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9" r:id="rId3"/>
  </p:sldMasterIdLst>
  <p:notesMasterIdLst>
    <p:notesMasterId r:id="rId22"/>
  </p:notesMasterIdLst>
  <p:handoutMasterIdLst>
    <p:handoutMasterId r:id="rId23"/>
  </p:handoutMasterIdLst>
  <p:sldIdLst>
    <p:sldId id="262" r:id="rId4"/>
    <p:sldId id="263" r:id="rId5"/>
    <p:sldId id="265" r:id="rId6"/>
    <p:sldId id="269" r:id="rId7"/>
    <p:sldId id="267" r:id="rId8"/>
    <p:sldId id="268" r:id="rId9"/>
    <p:sldId id="271" r:id="rId10"/>
    <p:sldId id="272" r:id="rId11"/>
    <p:sldId id="278" r:id="rId12"/>
    <p:sldId id="273" r:id="rId13"/>
    <p:sldId id="274" r:id="rId14"/>
    <p:sldId id="275" r:id="rId15"/>
    <p:sldId id="277" r:id="rId16"/>
    <p:sldId id="276" r:id="rId17"/>
    <p:sldId id="280" r:id="rId18"/>
    <p:sldId id="279" r:id="rId19"/>
    <p:sldId id="281" r:id="rId20"/>
    <p:sldId id="270"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CF029-A923-4C42-9483-C7BD669040C4}" v="1" dt="2021-06-14T22:03:02.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82028" autoAdjust="0"/>
  </p:normalViewPr>
  <p:slideViewPr>
    <p:cSldViewPr>
      <p:cViewPr varScale="1">
        <p:scale>
          <a:sx n="101" d="100"/>
          <a:sy n="101" d="100"/>
        </p:scale>
        <p:origin x="19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77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Hart" userId="f0d2f376cd6ab93d" providerId="LiveId" clId="{BECA265A-85C4-40A3-A39E-E5C0A2F4F06D}"/>
    <pc:docChg chg="modSld">
      <pc:chgData name="Nadine Hart" userId="f0d2f376cd6ab93d" providerId="LiveId" clId="{BECA265A-85C4-40A3-A39E-E5C0A2F4F06D}" dt="2019-08-07T21:28:18.780" v="58" actId="20577"/>
      <pc:docMkLst>
        <pc:docMk/>
      </pc:docMkLst>
      <pc:sldChg chg="modSp">
        <pc:chgData name="Nadine Hart" userId="f0d2f376cd6ab93d" providerId="LiveId" clId="{BECA265A-85C4-40A3-A39E-E5C0A2F4F06D}" dt="2019-08-07T21:28:18.780" v="58" actId="20577"/>
        <pc:sldMkLst>
          <pc:docMk/>
          <pc:sldMk cId="0" sldId="270"/>
        </pc:sldMkLst>
        <pc:spChg chg="mod">
          <ac:chgData name="Nadine Hart" userId="f0d2f376cd6ab93d" providerId="LiveId" clId="{BECA265A-85C4-40A3-A39E-E5C0A2F4F06D}" dt="2019-08-07T21:28:18.780" v="58" actId="20577"/>
          <ac:spMkLst>
            <pc:docMk/>
            <pc:sldMk cId="0" sldId="270"/>
            <ac:spMk id="8" creationId="{00000000-0000-0000-0000-000000000000}"/>
          </ac:spMkLst>
        </pc:spChg>
      </pc:sldChg>
    </pc:docChg>
  </pc:docChgLst>
  <pc:docChgLst>
    <pc:chgData name="Nadine Hart" userId="f0d2f376cd6ab93d" providerId="LiveId" clId="{FB0A0DB2-22C4-443D-A975-15735DAD8974}"/>
    <pc:docChg chg="modSld">
      <pc:chgData name="Nadine Hart" userId="f0d2f376cd6ab93d" providerId="LiveId" clId="{FB0A0DB2-22C4-443D-A975-15735DAD8974}" dt="2020-09-17T22:46:14.446" v="25" actId="20577"/>
      <pc:docMkLst>
        <pc:docMk/>
      </pc:docMkLst>
      <pc:sldChg chg="modSp mod">
        <pc:chgData name="Nadine Hart" userId="f0d2f376cd6ab93d" providerId="LiveId" clId="{FB0A0DB2-22C4-443D-A975-15735DAD8974}" dt="2020-09-17T22:46:14.446" v="25" actId="20577"/>
        <pc:sldMkLst>
          <pc:docMk/>
          <pc:sldMk cId="0" sldId="265"/>
        </pc:sldMkLst>
        <pc:spChg chg="mod">
          <ac:chgData name="Nadine Hart" userId="f0d2f376cd6ab93d" providerId="LiveId" clId="{FB0A0DB2-22C4-443D-A975-15735DAD8974}" dt="2020-09-17T22:46:14.446" v="25" actId="20577"/>
          <ac:spMkLst>
            <pc:docMk/>
            <pc:sldMk cId="0" sldId="265"/>
            <ac:spMk id="9" creationId="{00000000-0000-0000-0000-000000000000}"/>
          </ac:spMkLst>
        </pc:spChg>
      </pc:sldChg>
    </pc:docChg>
  </pc:docChgLst>
  <pc:docChgLst>
    <pc:chgData name="Nadine Hart" userId="f0d2f376cd6ab93d" providerId="LiveId" clId="{66913CDA-C403-47FE-A7C9-F07C2709111C}"/>
    <pc:docChg chg="modSld">
      <pc:chgData name="Nadine Hart" userId="f0d2f376cd6ab93d" providerId="LiveId" clId="{66913CDA-C403-47FE-A7C9-F07C2709111C}" dt="2019-11-12T19:42:12.635" v="0" actId="20577"/>
      <pc:docMkLst>
        <pc:docMk/>
      </pc:docMkLst>
      <pc:sldChg chg="modNotesTx">
        <pc:chgData name="Nadine Hart" userId="f0d2f376cd6ab93d" providerId="LiveId" clId="{66913CDA-C403-47FE-A7C9-F07C2709111C}" dt="2019-11-12T19:42:12.635" v="0" actId="20577"/>
        <pc:sldMkLst>
          <pc:docMk/>
          <pc:sldMk cId="0" sldId="262"/>
        </pc:sldMkLst>
      </pc:sldChg>
    </pc:docChg>
  </pc:docChgLst>
  <pc:docChgLst>
    <pc:chgData name="Nadine Hart" userId="f0d2f376cd6ab93d" providerId="LiveId" clId="{051CF029-A923-4C42-9483-C7BD669040C4}"/>
    <pc:docChg chg="modSld modNotesMaster modHandout">
      <pc:chgData name="Nadine Hart" userId="f0d2f376cd6ab93d" providerId="LiveId" clId="{051CF029-A923-4C42-9483-C7BD669040C4}" dt="2021-06-14T22:03:02.248" v="24"/>
      <pc:docMkLst>
        <pc:docMk/>
      </pc:docMkLst>
      <pc:sldChg chg="modNotesTx">
        <pc:chgData name="Nadine Hart" userId="f0d2f376cd6ab93d" providerId="LiveId" clId="{051CF029-A923-4C42-9483-C7BD669040C4}" dt="2021-06-14T22:02:32.715" v="23" actId="20577"/>
        <pc:sldMkLst>
          <pc:docMk/>
          <pc:sldMk cId="0"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76B3FA4-DBAA-4EA7-8A79-5D496AB929E0}" type="datetimeFigureOut">
              <a:rPr lang="en-US" smtClean="0"/>
              <a:pPr/>
              <a:t>7/18/22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2AE321B-42E6-4082-ADCB-16DB624964F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794C6B2-0E18-41FC-8CA1-B467464E7545}" type="datetimeFigureOut">
              <a:rPr lang="en-US" smtClean="0"/>
              <a:pPr/>
              <a:t>7/18/22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0B60A3E-4BC9-4497-95E2-69F5661E229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Created:      </a:t>
            </a:r>
            <a:r>
              <a:rPr lang="en-US" b="0" dirty="0"/>
              <a:t>May 1, 2021</a:t>
            </a:r>
            <a:endParaRPr lang="en-US" b="1" dirty="0"/>
          </a:p>
          <a:p>
            <a:r>
              <a:rPr lang="en-US" b="1" dirty="0"/>
              <a:t>Created by</a:t>
            </a:r>
            <a:r>
              <a:rPr lang="en-US" dirty="0"/>
              <a:t>:   Kathy Netto of Placer County Master Gardener(s) who created this originally</a:t>
            </a:r>
          </a:p>
          <a:p>
            <a:r>
              <a:rPr lang="en-US" b="1" dirty="0"/>
              <a:t>Audience:     </a:t>
            </a:r>
            <a:r>
              <a:rPr lang="en-US" b="0" dirty="0"/>
              <a:t>Home Gardeners</a:t>
            </a:r>
            <a:endParaRPr lang="en-US" dirty="0"/>
          </a:p>
          <a:p>
            <a:r>
              <a:rPr lang="en-US" b="1" dirty="0"/>
              <a:t>Publicity:  </a:t>
            </a:r>
            <a:r>
              <a:rPr lang="en-US" dirty="0"/>
              <a:t>    </a:t>
            </a:r>
            <a:r>
              <a:rPr lang="en-US" dirty="0">
                <a:solidFill>
                  <a:srgbClr val="6F7287"/>
                </a:solidFill>
                <a:effectLst/>
              </a:rPr>
              <a:t>The sun is shining; your garden is planted, and you can almost taste the fruit of your labor. But are you getting the most from your garden? Join Master Gardeners as they discuss frequently asked questions about pest management, fertilizing, and caring for your garden during the heat of summer. These tips will truly help your garden grow.</a:t>
            </a:r>
            <a:endParaRPr lang="en-US" dirty="0"/>
          </a:p>
          <a:p>
            <a:r>
              <a:rPr lang="en-US" b="1" dirty="0"/>
              <a:t>Update History:   </a:t>
            </a:r>
            <a:r>
              <a:rPr lang="en-US" b="0" dirty="0"/>
              <a:t>for each update to the presentation include date, name of updater, explanation of update</a:t>
            </a:r>
          </a:p>
          <a:p>
            <a:r>
              <a:rPr lang="en-US" b="0" dirty="0"/>
              <a:t>                (were additional slides added, were web links updated, etc.)</a:t>
            </a:r>
            <a:endParaRPr lang="en-US" b="1"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a:t>
            </a:fld>
            <a:endParaRPr lang="en-US" dirty="0"/>
          </a:p>
        </p:txBody>
      </p:sp>
    </p:spTree>
    <p:extLst>
      <p:ext uri="{BB962C8B-B14F-4D97-AF65-F5344CB8AC3E}">
        <p14:creationId xmlns:p14="http://schemas.microsoft.com/office/powerpoint/2010/main" val="1202390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Whether you</a:t>
            </a:r>
            <a:r>
              <a:rPr lang="en-US" baseline="0" dirty="0"/>
              <a:t> use an organic fertilizer or a synthetic always follow all the directions. Improper use can lead to damaged plants or cause pollution from run off.</a:t>
            </a:r>
          </a:p>
          <a:p>
            <a:r>
              <a:rPr lang="en-US" baseline="0" dirty="0"/>
              <a:t>If your plants are looking stressed avoid applying fertilizer until you have brought them out of the stressed condition.  </a:t>
            </a:r>
          </a:p>
          <a:p>
            <a:r>
              <a:rPr lang="en-US" baseline="0" dirty="0"/>
              <a:t>Mix fertilizers into the soil so that it can get to the roots and the plant can use it.</a:t>
            </a:r>
          </a:p>
          <a:p>
            <a:r>
              <a:rPr lang="en-US" baseline="0" dirty="0"/>
              <a:t>Using compost to feed plants is always a great option – it improves the soil structure, helps to retain moisture and it can be readily used by the plants.</a:t>
            </a:r>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Fruit trees</a:t>
            </a:r>
            <a:r>
              <a:rPr lang="en-US" baseline="0" dirty="0"/>
              <a:t> benefit from being watered long and deep.  You want the water to go down deep in the soil to encourage the roots to develop down in the soil.   How much and how often will depend on your soil type and the size of the fruit tree.  Water thoroughly, but not frequently.  Visit the California Backyard Orchard website for more information on irrigating fruit trees.</a:t>
            </a:r>
          </a:p>
          <a:p>
            <a:pPr>
              <a:buFont typeface="Arial" pitchFamily="34" charset="0"/>
              <a:buChar char="•"/>
            </a:pPr>
            <a:r>
              <a:rPr lang="en-US" baseline="0" dirty="0"/>
              <a:t>Thinning fruit from trees will allow fruits to mature to a proper size and will encourage quality fruit.  </a:t>
            </a:r>
          </a:p>
          <a:p>
            <a:pPr>
              <a:buFont typeface="Arial" pitchFamily="34" charset="0"/>
              <a:buChar char="•"/>
            </a:pPr>
            <a:r>
              <a:rPr lang="en-US" baseline="0" dirty="0"/>
              <a:t>Remove fruit from immature fruit trees.  Allow the tree to develop an adequate root system.</a:t>
            </a:r>
          </a:p>
          <a:p>
            <a:pPr>
              <a:buFont typeface="Arial" pitchFamily="34" charset="0"/>
              <a:buChar char="•"/>
            </a:pPr>
            <a:r>
              <a:rPr lang="en-US" baseline="0" dirty="0"/>
              <a:t>Harvest fruit early in the morning for best flavor.  When harvesting use clippers or gently twist the fruit off the branch.</a:t>
            </a:r>
          </a:p>
          <a:p>
            <a:pPr>
              <a:buFont typeface="Arial" pitchFamily="34" charset="0"/>
              <a:buChar char="•"/>
            </a:pPr>
            <a:r>
              <a:rPr lang="en-US" baseline="0" dirty="0"/>
              <a:t>Keep fruit that has dropped from the tree picked up.  Keeping a tidy area around trees will discourage unwanted pests and reduce the chance of your tree getting a disease.</a:t>
            </a:r>
          </a:p>
          <a:p>
            <a:endParaRPr lang="en-US" baseline="0"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Sucking insects suck plant juices and can cause mottled and stippled leaves.  They can produce a sticky honey dew sap that can attract ants and cause sooty mildew.   Generally they are fairly simple to control with a sharp blast of water, sticky traps or hand picking.  If you do develop an infestation there are a number of commercial control methods (See IPM website)</a:t>
            </a:r>
          </a:p>
          <a:p>
            <a:pPr>
              <a:buFont typeface="Arial" pitchFamily="34" charset="0"/>
              <a:buChar char="•"/>
            </a:pPr>
            <a:r>
              <a:rPr lang="en-US" baseline="0" dirty="0"/>
              <a:t>Chewing Insects cause more damage to plants because they can strip the leaves or eat the whole plant.  These pests can be controlled by using barriers, hand picking, traps or bait.  </a:t>
            </a:r>
          </a:p>
        </p:txBody>
      </p:sp>
      <p:sp>
        <p:nvSpPr>
          <p:cNvPr id="4" name="Slide Number Placeholder 3"/>
          <p:cNvSpPr>
            <a:spLocks noGrp="1"/>
          </p:cNvSpPr>
          <p:nvPr>
            <p:ph type="sldNum" sz="quarter" idx="10"/>
          </p:nvPr>
        </p:nvSpPr>
        <p:spPr/>
        <p:txBody>
          <a:bodyPr/>
          <a:lstStyle/>
          <a:p>
            <a:fld id="{30B60A3E-4BC9-4497-95E2-69F5661E229A}"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aseline="0" dirty="0"/>
              <a:t>Chewing Insects cause more damage to plants because they can strip the leaves or eat the whole plant.  These pests can be controlled by using barriers, hand picking, traps or bait.  </a:t>
            </a:r>
          </a:p>
          <a:p>
            <a:pPr defTabSz="966612">
              <a:defRPr/>
            </a:pPr>
            <a:r>
              <a:rPr lang="en-US" baseline="0" dirty="0"/>
              <a:t>Butterfly and moth larva can be controlled by hand picking and if you have chickens they make a tasty treat.</a:t>
            </a:r>
          </a:p>
          <a:p>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pests are just nuisances</a:t>
            </a:r>
            <a:r>
              <a:rPr lang="en-US" baseline="0" dirty="0"/>
              <a:t> and can be easily controlled with cultural practices.  Some easy controls are: cleaning up after pets, burying food scraps in the compost bin, not leaving pet food out and making sure to pick up fruit that has fallen.  This year it seems like the ants are taking over so I’m using ant bait stakes to control them.   By controlling ants you can help yourself to control aphids.  Ants farm aphids for the honey dew that they produce.</a:t>
            </a:r>
          </a:p>
          <a:p>
            <a:r>
              <a:rPr lang="en-US" baseline="0" dirty="0"/>
              <a:t>Good cultural practices can also help to control rats, mice and raccoons. If there isn’t a food source, generally these guys move on. </a:t>
            </a:r>
          </a:p>
          <a:p>
            <a:r>
              <a:rPr lang="en-US" baseline="0" dirty="0"/>
              <a:t>Yes, even those cute birds can be a nuisance in the garden.  The love ripe fruit and the tender green of just sprouted vegetables.</a:t>
            </a:r>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web site will</a:t>
            </a:r>
            <a:r>
              <a:rPr lang="en-US" baseline="0" dirty="0"/>
              <a:t> provide research based information for your pest questions</a:t>
            </a:r>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know our summers here can get quite hot for days on end</a:t>
            </a:r>
            <a:r>
              <a:rPr lang="en-US" baseline="0" dirty="0"/>
              <a:t> and that heat can effect our plants.  The intense afternoon sun can cause sun burn on your vegetables when temperatures get over 100 for several days tomato plants can drop their flowers.</a:t>
            </a:r>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few simple things you can do to help your garden survive the dog days of summer.  Using shade cloth or burlap to block some</a:t>
            </a:r>
            <a:r>
              <a:rPr lang="en-US" baseline="0" dirty="0"/>
              <a:t> of the intense rays may help to prevent sun scald.  Using 2-3” of mulch around plants can help save water and help keep the roots cool.  This is important especially when gardening in containers because they can dry out quickly.  Watering in the early morning or late evening helps to prevent evaporation. Harvesting in the early morning is when the fruit is freshest and it puts less stress on the plants.</a:t>
            </a:r>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Watering your raised</a:t>
            </a:r>
            <a:r>
              <a:rPr lang="en-US" baseline="0" dirty="0"/>
              <a:t> bed is easy.  </a:t>
            </a:r>
          </a:p>
          <a:p>
            <a:pPr>
              <a:buFont typeface="Arial" pitchFamily="34" charset="0"/>
              <a:buChar char="•"/>
            </a:pPr>
            <a:r>
              <a:rPr lang="en-US" baseline="0" dirty="0"/>
              <a:t>You can use in-line emitters like what is shown in this bed or emitters to individual plants.  Both work well to put the water at the soil level thus reducing water loss to evaporation.  The inline and soaker products come in both ¼” and ½” sizes depending on your bed size</a:t>
            </a:r>
          </a:p>
          <a:p>
            <a:pPr>
              <a:buFont typeface="Arial" pitchFamily="34" charset="0"/>
              <a:buChar char="•"/>
            </a:pPr>
            <a:r>
              <a:rPr lang="en-US" baseline="0" dirty="0"/>
              <a:t>Drip will help keep the water off the foliage of the plants, reducing the risk of fungal disease.  </a:t>
            </a:r>
          </a:p>
          <a:p>
            <a:pPr>
              <a:buFont typeface="Arial" pitchFamily="34" charset="0"/>
              <a:buChar char="•"/>
            </a:pPr>
            <a:r>
              <a:rPr lang="en-US" baseline="0" dirty="0"/>
              <a:t>Hand watering is also an option but it takes time and it means dragging the hose around.</a:t>
            </a:r>
          </a:p>
          <a:p>
            <a:pPr>
              <a:buFont typeface="Arial" pitchFamily="34" charset="0"/>
              <a:buChar char="•"/>
            </a:pPr>
            <a:r>
              <a:rPr lang="en-US" baseline="0" dirty="0"/>
              <a:t>Our winters are often mild and can be dry so we do need to irrigate those winter crops in between rain storms.</a:t>
            </a:r>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Which</a:t>
            </a:r>
            <a:r>
              <a:rPr lang="en-US" baseline="0" dirty="0"/>
              <a:t> style you choose is up to you.</a:t>
            </a:r>
          </a:p>
          <a:p>
            <a:r>
              <a:rPr lang="en-US" baseline="0" dirty="0"/>
              <a:t>The inline emitters are made to put out a measured amount of water in gallons per hour.  The product package will tell you how much water you will get.  Make sure to stagger the emitters in the raised bed for the best coverage</a:t>
            </a:r>
          </a:p>
          <a:p>
            <a:r>
              <a:rPr lang="en-US" baseline="0" dirty="0"/>
              <a:t>Individual emitters also put out a measured amount of water.  They often come color coded based on their gallons per hour.  This method will allow you to customize the watering for the needs of your plants.</a:t>
            </a:r>
          </a:p>
          <a:p>
            <a:r>
              <a:rPr lang="en-US" baseline="0" dirty="0"/>
              <a:t>The soaker hose is a soft spongy line that has microscopic holes that allow the water to ooze out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a:solidFill>
            <a:schemeClr val="bg1"/>
          </a:solidFill>
          <a:ln>
            <a:noFill/>
          </a:ln>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Picture Placeholder 7"/>
          <p:cNvSpPr>
            <a:spLocks noGrp="1"/>
          </p:cNvSpPr>
          <p:nvPr>
            <p:ph type="pic" sz="quarter" idx="13"/>
          </p:nvPr>
        </p:nvSpPr>
        <p:spPr>
          <a:xfrm>
            <a:off x="3429000" y="2133600"/>
            <a:ext cx="2286000" cy="1828800"/>
          </a:xfrm>
        </p:spPr>
        <p:txBody>
          <a:bodyPr/>
          <a:lstStyle/>
          <a:p>
            <a:r>
              <a:rPr lang="en-US" dirty="0"/>
              <a:t>Click icon to add picture</a:t>
            </a:r>
          </a:p>
        </p:txBody>
      </p:sp>
      <p:sp>
        <p:nvSpPr>
          <p:cNvPr id="19" name="TextBox 18"/>
          <p:cNvSpPr txBox="1"/>
          <p:nvPr userDrawn="1"/>
        </p:nvSpPr>
        <p:spPr>
          <a:xfrm>
            <a:off x="762000" y="4343400"/>
            <a:ext cx="7620000"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solidFill>
              </a:rPr>
              <a:t>Presented</a:t>
            </a:r>
            <a:r>
              <a:rPr lang="en-US" sz="2800" b="0" baseline="0" dirty="0">
                <a:solidFill>
                  <a:schemeClr val="accent1"/>
                </a:solidFill>
              </a:rPr>
              <a:t> by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solidFill>
              </a:rPr>
              <a:t>UC Master Gardeners of Placer County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vl1pPr>
            <a:lvl2pPr>
              <a:defRPr sz="2400" b="0" i="0" baseline="0"/>
            </a:lvl2pPr>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p:txBody>
          <a:bodyPr/>
          <a:lstStyle/>
          <a:p>
            <a:r>
              <a:rPr lang="en-US"/>
              <a:t>Click to edit Master title style</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r>
              <a:rPr lang="en-US" dirty="0"/>
              <a:t>Click icon to add 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11"/>
          <p:cNvSpPr>
            <a:spLocks noGrp="1"/>
          </p:cNvSpPr>
          <p:nvPr>
            <p:ph type="body" sz="quarter" idx="13"/>
          </p:nvPr>
        </p:nvSpPr>
        <p:spPr>
          <a:xfrm>
            <a:off x="685800" y="2057400"/>
            <a:ext cx="7772400" cy="3124200"/>
          </a:xfrm>
        </p:spPr>
        <p:txBody>
          <a:bodyPr/>
          <a:lstStyle>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normAutofit/>
          </a:bodyPr>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9" name="Picture 8" descr="ANR_subbrands_horizontal_MG.jpg"/>
          <p:cNvPicPr>
            <a:picLocks noChangeAspect="1"/>
          </p:cNvPicPr>
          <p:nvPr userDrawn="1"/>
        </p:nvPicPr>
        <p:blipFill>
          <a:blip r:embed="rId6" cstate="print"/>
          <a:stretch>
            <a:fillRect/>
          </a:stretch>
        </p:blipFill>
        <p:spPr>
          <a:xfrm>
            <a:off x="1676400" y="5867400"/>
            <a:ext cx="5740400" cy="78278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47" r:id="rId4"/>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i="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7" name="Picture 6" descr="MG_logo-v2014_short-UCCE.jpg"/>
          <p:cNvPicPr>
            <a:picLocks noChangeAspect="1"/>
          </p:cNvPicPr>
          <p:nvPr userDrawn="1"/>
        </p:nvPicPr>
        <p:blipFill>
          <a:blip r:embed="rId7" cstate="print"/>
          <a:stretch>
            <a:fillRect/>
          </a:stretch>
        </p:blipFill>
        <p:spPr>
          <a:xfrm>
            <a:off x="2103120" y="6096000"/>
            <a:ext cx="540026" cy="496824"/>
          </a:xfrm>
          <a:prstGeom prst="rect">
            <a:avLst/>
          </a:prstGeom>
        </p:spPr>
      </p:pic>
      <p:sp>
        <p:nvSpPr>
          <p:cNvPr id="8" name="TextBox 7"/>
          <p:cNvSpPr txBox="1"/>
          <p:nvPr userDrawn="1"/>
        </p:nvSpPr>
        <p:spPr>
          <a:xfrm>
            <a:off x="2667000" y="6172200"/>
            <a:ext cx="4191000" cy="400110"/>
          </a:xfrm>
          <a:prstGeom prst="rect">
            <a:avLst/>
          </a:prstGeom>
          <a:noFill/>
        </p:spPr>
        <p:txBody>
          <a:bodyPr wrap="square" rtlCol="0">
            <a:spAutoFit/>
          </a:bodyPr>
          <a:lstStyle/>
          <a:p>
            <a:r>
              <a:rPr lang="en-US" sz="2000" b="0" dirty="0">
                <a:solidFill>
                  <a:schemeClr val="accent1"/>
                </a:solidFill>
              </a:rPr>
              <a:t>UC Master</a:t>
            </a:r>
            <a:r>
              <a:rPr lang="en-US" sz="2000" b="0" baseline="0" dirty="0">
                <a:solidFill>
                  <a:schemeClr val="accent1"/>
                </a:solidFill>
              </a:rPr>
              <a:t> Gardeners of Placer County</a:t>
            </a:r>
            <a:endParaRPr lang="en-US" sz="2000" b="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8" r:id="rId3"/>
    <p:sldLayoutId id="2147483738" r:id="rId4"/>
    <p:sldLayoutId id="214748374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ipm.ucanr.edu/" TargetMode="External"/><Relationship Id="rId2" Type="http://schemas.openxmlformats.org/officeDocument/2006/relationships/hyperlink" Target="http://homeorchard.ucanr.edu/" TargetMode="External"/><Relationship Id="rId1" Type="http://schemas.openxmlformats.org/officeDocument/2006/relationships/slideLayout" Target="../slideLayouts/slideLayout12.xml"/><Relationship Id="rId5" Type="http://schemas.openxmlformats.org/officeDocument/2006/relationships/hyperlink" Target="https://anrcatalog.ucdavis.edu/pdf/8048.pdf" TargetMode="External"/><Relationship Id="rId4" Type="http://schemas.openxmlformats.org/officeDocument/2006/relationships/hyperlink" Target="https://cagardenweb.ucanr.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a:t>SUMMER GARDENING 2021</a:t>
            </a:r>
          </a:p>
        </p:txBody>
      </p:sp>
      <p:pic>
        <p:nvPicPr>
          <p:cNvPr id="4" name="Picture Placeholder 4" descr="IMG_20150513_085113932.jpg"/>
          <p:cNvPicPr>
            <a:picLocks noGrp="1" noChangeAspect="1"/>
          </p:cNvPicPr>
          <p:nvPr>
            <p:ph type="pic" sz="quarter" idx="13"/>
          </p:nvPr>
        </p:nvPicPr>
        <p:blipFill>
          <a:blip r:embed="rId3" cstate="screen"/>
          <a:srcRect l="12500" r="12500"/>
          <a:stretch>
            <a:fillRect/>
          </a:stretch>
        </p:blipFill>
        <p:spPr>
          <a:xfrm>
            <a:off x="2971800" y="1828800"/>
            <a:ext cx="3048000" cy="2438400"/>
          </a:xfrm>
          <a:prstGeom prst="rect">
            <a:avLst/>
          </a:prstGeom>
          <a:noFill/>
          <a:ln w="28575">
            <a:solidFill>
              <a:schemeClr val="tx1">
                <a:lumMod val="95000"/>
                <a:lumOff val="5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111DB74A-73E3-49E8-8984-0D5D8C20C556}" type="slidenum">
              <a:rPr lang="en-US" smtClean="0"/>
              <a:pPr/>
              <a:t>10</a:t>
            </a:fld>
            <a:endParaRPr lang="en-US" dirty="0"/>
          </a:p>
        </p:txBody>
      </p:sp>
      <p:pic>
        <p:nvPicPr>
          <p:cNvPr id="5" name="Picture Placeholder 4" descr="Web capture_23-4-2021_145610_ipm.ucanr.edu.jpeg"/>
          <p:cNvPicPr>
            <a:picLocks noGrp="1" noChangeAspect="1"/>
          </p:cNvPicPr>
          <p:nvPr>
            <p:ph type="pic" sz="quarter" idx="18"/>
          </p:nvPr>
        </p:nvPicPr>
        <p:blipFill>
          <a:blip r:embed="rId3"/>
          <a:srcRect l="17308" t="2240" r="18681" b="1419"/>
          <a:stretch>
            <a:fillRect/>
          </a:stretch>
        </p:blipFill>
        <p:spPr>
          <a:xfrm>
            <a:off x="2133600" y="1119964"/>
            <a:ext cx="6567429" cy="557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2362200"/>
            <a:ext cx="1752600" cy="369332"/>
          </a:xfrm>
          <a:prstGeom prst="rect">
            <a:avLst/>
          </a:prstGeom>
          <a:noFill/>
        </p:spPr>
        <p:txBody>
          <a:bodyPr wrap="square" rtlCol="0">
            <a:spAutoFit/>
          </a:bodyPr>
          <a:lstStyle/>
          <a:p>
            <a:r>
              <a:rPr lang="en-US" dirty="0"/>
              <a:t>Select this box</a:t>
            </a:r>
          </a:p>
        </p:txBody>
      </p:sp>
      <p:cxnSp>
        <p:nvCxnSpPr>
          <p:cNvPr id="8" name="Straight Arrow Connector 7"/>
          <p:cNvCxnSpPr/>
          <p:nvPr/>
        </p:nvCxnSpPr>
        <p:spPr>
          <a:xfrm flipV="1">
            <a:off x="1600200" y="2438400"/>
            <a:ext cx="2057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 y="457200"/>
            <a:ext cx="3920625" cy="461665"/>
          </a:xfrm>
          <a:prstGeom prst="rect">
            <a:avLst/>
          </a:prstGeom>
          <a:noFill/>
        </p:spPr>
        <p:txBody>
          <a:bodyPr wrap="none" rtlCol="0">
            <a:spAutoFit/>
          </a:bodyPr>
          <a:lstStyle/>
          <a:p>
            <a:r>
              <a:rPr lang="en-US" sz="2400" dirty="0"/>
              <a:t>Your guide to managing pests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81200" y="457200"/>
            <a:ext cx="4724400" cy="1143000"/>
          </a:xfrm>
        </p:spPr>
        <p:txBody>
          <a:bodyPr/>
          <a:lstStyle/>
          <a:p>
            <a:r>
              <a:rPr lang="en-US" dirty="0"/>
              <a:t>Gardening In Extreme Heat</a:t>
            </a:r>
          </a:p>
        </p:txBody>
      </p:sp>
      <p:sp>
        <p:nvSpPr>
          <p:cNvPr id="3" name="Slide Number Placeholder 2"/>
          <p:cNvSpPr>
            <a:spLocks noGrp="1"/>
          </p:cNvSpPr>
          <p:nvPr>
            <p:ph type="sldNum" sz="quarter" idx="16"/>
          </p:nvPr>
        </p:nvSpPr>
        <p:spPr/>
        <p:txBody>
          <a:bodyPr/>
          <a:lstStyle/>
          <a:p>
            <a:fld id="{111DB74A-73E3-49E8-8984-0D5D8C20C556}" type="slidenum">
              <a:rPr lang="en-US" smtClean="0"/>
              <a:pPr/>
              <a:t>11</a:t>
            </a:fld>
            <a:endParaRPr lang="en-US" dirty="0"/>
          </a:p>
        </p:txBody>
      </p:sp>
      <p:pic>
        <p:nvPicPr>
          <p:cNvPr id="6" name="Picture 5" descr="tomato sun scald.jpg"/>
          <p:cNvPicPr>
            <a:picLocks noChangeAspect="1"/>
          </p:cNvPicPr>
          <p:nvPr/>
        </p:nvPicPr>
        <p:blipFill>
          <a:blip r:embed="rId3" cstate="print"/>
          <a:stretch>
            <a:fillRect/>
          </a:stretch>
        </p:blipFill>
        <p:spPr>
          <a:xfrm>
            <a:off x="381000" y="1371600"/>
            <a:ext cx="3962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epper sun scald.jpg"/>
          <p:cNvPicPr>
            <a:picLocks noChangeAspect="1"/>
          </p:cNvPicPr>
          <p:nvPr/>
        </p:nvPicPr>
        <p:blipFill>
          <a:blip r:embed="rId4"/>
          <a:stretch>
            <a:fillRect/>
          </a:stretch>
        </p:blipFill>
        <p:spPr>
          <a:xfrm>
            <a:off x="4800600" y="1371600"/>
            <a:ext cx="37846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990600" y="4724400"/>
            <a:ext cx="7176645" cy="523220"/>
          </a:xfrm>
          <a:prstGeom prst="rect">
            <a:avLst/>
          </a:prstGeom>
          <a:noFill/>
        </p:spPr>
        <p:txBody>
          <a:bodyPr wrap="none" rtlCol="0">
            <a:spAutoFit/>
          </a:bodyPr>
          <a:lstStyle/>
          <a:p>
            <a:r>
              <a:rPr lang="en-US" sz="2800" dirty="0"/>
              <a:t>Examples of sun scald on tomatoes and peppers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304800"/>
            <a:ext cx="7162800" cy="762000"/>
          </a:xfrm>
        </p:spPr>
        <p:txBody>
          <a:bodyPr>
            <a:normAutofit/>
          </a:bodyPr>
          <a:lstStyle/>
          <a:p>
            <a:pPr algn="ctr"/>
            <a:r>
              <a:rPr lang="en-US" dirty="0"/>
              <a:t>Simple tips to beat the heat</a:t>
            </a:r>
          </a:p>
        </p:txBody>
      </p:sp>
      <p:sp>
        <p:nvSpPr>
          <p:cNvPr id="3" name="Slide Number Placeholder 2"/>
          <p:cNvSpPr>
            <a:spLocks noGrp="1"/>
          </p:cNvSpPr>
          <p:nvPr>
            <p:ph type="sldNum" sz="quarter" idx="16"/>
          </p:nvPr>
        </p:nvSpPr>
        <p:spPr/>
        <p:txBody>
          <a:bodyPr/>
          <a:lstStyle/>
          <a:p>
            <a:fld id="{111DB74A-73E3-49E8-8984-0D5D8C20C556}" type="slidenum">
              <a:rPr lang="en-US" smtClean="0"/>
              <a:pPr/>
              <a:t>12</a:t>
            </a:fld>
            <a:endParaRPr lang="en-US" dirty="0"/>
          </a:p>
        </p:txBody>
      </p:sp>
      <p:pic>
        <p:nvPicPr>
          <p:cNvPr id="5" name="Picture Placeholder 4" descr="Image result for shade cloth covered raised garden beds"/>
          <p:cNvPicPr>
            <a:picLocks noGrp="1" noChangeAspect="1" noChangeArrowheads="1"/>
          </p:cNvPicPr>
          <p:nvPr>
            <p:ph type="pic" sz="quarter" idx="18"/>
          </p:nvPr>
        </p:nvPicPr>
        <p:blipFill>
          <a:blip r:embed="rId3" cstate="screen">
            <a:extLst>
              <a:ext uri="{28A0092B-C50C-407E-A947-70E740481C1C}">
                <a14:useLocalDpi xmlns:a14="http://schemas.microsoft.com/office/drawing/2010/main" val="0"/>
              </a:ext>
            </a:extLst>
          </a:blip>
          <a:srcRect l="9062" r="9062"/>
          <a:stretch>
            <a:fillRect/>
          </a:stretch>
        </p:blipFill>
        <p:spPr bwMode="auto">
          <a:xfrm>
            <a:off x="685800" y="1219200"/>
            <a:ext cx="2743200" cy="2514600"/>
          </a:xfrm>
          <a:prstGeom prst="rect">
            <a:avLst/>
          </a:prstGeom>
          <a:noFill/>
          <a:ln w="28575">
            <a:solidFill>
              <a:schemeClr val="tx1">
                <a:lumMod val="95000"/>
                <a:lumOff val="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3962400"/>
            <a:ext cx="4648200" cy="954107"/>
          </a:xfrm>
          <a:prstGeom prst="rect">
            <a:avLst/>
          </a:prstGeom>
          <a:noFill/>
        </p:spPr>
        <p:txBody>
          <a:bodyPr wrap="square" rtlCol="0">
            <a:spAutoFit/>
          </a:bodyPr>
          <a:lstStyle/>
          <a:p>
            <a:pPr>
              <a:buFont typeface="Arial" pitchFamily="34" charset="0"/>
              <a:buChar char="•"/>
            </a:pPr>
            <a:r>
              <a:rPr lang="en-US" sz="2800" dirty="0"/>
              <a:t>Use shade cloth or burlap </a:t>
            </a:r>
          </a:p>
          <a:p>
            <a:r>
              <a:rPr lang="en-US" sz="2800" dirty="0"/>
              <a:t>for protection</a:t>
            </a:r>
          </a:p>
        </p:txBody>
      </p:sp>
      <p:sp>
        <p:nvSpPr>
          <p:cNvPr id="7" name="TextBox 6"/>
          <p:cNvSpPr txBox="1"/>
          <p:nvPr/>
        </p:nvSpPr>
        <p:spPr>
          <a:xfrm>
            <a:off x="152400" y="4953000"/>
            <a:ext cx="3941015" cy="1384995"/>
          </a:xfrm>
          <a:prstGeom prst="rect">
            <a:avLst/>
          </a:prstGeom>
          <a:noFill/>
        </p:spPr>
        <p:txBody>
          <a:bodyPr wrap="none" rtlCol="0">
            <a:spAutoFit/>
          </a:bodyPr>
          <a:lstStyle/>
          <a:p>
            <a:pPr>
              <a:buFont typeface="Arial" pitchFamily="34" charset="0"/>
              <a:buChar char="•"/>
            </a:pPr>
            <a:r>
              <a:rPr lang="en-US" sz="2800" dirty="0"/>
              <a:t>Use mulch around plants</a:t>
            </a:r>
          </a:p>
          <a:p>
            <a:pPr>
              <a:buFont typeface="Arial" pitchFamily="34" charset="0"/>
              <a:buChar char="•"/>
            </a:pPr>
            <a:r>
              <a:rPr lang="en-US" sz="2800" dirty="0"/>
              <a:t>Water early </a:t>
            </a:r>
          </a:p>
          <a:p>
            <a:pPr>
              <a:buFont typeface="Arial" pitchFamily="34" charset="0"/>
              <a:buChar char="•"/>
            </a:pPr>
            <a:r>
              <a:rPr lang="en-US" sz="2800" dirty="0"/>
              <a:t>Harvest early </a:t>
            </a:r>
          </a:p>
        </p:txBody>
      </p:sp>
      <p:pic>
        <p:nvPicPr>
          <p:cNvPr id="8" name="Picture 7" descr="mulched bed.jpg"/>
          <p:cNvPicPr>
            <a:picLocks noChangeAspect="1"/>
          </p:cNvPicPr>
          <p:nvPr/>
        </p:nvPicPr>
        <p:blipFill>
          <a:blip r:embed="rId4" cstate="print"/>
          <a:stretch>
            <a:fillRect/>
          </a:stretch>
        </p:blipFill>
        <p:spPr>
          <a:xfrm>
            <a:off x="4724400" y="1066800"/>
            <a:ext cx="2827428" cy="2701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mulched pots.jpg"/>
          <p:cNvPicPr>
            <a:picLocks noChangeAspect="1"/>
          </p:cNvPicPr>
          <p:nvPr/>
        </p:nvPicPr>
        <p:blipFill>
          <a:blip r:embed="rId5" cstate="print"/>
          <a:stretch>
            <a:fillRect/>
          </a:stretch>
        </p:blipFill>
        <p:spPr>
          <a:xfrm>
            <a:off x="4648200" y="3962400"/>
            <a:ext cx="3502924"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9200" y="381000"/>
            <a:ext cx="4724400" cy="838200"/>
          </a:xfrm>
        </p:spPr>
        <p:txBody>
          <a:bodyPr/>
          <a:lstStyle/>
          <a:p>
            <a:r>
              <a:rPr lang="en-US" dirty="0"/>
              <a:t>Water Wise  </a:t>
            </a:r>
          </a:p>
        </p:txBody>
      </p:sp>
      <p:sp>
        <p:nvSpPr>
          <p:cNvPr id="3" name="Slide Number Placeholder 2"/>
          <p:cNvSpPr>
            <a:spLocks noGrp="1"/>
          </p:cNvSpPr>
          <p:nvPr>
            <p:ph type="sldNum" sz="quarter" idx="16"/>
          </p:nvPr>
        </p:nvSpPr>
        <p:spPr/>
        <p:txBody>
          <a:bodyPr/>
          <a:lstStyle/>
          <a:p>
            <a:fld id="{111DB74A-73E3-49E8-8984-0D5D8C20C556}" type="slidenum">
              <a:rPr lang="en-US" smtClean="0"/>
              <a:pPr/>
              <a:t>13</a:t>
            </a:fld>
            <a:endParaRPr lang="en-US" dirty="0"/>
          </a:p>
        </p:txBody>
      </p:sp>
      <p:pic>
        <p:nvPicPr>
          <p:cNvPr id="5" name="Picture 4" descr="Netafim drip.jpg">
            <a:extLst>
              <a:ext uri="{FF2B5EF4-FFF2-40B4-BE49-F238E27FC236}">
                <a16:creationId xmlns:a16="http://schemas.microsoft.com/office/drawing/2014/main" id="{D96D0B3B-EFFD-4BF0-8495-FE31F8AA0A55}"/>
              </a:ext>
            </a:extLst>
          </p:cNvPr>
          <p:cNvPicPr>
            <a:picLocks noChangeAspect="1"/>
          </p:cNvPicPr>
          <p:nvPr/>
        </p:nvPicPr>
        <p:blipFill>
          <a:blip r:embed="rId3" cstate="screen"/>
          <a:stretch>
            <a:fillRect/>
          </a:stretch>
        </p:blipFill>
        <p:spPr>
          <a:xfrm>
            <a:off x="5181600" y="1752600"/>
            <a:ext cx="325755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2400" y="1600200"/>
            <a:ext cx="4637808" cy="2246769"/>
          </a:xfrm>
          <a:prstGeom prst="rect">
            <a:avLst/>
          </a:prstGeom>
          <a:noFill/>
        </p:spPr>
        <p:txBody>
          <a:bodyPr wrap="none" rtlCol="0">
            <a:spAutoFit/>
          </a:bodyPr>
          <a:lstStyle/>
          <a:p>
            <a:pPr>
              <a:buFont typeface="Arial" pitchFamily="34" charset="0"/>
              <a:buChar char="•"/>
            </a:pPr>
            <a:r>
              <a:rPr lang="en-US" sz="2800" dirty="0">
                <a:solidFill>
                  <a:srgbClr val="0070C0"/>
                </a:solidFill>
              </a:rPr>
              <a:t>Water early &amp; deeply</a:t>
            </a:r>
          </a:p>
          <a:p>
            <a:pPr>
              <a:buFont typeface="Arial" pitchFamily="34" charset="0"/>
              <a:buChar char="•"/>
            </a:pPr>
            <a:r>
              <a:rPr lang="en-US" sz="2800" dirty="0">
                <a:solidFill>
                  <a:srgbClr val="0070C0"/>
                </a:solidFill>
              </a:rPr>
              <a:t>Use drip, inline or hand water</a:t>
            </a:r>
          </a:p>
          <a:p>
            <a:pPr>
              <a:buFont typeface="Arial" pitchFamily="34" charset="0"/>
              <a:buChar char="•"/>
            </a:pPr>
            <a:r>
              <a:rPr lang="en-US" sz="2800" dirty="0">
                <a:solidFill>
                  <a:srgbClr val="0070C0"/>
                </a:solidFill>
              </a:rPr>
              <a:t>Check irrigation regularly</a:t>
            </a:r>
          </a:p>
          <a:p>
            <a:pPr>
              <a:buFont typeface="Arial" pitchFamily="34" charset="0"/>
              <a:buChar char="•"/>
            </a:pPr>
            <a:r>
              <a:rPr lang="en-US" sz="2800" dirty="0">
                <a:solidFill>
                  <a:srgbClr val="0070C0"/>
                </a:solidFill>
              </a:rPr>
              <a:t>Mulch, mulch, mulch</a:t>
            </a:r>
          </a:p>
          <a:p>
            <a:pPr>
              <a:buFont typeface="Arial" pitchFamily="34" charset="0"/>
              <a:buChar char="•"/>
            </a:pPr>
            <a:endParaRPr lang="en-US" sz="28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111DB74A-73E3-49E8-8984-0D5D8C20C556}" type="slidenum">
              <a:rPr lang="en-US" smtClean="0"/>
              <a:pPr/>
              <a:t>14</a:t>
            </a:fld>
            <a:endParaRPr lang="en-US" dirty="0"/>
          </a:p>
        </p:txBody>
      </p:sp>
      <p:pic>
        <p:nvPicPr>
          <p:cNvPr id="5" name="Picture Placeholder 5" descr="drip-irrigation-market.jpg"/>
          <p:cNvPicPr>
            <a:picLocks noChangeAspect="1"/>
          </p:cNvPicPr>
          <p:nvPr/>
        </p:nvPicPr>
        <p:blipFill>
          <a:blip r:embed="rId3" cstate="screen"/>
          <a:srcRect/>
          <a:stretch>
            <a:fillRect/>
          </a:stretch>
        </p:blipFill>
        <p:spPr>
          <a:xfrm>
            <a:off x="762000" y="1371600"/>
            <a:ext cx="2743200" cy="1905000"/>
          </a:xfrm>
          <a:prstGeom prst="rect">
            <a:avLst/>
          </a:prstGeom>
          <a:ln w="28575">
            <a:solidFill>
              <a:schemeClr val="tx1">
                <a:lumMod val="95000"/>
                <a:lumOff val="5000"/>
              </a:schemeClr>
            </a:solidFill>
          </a:ln>
          <a:effectLst>
            <a:outerShdw blurRad="50800" dist="38100" dir="2700000" algn="tl" rotWithShape="0">
              <a:prstClr val="black">
                <a:alpha val="40000"/>
              </a:prstClr>
            </a:outerShdw>
          </a:effectLst>
        </p:spPr>
      </p:pic>
      <p:pic>
        <p:nvPicPr>
          <p:cNvPr id="6" name="Picture 5" descr="maxresdefault.jpg"/>
          <p:cNvPicPr>
            <a:picLocks noChangeAspect="1"/>
          </p:cNvPicPr>
          <p:nvPr/>
        </p:nvPicPr>
        <p:blipFill>
          <a:blip r:embed="rId4" cstate="screen"/>
          <a:stretch>
            <a:fillRect/>
          </a:stretch>
        </p:blipFill>
        <p:spPr>
          <a:xfrm>
            <a:off x="4876800" y="1371600"/>
            <a:ext cx="3276600" cy="1843088"/>
          </a:xfrm>
          <a:prstGeom prst="rect">
            <a:avLst/>
          </a:prstGeom>
          <a:ln w="28575">
            <a:solidFill>
              <a:schemeClr val="tx1">
                <a:lumMod val="95000"/>
                <a:lumOff val="5000"/>
              </a:schemeClr>
            </a:solidFill>
          </a:ln>
          <a:effectLst>
            <a:outerShdw blurRad="50800" dist="38100" dir="2700000" algn="tl" rotWithShape="0">
              <a:prstClr val="black">
                <a:alpha val="40000"/>
              </a:prstClr>
            </a:outerShdw>
          </a:effectLst>
        </p:spPr>
      </p:pic>
      <p:pic>
        <p:nvPicPr>
          <p:cNvPr id="7" name="Picture 6" descr="OIP.jpg"/>
          <p:cNvPicPr>
            <a:picLocks noChangeAspect="1"/>
          </p:cNvPicPr>
          <p:nvPr/>
        </p:nvPicPr>
        <p:blipFill>
          <a:blip r:embed="rId5" cstate="screen"/>
          <a:stretch>
            <a:fillRect/>
          </a:stretch>
        </p:blipFill>
        <p:spPr>
          <a:xfrm>
            <a:off x="609600" y="4191000"/>
            <a:ext cx="2895600" cy="1932214"/>
          </a:xfrm>
          <a:prstGeom prst="rect">
            <a:avLst/>
          </a:prstGeom>
          <a:ln w="28575">
            <a:solidFill>
              <a:schemeClr val="tx1">
                <a:lumMod val="95000"/>
                <a:lumOff val="5000"/>
              </a:schemeClr>
            </a:solidFill>
          </a:ln>
          <a:effectLst>
            <a:outerShdw blurRad="50800" dist="38100" dir="2700000" algn="tl" rotWithShape="0">
              <a:prstClr val="black">
                <a:alpha val="40000"/>
              </a:prstClr>
            </a:outerShdw>
          </a:effectLst>
        </p:spPr>
      </p:pic>
      <p:pic>
        <p:nvPicPr>
          <p:cNvPr id="8" name="Picture 7" descr="soaker drip-irrigation.jpg"/>
          <p:cNvPicPr>
            <a:picLocks noChangeAspect="1"/>
          </p:cNvPicPr>
          <p:nvPr/>
        </p:nvPicPr>
        <p:blipFill>
          <a:blip r:embed="rId6" cstate="screen"/>
          <a:stretch>
            <a:fillRect/>
          </a:stretch>
        </p:blipFill>
        <p:spPr>
          <a:xfrm>
            <a:off x="4724400" y="3962400"/>
            <a:ext cx="3374571" cy="2013857"/>
          </a:xfrm>
          <a:prstGeom prst="rect">
            <a:avLst/>
          </a:prstGeom>
          <a:ln w="28575">
            <a:solidFill>
              <a:schemeClr val="tx1">
                <a:lumMod val="95000"/>
                <a:lumOff val="5000"/>
              </a:schemeClr>
            </a:solidFill>
          </a:ln>
          <a:effectLst>
            <a:outerShdw blurRad="50800" dist="38100" dir="2700000" algn="tl" rotWithShape="0">
              <a:prstClr val="black">
                <a:alpha val="40000"/>
              </a:prstClr>
            </a:outerShdw>
          </a:effectLst>
        </p:spPr>
      </p:pic>
      <p:sp>
        <p:nvSpPr>
          <p:cNvPr id="9" name="TextBox 8"/>
          <p:cNvSpPr txBox="1"/>
          <p:nvPr/>
        </p:nvSpPr>
        <p:spPr>
          <a:xfrm>
            <a:off x="2209800" y="381000"/>
            <a:ext cx="4566058" cy="584775"/>
          </a:xfrm>
          <a:prstGeom prst="rect">
            <a:avLst/>
          </a:prstGeom>
          <a:noFill/>
        </p:spPr>
        <p:txBody>
          <a:bodyPr wrap="none" rtlCol="0">
            <a:spAutoFit/>
          </a:bodyPr>
          <a:lstStyle/>
          <a:p>
            <a:r>
              <a:rPr lang="en-US" sz="3200" dirty="0">
                <a:solidFill>
                  <a:srgbClr val="0070C0"/>
                </a:solidFill>
              </a:rPr>
              <a:t>Examples of drip irrigation</a:t>
            </a:r>
          </a:p>
        </p:txBody>
      </p:sp>
      <p:sp>
        <p:nvSpPr>
          <p:cNvPr id="10" name="TextBox 9"/>
          <p:cNvSpPr txBox="1"/>
          <p:nvPr/>
        </p:nvSpPr>
        <p:spPr>
          <a:xfrm>
            <a:off x="1143000" y="3352800"/>
            <a:ext cx="2230739" cy="369332"/>
          </a:xfrm>
          <a:prstGeom prst="rect">
            <a:avLst/>
          </a:prstGeom>
          <a:noFill/>
        </p:spPr>
        <p:txBody>
          <a:bodyPr wrap="none" rtlCol="0">
            <a:spAutoFit/>
          </a:bodyPr>
          <a:lstStyle/>
          <a:p>
            <a:r>
              <a:rPr lang="en-US" dirty="0"/>
              <a:t>¼” in line emitter drip</a:t>
            </a:r>
          </a:p>
        </p:txBody>
      </p:sp>
      <p:sp>
        <p:nvSpPr>
          <p:cNvPr id="11" name="TextBox 10"/>
          <p:cNvSpPr txBox="1"/>
          <p:nvPr/>
        </p:nvSpPr>
        <p:spPr>
          <a:xfrm>
            <a:off x="5334000" y="3276600"/>
            <a:ext cx="2493631" cy="369332"/>
          </a:xfrm>
          <a:prstGeom prst="rect">
            <a:avLst/>
          </a:prstGeom>
          <a:noFill/>
        </p:spPr>
        <p:txBody>
          <a:bodyPr wrap="none" rtlCol="0">
            <a:spAutoFit/>
          </a:bodyPr>
          <a:lstStyle/>
          <a:p>
            <a:r>
              <a:rPr lang="en-US" dirty="0"/>
              <a:t>Drip emitter with ¼” line</a:t>
            </a:r>
          </a:p>
        </p:txBody>
      </p:sp>
      <p:sp>
        <p:nvSpPr>
          <p:cNvPr id="12" name="TextBox 11"/>
          <p:cNvSpPr txBox="1"/>
          <p:nvPr/>
        </p:nvSpPr>
        <p:spPr>
          <a:xfrm>
            <a:off x="914400" y="6248400"/>
            <a:ext cx="2238754" cy="369332"/>
          </a:xfrm>
          <a:prstGeom prst="rect">
            <a:avLst/>
          </a:prstGeom>
          <a:noFill/>
        </p:spPr>
        <p:txBody>
          <a:bodyPr wrap="none" rtlCol="0">
            <a:spAutoFit/>
          </a:bodyPr>
          <a:lstStyle/>
          <a:p>
            <a:r>
              <a:rPr lang="en-US" dirty="0"/>
              <a:t>½” in line emitter drip</a:t>
            </a:r>
          </a:p>
        </p:txBody>
      </p:sp>
      <p:sp>
        <p:nvSpPr>
          <p:cNvPr id="13" name="TextBox 12"/>
          <p:cNvSpPr txBox="1"/>
          <p:nvPr/>
        </p:nvSpPr>
        <p:spPr>
          <a:xfrm>
            <a:off x="5486400" y="6172200"/>
            <a:ext cx="1491690" cy="369332"/>
          </a:xfrm>
          <a:prstGeom prst="rect">
            <a:avLst/>
          </a:prstGeom>
          <a:noFill/>
        </p:spPr>
        <p:txBody>
          <a:bodyPr wrap="none" rtlCol="0">
            <a:spAutoFit/>
          </a:bodyPr>
          <a:lstStyle/>
          <a:p>
            <a:r>
              <a:rPr lang="en-US" dirty="0"/>
              <a:t>¼” soaker line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685800"/>
            <a:ext cx="7162800" cy="914400"/>
          </a:xfrm>
        </p:spPr>
        <p:txBody>
          <a:bodyPr/>
          <a:lstStyle/>
          <a:p>
            <a:pPr algn="ctr"/>
            <a:r>
              <a:rPr lang="en-US" dirty="0"/>
              <a:t>Fertilizers and Amendments</a:t>
            </a:r>
          </a:p>
        </p:txBody>
      </p:sp>
      <p:sp>
        <p:nvSpPr>
          <p:cNvPr id="3" name="Slide Number Placeholder 2"/>
          <p:cNvSpPr>
            <a:spLocks noGrp="1"/>
          </p:cNvSpPr>
          <p:nvPr>
            <p:ph type="sldNum" sz="quarter" idx="16"/>
          </p:nvPr>
        </p:nvSpPr>
        <p:spPr/>
        <p:txBody>
          <a:bodyPr/>
          <a:lstStyle/>
          <a:p>
            <a:fld id="{111DB74A-73E3-49E8-8984-0D5D8C20C556}" type="slidenum">
              <a:rPr lang="en-US" smtClean="0"/>
              <a:pPr/>
              <a:t>15</a:t>
            </a:fld>
            <a:endParaRPr lang="en-US" dirty="0"/>
          </a:p>
        </p:txBody>
      </p:sp>
      <p:sp>
        <p:nvSpPr>
          <p:cNvPr id="5" name="TextBox 4"/>
          <p:cNvSpPr txBox="1"/>
          <p:nvPr/>
        </p:nvSpPr>
        <p:spPr>
          <a:xfrm>
            <a:off x="228600" y="1371600"/>
            <a:ext cx="5495800" cy="2246769"/>
          </a:xfrm>
          <a:prstGeom prst="rect">
            <a:avLst/>
          </a:prstGeom>
          <a:noFill/>
        </p:spPr>
        <p:txBody>
          <a:bodyPr wrap="none" rtlCol="0">
            <a:spAutoFit/>
          </a:bodyPr>
          <a:lstStyle/>
          <a:p>
            <a:pPr>
              <a:buFont typeface="Arial" pitchFamily="34" charset="0"/>
              <a:buChar char="•"/>
            </a:pPr>
            <a:r>
              <a:rPr lang="en-US" sz="2800" dirty="0">
                <a:solidFill>
                  <a:srgbClr val="0070C0"/>
                </a:solidFill>
              </a:rPr>
              <a:t>Apply early morning or late evening</a:t>
            </a:r>
          </a:p>
          <a:p>
            <a:pPr>
              <a:buFont typeface="Arial" pitchFamily="34" charset="0"/>
              <a:buChar char="•"/>
            </a:pPr>
            <a:r>
              <a:rPr lang="en-US" sz="2800" dirty="0">
                <a:solidFill>
                  <a:srgbClr val="0070C0"/>
                </a:solidFill>
              </a:rPr>
              <a:t>Don’t apply to stressed plants</a:t>
            </a:r>
          </a:p>
          <a:p>
            <a:pPr>
              <a:buFont typeface="Arial" pitchFamily="34" charset="0"/>
              <a:buChar char="•"/>
            </a:pPr>
            <a:r>
              <a:rPr lang="en-US" sz="2800" dirty="0">
                <a:solidFill>
                  <a:srgbClr val="0070C0"/>
                </a:solidFill>
              </a:rPr>
              <a:t>Follow all directions</a:t>
            </a:r>
          </a:p>
          <a:p>
            <a:pPr>
              <a:buFont typeface="Arial" pitchFamily="34" charset="0"/>
              <a:buChar char="•"/>
            </a:pPr>
            <a:r>
              <a:rPr lang="en-US" sz="2800" dirty="0">
                <a:solidFill>
                  <a:srgbClr val="0070C0"/>
                </a:solidFill>
              </a:rPr>
              <a:t>Follow all directions</a:t>
            </a:r>
          </a:p>
          <a:p>
            <a:pPr>
              <a:buFont typeface="Arial" pitchFamily="34" charset="0"/>
              <a:buChar char="•"/>
            </a:pPr>
            <a:r>
              <a:rPr lang="en-US" sz="2800" dirty="0">
                <a:solidFill>
                  <a:srgbClr val="0070C0"/>
                </a:solidFill>
              </a:rPr>
              <a:t>Follow all directions </a:t>
            </a:r>
          </a:p>
        </p:txBody>
      </p:sp>
      <p:pic>
        <p:nvPicPr>
          <p:cNvPr id="6" name="Picture 5" descr="organic-fertilizer.jpg"/>
          <p:cNvPicPr>
            <a:picLocks noChangeAspect="1"/>
          </p:cNvPicPr>
          <p:nvPr/>
        </p:nvPicPr>
        <p:blipFill>
          <a:blip r:embed="rId3" cstate="print"/>
          <a:stretch>
            <a:fillRect/>
          </a:stretch>
        </p:blipFill>
        <p:spPr>
          <a:xfrm>
            <a:off x="3429000" y="3657600"/>
            <a:ext cx="4343400" cy="2895600"/>
          </a:xfrm>
          <a:prstGeom prst="rect">
            <a:avLst/>
          </a:prstGeom>
        </p:spPr>
      </p:pic>
      <p:pic>
        <p:nvPicPr>
          <p:cNvPr id="7" name="Picture 6" descr="fertilizer.jpg"/>
          <p:cNvPicPr>
            <a:picLocks noChangeAspect="1"/>
          </p:cNvPicPr>
          <p:nvPr/>
        </p:nvPicPr>
        <p:blipFill>
          <a:blip r:embed="rId4" cstate="print"/>
          <a:stretch>
            <a:fillRect/>
          </a:stretch>
        </p:blipFill>
        <p:spPr>
          <a:xfrm flipH="1">
            <a:off x="5943600" y="1752600"/>
            <a:ext cx="2757323" cy="18364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0" y="381000"/>
            <a:ext cx="4724400" cy="609600"/>
          </a:xfrm>
        </p:spPr>
        <p:txBody>
          <a:bodyPr/>
          <a:lstStyle/>
          <a:p>
            <a:pPr algn="ctr"/>
            <a:r>
              <a:rPr lang="en-US" dirty="0"/>
              <a:t>Fruit tree care</a:t>
            </a:r>
          </a:p>
        </p:txBody>
      </p:sp>
      <p:sp>
        <p:nvSpPr>
          <p:cNvPr id="3" name="Slide Number Placeholder 2"/>
          <p:cNvSpPr>
            <a:spLocks noGrp="1"/>
          </p:cNvSpPr>
          <p:nvPr>
            <p:ph type="sldNum" sz="quarter" idx="16"/>
          </p:nvPr>
        </p:nvSpPr>
        <p:spPr/>
        <p:txBody>
          <a:bodyPr/>
          <a:lstStyle/>
          <a:p>
            <a:fld id="{111DB74A-73E3-49E8-8984-0D5D8C20C556}" type="slidenum">
              <a:rPr lang="en-US" smtClean="0"/>
              <a:pPr/>
              <a:t>16</a:t>
            </a:fld>
            <a:endParaRPr lang="en-US" dirty="0"/>
          </a:p>
        </p:txBody>
      </p:sp>
      <p:sp>
        <p:nvSpPr>
          <p:cNvPr id="5" name="TextBox 4"/>
          <p:cNvSpPr txBox="1"/>
          <p:nvPr/>
        </p:nvSpPr>
        <p:spPr>
          <a:xfrm>
            <a:off x="152400" y="1066800"/>
            <a:ext cx="4191000" cy="3539430"/>
          </a:xfrm>
          <a:prstGeom prst="rect">
            <a:avLst/>
          </a:prstGeom>
          <a:noFill/>
        </p:spPr>
        <p:txBody>
          <a:bodyPr wrap="square" rtlCol="0">
            <a:spAutoFit/>
          </a:bodyPr>
          <a:lstStyle/>
          <a:p>
            <a:pPr>
              <a:buFont typeface="Arial" pitchFamily="34" charset="0"/>
              <a:buChar char="•"/>
            </a:pPr>
            <a:r>
              <a:rPr lang="en-US" sz="2800" dirty="0">
                <a:solidFill>
                  <a:srgbClr val="0070C0"/>
                </a:solidFill>
              </a:rPr>
              <a:t>Deep water</a:t>
            </a:r>
          </a:p>
          <a:p>
            <a:pPr>
              <a:buFont typeface="Arial" pitchFamily="34" charset="0"/>
              <a:buChar char="•"/>
            </a:pPr>
            <a:r>
              <a:rPr lang="en-US" sz="2800" dirty="0">
                <a:solidFill>
                  <a:srgbClr val="0070C0"/>
                </a:solidFill>
              </a:rPr>
              <a:t>Thin fruit</a:t>
            </a:r>
          </a:p>
          <a:p>
            <a:pPr>
              <a:buFont typeface="Arial" pitchFamily="34" charset="0"/>
              <a:buChar char="•"/>
            </a:pPr>
            <a:r>
              <a:rPr lang="en-US" sz="2800" dirty="0">
                <a:solidFill>
                  <a:srgbClr val="0070C0"/>
                </a:solidFill>
              </a:rPr>
              <a:t>Remove fruit from young trees</a:t>
            </a:r>
          </a:p>
          <a:p>
            <a:pPr>
              <a:buFont typeface="Arial" pitchFamily="34" charset="0"/>
              <a:buChar char="•"/>
            </a:pPr>
            <a:r>
              <a:rPr lang="en-US" sz="2800" dirty="0">
                <a:solidFill>
                  <a:srgbClr val="0070C0"/>
                </a:solidFill>
              </a:rPr>
              <a:t>Harvest fruit in the morning</a:t>
            </a:r>
          </a:p>
          <a:p>
            <a:pPr>
              <a:buFont typeface="Arial" pitchFamily="34" charset="0"/>
              <a:buChar char="•"/>
            </a:pPr>
            <a:r>
              <a:rPr lang="en-US" sz="2800" dirty="0">
                <a:solidFill>
                  <a:srgbClr val="0070C0"/>
                </a:solidFill>
              </a:rPr>
              <a:t>Keep dropped fruit cleaned up</a:t>
            </a:r>
          </a:p>
        </p:txBody>
      </p:sp>
      <p:pic>
        <p:nvPicPr>
          <p:cNvPr id="1026" name="Picture 2"/>
          <p:cNvPicPr>
            <a:picLocks noChangeAspect="1" noChangeArrowheads="1"/>
          </p:cNvPicPr>
          <p:nvPr/>
        </p:nvPicPr>
        <p:blipFill>
          <a:blip r:embed="rId3"/>
          <a:srcRect/>
          <a:stretch>
            <a:fillRect/>
          </a:stretch>
        </p:blipFill>
        <p:spPr bwMode="auto">
          <a:xfrm>
            <a:off x="4085933" y="1066800"/>
            <a:ext cx="4729457"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228600"/>
            <a:ext cx="8610600" cy="6477000"/>
          </a:xfrm>
        </p:spPr>
        <p:txBody>
          <a:bodyPr>
            <a:normAutofit/>
          </a:bodyPr>
          <a:lstStyle/>
          <a:p>
            <a:pPr algn="ctr"/>
            <a:r>
              <a:rPr lang="en-US" dirty="0"/>
              <a:t>Resources</a:t>
            </a:r>
          </a:p>
          <a:p>
            <a:endParaRPr lang="en-US" dirty="0"/>
          </a:p>
          <a:p>
            <a:r>
              <a:rPr lang="en-US" dirty="0"/>
              <a:t>	</a:t>
            </a:r>
            <a:r>
              <a:rPr lang="en-US" dirty="0">
                <a:hlinkClick r:id="rId2"/>
              </a:rPr>
              <a:t>http://homeorchard.ucanr.edu</a:t>
            </a:r>
            <a:endParaRPr lang="en-US" dirty="0"/>
          </a:p>
          <a:p>
            <a:pPr marL="514350" indent="-514350"/>
            <a:endParaRPr lang="en-US" dirty="0"/>
          </a:p>
          <a:p>
            <a:pPr marL="514350" indent="-514350"/>
            <a:r>
              <a:rPr lang="en-US" dirty="0"/>
              <a:t>	</a:t>
            </a:r>
            <a:r>
              <a:rPr lang="en-US" dirty="0">
                <a:hlinkClick r:id="rId3"/>
              </a:rPr>
              <a:t>https://ipm.ucanr.edu</a:t>
            </a:r>
            <a:endParaRPr lang="en-US" dirty="0"/>
          </a:p>
          <a:p>
            <a:pPr marL="514350" indent="-514350"/>
            <a:endParaRPr lang="en-US" dirty="0"/>
          </a:p>
          <a:p>
            <a:pPr marL="514350" indent="-514350"/>
            <a:r>
              <a:rPr lang="en-US" dirty="0"/>
              <a:t>	</a:t>
            </a:r>
            <a:r>
              <a:rPr lang="en-US" dirty="0">
                <a:hlinkClick r:id="rId4"/>
              </a:rPr>
              <a:t>https://cagardenweb.ucanr.edu</a:t>
            </a:r>
            <a:endParaRPr lang="en-US" dirty="0"/>
          </a:p>
          <a:p>
            <a:pPr marL="514350" indent="-514350"/>
            <a:endParaRPr lang="en-US" dirty="0"/>
          </a:p>
          <a:p>
            <a:pPr marL="514350" indent="-514350"/>
            <a:r>
              <a:rPr lang="en-US" dirty="0"/>
              <a:t>	</a:t>
            </a:r>
            <a:r>
              <a:rPr lang="en-US" dirty="0">
                <a:solidFill>
                  <a:schemeClr val="accent1"/>
                </a:solidFill>
                <a:hlinkClick r:id="rId5"/>
              </a:rPr>
              <a:t>https://anrcatalog.ucdavis.edu/pdf/8048.pdf</a:t>
            </a:r>
            <a:endParaRPr lang="en-US" dirty="0">
              <a:solidFill>
                <a:schemeClr val="accent1"/>
              </a:solidFill>
            </a:endParaRPr>
          </a:p>
          <a:p>
            <a:pPr marL="514350" indent="-514350"/>
            <a:endParaRPr lang="en-US" dirty="0"/>
          </a:p>
          <a:p>
            <a:pPr marL="514350" indent="-514350"/>
            <a:endParaRPr lang="en-US" dirty="0"/>
          </a:p>
          <a:p>
            <a:pPr marL="514350" indent="-514350"/>
            <a:endParaRPr lang="en-US" dirty="0"/>
          </a:p>
        </p:txBody>
      </p:sp>
      <p:sp>
        <p:nvSpPr>
          <p:cNvPr id="3" name="Slide Number Placeholder 2"/>
          <p:cNvSpPr>
            <a:spLocks noGrp="1"/>
          </p:cNvSpPr>
          <p:nvPr>
            <p:ph type="sldNum" sz="quarter" idx="16"/>
          </p:nvPr>
        </p:nvSpPr>
        <p:spPr/>
        <p:txBody>
          <a:bodyPr/>
          <a:lstStyle/>
          <a:p>
            <a:fld id="{111DB74A-73E3-49E8-8984-0D5D8C20C556}" type="slidenum">
              <a:rPr lang="en-US" smtClean="0"/>
              <a:pPr/>
              <a:t>17</a:t>
            </a:fld>
            <a:endParaRPr lang="en-US" dirty="0"/>
          </a:p>
        </p:txBody>
      </p:sp>
      <p:sp>
        <p:nvSpPr>
          <p:cNvPr id="5" name="TextBox 4"/>
          <p:cNvSpPr txBox="1"/>
          <p:nvPr/>
        </p:nvSpPr>
        <p:spPr>
          <a:xfrm>
            <a:off x="457200" y="914400"/>
            <a:ext cx="5175519" cy="523220"/>
          </a:xfrm>
          <a:prstGeom prst="rect">
            <a:avLst/>
          </a:prstGeom>
          <a:noFill/>
        </p:spPr>
        <p:txBody>
          <a:bodyPr wrap="none" rtlCol="0">
            <a:spAutoFit/>
          </a:bodyPr>
          <a:lstStyle/>
          <a:p>
            <a:pPr>
              <a:buFont typeface="Wingdings" pitchFamily="2" charset="2"/>
              <a:buChar char="v"/>
            </a:pPr>
            <a:r>
              <a:rPr lang="en-US" sz="2800" dirty="0"/>
              <a:t>The California Backyard Orchard</a:t>
            </a:r>
          </a:p>
        </p:txBody>
      </p:sp>
      <p:sp>
        <p:nvSpPr>
          <p:cNvPr id="6" name="TextBox 5"/>
          <p:cNvSpPr txBox="1"/>
          <p:nvPr/>
        </p:nvSpPr>
        <p:spPr>
          <a:xfrm>
            <a:off x="381000" y="2286000"/>
            <a:ext cx="5638800" cy="523220"/>
          </a:xfrm>
          <a:prstGeom prst="rect">
            <a:avLst/>
          </a:prstGeom>
          <a:noFill/>
        </p:spPr>
        <p:txBody>
          <a:bodyPr wrap="square" rtlCol="0">
            <a:spAutoFit/>
          </a:bodyPr>
          <a:lstStyle/>
          <a:p>
            <a:pPr>
              <a:buFont typeface="Wingdings" pitchFamily="2" charset="2"/>
              <a:buChar char="v"/>
            </a:pPr>
            <a:r>
              <a:rPr lang="en-US" sz="2800" dirty="0"/>
              <a:t>State Wide IPM Program</a:t>
            </a:r>
          </a:p>
        </p:txBody>
      </p:sp>
      <p:sp>
        <p:nvSpPr>
          <p:cNvPr id="7" name="TextBox 6"/>
          <p:cNvSpPr txBox="1"/>
          <p:nvPr/>
        </p:nvSpPr>
        <p:spPr>
          <a:xfrm>
            <a:off x="304800" y="3429000"/>
            <a:ext cx="6781800" cy="523220"/>
          </a:xfrm>
          <a:prstGeom prst="rect">
            <a:avLst/>
          </a:prstGeom>
          <a:noFill/>
        </p:spPr>
        <p:txBody>
          <a:bodyPr wrap="square" rtlCol="0">
            <a:spAutoFit/>
          </a:bodyPr>
          <a:lstStyle/>
          <a:p>
            <a:pPr>
              <a:buFont typeface="Wingdings" pitchFamily="2" charset="2"/>
              <a:buChar char="v"/>
            </a:pPr>
            <a:r>
              <a:rPr lang="en-US" sz="2800" dirty="0"/>
              <a:t>The California Garden Web</a:t>
            </a:r>
          </a:p>
        </p:txBody>
      </p:sp>
      <p:sp>
        <p:nvSpPr>
          <p:cNvPr id="8" name="TextBox 7"/>
          <p:cNvSpPr txBox="1"/>
          <p:nvPr/>
        </p:nvSpPr>
        <p:spPr>
          <a:xfrm>
            <a:off x="381000" y="4800600"/>
            <a:ext cx="7696200" cy="523220"/>
          </a:xfrm>
          <a:prstGeom prst="rect">
            <a:avLst/>
          </a:prstGeom>
          <a:noFill/>
        </p:spPr>
        <p:txBody>
          <a:bodyPr wrap="square" rtlCol="0">
            <a:spAutoFit/>
          </a:bodyPr>
          <a:lstStyle/>
          <a:p>
            <a:pPr>
              <a:buFont typeface="Wingdings" pitchFamily="2" charset="2"/>
              <a:buChar char="v"/>
            </a:pPr>
            <a:r>
              <a:rPr lang="en-US" sz="2800" dirty="0"/>
              <a:t>Fruit Trees:  Planting and Care of Young Trees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a:xfrm>
            <a:off x="457200" y="1524000"/>
            <a:ext cx="8229600" cy="639762"/>
          </a:xfrm>
        </p:spPr>
        <p:txBody>
          <a:bodyPr>
            <a:noAutofit/>
          </a:bodyPr>
          <a:lstStyle/>
          <a:p>
            <a:r>
              <a:rPr lang="en-US" sz="4000" b="0" dirty="0">
                <a:solidFill>
                  <a:schemeClr val="accent2"/>
                </a:solidFill>
              </a:rPr>
              <a:t>Any Questions?</a:t>
            </a:r>
          </a:p>
        </p:txBody>
      </p:sp>
      <p:sp>
        <p:nvSpPr>
          <p:cNvPr id="8" name="Content Placeholder 7"/>
          <p:cNvSpPr>
            <a:spLocks noGrp="1"/>
          </p:cNvSpPr>
          <p:nvPr>
            <p:ph sz="half" idx="2"/>
          </p:nvPr>
        </p:nvSpPr>
        <p:spPr/>
        <p:txBody>
          <a:bodyPr/>
          <a:lstStyle/>
          <a:p>
            <a:endParaRPr lang="en-US" dirty="0"/>
          </a:p>
          <a:p>
            <a:pPr algn="ctr"/>
            <a:r>
              <a:rPr lang="en-US" dirty="0"/>
              <a:t>Master Gardener Hotline: </a:t>
            </a:r>
            <a:r>
              <a:rPr lang="en-US" b="1" dirty="0"/>
              <a:t>(530) 889-7388</a:t>
            </a:r>
          </a:p>
          <a:p>
            <a:pPr algn="ctr"/>
            <a:r>
              <a:rPr lang="en-US" dirty="0"/>
              <a:t>                               Rot Line: </a:t>
            </a:r>
            <a:r>
              <a:rPr lang="en-US" b="1" dirty="0"/>
              <a:t>(530) 889-7399</a:t>
            </a:r>
          </a:p>
          <a:p>
            <a:pPr algn="ctr"/>
            <a:r>
              <a:rPr lang="en-US" dirty="0"/>
              <a:t>Master Gardener Website: </a:t>
            </a:r>
            <a:r>
              <a:rPr lang="en-US" b="1" dirty="0"/>
              <a:t>pcmg.ucanr.org</a:t>
            </a:r>
          </a:p>
          <a:p>
            <a:pPr algn="ctr"/>
            <a:endParaRPr lang="en-US" dirty="0"/>
          </a:p>
          <a:p>
            <a:pPr algn="ctr"/>
            <a:r>
              <a:rPr lang="en-US" dirty="0"/>
              <a:t>Evaluations, please!</a:t>
            </a:r>
          </a:p>
        </p:txBody>
      </p:sp>
      <p:sp>
        <p:nvSpPr>
          <p:cNvPr id="10" name="Slide Number Placeholder 9"/>
          <p:cNvSpPr>
            <a:spLocks noGrp="1"/>
          </p:cNvSpPr>
          <p:nvPr>
            <p:ph type="sldNum" sz="quarter" idx="12"/>
          </p:nvPr>
        </p:nvSpPr>
        <p:spPr/>
        <p:txBody>
          <a:bodyPr/>
          <a:lstStyle/>
          <a:p>
            <a:fld id="{111DB74A-73E3-49E8-8984-0D5D8C20C556}" type="slidenum">
              <a:rPr lang="en-US" smtClean="0"/>
              <a:pPr/>
              <a:t>18</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a:bodyPr>
          <a:lstStyle/>
          <a:p>
            <a:r>
              <a:rPr lang="en-US" dirty="0"/>
              <a:t>Master Gardeners of Placer County</a:t>
            </a:r>
          </a:p>
          <a:p>
            <a:pPr lvl="1"/>
            <a:r>
              <a:rPr lang="en-US" sz="2400" dirty="0"/>
              <a:t>Extend </a:t>
            </a:r>
            <a:r>
              <a:rPr lang="en-US" sz="2400" dirty="0">
                <a:solidFill>
                  <a:schemeClr val="accent2"/>
                </a:solidFill>
              </a:rPr>
              <a:t>research-based</a:t>
            </a:r>
            <a:r>
              <a:rPr lang="en-US" sz="2400" dirty="0"/>
              <a:t>, sustainable gardening and composting information</a:t>
            </a:r>
          </a:p>
          <a:p>
            <a:pPr lvl="1"/>
            <a:r>
              <a:rPr lang="en-US" sz="2400" dirty="0"/>
              <a:t>Present accurate, impartial information to </a:t>
            </a:r>
            <a:r>
              <a:rPr lang="en-US" sz="2400" dirty="0">
                <a:solidFill>
                  <a:schemeClr val="accent2"/>
                </a:solidFill>
              </a:rPr>
              <a:t>home gardeners</a:t>
            </a:r>
          </a:p>
          <a:p>
            <a:pPr lvl="1"/>
            <a:r>
              <a:rPr lang="en-US" sz="2400" dirty="0"/>
              <a:t>Encourage public to make </a:t>
            </a:r>
            <a:r>
              <a:rPr lang="en-US" sz="2400" dirty="0">
                <a:solidFill>
                  <a:schemeClr val="accent2"/>
                </a:solidFill>
              </a:rPr>
              <a:t>informed</a:t>
            </a:r>
            <a:r>
              <a:rPr lang="en-US" sz="2400" dirty="0"/>
              <a:t> gardening decisions</a:t>
            </a:r>
          </a:p>
        </p:txBody>
      </p:sp>
      <p:sp>
        <p:nvSpPr>
          <p:cNvPr id="4" name="Slide Number Placeholder 3"/>
          <p:cNvSpPr>
            <a:spLocks noGrp="1"/>
          </p:cNvSpPr>
          <p:nvPr>
            <p:ph type="sldNum" sz="quarter" idx="12"/>
          </p:nvPr>
        </p:nvSpPr>
        <p:spPr/>
        <p:txBody>
          <a:bodyPr/>
          <a:lstStyle/>
          <a:p>
            <a:fld id="{111DB74A-73E3-49E8-8984-0D5D8C20C556}"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fontScale="92500"/>
          </a:bodyPr>
          <a:lstStyle/>
          <a:p>
            <a:r>
              <a:rPr lang="en-US" dirty="0">
                <a:solidFill>
                  <a:schemeClr val="accent2"/>
                </a:solidFill>
              </a:rPr>
              <a:t>Where to find us…</a:t>
            </a:r>
          </a:p>
          <a:p>
            <a:r>
              <a:rPr lang="en-US" sz="3000" dirty="0"/>
              <a:t>Online, in the Media, and Special Publications</a:t>
            </a:r>
          </a:p>
          <a:p>
            <a:pPr lvl="1"/>
            <a:r>
              <a:rPr lang="en-US" sz="2400" b="0" dirty="0"/>
              <a:t>Hotline: Call </a:t>
            </a:r>
            <a:r>
              <a:rPr lang="en-US" b="1" dirty="0"/>
              <a:t>(530) 889-7388 </a:t>
            </a:r>
            <a:r>
              <a:rPr lang="en-US" sz="2400" b="0" dirty="0"/>
              <a:t>or submit your questions online</a:t>
            </a:r>
          </a:p>
          <a:p>
            <a:pPr lvl="1"/>
            <a:r>
              <a:rPr lang="en-US" sz="2400" b="0" dirty="0"/>
              <a:t>Website: pcmg.ucanr.org</a:t>
            </a:r>
          </a:p>
          <a:p>
            <a:pPr lvl="1"/>
            <a:r>
              <a:rPr lang="en-US" sz="2400" b="0" dirty="0"/>
              <a:t>Facebook, Twitter, Instagram</a:t>
            </a:r>
          </a:p>
          <a:p>
            <a:pPr lvl="1"/>
            <a:r>
              <a:rPr lang="en-US" sz="2400" b="0" dirty="0"/>
              <a:t>Gold Country Media monthly column </a:t>
            </a:r>
          </a:p>
          <a:p>
            <a:pPr lvl="1"/>
            <a:r>
              <a:rPr lang="en-US" sz="2400" b="0" i="1" dirty="0"/>
              <a:t>Curious Gardener </a:t>
            </a:r>
            <a:r>
              <a:rPr lang="en-US" dirty="0"/>
              <a:t>quarterly</a:t>
            </a:r>
            <a:r>
              <a:rPr lang="en-US" sz="2400" b="0" dirty="0"/>
              <a:t> newsletter on our website</a:t>
            </a:r>
          </a:p>
          <a:p>
            <a:pPr lvl="1"/>
            <a:r>
              <a:rPr lang="en-US" sz="2400" b="0" i="1" dirty="0"/>
              <a:t>Gardening Guide and Calendar</a:t>
            </a:r>
          </a:p>
        </p:txBody>
      </p:sp>
      <p:sp>
        <p:nvSpPr>
          <p:cNvPr id="4" name="Slide Number Placeholder 3"/>
          <p:cNvSpPr>
            <a:spLocks noGrp="1"/>
          </p:cNvSpPr>
          <p:nvPr>
            <p:ph type="sldNum" sz="quarter" idx="12"/>
          </p:nvPr>
        </p:nvSpPr>
        <p:spPr/>
        <p:txBody>
          <a:bodyPr/>
          <a:lstStyle/>
          <a:p>
            <a:fld id="{111DB74A-73E3-49E8-8984-0D5D8C20C55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Master Gardeners?</a:t>
            </a:r>
          </a:p>
        </p:txBody>
      </p:sp>
      <p:sp>
        <p:nvSpPr>
          <p:cNvPr id="6" name="Content Placeholder 5"/>
          <p:cNvSpPr>
            <a:spLocks noGrp="1"/>
          </p:cNvSpPr>
          <p:nvPr>
            <p:ph idx="1"/>
          </p:nvPr>
        </p:nvSpPr>
        <p:spPr/>
        <p:txBody>
          <a:bodyPr/>
          <a:lstStyle/>
          <a:p>
            <a:r>
              <a:rPr lang="en-US" dirty="0">
                <a:solidFill>
                  <a:schemeClr val="accent2"/>
                </a:solidFill>
              </a:rPr>
              <a:t>Where to find us…</a:t>
            </a:r>
          </a:p>
          <a:p>
            <a:r>
              <a:rPr lang="en-US" sz="3000" dirty="0"/>
              <a:t>Workshops, Fairs and Festivals, and Special Events</a:t>
            </a:r>
          </a:p>
          <a:p>
            <a:pPr lvl="1"/>
            <a:r>
              <a:rPr lang="en-US" dirty="0"/>
              <a:t>Speakers by Request </a:t>
            </a:r>
          </a:p>
          <a:p>
            <a:pPr lvl="1"/>
            <a:r>
              <a:rPr lang="en-US" dirty="0"/>
              <a:t>Workshops (various venues, check website)</a:t>
            </a:r>
          </a:p>
          <a:p>
            <a:pPr lvl="1"/>
            <a:r>
              <a:rPr lang="en-US" dirty="0"/>
              <a:t>Farmers’ Markets (seasonal: Auburn, Roseville)</a:t>
            </a:r>
          </a:p>
          <a:p>
            <a:pPr lvl="1"/>
            <a:r>
              <a:rPr lang="en-US" dirty="0"/>
              <a:t>Fairs and Festivals Booths (varies)</a:t>
            </a:r>
          </a:p>
          <a:p>
            <a:pPr lvl="1"/>
            <a:r>
              <a:rPr lang="en-US" dirty="0"/>
              <a:t>Garden Faire (April)</a:t>
            </a:r>
          </a:p>
          <a:p>
            <a:pPr lvl="1"/>
            <a:r>
              <a:rPr lang="en-US" dirty="0"/>
              <a:t>Mother’s Day Garden Tour (May)</a:t>
            </a:r>
          </a:p>
        </p:txBody>
      </p:sp>
      <p:sp>
        <p:nvSpPr>
          <p:cNvPr id="4" name="Slide Number Placeholder 3"/>
          <p:cNvSpPr>
            <a:spLocks noGrp="1"/>
          </p:cNvSpPr>
          <p:nvPr>
            <p:ph type="sldNum" sz="quarter" idx="12"/>
          </p:nvPr>
        </p:nvSpPr>
        <p:spPr/>
        <p:txBody>
          <a:bodyPr/>
          <a:lstStyle/>
          <a:p>
            <a:fld id="{111DB74A-73E3-49E8-8984-0D5D8C20C556}"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457200" y="1600200"/>
            <a:ext cx="5334000" cy="4419600"/>
          </a:xfrm>
        </p:spPr>
        <p:txBody>
          <a:bodyPr/>
          <a:lstStyle/>
          <a:p>
            <a:pPr lvl="1"/>
            <a:r>
              <a:rPr lang="en-US" dirty="0"/>
              <a:t>What’s Eating My Garden?</a:t>
            </a:r>
          </a:p>
          <a:p>
            <a:pPr lvl="1"/>
            <a:r>
              <a:rPr lang="en-US" dirty="0"/>
              <a:t>Protecting Plants in Extreme Heat</a:t>
            </a:r>
          </a:p>
          <a:p>
            <a:pPr lvl="1"/>
            <a:r>
              <a:rPr lang="en-US" dirty="0"/>
              <a:t>How Much Should I Water</a:t>
            </a:r>
          </a:p>
          <a:p>
            <a:pPr lvl="1"/>
            <a:r>
              <a:rPr lang="en-US" dirty="0"/>
              <a:t>Fertilizers and Soil Amendments</a:t>
            </a:r>
          </a:p>
          <a:p>
            <a:pPr lvl="1"/>
            <a:r>
              <a:rPr lang="en-US" dirty="0"/>
              <a:t>Fruit Tree Care</a:t>
            </a:r>
          </a:p>
        </p:txBody>
      </p:sp>
      <p:sp>
        <p:nvSpPr>
          <p:cNvPr id="7" name="Picture Placeholder 6"/>
          <p:cNvSpPr>
            <a:spLocks noGrp="1"/>
          </p:cNvSpPr>
          <p:nvPr>
            <p:ph type="pic" sz="quarter" idx="18"/>
          </p:nvPr>
        </p:nvSpPr>
        <p:spPr/>
      </p:sp>
      <p:sp>
        <p:nvSpPr>
          <p:cNvPr id="5" name="Title 4"/>
          <p:cNvSpPr>
            <a:spLocks noGrp="1"/>
          </p:cNvSpPr>
          <p:nvPr>
            <p:ph type="title"/>
          </p:nvPr>
        </p:nvSpPr>
        <p:spPr/>
        <p:txBody>
          <a:bodyPr/>
          <a:lstStyle/>
          <a:p>
            <a:r>
              <a:rPr lang="en-US" dirty="0"/>
              <a:t>DISCUSSION TOPICS</a:t>
            </a:r>
          </a:p>
        </p:txBody>
      </p:sp>
      <p:sp>
        <p:nvSpPr>
          <p:cNvPr id="9" name="Slide Number Placeholder 8"/>
          <p:cNvSpPr>
            <a:spLocks noGrp="1"/>
          </p:cNvSpPr>
          <p:nvPr>
            <p:ph type="sldNum" sz="quarter" idx="16"/>
          </p:nvPr>
        </p:nvSpPr>
        <p:spPr/>
        <p:txBody>
          <a:bodyPr/>
          <a:lstStyle/>
          <a:p>
            <a:fld id="{111DB74A-73E3-49E8-8984-0D5D8C20C556}"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 y="304800"/>
            <a:ext cx="8915400" cy="6400800"/>
          </a:xfrm>
        </p:spPr>
        <p:txBody>
          <a:bodyPr>
            <a:normAutofit/>
          </a:bodyPr>
          <a:lstStyle/>
          <a:p>
            <a:r>
              <a:rPr lang="en-US" dirty="0"/>
              <a:t>COMMON GARDEN PESTS:  Sucking insects</a:t>
            </a:r>
          </a:p>
          <a:p>
            <a:endParaRPr lang="en-US" dirty="0"/>
          </a:p>
          <a:p>
            <a:endParaRPr lang="en-US" dirty="0"/>
          </a:p>
          <a:p>
            <a:r>
              <a:rPr lang="en-US" dirty="0"/>
              <a:t>		</a:t>
            </a:r>
          </a:p>
          <a:p>
            <a:r>
              <a:rPr lang="en-US" dirty="0"/>
              <a:t>	Aphids		   Whiteflies	 Scale</a:t>
            </a:r>
          </a:p>
          <a:p>
            <a:endParaRPr lang="en-US" dirty="0"/>
          </a:p>
          <a:p>
            <a:r>
              <a:rPr lang="en-US" dirty="0"/>
              <a:t>			          Squash bugs</a:t>
            </a:r>
          </a:p>
          <a:p>
            <a:r>
              <a:rPr lang="en-US" dirty="0"/>
              <a:t>				                </a:t>
            </a:r>
            <a:r>
              <a:rPr lang="en-US" sz="2000" dirty="0"/>
              <a:t>Adult</a:t>
            </a:r>
            <a:endParaRPr lang="en-US" dirty="0"/>
          </a:p>
          <a:p>
            <a:r>
              <a:rPr lang="en-US" dirty="0"/>
              <a:t>					  </a:t>
            </a:r>
            <a:r>
              <a:rPr lang="en-US" sz="2000" dirty="0"/>
              <a:t>Nymphs</a:t>
            </a:r>
            <a:endParaRPr lang="en-US" dirty="0"/>
          </a:p>
          <a:p>
            <a:r>
              <a:rPr lang="en-US" dirty="0"/>
              <a:t>Thrips</a:t>
            </a:r>
          </a:p>
        </p:txBody>
      </p:sp>
      <p:sp>
        <p:nvSpPr>
          <p:cNvPr id="6" name="Slide Number Placeholder 5"/>
          <p:cNvSpPr>
            <a:spLocks noGrp="1"/>
          </p:cNvSpPr>
          <p:nvPr>
            <p:ph type="sldNum" sz="quarter" idx="16"/>
          </p:nvPr>
        </p:nvSpPr>
        <p:spPr/>
        <p:txBody>
          <a:bodyPr/>
          <a:lstStyle/>
          <a:p>
            <a:fld id="{111DB74A-73E3-49E8-8984-0D5D8C20C556}" type="slidenum">
              <a:rPr lang="en-US" smtClean="0"/>
              <a:pPr/>
              <a:t>6</a:t>
            </a:fld>
            <a:endParaRPr lang="en-US" dirty="0"/>
          </a:p>
        </p:txBody>
      </p:sp>
      <p:pic>
        <p:nvPicPr>
          <p:cNvPr id="4" name="Picture 3" descr="aphids.jpg"/>
          <p:cNvPicPr>
            <a:picLocks noChangeAspect="1"/>
          </p:cNvPicPr>
          <p:nvPr/>
        </p:nvPicPr>
        <p:blipFill>
          <a:blip r:embed="rId3"/>
          <a:stretch>
            <a:fillRect/>
          </a:stretch>
        </p:blipFill>
        <p:spPr>
          <a:xfrm>
            <a:off x="609600" y="1257462"/>
            <a:ext cx="1981200" cy="1483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hitefliesonsquashleaf-1024x1011.jpg"/>
          <p:cNvPicPr>
            <a:picLocks noChangeAspect="1"/>
          </p:cNvPicPr>
          <p:nvPr/>
        </p:nvPicPr>
        <p:blipFill>
          <a:blip r:embed="rId4" cstate="print"/>
          <a:stretch>
            <a:fillRect/>
          </a:stretch>
        </p:blipFill>
        <p:spPr>
          <a:xfrm>
            <a:off x="3200400" y="1295400"/>
            <a:ext cx="1905000" cy="1474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quash-bug-egg-nymphs-lg.jpg"/>
          <p:cNvPicPr>
            <a:picLocks noChangeAspect="1"/>
          </p:cNvPicPr>
          <p:nvPr/>
        </p:nvPicPr>
        <p:blipFill>
          <a:blip r:embed="rId5"/>
          <a:stretch>
            <a:fillRect/>
          </a:stretch>
        </p:blipFill>
        <p:spPr>
          <a:xfrm>
            <a:off x="5270500" y="5177790"/>
            <a:ext cx="2044700" cy="1532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euonymus_scale0395-1024x746.jpg"/>
          <p:cNvPicPr>
            <a:picLocks noChangeAspect="1"/>
          </p:cNvPicPr>
          <p:nvPr/>
        </p:nvPicPr>
        <p:blipFill>
          <a:blip r:embed="rId6" cstate="print"/>
          <a:stretch>
            <a:fillRect/>
          </a:stretch>
        </p:blipFill>
        <p:spPr>
          <a:xfrm>
            <a:off x="5715000" y="1219200"/>
            <a:ext cx="2133600" cy="1554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dult squash bug.jpg"/>
          <p:cNvPicPr>
            <a:picLocks noChangeAspect="1"/>
          </p:cNvPicPr>
          <p:nvPr/>
        </p:nvPicPr>
        <p:blipFill>
          <a:blip r:embed="rId7" cstate="print"/>
          <a:stretch>
            <a:fillRect/>
          </a:stretch>
        </p:blipFill>
        <p:spPr>
          <a:xfrm>
            <a:off x="5257799" y="3572970"/>
            <a:ext cx="2104435" cy="140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est-type-thrips.jpg"/>
          <p:cNvPicPr>
            <a:picLocks noChangeAspect="1"/>
          </p:cNvPicPr>
          <p:nvPr/>
        </p:nvPicPr>
        <p:blipFill>
          <a:blip r:embed="rId8" cstate="print"/>
          <a:stretch>
            <a:fillRect/>
          </a:stretch>
        </p:blipFill>
        <p:spPr>
          <a:xfrm>
            <a:off x="609600" y="4495800"/>
            <a:ext cx="1752600" cy="140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3" name="Straight Arrow Connector 12"/>
          <p:cNvCxnSpPr/>
          <p:nvPr/>
        </p:nvCxnSpPr>
        <p:spPr>
          <a:xfrm flipV="1">
            <a:off x="5486400" y="44958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 y="228600"/>
            <a:ext cx="8686800" cy="6324600"/>
          </a:xfrm>
        </p:spPr>
        <p:txBody>
          <a:bodyPr>
            <a:normAutofit lnSpcReduction="10000"/>
          </a:bodyPr>
          <a:lstStyle/>
          <a:p>
            <a:r>
              <a:rPr lang="en-US" dirty="0"/>
              <a:t>Chewing Pests</a:t>
            </a:r>
          </a:p>
          <a:p>
            <a:endParaRPr lang="en-US" dirty="0"/>
          </a:p>
          <a:p>
            <a:endParaRPr lang="en-US" dirty="0"/>
          </a:p>
          <a:p>
            <a:endParaRPr lang="en-US" dirty="0"/>
          </a:p>
          <a:p>
            <a:endParaRPr lang="en-US" dirty="0"/>
          </a:p>
          <a:p>
            <a:r>
              <a:rPr lang="en-US" dirty="0"/>
              <a:t>Slug					Tomato Hornworm</a:t>
            </a:r>
          </a:p>
          <a:p>
            <a:endParaRPr lang="en-US" dirty="0"/>
          </a:p>
          <a:p>
            <a:endParaRPr lang="en-US" dirty="0"/>
          </a:p>
          <a:p>
            <a:endParaRPr lang="en-US" dirty="0"/>
          </a:p>
          <a:p>
            <a:endParaRPr lang="en-US" dirty="0"/>
          </a:p>
          <a:p>
            <a:r>
              <a:rPr lang="en-US" dirty="0"/>
              <a:t>Snail					Cabbage moth larva</a:t>
            </a:r>
          </a:p>
          <a:p>
            <a:endParaRPr lang="en-US" dirty="0"/>
          </a:p>
        </p:txBody>
      </p:sp>
      <p:sp>
        <p:nvSpPr>
          <p:cNvPr id="3" name="Slide Number Placeholder 2"/>
          <p:cNvSpPr>
            <a:spLocks noGrp="1"/>
          </p:cNvSpPr>
          <p:nvPr>
            <p:ph type="sldNum" sz="quarter" idx="16"/>
          </p:nvPr>
        </p:nvSpPr>
        <p:spPr/>
        <p:txBody>
          <a:bodyPr/>
          <a:lstStyle/>
          <a:p>
            <a:fld id="{111DB74A-73E3-49E8-8984-0D5D8C20C556}" type="slidenum">
              <a:rPr lang="en-US" smtClean="0"/>
              <a:pPr/>
              <a:t>7</a:t>
            </a:fld>
            <a:endParaRPr lang="en-US" dirty="0"/>
          </a:p>
        </p:txBody>
      </p:sp>
      <p:pic>
        <p:nvPicPr>
          <p:cNvPr id="5" name="Picture 4" descr="tomato_hornworm.jpg"/>
          <p:cNvPicPr>
            <a:picLocks noChangeAspect="1"/>
          </p:cNvPicPr>
          <p:nvPr/>
        </p:nvPicPr>
        <p:blipFill>
          <a:blip r:embed="rId3"/>
          <a:stretch>
            <a:fillRect/>
          </a:stretch>
        </p:blipFill>
        <p:spPr>
          <a:xfrm>
            <a:off x="4572000" y="1066800"/>
            <a:ext cx="3284483" cy="1905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diamondback-larvae-big.jpg"/>
          <p:cNvPicPr>
            <a:picLocks noChangeAspect="1"/>
          </p:cNvPicPr>
          <p:nvPr/>
        </p:nvPicPr>
        <p:blipFill>
          <a:blip r:embed="rId4"/>
          <a:srcRect r="18181"/>
          <a:stretch>
            <a:fillRect/>
          </a:stretch>
        </p:blipFill>
        <p:spPr>
          <a:xfrm>
            <a:off x="5105400" y="3629054"/>
            <a:ext cx="2590800" cy="21055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snail.jpg"/>
          <p:cNvPicPr>
            <a:picLocks noChangeAspect="1"/>
          </p:cNvPicPr>
          <p:nvPr/>
        </p:nvPicPr>
        <p:blipFill>
          <a:blip r:embed="rId5"/>
          <a:stretch>
            <a:fillRect/>
          </a:stretch>
        </p:blipFill>
        <p:spPr>
          <a:xfrm>
            <a:off x="762000" y="3962400"/>
            <a:ext cx="2857500" cy="1905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slug.jpg"/>
          <p:cNvPicPr>
            <a:picLocks noChangeAspect="1"/>
          </p:cNvPicPr>
          <p:nvPr/>
        </p:nvPicPr>
        <p:blipFill>
          <a:blip r:embed="rId6"/>
          <a:stretch>
            <a:fillRect/>
          </a:stretch>
        </p:blipFill>
        <p:spPr>
          <a:xfrm>
            <a:off x="762000" y="1066800"/>
            <a:ext cx="2819400" cy="20401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228600"/>
            <a:ext cx="8839200" cy="6477000"/>
          </a:xfrm>
        </p:spPr>
        <p:txBody>
          <a:bodyPr>
            <a:normAutofit fontScale="92500" lnSpcReduction="20000"/>
          </a:bodyPr>
          <a:lstStyle/>
          <a:p>
            <a:r>
              <a:rPr lang="en-US" sz="3800" dirty="0"/>
              <a:t>Nuisance pests</a:t>
            </a:r>
          </a:p>
          <a:p>
            <a:endParaRPr lang="en-US" dirty="0"/>
          </a:p>
          <a:p>
            <a:endParaRPr lang="en-US" dirty="0"/>
          </a:p>
          <a:p>
            <a:endParaRPr lang="en-US" dirty="0"/>
          </a:p>
          <a:p>
            <a:endParaRPr lang="en-US" dirty="0"/>
          </a:p>
          <a:p>
            <a:r>
              <a:rPr lang="en-US" dirty="0"/>
              <a:t>	</a:t>
            </a:r>
          </a:p>
          <a:p>
            <a:r>
              <a:rPr lang="en-US" dirty="0"/>
              <a:t>	Earwigs				Ants</a:t>
            </a:r>
          </a:p>
          <a:p>
            <a:endParaRPr lang="en-US" dirty="0"/>
          </a:p>
          <a:p>
            <a:r>
              <a:rPr lang="en-US" dirty="0"/>
              <a:t>Flies								</a:t>
            </a:r>
          </a:p>
          <a:p>
            <a:endParaRPr lang="en-US" dirty="0"/>
          </a:p>
          <a:p>
            <a:endParaRPr lang="en-US" dirty="0"/>
          </a:p>
          <a:p>
            <a:r>
              <a:rPr lang="en-US" dirty="0"/>
              <a:t>						</a:t>
            </a:r>
          </a:p>
          <a:p>
            <a:r>
              <a:rPr lang="en-US" dirty="0"/>
              <a:t>						Birds				</a:t>
            </a:r>
          </a:p>
        </p:txBody>
      </p:sp>
      <p:sp>
        <p:nvSpPr>
          <p:cNvPr id="3" name="Slide Number Placeholder 2"/>
          <p:cNvSpPr>
            <a:spLocks noGrp="1"/>
          </p:cNvSpPr>
          <p:nvPr>
            <p:ph type="sldNum" sz="quarter" idx="16"/>
          </p:nvPr>
        </p:nvSpPr>
        <p:spPr/>
        <p:txBody>
          <a:bodyPr/>
          <a:lstStyle/>
          <a:p>
            <a:fld id="{111DB74A-73E3-49E8-8984-0D5D8C20C556}" type="slidenum">
              <a:rPr lang="en-US" smtClean="0"/>
              <a:pPr/>
              <a:t>8</a:t>
            </a:fld>
            <a:endParaRPr lang="en-US" dirty="0"/>
          </a:p>
        </p:txBody>
      </p:sp>
      <p:pic>
        <p:nvPicPr>
          <p:cNvPr id="5" name="Picture Placeholder 4" descr="ants.jpg"/>
          <p:cNvPicPr>
            <a:picLocks noGrp="1" noChangeAspect="1"/>
          </p:cNvPicPr>
          <p:nvPr>
            <p:ph type="pic" sz="quarter" idx="18"/>
          </p:nvPr>
        </p:nvPicPr>
        <p:blipFill>
          <a:blip r:embed="rId3"/>
          <a:srcRect l="18091" r="18091"/>
          <a:stretch>
            <a:fillRect/>
          </a:stretch>
        </p:blipFill>
        <p:spPr>
          <a:xfrm>
            <a:off x="4419600" y="685800"/>
            <a:ext cx="3124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fly.jpg"/>
          <p:cNvPicPr>
            <a:picLocks noChangeAspect="1"/>
          </p:cNvPicPr>
          <p:nvPr/>
        </p:nvPicPr>
        <p:blipFill>
          <a:blip r:embed="rId4" cstate="print"/>
          <a:stretch>
            <a:fillRect/>
          </a:stretch>
        </p:blipFill>
        <p:spPr>
          <a:xfrm>
            <a:off x="1447800" y="4191000"/>
            <a:ext cx="2284215"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1200px-European_Earwig_(Forficula_auricularia),_Male_-_Guelph,_Ontario_01.jpg"/>
          <p:cNvPicPr>
            <a:picLocks noChangeAspect="1"/>
          </p:cNvPicPr>
          <p:nvPr/>
        </p:nvPicPr>
        <p:blipFill>
          <a:blip r:embed="rId5" cstate="print"/>
          <a:stretch>
            <a:fillRect/>
          </a:stretch>
        </p:blipFill>
        <p:spPr>
          <a:xfrm>
            <a:off x="457200" y="1219200"/>
            <a:ext cx="3488267" cy="196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Lesser Goldfinch.jpg"/>
          <p:cNvPicPr>
            <a:picLocks noChangeAspect="1"/>
          </p:cNvPicPr>
          <p:nvPr/>
        </p:nvPicPr>
        <p:blipFill>
          <a:blip r:embed="rId6" cstate="print"/>
          <a:stretch>
            <a:fillRect/>
          </a:stretch>
        </p:blipFill>
        <p:spPr>
          <a:xfrm>
            <a:off x="4648200" y="4038600"/>
            <a:ext cx="248462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111DB74A-73E3-49E8-8984-0D5D8C20C556}" type="slidenum">
              <a:rPr lang="en-US" smtClean="0"/>
              <a:pPr/>
              <a:t>9</a:t>
            </a:fld>
            <a:endParaRPr lang="en-US" dirty="0"/>
          </a:p>
        </p:txBody>
      </p:sp>
      <p:pic>
        <p:nvPicPr>
          <p:cNvPr id="5" name="Picture 4" descr="row cover.jpg"/>
          <p:cNvPicPr>
            <a:picLocks noChangeAspect="1"/>
          </p:cNvPicPr>
          <p:nvPr/>
        </p:nvPicPr>
        <p:blipFill>
          <a:blip r:embed="rId2" cstate="screen"/>
          <a:stretch>
            <a:fillRect/>
          </a:stretch>
        </p:blipFill>
        <p:spPr>
          <a:xfrm>
            <a:off x="762000" y="1371600"/>
            <a:ext cx="3733800" cy="2788826"/>
          </a:xfrm>
          <a:prstGeom prst="rect">
            <a:avLst/>
          </a:prstGeom>
          <a:noFill/>
          <a:ln w="28575">
            <a:solidFill>
              <a:schemeClr val="tx1">
                <a:lumMod val="95000"/>
                <a:lumOff val="5000"/>
              </a:schemeClr>
            </a:solidFill>
          </a:ln>
          <a:effectLst>
            <a:outerShdw blurRad="50800" dist="38100" dir="2700000" algn="tl" rotWithShape="0">
              <a:prstClr val="black">
                <a:alpha val="40000"/>
              </a:prstClr>
            </a:outerShdw>
          </a:effectLst>
        </p:spPr>
      </p:pic>
      <p:pic>
        <p:nvPicPr>
          <p:cNvPr id="6" name="Picture 5" descr="bird netting.jpg"/>
          <p:cNvPicPr>
            <a:picLocks noChangeAspect="1"/>
          </p:cNvPicPr>
          <p:nvPr/>
        </p:nvPicPr>
        <p:blipFill>
          <a:blip r:embed="rId3"/>
          <a:stretch>
            <a:fillRect/>
          </a:stretch>
        </p:blipFill>
        <p:spPr>
          <a:xfrm>
            <a:off x="4876800" y="1371600"/>
            <a:ext cx="3657600" cy="2743200"/>
          </a:xfrm>
          <a:prstGeom prst="rect">
            <a:avLst/>
          </a:prstGeom>
        </p:spPr>
      </p:pic>
      <p:sp>
        <p:nvSpPr>
          <p:cNvPr id="7" name="TextBox 6"/>
          <p:cNvSpPr txBox="1"/>
          <p:nvPr/>
        </p:nvSpPr>
        <p:spPr>
          <a:xfrm>
            <a:off x="2438400" y="685800"/>
            <a:ext cx="4699556" cy="584775"/>
          </a:xfrm>
          <a:prstGeom prst="rect">
            <a:avLst/>
          </a:prstGeom>
          <a:noFill/>
        </p:spPr>
        <p:txBody>
          <a:bodyPr wrap="none" rtlCol="0">
            <a:spAutoFit/>
          </a:bodyPr>
          <a:lstStyle/>
          <a:p>
            <a:r>
              <a:rPr lang="en-US" sz="3200" dirty="0"/>
              <a:t>An ounce of prevention……</a:t>
            </a:r>
          </a:p>
        </p:txBody>
      </p:sp>
      <p:sp>
        <p:nvSpPr>
          <p:cNvPr id="8" name="TextBox 7"/>
          <p:cNvSpPr txBox="1"/>
          <p:nvPr/>
        </p:nvSpPr>
        <p:spPr>
          <a:xfrm>
            <a:off x="685800" y="4572000"/>
            <a:ext cx="3797963" cy="830997"/>
          </a:xfrm>
          <a:prstGeom prst="rect">
            <a:avLst/>
          </a:prstGeom>
          <a:noFill/>
        </p:spPr>
        <p:txBody>
          <a:bodyPr wrap="none" rtlCol="0">
            <a:spAutoFit/>
          </a:bodyPr>
          <a:lstStyle/>
          <a:p>
            <a:r>
              <a:rPr lang="en-US" sz="2400" dirty="0"/>
              <a:t>Use bug netting or row cover</a:t>
            </a:r>
          </a:p>
          <a:p>
            <a:r>
              <a:rPr lang="en-US" sz="2400" dirty="0"/>
              <a:t>to protect plants </a:t>
            </a:r>
          </a:p>
        </p:txBody>
      </p:sp>
      <p:sp>
        <p:nvSpPr>
          <p:cNvPr id="9" name="TextBox 8"/>
          <p:cNvSpPr txBox="1"/>
          <p:nvPr/>
        </p:nvSpPr>
        <p:spPr>
          <a:xfrm>
            <a:off x="5029200" y="4419600"/>
            <a:ext cx="3522696" cy="830997"/>
          </a:xfrm>
          <a:prstGeom prst="rect">
            <a:avLst/>
          </a:prstGeom>
          <a:noFill/>
        </p:spPr>
        <p:txBody>
          <a:bodyPr wrap="none" rtlCol="0">
            <a:spAutoFit/>
          </a:bodyPr>
          <a:lstStyle/>
          <a:p>
            <a:r>
              <a:rPr lang="en-US" sz="2400" dirty="0"/>
              <a:t>Use bird netting or shiny</a:t>
            </a:r>
          </a:p>
          <a:p>
            <a:r>
              <a:rPr lang="en-US" sz="2400" dirty="0"/>
              <a:t>objects to discourage birds</a:t>
            </a:r>
          </a:p>
        </p:txBody>
      </p:sp>
    </p:spTree>
  </p:cSld>
  <p:clrMapOvr>
    <a:masterClrMapping/>
  </p:clrMapOvr>
</p:sld>
</file>

<file path=ppt/theme/theme1.xml><?xml version="1.0" encoding="utf-8"?>
<a:theme xmlns:a="http://schemas.openxmlformats.org/drawingml/2006/main" name="UCANR Intro slides ">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G Content slides">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no bottom logo)">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299935</Template>
  <TotalTime>2056</TotalTime>
  <Words>1638</Words>
  <Application>Microsoft Macintosh PowerPoint</Application>
  <PresentationFormat>On-screen Show (4:3)</PresentationFormat>
  <Paragraphs>185</Paragraphs>
  <Slides>18</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Wingdings</vt:lpstr>
      <vt:lpstr>UCANR Intro slides </vt:lpstr>
      <vt:lpstr>MG Content slides</vt:lpstr>
      <vt:lpstr>Content (no bottom logo)</vt:lpstr>
      <vt:lpstr>SUMMER GARDENING 2021</vt:lpstr>
      <vt:lpstr>Who Are Master Gardeners?</vt:lpstr>
      <vt:lpstr>Who Are Master Gardeners?</vt:lpstr>
      <vt:lpstr>Who Are Master Gardeners?</vt:lpstr>
      <vt:lpstr>DISCUSSION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Nadine Hart</dc:creator>
  <cp:lastModifiedBy>Microsoft Office User</cp:lastModifiedBy>
  <cp:revision>59</cp:revision>
  <dcterms:created xsi:type="dcterms:W3CDTF">2019-08-07T21:26:16Z</dcterms:created>
  <dcterms:modified xsi:type="dcterms:W3CDTF">2022-07-18T12:03:19Z</dcterms:modified>
</cp:coreProperties>
</file>