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92224" autoAdjust="0"/>
  </p:normalViewPr>
  <p:slideViewPr>
    <p:cSldViewPr snapToGrid="0" snapToObjects="1">
      <p:cViewPr varScale="1">
        <p:scale>
          <a:sx n="52" d="100"/>
          <a:sy n="52" d="100"/>
        </p:scale>
        <p:origin x="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Hart" userId="f0d2f376cd6ab93d" providerId="LiveId" clId="{858EE9F3-D49F-42F6-82DE-E98BAD392F1B}"/>
    <pc:docChg chg="modSld">
      <pc:chgData name="Nadine Hart" userId="f0d2f376cd6ab93d" providerId="LiveId" clId="{858EE9F3-D49F-42F6-82DE-E98BAD392F1B}" dt="2021-06-14T21:30:59.681" v="43" actId="6549"/>
      <pc:docMkLst>
        <pc:docMk/>
      </pc:docMkLst>
      <pc:sldChg chg="modSp mod">
        <pc:chgData name="Nadine Hart" userId="f0d2f376cd6ab93d" providerId="LiveId" clId="{858EE9F3-D49F-42F6-82DE-E98BAD392F1B}" dt="2021-06-14T21:30:59.681" v="43" actId="6549"/>
        <pc:sldMkLst>
          <pc:docMk/>
          <pc:sldMk cId="0" sldId="258"/>
        </pc:sldMkLst>
        <pc:spChg chg="mod">
          <ac:chgData name="Nadine Hart" userId="f0d2f376cd6ab93d" providerId="LiveId" clId="{858EE9F3-D49F-42F6-82DE-E98BAD392F1B}" dt="2021-06-14T21:30:59.681" v="43" actId="6549"/>
          <ac:spMkLst>
            <pc:docMk/>
            <pc:sldMk cId="0" sldId="258"/>
            <ac:spMk id="1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ntent.ces.ncsu.edu/extension-gardener-handbook/1-soils-and-plant-nutrient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arinmg.ucanr.edu/files/237707.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canr.edu/sites/glennmg/files/278231.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canr.edu/sites/gardenweb/Vegetables/?uid=26&amp;ds=462&amp;close=y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canr.edu/sites/gardenweb/Vegetables/?uid=26&amp;ds=462&amp;close=y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canr.edu/sites/gardenweb/Vegetables/?uid=26&amp;ds=462&amp;close=y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canr.edu/sites/gardenweb/Vegetables/?uid=26&amp;ds=462&amp;close=y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rcs.usda.gov/Internet/FSE_MEDIA/nrcs142p2_050130.jpg"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ucanr.edu/sites/EDC_Master_Gardeners/files/168442.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eatlantic.com/health/archive/2013/06/healthy-soil-microbes-healthy-people/27671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rcs.usda.gov/wps/portal/nrcs/detailfull/soils/health/biology/?cid=nrcs142p2_05386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cmg.ucanr.org/newsletters/Curious_Gardener_Newsletters76595.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canr.edu/sites/Nutrient_Management_Solutions/stateofscience/Compos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nomamg.ucanr.edu/Food_Gardening/Additional_KG_Articles/No-Till_Food_Gardeni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canr.edu/blogs/blogcore/postdetail.cfm?postnum=27687"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canr.edu/blogs/blogcore/postdetail.cfm?postnum=27687"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ontent.ces.ncsu.edu/extension-gardener-handbook/1-soils-and-plant-nutrients#section_heading_724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ontent.ces.ncsu.edu/extension-gardener-handbook/1-soils-and-plant-nutrients#section_heading_7242"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fghanag.ucdavis.edu/educational-materials/files/field-crops/ed-field-afg-purdue-unitb-lesson4-nutrient.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ucanr.edu/sites/UrbanAg/files/263165.pdf"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pcmg.ucanr.org/files/166284.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ucanr.edu/sites/sacmg/Soil_Amendments/"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ucanr.edu/sites/gardenweb/Vegetables/?uid=26&amp;ds=462&amp;close=y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rtl="0"/>
            <a:r>
              <a:rPr lang="en-US" sz="1200" b="1" dirty="0">
                <a:effectLst/>
                <a:latin typeface="+mn-lt"/>
                <a:ea typeface="+mn-ea"/>
                <a:cs typeface="+mn-cs"/>
                <a:sym typeface="Calibri"/>
              </a:rPr>
              <a:t>Created:   </a:t>
            </a:r>
            <a:r>
              <a:rPr lang="en-US" sz="1200" dirty="0">
                <a:effectLst/>
                <a:latin typeface="+mn-lt"/>
                <a:ea typeface="+mn-ea"/>
                <a:cs typeface="+mn-cs"/>
                <a:sym typeface="Calibri"/>
              </a:rPr>
              <a:t>developed 1/19</a:t>
            </a:r>
          </a:p>
          <a:p>
            <a:pPr rtl="0"/>
            <a:r>
              <a:rPr lang="en-US" sz="1200" b="1" dirty="0">
                <a:effectLst/>
                <a:latin typeface="+mn-lt"/>
                <a:ea typeface="+mn-ea"/>
                <a:cs typeface="+mn-cs"/>
                <a:sym typeface="Calibri"/>
              </a:rPr>
              <a:t>Created by</a:t>
            </a:r>
            <a:r>
              <a:rPr lang="en-US" sz="1200" dirty="0">
                <a:effectLst/>
                <a:latin typeface="+mn-lt"/>
                <a:ea typeface="+mn-ea"/>
                <a:cs typeface="+mn-cs"/>
                <a:sym typeface="Calibri"/>
              </a:rPr>
              <a:t>:   Peggy </a:t>
            </a:r>
            <a:r>
              <a:rPr lang="en-US" sz="1200" dirty="0" err="1">
                <a:effectLst/>
                <a:latin typeface="+mn-lt"/>
                <a:ea typeface="+mn-ea"/>
                <a:cs typeface="+mn-cs"/>
                <a:sym typeface="Calibri"/>
              </a:rPr>
              <a:t>Beltramo</a:t>
            </a:r>
            <a:r>
              <a:rPr lang="en-US" sz="1200" dirty="0">
                <a:effectLst/>
                <a:latin typeface="+mn-lt"/>
                <a:ea typeface="+mn-ea"/>
                <a:cs typeface="+mn-cs"/>
                <a:sym typeface="Calibri"/>
              </a:rPr>
              <a:t> Presented at Loomis Seed Library workshop</a:t>
            </a:r>
          </a:p>
          <a:p>
            <a:pPr rtl="0"/>
            <a:r>
              <a:rPr lang="en-US" sz="1200" b="1" dirty="0">
                <a:effectLst/>
                <a:latin typeface="+mn-lt"/>
                <a:ea typeface="+mn-ea"/>
                <a:cs typeface="+mn-cs"/>
                <a:sym typeface="Calibri"/>
              </a:rPr>
              <a:t>Audience:     </a:t>
            </a:r>
            <a:r>
              <a:rPr lang="en-US" sz="1200" dirty="0">
                <a:effectLst/>
                <a:latin typeface="+mn-lt"/>
                <a:ea typeface="+mn-ea"/>
                <a:cs typeface="+mn-cs"/>
                <a:sym typeface="Calibri"/>
              </a:rPr>
              <a:t>Vegetable Gardeners, general soil interest </a:t>
            </a:r>
          </a:p>
          <a:p>
            <a:r>
              <a:rPr lang="en-US" sz="1200" b="1" dirty="0">
                <a:effectLst/>
                <a:latin typeface="+mn-lt"/>
                <a:ea typeface="+mn-ea"/>
                <a:cs typeface="+mn-cs"/>
                <a:sym typeface="Calibri"/>
              </a:rPr>
              <a:t>Publicity:  </a:t>
            </a:r>
            <a:r>
              <a:rPr lang="en-US" sz="1200" dirty="0">
                <a:effectLst/>
                <a:latin typeface="+mn-lt"/>
                <a:ea typeface="+mn-ea"/>
                <a:cs typeface="+mn-cs"/>
                <a:sym typeface="Calibri"/>
              </a:rPr>
              <a:t>What is soil? It's not just dirt. Learn what makes up healthy soil and what lurks beneath. </a:t>
            </a:r>
            <a:r>
              <a:rPr lang="en-US" sz="1200" dirty="0">
                <a:latin typeface="+mn-lt"/>
                <a:ea typeface="+mn-ea"/>
                <a:cs typeface="+mn-cs"/>
                <a:sym typeface="Calibri"/>
              </a:rPr>
              <a:t>Information will be presented about how to manage and care for your soil.  </a:t>
            </a:r>
            <a:endParaRPr lang="en-US" dirty="0"/>
          </a:p>
          <a:p>
            <a:r>
              <a:rPr lang="en-US" sz="1200" b="1" dirty="0">
                <a:effectLst/>
                <a:latin typeface="+mn-lt"/>
                <a:ea typeface="+mn-ea"/>
                <a:cs typeface="+mn-cs"/>
                <a:sym typeface="Calibri"/>
              </a:rPr>
              <a:t>Update History:   </a:t>
            </a:r>
            <a:r>
              <a:rPr lang="en-US" sz="1200" dirty="0">
                <a:effectLst/>
                <a:latin typeface="+mn-lt"/>
                <a:ea typeface="+mn-ea"/>
                <a:cs typeface="+mn-cs"/>
                <a:sym typeface="Calibri"/>
              </a:rPr>
              <a:t>N/A</a:t>
            </a:r>
            <a:endParaRPr lang="en-US" dirty="0"/>
          </a:p>
          <a:p>
            <a:endParaRPr lang="en-US" b="1" dirty="0"/>
          </a:p>
          <a:p>
            <a:r>
              <a:rPr lang="en-US" b="1" dirty="0"/>
              <a:t>*Note: Remember to resubmit any new information to SIM for approval</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https://content.ces.ncsu.edu/extension-gardener-handbook/1-soils-and-plant-nutrients</a:t>
            </a:r>
          </a:p>
          <a:p>
            <a:endParaRPr u="sng">
              <a:solidFill>
                <a:srgbClr val="0000FF"/>
              </a:solidFill>
              <a:uFill>
                <a:solidFill>
                  <a:srgbClr val="0000FF"/>
                </a:solidFill>
              </a:uFill>
              <a:hlinkClick r:id="rId3"/>
            </a:endParaRPr>
          </a:p>
          <a:p>
            <a:r>
              <a:t>Change 1 acre of clay by 10% takes more than 100 tons of sand! tandem dump truck!</a:t>
            </a:r>
          </a:p>
          <a:p>
            <a:pPr>
              <a:defRPr b="1"/>
            </a:pPr>
            <a:r>
              <a:t>Clay soils</a:t>
            </a:r>
          </a:p>
          <a:p>
            <a:r>
              <a:t>Higher nutrient-holding capacity.</a:t>
            </a:r>
          </a:p>
          <a:p>
            <a:r>
              <a:t>Higher available water-holding capacity.</a:t>
            </a:r>
          </a:p>
          <a:p>
            <a:r>
              <a:rPr b="1"/>
              <a:t>BUT</a:t>
            </a:r>
            <a:r>
              <a:t> Finely textured soils exhibit properties </a:t>
            </a:r>
          </a:p>
          <a:p>
            <a:r>
              <a:t>that are somewhat difficult to manage or overcome.</a:t>
            </a:r>
          </a:p>
          <a:p>
            <a:r>
              <a:t>Often too sticky when wet and too hard when dry to cultivate.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Sandy or Coarsely Textured Soils</a:t>
            </a:r>
          </a:p>
          <a:p>
            <a:r>
              <a:t>Low in organic matter content and native fertility.</a:t>
            </a:r>
          </a:p>
          <a:p>
            <a:r>
              <a:t>Rapidly permeable and do not hold soil moisture.</a:t>
            </a:r>
          </a:p>
          <a:p>
            <a:r>
              <a:t>Nutrient leaching is a concern, so proper fertilization is a must. Apply smaller amounts of nutrients, and apply them more frequently.</a:t>
            </a:r>
          </a:p>
          <a:p>
            <a:r>
              <a:t>Low in cation exchange and buffer capacities.</a:t>
            </a:r>
          </a:p>
          <a:p>
            <a:r>
              <a:t>Well-suited for road foundations and building sites.</a:t>
            </a:r>
          </a:p>
          <a:p>
            <a:r>
              <a:t>Feel gritty.</a:t>
            </a:r>
          </a:p>
          <a:p>
            <a:endParaRPr/>
          </a:p>
          <a:p>
            <a:r>
              <a:t>Loamy or Medium-Textured Soils</a:t>
            </a:r>
          </a:p>
          <a:p>
            <a:r>
              <a:t>Contains more organic matter.</a:t>
            </a:r>
          </a:p>
          <a:p>
            <a:r>
              <a:t>Permit slower movement of water and are better able to retain moisture and nutrients.</a:t>
            </a:r>
          </a:p>
          <a:p>
            <a:r>
              <a:t>Are generally more fertile.</a:t>
            </a:r>
          </a:p>
          <a:p>
            <a:r>
              <a:t>Have higher cation exchange and buffer capacities.</a:t>
            </a:r>
          </a:p>
          <a:p>
            <a:r>
              <a:t>Feel crumbly.</a:t>
            </a:r>
          </a:p>
          <a:p>
            <a:endParaRPr/>
          </a:p>
          <a:p>
            <a:r>
              <a:t>Clayey or Finely Textured Soils</a:t>
            </a:r>
          </a:p>
          <a:p>
            <a:r>
              <a:t>Higher nutrient-holding capacity.</a:t>
            </a:r>
          </a:p>
          <a:p>
            <a:r>
              <a:t>Higher available water-holding capacity.</a:t>
            </a:r>
          </a:p>
          <a:p>
            <a:r>
              <a:t>Finely textured soils exhibit properties that are somewhat difficult to manage or overcome.</a:t>
            </a:r>
          </a:p>
          <a:p>
            <a:r>
              <a:t>Often too sticky when wet and too hard when dry to cultivate.</a:t>
            </a:r>
          </a:p>
          <a:p>
            <a:r>
              <a:t>May have shrink-and-swell characteristics that affect construction uses.</a:t>
            </a:r>
          </a:p>
          <a:p>
            <a:r>
              <a:t>Feel slippery.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45% </a:t>
            </a:r>
            <a:r>
              <a:rPr b="1"/>
              <a:t>solids</a:t>
            </a:r>
          </a:p>
          <a:p>
            <a:r>
              <a:t>5% </a:t>
            </a:r>
            <a:r>
              <a:rPr b="1"/>
              <a:t>organic</a:t>
            </a:r>
          </a:p>
          <a:p>
            <a:r>
              <a:t>50% </a:t>
            </a:r>
            <a:r>
              <a:rPr b="1"/>
              <a:t>pore space</a:t>
            </a:r>
            <a:r>
              <a:t> with room for </a:t>
            </a:r>
            <a:r>
              <a:rPr b="1"/>
              <a:t>air </a:t>
            </a:r>
            <a:r>
              <a:t>and</a:t>
            </a:r>
            <a:r>
              <a:rPr b="1"/>
              <a:t> water</a:t>
            </a:r>
            <a:r>
              <a:t>—in healthy soil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45% </a:t>
            </a:r>
            <a:r>
              <a:rPr b="1"/>
              <a:t>solids</a:t>
            </a:r>
          </a:p>
          <a:p>
            <a:r>
              <a:t>5% </a:t>
            </a:r>
            <a:r>
              <a:rPr b="1"/>
              <a:t>organic</a:t>
            </a:r>
          </a:p>
          <a:p>
            <a:r>
              <a:t>50% </a:t>
            </a:r>
            <a:r>
              <a:rPr b="1"/>
              <a:t>pore space</a:t>
            </a:r>
            <a:r>
              <a:t> with room for </a:t>
            </a:r>
            <a:r>
              <a:rPr b="1"/>
              <a:t>air </a:t>
            </a:r>
            <a:r>
              <a:t>and</a:t>
            </a:r>
            <a:r>
              <a:rPr b="1"/>
              <a:t> water</a:t>
            </a:r>
            <a:r>
              <a:t>—in healthy soil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texture = ingredients in granola: oats, nuts/seeds, fruits,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t>texture = ingredients in granola: oats, nuts, fruits, seeds</a:t>
            </a:r>
          </a:p>
          <a:p>
            <a:r>
              <a:t>baked with liquid = aggregates = structure</a:t>
            </a:r>
          </a:p>
          <a:p>
            <a:endParaRPr/>
          </a:p>
          <a:p>
            <a:r>
              <a:rPr u="sng">
                <a:solidFill>
                  <a:srgbClr val="0000FF"/>
                </a:solidFill>
                <a:uFill>
                  <a:solidFill>
                    <a:srgbClr val="0000FF"/>
                  </a:solidFill>
                </a:uFill>
                <a:hlinkClick r:id="rId3"/>
              </a:rPr>
              <a:t>http://marinmg.ucanr.edu/files/237707.pdf</a:t>
            </a:r>
          </a:p>
          <a:p>
            <a:r>
              <a:t>Another important element of soil is its structure, or how the particles are held together - how they clump together into crumbs or clods. A loose structure provides lot of pore spaces for good drainage and root growth. Structure is particularly important in clay soils since unstructured or weakly structured clay drains poorly, is sticky and difficult to work, and contains little air. Organic material is the main contributor to good structure, increasing pore space in the soil and separating some of the sticky substances that can bind clay particles together.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The structure influences air and water movement through soil or “PORE SPACE”</a:t>
            </a:r>
          </a:p>
          <a:p>
            <a:r>
              <a:t>YOU CAN IMPROVE Your Soil Structure!!</a:t>
            </a:r>
          </a:p>
          <a:p>
            <a:endParaRPr/>
          </a:p>
          <a:p>
            <a:r>
              <a:rPr u="sng">
                <a:solidFill>
                  <a:srgbClr val="0000FF"/>
                </a:solidFill>
                <a:uFill>
                  <a:solidFill>
                    <a:srgbClr val="0000FF"/>
                  </a:solidFill>
                </a:uFill>
                <a:hlinkClick r:id="rId3"/>
              </a:rPr>
              <a:t>https://ucanr.edu/sites/glennmg/files/278231.pdf</a:t>
            </a:r>
          </a:p>
          <a:p>
            <a:endParaRPr u="sng">
              <a:solidFill>
                <a:srgbClr val="0000FF"/>
              </a:solidFill>
              <a:uFill>
                <a:solidFill>
                  <a:srgbClr val="0000FF"/>
                </a:solidFill>
              </a:uFill>
              <a:hlinkClick r:id="rId3"/>
            </a:endParaRPr>
          </a:p>
          <a:p>
            <a:r>
              <a:t>Your Soil Structure: How can you improve it?</a:t>
            </a:r>
          </a:p>
          <a:p>
            <a:r>
              <a:t>• Avoid compaction of planted areas – reduced tillage, permanent paths, </a:t>
            </a:r>
            <a:r>
              <a:rPr sz="1400" b="1"/>
              <a:t>mulch</a:t>
            </a:r>
          </a:p>
          <a:p>
            <a:r>
              <a:t>• Add organic matter to the soil – compost!!</a:t>
            </a:r>
          </a:p>
          <a:p>
            <a:r>
              <a:t>• Grow cover crops!</a:t>
            </a:r>
          </a:p>
          <a:p>
            <a:r>
              <a:t>• Proper watering and fertilization</a:t>
            </a:r>
          </a:p>
          <a:p>
            <a:r>
              <a:t>• Build and Nurture Soil Food Web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The pH of a garden soil is a measure of its relative acidity or alkalinity. Soil pH is important because it influences numerous chemical reactions that occur in the soil, including the availability of the 17 nutrient elements essential for plant growth and development. The soil pH is a function of the hydrogen ion (H+) concentration in the soil. The pH scale consists of 14 divisions from 1 to 14, with the value of 7 being neutral, 1 being most acidic, and 14 being most alkaline or basic. Like the scale for measuring earthquakes, the pH scale is logarithmic, not linear. A pH of 5.0 is 10 times more acidic than a pH of 6.0 and 100 times more acidic than a pH of 7.0. A pH of 7.0 means that alkalinity and acidity are equally balanced in the soil.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https://ucanr.edu/sites/gardenweb/Vegetables/?uid=26&amp;ds=462&amp;close=yes</a:t>
            </a:r>
          </a:p>
          <a:p>
            <a:r>
              <a:t>pH nutrients</a:t>
            </a:r>
          </a:p>
          <a:p>
            <a:endParaRPr/>
          </a:p>
          <a:p>
            <a:r>
              <a:t>Why are soil pH, acidity, and alkalinity levels important?</a:t>
            </a:r>
            <a:br/>
            <a:r>
              <a:t>A: Most crops do best when the pH is slightly acidic to neutral (pH of 5.5 to 7.5). Soils in California typically range from pH 5 to 8.5, but a </a:t>
            </a:r>
            <a:r>
              <a:rPr b="1" u="sng"/>
              <a:t>pH near neutral or slightly higher (alkaline) is most common</a:t>
            </a:r>
            <a:r>
              <a:t>. Measuring soil pH is done most easily with the soil test kits sold at garden centers. They are relatively cheap and reliable.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https://ucanr.edu/sites/gardenweb/Vegetables/?uid=26&amp;ds=462&amp;close=yes</a:t>
            </a:r>
          </a:p>
          <a:p>
            <a:r>
              <a:t>pH nutrients</a:t>
            </a:r>
          </a:p>
          <a:p>
            <a:r>
              <a:rPr b="1" u="sng"/>
              <a:t>Soils in California typically range from pH 5 to 8.5</a:t>
            </a:r>
            <a:r>
              <a:t>, but a pH near neutral or slightly higher (alkaline) is most common.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https://askmax.countrymax.com/lawn_and_gardenDetail.php?Soil-Vs.-Dirt-What-is...</a:t>
            </a:r>
          </a:p>
          <a:p>
            <a:endParaRPr/>
          </a:p>
          <a:p>
            <a:r>
              <a:t>Mar 29, 2011 - Soil contains microorganisms, decaying organic matter, earthworms and other insects. Soil is a living environment. The earthworms and insects aerate the soil and add to the organic matter of the soil through their waste and when their bodies decay. Soil on the left, dirt on the right...you can see the difference!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https://ucanr.edu/sites/gardenweb/Vegetables/?uid=26&amp;ds=462&amp;close=yes</a:t>
            </a:r>
          </a:p>
          <a:p>
            <a:endParaRPr u="sng">
              <a:solidFill>
                <a:srgbClr val="0000FF"/>
              </a:solidFill>
              <a:uFill>
                <a:solidFill>
                  <a:srgbClr val="0000FF"/>
                </a:solidFill>
              </a:uFill>
              <a:hlinkClick r:id="rId3"/>
            </a:endParaRPr>
          </a:p>
          <a:p>
            <a:r>
              <a:rPr b="1" u="sng"/>
              <a:t>Soils in California typically range from pH 5 to 8.5</a:t>
            </a:r>
            <a:r>
              <a:t>, but a pH near neutral or slightly higher (alkaline) is most common.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https://ucanr.edu/sites/gardenweb/Vegetables/?uid=26&amp;ds=462&amp;close=yes</a:t>
            </a:r>
          </a:p>
          <a:p>
            <a:endParaRPr u="sng">
              <a:solidFill>
                <a:srgbClr val="0000FF"/>
              </a:solidFill>
              <a:uFill>
                <a:solidFill>
                  <a:srgbClr val="0000FF"/>
                </a:solidFill>
              </a:uFill>
              <a:hlinkClick r:id="rId3"/>
            </a:endParaRPr>
          </a:p>
          <a:p>
            <a:r>
              <a:t>Why are soil pH, acidity, and alkalinity levels important?</a:t>
            </a:r>
            <a:br/>
            <a:r>
              <a:t>A: Most crops do best when the pH is slightly acidic to neutral (pH of 5.5 to 7.5).</a:t>
            </a:r>
          </a:p>
          <a:p>
            <a:endParaRPr/>
          </a:p>
          <a:p>
            <a:pPr>
              <a:defRPr b="1" u="sng"/>
            </a:pPr>
            <a:r>
              <a:t>Note widest part of band of each element.</a:t>
            </a:r>
          </a:p>
          <a:p>
            <a:pPr>
              <a:defRPr b="1" u="sng"/>
            </a:pPr>
            <a:r>
              <a:t>how to correct</a:t>
            </a:r>
          </a:p>
          <a:p>
            <a:pPr>
              <a:defRPr b="1" u="sng"/>
            </a:pPr>
            <a:endParaRPr/>
          </a:p>
          <a:p>
            <a:pPr>
              <a:defRPr b="1" u="sng"/>
            </a:pPr>
            <a:r>
              <a:t>soil test gives corrective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t>Soil food wed glossary   </a:t>
            </a:r>
            <a:r>
              <a:rPr u="sng">
                <a:solidFill>
                  <a:srgbClr val="0000FF"/>
                </a:solidFill>
                <a:uFill>
                  <a:solidFill>
                    <a:srgbClr val="0000FF"/>
                  </a:solidFill>
                </a:uFill>
                <a:hlinkClick r:id="rId3"/>
              </a:rPr>
              <a:t>https://www.nrcs.usda.gov/Internet/FSE_MEDIA/nrcs142p2_050130.jpg</a:t>
            </a:r>
          </a:p>
          <a:p>
            <a:endParaRPr u="sng">
              <a:solidFill>
                <a:srgbClr val="0000FF"/>
              </a:solidFill>
              <a:uFill>
                <a:solidFill>
                  <a:srgbClr val="0000FF"/>
                </a:solidFill>
              </a:uFill>
              <a:hlinkClick r:id="rId3"/>
            </a:endParaRPr>
          </a:p>
          <a:p>
            <a:r>
              <a:rPr u="sng">
                <a:solidFill>
                  <a:srgbClr val="0000FF"/>
                </a:solidFill>
                <a:uFill>
                  <a:solidFill>
                    <a:srgbClr val="0000FF"/>
                  </a:solidFill>
                </a:uFill>
                <a:hlinkClick r:id="rId4"/>
              </a:rPr>
              <a:t>https://ucanr.edu/sites/EDC_Master_Gardeners/files/168442.pdf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Though you never see them, ninety percent of all organisms on the seven continents live underground. In addition to bacteria and fungi, the soil is also filled with protozoa, nematodes, mites, and microarthropods. </a:t>
            </a:r>
            <a:r>
              <a:rPr b="1"/>
              <a:t>There can be 10,000 to 50,000 species in less than a teaspoon of soil. In that same teaspoon of soil, there are more microbes than there are people on the earth.</a:t>
            </a:r>
          </a:p>
          <a:p>
            <a:endParaRPr b="1"/>
          </a:p>
          <a:p>
            <a:r>
              <a:rPr u="sng">
                <a:solidFill>
                  <a:srgbClr val="0000FF"/>
                </a:solidFill>
                <a:uFill>
                  <a:solidFill>
                    <a:srgbClr val="0000FF"/>
                  </a:solidFill>
                </a:uFill>
                <a:hlinkClick r:id="rId3"/>
              </a:rPr>
              <a:t>https://www.theatlantic.com/health/archive/2013/06/healthy-soil-microbes-healthy-people/276710/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r>
              <a:t>Soil Organisms – What do they do??</a:t>
            </a:r>
          </a:p>
          <a:p>
            <a:r>
              <a:t>Decompose organic matter</a:t>
            </a:r>
          </a:p>
          <a:p>
            <a:r>
              <a:t>Modify soil structure</a:t>
            </a:r>
          </a:p>
          <a:p>
            <a:r>
              <a:t>Redistribute minerals and nutrients</a:t>
            </a:r>
          </a:p>
          <a:p>
            <a:r>
              <a:t>Nutrient  reservoirs – “fertilizer bags” </a:t>
            </a:r>
          </a:p>
          <a:p>
            <a:r>
              <a:t>       (Think poop and carcasses)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Soil Organisms – What do they do??</a:t>
            </a:r>
          </a:p>
          <a:p>
            <a:r>
              <a:t>• Sequester carbon</a:t>
            </a:r>
          </a:p>
          <a:p>
            <a:r>
              <a:t>Degrade pollutants, pesticides</a:t>
            </a:r>
          </a:p>
          <a:p>
            <a:r>
              <a:t>Biological regulation of pest species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r>
              <a:t>Nematode captured by the constricting rings of the predatory fungus Arthrobotrys anchonia.</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Mutualists – the mycorrhizal fungi – colonize plant roots. In exchange for carbon from the plant, mycorrhizal fungi help solubolize phosphorus and bring soil nutrients (phosphorus, nitrogen, micronutrients, and perhaps water) to the plant.</a:t>
            </a:r>
          </a:p>
          <a:p>
            <a:endParaRPr/>
          </a:p>
          <a:p>
            <a:r>
              <a:rPr u="sng">
                <a:solidFill>
                  <a:srgbClr val="0000FF"/>
                </a:solidFill>
                <a:uFill>
                  <a:solidFill>
                    <a:srgbClr val="0000FF"/>
                  </a:solidFill>
                </a:uFill>
                <a:hlinkClick r:id="rId3"/>
              </a:rPr>
              <a:t>https://www.nrcs.usda.gov/wps/portal/nrcs/detailfull/soils/health/biology/?cid=nrcs142p2_053864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Marketing mycorrhizae</a:t>
            </a:r>
          </a:p>
          <a:p>
            <a:r>
              <a:rPr u="sng">
                <a:solidFill>
                  <a:srgbClr val="0000FF"/>
                </a:solidFill>
                <a:uFill>
                  <a:solidFill>
                    <a:srgbClr val="0000FF"/>
                  </a:solidFill>
                </a:uFill>
                <a:hlinkClick r:id="rId3"/>
              </a:rPr>
              <a:t>http://pcmg.ucanr.org/newsletters/Curious_Gardener_Newsletters76595.pdf</a:t>
            </a:r>
          </a:p>
          <a:p>
            <a:pPr>
              <a:defRPr sz="1300" b="1"/>
            </a:pPr>
            <a:endParaRPr u="sng">
              <a:solidFill>
                <a:srgbClr val="0000FF"/>
              </a:solidFill>
              <a:uFill>
                <a:solidFill>
                  <a:srgbClr val="0000FF"/>
                </a:solidFill>
              </a:uFill>
              <a:hlinkClick r:id="rId3"/>
            </a:endParaRPr>
          </a:p>
          <a:p>
            <a:pPr>
              <a:defRPr sz="1300" b="1"/>
            </a:pPr>
            <a:r>
              <a:t>This link is on your handout!</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pPr>
              <a:defRPr b="1"/>
            </a:pPr>
            <a:r>
              <a:t>https://ucanr.edu/sites/glennmg/files/278231.pdf</a:t>
            </a:r>
          </a:p>
          <a:p>
            <a:endParaRPr/>
          </a:p>
          <a:p>
            <a:r>
              <a:t>Mulch = Organic or inorganic material spread on the soil surface</a:t>
            </a:r>
          </a:p>
          <a:p>
            <a:r>
              <a:t>Compost = Rotted organic matter made from plant material and/or manure</a:t>
            </a:r>
          </a:p>
          <a:p>
            <a:r>
              <a:t>»Thermophilic decomposition (heat) »Finished compost is not hot »Usually incorporated into the soil</a:t>
            </a:r>
          </a:p>
          <a:p>
            <a:endParaRPr/>
          </a:p>
          <a:p>
            <a:r>
              <a:t>COMPOST = </a:t>
            </a:r>
            <a:r>
              <a:rPr b="1"/>
              <a:t>FEED</a:t>
            </a:r>
            <a:r>
              <a:t> THE SOIL        MULCH = </a:t>
            </a:r>
            <a:r>
              <a:rPr b="1"/>
              <a:t>PROTECT</a:t>
            </a:r>
            <a:r>
              <a:t> THE SOIL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https://ucanr.edu/blogs/blogcore/postdetail.cfm?postnum=17084</a:t>
            </a:r>
          </a:p>
          <a:p>
            <a:endParaRPr/>
          </a:p>
          <a:p>
            <a:r>
              <a:t>Soil Horizons</a:t>
            </a:r>
          </a:p>
          <a:p>
            <a:r>
              <a:t>Soil is made up of distinct layers, called horizons. Each layer has its own characteristics that make it different from all of the other layers. These characteristics play a very important role in what the soil is used for and why it is important.</a:t>
            </a:r>
          </a:p>
          <a:p>
            <a:endParaRPr/>
          </a:p>
          <a:p>
            <a:r>
              <a:t>O HORIZON- This is the top layer of soil that is made up of living and decomposed materials like leaves, plants, and bugs. This layer is very thin and is usually pretty dark.</a:t>
            </a:r>
          </a:p>
          <a:p>
            <a:endParaRPr/>
          </a:p>
          <a:p>
            <a:r>
              <a:t>A HORIZON- This is the layer that we call “topsoil” and it is located just below the O Horizon. This layer is made up of minerals and decomposed organic matter and it is also very dark in color. This is the layer that many plants roots grow in.</a:t>
            </a:r>
          </a:p>
          <a:p>
            <a:endParaRPr/>
          </a:p>
          <a:p>
            <a:r>
              <a:t>B HORIZON- This is the layer that we call “subsoil” and it is located just below the A Horizon. This layer has clay and mineral deposits and less organic materials than the layers above it. This layer is also lighter in color than the layers above it.</a:t>
            </a:r>
          </a:p>
          <a:p>
            <a:endParaRPr/>
          </a:p>
          <a:p>
            <a:r>
              <a:t>C HORIZON- This is the layer that we call “regolith” and it is located just below the B Horizon. This layer is made up of slightly unbroken rock and only a little bit of organic material is found here. Plant roots are not found in this layer.</a:t>
            </a:r>
          </a:p>
          <a:p>
            <a:endParaRPr/>
          </a:p>
          <a:p>
            <a:endParaRPr/>
          </a:p>
          <a:p>
            <a:endParaRPr/>
          </a:p>
          <a:p>
            <a:pPr>
              <a:defRPr b="1"/>
            </a:pPr>
            <a:r>
              <a:t>Question for Audience:     How far do roots penetrate the soil?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r>
              <a:t>Compost is defined as the product resulting from the controlled biological decomposition of organic material1. Compost production involves heat generation through microbial activity (mostly aerobic) that can eliminate pathogens and other harmful bacteria, as well as stabilize the product such that it is appropriate for application in agricultural soils. Composting is a process that can be applied to various raw organic materials including yard trimmings, kitchen scraps, and manure, to name a few. The materials used to produce compost (referred to as feedstocks), as well as the composting procedure and length of maturation determine the quality of the compost2.</a:t>
            </a:r>
          </a:p>
          <a:p>
            <a:r>
              <a:rPr u="sng">
                <a:solidFill>
                  <a:srgbClr val="0000FF"/>
                </a:solidFill>
                <a:uFill>
                  <a:solidFill>
                    <a:srgbClr val="0000FF"/>
                  </a:solidFill>
                </a:uFill>
                <a:hlinkClick r:id="rId3"/>
              </a:rPr>
              <a:t>https://ucanr.edu/sites/Nutrient_Management_Solutions/stateofscience/Compost/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Sacramento Master Gardener Fair Oaks Horticulture Center</a:t>
            </a:r>
          </a:p>
          <a:p>
            <a:r>
              <a:t>Demonstration Garden</a:t>
            </a:r>
          </a:p>
          <a:p>
            <a:r>
              <a:t>web:       fair oaks horticulture center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r>
              <a:t>Potential Benefits of Mulch</a:t>
            </a:r>
          </a:p>
          <a:p>
            <a:r>
              <a:t>● Reduces weeds &amp; erosion</a:t>
            </a:r>
          </a:p>
          <a:p>
            <a:r>
              <a:t>● Insulates roots from temp. extremes</a:t>
            </a:r>
          </a:p>
          <a:p>
            <a:r>
              <a:t>● Conserves soil moisture↑ root growth ● Increases microbial activity</a:t>
            </a:r>
          </a:p>
          <a:p>
            <a:r>
              <a:t>● Increases water penetration</a:t>
            </a:r>
          </a:p>
          <a:p>
            <a:r>
              <a:t>● Improves plant establishment</a:t>
            </a:r>
          </a:p>
          <a:p>
            <a:r>
              <a:t>● Improves Soil Structure over time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Potential Benefits of Mulch</a:t>
            </a:r>
          </a:p>
          <a:p>
            <a:r>
              <a:t>● Reduces weeds &amp; erosion</a:t>
            </a:r>
          </a:p>
          <a:p>
            <a:r>
              <a:t>● Insulates roots from temp. extremes</a:t>
            </a:r>
          </a:p>
          <a:p>
            <a:r>
              <a:t>● Conserves soil moisture↑ root growth ● Increases microbial activity</a:t>
            </a:r>
          </a:p>
          <a:p>
            <a:r>
              <a:t>● Increases water penetration</a:t>
            </a:r>
          </a:p>
          <a:p>
            <a:r>
              <a:t>● Improves plant establishment</a:t>
            </a:r>
          </a:p>
          <a:p>
            <a:r>
              <a:t>● Improves Soil Structure over time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Potential Problems with Mulch</a:t>
            </a:r>
          </a:p>
          <a:p>
            <a:r>
              <a:t>● May prolong saturation in heavy soils – Favors root and crown rot</a:t>
            </a:r>
          </a:p>
          <a:p>
            <a:r>
              <a:t>● May host plant diseases, insects, and nuisance fungi</a:t>
            </a:r>
          </a:p>
          <a:p>
            <a:r>
              <a:t>● Some wood chips poor quality</a:t>
            </a:r>
          </a:p>
          <a:p>
            <a:r>
              <a:t>● Can’t see soil moisture</a:t>
            </a:r>
          </a:p>
          <a:p>
            <a:r>
              <a:t>● Time consuming to spread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Mulch Basics (Wood Chips)</a:t>
            </a:r>
          </a:p>
          <a:p>
            <a:r>
              <a:t>● Softwood mulches (pine, cypress, etc.) last longest – less microbial feeding</a:t>
            </a:r>
          </a:p>
          <a:p>
            <a:r>
              <a:t>● Keep mulch 6-12 in. away from the base of trees &amp; shrubs when soil wet, poorly drained</a:t>
            </a:r>
          </a:p>
          <a:p>
            <a:r>
              <a:t>● Application rate: Generally 2-4 in. deep – Fine = &lt;2 in. Coarse = 4-6 in.</a:t>
            </a:r>
          </a:p>
          <a:p>
            <a:pPr marL="106947" indent="-106947">
              <a:buSzPct val="100000"/>
              <a:buChar char="●"/>
            </a:pPr>
            <a:r>
              <a:t>Keep mulch on top of soil to prevent N tie-up  Avoid mulch in planting holes</a:t>
            </a:r>
          </a:p>
          <a:p>
            <a:pPr marL="106947" indent="-106947">
              <a:buSzPct val="100000"/>
              <a:buChar char="●"/>
            </a:pPr>
            <a:r>
              <a:t>Soil pH – little effect (pine needles acidic)</a:t>
            </a:r>
          </a:p>
          <a:p>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Mulch Basics Other Types of Mulches</a:t>
            </a:r>
          </a:p>
          <a:p>
            <a:r>
              <a:t>● Straw</a:t>
            </a:r>
          </a:p>
          <a:p>
            <a:pPr marL="120315" indent="-120315">
              <a:buSzPct val="100000"/>
              <a:buChar char="●"/>
            </a:pPr>
            <a:r>
              <a:t>Pine needles </a:t>
            </a:r>
          </a:p>
          <a:p>
            <a:pPr marL="120315" indent="-120315">
              <a:buSzPct val="100000"/>
              <a:buChar char="●"/>
            </a:pPr>
            <a:r>
              <a:t>Oak leaves </a:t>
            </a:r>
          </a:p>
          <a:p>
            <a:pPr marL="120315" indent="-120315">
              <a:buSzPct val="100000"/>
              <a:buChar char="●"/>
            </a:pPr>
            <a:r>
              <a:t>Plastic</a:t>
            </a:r>
          </a:p>
          <a:p>
            <a:r>
              <a:t>● Gravel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Avoid Compaction – need pore space</a:t>
            </a:r>
          </a:p>
          <a:p>
            <a:r>
              <a:t>Don’t Cultivate when wet, esp. clay</a:t>
            </a:r>
          </a:p>
          <a:p>
            <a:r>
              <a:t>Don’t Over-cultivate, walk on fresh beds or overuse heavy equipment.</a:t>
            </a:r>
          </a:p>
          <a:p>
            <a:r>
              <a:t>Good Soil Tilth: Nutrient, water and air holding ability and workability is achieved by incorporating organic matter.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r>
              <a:t>https://askmax.countrymax.com/lawn_and_gardenDetail.php?Soil-Vs.-Dirt-What-is...</a:t>
            </a:r>
          </a:p>
          <a:p>
            <a:endParaRPr/>
          </a:p>
          <a:p>
            <a:r>
              <a:t>Mar 29, 2011 - Soil contains microorganisms, decaying organic matter, earthworms and other insects. Soil is a living environment. The earthworms and insects aerate the soil and add to the organic matter of the soil through their waste and when their bodies decay. Soil on the left, dirt on the right...you can see the difference!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http://sonomamg.ucanr.edu/Food_Gardening/Additional_KG_Articles/No-Till_Food_Gardening/</a:t>
            </a:r>
          </a:p>
          <a:p>
            <a:endParaRPr u="sng">
              <a:solidFill>
                <a:srgbClr val="0000FF"/>
              </a:solidFill>
              <a:uFill>
                <a:solidFill>
                  <a:srgbClr val="0000FF"/>
                </a:solidFill>
              </a:uFill>
              <a:hlinkClick r:id="rId3"/>
            </a:endParaRPr>
          </a:p>
          <a:p>
            <a:r>
              <a:t>What are the advantages of </a:t>
            </a:r>
            <a:r>
              <a:rPr b="1"/>
              <a:t>minimum soil disturbance</a:t>
            </a:r>
            <a:r>
              <a:t> besides the reduced physical effort that I was trying to achieve?</a:t>
            </a:r>
          </a:p>
          <a:p>
            <a:r>
              <a:t>•    By applying compost and fertilizers to the top of the soil, we are providing nutrition close to where biological activity and aeration is best.</a:t>
            </a:r>
          </a:p>
          <a:p>
            <a:r>
              <a:t>•    Tilling brings up weed seeds.</a:t>
            </a:r>
          </a:p>
          <a:p>
            <a:r>
              <a:t>•    No-till doesn’t disturb earthworms, fungi and other macro- and microorganisms.</a:t>
            </a:r>
          </a:p>
          <a:p>
            <a:r>
              <a:t>•    Undug soil is better able to maintain humus—meaning improved plant nutrition, disease resistance, soil aeration and water holding capability.</a:t>
            </a:r>
          </a:p>
          <a:p>
            <a:r>
              <a:t>•    Undug soil retains (vs. releases) carbon dioxide and, by adding compost, the soil’s carbon absorption ability is increased.</a:t>
            </a:r>
          </a:p>
          <a:p>
            <a:r>
              <a:t>•    There is better water retention. Increased levels of soil aggregations allow for higher water infiltration and greater soil water storage capacity. The untilled soil is able to build up a system of pores that move water up, down and sideways resulting in more efficient use of water. Also, there is a reduced likelihood that elements will enter the atmosphere as greenhouse gases or be leached to groundwater. </a:t>
            </a:r>
          </a:p>
          <a:p>
            <a:r>
              <a:t>•    Living roots can be kept in the soil.</a:t>
            </a:r>
          </a:p>
          <a:p>
            <a:r>
              <a:t>•    Plant growth (production) is boosted as the result of healthy soil life, improved irrigation,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https://content.ces.ncsu.edu/extension-gardener-handbook/1-soils-and-plant-nutrients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https://ucanr.edu/blogs/blogcore/postdetail.cfm?postnum=27687</a:t>
            </a:r>
          </a:p>
          <a:p>
            <a:r>
              <a:t>Cover crops (also known as green manures) are plants primarily grown for the benefit of the soil rather than for crop yield. With autumn only a few months away, now's a good time to think about planting cool-season cover crop seed mixes for your farm or garden.</a:t>
            </a:r>
          </a:p>
          <a:p>
            <a:endParaRPr/>
          </a:p>
          <a:p>
            <a:r>
              <a:t>Why grow cover crops?    The benefits of cover cropping include reduced soil erosion, adding organic matter, nutrients, and mycorrhizae to the soil, and weed and nematode suppression. Cover crops also increase nutrient retention and water infiltration. And some, such as radish, break into compacted soil layers, making it easier for the following crop's roots to develop more fully. Flowering cover crops on farms also increase beneficial insects, including bees and natural enemies, that provide pollination and pest control services in crop production.</a:t>
            </a:r>
          </a:p>
          <a:p>
            <a:r>
              <a:t>Cover crops provide biomass underground AND dig in or compost tops at harvest (50% bloom for legumes—nitrogen fixing)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https://ucanr.edu/blogs/blogcore/postdetail.cfm?postnum=27687</a:t>
            </a:r>
          </a:p>
          <a:p>
            <a:r>
              <a:t>Cover crops (also known as green manures) are plants primarily grown for the benefit of the soil rather than for crop yield. With autumn only a few months away, now's a good time to think about planting cool-season cover crop seed mixes for your farm or garden.</a:t>
            </a:r>
          </a:p>
          <a:p>
            <a:endParaRPr/>
          </a:p>
          <a:p>
            <a:r>
              <a:t>Why grow cover crops?    The benefits of cover cropping include reduced soil erosion, adding organic matter, nutrients, and mycorrhizae to the soil, and weed and nematode suppression. Cover crops also increase nutrient retention and water infiltration. And some, such as radish, break into compacted soil layers, making it easier for the following crop's roots to develop more fully. Flowering cover crops on farms also increase beneficial insects, including bees and natural enemies, that provide pollination and pest control services in crop production.</a:t>
            </a:r>
          </a:p>
          <a:p>
            <a:r>
              <a:t>Cover crops provide biomass underground AND dig in or compost tops at harvest (50% bloom for legumes—nitrogen fixing)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r>
              <a:t>fertilizer NPK</a:t>
            </a:r>
          </a:p>
          <a:p>
            <a:r>
              <a:t> $$=not what you should do.</a:t>
            </a:r>
          </a:p>
          <a:p>
            <a:r>
              <a:t>Sellers will tell you what they have to sell, not whether your plants NEED it or not.</a:t>
            </a:r>
          </a:p>
          <a:p>
            <a:endParaRPr/>
          </a:p>
          <a:p>
            <a:r>
              <a:t>Many people confuse plant nutrition with fertilization. Plant nutrition refers to the needs of the plant and how a plant uses the basic chemical elements. Fertilization is the term used when these elements are supplied </a:t>
            </a:r>
            <a:r>
              <a:rPr b="1" u="sng"/>
              <a:t>to the soil</a:t>
            </a:r>
            <a:r>
              <a:t> as amendments. Adding fertilizer during unfavorable growing conditions will not enhance plant growth and may actually harm or kill plants.</a:t>
            </a:r>
          </a:p>
          <a:p>
            <a:endParaRPr/>
          </a:p>
          <a:p>
            <a:r>
              <a:t>To complete their life cycle, plants need 17 essential nutrients, each in varying amounts (Table 1–3). Of these nutrients, three are found in air and water: carbon (C), hydrogen (H), and oxygen (O). Combined, C, H, and O account for about 94% of a plant’s weight. The other 6% of a plant’s weight includes the remaining 14 nutrients, all of which must come from the soil. Of these, nitrogen (N), phosphorus (P), and potassium (K), the primary macronutrients, are the most needed. Magnesium (Mg), calcium (Ca), and sulfur (S), the secondary macronutrients, are next in the amount needed. The eight other elements—boron, chlorine, copper, iron, manganese, molybdenum, nickel, and zinc—are called micronutrients because they are needed in much smaller amounts than the macronutrients.</a:t>
            </a:r>
          </a:p>
          <a:p>
            <a:r>
              <a:rPr u="sng">
                <a:solidFill>
                  <a:srgbClr val="0000FF"/>
                </a:solidFill>
                <a:uFill>
                  <a:solidFill>
                    <a:srgbClr val="0000FF"/>
                  </a:solidFill>
                </a:uFill>
                <a:hlinkClick r:id="rId3"/>
              </a:rPr>
              <a:t>https://content.ces.ncsu.edu/extension-gardener-handbook/1-soils-and-plant-nutrients#section_heading_7242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https://content.ces.ncsu.edu/extension-gardener-handbook/1-soils-and-plant-nutrients#section_heading_7242</a:t>
            </a:r>
          </a:p>
          <a:p>
            <a:endParaRPr u="sng">
              <a:solidFill>
                <a:srgbClr val="0000FF"/>
              </a:solidFill>
              <a:uFill>
                <a:solidFill>
                  <a:srgbClr val="0000FF"/>
                </a:solidFill>
              </a:uFill>
              <a:hlinkClick r:id="rId3"/>
            </a:endParaRPr>
          </a:p>
          <a:p>
            <a:r>
              <a:t>Many people confuse plant nutrition with fertilization. Plant nutrition refers to the needs of the plant and how a plant uses the basic chemical elements. Fertilization is the term used when these elements are supplied to the soil as amendments. Adding fertilizer during unfavorable growing conditions will not enhance plant growth and may actually harm or kill plants.</a:t>
            </a:r>
          </a:p>
          <a:p>
            <a:endParaRPr/>
          </a:p>
          <a:p>
            <a:r>
              <a:t>To complete their life cycle, plants need 17 essential nutrients, each in varying amounts (Table 1–3). Of these nutrients, three are found in air and water: carbon (C), hydrogen (H), and oxygen (O). Combined, C, H, and O account for about 94% of a plant’s weight. The other 6% of a plant’s weight includes the remaining 14 nutrients, all of which must come from the soil. Of these, nitrogen (N), phosphorus (P), and potassium (K), the primary macronutrients, are the most needed. Magnesium (Mg), calcium (Ca), and sulfur (S), the secondary macronutrients, are next in the amount needed. The eight other elements—boron, chlorine, copper, iron, manganese, molybdenum, nickel, and zinc—are called micronutrients because they are needed in much smaller amounts than the macronutrients.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https://afghanag.ucdavis.edu/educational-materials/files/field-crops/ed-field-afg-purdue-unitb-lesson4-nutrient.pdf</a:t>
            </a:r>
          </a:p>
          <a:p>
            <a:endParaRPr u="sng">
              <a:solidFill>
                <a:srgbClr val="0000FF"/>
              </a:solidFill>
              <a:uFill>
                <a:solidFill>
                  <a:srgbClr val="0000FF"/>
                </a:solidFill>
              </a:uFill>
              <a:hlinkClick r:id="rId3"/>
            </a:endParaRPr>
          </a:p>
          <a:p>
            <a:endParaRPr u="sng">
              <a:solidFill>
                <a:srgbClr val="0000FF"/>
              </a:solidFill>
              <a:uFill>
                <a:solidFill>
                  <a:srgbClr val="0000FF"/>
                </a:solidFill>
              </a:uFill>
              <a:hlinkClick r:id="rId3"/>
            </a:endParaRPr>
          </a:p>
          <a:p>
            <a:r>
              <a:t>Plants need 17 essential nutrients. Three are found in air and water: carbon (C), hydrogen (H), and oxygen (O). Combined, C, H, and O account for about 94% of a plant’s weight. </a:t>
            </a:r>
          </a:p>
          <a:p>
            <a:r>
              <a:t>The other 6% of a plant’s weight includes the remaining 14 nutrients, all of which must come from the soil. Of these, nitrogen (N), phosphorus (P), and potassium (K), the primary macronutrients, are the most needed.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r>
              <a:t>Magnesium (Mg), calcium (Ca), and sulfur (S), the secondary macronutrients, are next in the amount needed.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t>The eight other elements—boron, chlorine, copper, iron, manganese, molybdenum, nickel, and zinc—are called micronutrients because they are needed in much smaller amounts than the macronutrients.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Liebig’s Law </a:t>
            </a:r>
          </a:p>
          <a:p>
            <a:r>
              <a:t> Growth limited by scarcest nutrient!</a:t>
            </a:r>
          </a:p>
          <a:p>
            <a:r>
              <a:t>The concept of limiting factors is based on Liebig's Law of the Minimum, which states that growth is controlled not by the total amount of resources available, but by the scarcest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r>
              <a:t>Water infiltration in inches per hour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r>
              <a:t>clay particle = 1.5 mm = pinhead	</a:t>
            </a:r>
          </a:p>
          <a:p>
            <a:endParaRPr/>
          </a:p>
          <a:p>
            <a:r>
              <a:t>silt particle = 37.5 mm = (1.5 in.) = golf ball</a:t>
            </a:r>
          </a:p>
          <a:p>
            <a:endParaRPr/>
          </a:p>
          <a:p>
            <a:r>
              <a:t>sand particle = 1500mm = sand (59 in.) NEARLY 5 feet!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45% </a:t>
            </a:r>
            <a:r>
              <a:rPr b="1"/>
              <a:t>solids</a:t>
            </a:r>
          </a:p>
          <a:p>
            <a:r>
              <a:t>5% </a:t>
            </a:r>
            <a:r>
              <a:rPr b="1"/>
              <a:t>organic</a:t>
            </a:r>
          </a:p>
          <a:p>
            <a:r>
              <a:t>50% </a:t>
            </a:r>
            <a:r>
              <a:rPr b="1"/>
              <a:t>pore space</a:t>
            </a:r>
            <a:r>
              <a:t> with room for </a:t>
            </a:r>
            <a:r>
              <a:rPr b="1"/>
              <a:t>air </a:t>
            </a:r>
            <a:r>
              <a:t>and</a:t>
            </a:r>
            <a:r>
              <a:rPr b="1"/>
              <a:t> water</a:t>
            </a:r>
            <a:r>
              <a:t>—in healthy soil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clay particle = 1.5 mm = pinhead	</a:t>
            </a:r>
          </a:p>
          <a:p>
            <a:endParaRPr/>
          </a:p>
          <a:p>
            <a:r>
              <a:t>silt particle = 37.5 mm = (1.5 in.) = golf ball</a:t>
            </a:r>
          </a:p>
          <a:p>
            <a:endParaRPr/>
          </a:p>
          <a:p>
            <a:r>
              <a:t>sand particle = 1500mm = sand (59 in.) NEARLY 5 feet!</a:t>
            </a:r>
          </a:p>
          <a:p>
            <a:endParaRPr/>
          </a:p>
          <a:p>
            <a:r>
              <a:t>clay .002 mm   pinhead 	2500 clay particles</a:t>
            </a:r>
          </a:p>
          <a:p>
            <a:endParaRPr/>
          </a:p>
          <a:p>
            <a:r>
              <a:t>silt .05 mm 	golf ball 	750 silt particles</a:t>
            </a:r>
          </a:p>
          <a:p>
            <a:endParaRPr/>
          </a:p>
          <a:p>
            <a:r>
              <a:t>sand  2mm	hula hoop 	750 sand  particles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https://ucanr.edu/sites/UrbanAg/files/263165.pdf</a:t>
            </a:r>
          </a:p>
          <a:p>
            <a:r>
              <a:t>soil l jar test</a:t>
            </a:r>
          </a:p>
          <a:p>
            <a:endParaRPr/>
          </a:p>
          <a:p>
            <a:r>
              <a:t>SERPENTINE SOILS    </a:t>
            </a:r>
            <a:r>
              <a:rPr u="sng">
                <a:solidFill>
                  <a:srgbClr val="0000FF"/>
                </a:solidFill>
                <a:uFill>
                  <a:solidFill>
                    <a:srgbClr val="0000FF"/>
                  </a:solidFill>
                </a:uFill>
                <a:hlinkClick r:id="rId4"/>
              </a:rPr>
              <a:t>http://pcmg.ucanr.org/files/166284.pdf</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t>Soil Basics</a:t>
            </a:r>
          </a:p>
          <a:p>
            <a:endParaRPr/>
          </a:p>
          <a:p>
            <a:endParaRPr/>
          </a:p>
          <a:p>
            <a:r>
              <a:t>Ingels:  </a:t>
            </a:r>
            <a:r>
              <a:rPr u="sng">
                <a:solidFill>
                  <a:srgbClr val="0000FF"/>
                </a:solidFill>
                <a:uFill>
                  <a:solidFill>
                    <a:srgbClr val="0000FF"/>
                  </a:solidFill>
                </a:uFill>
                <a:hlinkClick r:id="rId3"/>
              </a:rPr>
              <a:t>https://ucanr.edu/sites/sacmg/Soil_Amendments/</a:t>
            </a:r>
          </a:p>
          <a:p>
            <a:endParaRPr u="sng">
              <a:solidFill>
                <a:srgbClr val="0000FF"/>
              </a:solidFill>
              <a:uFill>
                <a:solidFill>
                  <a:srgbClr val="0000FF"/>
                </a:solidFill>
              </a:uFill>
              <a:hlinkClick r:id="rId3"/>
            </a:endParaRPr>
          </a:p>
          <a:p>
            <a:r>
              <a:rPr u="sng">
                <a:solidFill>
                  <a:srgbClr val="0000FF"/>
                </a:solidFill>
                <a:uFill>
                  <a:solidFill>
                    <a:srgbClr val="0000FF"/>
                  </a:solidFill>
                </a:uFill>
                <a:hlinkClick r:id="rId4"/>
              </a:rPr>
              <a:t>https://ucanr.edu/sites/gardenweb/Vegetables/?uid=26&amp;ds=462&amp;close=yes</a:t>
            </a:r>
          </a:p>
          <a:p>
            <a:r>
              <a:t>pH nutrients</a:t>
            </a:r>
          </a:p>
          <a:p>
            <a:endParaRPr/>
          </a:p>
          <a:p>
            <a:r>
              <a:t>https://content.ces.ncsu.edu/extension-gardener-handbook/1-soils-and-plant-nutrients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Let’s start 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The relative proportions of sand, silt, and clay determine a soil’s textural class. Soil texture is a permanent feature, not easily changed by human activity.</a:t>
            </a:r>
          </a:p>
          <a:p>
            <a:endParaRPr/>
          </a:p>
          <a:p>
            <a:r>
              <a:t>Adding organic matter is a more economically feasible alternative for improving soil. Adding organic matter does not change a soil’s texture—the percentage of sand, silt, and clay in the soil—but adding organic matter will alter soil structure by increasing the pore space and improving drainage. Gardeners can be successful with any soil texture, as long as they know the attributes and limitations of that soil.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Note: magnification of sand and silt is 10x. Clay magnification is 1,000x!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endParaRPr/>
          </a:p>
          <a:p>
            <a:pPr>
              <a:defRPr sz="1400"/>
            </a:pPr>
            <a:r>
              <a:t>Add organic matter NOT sand</a:t>
            </a:r>
          </a:p>
          <a:p>
            <a:pPr>
              <a:defRPr sz="1400"/>
            </a:pPr>
            <a:r>
              <a:t>https://extension.oregonstate.edu/news/theres-no-break-people-who-garden-clay</a:t>
            </a:r>
          </a:p>
          <a:p>
            <a:pPr>
              <a:defRPr sz="1400"/>
            </a:pPr>
            <a:r>
              <a:t>"Clay soils are highly structured at the atomic level, much as crystals are," said Brewer. "No amount of sand can be added to a clay soil to change its texture. The large sand particles tend to provide a surface onto which the tiny clay particles adhere. The result can be a more difficult soil to manage than the original clay.”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A79C93"/>
            </a:gs>
            <a:gs pos="100000">
              <a:srgbClr val="746354"/>
            </a:gs>
          </a:gsLst>
          <a:lin ang="16200000" scaled="0"/>
        </a:gradFill>
        <a:effectLst/>
      </p:bgPr>
    </p:bg>
    <p:spTree>
      <p:nvGrpSpPr>
        <p:cNvPr id="1" name=""/>
        <p:cNvGrpSpPr/>
        <p:nvPr/>
      </p:nvGrpSpPr>
      <p:grpSpPr>
        <a:xfrm>
          <a:off x="0" y="0"/>
          <a:ext cx="0" cy="0"/>
          <a:chOff x="0" y="0"/>
          <a:chExt cx="0" cy="0"/>
        </a:xfrm>
      </p:grpSpPr>
      <p:grpSp>
        <p:nvGrpSpPr>
          <p:cNvPr id="172" name="Group"/>
          <p:cNvGrpSpPr/>
          <p:nvPr/>
        </p:nvGrpSpPr>
        <p:grpSpPr>
          <a:xfrm>
            <a:off x="4716462" y="5345112"/>
            <a:ext cx="4427538" cy="1512888"/>
            <a:chOff x="0" y="0"/>
            <a:chExt cx="4427537" cy="1512887"/>
          </a:xfrm>
        </p:grpSpPr>
        <p:sp>
          <p:nvSpPr>
            <p:cNvPr id="157" name="Shape"/>
            <p:cNvSpPr/>
            <p:nvPr/>
          </p:nvSpPr>
          <p:spPr>
            <a:xfrm>
              <a:off x="0" y="0"/>
              <a:ext cx="4427538"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523E26"/>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58" name="Triangle"/>
            <p:cNvSpPr/>
            <p:nvPr/>
          </p:nvSpPr>
          <p:spPr>
            <a:xfrm>
              <a:off x="2589212" y="1027112"/>
              <a:ext cx="1905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59" name="Triangle"/>
            <p:cNvSpPr/>
            <p:nvPr/>
          </p:nvSpPr>
          <p:spPr>
            <a:xfrm>
              <a:off x="2578100" y="998537"/>
              <a:ext cx="12700"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0" name="Shape"/>
            <p:cNvSpPr/>
            <p:nvPr/>
          </p:nvSpPr>
          <p:spPr>
            <a:xfrm>
              <a:off x="3506787" y="333375"/>
              <a:ext cx="482601" cy="1176338"/>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1" name="Shape"/>
            <p:cNvSpPr/>
            <p:nvPr/>
          </p:nvSpPr>
          <p:spPr>
            <a:xfrm>
              <a:off x="3090862" y="295275"/>
              <a:ext cx="498476" cy="1217613"/>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2" name="Shape"/>
            <p:cNvSpPr/>
            <p:nvPr/>
          </p:nvSpPr>
          <p:spPr>
            <a:xfrm>
              <a:off x="2744787" y="523875"/>
              <a:ext cx="436563" cy="989013"/>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3" name="Shape"/>
            <p:cNvSpPr/>
            <p:nvPr/>
          </p:nvSpPr>
          <p:spPr>
            <a:xfrm>
              <a:off x="2462212" y="542925"/>
              <a:ext cx="338138" cy="969963"/>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4" name="Shape"/>
            <p:cNvSpPr/>
            <p:nvPr/>
          </p:nvSpPr>
          <p:spPr>
            <a:xfrm>
              <a:off x="2097087" y="903287"/>
              <a:ext cx="265113"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8"/>
                  </a:lnTo>
                  <a:lnTo>
                    <a:pt x="11511" y="675"/>
                  </a:lnTo>
                  <a:lnTo>
                    <a:pt x="7631" y="0"/>
                  </a:lnTo>
                  <a:lnTo>
                    <a:pt x="6984" y="3938"/>
                  </a:lnTo>
                  <a:lnTo>
                    <a:pt x="5950" y="6300"/>
                  </a:lnTo>
                  <a:lnTo>
                    <a:pt x="6726" y="9450"/>
                  </a:lnTo>
                  <a:lnTo>
                    <a:pt x="3104" y="10912"/>
                  </a:lnTo>
                  <a:lnTo>
                    <a:pt x="2069" y="14512"/>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2"/>
                  </a:lnTo>
                  <a:lnTo>
                    <a:pt x="21600" y="5062"/>
                  </a:lnTo>
                  <a:lnTo>
                    <a:pt x="19272" y="3375"/>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5" name="Shape"/>
            <p:cNvSpPr/>
            <p:nvPr/>
          </p:nvSpPr>
          <p:spPr>
            <a:xfrm>
              <a:off x="1792287" y="1036637"/>
              <a:ext cx="263526"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6" name="Shape"/>
            <p:cNvSpPr/>
            <p:nvPr/>
          </p:nvSpPr>
          <p:spPr>
            <a:xfrm>
              <a:off x="1490662" y="1065212"/>
              <a:ext cx="376238"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7" name="Shape"/>
            <p:cNvSpPr/>
            <p:nvPr/>
          </p:nvSpPr>
          <p:spPr>
            <a:xfrm>
              <a:off x="1116012" y="1141412"/>
              <a:ext cx="311151"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8" name="Shape"/>
            <p:cNvSpPr/>
            <p:nvPr/>
          </p:nvSpPr>
          <p:spPr>
            <a:xfrm>
              <a:off x="801687" y="1112837"/>
              <a:ext cx="301626" cy="400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69" name="Shape"/>
            <p:cNvSpPr/>
            <p:nvPr/>
          </p:nvSpPr>
          <p:spPr>
            <a:xfrm>
              <a:off x="315912" y="1303337"/>
              <a:ext cx="365126"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70" name="Shape"/>
            <p:cNvSpPr/>
            <p:nvPr/>
          </p:nvSpPr>
          <p:spPr>
            <a:xfrm>
              <a:off x="115887" y="1350962"/>
              <a:ext cx="141288"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71" name="Shape"/>
            <p:cNvSpPr/>
            <p:nvPr/>
          </p:nvSpPr>
          <p:spPr>
            <a:xfrm>
              <a:off x="3986212" y="0"/>
              <a:ext cx="441326"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695A4C"/>
                </a:gs>
                <a:gs pos="100000">
                  <a:srgbClr val="746354"/>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73" name="Slide Number"/>
          <p:cNvSpPr txBox="1">
            <a:spLocks noGrp="1"/>
          </p:cNvSpPr>
          <p:nvPr>
            <p:ph type="sldNum" sz="quarter" idx="2"/>
          </p:nvPr>
        </p:nvSpPr>
        <p:spPr>
          <a:xfrm>
            <a:off x="8388885" y="6418897"/>
            <a:ext cx="297916" cy="281941"/>
          </a:xfrm>
          <a:prstGeom prst="rect">
            <a:avLst/>
          </a:prstGeom>
        </p:spPr>
        <p:txBody>
          <a:bodyPr anchor="b"/>
          <a:lstStyle>
            <a:lvl1pPr>
              <a:defRPr>
                <a:solidFill>
                  <a:srgbClr val="FFFFFF"/>
                </a:solidFill>
                <a:effectLst>
                  <a:outerShdw blurRad="12700" dist="254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54"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55"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56"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6"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77"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78"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87"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88"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89"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90"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7"/>
          <a:stretch>
            <a:fillRect/>
          </a:stretch>
        </p:blipFill>
        <p:spPr>
          <a:xfrm>
            <a:off x="1524000" y="56388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n-lt"/>
          <a:ea typeface="+mn-ea"/>
          <a:cs typeface="+mn-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pcmg.ucanr.org" TargetMode="External"/><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SARE.org" TargetMode="External"/><Relationship Id="rId4" Type="http://schemas.openxmlformats.org/officeDocument/2006/relationships/image" Target="../media/image37.gif"/></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6.gif"/></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6.gif"/></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laceholder 5"/>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183" name="Title 14"/>
          <p:cNvSpPr txBox="1">
            <a:spLocks noGrp="1"/>
          </p:cNvSpPr>
          <p:nvPr>
            <p:ph type="title"/>
          </p:nvPr>
        </p:nvSpPr>
        <p:spPr>
          <a:xfrm>
            <a:off x="685800" y="389607"/>
            <a:ext cx="7772400" cy="1143001"/>
          </a:xfrm>
          <a:prstGeom prst="rect">
            <a:avLst/>
          </a:prstGeom>
        </p:spPr>
        <p:txBody>
          <a:bodyPr/>
          <a:lstStyle>
            <a:lvl1pPr>
              <a:defRPr b="1"/>
            </a:lvl1pPr>
          </a:lstStyle>
          <a:p>
            <a:r>
              <a:t>It’s Not Just Dirt!</a:t>
            </a:r>
          </a:p>
        </p:txBody>
      </p:sp>
      <p:pic>
        <p:nvPicPr>
          <p:cNvPr id="184" name="Picture Placeholder 15" descr="Picture Placeholder 15"/>
          <p:cNvPicPr>
            <a:picLocks noGrp="1" noChangeAspect="1"/>
          </p:cNvPicPr>
          <p:nvPr>
            <p:ph type="pic" idx="13"/>
          </p:nvPr>
        </p:nvPicPr>
        <p:blipFill>
          <a:blip r:embed="rId3"/>
          <a:srcRect l="14225" r="14225"/>
          <a:stretch>
            <a:fillRect/>
          </a:stretch>
        </p:blipFill>
        <p:spPr>
          <a:xfrm>
            <a:off x="4753472" y="2023603"/>
            <a:ext cx="2698893" cy="2159115"/>
          </a:xfrm>
          <a:prstGeom prst="rect">
            <a:avLst/>
          </a:prstGeom>
        </p:spPr>
      </p:pic>
      <p:sp>
        <p:nvSpPr>
          <p:cNvPr id="185" name="“To be a successful farmer…"/>
          <p:cNvSpPr txBox="1"/>
          <p:nvPr/>
        </p:nvSpPr>
        <p:spPr>
          <a:xfrm>
            <a:off x="1011887" y="2282683"/>
            <a:ext cx="3010729" cy="1640841"/>
          </a:xfrm>
          <a:prstGeom prst="rect">
            <a:avLst/>
          </a:prstGeom>
          <a:solidFill>
            <a:schemeClr val="accent3">
              <a:lumOff val="24803"/>
            </a:scheme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b="1">
                <a:solidFill>
                  <a:schemeClr val="accent1">
                    <a:satOff val="-4409"/>
                    <a:lumOff val="-10509"/>
                  </a:schemeClr>
                </a:solidFill>
              </a:defRPr>
            </a:pPr>
            <a:r>
              <a:t>“To be a successful farmer</a:t>
            </a:r>
          </a:p>
          <a:p>
            <a:pPr algn="ctr">
              <a:defRPr sz="2000" b="1">
                <a:solidFill>
                  <a:schemeClr val="accent1">
                    <a:satOff val="-4409"/>
                    <a:lumOff val="-10509"/>
                  </a:schemeClr>
                </a:solidFill>
              </a:defRPr>
            </a:pPr>
            <a:r>
              <a:t>one must first know</a:t>
            </a:r>
          </a:p>
          <a:p>
            <a:pPr algn="ctr">
              <a:defRPr sz="2000" b="1">
                <a:solidFill>
                  <a:schemeClr val="accent1">
                    <a:satOff val="-4409"/>
                    <a:lumOff val="-10509"/>
                  </a:schemeClr>
                </a:solidFill>
              </a:defRPr>
            </a:pPr>
            <a:r>
              <a:t>the nature of the soil.”</a:t>
            </a:r>
          </a:p>
          <a:p>
            <a:pPr algn="ctr">
              <a:defRPr sz="2000" b="1">
                <a:solidFill>
                  <a:schemeClr val="accent1">
                    <a:satOff val="-4409"/>
                    <a:lumOff val="-10509"/>
                  </a:schemeClr>
                </a:solidFill>
              </a:defRPr>
            </a:pPr>
            <a:r>
              <a:t> - </a:t>
            </a:r>
            <a:r>
              <a:rPr u="sng"/>
              <a:t>Xenophon, Oeconomicus</a:t>
            </a:r>
          </a:p>
          <a:p>
            <a:pPr algn="ctr">
              <a:defRPr sz="2000" b="1">
                <a:solidFill>
                  <a:schemeClr val="accent1">
                    <a:satOff val="-4409"/>
                    <a:lumOff val="-10509"/>
                  </a:schemeClr>
                </a:solidFill>
              </a:defRPr>
            </a:pPr>
            <a:r>
              <a:rPr u="sng"/>
              <a:t>400 B.C.</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4"/>
          <p:cNvSpPr txBox="1">
            <a:spLocks noGrp="1"/>
          </p:cNvSpPr>
          <p:nvPr>
            <p:ph type="title"/>
          </p:nvPr>
        </p:nvSpPr>
        <p:spPr>
          <a:prstGeom prst="rect">
            <a:avLst/>
          </a:prstGeom>
        </p:spPr>
        <p:txBody>
          <a:bodyPr/>
          <a:lstStyle/>
          <a:p>
            <a:r>
              <a:t>Actual Soil Profile</a:t>
            </a:r>
          </a:p>
        </p:txBody>
      </p:sp>
      <p:sp>
        <p:nvSpPr>
          <p:cNvPr id="23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23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36" name="Screen Shot 2018-12-14 at 11.44.32 AM.png" descr="Screen Shot 2018-12-14 at 11.44.32 AM.png"/>
          <p:cNvPicPr>
            <a:picLocks noChangeAspect="1"/>
          </p:cNvPicPr>
          <p:nvPr/>
        </p:nvPicPr>
        <p:blipFill>
          <a:blip r:embed="rId3"/>
          <a:stretch>
            <a:fillRect/>
          </a:stretch>
        </p:blipFill>
        <p:spPr>
          <a:xfrm>
            <a:off x="3199130" y="1702634"/>
            <a:ext cx="2108201" cy="42799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le 4"/>
          <p:cNvSpPr txBox="1">
            <a:spLocks noGrp="1"/>
          </p:cNvSpPr>
          <p:nvPr>
            <p:ph type="title"/>
          </p:nvPr>
        </p:nvSpPr>
        <p:spPr>
          <a:xfrm>
            <a:off x="457200" y="223838"/>
            <a:ext cx="8229600" cy="1143001"/>
          </a:xfrm>
          <a:prstGeom prst="rect">
            <a:avLst/>
          </a:prstGeom>
        </p:spPr>
        <p:txBody>
          <a:bodyPr/>
          <a:lstStyle>
            <a:lvl1pPr>
              <a:defRPr b="1" u="sng"/>
            </a:lvl1pPr>
          </a:lstStyle>
          <a:p>
            <a:r>
              <a:t>Soil Components</a:t>
            </a:r>
          </a:p>
        </p:txBody>
      </p:sp>
      <p:sp>
        <p:nvSpPr>
          <p:cNvPr id="24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242"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43" name="page5image44669392.png" descr="page5image44669392.png"/>
          <p:cNvPicPr>
            <a:picLocks noChangeAspect="1"/>
          </p:cNvPicPr>
          <p:nvPr/>
        </p:nvPicPr>
        <p:blipFill>
          <a:blip r:embed="rId3"/>
          <a:stretch>
            <a:fillRect/>
          </a:stretch>
        </p:blipFill>
        <p:spPr>
          <a:xfrm>
            <a:off x="2768600" y="2374900"/>
            <a:ext cx="3429000" cy="3429000"/>
          </a:xfrm>
          <a:prstGeom prst="rect">
            <a:avLst/>
          </a:prstGeom>
          <a:ln w="12700">
            <a:miter lim="400000"/>
          </a:ln>
        </p:spPr>
      </p:pic>
      <p:sp>
        <p:nvSpPr>
          <p:cNvPr id="244" name="Organic matter"/>
          <p:cNvSpPr txBox="1"/>
          <p:nvPr/>
        </p:nvSpPr>
        <p:spPr>
          <a:xfrm>
            <a:off x="1879850" y="1710849"/>
            <a:ext cx="287054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u="sng">
                <a:solidFill>
                  <a:schemeClr val="accent1"/>
                </a:solidFill>
              </a:defRPr>
            </a:lvl1pPr>
          </a:lstStyle>
          <a:p>
            <a:r>
              <a:t>Organic matter</a:t>
            </a:r>
          </a:p>
        </p:txBody>
      </p:sp>
      <p:sp>
        <p:nvSpPr>
          <p:cNvPr id="245" name="Solid…"/>
          <p:cNvSpPr txBox="1"/>
          <p:nvPr/>
        </p:nvSpPr>
        <p:spPr>
          <a:xfrm>
            <a:off x="1527943" y="3180079"/>
            <a:ext cx="1110560" cy="188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Solid</a:t>
            </a:r>
          </a:p>
          <a:p>
            <a:pPr algn="ctr">
              <a:defRPr sz="2700" b="1">
                <a:solidFill>
                  <a:schemeClr val="accent1"/>
                </a:solidFill>
              </a:defRPr>
            </a:pPr>
            <a:r>
              <a:t>Sand</a:t>
            </a:r>
          </a:p>
          <a:p>
            <a:pPr algn="ctr">
              <a:defRPr sz="2700" b="1">
                <a:solidFill>
                  <a:schemeClr val="accent1"/>
                </a:solidFill>
              </a:defRPr>
            </a:pPr>
            <a:r>
              <a:t>Silt</a:t>
            </a:r>
          </a:p>
          <a:p>
            <a:pPr algn="ctr">
              <a:defRPr sz="2700" b="1">
                <a:solidFill>
                  <a:schemeClr val="accent1"/>
                </a:solidFill>
              </a:defRPr>
            </a:pPr>
            <a:r>
              <a:t>Clay</a:t>
            </a:r>
          </a:p>
        </p:txBody>
      </p:sp>
      <p:sp>
        <p:nvSpPr>
          <p:cNvPr id="246" name="Air"/>
          <p:cNvSpPr txBox="1"/>
          <p:nvPr/>
        </p:nvSpPr>
        <p:spPr>
          <a:xfrm>
            <a:off x="5941190" y="2672079"/>
            <a:ext cx="64066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Air</a:t>
            </a:r>
          </a:p>
        </p:txBody>
      </p:sp>
      <p:sp>
        <p:nvSpPr>
          <p:cNvPr id="247" name="Water"/>
          <p:cNvSpPr txBox="1"/>
          <p:nvPr/>
        </p:nvSpPr>
        <p:spPr>
          <a:xfrm>
            <a:off x="5986093" y="4894579"/>
            <a:ext cx="1236661"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Water</a:t>
            </a:r>
          </a:p>
        </p:txBody>
      </p:sp>
      <p:sp>
        <p:nvSpPr>
          <p:cNvPr id="248" name="Pore…"/>
          <p:cNvSpPr txBox="1"/>
          <p:nvPr/>
        </p:nvSpPr>
        <p:spPr>
          <a:xfrm>
            <a:off x="6648440" y="3345179"/>
            <a:ext cx="118196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Pore</a:t>
            </a:r>
          </a:p>
          <a:p>
            <a:pPr algn="ctr">
              <a:defRPr sz="3500" b="1" u="sng">
                <a:solidFill>
                  <a:schemeClr val="accent1"/>
                </a:solidFill>
              </a:defRPr>
            </a:pPr>
            <a:r>
              <a:t>Space</a:t>
            </a:r>
          </a:p>
        </p:txBody>
      </p:sp>
      <p:sp>
        <p:nvSpPr>
          <p:cNvPr id="249" name="Line"/>
          <p:cNvSpPr/>
          <p:nvPr/>
        </p:nvSpPr>
        <p:spPr>
          <a:xfrm>
            <a:off x="3519739" y="2230698"/>
            <a:ext cx="907403" cy="410597"/>
          </a:xfrm>
          <a:prstGeom prst="line">
            <a:avLst/>
          </a:prstGeom>
          <a:ln w="50800">
            <a:solidFill>
              <a:schemeClr val="accent6">
                <a:satOff val="-12289"/>
                <a:lumOff val="-10666"/>
              </a:schemeClr>
            </a:solidFill>
            <a:tail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4"/>
          <p:cNvSpPr txBox="1">
            <a:spLocks noGrp="1"/>
          </p:cNvSpPr>
          <p:nvPr>
            <p:ph type="title"/>
          </p:nvPr>
        </p:nvSpPr>
        <p:spPr>
          <a:xfrm>
            <a:off x="457200" y="223838"/>
            <a:ext cx="8229600" cy="1143001"/>
          </a:xfrm>
          <a:prstGeom prst="rect">
            <a:avLst/>
          </a:prstGeom>
        </p:spPr>
        <p:txBody>
          <a:bodyPr/>
          <a:lstStyle>
            <a:lvl1pPr>
              <a:defRPr b="1" u="sng"/>
            </a:lvl1pPr>
          </a:lstStyle>
          <a:p>
            <a:r>
              <a:t>Soil Components</a:t>
            </a:r>
          </a:p>
        </p:txBody>
      </p:sp>
      <p:sp>
        <p:nvSpPr>
          <p:cNvPr id="25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5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56" name="page5image44669392.png" descr="page5image44669392.png"/>
          <p:cNvPicPr>
            <a:picLocks noChangeAspect="1"/>
          </p:cNvPicPr>
          <p:nvPr/>
        </p:nvPicPr>
        <p:blipFill>
          <a:blip r:embed="rId3"/>
          <a:stretch>
            <a:fillRect/>
          </a:stretch>
        </p:blipFill>
        <p:spPr>
          <a:xfrm>
            <a:off x="2768600" y="2374900"/>
            <a:ext cx="3429000" cy="3429000"/>
          </a:xfrm>
          <a:prstGeom prst="rect">
            <a:avLst/>
          </a:prstGeom>
          <a:ln w="12700">
            <a:miter lim="400000"/>
          </a:ln>
        </p:spPr>
      </p:pic>
      <p:sp>
        <p:nvSpPr>
          <p:cNvPr id="257" name="Organic matter"/>
          <p:cNvSpPr txBox="1"/>
          <p:nvPr/>
        </p:nvSpPr>
        <p:spPr>
          <a:xfrm>
            <a:off x="1879850" y="1710849"/>
            <a:ext cx="287054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u="sng">
                <a:solidFill>
                  <a:schemeClr val="accent1"/>
                </a:solidFill>
              </a:defRPr>
            </a:lvl1pPr>
          </a:lstStyle>
          <a:p>
            <a:r>
              <a:t>Organic matter</a:t>
            </a:r>
          </a:p>
        </p:txBody>
      </p:sp>
      <p:sp>
        <p:nvSpPr>
          <p:cNvPr id="258" name="Solid…"/>
          <p:cNvSpPr txBox="1"/>
          <p:nvPr/>
        </p:nvSpPr>
        <p:spPr>
          <a:xfrm>
            <a:off x="1533258" y="3148329"/>
            <a:ext cx="1110560" cy="188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Solid</a:t>
            </a:r>
          </a:p>
          <a:p>
            <a:pPr algn="ctr">
              <a:defRPr sz="2700" b="1">
                <a:solidFill>
                  <a:schemeClr val="accent1"/>
                </a:solidFill>
              </a:defRPr>
            </a:pPr>
            <a:r>
              <a:t>Sand</a:t>
            </a:r>
          </a:p>
          <a:p>
            <a:pPr algn="ctr">
              <a:defRPr sz="2700" b="1">
                <a:solidFill>
                  <a:schemeClr val="accent1"/>
                </a:solidFill>
              </a:defRPr>
            </a:pPr>
            <a:r>
              <a:t>Silt</a:t>
            </a:r>
          </a:p>
          <a:p>
            <a:pPr algn="ctr">
              <a:defRPr sz="2700" b="1">
                <a:solidFill>
                  <a:schemeClr val="accent1"/>
                </a:solidFill>
              </a:defRPr>
            </a:pPr>
            <a:r>
              <a:t>Clay</a:t>
            </a:r>
          </a:p>
        </p:txBody>
      </p:sp>
      <p:sp>
        <p:nvSpPr>
          <p:cNvPr id="259" name="Air"/>
          <p:cNvSpPr txBox="1"/>
          <p:nvPr/>
        </p:nvSpPr>
        <p:spPr>
          <a:xfrm>
            <a:off x="5941190" y="2672079"/>
            <a:ext cx="64066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Air</a:t>
            </a:r>
          </a:p>
        </p:txBody>
      </p:sp>
      <p:sp>
        <p:nvSpPr>
          <p:cNvPr id="260" name="Water"/>
          <p:cNvSpPr txBox="1"/>
          <p:nvPr/>
        </p:nvSpPr>
        <p:spPr>
          <a:xfrm>
            <a:off x="5986093" y="4894579"/>
            <a:ext cx="1236661"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Water</a:t>
            </a:r>
          </a:p>
        </p:txBody>
      </p:sp>
      <p:sp>
        <p:nvSpPr>
          <p:cNvPr id="261" name="Pore…"/>
          <p:cNvSpPr txBox="1"/>
          <p:nvPr/>
        </p:nvSpPr>
        <p:spPr>
          <a:xfrm>
            <a:off x="6648440" y="3345179"/>
            <a:ext cx="118196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Pore</a:t>
            </a:r>
          </a:p>
          <a:p>
            <a:pPr algn="ctr">
              <a:defRPr sz="3500" b="1" u="sng">
                <a:solidFill>
                  <a:schemeClr val="accent1"/>
                </a:solidFill>
              </a:defRPr>
            </a:pPr>
            <a:r>
              <a:t>Space</a:t>
            </a:r>
          </a:p>
        </p:txBody>
      </p:sp>
      <p:sp>
        <p:nvSpPr>
          <p:cNvPr id="262" name="Line"/>
          <p:cNvSpPr/>
          <p:nvPr/>
        </p:nvSpPr>
        <p:spPr>
          <a:xfrm>
            <a:off x="3519739" y="2230698"/>
            <a:ext cx="907403" cy="410597"/>
          </a:xfrm>
          <a:prstGeom prst="line">
            <a:avLst/>
          </a:prstGeom>
          <a:ln w="50800">
            <a:solidFill>
              <a:schemeClr val="accent6">
                <a:satOff val="-12289"/>
                <a:lumOff val="-10666"/>
              </a:schemeClr>
            </a:solidFill>
            <a:tailEnd type="triangle"/>
          </a:ln>
          <a:effectLst>
            <a:outerShdw blurRad="38100" dist="20000" dir="5400000" rotWithShape="0">
              <a:srgbClr val="000000">
                <a:alpha val="38000"/>
              </a:srgbClr>
            </a:outerShdw>
          </a:effectLst>
        </p:spPr>
        <p:txBody>
          <a:bodyPr lIns="45719" rIns="45719"/>
          <a:lstStyle/>
          <a:p>
            <a:endParaRPr/>
          </a:p>
        </p:txBody>
      </p:sp>
      <p:sp>
        <p:nvSpPr>
          <p:cNvPr id="263" name="Rounded Rectangle"/>
          <p:cNvSpPr/>
          <p:nvPr/>
        </p:nvSpPr>
        <p:spPr>
          <a:xfrm>
            <a:off x="1453538" y="3095684"/>
            <a:ext cx="1270001" cy="1987432"/>
          </a:xfrm>
          <a:prstGeom prst="roundRect">
            <a:avLst>
              <a:gd name="adj" fmla="val 15000"/>
            </a:avLst>
          </a:prstGeom>
          <a:ln w="50800">
            <a:solidFill>
              <a:schemeClr val="accent2"/>
            </a:solidFill>
          </a:ln>
          <a:effectLst>
            <a:outerShdw blurRad="38100" dist="23000" dir="5400000" rotWithShape="0">
              <a:srgbClr val="000000">
                <a:alpha val="35000"/>
              </a:srgbClr>
            </a:outerShdw>
          </a:effectLst>
        </p:spPr>
        <p:txBody>
          <a:bodyPr lIns="45719" rIns="45719" anchor="ctr"/>
          <a:lstStyle/>
          <a:p>
            <a:endParaRPr/>
          </a:p>
        </p:txBody>
      </p:sp>
      <p:sp>
        <p:nvSpPr>
          <p:cNvPr id="264" name="Let’s start here"/>
          <p:cNvSpPr txBox="1"/>
          <p:nvPr/>
        </p:nvSpPr>
        <p:spPr>
          <a:xfrm>
            <a:off x="347191" y="5414945"/>
            <a:ext cx="2890309" cy="675641"/>
          </a:xfrm>
          <a:prstGeom prst="rect">
            <a:avLst/>
          </a:prstGeom>
          <a:solidFill>
            <a:srgbClr val="FFFFFF"/>
          </a:solidFill>
          <a:ln w="50800">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u="sng">
                <a:solidFill>
                  <a:schemeClr val="accent3">
                    <a:lumOff val="-10078"/>
                  </a:schemeClr>
                </a:solidFill>
              </a:defRPr>
            </a:lvl1pPr>
          </a:lstStyle>
          <a:p>
            <a:r>
              <a:t>Let’s start here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69"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270"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271" name="Title 4"/>
          <p:cNvSpPr txBox="1">
            <a:spLocks noGrp="1"/>
          </p:cNvSpPr>
          <p:nvPr>
            <p:ph type="title"/>
          </p:nvPr>
        </p:nvSpPr>
        <p:spPr>
          <a:xfrm>
            <a:off x="457200" y="137933"/>
            <a:ext cx="8229600" cy="1143001"/>
          </a:xfrm>
          <a:prstGeom prst="rect">
            <a:avLst/>
          </a:prstGeom>
        </p:spPr>
        <p:txBody>
          <a:bodyPr/>
          <a:lstStyle/>
          <a:p>
            <a:r>
              <a:t>Soil Components</a:t>
            </a:r>
          </a:p>
        </p:txBody>
      </p:sp>
      <p:sp>
        <p:nvSpPr>
          <p:cNvPr id="272" name="Sand…"/>
          <p:cNvSpPr txBox="1"/>
          <p:nvPr/>
        </p:nvSpPr>
        <p:spPr>
          <a:xfrm>
            <a:off x="3244087" y="2586795"/>
            <a:ext cx="2655826" cy="203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ctr">
              <a:spcBef>
                <a:spcPts val="700"/>
              </a:spcBef>
              <a:defRPr sz="3800" b="1">
                <a:solidFill>
                  <a:srgbClr val="194687"/>
                </a:solidFill>
              </a:defRPr>
            </a:pPr>
            <a:r>
              <a:t>Sand</a:t>
            </a:r>
          </a:p>
          <a:p>
            <a:pPr marL="342900" indent="-342900" algn="ctr">
              <a:spcBef>
                <a:spcPts val="700"/>
              </a:spcBef>
              <a:defRPr sz="3800" b="1">
                <a:solidFill>
                  <a:srgbClr val="194687"/>
                </a:solidFill>
              </a:defRPr>
            </a:pPr>
            <a:r>
              <a:t>Silt</a:t>
            </a:r>
          </a:p>
          <a:p>
            <a:pPr marL="342900" indent="-342900" algn="ctr">
              <a:spcBef>
                <a:spcPts val="700"/>
              </a:spcBef>
              <a:defRPr sz="3800" b="1">
                <a:solidFill>
                  <a:srgbClr val="194687"/>
                </a:solidFill>
              </a:defRPr>
            </a:pPr>
            <a:r>
              <a:t>Clay</a:t>
            </a:r>
          </a:p>
        </p:txBody>
      </p:sp>
      <p:sp>
        <p:nvSpPr>
          <p:cNvPr id="273" name="Cannot be substantially changed"/>
          <p:cNvSpPr txBox="1"/>
          <p:nvPr/>
        </p:nvSpPr>
        <p:spPr>
          <a:xfrm>
            <a:off x="1103332" y="5270174"/>
            <a:ext cx="6937336" cy="7137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b="1">
                <a:solidFill>
                  <a:schemeClr val="accent1">
                    <a:satOff val="-4409"/>
                    <a:lumOff val="-10509"/>
                  </a:schemeClr>
                </a:solidFill>
              </a:defRPr>
            </a:pPr>
            <a:r>
              <a:t>C</a:t>
            </a:r>
            <a:r>
              <a:rPr u="sng"/>
              <a:t>annot </a:t>
            </a:r>
            <a:r>
              <a:t>be substantially changed</a:t>
            </a:r>
          </a:p>
        </p:txBody>
      </p:sp>
      <p:sp>
        <p:nvSpPr>
          <p:cNvPr id="274" name="Soil Texture"/>
          <p:cNvSpPr txBox="1"/>
          <p:nvPr/>
        </p:nvSpPr>
        <p:spPr>
          <a:xfrm>
            <a:off x="3083056" y="1519844"/>
            <a:ext cx="2977888" cy="828041"/>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700" b="1" u="sng">
                <a:solidFill>
                  <a:schemeClr val="accent1">
                    <a:satOff val="-4409"/>
                    <a:lumOff val="-10509"/>
                  </a:schemeClr>
                </a:solidFill>
              </a:defRPr>
            </a:lvl1pPr>
          </a:lstStyle>
          <a:p>
            <a:r>
              <a:t>Soil Texture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279"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80" name="slide-7_orig.jpg" descr="slide-7_orig.jpg"/>
          <p:cNvPicPr>
            <a:picLocks noChangeAspect="1"/>
          </p:cNvPicPr>
          <p:nvPr/>
        </p:nvPicPr>
        <p:blipFill>
          <a:blip r:embed="rId3"/>
          <a:stretch>
            <a:fillRect/>
          </a:stretch>
        </p:blipFill>
        <p:spPr>
          <a:xfrm>
            <a:off x="1179282" y="1179137"/>
            <a:ext cx="6606926" cy="4955195"/>
          </a:xfrm>
          <a:prstGeom prst="rect">
            <a:avLst/>
          </a:prstGeom>
          <a:ln w="12700">
            <a:miter lim="400000"/>
          </a:ln>
        </p:spPr>
      </p:pic>
      <p:sp>
        <p:nvSpPr>
          <p:cNvPr id="281" name="Title 4"/>
          <p:cNvSpPr txBox="1">
            <a:spLocks noGrp="1"/>
          </p:cNvSpPr>
          <p:nvPr>
            <p:ph type="title"/>
          </p:nvPr>
        </p:nvSpPr>
        <p:spPr>
          <a:xfrm>
            <a:off x="457200" y="137933"/>
            <a:ext cx="8229600" cy="1143001"/>
          </a:xfrm>
          <a:prstGeom prst="rect">
            <a:avLst/>
          </a:prstGeom>
        </p:spPr>
        <p:txBody>
          <a:bodyPr/>
          <a:lstStyle>
            <a:lvl1pPr>
              <a:defRPr b="1"/>
            </a:lvl1pPr>
          </a:lstStyle>
          <a:p>
            <a:r>
              <a:t>Soil Components</a:t>
            </a:r>
          </a:p>
        </p:txBody>
      </p:sp>
      <p:pic>
        <p:nvPicPr>
          <p:cNvPr id="282" name="Screen Shot 2018-12-15 at 10.34.51 AM.png" descr="Screen Shot 2018-12-15 at 10.34.51 AM.png"/>
          <p:cNvPicPr>
            <a:picLocks noChangeAspect="1"/>
          </p:cNvPicPr>
          <p:nvPr/>
        </p:nvPicPr>
        <p:blipFill>
          <a:blip r:embed="rId4"/>
          <a:stretch>
            <a:fillRect/>
          </a:stretch>
        </p:blipFill>
        <p:spPr>
          <a:xfrm>
            <a:off x="6508908" y="4656804"/>
            <a:ext cx="1219201" cy="13970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4"/>
          <p:cNvSpPr txBox="1">
            <a:spLocks noGrp="1"/>
          </p:cNvSpPr>
          <p:nvPr>
            <p:ph type="title"/>
          </p:nvPr>
        </p:nvSpPr>
        <p:spPr>
          <a:prstGeom prst="rect">
            <a:avLst/>
          </a:prstGeom>
        </p:spPr>
        <p:txBody>
          <a:bodyPr/>
          <a:lstStyle>
            <a:lvl1pPr>
              <a:defRPr b="1"/>
            </a:lvl1pPr>
          </a:lstStyle>
          <a:p>
            <a:r>
              <a:t>What Soil Do You Have?</a:t>
            </a:r>
          </a:p>
        </p:txBody>
      </p:sp>
      <p:sp>
        <p:nvSpPr>
          <p:cNvPr id="28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8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89" name="media-7fe-7fef58be-a1ae-4af3-a901-4a0839856e3b-phpgVLdPh.png" descr="media-7fe-7fef58be-a1ae-4af3-a901-4a0839856e3b-phpgVLdPh.png"/>
          <p:cNvPicPr>
            <a:picLocks noChangeAspect="1"/>
          </p:cNvPicPr>
          <p:nvPr/>
        </p:nvPicPr>
        <p:blipFill>
          <a:blip r:embed="rId2"/>
          <a:stretch>
            <a:fillRect/>
          </a:stretch>
        </p:blipFill>
        <p:spPr>
          <a:xfrm>
            <a:off x="2118730" y="1648531"/>
            <a:ext cx="4906540" cy="438615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le 4"/>
          <p:cNvSpPr txBox="1">
            <a:spLocks noGrp="1"/>
          </p:cNvSpPr>
          <p:nvPr>
            <p:ph type="title"/>
          </p:nvPr>
        </p:nvSpPr>
        <p:spPr>
          <a:prstGeom prst="rect">
            <a:avLst/>
          </a:prstGeom>
        </p:spPr>
        <p:txBody>
          <a:bodyPr/>
          <a:lstStyle>
            <a:lvl1pPr>
              <a:defRPr b="1"/>
            </a:lvl1pPr>
          </a:lstStyle>
          <a:p>
            <a:r>
              <a:t>Soil Triangle</a:t>
            </a:r>
          </a:p>
        </p:txBody>
      </p:sp>
      <p:sp>
        <p:nvSpPr>
          <p:cNvPr id="29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9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94" name="media-7fe-7fef58be-a1ae-4af3-a901-4a0839856e3b-phpgVLdPh.png" descr="media-7fe-7fef58be-a1ae-4af3-a901-4a0839856e3b-phpgVLdPh.png"/>
          <p:cNvPicPr>
            <a:picLocks noChangeAspect="1"/>
          </p:cNvPicPr>
          <p:nvPr/>
        </p:nvPicPr>
        <p:blipFill>
          <a:blip r:embed="rId3"/>
          <a:stretch>
            <a:fillRect/>
          </a:stretch>
        </p:blipFill>
        <p:spPr>
          <a:xfrm>
            <a:off x="2118730" y="1640860"/>
            <a:ext cx="4906540" cy="4386150"/>
          </a:xfrm>
          <a:prstGeom prst="rect">
            <a:avLst/>
          </a:prstGeom>
          <a:ln w="12700">
            <a:miter lim="400000"/>
          </a:ln>
        </p:spPr>
      </p:pic>
      <p:sp>
        <p:nvSpPr>
          <p:cNvPr id="295" name="Typical clay soil.…"/>
          <p:cNvSpPr txBox="1"/>
          <p:nvPr/>
        </p:nvSpPr>
        <p:spPr>
          <a:xfrm>
            <a:off x="5578729" y="2282613"/>
            <a:ext cx="1892794" cy="659766"/>
          </a:xfrm>
          <a:prstGeom prst="rect">
            <a:avLst/>
          </a:prstGeom>
          <a:solidFill>
            <a:schemeClr val="accent6">
              <a:lumOff val="23333"/>
            </a:schemeClr>
          </a:soli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atOff val="-4409"/>
                    <a:lumOff val="-10509"/>
                  </a:schemeClr>
                </a:solidFill>
              </a:defRPr>
            </a:pPr>
            <a:r>
              <a:t>Typical clay soil.</a:t>
            </a:r>
          </a:p>
          <a:p>
            <a:pPr>
              <a:defRPr b="1">
                <a:solidFill>
                  <a:schemeClr val="accent1">
                    <a:satOff val="-4409"/>
                    <a:lumOff val="-10509"/>
                  </a:schemeClr>
                </a:solidFill>
              </a:defRPr>
            </a:pPr>
            <a:r>
              <a:t>Can you change it?</a:t>
            </a:r>
          </a:p>
        </p:txBody>
      </p:sp>
      <p:sp>
        <p:nvSpPr>
          <p:cNvPr id="296" name="Circle"/>
          <p:cNvSpPr/>
          <p:nvPr/>
        </p:nvSpPr>
        <p:spPr>
          <a:xfrm>
            <a:off x="4735669" y="3351529"/>
            <a:ext cx="154941" cy="154941"/>
          </a:xfrm>
          <a:prstGeom prst="ellipse">
            <a:avLst/>
          </a:prstGeom>
          <a:solidFill>
            <a:srgbClr val="FF2600"/>
          </a:soli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4"/>
          <p:cNvSpPr txBox="1">
            <a:spLocks noGrp="1"/>
          </p:cNvSpPr>
          <p:nvPr>
            <p:ph type="title"/>
          </p:nvPr>
        </p:nvSpPr>
        <p:spPr>
          <a:prstGeom prst="rect">
            <a:avLst/>
          </a:prstGeom>
        </p:spPr>
        <p:txBody>
          <a:bodyPr/>
          <a:lstStyle>
            <a:lvl1pPr>
              <a:defRPr b="1"/>
            </a:lvl1pPr>
          </a:lstStyle>
          <a:p>
            <a:r>
              <a:t>Soil Triangle</a:t>
            </a:r>
          </a:p>
        </p:txBody>
      </p:sp>
      <p:sp>
        <p:nvSpPr>
          <p:cNvPr id="30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02"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03" name="media-7fe-7fef58be-a1ae-4af3-a901-4a0839856e3b-phpgVLdPh.png" descr="media-7fe-7fef58be-a1ae-4af3-a901-4a0839856e3b-phpgVLdPh.png"/>
          <p:cNvPicPr>
            <a:picLocks noChangeAspect="1"/>
          </p:cNvPicPr>
          <p:nvPr/>
        </p:nvPicPr>
        <p:blipFill>
          <a:blip r:embed="rId3"/>
          <a:stretch>
            <a:fillRect/>
          </a:stretch>
        </p:blipFill>
        <p:spPr>
          <a:xfrm>
            <a:off x="2118730" y="1640860"/>
            <a:ext cx="4906540" cy="4386150"/>
          </a:xfrm>
          <a:prstGeom prst="rect">
            <a:avLst/>
          </a:prstGeom>
          <a:ln w="12700">
            <a:miter lim="400000"/>
          </a:ln>
        </p:spPr>
      </p:pic>
      <p:sp>
        <p:nvSpPr>
          <p:cNvPr id="304" name="Circle"/>
          <p:cNvSpPr/>
          <p:nvPr/>
        </p:nvSpPr>
        <p:spPr>
          <a:xfrm>
            <a:off x="4735669" y="3351529"/>
            <a:ext cx="154941" cy="154941"/>
          </a:xfrm>
          <a:prstGeom prst="ellipse">
            <a:avLst/>
          </a:prstGeom>
          <a:solidFill>
            <a:srgbClr val="FF2600"/>
          </a:soli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305" name="Line"/>
          <p:cNvSpPr/>
          <p:nvPr/>
        </p:nvSpPr>
        <p:spPr>
          <a:xfrm flipH="1">
            <a:off x="4216861" y="3429917"/>
            <a:ext cx="558497" cy="230329"/>
          </a:xfrm>
          <a:prstGeom prst="line">
            <a:avLst/>
          </a:prstGeom>
          <a:ln w="38100">
            <a:solidFill>
              <a:schemeClr val="accent1"/>
            </a:solidFill>
            <a:tailEnd type="triangle"/>
          </a:ln>
          <a:effectLst>
            <a:outerShdw blurRad="38100" dist="20000" dir="5400000" rotWithShape="0">
              <a:srgbClr val="000000">
                <a:alpha val="38000"/>
              </a:srgbClr>
            </a:outerShdw>
          </a:effectLst>
        </p:spPr>
        <p:txBody>
          <a:bodyPr lIns="45719" rIns="45719"/>
          <a:lstStyle/>
          <a:p>
            <a:endParaRPr/>
          </a:p>
        </p:txBody>
      </p:sp>
      <p:sp>
        <p:nvSpPr>
          <p:cNvPr id="306" name="Circle"/>
          <p:cNvSpPr/>
          <p:nvPr/>
        </p:nvSpPr>
        <p:spPr>
          <a:xfrm>
            <a:off x="4106612" y="3626740"/>
            <a:ext cx="154941" cy="154941"/>
          </a:xfrm>
          <a:prstGeom prst="ellipse">
            <a:avLst/>
          </a:prstGeom>
          <a:solidFill>
            <a:srgbClr val="FF2600"/>
          </a:soli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307" name="To effect this change,…"/>
          <p:cNvSpPr txBox="1"/>
          <p:nvPr/>
        </p:nvSpPr>
        <p:spPr>
          <a:xfrm>
            <a:off x="6173813" y="2170348"/>
            <a:ext cx="2163811" cy="939166"/>
          </a:xfrm>
          <a:prstGeom prst="rect">
            <a:avLst/>
          </a:prstGeom>
          <a:solidFill>
            <a:schemeClr val="accent6">
              <a:lumOff val="23333"/>
            </a:schemeClr>
          </a:soli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atOff val="-4409"/>
                    <a:lumOff val="-10509"/>
                  </a:schemeClr>
                </a:solidFill>
              </a:defRPr>
            </a:pPr>
            <a:r>
              <a:t>To effect this change,</a:t>
            </a:r>
          </a:p>
          <a:p>
            <a:pPr>
              <a:defRPr b="1">
                <a:solidFill>
                  <a:schemeClr val="accent1">
                    <a:satOff val="-4409"/>
                    <a:lumOff val="-10509"/>
                  </a:schemeClr>
                </a:solidFill>
              </a:defRPr>
            </a:pPr>
            <a:r>
              <a:t>you need to add </a:t>
            </a:r>
          </a:p>
          <a:p>
            <a:pPr>
              <a:defRPr b="1">
                <a:solidFill>
                  <a:schemeClr val="accent1">
                    <a:satOff val="-4409"/>
                    <a:lumOff val="-10509"/>
                  </a:schemeClr>
                </a:solidFill>
              </a:defRPr>
            </a:pPr>
            <a:r>
              <a:t>100 TONS of sand!!</a:t>
            </a:r>
          </a:p>
        </p:txBody>
      </p:sp>
      <p:sp>
        <p:nvSpPr>
          <p:cNvPr id="308" name="It is STILL clay soil!"/>
          <p:cNvSpPr txBox="1"/>
          <p:nvPr/>
        </p:nvSpPr>
        <p:spPr>
          <a:xfrm>
            <a:off x="6590460" y="3874177"/>
            <a:ext cx="2236860" cy="443866"/>
          </a:xfrm>
          <a:prstGeom prst="rect">
            <a:avLst/>
          </a:prstGeom>
          <a:solidFill>
            <a:schemeClr val="accent2">
              <a:lumOff val="23627"/>
            </a:schemeClr>
          </a:soli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b="1"/>
            </a:lvl1pPr>
          </a:lstStyle>
          <a:p>
            <a:r>
              <a:t>It is STILL clay soil!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4"/>
          <p:cNvSpPr txBox="1">
            <a:spLocks noGrp="1"/>
          </p:cNvSpPr>
          <p:nvPr>
            <p:ph type="title"/>
          </p:nvPr>
        </p:nvSpPr>
        <p:spPr>
          <a:prstGeom prst="rect">
            <a:avLst/>
          </a:prstGeom>
        </p:spPr>
        <p:txBody>
          <a:bodyPr/>
          <a:lstStyle/>
          <a:p>
            <a:r>
              <a:t>Physical Characteristics of Soil</a:t>
            </a:r>
          </a:p>
        </p:txBody>
      </p:sp>
      <p:sp>
        <p:nvSpPr>
          <p:cNvPr id="31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14"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15" name="page6image61003248.png" descr="page6image61003248.png"/>
          <p:cNvPicPr>
            <a:picLocks noChangeAspect="1"/>
          </p:cNvPicPr>
          <p:nvPr/>
        </p:nvPicPr>
        <p:blipFill>
          <a:blip r:embed="rId3"/>
          <a:stretch>
            <a:fillRect/>
          </a:stretch>
        </p:blipFill>
        <p:spPr>
          <a:xfrm>
            <a:off x="1480320" y="2440841"/>
            <a:ext cx="1535107" cy="2203809"/>
          </a:xfrm>
          <a:prstGeom prst="rect">
            <a:avLst/>
          </a:prstGeom>
          <a:ln w="12700">
            <a:miter lim="400000"/>
          </a:ln>
        </p:spPr>
      </p:pic>
      <p:pic>
        <p:nvPicPr>
          <p:cNvPr id="316" name="page6image61004912.png" descr="page6image61004912.png"/>
          <p:cNvPicPr>
            <a:picLocks noChangeAspect="1"/>
          </p:cNvPicPr>
          <p:nvPr/>
        </p:nvPicPr>
        <p:blipFill>
          <a:blip r:embed="rId4"/>
          <a:stretch>
            <a:fillRect/>
          </a:stretch>
        </p:blipFill>
        <p:spPr>
          <a:xfrm>
            <a:off x="6128573" y="2464675"/>
            <a:ext cx="1445014" cy="2156142"/>
          </a:xfrm>
          <a:prstGeom prst="rect">
            <a:avLst/>
          </a:prstGeom>
          <a:ln w="12700">
            <a:miter lim="400000"/>
          </a:ln>
        </p:spPr>
      </p:pic>
      <p:sp>
        <p:nvSpPr>
          <p:cNvPr id="317" name="Text"/>
          <p:cNvSpPr txBox="1"/>
          <p:nvPr/>
        </p:nvSpPr>
        <p:spPr>
          <a:xfrm>
            <a:off x="1524000" y="1771650"/>
            <a:ext cx="2946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18" name="Texture"/>
          <p:cNvSpPr txBox="1"/>
          <p:nvPr/>
        </p:nvSpPr>
        <p:spPr>
          <a:xfrm>
            <a:off x="3683615" y="3027680"/>
            <a:ext cx="1776770"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spcBef>
                <a:spcPts val="700"/>
              </a:spcBef>
              <a:defRPr sz="3200">
                <a:solidFill>
                  <a:srgbClr val="194687"/>
                </a:solidFill>
              </a:defRPr>
            </a:pPr>
            <a:r>
              <a:rPr>
                <a:solidFill>
                  <a:srgbClr val="1F497C"/>
                </a:solidFill>
                <a:latin typeface="Wingdings"/>
                <a:ea typeface="Wingdings"/>
                <a:cs typeface="Wingdings"/>
                <a:sym typeface="Wingdings"/>
              </a:rPr>
              <a:t></a:t>
            </a:r>
            <a:r>
              <a:t>Texture </a:t>
            </a:r>
            <a:endParaRPr sz="1200">
              <a:latin typeface="Times"/>
              <a:ea typeface="Times"/>
              <a:cs typeface="Times"/>
              <a:sym typeface="Times"/>
            </a:endParaRPr>
          </a:p>
        </p:txBody>
      </p:sp>
      <p:sp>
        <p:nvSpPr>
          <p:cNvPr id="319" name="Clay Loam"/>
          <p:cNvSpPr txBox="1"/>
          <p:nvPr/>
        </p:nvSpPr>
        <p:spPr>
          <a:xfrm>
            <a:off x="5895325" y="1539836"/>
            <a:ext cx="1911510"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spcBef>
                <a:spcPts val="700"/>
              </a:spcBef>
              <a:defRPr sz="3200">
                <a:solidFill>
                  <a:srgbClr val="194687"/>
                </a:solidFill>
              </a:defRPr>
            </a:pPr>
            <a:r>
              <a:rPr>
                <a:solidFill>
                  <a:srgbClr val="1F497C"/>
                </a:solidFill>
              </a:rPr>
              <a:t>Clay Loam</a:t>
            </a:r>
            <a:r>
              <a:t> </a:t>
            </a:r>
            <a:endParaRPr sz="1200">
              <a:latin typeface="Times"/>
              <a:ea typeface="Times"/>
              <a:cs typeface="Times"/>
              <a:sym typeface="Times"/>
            </a:endParaRPr>
          </a:p>
        </p:txBody>
      </p:sp>
      <p:sp>
        <p:nvSpPr>
          <p:cNvPr id="320" name="Sandy Loam"/>
          <p:cNvSpPr txBox="1"/>
          <p:nvPr/>
        </p:nvSpPr>
        <p:spPr>
          <a:xfrm>
            <a:off x="1175324" y="1593850"/>
            <a:ext cx="2222858" cy="802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spcBef>
                <a:spcPts val="700"/>
              </a:spcBef>
              <a:defRPr sz="3200">
                <a:solidFill>
                  <a:srgbClr val="194687"/>
                </a:solidFill>
              </a:defRPr>
            </a:pPr>
            <a:r>
              <a:rPr>
                <a:solidFill>
                  <a:srgbClr val="1F497C"/>
                </a:solidFill>
              </a:rPr>
              <a:t>Sandy Loam</a:t>
            </a:r>
            <a:r>
              <a:t> </a:t>
            </a:r>
            <a:endParaRPr sz="1200">
              <a:latin typeface="Times"/>
              <a:ea typeface="Times"/>
              <a:cs typeface="Times"/>
              <a:sym typeface="Times"/>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2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26" name="Text"/>
          <p:cNvSpPr txBox="1"/>
          <p:nvPr/>
        </p:nvSpPr>
        <p:spPr>
          <a:xfrm>
            <a:off x="-3570768" y="1645916"/>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27" name="Image" descr="Image"/>
          <p:cNvPicPr>
            <a:picLocks noChangeAspect="1"/>
          </p:cNvPicPr>
          <p:nvPr/>
        </p:nvPicPr>
        <p:blipFill>
          <a:blip r:embed="rId2"/>
          <a:stretch>
            <a:fillRect/>
          </a:stretch>
        </p:blipFill>
        <p:spPr>
          <a:xfrm>
            <a:off x="134470" y="-1"/>
            <a:ext cx="8875060" cy="68580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7"/>
          <p:cNvSpPr txBox="1">
            <a:spLocks noGrp="1"/>
          </p:cNvSpPr>
          <p:nvPr>
            <p:ph type="title"/>
          </p:nvPr>
        </p:nvSpPr>
        <p:spPr>
          <a:prstGeom prst="rect">
            <a:avLst/>
          </a:prstGeom>
        </p:spPr>
        <p:txBody>
          <a:bodyPr/>
          <a:lstStyle/>
          <a:p>
            <a:r>
              <a:t>Who Are Master Gardeners?</a:t>
            </a:r>
          </a:p>
        </p:txBody>
      </p:sp>
      <p:sp>
        <p:nvSpPr>
          <p:cNvPr id="190" name="Text Placeholder 8"/>
          <p:cNvSpPr txBox="1">
            <a:spLocks noGrp="1"/>
          </p:cNvSpPr>
          <p:nvPr>
            <p:ph type="body" idx="1"/>
          </p:nvPr>
        </p:nvSpPr>
        <p:spPr>
          <a:prstGeom prst="rect">
            <a:avLst/>
          </a:prstGeom>
        </p:spPr>
        <p:txBody>
          <a:bodyPr/>
          <a:lstStyle/>
          <a:p>
            <a:r>
              <a:t>Master Gardeners of Placer County</a:t>
            </a:r>
          </a:p>
          <a:p>
            <a:pPr marL="742950" lvl="1" indent="-285750">
              <a:spcBef>
                <a:spcPts val="500"/>
              </a:spcBef>
              <a:defRPr sz="2400"/>
            </a:pPr>
            <a:r>
              <a:t>Extend </a:t>
            </a:r>
            <a:r>
              <a:rPr>
                <a:solidFill>
                  <a:schemeClr val="accent2"/>
                </a:solidFill>
              </a:rPr>
              <a:t>research-based</a:t>
            </a:r>
            <a:r>
              <a:t>, sustainable gardening and composting information</a:t>
            </a:r>
          </a:p>
          <a:p>
            <a:pPr marL="742950" lvl="1" indent="-285750">
              <a:spcBef>
                <a:spcPts val="500"/>
              </a:spcBef>
              <a:defRPr sz="2400"/>
            </a:pPr>
            <a:r>
              <a:t>Present accurate, impartial information to </a:t>
            </a:r>
            <a:r>
              <a:rPr>
                <a:solidFill>
                  <a:schemeClr val="accent2"/>
                </a:solidFill>
              </a:rPr>
              <a:t>home gardeners</a:t>
            </a:r>
          </a:p>
          <a:p>
            <a:pPr marL="742950" lvl="1" indent="-285750">
              <a:spcBef>
                <a:spcPts val="500"/>
              </a:spcBef>
              <a:defRPr sz="2400"/>
            </a:pPr>
            <a:r>
              <a:t>Encourage public to make </a:t>
            </a:r>
            <a:r>
              <a:rPr>
                <a:solidFill>
                  <a:schemeClr val="accent2"/>
                </a:solidFill>
              </a:rPr>
              <a:t>informed</a:t>
            </a:r>
            <a:r>
              <a:t> gardening decisions</a:t>
            </a:r>
          </a:p>
        </p:txBody>
      </p:sp>
      <p:sp>
        <p:nvSpPr>
          <p:cNvPr id="191"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330"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31" name="Title 4"/>
          <p:cNvSpPr txBox="1">
            <a:spLocks noGrp="1"/>
          </p:cNvSpPr>
          <p:nvPr>
            <p:ph type="title"/>
          </p:nvPr>
        </p:nvSpPr>
        <p:spPr>
          <a:xfrm>
            <a:off x="457200" y="105642"/>
            <a:ext cx="8229600" cy="1946437"/>
          </a:xfrm>
          <a:prstGeom prst="rect">
            <a:avLst/>
          </a:prstGeom>
        </p:spPr>
        <p:txBody>
          <a:bodyPr/>
          <a:lstStyle/>
          <a:p>
            <a:pPr>
              <a:defRPr b="1"/>
            </a:pPr>
            <a:r>
              <a:t>Can you </a:t>
            </a:r>
          </a:p>
          <a:p>
            <a:pPr>
              <a:defRPr b="1"/>
            </a:pPr>
            <a:r>
              <a:t>Change Soil Texture?</a:t>
            </a:r>
          </a:p>
        </p:txBody>
      </p:sp>
      <p:pic>
        <p:nvPicPr>
          <p:cNvPr id="332" name="13988754_f520.jpg" descr="13988754_f520.jpg"/>
          <p:cNvPicPr>
            <a:picLocks noChangeAspect="1"/>
          </p:cNvPicPr>
          <p:nvPr/>
        </p:nvPicPr>
        <p:blipFill>
          <a:blip r:embed="rId2"/>
          <a:stretch>
            <a:fillRect/>
          </a:stretch>
        </p:blipFill>
        <p:spPr>
          <a:xfrm>
            <a:off x="2753860" y="2215741"/>
            <a:ext cx="3636280" cy="242651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3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36" name="Title 4"/>
          <p:cNvSpPr txBox="1">
            <a:spLocks noGrp="1"/>
          </p:cNvSpPr>
          <p:nvPr>
            <p:ph type="title"/>
          </p:nvPr>
        </p:nvSpPr>
        <p:spPr>
          <a:xfrm>
            <a:off x="457200" y="105642"/>
            <a:ext cx="8229600" cy="1946437"/>
          </a:xfrm>
          <a:prstGeom prst="rect">
            <a:avLst/>
          </a:prstGeom>
        </p:spPr>
        <p:txBody>
          <a:bodyPr/>
          <a:lstStyle/>
          <a:p>
            <a:pPr>
              <a:defRPr b="1"/>
            </a:pPr>
            <a:r>
              <a:t>Can you </a:t>
            </a:r>
          </a:p>
          <a:p>
            <a:pPr>
              <a:defRPr b="1"/>
            </a:pPr>
            <a:r>
              <a:t>Change Soil Texture?</a:t>
            </a:r>
          </a:p>
        </p:txBody>
      </p:sp>
      <p:pic>
        <p:nvPicPr>
          <p:cNvPr id="337" name="13988754_f520.jpg" descr="13988754_f520.jpg"/>
          <p:cNvPicPr>
            <a:picLocks noChangeAspect="1"/>
          </p:cNvPicPr>
          <p:nvPr/>
        </p:nvPicPr>
        <p:blipFill>
          <a:blip r:embed="rId2"/>
          <a:stretch>
            <a:fillRect/>
          </a:stretch>
        </p:blipFill>
        <p:spPr>
          <a:xfrm>
            <a:off x="2753860" y="2215741"/>
            <a:ext cx="3636280" cy="2426518"/>
          </a:xfrm>
          <a:prstGeom prst="rect">
            <a:avLst/>
          </a:prstGeom>
          <a:ln w="12700">
            <a:miter lim="400000"/>
          </a:ln>
        </p:spPr>
      </p:pic>
      <p:sp>
        <p:nvSpPr>
          <p:cNvPr id="338" name="Title 4"/>
          <p:cNvSpPr txBox="1"/>
          <p:nvPr/>
        </p:nvSpPr>
        <p:spPr>
          <a:xfrm>
            <a:off x="1946626" y="4810683"/>
            <a:ext cx="5250748" cy="860228"/>
          </a:xfrm>
          <a:prstGeom prst="rect">
            <a:avLst/>
          </a:prstGeom>
          <a:solidFill>
            <a:srgbClr val="FFFFFF"/>
          </a:solidFill>
          <a:ln>
            <a:solidFill>
              <a:srgbClr val="4A7EB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400" b="1">
                <a:solidFill>
                  <a:schemeClr val="accent1"/>
                </a:solidFill>
              </a:defRPr>
            </a:lvl1pPr>
          </a:lstStyle>
          <a:p>
            <a:r>
              <a:t>WRONG QUESTION…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341"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42" name="Title 4"/>
          <p:cNvSpPr txBox="1">
            <a:spLocks noGrp="1"/>
          </p:cNvSpPr>
          <p:nvPr>
            <p:ph type="title"/>
          </p:nvPr>
        </p:nvSpPr>
        <p:spPr>
          <a:xfrm>
            <a:off x="457200" y="105642"/>
            <a:ext cx="8229600" cy="1946437"/>
          </a:xfrm>
          <a:prstGeom prst="rect">
            <a:avLst/>
          </a:prstGeom>
        </p:spPr>
        <p:txBody>
          <a:bodyPr/>
          <a:lstStyle/>
          <a:p>
            <a:pPr>
              <a:defRPr b="1"/>
            </a:pPr>
            <a:r>
              <a:t>Can you </a:t>
            </a:r>
          </a:p>
          <a:p>
            <a:pPr>
              <a:defRPr b="1"/>
            </a:pPr>
            <a:r>
              <a:rPr>
                <a:solidFill>
                  <a:schemeClr val="accent2">
                    <a:satOff val="-4966"/>
                    <a:lumOff val="-10549"/>
                  </a:schemeClr>
                </a:solidFill>
              </a:rPr>
              <a:t>IMPROVE</a:t>
            </a:r>
            <a:r>
              <a:t> Soil Texture?</a:t>
            </a:r>
          </a:p>
        </p:txBody>
      </p:sp>
      <p:pic>
        <p:nvPicPr>
          <p:cNvPr id="343" name="13988754_f520.jpg" descr="13988754_f520.jpg"/>
          <p:cNvPicPr>
            <a:picLocks noChangeAspect="1"/>
          </p:cNvPicPr>
          <p:nvPr/>
        </p:nvPicPr>
        <p:blipFill>
          <a:blip r:embed="rId2"/>
          <a:stretch>
            <a:fillRect/>
          </a:stretch>
        </p:blipFill>
        <p:spPr>
          <a:xfrm>
            <a:off x="2753860" y="2215741"/>
            <a:ext cx="3636280" cy="2426518"/>
          </a:xfrm>
          <a:prstGeom prst="rect">
            <a:avLst/>
          </a:prstGeom>
          <a:ln w="12700">
            <a:miter lim="400000"/>
          </a:ln>
        </p:spPr>
      </p:pic>
      <p:sp>
        <p:nvSpPr>
          <p:cNvPr id="344" name="Title 4"/>
          <p:cNvSpPr txBox="1"/>
          <p:nvPr/>
        </p:nvSpPr>
        <p:spPr>
          <a:xfrm>
            <a:off x="1946626" y="4810683"/>
            <a:ext cx="5250748" cy="860228"/>
          </a:xfrm>
          <a:prstGeom prst="rect">
            <a:avLst/>
          </a:prstGeom>
          <a:solidFill>
            <a:srgbClr val="FFFFFF"/>
          </a:solidFill>
          <a:ln>
            <a:solidFill>
              <a:srgbClr val="4A7EB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400" b="1">
                <a:solidFill>
                  <a:schemeClr val="accent1"/>
                </a:solidFill>
              </a:defRPr>
            </a:lvl1pPr>
          </a:lstStyle>
          <a:p>
            <a:r>
              <a:t>Add organic matter!</a:t>
            </a:r>
          </a:p>
        </p:txBody>
      </p:sp>
      <p:sp>
        <p:nvSpPr>
          <p:cNvPr id="345" name="Title 4"/>
          <p:cNvSpPr txBox="1"/>
          <p:nvPr/>
        </p:nvSpPr>
        <p:spPr>
          <a:xfrm>
            <a:off x="1946626" y="5966222"/>
            <a:ext cx="5250748" cy="722412"/>
          </a:xfrm>
          <a:prstGeom prst="rect">
            <a:avLst/>
          </a:prstGeom>
          <a:solidFill>
            <a:srgbClr val="DDDDDD"/>
          </a:solidFill>
          <a:ln>
            <a:solidFill>
              <a:srgbClr val="4A7EB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400" b="1">
                <a:solidFill>
                  <a:schemeClr val="accent1"/>
                </a:solidFill>
              </a:defRPr>
            </a:lvl1pPr>
          </a:lstStyle>
          <a:p>
            <a:r>
              <a:t>More about this, coming up</a:t>
            </a:r>
          </a:p>
        </p:txBody>
      </p:sp>
      <p:sp>
        <p:nvSpPr>
          <p:cNvPr id="346" name="Text"/>
          <p:cNvSpPr txBox="1"/>
          <p:nvPr/>
        </p:nvSpPr>
        <p:spPr>
          <a:xfrm>
            <a:off x="4458122" y="3370579"/>
            <a:ext cx="481756" cy="370841"/>
          </a:xfrm>
          <a:prstGeom prst="rect">
            <a:avLst/>
          </a:prstGeom>
          <a:ln w="12700">
            <a:miter lim="400000"/>
          </a:ln>
        </p:spPr>
        <p:txBody>
          <a:bodyPr wrap="none" lIns="45719" rIns="45719">
            <a:spAutoFit/>
          </a:bodyPr>
          <a:lstStyle/>
          <a:p>
            <a:endParaRPr/>
          </a:p>
        </p:txBody>
      </p:sp>
      <p:sp>
        <p:nvSpPr>
          <p:cNvPr id="347" name="Title 4"/>
          <p:cNvSpPr txBox="1"/>
          <p:nvPr/>
        </p:nvSpPr>
        <p:spPr>
          <a:xfrm>
            <a:off x="838334" y="4170950"/>
            <a:ext cx="1738552" cy="860228"/>
          </a:xfrm>
          <a:prstGeom prst="rect">
            <a:avLst/>
          </a:prstGeom>
          <a:gradFill>
            <a:gsLst>
              <a:gs pos="0">
                <a:schemeClr val="accent1">
                  <a:hueOff val="357503"/>
                  <a:satOff val="54545"/>
                  <a:lumOff val="29273"/>
                </a:schemeClr>
              </a:gs>
              <a:gs pos="100000">
                <a:schemeClr val="accent1">
                  <a:hueOff val="418253"/>
                  <a:satOff val="54545"/>
                  <a:lumOff val="42493"/>
                </a:schemeClr>
              </a:gs>
            </a:gsLst>
            <a:lin ang="16200000"/>
          </a:gradFill>
          <a:ln>
            <a:solidFill>
              <a:srgbClr val="4A7EB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400" b="1">
                <a:solidFill>
                  <a:schemeClr val="accent2">
                    <a:satOff val="-4966"/>
                    <a:lumOff val="-10549"/>
                  </a:schemeClr>
                </a:solidFill>
              </a:defRPr>
            </a:lvl1pPr>
          </a:lstStyle>
          <a:p>
            <a:r>
              <a:t>YES!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itle 4"/>
          <p:cNvSpPr txBox="1">
            <a:spLocks noGrp="1"/>
          </p:cNvSpPr>
          <p:nvPr>
            <p:ph type="title"/>
          </p:nvPr>
        </p:nvSpPr>
        <p:spPr>
          <a:xfrm>
            <a:off x="457200" y="223838"/>
            <a:ext cx="8229600" cy="1143001"/>
          </a:xfrm>
          <a:prstGeom prst="rect">
            <a:avLst/>
          </a:prstGeom>
        </p:spPr>
        <p:txBody>
          <a:bodyPr/>
          <a:lstStyle>
            <a:lvl1pPr>
              <a:defRPr b="1" u="sng"/>
            </a:lvl1pPr>
          </a:lstStyle>
          <a:p>
            <a:r>
              <a:t>Soil Components</a:t>
            </a:r>
          </a:p>
        </p:txBody>
      </p:sp>
      <p:sp>
        <p:nvSpPr>
          <p:cNvPr id="350"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351"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52" name="page5image44669392.png" descr="page5image44669392.png"/>
          <p:cNvPicPr>
            <a:picLocks noChangeAspect="1"/>
          </p:cNvPicPr>
          <p:nvPr/>
        </p:nvPicPr>
        <p:blipFill>
          <a:blip r:embed="rId3"/>
          <a:stretch>
            <a:fillRect/>
          </a:stretch>
        </p:blipFill>
        <p:spPr>
          <a:xfrm>
            <a:off x="2768600" y="2374900"/>
            <a:ext cx="3429000" cy="3429000"/>
          </a:xfrm>
          <a:prstGeom prst="rect">
            <a:avLst/>
          </a:prstGeom>
          <a:ln w="12700">
            <a:miter lim="400000"/>
          </a:ln>
        </p:spPr>
      </p:pic>
      <p:sp>
        <p:nvSpPr>
          <p:cNvPr id="353" name="Organic matter"/>
          <p:cNvSpPr txBox="1"/>
          <p:nvPr/>
        </p:nvSpPr>
        <p:spPr>
          <a:xfrm>
            <a:off x="1879850" y="1710849"/>
            <a:ext cx="287054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u="sng">
                <a:solidFill>
                  <a:schemeClr val="accent1"/>
                </a:solidFill>
              </a:defRPr>
            </a:lvl1pPr>
          </a:lstStyle>
          <a:p>
            <a:r>
              <a:t>Organic matter</a:t>
            </a:r>
          </a:p>
        </p:txBody>
      </p:sp>
      <p:sp>
        <p:nvSpPr>
          <p:cNvPr id="354" name="Solid…"/>
          <p:cNvSpPr txBox="1"/>
          <p:nvPr/>
        </p:nvSpPr>
        <p:spPr>
          <a:xfrm>
            <a:off x="1533258" y="3148329"/>
            <a:ext cx="1110560" cy="188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Solid</a:t>
            </a:r>
          </a:p>
          <a:p>
            <a:pPr algn="ctr">
              <a:defRPr sz="2700" b="1">
                <a:solidFill>
                  <a:schemeClr val="accent1"/>
                </a:solidFill>
              </a:defRPr>
            </a:pPr>
            <a:r>
              <a:t>Sand</a:t>
            </a:r>
          </a:p>
          <a:p>
            <a:pPr algn="ctr">
              <a:defRPr sz="2700" b="1">
                <a:solidFill>
                  <a:schemeClr val="accent1"/>
                </a:solidFill>
              </a:defRPr>
            </a:pPr>
            <a:r>
              <a:t>Silt</a:t>
            </a:r>
          </a:p>
          <a:p>
            <a:pPr algn="ctr">
              <a:defRPr sz="2700" b="1">
                <a:solidFill>
                  <a:schemeClr val="accent1"/>
                </a:solidFill>
              </a:defRPr>
            </a:pPr>
            <a:r>
              <a:t>Clay</a:t>
            </a:r>
          </a:p>
        </p:txBody>
      </p:sp>
      <p:sp>
        <p:nvSpPr>
          <p:cNvPr id="355" name="Air"/>
          <p:cNvSpPr txBox="1"/>
          <p:nvPr/>
        </p:nvSpPr>
        <p:spPr>
          <a:xfrm>
            <a:off x="5941190" y="2672079"/>
            <a:ext cx="64066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Air</a:t>
            </a:r>
          </a:p>
        </p:txBody>
      </p:sp>
      <p:sp>
        <p:nvSpPr>
          <p:cNvPr id="356" name="Water"/>
          <p:cNvSpPr txBox="1"/>
          <p:nvPr/>
        </p:nvSpPr>
        <p:spPr>
          <a:xfrm>
            <a:off x="5986093" y="4894579"/>
            <a:ext cx="1236661"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Water</a:t>
            </a:r>
          </a:p>
        </p:txBody>
      </p:sp>
      <p:sp>
        <p:nvSpPr>
          <p:cNvPr id="357" name="Pore…"/>
          <p:cNvSpPr txBox="1"/>
          <p:nvPr/>
        </p:nvSpPr>
        <p:spPr>
          <a:xfrm>
            <a:off x="6648440" y="3345179"/>
            <a:ext cx="118196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Pore</a:t>
            </a:r>
          </a:p>
          <a:p>
            <a:pPr algn="ctr">
              <a:defRPr sz="3500" b="1" u="sng">
                <a:solidFill>
                  <a:schemeClr val="accent1"/>
                </a:solidFill>
              </a:defRPr>
            </a:pPr>
            <a:r>
              <a:t>Space</a:t>
            </a:r>
          </a:p>
        </p:txBody>
      </p:sp>
      <p:sp>
        <p:nvSpPr>
          <p:cNvPr id="358" name="Line"/>
          <p:cNvSpPr/>
          <p:nvPr/>
        </p:nvSpPr>
        <p:spPr>
          <a:xfrm>
            <a:off x="3519739" y="2230698"/>
            <a:ext cx="907403" cy="410597"/>
          </a:xfrm>
          <a:prstGeom prst="line">
            <a:avLst/>
          </a:prstGeom>
          <a:ln w="50800">
            <a:solidFill>
              <a:schemeClr val="accent6">
                <a:satOff val="-12289"/>
                <a:lumOff val="-10666"/>
              </a:schemeClr>
            </a:solidFill>
            <a:tailEnd type="triangle"/>
          </a:ln>
          <a:effectLst>
            <a:outerShdw blurRad="38100" dist="20000" dir="5400000" rotWithShape="0">
              <a:srgbClr val="000000">
                <a:alpha val="38000"/>
              </a:srgbClr>
            </a:outerShdw>
          </a:effectLst>
        </p:spPr>
        <p:txBody>
          <a:bodyPr lIns="45719" rIns="45719"/>
          <a:lstStyle/>
          <a:p>
            <a:endParaRPr/>
          </a:p>
        </p:txBody>
      </p:sp>
      <p:sp>
        <p:nvSpPr>
          <p:cNvPr id="359" name="Rounded Rectangle"/>
          <p:cNvSpPr/>
          <p:nvPr/>
        </p:nvSpPr>
        <p:spPr>
          <a:xfrm>
            <a:off x="1453538" y="3095684"/>
            <a:ext cx="1270001" cy="1987432"/>
          </a:xfrm>
          <a:prstGeom prst="roundRect">
            <a:avLst>
              <a:gd name="adj" fmla="val 15000"/>
            </a:avLst>
          </a:prstGeom>
          <a:ln w="50800">
            <a:solidFill>
              <a:schemeClr val="accent2"/>
            </a:solidFill>
          </a:ln>
          <a:effectLst>
            <a:outerShdw blurRad="38100" dist="23000" dir="5400000" rotWithShape="0">
              <a:srgbClr val="000000">
                <a:alpha val="35000"/>
              </a:srgbClr>
            </a:outerShdw>
          </a:effectLst>
        </p:spPr>
        <p:txBody>
          <a:bodyPr lIns="45719" rIns="45719" anchor="ctr"/>
          <a:lstStyle/>
          <a:p>
            <a:endParaRPr/>
          </a:p>
        </p:txBody>
      </p:sp>
      <p:sp>
        <p:nvSpPr>
          <p:cNvPr id="360" name="We started here"/>
          <p:cNvSpPr txBox="1"/>
          <p:nvPr/>
        </p:nvSpPr>
        <p:spPr>
          <a:xfrm>
            <a:off x="530414" y="5574433"/>
            <a:ext cx="3116249" cy="675641"/>
          </a:xfrm>
          <a:prstGeom prst="rect">
            <a:avLst/>
          </a:prstGeom>
          <a:solidFill>
            <a:srgbClr val="FFFFFF"/>
          </a:solidFill>
          <a:ln w="50800">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3">
                    <a:lumOff val="-10078"/>
                  </a:schemeClr>
                </a:solidFill>
              </a:defRPr>
            </a:lvl1pPr>
          </a:lstStyle>
          <a:p>
            <a:r>
              <a:t>We started here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4"/>
          <p:cNvSpPr txBox="1">
            <a:spLocks noGrp="1"/>
          </p:cNvSpPr>
          <p:nvPr>
            <p:ph type="title"/>
          </p:nvPr>
        </p:nvSpPr>
        <p:spPr>
          <a:xfrm>
            <a:off x="457200" y="223838"/>
            <a:ext cx="8229600" cy="1143001"/>
          </a:xfrm>
          <a:prstGeom prst="rect">
            <a:avLst/>
          </a:prstGeom>
        </p:spPr>
        <p:txBody>
          <a:bodyPr/>
          <a:lstStyle>
            <a:lvl1pPr>
              <a:defRPr b="1" u="sng"/>
            </a:lvl1pPr>
          </a:lstStyle>
          <a:p>
            <a:r>
              <a:t>Soil Components</a:t>
            </a:r>
          </a:p>
        </p:txBody>
      </p:sp>
      <p:sp>
        <p:nvSpPr>
          <p:cNvPr id="36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36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67" name="page5image44669392.png" descr="page5image44669392.png"/>
          <p:cNvPicPr>
            <a:picLocks noChangeAspect="1"/>
          </p:cNvPicPr>
          <p:nvPr/>
        </p:nvPicPr>
        <p:blipFill>
          <a:blip r:embed="rId3"/>
          <a:stretch>
            <a:fillRect/>
          </a:stretch>
        </p:blipFill>
        <p:spPr>
          <a:xfrm>
            <a:off x="2768600" y="2374900"/>
            <a:ext cx="3429000" cy="3429000"/>
          </a:xfrm>
          <a:prstGeom prst="rect">
            <a:avLst/>
          </a:prstGeom>
          <a:ln w="12700">
            <a:miter lim="400000"/>
          </a:ln>
        </p:spPr>
      </p:pic>
      <p:sp>
        <p:nvSpPr>
          <p:cNvPr id="368" name="Organic matter"/>
          <p:cNvSpPr txBox="1"/>
          <p:nvPr/>
        </p:nvSpPr>
        <p:spPr>
          <a:xfrm>
            <a:off x="1879850" y="1710849"/>
            <a:ext cx="287054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u="sng">
                <a:solidFill>
                  <a:schemeClr val="accent1"/>
                </a:solidFill>
              </a:defRPr>
            </a:lvl1pPr>
          </a:lstStyle>
          <a:p>
            <a:r>
              <a:t>Organic matter</a:t>
            </a:r>
          </a:p>
        </p:txBody>
      </p:sp>
      <p:sp>
        <p:nvSpPr>
          <p:cNvPr id="369" name="Solid…"/>
          <p:cNvSpPr txBox="1"/>
          <p:nvPr/>
        </p:nvSpPr>
        <p:spPr>
          <a:xfrm>
            <a:off x="1533258" y="3148329"/>
            <a:ext cx="1110560" cy="188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Solid</a:t>
            </a:r>
          </a:p>
          <a:p>
            <a:pPr algn="ctr">
              <a:defRPr sz="2700" b="1">
                <a:solidFill>
                  <a:schemeClr val="accent1"/>
                </a:solidFill>
              </a:defRPr>
            </a:pPr>
            <a:r>
              <a:t>Sand</a:t>
            </a:r>
          </a:p>
          <a:p>
            <a:pPr algn="ctr">
              <a:defRPr sz="2700" b="1">
                <a:solidFill>
                  <a:schemeClr val="accent1"/>
                </a:solidFill>
              </a:defRPr>
            </a:pPr>
            <a:r>
              <a:t>Silt</a:t>
            </a:r>
          </a:p>
          <a:p>
            <a:pPr algn="ctr">
              <a:defRPr sz="2700" b="1">
                <a:solidFill>
                  <a:schemeClr val="accent1"/>
                </a:solidFill>
              </a:defRPr>
            </a:pPr>
            <a:r>
              <a:t>Clay</a:t>
            </a:r>
          </a:p>
        </p:txBody>
      </p:sp>
      <p:sp>
        <p:nvSpPr>
          <p:cNvPr id="370" name="Air"/>
          <p:cNvSpPr txBox="1"/>
          <p:nvPr/>
        </p:nvSpPr>
        <p:spPr>
          <a:xfrm>
            <a:off x="5941190" y="2672079"/>
            <a:ext cx="64066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Air</a:t>
            </a:r>
          </a:p>
        </p:txBody>
      </p:sp>
      <p:sp>
        <p:nvSpPr>
          <p:cNvPr id="371" name="Water"/>
          <p:cNvSpPr txBox="1"/>
          <p:nvPr/>
        </p:nvSpPr>
        <p:spPr>
          <a:xfrm>
            <a:off x="5986093" y="4894579"/>
            <a:ext cx="1236661"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1"/>
                </a:solidFill>
              </a:defRPr>
            </a:lvl1pPr>
          </a:lstStyle>
          <a:p>
            <a:r>
              <a:t>Water</a:t>
            </a:r>
          </a:p>
        </p:txBody>
      </p:sp>
      <p:sp>
        <p:nvSpPr>
          <p:cNvPr id="372" name="Pore…"/>
          <p:cNvSpPr txBox="1"/>
          <p:nvPr/>
        </p:nvSpPr>
        <p:spPr>
          <a:xfrm>
            <a:off x="6648440" y="3345179"/>
            <a:ext cx="118196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500" b="1" u="sng">
                <a:solidFill>
                  <a:schemeClr val="accent1"/>
                </a:solidFill>
              </a:defRPr>
            </a:pPr>
            <a:r>
              <a:t>Pore</a:t>
            </a:r>
          </a:p>
          <a:p>
            <a:pPr algn="ctr">
              <a:defRPr sz="3500" b="1" u="sng">
                <a:solidFill>
                  <a:schemeClr val="accent1"/>
                </a:solidFill>
              </a:defRPr>
            </a:pPr>
            <a:r>
              <a:t>Space</a:t>
            </a:r>
          </a:p>
        </p:txBody>
      </p:sp>
      <p:sp>
        <p:nvSpPr>
          <p:cNvPr id="373" name="Line"/>
          <p:cNvSpPr/>
          <p:nvPr/>
        </p:nvSpPr>
        <p:spPr>
          <a:xfrm>
            <a:off x="3519739" y="2230698"/>
            <a:ext cx="907403" cy="410597"/>
          </a:xfrm>
          <a:prstGeom prst="line">
            <a:avLst/>
          </a:prstGeom>
          <a:ln w="50800">
            <a:solidFill>
              <a:schemeClr val="accent6">
                <a:satOff val="-12289"/>
                <a:lumOff val="-10666"/>
              </a:schemeClr>
            </a:solidFill>
            <a:tailEnd type="triangle"/>
          </a:ln>
          <a:effectLst>
            <a:outerShdw blurRad="38100" dist="20000" dir="5400000" rotWithShape="0">
              <a:srgbClr val="000000">
                <a:alpha val="38000"/>
              </a:srgbClr>
            </a:outerShdw>
          </a:effectLst>
        </p:spPr>
        <p:txBody>
          <a:bodyPr lIns="45719" rIns="45719"/>
          <a:lstStyle/>
          <a:p>
            <a:endParaRPr/>
          </a:p>
        </p:txBody>
      </p:sp>
      <p:sp>
        <p:nvSpPr>
          <p:cNvPr id="374" name="Rounded Rectangle"/>
          <p:cNvSpPr/>
          <p:nvPr/>
        </p:nvSpPr>
        <p:spPr>
          <a:xfrm>
            <a:off x="6604423" y="3095684"/>
            <a:ext cx="1270001" cy="1987432"/>
          </a:xfrm>
          <a:prstGeom prst="roundRect">
            <a:avLst>
              <a:gd name="adj" fmla="val 15000"/>
            </a:avLst>
          </a:prstGeom>
          <a:ln w="50800">
            <a:solidFill>
              <a:schemeClr val="accent2"/>
            </a:solidFill>
          </a:ln>
          <a:effectLst>
            <a:outerShdw blurRad="38100" dist="23000" dir="5400000" rotWithShape="0">
              <a:srgbClr val="000000">
                <a:alpha val="35000"/>
              </a:srgbClr>
            </a:outerShdw>
          </a:effectLst>
        </p:spPr>
        <p:txBody>
          <a:bodyPr lIns="45719" rIns="45719" anchor="ctr"/>
          <a:lstStyle/>
          <a:p>
            <a:endParaRPr/>
          </a:p>
        </p:txBody>
      </p:sp>
      <p:sp>
        <p:nvSpPr>
          <p:cNvPr id="375" name="Now let’s look here"/>
          <p:cNvSpPr txBox="1"/>
          <p:nvPr/>
        </p:nvSpPr>
        <p:spPr>
          <a:xfrm>
            <a:off x="5378961" y="5528865"/>
            <a:ext cx="3720925" cy="675641"/>
          </a:xfrm>
          <a:prstGeom prst="rect">
            <a:avLst/>
          </a:prstGeom>
          <a:solidFill>
            <a:srgbClr val="FFFFFF"/>
          </a:solidFill>
          <a:ln w="50800">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500" b="1">
                <a:solidFill>
                  <a:schemeClr val="accent3">
                    <a:lumOff val="-10078"/>
                  </a:schemeClr>
                </a:solidFill>
              </a:defRPr>
            </a:lvl1pPr>
          </a:lstStyle>
          <a:p>
            <a:r>
              <a:t>Now let’s look here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itle 4"/>
          <p:cNvSpPr txBox="1">
            <a:spLocks noGrp="1"/>
          </p:cNvSpPr>
          <p:nvPr>
            <p:ph type="title"/>
          </p:nvPr>
        </p:nvSpPr>
        <p:spPr>
          <a:prstGeom prst="rect">
            <a:avLst/>
          </a:prstGeom>
        </p:spPr>
        <p:txBody>
          <a:bodyPr/>
          <a:lstStyle/>
          <a:p>
            <a:r>
              <a:t>Soil Texture vs. Structure</a:t>
            </a:r>
          </a:p>
        </p:txBody>
      </p:sp>
      <p:sp>
        <p:nvSpPr>
          <p:cNvPr id="380"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381"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82" name="Texture…"/>
          <p:cNvSpPr txBox="1"/>
          <p:nvPr/>
        </p:nvSpPr>
        <p:spPr>
          <a:xfrm>
            <a:off x="2060530" y="2714472"/>
            <a:ext cx="5022940" cy="2589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defTabSz="457200">
              <a:lnSpc>
                <a:spcPts val="9800"/>
              </a:lnSpc>
              <a:spcBef>
                <a:spcPts val="1200"/>
              </a:spcBef>
              <a:defRPr sz="4266" u="sng">
                <a:solidFill>
                  <a:schemeClr val="accent1">
                    <a:satOff val="-4409"/>
                    <a:lumOff val="-10509"/>
                  </a:schemeClr>
                </a:solidFill>
              </a:defRPr>
            </a:pPr>
            <a:r>
              <a:rPr b="1" dirty="0"/>
              <a:t>Texture</a:t>
            </a:r>
          </a:p>
          <a:p>
            <a:pPr algn="ctr" defTabSz="457200">
              <a:lnSpc>
                <a:spcPts val="9800"/>
              </a:lnSpc>
              <a:spcBef>
                <a:spcPts val="1200"/>
              </a:spcBef>
              <a:defRPr sz="4266">
                <a:solidFill>
                  <a:schemeClr val="accent1">
                    <a:satOff val="-4409"/>
                    <a:lumOff val="-10509"/>
                  </a:schemeClr>
                </a:solidFill>
              </a:defRPr>
            </a:pPr>
            <a:r>
              <a:rPr dirty="0"/>
              <a:t>Percent sand/silt/clay </a:t>
            </a:r>
          </a:p>
        </p:txBody>
      </p:sp>
      <p:sp>
        <p:nvSpPr>
          <p:cNvPr id="383" name="Cannot be substantially changed"/>
          <p:cNvSpPr txBox="1"/>
          <p:nvPr/>
        </p:nvSpPr>
        <p:spPr>
          <a:xfrm>
            <a:off x="1259840" y="5654195"/>
            <a:ext cx="6937336" cy="7137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b="1">
                <a:solidFill>
                  <a:schemeClr val="accent1">
                    <a:satOff val="-4409"/>
                    <a:lumOff val="-10509"/>
                  </a:schemeClr>
                </a:solidFill>
              </a:defRPr>
            </a:pPr>
            <a:r>
              <a:rPr dirty="0"/>
              <a:t>C</a:t>
            </a:r>
            <a:r>
              <a:rPr u="sng" dirty="0"/>
              <a:t>annot </a:t>
            </a:r>
            <a:r>
              <a:rPr dirty="0"/>
              <a:t>be substantially changed</a:t>
            </a:r>
          </a:p>
        </p:txBody>
      </p:sp>
      <p:sp>
        <p:nvSpPr>
          <p:cNvPr id="384" name="Remember!"/>
          <p:cNvSpPr txBox="1"/>
          <p:nvPr/>
        </p:nvSpPr>
        <p:spPr>
          <a:xfrm>
            <a:off x="3184886" y="2007818"/>
            <a:ext cx="3093205" cy="840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800" b="1">
                <a:solidFill>
                  <a:schemeClr val="accent2">
                    <a:satOff val="-4966"/>
                    <a:lumOff val="-10549"/>
                  </a:schemeClr>
                </a:solidFill>
              </a:defRPr>
            </a:lvl1pPr>
          </a:lstStyle>
          <a:p>
            <a:pPr>
              <a:defRPr sz="1800"/>
            </a:pPr>
            <a:r>
              <a:rPr sz="4800" dirty="0"/>
              <a:t>Remember!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4"/>
          <p:cNvSpPr txBox="1">
            <a:spLocks noGrp="1"/>
          </p:cNvSpPr>
          <p:nvPr>
            <p:ph type="title"/>
          </p:nvPr>
        </p:nvSpPr>
        <p:spPr>
          <a:prstGeom prst="rect">
            <a:avLst/>
          </a:prstGeom>
        </p:spPr>
        <p:txBody>
          <a:bodyPr/>
          <a:lstStyle/>
          <a:p>
            <a:r>
              <a:t>Soil Texture vs. Structure</a:t>
            </a:r>
          </a:p>
        </p:txBody>
      </p:sp>
      <p:sp>
        <p:nvSpPr>
          <p:cNvPr id="38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390"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391" name="Can be changed for better or worse"/>
          <p:cNvSpPr txBox="1"/>
          <p:nvPr/>
        </p:nvSpPr>
        <p:spPr>
          <a:xfrm>
            <a:off x="543183" y="5279324"/>
            <a:ext cx="8245205" cy="1111971"/>
          </a:xfrm>
          <a:prstGeom prst="rect">
            <a:avLst/>
          </a:prstGeom>
          <a:solidFill>
            <a:schemeClr val="accent6">
              <a:lumOff val="23333"/>
            </a:schemeClr>
          </a:solidFill>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9100"/>
              </a:lnSpc>
              <a:defRPr sz="4266" b="1">
                <a:solidFill>
                  <a:srgbClr val="070707"/>
                </a:solidFill>
              </a:defRPr>
            </a:pPr>
            <a:r>
              <a:rPr u="sng" dirty="0"/>
              <a:t>Can</a:t>
            </a:r>
            <a:r>
              <a:rPr dirty="0"/>
              <a:t> be changed for better or worse </a:t>
            </a:r>
          </a:p>
        </p:txBody>
      </p:sp>
      <p:sp>
        <p:nvSpPr>
          <p:cNvPr id="392" name="Structure…"/>
          <p:cNvSpPr txBox="1"/>
          <p:nvPr/>
        </p:nvSpPr>
        <p:spPr>
          <a:xfrm>
            <a:off x="593249" y="677519"/>
            <a:ext cx="8100108" cy="225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9800"/>
              </a:lnSpc>
              <a:spcBef>
                <a:spcPts val="1200"/>
              </a:spcBef>
              <a:defRPr sz="4266" u="sng">
                <a:solidFill>
                  <a:schemeClr val="accent1">
                    <a:satOff val="-4409"/>
                    <a:lumOff val="-10509"/>
                  </a:schemeClr>
                </a:solidFill>
              </a:defRPr>
            </a:pPr>
            <a:r>
              <a:rPr b="1" dirty="0"/>
              <a:t>Structure</a:t>
            </a:r>
          </a:p>
          <a:p>
            <a:pPr algn="ctr" defTabSz="457200">
              <a:lnSpc>
                <a:spcPts val="9300"/>
              </a:lnSpc>
              <a:spcBef>
                <a:spcPts val="1200"/>
              </a:spcBef>
              <a:defRPr sz="3866">
                <a:solidFill>
                  <a:schemeClr val="accent1">
                    <a:satOff val="-4409"/>
                    <a:lumOff val="-10509"/>
                  </a:schemeClr>
                </a:solidFill>
              </a:defRPr>
            </a:pPr>
            <a:r>
              <a:rPr dirty="0"/>
              <a:t>Arrangement of particles</a:t>
            </a:r>
          </a:p>
          <a:p>
            <a:pPr algn="ctr" defTabSz="457200">
              <a:lnSpc>
                <a:spcPts val="9300"/>
              </a:lnSpc>
              <a:spcBef>
                <a:spcPts val="1200"/>
              </a:spcBef>
              <a:defRPr sz="3866">
                <a:solidFill>
                  <a:schemeClr val="accent1">
                    <a:satOff val="-4409"/>
                    <a:lumOff val="-10509"/>
                  </a:schemeClr>
                </a:solidFill>
              </a:defRPr>
            </a:pPr>
            <a:r>
              <a:rPr dirty="0"/>
              <a:t>Into aggregates, clods, crusts, pans, etc.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4"/>
          <p:cNvSpPr txBox="1">
            <a:spLocks noGrp="1"/>
          </p:cNvSpPr>
          <p:nvPr>
            <p:ph type="title"/>
          </p:nvPr>
        </p:nvSpPr>
        <p:spPr>
          <a:prstGeom prst="rect">
            <a:avLst/>
          </a:prstGeom>
        </p:spPr>
        <p:txBody>
          <a:bodyPr/>
          <a:lstStyle/>
          <a:p>
            <a:r>
              <a:t>Soil Aggregates</a:t>
            </a:r>
          </a:p>
        </p:txBody>
      </p:sp>
      <p:sp>
        <p:nvSpPr>
          <p:cNvPr id="39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39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399" name="page17image66050288.png" descr="page17image66050288.png"/>
          <p:cNvPicPr>
            <a:picLocks noChangeAspect="1"/>
          </p:cNvPicPr>
          <p:nvPr/>
        </p:nvPicPr>
        <p:blipFill>
          <a:blip r:embed="rId3"/>
          <a:stretch>
            <a:fillRect/>
          </a:stretch>
        </p:blipFill>
        <p:spPr>
          <a:xfrm>
            <a:off x="2044700" y="1975947"/>
            <a:ext cx="5054600" cy="3771901"/>
          </a:xfrm>
          <a:prstGeom prst="rect">
            <a:avLst/>
          </a:prstGeom>
          <a:ln w="12700">
            <a:miter lim="400000"/>
          </a:ln>
        </p:spPr>
      </p:pic>
      <p:sp>
        <p:nvSpPr>
          <p:cNvPr id="400"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0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06"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07" name="Title 4"/>
          <p:cNvSpPr txBox="1">
            <a:spLocks noGrp="1"/>
          </p:cNvSpPr>
          <p:nvPr>
            <p:ph type="title"/>
          </p:nvPr>
        </p:nvSpPr>
        <p:spPr>
          <a:xfrm>
            <a:off x="457200" y="137933"/>
            <a:ext cx="8229600" cy="1143001"/>
          </a:xfrm>
          <a:prstGeom prst="rect">
            <a:avLst/>
          </a:prstGeom>
        </p:spPr>
        <p:txBody>
          <a:bodyPr/>
          <a:lstStyle/>
          <a:p>
            <a:r>
              <a:t>Soil Components</a:t>
            </a:r>
          </a:p>
        </p:txBody>
      </p:sp>
      <p:sp>
        <p:nvSpPr>
          <p:cNvPr id="408" name="Soil pH"/>
          <p:cNvSpPr txBox="1"/>
          <p:nvPr/>
        </p:nvSpPr>
        <p:spPr>
          <a:xfrm>
            <a:off x="3637528" y="2037881"/>
            <a:ext cx="1868944" cy="840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800" b="1" u="sng">
                <a:solidFill>
                  <a:schemeClr val="accent1"/>
                </a:solidFill>
              </a:defRPr>
            </a:lvl1pPr>
          </a:lstStyle>
          <a:p>
            <a:r>
              <a:t>Soil pH</a:t>
            </a:r>
          </a:p>
        </p:txBody>
      </p:sp>
      <p:sp>
        <p:nvSpPr>
          <p:cNvPr id="409" name="“potential Hydrogen”"/>
          <p:cNvSpPr txBox="1"/>
          <p:nvPr/>
        </p:nvSpPr>
        <p:spPr>
          <a:xfrm>
            <a:off x="2038481" y="3040379"/>
            <a:ext cx="5067038"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chemeClr val="accent1"/>
                </a:solidFill>
              </a:defRPr>
            </a:lvl1pPr>
          </a:lstStyle>
          <a:p>
            <a:r>
              <a:t>“potential Hydrogen”</a:t>
            </a:r>
          </a:p>
        </p:txBody>
      </p:sp>
      <p:sp>
        <p:nvSpPr>
          <p:cNvPr id="410" name="Is your soil acidic or alkaline?"/>
          <p:cNvSpPr txBox="1"/>
          <p:nvPr/>
        </p:nvSpPr>
        <p:spPr>
          <a:xfrm>
            <a:off x="1149531" y="4355947"/>
            <a:ext cx="6844939"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chemeClr val="accent1"/>
                </a:solidFill>
              </a:defRPr>
            </a:lvl1pPr>
          </a:lstStyle>
          <a:p>
            <a:r>
              <a:t>Is your soil acidic or alkaline?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415"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16" name="Title 4"/>
          <p:cNvSpPr txBox="1">
            <a:spLocks noGrp="1"/>
          </p:cNvSpPr>
          <p:nvPr>
            <p:ph type="title"/>
          </p:nvPr>
        </p:nvSpPr>
        <p:spPr>
          <a:prstGeom prst="rect">
            <a:avLst/>
          </a:prstGeom>
        </p:spPr>
        <p:txBody>
          <a:bodyPr/>
          <a:lstStyle>
            <a:lvl1pPr>
              <a:defRPr b="1"/>
            </a:lvl1pPr>
          </a:lstStyle>
          <a:p>
            <a:r>
              <a:t>Agenda</a:t>
            </a:r>
          </a:p>
        </p:txBody>
      </p:sp>
      <p:pic>
        <p:nvPicPr>
          <p:cNvPr id="417" name="page29image48956432.jpg" descr="page29image48956432.jpg"/>
          <p:cNvPicPr>
            <a:picLocks noChangeAspect="1"/>
          </p:cNvPicPr>
          <p:nvPr/>
        </p:nvPicPr>
        <p:blipFill>
          <a:blip r:embed="rId3"/>
          <a:stretch>
            <a:fillRect/>
          </a:stretch>
        </p:blipFill>
        <p:spPr>
          <a:xfrm>
            <a:off x="762000" y="254000"/>
            <a:ext cx="7620000" cy="6350000"/>
          </a:xfrm>
          <a:prstGeom prst="rect">
            <a:avLst/>
          </a:prstGeom>
          <a:ln w="12700">
            <a:miter lim="400000"/>
          </a:ln>
        </p:spPr>
      </p:pic>
      <p:sp>
        <p:nvSpPr>
          <p:cNvPr id="418" name="Text"/>
          <p:cNvSpPr txBox="1"/>
          <p:nvPr/>
        </p:nvSpPr>
        <p:spPr>
          <a:xfrm>
            <a:off x="762000" y="2540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7"/>
          <p:cNvSpPr txBox="1">
            <a:spLocks noGrp="1"/>
          </p:cNvSpPr>
          <p:nvPr>
            <p:ph type="title"/>
          </p:nvPr>
        </p:nvSpPr>
        <p:spPr>
          <a:prstGeom prst="rect">
            <a:avLst/>
          </a:prstGeom>
        </p:spPr>
        <p:txBody>
          <a:bodyPr/>
          <a:lstStyle/>
          <a:p>
            <a:r>
              <a:t>Who Are Master Gardeners?</a:t>
            </a:r>
          </a:p>
        </p:txBody>
      </p:sp>
      <p:sp>
        <p:nvSpPr>
          <p:cNvPr id="194" name="Text Placeholder 8"/>
          <p:cNvSpPr txBox="1">
            <a:spLocks noGrp="1"/>
          </p:cNvSpPr>
          <p:nvPr>
            <p:ph type="body" idx="1"/>
          </p:nvPr>
        </p:nvSpPr>
        <p:spPr>
          <a:prstGeom prst="rect">
            <a:avLst/>
          </a:prstGeom>
        </p:spPr>
        <p:txBody>
          <a:bodyPr/>
          <a:lstStyle/>
          <a:p>
            <a:pPr>
              <a:spcBef>
                <a:spcPts val="600"/>
              </a:spcBef>
              <a:defRPr sz="2900">
                <a:solidFill>
                  <a:schemeClr val="accent2"/>
                </a:solidFill>
              </a:defRPr>
            </a:pPr>
            <a:r>
              <a:rPr dirty="0"/>
              <a:t>Where to find us…</a:t>
            </a:r>
          </a:p>
          <a:p>
            <a:pPr>
              <a:spcBef>
                <a:spcPts val="600"/>
              </a:spcBef>
              <a:defRPr sz="2700"/>
            </a:pPr>
            <a:r>
              <a:rPr dirty="0"/>
              <a:t>Online, in the Media, and Special Publications</a:t>
            </a:r>
            <a:endParaRPr sz="2900" dirty="0"/>
          </a:p>
          <a:p>
            <a:pPr marL="742950" lvl="1" indent="-285750">
              <a:spcBef>
                <a:spcPts val="500"/>
              </a:spcBef>
              <a:defRPr sz="2200"/>
            </a:pPr>
            <a:r>
              <a:rPr dirty="0"/>
              <a:t>Hotline: Call </a:t>
            </a:r>
            <a:r>
              <a:rPr b="1" dirty="0"/>
              <a:t>(530) 889-7388 </a:t>
            </a:r>
            <a:r>
              <a:rPr dirty="0"/>
              <a:t>or submit your questions online</a:t>
            </a:r>
          </a:p>
          <a:p>
            <a:pPr marL="742950" lvl="1" indent="-285750">
              <a:spcBef>
                <a:spcPts val="500"/>
              </a:spcBef>
              <a:defRPr sz="2200"/>
            </a:pPr>
            <a:r>
              <a:rPr dirty="0"/>
              <a:t>Website: pcmg.ucanr.org</a:t>
            </a:r>
          </a:p>
          <a:p>
            <a:pPr marL="742950" lvl="1" indent="-285750">
              <a:spcBef>
                <a:spcPts val="500"/>
              </a:spcBef>
              <a:defRPr sz="2200"/>
            </a:pPr>
            <a:r>
              <a:rPr dirty="0"/>
              <a:t>Facebook, Twitter, Instagram</a:t>
            </a:r>
            <a:endParaRPr sz="2400" dirty="0"/>
          </a:p>
          <a:p>
            <a:pPr marL="742950" lvl="1" indent="-285750">
              <a:spcBef>
                <a:spcPts val="500"/>
              </a:spcBef>
              <a:defRPr sz="2200"/>
            </a:pPr>
            <a:r>
              <a:rPr dirty="0"/>
              <a:t>Gold Country Media monthly column </a:t>
            </a:r>
          </a:p>
          <a:p>
            <a:pPr marL="742950" lvl="1" indent="-285750">
              <a:spcBef>
                <a:spcPts val="500"/>
              </a:spcBef>
              <a:defRPr sz="2200" i="1"/>
            </a:pPr>
            <a:r>
              <a:rPr dirty="0"/>
              <a:t>Curious Gardener </a:t>
            </a:r>
            <a:r>
              <a:rPr i="0" dirty="0"/>
              <a:t>quarterly newsletter; email and on website</a:t>
            </a:r>
          </a:p>
          <a:p>
            <a:pPr marL="742950" lvl="1" indent="-285750">
              <a:spcBef>
                <a:spcPts val="500"/>
              </a:spcBef>
              <a:defRPr sz="2200" i="1"/>
            </a:pPr>
            <a:r>
              <a:rPr dirty="0"/>
              <a:t>Gardening Guide</a:t>
            </a:r>
            <a:r>
              <a:rPr lang="en-US" dirty="0"/>
              <a:t> and Calendar</a:t>
            </a:r>
            <a:endParaRPr dirty="0"/>
          </a:p>
        </p:txBody>
      </p:sp>
      <p:sp>
        <p:nvSpPr>
          <p:cNvPr id="195"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42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24" name="Title 4"/>
          <p:cNvSpPr txBox="1">
            <a:spLocks noGrp="1"/>
          </p:cNvSpPr>
          <p:nvPr>
            <p:ph type="title"/>
          </p:nvPr>
        </p:nvSpPr>
        <p:spPr>
          <a:prstGeom prst="rect">
            <a:avLst/>
          </a:prstGeom>
        </p:spPr>
        <p:txBody>
          <a:bodyPr/>
          <a:lstStyle>
            <a:lvl1pPr>
              <a:defRPr b="1"/>
            </a:lvl1pPr>
          </a:lstStyle>
          <a:p>
            <a:r>
              <a:t>Agenda</a:t>
            </a:r>
          </a:p>
        </p:txBody>
      </p:sp>
      <p:pic>
        <p:nvPicPr>
          <p:cNvPr id="425" name="page29image48956432.jpg" descr="page29image48956432.jpg"/>
          <p:cNvPicPr>
            <a:picLocks noChangeAspect="1"/>
          </p:cNvPicPr>
          <p:nvPr/>
        </p:nvPicPr>
        <p:blipFill>
          <a:blip r:embed="rId3"/>
          <a:stretch>
            <a:fillRect/>
          </a:stretch>
        </p:blipFill>
        <p:spPr>
          <a:xfrm>
            <a:off x="762000" y="254000"/>
            <a:ext cx="7620000" cy="6350000"/>
          </a:xfrm>
          <a:prstGeom prst="rect">
            <a:avLst/>
          </a:prstGeom>
          <a:ln w="12700">
            <a:miter lim="400000"/>
          </a:ln>
        </p:spPr>
      </p:pic>
      <p:sp>
        <p:nvSpPr>
          <p:cNvPr id="426" name="Text"/>
          <p:cNvSpPr txBox="1"/>
          <p:nvPr/>
        </p:nvSpPr>
        <p:spPr>
          <a:xfrm>
            <a:off x="762000" y="2540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27" name="Line"/>
          <p:cNvSpPr/>
          <p:nvPr/>
        </p:nvSpPr>
        <p:spPr>
          <a:xfrm>
            <a:off x="2556692" y="966686"/>
            <a:ext cx="3337181" cy="1"/>
          </a:xfrm>
          <a:prstGeom prst="line">
            <a:avLst/>
          </a:prstGeom>
          <a:ln w="127000">
            <a:solidFill>
              <a:schemeClr val="accent6"/>
            </a:solidFill>
          </a:ln>
          <a:effectLst>
            <a:outerShdw blurRad="38100" dist="20000" dir="5400000" rotWithShape="0">
              <a:srgbClr val="000000">
                <a:alpha val="38000"/>
              </a:srgbClr>
            </a:outerShdw>
          </a:effectLst>
        </p:spPr>
        <p:txBody>
          <a:bodyPr lIns="45719" rIns="45719"/>
          <a:lstStyle/>
          <a:p>
            <a:endParaRPr/>
          </a:p>
        </p:txBody>
      </p:sp>
      <p:sp>
        <p:nvSpPr>
          <p:cNvPr id="428" name="Typical California Range"/>
          <p:cNvSpPr txBox="1"/>
          <p:nvPr/>
        </p:nvSpPr>
        <p:spPr>
          <a:xfrm>
            <a:off x="2765370" y="5876825"/>
            <a:ext cx="3613260" cy="5359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solidFill>
                  <a:schemeClr val="accent1">
                    <a:satOff val="-4409"/>
                    <a:lumOff val="-10509"/>
                  </a:schemeClr>
                </a:solidFill>
              </a:defRPr>
            </a:lvl1pPr>
          </a:lstStyle>
          <a:p>
            <a:r>
              <a:t>Typical California Range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43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34" name="Title 4"/>
          <p:cNvSpPr txBox="1">
            <a:spLocks noGrp="1"/>
          </p:cNvSpPr>
          <p:nvPr>
            <p:ph type="title"/>
          </p:nvPr>
        </p:nvSpPr>
        <p:spPr>
          <a:prstGeom prst="rect">
            <a:avLst/>
          </a:prstGeom>
        </p:spPr>
        <p:txBody>
          <a:bodyPr/>
          <a:lstStyle>
            <a:lvl1pPr>
              <a:defRPr b="1"/>
            </a:lvl1pPr>
          </a:lstStyle>
          <a:p>
            <a:r>
              <a:t>Agenda</a:t>
            </a:r>
          </a:p>
        </p:txBody>
      </p:sp>
      <p:pic>
        <p:nvPicPr>
          <p:cNvPr id="435" name="page29image48956432.jpg" descr="page29image48956432.jpg"/>
          <p:cNvPicPr>
            <a:picLocks noChangeAspect="1"/>
          </p:cNvPicPr>
          <p:nvPr/>
        </p:nvPicPr>
        <p:blipFill>
          <a:blip r:embed="rId3"/>
          <a:stretch>
            <a:fillRect/>
          </a:stretch>
        </p:blipFill>
        <p:spPr>
          <a:xfrm>
            <a:off x="762000" y="254000"/>
            <a:ext cx="7620000" cy="6350000"/>
          </a:xfrm>
          <a:prstGeom prst="rect">
            <a:avLst/>
          </a:prstGeom>
          <a:ln w="12700">
            <a:miter lim="400000"/>
          </a:ln>
        </p:spPr>
      </p:pic>
      <p:sp>
        <p:nvSpPr>
          <p:cNvPr id="436" name="Text"/>
          <p:cNvSpPr txBox="1"/>
          <p:nvPr/>
        </p:nvSpPr>
        <p:spPr>
          <a:xfrm>
            <a:off x="762000" y="2540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37" name="Line"/>
          <p:cNvSpPr/>
          <p:nvPr/>
        </p:nvSpPr>
        <p:spPr>
          <a:xfrm>
            <a:off x="2573913" y="917674"/>
            <a:ext cx="3337181" cy="1"/>
          </a:xfrm>
          <a:prstGeom prst="line">
            <a:avLst/>
          </a:prstGeom>
          <a:ln w="127000">
            <a:solidFill>
              <a:schemeClr val="accent6"/>
            </a:solidFill>
          </a:ln>
          <a:effectLst>
            <a:outerShdw blurRad="38100" dist="20000" dir="5400000" rotWithShape="0">
              <a:srgbClr val="000000">
                <a:alpha val="38000"/>
              </a:srgbClr>
            </a:outerShdw>
          </a:effectLst>
        </p:spPr>
        <p:txBody>
          <a:bodyPr lIns="45719" rIns="45719"/>
          <a:lstStyle/>
          <a:p>
            <a:endParaRPr/>
          </a:p>
        </p:txBody>
      </p:sp>
      <p:sp>
        <p:nvSpPr>
          <p:cNvPr id="438" name="Line"/>
          <p:cNvSpPr/>
          <p:nvPr/>
        </p:nvSpPr>
        <p:spPr>
          <a:xfrm flipV="1">
            <a:off x="4572000" y="1114077"/>
            <a:ext cx="0" cy="4629846"/>
          </a:xfrm>
          <a:prstGeom prst="line">
            <a:avLst/>
          </a:prstGeom>
          <a:ln w="127000">
            <a:solidFill>
              <a:schemeClr val="accent6"/>
            </a:solidFill>
          </a:ln>
          <a:effectLst>
            <a:outerShdw blurRad="38100" dist="20000" dir="5400000" rotWithShape="0">
              <a:srgbClr val="000000">
                <a:alpha val="38000"/>
              </a:srgbClr>
            </a:outerShdw>
          </a:effectLst>
        </p:spPr>
        <p:txBody>
          <a:bodyPr lIns="45719" rIns="45719"/>
          <a:lstStyle/>
          <a:p>
            <a:endParaRPr/>
          </a:p>
        </p:txBody>
      </p:sp>
      <p:sp>
        <p:nvSpPr>
          <p:cNvPr id="439" name="Most common California pH"/>
          <p:cNvSpPr txBox="1"/>
          <p:nvPr/>
        </p:nvSpPr>
        <p:spPr>
          <a:xfrm>
            <a:off x="2418652" y="5876825"/>
            <a:ext cx="4239207" cy="5359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solidFill>
                  <a:schemeClr val="accent1">
                    <a:satOff val="-4409"/>
                    <a:lumOff val="-10509"/>
                  </a:schemeClr>
                </a:solidFill>
              </a:defRPr>
            </a:lvl1pPr>
          </a:lstStyle>
          <a:p>
            <a:r>
              <a:t>Most common California pH</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444"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45" name="Title 4"/>
          <p:cNvSpPr txBox="1">
            <a:spLocks noGrp="1"/>
          </p:cNvSpPr>
          <p:nvPr>
            <p:ph type="title"/>
          </p:nvPr>
        </p:nvSpPr>
        <p:spPr>
          <a:prstGeom prst="rect">
            <a:avLst/>
          </a:prstGeom>
        </p:spPr>
        <p:txBody>
          <a:bodyPr/>
          <a:lstStyle/>
          <a:p>
            <a:pPr>
              <a:defRPr b="1"/>
            </a:pPr>
            <a:endParaRPr/>
          </a:p>
        </p:txBody>
      </p:sp>
      <p:pic>
        <p:nvPicPr>
          <p:cNvPr id="446" name="page29image48956432.jpg" descr="page29image48956432.jpg"/>
          <p:cNvPicPr>
            <a:picLocks noChangeAspect="1"/>
          </p:cNvPicPr>
          <p:nvPr/>
        </p:nvPicPr>
        <p:blipFill>
          <a:blip r:embed="rId3"/>
          <a:stretch>
            <a:fillRect/>
          </a:stretch>
        </p:blipFill>
        <p:spPr>
          <a:xfrm>
            <a:off x="762000" y="254000"/>
            <a:ext cx="7620000" cy="6350000"/>
          </a:xfrm>
          <a:prstGeom prst="rect">
            <a:avLst/>
          </a:prstGeom>
          <a:ln w="12700">
            <a:miter lim="400000"/>
          </a:ln>
        </p:spPr>
      </p:pic>
      <p:sp>
        <p:nvSpPr>
          <p:cNvPr id="447" name="Text"/>
          <p:cNvSpPr txBox="1"/>
          <p:nvPr/>
        </p:nvSpPr>
        <p:spPr>
          <a:xfrm>
            <a:off x="762000" y="2540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48" name="Line"/>
          <p:cNvSpPr/>
          <p:nvPr/>
        </p:nvSpPr>
        <p:spPr>
          <a:xfrm>
            <a:off x="2556692" y="846137"/>
            <a:ext cx="3337181" cy="1"/>
          </a:xfrm>
          <a:prstGeom prst="line">
            <a:avLst/>
          </a:prstGeom>
          <a:ln w="127000">
            <a:solidFill>
              <a:schemeClr val="accent6"/>
            </a:solidFill>
          </a:ln>
          <a:effectLst>
            <a:outerShdw blurRad="38100" dist="20000" dir="5400000" rotWithShape="0">
              <a:srgbClr val="000000">
                <a:alpha val="38000"/>
              </a:srgbClr>
            </a:outerShdw>
          </a:effectLst>
        </p:spPr>
        <p:txBody>
          <a:bodyPr lIns="45719" rIns="45719"/>
          <a:lstStyle/>
          <a:p>
            <a:endParaRPr/>
          </a:p>
        </p:txBody>
      </p:sp>
      <p:sp>
        <p:nvSpPr>
          <p:cNvPr id="449" name="Line"/>
          <p:cNvSpPr/>
          <p:nvPr/>
        </p:nvSpPr>
        <p:spPr>
          <a:xfrm flipV="1">
            <a:off x="4572000" y="1114077"/>
            <a:ext cx="0" cy="4629846"/>
          </a:xfrm>
          <a:prstGeom prst="line">
            <a:avLst/>
          </a:prstGeom>
          <a:ln w="127000">
            <a:solidFill>
              <a:schemeClr val="accent6"/>
            </a:solidFill>
          </a:ln>
          <a:effectLst>
            <a:outerShdw blurRad="38100" dist="20000" dir="5400000" rotWithShape="0">
              <a:srgbClr val="000000">
                <a:alpha val="38000"/>
              </a:srgbClr>
            </a:outerShdw>
          </a:effectLst>
        </p:spPr>
        <p:txBody>
          <a:bodyPr lIns="45719" rIns="45719"/>
          <a:lstStyle/>
          <a:p>
            <a:endParaRPr/>
          </a:p>
        </p:txBody>
      </p:sp>
      <p:sp>
        <p:nvSpPr>
          <p:cNvPr id="450" name="Rounded Rectangle"/>
          <p:cNvSpPr/>
          <p:nvPr/>
        </p:nvSpPr>
        <p:spPr>
          <a:xfrm>
            <a:off x="2987662" y="1206280"/>
            <a:ext cx="1812635" cy="4541382"/>
          </a:xfrm>
          <a:prstGeom prst="roundRect">
            <a:avLst>
              <a:gd name="adj" fmla="val 10510"/>
            </a:avLst>
          </a:prstGeom>
          <a:ln w="114300">
            <a:solidFill>
              <a:schemeClr val="accent2"/>
            </a:solidFill>
          </a:ln>
          <a:effectLst>
            <a:outerShdw blurRad="38100" dist="23000" dir="5400000" rotWithShape="0">
              <a:srgbClr val="000000">
                <a:alpha val="35000"/>
              </a:srgbClr>
            </a:outerShdw>
          </a:effectLst>
        </p:spPr>
        <p:txBody>
          <a:bodyPr lIns="45719" rIns="45719" anchor="ctr"/>
          <a:lstStyle/>
          <a:p>
            <a:endParaRPr/>
          </a:p>
        </p:txBody>
      </p:sp>
      <p:sp>
        <p:nvSpPr>
          <p:cNvPr id="451" name="Best pH for plants"/>
          <p:cNvSpPr txBox="1"/>
          <p:nvPr/>
        </p:nvSpPr>
        <p:spPr>
          <a:xfrm>
            <a:off x="2418652" y="5876825"/>
            <a:ext cx="2731032" cy="5359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solidFill>
                  <a:schemeClr val="accent1">
                    <a:satOff val="-4409"/>
                    <a:lumOff val="-10509"/>
                  </a:schemeClr>
                </a:solidFill>
              </a:defRPr>
            </a:lvl1pPr>
          </a:lstStyle>
          <a:p>
            <a:r>
              <a:t>Best pH for plants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itle 4"/>
          <p:cNvSpPr txBox="1">
            <a:spLocks noGrp="1"/>
          </p:cNvSpPr>
          <p:nvPr>
            <p:ph type="title"/>
          </p:nvPr>
        </p:nvSpPr>
        <p:spPr>
          <a:prstGeom prst="rect">
            <a:avLst/>
          </a:prstGeom>
        </p:spPr>
        <p:txBody>
          <a:bodyPr/>
          <a:lstStyle/>
          <a:p>
            <a:r>
              <a:t>Who Lives in Your Soil?</a:t>
            </a:r>
          </a:p>
        </p:txBody>
      </p:sp>
      <p:sp>
        <p:nvSpPr>
          <p:cNvPr id="456"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457"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458" name="Screen Shot 2018-12-10 at 9.02.48 AM.png" descr="Screen Shot 2018-12-10 at 9.02.48 AM.png"/>
          <p:cNvPicPr>
            <a:picLocks noChangeAspect="1"/>
          </p:cNvPicPr>
          <p:nvPr/>
        </p:nvPicPr>
        <p:blipFill>
          <a:blip r:embed="rId2"/>
          <a:stretch>
            <a:fillRect/>
          </a:stretch>
        </p:blipFill>
        <p:spPr>
          <a:xfrm>
            <a:off x="2371227" y="1799919"/>
            <a:ext cx="4051301" cy="42037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itle 4"/>
          <p:cNvSpPr txBox="1">
            <a:spLocks noGrp="1"/>
          </p:cNvSpPr>
          <p:nvPr>
            <p:ph type="title"/>
          </p:nvPr>
        </p:nvSpPr>
        <p:spPr>
          <a:prstGeom prst="rect">
            <a:avLst/>
          </a:prstGeom>
        </p:spPr>
        <p:txBody>
          <a:bodyPr/>
          <a:lstStyle/>
          <a:p>
            <a:r>
              <a:t>Soil Food Web</a:t>
            </a:r>
          </a:p>
        </p:txBody>
      </p:sp>
      <p:sp>
        <p:nvSpPr>
          <p:cNvPr id="46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462"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463" name="page26image44389408.png" descr="page26image44389408.png"/>
          <p:cNvPicPr>
            <a:picLocks noChangeAspect="1"/>
          </p:cNvPicPr>
          <p:nvPr/>
        </p:nvPicPr>
        <p:blipFill>
          <a:blip r:embed="rId3"/>
          <a:stretch>
            <a:fillRect/>
          </a:stretch>
        </p:blipFill>
        <p:spPr>
          <a:xfrm>
            <a:off x="1377053" y="1686019"/>
            <a:ext cx="6389894" cy="4792421"/>
          </a:xfrm>
          <a:prstGeom prst="rect">
            <a:avLst/>
          </a:prstGeom>
          <a:ln w="12700">
            <a:miter lim="400000"/>
          </a:ln>
        </p:spPr>
      </p:pic>
      <p:sp>
        <p:nvSpPr>
          <p:cNvPr id="464" name="Text"/>
          <p:cNvSpPr txBox="1"/>
          <p:nvPr/>
        </p:nvSpPr>
        <p:spPr>
          <a:xfrm>
            <a:off x="1377053" y="1686019"/>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469"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70" name="bacteria…"/>
          <p:cNvSpPr txBox="1"/>
          <p:nvPr/>
        </p:nvSpPr>
        <p:spPr>
          <a:xfrm>
            <a:off x="1905305" y="1834581"/>
            <a:ext cx="2184401" cy="3550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700"/>
              </a:spcBef>
              <a:defRPr sz="3200" b="1">
                <a:solidFill>
                  <a:srgbClr val="194687"/>
                </a:solidFill>
              </a:defRPr>
            </a:pPr>
            <a:r>
              <a:t>bacteria</a:t>
            </a:r>
          </a:p>
          <a:p>
            <a:pPr marL="342900" indent="-342900">
              <a:spcBef>
                <a:spcPts val="700"/>
              </a:spcBef>
              <a:defRPr sz="3200" b="1">
                <a:solidFill>
                  <a:srgbClr val="194687"/>
                </a:solidFill>
              </a:defRPr>
            </a:pPr>
            <a:r>
              <a:t>fungi</a:t>
            </a:r>
          </a:p>
          <a:p>
            <a:pPr marL="342900" indent="-342900">
              <a:spcBef>
                <a:spcPts val="700"/>
              </a:spcBef>
              <a:defRPr sz="3200" b="1">
                <a:solidFill>
                  <a:srgbClr val="194687"/>
                </a:solidFill>
              </a:defRPr>
            </a:pPr>
            <a:r>
              <a:t>protozoa</a:t>
            </a:r>
          </a:p>
          <a:p>
            <a:pPr marL="342900" indent="-342900">
              <a:spcBef>
                <a:spcPts val="700"/>
              </a:spcBef>
              <a:defRPr sz="3200" b="1">
                <a:solidFill>
                  <a:srgbClr val="194687"/>
                </a:solidFill>
              </a:defRPr>
            </a:pPr>
            <a:r>
              <a:t>nematodes</a:t>
            </a:r>
          </a:p>
          <a:p>
            <a:pPr marL="342900" indent="-342900">
              <a:spcBef>
                <a:spcPts val="700"/>
              </a:spcBef>
              <a:defRPr sz="3200" b="1">
                <a:solidFill>
                  <a:srgbClr val="194687"/>
                </a:solidFill>
              </a:defRPr>
            </a:pPr>
            <a:r>
              <a:t>arthropods</a:t>
            </a:r>
          </a:p>
          <a:p>
            <a:pPr marL="342900" indent="-342900">
              <a:spcBef>
                <a:spcPts val="700"/>
              </a:spcBef>
              <a:defRPr sz="3200" b="1">
                <a:solidFill>
                  <a:srgbClr val="194687"/>
                </a:solidFill>
              </a:defRPr>
            </a:pPr>
            <a:r>
              <a:t>earthworms</a:t>
            </a:r>
          </a:p>
        </p:txBody>
      </p:sp>
      <p:sp>
        <p:nvSpPr>
          <p:cNvPr id="471" name="Organism Types"/>
          <p:cNvSpPr txBox="1"/>
          <p:nvPr/>
        </p:nvSpPr>
        <p:spPr>
          <a:xfrm>
            <a:off x="3217882" y="391839"/>
            <a:ext cx="3524031" cy="72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342900" indent="-342900">
              <a:spcBef>
                <a:spcPts val="700"/>
              </a:spcBef>
              <a:defRPr sz="4100" b="1">
                <a:solidFill>
                  <a:srgbClr val="194687"/>
                </a:solidFill>
              </a:defRPr>
            </a:lvl1pPr>
          </a:lstStyle>
          <a:p>
            <a:r>
              <a:t>Organism Types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47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77" name="Title 4"/>
          <p:cNvSpPr txBox="1">
            <a:spLocks noGrp="1"/>
          </p:cNvSpPr>
          <p:nvPr>
            <p:ph type="title"/>
          </p:nvPr>
        </p:nvSpPr>
        <p:spPr>
          <a:prstGeom prst="rect">
            <a:avLst/>
          </a:prstGeom>
        </p:spPr>
        <p:txBody>
          <a:bodyPr/>
          <a:lstStyle>
            <a:lvl1pPr>
              <a:defRPr b="1"/>
            </a:lvl1pPr>
          </a:lstStyle>
          <a:p>
            <a:r>
              <a:t>Soil Organisms</a:t>
            </a:r>
          </a:p>
        </p:txBody>
      </p:sp>
      <p:sp>
        <p:nvSpPr>
          <p:cNvPr id="478" name="Decompose organic matter…"/>
          <p:cNvSpPr txBox="1"/>
          <p:nvPr/>
        </p:nvSpPr>
        <p:spPr>
          <a:xfrm>
            <a:off x="943193" y="2849245"/>
            <a:ext cx="6640870" cy="256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20842" indent="-320842">
              <a:buSzPct val="100000"/>
              <a:buChar char="•"/>
              <a:defRPr sz="3200">
                <a:solidFill>
                  <a:schemeClr val="accent1">
                    <a:satOff val="-4409"/>
                    <a:lumOff val="-10509"/>
                  </a:schemeClr>
                </a:solidFill>
              </a:defRPr>
            </a:pPr>
            <a:r>
              <a:t>Decompose organic matter</a:t>
            </a:r>
          </a:p>
          <a:p>
            <a:pPr marL="320842" indent="-320842">
              <a:buSzPct val="100000"/>
              <a:buChar char="•"/>
              <a:defRPr sz="3200">
                <a:solidFill>
                  <a:schemeClr val="accent1">
                    <a:satOff val="-4409"/>
                    <a:lumOff val="-10509"/>
                  </a:schemeClr>
                </a:solidFill>
              </a:defRPr>
            </a:pPr>
            <a:r>
              <a:t>Modify soil structure</a:t>
            </a:r>
          </a:p>
          <a:p>
            <a:pPr>
              <a:defRPr sz="3200">
                <a:solidFill>
                  <a:schemeClr val="accent1">
                    <a:satOff val="-4409"/>
                    <a:lumOff val="-10509"/>
                  </a:schemeClr>
                </a:solidFill>
              </a:defRPr>
            </a:pPr>
            <a:r>
              <a:t>• Redistribute minerals and nutrients</a:t>
            </a:r>
          </a:p>
          <a:p>
            <a:pPr>
              <a:defRPr sz="3200">
                <a:solidFill>
                  <a:schemeClr val="accent1">
                    <a:satOff val="-4409"/>
                    <a:lumOff val="-10509"/>
                  </a:schemeClr>
                </a:solidFill>
              </a:defRPr>
            </a:pPr>
            <a:r>
              <a:t>•Nutrient  reservoirs – “fertilizer bags” </a:t>
            </a:r>
          </a:p>
          <a:p>
            <a:pPr>
              <a:defRPr sz="3200">
                <a:solidFill>
                  <a:schemeClr val="accent1">
                    <a:satOff val="-4409"/>
                    <a:lumOff val="-10509"/>
                  </a:schemeClr>
                </a:solidFill>
              </a:defRPr>
            </a:pPr>
            <a:r>
              <a:t>       (Think poop and carcasses)</a:t>
            </a:r>
          </a:p>
        </p:txBody>
      </p:sp>
      <p:sp>
        <p:nvSpPr>
          <p:cNvPr id="479" name="Title 4"/>
          <p:cNvSpPr txBox="1"/>
          <p:nvPr/>
        </p:nvSpPr>
        <p:spPr>
          <a:xfrm>
            <a:off x="2697460" y="1825268"/>
            <a:ext cx="3749080" cy="616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400" b="1">
                <a:solidFill>
                  <a:schemeClr val="accent1"/>
                </a:solidFill>
              </a:defRPr>
            </a:lvl1pPr>
          </a:lstStyle>
          <a:p>
            <a:r>
              <a:t>What do they do?</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484"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485" name="Title 4"/>
          <p:cNvSpPr txBox="1">
            <a:spLocks noGrp="1"/>
          </p:cNvSpPr>
          <p:nvPr>
            <p:ph type="title"/>
          </p:nvPr>
        </p:nvSpPr>
        <p:spPr>
          <a:prstGeom prst="rect">
            <a:avLst/>
          </a:prstGeom>
        </p:spPr>
        <p:txBody>
          <a:bodyPr/>
          <a:lstStyle>
            <a:lvl1pPr>
              <a:defRPr b="1"/>
            </a:lvl1pPr>
          </a:lstStyle>
          <a:p>
            <a:r>
              <a:t>Soil Organisms</a:t>
            </a:r>
          </a:p>
        </p:txBody>
      </p:sp>
      <p:sp>
        <p:nvSpPr>
          <p:cNvPr id="486" name="Title 4"/>
          <p:cNvSpPr txBox="1"/>
          <p:nvPr/>
        </p:nvSpPr>
        <p:spPr>
          <a:xfrm>
            <a:off x="2697460" y="1825268"/>
            <a:ext cx="3749080" cy="616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400" b="1">
                <a:solidFill>
                  <a:schemeClr val="accent1"/>
                </a:solidFill>
              </a:defRPr>
            </a:lvl1pPr>
          </a:lstStyle>
          <a:p>
            <a:r>
              <a:t>What do they do?</a:t>
            </a:r>
          </a:p>
        </p:txBody>
      </p:sp>
      <p:sp>
        <p:nvSpPr>
          <p:cNvPr id="487" name="• Sequester carbon…"/>
          <p:cNvSpPr txBox="1"/>
          <p:nvPr/>
        </p:nvSpPr>
        <p:spPr>
          <a:xfrm>
            <a:off x="1120993" y="2849245"/>
            <a:ext cx="6299924" cy="157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200">
                <a:solidFill>
                  <a:schemeClr val="accent1">
                    <a:satOff val="-4409"/>
                    <a:lumOff val="-10509"/>
                  </a:schemeClr>
                </a:solidFill>
              </a:defRPr>
            </a:pPr>
            <a:r>
              <a:t>• Sequester carbon</a:t>
            </a:r>
          </a:p>
          <a:p>
            <a:pPr marL="320842" indent="-320842">
              <a:buSzPct val="100000"/>
              <a:buChar char="•"/>
              <a:defRPr sz="3200">
                <a:solidFill>
                  <a:schemeClr val="accent1">
                    <a:satOff val="-4409"/>
                    <a:lumOff val="-10509"/>
                  </a:schemeClr>
                </a:solidFill>
              </a:defRPr>
            </a:pPr>
            <a:r>
              <a:t>Degrade pollutants, pesticides</a:t>
            </a:r>
          </a:p>
          <a:p>
            <a:pPr marL="320842" indent="-320842">
              <a:buSzPct val="100000"/>
              <a:buChar char="•"/>
              <a:defRPr sz="3200">
                <a:solidFill>
                  <a:schemeClr val="accent1">
                    <a:satOff val="-4409"/>
                    <a:lumOff val="-10509"/>
                  </a:schemeClr>
                </a:solidFill>
              </a:defRPr>
            </a:pPr>
            <a:r>
              <a:t>Biological regulation of pest species</a:t>
            </a:r>
          </a:p>
        </p:txBody>
      </p:sp>
      <p:sp>
        <p:nvSpPr>
          <p:cNvPr id="488" name="LOOK!"/>
          <p:cNvSpPr txBox="1"/>
          <p:nvPr/>
        </p:nvSpPr>
        <p:spPr>
          <a:xfrm>
            <a:off x="3436197" y="5415279"/>
            <a:ext cx="1669515" cy="840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800"/>
            </a:lvl1pPr>
          </a:lstStyle>
          <a:p>
            <a:pPr>
              <a:defRPr sz="1800"/>
            </a:pPr>
            <a:r>
              <a:rPr sz="4800"/>
              <a:t>LOOK!</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Nematode captured by the constricting rings of the predatory fungus Arthrobotrys anchonia."/>
          <p:cNvSpPr txBox="1">
            <a:spLocks noGrp="1"/>
          </p:cNvSpPr>
          <p:nvPr>
            <p:ph type="title"/>
          </p:nvPr>
        </p:nvSpPr>
        <p:spPr>
          <a:prstGeom prst="rect">
            <a:avLst/>
          </a:prstGeom>
        </p:spPr>
        <p:txBody>
          <a:bodyPr/>
          <a:lstStyle>
            <a:lvl1pPr algn="l">
              <a:defRPr sz="3000">
                <a:solidFill>
                  <a:schemeClr val="accent1">
                    <a:satOff val="-4409"/>
                    <a:lumOff val="-10509"/>
                  </a:schemeClr>
                </a:solidFill>
              </a:defRPr>
            </a:lvl1pPr>
          </a:lstStyle>
          <a:p>
            <a:r>
              <a:t>Nematode captured by the constricting rings of the predatory fungus Arthrobotrys anchonia.</a:t>
            </a:r>
          </a:p>
        </p:txBody>
      </p:sp>
      <p:sp>
        <p:nvSpPr>
          <p:cNvPr id="49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pic>
        <p:nvPicPr>
          <p:cNvPr id="494" name="Screen Shot 2019-01-07 at 9.53.05 AM.png" descr="Screen Shot 2019-01-07 at 9.53.05 AM.png"/>
          <p:cNvPicPr>
            <a:picLocks noChangeAspect="1"/>
          </p:cNvPicPr>
          <p:nvPr/>
        </p:nvPicPr>
        <p:blipFill>
          <a:blip r:embed="rId3"/>
          <a:stretch>
            <a:fillRect/>
          </a:stretch>
        </p:blipFill>
        <p:spPr>
          <a:xfrm>
            <a:off x="1663225" y="1640879"/>
            <a:ext cx="5817550" cy="46904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499"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00" name="Symbiotic relationship…"/>
          <p:cNvSpPr txBox="1"/>
          <p:nvPr/>
        </p:nvSpPr>
        <p:spPr>
          <a:xfrm>
            <a:off x="1152035" y="2435442"/>
            <a:ext cx="6386588" cy="3110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60947" indent="-360947">
              <a:spcBef>
                <a:spcPts val="700"/>
              </a:spcBef>
              <a:buSzPct val="100000"/>
              <a:buChar char="•"/>
              <a:defRPr sz="3600">
                <a:solidFill>
                  <a:srgbClr val="194687"/>
                </a:solidFill>
              </a:defRPr>
            </a:pPr>
            <a:r>
              <a:t>Symbiotic relationship </a:t>
            </a:r>
          </a:p>
          <a:p>
            <a:pPr marL="360947" indent="-360947">
              <a:spcBef>
                <a:spcPts val="700"/>
              </a:spcBef>
              <a:buSzPct val="100000"/>
              <a:buChar char="•"/>
              <a:defRPr sz="3600">
                <a:solidFill>
                  <a:srgbClr val="194687"/>
                </a:solidFill>
              </a:defRPr>
            </a:pPr>
            <a:r>
              <a:t>Fungi colonize plant roots</a:t>
            </a:r>
          </a:p>
          <a:p>
            <a:pPr marL="360947" indent="-360947">
              <a:spcBef>
                <a:spcPts val="700"/>
              </a:spcBef>
              <a:buSzPct val="100000"/>
              <a:buChar char="•"/>
              <a:defRPr sz="3600">
                <a:solidFill>
                  <a:srgbClr val="194687"/>
                </a:solidFill>
              </a:defRPr>
            </a:pPr>
            <a:r>
              <a:t>Fungi–receive sugars</a:t>
            </a:r>
          </a:p>
          <a:p>
            <a:pPr marL="360947" indent="-360947">
              <a:spcBef>
                <a:spcPts val="700"/>
              </a:spcBef>
              <a:buSzPct val="100000"/>
              <a:buChar char="•"/>
              <a:defRPr sz="3600">
                <a:solidFill>
                  <a:srgbClr val="194687"/>
                </a:solidFill>
              </a:defRPr>
            </a:pPr>
            <a:r>
              <a:t>Plants get phosphorus &amp; water </a:t>
            </a:r>
          </a:p>
          <a:p>
            <a:pPr marL="360947" indent="-360947">
              <a:spcBef>
                <a:spcPts val="700"/>
              </a:spcBef>
              <a:buSzPct val="100000"/>
              <a:buChar char="•"/>
              <a:defRPr sz="3600">
                <a:solidFill>
                  <a:srgbClr val="194687"/>
                </a:solidFill>
              </a:defRPr>
            </a:pPr>
            <a:endParaRPr sz="1200">
              <a:latin typeface="Times"/>
              <a:ea typeface="Times"/>
              <a:cs typeface="Times"/>
              <a:sym typeface="Times"/>
            </a:endParaRPr>
          </a:p>
        </p:txBody>
      </p:sp>
      <p:sp>
        <p:nvSpPr>
          <p:cNvPr id="501" name="Title 4"/>
          <p:cNvSpPr txBox="1">
            <a:spLocks noGrp="1"/>
          </p:cNvSpPr>
          <p:nvPr>
            <p:ph type="title"/>
          </p:nvPr>
        </p:nvSpPr>
        <p:spPr>
          <a:xfrm>
            <a:off x="457200" y="274638"/>
            <a:ext cx="8229600" cy="1523000"/>
          </a:xfrm>
          <a:prstGeom prst="rect">
            <a:avLst/>
          </a:prstGeom>
        </p:spPr>
        <p:txBody>
          <a:bodyPr/>
          <a:lstStyle/>
          <a:p>
            <a:pPr>
              <a:defRPr b="1"/>
            </a:pPr>
            <a:r>
              <a:t>Mycorrhizae</a:t>
            </a:r>
          </a:p>
          <a:p>
            <a:pPr marL="342900" indent="-342900">
              <a:spcBef>
                <a:spcPts val="700"/>
              </a:spcBef>
              <a:defRPr sz="3500">
                <a:solidFill>
                  <a:schemeClr val="accent1">
                    <a:satOff val="-4409"/>
                    <a:lumOff val="-10509"/>
                  </a:schemeClr>
                </a:solidFill>
              </a:defRPr>
            </a:pPr>
            <a:r>
              <a:t>(“Fungus‐Roots”)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le 4"/>
          <p:cNvSpPr txBox="1">
            <a:spLocks noGrp="1"/>
          </p:cNvSpPr>
          <p:nvPr>
            <p:ph type="title"/>
          </p:nvPr>
        </p:nvSpPr>
        <p:spPr>
          <a:prstGeom prst="rect">
            <a:avLst/>
          </a:prstGeom>
        </p:spPr>
        <p:txBody>
          <a:bodyPr/>
          <a:lstStyle/>
          <a:p>
            <a:r>
              <a:t>Who Are Master Gardeners?</a:t>
            </a:r>
          </a:p>
        </p:txBody>
      </p:sp>
      <p:sp>
        <p:nvSpPr>
          <p:cNvPr id="198" name="Content Placeholder 5"/>
          <p:cNvSpPr txBox="1">
            <a:spLocks noGrp="1"/>
          </p:cNvSpPr>
          <p:nvPr>
            <p:ph type="body" idx="1"/>
          </p:nvPr>
        </p:nvSpPr>
        <p:spPr>
          <a:prstGeom prst="rect">
            <a:avLst/>
          </a:prstGeom>
        </p:spPr>
        <p:txBody>
          <a:bodyPr/>
          <a:lstStyle/>
          <a:p>
            <a:pPr>
              <a:defRPr>
                <a:solidFill>
                  <a:schemeClr val="accent2"/>
                </a:solidFill>
              </a:defRPr>
            </a:pPr>
            <a:r>
              <a:t>Where to find us…</a:t>
            </a:r>
          </a:p>
          <a:p>
            <a:pPr>
              <a:defRPr sz="3000"/>
            </a:pPr>
            <a:r>
              <a:t>Workshops, Fairs and Festivals and Special Events</a:t>
            </a:r>
          </a:p>
          <a:p>
            <a:pPr marL="742950" lvl="1" indent="-285750">
              <a:spcBef>
                <a:spcPts val="500"/>
              </a:spcBef>
              <a:defRPr sz="2400"/>
            </a:pPr>
            <a:r>
              <a:t>Speakers by Request </a:t>
            </a:r>
          </a:p>
          <a:p>
            <a:pPr marL="742950" lvl="1" indent="-285750">
              <a:spcBef>
                <a:spcPts val="500"/>
              </a:spcBef>
              <a:defRPr sz="2400"/>
            </a:pPr>
            <a:r>
              <a:t>Workshops (various venues, check website)</a:t>
            </a:r>
          </a:p>
          <a:p>
            <a:pPr marL="742950" lvl="1" indent="-285750">
              <a:spcBef>
                <a:spcPts val="500"/>
              </a:spcBef>
              <a:defRPr sz="2400"/>
            </a:pPr>
            <a:r>
              <a:t>Farmers’ Markets (seasonal: Auburn, Roseville)</a:t>
            </a:r>
          </a:p>
          <a:p>
            <a:pPr marL="742950" lvl="1" indent="-285750">
              <a:spcBef>
                <a:spcPts val="500"/>
              </a:spcBef>
              <a:defRPr sz="2400"/>
            </a:pPr>
            <a:r>
              <a:t>Fairs and Festivals Booths (varies)</a:t>
            </a:r>
          </a:p>
          <a:p>
            <a:pPr marL="742950" lvl="1" indent="-285750">
              <a:spcBef>
                <a:spcPts val="500"/>
              </a:spcBef>
              <a:defRPr sz="2400"/>
            </a:pPr>
            <a:r>
              <a:t>Garden Faire (April)</a:t>
            </a:r>
          </a:p>
          <a:p>
            <a:pPr marL="742950" lvl="1" indent="-285750">
              <a:spcBef>
                <a:spcPts val="500"/>
              </a:spcBef>
              <a:defRPr sz="2400"/>
            </a:pPr>
            <a:r>
              <a:t>Mother’s Day Garden Tour (May)</a:t>
            </a:r>
          </a:p>
        </p:txBody>
      </p:sp>
      <p:sp>
        <p:nvSpPr>
          <p:cNvPr id="199"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50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07" name="WHY?"/>
          <p:cNvSpPr txBox="1"/>
          <p:nvPr/>
        </p:nvSpPr>
        <p:spPr>
          <a:xfrm>
            <a:off x="1995427" y="1272027"/>
            <a:ext cx="1704354"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lnSpc>
                <a:spcPts val="7400"/>
              </a:lnSpc>
              <a:defRPr sz="2400">
                <a:latin typeface="Times"/>
                <a:ea typeface="Times"/>
                <a:cs typeface="Times"/>
                <a:sym typeface="Times"/>
              </a:defRPr>
            </a:pPr>
            <a:r>
              <a:rPr sz="5000" b="1" u="sng">
                <a:solidFill>
                  <a:schemeClr val="accent1">
                    <a:satOff val="-4409"/>
                    <a:lumOff val="-10509"/>
                  </a:schemeClr>
                </a:solidFill>
                <a:latin typeface="+mn-lt"/>
                <a:ea typeface="+mn-ea"/>
                <a:cs typeface="+mn-cs"/>
                <a:sym typeface="Calibri"/>
              </a:rPr>
              <a:t>WHY</a:t>
            </a:r>
            <a:r>
              <a:rPr sz="5000" b="1">
                <a:solidFill>
                  <a:schemeClr val="accent1">
                    <a:satOff val="-4409"/>
                    <a:lumOff val="-10509"/>
                  </a:schemeClr>
                </a:solidFill>
                <a:latin typeface="+mn-lt"/>
                <a:ea typeface="+mn-ea"/>
                <a:cs typeface="+mn-cs"/>
                <a:sym typeface="Calibri"/>
              </a:rPr>
              <a:t>?</a:t>
            </a:r>
          </a:p>
        </p:txBody>
      </p:sp>
      <p:pic>
        <p:nvPicPr>
          <p:cNvPr id="508" name="Screen Shot 2018-12-29 at 1.52.35 PM.png" descr="Screen Shot 2018-12-29 at 1.52.35 PM.png"/>
          <p:cNvPicPr>
            <a:picLocks noChangeAspect="1"/>
          </p:cNvPicPr>
          <p:nvPr/>
        </p:nvPicPr>
        <p:blipFill>
          <a:blip r:embed="rId2"/>
          <a:stretch>
            <a:fillRect/>
          </a:stretch>
        </p:blipFill>
        <p:spPr>
          <a:xfrm>
            <a:off x="5583288" y="1963361"/>
            <a:ext cx="1950593" cy="2931278"/>
          </a:xfrm>
          <a:prstGeom prst="rect">
            <a:avLst/>
          </a:prstGeom>
          <a:ln w="12700">
            <a:miter lim="400000"/>
          </a:ln>
        </p:spPr>
      </p:pic>
      <p:sp>
        <p:nvSpPr>
          <p:cNvPr id="509" name="Title 4"/>
          <p:cNvSpPr txBox="1">
            <a:spLocks noGrp="1"/>
          </p:cNvSpPr>
          <p:nvPr>
            <p:ph type="title"/>
          </p:nvPr>
        </p:nvSpPr>
        <p:spPr>
          <a:prstGeom prst="rect">
            <a:avLst/>
          </a:prstGeom>
        </p:spPr>
        <p:txBody>
          <a:bodyPr/>
          <a:lstStyle>
            <a:lvl1pPr>
              <a:defRPr b="1"/>
            </a:lvl1pPr>
          </a:lstStyle>
          <a:p>
            <a:r>
              <a:t>Mycorrhizal Fungi</a:t>
            </a:r>
          </a:p>
        </p:txBody>
      </p:sp>
      <p:sp>
        <p:nvSpPr>
          <p:cNvPr id="510" name="Increase plants’…"/>
          <p:cNvSpPr txBox="1"/>
          <p:nvPr/>
        </p:nvSpPr>
        <p:spPr>
          <a:xfrm>
            <a:off x="474261" y="2130577"/>
            <a:ext cx="4664533" cy="3275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60947" indent="-360947">
              <a:spcBef>
                <a:spcPts val="700"/>
              </a:spcBef>
              <a:buSzPct val="100000"/>
              <a:buChar char="•"/>
              <a:defRPr sz="3600">
                <a:solidFill>
                  <a:srgbClr val="194687"/>
                </a:solidFill>
              </a:defRPr>
            </a:pPr>
            <a:r>
              <a:t>Increase plants’</a:t>
            </a:r>
          </a:p>
          <a:p>
            <a:pPr marL="342900" indent="-342900">
              <a:spcBef>
                <a:spcPts val="700"/>
              </a:spcBef>
              <a:defRPr sz="3600">
                <a:solidFill>
                  <a:srgbClr val="194687"/>
                </a:solidFill>
              </a:defRPr>
            </a:pPr>
            <a:r>
              <a:t>     resistance to drought</a:t>
            </a:r>
          </a:p>
          <a:p>
            <a:pPr marL="360947" indent="-360947">
              <a:spcBef>
                <a:spcPts val="700"/>
              </a:spcBef>
              <a:buSzPct val="100000"/>
              <a:buChar char="•"/>
              <a:defRPr sz="3600">
                <a:solidFill>
                  <a:srgbClr val="194687"/>
                </a:solidFill>
              </a:defRPr>
            </a:pPr>
            <a:r>
              <a:t>Help roots explore </a:t>
            </a:r>
          </a:p>
          <a:p>
            <a:pPr marL="342900" indent="-342900">
              <a:spcBef>
                <a:spcPts val="700"/>
              </a:spcBef>
              <a:defRPr sz="3600">
                <a:solidFill>
                  <a:srgbClr val="194687"/>
                </a:solidFill>
              </a:defRPr>
            </a:pPr>
            <a:r>
              <a:t>     up to </a:t>
            </a:r>
            <a:r>
              <a:rPr u="sng"/>
              <a:t>20x</a:t>
            </a:r>
            <a:r>
              <a:t> </a:t>
            </a:r>
          </a:p>
          <a:p>
            <a:pPr marL="342900" indent="-342900">
              <a:spcBef>
                <a:spcPts val="700"/>
              </a:spcBef>
              <a:defRPr sz="3600">
                <a:solidFill>
                  <a:srgbClr val="194687"/>
                </a:solidFill>
              </a:defRPr>
            </a:pPr>
            <a:r>
              <a:t>         the volume of soil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51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14" name="• Plants utilize fungi selectively…"/>
          <p:cNvSpPr txBox="1"/>
          <p:nvPr/>
        </p:nvSpPr>
        <p:spPr>
          <a:xfrm>
            <a:off x="413558" y="2256856"/>
            <a:ext cx="8059765" cy="440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spcBef>
                <a:spcPts val="1200"/>
              </a:spcBef>
              <a:defRPr sz="2666" b="1">
                <a:solidFill>
                  <a:schemeClr val="accent1">
                    <a:satOff val="-4409"/>
                    <a:lumOff val="-10509"/>
                  </a:schemeClr>
                </a:solidFill>
              </a:defRPr>
            </a:pPr>
            <a:r>
              <a:t>• Plants utilize fungi selectively </a:t>
            </a:r>
          </a:p>
          <a:p>
            <a:pPr defTabSz="457200">
              <a:spcBef>
                <a:spcPts val="1200"/>
              </a:spcBef>
              <a:defRPr sz="2666" b="1">
                <a:solidFill>
                  <a:schemeClr val="accent1">
                    <a:satOff val="-4409"/>
                    <a:lumOff val="-10509"/>
                  </a:schemeClr>
                </a:solidFill>
              </a:defRPr>
            </a:pPr>
            <a:r>
              <a:t>• Research shows that the </a:t>
            </a:r>
            <a:r>
              <a:rPr u="sng"/>
              <a:t>wrong fungi,</a:t>
            </a:r>
            <a:r>
              <a:t> </a:t>
            </a:r>
          </a:p>
          <a:p>
            <a:pPr defTabSz="457200">
              <a:spcBef>
                <a:spcPts val="1200"/>
              </a:spcBef>
              <a:defRPr sz="2666" b="1">
                <a:solidFill>
                  <a:schemeClr val="accent1">
                    <a:satOff val="-4409"/>
                    <a:lumOff val="-10509"/>
                  </a:schemeClr>
                </a:solidFill>
              </a:defRPr>
            </a:pPr>
            <a:r>
              <a:t>    or </a:t>
            </a:r>
            <a:r>
              <a:rPr u="sng"/>
              <a:t>wrong combination</a:t>
            </a:r>
            <a:r>
              <a:t>, can </a:t>
            </a:r>
            <a:r>
              <a:rPr u="sng"/>
              <a:t>impair plant growth</a:t>
            </a:r>
            <a:r>
              <a:t> </a:t>
            </a:r>
          </a:p>
          <a:p>
            <a:pPr defTabSz="457200">
              <a:spcBef>
                <a:spcPts val="1200"/>
              </a:spcBef>
              <a:defRPr sz="2666" b="1">
                <a:solidFill>
                  <a:schemeClr val="accent1">
                    <a:satOff val="-4409"/>
                    <a:lumOff val="-10509"/>
                  </a:schemeClr>
                </a:solidFill>
              </a:defRPr>
            </a:pPr>
            <a:r>
              <a:t>• Adding purchased is not wise: – Often dead in the bag </a:t>
            </a:r>
          </a:p>
          <a:p>
            <a:pPr defTabSz="457200">
              <a:spcBef>
                <a:spcPts val="1200"/>
              </a:spcBef>
              <a:defRPr sz="2666" b="1">
                <a:solidFill>
                  <a:schemeClr val="accent1">
                    <a:satOff val="-4409"/>
                    <a:lumOff val="-10509"/>
                  </a:schemeClr>
                </a:solidFill>
              </a:defRPr>
            </a:pPr>
            <a:r>
              <a:t>        or may not be the correct species </a:t>
            </a:r>
          </a:p>
          <a:p>
            <a:pPr defTabSz="457200">
              <a:spcBef>
                <a:spcPts val="1200"/>
              </a:spcBef>
              <a:defRPr sz="2666" b="1">
                <a:solidFill>
                  <a:schemeClr val="accent1">
                    <a:satOff val="-4409"/>
                    <a:lumOff val="-10509"/>
                  </a:schemeClr>
                </a:solidFill>
              </a:defRPr>
            </a:pPr>
            <a:r>
              <a:t>• Adding fungi has unknown effects on the growth </a:t>
            </a:r>
          </a:p>
          <a:p>
            <a:pPr defTabSz="457200">
              <a:spcBef>
                <a:spcPts val="1200"/>
              </a:spcBef>
              <a:defRPr sz="2666" b="1">
                <a:solidFill>
                  <a:schemeClr val="accent1">
                    <a:satOff val="-4409"/>
                    <a:lumOff val="-10509"/>
                  </a:schemeClr>
                </a:solidFill>
              </a:defRPr>
            </a:pPr>
            <a:r>
              <a:t>    of that plant, the soil organisms in your area, etc. </a:t>
            </a:r>
          </a:p>
        </p:txBody>
      </p:sp>
      <p:sp>
        <p:nvSpPr>
          <p:cNvPr id="515" name="Title 4"/>
          <p:cNvSpPr txBox="1">
            <a:spLocks noGrp="1"/>
          </p:cNvSpPr>
          <p:nvPr>
            <p:ph type="title"/>
          </p:nvPr>
        </p:nvSpPr>
        <p:spPr>
          <a:xfrm>
            <a:off x="867582" y="207955"/>
            <a:ext cx="7408836" cy="1143001"/>
          </a:xfrm>
          <a:prstGeom prst="rect">
            <a:avLst/>
          </a:prstGeom>
        </p:spPr>
        <p:txBody>
          <a:bodyPr>
            <a:normAutofit fontScale="90000"/>
          </a:bodyPr>
          <a:lstStyle>
            <a:lvl1pPr algn="l" defTabSz="457200">
              <a:lnSpc>
                <a:spcPts val="12900"/>
              </a:lnSpc>
              <a:spcBef>
                <a:spcPts val="1200"/>
              </a:spcBef>
              <a:defRPr sz="4766" b="1">
                <a:solidFill>
                  <a:schemeClr val="accent1">
                    <a:satOff val="-4409"/>
                    <a:lumOff val="-10509"/>
                  </a:schemeClr>
                </a:solidFill>
              </a:defRPr>
            </a:lvl1pPr>
          </a:lstStyle>
          <a:p>
            <a:r>
              <a:t>Add Mycorrhizal Inoculants? </a:t>
            </a:r>
          </a:p>
        </p:txBody>
      </p:sp>
      <p:sp>
        <p:nvSpPr>
          <p:cNvPr id="516" name="Not so fast!"/>
          <p:cNvSpPr txBox="1"/>
          <p:nvPr/>
        </p:nvSpPr>
        <p:spPr>
          <a:xfrm>
            <a:off x="1422424" y="1459736"/>
            <a:ext cx="2436625" cy="701041"/>
          </a:xfrm>
          <a:prstGeom prst="rect">
            <a:avLst/>
          </a:prstGeom>
          <a:solidFill>
            <a:schemeClr val="accent6">
              <a:lumOff val="23333"/>
            </a:schemeClr>
          </a:solidFill>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900"/>
            </a:lvl1pPr>
          </a:lstStyle>
          <a:p>
            <a:r>
              <a:t>Not so fast!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Compost vs. Mulch"/>
          <p:cNvSpPr txBox="1">
            <a:spLocks noGrp="1"/>
          </p:cNvSpPr>
          <p:nvPr>
            <p:ph type="title"/>
          </p:nvPr>
        </p:nvSpPr>
        <p:spPr>
          <a:prstGeom prst="rect">
            <a:avLst/>
          </a:prstGeom>
        </p:spPr>
        <p:txBody>
          <a:bodyPr/>
          <a:lstStyle>
            <a:lvl1pPr>
              <a:defRPr b="1"/>
            </a:lvl1pPr>
          </a:lstStyle>
          <a:p>
            <a:r>
              <a:t>Compost vs. Mulch</a:t>
            </a:r>
          </a:p>
        </p:txBody>
      </p:sp>
      <p:sp>
        <p:nvSpPr>
          <p:cNvPr id="5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pic>
        <p:nvPicPr>
          <p:cNvPr id="522" name="Screen Shot 2018-12-29 at 12.08.58 PM.png" descr="Screen Shot 2018-12-29 at 12.08.58 PM.png"/>
          <p:cNvPicPr>
            <a:picLocks noChangeAspect="1"/>
          </p:cNvPicPr>
          <p:nvPr/>
        </p:nvPicPr>
        <p:blipFill>
          <a:blip r:embed="rId2"/>
          <a:stretch>
            <a:fillRect/>
          </a:stretch>
        </p:blipFill>
        <p:spPr>
          <a:xfrm>
            <a:off x="1476211" y="2084510"/>
            <a:ext cx="6191578" cy="2688980"/>
          </a:xfrm>
          <a:prstGeom prst="rect">
            <a:avLst/>
          </a:prstGeom>
          <a:ln w="12700">
            <a:miter lim="400000"/>
          </a:ln>
        </p:spPr>
      </p:pic>
      <p:sp>
        <p:nvSpPr>
          <p:cNvPr id="523" name="Compost feeds the soil…"/>
          <p:cNvSpPr txBox="1"/>
          <p:nvPr/>
        </p:nvSpPr>
        <p:spPr>
          <a:xfrm>
            <a:off x="457200" y="4936328"/>
            <a:ext cx="8229600" cy="1493461"/>
          </a:xfrm>
          <a:prstGeom prst="rect">
            <a:avLst/>
          </a:prstGeom>
          <a:solidFill>
            <a:srgbClr val="C0E4B5">
              <a:alpha val="94902"/>
            </a:srgbClr>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defTabSz="886968">
              <a:defRPr sz="4268" b="1">
                <a:solidFill>
                  <a:schemeClr val="accent1"/>
                </a:solidFill>
              </a:defRPr>
            </a:pPr>
            <a:r>
              <a:t>Compost feeds the soil</a:t>
            </a:r>
          </a:p>
          <a:p>
            <a:pPr algn="ctr" defTabSz="886968">
              <a:defRPr sz="4268" b="1">
                <a:solidFill>
                  <a:schemeClr val="accent1"/>
                </a:solidFill>
              </a:defRPr>
            </a:pPr>
            <a:r>
              <a:t>Mulch protects the soil</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ompost vs. Mulch"/>
          <p:cNvSpPr txBox="1">
            <a:spLocks noGrp="1"/>
          </p:cNvSpPr>
          <p:nvPr>
            <p:ph type="title"/>
          </p:nvPr>
        </p:nvSpPr>
        <p:spPr>
          <a:prstGeom prst="rect">
            <a:avLst/>
          </a:prstGeom>
        </p:spPr>
        <p:txBody>
          <a:bodyPr/>
          <a:lstStyle>
            <a:lvl1pPr>
              <a:defRPr b="1"/>
            </a:lvl1pPr>
          </a:lstStyle>
          <a:p>
            <a:r>
              <a:t>Compost vs. Mulch</a:t>
            </a:r>
          </a:p>
        </p:txBody>
      </p:sp>
      <p:sp>
        <p:nvSpPr>
          <p:cNvPr id="52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527" name="● Compost = Rotted organic matter…"/>
          <p:cNvSpPr txBox="1"/>
          <p:nvPr/>
        </p:nvSpPr>
        <p:spPr>
          <a:xfrm>
            <a:off x="708101" y="1418223"/>
            <a:ext cx="7881372" cy="3063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500" b="1">
                <a:solidFill>
                  <a:schemeClr val="accent1">
                    <a:satOff val="-4409"/>
                    <a:lumOff val="-10509"/>
                  </a:schemeClr>
                </a:solidFill>
              </a:defRPr>
            </a:pPr>
            <a:r>
              <a:t>● Compost = Rotted organic matter </a:t>
            </a:r>
          </a:p>
          <a:p>
            <a:pPr>
              <a:defRPr sz="3500" b="1">
                <a:solidFill>
                  <a:schemeClr val="accent1">
                    <a:satOff val="-4409"/>
                    <a:lumOff val="-10509"/>
                  </a:schemeClr>
                </a:solidFill>
              </a:defRPr>
            </a:pPr>
            <a:r>
              <a:t>Made from plant material and/or manure</a:t>
            </a:r>
          </a:p>
          <a:p>
            <a:pPr>
              <a:defRPr sz="3500" b="1">
                <a:solidFill>
                  <a:schemeClr val="accent1">
                    <a:satOff val="-4409"/>
                    <a:lumOff val="-10509"/>
                  </a:schemeClr>
                </a:solidFill>
              </a:defRPr>
            </a:pPr>
            <a:r>
              <a:t>—Usually incorporated </a:t>
            </a:r>
            <a:r>
              <a:rPr u="sng"/>
              <a:t>into</a:t>
            </a:r>
            <a:r>
              <a:t> the soil</a:t>
            </a:r>
          </a:p>
          <a:p>
            <a:pPr>
              <a:defRPr sz="1900" b="1">
                <a:solidFill>
                  <a:schemeClr val="accent1">
                    <a:satOff val="-4409"/>
                    <a:lumOff val="-10509"/>
                  </a:schemeClr>
                </a:solidFill>
              </a:defRPr>
            </a:pPr>
            <a:endParaRPr/>
          </a:p>
          <a:p>
            <a:pPr marL="320842" indent="-320842">
              <a:buSzPct val="100000"/>
              <a:buChar char="●"/>
              <a:defRPr sz="3500" b="1">
                <a:solidFill>
                  <a:schemeClr val="accent1">
                    <a:satOff val="-4409"/>
                    <a:lumOff val="-10509"/>
                  </a:schemeClr>
                </a:solidFill>
              </a:defRPr>
            </a:pPr>
            <a:r>
              <a:t>Mulch = Organic or inorganic material </a:t>
            </a:r>
          </a:p>
          <a:p>
            <a:pPr>
              <a:defRPr sz="3500" b="1">
                <a:solidFill>
                  <a:schemeClr val="accent1">
                    <a:satOff val="-4409"/>
                    <a:lumOff val="-10509"/>
                  </a:schemeClr>
                </a:solidFill>
              </a:defRPr>
            </a:pPr>
            <a:r>
              <a:t>—</a:t>
            </a:r>
            <a:r>
              <a:rPr u="sng"/>
              <a:t>spread on the soil surface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ompost—What is It?"/>
          <p:cNvSpPr txBox="1">
            <a:spLocks noGrp="1"/>
          </p:cNvSpPr>
          <p:nvPr>
            <p:ph type="title"/>
          </p:nvPr>
        </p:nvSpPr>
        <p:spPr>
          <a:prstGeom prst="rect">
            <a:avLst/>
          </a:prstGeom>
        </p:spPr>
        <p:txBody>
          <a:bodyPr/>
          <a:lstStyle/>
          <a:p>
            <a:r>
              <a:t>Compost—What is It?</a:t>
            </a:r>
          </a:p>
        </p:txBody>
      </p:sp>
      <p:sp>
        <p:nvSpPr>
          <p:cNvPr id="53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pic>
        <p:nvPicPr>
          <p:cNvPr id="533" name="Unknown-3.jpeg" descr="Unknown-3.jpeg"/>
          <p:cNvPicPr>
            <a:picLocks noChangeAspect="1"/>
          </p:cNvPicPr>
          <p:nvPr/>
        </p:nvPicPr>
        <p:blipFill>
          <a:blip r:embed="rId3"/>
          <a:stretch>
            <a:fillRect/>
          </a:stretch>
        </p:blipFill>
        <p:spPr>
          <a:xfrm>
            <a:off x="615695" y="3936541"/>
            <a:ext cx="3276601" cy="2476501"/>
          </a:xfrm>
          <a:prstGeom prst="rect">
            <a:avLst/>
          </a:prstGeom>
          <a:ln w="12700">
            <a:miter lim="400000"/>
          </a:ln>
        </p:spPr>
      </p:pic>
      <p:pic>
        <p:nvPicPr>
          <p:cNvPr id="534" name="screen-shot-2017-11-30-at-7-58-03-am.png" descr="screen-shot-2017-11-30-at-7-58-03-am.png"/>
          <p:cNvPicPr>
            <a:picLocks noChangeAspect="1"/>
          </p:cNvPicPr>
          <p:nvPr/>
        </p:nvPicPr>
        <p:blipFill>
          <a:blip r:embed="rId4"/>
          <a:stretch>
            <a:fillRect/>
          </a:stretch>
        </p:blipFill>
        <p:spPr>
          <a:xfrm>
            <a:off x="17122869" y="-56772"/>
            <a:ext cx="8407401" cy="5461001"/>
          </a:xfrm>
          <a:prstGeom prst="rect">
            <a:avLst/>
          </a:prstGeom>
          <a:ln w="12700">
            <a:miter lim="400000"/>
          </a:ln>
        </p:spPr>
      </p:pic>
      <p:pic>
        <p:nvPicPr>
          <p:cNvPr id="535" name="Unknown-2.jpeg" descr="Unknown-2.jpeg"/>
          <p:cNvPicPr>
            <a:picLocks noChangeAspect="1"/>
          </p:cNvPicPr>
          <p:nvPr/>
        </p:nvPicPr>
        <p:blipFill>
          <a:blip r:embed="rId5"/>
          <a:stretch>
            <a:fillRect/>
          </a:stretch>
        </p:blipFill>
        <p:spPr>
          <a:xfrm>
            <a:off x="4902972" y="3822241"/>
            <a:ext cx="2997201" cy="2705101"/>
          </a:xfrm>
          <a:prstGeom prst="rect">
            <a:avLst/>
          </a:prstGeom>
          <a:ln w="12700">
            <a:miter lim="400000"/>
          </a:ln>
        </p:spPr>
      </p:pic>
      <p:pic>
        <p:nvPicPr>
          <p:cNvPr id="536" name="images.jpeg" descr="images.jpeg"/>
          <p:cNvPicPr>
            <a:picLocks noChangeAspect="1"/>
          </p:cNvPicPr>
          <p:nvPr/>
        </p:nvPicPr>
        <p:blipFill>
          <a:blip r:embed="rId6"/>
          <a:stretch>
            <a:fillRect/>
          </a:stretch>
        </p:blipFill>
        <p:spPr>
          <a:xfrm>
            <a:off x="3115729" y="2057468"/>
            <a:ext cx="2840200" cy="1456281"/>
          </a:xfrm>
          <a:prstGeom prst="rect">
            <a:avLst/>
          </a:prstGeom>
          <a:ln w="12700">
            <a:miter lim="400000"/>
          </a:ln>
        </p:spPr>
      </p:pic>
      <p:sp>
        <p:nvSpPr>
          <p:cNvPr id="537" name="Learn more!…"/>
          <p:cNvSpPr txBox="1"/>
          <p:nvPr/>
        </p:nvSpPr>
        <p:spPr>
          <a:xfrm rot="2428440">
            <a:off x="6019254" y="2075400"/>
            <a:ext cx="3034120" cy="8280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400"/>
            </a:pPr>
            <a:r>
              <a:t>Learn more!</a:t>
            </a:r>
          </a:p>
          <a:p>
            <a:pPr algn="ctr">
              <a:defRPr sz="2400"/>
            </a:pPr>
            <a:r>
              <a:t>Take a composting class</a:t>
            </a:r>
          </a:p>
        </p:txBody>
      </p:sp>
      <p:sp>
        <p:nvSpPr>
          <p:cNvPr id="538" name="Learn more!…"/>
          <p:cNvSpPr txBox="1"/>
          <p:nvPr/>
        </p:nvSpPr>
        <p:spPr>
          <a:xfrm rot="19046713">
            <a:off x="43540" y="2075400"/>
            <a:ext cx="3034120" cy="8280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400"/>
            </a:pPr>
            <a:r>
              <a:t>Learn more!</a:t>
            </a:r>
          </a:p>
          <a:p>
            <a:pPr algn="ctr">
              <a:defRPr sz="2400"/>
            </a:pPr>
            <a:r>
              <a:t>Take a composting class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Mulch"/>
          <p:cNvSpPr txBox="1">
            <a:spLocks noGrp="1"/>
          </p:cNvSpPr>
          <p:nvPr>
            <p:ph type="title"/>
          </p:nvPr>
        </p:nvSpPr>
        <p:spPr>
          <a:prstGeom prst="rect">
            <a:avLst/>
          </a:prstGeom>
        </p:spPr>
        <p:txBody>
          <a:bodyPr/>
          <a:lstStyle/>
          <a:p>
            <a:r>
              <a:t>Mulch</a:t>
            </a:r>
          </a:p>
        </p:txBody>
      </p:sp>
      <p:sp>
        <p:nvSpPr>
          <p:cNvPr id="5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pic>
        <p:nvPicPr>
          <p:cNvPr id="544" name="Screen Shot 2018-12-29 at 12.11.21 PM.png" descr="Screen Shot 2018-12-29 at 12.11.21 PM.png"/>
          <p:cNvPicPr>
            <a:picLocks noChangeAspect="1"/>
          </p:cNvPicPr>
          <p:nvPr/>
        </p:nvPicPr>
        <p:blipFill>
          <a:blip r:embed="rId3"/>
          <a:stretch>
            <a:fillRect/>
          </a:stretch>
        </p:blipFill>
        <p:spPr>
          <a:xfrm>
            <a:off x="1367918" y="1649217"/>
            <a:ext cx="6408164" cy="4045833"/>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549"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50" name="Title 4"/>
          <p:cNvSpPr txBox="1">
            <a:spLocks noGrp="1"/>
          </p:cNvSpPr>
          <p:nvPr>
            <p:ph type="title"/>
          </p:nvPr>
        </p:nvSpPr>
        <p:spPr>
          <a:xfrm>
            <a:off x="457200" y="297422"/>
            <a:ext cx="8229600" cy="1143001"/>
          </a:xfrm>
          <a:prstGeom prst="rect">
            <a:avLst/>
          </a:prstGeom>
        </p:spPr>
        <p:txBody>
          <a:bodyPr/>
          <a:lstStyle>
            <a:lvl1pPr>
              <a:defRPr b="1"/>
            </a:lvl1pPr>
          </a:lstStyle>
          <a:p>
            <a:r>
              <a:t>Potential Benefits of Mulch</a:t>
            </a:r>
          </a:p>
        </p:txBody>
      </p:sp>
      <p:sp>
        <p:nvSpPr>
          <p:cNvPr id="551" name="● Reduces weeds &amp; erosion…"/>
          <p:cNvSpPr txBox="1"/>
          <p:nvPr/>
        </p:nvSpPr>
        <p:spPr>
          <a:xfrm>
            <a:off x="793535" y="1691133"/>
            <a:ext cx="7477607" cy="179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600" b="1">
                <a:solidFill>
                  <a:schemeClr val="accent1">
                    <a:satOff val="-4409"/>
                    <a:lumOff val="-10509"/>
                  </a:schemeClr>
                </a:solidFill>
              </a:defRPr>
            </a:pPr>
            <a:r>
              <a:t>● Reduces weeds &amp; erosion</a:t>
            </a:r>
          </a:p>
          <a:p>
            <a:pPr>
              <a:defRPr sz="3600" b="1">
                <a:solidFill>
                  <a:schemeClr val="accent1">
                    <a:satOff val="-4409"/>
                    <a:lumOff val="-10509"/>
                  </a:schemeClr>
                </a:solidFill>
              </a:defRPr>
            </a:pPr>
            <a:r>
              <a:t>● Insulates roots from temp. extremes</a:t>
            </a:r>
          </a:p>
          <a:p>
            <a:pPr marL="360947" indent="-360947">
              <a:buSzPct val="100000"/>
              <a:buChar char="●"/>
              <a:defRPr sz="3600" b="1">
                <a:solidFill>
                  <a:schemeClr val="accent1">
                    <a:satOff val="-4409"/>
                    <a:lumOff val="-10509"/>
                  </a:schemeClr>
                </a:solidFill>
              </a:defRPr>
            </a:pPr>
            <a:r>
              <a:t>Conserves soil moisture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55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57" name="Title 4"/>
          <p:cNvSpPr txBox="1">
            <a:spLocks noGrp="1"/>
          </p:cNvSpPr>
          <p:nvPr>
            <p:ph type="title"/>
          </p:nvPr>
        </p:nvSpPr>
        <p:spPr>
          <a:xfrm>
            <a:off x="457200" y="297422"/>
            <a:ext cx="8229600" cy="1143001"/>
          </a:xfrm>
          <a:prstGeom prst="rect">
            <a:avLst/>
          </a:prstGeom>
        </p:spPr>
        <p:txBody>
          <a:bodyPr/>
          <a:lstStyle>
            <a:lvl1pPr>
              <a:defRPr b="1"/>
            </a:lvl1pPr>
          </a:lstStyle>
          <a:p>
            <a:r>
              <a:t>Potential Benefits of Mulch</a:t>
            </a:r>
          </a:p>
        </p:txBody>
      </p:sp>
      <p:sp>
        <p:nvSpPr>
          <p:cNvPr id="558" name="Improves root growth…"/>
          <p:cNvSpPr txBox="1"/>
          <p:nvPr/>
        </p:nvSpPr>
        <p:spPr>
          <a:xfrm>
            <a:off x="1159911" y="1953116"/>
            <a:ext cx="6824178" cy="2926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60947" indent="-360947">
              <a:buSzPct val="100000"/>
              <a:buChar char="●"/>
              <a:defRPr sz="3600" b="1">
                <a:solidFill>
                  <a:schemeClr val="accent1">
                    <a:satOff val="-4409"/>
                    <a:lumOff val="-10509"/>
                  </a:schemeClr>
                </a:solidFill>
              </a:defRPr>
            </a:pPr>
            <a:r>
              <a:t>Improves root growth </a:t>
            </a:r>
          </a:p>
          <a:p>
            <a:pPr marL="360947" indent="-360947">
              <a:buSzPct val="100000"/>
              <a:buChar char="●"/>
              <a:defRPr sz="3600" b="1">
                <a:solidFill>
                  <a:schemeClr val="accent1">
                    <a:satOff val="-4409"/>
                    <a:lumOff val="-10509"/>
                  </a:schemeClr>
                </a:solidFill>
              </a:defRPr>
            </a:pPr>
            <a:r>
              <a:t>Increases microbial activity</a:t>
            </a:r>
          </a:p>
          <a:p>
            <a:pPr>
              <a:defRPr sz="3600" b="1">
                <a:solidFill>
                  <a:schemeClr val="accent1">
                    <a:satOff val="-4409"/>
                    <a:lumOff val="-10509"/>
                  </a:schemeClr>
                </a:solidFill>
              </a:defRPr>
            </a:pPr>
            <a:r>
              <a:t>● Increases water penetration</a:t>
            </a:r>
          </a:p>
          <a:p>
            <a:pPr>
              <a:defRPr sz="3600" b="1">
                <a:solidFill>
                  <a:schemeClr val="accent1">
                    <a:satOff val="-4409"/>
                    <a:lumOff val="-10509"/>
                  </a:schemeClr>
                </a:solidFill>
              </a:defRPr>
            </a:pPr>
            <a:r>
              <a:t>● Improves plant establishment</a:t>
            </a:r>
          </a:p>
          <a:p>
            <a:pPr>
              <a:defRPr sz="3600" b="1">
                <a:solidFill>
                  <a:schemeClr val="accent1">
                    <a:satOff val="-4409"/>
                    <a:lumOff val="-10509"/>
                  </a:schemeClr>
                </a:solidFill>
              </a:defRPr>
            </a:pPr>
            <a:r>
              <a:t>● Improves Soil Structure over time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56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64" name="Title 4"/>
          <p:cNvSpPr txBox="1">
            <a:spLocks noGrp="1"/>
          </p:cNvSpPr>
          <p:nvPr>
            <p:ph type="title"/>
          </p:nvPr>
        </p:nvSpPr>
        <p:spPr>
          <a:xfrm>
            <a:off x="457200" y="297422"/>
            <a:ext cx="8229600" cy="1143001"/>
          </a:xfrm>
          <a:prstGeom prst="rect">
            <a:avLst/>
          </a:prstGeom>
        </p:spPr>
        <p:txBody>
          <a:bodyPr/>
          <a:lstStyle>
            <a:lvl1pPr>
              <a:defRPr b="1"/>
            </a:lvl1pPr>
          </a:lstStyle>
          <a:p>
            <a:r>
              <a:t>Potential Problems with Mulch</a:t>
            </a:r>
          </a:p>
        </p:txBody>
      </p:sp>
      <p:sp>
        <p:nvSpPr>
          <p:cNvPr id="565" name="May prolong saturation in heavy soils…"/>
          <p:cNvSpPr txBox="1"/>
          <p:nvPr/>
        </p:nvSpPr>
        <p:spPr>
          <a:xfrm>
            <a:off x="531083" y="1654738"/>
            <a:ext cx="7654380" cy="4030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60947" indent="-360947">
              <a:buSzPct val="100000"/>
              <a:buChar char="●"/>
              <a:defRPr sz="3600" b="1">
                <a:solidFill>
                  <a:schemeClr val="accent1">
                    <a:satOff val="-4409"/>
                    <a:lumOff val="-10509"/>
                  </a:schemeClr>
                </a:solidFill>
              </a:defRPr>
            </a:pPr>
            <a:r>
              <a:t>May prolong saturation in heavy soils</a:t>
            </a:r>
          </a:p>
          <a:p>
            <a:pPr>
              <a:defRPr sz="3600" b="1">
                <a:solidFill>
                  <a:schemeClr val="accent1">
                    <a:satOff val="-4409"/>
                    <a:lumOff val="-10509"/>
                  </a:schemeClr>
                </a:solidFill>
              </a:defRPr>
            </a:pPr>
            <a:r>
              <a:t> – Favors root and crown rot</a:t>
            </a:r>
          </a:p>
          <a:p>
            <a:pPr marL="360947" indent="-360947">
              <a:buSzPct val="100000"/>
              <a:buChar char="●"/>
              <a:defRPr sz="3600" b="1">
                <a:solidFill>
                  <a:schemeClr val="accent1">
                    <a:satOff val="-4409"/>
                    <a:lumOff val="-10509"/>
                  </a:schemeClr>
                </a:solidFill>
              </a:defRPr>
            </a:pPr>
            <a:r>
              <a:t>May host plant diseases, insects, </a:t>
            </a:r>
          </a:p>
          <a:p>
            <a:pPr>
              <a:defRPr sz="3600" b="1">
                <a:solidFill>
                  <a:schemeClr val="accent1">
                    <a:satOff val="-4409"/>
                    <a:lumOff val="-10509"/>
                  </a:schemeClr>
                </a:solidFill>
              </a:defRPr>
            </a:pPr>
            <a:r>
              <a:t>      and nuisance fungi</a:t>
            </a:r>
          </a:p>
          <a:p>
            <a:pPr>
              <a:defRPr sz="3600" b="1">
                <a:solidFill>
                  <a:schemeClr val="accent1">
                    <a:satOff val="-4409"/>
                    <a:lumOff val="-10509"/>
                  </a:schemeClr>
                </a:solidFill>
              </a:defRPr>
            </a:pPr>
            <a:r>
              <a:t>● Some wood chips are poor quality</a:t>
            </a:r>
          </a:p>
          <a:p>
            <a:pPr>
              <a:defRPr sz="3600" b="1">
                <a:solidFill>
                  <a:schemeClr val="accent1">
                    <a:satOff val="-4409"/>
                    <a:lumOff val="-10509"/>
                  </a:schemeClr>
                </a:solidFill>
              </a:defRPr>
            </a:pPr>
            <a:r>
              <a:t>      </a:t>
            </a:r>
            <a:r>
              <a:rPr u="sng"/>
              <a:t>may even be treated or dyed</a:t>
            </a:r>
          </a:p>
          <a:p>
            <a:pPr>
              <a:defRPr sz="3600" b="1">
                <a:solidFill>
                  <a:schemeClr val="accent1">
                    <a:satOff val="-4409"/>
                    <a:lumOff val="-10509"/>
                  </a:schemeClr>
                </a:solidFill>
              </a:defRPr>
            </a:pPr>
            <a:r>
              <a:t>● Can’t see soil moisture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Mulch Basics—Wood Chips"/>
          <p:cNvSpPr txBox="1">
            <a:spLocks noGrp="1"/>
          </p:cNvSpPr>
          <p:nvPr>
            <p:ph type="title"/>
          </p:nvPr>
        </p:nvSpPr>
        <p:spPr>
          <a:prstGeom prst="rect">
            <a:avLst/>
          </a:prstGeom>
        </p:spPr>
        <p:txBody>
          <a:bodyPr/>
          <a:lstStyle/>
          <a:p>
            <a:r>
              <a:t>Mulch Basics—Wood Chips</a:t>
            </a:r>
          </a:p>
        </p:txBody>
      </p:sp>
      <p:sp>
        <p:nvSpPr>
          <p:cNvPr id="57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571" name="● Softwood mulches (pine, cypress, etc.)…"/>
          <p:cNvSpPr txBox="1"/>
          <p:nvPr/>
        </p:nvSpPr>
        <p:spPr>
          <a:xfrm>
            <a:off x="627592" y="1738630"/>
            <a:ext cx="6756170" cy="385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b="1">
                <a:solidFill>
                  <a:schemeClr val="accent1">
                    <a:satOff val="-4409"/>
                    <a:lumOff val="-10509"/>
                  </a:schemeClr>
                </a:solidFill>
              </a:defRPr>
            </a:pPr>
            <a:r>
              <a:t>● Softwood mulches (pine, cypress, etc.)</a:t>
            </a:r>
          </a:p>
          <a:p>
            <a:pPr>
              <a:defRPr sz="3000" b="1">
                <a:solidFill>
                  <a:schemeClr val="accent1">
                    <a:satOff val="-4409"/>
                    <a:lumOff val="-10509"/>
                  </a:schemeClr>
                </a:solidFill>
              </a:defRPr>
            </a:pPr>
            <a:r>
              <a:t>       last longest – less microbial feeding</a:t>
            </a:r>
          </a:p>
          <a:p>
            <a:pPr marL="300789" indent="-300789">
              <a:buSzPct val="100000"/>
              <a:buChar char="●"/>
              <a:defRPr sz="3000" b="1">
                <a:solidFill>
                  <a:schemeClr val="accent1">
                    <a:satOff val="-4409"/>
                    <a:lumOff val="-10509"/>
                  </a:schemeClr>
                </a:solidFill>
              </a:defRPr>
            </a:pPr>
            <a:r>
              <a:t>Keep mulch 6-12 in. away </a:t>
            </a:r>
          </a:p>
          <a:p>
            <a:pPr>
              <a:defRPr sz="3000" b="1">
                <a:solidFill>
                  <a:schemeClr val="accent1">
                    <a:satOff val="-4409"/>
                    <a:lumOff val="-10509"/>
                  </a:schemeClr>
                </a:solidFill>
              </a:defRPr>
            </a:pPr>
            <a:r>
              <a:t>      from the base of trees &amp; shrubs</a:t>
            </a:r>
          </a:p>
          <a:p>
            <a:pPr marL="300789" indent="-300789">
              <a:buSzPct val="100000"/>
              <a:buChar char="●"/>
              <a:defRPr sz="3000" b="1">
                <a:solidFill>
                  <a:schemeClr val="accent1">
                    <a:satOff val="-4409"/>
                    <a:lumOff val="-10509"/>
                  </a:schemeClr>
                </a:solidFill>
              </a:defRPr>
            </a:pPr>
            <a:r>
              <a:t>Application rate: Generally 2-4 in. deep </a:t>
            </a:r>
          </a:p>
          <a:p>
            <a:pPr>
              <a:defRPr sz="3000" b="1">
                <a:solidFill>
                  <a:schemeClr val="accent1">
                    <a:satOff val="-4409"/>
                    <a:lumOff val="-10509"/>
                  </a:schemeClr>
                </a:solidFill>
              </a:defRPr>
            </a:pPr>
            <a:r>
              <a:t>● Keep mulch on top of soil</a:t>
            </a:r>
          </a:p>
          <a:p>
            <a:pPr>
              <a:defRPr sz="3000" b="1">
                <a:solidFill>
                  <a:schemeClr val="accent1">
                    <a:satOff val="-4409"/>
                    <a:lumOff val="-10509"/>
                  </a:schemeClr>
                </a:solidFill>
              </a:defRPr>
            </a:pPr>
            <a:r>
              <a:t>     to prevent N nitrogen tie-up</a:t>
            </a:r>
          </a:p>
          <a:p>
            <a:pPr marL="300789" indent="-300789">
              <a:buSzPct val="100000"/>
              <a:buChar char="•"/>
              <a:defRPr sz="3000" b="1">
                <a:solidFill>
                  <a:schemeClr val="accent1">
                    <a:satOff val="-4409"/>
                    <a:lumOff val="-10509"/>
                  </a:schemeClr>
                </a:solidFill>
              </a:defRPr>
            </a:pPr>
            <a:r>
              <a:t>Has little effect on soil pH</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Placeholder 2" descr="Picture Placeholder 2"/>
          <p:cNvPicPr>
            <a:picLocks noGrp="1" noChangeAspect="1"/>
          </p:cNvPicPr>
          <p:nvPr>
            <p:ph type="pic" idx="13"/>
          </p:nvPr>
        </p:nvPicPr>
        <p:blipFill>
          <a:blip r:embed="rId2"/>
          <a:srcRect l="7085" r="7085"/>
          <a:stretch>
            <a:fillRect/>
          </a:stretch>
        </p:blipFill>
        <p:spPr>
          <a:xfrm>
            <a:off x="882110" y="1396417"/>
            <a:ext cx="7060750" cy="5295563"/>
          </a:xfrm>
          <a:prstGeom prst="rect">
            <a:avLst/>
          </a:prstGeom>
        </p:spPr>
      </p:pic>
      <p:sp>
        <p:nvSpPr>
          <p:cNvPr id="202"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203" name="pcmg.ucanr.org"/>
          <p:cNvSpPr txBox="1">
            <a:spLocks noGrp="1"/>
          </p:cNvSpPr>
          <p:nvPr>
            <p:ph type="title"/>
          </p:nvPr>
        </p:nvSpPr>
        <p:spPr>
          <a:xfrm>
            <a:off x="2268757" y="366823"/>
            <a:ext cx="4287509" cy="856598"/>
          </a:xfrm>
          <a:prstGeom prst="rect">
            <a:avLst/>
          </a:prstGeom>
          <a:solidFill>
            <a:srgbClr val="C0E4B5"/>
          </a:solidFill>
        </p:spPr>
        <p:txBody>
          <a:bodyPr anchor="ctr"/>
          <a:lstStyle>
            <a:lvl1pPr>
              <a:defRPr sz="4400" b="0" u="sng">
                <a:solidFill>
                  <a:srgbClr val="0000FF"/>
                </a:solidFill>
                <a:uFill>
                  <a:solidFill>
                    <a:srgbClr val="0000FF"/>
                  </a:solidFill>
                </a:uFill>
                <a:hlinkClick r:id="rId3"/>
              </a:defRPr>
            </a:lvl1pPr>
          </a:lstStyle>
          <a:p>
            <a:pPr>
              <a:defRPr u="none">
                <a:solidFill>
                  <a:schemeClr val="accent1"/>
                </a:solidFill>
                <a:uFillTx/>
              </a:defRPr>
            </a:pPr>
            <a:r>
              <a:rPr u="sng">
                <a:solidFill>
                  <a:srgbClr val="0000FF"/>
                </a:solidFill>
                <a:uFill>
                  <a:solidFill>
                    <a:srgbClr val="0000FF"/>
                  </a:solidFill>
                </a:uFill>
                <a:hlinkClick r:id="rId3"/>
              </a:rPr>
              <a:t>pcmg.ucanr.org</a:t>
            </a:r>
          </a:p>
        </p:txBody>
      </p:sp>
      <p:sp>
        <p:nvSpPr>
          <p:cNvPr id="204" name="Line"/>
          <p:cNvSpPr/>
          <p:nvPr/>
        </p:nvSpPr>
        <p:spPr>
          <a:xfrm flipV="1">
            <a:off x="1848125" y="2044806"/>
            <a:ext cx="1270001" cy="1270001"/>
          </a:xfrm>
          <a:prstGeom prst="line">
            <a:avLst/>
          </a:prstGeom>
          <a:ln w="88900">
            <a:solidFill>
              <a:srgbClr val="FF2600"/>
            </a:solidFill>
            <a:headEnd type="triangle"/>
          </a:ln>
          <a:effectLst>
            <a:outerShdw blurRad="38100" dist="20000" dir="5400000" rotWithShape="0">
              <a:srgbClr val="000000">
                <a:alpha val="38000"/>
              </a:srgbClr>
            </a:outerShdw>
          </a:effectLst>
        </p:spPr>
        <p:txBody>
          <a:bodyPr lIns="45719" rIns="45719"/>
          <a:lstStyle/>
          <a:p>
            <a:endParaRPr/>
          </a:p>
        </p:txBody>
      </p:sp>
      <p:sp>
        <p:nvSpPr>
          <p:cNvPr id="205" name="Line"/>
          <p:cNvSpPr/>
          <p:nvPr/>
        </p:nvSpPr>
        <p:spPr>
          <a:xfrm flipV="1">
            <a:off x="5836352" y="2809715"/>
            <a:ext cx="1270001" cy="1270001"/>
          </a:xfrm>
          <a:prstGeom prst="line">
            <a:avLst/>
          </a:prstGeom>
          <a:ln w="88900">
            <a:solidFill>
              <a:schemeClr val="accent3"/>
            </a:solidFill>
            <a:head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Other Types of Mulch"/>
          <p:cNvSpPr txBox="1">
            <a:spLocks noGrp="1"/>
          </p:cNvSpPr>
          <p:nvPr>
            <p:ph type="title"/>
          </p:nvPr>
        </p:nvSpPr>
        <p:spPr>
          <a:prstGeom prst="rect">
            <a:avLst/>
          </a:prstGeom>
        </p:spPr>
        <p:txBody>
          <a:bodyPr/>
          <a:lstStyle>
            <a:lvl1pPr>
              <a:defRPr b="1"/>
            </a:lvl1pPr>
          </a:lstStyle>
          <a:p>
            <a:r>
              <a:t>Other Types of Mulch</a:t>
            </a:r>
          </a:p>
        </p:txBody>
      </p:sp>
      <p:sp>
        <p:nvSpPr>
          <p:cNvPr id="57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577" name="● Straw…"/>
          <p:cNvSpPr txBox="1"/>
          <p:nvPr/>
        </p:nvSpPr>
        <p:spPr>
          <a:xfrm>
            <a:off x="1245667" y="1656310"/>
            <a:ext cx="3042051" cy="291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600" b="1">
                <a:solidFill>
                  <a:schemeClr val="accent1">
                    <a:satOff val="-4409"/>
                    <a:lumOff val="-10509"/>
                  </a:schemeClr>
                </a:solidFill>
              </a:defRPr>
            </a:pPr>
            <a:r>
              <a:t>● Straw</a:t>
            </a:r>
          </a:p>
          <a:p>
            <a:pPr marL="320842" indent="-320842">
              <a:buSzPct val="100000"/>
              <a:buChar char="●"/>
              <a:defRPr sz="3600" b="1">
                <a:solidFill>
                  <a:schemeClr val="accent1">
                    <a:satOff val="-4409"/>
                    <a:lumOff val="-10509"/>
                  </a:schemeClr>
                </a:solidFill>
              </a:defRPr>
            </a:pPr>
            <a:r>
              <a:t>Pine needles </a:t>
            </a:r>
          </a:p>
          <a:p>
            <a:pPr marL="320842" indent="-320842">
              <a:buSzPct val="100000"/>
              <a:buChar char="●"/>
              <a:defRPr sz="3600" b="1">
                <a:solidFill>
                  <a:schemeClr val="accent1">
                    <a:satOff val="-4409"/>
                    <a:lumOff val="-10509"/>
                  </a:schemeClr>
                </a:solidFill>
              </a:defRPr>
            </a:pPr>
            <a:r>
              <a:t>Oak leaves </a:t>
            </a:r>
          </a:p>
          <a:p>
            <a:pPr marL="320842" indent="-320842">
              <a:buSzPct val="100000"/>
              <a:buChar char="●"/>
              <a:defRPr sz="3600" b="1">
                <a:solidFill>
                  <a:schemeClr val="accent1">
                    <a:satOff val="-4409"/>
                    <a:lumOff val="-10509"/>
                  </a:schemeClr>
                </a:solidFill>
              </a:defRPr>
            </a:pPr>
            <a:r>
              <a:t>Plastic</a:t>
            </a:r>
          </a:p>
          <a:p>
            <a:pPr>
              <a:defRPr sz="3600" b="1">
                <a:solidFill>
                  <a:schemeClr val="accent1">
                    <a:satOff val="-4409"/>
                    <a:lumOff val="-10509"/>
                  </a:schemeClr>
                </a:solidFill>
              </a:defRPr>
            </a:pPr>
            <a:r>
              <a:t>● Gravel</a:t>
            </a:r>
          </a:p>
        </p:txBody>
      </p:sp>
      <p:pic>
        <p:nvPicPr>
          <p:cNvPr id="578" name="Screen Shot 2018-12-29 at 1.35.42 PM.png" descr="Screen Shot 2018-12-29 at 1.35.42 PM.png"/>
          <p:cNvPicPr>
            <a:picLocks noChangeAspect="1"/>
          </p:cNvPicPr>
          <p:nvPr/>
        </p:nvPicPr>
        <p:blipFill>
          <a:blip r:embed="rId3"/>
          <a:stretch>
            <a:fillRect/>
          </a:stretch>
        </p:blipFill>
        <p:spPr>
          <a:xfrm>
            <a:off x="4698835" y="1903030"/>
            <a:ext cx="1681308" cy="2419286"/>
          </a:xfrm>
          <a:prstGeom prst="rect">
            <a:avLst/>
          </a:prstGeom>
          <a:ln w="12700">
            <a:miter lim="400000"/>
          </a:ln>
        </p:spPr>
      </p:pic>
      <p:pic>
        <p:nvPicPr>
          <p:cNvPr id="579" name="Screen Shot 2018-12-29 at 1.35.28 PM.png" descr="Screen Shot 2018-12-29 at 1.35.28 PM.png"/>
          <p:cNvPicPr>
            <a:picLocks noChangeAspect="1"/>
          </p:cNvPicPr>
          <p:nvPr/>
        </p:nvPicPr>
        <p:blipFill>
          <a:blip r:embed="rId4"/>
          <a:stretch>
            <a:fillRect/>
          </a:stretch>
        </p:blipFill>
        <p:spPr>
          <a:xfrm>
            <a:off x="3474593" y="4648220"/>
            <a:ext cx="3541256" cy="1891697"/>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sp>
        <p:nvSpPr>
          <p:cNvPr id="584"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585" name="page37image16787072.png" descr="page37image16787072.png"/>
          <p:cNvPicPr>
            <a:picLocks noChangeAspect="1"/>
          </p:cNvPicPr>
          <p:nvPr/>
        </p:nvPicPr>
        <p:blipFill>
          <a:blip r:embed="rId2"/>
          <a:stretch>
            <a:fillRect/>
          </a:stretch>
        </p:blipFill>
        <p:spPr>
          <a:xfrm>
            <a:off x="799825" y="1969259"/>
            <a:ext cx="3898901" cy="2463801"/>
          </a:xfrm>
          <a:prstGeom prst="rect">
            <a:avLst/>
          </a:prstGeom>
          <a:ln w="12700">
            <a:miter lim="400000"/>
          </a:ln>
        </p:spPr>
      </p:pic>
      <p:sp>
        <p:nvSpPr>
          <p:cNvPr id="586" name="Text"/>
          <p:cNvSpPr txBox="1"/>
          <p:nvPr/>
        </p:nvSpPr>
        <p:spPr>
          <a:xfrm>
            <a:off x="799825" y="1969259"/>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587" name="page37image800992.png" descr="page37image800992.png"/>
          <p:cNvPicPr>
            <a:picLocks noChangeAspect="1"/>
          </p:cNvPicPr>
          <p:nvPr/>
        </p:nvPicPr>
        <p:blipFill>
          <a:blip r:embed="rId3"/>
          <a:stretch>
            <a:fillRect/>
          </a:stretch>
        </p:blipFill>
        <p:spPr>
          <a:xfrm>
            <a:off x="5088101" y="1969259"/>
            <a:ext cx="3427896" cy="2463801"/>
          </a:xfrm>
          <a:prstGeom prst="rect">
            <a:avLst/>
          </a:prstGeom>
          <a:ln w="12700">
            <a:miter lim="400000"/>
          </a:ln>
        </p:spPr>
      </p:pic>
      <p:sp>
        <p:nvSpPr>
          <p:cNvPr id="588" name="Text"/>
          <p:cNvSpPr txBox="1"/>
          <p:nvPr/>
        </p:nvSpPr>
        <p:spPr>
          <a:xfrm>
            <a:off x="5088101" y="1969259"/>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89" name="Title 4"/>
          <p:cNvSpPr txBox="1">
            <a:spLocks noGrp="1"/>
          </p:cNvSpPr>
          <p:nvPr>
            <p:ph type="title"/>
          </p:nvPr>
        </p:nvSpPr>
        <p:spPr>
          <a:prstGeom prst="rect">
            <a:avLst/>
          </a:prstGeom>
        </p:spPr>
        <p:txBody>
          <a:bodyPr/>
          <a:lstStyle/>
          <a:p>
            <a:r>
              <a:t>Crust Forms on Unprotected Soil</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itle 4"/>
          <p:cNvSpPr txBox="1">
            <a:spLocks noGrp="1"/>
          </p:cNvSpPr>
          <p:nvPr>
            <p:ph type="title"/>
          </p:nvPr>
        </p:nvSpPr>
        <p:spPr>
          <a:prstGeom prst="rect">
            <a:avLst/>
          </a:prstGeom>
        </p:spPr>
        <p:txBody>
          <a:bodyPr/>
          <a:lstStyle>
            <a:lvl1pPr>
              <a:defRPr b="1"/>
            </a:lvl1pPr>
          </a:lstStyle>
          <a:p>
            <a:r>
              <a:t>Healthy Soil Tips</a:t>
            </a:r>
          </a:p>
        </p:txBody>
      </p:sp>
      <p:sp>
        <p:nvSpPr>
          <p:cNvPr id="59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a:p>
        </p:txBody>
      </p:sp>
      <p:sp>
        <p:nvSpPr>
          <p:cNvPr id="59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594" name="Title 4"/>
          <p:cNvSpPr txBox="1"/>
          <p:nvPr/>
        </p:nvSpPr>
        <p:spPr>
          <a:xfrm>
            <a:off x="1679990" y="2452259"/>
            <a:ext cx="6818912" cy="3539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722376">
              <a:defRPr sz="3160" b="1">
                <a:solidFill>
                  <a:schemeClr val="accent1">
                    <a:satOff val="-4409"/>
                    <a:lumOff val="-10509"/>
                  </a:schemeClr>
                </a:solidFill>
              </a:defRPr>
            </a:pPr>
            <a:r>
              <a:t>Avoid disturbing the soil</a:t>
            </a:r>
          </a:p>
          <a:p>
            <a:pPr defTabSz="722376">
              <a:defRPr sz="3160" b="1">
                <a:solidFill>
                  <a:schemeClr val="accent1">
                    <a:satOff val="-4409"/>
                    <a:lumOff val="-10509"/>
                  </a:schemeClr>
                </a:solidFill>
              </a:defRPr>
            </a:pPr>
            <a:r>
              <a:t>Avoid compaction</a:t>
            </a:r>
          </a:p>
          <a:p>
            <a:pPr defTabSz="722376">
              <a:defRPr sz="3160" b="1">
                <a:solidFill>
                  <a:schemeClr val="accent1">
                    <a:satOff val="-4409"/>
                    <a:lumOff val="-10509"/>
                  </a:schemeClr>
                </a:solidFill>
              </a:defRPr>
            </a:pPr>
            <a:r>
              <a:t>    need pore space for air &amp; water</a:t>
            </a:r>
          </a:p>
          <a:p>
            <a:pPr defTabSz="722376">
              <a:defRPr sz="3160" b="1">
                <a:solidFill>
                  <a:schemeClr val="accent1">
                    <a:satOff val="-4409"/>
                    <a:lumOff val="-10509"/>
                  </a:schemeClr>
                </a:solidFill>
              </a:defRPr>
            </a:pPr>
            <a:r>
              <a:t>Keep roots in the soil—</a:t>
            </a:r>
          </a:p>
          <a:p>
            <a:pPr defTabSz="722376">
              <a:defRPr sz="3160" b="1">
                <a:solidFill>
                  <a:schemeClr val="accent1">
                    <a:satOff val="-4409"/>
                    <a:lumOff val="-10509"/>
                  </a:schemeClr>
                </a:solidFill>
              </a:defRPr>
            </a:pPr>
            <a:r>
              <a:t>   happy mycorrhizal fungi</a:t>
            </a:r>
          </a:p>
          <a:p>
            <a:pPr defTabSz="722376">
              <a:defRPr sz="3160" b="1">
                <a:solidFill>
                  <a:schemeClr val="accent1">
                    <a:satOff val="-4409"/>
                    <a:lumOff val="-10509"/>
                  </a:schemeClr>
                </a:solidFill>
              </a:defRPr>
            </a:pPr>
            <a:r>
              <a:t>Keep soil surface covered</a:t>
            </a:r>
          </a:p>
          <a:p>
            <a:pPr defTabSz="722376">
              <a:defRPr sz="3160" b="1">
                <a:solidFill>
                  <a:schemeClr val="accent1">
                    <a:satOff val="-4409"/>
                    <a:lumOff val="-10509"/>
                  </a:schemeClr>
                </a:solidFill>
              </a:defRPr>
            </a:pPr>
            <a:r>
              <a:t>Compost—feed the soil!</a:t>
            </a:r>
          </a:p>
        </p:txBody>
      </p:sp>
      <p:sp>
        <p:nvSpPr>
          <p:cNvPr id="595" name="Title 4"/>
          <p:cNvSpPr txBox="1"/>
          <p:nvPr/>
        </p:nvSpPr>
        <p:spPr>
          <a:xfrm>
            <a:off x="457200" y="1288875"/>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400" b="1" u="sng">
                <a:solidFill>
                  <a:schemeClr val="accent1">
                    <a:satOff val="-4409"/>
                    <a:lumOff val="-10509"/>
                  </a:schemeClr>
                </a:solidFill>
              </a:defRPr>
            </a:lvl1pPr>
          </a:lstStyle>
          <a:p>
            <a:r>
              <a:t>Treat your soil right!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sp>
        <p:nvSpPr>
          <p:cNvPr id="600"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601" name="soil01.jpg" descr="soil01.jpg"/>
          <p:cNvPicPr>
            <a:picLocks noChangeAspect="1"/>
          </p:cNvPicPr>
          <p:nvPr/>
        </p:nvPicPr>
        <p:blipFill>
          <a:blip r:embed="rId3"/>
          <a:stretch>
            <a:fillRect/>
          </a:stretch>
        </p:blipFill>
        <p:spPr>
          <a:xfrm>
            <a:off x="1913698" y="2499383"/>
            <a:ext cx="4932750" cy="3699563"/>
          </a:xfrm>
          <a:prstGeom prst="rect">
            <a:avLst/>
          </a:prstGeom>
          <a:ln w="12700">
            <a:miter lim="400000"/>
          </a:ln>
        </p:spPr>
      </p:pic>
      <p:sp>
        <p:nvSpPr>
          <p:cNvPr id="602" name="Title 4"/>
          <p:cNvSpPr txBox="1">
            <a:spLocks noGrp="1"/>
          </p:cNvSpPr>
          <p:nvPr>
            <p:ph type="title"/>
          </p:nvPr>
        </p:nvSpPr>
        <p:spPr>
          <a:xfrm>
            <a:off x="2743200" y="368583"/>
            <a:ext cx="3273746" cy="915355"/>
          </a:xfrm>
          <a:prstGeom prst="rect">
            <a:avLst/>
          </a:prstGeom>
        </p:spPr>
        <p:txBody>
          <a:bodyPr/>
          <a:lstStyle>
            <a:lvl1pPr>
              <a:defRPr b="1"/>
            </a:lvl1pPr>
          </a:lstStyle>
          <a:p>
            <a:r>
              <a:t>Soil or Dirt?</a:t>
            </a:r>
          </a:p>
        </p:txBody>
      </p:sp>
      <p:sp>
        <p:nvSpPr>
          <p:cNvPr id="603" name="Title 4"/>
          <p:cNvSpPr txBox="1"/>
          <p:nvPr/>
        </p:nvSpPr>
        <p:spPr>
          <a:xfrm>
            <a:off x="1980751" y="1433983"/>
            <a:ext cx="5182498" cy="915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813816">
              <a:defRPr sz="3916" b="1" u="sng">
                <a:solidFill>
                  <a:schemeClr val="accent1"/>
                </a:solidFill>
              </a:defRPr>
            </a:lvl1pPr>
          </a:lstStyle>
          <a:p>
            <a:r>
              <a:t>Now what do you think?</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60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609" name="page27image783360.png" descr="page27image783360.png"/>
          <p:cNvPicPr>
            <a:picLocks noChangeAspect="1"/>
          </p:cNvPicPr>
          <p:nvPr/>
        </p:nvPicPr>
        <p:blipFill>
          <a:blip r:embed="rId3"/>
          <a:stretch>
            <a:fillRect/>
          </a:stretch>
        </p:blipFill>
        <p:spPr>
          <a:xfrm>
            <a:off x="2268443" y="1780978"/>
            <a:ext cx="4607114" cy="3464320"/>
          </a:xfrm>
          <a:prstGeom prst="rect">
            <a:avLst/>
          </a:prstGeom>
          <a:ln w="12700">
            <a:miter lim="400000"/>
          </a:ln>
        </p:spPr>
      </p:pic>
      <p:sp>
        <p:nvSpPr>
          <p:cNvPr id="610" name="Text"/>
          <p:cNvSpPr txBox="1"/>
          <p:nvPr/>
        </p:nvSpPr>
        <p:spPr>
          <a:xfrm>
            <a:off x="-1002098" y="1346678"/>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11" name="Title 4"/>
          <p:cNvSpPr txBox="1">
            <a:spLocks noGrp="1"/>
          </p:cNvSpPr>
          <p:nvPr>
            <p:ph type="title"/>
          </p:nvPr>
        </p:nvSpPr>
        <p:spPr>
          <a:prstGeom prst="rect">
            <a:avLst/>
          </a:prstGeom>
        </p:spPr>
        <p:txBody>
          <a:bodyPr/>
          <a:lstStyle>
            <a:lvl1pPr>
              <a:defRPr b="1"/>
            </a:lvl1pPr>
          </a:lstStyle>
          <a:p>
            <a:r>
              <a:t>One Last Question…</a:t>
            </a:r>
          </a:p>
        </p:txBody>
      </p:sp>
      <p:sp>
        <p:nvSpPr>
          <p:cNvPr id="612" name="Title 4"/>
          <p:cNvSpPr txBox="1"/>
          <p:nvPr/>
        </p:nvSpPr>
        <p:spPr>
          <a:xfrm>
            <a:off x="457200" y="5380037"/>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400" b="1">
                <a:solidFill>
                  <a:schemeClr val="accent1"/>
                </a:solidFill>
              </a:defRPr>
            </a:lvl1pPr>
          </a:lstStyle>
          <a:p>
            <a:r>
              <a:t>No-till or Till?</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itle 5"/>
          <p:cNvSpPr txBox="1">
            <a:spLocks noGrp="1"/>
          </p:cNvSpPr>
          <p:nvPr>
            <p:ph type="title"/>
          </p:nvPr>
        </p:nvSpPr>
        <p:spPr>
          <a:xfrm>
            <a:off x="1251842" y="381717"/>
            <a:ext cx="3853558" cy="1143001"/>
          </a:xfrm>
          <a:prstGeom prst="rect">
            <a:avLst/>
          </a:prstGeom>
        </p:spPr>
        <p:txBody>
          <a:bodyPr/>
          <a:lstStyle>
            <a:lvl1pPr>
              <a:defRPr b="1"/>
            </a:lvl1pPr>
          </a:lstStyle>
          <a:p>
            <a:r>
              <a:t>Thank You!</a:t>
            </a:r>
          </a:p>
        </p:txBody>
      </p:sp>
      <p:sp>
        <p:nvSpPr>
          <p:cNvPr id="617" name="Text Placeholder 6"/>
          <p:cNvSpPr txBox="1">
            <a:spLocks noGrp="1"/>
          </p:cNvSpPr>
          <p:nvPr>
            <p:ph type="body" sz="quarter" idx="1"/>
          </p:nvPr>
        </p:nvSpPr>
        <p:spPr>
          <a:xfrm>
            <a:off x="1083121" y="2180354"/>
            <a:ext cx="4191001" cy="639763"/>
          </a:xfrm>
          <a:prstGeom prst="rect">
            <a:avLst/>
          </a:prstGeom>
        </p:spPr>
        <p:txBody>
          <a:bodyPr/>
          <a:lstStyle>
            <a:lvl1pPr defTabSz="804672">
              <a:spcBef>
                <a:spcPts val="800"/>
              </a:spcBef>
              <a:defRPr sz="3520" u="sng"/>
            </a:lvl1pPr>
          </a:lstStyle>
          <a:p>
            <a:r>
              <a:t>Any Questions?</a:t>
            </a:r>
          </a:p>
        </p:txBody>
      </p:sp>
      <p:sp>
        <p:nvSpPr>
          <p:cNvPr id="618" name="Content Placeholder 7"/>
          <p:cNvSpPr txBox="1"/>
          <p:nvPr/>
        </p:nvSpPr>
        <p:spPr>
          <a:xfrm>
            <a:off x="457200" y="3475753"/>
            <a:ext cx="8229600" cy="2574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lgn="ctr">
              <a:spcBef>
                <a:spcPts val="500"/>
              </a:spcBef>
              <a:defRPr sz="4100" b="1" u="sng">
                <a:solidFill>
                  <a:srgbClr val="194687"/>
                </a:solidFill>
              </a:defRPr>
            </a:pPr>
            <a:r>
              <a:rPr dirty="0"/>
              <a:t>Evaluations, please!</a:t>
            </a:r>
          </a:p>
          <a:p>
            <a:pPr marL="342900" indent="-342900" algn="ctr">
              <a:spcBef>
                <a:spcPts val="500"/>
              </a:spcBef>
              <a:defRPr sz="1300" b="1" u="sng">
                <a:solidFill>
                  <a:srgbClr val="194687"/>
                </a:solidFill>
              </a:defRPr>
            </a:pPr>
            <a:endParaRPr dirty="0"/>
          </a:p>
          <a:p>
            <a:pPr marL="342900" indent="-342900" algn="ctr">
              <a:spcBef>
                <a:spcPts val="500"/>
              </a:spcBef>
              <a:defRPr sz="2400">
                <a:solidFill>
                  <a:srgbClr val="194687"/>
                </a:solidFill>
              </a:defRPr>
            </a:pPr>
            <a:r>
              <a:rPr dirty="0"/>
              <a:t>Master Gardener Hotline: </a:t>
            </a:r>
            <a:r>
              <a:rPr b="1" dirty="0"/>
              <a:t>(530) 889-7388</a:t>
            </a:r>
          </a:p>
          <a:p>
            <a:pPr marL="342900" indent="-342900" algn="ctr">
              <a:spcBef>
                <a:spcPts val="500"/>
              </a:spcBef>
              <a:defRPr sz="2400">
                <a:solidFill>
                  <a:srgbClr val="194687"/>
                </a:solidFill>
              </a:defRPr>
            </a:pPr>
            <a:r>
              <a:rPr dirty="0"/>
              <a:t>Master Gardener Website: </a:t>
            </a:r>
            <a:r>
              <a:rPr b="1" dirty="0"/>
              <a:t>pcmg.ucanr.org</a:t>
            </a:r>
          </a:p>
        </p:txBody>
      </p:sp>
      <p:sp>
        <p:nvSpPr>
          <p:cNvPr id="619" name="Slide Number Placeholder 9"/>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55</a:t>
            </a:fld>
            <a:endParaRPr/>
          </a:p>
        </p:txBody>
      </p:sp>
      <p:pic>
        <p:nvPicPr>
          <p:cNvPr id="620" name="Screen Shot 2018-12-10 at 9.00.25 AM.png" descr="Screen Shot 2018-12-10 at 9.00.25 AM.png"/>
          <p:cNvPicPr>
            <a:picLocks noChangeAspect="1"/>
          </p:cNvPicPr>
          <p:nvPr/>
        </p:nvPicPr>
        <p:blipFill>
          <a:blip r:embed="rId2"/>
          <a:stretch>
            <a:fillRect/>
          </a:stretch>
        </p:blipFill>
        <p:spPr>
          <a:xfrm>
            <a:off x="6277628" y="374650"/>
            <a:ext cx="2061639" cy="2746774"/>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56</a:t>
            </a:fld>
            <a:endParaRPr/>
          </a:p>
        </p:txBody>
      </p:sp>
      <p:sp>
        <p:nvSpPr>
          <p:cNvPr id="623"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24" name="Title 4"/>
          <p:cNvSpPr txBox="1">
            <a:spLocks noGrp="1"/>
          </p:cNvSpPr>
          <p:nvPr>
            <p:ph type="title"/>
          </p:nvPr>
        </p:nvSpPr>
        <p:spPr>
          <a:xfrm>
            <a:off x="457200" y="2449862"/>
            <a:ext cx="8229600" cy="1143001"/>
          </a:xfrm>
          <a:prstGeom prst="rect">
            <a:avLst/>
          </a:prstGeom>
        </p:spPr>
        <p:txBody>
          <a:bodyPr/>
          <a:lstStyle/>
          <a:p>
            <a:pPr defTabSz="704087">
              <a:defRPr sz="3387" b="1"/>
            </a:pPr>
            <a:r>
              <a:t>Following slides include </a:t>
            </a:r>
          </a:p>
          <a:p>
            <a:pPr defTabSz="704087">
              <a:defRPr sz="3387" b="1"/>
            </a:pPr>
            <a:r>
              <a:t>additional topics for inclusion</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Cover Crop Benefits"/>
          <p:cNvSpPr txBox="1">
            <a:spLocks noGrp="1"/>
          </p:cNvSpPr>
          <p:nvPr>
            <p:ph type="title"/>
          </p:nvPr>
        </p:nvSpPr>
        <p:spPr>
          <a:prstGeom prst="rect">
            <a:avLst/>
          </a:prstGeom>
        </p:spPr>
        <p:txBody>
          <a:bodyPr/>
          <a:lstStyle/>
          <a:p>
            <a:r>
              <a:t>Cover Crop Benefits</a:t>
            </a:r>
          </a:p>
        </p:txBody>
      </p:sp>
      <p:sp>
        <p:nvSpPr>
          <p:cNvPr id="6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57</a:t>
            </a:fld>
            <a:endParaRPr/>
          </a:p>
        </p:txBody>
      </p:sp>
      <p:pic>
        <p:nvPicPr>
          <p:cNvPr id="628" name="Screen Shot 2018-12-10 at 8.54.28 AM.png" descr="Screen Shot 2018-12-10 at 8.54.28 AM.png"/>
          <p:cNvPicPr>
            <a:picLocks noChangeAspect="1"/>
          </p:cNvPicPr>
          <p:nvPr/>
        </p:nvPicPr>
        <p:blipFill>
          <a:blip r:embed="rId3"/>
          <a:stretch>
            <a:fillRect/>
          </a:stretch>
        </p:blipFill>
        <p:spPr>
          <a:xfrm>
            <a:off x="1312219" y="1840930"/>
            <a:ext cx="6519562" cy="3970691"/>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Cover Crop Benefits"/>
          <p:cNvSpPr txBox="1">
            <a:spLocks noGrp="1"/>
          </p:cNvSpPr>
          <p:nvPr>
            <p:ph type="title"/>
          </p:nvPr>
        </p:nvSpPr>
        <p:spPr>
          <a:prstGeom prst="rect">
            <a:avLst/>
          </a:prstGeom>
        </p:spPr>
        <p:txBody>
          <a:bodyPr/>
          <a:lstStyle/>
          <a:p>
            <a:r>
              <a:t>Cover Crop Benefits</a:t>
            </a:r>
          </a:p>
        </p:txBody>
      </p:sp>
      <p:sp>
        <p:nvSpPr>
          <p:cNvPr id="6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58</a:t>
            </a:fld>
            <a:endParaRPr/>
          </a:p>
        </p:txBody>
      </p:sp>
      <p:pic>
        <p:nvPicPr>
          <p:cNvPr id="634" name="53951.jpg" descr="53951.jpg"/>
          <p:cNvPicPr>
            <a:picLocks noChangeAspect="1"/>
          </p:cNvPicPr>
          <p:nvPr/>
        </p:nvPicPr>
        <p:blipFill>
          <a:blip r:embed="rId3"/>
          <a:stretch>
            <a:fillRect/>
          </a:stretch>
        </p:blipFill>
        <p:spPr>
          <a:xfrm>
            <a:off x="1856591" y="1992945"/>
            <a:ext cx="5430818" cy="4129969"/>
          </a:xfrm>
          <a:prstGeom prst="rect">
            <a:avLst/>
          </a:prstGeom>
          <a:ln w="12700">
            <a:miter lim="400000"/>
          </a:ln>
        </p:spPr>
      </p:pic>
      <p:pic>
        <p:nvPicPr>
          <p:cNvPr id="635" name="sare-national.gif" descr="sare-national.gif"/>
          <p:cNvPicPr>
            <a:picLocks noChangeAspect="1"/>
          </p:cNvPicPr>
          <p:nvPr/>
        </p:nvPicPr>
        <p:blipFill>
          <a:blip r:embed="rId4"/>
          <a:stretch>
            <a:fillRect/>
          </a:stretch>
        </p:blipFill>
        <p:spPr>
          <a:xfrm>
            <a:off x="19458303" y="18207997"/>
            <a:ext cx="1625601" cy="1625601"/>
          </a:xfrm>
          <a:prstGeom prst="rect">
            <a:avLst/>
          </a:prstGeom>
          <a:ln w="12700">
            <a:miter lim="400000"/>
          </a:ln>
        </p:spPr>
      </p:pic>
      <p:sp>
        <p:nvSpPr>
          <p:cNvPr id="636" name="SARE.org"/>
          <p:cNvSpPr txBox="1"/>
          <p:nvPr/>
        </p:nvSpPr>
        <p:spPr>
          <a:xfrm>
            <a:off x="6088845" y="5692865"/>
            <a:ext cx="66001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u="sng">
                <a:uFill>
                  <a:solidFill>
                    <a:srgbClr val="0000FF"/>
                  </a:solidFill>
                </a:uFill>
                <a:hlinkClick r:id="rId5"/>
              </a:defRPr>
            </a:lvl1pPr>
          </a:lstStyle>
          <a:p>
            <a:pPr>
              <a:defRPr u="none">
                <a:uFillTx/>
              </a:defRPr>
            </a:pPr>
            <a:r>
              <a:rPr u="sng">
                <a:uFill>
                  <a:solidFill>
                    <a:srgbClr val="0000FF"/>
                  </a:solidFill>
                </a:uFill>
                <a:hlinkClick r:id="rId5"/>
              </a:rPr>
              <a:t>SARE.org</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59</a:t>
            </a:fld>
            <a:endParaRPr/>
          </a:p>
        </p:txBody>
      </p:sp>
      <p:sp>
        <p:nvSpPr>
          <p:cNvPr id="641"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642" name="images.jpeg" descr="images.jpeg"/>
          <p:cNvPicPr>
            <a:picLocks noChangeAspect="1"/>
          </p:cNvPicPr>
          <p:nvPr/>
        </p:nvPicPr>
        <p:blipFill>
          <a:blip r:embed="rId3"/>
          <a:stretch>
            <a:fillRect/>
          </a:stretch>
        </p:blipFill>
        <p:spPr>
          <a:xfrm>
            <a:off x="2817701" y="1788126"/>
            <a:ext cx="3508598" cy="3281748"/>
          </a:xfrm>
          <a:prstGeom prst="rect">
            <a:avLst/>
          </a:prstGeom>
          <a:ln w="12700">
            <a:miter lim="400000"/>
          </a:ln>
        </p:spPr>
      </p:pic>
      <p:sp>
        <p:nvSpPr>
          <p:cNvPr id="643" name="Title 4"/>
          <p:cNvSpPr txBox="1">
            <a:spLocks noGrp="1"/>
          </p:cNvSpPr>
          <p:nvPr>
            <p:ph type="title"/>
          </p:nvPr>
        </p:nvSpPr>
        <p:spPr>
          <a:prstGeom prst="rect">
            <a:avLst/>
          </a:prstGeom>
        </p:spPr>
        <p:txBody>
          <a:bodyPr/>
          <a:lstStyle>
            <a:lvl1pPr>
              <a:defRPr b="1"/>
            </a:lvl1pPr>
          </a:lstStyle>
          <a:p>
            <a:r>
              <a:t>Fertilization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0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209" name="Title 4"/>
          <p:cNvSpPr txBox="1">
            <a:spLocks noGrp="1"/>
          </p:cNvSpPr>
          <p:nvPr>
            <p:ph type="title"/>
          </p:nvPr>
        </p:nvSpPr>
        <p:spPr>
          <a:xfrm>
            <a:off x="685800" y="389607"/>
            <a:ext cx="7772400" cy="1143001"/>
          </a:xfrm>
          <a:prstGeom prst="rect">
            <a:avLst/>
          </a:prstGeom>
          <a:solidFill>
            <a:srgbClr val="C0E4B5"/>
          </a:solidFill>
        </p:spPr>
        <p:txBody>
          <a:bodyPr/>
          <a:lstStyle>
            <a:lvl1pPr>
              <a:defRPr b="1"/>
            </a:lvl1pPr>
          </a:lstStyle>
          <a:p>
            <a:r>
              <a:t>It’s Not Just Dirt!</a:t>
            </a:r>
          </a:p>
        </p:txBody>
      </p:sp>
      <p:sp>
        <p:nvSpPr>
          <p:cNvPr id="210" name="Let’s Look at Your Handouts…"/>
          <p:cNvSpPr txBox="1"/>
          <p:nvPr/>
        </p:nvSpPr>
        <p:spPr>
          <a:xfrm>
            <a:off x="1032468" y="2152968"/>
            <a:ext cx="7079064" cy="78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500" b="1">
                <a:solidFill>
                  <a:schemeClr val="accent1">
                    <a:satOff val="-4409"/>
                    <a:lumOff val="-10509"/>
                  </a:schemeClr>
                </a:solidFill>
              </a:defRPr>
            </a:lvl1pPr>
          </a:lstStyle>
          <a:p>
            <a:r>
              <a:t>Let’s Look at Your Handouts…</a:t>
            </a:r>
          </a:p>
        </p:txBody>
      </p:sp>
      <p:pic>
        <p:nvPicPr>
          <p:cNvPr id="211" name="stelprdb1049241.gif" descr="stelprdb1049241.gif"/>
          <p:cNvPicPr>
            <a:picLocks noChangeAspect="1"/>
          </p:cNvPicPr>
          <p:nvPr/>
        </p:nvPicPr>
        <p:blipFill>
          <a:blip r:embed="rId2"/>
          <a:stretch>
            <a:fillRect/>
          </a:stretch>
        </p:blipFill>
        <p:spPr>
          <a:xfrm>
            <a:off x="3145726" y="3159857"/>
            <a:ext cx="2852548" cy="2886779"/>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60</a:t>
            </a:fld>
            <a:endParaRPr/>
          </a:p>
        </p:txBody>
      </p:sp>
      <p:sp>
        <p:nvSpPr>
          <p:cNvPr id="64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49"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650" name="images-1.jpeg" descr="images-1.jpeg"/>
          <p:cNvPicPr>
            <a:picLocks noChangeAspect="1"/>
          </p:cNvPicPr>
          <p:nvPr/>
        </p:nvPicPr>
        <p:blipFill>
          <a:blip r:embed="rId3"/>
          <a:stretch>
            <a:fillRect/>
          </a:stretch>
        </p:blipFill>
        <p:spPr>
          <a:xfrm>
            <a:off x="3143250" y="1831238"/>
            <a:ext cx="2857500" cy="2857501"/>
          </a:xfrm>
          <a:prstGeom prst="rect">
            <a:avLst/>
          </a:prstGeom>
          <a:ln w="12700">
            <a:miter lim="400000"/>
          </a:ln>
        </p:spPr>
      </p:pic>
      <p:sp>
        <p:nvSpPr>
          <p:cNvPr id="651" name="Title 4"/>
          <p:cNvSpPr txBox="1">
            <a:spLocks noGrp="1"/>
          </p:cNvSpPr>
          <p:nvPr>
            <p:ph type="title"/>
          </p:nvPr>
        </p:nvSpPr>
        <p:spPr>
          <a:prstGeom prst="rect">
            <a:avLst/>
          </a:prstGeom>
        </p:spPr>
        <p:txBody>
          <a:bodyPr/>
          <a:lstStyle/>
          <a:p>
            <a:r>
              <a:t>Fertilization</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61</a:t>
            </a:fld>
            <a:endParaRPr/>
          </a:p>
        </p:txBody>
      </p:sp>
      <p:sp>
        <p:nvSpPr>
          <p:cNvPr id="65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57"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58" name="Title 4"/>
          <p:cNvSpPr txBox="1">
            <a:spLocks noGrp="1"/>
          </p:cNvSpPr>
          <p:nvPr>
            <p:ph type="title"/>
          </p:nvPr>
        </p:nvSpPr>
        <p:spPr>
          <a:xfrm>
            <a:off x="711200" y="-89907"/>
            <a:ext cx="8229600" cy="1143001"/>
          </a:xfrm>
          <a:prstGeom prst="rect">
            <a:avLst/>
          </a:prstGeom>
        </p:spPr>
        <p:txBody>
          <a:bodyPr/>
          <a:lstStyle/>
          <a:p>
            <a:r>
              <a:t>Primary Macronutrients</a:t>
            </a:r>
          </a:p>
        </p:txBody>
      </p:sp>
      <p:sp>
        <p:nvSpPr>
          <p:cNvPr id="659" name="Text"/>
          <p:cNvSpPr txBox="1"/>
          <p:nvPr/>
        </p:nvSpPr>
        <p:spPr>
          <a:xfrm>
            <a:off x="4494089" y="3243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60" name="Text"/>
          <p:cNvSpPr txBox="1"/>
          <p:nvPr/>
        </p:nvSpPr>
        <p:spPr>
          <a:xfrm>
            <a:off x="4621089" y="3370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61" name="Text"/>
          <p:cNvSpPr txBox="1"/>
          <p:nvPr/>
        </p:nvSpPr>
        <p:spPr>
          <a:xfrm>
            <a:off x="4748089" y="3497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62" name="Text"/>
          <p:cNvSpPr txBox="1"/>
          <p:nvPr/>
        </p:nvSpPr>
        <p:spPr>
          <a:xfrm>
            <a:off x="4875089" y="3624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pic>
        <p:nvPicPr>
          <p:cNvPr id="663" name="Screen Shot 2018-12-25 at 9.32.00 PM.png" descr="Screen Shot 2018-12-25 at 9.32.00 PM.png"/>
          <p:cNvPicPr>
            <a:picLocks noChangeAspect="1"/>
          </p:cNvPicPr>
          <p:nvPr/>
        </p:nvPicPr>
        <p:blipFill>
          <a:blip r:embed="rId3"/>
          <a:stretch>
            <a:fillRect/>
          </a:stretch>
        </p:blipFill>
        <p:spPr>
          <a:xfrm>
            <a:off x="1261484" y="1035022"/>
            <a:ext cx="6875032" cy="5549956"/>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62</a:t>
            </a:fld>
            <a:endParaRPr/>
          </a:p>
        </p:txBody>
      </p:sp>
      <p:sp>
        <p:nvSpPr>
          <p:cNvPr id="66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69"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70" name="Title 4"/>
          <p:cNvSpPr txBox="1">
            <a:spLocks noGrp="1"/>
          </p:cNvSpPr>
          <p:nvPr>
            <p:ph type="title"/>
          </p:nvPr>
        </p:nvSpPr>
        <p:spPr>
          <a:xfrm>
            <a:off x="457200" y="137933"/>
            <a:ext cx="8229600" cy="1143001"/>
          </a:xfrm>
          <a:prstGeom prst="rect">
            <a:avLst/>
          </a:prstGeom>
        </p:spPr>
        <p:txBody>
          <a:bodyPr/>
          <a:lstStyle/>
          <a:p>
            <a:r>
              <a:t>Secondary Macronutrients</a:t>
            </a:r>
          </a:p>
        </p:txBody>
      </p:sp>
      <p:sp>
        <p:nvSpPr>
          <p:cNvPr id="671" name="Text"/>
          <p:cNvSpPr txBox="1"/>
          <p:nvPr/>
        </p:nvSpPr>
        <p:spPr>
          <a:xfrm>
            <a:off x="4494089" y="3243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72" name="Text"/>
          <p:cNvSpPr txBox="1"/>
          <p:nvPr/>
        </p:nvSpPr>
        <p:spPr>
          <a:xfrm>
            <a:off x="4621089" y="3370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pic>
        <p:nvPicPr>
          <p:cNvPr id="673" name="Screen Shot 2018-12-25 at 9.35.03 PM.png" descr="Screen Shot 2018-12-25 at 9.35.03 PM.png"/>
          <p:cNvPicPr>
            <a:picLocks noChangeAspect="1"/>
          </p:cNvPicPr>
          <p:nvPr/>
        </p:nvPicPr>
        <p:blipFill>
          <a:blip r:embed="rId3"/>
          <a:stretch>
            <a:fillRect/>
          </a:stretch>
        </p:blipFill>
        <p:spPr>
          <a:xfrm>
            <a:off x="661468" y="1395226"/>
            <a:ext cx="7821064" cy="4968809"/>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63</a:t>
            </a:fld>
            <a:endParaRPr/>
          </a:p>
        </p:txBody>
      </p:sp>
      <p:sp>
        <p:nvSpPr>
          <p:cNvPr id="67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79" name="Text"/>
          <p:cNvSpPr txBox="1"/>
          <p:nvPr/>
        </p:nvSpPr>
        <p:spPr>
          <a:xfrm>
            <a:off x="2864925" y="2363275"/>
            <a:ext cx="18034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80" name="Title 4"/>
          <p:cNvSpPr txBox="1">
            <a:spLocks noGrp="1"/>
          </p:cNvSpPr>
          <p:nvPr>
            <p:ph type="title"/>
          </p:nvPr>
        </p:nvSpPr>
        <p:spPr>
          <a:xfrm>
            <a:off x="457200" y="137933"/>
            <a:ext cx="8229600" cy="1143001"/>
          </a:xfrm>
          <a:prstGeom prst="rect">
            <a:avLst/>
          </a:prstGeom>
        </p:spPr>
        <p:txBody>
          <a:bodyPr/>
          <a:lstStyle/>
          <a:p>
            <a:r>
              <a:t>Micronutrients</a:t>
            </a:r>
          </a:p>
        </p:txBody>
      </p:sp>
      <p:sp>
        <p:nvSpPr>
          <p:cNvPr id="681" name="Text"/>
          <p:cNvSpPr txBox="1"/>
          <p:nvPr/>
        </p:nvSpPr>
        <p:spPr>
          <a:xfrm>
            <a:off x="4494089" y="3243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82" name="Text"/>
          <p:cNvSpPr txBox="1"/>
          <p:nvPr/>
        </p:nvSpPr>
        <p:spPr>
          <a:xfrm>
            <a:off x="4621089" y="3370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pic>
        <p:nvPicPr>
          <p:cNvPr id="683" name="Screen Shot 2018-12-25 at 9.35.42 PM.png" descr="Screen Shot 2018-12-25 at 9.35.42 PM.png"/>
          <p:cNvPicPr>
            <a:picLocks noChangeAspect="1"/>
          </p:cNvPicPr>
          <p:nvPr/>
        </p:nvPicPr>
        <p:blipFill>
          <a:blip r:embed="rId3"/>
          <a:stretch>
            <a:fillRect/>
          </a:stretch>
        </p:blipFill>
        <p:spPr>
          <a:xfrm>
            <a:off x="2514390" y="1474634"/>
            <a:ext cx="4115220" cy="4676386"/>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sp>
        <p:nvSpPr>
          <p:cNvPr id="688"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689" name="images.jpeg" descr="images.jpeg"/>
          <p:cNvPicPr>
            <a:picLocks noChangeAspect="1"/>
          </p:cNvPicPr>
          <p:nvPr/>
        </p:nvPicPr>
        <p:blipFill>
          <a:blip r:embed="rId3"/>
          <a:stretch>
            <a:fillRect/>
          </a:stretch>
        </p:blipFill>
        <p:spPr>
          <a:xfrm>
            <a:off x="4856494" y="1979210"/>
            <a:ext cx="2985324" cy="3761508"/>
          </a:xfrm>
          <a:prstGeom prst="rect">
            <a:avLst/>
          </a:prstGeom>
          <a:ln w="12700">
            <a:miter lim="400000"/>
          </a:ln>
        </p:spPr>
      </p:pic>
      <p:sp>
        <p:nvSpPr>
          <p:cNvPr id="690" name="Title 4"/>
          <p:cNvSpPr txBox="1">
            <a:spLocks noGrp="1"/>
          </p:cNvSpPr>
          <p:nvPr>
            <p:ph type="title"/>
          </p:nvPr>
        </p:nvSpPr>
        <p:spPr>
          <a:xfrm>
            <a:off x="940607" y="366823"/>
            <a:ext cx="7262786" cy="1143001"/>
          </a:xfrm>
          <a:prstGeom prst="rect">
            <a:avLst/>
          </a:prstGeom>
          <a:solidFill>
            <a:srgbClr val="C0E4B5"/>
          </a:solidFill>
        </p:spPr>
        <p:txBody>
          <a:bodyPr/>
          <a:lstStyle>
            <a:lvl1pPr>
              <a:defRPr b="1"/>
            </a:lvl1pPr>
          </a:lstStyle>
          <a:p>
            <a:r>
              <a:t>Liebig’s Law of the Minimum</a:t>
            </a:r>
          </a:p>
        </p:txBody>
      </p:sp>
      <p:sp>
        <p:nvSpPr>
          <p:cNvPr id="691" name="Growth is limited…"/>
          <p:cNvSpPr txBox="1"/>
          <p:nvPr/>
        </p:nvSpPr>
        <p:spPr>
          <a:xfrm>
            <a:off x="484351" y="2842693"/>
            <a:ext cx="4086745" cy="2072641"/>
          </a:xfrm>
          <a:prstGeom prst="rect">
            <a:avLst/>
          </a:prstGeom>
          <a:solidFill>
            <a:srgbClr val="C0E4B5">
              <a:alpha val="94902"/>
            </a:srgbClr>
          </a:solidFill>
          <a:ln w="38100">
            <a:solidFill>
              <a:schemeClr val="accent6">
                <a:satOff val="-12289"/>
                <a:lumOff val="-1066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200" b="1">
                <a:solidFill>
                  <a:schemeClr val="accent1">
                    <a:satOff val="-4409"/>
                    <a:lumOff val="-10509"/>
                  </a:schemeClr>
                </a:solidFill>
              </a:defRPr>
            </a:pPr>
            <a:r>
              <a:t>Growth is limited</a:t>
            </a:r>
          </a:p>
          <a:p>
            <a:pPr algn="ctr">
              <a:defRPr sz="4200" b="1">
                <a:solidFill>
                  <a:schemeClr val="accent1">
                    <a:satOff val="-4409"/>
                    <a:lumOff val="-10509"/>
                  </a:schemeClr>
                </a:solidFill>
              </a:defRPr>
            </a:pPr>
            <a:r>
              <a:t>by the </a:t>
            </a:r>
          </a:p>
          <a:p>
            <a:pPr algn="ctr">
              <a:defRPr sz="4200" b="1">
                <a:solidFill>
                  <a:schemeClr val="accent1">
                    <a:satOff val="-4409"/>
                    <a:lumOff val="-10509"/>
                  </a:schemeClr>
                </a:solidFill>
              </a:defRPr>
            </a:pPr>
            <a:r>
              <a:t>scarcest nutrient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Title 4"/>
          <p:cNvSpPr txBox="1">
            <a:spLocks noGrp="1"/>
          </p:cNvSpPr>
          <p:nvPr>
            <p:ph type="title"/>
          </p:nvPr>
        </p:nvSpPr>
        <p:spPr>
          <a:prstGeom prst="rect">
            <a:avLst/>
          </a:prstGeom>
        </p:spPr>
        <p:txBody>
          <a:bodyPr/>
          <a:lstStyle>
            <a:lvl1pPr>
              <a:defRPr b="1"/>
            </a:lvl1pPr>
          </a:lstStyle>
          <a:p>
            <a:r>
              <a:t>Water Infiltration Rate</a:t>
            </a:r>
          </a:p>
        </p:txBody>
      </p:sp>
      <p:sp>
        <p:nvSpPr>
          <p:cNvPr id="696"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65</a:t>
            </a:fld>
            <a:endParaRPr/>
          </a:p>
        </p:txBody>
      </p:sp>
      <p:sp>
        <p:nvSpPr>
          <p:cNvPr id="697"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698" name="Text"/>
          <p:cNvSpPr txBox="1"/>
          <p:nvPr/>
        </p:nvSpPr>
        <p:spPr>
          <a:xfrm>
            <a:off x="4494089" y="3243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699" name="Text"/>
          <p:cNvSpPr txBox="1"/>
          <p:nvPr/>
        </p:nvSpPr>
        <p:spPr>
          <a:xfrm>
            <a:off x="4621089" y="3370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700" name="Text"/>
          <p:cNvSpPr txBox="1"/>
          <p:nvPr/>
        </p:nvSpPr>
        <p:spPr>
          <a:xfrm>
            <a:off x="4748089" y="3497579"/>
            <a:ext cx="15582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pic>
        <p:nvPicPr>
          <p:cNvPr id="701" name="799090e18424af0c614037010f474227.jpg" descr="799090e18424af0c614037010f474227.jpg"/>
          <p:cNvPicPr>
            <a:picLocks noChangeAspect="1"/>
          </p:cNvPicPr>
          <p:nvPr/>
        </p:nvPicPr>
        <p:blipFill>
          <a:blip r:embed="rId3"/>
          <a:stretch>
            <a:fillRect/>
          </a:stretch>
        </p:blipFill>
        <p:spPr>
          <a:xfrm>
            <a:off x="1168146" y="1418752"/>
            <a:ext cx="6807708" cy="5212018"/>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sp>
        <p:nvSpPr>
          <p:cNvPr id="70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707" name="Title 4"/>
          <p:cNvSpPr txBox="1">
            <a:spLocks noGrp="1"/>
          </p:cNvSpPr>
          <p:nvPr>
            <p:ph type="title"/>
          </p:nvPr>
        </p:nvSpPr>
        <p:spPr>
          <a:xfrm>
            <a:off x="457200" y="137933"/>
            <a:ext cx="8229600" cy="1143001"/>
          </a:xfrm>
          <a:prstGeom prst="rect">
            <a:avLst/>
          </a:prstGeom>
        </p:spPr>
        <p:txBody>
          <a:bodyPr/>
          <a:lstStyle>
            <a:lvl1pPr>
              <a:defRPr b="1"/>
            </a:lvl1pPr>
          </a:lstStyle>
          <a:p>
            <a:r>
              <a:t>Soil Components</a:t>
            </a:r>
          </a:p>
        </p:txBody>
      </p:sp>
      <p:sp>
        <p:nvSpPr>
          <p:cNvPr id="708" name="Text"/>
          <p:cNvSpPr txBox="1"/>
          <p:nvPr/>
        </p:nvSpPr>
        <p:spPr>
          <a:xfrm>
            <a:off x="2667000" y="22352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709" name="Unknown-1.jpeg" descr="Unknown-1.jpeg"/>
          <p:cNvPicPr>
            <a:picLocks noChangeAspect="1"/>
          </p:cNvPicPr>
          <p:nvPr/>
        </p:nvPicPr>
        <p:blipFill>
          <a:blip r:embed="rId3"/>
          <a:stretch>
            <a:fillRect/>
          </a:stretch>
        </p:blipFill>
        <p:spPr>
          <a:xfrm>
            <a:off x="1957816" y="1683081"/>
            <a:ext cx="2343774" cy="2505786"/>
          </a:xfrm>
          <a:prstGeom prst="rect">
            <a:avLst/>
          </a:prstGeom>
          <a:ln w="12700">
            <a:miter lim="400000"/>
          </a:ln>
        </p:spPr>
      </p:pic>
      <p:pic>
        <p:nvPicPr>
          <p:cNvPr id="710" name="sand-silt-clay.gif" descr="sand-silt-clay.gif"/>
          <p:cNvPicPr>
            <a:picLocks noChangeAspect="1"/>
          </p:cNvPicPr>
          <p:nvPr/>
        </p:nvPicPr>
        <p:blipFill>
          <a:blip r:embed="rId4"/>
          <a:stretch>
            <a:fillRect/>
          </a:stretch>
        </p:blipFill>
        <p:spPr>
          <a:xfrm>
            <a:off x="5786602" y="1332408"/>
            <a:ext cx="1262262" cy="3786784"/>
          </a:xfrm>
          <a:prstGeom prst="rect">
            <a:avLst/>
          </a:prstGeom>
          <a:ln w="12700">
            <a:miter lim="400000"/>
          </a:ln>
        </p:spPr>
      </p:pic>
      <p:sp>
        <p:nvSpPr>
          <p:cNvPr id="711" name="Relative size of particles"/>
          <p:cNvSpPr txBox="1"/>
          <p:nvPr/>
        </p:nvSpPr>
        <p:spPr>
          <a:xfrm>
            <a:off x="1107294" y="4603713"/>
            <a:ext cx="4044818" cy="599441"/>
          </a:xfrm>
          <a:prstGeom prst="rect">
            <a:avLst/>
          </a:prstGeom>
          <a:solidFill>
            <a:srgbClr val="C0E4B5">
              <a:alpha val="94902"/>
            </a:srgbClr>
          </a:solidFill>
          <a:ln w="25400">
            <a:solidFill>
              <a:schemeClr val="accent1">
                <a:satOff val="-4409"/>
                <a:lumOff val="-1050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100" b="1">
                <a:solidFill>
                  <a:schemeClr val="accent1"/>
                </a:solidFill>
              </a:defRPr>
            </a:lvl1pPr>
          </a:lstStyle>
          <a:p>
            <a:r>
              <a:t>Relative size of particles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
        <p:nvSpPr>
          <p:cNvPr id="716"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717" name="Title 4"/>
          <p:cNvSpPr txBox="1">
            <a:spLocks noGrp="1"/>
          </p:cNvSpPr>
          <p:nvPr>
            <p:ph type="title"/>
          </p:nvPr>
        </p:nvSpPr>
        <p:spPr>
          <a:xfrm>
            <a:off x="457200" y="137933"/>
            <a:ext cx="8229600" cy="1143001"/>
          </a:xfrm>
          <a:prstGeom prst="rect">
            <a:avLst/>
          </a:prstGeom>
        </p:spPr>
        <p:txBody>
          <a:bodyPr/>
          <a:lstStyle>
            <a:lvl1pPr>
              <a:defRPr b="1"/>
            </a:lvl1pPr>
          </a:lstStyle>
          <a:p>
            <a:r>
              <a:t>Soil Components</a:t>
            </a:r>
          </a:p>
        </p:txBody>
      </p:sp>
      <p:sp>
        <p:nvSpPr>
          <p:cNvPr id="718" name="Text"/>
          <p:cNvSpPr txBox="1"/>
          <p:nvPr/>
        </p:nvSpPr>
        <p:spPr>
          <a:xfrm>
            <a:off x="2667000" y="223520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719" name="Unknown-1.jpeg" descr="Unknown-1.jpeg"/>
          <p:cNvPicPr>
            <a:picLocks noChangeAspect="1"/>
          </p:cNvPicPr>
          <p:nvPr/>
        </p:nvPicPr>
        <p:blipFill>
          <a:blip r:embed="rId3"/>
          <a:stretch>
            <a:fillRect/>
          </a:stretch>
        </p:blipFill>
        <p:spPr>
          <a:xfrm>
            <a:off x="1957816" y="1683081"/>
            <a:ext cx="2343774" cy="2505786"/>
          </a:xfrm>
          <a:prstGeom prst="rect">
            <a:avLst/>
          </a:prstGeom>
          <a:ln w="12700">
            <a:miter lim="400000"/>
          </a:ln>
        </p:spPr>
      </p:pic>
      <p:pic>
        <p:nvPicPr>
          <p:cNvPr id="720" name="sand-silt-clay.gif" descr="sand-silt-clay.gif"/>
          <p:cNvPicPr>
            <a:picLocks noChangeAspect="1"/>
          </p:cNvPicPr>
          <p:nvPr/>
        </p:nvPicPr>
        <p:blipFill>
          <a:blip r:embed="rId4"/>
          <a:stretch>
            <a:fillRect/>
          </a:stretch>
        </p:blipFill>
        <p:spPr>
          <a:xfrm>
            <a:off x="5786602" y="1332408"/>
            <a:ext cx="1262262" cy="3786784"/>
          </a:xfrm>
          <a:prstGeom prst="rect">
            <a:avLst/>
          </a:prstGeom>
          <a:ln w="12700">
            <a:miter lim="400000"/>
          </a:ln>
        </p:spPr>
      </p:pic>
      <p:sp>
        <p:nvSpPr>
          <p:cNvPr id="721" name="Relative size of particles"/>
          <p:cNvSpPr txBox="1"/>
          <p:nvPr/>
        </p:nvSpPr>
        <p:spPr>
          <a:xfrm>
            <a:off x="1107294" y="4603713"/>
            <a:ext cx="4044818" cy="599441"/>
          </a:xfrm>
          <a:prstGeom prst="rect">
            <a:avLst/>
          </a:prstGeom>
          <a:solidFill>
            <a:srgbClr val="C0E4B5">
              <a:alpha val="94902"/>
            </a:srgbClr>
          </a:solidFill>
          <a:ln w="25400">
            <a:solidFill>
              <a:schemeClr val="accent1">
                <a:satOff val="-4409"/>
                <a:lumOff val="-1050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100" b="1">
                <a:solidFill>
                  <a:schemeClr val="accent1"/>
                </a:solidFill>
              </a:defRPr>
            </a:lvl1pPr>
          </a:lstStyle>
          <a:p>
            <a:r>
              <a:t>Relative size of particles</a:t>
            </a:r>
          </a:p>
        </p:txBody>
      </p:sp>
      <p:sp>
        <p:nvSpPr>
          <p:cNvPr id="722" name="Line"/>
          <p:cNvSpPr/>
          <p:nvPr/>
        </p:nvSpPr>
        <p:spPr>
          <a:xfrm flipV="1">
            <a:off x="5638800" y="1507066"/>
            <a:ext cx="1557867" cy="3437468"/>
          </a:xfrm>
          <a:prstGeom prst="line">
            <a:avLst/>
          </a:prstGeom>
          <a:ln w="63500">
            <a:solidFill>
              <a:srgbClr val="FF2600"/>
            </a:solidFill>
          </a:ln>
          <a:effectLst>
            <a:outerShdw blurRad="38100" dist="20000" dir="5400000" rotWithShape="0">
              <a:srgbClr val="000000">
                <a:alpha val="38000"/>
              </a:srgbClr>
            </a:outerShdw>
          </a:effectLst>
        </p:spPr>
        <p:txBody>
          <a:bodyPr lIns="45719" rIns="45719"/>
          <a:lstStyle/>
          <a:p>
            <a:endParaRPr/>
          </a:p>
        </p:txBody>
      </p:sp>
      <p:sp>
        <p:nvSpPr>
          <p:cNvPr id="723" name="Line"/>
          <p:cNvSpPr/>
          <p:nvPr/>
        </p:nvSpPr>
        <p:spPr>
          <a:xfrm flipH="1" flipV="1">
            <a:off x="5765800" y="1634066"/>
            <a:ext cx="1557867" cy="3437468"/>
          </a:xfrm>
          <a:prstGeom prst="line">
            <a:avLst/>
          </a:prstGeom>
          <a:ln w="63500">
            <a:solidFill>
              <a:srgbClr val="FF2600"/>
            </a:solidFill>
          </a:ln>
          <a:effectLst>
            <a:outerShdw blurRad="38100" dist="20000" dir="5400000" rotWithShape="0">
              <a:srgbClr val="000000">
                <a:alpha val="38000"/>
              </a:srgbClr>
            </a:outerShdw>
          </a:effectLst>
        </p:spPr>
        <p:txBody>
          <a:bodyPr lIns="45719" rIns="45719"/>
          <a:lstStyle/>
          <a:p>
            <a:endParaRPr/>
          </a:p>
        </p:txBody>
      </p:sp>
      <p:sp>
        <p:nvSpPr>
          <p:cNvPr id="724" name="Not Really!"/>
          <p:cNvSpPr txBox="1"/>
          <p:nvPr/>
        </p:nvSpPr>
        <p:spPr>
          <a:xfrm>
            <a:off x="6715602" y="2750553"/>
            <a:ext cx="2034088" cy="599441"/>
          </a:xfrm>
          <a:prstGeom prst="rect">
            <a:avLst/>
          </a:prstGeom>
          <a:solidFill>
            <a:schemeClr val="accent6">
              <a:lumOff val="233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300" b="1">
                <a:solidFill>
                  <a:srgbClr val="FF2600"/>
                </a:solidFill>
              </a:defRPr>
            </a:lvl1pPr>
          </a:lstStyle>
          <a:p>
            <a:r>
              <a:t>Not Really!</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itle 4"/>
          <p:cNvSpPr txBox="1">
            <a:spLocks noGrp="1"/>
          </p:cNvSpPr>
          <p:nvPr>
            <p:ph type="title"/>
          </p:nvPr>
        </p:nvSpPr>
        <p:spPr>
          <a:prstGeom prst="rect">
            <a:avLst/>
          </a:prstGeom>
        </p:spPr>
        <p:txBody>
          <a:bodyPr/>
          <a:lstStyle/>
          <a:p>
            <a:r>
              <a:t>Soil Jar Test</a:t>
            </a:r>
          </a:p>
        </p:txBody>
      </p:sp>
      <p:sp>
        <p:nvSpPr>
          <p:cNvPr id="72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68</a:t>
            </a:fld>
            <a:endParaRPr/>
          </a:p>
        </p:txBody>
      </p:sp>
      <p:sp>
        <p:nvSpPr>
          <p:cNvPr id="730"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731" name="page14image609120.png" descr="page14image609120.png"/>
          <p:cNvPicPr>
            <a:picLocks noChangeAspect="1"/>
          </p:cNvPicPr>
          <p:nvPr/>
        </p:nvPicPr>
        <p:blipFill>
          <a:blip r:embed="rId3"/>
          <a:stretch>
            <a:fillRect/>
          </a:stretch>
        </p:blipFill>
        <p:spPr>
          <a:xfrm>
            <a:off x="4671996" y="3898435"/>
            <a:ext cx="3810001" cy="2387601"/>
          </a:xfrm>
          <a:prstGeom prst="rect">
            <a:avLst/>
          </a:prstGeom>
          <a:ln w="12700">
            <a:miter lim="400000"/>
          </a:ln>
        </p:spPr>
      </p:pic>
      <p:pic>
        <p:nvPicPr>
          <p:cNvPr id="732" name="9120-soil-texture-test.jpg" descr="9120-soil-texture-test.jpg"/>
          <p:cNvPicPr>
            <a:picLocks noChangeAspect="1"/>
          </p:cNvPicPr>
          <p:nvPr/>
        </p:nvPicPr>
        <p:blipFill>
          <a:blip r:embed="rId4"/>
          <a:stretch>
            <a:fillRect/>
          </a:stretch>
        </p:blipFill>
        <p:spPr>
          <a:xfrm>
            <a:off x="740985" y="1972660"/>
            <a:ext cx="4038786" cy="2293767"/>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E4B5"/>
        </a:solidFill>
        <a:effectLst/>
      </p:bgPr>
    </p:bg>
    <p:spTree>
      <p:nvGrpSpPr>
        <p:cNvPr id="1" name=""/>
        <p:cNvGrpSpPr/>
        <p:nvPr/>
      </p:nvGrpSpPr>
      <p:grpSpPr>
        <a:xfrm>
          <a:off x="0" y="0"/>
          <a:ext cx="0" cy="0"/>
          <a:chOff x="0" y="0"/>
          <a:chExt cx="0" cy="0"/>
        </a:xfrm>
      </p:grpSpPr>
      <p:sp>
        <p:nvSpPr>
          <p:cNvPr id="736"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69</a:t>
            </a:fld>
            <a:endParaRPr/>
          </a:p>
        </p:txBody>
      </p:sp>
      <p:sp>
        <p:nvSpPr>
          <p:cNvPr id="737"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738" name="Title 4"/>
          <p:cNvSpPr txBox="1">
            <a:spLocks noGrp="1"/>
          </p:cNvSpPr>
          <p:nvPr>
            <p:ph type="title"/>
          </p:nvPr>
        </p:nvSpPr>
        <p:spPr>
          <a:prstGeom prst="rect">
            <a:avLst/>
          </a:prstGeom>
        </p:spPr>
        <p:txBody>
          <a:bodyPr/>
          <a:lstStyle>
            <a:lvl1pPr>
              <a:defRPr b="1"/>
            </a:lvl1pPr>
          </a:lstStyle>
          <a:p>
            <a:r>
              <a:t>More info for MGs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14"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15" name="soil01.jpg" descr="soil01.jpg"/>
          <p:cNvPicPr>
            <a:picLocks noChangeAspect="1"/>
          </p:cNvPicPr>
          <p:nvPr/>
        </p:nvPicPr>
        <p:blipFill>
          <a:blip r:embed="rId3"/>
          <a:stretch>
            <a:fillRect/>
          </a:stretch>
        </p:blipFill>
        <p:spPr>
          <a:xfrm>
            <a:off x="1600200" y="1678615"/>
            <a:ext cx="5943600" cy="4457701"/>
          </a:xfrm>
          <a:prstGeom prst="rect">
            <a:avLst/>
          </a:prstGeom>
          <a:ln w="12700">
            <a:miter lim="400000"/>
          </a:ln>
        </p:spPr>
      </p:pic>
      <p:sp>
        <p:nvSpPr>
          <p:cNvPr id="216" name="Title 4"/>
          <p:cNvSpPr txBox="1">
            <a:spLocks noGrp="1"/>
          </p:cNvSpPr>
          <p:nvPr>
            <p:ph type="title"/>
          </p:nvPr>
        </p:nvSpPr>
        <p:spPr>
          <a:prstGeom prst="rect">
            <a:avLst/>
          </a:prstGeom>
        </p:spPr>
        <p:txBody>
          <a:bodyPr/>
          <a:lstStyle>
            <a:lvl1pPr>
              <a:defRPr b="1"/>
            </a:lvl1pPr>
          </a:lstStyle>
          <a:p>
            <a:r>
              <a:t>Soil or Dirt?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221"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sp>
        <p:nvSpPr>
          <p:cNvPr id="222" name="Title 4"/>
          <p:cNvSpPr txBox="1">
            <a:spLocks noGrp="1"/>
          </p:cNvSpPr>
          <p:nvPr>
            <p:ph type="title"/>
          </p:nvPr>
        </p:nvSpPr>
        <p:spPr>
          <a:prstGeom prst="rect">
            <a:avLst/>
          </a:prstGeom>
        </p:spPr>
        <p:txBody>
          <a:bodyPr/>
          <a:lstStyle>
            <a:lvl1pPr>
              <a:defRPr b="1"/>
            </a:lvl1pPr>
          </a:lstStyle>
          <a:p>
            <a:r>
              <a:t>Agenda</a:t>
            </a:r>
          </a:p>
        </p:txBody>
      </p:sp>
      <p:sp>
        <p:nvSpPr>
          <p:cNvPr id="223" name="Title 4"/>
          <p:cNvSpPr txBox="1"/>
          <p:nvPr/>
        </p:nvSpPr>
        <p:spPr>
          <a:xfrm>
            <a:off x="1199394" y="1884059"/>
            <a:ext cx="4030962" cy="3801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defRPr sz="4200" b="1">
                <a:solidFill>
                  <a:schemeClr val="accent1">
                    <a:satOff val="-4409"/>
                    <a:lumOff val="-10509"/>
                  </a:schemeClr>
                </a:solidFill>
              </a:defRPr>
            </a:pPr>
            <a:r>
              <a:t>Soil Basics</a:t>
            </a:r>
          </a:p>
          <a:p>
            <a:pPr>
              <a:defRPr sz="4200" b="1">
                <a:solidFill>
                  <a:schemeClr val="accent1">
                    <a:satOff val="-4409"/>
                    <a:lumOff val="-10509"/>
                  </a:schemeClr>
                </a:solidFill>
              </a:defRPr>
            </a:pPr>
            <a:r>
              <a:t>Soil Fertility</a:t>
            </a:r>
          </a:p>
          <a:p>
            <a:pPr>
              <a:defRPr sz="4200" b="1">
                <a:solidFill>
                  <a:schemeClr val="accent1">
                    <a:satOff val="-4409"/>
                    <a:lumOff val="-10509"/>
                  </a:schemeClr>
                </a:solidFill>
              </a:defRPr>
            </a:pPr>
            <a:r>
              <a:t>Soil Food Web</a:t>
            </a:r>
          </a:p>
          <a:p>
            <a:pPr>
              <a:defRPr sz="4200" b="1">
                <a:solidFill>
                  <a:schemeClr val="accent1">
                    <a:satOff val="-4409"/>
                    <a:lumOff val="-10509"/>
                  </a:schemeClr>
                </a:solidFill>
              </a:defRPr>
            </a:pPr>
            <a:r>
              <a:t>Compost</a:t>
            </a:r>
          </a:p>
          <a:p>
            <a:pPr>
              <a:defRPr sz="4200" b="1">
                <a:solidFill>
                  <a:schemeClr val="accent1">
                    <a:satOff val="-4409"/>
                    <a:lumOff val="-10509"/>
                  </a:schemeClr>
                </a:solidFill>
              </a:defRPr>
            </a:pPr>
            <a:r>
              <a:t>Mulch</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4"/>
          <p:cNvSpPr txBox="1">
            <a:spLocks noGrp="1"/>
          </p:cNvSpPr>
          <p:nvPr>
            <p:ph type="title"/>
          </p:nvPr>
        </p:nvSpPr>
        <p:spPr>
          <a:prstGeom prst="rect">
            <a:avLst/>
          </a:prstGeom>
        </p:spPr>
        <p:txBody>
          <a:bodyPr/>
          <a:lstStyle/>
          <a:p>
            <a:r>
              <a:t>Typical Soil Profile</a:t>
            </a:r>
          </a:p>
        </p:txBody>
      </p:sp>
      <p:sp>
        <p:nvSpPr>
          <p:cNvPr id="226"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27" name="Text"/>
          <p:cNvSpPr txBox="1"/>
          <p:nvPr/>
        </p:nvSpPr>
        <p:spPr>
          <a:xfrm>
            <a:off x="1079500" y="1047750"/>
            <a:ext cx="18034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r>
              <a:t> </a:t>
            </a:r>
          </a:p>
        </p:txBody>
      </p:sp>
      <p:pic>
        <p:nvPicPr>
          <p:cNvPr id="228" name="28309.jpg" descr="28309.jpg"/>
          <p:cNvPicPr>
            <a:picLocks noChangeAspect="1"/>
          </p:cNvPicPr>
          <p:nvPr/>
        </p:nvPicPr>
        <p:blipFill>
          <a:blip r:embed="rId3"/>
          <a:stretch>
            <a:fillRect/>
          </a:stretch>
        </p:blipFill>
        <p:spPr>
          <a:xfrm>
            <a:off x="3452972" y="1997999"/>
            <a:ext cx="2997201" cy="3657601"/>
          </a:xfrm>
          <a:prstGeom prst="rect">
            <a:avLst/>
          </a:prstGeom>
          <a:ln w="12700">
            <a:miter lim="400000"/>
          </a:ln>
        </p:spPr>
      </p:pic>
      <p:sp>
        <p:nvSpPr>
          <p:cNvPr id="229" name="O = Plant Matter…"/>
          <p:cNvSpPr txBox="1"/>
          <p:nvPr/>
        </p:nvSpPr>
        <p:spPr>
          <a:xfrm>
            <a:off x="330187" y="2562303"/>
            <a:ext cx="2938349" cy="270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2800" b="1">
                <a:solidFill>
                  <a:schemeClr val="accent1"/>
                </a:solidFill>
              </a:defRPr>
            </a:pPr>
            <a:r>
              <a:t>O = Plant Matter</a:t>
            </a:r>
          </a:p>
          <a:p>
            <a:pPr algn="r">
              <a:defRPr sz="2800" b="1">
                <a:solidFill>
                  <a:schemeClr val="accent1"/>
                </a:solidFill>
              </a:defRPr>
            </a:pPr>
            <a:r>
              <a:t>A = Topsoil</a:t>
            </a:r>
          </a:p>
          <a:p>
            <a:pPr algn="r">
              <a:defRPr sz="1500" b="1">
                <a:solidFill>
                  <a:schemeClr val="accent1"/>
                </a:solidFill>
              </a:defRPr>
            </a:pPr>
            <a:endParaRPr/>
          </a:p>
          <a:p>
            <a:pPr algn="r">
              <a:defRPr sz="2800" b="1">
                <a:solidFill>
                  <a:schemeClr val="accent1"/>
                </a:solidFill>
              </a:defRPr>
            </a:pPr>
            <a:r>
              <a:t>B = Subsoil</a:t>
            </a:r>
          </a:p>
          <a:p>
            <a:pPr algn="r">
              <a:defRPr sz="2800" b="1">
                <a:solidFill>
                  <a:schemeClr val="accent1"/>
                </a:solidFill>
              </a:defRPr>
            </a:pPr>
            <a:endParaRPr/>
          </a:p>
          <a:p>
            <a:pPr algn="r">
              <a:defRPr sz="1000" b="1">
                <a:solidFill>
                  <a:schemeClr val="accent1"/>
                </a:solidFill>
              </a:defRPr>
            </a:pPr>
            <a:endParaRPr/>
          </a:p>
          <a:p>
            <a:pPr algn="r">
              <a:defRPr sz="2800" b="1">
                <a:solidFill>
                  <a:schemeClr val="accent1"/>
                </a:solidFill>
              </a:defRPr>
            </a:pPr>
            <a:r>
              <a:t>C = Parent Material</a:t>
            </a:r>
          </a:p>
        </p:txBody>
      </p:sp>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Helvetica"/>
        <a:ea typeface="Helvetica"/>
        <a:cs typeface="Helvetica"/>
      </a:majorFont>
      <a:minorFont>
        <a:latin typeface="Calibri"/>
        <a:ea typeface="Calibri"/>
        <a:cs typeface="Calibri"/>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Helvetica"/>
        <a:ea typeface="Helvetica"/>
        <a:cs typeface="Helvetica"/>
      </a:majorFont>
      <a:minorFont>
        <a:latin typeface="Calibri"/>
        <a:ea typeface="Calibri"/>
        <a:cs typeface="Calibri"/>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5254</Words>
  <Application>Microsoft Office PowerPoint</Application>
  <PresentationFormat>On-screen Show (4:3)</PresentationFormat>
  <Paragraphs>693</Paragraphs>
  <Slides>69</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Calibri</vt:lpstr>
      <vt:lpstr>Times</vt:lpstr>
      <vt:lpstr>Times New Roman</vt:lpstr>
      <vt:lpstr>Verdana</vt:lpstr>
      <vt:lpstr>Wingdings</vt:lpstr>
      <vt:lpstr>UCANR Intro slides </vt:lpstr>
      <vt:lpstr>It’s Not Just Dirt!</vt:lpstr>
      <vt:lpstr>Who Are Master Gardeners?</vt:lpstr>
      <vt:lpstr>Who Are Master Gardeners?</vt:lpstr>
      <vt:lpstr>Who Are Master Gardeners?</vt:lpstr>
      <vt:lpstr>pcmg.ucanr.org</vt:lpstr>
      <vt:lpstr>It’s Not Just Dirt!</vt:lpstr>
      <vt:lpstr>Soil or Dirt?</vt:lpstr>
      <vt:lpstr>Agenda</vt:lpstr>
      <vt:lpstr>Typical Soil Profile</vt:lpstr>
      <vt:lpstr>Actual Soil Profile</vt:lpstr>
      <vt:lpstr>Soil Components</vt:lpstr>
      <vt:lpstr>Soil Components</vt:lpstr>
      <vt:lpstr>Soil Components</vt:lpstr>
      <vt:lpstr>Soil Components</vt:lpstr>
      <vt:lpstr>What Soil Do You Have?</vt:lpstr>
      <vt:lpstr>Soil Triangle</vt:lpstr>
      <vt:lpstr>Soil Triangle</vt:lpstr>
      <vt:lpstr>Physical Characteristics of Soil</vt:lpstr>
      <vt:lpstr>PowerPoint Presentation</vt:lpstr>
      <vt:lpstr>Can you  Change Soil Texture?</vt:lpstr>
      <vt:lpstr>Can you  Change Soil Texture?</vt:lpstr>
      <vt:lpstr>Can you  IMPROVE Soil Texture?</vt:lpstr>
      <vt:lpstr>Soil Components</vt:lpstr>
      <vt:lpstr>Soil Components</vt:lpstr>
      <vt:lpstr>Soil Texture vs. Structure</vt:lpstr>
      <vt:lpstr>Soil Texture vs. Structure</vt:lpstr>
      <vt:lpstr>Soil Aggregates</vt:lpstr>
      <vt:lpstr>Soil Components</vt:lpstr>
      <vt:lpstr>Agenda</vt:lpstr>
      <vt:lpstr>Agenda</vt:lpstr>
      <vt:lpstr>Agenda</vt:lpstr>
      <vt:lpstr>PowerPoint Presentation</vt:lpstr>
      <vt:lpstr>Who Lives in Your Soil?</vt:lpstr>
      <vt:lpstr>Soil Food Web</vt:lpstr>
      <vt:lpstr>PowerPoint Presentation</vt:lpstr>
      <vt:lpstr>Soil Organisms</vt:lpstr>
      <vt:lpstr>Soil Organisms</vt:lpstr>
      <vt:lpstr>Nematode captured by the constricting rings of the predatory fungus Arthrobotrys anchonia.</vt:lpstr>
      <vt:lpstr>Mycorrhizae (“Fungus‐Roots”) </vt:lpstr>
      <vt:lpstr>Mycorrhizal Fungi</vt:lpstr>
      <vt:lpstr>Add Mycorrhizal Inoculants? </vt:lpstr>
      <vt:lpstr>Compost vs. Mulch</vt:lpstr>
      <vt:lpstr>Compost vs. Mulch</vt:lpstr>
      <vt:lpstr>Compost—What is It?</vt:lpstr>
      <vt:lpstr>Mulch</vt:lpstr>
      <vt:lpstr>Potential Benefits of Mulch</vt:lpstr>
      <vt:lpstr>Potential Benefits of Mulch</vt:lpstr>
      <vt:lpstr>Potential Problems with Mulch</vt:lpstr>
      <vt:lpstr>Mulch Basics—Wood Chips</vt:lpstr>
      <vt:lpstr>Other Types of Mulch</vt:lpstr>
      <vt:lpstr>Crust Forms on Unprotected Soil</vt:lpstr>
      <vt:lpstr>Healthy Soil Tips</vt:lpstr>
      <vt:lpstr>Soil or Dirt?</vt:lpstr>
      <vt:lpstr>One Last Question…</vt:lpstr>
      <vt:lpstr>Thank You!</vt:lpstr>
      <vt:lpstr>Following slides include  additional topics for inclusion</vt:lpstr>
      <vt:lpstr>Cover Crop Benefits</vt:lpstr>
      <vt:lpstr>Cover Crop Benefits</vt:lpstr>
      <vt:lpstr>Fertilization</vt:lpstr>
      <vt:lpstr>Fertilization</vt:lpstr>
      <vt:lpstr>Primary Macronutrients</vt:lpstr>
      <vt:lpstr>Secondary Macronutrients</vt:lpstr>
      <vt:lpstr>Micronutrients</vt:lpstr>
      <vt:lpstr>Liebig’s Law of the Minimum</vt:lpstr>
      <vt:lpstr>Water Infiltration Rate</vt:lpstr>
      <vt:lpstr>Soil Components</vt:lpstr>
      <vt:lpstr>Soil Components</vt:lpstr>
      <vt:lpstr>Soil Jar Test</vt:lpstr>
      <vt:lpstr>More info for MGs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Not Just Dirt!</dc:title>
  <dc:creator>Nadine Hart</dc:creator>
  <cp:lastModifiedBy>Nadine Hart</cp:lastModifiedBy>
  <cp:revision>2</cp:revision>
  <dcterms:modified xsi:type="dcterms:W3CDTF">2021-06-14T21:31:26Z</dcterms:modified>
</cp:coreProperties>
</file>