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68"/>
  </p:notesMasterIdLst>
  <p:handoutMasterIdLst>
    <p:handoutMasterId r:id="rId69"/>
  </p:handoutMasterIdLst>
  <p:sldIdLst>
    <p:sldId id="262" r:id="rId4"/>
    <p:sldId id="263" r:id="rId5"/>
    <p:sldId id="265" r:id="rId6"/>
    <p:sldId id="269" r:id="rId7"/>
    <p:sldId id="287" r:id="rId8"/>
    <p:sldId id="266" r:id="rId9"/>
    <p:sldId id="346" r:id="rId10"/>
    <p:sldId id="347" r:id="rId11"/>
    <p:sldId id="294" r:id="rId12"/>
    <p:sldId id="296" r:id="rId13"/>
    <p:sldId id="278" r:id="rId14"/>
    <p:sldId id="308" r:id="rId15"/>
    <p:sldId id="351" r:id="rId16"/>
    <p:sldId id="352" r:id="rId17"/>
    <p:sldId id="353" r:id="rId18"/>
    <p:sldId id="374" r:id="rId19"/>
    <p:sldId id="375" r:id="rId20"/>
    <p:sldId id="377" r:id="rId21"/>
    <p:sldId id="354" r:id="rId22"/>
    <p:sldId id="355" r:id="rId23"/>
    <p:sldId id="356" r:id="rId24"/>
    <p:sldId id="357" r:id="rId25"/>
    <p:sldId id="358" r:id="rId26"/>
    <p:sldId id="332" r:id="rId27"/>
    <p:sldId id="365" r:id="rId28"/>
    <p:sldId id="272" r:id="rId29"/>
    <p:sldId id="335" r:id="rId30"/>
    <p:sldId id="333" r:id="rId31"/>
    <p:sldId id="275" r:id="rId32"/>
    <p:sldId id="341" r:id="rId33"/>
    <p:sldId id="286" r:id="rId34"/>
    <p:sldId id="362" r:id="rId35"/>
    <p:sldId id="336" r:id="rId36"/>
    <p:sldId id="337" r:id="rId37"/>
    <p:sldId id="338" r:id="rId38"/>
    <p:sldId id="339" r:id="rId39"/>
    <p:sldId id="344" r:id="rId40"/>
    <p:sldId id="345" r:id="rId41"/>
    <p:sldId id="361" r:id="rId42"/>
    <p:sldId id="284" r:id="rId43"/>
    <p:sldId id="298" r:id="rId44"/>
    <p:sldId id="285" r:id="rId45"/>
    <p:sldId id="363" r:id="rId46"/>
    <p:sldId id="299" r:id="rId47"/>
    <p:sldId id="302" r:id="rId48"/>
    <p:sldId id="343" r:id="rId49"/>
    <p:sldId id="293" r:id="rId50"/>
    <p:sldId id="318" r:id="rId51"/>
    <p:sldId id="295" r:id="rId52"/>
    <p:sldId id="319" r:id="rId53"/>
    <p:sldId id="366" r:id="rId54"/>
    <p:sldId id="320" r:id="rId55"/>
    <p:sldId id="321" r:id="rId56"/>
    <p:sldId id="322" r:id="rId57"/>
    <p:sldId id="323" r:id="rId58"/>
    <p:sldId id="367" r:id="rId59"/>
    <p:sldId id="368" r:id="rId60"/>
    <p:sldId id="369" r:id="rId61"/>
    <p:sldId id="370" r:id="rId62"/>
    <p:sldId id="371" r:id="rId63"/>
    <p:sldId id="372" r:id="rId64"/>
    <p:sldId id="373" r:id="rId65"/>
    <p:sldId id="324" r:id="rId66"/>
    <p:sldId id="32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73" autoAdjust="0"/>
    <p:restoredTop sz="95859" autoAdjust="0"/>
  </p:normalViewPr>
  <p:slideViewPr>
    <p:cSldViewPr>
      <p:cViewPr varScale="1">
        <p:scale>
          <a:sx n="113" d="100"/>
          <a:sy n="113" d="100"/>
        </p:scale>
        <p:origin x="13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5/22/21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5/22/21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ps.gov/articles/chocolate-midge.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ucanr.edu/blogs/blogcore/postdetail.cfm?postnum=2634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ucanr.org/blogs/blogcore/postdetail.cfm?postnum=22079"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abinpta.com/tickle-be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dfa.ca.gov/plant/PDEP/target_pest_disease_profiles/LBAM_PestProfile.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pmep.cce.cornell.edu/profiles/extoxnet/24d-captan/bt-ext.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canr.edu/sites/2017MGConference/files/271017.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ucanr.edu/sites/2017MGConference/files/271017.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stwatch.org/connect/news/caterpillar-its-whats-for-dinne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date presentation developed (May 2021)/approved. </a:t>
            </a:r>
            <a:endParaRPr lang="en-US" b="1" dirty="0"/>
          </a:p>
          <a:p>
            <a:r>
              <a:rPr lang="en-US" b="1" dirty="0"/>
              <a:t>Created by</a:t>
            </a:r>
            <a:r>
              <a:rPr lang="en-US" dirty="0"/>
              <a:t>:   </a:t>
            </a:r>
            <a:r>
              <a:rPr lang="en-US" dirty="0" err="1"/>
              <a:t>Tece</a:t>
            </a:r>
            <a:r>
              <a:rPr lang="en-US" dirty="0"/>
              <a:t> Markel</a:t>
            </a:r>
          </a:p>
          <a:p>
            <a:r>
              <a:rPr lang="en-US" b="1" dirty="0"/>
              <a:t>Audience:     </a:t>
            </a:r>
            <a:r>
              <a:rPr lang="en-US" b="0" dirty="0"/>
              <a:t>Public Workshop</a:t>
            </a:r>
            <a:endParaRPr lang="en-US" dirty="0"/>
          </a:p>
          <a:p>
            <a:r>
              <a:rPr lang="en-US" b="1" dirty="0"/>
              <a:t>Publicity:  </a:t>
            </a:r>
            <a:r>
              <a:rPr lang="en-US" dirty="0"/>
              <a:t>    Learn how to attract and support bees, butterflies and other pollinators by choosing a palette of plants that provides a living landscape which offers nourishment and nesting places for these creatures that enliven our gardens, as well as providing pollination services for us.   It’s a win-win for humans and pollinators!</a:t>
            </a:r>
          </a:p>
          <a:p>
            <a:r>
              <a:rPr lang="en-US" b="1" dirty="0"/>
              <a:t>Update History:   </a:t>
            </a:r>
            <a:r>
              <a:rPr lang="en-US" b="0" dirty="0"/>
              <a:t>for each update to the presentation include date, name of updater, explanation of update</a:t>
            </a:r>
          </a:p>
          <a:p>
            <a:r>
              <a:rPr lang="en-US" b="0" dirty="0"/>
              <a:t>                (were additional slides added, were web links updated, etc.)</a:t>
            </a:r>
            <a:endParaRPr lang="en-US" b="1"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202390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normAutofit fontScale="85000" lnSpcReduction="10000"/>
          </a:bodyPr>
          <a:lstStyle/>
          <a:p>
            <a:pPr defTabSz="457200">
              <a:lnSpc>
                <a:spcPct val="117999"/>
              </a:lnSpc>
              <a:defRPr sz="2200">
                <a:latin typeface="Helvetica Neue"/>
                <a:ea typeface="Helvetica Neue"/>
                <a:cs typeface="Helvetica Neue"/>
                <a:sym typeface="Helvetica Neue"/>
              </a:defRPr>
            </a:pPr>
            <a:r>
              <a:rPr lang="en-US" dirty="0"/>
              <a:t> Pollinators provide pollination services for 75% of agricultural crops and 90% of flowering perennials.</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75% crops, 90% perennials.</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1600">
                <a:latin typeface="Helvetica Neue"/>
                <a:ea typeface="Helvetica Neue"/>
                <a:cs typeface="Helvetica Neue"/>
                <a:sym typeface="Helvetica Neue"/>
              </a:defRPr>
            </a:pPr>
            <a:r>
              <a:rPr b="1" dirty="0"/>
              <a:t>Every bite of chocolate we eat starts off as seeds in pods that grow on </a:t>
            </a:r>
            <a:r>
              <a:rPr b="1" i="1" dirty="0"/>
              <a:t>Theobroma cacao</a:t>
            </a:r>
            <a:r>
              <a:rPr b="1" dirty="0"/>
              <a:t>, a tree whose name translates to "cacao, food of the gods." Enter chocolate midges—without the midges, there would be no chocolate! (Seen in US? Yes—National Park in American Samoa)</a:t>
            </a:r>
          </a:p>
          <a:p>
            <a:pPr defTabSz="457200">
              <a:lnSpc>
                <a:spcPct val="117999"/>
              </a:lnSpc>
              <a:defRPr sz="2200">
                <a:latin typeface="Helvetica Neue"/>
                <a:ea typeface="Helvetica Neue"/>
                <a:cs typeface="Helvetica Neue"/>
                <a:sym typeface="Helvetica Neue"/>
              </a:defRPr>
            </a:pPr>
            <a:r>
              <a:rPr u="sng" dirty="0">
                <a:hlinkClick r:id="rId3"/>
              </a:rPr>
              <a:t>https://www.nps.gov/articles/chocolate-midge.htm</a:t>
            </a:r>
            <a:endParaRPr lang="en-US" u="sng" dirty="0">
              <a:hlinkClick r:id="rId3"/>
            </a:endParaRPr>
          </a:p>
          <a:p>
            <a:pPr defTabSz="457200">
              <a:lnSpc>
                <a:spcPct val="117999"/>
              </a:lnSpc>
              <a:defRPr sz="2200">
                <a:latin typeface="Helvetica Neue"/>
                <a:ea typeface="Helvetica Neue"/>
                <a:cs typeface="Helvetica Neue"/>
                <a:sym typeface="Helvetica Neue"/>
              </a:defRPr>
            </a:pPr>
            <a:endParaRPr lang="en-US" u="sng" dirty="0">
              <a:hlinkClick r:id="rId3"/>
            </a:endParaRPr>
          </a:p>
          <a:p>
            <a:pPr defTabSz="457200">
              <a:lnSpc>
                <a:spcPct val="117999"/>
              </a:lnSpc>
              <a:defRPr sz="2200">
                <a:latin typeface="Helvetica Neue"/>
                <a:ea typeface="Helvetica Neue"/>
                <a:cs typeface="Helvetica Neue"/>
                <a:sym typeface="Helvetica Neue"/>
              </a:defRPr>
            </a:pPr>
            <a:endParaRPr u="sng" dirty="0">
              <a:hlinkClick r:id="rId3"/>
            </a:endParaRPr>
          </a:p>
        </p:txBody>
      </p:sp>
    </p:spTree>
    <p:extLst>
      <p:ext uri="{BB962C8B-B14F-4D97-AF65-F5344CB8AC3E}">
        <p14:creationId xmlns:p14="http://schemas.microsoft.com/office/powerpoint/2010/main" val="838685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https://media.wholefoodsmarket.com/news/bees</a:t>
            </a:r>
          </a:p>
          <a:p>
            <a:pPr defTabSz="457200">
              <a:lnSpc>
                <a:spcPct val="117999"/>
              </a:lnSpc>
              <a:defRPr>
                <a:latin typeface="Helvetica Neue"/>
                <a:ea typeface="Helvetica Neue"/>
                <a:cs typeface="Helvetica Neue"/>
                <a:sym typeface="Helvetica Neue"/>
              </a:defRPr>
            </a:pPr>
            <a:r>
              <a:rPr dirty="0"/>
              <a:t>June 14, 2013</a:t>
            </a:r>
          </a:p>
          <a:p>
            <a:pPr defTabSz="457200">
              <a:lnSpc>
                <a:spcPct val="117999"/>
              </a:lnSpc>
              <a:defRPr>
                <a:latin typeface="Helvetica Neue"/>
                <a:ea typeface="Helvetica Neue"/>
                <a:cs typeface="Helvetica Neue"/>
                <a:sym typeface="Helvetica Neue"/>
              </a:defRPr>
            </a:pPr>
            <a:r>
              <a:rPr dirty="0"/>
              <a:t>The before-and-after photo (above) is shocking – as are the statistics. Whole Foods Market’s produce team pulled from shelves 237 of 453 products – 52 percent of the normal product mix in the department. Among the removed products were some of the most popular produce items:</a:t>
            </a:r>
          </a:p>
          <a:p>
            <a:pPr defTabSz="457200">
              <a:lnSpc>
                <a:spcPct val="117999"/>
              </a:lnSpc>
              <a:defRPr>
                <a:latin typeface="Helvetica Neue"/>
                <a:ea typeface="Helvetica Neue"/>
                <a:cs typeface="Helvetica Neue"/>
                <a:sym typeface="Helvetica Neue"/>
              </a:defRPr>
            </a:pPr>
            <a:r>
              <a:rPr dirty="0"/>
              <a:t>Apples, Onions, Avocados, Carrots, Mangos, Lemons, Limes, Honeydew, Cantaloupe, Zucchini, Summer squash, Eggplant, Cucumbers, Celery, Green onions, Cauliflower, Leeks, Bok choy, Kale, Broccoli, Broccoli rabe, Mustard greens</a:t>
            </a:r>
            <a:endParaRPr lang="en-US" dirty="0"/>
          </a:p>
          <a:p>
            <a:pPr defTabSz="457200">
              <a:lnSpc>
                <a:spcPct val="117999"/>
              </a:lnSpc>
              <a:defRPr>
                <a:latin typeface="Helvetica Neue"/>
                <a:ea typeface="Helvetica Neue"/>
                <a:cs typeface="Helvetica Neue"/>
                <a:sym typeface="Helvetica Neue"/>
              </a:defRPr>
            </a:pPr>
            <a:endParaRPr lang="en-US" dirty="0"/>
          </a:p>
          <a:p>
            <a:pPr defTabSz="457200">
              <a:lnSpc>
                <a:spcPct val="117999"/>
              </a:lnSpc>
              <a:defRPr>
                <a:latin typeface="Helvetica Neue"/>
                <a:ea typeface="Helvetica Neue"/>
                <a:cs typeface="Helvetica Neue"/>
                <a:sym typeface="Helvetica Neue"/>
              </a:defRPr>
            </a:pPr>
            <a:r>
              <a:rPr lang="en-US" dirty="0"/>
              <a:t>These 2 pictures were photographed at a Whole Foods Market in 2013. The first shows a typical produce department. The second photo was taken after the produce team pulled the fruit and veggies that depend on bees for pollination.  That meant that 237 out of 453 products were removed.  </a:t>
            </a:r>
            <a:endParaRPr dirty="0"/>
          </a:p>
        </p:txBody>
      </p:sp>
    </p:spTree>
    <p:extLst>
      <p:ext uri="{BB962C8B-B14F-4D97-AF65-F5344CB8AC3E}">
        <p14:creationId xmlns:p14="http://schemas.microsoft.com/office/powerpoint/2010/main" val="163435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like a pollinator.  This photo looks wild and weedy but there is lot going on here that is beneficial. Large swaths of flowers attract pollinators.  Those oak trees are food for many varieties of moths and caterpillars.</a:t>
            </a:r>
          </a:p>
          <a:p>
            <a:r>
              <a:rPr lang="en-US" dirty="0"/>
              <a:t>Those grasses may be larval host food for moths and butterflies too.  They also provide overwintering site for insects. Notice the layers. There is bare soil for ground nesting bees.  There trees with upper and midstory layers for shelter.</a:t>
            </a:r>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999284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high diversity of plants are needed to attract a diversity of pollinators. If we look at these two yards, there aren’t many flowers OR diversity. The lawn does not provide shelter or food.</a:t>
            </a:r>
          </a:p>
          <a:p>
            <a:r>
              <a:rPr lang="en-US" dirty="0"/>
              <a:t>In fact, there may have been pesticides and herbicides being used here which could be harmful to pollinators.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872986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 previous photos to these and notice the huge variety of plants with various flower types, the layers where pollinators could mate and raise their young and find safe hiding places to rest.</a:t>
            </a:r>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1562926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normAutofit fontScale="77500" lnSpcReduction="20000"/>
          </a:bodyPr>
          <a:lstStyle/>
          <a:p>
            <a:pPr defTabSz="457200">
              <a:lnSpc>
                <a:spcPct val="117999"/>
              </a:lnSpc>
              <a:defRPr sz="2200">
                <a:latin typeface="Helvetica Neue"/>
                <a:ea typeface="Helvetica Neue"/>
                <a:cs typeface="Helvetica Neue"/>
                <a:sym typeface="Helvetica Neue"/>
              </a:defRPr>
            </a:pPr>
            <a:r>
              <a:rPr dirty="0"/>
              <a:t>varies by type of pollinator</a:t>
            </a:r>
          </a:p>
          <a:p>
            <a:pPr defTabSz="457200">
              <a:lnSpc>
                <a:spcPct val="117999"/>
              </a:lnSpc>
              <a:defRPr sz="2200">
                <a:latin typeface="Helvetica Neue"/>
                <a:ea typeface="Helvetica Neue"/>
                <a:cs typeface="Helvetica Neue"/>
                <a:sym typeface="Helvetica Neue"/>
              </a:defRPr>
            </a:pPr>
            <a:r>
              <a:rPr dirty="0"/>
              <a:t>nectar for adults (flight fuel)</a:t>
            </a:r>
            <a:r>
              <a:rPr lang="en-US" dirty="0"/>
              <a:t>.  Provides carbohydrates </a:t>
            </a:r>
            <a:endParaRPr dirty="0"/>
          </a:p>
          <a:p>
            <a:pPr defTabSz="457200">
              <a:lnSpc>
                <a:spcPct val="117999"/>
              </a:lnSpc>
              <a:defRPr sz="2200">
                <a:latin typeface="Helvetica Neue"/>
                <a:ea typeface="Helvetica Neue"/>
                <a:cs typeface="Helvetica Neue"/>
                <a:sym typeface="Helvetica Neue"/>
              </a:defRPr>
            </a:pPr>
            <a:r>
              <a:rPr dirty="0"/>
              <a:t>nectar/pollen to feed offspring</a:t>
            </a:r>
            <a:r>
              <a:rPr lang="en-US" dirty="0"/>
              <a:t>.  Pollen provides protein</a:t>
            </a:r>
            <a:endParaRPr dirty="0"/>
          </a:p>
          <a:p>
            <a:pPr defTabSz="457200">
              <a:lnSpc>
                <a:spcPct val="117999"/>
              </a:lnSpc>
              <a:defRPr sz="2200">
                <a:latin typeface="Helvetica Neue"/>
                <a:ea typeface="Helvetica Neue"/>
                <a:cs typeface="Helvetica Neue"/>
                <a:sym typeface="Helvetica Neue"/>
              </a:defRPr>
            </a:pPr>
            <a:r>
              <a:rPr dirty="0"/>
              <a:t>OR</a:t>
            </a:r>
          </a:p>
          <a:p>
            <a:pPr defTabSz="457200">
              <a:lnSpc>
                <a:spcPct val="117999"/>
              </a:lnSpc>
              <a:defRPr sz="2200">
                <a:latin typeface="Helvetica Neue"/>
                <a:ea typeface="Helvetica Neue"/>
                <a:cs typeface="Helvetica Neue"/>
                <a:sym typeface="Helvetica Neue"/>
              </a:defRPr>
            </a:pPr>
            <a:r>
              <a:rPr dirty="0"/>
              <a:t>“host” plant</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 healthy habitat needs to include food for adult pollinators. Nectar provides carbohydrates for flight fuel.  Pollen provides protein, vitamins, minerals and fats. Both pollen and nectar are needed to feed bee offspring.</a:t>
            </a:r>
          </a:p>
          <a:p>
            <a:pPr defTabSz="457200">
              <a:lnSpc>
                <a:spcPct val="117999"/>
              </a:lnSpc>
              <a:defRPr sz="2200">
                <a:latin typeface="Helvetica Neue"/>
                <a:ea typeface="Helvetica Neue"/>
                <a:cs typeface="Helvetica Neue"/>
                <a:sym typeface="Helvetica Neue"/>
              </a:defRPr>
            </a:pPr>
            <a:r>
              <a:rPr lang="en-US" dirty="0"/>
              <a:t>Plants also provide food for young in the form of larval host plants for caterpillars of moths and butterflies.</a:t>
            </a:r>
            <a:endParaRPr dirty="0"/>
          </a:p>
        </p:txBody>
      </p:sp>
    </p:spTree>
    <p:extLst>
      <p:ext uri="{BB962C8B-B14F-4D97-AF65-F5344CB8AC3E}">
        <p14:creationId xmlns:p14="http://schemas.microsoft.com/office/powerpoint/2010/main" val="1773856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normAutofit fontScale="62500" lnSpcReduction="20000"/>
          </a:bodyPr>
          <a:lstStyle/>
          <a:p>
            <a:pPr defTabSz="457200">
              <a:lnSpc>
                <a:spcPct val="117999"/>
              </a:lnSpc>
              <a:defRPr sz="2200">
                <a:latin typeface="Helvetica Neue"/>
                <a:ea typeface="Helvetica Neue"/>
                <a:cs typeface="Helvetica Neue"/>
                <a:sym typeface="Helvetica Neue"/>
              </a:defRPr>
            </a:pPr>
            <a:r>
              <a:rPr u="sng" dirty="0">
                <a:hlinkClick r:id="rId3"/>
              </a:rPr>
              <a:t>http://ucanr.edu/blogs/blogcore/postdetail.cfm?postnum=26345</a:t>
            </a:r>
          </a:p>
          <a:p>
            <a:pPr defTabSz="457200">
              <a:lnSpc>
                <a:spcPct val="117999"/>
              </a:lnSpc>
              <a:defRPr sz="2200">
                <a:latin typeface="Helvetica Neue"/>
                <a:ea typeface="Helvetica Neue"/>
                <a:cs typeface="Helvetica Neue"/>
                <a:sym typeface="Helvetica Neue"/>
              </a:defRPr>
            </a:pPr>
            <a:r>
              <a:rPr dirty="0"/>
              <a:t>dirty water resources</a:t>
            </a:r>
          </a:p>
          <a:p>
            <a:pPr defTabSz="457200">
              <a:lnSpc>
                <a:spcPct val="117999"/>
              </a:lnSpc>
              <a:defRPr sz="2200">
                <a:latin typeface="Helvetica Neue"/>
                <a:ea typeface="Helvetica Neue"/>
                <a:cs typeface="Helvetica Neue"/>
                <a:sym typeface="Helvetica Neue"/>
              </a:defRPr>
            </a:pPr>
            <a:r>
              <a:rPr dirty="0"/>
              <a:t>shallow, safe landing, corks, saucer w/ stones, “noodles” in pool</a:t>
            </a:r>
          </a:p>
          <a:p>
            <a:pPr defTabSz="457200">
              <a:lnSpc>
                <a:spcPct val="117999"/>
              </a:lnSpc>
              <a:defRPr sz="2200">
                <a:latin typeface="Helvetica Neue"/>
                <a:ea typeface="Helvetica Neue"/>
                <a:cs typeface="Helvetica Neue"/>
                <a:sym typeface="Helvetica Neue"/>
              </a:defRPr>
            </a:pPr>
            <a:r>
              <a:rPr dirty="0"/>
              <a:t>Also wet sand, and wet mud</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Pollen and nectar that constitute a bee’s diet don’t contain much moisture, so bees must have a water source. Bees need shallow safe landing spots near water to prevent drowning. Add gravel and larger rocks for this. In larger birdbaths, water should only be several inches deep. You may provide floating pieces of cork as rescue islands.   Some folks leave Styrofoam “pool noodles” in their swimming pools for bee rescue. </a:t>
            </a:r>
          </a:p>
          <a:p>
            <a:pPr defTabSz="457200">
              <a:lnSpc>
                <a:spcPct val="117999"/>
              </a:lnSpc>
              <a:defRPr sz="2200">
                <a:latin typeface="Helvetica Neue"/>
                <a:ea typeface="Helvetica Neue"/>
                <a:cs typeface="Helvetica Neue"/>
                <a:sym typeface="Helvetica Neue"/>
              </a:defRPr>
            </a:pPr>
            <a:r>
              <a:rPr lang="en-US" dirty="0"/>
              <a:t>Butterflies prefer wet sand or mud for “puddling” which offers minerals especially important for healthy reproduction.   FYI, “dirty water” refers to water containing nutrients, so it’s okay to let leaves and algae sit in your bee water source. Minerals leach from them into the water. Change the water every 3-4 days to keep mosquitos from breeding in it.</a:t>
            </a:r>
            <a:endParaRPr dirty="0"/>
          </a:p>
        </p:txBody>
      </p:sp>
    </p:spTree>
    <p:extLst>
      <p:ext uri="{BB962C8B-B14F-4D97-AF65-F5344CB8AC3E}">
        <p14:creationId xmlns:p14="http://schemas.microsoft.com/office/powerpoint/2010/main" val="1569361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Plant in Layers</a:t>
            </a:r>
          </a:p>
          <a:p>
            <a:pPr defTabSz="457200">
              <a:lnSpc>
                <a:spcPct val="117999"/>
              </a:lnSpc>
              <a:defRPr sz="1600">
                <a:latin typeface="Helvetica Neue"/>
                <a:ea typeface="Helvetica Neue"/>
                <a:cs typeface="Helvetica Neue"/>
                <a:sym typeface="Helvetica Neue"/>
              </a:defRPr>
            </a:pPr>
            <a:r>
              <a:rPr dirty="0"/>
              <a:t>canopy, understory, shrubs, herbaceous plants, groundcovers</a:t>
            </a:r>
          </a:p>
          <a:p>
            <a:pPr defTabSz="457200">
              <a:lnSpc>
                <a:spcPct val="117999"/>
              </a:lnSpc>
              <a:defRPr sz="1600">
                <a:latin typeface="Helvetica Neue"/>
                <a:ea typeface="Helvetica Neue"/>
                <a:cs typeface="Helvetica Neue"/>
                <a:sym typeface="Helvetica Neue"/>
              </a:defRPr>
            </a:pPr>
            <a:r>
              <a:rPr dirty="0"/>
              <a:t>“THINK 3-D,” says Doug Tallamy, co-author of </a:t>
            </a:r>
            <a:r>
              <a:rPr b="1" u="sng" dirty="0"/>
              <a:t>The Living Landscape</a:t>
            </a:r>
            <a:r>
              <a:rPr dirty="0"/>
              <a:t>, “and in fact, maybe think 4-D, since by designing your landscape in all three dimensions, layering plants into complex communities, you’ll add the ‘D’ of diversity, too.”</a:t>
            </a:r>
          </a:p>
          <a:p>
            <a:pPr defTabSz="457200">
              <a:lnSpc>
                <a:spcPct val="117999"/>
              </a:lnSpc>
              <a:defRPr sz="1600">
                <a:latin typeface="Helvetica Neue"/>
                <a:ea typeface="Helvetica Neue"/>
                <a:cs typeface="Helvetica Neue"/>
                <a:sym typeface="Helvetica Neue"/>
              </a:defRPr>
            </a:pPr>
            <a:r>
              <a:rPr dirty="0"/>
              <a:t>“4 D” The fourth dimension is diversity</a:t>
            </a:r>
          </a:p>
          <a:p>
            <a:pPr defTabSz="457200">
              <a:lnSpc>
                <a:spcPct val="117999"/>
              </a:lnSpc>
              <a:defRPr sz="1600">
                <a:latin typeface="Helvetica Neue"/>
                <a:ea typeface="Helvetica Neue"/>
                <a:cs typeface="Helvetica Neue"/>
                <a:sym typeface="Helvetica Neue"/>
              </a:defRPr>
            </a:pPr>
            <a:r>
              <a:rPr dirty="0"/>
              <a:t>multiples of height, width, breadth, = DIVERSITY</a:t>
            </a:r>
            <a:endParaRPr lang="en-US" dirty="0"/>
          </a:p>
          <a:p>
            <a:pPr defTabSz="457200">
              <a:lnSpc>
                <a:spcPct val="117999"/>
              </a:lnSpc>
              <a:defRPr sz="1600">
                <a:latin typeface="Helvetica Neue"/>
                <a:ea typeface="Helvetica Neue"/>
                <a:cs typeface="Helvetica Neue"/>
                <a:sym typeface="Helvetica Neue"/>
              </a:defRPr>
            </a:pPr>
            <a:endParaRPr lang="en-US" dirty="0"/>
          </a:p>
          <a:p>
            <a:pPr defTabSz="457200">
              <a:lnSpc>
                <a:spcPct val="117999"/>
              </a:lnSpc>
              <a:defRPr sz="1600">
                <a:latin typeface="Helvetica Neue"/>
                <a:ea typeface="Helvetica Neue"/>
                <a:cs typeface="Helvetica Neue"/>
                <a:sym typeface="Helvetica Neue"/>
              </a:defRPr>
            </a:pPr>
            <a:r>
              <a:rPr lang="en-US" dirty="0"/>
              <a:t>Also provides shelter from predators and from hot or cold weather</a:t>
            </a:r>
            <a:endParaRPr dirty="0"/>
          </a:p>
        </p:txBody>
      </p:sp>
    </p:spTree>
    <p:extLst>
      <p:ext uri="{BB962C8B-B14F-4D97-AF65-F5344CB8AC3E}">
        <p14:creationId xmlns:p14="http://schemas.microsoft.com/office/powerpoint/2010/main" val="2336198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normAutofit fontScale="85000" lnSpcReduction="20000"/>
          </a:bodyPr>
          <a:lstStyle/>
          <a:p>
            <a:pPr defTabSz="457200">
              <a:lnSpc>
                <a:spcPct val="117999"/>
              </a:lnSpc>
              <a:defRPr sz="1600">
                <a:latin typeface="Helvetica Neue"/>
                <a:ea typeface="Helvetica Neue"/>
                <a:cs typeface="Helvetica Neue"/>
                <a:sym typeface="Helvetica Neue"/>
              </a:defRPr>
            </a:pPr>
            <a:r>
              <a:rPr dirty="0"/>
              <a:t>Provide nesting sites:</a:t>
            </a:r>
          </a:p>
          <a:p>
            <a:pPr defTabSz="457200">
              <a:lnSpc>
                <a:spcPct val="117999"/>
              </a:lnSpc>
              <a:defRPr sz="1600">
                <a:latin typeface="Helvetica Neue"/>
                <a:ea typeface="Helvetica Neue"/>
                <a:cs typeface="Helvetica Neue"/>
                <a:sym typeface="Helvetica Neue"/>
              </a:defRPr>
            </a:pPr>
            <a:r>
              <a:rPr dirty="0"/>
              <a:t>pupation sites (shrubs)</a:t>
            </a:r>
          </a:p>
          <a:p>
            <a:pPr defTabSz="457200">
              <a:lnSpc>
                <a:spcPct val="117999"/>
              </a:lnSpc>
              <a:defRPr sz="1600">
                <a:latin typeface="Helvetica Neue"/>
                <a:ea typeface="Helvetica Neue"/>
                <a:cs typeface="Helvetica Neue"/>
                <a:sym typeface="Helvetica Neue"/>
              </a:defRPr>
            </a:pPr>
            <a:r>
              <a:rPr dirty="0"/>
              <a:t>hollow stems, bare soil, 70% bees are ground nesters, leaf litter, brush piles, hotels</a:t>
            </a:r>
          </a:p>
          <a:p>
            <a:pPr defTabSz="457200">
              <a:lnSpc>
                <a:spcPct val="117999"/>
              </a:lnSpc>
              <a:defRPr sz="1600">
                <a:latin typeface="Helvetica Neue"/>
                <a:ea typeface="Helvetica Neue"/>
                <a:cs typeface="Helvetica Neue"/>
                <a:sym typeface="Helvetica Neue"/>
              </a:defRPr>
            </a:pPr>
            <a:r>
              <a:rPr dirty="0"/>
              <a:t>A New Vision    Consider leaving a portion of your yard or property “wild”</a:t>
            </a:r>
          </a:p>
          <a:p>
            <a:pPr defTabSz="457200">
              <a:lnSpc>
                <a:spcPct val="117999"/>
              </a:lnSpc>
              <a:defRPr sz="1600">
                <a:latin typeface="Helvetica Neue"/>
                <a:ea typeface="Helvetica Neue"/>
                <a:cs typeface="Helvetica Neue"/>
                <a:sym typeface="Helvetica Neue"/>
              </a:defRPr>
            </a:pPr>
            <a:r>
              <a:rPr dirty="0"/>
              <a:t>“It’s important to not be too neat. Small clumps of grass or weeds or debris left under shrubs can protect the bumble bee queen as she overwinters in her nest below. Garden visitors will see that we leave some weed growth on the garden edges to provide this type of habitat.”</a:t>
            </a:r>
          </a:p>
          <a:p>
            <a:pPr defTabSz="457200">
              <a:lnSpc>
                <a:spcPct val="117999"/>
              </a:lnSpc>
              <a:defRPr sz="1600">
                <a:latin typeface="Helvetica Neue"/>
                <a:ea typeface="Helvetica Neue"/>
                <a:cs typeface="Helvetica Neue"/>
                <a:sym typeface="Helvetica Neue"/>
              </a:defRPr>
            </a:pPr>
            <a:r>
              <a:rPr dirty="0"/>
              <a:t>Wild areas—NOT weeds</a:t>
            </a:r>
            <a:endParaRPr lang="en-US" dirty="0"/>
          </a:p>
          <a:p>
            <a:pPr defTabSz="457200">
              <a:lnSpc>
                <a:spcPct val="117999"/>
              </a:lnSpc>
              <a:defRPr sz="1600">
                <a:latin typeface="Helvetica Neue"/>
                <a:ea typeface="Helvetica Neue"/>
                <a:cs typeface="Helvetica Neue"/>
                <a:sym typeface="Helvetica Neue"/>
              </a:defRPr>
            </a:pPr>
            <a:r>
              <a:rPr lang="en-US" dirty="0"/>
              <a:t>Another important aspect is to retain snags (dead tree branches), shrubs with hollow stems and bare ground.</a:t>
            </a:r>
            <a:endParaRPr dirty="0"/>
          </a:p>
          <a:p>
            <a:pPr defTabSz="457200">
              <a:lnSpc>
                <a:spcPct val="117999"/>
              </a:lnSpc>
              <a:defRPr sz="1600">
                <a:latin typeface="Helvetica Neue"/>
                <a:ea typeface="Helvetica Neue"/>
                <a:cs typeface="Helvetica Neue"/>
                <a:sym typeface="Helvetica Neue"/>
              </a:defRPr>
            </a:pPr>
            <a:r>
              <a:rPr dirty="0"/>
              <a:t>Walt Disney quote: </a:t>
            </a:r>
          </a:p>
          <a:p>
            <a:pPr defTabSz="457200">
              <a:lnSpc>
                <a:spcPct val="117999"/>
              </a:lnSpc>
              <a:defRPr sz="1600">
                <a:latin typeface="Helvetica Neue"/>
                <a:ea typeface="Helvetica Neue"/>
                <a:cs typeface="Helvetica Neue"/>
                <a:sym typeface="Helvetica Neue"/>
              </a:defRPr>
            </a:pPr>
            <a:r>
              <a:rPr dirty="0"/>
              <a:t>'What do you mean we can't get rid of those weeds in time? Then go over there and put some fancy signs with Latin names in front of them’—Walt Disney.</a:t>
            </a:r>
          </a:p>
        </p:txBody>
      </p:sp>
    </p:spTree>
    <p:extLst>
      <p:ext uri="{BB962C8B-B14F-4D97-AF65-F5344CB8AC3E}">
        <p14:creationId xmlns:p14="http://schemas.microsoft.com/office/powerpoint/2010/main" val="3981435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normAutofit fontScale="70000" lnSpcReduction="20000"/>
          </a:bodyPr>
          <a:lstStyle/>
          <a:p>
            <a:pPr defTabSz="457200">
              <a:lnSpc>
                <a:spcPct val="117999"/>
              </a:lnSpc>
              <a:defRPr sz="2200">
                <a:latin typeface="Helvetica Neue"/>
                <a:ea typeface="Helvetica Neue"/>
                <a:cs typeface="Helvetica Neue"/>
                <a:sym typeface="Helvetica Neue"/>
              </a:defRPr>
            </a:pPr>
            <a:r>
              <a:rPr dirty="0"/>
              <a:t>A wide selection of plants provides</a:t>
            </a:r>
          </a:p>
          <a:p>
            <a:pPr defTabSz="457200">
              <a:lnSpc>
                <a:spcPct val="117999"/>
              </a:lnSpc>
              <a:defRPr sz="2200">
                <a:latin typeface="Helvetica Neue"/>
                <a:ea typeface="Helvetica Neue"/>
                <a:cs typeface="Helvetica Neue"/>
                <a:sym typeface="Helvetica Neue"/>
              </a:defRPr>
            </a:pPr>
            <a:r>
              <a:rPr dirty="0"/>
              <a:t>many sources of food</a:t>
            </a:r>
          </a:p>
          <a:p>
            <a:pPr defTabSz="457200">
              <a:lnSpc>
                <a:spcPct val="117999"/>
              </a:lnSpc>
              <a:defRPr sz="2200">
                <a:latin typeface="Helvetica Neue"/>
                <a:ea typeface="Helvetica Neue"/>
                <a:cs typeface="Helvetica Neue"/>
                <a:sym typeface="Helvetica Neue"/>
              </a:defRPr>
            </a:pPr>
            <a:r>
              <a:rPr dirty="0"/>
              <a:t>Long bloom season to provide a year-round food source</a:t>
            </a:r>
          </a:p>
          <a:p>
            <a:pPr defTabSz="457200">
              <a:lnSpc>
                <a:spcPct val="117999"/>
              </a:lnSpc>
              <a:defRPr sz="2200">
                <a:latin typeface="Helvetica Neue"/>
                <a:ea typeface="Helvetica Neue"/>
                <a:cs typeface="Helvetica Neue"/>
                <a:sym typeface="Helvetica Neue"/>
              </a:defRPr>
            </a:pPr>
            <a:r>
              <a:rPr dirty="0"/>
              <a:t>“Drone view.” Large masses of a single color/plant.</a:t>
            </a:r>
          </a:p>
          <a:p>
            <a:pPr defTabSz="457200">
              <a:lnSpc>
                <a:spcPct val="117999"/>
              </a:lnSpc>
              <a:defRPr sz="2200">
                <a:latin typeface="Helvetica Neue"/>
                <a:ea typeface="Helvetica Neue"/>
                <a:cs typeface="Helvetica Neue"/>
                <a:sym typeface="Helvetica Neue"/>
              </a:defRPr>
            </a:pPr>
            <a:r>
              <a:rPr dirty="0"/>
              <a:t>Some moths are night flyers</a:t>
            </a:r>
          </a:p>
          <a:p>
            <a:pPr defTabSz="457200">
              <a:lnSpc>
                <a:spcPct val="117999"/>
              </a:lnSpc>
              <a:defRPr sz="2200">
                <a:latin typeface="Helvetica Neue"/>
                <a:ea typeface="Helvetica Neue"/>
                <a:cs typeface="Helvetica Neue"/>
                <a:sym typeface="Helvetica Neue"/>
              </a:defRPr>
            </a:pPr>
            <a:r>
              <a:rPr dirty="0"/>
              <a:t>Local bats—not pollinators; insectivores</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As few as 10 carefully chosen plant species will provide a good foundation.  Grouping the same plants together will attract a greater number of pollinators.(Attracting Native Pollinators, </a:t>
            </a:r>
            <a:r>
              <a:rPr lang="en-US" dirty="0" err="1"/>
              <a:t>Xerces.org</a:t>
            </a:r>
            <a:r>
              <a:rPr lang="en-US" dirty="0"/>
              <a:t>, p. 102,Gordon Frankie, UC Berkeley Bee Lab)</a:t>
            </a:r>
          </a:p>
          <a:p>
            <a:pPr defTabSz="457200">
              <a:lnSpc>
                <a:spcPct val="117999"/>
              </a:lnSpc>
              <a:defRPr sz="2200">
                <a:latin typeface="Helvetica Neue"/>
                <a:ea typeface="Helvetica Neue"/>
                <a:cs typeface="Helvetica Neue"/>
                <a:sym typeface="Helvetica Neue"/>
              </a:defRPr>
            </a:pPr>
            <a:r>
              <a:rPr lang="en-US" dirty="0"/>
              <a:t>The size of the pollinators, the length of their tongues and the accessibility of nectar and pollen determines the flower preferences of pollinators. </a:t>
            </a:r>
            <a:endParaRPr dirty="0"/>
          </a:p>
        </p:txBody>
      </p:sp>
    </p:spTree>
    <p:extLst>
      <p:ext uri="{BB962C8B-B14F-4D97-AF65-F5344CB8AC3E}">
        <p14:creationId xmlns:p14="http://schemas.microsoft.com/office/powerpoint/2010/main" val="381210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are the Pollinators?   Right now, think of all the pollinators you can. I will reveal who they are momentarily.    Read the rest as printed.</a:t>
            </a:r>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369855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Including a variety of plants with different flower sizes, shapes and colors, as well as plant heights, will support the greatest number and diversity of pollinators. </a:t>
            </a:r>
          </a:p>
          <a:p>
            <a:r>
              <a:rPr lang="en-US" dirty="0"/>
              <a:t>Flowers often have contrasting color marks – lines, patterns or freckles – that serve as guides to where the bee should go in the flower. These are called nectar guides.  </a:t>
            </a:r>
          </a:p>
          <a:p>
            <a:endParaRPr lang="en-US" dirty="0"/>
          </a:p>
          <a:p>
            <a:r>
              <a:rPr lang="en-US" dirty="0"/>
              <a:t>Let me describe a few flower shapes.  I will be labeling the plants with common names but later you may check the resource list that accompanies this presentation on our PCMG website for a listing of the botanical names which will help when purchasing plants. You may also view this talk again via our YouTube channel.</a:t>
            </a:r>
          </a:p>
        </p:txBody>
      </p:sp>
      <p:sp>
        <p:nvSpPr>
          <p:cNvPr id="4" name="Slide Number Placeholder 3"/>
          <p:cNvSpPr>
            <a:spLocks noGrp="1"/>
          </p:cNvSpPr>
          <p:nvPr>
            <p:ph type="sldNum" sz="quarter" idx="5"/>
          </p:nvPr>
        </p:nvSpPr>
        <p:spPr/>
        <p:txBody>
          <a:bodyPr/>
          <a:lstStyle/>
          <a:p>
            <a:fld id="{30B60A3E-4BC9-4497-95E2-69F5661E229A}" type="slidenum">
              <a:rPr lang="en-US" smtClean="0"/>
              <a:pPr/>
              <a:t>24</a:t>
            </a:fld>
            <a:endParaRPr lang="en-US"/>
          </a:p>
        </p:txBody>
      </p:sp>
    </p:spTree>
    <p:extLst>
      <p:ext uri="{BB962C8B-B14F-4D97-AF65-F5344CB8AC3E}">
        <p14:creationId xmlns:p14="http://schemas.microsoft.com/office/powerpoint/2010/main" val="139705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see a flower that has a number of short flower stalks which spread from a common point, ending in tiny flowers, it is known as an umbel. This is characteristic of the celery, carrot or parsley family.</a:t>
            </a:r>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3487834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plants with umbel style flowers offer convenient landing pads for pollinators.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3058714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 native plant, Achillea millefolium, is visited by a wide variety of pollinators: here are an Eastern Tailed Blue butterfly, Blue Mud dauber, a Drone fly and a yellow jacket. </a:t>
            </a:r>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396196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cup-shaped flowers are easy for all bees to access. These flowers usually have a large ring of anthers in the center and you can watch bees practically swimming around the center and picking up the pollen.  These flowers only offer pollen as a reward, which means that they are primarily visited by bees.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28</a:t>
            </a:fld>
            <a:endParaRPr lang="en-US"/>
          </a:p>
        </p:txBody>
      </p:sp>
    </p:spTree>
    <p:extLst>
      <p:ext uri="{BB962C8B-B14F-4D97-AF65-F5344CB8AC3E}">
        <p14:creationId xmlns:p14="http://schemas.microsoft.com/office/powerpoint/2010/main" val="3715862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grouping of CA native flowers. Notice the nectar guides on the Meadowfoam flowers.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3548511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nectar is found at the bottom of these tubes. The length and width of the tube can limit which pollinator species can access the nectar. Many of these flowers are visited by moths and butterflies which have very long tongues.</a:t>
            </a:r>
          </a:p>
        </p:txBody>
      </p:sp>
      <p:sp>
        <p:nvSpPr>
          <p:cNvPr id="4" name="Slide Number Placeholder 3"/>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779553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Hummingbirds are frequent visitors also.</a:t>
            </a:r>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165832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Nectar robbing is used  to access nectar when a bee with a short tongue visits a flower with a long corolla. It has strong mandibles (mouth parts) so it can instead bite a hole in the base of a flower.  The downside is that the flower does not get pollinated by that bee.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32</a:t>
            </a:fld>
            <a:endParaRPr lang="en-US"/>
          </a:p>
        </p:txBody>
      </p:sp>
    </p:spTree>
    <p:extLst>
      <p:ext uri="{BB962C8B-B14F-4D97-AF65-F5344CB8AC3E}">
        <p14:creationId xmlns:p14="http://schemas.microsoft.com/office/powerpoint/2010/main" val="3613561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complicated shapes, like a pea or lupine, limit which bees can access the nectar or pollen in that plant. These flowers often require heavier, larger bees like bumblebees for pollination. These large bees are strong enough or heavy enough to push open the flower.</a:t>
            </a:r>
          </a:p>
        </p:txBody>
      </p:sp>
      <p:sp>
        <p:nvSpPr>
          <p:cNvPr id="4" name="Slide Number Placeholder 3"/>
          <p:cNvSpPr>
            <a:spLocks noGrp="1"/>
          </p:cNvSpPr>
          <p:nvPr>
            <p:ph type="sldNum" sz="quarter" idx="5"/>
          </p:nvPr>
        </p:nvSpPr>
        <p:spPr/>
        <p:txBody>
          <a:bodyPr/>
          <a:lstStyle/>
          <a:p>
            <a:fld id="{30B60A3E-4BC9-4497-95E2-69F5661E229A}" type="slidenum">
              <a:rPr lang="en-US" smtClean="0"/>
              <a:pPr/>
              <a:t>33</a:t>
            </a:fld>
            <a:endParaRPr lang="en-US"/>
          </a:p>
        </p:txBody>
      </p:sp>
    </p:spTree>
    <p:extLst>
      <p:ext uri="{BB962C8B-B14F-4D97-AF65-F5344CB8AC3E}">
        <p14:creationId xmlns:p14="http://schemas.microsoft.com/office/powerpoint/2010/main" val="310312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POLLINA</a:t>
            </a:r>
            <a:r>
              <a:rPr lang="en-US" dirty="0"/>
              <a:t>TO</a:t>
            </a:r>
            <a:r>
              <a:rPr dirty="0"/>
              <a:t>RS: </a:t>
            </a:r>
          </a:p>
          <a:p>
            <a:pPr defTabSz="457200">
              <a:lnSpc>
                <a:spcPct val="117999"/>
              </a:lnSpc>
              <a:defRPr sz="1600">
                <a:latin typeface="Helvetica Neue"/>
                <a:ea typeface="Helvetica Neue"/>
                <a:cs typeface="Helvetica Neue"/>
                <a:sym typeface="Helvetica Neue"/>
              </a:defRPr>
            </a:pPr>
            <a:r>
              <a:rPr dirty="0"/>
              <a:t>bees; butterflies; wasps; moths; beetles; flies; birds; bats; wind; humans</a:t>
            </a:r>
          </a:p>
          <a:p>
            <a:pPr defTabSz="457200">
              <a:lnSpc>
                <a:spcPct val="117999"/>
              </a:lnSpc>
              <a:defRPr sz="1600">
                <a:latin typeface="Helvetica Neue"/>
                <a:ea typeface="Helvetica Neue"/>
                <a:cs typeface="Helvetica Neue"/>
                <a:sym typeface="Helvetica Neue"/>
              </a:defRPr>
            </a:pPr>
            <a:r>
              <a:rPr dirty="0"/>
              <a:t>To get animals to help, plants provide: </a:t>
            </a:r>
          </a:p>
          <a:p>
            <a:pPr defTabSz="457200">
              <a:lnSpc>
                <a:spcPct val="117999"/>
              </a:lnSpc>
              <a:defRPr sz="1600">
                <a:latin typeface="Helvetica Neue"/>
                <a:ea typeface="Helvetica Neue"/>
                <a:cs typeface="Helvetica Neue"/>
                <a:sym typeface="Helvetica Neue"/>
              </a:defRPr>
            </a:pPr>
            <a:r>
              <a:rPr dirty="0"/>
              <a:t>• food (pollen, nectar)</a:t>
            </a:r>
            <a:br>
              <a:rPr dirty="0"/>
            </a:br>
            <a:r>
              <a:rPr dirty="0"/>
              <a:t>• scents/perfume</a:t>
            </a:r>
            <a:br>
              <a:rPr dirty="0"/>
            </a:br>
            <a:r>
              <a:rPr dirty="0"/>
              <a:t>• oils </a:t>
            </a:r>
          </a:p>
          <a:p>
            <a:pPr defTabSz="457200">
              <a:lnSpc>
                <a:spcPct val="117999"/>
              </a:lnSpc>
              <a:defRPr sz="1600">
                <a:latin typeface="Helvetica Neue"/>
                <a:ea typeface="Helvetica Neue"/>
                <a:cs typeface="Helvetica Neue"/>
                <a:sym typeface="Helvetica Neue"/>
              </a:defRPr>
            </a:pPr>
            <a:r>
              <a:rPr dirty="0"/>
              <a:t>• nest materials </a:t>
            </a:r>
            <a:endParaRPr lang="en-US" dirty="0"/>
          </a:p>
          <a:p>
            <a:pPr defTabSz="457200">
              <a:lnSpc>
                <a:spcPct val="117999"/>
              </a:lnSpc>
              <a:defRPr sz="1600">
                <a:latin typeface="Helvetica Neue"/>
                <a:ea typeface="Helvetica Neue"/>
                <a:cs typeface="Helvetica Neue"/>
                <a:sym typeface="Helvetica Neue"/>
              </a:defRPr>
            </a:pPr>
            <a:endParaRPr lang="en-US" dirty="0"/>
          </a:p>
          <a:p>
            <a:pPr defTabSz="457200">
              <a:lnSpc>
                <a:spcPct val="117999"/>
              </a:lnSpc>
              <a:defRPr sz="1600">
                <a:latin typeface="Helvetica Neue"/>
                <a:ea typeface="Helvetica Neue"/>
                <a:cs typeface="Helvetica Neue"/>
                <a:sym typeface="Helvetica Neue"/>
              </a:defRPr>
            </a:pPr>
            <a:r>
              <a:rPr lang="en-US" dirty="0"/>
              <a:t>Bats do not pollinate here locally but they do in the desert.  Wind accounts for 13% of pollination.  Think of allergy season and wind driven pollen like that from oak ,pine, olives and grapes.</a:t>
            </a:r>
            <a:endParaRPr dirty="0"/>
          </a:p>
        </p:txBody>
      </p:sp>
    </p:spTree>
    <p:extLst>
      <p:ext uri="{BB962C8B-B14F-4D97-AF65-F5344CB8AC3E}">
        <p14:creationId xmlns:p14="http://schemas.microsoft.com/office/powerpoint/2010/main" val="359310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plants have flowers with lobes that act as a landing platform, called a lip, where a bee can land to enter the flower. The pollen is hidden in the upper part of the flower, called the keel. When the bee pushes its way into the flower to reach the nectar while standing on the lobe, the stigma and stamen pop out of the keel and pick up any pollen on the bee’s back and places their own pollen on the center of the thorax of the bee. When the bee moves to the next flower, the process repeats and pollination happens.</a:t>
            </a:r>
          </a:p>
        </p:txBody>
      </p:sp>
      <p:sp>
        <p:nvSpPr>
          <p:cNvPr id="4" name="Slide Number Placeholder 3"/>
          <p:cNvSpPr>
            <a:spLocks noGrp="1"/>
          </p:cNvSpPr>
          <p:nvPr>
            <p:ph type="sldNum" sz="quarter" idx="5"/>
          </p:nvPr>
        </p:nvSpPr>
        <p:spPr/>
        <p:txBody>
          <a:bodyPr/>
          <a:lstStyle/>
          <a:p>
            <a:fld id="{30B60A3E-4BC9-4497-95E2-69F5661E229A}" type="slidenum">
              <a:rPr lang="en-US" smtClean="0"/>
              <a:pPr/>
              <a:t>34</a:t>
            </a:fld>
            <a:endParaRPr lang="en-US"/>
          </a:p>
        </p:txBody>
      </p:sp>
    </p:spTree>
    <p:extLst>
      <p:ext uri="{BB962C8B-B14F-4D97-AF65-F5344CB8AC3E}">
        <p14:creationId xmlns:p14="http://schemas.microsoft.com/office/powerpoint/2010/main" val="1391756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Flowers with a central disk like sunflowers are favorites of many pollinators. When you look at one of these flowers, you are actually looking at tens or hundreds of flowers. The center “disk” part of the flower is made up of tiny flowers, each with its own nectar and pollen. The outer flowers, which are petals, are called ray flowers and function as attraction.</a:t>
            </a:r>
          </a:p>
        </p:txBody>
      </p:sp>
      <p:sp>
        <p:nvSpPr>
          <p:cNvPr id="4" name="Slide Number Placeholder 3"/>
          <p:cNvSpPr>
            <a:spLocks noGrp="1"/>
          </p:cNvSpPr>
          <p:nvPr>
            <p:ph type="sldNum" sz="quarter" idx="5"/>
          </p:nvPr>
        </p:nvSpPr>
        <p:spPr/>
        <p:txBody>
          <a:bodyPr/>
          <a:lstStyle/>
          <a:p>
            <a:fld id="{30B60A3E-4BC9-4497-95E2-69F5661E229A}" type="slidenum">
              <a:rPr lang="en-US" smtClean="0"/>
              <a:pPr/>
              <a:t>35</a:t>
            </a:fld>
            <a:endParaRPr lang="en-US"/>
          </a:p>
        </p:txBody>
      </p:sp>
    </p:spTree>
    <p:extLst>
      <p:ext uri="{BB962C8B-B14F-4D97-AF65-F5344CB8AC3E}">
        <p14:creationId xmlns:p14="http://schemas.microsoft.com/office/powerpoint/2010/main" val="255442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seaside daisy and the gumweed flowers are the CA native flower examples.</a:t>
            </a:r>
          </a:p>
        </p:txBody>
      </p:sp>
      <p:sp>
        <p:nvSpPr>
          <p:cNvPr id="4" name="Slide Number Placeholder 3"/>
          <p:cNvSpPr>
            <a:spLocks noGrp="1"/>
          </p:cNvSpPr>
          <p:nvPr>
            <p:ph type="sldNum" sz="quarter" idx="5"/>
          </p:nvPr>
        </p:nvSpPr>
        <p:spPr/>
        <p:txBody>
          <a:bodyPr/>
          <a:lstStyle/>
          <a:p>
            <a:fld id="{30B60A3E-4BC9-4497-95E2-69F5661E229A}" type="slidenum">
              <a:rPr lang="en-US" smtClean="0"/>
              <a:pPr/>
              <a:t>36</a:t>
            </a:fld>
            <a:endParaRPr lang="en-US"/>
          </a:p>
        </p:txBody>
      </p:sp>
    </p:spTree>
    <p:extLst>
      <p:ext uri="{BB962C8B-B14F-4D97-AF65-F5344CB8AC3E}">
        <p14:creationId xmlns:p14="http://schemas.microsoft.com/office/powerpoint/2010/main" val="3150340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Many small flowers make up a compound inflorescence .Having lots of flowers combined into a single head provides a lot of nectar and pollen resources in a small area.  Pollinators can visit lots of flowers in a concentrated area without expending as much energy traveling between plants.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Painted lady butterfly on toyon</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37</a:t>
            </a:fld>
            <a:endParaRPr lang="en-US"/>
          </a:p>
        </p:txBody>
      </p:sp>
    </p:spTree>
    <p:extLst>
      <p:ext uri="{BB962C8B-B14F-4D97-AF65-F5344CB8AC3E}">
        <p14:creationId xmlns:p14="http://schemas.microsoft.com/office/powerpoint/2010/main" val="16624322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Within a simple inflorescence, individual flowers can open slowly over time, allowing for more visitors and ideally more pollination.</a:t>
            </a:r>
          </a:p>
          <a:p>
            <a:endParaRPr lang="en-US" dirty="0"/>
          </a:p>
          <a:p>
            <a:r>
              <a:rPr lang="en-US" dirty="0"/>
              <a:t>On the upper left, a honeybee visits a Dark Star Ceanothus.  Other flowers shown here are Pincushion flower, a native </a:t>
            </a:r>
            <a:r>
              <a:rPr lang="en-US" dirty="0" err="1"/>
              <a:t>Hollyleaf</a:t>
            </a:r>
            <a:r>
              <a:rPr lang="en-US" dirty="0"/>
              <a:t> cherry in bloom and a butterfly </a:t>
            </a:r>
            <a:r>
              <a:rPr lang="en-US" dirty="0" err="1"/>
              <a:t>nectaring</a:t>
            </a:r>
            <a:r>
              <a:rPr lang="en-US" dirty="0"/>
              <a:t> on Tall verbena.</a:t>
            </a:r>
          </a:p>
        </p:txBody>
      </p:sp>
      <p:sp>
        <p:nvSpPr>
          <p:cNvPr id="4" name="Slide Number Placeholder 3"/>
          <p:cNvSpPr>
            <a:spLocks noGrp="1"/>
          </p:cNvSpPr>
          <p:nvPr>
            <p:ph type="sldNum" sz="quarter" idx="5"/>
          </p:nvPr>
        </p:nvSpPr>
        <p:spPr/>
        <p:txBody>
          <a:bodyPr/>
          <a:lstStyle/>
          <a:p>
            <a:fld id="{30B60A3E-4BC9-4497-95E2-69F5661E229A}" type="slidenum">
              <a:rPr lang="en-US" smtClean="0"/>
              <a:pPr/>
              <a:t>38</a:t>
            </a:fld>
            <a:endParaRPr lang="en-US"/>
          </a:p>
        </p:txBody>
      </p:sp>
    </p:spTree>
    <p:extLst>
      <p:ext uri="{BB962C8B-B14F-4D97-AF65-F5344CB8AC3E}">
        <p14:creationId xmlns:p14="http://schemas.microsoft.com/office/powerpoint/2010/main" val="1439195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species of wildflowers, grasses, shrubs and tress are butterfly hosts. Caterpillars of some species will eat only a single species of plant while others will eat a wider range of plants. Often, butterflies and moths have specialized relationships with native larval host plants.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39</a:t>
            </a:fld>
            <a:endParaRPr lang="en-US"/>
          </a:p>
        </p:txBody>
      </p:sp>
    </p:spTree>
    <p:extLst>
      <p:ext uri="{BB962C8B-B14F-4D97-AF65-F5344CB8AC3E}">
        <p14:creationId xmlns:p14="http://schemas.microsoft.com/office/powerpoint/2010/main" val="41447654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many butterflies that are host-plant specific, such as Monarchs with their milkweeds, the availability of these host plants is critical to their survival.</a:t>
            </a:r>
          </a:p>
          <a:p>
            <a:r>
              <a:rPr lang="en-US" dirty="0"/>
              <a:t>The first photo shows a blooming Showy Milkweed plant (being visited by bees). The upper middle photo illustrates the tiny size of a fairly young Monarch caterpillar, followed by a much larger caterpillar.  On the bottom row on the farthest left is a newly pupated jade green individual next to the dark pupa that is very close to ‘ECLOSING” or emerging as an adult. That is an adult female Monarch on the far right.</a:t>
            </a:r>
          </a:p>
        </p:txBody>
      </p:sp>
      <p:sp>
        <p:nvSpPr>
          <p:cNvPr id="4" name="Slide Number Placeholder 3"/>
          <p:cNvSpPr>
            <a:spLocks noGrp="1"/>
          </p:cNvSpPr>
          <p:nvPr>
            <p:ph type="sldNum" sz="quarter" idx="5"/>
          </p:nvPr>
        </p:nvSpPr>
        <p:spPr/>
        <p:txBody>
          <a:bodyPr/>
          <a:lstStyle/>
          <a:p>
            <a:fld id="{30B60A3E-4BC9-4497-95E2-69F5661E229A}" type="slidenum">
              <a:rPr lang="en-US" smtClean="0"/>
              <a:pPr/>
              <a:t>40</a:t>
            </a:fld>
            <a:endParaRPr lang="en-US"/>
          </a:p>
        </p:txBody>
      </p:sp>
    </p:spTree>
    <p:extLst>
      <p:ext uri="{BB962C8B-B14F-4D97-AF65-F5344CB8AC3E}">
        <p14:creationId xmlns:p14="http://schemas.microsoft.com/office/powerpoint/2010/main" val="315018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butterflies lay their eggs directly on host plants so that after hatching, caterpillars do not have to travel far to begin feeding.</a:t>
            </a:r>
          </a:p>
          <a:p>
            <a:r>
              <a:rPr lang="en-US" dirty="0"/>
              <a:t>Here is an Anise swallowtail egg on the ferny leaves of fennel, followed by a photo of the caterpillar and the adult butterfly.</a:t>
            </a:r>
          </a:p>
        </p:txBody>
      </p:sp>
      <p:sp>
        <p:nvSpPr>
          <p:cNvPr id="4" name="Slide Number Placeholder 3"/>
          <p:cNvSpPr>
            <a:spLocks noGrp="1"/>
          </p:cNvSpPr>
          <p:nvPr>
            <p:ph type="sldNum" sz="quarter" idx="5"/>
          </p:nvPr>
        </p:nvSpPr>
        <p:spPr/>
        <p:txBody>
          <a:bodyPr/>
          <a:lstStyle/>
          <a:p>
            <a:fld id="{30B60A3E-4BC9-4497-95E2-69F5661E229A}" type="slidenum">
              <a:rPr lang="en-US" smtClean="0"/>
              <a:pPr/>
              <a:t>41</a:t>
            </a:fld>
            <a:endParaRPr lang="en-US"/>
          </a:p>
        </p:txBody>
      </p:sp>
    </p:spTree>
    <p:extLst>
      <p:ext uri="{BB962C8B-B14F-4D97-AF65-F5344CB8AC3E}">
        <p14:creationId xmlns:p14="http://schemas.microsoft.com/office/powerpoint/2010/main" val="24894798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Leaves are the primary source of caterpillar food, but they will also sometimes eat stems, flowers and immature fruit.</a:t>
            </a:r>
          </a:p>
          <a:p>
            <a:r>
              <a:rPr lang="en-US" dirty="0"/>
              <a:t>These photos illustrate the life cycle of the Pipevine Swallowtail butterfly. The California Dutchman’s pipevine is the larval host plant.  From the upper left, you see the flower which resembles an old fashion pipe, then  eggs on a leaf, some of which have already hatched.  On the bottom row we have the caterpillar , then a pupa attached to a stem and finally the adult Pipevine Swallowtail </a:t>
            </a:r>
            <a:r>
              <a:rPr lang="en-US" dirty="0" err="1"/>
              <a:t>nectaring</a:t>
            </a:r>
            <a:r>
              <a:rPr lang="en-US" dirty="0"/>
              <a:t> on the native Verbena </a:t>
            </a:r>
            <a:r>
              <a:rPr lang="en-US" dirty="0" err="1"/>
              <a:t>lilacina</a:t>
            </a:r>
            <a:r>
              <a:rPr lang="en-US" dirty="0"/>
              <a:t> “de la mina”.</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42</a:t>
            </a:fld>
            <a:endParaRPr lang="en-US"/>
          </a:p>
        </p:txBody>
      </p:sp>
    </p:spTree>
    <p:extLst>
      <p:ext uri="{BB962C8B-B14F-4D97-AF65-F5344CB8AC3E}">
        <p14:creationId xmlns:p14="http://schemas.microsoft.com/office/powerpoint/2010/main" val="869022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area, we have year round hummingbird residents in the form of Anna’s hummingbirds. It is possible, with careful planning, to have something blooming for them all year long. Early bloomers include willows, manzanitas, ceanothus and Ribes, which are currants and gooseberries.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43</a:t>
            </a:fld>
            <a:endParaRPr lang="en-US"/>
          </a:p>
        </p:txBody>
      </p:sp>
    </p:spTree>
    <p:extLst>
      <p:ext uri="{BB962C8B-B14F-4D97-AF65-F5344CB8AC3E}">
        <p14:creationId xmlns:p14="http://schemas.microsoft.com/office/powerpoint/2010/main" val="1022623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normAutofit fontScale="70000" lnSpcReduction="20000"/>
          </a:bodyPr>
          <a:lstStyle/>
          <a:p>
            <a:pPr defTabSz="457200">
              <a:lnSpc>
                <a:spcPct val="117999"/>
              </a:lnSpc>
              <a:defRPr sz="2200">
                <a:latin typeface="Helvetica Neue"/>
                <a:ea typeface="Helvetica Neue"/>
                <a:cs typeface="Helvetica Neue"/>
                <a:sym typeface="Helvetica Neue"/>
              </a:defRPr>
            </a:pPr>
            <a:r>
              <a:rPr dirty="0"/>
              <a:t>Bee hives; bee keeper; honey bee on Echium </a:t>
            </a:r>
            <a:r>
              <a:rPr dirty="0" err="1"/>
              <a:t>wildpretti</a:t>
            </a:r>
            <a:r>
              <a:rPr dirty="0"/>
              <a:t> (Tower of Jewels)</a:t>
            </a:r>
          </a:p>
          <a:p>
            <a:pPr defTabSz="457200">
              <a:lnSpc>
                <a:spcPct val="117999"/>
              </a:lnSpc>
              <a:defRPr sz="10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1 Honeybee and bumblebee on sunflower; </a:t>
            </a:r>
          </a:p>
          <a:p>
            <a:pPr defTabSz="457200">
              <a:lnSpc>
                <a:spcPct val="117999"/>
              </a:lnSpc>
              <a:defRPr sz="2200">
                <a:latin typeface="Helvetica Neue"/>
                <a:ea typeface="Helvetica Neue"/>
                <a:cs typeface="Helvetica Neue"/>
                <a:sym typeface="Helvetica Neue"/>
              </a:defRPr>
            </a:pPr>
            <a:r>
              <a:rPr dirty="0"/>
              <a:t>2 longhorn bee on Helenium (sneezeweed)</a:t>
            </a:r>
          </a:p>
          <a:p>
            <a:pPr defTabSz="457200">
              <a:lnSpc>
                <a:spcPct val="117999"/>
              </a:lnSpc>
              <a:defRPr sz="2200">
                <a:latin typeface="Helvetica Neue"/>
                <a:ea typeface="Helvetica Neue"/>
                <a:cs typeface="Helvetica Neue"/>
                <a:sym typeface="Helvetica Neue"/>
              </a:defRPr>
            </a:pPr>
            <a:r>
              <a:rPr dirty="0"/>
              <a:t>4 bumblebee on Salvia (sage);</a:t>
            </a:r>
          </a:p>
          <a:p>
            <a:pPr defTabSz="457200">
              <a:lnSpc>
                <a:spcPct val="117999"/>
              </a:lnSpc>
              <a:defRPr sz="2200">
                <a:latin typeface="Helvetica Neue"/>
                <a:ea typeface="Helvetica Neue"/>
                <a:cs typeface="Helvetica Neue"/>
                <a:sym typeface="Helvetica Neue"/>
              </a:defRPr>
            </a:pPr>
            <a:r>
              <a:rPr dirty="0"/>
              <a:t>5 female solitary bee (</a:t>
            </a:r>
            <a:r>
              <a:rPr dirty="0" err="1"/>
              <a:t>Svasta</a:t>
            </a:r>
            <a:r>
              <a:rPr dirty="0"/>
              <a:t> </a:t>
            </a:r>
            <a:r>
              <a:rPr dirty="0" err="1"/>
              <a:t>obliqua</a:t>
            </a:r>
            <a:r>
              <a:rPr dirty="0"/>
              <a:t> </a:t>
            </a:r>
            <a:r>
              <a:rPr dirty="0" err="1"/>
              <a:t>expurgata</a:t>
            </a:r>
            <a:r>
              <a:rPr dirty="0"/>
              <a:t>) on purple coneflower (Echinacea </a:t>
            </a:r>
            <a:r>
              <a:rPr dirty="0" err="1"/>
              <a:t>pupurea</a:t>
            </a:r>
            <a:r>
              <a:rPr dirty="0"/>
              <a:t>)</a:t>
            </a:r>
          </a:p>
          <a:p>
            <a:pPr defTabSz="457200">
              <a:lnSpc>
                <a:spcPct val="117999"/>
              </a:lnSpc>
              <a:defRPr sz="2200">
                <a:latin typeface="Helvetica Neue"/>
                <a:ea typeface="Helvetica Neue"/>
                <a:cs typeface="Helvetica Neue"/>
                <a:sym typeface="Helvetica Neue"/>
              </a:defRPr>
            </a:pPr>
            <a:r>
              <a:rPr dirty="0"/>
              <a:t>6 bee fight on Tithonia (Mexican sunflower) </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Most folks are familiar with honeybees but may be surprised to learn that they are European imports brought by the early settlers to our country. People have heard of the difficulties bees are experiencing with Colony Collapse Disorder. </a:t>
            </a:r>
          </a:p>
          <a:p>
            <a:pPr defTabSz="457200">
              <a:lnSpc>
                <a:spcPct val="117999"/>
              </a:lnSpc>
              <a:defRPr sz="2200">
                <a:latin typeface="Helvetica Neue"/>
                <a:ea typeface="Helvetica Neue"/>
                <a:cs typeface="Helvetica Neue"/>
                <a:sym typeface="Helvetica Neue"/>
              </a:defRPr>
            </a:pPr>
            <a:r>
              <a:rPr lang="en-US" dirty="0"/>
              <a:t>On the right side, we see the Other Guys.  These are native bees which also provide pollinator services and are often very specialized in their work and sometimes are more efficient  than honeybees. </a:t>
            </a:r>
            <a:endParaRPr dirty="0"/>
          </a:p>
        </p:txBody>
      </p:sp>
    </p:spTree>
    <p:extLst>
      <p:ext uri="{BB962C8B-B14F-4D97-AF65-F5344CB8AC3E}">
        <p14:creationId xmlns:p14="http://schemas.microsoft.com/office/powerpoint/2010/main" val="3017392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in spring, hummers will feed at California buckeye, various sages, and penstemons. In summer, they are quite attracted to Mexican sunflower, known as Tithonia, even though it doesn’t have tubular flowers.   Late summer and fall bring California fuchsia which is a hummingbird magnet.   Many hyssops (also known as hummingbird mint) continue to bloom for a long period. </a:t>
            </a:r>
          </a:p>
        </p:txBody>
      </p:sp>
      <p:sp>
        <p:nvSpPr>
          <p:cNvPr id="4" name="Slide Number Placeholder 3"/>
          <p:cNvSpPr>
            <a:spLocks noGrp="1"/>
          </p:cNvSpPr>
          <p:nvPr>
            <p:ph type="sldNum" sz="quarter" idx="5"/>
          </p:nvPr>
        </p:nvSpPr>
        <p:spPr/>
        <p:txBody>
          <a:bodyPr/>
          <a:lstStyle/>
          <a:p>
            <a:fld id="{30B60A3E-4BC9-4497-95E2-69F5661E229A}" type="slidenum">
              <a:rPr lang="en-US" smtClean="0"/>
              <a:pPr/>
              <a:t>44</a:t>
            </a:fld>
            <a:endParaRPr lang="en-US"/>
          </a:p>
        </p:txBody>
      </p:sp>
    </p:spTree>
    <p:extLst>
      <p:ext uri="{BB962C8B-B14F-4D97-AF65-F5344CB8AC3E}">
        <p14:creationId xmlns:p14="http://schemas.microsoft.com/office/powerpoint/2010/main" val="2903219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culinary herbs are pollinator friendly. They are good additions to edible gardens as they attract pollinators where they are needed. </a:t>
            </a:r>
          </a:p>
        </p:txBody>
      </p:sp>
      <p:sp>
        <p:nvSpPr>
          <p:cNvPr id="4" name="Slide Number Placeholder 3"/>
          <p:cNvSpPr>
            <a:spLocks noGrp="1"/>
          </p:cNvSpPr>
          <p:nvPr>
            <p:ph type="sldNum" sz="quarter" idx="5"/>
          </p:nvPr>
        </p:nvSpPr>
        <p:spPr/>
        <p:txBody>
          <a:bodyPr/>
          <a:lstStyle/>
          <a:p>
            <a:fld id="{30B60A3E-4BC9-4497-95E2-69F5661E229A}" type="slidenum">
              <a:rPr lang="en-US" smtClean="0"/>
              <a:pPr/>
              <a:t>45</a:t>
            </a:fld>
            <a:endParaRPr lang="en-US"/>
          </a:p>
        </p:txBody>
      </p:sp>
    </p:spTree>
    <p:extLst>
      <p:ext uri="{BB962C8B-B14F-4D97-AF65-F5344CB8AC3E}">
        <p14:creationId xmlns:p14="http://schemas.microsoft.com/office/powerpoint/2010/main" val="1548355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some of the herbs flower so that pollinators have pollen and nectar. Rosemary is a prolific bloomer. </a:t>
            </a:r>
          </a:p>
        </p:txBody>
      </p:sp>
      <p:sp>
        <p:nvSpPr>
          <p:cNvPr id="4" name="Slide Number Placeholder 3"/>
          <p:cNvSpPr>
            <a:spLocks noGrp="1"/>
          </p:cNvSpPr>
          <p:nvPr>
            <p:ph type="sldNum" sz="quarter" idx="5"/>
          </p:nvPr>
        </p:nvSpPr>
        <p:spPr/>
        <p:txBody>
          <a:bodyPr/>
          <a:lstStyle/>
          <a:p>
            <a:fld id="{30B60A3E-4BC9-4497-95E2-69F5661E229A}" type="slidenum">
              <a:rPr lang="en-US" smtClean="0"/>
              <a:pPr/>
              <a:t>46</a:t>
            </a:fld>
            <a:endParaRPr lang="en-US"/>
          </a:p>
        </p:txBody>
      </p:sp>
    </p:spTree>
    <p:extLst>
      <p:ext uri="{BB962C8B-B14F-4D97-AF65-F5344CB8AC3E}">
        <p14:creationId xmlns:p14="http://schemas.microsoft.com/office/powerpoint/2010/main" val="8466412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think of our gardens as Patchwork Quits. Let’s consider sequential flowering times and make it a goal to have flowers blooming in every season. Most bees exhibit floral constancy, which means they visit only one or a very few types of flowers each time they go out foraging. The ideal patch size is 4 x 4’. A garden area design that features dense plantings ensures a robust food supply for pollinators and will create a full and colorful garden.</a:t>
            </a:r>
          </a:p>
          <a:p>
            <a:r>
              <a:rPr lang="en-US" dirty="0"/>
              <a:t>Most bees and butterflies prefer to fly in the sun, so concentrate your flower plantings there.</a:t>
            </a:r>
          </a:p>
        </p:txBody>
      </p:sp>
      <p:sp>
        <p:nvSpPr>
          <p:cNvPr id="4" name="Slide Number Placeholder 3"/>
          <p:cNvSpPr>
            <a:spLocks noGrp="1"/>
          </p:cNvSpPr>
          <p:nvPr>
            <p:ph type="sldNum" sz="quarter" idx="5"/>
          </p:nvPr>
        </p:nvSpPr>
        <p:spPr/>
        <p:txBody>
          <a:bodyPr/>
          <a:lstStyle/>
          <a:p>
            <a:fld id="{30B60A3E-4BC9-4497-95E2-69F5661E229A}" type="slidenum">
              <a:rPr lang="en-US" smtClean="0"/>
              <a:pPr/>
              <a:t>47</a:t>
            </a:fld>
            <a:endParaRPr lang="en-US"/>
          </a:p>
        </p:txBody>
      </p:sp>
    </p:spTree>
    <p:extLst>
      <p:ext uri="{BB962C8B-B14F-4D97-AF65-F5344CB8AC3E}">
        <p14:creationId xmlns:p14="http://schemas.microsoft.com/office/powerpoint/2010/main" val="307810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Salvia ‘Bee’s Bliss’ is a low-growing wide-spreading native sage that is attractive to pollinators.</a:t>
            </a:r>
          </a:p>
          <a:p>
            <a:r>
              <a:rPr lang="en-US" dirty="0"/>
              <a:t>Goldenrod is a late summer/early fall  native bloomer that is especially attractive to migrating Monarchs.</a:t>
            </a:r>
          </a:p>
        </p:txBody>
      </p:sp>
      <p:sp>
        <p:nvSpPr>
          <p:cNvPr id="4" name="Slide Number Placeholder 3"/>
          <p:cNvSpPr>
            <a:spLocks noGrp="1"/>
          </p:cNvSpPr>
          <p:nvPr>
            <p:ph type="sldNum" sz="quarter" idx="5"/>
          </p:nvPr>
        </p:nvSpPr>
        <p:spPr/>
        <p:txBody>
          <a:bodyPr/>
          <a:lstStyle/>
          <a:p>
            <a:fld id="{30B60A3E-4BC9-4497-95E2-69F5661E229A}" type="slidenum">
              <a:rPr lang="en-US" smtClean="0"/>
              <a:pPr/>
              <a:t>48</a:t>
            </a:fld>
            <a:endParaRPr lang="en-US"/>
          </a:p>
        </p:txBody>
      </p:sp>
    </p:spTree>
    <p:extLst>
      <p:ext uri="{BB962C8B-B14F-4D97-AF65-F5344CB8AC3E}">
        <p14:creationId xmlns:p14="http://schemas.microsoft.com/office/powerpoint/2010/main" val="3145264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Since native bees are seasonal, the plant palette chosen should reflect the changing seasons of both bees and plants. With few exceptions, most bee species are only active for a short time each year. Several plants should be blooming in each season to provide pollen and nectar to visiting bees. The main activity period for bees is February to October, so select bloom times that overlap.</a:t>
            </a:r>
          </a:p>
        </p:txBody>
      </p:sp>
      <p:sp>
        <p:nvSpPr>
          <p:cNvPr id="4" name="Slide Number Placeholder 3"/>
          <p:cNvSpPr>
            <a:spLocks noGrp="1"/>
          </p:cNvSpPr>
          <p:nvPr>
            <p:ph type="sldNum" sz="quarter" idx="5"/>
          </p:nvPr>
        </p:nvSpPr>
        <p:spPr/>
        <p:txBody>
          <a:bodyPr/>
          <a:lstStyle/>
          <a:p>
            <a:fld id="{30B60A3E-4BC9-4497-95E2-69F5661E229A}" type="slidenum">
              <a:rPr lang="en-US" smtClean="0"/>
              <a:pPr/>
              <a:t>49</a:t>
            </a:fld>
            <a:endParaRPr lang="en-US"/>
          </a:p>
        </p:txBody>
      </p:sp>
    </p:spTree>
    <p:extLst>
      <p:ext uri="{BB962C8B-B14F-4D97-AF65-F5344CB8AC3E}">
        <p14:creationId xmlns:p14="http://schemas.microsoft.com/office/powerpoint/2010/main" val="1326767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rPr dirty="0"/>
              <a:t>Lacy Tansy  Phacelia </a:t>
            </a:r>
            <a:r>
              <a:rPr dirty="0" err="1"/>
              <a:t>tanacetifolia</a:t>
            </a:r>
            <a:r>
              <a:rPr dirty="0"/>
              <a:t>, </a:t>
            </a:r>
          </a:p>
          <a:p>
            <a:r>
              <a:rPr dirty="0"/>
              <a:t>California poppy </a:t>
            </a:r>
            <a:r>
              <a:rPr dirty="0" err="1"/>
              <a:t>Eschscholzia</a:t>
            </a:r>
            <a:r>
              <a:rPr dirty="0"/>
              <a:t> californica </a:t>
            </a:r>
          </a:p>
          <a:p>
            <a:r>
              <a:rPr dirty="0"/>
              <a:t>Common </a:t>
            </a:r>
            <a:r>
              <a:rPr dirty="0" err="1"/>
              <a:t>tidytips</a:t>
            </a:r>
            <a:r>
              <a:rPr dirty="0"/>
              <a:t> </a:t>
            </a:r>
            <a:r>
              <a:rPr dirty="0" err="1"/>
              <a:t>Layia</a:t>
            </a:r>
            <a:r>
              <a:rPr dirty="0"/>
              <a:t> </a:t>
            </a:r>
            <a:r>
              <a:rPr dirty="0" err="1"/>
              <a:t>platyglossa</a:t>
            </a:r>
            <a:r>
              <a:rPr dirty="0"/>
              <a:t> </a:t>
            </a:r>
            <a:endParaRPr lang="en-US" dirty="0"/>
          </a:p>
          <a:p>
            <a:endParaRPr lang="en-US" dirty="0"/>
          </a:p>
          <a:p>
            <a:r>
              <a:rPr lang="en-US" dirty="0"/>
              <a:t>Annual plants keep the garden dynamic with changing colors and flower types throughout the year. Sow seeds for spring blooming annuals like these three here in the late fall in order to take advantage of winter rains.</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normAutofit fontScale="85000" lnSpcReduction="10000"/>
          </a:bodyPr>
          <a:lstStyle/>
          <a:p>
            <a:pPr defTabSz="457200">
              <a:lnSpc>
                <a:spcPct val="117999"/>
              </a:lnSpc>
              <a:defRPr sz="1600">
                <a:latin typeface="Helvetica Neue"/>
                <a:ea typeface="Helvetica Neue"/>
                <a:cs typeface="Helvetica Neue"/>
                <a:sym typeface="Helvetica Neue"/>
              </a:defRPr>
            </a:pPr>
            <a:r>
              <a:rPr dirty="0"/>
              <a:t>"Tithonia in every garden" or hashtag it: #</a:t>
            </a:r>
            <a:r>
              <a:rPr dirty="0" err="1"/>
              <a:t>TithoniaInEveryGarden</a:t>
            </a:r>
            <a:r>
              <a:rPr dirty="0"/>
              <a:t>.</a:t>
            </a:r>
            <a:endParaRPr lang="en-US" dirty="0"/>
          </a:p>
          <a:p>
            <a:pPr defTabSz="457200">
              <a:lnSpc>
                <a:spcPct val="117999"/>
              </a:lnSpc>
              <a:defRPr sz="1600">
                <a:latin typeface="Helvetica Neue"/>
                <a:ea typeface="Helvetica Neue"/>
                <a:cs typeface="Helvetica Neue"/>
                <a:sym typeface="Helvetica Neue"/>
              </a:defRPr>
            </a:pPr>
            <a:endParaRPr dirty="0"/>
          </a:p>
          <a:p>
            <a:pPr defTabSz="457200">
              <a:lnSpc>
                <a:spcPct val="117999"/>
              </a:lnSpc>
              <a:defRPr sz="1600">
                <a:latin typeface="Helvetica Neue"/>
                <a:ea typeface="Helvetica Neue"/>
                <a:cs typeface="Helvetica Neue"/>
                <a:sym typeface="Helvetica Neue"/>
              </a:defRPr>
            </a:pPr>
            <a:r>
              <a:rPr lang="en-US" dirty="0"/>
              <a:t>Y</a:t>
            </a:r>
            <a:r>
              <a:rPr dirty="0"/>
              <a:t>ou can't go wrong with Mexican sunflower or Tithonia, which anchors many pollinator gardens in California  from early spring through fall.</a:t>
            </a:r>
            <a:r>
              <a:rPr lang="en-US" dirty="0"/>
              <a:t> It is visited by many species of butterflies and bees. Hummingbirds love it too. </a:t>
            </a:r>
          </a:p>
          <a:p>
            <a:pPr defTabSz="457200">
              <a:lnSpc>
                <a:spcPct val="117999"/>
              </a:lnSpc>
              <a:defRPr sz="1600">
                <a:latin typeface="Helvetica Neue"/>
                <a:ea typeface="Helvetica Neue"/>
                <a:cs typeface="Helvetica Neue"/>
                <a:sym typeface="Helvetica Neue"/>
              </a:defRPr>
            </a:pPr>
            <a:endParaRPr lang="en-US" dirty="0"/>
          </a:p>
          <a:p>
            <a:pPr defTabSz="457200">
              <a:lnSpc>
                <a:spcPct val="117999"/>
              </a:lnSpc>
              <a:defRPr sz="1600">
                <a:latin typeface="Helvetica Neue"/>
                <a:ea typeface="Helvetica Neue"/>
                <a:cs typeface="Helvetica Neue"/>
                <a:sym typeface="Helvetica Neue"/>
              </a:defRPr>
            </a:pPr>
            <a:endParaRPr lang="en-US" dirty="0"/>
          </a:p>
          <a:p>
            <a:pPr defTabSz="457200">
              <a:lnSpc>
                <a:spcPct val="117999"/>
              </a:lnSpc>
              <a:defRPr sz="1600">
                <a:latin typeface="Helvetica Neue"/>
                <a:ea typeface="Helvetica Neue"/>
                <a:cs typeface="Helvetica Neue"/>
                <a:sym typeface="Helvetica Neue"/>
              </a:defRPr>
            </a:pPr>
            <a:r>
              <a:rPr dirty="0"/>
              <a:t> In addition to monarchs, we've seen Gulf Fritillaries, Western tiger swallowtails, mourning cloaks, pipevine swallowtails, skippers, buckeyes, </a:t>
            </a:r>
            <a:r>
              <a:rPr dirty="0" err="1"/>
              <a:t>acmon</a:t>
            </a:r>
            <a:r>
              <a:rPr dirty="0"/>
              <a:t> blues, painted ladies and other butterflies sipping nectar from Tithonia. That's not to mention the other pollinators drawn to the colorful orange flower. Among them: bumble bees, carpenter bees, sunflower bees, leafcutter bees, blue orchard bees, sweat bees, syrphid flies or hover flies, and hummingbirds</a:t>
            </a:r>
          </a:p>
          <a:p>
            <a:pPr defTabSz="457200">
              <a:lnSpc>
                <a:spcPct val="117999"/>
              </a:lnSpc>
              <a:defRPr sz="1400" b="1">
                <a:latin typeface="Helvetica Neue"/>
                <a:ea typeface="Helvetica Neue"/>
                <a:cs typeface="Helvetica Neue"/>
                <a:sym typeface="Helvetica Neue"/>
              </a:defRPr>
            </a:pPr>
            <a:r>
              <a:rPr u="sng" dirty="0">
                <a:hlinkClick r:id="rId3"/>
              </a:rPr>
              <a:t>http://www.ucanr.org/blogs/blogcore/postdetail.cfm?postnum=22079</a:t>
            </a:r>
          </a:p>
        </p:txBody>
      </p:sp>
    </p:spTree>
    <p:extLst>
      <p:ext uri="{BB962C8B-B14F-4D97-AF65-F5344CB8AC3E}">
        <p14:creationId xmlns:p14="http://schemas.microsoft.com/office/powerpoint/2010/main" val="3933582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normAutofit fontScale="92500" lnSpcReduction="10000"/>
          </a:bodyPr>
          <a:lstStyle>
            <a:lvl1pPr defTabSz="457200">
              <a:lnSpc>
                <a:spcPct val="117999"/>
              </a:lnSpc>
              <a:defRPr sz="2200">
                <a:latin typeface="Helvetica Neue"/>
                <a:ea typeface="Helvetica Neue"/>
                <a:cs typeface="Helvetica Neue"/>
                <a:sym typeface="Helvetica Neue"/>
              </a:defRPr>
            </a:lvl1pPr>
          </a:lstStyle>
          <a:p>
            <a:r>
              <a:rPr dirty="0"/>
              <a:t>Hedgerows can benefit pollinators in cropland, as well as large properties with space for large plantings.</a:t>
            </a:r>
            <a:r>
              <a:rPr lang="en-US" dirty="0"/>
              <a:t> </a:t>
            </a:r>
          </a:p>
          <a:p>
            <a:endParaRPr lang="en-US" dirty="0"/>
          </a:p>
          <a:p>
            <a:r>
              <a:rPr lang="en-US" dirty="0"/>
              <a:t> </a:t>
            </a:r>
          </a:p>
          <a:p>
            <a:r>
              <a:rPr lang="en-US" dirty="0"/>
              <a:t>A hedgerow is a mixture of trees and/or flowering shrubs that typically includes an understory of grasses and nectar flowers.   The plants are allowed to flower and reach their mature size.  Hedgerows have enormous wildlife value:  they offer dense cover and a diversity of seasonal food sources.</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Neonicotinoids are commonly used insecticides which are highly water soluble, allowing the growing plants to absorb and transport the chemical to all plant tissues, from roots to pollen. Pollinators may consume contaminated plant products like leaves, pollen and nectar and be killed if they consume a high enough dose of the chemical. The use of </a:t>
            </a:r>
            <a:r>
              <a:rPr lang="en-US" dirty="0" err="1"/>
              <a:t>neonics</a:t>
            </a:r>
            <a:r>
              <a:rPr lang="en-US" dirty="0"/>
              <a:t> and other pesticides is common in nurseries, and plants are often not labeled as treated when sold. Please talk to the store manger to find out if their plants have ever been treated. </a:t>
            </a:r>
          </a:p>
        </p:txBody>
      </p:sp>
      <p:sp>
        <p:nvSpPr>
          <p:cNvPr id="4" name="Slide Number Placeholder 3"/>
          <p:cNvSpPr>
            <a:spLocks noGrp="1"/>
          </p:cNvSpPr>
          <p:nvPr>
            <p:ph type="sldNum" sz="quarter" idx="5"/>
          </p:nvPr>
        </p:nvSpPr>
        <p:spPr/>
        <p:txBody>
          <a:bodyPr/>
          <a:lstStyle/>
          <a:p>
            <a:fld id="{30B60A3E-4BC9-4497-95E2-69F5661E229A}" type="slidenum">
              <a:rPr lang="en-US" smtClean="0"/>
              <a:pPr/>
              <a:t>53</a:t>
            </a:fld>
            <a:endParaRPr lang="en-US"/>
          </a:p>
        </p:txBody>
      </p:sp>
    </p:spTree>
    <p:extLst>
      <p:ext uri="{BB962C8B-B14F-4D97-AF65-F5344CB8AC3E}">
        <p14:creationId xmlns:p14="http://schemas.microsoft.com/office/powerpoint/2010/main" val="75501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err="1"/>
              <a:t>Andrenidae</a:t>
            </a:r>
            <a:r>
              <a:rPr dirty="0"/>
              <a:t> Mining Bees </a:t>
            </a:r>
            <a:br>
              <a:rPr dirty="0"/>
            </a:br>
            <a:r>
              <a:rPr dirty="0"/>
              <a:t>tickle bees: Sabin Elementary, Portland, Oregon </a:t>
            </a:r>
            <a:br>
              <a:rPr dirty="0"/>
            </a:br>
            <a:r>
              <a:rPr u="sng" dirty="0">
                <a:hlinkClick r:id="rId3"/>
              </a:rPr>
              <a:t>http://www.sabinpta.com/tickle-bee</a:t>
            </a:r>
          </a:p>
          <a:p>
            <a:pPr defTabSz="457200">
              <a:lnSpc>
                <a:spcPct val="117999"/>
              </a:lnSpc>
              <a:defRPr sz="2200">
                <a:latin typeface="Helvetica Neue"/>
                <a:ea typeface="Helvetica Neue"/>
                <a:cs typeface="Helvetica Neue"/>
                <a:sym typeface="Helvetica Neue"/>
              </a:defRPr>
            </a:pPr>
            <a:r>
              <a:rPr dirty="0"/>
              <a:t> mining bees in schoolyard. Students observe and protect their friends.</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In CA, we have 1600 native bee species. It is estimated that they provide 35-38% of pollination services required by CA crops.</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pPr defTabSz="457200">
              <a:lnSpc>
                <a:spcPct val="117999"/>
              </a:lnSpc>
              <a:defRPr sz="1900">
                <a:latin typeface="Helvetica Neue"/>
                <a:ea typeface="Helvetica Neue"/>
                <a:cs typeface="Helvetica Neue"/>
                <a:sym typeface="Helvetica Neue"/>
              </a:defRPr>
            </a:pPr>
            <a:r>
              <a:rPr lang="en-US" dirty="0" err="1"/>
              <a:t>Bt</a:t>
            </a:r>
            <a:r>
              <a:rPr lang="en-US" dirty="0"/>
              <a:t> (which is Bacillus thuringiensis) kills ALL leaf feeding moth and butterfly caterpillars that feed on sprayed foliage.</a:t>
            </a:r>
          </a:p>
          <a:p>
            <a:pPr defTabSz="457200">
              <a:lnSpc>
                <a:spcPct val="117999"/>
              </a:lnSpc>
              <a:defRPr sz="1900">
                <a:latin typeface="Helvetica Neue"/>
                <a:ea typeface="Helvetica Neue"/>
                <a:cs typeface="Helvetica Neue"/>
                <a:sym typeface="Helvetica Neue"/>
              </a:defRPr>
            </a:pPr>
            <a:endParaRPr lang="en-US" dirty="0"/>
          </a:p>
          <a:p>
            <a:pPr defTabSz="457200">
              <a:lnSpc>
                <a:spcPct val="117999"/>
              </a:lnSpc>
              <a:defRPr sz="1900">
                <a:latin typeface="Helvetica Neue"/>
                <a:ea typeface="Helvetica Neue"/>
                <a:cs typeface="Helvetica Neue"/>
                <a:sym typeface="Helvetica Neue"/>
              </a:defRPr>
            </a:pPr>
            <a:r>
              <a:rPr dirty="0"/>
              <a:t>LBAM Light brown apple moth is treated for in 13 counties.</a:t>
            </a:r>
          </a:p>
          <a:p>
            <a:pPr defTabSz="457200">
              <a:lnSpc>
                <a:spcPct val="117999"/>
              </a:lnSpc>
              <a:defRPr sz="1500">
                <a:latin typeface="Helvetica Neue"/>
                <a:ea typeface="Helvetica Neue"/>
                <a:cs typeface="Helvetica Neue"/>
                <a:sym typeface="Helvetica Neue"/>
              </a:defRPr>
            </a:pPr>
            <a:r>
              <a:rPr u="sng" dirty="0">
                <a:hlinkClick r:id="rId3"/>
              </a:rPr>
              <a:t>https://www.cdfa.ca.gov/plant/PDEP/target_pest_disease_profiles/LBAM_PestProfile.html</a:t>
            </a:r>
          </a:p>
          <a:p>
            <a:pPr defTabSz="457200">
              <a:lnSpc>
                <a:spcPct val="117999"/>
              </a:lnSpc>
              <a:defRPr sz="2200">
                <a:latin typeface="Helvetica Neue"/>
                <a:ea typeface="Helvetica Neue"/>
                <a:cs typeface="Helvetica Neue"/>
                <a:sym typeface="Helvetica Neue"/>
              </a:defRPr>
            </a:pPr>
            <a:r>
              <a:rPr dirty="0" err="1"/>
              <a:t>bT</a:t>
            </a:r>
            <a:r>
              <a:rPr dirty="0"/>
              <a:t>   </a:t>
            </a:r>
            <a:r>
              <a:rPr sz="1600" dirty="0"/>
              <a:t> </a:t>
            </a:r>
            <a:r>
              <a:rPr sz="1600" u="sng" dirty="0">
                <a:hlinkClick r:id="rId4"/>
              </a:rPr>
              <a:t>http://pmep.cce.cornell.edu/profiles/extoxnet/24d-captan/bt-ext.html</a:t>
            </a:r>
            <a:endParaRPr lang="en-US" sz="1600" u="sng" dirty="0">
              <a:hlinkClick r:id="rId4"/>
            </a:endParaRPr>
          </a:p>
          <a:p>
            <a:pPr defTabSz="457200">
              <a:lnSpc>
                <a:spcPct val="117999"/>
              </a:lnSpc>
              <a:defRPr sz="2200">
                <a:latin typeface="Helvetica Neue"/>
                <a:ea typeface="Helvetica Neue"/>
                <a:cs typeface="Helvetica Neue"/>
                <a:sym typeface="Helvetica Neue"/>
              </a:defRPr>
            </a:pPr>
            <a:endParaRPr lang="en-US" sz="1600" u="sng" dirty="0">
              <a:hlinkClick r:id="rId4"/>
            </a:endParaRPr>
          </a:p>
          <a:p>
            <a:pPr defTabSz="457200">
              <a:lnSpc>
                <a:spcPct val="117999"/>
              </a:lnSpc>
              <a:defRPr sz="2200">
                <a:latin typeface="Helvetica Neue"/>
                <a:ea typeface="Helvetica Neue"/>
                <a:cs typeface="Helvetica Neue"/>
                <a:sym typeface="Helvetica Neue"/>
              </a:defRPr>
            </a:pPr>
            <a:endParaRPr sz="1600" u="sng" dirty="0">
              <a:hlinkClick r:id="rId4"/>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Attracting Native Pollinators. 2011 by The Xerces Society and Dr. Marla Spivak</a:t>
            </a:r>
          </a:p>
          <a:p>
            <a:pPr defTabSz="457200">
              <a:lnSpc>
                <a:spcPct val="117999"/>
              </a:lnSpc>
              <a:defRPr sz="1600">
                <a:latin typeface="Helvetica Neue"/>
                <a:ea typeface="Helvetica Neue"/>
                <a:cs typeface="Helvetica Neue"/>
                <a:sym typeface="Helvetica Neue"/>
              </a:defRPr>
            </a:pPr>
            <a:r>
              <a:rPr dirty="0"/>
              <a:t>The Bee Friendly Garden. 2016 by Kate Frey and Gretchen </a:t>
            </a:r>
            <a:r>
              <a:rPr dirty="0" err="1"/>
              <a:t>LeBuhn</a:t>
            </a:r>
            <a:endParaRPr dirty="0"/>
          </a:p>
          <a:p>
            <a:pPr defTabSz="457200">
              <a:lnSpc>
                <a:spcPct val="117999"/>
              </a:lnSpc>
              <a:defRPr sz="1600">
                <a:latin typeface="Helvetica Neue"/>
                <a:ea typeface="Helvetica Neue"/>
                <a:cs typeface="Helvetica Neue"/>
                <a:sym typeface="Helvetica Neue"/>
              </a:defRPr>
            </a:pPr>
            <a:r>
              <a:rPr dirty="0"/>
              <a:t>California Bees and Blooms. 2014 by Gordon Frankie, et al.</a:t>
            </a:r>
          </a:p>
          <a:p>
            <a:pPr defTabSz="457200">
              <a:lnSpc>
                <a:spcPct val="117999"/>
              </a:lnSpc>
              <a:defRPr sz="1600">
                <a:latin typeface="Helvetica Neue"/>
                <a:ea typeface="Helvetica Neue"/>
                <a:cs typeface="Helvetica Neue"/>
                <a:sym typeface="Helvetica Neue"/>
              </a:defRPr>
            </a:pPr>
            <a:r>
              <a:rPr dirty="0"/>
              <a:t>The California Wildlife Habitat Garden. Aug 8, 2012 by Nancy Bauer</a:t>
            </a:r>
          </a:p>
          <a:p>
            <a:pPr defTabSz="457200">
              <a:lnSpc>
                <a:spcPct val="117999"/>
              </a:lnSpc>
              <a:defRPr sz="1600">
                <a:latin typeface="Helvetica Neue"/>
                <a:ea typeface="Helvetica Neue"/>
                <a:cs typeface="Helvetica Neue"/>
                <a:sym typeface="Helvetica Neue"/>
              </a:defRPr>
            </a:pPr>
            <a:r>
              <a:rPr lang="en-US" dirty="0"/>
              <a:t>Bringing Nature Home. 2007 by Douglas Tallamy</a:t>
            </a:r>
          </a:p>
          <a:p>
            <a:pPr defTabSz="457200">
              <a:lnSpc>
                <a:spcPct val="117999"/>
              </a:lnSpc>
              <a:defRPr sz="1600">
                <a:latin typeface="Helvetica Neue"/>
                <a:ea typeface="Helvetica Neue"/>
                <a:cs typeface="Helvetica Neue"/>
                <a:sym typeface="Helvetica Neue"/>
              </a:defRPr>
            </a:pPr>
            <a:endParaRPr lang="en-US" dirty="0"/>
          </a:p>
          <a:p>
            <a:pPr defTabSz="457200">
              <a:lnSpc>
                <a:spcPct val="117999"/>
              </a:lnSpc>
              <a:defRPr sz="1600">
                <a:latin typeface="Helvetica Neue"/>
                <a:ea typeface="Helvetica Neue"/>
                <a:cs typeface="Helvetica Neue"/>
                <a:sym typeface="Helvetica Neue"/>
              </a:defRPr>
            </a:pPr>
            <a:r>
              <a:rPr lang="en-US" dirty="0"/>
              <a:t>Check out these book resources for great info and plant lists. Many other resources are included on the “Plant It and They Will Come/Planning for Pollinators” Resource Sheet. </a:t>
            </a: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not familiar with </a:t>
            </a:r>
            <a:r>
              <a:rPr lang="en-US" dirty="0" err="1"/>
              <a:t>Calscape</a:t>
            </a:r>
            <a:r>
              <a:rPr lang="en-US" dirty="0"/>
              <a:t>, it is  the California Native Plant Society’s database about California native plants local to your area. Let’s look at it briefly. I typed in my </a:t>
            </a:r>
            <a:r>
              <a:rPr lang="en-US" dirty="0" err="1"/>
              <a:t>zipcode</a:t>
            </a:r>
            <a:r>
              <a:rPr lang="en-US" dirty="0"/>
              <a:t> to see which plants are native to my location,</a:t>
            </a:r>
          </a:p>
        </p:txBody>
      </p:sp>
      <p:sp>
        <p:nvSpPr>
          <p:cNvPr id="4" name="Slide Number Placeholder 3"/>
          <p:cNvSpPr>
            <a:spLocks noGrp="1"/>
          </p:cNvSpPr>
          <p:nvPr>
            <p:ph type="sldNum" sz="quarter" idx="5"/>
          </p:nvPr>
        </p:nvSpPr>
        <p:spPr/>
        <p:txBody>
          <a:bodyPr/>
          <a:lstStyle/>
          <a:p>
            <a:fld id="{30B60A3E-4BC9-4497-95E2-69F5661E229A}" type="slidenum">
              <a:rPr lang="en-US" smtClean="0"/>
              <a:pPr/>
              <a:t>56</a:t>
            </a:fld>
            <a:endParaRPr lang="en-US"/>
          </a:p>
        </p:txBody>
      </p:sp>
    </p:spTree>
    <p:extLst>
      <p:ext uri="{BB962C8B-B14F-4D97-AF65-F5344CB8AC3E}">
        <p14:creationId xmlns:p14="http://schemas.microsoft.com/office/powerpoint/2010/main" val="3085538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clicked on the butterfly tab at the far upper right, with my </a:t>
            </a:r>
            <a:r>
              <a:rPr lang="en-US" dirty="0" err="1"/>
              <a:t>zipcode</a:t>
            </a:r>
            <a:r>
              <a:rPr lang="en-US" dirty="0"/>
              <a:t> still in place.). It tells me that 110 butterflies and moths are native here.</a:t>
            </a:r>
          </a:p>
        </p:txBody>
      </p:sp>
      <p:sp>
        <p:nvSpPr>
          <p:cNvPr id="4" name="Slide Number Placeholder 3"/>
          <p:cNvSpPr>
            <a:spLocks noGrp="1"/>
          </p:cNvSpPr>
          <p:nvPr>
            <p:ph type="sldNum" sz="quarter" idx="5"/>
          </p:nvPr>
        </p:nvSpPr>
        <p:spPr/>
        <p:txBody>
          <a:bodyPr/>
          <a:lstStyle/>
          <a:p>
            <a:fld id="{30B60A3E-4BC9-4497-95E2-69F5661E229A}" type="slidenum">
              <a:rPr lang="en-US" smtClean="0"/>
              <a:pPr/>
              <a:t>57</a:t>
            </a:fld>
            <a:endParaRPr lang="en-US"/>
          </a:p>
        </p:txBody>
      </p:sp>
    </p:spTree>
    <p:extLst>
      <p:ext uri="{BB962C8B-B14F-4D97-AF65-F5344CB8AC3E}">
        <p14:creationId xmlns:p14="http://schemas.microsoft.com/office/powerpoint/2010/main" val="8285011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a butterfly, the Western Tiger Swallowtail, to see which plants are confirmed host plants.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58</a:t>
            </a:fld>
            <a:endParaRPr lang="en-US"/>
          </a:p>
        </p:txBody>
      </p:sp>
    </p:spTree>
    <p:extLst>
      <p:ext uri="{BB962C8B-B14F-4D97-AF65-F5344CB8AC3E}">
        <p14:creationId xmlns:p14="http://schemas.microsoft.com/office/powerpoint/2010/main" val="6750966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to look at the </a:t>
            </a:r>
            <a:r>
              <a:rPr lang="en-US" dirty="0" err="1"/>
              <a:t>Hollyleaf</a:t>
            </a:r>
            <a:r>
              <a:rPr lang="en-US" dirty="0"/>
              <a:t> Cherry.  Plant photos are shown from foliage to flowers and fruit.  Under the photos , in green print, it lists 45 nurseries that carry this plant for sale.</a:t>
            </a:r>
          </a:p>
        </p:txBody>
      </p:sp>
      <p:sp>
        <p:nvSpPr>
          <p:cNvPr id="4" name="Slide Number Placeholder 3"/>
          <p:cNvSpPr>
            <a:spLocks noGrp="1"/>
          </p:cNvSpPr>
          <p:nvPr>
            <p:ph type="sldNum" sz="quarter" idx="5"/>
          </p:nvPr>
        </p:nvSpPr>
        <p:spPr/>
        <p:txBody>
          <a:bodyPr/>
          <a:lstStyle/>
          <a:p>
            <a:fld id="{30B60A3E-4BC9-4497-95E2-69F5661E229A}" type="slidenum">
              <a:rPr lang="en-US" smtClean="0"/>
              <a:pPr/>
              <a:t>59</a:t>
            </a:fld>
            <a:endParaRPr lang="en-US"/>
          </a:p>
        </p:txBody>
      </p:sp>
    </p:spTree>
    <p:extLst>
      <p:ext uri="{BB962C8B-B14F-4D97-AF65-F5344CB8AC3E}">
        <p14:creationId xmlns:p14="http://schemas.microsoft.com/office/powerpoint/2010/main" val="4006329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 down, we see other butterflies and moths that use this plant. Then we see landscaping information, such as light exposure, soil and water needs, etc.</a:t>
            </a:r>
          </a:p>
        </p:txBody>
      </p:sp>
      <p:sp>
        <p:nvSpPr>
          <p:cNvPr id="4" name="Slide Number Placeholder 3"/>
          <p:cNvSpPr>
            <a:spLocks noGrp="1"/>
          </p:cNvSpPr>
          <p:nvPr>
            <p:ph type="sldNum" sz="quarter" idx="5"/>
          </p:nvPr>
        </p:nvSpPr>
        <p:spPr/>
        <p:txBody>
          <a:bodyPr/>
          <a:lstStyle/>
          <a:p>
            <a:fld id="{30B60A3E-4BC9-4497-95E2-69F5661E229A}" type="slidenum">
              <a:rPr lang="en-US" smtClean="0"/>
              <a:pPr/>
              <a:t>60</a:t>
            </a:fld>
            <a:endParaRPr lang="en-US"/>
          </a:p>
        </p:txBody>
      </p:sp>
    </p:spTree>
    <p:extLst>
      <p:ext uri="{BB962C8B-B14F-4D97-AF65-F5344CB8AC3E}">
        <p14:creationId xmlns:p14="http://schemas.microsoft.com/office/powerpoint/2010/main" val="350606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to have a successful pollinator garden, we should aim to provide abundance by planting in masses of a single species. Plan for a long bloom season. Leave some non-mulched  bare soil for ground nesting bees. Leaves snags and logs for cavity nesters.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61</a:t>
            </a:fld>
            <a:endParaRPr lang="en-US"/>
          </a:p>
        </p:txBody>
      </p:sp>
    </p:spTree>
    <p:extLst>
      <p:ext uri="{BB962C8B-B14F-4D97-AF65-F5344CB8AC3E}">
        <p14:creationId xmlns:p14="http://schemas.microsoft.com/office/powerpoint/2010/main" val="18752707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4" name="Slide Number Placeholder 3"/>
          <p:cNvSpPr>
            <a:spLocks noGrp="1"/>
          </p:cNvSpPr>
          <p:nvPr>
            <p:ph type="sldNum" sz="quarter" idx="5"/>
          </p:nvPr>
        </p:nvSpPr>
        <p:spPr/>
        <p:txBody>
          <a:bodyPr/>
          <a:lstStyle/>
          <a:p>
            <a:fld id="{30B60A3E-4BC9-4497-95E2-69F5661E229A}" type="slidenum">
              <a:rPr lang="en-US" smtClean="0"/>
              <a:pPr/>
              <a:t>62</a:t>
            </a:fld>
            <a:endParaRPr lang="en-US"/>
          </a:p>
        </p:txBody>
      </p:sp>
    </p:spTree>
    <p:extLst>
      <p:ext uri="{BB962C8B-B14F-4D97-AF65-F5344CB8AC3E}">
        <p14:creationId xmlns:p14="http://schemas.microsoft.com/office/powerpoint/2010/main" val="1054584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63</a:t>
            </a:fld>
            <a:endParaRPr lang="en-US"/>
          </a:p>
        </p:txBody>
      </p:sp>
    </p:spTree>
    <p:extLst>
      <p:ext uri="{BB962C8B-B14F-4D97-AF65-F5344CB8AC3E}">
        <p14:creationId xmlns:p14="http://schemas.microsoft.com/office/powerpoint/2010/main" val="104526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b="1" u="sng" dirty="0"/>
              <a:t>bee groups ppt </a:t>
            </a:r>
            <a:r>
              <a:rPr b="1" dirty="0"/>
              <a:t>  </a:t>
            </a:r>
            <a:r>
              <a:rPr u="sng" dirty="0">
                <a:hlinkClick r:id="rId3"/>
              </a:rPr>
              <a:t>http://ucanr.edu/sites/2017MGConference/files/271017.pdf</a:t>
            </a:r>
          </a:p>
          <a:p>
            <a:pPr defTabSz="457200">
              <a:lnSpc>
                <a:spcPct val="117999"/>
              </a:lnSpc>
              <a:defRPr sz="2200">
                <a:latin typeface="Helvetica Neue"/>
                <a:ea typeface="Helvetica Neue"/>
                <a:cs typeface="Helvetica Neue"/>
                <a:sym typeface="Helvetica Neue"/>
              </a:defRPr>
            </a:pPr>
            <a:r>
              <a:rPr dirty="0"/>
              <a:t>Ground nesters</a:t>
            </a:r>
          </a:p>
          <a:p>
            <a:pPr defTabSz="457200">
              <a:lnSpc>
                <a:spcPct val="117999"/>
              </a:lnSpc>
              <a:defRPr sz="2200">
                <a:latin typeface="Helvetica Neue"/>
                <a:ea typeface="Helvetica Neue"/>
                <a:cs typeface="Helvetica Neue"/>
                <a:sym typeface="Helvetica Neue"/>
              </a:defRPr>
            </a:pPr>
            <a:r>
              <a:rPr dirty="0"/>
              <a:t>Leave some bare soil, not all mulched.</a:t>
            </a:r>
          </a:p>
          <a:p>
            <a:pPr defTabSz="457200">
              <a:lnSpc>
                <a:spcPct val="117999"/>
              </a:lnSpc>
              <a:defRPr sz="2200">
                <a:latin typeface="Helvetica Neue"/>
                <a:ea typeface="Helvetica Neue"/>
                <a:cs typeface="Helvetica Neue"/>
                <a:sym typeface="Helvetica Neue"/>
              </a:defRPr>
            </a:pPr>
            <a:r>
              <a:rPr dirty="0"/>
              <a:t>Sweat bees will land on you and drink your sweat for the salt content.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normAutofit fontScale="92500" lnSpcReduction="20000"/>
          </a:bodyPr>
          <a:lstStyle/>
          <a:p>
            <a:pPr defTabSz="457200">
              <a:lnSpc>
                <a:spcPct val="117999"/>
              </a:lnSpc>
              <a:defRPr sz="1600">
                <a:latin typeface="Helvetica Neue"/>
                <a:ea typeface="Helvetica Neue"/>
                <a:cs typeface="Helvetica Neue"/>
                <a:sym typeface="Helvetica Neue"/>
              </a:defRPr>
            </a:pPr>
            <a:r>
              <a:rPr b="1" u="sng" dirty="0"/>
              <a:t>bee groups ppt </a:t>
            </a:r>
            <a:r>
              <a:rPr b="1" dirty="0"/>
              <a:t>  </a:t>
            </a:r>
            <a:r>
              <a:rPr u="sng" dirty="0">
                <a:hlinkClick r:id="rId3"/>
              </a:rPr>
              <a:t>http://ucanr.edu/sites/2017MGConference/files/271017.pdf</a:t>
            </a:r>
          </a:p>
          <a:p>
            <a:pPr defTabSz="457200">
              <a:lnSpc>
                <a:spcPct val="117999"/>
              </a:lnSpc>
              <a:defRPr sz="2200">
                <a:latin typeface="Helvetica Neue"/>
                <a:ea typeface="Helvetica Neue"/>
                <a:cs typeface="Helvetica Neue"/>
                <a:sym typeface="Helvetica Neue"/>
              </a:defRPr>
            </a:pPr>
            <a:r>
              <a:rPr dirty="0"/>
              <a:t>Ground nesters</a:t>
            </a:r>
          </a:p>
          <a:p>
            <a:pPr defTabSz="457200">
              <a:lnSpc>
                <a:spcPct val="117999"/>
              </a:lnSpc>
              <a:defRPr sz="2200">
                <a:latin typeface="Helvetica Neue"/>
                <a:ea typeface="Helvetica Neue"/>
                <a:cs typeface="Helvetica Neue"/>
                <a:sym typeface="Helvetica Neue"/>
              </a:defRPr>
            </a:pPr>
            <a:r>
              <a:rPr dirty="0"/>
              <a:t>Leave some bare soil, not all mulched.</a:t>
            </a:r>
          </a:p>
          <a:p>
            <a:pPr defTabSz="457200">
              <a:lnSpc>
                <a:spcPct val="117999"/>
              </a:lnSpc>
              <a:defRPr sz="2200">
                <a:latin typeface="Helvetica Neue"/>
                <a:ea typeface="Helvetica Neue"/>
                <a:cs typeface="Helvetica Neue"/>
                <a:sym typeface="Helvetica Neue"/>
              </a:defRPr>
            </a:pPr>
            <a:r>
              <a:rPr dirty="0"/>
              <a:t>Sweat bees will land on you and drink your sweat for the salt content.</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Ground nesting bees make up 70%of CA bees. They usually need direct access to the soil surface to excavate and access their nests. They may use abandoned nests </a:t>
            </a:r>
            <a:r>
              <a:rPr lang="en-US" dirty="0" err="1"/>
              <a:t>undr</a:t>
            </a:r>
            <a:r>
              <a:rPr lang="en-US" dirty="0"/>
              <a:t> grass or under piles of grass clippings or leaves.</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normAutofit fontScale="70000" lnSpcReduction="20000"/>
          </a:bodyPr>
          <a:lstStyle/>
          <a:p>
            <a:pPr defTabSz="457200">
              <a:lnSpc>
                <a:spcPct val="117999"/>
              </a:lnSpc>
              <a:defRPr sz="2200">
                <a:latin typeface="Helvetica Neue"/>
                <a:ea typeface="Helvetica Neue"/>
                <a:cs typeface="Helvetica Neue"/>
                <a:sym typeface="Helvetica Neue"/>
              </a:defRPr>
            </a:pPr>
            <a:r>
              <a:rPr dirty="0"/>
              <a:t>Leaf-cutter bees</a:t>
            </a:r>
          </a:p>
          <a:p>
            <a:pPr defTabSz="457200">
              <a:lnSpc>
                <a:spcPct val="117999"/>
              </a:lnSpc>
              <a:defRPr sz="2200">
                <a:latin typeface="Helvetica Neue"/>
                <a:ea typeface="Helvetica Neue"/>
                <a:cs typeface="Helvetica Neue"/>
                <a:sym typeface="Helvetica Neue"/>
              </a:defRPr>
            </a:pPr>
            <a:r>
              <a:rPr dirty="0"/>
              <a:t>Use redbud leaves, rose leaves, petals</a:t>
            </a:r>
          </a:p>
          <a:p>
            <a:pPr defTabSz="457200">
              <a:lnSpc>
                <a:spcPct val="117999"/>
              </a:lnSpc>
              <a:defRPr sz="2200">
                <a:latin typeface="Helvetica Neue"/>
                <a:ea typeface="Helvetica Neue"/>
                <a:cs typeface="Helvetica Neue"/>
                <a:sym typeface="Helvetica Neue"/>
              </a:defRPr>
            </a:pPr>
            <a:r>
              <a:rPr dirty="0"/>
              <a:t>Cause scalloped edges, </a:t>
            </a:r>
            <a:r>
              <a:rPr b="1" dirty="0"/>
              <a:t>no danger to plants.</a:t>
            </a:r>
            <a:endParaRPr lang="en-US" b="1" dirty="0"/>
          </a:p>
          <a:p>
            <a:pPr defTabSz="457200">
              <a:lnSpc>
                <a:spcPct val="117999"/>
              </a:lnSpc>
              <a:defRPr sz="2200">
                <a:latin typeface="Helvetica Neue"/>
                <a:ea typeface="Helvetica Neue"/>
                <a:cs typeface="Helvetica Neue"/>
                <a:sym typeface="Helvetica Neue"/>
              </a:defRPr>
            </a:pPr>
            <a:endParaRPr lang="en-US" b="1" dirty="0"/>
          </a:p>
          <a:p>
            <a:pPr defTabSz="457200">
              <a:lnSpc>
                <a:spcPct val="117999"/>
              </a:lnSpc>
              <a:defRPr sz="2200">
                <a:latin typeface="Helvetica Neue"/>
                <a:ea typeface="Helvetica Neue"/>
                <a:cs typeface="Helvetica Neue"/>
                <a:sym typeface="Helvetica Neue"/>
              </a:defRPr>
            </a:pPr>
            <a:r>
              <a:rPr lang="en-US" b="1" dirty="0"/>
              <a:t>Approximately 30% of native bees are tunnel or cavity nesters. These bees may use abandoned beetle tunnels in stumps or tree snags. A few chew the soft pithy centers of some plant stems. </a:t>
            </a:r>
          </a:p>
          <a:p>
            <a:pPr defTabSz="457200">
              <a:lnSpc>
                <a:spcPct val="117999"/>
              </a:lnSpc>
              <a:defRPr sz="2200">
                <a:latin typeface="Helvetica Neue"/>
                <a:ea typeface="Helvetica Neue"/>
                <a:cs typeface="Helvetica Neue"/>
                <a:sym typeface="Helvetica Neue"/>
              </a:defRPr>
            </a:pPr>
            <a:r>
              <a:rPr lang="en-US" b="1" dirty="0"/>
              <a:t>This leafcutter bee cuts a perfect circle form a soft leaf like this redbud leaf. Count yourself fortunate if you see these cutouts as then you know a leafcutter bee has chosen your yard to raise her young. She cuts the leaf to line an available tube, collects pollen and nectar, mixes it, then lays a single egg on it.  She then caps off that cell with another leaf piece and continues to fill more chambers. She caps it off and her job is done.  </a:t>
            </a: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normAutofit fontScale="62500" lnSpcReduction="20000"/>
          </a:bodyPr>
          <a:lstStyle/>
          <a:p>
            <a:pPr defTabSz="457200">
              <a:lnSpc>
                <a:spcPct val="117999"/>
              </a:lnSpc>
              <a:defRPr sz="1800">
                <a:latin typeface="Helvetica Neue"/>
                <a:ea typeface="Helvetica Neue"/>
                <a:cs typeface="Helvetica Neue"/>
                <a:sym typeface="Helvetica Neue"/>
              </a:defRPr>
            </a:pPr>
            <a:r>
              <a:rPr dirty="0"/>
              <a:t>A single pair of breeding chickadees must find 6,000 to 9,000 caterpillars to rear one clutch of young, according to Doug Tallamy, a professor of entomology and wildlife ecology at the University of Delaware.</a:t>
            </a:r>
            <a:endParaRPr lang="en-US" dirty="0"/>
          </a:p>
          <a:p>
            <a:pPr defTabSz="457200">
              <a:lnSpc>
                <a:spcPct val="117999"/>
              </a:lnSpc>
              <a:defRPr sz="1800">
                <a:latin typeface="Helvetica Neue"/>
                <a:ea typeface="Helvetica Neue"/>
                <a:cs typeface="Helvetica Neue"/>
                <a:sym typeface="Helvetica Neue"/>
              </a:defRPr>
            </a:pPr>
            <a:endParaRPr lang="en-US" dirty="0"/>
          </a:p>
          <a:p>
            <a:pPr defTabSz="457200">
              <a:lnSpc>
                <a:spcPct val="117999"/>
              </a:lnSpc>
              <a:defRPr sz="1800">
                <a:latin typeface="Helvetica Neue"/>
                <a:ea typeface="Helvetica Neue"/>
                <a:cs typeface="Helvetica Neue"/>
                <a:sym typeface="Helvetica Neue"/>
              </a:defRPr>
            </a:pPr>
            <a:r>
              <a:rPr lang="en-US" dirty="0"/>
              <a:t>Caterpillars are the preferred choice of birds raising their young.  Caterpillars make perfect baby food as they are “like soft bags filled with food”, according to Doug.. It would take 200 aphids to equal one medium-sized caterpillar.</a:t>
            </a:r>
          </a:p>
          <a:p>
            <a:pPr defTabSz="457200">
              <a:lnSpc>
                <a:spcPct val="117999"/>
              </a:lnSpc>
              <a:defRPr sz="1800">
                <a:latin typeface="Helvetica Neue"/>
                <a:ea typeface="Helvetica Neue"/>
                <a:cs typeface="Helvetica Neue"/>
                <a:sym typeface="Helvetica Neue"/>
              </a:defRPr>
            </a:pPr>
            <a:r>
              <a:rPr lang="en-US" dirty="0"/>
              <a:t>Doug Tallamy writes in his book, BRINGING NATURE HOME: HOW NATIVE PLANTS SUSTAIN WILDLIFE ON OUR GARDENS:</a:t>
            </a:r>
          </a:p>
          <a:p>
            <a:pPr defTabSz="457200">
              <a:lnSpc>
                <a:spcPct val="117999"/>
              </a:lnSpc>
              <a:defRPr sz="1800">
                <a:latin typeface="Helvetica Neue"/>
                <a:ea typeface="Helvetica Neue"/>
                <a:cs typeface="Helvetica Neue"/>
                <a:sym typeface="Helvetica Neue"/>
              </a:defRPr>
            </a:pPr>
            <a:r>
              <a:rPr lang="en-US" dirty="0"/>
              <a:t>“Our nearly universal animosity toward insects is understandable, but seriously misplaced. Of the 9 million or so insect species on earth, a mere 1% interact with human in negative ways. The other 99% of the insect species pollinate plants, return nutrients tied up in dead plants and animals to the soil, keep populations of insect herbivores in check, aerate and enrich the soil, and as I keep stressing, provide food either directly or indirectly for most other animals.”  </a:t>
            </a:r>
          </a:p>
          <a:p>
            <a:pPr defTabSz="457200">
              <a:lnSpc>
                <a:spcPct val="117999"/>
              </a:lnSpc>
              <a:defRPr sz="1800">
                <a:latin typeface="Helvetica Neue"/>
                <a:ea typeface="Helvetica Neue"/>
                <a:cs typeface="Helvetica Neue"/>
                <a:sym typeface="Helvetica Neue"/>
              </a:defRPr>
            </a:pPr>
            <a:endParaRPr lang="en-US" dirty="0"/>
          </a:p>
          <a:p>
            <a:pPr defTabSz="457200">
              <a:lnSpc>
                <a:spcPct val="117999"/>
              </a:lnSpc>
              <a:defRPr sz="1800">
                <a:latin typeface="Helvetica Neue"/>
                <a:ea typeface="Helvetica Neue"/>
                <a:cs typeface="Helvetica Neue"/>
                <a:sym typeface="Helvetica Neue"/>
              </a:defRPr>
            </a:pPr>
            <a:endParaRPr lang="en-US" dirty="0"/>
          </a:p>
          <a:p>
            <a:pPr defTabSz="457200">
              <a:lnSpc>
                <a:spcPct val="117999"/>
              </a:lnSpc>
              <a:defRPr sz="1800">
                <a:latin typeface="Helvetica Neue"/>
                <a:ea typeface="Helvetica Neue"/>
                <a:cs typeface="Helvetica Neue"/>
                <a:sym typeface="Helvetica Neue"/>
              </a:defRPr>
            </a:pPr>
            <a:endParaRPr lang="en-US" dirty="0"/>
          </a:p>
          <a:p>
            <a:pPr defTabSz="457200">
              <a:lnSpc>
                <a:spcPct val="117999"/>
              </a:lnSpc>
              <a:defRPr sz="1800">
                <a:latin typeface="Helvetica Neue"/>
                <a:ea typeface="Helvetica Neue"/>
                <a:cs typeface="Helvetica Neue"/>
                <a:sym typeface="Helvetica Neue"/>
              </a:defRPr>
            </a:pPr>
            <a:endParaRPr lang="en-US" dirty="0"/>
          </a:p>
          <a:p>
            <a:pPr defTabSz="457200">
              <a:lnSpc>
                <a:spcPct val="117999"/>
              </a:lnSpc>
              <a:defRPr sz="1800">
                <a:latin typeface="Helvetica Neue"/>
                <a:ea typeface="Helvetica Neue"/>
                <a:cs typeface="Helvetica Neue"/>
                <a:sym typeface="Helvetica Neue"/>
              </a:defRPr>
            </a:pPr>
            <a:endParaRPr dirty="0"/>
          </a:p>
          <a:p>
            <a:pPr defTabSz="457200">
              <a:lnSpc>
                <a:spcPct val="117999"/>
              </a:lnSpc>
              <a:defRPr sz="1800">
                <a:latin typeface="Helvetica Neue"/>
                <a:ea typeface="Helvetica Neue"/>
                <a:cs typeface="Helvetica Neue"/>
                <a:sym typeface="Helvetica Neue"/>
              </a:defRPr>
            </a:pPr>
            <a:r>
              <a:rPr u="sng" dirty="0">
                <a:hlinkClick r:id="rId3"/>
              </a:rPr>
              <a:t>https://nestwatch.org/connect/news/caterpillar-its-whats-for-dinner/</a:t>
            </a:r>
            <a:endParaRPr lang="en-US" u="sng" dirty="0">
              <a:hlinkClick r:id="rId3"/>
            </a:endParaRPr>
          </a:p>
          <a:p>
            <a:pPr defTabSz="457200">
              <a:lnSpc>
                <a:spcPct val="117999"/>
              </a:lnSpc>
              <a:defRPr sz="1800">
                <a:latin typeface="Helvetica Neue"/>
                <a:ea typeface="Helvetica Neue"/>
                <a:cs typeface="Helvetica Neue"/>
                <a:sym typeface="Helvetica Neue"/>
              </a:defRPr>
            </a:pPr>
            <a:endParaRPr lang="en-US" u="sng" dirty="0">
              <a:hlinkClick r:id="rId3"/>
            </a:endParaRPr>
          </a:p>
          <a:p>
            <a:pPr defTabSz="457200">
              <a:lnSpc>
                <a:spcPct val="117999"/>
              </a:lnSpc>
              <a:defRPr sz="1800">
                <a:latin typeface="Helvetica Neue"/>
                <a:ea typeface="Helvetica Neue"/>
                <a:cs typeface="Helvetica Neue"/>
                <a:sym typeface="Helvetica Neue"/>
              </a:defRPr>
            </a:pPr>
            <a:endParaRPr u="sng" dirty="0">
              <a:hlinkClick r:id="rId3"/>
            </a:endParaRPr>
          </a:p>
        </p:txBody>
      </p:sp>
    </p:spTree>
    <p:extLst>
      <p:ext uri="{BB962C8B-B14F-4D97-AF65-F5344CB8AC3E}">
        <p14:creationId xmlns:p14="http://schemas.microsoft.com/office/powerpoint/2010/main" val="223432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Title, content, photo">
    <p:spTree>
      <p:nvGrpSpPr>
        <p:cNvPr id="1" name=""/>
        <p:cNvGrpSpPr/>
        <p:nvPr/>
      </p:nvGrpSpPr>
      <p:grpSpPr>
        <a:xfrm>
          <a:off x="0" y="0"/>
          <a:ext cx="0" cy="0"/>
          <a:chOff x="0" y="0"/>
          <a:chExt cx="0" cy="0"/>
        </a:xfrm>
      </p:grpSpPr>
      <p:sp>
        <p:nvSpPr>
          <p:cNvPr id="166" name="Body Level One…"/>
          <p:cNvSpPr txBox="1">
            <a:spLocks noGrp="1"/>
          </p:cNvSpPr>
          <p:nvPr>
            <p:ph type="body" sz="half" idx="1"/>
          </p:nvPr>
        </p:nvSpPr>
        <p:spPr>
          <a:xfrm>
            <a:off x="457200" y="1600200"/>
            <a:ext cx="4724401" cy="4419600"/>
          </a:xfrm>
          <a:prstGeom prst="rect">
            <a:avLst/>
          </a:prstGeom>
        </p:spPr>
        <p:txBody>
          <a:bodyPr/>
          <a:lstStyle>
            <a:lvl1pPr marL="257175" indent="-257175">
              <a:defRPr sz="2250"/>
            </a:lvl1pPr>
            <a:lvl2pPr marL="610790" indent="-267890">
              <a:defRPr sz="2250"/>
            </a:lvl2pPr>
            <a:lvl3pPr marL="900113" indent="-214313">
              <a:defRPr sz="2250"/>
            </a:lvl3pPr>
            <a:lvl4pPr marL="1285875" indent="-257175">
              <a:defRPr sz="2250"/>
            </a:lvl4pPr>
            <a:lvl5pPr marL="1628775" indent="-257175">
              <a:defRPr sz="2250"/>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8441051" y="6410644"/>
            <a:ext cx="245751" cy="256541"/>
          </a:xfrm>
          <a:prstGeom prst="rect">
            <a:avLst/>
          </a:prstGeom>
        </p:spPr>
        <p:txBody>
          <a:bodyPr/>
          <a:lstStyle>
            <a:lvl1pPr>
              <a:defRPr sz="825"/>
            </a:lvl1pPr>
          </a:lstStyle>
          <a:p>
            <a:fld id="{86CB4B4D-7CA3-9044-876B-883B54F8677D}" type="slidenum">
              <a:t>‹#›</a:t>
            </a:fld>
            <a:endParaRPr/>
          </a:p>
        </p:txBody>
      </p:sp>
      <p:sp>
        <p:nvSpPr>
          <p:cNvPr id="168" name="Picture Placeholder 9"/>
          <p:cNvSpPr>
            <a:spLocks noGrp="1"/>
          </p:cNvSpPr>
          <p:nvPr>
            <p:ph type="pic" sz="quarter" idx="13"/>
          </p:nvPr>
        </p:nvSpPr>
        <p:spPr>
          <a:xfrm>
            <a:off x="5486401" y="1600200"/>
            <a:ext cx="2743201" cy="2514600"/>
          </a:xfrm>
          <a:prstGeom prst="rect">
            <a:avLst/>
          </a:prstGeom>
        </p:spPr>
        <p:txBody>
          <a:bodyPr lIns="91439" rIns="91439">
            <a:noAutofit/>
          </a:bodyPr>
          <a:lstStyle/>
          <a:p>
            <a:endParaRPr/>
          </a:p>
        </p:txBody>
      </p:sp>
      <p:sp>
        <p:nvSpPr>
          <p:cNvPr id="169" name="Title Text"/>
          <p:cNvSpPr txBox="1">
            <a:spLocks noGrp="1"/>
          </p:cNvSpPr>
          <p:nvPr>
            <p:ph type="title"/>
          </p:nvPr>
        </p:nvSpPr>
        <p:spPr>
          <a:xfrm>
            <a:off x="457200" y="274639"/>
            <a:ext cx="8229601" cy="1143001"/>
          </a:xfrm>
          <a:prstGeom prst="rect">
            <a:avLst/>
          </a:prstGeom>
          <a:noFill/>
        </p:spPr>
        <p:txBody>
          <a:bodyPr/>
          <a:lstStyle>
            <a:lvl1pPr>
              <a:defRPr sz="3150"/>
            </a:lvl1pPr>
          </a:lstStyle>
          <a:p>
            <a:r>
              <a:t>Title Text</a:t>
            </a:r>
          </a:p>
        </p:txBody>
      </p:sp>
    </p:spTree>
    <p:extLst>
      <p:ext uri="{BB962C8B-B14F-4D97-AF65-F5344CB8AC3E}">
        <p14:creationId xmlns:p14="http://schemas.microsoft.com/office/powerpoint/2010/main" val="62499302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_Content and photo">
    <p:spTree>
      <p:nvGrpSpPr>
        <p:cNvPr id="1" name=""/>
        <p:cNvGrpSpPr/>
        <p:nvPr/>
      </p:nvGrpSpPr>
      <p:grpSpPr>
        <a:xfrm>
          <a:off x="0" y="0"/>
          <a:ext cx="0" cy="0"/>
          <a:chOff x="0" y="0"/>
          <a:chExt cx="0" cy="0"/>
        </a:xfrm>
      </p:grpSpPr>
      <p:sp>
        <p:nvSpPr>
          <p:cNvPr id="157" name="Body Level One…"/>
          <p:cNvSpPr txBox="1">
            <a:spLocks noGrp="1"/>
          </p:cNvSpPr>
          <p:nvPr>
            <p:ph type="body" sz="half" idx="1"/>
          </p:nvPr>
        </p:nvSpPr>
        <p:spPr>
          <a:xfrm>
            <a:off x="457200" y="685801"/>
            <a:ext cx="4724401" cy="4419601"/>
          </a:xfrm>
          <a:prstGeom prst="rect">
            <a:avLst/>
          </a:prstGeom>
        </p:spPr>
        <p:txBody>
          <a:bodyPr/>
          <a:lstStyle>
            <a:lvl1pPr marL="257175" indent="-257175">
              <a:defRPr sz="2250"/>
            </a:lvl1pPr>
            <a:lvl2pPr marL="610790" indent="-267890">
              <a:defRPr sz="2250"/>
            </a:lvl2pPr>
            <a:lvl3pPr marL="900113" indent="-214313">
              <a:defRPr sz="2250"/>
            </a:lvl3pPr>
            <a:lvl4pPr marL="1285875" indent="-257175">
              <a:defRPr sz="2250"/>
            </a:lvl4pPr>
            <a:lvl5pPr marL="1628775" indent="-257175">
              <a:defRPr sz="2250"/>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8441051" y="6410644"/>
            <a:ext cx="245751" cy="256541"/>
          </a:xfrm>
          <a:prstGeom prst="rect">
            <a:avLst/>
          </a:prstGeom>
        </p:spPr>
        <p:txBody>
          <a:bodyPr/>
          <a:lstStyle>
            <a:lvl1pPr>
              <a:defRPr sz="825"/>
            </a:lvl1pPr>
          </a:lstStyle>
          <a:p>
            <a:fld id="{86CB4B4D-7CA3-9044-876B-883B54F8677D}" type="slidenum">
              <a:t>‹#›</a:t>
            </a:fld>
            <a:endParaRPr/>
          </a:p>
        </p:txBody>
      </p:sp>
      <p:sp>
        <p:nvSpPr>
          <p:cNvPr id="159" name="Picture Placeholder 9"/>
          <p:cNvSpPr>
            <a:spLocks noGrp="1"/>
          </p:cNvSpPr>
          <p:nvPr>
            <p:ph type="pic" sz="quarter" idx="13"/>
          </p:nvPr>
        </p:nvSpPr>
        <p:spPr>
          <a:xfrm>
            <a:off x="5486401" y="685800"/>
            <a:ext cx="2743201" cy="2514601"/>
          </a:xfrm>
          <a:prstGeom prst="rect">
            <a:avLst/>
          </a:prstGeom>
        </p:spPr>
        <p:txBody>
          <a:bodyPr lIns="91439" rIns="91439">
            <a:noAutofit/>
          </a:bodyPr>
          <a:lstStyle/>
          <a:p>
            <a:endParaRPr/>
          </a:p>
        </p:txBody>
      </p:sp>
    </p:spTree>
    <p:extLst>
      <p:ext uri="{BB962C8B-B14F-4D97-AF65-F5344CB8AC3E}">
        <p14:creationId xmlns:p14="http://schemas.microsoft.com/office/powerpoint/2010/main" val="236164563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subtitle, content">
    <p:spTree>
      <p:nvGrpSpPr>
        <p:cNvPr id="1" name=""/>
        <p:cNvGrpSpPr/>
        <p:nvPr/>
      </p:nvGrpSpPr>
      <p:grpSpPr>
        <a:xfrm>
          <a:off x="0" y="0"/>
          <a:ext cx="0" cy="0"/>
          <a:chOff x="0" y="0"/>
          <a:chExt cx="0" cy="0"/>
        </a:xfrm>
      </p:grpSpPr>
      <p:sp>
        <p:nvSpPr>
          <p:cNvPr id="176" name="TextBox 7"/>
          <p:cNvSpPr txBox="1"/>
          <p:nvPr/>
        </p:nvSpPr>
        <p:spPr>
          <a:xfrm>
            <a:off x="2667000" y="6172200"/>
            <a:ext cx="4191000" cy="300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a:solidFill>
                  <a:schemeClr val="accent1"/>
                </a:solidFill>
              </a:defRPr>
            </a:lvl1pPr>
          </a:lstStyle>
          <a:p>
            <a:r>
              <a:rPr sz="1350"/>
              <a:t>UC Master Gardeners of Placer County</a:t>
            </a:r>
          </a:p>
        </p:txBody>
      </p:sp>
      <p:pic>
        <p:nvPicPr>
          <p:cNvPr id="177" name="Picture 8" descr="Picture 8"/>
          <p:cNvPicPr>
            <a:picLocks noChangeAspect="1"/>
          </p:cNvPicPr>
          <p:nvPr/>
        </p:nvPicPr>
        <p:blipFill>
          <a:blip r:embed="rId2"/>
          <a:stretch>
            <a:fillRect/>
          </a:stretch>
        </p:blipFill>
        <p:spPr>
          <a:xfrm>
            <a:off x="2148840" y="6099049"/>
            <a:ext cx="546653" cy="502921"/>
          </a:xfrm>
          <a:prstGeom prst="rect">
            <a:avLst/>
          </a:prstGeom>
          <a:ln w="12700">
            <a:miter lim="400000"/>
          </a:ln>
        </p:spPr>
      </p:pic>
      <p:sp>
        <p:nvSpPr>
          <p:cNvPr id="178" name="Title Text"/>
          <p:cNvSpPr txBox="1">
            <a:spLocks noGrp="1"/>
          </p:cNvSpPr>
          <p:nvPr>
            <p:ph type="title"/>
          </p:nvPr>
        </p:nvSpPr>
        <p:spPr>
          <a:xfrm>
            <a:off x="457200" y="274639"/>
            <a:ext cx="8229601" cy="1143001"/>
          </a:xfrm>
          <a:prstGeom prst="rect">
            <a:avLst/>
          </a:prstGeom>
          <a:noFill/>
        </p:spPr>
        <p:txBody>
          <a:bodyPr/>
          <a:lstStyle>
            <a:lvl1pPr>
              <a:defRPr sz="3150"/>
            </a:lvl1pPr>
          </a:lstStyle>
          <a:p>
            <a:r>
              <a:t>Title Text</a:t>
            </a:r>
          </a:p>
        </p:txBody>
      </p:sp>
      <p:sp>
        <p:nvSpPr>
          <p:cNvPr id="179" name="Body Level One…"/>
          <p:cNvSpPr txBox="1">
            <a:spLocks noGrp="1"/>
          </p:cNvSpPr>
          <p:nvPr>
            <p:ph type="body" sz="quarter" idx="1"/>
          </p:nvPr>
        </p:nvSpPr>
        <p:spPr>
          <a:xfrm>
            <a:off x="457200" y="1535112"/>
            <a:ext cx="8229601" cy="639764"/>
          </a:xfrm>
          <a:prstGeom prst="rect">
            <a:avLst/>
          </a:prstGeom>
        </p:spPr>
        <p:txBody>
          <a:bodyPr anchor="b"/>
          <a:lstStyle>
            <a:lvl1pPr marL="0" indent="0" algn="ctr">
              <a:defRPr sz="2250">
                <a:solidFill>
                  <a:schemeClr val="accent2"/>
                </a:solidFill>
              </a:defRPr>
            </a:lvl1pPr>
            <a:lvl2pPr marL="0" indent="342900" algn="ctr">
              <a:buSzTx/>
              <a:buNone/>
              <a:defRPr sz="2250">
                <a:solidFill>
                  <a:schemeClr val="accent2"/>
                </a:solidFill>
              </a:defRPr>
            </a:lvl2pPr>
            <a:lvl3pPr marL="0" indent="685800" algn="ctr">
              <a:buSzTx/>
              <a:buNone/>
              <a:defRPr sz="2250">
                <a:solidFill>
                  <a:schemeClr val="accent2"/>
                </a:solidFill>
              </a:defRPr>
            </a:lvl3pPr>
            <a:lvl4pPr marL="0" indent="1028700" algn="ctr">
              <a:buSzTx/>
              <a:buNone/>
              <a:defRPr sz="2250">
                <a:solidFill>
                  <a:schemeClr val="accent2"/>
                </a:solidFill>
              </a:defRPr>
            </a:lvl4pPr>
            <a:lvl5pPr marL="0" indent="1371600" algn="ctr">
              <a:buSzTx/>
              <a:buNone/>
              <a:defRPr sz="225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8441051" y="6410644"/>
            <a:ext cx="245751" cy="256541"/>
          </a:xfrm>
          <a:prstGeom prst="rect">
            <a:avLst/>
          </a:prstGeom>
        </p:spPr>
        <p:txBody>
          <a:bodyPr/>
          <a:lstStyle>
            <a:lvl1pPr>
              <a:defRPr sz="825"/>
            </a:lvl1pPr>
          </a:lstStyle>
          <a:p>
            <a:fld id="{86CB4B4D-7CA3-9044-876B-883B54F8677D}" type="slidenum">
              <a:t>‹#›</a:t>
            </a:fld>
            <a:endParaRPr/>
          </a:p>
        </p:txBody>
      </p:sp>
    </p:spTree>
    <p:extLst>
      <p:ext uri="{BB962C8B-B14F-4D97-AF65-F5344CB8AC3E}">
        <p14:creationId xmlns:p14="http://schemas.microsoft.com/office/powerpoint/2010/main" val="38889608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103120"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 id="2147483757" r:id="rId7"/>
    <p:sldLayoutId id="2147483758" r:id="rId8"/>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tif"/><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tif"/><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4.jpeg"/><Relationship Id="rId4" Type="http://schemas.openxmlformats.org/officeDocument/2006/relationships/image" Target="../media/image33.tif"/></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2.t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71.jpe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76.jpeg"/><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7.xml"/><Relationship Id="rId1" Type="http://schemas.openxmlformats.org/officeDocument/2006/relationships/slideLayout" Target="../slideLayouts/slideLayout11.xml"/><Relationship Id="rId5" Type="http://schemas.openxmlformats.org/officeDocument/2006/relationships/image" Target="../media/image90.jpeg"/><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00.jpeg"/><Relationship Id="rId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107.jpeg"/><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108.tif"/></Relationships>
</file>

<file path=ppt/slides/_rels/slide48.xml.rels><?xml version="1.0" encoding="UTF-8" standalone="yes"?>
<Relationships xmlns="http://schemas.openxmlformats.org/package/2006/relationships"><Relationship Id="rId3" Type="http://schemas.openxmlformats.org/officeDocument/2006/relationships/image" Target="../media/image109.tif"/><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110.tif"/></Relationships>
</file>

<file path=ppt/slides/_rels/slide4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5.xml"/><Relationship Id="rId1" Type="http://schemas.openxmlformats.org/officeDocument/2006/relationships/slideLayout" Target="../slideLayouts/slideLayout16.xml"/><Relationship Id="rId6" Type="http://schemas.openxmlformats.org/officeDocument/2006/relationships/image" Target="../media/image114.tif"/><Relationship Id="rId5" Type="http://schemas.openxmlformats.org/officeDocument/2006/relationships/image" Target="../media/image113.tif"/><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tif"/><Relationship Id="rId7" Type="http://schemas.openxmlformats.org/officeDocument/2006/relationships/image" Target="../media/image119.png"/><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image" Target="../media/image118.png"/><Relationship Id="rId5" Type="http://schemas.openxmlformats.org/officeDocument/2006/relationships/image" Target="../media/image117.tif"/><Relationship Id="rId4" Type="http://schemas.openxmlformats.org/officeDocument/2006/relationships/image" Target="../media/image116.tif"/></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16.xml"/><Relationship Id="rId4" Type="http://schemas.openxmlformats.org/officeDocument/2006/relationships/image" Target="../media/image122.png"/></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125.pn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16.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137.jpeg"/></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 Id="rId1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ee on a flower&#10;&#10;Description automatically generated">
            <a:extLst>
              <a:ext uri="{FF2B5EF4-FFF2-40B4-BE49-F238E27FC236}">
                <a16:creationId xmlns:a16="http://schemas.microsoft.com/office/drawing/2014/main" id="{8B88B21F-0BF4-9844-89F8-A400EB8A2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121" y="1792630"/>
            <a:ext cx="2819399" cy="2643764"/>
          </a:xfrm>
          <a:prstGeom prst="rect">
            <a:avLst/>
          </a:prstGeom>
        </p:spPr>
      </p:pic>
      <p:pic>
        <p:nvPicPr>
          <p:cNvPr id="4" name="Picture 3" descr="A butterfly on a flower&#10;&#10;Description automatically generated with medium confidence">
            <a:extLst>
              <a:ext uri="{FF2B5EF4-FFF2-40B4-BE49-F238E27FC236}">
                <a16:creationId xmlns:a16="http://schemas.microsoft.com/office/drawing/2014/main" id="{067CAC8C-ECAE-EC46-B583-49E195C1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5953" y="1792630"/>
            <a:ext cx="3319447" cy="2643764"/>
          </a:xfrm>
          <a:prstGeom prst="rect">
            <a:avLst/>
          </a:prstGeom>
        </p:spPr>
      </p:pic>
      <p:pic>
        <p:nvPicPr>
          <p:cNvPr id="3" name="Picture 2" descr="A bee on a yellow flower&#10;&#10;Description automatically generated">
            <a:extLst>
              <a:ext uri="{FF2B5EF4-FFF2-40B4-BE49-F238E27FC236}">
                <a16:creationId xmlns:a16="http://schemas.microsoft.com/office/drawing/2014/main" id="{648CAF81-B868-044B-8E58-7593DAF50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520" y="1536004"/>
            <a:ext cx="2370433" cy="2900390"/>
          </a:xfrm>
          <a:prstGeom prst="rect">
            <a:avLst/>
          </a:prstGeom>
        </p:spPr>
      </p:pic>
      <p:sp>
        <p:nvSpPr>
          <p:cNvPr id="6" name="Title 5">
            <a:extLst>
              <a:ext uri="{FF2B5EF4-FFF2-40B4-BE49-F238E27FC236}">
                <a16:creationId xmlns:a16="http://schemas.microsoft.com/office/drawing/2014/main" id="{3FA439AD-64F2-6F43-B4BD-7DD6A7E94F03}"/>
              </a:ext>
            </a:extLst>
          </p:cNvPr>
          <p:cNvSpPr>
            <a:spLocks noGrp="1"/>
          </p:cNvSpPr>
          <p:nvPr>
            <p:ph type="ctrTitle"/>
          </p:nvPr>
        </p:nvSpPr>
        <p:spPr>
          <a:xfrm>
            <a:off x="685800" y="521317"/>
            <a:ext cx="7772400" cy="1143000"/>
          </a:xfrm>
        </p:spPr>
        <p:txBody>
          <a:bodyPr>
            <a:normAutofit fontScale="90000"/>
          </a:bodyPr>
          <a:lstStyle/>
          <a:p>
            <a:r>
              <a:rPr lang="en-US" dirty="0"/>
              <a:t>Plant It and They Will Come:  Planning for Pollinators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10</a:t>
            </a:fld>
            <a:endParaRPr/>
          </a:p>
        </p:txBody>
      </p:sp>
      <p:sp>
        <p:nvSpPr>
          <p:cNvPr id="358" name="Title 4"/>
          <p:cNvSpPr txBox="1">
            <a:spLocks noGrp="1"/>
          </p:cNvSpPr>
          <p:nvPr>
            <p:ph type="title"/>
          </p:nvPr>
        </p:nvSpPr>
        <p:spPr>
          <a:prstGeom prst="rect">
            <a:avLst/>
          </a:prstGeom>
        </p:spPr>
        <p:txBody>
          <a:bodyPr/>
          <a:lstStyle/>
          <a:p>
            <a:r>
              <a:rPr dirty="0"/>
              <a:t>Who Are the Pollinators?</a:t>
            </a:r>
          </a:p>
        </p:txBody>
      </p:sp>
      <p:pic>
        <p:nvPicPr>
          <p:cNvPr id="8" name="Image" descr="Image">
            <a:extLst>
              <a:ext uri="{FF2B5EF4-FFF2-40B4-BE49-F238E27FC236}">
                <a16:creationId xmlns:a16="http://schemas.microsoft.com/office/drawing/2014/main" id="{87078925-A5AD-654C-A484-9B071847E6B6}"/>
              </a:ext>
            </a:extLst>
          </p:cNvPr>
          <p:cNvPicPr>
            <a:picLocks noChangeAspect="1"/>
          </p:cNvPicPr>
          <p:nvPr/>
        </p:nvPicPr>
        <p:blipFill>
          <a:blip r:embed="rId3"/>
          <a:stretch>
            <a:fillRect/>
          </a:stretch>
        </p:blipFill>
        <p:spPr>
          <a:xfrm>
            <a:off x="1066800" y="3807779"/>
            <a:ext cx="2735731" cy="1823821"/>
          </a:xfrm>
          <a:prstGeom prst="rect">
            <a:avLst/>
          </a:prstGeom>
          <a:ln w="12700">
            <a:miter lim="400000"/>
          </a:ln>
        </p:spPr>
      </p:pic>
      <p:pic>
        <p:nvPicPr>
          <p:cNvPr id="9" name="9300754.jpeg" descr="9300754.jpeg">
            <a:extLst>
              <a:ext uri="{FF2B5EF4-FFF2-40B4-BE49-F238E27FC236}">
                <a16:creationId xmlns:a16="http://schemas.microsoft.com/office/drawing/2014/main" id="{9AB7FC0B-BF18-174C-9C65-4C31E674629D}"/>
              </a:ext>
            </a:extLst>
          </p:cNvPr>
          <p:cNvPicPr>
            <a:picLocks noChangeAspect="1"/>
          </p:cNvPicPr>
          <p:nvPr/>
        </p:nvPicPr>
        <p:blipFill>
          <a:blip r:embed="rId4"/>
          <a:stretch>
            <a:fillRect/>
          </a:stretch>
        </p:blipFill>
        <p:spPr>
          <a:xfrm>
            <a:off x="1013610" y="1559971"/>
            <a:ext cx="2735732" cy="1823822"/>
          </a:xfrm>
          <a:prstGeom prst="rect">
            <a:avLst/>
          </a:prstGeom>
          <a:ln w="12700">
            <a:miter lim="400000"/>
          </a:ln>
        </p:spPr>
      </p:pic>
      <p:pic>
        <p:nvPicPr>
          <p:cNvPr id="10" name="9375488_orig.jpeg" descr="9375488_orig.jpeg">
            <a:extLst>
              <a:ext uri="{FF2B5EF4-FFF2-40B4-BE49-F238E27FC236}">
                <a16:creationId xmlns:a16="http://schemas.microsoft.com/office/drawing/2014/main" id="{DC390793-D8C9-BD4B-A44C-915A3B995B59}"/>
              </a:ext>
            </a:extLst>
          </p:cNvPr>
          <p:cNvPicPr>
            <a:picLocks noChangeAspect="1"/>
          </p:cNvPicPr>
          <p:nvPr/>
        </p:nvPicPr>
        <p:blipFill>
          <a:blip r:embed="rId5"/>
          <a:stretch>
            <a:fillRect/>
          </a:stretch>
        </p:blipFill>
        <p:spPr>
          <a:xfrm>
            <a:off x="5463169" y="3709767"/>
            <a:ext cx="3029768" cy="2019846"/>
          </a:xfrm>
          <a:prstGeom prst="rect">
            <a:avLst/>
          </a:prstGeom>
          <a:ln w="12700">
            <a:miter lim="400000"/>
          </a:ln>
        </p:spPr>
      </p:pic>
      <p:pic>
        <p:nvPicPr>
          <p:cNvPr id="11" name="Image" descr="Image">
            <a:extLst>
              <a:ext uri="{FF2B5EF4-FFF2-40B4-BE49-F238E27FC236}">
                <a16:creationId xmlns:a16="http://schemas.microsoft.com/office/drawing/2014/main" id="{061CF24D-B8A8-B743-90CB-A01373B402F2}"/>
              </a:ext>
            </a:extLst>
          </p:cNvPr>
          <p:cNvPicPr>
            <a:picLocks noChangeAspect="1"/>
          </p:cNvPicPr>
          <p:nvPr/>
        </p:nvPicPr>
        <p:blipFill>
          <a:blip r:embed="rId6"/>
          <a:stretch>
            <a:fillRect/>
          </a:stretch>
        </p:blipFill>
        <p:spPr>
          <a:xfrm>
            <a:off x="5598289" y="1529205"/>
            <a:ext cx="2874328" cy="1823821"/>
          </a:xfrm>
          <a:prstGeom prst="rect">
            <a:avLst/>
          </a:prstGeom>
          <a:ln w="12700">
            <a:miter lim="400000"/>
          </a:ln>
        </p:spPr>
      </p:pic>
      <p:pic>
        <p:nvPicPr>
          <p:cNvPr id="12" name="1122441.jpeg" descr="1122441.jpeg">
            <a:extLst>
              <a:ext uri="{FF2B5EF4-FFF2-40B4-BE49-F238E27FC236}">
                <a16:creationId xmlns:a16="http://schemas.microsoft.com/office/drawing/2014/main" id="{D157717D-DE0E-2649-B956-48FF8A062441}"/>
              </a:ext>
            </a:extLst>
          </p:cNvPr>
          <p:cNvPicPr>
            <a:picLocks noChangeAspect="1"/>
          </p:cNvPicPr>
          <p:nvPr/>
        </p:nvPicPr>
        <p:blipFill>
          <a:blip r:embed="rId7"/>
          <a:stretch>
            <a:fillRect/>
          </a:stretch>
        </p:blipFill>
        <p:spPr>
          <a:xfrm>
            <a:off x="3407997" y="2776696"/>
            <a:ext cx="2606342" cy="1737561"/>
          </a:xfrm>
          <a:prstGeom prst="rect">
            <a:avLst/>
          </a:prstGeom>
          <a:ln w="12700">
            <a:miter lim="400000"/>
          </a:ln>
        </p:spPr>
      </p:pic>
      <p:sp>
        <p:nvSpPr>
          <p:cNvPr id="2" name="TextBox 1">
            <a:extLst>
              <a:ext uri="{FF2B5EF4-FFF2-40B4-BE49-F238E27FC236}">
                <a16:creationId xmlns:a16="http://schemas.microsoft.com/office/drawing/2014/main" id="{CE5E6F1F-5685-1148-B89E-72A43D6BA6F1}"/>
              </a:ext>
            </a:extLst>
          </p:cNvPr>
          <p:cNvSpPr txBox="1"/>
          <p:nvPr/>
        </p:nvSpPr>
        <p:spPr>
          <a:xfrm>
            <a:off x="1066800" y="1594303"/>
            <a:ext cx="1348446" cy="369332"/>
          </a:xfrm>
          <a:prstGeom prst="rect">
            <a:avLst/>
          </a:prstGeom>
          <a:noFill/>
        </p:spPr>
        <p:txBody>
          <a:bodyPr wrap="none" rtlCol="0">
            <a:spAutoFit/>
          </a:bodyPr>
          <a:lstStyle/>
          <a:p>
            <a:r>
              <a:rPr lang="en-US" dirty="0">
                <a:solidFill>
                  <a:schemeClr val="bg1"/>
                </a:solidFill>
              </a:rPr>
              <a:t>Bumblebees</a:t>
            </a:r>
          </a:p>
        </p:txBody>
      </p:sp>
      <p:sp>
        <p:nvSpPr>
          <p:cNvPr id="3" name="TextBox 2">
            <a:extLst>
              <a:ext uri="{FF2B5EF4-FFF2-40B4-BE49-F238E27FC236}">
                <a16:creationId xmlns:a16="http://schemas.microsoft.com/office/drawing/2014/main" id="{81227309-BA7F-6C45-B9C4-BBE047C700EE}"/>
              </a:ext>
            </a:extLst>
          </p:cNvPr>
          <p:cNvSpPr txBox="1"/>
          <p:nvPr/>
        </p:nvSpPr>
        <p:spPr>
          <a:xfrm>
            <a:off x="1160411" y="3907531"/>
            <a:ext cx="1289327" cy="369332"/>
          </a:xfrm>
          <a:prstGeom prst="rect">
            <a:avLst/>
          </a:prstGeom>
          <a:noFill/>
        </p:spPr>
        <p:txBody>
          <a:bodyPr wrap="none" rtlCol="0">
            <a:spAutoFit/>
          </a:bodyPr>
          <a:lstStyle/>
          <a:p>
            <a:r>
              <a:rPr lang="en-US" dirty="0">
                <a:solidFill>
                  <a:schemeClr val="bg1"/>
                </a:solidFill>
              </a:rPr>
              <a:t>Digger bees</a:t>
            </a:r>
          </a:p>
        </p:txBody>
      </p:sp>
      <p:sp>
        <p:nvSpPr>
          <p:cNvPr id="4" name="TextBox 3">
            <a:extLst>
              <a:ext uri="{FF2B5EF4-FFF2-40B4-BE49-F238E27FC236}">
                <a16:creationId xmlns:a16="http://schemas.microsoft.com/office/drawing/2014/main" id="{BF6697C3-AB24-7249-8B7A-8134889329E3}"/>
              </a:ext>
            </a:extLst>
          </p:cNvPr>
          <p:cNvSpPr txBox="1"/>
          <p:nvPr/>
        </p:nvSpPr>
        <p:spPr>
          <a:xfrm>
            <a:off x="5598289" y="1594303"/>
            <a:ext cx="1531381" cy="369332"/>
          </a:xfrm>
          <a:prstGeom prst="rect">
            <a:avLst/>
          </a:prstGeom>
          <a:noFill/>
        </p:spPr>
        <p:txBody>
          <a:bodyPr wrap="none" rtlCol="0">
            <a:spAutoFit/>
          </a:bodyPr>
          <a:lstStyle/>
          <a:p>
            <a:r>
              <a:rPr lang="en-US" dirty="0">
                <a:solidFill>
                  <a:schemeClr val="bg1"/>
                </a:solidFill>
              </a:rPr>
              <a:t>Carpenter bee</a:t>
            </a:r>
          </a:p>
        </p:txBody>
      </p:sp>
      <p:sp>
        <p:nvSpPr>
          <p:cNvPr id="6" name="TextBox 5">
            <a:extLst>
              <a:ext uri="{FF2B5EF4-FFF2-40B4-BE49-F238E27FC236}">
                <a16:creationId xmlns:a16="http://schemas.microsoft.com/office/drawing/2014/main" id="{E611D02B-2E46-A646-A187-A58922801491}"/>
              </a:ext>
            </a:extLst>
          </p:cNvPr>
          <p:cNvSpPr txBox="1"/>
          <p:nvPr/>
        </p:nvSpPr>
        <p:spPr>
          <a:xfrm>
            <a:off x="7219575" y="3807779"/>
            <a:ext cx="1273362" cy="369332"/>
          </a:xfrm>
          <a:prstGeom prst="rect">
            <a:avLst/>
          </a:prstGeom>
          <a:noFill/>
        </p:spPr>
        <p:txBody>
          <a:bodyPr wrap="none" rtlCol="0">
            <a:spAutoFit/>
          </a:bodyPr>
          <a:lstStyle/>
          <a:p>
            <a:r>
              <a:rPr lang="en-US" dirty="0"/>
              <a:t>Cuckoo bee</a:t>
            </a:r>
          </a:p>
        </p:txBody>
      </p:sp>
      <p:sp>
        <p:nvSpPr>
          <p:cNvPr id="7" name="TextBox 6">
            <a:extLst>
              <a:ext uri="{FF2B5EF4-FFF2-40B4-BE49-F238E27FC236}">
                <a16:creationId xmlns:a16="http://schemas.microsoft.com/office/drawing/2014/main" id="{42E0CE17-A0FE-4B4B-AB39-12DFA46CBB9B}"/>
              </a:ext>
            </a:extLst>
          </p:cNvPr>
          <p:cNvSpPr txBox="1"/>
          <p:nvPr/>
        </p:nvSpPr>
        <p:spPr>
          <a:xfrm>
            <a:off x="4897620" y="2749239"/>
            <a:ext cx="1143390" cy="369332"/>
          </a:xfrm>
          <a:prstGeom prst="rect">
            <a:avLst/>
          </a:prstGeom>
          <a:noFill/>
        </p:spPr>
        <p:txBody>
          <a:bodyPr wrap="none" rtlCol="0">
            <a:spAutoFit/>
          </a:bodyPr>
          <a:lstStyle/>
          <a:p>
            <a:r>
              <a:rPr lang="en-US" dirty="0"/>
              <a:t>Honeybee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grpSp>
        <p:nvGrpSpPr>
          <p:cNvPr id="357" name="Group"/>
          <p:cNvGrpSpPr/>
          <p:nvPr/>
        </p:nvGrpSpPr>
        <p:grpSpPr>
          <a:xfrm>
            <a:off x="1254869" y="1275342"/>
            <a:ext cx="6634262" cy="4765702"/>
            <a:chOff x="807806" y="299684"/>
            <a:chExt cx="6718560" cy="5015785"/>
          </a:xfrm>
        </p:grpSpPr>
        <p:pic>
          <p:nvPicPr>
            <p:cNvPr id="355" name="Screen Shot 2017-10-18 at 9.29.48 PM.png" descr="Screen Shot 2017-10-18 at 9.29.48 PM.png"/>
            <p:cNvPicPr>
              <a:picLocks noChangeAspect="1"/>
            </p:cNvPicPr>
            <p:nvPr/>
          </p:nvPicPr>
          <p:blipFill>
            <a:blip r:embed="rId3"/>
            <a:stretch>
              <a:fillRect/>
            </a:stretch>
          </p:blipFill>
          <p:spPr>
            <a:xfrm>
              <a:off x="807806" y="299684"/>
              <a:ext cx="6718560" cy="5015785"/>
            </a:xfrm>
            <a:prstGeom prst="rect">
              <a:avLst/>
            </a:prstGeom>
            <a:ln w="12700" cap="flat">
              <a:noFill/>
              <a:miter lim="400000"/>
            </a:ln>
            <a:effectLst/>
          </p:spPr>
        </p:pic>
        <p:sp>
          <p:nvSpPr>
            <p:cNvPr id="356" name="Gordon Frankie"/>
            <p:cNvSpPr txBox="1"/>
            <p:nvPr/>
          </p:nvSpPr>
          <p:spPr>
            <a:xfrm>
              <a:off x="5732993" y="4628787"/>
              <a:ext cx="883630" cy="20424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457200">
                <a:defRPr sz="900" b="1">
                  <a:latin typeface="Helvetica Neue"/>
                  <a:ea typeface="Helvetica Neue"/>
                  <a:cs typeface="Helvetica Neue"/>
                  <a:sym typeface="Helvetica Neue"/>
                </a:defRPr>
              </a:lvl1pPr>
            </a:lstStyle>
            <a:p>
              <a:r>
                <a:rPr sz="675"/>
                <a:t>Gordon Frankie</a:t>
              </a:r>
            </a:p>
          </p:txBody>
        </p:sp>
      </p:grpSp>
      <p:sp>
        <p:nvSpPr>
          <p:cNvPr id="358" name="Title 4"/>
          <p:cNvSpPr txBox="1">
            <a:spLocks noGrp="1"/>
          </p:cNvSpPr>
          <p:nvPr>
            <p:ph type="title"/>
          </p:nvPr>
        </p:nvSpPr>
        <p:spPr>
          <a:prstGeom prst="rect">
            <a:avLst/>
          </a:prstGeom>
        </p:spPr>
        <p:txBody>
          <a:bodyPr/>
          <a:lstStyle/>
          <a:p>
            <a:r>
              <a:t>Who Are the Pollinators?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363" name="Title 4"/>
          <p:cNvSpPr txBox="1">
            <a:spLocks noGrp="1"/>
          </p:cNvSpPr>
          <p:nvPr>
            <p:ph type="title"/>
          </p:nvPr>
        </p:nvSpPr>
        <p:spPr>
          <a:prstGeom prst="rect">
            <a:avLst/>
          </a:prstGeom>
        </p:spPr>
        <p:txBody>
          <a:bodyPr/>
          <a:lstStyle/>
          <a:p>
            <a:r>
              <a:t>Who Are the Pollinators?</a:t>
            </a:r>
          </a:p>
        </p:txBody>
      </p:sp>
      <p:sp>
        <p:nvSpPr>
          <p:cNvPr id="364" name="Leaf-cutter bees"/>
          <p:cNvSpPr txBox="1"/>
          <p:nvPr/>
        </p:nvSpPr>
        <p:spPr>
          <a:xfrm>
            <a:off x="3238707" y="5533220"/>
            <a:ext cx="2704908" cy="550151"/>
          </a:xfrm>
          <a:prstGeom prst="rect">
            <a:avLst/>
          </a:prstGeom>
          <a:solidFill>
            <a:srgbClr val="EDCE7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defRPr sz="4100" b="1">
                <a:solidFill>
                  <a:srgbClr val="006288"/>
                </a:solidFill>
              </a:defRPr>
            </a:lvl1pPr>
          </a:lstStyle>
          <a:p>
            <a:r>
              <a:rPr sz="3075" dirty="0"/>
              <a:t>Leaf-cutter bees</a:t>
            </a:r>
          </a:p>
        </p:txBody>
      </p:sp>
      <p:pic>
        <p:nvPicPr>
          <p:cNvPr id="365" name="Image" descr="Image"/>
          <p:cNvPicPr>
            <a:picLocks noChangeAspect="1"/>
          </p:cNvPicPr>
          <p:nvPr/>
        </p:nvPicPr>
        <p:blipFill>
          <a:blip r:embed="rId3"/>
          <a:stretch>
            <a:fillRect/>
          </a:stretch>
        </p:blipFill>
        <p:spPr>
          <a:xfrm>
            <a:off x="5730151" y="1600200"/>
            <a:ext cx="2827197" cy="2053212"/>
          </a:xfrm>
          <a:prstGeom prst="rect">
            <a:avLst/>
          </a:prstGeom>
          <a:ln w="12700">
            <a:miter lim="400000"/>
          </a:ln>
        </p:spPr>
      </p:pic>
      <p:grpSp>
        <p:nvGrpSpPr>
          <p:cNvPr id="368" name="Group"/>
          <p:cNvGrpSpPr/>
          <p:nvPr/>
        </p:nvGrpSpPr>
        <p:grpSpPr>
          <a:xfrm>
            <a:off x="601781" y="1557048"/>
            <a:ext cx="4899777" cy="3796934"/>
            <a:chOff x="0" y="0"/>
            <a:chExt cx="5214488" cy="3065224"/>
          </a:xfrm>
        </p:grpSpPr>
        <p:pic>
          <p:nvPicPr>
            <p:cNvPr id="366" name="Screen Shot 2017-10-18 at 9.29.18 PM.png" descr="Screen Shot 2017-10-18 at 9.29.18 PM.png"/>
            <p:cNvPicPr>
              <a:picLocks noChangeAspect="1"/>
            </p:cNvPicPr>
            <p:nvPr/>
          </p:nvPicPr>
          <p:blipFill>
            <a:blip r:embed="rId4"/>
            <a:stretch>
              <a:fillRect/>
            </a:stretch>
          </p:blipFill>
          <p:spPr>
            <a:xfrm>
              <a:off x="0" y="0"/>
              <a:ext cx="5214489" cy="3065225"/>
            </a:xfrm>
            <a:prstGeom prst="rect">
              <a:avLst/>
            </a:prstGeom>
            <a:ln w="12700" cap="flat">
              <a:noFill/>
              <a:miter lim="400000"/>
            </a:ln>
            <a:effectLst/>
          </p:spPr>
        </p:pic>
        <p:sp>
          <p:nvSpPr>
            <p:cNvPr id="367" name="Gordon Frankie"/>
            <p:cNvSpPr txBox="1"/>
            <p:nvPr/>
          </p:nvSpPr>
          <p:spPr>
            <a:xfrm>
              <a:off x="4465239" y="2832397"/>
              <a:ext cx="678981" cy="15694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lvl1pPr defTabSz="457200">
                <a:defRPr sz="900" b="1">
                  <a:latin typeface="Helvetica Neue"/>
                  <a:ea typeface="Helvetica Neue"/>
                  <a:cs typeface="Helvetica Neue"/>
                  <a:sym typeface="Helvetica Neue"/>
                </a:defRPr>
              </a:lvl1pPr>
            </a:lstStyle>
            <a:p>
              <a:r>
                <a:rPr sz="675"/>
                <a:t>Gordon Frankie</a:t>
              </a:r>
            </a:p>
          </p:txBody>
        </p:sp>
      </p:grpSp>
      <p:pic>
        <p:nvPicPr>
          <p:cNvPr id="3" name="Picture 2" descr="A close-up of a leaf&#10;&#10;Description automatically generated with medium confidence">
            <a:extLst>
              <a:ext uri="{FF2B5EF4-FFF2-40B4-BE49-F238E27FC236}">
                <a16:creationId xmlns:a16="http://schemas.microsoft.com/office/drawing/2014/main" id="{02CE1760-7520-0041-8546-E4EAA65EB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777385"/>
            <a:ext cx="1968207" cy="2624276"/>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4"/>
          <p:cNvSpPr txBox="1">
            <a:spLocks noGrp="1"/>
          </p:cNvSpPr>
          <p:nvPr>
            <p:ph type="title"/>
          </p:nvPr>
        </p:nvSpPr>
        <p:spPr>
          <a:prstGeom prst="rect">
            <a:avLst/>
          </a:prstGeom>
        </p:spPr>
        <p:txBody>
          <a:bodyPr/>
          <a:lstStyle/>
          <a:p>
            <a:r>
              <a:t>Why Do We Need Pollinators?</a:t>
            </a:r>
          </a:p>
        </p:txBody>
      </p:sp>
      <p:sp>
        <p:nvSpPr>
          <p:cNvPr id="373"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13</a:t>
            </a:fld>
            <a:endParaRPr/>
          </a:p>
        </p:txBody>
      </p:sp>
      <p:pic>
        <p:nvPicPr>
          <p:cNvPr id="374" name="Chickadee-fact.jpg" descr="Chickadee-fact.jpg"/>
          <p:cNvPicPr>
            <a:picLocks noChangeAspect="1"/>
          </p:cNvPicPr>
          <p:nvPr/>
        </p:nvPicPr>
        <p:blipFill>
          <a:blip r:embed="rId3"/>
          <a:stretch>
            <a:fillRect/>
          </a:stretch>
        </p:blipFill>
        <p:spPr>
          <a:xfrm>
            <a:off x="2685763" y="1524000"/>
            <a:ext cx="3767206" cy="4709007"/>
          </a:xfrm>
          <a:prstGeom prst="rect">
            <a:avLst/>
          </a:prstGeom>
          <a:ln w="12700">
            <a:miter lim="400000"/>
          </a:ln>
        </p:spPr>
      </p:pic>
    </p:spTree>
    <p:extLst>
      <p:ext uri="{BB962C8B-B14F-4D97-AF65-F5344CB8AC3E}">
        <p14:creationId xmlns:p14="http://schemas.microsoft.com/office/powerpoint/2010/main" val="42706559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4"/>
          <p:cNvSpPr txBox="1">
            <a:spLocks noGrp="1"/>
          </p:cNvSpPr>
          <p:nvPr>
            <p:ph type="title"/>
          </p:nvPr>
        </p:nvSpPr>
        <p:spPr>
          <a:prstGeom prst="rect">
            <a:avLst/>
          </a:prstGeom>
        </p:spPr>
        <p:txBody>
          <a:bodyPr/>
          <a:lstStyle/>
          <a:p>
            <a:r>
              <a:t>Why Do We Need Pollinators?</a:t>
            </a:r>
          </a:p>
        </p:txBody>
      </p:sp>
      <p:sp>
        <p:nvSpPr>
          <p:cNvPr id="379"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
        <p:nvSpPr>
          <p:cNvPr id="380" name="Pollinate 75% to 90%…"/>
          <p:cNvSpPr txBox="1"/>
          <p:nvPr/>
        </p:nvSpPr>
        <p:spPr>
          <a:xfrm>
            <a:off x="1404030" y="1847766"/>
            <a:ext cx="7715714" cy="320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marL="218072" indent="-218072">
              <a:spcBef>
                <a:spcPts val="525"/>
              </a:spcBef>
              <a:buSzPct val="60000"/>
              <a:buBlip>
                <a:blip r:embed="rId3"/>
              </a:buBlip>
              <a:defRPr sz="2900" b="1">
                <a:solidFill>
                  <a:srgbClr val="194687"/>
                </a:solidFill>
              </a:defRPr>
            </a:pPr>
            <a:r>
              <a:rPr sz="2175" dirty="0"/>
              <a:t>Pollinate 75% to 90% </a:t>
            </a:r>
          </a:p>
          <a:p>
            <a:pPr marL="218072" indent="-218072">
              <a:spcBef>
                <a:spcPts val="525"/>
              </a:spcBef>
              <a:buSzPct val="60000"/>
              <a:buBlip>
                <a:blip r:embed="rId3"/>
              </a:buBlip>
              <a:defRPr sz="2900" b="1">
                <a:solidFill>
                  <a:srgbClr val="194687"/>
                </a:solidFill>
              </a:defRPr>
            </a:pPr>
            <a:r>
              <a:rPr sz="2175" dirty="0"/>
              <a:t>    of all flowering plants</a:t>
            </a:r>
          </a:p>
          <a:p>
            <a:pPr marL="218072" indent="-218072">
              <a:spcBef>
                <a:spcPts val="525"/>
              </a:spcBef>
              <a:buSzPct val="60000"/>
              <a:buBlip>
                <a:blip r:embed="rId3"/>
              </a:buBlip>
              <a:defRPr sz="2900" b="1">
                <a:solidFill>
                  <a:srgbClr val="194687"/>
                </a:solidFill>
              </a:defRPr>
            </a:pPr>
            <a:r>
              <a:rPr sz="2175" dirty="0"/>
              <a:t>180,000 plant species</a:t>
            </a:r>
          </a:p>
          <a:p>
            <a:pPr marL="218072" indent="-218072">
              <a:spcBef>
                <a:spcPts val="525"/>
              </a:spcBef>
              <a:buSzPct val="60000"/>
              <a:buBlip>
                <a:blip r:embed="rId3"/>
              </a:buBlip>
              <a:defRPr sz="2900" b="1">
                <a:solidFill>
                  <a:srgbClr val="194687"/>
                </a:solidFill>
              </a:defRPr>
            </a:pPr>
            <a:r>
              <a:rPr sz="2175" dirty="0"/>
              <a:t>1,200 crops</a:t>
            </a:r>
          </a:p>
          <a:p>
            <a:pPr marL="218072" indent="-218072">
              <a:spcBef>
                <a:spcPts val="525"/>
              </a:spcBef>
              <a:buSzPct val="60000"/>
              <a:buBlip>
                <a:blip r:embed="rId3"/>
              </a:buBlip>
              <a:defRPr sz="2900" b="1">
                <a:solidFill>
                  <a:srgbClr val="194687"/>
                </a:solidFill>
              </a:defRPr>
            </a:pPr>
            <a:r>
              <a:rPr sz="2175" dirty="0"/>
              <a:t>Responsible for 1 of every 3</a:t>
            </a:r>
          </a:p>
          <a:p>
            <a:pPr marL="218072" indent="-218072">
              <a:spcBef>
                <a:spcPts val="525"/>
              </a:spcBef>
              <a:buSzPct val="60000"/>
              <a:buBlip>
                <a:blip r:embed="rId3"/>
              </a:buBlip>
              <a:defRPr sz="2900" b="1">
                <a:solidFill>
                  <a:srgbClr val="194687"/>
                </a:solidFill>
              </a:defRPr>
            </a:pPr>
            <a:r>
              <a:rPr sz="2175" dirty="0"/>
              <a:t>bites of food</a:t>
            </a:r>
          </a:p>
          <a:p>
            <a:pPr marL="218072" indent="-218072">
              <a:spcBef>
                <a:spcPts val="525"/>
              </a:spcBef>
              <a:buSzPct val="60000"/>
              <a:buBlip>
                <a:blip r:embed="rId3"/>
              </a:buBlip>
              <a:defRPr sz="2900" b="1">
                <a:solidFill>
                  <a:srgbClr val="194687"/>
                </a:solidFill>
              </a:defRPr>
            </a:pPr>
            <a:r>
              <a:rPr sz="2175" dirty="0"/>
              <a:t>A tiny fly is responsible </a:t>
            </a:r>
          </a:p>
          <a:p>
            <a:pPr marL="257175" indent="-257175">
              <a:spcBef>
                <a:spcPts val="525"/>
              </a:spcBef>
              <a:defRPr sz="2900" b="1">
                <a:solidFill>
                  <a:srgbClr val="194687"/>
                </a:solidFill>
              </a:defRPr>
            </a:pPr>
            <a:r>
              <a:rPr sz="2175" dirty="0"/>
              <a:t>     for all of the world’s chocolate!</a:t>
            </a:r>
          </a:p>
        </p:txBody>
      </p:sp>
      <p:pic>
        <p:nvPicPr>
          <p:cNvPr id="381" name="Image" descr="Image"/>
          <p:cNvPicPr>
            <a:picLocks noChangeAspect="1"/>
          </p:cNvPicPr>
          <p:nvPr/>
        </p:nvPicPr>
        <p:blipFill>
          <a:blip r:embed="rId4"/>
          <a:stretch>
            <a:fillRect/>
          </a:stretch>
        </p:blipFill>
        <p:spPr>
          <a:xfrm>
            <a:off x="5532444" y="4471924"/>
            <a:ext cx="3001348" cy="2053554"/>
          </a:xfrm>
          <a:prstGeom prst="rect">
            <a:avLst/>
          </a:prstGeom>
          <a:ln w="12700">
            <a:miter lim="400000"/>
          </a:ln>
        </p:spPr>
      </p:pic>
      <p:pic>
        <p:nvPicPr>
          <p:cNvPr id="382" name="Bee-on-cucumber-flower-300x253.jpg" descr="Bee-on-cucumber-flower-300x253.jpg"/>
          <p:cNvPicPr>
            <a:picLocks noChangeAspect="1"/>
          </p:cNvPicPr>
          <p:nvPr/>
        </p:nvPicPr>
        <p:blipFill>
          <a:blip r:embed="rId5"/>
          <a:stretch>
            <a:fillRect/>
          </a:stretch>
        </p:blipFill>
        <p:spPr>
          <a:xfrm>
            <a:off x="5532444" y="1477657"/>
            <a:ext cx="3001348" cy="2531138"/>
          </a:xfrm>
          <a:prstGeom prst="rect">
            <a:avLst/>
          </a:prstGeom>
          <a:ln w="12700">
            <a:miter lim="400000"/>
          </a:ln>
        </p:spPr>
      </p:pic>
      <p:sp>
        <p:nvSpPr>
          <p:cNvPr id="383" name="Squash bee     Kathy Keatley Garvey"/>
          <p:cNvSpPr txBox="1"/>
          <p:nvPr/>
        </p:nvSpPr>
        <p:spPr>
          <a:xfrm>
            <a:off x="6670645" y="3584667"/>
            <a:ext cx="1586973" cy="1923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1000">
                <a:solidFill>
                  <a:srgbClr val="006288"/>
                </a:solidFill>
                <a:latin typeface="Georgia"/>
                <a:ea typeface="Georgia"/>
                <a:cs typeface="Georgia"/>
                <a:sym typeface="Georgia"/>
              </a:defRPr>
            </a:lvl1pPr>
          </a:lstStyle>
          <a:p>
            <a:r>
              <a:rPr sz="750"/>
              <a:t>Squash bee     Kathy Keatley Garvey</a:t>
            </a:r>
          </a:p>
        </p:txBody>
      </p:sp>
      <p:sp>
        <p:nvSpPr>
          <p:cNvPr id="384" name="Chocolate midge"/>
          <p:cNvSpPr txBox="1"/>
          <p:nvPr/>
        </p:nvSpPr>
        <p:spPr>
          <a:xfrm>
            <a:off x="7464969" y="5905399"/>
            <a:ext cx="783869" cy="1923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1000">
                <a:solidFill>
                  <a:srgbClr val="006288"/>
                </a:solidFill>
                <a:latin typeface="Georgia"/>
                <a:ea typeface="Georgia"/>
                <a:cs typeface="Georgia"/>
                <a:sym typeface="Georgia"/>
              </a:defRPr>
            </a:lvl1pPr>
          </a:lstStyle>
          <a:p>
            <a:r>
              <a:rPr sz="750" dirty="0"/>
              <a:t>Chocolate midge</a:t>
            </a:r>
          </a:p>
        </p:txBody>
      </p:sp>
    </p:spTree>
    <p:extLst>
      <p:ext uri="{BB962C8B-B14F-4D97-AF65-F5344CB8AC3E}">
        <p14:creationId xmlns:p14="http://schemas.microsoft.com/office/powerpoint/2010/main" val="40547827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15</a:t>
            </a:fld>
            <a:endParaRPr/>
          </a:p>
        </p:txBody>
      </p:sp>
      <p:sp>
        <p:nvSpPr>
          <p:cNvPr id="389" name="Title 4"/>
          <p:cNvSpPr txBox="1">
            <a:spLocks noGrp="1"/>
          </p:cNvSpPr>
          <p:nvPr>
            <p:ph type="title"/>
          </p:nvPr>
        </p:nvSpPr>
        <p:spPr>
          <a:xfrm>
            <a:off x="1309517" y="343113"/>
            <a:ext cx="6172200" cy="857251"/>
          </a:xfrm>
          <a:prstGeom prst="rect">
            <a:avLst/>
          </a:prstGeom>
        </p:spPr>
        <p:txBody>
          <a:bodyPr/>
          <a:lstStyle/>
          <a:p>
            <a:r>
              <a:rPr dirty="0"/>
              <a:t>Why Do We Need Pollinators?</a:t>
            </a:r>
          </a:p>
        </p:txBody>
      </p:sp>
      <p:pic>
        <p:nvPicPr>
          <p:cNvPr id="390" name="image21.jpeg" descr="image21.jpeg"/>
          <p:cNvPicPr>
            <a:picLocks noChangeAspect="1"/>
          </p:cNvPicPr>
          <p:nvPr/>
        </p:nvPicPr>
        <p:blipFill>
          <a:blip r:embed="rId3"/>
          <a:stretch>
            <a:fillRect/>
          </a:stretch>
        </p:blipFill>
        <p:spPr>
          <a:xfrm>
            <a:off x="2362200" y="1200364"/>
            <a:ext cx="4121056" cy="5519271"/>
          </a:xfrm>
          <a:prstGeom prst="rect">
            <a:avLst/>
          </a:prstGeom>
          <a:ln w="12700">
            <a:miter lim="400000"/>
          </a:ln>
        </p:spPr>
      </p:pic>
    </p:spTree>
    <p:extLst>
      <p:ext uri="{BB962C8B-B14F-4D97-AF65-F5344CB8AC3E}">
        <p14:creationId xmlns:p14="http://schemas.microsoft.com/office/powerpoint/2010/main" val="393391819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Placeholder 6" descr="Picture Placeholder 6"/>
          <p:cNvPicPr>
            <a:picLocks noGrp="1" noChangeAspect="1"/>
          </p:cNvPicPr>
          <p:nvPr>
            <p:ph type="pic" idx="13"/>
          </p:nvPr>
        </p:nvPicPr>
        <p:blipFill>
          <a:blip r:embed="rId3"/>
          <a:srcRect l="13454" r="13454"/>
          <a:stretch>
            <a:fillRect/>
          </a:stretch>
        </p:blipFill>
        <p:spPr>
          <a:xfrm>
            <a:off x="1177825" y="563767"/>
            <a:ext cx="6788246" cy="6222558"/>
          </a:xfrm>
          <a:prstGeom prst="rect">
            <a:avLst/>
          </a:prstGeom>
        </p:spPr>
      </p:pic>
      <p:sp>
        <p:nvSpPr>
          <p:cNvPr id="273" name="Slide Number Placeholder 8"/>
          <p:cNvSpPr txBox="1">
            <a:spLocks noGrp="1"/>
          </p:cNvSpPr>
          <p:nvPr>
            <p:ph type="sldNum" sz="quarter" idx="2"/>
          </p:nvPr>
        </p:nvSpPr>
        <p:spPr>
          <a:xfrm>
            <a:off x="7526891" y="5665233"/>
            <a:ext cx="131210" cy="1924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274" name="Text"/>
          <p:cNvSpPr txBox="1"/>
          <p:nvPr/>
        </p:nvSpPr>
        <p:spPr>
          <a:xfrm>
            <a:off x="4142810" y="2566034"/>
            <a:ext cx="69312" cy="300082"/>
          </a:xfrm>
          <a:prstGeom prst="rect">
            <a:avLst/>
          </a:prstGeom>
          <a:ln w="12700">
            <a:miter lim="400000"/>
          </a:ln>
        </p:spPr>
        <p:txBody>
          <a:bodyPr wrap="none" lIns="34289" rIns="34289">
            <a:spAutoFit/>
          </a:bodyPr>
          <a:lstStyle/>
          <a:p>
            <a:endParaRPr sz="1350"/>
          </a:p>
        </p:txBody>
      </p:sp>
      <p:sp>
        <p:nvSpPr>
          <p:cNvPr id="275" name="Small Fenced yards are unappealing to species…"/>
          <p:cNvSpPr txBox="1"/>
          <p:nvPr/>
        </p:nvSpPr>
        <p:spPr>
          <a:xfrm>
            <a:off x="1354755" y="4991482"/>
            <a:ext cx="5937425" cy="895117"/>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spAutoFit/>
          </a:bodyPr>
          <a:lstStyle/>
          <a:p>
            <a:pPr marL="257175" indent="-257175" algn="ctr">
              <a:spcBef>
                <a:spcPts val="525"/>
              </a:spcBef>
              <a:defRPr sz="3200" b="1">
                <a:solidFill>
                  <a:srgbClr val="194687"/>
                </a:solidFill>
              </a:defRPr>
            </a:pPr>
            <a:r>
              <a:rPr sz="2400"/>
              <a:t>Small Fenced yards are unappealing to species </a:t>
            </a:r>
          </a:p>
          <a:p>
            <a:pPr marL="257175" indent="-257175" algn="ctr">
              <a:spcBef>
                <a:spcPts val="525"/>
              </a:spcBef>
              <a:defRPr sz="3200" b="1">
                <a:solidFill>
                  <a:srgbClr val="194687"/>
                </a:solidFill>
              </a:defRPr>
            </a:pPr>
            <a:r>
              <a:rPr sz="2400"/>
              <a:t>that live in wide-open fields and meadows.</a:t>
            </a:r>
          </a:p>
        </p:txBody>
      </p:sp>
    </p:spTree>
    <p:extLst>
      <p:ext uri="{BB962C8B-B14F-4D97-AF65-F5344CB8AC3E}">
        <p14:creationId xmlns:p14="http://schemas.microsoft.com/office/powerpoint/2010/main" val="210631411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 Placeholder 1"/>
          <p:cNvSpPr txBox="1">
            <a:spLocks noGrp="1"/>
          </p:cNvSpPr>
          <p:nvPr>
            <p:ph type="body" sz="quarter" idx="1"/>
          </p:nvPr>
        </p:nvSpPr>
        <p:spPr>
          <a:xfrm>
            <a:off x="1485899" y="4259349"/>
            <a:ext cx="2653749" cy="2066926"/>
          </a:xfrm>
          <a:prstGeom prst="rect">
            <a:avLst/>
          </a:prstGeom>
        </p:spPr>
        <p:txBody>
          <a:bodyPr/>
          <a:lstStyle/>
          <a:p>
            <a:r>
              <a:rPr dirty="0"/>
              <a:t>No food </a:t>
            </a:r>
            <a:endParaRPr sz="2800" dirty="0"/>
          </a:p>
          <a:p>
            <a:r>
              <a:rPr dirty="0"/>
              <a:t>or shelter here.</a:t>
            </a:r>
            <a:endParaRPr sz="1650" dirty="0"/>
          </a:p>
          <a:p>
            <a:pPr marL="539353" lvl="1" indent="-196453">
              <a:defRPr sz="2200"/>
            </a:pPr>
            <a:endParaRPr sz="1650" dirty="0"/>
          </a:p>
          <a:p>
            <a:r>
              <a:rPr dirty="0"/>
              <a:t>	</a:t>
            </a:r>
          </a:p>
        </p:txBody>
      </p:sp>
      <p:sp>
        <p:nvSpPr>
          <p:cNvPr id="278" name="Slide Number Placeholder 5"/>
          <p:cNvSpPr txBox="1">
            <a:spLocks noGrp="1"/>
          </p:cNvSpPr>
          <p:nvPr>
            <p:ph type="sldNum" sz="quarter" idx="2"/>
          </p:nvPr>
        </p:nvSpPr>
        <p:spPr>
          <a:xfrm>
            <a:off x="7526891" y="5665233"/>
            <a:ext cx="131210" cy="1924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pic>
        <p:nvPicPr>
          <p:cNvPr id="279" name="image5.jpeg" descr="image5.jpeg"/>
          <p:cNvPicPr>
            <a:picLocks noChangeAspect="1"/>
          </p:cNvPicPr>
          <p:nvPr/>
        </p:nvPicPr>
        <p:blipFill>
          <a:blip r:embed="rId3"/>
          <a:stretch>
            <a:fillRect/>
          </a:stretch>
        </p:blipFill>
        <p:spPr>
          <a:xfrm>
            <a:off x="457200" y="381000"/>
            <a:ext cx="5564641" cy="3116200"/>
          </a:xfrm>
          <a:prstGeom prst="rect">
            <a:avLst/>
          </a:prstGeom>
          <a:ln w="12700">
            <a:miter lim="400000"/>
          </a:ln>
        </p:spPr>
      </p:pic>
      <p:pic>
        <p:nvPicPr>
          <p:cNvPr id="280" name="image6.jpeg" descr="image6.jpeg"/>
          <p:cNvPicPr>
            <a:picLocks noChangeAspect="1"/>
          </p:cNvPicPr>
          <p:nvPr/>
        </p:nvPicPr>
        <p:blipFill>
          <a:blip r:embed="rId4"/>
          <a:stretch>
            <a:fillRect/>
          </a:stretch>
        </p:blipFill>
        <p:spPr>
          <a:xfrm>
            <a:off x="4267200" y="3536441"/>
            <a:ext cx="4462918" cy="2969867"/>
          </a:xfrm>
          <a:prstGeom prst="rect">
            <a:avLst/>
          </a:prstGeom>
          <a:ln w="12700">
            <a:miter lim="400000"/>
          </a:ln>
        </p:spPr>
      </p:pic>
    </p:spTree>
    <p:extLst>
      <p:ext uri="{BB962C8B-B14F-4D97-AF65-F5344CB8AC3E}">
        <p14:creationId xmlns:p14="http://schemas.microsoft.com/office/powerpoint/2010/main" val="338774538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 Placeholder 1"/>
          <p:cNvSpPr txBox="1">
            <a:spLocks noGrp="1"/>
          </p:cNvSpPr>
          <p:nvPr>
            <p:ph type="body" sz="half" idx="1"/>
          </p:nvPr>
        </p:nvSpPr>
        <p:spPr>
          <a:xfrm>
            <a:off x="1752600" y="533400"/>
            <a:ext cx="5153361" cy="2254040"/>
          </a:xfrm>
          <a:prstGeom prst="rect">
            <a:avLst/>
          </a:prstGeom>
        </p:spPr>
        <p:txBody>
          <a:bodyPr/>
          <a:lstStyle/>
          <a:p>
            <a:pPr marL="0" indent="0" algn="ctr"/>
            <a:r>
              <a:rPr dirty="0"/>
              <a:t>But you CAN </a:t>
            </a:r>
          </a:p>
          <a:p>
            <a:pPr marL="0" indent="0" algn="ctr"/>
            <a:r>
              <a:rPr dirty="0"/>
              <a:t>Create a garden</a:t>
            </a:r>
          </a:p>
          <a:p>
            <a:pPr marL="0" indent="0" algn="ctr"/>
            <a:r>
              <a:rPr dirty="0"/>
              <a:t>attractive to humans</a:t>
            </a:r>
          </a:p>
          <a:p>
            <a:pPr marL="0" indent="0" algn="ctr"/>
            <a:r>
              <a:rPr dirty="0"/>
              <a:t>AND </a:t>
            </a:r>
          </a:p>
          <a:p>
            <a:pPr marL="0" indent="0" algn="ctr"/>
            <a:r>
              <a:rPr dirty="0"/>
              <a:t>Provide habitat to attract pollinators</a:t>
            </a:r>
          </a:p>
        </p:txBody>
      </p:sp>
      <p:sp>
        <p:nvSpPr>
          <p:cNvPr id="283" name="Slide Number Placeholder 5"/>
          <p:cNvSpPr txBox="1">
            <a:spLocks noGrp="1"/>
          </p:cNvSpPr>
          <p:nvPr>
            <p:ph type="sldNum" sz="quarter" idx="2"/>
          </p:nvPr>
        </p:nvSpPr>
        <p:spPr>
          <a:xfrm>
            <a:off x="7473789" y="5665233"/>
            <a:ext cx="184313" cy="1924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18</a:t>
            </a:fld>
            <a:endParaRPr/>
          </a:p>
        </p:txBody>
      </p:sp>
      <p:pic>
        <p:nvPicPr>
          <p:cNvPr id="284" name="image7.jpeg" descr="image7.jpeg"/>
          <p:cNvPicPr>
            <a:picLocks noChangeAspect="1"/>
          </p:cNvPicPr>
          <p:nvPr/>
        </p:nvPicPr>
        <p:blipFill>
          <a:blip r:embed="rId3"/>
          <a:stretch>
            <a:fillRect/>
          </a:stretch>
        </p:blipFill>
        <p:spPr>
          <a:xfrm>
            <a:off x="293732" y="2971800"/>
            <a:ext cx="4145383" cy="2763591"/>
          </a:xfrm>
          <a:prstGeom prst="rect">
            <a:avLst/>
          </a:prstGeom>
          <a:ln w="12700">
            <a:miter lim="400000"/>
          </a:ln>
        </p:spPr>
      </p:pic>
      <p:pic>
        <p:nvPicPr>
          <p:cNvPr id="285" name="image8.jpeg" descr="image8.jpeg"/>
          <p:cNvPicPr>
            <a:picLocks noChangeAspect="1"/>
          </p:cNvPicPr>
          <p:nvPr/>
        </p:nvPicPr>
        <p:blipFill>
          <a:blip r:embed="rId4"/>
          <a:stretch>
            <a:fillRect/>
          </a:stretch>
        </p:blipFill>
        <p:spPr>
          <a:xfrm>
            <a:off x="4690632" y="2981848"/>
            <a:ext cx="4152937" cy="2763591"/>
          </a:xfrm>
          <a:prstGeom prst="rect">
            <a:avLst/>
          </a:prstGeom>
          <a:ln w="12700">
            <a:miter lim="400000"/>
          </a:ln>
        </p:spPr>
      </p:pic>
    </p:spTree>
    <p:extLst>
      <p:ext uri="{BB962C8B-B14F-4D97-AF65-F5344CB8AC3E}">
        <p14:creationId xmlns:p14="http://schemas.microsoft.com/office/powerpoint/2010/main" val="36936208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19</a:t>
            </a:fld>
            <a:endParaRPr/>
          </a:p>
        </p:txBody>
      </p:sp>
      <p:sp>
        <p:nvSpPr>
          <p:cNvPr id="410" name="Provide a Healthy Habitat"/>
          <p:cNvSpPr txBox="1">
            <a:spLocks noGrp="1"/>
          </p:cNvSpPr>
          <p:nvPr>
            <p:ph type="title" idx="4294967295"/>
          </p:nvPr>
        </p:nvSpPr>
        <p:spPr>
          <a:xfrm>
            <a:off x="1485900" y="765365"/>
            <a:ext cx="6172200" cy="857251"/>
          </a:xfrm>
          <a:prstGeom prst="rect">
            <a:avLst/>
          </a:prstGeom>
          <a:noFill/>
        </p:spPr>
        <p:txBody>
          <a:bodyPr>
            <a:normAutofit fontScale="90000"/>
          </a:bodyPr>
          <a:lstStyle>
            <a:lvl1pPr>
              <a:defRPr sz="5000"/>
            </a:lvl1pPr>
          </a:lstStyle>
          <a:p>
            <a:r>
              <a:rPr dirty="0"/>
              <a:t>Provide a Healthy Habitat</a:t>
            </a:r>
          </a:p>
        </p:txBody>
      </p:sp>
      <p:sp>
        <p:nvSpPr>
          <p:cNvPr id="411" name="Text Placeholder 1"/>
          <p:cNvSpPr txBox="1">
            <a:spLocks noGrp="1"/>
          </p:cNvSpPr>
          <p:nvPr>
            <p:ph type="body" sz="quarter" idx="1"/>
          </p:nvPr>
        </p:nvSpPr>
        <p:spPr>
          <a:xfrm>
            <a:off x="1358967" y="3808367"/>
            <a:ext cx="3714751" cy="1704077"/>
          </a:xfrm>
          <a:prstGeom prst="rect">
            <a:avLst/>
          </a:prstGeom>
        </p:spPr>
        <p:txBody>
          <a:bodyPr vert="horz" lIns="38100" tIns="38100" rIns="38100" bIns="38100" rtlCol="0" anchor="ctr">
            <a:normAutofit fontScale="70000" lnSpcReduction="20000"/>
          </a:bodyPr>
          <a:lstStyle/>
          <a:p>
            <a:pPr marL="276224" indent="-276224" defTabSz="438150">
              <a:spcBef>
                <a:spcPts val="2250"/>
              </a:spcBef>
              <a:buSzPct val="50000"/>
              <a:buBlip>
                <a:blip r:embed="rId3"/>
              </a:buBlip>
              <a:defRPr sz="5500" b="1">
                <a:solidFill>
                  <a:srgbClr val="006288"/>
                </a:solidFill>
              </a:defRPr>
            </a:pPr>
            <a:r>
              <a:t>Adult food</a:t>
            </a:r>
          </a:p>
          <a:p>
            <a:pPr marL="276224" indent="-276224" defTabSz="438150">
              <a:spcBef>
                <a:spcPts val="2250"/>
              </a:spcBef>
              <a:buSzPct val="50000"/>
              <a:buBlip>
                <a:blip r:embed="rId3"/>
              </a:buBlip>
              <a:defRPr sz="5500" b="1">
                <a:solidFill>
                  <a:srgbClr val="006288"/>
                </a:solidFill>
              </a:defRPr>
            </a:pPr>
            <a:r>
              <a:t>Food for Young</a:t>
            </a:r>
          </a:p>
        </p:txBody>
      </p:sp>
      <p:sp>
        <p:nvSpPr>
          <p:cNvPr id="412" name="Food"/>
          <p:cNvSpPr txBox="1"/>
          <p:nvPr/>
        </p:nvSpPr>
        <p:spPr>
          <a:xfrm>
            <a:off x="2411828" y="2341997"/>
            <a:ext cx="1421799" cy="884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R="43348" defTabSz="975360">
              <a:spcBef>
                <a:spcPts val="675"/>
              </a:spcBef>
              <a:buClr>
                <a:srgbClr val="396A01"/>
              </a:buClr>
              <a:buFont typeface="Wingdings"/>
              <a:defRPr sz="7000" b="1">
                <a:uFill>
                  <a:solidFill>
                    <a:srgbClr val="945200"/>
                  </a:solidFill>
                </a:uFill>
              </a:defRPr>
            </a:pPr>
            <a:r>
              <a:rPr sz="4350" u="sng"/>
              <a:t>Food</a:t>
            </a:r>
            <a:r>
              <a:rPr sz="5250"/>
              <a:t> </a:t>
            </a:r>
          </a:p>
        </p:txBody>
      </p:sp>
      <p:pic>
        <p:nvPicPr>
          <p:cNvPr id="413" name="Image" descr="Image"/>
          <p:cNvPicPr>
            <a:picLocks noChangeAspect="1"/>
          </p:cNvPicPr>
          <p:nvPr/>
        </p:nvPicPr>
        <p:blipFill>
          <a:blip r:embed="rId4"/>
          <a:stretch>
            <a:fillRect/>
          </a:stretch>
        </p:blipFill>
        <p:spPr>
          <a:xfrm>
            <a:off x="5073718" y="1622616"/>
            <a:ext cx="3587827" cy="4480320"/>
          </a:xfrm>
          <a:prstGeom prst="rect">
            <a:avLst/>
          </a:prstGeom>
          <a:ln w="12700">
            <a:miter lim="400000"/>
          </a:ln>
        </p:spPr>
      </p:pic>
    </p:spTree>
    <p:extLst>
      <p:ext uri="{BB962C8B-B14F-4D97-AF65-F5344CB8AC3E}">
        <p14:creationId xmlns:p14="http://schemas.microsoft.com/office/powerpoint/2010/main" val="40609746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
        <p:nvSpPr>
          <p:cNvPr id="418" name="Provide a Healthy Habitat"/>
          <p:cNvSpPr txBox="1">
            <a:spLocks noGrp="1"/>
          </p:cNvSpPr>
          <p:nvPr>
            <p:ph type="title" idx="4294967295"/>
          </p:nvPr>
        </p:nvSpPr>
        <p:spPr>
          <a:xfrm>
            <a:off x="1363703" y="717193"/>
            <a:ext cx="6172200" cy="857251"/>
          </a:xfrm>
          <a:prstGeom prst="rect">
            <a:avLst/>
          </a:prstGeom>
          <a:noFill/>
        </p:spPr>
        <p:txBody>
          <a:bodyPr>
            <a:normAutofit fontScale="90000"/>
          </a:bodyPr>
          <a:lstStyle>
            <a:lvl1pPr>
              <a:defRPr sz="5000"/>
            </a:lvl1pPr>
          </a:lstStyle>
          <a:p>
            <a:r>
              <a:rPr dirty="0"/>
              <a:t>Provide a Healthy Habitat</a:t>
            </a:r>
          </a:p>
        </p:txBody>
      </p:sp>
      <p:sp>
        <p:nvSpPr>
          <p:cNvPr id="419" name="Text Placeholder 1"/>
          <p:cNvSpPr txBox="1">
            <a:spLocks noGrp="1"/>
          </p:cNvSpPr>
          <p:nvPr>
            <p:ph type="body" sz="quarter" idx="1"/>
          </p:nvPr>
        </p:nvSpPr>
        <p:spPr>
          <a:xfrm>
            <a:off x="359346" y="2797363"/>
            <a:ext cx="2700537" cy="1704077"/>
          </a:xfrm>
          <a:prstGeom prst="rect">
            <a:avLst/>
          </a:prstGeom>
        </p:spPr>
        <p:txBody>
          <a:bodyPr vert="horz" lIns="38100" tIns="38100" rIns="38100" bIns="38100" rtlCol="0" anchor="ctr">
            <a:normAutofit fontScale="77500" lnSpcReduction="20000"/>
          </a:bodyPr>
          <a:lstStyle/>
          <a:p>
            <a:pPr marL="0" indent="0" algn="ctr" defTabSz="289179">
              <a:lnSpc>
                <a:spcPct val="120000"/>
              </a:lnSpc>
              <a:spcBef>
                <a:spcPts val="0"/>
              </a:spcBef>
              <a:defRPr sz="4092" b="1">
                <a:solidFill>
                  <a:srgbClr val="3C97CE"/>
                </a:solidFill>
              </a:defRPr>
            </a:pPr>
            <a:r>
              <a:rPr dirty="0"/>
              <a:t>Shallow</a:t>
            </a:r>
          </a:p>
          <a:p>
            <a:pPr marL="0" indent="0" algn="ctr" defTabSz="289179">
              <a:lnSpc>
                <a:spcPct val="120000"/>
              </a:lnSpc>
              <a:spcBef>
                <a:spcPts val="0"/>
              </a:spcBef>
              <a:defRPr sz="4092" b="1">
                <a:solidFill>
                  <a:srgbClr val="3C97CE"/>
                </a:solidFill>
              </a:defRPr>
            </a:pPr>
            <a:r>
              <a:rPr dirty="0"/>
              <a:t>or with</a:t>
            </a:r>
          </a:p>
          <a:p>
            <a:pPr marL="0" indent="0" algn="ctr" defTabSz="289179">
              <a:lnSpc>
                <a:spcPct val="120000"/>
              </a:lnSpc>
              <a:spcBef>
                <a:spcPts val="0"/>
              </a:spcBef>
              <a:defRPr sz="4092" b="1">
                <a:solidFill>
                  <a:srgbClr val="3C97CE"/>
                </a:solidFill>
              </a:defRPr>
            </a:pPr>
            <a:r>
              <a:rPr dirty="0"/>
              <a:t>landing spots</a:t>
            </a:r>
          </a:p>
        </p:txBody>
      </p:sp>
      <p:sp>
        <p:nvSpPr>
          <p:cNvPr id="420" name="Water"/>
          <p:cNvSpPr txBox="1"/>
          <p:nvPr/>
        </p:nvSpPr>
        <p:spPr>
          <a:xfrm>
            <a:off x="790532" y="2051005"/>
            <a:ext cx="1557093" cy="746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marR="57797" defTabSz="1300480">
              <a:spcBef>
                <a:spcPts val="900"/>
              </a:spcBef>
              <a:buClr>
                <a:srgbClr val="396A01"/>
              </a:buClr>
              <a:buFont typeface="Wingdings"/>
              <a:defRPr sz="5800" b="1" u="sng">
                <a:uFill>
                  <a:solidFill>
                    <a:srgbClr val="945200"/>
                  </a:solidFill>
                </a:uFill>
              </a:defRPr>
            </a:lvl1pPr>
          </a:lstStyle>
          <a:p>
            <a:pPr>
              <a:defRPr u="none"/>
            </a:pPr>
            <a:r>
              <a:rPr sz="4350" dirty="0"/>
              <a:t>Water</a:t>
            </a:r>
          </a:p>
        </p:txBody>
      </p:sp>
      <p:pic>
        <p:nvPicPr>
          <p:cNvPr id="421" name="Unknown.jpeg" descr="Unknown.jpeg"/>
          <p:cNvPicPr>
            <a:picLocks noChangeAspect="1"/>
          </p:cNvPicPr>
          <p:nvPr/>
        </p:nvPicPr>
        <p:blipFill>
          <a:blip r:embed="rId3"/>
          <a:stretch>
            <a:fillRect/>
          </a:stretch>
        </p:blipFill>
        <p:spPr>
          <a:xfrm>
            <a:off x="3000324" y="3506407"/>
            <a:ext cx="3956495" cy="2647257"/>
          </a:xfrm>
          <a:prstGeom prst="rect">
            <a:avLst/>
          </a:prstGeom>
          <a:ln w="12700">
            <a:miter lim="400000"/>
          </a:ln>
        </p:spPr>
      </p:pic>
      <p:sp>
        <p:nvSpPr>
          <p:cNvPr id="422" name="Not clean water!"/>
          <p:cNvSpPr txBox="1"/>
          <p:nvPr/>
        </p:nvSpPr>
        <p:spPr>
          <a:xfrm>
            <a:off x="1225389" y="6096533"/>
            <a:ext cx="3549873" cy="596317"/>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lvl1pPr algn="ctr" defTabSz="584200">
              <a:defRPr sz="4500">
                <a:solidFill>
                  <a:srgbClr val="006288"/>
                </a:solidFill>
                <a:latin typeface="Marker Felt"/>
                <a:ea typeface="Marker Felt"/>
                <a:cs typeface="Marker Felt"/>
                <a:sym typeface="Marker Felt"/>
              </a:defRPr>
            </a:lvl1pPr>
          </a:lstStyle>
          <a:p>
            <a:r>
              <a:rPr sz="3375" dirty="0"/>
              <a:t>Not clean water!</a:t>
            </a:r>
          </a:p>
        </p:txBody>
      </p:sp>
      <p:sp>
        <p:nvSpPr>
          <p:cNvPr id="423" name="Arrow"/>
          <p:cNvSpPr/>
          <p:nvPr/>
        </p:nvSpPr>
        <p:spPr>
          <a:xfrm rot="8447017">
            <a:off x="2716314" y="5274214"/>
            <a:ext cx="1848772" cy="772508"/>
          </a:xfrm>
          <a:prstGeom prst="rightArrow">
            <a:avLst>
              <a:gd name="adj1" fmla="val 32000"/>
              <a:gd name="adj2" fmla="val 78912"/>
            </a:avLst>
          </a:prstGeom>
          <a:solidFill>
            <a:srgbClr val="DA6856"/>
          </a:solidFill>
          <a:ln w="12700">
            <a:miter lim="400000"/>
          </a:ln>
        </p:spPr>
        <p:txBody>
          <a:bodyPr lIns="38100" tIns="38100" rIns="38100" bIns="38100" anchor="ctr"/>
          <a:lstStyle/>
          <a:p>
            <a:pPr algn="ctr" defTabSz="43815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sz="2700"/>
          </a:p>
        </p:txBody>
      </p:sp>
      <p:pic>
        <p:nvPicPr>
          <p:cNvPr id="3" name="Picture 2" descr="A picture containing ground, plant&#10;&#10;Description automatically generated">
            <a:extLst>
              <a:ext uri="{FF2B5EF4-FFF2-40B4-BE49-F238E27FC236}">
                <a16:creationId xmlns:a16="http://schemas.microsoft.com/office/drawing/2014/main" id="{7BBBA04F-2F6F-6F42-9175-6BF5BF323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152" y="1463699"/>
            <a:ext cx="2497502" cy="3330002"/>
          </a:xfrm>
          <a:prstGeom prst="rect">
            <a:avLst/>
          </a:prstGeom>
        </p:spPr>
      </p:pic>
      <p:sp>
        <p:nvSpPr>
          <p:cNvPr id="2" name="TextBox 1">
            <a:extLst>
              <a:ext uri="{FF2B5EF4-FFF2-40B4-BE49-F238E27FC236}">
                <a16:creationId xmlns:a16="http://schemas.microsoft.com/office/drawing/2014/main" id="{6EF2AF8F-2564-8746-9B30-9ECF691FA595}"/>
              </a:ext>
            </a:extLst>
          </p:cNvPr>
          <p:cNvSpPr txBox="1"/>
          <p:nvPr/>
        </p:nvSpPr>
        <p:spPr>
          <a:xfrm>
            <a:off x="7464132" y="4773946"/>
            <a:ext cx="1444626" cy="369332"/>
          </a:xfrm>
          <a:prstGeom prst="rect">
            <a:avLst/>
          </a:prstGeom>
          <a:noFill/>
        </p:spPr>
        <p:txBody>
          <a:bodyPr wrap="none" rtlCol="0">
            <a:spAutoFit/>
          </a:bodyPr>
          <a:lstStyle/>
          <a:p>
            <a:r>
              <a:rPr lang="en-US" dirty="0"/>
              <a:t>Puddling dish</a:t>
            </a:r>
          </a:p>
        </p:txBody>
      </p:sp>
    </p:spTree>
    <p:extLst>
      <p:ext uri="{BB962C8B-B14F-4D97-AF65-F5344CB8AC3E}">
        <p14:creationId xmlns:p14="http://schemas.microsoft.com/office/powerpoint/2010/main" val="234607324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428" name="Provide a Healthy Habitat"/>
          <p:cNvSpPr txBox="1">
            <a:spLocks noGrp="1"/>
          </p:cNvSpPr>
          <p:nvPr>
            <p:ph type="title" idx="4294967295"/>
          </p:nvPr>
        </p:nvSpPr>
        <p:spPr>
          <a:xfrm>
            <a:off x="1339069" y="556086"/>
            <a:ext cx="6172200" cy="857251"/>
          </a:xfrm>
          <a:prstGeom prst="rect">
            <a:avLst/>
          </a:prstGeom>
          <a:noFill/>
        </p:spPr>
        <p:txBody>
          <a:bodyPr>
            <a:normAutofit fontScale="90000"/>
          </a:bodyPr>
          <a:lstStyle>
            <a:lvl1pPr>
              <a:defRPr sz="5000"/>
            </a:lvl1pPr>
          </a:lstStyle>
          <a:p>
            <a:r>
              <a:rPr dirty="0"/>
              <a:t>Provide a Healthy Habitat</a:t>
            </a:r>
          </a:p>
        </p:txBody>
      </p:sp>
      <p:sp>
        <p:nvSpPr>
          <p:cNvPr id="429" name="Perching sites to…"/>
          <p:cNvSpPr txBox="1"/>
          <p:nvPr/>
        </p:nvSpPr>
        <p:spPr>
          <a:xfrm>
            <a:off x="1339068" y="2783255"/>
            <a:ext cx="4299731" cy="16789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p>
            <a:pPr marR="30479">
              <a:lnSpc>
                <a:spcPct val="90000"/>
              </a:lnSpc>
              <a:spcBef>
                <a:spcPts val="900"/>
              </a:spcBef>
              <a:buClr>
                <a:srgbClr val="396A01"/>
              </a:buClr>
              <a:buFont typeface="Arial"/>
              <a:defRPr sz="4400" b="1">
                <a:solidFill>
                  <a:schemeClr val="accent1">
                    <a:satOff val="-4409"/>
                    <a:lumOff val="-10509"/>
                  </a:schemeClr>
                </a:solidFill>
                <a:uFill>
                  <a:solidFill>
                    <a:srgbClr val="945200"/>
                  </a:solidFill>
                </a:uFill>
              </a:defRPr>
            </a:pPr>
            <a:r>
              <a:rPr sz="3300" dirty="0"/>
              <a:t>Perching sites to</a:t>
            </a:r>
          </a:p>
          <a:p>
            <a:pPr marL="319801" marR="30479" indent="-289320">
              <a:lnSpc>
                <a:spcPct val="90000"/>
              </a:lnSpc>
              <a:spcBef>
                <a:spcPts val="900"/>
              </a:spcBef>
              <a:buSzPct val="100000"/>
              <a:buChar char="•"/>
              <a:defRPr sz="4400" b="1">
                <a:solidFill>
                  <a:schemeClr val="accent1">
                    <a:satOff val="-4409"/>
                    <a:lumOff val="-10509"/>
                  </a:schemeClr>
                </a:solidFill>
                <a:uFill>
                  <a:solidFill>
                    <a:srgbClr val="945200"/>
                  </a:solidFill>
                </a:uFill>
              </a:defRPr>
            </a:pPr>
            <a:r>
              <a:rPr sz="3300" dirty="0"/>
              <a:t>defend territory</a:t>
            </a:r>
          </a:p>
          <a:p>
            <a:pPr marL="319801" marR="30479" indent="-289320">
              <a:lnSpc>
                <a:spcPct val="90000"/>
              </a:lnSpc>
              <a:spcBef>
                <a:spcPts val="900"/>
              </a:spcBef>
              <a:buSzPct val="100000"/>
              <a:buChar char="•"/>
              <a:defRPr sz="4400" b="1">
                <a:solidFill>
                  <a:schemeClr val="accent1">
                    <a:satOff val="-4409"/>
                    <a:lumOff val="-10509"/>
                  </a:schemeClr>
                </a:solidFill>
                <a:uFill>
                  <a:solidFill>
                    <a:srgbClr val="945200"/>
                  </a:solidFill>
                </a:uFill>
              </a:defRPr>
            </a:pPr>
            <a:r>
              <a:rPr sz="3300" dirty="0"/>
              <a:t> watch for females</a:t>
            </a:r>
          </a:p>
        </p:txBody>
      </p:sp>
      <p:sp>
        <p:nvSpPr>
          <p:cNvPr id="430" name="Layers of trees and shrubs for windbreaks and shade…"/>
          <p:cNvSpPr txBox="1"/>
          <p:nvPr/>
        </p:nvSpPr>
        <p:spPr>
          <a:xfrm>
            <a:off x="1485900" y="5172611"/>
            <a:ext cx="5618645" cy="1314206"/>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marR="30479" algn="ctr">
              <a:lnSpc>
                <a:spcPct val="90000"/>
              </a:lnSpc>
              <a:spcBef>
                <a:spcPts val="900"/>
              </a:spcBef>
              <a:defRPr sz="3600" b="1">
                <a:uFill>
                  <a:solidFill>
                    <a:srgbClr val="945200"/>
                  </a:solidFill>
                </a:uFill>
              </a:defRPr>
            </a:pPr>
            <a:r>
              <a:rPr sz="2700"/>
              <a:t>Layers of trees and shrubs for windbreaks and shade</a:t>
            </a:r>
          </a:p>
          <a:p>
            <a:pPr marR="30479" algn="ctr">
              <a:lnSpc>
                <a:spcPct val="90000"/>
              </a:lnSpc>
              <a:spcBef>
                <a:spcPts val="900"/>
              </a:spcBef>
              <a:defRPr sz="3600" b="1">
                <a:uFill>
                  <a:solidFill>
                    <a:srgbClr val="945200"/>
                  </a:solidFill>
                </a:uFill>
              </a:defRPr>
            </a:pPr>
            <a:r>
              <a:rPr sz="2700"/>
              <a:t>Think 4-D</a:t>
            </a:r>
          </a:p>
        </p:txBody>
      </p:sp>
      <p:sp>
        <p:nvSpPr>
          <p:cNvPr id="431" name="Shelter"/>
          <p:cNvSpPr txBox="1"/>
          <p:nvPr/>
        </p:nvSpPr>
        <p:spPr>
          <a:xfrm>
            <a:off x="42361" y="1657090"/>
            <a:ext cx="4031168" cy="82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lvl="5" algn="ctr" defTabSz="438150">
              <a:lnSpc>
                <a:spcPct val="120000"/>
              </a:lnSpc>
              <a:defRPr sz="5800" b="1" u="sng"/>
            </a:pPr>
            <a:r>
              <a:rPr sz="4350" dirty="0"/>
              <a:t>Shelter</a:t>
            </a:r>
          </a:p>
        </p:txBody>
      </p:sp>
      <p:pic>
        <p:nvPicPr>
          <p:cNvPr id="432" name="Screen Shot 2018-05-14 at 5.12.01 PM.png" descr="Screen Shot 2018-05-14 at 5.12.01 PM.png"/>
          <p:cNvPicPr>
            <a:picLocks noChangeAspect="1"/>
          </p:cNvPicPr>
          <p:nvPr/>
        </p:nvPicPr>
        <p:blipFill>
          <a:blip r:embed="rId3"/>
          <a:stretch>
            <a:fillRect/>
          </a:stretch>
        </p:blipFill>
        <p:spPr>
          <a:xfrm>
            <a:off x="5791200" y="1449403"/>
            <a:ext cx="2362200" cy="3479455"/>
          </a:xfrm>
          <a:prstGeom prst="rect">
            <a:avLst/>
          </a:prstGeom>
          <a:ln w="12700">
            <a:miter lim="400000"/>
          </a:ln>
        </p:spPr>
      </p:pic>
    </p:spTree>
    <p:extLst>
      <p:ext uri="{BB962C8B-B14F-4D97-AF65-F5344CB8AC3E}">
        <p14:creationId xmlns:p14="http://schemas.microsoft.com/office/powerpoint/2010/main" val="209732965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22</a:t>
            </a:fld>
            <a:endParaRPr/>
          </a:p>
        </p:txBody>
      </p:sp>
      <p:sp>
        <p:nvSpPr>
          <p:cNvPr id="437" name="Provide a Healthy Habitat"/>
          <p:cNvSpPr txBox="1">
            <a:spLocks noGrp="1"/>
          </p:cNvSpPr>
          <p:nvPr>
            <p:ph type="title" idx="4294967295"/>
          </p:nvPr>
        </p:nvSpPr>
        <p:spPr>
          <a:xfrm>
            <a:off x="1143000" y="300083"/>
            <a:ext cx="6172200" cy="857251"/>
          </a:xfrm>
          <a:prstGeom prst="rect">
            <a:avLst/>
          </a:prstGeom>
          <a:noFill/>
        </p:spPr>
        <p:txBody>
          <a:bodyPr>
            <a:normAutofit fontScale="90000"/>
          </a:bodyPr>
          <a:lstStyle>
            <a:lvl1pPr>
              <a:defRPr sz="5000"/>
            </a:lvl1pPr>
          </a:lstStyle>
          <a:p>
            <a:r>
              <a:rPr dirty="0"/>
              <a:t>Provide a Healthy Habitat</a:t>
            </a:r>
          </a:p>
        </p:txBody>
      </p:sp>
      <p:sp>
        <p:nvSpPr>
          <p:cNvPr id="438" name="Space"/>
          <p:cNvSpPr txBox="1"/>
          <p:nvPr/>
        </p:nvSpPr>
        <p:spPr>
          <a:xfrm>
            <a:off x="-1658290" y="1643135"/>
            <a:ext cx="3738204" cy="826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lvl="5" algn="ctr" defTabSz="438150">
              <a:lnSpc>
                <a:spcPct val="120000"/>
              </a:lnSpc>
              <a:defRPr sz="5800" b="1" u="sng"/>
            </a:pPr>
            <a:r>
              <a:rPr sz="4350" dirty="0"/>
              <a:t>Space</a:t>
            </a:r>
          </a:p>
        </p:txBody>
      </p:sp>
      <p:pic>
        <p:nvPicPr>
          <p:cNvPr id="439" name="pollinator_plot_760.jpg" descr="pollinator_plot_760.jpg"/>
          <p:cNvPicPr>
            <a:picLocks noChangeAspect="1"/>
          </p:cNvPicPr>
          <p:nvPr/>
        </p:nvPicPr>
        <p:blipFill>
          <a:blip r:embed="rId3"/>
          <a:stretch>
            <a:fillRect/>
          </a:stretch>
        </p:blipFill>
        <p:spPr>
          <a:xfrm>
            <a:off x="2667000" y="3841255"/>
            <a:ext cx="4276152" cy="2863897"/>
          </a:xfrm>
          <a:prstGeom prst="rect">
            <a:avLst/>
          </a:prstGeom>
          <a:ln w="12700">
            <a:miter lim="400000"/>
          </a:ln>
        </p:spPr>
      </p:pic>
      <p:sp>
        <p:nvSpPr>
          <p:cNvPr id="440" name="Leave a portion…"/>
          <p:cNvSpPr txBox="1"/>
          <p:nvPr/>
        </p:nvSpPr>
        <p:spPr>
          <a:xfrm>
            <a:off x="406769" y="2724428"/>
            <a:ext cx="2826158" cy="24545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R="30479">
              <a:spcBef>
                <a:spcPts val="900"/>
              </a:spcBef>
              <a:defRPr sz="4400" b="1">
                <a:solidFill>
                  <a:schemeClr val="accent1">
                    <a:satOff val="-4409"/>
                    <a:lumOff val="-10509"/>
                  </a:schemeClr>
                </a:solidFill>
                <a:uFill>
                  <a:solidFill>
                    <a:srgbClr val="945200"/>
                  </a:solidFill>
                </a:uFill>
              </a:defRPr>
            </a:pPr>
            <a:r>
              <a:rPr sz="3300" dirty="0"/>
              <a:t>Leave a portion</a:t>
            </a:r>
          </a:p>
          <a:p>
            <a:pPr marR="30479">
              <a:spcBef>
                <a:spcPts val="900"/>
              </a:spcBef>
              <a:defRPr sz="4400" b="1">
                <a:solidFill>
                  <a:schemeClr val="accent1">
                    <a:satOff val="-4409"/>
                    <a:lumOff val="-10509"/>
                  </a:schemeClr>
                </a:solidFill>
                <a:uFill>
                  <a:solidFill>
                    <a:srgbClr val="945200"/>
                  </a:solidFill>
                </a:uFill>
              </a:defRPr>
            </a:pPr>
            <a:r>
              <a:rPr sz="3300" dirty="0"/>
              <a:t>of your yard</a:t>
            </a:r>
          </a:p>
          <a:p>
            <a:pPr marR="30479">
              <a:spcBef>
                <a:spcPts val="900"/>
              </a:spcBef>
              <a:defRPr sz="4400" b="1">
                <a:solidFill>
                  <a:schemeClr val="accent1">
                    <a:satOff val="-4409"/>
                    <a:lumOff val="-10509"/>
                  </a:schemeClr>
                </a:solidFill>
                <a:uFill>
                  <a:solidFill>
                    <a:srgbClr val="945200"/>
                  </a:solidFill>
                </a:uFill>
              </a:defRPr>
            </a:pPr>
            <a:r>
              <a:rPr sz="3300" dirty="0"/>
              <a:t>or property </a:t>
            </a:r>
          </a:p>
          <a:p>
            <a:pPr marR="30479">
              <a:spcBef>
                <a:spcPts val="900"/>
              </a:spcBef>
              <a:defRPr sz="4400" b="1">
                <a:solidFill>
                  <a:schemeClr val="accent1">
                    <a:satOff val="-4409"/>
                    <a:lumOff val="-10509"/>
                  </a:schemeClr>
                </a:solidFill>
                <a:uFill>
                  <a:solidFill>
                    <a:srgbClr val="945200"/>
                  </a:solidFill>
                </a:uFill>
              </a:defRPr>
            </a:pPr>
            <a:r>
              <a:rPr sz="3300" dirty="0"/>
              <a:t>“wild.”</a:t>
            </a:r>
          </a:p>
        </p:txBody>
      </p:sp>
      <p:pic>
        <p:nvPicPr>
          <p:cNvPr id="3" name="Picture 2" descr="A lizard on the ground&#10;&#10;Description automatically generated with medium confidence">
            <a:extLst>
              <a:ext uri="{FF2B5EF4-FFF2-40B4-BE49-F238E27FC236}">
                <a16:creationId xmlns:a16="http://schemas.microsoft.com/office/drawing/2014/main" id="{F15E2AF2-CD42-CB4E-8A72-9F514BCD1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1678" y="1217999"/>
            <a:ext cx="3505200" cy="2628900"/>
          </a:xfrm>
          <a:prstGeom prst="rect">
            <a:avLst/>
          </a:prstGeom>
        </p:spPr>
      </p:pic>
    </p:spTree>
    <p:extLst>
      <p:ext uri="{BB962C8B-B14F-4D97-AF65-F5344CB8AC3E}">
        <p14:creationId xmlns:p14="http://schemas.microsoft.com/office/powerpoint/2010/main" val="32722093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23</a:t>
            </a:fld>
            <a:endParaRPr/>
          </a:p>
        </p:txBody>
      </p:sp>
      <p:sp>
        <p:nvSpPr>
          <p:cNvPr id="445" name="How Can I Attract Pollinators?"/>
          <p:cNvSpPr txBox="1">
            <a:spLocks noGrp="1"/>
          </p:cNvSpPr>
          <p:nvPr>
            <p:ph type="title" idx="4294967295"/>
          </p:nvPr>
        </p:nvSpPr>
        <p:spPr>
          <a:xfrm>
            <a:off x="1291932" y="548055"/>
            <a:ext cx="6172200" cy="857251"/>
          </a:xfrm>
          <a:prstGeom prst="rect">
            <a:avLst/>
          </a:prstGeom>
          <a:noFill/>
        </p:spPr>
        <p:txBody>
          <a:bodyPr>
            <a:normAutofit fontScale="90000"/>
          </a:bodyPr>
          <a:lstStyle>
            <a:lvl1pPr>
              <a:defRPr sz="5100"/>
            </a:lvl1pPr>
          </a:lstStyle>
          <a:p>
            <a:r>
              <a:rPr dirty="0"/>
              <a:t>How Can I Attract Pollinators?</a:t>
            </a:r>
          </a:p>
        </p:txBody>
      </p:sp>
      <p:pic>
        <p:nvPicPr>
          <p:cNvPr id="446" name="Image" descr="Image"/>
          <p:cNvPicPr>
            <a:picLocks noChangeAspect="1"/>
          </p:cNvPicPr>
          <p:nvPr/>
        </p:nvPicPr>
        <p:blipFill>
          <a:blip r:embed="rId3"/>
          <a:stretch>
            <a:fillRect/>
          </a:stretch>
        </p:blipFill>
        <p:spPr>
          <a:xfrm>
            <a:off x="4277581" y="2265386"/>
            <a:ext cx="4845430" cy="2417015"/>
          </a:xfrm>
          <a:prstGeom prst="rect">
            <a:avLst/>
          </a:prstGeom>
          <a:ln w="12700">
            <a:miter lim="400000"/>
          </a:ln>
        </p:spPr>
      </p:pic>
      <p:sp>
        <p:nvSpPr>
          <p:cNvPr id="447" name="Large masses of…"/>
          <p:cNvSpPr txBox="1"/>
          <p:nvPr/>
        </p:nvSpPr>
        <p:spPr>
          <a:xfrm>
            <a:off x="4841021" y="5042344"/>
            <a:ext cx="3419078" cy="1000274"/>
          </a:xfrm>
          <a:prstGeom prst="rect">
            <a:avLst/>
          </a:prstGeom>
          <a:solidFill>
            <a:srgbClr val="C0E4B5">
              <a:alpha val="94902"/>
            </a:srgbClr>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R="30479" lvl="1" algn="ctr">
              <a:spcBef>
                <a:spcPts val="900"/>
              </a:spcBef>
              <a:defRPr sz="3500" b="1">
                <a:solidFill>
                  <a:srgbClr val="466221"/>
                </a:solidFill>
                <a:uFill>
                  <a:solidFill>
                    <a:srgbClr val="945200"/>
                  </a:solidFill>
                </a:uFill>
              </a:defRPr>
            </a:pPr>
            <a:r>
              <a:rPr sz="2625" dirty="0"/>
              <a:t>Large masses of </a:t>
            </a:r>
          </a:p>
          <a:p>
            <a:pPr marR="30479" lvl="1">
              <a:spcBef>
                <a:spcPts val="900"/>
              </a:spcBef>
              <a:defRPr sz="3500" b="1">
                <a:solidFill>
                  <a:srgbClr val="466221"/>
                </a:solidFill>
                <a:uFill>
                  <a:solidFill>
                    <a:srgbClr val="945200"/>
                  </a:solidFill>
                </a:uFill>
              </a:defRPr>
            </a:pPr>
            <a:r>
              <a:rPr sz="2625" dirty="0"/>
              <a:t>a single color/plant.</a:t>
            </a:r>
          </a:p>
        </p:txBody>
      </p:sp>
      <p:sp>
        <p:nvSpPr>
          <p:cNvPr id="448" name="A wide selection of plants…"/>
          <p:cNvSpPr txBox="1"/>
          <p:nvPr/>
        </p:nvSpPr>
        <p:spPr>
          <a:xfrm>
            <a:off x="150432" y="2265386"/>
            <a:ext cx="4139849" cy="30841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marL="278230" marR="30479" indent="-278230">
              <a:spcBef>
                <a:spcPts val="900"/>
              </a:spcBef>
              <a:buSzPct val="60000"/>
              <a:buBlip>
                <a:blip r:embed="rId4"/>
              </a:buBlip>
              <a:defRPr sz="3700">
                <a:solidFill>
                  <a:srgbClr val="3C97CE"/>
                </a:solidFill>
                <a:uFill>
                  <a:solidFill>
                    <a:srgbClr val="945200"/>
                  </a:solidFill>
                </a:uFill>
              </a:defRPr>
            </a:pPr>
            <a:r>
              <a:rPr sz="2775" dirty="0"/>
              <a:t>A </a:t>
            </a:r>
            <a:r>
              <a:rPr sz="2775" b="1" dirty="0"/>
              <a:t>wide selection</a:t>
            </a:r>
            <a:r>
              <a:rPr sz="2775" dirty="0"/>
              <a:t> of plants</a:t>
            </a:r>
          </a:p>
          <a:p>
            <a:pPr marL="247650" marR="30479" lvl="1" indent="-247650">
              <a:spcBef>
                <a:spcPts val="900"/>
              </a:spcBef>
              <a:buSzPct val="60000"/>
              <a:buBlip>
                <a:blip r:embed="rId4"/>
              </a:buBlip>
              <a:defRPr sz="3700">
                <a:solidFill>
                  <a:srgbClr val="3C97CE"/>
                </a:solidFill>
                <a:uFill>
                  <a:solidFill>
                    <a:srgbClr val="945200"/>
                  </a:solidFill>
                </a:uFill>
              </a:defRPr>
            </a:pPr>
            <a:r>
              <a:rPr sz="2775" b="1" dirty="0"/>
              <a:t>Many sources</a:t>
            </a:r>
            <a:r>
              <a:rPr sz="2775" dirty="0"/>
              <a:t> of food</a:t>
            </a:r>
          </a:p>
          <a:p>
            <a:pPr marL="247650" marR="30479" lvl="1" indent="-247650">
              <a:spcBef>
                <a:spcPts val="900"/>
              </a:spcBef>
              <a:buSzPct val="60000"/>
              <a:buBlip>
                <a:blip r:embed="rId4"/>
              </a:buBlip>
              <a:defRPr sz="3700">
                <a:solidFill>
                  <a:srgbClr val="3C97CE"/>
                </a:solidFill>
                <a:uFill>
                  <a:solidFill>
                    <a:srgbClr val="945200"/>
                  </a:solidFill>
                </a:uFill>
              </a:defRPr>
            </a:pPr>
            <a:r>
              <a:rPr sz="2775" b="1" dirty="0"/>
              <a:t>Long</a:t>
            </a:r>
            <a:r>
              <a:rPr sz="2775" dirty="0"/>
              <a:t> bloom season</a:t>
            </a:r>
          </a:p>
          <a:p>
            <a:pPr lvl="1">
              <a:spcBef>
                <a:spcPts val="225"/>
              </a:spcBef>
              <a:defRPr sz="2400">
                <a:solidFill>
                  <a:srgbClr val="194687"/>
                </a:solidFill>
              </a:defRPr>
            </a:pPr>
            <a:r>
              <a:rPr dirty="0"/>
              <a:t> </a:t>
            </a:r>
          </a:p>
          <a:p>
            <a:pPr marL="247650" marR="30479" lvl="1" indent="-247650">
              <a:spcBef>
                <a:spcPts val="900"/>
              </a:spcBef>
              <a:buSzPct val="60000"/>
              <a:buBlip>
                <a:blip r:embed="rId4"/>
              </a:buBlip>
              <a:defRPr sz="3700">
                <a:solidFill>
                  <a:srgbClr val="3C97CE"/>
                </a:solidFill>
                <a:uFill>
                  <a:solidFill>
                    <a:srgbClr val="945200"/>
                  </a:solidFill>
                </a:uFill>
              </a:defRPr>
            </a:pPr>
            <a:r>
              <a:rPr sz="2775" b="1" dirty="0"/>
              <a:t>Year-round  </a:t>
            </a:r>
            <a:r>
              <a:rPr sz="2775" dirty="0"/>
              <a:t>food source</a:t>
            </a:r>
          </a:p>
          <a:p>
            <a:pPr marL="247650" marR="30479" lvl="1" indent="-247650">
              <a:spcBef>
                <a:spcPts val="900"/>
              </a:spcBef>
              <a:buSzPct val="60000"/>
              <a:buBlip>
                <a:blip r:embed="rId4"/>
              </a:buBlip>
              <a:defRPr sz="3700">
                <a:solidFill>
                  <a:srgbClr val="3C97CE"/>
                </a:solidFill>
                <a:uFill>
                  <a:solidFill>
                    <a:srgbClr val="945200"/>
                  </a:solidFill>
                </a:uFill>
              </a:defRPr>
            </a:pPr>
            <a:r>
              <a:rPr sz="2775" b="1" dirty="0"/>
              <a:t>“Drone view.”</a:t>
            </a:r>
            <a:r>
              <a:rPr sz="2775" dirty="0"/>
              <a:t> </a:t>
            </a:r>
          </a:p>
        </p:txBody>
      </p:sp>
    </p:spTree>
    <p:extLst>
      <p:ext uri="{BB962C8B-B14F-4D97-AF65-F5344CB8AC3E}">
        <p14:creationId xmlns:p14="http://schemas.microsoft.com/office/powerpoint/2010/main" val="153645121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A3AFA6-DC9A-DA45-92CB-8174CEC1B734}"/>
              </a:ext>
            </a:extLst>
          </p:cNvPr>
          <p:cNvSpPr>
            <a:spLocks noGrp="1"/>
          </p:cNvSpPr>
          <p:nvPr>
            <p:ph type="sldNum" sz="quarter" idx="16"/>
          </p:nvPr>
        </p:nvSpPr>
        <p:spPr/>
        <p:txBody>
          <a:bodyPr/>
          <a:lstStyle/>
          <a:p>
            <a:fld id="{111DB74A-73E3-49E8-8984-0D5D8C20C556}" type="slidenum">
              <a:rPr lang="en-US" smtClean="0"/>
              <a:pPr/>
              <a:t>24</a:t>
            </a:fld>
            <a:endParaRPr lang="en-US" dirty="0"/>
          </a:p>
        </p:txBody>
      </p:sp>
      <p:sp>
        <p:nvSpPr>
          <p:cNvPr id="5" name="Title 4">
            <a:extLst>
              <a:ext uri="{FF2B5EF4-FFF2-40B4-BE49-F238E27FC236}">
                <a16:creationId xmlns:a16="http://schemas.microsoft.com/office/drawing/2014/main" id="{0D38D312-9333-B44A-8863-27BAD339057F}"/>
              </a:ext>
            </a:extLst>
          </p:cNvPr>
          <p:cNvSpPr>
            <a:spLocks noGrp="1"/>
          </p:cNvSpPr>
          <p:nvPr>
            <p:ph type="title"/>
          </p:nvPr>
        </p:nvSpPr>
        <p:spPr/>
        <p:txBody>
          <a:bodyPr>
            <a:normAutofit fontScale="90000"/>
          </a:bodyPr>
          <a:lstStyle/>
          <a:p>
            <a:r>
              <a:rPr lang="en-US" dirty="0"/>
              <a:t>Use Flower Shapes and Colors to Attract Diverse Pollinators </a:t>
            </a:r>
          </a:p>
        </p:txBody>
      </p:sp>
      <p:pic>
        <p:nvPicPr>
          <p:cNvPr id="6" name="Picture Placeholder 6" descr="A picture containing grass, outdoor, plant, flower&#10;&#10;Description automatically generated">
            <a:extLst>
              <a:ext uri="{FF2B5EF4-FFF2-40B4-BE49-F238E27FC236}">
                <a16:creationId xmlns:a16="http://schemas.microsoft.com/office/drawing/2014/main" id="{4F9B63BE-C009-9943-AE82-83995979B363}"/>
              </a:ext>
            </a:extLst>
          </p:cNvPr>
          <p:cNvPicPr>
            <a:picLocks noChangeAspect="1"/>
          </p:cNvPicPr>
          <p:nvPr/>
        </p:nvPicPr>
        <p:blipFill>
          <a:blip r:embed="rId3">
            <a:extLst>
              <a:ext uri="{28A0092B-C50C-407E-A947-70E740481C1C}">
                <a14:useLocalDpi xmlns:a14="http://schemas.microsoft.com/office/drawing/2010/main" val="0"/>
              </a:ext>
            </a:extLst>
          </a:blip>
          <a:srcRect l="15625" r="15625"/>
          <a:stretch>
            <a:fillRect/>
          </a:stretch>
        </p:blipFill>
        <p:spPr>
          <a:xfrm rot="5400000">
            <a:off x="2309217" y="662583"/>
            <a:ext cx="4800600" cy="6675834"/>
          </a:xfrm>
          <a:prstGeom prst="rect">
            <a:avLst/>
          </a:prstGeom>
        </p:spPr>
      </p:pic>
    </p:spTree>
    <p:extLst>
      <p:ext uri="{BB962C8B-B14F-4D97-AF65-F5344CB8AC3E}">
        <p14:creationId xmlns:p14="http://schemas.microsoft.com/office/powerpoint/2010/main" val="106729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6AE0BC-0CC4-C74F-8D80-D60E60CD5756}"/>
              </a:ext>
            </a:extLst>
          </p:cNvPr>
          <p:cNvSpPr>
            <a:spLocks noGrp="1"/>
          </p:cNvSpPr>
          <p:nvPr>
            <p:ph type="body" sz="quarter" idx="13"/>
          </p:nvPr>
        </p:nvSpPr>
        <p:spPr/>
        <p:txBody>
          <a:bodyPr/>
          <a:lstStyle/>
          <a:p>
            <a:r>
              <a:rPr lang="en-US" dirty="0"/>
              <a:t>Short flower stalks,  ending in tiny flowers</a:t>
            </a:r>
          </a:p>
          <a:p>
            <a:endParaRPr lang="en-US" dirty="0"/>
          </a:p>
          <a:p>
            <a:r>
              <a:rPr lang="en-US" dirty="0"/>
              <a:t>These are umbels</a:t>
            </a:r>
          </a:p>
          <a:p>
            <a:endParaRPr lang="en-US" dirty="0"/>
          </a:p>
          <a:p>
            <a:r>
              <a:rPr lang="en-US" dirty="0"/>
              <a:t>Think ”umbrella”</a:t>
            </a:r>
          </a:p>
          <a:p>
            <a:endParaRPr lang="en-US" dirty="0"/>
          </a:p>
        </p:txBody>
      </p:sp>
      <p:sp>
        <p:nvSpPr>
          <p:cNvPr id="3" name="Slide Number Placeholder 2">
            <a:extLst>
              <a:ext uri="{FF2B5EF4-FFF2-40B4-BE49-F238E27FC236}">
                <a16:creationId xmlns:a16="http://schemas.microsoft.com/office/drawing/2014/main" id="{3FADA22B-684F-D245-848C-36EC03F2F68C}"/>
              </a:ext>
            </a:extLst>
          </p:cNvPr>
          <p:cNvSpPr>
            <a:spLocks noGrp="1"/>
          </p:cNvSpPr>
          <p:nvPr>
            <p:ph type="sldNum" sz="quarter" idx="16"/>
          </p:nvPr>
        </p:nvSpPr>
        <p:spPr/>
        <p:txBody>
          <a:bodyPr/>
          <a:lstStyle/>
          <a:p>
            <a:fld id="{111DB74A-73E3-49E8-8984-0D5D8C20C556}" type="slidenum">
              <a:rPr lang="en-US" smtClean="0"/>
              <a:pPr/>
              <a:t>25</a:t>
            </a:fld>
            <a:endParaRPr lang="en-US" dirty="0"/>
          </a:p>
        </p:txBody>
      </p:sp>
      <p:sp>
        <p:nvSpPr>
          <p:cNvPr id="5" name="Title 4">
            <a:extLst>
              <a:ext uri="{FF2B5EF4-FFF2-40B4-BE49-F238E27FC236}">
                <a16:creationId xmlns:a16="http://schemas.microsoft.com/office/drawing/2014/main" id="{F70C6964-58A7-764A-B73A-539821DD0A14}"/>
              </a:ext>
            </a:extLst>
          </p:cNvPr>
          <p:cNvSpPr>
            <a:spLocks noGrp="1"/>
          </p:cNvSpPr>
          <p:nvPr>
            <p:ph type="title"/>
          </p:nvPr>
        </p:nvSpPr>
        <p:spPr/>
        <p:txBody>
          <a:bodyPr/>
          <a:lstStyle/>
          <a:p>
            <a:r>
              <a:rPr lang="en-US" dirty="0"/>
              <a:t>Umbel Type Flowers</a:t>
            </a:r>
          </a:p>
        </p:txBody>
      </p:sp>
      <p:pic>
        <p:nvPicPr>
          <p:cNvPr id="9" name="Picture Placeholder 8" descr="A close-up of some flowers&#10;&#10;Description automatically generated with low confidence">
            <a:extLst>
              <a:ext uri="{FF2B5EF4-FFF2-40B4-BE49-F238E27FC236}">
                <a16:creationId xmlns:a16="http://schemas.microsoft.com/office/drawing/2014/main" id="{697396F7-C6FE-994E-84A9-A1753503935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083" r="2083"/>
          <a:stretch>
            <a:fillRect/>
          </a:stretch>
        </p:blipFill>
        <p:spPr>
          <a:xfrm>
            <a:off x="5181600" y="1371600"/>
            <a:ext cx="3505200" cy="4876800"/>
          </a:xfrm>
          <a:prstGeom prst="rect">
            <a:avLst/>
          </a:prstGeom>
        </p:spPr>
      </p:pic>
      <p:sp>
        <p:nvSpPr>
          <p:cNvPr id="6" name="TextBox 5">
            <a:extLst>
              <a:ext uri="{FF2B5EF4-FFF2-40B4-BE49-F238E27FC236}">
                <a16:creationId xmlns:a16="http://schemas.microsoft.com/office/drawing/2014/main" id="{7DDEF6BB-FC82-C34F-8028-A0584EA5C68C}"/>
              </a:ext>
            </a:extLst>
          </p:cNvPr>
          <p:cNvSpPr txBox="1"/>
          <p:nvPr/>
        </p:nvSpPr>
        <p:spPr>
          <a:xfrm>
            <a:off x="5292853" y="5748377"/>
            <a:ext cx="1641347" cy="369332"/>
          </a:xfrm>
          <a:prstGeom prst="rect">
            <a:avLst/>
          </a:prstGeom>
          <a:noFill/>
        </p:spPr>
        <p:txBody>
          <a:bodyPr wrap="none" rtlCol="0">
            <a:spAutoFit/>
          </a:bodyPr>
          <a:lstStyle/>
          <a:p>
            <a:r>
              <a:rPr lang="en-US" dirty="0">
                <a:solidFill>
                  <a:schemeClr val="bg1"/>
                </a:solidFill>
              </a:rPr>
              <a:t>Blue elderberry</a:t>
            </a:r>
          </a:p>
        </p:txBody>
      </p:sp>
    </p:spTree>
    <p:extLst>
      <p:ext uri="{BB962C8B-B14F-4D97-AF65-F5344CB8AC3E}">
        <p14:creationId xmlns:p14="http://schemas.microsoft.com/office/powerpoint/2010/main" val="3185955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E10A8D-A1CE-E649-A75C-885576E041D1}"/>
              </a:ext>
            </a:extLst>
          </p:cNvPr>
          <p:cNvSpPr>
            <a:spLocks noGrp="1"/>
          </p:cNvSpPr>
          <p:nvPr>
            <p:ph type="sldNum" sz="quarter" idx="16"/>
          </p:nvPr>
        </p:nvSpPr>
        <p:spPr/>
        <p:txBody>
          <a:bodyPr/>
          <a:lstStyle/>
          <a:p>
            <a:fld id="{111DB74A-73E3-49E8-8984-0D5D8C20C556}" type="slidenum">
              <a:rPr lang="en-US" smtClean="0"/>
              <a:pPr/>
              <a:t>26</a:t>
            </a:fld>
            <a:endParaRPr lang="en-US" dirty="0"/>
          </a:p>
        </p:txBody>
      </p:sp>
      <p:sp>
        <p:nvSpPr>
          <p:cNvPr id="5" name="Title 4">
            <a:extLst>
              <a:ext uri="{FF2B5EF4-FFF2-40B4-BE49-F238E27FC236}">
                <a16:creationId xmlns:a16="http://schemas.microsoft.com/office/drawing/2014/main" id="{18D1EAB8-7182-384B-9723-ED3C4B8D13BF}"/>
              </a:ext>
            </a:extLst>
          </p:cNvPr>
          <p:cNvSpPr>
            <a:spLocks noGrp="1"/>
          </p:cNvSpPr>
          <p:nvPr>
            <p:ph type="title"/>
          </p:nvPr>
        </p:nvSpPr>
        <p:spPr/>
        <p:txBody>
          <a:bodyPr/>
          <a:lstStyle/>
          <a:p>
            <a:r>
              <a:rPr lang="en-US" dirty="0"/>
              <a:t>Umbel Type Flowers</a:t>
            </a:r>
          </a:p>
        </p:txBody>
      </p:sp>
      <p:pic>
        <p:nvPicPr>
          <p:cNvPr id="9" name="Picture Placeholder 8" descr="A close-up of a plant&#10;&#10;Description automatically generated with low confidence">
            <a:extLst>
              <a:ext uri="{FF2B5EF4-FFF2-40B4-BE49-F238E27FC236}">
                <a16:creationId xmlns:a16="http://schemas.microsoft.com/office/drawing/2014/main" id="{7D4F34D9-B871-FF41-8D9A-F14EC10F6740}"/>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a:off x="4745418" y="1316353"/>
            <a:ext cx="2743200" cy="2514600"/>
          </a:xfrm>
        </p:spPr>
      </p:pic>
      <p:pic>
        <p:nvPicPr>
          <p:cNvPr id="12" name="Picture 11" descr="A close up of a plant&#10;&#10;Description automatically generated with low confidence">
            <a:extLst>
              <a:ext uri="{FF2B5EF4-FFF2-40B4-BE49-F238E27FC236}">
                <a16:creationId xmlns:a16="http://schemas.microsoft.com/office/drawing/2014/main" id="{FDB5C65F-5652-7E47-8A80-39A5A6F09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09253" y="3732801"/>
            <a:ext cx="3294589" cy="2608217"/>
          </a:xfrm>
          <a:prstGeom prst="rect">
            <a:avLst/>
          </a:prstGeom>
        </p:spPr>
      </p:pic>
      <p:sp>
        <p:nvSpPr>
          <p:cNvPr id="7" name="TextBox 6">
            <a:extLst>
              <a:ext uri="{FF2B5EF4-FFF2-40B4-BE49-F238E27FC236}">
                <a16:creationId xmlns:a16="http://schemas.microsoft.com/office/drawing/2014/main" id="{0FC659A9-E76E-FB40-B06D-B2FF8338CC70}"/>
              </a:ext>
            </a:extLst>
          </p:cNvPr>
          <p:cNvSpPr txBox="1"/>
          <p:nvPr/>
        </p:nvSpPr>
        <p:spPr>
          <a:xfrm>
            <a:off x="2699480" y="2204321"/>
            <a:ext cx="1170064" cy="369332"/>
          </a:xfrm>
          <a:prstGeom prst="rect">
            <a:avLst/>
          </a:prstGeom>
          <a:noFill/>
        </p:spPr>
        <p:txBody>
          <a:bodyPr wrap="none" rtlCol="0">
            <a:spAutoFit/>
          </a:bodyPr>
          <a:lstStyle/>
          <a:p>
            <a:r>
              <a:rPr lang="en-US" dirty="0">
                <a:solidFill>
                  <a:schemeClr val="bg1"/>
                </a:solidFill>
              </a:rPr>
              <a:t>Elderberry</a:t>
            </a:r>
          </a:p>
        </p:txBody>
      </p:sp>
      <p:sp>
        <p:nvSpPr>
          <p:cNvPr id="8" name="TextBox 7">
            <a:extLst>
              <a:ext uri="{FF2B5EF4-FFF2-40B4-BE49-F238E27FC236}">
                <a16:creationId xmlns:a16="http://schemas.microsoft.com/office/drawing/2014/main" id="{845DA598-A611-4349-BEDD-6E35C08224BB}"/>
              </a:ext>
            </a:extLst>
          </p:cNvPr>
          <p:cNvSpPr txBox="1"/>
          <p:nvPr/>
        </p:nvSpPr>
        <p:spPr>
          <a:xfrm>
            <a:off x="7744802" y="3514731"/>
            <a:ext cx="845937" cy="369332"/>
          </a:xfrm>
          <a:prstGeom prst="rect">
            <a:avLst/>
          </a:prstGeom>
          <a:noFill/>
        </p:spPr>
        <p:txBody>
          <a:bodyPr wrap="none" rtlCol="0">
            <a:spAutoFit/>
          </a:bodyPr>
          <a:lstStyle/>
          <a:p>
            <a:r>
              <a:rPr lang="en-US" dirty="0">
                <a:solidFill>
                  <a:schemeClr val="bg1"/>
                </a:solidFill>
              </a:rPr>
              <a:t>Parsley</a:t>
            </a:r>
          </a:p>
        </p:txBody>
      </p:sp>
      <p:sp>
        <p:nvSpPr>
          <p:cNvPr id="10" name="TextBox 9">
            <a:extLst>
              <a:ext uri="{FF2B5EF4-FFF2-40B4-BE49-F238E27FC236}">
                <a16:creationId xmlns:a16="http://schemas.microsoft.com/office/drawing/2014/main" id="{BC72DEC2-9795-7149-88B0-E9B63290F21E}"/>
              </a:ext>
            </a:extLst>
          </p:cNvPr>
          <p:cNvSpPr txBox="1"/>
          <p:nvPr/>
        </p:nvSpPr>
        <p:spPr>
          <a:xfrm>
            <a:off x="5562600" y="3042608"/>
            <a:ext cx="1341970" cy="369332"/>
          </a:xfrm>
          <a:prstGeom prst="rect">
            <a:avLst/>
          </a:prstGeom>
          <a:noFill/>
        </p:spPr>
        <p:txBody>
          <a:bodyPr wrap="none" rtlCol="0">
            <a:spAutoFit/>
          </a:bodyPr>
          <a:lstStyle/>
          <a:p>
            <a:r>
              <a:rPr lang="en-US" dirty="0">
                <a:solidFill>
                  <a:schemeClr val="bg1"/>
                </a:solidFill>
              </a:rPr>
              <a:t>Cow parsnip</a:t>
            </a:r>
          </a:p>
        </p:txBody>
      </p:sp>
      <p:pic>
        <p:nvPicPr>
          <p:cNvPr id="6" name="Picture 5" descr="A picture containing plant, grass, outdoor, flower&#10;&#10;Description automatically generated">
            <a:extLst>
              <a:ext uri="{FF2B5EF4-FFF2-40B4-BE49-F238E27FC236}">
                <a16:creationId xmlns:a16="http://schemas.microsoft.com/office/drawing/2014/main" id="{3338DC9A-2A54-0F4B-9DC2-BDFB28083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51" y="1486429"/>
            <a:ext cx="3314700" cy="4419600"/>
          </a:xfrm>
          <a:prstGeom prst="rect">
            <a:avLst/>
          </a:prstGeom>
        </p:spPr>
      </p:pic>
      <p:sp>
        <p:nvSpPr>
          <p:cNvPr id="11" name="TextBox 10">
            <a:extLst>
              <a:ext uri="{FF2B5EF4-FFF2-40B4-BE49-F238E27FC236}">
                <a16:creationId xmlns:a16="http://schemas.microsoft.com/office/drawing/2014/main" id="{0B4A6F6A-CCA7-E94E-AC0F-418BC1B8AD8B}"/>
              </a:ext>
            </a:extLst>
          </p:cNvPr>
          <p:cNvSpPr txBox="1"/>
          <p:nvPr/>
        </p:nvSpPr>
        <p:spPr>
          <a:xfrm>
            <a:off x="2281994" y="5562600"/>
            <a:ext cx="834972" cy="369332"/>
          </a:xfrm>
          <a:prstGeom prst="rect">
            <a:avLst/>
          </a:prstGeom>
          <a:noFill/>
        </p:spPr>
        <p:txBody>
          <a:bodyPr wrap="none" rtlCol="0">
            <a:spAutoFit/>
          </a:bodyPr>
          <a:lstStyle/>
          <a:p>
            <a:r>
              <a:rPr lang="en-US" dirty="0">
                <a:solidFill>
                  <a:schemeClr val="bg1"/>
                </a:solidFill>
              </a:rPr>
              <a:t>Yarrow</a:t>
            </a:r>
          </a:p>
        </p:txBody>
      </p:sp>
    </p:spTree>
    <p:extLst>
      <p:ext uri="{BB962C8B-B14F-4D97-AF65-F5344CB8AC3E}">
        <p14:creationId xmlns:p14="http://schemas.microsoft.com/office/powerpoint/2010/main" val="37817155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30408B7-02B2-4EC4-8EE8-B53E74642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79DE5AE4-213F-B140-9212-0E98DEF82200}"/>
              </a:ext>
            </a:extLst>
          </p:cNvPr>
          <p:cNvSpPr>
            <a:spLocks noGrp="1"/>
          </p:cNvSpPr>
          <p:nvPr>
            <p:ph type="title"/>
          </p:nvPr>
        </p:nvSpPr>
        <p:spPr>
          <a:xfrm>
            <a:off x="1380547" y="-1274076"/>
            <a:ext cx="6381384" cy="1274076"/>
          </a:xfrm>
        </p:spPr>
        <p:txBody>
          <a:bodyPr vert="horz" lIns="91440" tIns="45720" rIns="91440" bIns="45720" rtlCol="0" anchor="b">
            <a:normAutofit/>
          </a:bodyPr>
          <a:lstStyle/>
          <a:p>
            <a:pPr algn="l">
              <a:lnSpc>
                <a:spcPct val="90000"/>
              </a:lnSpc>
            </a:pPr>
            <a:r>
              <a:rPr lang="en-US" sz="6000" dirty="0">
                <a:solidFill>
                  <a:schemeClr val="tx1"/>
                </a:solidFill>
              </a:rPr>
              <a:t>C </a:t>
            </a:r>
            <a:endParaRPr lang="en-US" sz="6000" kern="1200" dirty="0">
              <a:solidFill>
                <a:schemeClr val="tx2">
                  <a:lumMod val="60000"/>
                  <a:lumOff val="40000"/>
                </a:schemeClr>
              </a:solidFill>
              <a:latin typeface="+mj-lt"/>
              <a:ea typeface="+mj-ea"/>
              <a:cs typeface="+mj-cs"/>
            </a:endParaRPr>
          </a:p>
        </p:txBody>
      </p:sp>
      <p:pic>
        <p:nvPicPr>
          <p:cNvPr id="6" name="Picture 5" descr="A black bird on a white flower&#10;&#10;Description automatically generated with low confidence">
            <a:extLst>
              <a:ext uri="{FF2B5EF4-FFF2-40B4-BE49-F238E27FC236}">
                <a16:creationId xmlns:a16="http://schemas.microsoft.com/office/drawing/2014/main" id="{0A79D35A-8E3C-AC47-BEE8-D9F7B066F8E4}"/>
              </a:ext>
            </a:extLst>
          </p:cNvPr>
          <p:cNvPicPr>
            <a:picLocks noChangeAspect="1"/>
          </p:cNvPicPr>
          <p:nvPr/>
        </p:nvPicPr>
        <p:blipFill rotWithShape="1">
          <a:blip r:embed="rId3">
            <a:extLst>
              <a:ext uri="{28A0092B-C50C-407E-A947-70E740481C1C}">
                <a14:useLocalDpi xmlns:a14="http://schemas.microsoft.com/office/drawing/2010/main" val="0"/>
              </a:ext>
            </a:extLst>
          </a:blip>
          <a:srcRect t="21738" r="2" b="7796"/>
          <a:stretch/>
        </p:blipFill>
        <p:spPr>
          <a:xfrm rot="16200000" flipH="1">
            <a:off x="-335383" y="2808667"/>
            <a:ext cx="4226719" cy="2233873"/>
          </a:xfrm>
          <a:prstGeom prst="rect">
            <a:avLst/>
          </a:prstGeom>
        </p:spPr>
      </p:pic>
      <p:pic>
        <p:nvPicPr>
          <p:cNvPr id="4" name="Picture 3" descr="A picture containing flower, barnacle, rock, stone&#10;&#10;Description automatically generated">
            <a:extLst>
              <a:ext uri="{FF2B5EF4-FFF2-40B4-BE49-F238E27FC236}">
                <a16:creationId xmlns:a16="http://schemas.microsoft.com/office/drawing/2014/main" id="{9A549815-F0DF-2749-9B63-E078E863E427}"/>
              </a:ext>
            </a:extLst>
          </p:cNvPr>
          <p:cNvPicPr>
            <a:picLocks noChangeAspect="1"/>
          </p:cNvPicPr>
          <p:nvPr/>
        </p:nvPicPr>
        <p:blipFill rotWithShape="1">
          <a:blip r:embed="rId4">
            <a:extLst>
              <a:ext uri="{28A0092B-C50C-407E-A947-70E740481C1C}">
                <a14:useLocalDpi xmlns:a14="http://schemas.microsoft.com/office/drawing/2010/main" val="0"/>
              </a:ext>
            </a:extLst>
          </a:blip>
          <a:srcRect t="21232" r="-3" b="7987"/>
          <a:stretch/>
        </p:blipFill>
        <p:spPr>
          <a:xfrm rot="5400000">
            <a:off x="5003804" y="2810597"/>
            <a:ext cx="4224528" cy="2242566"/>
          </a:xfrm>
          <a:prstGeom prst="rect">
            <a:avLst/>
          </a:prstGeom>
        </p:spPr>
      </p:pic>
      <p:pic>
        <p:nvPicPr>
          <p:cNvPr id="12" name="Picture 11" descr="A bee on a white flower&#10;&#10;Description automatically generated with low confidence">
            <a:extLst>
              <a:ext uri="{FF2B5EF4-FFF2-40B4-BE49-F238E27FC236}">
                <a16:creationId xmlns:a16="http://schemas.microsoft.com/office/drawing/2014/main" id="{25852601-E877-314D-B268-75704847788A}"/>
              </a:ext>
            </a:extLst>
          </p:cNvPr>
          <p:cNvPicPr>
            <a:picLocks noChangeAspect="1"/>
          </p:cNvPicPr>
          <p:nvPr/>
        </p:nvPicPr>
        <p:blipFill rotWithShape="1">
          <a:blip r:embed="rId5">
            <a:extLst>
              <a:ext uri="{28A0092B-C50C-407E-A947-70E740481C1C}">
                <a14:useLocalDpi xmlns:a14="http://schemas.microsoft.com/office/drawing/2010/main" val="0"/>
              </a:ext>
            </a:extLst>
          </a:blip>
          <a:srcRect t="17934" r="-3" b="11511"/>
          <a:stretch/>
        </p:blipFill>
        <p:spPr>
          <a:xfrm rot="5400000">
            <a:off x="2233620" y="2817992"/>
            <a:ext cx="4224528" cy="2235396"/>
          </a:xfrm>
          <a:prstGeom prst="rect">
            <a:avLst/>
          </a:prstGeom>
        </p:spPr>
      </p:pic>
      <p:grpSp>
        <p:nvGrpSpPr>
          <p:cNvPr id="19" name="Group 18">
            <a:extLst>
              <a:ext uri="{FF2B5EF4-FFF2-40B4-BE49-F238E27FC236}">
                <a16:creationId xmlns:a16="http://schemas.microsoft.com/office/drawing/2014/main" id="{3CA30F3A-949D-4014-A5BD-809F81E84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76777" y="4641753"/>
            <a:ext cx="846287" cy="847206"/>
            <a:chOff x="8183879" y="1000124"/>
            <a:chExt cx="1562267" cy="1172973"/>
          </a:xfrm>
        </p:grpSpPr>
        <p:sp>
          <p:nvSpPr>
            <p:cNvPr id="20" name="Freeform 5">
              <a:extLst>
                <a:ext uri="{FF2B5EF4-FFF2-40B4-BE49-F238E27FC236}">
                  <a16:creationId xmlns:a16="http://schemas.microsoft.com/office/drawing/2014/main" id="{A486C148-F247-4847-8096-6992A8A97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F05C5920-B89E-417C-9583-B3DC913ADD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F374EAF2-E89C-BB4B-A477-464FB8E187CA}"/>
              </a:ext>
            </a:extLst>
          </p:cNvPr>
          <p:cNvSpPr txBox="1"/>
          <p:nvPr/>
        </p:nvSpPr>
        <p:spPr>
          <a:xfrm>
            <a:off x="2344439" y="167323"/>
            <a:ext cx="4002891" cy="769441"/>
          </a:xfrm>
          <a:prstGeom prst="rect">
            <a:avLst/>
          </a:prstGeom>
          <a:noFill/>
        </p:spPr>
        <p:txBody>
          <a:bodyPr wrap="none" rtlCol="0">
            <a:spAutoFit/>
          </a:bodyPr>
          <a:lstStyle/>
          <a:p>
            <a:r>
              <a:rPr lang="en-US" sz="4400" dirty="0">
                <a:solidFill>
                  <a:schemeClr val="tx2">
                    <a:lumMod val="60000"/>
                    <a:lumOff val="40000"/>
                  </a:schemeClr>
                </a:solidFill>
              </a:rPr>
              <a:t>Common Yarrow</a:t>
            </a:r>
          </a:p>
        </p:txBody>
      </p:sp>
    </p:spTree>
    <p:extLst>
      <p:ext uri="{BB962C8B-B14F-4D97-AF65-F5344CB8AC3E}">
        <p14:creationId xmlns:p14="http://schemas.microsoft.com/office/powerpoint/2010/main" val="4178176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AD7832-DD87-A044-8B68-A0C060C6DAF5}"/>
              </a:ext>
            </a:extLst>
          </p:cNvPr>
          <p:cNvSpPr>
            <a:spLocks noGrp="1"/>
          </p:cNvSpPr>
          <p:nvPr>
            <p:ph type="body" sz="quarter" idx="13"/>
          </p:nvPr>
        </p:nvSpPr>
        <p:spPr>
          <a:xfrm>
            <a:off x="457200" y="1752600"/>
            <a:ext cx="4724400" cy="4419600"/>
          </a:xfrm>
        </p:spPr>
        <p:txBody>
          <a:bodyPr/>
          <a:lstStyle/>
          <a:p>
            <a:r>
              <a:rPr lang="en-US" dirty="0"/>
              <a:t>Usually have a ring of copious pollen</a:t>
            </a:r>
          </a:p>
          <a:p>
            <a:r>
              <a:rPr lang="en-US" dirty="0"/>
              <a:t>Used by honeybees, bumblebees and other solitary bees </a:t>
            </a:r>
          </a:p>
          <a:p>
            <a:r>
              <a:rPr lang="en-US" dirty="0"/>
              <a:t>Mostly offer only pollen</a:t>
            </a:r>
          </a:p>
        </p:txBody>
      </p:sp>
      <p:sp>
        <p:nvSpPr>
          <p:cNvPr id="3" name="Slide Number Placeholder 2">
            <a:extLst>
              <a:ext uri="{FF2B5EF4-FFF2-40B4-BE49-F238E27FC236}">
                <a16:creationId xmlns:a16="http://schemas.microsoft.com/office/drawing/2014/main" id="{0FD966FF-D945-4142-B07B-9B5679DC283F}"/>
              </a:ext>
            </a:extLst>
          </p:cNvPr>
          <p:cNvSpPr>
            <a:spLocks noGrp="1"/>
          </p:cNvSpPr>
          <p:nvPr>
            <p:ph type="sldNum" sz="quarter" idx="16"/>
          </p:nvPr>
        </p:nvSpPr>
        <p:spPr/>
        <p:txBody>
          <a:bodyPr/>
          <a:lstStyle/>
          <a:p>
            <a:fld id="{111DB74A-73E3-49E8-8984-0D5D8C20C556}" type="slidenum">
              <a:rPr lang="en-US" smtClean="0"/>
              <a:pPr/>
              <a:t>28</a:t>
            </a:fld>
            <a:endParaRPr lang="en-US" dirty="0"/>
          </a:p>
        </p:txBody>
      </p:sp>
      <p:sp>
        <p:nvSpPr>
          <p:cNvPr id="5" name="Title 4">
            <a:extLst>
              <a:ext uri="{FF2B5EF4-FFF2-40B4-BE49-F238E27FC236}">
                <a16:creationId xmlns:a16="http://schemas.microsoft.com/office/drawing/2014/main" id="{4D12685B-D4B0-784C-9F26-7256BE26BAD5}"/>
              </a:ext>
            </a:extLst>
          </p:cNvPr>
          <p:cNvSpPr>
            <a:spLocks noGrp="1"/>
          </p:cNvSpPr>
          <p:nvPr>
            <p:ph type="title"/>
          </p:nvPr>
        </p:nvSpPr>
        <p:spPr/>
        <p:txBody>
          <a:bodyPr/>
          <a:lstStyle/>
          <a:p>
            <a:r>
              <a:rPr lang="en-US" dirty="0"/>
              <a:t>Open Cup-shaped Flowers</a:t>
            </a:r>
          </a:p>
        </p:txBody>
      </p:sp>
      <p:pic>
        <p:nvPicPr>
          <p:cNvPr id="6" name="Picture Placeholder 5" descr="A picture containing flower, plant&#10;&#10;Description automatically generated">
            <a:extLst>
              <a:ext uri="{FF2B5EF4-FFF2-40B4-BE49-F238E27FC236}">
                <a16:creationId xmlns:a16="http://schemas.microsoft.com/office/drawing/2014/main" id="{0F48D1D9-14C6-4044-9426-F8CA544469F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rot="5400000">
            <a:off x="4975714" y="1719710"/>
            <a:ext cx="3810000" cy="3570981"/>
          </a:xfrm>
          <a:prstGeom prst="rect">
            <a:avLst/>
          </a:prstGeom>
        </p:spPr>
      </p:pic>
      <p:sp>
        <p:nvSpPr>
          <p:cNvPr id="7" name="TextBox 6">
            <a:extLst>
              <a:ext uri="{FF2B5EF4-FFF2-40B4-BE49-F238E27FC236}">
                <a16:creationId xmlns:a16="http://schemas.microsoft.com/office/drawing/2014/main" id="{E577A597-596D-7A48-A4BC-3133CBC4EFDD}"/>
              </a:ext>
            </a:extLst>
          </p:cNvPr>
          <p:cNvSpPr txBox="1"/>
          <p:nvPr/>
        </p:nvSpPr>
        <p:spPr>
          <a:xfrm>
            <a:off x="7162800" y="4909063"/>
            <a:ext cx="1106393" cy="369332"/>
          </a:xfrm>
          <a:prstGeom prst="rect">
            <a:avLst/>
          </a:prstGeom>
          <a:noFill/>
        </p:spPr>
        <p:txBody>
          <a:bodyPr wrap="none" rtlCol="0">
            <a:spAutoFit/>
          </a:bodyPr>
          <a:lstStyle/>
          <a:p>
            <a:r>
              <a:rPr lang="en-US" dirty="0">
                <a:solidFill>
                  <a:schemeClr val="bg1"/>
                </a:solidFill>
              </a:rPr>
              <a:t>Hollyhock</a:t>
            </a:r>
          </a:p>
        </p:txBody>
      </p:sp>
    </p:spTree>
    <p:extLst>
      <p:ext uri="{BB962C8B-B14F-4D97-AF65-F5344CB8AC3E}">
        <p14:creationId xmlns:p14="http://schemas.microsoft.com/office/powerpoint/2010/main" val="756956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ee on a flower&#10;&#10;Description automatically generated">
            <a:extLst>
              <a:ext uri="{FF2B5EF4-FFF2-40B4-BE49-F238E27FC236}">
                <a16:creationId xmlns:a16="http://schemas.microsoft.com/office/drawing/2014/main" id="{DAFBD2E6-D73E-1140-A4E6-0C8F001E7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828" y="3722879"/>
            <a:ext cx="3754711" cy="2816033"/>
          </a:xfrm>
          <a:prstGeom prst="rect">
            <a:avLst/>
          </a:prstGeom>
        </p:spPr>
      </p:pic>
      <p:sp>
        <p:nvSpPr>
          <p:cNvPr id="3" name="Slide Number Placeholder 2">
            <a:extLst>
              <a:ext uri="{FF2B5EF4-FFF2-40B4-BE49-F238E27FC236}">
                <a16:creationId xmlns:a16="http://schemas.microsoft.com/office/drawing/2014/main" id="{EAE9373D-F8C7-C740-A569-5D650154137A}"/>
              </a:ext>
            </a:extLst>
          </p:cNvPr>
          <p:cNvSpPr>
            <a:spLocks noGrp="1"/>
          </p:cNvSpPr>
          <p:nvPr>
            <p:ph type="sldNum" sz="quarter" idx="16"/>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29</a:t>
            </a:fld>
            <a:endParaRPr lang="en-US"/>
          </a:p>
        </p:txBody>
      </p:sp>
      <p:sp>
        <p:nvSpPr>
          <p:cNvPr id="5" name="Title 4">
            <a:extLst>
              <a:ext uri="{FF2B5EF4-FFF2-40B4-BE49-F238E27FC236}">
                <a16:creationId xmlns:a16="http://schemas.microsoft.com/office/drawing/2014/main" id="{606D7744-C272-AA47-99B0-C09646C4013A}"/>
              </a:ext>
            </a:extLst>
          </p:cNvPr>
          <p:cNvSpPr>
            <a:spLocks noGrp="1"/>
          </p:cNvSpPr>
          <p:nvPr>
            <p:ph type="title"/>
          </p:nvPr>
        </p:nvSpPr>
        <p:spPr>
          <a:xfrm>
            <a:off x="457200" y="274638"/>
            <a:ext cx="8229600" cy="1143000"/>
          </a:xfrm>
        </p:spPr>
        <p:txBody>
          <a:bodyPr anchor="ctr">
            <a:normAutofit/>
          </a:bodyPr>
          <a:lstStyle/>
          <a:p>
            <a:r>
              <a:rPr lang="en-US" dirty="0"/>
              <a:t>Open Cup-shaped Flowers</a:t>
            </a:r>
          </a:p>
        </p:txBody>
      </p:sp>
      <p:pic>
        <p:nvPicPr>
          <p:cNvPr id="13" name="Picture 12" descr="A bee on a flower&#10;&#10;Description automatically generated">
            <a:extLst>
              <a:ext uri="{FF2B5EF4-FFF2-40B4-BE49-F238E27FC236}">
                <a16:creationId xmlns:a16="http://schemas.microsoft.com/office/drawing/2014/main" id="{60531A66-F235-8A4D-9356-E45B1E466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539" y="1293051"/>
            <a:ext cx="3200400" cy="3092517"/>
          </a:xfrm>
          <a:prstGeom prst="rect">
            <a:avLst/>
          </a:prstGeom>
        </p:spPr>
      </p:pic>
      <p:pic>
        <p:nvPicPr>
          <p:cNvPr id="23" name="Picture 22" descr="A bee on a flower&#10;&#10;Description automatically generated">
            <a:extLst>
              <a:ext uri="{FF2B5EF4-FFF2-40B4-BE49-F238E27FC236}">
                <a16:creationId xmlns:a16="http://schemas.microsoft.com/office/drawing/2014/main" id="{4A46753C-B6CD-154F-B496-F85B653AB9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363" y="1479414"/>
            <a:ext cx="2960167" cy="2209800"/>
          </a:xfrm>
          <a:prstGeom prst="rect">
            <a:avLst/>
          </a:prstGeom>
        </p:spPr>
      </p:pic>
      <p:pic>
        <p:nvPicPr>
          <p:cNvPr id="7" name="Picture 6" descr="A bee on a flower&#10;&#10;Description automatically generated">
            <a:extLst>
              <a:ext uri="{FF2B5EF4-FFF2-40B4-BE49-F238E27FC236}">
                <a16:creationId xmlns:a16="http://schemas.microsoft.com/office/drawing/2014/main" id="{2ABBB009-C961-964E-8310-4C6BE20ACE68}"/>
              </a:ext>
            </a:extLst>
          </p:cNvPr>
          <p:cNvPicPr>
            <a:picLocks noChangeAspect="1"/>
          </p:cNvPicPr>
          <p:nvPr/>
        </p:nvPicPr>
        <p:blipFill rotWithShape="1">
          <a:blip r:embed="rId6">
            <a:extLst>
              <a:ext uri="{28A0092B-C50C-407E-A947-70E740481C1C}">
                <a14:useLocalDpi xmlns:a14="http://schemas.microsoft.com/office/drawing/2010/main" val="0"/>
              </a:ext>
            </a:extLst>
          </a:blip>
          <a:srcRect l="12358" r="5824"/>
          <a:stretch/>
        </p:blipFill>
        <p:spPr>
          <a:xfrm>
            <a:off x="5785339" y="4117886"/>
            <a:ext cx="2743200" cy="2514600"/>
          </a:xfrm>
          <a:prstGeom prst="rect">
            <a:avLst/>
          </a:prstGeom>
          <a:noFill/>
        </p:spPr>
      </p:pic>
      <p:sp>
        <p:nvSpPr>
          <p:cNvPr id="12" name="TextBox 11">
            <a:extLst>
              <a:ext uri="{FF2B5EF4-FFF2-40B4-BE49-F238E27FC236}">
                <a16:creationId xmlns:a16="http://schemas.microsoft.com/office/drawing/2014/main" id="{D8B87927-12FE-6342-9C20-724E712298AE}"/>
              </a:ext>
            </a:extLst>
          </p:cNvPr>
          <p:cNvSpPr txBox="1"/>
          <p:nvPr/>
        </p:nvSpPr>
        <p:spPr>
          <a:xfrm>
            <a:off x="7156939" y="6042132"/>
            <a:ext cx="1237839" cy="400110"/>
          </a:xfrm>
          <a:prstGeom prst="rect">
            <a:avLst/>
          </a:prstGeom>
          <a:noFill/>
        </p:spPr>
        <p:txBody>
          <a:bodyPr wrap="none" rtlCol="0">
            <a:spAutoFit/>
          </a:bodyPr>
          <a:lstStyle/>
          <a:p>
            <a:r>
              <a:rPr lang="en-US" sz="2000" b="1" dirty="0">
                <a:solidFill>
                  <a:schemeClr val="bg1"/>
                </a:solidFill>
              </a:rPr>
              <a:t>Hollyhock</a:t>
            </a:r>
          </a:p>
        </p:txBody>
      </p:sp>
      <p:sp>
        <p:nvSpPr>
          <p:cNvPr id="14" name="TextBox 13">
            <a:extLst>
              <a:ext uri="{FF2B5EF4-FFF2-40B4-BE49-F238E27FC236}">
                <a16:creationId xmlns:a16="http://schemas.microsoft.com/office/drawing/2014/main" id="{36BD1827-B67C-974D-8711-9F6A3B266F83}"/>
              </a:ext>
            </a:extLst>
          </p:cNvPr>
          <p:cNvSpPr txBox="1"/>
          <p:nvPr/>
        </p:nvSpPr>
        <p:spPr>
          <a:xfrm>
            <a:off x="3214930" y="5854366"/>
            <a:ext cx="1683153" cy="400110"/>
          </a:xfrm>
          <a:prstGeom prst="rect">
            <a:avLst/>
          </a:prstGeom>
          <a:noFill/>
        </p:spPr>
        <p:txBody>
          <a:bodyPr wrap="none" rtlCol="0">
            <a:spAutoFit/>
          </a:bodyPr>
          <a:lstStyle/>
          <a:p>
            <a:r>
              <a:rPr lang="en-US" sz="2000" b="1" dirty="0">
                <a:solidFill>
                  <a:schemeClr val="bg1"/>
                </a:solidFill>
              </a:rPr>
              <a:t>Meadowfoam</a:t>
            </a:r>
          </a:p>
        </p:txBody>
      </p:sp>
      <p:sp>
        <p:nvSpPr>
          <p:cNvPr id="6" name="TextBox 5">
            <a:extLst>
              <a:ext uri="{FF2B5EF4-FFF2-40B4-BE49-F238E27FC236}">
                <a16:creationId xmlns:a16="http://schemas.microsoft.com/office/drawing/2014/main" id="{0803E39C-0417-E04B-8D61-38C33889F035}"/>
              </a:ext>
            </a:extLst>
          </p:cNvPr>
          <p:cNvSpPr txBox="1"/>
          <p:nvPr/>
        </p:nvSpPr>
        <p:spPr>
          <a:xfrm>
            <a:off x="2469352" y="3264623"/>
            <a:ext cx="1084399" cy="369332"/>
          </a:xfrm>
          <a:prstGeom prst="rect">
            <a:avLst/>
          </a:prstGeom>
          <a:noFill/>
        </p:spPr>
        <p:txBody>
          <a:bodyPr wrap="none" rtlCol="0">
            <a:spAutoFit/>
          </a:bodyPr>
          <a:lstStyle/>
          <a:p>
            <a:r>
              <a:rPr lang="en-US" dirty="0">
                <a:solidFill>
                  <a:schemeClr val="bg1"/>
                </a:solidFill>
              </a:rPr>
              <a:t>CA poppy</a:t>
            </a:r>
          </a:p>
        </p:txBody>
      </p:sp>
      <p:sp>
        <p:nvSpPr>
          <p:cNvPr id="8" name="TextBox 7">
            <a:extLst>
              <a:ext uri="{FF2B5EF4-FFF2-40B4-BE49-F238E27FC236}">
                <a16:creationId xmlns:a16="http://schemas.microsoft.com/office/drawing/2014/main" id="{83C79BE3-1001-C44A-A59E-2FCB474A35AE}"/>
              </a:ext>
            </a:extLst>
          </p:cNvPr>
          <p:cNvSpPr txBox="1"/>
          <p:nvPr/>
        </p:nvSpPr>
        <p:spPr>
          <a:xfrm>
            <a:off x="7099092" y="3504548"/>
            <a:ext cx="819455" cy="369332"/>
          </a:xfrm>
          <a:prstGeom prst="rect">
            <a:avLst/>
          </a:prstGeom>
          <a:noFill/>
        </p:spPr>
        <p:txBody>
          <a:bodyPr wrap="none" rtlCol="0">
            <a:spAutoFit/>
          </a:bodyPr>
          <a:lstStyle/>
          <a:p>
            <a:r>
              <a:rPr lang="en-US" dirty="0">
                <a:solidFill>
                  <a:schemeClr val="bg1"/>
                </a:solidFill>
              </a:rPr>
              <a:t>Clarkia</a:t>
            </a:r>
          </a:p>
        </p:txBody>
      </p:sp>
      <p:sp>
        <p:nvSpPr>
          <p:cNvPr id="9" name="TextBox 8">
            <a:extLst>
              <a:ext uri="{FF2B5EF4-FFF2-40B4-BE49-F238E27FC236}">
                <a16:creationId xmlns:a16="http://schemas.microsoft.com/office/drawing/2014/main" id="{EC48CEBA-8FCB-8547-A0E8-8A5C7C682DE0}"/>
              </a:ext>
            </a:extLst>
          </p:cNvPr>
          <p:cNvSpPr txBox="1"/>
          <p:nvPr/>
        </p:nvSpPr>
        <p:spPr>
          <a:xfrm>
            <a:off x="4856207" y="3579216"/>
            <a:ext cx="1458091" cy="307777"/>
          </a:xfrm>
          <a:prstGeom prst="rect">
            <a:avLst/>
          </a:prstGeom>
          <a:noFill/>
        </p:spPr>
        <p:txBody>
          <a:bodyPr wrap="none" rtlCol="0">
            <a:spAutoFit/>
          </a:bodyPr>
          <a:lstStyle/>
          <a:p>
            <a:r>
              <a:rPr lang="en-US" sz="1400" dirty="0"/>
              <a:t>Photo Tora Rocha</a:t>
            </a:r>
          </a:p>
        </p:txBody>
      </p:sp>
      <p:sp>
        <p:nvSpPr>
          <p:cNvPr id="10" name="TextBox 9">
            <a:extLst>
              <a:ext uri="{FF2B5EF4-FFF2-40B4-BE49-F238E27FC236}">
                <a16:creationId xmlns:a16="http://schemas.microsoft.com/office/drawing/2014/main" id="{12ED049B-4DB7-824E-BB39-E55E452A3FE5}"/>
              </a:ext>
            </a:extLst>
          </p:cNvPr>
          <p:cNvSpPr txBox="1"/>
          <p:nvPr/>
        </p:nvSpPr>
        <p:spPr>
          <a:xfrm>
            <a:off x="640217" y="3415102"/>
            <a:ext cx="1458091" cy="307777"/>
          </a:xfrm>
          <a:prstGeom prst="rect">
            <a:avLst/>
          </a:prstGeom>
          <a:noFill/>
        </p:spPr>
        <p:txBody>
          <a:bodyPr wrap="none" rtlCol="0">
            <a:spAutoFit/>
          </a:bodyPr>
          <a:lstStyle/>
          <a:p>
            <a:r>
              <a:rPr lang="en-US" sz="1400" dirty="0"/>
              <a:t>Photo Tora Rocha</a:t>
            </a:r>
          </a:p>
        </p:txBody>
      </p:sp>
    </p:spTree>
    <p:extLst>
      <p:ext uri="{BB962C8B-B14F-4D97-AF65-F5344CB8AC3E}">
        <p14:creationId xmlns:p14="http://schemas.microsoft.com/office/powerpoint/2010/main" val="3511426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Gardening Guide </a:t>
            </a:r>
            <a:r>
              <a:rPr lang="en-US" sz="2400" b="0" i="1"/>
              <a:t>and Calendar</a:t>
            </a:r>
            <a:endParaRPr lang="en-US" sz="2400" b="0" i="1" dirty="0"/>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7A451-6DE0-3D4A-8EE8-D7038F9F57F2}"/>
              </a:ext>
            </a:extLst>
          </p:cNvPr>
          <p:cNvSpPr>
            <a:spLocks noGrp="1"/>
          </p:cNvSpPr>
          <p:nvPr>
            <p:ph type="body" sz="quarter" idx="13"/>
          </p:nvPr>
        </p:nvSpPr>
        <p:spPr/>
        <p:txBody>
          <a:bodyPr>
            <a:normAutofit/>
          </a:bodyPr>
          <a:lstStyle/>
          <a:p>
            <a:r>
              <a:rPr lang="en-US" dirty="0"/>
              <a:t>Nectar found at the bottom of the tube</a:t>
            </a:r>
          </a:p>
          <a:p>
            <a:r>
              <a:rPr lang="en-US" dirty="0"/>
              <a:t> Visited by butterflies and moths with long tongues</a:t>
            </a:r>
          </a:p>
          <a:p>
            <a:r>
              <a:rPr lang="en-US" dirty="0"/>
              <a:t>Bees may also pollinate them</a:t>
            </a:r>
          </a:p>
          <a:p>
            <a:r>
              <a:rPr lang="en-US" dirty="0"/>
              <a:t>Length and width of tube determines visitors</a:t>
            </a:r>
          </a:p>
        </p:txBody>
      </p:sp>
      <p:sp>
        <p:nvSpPr>
          <p:cNvPr id="3" name="Slide Number Placeholder 2">
            <a:extLst>
              <a:ext uri="{FF2B5EF4-FFF2-40B4-BE49-F238E27FC236}">
                <a16:creationId xmlns:a16="http://schemas.microsoft.com/office/drawing/2014/main" id="{A9A1B897-FAD9-9F40-8EE6-C93D4EDD0254}"/>
              </a:ext>
            </a:extLst>
          </p:cNvPr>
          <p:cNvSpPr>
            <a:spLocks noGrp="1"/>
          </p:cNvSpPr>
          <p:nvPr>
            <p:ph type="sldNum" sz="quarter" idx="16"/>
          </p:nvPr>
        </p:nvSpPr>
        <p:spPr/>
        <p:txBody>
          <a:bodyPr/>
          <a:lstStyle/>
          <a:p>
            <a:fld id="{111DB74A-73E3-49E8-8984-0D5D8C20C556}" type="slidenum">
              <a:rPr lang="en-US" smtClean="0"/>
              <a:pPr/>
              <a:t>30</a:t>
            </a:fld>
            <a:endParaRPr lang="en-US" dirty="0"/>
          </a:p>
        </p:txBody>
      </p:sp>
      <p:sp>
        <p:nvSpPr>
          <p:cNvPr id="5" name="Title 4">
            <a:extLst>
              <a:ext uri="{FF2B5EF4-FFF2-40B4-BE49-F238E27FC236}">
                <a16:creationId xmlns:a16="http://schemas.microsoft.com/office/drawing/2014/main" id="{DE1C530D-E64F-1F4C-81F7-68B3759EEB90}"/>
              </a:ext>
            </a:extLst>
          </p:cNvPr>
          <p:cNvSpPr>
            <a:spLocks noGrp="1"/>
          </p:cNvSpPr>
          <p:nvPr>
            <p:ph type="title"/>
          </p:nvPr>
        </p:nvSpPr>
        <p:spPr/>
        <p:txBody>
          <a:bodyPr/>
          <a:lstStyle/>
          <a:p>
            <a:r>
              <a:rPr lang="en-US" dirty="0"/>
              <a:t>Tubular Flowers</a:t>
            </a:r>
          </a:p>
        </p:txBody>
      </p:sp>
      <p:pic>
        <p:nvPicPr>
          <p:cNvPr id="16" name="Picture Placeholder 15" descr="A picture containing tree, outdoor, plant, flower&#10;&#10;Description automatically generated">
            <a:extLst>
              <a:ext uri="{FF2B5EF4-FFF2-40B4-BE49-F238E27FC236}">
                <a16:creationId xmlns:a16="http://schemas.microsoft.com/office/drawing/2014/main" id="{098E75EB-1937-DB4F-9A5B-EE76E664E18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7377" r="7377"/>
          <a:stretch>
            <a:fillRect/>
          </a:stretch>
        </p:blipFill>
        <p:spPr>
          <a:xfrm>
            <a:off x="5334000" y="1600200"/>
            <a:ext cx="2971800" cy="4648200"/>
          </a:xfrm>
          <a:prstGeom prst="rect">
            <a:avLst/>
          </a:prstGeom>
        </p:spPr>
      </p:pic>
      <p:sp>
        <p:nvSpPr>
          <p:cNvPr id="17" name="TextBox 16">
            <a:extLst>
              <a:ext uri="{FF2B5EF4-FFF2-40B4-BE49-F238E27FC236}">
                <a16:creationId xmlns:a16="http://schemas.microsoft.com/office/drawing/2014/main" id="{2A1ED04E-4BCD-9C4A-A4BE-1D7D765A6DD3}"/>
              </a:ext>
            </a:extLst>
          </p:cNvPr>
          <p:cNvSpPr txBox="1"/>
          <p:nvPr/>
        </p:nvSpPr>
        <p:spPr>
          <a:xfrm>
            <a:off x="5334000" y="2057400"/>
            <a:ext cx="1604798" cy="369332"/>
          </a:xfrm>
          <a:prstGeom prst="rect">
            <a:avLst/>
          </a:prstGeom>
          <a:noFill/>
        </p:spPr>
        <p:txBody>
          <a:bodyPr wrap="none" rtlCol="0">
            <a:spAutoFit/>
          </a:bodyPr>
          <a:lstStyle/>
          <a:p>
            <a:r>
              <a:rPr lang="en-US" dirty="0">
                <a:solidFill>
                  <a:schemeClr val="bg1"/>
                </a:solidFill>
              </a:rPr>
              <a:t>Horse chestnut</a:t>
            </a:r>
          </a:p>
        </p:txBody>
      </p:sp>
    </p:spTree>
    <p:extLst>
      <p:ext uri="{BB962C8B-B14F-4D97-AF65-F5344CB8AC3E}">
        <p14:creationId xmlns:p14="http://schemas.microsoft.com/office/powerpoint/2010/main" val="3679044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some purple flowers&#10;&#10;Description automatically generated with medium confidence">
            <a:extLst>
              <a:ext uri="{FF2B5EF4-FFF2-40B4-BE49-F238E27FC236}">
                <a16:creationId xmlns:a16="http://schemas.microsoft.com/office/drawing/2014/main" id="{F305BAD3-3A96-A14B-B6F8-40A16AD49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3846" y="667198"/>
            <a:ext cx="2758481" cy="3677975"/>
          </a:xfrm>
          <a:prstGeom prst="rect">
            <a:avLst/>
          </a:prstGeom>
        </p:spPr>
      </p:pic>
      <p:sp>
        <p:nvSpPr>
          <p:cNvPr id="3" name="Slide Number Placeholder 2">
            <a:extLst>
              <a:ext uri="{FF2B5EF4-FFF2-40B4-BE49-F238E27FC236}">
                <a16:creationId xmlns:a16="http://schemas.microsoft.com/office/drawing/2014/main" id="{1E690E95-F559-A043-8B15-9910D4CF0AE2}"/>
              </a:ext>
            </a:extLst>
          </p:cNvPr>
          <p:cNvSpPr>
            <a:spLocks noGrp="1"/>
          </p:cNvSpPr>
          <p:nvPr>
            <p:ph type="sldNum" sz="quarter" idx="16"/>
          </p:nvPr>
        </p:nvSpPr>
        <p:spPr/>
        <p:txBody>
          <a:bodyPr/>
          <a:lstStyle/>
          <a:p>
            <a:fld id="{111DB74A-73E3-49E8-8984-0D5D8C20C556}" type="slidenum">
              <a:rPr lang="en-US" smtClean="0"/>
              <a:pPr/>
              <a:t>31</a:t>
            </a:fld>
            <a:endParaRPr lang="en-US" dirty="0"/>
          </a:p>
        </p:txBody>
      </p:sp>
      <p:pic>
        <p:nvPicPr>
          <p:cNvPr id="11" name="Picture 10" descr="A picture containing tree, outdoor, plant, vegetable&#10;&#10;Description automatically generated">
            <a:extLst>
              <a:ext uri="{FF2B5EF4-FFF2-40B4-BE49-F238E27FC236}">
                <a16:creationId xmlns:a16="http://schemas.microsoft.com/office/drawing/2014/main" id="{0F402CCD-7478-234B-86A5-730E1CCC8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938" y="2840224"/>
            <a:ext cx="4013197" cy="3009898"/>
          </a:xfrm>
          <a:prstGeom prst="rect">
            <a:avLst/>
          </a:prstGeom>
        </p:spPr>
      </p:pic>
      <p:pic>
        <p:nvPicPr>
          <p:cNvPr id="7" name="Picture Placeholder 6" descr="A close up of a plant&#10;&#10;Description automatically generated with low confidence">
            <a:extLst>
              <a:ext uri="{FF2B5EF4-FFF2-40B4-BE49-F238E27FC236}">
                <a16:creationId xmlns:a16="http://schemas.microsoft.com/office/drawing/2014/main" id="{78D983E3-1501-5041-B0A0-2EE584807848}"/>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9091" r="9091"/>
          <a:stretch>
            <a:fillRect/>
          </a:stretch>
        </p:blipFill>
        <p:spPr>
          <a:xfrm rot="5400000">
            <a:off x="5900713" y="3351984"/>
            <a:ext cx="3130214" cy="2869363"/>
          </a:xfrm>
        </p:spPr>
      </p:pic>
      <p:sp>
        <p:nvSpPr>
          <p:cNvPr id="4" name="TextBox 3">
            <a:extLst>
              <a:ext uri="{FF2B5EF4-FFF2-40B4-BE49-F238E27FC236}">
                <a16:creationId xmlns:a16="http://schemas.microsoft.com/office/drawing/2014/main" id="{0E823D0F-1792-DB44-8AFF-E24BADC33697}"/>
              </a:ext>
            </a:extLst>
          </p:cNvPr>
          <p:cNvSpPr txBox="1"/>
          <p:nvPr/>
        </p:nvSpPr>
        <p:spPr>
          <a:xfrm>
            <a:off x="7405615" y="3410578"/>
            <a:ext cx="1374094" cy="369332"/>
          </a:xfrm>
          <a:prstGeom prst="rect">
            <a:avLst/>
          </a:prstGeom>
          <a:noFill/>
        </p:spPr>
        <p:txBody>
          <a:bodyPr wrap="none" rtlCol="0">
            <a:spAutoFit/>
          </a:bodyPr>
          <a:lstStyle/>
          <a:p>
            <a:r>
              <a:rPr lang="en-US" dirty="0">
                <a:solidFill>
                  <a:schemeClr val="bg1"/>
                </a:solidFill>
              </a:rPr>
              <a:t>Cape fuchsia</a:t>
            </a:r>
          </a:p>
        </p:txBody>
      </p:sp>
      <p:sp>
        <p:nvSpPr>
          <p:cNvPr id="5" name="TextBox 4">
            <a:extLst>
              <a:ext uri="{FF2B5EF4-FFF2-40B4-BE49-F238E27FC236}">
                <a16:creationId xmlns:a16="http://schemas.microsoft.com/office/drawing/2014/main" id="{D902C017-F047-874B-A7B3-A415C9D9BE01}"/>
              </a:ext>
            </a:extLst>
          </p:cNvPr>
          <p:cNvSpPr txBox="1"/>
          <p:nvPr/>
        </p:nvSpPr>
        <p:spPr>
          <a:xfrm>
            <a:off x="838200" y="5579824"/>
            <a:ext cx="2326855" cy="369332"/>
          </a:xfrm>
          <a:prstGeom prst="rect">
            <a:avLst/>
          </a:prstGeom>
          <a:noFill/>
        </p:spPr>
        <p:txBody>
          <a:bodyPr wrap="none" rtlCol="0">
            <a:spAutoFit/>
          </a:bodyPr>
          <a:lstStyle/>
          <a:p>
            <a:r>
              <a:rPr lang="en-US" dirty="0">
                <a:solidFill>
                  <a:schemeClr val="bg1"/>
                </a:solidFill>
              </a:rPr>
              <a:t>Firecracker penstemon</a:t>
            </a:r>
          </a:p>
        </p:txBody>
      </p:sp>
      <p:sp>
        <p:nvSpPr>
          <p:cNvPr id="12" name="TextBox 11">
            <a:extLst>
              <a:ext uri="{FF2B5EF4-FFF2-40B4-BE49-F238E27FC236}">
                <a16:creationId xmlns:a16="http://schemas.microsoft.com/office/drawing/2014/main" id="{31A8F618-3FF3-D64F-84EE-8DBFE3C02BDD}"/>
              </a:ext>
            </a:extLst>
          </p:cNvPr>
          <p:cNvSpPr txBox="1"/>
          <p:nvPr/>
        </p:nvSpPr>
        <p:spPr>
          <a:xfrm>
            <a:off x="3751054" y="762000"/>
            <a:ext cx="1997663" cy="369332"/>
          </a:xfrm>
          <a:prstGeom prst="rect">
            <a:avLst/>
          </a:prstGeom>
          <a:noFill/>
        </p:spPr>
        <p:txBody>
          <a:bodyPr wrap="none" rtlCol="0">
            <a:spAutoFit/>
          </a:bodyPr>
          <a:lstStyle/>
          <a:p>
            <a:r>
              <a:rPr lang="en-US" dirty="0">
                <a:solidFill>
                  <a:schemeClr val="bg1"/>
                </a:solidFill>
              </a:rPr>
              <a:t>Foothill Penstemon</a:t>
            </a:r>
          </a:p>
        </p:txBody>
      </p:sp>
      <p:sp>
        <p:nvSpPr>
          <p:cNvPr id="15" name="TextBox 14">
            <a:extLst>
              <a:ext uri="{FF2B5EF4-FFF2-40B4-BE49-F238E27FC236}">
                <a16:creationId xmlns:a16="http://schemas.microsoft.com/office/drawing/2014/main" id="{66FE2053-88CC-3644-B2D3-58C48C771415}"/>
              </a:ext>
            </a:extLst>
          </p:cNvPr>
          <p:cNvSpPr txBox="1"/>
          <p:nvPr/>
        </p:nvSpPr>
        <p:spPr>
          <a:xfrm>
            <a:off x="1045029" y="723481"/>
            <a:ext cx="1958485" cy="1446550"/>
          </a:xfrm>
          <a:prstGeom prst="rect">
            <a:avLst/>
          </a:prstGeom>
          <a:noFill/>
        </p:spPr>
        <p:txBody>
          <a:bodyPr wrap="none" rtlCol="0">
            <a:spAutoFit/>
          </a:bodyPr>
          <a:lstStyle/>
          <a:p>
            <a:r>
              <a:rPr lang="en-US" sz="4400" dirty="0">
                <a:solidFill>
                  <a:schemeClr val="accent1"/>
                </a:solidFill>
              </a:rPr>
              <a:t>Tubular</a:t>
            </a:r>
          </a:p>
          <a:p>
            <a:r>
              <a:rPr lang="en-US" sz="4400" dirty="0">
                <a:solidFill>
                  <a:schemeClr val="tx2">
                    <a:lumMod val="60000"/>
                    <a:lumOff val="40000"/>
                  </a:schemeClr>
                </a:solidFill>
              </a:rPr>
              <a:t>Flowers</a:t>
            </a:r>
          </a:p>
        </p:txBody>
      </p:sp>
    </p:spTree>
    <p:extLst>
      <p:ext uri="{BB962C8B-B14F-4D97-AF65-F5344CB8AC3E}">
        <p14:creationId xmlns:p14="http://schemas.microsoft.com/office/powerpoint/2010/main" val="134690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lide Number Placeholder 5"/>
          <p:cNvSpPr txBox="1">
            <a:spLocks noGrp="1"/>
          </p:cNvSpPr>
          <p:nvPr>
            <p:ph type="sldNum" sz="quarter" idx="2"/>
          </p:nvPr>
        </p:nvSpPr>
        <p:spPr>
          <a:xfrm>
            <a:off x="7473789" y="5665233"/>
            <a:ext cx="184313" cy="1924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sp>
        <p:nvSpPr>
          <p:cNvPr id="673" name="Who are the Pollinators?…"/>
          <p:cNvSpPr txBox="1"/>
          <p:nvPr/>
        </p:nvSpPr>
        <p:spPr>
          <a:xfrm>
            <a:off x="2114602" y="5280512"/>
            <a:ext cx="2091833" cy="423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lvl="2" algn="ctr" defTabSz="342900">
              <a:defRPr sz="3000">
                <a:solidFill>
                  <a:srgbClr val="924507"/>
                </a:solidFill>
                <a:latin typeface="Chalkboard SE Regular"/>
                <a:ea typeface="Chalkboard SE Regular"/>
                <a:cs typeface="Chalkboard SE Regular"/>
                <a:sym typeface="Chalkboard SE Regular"/>
              </a:defRPr>
            </a:pPr>
            <a:endParaRPr sz="2250" dirty="0"/>
          </a:p>
        </p:txBody>
      </p:sp>
      <p:pic>
        <p:nvPicPr>
          <p:cNvPr id="674" name="2451.jpg" descr="2451.jpg"/>
          <p:cNvPicPr>
            <a:picLocks noChangeAspect="1"/>
          </p:cNvPicPr>
          <p:nvPr/>
        </p:nvPicPr>
        <p:blipFill>
          <a:blip r:embed="rId3"/>
          <a:stretch>
            <a:fillRect/>
          </a:stretch>
        </p:blipFill>
        <p:spPr>
          <a:xfrm>
            <a:off x="5174945" y="1930532"/>
            <a:ext cx="3684300" cy="3809567"/>
          </a:xfrm>
          <a:prstGeom prst="rect">
            <a:avLst/>
          </a:prstGeom>
          <a:ln w="12700">
            <a:miter lim="400000"/>
          </a:ln>
        </p:spPr>
      </p:pic>
      <p:pic>
        <p:nvPicPr>
          <p:cNvPr id="675" name="2450.jpg" descr="2450.jpg"/>
          <p:cNvPicPr>
            <a:picLocks noChangeAspect="1"/>
          </p:cNvPicPr>
          <p:nvPr/>
        </p:nvPicPr>
        <p:blipFill>
          <a:blip r:embed="rId4"/>
          <a:stretch>
            <a:fillRect/>
          </a:stretch>
        </p:blipFill>
        <p:spPr>
          <a:xfrm>
            <a:off x="284755" y="1930533"/>
            <a:ext cx="4761957" cy="3809567"/>
          </a:xfrm>
          <a:prstGeom prst="rect">
            <a:avLst/>
          </a:prstGeom>
          <a:ln w="12700">
            <a:miter lim="400000"/>
          </a:ln>
        </p:spPr>
      </p:pic>
      <p:sp>
        <p:nvSpPr>
          <p:cNvPr id="676" name="Who are the Pollinators?…"/>
          <p:cNvSpPr txBox="1"/>
          <p:nvPr/>
        </p:nvSpPr>
        <p:spPr>
          <a:xfrm>
            <a:off x="5228569" y="4857319"/>
            <a:ext cx="2091833" cy="423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lvl="2" algn="ctr" defTabSz="342900">
              <a:defRPr sz="3000">
                <a:solidFill>
                  <a:srgbClr val="924507"/>
                </a:solidFill>
                <a:latin typeface="Chalkboard SE Regular"/>
                <a:ea typeface="Chalkboard SE Regular"/>
                <a:cs typeface="Chalkboard SE Regular"/>
                <a:sym typeface="Chalkboard SE Regular"/>
              </a:defRPr>
            </a:pPr>
            <a:endParaRPr sz="2250" dirty="0"/>
          </a:p>
        </p:txBody>
      </p:sp>
      <p:sp>
        <p:nvSpPr>
          <p:cNvPr id="2" name="TextBox 1">
            <a:extLst>
              <a:ext uri="{FF2B5EF4-FFF2-40B4-BE49-F238E27FC236}">
                <a16:creationId xmlns:a16="http://schemas.microsoft.com/office/drawing/2014/main" id="{E704CBC9-02CA-1249-B4B8-45B81C5463A1}"/>
              </a:ext>
            </a:extLst>
          </p:cNvPr>
          <p:cNvSpPr txBox="1"/>
          <p:nvPr/>
        </p:nvSpPr>
        <p:spPr>
          <a:xfrm>
            <a:off x="6118685" y="5838272"/>
            <a:ext cx="1879425" cy="369332"/>
          </a:xfrm>
          <a:prstGeom prst="rect">
            <a:avLst/>
          </a:prstGeom>
          <a:noFill/>
        </p:spPr>
        <p:txBody>
          <a:bodyPr wrap="none" rtlCol="0">
            <a:spAutoFit/>
          </a:bodyPr>
          <a:lstStyle/>
          <a:p>
            <a:r>
              <a:rPr lang="en-US" dirty="0"/>
              <a:t>Honeybee Cuckoo</a:t>
            </a:r>
          </a:p>
        </p:txBody>
      </p:sp>
      <p:sp>
        <p:nvSpPr>
          <p:cNvPr id="3" name="TextBox 2">
            <a:extLst>
              <a:ext uri="{FF2B5EF4-FFF2-40B4-BE49-F238E27FC236}">
                <a16:creationId xmlns:a16="http://schemas.microsoft.com/office/drawing/2014/main" id="{FB24BECB-2FC3-834B-97A1-17AF072B70F8}"/>
              </a:ext>
            </a:extLst>
          </p:cNvPr>
          <p:cNvSpPr txBox="1"/>
          <p:nvPr/>
        </p:nvSpPr>
        <p:spPr>
          <a:xfrm>
            <a:off x="1219200" y="5893091"/>
            <a:ext cx="2690032" cy="369332"/>
          </a:xfrm>
          <a:prstGeom prst="rect">
            <a:avLst/>
          </a:prstGeom>
          <a:noFill/>
        </p:spPr>
        <p:txBody>
          <a:bodyPr wrap="none" rtlCol="0">
            <a:spAutoFit/>
          </a:bodyPr>
          <a:lstStyle/>
          <a:p>
            <a:r>
              <a:rPr lang="en-US" dirty="0"/>
              <a:t>Bumblebee robbing nectar</a:t>
            </a:r>
          </a:p>
        </p:txBody>
      </p:sp>
      <p:sp>
        <p:nvSpPr>
          <p:cNvPr id="4" name="TextBox 3">
            <a:extLst>
              <a:ext uri="{FF2B5EF4-FFF2-40B4-BE49-F238E27FC236}">
                <a16:creationId xmlns:a16="http://schemas.microsoft.com/office/drawing/2014/main" id="{E6D55884-8D6F-1E4B-9675-4713ED201F19}"/>
              </a:ext>
            </a:extLst>
          </p:cNvPr>
          <p:cNvSpPr txBox="1"/>
          <p:nvPr/>
        </p:nvSpPr>
        <p:spPr>
          <a:xfrm>
            <a:off x="3036587" y="1008101"/>
            <a:ext cx="4019305" cy="769441"/>
          </a:xfrm>
          <a:prstGeom prst="rect">
            <a:avLst/>
          </a:prstGeom>
          <a:noFill/>
        </p:spPr>
        <p:txBody>
          <a:bodyPr wrap="none" rtlCol="0">
            <a:spAutoFit/>
          </a:bodyPr>
          <a:lstStyle/>
          <a:p>
            <a:r>
              <a:rPr lang="en-US" sz="4400" dirty="0">
                <a:solidFill>
                  <a:schemeClr val="tx2"/>
                </a:solidFill>
              </a:rPr>
              <a:t>Odd Bee-</a:t>
            </a:r>
            <a:r>
              <a:rPr lang="en-US" sz="4400" dirty="0" err="1">
                <a:solidFill>
                  <a:schemeClr val="tx2"/>
                </a:solidFill>
              </a:rPr>
              <a:t>havior</a:t>
            </a:r>
            <a:r>
              <a:rPr lang="en-US" sz="4400" dirty="0">
                <a:solidFill>
                  <a:schemeClr val="tx2"/>
                </a:solidFill>
              </a:rPr>
              <a:t>?</a:t>
            </a:r>
          </a:p>
        </p:txBody>
      </p:sp>
      <p:sp>
        <p:nvSpPr>
          <p:cNvPr id="5" name="TextBox 4">
            <a:extLst>
              <a:ext uri="{FF2B5EF4-FFF2-40B4-BE49-F238E27FC236}">
                <a16:creationId xmlns:a16="http://schemas.microsoft.com/office/drawing/2014/main" id="{C1AF24DF-095C-9449-B66D-C593D03FAD23}"/>
              </a:ext>
            </a:extLst>
          </p:cNvPr>
          <p:cNvSpPr txBox="1"/>
          <p:nvPr/>
        </p:nvSpPr>
        <p:spPr>
          <a:xfrm>
            <a:off x="3299133" y="119087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7424335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C9285-3D05-BE4B-A1A9-938ADCF98B0C}"/>
              </a:ext>
            </a:extLst>
          </p:cNvPr>
          <p:cNvSpPr>
            <a:spLocks noGrp="1"/>
          </p:cNvSpPr>
          <p:nvPr>
            <p:ph type="body" sz="quarter" idx="13"/>
          </p:nvPr>
        </p:nvSpPr>
        <p:spPr/>
        <p:txBody>
          <a:bodyPr/>
          <a:lstStyle/>
          <a:p>
            <a:pPr marL="0" indent="0"/>
            <a:r>
              <a:rPr lang="en-US" dirty="0"/>
              <a:t>Landing platform</a:t>
            </a:r>
          </a:p>
          <a:p>
            <a:pPr marL="0" indent="0"/>
            <a:endParaRPr lang="en-US" dirty="0"/>
          </a:p>
          <a:p>
            <a:pPr marL="0" indent="0"/>
            <a:r>
              <a:rPr lang="en-US" dirty="0"/>
              <a:t>Typically visited by bumblebees</a:t>
            </a:r>
          </a:p>
          <a:p>
            <a:pPr marL="0" indent="0"/>
            <a:endParaRPr lang="en-US" dirty="0"/>
          </a:p>
          <a:p>
            <a:pPr marL="0" indent="0"/>
            <a:r>
              <a:rPr lang="en-US" dirty="0"/>
              <a:t>Often in the pea and sage families of flowers</a:t>
            </a:r>
          </a:p>
        </p:txBody>
      </p:sp>
      <p:sp>
        <p:nvSpPr>
          <p:cNvPr id="3" name="Slide Number Placeholder 2">
            <a:extLst>
              <a:ext uri="{FF2B5EF4-FFF2-40B4-BE49-F238E27FC236}">
                <a16:creationId xmlns:a16="http://schemas.microsoft.com/office/drawing/2014/main" id="{B966AE97-3C94-FB45-8F25-BF9DB006C854}"/>
              </a:ext>
            </a:extLst>
          </p:cNvPr>
          <p:cNvSpPr>
            <a:spLocks noGrp="1"/>
          </p:cNvSpPr>
          <p:nvPr>
            <p:ph type="sldNum" sz="quarter" idx="16"/>
          </p:nvPr>
        </p:nvSpPr>
        <p:spPr/>
        <p:txBody>
          <a:bodyPr/>
          <a:lstStyle/>
          <a:p>
            <a:fld id="{111DB74A-73E3-49E8-8984-0D5D8C20C556}" type="slidenum">
              <a:rPr lang="en-US" smtClean="0"/>
              <a:pPr/>
              <a:t>33</a:t>
            </a:fld>
            <a:endParaRPr lang="en-US" dirty="0"/>
          </a:p>
        </p:txBody>
      </p:sp>
      <p:pic>
        <p:nvPicPr>
          <p:cNvPr id="9" name="Picture Placeholder 8" descr="A picture containing outdoor, plant, tree, garden&#10;&#10;Description automatically generated">
            <a:extLst>
              <a:ext uri="{FF2B5EF4-FFF2-40B4-BE49-F238E27FC236}">
                <a16:creationId xmlns:a16="http://schemas.microsoft.com/office/drawing/2014/main" id="{C564BCB2-926D-664B-9836-BCA0AA5820D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rot="5400000">
            <a:off x="4774743" y="1770063"/>
            <a:ext cx="4076700" cy="3736975"/>
          </a:xfrm>
        </p:spPr>
      </p:pic>
      <p:sp>
        <p:nvSpPr>
          <p:cNvPr id="5" name="Title 4">
            <a:extLst>
              <a:ext uri="{FF2B5EF4-FFF2-40B4-BE49-F238E27FC236}">
                <a16:creationId xmlns:a16="http://schemas.microsoft.com/office/drawing/2014/main" id="{BE79ECFC-66EA-C340-A6B2-A979661E8ADC}"/>
              </a:ext>
            </a:extLst>
          </p:cNvPr>
          <p:cNvSpPr>
            <a:spLocks noGrp="1"/>
          </p:cNvSpPr>
          <p:nvPr>
            <p:ph type="title"/>
          </p:nvPr>
        </p:nvSpPr>
        <p:spPr/>
        <p:txBody>
          <a:bodyPr/>
          <a:lstStyle/>
          <a:p>
            <a:r>
              <a:rPr lang="en-US" dirty="0"/>
              <a:t>Lipped Flowers</a:t>
            </a:r>
          </a:p>
        </p:txBody>
      </p:sp>
      <p:sp>
        <p:nvSpPr>
          <p:cNvPr id="4" name="TextBox 3">
            <a:extLst>
              <a:ext uri="{FF2B5EF4-FFF2-40B4-BE49-F238E27FC236}">
                <a16:creationId xmlns:a16="http://schemas.microsoft.com/office/drawing/2014/main" id="{BDABD136-D397-7B42-9DA9-39686DBBD26F}"/>
              </a:ext>
            </a:extLst>
          </p:cNvPr>
          <p:cNvSpPr txBox="1"/>
          <p:nvPr/>
        </p:nvSpPr>
        <p:spPr>
          <a:xfrm>
            <a:off x="5105400" y="1752600"/>
            <a:ext cx="816249" cy="369332"/>
          </a:xfrm>
          <a:prstGeom prst="rect">
            <a:avLst/>
          </a:prstGeom>
          <a:noFill/>
        </p:spPr>
        <p:txBody>
          <a:bodyPr wrap="none" rtlCol="0">
            <a:spAutoFit/>
          </a:bodyPr>
          <a:lstStyle/>
          <a:p>
            <a:r>
              <a:rPr lang="en-US" dirty="0">
                <a:solidFill>
                  <a:schemeClr val="bg1"/>
                </a:solidFill>
              </a:rPr>
              <a:t>Lupine</a:t>
            </a:r>
          </a:p>
        </p:txBody>
      </p:sp>
    </p:spTree>
    <p:extLst>
      <p:ext uri="{BB962C8B-B14F-4D97-AF65-F5344CB8AC3E}">
        <p14:creationId xmlns:p14="http://schemas.microsoft.com/office/powerpoint/2010/main" val="6195939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712D20-65D7-064C-85A2-75DDF0903135}"/>
              </a:ext>
            </a:extLst>
          </p:cNvPr>
          <p:cNvSpPr>
            <a:spLocks noGrp="1"/>
          </p:cNvSpPr>
          <p:nvPr>
            <p:ph type="sldNum" sz="quarter" idx="16"/>
          </p:nvPr>
        </p:nvSpPr>
        <p:spPr/>
        <p:txBody>
          <a:bodyPr/>
          <a:lstStyle/>
          <a:p>
            <a:fld id="{111DB74A-73E3-49E8-8984-0D5D8C20C556}" type="slidenum">
              <a:rPr lang="en-US" smtClean="0"/>
              <a:pPr/>
              <a:t>34</a:t>
            </a:fld>
            <a:endParaRPr lang="en-US" dirty="0"/>
          </a:p>
        </p:txBody>
      </p:sp>
      <p:sp>
        <p:nvSpPr>
          <p:cNvPr id="2" name="TextBox 1">
            <a:extLst>
              <a:ext uri="{FF2B5EF4-FFF2-40B4-BE49-F238E27FC236}">
                <a16:creationId xmlns:a16="http://schemas.microsoft.com/office/drawing/2014/main" id="{7B2DBBB8-1FD3-1645-B3C8-44F2429BAE1A}"/>
              </a:ext>
            </a:extLst>
          </p:cNvPr>
          <p:cNvSpPr txBox="1"/>
          <p:nvPr/>
        </p:nvSpPr>
        <p:spPr>
          <a:xfrm>
            <a:off x="762000" y="3745468"/>
            <a:ext cx="675185" cy="307777"/>
          </a:xfrm>
          <a:prstGeom prst="rect">
            <a:avLst/>
          </a:prstGeom>
          <a:solidFill>
            <a:schemeClr val="bg1"/>
          </a:solidFill>
        </p:spPr>
        <p:txBody>
          <a:bodyPr wrap="none" rtlCol="0">
            <a:spAutoFit/>
          </a:bodyPr>
          <a:lstStyle/>
          <a:p>
            <a:r>
              <a:rPr lang="en-US" sz="1400" dirty="0"/>
              <a:t>Lupine</a:t>
            </a:r>
          </a:p>
        </p:txBody>
      </p:sp>
      <p:sp>
        <p:nvSpPr>
          <p:cNvPr id="4" name="TextBox 3">
            <a:extLst>
              <a:ext uri="{FF2B5EF4-FFF2-40B4-BE49-F238E27FC236}">
                <a16:creationId xmlns:a16="http://schemas.microsoft.com/office/drawing/2014/main" id="{6DB5703C-8243-1F4D-BD32-5DC2F23FCDE8}"/>
              </a:ext>
            </a:extLst>
          </p:cNvPr>
          <p:cNvSpPr txBox="1"/>
          <p:nvPr/>
        </p:nvSpPr>
        <p:spPr>
          <a:xfrm>
            <a:off x="1816443" y="5202195"/>
            <a:ext cx="184731" cy="369332"/>
          </a:xfrm>
          <a:prstGeom prst="rect">
            <a:avLst/>
          </a:prstGeom>
          <a:noFill/>
        </p:spPr>
        <p:txBody>
          <a:bodyPr wrap="none" rtlCol="0">
            <a:spAutoFit/>
          </a:bodyPr>
          <a:lstStyle/>
          <a:p>
            <a:endParaRPr lang="en-US" dirty="0"/>
          </a:p>
        </p:txBody>
      </p:sp>
      <p:pic>
        <p:nvPicPr>
          <p:cNvPr id="6" name="Picture 5" descr="A bee on a flower&#10;&#10;Description automatically generated">
            <a:extLst>
              <a:ext uri="{FF2B5EF4-FFF2-40B4-BE49-F238E27FC236}">
                <a16:creationId xmlns:a16="http://schemas.microsoft.com/office/drawing/2014/main" id="{000F22BB-890D-AE4A-8F49-E54107235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32" y="975317"/>
            <a:ext cx="8063168" cy="5381033"/>
          </a:xfrm>
          <a:prstGeom prst="rect">
            <a:avLst/>
          </a:prstGeom>
        </p:spPr>
      </p:pic>
      <p:pic>
        <p:nvPicPr>
          <p:cNvPr id="13" name="Picture 12" descr="A bee on a flower&#10;&#10;Description automatically generated with medium confidence">
            <a:extLst>
              <a:ext uri="{FF2B5EF4-FFF2-40B4-BE49-F238E27FC236}">
                <a16:creationId xmlns:a16="http://schemas.microsoft.com/office/drawing/2014/main" id="{AFBAEFDC-189E-FF4A-BB59-DC9FC1D0B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40268"/>
            <a:ext cx="2628900" cy="3505200"/>
          </a:xfrm>
          <a:prstGeom prst="rect">
            <a:avLst/>
          </a:prstGeom>
        </p:spPr>
      </p:pic>
      <p:sp>
        <p:nvSpPr>
          <p:cNvPr id="16" name="TextBox 15">
            <a:extLst>
              <a:ext uri="{FF2B5EF4-FFF2-40B4-BE49-F238E27FC236}">
                <a16:creationId xmlns:a16="http://schemas.microsoft.com/office/drawing/2014/main" id="{A0DBEDCF-CD2B-AE43-BCA5-97E4AEA32BDC}"/>
              </a:ext>
            </a:extLst>
          </p:cNvPr>
          <p:cNvSpPr txBox="1"/>
          <p:nvPr/>
        </p:nvSpPr>
        <p:spPr>
          <a:xfrm>
            <a:off x="6352233" y="260189"/>
            <a:ext cx="908390" cy="369332"/>
          </a:xfrm>
          <a:prstGeom prst="rect">
            <a:avLst/>
          </a:prstGeom>
          <a:noFill/>
        </p:spPr>
        <p:txBody>
          <a:bodyPr wrap="none" rtlCol="0">
            <a:spAutoFit/>
          </a:bodyPr>
          <a:lstStyle/>
          <a:p>
            <a:r>
              <a:rPr lang="en-US" dirty="0">
                <a:solidFill>
                  <a:schemeClr val="bg1"/>
                </a:solidFill>
              </a:rPr>
              <a:t>Redbud</a:t>
            </a:r>
          </a:p>
        </p:txBody>
      </p:sp>
      <p:sp>
        <p:nvSpPr>
          <p:cNvPr id="17" name="TextBox 16">
            <a:extLst>
              <a:ext uri="{FF2B5EF4-FFF2-40B4-BE49-F238E27FC236}">
                <a16:creationId xmlns:a16="http://schemas.microsoft.com/office/drawing/2014/main" id="{9D1BCE9D-211C-D348-9874-DF0380A37F82}"/>
              </a:ext>
            </a:extLst>
          </p:cNvPr>
          <p:cNvSpPr txBox="1"/>
          <p:nvPr/>
        </p:nvSpPr>
        <p:spPr>
          <a:xfrm>
            <a:off x="3505200" y="1157965"/>
            <a:ext cx="1503938" cy="369332"/>
          </a:xfrm>
          <a:prstGeom prst="rect">
            <a:avLst/>
          </a:prstGeom>
          <a:noFill/>
        </p:spPr>
        <p:txBody>
          <a:bodyPr wrap="none" rtlCol="0">
            <a:spAutoFit/>
          </a:bodyPr>
          <a:lstStyle/>
          <a:p>
            <a:r>
              <a:rPr lang="en-US" dirty="0">
                <a:solidFill>
                  <a:schemeClr val="bg1"/>
                </a:solidFill>
              </a:rPr>
              <a:t>Golden lupine</a:t>
            </a:r>
          </a:p>
        </p:txBody>
      </p:sp>
      <p:pic>
        <p:nvPicPr>
          <p:cNvPr id="10" name="Picture 9" descr="A bee on a flower&#10;&#10;Description automatically generated">
            <a:extLst>
              <a:ext uri="{FF2B5EF4-FFF2-40B4-BE49-F238E27FC236}">
                <a16:creationId xmlns:a16="http://schemas.microsoft.com/office/drawing/2014/main" id="{93FC769B-9DF0-904C-AB48-A6558E003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843" y="1286473"/>
            <a:ext cx="3006696" cy="4796396"/>
          </a:xfrm>
          <a:prstGeom prst="rect">
            <a:avLst/>
          </a:prstGeom>
        </p:spPr>
      </p:pic>
      <p:sp>
        <p:nvSpPr>
          <p:cNvPr id="11" name="TextBox 10">
            <a:extLst>
              <a:ext uri="{FF2B5EF4-FFF2-40B4-BE49-F238E27FC236}">
                <a16:creationId xmlns:a16="http://schemas.microsoft.com/office/drawing/2014/main" id="{CFDCADF0-FB93-584E-8276-1EDDBC7DF347}"/>
              </a:ext>
            </a:extLst>
          </p:cNvPr>
          <p:cNvSpPr txBox="1"/>
          <p:nvPr/>
        </p:nvSpPr>
        <p:spPr>
          <a:xfrm>
            <a:off x="2156299" y="1808202"/>
            <a:ext cx="961930" cy="369332"/>
          </a:xfrm>
          <a:prstGeom prst="rect">
            <a:avLst/>
          </a:prstGeom>
          <a:noFill/>
        </p:spPr>
        <p:txBody>
          <a:bodyPr wrap="none" rtlCol="0">
            <a:spAutoFit/>
          </a:bodyPr>
          <a:lstStyle/>
          <a:p>
            <a:r>
              <a:rPr lang="en-US" dirty="0">
                <a:solidFill>
                  <a:schemeClr val="bg1"/>
                </a:solidFill>
              </a:rPr>
              <a:t>Toadflax</a:t>
            </a:r>
          </a:p>
        </p:txBody>
      </p:sp>
      <p:sp>
        <p:nvSpPr>
          <p:cNvPr id="5" name="TextBox 4">
            <a:extLst>
              <a:ext uri="{FF2B5EF4-FFF2-40B4-BE49-F238E27FC236}">
                <a16:creationId xmlns:a16="http://schemas.microsoft.com/office/drawing/2014/main" id="{3DFA8E32-8A75-0B48-AC14-406BC1ED817D}"/>
              </a:ext>
            </a:extLst>
          </p:cNvPr>
          <p:cNvSpPr txBox="1"/>
          <p:nvPr/>
        </p:nvSpPr>
        <p:spPr>
          <a:xfrm>
            <a:off x="1693848" y="5767894"/>
            <a:ext cx="1458091" cy="307777"/>
          </a:xfrm>
          <a:prstGeom prst="rect">
            <a:avLst/>
          </a:prstGeom>
          <a:noFill/>
        </p:spPr>
        <p:txBody>
          <a:bodyPr wrap="none" rtlCol="0">
            <a:spAutoFit/>
          </a:bodyPr>
          <a:lstStyle/>
          <a:p>
            <a:r>
              <a:rPr lang="en-US" sz="1400" dirty="0"/>
              <a:t>Photo Tora Rocha</a:t>
            </a:r>
          </a:p>
        </p:txBody>
      </p:sp>
      <p:sp>
        <p:nvSpPr>
          <p:cNvPr id="7" name="TextBox 6">
            <a:extLst>
              <a:ext uri="{FF2B5EF4-FFF2-40B4-BE49-F238E27FC236}">
                <a16:creationId xmlns:a16="http://schemas.microsoft.com/office/drawing/2014/main" id="{CC3525FF-72CE-D64E-89ED-61F62AEC67C0}"/>
              </a:ext>
            </a:extLst>
          </p:cNvPr>
          <p:cNvSpPr txBox="1"/>
          <p:nvPr/>
        </p:nvSpPr>
        <p:spPr>
          <a:xfrm>
            <a:off x="6910004" y="5184758"/>
            <a:ext cx="1458091" cy="307777"/>
          </a:xfrm>
          <a:prstGeom prst="rect">
            <a:avLst/>
          </a:prstGeom>
          <a:noFill/>
        </p:spPr>
        <p:txBody>
          <a:bodyPr wrap="none" rtlCol="0">
            <a:spAutoFit/>
          </a:bodyPr>
          <a:lstStyle/>
          <a:p>
            <a:r>
              <a:rPr lang="en-US" sz="1400" dirty="0"/>
              <a:t>Photo Tora Rocha</a:t>
            </a:r>
          </a:p>
        </p:txBody>
      </p:sp>
    </p:spTree>
    <p:extLst>
      <p:ext uri="{BB962C8B-B14F-4D97-AF65-F5344CB8AC3E}">
        <p14:creationId xmlns:p14="http://schemas.microsoft.com/office/powerpoint/2010/main" val="1721670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21AAA3-DFBC-7745-909E-975F0258711B}"/>
              </a:ext>
            </a:extLst>
          </p:cNvPr>
          <p:cNvSpPr>
            <a:spLocks noGrp="1"/>
          </p:cNvSpPr>
          <p:nvPr>
            <p:ph type="body" sz="quarter" idx="13"/>
          </p:nvPr>
        </p:nvSpPr>
        <p:spPr/>
        <p:txBody>
          <a:bodyPr/>
          <a:lstStyle/>
          <a:p>
            <a:pPr marL="0" indent="0"/>
            <a:r>
              <a:rPr lang="en-US" dirty="0"/>
              <a:t>Daisy like flowers</a:t>
            </a:r>
          </a:p>
          <a:p>
            <a:pPr marL="0" indent="0"/>
            <a:r>
              <a:rPr lang="en-US" dirty="0"/>
              <a:t>Actually hundreds of tiny florets packed together. </a:t>
            </a:r>
          </a:p>
        </p:txBody>
      </p:sp>
      <p:sp>
        <p:nvSpPr>
          <p:cNvPr id="3" name="Slide Number Placeholder 2">
            <a:extLst>
              <a:ext uri="{FF2B5EF4-FFF2-40B4-BE49-F238E27FC236}">
                <a16:creationId xmlns:a16="http://schemas.microsoft.com/office/drawing/2014/main" id="{006E11CD-6CAA-C940-B25A-49FAADE08464}"/>
              </a:ext>
            </a:extLst>
          </p:cNvPr>
          <p:cNvSpPr>
            <a:spLocks noGrp="1"/>
          </p:cNvSpPr>
          <p:nvPr>
            <p:ph type="sldNum" sz="quarter" idx="16"/>
          </p:nvPr>
        </p:nvSpPr>
        <p:spPr/>
        <p:txBody>
          <a:bodyPr/>
          <a:lstStyle/>
          <a:p>
            <a:fld id="{111DB74A-73E3-49E8-8984-0D5D8C20C556}" type="slidenum">
              <a:rPr lang="en-US" smtClean="0"/>
              <a:pPr/>
              <a:t>35</a:t>
            </a:fld>
            <a:endParaRPr lang="en-US" dirty="0"/>
          </a:p>
        </p:txBody>
      </p:sp>
      <p:sp>
        <p:nvSpPr>
          <p:cNvPr id="5" name="Title 4">
            <a:extLst>
              <a:ext uri="{FF2B5EF4-FFF2-40B4-BE49-F238E27FC236}">
                <a16:creationId xmlns:a16="http://schemas.microsoft.com/office/drawing/2014/main" id="{26DBBBF2-1B42-A643-8106-9AACBEFACEE9}"/>
              </a:ext>
            </a:extLst>
          </p:cNvPr>
          <p:cNvSpPr>
            <a:spLocks noGrp="1"/>
          </p:cNvSpPr>
          <p:nvPr>
            <p:ph type="title"/>
          </p:nvPr>
        </p:nvSpPr>
        <p:spPr/>
        <p:txBody>
          <a:bodyPr/>
          <a:lstStyle/>
          <a:p>
            <a:r>
              <a:rPr lang="en-US" dirty="0"/>
              <a:t>Composite Type Flowers </a:t>
            </a:r>
          </a:p>
        </p:txBody>
      </p:sp>
      <p:pic>
        <p:nvPicPr>
          <p:cNvPr id="14" name="Picture 13" descr="A bee on a flower&#10;&#10;Description automatically generated">
            <a:extLst>
              <a:ext uri="{FF2B5EF4-FFF2-40B4-BE49-F238E27FC236}">
                <a16:creationId xmlns:a16="http://schemas.microsoft.com/office/drawing/2014/main" id="{0EA5B0B7-7A45-F94A-AAB9-EBA08E3B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737" y="1600200"/>
            <a:ext cx="3638722" cy="3047327"/>
          </a:xfrm>
          <a:prstGeom prst="rect">
            <a:avLst/>
          </a:prstGeom>
        </p:spPr>
      </p:pic>
      <p:pic>
        <p:nvPicPr>
          <p:cNvPr id="11" name="Picture Placeholder 10" descr="A bee on a flower&#10;&#10;Description automatically generated">
            <a:extLst>
              <a:ext uri="{FF2B5EF4-FFF2-40B4-BE49-F238E27FC236}">
                <a16:creationId xmlns:a16="http://schemas.microsoft.com/office/drawing/2014/main" id="{B55F65A3-89C2-7E45-B6CC-ABD8EEF720E9}"/>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7479" b="7479"/>
          <a:stretch>
            <a:fillRect/>
          </a:stretch>
        </p:blipFill>
        <p:spPr>
          <a:xfrm>
            <a:off x="1203670" y="3459145"/>
            <a:ext cx="3231459" cy="2962171"/>
          </a:xfrm>
        </p:spPr>
      </p:pic>
      <p:sp>
        <p:nvSpPr>
          <p:cNvPr id="4" name="TextBox 3">
            <a:extLst>
              <a:ext uri="{FF2B5EF4-FFF2-40B4-BE49-F238E27FC236}">
                <a16:creationId xmlns:a16="http://schemas.microsoft.com/office/drawing/2014/main" id="{558035C8-10F2-3646-B044-8A3D0E10BD4F}"/>
              </a:ext>
            </a:extLst>
          </p:cNvPr>
          <p:cNvSpPr txBox="1"/>
          <p:nvPr/>
        </p:nvSpPr>
        <p:spPr>
          <a:xfrm>
            <a:off x="3167025" y="5851226"/>
            <a:ext cx="1268104" cy="369332"/>
          </a:xfrm>
          <a:prstGeom prst="rect">
            <a:avLst/>
          </a:prstGeom>
          <a:noFill/>
        </p:spPr>
        <p:txBody>
          <a:bodyPr wrap="none" rtlCol="0">
            <a:spAutoFit/>
          </a:bodyPr>
          <a:lstStyle/>
          <a:p>
            <a:r>
              <a:rPr lang="en-US" dirty="0">
                <a:solidFill>
                  <a:schemeClr val="bg1"/>
                </a:solidFill>
              </a:rPr>
              <a:t>Coneflower</a:t>
            </a:r>
          </a:p>
        </p:txBody>
      </p:sp>
      <p:sp>
        <p:nvSpPr>
          <p:cNvPr id="6" name="TextBox 5">
            <a:extLst>
              <a:ext uri="{FF2B5EF4-FFF2-40B4-BE49-F238E27FC236}">
                <a16:creationId xmlns:a16="http://schemas.microsoft.com/office/drawing/2014/main" id="{AC287C8D-E95C-194F-9958-5B2CE6E11428}"/>
              </a:ext>
            </a:extLst>
          </p:cNvPr>
          <p:cNvSpPr txBox="1"/>
          <p:nvPr/>
        </p:nvSpPr>
        <p:spPr>
          <a:xfrm>
            <a:off x="6787369" y="1919108"/>
            <a:ext cx="1899431" cy="369332"/>
          </a:xfrm>
          <a:prstGeom prst="rect">
            <a:avLst/>
          </a:prstGeom>
          <a:noFill/>
        </p:spPr>
        <p:txBody>
          <a:bodyPr wrap="none" rtlCol="0">
            <a:spAutoFit/>
          </a:bodyPr>
          <a:lstStyle/>
          <a:p>
            <a:r>
              <a:rPr lang="en-US" dirty="0">
                <a:solidFill>
                  <a:schemeClr val="bg1"/>
                </a:solidFill>
              </a:rPr>
              <a:t>Prairie coneflower</a:t>
            </a:r>
          </a:p>
        </p:txBody>
      </p:sp>
    </p:spTree>
    <p:extLst>
      <p:ext uri="{BB962C8B-B14F-4D97-AF65-F5344CB8AC3E}">
        <p14:creationId xmlns:p14="http://schemas.microsoft.com/office/powerpoint/2010/main" val="3045725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CBB5CD-BED6-3640-9262-AE61F0C89FC2}"/>
              </a:ext>
            </a:extLst>
          </p:cNvPr>
          <p:cNvSpPr>
            <a:spLocks noGrp="1"/>
          </p:cNvSpPr>
          <p:nvPr>
            <p:ph type="sldNum" sz="quarter" idx="16"/>
          </p:nvPr>
        </p:nvSpPr>
        <p:spPr/>
        <p:txBody>
          <a:bodyPr/>
          <a:lstStyle/>
          <a:p>
            <a:fld id="{111DB74A-73E3-49E8-8984-0D5D8C20C556}" type="slidenum">
              <a:rPr lang="en-US" smtClean="0"/>
              <a:pPr/>
              <a:t>36</a:t>
            </a:fld>
            <a:endParaRPr lang="en-US" dirty="0"/>
          </a:p>
        </p:txBody>
      </p:sp>
      <p:pic>
        <p:nvPicPr>
          <p:cNvPr id="6" name="Picture 5" descr="A bee on a flower&#10;&#10;Description automatically generated">
            <a:extLst>
              <a:ext uri="{FF2B5EF4-FFF2-40B4-BE49-F238E27FC236}">
                <a16:creationId xmlns:a16="http://schemas.microsoft.com/office/drawing/2014/main" id="{5328CBD2-C4FC-C447-BA09-E440B394D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81212"/>
            <a:ext cx="3343275" cy="4457700"/>
          </a:xfrm>
          <a:prstGeom prst="rect">
            <a:avLst/>
          </a:prstGeom>
        </p:spPr>
      </p:pic>
      <p:pic>
        <p:nvPicPr>
          <p:cNvPr id="8" name="Picture 7" descr="A bee on a yellow flower&#10;&#10;Description automatically generated">
            <a:extLst>
              <a:ext uri="{FF2B5EF4-FFF2-40B4-BE49-F238E27FC236}">
                <a16:creationId xmlns:a16="http://schemas.microsoft.com/office/drawing/2014/main" id="{246BE198-37D0-6F49-982C-93118AC91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551112"/>
            <a:ext cx="2990850" cy="3987800"/>
          </a:xfrm>
          <a:prstGeom prst="rect">
            <a:avLst/>
          </a:prstGeom>
        </p:spPr>
      </p:pic>
      <p:pic>
        <p:nvPicPr>
          <p:cNvPr id="10" name="Picture 9" descr="A bee on a flower&#10;&#10;Description automatically generated">
            <a:extLst>
              <a:ext uri="{FF2B5EF4-FFF2-40B4-BE49-F238E27FC236}">
                <a16:creationId xmlns:a16="http://schemas.microsoft.com/office/drawing/2014/main" id="{3BE4D10F-FB2B-5F4F-840D-ACB21F06D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599" y="200025"/>
            <a:ext cx="3590925" cy="4787900"/>
          </a:xfrm>
          <a:prstGeom prst="rect">
            <a:avLst/>
          </a:prstGeom>
        </p:spPr>
      </p:pic>
      <p:sp>
        <p:nvSpPr>
          <p:cNvPr id="2" name="TextBox 1">
            <a:extLst>
              <a:ext uri="{FF2B5EF4-FFF2-40B4-BE49-F238E27FC236}">
                <a16:creationId xmlns:a16="http://schemas.microsoft.com/office/drawing/2014/main" id="{1557EE5E-E53C-DB47-9674-18E816B90B95}"/>
              </a:ext>
            </a:extLst>
          </p:cNvPr>
          <p:cNvSpPr txBox="1"/>
          <p:nvPr/>
        </p:nvSpPr>
        <p:spPr>
          <a:xfrm>
            <a:off x="4276542" y="4360346"/>
            <a:ext cx="1962332" cy="369332"/>
          </a:xfrm>
          <a:prstGeom prst="rect">
            <a:avLst/>
          </a:prstGeom>
          <a:noFill/>
        </p:spPr>
        <p:txBody>
          <a:bodyPr wrap="none" rtlCol="0">
            <a:spAutoFit/>
          </a:bodyPr>
          <a:lstStyle/>
          <a:p>
            <a:r>
              <a:rPr lang="en-US" dirty="0">
                <a:solidFill>
                  <a:schemeClr val="bg1"/>
                </a:solidFill>
              </a:rPr>
              <a:t>Mexican sunflower</a:t>
            </a:r>
          </a:p>
        </p:txBody>
      </p:sp>
      <p:sp>
        <p:nvSpPr>
          <p:cNvPr id="5" name="TextBox 4">
            <a:extLst>
              <a:ext uri="{FF2B5EF4-FFF2-40B4-BE49-F238E27FC236}">
                <a16:creationId xmlns:a16="http://schemas.microsoft.com/office/drawing/2014/main" id="{9EECFF8C-D195-5549-BC76-3D46C03CA17A}"/>
              </a:ext>
            </a:extLst>
          </p:cNvPr>
          <p:cNvSpPr txBox="1"/>
          <p:nvPr/>
        </p:nvSpPr>
        <p:spPr>
          <a:xfrm>
            <a:off x="6637667" y="6076196"/>
            <a:ext cx="2296783" cy="369332"/>
          </a:xfrm>
          <a:prstGeom prst="rect">
            <a:avLst/>
          </a:prstGeom>
          <a:noFill/>
        </p:spPr>
        <p:txBody>
          <a:bodyPr wrap="none" rtlCol="0">
            <a:spAutoFit/>
          </a:bodyPr>
          <a:lstStyle/>
          <a:p>
            <a:r>
              <a:rPr lang="en-US" dirty="0">
                <a:solidFill>
                  <a:schemeClr val="bg1"/>
                </a:solidFill>
              </a:rPr>
              <a:t>Great Valley gumweed</a:t>
            </a:r>
          </a:p>
        </p:txBody>
      </p:sp>
      <p:sp>
        <p:nvSpPr>
          <p:cNvPr id="7" name="TextBox 6">
            <a:extLst>
              <a:ext uri="{FF2B5EF4-FFF2-40B4-BE49-F238E27FC236}">
                <a16:creationId xmlns:a16="http://schemas.microsoft.com/office/drawing/2014/main" id="{EEB5FCCA-C0C2-1245-A9FA-CA4FD5986404}"/>
              </a:ext>
            </a:extLst>
          </p:cNvPr>
          <p:cNvSpPr txBox="1"/>
          <p:nvPr/>
        </p:nvSpPr>
        <p:spPr>
          <a:xfrm>
            <a:off x="251254" y="6063839"/>
            <a:ext cx="1424429" cy="369332"/>
          </a:xfrm>
          <a:prstGeom prst="rect">
            <a:avLst/>
          </a:prstGeom>
          <a:noFill/>
        </p:spPr>
        <p:txBody>
          <a:bodyPr wrap="none" rtlCol="0">
            <a:spAutoFit/>
          </a:bodyPr>
          <a:lstStyle/>
          <a:p>
            <a:r>
              <a:rPr lang="en-US" dirty="0">
                <a:solidFill>
                  <a:schemeClr val="bg1"/>
                </a:solidFill>
              </a:rPr>
              <a:t>Seaside daisy</a:t>
            </a:r>
          </a:p>
        </p:txBody>
      </p:sp>
    </p:spTree>
    <p:extLst>
      <p:ext uri="{BB962C8B-B14F-4D97-AF65-F5344CB8AC3E}">
        <p14:creationId xmlns:p14="http://schemas.microsoft.com/office/powerpoint/2010/main" val="3016654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BFE3E1-FD32-7E4B-AB92-6414897424A6}"/>
              </a:ext>
            </a:extLst>
          </p:cNvPr>
          <p:cNvSpPr>
            <a:spLocks noGrp="1"/>
          </p:cNvSpPr>
          <p:nvPr>
            <p:ph type="sldNum" sz="quarter" idx="16"/>
          </p:nvPr>
        </p:nvSpPr>
        <p:spPr/>
        <p:txBody>
          <a:bodyPr/>
          <a:lstStyle/>
          <a:p>
            <a:fld id="{111DB74A-73E3-49E8-8984-0D5D8C20C556}" type="slidenum">
              <a:rPr lang="en-US" smtClean="0"/>
              <a:pPr/>
              <a:t>37</a:t>
            </a:fld>
            <a:endParaRPr lang="en-US" dirty="0"/>
          </a:p>
        </p:txBody>
      </p:sp>
      <p:sp>
        <p:nvSpPr>
          <p:cNvPr id="5" name="Title 4">
            <a:extLst>
              <a:ext uri="{FF2B5EF4-FFF2-40B4-BE49-F238E27FC236}">
                <a16:creationId xmlns:a16="http://schemas.microsoft.com/office/drawing/2014/main" id="{2E3ED400-93CE-174F-8139-DC57593EFB1B}"/>
              </a:ext>
            </a:extLst>
          </p:cNvPr>
          <p:cNvSpPr>
            <a:spLocks noGrp="1"/>
          </p:cNvSpPr>
          <p:nvPr>
            <p:ph type="title"/>
          </p:nvPr>
        </p:nvSpPr>
        <p:spPr/>
        <p:txBody>
          <a:bodyPr/>
          <a:lstStyle/>
          <a:p>
            <a:r>
              <a:rPr lang="en-US" dirty="0"/>
              <a:t>Bunched Flowers</a:t>
            </a:r>
          </a:p>
        </p:txBody>
      </p:sp>
      <p:sp>
        <p:nvSpPr>
          <p:cNvPr id="6" name="Text Placeholder 1">
            <a:extLst>
              <a:ext uri="{FF2B5EF4-FFF2-40B4-BE49-F238E27FC236}">
                <a16:creationId xmlns:a16="http://schemas.microsoft.com/office/drawing/2014/main" id="{75D93FD8-2287-A842-8317-666395D7C9C7}"/>
              </a:ext>
            </a:extLst>
          </p:cNvPr>
          <p:cNvSpPr>
            <a:spLocks noGrp="1"/>
          </p:cNvSpPr>
          <p:nvPr>
            <p:ph type="body" sz="quarter" idx="13"/>
          </p:nvPr>
        </p:nvSpPr>
        <p:spPr>
          <a:xfrm>
            <a:off x="304800" y="1665471"/>
            <a:ext cx="4724400" cy="4278129"/>
          </a:xfrm>
        </p:spPr>
        <p:txBody>
          <a:bodyPr/>
          <a:lstStyle/>
          <a:p>
            <a:r>
              <a:rPr lang="en-US" dirty="0"/>
              <a:t>Small flowers make up a compound inflorescence</a:t>
            </a:r>
          </a:p>
          <a:p>
            <a:r>
              <a:rPr lang="en-US" dirty="0"/>
              <a:t>Lots of nectar and pollen in a small area</a:t>
            </a:r>
          </a:p>
          <a:p>
            <a:r>
              <a:rPr lang="en-US" dirty="0"/>
              <a:t>Attract butterflies, bees and hoverflies</a:t>
            </a:r>
          </a:p>
        </p:txBody>
      </p:sp>
      <p:pic>
        <p:nvPicPr>
          <p:cNvPr id="11" name="Picture 10" descr="A butterfly on a flower&#10;&#10;Description automatically generated">
            <a:extLst>
              <a:ext uri="{FF2B5EF4-FFF2-40B4-BE49-F238E27FC236}">
                <a16:creationId xmlns:a16="http://schemas.microsoft.com/office/drawing/2014/main" id="{5F97B3FD-02AE-0D4B-A931-DECC0C4EC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30725" y="2102470"/>
            <a:ext cx="4749800" cy="3562350"/>
          </a:xfrm>
          <a:prstGeom prst="rect">
            <a:avLst/>
          </a:prstGeom>
        </p:spPr>
      </p:pic>
      <p:sp>
        <p:nvSpPr>
          <p:cNvPr id="14" name="TextBox 13">
            <a:extLst>
              <a:ext uri="{FF2B5EF4-FFF2-40B4-BE49-F238E27FC236}">
                <a16:creationId xmlns:a16="http://schemas.microsoft.com/office/drawing/2014/main" id="{2AA1A642-6F75-834A-94E9-407AE086C406}"/>
              </a:ext>
            </a:extLst>
          </p:cNvPr>
          <p:cNvSpPr txBox="1"/>
          <p:nvPr/>
        </p:nvSpPr>
        <p:spPr>
          <a:xfrm>
            <a:off x="5410200" y="1828800"/>
            <a:ext cx="742126" cy="369332"/>
          </a:xfrm>
          <a:prstGeom prst="rect">
            <a:avLst/>
          </a:prstGeom>
          <a:noFill/>
        </p:spPr>
        <p:txBody>
          <a:bodyPr wrap="none" rtlCol="0">
            <a:spAutoFit/>
          </a:bodyPr>
          <a:lstStyle/>
          <a:p>
            <a:r>
              <a:rPr lang="en-US" dirty="0">
                <a:solidFill>
                  <a:schemeClr val="bg1"/>
                </a:solidFill>
              </a:rPr>
              <a:t>Toyon</a:t>
            </a:r>
          </a:p>
        </p:txBody>
      </p:sp>
    </p:spTree>
    <p:extLst>
      <p:ext uri="{BB962C8B-B14F-4D97-AF65-F5344CB8AC3E}">
        <p14:creationId xmlns:p14="http://schemas.microsoft.com/office/powerpoint/2010/main" val="2048309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633486-0BFB-6548-A2C1-9012285FE468}"/>
              </a:ext>
            </a:extLst>
          </p:cNvPr>
          <p:cNvSpPr>
            <a:spLocks noGrp="1"/>
          </p:cNvSpPr>
          <p:nvPr>
            <p:ph type="sldNum" sz="quarter" idx="16"/>
          </p:nvPr>
        </p:nvSpPr>
        <p:spPr/>
        <p:txBody>
          <a:bodyPr/>
          <a:lstStyle/>
          <a:p>
            <a:fld id="{111DB74A-73E3-49E8-8984-0D5D8C20C556}" type="slidenum">
              <a:rPr lang="en-US" smtClean="0"/>
              <a:pPr/>
              <a:t>38</a:t>
            </a:fld>
            <a:endParaRPr lang="en-US" dirty="0"/>
          </a:p>
        </p:txBody>
      </p:sp>
      <p:pic>
        <p:nvPicPr>
          <p:cNvPr id="10" name="Picture 9" descr="A butterfly on a flower&#10;&#10;Description automatically generated">
            <a:extLst>
              <a:ext uri="{FF2B5EF4-FFF2-40B4-BE49-F238E27FC236}">
                <a16:creationId xmlns:a16="http://schemas.microsoft.com/office/drawing/2014/main" id="{28255012-7F0F-4C43-B1CF-B905B580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4855" y="3850576"/>
            <a:ext cx="4015817" cy="2688336"/>
          </a:xfrm>
          <a:prstGeom prst="rect">
            <a:avLst/>
          </a:prstGeom>
        </p:spPr>
      </p:pic>
      <p:pic>
        <p:nvPicPr>
          <p:cNvPr id="12" name="Picture 11" descr="A picture containing tree, plant&#10;&#10;Description automatically generated">
            <a:extLst>
              <a:ext uri="{FF2B5EF4-FFF2-40B4-BE49-F238E27FC236}">
                <a16:creationId xmlns:a16="http://schemas.microsoft.com/office/drawing/2014/main" id="{5F09D45E-EFDE-414C-8569-82CFCD614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2858545"/>
            <a:ext cx="2876473" cy="3835297"/>
          </a:xfrm>
          <a:prstGeom prst="rect">
            <a:avLst/>
          </a:prstGeom>
        </p:spPr>
      </p:pic>
      <p:pic>
        <p:nvPicPr>
          <p:cNvPr id="7" name="Picture Placeholder 6" descr="A bee on a flower&#10;&#10;Description automatically generated with medium confidence">
            <a:extLst>
              <a:ext uri="{FF2B5EF4-FFF2-40B4-BE49-F238E27FC236}">
                <a16:creationId xmlns:a16="http://schemas.microsoft.com/office/drawing/2014/main" id="{E8D0C702-FB69-A441-A3E5-C60025465272}"/>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9091" r="9091"/>
          <a:stretch>
            <a:fillRect/>
          </a:stretch>
        </p:blipFill>
        <p:spPr>
          <a:xfrm rot="5400000">
            <a:off x="307975" y="385744"/>
            <a:ext cx="3581400" cy="3282950"/>
          </a:xfrm>
        </p:spPr>
      </p:pic>
      <p:sp>
        <p:nvSpPr>
          <p:cNvPr id="2" name="TextBox 1">
            <a:extLst>
              <a:ext uri="{FF2B5EF4-FFF2-40B4-BE49-F238E27FC236}">
                <a16:creationId xmlns:a16="http://schemas.microsoft.com/office/drawing/2014/main" id="{1E112587-F545-D34E-BC11-0200FD8B1EC2}"/>
              </a:ext>
            </a:extLst>
          </p:cNvPr>
          <p:cNvSpPr txBox="1"/>
          <p:nvPr/>
        </p:nvSpPr>
        <p:spPr>
          <a:xfrm>
            <a:off x="739067" y="609600"/>
            <a:ext cx="861133" cy="369332"/>
          </a:xfrm>
          <a:prstGeom prst="rect">
            <a:avLst/>
          </a:prstGeom>
          <a:noFill/>
        </p:spPr>
        <p:txBody>
          <a:bodyPr wrap="none" rtlCol="0">
            <a:spAutoFit/>
          </a:bodyPr>
          <a:lstStyle/>
          <a:p>
            <a:r>
              <a:rPr lang="en-US" dirty="0">
                <a:solidFill>
                  <a:schemeClr val="bg1"/>
                </a:solidFill>
              </a:rPr>
              <a:t>CA lilac</a:t>
            </a:r>
          </a:p>
        </p:txBody>
      </p:sp>
      <p:sp>
        <p:nvSpPr>
          <p:cNvPr id="5" name="TextBox 4">
            <a:extLst>
              <a:ext uri="{FF2B5EF4-FFF2-40B4-BE49-F238E27FC236}">
                <a16:creationId xmlns:a16="http://schemas.microsoft.com/office/drawing/2014/main" id="{DB931640-DE0E-864F-A587-DE4063EB8D61}"/>
              </a:ext>
            </a:extLst>
          </p:cNvPr>
          <p:cNvSpPr txBox="1"/>
          <p:nvPr/>
        </p:nvSpPr>
        <p:spPr>
          <a:xfrm>
            <a:off x="5867400" y="3059668"/>
            <a:ext cx="1510991" cy="369332"/>
          </a:xfrm>
          <a:prstGeom prst="rect">
            <a:avLst/>
          </a:prstGeom>
          <a:noFill/>
        </p:spPr>
        <p:txBody>
          <a:bodyPr wrap="none" rtlCol="0">
            <a:spAutoFit/>
          </a:bodyPr>
          <a:lstStyle/>
          <a:p>
            <a:r>
              <a:rPr lang="en-US" dirty="0">
                <a:solidFill>
                  <a:schemeClr val="bg1"/>
                </a:solidFill>
              </a:rPr>
              <a:t>Butterfly bush</a:t>
            </a:r>
          </a:p>
        </p:txBody>
      </p:sp>
      <p:sp>
        <p:nvSpPr>
          <p:cNvPr id="6" name="TextBox 5">
            <a:extLst>
              <a:ext uri="{FF2B5EF4-FFF2-40B4-BE49-F238E27FC236}">
                <a16:creationId xmlns:a16="http://schemas.microsoft.com/office/drawing/2014/main" id="{6A89667C-8559-B645-A4A7-1CFF8F6EDD4E}"/>
              </a:ext>
            </a:extLst>
          </p:cNvPr>
          <p:cNvSpPr txBox="1"/>
          <p:nvPr/>
        </p:nvSpPr>
        <p:spPr>
          <a:xfrm>
            <a:off x="1600200" y="5010078"/>
            <a:ext cx="1715341" cy="369332"/>
          </a:xfrm>
          <a:prstGeom prst="rect">
            <a:avLst/>
          </a:prstGeom>
          <a:noFill/>
        </p:spPr>
        <p:txBody>
          <a:bodyPr wrap="none" rtlCol="0">
            <a:spAutoFit/>
          </a:bodyPr>
          <a:lstStyle/>
          <a:p>
            <a:r>
              <a:rPr lang="en-US" dirty="0" err="1">
                <a:solidFill>
                  <a:schemeClr val="bg1"/>
                </a:solidFill>
              </a:rPr>
              <a:t>Hollyleaf</a:t>
            </a:r>
            <a:r>
              <a:rPr lang="en-US" dirty="0">
                <a:solidFill>
                  <a:schemeClr val="bg1"/>
                </a:solidFill>
              </a:rPr>
              <a:t> cherry </a:t>
            </a:r>
          </a:p>
        </p:txBody>
      </p:sp>
      <p:sp>
        <p:nvSpPr>
          <p:cNvPr id="9" name="TextBox 8">
            <a:extLst>
              <a:ext uri="{FF2B5EF4-FFF2-40B4-BE49-F238E27FC236}">
                <a16:creationId xmlns:a16="http://schemas.microsoft.com/office/drawing/2014/main" id="{2413AE04-85BF-344F-B5A0-28A360E494E5}"/>
              </a:ext>
            </a:extLst>
          </p:cNvPr>
          <p:cNvSpPr txBox="1"/>
          <p:nvPr/>
        </p:nvSpPr>
        <p:spPr>
          <a:xfrm>
            <a:off x="4667329" y="4051699"/>
            <a:ext cx="1315360" cy="369332"/>
          </a:xfrm>
          <a:prstGeom prst="rect">
            <a:avLst/>
          </a:prstGeom>
          <a:noFill/>
        </p:spPr>
        <p:txBody>
          <a:bodyPr wrap="none" rtlCol="0">
            <a:spAutoFit/>
          </a:bodyPr>
          <a:lstStyle/>
          <a:p>
            <a:r>
              <a:rPr lang="en-US" dirty="0">
                <a:solidFill>
                  <a:schemeClr val="bg1"/>
                </a:solidFill>
              </a:rPr>
              <a:t>Tall verbena</a:t>
            </a:r>
          </a:p>
        </p:txBody>
      </p:sp>
      <p:pic>
        <p:nvPicPr>
          <p:cNvPr id="11" name="Picture 10" descr="A bee on a flower&#10;&#10;Description automatically generated">
            <a:extLst>
              <a:ext uri="{FF2B5EF4-FFF2-40B4-BE49-F238E27FC236}">
                <a16:creationId xmlns:a16="http://schemas.microsoft.com/office/drawing/2014/main" id="{C02BDABF-C023-1E4E-81E4-EC9DC57206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7329" y="253186"/>
            <a:ext cx="2803574" cy="3738099"/>
          </a:xfrm>
          <a:prstGeom prst="rect">
            <a:avLst/>
          </a:prstGeom>
        </p:spPr>
      </p:pic>
      <p:sp>
        <p:nvSpPr>
          <p:cNvPr id="13" name="TextBox 12">
            <a:extLst>
              <a:ext uri="{FF2B5EF4-FFF2-40B4-BE49-F238E27FC236}">
                <a16:creationId xmlns:a16="http://schemas.microsoft.com/office/drawing/2014/main" id="{35DA2AC4-9691-8D44-8CBB-23014AA3A6FB}"/>
              </a:ext>
            </a:extLst>
          </p:cNvPr>
          <p:cNvSpPr txBox="1"/>
          <p:nvPr/>
        </p:nvSpPr>
        <p:spPr>
          <a:xfrm>
            <a:off x="5542128" y="493507"/>
            <a:ext cx="1861663" cy="369332"/>
          </a:xfrm>
          <a:prstGeom prst="rect">
            <a:avLst/>
          </a:prstGeom>
          <a:noFill/>
        </p:spPr>
        <p:txBody>
          <a:bodyPr wrap="none" rtlCol="0">
            <a:spAutoFit/>
          </a:bodyPr>
          <a:lstStyle/>
          <a:p>
            <a:r>
              <a:rPr lang="en-US" dirty="0">
                <a:solidFill>
                  <a:schemeClr val="bg1"/>
                </a:solidFill>
              </a:rPr>
              <a:t>Pincushion flower</a:t>
            </a:r>
          </a:p>
        </p:txBody>
      </p:sp>
      <p:sp>
        <p:nvSpPr>
          <p:cNvPr id="8" name="TextBox 7">
            <a:extLst>
              <a:ext uri="{FF2B5EF4-FFF2-40B4-BE49-F238E27FC236}">
                <a16:creationId xmlns:a16="http://schemas.microsoft.com/office/drawing/2014/main" id="{D348FC6C-7F61-D942-98B8-833C6F1B2E7C}"/>
              </a:ext>
            </a:extLst>
          </p:cNvPr>
          <p:cNvSpPr txBox="1"/>
          <p:nvPr/>
        </p:nvSpPr>
        <p:spPr>
          <a:xfrm>
            <a:off x="6741857" y="6481429"/>
            <a:ext cx="1458091" cy="307777"/>
          </a:xfrm>
          <a:prstGeom prst="rect">
            <a:avLst/>
          </a:prstGeom>
          <a:noFill/>
        </p:spPr>
        <p:txBody>
          <a:bodyPr wrap="none" rtlCol="0">
            <a:spAutoFit/>
          </a:bodyPr>
          <a:lstStyle/>
          <a:p>
            <a:r>
              <a:rPr lang="en-US" sz="1400" dirty="0"/>
              <a:t>Photo Tora Rocha</a:t>
            </a:r>
          </a:p>
        </p:txBody>
      </p:sp>
    </p:spTree>
    <p:extLst>
      <p:ext uri="{BB962C8B-B14F-4D97-AF65-F5344CB8AC3E}">
        <p14:creationId xmlns:p14="http://schemas.microsoft.com/office/powerpoint/2010/main" val="16616943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pic>
        <p:nvPicPr>
          <p:cNvPr id="489" name="image28.jpeg" descr="image28.jpeg"/>
          <p:cNvPicPr>
            <a:picLocks noChangeAspect="1"/>
          </p:cNvPicPr>
          <p:nvPr/>
        </p:nvPicPr>
        <p:blipFill>
          <a:blip r:embed="rId3"/>
          <a:stretch>
            <a:fillRect/>
          </a:stretch>
        </p:blipFill>
        <p:spPr>
          <a:xfrm>
            <a:off x="5105400" y="1448843"/>
            <a:ext cx="2869594" cy="3826125"/>
          </a:xfrm>
          <a:prstGeom prst="rect">
            <a:avLst/>
          </a:prstGeom>
          <a:ln w="12700">
            <a:miter lim="400000"/>
          </a:ln>
        </p:spPr>
      </p:pic>
      <p:sp>
        <p:nvSpPr>
          <p:cNvPr id="490" name="Plant may disappear for the season"/>
          <p:cNvSpPr txBox="1"/>
          <p:nvPr/>
        </p:nvSpPr>
        <p:spPr>
          <a:xfrm>
            <a:off x="1093492" y="5711903"/>
            <a:ext cx="7113570" cy="561692"/>
          </a:xfrm>
          <a:prstGeom prst="rect">
            <a:avLst/>
          </a:prstGeom>
          <a:solidFill>
            <a:srgbClr val="EDCE7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defTabSz="584200">
              <a:spcBef>
                <a:spcPts val="4000"/>
              </a:spcBef>
              <a:defRPr sz="4200" b="1"/>
            </a:lvl1pPr>
          </a:lstStyle>
          <a:p>
            <a:r>
              <a:rPr sz="3150" dirty="0"/>
              <a:t>Plant may </a:t>
            </a:r>
            <a:r>
              <a:rPr lang="en-US" sz="3150" dirty="0"/>
              <a:t>be eaten down</a:t>
            </a:r>
            <a:r>
              <a:rPr sz="3150" dirty="0"/>
              <a:t> for the </a:t>
            </a:r>
            <a:r>
              <a:rPr lang="en-US" sz="3150" dirty="0"/>
              <a:t>season</a:t>
            </a:r>
            <a:endParaRPr sz="3150" dirty="0"/>
          </a:p>
        </p:txBody>
      </p:sp>
      <p:sp>
        <p:nvSpPr>
          <p:cNvPr id="491" name="Where adults lay eggs…"/>
          <p:cNvSpPr txBox="1"/>
          <p:nvPr/>
        </p:nvSpPr>
        <p:spPr>
          <a:xfrm>
            <a:off x="990600" y="1913592"/>
            <a:ext cx="3933817" cy="2082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89" rIns="34289">
            <a:spAutoFit/>
          </a:bodyPr>
          <a:lstStyle/>
          <a:p>
            <a:pPr>
              <a:lnSpc>
                <a:spcPct val="120000"/>
              </a:lnSpc>
              <a:spcBef>
                <a:spcPts val="525"/>
              </a:spcBef>
              <a:buSzPct val="60000"/>
              <a:buBlip>
                <a:blip r:embed="rId4"/>
              </a:buBlip>
              <a:defRPr sz="3300" b="1">
                <a:solidFill>
                  <a:srgbClr val="194687"/>
                </a:solidFill>
              </a:defRPr>
            </a:pPr>
            <a:r>
              <a:rPr sz="2475" dirty="0"/>
              <a:t>Where adults lay eggs</a:t>
            </a:r>
          </a:p>
          <a:p>
            <a:pPr>
              <a:lnSpc>
                <a:spcPct val="120000"/>
              </a:lnSpc>
              <a:spcBef>
                <a:spcPts val="525"/>
              </a:spcBef>
              <a:buSzPct val="60000"/>
              <a:buBlip>
                <a:blip r:embed="rId4"/>
              </a:buBlip>
              <a:defRPr sz="3300" b="1">
                <a:solidFill>
                  <a:srgbClr val="194687"/>
                </a:solidFill>
              </a:defRPr>
            </a:pPr>
            <a:r>
              <a:rPr sz="2475" dirty="0"/>
              <a:t>Food for caterpillars </a:t>
            </a:r>
          </a:p>
          <a:p>
            <a:pPr>
              <a:lnSpc>
                <a:spcPct val="120000"/>
              </a:lnSpc>
              <a:spcBef>
                <a:spcPts val="525"/>
              </a:spcBef>
              <a:buSzPct val="60000"/>
              <a:buBlip>
                <a:blip r:embed="rId4"/>
              </a:buBlip>
              <a:defRPr sz="3300" b="1">
                <a:solidFill>
                  <a:srgbClr val="194687"/>
                </a:solidFill>
              </a:defRPr>
            </a:pPr>
            <a:r>
              <a:rPr sz="2475" dirty="0"/>
              <a:t>Caterpillars </a:t>
            </a:r>
            <a:r>
              <a:rPr sz="2475" dirty="0">
                <a:solidFill>
                  <a:srgbClr val="C82506"/>
                </a:solidFill>
              </a:rPr>
              <a:t>cause damage</a:t>
            </a:r>
            <a:r>
              <a:rPr sz="2475" dirty="0"/>
              <a:t> </a:t>
            </a:r>
          </a:p>
          <a:p>
            <a:pPr>
              <a:lnSpc>
                <a:spcPct val="120000"/>
              </a:lnSpc>
              <a:spcBef>
                <a:spcPts val="525"/>
              </a:spcBef>
              <a:buSzPct val="60000"/>
              <a:buBlip>
                <a:blip r:embed="rId4"/>
              </a:buBlip>
              <a:defRPr sz="3300" b="1">
                <a:solidFill>
                  <a:srgbClr val="194687"/>
                </a:solidFill>
              </a:defRPr>
            </a:pPr>
            <a:r>
              <a:rPr sz="2475" dirty="0"/>
              <a:t>Holes in leaves</a:t>
            </a:r>
          </a:p>
        </p:txBody>
      </p:sp>
      <p:sp>
        <p:nvSpPr>
          <p:cNvPr id="492" name="Larval Host Plants"/>
          <p:cNvSpPr txBox="1"/>
          <p:nvPr/>
        </p:nvSpPr>
        <p:spPr>
          <a:xfrm>
            <a:off x="1828800" y="362436"/>
            <a:ext cx="4986879" cy="8963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7100" u="sng">
                <a:solidFill>
                  <a:srgbClr val="006288"/>
                </a:solidFill>
              </a:defRPr>
            </a:lvl1pPr>
          </a:lstStyle>
          <a:p>
            <a:r>
              <a:rPr lang="en-US" sz="5325" u="none" dirty="0"/>
              <a:t>Larval Host Plants</a:t>
            </a:r>
            <a:endParaRPr sz="5325" u="none" dirty="0"/>
          </a:p>
        </p:txBody>
      </p:sp>
    </p:spTree>
    <p:extLst>
      <p:ext uri="{BB962C8B-B14F-4D97-AF65-F5344CB8AC3E}">
        <p14:creationId xmlns:p14="http://schemas.microsoft.com/office/powerpoint/2010/main" val="23148029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73A74B-349B-0449-9658-99B7A7918900}"/>
              </a:ext>
            </a:extLst>
          </p:cNvPr>
          <p:cNvSpPr>
            <a:spLocks noGrp="1"/>
          </p:cNvSpPr>
          <p:nvPr>
            <p:ph type="sldNum" sz="quarter" idx="16"/>
          </p:nvPr>
        </p:nvSpPr>
        <p:spPr/>
        <p:txBody>
          <a:bodyPr/>
          <a:lstStyle/>
          <a:p>
            <a:fld id="{111DB74A-73E3-49E8-8984-0D5D8C20C556}" type="slidenum">
              <a:rPr lang="en-US" smtClean="0"/>
              <a:pPr/>
              <a:t>40</a:t>
            </a:fld>
            <a:endParaRPr lang="en-US" dirty="0"/>
          </a:p>
        </p:txBody>
      </p:sp>
      <p:sp>
        <p:nvSpPr>
          <p:cNvPr id="5" name="Title 4">
            <a:extLst>
              <a:ext uri="{FF2B5EF4-FFF2-40B4-BE49-F238E27FC236}">
                <a16:creationId xmlns:a16="http://schemas.microsoft.com/office/drawing/2014/main" id="{F037207C-9398-FF46-8861-7C30D528267A}"/>
              </a:ext>
            </a:extLst>
          </p:cNvPr>
          <p:cNvSpPr>
            <a:spLocks noGrp="1"/>
          </p:cNvSpPr>
          <p:nvPr>
            <p:ph type="title"/>
          </p:nvPr>
        </p:nvSpPr>
        <p:spPr>
          <a:xfrm>
            <a:off x="457200" y="47517"/>
            <a:ext cx="8229600" cy="1143000"/>
          </a:xfrm>
        </p:spPr>
        <p:txBody>
          <a:bodyPr/>
          <a:lstStyle/>
          <a:p>
            <a:r>
              <a:rPr lang="en-US" dirty="0"/>
              <a:t>Monarchs need Milkweed</a:t>
            </a:r>
          </a:p>
        </p:txBody>
      </p:sp>
      <p:pic>
        <p:nvPicPr>
          <p:cNvPr id="9" name="Picture 8" descr="A person holding a leaf&#10;&#10;Description automatically generated">
            <a:extLst>
              <a:ext uri="{FF2B5EF4-FFF2-40B4-BE49-F238E27FC236}">
                <a16:creationId xmlns:a16="http://schemas.microsoft.com/office/drawing/2014/main" id="{A989AA03-DAF4-4C4E-9C14-2865F6719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56539" y="1601183"/>
            <a:ext cx="3284835" cy="2414583"/>
          </a:xfrm>
          <a:prstGeom prst="rect">
            <a:avLst/>
          </a:prstGeom>
        </p:spPr>
      </p:pic>
      <p:pic>
        <p:nvPicPr>
          <p:cNvPr id="7" name="Picture Placeholder 6" descr="A butterfly on a leaf&#10;&#10;Description automatically generated">
            <a:extLst>
              <a:ext uri="{FF2B5EF4-FFF2-40B4-BE49-F238E27FC236}">
                <a16:creationId xmlns:a16="http://schemas.microsoft.com/office/drawing/2014/main" id="{72FCA19E-655B-4C4B-BF63-71E3B4E90C41}"/>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9091" r="9091"/>
          <a:stretch>
            <a:fillRect/>
          </a:stretch>
        </p:blipFill>
        <p:spPr>
          <a:xfrm rot="5400000">
            <a:off x="6228190" y="1251065"/>
            <a:ext cx="2485038" cy="2277952"/>
          </a:xfrm>
        </p:spPr>
      </p:pic>
      <p:pic>
        <p:nvPicPr>
          <p:cNvPr id="4" name="Picture 3" descr="A bee on a flower&#10;&#10;Description automatically generated">
            <a:extLst>
              <a:ext uri="{FF2B5EF4-FFF2-40B4-BE49-F238E27FC236}">
                <a16:creationId xmlns:a16="http://schemas.microsoft.com/office/drawing/2014/main" id="{8F077C82-F869-0F4D-B8FA-30FB035F2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680" y="1147522"/>
            <a:ext cx="2095500" cy="2794000"/>
          </a:xfrm>
          <a:prstGeom prst="rect">
            <a:avLst/>
          </a:prstGeom>
        </p:spPr>
      </p:pic>
      <p:pic>
        <p:nvPicPr>
          <p:cNvPr id="6" name="Picture 5" descr="A butterfly on a plant&#10;&#10;Description automatically generated with medium confidence">
            <a:extLst>
              <a:ext uri="{FF2B5EF4-FFF2-40B4-BE49-F238E27FC236}">
                <a16:creationId xmlns:a16="http://schemas.microsoft.com/office/drawing/2014/main" id="{75E3C707-A8DC-B840-8792-DA3CF72F4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6128" y="3436640"/>
            <a:ext cx="2463627" cy="3284835"/>
          </a:xfrm>
          <a:prstGeom prst="rect">
            <a:avLst/>
          </a:prstGeom>
        </p:spPr>
      </p:pic>
      <p:pic>
        <p:nvPicPr>
          <p:cNvPr id="8" name="Picture 7" descr="A picture containing indoor, vegetable&#10;&#10;Description automatically generated">
            <a:extLst>
              <a:ext uri="{FF2B5EF4-FFF2-40B4-BE49-F238E27FC236}">
                <a16:creationId xmlns:a16="http://schemas.microsoft.com/office/drawing/2014/main" id="{23CEF5FA-4CE2-8C46-9169-AFA78D415E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074" y="3941522"/>
            <a:ext cx="3514660" cy="2755493"/>
          </a:xfrm>
          <a:prstGeom prst="rect">
            <a:avLst/>
          </a:prstGeom>
        </p:spPr>
      </p:pic>
      <p:sp>
        <p:nvSpPr>
          <p:cNvPr id="10" name="TextBox 9">
            <a:extLst>
              <a:ext uri="{FF2B5EF4-FFF2-40B4-BE49-F238E27FC236}">
                <a16:creationId xmlns:a16="http://schemas.microsoft.com/office/drawing/2014/main" id="{3F7AEC93-6623-B549-B2F5-1CA1AC582793}"/>
              </a:ext>
            </a:extLst>
          </p:cNvPr>
          <p:cNvSpPr txBox="1"/>
          <p:nvPr/>
        </p:nvSpPr>
        <p:spPr>
          <a:xfrm>
            <a:off x="1763041" y="6202461"/>
            <a:ext cx="1528624" cy="307777"/>
          </a:xfrm>
          <a:prstGeom prst="rect">
            <a:avLst/>
          </a:prstGeom>
          <a:noFill/>
        </p:spPr>
        <p:txBody>
          <a:bodyPr wrap="none" rtlCol="0">
            <a:spAutoFit/>
          </a:bodyPr>
          <a:lstStyle/>
          <a:p>
            <a:r>
              <a:rPr lang="en-US" sz="1400" dirty="0"/>
              <a:t>Photos Tora Rocha</a:t>
            </a:r>
          </a:p>
        </p:txBody>
      </p:sp>
    </p:spTree>
    <p:extLst>
      <p:ext uri="{BB962C8B-B14F-4D97-AF65-F5344CB8AC3E}">
        <p14:creationId xmlns:p14="http://schemas.microsoft.com/office/powerpoint/2010/main" val="4839742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EDF53-9606-B741-93B1-B021F91D8603}"/>
              </a:ext>
            </a:extLst>
          </p:cNvPr>
          <p:cNvSpPr>
            <a:spLocks noGrp="1"/>
          </p:cNvSpPr>
          <p:nvPr>
            <p:ph type="sldNum" sz="quarter" idx="16"/>
          </p:nvPr>
        </p:nvSpPr>
        <p:spPr/>
        <p:txBody>
          <a:bodyPr/>
          <a:lstStyle/>
          <a:p>
            <a:fld id="{111DB74A-73E3-49E8-8984-0D5D8C20C556}" type="slidenum">
              <a:rPr lang="en-US" smtClean="0"/>
              <a:pPr/>
              <a:t>41</a:t>
            </a:fld>
            <a:endParaRPr lang="en-US" dirty="0"/>
          </a:p>
        </p:txBody>
      </p:sp>
      <p:sp>
        <p:nvSpPr>
          <p:cNvPr id="5" name="Title 4">
            <a:extLst>
              <a:ext uri="{FF2B5EF4-FFF2-40B4-BE49-F238E27FC236}">
                <a16:creationId xmlns:a16="http://schemas.microsoft.com/office/drawing/2014/main" id="{B940700B-2DB2-8B48-A8C7-15B3B12104D1}"/>
              </a:ext>
            </a:extLst>
          </p:cNvPr>
          <p:cNvSpPr>
            <a:spLocks noGrp="1"/>
          </p:cNvSpPr>
          <p:nvPr>
            <p:ph type="title"/>
          </p:nvPr>
        </p:nvSpPr>
        <p:spPr/>
        <p:txBody>
          <a:bodyPr/>
          <a:lstStyle/>
          <a:p>
            <a:r>
              <a:rPr lang="en-US" dirty="0"/>
              <a:t>Anise Swallowtail</a:t>
            </a:r>
          </a:p>
        </p:txBody>
      </p:sp>
      <p:pic>
        <p:nvPicPr>
          <p:cNvPr id="10" name="Picture 9" descr="A picture containing grass, outdoor&#10;&#10;Description automatically generated">
            <a:extLst>
              <a:ext uri="{FF2B5EF4-FFF2-40B4-BE49-F238E27FC236}">
                <a16:creationId xmlns:a16="http://schemas.microsoft.com/office/drawing/2014/main" id="{96117613-5ABF-9A49-8076-25FF4B509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952" y="1819692"/>
            <a:ext cx="2785284" cy="3713712"/>
          </a:xfrm>
          <a:prstGeom prst="rect">
            <a:avLst/>
          </a:prstGeom>
        </p:spPr>
      </p:pic>
      <p:pic>
        <p:nvPicPr>
          <p:cNvPr id="12" name="Picture 11" descr="A close up of a plant&#10;&#10;Description automatically generated with medium confidence">
            <a:extLst>
              <a:ext uri="{FF2B5EF4-FFF2-40B4-BE49-F238E27FC236}">
                <a16:creationId xmlns:a16="http://schemas.microsoft.com/office/drawing/2014/main" id="{82A49CE4-C2FD-314C-8793-F82575D5B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43" y="1806628"/>
            <a:ext cx="2795083" cy="3726776"/>
          </a:xfrm>
          <a:prstGeom prst="rect">
            <a:avLst/>
          </a:prstGeom>
        </p:spPr>
      </p:pic>
      <p:pic>
        <p:nvPicPr>
          <p:cNvPr id="4" name="Picture 3" descr="A butterfly on a flower&#10;&#10;Description automatically generated with low confidence">
            <a:extLst>
              <a:ext uri="{FF2B5EF4-FFF2-40B4-BE49-F238E27FC236}">
                <a16:creationId xmlns:a16="http://schemas.microsoft.com/office/drawing/2014/main" id="{40CD1C91-B345-C941-8AE7-4534D508E1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165" y="1817789"/>
            <a:ext cx="2785284" cy="3713712"/>
          </a:xfrm>
          <a:prstGeom prst="rect">
            <a:avLst/>
          </a:prstGeom>
        </p:spPr>
      </p:pic>
    </p:spTree>
    <p:extLst>
      <p:ext uri="{BB962C8B-B14F-4D97-AF65-F5344CB8AC3E}">
        <p14:creationId xmlns:p14="http://schemas.microsoft.com/office/powerpoint/2010/main" val="616921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0F434C-4C13-DF48-A246-8F39CB5FC2BF}"/>
              </a:ext>
            </a:extLst>
          </p:cNvPr>
          <p:cNvSpPr>
            <a:spLocks noGrp="1"/>
          </p:cNvSpPr>
          <p:nvPr>
            <p:ph type="sldNum" sz="quarter" idx="16"/>
          </p:nvPr>
        </p:nvSpPr>
        <p:spPr/>
        <p:txBody>
          <a:bodyPr/>
          <a:lstStyle/>
          <a:p>
            <a:fld id="{111DB74A-73E3-49E8-8984-0D5D8C20C556}" type="slidenum">
              <a:rPr lang="en-US" smtClean="0"/>
              <a:pPr/>
              <a:t>42</a:t>
            </a:fld>
            <a:endParaRPr lang="en-US" dirty="0"/>
          </a:p>
        </p:txBody>
      </p:sp>
      <p:sp>
        <p:nvSpPr>
          <p:cNvPr id="5" name="Title 4">
            <a:extLst>
              <a:ext uri="{FF2B5EF4-FFF2-40B4-BE49-F238E27FC236}">
                <a16:creationId xmlns:a16="http://schemas.microsoft.com/office/drawing/2014/main" id="{6E31E13C-0594-3145-BC03-B2978D95F76F}"/>
              </a:ext>
            </a:extLst>
          </p:cNvPr>
          <p:cNvSpPr>
            <a:spLocks noGrp="1"/>
          </p:cNvSpPr>
          <p:nvPr>
            <p:ph type="title"/>
          </p:nvPr>
        </p:nvSpPr>
        <p:spPr>
          <a:xfrm>
            <a:off x="437941" y="0"/>
            <a:ext cx="8229600" cy="1143000"/>
          </a:xfrm>
        </p:spPr>
        <p:txBody>
          <a:bodyPr/>
          <a:lstStyle/>
          <a:p>
            <a:r>
              <a:rPr lang="en-US" dirty="0"/>
              <a:t>Pipevine Swallowtail</a:t>
            </a:r>
          </a:p>
        </p:txBody>
      </p:sp>
      <p:pic>
        <p:nvPicPr>
          <p:cNvPr id="10" name="Picture 9" descr="A picture containing outdoor, plant&#10;&#10;Description automatically generated">
            <a:extLst>
              <a:ext uri="{FF2B5EF4-FFF2-40B4-BE49-F238E27FC236}">
                <a16:creationId xmlns:a16="http://schemas.microsoft.com/office/drawing/2014/main" id="{242F370F-C2B6-474E-A3AB-4FB49AD9F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21" y="1137575"/>
            <a:ext cx="2038349" cy="2717799"/>
          </a:xfrm>
          <a:prstGeom prst="rect">
            <a:avLst/>
          </a:prstGeom>
        </p:spPr>
      </p:pic>
      <p:pic>
        <p:nvPicPr>
          <p:cNvPr id="8" name="Picture 7">
            <a:extLst>
              <a:ext uri="{FF2B5EF4-FFF2-40B4-BE49-F238E27FC236}">
                <a16:creationId xmlns:a16="http://schemas.microsoft.com/office/drawing/2014/main" id="{B20EE0BB-7808-BF4D-A436-6CF14ABDDA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369" y="1121664"/>
            <a:ext cx="2038350" cy="2717800"/>
          </a:xfrm>
          <a:prstGeom prst="rect">
            <a:avLst/>
          </a:prstGeom>
        </p:spPr>
      </p:pic>
      <p:pic>
        <p:nvPicPr>
          <p:cNvPr id="7" name="Picture Placeholder 6" descr="A picture containing plant&#10;&#10;Description automatically generated">
            <a:extLst>
              <a:ext uri="{FF2B5EF4-FFF2-40B4-BE49-F238E27FC236}">
                <a16:creationId xmlns:a16="http://schemas.microsoft.com/office/drawing/2014/main" id="{DEC8D099-A5CC-F44C-A201-68A5BB92D9E2}"/>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9091" r="9091"/>
          <a:stretch>
            <a:fillRect/>
          </a:stretch>
        </p:blipFill>
        <p:spPr>
          <a:xfrm rot="5400000">
            <a:off x="87569" y="3575393"/>
            <a:ext cx="3116493" cy="2856786"/>
          </a:xfrm>
        </p:spPr>
      </p:pic>
      <p:pic>
        <p:nvPicPr>
          <p:cNvPr id="12" name="Picture 11" descr="A butterfly on a flower&#10;&#10;Description automatically generated with low confidence">
            <a:extLst>
              <a:ext uri="{FF2B5EF4-FFF2-40B4-BE49-F238E27FC236}">
                <a16:creationId xmlns:a16="http://schemas.microsoft.com/office/drawing/2014/main" id="{521C9EBB-1EBC-2D41-918C-07DFF7635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48399" y="3383382"/>
            <a:ext cx="2399985" cy="3199980"/>
          </a:xfrm>
          <a:prstGeom prst="rect">
            <a:avLst/>
          </a:prstGeom>
        </p:spPr>
      </p:pic>
      <p:pic>
        <p:nvPicPr>
          <p:cNvPr id="4" name="Picture 3" descr="A person holding a green frog&#10;&#10;Description automatically generated with low confidence">
            <a:extLst>
              <a:ext uri="{FF2B5EF4-FFF2-40B4-BE49-F238E27FC236}">
                <a16:creationId xmlns:a16="http://schemas.microsoft.com/office/drawing/2014/main" id="{5C01A57A-B18F-5143-BC22-417EAA0232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8082" y="3429000"/>
            <a:ext cx="2349774" cy="3133032"/>
          </a:xfrm>
          <a:prstGeom prst="rect">
            <a:avLst/>
          </a:prstGeom>
        </p:spPr>
      </p:pic>
    </p:spTree>
    <p:extLst>
      <p:ext uri="{BB962C8B-B14F-4D97-AF65-F5344CB8AC3E}">
        <p14:creationId xmlns:p14="http://schemas.microsoft.com/office/powerpoint/2010/main" val="1724716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43</a:t>
            </a:fld>
            <a:endParaRPr/>
          </a:p>
        </p:txBody>
      </p:sp>
      <p:sp>
        <p:nvSpPr>
          <p:cNvPr id="453" name="How Can I Attract Pollinators?"/>
          <p:cNvSpPr txBox="1">
            <a:spLocks noGrp="1"/>
          </p:cNvSpPr>
          <p:nvPr>
            <p:ph type="title" idx="4294967295"/>
          </p:nvPr>
        </p:nvSpPr>
        <p:spPr>
          <a:xfrm>
            <a:off x="1376216" y="457229"/>
            <a:ext cx="6172200" cy="857251"/>
          </a:xfrm>
          <a:prstGeom prst="rect">
            <a:avLst/>
          </a:prstGeom>
          <a:noFill/>
        </p:spPr>
        <p:txBody>
          <a:bodyPr>
            <a:normAutofit fontScale="90000"/>
          </a:bodyPr>
          <a:lstStyle>
            <a:lvl1pPr>
              <a:defRPr sz="4200"/>
            </a:lvl1pPr>
          </a:lstStyle>
          <a:p>
            <a:r>
              <a:rPr dirty="0"/>
              <a:t>How Can I Attract Pollinators?</a:t>
            </a:r>
          </a:p>
        </p:txBody>
      </p:sp>
      <p:sp>
        <p:nvSpPr>
          <p:cNvPr id="454" name="Text Placeholder 1"/>
          <p:cNvSpPr txBox="1">
            <a:spLocks noGrp="1"/>
          </p:cNvSpPr>
          <p:nvPr>
            <p:ph type="body" sz="half" idx="1"/>
          </p:nvPr>
        </p:nvSpPr>
        <p:spPr>
          <a:xfrm>
            <a:off x="381000" y="2432815"/>
            <a:ext cx="5495312" cy="2258653"/>
          </a:xfrm>
          <a:prstGeom prst="rect">
            <a:avLst/>
          </a:prstGeom>
        </p:spPr>
        <p:txBody>
          <a:bodyPr vert="horz" lIns="54186" tIns="54186" rIns="54186" bIns="54186" rtlCol="0">
            <a:normAutofit fontScale="92500" lnSpcReduction="10000"/>
          </a:bodyPr>
          <a:lstStyle/>
          <a:p>
            <a:pPr marL="0" indent="0" defTabSz="487680">
              <a:spcBef>
                <a:spcPts val="0"/>
              </a:spcBef>
              <a:buClr>
                <a:srgbClr val="396A01"/>
              </a:buClr>
              <a:buFont typeface="Arial"/>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800" b="1">
                <a:solidFill>
                  <a:srgbClr val="0365C0"/>
                </a:solidFill>
              </a:defRPr>
            </a:pPr>
            <a:r>
              <a:rPr dirty="0"/>
              <a:t>Attracted by bright colors</a:t>
            </a:r>
          </a:p>
          <a:p>
            <a:pPr marL="0" indent="0" defTabSz="487680">
              <a:spcBef>
                <a:spcPts val="0"/>
              </a:spcBef>
              <a:buClr>
                <a:srgbClr val="396A01"/>
              </a:buClr>
              <a:buFont typeface="Arial"/>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800" b="1">
                <a:solidFill>
                  <a:srgbClr val="0365C0"/>
                </a:solidFill>
              </a:defRPr>
            </a:pPr>
            <a:r>
              <a:rPr dirty="0"/>
              <a:t>Red, yellow, orange, blue</a:t>
            </a:r>
          </a:p>
          <a:p>
            <a:pPr marL="0" indent="0" defTabSz="487680">
              <a:spcBef>
                <a:spcPts val="0"/>
              </a:spcBef>
              <a:buClr>
                <a:srgbClr val="396A01"/>
              </a:buClr>
              <a:buFont typeface="Arial"/>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800" b="1">
                <a:solidFill>
                  <a:srgbClr val="0365C0"/>
                </a:solidFill>
              </a:defRPr>
            </a:pPr>
            <a:r>
              <a:rPr dirty="0"/>
              <a:t>Tubular flower shape</a:t>
            </a:r>
          </a:p>
          <a:p>
            <a:pPr marL="0" indent="0" defTabSz="487680">
              <a:spcBef>
                <a:spcPts val="0"/>
              </a:spcBef>
              <a:buClr>
                <a:srgbClr val="396A01"/>
              </a:buClr>
              <a:buFont typeface="Arial"/>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800" b="1">
                <a:solidFill>
                  <a:srgbClr val="0365C0"/>
                </a:solidFill>
              </a:defRPr>
            </a:pPr>
            <a:r>
              <a:rPr dirty="0"/>
              <a:t>Hover to drink nectar</a:t>
            </a:r>
          </a:p>
        </p:txBody>
      </p:sp>
      <p:pic>
        <p:nvPicPr>
          <p:cNvPr id="455" name="images-2.jpeg" descr="images-2.jpeg"/>
          <p:cNvPicPr>
            <a:picLocks noChangeAspect="1"/>
          </p:cNvPicPr>
          <p:nvPr/>
        </p:nvPicPr>
        <p:blipFill>
          <a:blip r:embed="rId3"/>
          <a:stretch>
            <a:fillRect/>
          </a:stretch>
        </p:blipFill>
        <p:spPr>
          <a:xfrm>
            <a:off x="1981200" y="5071776"/>
            <a:ext cx="2971800" cy="1664210"/>
          </a:xfrm>
          <a:prstGeom prst="rect">
            <a:avLst/>
          </a:prstGeom>
          <a:ln w="12700">
            <a:miter lim="400000"/>
          </a:ln>
        </p:spPr>
      </p:pic>
      <p:pic>
        <p:nvPicPr>
          <p:cNvPr id="456" name="Unknown.jpeg" descr="Unknown.jpeg"/>
          <p:cNvPicPr>
            <a:picLocks noChangeAspect="1"/>
          </p:cNvPicPr>
          <p:nvPr/>
        </p:nvPicPr>
        <p:blipFill>
          <a:blip r:embed="rId4"/>
          <a:stretch>
            <a:fillRect/>
          </a:stretch>
        </p:blipFill>
        <p:spPr>
          <a:xfrm>
            <a:off x="5334000" y="2052507"/>
            <a:ext cx="3618559" cy="2407986"/>
          </a:xfrm>
          <a:prstGeom prst="rect">
            <a:avLst/>
          </a:prstGeom>
          <a:ln w="12700">
            <a:miter lim="400000"/>
          </a:ln>
        </p:spPr>
      </p:pic>
      <p:sp>
        <p:nvSpPr>
          <p:cNvPr id="457" name="Hummingbirds"/>
          <p:cNvSpPr txBox="1"/>
          <p:nvPr/>
        </p:nvSpPr>
        <p:spPr>
          <a:xfrm>
            <a:off x="674175" y="1413096"/>
            <a:ext cx="2942729" cy="61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marR="53172" indent="53172" algn="ctr" defTabSz="1196440">
              <a:spcBef>
                <a:spcPts val="1500"/>
              </a:spcBef>
              <a:defRPr sz="4700" b="1" u="sng">
                <a:uFill>
                  <a:solidFill>
                    <a:srgbClr val="945200"/>
                  </a:solidFill>
                </a:uFill>
              </a:defRPr>
            </a:lvl1pPr>
          </a:lstStyle>
          <a:p>
            <a:r>
              <a:rPr sz="3525" dirty="0"/>
              <a:t>Hummingbirds</a:t>
            </a:r>
          </a:p>
        </p:txBody>
      </p:sp>
    </p:spTree>
    <p:extLst>
      <p:ext uri="{BB962C8B-B14F-4D97-AF65-F5344CB8AC3E}">
        <p14:creationId xmlns:p14="http://schemas.microsoft.com/office/powerpoint/2010/main" val="3697946203"/>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1B0A42-CF4B-ED4B-88D7-01593E96F6CC}"/>
              </a:ext>
            </a:extLst>
          </p:cNvPr>
          <p:cNvSpPr>
            <a:spLocks noGrp="1"/>
          </p:cNvSpPr>
          <p:nvPr>
            <p:ph type="sldNum" sz="quarter" idx="16"/>
          </p:nvPr>
        </p:nvSpPr>
        <p:spPr/>
        <p:txBody>
          <a:bodyPr/>
          <a:lstStyle/>
          <a:p>
            <a:fld id="{111DB74A-73E3-49E8-8984-0D5D8C20C556}" type="slidenum">
              <a:rPr lang="en-US" smtClean="0"/>
              <a:pPr/>
              <a:t>44</a:t>
            </a:fld>
            <a:endParaRPr lang="en-US" dirty="0"/>
          </a:p>
        </p:txBody>
      </p:sp>
      <p:sp>
        <p:nvSpPr>
          <p:cNvPr id="5" name="Title 4">
            <a:extLst>
              <a:ext uri="{FF2B5EF4-FFF2-40B4-BE49-F238E27FC236}">
                <a16:creationId xmlns:a16="http://schemas.microsoft.com/office/drawing/2014/main" id="{06E4217C-DCA9-F243-8262-7EC4D03012F3}"/>
              </a:ext>
            </a:extLst>
          </p:cNvPr>
          <p:cNvSpPr>
            <a:spLocks noGrp="1"/>
          </p:cNvSpPr>
          <p:nvPr>
            <p:ph type="title"/>
          </p:nvPr>
        </p:nvSpPr>
        <p:spPr/>
        <p:txBody>
          <a:bodyPr/>
          <a:lstStyle/>
          <a:p>
            <a:r>
              <a:rPr lang="en-US" dirty="0"/>
              <a:t>Hummingbirds</a:t>
            </a:r>
          </a:p>
        </p:txBody>
      </p:sp>
      <p:pic>
        <p:nvPicPr>
          <p:cNvPr id="6" name="Picture 5" descr="A bird on a flower&#10;&#10;Description automatically generated with low confidence">
            <a:extLst>
              <a:ext uri="{FF2B5EF4-FFF2-40B4-BE49-F238E27FC236}">
                <a16:creationId xmlns:a16="http://schemas.microsoft.com/office/drawing/2014/main" id="{25B4E1C8-097A-BF42-90BF-BE06CE2E7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33" y="1920163"/>
            <a:ext cx="3751666" cy="4069080"/>
          </a:xfrm>
          <a:prstGeom prst="rect">
            <a:avLst/>
          </a:prstGeom>
        </p:spPr>
      </p:pic>
      <p:pic>
        <p:nvPicPr>
          <p:cNvPr id="7" name="Picture Placeholder 6" descr="A picture containing vessel, bird, orange, tyrannid&#10;&#10;Description automatically generated">
            <a:extLst>
              <a:ext uri="{FF2B5EF4-FFF2-40B4-BE49-F238E27FC236}">
                <a16:creationId xmlns:a16="http://schemas.microsoft.com/office/drawing/2014/main" id="{82A4C2CB-374E-774A-B365-69DDBAD8929E}"/>
              </a:ext>
            </a:extLst>
          </p:cNvPr>
          <p:cNvPicPr>
            <a:picLocks noGrp="1" noChangeAspect="1"/>
          </p:cNvPicPr>
          <p:nvPr>
            <p:ph type="pic" sz="quarter" idx="18"/>
          </p:nvPr>
        </p:nvPicPr>
        <p:blipFill rotWithShape="1">
          <a:blip r:embed="rId4">
            <a:extLst>
              <a:ext uri="{28A0092B-C50C-407E-A947-70E740481C1C}">
                <a14:useLocalDpi xmlns:a14="http://schemas.microsoft.com/office/drawing/2010/main" val="0"/>
              </a:ext>
            </a:extLst>
          </a:blip>
          <a:srcRect l="5910" r="5910"/>
          <a:stretch/>
        </p:blipFill>
        <p:spPr>
          <a:xfrm>
            <a:off x="5847582" y="3832699"/>
            <a:ext cx="3158836" cy="2895600"/>
          </a:xfrm>
          <a:noFill/>
        </p:spPr>
      </p:pic>
      <p:sp>
        <p:nvSpPr>
          <p:cNvPr id="8" name="TextBox 7">
            <a:extLst>
              <a:ext uri="{FF2B5EF4-FFF2-40B4-BE49-F238E27FC236}">
                <a16:creationId xmlns:a16="http://schemas.microsoft.com/office/drawing/2014/main" id="{62B72474-678F-F743-83C6-582975570D78}"/>
              </a:ext>
            </a:extLst>
          </p:cNvPr>
          <p:cNvSpPr txBox="1"/>
          <p:nvPr/>
        </p:nvSpPr>
        <p:spPr>
          <a:xfrm>
            <a:off x="7028056" y="5922707"/>
            <a:ext cx="1978362" cy="369332"/>
          </a:xfrm>
          <a:prstGeom prst="rect">
            <a:avLst/>
          </a:prstGeom>
          <a:noFill/>
        </p:spPr>
        <p:txBody>
          <a:bodyPr wrap="none" rtlCol="0">
            <a:spAutoFit/>
          </a:bodyPr>
          <a:lstStyle/>
          <a:p>
            <a:r>
              <a:rPr lang="en-US" dirty="0">
                <a:solidFill>
                  <a:schemeClr val="bg1"/>
                </a:solidFill>
              </a:rPr>
              <a:t>Mexican Sunflower</a:t>
            </a:r>
          </a:p>
        </p:txBody>
      </p:sp>
      <p:pic>
        <p:nvPicPr>
          <p:cNvPr id="11" name="Picture 10" descr="A picture containing bird, hummingbird, branch, blurry&#10;&#10;Description automatically generated">
            <a:extLst>
              <a:ext uri="{FF2B5EF4-FFF2-40B4-BE49-F238E27FC236}">
                <a16:creationId xmlns:a16="http://schemas.microsoft.com/office/drawing/2014/main" id="{E43658A9-D002-EA4D-B45E-C2BA65940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2202" y="1209953"/>
            <a:ext cx="2514600" cy="3352800"/>
          </a:xfrm>
          <a:prstGeom prst="rect">
            <a:avLst/>
          </a:prstGeom>
        </p:spPr>
      </p:pic>
      <p:sp>
        <p:nvSpPr>
          <p:cNvPr id="13" name="TextBox 12">
            <a:extLst>
              <a:ext uri="{FF2B5EF4-FFF2-40B4-BE49-F238E27FC236}">
                <a16:creationId xmlns:a16="http://schemas.microsoft.com/office/drawing/2014/main" id="{C4345AB2-2568-4B49-A10C-9324A3743FC0}"/>
              </a:ext>
            </a:extLst>
          </p:cNvPr>
          <p:cNvSpPr txBox="1"/>
          <p:nvPr/>
        </p:nvSpPr>
        <p:spPr>
          <a:xfrm>
            <a:off x="4861602" y="3962400"/>
            <a:ext cx="1171859" cy="369332"/>
          </a:xfrm>
          <a:prstGeom prst="rect">
            <a:avLst/>
          </a:prstGeom>
          <a:noFill/>
        </p:spPr>
        <p:txBody>
          <a:bodyPr wrap="none" rtlCol="0">
            <a:spAutoFit/>
          </a:bodyPr>
          <a:lstStyle/>
          <a:p>
            <a:r>
              <a:rPr lang="en-US" dirty="0">
                <a:solidFill>
                  <a:schemeClr val="bg1"/>
                </a:solidFill>
              </a:rPr>
              <a:t>Manzanita</a:t>
            </a:r>
          </a:p>
        </p:txBody>
      </p:sp>
      <p:sp>
        <p:nvSpPr>
          <p:cNvPr id="2" name="TextBox 1">
            <a:extLst>
              <a:ext uri="{FF2B5EF4-FFF2-40B4-BE49-F238E27FC236}">
                <a16:creationId xmlns:a16="http://schemas.microsoft.com/office/drawing/2014/main" id="{A4BB9341-8073-134C-B5B8-164A8D155755}"/>
              </a:ext>
            </a:extLst>
          </p:cNvPr>
          <p:cNvSpPr txBox="1"/>
          <p:nvPr/>
        </p:nvSpPr>
        <p:spPr>
          <a:xfrm>
            <a:off x="530733" y="1922985"/>
            <a:ext cx="1976375" cy="369332"/>
          </a:xfrm>
          <a:prstGeom prst="rect">
            <a:avLst/>
          </a:prstGeom>
          <a:noFill/>
        </p:spPr>
        <p:txBody>
          <a:bodyPr wrap="none" rtlCol="0">
            <a:spAutoFit/>
          </a:bodyPr>
          <a:lstStyle/>
          <a:p>
            <a:r>
              <a:rPr lang="en-US" dirty="0">
                <a:solidFill>
                  <a:schemeClr val="bg1"/>
                </a:solidFill>
              </a:rPr>
              <a:t>Hummingbird Mint</a:t>
            </a:r>
          </a:p>
        </p:txBody>
      </p:sp>
    </p:spTree>
    <p:extLst>
      <p:ext uri="{BB962C8B-B14F-4D97-AF65-F5344CB8AC3E}">
        <p14:creationId xmlns:p14="http://schemas.microsoft.com/office/powerpoint/2010/main" val="1777123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yellow flower&#10;&#10;Description automatically generated">
            <a:extLst>
              <a:ext uri="{FF2B5EF4-FFF2-40B4-BE49-F238E27FC236}">
                <a16:creationId xmlns:a16="http://schemas.microsoft.com/office/drawing/2014/main" id="{7781BC8D-AC51-674F-8F7C-92DFA42CE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75" y="1600200"/>
            <a:ext cx="3009900" cy="4038600"/>
          </a:xfrm>
          <a:prstGeom prst="rect">
            <a:avLst/>
          </a:prstGeom>
        </p:spPr>
      </p:pic>
      <p:pic>
        <p:nvPicPr>
          <p:cNvPr id="8" name="Picture 7" descr="A close-up of a plant&#10;&#10;Description automatically generated with low confidence">
            <a:extLst>
              <a:ext uri="{FF2B5EF4-FFF2-40B4-BE49-F238E27FC236}">
                <a16:creationId xmlns:a16="http://schemas.microsoft.com/office/drawing/2014/main" id="{20783F8C-FAB4-DE40-B472-439B24AC9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700" y="1600200"/>
            <a:ext cx="3009900" cy="4038600"/>
          </a:xfrm>
          <a:prstGeom prst="rect">
            <a:avLst/>
          </a:prstGeom>
        </p:spPr>
      </p:pic>
      <p:pic>
        <p:nvPicPr>
          <p:cNvPr id="11" name="Picture Placeholder 10" descr="A close up of a flower&#10;&#10;Description automatically generated with medium confidence">
            <a:extLst>
              <a:ext uri="{FF2B5EF4-FFF2-40B4-BE49-F238E27FC236}">
                <a16:creationId xmlns:a16="http://schemas.microsoft.com/office/drawing/2014/main" id="{1377D069-5EC7-BC4D-90EE-83FC70E86B22}"/>
              </a:ext>
            </a:extLst>
          </p:cNvPr>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t="15634" b="15634"/>
          <a:stretch>
            <a:fillRect/>
          </a:stretch>
        </p:blipFill>
        <p:spPr>
          <a:xfrm>
            <a:off x="6777038" y="1600200"/>
            <a:ext cx="1754188" cy="1601788"/>
          </a:xfrm>
        </p:spPr>
      </p:pic>
      <p:pic>
        <p:nvPicPr>
          <p:cNvPr id="4" name="Picture 3" descr="A field of yellow flowers&#10;&#10;Description automatically generated with medium confidence">
            <a:extLst>
              <a:ext uri="{FF2B5EF4-FFF2-40B4-BE49-F238E27FC236}">
                <a16:creationId xmlns:a16="http://schemas.microsoft.com/office/drawing/2014/main" id="{FFA5E2E9-9D7F-AB4F-AD4B-28D3DCC73A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038" y="3273425"/>
            <a:ext cx="1754188" cy="2365375"/>
          </a:xfrm>
          <a:prstGeom prst="rect">
            <a:avLst/>
          </a:prstGeom>
        </p:spPr>
      </p:pic>
      <p:sp>
        <p:nvSpPr>
          <p:cNvPr id="3" name="Slide Number Placeholder 2">
            <a:extLst>
              <a:ext uri="{FF2B5EF4-FFF2-40B4-BE49-F238E27FC236}">
                <a16:creationId xmlns:a16="http://schemas.microsoft.com/office/drawing/2014/main" id="{40D247CA-2AAA-4F40-86E7-9B99F2DE8997}"/>
              </a:ext>
            </a:extLst>
          </p:cNvPr>
          <p:cNvSpPr>
            <a:spLocks noGrp="1"/>
          </p:cNvSpPr>
          <p:nvPr>
            <p:ph type="sldNum" sz="quarter" idx="4294967295"/>
          </p:nvPr>
        </p:nvSpPr>
        <p:spPr>
          <a:xfrm>
            <a:off x="7315200" y="6356350"/>
            <a:ext cx="1371600" cy="365125"/>
          </a:xfrm>
        </p:spPr>
        <p:txBody>
          <a:bodyPr anchor="ctr">
            <a:normAutofit/>
          </a:bodyPr>
          <a:lstStyle/>
          <a:p>
            <a:pPr>
              <a:spcAft>
                <a:spcPts val="600"/>
              </a:spcAft>
            </a:pPr>
            <a:fld id="{86CB4B4D-7CA3-9044-876B-883B54F8677D}" type="slidenum">
              <a:rPr lang="en-US" smtClean="0"/>
              <a:pPr>
                <a:spcAft>
                  <a:spcPts val="600"/>
                </a:spcAft>
              </a:pPr>
              <a:t>45</a:t>
            </a:fld>
            <a:endParaRPr lang="en-US"/>
          </a:p>
        </p:txBody>
      </p:sp>
      <p:sp>
        <p:nvSpPr>
          <p:cNvPr id="5" name="Title 4">
            <a:extLst>
              <a:ext uri="{FF2B5EF4-FFF2-40B4-BE49-F238E27FC236}">
                <a16:creationId xmlns:a16="http://schemas.microsoft.com/office/drawing/2014/main" id="{914480F1-9297-9549-BB53-45F4D33DCE94}"/>
              </a:ext>
            </a:extLst>
          </p:cNvPr>
          <p:cNvSpPr>
            <a:spLocks noGrp="1"/>
          </p:cNvSpPr>
          <p:nvPr>
            <p:ph type="title"/>
          </p:nvPr>
        </p:nvSpPr>
        <p:spPr>
          <a:xfrm>
            <a:off x="457200" y="274638"/>
            <a:ext cx="8229600" cy="1143000"/>
          </a:xfrm>
        </p:spPr>
        <p:txBody>
          <a:bodyPr anchor="ctr">
            <a:normAutofit/>
          </a:bodyPr>
          <a:lstStyle/>
          <a:p>
            <a:r>
              <a:rPr lang="en-US" dirty="0"/>
              <a:t>Herbs</a:t>
            </a:r>
          </a:p>
        </p:txBody>
      </p:sp>
      <p:sp>
        <p:nvSpPr>
          <p:cNvPr id="9" name="TextBox 8">
            <a:extLst>
              <a:ext uri="{FF2B5EF4-FFF2-40B4-BE49-F238E27FC236}">
                <a16:creationId xmlns:a16="http://schemas.microsoft.com/office/drawing/2014/main" id="{2EC78CA3-D5D1-3341-9FAF-DF54B4E663E6}"/>
              </a:ext>
            </a:extLst>
          </p:cNvPr>
          <p:cNvSpPr txBox="1"/>
          <p:nvPr/>
        </p:nvSpPr>
        <p:spPr>
          <a:xfrm>
            <a:off x="990600" y="1676400"/>
            <a:ext cx="814454" cy="369332"/>
          </a:xfrm>
          <a:prstGeom prst="rect">
            <a:avLst/>
          </a:prstGeom>
          <a:noFill/>
        </p:spPr>
        <p:txBody>
          <a:bodyPr wrap="none" rtlCol="0">
            <a:spAutoFit/>
          </a:bodyPr>
          <a:lstStyle/>
          <a:p>
            <a:r>
              <a:rPr lang="en-US" dirty="0">
                <a:solidFill>
                  <a:schemeClr val="bg1"/>
                </a:solidFill>
              </a:rPr>
              <a:t>Fennel</a:t>
            </a:r>
          </a:p>
        </p:txBody>
      </p:sp>
      <p:sp>
        <p:nvSpPr>
          <p:cNvPr id="10" name="TextBox 9">
            <a:extLst>
              <a:ext uri="{FF2B5EF4-FFF2-40B4-BE49-F238E27FC236}">
                <a16:creationId xmlns:a16="http://schemas.microsoft.com/office/drawing/2014/main" id="{F2F307A9-7C53-DD49-B919-4A3C71CBFB67}"/>
              </a:ext>
            </a:extLst>
          </p:cNvPr>
          <p:cNvSpPr txBox="1"/>
          <p:nvPr/>
        </p:nvSpPr>
        <p:spPr>
          <a:xfrm>
            <a:off x="3659731" y="1625329"/>
            <a:ext cx="1429430" cy="369332"/>
          </a:xfrm>
          <a:prstGeom prst="rect">
            <a:avLst/>
          </a:prstGeom>
          <a:noFill/>
        </p:spPr>
        <p:txBody>
          <a:bodyPr wrap="none" rtlCol="0">
            <a:spAutoFit/>
          </a:bodyPr>
          <a:lstStyle/>
          <a:p>
            <a:r>
              <a:rPr lang="en-US" dirty="0">
                <a:solidFill>
                  <a:schemeClr val="bg1"/>
                </a:solidFill>
              </a:rPr>
              <a:t>Culinary sage</a:t>
            </a:r>
          </a:p>
        </p:txBody>
      </p:sp>
      <p:sp>
        <p:nvSpPr>
          <p:cNvPr id="12" name="TextBox 11">
            <a:extLst>
              <a:ext uri="{FF2B5EF4-FFF2-40B4-BE49-F238E27FC236}">
                <a16:creationId xmlns:a16="http://schemas.microsoft.com/office/drawing/2014/main" id="{80CBBCA7-4B4D-6149-942E-8358A7DCAD32}"/>
              </a:ext>
            </a:extLst>
          </p:cNvPr>
          <p:cNvSpPr txBox="1"/>
          <p:nvPr/>
        </p:nvSpPr>
        <p:spPr>
          <a:xfrm>
            <a:off x="6814094" y="1607744"/>
            <a:ext cx="840038" cy="369332"/>
          </a:xfrm>
          <a:prstGeom prst="rect">
            <a:avLst/>
          </a:prstGeom>
          <a:noFill/>
        </p:spPr>
        <p:txBody>
          <a:bodyPr wrap="none" rtlCol="0">
            <a:spAutoFit/>
          </a:bodyPr>
          <a:lstStyle/>
          <a:p>
            <a:r>
              <a:rPr lang="en-US" dirty="0">
                <a:solidFill>
                  <a:schemeClr val="bg1"/>
                </a:solidFill>
              </a:rPr>
              <a:t>Borage</a:t>
            </a:r>
          </a:p>
        </p:txBody>
      </p:sp>
      <p:sp>
        <p:nvSpPr>
          <p:cNvPr id="14" name="TextBox 13">
            <a:extLst>
              <a:ext uri="{FF2B5EF4-FFF2-40B4-BE49-F238E27FC236}">
                <a16:creationId xmlns:a16="http://schemas.microsoft.com/office/drawing/2014/main" id="{9FE2DF98-45A8-154A-97E2-D7D74C755112}"/>
              </a:ext>
            </a:extLst>
          </p:cNvPr>
          <p:cNvSpPr txBox="1"/>
          <p:nvPr/>
        </p:nvSpPr>
        <p:spPr>
          <a:xfrm>
            <a:off x="6725925" y="3445112"/>
            <a:ext cx="1252266" cy="369332"/>
          </a:xfrm>
          <a:prstGeom prst="rect">
            <a:avLst/>
          </a:prstGeom>
          <a:noFill/>
        </p:spPr>
        <p:txBody>
          <a:bodyPr wrap="none" rtlCol="0">
            <a:spAutoFit/>
          </a:bodyPr>
          <a:lstStyle/>
          <a:p>
            <a:r>
              <a:rPr lang="en-US" dirty="0">
                <a:solidFill>
                  <a:schemeClr val="bg1"/>
                </a:solidFill>
              </a:rPr>
              <a:t>Chamomile</a:t>
            </a:r>
          </a:p>
        </p:txBody>
      </p:sp>
    </p:spTree>
    <p:extLst>
      <p:ext uri="{BB962C8B-B14F-4D97-AF65-F5344CB8AC3E}">
        <p14:creationId xmlns:p14="http://schemas.microsoft.com/office/powerpoint/2010/main" val="1044151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34338-B13A-E04E-8AB8-37FAE217038D}"/>
              </a:ext>
            </a:extLst>
          </p:cNvPr>
          <p:cNvSpPr>
            <a:spLocks noGrp="1"/>
          </p:cNvSpPr>
          <p:nvPr>
            <p:ph type="sldNum" sz="quarter" idx="16"/>
          </p:nvPr>
        </p:nvSpPr>
        <p:spPr/>
        <p:txBody>
          <a:bodyPr/>
          <a:lstStyle/>
          <a:p>
            <a:fld id="{111DB74A-73E3-49E8-8984-0D5D8C20C556}" type="slidenum">
              <a:rPr lang="en-US" smtClean="0"/>
              <a:pPr/>
              <a:t>46</a:t>
            </a:fld>
            <a:endParaRPr lang="en-US" dirty="0"/>
          </a:p>
        </p:txBody>
      </p:sp>
      <p:pic>
        <p:nvPicPr>
          <p:cNvPr id="8" name="Picture 7">
            <a:extLst>
              <a:ext uri="{FF2B5EF4-FFF2-40B4-BE49-F238E27FC236}">
                <a16:creationId xmlns:a16="http://schemas.microsoft.com/office/drawing/2014/main" id="{B93288DB-0FE4-D34A-9FBA-3CAB349E458B}"/>
              </a:ext>
            </a:extLst>
          </p:cNvPr>
          <p:cNvPicPr>
            <a:picLocks noChangeAspect="1"/>
          </p:cNvPicPr>
          <p:nvPr/>
        </p:nvPicPr>
        <p:blipFill>
          <a:blip r:embed="rId3"/>
          <a:stretch>
            <a:fillRect/>
          </a:stretch>
        </p:blipFill>
        <p:spPr>
          <a:xfrm>
            <a:off x="1708150" y="2519362"/>
            <a:ext cx="5422900" cy="4064000"/>
          </a:xfrm>
          <a:prstGeom prst="rect">
            <a:avLst/>
          </a:prstGeom>
        </p:spPr>
      </p:pic>
      <p:pic>
        <p:nvPicPr>
          <p:cNvPr id="7" name="Picture Placeholder 6" descr="A butterfly on a flower&#10;&#10;Description automatically generated">
            <a:extLst>
              <a:ext uri="{FF2B5EF4-FFF2-40B4-BE49-F238E27FC236}">
                <a16:creationId xmlns:a16="http://schemas.microsoft.com/office/drawing/2014/main" id="{83191039-2FE2-654F-8EB3-10BF2DF16751}"/>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8810" r="8810"/>
          <a:stretch>
            <a:fillRect/>
          </a:stretch>
        </p:blipFill>
        <p:spPr>
          <a:xfrm>
            <a:off x="5195455" y="567324"/>
            <a:ext cx="3491345" cy="3200400"/>
          </a:xfrm>
        </p:spPr>
      </p:pic>
      <p:pic>
        <p:nvPicPr>
          <p:cNvPr id="9" name="Picture 8">
            <a:extLst>
              <a:ext uri="{FF2B5EF4-FFF2-40B4-BE49-F238E27FC236}">
                <a16:creationId xmlns:a16="http://schemas.microsoft.com/office/drawing/2014/main" id="{BB464A4D-013E-D64E-8016-30E74BBC8863}"/>
              </a:ext>
            </a:extLst>
          </p:cNvPr>
          <p:cNvPicPr>
            <a:picLocks noChangeAspect="1"/>
          </p:cNvPicPr>
          <p:nvPr/>
        </p:nvPicPr>
        <p:blipFill>
          <a:blip r:embed="rId5"/>
          <a:stretch>
            <a:fillRect/>
          </a:stretch>
        </p:blipFill>
        <p:spPr>
          <a:xfrm>
            <a:off x="381000" y="350838"/>
            <a:ext cx="4038600" cy="2692400"/>
          </a:xfrm>
          <a:prstGeom prst="rect">
            <a:avLst/>
          </a:prstGeom>
        </p:spPr>
      </p:pic>
      <p:sp>
        <p:nvSpPr>
          <p:cNvPr id="10" name="TextBox 9">
            <a:extLst>
              <a:ext uri="{FF2B5EF4-FFF2-40B4-BE49-F238E27FC236}">
                <a16:creationId xmlns:a16="http://schemas.microsoft.com/office/drawing/2014/main" id="{833D3342-DFC5-CE47-9A85-52A5009CCB11}"/>
              </a:ext>
            </a:extLst>
          </p:cNvPr>
          <p:cNvSpPr txBox="1"/>
          <p:nvPr/>
        </p:nvSpPr>
        <p:spPr>
          <a:xfrm>
            <a:off x="1524000" y="382658"/>
            <a:ext cx="789960" cy="369332"/>
          </a:xfrm>
          <a:prstGeom prst="rect">
            <a:avLst/>
          </a:prstGeom>
          <a:noFill/>
        </p:spPr>
        <p:txBody>
          <a:bodyPr wrap="none" rtlCol="0">
            <a:spAutoFit/>
          </a:bodyPr>
          <a:lstStyle/>
          <a:p>
            <a:r>
              <a:rPr lang="en-US" dirty="0">
                <a:solidFill>
                  <a:schemeClr val="bg1"/>
                </a:solidFill>
              </a:rPr>
              <a:t>Chives</a:t>
            </a:r>
          </a:p>
        </p:txBody>
      </p:sp>
      <p:sp>
        <p:nvSpPr>
          <p:cNvPr id="11" name="TextBox 10">
            <a:extLst>
              <a:ext uri="{FF2B5EF4-FFF2-40B4-BE49-F238E27FC236}">
                <a16:creationId xmlns:a16="http://schemas.microsoft.com/office/drawing/2014/main" id="{82FE2E18-20E3-E948-AF5B-8A0CEED516FF}"/>
              </a:ext>
            </a:extLst>
          </p:cNvPr>
          <p:cNvSpPr txBox="1"/>
          <p:nvPr/>
        </p:nvSpPr>
        <p:spPr>
          <a:xfrm>
            <a:off x="7131050" y="1100920"/>
            <a:ext cx="546945" cy="369332"/>
          </a:xfrm>
          <a:prstGeom prst="rect">
            <a:avLst/>
          </a:prstGeom>
          <a:noFill/>
        </p:spPr>
        <p:txBody>
          <a:bodyPr wrap="none" rtlCol="0">
            <a:spAutoFit/>
          </a:bodyPr>
          <a:lstStyle/>
          <a:p>
            <a:r>
              <a:rPr lang="en-US" dirty="0">
                <a:solidFill>
                  <a:schemeClr val="bg1"/>
                </a:solidFill>
              </a:rPr>
              <a:t>Rue</a:t>
            </a:r>
          </a:p>
        </p:txBody>
      </p:sp>
      <p:sp>
        <p:nvSpPr>
          <p:cNvPr id="12" name="TextBox 11">
            <a:extLst>
              <a:ext uri="{FF2B5EF4-FFF2-40B4-BE49-F238E27FC236}">
                <a16:creationId xmlns:a16="http://schemas.microsoft.com/office/drawing/2014/main" id="{D080BC12-105D-0840-AAAE-EAAED2A19A57}"/>
              </a:ext>
            </a:extLst>
          </p:cNvPr>
          <p:cNvSpPr txBox="1"/>
          <p:nvPr/>
        </p:nvSpPr>
        <p:spPr>
          <a:xfrm>
            <a:off x="1918980" y="3244334"/>
            <a:ext cx="1112420" cy="369332"/>
          </a:xfrm>
          <a:prstGeom prst="rect">
            <a:avLst/>
          </a:prstGeom>
          <a:noFill/>
        </p:spPr>
        <p:txBody>
          <a:bodyPr wrap="none" rtlCol="0">
            <a:spAutoFit/>
          </a:bodyPr>
          <a:lstStyle/>
          <a:p>
            <a:r>
              <a:rPr lang="en-US" dirty="0">
                <a:solidFill>
                  <a:schemeClr val="bg1"/>
                </a:solidFill>
              </a:rPr>
              <a:t>Rosemary</a:t>
            </a:r>
          </a:p>
        </p:txBody>
      </p:sp>
    </p:spTree>
    <p:extLst>
      <p:ext uri="{BB962C8B-B14F-4D97-AF65-F5344CB8AC3E}">
        <p14:creationId xmlns:p14="http://schemas.microsoft.com/office/powerpoint/2010/main" val="1142023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47</a:t>
            </a:fld>
            <a:endParaRPr/>
          </a:p>
        </p:txBody>
      </p:sp>
      <p:sp>
        <p:nvSpPr>
          <p:cNvPr id="508" name="Plants! Plants! Plants!"/>
          <p:cNvSpPr txBox="1"/>
          <p:nvPr/>
        </p:nvSpPr>
        <p:spPr>
          <a:xfrm>
            <a:off x="2153068" y="597555"/>
            <a:ext cx="4663136" cy="700192"/>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a:defRPr sz="5400">
                <a:solidFill>
                  <a:schemeClr val="accent1"/>
                </a:solidFill>
              </a:defRPr>
            </a:lvl1pPr>
          </a:lstStyle>
          <a:p>
            <a:r>
              <a:rPr sz="4050" dirty="0"/>
              <a:t>Plants! Plants! Plants!</a:t>
            </a:r>
          </a:p>
        </p:txBody>
      </p:sp>
      <p:pic>
        <p:nvPicPr>
          <p:cNvPr id="509" name="image8.jpeg" descr="image8.jpeg"/>
          <p:cNvPicPr>
            <a:picLocks noChangeAspect="1"/>
          </p:cNvPicPr>
          <p:nvPr/>
        </p:nvPicPr>
        <p:blipFill>
          <a:blip r:embed="rId3"/>
          <a:stretch>
            <a:fillRect/>
          </a:stretch>
        </p:blipFill>
        <p:spPr>
          <a:xfrm>
            <a:off x="4358915" y="3555307"/>
            <a:ext cx="4415212" cy="2938123"/>
          </a:xfrm>
          <a:prstGeom prst="rect">
            <a:avLst/>
          </a:prstGeom>
          <a:ln w="12700">
            <a:miter lim="400000"/>
          </a:ln>
        </p:spPr>
      </p:pic>
      <p:pic>
        <p:nvPicPr>
          <p:cNvPr id="510" name="Image" descr="Image"/>
          <p:cNvPicPr>
            <a:picLocks noChangeAspect="1"/>
          </p:cNvPicPr>
          <p:nvPr/>
        </p:nvPicPr>
        <p:blipFill>
          <a:blip r:embed="rId4"/>
          <a:stretch>
            <a:fillRect/>
          </a:stretch>
        </p:blipFill>
        <p:spPr>
          <a:xfrm>
            <a:off x="484263" y="2362200"/>
            <a:ext cx="3500202" cy="3500201"/>
          </a:xfrm>
          <a:prstGeom prst="rect">
            <a:avLst/>
          </a:prstGeom>
          <a:ln w="12700">
            <a:miter lim="400000"/>
          </a:ln>
        </p:spPr>
      </p:pic>
      <p:sp>
        <p:nvSpPr>
          <p:cNvPr id="511" name="Plant in the sun."/>
          <p:cNvSpPr txBox="1"/>
          <p:nvPr/>
        </p:nvSpPr>
        <p:spPr>
          <a:xfrm>
            <a:off x="5410200" y="3159695"/>
            <a:ext cx="2602444" cy="538609"/>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006288"/>
                </a:solidFill>
                <a:latin typeface="Marker Felt"/>
                <a:ea typeface="Marker Felt"/>
                <a:cs typeface="Marker Felt"/>
                <a:sym typeface="Marker Felt"/>
              </a:defRPr>
            </a:lvl1pPr>
          </a:lstStyle>
          <a:p>
            <a:r>
              <a:rPr sz="3000"/>
              <a:t>Plant in the sun.</a:t>
            </a:r>
          </a:p>
        </p:txBody>
      </p:sp>
      <p:sp>
        <p:nvSpPr>
          <p:cNvPr id="512" name="Plant for year-round bloom"/>
          <p:cNvSpPr txBox="1"/>
          <p:nvPr/>
        </p:nvSpPr>
        <p:spPr>
          <a:xfrm>
            <a:off x="2577479" y="1512695"/>
            <a:ext cx="3989041" cy="503984"/>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3700" u="sng">
                <a:solidFill>
                  <a:srgbClr val="006288"/>
                </a:solidFill>
              </a:defRPr>
            </a:lvl1pPr>
          </a:lstStyle>
          <a:p>
            <a:r>
              <a:rPr sz="2775" dirty="0"/>
              <a:t>Plant for year-round bloom</a:t>
            </a:r>
          </a:p>
        </p:txBody>
      </p:sp>
      <p:sp>
        <p:nvSpPr>
          <p:cNvPr id="513"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sp>
        <p:nvSpPr>
          <p:cNvPr id="514" name="Patchwork Quilt"/>
          <p:cNvSpPr txBox="1"/>
          <p:nvPr/>
        </p:nvSpPr>
        <p:spPr>
          <a:xfrm>
            <a:off x="854860" y="5689179"/>
            <a:ext cx="2596416" cy="538609"/>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dirty="0"/>
              <a:t>Patchwork Quilt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48</a:t>
            </a:fld>
            <a:endParaRPr/>
          </a:p>
        </p:txBody>
      </p:sp>
      <p:sp>
        <p:nvSpPr>
          <p:cNvPr id="517" name="Plants! Plants! Plants!"/>
          <p:cNvSpPr txBox="1"/>
          <p:nvPr/>
        </p:nvSpPr>
        <p:spPr>
          <a:xfrm>
            <a:off x="2074284" y="582687"/>
            <a:ext cx="4663136" cy="700192"/>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a:defRPr sz="5400">
                <a:solidFill>
                  <a:schemeClr val="accent1"/>
                </a:solidFill>
              </a:defRPr>
            </a:lvl1pPr>
          </a:lstStyle>
          <a:p>
            <a:r>
              <a:rPr sz="4050" dirty="0"/>
              <a:t>Plants! Plants! Plants!</a:t>
            </a:r>
          </a:p>
        </p:txBody>
      </p:sp>
      <p:sp>
        <p:nvSpPr>
          <p:cNvPr id="518"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pic>
        <p:nvPicPr>
          <p:cNvPr id="519" name="Image" descr="Image"/>
          <p:cNvPicPr>
            <a:picLocks noChangeAspect="1"/>
          </p:cNvPicPr>
          <p:nvPr/>
        </p:nvPicPr>
        <p:blipFill>
          <a:blip r:embed="rId3"/>
          <a:stretch>
            <a:fillRect/>
          </a:stretch>
        </p:blipFill>
        <p:spPr>
          <a:xfrm>
            <a:off x="625317" y="1752601"/>
            <a:ext cx="4175062" cy="2771599"/>
          </a:xfrm>
          <a:prstGeom prst="rect">
            <a:avLst/>
          </a:prstGeom>
          <a:ln w="12700">
            <a:miter lim="400000"/>
          </a:ln>
        </p:spPr>
      </p:pic>
      <p:sp>
        <p:nvSpPr>
          <p:cNvPr id="520" name="Photo PlantRight"/>
          <p:cNvSpPr txBox="1"/>
          <p:nvPr/>
        </p:nvSpPr>
        <p:spPr>
          <a:xfrm>
            <a:off x="3565169" y="4452887"/>
            <a:ext cx="1056667" cy="410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457200">
              <a:defRPr sz="1200">
                <a:solidFill>
                  <a:srgbClr val="666666"/>
                </a:solidFill>
                <a:latin typeface="Verdana"/>
                <a:ea typeface="Verdana"/>
                <a:cs typeface="Verdana"/>
                <a:sym typeface="Verdana"/>
              </a:defRPr>
            </a:lvl1pPr>
          </a:lstStyle>
          <a:p>
            <a:r>
              <a:rPr sz="900" dirty="0"/>
              <a:t>Photo </a:t>
            </a:r>
            <a:r>
              <a:rPr sz="900" dirty="0" err="1"/>
              <a:t>PlantRight</a:t>
            </a:r>
            <a:endParaRPr sz="900" dirty="0"/>
          </a:p>
        </p:txBody>
      </p:sp>
      <p:pic>
        <p:nvPicPr>
          <p:cNvPr id="521" name="Image" descr="Image"/>
          <p:cNvPicPr>
            <a:picLocks noChangeAspect="1"/>
          </p:cNvPicPr>
          <p:nvPr/>
        </p:nvPicPr>
        <p:blipFill>
          <a:blip r:embed="rId4"/>
          <a:stretch>
            <a:fillRect/>
          </a:stretch>
        </p:blipFill>
        <p:spPr>
          <a:xfrm>
            <a:off x="5928584" y="1711079"/>
            <a:ext cx="2078700" cy="2771600"/>
          </a:xfrm>
          <a:prstGeom prst="rect">
            <a:avLst/>
          </a:prstGeom>
          <a:ln w="12700">
            <a:miter lim="400000"/>
          </a:ln>
        </p:spPr>
      </p:pic>
      <p:sp>
        <p:nvSpPr>
          <p:cNvPr id="522" name="Ploto: UC Davis"/>
          <p:cNvSpPr txBox="1"/>
          <p:nvPr/>
        </p:nvSpPr>
        <p:spPr>
          <a:xfrm>
            <a:off x="7032783" y="4409429"/>
            <a:ext cx="1056666" cy="4104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lstStyle>
            <a:lvl1pPr defTabSz="457200">
              <a:defRPr sz="1200">
                <a:solidFill>
                  <a:srgbClr val="666666"/>
                </a:solidFill>
                <a:latin typeface="Verdana"/>
                <a:ea typeface="Verdana"/>
                <a:cs typeface="Verdana"/>
                <a:sym typeface="Verdana"/>
              </a:defRPr>
            </a:lvl1pPr>
          </a:lstStyle>
          <a:p>
            <a:r>
              <a:rPr sz="900" dirty="0"/>
              <a:t>P</a:t>
            </a:r>
            <a:r>
              <a:rPr lang="en-US" sz="900" dirty="0"/>
              <a:t>h</a:t>
            </a:r>
            <a:r>
              <a:rPr sz="900" dirty="0"/>
              <a:t>oto: UC Davis</a:t>
            </a:r>
          </a:p>
        </p:txBody>
      </p:sp>
      <p:sp>
        <p:nvSpPr>
          <p:cNvPr id="523" name="Sage…"/>
          <p:cNvSpPr txBox="1"/>
          <p:nvPr/>
        </p:nvSpPr>
        <p:spPr>
          <a:xfrm>
            <a:off x="1548073" y="4633506"/>
            <a:ext cx="2286332"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438150">
              <a:defRPr sz="2400">
                <a:solidFill>
                  <a:srgbClr val="006288"/>
                </a:solidFill>
              </a:defRPr>
            </a:pPr>
            <a:r>
              <a:rPr dirty="0"/>
              <a:t>Sage</a:t>
            </a:r>
          </a:p>
          <a:p>
            <a:pPr algn="ctr" defTabSz="438150">
              <a:defRPr sz="2400">
                <a:solidFill>
                  <a:srgbClr val="006288"/>
                </a:solidFill>
              </a:defRPr>
            </a:pPr>
            <a:r>
              <a:rPr dirty="0"/>
              <a:t>Salvia ‘Bee’s Bliss’</a:t>
            </a:r>
          </a:p>
        </p:txBody>
      </p:sp>
      <p:sp>
        <p:nvSpPr>
          <p:cNvPr id="524" name="Goldenrod…"/>
          <p:cNvSpPr txBox="1"/>
          <p:nvPr/>
        </p:nvSpPr>
        <p:spPr>
          <a:xfrm>
            <a:off x="5562600" y="4647175"/>
            <a:ext cx="3162019"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438150">
              <a:defRPr sz="2400">
                <a:solidFill>
                  <a:srgbClr val="006288"/>
                </a:solidFill>
              </a:defRPr>
            </a:pPr>
            <a:r>
              <a:rPr dirty="0"/>
              <a:t>Goldenrod</a:t>
            </a:r>
          </a:p>
          <a:p>
            <a:pPr algn="ctr" defTabSz="438150">
              <a:defRPr sz="2400">
                <a:solidFill>
                  <a:srgbClr val="006288"/>
                </a:solidFill>
              </a:defRPr>
            </a:pPr>
            <a:r>
              <a:rPr dirty="0"/>
              <a:t>Solidago ‘Cascade Creek’</a:t>
            </a:r>
          </a:p>
        </p:txBody>
      </p:sp>
      <p:sp>
        <p:nvSpPr>
          <p:cNvPr id="525" name="California Natives"/>
          <p:cNvSpPr txBox="1"/>
          <p:nvPr/>
        </p:nvSpPr>
        <p:spPr>
          <a:xfrm>
            <a:off x="3127790" y="5693662"/>
            <a:ext cx="2888419" cy="538609"/>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b="1">
                <a:solidFill>
                  <a:srgbClr val="2B6D95"/>
                </a:solidFill>
                <a:effectLst>
                  <a:outerShdw blurRad="25400" dist="12700" dir="5400000" rotWithShape="0">
                    <a:srgbClr val="000000">
                      <a:alpha val="30000"/>
                    </a:srgbClr>
                  </a:outerShdw>
                </a:effectLst>
              </a:defRPr>
            </a:lvl1pPr>
          </a:lstStyle>
          <a:p>
            <a:r>
              <a:rPr sz="3000" dirty="0"/>
              <a:t>California Natives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49</a:t>
            </a:fld>
            <a:endParaRPr/>
          </a:p>
        </p:txBody>
      </p:sp>
      <p:sp>
        <p:nvSpPr>
          <p:cNvPr id="528" name="Plants! Plants! Plants!"/>
          <p:cNvSpPr txBox="1"/>
          <p:nvPr/>
        </p:nvSpPr>
        <p:spPr>
          <a:xfrm>
            <a:off x="2112929" y="322308"/>
            <a:ext cx="4663136" cy="700192"/>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a:defRPr sz="5400">
                <a:solidFill>
                  <a:schemeClr val="accent1"/>
                </a:solidFill>
              </a:defRPr>
            </a:lvl1pPr>
          </a:lstStyle>
          <a:p>
            <a:r>
              <a:rPr sz="4050" dirty="0"/>
              <a:t>Plants! Plants! Plants!</a:t>
            </a:r>
          </a:p>
        </p:txBody>
      </p:sp>
      <p:sp>
        <p:nvSpPr>
          <p:cNvPr id="529"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sp>
        <p:nvSpPr>
          <p:cNvPr id="530" name="Spring Bloom"/>
          <p:cNvSpPr txBox="1"/>
          <p:nvPr/>
        </p:nvSpPr>
        <p:spPr>
          <a:xfrm>
            <a:off x="981421" y="1278791"/>
            <a:ext cx="1567738" cy="400110"/>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2800" b="1">
                <a:solidFill>
                  <a:srgbClr val="006288"/>
                </a:solidFill>
              </a:defRPr>
            </a:lvl1pPr>
          </a:lstStyle>
          <a:p>
            <a:r>
              <a:rPr sz="2100" dirty="0"/>
              <a:t>Spring Bloom</a:t>
            </a:r>
          </a:p>
        </p:txBody>
      </p:sp>
      <p:sp>
        <p:nvSpPr>
          <p:cNvPr id="531" name="Fall Bloom"/>
          <p:cNvSpPr txBox="1"/>
          <p:nvPr/>
        </p:nvSpPr>
        <p:spPr>
          <a:xfrm>
            <a:off x="6476456" y="1280635"/>
            <a:ext cx="1242969" cy="400110"/>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2800" b="1">
                <a:solidFill>
                  <a:srgbClr val="006288"/>
                </a:solidFill>
              </a:defRPr>
            </a:lvl1pPr>
          </a:lstStyle>
          <a:p>
            <a:r>
              <a:rPr sz="2100" dirty="0"/>
              <a:t>Fall Bloom</a:t>
            </a:r>
          </a:p>
        </p:txBody>
      </p:sp>
      <p:sp>
        <p:nvSpPr>
          <p:cNvPr id="532" name="Summer Bloom"/>
          <p:cNvSpPr txBox="1"/>
          <p:nvPr/>
        </p:nvSpPr>
        <p:spPr>
          <a:xfrm>
            <a:off x="3665016" y="1268193"/>
            <a:ext cx="1804982" cy="400110"/>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2800" b="1">
                <a:solidFill>
                  <a:srgbClr val="006288"/>
                </a:solidFill>
              </a:defRPr>
            </a:lvl1pPr>
          </a:lstStyle>
          <a:p>
            <a:r>
              <a:rPr sz="2100" dirty="0"/>
              <a:t>Summer Bloom</a:t>
            </a:r>
          </a:p>
        </p:txBody>
      </p:sp>
      <p:pic>
        <p:nvPicPr>
          <p:cNvPr id="533" name="1473-1.jpeg" descr="1473-1.jpeg"/>
          <p:cNvPicPr>
            <a:picLocks noChangeAspect="1"/>
          </p:cNvPicPr>
          <p:nvPr/>
        </p:nvPicPr>
        <p:blipFill>
          <a:blip r:embed="rId3"/>
          <a:stretch>
            <a:fillRect/>
          </a:stretch>
        </p:blipFill>
        <p:spPr>
          <a:xfrm>
            <a:off x="370791" y="2020078"/>
            <a:ext cx="2978328" cy="1970041"/>
          </a:xfrm>
          <a:prstGeom prst="rect">
            <a:avLst/>
          </a:prstGeom>
          <a:ln w="12700">
            <a:miter lim="400000"/>
          </a:ln>
        </p:spPr>
      </p:pic>
      <p:pic>
        <p:nvPicPr>
          <p:cNvPr id="534" name="Screen Shot 2018-02-27 at 3.36.19 PM.png" descr="Screen Shot 2018-02-27 at 3.36.19 PM.png"/>
          <p:cNvPicPr>
            <a:picLocks noChangeAspect="1"/>
          </p:cNvPicPr>
          <p:nvPr/>
        </p:nvPicPr>
        <p:blipFill>
          <a:blip r:embed="rId4"/>
          <a:stretch>
            <a:fillRect/>
          </a:stretch>
        </p:blipFill>
        <p:spPr>
          <a:xfrm>
            <a:off x="6276217" y="2045265"/>
            <a:ext cx="1758015" cy="1944854"/>
          </a:xfrm>
          <a:prstGeom prst="rect">
            <a:avLst/>
          </a:prstGeom>
          <a:ln w="12700">
            <a:miter lim="400000"/>
          </a:ln>
        </p:spPr>
      </p:pic>
      <p:pic>
        <p:nvPicPr>
          <p:cNvPr id="535" name="Image" descr="Image"/>
          <p:cNvPicPr>
            <a:picLocks noChangeAspect="1"/>
          </p:cNvPicPr>
          <p:nvPr/>
        </p:nvPicPr>
        <p:blipFill>
          <a:blip r:embed="rId5"/>
          <a:stretch>
            <a:fillRect/>
          </a:stretch>
        </p:blipFill>
        <p:spPr>
          <a:xfrm>
            <a:off x="3889167" y="1931507"/>
            <a:ext cx="1356680" cy="2058612"/>
          </a:xfrm>
          <a:prstGeom prst="rect">
            <a:avLst/>
          </a:prstGeom>
          <a:ln w="12700">
            <a:miter lim="400000"/>
          </a:ln>
        </p:spPr>
      </p:pic>
      <p:sp>
        <p:nvSpPr>
          <p:cNvPr id="536" name="© 2013 John Doyen"/>
          <p:cNvSpPr txBox="1"/>
          <p:nvPr/>
        </p:nvSpPr>
        <p:spPr>
          <a:xfrm>
            <a:off x="2120356" y="3344363"/>
            <a:ext cx="857607"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457200">
              <a:defRPr sz="800">
                <a:solidFill>
                  <a:srgbClr val="666666"/>
                </a:solidFill>
                <a:latin typeface="Verdana"/>
                <a:ea typeface="Verdana"/>
                <a:cs typeface="Verdana"/>
                <a:sym typeface="Verdana"/>
              </a:defRPr>
            </a:lvl1pPr>
          </a:lstStyle>
          <a:p>
            <a:r>
              <a:rPr sz="600"/>
              <a:t>© 2013 John Doyen</a:t>
            </a:r>
          </a:p>
        </p:txBody>
      </p:sp>
      <p:sp>
        <p:nvSpPr>
          <p:cNvPr id="537" name="Las Pilitas Nursery"/>
          <p:cNvSpPr txBox="1"/>
          <p:nvPr/>
        </p:nvSpPr>
        <p:spPr>
          <a:xfrm>
            <a:off x="5885511" y="3414310"/>
            <a:ext cx="788677"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457200">
              <a:defRPr sz="800">
                <a:solidFill>
                  <a:srgbClr val="666666"/>
                </a:solidFill>
                <a:latin typeface="Verdana"/>
                <a:ea typeface="Verdana"/>
                <a:cs typeface="Verdana"/>
                <a:sym typeface="Verdana"/>
              </a:defRPr>
            </a:lvl1pPr>
          </a:lstStyle>
          <a:p>
            <a:r>
              <a:rPr sz="600"/>
              <a:t>Las Pilitas Nursery</a:t>
            </a:r>
          </a:p>
        </p:txBody>
      </p:sp>
      <p:sp>
        <p:nvSpPr>
          <p:cNvPr id="538" name="Las Pilitas Nursery"/>
          <p:cNvSpPr txBox="1"/>
          <p:nvPr/>
        </p:nvSpPr>
        <p:spPr>
          <a:xfrm>
            <a:off x="4211844" y="3491466"/>
            <a:ext cx="788677"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457200">
              <a:defRPr sz="800">
                <a:solidFill>
                  <a:srgbClr val="666666"/>
                </a:solidFill>
                <a:latin typeface="Verdana"/>
                <a:ea typeface="Verdana"/>
                <a:cs typeface="Verdana"/>
                <a:sym typeface="Verdana"/>
              </a:defRPr>
            </a:lvl1pPr>
          </a:lstStyle>
          <a:p>
            <a:r>
              <a:rPr sz="600"/>
              <a:t>Las Pilitas Nursery</a:t>
            </a:r>
          </a:p>
        </p:txBody>
      </p:sp>
      <p:pic>
        <p:nvPicPr>
          <p:cNvPr id="542" name="Image" descr="Image"/>
          <p:cNvPicPr>
            <a:picLocks noChangeAspect="1"/>
          </p:cNvPicPr>
          <p:nvPr/>
        </p:nvPicPr>
        <p:blipFill>
          <a:blip r:embed="rId6"/>
          <a:stretch>
            <a:fillRect/>
          </a:stretch>
        </p:blipFill>
        <p:spPr>
          <a:xfrm>
            <a:off x="3338568" y="4421550"/>
            <a:ext cx="2271561" cy="1892384"/>
          </a:xfrm>
          <a:prstGeom prst="rect">
            <a:avLst/>
          </a:prstGeom>
          <a:ln w="12700">
            <a:miter lim="400000"/>
          </a:ln>
        </p:spPr>
      </p:pic>
      <p:sp>
        <p:nvSpPr>
          <p:cNvPr id="543" name="Photo credit:CountryMouse13"/>
          <p:cNvSpPr txBox="1"/>
          <p:nvPr/>
        </p:nvSpPr>
        <p:spPr>
          <a:xfrm>
            <a:off x="5376841" y="7981888"/>
            <a:ext cx="1500411"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457200">
              <a:defRPr sz="1200">
                <a:solidFill>
                  <a:srgbClr val="A15334"/>
                </a:solidFill>
                <a:latin typeface="+mn-lt"/>
                <a:ea typeface="+mn-ea"/>
                <a:cs typeface="+mn-cs"/>
                <a:sym typeface="Helvetica"/>
              </a:defRPr>
            </a:lvl1pPr>
          </a:lstStyle>
          <a:p>
            <a:r>
              <a:rPr sz="900"/>
              <a:t>Photo credit:CountryMouse13</a:t>
            </a:r>
          </a:p>
        </p:txBody>
      </p:sp>
      <p:sp>
        <p:nvSpPr>
          <p:cNvPr id="544" name="Winter Bloom"/>
          <p:cNvSpPr txBox="1"/>
          <p:nvPr/>
        </p:nvSpPr>
        <p:spPr>
          <a:xfrm>
            <a:off x="5678427" y="4793152"/>
            <a:ext cx="1635705" cy="400110"/>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2800" b="1">
                <a:solidFill>
                  <a:srgbClr val="006288"/>
                </a:solidFill>
              </a:defRPr>
            </a:lvl1pPr>
          </a:lstStyle>
          <a:p>
            <a:r>
              <a:rPr sz="2100"/>
              <a:t>Winter Bloom</a:t>
            </a:r>
          </a:p>
        </p:txBody>
      </p:sp>
      <p:sp>
        <p:nvSpPr>
          <p:cNvPr id="545" name="Coyote Bush…"/>
          <p:cNvSpPr txBox="1"/>
          <p:nvPr/>
        </p:nvSpPr>
        <p:spPr>
          <a:xfrm>
            <a:off x="4486472" y="8305516"/>
            <a:ext cx="2952732"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438150">
              <a:defRPr sz="2000">
                <a:solidFill>
                  <a:srgbClr val="006288"/>
                </a:solidFill>
                <a:latin typeface="Georgia"/>
                <a:ea typeface="Georgia"/>
                <a:cs typeface="Georgia"/>
                <a:sym typeface="Georgia"/>
              </a:defRPr>
            </a:pPr>
            <a:r>
              <a:rPr sz="1500"/>
              <a:t>Coyote Bush</a:t>
            </a:r>
          </a:p>
          <a:p>
            <a:pPr algn="ctr" defTabSz="438150">
              <a:defRPr sz="2000">
                <a:solidFill>
                  <a:srgbClr val="006288"/>
                </a:solidFill>
                <a:latin typeface="Georgia"/>
                <a:ea typeface="Georgia"/>
                <a:cs typeface="Georgia"/>
                <a:sym typeface="Georgia"/>
              </a:defRPr>
            </a:pPr>
            <a:r>
              <a:rPr sz="1500" i="1"/>
              <a:t>Baccharus </a:t>
            </a:r>
            <a:r>
              <a:rPr sz="1500"/>
              <a:t>pilularis ‘Pigeon Point’</a:t>
            </a:r>
          </a:p>
        </p:txBody>
      </p:sp>
      <p:sp>
        <p:nvSpPr>
          <p:cNvPr id="546" name="Photo credit:CountryMouse13"/>
          <p:cNvSpPr txBox="1"/>
          <p:nvPr/>
        </p:nvSpPr>
        <p:spPr>
          <a:xfrm>
            <a:off x="3857671" y="5332284"/>
            <a:ext cx="1024319" cy="1692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defTabSz="457200">
              <a:defRPr sz="800">
                <a:solidFill>
                  <a:srgbClr val="A15334"/>
                </a:solidFill>
                <a:latin typeface="+mn-lt"/>
                <a:ea typeface="+mn-ea"/>
                <a:cs typeface="+mn-cs"/>
                <a:sym typeface="Helvetica"/>
              </a:defRPr>
            </a:lvl1pPr>
          </a:lstStyle>
          <a:p>
            <a:r>
              <a:rPr sz="600" dirty="0"/>
              <a:t>Photo credit:CountryMouse13</a:t>
            </a:r>
          </a:p>
        </p:txBody>
      </p:sp>
      <p:sp>
        <p:nvSpPr>
          <p:cNvPr id="547" name="California Natives"/>
          <p:cNvSpPr txBox="1"/>
          <p:nvPr/>
        </p:nvSpPr>
        <p:spPr>
          <a:xfrm>
            <a:off x="437805" y="5344659"/>
            <a:ext cx="2328330" cy="446276"/>
          </a:xfrm>
          <a:prstGeom prst="rect">
            <a:avLst/>
          </a:prstGeom>
          <a:solidFill>
            <a:srgbClr val="C0E4B5">
              <a:alpha val="9490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3200" b="1">
                <a:solidFill>
                  <a:srgbClr val="2B6D95"/>
                </a:solidFill>
                <a:effectLst>
                  <a:outerShdw blurRad="25400" dist="12700" dir="5400000" rotWithShape="0">
                    <a:srgbClr val="000000">
                      <a:alpha val="30000"/>
                    </a:srgbClr>
                  </a:outerShdw>
                </a:effectLst>
              </a:defRPr>
            </a:lvl1pPr>
          </a:lstStyle>
          <a:p>
            <a:r>
              <a:rPr sz="2400" dirty="0"/>
              <a:t>California Natives</a:t>
            </a:r>
          </a:p>
        </p:txBody>
      </p:sp>
      <p:sp>
        <p:nvSpPr>
          <p:cNvPr id="2" name="TextBox 1">
            <a:extLst>
              <a:ext uri="{FF2B5EF4-FFF2-40B4-BE49-F238E27FC236}">
                <a16:creationId xmlns:a16="http://schemas.microsoft.com/office/drawing/2014/main" id="{70C189D5-8B2B-5D4B-A143-D88DA247B694}"/>
              </a:ext>
            </a:extLst>
          </p:cNvPr>
          <p:cNvSpPr txBox="1"/>
          <p:nvPr/>
        </p:nvSpPr>
        <p:spPr>
          <a:xfrm>
            <a:off x="3812441" y="6313934"/>
            <a:ext cx="1433406" cy="369332"/>
          </a:xfrm>
          <a:prstGeom prst="rect">
            <a:avLst/>
          </a:prstGeom>
          <a:noFill/>
        </p:spPr>
        <p:txBody>
          <a:bodyPr wrap="none" rtlCol="0">
            <a:spAutoFit/>
          </a:bodyPr>
          <a:lstStyle/>
          <a:p>
            <a:r>
              <a:rPr lang="en-US" dirty="0"/>
              <a:t>Coyote Brush</a:t>
            </a:r>
          </a:p>
        </p:txBody>
      </p:sp>
      <p:sp>
        <p:nvSpPr>
          <p:cNvPr id="3" name="TextBox 2">
            <a:extLst>
              <a:ext uri="{FF2B5EF4-FFF2-40B4-BE49-F238E27FC236}">
                <a16:creationId xmlns:a16="http://schemas.microsoft.com/office/drawing/2014/main" id="{059349EA-A4B9-9543-9F6B-EF3D5205EF79}"/>
              </a:ext>
            </a:extLst>
          </p:cNvPr>
          <p:cNvSpPr txBox="1"/>
          <p:nvPr/>
        </p:nvSpPr>
        <p:spPr>
          <a:xfrm>
            <a:off x="876515" y="3971049"/>
            <a:ext cx="1889620" cy="369332"/>
          </a:xfrm>
          <a:prstGeom prst="rect">
            <a:avLst/>
          </a:prstGeom>
          <a:noFill/>
        </p:spPr>
        <p:txBody>
          <a:bodyPr wrap="none" rtlCol="0">
            <a:spAutoFit/>
          </a:bodyPr>
          <a:lstStyle/>
          <a:p>
            <a:r>
              <a:rPr lang="en-US" dirty="0"/>
              <a:t>Silver Bush Lupine</a:t>
            </a:r>
          </a:p>
        </p:txBody>
      </p:sp>
      <p:sp>
        <p:nvSpPr>
          <p:cNvPr id="4" name="TextBox 3">
            <a:extLst>
              <a:ext uri="{FF2B5EF4-FFF2-40B4-BE49-F238E27FC236}">
                <a16:creationId xmlns:a16="http://schemas.microsoft.com/office/drawing/2014/main" id="{AD9FAA4E-2CE5-E240-A902-7413030C4209}"/>
              </a:ext>
            </a:extLst>
          </p:cNvPr>
          <p:cNvSpPr txBox="1"/>
          <p:nvPr/>
        </p:nvSpPr>
        <p:spPr>
          <a:xfrm>
            <a:off x="3624952" y="3967161"/>
            <a:ext cx="1962460" cy="369332"/>
          </a:xfrm>
          <a:prstGeom prst="rect">
            <a:avLst/>
          </a:prstGeom>
          <a:noFill/>
        </p:spPr>
        <p:txBody>
          <a:bodyPr wrap="none" rtlCol="0">
            <a:spAutoFit/>
          </a:bodyPr>
          <a:lstStyle/>
          <a:p>
            <a:r>
              <a:rPr lang="en-US" dirty="0"/>
              <a:t>Eaton’s Penstemon</a:t>
            </a:r>
          </a:p>
        </p:txBody>
      </p:sp>
      <p:sp>
        <p:nvSpPr>
          <p:cNvPr id="5" name="TextBox 4">
            <a:extLst>
              <a:ext uri="{FF2B5EF4-FFF2-40B4-BE49-F238E27FC236}">
                <a16:creationId xmlns:a16="http://schemas.microsoft.com/office/drawing/2014/main" id="{D08B4603-0853-314B-82F9-F1940260C938}"/>
              </a:ext>
            </a:extLst>
          </p:cNvPr>
          <p:cNvSpPr txBox="1"/>
          <p:nvPr/>
        </p:nvSpPr>
        <p:spPr>
          <a:xfrm>
            <a:off x="6440271" y="3990119"/>
            <a:ext cx="1598194" cy="369332"/>
          </a:xfrm>
          <a:prstGeom prst="rect">
            <a:avLst/>
          </a:prstGeom>
          <a:noFill/>
        </p:spPr>
        <p:txBody>
          <a:bodyPr wrap="none" rtlCol="0">
            <a:spAutoFit/>
          </a:bodyPr>
          <a:lstStyle/>
          <a:p>
            <a:r>
              <a:rPr lang="en-US" dirty="0"/>
              <a:t>California aster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352A4E-C34E-1241-8FE9-AE0DB6C2305D}"/>
              </a:ext>
            </a:extLst>
          </p:cNvPr>
          <p:cNvSpPr>
            <a:spLocks noGrp="1"/>
          </p:cNvSpPr>
          <p:nvPr>
            <p:ph type="sldNum" sz="quarter" idx="16"/>
          </p:nvPr>
        </p:nvSpPr>
        <p:spPr/>
        <p:txBody>
          <a:bodyPr/>
          <a:lstStyle/>
          <a:p>
            <a:fld id="{111DB74A-73E3-49E8-8984-0D5D8C20C556}" type="slidenum">
              <a:rPr lang="en-US" smtClean="0"/>
              <a:pPr/>
              <a:t>5</a:t>
            </a:fld>
            <a:endParaRPr lang="en-US" dirty="0"/>
          </a:p>
        </p:txBody>
      </p:sp>
      <p:pic>
        <p:nvPicPr>
          <p:cNvPr id="9" name="Picture 8" descr="A picture containing diagram&#10;&#10;Description automatically generated">
            <a:extLst>
              <a:ext uri="{FF2B5EF4-FFF2-40B4-BE49-F238E27FC236}">
                <a16:creationId xmlns:a16="http://schemas.microsoft.com/office/drawing/2014/main" id="{320C7EE9-51CA-0546-8D38-6812DFC68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50" y="0"/>
            <a:ext cx="8916299" cy="6858000"/>
          </a:xfrm>
          <a:prstGeom prst="rect">
            <a:avLst/>
          </a:prstGeom>
        </p:spPr>
      </p:pic>
    </p:spTree>
    <p:extLst>
      <p:ext uri="{BB962C8B-B14F-4D97-AF65-F5344CB8AC3E}">
        <p14:creationId xmlns:p14="http://schemas.microsoft.com/office/powerpoint/2010/main" val="613648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50</a:t>
            </a:fld>
            <a:endParaRPr/>
          </a:p>
        </p:txBody>
      </p:sp>
      <p:sp>
        <p:nvSpPr>
          <p:cNvPr id="551" name="Plants! Plants! Plants!"/>
          <p:cNvSpPr txBox="1"/>
          <p:nvPr/>
        </p:nvSpPr>
        <p:spPr>
          <a:xfrm>
            <a:off x="2119573" y="521913"/>
            <a:ext cx="4663136" cy="700192"/>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a:defRPr sz="5400">
                <a:solidFill>
                  <a:schemeClr val="accent1"/>
                </a:solidFill>
              </a:defRPr>
            </a:lvl1pPr>
          </a:lstStyle>
          <a:p>
            <a:r>
              <a:rPr sz="4050"/>
              <a:t>Plants! Plants! Plants!</a:t>
            </a:r>
          </a:p>
        </p:txBody>
      </p:sp>
      <p:sp>
        <p:nvSpPr>
          <p:cNvPr id="552"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pic>
        <p:nvPicPr>
          <p:cNvPr id="553" name="Image" descr="Image"/>
          <p:cNvPicPr>
            <a:picLocks noChangeAspect="1"/>
          </p:cNvPicPr>
          <p:nvPr/>
        </p:nvPicPr>
        <p:blipFill>
          <a:blip r:embed="rId3"/>
          <a:stretch>
            <a:fillRect/>
          </a:stretch>
        </p:blipFill>
        <p:spPr>
          <a:xfrm>
            <a:off x="304801" y="2520207"/>
            <a:ext cx="2463474" cy="2670407"/>
          </a:xfrm>
          <a:prstGeom prst="rect">
            <a:avLst/>
          </a:prstGeom>
          <a:ln w="12700">
            <a:miter lim="400000"/>
          </a:ln>
        </p:spPr>
      </p:pic>
      <p:pic>
        <p:nvPicPr>
          <p:cNvPr id="554" name="Image" descr="Image"/>
          <p:cNvPicPr>
            <a:picLocks noChangeAspect="1"/>
          </p:cNvPicPr>
          <p:nvPr/>
        </p:nvPicPr>
        <p:blipFill>
          <a:blip r:embed="rId4"/>
          <a:stretch>
            <a:fillRect/>
          </a:stretch>
        </p:blipFill>
        <p:spPr>
          <a:xfrm>
            <a:off x="5640972" y="2520207"/>
            <a:ext cx="3267711" cy="2625957"/>
          </a:xfrm>
          <a:prstGeom prst="rect">
            <a:avLst/>
          </a:prstGeom>
          <a:ln w="12700">
            <a:miter lim="400000"/>
          </a:ln>
        </p:spPr>
      </p:pic>
      <p:pic>
        <p:nvPicPr>
          <p:cNvPr id="555" name="Image" descr="Image"/>
          <p:cNvPicPr>
            <a:picLocks noChangeAspect="1"/>
          </p:cNvPicPr>
          <p:nvPr/>
        </p:nvPicPr>
        <p:blipFill>
          <a:blip r:embed="rId5"/>
          <a:stretch>
            <a:fillRect/>
          </a:stretch>
        </p:blipFill>
        <p:spPr>
          <a:xfrm>
            <a:off x="2975434" y="2520207"/>
            <a:ext cx="2457541" cy="2620064"/>
          </a:xfrm>
          <a:prstGeom prst="rect">
            <a:avLst/>
          </a:prstGeom>
          <a:ln w="12700">
            <a:miter lim="400000"/>
          </a:ln>
        </p:spPr>
      </p:pic>
      <p:sp>
        <p:nvSpPr>
          <p:cNvPr id="559" name="Photos by…"/>
          <p:cNvSpPr txBox="1"/>
          <p:nvPr/>
        </p:nvSpPr>
        <p:spPr>
          <a:xfrm>
            <a:off x="5698270" y="6364564"/>
            <a:ext cx="1115690" cy="377026"/>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gn="ctr" defTabSz="43815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rPr sz="975" dirty="0"/>
              <a:t>Photos by</a:t>
            </a:r>
          </a:p>
          <a:p>
            <a:pPr algn="ctr" defTabSz="43815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rPr sz="975" dirty="0"/>
              <a:t>Kathy </a:t>
            </a:r>
            <a:r>
              <a:rPr sz="975" dirty="0" err="1"/>
              <a:t>Keatley</a:t>
            </a:r>
            <a:r>
              <a:rPr sz="975" dirty="0"/>
              <a:t> Garvey</a:t>
            </a:r>
          </a:p>
        </p:txBody>
      </p:sp>
      <p:grpSp>
        <p:nvGrpSpPr>
          <p:cNvPr id="565" name="Bug Squad Blog"/>
          <p:cNvGrpSpPr/>
          <p:nvPr/>
        </p:nvGrpSpPr>
        <p:grpSpPr>
          <a:xfrm>
            <a:off x="3318439" y="5821637"/>
            <a:ext cx="2193801" cy="542927"/>
            <a:chOff x="-1" y="-1"/>
            <a:chExt cx="2925066" cy="723901"/>
          </a:xfrm>
        </p:grpSpPr>
        <p:sp>
          <p:nvSpPr>
            <p:cNvPr id="564" name="Bug Squad Blog"/>
            <p:cNvSpPr txBox="1"/>
            <p:nvPr/>
          </p:nvSpPr>
          <p:spPr>
            <a:xfrm>
              <a:off x="53002" y="33656"/>
              <a:ext cx="2819061" cy="656589"/>
            </a:xfrm>
            <a:prstGeom prst="rect">
              <a:avLst/>
            </a:prstGeom>
            <a:solidFill>
              <a:srgbClr val="9CD35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algn="ctr" defTabSz="584200">
                <a:defRPr sz="3600">
                  <a:solidFill>
                    <a:srgbClr val="477B43"/>
                  </a:solidFill>
                  <a:latin typeface="Marker Felt"/>
                  <a:ea typeface="Marker Felt"/>
                  <a:cs typeface="Marker Felt"/>
                  <a:sym typeface="Marker Felt"/>
                </a:defRPr>
              </a:lvl1pPr>
            </a:lstStyle>
            <a:p>
              <a:r>
                <a:rPr sz="2700"/>
                <a:t>Bug Squad Blog</a:t>
              </a:r>
            </a:p>
          </p:txBody>
        </p:sp>
        <p:pic>
          <p:nvPicPr>
            <p:cNvPr id="563" name="Bug Squad Blog" descr="Bug Squad Blog"/>
            <p:cNvPicPr>
              <a:picLocks/>
            </p:cNvPicPr>
            <p:nvPr/>
          </p:nvPicPr>
          <p:blipFill>
            <a:blip r:embed="rId7"/>
            <a:stretch>
              <a:fillRect/>
            </a:stretch>
          </p:blipFill>
          <p:spPr>
            <a:xfrm>
              <a:off x="-1" y="-1"/>
              <a:ext cx="2925066" cy="723901"/>
            </a:xfrm>
            <a:prstGeom prst="rect">
              <a:avLst/>
            </a:prstGeom>
            <a:effectLst/>
          </p:spPr>
        </p:pic>
      </p:grpSp>
      <p:grpSp>
        <p:nvGrpSpPr>
          <p:cNvPr id="568" name="ANNUALS ARE IMPORTANT!"/>
          <p:cNvGrpSpPr/>
          <p:nvPr/>
        </p:nvGrpSpPr>
        <p:grpSpPr>
          <a:xfrm>
            <a:off x="2590799" y="1617864"/>
            <a:ext cx="3665315" cy="542927"/>
            <a:chOff x="-73825" y="-10160"/>
            <a:chExt cx="4887085" cy="723901"/>
          </a:xfrm>
        </p:grpSpPr>
        <p:sp>
          <p:nvSpPr>
            <p:cNvPr id="567" name="ANNUALS ARE IMPORTANT!"/>
            <p:cNvSpPr txBox="1"/>
            <p:nvPr/>
          </p:nvSpPr>
          <p:spPr>
            <a:xfrm>
              <a:off x="31750" y="31749"/>
              <a:ext cx="4717355" cy="58477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lvl1pPr marL="342900" indent="-342900">
                <a:spcBef>
                  <a:spcPts val="700"/>
                </a:spcBef>
                <a:defRPr sz="3200"/>
              </a:lvl1pPr>
            </a:lstStyle>
            <a:p>
              <a:r>
                <a:rPr sz="2400"/>
                <a:t>ANNUALS ARE IMPORTANT!</a:t>
              </a:r>
            </a:p>
          </p:txBody>
        </p:sp>
        <p:pic>
          <p:nvPicPr>
            <p:cNvPr id="566" name="ANNUALS ARE IMPORTANT!" descr="ANNUALS ARE IMPORTANT!"/>
            <p:cNvPicPr>
              <a:picLocks/>
            </p:cNvPicPr>
            <p:nvPr/>
          </p:nvPicPr>
          <p:blipFill>
            <a:blip r:embed="rId8"/>
            <a:stretch>
              <a:fillRect/>
            </a:stretch>
          </p:blipFill>
          <p:spPr>
            <a:xfrm>
              <a:off x="-73825" y="-10160"/>
              <a:ext cx="4887085" cy="723901"/>
            </a:xfrm>
            <a:prstGeom prst="rect">
              <a:avLst/>
            </a:prstGeom>
            <a:effectLst/>
          </p:spPr>
        </p:pic>
      </p:grpSp>
      <p:sp>
        <p:nvSpPr>
          <p:cNvPr id="2" name="TextBox 1">
            <a:extLst>
              <a:ext uri="{FF2B5EF4-FFF2-40B4-BE49-F238E27FC236}">
                <a16:creationId xmlns:a16="http://schemas.microsoft.com/office/drawing/2014/main" id="{03FEDDD0-9A66-8143-B06A-EF93E862A92F}"/>
              </a:ext>
            </a:extLst>
          </p:cNvPr>
          <p:cNvSpPr txBox="1"/>
          <p:nvPr/>
        </p:nvSpPr>
        <p:spPr>
          <a:xfrm>
            <a:off x="762000" y="5190614"/>
            <a:ext cx="1720727" cy="369332"/>
          </a:xfrm>
          <a:prstGeom prst="rect">
            <a:avLst/>
          </a:prstGeom>
          <a:noFill/>
        </p:spPr>
        <p:txBody>
          <a:bodyPr wrap="none" rtlCol="0">
            <a:spAutoFit/>
          </a:bodyPr>
          <a:lstStyle/>
          <a:p>
            <a:r>
              <a:rPr lang="en-US" dirty="0"/>
              <a:t>California poppy</a:t>
            </a:r>
          </a:p>
        </p:txBody>
      </p:sp>
      <p:sp>
        <p:nvSpPr>
          <p:cNvPr id="3" name="TextBox 2">
            <a:extLst>
              <a:ext uri="{FF2B5EF4-FFF2-40B4-BE49-F238E27FC236}">
                <a16:creationId xmlns:a16="http://schemas.microsoft.com/office/drawing/2014/main" id="{C063E55F-28F9-8640-B700-3DD0E1DA6103}"/>
              </a:ext>
            </a:extLst>
          </p:cNvPr>
          <p:cNvSpPr txBox="1"/>
          <p:nvPr/>
        </p:nvSpPr>
        <p:spPr>
          <a:xfrm>
            <a:off x="3622444" y="5156948"/>
            <a:ext cx="1164358" cy="369332"/>
          </a:xfrm>
          <a:prstGeom prst="rect">
            <a:avLst/>
          </a:prstGeom>
          <a:noFill/>
        </p:spPr>
        <p:txBody>
          <a:bodyPr wrap="none" rtlCol="0">
            <a:spAutoFit/>
          </a:bodyPr>
          <a:lstStyle/>
          <a:p>
            <a:r>
              <a:rPr lang="en-US" dirty="0"/>
              <a:t>Lacy Tansy</a:t>
            </a:r>
          </a:p>
        </p:txBody>
      </p:sp>
      <p:sp>
        <p:nvSpPr>
          <p:cNvPr id="4" name="TextBox 3">
            <a:extLst>
              <a:ext uri="{FF2B5EF4-FFF2-40B4-BE49-F238E27FC236}">
                <a16:creationId xmlns:a16="http://schemas.microsoft.com/office/drawing/2014/main" id="{E143684A-440C-A543-8700-90ACF2727ADC}"/>
              </a:ext>
            </a:extLst>
          </p:cNvPr>
          <p:cNvSpPr txBox="1"/>
          <p:nvPr/>
        </p:nvSpPr>
        <p:spPr>
          <a:xfrm>
            <a:off x="6691951" y="5136248"/>
            <a:ext cx="1004249" cy="369332"/>
          </a:xfrm>
          <a:prstGeom prst="rect">
            <a:avLst/>
          </a:prstGeom>
          <a:noFill/>
        </p:spPr>
        <p:txBody>
          <a:bodyPr wrap="none" rtlCol="0">
            <a:spAutoFit/>
          </a:bodyPr>
          <a:lstStyle/>
          <a:p>
            <a:r>
              <a:rPr lang="en-US" dirty="0"/>
              <a:t>Tidy Tips</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51</a:t>
            </a:fld>
            <a:endParaRPr/>
          </a:p>
        </p:txBody>
      </p:sp>
      <p:sp>
        <p:nvSpPr>
          <p:cNvPr id="460" name="Text Placeholder 1"/>
          <p:cNvSpPr txBox="1">
            <a:spLocks noGrp="1"/>
          </p:cNvSpPr>
          <p:nvPr>
            <p:ph type="body" sz="half" idx="1"/>
          </p:nvPr>
        </p:nvSpPr>
        <p:spPr>
          <a:xfrm>
            <a:off x="381000" y="1872283"/>
            <a:ext cx="3864761" cy="3646950"/>
          </a:xfrm>
          <a:prstGeom prst="rect">
            <a:avLst/>
          </a:prstGeom>
        </p:spPr>
        <p:txBody>
          <a:bodyPr vert="horz" lIns="54186" tIns="54186" rIns="54186" bIns="54186" rtlCol="0" anchor="ctr">
            <a:normAutofit fontScale="85000" lnSpcReduction="20000"/>
          </a:bodyPr>
          <a:lstStyle/>
          <a:p>
            <a:pPr marL="407456" indent="-407456" defTabSz="487680">
              <a:lnSpc>
                <a:spcPct val="120000"/>
              </a:lnSpc>
              <a:spcBef>
                <a:spcPts val="0"/>
              </a:spcBef>
              <a:buClr>
                <a:srgbClr val="396A01"/>
              </a:buClr>
              <a:buSzPct val="45000"/>
              <a:buBlip>
                <a:blip r:embed="rId3"/>
              </a:buBlip>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400" b="1">
                <a:solidFill>
                  <a:schemeClr val="accent1">
                    <a:satOff val="-4409"/>
                    <a:lumOff val="-10509"/>
                  </a:schemeClr>
                </a:solidFill>
              </a:defRPr>
            </a:pPr>
            <a:r>
              <a:rPr dirty="0"/>
              <a:t>Mexican Sunflower</a:t>
            </a:r>
          </a:p>
          <a:p>
            <a:pPr marL="0" indent="0" defTabSz="487680">
              <a:lnSpc>
                <a:spcPct val="120000"/>
              </a:lnSpc>
              <a:spcBef>
                <a:spcPts val="0"/>
              </a:spcBef>
              <a:buClr>
                <a:srgbClr val="396A01"/>
              </a:buClr>
              <a:buFont typeface="Arial"/>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400" b="1" i="1">
                <a:solidFill>
                  <a:schemeClr val="accent1">
                    <a:satOff val="-4409"/>
                    <a:lumOff val="-10509"/>
                  </a:schemeClr>
                </a:solidFill>
              </a:defRPr>
            </a:pPr>
            <a:r>
              <a:rPr dirty="0"/>
              <a:t>       Tithonia </a:t>
            </a:r>
            <a:r>
              <a:rPr i="0" dirty="0"/>
              <a:t>rotun</a:t>
            </a:r>
            <a:r>
              <a:rPr lang="en-US" i="0" dirty="0"/>
              <a:t>d</a:t>
            </a:r>
            <a:r>
              <a:rPr i="0" dirty="0"/>
              <a:t>ifolia</a:t>
            </a:r>
          </a:p>
          <a:p>
            <a:pPr marL="407456" indent="-407456" defTabSz="487680">
              <a:lnSpc>
                <a:spcPct val="120000"/>
              </a:lnSpc>
              <a:spcBef>
                <a:spcPts val="0"/>
              </a:spcBef>
              <a:buClr>
                <a:srgbClr val="396A01"/>
              </a:buClr>
              <a:buSzPct val="45000"/>
              <a:buBlip>
                <a:blip r:embed="rId3"/>
              </a:buBlip>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400" b="1">
                <a:solidFill>
                  <a:schemeClr val="accent1">
                    <a:satOff val="-4409"/>
                    <a:lumOff val="-10509"/>
                  </a:schemeClr>
                </a:solidFill>
              </a:defRPr>
            </a:pPr>
            <a:r>
              <a:rPr dirty="0"/>
              <a:t>Blooms spring to fall</a:t>
            </a:r>
          </a:p>
          <a:p>
            <a:pPr marL="407456" indent="-407456" defTabSz="487680">
              <a:lnSpc>
                <a:spcPct val="120000"/>
              </a:lnSpc>
              <a:spcBef>
                <a:spcPts val="0"/>
              </a:spcBef>
              <a:buClr>
                <a:srgbClr val="396A01"/>
              </a:buClr>
              <a:buSzPct val="45000"/>
              <a:buBlip>
                <a:blip r:embed="rId3"/>
              </a:buBlip>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400" b="1">
                <a:solidFill>
                  <a:schemeClr val="accent1">
                    <a:satOff val="-4409"/>
                    <a:lumOff val="-10509"/>
                  </a:schemeClr>
                </a:solidFill>
              </a:defRPr>
            </a:pPr>
            <a:r>
              <a:rPr dirty="0"/>
              <a:t>Attracts many pollinators</a:t>
            </a:r>
          </a:p>
          <a:p>
            <a:pPr marL="407456" indent="-407456" defTabSz="487680">
              <a:lnSpc>
                <a:spcPct val="120000"/>
              </a:lnSpc>
              <a:spcBef>
                <a:spcPts val="0"/>
              </a:spcBef>
              <a:buClr>
                <a:srgbClr val="396A01"/>
              </a:buClr>
              <a:buSzPct val="45000"/>
              <a:buBlip>
                <a:blip r:embed="rId3"/>
              </a:buBlip>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400" b="1">
                <a:solidFill>
                  <a:schemeClr val="accent1">
                    <a:satOff val="-4409"/>
                    <a:lumOff val="-10509"/>
                  </a:schemeClr>
                </a:solidFill>
              </a:defRPr>
            </a:pPr>
            <a:r>
              <a:rPr dirty="0"/>
              <a:t>Also butterflies</a:t>
            </a:r>
          </a:p>
          <a:p>
            <a:pPr marL="407456" indent="-407456" defTabSz="487680">
              <a:lnSpc>
                <a:spcPct val="120000"/>
              </a:lnSpc>
              <a:spcBef>
                <a:spcPts val="0"/>
              </a:spcBef>
              <a:buClr>
                <a:srgbClr val="396A01"/>
              </a:buClr>
              <a:buSzPct val="45000"/>
              <a:buBlip>
                <a:blip r:embed="rId3"/>
              </a:buBlip>
              <a:tabLst>
                <a:tab pos="371475" algn="l"/>
                <a:tab pos="752475" algn="l"/>
                <a:tab pos="1133475" algn="l"/>
                <a:tab pos="1514475" algn="l"/>
                <a:tab pos="1895475" algn="l"/>
                <a:tab pos="2266950" algn="l"/>
                <a:tab pos="2647950" algn="l"/>
                <a:tab pos="3028950" algn="l"/>
                <a:tab pos="3409950" algn="l"/>
                <a:tab pos="3790950" algn="l"/>
                <a:tab pos="4171950" algn="l"/>
                <a:tab pos="4543425" algn="l"/>
              </a:tabLst>
              <a:defRPr sz="3400" b="1">
                <a:solidFill>
                  <a:schemeClr val="accent1">
                    <a:satOff val="-4409"/>
                    <a:lumOff val="-10509"/>
                  </a:schemeClr>
                </a:solidFill>
              </a:defRPr>
            </a:pPr>
            <a:r>
              <a:rPr dirty="0"/>
              <a:t>Even hummingbirds</a:t>
            </a:r>
          </a:p>
        </p:txBody>
      </p:sp>
      <p:pic>
        <p:nvPicPr>
          <p:cNvPr id="461" name="image8.png" descr="image8.png"/>
          <p:cNvPicPr>
            <a:picLocks noChangeAspect="1"/>
          </p:cNvPicPr>
          <p:nvPr/>
        </p:nvPicPr>
        <p:blipFill>
          <a:blip r:embed="rId4"/>
          <a:stretch>
            <a:fillRect/>
          </a:stretch>
        </p:blipFill>
        <p:spPr>
          <a:xfrm>
            <a:off x="4386337" y="1897683"/>
            <a:ext cx="3669555" cy="3463043"/>
          </a:xfrm>
          <a:prstGeom prst="rect">
            <a:avLst/>
          </a:prstGeom>
          <a:ln w="12700">
            <a:miter lim="400000"/>
          </a:ln>
        </p:spPr>
      </p:pic>
      <p:sp>
        <p:nvSpPr>
          <p:cNvPr id="462" name="Best pollinator plant"/>
          <p:cNvSpPr txBox="1"/>
          <p:nvPr/>
        </p:nvSpPr>
        <p:spPr>
          <a:xfrm>
            <a:off x="1901959" y="685800"/>
            <a:ext cx="4687608" cy="498896"/>
          </a:xfrm>
          <a:prstGeom prst="rect">
            <a:avLst/>
          </a:prstGeom>
          <a:solidFill>
            <a:srgbClr val="EDCE7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lvl1pPr algn="ctr" defTabSz="650240">
              <a:lnSpc>
                <a:spcPct val="150000"/>
              </a:lnSpc>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2600" b="1">
                <a:latin typeface="Verdana"/>
                <a:ea typeface="Verdana"/>
                <a:cs typeface="Verdana"/>
                <a:sym typeface="Verdana"/>
              </a:defRPr>
            </a:lvl1pPr>
          </a:lstStyle>
          <a:p>
            <a:r>
              <a:rPr lang="en-US" sz="1950" dirty="0"/>
              <a:t>One of the </a:t>
            </a:r>
            <a:r>
              <a:rPr sz="1950" dirty="0"/>
              <a:t>Best </a:t>
            </a:r>
            <a:r>
              <a:rPr lang="en-US" sz="1950" dirty="0"/>
              <a:t>P</a:t>
            </a:r>
            <a:r>
              <a:rPr sz="1950" dirty="0"/>
              <a:t>ollinator </a:t>
            </a:r>
            <a:r>
              <a:rPr lang="en-US" sz="1950" dirty="0"/>
              <a:t>P</a:t>
            </a:r>
            <a:r>
              <a:rPr sz="1950" dirty="0"/>
              <a:t>lant</a:t>
            </a:r>
            <a:r>
              <a:rPr lang="en-US" sz="1950" dirty="0"/>
              <a:t>s</a:t>
            </a:r>
            <a:endParaRPr sz="1950" dirty="0"/>
          </a:p>
        </p:txBody>
      </p:sp>
      <p:sp>
        <p:nvSpPr>
          <p:cNvPr id="463" name="#TithoniaInEveryGarden"/>
          <p:cNvSpPr txBox="1"/>
          <p:nvPr/>
        </p:nvSpPr>
        <p:spPr>
          <a:xfrm>
            <a:off x="5087153" y="5303836"/>
            <a:ext cx="2968739" cy="4688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lvl1pPr algn="ctr" defTabSz="650240">
              <a:lnSpc>
                <a:spcPct val="150000"/>
              </a:lnSpc>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2400">
                <a:latin typeface="Verdana"/>
                <a:ea typeface="Verdana"/>
                <a:cs typeface="Verdana"/>
                <a:sym typeface="Verdana"/>
              </a:defRPr>
            </a:lvl1pPr>
          </a:lstStyle>
          <a:p>
            <a:r>
              <a:rPr sz="1800" dirty="0"/>
              <a:t>#</a:t>
            </a:r>
            <a:r>
              <a:rPr sz="1800" dirty="0" err="1"/>
              <a:t>TithoniaInEveryGarden</a:t>
            </a:r>
            <a:endParaRPr sz="1800" dirty="0"/>
          </a:p>
        </p:txBody>
      </p:sp>
    </p:spTree>
    <p:extLst>
      <p:ext uri="{BB962C8B-B14F-4D97-AF65-F5344CB8AC3E}">
        <p14:creationId xmlns:p14="http://schemas.microsoft.com/office/powerpoint/2010/main" val="92215277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52</a:t>
            </a:fld>
            <a:endParaRPr/>
          </a:p>
        </p:txBody>
      </p:sp>
      <p:sp>
        <p:nvSpPr>
          <p:cNvPr id="573" name="Plants! Plants! Plants!"/>
          <p:cNvSpPr txBox="1"/>
          <p:nvPr/>
        </p:nvSpPr>
        <p:spPr>
          <a:xfrm>
            <a:off x="2240432" y="533400"/>
            <a:ext cx="4663136" cy="700192"/>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a:defRPr sz="5400">
                <a:solidFill>
                  <a:schemeClr val="accent1"/>
                </a:solidFill>
              </a:defRPr>
            </a:lvl1pPr>
          </a:lstStyle>
          <a:p>
            <a:r>
              <a:rPr sz="4050"/>
              <a:t>Plants! Plants! Plants!</a:t>
            </a:r>
          </a:p>
        </p:txBody>
      </p:sp>
      <p:sp>
        <p:nvSpPr>
          <p:cNvPr id="574"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pic>
        <p:nvPicPr>
          <p:cNvPr id="575" name="Hedgerow-1-1038x504.jpg" descr="Hedgerow-1-1038x504.jpg"/>
          <p:cNvPicPr>
            <a:picLocks noChangeAspect="1"/>
          </p:cNvPicPr>
          <p:nvPr/>
        </p:nvPicPr>
        <p:blipFill>
          <a:blip r:embed="rId3"/>
          <a:stretch>
            <a:fillRect/>
          </a:stretch>
        </p:blipFill>
        <p:spPr>
          <a:xfrm>
            <a:off x="1008317" y="1905000"/>
            <a:ext cx="7127365" cy="3460687"/>
          </a:xfrm>
          <a:prstGeom prst="rect">
            <a:avLst/>
          </a:prstGeom>
          <a:ln w="12700">
            <a:miter lim="400000"/>
          </a:ln>
        </p:spPr>
      </p:pic>
      <p:sp>
        <p:nvSpPr>
          <p:cNvPr id="576" name="Hedgerows provide shelter and food."/>
          <p:cNvSpPr txBox="1"/>
          <p:nvPr/>
        </p:nvSpPr>
        <p:spPr>
          <a:xfrm>
            <a:off x="1600200" y="5616179"/>
            <a:ext cx="5693867" cy="492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3600">
                <a:solidFill>
                  <a:srgbClr val="006288"/>
                </a:solidFill>
                <a:latin typeface="Georgia"/>
                <a:ea typeface="Georgia"/>
                <a:cs typeface="Georgia"/>
                <a:sym typeface="Georgia"/>
              </a:defRPr>
            </a:lvl1pPr>
          </a:lstStyle>
          <a:p>
            <a:r>
              <a:rPr sz="2700" dirty="0"/>
              <a:t>Hedgerows provide shelter and food.</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53</a:t>
            </a:fld>
            <a:endParaRPr/>
          </a:p>
        </p:txBody>
      </p:sp>
      <p:sp>
        <p:nvSpPr>
          <p:cNvPr id="581"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sp>
        <p:nvSpPr>
          <p:cNvPr id="582" name="Text Placeholder 1"/>
          <p:cNvSpPr txBox="1">
            <a:spLocks noGrp="1"/>
          </p:cNvSpPr>
          <p:nvPr>
            <p:ph type="body" sz="half" idx="1"/>
          </p:nvPr>
        </p:nvSpPr>
        <p:spPr>
          <a:xfrm>
            <a:off x="2235995" y="2872955"/>
            <a:ext cx="5446747" cy="2363044"/>
          </a:xfrm>
          <a:prstGeom prst="rect">
            <a:avLst/>
          </a:prstGeom>
        </p:spPr>
        <p:txBody>
          <a:bodyPr vert="horz" lIns="38100" tIns="38100" rIns="38100" bIns="38100" rtlCol="0">
            <a:normAutofit fontScale="77500" lnSpcReduction="20000"/>
          </a:bodyPr>
          <a:lstStyle/>
          <a:p>
            <a:pPr marL="0" lvl="1" indent="0" defTabSz="610362">
              <a:spcBef>
                <a:spcPts val="450"/>
              </a:spcBef>
              <a:buSzPct val="60000"/>
              <a:buBlip>
                <a:blip r:embed="rId3"/>
              </a:buBlip>
              <a:defRPr sz="3382" b="1"/>
            </a:pPr>
            <a:r>
              <a:rPr dirty="0"/>
              <a:t>Are </a:t>
            </a:r>
            <a:r>
              <a:rPr u="sng" dirty="0"/>
              <a:t>absorbed</a:t>
            </a:r>
            <a:r>
              <a:rPr dirty="0"/>
              <a:t> into plant tissues </a:t>
            </a:r>
          </a:p>
          <a:p>
            <a:pPr marL="0" lvl="1" indent="0" defTabSz="610362">
              <a:spcBef>
                <a:spcPts val="450"/>
              </a:spcBef>
              <a:buSzPct val="60000"/>
              <a:buBlip>
                <a:blip r:embed="rId3"/>
              </a:buBlip>
              <a:defRPr sz="3382" b="1"/>
            </a:pPr>
            <a:r>
              <a:rPr u="sng" dirty="0"/>
              <a:t>including the pollen and nectar</a:t>
            </a:r>
            <a:r>
              <a:rPr dirty="0"/>
              <a:t>. </a:t>
            </a:r>
          </a:p>
          <a:p>
            <a:pPr marL="0" lvl="1" indent="0" defTabSz="610362">
              <a:spcBef>
                <a:spcPts val="450"/>
              </a:spcBef>
              <a:buSzPct val="60000"/>
              <a:buBlip>
                <a:blip r:embed="rId3"/>
              </a:buBlip>
              <a:defRPr sz="3382" b="1"/>
            </a:pPr>
            <a:r>
              <a:rPr dirty="0"/>
              <a:t>May remain in plant up to 2 years!</a:t>
            </a:r>
          </a:p>
          <a:p>
            <a:pPr marL="0" lvl="1" indent="0" defTabSz="610362">
              <a:spcBef>
                <a:spcPts val="450"/>
              </a:spcBef>
              <a:buSzPct val="60000"/>
              <a:buBlip>
                <a:blip r:embed="rId3"/>
              </a:buBlip>
              <a:defRPr sz="3382" b="1"/>
            </a:pPr>
            <a:r>
              <a:rPr dirty="0"/>
              <a:t>Insects are killed or disrupted</a:t>
            </a:r>
          </a:p>
          <a:p>
            <a:pPr marL="0" lvl="1" indent="0" defTabSz="610362">
              <a:spcBef>
                <a:spcPts val="450"/>
              </a:spcBef>
              <a:buSzPct val="60000"/>
              <a:buBlip>
                <a:blip r:embed="rId3"/>
              </a:buBlip>
              <a:defRPr sz="3382" b="1"/>
            </a:pPr>
            <a:r>
              <a:rPr dirty="0"/>
              <a:t>when they eat those plants.</a:t>
            </a:r>
          </a:p>
        </p:txBody>
      </p:sp>
      <p:sp>
        <p:nvSpPr>
          <p:cNvPr id="583" name="Avoid Pesticides"/>
          <p:cNvSpPr txBox="1"/>
          <p:nvPr/>
        </p:nvSpPr>
        <p:spPr>
          <a:xfrm>
            <a:off x="2495102" y="472508"/>
            <a:ext cx="4086568" cy="81560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6400" u="sng">
                <a:solidFill>
                  <a:srgbClr val="006288"/>
                </a:solidFill>
              </a:defRPr>
            </a:lvl1pPr>
          </a:lstStyle>
          <a:p>
            <a:r>
              <a:rPr sz="4800" dirty="0"/>
              <a:t>Avoid Pesticides</a:t>
            </a:r>
          </a:p>
        </p:txBody>
      </p:sp>
      <p:sp>
        <p:nvSpPr>
          <p:cNvPr id="584" name="Ask at your nursery!"/>
          <p:cNvSpPr txBox="1"/>
          <p:nvPr/>
        </p:nvSpPr>
        <p:spPr>
          <a:xfrm>
            <a:off x="2671179" y="7381808"/>
            <a:ext cx="4576381" cy="630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R="30479" lvl="1" indent="171450">
              <a:spcBef>
                <a:spcPts val="900"/>
              </a:spcBef>
              <a:buClr>
                <a:srgbClr val="396A01"/>
              </a:buClr>
              <a:buFont typeface="Arial"/>
              <a:defRPr sz="4800">
                <a:uFill>
                  <a:solidFill>
                    <a:srgbClr val="945200"/>
                  </a:solidFill>
                </a:uFill>
                <a:latin typeface="Marker Felt"/>
                <a:ea typeface="Marker Felt"/>
                <a:cs typeface="Marker Felt"/>
                <a:sym typeface="Marker Felt"/>
              </a:defRPr>
            </a:pPr>
            <a:r>
              <a:rPr sz="3600"/>
              <a:t>Ask at your nursery!</a:t>
            </a:r>
          </a:p>
        </p:txBody>
      </p:sp>
      <p:grpSp>
        <p:nvGrpSpPr>
          <p:cNvPr id="587" name="Neonicotinoids are Insecticides"/>
          <p:cNvGrpSpPr/>
          <p:nvPr/>
        </p:nvGrpSpPr>
        <p:grpSpPr>
          <a:xfrm>
            <a:off x="2057400" y="1479567"/>
            <a:ext cx="4809484" cy="881453"/>
            <a:chOff x="-331518" y="-52741"/>
            <a:chExt cx="5562959" cy="713741"/>
          </a:xfrm>
        </p:grpSpPr>
        <p:sp>
          <p:nvSpPr>
            <p:cNvPr id="586" name="Neonicotinoids are Insecticides"/>
            <p:cNvSpPr txBox="1"/>
            <p:nvPr/>
          </p:nvSpPr>
          <p:spPr>
            <a:xfrm>
              <a:off x="31750" y="31749"/>
              <a:ext cx="4748664" cy="355132"/>
            </a:xfrm>
            <a:prstGeom prst="rect">
              <a:avLst/>
            </a:prstGeom>
            <a:solidFill>
              <a:schemeClr val="accent6">
                <a:lumOff val="23333"/>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marL="257175" lvl="1" indent="-257175">
                <a:spcBef>
                  <a:spcPts val="525"/>
                </a:spcBef>
                <a:defRPr sz="3200" b="1">
                  <a:solidFill>
                    <a:srgbClr val="194687"/>
                  </a:solidFill>
                </a:defRPr>
              </a:pPr>
              <a:r>
                <a:rPr sz="2400"/>
                <a:t>Neonicotinoids are Insecticides </a:t>
              </a:r>
            </a:p>
          </p:txBody>
        </p:sp>
        <p:pic>
          <p:nvPicPr>
            <p:cNvPr id="585" name="Neonicotinoids are Insecticides" descr="Neonicotinoids are Insecticides"/>
            <p:cNvPicPr>
              <a:picLocks/>
            </p:cNvPicPr>
            <p:nvPr/>
          </p:nvPicPr>
          <p:blipFill>
            <a:blip r:embed="rId4"/>
            <a:stretch>
              <a:fillRect/>
            </a:stretch>
          </p:blipFill>
          <p:spPr>
            <a:xfrm>
              <a:off x="-331518" y="-52741"/>
              <a:ext cx="5562959" cy="713741"/>
            </a:xfrm>
            <a:prstGeom prst="rect">
              <a:avLst/>
            </a:prstGeom>
            <a:effectLst/>
          </p:spPr>
        </p:pic>
      </p:grpSp>
      <p:grpSp>
        <p:nvGrpSpPr>
          <p:cNvPr id="590" name="Neonicotinoids kill pollinators."/>
          <p:cNvGrpSpPr/>
          <p:nvPr/>
        </p:nvGrpSpPr>
        <p:grpSpPr>
          <a:xfrm>
            <a:off x="2458729" y="5322858"/>
            <a:ext cx="4274168" cy="535307"/>
            <a:chOff x="-1" y="0"/>
            <a:chExt cx="5698889" cy="713741"/>
          </a:xfrm>
        </p:grpSpPr>
        <p:sp>
          <p:nvSpPr>
            <p:cNvPr id="589" name="Neonicotinoids kill pollinators."/>
            <p:cNvSpPr txBox="1"/>
            <p:nvPr/>
          </p:nvSpPr>
          <p:spPr>
            <a:xfrm>
              <a:off x="31750" y="31749"/>
              <a:ext cx="5606745" cy="584772"/>
            </a:xfrm>
            <a:prstGeom prst="rect">
              <a:avLst/>
            </a:prstGeom>
            <a:solidFill>
              <a:schemeClr val="accent6">
                <a:lumOff val="23333"/>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spAutoFit/>
            </a:bodyPr>
            <a:lstStyle/>
            <a:p>
              <a:pPr marL="257175" lvl="1" indent="-85725">
                <a:spcBef>
                  <a:spcPts val="525"/>
                </a:spcBef>
                <a:defRPr sz="3200" b="1">
                  <a:solidFill>
                    <a:srgbClr val="194687"/>
                  </a:solidFill>
                </a:defRPr>
              </a:pPr>
              <a:r>
                <a:rPr sz="2400"/>
                <a:t>Neonicotinoids kill pollinators. </a:t>
              </a:r>
            </a:p>
          </p:txBody>
        </p:sp>
        <p:pic>
          <p:nvPicPr>
            <p:cNvPr id="588" name="Neonicotinoids kill pollinators." descr="Neonicotinoids kill pollinators."/>
            <p:cNvPicPr>
              <a:picLocks/>
            </p:cNvPicPr>
            <p:nvPr/>
          </p:nvPicPr>
          <p:blipFill>
            <a:blip r:embed="rId5"/>
            <a:stretch>
              <a:fillRect/>
            </a:stretch>
          </p:blipFill>
          <p:spPr>
            <a:xfrm>
              <a:off x="-1" y="0"/>
              <a:ext cx="5698889" cy="713741"/>
            </a:xfrm>
            <a:prstGeom prst="rect">
              <a:avLst/>
            </a:prstGeom>
            <a:effectLst/>
          </p:spPr>
        </p:pic>
      </p:gr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54</a:t>
            </a:fld>
            <a:endParaRPr/>
          </a:p>
        </p:txBody>
      </p:sp>
      <p:sp>
        <p:nvSpPr>
          <p:cNvPr id="593" name="Patchwork Quilt"/>
          <p:cNvSpPr txBox="1"/>
          <p:nvPr/>
        </p:nvSpPr>
        <p:spPr>
          <a:xfrm>
            <a:off x="2153068" y="7636446"/>
            <a:ext cx="2596416" cy="538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sp>
        <p:nvSpPr>
          <p:cNvPr id="594" name="PS: Bt kills all caterpillars…"/>
          <p:cNvSpPr txBox="1"/>
          <p:nvPr/>
        </p:nvSpPr>
        <p:spPr>
          <a:xfrm>
            <a:off x="6170381" y="2081169"/>
            <a:ext cx="918105" cy="767303"/>
          </a:xfrm>
          <a:prstGeom prst="rect">
            <a:avLst/>
          </a:prstGeom>
          <a:gradFill>
            <a:gsLst>
              <a:gs pos="0">
                <a:srgbClr val="FFBDAA"/>
              </a:gs>
              <a:gs pos="100000">
                <a:srgbClr val="FFEDE8"/>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chor="ctr">
            <a:spAutoFit/>
          </a:bodyPr>
          <a:lstStyle>
            <a:lvl1pPr marL="650240" indent="-650240" algn="ctr" defTabSz="650240">
              <a:tabLst>
                <a:tab pos="190500" algn="l"/>
                <a:tab pos="647700" algn="l"/>
              </a:tabLst>
              <a:defRPr sz="5700" b="1" u="sng">
                <a:latin typeface="Arial"/>
                <a:ea typeface="Arial"/>
                <a:cs typeface="Arial"/>
                <a:sym typeface="Arial"/>
              </a:defRPr>
            </a:lvl1pPr>
          </a:lstStyle>
          <a:p>
            <a:r>
              <a:rPr sz="4275"/>
              <a:t>Bt</a:t>
            </a:r>
          </a:p>
        </p:txBody>
      </p:sp>
      <p:sp>
        <p:nvSpPr>
          <p:cNvPr id="595" name="PS: Bt kills all caterpillars…"/>
          <p:cNvSpPr txBox="1"/>
          <p:nvPr/>
        </p:nvSpPr>
        <p:spPr>
          <a:xfrm>
            <a:off x="1485173" y="5222029"/>
            <a:ext cx="6173655" cy="409512"/>
          </a:xfrm>
          <a:prstGeom prst="rect">
            <a:avLst/>
          </a:prstGeom>
          <a:gradFill>
            <a:gsLst>
              <a:gs pos="0">
                <a:srgbClr val="FFBDAA"/>
              </a:gs>
              <a:gs pos="100000">
                <a:srgbClr val="FFEDE8"/>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4186" tIns="54186" rIns="54186" bIns="54186" anchor="ctr">
            <a:spAutoFit/>
          </a:bodyPr>
          <a:lstStyle/>
          <a:p>
            <a:pPr marL="487680" indent="-487680" defTabSz="487680">
              <a:tabLst>
                <a:tab pos="142875" algn="l"/>
                <a:tab pos="485775" algn="l"/>
              </a:tabLst>
              <a:defRPr sz="2600" b="1"/>
            </a:pPr>
            <a:r>
              <a:rPr sz="1950"/>
              <a:t>PS:  Bt kills </a:t>
            </a:r>
            <a:r>
              <a:rPr sz="1950" u="sng"/>
              <a:t>all</a:t>
            </a:r>
            <a:r>
              <a:rPr sz="1950"/>
              <a:t> caterpillars NOT just the ones on the label!!! </a:t>
            </a:r>
          </a:p>
        </p:txBody>
      </p:sp>
      <p:sp>
        <p:nvSpPr>
          <p:cNvPr id="596" name="PS: Bt kills all caterpillars…"/>
          <p:cNvSpPr txBox="1"/>
          <p:nvPr/>
        </p:nvSpPr>
        <p:spPr>
          <a:xfrm>
            <a:off x="2416409" y="7415320"/>
            <a:ext cx="7130584" cy="986594"/>
          </a:xfrm>
          <a:prstGeom prst="rect">
            <a:avLst/>
          </a:prstGeom>
          <a:solidFill>
            <a:srgbClr val="DDDD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4186" tIns="54186" rIns="54186" bIns="54186" anchor="ctr">
            <a:spAutoFit/>
          </a:bodyPr>
          <a:lstStyle/>
          <a:p>
            <a:pPr marL="487680" indent="-487680" algn="ctr" defTabSz="487680">
              <a:tabLst>
                <a:tab pos="142875" algn="l"/>
                <a:tab pos="485775" algn="l"/>
              </a:tabLst>
              <a:defRPr sz="3800" b="1">
                <a:latin typeface="Arial"/>
                <a:ea typeface="Arial"/>
                <a:cs typeface="Arial"/>
                <a:sym typeface="Arial"/>
              </a:defRPr>
            </a:pPr>
            <a:r>
              <a:rPr sz="2850"/>
              <a:t>Bt is nonsystemic. It can be washed off. </a:t>
            </a:r>
          </a:p>
          <a:p>
            <a:pPr marL="487680" indent="-487680" algn="ctr" defTabSz="487680">
              <a:tabLst>
                <a:tab pos="142875" algn="l"/>
                <a:tab pos="485775" algn="l"/>
              </a:tabLst>
              <a:defRPr sz="3800" b="1">
                <a:latin typeface="Arial"/>
                <a:ea typeface="Arial"/>
                <a:cs typeface="Arial"/>
                <a:sym typeface="Arial"/>
              </a:defRPr>
            </a:pPr>
            <a:r>
              <a:rPr sz="2850"/>
              <a:t>Length of efficacy is 1 to 4 days.</a:t>
            </a:r>
          </a:p>
        </p:txBody>
      </p:sp>
      <p:sp>
        <p:nvSpPr>
          <p:cNvPr id="597" name="Bt is a bacterium…"/>
          <p:cNvSpPr txBox="1"/>
          <p:nvPr/>
        </p:nvSpPr>
        <p:spPr>
          <a:xfrm>
            <a:off x="1427410" y="2250349"/>
            <a:ext cx="6576159" cy="1150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R="43348" indent="43348" defTabSz="975360">
              <a:defRPr sz="3100" b="1">
                <a:solidFill>
                  <a:srgbClr val="2B6D95"/>
                </a:solidFill>
                <a:uFill>
                  <a:solidFill>
                    <a:srgbClr val="945200"/>
                  </a:solidFill>
                </a:uFill>
                <a:latin typeface="Arial"/>
                <a:ea typeface="Arial"/>
                <a:cs typeface="Arial"/>
                <a:sym typeface="Arial"/>
              </a:defRPr>
            </a:pPr>
            <a:r>
              <a:rPr sz="2325" dirty="0" err="1"/>
              <a:t>Bt</a:t>
            </a:r>
            <a:r>
              <a:rPr sz="2325" dirty="0"/>
              <a:t> is a bacterium</a:t>
            </a:r>
          </a:p>
          <a:p>
            <a:pPr marR="43348" indent="43348" defTabSz="975360">
              <a:defRPr sz="3100" b="1">
                <a:solidFill>
                  <a:srgbClr val="2B6D95"/>
                </a:solidFill>
                <a:uFill>
                  <a:solidFill>
                    <a:srgbClr val="945200"/>
                  </a:solidFill>
                </a:uFill>
                <a:latin typeface="Arial"/>
                <a:ea typeface="Arial"/>
                <a:cs typeface="Arial"/>
                <a:sym typeface="Arial"/>
              </a:defRPr>
            </a:pPr>
            <a:r>
              <a:rPr sz="2325" dirty="0"/>
              <a:t>Infects the gut of </a:t>
            </a:r>
            <a:r>
              <a:rPr sz="2325" u="sng" dirty="0"/>
              <a:t>caterpillars</a:t>
            </a:r>
          </a:p>
          <a:p>
            <a:pPr marR="43348" indent="43348" defTabSz="975360">
              <a:defRPr sz="3100" b="1">
                <a:solidFill>
                  <a:srgbClr val="2B6D95"/>
                </a:solidFill>
                <a:uFill>
                  <a:solidFill>
                    <a:srgbClr val="945200"/>
                  </a:solidFill>
                </a:uFill>
                <a:latin typeface="Arial"/>
                <a:ea typeface="Arial"/>
                <a:cs typeface="Arial"/>
                <a:sym typeface="Arial"/>
              </a:defRPr>
            </a:pPr>
            <a:r>
              <a:rPr sz="2325" dirty="0"/>
              <a:t>Does not affect humans or beneficial insects.</a:t>
            </a:r>
          </a:p>
        </p:txBody>
      </p:sp>
      <p:sp>
        <p:nvSpPr>
          <p:cNvPr id="598" name="Bt container label…"/>
          <p:cNvSpPr txBox="1"/>
          <p:nvPr/>
        </p:nvSpPr>
        <p:spPr>
          <a:xfrm>
            <a:off x="1819136" y="3608686"/>
            <a:ext cx="5747792" cy="15773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R="43348" indent="43348" algn="ctr" defTabSz="975360">
              <a:defRPr sz="2600" u="sng">
                <a:uFill>
                  <a:solidFill>
                    <a:srgbClr val="945200"/>
                  </a:solidFill>
                </a:uFill>
              </a:defRPr>
            </a:pPr>
            <a:r>
              <a:rPr sz="1950"/>
              <a:t>Bt container label</a:t>
            </a:r>
          </a:p>
          <a:p>
            <a:pPr marR="43348" indent="43348" defTabSz="975360">
              <a:defRPr sz="2600">
                <a:uFill>
                  <a:solidFill>
                    <a:srgbClr val="945200"/>
                  </a:solidFill>
                </a:uFill>
              </a:defRPr>
            </a:pPr>
            <a:r>
              <a:rPr sz="1950"/>
              <a:t>Controls worms and caterpillars on fruits, </a:t>
            </a:r>
          </a:p>
          <a:p>
            <a:pPr marR="43348" indent="43348" defTabSz="975360">
              <a:defRPr sz="2600">
                <a:uFill>
                  <a:solidFill>
                    <a:srgbClr val="945200"/>
                  </a:solidFill>
                </a:uFill>
              </a:defRPr>
            </a:pPr>
            <a:r>
              <a:rPr sz="1950"/>
              <a:t>vegetables, ornamentals and shade trees. </a:t>
            </a:r>
          </a:p>
          <a:p>
            <a:pPr marR="43348" indent="43348" defTabSz="975360">
              <a:defRPr sz="2600">
                <a:uFill>
                  <a:solidFill>
                    <a:srgbClr val="945200"/>
                  </a:solidFill>
                </a:uFill>
              </a:defRPr>
            </a:pPr>
            <a:r>
              <a:rPr sz="1950"/>
              <a:t>Kills tomato hornworms, tent caterpillars, gypsy moths </a:t>
            </a:r>
          </a:p>
          <a:p>
            <a:pPr marR="43348" indent="43348" defTabSz="975360">
              <a:defRPr sz="2600">
                <a:uFill>
                  <a:solidFill>
                    <a:srgbClr val="945200"/>
                  </a:solidFill>
                </a:uFill>
              </a:defRPr>
            </a:pPr>
            <a:r>
              <a:rPr sz="1950" b="1"/>
              <a:t>and others listed.</a:t>
            </a:r>
          </a:p>
        </p:txBody>
      </p:sp>
      <p:sp>
        <p:nvSpPr>
          <p:cNvPr id="599" name="Avoid Pesticides"/>
          <p:cNvSpPr txBox="1"/>
          <p:nvPr/>
        </p:nvSpPr>
        <p:spPr>
          <a:xfrm>
            <a:off x="2416409" y="426761"/>
            <a:ext cx="4086568" cy="81560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6400" u="sng">
                <a:solidFill>
                  <a:srgbClr val="006288"/>
                </a:solidFill>
              </a:defRPr>
            </a:lvl1pPr>
          </a:lstStyle>
          <a:p>
            <a:r>
              <a:rPr sz="4800" dirty="0"/>
              <a:t>Avoid Pesticides</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55</a:t>
            </a:fld>
            <a:endParaRPr/>
          </a:p>
        </p:txBody>
      </p:sp>
      <p:sp>
        <p:nvSpPr>
          <p:cNvPr id="604" name="Patchwork Quilt"/>
          <p:cNvSpPr txBox="1"/>
          <p:nvPr/>
        </p:nvSpPr>
        <p:spPr>
          <a:xfrm>
            <a:off x="2153068" y="7636446"/>
            <a:ext cx="2596416"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rPr sz="3000"/>
              <a:t>Patchwork Quilt</a:t>
            </a:r>
          </a:p>
        </p:txBody>
      </p:sp>
      <p:sp>
        <p:nvSpPr>
          <p:cNvPr id="605" name="Book Resources"/>
          <p:cNvSpPr txBox="1"/>
          <p:nvPr/>
        </p:nvSpPr>
        <p:spPr>
          <a:xfrm>
            <a:off x="2819400" y="373721"/>
            <a:ext cx="2841162" cy="584775"/>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a:defRPr sz="4400" b="1">
                <a:solidFill>
                  <a:schemeClr val="accent1"/>
                </a:solidFill>
              </a:defRPr>
            </a:lvl1pPr>
          </a:lstStyle>
          <a:p>
            <a:r>
              <a:rPr sz="3300" dirty="0"/>
              <a:t>Book Resources</a:t>
            </a:r>
          </a:p>
        </p:txBody>
      </p:sp>
      <p:pic>
        <p:nvPicPr>
          <p:cNvPr id="606" name="page39image1799360.jpg" descr="page39image1799360.jpg"/>
          <p:cNvPicPr>
            <a:picLocks noChangeAspect="1"/>
          </p:cNvPicPr>
          <p:nvPr/>
        </p:nvPicPr>
        <p:blipFill>
          <a:blip r:embed="rId3"/>
          <a:stretch>
            <a:fillRect/>
          </a:stretch>
        </p:blipFill>
        <p:spPr>
          <a:xfrm>
            <a:off x="1658314" y="958496"/>
            <a:ext cx="1874892" cy="2674566"/>
          </a:xfrm>
          <a:prstGeom prst="rect">
            <a:avLst/>
          </a:prstGeom>
          <a:ln w="12700">
            <a:miter lim="400000"/>
          </a:ln>
        </p:spPr>
      </p:pic>
      <p:pic>
        <p:nvPicPr>
          <p:cNvPr id="607" name="page40image3816992.jpg" descr="page40image3816992.jpg"/>
          <p:cNvPicPr>
            <a:picLocks noChangeAspect="1"/>
          </p:cNvPicPr>
          <p:nvPr/>
        </p:nvPicPr>
        <p:blipFill>
          <a:blip r:embed="rId4"/>
          <a:stretch>
            <a:fillRect/>
          </a:stretch>
        </p:blipFill>
        <p:spPr>
          <a:xfrm>
            <a:off x="3585260" y="3977988"/>
            <a:ext cx="1707972" cy="2561958"/>
          </a:xfrm>
          <a:prstGeom prst="rect">
            <a:avLst/>
          </a:prstGeom>
          <a:ln w="12700">
            <a:miter lim="400000"/>
          </a:ln>
        </p:spPr>
      </p:pic>
      <p:pic>
        <p:nvPicPr>
          <p:cNvPr id="609" name="61Eaf+xoljL-1._SX411_BO1,204,203,200_.jpg" descr="61Eaf+xoljL-1._SX411_BO1,204,203,200_.jpg"/>
          <p:cNvPicPr>
            <a:picLocks noChangeAspect="1"/>
          </p:cNvPicPr>
          <p:nvPr/>
        </p:nvPicPr>
        <p:blipFill>
          <a:blip r:embed="rId5"/>
          <a:stretch>
            <a:fillRect/>
          </a:stretch>
        </p:blipFill>
        <p:spPr>
          <a:xfrm>
            <a:off x="5924603" y="3977988"/>
            <a:ext cx="2116178" cy="2561958"/>
          </a:xfrm>
          <a:prstGeom prst="rect">
            <a:avLst/>
          </a:prstGeom>
          <a:ln w="12700">
            <a:miter lim="400000"/>
          </a:ln>
        </p:spPr>
      </p:pic>
      <p:pic>
        <p:nvPicPr>
          <p:cNvPr id="610" name="Screen Shot 2018-05-13 at 5.43.45 PM.png" descr="Screen Shot 2018-05-13 at 5.43.45 PM.png"/>
          <p:cNvPicPr>
            <a:picLocks noChangeAspect="1"/>
          </p:cNvPicPr>
          <p:nvPr/>
        </p:nvPicPr>
        <p:blipFill>
          <a:blip r:embed="rId6"/>
          <a:stretch>
            <a:fillRect/>
          </a:stretch>
        </p:blipFill>
        <p:spPr>
          <a:xfrm>
            <a:off x="990600" y="3977988"/>
            <a:ext cx="2018871" cy="2561959"/>
          </a:xfrm>
          <a:prstGeom prst="rect">
            <a:avLst/>
          </a:prstGeom>
          <a:ln w="12700">
            <a:miter lim="400000"/>
          </a:ln>
        </p:spPr>
      </p:pic>
      <p:pic>
        <p:nvPicPr>
          <p:cNvPr id="4" name="Picture 3" descr="A picture containing text, plant&#10;&#10;Description automatically generated">
            <a:extLst>
              <a:ext uri="{FF2B5EF4-FFF2-40B4-BE49-F238E27FC236}">
                <a16:creationId xmlns:a16="http://schemas.microsoft.com/office/drawing/2014/main" id="{A51D3D1D-972C-F349-A24E-07D1918B2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8366" y="958496"/>
            <a:ext cx="1836536" cy="2674566"/>
          </a:xfrm>
          <a:prstGeom prst="rect">
            <a:avLst/>
          </a:prstGeom>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aphical user interface&#10;&#10;Description automatically generated">
            <a:extLst>
              <a:ext uri="{FF2B5EF4-FFF2-40B4-BE49-F238E27FC236}">
                <a16:creationId xmlns:a16="http://schemas.microsoft.com/office/drawing/2014/main" id="{1EFF695F-9CF3-6547-BC73-A71696D0DDA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667"/>
          <a:stretch/>
        </p:blipFill>
        <p:spPr>
          <a:xfrm>
            <a:off x="20" y="10"/>
            <a:ext cx="9143980" cy="6857990"/>
          </a:xfrm>
          <a:noFill/>
        </p:spPr>
      </p:pic>
      <p:sp>
        <p:nvSpPr>
          <p:cNvPr id="3" name="Slide Number Placeholder 2" hidden="1">
            <a:extLst>
              <a:ext uri="{FF2B5EF4-FFF2-40B4-BE49-F238E27FC236}">
                <a16:creationId xmlns:a16="http://schemas.microsoft.com/office/drawing/2014/main" id="{2AE94B24-590C-3241-A329-E2B911D1DC96}"/>
              </a:ext>
            </a:extLst>
          </p:cNvPr>
          <p:cNvSpPr>
            <a:spLocks noGrp="1"/>
          </p:cNvSpPr>
          <p:nvPr>
            <p:ph type="sldNum" sz="quarter" idx="4294967295"/>
          </p:nvPr>
        </p:nvSpPr>
        <p:spPr>
          <a:xfrm>
            <a:off x="8441051" y="6410644"/>
            <a:ext cx="245751" cy="256541"/>
          </a:xfrm>
        </p:spPr>
        <p:txBody>
          <a:bodyPr/>
          <a:lstStyle/>
          <a:p>
            <a:pPr>
              <a:spcAft>
                <a:spcPts val="600"/>
              </a:spcAft>
            </a:pPr>
            <a:fld id="{86CB4B4D-7CA3-9044-876B-883B54F8677D}" type="slidenum">
              <a:rPr lang="en-US" smtClean="0"/>
              <a:pPr>
                <a:spcAft>
                  <a:spcPts val="600"/>
                </a:spcAft>
              </a:pPr>
              <a:t>56</a:t>
            </a:fld>
            <a:endParaRPr lang="en-US"/>
          </a:p>
        </p:txBody>
      </p:sp>
    </p:spTree>
    <p:extLst>
      <p:ext uri="{BB962C8B-B14F-4D97-AF65-F5344CB8AC3E}">
        <p14:creationId xmlns:p14="http://schemas.microsoft.com/office/powerpoint/2010/main" val="3837491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Graphical user interface, application&#10;&#10;Description automatically generated">
            <a:extLst>
              <a:ext uri="{FF2B5EF4-FFF2-40B4-BE49-F238E27FC236}">
                <a16:creationId xmlns:a16="http://schemas.microsoft.com/office/drawing/2014/main" id="{9A1D199C-17F1-6C46-A26E-C3519F8F565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06" r="21395" b="1"/>
          <a:stretch/>
        </p:blipFill>
        <p:spPr>
          <a:xfrm>
            <a:off x="20" y="10"/>
            <a:ext cx="9143980" cy="6857990"/>
          </a:xfrm>
          <a:noFill/>
        </p:spPr>
      </p:pic>
      <p:sp>
        <p:nvSpPr>
          <p:cNvPr id="3" name="Slide Number Placeholder 2" hidden="1">
            <a:extLst>
              <a:ext uri="{FF2B5EF4-FFF2-40B4-BE49-F238E27FC236}">
                <a16:creationId xmlns:a16="http://schemas.microsoft.com/office/drawing/2014/main" id="{2A113717-E722-9145-B06E-C17E560353FE}"/>
              </a:ext>
            </a:extLst>
          </p:cNvPr>
          <p:cNvSpPr>
            <a:spLocks noGrp="1"/>
          </p:cNvSpPr>
          <p:nvPr>
            <p:ph type="sldNum" sz="quarter" idx="4294967295"/>
          </p:nvPr>
        </p:nvSpPr>
        <p:spPr>
          <a:xfrm>
            <a:off x="7315200" y="6356350"/>
            <a:ext cx="1371600" cy="365125"/>
          </a:xfrm>
        </p:spPr>
        <p:txBody>
          <a:bodyPr/>
          <a:lstStyle/>
          <a:p>
            <a:pPr>
              <a:spcAft>
                <a:spcPts val="600"/>
              </a:spcAft>
            </a:pPr>
            <a:fld id="{111DB74A-73E3-49E8-8984-0D5D8C20C556}" type="slidenum">
              <a:rPr lang="en-US" smtClean="0"/>
              <a:pPr>
                <a:spcAft>
                  <a:spcPts val="600"/>
                </a:spcAft>
              </a:pPr>
              <a:t>57</a:t>
            </a:fld>
            <a:endParaRPr lang="en-US"/>
          </a:p>
        </p:txBody>
      </p:sp>
    </p:spTree>
    <p:extLst>
      <p:ext uri="{BB962C8B-B14F-4D97-AF65-F5344CB8AC3E}">
        <p14:creationId xmlns:p14="http://schemas.microsoft.com/office/powerpoint/2010/main" val="2125787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F7E0B71B-AEF3-6949-ABC9-0A3AC85B23A3}"/>
              </a:ext>
            </a:extLst>
          </p:cNvPr>
          <p:cNvSpPr>
            <a:spLocks noGrp="1"/>
          </p:cNvSpPr>
          <p:nvPr>
            <p:ph type="sldNum" sz="quarter" idx="4294967295"/>
          </p:nvPr>
        </p:nvSpPr>
        <p:spPr>
          <a:xfrm>
            <a:off x="7315200" y="6356350"/>
            <a:ext cx="1371600" cy="365125"/>
          </a:xfrm>
        </p:spPr>
        <p:txBody>
          <a:bodyPr/>
          <a:lstStyle/>
          <a:p>
            <a:pPr>
              <a:spcAft>
                <a:spcPts val="600"/>
              </a:spcAft>
            </a:pPr>
            <a:fld id="{111DB74A-73E3-49E8-8984-0D5D8C20C556}" type="slidenum">
              <a:rPr lang="en-US" smtClean="0"/>
              <a:pPr>
                <a:spcAft>
                  <a:spcPts val="600"/>
                </a:spcAft>
              </a:pPr>
              <a:t>58</a:t>
            </a:fld>
            <a:endParaRPr lang="en-US"/>
          </a:p>
        </p:txBody>
      </p:sp>
      <p:pic>
        <p:nvPicPr>
          <p:cNvPr id="15" name="Content Placeholder 14" descr="Graphical user interface&#10;&#10;Description automatically generated">
            <a:extLst>
              <a:ext uri="{FF2B5EF4-FFF2-40B4-BE49-F238E27FC236}">
                <a16:creationId xmlns:a16="http://schemas.microsoft.com/office/drawing/2014/main" id="{8DA5196A-22FF-8043-B336-B075B9D592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47438"/>
            <a:ext cx="9144000" cy="5363124"/>
          </a:xfrm>
        </p:spPr>
      </p:pic>
    </p:spTree>
    <p:extLst>
      <p:ext uri="{BB962C8B-B14F-4D97-AF65-F5344CB8AC3E}">
        <p14:creationId xmlns:p14="http://schemas.microsoft.com/office/powerpoint/2010/main" val="23902738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Graphical user interface&#10;&#10;Description automatically generated">
            <a:extLst>
              <a:ext uri="{FF2B5EF4-FFF2-40B4-BE49-F238E27FC236}">
                <a16:creationId xmlns:a16="http://schemas.microsoft.com/office/drawing/2014/main" id="{66D91A68-6930-684B-9C0D-66BD61953B9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2666" b="-1"/>
          <a:stretch/>
        </p:blipFill>
        <p:spPr>
          <a:xfrm>
            <a:off x="0" y="0"/>
            <a:ext cx="9144000" cy="6858000"/>
          </a:xfrm>
          <a:noFill/>
        </p:spPr>
      </p:pic>
      <p:sp>
        <p:nvSpPr>
          <p:cNvPr id="3" name="Slide Number Placeholder 2" hidden="1">
            <a:extLst>
              <a:ext uri="{FF2B5EF4-FFF2-40B4-BE49-F238E27FC236}">
                <a16:creationId xmlns:a16="http://schemas.microsoft.com/office/drawing/2014/main" id="{168888FF-6A75-8546-BA9B-DF39505C8E31}"/>
              </a:ext>
            </a:extLst>
          </p:cNvPr>
          <p:cNvSpPr>
            <a:spLocks noGrp="1"/>
          </p:cNvSpPr>
          <p:nvPr>
            <p:ph type="sldNum" sz="quarter" idx="4294967295"/>
          </p:nvPr>
        </p:nvSpPr>
        <p:spPr>
          <a:xfrm>
            <a:off x="7315200" y="6356350"/>
            <a:ext cx="1371600" cy="365125"/>
          </a:xfrm>
        </p:spPr>
        <p:txBody>
          <a:bodyPr/>
          <a:lstStyle/>
          <a:p>
            <a:pPr>
              <a:spcAft>
                <a:spcPts val="600"/>
              </a:spcAft>
            </a:pPr>
            <a:fld id="{111DB74A-73E3-49E8-8984-0D5D8C20C556}" type="slidenum">
              <a:rPr lang="en-US" smtClean="0"/>
              <a:pPr>
                <a:spcAft>
                  <a:spcPts val="600"/>
                </a:spcAft>
              </a:pPr>
              <a:t>59</a:t>
            </a:fld>
            <a:endParaRPr lang="en-US"/>
          </a:p>
        </p:txBody>
      </p:sp>
    </p:spTree>
    <p:extLst>
      <p:ext uri="{BB962C8B-B14F-4D97-AF65-F5344CB8AC3E}">
        <p14:creationId xmlns:p14="http://schemas.microsoft.com/office/powerpoint/2010/main" val="1907786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lide Number Placeholder 5"/>
          <p:cNvSpPr txBox="1">
            <a:spLocks noGrp="1"/>
          </p:cNvSpPr>
          <p:nvPr>
            <p:ph type="sldNum" sz="quarter" idx="2"/>
          </p:nvPr>
        </p:nvSpPr>
        <p:spPr>
          <a:xfrm>
            <a:off x="7473789" y="5665233"/>
            <a:ext cx="184313" cy="1924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288" name="Who are Pollinators?…"/>
          <p:cNvSpPr txBox="1"/>
          <p:nvPr/>
        </p:nvSpPr>
        <p:spPr>
          <a:xfrm>
            <a:off x="2414253" y="1905000"/>
            <a:ext cx="3980689" cy="2766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marL="215153" indent="-215153" defTabSz="308074">
              <a:lnSpc>
                <a:spcPct val="150000"/>
              </a:lnSpc>
              <a:buSzPct val="50000"/>
              <a:buBlip>
                <a:blip r:embed="rId3"/>
              </a:buBlip>
              <a:defRPr sz="3200">
                <a:solidFill>
                  <a:srgbClr val="006288"/>
                </a:solidFill>
              </a:defRPr>
            </a:pPr>
            <a:r>
              <a:rPr sz="2400" dirty="0"/>
              <a:t>Who are Pollinators?</a:t>
            </a:r>
          </a:p>
          <a:p>
            <a:pPr marL="215153" indent="-215153" defTabSz="308074">
              <a:lnSpc>
                <a:spcPct val="150000"/>
              </a:lnSpc>
              <a:buSzPct val="50000"/>
              <a:buBlip>
                <a:blip r:embed="rId3"/>
              </a:buBlip>
              <a:defRPr sz="3200">
                <a:solidFill>
                  <a:srgbClr val="006288"/>
                </a:solidFill>
              </a:defRPr>
            </a:pPr>
            <a:r>
              <a:rPr sz="2400" dirty="0"/>
              <a:t>Why do we need Pollinators?</a:t>
            </a:r>
          </a:p>
          <a:p>
            <a:pPr marL="215153" indent="-215153" defTabSz="308074">
              <a:lnSpc>
                <a:spcPct val="150000"/>
              </a:lnSpc>
              <a:buSzPct val="50000"/>
              <a:buBlip>
                <a:blip r:embed="rId3"/>
              </a:buBlip>
              <a:defRPr sz="3200">
                <a:solidFill>
                  <a:srgbClr val="006288"/>
                </a:solidFill>
              </a:defRPr>
            </a:pPr>
            <a:r>
              <a:rPr sz="2400" dirty="0"/>
              <a:t>What is Pollinator Habitat?</a:t>
            </a:r>
          </a:p>
          <a:p>
            <a:pPr marL="215153" indent="-215153" defTabSz="308074">
              <a:lnSpc>
                <a:spcPct val="150000"/>
              </a:lnSpc>
              <a:buSzPct val="50000"/>
              <a:buBlip>
                <a:blip r:embed="rId3"/>
              </a:buBlip>
              <a:defRPr sz="3200">
                <a:solidFill>
                  <a:srgbClr val="006288"/>
                </a:solidFill>
              </a:defRPr>
            </a:pPr>
            <a:r>
              <a:rPr sz="2400" dirty="0"/>
              <a:t>How Can I Attract Pollinators?</a:t>
            </a:r>
          </a:p>
          <a:p>
            <a:pPr marL="215153" indent="-215153" defTabSz="308074">
              <a:lnSpc>
                <a:spcPct val="150000"/>
              </a:lnSpc>
              <a:buSzPct val="50000"/>
              <a:buBlip>
                <a:blip r:embed="rId3"/>
              </a:buBlip>
              <a:defRPr sz="3200">
                <a:solidFill>
                  <a:srgbClr val="006288"/>
                </a:solidFill>
              </a:defRPr>
            </a:pPr>
            <a:r>
              <a:rPr sz="2400" dirty="0"/>
              <a:t>PLANTS! PLANTS! PLANTS!</a:t>
            </a:r>
          </a:p>
        </p:txBody>
      </p:sp>
      <p:sp>
        <p:nvSpPr>
          <p:cNvPr id="289" name="Agenda"/>
          <p:cNvSpPr txBox="1"/>
          <p:nvPr/>
        </p:nvSpPr>
        <p:spPr>
          <a:xfrm>
            <a:off x="3581400" y="685800"/>
            <a:ext cx="1646397" cy="677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ctr" defTabSz="410765">
              <a:defRPr sz="5400" u="sng">
                <a:solidFill>
                  <a:srgbClr val="006288"/>
                </a:solidFill>
              </a:defRPr>
            </a:lvl1pPr>
          </a:lstStyle>
          <a:p>
            <a:r>
              <a:rPr sz="4050" dirty="0"/>
              <a:t>Agenda</a:t>
            </a:r>
          </a:p>
        </p:txBody>
      </p:sp>
      <p:sp>
        <p:nvSpPr>
          <p:cNvPr id="290" name="Slide Number Placeholder 5"/>
          <p:cNvSpPr txBox="1"/>
          <p:nvPr/>
        </p:nvSpPr>
        <p:spPr>
          <a:xfrm>
            <a:off x="7526336" y="5663330"/>
            <a:ext cx="131765" cy="19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nchor="ctr">
            <a:spAutoFit/>
          </a:bodyPr>
          <a:lstStyle/>
          <a:p>
            <a:pPr algn="r">
              <a:defRPr sz="900">
                <a:solidFill>
                  <a:srgbClr val="888888"/>
                </a:solidFill>
              </a:defRPr>
            </a:pPr>
            <a:fld id="{86CB4B4D-7CA3-9044-876B-883B54F8677D}" type="slidenum">
              <a:rPr sz="675"/>
              <a:t>6</a:t>
            </a:fld>
            <a:r>
              <a:rPr sz="675"/>
              <a:t>￼</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Graphical user interface, text, application, email&#10;&#10;Description automatically generated">
            <a:extLst>
              <a:ext uri="{FF2B5EF4-FFF2-40B4-BE49-F238E27FC236}">
                <a16:creationId xmlns:a16="http://schemas.microsoft.com/office/drawing/2014/main" id="{1076C256-35D1-1947-9A5F-5DB0235ADE1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1667"/>
          <a:stretch/>
        </p:blipFill>
        <p:spPr>
          <a:xfrm>
            <a:off x="20" y="10"/>
            <a:ext cx="9143980" cy="6857990"/>
          </a:xfrm>
          <a:noFill/>
        </p:spPr>
      </p:pic>
      <p:sp>
        <p:nvSpPr>
          <p:cNvPr id="3" name="Slide Number Placeholder 2" hidden="1">
            <a:extLst>
              <a:ext uri="{FF2B5EF4-FFF2-40B4-BE49-F238E27FC236}">
                <a16:creationId xmlns:a16="http://schemas.microsoft.com/office/drawing/2014/main" id="{889B0650-ADE4-2147-AA57-F8C86E9ABBDC}"/>
              </a:ext>
            </a:extLst>
          </p:cNvPr>
          <p:cNvSpPr>
            <a:spLocks noGrp="1"/>
          </p:cNvSpPr>
          <p:nvPr>
            <p:ph type="sldNum" sz="quarter" idx="4294967295"/>
          </p:nvPr>
        </p:nvSpPr>
        <p:spPr>
          <a:xfrm>
            <a:off x="7315200" y="6356350"/>
            <a:ext cx="1371600" cy="365125"/>
          </a:xfrm>
        </p:spPr>
        <p:txBody>
          <a:bodyPr/>
          <a:lstStyle/>
          <a:p>
            <a:pPr>
              <a:spcAft>
                <a:spcPts val="600"/>
              </a:spcAft>
            </a:pPr>
            <a:fld id="{111DB74A-73E3-49E8-8984-0D5D8C20C556}" type="slidenum">
              <a:rPr lang="en-US" smtClean="0"/>
              <a:pPr>
                <a:spcAft>
                  <a:spcPts val="600"/>
                </a:spcAft>
              </a:pPr>
              <a:t>60</a:t>
            </a:fld>
            <a:endParaRPr lang="en-US"/>
          </a:p>
        </p:txBody>
      </p:sp>
    </p:spTree>
    <p:extLst>
      <p:ext uri="{BB962C8B-B14F-4D97-AF65-F5344CB8AC3E}">
        <p14:creationId xmlns:p14="http://schemas.microsoft.com/office/powerpoint/2010/main" val="1189228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A628A8-FC53-DC4D-B305-6A8D4B04369A}"/>
              </a:ext>
            </a:extLst>
          </p:cNvPr>
          <p:cNvSpPr>
            <a:spLocks noGrp="1"/>
          </p:cNvSpPr>
          <p:nvPr>
            <p:ph type="body" sz="quarter" idx="13"/>
          </p:nvPr>
        </p:nvSpPr>
        <p:spPr/>
        <p:txBody>
          <a:bodyPr>
            <a:normAutofit lnSpcReduction="10000"/>
          </a:bodyPr>
          <a:lstStyle/>
          <a:p>
            <a:pPr marL="0" indent="0"/>
            <a:r>
              <a:rPr lang="en-US" dirty="0"/>
              <a:t>Provide abundance</a:t>
            </a:r>
          </a:p>
          <a:p>
            <a:pPr marL="0" indent="0"/>
            <a:r>
              <a:rPr lang="en-US" dirty="0"/>
              <a:t>Plant in masses of a single species (4’ x 4’)</a:t>
            </a:r>
          </a:p>
          <a:p>
            <a:pPr marL="457200" indent="-457200">
              <a:buFont typeface="Wingdings" pitchFamily="2" charset="2"/>
              <a:buChar char="v"/>
            </a:pPr>
            <a:r>
              <a:rPr lang="en-US" dirty="0"/>
              <a:t>Long bloom season</a:t>
            </a:r>
          </a:p>
          <a:p>
            <a:pPr marL="457200" indent="-457200">
              <a:buFont typeface="Wingdings" pitchFamily="2" charset="2"/>
              <a:buChar char="v"/>
            </a:pPr>
            <a:r>
              <a:rPr lang="en-US" dirty="0"/>
              <a:t>Leave bare soil for ground nesting bees</a:t>
            </a:r>
          </a:p>
          <a:p>
            <a:pPr marL="457200" indent="-457200">
              <a:buFont typeface="Wingdings" pitchFamily="2" charset="2"/>
              <a:buChar char="v"/>
            </a:pPr>
            <a:r>
              <a:rPr lang="en-US" dirty="0"/>
              <a:t>Leave snags and logs for cavity nesters</a:t>
            </a:r>
          </a:p>
        </p:txBody>
      </p:sp>
      <p:sp>
        <p:nvSpPr>
          <p:cNvPr id="3" name="Slide Number Placeholder 2">
            <a:extLst>
              <a:ext uri="{FF2B5EF4-FFF2-40B4-BE49-F238E27FC236}">
                <a16:creationId xmlns:a16="http://schemas.microsoft.com/office/drawing/2014/main" id="{72A8C714-0425-D147-9E90-A794C7FFBDDC}"/>
              </a:ext>
            </a:extLst>
          </p:cNvPr>
          <p:cNvSpPr>
            <a:spLocks noGrp="1"/>
          </p:cNvSpPr>
          <p:nvPr>
            <p:ph type="sldNum" sz="quarter" idx="16"/>
          </p:nvPr>
        </p:nvSpPr>
        <p:spPr/>
        <p:txBody>
          <a:bodyPr/>
          <a:lstStyle/>
          <a:p>
            <a:fld id="{111DB74A-73E3-49E8-8984-0D5D8C20C556}" type="slidenum">
              <a:rPr lang="en-US" smtClean="0"/>
              <a:pPr/>
              <a:t>61</a:t>
            </a:fld>
            <a:endParaRPr lang="en-US" dirty="0"/>
          </a:p>
        </p:txBody>
      </p:sp>
      <p:pic>
        <p:nvPicPr>
          <p:cNvPr id="7" name="Picture Placeholder 6" descr="A hole in the ground&#10;&#10;Description automatically generated with low confidence">
            <a:extLst>
              <a:ext uri="{FF2B5EF4-FFF2-40B4-BE49-F238E27FC236}">
                <a16:creationId xmlns:a16="http://schemas.microsoft.com/office/drawing/2014/main" id="{9D387FE1-66D6-5841-BFDF-845A151D957C}"/>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rot="10800000">
            <a:off x="5715000" y="1567480"/>
            <a:ext cx="2590800" cy="2547320"/>
          </a:xfrm>
        </p:spPr>
      </p:pic>
      <p:sp>
        <p:nvSpPr>
          <p:cNvPr id="5" name="Title 4">
            <a:extLst>
              <a:ext uri="{FF2B5EF4-FFF2-40B4-BE49-F238E27FC236}">
                <a16:creationId xmlns:a16="http://schemas.microsoft.com/office/drawing/2014/main" id="{2BC634D4-441C-E445-B98B-C4AC11B0910A}"/>
              </a:ext>
            </a:extLst>
          </p:cNvPr>
          <p:cNvSpPr>
            <a:spLocks noGrp="1"/>
          </p:cNvSpPr>
          <p:nvPr>
            <p:ph type="title"/>
          </p:nvPr>
        </p:nvSpPr>
        <p:spPr/>
        <p:txBody>
          <a:bodyPr/>
          <a:lstStyle/>
          <a:p>
            <a:r>
              <a:rPr lang="en-US" dirty="0"/>
              <a:t>Pollinator Planting Basics</a:t>
            </a:r>
          </a:p>
        </p:txBody>
      </p:sp>
      <p:pic>
        <p:nvPicPr>
          <p:cNvPr id="6" name="Picture 5" descr="A picture containing tree, outdoor, rock, plant&#10;&#10;Description automatically generated">
            <a:extLst>
              <a:ext uri="{FF2B5EF4-FFF2-40B4-BE49-F238E27FC236}">
                <a16:creationId xmlns:a16="http://schemas.microsoft.com/office/drawing/2014/main" id="{C57E8FB8-A84C-694F-A1DF-DFF8D9685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266" y="4174153"/>
            <a:ext cx="3396428" cy="2547321"/>
          </a:xfrm>
          <a:prstGeom prst="rect">
            <a:avLst/>
          </a:prstGeom>
        </p:spPr>
      </p:pic>
    </p:spTree>
    <p:extLst>
      <p:ext uri="{BB962C8B-B14F-4D97-AF65-F5344CB8AC3E}">
        <p14:creationId xmlns:p14="http://schemas.microsoft.com/office/powerpoint/2010/main" val="3983168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CB29E-98E9-A04F-90AD-7FC1A18C1813}"/>
              </a:ext>
            </a:extLst>
          </p:cNvPr>
          <p:cNvSpPr>
            <a:spLocks noGrp="1"/>
          </p:cNvSpPr>
          <p:nvPr>
            <p:ph type="body" sz="quarter" idx="13"/>
          </p:nvPr>
        </p:nvSpPr>
        <p:spPr/>
        <p:txBody>
          <a:bodyPr>
            <a:normAutofit fontScale="92500" lnSpcReduction="10000"/>
          </a:bodyPr>
          <a:lstStyle/>
          <a:p>
            <a:pPr marL="457200" indent="-457200">
              <a:buFont typeface="Wingdings" pitchFamily="2" charset="2"/>
              <a:buChar char="v"/>
            </a:pPr>
            <a:r>
              <a:rPr lang="en-US" dirty="0"/>
              <a:t>Provide a diversity of blooms types</a:t>
            </a:r>
          </a:p>
          <a:p>
            <a:pPr marL="457200" indent="-457200">
              <a:buFont typeface="Wingdings" pitchFamily="2" charset="2"/>
              <a:buChar char="v"/>
            </a:pPr>
            <a:r>
              <a:rPr lang="en-US" dirty="0"/>
              <a:t>Include plants with overlapping bloom times</a:t>
            </a:r>
          </a:p>
          <a:p>
            <a:pPr marL="457200" indent="-457200">
              <a:buFont typeface="Wingdings" pitchFamily="2" charset="2"/>
              <a:buChar char="v"/>
            </a:pPr>
            <a:r>
              <a:rPr lang="en-US" dirty="0"/>
              <a:t>Diversity of blooms will attract a variety of pollinators and other insects</a:t>
            </a:r>
          </a:p>
          <a:p>
            <a:pPr marL="0" indent="0"/>
            <a:r>
              <a:rPr lang="en-US" dirty="0"/>
              <a:t> </a:t>
            </a:r>
          </a:p>
        </p:txBody>
      </p:sp>
      <p:sp>
        <p:nvSpPr>
          <p:cNvPr id="3" name="Slide Number Placeholder 2">
            <a:extLst>
              <a:ext uri="{FF2B5EF4-FFF2-40B4-BE49-F238E27FC236}">
                <a16:creationId xmlns:a16="http://schemas.microsoft.com/office/drawing/2014/main" id="{E36F871A-E987-AC49-B9BF-B4B0D5A6CCD0}"/>
              </a:ext>
            </a:extLst>
          </p:cNvPr>
          <p:cNvSpPr>
            <a:spLocks noGrp="1"/>
          </p:cNvSpPr>
          <p:nvPr>
            <p:ph type="sldNum" sz="quarter" idx="16"/>
          </p:nvPr>
        </p:nvSpPr>
        <p:spPr/>
        <p:txBody>
          <a:bodyPr/>
          <a:lstStyle/>
          <a:p>
            <a:fld id="{111DB74A-73E3-49E8-8984-0D5D8C20C556}" type="slidenum">
              <a:rPr lang="en-US" smtClean="0"/>
              <a:pPr/>
              <a:t>62</a:t>
            </a:fld>
            <a:endParaRPr lang="en-US" dirty="0"/>
          </a:p>
        </p:txBody>
      </p:sp>
      <p:pic>
        <p:nvPicPr>
          <p:cNvPr id="7" name="Picture Placeholder 6" descr="A picture containing plant, flower, sunflower, yellow&#10;&#10;Description automatically generated">
            <a:extLst>
              <a:ext uri="{FF2B5EF4-FFF2-40B4-BE49-F238E27FC236}">
                <a16:creationId xmlns:a16="http://schemas.microsoft.com/office/drawing/2014/main" id="{726A7CF3-1D4C-6745-B000-9DFD4FEBCD0F}"/>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9091" r="9091"/>
          <a:stretch>
            <a:fillRect/>
          </a:stretch>
        </p:blipFill>
        <p:spPr>
          <a:xfrm rot="5400000">
            <a:off x="5654548" y="1417638"/>
            <a:ext cx="2942359" cy="2697162"/>
          </a:xfrm>
        </p:spPr>
      </p:pic>
      <p:pic>
        <p:nvPicPr>
          <p:cNvPr id="9" name="Picture 8" descr="A bee on a flower&#10;&#10;Description automatically generated">
            <a:extLst>
              <a:ext uri="{FF2B5EF4-FFF2-40B4-BE49-F238E27FC236}">
                <a16:creationId xmlns:a16="http://schemas.microsoft.com/office/drawing/2014/main" id="{D6B6166F-6ADF-3A4C-B202-5827CCAE8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064841"/>
            <a:ext cx="2286000" cy="2464068"/>
          </a:xfrm>
          <a:prstGeom prst="rect">
            <a:avLst/>
          </a:prstGeom>
        </p:spPr>
      </p:pic>
      <p:sp>
        <p:nvSpPr>
          <p:cNvPr id="5" name="Title 4">
            <a:extLst>
              <a:ext uri="{FF2B5EF4-FFF2-40B4-BE49-F238E27FC236}">
                <a16:creationId xmlns:a16="http://schemas.microsoft.com/office/drawing/2014/main" id="{3F36373F-39FD-334D-AE27-AA9894429A38}"/>
              </a:ext>
            </a:extLst>
          </p:cNvPr>
          <p:cNvSpPr>
            <a:spLocks noGrp="1"/>
          </p:cNvSpPr>
          <p:nvPr>
            <p:ph type="title"/>
          </p:nvPr>
        </p:nvSpPr>
        <p:spPr/>
        <p:txBody>
          <a:bodyPr/>
          <a:lstStyle/>
          <a:p>
            <a:r>
              <a:rPr lang="en-US" dirty="0"/>
              <a:t>Pollinator Planting Basics</a:t>
            </a:r>
          </a:p>
        </p:txBody>
      </p:sp>
    </p:spTree>
    <p:extLst>
      <p:ext uri="{BB962C8B-B14F-4D97-AF65-F5344CB8AC3E}">
        <p14:creationId xmlns:p14="http://schemas.microsoft.com/office/powerpoint/2010/main" val="2674664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lide Number Placeholder 5"/>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63</a:t>
            </a:fld>
            <a:endParaRPr/>
          </a:p>
        </p:txBody>
      </p:sp>
      <p:sp>
        <p:nvSpPr>
          <p:cNvPr id="631" name="That’s All Folks!"/>
          <p:cNvSpPr txBox="1"/>
          <p:nvPr/>
        </p:nvSpPr>
        <p:spPr>
          <a:xfrm>
            <a:off x="1670383" y="533400"/>
            <a:ext cx="5541518" cy="78098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lgn="ctr" defTabSz="584200">
              <a:defRPr sz="6100" u="sng">
                <a:solidFill>
                  <a:srgbClr val="006288"/>
                </a:solidFill>
              </a:defRPr>
            </a:lvl1pPr>
          </a:lstStyle>
          <a:p>
            <a:r>
              <a:rPr lang="en-US" sz="4575" dirty="0"/>
              <a:t>Time to Start Planning!</a:t>
            </a:r>
            <a:endParaRPr sz="4575" dirty="0"/>
          </a:p>
        </p:txBody>
      </p:sp>
      <p:pic>
        <p:nvPicPr>
          <p:cNvPr id="632" name="48088.jpg" descr="48088.jpg"/>
          <p:cNvPicPr>
            <a:picLocks noChangeAspect="1"/>
          </p:cNvPicPr>
          <p:nvPr/>
        </p:nvPicPr>
        <p:blipFill>
          <a:blip r:embed="rId3"/>
          <a:stretch>
            <a:fillRect/>
          </a:stretch>
        </p:blipFill>
        <p:spPr>
          <a:xfrm>
            <a:off x="1536700" y="1600200"/>
            <a:ext cx="6037116" cy="453248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Title 5"/>
          <p:cNvSpPr txBox="1">
            <a:spLocks noGrp="1"/>
          </p:cNvSpPr>
          <p:nvPr>
            <p:ph type="title"/>
          </p:nvPr>
        </p:nvSpPr>
        <p:spPr>
          <a:prstGeom prst="rect">
            <a:avLst/>
          </a:prstGeom>
        </p:spPr>
        <p:txBody>
          <a:bodyPr/>
          <a:lstStyle/>
          <a:p>
            <a:r>
              <a:t>Thank You!</a:t>
            </a:r>
          </a:p>
        </p:txBody>
      </p:sp>
      <p:sp>
        <p:nvSpPr>
          <p:cNvPr id="635" name="Text Placeholder 6"/>
          <p:cNvSpPr txBox="1">
            <a:spLocks noGrp="1"/>
          </p:cNvSpPr>
          <p:nvPr>
            <p:ph type="body" sz="quarter" idx="1"/>
          </p:nvPr>
        </p:nvSpPr>
        <p:spPr>
          <a:xfrm>
            <a:off x="1485900" y="2000251"/>
            <a:ext cx="6172201" cy="479822"/>
          </a:xfrm>
          <a:prstGeom prst="rect">
            <a:avLst/>
          </a:prstGeom>
        </p:spPr>
        <p:txBody>
          <a:bodyPr>
            <a:normAutofit fontScale="85000" lnSpcReduction="20000"/>
          </a:bodyPr>
          <a:lstStyle>
            <a:lvl1pPr defTabSz="850391">
              <a:spcBef>
                <a:spcPts val="800"/>
              </a:spcBef>
              <a:defRPr sz="3534"/>
            </a:lvl1pPr>
          </a:lstStyle>
          <a:p>
            <a:r>
              <a:t>Any Questions?</a:t>
            </a:r>
          </a:p>
        </p:txBody>
      </p:sp>
      <p:sp>
        <p:nvSpPr>
          <p:cNvPr id="636" name="Content Placeholder 7"/>
          <p:cNvSpPr txBox="1"/>
          <p:nvPr/>
        </p:nvSpPr>
        <p:spPr>
          <a:xfrm>
            <a:off x="1485900" y="2488406"/>
            <a:ext cx="6172201" cy="2963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ormAutofit/>
          </a:bodyPr>
          <a:lstStyle/>
          <a:p>
            <a:pPr marL="257175" indent="-257175">
              <a:spcBef>
                <a:spcPts val="375"/>
              </a:spcBef>
              <a:defRPr sz="2200">
                <a:solidFill>
                  <a:srgbClr val="194687"/>
                </a:solidFill>
              </a:defRPr>
            </a:pPr>
            <a:endParaRPr sz="1650" dirty="0"/>
          </a:p>
          <a:p>
            <a:pPr marL="257175" indent="-257175" algn="ctr">
              <a:spcBef>
                <a:spcPts val="375"/>
              </a:spcBef>
              <a:defRPr sz="2200">
                <a:solidFill>
                  <a:srgbClr val="194687"/>
                </a:solidFill>
              </a:defRPr>
            </a:pPr>
            <a:r>
              <a:rPr sz="1650" dirty="0"/>
              <a:t>Master Gardener Hotline: </a:t>
            </a:r>
            <a:r>
              <a:rPr sz="1650" b="1" dirty="0"/>
              <a:t>(530) 889-7388</a:t>
            </a:r>
          </a:p>
          <a:p>
            <a:pPr marL="257175" indent="-257175" algn="ctr">
              <a:spcBef>
                <a:spcPts val="375"/>
              </a:spcBef>
              <a:defRPr sz="2200">
                <a:solidFill>
                  <a:srgbClr val="194687"/>
                </a:solidFill>
              </a:defRPr>
            </a:pPr>
            <a:r>
              <a:rPr sz="1650" dirty="0"/>
              <a:t>Master Gardener Website: </a:t>
            </a:r>
            <a:r>
              <a:rPr sz="1650" b="1" dirty="0"/>
              <a:t>pcmg.ucanr.org</a:t>
            </a:r>
          </a:p>
          <a:p>
            <a:pPr marL="257175" indent="-257175" algn="ctr">
              <a:spcBef>
                <a:spcPts val="375"/>
              </a:spcBef>
              <a:defRPr sz="2200">
                <a:solidFill>
                  <a:srgbClr val="194687"/>
                </a:solidFill>
              </a:defRPr>
            </a:pPr>
            <a:endParaRPr sz="1650" b="1" dirty="0"/>
          </a:p>
          <a:p>
            <a:pPr marL="257175" indent="-257175" algn="ctr">
              <a:spcBef>
                <a:spcPts val="375"/>
              </a:spcBef>
              <a:defRPr sz="2200">
                <a:solidFill>
                  <a:srgbClr val="194687"/>
                </a:solidFill>
              </a:defRPr>
            </a:pPr>
            <a:endParaRPr sz="1650" dirty="0"/>
          </a:p>
        </p:txBody>
      </p:sp>
      <p:sp>
        <p:nvSpPr>
          <p:cNvPr id="637" name="Slide Number Placeholder 9"/>
          <p:cNvSpPr txBox="1">
            <a:spLocks noGrp="1"/>
          </p:cNvSpPr>
          <p:nvPr>
            <p:ph type="sldNum" sz="quarter" idx="2"/>
          </p:nvPr>
        </p:nvSpPr>
        <p:spPr>
          <a:xfrm>
            <a:off x="7473789" y="5665233"/>
            <a:ext cx="184313" cy="1924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64</a:t>
            </a:fld>
            <a:endParaRPr/>
          </a:p>
        </p:txBody>
      </p:sp>
      <p:pic>
        <p:nvPicPr>
          <p:cNvPr id="638" name="honeybeeonbuttonwillow.jpg" descr="honeybeeonbuttonwillow.jpg"/>
          <p:cNvPicPr>
            <a:picLocks noChangeAspect="1"/>
          </p:cNvPicPr>
          <p:nvPr/>
        </p:nvPicPr>
        <p:blipFill>
          <a:blip r:embed="rId2"/>
          <a:stretch>
            <a:fillRect/>
          </a:stretch>
        </p:blipFill>
        <p:spPr>
          <a:xfrm>
            <a:off x="5846957" y="3605168"/>
            <a:ext cx="2230243" cy="2548850"/>
          </a:xfrm>
          <a:prstGeom prst="rect">
            <a:avLst/>
          </a:prstGeom>
          <a:ln w="12700">
            <a:miter lim="400000"/>
          </a:ln>
        </p:spPr>
      </p:pic>
      <p:pic>
        <p:nvPicPr>
          <p:cNvPr id="639" name="aHR0cDovL3d3dy5saXZlc2NpZW5jZS5jb20vaW1hZ2VzL2kvMDAwLzA1Ni80NDEvb3JpZ2luYWwvYmlyZC1iZWUuanBn.jpeg" descr="aHR0cDovL3d3dy5saXZlc2NpZW5jZS5jb20vaW1hZ2VzL2kvMDAwLzA1Ni80NDEvb3JpZ2luYWwvYmlyZC1iZWUuanBn.jpeg"/>
          <p:cNvPicPr>
            <a:picLocks noChangeAspect="1"/>
          </p:cNvPicPr>
          <p:nvPr/>
        </p:nvPicPr>
        <p:blipFill>
          <a:blip r:embed="rId3"/>
          <a:stretch>
            <a:fillRect/>
          </a:stretch>
        </p:blipFill>
        <p:spPr>
          <a:xfrm rot="445746">
            <a:off x="691968" y="682905"/>
            <a:ext cx="2478322" cy="1652214"/>
          </a:xfrm>
          <a:prstGeom prst="rect">
            <a:avLst/>
          </a:prstGeom>
          <a:ln w="50800">
            <a:solidFill>
              <a:srgbClr val="FFFFFF"/>
            </a:solidFill>
            <a:miter lim="400000"/>
          </a:ln>
          <a:effectLst>
            <a:outerShdw blurRad="12700" dist="12700" dir="5400000" rotWithShape="0">
              <a:srgbClr val="292929">
                <a:alpha val="69750"/>
              </a:srgbClr>
            </a:outerShdw>
          </a:effectLst>
        </p:spPr>
      </p:pic>
      <p:sp>
        <p:nvSpPr>
          <p:cNvPr id="640" name="Button willow…"/>
          <p:cNvSpPr txBox="1"/>
          <p:nvPr/>
        </p:nvSpPr>
        <p:spPr>
          <a:xfrm>
            <a:off x="5948661" y="5150853"/>
            <a:ext cx="1296429" cy="308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defTabSz="308074">
              <a:defRPr sz="1100">
                <a:solidFill>
                  <a:srgbClr val="006288"/>
                </a:solidFill>
                <a:latin typeface="Georgia"/>
                <a:ea typeface="Georgia"/>
                <a:cs typeface="Georgia"/>
                <a:sym typeface="Georgia"/>
              </a:defRPr>
            </a:pPr>
            <a:r>
              <a:rPr sz="825"/>
              <a:t>Button willow</a:t>
            </a:r>
          </a:p>
          <a:p>
            <a:pPr algn="ctr" defTabSz="308074">
              <a:defRPr sz="1100" i="1">
                <a:solidFill>
                  <a:srgbClr val="006288"/>
                </a:solidFill>
                <a:latin typeface="Georgia"/>
                <a:ea typeface="Georgia"/>
                <a:cs typeface="Georgia"/>
                <a:sym typeface="Georgia"/>
              </a:defRPr>
            </a:pPr>
            <a:r>
              <a:rPr sz="825"/>
              <a:t>Cephalanthus occidentalis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5"/>
          <p:cNvSpPr txBox="1">
            <a:spLocks noGrp="1"/>
          </p:cNvSpPr>
          <p:nvPr>
            <p:ph type="sldNum" sz="quarter" idx="2"/>
          </p:nvPr>
        </p:nvSpPr>
        <p:spPr>
          <a:xfrm>
            <a:off x="7473789" y="5665233"/>
            <a:ext cx="184313" cy="1924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293" name="Who Are the Pollinators?"/>
          <p:cNvSpPr txBox="1"/>
          <p:nvPr/>
        </p:nvSpPr>
        <p:spPr>
          <a:xfrm>
            <a:off x="1981200" y="684770"/>
            <a:ext cx="4930757" cy="631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ctr" defTabSz="410765">
              <a:defRPr sz="5000">
                <a:solidFill>
                  <a:srgbClr val="006288"/>
                </a:solidFill>
              </a:defRPr>
            </a:lvl1pPr>
          </a:lstStyle>
          <a:p>
            <a:r>
              <a:rPr sz="3750" dirty="0"/>
              <a:t>Who Are the Pollinators?</a:t>
            </a:r>
          </a:p>
        </p:txBody>
      </p:sp>
      <p:pic>
        <p:nvPicPr>
          <p:cNvPr id="294" name="POL:Who?.jpg" descr="POL:Who?.jpg"/>
          <p:cNvPicPr>
            <a:picLocks noChangeAspect="1"/>
          </p:cNvPicPr>
          <p:nvPr/>
        </p:nvPicPr>
        <p:blipFill>
          <a:blip r:embed="rId3"/>
          <a:stretch>
            <a:fillRect/>
          </a:stretch>
        </p:blipFill>
        <p:spPr>
          <a:xfrm>
            <a:off x="154316" y="1449475"/>
            <a:ext cx="8584523" cy="4409839"/>
          </a:xfrm>
          <a:prstGeom prst="rect">
            <a:avLst/>
          </a:prstGeom>
          <a:ln w="12700">
            <a:miter lim="400000"/>
          </a:ln>
        </p:spPr>
      </p:pic>
    </p:spTree>
    <p:extLst>
      <p:ext uri="{BB962C8B-B14F-4D97-AF65-F5344CB8AC3E}">
        <p14:creationId xmlns:p14="http://schemas.microsoft.com/office/powerpoint/2010/main" val="7300131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4"/>
          <p:cNvSpPr txBox="1">
            <a:spLocks noGrp="1"/>
          </p:cNvSpPr>
          <p:nvPr>
            <p:ph type="title"/>
          </p:nvPr>
        </p:nvSpPr>
        <p:spPr>
          <a:prstGeom prst="rect">
            <a:avLst/>
          </a:prstGeom>
        </p:spPr>
        <p:txBody>
          <a:bodyPr/>
          <a:lstStyle/>
          <a:p>
            <a:r>
              <a:t>Honeybees and All the Other Guys!</a:t>
            </a:r>
          </a:p>
        </p:txBody>
      </p:sp>
      <p:sp>
        <p:nvSpPr>
          <p:cNvPr id="306"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307" name="Line" descr="Line"/>
          <p:cNvPicPr>
            <a:picLocks/>
          </p:cNvPicPr>
          <p:nvPr/>
        </p:nvPicPr>
        <p:blipFill>
          <a:blip r:embed="rId3">
            <a:alphaModFix amt="70300"/>
          </a:blip>
          <a:stretch>
            <a:fillRect/>
          </a:stretch>
        </p:blipFill>
        <p:spPr>
          <a:xfrm rot="16200000">
            <a:off x="1560885" y="3686930"/>
            <a:ext cx="4154338" cy="95251"/>
          </a:xfrm>
          <a:prstGeom prst="rect">
            <a:avLst/>
          </a:prstGeom>
        </p:spPr>
      </p:pic>
      <p:pic>
        <p:nvPicPr>
          <p:cNvPr id="309" name="Line" descr="Line"/>
          <p:cNvPicPr>
            <a:picLocks/>
          </p:cNvPicPr>
          <p:nvPr/>
        </p:nvPicPr>
        <p:blipFill>
          <a:blip r:embed="rId4">
            <a:alphaModFix amt="70300"/>
          </a:blip>
          <a:stretch>
            <a:fillRect/>
          </a:stretch>
        </p:blipFill>
        <p:spPr>
          <a:xfrm rot="16200000">
            <a:off x="1358767" y="3686931"/>
            <a:ext cx="4132013" cy="95251"/>
          </a:xfrm>
          <a:prstGeom prst="rect">
            <a:avLst/>
          </a:prstGeom>
        </p:spPr>
      </p:pic>
      <p:sp>
        <p:nvSpPr>
          <p:cNvPr id="311" name="Honey Bees"/>
          <p:cNvSpPr txBox="1"/>
          <p:nvPr/>
        </p:nvSpPr>
        <p:spPr>
          <a:xfrm>
            <a:off x="1118028" y="5564885"/>
            <a:ext cx="2034887" cy="589029"/>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lgn="ctr" defTabSz="584200">
              <a:defRPr sz="4000" b="1"/>
            </a:lvl1pPr>
          </a:lstStyle>
          <a:p>
            <a:r>
              <a:rPr sz="3000"/>
              <a:t>Honey Bees</a:t>
            </a:r>
          </a:p>
        </p:txBody>
      </p:sp>
      <p:sp>
        <p:nvSpPr>
          <p:cNvPr id="312" name="The Other Guys"/>
          <p:cNvSpPr txBox="1"/>
          <p:nvPr/>
        </p:nvSpPr>
        <p:spPr>
          <a:xfrm>
            <a:off x="5085016" y="5150118"/>
            <a:ext cx="2505926" cy="1003796"/>
          </a:xfrm>
          <a:prstGeom prst="rect">
            <a:avLst/>
          </a:prstGeom>
          <a:solidFill>
            <a:srgbClr val="EAD37B"/>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lvl1pPr algn="ctr" defTabSz="584200">
              <a:defRPr sz="4000" b="1"/>
            </a:lvl1pPr>
          </a:lstStyle>
          <a:p>
            <a:r>
              <a:rPr sz="3000"/>
              <a:t>The Other Guys</a:t>
            </a:r>
          </a:p>
        </p:txBody>
      </p:sp>
      <p:grpSp>
        <p:nvGrpSpPr>
          <p:cNvPr id="323" name="Group"/>
          <p:cNvGrpSpPr/>
          <p:nvPr/>
        </p:nvGrpSpPr>
        <p:grpSpPr>
          <a:xfrm>
            <a:off x="704852" y="1250955"/>
            <a:ext cx="7117797" cy="4154339"/>
            <a:chOff x="0" y="0"/>
            <a:chExt cx="8040394" cy="4501344"/>
          </a:xfrm>
        </p:grpSpPr>
        <p:pic>
          <p:nvPicPr>
            <p:cNvPr id="313" name="29975.jpg" descr="29975.jpg"/>
            <p:cNvPicPr>
              <a:picLocks noChangeAspect="1"/>
            </p:cNvPicPr>
            <p:nvPr/>
          </p:nvPicPr>
          <p:blipFill>
            <a:blip r:embed="rId5"/>
            <a:stretch>
              <a:fillRect/>
            </a:stretch>
          </p:blipFill>
          <p:spPr>
            <a:xfrm>
              <a:off x="5402263" y="2548"/>
              <a:ext cx="1615615" cy="1431116"/>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4" name="12388_original.jpg" descr="12388_original.jpg"/>
            <p:cNvPicPr>
              <a:picLocks noChangeAspect="1"/>
            </p:cNvPicPr>
            <p:nvPr/>
          </p:nvPicPr>
          <p:blipFill>
            <a:blip r:embed="rId6"/>
            <a:stretch>
              <a:fillRect/>
            </a:stretch>
          </p:blipFill>
          <p:spPr>
            <a:xfrm>
              <a:off x="161137" y="2780052"/>
              <a:ext cx="1631330" cy="152801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5" name="img6303p113.jpg" descr="img6303p113.jpg"/>
            <p:cNvPicPr>
              <a:picLocks noChangeAspect="1"/>
            </p:cNvPicPr>
            <p:nvPr/>
          </p:nvPicPr>
          <p:blipFill>
            <a:blip r:embed="rId7"/>
            <a:stretch>
              <a:fillRect/>
            </a:stretch>
          </p:blipFill>
          <p:spPr>
            <a:xfrm>
              <a:off x="3291144" y="1957035"/>
              <a:ext cx="2502877" cy="1706371"/>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6" name="images.jpeg" descr="images.jpeg"/>
            <p:cNvPicPr>
              <a:picLocks noChangeAspect="1"/>
            </p:cNvPicPr>
            <p:nvPr/>
          </p:nvPicPr>
          <p:blipFill>
            <a:blip r:embed="rId8"/>
            <a:stretch>
              <a:fillRect/>
            </a:stretch>
          </p:blipFill>
          <p:spPr>
            <a:xfrm>
              <a:off x="0" y="0"/>
              <a:ext cx="1420604" cy="1560009"/>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7" name="images-1.jpeg" descr="images-1.jpeg"/>
            <p:cNvPicPr>
              <a:picLocks noChangeAspect="1"/>
            </p:cNvPicPr>
            <p:nvPr/>
          </p:nvPicPr>
          <p:blipFill>
            <a:blip r:embed="rId9"/>
            <a:stretch>
              <a:fillRect/>
            </a:stretch>
          </p:blipFill>
          <p:spPr>
            <a:xfrm>
              <a:off x="647767" y="1338764"/>
              <a:ext cx="1631330" cy="122192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8" name="33933.jpg" descr="33933.jpg"/>
            <p:cNvPicPr>
              <a:picLocks noChangeAspect="1"/>
            </p:cNvPicPr>
            <p:nvPr/>
          </p:nvPicPr>
          <p:blipFill>
            <a:blip r:embed="rId10"/>
            <a:stretch>
              <a:fillRect/>
            </a:stretch>
          </p:blipFill>
          <p:spPr>
            <a:xfrm>
              <a:off x="5402263" y="1728216"/>
              <a:ext cx="1531044" cy="1360927"/>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9" name="16053.jpg" descr="16053.jpg"/>
            <p:cNvPicPr>
              <a:picLocks noChangeAspect="1"/>
            </p:cNvPicPr>
            <p:nvPr/>
          </p:nvPicPr>
          <p:blipFill>
            <a:blip r:embed="rId11"/>
            <a:srcRect/>
            <a:stretch>
              <a:fillRect/>
            </a:stretch>
          </p:blipFill>
          <p:spPr>
            <a:xfrm>
              <a:off x="3112157" y="3219979"/>
              <a:ext cx="1531044" cy="1281366"/>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20" name="3957.jpg" descr="3957.jpg"/>
            <p:cNvPicPr>
              <a:picLocks noChangeAspect="1"/>
            </p:cNvPicPr>
            <p:nvPr/>
          </p:nvPicPr>
          <p:blipFill>
            <a:blip r:embed="rId12"/>
            <a:stretch>
              <a:fillRect/>
            </a:stretch>
          </p:blipFill>
          <p:spPr>
            <a:xfrm>
              <a:off x="6619791" y="2441483"/>
              <a:ext cx="1121030" cy="122192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21" name="38371_original.jpg" descr="38371_original.jpg"/>
            <p:cNvPicPr>
              <a:picLocks noChangeAspect="1"/>
            </p:cNvPicPr>
            <p:nvPr/>
          </p:nvPicPr>
          <p:blipFill>
            <a:blip r:embed="rId13"/>
            <a:srcRect/>
            <a:stretch>
              <a:fillRect/>
            </a:stretch>
          </p:blipFill>
          <p:spPr>
            <a:xfrm>
              <a:off x="6619791" y="703274"/>
              <a:ext cx="1420604" cy="1367332"/>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22" name="bee_honeybumble.jpg" descr="bee_honeybumble.jpg"/>
            <p:cNvPicPr>
              <a:picLocks noChangeAspect="1"/>
            </p:cNvPicPr>
            <p:nvPr/>
          </p:nvPicPr>
          <p:blipFill>
            <a:blip r:embed="rId14"/>
            <a:stretch>
              <a:fillRect/>
            </a:stretch>
          </p:blipFill>
          <p:spPr>
            <a:xfrm>
              <a:off x="2894719" y="200018"/>
              <a:ext cx="1965920" cy="1861071"/>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grpSp>
    </p:spTree>
    <p:extLst>
      <p:ext uri="{BB962C8B-B14F-4D97-AF65-F5344CB8AC3E}">
        <p14:creationId xmlns:p14="http://schemas.microsoft.com/office/powerpoint/2010/main" val="37274247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ontent Placeholder 2"/>
          <p:cNvSpPr txBox="1">
            <a:spLocks noGrp="1"/>
          </p:cNvSpPr>
          <p:nvPr>
            <p:ph type="body" sz="half" idx="1"/>
          </p:nvPr>
        </p:nvSpPr>
        <p:spPr>
          <a:prstGeom prst="rect">
            <a:avLst/>
          </a:prstGeom>
        </p:spPr>
        <p:txBody>
          <a:bodyPr/>
          <a:lstStyle/>
          <a:p>
            <a:pPr marL="0" indent="0" defTabSz="302361">
              <a:spcBef>
                <a:spcPts val="0"/>
              </a:spcBef>
              <a:defRPr sz="3348" b="1" u="sng">
                <a:solidFill>
                  <a:srgbClr val="000000"/>
                </a:solidFill>
              </a:defRPr>
            </a:pPr>
            <a:r>
              <a:t>1600 native bee species in California</a:t>
            </a:r>
          </a:p>
          <a:p>
            <a:pPr marL="301181" indent="-301181" defTabSz="302361">
              <a:spcBef>
                <a:spcPts val="0"/>
              </a:spcBef>
              <a:buSzPct val="50000"/>
              <a:buBlip>
                <a:blip r:embed="rId3"/>
              </a:buBlip>
              <a:defRPr sz="3348">
                <a:solidFill>
                  <a:srgbClr val="000000"/>
                </a:solidFill>
              </a:defRPr>
            </a:pPr>
            <a:r>
              <a:t>75% solitary—ground/cavity nesters</a:t>
            </a:r>
          </a:p>
          <a:p>
            <a:pPr marL="301181" indent="-301181" defTabSz="302361">
              <a:spcBef>
                <a:spcPts val="0"/>
              </a:spcBef>
              <a:buSzPct val="50000"/>
              <a:buBlip>
                <a:blip r:embed="rId3"/>
              </a:buBlip>
              <a:defRPr sz="3348">
                <a:solidFill>
                  <a:srgbClr val="000000"/>
                </a:solidFill>
              </a:defRPr>
            </a:pPr>
            <a:r>
              <a:t>10 % social—bumblebees</a:t>
            </a:r>
          </a:p>
          <a:p>
            <a:pPr marL="301181" indent="-301181" defTabSz="302361">
              <a:spcBef>
                <a:spcPts val="0"/>
              </a:spcBef>
              <a:buSzPct val="50000"/>
              <a:buBlip>
                <a:blip r:embed="rId3"/>
              </a:buBlip>
              <a:defRPr sz="3348">
                <a:solidFill>
                  <a:srgbClr val="000000"/>
                </a:solidFill>
              </a:defRPr>
            </a:pPr>
            <a:r>
              <a:t>15% cuckoo—lay eggs in other bees’ chambers</a:t>
            </a:r>
          </a:p>
        </p:txBody>
      </p:sp>
      <p:sp>
        <p:nvSpPr>
          <p:cNvPr id="328" name="Title 4"/>
          <p:cNvSpPr txBox="1">
            <a:spLocks noGrp="1"/>
          </p:cNvSpPr>
          <p:nvPr>
            <p:ph type="title"/>
          </p:nvPr>
        </p:nvSpPr>
        <p:spPr>
          <a:prstGeom prst="rect">
            <a:avLst/>
          </a:prstGeom>
        </p:spPr>
        <p:txBody>
          <a:bodyPr/>
          <a:lstStyle/>
          <a:p>
            <a:r>
              <a:t>Who Are the Pollinators?</a:t>
            </a:r>
          </a:p>
        </p:txBody>
      </p:sp>
      <p:sp>
        <p:nvSpPr>
          <p:cNvPr id="329" name="Slide Number Placeholder 8"/>
          <p:cNvSpPr txBox="1">
            <a:spLocks noGrp="1"/>
          </p:cNvSpPr>
          <p:nvPr>
            <p:ph type="sldNum" sz="quarter" idx="2"/>
          </p:nvPr>
        </p:nvSpPr>
        <p:spPr>
          <a:xfrm>
            <a:off x="7464132" y="5660470"/>
            <a:ext cx="193968" cy="2019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9</a:t>
            </a:fld>
            <a:endParaRPr/>
          </a:p>
        </p:txBody>
      </p:sp>
      <p:pic>
        <p:nvPicPr>
          <p:cNvPr id="6" name="6030009.jpeg" descr="6030009.jpeg">
            <a:extLst>
              <a:ext uri="{FF2B5EF4-FFF2-40B4-BE49-F238E27FC236}">
                <a16:creationId xmlns:a16="http://schemas.microsoft.com/office/drawing/2014/main" id="{62ADE2C4-117C-D94D-8BBE-9A75A2069103}"/>
              </a:ext>
            </a:extLst>
          </p:cNvPr>
          <p:cNvPicPr>
            <a:picLocks noChangeAspect="1"/>
          </p:cNvPicPr>
          <p:nvPr/>
        </p:nvPicPr>
        <p:blipFill>
          <a:blip r:embed="rId4"/>
          <a:stretch>
            <a:fillRect/>
          </a:stretch>
        </p:blipFill>
        <p:spPr>
          <a:xfrm>
            <a:off x="5028254" y="2447930"/>
            <a:ext cx="3643306" cy="242887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299935</Template>
  <TotalTime>2838</TotalTime>
  <Words>5509</Words>
  <Application>Microsoft Macintosh PowerPoint</Application>
  <PresentationFormat>On-screen Show (4:3)</PresentationFormat>
  <Paragraphs>596</Paragraphs>
  <Slides>64</Slides>
  <Notes>59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64</vt:i4>
      </vt:variant>
    </vt:vector>
  </HeadingPairs>
  <TitlesOfParts>
    <vt:vector size="75" baseType="lpstr">
      <vt:lpstr>Arial</vt:lpstr>
      <vt:lpstr>Calibri</vt:lpstr>
      <vt:lpstr>Chalkboard SE Regular</vt:lpstr>
      <vt:lpstr>Georgia</vt:lpstr>
      <vt:lpstr>Helvetica Neue</vt:lpstr>
      <vt:lpstr>Marker Felt</vt:lpstr>
      <vt:lpstr>Verdana</vt:lpstr>
      <vt:lpstr>Wingdings</vt:lpstr>
      <vt:lpstr>UCANR Intro slides </vt:lpstr>
      <vt:lpstr>MG Content slides</vt:lpstr>
      <vt:lpstr>Content (no bottom logo)</vt:lpstr>
      <vt:lpstr>Plant It and They Will Come:  Planning for Pollinators </vt:lpstr>
      <vt:lpstr>Who Are Master Gardeners?</vt:lpstr>
      <vt:lpstr>Who Are Master Gardeners?</vt:lpstr>
      <vt:lpstr>Who Are Master Gardeners?</vt:lpstr>
      <vt:lpstr>PowerPoint Presentation</vt:lpstr>
      <vt:lpstr>PowerPoint Presentation</vt:lpstr>
      <vt:lpstr>PowerPoint Presentation</vt:lpstr>
      <vt:lpstr>Honeybees and All the Other Guys!</vt:lpstr>
      <vt:lpstr>Who Are the Pollinators?</vt:lpstr>
      <vt:lpstr>Who Are the Pollinators?</vt:lpstr>
      <vt:lpstr>Who Are the Pollinators?</vt:lpstr>
      <vt:lpstr>Who Are the Pollinators?</vt:lpstr>
      <vt:lpstr>Why Do We Need Pollinators?</vt:lpstr>
      <vt:lpstr>Why Do We Need Pollinators?</vt:lpstr>
      <vt:lpstr>Why Do We Need Pollinators?</vt:lpstr>
      <vt:lpstr>PowerPoint Presentation</vt:lpstr>
      <vt:lpstr>PowerPoint Presentation</vt:lpstr>
      <vt:lpstr>PowerPoint Presentation</vt:lpstr>
      <vt:lpstr>Provide a Healthy Habitat</vt:lpstr>
      <vt:lpstr>Provide a Healthy Habitat</vt:lpstr>
      <vt:lpstr>Provide a Healthy Habitat</vt:lpstr>
      <vt:lpstr>Provide a Healthy Habitat</vt:lpstr>
      <vt:lpstr>How Can I Attract Pollinators?</vt:lpstr>
      <vt:lpstr>Use Flower Shapes and Colors to Attract Diverse Pollinators </vt:lpstr>
      <vt:lpstr>Umbel Type Flowers</vt:lpstr>
      <vt:lpstr>Umbel Type Flowers</vt:lpstr>
      <vt:lpstr>C </vt:lpstr>
      <vt:lpstr>Open Cup-shaped Flowers</vt:lpstr>
      <vt:lpstr>Open Cup-shaped Flowers</vt:lpstr>
      <vt:lpstr>Tubular Flowers</vt:lpstr>
      <vt:lpstr>PowerPoint Presentation</vt:lpstr>
      <vt:lpstr>PowerPoint Presentation</vt:lpstr>
      <vt:lpstr>Lipped Flowers</vt:lpstr>
      <vt:lpstr>PowerPoint Presentation</vt:lpstr>
      <vt:lpstr>Composite Type Flowers </vt:lpstr>
      <vt:lpstr>PowerPoint Presentation</vt:lpstr>
      <vt:lpstr>Bunched Flowers</vt:lpstr>
      <vt:lpstr>PowerPoint Presentation</vt:lpstr>
      <vt:lpstr>PowerPoint Presentation</vt:lpstr>
      <vt:lpstr>Monarchs need Milkweed</vt:lpstr>
      <vt:lpstr>Anise Swallowtail</vt:lpstr>
      <vt:lpstr>Pipevine Swallowtail</vt:lpstr>
      <vt:lpstr>How Can I Attract Pollinators?</vt:lpstr>
      <vt:lpstr>Hummingbirds</vt:lpstr>
      <vt:lpstr>Herbs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Pollinator Planting Basics</vt:lpstr>
      <vt:lpstr>Pollinator Planting Basics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Microsoft Office User</cp:lastModifiedBy>
  <cp:revision>145</cp:revision>
  <dcterms:created xsi:type="dcterms:W3CDTF">2019-08-07T21:26:16Z</dcterms:created>
  <dcterms:modified xsi:type="dcterms:W3CDTF">2021-05-22T18:15:06Z</dcterms:modified>
</cp:coreProperties>
</file>