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
  </p:notesMasterIdLst>
  <p:sldIdLst>
    <p:sldId id="258" r:id="rId2"/>
  </p:sldIdLst>
  <p:sldSz cx="329184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3" userDrawn="1">
          <p15:clr>
            <a:srgbClr val="A4A3A4"/>
          </p15:clr>
        </p15:guide>
        <p15:guide id="2" pos="103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2C2"/>
    <a:srgbClr val="00438A"/>
    <a:srgbClr val="7AB6F6"/>
    <a:srgbClr val="BE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4505"/>
  </p:normalViewPr>
  <p:slideViewPr>
    <p:cSldViewPr snapToGrid="0" snapToObjects="1">
      <p:cViewPr>
        <p:scale>
          <a:sx n="40" d="100"/>
          <a:sy n="40" d="100"/>
        </p:scale>
        <p:origin x="1400" y="144"/>
      </p:cViewPr>
      <p:guideLst>
        <p:guide orient="horz" pos="13823"/>
        <p:guide pos="103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4DFD5-1F1A-4A1E-AEF6-2282E2907DFD}" type="datetimeFigureOut">
              <a:rPr lang="en-US" smtClean="0"/>
              <a:t>1/9/23</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42728-1D04-4FE4-B4F2-0BDBA7846687}" type="slidenum">
              <a:rPr lang="en-US" smtClean="0"/>
              <a:t>‹#›</a:t>
            </a:fld>
            <a:endParaRPr lang="en-US"/>
          </a:p>
        </p:txBody>
      </p:sp>
    </p:spTree>
    <p:extLst>
      <p:ext uri="{BB962C8B-B14F-4D97-AF65-F5344CB8AC3E}">
        <p14:creationId xmlns:p14="http://schemas.microsoft.com/office/powerpoint/2010/main" val="601358871"/>
      </p:ext>
    </p:extLst>
  </p:cSld>
  <p:clrMap bg1="lt1" tx1="dk1" bg2="lt2" tx2="dk2" accent1="accent1" accent2="accent2" accent3="accent3" accent4="accent4" accent5="accent5" accent6="accent6" hlink="hlink" folHlink="folHlink"/>
  <p:notesStyle>
    <a:lvl1pPr marL="0" algn="l" defTabSz="1359401" rtl="0" eaLnBrk="1" latinLnBrk="0" hangingPunct="1">
      <a:defRPr sz="1784" kern="1200">
        <a:solidFill>
          <a:schemeClr val="tx1"/>
        </a:solidFill>
        <a:latin typeface="+mn-lt"/>
        <a:ea typeface="+mn-ea"/>
        <a:cs typeface="+mn-cs"/>
      </a:defRPr>
    </a:lvl1pPr>
    <a:lvl2pPr marL="679701" algn="l" defTabSz="1359401" rtl="0" eaLnBrk="1" latinLnBrk="0" hangingPunct="1">
      <a:defRPr sz="1784" kern="1200">
        <a:solidFill>
          <a:schemeClr val="tx1"/>
        </a:solidFill>
        <a:latin typeface="+mn-lt"/>
        <a:ea typeface="+mn-ea"/>
        <a:cs typeface="+mn-cs"/>
      </a:defRPr>
    </a:lvl2pPr>
    <a:lvl3pPr marL="1359401" algn="l" defTabSz="1359401" rtl="0" eaLnBrk="1" latinLnBrk="0" hangingPunct="1">
      <a:defRPr sz="1784" kern="1200">
        <a:solidFill>
          <a:schemeClr val="tx1"/>
        </a:solidFill>
        <a:latin typeface="+mn-lt"/>
        <a:ea typeface="+mn-ea"/>
        <a:cs typeface="+mn-cs"/>
      </a:defRPr>
    </a:lvl3pPr>
    <a:lvl4pPr marL="2039103" algn="l" defTabSz="1359401" rtl="0" eaLnBrk="1" latinLnBrk="0" hangingPunct="1">
      <a:defRPr sz="1784" kern="1200">
        <a:solidFill>
          <a:schemeClr val="tx1"/>
        </a:solidFill>
        <a:latin typeface="+mn-lt"/>
        <a:ea typeface="+mn-ea"/>
        <a:cs typeface="+mn-cs"/>
      </a:defRPr>
    </a:lvl4pPr>
    <a:lvl5pPr marL="2718804" algn="l" defTabSz="1359401" rtl="0" eaLnBrk="1" latinLnBrk="0" hangingPunct="1">
      <a:defRPr sz="1784" kern="1200">
        <a:solidFill>
          <a:schemeClr val="tx1"/>
        </a:solidFill>
        <a:latin typeface="+mn-lt"/>
        <a:ea typeface="+mn-ea"/>
        <a:cs typeface="+mn-cs"/>
      </a:defRPr>
    </a:lvl5pPr>
    <a:lvl6pPr marL="3398504" algn="l" defTabSz="1359401" rtl="0" eaLnBrk="1" latinLnBrk="0" hangingPunct="1">
      <a:defRPr sz="1784" kern="1200">
        <a:solidFill>
          <a:schemeClr val="tx1"/>
        </a:solidFill>
        <a:latin typeface="+mn-lt"/>
        <a:ea typeface="+mn-ea"/>
        <a:cs typeface="+mn-cs"/>
      </a:defRPr>
    </a:lvl6pPr>
    <a:lvl7pPr marL="4078206" algn="l" defTabSz="1359401" rtl="0" eaLnBrk="1" latinLnBrk="0" hangingPunct="1">
      <a:defRPr sz="1784" kern="1200">
        <a:solidFill>
          <a:schemeClr val="tx1"/>
        </a:solidFill>
        <a:latin typeface="+mn-lt"/>
        <a:ea typeface="+mn-ea"/>
        <a:cs typeface="+mn-cs"/>
      </a:defRPr>
    </a:lvl7pPr>
    <a:lvl8pPr marL="4757907" algn="l" defTabSz="1359401" rtl="0" eaLnBrk="1" latinLnBrk="0" hangingPunct="1">
      <a:defRPr sz="1784" kern="1200">
        <a:solidFill>
          <a:schemeClr val="tx1"/>
        </a:solidFill>
        <a:latin typeface="+mn-lt"/>
        <a:ea typeface="+mn-ea"/>
        <a:cs typeface="+mn-cs"/>
      </a:defRPr>
    </a:lvl8pPr>
    <a:lvl9pPr marL="5437607" algn="l" defTabSz="1359401" rtl="0" eaLnBrk="1" latinLnBrk="0" hangingPunct="1">
      <a:defRPr sz="17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42728-1D04-4FE4-B4F2-0BDBA7846687}" type="slidenum">
              <a:rPr lang="en-US" smtClean="0"/>
              <a:t>1</a:t>
            </a:fld>
            <a:endParaRPr lang="en-US"/>
          </a:p>
        </p:txBody>
      </p:sp>
    </p:spTree>
    <p:extLst>
      <p:ext uri="{BB962C8B-B14F-4D97-AF65-F5344CB8AC3E}">
        <p14:creationId xmlns:p14="http://schemas.microsoft.com/office/powerpoint/2010/main" val="247595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42377D-BDD8-6844-BA89-05B9B0554522}"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1752079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42377D-BDD8-6844-BA89-05B9B0554522}"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173262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42377D-BDD8-6844-BA89-05B9B0554522}"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234790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42377D-BDD8-6844-BA89-05B9B0554522}"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261442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2377D-BDD8-6844-BA89-05B9B0554522}"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37121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42377D-BDD8-6844-BA89-05B9B0554522}" type="datetimeFigureOut">
              <a:rPr lang="en-US" smtClean="0"/>
              <a:t>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1147745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42377D-BDD8-6844-BA89-05B9B0554522}" type="datetimeFigureOut">
              <a:rPr lang="en-US" smtClean="0"/>
              <a:t>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320977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2377D-BDD8-6844-BA89-05B9B0554522}" type="datetimeFigureOut">
              <a:rPr lang="en-US" smtClean="0"/>
              <a:t>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31215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2377D-BDD8-6844-BA89-05B9B0554522}" type="datetimeFigureOut">
              <a:rPr lang="en-US" smtClean="0"/>
              <a:t>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389904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1D42377D-BDD8-6844-BA89-05B9B0554522}" type="datetimeFigureOut">
              <a:rPr lang="en-US" smtClean="0"/>
              <a:t>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193891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1D42377D-BDD8-6844-BA89-05B9B0554522}" type="datetimeFigureOut">
              <a:rPr lang="en-US" smtClean="0"/>
              <a:t>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E160A-A11D-5249-8177-71C2669B5552}" type="slidenum">
              <a:rPr lang="en-US" smtClean="0"/>
              <a:t>‹#›</a:t>
            </a:fld>
            <a:endParaRPr lang="en-US"/>
          </a:p>
        </p:txBody>
      </p:sp>
    </p:spTree>
    <p:extLst>
      <p:ext uri="{BB962C8B-B14F-4D97-AF65-F5344CB8AC3E}">
        <p14:creationId xmlns:p14="http://schemas.microsoft.com/office/powerpoint/2010/main" val="367843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1D42377D-BDD8-6844-BA89-05B9B0554522}" type="datetimeFigureOut">
              <a:rPr lang="en-US" smtClean="0"/>
              <a:t>1/9/23</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2B3E160A-A11D-5249-8177-71C2669B5552}" type="slidenum">
              <a:rPr lang="en-US" smtClean="0"/>
              <a:t>‹#›</a:t>
            </a:fld>
            <a:endParaRPr lang="en-US"/>
          </a:p>
        </p:txBody>
      </p:sp>
    </p:spTree>
    <p:extLst>
      <p:ext uri="{BB962C8B-B14F-4D97-AF65-F5344CB8AC3E}">
        <p14:creationId xmlns:p14="http://schemas.microsoft.com/office/powerpoint/2010/main" val="20508298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hyperlink" Target="mailto:mayaghmour@ucanr.edu" TargetMode="External"/><Relationship Id="rId18" Type="http://schemas.openxmlformats.org/officeDocument/2006/relationships/hyperlink" Target="mailto:rmshellabarger@ucanr.edu"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mailto:cmculumber@ucanr.edu" TargetMode="External"/><Relationship Id="rId17" Type="http://schemas.openxmlformats.org/officeDocument/2006/relationships/hyperlink" Target="mailto:samsandoval@ucdavis.edu" TargetMode="External"/><Relationship Id="rId2" Type="http://schemas.openxmlformats.org/officeDocument/2006/relationships/notesSlide" Target="../notesSlides/notesSlide1.xml"/><Relationship Id="rId16" Type="http://schemas.openxmlformats.org/officeDocument/2006/relationships/hyperlink" Target="mailto:kmbali@ucanr.edu"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mailto:pegordon@ucanr.edu" TargetMode="External"/><Relationship Id="rId5" Type="http://schemas.openxmlformats.org/officeDocument/2006/relationships/image" Target="../media/image3.gif"/><Relationship Id="rId15" Type="http://schemas.openxmlformats.org/officeDocument/2006/relationships/hyperlink" Target="mailto:mark.cady@cdfa.ca.gov" TargetMode="External"/><Relationship Id="rId10" Type="http://schemas.openxmlformats.org/officeDocument/2006/relationships/hyperlink" Target="mailto:agazula@ucanr.edu" TargetMode="External"/><Relationship Id="rId19"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hyperlink" Target="mailto:mdcahn@ucanr.edu" TargetMode="External"/><Relationship Id="rId14" Type="http://schemas.openxmlformats.org/officeDocument/2006/relationships/hyperlink" Target="mailto:jvasquezmendoza@ucanr.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A69E6-EBF1-4ACA-8F4C-BAC817D8F79B}"/>
              </a:ext>
            </a:extLst>
          </p:cNvPr>
          <p:cNvPicPr>
            <a:picLocks noChangeAspect="1"/>
          </p:cNvPicPr>
          <p:nvPr/>
        </p:nvPicPr>
        <p:blipFill>
          <a:blip r:embed="rId3"/>
          <a:stretch>
            <a:fillRect/>
          </a:stretch>
        </p:blipFill>
        <p:spPr>
          <a:xfrm>
            <a:off x="1752542" y="8074487"/>
            <a:ext cx="15428421" cy="17678400"/>
          </a:xfrm>
          <a:prstGeom prst="rect">
            <a:avLst/>
          </a:prstGeom>
        </p:spPr>
      </p:pic>
      <p:sp>
        <p:nvSpPr>
          <p:cNvPr id="12" name="TextBox 11">
            <a:extLst>
              <a:ext uri="{FF2B5EF4-FFF2-40B4-BE49-F238E27FC236}">
                <a16:creationId xmlns:a16="http://schemas.microsoft.com/office/drawing/2014/main" id="{E36D58F5-E3FD-299A-05F2-7CFAA8866E96}"/>
              </a:ext>
            </a:extLst>
          </p:cNvPr>
          <p:cNvSpPr txBox="1"/>
          <p:nvPr/>
        </p:nvSpPr>
        <p:spPr>
          <a:xfrm>
            <a:off x="2569004" y="22332147"/>
            <a:ext cx="4654040" cy="4056495"/>
          </a:xfrm>
          <a:prstGeom prst="rect">
            <a:avLst/>
          </a:prstGeom>
          <a:solidFill>
            <a:schemeClr val="bg1"/>
          </a:solidFill>
        </p:spPr>
        <p:txBody>
          <a:bodyPr wrap="square" rtlCol="0">
            <a:spAutoFit/>
          </a:bodyPr>
          <a:lstStyle/>
          <a:p>
            <a:r>
              <a:rPr lang="en-US" sz="1600" dirty="0"/>
              <a:t>	</a:t>
            </a:r>
            <a:r>
              <a:rPr lang="en-US" sz="2667" dirty="0"/>
              <a:t>   </a:t>
            </a:r>
            <a:r>
              <a:rPr lang="en-US" sz="3200" dirty="0"/>
              <a:t>= FIAB </a:t>
            </a:r>
          </a:p>
          <a:p>
            <a:endParaRPr lang="en-US" sz="3200" dirty="0"/>
          </a:p>
          <a:p>
            <a:r>
              <a:rPr lang="en-US" sz="3200" dirty="0"/>
              <a:t>	   = SCBG + FIAB</a:t>
            </a:r>
          </a:p>
          <a:p>
            <a:endParaRPr lang="en-US" sz="3200" dirty="0"/>
          </a:p>
          <a:p>
            <a:r>
              <a:rPr lang="en-US" sz="3200" dirty="0"/>
              <a:t>	   = CIG </a:t>
            </a:r>
          </a:p>
          <a:p>
            <a:endParaRPr lang="en-US" sz="3360" dirty="0"/>
          </a:p>
          <a:p>
            <a:r>
              <a:rPr lang="en-US" sz="3200" dirty="0"/>
              <a:t>*Fresno is the only county included in all three grants</a:t>
            </a:r>
          </a:p>
        </p:txBody>
      </p:sp>
      <p:grpSp>
        <p:nvGrpSpPr>
          <p:cNvPr id="13" name="Group 12">
            <a:extLst>
              <a:ext uri="{FF2B5EF4-FFF2-40B4-BE49-F238E27FC236}">
                <a16:creationId xmlns:a16="http://schemas.microsoft.com/office/drawing/2014/main" id="{E9037071-DE3A-8321-648C-02748C88BD8F}"/>
              </a:ext>
            </a:extLst>
          </p:cNvPr>
          <p:cNvGrpSpPr/>
          <p:nvPr/>
        </p:nvGrpSpPr>
        <p:grpSpPr>
          <a:xfrm>
            <a:off x="2365804" y="22394653"/>
            <a:ext cx="736475" cy="2421536"/>
            <a:chOff x="7266879" y="10350766"/>
            <a:chExt cx="552356" cy="1816152"/>
          </a:xfrm>
        </p:grpSpPr>
        <p:sp>
          <p:nvSpPr>
            <p:cNvPr id="9" name="Rectangle 8">
              <a:extLst>
                <a:ext uri="{FF2B5EF4-FFF2-40B4-BE49-F238E27FC236}">
                  <a16:creationId xmlns:a16="http://schemas.microsoft.com/office/drawing/2014/main" id="{95F3D7CB-13C1-2464-D697-43548560E59C}"/>
                </a:ext>
              </a:extLst>
            </p:cNvPr>
            <p:cNvSpPr/>
            <p:nvPr/>
          </p:nvSpPr>
          <p:spPr>
            <a:xfrm>
              <a:off x="7270595" y="10350766"/>
              <a:ext cx="548640" cy="365760"/>
            </a:xfrm>
            <a:prstGeom prst="rect">
              <a:avLst/>
            </a:prstGeom>
            <a:solidFill>
              <a:srgbClr val="BE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60"/>
            </a:p>
          </p:txBody>
        </p:sp>
        <p:sp>
          <p:nvSpPr>
            <p:cNvPr id="10" name="Rectangle 9">
              <a:extLst>
                <a:ext uri="{FF2B5EF4-FFF2-40B4-BE49-F238E27FC236}">
                  <a16:creationId xmlns:a16="http://schemas.microsoft.com/office/drawing/2014/main" id="{115787D9-8789-B54A-5BD1-FEDB77AFC170}"/>
                </a:ext>
              </a:extLst>
            </p:cNvPr>
            <p:cNvSpPr/>
            <p:nvPr/>
          </p:nvSpPr>
          <p:spPr>
            <a:xfrm>
              <a:off x="7266879" y="11090082"/>
              <a:ext cx="548640" cy="365760"/>
            </a:xfrm>
            <a:prstGeom prst="rect">
              <a:avLst/>
            </a:prstGeom>
            <a:solidFill>
              <a:srgbClr val="7AB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60"/>
            </a:p>
          </p:txBody>
        </p:sp>
        <p:sp>
          <p:nvSpPr>
            <p:cNvPr id="11" name="Rectangle 10">
              <a:extLst>
                <a:ext uri="{FF2B5EF4-FFF2-40B4-BE49-F238E27FC236}">
                  <a16:creationId xmlns:a16="http://schemas.microsoft.com/office/drawing/2014/main" id="{6F405448-E9DA-5C30-BE46-C3C0A3DF46E3}"/>
                </a:ext>
              </a:extLst>
            </p:cNvPr>
            <p:cNvSpPr/>
            <p:nvPr/>
          </p:nvSpPr>
          <p:spPr>
            <a:xfrm>
              <a:off x="7266879" y="11801158"/>
              <a:ext cx="548640" cy="365760"/>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60"/>
            </a:p>
          </p:txBody>
        </p:sp>
      </p:grpSp>
      <p:sp>
        <p:nvSpPr>
          <p:cNvPr id="6" name="TextBox 5">
            <a:extLst>
              <a:ext uri="{FF2B5EF4-FFF2-40B4-BE49-F238E27FC236}">
                <a16:creationId xmlns:a16="http://schemas.microsoft.com/office/drawing/2014/main" id="{F8EFFE3D-A9C8-0158-6276-50CEFD2E64DB}"/>
              </a:ext>
            </a:extLst>
          </p:cNvPr>
          <p:cNvSpPr txBox="1"/>
          <p:nvPr/>
        </p:nvSpPr>
        <p:spPr>
          <a:xfrm>
            <a:off x="2726627" y="1190828"/>
            <a:ext cx="27465147" cy="1200329"/>
          </a:xfrm>
          <a:prstGeom prst="rect">
            <a:avLst/>
          </a:prstGeom>
          <a:noFill/>
        </p:spPr>
        <p:txBody>
          <a:bodyPr wrap="square" rtlCol="0">
            <a:spAutoFit/>
          </a:bodyPr>
          <a:lstStyle/>
          <a:p>
            <a:pPr algn="ctr"/>
            <a:r>
              <a:rPr lang="en-US" sz="72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UCANR-CDFA</a:t>
            </a:r>
            <a:r>
              <a:rPr 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sz="72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N</a:t>
            </a:r>
            <a:r>
              <a:rPr 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itrogen and Irrigation Initiative </a:t>
            </a:r>
            <a:r>
              <a:rPr lang="en-US" sz="72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(NII)</a:t>
            </a:r>
          </a:p>
        </p:txBody>
      </p:sp>
      <p:sp>
        <p:nvSpPr>
          <p:cNvPr id="7" name="TextBox 6">
            <a:extLst>
              <a:ext uri="{FF2B5EF4-FFF2-40B4-BE49-F238E27FC236}">
                <a16:creationId xmlns:a16="http://schemas.microsoft.com/office/drawing/2014/main" id="{EA9D64FE-0937-534F-8E61-2A4EA294E2F6}"/>
              </a:ext>
            </a:extLst>
          </p:cNvPr>
          <p:cNvSpPr txBox="1"/>
          <p:nvPr/>
        </p:nvSpPr>
        <p:spPr>
          <a:xfrm>
            <a:off x="17732506" y="3124703"/>
            <a:ext cx="12671975" cy="12731049"/>
          </a:xfrm>
          <a:prstGeom prst="rect">
            <a:avLst/>
          </a:prstGeom>
          <a:noFill/>
        </p:spPr>
        <p:txBody>
          <a:bodyPr wrap="square" numCol="1" spcCol="457200" rtlCol="0">
            <a:spAutoFit/>
          </a:bodyPr>
          <a:lstStyle/>
          <a:p>
            <a:r>
              <a:rPr lang="en-US" sz="6400" b="1" dirty="0"/>
              <a:t>Outreach</a:t>
            </a:r>
          </a:p>
          <a:p>
            <a:endParaRPr lang="en-US" sz="1067" b="1" dirty="0"/>
          </a:p>
          <a:p>
            <a:r>
              <a:rPr lang="en-US" sz="4800" u="sng" dirty="0"/>
              <a:t>Educational Resources</a:t>
            </a:r>
          </a:p>
          <a:p>
            <a:r>
              <a:rPr lang="en-US" sz="3733" dirty="0"/>
              <a:t>Continue to develop printed materials, videos, blogs, infographics to share with growers who can then relate and apply such practices to their specific operation. </a:t>
            </a:r>
          </a:p>
          <a:p>
            <a:endParaRPr lang="en-US" sz="1067" u="sng" dirty="0"/>
          </a:p>
          <a:p>
            <a:r>
              <a:rPr lang="en-US" sz="4800" u="sng" dirty="0"/>
              <a:t>On-Farm Trials</a:t>
            </a:r>
          </a:p>
          <a:p>
            <a:r>
              <a:rPr lang="en-US" sz="3733" dirty="0"/>
              <a:t>Coordinate on-farm demonstrations to promote locally appropriate best irrigation and nitrogen management practices to conserve resources and improve irrigation and nitrogen use efficiency. </a:t>
            </a:r>
          </a:p>
          <a:p>
            <a:endParaRPr lang="en-US" sz="1067" b="1" u="sng" dirty="0"/>
          </a:p>
          <a:p>
            <a:r>
              <a:rPr lang="en-US" sz="4800" u="sng" dirty="0"/>
              <a:t>Training Events</a:t>
            </a:r>
          </a:p>
          <a:p>
            <a:r>
              <a:rPr lang="en-US" sz="3733" dirty="0"/>
              <a:t>Conduct outreach activities (e.g., webinars, workshops, field days, trainings, one-on-one field visits) to increase knowledge and skills of enhanced nitrogen and irrigation practices and emphasize how practices increase on-farm efficiency. </a:t>
            </a:r>
          </a:p>
          <a:p>
            <a:endParaRPr lang="en-US" sz="1067" u="sng" dirty="0"/>
          </a:p>
          <a:p>
            <a:r>
              <a:rPr lang="en-US" sz="4800" u="sng" dirty="0"/>
              <a:t>Grower Consultations</a:t>
            </a:r>
          </a:p>
          <a:p>
            <a:r>
              <a:rPr lang="en-US" sz="3733" dirty="0"/>
              <a:t>UCANR academics and SRAs will conduct individualized on-farm grower consultations to make recommendations and assist with implementation of recommended practices. </a:t>
            </a:r>
            <a:endParaRPr lang="en-US" sz="3733" u="sng" dirty="0"/>
          </a:p>
        </p:txBody>
      </p:sp>
      <p:sp>
        <p:nvSpPr>
          <p:cNvPr id="8" name="TextBox 7">
            <a:extLst>
              <a:ext uri="{FF2B5EF4-FFF2-40B4-BE49-F238E27FC236}">
                <a16:creationId xmlns:a16="http://schemas.microsoft.com/office/drawing/2014/main" id="{86FF90C0-4DE0-7BD1-3673-F85FBA34C075}"/>
              </a:ext>
            </a:extLst>
          </p:cNvPr>
          <p:cNvSpPr txBox="1"/>
          <p:nvPr/>
        </p:nvSpPr>
        <p:spPr>
          <a:xfrm>
            <a:off x="1937127" y="3124704"/>
            <a:ext cx="14162613" cy="3949479"/>
          </a:xfrm>
          <a:prstGeom prst="rect">
            <a:avLst/>
          </a:prstGeom>
          <a:noFill/>
        </p:spPr>
        <p:txBody>
          <a:bodyPr wrap="square" rtlCol="0">
            <a:spAutoFit/>
          </a:bodyPr>
          <a:lstStyle/>
          <a:p>
            <a:r>
              <a:rPr lang="en-US" sz="6400" b="1" dirty="0"/>
              <a:t>Objective</a:t>
            </a:r>
          </a:p>
          <a:p>
            <a:r>
              <a:rPr lang="en-US" sz="3733" dirty="0"/>
              <a:t>Improve nitrogen and irrigation management in California by closing the information access and training gap. UCANR advisors and specialists will work with Staff Research Associates (SRAs) to deliver educational content, training, and consultations to growers and their consultants in the San Joaquin Valley and Central Coast. </a:t>
            </a:r>
          </a:p>
        </p:txBody>
      </p:sp>
      <p:sp>
        <p:nvSpPr>
          <p:cNvPr id="14" name="TextBox 13">
            <a:extLst>
              <a:ext uri="{FF2B5EF4-FFF2-40B4-BE49-F238E27FC236}">
                <a16:creationId xmlns:a16="http://schemas.microsoft.com/office/drawing/2014/main" id="{6DA2F08B-2CEE-582A-6D53-AB9A5FFC5ABC}"/>
              </a:ext>
            </a:extLst>
          </p:cNvPr>
          <p:cNvSpPr txBox="1"/>
          <p:nvPr/>
        </p:nvSpPr>
        <p:spPr>
          <a:xfrm>
            <a:off x="2029302" y="28497979"/>
            <a:ext cx="13020315" cy="1077218"/>
          </a:xfrm>
          <a:prstGeom prst="rect">
            <a:avLst/>
          </a:prstGeom>
          <a:noFill/>
        </p:spPr>
        <p:txBody>
          <a:bodyPr wrap="square" rtlCol="0">
            <a:spAutoFit/>
          </a:bodyPr>
          <a:lstStyle/>
          <a:p>
            <a:r>
              <a:rPr lang="en-US" sz="6400" b="1" dirty="0"/>
              <a:t>Activities</a:t>
            </a:r>
          </a:p>
        </p:txBody>
      </p:sp>
      <p:pic>
        <p:nvPicPr>
          <p:cNvPr id="30" name="Picture 29">
            <a:extLst>
              <a:ext uri="{FF2B5EF4-FFF2-40B4-BE49-F238E27FC236}">
                <a16:creationId xmlns:a16="http://schemas.microsoft.com/office/drawing/2014/main" id="{4B497C5B-F21A-480D-A9DF-825F31D5DB1D}"/>
              </a:ext>
            </a:extLst>
          </p:cNvPr>
          <p:cNvPicPr>
            <a:picLocks noChangeAspect="1"/>
          </p:cNvPicPr>
          <p:nvPr/>
        </p:nvPicPr>
        <p:blipFill>
          <a:blip r:embed="rId4"/>
          <a:stretch>
            <a:fillRect/>
          </a:stretch>
        </p:blipFill>
        <p:spPr>
          <a:xfrm>
            <a:off x="2025644" y="40305741"/>
            <a:ext cx="3168396" cy="2968761"/>
          </a:xfrm>
          <a:prstGeom prst="rect">
            <a:avLst/>
          </a:prstGeom>
        </p:spPr>
      </p:pic>
      <p:graphicFrame>
        <p:nvGraphicFramePr>
          <p:cNvPr id="43" name="Table 42">
            <a:extLst>
              <a:ext uri="{FF2B5EF4-FFF2-40B4-BE49-F238E27FC236}">
                <a16:creationId xmlns:a16="http://schemas.microsoft.com/office/drawing/2014/main" id="{06BD1BE8-E913-442F-96C4-AA211226536D}"/>
              </a:ext>
            </a:extLst>
          </p:cNvPr>
          <p:cNvGraphicFramePr>
            <a:graphicFrameLocks noGrp="1"/>
          </p:cNvGraphicFramePr>
          <p:nvPr>
            <p:extLst>
              <p:ext uri="{D42A27DB-BD31-4B8C-83A1-F6EECF244321}">
                <p14:modId xmlns:p14="http://schemas.microsoft.com/office/powerpoint/2010/main" val="1335948102"/>
              </p:ext>
            </p:extLst>
          </p:nvPr>
        </p:nvGraphicFramePr>
        <p:xfrm>
          <a:off x="1937127" y="30078595"/>
          <a:ext cx="14162613" cy="8787474"/>
        </p:xfrm>
        <a:graphic>
          <a:graphicData uri="http://schemas.openxmlformats.org/drawingml/2006/table">
            <a:tbl>
              <a:tblPr firstRow="1" firstCol="1" bandRow="1"/>
              <a:tblGrid>
                <a:gridCol w="4652853">
                  <a:extLst>
                    <a:ext uri="{9D8B030D-6E8A-4147-A177-3AD203B41FA5}">
                      <a16:colId xmlns:a16="http://schemas.microsoft.com/office/drawing/2014/main" val="853876231"/>
                    </a:ext>
                  </a:extLst>
                </a:gridCol>
                <a:gridCol w="1584960">
                  <a:extLst>
                    <a:ext uri="{9D8B030D-6E8A-4147-A177-3AD203B41FA5}">
                      <a16:colId xmlns:a16="http://schemas.microsoft.com/office/drawing/2014/main" val="341423048"/>
                    </a:ext>
                  </a:extLst>
                </a:gridCol>
                <a:gridCol w="1584960">
                  <a:extLst>
                    <a:ext uri="{9D8B030D-6E8A-4147-A177-3AD203B41FA5}">
                      <a16:colId xmlns:a16="http://schemas.microsoft.com/office/drawing/2014/main" val="4043155545"/>
                    </a:ext>
                  </a:extLst>
                </a:gridCol>
                <a:gridCol w="1584960">
                  <a:extLst>
                    <a:ext uri="{9D8B030D-6E8A-4147-A177-3AD203B41FA5}">
                      <a16:colId xmlns:a16="http://schemas.microsoft.com/office/drawing/2014/main" val="2979878115"/>
                    </a:ext>
                  </a:extLst>
                </a:gridCol>
                <a:gridCol w="1584960">
                  <a:extLst>
                    <a:ext uri="{9D8B030D-6E8A-4147-A177-3AD203B41FA5}">
                      <a16:colId xmlns:a16="http://schemas.microsoft.com/office/drawing/2014/main" val="3833425212"/>
                    </a:ext>
                  </a:extLst>
                </a:gridCol>
                <a:gridCol w="1584960">
                  <a:extLst>
                    <a:ext uri="{9D8B030D-6E8A-4147-A177-3AD203B41FA5}">
                      <a16:colId xmlns:a16="http://schemas.microsoft.com/office/drawing/2014/main" val="790738075"/>
                    </a:ext>
                  </a:extLst>
                </a:gridCol>
                <a:gridCol w="1584960">
                  <a:extLst>
                    <a:ext uri="{9D8B030D-6E8A-4147-A177-3AD203B41FA5}">
                      <a16:colId xmlns:a16="http://schemas.microsoft.com/office/drawing/2014/main" val="2801584586"/>
                    </a:ext>
                  </a:extLst>
                </a:gridCol>
              </a:tblGrid>
              <a:tr h="2343325">
                <a:tc rowSpan="2">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Activity</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Tulare, Kings, Kern, Merced, Madera, Stanislaus, San Joaquin, Monterrey, Santa Cruz</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s-MX"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Fresno (FR), San Benito (SB), and Santa Clara (SC)</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5115"/>
                  </a:ext>
                </a:extLst>
              </a:tr>
              <a:tr h="585832">
                <a:tc vMerge="1">
                  <a:txBody>
                    <a:bodyPr/>
                    <a:lstStyle/>
                    <a:p>
                      <a:endParaRPr lang="en-US"/>
                    </a:p>
                  </a:txBody>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2022</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402317"/>
                  </a:ext>
                </a:extLst>
              </a:tr>
              <a:tr h="585832">
                <a:tc>
                  <a:txBody>
                    <a:bodyPr/>
                    <a:lstStyle/>
                    <a:p>
                      <a:pPr marL="0" marR="0">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Training workshops</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231777"/>
                  </a:ext>
                </a:extLst>
              </a:tr>
              <a:tr h="585832">
                <a:tc>
                  <a:txBody>
                    <a:bodyPr/>
                    <a:lstStyle/>
                    <a:p>
                      <a:pPr marL="0" marR="0">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On-farm trials</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396898"/>
                  </a:ext>
                </a:extLst>
              </a:tr>
              <a:tr h="1757495">
                <a:tc>
                  <a:txBody>
                    <a:bodyPr/>
                    <a:lstStyle/>
                    <a:p>
                      <a:pPr marL="0" marR="0">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meetings/workshops for on-farm trials</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265981"/>
                  </a:ext>
                </a:extLst>
              </a:tr>
              <a:tr h="1171663">
                <a:tc>
                  <a:txBody>
                    <a:bodyPr/>
                    <a:lstStyle/>
                    <a:p>
                      <a:pPr marL="0" marR="0">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Outreach webinars for specialty crop growers</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i="1">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FR, SB or SC</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i="1">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FR, SB or SC</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i="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FR, SB or SC</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854730"/>
                  </a:ext>
                </a:extLst>
              </a:tr>
              <a:tr h="1757495">
                <a:tc>
                  <a:txBody>
                    <a:bodyPr/>
                    <a:lstStyle/>
                    <a:p>
                      <a:pPr marL="0" marR="0">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Outreach workshops for specialty crop growers</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i="1">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FR, SB or SC</a:t>
                      </a:r>
                      <a:endParaRPr lang="en-US" sz="3700" b="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3700" b="0" i="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FR, SB or SC</a:t>
                      </a:r>
                      <a:endParaRPr lang="en-US" sz="37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1027"/>
                  </a:ext>
                </a:extLst>
              </a:tr>
            </a:tbl>
          </a:graphicData>
        </a:graphic>
      </p:graphicFrame>
      <p:sp>
        <p:nvSpPr>
          <p:cNvPr id="44" name="TextBox 43">
            <a:extLst>
              <a:ext uri="{FF2B5EF4-FFF2-40B4-BE49-F238E27FC236}">
                <a16:creationId xmlns:a16="http://schemas.microsoft.com/office/drawing/2014/main" id="{B8FCE953-5927-4B8E-9A0C-0A940FCB140F}"/>
              </a:ext>
            </a:extLst>
          </p:cNvPr>
          <p:cNvSpPr txBox="1"/>
          <p:nvPr/>
        </p:nvSpPr>
        <p:spPr>
          <a:xfrm>
            <a:off x="17795509" y="26284465"/>
            <a:ext cx="12671975" cy="2800575"/>
          </a:xfrm>
          <a:prstGeom prst="rect">
            <a:avLst/>
          </a:prstGeom>
          <a:noFill/>
        </p:spPr>
        <p:txBody>
          <a:bodyPr wrap="square" rtlCol="0">
            <a:spAutoFit/>
          </a:bodyPr>
          <a:lstStyle/>
          <a:p>
            <a:r>
              <a:rPr lang="en-US" sz="6400" b="1" dirty="0"/>
              <a:t>Impact Analysis</a:t>
            </a:r>
            <a:endParaRPr lang="en-US" sz="3200" b="1" dirty="0">
              <a:solidFill>
                <a:srgbClr val="FF0000"/>
              </a:solidFill>
            </a:endParaRPr>
          </a:p>
          <a:p>
            <a:r>
              <a:rPr lang="en-US" sz="3733" dirty="0"/>
              <a:t>Surveys will gather data from outreach and farm visit activities. UC Davis social science researchers will assess the effectiveness and impact of our efforts in the San Joaquin Valley. </a:t>
            </a:r>
          </a:p>
        </p:txBody>
      </p:sp>
      <p:grpSp>
        <p:nvGrpSpPr>
          <p:cNvPr id="71" name="Group 70">
            <a:extLst>
              <a:ext uri="{FF2B5EF4-FFF2-40B4-BE49-F238E27FC236}">
                <a16:creationId xmlns:a16="http://schemas.microsoft.com/office/drawing/2014/main" id="{1E361184-BC95-4920-F290-E253B7B95068}"/>
              </a:ext>
            </a:extLst>
          </p:cNvPr>
          <p:cNvGrpSpPr/>
          <p:nvPr/>
        </p:nvGrpSpPr>
        <p:grpSpPr>
          <a:xfrm>
            <a:off x="2951716" y="14741817"/>
            <a:ext cx="10274793" cy="6244528"/>
            <a:chOff x="963629" y="10601908"/>
            <a:chExt cx="7706095" cy="4683396"/>
          </a:xfrm>
        </p:grpSpPr>
        <p:sp>
          <p:nvSpPr>
            <p:cNvPr id="15" name="TextBox 14">
              <a:extLst>
                <a:ext uri="{FF2B5EF4-FFF2-40B4-BE49-F238E27FC236}">
                  <a16:creationId xmlns:a16="http://schemas.microsoft.com/office/drawing/2014/main" id="{30E19341-7D7F-BAF8-EC95-E99ACB44E7B9}"/>
                </a:ext>
              </a:extLst>
            </p:cNvPr>
            <p:cNvSpPr txBox="1"/>
            <p:nvPr/>
          </p:nvSpPr>
          <p:spPr>
            <a:xfrm>
              <a:off x="7859789" y="14846723"/>
              <a:ext cx="809935" cy="438581"/>
            </a:xfrm>
            <a:prstGeom prst="rect">
              <a:avLst/>
            </a:prstGeom>
            <a:noFill/>
          </p:spPr>
          <p:txBody>
            <a:bodyPr wrap="square" rtlCol="0">
              <a:spAutoFit/>
            </a:bodyPr>
            <a:lstStyle/>
            <a:p>
              <a:r>
                <a:rPr lang="en-US" sz="3200" b="1" dirty="0"/>
                <a:t>Kern</a:t>
              </a:r>
            </a:p>
          </p:txBody>
        </p:sp>
        <p:sp>
          <p:nvSpPr>
            <p:cNvPr id="16" name="TextBox 15">
              <a:extLst>
                <a:ext uri="{FF2B5EF4-FFF2-40B4-BE49-F238E27FC236}">
                  <a16:creationId xmlns:a16="http://schemas.microsoft.com/office/drawing/2014/main" id="{6ACEF400-2D70-1BF6-52CA-973C23FF617C}"/>
                </a:ext>
              </a:extLst>
            </p:cNvPr>
            <p:cNvSpPr txBox="1"/>
            <p:nvPr/>
          </p:nvSpPr>
          <p:spPr>
            <a:xfrm>
              <a:off x="7212851" y="13562299"/>
              <a:ext cx="1038412" cy="438581"/>
            </a:xfrm>
            <a:prstGeom prst="rect">
              <a:avLst/>
            </a:prstGeom>
            <a:noFill/>
          </p:spPr>
          <p:txBody>
            <a:bodyPr wrap="square" rtlCol="0">
              <a:spAutoFit/>
            </a:bodyPr>
            <a:lstStyle/>
            <a:p>
              <a:r>
                <a:rPr lang="en-US" sz="3200" b="1" dirty="0"/>
                <a:t>Tulare</a:t>
              </a:r>
            </a:p>
          </p:txBody>
        </p:sp>
        <p:sp>
          <p:nvSpPr>
            <p:cNvPr id="17" name="TextBox 16">
              <a:extLst>
                <a:ext uri="{FF2B5EF4-FFF2-40B4-BE49-F238E27FC236}">
                  <a16:creationId xmlns:a16="http://schemas.microsoft.com/office/drawing/2014/main" id="{B7885C21-7FFC-FE2E-4F0E-05B3DCACD473}"/>
                </a:ext>
              </a:extLst>
            </p:cNvPr>
            <p:cNvSpPr txBox="1"/>
            <p:nvPr/>
          </p:nvSpPr>
          <p:spPr>
            <a:xfrm>
              <a:off x="4017098" y="14523389"/>
              <a:ext cx="884549" cy="438581"/>
            </a:xfrm>
            <a:prstGeom prst="rect">
              <a:avLst/>
            </a:prstGeom>
            <a:noFill/>
          </p:spPr>
          <p:txBody>
            <a:bodyPr wrap="square" rtlCol="0">
              <a:spAutoFit/>
            </a:bodyPr>
            <a:lstStyle/>
            <a:p>
              <a:r>
                <a:rPr lang="en-US" sz="3200" b="1" dirty="0"/>
                <a:t>Kings</a:t>
              </a:r>
            </a:p>
          </p:txBody>
        </p:sp>
        <p:sp>
          <p:nvSpPr>
            <p:cNvPr id="18" name="TextBox 17">
              <a:extLst>
                <a:ext uri="{FF2B5EF4-FFF2-40B4-BE49-F238E27FC236}">
                  <a16:creationId xmlns:a16="http://schemas.microsoft.com/office/drawing/2014/main" id="{C5761F00-B1F1-776E-91FB-D104EB1D1C7B}"/>
                </a:ext>
              </a:extLst>
            </p:cNvPr>
            <p:cNvSpPr txBox="1"/>
            <p:nvPr/>
          </p:nvSpPr>
          <p:spPr>
            <a:xfrm>
              <a:off x="6801117" y="12308652"/>
              <a:ext cx="1189333" cy="438581"/>
            </a:xfrm>
            <a:prstGeom prst="rect">
              <a:avLst/>
            </a:prstGeom>
            <a:noFill/>
          </p:spPr>
          <p:txBody>
            <a:bodyPr wrap="square" rtlCol="0">
              <a:spAutoFit/>
            </a:bodyPr>
            <a:lstStyle/>
            <a:p>
              <a:r>
                <a:rPr lang="en-US" sz="3200" b="1" dirty="0"/>
                <a:t>Fresno*</a:t>
              </a:r>
              <a:endParaRPr lang="en-US" sz="2667" b="1" dirty="0"/>
            </a:p>
          </p:txBody>
        </p:sp>
        <p:sp>
          <p:nvSpPr>
            <p:cNvPr id="19" name="TextBox 18">
              <a:extLst>
                <a:ext uri="{FF2B5EF4-FFF2-40B4-BE49-F238E27FC236}">
                  <a16:creationId xmlns:a16="http://schemas.microsoft.com/office/drawing/2014/main" id="{1CAECAD5-4467-0BCB-C6B6-940BB82D4464}"/>
                </a:ext>
              </a:extLst>
            </p:cNvPr>
            <p:cNvSpPr txBox="1"/>
            <p:nvPr/>
          </p:nvSpPr>
          <p:spPr>
            <a:xfrm>
              <a:off x="6233525" y="11685841"/>
              <a:ext cx="1281918" cy="438581"/>
            </a:xfrm>
            <a:prstGeom prst="rect">
              <a:avLst/>
            </a:prstGeom>
            <a:noFill/>
          </p:spPr>
          <p:txBody>
            <a:bodyPr wrap="square" rtlCol="0">
              <a:spAutoFit/>
            </a:bodyPr>
            <a:lstStyle/>
            <a:p>
              <a:r>
                <a:rPr lang="en-US" sz="3200" b="1" dirty="0"/>
                <a:t>Madera</a:t>
              </a:r>
            </a:p>
          </p:txBody>
        </p:sp>
        <p:sp>
          <p:nvSpPr>
            <p:cNvPr id="20" name="TextBox 19">
              <a:extLst>
                <a:ext uri="{FF2B5EF4-FFF2-40B4-BE49-F238E27FC236}">
                  <a16:creationId xmlns:a16="http://schemas.microsoft.com/office/drawing/2014/main" id="{EECE2549-8242-4FCE-8F54-E375482A0FDC}"/>
                </a:ext>
              </a:extLst>
            </p:cNvPr>
            <p:cNvSpPr txBox="1"/>
            <p:nvPr/>
          </p:nvSpPr>
          <p:spPr>
            <a:xfrm>
              <a:off x="4941417" y="11360436"/>
              <a:ext cx="1251316" cy="438581"/>
            </a:xfrm>
            <a:prstGeom prst="rect">
              <a:avLst/>
            </a:prstGeom>
            <a:noFill/>
          </p:spPr>
          <p:txBody>
            <a:bodyPr wrap="square" rtlCol="0">
              <a:spAutoFit/>
            </a:bodyPr>
            <a:lstStyle/>
            <a:p>
              <a:r>
                <a:rPr lang="en-US" sz="3200" b="1" dirty="0"/>
                <a:t>Merced</a:t>
              </a:r>
            </a:p>
          </p:txBody>
        </p:sp>
        <p:sp>
          <p:nvSpPr>
            <p:cNvPr id="21" name="TextBox 20">
              <a:extLst>
                <a:ext uri="{FF2B5EF4-FFF2-40B4-BE49-F238E27FC236}">
                  <a16:creationId xmlns:a16="http://schemas.microsoft.com/office/drawing/2014/main" id="{5498B8D0-163C-274E-9115-8F4AA81B7DF6}"/>
                </a:ext>
              </a:extLst>
            </p:cNvPr>
            <p:cNvSpPr txBox="1"/>
            <p:nvPr/>
          </p:nvSpPr>
          <p:spPr>
            <a:xfrm>
              <a:off x="4603094" y="10975243"/>
              <a:ext cx="1475694" cy="438581"/>
            </a:xfrm>
            <a:prstGeom prst="rect">
              <a:avLst/>
            </a:prstGeom>
            <a:noFill/>
          </p:spPr>
          <p:txBody>
            <a:bodyPr wrap="square" rtlCol="0">
              <a:spAutoFit/>
            </a:bodyPr>
            <a:lstStyle/>
            <a:p>
              <a:r>
                <a:rPr lang="en-US" sz="3200" b="1" dirty="0"/>
                <a:t>Stanislaus</a:t>
              </a:r>
            </a:p>
          </p:txBody>
        </p:sp>
        <p:sp>
          <p:nvSpPr>
            <p:cNvPr id="23" name="TextBox 22">
              <a:extLst>
                <a:ext uri="{FF2B5EF4-FFF2-40B4-BE49-F238E27FC236}">
                  <a16:creationId xmlns:a16="http://schemas.microsoft.com/office/drawing/2014/main" id="{719B40C0-1C7E-6115-206C-BF7251B1F578}"/>
                </a:ext>
              </a:extLst>
            </p:cNvPr>
            <p:cNvSpPr txBox="1"/>
            <p:nvPr/>
          </p:nvSpPr>
          <p:spPr>
            <a:xfrm>
              <a:off x="4042184" y="10601908"/>
              <a:ext cx="2109511" cy="438581"/>
            </a:xfrm>
            <a:prstGeom prst="rect">
              <a:avLst/>
            </a:prstGeom>
            <a:noFill/>
          </p:spPr>
          <p:txBody>
            <a:bodyPr wrap="square" rtlCol="0">
              <a:spAutoFit/>
            </a:bodyPr>
            <a:lstStyle/>
            <a:p>
              <a:r>
                <a:rPr lang="en-US" sz="3200" dirty="0"/>
                <a:t>   </a:t>
              </a:r>
              <a:r>
                <a:rPr lang="en-US" sz="3200" b="1" dirty="0"/>
                <a:t>San Joaquin</a:t>
              </a:r>
            </a:p>
          </p:txBody>
        </p:sp>
        <p:sp>
          <p:nvSpPr>
            <p:cNvPr id="24" name="TextBox 23">
              <a:extLst>
                <a:ext uri="{FF2B5EF4-FFF2-40B4-BE49-F238E27FC236}">
                  <a16:creationId xmlns:a16="http://schemas.microsoft.com/office/drawing/2014/main" id="{953B3AF9-BD02-AECE-5886-2C4D63EFA5AE}"/>
                </a:ext>
              </a:extLst>
            </p:cNvPr>
            <p:cNvSpPr txBox="1"/>
            <p:nvPr/>
          </p:nvSpPr>
          <p:spPr>
            <a:xfrm>
              <a:off x="963629" y="12559177"/>
              <a:ext cx="1643830" cy="438581"/>
            </a:xfrm>
            <a:prstGeom prst="rect">
              <a:avLst/>
            </a:prstGeom>
            <a:noFill/>
          </p:spPr>
          <p:txBody>
            <a:bodyPr wrap="square" rtlCol="0">
              <a:spAutoFit/>
            </a:bodyPr>
            <a:lstStyle/>
            <a:p>
              <a:r>
                <a:rPr lang="en-US" sz="3200" b="1" dirty="0"/>
                <a:t>Santa Cruz</a:t>
              </a:r>
            </a:p>
          </p:txBody>
        </p:sp>
        <p:sp>
          <p:nvSpPr>
            <p:cNvPr id="25" name="TextBox 24">
              <a:extLst>
                <a:ext uri="{FF2B5EF4-FFF2-40B4-BE49-F238E27FC236}">
                  <a16:creationId xmlns:a16="http://schemas.microsoft.com/office/drawing/2014/main" id="{4372E05F-D653-0D87-4043-F6671CA175F7}"/>
                </a:ext>
              </a:extLst>
            </p:cNvPr>
            <p:cNvSpPr txBox="1"/>
            <p:nvPr/>
          </p:nvSpPr>
          <p:spPr>
            <a:xfrm>
              <a:off x="2607459" y="12059114"/>
              <a:ext cx="1383002" cy="807914"/>
            </a:xfrm>
            <a:prstGeom prst="rect">
              <a:avLst/>
            </a:prstGeom>
            <a:noFill/>
          </p:spPr>
          <p:txBody>
            <a:bodyPr wrap="square" rtlCol="0">
              <a:spAutoFit/>
            </a:bodyPr>
            <a:lstStyle/>
            <a:p>
              <a:r>
                <a:rPr lang="en-US" sz="3200" b="1" dirty="0"/>
                <a:t>Santa   </a:t>
              </a:r>
            </a:p>
            <a:p>
              <a:r>
                <a:rPr lang="en-US" sz="3200" b="1" dirty="0"/>
                <a:t>      Clara</a:t>
              </a:r>
            </a:p>
          </p:txBody>
        </p:sp>
        <p:sp>
          <p:nvSpPr>
            <p:cNvPr id="26" name="TextBox 25">
              <a:extLst>
                <a:ext uri="{FF2B5EF4-FFF2-40B4-BE49-F238E27FC236}">
                  <a16:creationId xmlns:a16="http://schemas.microsoft.com/office/drawing/2014/main" id="{86F74F58-888D-49A6-9F7B-1BEE3AD74A5A}"/>
                </a:ext>
              </a:extLst>
            </p:cNvPr>
            <p:cNvSpPr txBox="1"/>
            <p:nvPr/>
          </p:nvSpPr>
          <p:spPr>
            <a:xfrm>
              <a:off x="3490425" y="12886550"/>
              <a:ext cx="1113053" cy="807914"/>
            </a:xfrm>
            <a:prstGeom prst="rect">
              <a:avLst/>
            </a:prstGeom>
            <a:noFill/>
          </p:spPr>
          <p:txBody>
            <a:bodyPr wrap="square" rtlCol="0">
              <a:spAutoFit/>
            </a:bodyPr>
            <a:lstStyle/>
            <a:p>
              <a:r>
                <a:rPr lang="en-US" sz="3200" b="1" dirty="0"/>
                <a:t>San Benito</a:t>
              </a:r>
            </a:p>
          </p:txBody>
        </p:sp>
        <p:sp>
          <p:nvSpPr>
            <p:cNvPr id="27" name="TextBox 26">
              <a:extLst>
                <a:ext uri="{FF2B5EF4-FFF2-40B4-BE49-F238E27FC236}">
                  <a16:creationId xmlns:a16="http://schemas.microsoft.com/office/drawing/2014/main" id="{8B06EF05-4AB4-91BF-58BF-D291493B6B51}"/>
                </a:ext>
              </a:extLst>
            </p:cNvPr>
            <p:cNvSpPr txBox="1"/>
            <p:nvPr/>
          </p:nvSpPr>
          <p:spPr>
            <a:xfrm>
              <a:off x="1553791" y="13870115"/>
              <a:ext cx="1445412" cy="438581"/>
            </a:xfrm>
            <a:prstGeom prst="rect">
              <a:avLst/>
            </a:prstGeom>
            <a:noFill/>
          </p:spPr>
          <p:txBody>
            <a:bodyPr wrap="square" rtlCol="0">
              <a:spAutoFit/>
            </a:bodyPr>
            <a:lstStyle/>
            <a:p>
              <a:r>
                <a:rPr lang="en-US" sz="3200" b="1" dirty="0"/>
                <a:t>Monterey</a:t>
              </a:r>
            </a:p>
          </p:txBody>
        </p:sp>
        <p:cxnSp>
          <p:nvCxnSpPr>
            <p:cNvPr id="29" name="Straight Arrow Connector 28">
              <a:extLst>
                <a:ext uri="{FF2B5EF4-FFF2-40B4-BE49-F238E27FC236}">
                  <a16:creationId xmlns:a16="http://schemas.microsoft.com/office/drawing/2014/main" id="{A76F39E2-31C1-0E28-5F83-61074474E29B}"/>
                </a:ext>
              </a:extLst>
            </p:cNvPr>
            <p:cNvCxnSpPr>
              <a:cxnSpLocks/>
            </p:cNvCxnSpPr>
            <p:nvPr/>
          </p:nvCxnSpPr>
          <p:spPr>
            <a:xfrm flipV="1">
              <a:off x="3753880" y="10905790"/>
              <a:ext cx="525848" cy="540277"/>
            </a:xfrm>
            <a:prstGeom prst="straightConnector1">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2F6FE1-A0C1-5EB4-7947-593F58590FB7}"/>
                </a:ext>
              </a:extLst>
            </p:cNvPr>
            <p:cNvCxnSpPr>
              <a:cxnSpLocks/>
            </p:cNvCxnSpPr>
            <p:nvPr/>
          </p:nvCxnSpPr>
          <p:spPr>
            <a:xfrm>
              <a:off x="2429410" y="12790010"/>
              <a:ext cx="534168" cy="0"/>
            </a:xfrm>
            <a:prstGeom prst="straightConnector1">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00C874F-F319-C498-72DF-25083E45ADA5}"/>
                </a:ext>
              </a:extLst>
            </p:cNvPr>
            <p:cNvCxnSpPr>
              <a:cxnSpLocks/>
            </p:cNvCxnSpPr>
            <p:nvPr/>
          </p:nvCxnSpPr>
          <p:spPr>
            <a:xfrm>
              <a:off x="2926260" y="14144857"/>
              <a:ext cx="866217" cy="0"/>
            </a:xfrm>
            <a:prstGeom prst="straightConnector1">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A9199A0-540E-B4A5-F3DE-DAD54607DD29}"/>
                </a:ext>
              </a:extLst>
            </p:cNvPr>
            <p:cNvCxnSpPr>
              <a:cxnSpLocks/>
            </p:cNvCxnSpPr>
            <p:nvPr/>
          </p:nvCxnSpPr>
          <p:spPr>
            <a:xfrm flipV="1">
              <a:off x="4256387" y="11333380"/>
              <a:ext cx="447273" cy="479099"/>
            </a:xfrm>
            <a:prstGeom prst="straightConnector1">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595BDA-BDB6-1108-832B-AF8F49CB4BDA}"/>
                </a:ext>
              </a:extLst>
            </p:cNvPr>
            <p:cNvCxnSpPr>
              <a:cxnSpLocks/>
              <a:endCxn id="15" idx="1"/>
            </p:cNvCxnSpPr>
            <p:nvPr/>
          </p:nvCxnSpPr>
          <p:spPr>
            <a:xfrm flipV="1">
              <a:off x="7251405" y="15066014"/>
              <a:ext cx="608384" cy="115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6D85356-C0A3-B19F-910F-2EC9C2530E27}"/>
                </a:ext>
              </a:extLst>
            </p:cNvPr>
            <p:cNvCxnSpPr>
              <a:cxnSpLocks/>
            </p:cNvCxnSpPr>
            <p:nvPr/>
          </p:nvCxnSpPr>
          <p:spPr>
            <a:xfrm>
              <a:off x="6643021" y="13793131"/>
              <a:ext cx="6083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D32680-DC07-07BD-1353-1FDE5F4EA604}"/>
                </a:ext>
              </a:extLst>
            </p:cNvPr>
            <p:cNvCxnSpPr>
              <a:cxnSpLocks/>
            </p:cNvCxnSpPr>
            <p:nvPr/>
          </p:nvCxnSpPr>
          <p:spPr>
            <a:xfrm flipV="1">
              <a:off x="4459372" y="14162570"/>
              <a:ext cx="714858" cy="43862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E5954C6-6015-12E0-971C-97BA8ADC8F89}"/>
                </a:ext>
              </a:extLst>
            </p:cNvPr>
            <p:cNvCxnSpPr>
              <a:cxnSpLocks/>
            </p:cNvCxnSpPr>
            <p:nvPr/>
          </p:nvCxnSpPr>
          <p:spPr>
            <a:xfrm>
              <a:off x="6192733" y="12552165"/>
              <a:ext cx="6083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3A9A8AE-F341-BDCC-8D7F-273BCF600239}"/>
                </a:ext>
              </a:extLst>
            </p:cNvPr>
            <p:cNvCxnSpPr>
              <a:cxnSpLocks/>
            </p:cNvCxnSpPr>
            <p:nvPr/>
          </p:nvCxnSpPr>
          <p:spPr>
            <a:xfrm>
              <a:off x="5809593" y="11925961"/>
              <a:ext cx="4455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0824CF1-E81C-C6E0-8EE6-9DA44A6BA9D2}"/>
                </a:ext>
              </a:extLst>
            </p:cNvPr>
            <p:cNvCxnSpPr>
              <a:cxnSpLocks/>
            </p:cNvCxnSpPr>
            <p:nvPr/>
          </p:nvCxnSpPr>
          <p:spPr>
            <a:xfrm flipV="1">
              <a:off x="4497312" y="11653429"/>
              <a:ext cx="493302" cy="606952"/>
            </a:xfrm>
            <a:prstGeom prst="straightConnector1">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94B5DD18-2C48-6369-EC87-69EB4E3555EE}"/>
              </a:ext>
            </a:extLst>
          </p:cNvPr>
          <p:cNvSpPr txBox="1"/>
          <p:nvPr/>
        </p:nvSpPr>
        <p:spPr>
          <a:xfrm>
            <a:off x="17795510" y="25036756"/>
            <a:ext cx="12429597" cy="1126462"/>
          </a:xfrm>
          <a:prstGeom prst="rect">
            <a:avLst/>
          </a:prstGeom>
          <a:noFill/>
        </p:spPr>
        <p:txBody>
          <a:bodyPr wrap="square" rtlCol="0">
            <a:spAutoFit/>
          </a:bodyPr>
          <a:lstStyle/>
          <a:p>
            <a:r>
              <a:rPr lang="en-US" sz="3360" dirty="0"/>
              <a:t>Image: In-field training on irrigation system evaluation and improved management practices. </a:t>
            </a:r>
          </a:p>
        </p:txBody>
      </p:sp>
      <p:pic>
        <p:nvPicPr>
          <p:cNvPr id="1026" name="Picture 2" descr="CDFA - CA Ag Commissioners">
            <a:extLst>
              <a:ext uri="{FF2B5EF4-FFF2-40B4-BE49-F238E27FC236}">
                <a16:creationId xmlns:a16="http://schemas.microsoft.com/office/drawing/2014/main" id="{372B3243-864A-43E7-940D-C52276731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1189" y="40007450"/>
            <a:ext cx="5563299" cy="2985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CCE needs your valuable input! - SJC and Delta Field Crops - ANR Blogs">
            <a:extLst>
              <a:ext uri="{FF2B5EF4-FFF2-40B4-BE49-F238E27FC236}">
                <a16:creationId xmlns:a16="http://schemas.microsoft.com/office/drawing/2014/main" id="{9DC84853-70FE-427B-ADA6-456B7AE9E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88964" y="40496987"/>
            <a:ext cx="2332985" cy="24721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45ADD6-D110-2D41-228D-9B80D8E2CECE}"/>
              </a:ext>
            </a:extLst>
          </p:cNvPr>
          <p:cNvPicPr>
            <a:picLocks noChangeAspect="1"/>
          </p:cNvPicPr>
          <p:nvPr/>
        </p:nvPicPr>
        <p:blipFill>
          <a:blip r:embed="rId7"/>
          <a:stretch>
            <a:fillRect/>
          </a:stretch>
        </p:blipFill>
        <p:spPr>
          <a:xfrm>
            <a:off x="5744842" y="40552629"/>
            <a:ext cx="11391571" cy="2360828"/>
          </a:xfrm>
          <a:prstGeom prst="rect">
            <a:avLst/>
          </a:prstGeom>
        </p:spPr>
      </p:pic>
      <p:sp>
        <p:nvSpPr>
          <p:cNvPr id="4" name="TextBox 3">
            <a:extLst>
              <a:ext uri="{FF2B5EF4-FFF2-40B4-BE49-F238E27FC236}">
                <a16:creationId xmlns:a16="http://schemas.microsoft.com/office/drawing/2014/main" id="{AF53A261-BEC0-D723-0E38-BFEBCEFCEBEE}"/>
              </a:ext>
            </a:extLst>
          </p:cNvPr>
          <p:cNvSpPr txBox="1"/>
          <p:nvPr/>
        </p:nvSpPr>
        <p:spPr>
          <a:xfrm>
            <a:off x="9318242" y="8838687"/>
            <a:ext cx="6835100" cy="5098383"/>
          </a:xfrm>
          <a:prstGeom prst="rect">
            <a:avLst/>
          </a:prstGeom>
          <a:noFill/>
        </p:spPr>
        <p:txBody>
          <a:bodyPr wrap="square" rtlCol="0">
            <a:spAutoFit/>
          </a:bodyPr>
          <a:lstStyle/>
          <a:p>
            <a:r>
              <a:rPr lang="en-US" sz="6400" b="1" dirty="0"/>
              <a:t>Funding</a:t>
            </a:r>
          </a:p>
          <a:p>
            <a:r>
              <a:rPr lang="en-US" sz="3733" dirty="0"/>
              <a:t>Three grants collectively fund the initiative, and they are often referenced using acronyms: Fertilizer Industry Advisory Board (FIAB), Specialty Crop Block Grant (SCBG), and Conservation Innovation Grant (CIG). </a:t>
            </a:r>
          </a:p>
        </p:txBody>
      </p:sp>
      <p:pic>
        <p:nvPicPr>
          <p:cNvPr id="46" name="Picture 45" descr="See the source image">
            <a:extLst>
              <a:ext uri="{FF2B5EF4-FFF2-40B4-BE49-F238E27FC236}">
                <a16:creationId xmlns:a16="http://schemas.microsoft.com/office/drawing/2014/main" id="{184C4D15-4F2A-ED72-926D-89F7178A41C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75424" y="40384459"/>
            <a:ext cx="2612989" cy="2612989"/>
          </a:xfrm>
          <a:prstGeom prst="rect">
            <a:avLst/>
          </a:prstGeom>
          <a:noFill/>
          <a:ln>
            <a:noFill/>
          </a:ln>
        </p:spPr>
      </p:pic>
      <p:sp>
        <p:nvSpPr>
          <p:cNvPr id="5" name="TextBox 4">
            <a:extLst>
              <a:ext uri="{FF2B5EF4-FFF2-40B4-BE49-F238E27FC236}">
                <a16:creationId xmlns:a16="http://schemas.microsoft.com/office/drawing/2014/main" id="{3076A340-DC78-891F-F079-347BDD99DFE4}"/>
              </a:ext>
            </a:extLst>
          </p:cNvPr>
          <p:cNvSpPr txBox="1"/>
          <p:nvPr/>
        </p:nvSpPr>
        <p:spPr>
          <a:xfrm>
            <a:off x="17742715" y="29368252"/>
            <a:ext cx="12724769" cy="10184648"/>
          </a:xfrm>
          <a:prstGeom prst="rect">
            <a:avLst/>
          </a:prstGeom>
          <a:noFill/>
        </p:spPr>
        <p:txBody>
          <a:bodyPr wrap="square" rtlCol="0">
            <a:spAutoFit/>
          </a:bodyPr>
          <a:lstStyle/>
          <a:p>
            <a:pPr algn="ctr"/>
            <a:r>
              <a:rPr lang="en-US" sz="6400" b="1" dirty="0"/>
              <a:t>Contacts</a:t>
            </a:r>
          </a:p>
          <a:p>
            <a:r>
              <a:rPr lang="en-US" sz="3733" b="1" dirty="0"/>
              <a:t>County Advisors</a:t>
            </a:r>
          </a:p>
          <a:p>
            <a:r>
              <a:rPr lang="en-US" sz="3733" b="1" dirty="0"/>
              <a:t>Monterey/Santa Cruz: </a:t>
            </a:r>
            <a:r>
              <a:rPr lang="en-US" sz="3733" dirty="0"/>
              <a:t>Michael Cahn, </a:t>
            </a:r>
            <a:r>
              <a:rPr lang="en-US" sz="3733" dirty="0">
                <a:solidFill>
                  <a:srgbClr val="0462C2"/>
                </a:solidFill>
                <a:latin typeface="Muli"/>
                <a:hlinkClick r:id="rId9">
                  <a:extLst>
                    <a:ext uri="{A12FA001-AC4F-418D-AE19-62706E023703}">
                      <ahyp:hlinkClr xmlns:ahyp="http://schemas.microsoft.com/office/drawing/2018/hyperlinkcolor" val="tx"/>
                    </a:ext>
                  </a:extLst>
                </a:hlinkClick>
              </a:rPr>
              <a:t>mdcahn@ucanr.edu</a:t>
            </a:r>
            <a:endParaRPr lang="en-US" sz="3733" b="1" dirty="0">
              <a:solidFill>
                <a:srgbClr val="0462C2"/>
              </a:solidFill>
            </a:endParaRPr>
          </a:p>
          <a:p>
            <a:r>
              <a:rPr lang="en-US" sz="3733" b="1" dirty="0"/>
              <a:t>Santa Clara/San Benito: </a:t>
            </a:r>
            <a:r>
              <a:rPr lang="en-US" sz="3733" dirty="0"/>
              <a:t>Aparna </a:t>
            </a:r>
            <a:r>
              <a:rPr lang="en-US" sz="3733" dirty="0" err="1"/>
              <a:t>Gazula</a:t>
            </a:r>
            <a:r>
              <a:rPr lang="en-US" sz="3733" dirty="0"/>
              <a:t>, </a:t>
            </a:r>
            <a:r>
              <a:rPr lang="en-US" sz="3733" dirty="0">
                <a:solidFill>
                  <a:srgbClr val="0462C2"/>
                </a:solidFill>
                <a:latin typeface="Muli"/>
                <a:hlinkClick r:id="rId10">
                  <a:extLst>
                    <a:ext uri="{A12FA001-AC4F-418D-AE19-62706E023703}">
                      <ahyp:hlinkClr xmlns:ahyp="http://schemas.microsoft.com/office/drawing/2018/hyperlinkcolor" val="tx"/>
                    </a:ext>
                  </a:extLst>
                </a:hlinkClick>
              </a:rPr>
              <a:t>agazula@ucanr.edu</a:t>
            </a:r>
            <a:endParaRPr lang="en-US" sz="3733" dirty="0">
              <a:solidFill>
                <a:srgbClr val="0462C2"/>
              </a:solidFill>
            </a:endParaRPr>
          </a:p>
          <a:p>
            <a:r>
              <a:rPr lang="en-US" sz="3733" b="1" dirty="0"/>
              <a:t>Madera/Merced: </a:t>
            </a:r>
            <a:r>
              <a:rPr lang="en-US" sz="3733" dirty="0"/>
              <a:t>Phoebe Gordon, </a:t>
            </a:r>
            <a:r>
              <a:rPr lang="en-US" sz="3733" u="sng" dirty="0">
                <a:solidFill>
                  <a:srgbClr val="0462C2"/>
                </a:solidFill>
                <a:hlinkClick r:id="rId11">
                  <a:extLst>
                    <a:ext uri="{A12FA001-AC4F-418D-AE19-62706E023703}">
                      <ahyp:hlinkClr xmlns:ahyp="http://schemas.microsoft.com/office/drawing/2018/hyperlinkcolor" val="tx"/>
                    </a:ext>
                  </a:extLst>
                </a:hlinkClick>
              </a:rPr>
              <a:t>pegordon@ucanr.edu</a:t>
            </a:r>
            <a:endParaRPr lang="en-US" sz="3733" b="1" dirty="0">
              <a:solidFill>
                <a:srgbClr val="0462C2"/>
              </a:solidFill>
            </a:endParaRPr>
          </a:p>
          <a:p>
            <a:r>
              <a:rPr lang="en-US" sz="3733" b="1" dirty="0"/>
              <a:t>Fresno/Kings: </a:t>
            </a:r>
            <a:r>
              <a:rPr lang="en-US" sz="3733" dirty="0"/>
              <a:t>Mae </a:t>
            </a:r>
            <a:r>
              <a:rPr lang="en-US" sz="3733" dirty="0" err="1"/>
              <a:t>Culumber</a:t>
            </a:r>
            <a:r>
              <a:rPr lang="en-US" sz="3733" dirty="0"/>
              <a:t>, </a:t>
            </a:r>
            <a:r>
              <a:rPr lang="en-US" sz="3733" dirty="0">
                <a:solidFill>
                  <a:srgbClr val="0462C2"/>
                </a:solidFill>
                <a:hlinkClick r:id="rId12">
                  <a:extLst>
                    <a:ext uri="{A12FA001-AC4F-418D-AE19-62706E023703}">
                      <ahyp:hlinkClr xmlns:ahyp="http://schemas.microsoft.com/office/drawing/2018/hyperlinkcolor" val="tx"/>
                    </a:ext>
                  </a:extLst>
                </a:hlinkClick>
              </a:rPr>
              <a:t>cmculumber@ucanr.edu</a:t>
            </a:r>
            <a:endParaRPr lang="en-US" sz="3733" b="1" dirty="0">
              <a:solidFill>
                <a:srgbClr val="0462C2"/>
              </a:solidFill>
            </a:endParaRPr>
          </a:p>
          <a:p>
            <a:r>
              <a:rPr lang="en-US" sz="3733" b="1" dirty="0"/>
              <a:t>Kern/Kings: </a:t>
            </a:r>
            <a:r>
              <a:rPr lang="en-US" sz="3733" dirty="0"/>
              <a:t>Mohammad </a:t>
            </a:r>
            <a:r>
              <a:rPr lang="en-US" sz="3733" dirty="0" err="1"/>
              <a:t>Yaghmour</a:t>
            </a:r>
            <a:r>
              <a:rPr lang="en-US" sz="3733" dirty="0"/>
              <a:t>, </a:t>
            </a:r>
            <a:r>
              <a:rPr lang="en-US" sz="3733" u="sng" dirty="0">
                <a:solidFill>
                  <a:srgbClr val="0462C2"/>
                </a:solidFill>
                <a:latin typeface="Muli"/>
                <a:hlinkClick r:id="rId13">
                  <a:extLst>
                    <a:ext uri="{A12FA001-AC4F-418D-AE19-62706E023703}">
                      <ahyp:hlinkClr xmlns:ahyp="http://schemas.microsoft.com/office/drawing/2018/hyperlinkcolor" val="tx"/>
                    </a:ext>
                  </a:extLst>
                </a:hlinkClick>
              </a:rPr>
              <a:t>mayaghmour@ucanr.edu</a:t>
            </a:r>
            <a:endParaRPr lang="en-US" sz="3733" b="1" dirty="0">
              <a:solidFill>
                <a:srgbClr val="0462C2"/>
              </a:solidFill>
            </a:endParaRPr>
          </a:p>
          <a:p>
            <a:endParaRPr lang="en-US" sz="1600" b="1" dirty="0"/>
          </a:p>
          <a:p>
            <a:pPr marR="0" indent="31750" algn="just">
              <a:spcBef>
                <a:spcPts val="0"/>
              </a:spcBef>
              <a:spcAft>
                <a:spcPts val="0"/>
              </a:spcAft>
            </a:pPr>
            <a:r>
              <a:rPr lang="en-US" sz="373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Staff Contacts </a:t>
            </a:r>
            <a:endParaRPr lang="en-US" sz="3730" dirty="0">
              <a:effectLst/>
              <a:latin typeface="Calibri" panose="020F0502020204030204" pitchFamily="34" charset="0"/>
              <a:ea typeface="Calibri" panose="020F0502020204030204" pitchFamily="34" charset="0"/>
              <a:cs typeface="Times New Roman" panose="02020603050405020304" pitchFamily="18" charset="0"/>
            </a:endParaRPr>
          </a:p>
          <a:p>
            <a:pPr marR="0" indent="31750" algn="just">
              <a:spcBef>
                <a:spcPts val="0"/>
              </a:spcBef>
              <a:spcAft>
                <a:spcPts val="0"/>
              </a:spcAft>
            </a:pPr>
            <a:r>
              <a:rPr lang="en-US" sz="373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Stanislaus/San Joaquin:</a:t>
            </a:r>
            <a:endParaRPr lang="en-US" sz="3730" dirty="0">
              <a:effectLst/>
              <a:latin typeface="Calibri" panose="020F0502020204030204" pitchFamily="34" charset="0"/>
              <a:ea typeface="Calibri" panose="020F0502020204030204" pitchFamily="34" charset="0"/>
              <a:cs typeface="Times New Roman" panose="02020603050405020304" pitchFamily="18" charset="0"/>
            </a:endParaRPr>
          </a:p>
          <a:p>
            <a:pPr marR="0" indent="31750">
              <a:spcBef>
                <a:spcPts val="0"/>
              </a:spcBef>
              <a:spcAft>
                <a:spcPts val="0"/>
              </a:spcAft>
            </a:pPr>
            <a:r>
              <a:rPr lang="en-US" sz="373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Jacqueline Vasquez Mendoza </a:t>
            </a:r>
            <a:r>
              <a:rPr lang="en-US" sz="3730" u="sng" kern="12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jvasquezmendoza@ucanr.edu</a:t>
            </a:r>
            <a:endParaRPr lang="en-US" sz="3730" dirty="0">
              <a:effectLst/>
              <a:latin typeface="Calibri" panose="020F0502020204030204" pitchFamily="34" charset="0"/>
              <a:ea typeface="Calibri" panose="020F0502020204030204" pitchFamily="34" charset="0"/>
              <a:cs typeface="Times New Roman" panose="02020603050405020304" pitchFamily="18" charset="0"/>
            </a:endParaRPr>
          </a:p>
          <a:p>
            <a:pPr marR="0" indent="31750">
              <a:spcBef>
                <a:spcPts val="0"/>
              </a:spcBef>
              <a:spcAft>
                <a:spcPts val="0"/>
              </a:spcAft>
            </a:pPr>
            <a:r>
              <a:rPr lang="en-US" sz="373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Fresno/Tulare/Kings: </a:t>
            </a:r>
            <a:r>
              <a:rPr lang="en-US" sz="373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Brady Holder</a:t>
            </a:r>
            <a:r>
              <a:rPr lang="en-US" sz="373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730" u="sng" kern="1200" dirty="0" err="1">
                <a:solidFill>
                  <a:srgbClr val="4472C4"/>
                </a:solidFill>
                <a:effectLst/>
                <a:latin typeface="Calibri" panose="020F0502020204030204" pitchFamily="34" charset="0"/>
                <a:ea typeface="Calibri" panose="020F0502020204030204" pitchFamily="34" charset="0"/>
                <a:cs typeface="Calibri" panose="020F0502020204030204" pitchFamily="34" charset="0"/>
              </a:rPr>
              <a:t>beholder@ucanr.edu</a:t>
            </a:r>
            <a:endParaRPr lang="en-US" sz="373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b="1" dirty="0"/>
          </a:p>
          <a:p>
            <a:r>
              <a:rPr lang="en-US" sz="3733" b="1" dirty="0"/>
              <a:t>Programmatic Contacts</a:t>
            </a:r>
          </a:p>
          <a:p>
            <a:r>
              <a:rPr lang="en-US" sz="3733" dirty="0"/>
              <a:t>Mark Cady </a:t>
            </a:r>
            <a:r>
              <a:rPr lang="en-US" sz="3733" u="sng" dirty="0">
                <a:solidFill>
                  <a:srgbClr val="0462C2"/>
                </a:solidFill>
                <a:hlinkClick r:id="rId15" tooltip="mailto:mark.cady@cdfa.ca.gov">
                  <a:extLst>
                    <a:ext uri="{A12FA001-AC4F-418D-AE19-62706E023703}">
                      <ahyp:hlinkClr xmlns:ahyp="http://schemas.microsoft.com/office/drawing/2018/hyperlinkcolor" val="tx"/>
                    </a:ext>
                  </a:extLst>
                </a:hlinkClick>
              </a:rPr>
              <a:t>mark.cady@cdfa.ca.gov</a:t>
            </a:r>
            <a:endParaRPr lang="en-US" sz="3733" dirty="0">
              <a:solidFill>
                <a:srgbClr val="0462C2"/>
              </a:solidFill>
            </a:endParaRPr>
          </a:p>
          <a:p>
            <a:r>
              <a:rPr lang="en-US" sz="3733" dirty="0"/>
              <a:t>Khaled Bali </a:t>
            </a:r>
            <a:r>
              <a:rPr lang="en-US" sz="3733" u="sng" dirty="0">
                <a:solidFill>
                  <a:srgbClr val="0462C2"/>
                </a:solidFill>
                <a:hlinkClick r:id="rId16">
                  <a:extLst>
                    <a:ext uri="{A12FA001-AC4F-418D-AE19-62706E023703}">
                      <ahyp:hlinkClr xmlns:ahyp="http://schemas.microsoft.com/office/drawing/2018/hyperlinkcolor" val="tx"/>
                    </a:ext>
                  </a:extLst>
                </a:hlinkClick>
              </a:rPr>
              <a:t>kmbali@ucanr.edu</a:t>
            </a:r>
            <a:endParaRPr lang="en-US" sz="3733" b="1" dirty="0">
              <a:solidFill>
                <a:srgbClr val="0462C2"/>
              </a:solidFill>
            </a:endParaRPr>
          </a:p>
          <a:p>
            <a:r>
              <a:rPr lang="en-US" sz="3733" dirty="0"/>
              <a:t>Sam Sandoval </a:t>
            </a:r>
            <a:r>
              <a:rPr lang="en-US" sz="3733" u="sng" dirty="0">
                <a:solidFill>
                  <a:srgbClr val="0462C2"/>
                </a:solidFill>
                <a:hlinkClick r:id="rId17">
                  <a:extLst>
                    <a:ext uri="{A12FA001-AC4F-418D-AE19-62706E023703}">
                      <ahyp:hlinkClr xmlns:ahyp="http://schemas.microsoft.com/office/drawing/2018/hyperlinkcolor" val="tx"/>
                    </a:ext>
                  </a:extLst>
                </a:hlinkClick>
              </a:rPr>
              <a:t>samsandoval@ucdavis.edu</a:t>
            </a:r>
            <a:endParaRPr lang="en-US" sz="3733" u="sng" dirty="0">
              <a:solidFill>
                <a:srgbClr val="0462C2"/>
              </a:solidFill>
            </a:endParaRPr>
          </a:p>
          <a:p>
            <a:r>
              <a:rPr lang="en-US" sz="3733" dirty="0"/>
              <a:t>Rachel </a:t>
            </a:r>
            <a:r>
              <a:rPr lang="en-US" sz="3733" dirty="0" err="1"/>
              <a:t>Shellabarger</a:t>
            </a:r>
            <a:r>
              <a:rPr lang="en-US" sz="3733" dirty="0"/>
              <a:t> </a:t>
            </a:r>
            <a:r>
              <a:rPr lang="en-US" sz="3733" u="sng" dirty="0">
                <a:solidFill>
                  <a:srgbClr val="0462C2"/>
                </a:solidFill>
                <a:hlinkClick r:id="rId18">
                  <a:extLst>
                    <a:ext uri="{A12FA001-AC4F-418D-AE19-62706E023703}">
                      <ahyp:hlinkClr xmlns:ahyp="http://schemas.microsoft.com/office/drawing/2018/hyperlinkcolor" val="tx"/>
                    </a:ext>
                  </a:extLst>
                </a:hlinkClick>
              </a:rPr>
              <a:t>rmshellabarger@ucanr.edu</a:t>
            </a:r>
            <a:endParaRPr lang="en-US" sz="3733" dirty="0">
              <a:solidFill>
                <a:srgbClr val="0462C2"/>
              </a:solidFill>
            </a:endParaRPr>
          </a:p>
        </p:txBody>
      </p:sp>
      <p:pic>
        <p:nvPicPr>
          <p:cNvPr id="28" name="Picture 27">
            <a:extLst>
              <a:ext uri="{FF2B5EF4-FFF2-40B4-BE49-F238E27FC236}">
                <a16:creationId xmlns:a16="http://schemas.microsoft.com/office/drawing/2014/main" id="{84F523EC-D229-86AF-CBF8-10BF2380CE44}"/>
              </a:ext>
            </a:extLst>
          </p:cNvPr>
          <p:cNvPicPr>
            <a:picLocks noChangeAspect="1"/>
          </p:cNvPicPr>
          <p:nvPr/>
        </p:nvPicPr>
        <p:blipFill rotWithShape="1">
          <a:blip r:embed="rId19"/>
          <a:srcRect l="14007" t="7931" b="7518"/>
          <a:stretch/>
        </p:blipFill>
        <p:spPr>
          <a:xfrm>
            <a:off x="17872879" y="15911984"/>
            <a:ext cx="12352228" cy="9108924"/>
          </a:xfrm>
          <a:prstGeom prst="rect">
            <a:avLst/>
          </a:prstGeom>
          <a:ln w="25400">
            <a:solidFill>
              <a:schemeClr val="tx1"/>
            </a:solidFill>
          </a:ln>
        </p:spPr>
      </p:pic>
    </p:spTree>
    <p:extLst>
      <p:ext uri="{BB962C8B-B14F-4D97-AF65-F5344CB8AC3E}">
        <p14:creationId xmlns:p14="http://schemas.microsoft.com/office/powerpoint/2010/main" val="28107747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0E2B58D7210A42BE5C15C3CFAFEC8E" ma:contentTypeVersion="14" ma:contentTypeDescription="Create a new document." ma:contentTypeScope="" ma:versionID="d687aadb106b17058575f2c039df3ce1">
  <xsd:schema xmlns:xsd="http://www.w3.org/2001/XMLSchema" xmlns:xs="http://www.w3.org/2001/XMLSchema" xmlns:p="http://schemas.microsoft.com/office/2006/metadata/properties" xmlns:ns2="223bc2cb-8765-442e-ae65-d06cc8277327" xmlns:ns3="9efddbba-b223-4ac4-857a-0d768ba8d52f" targetNamespace="http://schemas.microsoft.com/office/2006/metadata/properties" ma:root="true" ma:fieldsID="7f38e16017d46cc950b7db5bdbf3d8cf" ns2:_="" ns3:_="">
    <xsd:import namespace="223bc2cb-8765-442e-ae65-d06cc8277327"/>
    <xsd:import namespace="9efddbba-b223-4ac4-857a-0d768ba8d5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3bc2cb-8765-442e-ae65-d06cc82773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fddbba-b223-4ac4-857a-0d768ba8d5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a9902a6-1086-4c94-a3e0-4d0888a8b009}" ma:internalName="TaxCatchAll" ma:showField="CatchAllData" ma:web="9efddbba-b223-4ac4-857a-0d768ba8d5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efddbba-b223-4ac4-857a-0d768ba8d52f" xsi:nil="true"/>
    <lcf76f155ced4ddcb4097134ff3c332f xmlns="223bc2cb-8765-442e-ae65-d06cc827732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70F446-6929-4AD5-A05A-200672B1EF61}"/>
</file>

<file path=customXml/itemProps2.xml><?xml version="1.0" encoding="utf-8"?>
<ds:datastoreItem xmlns:ds="http://schemas.openxmlformats.org/officeDocument/2006/customXml" ds:itemID="{51EBE57F-7514-46BD-86C9-624BAE7E1EEC}"/>
</file>

<file path=customXml/itemProps3.xml><?xml version="1.0" encoding="utf-8"?>
<ds:datastoreItem xmlns:ds="http://schemas.openxmlformats.org/officeDocument/2006/customXml" ds:itemID="{8CB34296-3E13-4012-BF14-DD51405DE7AA}"/>
</file>

<file path=docProps/app.xml><?xml version="1.0" encoding="utf-8"?>
<Properties xmlns="http://schemas.openxmlformats.org/officeDocument/2006/extended-properties" xmlns:vt="http://schemas.openxmlformats.org/officeDocument/2006/docPropsVTypes">
  <Template>Office Theme</Template>
  <TotalTime>60420</TotalTime>
  <Words>554</Words>
  <Application>Microsoft Macintosh PowerPoint</Application>
  <PresentationFormat>Custom</PresentationFormat>
  <Paragraphs>105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Muli</vt:lpstr>
      <vt:lpstr>Verdana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 Shellabarger</dc:creator>
  <cp:lastModifiedBy>Rachel M Shellabarger</cp:lastModifiedBy>
  <cp:revision>25</cp:revision>
  <dcterms:created xsi:type="dcterms:W3CDTF">2022-07-13T15:32:36Z</dcterms:created>
  <dcterms:modified xsi:type="dcterms:W3CDTF">2023-01-10T20:17:58Z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0x010100B30E2B58D7210A42BE5C15C3CFAFEC8E</vt:lpwstr>
  </property>
</Properties>
</file>