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9"/>
  </p:notesMasterIdLst>
  <p:handoutMasterIdLst>
    <p:handoutMasterId r:id="rId50"/>
  </p:handoutMasterIdLst>
  <p:sldIdLst>
    <p:sldId id="256" r:id="rId2"/>
    <p:sldId id="261" r:id="rId3"/>
    <p:sldId id="262" r:id="rId4"/>
    <p:sldId id="289" r:id="rId5"/>
    <p:sldId id="257" r:id="rId6"/>
    <p:sldId id="291" r:id="rId7"/>
    <p:sldId id="259" r:id="rId8"/>
    <p:sldId id="265" r:id="rId9"/>
    <p:sldId id="266" r:id="rId10"/>
    <p:sldId id="267" r:id="rId11"/>
    <p:sldId id="268" r:id="rId12"/>
    <p:sldId id="274" r:id="rId13"/>
    <p:sldId id="273" r:id="rId14"/>
    <p:sldId id="272" r:id="rId15"/>
    <p:sldId id="275" r:id="rId16"/>
    <p:sldId id="276" r:id="rId17"/>
    <p:sldId id="277" r:id="rId18"/>
    <p:sldId id="279" r:id="rId19"/>
    <p:sldId id="315" r:id="rId20"/>
    <p:sldId id="316" r:id="rId21"/>
    <p:sldId id="317" r:id="rId22"/>
    <p:sldId id="318" r:id="rId23"/>
    <p:sldId id="280" r:id="rId24"/>
    <p:sldId id="290" r:id="rId25"/>
    <p:sldId id="281" r:id="rId26"/>
    <p:sldId id="269" r:id="rId27"/>
    <p:sldId id="258" r:id="rId28"/>
    <p:sldId id="283" r:id="rId29"/>
    <p:sldId id="301" r:id="rId30"/>
    <p:sldId id="302" r:id="rId31"/>
    <p:sldId id="282" r:id="rId32"/>
    <p:sldId id="284" r:id="rId33"/>
    <p:sldId id="285" r:id="rId34"/>
    <p:sldId id="319" r:id="rId35"/>
    <p:sldId id="286" r:id="rId36"/>
    <p:sldId id="303" r:id="rId37"/>
    <p:sldId id="305" r:id="rId38"/>
    <p:sldId id="306" r:id="rId39"/>
    <p:sldId id="307" r:id="rId40"/>
    <p:sldId id="309" r:id="rId41"/>
    <p:sldId id="310" r:id="rId42"/>
    <p:sldId id="312" r:id="rId43"/>
    <p:sldId id="313" r:id="rId44"/>
    <p:sldId id="287" r:id="rId45"/>
    <p:sldId id="288" r:id="rId46"/>
    <p:sldId id="271" r:id="rId47"/>
    <p:sldId id="26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7034" autoAdjust="0"/>
  </p:normalViewPr>
  <p:slideViewPr>
    <p:cSldViewPr>
      <p:cViewPr varScale="1">
        <p:scale>
          <a:sx n="59" d="100"/>
          <a:sy n="59" d="100"/>
        </p:scale>
        <p:origin x="-126" y="-84"/>
      </p:cViewPr>
      <p:guideLst>
        <p:guide orient="horz" pos="2160"/>
        <p:guide pos="2880"/>
      </p:guideLst>
    </p:cSldViewPr>
  </p:slideViewPr>
  <p:outlineViewPr>
    <p:cViewPr>
      <p:scale>
        <a:sx n="33" d="100"/>
        <a:sy n="33" d="100"/>
      </p:scale>
      <p:origin x="0" y="139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41BB60-22C4-48BE-BF82-6E9F45D90842}" type="datetimeFigureOut">
              <a:rPr lang="en-US" smtClean="0"/>
              <a:pPr/>
              <a:t>3/10/2010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5B1E3B5-9704-4E78-9E3F-144E427115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0E25B436-4F5D-482F-A295-6CA1222DCAAF}" type="datetimeFigureOut">
              <a:rPr lang="en-US" smtClean="0"/>
              <a:pPr/>
              <a:t>3/10/2010</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0405F6C6-98C8-48BC-A4C4-D65F67040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ca4h.org/4hresource/forms/stateforms/UC4-H-InsuranceClaim.pdf"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fourh.ucdavis.edu/policy/chapter10/UC4HYDP10-Procedures_Accid_Illness_Claims-Final.doc" TargetMode="External"/><Relationship Id="rId4" Type="http://schemas.openxmlformats.org/officeDocument/2006/relationships/hyperlink" Target="http://www.ca4h.org/4hresource/forms/stateforms/Hartford%20Claim%20Instructions%20Volunteers%201-29-08.pdf"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Sign-In Table:</a:t>
            </a:r>
          </a:p>
          <a:p>
            <a:endParaRPr lang="en-US" dirty="0" smtClean="0"/>
          </a:p>
          <a:p>
            <a:pPr>
              <a:buFont typeface="Arial" pitchFamily="34" charset="0"/>
              <a:buChar char="•"/>
            </a:pPr>
            <a:r>
              <a:rPr lang="en-US" dirty="0" smtClean="0"/>
              <a:t>Easel with:</a:t>
            </a:r>
            <a:r>
              <a:rPr lang="en-US" baseline="0" dirty="0" smtClean="0"/>
              <a:t>  welcome, sign-in, enter for a draw prize, take a folder, help yourself to refreshments, take a seat; </a:t>
            </a:r>
          </a:p>
          <a:p>
            <a:pPr>
              <a:buFont typeface="Arial" pitchFamily="34" charset="0"/>
              <a:buChar char="•"/>
            </a:pPr>
            <a:r>
              <a:rPr lang="en-US" baseline="0" dirty="0" smtClean="0"/>
              <a:t>Sign-in sheet with a pen</a:t>
            </a:r>
          </a:p>
          <a:p>
            <a:pPr>
              <a:buFont typeface="Arial" pitchFamily="34" charset="0"/>
              <a:buChar char="•"/>
            </a:pPr>
            <a:r>
              <a:rPr lang="en-US" baseline="0" dirty="0" smtClean="0"/>
              <a:t>Cup of pencils</a:t>
            </a:r>
          </a:p>
          <a:p>
            <a:pPr>
              <a:buFont typeface="Arial" pitchFamily="34" charset="0"/>
              <a:buChar char="•"/>
            </a:pPr>
            <a:r>
              <a:rPr lang="en-US" baseline="0" dirty="0" smtClean="0"/>
              <a:t>Binders and sign-out sheet</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3:</a:t>
            </a:r>
          </a:p>
          <a:p>
            <a:endParaRPr lang="en-US" dirty="0" smtClean="0"/>
          </a:p>
          <a:p>
            <a:r>
              <a:rPr lang="en-US" dirty="0" smtClean="0"/>
              <a:t>Mentoring</a:t>
            </a:r>
            <a:r>
              <a:rPr lang="en-US" baseline="0" dirty="0" smtClean="0"/>
              <a:t> programs</a:t>
            </a:r>
          </a:p>
          <a:p>
            <a:r>
              <a:rPr lang="en-US" baseline="0" dirty="0" smtClean="0"/>
              <a:t>Jr/teen leaders assisted by project leader</a:t>
            </a:r>
          </a:p>
          <a:p>
            <a:r>
              <a:rPr lang="en-US" baseline="0" dirty="0" smtClean="0"/>
              <a:t>Club officers assisted by club leader or mentor</a:t>
            </a:r>
          </a:p>
          <a:p>
            <a:r>
              <a:rPr lang="en-US" baseline="0" dirty="0" smtClean="0"/>
              <a:t>Adults can give tools, offer suggestions, provide only the structure and allow the youth to lead</a:t>
            </a:r>
          </a:p>
          <a:p>
            <a:r>
              <a:rPr lang="en-US" baseline="0" dirty="0" smtClean="0"/>
              <a:t>Ask what the youth want first</a:t>
            </a:r>
          </a:p>
          <a:p>
            <a:r>
              <a:rPr lang="en-US" baseline="0" dirty="0" smtClean="0"/>
              <a:t>Providing tools and training</a:t>
            </a:r>
          </a:p>
        </p:txBody>
      </p:sp>
      <p:sp>
        <p:nvSpPr>
          <p:cNvPr id="4" name="Slide Number Placeholder 3"/>
          <p:cNvSpPr>
            <a:spLocks noGrp="1"/>
          </p:cNvSpPr>
          <p:nvPr>
            <p:ph type="sldNum" sz="quarter" idx="10"/>
          </p:nvPr>
        </p:nvSpPr>
        <p:spPr/>
        <p:txBody>
          <a:bodyPr/>
          <a:lstStyle/>
          <a:p>
            <a:fld id="{0405F6C6-98C8-48BC-A4C4-D65F6704012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Page 3:</a:t>
            </a:r>
          </a:p>
          <a:p>
            <a:endParaRPr lang="en-US" baseline="0" dirty="0" smtClean="0"/>
          </a:p>
          <a:p>
            <a:r>
              <a:rPr lang="en-US" baseline="0" dirty="0" smtClean="0"/>
              <a:t>Emphasis should be made on the life skill being learned as it relates to actual project skill being taught.</a:t>
            </a:r>
          </a:p>
          <a:p>
            <a:endParaRPr lang="en-US" baseline="0"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activity sheet in “Project Groups” envelope</a:t>
            </a:r>
            <a:r>
              <a:rPr lang="en-US" baseline="0" dirty="0" smtClean="0"/>
              <a:t>:  Selecting Life Skills to be Practiced</a:t>
            </a:r>
          </a:p>
          <a:p>
            <a:endParaRPr lang="en-US" baseline="0" dirty="0" smtClean="0"/>
          </a:p>
          <a:p>
            <a:r>
              <a:rPr lang="en-US" baseline="0" dirty="0" smtClean="0"/>
              <a:t>Give a couple of minutes for each group to discuss amongst themselves.</a:t>
            </a:r>
          </a:p>
          <a:p>
            <a:endParaRPr lang="en-US" baseline="0" dirty="0" smtClean="0"/>
          </a:p>
          <a:p>
            <a:r>
              <a:rPr lang="en-US" baseline="0" dirty="0" smtClean="0"/>
              <a:t>Ask each group for one example.</a:t>
            </a:r>
          </a:p>
          <a:p>
            <a:endParaRPr lang="en-US" baseline="0" dirty="0" smtClean="0"/>
          </a:p>
          <a:p>
            <a:r>
              <a:rPr lang="en-US" baseline="0" dirty="0" smtClean="0"/>
              <a:t>Did any group add their own method?  Have one or two shared with the others.</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4:</a:t>
            </a:r>
          </a:p>
          <a:p>
            <a:endParaRPr lang="en-US" baseline="0" dirty="0" smtClean="0"/>
          </a:p>
          <a:p>
            <a:r>
              <a:rPr lang="en-US" baseline="0" dirty="0" smtClean="0"/>
              <a:t>Refer to model in the binder</a:t>
            </a:r>
          </a:p>
          <a:p>
            <a:endParaRPr lang="en-US" baseline="0" dirty="0" smtClean="0"/>
          </a:p>
          <a:p>
            <a:r>
              <a:rPr lang="en-US" baseline="0" dirty="0" smtClean="0"/>
              <a:t>Do It:  After discussion on safety issues and maybe some background, allow the youth to just do it.  Some activities might require more background and safety checks.  Shearing sheep, trimming hooves, others? What activities may not need any start-up help?  Any activity with instructions. Provide a hands on experience. </a:t>
            </a:r>
          </a:p>
          <a:p>
            <a:r>
              <a:rPr lang="en-US" baseline="0" dirty="0" smtClean="0"/>
              <a:t>Share:  share reactions and observations, encourage members to talk about what they observed and felt about the experience. </a:t>
            </a:r>
          </a:p>
          <a:p>
            <a:r>
              <a:rPr lang="en-US" baseline="0" dirty="0" smtClean="0"/>
              <a:t>Process:  start analyzing and reflecting, what went wrong, what went right,  ask questions that help members think about what’s important. </a:t>
            </a:r>
          </a:p>
          <a:p>
            <a:r>
              <a:rPr lang="en-US" baseline="0" dirty="0" smtClean="0"/>
              <a:t>Generalize:  so why did we do this?  How does this activity connect with real life? Talk about how the experience connects to the real world. </a:t>
            </a:r>
          </a:p>
          <a:p>
            <a:r>
              <a:rPr lang="en-US" baseline="0" dirty="0" smtClean="0"/>
              <a:t>Apply:  where will you use this knowledge?  Apply what was learned to a new experience.</a:t>
            </a:r>
          </a:p>
          <a:p>
            <a:endParaRPr lang="en-US" baseline="0" dirty="0" smtClean="0"/>
          </a:p>
          <a:p>
            <a:r>
              <a:rPr lang="en-US" baseline="0" dirty="0" smtClean="0"/>
              <a:t>From one project group, give me an example of a learning activity that youth would experience in a meeting.</a:t>
            </a:r>
          </a:p>
          <a:p>
            <a:r>
              <a:rPr lang="en-US" baseline="0" dirty="0" smtClean="0"/>
              <a:t>Using that example, let’s work through the cycle.  (write responses on easel pad)</a:t>
            </a:r>
          </a:p>
          <a:p>
            <a:endParaRPr lang="en-US" baseline="0" dirty="0" smtClean="0"/>
          </a:p>
          <a:p>
            <a:r>
              <a:rPr lang="en-US" baseline="0" dirty="0" smtClean="0"/>
              <a:t>Utilize National Science Experiment if another example is needed.</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4:</a:t>
            </a:r>
          </a:p>
          <a:p>
            <a:r>
              <a:rPr lang="en-US" baseline="0" dirty="0" smtClean="0"/>
              <a:t>This is included to make sure all project leaders remember that everyone learns differently.  Get to know your youth, learn what works well for them and what motivates them.  Not all styles work for everyone.  Many people learn best with more than one style.</a:t>
            </a:r>
          </a:p>
          <a:p>
            <a:endParaRPr lang="en-US" baseline="0"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5:</a:t>
            </a:r>
          </a:p>
          <a:p>
            <a:endParaRPr lang="en-US" dirty="0" smtClean="0"/>
          </a:p>
          <a:p>
            <a:r>
              <a:rPr lang="en-US" baseline="0" dirty="0" smtClean="0"/>
              <a:t>4-H utilizes all of these strategies based on the type of activity.</a:t>
            </a:r>
          </a:p>
          <a:p>
            <a:endParaRPr lang="en-US" baseline="0" dirty="0" smtClean="0"/>
          </a:p>
          <a:p>
            <a:r>
              <a:rPr lang="en-US" dirty="0" smtClean="0"/>
              <a:t>The Leader’s Digest does</a:t>
            </a:r>
            <a:r>
              <a:rPr lang="en-US" baseline="0" dirty="0" smtClean="0"/>
              <a:t> include some information on each.</a:t>
            </a:r>
          </a:p>
          <a:p>
            <a:endParaRPr lang="en-US" baseline="0" dirty="0" smtClean="0"/>
          </a:p>
          <a:p>
            <a:r>
              <a:rPr lang="en-US" baseline="0" dirty="0" smtClean="0"/>
              <a:t>For primaries, emphasis should be placed on cooperative learning strategy.</a:t>
            </a:r>
          </a:p>
        </p:txBody>
      </p:sp>
      <p:sp>
        <p:nvSpPr>
          <p:cNvPr id="4" name="Slide Number Placeholder 3"/>
          <p:cNvSpPr>
            <a:spLocks noGrp="1"/>
          </p:cNvSpPr>
          <p:nvPr>
            <p:ph type="sldNum" sz="quarter" idx="10"/>
          </p:nvPr>
        </p:nvSpPr>
        <p:spPr/>
        <p:txBody>
          <a:bodyPr/>
          <a:lstStyle/>
          <a:p>
            <a:fld id="{0405F6C6-98C8-48BC-A4C4-D65F6704012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8:</a:t>
            </a:r>
          </a:p>
          <a:p>
            <a:endParaRPr lang="en-US" dirty="0" smtClean="0"/>
          </a:p>
          <a:p>
            <a:r>
              <a:rPr lang="en-US" dirty="0" smtClean="0"/>
              <a:t>All age groups are different in their emotional, physical,</a:t>
            </a:r>
            <a:r>
              <a:rPr lang="en-US" baseline="0" dirty="0" smtClean="0"/>
              <a:t> cognitive, and social needs.  We, as project leaders/educators, need to be aware of how to meet those needs.  </a:t>
            </a:r>
          </a:p>
          <a:p>
            <a:endParaRPr lang="en-US" baseline="0" dirty="0" smtClean="0"/>
          </a:p>
          <a:p>
            <a:r>
              <a:rPr lang="en-US" baseline="0" dirty="0" smtClean="0"/>
              <a:t>Refer to characteristic sheets and age matrix in binder</a:t>
            </a:r>
          </a:p>
          <a:p>
            <a:endParaRPr lang="en-US" baseline="0" dirty="0" smtClean="0"/>
          </a:p>
          <a:p>
            <a:r>
              <a:rPr lang="en-US" baseline="0" dirty="0" smtClean="0"/>
              <a:t>Refer to Primary Member Leader’s Guide</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easel pad ready to hand out</a:t>
            </a:r>
            <a:r>
              <a:rPr lang="en-US" baseline="0" dirty="0" smtClean="0"/>
              <a:t> one sheet and a couple of markers to each group.</a:t>
            </a:r>
          </a:p>
          <a:p>
            <a:endParaRPr lang="en-US" baseline="0" dirty="0" smtClean="0"/>
          </a:p>
          <a:p>
            <a:r>
              <a:rPr lang="en-US" baseline="0" dirty="0" smtClean="0"/>
              <a:t>Provide tape to hang posters up.</a:t>
            </a:r>
          </a:p>
          <a:p>
            <a:endParaRPr lang="en-US" baseline="0" dirty="0" smtClean="0"/>
          </a:p>
          <a:p>
            <a:r>
              <a:rPr lang="en-US" baseline="0" dirty="0" smtClean="0"/>
              <a:t>Allow 5 minutes</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08BD237-4A3C-45BB-A5DB-DF9B2688A7B1}" type="slidenum">
              <a:rPr lang="en-US" smtClean="0"/>
              <a:pPr/>
              <a:t>19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Talk about no competition and no large animals, primary member PDR</a:t>
            </a:r>
            <a:r>
              <a:rPr lang="en-US" baseline="0" dirty="0" smtClean="0"/>
              <a:t> – really about exploring and having fun!</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being here tonight.  The </a:t>
            </a:r>
            <a:r>
              <a:rPr lang="en-US" baseline="0" dirty="0" smtClean="0"/>
              <a:t>investment of your time is very much appreciated.</a:t>
            </a:r>
          </a:p>
          <a:p>
            <a:endParaRPr lang="en-US" baseline="0" dirty="0" smtClean="0"/>
          </a:p>
          <a:p>
            <a:r>
              <a:rPr lang="en-US" baseline="0" dirty="0" smtClean="0"/>
              <a:t>The agenda tonight is listed here.  To keep things rolling, I will stay on time.  If more time is needed for questions, we can park them for the end or I can include items in a follow-up email.</a:t>
            </a:r>
          </a:p>
          <a:p>
            <a:endParaRPr lang="en-US" baseline="0" dirty="0" smtClean="0"/>
          </a:p>
          <a:p>
            <a:r>
              <a:rPr lang="en-US" baseline="0" dirty="0" smtClean="0"/>
              <a:t>Please make sure to sign-in.</a:t>
            </a:r>
          </a:p>
          <a:p>
            <a:endParaRPr lang="en-US" baseline="0" dirty="0" smtClean="0"/>
          </a:p>
          <a:p>
            <a:r>
              <a:rPr lang="en-US" baseline="0" dirty="0" smtClean="0"/>
              <a:t>Each project leader can take one binder.  Sign your name on the check-out list.</a:t>
            </a:r>
          </a:p>
          <a:p>
            <a:endParaRPr lang="en-US" baseline="0" dirty="0" smtClean="0"/>
          </a:p>
          <a:p>
            <a:r>
              <a:rPr lang="en-US" baseline="0" dirty="0" smtClean="0"/>
              <a:t>Ground Rules:  importance of respect in listening to presenter and to each other, offer input, participate, write ideas and thoughts down instead of side chit-chat.  All ideas and concerns are important and should be shared.</a:t>
            </a:r>
          </a:p>
          <a:p>
            <a:endParaRPr lang="en-US" baseline="0" dirty="0" smtClean="0"/>
          </a:p>
          <a:p>
            <a:r>
              <a:rPr lang="en-US" baseline="0" dirty="0" smtClean="0"/>
              <a:t>The purpose of tonight’s training is:  make sure all project leaders are operating on the same page according to current policies and practices;  reiterate the purpose of 4-H which is to provide positive youth development; to share ideas and resources; to get to know each other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36D4223-F62E-4084-A3BC-B6368DEB6E3E}" type="slidenum">
              <a:rPr lang="en-US" smtClean="0"/>
              <a:pPr/>
              <a:t>20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9C99F55-37E2-436B-A1DC-2E798834C63B}" type="slidenum">
              <a:rPr lang="en-US" smtClean="0"/>
              <a:pPr/>
              <a:t>21</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B8CD27-059B-4F91-8D25-B47539A84C54}"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228600" indent="-228600" eaLnBrk="1" hangingPunct="1"/>
            <a:endParaRPr lang="en-US" sz="14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quick break:</a:t>
            </a:r>
            <a:r>
              <a:rPr lang="en-US" baseline="0" dirty="0" smtClean="0"/>
              <a:t>  As I was putting these slides together, I was reminded of all that we expect from you which is why I don’t want you to take this job lightly.  You are playing a very important role in the life of a youth.  Your time and dedication is very much needed and appreciated.  Your positive attitude and good examples will help these youth succeed.  </a:t>
            </a:r>
          </a:p>
          <a:p>
            <a:endParaRPr lang="en-US" baseline="0" dirty="0" smtClean="0"/>
          </a:p>
          <a:p>
            <a:r>
              <a:rPr lang="en-US" baseline="0" dirty="0" smtClean="0"/>
              <a:t>5 minute break</a:t>
            </a:r>
          </a:p>
        </p:txBody>
      </p:sp>
      <p:sp>
        <p:nvSpPr>
          <p:cNvPr id="4" name="Slide Number Placeholder 3"/>
          <p:cNvSpPr>
            <a:spLocks noGrp="1"/>
          </p:cNvSpPr>
          <p:nvPr>
            <p:ph type="sldNum" sz="quarter" idx="10"/>
          </p:nvPr>
        </p:nvSpPr>
        <p:spPr/>
        <p:txBody>
          <a:bodyPr/>
          <a:lstStyle/>
          <a:p>
            <a:fld id="{0405F6C6-98C8-48BC-A4C4-D65F6704012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 Job Description in resource</a:t>
            </a:r>
            <a:r>
              <a:rPr lang="en-US" baseline="0" dirty="0" smtClean="0"/>
              <a:t> binder.</a:t>
            </a:r>
          </a:p>
          <a:p>
            <a:endParaRPr lang="en-US" baseline="0" dirty="0" smtClean="0"/>
          </a:p>
          <a:p>
            <a:r>
              <a:rPr lang="en-US" baseline="0" dirty="0" smtClean="0"/>
              <a:t>Chaperone FAQ sheet in binder</a:t>
            </a:r>
          </a:p>
          <a:p>
            <a:endParaRPr lang="en-US" baseline="0" dirty="0" smtClean="0"/>
          </a:p>
          <a:p>
            <a:r>
              <a:rPr lang="en-US" baseline="0" dirty="0" smtClean="0"/>
              <a:t>Steps To Success</a:t>
            </a:r>
          </a:p>
          <a:p>
            <a:endParaRPr lang="en-US" baseline="0" dirty="0" smtClean="0"/>
          </a:p>
          <a:p>
            <a:r>
              <a:rPr lang="en-US" baseline="0" dirty="0" smtClean="0"/>
              <a:t>A Member’s Guide</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 &amp; 9:</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Page 9:</a:t>
            </a:r>
          </a:p>
          <a:p>
            <a:endParaRPr lang="en-US" dirty="0" smtClean="0"/>
          </a:p>
          <a:p>
            <a:pPr marL="220348" indent="-220348">
              <a:buFont typeface="+mj-lt"/>
              <a:buAutoNum type="arabicPeriod"/>
            </a:pPr>
            <a:r>
              <a:rPr lang="en-US" dirty="0" smtClean="0"/>
              <a:t>Keep</a:t>
            </a:r>
            <a:r>
              <a:rPr lang="en-US" baseline="0" dirty="0" smtClean="0"/>
              <a:t> all project material in one location at home; set aside a drawer, desktop, box, etc for holding just your 4-H material.</a:t>
            </a:r>
            <a:br>
              <a:rPr lang="en-US" baseline="0" dirty="0" smtClean="0"/>
            </a:br>
            <a:r>
              <a:rPr lang="en-US" baseline="0" dirty="0" smtClean="0"/>
              <a:t>Be familiar with the material; being an expert is not necessary, you are learning by doing just as the youth are.</a:t>
            </a:r>
          </a:p>
          <a:p>
            <a:pPr marL="220348" indent="-220348">
              <a:buFont typeface="+mj-lt"/>
              <a:buAutoNum type="arabicPeriod"/>
            </a:pPr>
            <a:r>
              <a:rPr lang="en-US" baseline="0" dirty="0" smtClean="0"/>
              <a:t>Look at the different ages and genders; look for potential </a:t>
            </a:r>
            <a:r>
              <a:rPr lang="en-US" baseline="0" dirty="0" err="1" smtClean="0"/>
              <a:t>jr</a:t>
            </a:r>
            <a:r>
              <a:rPr lang="en-US" baseline="0" dirty="0" smtClean="0"/>
              <a:t>/teen leaders; look at years  in project; start planning your activities to cover all age groups</a:t>
            </a:r>
          </a:p>
          <a:p>
            <a:pPr marL="220348" indent="-220348">
              <a:buFont typeface="+mj-lt"/>
              <a:buAutoNum type="arabicPeriod"/>
            </a:pPr>
            <a:r>
              <a:rPr lang="en-US" baseline="0" dirty="0" smtClean="0"/>
              <a:t>Project materials are available through ANR and National 4-H.  Other non 4-H curriculum are fine to use as long as the presentation meets the experiential learning style.</a:t>
            </a:r>
          </a:p>
          <a:p>
            <a:pPr marL="220348" indent="-220348">
              <a:buFont typeface="+mj-lt"/>
              <a:buAutoNum type="arabicPeriod"/>
            </a:pPr>
            <a:r>
              <a:rPr lang="en-US" baseline="0" dirty="0" smtClean="0"/>
              <a:t>Lending library with books, videos, and lab kits; safety resources include the safety manual, Clover Safe Notes, and others.  Refer to resource section of binder.  Utilize the Proficiency Program (leader’s guide in resource binder.)</a:t>
            </a:r>
          </a:p>
          <a:p>
            <a:pPr marL="220348" indent="-220348">
              <a:buFont typeface="+mj-lt"/>
              <a:buAutoNum type="arabicPeriod"/>
            </a:pPr>
            <a:r>
              <a:rPr lang="en-US" baseline="0" dirty="0" smtClean="0"/>
              <a:t>Jr/teen leaders are part of the decision making process; allow them to teach and to come up with teaching ideas; provide tools and assistance as needed</a:t>
            </a:r>
          </a:p>
          <a:p>
            <a:pPr marL="220348" indent="-220348">
              <a:buFont typeface="+mj-lt"/>
              <a:buAutoNum type="arabicPeriod"/>
            </a:pPr>
            <a:r>
              <a:rPr lang="en-US" baseline="0" dirty="0" smtClean="0"/>
              <a:t>Visualize the Experiential Model every time a new learning activity is planned</a:t>
            </a:r>
          </a:p>
          <a:p>
            <a:pPr marL="220348" indent="-220348">
              <a:buFont typeface="+mj-lt"/>
              <a:buAutoNum type="arabicPeriod"/>
            </a:pPr>
            <a:r>
              <a:rPr lang="en-US" baseline="0" dirty="0" smtClean="0"/>
              <a:t>All youth learn differently</a:t>
            </a:r>
          </a:p>
          <a:p>
            <a:pPr marL="220348" indent="-220348">
              <a:buFont typeface="+mj-lt"/>
              <a:buAutoNum type="arabicPeriod"/>
            </a:pPr>
            <a:r>
              <a:rPr lang="en-US" baseline="0" dirty="0" smtClean="0"/>
              <a:t>Connect all activities to an Essential Element</a:t>
            </a:r>
          </a:p>
          <a:p>
            <a:pPr marL="220348" indent="-220348">
              <a:buFont typeface="+mj-lt"/>
              <a:buAutoNum type="arabicPeriod"/>
            </a:pPr>
            <a:r>
              <a:rPr lang="en-US" baseline="0" dirty="0" smtClean="0"/>
              <a:t>Goals have an action, result, and timetable; allow for adjustments through out the year; review through out the year; evaluate at the end of the year. </a:t>
            </a:r>
          </a:p>
          <a:p>
            <a:pPr marL="220348" indent="-220348">
              <a:buFont typeface="+mj-lt"/>
              <a:buAutoNum type="arabicPeriod"/>
            </a:pPr>
            <a:r>
              <a:rPr lang="en-US" baseline="0" dirty="0" smtClean="0"/>
              <a:t>Create an agenda for each meeting for all members to see – samples can be found on page 10 of the project leaders’ digest. </a:t>
            </a:r>
          </a:p>
          <a:p>
            <a:pPr marL="220348" indent="-220348">
              <a:buFont typeface="+mj-lt"/>
              <a:buAutoNum type="arabicPeriod"/>
            </a:pPr>
            <a:r>
              <a:rPr lang="en-US" baseline="0" dirty="0" smtClean="0"/>
              <a:t>Having a full year calendar with all important dates helps the family to schedule attendance; have families bring their calendars to every meeting. Will fund raising be needed for activities? </a:t>
            </a:r>
          </a:p>
          <a:p>
            <a:pPr marL="220348" indent="-220348">
              <a:buFont typeface="+mj-lt"/>
              <a:buAutoNum type="arabicPeriod"/>
            </a:pPr>
            <a:r>
              <a:rPr lang="en-US" baseline="0" dirty="0" smtClean="0"/>
              <a:t>What did the youth like or not like?  What stood out for them?  What new things were learned?  What wasn’t learned?  What would like to do for next year?  Are there other project ideas related to this one?</a:t>
            </a:r>
          </a:p>
        </p:txBody>
      </p:sp>
      <p:sp>
        <p:nvSpPr>
          <p:cNvPr id="4" name="Slide Number Placeholder 3"/>
          <p:cNvSpPr>
            <a:spLocks noGrp="1"/>
          </p:cNvSpPr>
          <p:nvPr>
            <p:ph type="sldNum" sz="quarter" idx="10"/>
          </p:nvPr>
        </p:nvSpPr>
        <p:spPr/>
        <p:txBody>
          <a:bodyPr/>
          <a:lstStyle/>
          <a:p>
            <a:fld id="{0405F6C6-98C8-48BC-A4C4-D65F6704012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group should be a different project.</a:t>
            </a:r>
            <a:r>
              <a:rPr lang="en-US" baseline="0" dirty="0" smtClean="0"/>
              <a:t>  Record project names on the board.</a:t>
            </a:r>
          </a:p>
          <a:p>
            <a:endParaRPr lang="en-US" baseline="0" dirty="0" smtClean="0"/>
          </a:p>
          <a:p>
            <a:r>
              <a:rPr lang="en-US" baseline="0" dirty="0" smtClean="0"/>
              <a:t>We will be using these groups through out the presentation today.</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Varies by age, experience, and other factors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with teens to plan, conduct, and evaluate a well rounded, well balance program. This is a team effort. </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9:</a:t>
            </a:r>
          </a:p>
          <a:p>
            <a:endParaRPr lang="en-US" dirty="0" smtClean="0"/>
          </a:p>
          <a:p>
            <a:r>
              <a:rPr lang="en-US" baseline="0" dirty="0" smtClean="0"/>
              <a:t>Plan to use the first meeting as a time for getting acquainted, goal setting for members, and reviewing your plans and topics to be covered to achieve your goals</a:t>
            </a:r>
          </a:p>
          <a:p>
            <a:r>
              <a:rPr lang="en-US" baseline="0" dirty="0" smtClean="0"/>
              <a:t>4) make the time to plan- plan time at the first meeting for each member to make personal project goals also develop your own goals for the project - </a:t>
            </a:r>
            <a:endParaRPr lang="en-US" dirty="0" smtClean="0"/>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a:t>
            </a:r>
            <a:r>
              <a:rPr lang="en-US" baseline="0" dirty="0" smtClean="0"/>
              <a:t> 9:</a:t>
            </a:r>
          </a:p>
          <a:p>
            <a:endParaRPr lang="en-US" baseline="0" dirty="0" smtClean="0"/>
          </a:p>
          <a:p>
            <a:r>
              <a:rPr lang="en-US" baseline="0" dirty="0" smtClean="0"/>
              <a:t>These are guidelines.</a:t>
            </a:r>
          </a:p>
          <a:p>
            <a:r>
              <a:rPr lang="en-US" baseline="0" dirty="0" smtClean="0"/>
              <a:t>Each meeting might be different depending on the skills being taught.</a:t>
            </a:r>
          </a:p>
        </p:txBody>
      </p:sp>
      <p:sp>
        <p:nvSpPr>
          <p:cNvPr id="4" name="Slide Number Placeholder 3"/>
          <p:cNvSpPr>
            <a:spLocks noGrp="1"/>
          </p:cNvSpPr>
          <p:nvPr>
            <p:ph type="sldNum" sz="quarter" idx="10"/>
          </p:nvPr>
        </p:nvSpPr>
        <p:spPr/>
        <p:txBody>
          <a:bodyPr/>
          <a:lstStyle/>
          <a:p>
            <a:fld id="{0405F6C6-98C8-48BC-A4C4-D65F6704012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10:</a:t>
            </a:r>
          </a:p>
          <a:p>
            <a:endParaRPr lang="en-US" dirty="0" smtClean="0"/>
          </a:p>
          <a:p>
            <a:r>
              <a:rPr lang="en-US" dirty="0" smtClean="0"/>
              <a:t>Partners include youth members</a:t>
            </a:r>
            <a:r>
              <a:rPr lang="en-US" baseline="0" dirty="0" smtClean="0"/>
              <a:t> and family members.</a:t>
            </a:r>
          </a:p>
          <a:p>
            <a:endParaRPr lang="en-US" baseline="0" dirty="0" smtClean="0"/>
          </a:p>
          <a:p>
            <a:r>
              <a:rPr lang="en-US" baseline="0" dirty="0" smtClean="0"/>
              <a:t>Determine what is common between youth and adults.</a:t>
            </a:r>
          </a:p>
          <a:p>
            <a:endParaRPr lang="en-US" baseline="0" dirty="0" smtClean="0"/>
          </a:p>
          <a:p>
            <a:r>
              <a:rPr lang="en-US" baseline="0" dirty="0" smtClean="0"/>
              <a:t>What do youth want?  What do adults want?  What can happen that will bring those two wants together?</a:t>
            </a:r>
          </a:p>
          <a:p>
            <a:endParaRPr lang="en-US" baseline="0" dirty="0" smtClean="0"/>
          </a:p>
          <a:p>
            <a:r>
              <a:rPr lang="en-US" baseline="0" dirty="0" smtClean="0"/>
              <a:t>Youth are part of the decision making process, not just onlookers.</a:t>
            </a:r>
          </a:p>
          <a:p>
            <a:endParaRPr lang="en-US" baseline="0"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one-one-one interactions.</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0275" eaLnBrk="1" hangingPunct="1"/>
            <a:r>
              <a:rPr lang="en-US" sz="2400" dirty="0" smtClean="0">
                <a:ea typeface="ＭＳ Ｐゴシック" pitchFamily="34" charset="-128"/>
              </a:rPr>
              <a:t>Adult volunteers are </a:t>
            </a:r>
            <a:r>
              <a:rPr lang="en-US" sz="2400" dirty="0" err="1" smtClean="0">
                <a:ea typeface="ＭＳ Ｐゴシック" pitchFamily="34" charset="-128"/>
              </a:rPr>
              <a:t>UC</a:t>
            </a:r>
            <a:r>
              <a:rPr lang="en-US" sz="2400" dirty="0" smtClean="0">
                <a:ea typeface="ＭＳ Ｐゴシック" pitchFamily="34" charset="-128"/>
              </a:rPr>
              <a:t> agents when actively engaged in the course and scope of </a:t>
            </a:r>
            <a:r>
              <a:rPr lang="en-US" sz="2400" dirty="0" err="1" smtClean="0">
                <a:ea typeface="ＭＳ Ｐゴシック" pitchFamily="34" charset="-128"/>
              </a:rPr>
              <a:t>UC</a:t>
            </a:r>
            <a:r>
              <a:rPr lang="en-US" sz="2400" dirty="0" smtClean="0">
                <a:ea typeface="ＭＳ Ｐゴシック" pitchFamily="34" charset="-128"/>
              </a:rPr>
              <a:t> volunteer activities and thus are covered. </a:t>
            </a:r>
          </a:p>
          <a:p>
            <a:pPr marL="0" lvl="1" defTabSz="930275" eaLnBrk="1" hangingPunct="1"/>
            <a:endParaRPr lang="en-US" sz="2100" dirty="0" smtClean="0">
              <a:ea typeface="ＭＳ Ｐゴシック" pitchFamily="34" charset="-128"/>
            </a:endParaRPr>
          </a:p>
          <a:p>
            <a:pPr defTabSz="930275" eaLnBrk="1" hangingPunct="1"/>
            <a:r>
              <a:rPr lang="en-US" dirty="0" smtClean="0">
                <a:ea typeface="ＭＳ Ｐゴシック" pitchFamily="34" charset="-128"/>
              </a:rPr>
              <a:t>Junior and teen leaders are not covered by </a:t>
            </a:r>
            <a:r>
              <a:rPr lang="en-US" dirty="0" err="1" smtClean="0">
                <a:ea typeface="ＭＳ Ｐゴシック" pitchFamily="34" charset="-128"/>
              </a:rPr>
              <a:t>UC’s</a:t>
            </a:r>
            <a:r>
              <a:rPr lang="en-US" dirty="0" smtClean="0">
                <a:ea typeface="ＭＳ Ｐゴシック" pitchFamily="34" charset="-128"/>
              </a:rPr>
              <a:t> liability insurance, which applies only to adult volunteers. </a:t>
            </a:r>
          </a:p>
          <a:p>
            <a:pPr defTabSz="930275" eaLnBrk="1" hangingPunct="1"/>
            <a:endParaRPr lang="en-US" dirty="0" smtClean="0">
              <a:ea typeface="ＭＳ Ｐゴシック" pitchFamily="34" charset="-128"/>
            </a:endParaRPr>
          </a:p>
          <a:p>
            <a:pPr defTabSz="930275" eaLnBrk="1" hangingPunct="1"/>
            <a:r>
              <a:rPr lang="en-US" dirty="0" smtClean="0">
                <a:ea typeface="ＭＳ Ｐゴシック" pitchFamily="34" charset="-128"/>
              </a:rPr>
              <a:t>Members are responsible for protection against damages caused by their animals.</a:t>
            </a:r>
          </a:p>
          <a:p>
            <a:pPr defTabSz="930275" eaLnBrk="1" hangingPunct="1"/>
            <a:endParaRPr lang="en-US" dirty="0" smtClean="0">
              <a:ea typeface="ＭＳ Ｐゴシック" pitchFamily="34" charset="-128"/>
            </a:endParaRPr>
          </a:p>
          <a:p>
            <a:pPr marL="0" marR="0" lvl="1" indent="0" algn="l" defTabSz="930275" rtl="0" eaLnBrk="1" fontAlgn="auto" latinLnBrk="0" hangingPunct="1">
              <a:lnSpc>
                <a:spcPct val="100000"/>
              </a:lnSpc>
              <a:spcBef>
                <a:spcPts val="0"/>
              </a:spcBef>
              <a:spcAft>
                <a:spcPts val="0"/>
              </a:spcAft>
              <a:buClrTx/>
              <a:buSzTx/>
              <a:buFontTx/>
              <a:buNone/>
              <a:tabLst/>
              <a:defRPr/>
            </a:pPr>
            <a:r>
              <a:rPr lang="en-US" dirty="0" smtClean="0"/>
              <a:t>Check with your insurance carriers and review personal insurance coverage before assuming the risks involved in using their personal property. </a:t>
            </a:r>
          </a:p>
          <a:p>
            <a:pPr defTabSz="930275" eaLnBrk="1" hangingPunct="1"/>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digest in resource binder.</a:t>
            </a:r>
          </a:p>
          <a:p>
            <a:endParaRPr lang="en-US"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buNone/>
            </a:pPr>
            <a:endParaRPr lang="en-US" sz="1200" dirty="0" smtClean="0"/>
          </a:p>
          <a:p>
            <a:r>
              <a:rPr lang="en-US" dirty="0" smtClean="0"/>
              <a:t>For pre-packaged food manufacturers assume responsibility for prepackaged food. </a:t>
            </a:r>
          </a:p>
        </p:txBody>
      </p:sp>
      <p:sp>
        <p:nvSpPr>
          <p:cNvPr id="4" name="Slide Number Placeholder 3"/>
          <p:cNvSpPr>
            <a:spLocks noGrp="1"/>
          </p:cNvSpPr>
          <p:nvPr>
            <p:ph type="sldNum" sz="quarter" idx="10"/>
          </p:nvPr>
        </p:nvSpPr>
        <p:spPr/>
        <p:txBody>
          <a:bodyPr/>
          <a:lstStyle/>
          <a:p>
            <a:fld id="{0405F6C6-98C8-48BC-A4C4-D65F6704012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ea typeface="ＭＳ Ｐゴシック" pitchFamily="34" charset="-128"/>
              </a:rPr>
              <a:t>If an adult volunteer does not maintain coverage in accordance with the </a:t>
            </a:r>
            <a:r>
              <a:rPr lang="en-US" sz="2400" dirty="0" err="1" smtClean="0">
                <a:ea typeface="ＭＳ Ｐゴシック" pitchFamily="34" charset="-128"/>
              </a:rPr>
              <a:t>UC’s</a:t>
            </a:r>
            <a:r>
              <a:rPr lang="en-US" sz="2400" dirty="0" smtClean="0">
                <a:ea typeface="ＭＳ Ｐゴシック" pitchFamily="34" charset="-128"/>
              </a:rPr>
              <a:t> minimum primary coverage requirements, the adult volunteer is personally responsible for the difference between their policy limits and </a:t>
            </a:r>
            <a:r>
              <a:rPr lang="en-US" sz="2400" dirty="0" err="1" smtClean="0">
                <a:ea typeface="ＭＳ Ｐゴシック" pitchFamily="34" charset="-128"/>
              </a:rPr>
              <a:t>UC’s</a:t>
            </a:r>
            <a:r>
              <a:rPr lang="en-US" sz="2400" dirty="0" smtClean="0">
                <a:ea typeface="ＭＳ Ｐゴシック" pitchFamily="34" charset="-128"/>
              </a:rPr>
              <a:t> secondary coverage requirements. </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Members under the age of 18 may not drive other members on 4-H business at any time. </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34" charset="-128"/>
              </a:rPr>
              <a:t>Filing a Accident/Sickness Claim Form </a:t>
            </a:r>
          </a:p>
          <a:p>
            <a:pPr lvl="1" eaLnBrk="1" hangingPunct="1"/>
            <a:r>
              <a:rPr lang="en-US" dirty="0" smtClean="0">
                <a:ea typeface="ＭＳ Ｐゴシック" pitchFamily="34" charset="-128"/>
              </a:rPr>
              <a:t>The </a:t>
            </a:r>
            <a:r>
              <a:rPr lang="en-US" dirty="0" smtClean="0">
                <a:ea typeface="ＭＳ Ｐゴシック" pitchFamily="34" charset="-128"/>
                <a:hlinkClick r:id="rId3"/>
              </a:rPr>
              <a:t>Hartford Insurance Company Notice of Claim </a:t>
            </a:r>
            <a:r>
              <a:rPr lang="en-US" dirty="0" smtClean="0">
                <a:ea typeface="ＭＳ Ｐゴシック" pitchFamily="34" charset="-128"/>
              </a:rPr>
              <a:t>form, with medical receipts for the accident or illness, must be submitted to the county 4-H </a:t>
            </a:r>
            <a:r>
              <a:rPr lang="en-US" dirty="0" err="1" smtClean="0">
                <a:ea typeface="ＭＳ Ｐゴシック" pitchFamily="34" charset="-128"/>
              </a:rPr>
              <a:t>YDP</a:t>
            </a:r>
            <a:r>
              <a:rPr lang="en-US" dirty="0" smtClean="0">
                <a:ea typeface="ＭＳ Ｐゴシック" pitchFamily="34" charset="-128"/>
              </a:rPr>
              <a:t> staff.  The supervising adult volunteer or claimant should review and sign the form prior to submitting it to the county 4-H </a:t>
            </a:r>
            <a:r>
              <a:rPr lang="en-US" dirty="0" err="1" smtClean="0">
                <a:ea typeface="ＭＳ Ｐゴシック" pitchFamily="34" charset="-128"/>
              </a:rPr>
              <a:t>YDP</a:t>
            </a:r>
            <a:r>
              <a:rPr lang="en-US" dirty="0" smtClean="0">
                <a:ea typeface="ＭＳ Ｐゴシック" pitchFamily="34" charset="-128"/>
              </a:rPr>
              <a:t> staff. </a:t>
            </a:r>
          </a:p>
          <a:p>
            <a:pPr lvl="1" eaLnBrk="1" hangingPunct="1"/>
            <a:r>
              <a:rPr lang="en-US" dirty="0" smtClean="0">
                <a:ea typeface="ＭＳ Ｐゴシック" pitchFamily="34" charset="-128"/>
              </a:rPr>
              <a:t>The 4-H </a:t>
            </a:r>
            <a:r>
              <a:rPr lang="en-US" dirty="0" err="1" smtClean="0">
                <a:ea typeface="ＭＳ Ｐゴシック" pitchFamily="34" charset="-128"/>
              </a:rPr>
              <a:t>YDP</a:t>
            </a:r>
            <a:r>
              <a:rPr lang="en-US" dirty="0" smtClean="0">
                <a:ea typeface="ＭＳ Ｐゴシック" pitchFamily="34" charset="-128"/>
              </a:rPr>
              <a:t> staff will review and sign the form and forward it to Hartford for processing, and will copy the statewide 4-H </a:t>
            </a:r>
            <a:r>
              <a:rPr lang="en-US" dirty="0" err="1" smtClean="0">
                <a:ea typeface="ＭＳ Ｐゴシック" pitchFamily="34" charset="-128"/>
              </a:rPr>
              <a:t>YDP</a:t>
            </a:r>
            <a:r>
              <a:rPr lang="en-US" dirty="0" smtClean="0">
                <a:ea typeface="ＭＳ Ｐゴシック" pitchFamily="34" charset="-128"/>
              </a:rPr>
              <a:t> office. Please be sure that all questions are answered including the type of activity and the county submitting the claim.  Use the </a:t>
            </a:r>
            <a:r>
              <a:rPr lang="en-US" dirty="0" smtClean="0">
                <a:ea typeface="ＭＳ Ｐゴシック" pitchFamily="34" charset="-128"/>
                <a:hlinkClick r:id="rId4"/>
              </a:rPr>
              <a:t>Accident Instructions for the Adult Supervising the 4-H Activity </a:t>
            </a:r>
            <a:r>
              <a:rPr lang="en-US" dirty="0" smtClean="0">
                <a:ea typeface="ＭＳ Ｐゴシック" pitchFamily="34" charset="-128"/>
              </a:rPr>
              <a:t>or the </a:t>
            </a:r>
            <a:r>
              <a:rPr lang="en-US" dirty="0" smtClean="0">
                <a:ea typeface="ＭＳ Ｐゴシック" pitchFamily="34" charset="-128"/>
                <a:hlinkClick r:id="rId5"/>
              </a:rPr>
              <a:t>Procedures for 4-H Accident/Illness Claims Instructions for </a:t>
            </a:r>
            <a:r>
              <a:rPr lang="en-US" dirty="0" err="1" smtClean="0">
                <a:ea typeface="ＭＳ Ｐゴシック" pitchFamily="34" charset="-128"/>
                <a:hlinkClick r:id="rId5"/>
              </a:rPr>
              <a:t>UCCE</a:t>
            </a:r>
            <a:r>
              <a:rPr lang="en-US" dirty="0" smtClean="0">
                <a:ea typeface="ＭＳ Ｐゴシック" pitchFamily="34" charset="-128"/>
                <a:hlinkClick r:id="rId5"/>
              </a:rPr>
              <a:t> County 4-H Staff </a:t>
            </a:r>
            <a:r>
              <a:rPr lang="en-US" dirty="0" smtClean="0">
                <a:ea typeface="ＭＳ Ｐゴシック" pitchFamily="34" charset="-128"/>
              </a:rPr>
              <a:t>to complete the accident/sickness claim. </a:t>
            </a:r>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11:</a:t>
            </a:r>
          </a:p>
          <a:p>
            <a:endParaRPr lang="en-US" dirty="0" smtClean="0"/>
          </a:p>
          <a:p>
            <a:r>
              <a:rPr lang="en-US" dirty="0" smtClean="0"/>
              <a:t>Refer to Safety section of the resource binder</a:t>
            </a:r>
          </a:p>
          <a:p>
            <a:pPr>
              <a:buFont typeface="Arial" pitchFamily="34" charset="0"/>
              <a:buChar char="•"/>
            </a:pPr>
            <a:r>
              <a:rPr lang="en-US" dirty="0" smtClean="0"/>
              <a:t>Safety Manual</a:t>
            </a:r>
          </a:p>
          <a:p>
            <a:pPr>
              <a:buFont typeface="Arial" pitchFamily="34" charset="0"/>
              <a:buChar char="•"/>
            </a:pPr>
            <a:r>
              <a:rPr lang="en-US" dirty="0" smtClean="0"/>
              <a:t>Clover safe notes</a:t>
            </a:r>
          </a:p>
          <a:p>
            <a:pPr>
              <a:buFont typeface="Arial" pitchFamily="34" charset="0"/>
              <a:buChar char="•"/>
            </a:pPr>
            <a:r>
              <a:rPr lang="en-US" baseline="0" dirty="0" smtClean="0"/>
              <a:t>Insurance information</a:t>
            </a:r>
          </a:p>
          <a:p>
            <a:pPr>
              <a:buFont typeface="Arial" pitchFamily="34" charset="0"/>
              <a:buChar char="•"/>
            </a:pPr>
            <a:r>
              <a:rPr lang="en-US" baseline="0" dirty="0" smtClean="0"/>
              <a:t>Pink medical form (original signatures are preferred but local hospitals and ambulance services will accept a copy.)</a:t>
            </a:r>
          </a:p>
          <a:p>
            <a:pPr>
              <a:buFont typeface="Arial" pitchFamily="34" charset="0"/>
              <a:buNone/>
            </a:pPr>
            <a:endParaRPr lang="en-US" baseline="0" dirty="0" smtClean="0"/>
          </a:p>
          <a:p>
            <a:pPr>
              <a:buFont typeface="Arial" pitchFamily="34" charset="0"/>
              <a:buNone/>
            </a:pPr>
            <a:endParaRPr lang="en-US" baseline="0" dirty="0" smtClean="0"/>
          </a:p>
          <a:p>
            <a:pPr>
              <a:buFont typeface="Arial" pitchFamily="34" charset="0"/>
              <a:buChar cha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 list of websites and phone numbers is still under construction.  Will release that list when complete.</a:t>
            </a:r>
          </a:p>
          <a:p>
            <a:endParaRPr lang="en-US" dirty="0" smtClean="0"/>
          </a:p>
          <a:p>
            <a:r>
              <a:rPr lang="en-US" dirty="0" smtClean="0"/>
              <a:t>Envelope with info available from the 4-H office.</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05F6C6-98C8-48BC-A4C4-D65F6704012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1:</a:t>
            </a:r>
          </a:p>
          <a:p>
            <a:endParaRPr lang="en-US" dirty="0" smtClean="0"/>
          </a:p>
          <a:p>
            <a:r>
              <a:rPr lang="en-US" dirty="0" smtClean="0"/>
              <a:t>What is 4-H at it’s basic self?  It is an outreach educational</a:t>
            </a:r>
            <a:r>
              <a:rPr lang="en-US" baseline="0" dirty="0" smtClean="0"/>
              <a:t> program from UC.  It is a medium for transporting the latest breakthrough research from UC to the general public on youth development.</a:t>
            </a:r>
            <a:endParaRPr lang="en-US" dirty="0" smtClean="0"/>
          </a:p>
          <a:p>
            <a:endParaRPr lang="en-US" dirty="0" smtClean="0"/>
          </a:p>
          <a:p>
            <a:r>
              <a:rPr lang="en-US" dirty="0" smtClean="0"/>
              <a:t>Each partner</a:t>
            </a:r>
            <a:r>
              <a:rPr lang="en-US" baseline="0" dirty="0" smtClean="0"/>
              <a:t> contributes something different to the program. </a:t>
            </a:r>
          </a:p>
          <a:p>
            <a:pPr>
              <a:buFont typeface="Arial" pitchFamily="34" charset="0"/>
              <a:buChar char="•"/>
            </a:pPr>
            <a:r>
              <a:rPr lang="en-US" baseline="0" dirty="0" smtClean="0"/>
              <a:t>National and state levels assist with policy and getting the research to us.  </a:t>
            </a:r>
          </a:p>
          <a:p>
            <a:pPr>
              <a:buFont typeface="Arial" pitchFamily="34" charset="0"/>
              <a:buChar char="•"/>
            </a:pPr>
            <a:r>
              <a:rPr lang="en-US" baseline="0" dirty="0" smtClean="0"/>
              <a:t>State provides staff to help with policy and overseeing the county program.</a:t>
            </a:r>
          </a:p>
          <a:p>
            <a:pPr>
              <a:buFont typeface="Arial" pitchFamily="34" charset="0"/>
              <a:buChar char="•"/>
            </a:pPr>
            <a:r>
              <a:rPr lang="en-US" baseline="0" dirty="0" smtClean="0"/>
              <a:t>County level provides an office with clerical support and some supplies.</a:t>
            </a:r>
          </a:p>
          <a:p>
            <a:pPr>
              <a:buFont typeface="Arial" pitchFamily="34" charset="0"/>
              <a:buChar char="•"/>
            </a:pPr>
            <a:r>
              <a:rPr lang="en-US" baseline="0" dirty="0" smtClean="0"/>
              <a:t>Volunteers provide a self-sustaining program based on policy.</a:t>
            </a:r>
            <a:endParaRPr lang="en-US" dirty="0" smtClean="0"/>
          </a:p>
          <a:p>
            <a:endParaRPr lang="en-US" dirty="0" smtClean="0"/>
          </a:p>
          <a:p>
            <a:r>
              <a:rPr lang="en-US" dirty="0" smtClean="0"/>
              <a:t>History:  Milestones</a:t>
            </a:r>
            <a:r>
              <a:rPr lang="en-US" baseline="0" dirty="0" smtClean="0"/>
              <a:t> in the Development of University of California Cooperative Extension.</a:t>
            </a:r>
          </a:p>
          <a:p>
            <a:endParaRPr lang="en-US" dirty="0" smtClean="0"/>
          </a:p>
          <a:p>
            <a:r>
              <a:rPr lang="en-US" dirty="0" smtClean="0"/>
              <a:t>Organizational</a:t>
            </a:r>
            <a:r>
              <a:rPr lang="en-US" baseline="0" dirty="0" smtClean="0"/>
              <a:t> Charts:</a:t>
            </a:r>
          </a:p>
          <a:p>
            <a:pPr>
              <a:buFont typeface="Arial" pitchFamily="34" charset="0"/>
              <a:buChar char="•"/>
            </a:pPr>
            <a:r>
              <a:rPr lang="en-US" baseline="0" dirty="0" smtClean="0"/>
              <a:t>ANR Chart – where 4-H fits in University of California Cooperative Extension</a:t>
            </a:r>
          </a:p>
          <a:p>
            <a:pPr>
              <a:buFont typeface="Arial" pitchFamily="34" charset="0"/>
              <a:buChar char="•"/>
            </a:pPr>
            <a:r>
              <a:rPr lang="en-US" baseline="0" dirty="0" smtClean="0"/>
              <a:t>Sectional Map – Sectional Leader’s Council</a:t>
            </a:r>
          </a:p>
          <a:p>
            <a:pPr>
              <a:buFont typeface="Arial" pitchFamily="34" charset="0"/>
              <a:buChar char="•"/>
            </a:pPr>
            <a:r>
              <a:rPr lang="en-US" baseline="0" dirty="0" smtClean="0"/>
              <a:t>County Chart – Do we want a chart to show the flow of communication?  Who is reporting to who and which are collaborating?  Do we want a visual of what our county program is made up of?  This would be a parking lot item to discuss later with Executive Council to help produce a chart.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2:</a:t>
            </a:r>
          </a:p>
          <a:p>
            <a:endParaRPr lang="en-US" dirty="0" smtClean="0"/>
          </a:p>
          <a:p>
            <a:r>
              <a:rPr lang="en-US" dirty="0" smtClean="0"/>
              <a:t>Research</a:t>
            </a:r>
            <a:r>
              <a:rPr lang="en-US" baseline="0" dirty="0" smtClean="0"/>
              <a:t> has shown that youth have basic needs in order to develop in a positive and successful way.  The 4-H program is designed to support this type of development.</a:t>
            </a:r>
            <a:endParaRPr lang="en-US" dirty="0" smtClean="0"/>
          </a:p>
          <a:p>
            <a:endParaRPr lang="en-US" dirty="0" smtClean="0"/>
          </a:p>
          <a:p>
            <a:r>
              <a:rPr lang="en-US" dirty="0" smtClean="0"/>
              <a:t>Have four volunteers each read the first paragraph from the Essential</a:t>
            </a:r>
            <a:r>
              <a:rPr lang="en-US" baseline="0" dirty="0" smtClean="0"/>
              <a:t> Elements tab.</a:t>
            </a:r>
          </a:p>
          <a:p>
            <a:endParaRPr lang="en-US" baseline="0" dirty="0" smtClean="0"/>
          </a:p>
          <a:p>
            <a:r>
              <a:rPr lang="en-US" baseline="0" dirty="0" smtClean="0"/>
              <a:t>The University of Wisconsin developed the next document to help volunteers determine if their projects are meeting these basic needs of youth.  It gives you questions to ask yourself and </a:t>
            </a:r>
            <a:r>
              <a:rPr lang="en-US" baseline="0" dirty="0" err="1" smtClean="0"/>
              <a:t>jr</a:t>
            </a:r>
            <a:r>
              <a:rPr lang="en-US" baseline="0" dirty="0" smtClean="0"/>
              <a:t>/teen leaders.  It also gives you ideas on how to develop these essential elements into your project meetings.</a:t>
            </a:r>
            <a:endParaRPr lang="en-US" dirty="0" smtClean="0"/>
          </a:p>
        </p:txBody>
      </p:sp>
      <p:sp>
        <p:nvSpPr>
          <p:cNvPr id="4" name="Slide Number Placeholder 3"/>
          <p:cNvSpPr>
            <a:spLocks noGrp="1"/>
          </p:cNvSpPr>
          <p:nvPr>
            <p:ph type="sldNum" sz="quarter" idx="10"/>
          </p:nvPr>
        </p:nvSpPr>
        <p:spPr/>
        <p:txBody>
          <a:bodyPr/>
          <a:lstStyle/>
          <a:p>
            <a:fld id="{0405F6C6-98C8-48BC-A4C4-D65F6704012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3:</a:t>
            </a:r>
          </a:p>
          <a:p>
            <a:endParaRPr lang="en-US" dirty="0" smtClean="0"/>
          </a:p>
          <a:p>
            <a:r>
              <a:rPr lang="en-US" dirty="0" smtClean="0"/>
              <a:t>The life skills wheel should be utilized</a:t>
            </a:r>
            <a:r>
              <a:rPr lang="en-US" baseline="0" dirty="0" smtClean="0"/>
              <a:t> at every planning meeting.  Each time an activity is planned out, look at the wheel and determine which life skill is being taught.  Look at the different life skills to help determine a new activity.  Offer many activities that will foster a development for a variety of skills.</a:t>
            </a:r>
          </a:p>
          <a:p>
            <a:endParaRPr lang="en-US" baseline="0" dirty="0" smtClean="0"/>
          </a:p>
          <a:p>
            <a:r>
              <a:rPr lang="en-US" baseline="0" dirty="0" smtClean="0"/>
              <a:t>When planning your project meetings and activities, ask yourself which life skill would the youth be practicing with that activity.</a:t>
            </a:r>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 3:</a:t>
            </a:r>
          </a:p>
          <a:p>
            <a:endParaRPr lang="en-US" dirty="0" smtClean="0"/>
          </a:p>
          <a:p>
            <a:r>
              <a:rPr lang="en-US" dirty="0" smtClean="0"/>
              <a:t>Citizenship is much</a:t>
            </a:r>
            <a:r>
              <a:rPr lang="en-US" baseline="0" dirty="0" smtClean="0"/>
              <a:t> more than the Cal-Focus and Washington DC trips.</a:t>
            </a:r>
          </a:p>
          <a:p>
            <a:pPr marL="220348" indent="-220348">
              <a:buFont typeface="+mj-lt"/>
              <a:buAutoNum type="arabicPeriod"/>
            </a:pPr>
            <a:r>
              <a:rPr lang="en-US" baseline="0" dirty="0" smtClean="0"/>
              <a:t>Exploring one’s self, taking a leadership class, joining a gym, making and reaching goals</a:t>
            </a:r>
          </a:p>
          <a:p>
            <a:pPr marL="220348" indent="-220348">
              <a:buFont typeface="+mj-lt"/>
              <a:buAutoNum type="arabicPeriod"/>
            </a:pPr>
            <a:r>
              <a:rPr lang="en-US" baseline="0" dirty="0" smtClean="0"/>
              <a:t>Genealogy research, learning the history of a community, group, event</a:t>
            </a:r>
          </a:p>
          <a:p>
            <a:pPr marL="220348" indent="-220348">
              <a:buFont typeface="+mj-lt"/>
              <a:buAutoNum type="arabicPeriod"/>
            </a:pPr>
            <a:r>
              <a:rPr lang="en-US" baseline="0" dirty="0" smtClean="0"/>
              <a:t>Learning the process of government at all levels, 4-H, school, city, county, state, national, law enforcement, agriculture</a:t>
            </a:r>
          </a:p>
          <a:p>
            <a:pPr marL="220348" indent="-220348">
              <a:buFont typeface="+mj-lt"/>
              <a:buAutoNum type="arabicPeriod"/>
            </a:pPr>
            <a:r>
              <a:rPr lang="en-US" baseline="0" dirty="0" smtClean="0"/>
              <a:t>Global Warming, rainforest, use of natural resources, animal protection</a:t>
            </a:r>
          </a:p>
          <a:p>
            <a:pPr marL="220348" indent="-220348">
              <a:buFont typeface="+mj-lt"/>
              <a:buAutoNum type="arabicPeriod"/>
            </a:pPr>
            <a:r>
              <a:rPr lang="en-US" baseline="0" dirty="0" smtClean="0"/>
              <a:t>Loitering of youth downtown, crime, current economic trends, teen drivers</a:t>
            </a:r>
          </a:p>
          <a:p>
            <a:pPr marL="220348" indent="-220348">
              <a:buFont typeface="+mj-lt"/>
              <a:buAutoNum type="arabicPeriod"/>
            </a:pPr>
            <a:endParaRPr lang="en-US" baseline="0" dirty="0" smtClean="0"/>
          </a:p>
          <a:p>
            <a:pPr marL="220348" indent="-220348"/>
            <a:endParaRPr lang="en-US" dirty="0"/>
          </a:p>
        </p:txBody>
      </p:sp>
      <p:sp>
        <p:nvSpPr>
          <p:cNvPr id="4" name="Slide Number Placeholder 3"/>
          <p:cNvSpPr>
            <a:spLocks noGrp="1"/>
          </p:cNvSpPr>
          <p:nvPr>
            <p:ph type="sldNum" sz="quarter" idx="10"/>
          </p:nvPr>
        </p:nvSpPr>
        <p:spPr/>
        <p:txBody>
          <a:bodyPr/>
          <a:lstStyle/>
          <a:p>
            <a:fld id="{0405F6C6-98C8-48BC-A4C4-D65F670401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E3B3BD9-BBA3-4204-9339-B4C1F7A6D2AC}" type="datetimeFigureOut">
              <a:rPr lang="en-US" smtClean="0"/>
              <a:pPr/>
              <a:t>3/10/2010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F933009-32BA-4417-B35B-E0C52FD3F84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B3BD9-BBA3-4204-9339-B4C1F7A6D2AC}"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3009-32BA-4417-B35B-E0C52FD3F8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B3BD9-BBA3-4204-9339-B4C1F7A6D2AC}" type="datetimeFigureOut">
              <a:rPr lang="en-US" smtClean="0"/>
              <a:pPr/>
              <a:t>3/10/2010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33009-32BA-4417-B35B-E0C52FD3F8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F9EBA0-D6FD-49D4-BF54-5312D9F9A60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0DA185A-CE21-4DAC-A452-143EAEA849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E3B3BD9-BBA3-4204-9339-B4C1F7A6D2AC}" type="datetimeFigureOut">
              <a:rPr lang="en-US" smtClean="0"/>
              <a:pPr/>
              <a:t>3/10/2010</a:t>
            </a:fld>
            <a:endParaRPr lang="en-US"/>
          </a:p>
        </p:txBody>
      </p:sp>
      <p:sp>
        <p:nvSpPr>
          <p:cNvPr id="9" name="Slide Number Placeholder 8"/>
          <p:cNvSpPr>
            <a:spLocks noGrp="1"/>
          </p:cNvSpPr>
          <p:nvPr>
            <p:ph type="sldNum" sz="quarter" idx="15"/>
          </p:nvPr>
        </p:nvSpPr>
        <p:spPr/>
        <p:txBody>
          <a:bodyPr rtlCol="0"/>
          <a:lstStyle/>
          <a:p>
            <a:fld id="{7F933009-32BA-4417-B35B-E0C52FD3F84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E3B3BD9-BBA3-4204-9339-B4C1F7A6D2AC}" type="datetimeFigureOut">
              <a:rPr lang="en-US" smtClean="0"/>
              <a:pPr/>
              <a:t>3/10/2010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F933009-32BA-4417-B35B-E0C52FD3F84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3B3BD9-BBA3-4204-9339-B4C1F7A6D2AC}" type="datetimeFigureOut">
              <a:rPr lang="en-US" smtClean="0"/>
              <a:pPr/>
              <a:t>3/10/2010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33009-32BA-4417-B35B-E0C52FD3F84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E3B3BD9-BBA3-4204-9339-B4C1F7A6D2AC}" type="datetimeFigureOut">
              <a:rPr lang="en-US" smtClean="0"/>
              <a:pPr/>
              <a:t>3/10/2010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33009-32BA-4417-B35B-E0C52FD3F84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E3B3BD9-BBA3-4204-9339-B4C1F7A6D2AC}" type="datetimeFigureOut">
              <a:rPr lang="en-US" smtClean="0"/>
              <a:pPr/>
              <a:t>3/10/2010</a:t>
            </a:fld>
            <a:endParaRPr lang="en-US"/>
          </a:p>
        </p:txBody>
      </p:sp>
      <p:sp>
        <p:nvSpPr>
          <p:cNvPr id="7" name="Slide Number Placeholder 6"/>
          <p:cNvSpPr>
            <a:spLocks noGrp="1"/>
          </p:cNvSpPr>
          <p:nvPr>
            <p:ph type="sldNum" sz="quarter" idx="11"/>
          </p:nvPr>
        </p:nvSpPr>
        <p:spPr/>
        <p:txBody>
          <a:bodyPr rtlCol="0"/>
          <a:lstStyle/>
          <a:p>
            <a:fld id="{7F933009-32BA-4417-B35B-E0C52FD3F84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B3BD9-BBA3-4204-9339-B4C1F7A6D2AC}" type="datetimeFigureOut">
              <a:rPr lang="en-US" smtClean="0"/>
              <a:pPr/>
              <a:t>3/10/2010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33009-32BA-4417-B35B-E0C52FD3F8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E3B3BD9-BBA3-4204-9339-B4C1F7A6D2AC}" type="datetimeFigureOut">
              <a:rPr lang="en-US" smtClean="0"/>
              <a:pPr/>
              <a:t>3/10/2010</a:t>
            </a:fld>
            <a:endParaRPr lang="en-US"/>
          </a:p>
        </p:txBody>
      </p:sp>
      <p:sp>
        <p:nvSpPr>
          <p:cNvPr id="22" name="Slide Number Placeholder 21"/>
          <p:cNvSpPr>
            <a:spLocks noGrp="1"/>
          </p:cNvSpPr>
          <p:nvPr>
            <p:ph type="sldNum" sz="quarter" idx="15"/>
          </p:nvPr>
        </p:nvSpPr>
        <p:spPr/>
        <p:txBody>
          <a:bodyPr rtlCol="0"/>
          <a:lstStyle/>
          <a:p>
            <a:fld id="{7F933009-32BA-4417-B35B-E0C52FD3F84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E3B3BD9-BBA3-4204-9339-B4C1F7A6D2AC}" type="datetimeFigureOut">
              <a:rPr lang="en-US" smtClean="0"/>
              <a:pPr/>
              <a:t>3/10/2010</a:t>
            </a:fld>
            <a:endParaRPr lang="en-US"/>
          </a:p>
        </p:txBody>
      </p:sp>
      <p:sp>
        <p:nvSpPr>
          <p:cNvPr id="18" name="Slide Number Placeholder 17"/>
          <p:cNvSpPr>
            <a:spLocks noGrp="1"/>
          </p:cNvSpPr>
          <p:nvPr>
            <p:ph type="sldNum" sz="quarter" idx="11"/>
          </p:nvPr>
        </p:nvSpPr>
        <p:spPr/>
        <p:txBody>
          <a:bodyPr rtlCol="0"/>
          <a:lstStyle/>
          <a:p>
            <a:fld id="{7F933009-32BA-4417-B35B-E0C52FD3F84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E3B3BD9-BBA3-4204-9339-B4C1F7A6D2AC}" type="datetimeFigureOut">
              <a:rPr lang="en-US" smtClean="0"/>
              <a:pPr/>
              <a:t>3/10/2010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F933009-32BA-4417-B35B-E0C52FD3F8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30" r:id="rId12"/>
    <p:sldLayoutId id="2147483831"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2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2.wmf"/><Relationship Id="rId4" Type="http://schemas.openxmlformats.org/officeDocument/2006/relationships/image" Target="../media/image38.gif"/></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image" Target="../media/image44.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a4h.org/4hresource/forms/manuals/Project-Leader-Diges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hyperlink" Target="http://www.ca4h.org/" TargetMode="External"/><Relationship Id="rId7" Type="http://schemas.openxmlformats.org/officeDocument/2006/relationships/hyperlink" Target="NC%20Project%20Leader%20Training%20Presentation%20Jan%202009.pptx"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NC%20Project%20Leader%20Training%20Presentation%20Oct%202009.pptx" TargetMode="External"/><Relationship Id="rId5" Type="http://schemas.openxmlformats.org/officeDocument/2006/relationships/hyperlink" Target="http://groups.ucanr.org/uccenevada4h/index.cfm" TargetMode="External"/><Relationship Id="rId4" Type="http://schemas.openxmlformats.org/officeDocument/2006/relationships/slide" Target="slide26.xml"/></Relationships>
</file>

<file path=ppt/slides/_rels/slide4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Placer County </a:t>
            </a:r>
            <a:r>
              <a:rPr lang="en-US" dirty="0" smtClean="0"/>
              <a:t>4-H Youth Development Program</a:t>
            </a:r>
            <a:endParaRPr lang="en-US" dirty="0"/>
          </a:p>
        </p:txBody>
      </p:sp>
      <p:sp>
        <p:nvSpPr>
          <p:cNvPr id="3" name="Subtitle 2"/>
          <p:cNvSpPr>
            <a:spLocks noGrp="1"/>
          </p:cNvSpPr>
          <p:nvPr>
            <p:ph type="subTitle" idx="1"/>
          </p:nvPr>
        </p:nvSpPr>
        <p:spPr/>
        <p:txBody>
          <a:bodyPr/>
          <a:lstStyle/>
          <a:p>
            <a:r>
              <a:rPr lang="en-US" dirty="0" smtClean="0"/>
              <a:t>Project Leader Training</a:t>
            </a:r>
            <a:endParaRPr lang="en-US" dirty="0"/>
          </a:p>
        </p:txBody>
      </p:sp>
      <p:pic>
        <p:nvPicPr>
          <p:cNvPr id="4" name="Picture 3" descr="CA4-HYDP-Logo.tif"/>
          <p:cNvPicPr>
            <a:picLocks noChangeAspect="1"/>
          </p:cNvPicPr>
          <p:nvPr/>
        </p:nvPicPr>
        <p:blipFill>
          <a:blip r:embed="rId3" cstate="print"/>
          <a:stretch>
            <a:fillRect/>
          </a:stretch>
        </p:blipFill>
        <p:spPr>
          <a:xfrm>
            <a:off x="3429000" y="838200"/>
            <a:ext cx="2994660" cy="24610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Leadership</a:t>
            </a:r>
            <a:r>
              <a:rPr lang="en-US" dirty="0" smtClean="0"/>
              <a:t>:  The ability to influence and support others in a positive manner for a common goal.</a:t>
            </a:r>
            <a:endParaRPr lang="en-US" dirty="0"/>
          </a:p>
        </p:txBody>
      </p:sp>
      <p:sp>
        <p:nvSpPr>
          <p:cNvPr id="3" name="Content Placeholder 2"/>
          <p:cNvSpPr>
            <a:spLocks noGrp="1"/>
          </p:cNvSpPr>
          <p:nvPr>
            <p:ph sz="quarter" idx="1"/>
          </p:nvPr>
        </p:nvSpPr>
        <p:spPr/>
        <p:txBody>
          <a:bodyPr/>
          <a:lstStyle/>
          <a:p>
            <a:pPr marL="455613" lvl="1" indent="-339725">
              <a:buNone/>
            </a:pPr>
            <a:r>
              <a:rPr lang="en-US" sz="2800" b="1" dirty="0" smtClean="0">
                <a:solidFill>
                  <a:srgbClr val="00B050"/>
                </a:solidFill>
              </a:rPr>
              <a:t>Best Practices for promoting in 4-H projects… </a:t>
            </a:r>
          </a:p>
          <a:p>
            <a:pPr marL="455613" lvl="1" indent="-339725">
              <a:buFont typeface="Courier New" pitchFamily="49" charset="0"/>
              <a:buChar char="o"/>
            </a:pPr>
            <a:r>
              <a:rPr lang="en-US" sz="2800" dirty="0" smtClean="0"/>
              <a:t>Partner in planning and leading the project</a:t>
            </a:r>
          </a:p>
          <a:p>
            <a:pPr marL="455613" lvl="1" indent="-339725">
              <a:buClr>
                <a:srgbClr val="00B050"/>
              </a:buClr>
              <a:buFont typeface="Courier New" pitchFamily="49" charset="0"/>
              <a:buChar char="o"/>
            </a:pPr>
            <a:r>
              <a:rPr lang="en-US" sz="2800" dirty="0" smtClean="0"/>
              <a:t>Teach the project </a:t>
            </a:r>
          </a:p>
          <a:p>
            <a:pPr marL="455613" lvl="1" indent="-339725">
              <a:buClr>
                <a:srgbClr val="00B050"/>
              </a:buClr>
              <a:buFont typeface="Courier New" pitchFamily="49" charset="0"/>
              <a:buChar char="o"/>
            </a:pPr>
            <a:r>
              <a:rPr lang="en-US" sz="2800" dirty="0" smtClean="0"/>
              <a:t>Practice self-governance</a:t>
            </a:r>
          </a:p>
          <a:p>
            <a:pPr marL="455613" lvl="1" indent="-339725">
              <a:buClr>
                <a:srgbClr val="00B050"/>
              </a:buClr>
              <a:buFont typeface="Courier New" pitchFamily="49" charset="0"/>
              <a:buChar char="o"/>
            </a:pPr>
            <a:r>
              <a:rPr lang="en-US" sz="2800" dirty="0" smtClean="0"/>
              <a:t>Set goals and make decisions</a:t>
            </a:r>
          </a:p>
          <a:p>
            <a:pPr marL="455613" lvl="1" indent="-339725">
              <a:buClr>
                <a:srgbClr val="00B050"/>
              </a:buClr>
              <a:buFont typeface="Courier New" pitchFamily="49" charset="0"/>
              <a:buChar char="o"/>
            </a:pPr>
            <a:r>
              <a:rPr lang="en-US" sz="2800" dirty="0" smtClean="0"/>
              <a:t>Learn to communicate with others</a:t>
            </a:r>
          </a:p>
          <a:p>
            <a:pPr marL="455613" lvl="1" indent="-339725">
              <a:buClr>
                <a:srgbClr val="00B050"/>
              </a:buClr>
              <a:buFont typeface="Courier New" pitchFamily="49" charset="0"/>
              <a:buChar char="o"/>
            </a:pPr>
            <a:r>
              <a:rPr lang="en-US" sz="2800" dirty="0" smtClean="0"/>
              <a:t>Work with others</a:t>
            </a:r>
          </a:p>
          <a:p>
            <a:pPr>
              <a:buFont typeface="Courier New" pitchFamily="49" charset="0"/>
              <a:buChar char="o"/>
            </a:pPr>
            <a:endParaRPr lang="en-US" dirty="0"/>
          </a:p>
        </p:txBody>
      </p:sp>
      <p:pic>
        <p:nvPicPr>
          <p:cNvPr id="3075" name="Picture 3" descr="C:\Documents and Settings\Carolyn\Local Settings\Temporary Internet Files\Content.IE5\UREJH04M\MCj02312290000[1].wmf"/>
          <p:cNvPicPr>
            <a:picLocks noChangeAspect="1" noChangeArrowheads="1"/>
          </p:cNvPicPr>
          <p:nvPr/>
        </p:nvPicPr>
        <p:blipFill>
          <a:blip r:embed="rId3" cstate="print"/>
          <a:srcRect/>
          <a:stretch>
            <a:fillRect/>
          </a:stretch>
        </p:blipFill>
        <p:spPr bwMode="auto">
          <a:xfrm>
            <a:off x="6096000" y="3200400"/>
            <a:ext cx="2469571" cy="1554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447800"/>
          </a:xfrm>
        </p:spPr>
        <p:txBody>
          <a:bodyPr>
            <a:normAutofit fontScale="90000"/>
          </a:bodyPr>
          <a:lstStyle/>
          <a:p>
            <a:r>
              <a:rPr lang="en-US" u="sng" dirty="0" smtClean="0"/>
              <a:t>Life Skills</a:t>
            </a:r>
            <a:r>
              <a:rPr lang="en-US" dirty="0" smtClean="0"/>
              <a:t>:  the abilities and skills that are necessary and useful throughout life to be successful. </a:t>
            </a:r>
            <a:endParaRPr lang="en-US" dirty="0"/>
          </a:p>
        </p:txBody>
      </p:sp>
      <p:sp>
        <p:nvSpPr>
          <p:cNvPr id="3" name="Content Placeholder 2"/>
          <p:cNvSpPr>
            <a:spLocks noGrp="1"/>
          </p:cNvSpPr>
          <p:nvPr>
            <p:ph sz="quarter" idx="1"/>
          </p:nvPr>
        </p:nvSpPr>
        <p:spPr>
          <a:xfrm>
            <a:off x="533400" y="1752600"/>
            <a:ext cx="7467600" cy="4568952"/>
          </a:xfrm>
        </p:spPr>
        <p:txBody>
          <a:bodyPr>
            <a:normAutofit/>
          </a:bodyPr>
          <a:lstStyle/>
          <a:p>
            <a:pPr>
              <a:buNone/>
            </a:pPr>
            <a:r>
              <a:rPr lang="en-US" b="1" dirty="0" smtClean="0">
                <a:solidFill>
                  <a:srgbClr val="00B050"/>
                </a:solidFill>
              </a:rPr>
              <a:t>Steps for Promoting Life Skills Development:</a:t>
            </a:r>
          </a:p>
          <a:p>
            <a:r>
              <a:rPr lang="en-US" dirty="0" smtClean="0"/>
              <a:t>Identify which life skill you will focus on.</a:t>
            </a:r>
          </a:p>
          <a:p>
            <a:r>
              <a:rPr lang="en-US" dirty="0" smtClean="0"/>
              <a:t>Identify what youth need to experience to develop the life skill competency through the project activity.</a:t>
            </a:r>
          </a:p>
          <a:p>
            <a:r>
              <a:rPr lang="en-US" dirty="0" smtClean="0"/>
              <a:t>Identify what the youth is expected to demonstrate after completing the project activity. </a:t>
            </a:r>
          </a:p>
          <a:p>
            <a:r>
              <a:rPr lang="en-US" dirty="0" smtClean="0"/>
              <a:t>Ensure youth can practice the targeted life skill through experience or in a real life situation.</a:t>
            </a:r>
          </a:p>
          <a:p>
            <a:r>
              <a:rPr lang="en-US" dirty="0" smtClean="0"/>
              <a:t>Plan to reinforce the use of this life skill in future situations.</a:t>
            </a:r>
          </a:p>
        </p:txBody>
      </p:sp>
      <p:pic>
        <p:nvPicPr>
          <p:cNvPr id="4101" name="Picture 5" descr="C:\Program Files\Microsoft Office\Media\CntCD1\ClipArt1\j0078629.wmf"/>
          <p:cNvPicPr>
            <a:picLocks noChangeAspect="1" noChangeArrowheads="1"/>
          </p:cNvPicPr>
          <p:nvPr/>
        </p:nvPicPr>
        <p:blipFill>
          <a:blip r:embed="rId3" cstate="print"/>
          <a:srcRect/>
          <a:stretch>
            <a:fillRect/>
          </a:stretch>
        </p:blipFill>
        <p:spPr bwMode="auto">
          <a:xfrm>
            <a:off x="7162800" y="1295400"/>
            <a:ext cx="1371600" cy="13923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Skills Model.tif"/>
          <p:cNvPicPr>
            <a:picLocks noChangeAspect="1"/>
          </p:cNvPicPr>
          <p:nvPr/>
        </p:nvPicPr>
        <p:blipFill>
          <a:blip r:embed="rId3" cstate="print"/>
          <a:stretch>
            <a:fillRect/>
          </a:stretch>
        </p:blipFill>
        <p:spPr>
          <a:xfrm>
            <a:off x="3581400" y="1752600"/>
            <a:ext cx="4544122" cy="4544122"/>
          </a:xfrm>
          <a:prstGeom prst="rect">
            <a:avLst/>
          </a:prstGeom>
        </p:spPr>
      </p:pic>
      <p:sp>
        <p:nvSpPr>
          <p:cNvPr id="2" name="Title 1"/>
          <p:cNvSpPr>
            <a:spLocks noGrp="1"/>
          </p:cNvSpPr>
          <p:nvPr>
            <p:ph type="title"/>
          </p:nvPr>
        </p:nvSpPr>
        <p:spPr/>
        <p:txBody>
          <a:bodyPr/>
          <a:lstStyle/>
          <a:p>
            <a:r>
              <a:rPr lang="en-US" dirty="0" smtClean="0"/>
              <a:t>Life Skills, Leadership, and Citizenship Activity</a:t>
            </a:r>
            <a:endParaRPr lang="en-US" dirty="0"/>
          </a:p>
        </p:txBody>
      </p:sp>
      <p:sp>
        <p:nvSpPr>
          <p:cNvPr id="3" name="Content Placeholder 2"/>
          <p:cNvSpPr>
            <a:spLocks noGrp="1"/>
          </p:cNvSpPr>
          <p:nvPr>
            <p:ph sz="quarter" idx="1"/>
          </p:nvPr>
        </p:nvSpPr>
        <p:spPr/>
        <p:txBody>
          <a:bodyPr/>
          <a:lstStyle/>
          <a:p>
            <a:r>
              <a:rPr lang="en-US" dirty="0" smtClean="0"/>
              <a:t>Within your project group, </a:t>
            </a:r>
          </a:p>
          <a:p>
            <a:pPr>
              <a:buNone/>
            </a:pPr>
            <a:r>
              <a:rPr lang="en-US" dirty="0" smtClean="0"/>
              <a:t>	develop a plan on how </a:t>
            </a:r>
          </a:p>
          <a:p>
            <a:pPr>
              <a:buNone/>
            </a:pPr>
            <a:r>
              <a:rPr lang="en-US" dirty="0" smtClean="0"/>
              <a:t>	you will build a life skill, </a:t>
            </a:r>
          </a:p>
          <a:p>
            <a:pPr>
              <a:buNone/>
            </a:pPr>
            <a:r>
              <a:rPr lang="en-US" dirty="0" smtClean="0"/>
              <a:t>    citizenship, or                                            leadership, it into </a:t>
            </a:r>
          </a:p>
          <a:p>
            <a:pPr>
              <a:buNone/>
            </a:pPr>
            <a:r>
              <a:rPr lang="en-US" dirty="0" smtClean="0"/>
              <a:t>	a project activity </a:t>
            </a:r>
          </a:p>
          <a:p>
            <a:pPr>
              <a:buNone/>
            </a:pPr>
            <a:r>
              <a:rPr lang="en-US" dirty="0" smtClean="0"/>
              <a:t>	using the template.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Learning Method:  Experiential Learning</a:t>
            </a:r>
            <a:endParaRPr lang="en-US" dirty="0"/>
          </a:p>
        </p:txBody>
      </p:sp>
      <p:sp>
        <p:nvSpPr>
          <p:cNvPr id="3" name="Content Placeholder 2"/>
          <p:cNvSpPr>
            <a:spLocks noGrp="1"/>
          </p:cNvSpPr>
          <p:nvPr>
            <p:ph sz="quarter" idx="1"/>
          </p:nvPr>
        </p:nvSpPr>
        <p:spPr/>
        <p:txBody>
          <a:bodyPr/>
          <a:lstStyle/>
          <a:p>
            <a:r>
              <a:rPr lang="en-US" dirty="0" smtClean="0"/>
              <a:t>Direct and hands-on</a:t>
            </a:r>
          </a:p>
          <a:p>
            <a:r>
              <a:rPr lang="en-US" dirty="0" smtClean="0"/>
              <a:t>Uses open-ended questions</a:t>
            </a:r>
          </a:p>
          <a:p>
            <a:r>
              <a:rPr lang="en-US" dirty="0" smtClean="0"/>
              <a:t>Allows participants to discuss experiences</a:t>
            </a:r>
          </a:p>
          <a:p>
            <a:r>
              <a:rPr lang="en-US" dirty="0" smtClean="0"/>
              <a:t>Results in active reflection and discussion</a:t>
            </a:r>
          </a:p>
          <a:p>
            <a:r>
              <a:rPr lang="en-US" dirty="0" smtClean="0"/>
              <a:t>Makes connections between activity and real-world</a:t>
            </a:r>
          </a:p>
          <a:p>
            <a:r>
              <a:rPr lang="en-US" dirty="0" smtClean="0"/>
              <a:t>Applies the outcome to </a:t>
            </a:r>
            <a:br>
              <a:rPr lang="en-US" dirty="0" smtClean="0"/>
            </a:br>
            <a:r>
              <a:rPr lang="en-US" dirty="0" smtClean="0"/>
              <a:t>independent situations</a:t>
            </a:r>
            <a:endParaRPr lang="en-US" dirty="0"/>
          </a:p>
        </p:txBody>
      </p:sp>
      <p:pic>
        <p:nvPicPr>
          <p:cNvPr id="5" name="Picture 4" descr="camp11.jpg"/>
          <p:cNvPicPr>
            <a:picLocks noChangeAspect="1"/>
          </p:cNvPicPr>
          <p:nvPr/>
        </p:nvPicPr>
        <p:blipFill>
          <a:blip r:embed="rId3" cstate="print">
            <a:lum bright="10000"/>
          </a:blip>
          <a:srcRect l="-1162" t="4651" r="15698"/>
          <a:stretch>
            <a:fillRect/>
          </a:stretch>
        </p:blipFill>
        <p:spPr>
          <a:xfrm>
            <a:off x="4495800" y="3772677"/>
            <a:ext cx="3505200" cy="293292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eriential learning.jpg"/>
          <p:cNvPicPr>
            <a:picLocks noChangeAspect="1"/>
          </p:cNvPicPr>
          <p:nvPr/>
        </p:nvPicPr>
        <p:blipFill>
          <a:blip r:embed="rId3" cstate="print"/>
          <a:stretch>
            <a:fillRect/>
          </a:stretch>
        </p:blipFill>
        <p:spPr>
          <a:xfrm>
            <a:off x="3481059" y="1371600"/>
            <a:ext cx="4748541" cy="4965700"/>
          </a:xfrm>
          <a:prstGeom prst="rect">
            <a:avLst/>
          </a:prstGeom>
        </p:spPr>
      </p:pic>
      <p:sp>
        <p:nvSpPr>
          <p:cNvPr id="2" name="Title 1"/>
          <p:cNvSpPr>
            <a:spLocks noGrp="1"/>
          </p:cNvSpPr>
          <p:nvPr>
            <p:ph type="title"/>
          </p:nvPr>
        </p:nvSpPr>
        <p:spPr/>
        <p:txBody>
          <a:bodyPr/>
          <a:lstStyle/>
          <a:p>
            <a:r>
              <a:rPr lang="en-US" dirty="0" smtClean="0"/>
              <a:t>Experiential Learning Cycle</a:t>
            </a:r>
            <a:endParaRPr lang="en-US" dirty="0"/>
          </a:p>
        </p:txBody>
      </p:sp>
      <p:sp>
        <p:nvSpPr>
          <p:cNvPr id="3" name="Content Placeholder 2"/>
          <p:cNvSpPr>
            <a:spLocks noGrp="1"/>
          </p:cNvSpPr>
          <p:nvPr>
            <p:ph sz="quarter" idx="1"/>
          </p:nvPr>
        </p:nvSpPr>
        <p:spPr/>
        <p:txBody>
          <a:bodyPr/>
          <a:lstStyle/>
          <a:p>
            <a:r>
              <a:rPr lang="en-US" dirty="0" smtClean="0"/>
              <a:t>Experience It:</a:t>
            </a:r>
            <a:br>
              <a:rPr lang="en-US" dirty="0" smtClean="0"/>
            </a:br>
            <a:r>
              <a:rPr lang="en-US" dirty="0" smtClean="0"/>
              <a:t>Do It!</a:t>
            </a:r>
          </a:p>
          <a:p>
            <a:r>
              <a:rPr lang="en-US" dirty="0" smtClean="0"/>
              <a:t>Share:</a:t>
            </a:r>
            <a:br>
              <a:rPr lang="en-US" dirty="0" smtClean="0"/>
            </a:br>
            <a:r>
              <a:rPr lang="en-US" dirty="0" smtClean="0"/>
              <a:t>What Happened?</a:t>
            </a:r>
          </a:p>
          <a:p>
            <a:r>
              <a:rPr lang="en-US" dirty="0" smtClean="0"/>
              <a:t>Process:</a:t>
            </a:r>
            <a:br>
              <a:rPr lang="en-US" dirty="0" smtClean="0"/>
            </a:br>
            <a:r>
              <a:rPr lang="en-US" dirty="0" smtClean="0"/>
              <a:t>What’s Important?</a:t>
            </a:r>
          </a:p>
          <a:p>
            <a:r>
              <a:rPr lang="en-US" dirty="0" smtClean="0"/>
              <a:t>Generalize:</a:t>
            </a:r>
            <a:br>
              <a:rPr lang="en-US" dirty="0" smtClean="0"/>
            </a:br>
            <a:r>
              <a:rPr lang="en-US" dirty="0" smtClean="0"/>
              <a:t>So What?</a:t>
            </a:r>
          </a:p>
          <a:p>
            <a:r>
              <a:rPr lang="en-US" dirty="0" smtClean="0"/>
              <a:t>Apply:</a:t>
            </a:r>
            <a:br>
              <a:rPr lang="en-US" dirty="0" smtClean="0"/>
            </a:br>
            <a:r>
              <a:rPr lang="en-US" dirty="0" smtClean="0"/>
              <a:t>Now What?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Styles</a:t>
            </a:r>
            <a:endParaRPr lang="en-US" dirty="0"/>
          </a:p>
        </p:txBody>
      </p:sp>
      <p:sp>
        <p:nvSpPr>
          <p:cNvPr id="3" name="Content Placeholder 2"/>
          <p:cNvSpPr>
            <a:spLocks noGrp="1"/>
          </p:cNvSpPr>
          <p:nvPr>
            <p:ph sz="quarter" idx="1"/>
          </p:nvPr>
        </p:nvSpPr>
        <p:spPr/>
        <p:txBody>
          <a:bodyPr/>
          <a:lstStyle/>
          <a:p>
            <a:pPr>
              <a:buNone/>
            </a:pPr>
            <a:r>
              <a:rPr lang="en-US" dirty="0" smtClean="0"/>
              <a:t>Visual or spatial learners</a:t>
            </a:r>
          </a:p>
          <a:p>
            <a:pPr marL="914400" indent="-457200"/>
            <a:r>
              <a:rPr lang="en-US" dirty="0" smtClean="0"/>
              <a:t>Learn best from visual displays, such as diagrams, illustrated books, videos and DVDs, handouts, and flip charts</a:t>
            </a:r>
          </a:p>
          <a:p>
            <a:pPr>
              <a:buNone/>
            </a:pPr>
            <a:r>
              <a:rPr lang="en-US" dirty="0" smtClean="0"/>
              <a:t>Auditory learners</a:t>
            </a:r>
          </a:p>
          <a:p>
            <a:pPr marL="914400" indent="-442913"/>
            <a:r>
              <a:rPr lang="en-US" dirty="0" smtClean="0"/>
              <a:t>Learn best through verbal lectures, discussions, talking and listening</a:t>
            </a:r>
          </a:p>
          <a:p>
            <a:pPr>
              <a:buNone/>
            </a:pPr>
            <a:r>
              <a:rPr lang="en-US" dirty="0" smtClean="0"/>
              <a:t>Kinesthetic learners</a:t>
            </a:r>
          </a:p>
          <a:p>
            <a:pPr marL="914400" indent="-442913"/>
            <a:r>
              <a:rPr lang="en-US" dirty="0" smtClean="0"/>
              <a:t>Learn better through moving, doing, and touching, hands-on approach</a:t>
            </a:r>
          </a:p>
        </p:txBody>
      </p:sp>
      <p:pic>
        <p:nvPicPr>
          <p:cNvPr id="3075" name="Picture 3" descr="C:\Documents and Settings\Carolyn\Local Settings\Temporary Internet Files\Content.IE5\UREJH04M\MCj03975260000[1].wmf"/>
          <p:cNvPicPr>
            <a:picLocks noChangeAspect="1" noChangeArrowheads="1"/>
          </p:cNvPicPr>
          <p:nvPr/>
        </p:nvPicPr>
        <p:blipFill>
          <a:blip r:embed="rId3" cstate="print"/>
          <a:srcRect/>
          <a:stretch>
            <a:fillRect/>
          </a:stretch>
        </p:blipFill>
        <p:spPr bwMode="auto">
          <a:xfrm>
            <a:off x="6462713" y="496888"/>
            <a:ext cx="1833562" cy="1622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Strategies</a:t>
            </a:r>
            <a:endParaRPr lang="en-US" dirty="0"/>
          </a:p>
        </p:txBody>
      </p:sp>
      <p:sp>
        <p:nvSpPr>
          <p:cNvPr id="3" name="Content Placeholder 2"/>
          <p:cNvSpPr>
            <a:spLocks noGrp="1"/>
          </p:cNvSpPr>
          <p:nvPr>
            <p:ph sz="quarter" idx="1"/>
          </p:nvPr>
        </p:nvSpPr>
        <p:spPr/>
        <p:txBody>
          <a:bodyPr/>
          <a:lstStyle/>
          <a:p>
            <a:r>
              <a:rPr lang="en-US" dirty="0" smtClean="0"/>
              <a:t>Competitive – “If I swim, you sink. If you swim, I sink.”</a:t>
            </a:r>
          </a:p>
          <a:p>
            <a:r>
              <a:rPr lang="en-US" dirty="0" smtClean="0"/>
              <a:t>Individualistic – “If I sink or swim, it has no effect on whether or not you sink or swim.”</a:t>
            </a:r>
          </a:p>
          <a:p>
            <a:r>
              <a:rPr lang="en-US" dirty="0" smtClean="0"/>
              <a:t>Cooperative – “We sink or swim together.”</a:t>
            </a:r>
          </a:p>
        </p:txBody>
      </p:sp>
      <p:pic>
        <p:nvPicPr>
          <p:cNvPr id="4098" name="Picture 2" descr="C:\Program Files\Microsoft Office\Media\CntCD1\ClipArt1\j0150155.wmf"/>
          <p:cNvPicPr>
            <a:picLocks noChangeAspect="1" noChangeArrowheads="1"/>
          </p:cNvPicPr>
          <p:nvPr/>
        </p:nvPicPr>
        <p:blipFill>
          <a:blip r:embed="rId3" cstate="print"/>
          <a:srcRect/>
          <a:stretch>
            <a:fillRect/>
          </a:stretch>
        </p:blipFill>
        <p:spPr bwMode="auto">
          <a:xfrm>
            <a:off x="4648200" y="3733800"/>
            <a:ext cx="2849563" cy="21351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Characteristics</a:t>
            </a:r>
            <a:endParaRPr lang="en-US" dirty="0"/>
          </a:p>
        </p:txBody>
      </p:sp>
      <p:sp>
        <p:nvSpPr>
          <p:cNvPr id="3" name="Content Placeholder 2"/>
          <p:cNvSpPr>
            <a:spLocks noGrp="1"/>
          </p:cNvSpPr>
          <p:nvPr>
            <p:ph sz="quarter" idx="1"/>
          </p:nvPr>
        </p:nvSpPr>
        <p:spPr/>
        <p:txBody>
          <a:bodyPr/>
          <a:lstStyle/>
          <a:p>
            <a:r>
              <a:rPr lang="en-US" dirty="0" smtClean="0"/>
              <a:t>Primary:  5-8 year olds</a:t>
            </a:r>
          </a:p>
          <a:p>
            <a:r>
              <a:rPr lang="en-US" dirty="0" smtClean="0"/>
              <a:t>Junior:  9-11 year olds</a:t>
            </a:r>
          </a:p>
          <a:p>
            <a:r>
              <a:rPr lang="en-US" dirty="0" smtClean="0"/>
              <a:t>Intermediate:  12-14 year olds</a:t>
            </a:r>
          </a:p>
          <a:p>
            <a:r>
              <a:rPr lang="en-US" dirty="0" smtClean="0"/>
              <a:t>Senior:  15-19 year olds</a:t>
            </a:r>
            <a:endParaRPr lang="en-US" dirty="0"/>
          </a:p>
        </p:txBody>
      </p:sp>
      <p:pic>
        <p:nvPicPr>
          <p:cNvPr id="5127" name="Picture 7" descr="C:\Program Files\Microsoft Office\Media\CntCD1\ClipArt1\j0160606.wmf"/>
          <p:cNvPicPr>
            <a:picLocks noChangeAspect="1" noChangeArrowheads="1"/>
          </p:cNvPicPr>
          <p:nvPr/>
        </p:nvPicPr>
        <p:blipFill>
          <a:blip r:embed="rId3" cstate="print"/>
          <a:srcRect/>
          <a:stretch>
            <a:fillRect/>
          </a:stretch>
        </p:blipFill>
        <p:spPr bwMode="auto">
          <a:xfrm>
            <a:off x="6629400" y="457200"/>
            <a:ext cx="1634338" cy="2305252"/>
          </a:xfrm>
          <a:prstGeom prst="rect">
            <a:avLst/>
          </a:prstGeom>
          <a:noFill/>
        </p:spPr>
      </p:pic>
      <p:pic>
        <p:nvPicPr>
          <p:cNvPr id="5128" name="Picture 8" descr="C:\Program Files\Microsoft Office\Media\CntCD1\ClipArt1\j0186326.wmf"/>
          <p:cNvPicPr>
            <a:picLocks noChangeAspect="1" noChangeArrowheads="1"/>
          </p:cNvPicPr>
          <p:nvPr/>
        </p:nvPicPr>
        <p:blipFill>
          <a:blip r:embed="rId4" cstate="print"/>
          <a:srcRect/>
          <a:stretch>
            <a:fillRect/>
          </a:stretch>
        </p:blipFill>
        <p:spPr bwMode="auto">
          <a:xfrm>
            <a:off x="6934200" y="3124200"/>
            <a:ext cx="968655" cy="990986"/>
          </a:xfrm>
          <a:prstGeom prst="rect">
            <a:avLst/>
          </a:prstGeom>
          <a:noFill/>
        </p:spPr>
      </p:pic>
      <p:pic>
        <p:nvPicPr>
          <p:cNvPr id="5129" name="Picture 9" descr="C:\Program Files\Microsoft Office\Media\CntCD1\ClipArt1\j0188663.wmf"/>
          <p:cNvPicPr>
            <a:picLocks noChangeAspect="1" noChangeArrowheads="1"/>
          </p:cNvPicPr>
          <p:nvPr/>
        </p:nvPicPr>
        <p:blipFill>
          <a:blip r:embed="rId5" cstate="print"/>
          <a:srcRect/>
          <a:stretch>
            <a:fillRect/>
          </a:stretch>
        </p:blipFill>
        <p:spPr bwMode="auto">
          <a:xfrm>
            <a:off x="6629400" y="4572000"/>
            <a:ext cx="1447343" cy="1374215"/>
          </a:xfrm>
          <a:prstGeom prst="rect">
            <a:avLst/>
          </a:prstGeom>
          <a:noFill/>
        </p:spPr>
      </p:pic>
      <p:pic>
        <p:nvPicPr>
          <p:cNvPr id="5130" name="Picture 10" descr="C:\Program Files\Microsoft Office\Media\CntCD1\ClipArt7\j0318638.wmf"/>
          <p:cNvPicPr>
            <a:picLocks noChangeAspect="1" noChangeArrowheads="1"/>
          </p:cNvPicPr>
          <p:nvPr/>
        </p:nvPicPr>
        <p:blipFill>
          <a:blip r:embed="rId6" cstate="print"/>
          <a:srcRect/>
          <a:stretch>
            <a:fillRect/>
          </a:stretch>
        </p:blipFill>
        <p:spPr bwMode="auto">
          <a:xfrm>
            <a:off x="2438400" y="3886200"/>
            <a:ext cx="1606601" cy="1891894"/>
          </a:xfrm>
          <a:prstGeom prst="rect">
            <a:avLst/>
          </a:prstGeom>
          <a:noFill/>
        </p:spPr>
      </p:pic>
      <p:pic>
        <p:nvPicPr>
          <p:cNvPr id="5131" name="Picture 11" descr="C:\Documents and Settings\Carolyn\Local Settings\Temporary Internet Files\Content.IE5\UREJH04M\MCj04241780000[1].wmf"/>
          <p:cNvPicPr>
            <a:picLocks noChangeAspect="1" noChangeArrowheads="1"/>
          </p:cNvPicPr>
          <p:nvPr/>
        </p:nvPicPr>
        <p:blipFill>
          <a:blip r:embed="rId7" cstate="print"/>
          <a:srcRect/>
          <a:stretch>
            <a:fillRect/>
          </a:stretch>
        </p:blipFill>
        <p:spPr bwMode="auto">
          <a:xfrm>
            <a:off x="4267200" y="4572000"/>
            <a:ext cx="1597025" cy="1822450"/>
          </a:xfrm>
          <a:prstGeom prst="rect">
            <a:avLst/>
          </a:prstGeom>
          <a:noFill/>
        </p:spPr>
      </p:pic>
      <p:pic>
        <p:nvPicPr>
          <p:cNvPr id="5132" name="Picture 12" descr="C:\Program Files\Microsoft Office\Media\CntCD1\ClipArt7\j0318712.wmf"/>
          <p:cNvPicPr>
            <a:picLocks noChangeAspect="1" noChangeArrowheads="1"/>
          </p:cNvPicPr>
          <p:nvPr/>
        </p:nvPicPr>
        <p:blipFill>
          <a:blip r:embed="rId8" cstate="print"/>
          <a:srcRect/>
          <a:stretch>
            <a:fillRect/>
          </a:stretch>
        </p:blipFill>
        <p:spPr bwMode="auto">
          <a:xfrm>
            <a:off x="685800" y="4495800"/>
            <a:ext cx="1218895" cy="1822399"/>
          </a:xfrm>
          <a:prstGeom prst="rect">
            <a:avLst/>
          </a:prstGeom>
          <a:noFill/>
        </p:spPr>
      </p:pic>
      <p:pic>
        <p:nvPicPr>
          <p:cNvPr id="5133" name="Picture 13" descr="C:\Program Files\Microsoft Office\Media\CntCD1\ClipArt6\j0297549.wmf"/>
          <p:cNvPicPr>
            <a:picLocks noChangeAspect="1" noChangeArrowheads="1"/>
          </p:cNvPicPr>
          <p:nvPr/>
        </p:nvPicPr>
        <p:blipFill>
          <a:blip r:embed="rId9" cstate="print"/>
          <a:srcRect/>
          <a:stretch>
            <a:fillRect/>
          </a:stretch>
        </p:blipFill>
        <p:spPr bwMode="auto">
          <a:xfrm>
            <a:off x="5181600" y="2667000"/>
            <a:ext cx="1274011" cy="144368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Group Activity – Youth Characteristics</a:t>
            </a:r>
            <a:endParaRPr lang="en-US" dirty="0"/>
          </a:p>
        </p:txBody>
      </p:sp>
      <p:pic>
        <p:nvPicPr>
          <p:cNvPr id="6" name="Content Placeholder 5" descr="camp1.jpg"/>
          <p:cNvPicPr>
            <a:picLocks noGrp="1" noChangeAspect="1"/>
          </p:cNvPicPr>
          <p:nvPr>
            <p:ph sz="quarter" idx="1"/>
          </p:nvPr>
        </p:nvPicPr>
        <p:blipFill>
          <a:blip r:embed="rId3" cstate="print"/>
          <a:stretch>
            <a:fillRect/>
          </a:stretch>
        </p:blipFill>
        <p:spPr>
          <a:xfrm>
            <a:off x="4343400" y="3124200"/>
            <a:ext cx="4368800" cy="3276600"/>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57200" y="1600200"/>
            <a:ext cx="7924800" cy="4873752"/>
          </a:xfrm>
          <a:prstGeom prst="rect">
            <a:avLst/>
          </a:prstGeom>
        </p:spPr>
        <p:txBody>
          <a:bodyPr vert="horz">
            <a:normAutofit/>
          </a:bodyPr>
          <a:lstStyle/>
          <a:p>
            <a:r>
              <a:rPr lang="en-US" sz="2400" dirty="0" smtClean="0"/>
              <a:t>Within your project group, use the provided age group to:</a:t>
            </a:r>
          </a:p>
          <a:p>
            <a:pPr marL="457200" indent="-457200">
              <a:buFont typeface="+mj-lt"/>
              <a:buAutoNum type="arabicPeriod"/>
            </a:pPr>
            <a:r>
              <a:rPr lang="en-US" sz="2400" dirty="0" smtClean="0"/>
              <a:t>Draw and name a youth representing these best practices</a:t>
            </a:r>
          </a:p>
          <a:p>
            <a:pPr marL="457200" indent="-457200">
              <a:buFont typeface="+mj-lt"/>
              <a:buAutoNum type="arabicPeriod"/>
            </a:pPr>
            <a:r>
              <a:rPr lang="en-US" sz="2400" dirty="0" smtClean="0"/>
              <a:t>Write or draw </a:t>
            </a:r>
            <a:br>
              <a:rPr lang="en-US" sz="2400" dirty="0" smtClean="0"/>
            </a:br>
            <a:r>
              <a:rPr lang="en-US" sz="2400" dirty="0" smtClean="0"/>
              <a:t>specific examples of </a:t>
            </a:r>
            <a:br>
              <a:rPr lang="en-US" sz="2400" dirty="0" smtClean="0"/>
            </a:br>
            <a:r>
              <a:rPr lang="en-US" sz="2400" dirty="0" smtClean="0"/>
              <a:t>what the project </a:t>
            </a:r>
            <a:br>
              <a:rPr lang="en-US" sz="2400" dirty="0" smtClean="0"/>
            </a:br>
            <a:r>
              <a:rPr lang="en-US" sz="2400" dirty="0" smtClean="0"/>
              <a:t>leader could provide to </a:t>
            </a:r>
            <a:br>
              <a:rPr lang="en-US" sz="2400" dirty="0" smtClean="0"/>
            </a:br>
            <a:r>
              <a:rPr lang="en-US" sz="2400" dirty="0" smtClean="0"/>
              <a:t>nurture these youth in </a:t>
            </a:r>
            <a:br>
              <a:rPr lang="en-US" sz="2400" dirty="0" smtClean="0"/>
            </a:br>
            <a:r>
              <a:rPr lang="en-US" sz="2400" dirty="0" smtClean="0"/>
              <a:t>that project.</a:t>
            </a:r>
          </a:p>
          <a:p>
            <a:pPr marL="457200" indent="-457200">
              <a:buFont typeface="+mj-lt"/>
              <a:buAutoNum type="arabicPeriod"/>
            </a:pPr>
            <a:r>
              <a:rPr lang="en-US" sz="2400" dirty="0" smtClean="0"/>
              <a:t>Introduce your youth </a:t>
            </a:r>
            <a:br>
              <a:rPr lang="en-US" sz="2400" dirty="0" smtClean="0"/>
            </a:br>
            <a:r>
              <a:rPr lang="en-US" sz="2400" dirty="0" smtClean="0"/>
              <a:t>to the group.</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98613" y="182563"/>
            <a:ext cx="7542212" cy="1143000"/>
          </a:xfrm>
          <a:noFill/>
        </p:spPr>
        <p:txBody>
          <a:bodyPr>
            <a:normAutofit fontScale="90000"/>
          </a:bodyPr>
          <a:lstStyle/>
          <a:p>
            <a:pPr algn="ctr" eaLnBrk="1" hangingPunct="1"/>
            <a:r>
              <a:rPr lang="en-US" sz="4000" b="1" dirty="0" smtClean="0">
                <a:latin typeface="Garamond" pitchFamily="18" charset="0"/>
              </a:rPr>
              <a:t>5 – 8 Year Olds </a:t>
            </a:r>
            <a:br>
              <a:rPr lang="en-US" sz="4000" b="1" dirty="0" smtClean="0">
                <a:latin typeface="Garamond" pitchFamily="18" charset="0"/>
              </a:rPr>
            </a:br>
            <a:r>
              <a:rPr lang="en-US" sz="4000" b="1" dirty="0" smtClean="0">
                <a:latin typeface="Garamond" pitchFamily="18" charset="0"/>
              </a:rPr>
              <a:t>Primary Member Characteristics</a:t>
            </a:r>
          </a:p>
        </p:txBody>
      </p:sp>
      <p:sp>
        <p:nvSpPr>
          <p:cNvPr id="381963" name="Rectangle 11"/>
          <p:cNvSpPr>
            <a:spLocks noGrp="1" noChangeArrowheads="1"/>
          </p:cNvSpPr>
          <p:nvPr>
            <p:ph type="body" sz="half" idx="1"/>
          </p:nvPr>
        </p:nvSpPr>
        <p:spPr>
          <a:xfrm>
            <a:off x="1828800" y="1370013"/>
            <a:ext cx="6935788" cy="1524000"/>
          </a:xfrm>
          <a:noFill/>
        </p:spPr>
        <p:txBody>
          <a:bodyPr>
            <a:normAutofit lnSpcReduction="10000"/>
          </a:bodyPr>
          <a:lstStyle/>
          <a:p>
            <a:pPr marL="238125" indent="-225425" eaLnBrk="1" hangingPunct="1">
              <a:lnSpc>
                <a:spcPct val="90000"/>
              </a:lnSpc>
              <a:spcBef>
                <a:spcPct val="0"/>
              </a:spcBef>
              <a:buFont typeface="Courier New" pitchFamily="49" charset="0"/>
              <a:buChar char="o"/>
            </a:pPr>
            <a:r>
              <a:rPr lang="en-US" sz="2100" dirty="0" smtClean="0">
                <a:solidFill>
                  <a:srgbClr val="009900"/>
                </a:solidFill>
                <a:latin typeface="Garamond" pitchFamily="18" charset="0"/>
              </a:rPr>
              <a:t>I am mastering physical skills, mostly commanding large muscles.</a:t>
            </a:r>
          </a:p>
          <a:p>
            <a:pPr marL="238125" indent="-225425" eaLnBrk="1" hangingPunct="1">
              <a:lnSpc>
                <a:spcPct val="90000"/>
              </a:lnSpc>
              <a:spcBef>
                <a:spcPct val="0"/>
              </a:spcBef>
              <a:buFont typeface="Courier New" pitchFamily="49" charset="0"/>
              <a:buChar char="o"/>
            </a:pPr>
            <a:r>
              <a:rPr lang="en-US" sz="2100" dirty="0" smtClean="0">
                <a:solidFill>
                  <a:srgbClr val="009900"/>
                </a:solidFill>
                <a:latin typeface="Garamond" pitchFamily="18" charset="0"/>
              </a:rPr>
              <a:t>My physical growth is generally gradual, and about the same as boys my age.</a:t>
            </a:r>
          </a:p>
          <a:p>
            <a:pPr marL="238125" indent="-225425" eaLnBrk="1" hangingPunct="1">
              <a:lnSpc>
                <a:spcPct val="90000"/>
              </a:lnSpc>
              <a:spcBef>
                <a:spcPct val="0"/>
              </a:spcBef>
              <a:buFont typeface="Courier New" pitchFamily="49" charset="0"/>
              <a:buChar char="o"/>
            </a:pPr>
            <a:r>
              <a:rPr lang="en-US" sz="2100" dirty="0" smtClean="0">
                <a:solidFill>
                  <a:srgbClr val="009900"/>
                </a:solidFill>
                <a:latin typeface="Garamond" pitchFamily="18" charset="0"/>
              </a:rPr>
              <a:t>I am a concrete thinker, mostly in the present.</a:t>
            </a:r>
          </a:p>
        </p:txBody>
      </p:sp>
      <p:sp>
        <p:nvSpPr>
          <p:cNvPr id="14340" name="Text Box 12"/>
          <p:cNvSpPr txBox="1">
            <a:spLocks noChangeArrowheads="1"/>
          </p:cNvSpPr>
          <p:nvPr/>
        </p:nvSpPr>
        <p:spPr bwMode="auto">
          <a:xfrm>
            <a:off x="7239000" y="2590800"/>
            <a:ext cx="1905000" cy="366713"/>
          </a:xfrm>
          <a:prstGeom prst="rect">
            <a:avLst/>
          </a:prstGeom>
          <a:noFill/>
          <a:ln w="9525">
            <a:noFill/>
            <a:miter lim="800000"/>
            <a:headEnd/>
            <a:tailEnd/>
          </a:ln>
        </p:spPr>
        <p:txBody>
          <a:bodyPr>
            <a:spAutoFit/>
          </a:bodyPr>
          <a:lstStyle/>
          <a:p>
            <a:pPr>
              <a:spcBef>
                <a:spcPct val="50000"/>
              </a:spcBef>
            </a:pPr>
            <a:endParaRPr lang="en-US" sz="1800">
              <a:latin typeface="Garamond" pitchFamily="18" charset="0"/>
            </a:endParaRPr>
          </a:p>
        </p:txBody>
      </p:sp>
      <p:pic>
        <p:nvPicPr>
          <p:cNvPr id="14341" name="Picture 21"/>
          <p:cNvPicPr>
            <a:picLocks noChangeAspect="1" noChangeArrowheads="1"/>
          </p:cNvPicPr>
          <p:nvPr/>
        </p:nvPicPr>
        <p:blipFill>
          <a:blip r:embed="rId3" cstate="print"/>
          <a:srcRect/>
          <a:stretch>
            <a:fillRect/>
          </a:stretch>
        </p:blipFill>
        <p:spPr bwMode="auto">
          <a:xfrm>
            <a:off x="227013" y="227013"/>
            <a:ext cx="1449387" cy="6386512"/>
          </a:xfrm>
          <a:prstGeom prst="rect">
            <a:avLst/>
          </a:prstGeom>
          <a:noFill/>
          <a:ln w="9525">
            <a:noFill/>
            <a:miter lim="800000"/>
            <a:headEnd/>
            <a:tailEnd/>
          </a:ln>
        </p:spPr>
      </p:pic>
      <p:pic>
        <p:nvPicPr>
          <p:cNvPr id="14342" name="Picture 22" descr="MCj04375050000[1]"/>
          <p:cNvPicPr>
            <a:picLocks noChangeAspect="1" noChangeArrowheads="1"/>
          </p:cNvPicPr>
          <p:nvPr/>
        </p:nvPicPr>
        <p:blipFill>
          <a:blip r:embed="rId4" cstate="print"/>
          <a:srcRect/>
          <a:stretch>
            <a:fillRect/>
          </a:stretch>
        </p:blipFill>
        <p:spPr bwMode="auto">
          <a:xfrm>
            <a:off x="2057400" y="3124200"/>
            <a:ext cx="2273300" cy="3352800"/>
          </a:xfrm>
          <a:prstGeom prst="rect">
            <a:avLst/>
          </a:prstGeom>
          <a:noFill/>
          <a:ln w="9525">
            <a:noFill/>
            <a:miter lim="800000"/>
            <a:headEnd/>
            <a:tailEnd/>
          </a:ln>
        </p:spPr>
      </p:pic>
      <p:sp>
        <p:nvSpPr>
          <p:cNvPr id="381975" name="Text Box 23"/>
          <p:cNvSpPr txBox="1">
            <a:spLocks noChangeArrowheads="1"/>
          </p:cNvSpPr>
          <p:nvPr/>
        </p:nvSpPr>
        <p:spPr bwMode="auto">
          <a:xfrm>
            <a:off x="4419600" y="2667000"/>
            <a:ext cx="4724400" cy="3940175"/>
          </a:xfrm>
          <a:prstGeom prst="rect">
            <a:avLst/>
          </a:prstGeom>
          <a:noFill/>
          <a:ln w="9525">
            <a:noFill/>
            <a:miter lim="800000"/>
            <a:headEnd/>
            <a:tailEnd/>
          </a:ln>
        </p:spPr>
        <p:txBody>
          <a:bodyPr>
            <a:spAutoFit/>
          </a:bodyPr>
          <a:lstStyle/>
          <a:p>
            <a:pPr marL="234950" indent="-222250" algn="l">
              <a:buFont typeface="Courier New" pitchFamily="49" charset="0"/>
              <a:buChar char="o"/>
            </a:pPr>
            <a:r>
              <a:rPr lang="en-US" sz="2100" dirty="0">
                <a:solidFill>
                  <a:srgbClr val="009900"/>
                </a:solidFill>
                <a:latin typeface="Garamond" pitchFamily="18" charset="0"/>
              </a:rPr>
              <a:t>I am curious about my immediate environment and rely heavily upon my sensory experiences. My attention </a:t>
            </a:r>
            <a:r>
              <a:rPr lang="en-US" sz="2100" dirty="0" smtClean="0">
                <a:solidFill>
                  <a:srgbClr val="009900"/>
                </a:solidFill>
                <a:latin typeface="Garamond" pitchFamily="18" charset="0"/>
              </a:rPr>
              <a:t>span  </a:t>
            </a:r>
            <a:r>
              <a:rPr lang="en-US" sz="2100" dirty="0">
                <a:solidFill>
                  <a:srgbClr val="009900"/>
                </a:solidFill>
                <a:latin typeface="Garamond" pitchFamily="18" charset="0"/>
              </a:rPr>
              <a:t>is short.</a:t>
            </a:r>
          </a:p>
          <a:p>
            <a:pPr marL="234950" indent="-222250" algn="l">
              <a:buFont typeface="Courier New" pitchFamily="49" charset="0"/>
              <a:buChar char="o"/>
            </a:pPr>
            <a:r>
              <a:rPr lang="en-US" sz="2100" dirty="0">
                <a:solidFill>
                  <a:srgbClr val="009900"/>
                </a:solidFill>
                <a:latin typeface="Garamond" pitchFamily="18" charset="0"/>
              </a:rPr>
              <a:t>I am self-centered and sensitive.</a:t>
            </a:r>
          </a:p>
          <a:p>
            <a:pPr marL="234950" indent="-222250" algn="l">
              <a:buFont typeface="Courier New" pitchFamily="49" charset="0"/>
              <a:buChar char="o"/>
            </a:pPr>
            <a:r>
              <a:rPr lang="en-US" sz="2100" dirty="0">
                <a:solidFill>
                  <a:srgbClr val="009900"/>
                </a:solidFill>
                <a:latin typeface="Garamond" pitchFamily="18" charset="0"/>
              </a:rPr>
              <a:t>I am strongly dependent upon adults </a:t>
            </a:r>
            <a:r>
              <a:rPr lang="en-US" sz="2100" dirty="0" smtClean="0">
                <a:solidFill>
                  <a:srgbClr val="009900"/>
                </a:solidFill>
                <a:latin typeface="Garamond" pitchFamily="18" charset="0"/>
              </a:rPr>
              <a:t>  and </a:t>
            </a:r>
            <a:r>
              <a:rPr lang="en-US" sz="2100" dirty="0">
                <a:solidFill>
                  <a:srgbClr val="009900"/>
                </a:solidFill>
                <a:latin typeface="Garamond" pitchFamily="18" charset="0"/>
              </a:rPr>
              <a:t>seek their attention.</a:t>
            </a:r>
          </a:p>
          <a:p>
            <a:pPr marL="234950" indent="-222250" algn="l">
              <a:buFont typeface="Courier New" pitchFamily="49" charset="0"/>
              <a:buChar char="o"/>
            </a:pPr>
            <a:r>
              <a:rPr lang="en-US" sz="2100" dirty="0">
                <a:solidFill>
                  <a:srgbClr val="009900"/>
                </a:solidFill>
                <a:latin typeface="Garamond" pitchFamily="18" charset="0"/>
              </a:rPr>
              <a:t>I am beginning to explore social situations outside of my home, but </a:t>
            </a:r>
            <a:r>
              <a:rPr lang="en-US" sz="2100" dirty="0" smtClean="0">
                <a:solidFill>
                  <a:srgbClr val="009900"/>
                </a:solidFill>
                <a:latin typeface="Garamond" pitchFamily="18" charset="0"/>
              </a:rPr>
              <a:t>      still </a:t>
            </a:r>
            <a:r>
              <a:rPr lang="en-US" sz="2100" dirty="0">
                <a:solidFill>
                  <a:srgbClr val="009900"/>
                </a:solidFill>
                <a:latin typeface="Garamond" pitchFamily="18" charset="0"/>
              </a:rPr>
              <a:t>need adult approval.</a:t>
            </a:r>
          </a:p>
          <a:p>
            <a:pPr marL="234950" indent="-222250" algn="l">
              <a:buFont typeface="Courier New" pitchFamily="49" charset="0"/>
              <a:buChar char="o"/>
            </a:pPr>
            <a:r>
              <a:rPr lang="en-US" sz="2100" dirty="0">
                <a:solidFill>
                  <a:srgbClr val="009900"/>
                </a:solidFill>
                <a:latin typeface="Garamond" pitchFamily="18" charset="0"/>
              </a:rPr>
              <a:t>Friendships are evolving for me, </a:t>
            </a:r>
            <a:r>
              <a:rPr lang="en-US" sz="2100" dirty="0" smtClean="0">
                <a:solidFill>
                  <a:srgbClr val="009900"/>
                </a:solidFill>
                <a:latin typeface="Garamond" pitchFamily="18" charset="0"/>
              </a:rPr>
              <a:t>         and </a:t>
            </a:r>
            <a:r>
              <a:rPr lang="en-US" sz="2100" dirty="0">
                <a:solidFill>
                  <a:srgbClr val="009900"/>
                </a:solidFill>
                <a:latin typeface="Garamond" pitchFamily="18" charset="0"/>
              </a:rPr>
              <a:t>sometimes I will play with 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1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1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197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197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197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197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19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Potluck &amp; networking – 20 minutes</a:t>
            </a:r>
          </a:p>
          <a:p>
            <a:r>
              <a:rPr lang="en-US" dirty="0" smtClean="0"/>
              <a:t>Welcome – 5 minutes</a:t>
            </a:r>
          </a:p>
          <a:p>
            <a:pPr lvl="1"/>
            <a:r>
              <a:rPr lang="en-US" dirty="0" smtClean="0"/>
              <a:t>Sign-In</a:t>
            </a:r>
          </a:p>
          <a:p>
            <a:pPr lvl="1"/>
            <a:r>
              <a:rPr lang="en-US" dirty="0" smtClean="0"/>
              <a:t>Parking Lot</a:t>
            </a:r>
          </a:p>
          <a:p>
            <a:r>
              <a:rPr lang="en-US" dirty="0" smtClean="0"/>
              <a:t>Icebreaker – 5 minutes</a:t>
            </a:r>
          </a:p>
          <a:p>
            <a:r>
              <a:rPr lang="en-US" dirty="0" smtClean="0"/>
              <a:t>Presentation – 75 minutes</a:t>
            </a:r>
          </a:p>
          <a:p>
            <a:pPr lvl="1"/>
            <a:r>
              <a:rPr lang="en-US" dirty="0" smtClean="0"/>
              <a:t>The 4-H Program</a:t>
            </a:r>
          </a:p>
          <a:p>
            <a:pPr lvl="1"/>
            <a:r>
              <a:rPr lang="en-US" dirty="0" smtClean="0"/>
              <a:t>The 4-H Project</a:t>
            </a:r>
          </a:p>
          <a:p>
            <a:r>
              <a:rPr lang="en-US" dirty="0" smtClean="0"/>
              <a:t>Policy – 30 minutes</a:t>
            </a:r>
          </a:p>
          <a:p>
            <a:r>
              <a:rPr lang="en-US" dirty="0" smtClean="0"/>
              <a:t>Questions &amp; Evaluation – 15 minutes</a:t>
            </a:r>
          </a:p>
        </p:txBody>
      </p:sp>
      <p:pic>
        <p:nvPicPr>
          <p:cNvPr id="2052" name="Picture 4" descr="C:\Documents and Settings\Carolyn\Local Settings\Temporary Internet Files\Content.IE5\UREJH04M\MCj04326630000[1].png"/>
          <p:cNvPicPr>
            <a:picLocks noChangeAspect="1" noChangeArrowheads="1"/>
          </p:cNvPicPr>
          <p:nvPr/>
        </p:nvPicPr>
        <p:blipFill>
          <a:blip r:embed="rId3" cstate="print"/>
          <a:srcRect/>
          <a:stretch>
            <a:fillRect/>
          </a:stretch>
        </p:blipFill>
        <p:spPr bwMode="auto">
          <a:xfrm>
            <a:off x="4953000" y="1295400"/>
            <a:ext cx="2990850" cy="29908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827213" y="182563"/>
            <a:ext cx="7313612" cy="1143000"/>
          </a:xfrm>
          <a:noFill/>
        </p:spPr>
        <p:txBody>
          <a:bodyPr>
            <a:normAutofit fontScale="90000"/>
          </a:bodyPr>
          <a:lstStyle/>
          <a:p>
            <a:pPr algn="ctr" eaLnBrk="1" hangingPunct="1"/>
            <a:r>
              <a:rPr lang="en-US" sz="4000" b="1" dirty="0" smtClean="0">
                <a:latin typeface="Garamond" pitchFamily="18" charset="0"/>
              </a:rPr>
              <a:t>9 – 11 Year Olds</a:t>
            </a:r>
            <a:br>
              <a:rPr lang="en-US" sz="4000" b="1" dirty="0" smtClean="0">
                <a:latin typeface="Garamond" pitchFamily="18" charset="0"/>
              </a:rPr>
            </a:br>
            <a:r>
              <a:rPr lang="en-US" sz="4000" b="1" dirty="0" smtClean="0">
                <a:latin typeface="Garamond" pitchFamily="18" charset="0"/>
              </a:rPr>
              <a:t>Junior Member Characteristics</a:t>
            </a:r>
          </a:p>
        </p:txBody>
      </p:sp>
      <p:sp>
        <p:nvSpPr>
          <p:cNvPr id="338956" name="Rectangle 12"/>
          <p:cNvSpPr>
            <a:spLocks noGrp="1" noChangeArrowheads="1"/>
          </p:cNvSpPr>
          <p:nvPr>
            <p:ph type="body" idx="1"/>
          </p:nvPr>
        </p:nvSpPr>
        <p:spPr>
          <a:xfrm>
            <a:off x="1981200" y="1370012"/>
            <a:ext cx="6781800" cy="5259388"/>
          </a:xfrm>
          <a:noFill/>
        </p:spPr>
        <p:txBody>
          <a:bodyPr>
            <a:normAutofit/>
          </a:bodyPr>
          <a:lstStyle/>
          <a:p>
            <a:pPr eaLnBrk="1" hangingPunct="1">
              <a:spcBef>
                <a:spcPct val="0"/>
              </a:spcBef>
              <a:buFont typeface="Courier New" pitchFamily="49" charset="0"/>
              <a:buChar char="o"/>
            </a:pPr>
            <a:r>
              <a:rPr lang="en-US" sz="2100" dirty="0" smtClean="0">
                <a:solidFill>
                  <a:srgbClr val="009900"/>
                </a:solidFill>
                <a:latin typeface="Garamond" pitchFamily="18" charset="0"/>
              </a:rPr>
              <a:t>I am physically stronger and have better balance and coordination.</a:t>
            </a:r>
          </a:p>
          <a:p>
            <a:pPr eaLnBrk="1" hangingPunct="1">
              <a:spcBef>
                <a:spcPct val="0"/>
              </a:spcBef>
              <a:buFont typeface="Courier New" pitchFamily="49" charset="0"/>
              <a:buChar char="o"/>
            </a:pPr>
            <a:r>
              <a:rPr lang="en-US" sz="2100" dirty="0" smtClean="0">
                <a:solidFill>
                  <a:srgbClr val="009900"/>
                </a:solidFill>
                <a:latin typeface="Garamond" pitchFamily="18" charset="0"/>
              </a:rPr>
              <a:t>I am maturing at a different rate, sometimes slower than girls.</a:t>
            </a:r>
          </a:p>
          <a:p>
            <a:pPr eaLnBrk="1" hangingPunct="1">
              <a:spcBef>
                <a:spcPct val="0"/>
              </a:spcBef>
              <a:buFont typeface="Courier New" pitchFamily="49" charset="0"/>
              <a:buChar char="o"/>
            </a:pPr>
            <a:r>
              <a:rPr lang="en-US" sz="2100" dirty="0" smtClean="0">
                <a:solidFill>
                  <a:srgbClr val="009900"/>
                </a:solidFill>
                <a:latin typeface="Garamond" pitchFamily="18" charset="0"/>
              </a:rPr>
              <a:t>I favor concrete thinking, but am beginning to use reasoning skills and abstract thoughts.</a:t>
            </a:r>
          </a:p>
          <a:p>
            <a:pPr eaLnBrk="1" hangingPunct="1">
              <a:spcBef>
                <a:spcPct val="0"/>
              </a:spcBef>
              <a:buFont typeface="Courier New" pitchFamily="49" charset="0"/>
              <a:buChar char="o"/>
            </a:pPr>
            <a:r>
              <a:rPr lang="en-US" sz="2100" dirty="0" smtClean="0">
                <a:solidFill>
                  <a:srgbClr val="009900"/>
                </a:solidFill>
                <a:latin typeface="Garamond" pitchFamily="18" charset="0"/>
              </a:rPr>
              <a:t>I am creative, curious, and eager.</a:t>
            </a:r>
          </a:p>
          <a:p>
            <a:pPr eaLnBrk="1" hangingPunct="1">
              <a:spcBef>
                <a:spcPct val="0"/>
              </a:spcBef>
              <a:buFont typeface="Courier New" pitchFamily="49" charset="0"/>
              <a:buChar char="o"/>
            </a:pPr>
            <a:r>
              <a:rPr lang="en-US" sz="2100" dirty="0" smtClean="0">
                <a:solidFill>
                  <a:srgbClr val="009900"/>
                </a:solidFill>
                <a:latin typeface="Garamond" pitchFamily="18" charset="0"/>
              </a:rPr>
              <a:t>My self- confidence and self-esteem are fragile. I need recognition and praise.</a:t>
            </a:r>
          </a:p>
          <a:p>
            <a:pPr marL="342900" indent="-342900">
              <a:buFont typeface="Courier New" pitchFamily="49" charset="0"/>
              <a:buChar char="o"/>
            </a:pPr>
            <a:r>
              <a:rPr lang="en-US" sz="2100" dirty="0" smtClean="0">
                <a:solidFill>
                  <a:srgbClr val="009900"/>
                </a:solidFill>
                <a:latin typeface="Garamond" pitchFamily="18" charset="0"/>
              </a:rPr>
              <a:t>I am beginning to question parental authority. </a:t>
            </a:r>
          </a:p>
          <a:p>
            <a:pPr marL="342900" indent="-342900">
              <a:buFont typeface="Courier New" pitchFamily="49" charset="0"/>
              <a:buChar char="o"/>
            </a:pPr>
            <a:r>
              <a:rPr lang="en-US" sz="2100" dirty="0" smtClean="0">
                <a:solidFill>
                  <a:srgbClr val="009900"/>
                </a:solidFill>
                <a:latin typeface="Garamond" pitchFamily="18" charset="0"/>
              </a:rPr>
              <a:t>I am starting to guide myself, work as a team         member, and exhibiting a sense of competition.</a:t>
            </a:r>
          </a:p>
          <a:p>
            <a:pPr marL="342900" indent="-342900">
              <a:buFont typeface="Courier New" pitchFamily="49" charset="0"/>
              <a:buChar char="o"/>
            </a:pPr>
            <a:r>
              <a:rPr lang="en-US" sz="2100" dirty="0" smtClean="0">
                <a:solidFill>
                  <a:srgbClr val="009900"/>
                </a:solidFill>
                <a:latin typeface="Garamond" pitchFamily="18" charset="0"/>
              </a:rPr>
              <a:t>I enjoy group activities and look to                                          older youth, but still need adult                                          guidance.</a:t>
            </a:r>
          </a:p>
        </p:txBody>
      </p:sp>
      <p:pic>
        <p:nvPicPr>
          <p:cNvPr id="15364" name="Picture 14" descr="MCj04247380000[1]"/>
          <p:cNvPicPr>
            <a:picLocks noChangeAspect="1" noChangeArrowheads="1"/>
          </p:cNvPicPr>
          <p:nvPr/>
        </p:nvPicPr>
        <p:blipFill>
          <a:blip r:embed="rId3" cstate="print"/>
          <a:srcRect/>
          <a:stretch>
            <a:fillRect/>
          </a:stretch>
        </p:blipFill>
        <p:spPr bwMode="auto">
          <a:xfrm>
            <a:off x="6019800" y="4114800"/>
            <a:ext cx="2819400" cy="2514600"/>
          </a:xfrm>
          <a:prstGeom prst="rect">
            <a:avLst/>
          </a:prstGeom>
          <a:noFill/>
          <a:ln w="9525">
            <a:noFill/>
            <a:miter lim="800000"/>
            <a:headEnd/>
            <a:tailEnd/>
          </a:ln>
        </p:spPr>
      </p:pic>
      <p:pic>
        <p:nvPicPr>
          <p:cNvPr id="15365" name="Picture 15"/>
          <p:cNvPicPr>
            <a:picLocks noChangeAspect="1" noChangeArrowheads="1"/>
          </p:cNvPicPr>
          <p:nvPr/>
        </p:nvPicPr>
        <p:blipFill>
          <a:blip r:embed="rId4" cstate="print"/>
          <a:srcRect/>
          <a:stretch>
            <a:fillRect/>
          </a:stretch>
        </p:blipFill>
        <p:spPr bwMode="auto">
          <a:xfrm>
            <a:off x="227013" y="227013"/>
            <a:ext cx="1535112" cy="6386512"/>
          </a:xfrm>
          <a:prstGeom prst="rect">
            <a:avLst/>
          </a:prstGeom>
          <a:noFill/>
          <a:ln w="9525">
            <a:noFill/>
            <a:miter lim="800000"/>
            <a:headEnd/>
            <a:tailEnd/>
          </a:ln>
        </p:spPr>
      </p:pic>
      <p:sp>
        <p:nvSpPr>
          <p:cNvPr id="338960" name="Rectangle 16"/>
          <p:cNvSpPr>
            <a:spLocks noChangeArrowheads="1"/>
          </p:cNvSpPr>
          <p:nvPr/>
        </p:nvSpPr>
        <p:spPr bwMode="auto">
          <a:xfrm>
            <a:off x="1981200" y="4267200"/>
            <a:ext cx="5334000" cy="1295400"/>
          </a:xfrm>
          <a:prstGeom prst="rect">
            <a:avLst/>
          </a:prstGeom>
          <a:noFill/>
          <a:ln w="9525">
            <a:noFill/>
            <a:miter lim="800000"/>
            <a:headEnd/>
            <a:tailEnd/>
          </a:ln>
        </p:spPr>
        <p:txBody>
          <a:bodyPr/>
          <a:lstStyle/>
          <a:p>
            <a:pPr marL="342900" indent="-342900" algn="l">
              <a:buFontTx/>
              <a:buChar char="•"/>
            </a:pPr>
            <a:endParaRPr lang="en-US" sz="2100" dirty="0">
              <a:solidFill>
                <a:srgbClr val="009900"/>
              </a:solidFill>
              <a:latin typeface="Garamond" pitchFamily="18" charset="0"/>
            </a:endParaRPr>
          </a:p>
        </p:txBody>
      </p:sp>
      <p:sp>
        <p:nvSpPr>
          <p:cNvPr id="338961" name="Rectangle 17"/>
          <p:cNvSpPr>
            <a:spLocks noChangeArrowheads="1"/>
          </p:cNvSpPr>
          <p:nvPr/>
        </p:nvSpPr>
        <p:spPr bwMode="auto">
          <a:xfrm>
            <a:off x="1981200" y="5562600"/>
            <a:ext cx="3962400" cy="952500"/>
          </a:xfrm>
          <a:prstGeom prst="rect">
            <a:avLst/>
          </a:prstGeom>
          <a:noFill/>
          <a:ln w="9525">
            <a:noFill/>
            <a:miter lim="800000"/>
            <a:headEnd/>
            <a:tailEnd/>
          </a:ln>
        </p:spPr>
        <p:txBody>
          <a:bodyPr/>
          <a:lstStyle/>
          <a:p>
            <a:pPr marL="342900" indent="-342900" algn="l"/>
            <a:endParaRPr lang="en-US" sz="2000" dirty="0">
              <a:solidFill>
                <a:srgbClr val="009900"/>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9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9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9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9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9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89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89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95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98613" y="182563"/>
            <a:ext cx="7542212" cy="1736725"/>
          </a:xfrm>
          <a:noFill/>
        </p:spPr>
        <p:txBody>
          <a:bodyPr>
            <a:normAutofit fontScale="90000"/>
          </a:bodyPr>
          <a:lstStyle/>
          <a:p>
            <a:pPr algn="ctr" eaLnBrk="1" hangingPunct="1"/>
            <a:r>
              <a:rPr lang="en-US" sz="4000" b="1" dirty="0" smtClean="0">
                <a:latin typeface="Garamond" pitchFamily="18" charset="0"/>
              </a:rPr>
              <a:t>12 – 14 Year Olds  </a:t>
            </a:r>
            <a:br>
              <a:rPr lang="en-US" sz="4000" b="1" dirty="0" smtClean="0">
                <a:latin typeface="Garamond" pitchFamily="18" charset="0"/>
              </a:rPr>
            </a:br>
            <a:r>
              <a:rPr lang="en-US" sz="4000" b="1" dirty="0" smtClean="0">
                <a:latin typeface="Garamond" pitchFamily="18" charset="0"/>
              </a:rPr>
              <a:t>Intermediate Member Characteristics</a:t>
            </a:r>
          </a:p>
        </p:txBody>
      </p:sp>
      <p:sp>
        <p:nvSpPr>
          <p:cNvPr id="16387" name="Text Box 5"/>
          <p:cNvSpPr txBox="1">
            <a:spLocks noChangeArrowheads="1"/>
          </p:cNvSpPr>
          <p:nvPr/>
        </p:nvSpPr>
        <p:spPr bwMode="auto">
          <a:xfrm>
            <a:off x="457200" y="1676400"/>
            <a:ext cx="990600" cy="366713"/>
          </a:xfrm>
          <a:prstGeom prst="rect">
            <a:avLst/>
          </a:prstGeom>
          <a:noFill/>
          <a:ln w="9525">
            <a:noFill/>
            <a:miter lim="800000"/>
            <a:headEnd/>
            <a:tailEnd/>
          </a:ln>
        </p:spPr>
        <p:txBody>
          <a:bodyPr>
            <a:spAutoFit/>
          </a:bodyPr>
          <a:lstStyle/>
          <a:p>
            <a:pPr>
              <a:spcBef>
                <a:spcPct val="50000"/>
              </a:spcBef>
            </a:pPr>
            <a:endParaRPr lang="en-US" sz="1800">
              <a:latin typeface="Garamond" pitchFamily="18" charset="0"/>
            </a:endParaRPr>
          </a:p>
        </p:txBody>
      </p:sp>
      <p:sp>
        <p:nvSpPr>
          <p:cNvPr id="16388" name="Text Box 8"/>
          <p:cNvSpPr txBox="1">
            <a:spLocks noChangeArrowheads="1"/>
          </p:cNvSpPr>
          <p:nvPr/>
        </p:nvSpPr>
        <p:spPr bwMode="auto">
          <a:xfrm>
            <a:off x="685800" y="4343400"/>
            <a:ext cx="838200" cy="366713"/>
          </a:xfrm>
          <a:prstGeom prst="rect">
            <a:avLst/>
          </a:prstGeom>
          <a:noFill/>
          <a:ln w="9525">
            <a:noFill/>
            <a:miter lim="800000"/>
            <a:headEnd/>
            <a:tailEnd/>
          </a:ln>
        </p:spPr>
        <p:txBody>
          <a:bodyPr>
            <a:spAutoFit/>
          </a:bodyPr>
          <a:lstStyle/>
          <a:p>
            <a:pPr>
              <a:spcBef>
                <a:spcPct val="50000"/>
              </a:spcBef>
            </a:pPr>
            <a:endParaRPr lang="en-US" sz="1800">
              <a:latin typeface="Garamond" pitchFamily="18" charset="0"/>
            </a:endParaRPr>
          </a:p>
        </p:txBody>
      </p:sp>
      <p:pic>
        <p:nvPicPr>
          <p:cNvPr id="16389" name="Picture 14"/>
          <p:cNvPicPr>
            <a:picLocks noChangeAspect="1" noChangeArrowheads="1"/>
          </p:cNvPicPr>
          <p:nvPr/>
        </p:nvPicPr>
        <p:blipFill>
          <a:blip r:embed="rId3" cstate="print"/>
          <a:srcRect/>
          <a:stretch>
            <a:fillRect/>
          </a:stretch>
        </p:blipFill>
        <p:spPr bwMode="auto">
          <a:xfrm>
            <a:off x="227013" y="227013"/>
            <a:ext cx="1535112" cy="6386512"/>
          </a:xfrm>
          <a:prstGeom prst="rect">
            <a:avLst/>
          </a:prstGeom>
          <a:noFill/>
          <a:ln w="9525">
            <a:noFill/>
            <a:miter lim="800000"/>
            <a:headEnd/>
            <a:tailEnd/>
          </a:ln>
        </p:spPr>
      </p:pic>
      <p:pic>
        <p:nvPicPr>
          <p:cNvPr id="16390" name="Picture 12" descr="MCj03974340000[1]"/>
          <p:cNvPicPr>
            <a:picLocks noChangeAspect="1" noChangeArrowheads="1"/>
          </p:cNvPicPr>
          <p:nvPr/>
        </p:nvPicPr>
        <p:blipFill>
          <a:blip r:embed="rId4" cstate="print"/>
          <a:srcRect/>
          <a:stretch>
            <a:fillRect/>
          </a:stretch>
        </p:blipFill>
        <p:spPr bwMode="auto">
          <a:xfrm>
            <a:off x="1905000" y="2286000"/>
            <a:ext cx="1809750" cy="1830388"/>
          </a:xfrm>
          <a:prstGeom prst="rect">
            <a:avLst/>
          </a:prstGeom>
          <a:noFill/>
          <a:ln w="9525">
            <a:noFill/>
            <a:miter lim="800000"/>
            <a:headEnd/>
            <a:tailEnd/>
          </a:ln>
        </p:spPr>
      </p:pic>
      <p:pic>
        <p:nvPicPr>
          <p:cNvPr id="16391" name="Picture 13" descr="MCj03975060000[1]"/>
          <p:cNvPicPr>
            <a:picLocks noChangeAspect="1" noChangeArrowheads="1"/>
          </p:cNvPicPr>
          <p:nvPr/>
        </p:nvPicPr>
        <p:blipFill>
          <a:blip r:embed="rId5" cstate="print"/>
          <a:srcRect/>
          <a:stretch>
            <a:fillRect/>
          </a:stretch>
        </p:blipFill>
        <p:spPr bwMode="auto">
          <a:xfrm>
            <a:off x="1828800" y="3733800"/>
            <a:ext cx="1535113" cy="1828800"/>
          </a:xfrm>
          <a:prstGeom prst="rect">
            <a:avLst/>
          </a:prstGeom>
          <a:noFill/>
          <a:ln w="9525">
            <a:noFill/>
            <a:miter lim="800000"/>
            <a:headEnd/>
            <a:tailEnd/>
          </a:ln>
        </p:spPr>
      </p:pic>
      <p:sp>
        <p:nvSpPr>
          <p:cNvPr id="339984" name="Rectangle 16"/>
          <p:cNvSpPr>
            <a:spLocks noChangeArrowheads="1"/>
          </p:cNvSpPr>
          <p:nvPr/>
        </p:nvSpPr>
        <p:spPr bwMode="auto">
          <a:xfrm>
            <a:off x="3657600" y="2133600"/>
            <a:ext cx="5486400" cy="4724400"/>
          </a:xfrm>
          <a:prstGeom prst="rect">
            <a:avLst/>
          </a:prstGeom>
          <a:noFill/>
          <a:ln w="9525">
            <a:noFill/>
            <a:miter lim="800000"/>
            <a:headEnd/>
            <a:tailEnd/>
          </a:ln>
        </p:spPr>
        <p:txBody>
          <a:bodyPr/>
          <a:lstStyle/>
          <a:p>
            <a:pPr marL="342900" indent="-342900" algn="l">
              <a:buFont typeface="Courier New" pitchFamily="49" charset="0"/>
              <a:buChar char="o"/>
            </a:pPr>
            <a:r>
              <a:rPr lang="en-US" sz="2100" dirty="0">
                <a:solidFill>
                  <a:srgbClr val="009900"/>
                </a:solidFill>
                <a:latin typeface="Garamond" pitchFamily="18" charset="0"/>
              </a:rPr>
              <a:t>I am experiencing rapid and profound </a:t>
            </a:r>
            <a:r>
              <a:rPr lang="en-US" sz="2100" dirty="0" smtClean="0">
                <a:solidFill>
                  <a:srgbClr val="009900"/>
                </a:solidFill>
                <a:latin typeface="Garamond" pitchFamily="18" charset="0"/>
              </a:rPr>
              <a:t>       physical </a:t>
            </a:r>
            <a:r>
              <a:rPr lang="en-US" sz="2100" dirty="0">
                <a:solidFill>
                  <a:srgbClr val="009900"/>
                </a:solidFill>
                <a:latin typeface="Garamond" pitchFamily="18" charset="0"/>
              </a:rPr>
              <a:t>changes.</a:t>
            </a:r>
          </a:p>
          <a:p>
            <a:pPr marL="342900" indent="-342900" algn="l">
              <a:buFont typeface="Courier New" pitchFamily="49" charset="0"/>
              <a:buChar char="o"/>
            </a:pPr>
            <a:r>
              <a:rPr lang="en-US" sz="2100" dirty="0">
                <a:solidFill>
                  <a:srgbClr val="009900"/>
                </a:solidFill>
                <a:latin typeface="Garamond" pitchFamily="18" charset="0"/>
              </a:rPr>
              <a:t>As a girl, I am experiencing sexual maturation and growth faster than boys my same age.</a:t>
            </a:r>
          </a:p>
          <a:p>
            <a:pPr marL="342900" indent="-342900" algn="l">
              <a:buFont typeface="Courier New" pitchFamily="49" charset="0"/>
              <a:buChar char="o"/>
            </a:pPr>
            <a:r>
              <a:rPr lang="en-US" sz="2100" dirty="0">
                <a:solidFill>
                  <a:srgbClr val="009900"/>
                </a:solidFill>
                <a:latin typeface="Garamond" pitchFamily="18" charset="0"/>
              </a:rPr>
              <a:t>I can think hypothetically and abstractly.</a:t>
            </a:r>
          </a:p>
          <a:p>
            <a:pPr marL="342900" indent="-342900" algn="l">
              <a:buFont typeface="Courier New" pitchFamily="49" charset="0"/>
              <a:buChar char="o"/>
            </a:pPr>
            <a:r>
              <a:rPr lang="en-US" sz="2100" dirty="0">
                <a:solidFill>
                  <a:srgbClr val="009900"/>
                </a:solidFill>
                <a:latin typeface="Garamond" pitchFamily="18" charset="0"/>
              </a:rPr>
              <a:t>My interests are broadening beyond my immediate world.</a:t>
            </a:r>
          </a:p>
          <a:p>
            <a:pPr marL="342900" indent="-342900" algn="l">
              <a:buFont typeface="Courier New" pitchFamily="49" charset="0"/>
              <a:buChar char="o"/>
            </a:pPr>
            <a:r>
              <a:rPr lang="en-US" sz="2100" dirty="0">
                <a:solidFill>
                  <a:srgbClr val="009900"/>
                </a:solidFill>
                <a:latin typeface="Garamond" pitchFamily="18" charset="0"/>
              </a:rPr>
              <a:t>I am highly self-conscious and self-critical.</a:t>
            </a:r>
          </a:p>
          <a:p>
            <a:pPr marL="342900" indent="-342900" algn="l">
              <a:buFont typeface="Courier New" pitchFamily="49" charset="0"/>
              <a:buChar char="o"/>
            </a:pPr>
            <a:r>
              <a:rPr lang="en-US" sz="2100" dirty="0">
                <a:solidFill>
                  <a:srgbClr val="009900"/>
                </a:solidFill>
                <a:latin typeface="Garamond" pitchFamily="18" charset="0"/>
              </a:rPr>
              <a:t>I have mood swings.</a:t>
            </a:r>
          </a:p>
          <a:p>
            <a:pPr marL="342900" indent="-342900" algn="l">
              <a:buFont typeface="Courier New" pitchFamily="49" charset="0"/>
              <a:buChar char="o"/>
            </a:pPr>
            <a:r>
              <a:rPr lang="en-US" sz="2100" dirty="0">
                <a:solidFill>
                  <a:srgbClr val="009900"/>
                </a:solidFill>
                <a:latin typeface="Garamond" pitchFamily="18" charset="0"/>
              </a:rPr>
              <a:t>I am exhibiting independence, but still need adult guidance and approval.</a:t>
            </a:r>
          </a:p>
          <a:p>
            <a:pPr marL="342900" indent="-342900" algn="l">
              <a:buFont typeface="Courier New" pitchFamily="49" charset="0"/>
              <a:buChar char="o"/>
            </a:pPr>
            <a:r>
              <a:rPr lang="en-US" sz="2100" dirty="0">
                <a:solidFill>
                  <a:srgbClr val="009900"/>
                </a:solidFill>
                <a:latin typeface="Garamond" pitchFamily="18" charset="0"/>
              </a:rPr>
              <a:t>I am concerned about peer relationships </a:t>
            </a:r>
            <a:r>
              <a:rPr lang="en-US" sz="2100" dirty="0" smtClean="0">
                <a:solidFill>
                  <a:srgbClr val="009900"/>
                </a:solidFill>
                <a:latin typeface="Garamond" pitchFamily="18" charset="0"/>
              </a:rPr>
              <a:t>        and </a:t>
            </a:r>
            <a:r>
              <a:rPr lang="en-US" sz="2100" dirty="0">
                <a:solidFill>
                  <a:srgbClr val="009900"/>
                </a:solidFill>
                <a:latin typeface="Garamond" pitchFamily="18" charset="0"/>
              </a:rPr>
              <a:t>personal appearance.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9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99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99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9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9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99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99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998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4"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827213" y="182563"/>
            <a:ext cx="7313612" cy="1143000"/>
          </a:xfrm>
          <a:noFill/>
        </p:spPr>
        <p:txBody>
          <a:bodyPr>
            <a:normAutofit fontScale="90000"/>
          </a:bodyPr>
          <a:lstStyle/>
          <a:p>
            <a:pPr algn="ctr" eaLnBrk="1" hangingPunct="1"/>
            <a:r>
              <a:rPr lang="en-US" sz="4000" b="1" dirty="0" smtClean="0">
                <a:latin typeface="Garamond" pitchFamily="18" charset="0"/>
              </a:rPr>
              <a:t>15 – 19 Year Olds  </a:t>
            </a:r>
            <a:br>
              <a:rPr lang="en-US" sz="4000" b="1" dirty="0" smtClean="0">
                <a:latin typeface="Garamond" pitchFamily="18" charset="0"/>
              </a:rPr>
            </a:br>
            <a:r>
              <a:rPr lang="en-US" sz="4000" b="1" dirty="0" smtClean="0">
                <a:latin typeface="Garamond" pitchFamily="18" charset="0"/>
              </a:rPr>
              <a:t>Senior Member Characteristics</a:t>
            </a:r>
          </a:p>
        </p:txBody>
      </p:sp>
      <p:sp>
        <p:nvSpPr>
          <p:cNvPr id="341008" name="Rectangle 16"/>
          <p:cNvSpPr>
            <a:spLocks noGrp="1" noChangeArrowheads="1"/>
          </p:cNvSpPr>
          <p:nvPr>
            <p:ph type="body" sz="half" idx="1"/>
          </p:nvPr>
        </p:nvSpPr>
        <p:spPr>
          <a:xfrm>
            <a:off x="1828800" y="1295400"/>
            <a:ext cx="4953000" cy="5562600"/>
          </a:xfrm>
          <a:noFill/>
        </p:spPr>
        <p:txBody>
          <a:bodyPr/>
          <a:lstStyle/>
          <a:p>
            <a:pPr eaLnBrk="1" hangingPunct="1">
              <a:spcBef>
                <a:spcPct val="0"/>
              </a:spcBef>
              <a:buFont typeface="Courier New" pitchFamily="49" charset="0"/>
              <a:buChar char="o"/>
            </a:pPr>
            <a:r>
              <a:rPr lang="en-US" sz="2100" dirty="0" smtClean="0">
                <a:solidFill>
                  <a:srgbClr val="009900"/>
                </a:solidFill>
                <a:latin typeface="Garamond" pitchFamily="18" charset="0"/>
              </a:rPr>
              <a:t>I gone through puberty and am physically well-developed.</a:t>
            </a:r>
          </a:p>
          <a:p>
            <a:pPr eaLnBrk="1" hangingPunct="1">
              <a:spcBef>
                <a:spcPct val="0"/>
              </a:spcBef>
              <a:buFont typeface="Courier New" pitchFamily="49" charset="0"/>
              <a:buChar char="o"/>
            </a:pPr>
            <a:r>
              <a:rPr lang="en-US" sz="2100" dirty="0" smtClean="0">
                <a:solidFill>
                  <a:srgbClr val="009900"/>
                </a:solidFill>
                <a:latin typeface="Garamond" pitchFamily="18" charset="0"/>
              </a:rPr>
              <a:t>My sexual maturity is about the same as girls.</a:t>
            </a:r>
          </a:p>
          <a:p>
            <a:pPr eaLnBrk="1" hangingPunct="1">
              <a:spcBef>
                <a:spcPct val="0"/>
              </a:spcBef>
              <a:buFont typeface="Courier New" pitchFamily="49" charset="0"/>
              <a:buChar char="o"/>
            </a:pPr>
            <a:r>
              <a:rPr lang="en-US" sz="2100" dirty="0" smtClean="0">
                <a:solidFill>
                  <a:srgbClr val="009900"/>
                </a:solidFill>
                <a:latin typeface="Garamond" pitchFamily="18" charset="0"/>
              </a:rPr>
              <a:t>I am a competent abstract thinker.</a:t>
            </a:r>
          </a:p>
          <a:p>
            <a:pPr eaLnBrk="1" hangingPunct="1">
              <a:spcBef>
                <a:spcPct val="0"/>
              </a:spcBef>
              <a:buFont typeface="Courier New" pitchFamily="49" charset="0"/>
              <a:buChar char="o"/>
            </a:pPr>
            <a:r>
              <a:rPr lang="en-US" sz="2100" dirty="0" smtClean="0">
                <a:solidFill>
                  <a:srgbClr val="009900"/>
                </a:solidFill>
                <a:latin typeface="Garamond" pitchFamily="18" charset="0"/>
              </a:rPr>
              <a:t>I exhibit a sense of community awareness and concern for others.</a:t>
            </a:r>
          </a:p>
          <a:p>
            <a:pPr eaLnBrk="1" hangingPunct="1">
              <a:spcBef>
                <a:spcPct val="0"/>
              </a:spcBef>
              <a:buFont typeface="Courier New" pitchFamily="49" charset="0"/>
              <a:buChar char="o"/>
            </a:pPr>
            <a:r>
              <a:rPr lang="en-US" sz="2100" dirty="0" smtClean="0">
                <a:solidFill>
                  <a:srgbClr val="009900"/>
                </a:solidFill>
                <a:latin typeface="Garamond" pitchFamily="18" charset="0"/>
              </a:rPr>
              <a:t>I may have feelings of inadequacy and not being equal to my peers.</a:t>
            </a:r>
          </a:p>
          <a:p>
            <a:pPr eaLnBrk="1" hangingPunct="1">
              <a:spcBef>
                <a:spcPct val="0"/>
              </a:spcBef>
              <a:buFont typeface="Courier New" pitchFamily="49" charset="0"/>
              <a:buChar char="o"/>
            </a:pPr>
            <a:r>
              <a:rPr lang="en-US" sz="2100" dirty="0" smtClean="0">
                <a:solidFill>
                  <a:srgbClr val="009900"/>
                </a:solidFill>
                <a:latin typeface="Garamond" pitchFamily="18" charset="0"/>
              </a:rPr>
              <a:t>I am achieving independence from adults, and seeking and cultivating my own identity.</a:t>
            </a:r>
          </a:p>
          <a:p>
            <a:pPr eaLnBrk="1" hangingPunct="1">
              <a:spcBef>
                <a:spcPct val="0"/>
              </a:spcBef>
              <a:buFont typeface="Courier New" pitchFamily="49" charset="0"/>
              <a:buChar char="o"/>
            </a:pPr>
            <a:r>
              <a:rPr lang="en-US" sz="2100" dirty="0" smtClean="0">
                <a:solidFill>
                  <a:srgbClr val="009900"/>
                </a:solidFill>
                <a:latin typeface="Garamond" pitchFamily="18" charset="0"/>
              </a:rPr>
              <a:t>I am more independent and can accept adult roles.</a:t>
            </a:r>
          </a:p>
          <a:p>
            <a:pPr eaLnBrk="1" hangingPunct="1">
              <a:spcBef>
                <a:spcPct val="0"/>
              </a:spcBef>
              <a:buFont typeface="Courier New" pitchFamily="49" charset="0"/>
              <a:buChar char="o"/>
            </a:pPr>
            <a:r>
              <a:rPr lang="en-US" sz="2100" dirty="0" smtClean="0">
                <a:solidFill>
                  <a:srgbClr val="009900"/>
                </a:solidFill>
                <a:latin typeface="Garamond" pitchFamily="18" charset="0"/>
              </a:rPr>
              <a:t>I seek status within my peer group, and I am interested in mixed-gender activities and dating.</a:t>
            </a:r>
          </a:p>
        </p:txBody>
      </p:sp>
      <p:pic>
        <p:nvPicPr>
          <p:cNvPr id="17412" name="Picture 6" descr="j0397486[1]"/>
          <p:cNvPicPr>
            <a:picLocks noGrp="1" noChangeAspect="1" noChangeArrowheads="1"/>
          </p:cNvPicPr>
          <p:nvPr>
            <p:ph sz="quarter" idx="2"/>
          </p:nvPr>
        </p:nvPicPr>
        <p:blipFill>
          <a:blip r:embed="rId3" cstate="print"/>
          <a:srcRect/>
          <a:stretch>
            <a:fillRect/>
          </a:stretch>
        </p:blipFill>
        <p:spPr>
          <a:xfrm>
            <a:off x="6858000" y="1752600"/>
            <a:ext cx="1862138" cy="1820863"/>
          </a:xfrm>
          <a:noFill/>
        </p:spPr>
      </p:pic>
      <p:pic>
        <p:nvPicPr>
          <p:cNvPr id="17413" name="Picture 9"/>
          <p:cNvPicPr>
            <a:picLocks noGrp="1" noChangeAspect="1" noChangeArrowheads="1"/>
          </p:cNvPicPr>
          <p:nvPr>
            <p:ph sz="quarter" idx="3"/>
          </p:nvPr>
        </p:nvPicPr>
        <p:blipFill>
          <a:blip r:embed="rId4" cstate="print"/>
          <a:srcRect/>
          <a:stretch>
            <a:fillRect/>
          </a:stretch>
        </p:blipFill>
        <p:spPr>
          <a:xfrm>
            <a:off x="6934200" y="4343400"/>
            <a:ext cx="1752600" cy="1663700"/>
          </a:xfrm>
          <a:noFill/>
        </p:spPr>
      </p:pic>
      <p:sp>
        <p:nvSpPr>
          <p:cNvPr id="17414" name="Text Box 5"/>
          <p:cNvSpPr txBox="1">
            <a:spLocks noChangeArrowheads="1"/>
          </p:cNvSpPr>
          <p:nvPr/>
        </p:nvSpPr>
        <p:spPr bwMode="auto">
          <a:xfrm>
            <a:off x="6629400" y="2057400"/>
            <a:ext cx="2057400" cy="366713"/>
          </a:xfrm>
          <a:prstGeom prst="rect">
            <a:avLst/>
          </a:prstGeom>
          <a:noFill/>
          <a:ln w="9525">
            <a:noFill/>
            <a:miter lim="800000"/>
            <a:headEnd/>
            <a:tailEnd/>
          </a:ln>
        </p:spPr>
        <p:txBody>
          <a:bodyPr>
            <a:spAutoFit/>
          </a:bodyPr>
          <a:lstStyle/>
          <a:p>
            <a:pPr>
              <a:spcBef>
                <a:spcPct val="50000"/>
              </a:spcBef>
            </a:pPr>
            <a:endParaRPr lang="en-US" sz="1800">
              <a:latin typeface="Garamond" pitchFamily="18" charset="0"/>
            </a:endParaRPr>
          </a:p>
        </p:txBody>
      </p:sp>
      <p:sp>
        <p:nvSpPr>
          <p:cNvPr id="17415" name="Text Box 8"/>
          <p:cNvSpPr txBox="1">
            <a:spLocks noChangeArrowheads="1"/>
          </p:cNvSpPr>
          <p:nvPr/>
        </p:nvSpPr>
        <p:spPr bwMode="auto">
          <a:xfrm>
            <a:off x="6934200" y="2133600"/>
            <a:ext cx="1524000" cy="366713"/>
          </a:xfrm>
          <a:prstGeom prst="rect">
            <a:avLst/>
          </a:prstGeom>
          <a:noFill/>
          <a:ln w="9525">
            <a:noFill/>
            <a:miter lim="800000"/>
            <a:headEnd/>
            <a:tailEnd/>
          </a:ln>
        </p:spPr>
        <p:txBody>
          <a:bodyPr>
            <a:spAutoFit/>
          </a:bodyPr>
          <a:lstStyle/>
          <a:p>
            <a:pPr>
              <a:spcBef>
                <a:spcPct val="50000"/>
              </a:spcBef>
            </a:pPr>
            <a:endParaRPr lang="en-US" sz="1800">
              <a:latin typeface="Garamond" pitchFamily="18" charset="0"/>
            </a:endParaRPr>
          </a:p>
        </p:txBody>
      </p:sp>
      <p:pic>
        <p:nvPicPr>
          <p:cNvPr id="17416" name="Picture 17"/>
          <p:cNvPicPr>
            <a:picLocks noChangeAspect="1" noChangeArrowheads="1"/>
          </p:cNvPicPr>
          <p:nvPr/>
        </p:nvPicPr>
        <p:blipFill>
          <a:blip r:embed="rId5" cstate="print"/>
          <a:srcRect/>
          <a:stretch>
            <a:fillRect/>
          </a:stretch>
        </p:blipFill>
        <p:spPr bwMode="auto">
          <a:xfrm>
            <a:off x="227013" y="227013"/>
            <a:ext cx="1535112" cy="6386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10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10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10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10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10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100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00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100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Part 1</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We have looked at what 4-H is about:</a:t>
            </a:r>
          </a:p>
          <a:p>
            <a:r>
              <a:rPr lang="en-US" dirty="0" smtClean="0"/>
              <a:t>Education program from UC</a:t>
            </a:r>
          </a:p>
          <a:p>
            <a:r>
              <a:rPr lang="en-US" dirty="0" smtClean="0"/>
              <a:t>Provides the essential elements that every youth needs to succeed</a:t>
            </a:r>
          </a:p>
          <a:p>
            <a:r>
              <a:rPr lang="en-US" dirty="0" smtClean="0"/>
              <a:t>Teaches leadership, citizenship, and life skills</a:t>
            </a:r>
          </a:p>
          <a:p>
            <a:r>
              <a:rPr lang="en-US" dirty="0" smtClean="0"/>
              <a:t>It uses the hands-on learning method:  Experiential Learning</a:t>
            </a:r>
          </a:p>
          <a:p>
            <a:r>
              <a:rPr lang="en-US" dirty="0" smtClean="0"/>
              <a:t>Pliable enough to meet the different learning styles</a:t>
            </a:r>
          </a:p>
          <a:p>
            <a:r>
              <a:rPr lang="en-US" dirty="0" smtClean="0"/>
              <a:t>Pliable enough to accommodate all learning strategies</a:t>
            </a:r>
          </a:p>
          <a:p>
            <a:r>
              <a:rPr lang="en-US" dirty="0" smtClean="0"/>
              <a:t>Pliable enough to teach youth of all ages</a:t>
            </a:r>
          </a:p>
        </p:txBody>
      </p:sp>
      <p:pic>
        <p:nvPicPr>
          <p:cNvPr id="4" name="Picture 3" descr="4h_mark2.jpg"/>
          <p:cNvPicPr>
            <a:picLocks noChangeAspect="1"/>
          </p:cNvPicPr>
          <p:nvPr/>
        </p:nvPicPr>
        <p:blipFill>
          <a:blip r:embed="rId3" cstate="print"/>
          <a:stretch>
            <a:fillRect/>
          </a:stretch>
        </p:blipFill>
        <p:spPr>
          <a:xfrm>
            <a:off x="6324600" y="381000"/>
            <a:ext cx="1604963" cy="1604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nnon\AppData\Local\Microsoft\Windows\Temporary Internet Files\Content.IE5\CO3WUGW6\MPj04021000000[1].jpg"/>
          <p:cNvPicPr>
            <a:picLocks noChangeAspect="1" noChangeArrowheads="1"/>
          </p:cNvPicPr>
          <p:nvPr/>
        </p:nvPicPr>
        <p:blipFill>
          <a:blip r:embed="rId3" cstate="print"/>
          <a:srcRect/>
          <a:stretch>
            <a:fillRect/>
          </a:stretch>
        </p:blipFill>
        <p:spPr bwMode="auto">
          <a:xfrm>
            <a:off x="2621280" y="2129028"/>
            <a:ext cx="3901440" cy="2599944"/>
          </a:xfrm>
          <a:prstGeom prst="rect">
            <a:avLst/>
          </a:prstGeom>
          <a:noFill/>
        </p:spPr>
      </p:pic>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Content Placeholder 2"/>
          <p:cNvSpPr>
            <a:spLocks noGrp="1"/>
          </p:cNvSpPr>
          <p:nvPr>
            <p:ph sz="quarter" idx="1"/>
          </p:nvPr>
        </p:nvSpPr>
        <p:spPr/>
        <p:txBody>
          <a:bodyPr/>
          <a:lstStyle/>
          <a:p>
            <a:r>
              <a:rPr lang="en-US" dirty="0" smtClean="0"/>
              <a:t>What is a project leader?</a:t>
            </a:r>
          </a:p>
          <a:p>
            <a:r>
              <a:rPr lang="en-US" dirty="0" smtClean="0"/>
              <a:t>What is a project?</a:t>
            </a:r>
          </a:p>
          <a:p>
            <a:r>
              <a:rPr lang="en-US" dirty="0" smtClean="0"/>
              <a:t>How do I set up a project meeting?</a:t>
            </a:r>
          </a:p>
          <a:p>
            <a:r>
              <a:rPr lang="en-US" dirty="0" smtClean="0"/>
              <a:t>How do I incorporate the youth in the decision making process?</a:t>
            </a:r>
          </a:p>
          <a:p>
            <a:r>
              <a:rPr lang="en-US" dirty="0" smtClean="0"/>
              <a:t>What can I do to provide a safe and secure environment?</a:t>
            </a:r>
          </a:p>
          <a:p>
            <a:r>
              <a:rPr lang="en-US" dirty="0" smtClean="0"/>
              <a:t>Where can I go for help?</a:t>
            </a:r>
            <a:endParaRPr lang="en-US" dirty="0"/>
          </a:p>
        </p:txBody>
      </p:sp>
      <p:pic>
        <p:nvPicPr>
          <p:cNvPr id="6146" name="Picture 2" descr="C:\Program Files\Microsoft Office\Media\CntCD1\ClipArt5\j0282178.wmf"/>
          <p:cNvPicPr>
            <a:picLocks noChangeAspect="1" noChangeArrowheads="1"/>
          </p:cNvPicPr>
          <p:nvPr/>
        </p:nvPicPr>
        <p:blipFill>
          <a:blip r:embed="rId3" cstate="print"/>
          <a:srcRect/>
          <a:stretch>
            <a:fillRect/>
          </a:stretch>
        </p:blipFill>
        <p:spPr bwMode="auto">
          <a:xfrm>
            <a:off x="6248400" y="685800"/>
            <a:ext cx="1524000" cy="17572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Project Leader?</a:t>
            </a:r>
            <a:endParaRPr lang="en-US" dirty="0"/>
          </a:p>
        </p:txBody>
      </p:sp>
      <p:sp>
        <p:nvSpPr>
          <p:cNvPr id="3" name="Content Placeholder 2"/>
          <p:cNvSpPr>
            <a:spLocks noGrp="1"/>
          </p:cNvSpPr>
          <p:nvPr>
            <p:ph sz="quarter" idx="1"/>
          </p:nvPr>
        </p:nvSpPr>
        <p:spPr/>
        <p:txBody>
          <a:bodyPr/>
          <a:lstStyle/>
          <a:p>
            <a:r>
              <a:rPr lang="en-US" dirty="0" smtClean="0"/>
              <a:t>Functions as a member of the club leadership team.</a:t>
            </a:r>
          </a:p>
          <a:p>
            <a:r>
              <a:rPr lang="en-US" dirty="0" smtClean="0"/>
              <a:t>Works with members enrolled in the project to support and guide their learning of knowledge, skill, and attitudes.</a:t>
            </a:r>
          </a:p>
          <a:p>
            <a:r>
              <a:rPr lang="en-US" dirty="0" smtClean="0"/>
              <a:t>Supports the University of California </a:t>
            </a:r>
            <a:r>
              <a:rPr lang="en-US" dirty="0" smtClean="0"/>
              <a:t>Placer County </a:t>
            </a:r>
            <a:r>
              <a:rPr lang="en-US" dirty="0" smtClean="0"/>
              <a:t>4-H Youth Development Program policies, mission, and core values.</a:t>
            </a:r>
            <a:endParaRPr lang="en-US" dirty="0"/>
          </a:p>
        </p:txBody>
      </p:sp>
      <p:pic>
        <p:nvPicPr>
          <p:cNvPr id="5122" name="Picture 2" descr="C:\Program Files\Microsoft Office\MEDIA\CAGCAT10\j0297551.wmf"/>
          <p:cNvPicPr>
            <a:picLocks noChangeAspect="1" noChangeArrowheads="1"/>
          </p:cNvPicPr>
          <p:nvPr/>
        </p:nvPicPr>
        <p:blipFill>
          <a:blip r:embed="rId3" cstate="print"/>
          <a:srcRect/>
          <a:stretch>
            <a:fillRect/>
          </a:stretch>
        </p:blipFill>
        <p:spPr bwMode="auto">
          <a:xfrm>
            <a:off x="5867400" y="4499706"/>
            <a:ext cx="1371600" cy="2092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4-H Project?</a:t>
            </a:r>
            <a:endParaRPr lang="en-US" dirty="0"/>
          </a:p>
        </p:txBody>
      </p:sp>
      <p:sp>
        <p:nvSpPr>
          <p:cNvPr id="3" name="Content Placeholder 2"/>
          <p:cNvSpPr>
            <a:spLocks noGrp="1"/>
          </p:cNvSpPr>
          <p:nvPr>
            <p:ph sz="quarter" idx="1"/>
          </p:nvPr>
        </p:nvSpPr>
        <p:spPr/>
        <p:txBody>
          <a:bodyPr/>
          <a:lstStyle/>
          <a:p>
            <a:r>
              <a:rPr lang="en-US" dirty="0" smtClean="0"/>
              <a:t>Planned work in an area of interest to the 4-H member.</a:t>
            </a:r>
          </a:p>
          <a:p>
            <a:r>
              <a:rPr lang="en-US" dirty="0" smtClean="0"/>
              <a:t>Guided by a volunteer who is the project leader.</a:t>
            </a:r>
          </a:p>
          <a:p>
            <a:r>
              <a:rPr lang="en-US" dirty="0" smtClean="0"/>
              <a:t>Aimed at planned objectives that be attained and measured.</a:t>
            </a:r>
          </a:p>
          <a:p>
            <a:r>
              <a:rPr lang="en-US" dirty="0" smtClean="0"/>
              <a:t>Summarized by some form of record keeping</a:t>
            </a:r>
          </a:p>
          <a:p>
            <a:r>
              <a:rPr lang="en-US" dirty="0" smtClean="0"/>
              <a:t>A minimum of six hours of instruction over a 12 month period.</a:t>
            </a:r>
          </a:p>
          <a:p>
            <a:r>
              <a:rPr lang="en-US" dirty="0" smtClean="0"/>
              <a:t>Regularly scheduled and held meetings.</a:t>
            </a:r>
          </a:p>
          <a:p>
            <a:r>
              <a:rPr lang="en-US" dirty="0" smtClean="0"/>
              <a:t>Consists of meetings, field trips, and related activities under guidance of a volunteer.</a:t>
            </a:r>
            <a:endParaRPr lang="en-US" dirty="0"/>
          </a:p>
        </p:txBody>
      </p:sp>
      <p:pic>
        <p:nvPicPr>
          <p:cNvPr id="1028" name="Picture 4" descr="C:\Program Files\Microsoft Office\Media\CntCD1\ClipArt2\j0231633.wmf"/>
          <p:cNvPicPr>
            <a:picLocks noChangeAspect="1" noChangeArrowheads="1"/>
          </p:cNvPicPr>
          <p:nvPr/>
        </p:nvPicPr>
        <p:blipFill>
          <a:blip r:embed="rId3" cstate="print"/>
          <a:srcRect/>
          <a:stretch>
            <a:fillRect/>
          </a:stretch>
        </p:blipFill>
        <p:spPr bwMode="auto">
          <a:xfrm>
            <a:off x="6400800" y="228600"/>
            <a:ext cx="2209800" cy="14973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Leader Plan:  Preparation</a:t>
            </a:r>
            <a:endParaRPr lang="en-US" dirty="0"/>
          </a:p>
        </p:txBody>
      </p:sp>
      <p:sp>
        <p:nvSpPr>
          <p:cNvPr id="3" name="Content Placeholder 2"/>
          <p:cNvSpPr>
            <a:spLocks noGrp="1"/>
          </p:cNvSpPr>
          <p:nvPr>
            <p:ph sz="quarter" idx="1"/>
          </p:nvPr>
        </p:nvSpPr>
        <p:spPr>
          <a:xfrm>
            <a:off x="381000" y="1600200"/>
            <a:ext cx="7467600" cy="4873752"/>
          </a:xfrm>
        </p:spPr>
        <p:txBody>
          <a:bodyPr>
            <a:normAutofit fontScale="85000" lnSpcReduction="20000"/>
          </a:bodyPr>
          <a:lstStyle/>
          <a:p>
            <a:pPr marL="457200" indent="-457200">
              <a:buFont typeface="+mj-lt"/>
              <a:buAutoNum type="arabicPeriod"/>
            </a:pPr>
            <a:r>
              <a:rPr lang="en-US" dirty="0" smtClean="0"/>
              <a:t>Utilize a three-ring binder or small file tote to </a:t>
            </a:r>
            <a:br>
              <a:rPr lang="en-US" dirty="0" smtClean="0"/>
            </a:br>
            <a:r>
              <a:rPr lang="en-US" dirty="0" smtClean="0"/>
              <a:t>store all needed material</a:t>
            </a:r>
          </a:p>
          <a:p>
            <a:pPr marL="457200" indent="-457200">
              <a:buFont typeface="+mj-lt"/>
              <a:buAutoNum type="arabicPeriod"/>
            </a:pPr>
            <a:r>
              <a:rPr lang="en-US" dirty="0" smtClean="0"/>
              <a:t>Get a list of project members from club leader </a:t>
            </a:r>
          </a:p>
          <a:p>
            <a:pPr marL="457200" indent="-457200">
              <a:buFont typeface="+mj-lt"/>
              <a:buAutoNum type="arabicPeriod"/>
            </a:pPr>
            <a:r>
              <a:rPr lang="en-US" dirty="0" smtClean="0"/>
              <a:t>Order project materials</a:t>
            </a:r>
          </a:p>
          <a:p>
            <a:pPr marL="457200" indent="-457200">
              <a:buFont typeface="+mj-lt"/>
              <a:buAutoNum type="arabicPeriod"/>
            </a:pPr>
            <a:r>
              <a:rPr lang="en-US" dirty="0" smtClean="0"/>
              <a:t>Review resource material at the UCCE county office</a:t>
            </a:r>
          </a:p>
          <a:p>
            <a:pPr marL="457200" indent="-457200">
              <a:buFont typeface="+mj-lt"/>
              <a:buAutoNum type="arabicPeriod"/>
            </a:pPr>
            <a:r>
              <a:rPr lang="en-US" dirty="0" smtClean="0"/>
              <a:t>Meet with </a:t>
            </a:r>
            <a:r>
              <a:rPr lang="en-US" dirty="0" err="1" smtClean="0"/>
              <a:t>Jr</a:t>
            </a:r>
            <a:r>
              <a:rPr lang="en-US" dirty="0" smtClean="0"/>
              <a:t>/teen leaders to review plans and expectations for the year </a:t>
            </a:r>
            <a:r>
              <a:rPr lang="en-US" dirty="0" smtClean="0">
                <a:latin typeface="Times New Roman"/>
                <a:cs typeface="Times New Roman"/>
                <a:hlinkClick r:id="rId3" action="ppaction://hlinksldjump"/>
              </a:rPr>
              <a:t>→</a:t>
            </a:r>
            <a:endParaRPr lang="en-US" dirty="0" smtClean="0"/>
          </a:p>
          <a:p>
            <a:pPr marL="457200" indent="-457200">
              <a:buFont typeface="+mj-lt"/>
              <a:buAutoNum type="arabicPeriod"/>
            </a:pPr>
            <a:r>
              <a:rPr lang="en-US" dirty="0" smtClean="0"/>
              <a:t>Use the Experiential Learning Model for the youth to both experience and process the project’s activities</a:t>
            </a:r>
          </a:p>
          <a:p>
            <a:pPr marL="457200" indent="-457200">
              <a:buFont typeface="+mj-lt"/>
              <a:buAutoNum type="arabicPeriod"/>
            </a:pPr>
            <a:r>
              <a:rPr lang="en-US" dirty="0" smtClean="0"/>
              <a:t>Focus on at least two of the three focus learning areas</a:t>
            </a:r>
          </a:p>
          <a:p>
            <a:pPr marL="457200" indent="-457200">
              <a:buFont typeface="+mj-lt"/>
              <a:buAutoNum type="arabicPeriod"/>
            </a:pPr>
            <a:r>
              <a:rPr lang="en-US" dirty="0" smtClean="0"/>
              <a:t>Promote the Essential Elements of Youth Development</a:t>
            </a:r>
          </a:p>
          <a:p>
            <a:pPr marL="457200" indent="-457200">
              <a:buFont typeface="+mj-lt"/>
              <a:buAutoNum type="arabicPeriod"/>
            </a:pPr>
            <a:r>
              <a:rPr lang="en-US" dirty="0" smtClean="0"/>
              <a:t>Prepare project goals and expectations for members</a:t>
            </a:r>
          </a:p>
          <a:p>
            <a:pPr marL="457200" indent="-457200">
              <a:buFont typeface="+mj-lt"/>
              <a:buAutoNum type="arabicPeriod"/>
            </a:pPr>
            <a:r>
              <a:rPr lang="en-US" dirty="0" smtClean="0"/>
              <a:t>Prepare a sample project meeting outline</a:t>
            </a:r>
          </a:p>
          <a:p>
            <a:pPr marL="457200" indent="-457200">
              <a:buFont typeface="+mj-lt"/>
              <a:buAutoNum type="arabicPeriod"/>
            </a:pPr>
            <a:r>
              <a:rPr lang="en-US" dirty="0" smtClean="0"/>
              <a:t>Complete a calendar for the project year</a:t>
            </a:r>
          </a:p>
          <a:p>
            <a:pPr marL="457200" indent="-457200">
              <a:buFont typeface="+mj-lt"/>
              <a:buAutoNum type="arabicPeriod"/>
            </a:pPr>
            <a:r>
              <a:rPr lang="en-US" dirty="0" smtClean="0"/>
              <a:t>Reflect and Evaluate</a:t>
            </a:r>
          </a:p>
        </p:txBody>
      </p:sp>
      <p:pic>
        <p:nvPicPr>
          <p:cNvPr id="7171" name="Picture 3" descr="C:\Program Files\Microsoft Office\Media\CntCD1\ClipArt3\j0237242.wmf"/>
          <p:cNvPicPr>
            <a:picLocks noChangeAspect="1" noChangeArrowheads="1"/>
          </p:cNvPicPr>
          <p:nvPr/>
        </p:nvPicPr>
        <p:blipFill>
          <a:blip r:embed="rId4" cstate="print"/>
          <a:srcRect/>
          <a:stretch>
            <a:fillRect/>
          </a:stretch>
        </p:blipFill>
        <p:spPr bwMode="auto">
          <a:xfrm>
            <a:off x="6553200" y="304800"/>
            <a:ext cx="1846907" cy="1837039"/>
          </a:xfrm>
          <a:prstGeom prst="rect">
            <a:avLst/>
          </a:prstGeom>
          <a:noFill/>
        </p:spPr>
      </p:pic>
      <p:pic>
        <p:nvPicPr>
          <p:cNvPr id="7172" name="Picture 4" descr="C:\Program Files\Microsoft Office\Media\CntCD1\ClipArt3\j0237248.wmf"/>
          <p:cNvPicPr>
            <a:picLocks noChangeAspect="1" noChangeArrowheads="1"/>
          </p:cNvPicPr>
          <p:nvPr/>
        </p:nvPicPr>
        <p:blipFill>
          <a:blip r:embed="rId5" cstate="print"/>
          <a:srcRect/>
          <a:stretch>
            <a:fillRect/>
          </a:stretch>
        </p:blipFill>
        <p:spPr bwMode="auto">
          <a:xfrm>
            <a:off x="6248400" y="5469040"/>
            <a:ext cx="1600200" cy="1388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Leaders Working with Teens Should…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Recognize</a:t>
            </a:r>
          </a:p>
          <a:p>
            <a:pPr lvl="1"/>
            <a:r>
              <a:rPr lang="en-US" dirty="0" smtClean="0"/>
              <a:t>Teens as equals in making decisions and accepting responsibilities</a:t>
            </a:r>
          </a:p>
          <a:p>
            <a:pPr lvl="1"/>
            <a:r>
              <a:rPr lang="en-US" dirty="0" smtClean="0"/>
              <a:t>The importance of good communication</a:t>
            </a:r>
          </a:p>
          <a:p>
            <a:pPr lvl="1"/>
            <a:r>
              <a:rPr lang="en-US" dirty="0" smtClean="0"/>
              <a:t>The importance of encouragement and support on a continuing basis throughout planning, implementation, and evaluation of the activity. </a:t>
            </a:r>
          </a:p>
          <a:p>
            <a:r>
              <a:rPr lang="en-US" dirty="0" smtClean="0"/>
              <a:t>Understand that mistakes are opportunities to learn</a:t>
            </a:r>
          </a:p>
          <a:p>
            <a:r>
              <a:rPr lang="en-US" dirty="0" smtClean="0"/>
              <a:t>Ask for assistance when needed</a:t>
            </a:r>
          </a:p>
          <a:p>
            <a:r>
              <a:rPr lang="en-US" dirty="0" smtClean="0"/>
              <a:t>Plan on spending time to review the Junior and Teen Leadership Report form with the teens working with your group. </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Icebreaker</a:t>
            </a:r>
            <a:endParaRPr lang="en-US" dirty="0"/>
          </a:p>
        </p:txBody>
      </p:sp>
      <p:sp>
        <p:nvSpPr>
          <p:cNvPr id="3" name="Content Placeholder 2"/>
          <p:cNvSpPr>
            <a:spLocks noGrp="1"/>
          </p:cNvSpPr>
          <p:nvPr>
            <p:ph sz="quarter" idx="1"/>
          </p:nvPr>
        </p:nvSpPr>
        <p:spPr/>
        <p:txBody>
          <a:bodyPr/>
          <a:lstStyle/>
          <a:p>
            <a:r>
              <a:rPr lang="en-US" dirty="0" smtClean="0"/>
              <a:t>Groups of 3-5</a:t>
            </a:r>
          </a:p>
          <a:p>
            <a:r>
              <a:rPr lang="en-US" dirty="0" smtClean="0"/>
              <a:t>Introduce yourself to each other</a:t>
            </a:r>
          </a:p>
          <a:p>
            <a:r>
              <a:rPr lang="en-US" dirty="0" smtClean="0"/>
              <a:t>Determine a project (use name plate)</a:t>
            </a:r>
          </a:p>
          <a:p>
            <a:r>
              <a:rPr lang="en-US" dirty="0" smtClean="0"/>
              <a:t>Name the group (use name plate)</a:t>
            </a:r>
          </a:p>
          <a:p>
            <a:r>
              <a:rPr lang="en-US" dirty="0" smtClean="0"/>
              <a:t>Determine representatives for project leader, </a:t>
            </a:r>
            <a:r>
              <a:rPr lang="en-US" dirty="0" err="1" smtClean="0"/>
              <a:t>Jr</a:t>
            </a:r>
            <a:r>
              <a:rPr lang="en-US" dirty="0" smtClean="0"/>
              <a:t>/teen leader, youth members, and parent (use name tags)</a:t>
            </a:r>
          </a:p>
        </p:txBody>
      </p:sp>
      <p:pic>
        <p:nvPicPr>
          <p:cNvPr id="3074" name="Picture 2" descr="C:\Program Files\Microsoft Office\Media\CntCD1\ClipArt6\j0297567.wmf"/>
          <p:cNvPicPr>
            <a:picLocks noChangeAspect="1" noChangeArrowheads="1"/>
          </p:cNvPicPr>
          <p:nvPr/>
        </p:nvPicPr>
        <p:blipFill>
          <a:blip r:embed="rId3" cstate="print"/>
          <a:srcRect/>
          <a:stretch>
            <a:fillRect/>
          </a:stretch>
        </p:blipFill>
        <p:spPr bwMode="auto">
          <a:xfrm>
            <a:off x="4114800" y="4648200"/>
            <a:ext cx="2743200" cy="143494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pPr algn="ctr"/>
            <a:r>
              <a:rPr lang="en-US" dirty="0" smtClean="0"/>
              <a:t>Major duties of a junior/teen leader</a:t>
            </a:r>
            <a:endParaRPr lang="en-US" dirty="0"/>
          </a:p>
        </p:txBody>
      </p:sp>
      <p:sp>
        <p:nvSpPr>
          <p:cNvPr id="3" name="Content Placeholder 2"/>
          <p:cNvSpPr>
            <a:spLocks noGrp="1"/>
          </p:cNvSpPr>
          <p:nvPr>
            <p:ph sz="quarter" idx="1"/>
          </p:nvPr>
        </p:nvSpPr>
        <p:spPr>
          <a:xfrm>
            <a:off x="533400" y="1447800"/>
            <a:ext cx="7467600" cy="4873752"/>
          </a:xfrm>
        </p:spPr>
        <p:txBody>
          <a:bodyPr>
            <a:normAutofit fontScale="85000" lnSpcReduction="10000"/>
          </a:bodyPr>
          <a:lstStyle/>
          <a:p>
            <a:r>
              <a:rPr lang="en-US" dirty="0" smtClean="0"/>
              <a:t>Work collaboratively with the adult leader to set goals, develop lesson plans, teach skills, and evaluate the activity. </a:t>
            </a:r>
          </a:p>
          <a:p>
            <a:pPr lvl="1"/>
            <a:r>
              <a:rPr lang="en-US" dirty="0" smtClean="0"/>
              <a:t>Each teen leader should have at least one major responsibility and at least three or four other assignments for which members of the group depend on them to provide leadership. </a:t>
            </a:r>
          </a:p>
          <a:p>
            <a:pPr lvl="1"/>
            <a:r>
              <a:rPr lang="en-US" dirty="0" smtClean="0"/>
              <a:t>Review the experience with the project leader after they present their lesson.</a:t>
            </a:r>
          </a:p>
          <a:p>
            <a:r>
              <a:rPr lang="en-US" dirty="0" smtClean="0"/>
              <a:t>Coordinate the logistical details such as meeting times, locations, materials and supplies, and expenses with the leader. </a:t>
            </a:r>
          </a:p>
          <a:p>
            <a:r>
              <a:rPr lang="en-US" dirty="0" smtClean="0"/>
              <a:t>Communicate with the leader and members about group expectations, responsibilities and expected outcomes.</a:t>
            </a:r>
          </a:p>
          <a:p>
            <a:r>
              <a:rPr lang="en-US" dirty="0" smtClean="0"/>
              <a:t>Fill out Junior and Teen Leadership Development Report.  </a:t>
            </a:r>
          </a:p>
          <a:p>
            <a:pPr lvl="1"/>
            <a:r>
              <a:rPr lang="en-US" dirty="0" smtClean="0"/>
              <a:t>Complete pages 1 &amp; 2 at the beginning of the year. </a:t>
            </a:r>
          </a:p>
          <a:p>
            <a:pPr lvl="1"/>
            <a:r>
              <a:rPr lang="en-US" dirty="0" smtClean="0"/>
              <a:t>Complete pages 3 &amp; 4 at the end of the year. </a:t>
            </a:r>
            <a:r>
              <a:rPr lang="en-US" dirty="0" smtClean="0">
                <a:cs typeface="Times New Roman"/>
                <a:hlinkClick r:id="rId3" action="ppaction://hlinksldjump"/>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Project Leader Plan:</a:t>
            </a:r>
            <a:br>
              <a:rPr lang="en-US" dirty="0" smtClean="0"/>
            </a:br>
            <a:r>
              <a:rPr lang="en-US" dirty="0" smtClean="0"/>
              <a:t>First Project Meeting 60-90 minutes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Invite all members, </a:t>
            </a:r>
            <a:r>
              <a:rPr lang="en-US" dirty="0" err="1" smtClean="0"/>
              <a:t>jr</a:t>
            </a:r>
            <a:r>
              <a:rPr lang="en-US" dirty="0" smtClean="0"/>
              <a:t>/teen leaders, and parents</a:t>
            </a:r>
          </a:p>
          <a:p>
            <a:r>
              <a:rPr lang="en-US" dirty="0" smtClean="0"/>
              <a:t>Make introductions</a:t>
            </a:r>
          </a:p>
          <a:p>
            <a:r>
              <a:rPr lang="en-US" dirty="0" smtClean="0"/>
              <a:t>Hand out project meeting outline. </a:t>
            </a:r>
          </a:p>
          <a:p>
            <a:r>
              <a:rPr lang="en-US" dirty="0" smtClean="0"/>
              <a:t>Review goals and expectations</a:t>
            </a:r>
          </a:p>
          <a:p>
            <a:r>
              <a:rPr lang="en-US" dirty="0" smtClean="0"/>
              <a:t>Discuss calendar, supplies </a:t>
            </a:r>
            <a:br>
              <a:rPr lang="en-US" dirty="0" smtClean="0"/>
            </a:br>
            <a:r>
              <a:rPr lang="en-US" dirty="0" smtClean="0"/>
              <a:t>to purchase, what to bring </a:t>
            </a:r>
            <a:br>
              <a:rPr lang="en-US" dirty="0" smtClean="0"/>
            </a:br>
            <a:r>
              <a:rPr lang="en-US" dirty="0" smtClean="0"/>
              <a:t>to meetings, any needed </a:t>
            </a:r>
            <a:br>
              <a:rPr lang="en-US" dirty="0" smtClean="0"/>
            </a:br>
            <a:r>
              <a:rPr lang="en-US" dirty="0" smtClean="0"/>
              <a:t>fundraising</a:t>
            </a:r>
          </a:p>
          <a:p>
            <a:r>
              <a:rPr lang="en-US" dirty="0" smtClean="0"/>
              <a:t>Fun activity related to project</a:t>
            </a:r>
          </a:p>
          <a:p>
            <a:r>
              <a:rPr lang="en-US" dirty="0" smtClean="0"/>
              <a:t>Hand out any material</a:t>
            </a:r>
          </a:p>
          <a:p>
            <a:r>
              <a:rPr lang="en-US" dirty="0" smtClean="0"/>
              <a:t>Answer any questions</a:t>
            </a:r>
          </a:p>
          <a:p>
            <a:r>
              <a:rPr lang="en-US" dirty="0" smtClean="0"/>
              <a:t>Make assignments</a:t>
            </a:r>
          </a:p>
          <a:p>
            <a:r>
              <a:rPr lang="en-US" dirty="0" smtClean="0"/>
              <a:t>Adjourn</a:t>
            </a:r>
          </a:p>
          <a:p>
            <a:r>
              <a:rPr lang="en-US" dirty="0" smtClean="0"/>
              <a:t>Review the meeting with </a:t>
            </a:r>
            <a:r>
              <a:rPr lang="en-US" dirty="0" err="1" smtClean="0"/>
              <a:t>jr</a:t>
            </a:r>
            <a:r>
              <a:rPr lang="en-US" dirty="0" smtClean="0"/>
              <a:t>/teen leaders</a:t>
            </a:r>
            <a:endParaRPr lang="en-US" dirty="0"/>
          </a:p>
        </p:txBody>
      </p:sp>
      <p:pic>
        <p:nvPicPr>
          <p:cNvPr id="4" name="Picture 3" descr="P1010112.JPG"/>
          <p:cNvPicPr>
            <a:picLocks noChangeAspect="1"/>
          </p:cNvPicPr>
          <p:nvPr/>
        </p:nvPicPr>
        <p:blipFill>
          <a:blip r:embed="rId3" cstate="print">
            <a:lum bright="20000"/>
          </a:blip>
          <a:srcRect l="2500" t="36667" r="4167" b="4444"/>
          <a:stretch>
            <a:fillRect/>
          </a:stretch>
        </p:blipFill>
        <p:spPr>
          <a:xfrm>
            <a:off x="4800600" y="2895600"/>
            <a:ext cx="3962400" cy="18750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Horizont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project Leader Plan:</a:t>
            </a:r>
            <a:br>
              <a:rPr lang="en-US" dirty="0" smtClean="0"/>
            </a:br>
            <a:r>
              <a:rPr lang="en-US" dirty="0" smtClean="0"/>
              <a:t>Project Meeting Outline 60-120 minutes</a:t>
            </a:r>
            <a:endParaRPr lang="en-US" dirty="0"/>
          </a:p>
        </p:txBody>
      </p:sp>
      <p:sp>
        <p:nvSpPr>
          <p:cNvPr id="3" name="Content Placeholder 2"/>
          <p:cNvSpPr>
            <a:spLocks noGrp="1"/>
          </p:cNvSpPr>
          <p:nvPr>
            <p:ph sz="quarter" idx="1"/>
          </p:nvPr>
        </p:nvSpPr>
        <p:spPr/>
        <p:txBody>
          <a:bodyPr/>
          <a:lstStyle/>
          <a:p>
            <a:r>
              <a:rPr lang="en-US" dirty="0" smtClean="0"/>
              <a:t>Interest getter (15 min)</a:t>
            </a:r>
          </a:p>
          <a:p>
            <a:r>
              <a:rPr lang="en-US" dirty="0" smtClean="0"/>
              <a:t>Skills session (30 min)</a:t>
            </a:r>
          </a:p>
          <a:p>
            <a:r>
              <a:rPr lang="en-US" dirty="0" smtClean="0"/>
              <a:t>Discussion (10 min)</a:t>
            </a:r>
          </a:p>
          <a:p>
            <a:r>
              <a:rPr lang="en-US" dirty="0" smtClean="0"/>
              <a:t>Presentation (10 min)</a:t>
            </a:r>
          </a:p>
          <a:p>
            <a:r>
              <a:rPr lang="en-US" dirty="0" smtClean="0"/>
              <a:t>Record keeping (10 min)</a:t>
            </a:r>
          </a:p>
          <a:p>
            <a:r>
              <a:rPr lang="en-US" dirty="0" smtClean="0"/>
              <a:t>Summary and assignments (10 min)</a:t>
            </a:r>
          </a:p>
          <a:p>
            <a:r>
              <a:rPr lang="en-US" dirty="0" smtClean="0"/>
              <a:t>Refreshments and recreation (5+ min)</a:t>
            </a:r>
            <a:endParaRPr lang="en-US" dirty="0"/>
          </a:p>
        </p:txBody>
      </p:sp>
      <p:pic>
        <p:nvPicPr>
          <p:cNvPr id="1028" name="Picture 4" descr="C:\Program Files\Microsoft Office\Media\CntCD1\ClipArt2\j0232383.wmf"/>
          <p:cNvPicPr>
            <a:picLocks noChangeAspect="1" noChangeArrowheads="1"/>
          </p:cNvPicPr>
          <p:nvPr/>
        </p:nvPicPr>
        <p:blipFill>
          <a:blip r:embed="rId3" cstate="print"/>
          <a:srcRect/>
          <a:stretch>
            <a:fillRect/>
          </a:stretch>
        </p:blipFill>
        <p:spPr bwMode="auto">
          <a:xfrm>
            <a:off x="4343400" y="4800600"/>
            <a:ext cx="3048000" cy="16987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Youth/Adult Partnerships</a:t>
            </a:r>
            <a:endParaRPr lang="en-US" dirty="0"/>
          </a:p>
        </p:txBody>
      </p:sp>
      <p:sp>
        <p:nvSpPr>
          <p:cNvPr id="3" name="Content Placeholder 2"/>
          <p:cNvSpPr>
            <a:spLocks noGrp="1"/>
          </p:cNvSpPr>
          <p:nvPr>
            <p:ph sz="quarter" idx="1"/>
          </p:nvPr>
        </p:nvSpPr>
        <p:spPr/>
        <p:txBody>
          <a:bodyPr/>
          <a:lstStyle/>
          <a:p>
            <a:r>
              <a:rPr lang="en-US" dirty="0" smtClean="0"/>
              <a:t>Learn about each other before </a:t>
            </a:r>
            <a:br>
              <a:rPr lang="en-US" dirty="0" smtClean="0"/>
            </a:br>
            <a:r>
              <a:rPr lang="en-US" dirty="0" smtClean="0"/>
              <a:t>beginning the project.</a:t>
            </a:r>
          </a:p>
          <a:p>
            <a:r>
              <a:rPr lang="en-US" dirty="0" smtClean="0"/>
              <a:t>Develop job descriptions, together, for all partners.</a:t>
            </a:r>
          </a:p>
          <a:p>
            <a:r>
              <a:rPr lang="en-US" dirty="0" smtClean="0"/>
              <a:t>Identify expectations of everyone.</a:t>
            </a:r>
          </a:p>
          <a:p>
            <a:r>
              <a:rPr lang="en-US" dirty="0" smtClean="0"/>
              <a:t>Identify goals.</a:t>
            </a:r>
          </a:p>
          <a:p>
            <a:r>
              <a:rPr lang="en-US" dirty="0" smtClean="0"/>
              <a:t>Identify needed tasks and how they will be done.</a:t>
            </a:r>
          </a:p>
          <a:p>
            <a:r>
              <a:rPr lang="en-US" dirty="0" smtClean="0"/>
              <a:t>Include youth as partners in all decision making.</a:t>
            </a:r>
          </a:p>
          <a:p>
            <a:r>
              <a:rPr lang="en-US" dirty="0" smtClean="0"/>
              <a:t>Give encouragement, support, and recognition to all partners.</a:t>
            </a:r>
            <a:endParaRPr lang="en-US" dirty="0"/>
          </a:p>
        </p:txBody>
      </p:sp>
      <p:pic>
        <p:nvPicPr>
          <p:cNvPr id="8194" name="Picture 2" descr="C:\Documents and Settings\Carolyn\Local Settings\Temporary Internet Files\Content.IE5\C1M88ZYT\MCj00788180000[1].wmf"/>
          <p:cNvPicPr>
            <a:picLocks noChangeAspect="1" noChangeArrowheads="1"/>
          </p:cNvPicPr>
          <p:nvPr/>
        </p:nvPicPr>
        <p:blipFill>
          <a:blip r:embed="rId3" cstate="print"/>
          <a:srcRect l="18141" b="2041"/>
          <a:stretch>
            <a:fillRect/>
          </a:stretch>
        </p:blipFill>
        <p:spPr bwMode="auto">
          <a:xfrm>
            <a:off x="6629400" y="533400"/>
            <a:ext cx="1719263" cy="1828800"/>
          </a:xfrm>
          <a:prstGeom prst="rect">
            <a:avLst/>
          </a:prstGeom>
          <a:noFill/>
        </p:spPr>
      </p:pic>
      <p:sp>
        <p:nvSpPr>
          <p:cNvPr id="5" name="Oval 4"/>
          <p:cNvSpPr/>
          <p:nvPr/>
        </p:nvSpPr>
        <p:spPr>
          <a:xfrm>
            <a:off x="6553200" y="1905000"/>
            <a:ext cx="152400" cy="457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066800"/>
          </a:xfrm>
        </p:spPr>
        <p:txBody>
          <a:bodyPr/>
          <a:lstStyle/>
          <a:p>
            <a:r>
              <a:rPr lang="en-US" dirty="0" smtClean="0"/>
              <a:t>4-H policy</a:t>
            </a:r>
            <a:endParaRPr lang="en-US" dirty="0"/>
          </a:p>
        </p:txBody>
      </p:sp>
      <p:sp>
        <p:nvSpPr>
          <p:cNvPr id="3" name="Content Placeholder 2"/>
          <p:cNvSpPr>
            <a:spLocks noGrp="1"/>
          </p:cNvSpPr>
          <p:nvPr>
            <p:ph sz="quarter" idx="1"/>
          </p:nvPr>
        </p:nvSpPr>
        <p:spPr/>
        <p:txBody>
          <a:bodyPr>
            <a:normAutofit/>
          </a:bodyPr>
          <a:lstStyle/>
          <a:p>
            <a:r>
              <a:rPr lang="en-US" dirty="0" smtClean="0"/>
              <a:t>Adult Supervision</a:t>
            </a:r>
          </a:p>
          <a:p>
            <a:r>
              <a:rPr lang="en-US" dirty="0" smtClean="0"/>
              <a:t>Chaperones</a:t>
            </a:r>
          </a:p>
          <a:p>
            <a:r>
              <a:rPr lang="en-US" dirty="0" smtClean="0"/>
              <a:t>4-H Youth participation</a:t>
            </a:r>
          </a:p>
          <a:p>
            <a:r>
              <a:rPr lang="en-US" dirty="0" smtClean="0"/>
              <a:t>Contracts</a:t>
            </a:r>
          </a:p>
          <a:p>
            <a:r>
              <a:rPr lang="en-US" dirty="0" smtClean="0"/>
              <a:t>Insurance</a:t>
            </a:r>
          </a:p>
          <a:p>
            <a:pPr lvl="1"/>
            <a:r>
              <a:rPr lang="en-US" dirty="0" smtClean="0"/>
              <a:t>General Liability Insurance</a:t>
            </a:r>
          </a:p>
          <a:p>
            <a:pPr lvl="1"/>
            <a:r>
              <a:rPr lang="en-US" dirty="0" smtClean="0"/>
              <a:t>Product Liability Insurance</a:t>
            </a:r>
          </a:p>
          <a:p>
            <a:pPr lvl="1"/>
            <a:r>
              <a:rPr lang="en-US" dirty="0" smtClean="0"/>
              <a:t>Automobile Liability Insurance</a:t>
            </a:r>
          </a:p>
          <a:p>
            <a:pPr lvl="1"/>
            <a:r>
              <a:rPr lang="en-US" dirty="0" smtClean="0"/>
              <a:t>Accident &amp; Sickness Insurance</a:t>
            </a:r>
          </a:p>
          <a:p>
            <a:r>
              <a:rPr lang="en-US" dirty="0" smtClean="0"/>
              <a:t>Safety</a:t>
            </a:r>
          </a:p>
          <a:p>
            <a:r>
              <a:rPr lang="en-US" dirty="0" smtClean="0"/>
              <a:t>Resources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Adult Supervision</a:t>
            </a:r>
            <a:endParaRPr lang="en-US" dirty="0"/>
          </a:p>
        </p:txBody>
      </p:sp>
      <p:sp>
        <p:nvSpPr>
          <p:cNvPr id="3" name="Content Placeholder 2"/>
          <p:cNvSpPr>
            <a:spLocks noGrp="1"/>
          </p:cNvSpPr>
          <p:nvPr>
            <p:ph sz="quarter" idx="1"/>
          </p:nvPr>
        </p:nvSpPr>
        <p:spPr>
          <a:xfrm>
            <a:off x="228600" y="1371600"/>
            <a:ext cx="7467600" cy="4876800"/>
          </a:xfrm>
        </p:spPr>
        <p:txBody>
          <a:bodyPr>
            <a:normAutofit fontScale="92500" lnSpcReduction="10000"/>
          </a:bodyPr>
          <a:lstStyle/>
          <a:p>
            <a:pPr>
              <a:defRPr/>
            </a:pPr>
            <a:r>
              <a:rPr lang="en-US" dirty="0" smtClean="0"/>
              <a:t>Two appointed adult volunteers, or one appointed adult volunteer and another adult (one of which must be 21 years of age) are required for all programs, events, and activities.</a:t>
            </a:r>
          </a:p>
          <a:p>
            <a:pPr>
              <a:defRPr/>
            </a:pPr>
            <a:endParaRPr lang="en-US" sz="900" dirty="0" smtClean="0"/>
          </a:p>
          <a:p>
            <a:pPr>
              <a:defRPr/>
            </a:pPr>
            <a:r>
              <a:rPr lang="en-US" dirty="0" smtClean="0"/>
              <a:t>When transporting youth that are not yours and if two adults cannot be present, there should be two  or more youth.</a:t>
            </a:r>
          </a:p>
          <a:p>
            <a:pPr>
              <a:defRPr/>
            </a:pPr>
            <a:endParaRPr lang="en-US" sz="900" dirty="0" smtClean="0"/>
          </a:p>
          <a:p>
            <a:pPr>
              <a:defRPr/>
            </a:pPr>
            <a:r>
              <a:rPr lang="en-US" dirty="0" smtClean="0"/>
              <a:t>Teens are not allowed to assume all of the responsibilities of adult 4-H volunteers.  They are not covered by 4-H liability insurance which applies only to adults.  For this reason, junior and teen leaders must be supervised by an appointed adult 4-H volunteer at all times when they lead a project or activity.</a:t>
            </a:r>
          </a:p>
          <a:p>
            <a:pPr>
              <a:defRPr/>
            </a:pPr>
            <a:endParaRPr lang="en-US" dirty="0" smtClean="0"/>
          </a:p>
          <a:p>
            <a:pP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A note on Chaperones</a:t>
            </a:r>
            <a:endParaRPr lang="en-US" dirty="0"/>
          </a:p>
        </p:txBody>
      </p:sp>
      <p:sp>
        <p:nvSpPr>
          <p:cNvPr id="3" name="Content Placeholder 2"/>
          <p:cNvSpPr>
            <a:spLocks noGrp="1"/>
          </p:cNvSpPr>
          <p:nvPr>
            <p:ph sz="quarter" idx="1"/>
          </p:nvPr>
        </p:nvSpPr>
        <p:spPr/>
        <p:txBody>
          <a:bodyPr>
            <a:normAutofit fontScale="92500" lnSpcReduction="10000"/>
          </a:bodyPr>
          <a:lstStyle/>
          <a:p>
            <a:pPr>
              <a:defRPr/>
            </a:pPr>
            <a:r>
              <a:rPr lang="en-US" sz="2500" dirty="0" smtClean="0"/>
              <a:t>Chaperone duties may be assigned to adult volunteers.  </a:t>
            </a:r>
          </a:p>
          <a:p>
            <a:pPr>
              <a:defRPr/>
            </a:pPr>
            <a:r>
              <a:rPr lang="en-US" sz="2500" dirty="0" smtClean="0"/>
              <a:t>Must be at least 25 years of age.  </a:t>
            </a:r>
          </a:p>
          <a:p>
            <a:pPr>
              <a:defRPr/>
            </a:pPr>
            <a:r>
              <a:rPr lang="en-US" sz="2500" dirty="0" smtClean="0"/>
              <a:t>(S)he has the responsibility of a delegation of youth at a 4-H </a:t>
            </a:r>
            <a:r>
              <a:rPr lang="en-US" sz="2500" dirty="0" err="1" smtClean="0"/>
              <a:t>YDP</a:t>
            </a:r>
            <a:r>
              <a:rPr lang="en-US" sz="2500" dirty="0" smtClean="0"/>
              <a:t> event or activity. </a:t>
            </a:r>
          </a:p>
          <a:p>
            <a:pPr lvl="1">
              <a:buNone/>
              <a:defRPr/>
            </a:pPr>
            <a:endParaRPr lang="en-US" sz="1200" dirty="0" smtClean="0"/>
          </a:p>
          <a:p>
            <a:pPr lvl="1">
              <a:buNone/>
              <a:defRPr/>
            </a:pPr>
            <a:endParaRPr lang="en-US" sz="1200" dirty="0" smtClean="0"/>
          </a:p>
          <a:p>
            <a:pPr>
              <a:defRPr/>
            </a:pPr>
            <a:r>
              <a:rPr lang="en-US" dirty="0" smtClean="0"/>
              <a:t>Parents and Guardians as Chaperones</a:t>
            </a:r>
          </a:p>
          <a:p>
            <a:pPr lvl="1">
              <a:defRPr/>
            </a:pPr>
            <a:r>
              <a:rPr lang="en-US" dirty="0" smtClean="0"/>
              <a:t>Must become a certified adult volunteer prior to          serving in a chaperone capacity. </a:t>
            </a:r>
          </a:p>
          <a:p>
            <a:pPr lvl="1">
              <a:defRPr/>
            </a:pPr>
            <a:endParaRPr lang="en-US" dirty="0" smtClean="0"/>
          </a:p>
          <a:p>
            <a:endParaRPr lang="en-US" dirty="0" smtClean="0"/>
          </a:p>
          <a:p>
            <a:pPr lvl="1">
              <a:defRPr/>
            </a:pPr>
            <a:endParaRPr lang="en-US" dirty="0" smtClean="0"/>
          </a:p>
          <a:p>
            <a:pPr>
              <a:buNone/>
              <a:defRPr/>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4-H Youth Participation</a:t>
            </a:r>
            <a:endParaRPr lang="en-US" dirty="0"/>
          </a:p>
        </p:txBody>
      </p:sp>
      <p:sp>
        <p:nvSpPr>
          <p:cNvPr id="3" name="Content Placeholder 2"/>
          <p:cNvSpPr>
            <a:spLocks noGrp="1"/>
          </p:cNvSpPr>
          <p:nvPr>
            <p:ph sz="quarter" idx="1"/>
          </p:nvPr>
        </p:nvSpPr>
        <p:spPr/>
        <p:txBody>
          <a:bodyPr/>
          <a:lstStyle/>
          <a:p>
            <a:r>
              <a:rPr lang="en-US" dirty="0" smtClean="0"/>
              <a:t>Primary Member participation</a:t>
            </a:r>
          </a:p>
          <a:p>
            <a:pPr>
              <a:buNone/>
            </a:pPr>
            <a:endParaRPr lang="en-US" dirty="0" smtClean="0"/>
          </a:p>
          <a:p>
            <a:r>
              <a:rPr lang="en-US" dirty="0" smtClean="0"/>
              <a:t>Youth from outside the county can participate in </a:t>
            </a:r>
            <a:r>
              <a:rPr lang="en-US" dirty="0" smtClean="0"/>
              <a:t>Placer County </a:t>
            </a:r>
            <a:r>
              <a:rPr lang="en-US" dirty="0" smtClean="0"/>
              <a:t>4-H. </a:t>
            </a:r>
          </a:p>
          <a:p>
            <a:endParaRPr lang="en-US" sz="1200"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Contracts</a:t>
            </a:r>
            <a:endParaRPr lang="en-US" dirty="0"/>
          </a:p>
        </p:txBody>
      </p:sp>
      <p:sp>
        <p:nvSpPr>
          <p:cNvPr id="3" name="Content Placeholder 2"/>
          <p:cNvSpPr>
            <a:spLocks noGrp="1"/>
          </p:cNvSpPr>
          <p:nvPr>
            <p:ph sz="quarter" idx="1"/>
          </p:nvPr>
        </p:nvSpPr>
        <p:spPr>
          <a:xfrm>
            <a:off x="457200" y="1371600"/>
            <a:ext cx="7467600" cy="5102352"/>
          </a:xfrm>
        </p:spPr>
        <p:txBody>
          <a:bodyPr>
            <a:normAutofit/>
          </a:bodyPr>
          <a:lstStyle/>
          <a:p>
            <a:r>
              <a:rPr lang="en-US" dirty="0" smtClean="0"/>
              <a:t>Volunteers may not sign contracts of any kind on behalf of </a:t>
            </a:r>
            <a:r>
              <a:rPr lang="en-US" dirty="0" err="1" smtClean="0"/>
              <a:t>UC</a:t>
            </a:r>
            <a:r>
              <a:rPr lang="en-US" dirty="0" smtClean="0"/>
              <a:t> or obligate The Regents of the University of California in any way. </a:t>
            </a:r>
          </a:p>
          <a:p>
            <a:pPr>
              <a:buNone/>
            </a:pPr>
            <a:endParaRPr lang="en-US" sz="1200" dirty="0" smtClean="0"/>
          </a:p>
          <a:p>
            <a:r>
              <a:rPr lang="en-US" dirty="0" smtClean="0"/>
              <a:t>Only the county directory can sign contracts and agreements with any facility.  </a:t>
            </a:r>
          </a:p>
          <a:p>
            <a:endParaRPr lang="en-US" sz="1200" dirty="0" smtClean="0"/>
          </a:p>
          <a:p>
            <a:r>
              <a:rPr lang="en-US" dirty="0" smtClean="0"/>
              <a:t>Forward all needed paperwork and </a:t>
            </a:r>
            <a:r>
              <a:rPr lang="en-US" u="sng" dirty="0" smtClean="0">
                <a:solidFill>
                  <a:srgbClr val="00B050"/>
                </a:solidFill>
              </a:rPr>
              <a:t>FUR Form</a:t>
            </a:r>
            <a:r>
              <a:rPr lang="en-US" dirty="0" smtClean="0">
                <a:solidFill>
                  <a:srgbClr val="00B050"/>
                </a:solidFill>
              </a:rPr>
              <a:t> </a:t>
            </a:r>
            <a:r>
              <a:rPr lang="en-US" dirty="0" smtClean="0"/>
              <a:t>to county 4-H office. </a:t>
            </a:r>
          </a:p>
          <a:p>
            <a:pPr lvl="1"/>
            <a:r>
              <a:rPr lang="en-US" sz="2000" dirty="0" smtClean="0"/>
              <a:t>Allow approximately 2 weeks for processing. </a:t>
            </a:r>
          </a:p>
          <a:p>
            <a:pPr lvl="1">
              <a:buNone/>
            </a:pPr>
            <a:endParaRPr lang="en-US" sz="1200" dirty="0" smtClean="0"/>
          </a:p>
          <a:p>
            <a:r>
              <a:rPr lang="en-US" dirty="0" smtClean="0"/>
              <a:t>A </a:t>
            </a:r>
            <a:r>
              <a:rPr lang="en-US" u="sng" dirty="0" smtClean="0">
                <a:solidFill>
                  <a:srgbClr val="00B050"/>
                </a:solidFill>
              </a:rPr>
              <a:t>FUR Form</a:t>
            </a:r>
            <a:r>
              <a:rPr lang="en-US" dirty="0" smtClean="0">
                <a:solidFill>
                  <a:srgbClr val="00B050"/>
                </a:solidFill>
              </a:rPr>
              <a:t> </a:t>
            </a:r>
            <a:r>
              <a:rPr lang="en-US" dirty="0" smtClean="0"/>
              <a:t>is required when a 4-H activity is    taking place at a location that requires a             contract and proof of insurance.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General liability insurance</a:t>
            </a:r>
            <a:endParaRPr lang="en-US" dirty="0"/>
          </a:p>
        </p:txBody>
      </p:sp>
      <p:sp>
        <p:nvSpPr>
          <p:cNvPr id="3" name="Content Placeholder 2"/>
          <p:cNvSpPr>
            <a:spLocks noGrp="1"/>
          </p:cNvSpPr>
          <p:nvPr>
            <p:ph sz="quarter" idx="1"/>
          </p:nvPr>
        </p:nvSpPr>
        <p:spPr>
          <a:xfrm>
            <a:off x="457200" y="1524000"/>
            <a:ext cx="7467600" cy="4949952"/>
          </a:xfrm>
        </p:spPr>
        <p:txBody>
          <a:bodyPr>
            <a:normAutofit lnSpcReduction="10000"/>
          </a:bodyPr>
          <a:lstStyle/>
          <a:p>
            <a:r>
              <a:rPr lang="en-US" dirty="0" smtClean="0"/>
              <a:t>Agents are protected in the event of accidental damage to another's property or accidental injury to another person during the conduct of official business, or as the result of negligence. </a:t>
            </a:r>
            <a:endParaRPr lang="en-US" b="1" dirty="0" smtClean="0"/>
          </a:p>
          <a:p>
            <a:r>
              <a:rPr lang="en-US" dirty="0" smtClean="0"/>
              <a:t>Does not cover members or project animals.  </a:t>
            </a:r>
          </a:p>
          <a:p>
            <a:r>
              <a:rPr lang="en-US" dirty="0" smtClean="0"/>
              <a:t>Does not provide coverage for any personal or real property not within </a:t>
            </a:r>
            <a:r>
              <a:rPr lang="en-US" dirty="0" err="1" smtClean="0"/>
              <a:t>UC’s</a:t>
            </a:r>
            <a:r>
              <a:rPr lang="en-US" dirty="0" smtClean="0"/>
              <a:t> care, custody, and control. </a:t>
            </a:r>
          </a:p>
          <a:p>
            <a:r>
              <a:rPr lang="en-US" dirty="0" smtClean="0"/>
              <a:t>All accidents or incidents that might result in           claims against </a:t>
            </a:r>
            <a:r>
              <a:rPr lang="en-US" dirty="0" err="1" smtClean="0"/>
              <a:t>UC</a:t>
            </a:r>
            <a:r>
              <a:rPr lang="en-US" dirty="0" smtClean="0"/>
              <a:t> must be fully and promptly reported and an </a:t>
            </a:r>
            <a:r>
              <a:rPr lang="en-US" u="sng" dirty="0" smtClean="0">
                <a:solidFill>
                  <a:srgbClr val="00B050"/>
                </a:solidFill>
              </a:rPr>
              <a:t>Incident Report Form</a:t>
            </a:r>
            <a:r>
              <a:rPr lang="en-US" dirty="0" smtClean="0">
                <a:solidFill>
                  <a:srgbClr val="00B050"/>
                </a:solidFill>
              </a:rPr>
              <a:t> </a:t>
            </a:r>
            <a:r>
              <a:rPr lang="en-US" dirty="0" smtClean="0"/>
              <a:t>must be completed and submitted to the 4-H office within 48 hours.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Project Leader’s Digest</a:t>
            </a:r>
            <a:endParaRPr lang="en-US" dirty="0"/>
          </a:p>
        </p:txBody>
      </p:sp>
      <p:sp>
        <p:nvSpPr>
          <p:cNvPr id="3" name="Content Placeholder 2"/>
          <p:cNvSpPr>
            <a:spLocks noGrp="1"/>
          </p:cNvSpPr>
          <p:nvPr>
            <p:ph sz="quarter" idx="1"/>
          </p:nvPr>
        </p:nvSpPr>
        <p:spPr/>
        <p:txBody>
          <a:bodyPr/>
          <a:lstStyle/>
          <a:p>
            <a:r>
              <a:rPr lang="en-US" dirty="0" smtClean="0"/>
              <a:t>In the resource folder</a:t>
            </a:r>
          </a:p>
          <a:p>
            <a:r>
              <a:rPr lang="en-US" dirty="0" smtClean="0"/>
              <a:t>Online at </a:t>
            </a:r>
            <a:r>
              <a:rPr lang="en-US" dirty="0" smtClean="0">
                <a:hlinkClick r:id="rId3"/>
              </a:rPr>
              <a:t>http://www.ca4h.org/4hresource/forms/manuals/Project-Leader-Digest.pdf</a:t>
            </a:r>
            <a:endParaRPr lang="en-US" dirty="0" smtClean="0"/>
          </a:p>
          <a:p>
            <a:r>
              <a:rPr lang="en-US" dirty="0" smtClean="0"/>
              <a:t>This presentation is based on the topics</a:t>
            </a:r>
            <a:endParaRPr lang="en-US" dirty="0"/>
          </a:p>
        </p:txBody>
      </p:sp>
      <p:pic>
        <p:nvPicPr>
          <p:cNvPr id="1026" name="Picture 2" descr="C:\Program Files\Microsoft Office\Media\CntCD1\ClipArt1\j0196114.wmf"/>
          <p:cNvPicPr>
            <a:picLocks noChangeAspect="1" noChangeArrowheads="1"/>
          </p:cNvPicPr>
          <p:nvPr/>
        </p:nvPicPr>
        <p:blipFill>
          <a:blip r:embed="rId4" cstate="print"/>
          <a:srcRect/>
          <a:stretch>
            <a:fillRect/>
          </a:stretch>
        </p:blipFill>
        <p:spPr bwMode="auto">
          <a:xfrm>
            <a:off x="4267200" y="4419600"/>
            <a:ext cx="1855318" cy="122255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67600" cy="868362"/>
          </a:xfrm>
        </p:spPr>
        <p:txBody>
          <a:bodyPr/>
          <a:lstStyle/>
          <a:p>
            <a:r>
              <a:rPr lang="en-US" dirty="0" smtClean="0"/>
              <a:t>Product liability insurance</a:t>
            </a:r>
            <a:endParaRPr lang="en-US" dirty="0"/>
          </a:p>
        </p:txBody>
      </p:sp>
      <p:sp>
        <p:nvSpPr>
          <p:cNvPr id="3" name="Content Placeholder 2"/>
          <p:cNvSpPr>
            <a:spLocks noGrp="1"/>
          </p:cNvSpPr>
          <p:nvPr>
            <p:ph sz="quarter" idx="1"/>
          </p:nvPr>
        </p:nvSpPr>
        <p:spPr/>
        <p:txBody>
          <a:bodyPr>
            <a:normAutofit/>
          </a:bodyPr>
          <a:lstStyle/>
          <a:p>
            <a:r>
              <a:rPr lang="en-US" dirty="0" err="1" smtClean="0"/>
              <a:t>UC</a:t>
            </a:r>
            <a:r>
              <a:rPr lang="en-US" dirty="0" smtClean="0"/>
              <a:t> provides product liability insurance for projects when making and selling a product at   4-H </a:t>
            </a:r>
            <a:r>
              <a:rPr lang="en-US" dirty="0" err="1" smtClean="0"/>
              <a:t>YDP</a:t>
            </a:r>
            <a:r>
              <a:rPr lang="en-US" dirty="0" smtClean="0"/>
              <a:t> fundraising events. </a:t>
            </a:r>
          </a:p>
          <a:p>
            <a:pPr lvl="2"/>
            <a:endParaRPr lang="en-US" sz="2000" dirty="0" smtClean="0"/>
          </a:p>
          <a:p>
            <a:pPr marL="288925" indent="-288925"/>
            <a:r>
              <a:rPr lang="en-US" sz="2600" dirty="0" smtClean="0"/>
              <a:t>Reminder to turn in fundraising approval – Form 8.7 prior to raising funds</a:t>
            </a:r>
          </a:p>
          <a:p>
            <a:endParaRPr lang="en-US" dirty="0" smtClean="0"/>
          </a:p>
          <a:p>
            <a:endParaRPr lang="en-US" dirty="0"/>
          </a:p>
        </p:txBody>
      </p:sp>
      <p:pic>
        <p:nvPicPr>
          <p:cNvPr id="4" name="Picture 2" descr="C:\Documents and Settings\Carolyn\Local Settings\Temporary Internet Files\Content.IE5\729E2SSC\MCj04248200000[1].wmf"/>
          <p:cNvPicPr>
            <a:picLocks noChangeAspect="1" noChangeArrowheads="1"/>
          </p:cNvPicPr>
          <p:nvPr/>
        </p:nvPicPr>
        <p:blipFill>
          <a:blip r:embed="rId3" cstate="print"/>
          <a:srcRect/>
          <a:stretch>
            <a:fillRect/>
          </a:stretch>
        </p:blipFill>
        <p:spPr bwMode="auto">
          <a:xfrm>
            <a:off x="381000" y="4800600"/>
            <a:ext cx="1841500" cy="1631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dirty="0" smtClean="0"/>
              <a:t>Automobile liability insurance</a:t>
            </a:r>
            <a:endParaRPr lang="en-US" dirty="0"/>
          </a:p>
        </p:txBody>
      </p:sp>
      <p:sp>
        <p:nvSpPr>
          <p:cNvPr id="3" name="Content Placeholder 2"/>
          <p:cNvSpPr>
            <a:spLocks noGrp="1"/>
          </p:cNvSpPr>
          <p:nvPr>
            <p:ph sz="quarter" idx="1"/>
          </p:nvPr>
        </p:nvSpPr>
        <p:spPr/>
        <p:txBody>
          <a:bodyPr>
            <a:normAutofit/>
          </a:bodyPr>
          <a:lstStyle/>
          <a:p>
            <a:r>
              <a:rPr lang="en-US" dirty="0" smtClean="0"/>
              <a:t>The insurance on that vehicle provides the primary coverage; </a:t>
            </a:r>
            <a:r>
              <a:rPr lang="en-US" dirty="0" err="1" smtClean="0"/>
              <a:t>UC</a:t>
            </a:r>
            <a:r>
              <a:rPr lang="en-US" dirty="0" smtClean="0"/>
              <a:t> self-insurance is secondary.</a:t>
            </a:r>
          </a:p>
          <a:p>
            <a:r>
              <a:rPr lang="en-US" dirty="0" err="1" smtClean="0"/>
              <a:t>UC</a:t>
            </a:r>
            <a:r>
              <a:rPr lang="en-US" dirty="0" smtClean="0"/>
              <a:t> provides secondary automobile liability coverage for agents for acts (or omissions) committed in the course and scope of </a:t>
            </a:r>
            <a:r>
              <a:rPr lang="en-US" dirty="0" err="1" smtClean="0"/>
              <a:t>UC</a:t>
            </a:r>
            <a:r>
              <a:rPr lang="en-US" dirty="0" smtClean="0"/>
              <a:t> work.  </a:t>
            </a:r>
          </a:p>
          <a:p>
            <a:r>
              <a:rPr lang="en-US" dirty="0" smtClean="0"/>
              <a:t>To qualify for </a:t>
            </a:r>
            <a:r>
              <a:rPr lang="en-US" dirty="0" err="1" smtClean="0"/>
              <a:t>UC’s</a:t>
            </a:r>
            <a:r>
              <a:rPr lang="en-US" dirty="0" smtClean="0"/>
              <a:t> secondary coverage, you must maintain the minimum insurance coverage: </a:t>
            </a:r>
          </a:p>
          <a:p>
            <a:pPr lvl="2"/>
            <a:r>
              <a:rPr lang="en-US" sz="2000" dirty="0" smtClean="0"/>
              <a:t>$50,0000 for injury/death of one person; </a:t>
            </a:r>
          </a:p>
          <a:p>
            <a:pPr lvl="2"/>
            <a:r>
              <a:rPr lang="en-US" sz="2000" dirty="0" smtClean="0"/>
              <a:t>$100,000 for injury to/death of two or more        persons in one accident; and </a:t>
            </a:r>
          </a:p>
          <a:p>
            <a:pPr lvl="2"/>
            <a:r>
              <a:rPr lang="en-US" sz="2000" dirty="0" smtClean="0"/>
              <a:t>$50,000 for property damage.</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Automobile liability insurance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To be covered under 4-H insurance while transporting  4-H volunteers and youth to and from 4-H activities, the driver:</a:t>
            </a:r>
          </a:p>
          <a:p>
            <a:pPr lvl="1"/>
            <a:r>
              <a:rPr lang="en-US" sz="2400" dirty="0" smtClean="0"/>
              <a:t>has to have a valid California driver’s license.</a:t>
            </a:r>
          </a:p>
          <a:p>
            <a:pPr lvl="1"/>
            <a:r>
              <a:rPr lang="en-US" sz="2400" dirty="0" smtClean="0"/>
              <a:t>has to have car insurance as required by the   state of California.</a:t>
            </a:r>
          </a:p>
          <a:p>
            <a:pPr lvl="1"/>
            <a:r>
              <a:rPr lang="en-US" sz="2400" dirty="0" smtClean="0"/>
              <a:t>has to use a safe operating vehicle.</a:t>
            </a:r>
          </a:p>
          <a:p>
            <a:pPr lvl="1"/>
            <a:r>
              <a:rPr lang="en-US" sz="2400" dirty="0" smtClean="0"/>
              <a:t>has to have seat belts for each passenger</a:t>
            </a:r>
          </a:p>
          <a:p>
            <a:pPr lvl="1"/>
            <a:r>
              <a:rPr lang="en-US" sz="2400" dirty="0" smtClean="0"/>
              <a:t>has to be 18 years of age or older</a:t>
            </a:r>
          </a:p>
          <a:p>
            <a:r>
              <a:rPr lang="en-US" dirty="0" smtClean="0"/>
              <a:t>Full details of automobile accidents or injuries         must be promptly reported on the </a:t>
            </a:r>
            <a:r>
              <a:rPr lang="en-US" u="sng" dirty="0" smtClean="0">
                <a:solidFill>
                  <a:srgbClr val="00B050"/>
                </a:solidFill>
              </a:rPr>
              <a:t>Incident           Report Form </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868362"/>
          </a:xfrm>
        </p:spPr>
        <p:txBody>
          <a:bodyPr/>
          <a:lstStyle/>
          <a:p>
            <a:r>
              <a:rPr lang="en-US" dirty="0" smtClean="0"/>
              <a:t>Accident &amp; sickness insurance</a:t>
            </a:r>
            <a:endParaRPr lang="en-US" dirty="0"/>
          </a:p>
        </p:txBody>
      </p:sp>
      <p:sp>
        <p:nvSpPr>
          <p:cNvPr id="3" name="Content Placeholder 2"/>
          <p:cNvSpPr>
            <a:spLocks noGrp="1"/>
          </p:cNvSpPr>
          <p:nvPr>
            <p:ph sz="quarter" idx="1"/>
          </p:nvPr>
        </p:nvSpPr>
        <p:spPr>
          <a:xfrm>
            <a:off x="457200" y="1447800"/>
            <a:ext cx="7467600" cy="5026152"/>
          </a:xfrm>
        </p:spPr>
        <p:txBody>
          <a:bodyPr>
            <a:normAutofit lnSpcReduction="10000"/>
          </a:bodyPr>
          <a:lstStyle/>
          <a:p>
            <a:r>
              <a:rPr lang="en-US" dirty="0" smtClean="0"/>
              <a:t>4-H adult volunteers and members are covered when taking part in or attending an approved, regularly supervised 4-H </a:t>
            </a:r>
            <a:r>
              <a:rPr lang="en-US" dirty="0" err="1" smtClean="0"/>
              <a:t>YDP</a:t>
            </a:r>
            <a:r>
              <a:rPr lang="en-US" dirty="0" smtClean="0"/>
              <a:t> activity. </a:t>
            </a:r>
          </a:p>
          <a:p>
            <a:r>
              <a:rPr lang="en-US" dirty="0" smtClean="0"/>
              <a:t>Covered while traveling directly between home and a 4-H </a:t>
            </a:r>
            <a:r>
              <a:rPr lang="en-US" dirty="0" err="1" smtClean="0"/>
              <a:t>YDP</a:t>
            </a:r>
            <a:r>
              <a:rPr lang="en-US" dirty="0" smtClean="0"/>
              <a:t> meeting place for a scheduled activity. </a:t>
            </a:r>
          </a:p>
          <a:p>
            <a:r>
              <a:rPr lang="en-US" dirty="0" smtClean="0"/>
              <a:t>The Hartford Policy will not provide coverage until the other insurance is exhausted. </a:t>
            </a:r>
          </a:p>
          <a:p>
            <a:r>
              <a:rPr lang="en-US" dirty="0" smtClean="0"/>
              <a:t>To file a claim submit the </a:t>
            </a:r>
            <a:r>
              <a:rPr lang="en-US" u="sng" dirty="0" smtClean="0">
                <a:solidFill>
                  <a:srgbClr val="00B050"/>
                </a:solidFill>
              </a:rPr>
              <a:t>Hartford Insurance Company Notice of Claim Form</a:t>
            </a:r>
            <a:r>
              <a:rPr lang="en-US" dirty="0" smtClean="0">
                <a:solidFill>
                  <a:srgbClr val="00B050"/>
                </a:solidFill>
              </a:rPr>
              <a:t> </a:t>
            </a:r>
            <a:r>
              <a:rPr lang="en-US" dirty="0" smtClean="0"/>
              <a:t>and medical            receipts to the county 4-H </a:t>
            </a:r>
            <a:r>
              <a:rPr lang="en-US" dirty="0" err="1" smtClean="0"/>
              <a:t>YDP</a:t>
            </a:r>
            <a:r>
              <a:rPr lang="en-US" dirty="0" smtClean="0"/>
              <a:t> staff. </a:t>
            </a:r>
          </a:p>
          <a:p>
            <a:pPr lvl="1"/>
            <a:r>
              <a:rPr lang="en-US" dirty="0" smtClean="0"/>
              <a:t>The supervising adult volunteer/claimant should           review and sign the form prior to submitting it. </a:t>
            </a:r>
            <a:endParaRPr lang="en-US" sz="20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r>
              <a:rPr lang="en-US" dirty="0" smtClean="0"/>
              <a:t>Safety</a:t>
            </a:r>
            <a:endParaRPr lang="en-US" dirty="0"/>
          </a:p>
        </p:txBody>
      </p:sp>
      <p:sp>
        <p:nvSpPr>
          <p:cNvPr id="3" name="Content Placeholder 2"/>
          <p:cNvSpPr>
            <a:spLocks noGrp="1"/>
          </p:cNvSpPr>
          <p:nvPr>
            <p:ph sz="quarter" idx="1"/>
          </p:nvPr>
        </p:nvSpPr>
        <p:spPr>
          <a:xfrm>
            <a:off x="457200" y="1371600"/>
            <a:ext cx="7467600" cy="5102352"/>
          </a:xfrm>
        </p:spPr>
        <p:txBody>
          <a:bodyPr/>
          <a:lstStyle/>
          <a:p>
            <a:r>
              <a:rPr lang="en-US" dirty="0" smtClean="0"/>
              <a:t>Set a good example at all meetings.</a:t>
            </a:r>
          </a:p>
          <a:p>
            <a:r>
              <a:rPr lang="en-US" dirty="0" smtClean="0"/>
              <a:t>Recognize hazards and correct them.</a:t>
            </a:r>
          </a:p>
          <a:p>
            <a:r>
              <a:rPr lang="en-US" dirty="0" smtClean="0"/>
              <a:t>Demonstrate the proper use of equipment.</a:t>
            </a:r>
          </a:p>
          <a:p>
            <a:r>
              <a:rPr lang="en-US" dirty="0" smtClean="0"/>
              <a:t>Discuss safety at every meeting.</a:t>
            </a:r>
          </a:p>
          <a:p>
            <a:r>
              <a:rPr lang="en-US" dirty="0" smtClean="0"/>
              <a:t>Have a copy of the signed medial </a:t>
            </a:r>
            <a:br>
              <a:rPr lang="en-US" dirty="0" smtClean="0"/>
            </a:br>
            <a:r>
              <a:rPr lang="en-US" dirty="0" smtClean="0"/>
              <a:t>release/health history information form for every adult and youth member.</a:t>
            </a:r>
          </a:p>
          <a:p>
            <a:r>
              <a:rPr lang="en-US" dirty="0" smtClean="0"/>
              <a:t>To foster a safe and positive learning environment during any 4-H meeting, event, or activity, the 4-H Code of Conduct must be adhered to by all adult volunteers, youth members, family, and friends</a:t>
            </a:r>
          </a:p>
          <a:p>
            <a:endParaRPr lang="en-US" dirty="0" smtClean="0"/>
          </a:p>
          <a:p>
            <a:endParaRPr lang="en-US" dirty="0" smtClean="0"/>
          </a:p>
        </p:txBody>
      </p:sp>
      <p:pic>
        <p:nvPicPr>
          <p:cNvPr id="10242" name="Picture 2" descr="C:\Program Files\Microsoft Office\Media\CntCD1\ClipArt4\j0278810.wmf"/>
          <p:cNvPicPr>
            <a:picLocks noChangeAspect="1" noChangeArrowheads="1"/>
          </p:cNvPicPr>
          <p:nvPr/>
        </p:nvPicPr>
        <p:blipFill>
          <a:blip r:embed="rId3" cstate="print"/>
          <a:srcRect/>
          <a:stretch>
            <a:fillRect/>
          </a:stretch>
        </p:blipFill>
        <p:spPr bwMode="auto">
          <a:xfrm>
            <a:off x="6400800" y="457200"/>
            <a:ext cx="1837335" cy="21219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Resources</a:t>
            </a:r>
            <a:endParaRPr lang="en-US" dirty="0"/>
          </a:p>
        </p:txBody>
      </p:sp>
      <p:sp>
        <p:nvSpPr>
          <p:cNvPr id="3" name="Content Placeholder 2"/>
          <p:cNvSpPr>
            <a:spLocks noGrp="1"/>
          </p:cNvSpPr>
          <p:nvPr>
            <p:ph sz="quarter" idx="1"/>
          </p:nvPr>
        </p:nvSpPr>
        <p:spPr>
          <a:xfrm>
            <a:off x="457200" y="990600"/>
            <a:ext cx="8001000" cy="5562600"/>
          </a:xfrm>
        </p:spPr>
        <p:txBody>
          <a:bodyPr>
            <a:noAutofit/>
          </a:bodyPr>
          <a:lstStyle/>
          <a:p>
            <a:r>
              <a:rPr lang="en-US" sz="1500" dirty="0" smtClean="0"/>
              <a:t>CCL (or Club Leadership Team Members)</a:t>
            </a:r>
          </a:p>
          <a:p>
            <a:r>
              <a:rPr lang="en-US" sz="1500" dirty="0" smtClean="0"/>
              <a:t>The state 4-H website: </a:t>
            </a:r>
            <a:r>
              <a:rPr lang="en-US" sz="1500" dirty="0" smtClean="0">
                <a:hlinkClick r:id="rId3"/>
              </a:rPr>
              <a:t>http://www.ca4h.org/</a:t>
            </a:r>
            <a:endParaRPr lang="en-US" sz="1500" dirty="0" smtClean="0"/>
          </a:p>
          <a:p>
            <a:r>
              <a:rPr lang="en-US" sz="1500" dirty="0" smtClean="0"/>
              <a:t>The new state 4-H policy handbook (released July 1): </a:t>
            </a:r>
            <a:r>
              <a:rPr lang="en-US" sz="1500" dirty="0" smtClean="0">
                <a:hlinkClick r:id="rId4" action="ppaction://hlinksldjump"/>
              </a:rPr>
              <a:t>http://www.ca4h.org/policy/ </a:t>
            </a:r>
            <a:endParaRPr lang="en-US" sz="1500" dirty="0" smtClean="0"/>
          </a:p>
          <a:p>
            <a:r>
              <a:rPr lang="en-US" sz="1500" dirty="0" smtClean="0"/>
              <a:t>The Nevada County website: </a:t>
            </a:r>
            <a:r>
              <a:rPr lang="en-US" sz="1500" dirty="0" smtClean="0">
                <a:hlinkClick r:id="rId5"/>
              </a:rPr>
              <a:t>http://groups.ucanr.org/uccenevada4h/index.cfm</a:t>
            </a:r>
            <a:endParaRPr lang="en-US" sz="1500" dirty="0" smtClean="0"/>
          </a:p>
          <a:p>
            <a:r>
              <a:rPr lang="en-US" sz="1500" dirty="0" smtClean="0"/>
              <a:t>The County Coordinators</a:t>
            </a:r>
          </a:p>
          <a:p>
            <a:r>
              <a:rPr lang="en-US" sz="1500" dirty="0" smtClean="0"/>
              <a:t>The Nevada County Leaders’ Council </a:t>
            </a:r>
          </a:p>
          <a:p>
            <a:r>
              <a:rPr lang="en-US" sz="1500" dirty="0" err="1" smtClean="0"/>
              <a:t>UCCE</a:t>
            </a:r>
            <a:r>
              <a:rPr lang="en-US" sz="1500" dirty="0" smtClean="0"/>
              <a:t> – Nevada County 4-H Office/staff</a:t>
            </a:r>
          </a:p>
          <a:p>
            <a:r>
              <a:rPr lang="en-US" sz="1500" dirty="0" smtClean="0"/>
              <a:t>4-H Family Newsletter (The </a:t>
            </a:r>
            <a:r>
              <a:rPr lang="en-US" sz="1500" dirty="0" err="1" smtClean="0"/>
              <a:t>Greensheet</a:t>
            </a:r>
            <a:r>
              <a:rPr lang="en-US" sz="1500" dirty="0" smtClean="0"/>
              <a:t>)</a:t>
            </a:r>
          </a:p>
          <a:p>
            <a:r>
              <a:rPr lang="en-US" sz="1500" dirty="0" smtClean="0"/>
              <a:t>Adult Volunteers (including County Project Coordinators)</a:t>
            </a:r>
          </a:p>
          <a:p>
            <a:r>
              <a:rPr lang="en-US" sz="1500" dirty="0" smtClean="0"/>
              <a:t>County Directory</a:t>
            </a:r>
          </a:p>
          <a:p>
            <a:r>
              <a:rPr lang="en-US" sz="1500" dirty="0" smtClean="0"/>
              <a:t>Jr/Teen Leaders</a:t>
            </a:r>
          </a:p>
          <a:p>
            <a:r>
              <a:rPr lang="en-US" sz="1500" dirty="0" smtClean="0"/>
              <a:t>All Stars</a:t>
            </a:r>
          </a:p>
          <a:p>
            <a:r>
              <a:rPr lang="en-US" sz="1500" dirty="0" smtClean="0"/>
              <a:t>Trainings and Project Events</a:t>
            </a:r>
          </a:p>
          <a:p>
            <a:r>
              <a:rPr lang="en-US" sz="1500" dirty="0" smtClean="0"/>
              <a:t>Resource Lending Library</a:t>
            </a:r>
          </a:p>
          <a:p>
            <a:r>
              <a:rPr lang="en-US" sz="1500" dirty="0" smtClean="0"/>
              <a:t>4-H Mall </a:t>
            </a:r>
            <a:r>
              <a:rPr lang="en-US" sz="1500" dirty="0" err="1" smtClean="0"/>
              <a:t>incl</a:t>
            </a:r>
            <a:r>
              <a:rPr lang="en-US" sz="1500" dirty="0" smtClean="0"/>
              <a:t> National 4-H Curriculum: </a:t>
            </a:r>
            <a:r>
              <a:rPr lang="en-US" sz="1500" dirty="0" smtClean="0">
                <a:hlinkClick r:id="rId6" action="ppaction://hlinkpres?slideindex=1&amp;slidetitle="/>
              </a:rPr>
              <a:t>http://www.4-hmall.org/ </a:t>
            </a:r>
            <a:endParaRPr lang="en-US" sz="1500" dirty="0" smtClean="0"/>
          </a:p>
          <a:p>
            <a:r>
              <a:rPr lang="en-US" sz="1500" dirty="0" smtClean="0"/>
              <a:t>UC ANR Publications Catalog: </a:t>
            </a:r>
            <a:r>
              <a:rPr lang="en-US" sz="1500" dirty="0" smtClean="0">
                <a:hlinkClick r:id="rId7" action="ppaction://hlinkpres?slideindex=1&amp;slidetitle="/>
              </a:rPr>
              <a:t>http://anrcatalog.ucdavis.edu/4HYouthDevelopment</a:t>
            </a:r>
            <a:r>
              <a:rPr lang="en-US" sz="1500" dirty="0" smtClean="0"/>
              <a:t>/</a:t>
            </a:r>
          </a:p>
          <a:p>
            <a:r>
              <a:rPr lang="en-US" sz="1500" dirty="0" smtClean="0"/>
              <a:t>4-H Websites (state and national)</a:t>
            </a:r>
          </a:p>
          <a:p>
            <a:r>
              <a:rPr lang="en-US" sz="1500" dirty="0" smtClean="0"/>
              <a:t>Local Businesses</a:t>
            </a:r>
          </a:p>
          <a:p>
            <a:endParaRPr lang="en-US" sz="1500" dirty="0"/>
          </a:p>
        </p:txBody>
      </p:sp>
      <p:pic>
        <p:nvPicPr>
          <p:cNvPr id="3074" name="Picture 2" descr="C:\Program Files\Microsoft Office\Media\CntCD1\ClipArt1\j0199228.wmf"/>
          <p:cNvPicPr>
            <a:picLocks noChangeAspect="1" noChangeArrowheads="1"/>
          </p:cNvPicPr>
          <p:nvPr/>
        </p:nvPicPr>
        <p:blipFill>
          <a:blip r:embed="rId8" cstate="print"/>
          <a:srcRect/>
          <a:stretch>
            <a:fillRect/>
          </a:stretch>
        </p:blipFill>
        <p:spPr bwMode="auto">
          <a:xfrm>
            <a:off x="6096000" y="2743200"/>
            <a:ext cx="1905000" cy="148516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Post-Workshop Survey</a:t>
            </a:r>
            <a:endParaRPr lang="en-US" dirty="0"/>
          </a:p>
        </p:txBody>
      </p:sp>
      <p:sp>
        <p:nvSpPr>
          <p:cNvPr id="3" name="Content Placeholder 2"/>
          <p:cNvSpPr>
            <a:spLocks noGrp="1"/>
          </p:cNvSpPr>
          <p:nvPr>
            <p:ph sz="quarter" idx="1"/>
          </p:nvPr>
        </p:nvSpPr>
        <p:spPr/>
        <p:txBody>
          <a:bodyPr/>
          <a:lstStyle/>
          <a:p>
            <a:r>
              <a:rPr lang="en-US" dirty="0" smtClean="0"/>
              <a:t>Please take a few minutes to complete the survey.</a:t>
            </a:r>
          </a:p>
        </p:txBody>
      </p:sp>
      <p:pic>
        <p:nvPicPr>
          <p:cNvPr id="7172" name="Picture 4" descr="C:\Documents and Settings\Carolyn\Local Settings\Temporary Internet Files\Content.IE5\NFWAHC8G\MCj01965560000[1].wmf"/>
          <p:cNvPicPr>
            <a:picLocks noChangeAspect="1" noChangeArrowheads="1"/>
          </p:cNvPicPr>
          <p:nvPr/>
        </p:nvPicPr>
        <p:blipFill>
          <a:blip r:embed="rId3" cstate="print"/>
          <a:srcRect/>
          <a:stretch>
            <a:fillRect/>
          </a:stretch>
        </p:blipFill>
        <p:spPr bwMode="auto">
          <a:xfrm>
            <a:off x="3124200" y="3352800"/>
            <a:ext cx="2377501" cy="244771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467600" cy="4602162"/>
          </a:xfrm>
        </p:spPr>
        <p:txBody>
          <a:bodyPr anchor="ctr" anchorCtr="0"/>
          <a:lstStyle/>
          <a:p>
            <a:pPr algn="ctr"/>
            <a:r>
              <a:rPr lang="en-US" dirty="0" smtClean="0"/>
              <a:t>Thank You for coming tonight.  Don’t hesitate to contact me with any further questions, concerns, or comments that come up.</a:t>
            </a:r>
            <a:endParaRPr lang="en-US" dirty="0"/>
          </a:p>
        </p:txBody>
      </p:sp>
      <p:pic>
        <p:nvPicPr>
          <p:cNvPr id="1026" name="Picture 2" descr="C:\Documents and Settings\Carolyn\Local Settings\Temporary Internet Files\Content.IE5\SKCZ0Z5C\MCSO02753_0000[1].wmf"/>
          <p:cNvPicPr>
            <a:picLocks noChangeAspect="1" noChangeArrowheads="1"/>
          </p:cNvPicPr>
          <p:nvPr/>
        </p:nvPicPr>
        <p:blipFill>
          <a:blip r:embed="rId3" cstate="print"/>
          <a:srcRect/>
          <a:stretch>
            <a:fillRect/>
          </a:stretch>
        </p:blipFill>
        <p:spPr bwMode="auto">
          <a:xfrm>
            <a:off x="1600200" y="1219200"/>
            <a:ext cx="5451653" cy="95463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4-H Youth Development Program?</a:t>
            </a:r>
            <a:endParaRPr lang="en-US" dirty="0"/>
          </a:p>
        </p:txBody>
      </p:sp>
      <p:sp>
        <p:nvSpPr>
          <p:cNvPr id="3" name="Content Placeholder 2"/>
          <p:cNvSpPr>
            <a:spLocks noGrp="1"/>
          </p:cNvSpPr>
          <p:nvPr>
            <p:ph sz="quarter" idx="1"/>
          </p:nvPr>
        </p:nvSpPr>
        <p:spPr/>
        <p:txBody>
          <a:bodyPr/>
          <a:lstStyle/>
          <a:p>
            <a:r>
              <a:rPr lang="en-US" dirty="0" smtClean="0"/>
              <a:t>Educational program of the University of California</a:t>
            </a:r>
          </a:p>
          <a:p>
            <a:r>
              <a:rPr lang="en-US" dirty="0" smtClean="0"/>
              <a:t>Part of the UC division of Agriculture and Natural Resources (ANR)</a:t>
            </a:r>
          </a:p>
          <a:p>
            <a:r>
              <a:rPr lang="en-US" dirty="0" smtClean="0"/>
              <a:t>Made available through a partnership of county, state, federal governments, and community volunteers.</a:t>
            </a:r>
          </a:p>
        </p:txBody>
      </p:sp>
      <p:pic>
        <p:nvPicPr>
          <p:cNvPr id="5" name="Picture 4" descr="4h_mark2.jpg"/>
          <p:cNvPicPr>
            <a:picLocks noChangeAspect="1"/>
          </p:cNvPicPr>
          <p:nvPr/>
        </p:nvPicPr>
        <p:blipFill>
          <a:blip r:embed="rId3" cstate="print"/>
          <a:stretch>
            <a:fillRect/>
          </a:stretch>
        </p:blipFill>
        <p:spPr>
          <a:xfrm>
            <a:off x="3657600" y="4648200"/>
            <a:ext cx="1376363" cy="1376363"/>
          </a:xfrm>
          <a:prstGeom prst="rect">
            <a:avLst/>
          </a:prstGeom>
        </p:spPr>
      </p:pic>
      <p:pic>
        <p:nvPicPr>
          <p:cNvPr id="6" name="Picture 5" descr="UC Seal.gif"/>
          <p:cNvPicPr>
            <a:picLocks noChangeAspect="1"/>
          </p:cNvPicPr>
          <p:nvPr/>
        </p:nvPicPr>
        <p:blipFill>
          <a:blip r:embed="rId4" cstate="print"/>
          <a:stretch>
            <a:fillRect/>
          </a:stretch>
        </p:blipFill>
        <p:spPr>
          <a:xfrm>
            <a:off x="1981200" y="4724400"/>
            <a:ext cx="1371600" cy="1381125"/>
          </a:xfrm>
          <a:prstGeom prst="rect">
            <a:avLst/>
          </a:prstGeom>
        </p:spPr>
      </p:pic>
      <p:pic>
        <p:nvPicPr>
          <p:cNvPr id="7" name="Picture 6" descr="ANR Logo.gif"/>
          <p:cNvPicPr>
            <a:picLocks noChangeAspect="1"/>
          </p:cNvPicPr>
          <p:nvPr/>
        </p:nvPicPr>
        <p:blipFill>
          <a:blip r:embed="rId5" cstate="print"/>
          <a:stretch>
            <a:fillRect/>
          </a:stretch>
        </p:blipFill>
        <p:spPr>
          <a:xfrm>
            <a:off x="5257800" y="4724400"/>
            <a:ext cx="1028700" cy="1371600"/>
          </a:xfrm>
          <a:prstGeom prst="rect">
            <a:avLst/>
          </a:prstGeom>
        </p:spPr>
      </p:pic>
      <p:pic>
        <p:nvPicPr>
          <p:cNvPr id="9" name="Picture 8" descr="USDA.gif"/>
          <p:cNvPicPr>
            <a:picLocks noChangeAspect="1"/>
          </p:cNvPicPr>
          <p:nvPr/>
        </p:nvPicPr>
        <p:blipFill>
          <a:blip r:embed="rId6" cstate="print"/>
          <a:srcRect r="90678" b="4717"/>
          <a:stretch>
            <a:fillRect/>
          </a:stretch>
        </p:blipFill>
        <p:spPr>
          <a:xfrm>
            <a:off x="228600" y="4876800"/>
            <a:ext cx="1510419" cy="1066800"/>
          </a:xfrm>
          <a:prstGeom prst="rect">
            <a:avLst/>
          </a:prstGeom>
        </p:spPr>
      </p:pic>
      <p:pic>
        <p:nvPicPr>
          <p:cNvPr id="10" name="Picture 9" descr="county miner logo.jpg"/>
          <p:cNvPicPr>
            <a:picLocks noChangeAspect="1"/>
          </p:cNvPicPr>
          <p:nvPr/>
        </p:nvPicPr>
        <p:blipFill>
          <a:blip r:embed="rId7" cstate="print"/>
          <a:stretch>
            <a:fillRect/>
          </a:stretch>
        </p:blipFill>
        <p:spPr>
          <a:xfrm>
            <a:off x="6629400" y="4724400"/>
            <a:ext cx="137160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4-H Program, we:</a:t>
            </a:r>
            <a:endParaRPr lang="en-US" dirty="0"/>
          </a:p>
        </p:txBody>
      </p:sp>
      <p:sp>
        <p:nvSpPr>
          <p:cNvPr id="3" name="Content Placeholder 2"/>
          <p:cNvSpPr>
            <a:spLocks noGrp="1"/>
          </p:cNvSpPr>
          <p:nvPr>
            <p:ph sz="quarter" idx="1"/>
          </p:nvPr>
        </p:nvSpPr>
        <p:spPr/>
        <p:txBody>
          <a:bodyPr/>
          <a:lstStyle/>
          <a:p>
            <a:pPr>
              <a:lnSpc>
                <a:spcPct val="125000"/>
              </a:lnSpc>
              <a:buNone/>
            </a:pPr>
            <a:r>
              <a:rPr lang="en-US" u="sng" dirty="0" smtClean="0">
                <a:solidFill>
                  <a:srgbClr val="0066FF"/>
                </a:solidFill>
                <a:latin typeface="Garamond" pitchFamily="18" charset="0"/>
              </a:rPr>
              <a:t>Use</a:t>
            </a:r>
            <a:r>
              <a:rPr lang="en-US" dirty="0" smtClean="0">
                <a:latin typeface="Garamond" pitchFamily="18" charset="0"/>
              </a:rPr>
              <a:t> Experiential Learning </a:t>
            </a:r>
            <a:r>
              <a:rPr lang="en-US" dirty="0" smtClean="0">
                <a:solidFill>
                  <a:srgbClr val="008000"/>
                </a:solidFill>
                <a:latin typeface="Garamond" pitchFamily="18" charset="0"/>
              </a:rPr>
              <a:t>and</a:t>
            </a:r>
            <a:r>
              <a:rPr lang="en-US" dirty="0" smtClean="0">
                <a:latin typeface="Garamond" pitchFamily="18" charset="0"/>
              </a:rPr>
              <a:t> Youth-Adult Partnerships</a:t>
            </a:r>
          </a:p>
          <a:p>
            <a:pPr>
              <a:lnSpc>
                <a:spcPct val="125000"/>
              </a:lnSpc>
              <a:buNone/>
            </a:pPr>
            <a:r>
              <a:rPr lang="en-US" dirty="0" smtClean="0">
                <a:solidFill>
                  <a:srgbClr val="008000"/>
                </a:solidFill>
                <a:latin typeface="Garamond" pitchFamily="18" charset="0"/>
              </a:rPr>
              <a:t>to</a:t>
            </a:r>
            <a:r>
              <a:rPr lang="en-US" dirty="0" smtClean="0">
                <a:latin typeface="Garamond" pitchFamily="18" charset="0"/>
              </a:rPr>
              <a:t> </a:t>
            </a:r>
            <a:r>
              <a:rPr lang="en-US" u="sng" dirty="0" smtClean="0">
                <a:solidFill>
                  <a:srgbClr val="0066FF"/>
                </a:solidFill>
                <a:latin typeface="Garamond" pitchFamily="18" charset="0"/>
              </a:rPr>
              <a:t>focus on</a:t>
            </a:r>
            <a:r>
              <a:rPr lang="en-US" dirty="0" smtClean="0">
                <a:latin typeface="Garamond" pitchFamily="18" charset="0"/>
              </a:rPr>
              <a:t> </a:t>
            </a:r>
            <a:r>
              <a:rPr lang="en-US" dirty="0" smtClean="0">
                <a:solidFill>
                  <a:srgbClr val="008000"/>
                </a:solidFill>
                <a:latin typeface="Garamond" pitchFamily="18" charset="0"/>
              </a:rPr>
              <a:t>the development of</a:t>
            </a:r>
            <a:r>
              <a:rPr lang="en-US" dirty="0" smtClean="0">
                <a:latin typeface="Garamond" pitchFamily="18" charset="0"/>
              </a:rPr>
              <a:t> Citizenship, Leadership &amp; Life Skills</a:t>
            </a:r>
          </a:p>
          <a:p>
            <a:pPr>
              <a:lnSpc>
                <a:spcPct val="125000"/>
              </a:lnSpc>
              <a:buNone/>
            </a:pPr>
            <a:r>
              <a:rPr lang="en-US" u="sng" dirty="0" smtClean="0">
                <a:solidFill>
                  <a:srgbClr val="0066FF"/>
                </a:solidFill>
                <a:latin typeface="Garamond" pitchFamily="18" charset="0"/>
              </a:rPr>
              <a:t>in order to promote</a:t>
            </a:r>
            <a:r>
              <a:rPr lang="en-US" dirty="0" smtClean="0">
                <a:latin typeface="Garamond" pitchFamily="18" charset="0"/>
              </a:rPr>
              <a:t> </a:t>
            </a:r>
            <a:r>
              <a:rPr lang="en-US" dirty="0" smtClean="0">
                <a:solidFill>
                  <a:srgbClr val="008000"/>
                </a:solidFill>
                <a:latin typeface="Garamond" pitchFamily="18" charset="0"/>
              </a:rPr>
              <a:t>a sense of</a:t>
            </a:r>
            <a:r>
              <a:rPr lang="en-US" dirty="0" smtClean="0">
                <a:latin typeface="Garamond" pitchFamily="18" charset="0"/>
              </a:rPr>
              <a:t> Belonging, Mastery, Independence &amp; Generosity </a:t>
            </a:r>
            <a:r>
              <a:rPr lang="en-US" dirty="0" smtClean="0">
                <a:solidFill>
                  <a:srgbClr val="008000"/>
                </a:solidFill>
                <a:latin typeface="Garamond" pitchFamily="18" charset="0"/>
              </a:rPr>
              <a:t>which are the Essential Elements of youth development.</a:t>
            </a:r>
          </a:p>
        </p:txBody>
      </p:sp>
      <p:pic>
        <p:nvPicPr>
          <p:cNvPr id="4" name="Picture 3" descr="4h_mark2.jpg"/>
          <p:cNvPicPr>
            <a:picLocks noChangeAspect="1"/>
          </p:cNvPicPr>
          <p:nvPr/>
        </p:nvPicPr>
        <p:blipFill>
          <a:blip r:embed="rId3" cstate="print"/>
          <a:stretch>
            <a:fillRect/>
          </a:stretch>
        </p:blipFill>
        <p:spPr>
          <a:xfrm>
            <a:off x="5334000" y="4419600"/>
            <a:ext cx="1833563" cy="1833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Elements of Effective 4-H Youth Development Programs</a:t>
            </a:r>
            <a:endParaRPr lang="en-US" dirty="0"/>
          </a:p>
        </p:txBody>
      </p:sp>
      <p:sp>
        <p:nvSpPr>
          <p:cNvPr id="3" name="Content Placeholder 2"/>
          <p:cNvSpPr>
            <a:spLocks noGrp="1"/>
          </p:cNvSpPr>
          <p:nvPr>
            <p:ph sz="quarter" idx="1"/>
          </p:nvPr>
        </p:nvSpPr>
        <p:spPr/>
        <p:txBody>
          <a:bodyPr/>
          <a:lstStyle/>
          <a:p>
            <a:r>
              <a:rPr lang="en-US" dirty="0" smtClean="0"/>
              <a:t>Belonging</a:t>
            </a:r>
          </a:p>
          <a:p>
            <a:r>
              <a:rPr lang="en-US" dirty="0" smtClean="0"/>
              <a:t>Mastery</a:t>
            </a:r>
          </a:p>
          <a:p>
            <a:r>
              <a:rPr lang="en-US" dirty="0" smtClean="0"/>
              <a:t>Independence</a:t>
            </a:r>
          </a:p>
          <a:p>
            <a:r>
              <a:rPr lang="en-US" dirty="0" smtClean="0"/>
              <a:t>Generosity</a:t>
            </a:r>
            <a:endParaRPr lang="en-US" dirty="0"/>
          </a:p>
        </p:txBody>
      </p:sp>
      <p:pic>
        <p:nvPicPr>
          <p:cNvPr id="4" name="Picture 3" descr="100_0928.jpg"/>
          <p:cNvPicPr>
            <a:picLocks noChangeAspect="1"/>
          </p:cNvPicPr>
          <p:nvPr/>
        </p:nvPicPr>
        <p:blipFill>
          <a:blip r:embed="rId3" cstate="print"/>
          <a:stretch>
            <a:fillRect/>
          </a:stretch>
        </p:blipFill>
        <p:spPr>
          <a:xfrm>
            <a:off x="3124200" y="1981200"/>
            <a:ext cx="4953000" cy="3302000"/>
          </a:xfrm>
          <a:prstGeom prst="rect">
            <a:avLst/>
          </a:prstGeom>
          <a:ln>
            <a:noFill/>
          </a:ln>
          <a:effectLst>
            <a:outerShdw blurRad="292100" dist="139700" dir="2700000" algn="tl" rotWithShape="0">
              <a:srgbClr val="333333">
                <a:alpha val="65000"/>
              </a:srgbClr>
            </a:outerShdw>
          </a:effectLst>
        </p:spPr>
      </p:pic>
      <p:pic>
        <p:nvPicPr>
          <p:cNvPr id="5" name="Picture 4" descr="3.jpg"/>
          <p:cNvPicPr>
            <a:picLocks noChangeAspect="1"/>
          </p:cNvPicPr>
          <p:nvPr/>
        </p:nvPicPr>
        <p:blipFill>
          <a:blip r:embed="rId4" cstate="print"/>
          <a:stretch>
            <a:fillRect/>
          </a:stretch>
        </p:blipFill>
        <p:spPr>
          <a:xfrm>
            <a:off x="2971800" y="1905000"/>
            <a:ext cx="5334000" cy="4000500"/>
          </a:xfrm>
          <a:prstGeom prst="rect">
            <a:avLst/>
          </a:prstGeom>
          <a:ln>
            <a:noFill/>
          </a:ln>
          <a:effectLst>
            <a:outerShdw blurRad="292100" dist="139700" dir="2700000" algn="tl" rotWithShape="0">
              <a:srgbClr val="333333">
                <a:alpha val="65000"/>
              </a:srgbClr>
            </a:outerShdw>
          </a:effectLst>
        </p:spPr>
      </p:pic>
      <p:pic>
        <p:nvPicPr>
          <p:cNvPr id="8" name="Picture 7" descr="4H181.JPG"/>
          <p:cNvPicPr>
            <a:picLocks noChangeAspect="1"/>
          </p:cNvPicPr>
          <p:nvPr/>
        </p:nvPicPr>
        <p:blipFill>
          <a:blip r:embed="rId5" cstate="print"/>
          <a:stretch>
            <a:fillRect/>
          </a:stretch>
        </p:blipFill>
        <p:spPr>
          <a:xfrm>
            <a:off x="2895600" y="1752600"/>
            <a:ext cx="5410200" cy="4057650"/>
          </a:xfrm>
          <a:prstGeom prst="rect">
            <a:avLst/>
          </a:prstGeom>
          <a:ln>
            <a:noFill/>
          </a:ln>
          <a:effectLst>
            <a:outerShdw blurRad="292100" dist="139700" dir="2700000" algn="tl" rotWithShape="0">
              <a:srgbClr val="333333">
                <a:alpha val="65000"/>
              </a:srgbClr>
            </a:outerShdw>
          </a:effectLst>
        </p:spPr>
      </p:pic>
      <p:pic>
        <p:nvPicPr>
          <p:cNvPr id="6" name="Picture 5" descr="Chicago Park 4H Crew.JPG"/>
          <p:cNvPicPr>
            <a:picLocks noChangeAspect="1"/>
          </p:cNvPicPr>
          <p:nvPr/>
        </p:nvPicPr>
        <p:blipFill>
          <a:blip r:embed="rId6" cstate="print"/>
          <a:stretch>
            <a:fillRect/>
          </a:stretch>
        </p:blipFill>
        <p:spPr>
          <a:xfrm>
            <a:off x="2819400" y="1676400"/>
            <a:ext cx="56896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Citizenship, Leadership, and Other Life Skills</a:t>
            </a:r>
            <a:endParaRPr lang="en-US" dirty="0"/>
          </a:p>
        </p:txBody>
      </p:sp>
      <p:sp>
        <p:nvSpPr>
          <p:cNvPr id="3" name="Content Placeholder 2"/>
          <p:cNvSpPr>
            <a:spLocks noGrp="1"/>
          </p:cNvSpPr>
          <p:nvPr>
            <p:ph sz="quarter" idx="1"/>
          </p:nvPr>
        </p:nvSpPr>
        <p:spPr/>
        <p:txBody>
          <a:bodyPr/>
          <a:lstStyle/>
          <a:p>
            <a:r>
              <a:rPr lang="en-US" dirty="0" smtClean="0"/>
              <a:t>All 4-H projects and activities should be designed to lead to the development of these skills.</a:t>
            </a:r>
            <a:endParaRPr lang="en-US" dirty="0"/>
          </a:p>
        </p:txBody>
      </p:sp>
      <p:pic>
        <p:nvPicPr>
          <p:cNvPr id="4" name="Picture 3" descr="Life Skills Model.tif"/>
          <p:cNvPicPr>
            <a:picLocks noChangeAspect="1"/>
          </p:cNvPicPr>
          <p:nvPr/>
        </p:nvPicPr>
        <p:blipFill>
          <a:blip r:embed="rId3" cstate="print"/>
          <a:stretch>
            <a:fillRect/>
          </a:stretch>
        </p:blipFill>
        <p:spPr>
          <a:xfrm>
            <a:off x="2362200" y="2438400"/>
            <a:ext cx="3934522" cy="393452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Citizenship</a:t>
            </a:r>
            <a:r>
              <a:rPr lang="en-US" dirty="0" smtClean="0"/>
              <a:t>:  Acting with informed concern for self and others</a:t>
            </a:r>
            <a:endParaRPr lang="en-US" dirty="0"/>
          </a:p>
        </p:txBody>
      </p:sp>
      <p:sp>
        <p:nvSpPr>
          <p:cNvPr id="3" name="Content Placeholder 2"/>
          <p:cNvSpPr>
            <a:spLocks noGrp="1"/>
          </p:cNvSpPr>
          <p:nvPr>
            <p:ph sz="quarter" idx="1"/>
          </p:nvPr>
        </p:nvSpPr>
        <p:spPr/>
        <p:txBody>
          <a:bodyPr/>
          <a:lstStyle/>
          <a:p>
            <a:pPr marL="455613" lvl="1" indent="-339725">
              <a:buNone/>
            </a:pPr>
            <a:r>
              <a:rPr lang="en-US" sz="2800" b="1" dirty="0" smtClean="0">
                <a:solidFill>
                  <a:srgbClr val="00B050"/>
                </a:solidFill>
              </a:rPr>
              <a:t>Best Practices for including in 4-H projects… </a:t>
            </a:r>
          </a:p>
          <a:p>
            <a:pPr marL="822960" lvl="1" indent="-457200">
              <a:buFont typeface="+mj-lt"/>
              <a:buAutoNum type="arabicPeriod"/>
            </a:pPr>
            <a:r>
              <a:rPr lang="en-US" dirty="0" smtClean="0"/>
              <a:t>Personal Development and Self-Esteem</a:t>
            </a:r>
          </a:p>
          <a:p>
            <a:pPr marL="822960" lvl="1" indent="-457200">
              <a:buFont typeface="+mj-lt"/>
              <a:buAutoNum type="arabicPeriod"/>
            </a:pPr>
            <a:r>
              <a:rPr lang="en-US" dirty="0" smtClean="0"/>
              <a:t>History and Cultural Heritage</a:t>
            </a:r>
          </a:p>
          <a:p>
            <a:pPr marL="822960" lvl="1" indent="-457200">
              <a:buFont typeface="+mj-lt"/>
              <a:buAutoNum type="arabicPeriod"/>
            </a:pPr>
            <a:r>
              <a:rPr lang="en-US" dirty="0" smtClean="0"/>
              <a:t>Exploring Policies and Laws</a:t>
            </a:r>
          </a:p>
          <a:p>
            <a:pPr marL="822960" lvl="1" indent="-457200">
              <a:buFont typeface="+mj-lt"/>
              <a:buAutoNum type="arabicPeriod"/>
            </a:pPr>
            <a:r>
              <a:rPr lang="en-US" dirty="0" smtClean="0"/>
              <a:t>Environmental Concerns</a:t>
            </a:r>
          </a:p>
          <a:p>
            <a:pPr marL="822960" lvl="1" indent="-457200">
              <a:buFont typeface="+mj-lt"/>
              <a:buAutoNum type="arabicPeriod"/>
            </a:pPr>
            <a:r>
              <a:rPr lang="en-US" dirty="0" smtClean="0"/>
              <a:t>Societal Issues and Our Role as Citizens</a:t>
            </a:r>
          </a:p>
        </p:txBody>
      </p:sp>
      <p:pic>
        <p:nvPicPr>
          <p:cNvPr id="2052" name="Picture 4" descr="C:\Program Files\Microsoft Office\Media\CntCD1\ClipArt5\j0281814.wmf"/>
          <p:cNvPicPr>
            <a:picLocks noChangeAspect="1" noChangeArrowheads="1"/>
          </p:cNvPicPr>
          <p:nvPr/>
        </p:nvPicPr>
        <p:blipFill>
          <a:blip r:embed="rId3" cstate="print"/>
          <a:srcRect/>
          <a:stretch>
            <a:fillRect/>
          </a:stretch>
        </p:blipFill>
        <p:spPr bwMode="auto">
          <a:xfrm>
            <a:off x="3276600" y="4419600"/>
            <a:ext cx="2226397"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
      <a:dk1>
        <a:sysClr val="windowText" lastClr="000000"/>
      </a:dk1>
      <a:lt1>
        <a:sysClr val="window" lastClr="FFFFFF"/>
      </a:lt1>
      <a:dk2>
        <a:srgbClr val="1F497D"/>
      </a:dk2>
      <a:lt2>
        <a:srgbClr val="EEECE1"/>
      </a:lt2>
      <a:accent1>
        <a:srgbClr val="00B05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4447</TotalTime>
  <Words>4135</Words>
  <Application>Microsoft Office PowerPoint</Application>
  <PresentationFormat>On-screen Show (4:3)</PresentationFormat>
  <Paragraphs>555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Oriel</vt:lpstr>
      <vt:lpstr>Placer County 4-H Youth Development Program</vt:lpstr>
      <vt:lpstr>Agenda</vt:lpstr>
      <vt:lpstr>Icebreaker</vt:lpstr>
      <vt:lpstr>4-H Project Leader’s Digest</vt:lpstr>
      <vt:lpstr>What is the 4-H Youth Development Program?</vt:lpstr>
      <vt:lpstr>In the 4-H Program, we:</vt:lpstr>
      <vt:lpstr>Essential Elements of Effective 4-H Youth Development Programs</vt:lpstr>
      <vt:lpstr>Focus on Citizenship, Leadership, and Other Life Skills</vt:lpstr>
      <vt:lpstr>Citizenship:  Acting with informed concern for self and others</vt:lpstr>
      <vt:lpstr>Leadership:  The ability to influence and support others in a positive manner for a common goal.</vt:lpstr>
      <vt:lpstr>Life Skills:  the abilities and skills that are necessary and useful throughout life to be successful. </vt:lpstr>
      <vt:lpstr>Life Skills, Leadership, and Citizenship Activity</vt:lpstr>
      <vt:lpstr>4-H Learning Method:  Experiential Learning</vt:lpstr>
      <vt:lpstr>Experiential Learning Cycle</vt:lpstr>
      <vt:lpstr>Learning Styles</vt:lpstr>
      <vt:lpstr>Learning Strategies</vt:lpstr>
      <vt:lpstr>Youth Characteristics</vt:lpstr>
      <vt:lpstr>Project Group Activity – Youth Characteristics</vt:lpstr>
      <vt:lpstr>5 – 8 Year Olds  Primary Member Characteristics</vt:lpstr>
      <vt:lpstr>9 – 11 Year Olds Junior Member Characteristics</vt:lpstr>
      <vt:lpstr>12 – 14 Year Olds   Intermediate Member Characteristics</vt:lpstr>
      <vt:lpstr>15 – 19 Year Olds   Senior Member Characteristics</vt:lpstr>
      <vt:lpstr>Summary of Part 1</vt:lpstr>
      <vt:lpstr>Slide 24</vt:lpstr>
      <vt:lpstr>Now What?</vt:lpstr>
      <vt:lpstr>What is the Project Leader?</vt:lpstr>
      <vt:lpstr>What is a 4-H Project?</vt:lpstr>
      <vt:lpstr>The Project Leader Plan:  Preparation</vt:lpstr>
      <vt:lpstr>Project Leaders Working with Teens Should…</vt:lpstr>
      <vt:lpstr>Major duties of a junior/teen leader</vt:lpstr>
      <vt:lpstr>The Project Leader Plan: First Project Meeting 60-90 minutes</vt:lpstr>
      <vt:lpstr>The project Leader Plan: Project Meeting Outline 60-120 minutes</vt:lpstr>
      <vt:lpstr>Youth/Adult Partnerships</vt:lpstr>
      <vt:lpstr>4-H policy</vt:lpstr>
      <vt:lpstr>Adult Supervision</vt:lpstr>
      <vt:lpstr>A note on Chaperones</vt:lpstr>
      <vt:lpstr>4-H Youth Participation</vt:lpstr>
      <vt:lpstr>Contracts</vt:lpstr>
      <vt:lpstr>General liability insurance</vt:lpstr>
      <vt:lpstr>Product liability insurance</vt:lpstr>
      <vt:lpstr>Automobile liability insurance</vt:lpstr>
      <vt:lpstr>Automobile liability insurance</vt:lpstr>
      <vt:lpstr>Accident &amp; sickness insurance</vt:lpstr>
      <vt:lpstr>Safety</vt:lpstr>
      <vt:lpstr>Resources</vt:lpstr>
      <vt:lpstr>Post-Workshop Survey</vt:lpstr>
      <vt:lpstr>Thank You for coming tonight.  Don’t hesitate to contact me with any further questions, concerns, or comments that come 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County 4-H Youth Development Program</dc:title>
  <dc:creator>Brenda Austin</dc:creator>
  <cp:lastModifiedBy>Shannon</cp:lastModifiedBy>
  <cp:revision>195</cp:revision>
  <dcterms:created xsi:type="dcterms:W3CDTF">2008-12-16T21:30:54Z</dcterms:created>
  <dcterms:modified xsi:type="dcterms:W3CDTF">2010-03-10T23:53:50Z</dcterms:modified>
</cp:coreProperties>
</file>