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2"/>
  </p:notesMasterIdLst>
  <p:sldIdLst>
    <p:sldId id="269" r:id="rId6"/>
    <p:sldId id="266" r:id="rId7"/>
    <p:sldId id="267" r:id="rId8"/>
    <p:sldId id="270" r:id="rId9"/>
    <p:sldId id="268" r:id="rId10"/>
    <p:sldId id="259"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2E2D"/>
    <a:srgbClr val="0093D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68"/>
    <p:restoredTop sz="95387" autoAdjust="0"/>
  </p:normalViewPr>
  <p:slideViewPr>
    <p:cSldViewPr snapToGrid="0" snapToObjects="1" showGuides="1">
      <p:cViewPr varScale="1">
        <p:scale>
          <a:sx n="109" d="100"/>
          <a:sy n="109" d="100"/>
        </p:scale>
        <p:origin x="150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7818E1-AE8F-984D-B498-51B03B704D4B}" type="datetimeFigureOut">
              <a:rPr lang="en-US" smtClean="0"/>
              <a:t>5/11/2023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2A7219-FA7F-1147-BCDB-7610300FD50C}" type="slidenum">
              <a:rPr lang="en-US" smtClean="0"/>
              <a:t>‹#›</a:t>
            </a:fld>
            <a:endParaRPr lang="en-US"/>
          </a:p>
        </p:txBody>
      </p:sp>
    </p:spTree>
    <p:extLst>
      <p:ext uri="{BB962C8B-B14F-4D97-AF65-F5344CB8AC3E}">
        <p14:creationId xmlns:p14="http://schemas.microsoft.com/office/powerpoint/2010/main" val="116968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8B6B8E-72E6-445C-A92F-C19AF067B7C5}" type="slidenum">
              <a:rPr lang="en-US" smtClean="0"/>
              <a:t>1</a:t>
            </a:fld>
            <a:endParaRPr lang="en-US" dirty="0"/>
          </a:p>
        </p:txBody>
      </p:sp>
    </p:spTree>
    <p:extLst>
      <p:ext uri="{BB962C8B-B14F-4D97-AF65-F5344CB8AC3E}">
        <p14:creationId xmlns:p14="http://schemas.microsoft.com/office/powerpoint/2010/main" val="2299787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2A7219-FA7F-1147-BCDB-7610300FD50C}" type="slidenum">
              <a:rPr lang="en-US" smtClean="0"/>
              <a:t>2</a:t>
            </a:fld>
            <a:endParaRPr lang="en-US"/>
          </a:p>
        </p:txBody>
      </p:sp>
    </p:spTree>
    <p:extLst>
      <p:ext uri="{BB962C8B-B14F-4D97-AF65-F5344CB8AC3E}">
        <p14:creationId xmlns:p14="http://schemas.microsoft.com/office/powerpoint/2010/main" val="3709618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2A7219-FA7F-1147-BCDB-7610300FD50C}" type="slidenum">
              <a:rPr lang="en-US" smtClean="0"/>
              <a:t>3</a:t>
            </a:fld>
            <a:endParaRPr lang="en-US"/>
          </a:p>
        </p:txBody>
      </p:sp>
    </p:spTree>
    <p:extLst>
      <p:ext uri="{BB962C8B-B14F-4D97-AF65-F5344CB8AC3E}">
        <p14:creationId xmlns:p14="http://schemas.microsoft.com/office/powerpoint/2010/main" val="2502927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2A7219-FA7F-1147-BCDB-7610300FD50C}" type="slidenum">
              <a:rPr lang="en-US" smtClean="0"/>
              <a:t>4</a:t>
            </a:fld>
            <a:endParaRPr lang="en-US" dirty="0"/>
          </a:p>
        </p:txBody>
      </p:sp>
    </p:spTree>
    <p:extLst>
      <p:ext uri="{BB962C8B-B14F-4D97-AF65-F5344CB8AC3E}">
        <p14:creationId xmlns:p14="http://schemas.microsoft.com/office/powerpoint/2010/main" val="3134296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8B6B8E-72E6-445C-A92F-C19AF067B7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89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extBox 6"/>
          <p:cNvSpPr txBox="1"/>
          <p:nvPr userDrawn="1"/>
        </p:nvSpPr>
        <p:spPr>
          <a:xfrm>
            <a:off x="1841500" y="6445478"/>
            <a:ext cx="3860800" cy="200055"/>
          </a:xfrm>
          <a:prstGeom prst="rect">
            <a:avLst/>
          </a:prstGeom>
          <a:noFill/>
        </p:spPr>
        <p:txBody>
          <a:bodyPr wrap="square" rtlCol="0">
            <a:spAutoFit/>
          </a:bodyPr>
          <a:lstStyle/>
          <a:p>
            <a:pPr>
              <a:tabLst>
                <a:tab pos="800100" algn="l"/>
                <a:tab pos="1600200" algn="l"/>
              </a:tabLst>
            </a:pPr>
            <a:r>
              <a:rPr lang="en-US" sz="700" dirty="0">
                <a:solidFill>
                  <a:srgbClr val="0093D0"/>
                </a:solidFill>
                <a:latin typeface="Arial"/>
                <a:cs typeface="Arial"/>
              </a:rPr>
              <a:t>QUESTIONS?</a:t>
            </a:r>
            <a:r>
              <a:rPr lang="en-US" sz="700" dirty="0">
                <a:solidFill>
                  <a:srgbClr val="2D2E2D"/>
                </a:solidFill>
                <a:latin typeface="Arial"/>
                <a:cs typeface="Arial"/>
              </a:rPr>
              <a:t>	855.982.7284	UCPATH.UNIVERSITYOFCALIFORNIA.EDU</a:t>
            </a:r>
          </a:p>
        </p:txBody>
      </p:sp>
      <p:sp>
        <p:nvSpPr>
          <p:cNvPr id="8" name="TextBox 7"/>
          <p:cNvSpPr txBox="1"/>
          <p:nvPr userDrawn="1"/>
        </p:nvSpPr>
        <p:spPr>
          <a:xfrm>
            <a:off x="7296150" y="6445478"/>
            <a:ext cx="1054100" cy="200055"/>
          </a:xfrm>
          <a:prstGeom prst="rect">
            <a:avLst/>
          </a:prstGeom>
          <a:noFill/>
        </p:spPr>
        <p:txBody>
          <a:bodyPr wrap="square" rtlCol="0">
            <a:spAutoFit/>
          </a:bodyPr>
          <a:lstStyle/>
          <a:p>
            <a:pPr algn="r"/>
            <a:r>
              <a:rPr lang="en-US" sz="700" dirty="0">
                <a:solidFill>
                  <a:srgbClr val="0093D0"/>
                </a:solidFill>
                <a:latin typeface="Arial"/>
                <a:cs typeface="Arial"/>
              </a:rPr>
              <a:t>UCPATH</a:t>
            </a:r>
          </a:p>
        </p:txBody>
      </p:sp>
      <p:sp>
        <p:nvSpPr>
          <p:cNvPr id="10" name="TextBox 9"/>
          <p:cNvSpPr txBox="1"/>
          <p:nvPr userDrawn="1"/>
        </p:nvSpPr>
        <p:spPr>
          <a:xfrm>
            <a:off x="8369300" y="6445478"/>
            <a:ext cx="609600" cy="200055"/>
          </a:xfrm>
          <a:prstGeom prst="rect">
            <a:avLst/>
          </a:prstGeom>
          <a:noFill/>
        </p:spPr>
        <p:txBody>
          <a:bodyPr wrap="square" rtlCol="0">
            <a:spAutoFit/>
          </a:bodyPr>
          <a:lstStyle/>
          <a:p>
            <a:fld id="{72466382-D834-B844-B804-248E5C27F23E}" type="slidenum">
              <a:rPr lang="en-US" sz="700" smtClean="0">
                <a:solidFill>
                  <a:srgbClr val="2D2E2D"/>
                </a:solidFill>
                <a:latin typeface="Arial"/>
                <a:cs typeface="Arial"/>
              </a:rPr>
              <a:t>‹#›</a:t>
            </a:fld>
            <a:endParaRPr lang="en-US" sz="700" dirty="0">
              <a:solidFill>
                <a:srgbClr val="2D2E2D"/>
              </a:solidFill>
              <a:latin typeface="Arial"/>
              <a:cs typeface="Arial"/>
            </a:endParaRPr>
          </a:p>
        </p:txBody>
      </p:sp>
    </p:spTree>
    <p:extLst>
      <p:ext uri="{BB962C8B-B14F-4D97-AF65-F5344CB8AC3E}">
        <p14:creationId xmlns:p14="http://schemas.microsoft.com/office/powerpoint/2010/main" val="3460572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54479"/>
            <a:ext cx="2057400" cy="4571683"/>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54480"/>
            <a:ext cx="6019800" cy="4571683"/>
          </a:xfrm>
          <a:prstGeom prst="rect">
            <a:avLst/>
          </a:prstGeom>
        </p:spPr>
        <p:txBody>
          <a:bodyPr vert="eaVert"/>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1841500" y="6445478"/>
            <a:ext cx="3860800" cy="200055"/>
          </a:xfrm>
          <a:prstGeom prst="rect">
            <a:avLst/>
          </a:prstGeom>
          <a:noFill/>
        </p:spPr>
        <p:txBody>
          <a:bodyPr wrap="square" rtlCol="0">
            <a:spAutoFit/>
          </a:bodyPr>
          <a:lstStyle/>
          <a:p>
            <a:pPr>
              <a:tabLst>
                <a:tab pos="800100" algn="l"/>
                <a:tab pos="1600200" algn="l"/>
              </a:tabLst>
            </a:pPr>
            <a:r>
              <a:rPr lang="en-US" sz="700" dirty="0">
                <a:solidFill>
                  <a:srgbClr val="0093D0"/>
                </a:solidFill>
                <a:latin typeface="Arial"/>
                <a:cs typeface="Arial"/>
              </a:rPr>
              <a:t>QUESTIONS?</a:t>
            </a:r>
            <a:r>
              <a:rPr lang="en-US" sz="700" dirty="0">
                <a:solidFill>
                  <a:srgbClr val="2D2E2D"/>
                </a:solidFill>
                <a:latin typeface="Arial"/>
                <a:cs typeface="Arial"/>
              </a:rPr>
              <a:t>	855.982.7284	UCPATH.UNIVERSITYOFCALIFORNIA.EDU</a:t>
            </a:r>
          </a:p>
        </p:txBody>
      </p:sp>
      <p:sp>
        <p:nvSpPr>
          <p:cNvPr id="8" name="TextBox 7"/>
          <p:cNvSpPr txBox="1"/>
          <p:nvPr userDrawn="1"/>
        </p:nvSpPr>
        <p:spPr>
          <a:xfrm>
            <a:off x="7296150" y="6445478"/>
            <a:ext cx="1054100" cy="200055"/>
          </a:xfrm>
          <a:prstGeom prst="rect">
            <a:avLst/>
          </a:prstGeom>
          <a:noFill/>
        </p:spPr>
        <p:txBody>
          <a:bodyPr wrap="square" rtlCol="0">
            <a:spAutoFit/>
          </a:bodyPr>
          <a:lstStyle/>
          <a:p>
            <a:pPr algn="r"/>
            <a:r>
              <a:rPr lang="en-US" sz="700" dirty="0">
                <a:solidFill>
                  <a:srgbClr val="0093D0"/>
                </a:solidFill>
                <a:latin typeface="Arial"/>
                <a:cs typeface="Arial"/>
              </a:rPr>
              <a:t>UCPATH</a:t>
            </a:r>
          </a:p>
        </p:txBody>
      </p:sp>
      <p:sp>
        <p:nvSpPr>
          <p:cNvPr id="10" name="TextBox 9"/>
          <p:cNvSpPr txBox="1"/>
          <p:nvPr userDrawn="1"/>
        </p:nvSpPr>
        <p:spPr>
          <a:xfrm>
            <a:off x="8369300" y="6445478"/>
            <a:ext cx="609600" cy="200055"/>
          </a:xfrm>
          <a:prstGeom prst="rect">
            <a:avLst/>
          </a:prstGeom>
          <a:noFill/>
        </p:spPr>
        <p:txBody>
          <a:bodyPr wrap="square" rtlCol="0">
            <a:spAutoFit/>
          </a:bodyPr>
          <a:lstStyle/>
          <a:p>
            <a:fld id="{72466382-D834-B844-B804-248E5C27F23E}" type="slidenum">
              <a:rPr lang="en-US" sz="700" smtClean="0">
                <a:solidFill>
                  <a:srgbClr val="2D2E2D"/>
                </a:solidFill>
                <a:latin typeface="Arial"/>
                <a:cs typeface="Arial"/>
              </a:rPr>
              <a:t>‹#›</a:t>
            </a:fld>
            <a:endParaRPr lang="en-US" sz="700" dirty="0">
              <a:solidFill>
                <a:srgbClr val="2D2E2D"/>
              </a:solidFill>
              <a:latin typeface="Arial"/>
              <a:cs typeface="Arial"/>
            </a:endParaRPr>
          </a:p>
        </p:txBody>
      </p:sp>
    </p:spTree>
    <p:extLst>
      <p:ext uri="{BB962C8B-B14F-4D97-AF65-F5344CB8AC3E}">
        <p14:creationId xmlns:p14="http://schemas.microsoft.com/office/powerpoint/2010/main" val="725925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9897" y="3810635"/>
            <a:ext cx="7772400" cy="1470025"/>
          </a:xfrm>
          <a:prstGeom prst="rect">
            <a:avLst/>
          </a:prstGeom>
        </p:spPr>
        <p:txBody>
          <a:bodyPr anchor="ctr" anchorCtr="0"/>
          <a:lstStyle>
            <a:lvl1pPr>
              <a:defRPr sz="4400" b="1"/>
            </a:lvl1pPr>
          </a:lstStyle>
          <a:p>
            <a:r>
              <a:rPr lang="en-US" dirty="0"/>
              <a:t>Click to edit Master title style</a:t>
            </a:r>
          </a:p>
        </p:txBody>
      </p:sp>
      <p:sp>
        <p:nvSpPr>
          <p:cNvPr id="3" name="Subtitle 2"/>
          <p:cNvSpPr>
            <a:spLocks noGrp="1"/>
          </p:cNvSpPr>
          <p:nvPr>
            <p:ph type="subTitle" idx="1"/>
          </p:nvPr>
        </p:nvSpPr>
        <p:spPr>
          <a:xfrm>
            <a:off x="1518557" y="5280660"/>
            <a:ext cx="6400800" cy="71628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27" name="Picture 3"/>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p:blipFill>
        <p:spPr bwMode="auto">
          <a:xfrm>
            <a:off x="365760" y="1257935"/>
            <a:ext cx="8404860" cy="4937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userDrawn="1"/>
        </p:nvSpPr>
        <p:spPr>
          <a:xfrm>
            <a:off x="365760" y="4190365"/>
            <a:ext cx="6774179" cy="1089660"/>
          </a:xfrm>
          <a:prstGeom prst="rect">
            <a:avLst/>
          </a:prstGeom>
          <a:solidFill>
            <a:schemeClr val="accent1">
              <a:alpha val="7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6" name="Text Placeholder 5"/>
          <p:cNvSpPr>
            <a:spLocks noGrp="1"/>
          </p:cNvSpPr>
          <p:nvPr>
            <p:ph type="body" sz="quarter" idx="10" hasCustomPrompt="1"/>
          </p:nvPr>
        </p:nvSpPr>
        <p:spPr>
          <a:xfrm>
            <a:off x="365760" y="4267201"/>
            <a:ext cx="6713538" cy="685800"/>
          </a:xfrm>
          <a:prstGeom prst="rect">
            <a:avLst/>
          </a:prstGeom>
        </p:spPr>
        <p:txBody>
          <a:bodyPr/>
          <a:lstStyle>
            <a:lvl1pPr marL="0" indent="0">
              <a:buNone/>
              <a:defRPr sz="3600">
                <a:solidFill>
                  <a:schemeClr val="bg1"/>
                </a:solidFill>
              </a:defRPr>
            </a:lvl1pPr>
          </a:lstStyle>
          <a:p>
            <a:pPr lvl="0"/>
            <a:r>
              <a:rPr lang="en-US" dirty="0"/>
              <a:t>Click to Enter Title</a:t>
            </a:r>
          </a:p>
        </p:txBody>
      </p:sp>
      <p:sp>
        <p:nvSpPr>
          <p:cNvPr id="10" name="Text Placeholder 9"/>
          <p:cNvSpPr>
            <a:spLocks noGrp="1"/>
          </p:cNvSpPr>
          <p:nvPr>
            <p:ph type="body" sz="quarter" idx="11" hasCustomPrompt="1"/>
          </p:nvPr>
        </p:nvSpPr>
        <p:spPr>
          <a:xfrm>
            <a:off x="365760" y="4953000"/>
            <a:ext cx="6712903" cy="327025"/>
          </a:xfrm>
          <a:prstGeom prst="rect">
            <a:avLst/>
          </a:prstGeom>
        </p:spPr>
        <p:txBody>
          <a:bodyPr/>
          <a:lstStyle>
            <a:lvl1pPr marL="0" indent="0">
              <a:buNone/>
              <a:defRPr sz="1800" baseline="0">
                <a:solidFill>
                  <a:schemeClr val="accent2">
                    <a:lumMod val="20000"/>
                    <a:lumOff val="80000"/>
                  </a:schemeClr>
                </a:solidFill>
              </a:defRPr>
            </a:lvl1pPr>
          </a:lstStyle>
          <a:p>
            <a:pPr lvl="0"/>
            <a:r>
              <a:rPr lang="en-US" dirty="0"/>
              <a:t>Click to Enter Subtitle</a:t>
            </a:r>
          </a:p>
        </p:txBody>
      </p:sp>
    </p:spTree>
    <p:extLst>
      <p:ext uri="{BB962C8B-B14F-4D97-AF65-F5344CB8AC3E}">
        <p14:creationId xmlns:p14="http://schemas.microsoft.com/office/powerpoint/2010/main" val="4050520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3619500" y="266700"/>
            <a:ext cx="5143500" cy="1183958"/>
          </a:xfrm>
          <a:prstGeom prst="rect">
            <a:avLst/>
          </a:prstGeom>
        </p:spPr>
        <p:txBody>
          <a:bodyPr anchor="ctr" anchorCtr="0"/>
          <a:lstStyle>
            <a:lvl1pPr algn="r">
              <a:defRPr sz="3200" b="1"/>
            </a:lvl1pPr>
          </a:lstStyle>
          <a:p>
            <a:r>
              <a:rPr lang="en-US" dirty="0"/>
              <a:t>Click to edit Master title style</a:t>
            </a:r>
          </a:p>
        </p:txBody>
      </p:sp>
    </p:spTree>
    <p:extLst>
      <p:ext uri="{BB962C8B-B14F-4D97-AF65-F5344CB8AC3E}">
        <p14:creationId xmlns:p14="http://schemas.microsoft.com/office/powerpoint/2010/main" val="2812982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0" y="689896"/>
            <a:ext cx="4114799" cy="545270"/>
          </a:xfrm>
          <a:prstGeom prst="rect">
            <a:avLst/>
          </a:prstGeom>
        </p:spPr>
        <p:txBody>
          <a:bodyPr lIns="0" tIns="0" rIns="0" bIns="0"/>
          <a:lstStyle>
            <a:lvl1pPr algn="l">
              <a:defRPr sz="2400" b="1">
                <a:solidFill>
                  <a:schemeClr val="tx1">
                    <a:lumMod val="50000"/>
                    <a:lumOff val="50000"/>
                  </a:schemeClr>
                </a:solidFill>
              </a:defRPr>
            </a:lvl1pPr>
          </a:lstStyle>
          <a:p>
            <a:r>
              <a:rPr lang="en-US" dirty="0"/>
              <a:t>Click to edit Master title style</a:t>
            </a:r>
          </a:p>
        </p:txBody>
      </p:sp>
      <p:sp>
        <p:nvSpPr>
          <p:cNvPr id="3" name="Content Placeholder 2"/>
          <p:cNvSpPr>
            <a:spLocks noGrp="1"/>
          </p:cNvSpPr>
          <p:nvPr>
            <p:ph idx="1"/>
          </p:nvPr>
        </p:nvSpPr>
        <p:spPr>
          <a:xfrm>
            <a:off x="457200" y="1554480"/>
            <a:ext cx="8229600" cy="4571684"/>
          </a:xfrm>
          <a:prstGeom prst="rect">
            <a:avLst/>
          </a:prstGeo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1841500" y="6445478"/>
            <a:ext cx="3860800" cy="200055"/>
          </a:xfrm>
          <a:prstGeom prst="rect">
            <a:avLst/>
          </a:prstGeom>
          <a:noFill/>
        </p:spPr>
        <p:txBody>
          <a:bodyPr wrap="square" rtlCol="0">
            <a:spAutoFit/>
          </a:bodyPr>
          <a:lstStyle/>
          <a:p>
            <a:pPr>
              <a:tabLst>
                <a:tab pos="800100" algn="l"/>
                <a:tab pos="1600200" algn="l"/>
              </a:tabLst>
            </a:pPr>
            <a:r>
              <a:rPr lang="en-US" sz="700" dirty="0">
                <a:solidFill>
                  <a:srgbClr val="0093D0"/>
                </a:solidFill>
                <a:latin typeface="Arial"/>
                <a:cs typeface="Arial"/>
              </a:rPr>
              <a:t>QUESTIONS?</a:t>
            </a:r>
            <a:r>
              <a:rPr lang="en-US" sz="700" dirty="0">
                <a:solidFill>
                  <a:srgbClr val="2D2E2D"/>
                </a:solidFill>
                <a:latin typeface="Arial"/>
                <a:cs typeface="Arial"/>
              </a:rPr>
              <a:t>	855.982.7284	UCPATH.UNIVERSITYOFCALIFORNIA.EDU</a:t>
            </a:r>
          </a:p>
        </p:txBody>
      </p:sp>
      <p:sp>
        <p:nvSpPr>
          <p:cNvPr id="8" name="TextBox 7"/>
          <p:cNvSpPr txBox="1"/>
          <p:nvPr userDrawn="1"/>
        </p:nvSpPr>
        <p:spPr>
          <a:xfrm>
            <a:off x="7296150" y="6445478"/>
            <a:ext cx="1054100" cy="200055"/>
          </a:xfrm>
          <a:prstGeom prst="rect">
            <a:avLst/>
          </a:prstGeom>
          <a:noFill/>
        </p:spPr>
        <p:txBody>
          <a:bodyPr wrap="square" rtlCol="0">
            <a:spAutoFit/>
          </a:bodyPr>
          <a:lstStyle/>
          <a:p>
            <a:pPr algn="r"/>
            <a:r>
              <a:rPr lang="en-US" sz="700" dirty="0">
                <a:solidFill>
                  <a:srgbClr val="0093D0"/>
                </a:solidFill>
                <a:latin typeface="Arial"/>
                <a:cs typeface="Arial"/>
              </a:rPr>
              <a:t>UCPATH</a:t>
            </a:r>
          </a:p>
        </p:txBody>
      </p:sp>
      <p:sp>
        <p:nvSpPr>
          <p:cNvPr id="10" name="TextBox 9"/>
          <p:cNvSpPr txBox="1"/>
          <p:nvPr userDrawn="1"/>
        </p:nvSpPr>
        <p:spPr>
          <a:xfrm>
            <a:off x="8369300" y="6445478"/>
            <a:ext cx="609600" cy="200055"/>
          </a:xfrm>
          <a:prstGeom prst="rect">
            <a:avLst/>
          </a:prstGeom>
          <a:noFill/>
        </p:spPr>
        <p:txBody>
          <a:bodyPr wrap="square" rtlCol="0">
            <a:spAutoFit/>
          </a:bodyPr>
          <a:lstStyle/>
          <a:p>
            <a:fld id="{72466382-D834-B844-B804-248E5C27F23E}" type="slidenum">
              <a:rPr lang="en-US" sz="700" smtClean="0">
                <a:solidFill>
                  <a:srgbClr val="2D2E2D"/>
                </a:solidFill>
                <a:latin typeface="Arial"/>
                <a:cs typeface="Arial"/>
              </a:rPr>
              <a:t>‹#›</a:t>
            </a:fld>
            <a:endParaRPr lang="en-US" sz="700" dirty="0">
              <a:solidFill>
                <a:srgbClr val="2D2E2D"/>
              </a:solidFill>
              <a:latin typeface="Arial"/>
              <a:cs typeface="Arial"/>
            </a:endParaRPr>
          </a:p>
        </p:txBody>
      </p:sp>
    </p:spTree>
    <p:extLst>
      <p:ext uri="{BB962C8B-B14F-4D97-AF65-F5344CB8AC3E}">
        <p14:creationId xmlns:p14="http://schemas.microsoft.com/office/powerpoint/2010/main" val="1584874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TextBox 6"/>
          <p:cNvSpPr txBox="1"/>
          <p:nvPr userDrawn="1"/>
        </p:nvSpPr>
        <p:spPr>
          <a:xfrm>
            <a:off x="1841500" y="6445478"/>
            <a:ext cx="3860800" cy="200055"/>
          </a:xfrm>
          <a:prstGeom prst="rect">
            <a:avLst/>
          </a:prstGeom>
          <a:noFill/>
        </p:spPr>
        <p:txBody>
          <a:bodyPr wrap="square" rtlCol="0">
            <a:spAutoFit/>
          </a:bodyPr>
          <a:lstStyle/>
          <a:p>
            <a:pPr>
              <a:tabLst>
                <a:tab pos="800100" algn="l"/>
                <a:tab pos="1600200" algn="l"/>
              </a:tabLst>
            </a:pPr>
            <a:r>
              <a:rPr lang="en-US" sz="700" dirty="0">
                <a:solidFill>
                  <a:srgbClr val="0093D0"/>
                </a:solidFill>
                <a:latin typeface="Arial"/>
                <a:cs typeface="Arial"/>
              </a:rPr>
              <a:t>QUESTIONS?</a:t>
            </a:r>
            <a:r>
              <a:rPr lang="en-US" sz="700" dirty="0">
                <a:solidFill>
                  <a:srgbClr val="2D2E2D"/>
                </a:solidFill>
                <a:latin typeface="Arial"/>
                <a:cs typeface="Arial"/>
              </a:rPr>
              <a:t>	855.982.7284	UCPATH.UNIVERSITYOFCALIFORNIA.EDU</a:t>
            </a:r>
          </a:p>
        </p:txBody>
      </p:sp>
      <p:sp>
        <p:nvSpPr>
          <p:cNvPr id="8" name="TextBox 7"/>
          <p:cNvSpPr txBox="1"/>
          <p:nvPr userDrawn="1"/>
        </p:nvSpPr>
        <p:spPr>
          <a:xfrm>
            <a:off x="7296150" y="6445478"/>
            <a:ext cx="1054100" cy="200055"/>
          </a:xfrm>
          <a:prstGeom prst="rect">
            <a:avLst/>
          </a:prstGeom>
          <a:noFill/>
        </p:spPr>
        <p:txBody>
          <a:bodyPr wrap="square" rtlCol="0">
            <a:spAutoFit/>
          </a:bodyPr>
          <a:lstStyle/>
          <a:p>
            <a:pPr algn="r"/>
            <a:r>
              <a:rPr lang="en-US" sz="700" dirty="0">
                <a:solidFill>
                  <a:srgbClr val="0093D0"/>
                </a:solidFill>
                <a:latin typeface="Arial"/>
                <a:cs typeface="Arial"/>
              </a:rPr>
              <a:t>UCPATH</a:t>
            </a:r>
          </a:p>
        </p:txBody>
      </p:sp>
      <p:sp>
        <p:nvSpPr>
          <p:cNvPr id="10" name="TextBox 9"/>
          <p:cNvSpPr txBox="1"/>
          <p:nvPr userDrawn="1"/>
        </p:nvSpPr>
        <p:spPr>
          <a:xfrm>
            <a:off x="8369300" y="6445478"/>
            <a:ext cx="609600" cy="200055"/>
          </a:xfrm>
          <a:prstGeom prst="rect">
            <a:avLst/>
          </a:prstGeom>
          <a:noFill/>
        </p:spPr>
        <p:txBody>
          <a:bodyPr wrap="square" rtlCol="0">
            <a:spAutoFit/>
          </a:bodyPr>
          <a:lstStyle/>
          <a:p>
            <a:fld id="{72466382-D834-B844-B804-248E5C27F23E}" type="slidenum">
              <a:rPr lang="en-US" sz="700" smtClean="0">
                <a:solidFill>
                  <a:srgbClr val="2D2E2D"/>
                </a:solidFill>
                <a:latin typeface="Arial"/>
                <a:cs typeface="Arial"/>
              </a:rPr>
              <a:t>‹#›</a:t>
            </a:fld>
            <a:endParaRPr lang="en-US" sz="700" dirty="0">
              <a:solidFill>
                <a:srgbClr val="2D2E2D"/>
              </a:solidFill>
              <a:latin typeface="Arial"/>
              <a:cs typeface="Arial"/>
            </a:endParaRPr>
          </a:p>
        </p:txBody>
      </p:sp>
    </p:spTree>
    <p:extLst>
      <p:ext uri="{BB962C8B-B14F-4D97-AF65-F5344CB8AC3E}">
        <p14:creationId xmlns:p14="http://schemas.microsoft.com/office/powerpoint/2010/main" val="3799509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54480"/>
            <a:ext cx="4038600" cy="457168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554480"/>
            <a:ext cx="4038600" cy="457168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1841500" y="6445478"/>
            <a:ext cx="3860800" cy="200055"/>
          </a:xfrm>
          <a:prstGeom prst="rect">
            <a:avLst/>
          </a:prstGeom>
          <a:noFill/>
        </p:spPr>
        <p:txBody>
          <a:bodyPr wrap="square" rtlCol="0">
            <a:spAutoFit/>
          </a:bodyPr>
          <a:lstStyle/>
          <a:p>
            <a:pPr>
              <a:tabLst>
                <a:tab pos="800100" algn="l"/>
                <a:tab pos="1600200" algn="l"/>
              </a:tabLst>
            </a:pPr>
            <a:r>
              <a:rPr lang="en-US" sz="700" dirty="0">
                <a:solidFill>
                  <a:srgbClr val="0093D0"/>
                </a:solidFill>
                <a:latin typeface="Arial"/>
                <a:cs typeface="Arial"/>
              </a:rPr>
              <a:t>QUESTIONS?</a:t>
            </a:r>
            <a:r>
              <a:rPr lang="en-US" sz="700" dirty="0">
                <a:solidFill>
                  <a:srgbClr val="2D2E2D"/>
                </a:solidFill>
                <a:latin typeface="Arial"/>
                <a:cs typeface="Arial"/>
              </a:rPr>
              <a:t>	855.982.7284	UCPATH.UNIVERSITYOFCALIFORNIA.EDU</a:t>
            </a:r>
          </a:p>
        </p:txBody>
      </p:sp>
      <p:sp>
        <p:nvSpPr>
          <p:cNvPr id="9" name="TextBox 8"/>
          <p:cNvSpPr txBox="1"/>
          <p:nvPr userDrawn="1"/>
        </p:nvSpPr>
        <p:spPr>
          <a:xfrm>
            <a:off x="7296150" y="6445478"/>
            <a:ext cx="1054100" cy="200055"/>
          </a:xfrm>
          <a:prstGeom prst="rect">
            <a:avLst/>
          </a:prstGeom>
          <a:noFill/>
        </p:spPr>
        <p:txBody>
          <a:bodyPr wrap="square" rtlCol="0">
            <a:spAutoFit/>
          </a:bodyPr>
          <a:lstStyle/>
          <a:p>
            <a:pPr algn="r"/>
            <a:r>
              <a:rPr lang="en-US" sz="700" dirty="0">
                <a:solidFill>
                  <a:srgbClr val="0093D0"/>
                </a:solidFill>
                <a:latin typeface="Arial"/>
                <a:cs typeface="Arial"/>
              </a:rPr>
              <a:t>UCPATH</a:t>
            </a:r>
          </a:p>
        </p:txBody>
      </p:sp>
      <p:sp>
        <p:nvSpPr>
          <p:cNvPr id="11" name="TextBox 10"/>
          <p:cNvSpPr txBox="1"/>
          <p:nvPr userDrawn="1"/>
        </p:nvSpPr>
        <p:spPr>
          <a:xfrm>
            <a:off x="8369300" y="6445478"/>
            <a:ext cx="609600" cy="200055"/>
          </a:xfrm>
          <a:prstGeom prst="rect">
            <a:avLst/>
          </a:prstGeom>
          <a:noFill/>
        </p:spPr>
        <p:txBody>
          <a:bodyPr wrap="square" rtlCol="0">
            <a:spAutoFit/>
          </a:bodyPr>
          <a:lstStyle/>
          <a:p>
            <a:fld id="{72466382-D834-B844-B804-248E5C27F23E}" type="slidenum">
              <a:rPr lang="en-US" sz="700" smtClean="0">
                <a:solidFill>
                  <a:srgbClr val="2D2E2D"/>
                </a:solidFill>
                <a:latin typeface="Arial"/>
                <a:cs typeface="Arial"/>
              </a:rPr>
              <a:t>‹#›</a:t>
            </a:fld>
            <a:endParaRPr lang="en-US" sz="700" dirty="0">
              <a:solidFill>
                <a:srgbClr val="2D2E2D"/>
              </a:solidFill>
              <a:latin typeface="Arial"/>
              <a:cs typeface="Arial"/>
            </a:endParaRPr>
          </a:p>
        </p:txBody>
      </p:sp>
      <p:sp>
        <p:nvSpPr>
          <p:cNvPr id="12" name="Title 1"/>
          <p:cNvSpPr>
            <a:spLocks noGrp="1"/>
          </p:cNvSpPr>
          <p:nvPr>
            <p:ph type="title"/>
          </p:nvPr>
        </p:nvSpPr>
        <p:spPr>
          <a:xfrm>
            <a:off x="4572000" y="689896"/>
            <a:ext cx="4114799" cy="545270"/>
          </a:xfrm>
          <a:prstGeom prst="rect">
            <a:avLst/>
          </a:prstGeom>
        </p:spPr>
        <p:txBody>
          <a:bodyPr lIns="0" tIns="0" rIns="0" bIns="0"/>
          <a:lstStyle>
            <a:lvl1pPr algn="l">
              <a:defRPr sz="2400" b="1">
                <a:solidFill>
                  <a:schemeClr val="tx1">
                    <a:lumMod val="50000"/>
                    <a:lumOff val="50000"/>
                  </a:schemeClr>
                </a:solidFill>
              </a:defRPr>
            </a:lvl1pPr>
          </a:lstStyle>
          <a:p>
            <a:r>
              <a:rPr lang="en-US" dirty="0"/>
              <a:t>Click to edit Master title style</a:t>
            </a:r>
          </a:p>
        </p:txBody>
      </p:sp>
    </p:spTree>
    <p:extLst>
      <p:ext uri="{BB962C8B-B14F-4D97-AF65-F5344CB8AC3E}">
        <p14:creationId xmlns:p14="http://schemas.microsoft.com/office/powerpoint/2010/main" val="2579373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54477"/>
            <a:ext cx="4040188" cy="62039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54477"/>
            <a:ext cx="4041775" cy="62039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1841500" y="6445478"/>
            <a:ext cx="3860800" cy="200055"/>
          </a:xfrm>
          <a:prstGeom prst="rect">
            <a:avLst/>
          </a:prstGeom>
          <a:noFill/>
        </p:spPr>
        <p:txBody>
          <a:bodyPr wrap="square" rtlCol="0">
            <a:spAutoFit/>
          </a:bodyPr>
          <a:lstStyle/>
          <a:p>
            <a:pPr>
              <a:tabLst>
                <a:tab pos="800100" algn="l"/>
                <a:tab pos="1600200" algn="l"/>
              </a:tabLst>
            </a:pPr>
            <a:r>
              <a:rPr lang="en-US" sz="700" dirty="0">
                <a:solidFill>
                  <a:srgbClr val="0093D0"/>
                </a:solidFill>
                <a:latin typeface="Arial"/>
                <a:cs typeface="Arial"/>
              </a:rPr>
              <a:t>QUESTIONS?</a:t>
            </a:r>
            <a:r>
              <a:rPr lang="en-US" sz="700" dirty="0">
                <a:solidFill>
                  <a:srgbClr val="2D2E2D"/>
                </a:solidFill>
                <a:latin typeface="Arial"/>
                <a:cs typeface="Arial"/>
              </a:rPr>
              <a:t>	855.982.7284	UCPATH.UNIVERSITYOFCALIFORNIA.EDU</a:t>
            </a:r>
          </a:p>
        </p:txBody>
      </p:sp>
      <p:sp>
        <p:nvSpPr>
          <p:cNvPr id="11" name="TextBox 10"/>
          <p:cNvSpPr txBox="1"/>
          <p:nvPr userDrawn="1"/>
        </p:nvSpPr>
        <p:spPr>
          <a:xfrm>
            <a:off x="7296150" y="6445478"/>
            <a:ext cx="1054100" cy="200055"/>
          </a:xfrm>
          <a:prstGeom prst="rect">
            <a:avLst/>
          </a:prstGeom>
          <a:noFill/>
        </p:spPr>
        <p:txBody>
          <a:bodyPr wrap="square" rtlCol="0">
            <a:spAutoFit/>
          </a:bodyPr>
          <a:lstStyle/>
          <a:p>
            <a:pPr algn="r"/>
            <a:r>
              <a:rPr lang="en-US" sz="700" dirty="0">
                <a:solidFill>
                  <a:srgbClr val="0093D0"/>
                </a:solidFill>
                <a:latin typeface="Arial"/>
                <a:cs typeface="Arial"/>
              </a:rPr>
              <a:t>UCPATH</a:t>
            </a:r>
          </a:p>
        </p:txBody>
      </p:sp>
      <p:sp>
        <p:nvSpPr>
          <p:cNvPr id="13" name="TextBox 12"/>
          <p:cNvSpPr txBox="1"/>
          <p:nvPr userDrawn="1"/>
        </p:nvSpPr>
        <p:spPr>
          <a:xfrm>
            <a:off x="8369300" y="6445478"/>
            <a:ext cx="609600" cy="200055"/>
          </a:xfrm>
          <a:prstGeom prst="rect">
            <a:avLst/>
          </a:prstGeom>
          <a:noFill/>
        </p:spPr>
        <p:txBody>
          <a:bodyPr wrap="square" rtlCol="0">
            <a:spAutoFit/>
          </a:bodyPr>
          <a:lstStyle/>
          <a:p>
            <a:fld id="{72466382-D834-B844-B804-248E5C27F23E}" type="slidenum">
              <a:rPr lang="en-US" sz="700" smtClean="0">
                <a:solidFill>
                  <a:srgbClr val="2D2E2D"/>
                </a:solidFill>
                <a:latin typeface="Arial"/>
                <a:cs typeface="Arial"/>
              </a:rPr>
              <a:t>‹#›</a:t>
            </a:fld>
            <a:endParaRPr lang="en-US" sz="700" dirty="0">
              <a:solidFill>
                <a:srgbClr val="2D2E2D"/>
              </a:solidFill>
              <a:latin typeface="Arial"/>
              <a:cs typeface="Arial"/>
            </a:endParaRPr>
          </a:p>
        </p:txBody>
      </p:sp>
      <p:sp>
        <p:nvSpPr>
          <p:cNvPr id="14" name="Title 1"/>
          <p:cNvSpPr>
            <a:spLocks noGrp="1"/>
          </p:cNvSpPr>
          <p:nvPr>
            <p:ph type="title"/>
          </p:nvPr>
        </p:nvSpPr>
        <p:spPr>
          <a:xfrm>
            <a:off x="4572000" y="689896"/>
            <a:ext cx="4114799" cy="545270"/>
          </a:xfrm>
          <a:prstGeom prst="rect">
            <a:avLst/>
          </a:prstGeom>
        </p:spPr>
        <p:txBody>
          <a:bodyPr lIns="0" tIns="0" rIns="0" bIns="0"/>
          <a:lstStyle>
            <a:lvl1pPr algn="l">
              <a:defRPr sz="2400" b="1">
                <a:solidFill>
                  <a:schemeClr val="tx1">
                    <a:lumMod val="50000"/>
                    <a:lumOff val="50000"/>
                  </a:schemeClr>
                </a:solidFill>
              </a:defRPr>
            </a:lvl1pPr>
          </a:lstStyle>
          <a:p>
            <a:r>
              <a:rPr lang="en-US" dirty="0"/>
              <a:t>Click to edit Master title style</a:t>
            </a:r>
          </a:p>
        </p:txBody>
      </p:sp>
    </p:spTree>
    <p:extLst>
      <p:ext uri="{BB962C8B-B14F-4D97-AF65-F5344CB8AC3E}">
        <p14:creationId xmlns:p14="http://schemas.microsoft.com/office/powerpoint/2010/main" val="2751308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Box 4"/>
          <p:cNvSpPr txBox="1"/>
          <p:nvPr userDrawn="1"/>
        </p:nvSpPr>
        <p:spPr>
          <a:xfrm>
            <a:off x="1841500" y="6445478"/>
            <a:ext cx="3860800" cy="200055"/>
          </a:xfrm>
          <a:prstGeom prst="rect">
            <a:avLst/>
          </a:prstGeom>
          <a:noFill/>
        </p:spPr>
        <p:txBody>
          <a:bodyPr wrap="square" rtlCol="0">
            <a:spAutoFit/>
          </a:bodyPr>
          <a:lstStyle/>
          <a:p>
            <a:pPr>
              <a:tabLst>
                <a:tab pos="800100" algn="l"/>
                <a:tab pos="1600200" algn="l"/>
              </a:tabLst>
            </a:pPr>
            <a:r>
              <a:rPr lang="en-US" sz="700" dirty="0">
                <a:solidFill>
                  <a:srgbClr val="0093D0"/>
                </a:solidFill>
                <a:latin typeface="Arial"/>
                <a:cs typeface="Arial"/>
              </a:rPr>
              <a:t>QUESTIONS?</a:t>
            </a:r>
            <a:r>
              <a:rPr lang="en-US" sz="700" dirty="0">
                <a:solidFill>
                  <a:srgbClr val="2D2E2D"/>
                </a:solidFill>
                <a:latin typeface="Arial"/>
                <a:cs typeface="Arial"/>
              </a:rPr>
              <a:t>	855.982.7284	UCPATH.UNIVERSITYOFCALIFORNIA.EDU</a:t>
            </a:r>
          </a:p>
        </p:txBody>
      </p:sp>
      <p:sp>
        <p:nvSpPr>
          <p:cNvPr id="6" name="TextBox 5"/>
          <p:cNvSpPr txBox="1"/>
          <p:nvPr userDrawn="1"/>
        </p:nvSpPr>
        <p:spPr>
          <a:xfrm>
            <a:off x="7296150" y="6445478"/>
            <a:ext cx="1054100" cy="200055"/>
          </a:xfrm>
          <a:prstGeom prst="rect">
            <a:avLst/>
          </a:prstGeom>
          <a:noFill/>
        </p:spPr>
        <p:txBody>
          <a:bodyPr wrap="square" rtlCol="0">
            <a:spAutoFit/>
          </a:bodyPr>
          <a:lstStyle/>
          <a:p>
            <a:pPr algn="r"/>
            <a:r>
              <a:rPr lang="en-US" sz="700" dirty="0">
                <a:solidFill>
                  <a:srgbClr val="0093D0"/>
                </a:solidFill>
                <a:latin typeface="Arial"/>
                <a:cs typeface="Arial"/>
              </a:rPr>
              <a:t>UCPATH</a:t>
            </a:r>
          </a:p>
        </p:txBody>
      </p:sp>
      <p:sp>
        <p:nvSpPr>
          <p:cNvPr id="8" name="TextBox 7"/>
          <p:cNvSpPr txBox="1"/>
          <p:nvPr userDrawn="1"/>
        </p:nvSpPr>
        <p:spPr>
          <a:xfrm>
            <a:off x="8369300" y="6445478"/>
            <a:ext cx="609600" cy="200055"/>
          </a:xfrm>
          <a:prstGeom prst="rect">
            <a:avLst/>
          </a:prstGeom>
          <a:noFill/>
        </p:spPr>
        <p:txBody>
          <a:bodyPr wrap="square" rtlCol="0">
            <a:spAutoFit/>
          </a:bodyPr>
          <a:lstStyle/>
          <a:p>
            <a:fld id="{72466382-D834-B844-B804-248E5C27F23E}" type="slidenum">
              <a:rPr lang="en-US" sz="700" smtClean="0">
                <a:solidFill>
                  <a:srgbClr val="2D2E2D"/>
                </a:solidFill>
                <a:latin typeface="Arial"/>
                <a:cs typeface="Arial"/>
              </a:rPr>
              <a:t>‹#›</a:t>
            </a:fld>
            <a:endParaRPr lang="en-US" sz="700" dirty="0">
              <a:solidFill>
                <a:srgbClr val="2D2E2D"/>
              </a:solidFill>
              <a:latin typeface="Arial"/>
              <a:cs typeface="Arial"/>
            </a:endParaRPr>
          </a:p>
        </p:txBody>
      </p:sp>
      <p:sp>
        <p:nvSpPr>
          <p:cNvPr id="10" name="Title 1"/>
          <p:cNvSpPr>
            <a:spLocks noGrp="1"/>
          </p:cNvSpPr>
          <p:nvPr>
            <p:ph type="title"/>
          </p:nvPr>
        </p:nvSpPr>
        <p:spPr>
          <a:xfrm>
            <a:off x="4572000" y="689896"/>
            <a:ext cx="4114799" cy="545270"/>
          </a:xfrm>
          <a:prstGeom prst="rect">
            <a:avLst/>
          </a:prstGeom>
        </p:spPr>
        <p:txBody>
          <a:bodyPr lIns="0" tIns="0" rIns="0" bIns="0"/>
          <a:lstStyle>
            <a:lvl1pPr algn="l">
              <a:defRPr sz="2400" b="1">
                <a:solidFill>
                  <a:schemeClr val="tx1">
                    <a:lumMod val="50000"/>
                    <a:lumOff val="50000"/>
                  </a:schemeClr>
                </a:solidFill>
              </a:defRPr>
            </a:lvl1pPr>
          </a:lstStyle>
          <a:p>
            <a:r>
              <a:rPr lang="en-US" dirty="0"/>
              <a:t>Click to edit Master title style</a:t>
            </a:r>
          </a:p>
        </p:txBody>
      </p:sp>
    </p:spTree>
    <p:extLst>
      <p:ext uri="{BB962C8B-B14F-4D97-AF65-F5344CB8AC3E}">
        <p14:creationId xmlns:p14="http://schemas.microsoft.com/office/powerpoint/2010/main" val="1491937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79"/>
            <a:ext cx="3008313" cy="663788"/>
          </a:xfrm>
          <a:prstGeom prst="rect">
            <a:avLst/>
          </a:prstGeom>
        </p:spPr>
        <p:txBody>
          <a:bodyPr anchor="t"/>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554479"/>
            <a:ext cx="5111750" cy="4571684"/>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370667"/>
            <a:ext cx="3008313" cy="375549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TextBox 7"/>
          <p:cNvSpPr txBox="1"/>
          <p:nvPr userDrawn="1"/>
        </p:nvSpPr>
        <p:spPr>
          <a:xfrm>
            <a:off x="1841500" y="6445478"/>
            <a:ext cx="3860800" cy="200055"/>
          </a:xfrm>
          <a:prstGeom prst="rect">
            <a:avLst/>
          </a:prstGeom>
          <a:noFill/>
        </p:spPr>
        <p:txBody>
          <a:bodyPr wrap="square" rtlCol="0">
            <a:spAutoFit/>
          </a:bodyPr>
          <a:lstStyle/>
          <a:p>
            <a:pPr>
              <a:tabLst>
                <a:tab pos="800100" algn="l"/>
                <a:tab pos="1600200" algn="l"/>
              </a:tabLst>
            </a:pPr>
            <a:r>
              <a:rPr lang="en-US" sz="700" dirty="0">
                <a:solidFill>
                  <a:srgbClr val="0093D0"/>
                </a:solidFill>
                <a:latin typeface="Arial"/>
                <a:cs typeface="Arial"/>
              </a:rPr>
              <a:t>QUESTIONS?</a:t>
            </a:r>
            <a:r>
              <a:rPr lang="en-US" sz="700" dirty="0">
                <a:solidFill>
                  <a:srgbClr val="2D2E2D"/>
                </a:solidFill>
                <a:latin typeface="Arial"/>
                <a:cs typeface="Arial"/>
              </a:rPr>
              <a:t>	855.982.7284	UCPATH.UNIVERSITYOFCALIFORNIA.EDU</a:t>
            </a:r>
          </a:p>
        </p:txBody>
      </p:sp>
      <p:sp>
        <p:nvSpPr>
          <p:cNvPr id="9" name="TextBox 8"/>
          <p:cNvSpPr txBox="1"/>
          <p:nvPr userDrawn="1"/>
        </p:nvSpPr>
        <p:spPr>
          <a:xfrm>
            <a:off x="7296150" y="6445478"/>
            <a:ext cx="1054100" cy="200055"/>
          </a:xfrm>
          <a:prstGeom prst="rect">
            <a:avLst/>
          </a:prstGeom>
          <a:noFill/>
        </p:spPr>
        <p:txBody>
          <a:bodyPr wrap="square" rtlCol="0">
            <a:spAutoFit/>
          </a:bodyPr>
          <a:lstStyle/>
          <a:p>
            <a:pPr algn="r"/>
            <a:r>
              <a:rPr lang="en-US" sz="700" dirty="0">
                <a:solidFill>
                  <a:srgbClr val="0093D0"/>
                </a:solidFill>
                <a:latin typeface="Arial"/>
                <a:cs typeface="Arial"/>
              </a:rPr>
              <a:t>UCPATH</a:t>
            </a:r>
          </a:p>
        </p:txBody>
      </p:sp>
      <p:sp>
        <p:nvSpPr>
          <p:cNvPr id="11" name="TextBox 10"/>
          <p:cNvSpPr txBox="1"/>
          <p:nvPr userDrawn="1"/>
        </p:nvSpPr>
        <p:spPr>
          <a:xfrm>
            <a:off x="8369300" y="6445478"/>
            <a:ext cx="609600" cy="200055"/>
          </a:xfrm>
          <a:prstGeom prst="rect">
            <a:avLst/>
          </a:prstGeom>
          <a:noFill/>
        </p:spPr>
        <p:txBody>
          <a:bodyPr wrap="square" rtlCol="0">
            <a:spAutoFit/>
          </a:bodyPr>
          <a:lstStyle/>
          <a:p>
            <a:fld id="{72466382-D834-B844-B804-248E5C27F23E}" type="slidenum">
              <a:rPr lang="en-US" sz="700" smtClean="0">
                <a:solidFill>
                  <a:srgbClr val="2D2E2D"/>
                </a:solidFill>
                <a:latin typeface="Arial"/>
                <a:cs typeface="Arial"/>
              </a:rPr>
              <a:t>‹#›</a:t>
            </a:fld>
            <a:endParaRPr lang="en-US" sz="700" dirty="0">
              <a:solidFill>
                <a:srgbClr val="2D2E2D"/>
              </a:solidFill>
              <a:latin typeface="Arial"/>
              <a:cs typeface="Arial"/>
            </a:endParaRPr>
          </a:p>
        </p:txBody>
      </p:sp>
    </p:spTree>
    <p:extLst>
      <p:ext uri="{BB962C8B-B14F-4D97-AF65-F5344CB8AC3E}">
        <p14:creationId xmlns:p14="http://schemas.microsoft.com/office/powerpoint/2010/main" val="1555387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554479"/>
            <a:ext cx="5486400" cy="317309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extBox 7"/>
          <p:cNvSpPr txBox="1"/>
          <p:nvPr userDrawn="1"/>
        </p:nvSpPr>
        <p:spPr>
          <a:xfrm>
            <a:off x="1841500" y="6445478"/>
            <a:ext cx="3860800" cy="200055"/>
          </a:xfrm>
          <a:prstGeom prst="rect">
            <a:avLst/>
          </a:prstGeom>
          <a:noFill/>
        </p:spPr>
        <p:txBody>
          <a:bodyPr wrap="square" rtlCol="0">
            <a:spAutoFit/>
          </a:bodyPr>
          <a:lstStyle/>
          <a:p>
            <a:pPr>
              <a:tabLst>
                <a:tab pos="800100" algn="l"/>
                <a:tab pos="1600200" algn="l"/>
              </a:tabLst>
            </a:pPr>
            <a:r>
              <a:rPr lang="en-US" sz="700" dirty="0">
                <a:solidFill>
                  <a:srgbClr val="0093D0"/>
                </a:solidFill>
                <a:latin typeface="Arial"/>
                <a:cs typeface="Arial"/>
              </a:rPr>
              <a:t>QUESTIONS?</a:t>
            </a:r>
            <a:r>
              <a:rPr lang="en-US" sz="700" dirty="0">
                <a:solidFill>
                  <a:srgbClr val="2D2E2D"/>
                </a:solidFill>
                <a:latin typeface="Arial"/>
                <a:cs typeface="Arial"/>
              </a:rPr>
              <a:t>	855.982.7284	UCPATH.UNIVERSITYOFCALIFORNIA.EDU</a:t>
            </a:r>
          </a:p>
        </p:txBody>
      </p:sp>
      <p:sp>
        <p:nvSpPr>
          <p:cNvPr id="9" name="TextBox 8"/>
          <p:cNvSpPr txBox="1"/>
          <p:nvPr userDrawn="1"/>
        </p:nvSpPr>
        <p:spPr>
          <a:xfrm>
            <a:off x="7296150" y="6445478"/>
            <a:ext cx="1054100" cy="200055"/>
          </a:xfrm>
          <a:prstGeom prst="rect">
            <a:avLst/>
          </a:prstGeom>
          <a:noFill/>
        </p:spPr>
        <p:txBody>
          <a:bodyPr wrap="square" rtlCol="0">
            <a:spAutoFit/>
          </a:bodyPr>
          <a:lstStyle/>
          <a:p>
            <a:pPr algn="r"/>
            <a:r>
              <a:rPr lang="en-US" sz="700" dirty="0">
                <a:solidFill>
                  <a:srgbClr val="0093D0"/>
                </a:solidFill>
                <a:latin typeface="Arial"/>
                <a:cs typeface="Arial"/>
              </a:rPr>
              <a:t>UCPATH</a:t>
            </a:r>
          </a:p>
        </p:txBody>
      </p:sp>
      <p:sp>
        <p:nvSpPr>
          <p:cNvPr id="11" name="TextBox 10"/>
          <p:cNvSpPr txBox="1"/>
          <p:nvPr userDrawn="1"/>
        </p:nvSpPr>
        <p:spPr>
          <a:xfrm>
            <a:off x="8369300" y="6445478"/>
            <a:ext cx="609600" cy="200055"/>
          </a:xfrm>
          <a:prstGeom prst="rect">
            <a:avLst/>
          </a:prstGeom>
          <a:noFill/>
        </p:spPr>
        <p:txBody>
          <a:bodyPr wrap="square" rtlCol="0">
            <a:spAutoFit/>
          </a:bodyPr>
          <a:lstStyle/>
          <a:p>
            <a:fld id="{72466382-D834-B844-B804-248E5C27F23E}" type="slidenum">
              <a:rPr lang="en-US" sz="700" smtClean="0">
                <a:solidFill>
                  <a:srgbClr val="2D2E2D"/>
                </a:solidFill>
                <a:latin typeface="Arial"/>
                <a:cs typeface="Arial"/>
              </a:rPr>
              <a:t>‹#›</a:t>
            </a:fld>
            <a:endParaRPr lang="en-US" sz="700" dirty="0">
              <a:solidFill>
                <a:srgbClr val="2D2E2D"/>
              </a:solidFill>
              <a:latin typeface="Arial"/>
              <a:cs typeface="Arial"/>
            </a:endParaRPr>
          </a:p>
        </p:txBody>
      </p:sp>
      <p:sp>
        <p:nvSpPr>
          <p:cNvPr id="13" name="Title 1"/>
          <p:cNvSpPr txBox="1">
            <a:spLocks/>
          </p:cNvSpPr>
          <p:nvPr userDrawn="1"/>
        </p:nvSpPr>
        <p:spPr>
          <a:xfrm>
            <a:off x="4572000" y="689896"/>
            <a:ext cx="4114799" cy="545270"/>
          </a:xfrm>
          <a:prstGeom prst="rect">
            <a:avLst/>
          </a:prstGeom>
        </p:spPr>
        <p:txBody>
          <a:bodyPr lIns="0" tIns="0" rIns="0" bIns="0"/>
          <a:lstStyle>
            <a:lvl1pPr algn="l" defTabSz="457200" rtl="0" eaLnBrk="1" latinLnBrk="0" hangingPunct="1">
              <a:spcBef>
                <a:spcPct val="0"/>
              </a:spcBef>
              <a:buNone/>
              <a:defRPr sz="2400" b="1" kern="1200">
                <a:solidFill>
                  <a:schemeClr val="tx1">
                    <a:lumMod val="50000"/>
                    <a:lumOff val="50000"/>
                  </a:schemeClr>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3203676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554480"/>
            <a:ext cx="8229600" cy="4571684"/>
          </a:xfrm>
          <a:prstGeom prst="rect">
            <a:avLst/>
          </a:prstGeo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1841500" y="6445478"/>
            <a:ext cx="3860800" cy="200055"/>
          </a:xfrm>
          <a:prstGeom prst="rect">
            <a:avLst/>
          </a:prstGeom>
          <a:noFill/>
        </p:spPr>
        <p:txBody>
          <a:bodyPr wrap="square" rtlCol="0">
            <a:spAutoFit/>
          </a:bodyPr>
          <a:lstStyle/>
          <a:p>
            <a:pPr>
              <a:tabLst>
                <a:tab pos="800100" algn="l"/>
                <a:tab pos="1600200" algn="l"/>
              </a:tabLst>
            </a:pPr>
            <a:r>
              <a:rPr lang="en-US" sz="700" dirty="0">
                <a:solidFill>
                  <a:srgbClr val="0093D0"/>
                </a:solidFill>
                <a:latin typeface="Arial"/>
                <a:cs typeface="Arial"/>
              </a:rPr>
              <a:t>QUESTIONS?</a:t>
            </a:r>
            <a:r>
              <a:rPr lang="en-US" sz="700" dirty="0">
                <a:solidFill>
                  <a:srgbClr val="2D2E2D"/>
                </a:solidFill>
                <a:latin typeface="Arial"/>
                <a:cs typeface="Arial"/>
              </a:rPr>
              <a:t>	855.982.7284	UCPATH.UNIVERSITYOFCALIFORNIA.EDU</a:t>
            </a:r>
          </a:p>
        </p:txBody>
      </p:sp>
      <p:sp>
        <p:nvSpPr>
          <p:cNvPr id="8" name="TextBox 7"/>
          <p:cNvSpPr txBox="1"/>
          <p:nvPr userDrawn="1"/>
        </p:nvSpPr>
        <p:spPr>
          <a:xfrm>
            <a:off x="7296150" y="6445478"/>
            <a:ext cx="1054100" cy="200055"/>
          </a:xfrm>
          <a:prstGeom prst="rect">
            <a:avLst/>
          </a:prstGeom>
          <a:noFill/>
        </p:spPr>
        <p:txBody>
          <a:bodyPr wrap="square" rtlCol="0">
            <a:spAutoFit/>
          </a:bodyPr>
          <a:lstStyle/>
          <a:p>
            <a:pPr algn="r"/>
            <a:r>
              <a:rPr lang="en-US" sz="700" dirty="0">
                <a:solidFill>
                  <a:srgbClr val="0093D0"/>
                </a:solidFill>
                <a:latin typeface="Arial"/>
                <a:cs typeface="Arial"/>
              </a:rPr>
              <a:t>UCPATH</a:t>
            </a:r>
          </a:p>
        </p:txBody>
      </p:sp>
      <p:sp>
        <p:nvSpPr>
          <p:cNvPr id="10" name="TextBox 9"/>
          <p:cNvSpPr txBox="1"/>
          <p:nvPr userDrawn="1"/>
        </p:nvSpPr>
        <p:spPr>
          <a:xfrm>
            <a:off x="8369300" y="6445478"/>
            <a:ext cx="609600" cy="200055"/>
          </a:xfrm>
          <a:prstGeom prst="rect">
            <a:avLst/>
          </a:prstGeom>
          <a:noFill/>
        </p:spPr>
        <p:txBody>
          <a:bodyPr wrap="square" rtlCol="0">
            <a:spAutoFit/>
          </a:bodyPr>
          <a:lstStyle/>
          <a:p>
            <a:fld id="{72466382-D834-B844-B804-248E5C27F23E}" type="slidenum">
              <a:rPr lang="en-US" sz="700" smtClean="0">
                <a:solidFill>
                  <a:srgbClr val="2D2E2D"/>
                </a:solidFill>
                <a:latin typeface="Arial"/>
                <a:cs typeface="Arial"/>
              </a:rPr>
              <a:t>‹#›</a:t>
            </a:fld>
            <a:endParaRPr lang="en-US" sz="700" dirty="0">
              <a:solidFill>
                <a:srgbClr val="2D2E2D"/>
              </a:solidFill>
              <a:latin typeface="Arial"/>
              <a:cs typeface="Arial"/>
            </a:endParaRPr>
          </a:p>
        </p:txBody>
      </p:sp>
      <p:sp>
        <p:nvSpPr>
          <p:cNvPr id="11" name="Title 1"/>
          <p:cNvSpPr>
            <a:spLocks noGrp="1"/>
          </p:cNvSpPr>
          <p:nvPr>
            <p:ph type="title"/>
          </p:nvPr>
        </p:nvSpPr>
        <p:spPr>
          <a:xfrm>
            <a:off x="4572000" y="689896"/>
            <a:ext cx="4114799" cy="545270"/>
          </a:xfrm>
          <a:prstGeom prst="rect">
            <a:avLst/>
          </a:prstGeom>
        </p:spPr>
        <p:txBody>
          <a:bodyPr lIns="0" tIns="0" rIns="0" bIns="0"/>
          <a:lstStyle>
            <a:lvl1pPr algn="l">
              <a:defRPr sz="2400" b="1">
                <a:solidFill>
                  <a:schemeClr val="tx1">
                    <a:lumMod val="50000"/>
                    <a:lumOff val="50000"/>
                  </a:schemeClr>
                </a:solidFill>
              </a:defRPr>
            </a:lvl1pPr>
          </a:lstStyle>
          <a:p>
            <a:r>
              <a:rPr lang="en-US" dirty="0"/>
              <a:t>Click to edit Master title style</a:t>
            </a:r>
          </a:p>
        </p:txBody>
      </p:sp>
    </p:spTree>
    <p:extLst>
      <p:ext uri="{BB962C8B-B14F-4D97-AF65-F5344CB8AC3E}">
        <p14:creationId xmlns:p14="http://schemas.microsoft.com/office/powerpoint/2010/main" val="244621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a:off x="390525" y="1282700"/>
            <a:ext cx="8362950" cy="0"/>
          </a:xfrm>
          <a:prstGeom prst="line">
            <a:avLst/>
          </a:prstGeom>
          <a:ln w="6350" cmpd="sng">
            <a:solidFill>
              <a:srgbClr val="0093D0"/>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90525" y="262546"/>
            <a:ext cx="8366760" cy="960120"/>
          </a:xfrm>
          <a:prstGeom prst="rect">
            <a:avLst/>
          </a:prstGeom>
        </p:spPr>
      </p:pic>
    </p:spTree>
    <p:extLst>
      <p:ext uri="{BB962C8B-B14F-4D97-AF65-F5344CB8AC3E}">
        <p14:creationId xmlns:p14="http://schemas.microsoft.com/office/powerpoint/2010/main" val="3951880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1" r:id="rId11"/>
    <p:sldLayoutId id="214748366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68672" y="4230704"/>
            <a:ext cx="6609991" cy="798496"/>
          </a:xfrm>
        </p:spPr>
        <p:txBody>
          <a:bodyPr lIns="0" rIns="0"/>
          <a:lstStyle/>
          <a:p>
            <a:pPr algn="just">
              <a:spcBef>
                <a:spcPts val="0"/>
              </a:spcBef>
            </a:pPr>
            <a:r>
              <a:rPr lang="en-US" sz="2600" dirty="0">
                <a:effectLst>
                  <a:outerShdw blurRad="38100" dist="38100" dir="2700000" algn="tl">
                    <a:srgbClr val="000000">
                      <a:alpha val="43137"/>
                    </a:srgbClr>
                  </a:outerShdw>
                </a:effectLst>
              </a:rPr>
              <a:t>2023 FYE GL and Configuration Activities Calendar </a:t>
            </a:r>
          </a:p>
          <a:p>
            <a:pPr algn="just">
              <a:spcBef>
                <a:spcPts val="0"/>
              </a:spcBef>
            </a:pPr>
            <a:r>
              <a:rPr lang="en-US" sz="2200" dirty="0">
                <a:solidFill>
                  <a:schemeClr val="bg1">
                    <a:lumMod val="95000"/>
                  </a:schemeClr>
                </a:solidFill>
                <a:effectLst>
                  <a:outerShdw blurRad="38100" dist="38100" dir="2700000" algn="tl">
                    <a:srgbClr val="000000">
                      <a:alpha val="43137"/>
                    </a:srgbClr>
                  </a:outerShdw>
                </a:effectLst>
              </a:rPr>
              <a:t> </a:t>
            </a:r>
          </a:p>
        </p:txBody>
      </p:sp>
      <p:sp>
        <p:nvSpPr>
          <p:cNvPr id="3" name="Text Placeholder 1"/>
          <p:cNvSpPr>
            <a:spLocks noGrp="1"/>
          </p:cNvSpPr>
          <p:nvPr>
            <p:ph type="body" sz="quarter" idx="11"/>
          </p:nvPr>
        </p:nvSpPr>
        <p:spPr>
          <a:xfrm>
            <a:off x="365760" y="4953000"/>
            <a:ext cx="6712903" cy="327025"/>
          </a:xfrm>
        </p:spPr>
        <p:txBody>
          <a:bodyPr lIns="91440" tIns="45720" rIns="91440" bIns="45720" anchor="t"/>
          <a:lstStyle/>
          <a:p>
            <a:pPr algn="r"/>
            <a:r>
              <a:rPr lang="en-US" sz="1200" dirty="0"/>
              <a:t>Updated</a:t>
            </a:r>
            <a:r>
              <a:rPr lang="en-US" sz="1200"/>
              <a:t>: April 21, </a:t>
            </a:r>
            <a:r>
              <a:rPr lang="en-US" sz="1200" dirty="0"/>
              <a:t>2023</a:t>
            </a:r>
            <a:endParaRPr lang="en-US" dirty="0">
              <a:cs typeface="Calibri"/>
            </a:endParaRPr>
          </a:p>
        </p:txBody>
      </p:sp>
    </p:spTree>
    <p:extLst>
      <p:ext uri="{BB962C8B-B14F-4D97-AF65-F5344CB8AC3E}">
        <p14:creationId xmlns:p14="http://schemas.microsoft.com/office/powerpoint/2010/main" val="2954050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619500" y="214263"/>
            <a:ext cx="5143500" cy="1014751"/>
          </a:xfrm>
        </p:spPr>
        <p:txBody>
          <a:bodyPr/>
          <a:lstStyle/>
          <a:p>
            <a:pPr algn="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May 2023</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UCPath GL Processing Calendar</a:t>
            </a:r>
          </a:p>
        </p:txBody>
      </p:sp>
      <p:graphicFrame>
        <p:nvGraphicFramePr>
          <p:cNvPr id="5" name="Table 4"/>
          <p:cNvGraphicFramePr>
            <a:graphicFrameLocks noGrp="1"/>
          </p:cNvGraphicFramePr>
          <p:nvPr>
            <p:extLst>
              <p:ext uri="{D42A27DB-BD31-4B8C-83A1-F6EECF244321}">
                <p14:modId xmlns:p14="http://schemas.microsoft.com/office/powerpoint/2010/main" val="2931493403"/>
              </p:ext>
            </p:extLst>
          </p:nvPr>
        </p:nvGraphicFramePr>
        <p:xfrm>
          <a:off x="397117" y="1183526"/>
          <a:ext cx="8349765" cy="5660309"/>
        </p:xfrm>
        <a:graphic>
          <a:graphicData uri="http://schemas.openxmlformats.org/drawingml/2006/table">
            <a:tbl>
              <a:tblPr firstRow="1" bandRow="1">
                <a:tableStyleId>{616DA210-FB5B-4158-B5E0-FEB733F419BA}</a:tableStyleId>
              </a:tblPr>
              <a:tblGrid>
                <a:gridCol w="982425">
                  <a:extLst>
                    <a:ext uri="{9D8B030D-6E8A-4147-A177-3AD203B41FA5}">
                      <a16:colId xmlns:a16="http://schemas.microsoft.com/office/drawing/2014/main" val="2499552231"/>
                    </a:ext>
                  </a:extLst>
                </a:gridCol>
                <a:gridCol w="1239610">
                  <a:extLst>
                    <a:ext uri="{9D8B030D-6E8A-4147-A177-3AD203B41FA5}">
                      <a16:colId xmlns:a16="http://schemas.microsoft.com/office/drawing/2014/main" val="206800315"/>
                    </a:ext>
                  </a:extLst>
                </a:gridCol>
                <a:gridCol w="1225546">
                  <a:extLst>
                    <a:ext uri="{9D8B030D-6E8A-4147-A177-3AD203B41FA5}">
                      <a16:colId xmlns:a16="http://schemas.microsoft.com/office/drawing/2014/main" val="1919935230"/>
                    </a:ext>
                  </a:extLst>
                </a:gridCol>
                <a:gridCol w="1225546">
                  <a:extLst>
                    <a:ext uri="{9D8B030D-6E8A-4147-A177-3AD203B41FA5}">
                      <a16:colId xmlns:a16="http://schemas.microsoft.com/office/drawing/2014/main" val="539091082"/>
                    </a:ext>
                  </a:extLst>
                </a:gridCol>
                <a:gridCol w="1225546">
                  <a:extLst>
                    <a:ext uri="{9D8B030D-6E8A-4147-A177-3AD203B41FA5}">
                      <a16:colId xmlns:a16="http://schemas.microsoft.com/office/drawing/2014/main" val="653251249"/>
                    </a:ext>
                  </a:extLst>
                </a:gridCol>
                <a:gridCol w="1225546">
                  <a:extLst>
                    <a:ext uri="{9D8B030D-6E8A-4147-A177-3AD203B41FA5}">
                      <a16:colId xmlns:a16="http://schemas.microsoft.com/office/drawing/2014/main" val="1339989093"/>
                    </a:ext>
                  </a:extLst>
                </a:gridCol>
                <a:gridCol w="1225546">
                  <a:extLst>
                    <a:ext uri="{9D8B030D-6E8A-4147-A177-3AD203B41FA5}">
                      <a16:colId xmlns:a16="http://schemas.microsoft.com/office/drawing/2014/main" val="3690467620"/>
                    </a:ext>
                  </a:extLst>
                </a:gridCol>
              </a:tblGrid>
              <a:tr h="135511">
                <a:tc>
                  <a:txBody>
                    <a:bodyPr/>
                    <a:lstStyle/>
                    <a:p>
                      <a:pPr marL="0" marR="0" algn="ctr">
                        <a:spcBef>
                          <a:spcPts val="200"/>
                        </a:spcBef>
                        <a:spcAft>
                          <a:spcPts val="200"/>
                        </a:spcAft>
                      </a:pPr>
                      <a:r>
                        <a:rPr lang="en-US" sz="900" b="0" dirty="0">
                          <a:effectLst/>
                          <a:latin typeface="Century Gothic" panose="020B0502020202020204" pitchFamily="34" charset="0"/>
                        </a:rPr>
                        <a:t>Sunday</a:t>
                      </a:r>
                      <a:endParaRPr lang="en-US" sz="900" b="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082" marR="32082" marT="0" marB="0">
                    <a:solidFill>
                      <a:schemeClr val="bg1">
                        <a:lumMod val="85000"/>
                      </a:schemeClr>
                    </a:solidFill>
                  </a:tcPr>
                </a:tc>
                <a:tc>
                  <a:txBody>
                    <a:bodyPr/>
                    <a:lstStyle/>
                    <a:p>
                      <a:pPr marL="0" marR="0" algn="ctr">
                        <a:spcBef>
                          <a:spcPts val="200"/>
                        </a:spcBef>
                        <a:spcAft>
                          <a:spcPts val="200"/>
                        </a:spcAft>
                      </a:pPr>
                      <a:r>
                        <a:rPr lang="en-US" sz="900" b="0" dirty="0">
                          <a:effectLst/>
                          <a:latin typeface="Century Gothic" panose="020B0502020202020204" pitchFamily="34" charset="0"/>
                        </a:rPr>
                        <a:t>Monday</a:t>
                      </a:r>
                      <a:endParaRPr lang="en-US" sz="900" b="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082" marR="32082" marT="0" marB="0">
                    <a:solidFill>
                      <a:schemeClr val="bg1">
                        <a:lumMod val="85000"/>
                      </a:schemeClr>
                    </a:solidFill>
                  </a:tcPr>
                </a:tc>
                <a:tc>
                  <a:txBody>
                    <a:bodyPr/>
                    <a:lstStyle/>
                    <a:p>
                      <a:pPr marL="0" marR="0" algn="ctr">
                        <a:spcBef>
                          <a:spcPts val="200"/>
                        </a:spcBef>
                        <a:spcAft>
                          <a:spcPts val="200"/>
                        </a:spcAft>
                      </a:pPr>
                      <a:r>
                        <a:rPr lang="en-US" sz="900" b="0" dirty="0">
                          <a:effectLst/>
                          <a:latin typeface="Century Gothic" panose="020B0502020202020204" pitchFamily="34" charset="0"/>
                        </a:rPr>
                        <a:t>Tuesday</a:t>
                      </a:r>
                      <a:endParaRPr lang="en-US" sz="900" b="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082" marR="32082" marT="0" marB="0">
                    <a:solidFill>
                      <a:schemeClr val="bg1">
                        <a:lumMod val="85000"/>
                      </a:schemeClr>
                    </a:solidFill>
                  </a:tcPr>
                </a:tc>
                <a:tc>
                  <a:txBody>
                    <a:bodyPr/>
                    <a:lstStyle/>
                    <a:p>
                      <a:pPr marL="0" marR="0" algn="ctr">
                        <a:spcBef>
                          <a:spcPts val="200"/>
                        </a:spcBef>
                        <a:spcAft>
                          <a:spcPts val="200"/>
                        </a:spcAft>
                      </a:pPr>
                      <a:r>
                        <a:rPr lang="en-US" sz="900" b="0" dirty="0">
                          <a:effectLst/>
                          <a:latin typeface="Century Gothic" panose="020B0502020202020204" pitchFamily="34" charset="0"/>
                        </a:rPr>
                        <a:t>Wednesday</a:t>
                      </a:r>
                      <a:endParaRPr lang="en-US" sz="900" b="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082" marR="32082" marT="0" marB="0">
                    <a:solidFill>
                      <a:schemeClr val="bg1">
                        <a:lumMod val="85000"/>
                      </a:schemeClr>
                    </a:solidFill>
                  </a:tcPr>
                </a:tc>
                <a:tc>
                  <a:txBody>
                    <a:bodyPr/>
                    <a:lstStyle/>
                    <a:p>
                      <a:pPr marL="0" marR="0" algn="ctr">
                        <a:spcBef>
                          <a:spcPts val="200"/>
                        </a:spcBef>
                        <a:spcAft>
                          <a:spcPts val="200"/>
                        </a:spcAft>
                      </a:pPr>
                      <a:r>
                        <a:rPr lang="en-US" sz="900" b="0" dirty="0">
                          <a:effectLst/>
                          <a:latin typeface="Century Gothic" panose="020B0502020202020204" pitchFamily="34" charset="0"/>
                        </a:rPr>
                        <a:t>Thursday</a:t>
                      </a:r>
                      <a:endParaRPr lang="en-US" sz="900" b="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082" marR="32082" marT="0" marB="0">
                    <a:solidFill>
                      <a:schemeClr val="bg1">
                        <a:lumMod val="85000"/>
                      </a:schemeClr>
                    </a:solidFill>
                  </a:tcPr>
                </a:tc>
                <a:tc>
                  <a:txBody>
                    <a:bodyPr/>
                    <a:lstStyle/>
                    <a:p>
                      <a:pPr marL="0" marR="0" algn="ctr">
                        <a:spcBef>
                          <a:spcPts val="200"/>
                        </a:spcBef>
                        <a:spcAft>
                          <a:spcPts val="200"/>
                        </a:spcAft>
                      </a:pPr>
                      <a:r>
                        <a:rPr lang="en-US" sz="900" b="0" dirty="0">
                          <a:effectLst/>
                          <a:latin typeface="Century Gothic" panose="020B0502020202020204" pitchFamily="34" charset="0"/>
                        </a:rPr>
                        <a:t>Friday</a:t>
                      </a:r>
                      <a:endParaRPr lang="en-US" sz="900" b="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082" marR="32082" marT="0" marB="0">
                    <a:solidFill>
                      <a:schemeClr val="bg1">
                        <a:lumMod val="85000"/>
                      </a:schemeClr>
                    </a:solidFill>
                  </a:tcPr>
                </a:tc>
                <a:tc>
                  <a:txBody>
                    <a:bodyPr/>
                    <a:lstStyle/>
                    <a:p>
                      <a:pPr marL="0" marR="0" algn="ctr">
                        <a:spcBef>
                          <a:spcPts val="200"/>
                        </a:spcBef>
                        <a:spcAft>
                          <a:spcPts val="200"/>
                        </a:spcAft>
                      </a:pPr>
                      <a:r>
                        <a:rPr lang="en-US" sz="900" b="0" dirty="0">
                          <a:effectLst/>
                          <a:latin typeface="Century Gothic" panose="020B0502020202020204" pitchFamily="34" charset="0"/>
                        </a:rPr>
                        <a:t>Saturday</a:t>
                      </a:r>
                      <a:endParaRPr lang="en-US" sz="900" b="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082" marR="32082" marT="0" marB="0">
                    <a:solidFill>
                      <a:schemeClr val="bg1">
                        <a:lumMod val="85000"/>
                      </a:schemeClr>
                    </a:solidFill>
                  </a:tcPr>
                </a:tc>
                <a:extLst>
                  <a:ext uri="{0D108BD9-81ED-4DB2-BD59-A6C34878D82A}">
                    <a16:rowId xmlns:a16="http://schemas.microsoft.com/office/drawing/2014/main" val="735172789"/>
                  </a:ext>
                </a:extLst>
              </a:tr>
              <a:tr h="135511">
                <a:tc>
                  <a:txBody>
                    <a:bodyPr/>
                    <a:lstStyle/>
                    <a:p>
                      <a:pPr marL="0" marR="0" algn="r">
                        <a:spcBef>
                          <a:spcPts val="200"/>
                        </a:spcBef>
                        <a:spcAft>
                          <a:spcPts val="200"/>
                        </a:spcAft>
                      </a:pPr>
                      <a:endPar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082" marR="32082" marT="0" marB="0"/>
                </a:tc>
                <a:tc>
                  <a:txBody>
                    <a:bodyPr/>
                    <a:lstStyle/>
                    <a:p>
                      <a:pPr marL="0" marR="0" algn="r">
                        <a:spcBef>
                          <a:spcPts val="200"/>
                        </a:spcBef>
                        <a:spcAft>
                          <a:spcPts val="200"/>
                        </a:spcAft>
                      </a:pPr>
                      <a:r>
                        <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rPr>
                        <a:t>1</a:t>
                      </a:r>
                    </a:p>
                  </a:txBody>
                  <a:tcPr marL="32082" marR="32082" marT="0" marB="0"/>
                </a:tc>
                <a:tc>
                  <a:txBody>
                    <a:bodyPr/>
                    <a:lstStyle/>
                    <a:p>
                      <a:pPr marL="0" marR="0" algn="r">
                        <a:spcBef>
                          <a:spcPts val="200"/>
                        </a:spcBef>
                        <a:spcAft>
                          <a:spcPts val="200"/>
                        </a:spcAft>
                      </a:pPr>
                      <a:r>
                        <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rPr>
                        <a:t>2</a:t>
                      </a:r>
                    </a:p>
                  </a:txBody>
                  <a:tcPr marL="32082" marR="32082" marT="0" marB="0"/>
                </a:tc>
                <a:tc>
                  <a:txBody>
                    <a:bodyPr/>
                    <a:lstStyle/>
                    <a:p>
                      <a:pPr marL="0" marR="0" algn="r">
                        <a:spcBef>
                          <a:spcPts val="200"/>
                        </a:spcBef>
                        <a:spcAft>
                          <a:spcPts val="200"/>
                        </a:spcAft>
                      </a:pPr>
                      <a:r>
                        <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rPr>
                        <a:t>3</a:t>
                      </a:r>
                    </a:p>
                  </a:txBody>
                  <a:tcPr marL="32082" marR="32082" marT="0" marB="0"/>
                </a:tc>
                <a:tc>
                  <a:txBody>
                    <a:bodyPr/>
                    <a:lstStyle/>
                    <a:p>
                      <a:pPr marL="0" marR="0" algn="r">
                        <a:spcBef>
                          <a:spcPts val="200"/>
                        </a:spcBef>
                        <a:spcAft>
                          <a:spcPts val="200"/>
                        </a:spcAft>
                      </a:pPr>
                      <a:r>
                        <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rPr>
                        <a:t>4</a:t>
                      </a:r>
                    </a:p>
                  </a:txBody>
                  <a:tcPr marL="32082" marR="32082" marT="0" marB="0"/>
                </a:tc>
                <a:tc>
                  <a:txBody>
                    <a:bodyPr/>
                    <a:lstStyle/>
                    <a:p>
                      <a:pPr marL="0" marR="0" algn="r">
                        <a:spcBef>
                          <a:spcPts val="200"/>
                        </a:spcBef>
                        <a:spcAft>
                          <a:spcPts val="200"/>
                        </a:spcAft>
                      </a:pPr>
                      <a:r>
                        <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rPr>
                        <a:t>5</a:t>
                      </a:r>
                    </a:p>
                  </a:txBody>
                  <a:tcPr marL="32082" marR="32082" marT="0" marB="0"/>
                </a:tc>
                <a:tc>
                  <a:txBody>
                    <a:bodyPr/>
                    <a:lstStyle/>
                    <a:p>
                      <a:pPr marL="0" marR="0" algn="r">
                        <a:spcBef>
                          <a:spcPts val="200"/>
                        </a:spcBef>
                        <a:spcAft>
                          <a:spcPts val="200"/>
                        </a:spcAft>
                      </a:pPr>
                      <a:r>
                        <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rPr>
                        <a:t>6</a:t>
                      </a:r>
                    </a:p>
                  </a:txBody>
                  <a:tcPr marL="32082" marR="32082" marT="0" marB="0"/>
                </a:tc>
                <a:extLst>
                  <a:ext uri="{0D108BD9-81ED-4DB2-BD59-A6C34878D82A}">
                    <a16:rowId xmlns:a16="http://schemas.microsoft.com/office/drawing/2014/main" val="248817046"/>
                  </a:ext>
                </a:extLst>
              </a:tr>
              <a:tr h="686414">
                <a:tc>
                  <a:txBody>
                    <a:bodyPr/>
                    <a:lstStyle/>
                    <a:p>
                      <a:pPr marL="0" marR="0">
                        <a:spcBef>
                          <a:spcPts val="200"/>
                        </a:spcBef>
                        <a:spcAft>
                          <a:spcPts val="200"/>
                        </a:spcAft>
                      </a:pPr>
                      <a:r>
                        <a:rPr lang="en-US" sz="800" dirty="0">
                          <a:effectLst/>
                        </a:rPr>
                        <a:t> </a:t>
                      </a:r>
                      <a:endParaRPr lang="en-US" sz="800" dirty="0">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082" marR="32082" marT="0" marB="0">
                    <a:noFill/>
                  </a:tcPr>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rPr>
                        <a:t> </a:t>
                      </a:r>
                      <a:endParaRPr lang="en-US" sz="800" dirty="0">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082" marR="32082" marT="0" marB="0">
                    <a:noFill/>
                  </a:tcPr>
                </a:tc>
                <a:tc>
                  <a:txBody>
                    <a:bodyPr/>
                    <a:lstStyle/>
                    <a:p>
                      <a:pPr marL="0" marR="0">
                        <a:spcBef>
                          <a:spcPts val="200"/>
                        </a:spcBef>
                        <a:spcAft>
                          <a:spcPts val="200"/>
                        </a:spcAft>
                      </a:pPr>
                      <a:endParaRPr lang="en-US" sz="800" dirty="0">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082" marR="32082" marT="0" marB="0">
                    <a:noFill/>
                  </a:tcPr>
                </a:tc>
                <a:tc>
                  <a:txBody>
                    <a:bodyPr/>
                    <a:lstStyle/>
                    <a:p>
                      <a:pPr marL="0" marR="0">
                        <a:spcBef>
                          <a:spcPts val="200"/>
                        </a:spcBef>
                        <a:spcAft>
                          <a:spcPts val="200"/>
                        </a:spcAft>
                      </a:pPr>
                      <a:endParaRPr lang="en-US" sz="800" dirty="0">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082" marR="32082" marT="0" marB="0">
                    <a:noFill/>
                  </a:tcPr>
                </a:tc>
                <a:tc>
                  <a:txBody>
                    <a:bodyPr/>
                    <a:lstStyle/>
                    <a:p>
                      <a:pPr marL="0" marR="0">
                        <a:spcBef>
                          <a:spcPts val="200"/>
                        </a:spcBef>
                        <a:spcAft>
                          <a:spcPts val="200"/>
                        </a:spcAft>
                      </a:pPr>
                      <a:endParaRPr lang="en-US" sz="800" dirty="0">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082" marR="32082" marT="0" marB="0">
                    <a:noFill/>
                  </a:tcPr>
                </a:tc>
                <a:tc>
                  <a:txBody>
                    <a:bodyPr/>
                    <a:lstStyle/>
                    <a:p>
                      <a:pPr marL="0" marR="0">
                        <a:spcBef>
                          <a:spcPts val="200"/>
                        </a:spcBef>
                        <a:spcAft>
                          <a:spcPts val="200"/>
                        </a:spcAft>
                      </a:pPr>
                      <a:endParaRPr lang="en-US" sz="800" dirty="0">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082" marR="32082" marT="0" marB="0">
                    <a:noFill/>
                  </a:tcPr>
                </a:tc>
                <a:tc>
                  <a:txBody>
                    <a:bodyPr/>
                    <a:lstStyle/>
                    <a:p>
                      <a:pPr marL="0" marR="0">
                        <a:spcBef>
                          <a:spcPts val="200"/>
                        </a:spcBef>
                        <a:spcAft>
                          <a:spcPts val="200"/>
                        </a:spcAft>
                      </a:pPr>
                      <a:endParaRPr lang="en-US" sz="800" dirty="0">
                        <a:effectLst/>
                      </a:endParaRPr>
                    </a:p>
                    <a:p>
                      <a:pPr marL="0" marR="0">
                        <a:spcBef>
                          <a:spcPts val="200"/>
                        </a:spcBef>
                        <a:spcAft>
                          <a:spcPts val="200"/>
                        </a:spcAft>
                      </a:pPr>
                      <a:r>
                        <a:rPr lang="en-US" sz="800" dirty="0">
                          <a:effectLst/>
                        </a:rPr>
                        <a:t> </a:t>
                      </a:r>
                      <a:endParaRPr lang="en-US" sz="800" dirty="0">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082" marR="32082" marT="0" marB="0"/>
                </a:tc>
                <a:extLst>
                  <a:ext uri="{0D108BD9-81ED-4DB2-BD59-A6C34878D82A}">
                    <a16:rowId xmlns:a16="http://schemas.microsoft.com/office/drawing/2014/main" val="3294920494"/>
                  </a:ext>
                </a:extLst>
              </a:tr>
              <a:tr h="179827">
                <a:tc>
                  <a:txBody>
                    <a:bodyPr/>
                    <a:lstStyle/>
                    <a:p>
                      <a:pPr marL="0" marR="0" algn="r">
                        <a:spcBef>
                          <a:spcPts val="200"/>
                        </a:spcBef>
                        <a:spcAft>
                          <a:spcPts val="200"/>
                        </a:spcAft>
                      </a:pPr>
                      <a:r>
                        <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rPr>
                        <a:t>7</a:t>
                      </a:r>
                    </a:p>
                  </a:txBody>
                  <a:tcPr marL="32082" marR="32082" marT="0" marB="0"/>
                </a:tc>
                <a:tc>
                  <a:txBody>
                    <a:bodyPr/>
                    <a:lstStyle/>
                    <a:p>
                      <a:pPr marL="0" marR="0" algn="r">
                        <a:spcBef>
                          <a:spcPts val="200"/>
                        </a:spcBef>
                        <a:spcAft>
                          <a:spcPts val="200"/>
                        </a:spcAft>
                      </a:pPr>
                      <a:r>
                        <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rPr>
                        <a:t>8</a:t>
                      </a:r>
                    </a:p>
                  </a:txBody>
                  <a:tcPr marL="32082" marR="32082" marT="0" marB="0"/>
                </a:tc>
                <a:tc>
                  <a:txBody>
                    <a:bodyPr/>
                    <a:lstStyle/>
                    <a:p>
                      <a:pPr marL="0" marR="0" algn="r">
                        <a:spcBef>
                          <a:spcPts val="200"/>
                        </a:spcBef>
                        <a:spcAft>
                          <a:spcPts val="200"/>
                        </a:spcAft>
                      </a:pPr>
                      <a:r>
                        <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rPr>
                        <a:t>9</a:t>
                      </a:r>
                    </a:p>
                  </a:txBody>
                  <a:tcPr marL="32082" marR="32082" marT="0" marB="0"/>
                </a:tc>
                <a:tc>
                  <a:txBody>
                    <a:bodyPr/>
                    <a:lstStyle/>
                    <a:p>
                      <a:pPr marL="0" marR="0" algn="r">
                        <a:spcBef>
                          <a:spcPts val="200"/>
                        </a:spcBef>
                        <a:spcAft>
                          <a:spcPts val="200"/>
                        </a:spcAft>
                      </a:pPr>
                      <a:r>
                        <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rPr>
                        <a:t>10</a:t>
                      </a:r>
                    </a:p>
                  </a:txBody>
                  <a:tcPr marL="32082" marR="32082" marT="0" marB="0"/>
                </a:tc>
                <a:tc>
                  <a:txBody>
                    <a:bodyPr/>
                    <a:lstStyle/>
                    <a:p>
                      <a:pPr marL="0" marR="0" algn="r">
                        <a:spcBef>
                          <a:spcPts val="200"/>
                        </a:spcBef>
                        <a:spcAft>
                          <a:spcPts val="200"/>
                        </a:spcAft>
                      </a:pPr>
                      <a:r>
                        <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rPr>
                        <a:t>11</a:t>
                      </a:r>
                    </a:p>
                  </a:txBody>
                  <a:tcPr marL="32082" marR="32082" marT="0" marB="0"/>
                </a:tc>
                <a:tc>
                  <a:txBody>
                    <a:bodyPr/>
                    <a:lstStyle/>
                    <a:p>
                      <a:pPr marL="0" marR="0" algn="r">
                        <a:spcBef>
                          <a:spcPts val="200"/>
                        </a:spcBef>
                        <a:spcAft>
                          <a:spcPts val="200"/>
                        </a:spcAft>
                      </a:pPr>
                      <a:r>
                        <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rPr>
                        <a:t>12</a:t>
                      </a:r>
                    </a:p>
                  </a:txBody>
                  <a:tcPr marL="32082" marR="32082" marT="0" marB="0"/>
                </a:tc>
                <a:tc>
                  <a:txBody>
                    <a:bodyPr/>
                    <a:lstStyle/>
                    <a:p>
                      <a:pPr marL="0" marR="0" algn="r">
                        <a:spcBef>
                          <a:spcPts val="200"/>
                        </a:spcBef>
                        <a:spcAft>
                          <a:spcPts val="200"/>
                        </a:spcAft>
                      </a:pPr>
                      <a:r>
                        <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rPr>
                        <a:t>13</a:t>
                      </a:r>
                    </a:p>
                  </a:txBody>
                  <a:tcPr marL="32082" marR="32082" marT="0" marB="0"/>
                </a:tc>
                <a:extLst>
                  <a:ext uri="{0D108BD9-81ED-4DB2-BD59-A6C34878D82A}">
                    <a16:rowId xmlns:a16="http://schemas.microsoft.com/office/drawing/2014/main" val="1399359168"/>
                  </a:ext>
                </a:extLst>
              </a:tr>
              <a:tr h="1023633">
                <a:tc>
                  <a:txBody>
                    <a:bodyPr/>
                    <a:lstStyle/>
                    <a:p>
                      <a:pPr marL="0" marR="0">
                        <a:spcBef>
                          <a:spcPts val="200"/>
                        </a:spcBef>
                        <a:spcAft>
                          <a:spcPts val="200"/>
                        </a:spcAft>
                      </a:pPr>
                      <a:r>
                        <a:rPr lang="en-US" sz="800" dirty="0">
                          <a:effectLst/>
                        </a:rPr>
                        <a:t> </a:t>
                      </a:r>
                      <a:endParaRPr lang="en-US" sz="800" dirty="0">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082" marR="32082" marT="0" marB="0"/>
                </a:tc>
                <a:tc>
                  <a:txBody>
                    <a:bodyPr/>
                    <a:lstStyle/>
                    <a:p>
                      <a:pPr marL="0" marR="0">
                        <a:spcBef>
                          <a:spcPts val="200"/>
                        </a:spcBef>
                        <a:spcAft>
                          <a:spcPts val="200"/>
                        </a:spcAft>
                      </a:pPr>
                      <a:endParaRPr lang="en-US" sz="800" dirty="0">
                        <a:effectLst/>
                      </a:endParaRPr>
                    </a:p>
                  </a:txBody>
                  <a:tcPr marL="32082" marR="32082" marT="0" marB="0"/>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cs typeface="Arial" panose="020B0604020202020204" pitchFamily="34" charset="0"/>
                        </a:rPr>
                        <a:t> </a:t>
                      </a:r>
                    </a:p>
                    <a:p>
                      <a:pPr marL="0" marR="0" lvl="0" indent="0" algn="l" defTabSz="457200" rtl="0" eaLnBrk="1" fontAlgn="auto" latinLnBrk="0" hangingPunct="1">
                        <a:lnSpc>
                          <a:spcPct val="100000"/>
                        </a:lnSpc>
                        <a:spcBef>
                          <a:spcPts val="200"/>
                        </a:spcBef>
                        <a:spcAft>
                          <a:spcPts val="200"/>
                        </a:spcAft>
                        <a:buClrTx/>
                        <a:buSzTx/>
                        <a:buFontTx/>
                        <a:buNone/>
                        <a:tabLst/>
                        <a:defRPr/>
                      </a:pPr>
                      <a:endParaRPr lang="en-US" sz="800" dirty="0">
                        <a:effectLst/>
                        <a:latin typeface="Arial" panose="020B0604020202020204" pitchFamily="34" charset="0"/>
                        <a:cs typeface="Arial" panose="020B0604020202020204" pitchFamily="34" charset="0"/>
                      </a:endParaRPr>
                    </a:p>
                    <a:p>
                      <a:pPr marL="0" marR="0">
                        <a:spcBef>
                          <a:spcPts val="200"/>
                        </a:spcBef>
                        <a:spcAft>
                          <a:spcPts val="200"/>
                        </a:spcAft>
                      </a:pPr>
                      <a:r>
                        <a:rPr lang="en-US" sz="800" dirty="0">
                          <a:effectLst/>
                          <a:latin typeface="Arial" panose="020B0604020202020204" pitchFamily="34" charset="0"/>
                          <a:cs typeface="Arial" panose="020B0604020202020204" pitchFamily="34" charset="0"/>
                        </a:rPr>
                        <a:t> </a:t>
                      </a:r>
                      <a:endParaRPr lang="en-US" sz="800" dirty="0">
                        <a:effectLst/>
                        <a:latin typeface="Arial" panose="020B0604020202020204" pitchFamily="34" charset="0"/>
                        <a:ea typeface="MS PGothic" panose="020B0600070205080204" pitchFamily="34" charset="-128"/>
                        <a:cs typeface="Arial" panose="020B0604020202020204" pitchFamily="34" charset="0"/>
                      </a:endParaRPr>
                    </a:p>
                  </a:txBody>
                  <a:tcPr marL="32082" marR="32082" marT="0" marB="0"/>
                </a:tc>
                <a:tc>
                  <a:txBody>
                    <a:bodyPr/>
                    <a:lstStyle/>
                    <a:p>
                      <a:pPr marL="0" marR="0">
                        <a:spcBef>
                          <a:spcPts val="200"/>
                        </a:spcBef>
                        <a:spcAft>
                          <a:spcPts val="200"/>
                        </a:spcAft>
                      </a:pPr>
                      <a:br>
                        <a:rPr lang="en-US" sz="800" dirty="0">
                          <a:effectLst/>
                          <a:latin typeface="Arial" panose="020B0604020202020204" pitchFamily="34" charset="0"/>
                          <a:cs typeface="Arial" panose="020B0604020202020204" pitchFamily="34" charset="0"/>
                        </a:rPr>
                      </a:br>
                      <a:endParaRPr lang="en-US" sz="800" dirty="0">
                        <a:effectLst/>
                        <a:latin typeface="Arial" panose="020B0604020202020204" pitchFamily="34" charset="0"/>
                        <a:cs typeface="Arial" panose="020B0604020202020204" pitchFamily="34" charset="0"/>
                      </a:endParaRPr>
                    </a:p>
                  </a:txBody>
                  <a:tcPr marL="32082" marR="32082" marT="0" marB="0"/>
                </a:tc>
                <a:tc>
                  <a:txBody>
                    <a:bodyPr/>
                    <a:lstStyle/>
                    <a:p>
                      <a:pPr marL="0" marR="0">
                        <a:spcBef>
                          <a:spcPts val="200"/>
                        </a:spcBef>
                        <a:spcAft>
                          <a:spcPts val="200"/>
                        </a:spcAft>
                      </a:pPr>
                      <a:endParaRPr lang="en-US" sz="800" dirty="0">
                        <a:effectLst/>
                        <a:latin typeface="Arial" panose="020B0604020202020204" pitchFamily="34" charset="0"/>
                        <a:cs typeface="Arial" panose="020B0604020202020204" pitchFamily="34" charset="0"/>
                      </a:endParaRPr>
                    </a:p>
                    <a:p>
                      <a:pPr marL="0" marR="0">
                        <a:spcBef>
                          <a:spcPts val="200"/>
                        </a:spcBef>
                        <a:spcAft>
                          <a:spcPts val="200"/>
                        </a:spcAft>
                      </a:pPr>
                      <a:r>
                        <a:rPr lang="en-US" sz="800" dirty="0">
                          <a:effectLst/>
                          <a:latin typeface="Arial" panose="020B0604020202020204" pitchFamily="34" charset="0"/>
                          <a:cs typeface="Arial" panose="020B0604020202020204" pitchFamily="34" charset="0"/>
                        </a:rPr>
                        <a:t> </a:t>
                      </a:r>
                    </a:p>
                    <a:p>
                      <a:pPr marL="0" marR="0">
                        <a:spcBef>
                          <a:spcPts val="200"/>
                        </a:spcBef>
                        <a:spcAft>
                          <a:spcPts val="200"/>
                        </a:spcAft>
                      </a:pPr>
                      <a:r>
                        <a:rPr lang="en-US" sz="800" dirty="0">
                          <a:effectLst/>
                          <a:latin typeface="Arial" panose="020B0604020202020204" pitchFamily="34" charset="0"/>
                          <a:cs typeface="Arial" panose="020B0604020202020204" pitchFamily="34" charset="0"/>
                        </a:rPr>
                        <a:t>  </a:t>
                      </a:r>
                      <a:endParaRPr lang="en-US" sz="800" dirty="0">
                        <a:effectLst/>
                        <a:latin typeface="Arial" panose="020B0604020202020204" pitchFamily="34" charset="0"/>
                        <a:ea typeface="MS PGothic" panose="020B0600070205080204" pitchFamily="34" charset="-128"/>
                        <a:cs typeface="Arial" panose="020B0604020202020204" pitchFamily="34" charset="0"/>
                      </a:endParaRPr>
                    </a:p>
                  </a:txBody>
                  <a:tcPr marL="32082" marR="32082" marT="0" marB="0"/>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kumimoji="0" lang="en-US" sz="800" b="1" i="0" u="none" strike="noStrike" kern="1200" cap="none" spc="0" normalizeH="0" baseline="0" noProof="0" dirty="0">
                          <a:ln>
                            <a:noFill/>
                          </a:ln>
                          <a:solidFill>
                            <a:srgbClr val="E44C9A"/>
                          </a:solidFill>
                          <a:effectLst/>
                          <a:uLnTx/>
                          <a:uFillTx/>
                          <a:latin typeface="Arial" panose="020B0604020202020204" pitchFamily="34" charset="0"/>
                          <a:ea typeface="+mn-ea"/>
                          <a:cs typeface="Arial" panose="020B0604020202020204" pitchFamily="34" charset="0"/>
                        </a:rPr>
                        <a:t>5/12-Locations </a:t>
                      </a:r>
                      <a:r>
                        <a:rPr kumimoji="0" lang="en-US" sz="800" b="1" i="0" u="none" strike="noStrike" kern="1200" cap="none" spc="0" normalizeH="0" baseline="0" noProof="0">
                          <a:ln>
                            <a:noFill/>
                          </a:ln>
                          <a:solidFill>
                            <a:srgbClr val="E44C9A"/>
                          </a:solidFill>
                          <a:effectLst/>
                          <a:uLnTx/>
                          <a:uFillTx/>
                          <a:latin typeface="Arial" panose="020B0604020202020204" pitchFamily="34" charset="0"/>
                          <a:ea typeface="+mn-ea"/>
                          <a:cs typeface="Arial" panose="020B0604020202020204" pitchFamily="34" charset="0"/>
                        </a:rPr>
                        <a:t>submit CBR/GAEL</a:t>
                      </a:r>
                      <a:r>
                        <a:rPr kumimoji="0" lang="en-US" sz="800" b="1" i="0" u="none" strike="noStrike" kern="1200" cap="none" spc="0" normalizeH="0" baseline="0" noProof="0" dirty="0">
                          <a:ln>
                            <a:noFill/>
                          </a:ln>
                          <a:solidFill>
                            <a:srgbClr val="E44C9A"/>
                          </a:solidFill>
                          <a:effectLst/>
                          <a:uLnTx/>
                          <a:uFillTx/>
                          <a:latin typeface="Arial" panose="020B0604020202020204" pitchFamily="34" charset="0"/>
                          <a:ea typeface="+mn-ea"/>
                          <a:cs typeface="Arial" panose="020B0604020202020204" pitchFamily="34" charset="0"/>
                        </a:rPr>
                        <a:t>/VLA/Others configuration for new FY via JIRA</a:t>
                      </a:r>
                      <a:endParaRPr lang="en-US" sz="800" dirty="0">
                        <a:effectLst/>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200"/>
                        </a:spcBef>
                        <a:spcAft>
                          <a:spcPts val="200"/>
                        </a:spcAft>
                        <a:buClrTx/>
                        <a:buSzTx/>
                        <a:buFontTx/>
                        <a:buNone/>
                        <a:tabLst/>
                        <a:defRPr/>
                      </a:pPr>
                      <a:endParaRPr lang="en-US" sz="800" dirty="0">
                        <a:effectLst/>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200"/>
                        </a:spcBef>
                        <a:spcAft>
                          <a:spcPts val="200"/>
                        </a:spcAft>
                        <a:buClrTx/>
                        <a:buSzTx/>
                        <a:buFontTx/>
                        <a:buNone/>
                        <a:tabLst/>
                        <a:defRPr/>
                      </a:pPr>
                      <a:endParaRPr lang="en-US" sz="800" dirty="0">
                        <a:effectLst/>
                        <a:latin typeface="Arial" panose="020B0604020202020204" pitchFamily="34" charset="0"/>
                        <a:ea typeface="MS PGothic" panose="020B0600070205080204" pitchFamily="34" charset="-128"/>
                        <a:cs typeface="Arial" panose="020B0604020202020204" pitchFamily="34" charset="0"/>
                      </a:endParaRPr>
                    </a:p>
                  </a:txBody>
                  <a:tcPr marL="32082" marR="32082" marT="0" marB="0"/>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endParaRPr lang="en-US" sz="800" dirty="0">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082" marR="32082" marT="0" marB="0"/>
                </a:tc>
                <a:extLst>
                  <a:ext uri="{0D108BD9-81ED-4DB2-BD59-A6C34878D82A}">
                    <a16:rowId xmlns:a16="http://schemas.microsoft.com/office/drawing/2014/main" val="2316545653"/>
                  </a:ext>
                </a:extLst>
              </a:tr>
              <a:tr h="135511">
                <a:tc>
                  <a:txBody>
                    <a:bodyPr/>
                    <a:lstStyle/>
                    <a:p>
                      <a:pPr marL="0" marR="0" algn="r">
                        <a:spcBef>
                          <a:spcPts val="200"/>
                        </a:spcBef>
                        <a:spcAft>
                          <a:spcPts val="200"/>
                        </a:spcAft>
                      </a:pPr>
                      <a:r>
                        <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rPr>
                        <a:t>14</a:t>
                      </a:r>
                    </a:p>
                  </a:txBody>
                  <a:tcPr marL="32082" marR="32082" marT="0" marB="0"/>
                </a:tc>
                <a:tc>
                  <a:txBody>
                    <a:bodyPr/>
                    <a:lstStyle/>
                    <a:p>
                      <a:pPr marL="0" marR="0" algn="r">
                        <a:spcBef>
                          <a:spcPts val="200"/>
                        </a:spcBef>
                        <a:spcAft>
                          <a:spcPts val="200"/>
                        </a:spcAft>
                      </a:pPr>
                      <a:r>
                        <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rPr>
                        <a:t>15</a:t>
                      </a:r>
                    </a:p>
                  </a:txBody>
                  <a:tcPr marL="32082" marR="32082" marT="0" marB="0"/>
                </a:tc>
                <a:tc>
                  <a:txBody>
                    <a:bodyPr/>
                    <a:lstStyle/>
                    <a:p>
                      <a:pPr marL="0" marR="0" algn="r">
                        <a:spcBef>
                          <a:spcPts val="200"/>
                        </a:spcBef>
                        <a:spcAft>
                          <a:spcPts val="200"/>
                        </a:spcAft>
                      </a:pPr>
                      <a:r>
                        <a:rPr lang="en-US" sz="800" dirty="0">
                          <a:solidFill>
                            <a:srgbClr val="595959"/>
                          </a:solidFill>
                          <a:effectLst/>
                          <a:latin typeface="Arial" panose="020B0604020202020204" pitchFamily="34" charset="0"/>
                          <a:ea typeface="MS PGothic" panose="020B0600070205080204" pitchFamily="34" charset="-128"/>
                          <a:cs typeface="Arial" panose="020B0604020202020204" pitchFamily="34" charset="0"/>
                        </a:rPr>
                        <a:t>16</a:t>
                      </a:r>
                    </a:p>
                  </a:txBody>
                  <a:tcPr marL="32082" marR="32082" marT="0" marB="0"/>
                </a:tc>
                <a:tc>
                  <a:txBody>
                    <a:bodyPr/>
                    <a:lstStyle/>
                    <a:p>
                      <a:pPr marL="0" marR="0" algn="r">
                        <a:spcBef>
                          <a:spcPts val="200"/>
                        </a:spcBef>
                        <a:spcAft>
                          <a:spcPts val="200"/>
                        </a:spcAft>
                      </a:pPr>
                      <a:r>
                        <a:rPr lang="en-US" sz="800" dirty="0">
                          <a:solidFill>
                            <a:srgbClr val="595959"/>
                          </a:solidFill>
                          <a:effectLst/>
                          <a:latin typeface="Arial" panose="020B0604020202020204" pitchFamily="34" charset="0"/>
                          <a:ea typeface="MS PGothic" panose="020B0600070205080204" pitchFamily="34" charset="-128"/>
                          <a:cs typeface="Arial" panose="020B0604020202020204" pitchFamily="34" charset="0"/>
                        </a:rPr>
                        <a:t>17</a:t>
                      </a:r>
                    </a:p>
                  </a:txBody>
                  <a:tcPr marL="32082" marR="32082" marT="0" marB="0"/>
                </a:tc>
                <a:tc>
                  <a:txBody>
                    <a:bodyPr/>
                    <a:lstStyle/>
                    <a:p>
                      <a:pPr marL="0" marR="0" algn="r">
                        <a:spcBef>
                          <a:spcPts val="200"/>
                        </a:spcBef>
                        <a:spcAft>
                          <a:spcPts val="200"/>
                        </a:spcAft>
                      </a:pPr>
                      <a:r>
                        <a:rPr lang="en-US" sz="800" dirty="0">
                          <a:solidFill>
                            <a:srgbClr val="595959"/>
                          </a:solidFill>
                          <a:effectLst/>
                          <a:latin typeface="Arial" panose="020B0604020202020204" pitchFamily="34" charset="0"/>
                          <a:ea typeface="MS PGothic" panose="020B0600070205080204" pitchFamily="34" charset="-128"/>
                          <a:cs typeface="Arial" panose="020B0604020202020204" pitchFamily="34" charset="0"/>
                        </a:rPr>
                        <a:t>18</a:t>
                      </a:r>
                    </a:p>
                  </a:txBody>
                  <a:tcPr marL="32082" marR="32082" marT="0" marB="0"/>
                </a:tc>
                <a:tc>
                  <a:txBody>
                    <a:bodyPr/>
                    <a:lstStyle/>
                    <a:p>
                      <a:pPr marL="0" marR="0" algn="r">
                        <a:spcBef>
                          <a:spcPts val="200"/>
                        </a:spcBef>
                        <a:spcAft>
                          <a:spcPts val="200"/>
                        </a:spcAft>
                      </a:pPr>
                      <a:r>
                        <a:rPr lang="en-US" sz="800" dirty="0">
                          <a:solidFill>
                            <a:srgbClr val="595959"/>
                          </a:solidFill>
                          <a:effectLst/>
                          <a:latin typeface="Arial" panose="020B0604020202020204" pitchFamily="34" charset="0"/>
                          <a:ea typeface="MS PGothic" panose="020B0600070205080204" pitchFamily="34" charset="-128"/>
                          <a:cs typeface="Arial" panose="020B0604020202020204" pitchFamily="34" charset="0"/>
                        </a:rPr>
                        <a:t>19</a:t>
                      </a:r>
                    </a:p>
                  </a:txBody>
                  <a:tcPr marL="32082" marR="32082" marT="0" marB="0"/>
                </a:tc>
                <a:tc>
                  <a:txBody>
                    <a:bodyPr/>
                    <a:lstStyle/>
                    <a:p>
                      <a:pPr marL="0" marR="0" algn="r">
                        <a:spcBef>
                          <a:spcPts val="200"/>
                        </a:spcBef>
                        <a:spcAft>
                          <a:spcPts val="200"/>
                        </a:spcAft>
                      </a:pPr>
                      <a:r>
                        <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rPr>
                        <a:t>20</a:t>
                      </a:r>
                    </a:p>
                  </a:txBody>
                  <a:tcPr marL="32082" marR="32082" marT="0" marB="0"/>
                </a:tc>
                <a:extLst>
                  <a:ext uri="{0D108BD9-81ED-4DB2-BD59-A6C34878D82A}">
                    <a16:rowId xmlns:a16="http://schemas.microsoft.com/office/drawing/2014/main" val="2541337720"/>
                  </a:ext>
                </a:extLst>
              </a:tr>
              <a:tr h="973675">
                <a:tc>
                  <a:txBody>
                    <a:bodyPr/>
                    <a:lstStyle/>
                    <a:p>
                      <a:pPr marL="0" marR="0">
                        <a:spcBef>
                          <a:spcPts val="200"/>
                        </a:spcBef>
                        <a:spcAft>
                          <a:spcPts val="200"/>
                        </a:spcAft>
                      </a:pPr>
                      <a:r>
                        <a:rPr lang="en-US" sz="800" dirty="0">
                          <a:effectLst/>
                        </a:rPr>
                        <a:t> </a:t>
                      </a:r>
                      <a:endParaRPr lang="en-US" sz="800" dirty="0">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082" marR="32082" marT="0" marB="0"/>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rPr>
                        <a:t> </a:t>
                      </a:r>
                      <a:r>
                        <a:rPr lang="en-US" sz="800" dirty="0">
                          <a:effectLst/>
                          <a:latin typeface="Arial" panose="020B0604020202020204" pitchFamily="34" charset="0"/>
                          <a:cs typeface="Arial" panose="020B0604020202020204" pitchFamily="34" charset="0"/>
                        </a:rPr>
                        <a:t>MO Off-Cycle GL Confirm (</a:t>
                      </a:r>
                      <a:r>
                        <a:rPr lang="en-US" sz="800" b="1" dirty="0">
                          <a:effectLst/>
                          <a:latin typeface="Arial" panose="020B0604020202020204" pitchFamily="34" charset="0"/>
                          <a:cs typeface="Arial" panose="020B0604020202020204" pitchFamily="34" charset="0"/>
                        </a:rPr>
                        <a:t>230501M0YL</a:t>
                      </a:r>
                      <a:r>
                        <a:rPr lang="en-US" sz="800" dirty="0">
                          <a:effectLst/>
                          <a:latin typeface="Arial" panose="020B0604020202020204" pitchFamily="34" charset="0"/>
                          <a:cs typeface="Arial" panose="020B0604020202020204" pitchFamily="34" charset="0"/>
                        </a:rPr>
                        <a:t>)</a:t>
                      </a:r>
                    </a:p>
                    <a:p>
                      <a:pPr marL="0" marR="0" lvl="0" indent="0" algn="l" defTabSz="457200" rtl="0" eaLnBrk="1" fontAlgn="auto" latinLnBrk="0" hangingPunct="1">
                        <a:lnSpc>
                          <a:spcPct val="100000"/>
                        </a:lnSpc>
                        <a:spcBef>
                          <a:spcPts val="200"/>
                        </a:spcBef>
                        <a:spcAft>
                          <a:spcPts val="200"/>
                        </a:spcAft>
                        <a:buClrTx/>
                        <a:buSzTx/>
                        <a:buFontTx/>
                        <a:buNone/>
                        <a:tabLst/>
                        <a:defRPr/>
                      </a:pPr>
                      <a:endParaRPr lang="en-US" sz="800" dirty="0">
                        <a:effectLst/>
                      </a:endParaRPr>
                    </a:p>
                    <a:p>
                      <a:pPr marL="0" marR="0" lvl="0" indent="0" algn="l" defTabSz="457200" rtl="0" eaLnBrk="1" fontAlgn="auto" latinLnBrk="0" hangingPunct="1">
                        <a:lnSpc>
                          <a:spcPct val="100000"/>
                        </a:lnSpc>
                        <a:spcBef>
                          <a:spcPts val="200"/>
                        </a:spcBef>
                        <a:spcAft>
                          <a:spcPts val="200"/>
                        </a:spcAft>
                        <a:buClrTx/>
                        <a:buSzTx/>
                        <a:buFontTx/>
                        <a:buNone/>
                        <a:tabLst/>
                        <a:defRPr/>
                      </a:pPr>
                      <a:endParaRPr lang="en-US" sz="800" dirty="0">
                        <a:effectLst/>
                        <a:latin typeface="Arial" panose="020B0604020202020204" pitchFamily="34" charset="0"/>
                        <a:cs typeface="Arial" panose="020B0604020202020204" pitchFamily="34" charset="0"/>
                      </a:endParaRPr>
                    </a:p>
                  </a:txBody>
                  <a:tcPr marL="32082" marR="32082" marT="0" marB="0"/>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cs typeface="Arial" panose="020B0604020202020204" pitchFamily="34" charset="0"/>
                        </a:rPr>
                        <a:t>MO Off-Cycle GL Confirm (</a:t>
                      </a:r>
                      <a:r>
                        <a:rPr lang="en-US" sz="800" b="1" dirty="0">
                          <a:effectLst/>
                          <a:latin typeface="Arial" panose="020B0604020202020204" pitchFamily="34" charset="0"/>
                          <a:cs typeface="Arial" panose="020B0604020202020204" pitchFamily="34" charset="0"/>
                        </a:rPr>
                        <a:t>230501M0Y</a:t>
                      </a:r>
                      <a:r>
                        <a:rPr lang="en-US" sz="800" dirty="0">
                          <a:effectLst/>
                          <a:latin typeface="Arial" panose="020B0604020202020204" pitchFamily="34" charset="0"/>
                          <a:cs typeface="Arial" panose="020B0604020202020204" pitchFamily="34" charset="0"/>
                        </a:rPr>
                        <a:t>)</a:t>
                      </a:r>
                    </a:p>
                  </a:txBody>
                  <a:tcPr marL="32082" marR="32082" marT="0" marB="0"/>
                </a:tc>
                <a:tc>
                  <a:txBody>
                    <a:bodyPr/>
                    <a:lstStyle/>
                    <a:p>
                      <a:pPr marL="0" marR="0" lvl="0" indent="0" algn="l" defTabSz="457200" rtl="0" eaLnBrk="1" fontAlgn="auto" latinLnBrk="0" hangingPunct="1">
                        <a:lnSpc>
                          <a:spcPct val="100000"/>
                        </a:lnSpc>
                        <a:spcBef>
                          <a:spcPts val="400"/>
                        </a:spcBef>
                        <a:spcAft>
                          <a:spcPts val="200"/>
                        </a:spcAft>
                        <a:buClrTx/>
                        <a:buSzTx/>
                        <a:buFontTx/>
                        <a:buNone/>
                        <a:tabLst/>
                        <a:defRPr/>
                      </a:pPr>
                      <a:r>
                        <a:rPr lang="en-US" sz="800" dirty="0">
                          <a:effectLst/>
                          <a:latin typeface="Arial" panose="020B0604020202020204" pitchFamily="34" charset="0"/>
                          <a:cs typeface="Arial" panose="020B0604020202020204" pitchFamily="34" charset="0"/>
                        </a:rPr>
                        <a:t>BW On-Cycle GL</a:t>
                      </a:r>
                      <a:r>
                        <a:rPr lang="en-US" sz="800" baseline="0" dirty="0">
                          <a:effectLst/>
                          <a:latin typeface="Arial" panose="020B0604020202020204" pitchFamily="34" charset="0"/>
                          <a:cs typeface="Arial" panose="020B0604020202020204" pitchFamily="34" charset="0"/>
                        </a:rPr>
                        <a:t> </a:t>
                      </a:r>
                      <a:r>
                        <a:rPr lang="en-US" sz="800" dirty="0">
                          <a:effectLst/>
                          <a:latin typeface="Arial" panose="020B0604020202020204" pitchFamily="34" charset="0"/>
                          <a:cs typeface="Arial" panose="020B0604020202020204" pitchFamily="34" charset="0"/>
                        </a:rPr>
                        <a:t>Confirm (</a:t>
                      </a:r>
                      <a:r>
                        <a:rPr lang="en-US" sz="800" b="1" dirty="0">
                          <a:effectLst/>
                          <a:latin typeface="Arial" panose="020B0604020202020204" pitchFamily="34" charset="0"/>
                          <a:cs typeface="Arial" panose="020B0604020202020204" pitchFamily="34" charset="0"/>
                        </a:rPr>
                        <a:t>230513B2XL)</a:t>
                      </a:r>
                      <a:endParaRPr lang="en-US" sz="800" dirty="0">
                        <a:effectLst/>
                        <a:latin typeface="Arial" panose="020B0604020202020204" pitchFamily="34" charset="0"/>
                        <a:cs typeface="Arial" panose="020B0604020202020204" pitchFamily="34" charset="0"/>
                      </a:endParaRPr>
                    </a:p>
                    <a:p>
                      <a:pPr marL="0" marR="0">
                        <a:spcBef>
                          <a:spcPts val="400"/>
                        </a:spcBef>
                        <a:spcAft>
                          <a:spcPts val="200"/>
                        </a:spcAft>
                      </a:pPr>
                      <a:endParaRPr lang="en-US" sz="800" dirty="0">
                        <a:effectLst/>
                        <a:latin typeface="Arial" panose="020B0604020202020204" pitchFamily="34" charset="0"/>
                        <a:ea typeface="MS PGothic" panose="020B0600070205080204" pitchFamily="34" charset="-128"/>
                        <a:cs typeface="Arial" panose="020B0604020202020204" pitchFamily="34" charset="0"/>
                      </a:endParaRPr>
                    </a:p>
                  </a:txBody>
                  <a:tcPr marL="32082" marR="32082" marT="0" marB="0"/>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cs typeface="Arial" panose="020B0604020202020204" pitchFamily="34" charset="0"/>
                        </a:rPr>
                        <a:t>BW On-Cycle PAY</a:t>
                      </a:r>
                      <a:r>
                        <a:rPr lang="en-US" sz="800" baseline="0" dirty="0">
                          <a:effectLst/>
                          <a:latin typeface="Arial" panose="020B0604020202020204" pitchFamily="34" charset="0"/>
                          <a:cs typeface="Arial" panose="020B0604020202020204" pitchFamily="34" charset="0"/>
                        </a:rPr>
                        <a:t> </a:t>
                      </a:r>
                      <a:r>
                        <a:rPr lang="en-US" sz="800" dirty="0">
                          <a:effectLst/>
                          <a:latin typeface="Arial" panose="020B0604020202020204" pitchFamily="34" charset="0"/>
                          <a:cs typeface="Arial" panose="020B0604020202020204" pitchFamily="34" charset="0"/>
                        </a:rPr>
                        <a:t>Confirm (</a:t>
                      </a:r>
                      <a:r>
                        <a:rPr lang="en-US" sz="800" b="1" dirty="0">
                          <a:effectLst/>
                          <a:latin typeface="Arial" panose="020B0604020202020204" pitchFamily="34" charset="0"/>
                          <a:cs typeface="Arial" panose="020B0604020202020204" pitchFamily="34" charset="0"/>
                        </a:rPr>
                        <a:t>230513B2X)</a:t>
                      </a:r>
                      <a:endParaRPr lang="en-US" sz="800" dirty="0">
                        <a:effectLst/>
                        <a:latin typeface="Arial" panose="020B0604020202020204" pitchFamily="34" charset="0"/>
                        <a:cs typeface="Arial" panose="020B0604020202020204" pitchFamily="34" charset="0"/>
                      </a:endParaRPr>
                    </a:p>
                  </a:txBody>
                  <a:tcPr marL="32082" marR="32082" marT="0" marB="0"/>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cs typeface="Arial" panose="020B0604020202020204" pitchFamily="34" charset="0"/>
                        </a:rPr>
                        <a:t>BW On-Cycle GL</a:t>
                      </a:r>
                      <a:r>
                        <a:rPr lang="en-US" sz="800" baseline="0" dirty="0">
                          <a:effectLst/>
                          <a:latin typeface="Arial" panose="020B0604020202020204" pitchFamily="34" charset="0"/>
                          <a:cs typeface="Arial" panose="020B0604020202020204" pitchFamily="34" charset="0"/>
                        </a:rPr>
                        <a:t> </a:t>
                      </a:r>
                      <a:r>
                        <a:rPr lang="en-US" sz="800" dirty="0">
                          <a:effectLst/>
                          <a:latin typeface="Arial" panose="020B0604020202020204" pitchFamily="34" charset="0"/>
                          <a:cs typeface="Arial" panose="020B0604020202020204" pitchFamily="34" charset="0"/>
                        </a:rPr>
                        <a:t>Confirm (</a:t>
                      </a:r>
                      <a:r>
                        <a:rPr lang="en-US" sz="800" b="1" dirty="0">
                          <a:effectLst/>
                          <a:latin typeface="Arial" panose="020B0604020202020204" pitchFamily="34" charset="0"/>
                          <a:cs typeface="Arial" panose="020B0604020202020204" pitchFamily="34" charset="0"/>
                        </a:rPr>
                        <a:t>230513B2X)</a:t>
                      </a:r>
                      <a:r>
                        <a:rPr lang="en-US" sz="800" dirty="0">
                          <a:effectLst/>
                          <a:latin typeface="Arial" panose="020B0604020202020204" pitchFamily="34" charset="0"/>
                          <a:cs typeface="Arial" panose="020B0604020202020204" pitchFamily="34" charset="0"/>
                        </a:rPr>
                        <a:t> </a:t>
                      </a:r>
                      <a:endParaRPr lang="en-US" sz="800" dirty="0">
                        <a:effectLst/>
                        <a:latin typeface="Arial" panose="020B0604020202020204" pitchFamily="34" charset="0"/>
                        <a:ea typeface="MS PGothic" panose="020B0600070205080204" pitchFamily="34" charset="-128"/>
                        <a:cs typeface="Arial" panose="020B0604020202020204" pitchFamily="34" charset="0"/>
                      </a:endParaRPr>
                    </a:p>
                  </a:txBody>
                  <a:tcPr marL="32082" marR="32082" marT="0" marB="0"/>
                </a:tc>
                <a:tc>
                  <a:txBody>
                    <a:bodyPr/>
                    <a:lstStyle/>
                    <a:p>
                      <a:pPr marL="0" marR="0">
                        <a:spcBef>
                          <a:spcPts val="200"/>
                        </a:spcBef>
                        <a:spcAft>
                          <a:spcPts val="200"/>
                        </a:spcAft>
                      </a:pPr>
                      <a:endParaRPr lang="en-US" sz="800" dirty="0">
                        <a:effectLst/>
                      </a:endParaRPr>
                    </a:p>
                    <a:p>
                      <a:pPr marL="0" marR="0">
                        <a:spcBef>
                          <a:spcPts val="200"/>
                        </a:spcBef>
                        <a:spcAft>
                          <a:spcPts val="200"/>
                        </a:spcAft>
                      </a:pPr>
                      <a:r>
                        <a:rPr lang="en-US" sz="800" dirty="0">
                          <a:effectLst/>
                        </a:rPr>
                        <a:t> </a:t>
                      </a:r>
                    </a:p>
                    <a:p>
                      <a:pPr marL="0" marR="0">
                        <a:spcBef>
                          <a:spcPts val="200"/>
                        </a:spcBef>
                        <a:spcAft>
                          <a:spcPts val="200"/>
                        </a:spcAft>
                      </a:pPr>
                      <a:endParaRPr lang="en-US" sz="800" dirty="0">
                        <a:effectLst/>
                        <a:latin typeface="Arial" panose="020B0604020202020204" pitchFamily="34" charset="0"/>
                        <a:cs typeface="Arial" panose="020B0604020202020204" pitchFamily="34" charset="0"/>
                      </a:endParaRPr>
                    </a:p>
                    <a:p>
                      <a:pPr marL="0" marR="0">
                        <a:spcBef>
                          <a:spcPts val="200"/>
                        </a:spcBef>
                        <a:spcAft>
                          <a:spcPts val="200"/>
                        </a:spcAft>
                      </a:pPr>
                      <a:endParaRPr lang="en-US" sz="800" dirty="0">
                        <a:effectLst/>
                        <a:latin typeface="Arial" panose="020B0604020202020204" pitchFamily="34" charset="0"/>
                        <a:cs typeface="Arial" panose="020B0604020202020204" pitchFamily="34" charset="0"/>
                      </a:endParaRPr>
                    </a:p>
                    <a:p>
                      <a:pPr marL="0" marR="0">
                        <a:spcBef>
                          <a:spcPts val="200"/>
                        </a:spcBef>
                        <a:spcAft>
                          <a:spcPts val="200"/>
                        </a:spcAft>
                      </a:pPr>
                      <a:endParaRPr lang="en-US" sz="800" dirty="0">
                        <a:effectLst/>
                        <a:latin typeface="Arial" panose="020B0604020202020204" pitchFamily="34" charset="0"/>
                        <a:cs typeface="Arial" panose="020B0604020202020204" pitchFamily="34" charset="0"/>
                      </a:endParaRPr>
                    </a:p>
                    <a:p>
                      <a:pPr marL="0" marR="0">
                        <a:spcBef>
                          <a:spcPts val="200"/>
                        </a:spcBef>
                        <a:spcAft>
                          <a:spcPts val="200"/>
                        </a:spcAft>
                      </a:pPr>
                      <a:endParaRPr lang="en-US" sz="800" dirty="0">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082" marR="32082" marT="0" marB="0"/>
                </a:tc>
                <a:extLst>
                  <a:ext uri="{0D108BD9-81ED-4DB2-BD59-A6C34878D82A}">
                    <a16:rowId xmlns:a16="http://schemas.microsoft.com/office/drawing/2014/main" val="2009117898"/>
                  </a:ext>
                </a:extLst>
              </a:tr>
              <a:tr h="135511">
                <a:tc>
                  <a:txBody>
                    <a:bodyPr/>
                    <a:lstStyle/>
                    <a:p>
                      <a:pPr marL="0" marR="0" algn="r">
                        <a:spcBef>
                          <a:spcPts val="200"/>
                        </a:spcBef>
                        <a:spcAft>
                          <a:spcPts val="200"/>
                        </a:spcAft>
                      </a:pPr>
                      <a:r>
                        <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rPr>
                        <a:t>21</a:t>
                      </a:r>
                    </a:p>
                  </a:txBody>
                  <a:tcPr marL="32082" marR="32082" marT="0" marB="0"/>
                </a:tc>
                <a:tc>
                  <a:txBody>
                    <a:bodyPr/>
                    <a:lstStyle/>
                    <a:p>
                      <a:pPr marL="0" marR="0" algn="r">
                        <a:spcBef>
                          <a:spcPts val="200"/>
                        </a:spcBef>
                        <a:spcAft>
                          <a:spcPts val="200"/>
                        </a:spcAft>
                      </a:pPr>
                      <a:r>
                        <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rPr>
                        <a:t>22</a:t>
                      </a:r>
                    </a:p>
                  </a:txBody>
                  <a:tcPr marL="32082" marR="32082" marT="0" marB="0"/>
                </a:tc>
                <a:tc>
                  <a:txBody>
                    <a:bodyPr/>
                    <a:lstStyle/>
                    <a:p>
                      <a:pPr marL="0" marR="0" algn="r">
                        <a:spcBef>
                          <a:spcPts val="200"/>
                        </a:spcBef>
                        <a:spcAft>
                          <a:spcPts val="200"/>
                        </a:spcAft>
                      </a:pPr>
                      <a:r>
                        <a:rPr lang="en-US" sz="800" dirty="0">
                          <a:solidFill>
                            <a:srgbClr val="595959"/>
                          </a:solidFill>
                          <a:effectLst/>
                          <a:latin typeface="Arial" panose="020B0604020202020204" pitchFamily="34" charset="0"/>
                          <a:ea typeface="MS PGothic" panose="020B0600070205080204" pitchFamily="34" charset="-128"/>
                          <a:cs typeface="Arial" panose="020B0604020202020204" pitchFamily="34" charset="0"/>
                        </a:rPr>
                        <a:t>23</a:t>
                      </a:r>
                    </a:p>
                  </a:txBody>
                  <a:tcPr marL="32082" marR="32082" marT="0" marB="0"/>
                </a:tc>
                <a:tc>
                  <a:txBody>
                    <a:bodyPr/>
                    <a:lstStyle/>
                    <a:p>
                      <a:pPr marL="0" marR="0" algn="r">
                        <a:spcBef>
                          <a:spcPts val="200"/>
                        </a:spcBef>
                        <a:spcAft>
                          <a:spcPts val="200"/>
                        </a:spcAft>
                      </a:pPr>
                      <a:r>
                        <a:rPr lang="en-US" sz="800" dirty="0">
                          <a:solidFill>
                            <a:srgbClr val="595959"/>
                          </a:solidFill>
                          <a:effectLst/>
                          <a:latin typeface="Arial" panose="020B0604020202020204" pitchFamily="34" charset="0"/>
                          <a:ea typeface="MS PGothic" panose="020B0600070205080204" pitchFamily="34" charset="-128"/>
                          <a:cs typeface="Arial" panose="020B0604020202020204" pitchFamily="34" charset="0"/>
                        </a:rPr>
                        <a:t>24</a:t>
                      </a:r>
                    </a:p>
                  </a:txBody>
                  <a:tcPr marL="32082" marR="32082" marT="0" marB="0"/>
                </a:tc>
                <a:tc>
                  <a:txBody>
                    <a:bodyPr/>
                    <a:lstStyle/>
                    <a:p>
                      <a:pPr marL="0" marR="0" algn="r">
                        <a:spcBef>
                          <a:spcPts val="200"/>
                        </a:spcBef>
                        <a:spcAft>
                          <a:spcPts val="200"/>
                        </a:spcAft>
                      </a:pPr>
                      <a:r>
                        <a:rPr lang="en-US" sz="800" dirty="0">
                          <a:solidFill>
                            <a:srgbClr val="595959"/>
                          </a:solidFill>
                          <a:effectLst/>
                          <a:latin typeface="Arial" panose="020B0604020202020204" pitchFamily="34" charset="0"/>
                          <a:ea typeface="MS PGothic" panose="020B0600070205080204" pitchFamily="34" charset="-128"/>
                          <a:cs typeface="Arial" panose="020B0604020202020204" pitchFamily="34" charset="0"/>
                        </a:rPr>
                        <a:t>25</a:t>
                      </a:r>
                    </a:p>
                  </a:txBody>
                  <a:tcPr marL="32082" marR="32082" marT="0" marB="0"/>
                </a:tc>
                <a:tc>
                  <a:txBody>
                    <a:bodyPr/>
                    <a:lstStyle/>
                    <a:p>
                      <a:pPr marL="0" marR="0" algn="r">
                        <a:spcBef>
                          <a:spcPts val="200"/>
                        </a:spcBef>
                        <a:spcAft>
                          <a:spcPts val="200"/>
                        </a:spcAft>
                      </a:pPr>
                      <a:r>
                        <a:rPr lang="en-US" sz="800" dirty="0">
                          <a:solidFill>
                            <a:srgbClr val="595959"/>
                          </a:solidFill>
                          <a:effectLst/>
                          <a:latin typeface="Arial" panose="020B0604020202020204" pitchFamily="34" charset="0"/>
                          <a:ea typeface="MS PGothic" panose="020B0600070205080204" pitchFamily="34" charset="-128"/>
                          <a:cs typeface="Arial" panose="020B0604020202020204" pitchFamily="34" charset="0"/>
                        </a:rPr>
                        <a:t>26</a:t>
                      </a:r>
                    </a:p>
                  </a:txBody>
                  <a:tcPr marL="32082" marR="32082" marT="0" marB="0"/>
                </a:tc>
                <a:tc>
                  <a:txBody>
                    <a:bodyPr/>
                    <a:lstStyle/>
                    <a:p>
                      <a:pPr marL="0" marR="0" algn="r">
                        <a:spcBef>
                          <a:spcPts val="200"/>
                        </a:spcBef>
                        <a:spcAft>
                          <a:spcPts val="200"/>
                        </a:spcAft>
                      </a:pPr>
                      <a:r>
                        <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rPr>
                        <a:t>27</a:t>
                      </a:r>
                    </a:p>
                  </a:txBody>
                  <a:tcPr marL="32082" marR="32082" marT="0" marB="0"/>
                </a:tc>
                <a:extLst>
                  <a:ext uri="{0D108BD9-81ED-4DB2-BD59-A6C34878D82A}">
                    <a16:rowId xmlns:a16="http://schemas.microsoft.com/office/drawing/2014/main" val="2056492096"/>
                  </a:ext>
                </a:extLst>
              </a:tr>
              <a:tr h="923485">
                <a:tc>
                  <a:txBody>
                    <a:bodyPr/>
                    <a:lstStyle/>
                    <a:p>
                      <a:pPr marL="0" marR="0">
                        <a:spcBef>
                          <a:spcPts val="200"/>
                        </a:spcBef>
                        <a:spcAft>
                          <a:spcPts val="200"/>
                        </a:spcAft>
                      </a:pPr>
                      <a:endParaRPr lang="en-US" sz="800" dirty="0">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082" marR="32082" marT="0" marB="0"/>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cs typeface="Arial" panose="020B0604020202020204" pitchFamily="34" charset="0"/>
                        </a:rPr>
                        <a:t>BW On-Cycle GL Confirm –Summary and Detail (</a:t>
                      </a:r>
                      <a:r>
                        <a:rPr lang="en-US" sz="800" b="1" dirty="0">
                          <a:effectLst/>
                          <a:latin typeface="Arial" panose="020B0604020202020204" pitchFamily="34" charset="0"/>
                          <a:cs typeface="Arial" panose="020B0604020202020204" pitchFamily="34" charset="0"/>
                        </a:rPr>
                        <a:t>230513B2X</a:t>
                      </a:r>
                      <a:r>
                        <a:rPr lang="en-US" sz="800" dirty="0">
                          <a:effectLst/>
                          <a:latin typeface="Arial" panose="020B0604020202020204" pitchFamily="34" charset="0"/>
                          <a:cs typeface="Arial" panose="020B0604020202020204" pitchFamily="34" charset="0"/>
                        </a:rPr>
                        <a:t>)</a:t>
                      </a:r>
                      <a:r>
                        <a:rPr lang="en-US" sz="800" dirty="0">
                          <a:effectLst/>
                        </a:rPr>
                        <a:t>   </a:t>
                      </a:r>
                      <a:endParaRPr lang="en-US" sz="800" dirty="0">
                        <a:effectLst/>
                        <a:latin typeface="Century Gothic" panose="020B0502020202020204" pitchFamily="34" charset="0"/>
                        <a:ea typeface="MS PGothic" panose="020B0600070205080204" pitchFamily="34" charset="-128"/>
                        <a:cs typeface="Times New Roman" panose="02020603050405020304" pitchFamily="18" charset="0"/>
                      </a:endParaRPr>
                    </a:p>
                    <a:p>
                      <a:pPr marL="0" marR="0">
                        <a:spcBef>
                          <a:spcPts val="200"/>
                        </a:spcBef>
                        <a:spcAft>
                          <a:spcPts val="200"/>
                        </a:spcAft>
                      </a:pPr>
                      <a:endParaRPr lang="en-US" sz="800" dirty="0">
                        <a:effectLst/>
                      </a:endParaRPr>
                    </a:p>
                    <a:p>
                      <a:pPr marL="0" marR="0">
                        <a:spcBef>
                          <a:spcPts val="200"/>
                        </a:spcBef>
                        <a:spcAft>
                          <a:spcPts val="200"/>
                        </a:spcAft>
                      </a:pPr>
                      <a:r>
                        <a:rPr lang="en-US" sz="800" dirty="0">
                          <a:effectLst/>
                        </a:rPr>
                        <a:t> </a:t>
                      </a:r>
                    </a:p>
                    <a:p>
                      <a:pPr marL="0" marR="0">
                        <a:spcBef>
                          <a:spcPts val="200"/>
                        </a:spcBef>
                        <a:spcAft>
                          <a:spcPts val="200"/>
                        </a:spcAft>
                      </a:pPr>
                      <a:r>
                        <a:rPr lang="en-US" sz="800" dirty="0">
                          <a:effectLst/>
                        </a:rPr>
                        <a:t> </a:t>
                      </a:r>
                      <a:endParaRPr lang="en-US" sz="1600" dirty="0">
                        <a:effectLst/>
                        <a:latin typeface="Arial" panose="020B0604020202020204" pitchFamily="34" charset="0"/>
                        <a:ea typeface="MS PGothic" panose="020B0600070205080204" pitchFamily="34" charset="-128"/>
                        <a:cs typeface="Arial" panose="020B0604020202020204" pitchFamily="34" charset="0"/>
                      </a:endParaRPr>
                    </a:p>
                  </a:txBody>
                  <a:tcPr marL="32082" marR="32082" marT="0" marB="0"/>
                </a:tc>
                <a:tc>
                  <a:txBody>
                    <a:bodyPr/>
                    <a:lstStyle/>
                    <a:p>
                      <a:pPr marL="0" marR="0">
                        <a:spcBef>
                          <a:spcPts val="200"/>
                        </a:spcBef>
                        <a:spcAft>
                          <a:spcPts val="200"/>
                        </a:spcAft>
                      </a:pPr>
                      <a:endParaRPr lang="en-US" sz="800" dirty="0">
                        <a:effectLst/>
                        <a:latin typeface="Arial" panose="020B0604020202020204" pitchFamily="34" charset="0"/>
                        <a:cs typeface="Arial" panose="020B0604020202020204" pitchFamily="34" charset="0"/>
                      </a:endParaRPr>
                    </a:p>
                  </a:txBody>
                  <a:tcPr marL="32082" marR="32082" marT="0" marB="0"/>
                </a:tc>
                <a:tc>
                  <a:txBody>
                    <a:bodyPr/>
                    <a:lstStyle/>
                    <a:p>
                      <a:pPr marL="0" marR="0">
                        <a:spcBef>
                          <a:spcPts val="200"/>
                        </a:spcBef>
                        <a:spcAft>
                          <a:spcPts val="200"/>
                        </a:spcAft>
                      </a:pPr>
                      <a:endParaRPr lang="en-US" sz="800" b="1" dirty="0">
                        <a:effectLst/>
                        <a:latin typeface="Arial" panose="020B0604020202020204" pitchFamily="34" charset="0"/>
                        <a:cs typeface="Arial" panose="020B0604020202020204" pitchFamily="34" charset="0"/>
                      </a:endParaRPr>
                    </a:p>
                  </a:txBody>
                  <a:tcPr marL="32082" marR="32082" marT="0" marB="0"/>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cs typeface="Arial" panose="020B0604020202020204" pitchFamily="34" charset="0"/>
                        </a:rPr>
                        <a:t>MO On-Cycle GL Confirm (</a:t>
                      </a:r>
                      <a:r>
                        <a:rPr lang="en-US" sz="800" b="1" dirty="0">
                          <a:effectLst/>
                          <a:latin typeface="Arial" panose="020B0604020202020204" pitchFamily="34" charset="0"/>
                          <a:cs typeface="Arial" panose="020B0604020202020204" pitchFamily="34" charset="0"/>
                        </a:rPr>
                        <a:t>230531M0XL)</a:t>
                      </a:r>
                    </a:p>
                    <a:p>
                      <a:pPr marL="0" marR="0" lvl="0" indent="0" algn="l" defTabSz="457200" rtl="0" eaLnBrk="1" fontAlgn="auto" latinLnBrk="0" hangingPunct="1">
                        <a:lnSpc>
                          <a:spcPct val="100000"/>
                        </a:lnSpc>
                        <a:spcBef>
                          <a:spcPts val="200"/>
                        </a:spcBef>
                        <a:spcAft>
                          <a:spcPts val="200"/>
                        </a:spcAft>
                        <a:buClrTx/>
                        <a:buSzTx/>
                        <a:buFontTx/>
                        <a:buNone/>
                        <a:tabLst/>
                        <a:defRPr/>
                      </a:pPr>
                      <a:endParaRPr lang="en-US" sz="800" dirty="0">
                        <a:effectLst/>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200"/>
                        </a:spcBef>
                        <a:spcAft>
                          <a:spcPts val="200"/>
                        </a:spcAft>
                        <a:buClrTx/>
                        <a:buSzTx/>
                        <a:buFontTx/>
                        <a:buNone/>
                        <a:tabLst/>
                        <a:defRPr/>
                      </a:pPr>
                      <a:endParaRPr lang="en-US" sz="800" dirty="0">
                        <a:effectLst/>
                        <a:latin typeface="Arial" panose="020B0604020202020204" pitchFamily="34" charset="0"/>
                        <a:cs typeface="Arial" panose="020B0604020202020204" pitchFamily="34" charset="0"/>
                      </a:endParaRPr>
                    </a:p>
                    <a:p>
                      <a:pPr marL="0" marR="0">
                        <a:spcBef>
                          <a:spcPts val="200"/>
                        </a:spcBef>
                        <a:spcAft>
                          <a:spcPts val="200"/>
                        </a:spcAft>
                      </a:pPr>
                      <a:endParaRPr lang="en-US" sz="800" dirty="0">
                        <a:effectLst/>
                        <a:latin typeface="Arial" panose="020B0604020202020204" pitchFamily="34" charset="0"/>
                        <a:cs typeface="Arial" panose="020B0604020202020204" pitchFamily="34" charset="0"/>
                      </a:endParaRPr>
                    </a:p>
                    <a:p>
                      <a:pPr marL="0" marR="0">
                        <a:spcBef>
                          <a:spcPts val="200"/>
                        </a:spcBef>
                        <a:spcAft>
                          <a:spcPts val="200"/>
                        </a:spcAft>
                      </a:pPr>
                      <a:r>
                        <a:rPr lang="en-US" sz="800" dirty="0">
                          <a:effectLst/>
                          <a:latin typeface="Arial" panose="020B0604020202020204" pitchFamily="34" charset="0"/>
                          <a:cs typeface="Arial" panose="020B0604020202020204" pitchFamily="34" charset="0"/>
                        </a:rPr>
                        <a:t> </a:t>
                      </a:r>
                      <a:endParaRPr lang="en-US" sz="800" dirty="0">
                        <a:effectLst/>
                        <a:latin typeface="Arial" panose="020B0604020202020204" pitchFamily="34" charset="0"/>
                        <a:ea typeface="MS PGothic" panose="020B0600070205080204" pitchFamily="34" charset="-128"/>
                        <a:cs typeface="Arial" panose="020B0604020202020204" pitchFamily="34" charset="0"/>
                      </a:endParaRPr>
                    </a:p>
                  </a:txBody>
                  <a:tcPr marL="32082" marR="32082" marT="0" marB="0"/>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b="1" kern="1200" dirty="0">
                          <a:solidFill>
                            <a:srgbClr val="00B0F0"/>
                          </a:solidFill>
                          <a:effectLst/>
                          <a:latin typeface="Arial" panose="020B0604020202020204" pitchFamily="34" charset="0"/>
                          <a:ea typeface="+mn-ea"/>
                          <a:cs typeface="Arial" panose="020B0604020202020204" pitchFamily="34" charset="0"/>
                        </a:rPr>
                        <a:t> </a:t>
                      </a:r>
                      <a:r>
                        <a:rPr lang="en-US" sz="800" dirty="0">
                          <a:effectLst/>
                          <a:latin typeface="Arial" panose="020B0604020202020204" pitchFamily="34" charset="0"/>
                          <a:cs typeface="Arial" panose="020B0604020202020204" pitchFamily="34" charset="0"/>
                        </a:rPr>
                        <a:t>MO On-Cycle PAY Confirm (</a:t>
                      </a:r>
                      <a:r>
                        <a:rPr lang="en-US" sz="800" b="1" dirty="0">
                          <a:effectLst/>
                          <a:latin typeface="Arial" panose="020B0604020202020204" pitchFamily="34" charset="0"/>
                          <a:cs typeface="Arial" panose="020B0604020202020204" pitchFamily="34" charset="0"/>
                        </a:rPr>
                        <a:t>230531M0X)</a:t>
                      </a:r>
                      <a:endParaRPr lang="en-US" sz="800" dirty="0">
                        <a:effectLst/>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200"/>
                        </a:spcBef>
                        <a:spcAft>
                          <a:spcPts val="200"/>
                        </a:spcAft>
                        <a:buClrTx/>
                        <a:buSzTx/>
                        <a:buFontTx/>
                        <a:buNone/>
                        <a:tabLst/>
                        <a:defRPr/>
                      </a:pPr>
                      <a:endParaRPr lang="en-US" sz="800" b="1" kern="1200" dirty="0">
                        <a:solidFill>
                          <a:srgbClr val="00B0F0"/>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200"/>
                        </a:spcBef>
                        <a:spcAft>
                          <a:spcPts val="200"/>
                        </a:spcAft>
                        <a:buClrTx/>
                        <a:buSzTx/>
                        <a:buFontTx/>
                        <a:buNone/>
                        <a:tabLst/>
                        <a:defRPr/>
                      </a:pPr>
                      <a:endParaRPr lang="en-US" sz="800" dirty="0">
                        <a:effectLst/>
                        <a:latin typeface="Arial" panose="020B0604020202020204" pitchFamily="34" charset="0"/>
                        <a:cs typeface="Arial" panose="020B0604020202020204" pitchFamily="34" charset="0"/>
                      </a:endParaRPr>
                    </a:p>
                  </a:txBody>
                  <a:tcPr marL="32082" marR="32082" marT="0" marB="0"/>
                </a:tc>
                <a:tc>
                  <a:txBody>
                    <a:bodyPr/>
                    <a:lstStyle/>
                    <a:p>
                      <a:pPr marL="0" marR="0">
                        <a:spcBef>
                          <a:spcPts val="200"/>
                        </a:spcBef>
                        <a:spcAft>
                          <a:spcPts val="200"/>
                        </a:spcAft>
                      </a:pPr>
                      <a:r>
                        <a:rPr lang="en-US" sz="800" dirty="0">
                          <a:effectLst/>
                        </a:rPr>
                        <a:t> </a:t>
                      </a:r>
                      <a:endParaRPr lang="en-US" sz="800" dirty="0">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082" marR="32082" marT="0" marB="0"/>
                </a:tc>
                <a:extLst>
                  <a:ext uri="{0D108BD9-81ED-4DB2-BD59-A6C34878D82A}">
                    <a16:rowId xmlns:a16="http://schemas.microsoft.com/office/drawing/2014/main" val="2560163735"/>
                  </a:ext>
                </a:extLst>
              </a:tr>
              <a:tr h="135511">
                <a:tc>
                  <a:txBody>
                    <a:bodyPr/>
                    <a:lstStyle/>
                    <a:p>
                      <a:pPr marL="0" marR="0" algn="r">
                        <a:spcBef>
                          <a:spcPts val="200"/>
                        </a:spcBef>
                        <a:spcAft>
                          <a:spcPts val="200"/>
                        </a:spcAft>
                      </a:pPr>
                      <a:r>
                        <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rPr>
                        <a:t>28</a:t>
                      </a:r>
                    </a:p>
                  </a:txBody>
                  <a:tcPr marL="32082" marR="32082" marT="0" marB="0"/>
                </a:tc>
                <a:tc>
                  <a:txBody>
                    <a:bodyPr/>
                    <a:lstStyle/>
                    <a:p>
                      <a:pPr marL="0" marR="0" algn="r">
                        <a:spcBef>
                          <a:spcPts val="200"/>
                        </a:spcBef>
                        <a:spcAft>
                          <a:spcPts val="200"/>
                        </a:spcAft>
                      </a:pPr>
                      <a:r>
                        <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rPr>
                        <a:t>29</a:t>
                      </a:r>
                    </a:p>
                  </a:txBody>
                  <a:tcPr marL="32082" marR="32082" marT="0" marB="0"/>
                </a:tc>
                <a:tc>
                  <a:txBody>
                    <a:bodyPr/>
                    <a:lstStyle/>
                    <a:p>
                      <a:pPr marL="0" marR="0" algn="r">
                        <a:spcBef>
                          <a:spcPts val="200"/>
                        </a:spcBef>
                        <a:spcAft>
                          <a:spcPts val="200"/>
                        </a:spcAft>
                      </a:pPr>
                      <a:r>
                        <a:rPr lang="en-US" sz="800" dirty="0">
                          <a:solidFill>
                            <a:srgbClr val="595959"/>
                          </a:solidFill>
                          <a:effectLst/>
                          <a:latin typeface="Arial" panose="020B0604020202020204" pitchFamily="34" charset="0"/>
                          <a:ea typeface="MS PGothic" panose="020B0600070205080204" pitchFamily="34" charset="-128"/>
                          <a:cs typeface="Arial" panose="020B0604020202020204" pitchFamily="34" charset="0"/>
                        </a:rPr>
                        <a:t>30</a:t>
                      </a:r>
                    </a:p>
                  </a:txBody>
                  <a:tcPr marL="32082" marR="32082" marT="0" marB="0"/>
                </a:tc>
                <a:tc>
                  <a:txBody>
                    <a:bodyPr/>
                    <a:lstStyle/>
                    <a:p>
                      <a:pPr marL="0" marR="0" algn="r">
                        <a:spcBef>
                          <a:spcPts val="200"/>
                        </a:spcBef>
                        <a:spcAft>
                          <a:spcPts val="200"/>
                        </a:spcAft>
                      </a:pPr>
                      <a:r>
                        <a:rPr lang="en-US" sz="800" dirty="0">
                          <a:solidFill>
                            <a:srgbClr val="595959"/>
                          </a:solidFill>
                          <a:effectLst/>
                          <a:latin typeface="Arial" panose="020B0604020202020204" pitchFamily="34" charset="0"/>
                          <a:ea typeface="MS PGothic" panose="020B0600070205080204" pitchFamily="34" charset="-128"/>
                          <a:cs typeface="Arial" panose="020B0604020202020204" pitchFamily="34" charset="0"/>
                        </a:rPr>
                        <a:t>31</a:t>
                      </a:r>
                    </a:p>
                  </a:txBody>
                  <a:tcPr marL="32082" marR="32082" marT="0" marB="0"/>
                </a:tc>
                <a:tc>
                  <a:txBody>
                    <a:bodyPr/>
                    <a:lstStyle/>
                    <a:p>
                      <a:pPr marL="0" marR="0" algn="r">
                        <a:spcBef>
                          <a:spcPts val="200"/>
                        </a:spcBef>
                        <a:spcAft>
                          <a:spcPts val="200"/>
                        </a:spcAft>
                      </a:pPr>
                      <a:endParaRPr lang="en-US" sz="800" dirty="0">
                        <a:solidFill>
                          <a:srgbClr val="595959"/>
                        </a:solidFill>
                        <a:effectLst/>
                        <a:latin typeface="Arial" panose="020B0604020202020204" pitchFamily="34" charset="0"/>
                        <a:ea typeface="MS PGothic" panose="020B0600070205080204" pitchFamily="34" charset="-128"/>
                        <a:cs typeface="Arial" panose="020B0604020202020204" pitchFamily="34" charset="0"/>
                      </a:endParaRPr>
                    </a:p>
                  </a:txBody>
                  <a:tcPr marL="32082" marR="32082" marT="0" marB="0"/>
                </a:tc>
                <a:tc>
                  <a:txBody>
                    <a:bodyPr/>
                    <a:lstStyle/>
                    <a:p>
                      <a:pPr marL="0" marR="0" algn="r">
                        <a:spcBef>
                          <a:spcPts val="200"/>
                        </a:spcBef>
                        <a:spcAft>
                          <a:spcPts val="200"/>
                        </a:spcAft>
                      </a:pPr>
                      <a:endParaRPr lang="en-US" sz="800" dirty="0">
                        <a:solidFill>
                          <a:srgbClr val="595959"/>
                        </a:solidFill>
                        <a:effectLst/>
                        <a:latin typeface="Arial" panose="020B0604020202020204" pitchFamily="34" charset="0"/>
                        <a:ea typeface="MS PGothic" panose="020B0600070205080204" pitchFamily="34" charset="-128"/>
                        <a:cs typeface="Arial" panose="020B0604020202020204" pitchFamily="34" charset="0"/>
                      </a:endParaRPr>
                    </a:p>
                  </a:txBody>
                  <a:tcPr marL="32082" marR="32082" marT="0" marB="0"/>
                </a:tc>
                <a:tc>
                  <a:txBody>
                    <a:bodyPr/>
                    <a:lstStyle/>
                    <a:p>
                      <a:pPr marL="0" marR="0" algn="r">
                        <a:spcBef>
                          <a:spcPts val="200"/>
                        </a:spcBef>
                        <a:spcAft>
                          <a:spcPts val="200"/>
                        </a:spcAft>
                      </a:pPr>
                      <a:endPar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082" marR="32082" marT="0" marB="0"/>
                </a:tc>
                <a:extLst>
                  <a:ext uri="{0D108BD9-81ED-4DB2-BD59-A6C34878D82A}">
                    <a16:rowId xmlns:a16="http://schemas.microsoft.com/office/drawing/2014/main" val="3084675858"/>
                  </a:ext>
                </a:extLst>
              </a:tr>
              <a:tr h="1164395">
                <a:tc>
                  <a:txBody>
                    <a:bodyPr/>
                    <a:lstStyle/>
                    <a:p>
                      <a:pPr marL="0" marR="0">
                        <a:spcBef>
                          <a:spcPts val="200"/>
                        </a:spcBef>
                        <a:spcAft>
                          <a:spcPts val="200"/>
                        </a:spcAft>
                      </a:pPr>
                      <a:endParaRPr lang="en-US" sz="400" dirty="0">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082" marR="32082" marT="0" marB="0"/>
                </a:tc>
                <a:tc>
                  <a:txBody>
                    <a:bodyPr/>
                    <a:lstStyle/>
                    <a:p>
                      <a:pPr marL="0" marR="0">
                        <a:spcBef>
                          <a:spcPts val="200"/>
                        </a:spcBef>
                        <a:spcAft>
                          <a:spcPts val="200"/>
                        </a:spcAft>
                      </a:pPr>
                      <a:endParaRPr lang="en-US" sz="800" dirty="0">
                        <a:effectLst/>
                        <a:latin typeface="Arial" panose="020B0604020202020204" pitchFamily="34" charset="0"/>
                        <a:cs typeface="Arial" panose="020B0604020202020204" pitchFamily="34" charset="0"/>
                      </a:endParaRPr>
                    </a:p>
                    <a:p>
                      <a:pPr marL="0" marR="0" algn="ctr">
                        <a:spcBef>
                          <a:spcPts val="200"/>
                        </a:spcBef>
                        <a:spcAft>
                          <a:spcPts val="200"/>
                        </a:spcAft>
                      </a:pPr>
                      <a:r>
                        <a:rPr lang="en-US" sz="1600" b="1" kern="1200" dirty="0">
                          <a:solidFill>
                            <a:srgbClr val="00B0F0"/>
                          </a:solidFill>
                          <a:effectLst/>
                          <a:latin typeface="Arial" panose="020B0604020202020204" pitchFamily="34" charset="0"/>
                          <a:ea typeface="+mn-ea"/>
                          <a:cs typeface="Arial" panose="020B0604020202020204" pitchFamily="34" charset="0"/>
                        </a:rPr>
                        <a:t>Holiday</a:t>
                      </a:r>
                      <a:endParaRPr lang="en-US" sz="1600" dirty="0">
                        <a:effectLst/>
                        <a:latin typeface="Arial" panose="020B0604020202020204" pitchFamily="34" charset="0"/>
                        <a:cs typeface="Arial" panose="020B0604020202020204" pitchFamily="34" charset="0"/>
                      </a:endParaRPr>
                    </a:p>
                  </a:txBody>
                  <a:tcPr marL="32082" marR="32082" marT="0" marB="0"/>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cs typeface="Arial" panose="020B0604020202020204" pitchFamily="34" charset="0"/>
                        </a:rPr>
                        <a:t>MO On-Cycle GL Confirm (</a:t>
                      </a:r>
                      <a:r>
                        <a:rPr lang="en-US" sz="800" b="1" dirty="0">
                          <a:effectLst/>
                          <a:latin typeface="Arial" panose="020B0604020202020204" pitchFamily="34" charset="0"/>
                          <a:cs typeface="Arial" panose="020B0604020202020204" pitchFamily="34" charset="0"/>
                        </a:rPr>
                        <a:t>230531M0X)</a:t>
                      </a:r>
                    </a:p>
                    <a:p>
                      <a:pPr marL="0" marR="0">
                        <a:spcBef>
                          <a:spcPts val="200"/>
                        </a:spcBef>
                        <a:spcAft>
                          <a:spcPts val="200"/>
                        </a:spcAft>
                      </a:pPr>
                      <a:endParaRPr lang="en-US" sz="800" dirty="0">
                        <a:effectLst/>
                        <a:latin typeface="Arial" panose="020B0604020202020204" pitchFamily="34" charset="0"/>
                        <a:ea typeface="MS PGothic" panose="020B0600070205080204" pitchFamily="34" charset="-128"/>
                        <a:cs typeface="Arial" panose="020B0604020202020204" pitchFamily="34" charset="0"/>
                      </a:endParaRPr>
                    </a:p>
                  </a:txBody>
                  <a:tcPr marL="32082" marR="32082" marT="0" marB="0"/>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cs typeface="Arial" panose="020B0604020202020204" pitchFamily="34" charset="0"/>
                        </a:rPr>
                        <a:t>MO On-Cycle GL Confirm –Summary and Detail (</a:t>
                      </a:r>
                      <a:r>
                        <a:rPr lang="en-US" sz="800" b="1" dirty="0">
                          <a:effectLst/>
                          <a:latin typeface="Arial" panose="020B0604020202020204" pitchFamily="34" charset="0"/>
                          <a:cs typeface="Arial" panose="020B0604020202020204" pitchFamily="34" charset="0"/>
                        </a:rPr>
                        <a:t>230531M0X</a:t>
                      </a:r>
                      <a:r>
                        <a:rPr lang="en-US" sz="800" dirty="0">
                          <a:effectLst/>
                          <a:latin typeface="Arial" panose="020B0604020202020204" pitchFamily="34" charset="0"/>
                          <a:cs typeface="Arial" panose="020B0604020202020204" pitchFamily="34" charset="0"/>
                        </a:rPr>
                        <a:t>)</a:t>
                      </a:r>
                    </a:p>
                    <a:p>
                      <a:pPr marL="0" marR="0">
                        <a:spcBef>
                          <a:spcPts val="200"/>
                        </a:spcBef>
                        <a:spcAft>
                          <a:spcPts val="200"/>
                        </a:spcAft>
                      </a:pPr>
                      <a:endParaRPr lang="en-US" sz="800" dirty="0">
                        <a:effectLst/>
                        <a:latin typeface="Arial" panose="020B0604020202020204" pitchFamily="34" charset="0"/>
                        <a:cs typeface="Arial" panose="020B0604020202020204" pitchFamily="34" charset="0"/>
                      </a:endParaRPr>
                    </a:p>
                    <a:p>
                      <a:pPr marL="0" marR="0">
                        <a:spcBef>
                          <a:spcPts val="200"/>
                        </a:spcBef>
                        <a:spcAft>
                          <a:spcPts val="200"/>
                        </a:spcAft>
                      </a:pPr>
                      <a:endParaRPr lang="en-US" sz="800" dirty="0">
                        <a:effectLst/>
                        <a:latin typeface="Arial" panose="020B0604020202020204" pitchFamily="34" charset="0"/>
                        <a:cs typeface="Arial" panose="020B0604020202020204" pitchFamily="34" charset="0"/>
                      </a:endParaRPr>
                    </a:p>
                    <a:p>
                      <a:pPr marL="0" marR="0">
                        <a:spcBef>
                          <a:spcPts val="200"/>
                        </a:spcBef>
                        <a:spcAft>
                          <a:spcPts val="200"/>
                        </a:spcAft>
                      </a:pPr>
                      <a:endParaRPr lang="en-US" sz="800" dirty="0">
                        <a:effectLst/>
                        <a:latin typeface="Arial" panose="020B0604020202020204" pitchFamily="34" charset="0"/>
                        <a:cs typeface="Arial" panose="020B0604020202020204" pitchFamily="34" charset="0"/>
                      </a:endParaRPr>
                    </a:p>
                  </a:txBody>
                  <a:tcPr marL="32082" marR="32082" marT="0" marB="0"/>
                </a:tc>
                <a:tc>
                  <a:txBody>
                    <a:bodyPr/>
                    <a:lstStyle/>
                    <a:p>
                      <a:pPr marL="0" marR="0">
                        <a:spcBef>
                          <a:spcPts val="600"/>
                        </a:spcBef>
                        <a:spcAft>
                          <a:spcPts val="200"/>
                        </a:spcAft>
                      </a:pPr>
                      <a:r>
                        <a:rPr lang="en-US" sz="800" dirty="0">
                          <a:effectLst/>
                          <a:latin typeface="Arial" panose="020B0604020202020204" pitchFamily="34" charset="0"/>
                          <a:cs typeface="Arial" panose="020B0604020202020204" pitchFamily="34" charset="0"/>
                        </a:rPr>
                        <a:t>  </a:t>
                      </a:r>
                      <a:endParaRPr lang="en-US" sz="800" dirty="0">
                        <a:effectLst/>
                        <a:latin typeface="Arial" panose="020B0604020202020204" pitchFamily="34" charset="0"/>
                        <a:ea typeface="MS PGothic" panose="020B0600070205080204" pitchFamily="34" charset="-128"/>
                        <a:cs typeface="Arial" panose="020B0604020202020204" pitchFamily="34" charset="0"/>
                      </a:endParaRPr>
                    </a:p>
                  </a:txBody>
                  <a:tcPr marL="32082" marR="32082" marT="0" marB="0"/>
                </a:tc>
                <a:tc>
                  <a:txBody>
                    <a:bodyPr/>
                    <a:lstStyle/>
                    <a:p>
                      <a:pPr marL="0" marR="0">
                        <a:spcBef>
                          <a:spcPts val="200"/>
                        </a:spcBef>
                        <a:spcAft>
                          <a:spcPts val="200"/>
                        </a:spcAft>
                      </a:pPr>
                      <a:r>
                        <a:rPr lang="en-US" sz="800" dirty="0">
                          <a:effectLst/>
                          <a:latin typeface="Arial" panose="020B0604020202020204" pitchFamily="34" charset="0"/>
                          <a:cs typeface="Arial" panose="020B0604020202020204" pitchFamily="34" charset="0"/>
                        </a:rPr>
                        <a:t> </a:t>
                      </a:r>
                    </a:p>
                    <a:p>
                      <a:pPr marL="0" marR="0">
                        <a:spcBef>
                          <a:spcPts val="200"/>
                        </a:spcBef>
                        <a:spcAft>
                          <a:spcPts val="200"/>
                        </a:spcAft>
                      </a:pPr>
                      <a:r>
                        <a:rPr lang="en-US" sz="800" dirty="0">
                          <a:effectLst/>
                          <a:latin typeface="Arial" panose="020B0604020202020204" pitchFamily="34" charset="0"/>
                          <a:cs typeface="Arial" panose="020B0604020202020204" pitchFamily="34" charset="0"/>
                        </a:rPr>
                        <a:t>   </a:t>
                      </a:r>
                      <a:endParaRPr lang="en-US" sz="800" dirty="0">
                        <a:effectLst/>
                        <a:latin typeface="Arial" panose="020B0604020202020204" pitchFamily="34" charset="0"/>
                        <a:ea typeface="MS PGothic" panose="020B0600070205080204" pitchFamily="34" charset="-128"/>
                        <a:cs typeface="Arial" panose="020B0604020202020204" pitchFamily="34" charset="0"/>
                      </a:endParaRPr>
                    </a:p>
                  </a:txBody>
                  <a:tcPr marL="32082" marR="32082" marT="0" marB="0"/>
                </a:tc>
                <a:tc>
                  <a:txBody>
                    <a:bodyPr/>
                    <a:lstStyle/>
                    <a:p>
                      <a:pPr marL="0" marR="0">
                        <a:spcBef>
                          <a:spcPts val="200"/>
                        </a:spcBef>
                        <a:spcAft>
                          <a:spcPts val="200"/>
                        </a:spcAft>
                      </a:pPr>
                      <a:r>
                        <a:rPr lang="en-US" sz="400" dirty="0">
                          <a:effectLst/>
                        </a:rPr>
                        <a:t> </a:t>
                      </a:r>
                      <a:endParaRPr lang="en-US" sz="400" dirty="0">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082" marR="32082" marT="0" marB="0"/>
                </a:tc>
                <a:extLst>
                  <a:ext uri="{0D108BD9-81ED-4DB2-BD59-A6C34878D82A}">
                    <a16:rowId xmlns:a16="http://schemas.microsoft.com/office/drawing/2014/main" val="2116769649"/>
                  </a:ext>
                </a:extLst>
              </a:tr>
            </a:tbl>
          </a:graphicData>
        </a:graphic>
      </p:graphicFrame>
      <p:sp>
        <p:nvSpPr>
          <p:cNvPr id="30" name="Text Box 11"/>
          <p:cNvSpPr txBox="1"/>
          <p:nvPr/>
        </p:nvSpPr>
        <p:spPr>
          <a:xfrm>
            <a:off x="5141149" y="2453880"/>
            <a:ext cx="1075013" cy="316367"/>
          </a:xfrm>
          <a:prstGeom prst="rect">
            <a:avLst/>
          </a:prstGeom>
          <a:solidFill>
            <a:schemeClr val="accent6">
              <a:lumMod val="60000"/>
              <a:lumOff val="4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200"/>
              </a:spcBef>
              <a:spcAft>
                <a:spcPts val="200"/>
              </a:spcAft>
            </a:pPr>
            <a:r>
              <a:rPr lang="en-US" sz="800" dirty="0">
                <a:effectLst/>
                <a:latin typeface="Arial" panose="020B0604020202020204" pitchFamily="34" charset="0"/>
                <a:ea typeface="MS PGothic" panose="020B0600070205080204" pitchFamily="34" charset="-128"/>
                <a:cs typeface="Times New Roman" panose="02020603050405020304" pitchFamily="18" charset="0"/>
              </a:rPr>
              <a:t>Processed SCT in DDODS*</a:t>
            </a:r>
            <a:endParaRPr lang="en-US" sz="900" dirty="0">
              <a:effectLst/>
              <a:latin typeface="Century Gothic" panose="020B0502020202020204" pitchFamily="34" charset="0"/>
              <a:ea typeface="MS PGothic" panose="020B0600070205080204" pitchFamily="34" charset="-128"/>
              <a:cs typeface="Times New Roman" panose="02020603050405020304" pitchFamily="18" charset="0"/>
            </a:endParaRPr>
          </a:p>
        </p:txBody>
      </p:sp>
      <p:sp>
        <p:nvSpPr>
          <p:cNvPr id="32" name="Text Box 11"/>
          <p:cNvSpPr txBox="1"/>
          <p:nvPr/>
        </p:nvSpPr>
        <p:spPr>
          <a:xfrm>
            <a:off x="7557235" y="2853563"/>
            <a:ext cx="1142366" cy="457201"/>
          </a:xfrm>
          <a:prstGeom prst="rect">
            <a:avLst/>
          </a:prstGeom>
          <a:solidFill>
            <a:schemeClr val="accent6"/>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200"/>
              </a:spcBef>
              <a:spcAft>
                <a:spcPts val="200"/>
              </a:spcAft>
            </a:pPr>
            <a:r>
              <a:rPr lang="en-US" sz="800" dirty="0">
                <a:solidFill>
                  <a:schemeClr val="bg1"/>
                </a:solidFill>
                <a:effectLst/>
                <a:latin typeface="Arial" panose="020B0604020202020204" pitchFamily="34" charset="0"/>
                <a:ea typeface="MS PGothic" panose="020B0600070205080204" pitchFamily="34" charset="-128"/>
                <a:cs typeface="Times New Roman" panose="02020603050405020304" pitchFamily="18" charset="0"/>
              </a:rPr>
              <a:t>Processed SCT in DDODS</a:t>
            </a:r>
            <a:r>
              <a:rPr lang="en-US" sz="800" dirty="0">
                <a:solidFill>
                  <a:schemeClr val="bg1"/>
                </a:solidFill>
                <a:latin typeface="Arial" panose="020B0604020202020204" pitchFamily="34" charset="0"/>
                <a:ea typeface="MS PGothic" panose="020B0600070205080204" pitchFamily="34" charset="-128"/>
                <a:cs typeface="Times New Roman" panose="02020603050405020304" pitchFamily="18" charset="0"/>
              </a:rPr>
              <a:t>*</a:t>
            </a:r>
            <a:endParaRPr lang="en-US" sz="900" dirty="0">
              <a:solidFill>
                <a:schemeClr val="bg1"/>
              </a:solidFill>
              <a:effectLst/>
              <a:latin typeface="Century Gothic" panose="020B0502020202020204" pitchFamily="34" charset="0"/>
              <a:ea typeface="MS PGothic" panose="020B0600070205080204" pitchFamily="34" charset="-128"/>
              <a:cs typeface="Times New Roman" panose="02020603050405020304" pitchFamily="18" charset="0"/>
            </a:endParaRPr>
          </a:p>
        </p:txBody>
      </p:sp>
      <p:sp>
        <p:nvSpPr>
          <p:cNvPr id="33" name="Text Box 1"/>
          <p:cNvSpPr txBox="1"/>
          <p:nvPr/>
        </p:nvSpPr>
        <p:spPr>
          <a:xfrm>
            <a:off x="2638101" y="2453880"/>
            <a:ext cx="2401926" cy="234711"/>
          </a:xfrm>
          <a:prstGeom prst="rect">
            <a:avLst/>
          </a:prstGeom>
          <a:solidFill>
            <a:schemeClr val="accent6">
              <a:lumMod val="60000"/>
              <a:lumOff val="4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200"/>
              </a:spcBef>
              <a:spcAft>
                <a:spcPts val="200"/>
              </a:spcAft>
            </a:pPr>
            <a:r>
              <a:rPr lang="en-US" sz="800" dirty="0">
                <a:effectLst/>
                <a:latin typeface="Arial" panose="020B0604020202020204" pitchFamily="34" charset="0"/>
                <a:ea typeface="MS PGothic" panose="020B0600070205080204" pitchFamily="34" charset="-128"/>
                <a:cs typeface="Times New Roman" panose="02020603050405020304" pitchFamily="18" charset="0"/>
              </a:rPr>
              <a:t>SCT Batch Run</a:t>
            </a:r>
            <a:endParaRPr lang="en-US" sz="900" dirty="0">
              <a:effectLst/>
              <a:latin typeface="Century Gothic" panose="020B0502020202020204" pitchFamily="34" charset="0"/>
              <a:ea typeface="MS PGothic" panose="020B0600070205080204" pitchFamily="34" charset="-128"/>
              <a:cs typeface="Times New Roman" panose="02020603050405020304" pitchFamily="18" charset="0"/>
            </a:endParaRPr>
          </a:p>
          <a:p>
            <a:pPr marL="0" marR="0" algn="ctr">
              <a:spcBef>
                <a:spcPts val="200"/>
              </a:spcBef>
              <a:spcAft>
                <a:spcPts val="200"/>
              </a:spcAft>
            </a:pPr>
            <a:endParaRPr lang="en-US" sz="900" dirty="0">
              <a:effectLst/>
              <a:latin typeface="Century Gothic" panose="020B0502020202020204" pitchFamily="34" charset="0"/>
              <a:ea typeface="MS PGothic" panose="020B0600070205080204" pitchFamily="34" charset="-128"/>
              <a:cs typeface="Times New Roman" panose="02020603050405020304" pitchFamily="18" charset="0"/>
            </a:endParaRPr>
          </a:p>
          <a:p>
            <a:pPr marL="0" marR="0" algn="ctr">
              <a:spcBef>
                <a:spcPts val="200"/>
              </a:spcBef>
              <a:spcAft>
                <a:spcPts val="200"/>
              </a:spcAft>
            </a:pPr>
            <a:r>
              <a:rPr lang="en-US" sz="900" dirty="0">
                <a:effectLst/>
                <a:latin typeface="Century Gothic" panose="020B0502020202020204" pitchFamily="34" charset="0"/>
                <a:ea typeface="MS PGothic" panose="020B0600070205080204" pitchFamily="34" charset="-128"/>
                <a:cs typeface="Times New Roman" panose="02020603050405020304" pitchFamily="18" charset="0"/>
              </a:rPr>
              <a:t> </a:t>
            </a:r>
          </a:p>
        </p:txBody>
      </p:sp>
      <p:sp>
        <p:nvSpPr>
          <p:cNvPr id="34" name="Text Box 1"/>
          <p:cNvSpPr txBox="1"/>
          <p:nvPr/>
        </p:nvSpPr>
        <p:spPr>
          <a:xfrm>
            <a:off x="5119510" y="3125134"/>
            <a:ext cx="2361069" cy="185630"/>
          </a:xfrm>
          <a:prstGeom prst="rect">
            <a:avLst/>
          </a:prstGeom>
          <a:solidFill>
            <a:schemeClr val="accent6"/>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200"/>
              </a:spcBef>
              <a:spcAft>
                <a:spcPts val="200"/>
              </a:spcAft>
            </a:pPr>
            <a:r>
              <a:rPr lang="en-US" sz="800" dirty="0">
                <a:solidFill>
                  <a:schemeClr val="bg1"/>
                </a:solidFill>
                <a:effectLst/>
                <a:latin typeface="Arial" panose="020B0604020202020204" pitchFamily="34" charset="0"/>
                <a:ea typeface="MS PGothic" panose="020B0600070205080204" pitchFamily="34" charset="-128"/>
                <a:cs typeface="Times New Roman" panose="02020603050405020304" pitchFamily="18" charset="0"/>
              </a:rPr>
              <a:t>SCT Batch Run</a:t>
            </a:r>
            <a:endParaRPr lang="en-US" sz="900" dirty="0">
              <a:solidFill>
                <a:schemeClr val="bg1"/>
              </a:solidFill>
              <a:effectLst/>
              <a:latin typeface="Century Gothic" panose="020B0502020202020204" pitchFamily="34" charset="0"/>
              <a:ea typeface="MS PGothic" panose="020B0600070205080204" pitchFamily="34" charset="-128"/>
              <a:cs typeface="Times New Roman" panose="02020603050405020304" pitchFamily="18" charset="0"/>
            </a:endParaRPr>
          </a:p>
          <a:p>
            <a:pPr marL="0" marR="0" algn="ctr">
              <a:spcBef>
                <a:spcPts val="200"/>
              </a:spcBef>
              <a:spcAft>
                <a:spcPts val="200"/>
              </a:spcAft>
            </a:pPr>
            <a:r>
              <a:rPr lang="en-US" sz="800" dirty="0">
                <a:effectLst/>
                <a:latin typeface="Arial" panose="020B0604020202020204" pitchFamily="34" charset="0"/>
                <a:ea typeface="MS PGothic" panose="020B0600070205080204" pitchFamily="34" charset="-128"/>
                <a:cs typeface="Times New Roman" panose="02020603050405020304" pitchFamily="18" charset="0"/>
              </a:rPr>
              <a:t> </a:t>
            </a:r>
            <a:endParaRPr lang="en-US" sz="900" dirty="0">
              <a:effectLst/>
              <a:latin typeface="Century Gothic" panose="020B0502020202020204" pitchFamily="34" charset="0"/>
              <a:ea typeface="MS PGothic" panose="020B0600070205080204" pitchFamily="34" charset="-128"/>
              <a:cs typeface="Times New Roman" panose="02020603050405020304" pitchFamily="18" charset="0"/>
            </a:endParaRPr>
          </a:p>
          <a:p>
            <a:pPr marL="0" marR="0" algn="ctr">
              <a:spcBef>
                <a:spcPts val="200"/>
              </a:spcBef>
              <a:spcAft>
                <a:spcPts val="200"/>
              </a:spcAft>
            </a:pPr>
            <a:r>
              <a:rPr lang="en-US" sz="900" dirty="0">
                <a:effectLst/>
                <a:latin typeface="Century Gothic" panose="020B0502020202020204" pitchFamily="34" charset="0"/>
                <a:ea typeface="MS PGothic" panose="020B0600070205080204" pitchFamily="34" charset="-128"/>
                <a:cs typeface="Times New Roman" panose="02020603050405020304" pitchFamily="18" charset="0"/>
              </a:rPr>
              <a:t> </a:t>
            </a:r>
          </a:p>
        </p:txBody>
      </p:sp>
      <p:sp>
        <p:nvSpPr>
          <p:cNvPr id="36" name="Text Box 4"/>
          <p:cNvSpPr txBox="1"/>
          <p:nvPr/>
        </p:nvSpPr>
        <p:spPr>
          <a:xfrm>
            <a:off x="1414107" y="5117123"/>
            <a:ext cx="1178588" cy="364387"/>
          </a:xfrm>
          <a:prstGeom prst="rect">
            <a:avLst/>
          </a:prstGeom>
          <a:solidFill>
            <a:schemeClr val="accent6">
              <a:lumMod val="20000"/>
              <a:lumOff val="8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200"/>
              </a:spcBef>
              <a:spcAft>
                <a:spcPts val="200"/>
              </a:spcAft>
            </a:pPr>
            <a:r>
              <a:rPr lang="en-US" sz="800" b="1" dirty="0">
                <a:effectLst/>
                <a:latin typeface="Arial" panose="020B0604020202020204" pitchFamily="34" charset="0"/>
                <a:ea typeface="MS PGothic" panose="020B0600070205080204" pitchFamily="34" charset="-128"/>
                <a:cs typeface="Times New Roman" panose="02020603050405020304" pitchFamily="18" charset="0"/>
              </a:rPr>
              <a:t>SCT Local Approval Due: 5:00 PM</a:t>
            </a:r>
            <a:endParaRPr lang="en-US" sz="900" b="1" dirty="0">
              <a:effectLst/>
              <a:latin typeface="Century Gothic" panose="020B0502020202020204" pitchFamily="34" charset="0"/>
              <a:ea typeface="MS PGothic" panose="020B0600070205080204" pitchFamily="34" charset="-128"/>
              <a:cs typeface="Times New Roman" panose="02020603050405020304" pitchFamily="18" charset="0"/>
            </a:endParaRPr>
          </a:p>
          <a:p>
            <a:pPr marL="0" marR="0">
              <a:spcBef>
                <a:spcPts val="200"/>
              </a:spcBef>
              <a:spcAft>
                <a:spcPts val="200"/>
              </a:spcAft>
            </a:pPr>
            <a:r>
              <a:rPr lang="en-US" sz="900" dirty="0">
                <a:effectLst/>
                <a:latin typeface="Century Gothic" panose="020B0502020202020204" pitchFamily="34" charset="0"/>
                <a:ea typeface="MS PGothic" panose="020B0600070205080204" pitchFamily="34" charset="-128"/>
                <a:cs typeface="Times New Roman" panose="02020603050405020304" pitchFamily="18" charset="0"/>
              </a:rPr>
              <a:t> </a:t>
            </a:r>
          </a:p>
        </p:txBody>
      </p:sp>
      <p:sp>
        <p:nvSpPr>
          <p:cNvPr id="37" name="Text Box 1"/>
          <p:cNvSpPr txBox="1"/>
          <p:nvPr/>
        </p:nvSpPr>
        <p:spPr>
          <a:xfrm>
            <a:off x="2658261" y="5117123"/>
            <a:ext cx="2361606" cy="364387"/>
          </a:xfrm>
          <a:prstGeom prst="rect">
            <a:avLst/>
          </a:prstGeom>
          <a:solidFill>
            <a:schemeClr val="accent6">
              <a:lumMod val="20000"/>
              <a:lumOff val="8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200"/>
              </a:spcBef>
              <a:spcAft>
                <a:spcPts val="200"/>
              </a:spcAft>
            </a:pPr>
            <a:r>
              <a:rPr lang="en-US" sz="800" dirty="0">
                <a:effectLst/>
                <a:latin typeface="Arial" panose="020B0604020202020204" pitchFamily="34" charset="0"/>
                <a:ea typeface="MS PGothic" panose="020B0600070205080204" pitchFamily="34" charset="-128"/>
                <a:cs typeface="Times New Roman" panose="02020603050405020304" pitchFamily="18" charset="0"/>
              </a:rPr>
              <a:t>SCT Batch Run</a:t>
            </a:r>
            <a:endParaRPr lang="en-US" sz="900" dirty="0">
              <a:effectLst/>
              <a:latin typeface="Century Gothic" panose="020B0502020202020204" pitchFamily="34" charset="0"/>
              <a:ea typeface="MS PGothic" panose="020B0600070205080204" pitchFamily="34" charset="-128"/>
              <a:cs typeface="Times New Roman" panose="02020603050405020304" pitchFamily="18" charset="0"/>
            </a:endParaRPr>
          </a:p>
          <a:p>
            <a:pPr marL="0" marR="0" algn="ctr">
              <a:spcBef>
                <a:spcPts val="200"/>
              </a:spcBef>
              <a:spcAft>
                <a:spcPts val="200"/>
              </a:spcAft>
            </a:pPr>
            <a:r>
              <a:rPr lang="en-US" sz="800" dirty="0">
                <a:effectLst/>
                <a:latin typeface="Arial" panose="020B0604020202020204" pitchFamily="34" charset="0"/>
                <a:ea typeface="MS PGothic" panose="020B0600070205080204" pitchFamily="34" charset="-128"/>
                <a:cs typeface="Times New Roman" panose="02020603050405020304" pitchFamily="18" charset="0"/>
              </a:rPr>
              <a:t> </a:t>
            </a:r>
            <a:endParaRPr lang="en-US" sz="900" dirty="0">
              <a:effectLst/>
              <a:latin typeface="Century Gothic" panose="020B0502020202020204" pitchFamily="34" charset="0"/>
              <a:ea typeface="MS PGothic" panose="020B0600070205080204" pitchFamily="34" charset="-128"/>
              <a:cs typeface="Times New Roman" panose="02020603050405020304" pitchFamily="18" charset="0"/>
            </a:endParaRPr>
          </a:p>
          <a:p>
            <a:pPr marL="0" marR="0" algn="ctr">
              <a:spcBef>
                <a:spcPts val="200"/>
              </a:spcBef>
              <a:spcAft>
                <a:spcPts val="200"/>
              </a:spcAft>
            </a:pPr>
            <a:r>
              <a:rPr lang="en-US" sz="900" dirty="0">
                <a:effectLst/>
                <a:latin typeface="Century Gothic" panose="020B0502020202020204" pitchFamily="34" charset="0"/>
                <a:ea typeface="MS PGothic" panose="020B0600070205080204" pitchFamily="34" charset="-128"/>
                <a:cs typeface="Times New Roman" panose="02020603050405020304" pitchFamily="18" charset="0"/>
              </a:rPr>
              <a:t> </a:t>
            </a:r>
          </a:p>
        </p:txBody>
      </p:sp>
      <p:sp>
        <p:nvSpPr>
          <p:cNvPr id="38" name="Text Box 11"/>
          <p:cNvSpPr txBox="1"/>
          <p:nvPr/>
        </p:nvSpPr>
        <p:spPr>
          <a:xfrm>
            <a:off x="5107472" y="5117123"/>
            <a:ext cx="1142366" cy="364387"/>
          </a:xfrm>
          <a:prstGeom prst="rect">
            <a:avLst/>
          </a:prstGeom>
          <a:solidFill>
            <a:schemeClr val="accent6">
              <a:lumMod val="20000"/>
              <a:lumOff val="8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200"/>
              </a:spcBef>
              <a:spcAft>
                <a:spcPts val="200"/>
              </a:spcAft>
            </a:pPr>
            <a:r>
              <a:rPr lang="en-US" sz="800" dirty="0">
                <a:effectLst/>
                <a:latin typeface="Arial" panose="020B0604020202020204" pitchFamily="34" charset="0"/>
                <a:ea typeface="MS PGothic" panose="020B0600070205080204" pitchFamily="34" charset="-128"/>
                <a:cs typeface="Times New Roman" panose="02020603050405020304" pitchFamily="18" charset="0"/>
              </a:rPr>
              <a:t>Processed SCT in DDODS</a:t>
            </a:r>
            <a:r>
              <a:rPr lang="en-US" sz="800" dirty="0">
                <a:latin typeface="Arial" panose="020B0604020202020204" pitchFamily="34" charset="0"/>
                <a:ea typeface="MS PGothic" panose="020B0600070205080204" pitchFamily="34" charset="-128"/>
                <a:cs typeface="Times New Roman" panose="02020603050405020304" pitchFamily="18" charset="0"/>
              </a:rPr>
              <a:t>*</a:t>
            </a:r>
            <a:endParaRPr lang="en-US" sz="900" dirty="0">
              <a:effectLst/>
              <a:latin typeface="Century Gothic" panose="020B0502020202020204" pitchFamily="34" charset="0"/>
              <a:ea typeface="MS PGothic" panose="020B0600070205080204" pitchFamily="34" charset="-128"/>
              <a:cs typeface="Times New Roman" panose="02020603050405020304" pitchFamily="18" charset="0"/>
            </a:endParaRPr>
          </a:p>
        </p:txBody>
      </p:sp>
      <p:sp>
        <p:nvSpPr>
          <p:cNvPr id="43" name="Text Box 11"/>
          <p:cNvSpPr txBox="1"/>
          <p:nvPr/>
        </p:nvSpPr>
        <p:spPr>
          <a:xfrm>
            <a:off x="3897991" y="1802424"/>
            <a:ext cx="1113624" cy="339303"/>
          </a:xfrm>
          <a:prstGeom prst="rect">
            <a:avLst/>
          </a:prstGeom>
          <a:solidFill>
            <a:schemeClr val="accent6">
              <a:lumMod val="40000"/>
              <a:lumOff val="6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200"/>
              </a:spcBef>
              <a:spcAft>
                <a:spcPts val="200"/>
              </a:spcAft>
            </a:pPr>
            <a:r>
              <a:rPr lang="en-US" sz="800" dirty="0">
                <a:effectLst/>
                <a:latin typeface="Arial" panose="020B0604020202020204" pitchFamily="34" charset="0"/>
                <a:ea typeface="MS PGothic" panose="020B0600070205080204" pitchFamily="34" charset="-128"/>
                <a:cs typeface="Times New Roman" panose="02020603050405020304" pitchFamily="18" charset="0"/>
              </a:rPr>
              <a:t>Processed SCT in DDODS</a:t>
            </a:r>
            <a:r>
              <a:rPr lang="en-US" sz="800" dirty="0">
                <a:latin typeface="Arial" panose="020B0604020202020204" pitchFamily="34" charset="0"/>
                <a:ea typeface="MS PGothic" panose="020B0600070205080204" pitchFamily="34" charset="-128"/>
                <a:cs typeface="Times New Roman" panose="02020603050405020304" pitchFamily="18" charset="0"/>
              </a:rPr>
              <a:t>*</a:t>
            </a:r>
            <a:endParaRPr lang="en-US" sz="900" dirty="0">
              <a:effectLst/>
              <a:latin typeface="Century Gothic" panose="020B0502020202020204" pitchFamily="34" charset="0"/>
              <a:ea typeface="MS PGothic" panose="020B0600070205080204" pitchFamily="34" charset="-128"/>
              <a:cs typeface="Times New Roman" panose="02020603050405020304" pitchFamily="18" charset="0"/>
            </a:endParaRPr>
          </a:p>
        </p:txBody>
      </p:sp>
      <p:sp>
        <p:nvSpPr>
          <p:cNvPr id="45" name="Text Box 1"/>
          <p:cNvSpPr txBox="1"/>
          <p:nvPr/>
        </p:nvSpPr>
        <p:spPr>
          <a:xfrm>
            <a:off x="1418560" y="1802425"/>
            <a:ext cx="2401926" cy="305677"/>
          </a:xfrm>
          <a:prstGeom prst="rect">
            <a:avLst/>
          </a:prstGeom>
          <a:solidFill>
            <a:schemeClr val="accent6">
              <a:lumMod val="40000"/>
              <a:lumOff val="6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200"/>
              </a:spcBef>
              <a:spcAft>
                <a:spcPts val="200"/>
              </a:spcAft>
            </a:pPr>
            <a:r>
              <a:rPr lang="en-US" sz="800" dirty="0">
                <a:effectLst/>
                <a:latin typeface="Arial" panose="020B0604020202020204" pitchFamily="34" charset="0"/>
                <a:ea typeface="MS PGothic" panose="020B0600070205080204" pitchFamily="34" charset="-128"/>
                <a:cs typeface="Times New Roman" panose="02020603050405020304" pitchFamily="18" charset="0"/>
              </a:rPr>
              <a:t>SCT Batch Run</a:t>
            </a:r>
            <a:endParaRPr lang="en-US" sz="900" dirty="0">
              <a:effectLst/>
              <a:latin typeface="Century Gothic" panose="020B0502020202020204" pitchFamily="34" charset="0"/>
              <a:ea typeface="MS PGothic" panose="020B0600070205080204" pitchFamily="34" charset="-128"/>
              <a:cs typeface="Times New Roman" panose="02020603050405020304" pitchFamily="18" charset="0"/>
            </a:endParaRPr>
          </a:p>
          <a:p>
            <a:pPr marL="0" marR="0" algn="ctr">
              <a:spcBef>
                <a:spcPts val="200"/>
              </a:spcBef>
              <a:spcAft>
                <a:spcPts val="200"/>
              </a:spcAft>
            </a:pPr>
            <a:r>
              <a:rPr lang="en-US" sz="800" dirty="0">
                <a:effectLst/>
                <a:latin typeface="Arial" panose="020B0604020202020204" pitchFamily="34" charset="0"/>
                <a:ea typeface="MS PGothic" panose="020B0600070205080204" pitchFamily="34" charset="-128"/>
                <a:cs typeface="Times New Roman" panose="02020603050405020304" pitchFamily="18" charset="0"/>
              </a:rPr>
              <a:t> </a:t>
            </a:r>
            <a:endParaRPr lang="en-US" sz="900" dirty="0">
              <a:effectLst/>
              <a:latin typeface="Century Gothic" panose="020B0502020202020204" pitchFamily="34" charset="0"/>
              <a:ea typeface="MS PGothic" panose="020B0600070205080204" pitchFamily="34" charset="-128"/>
              <a:cs typeface="Times New Roman" panose="02020603050405020304" pitchFamily="18" charset="0"/>
            </a:endParaRPr>
          </a:p>
          <a:p>
            <a:pPr marL="0" marR="0" algn="ctr">
              <a:spcBef>
                <a:spcPts val="200"/>
              </a:spcBef>
              <a:spcAft>
                <a:spcPts val="200"/>
              </a:spcAft>
            </a:pPr>
            <a:r>
              <a:rPr lang="en-US" sz="900" dirty="0">
                <a:effectLst/>
                <a:latin typeface="Century Gothic" panose="020B0502020202020204" pitchFamily="34" charset="0"/>
                <a:ea typeface="MS PGothic" panose="020B0600070205080204" pitchFamily="34" charset="-128"/>
                <a:cs typeface="Times New Roman" panose="02020603050405020304" pitchFamily="18" charset="0"/>
              </a:rPr>
              <a:t> </a:t>
            </a:r>
          </a:p>
        </p:txBody>
      </p:sp>
      <p:sp>
        <p:nvSpPr>
          <p:cNvPr id="28" name="Text Box 4"/>
          <p:cNvSpPr txBox="1"/>
          <p:nvPr/>
        </p:nvSpPr>
        <p:spPr>
          <a:xfrm>
            <a:off x="3881125" y="2853563"/>
            <a:ext cx="1130490" cy="457201"/>
          </a:xfrm>
          <a:prstGeom prst="rect">
            <a:avLst/>
          </a:prstGeom>
          <a:solidFill>
            <a:schemeClr val="accent6"/>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200"/>
              </a:spcBef>
              <a:spcAft>
                <a:spcPts val="200"/>
              </a:spcAft>
            </a:pPr>
            <a:r>
              <a:rPr lang="en-US" sz="800" b="1" dirty="0">
                <a:solidFill>
                  <a:schemeClr val="bg1"/>
                </a:solidFill>
                <a:effectLst/>
                <a:latin typeface="Arial" panose="020B0604020202020204" pitchFamily="34" charset="0"/>
                <a:ea typeface="MS PGothic" panose="020B0600070205080204" pitchFamily="34" charset="-128"/>
                <a:cs typeface="Times New Roman" panose="02020603050405020304" pitchFamily="18" charset="0"/>
              </a:rPr>
              <a:t>SCT Local Approval Due: 5:00 PM</a:t>
            </a:r>
            <a:endParaRPr lang="en-US" sz="900" b="1" dirty="0">
              <a:solidFill>
                <a:schemeClr val="bg1"/>
              </a:solidFill>
              <a:effectLst/>
              <a:latin typeface="Century Gothic" panose="020B0502020202020204" pitchFamily="34" charset="0"/>
              <a:ea typeface="MS PGothic" panose="020B0600070205080204" pitchFamily="34" charset="-128"/>
              <a:cs typeface="Times New Roman" panose="02020603050405020304" pitchFamily="18" charset="0"/>
            </a:endParaRPr>
          </a:p>
          <a:p>
            <a:pPr marL="0" marR="0">
              <a:spcBef>
                <a:spcPts val="200"/>
              </a:spcBef>
              <a:spcAft>
                <a:spcPts val="200"/>
              </a:spcAft>
            </a:pPr>
            <a:r>
              <a:rPr lang="en-US" sz="900" dirty="0">
                <a:effectLst/>
                <a:latin typeface="Century Gothic" panose="020B0502020202020204" pitchFamily="34" charset="0"/>
                <a:ea typeface="MS PGothic" panose="020B0600070205080204" pitchFamily="34" charset="-128"/>
                <a:cs typeface="Times New Roman" panose="02020603050405020304" pitchFamily="18" charset="0"/>
              </a:rPr>
              <a:t> </a:t>
            </a:r>
          </a:p>
        </p:txBody>
      </p:sp>
      <p:sp>
        <p:nvSpPr>
          <p:cNvPr id="52" name="Text Box 4"/>
          <p:cNvSpPr txBox="1"/>
          <p:nvPr/>
        </p:nvSpPr>
        <p:spPr>
          <a:xfrm>
            <a:off x="1413405" y="2405861"/>
            <a:ext cx="1174135" cy="364386"/>
          </a:xfrm>
          <a:prstGeom prst="rect">
            <a:avLst/>
          </a:prstGeom>
          <a:solidFill>
            <a:schemeClr val="accent6">
              <a:lumMod val="60000"/>
              <a:lumOff val="4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200"/>
              </a:spcBef>
              <a:spcAft>
                <a:spcPts val="200"/>
              </a:spcAft>
            </a:pPr>
            <a:r>
              <a:rPr lang="en-US" sz="800" b="1" dirty="0">
                <a:effectLst/>
                <a:latin typeface="Arial" panose="020B0604020202020204" pitchFamily="34" charset="0"/>
                <a:ea typeface="MS PGothic" panose="020B0600070205080204" pitchFamily="34" charset="-128"/>
                <a:cs typeface="Times New Roman" panose="02020603050405020304" pitchFamily="18" charset="0"/>
              </a:rPr>
              <a:t>SCT Local Approval Due: 5:00 PM</a:t>
            </a:r>
            <a:endParaRPr lang="en-US" sz="900" b="1" dirty="0">
              <a:effectLst/>
              <a:latin typeface="Century Gothic" panose="020B0502020202020204" pitchFamily="34" charset="0"/>
              <a:ea typeface="MS PGothic" panose="020B0600070205080204" pitchFamily="34" charset="-128"/>
              <a:cs typeface="Times New Roman" panose="02020603050405020304" pitchFamily="18" charset="0"/>
            </a:endParaRPr>
          </a:p>
          <a:p>
            <a:pPr marL="0" marR="0">
              <a:spcBef>
                <a:spcPts val="200"/>
              </a:spcBef>
              <a:spcAft>
                <a:spcPts val="200"/>
              </a:spcAft>
            </a:pPr>
            <a:endParaRPr lang="en-US" sz="900" dirty="0">
              <a:effectLst/>
              <a:latin typeface="Century Gothic" panose="020B0502020202020204" pitchFamily="34" charset="0"/>
              <a:ea typeface="MS PGothic"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4096432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619500" y="330587"/>
            <a:ext cx="5143500" cy="906399"/>
          </a:xfrm>
        </p:spPr>
        <p:txBody>
          <a:bodyPr/>
          <a:lstStyle/>
          <a:p>
            <a:pPr algn="r"/>
            <a:r>
              <a:rPr lang="en-US" sz="2200" dirty="0">
                <a:solidFill>
                  <a:schemeClr val="bg1">
                    <a:lumMod val="50000"/>
                  </a:schemeClr>
                </a:solidFill>
                <a:latin typeface="Arial" panose="020B0604020202020204" pitchFamily="34" charset="0"/>
                <a:cs typeface="Arial" panose="020B0604020202020204" pitchFamily="34" charset="0"/>
              </a:rPr>
              <a:t>June 2023</a:t>
            </a:r>
            <a:br>
              <a:rPr lang="en-US" sz="2200" dirty="0">
                <a:solidFill>
                  <a:schemeClr val="bg1">
                    <a:lumMod val="50000"/>
                  </a:schemeClr>
                </a:solidFill>
                <a:latin typeface="Arial" panose="020B0604020202020204" pitchFamily="34" charset="0"/>
                <a:cs typeface="Arial" panose="020B0604020202020204" pitchFamily="34" charset="0"/>
              </a:rPr>
            </a:br>
            <a:r>
              <a:rPr lang="en-US" sz="2200" dirty="0">
                <a:solidFill>
                  <a:schemeClr val="bg1">
                    <a:lumMod val="50000"/>
                  </a:schemeClr>
                </a:solidFill>
                <a:latin typeface="Arial" panose="020B0604020202020204" pitchFamily="34" charset="0"/>
                <a:cs typeface="Arial" panose="020B0604020202020204" pitchFamily="34" charset="0"/>
              </a:rPr>
              <a:t>UCPath GL Processing Calendar</a:t>
            </a:r>
          </a:p>
        </p:txBody>
      </p:sp>
      <p:graphicFrame>
        <p:nvGraphicFramePr>
          <p:cNvPr id="2" name="Table 1"/>
          <p:cNvGraphicFramePr>
            <a:graphicFrameLocks noGrp="1"/>
          </p:cNvGraphicFramePr>
          <p:nvPr>
            <p:extLst>
              <p:ext uri="{D42A27DB-BD31-4B8C-83A1-F6EECF244321}">
                <p14:modId xmlns:p14="http://schemas.microsoft.com/office/powerpoint/2010/main" val="762383070"/>
              </p:ext>
            </p:extLst>
          </p:nvPr>
        </p:nvGraphicFramePr>
        <p:xfrm>
          <a:off x="386862" y="1206492"/>
          <a:ext cx="8358733" cy="5759878"/>
        </p:xfrm>
        <a:graphic>
          <a:graphicData uri="http://schemas.openxmlformats.org/drawingml/2006/table">
            <a:tbl>
              <a:tblPr firstRow="1" bandRow="1">
                <a:tableStyleId>{616DA210-FB5B-4158-B5E0-FEB733F419BA}</a:tableStyleId>
              </a:tblPr>
              <a:tblGrid>
                <a:gridCol w="1098605">
                  <a:extLst>
                    <a:ext uri="{9D8B030D-6E8A-4147-A177-3AD203B41FA5}">
                      <a16:colId xmlns:a16="http://schemas.microsoft.com/office/drawing/2014/main" val="1091318296"/>
                    </a:ext>
                  </a:extLst>
                </a:gridCol>
                <a:gridCol w="1206129">
                  <a:extLst>
                    <a:ext uri="{9D8B030D-6E8A-4147-A177-3AD203B41FA5}">
                      <a16:colId xmlns:a16="http://schemas.microsoft.com/office/drawing/2014/main" val="2597094093"/>
                    </a:ext>
                  </a:extLst>
                </a:gridCol>
                <a:gridCol w="1220981">
                  <a:extLst>
                    <a:ext uri="{9D8B030D-6E8A-4147-A177-3AD203B41FA5}">
                      <a16:colId xmlns:a16="http://schemas.microsoft.com/office/drawing/2014/main" val="2410661058"/>
                    </a:ext>
                  </a:extLst>
                </a:gridCol>
                <a:gridCol w="1160585">
                  <a:extLst>
                    <a:ext uri="{9D8B030D-6E8A-4147-A177-3AD203B41FA5}">
                      <a16:colId xmlns:a16="http://schemas.microsoft.com/office/drawing/2014/main" val="2276176087"/>
                    </a:ext>
                  </a:extLst>
                </a:gridCol>
                <a:gridCol w="1236822">
                  <a:extLst>
                    <a:ext uri="{9D8B030D-6E8A-4147-A177-3AD203B41FA5}">
                      <a16:colId xmlns:a16="http://schemas.microsoft.com/office/drawing/2014/main" val="4061949996"/>
                    </a:ext>
                  </a:extLst>
                </a:gridCol>
                <a:gridCol w="1312947">
                  <a:extLst>
                    <a:ext uri="{9D8B030D-6E8A-4147-A177-3AD203B41FA5}">
                      <a16:colId xmlns:a16="http://schemas.microsoft.com/office/drawing/2014/main" val="1191097560"/>
                    </a:ext>
                  </a:extLst>
                </a:gridCol>
                <a:gridCol w="1122664">
                  <a:extLst>
                    <a:ext uri="{9D8B030D-6E8A-4147-A177-3AD203B41FA5}">
                      <a16:colId xmlns:a16="http://schemas.microsoft.com/office/drawing/2014/main" val="116262483"/>
                    </a:ext>
                  </a:extLst>
                </a:gridCol>
              </a:tblGrid>
              <a:tr h="135151">
                <a:tc>
                  <a:txBody>
                    <a:bodyPr/>
                    <a:lstStyle/>
                    <a:p>
                      <a:pPr marL="0" marR="0" algn="ctr">
                        <a:spcBef>
                          <a:spcPts val="200"/>
                        </a:spcBef>
                        <a:spcAft>
                          <a:spcPts val="200"/>
                        </a:spcAft>
                      </a:pPr>
                      <a:r>
                        <a:rPr lang="en-US" sz="900" b="0" dirty="0">
                          <a:effectLst/>
                          <a:latin typeface="Century Gothic" panose="020B0502020202020204" pitchFamily="34" charset="0"/>
                        </a:rPr>
                        <a:t>Sunday </a:t>
                      </a:r>
                      <a:endParaRPr lang="en-US" sz="900" b="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solidFill>
                      <a:schemeClr val="bg1">
                        <a:lumMod val="85000"/>
                      </a:schemeClr>
                    </a:solidFill>
                  </a:tcPr>
                </a:tc>
                <a:tc>
                  <a:txBody>
                    <a:bodyPr/>
                    <a:lstStyle/>
                    <a:p>
                      <a:pPr marL="0" marR="0" algn="ctr">
                        <a:spcBef>
                          <a:spcPts val="200"/>
                        </a:spcBef>
                        <a:spcAft>
                          <a:spcPts val="200"/>
                        </a:spcAft>
                      </a:pPr>
                      <a:r>
                        <a:rPr lang="en-US" sz="900" b="0" dirty="0">
                          <a:effectLst/>
                          <a:latin typeface="Century Gothic" panose="020B0502020202020204" pitchFamily="34" charset="0"/>
                        </a:rPr>
                        <a:t>Monday</a:t>
                      </a:r>
                      <a:endParaRPr lang="en-US" sz="900" b="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solidFill>
                      <a:schemeClr val="bg1">
                        <a:lumMod val="85000"/>
                      </a:schemeClr>
                    </a:solidFill>
                  </a:tcPr>
                </a:tc>
                <a:tc>
                  <a:txBody>
                    <a:bodyPr/>
                    <a:lstStyle/>
                    <a:p>
                      <a:pPr marL="0" marR="0" algn="ctr">
                        <a:spcBef>
                          <a:spcPts val="200"/>
                        </a:spcBef>
                        <a:spcAft>
                          <a:spcPts val="200"/>
                        </a:spcAft>
                      </a:pPr>
                      <a:r>
                        <a:rPr lang="en-US" sz="900" b="0" dirty="0">
                          <a:effectLst/>
                          <a:latin typeface="Century Gothic" panose="020B0502020202020204" pitchFamily="34" charset="0"/>
                        </a:rPr>
                        <a:t>Tuesday</a:t>
                      </a:r>
                      <a:endParaRPr lang="en-US" sz="900" b="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solidFill>
                      <a:schemeClr val="bg1">
                        <a:lumMod val="85000"/>
                      </a:schemeClr>
                    </a:solidFill>
                  </a:tcPr>
                </a:tc>
                <a:tc>
                  <a:txBody>
                    <a:bodyPr/>
                    <a:lstStyle/>
                    <a:p>
                      <a:pPr marL="0" marR="0" algn="ctr">
                        <a:spcBef>
                          <a:spcPts val="200"/>
                        </a:spcBef>
                        <a:spcAft>
                          <a:spcPts val="200"/>
                        </a:spcAft>
                      </a:pPr>
                      <a:r>
                        <a:rPr lang="en-US" sz="900" b="0" dirty="0">
                          <a:effectLst/>
                          <a:latin typeface="Century Gothic" panose="020B0502020202020204" pitchFamily="34" charset="0"/>
                        </a:rPr>
                        <a:t>Wednesday</a:t>
                      </a:r>
                      <a:endParaRPr lang="en-US" sz="900" b="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solidFill>
                      <a:schemeClr val="bg1">
                        <a:lumMod val="85000"/>
                      </a:schemeClr>
                    </a:solidFill>
                  </a:tcPr>
                </a:tc>
                <a:tc>
                  <a:txBody>
                    <a:bodyPr/>
                    <a:lstStyle/>
                    <a:p>
                      <a:pPr marL="0" marR="0" algn="ctr">
                        <a:spcBef>
                          <a:spcPts val="200"/>
                        </a:spcBef>
                        <a:spcAft>
                          <a:spcPts val="200"/>
                        </a:spcAft>
                      </a:pPr>
                      <a:r>
                        <a:rPr lang="en-US" sz="900" b="0" dirty="0">
                          <a:effectLst/>
                          <a:latin typeface="Century Gothic" panose="020B0502020202020204" pitchFamily="34" charset="0"/>
                        </a:rPr>
                        <a:t>Thursday</a:t>
                      </a:r>
                      <a:endParaRPr lang="en-US" sz="900" b="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solidFill>
                      <a:schemeClr val="bg1">
                        <a:lumMod val="85000"/>
                      </a:schemeClr>
                    </a:solidFill>
                  </a:tcPr>
                </a:tc>
                <a:tc>
                  <a:txBody>
                    <a:bodyPr/>
                    <a:lstStyle/>
                    <a:p>
                      <a:pPr marL="0" marR="0" algn="ctr">
                        <a:spcBef>
                          <a:spcPts val="200"/>
                        </a:spcBef>
                        <a:spcAft>
                          <a:spcPts val="200"/>
                        </a:spcAft>
                      </a:pPr>
                      <a:r>
                        <a:rPr lang="en-US" sz="900" b="0" dirty="0">
                          <a:effectLst/>
                          <a:latin typeface="Century Gothic" panose="020B0502020202020204" pitchFamily="34" charset="0"/>
                        </a:rPr>
                        <a:t>Friday</a:t>
                      </a:r>
                      <a:endParaRPr lang="en-US" sz="900" b="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solidFill>
                      <a:schemeClr val="bg1">
                        <a:lumMod val="85000"/>
                      </a:schemeClr>
                    </a:solidFill>
                  </a:tcPr>
                </a:tc>
                <a:tc>
                  <a:txBody>
                    <a:bodyPr/>
                    <a:lstStyle/>
                    <a:p>
                      <a:pPr marL="0" marR="0" algn="ctr">
                        <a:spcBef>
                          <a:spcPts val="200"/>
                        </a:spcBef>
                        <a:spcAft>
                          <a:spcPts val="200"/>
                        </a:spcAft>
                      </a:pPr>
                      <a:r>
                        <a:rPr lang="en-US" sz="900" b="0" dirty="0">
                          <a:effectLst/>
                          <a:latin typeface="Century Gothic" panose="020B0502020202020204" pitchFamily="34" charset="0"/>
                        </a:rPr>
                        <a:t>Saturday</a:t>
                      </a:r>
                      <a:endParaRPr lang="en-US" sz="900" b="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solidFill>
                      <a:schemeClr val="bg1">
                        <a:lumMod val="85000"/>
                      </a:schemeClr>
                    </a:solidFill>
                  </a:tcPr>
                </a:tc>
                <a:extLst>
                  <a:ext uri="{0D108BD9-81ED-4DB2-BD59-A6C34878D82A}">
                    <a16:rowId xmlns:a16="http://schemas.microsoft.com/office/drawing/2014/main" val="1007824733"/>
                  </a:ext>
                </a:extLst>
              </a:tr>
              <a:tr h="135151">
                <a:tc>
                  <a:txBody>
                    <a:bodyPr/>
                    <a:lstStyle/>
                    <a:p>
                      <a:pPr marL="0" marR="0" algn="r">
                        <a:spcBef>
                          <a:spcPts val="200"/>
                        </a:spcBef>
                        <a:spcAft>
                          <a:spcPts val="200"/>
                        </a:spcAft>
                      </a:pPr>
                      <a:endPar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tc>
                <a:tc>
                  <a:txBody>
                    <a:bodyPr/>
                    <a:lstStyle/>
                    <a:p>
                      <a:pPr marL="0" marR="0" algn="r">
                        <a:spcBef>
                          <a:spcPts val="200"/>
                        </a:spcBef>
                        <a:spcAft>
                          <a:spcPts val="200"/>
                        </a:spcAft>
                      </a:pPr>
                      <a:endPar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tc>
                <a:tc>
                  <a:txBody>
                    <a:bodyPr/>
                    <a:lstStyle/>
                    <a:p>
                      <a:pPr marL="0" marR="0" algn="r">
                        <a:spcBef>
                          <a:spcPts val="200"/>
                        </a:spcBef>
                        <a:spcAft>
                          <a:spcPts val="200"/>
                        </a:spcAft>
                      </a:pPr>
                      <a:endPar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tc>
                <a:tc>
                  <a:txBody>
                    <a:bodyPr/>
                    <a:lstStyle/>
                    <a:p>
                      <a:pPr marL="0" marR="0" algn="r">
                        <a:spcBef>
                          <a:spcPts val="200"/>
                        </a:spcBef>
                        <a:spcAft>
                          <a:spcPts val="200"/>
                        </a:spcAft>
                      </a:pPr>
                      <a:endPar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tc>
                <a:tc>
                  <a:txBody>
                    <a:bodyPr/>
                    <a:lstStyle/>
                    <a:p>
                      <a:pPr marL="0" marR="0" algn="r">
                        <a:spcBef>
                          <a:spcPts val="200"/>
                        </a:spcBef>
                        <a:spcAft>
                          <a:spcPts val="200"/>
                        </a:spcAft>
                      </a:pPr>
                      <a:r>
                        <a:rPr lang="en-US" sz="900" dirty="0">
                          <a:effectLst/>
                          <a:latin typeface="Century Gothic" panose="020B0502020202020204" pitchFamily="34" charset="0"/>
                        </a:rPr>
                        <a:t>1</a:t>
                      </a:r>
                      <a:endPar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tc>
                <a:tc>
                  <a:txBody>
                    <a:bodyPr/>
                    <a:lstStyle/>
                    <a:p>
                      <a:pPr marL="0" marR="0" algn="r">
                        <a:spcBef>
                          <a:spcPts val="200"/>
                        </a:spcBef>
                        <a:spcAft>
                          <a:spcPts val="200"/>
                        </a:spcAft>
                      </a:pPr>
                      <a:r>
                        <a:rPr lang="en-US" sz="900" dirty="0">
                          <a:effectLst/>
                          <a:latin typeface="Century Gothic" panose="020B0502020202020204" pitchFamily="34" charset="0"/>
                        </a:rPr>
                        <a:t>2</a:t>
                      </a:r>
                      <a:endPar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tc>
                <a:tc>
                  <a:txBody>
                    <a:bodyPr/>
                    <a:lstStyle/>
                    <a:p>
                      <a:pPr marL="0" marR="0" algn="r">
                        <a:spcBef>
                          <a:spcPts val="200"/>
                        </a:spcBef>
                        <a:spcAft>
                          <a:spcPts val="200"/>
                        </a:spcAft>
                      </a:pPr>
                      <a:r>
                        <a:rPr lang="en-US" sz="900" dirty="0">
                          <a:effectLst/>
                          <a:latin typeface="Century Gothic" panose="020B0502020202020204" pitchFamily="34" charset="0"/>
                        </a:rPr>
                        <a:t>3</a:t>
                      </a:r>
                      <a:endPar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tc>
                <a:extLst>
                  <a:ext uri="{0D108BD9-81ED-4DB2-BD59-A6C34878D82A}">
                    <a16:rowId xmlns:a16="http://schemas.microsoft.com/office/drawing/2014/main" val="4224486917"/>
                  </a:ext>
                </a:extLst>
              </a:tr>
              <a:tr h="640627">
                <a:tc>
                  <a:txBody>
                    <a:bodyPr/>
                    <a:lstStyle/>
                    <a:p>
                      <a:pPr marL="0" marR="0">
                        <a:spcBef>
                          <a:spcPts val="200"/>
                        </a:spcBef>
                        <a:spcAft>
                          <a:spcPts val="200"/>
                        </a:spcAft>
                      </a:pPr>
                      <a:r>
                        <a:rPr lang="en-US" sz="800" dirty="0">
                          <a:effectLst/>
                        </a:rPr>
                        <a:t> </a:t>
                      </a:r>
                      <a:endParaRPr lang="en-US" sz="800" dirty="0">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noFill/>
                  </a:tcPr>
                </a:tc>
                <a:tc>
                  <a:txBody>
                    <a:bodyPr/>
                    <a:lstStyle/>
                    <a:p>
                      <a:pPr marL="0" marR="0">
                        <a:spcBef>
                          <a:spcPts val="200"/>
                        </a:spcBef>
                        <a:spcAft>
                          <a:spcPts val="200"/>
                        </a:spcAft>
                      </a:pPr>
                      <a:r>
                        <a:rPr lang="en-US" sz="800" dirty="0">
                          <a:effectLst/>
                        </a:rPr>
                        <a:t> </a:t>
                      </a:r>
                      <a:endParaRPr lang="en-US" sz="800" dirty="0">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noFill/>
                  </a:tcPr>
                </a:tc>
                <a:tc>
                  <a:txBody>
                    <a:bodyPr/>
                    <a:lstStyle/>
                    <a:p>
                      <a:pPr marL="0" marR="0">
                        <a:spcBef>
                          <a:spcPts val="200"/>
                        </a:spcBef>
                        <a:spcAft>
                          <a:spcPts val="200"/>
                        </a:spcAft>
                      </a:pPr>
                      <a:r>
                        <a:rPr lang="en-US" sz="800" dirty="0">
                          <a:effectLst/>
                        </a:rPr>
                        <a:t> </a:t>
                      </a:r>
                    </a:p>
                    <a:p>
                      <a:pPr marL="0" marR="0">
                        <a:spcBef>
                          <a:spcPts val="200"/>
                        </a:spcBef>
                        <a:spcAft>
                          <a:spcPts val="200"/>
                        </a:spcAft>
                      </a:pPr>
                      <a:r>
                        <a:rPr lang="en-US" sz="800" dirty="0">
                          <a:effectLst/>
                        </a:rPr>
                        <a:t> </a:t>
                      </a:r>
                      <a:endParaRPr lang="en-US" sz="800" dirty="0">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tc>
                <a:tc>
                  <a:txBody>
                    <a:bodyPr/>
                    <a:lstStyle/>
                    <a:p>
                      <a:pPr marL="0" marR="0">
                        <a:spcBef>
                          <a:spcPts val="200"/>
                        </a:spcBef>
                        <a:spcAft>
                          <a:spcPts val="200"/>
                        </a:spcAft>
                      </a:pPr>
                      <a:endParaRPr lang="en-US" sz="800" dirty="0">
                        <a:effectLst/>
                        <a:latin typeface="Arial" panose="020B0604020202020204" pitchFamily="34" charset="0"/>
                        <a:cs typeface="Arial" panose="020B0604020202020204" pitchFamily="34" charset="0"/>
                      </a:endParaRPr>
                    </a:p>
                    <a:p>
                      <a:pPr marL="0" marR="0">
                        <a:spcBef>
                          <a:spcPts val="200"/>
                        </a:spcBef>
                        <a:spcAft>
                          <a:spcPts val="200"/>
                        </a:spcAft>
                      </a:pPr>
                      <a:r>
                        <a:rPr lang="en-US" sz="800" dirty="0">
                          <a:effectLst/>
                          <a:latin typeface="Arial" panose="020B0604020202020204" pitchFamily="34" charset="0"/>
                          <a:cs typeface="Arial" panose="020B0604020202020204" pitchFamily="34" charset="0"/>
                        </a:rPr>
                        <a:t> </a:t>
                      </a:r>
                    </a:p>
                    <a:p>
                      <a:pPr marL="0" marR="0">
                        <a:spcBef>
                          <a:spcPts val="600"/>
                        </a:spcBef>
                        <a:spcAft>
                          <a:spcPts val="200"/>
                        </a:spcAft>
                      </a:pPr>
                      <a:r>
                        <a:rPr lang="en-GB" sz="800" dirty="0">
                          <a:effectLst/>
                          <a:latin typeface="Arial" panose="020B0604020202020204" pitchFamily="34" charset="0"/>
                          <a:cs typeface="Arial" panose="020B0604020202020204" pitchFamily="34" charset="0"/>
                        </a:rPr>
                        <a:t>  </a:t>
                      </a:r>
                      <a:r>
                        <a:rPr lang="en-US" sz="800" dirty="0">
                          <a:effectLst/>
                          <a:latin typeface="Arial" panose="020B0604020202020204" pitchFamily="34" charset="0"/>
                          <a:cs typeface="Arial" panose="020B0604020202020204" pitchFamily="34" charset="0"/>
                        </a:rPr>
                        <a:t> </a:t>
                      </a:r>
                    </a:p>
                  </a:txBody>
                  <a:tcPr marL="32527" marR="32527" marT="0" marB="0"/>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cs typeface="Arial" panose="020B0604020202020204" pitchFamily="34" charset="0"/>
                        </a:rPr>
                        <a:t>BW On-Cycle GL Confirm (</a:t>
                      </a:r>
                      <a:r>
                        <a:rPr lang="en-US" sz="800" b="1" dirty="0">
                          <a:effectLst/>
                          <a:latin typeface="Arial" panose="020B0604020202020204" pitchFamily="34" charset="0"/>
                          <a:cs typeface="Arial" panose="020B0604020202020204" pitchFamily="34" charset="0"/>
                        </a:rPr>
                        <a:t>230527B1XL</a:t>
                      </a:r>
                      <a:r>
                        <a:rPr lang="en-US" sz="800" dirty="0">
                          <a:effectLst/>
                          <a:latin typeface="Arial" panose="020B0604020202020204" pitchFamily="34" charset="0"/>
                          <a:cs typeface="Arial" panose="020B0604020202020204" pitchFamily="34" charset="0"/>
                        </a:rPr>
                        <a:t>)</a:t>
                      </a:r>
                    </a:p>
                    <a:p>
                      <a:pPr marL="0" marR="0" lvl="0" indent="0" algn="l" defTabSz="457200" rtl="0" eaLnBrk="1" fontAlgn="auto" latinLnBrk="0" hangingPunct="1">
                        <a:lnSpc>
                          <a:spcPct val="100000"/>
                        </a:lnSpc>
                        <a:spcBef>
                          <a:spcPts val="200"/>
                        </a:spcBef>
                        <a:spcAft>
                          <a:spcPts val="200"/>
                        </a:spcAft>
                        <a:buClrTx/>
                        <a:buSzTx/>
                        <a:buFontTx/>
                        <a:buNone/>
                        <a:tabLst/>
                        <a:defRPr/>
                      </a:pPr>
                      <a:endParaRPr lang="en-US" sz="800" dirty="0">
                        <a:effectLst/>
                        <a:latin typeface="Arial" panose="020B0604020202020204" pitchFamily="34" charset="0"/>
                        <a:cs typeface="Arial" panose="020B0604020202020204" pitchFamily="34" charset="0"/>
                      </a:endParaRPr>
                    </a:p>
                  </a:txBody>
                  <a:tcPr marL="32527" marR="32527" marT="0" marB="0"/>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cs typeface="Arial" panose="020B0604020202020204" pitchFamily="34" charset="0"/>
                        </a:rPr>
                        <a:t>BW On-Cycle GL Confirm (</a:t>
                      </a:r>
                      <a:r>
                        <a:rPr lang="en-US" sz="800" b="1" dirty="0">
                          <a:effectLst/>
                          <a:latin typeface="Arial" panose="020B0604020202020204" pitchFamily="34" charset="0"/>
                          <a:cs typeface="Arial" panose="020B0604020202020204" pitchFamily="34" charset="0"/>
                        </a:rPr>
                        <a:t>230527B1X</a:t>
                      </a:r>
                      <a:r>
                        <a:rPr lang="en-US" sz="800" dirty="0">
                          <a:effectLst/>
                          <a:latin typeface="Arial" panose="020B0604020202020204" pitchFamily="34" charset="0"/>
                          <a:cs typeface="Arial" panose="020B0604020202020204" pitchFamily="34" charset="0"/>
                        </a:rPr>
                        <a:t>)</a:t>
                      </a:r>
                    </a:p>
                    <a:p>
                      <a:pPr marL="0" marR="0">
                        <a:spcBef>
                          <a:spcPts val="200"/>
                        </a:spcBef>
                        <a:spcAft>
                          <a:spcPts val="200"/>
                        </a:spcAft>
                      </a:pPr>
                      <a:endParaRPr lang="en-US" sz="800" dirty="0">
                        <a:effectLst/>
                        <a:latin typeface="Arial" panose="020B0604020202020204" pitchFamily="34" charset="0"/>
                        <a:ea typeface="MS PGothic" panose="020B0600070205080204" pitchFamily="34" charset="-128"/>
                        <a:cs typeface="Arial" panose="020B0604020202020204" pitchFamily="34" charset="0"/>
                      </a:endParaRPr>
                    </a:p>
                  </a:txBody>
                  <a:tcPr marL="32527" marR="32527" marT="0" marB="0"/>
                </a:tc>
                <a:tc>
                  <a:txBody>
                    <a:bodyPr/>
                    <a:lstStyle/>
                    <a:p>
                      <a:pPr marL="0" marR="0">
                        <a:spcBef>
                          <a:spcPts val="200"/>
                        </a:spcBef>
                        <a:spcAft>
                          <a:spcPts val="200"/>
                        </a:spcAft>
                      </a:pPr>
                      <a:r>
                        <a:rPr lang="en-US" sz="800" dirty="0">
                          <a:effectLst/>
                        </a:rPr>
                        <a:t> </a:t>
                      </a:r>
                    </a:p>
                    <a:p>
                      <a:pPr marL="0" marR="0">
                        <a:spcBef>
                          <a:spcPts val="200"/>
                        </a:spcBef>
                        <a:spcAft>
                          <a:spcPts val="200"/>
                        </a:spcAft>
                      </a:pPr>
                      <a:endParaRPr lang="en-US" sz="800" dirty="0">
                        <a:effectLst/>
                        <a:latin typeface="Century Gothic" panose="020B0502020202020204" pitchFamily="34" charset="0"/>
                        <a:ea typeface="MS PGothic" panose="020B0600070205080204" pitchFamily="34" charset="-128"/>
                        <a:cs typeface="Times New Roman" panose="02020603050405020304" pitchFamily="18" charset="0"/>
                      </a:endParaRPr>
                    </a:p>
                    <a:p>
                      <a:pPr marL="0" marR="0">
                        <a:spcBef>
                          <a:spcPts val="200"/>
                        </a:spcBef>
                        <a:spcAft>
                          <a:spcPts val="200"/>
                        </a:spcAft>
                      </a:pPr>
                      <a:r>
                        <a:rPr lang="en-US" sz="1400" dirty="0">
                          <a:effectLst/>
                          <a:latin typeface="Century Gothic" panose="020B0502020202020204" pitchFamily="34" charset="0"/>
                          <a:ea typeface="MS PGothic" panose="020B0600070205080204" pitchFamily="34" charset="-128"/>
                          <a:cs typeface="Times New Roman" panose="02020603050405020304" pitchFamily="18" charset="0"/>
                        </a:rPr>
                        <a:t>       </a:t>
                      </a:r>
                    </a:p>
                  </a:txBody>
                  <a:tcPr marL="32527" marR="32527" marT="0" marB="0"/>
                </a:tc>
                <a:extLst>
                  <a:ext uri="{0D108BD9-81ED-4DB2-BD59-A6C34878D82A}">
                    <a16:rowId xmlns:a16="http://schemas.microsoft.com/office/drawing/2014/main" val="2109730260"/>
                  </a:ext>
                </a:extLst>
              </a:tr>
              <a:tr h="54708">
                <a:tc>
                  <a:txBody>
                    <a:bodyPr/>
                    <a:lstStyle/>
                    <a:p>
                      <a:pPr marL="0" marR="0" algn="r">
                        <a:spcBef>
                          <a:spcPts val="200"/>
                        </a:spcBef>
                        <a:spcAft>
                          <a:spcPts val="200"/>
                        </a:spcAft>
                      </a:pPr>
                      <a:r>
                        <a:rPr lang="en-US" sz="900" dirty="0">
                          <a:effectLst/>
                          <a:latin typeface="Century Gothic" panose="020B0502020202020204" pitchFamily="34" charset="0"/>
                        </a:rPr>
                        <a:t>4</a:t>
                      </a:r>
                      <a:endPar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tc>
                <a:tc>
                  <a:txBody>
                    <a:bodyPr/>
                    <a:lstStyle/>
                    <a:p>
                      <a:pPr marL="0" marR="0" algn="r">
                        <a:spcBef>
                          <a:spcPts val="200"/>
                        </a:spcBef>
                        <a:spcAft>
                          <a:spcPts val="200"/>
                        </a:spcAft>
                      </a:pPr>
                      <a:r>
                        <a:rPr lang="en-US" sz="900" dirty="0">
                          <a:effectLst/>
                          <a:latin typeface="Century Gothic" panose="020B0502020202020204" pitchFamily="34" charset="0"/>
                        </a:rPr>
                        <a:t>5</a:t>
                      </a:r>
                      <a:endPar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tc>
                <a:tc>
                  <a:txBody>
                    <a:bodyPr/>
                    <a:lstStyle/>
                    <a:p>
                      <a:pPr marL="0" marR="0" algn="r">
                        <a:spcBef>
                          <a:spcPts val="200"/>
                        </a:spcBef>
                        <a:spcAft>
                          <a:spcPts val="200"/>
                        </a:spcAft>
                      </a:pPr>
                      <a:r>
                        <a:rPr lang="en-US" sz="900" dirty="0">
                          <a:effectLst/>
                          <a:latin typeface="Century Gothic" panose="020B0502020202020204" pitchFamily="34" charset="0"/>
                        </a:rPr>
                        <a:t>6</a:t>
                      </a:r>
                      <a:endPar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tc>
                <a:tc>
                  <a:txBody>
                    <a:bodyPr/>
                    <a:lstStyle/>
                    <a:p>
                      <a:pPr marL="0" marR="0" algn="r">
                        <a:spcBef>
                          <a:spcPts val="200"/>
                        </a:spcBef>
                        <a:spcAft>
                          <a:spcPts val="200"/>
                        </a:spcAft>
                      </a:pPr>
                      <a:r>
                        <a:rPr lang="en-US" sz="800" dirty="0">
                          <a:effectLst/>
                          <a:latin typeface="Arial" panose="020B0604020202020204" pitchFamily="34" charset="0"/>
                          <a:cs typeface="Arial" panose="020B0604020202020204" pitchFamily="34" charset="0"/>
                        </a:rPr>
                        <a:t>7</a:t>
                      </a:r>
                      <a:endParaRPr lang="en-US" sz="800" dirty="0">
                        <a:solidFill>
                          <a:srgbClr val="595959"/>
                        </a:solidFill>
                        <a:effectLst/>
                        <a:latin typeface="Arial" panose="020B0604020202020204" pitchFamily="34" charset="0"/>
                        <a:ea typeface="MS PGothic" panose="020B0600070205080204" pitchFamily="34" charset="-128"/>
                        <a:cs typeface="Arial" panose="020B0604020202020204" pitchFamily="34" charset="0"/>
                      </a:endParaRPr>
                    </a:p>
                  </a:txBody>
                  <a:tcPr marL="32527" marR="32527" marT="0" marB="0"/>
                </a:tc>
                <a:tc>
                  <a:txBody>
                    <a:bodyPr/>
                    <a:lstStyle/>
                    <a:p>
                      <a:pPr marL="0" marR="0" algn="r">
                        <a:spcBef>
                          <a:spcPts val="200"/>
                        </a:spcBef>
                        <a:spcAft>
                          <a:spcPts val="200"/>
                        </a:spcAft>
                      </a:pPr>
                      <a:r>
                        <a:rPr lang="en-US" sz="800" dirty="0">
                          <a:effectLst/>
                          <a:latin typeface="Arial" panose="020B0604020202020204" pitchFamily="34" charset="0"/>
                          <a:cs typeface="Arial" panose="020B0604020202020204" pitchFamily="34" charset="0"/>
                        </a:rPr>
                        <a:t>8</a:t>
                      </a:r>
                      <a:endParaRPr lang="en-US" sz="800" dirty="0">
                        <a:solidFill>
                          <a:srgbClr val="595959"/>
                        </a:solidFill>
                        <a:effectLst/>
                        <a:latin typeface="Arial" panose="020B0604020202020204" pitchFamily="34" charset="0"/>
                        <a:ea typeface="MS PGothic" panose="020B0600070205080204" pitchFamily="34" charset="-128"/>
                        <a:cs typeface="Arial" panose="020B0604020202020204" pitchFamily="34" charset="0"/>
                      </a:endParaRPr>
                    </a:p>
                  </a:txBody>
                  <a:tcPr marL="32527" marR="32527" marT="0" marB="0"/>
                </a:tc>
                <a:tc>
                  <a:txBody>
                    <a:bodyPr/>
                    <a:lstStyle/>
                    <a:p>
                      <a:pPr marL="0" marR="0" algn="r">
                        <a:spcBef>
                          <a:spcPts val="200"/>
                        </a:spcBef>
                        <a:spcAft>
                          <a:spcPts val="200"/>
                        </a:spcAft>
                      </a:pPr>
                      <a:r>
                        <a:rPr lang="en-US" sz="800" dirty="0">
                          <a:effectLst/>
                          <a:latin typeface="Arial" panose="020B0604020202020204" pitchFamily="34" charset="0"/>
                          <a:cs typeface="Arial" panose="020B0604020202020204" pitchFamily="34" charset="0"/>
                        </a:rPr>
                        <a:t>9</a:t>
                      </a:r>
                      <a:endParaRPr lang="en-US" sz="800" dirty="0">
                        <a:solidFill>
                          <a:srgbClr val="595959"/>
                        </a:solidFill>
                        <a:effectLst/>
                        <a:latin typeface="Arial" panose="020B0604020202020204" pitchFamily="34" charset="0"/>
                        <a:ea typeface="MS PGothic" panose="020B0600070205080204" pitchFamily="34" charset="-128"/>
                        <a:cs typeface="Arial" panose="020B0604020202020204" pitchFamily="34" charset="0"/>
                      </a:endParaRPr>
                    </a:p>
                  </a:txBody>
                  <a:tcPr marL="32527" marR="32527" marT="0" marB="0"/>
                </a:tc>
                <a:tc>
                  <a:txBody>
                    <a:bodyPr/>
                    <a:lstStyle/>
                    <a:p>
                      <a:pPr marL="0" marR="0" algn="r">
                        <a:spcBef>
                          <a:spcPts val="200"/>
                        </a:spcBef>
                        <a:spcAft>
                          <a:spcPts val="200"/>
                        </a:spcAft>
                      </a:pPr>
                      <a:r>
                        <a:rPr lang="en-US" sz="900" dirty="0">
                          <a:effectLst/>
                          <a:latin typeface="Century Gothic" panose="020B0502020202020204" pitchFamily="34" charset="0"/>
                        </a:rPr>
                        <a:t>10</a:t>
                      </a:r>
                      <a:endPar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tc>
                <a:extLst>
                  <a:ext uri="{0D108BD9-81ED-4DB2-BD59-A6C34878D82A}">
                    <a16:rowId xmlns:a16="http://schemas.microsoft.com/office/drawing/2014/main" val="667447645"/>
                  </a:ext>
                </a:extLst>
              </a:tr>
              <a:tr h="764519">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b="1" kern="1200" dirty="0">
                          <a:solidFill>
                            <a:schemeClr val="accent4"/>
                          </a:solidFill>
                          <a:effectLst/>
                          <a:latin typeface="+mn-lt"/>
                          <a:ea typeface="+mn-ea"/>
                          <a:cs typeface="+mn-cs"/>
                        </a:rPr>
                        <a:t>Test run E-064 Funding Rollover process and send exception reports to locations  during the week of 6/5/2023</a:t>
                      </a:r>
                      <a:endParaRPr lang="en-US" sz="800" dirty="0">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cs typeface="Arial" panose="020B0604020202020204" pitchFamily="34" charset="0"/>
                        </a:rPr>
                        <a:t>BW On-Cycle GL Confirm –Summary and Detail (</a:t>
                      </a:r>
                      <a:r>
                        <a:rPr lang="en-US" sz="800" b="1" dirty="0">
                          <a:effectLst/>
                          <a:latin typeface="Arial" panose="020B0604020202020204" pitchFamily="34" charset="0"/>
                          <a:cs typeface="Arial" panose="020B0604020202020204" pitchFamily="34" charset="0"/>
                        </a:rPr>
                        <a:t>230527B1X</a:t>
                      </a:r>
                      <a:r>
                        <a:rPr lang="en-US" sz="800" dirty="0">
                          <a:effectLst/>
                          <a:latin typeface="Arial" panose="020B0604020202020204" pitchFamily="34" charset="0"/>
                          <a:cs typeface="Arial" panose="020B0604020202020204" pitchFamily="34" charset="0"/>
                        </a:rPr>
                        <a:t>)</a:t>
                      </a:r>
                    </a:p>
                    <a:p>
                      <a:pPr marL="0" marR="0">
                        <a:spcBef>
                          <a:spcPts val="200"/>
                        </a:spcBef>
                        <a:spcAft>
                          <a:spcPts val="200"/>
                        </a:spcAft>
                      </a:pPr>
                      <a:endParaRPr lang="en-US" sz="800" dirty="0">
                        <a:effectLst/>
                        <a:latin typeface="Arial" panose="020B0604020202020204" pitchFamily="34" charset="0"/>
                        <a:ea typeface="MS PGothic" panose="020B0600070205080204" pitchFamily="34" charset="-128"/>
                        <a:cs typeface="Arial" panose="020B0604020202020204" pitchFamily="34" charset="0"/>
                      </a:endParaRPr>
                    </a:p>
                  </a:txBody>
                  <a:tcPr marL="32527" marR="32527" marT="0" marB="0"/>
                </a:tc>
                <a:tc>
                  <a:txBody>
                    <a:bodyPr/>
                    <a:lstStyle/>
                    <a:p>
                      <a:pPr marL="0" marR="0">
                        <a:spcBef>
                          <a:spcPts val="200"/>
                        </a:spcBef>
                        <a:spcAft>
                          <a:spcPts val="200"/>
                        </a:spcAft>
                      </a:pPr>
                      <a:endParaRPr lang="en-US" sz="800" dirty="0">
                        <a:effectLst/>
                        <a:latin typeface="Arial" panose="020B0604020202020204" pitchFamily="34" charset="0"/>
                        <a:cs typeface="Arial" panose="020B0604020202020204" pitchFamily="34" charset="0"/>
                      </a:endParaRPr>
                    </a:p>
                  </a:txBody>
                  <a:tcPr marL="32527" marR="32527" marT="0" marB="0"/>
                </a:tc>
                <a:tc>
                  <a:txBody>
                    <a:bodyPr/>
                    <a:lstStyle/>
                    <a:p>
                      <a:pPr marL="0" marR="0">
                        <a:spcBef>
                          <a:spcPts val="200"/>
                        </a:spcBef>
                        <a:spcAft>
                          <a:spcPts val="200"/>
                        </a:spcAft>
                      </a:pPr>
                      <a:br>
                        <a:rPr lang="en-US" sz="800" dirty="0">
                          <a:effectLst/>
                          <a:latin typeface="Arial" panose="020B0604020202020204" pitchFamily="34" charset="0"/>
                          <a:cs typeface="Arial" panose="020B0604020202020204" pitchFamily="34" charset="0"/>
                        </a:rPr>
                      </a:br>
                      <a:endParaRPr lang="en-US" sz="800" dirty="0">
                        <a:effectLst/>
                        <a:latin typeface="Arial" panose="020B0604020202020204" pitchFamily="34" charset="0"/>
                        <a:cs typeface="Arial" panose="020B0604020202020204" pitchFamily="34" charset="0"/>
                      </a:endParaRPr>
                    </a:p>
                  </a:txBody>
                  <a:tcPr marL="32527" marR="32527" marT="0" marB="0"/>
                </a:tc>
                <a:tc>
                  <a:txBody>
                    <a:bodyPr/>
                    <a:lstStyle/>
                    <a:p>
                      <a:pPr marL="0" marR="0">
                        <a:spcBef>
                          <a:spcPts val="200"/>
                        </a:spcBef>
                        <a:spcAft>
                          <a:spcPts val="200"/>
                        </a:spcAft>
                      </a:pPr>
                      <a:endParaRPr lang="en-US" sz="800" dirty="0">
                        <a:effectLst/>
                        <a:latin typeface="Arial" panose="020B0604020202020204" pitchFamily="34" charset="0"/>
                        <a:ea typeface="MS PGothic" panose="020B0600070205080204" pitchFamily="34" charset="-128"/>
                        <a:cs typeface="Arial" panose="020B0604020202020204" pitchFamily="34" charset="0"/>
                      </a:endParaRPr>
                    </a:p>
                  </a:txBody>
                  <a:tcPr marL="32527" marR="32527" marT="0" marB="0"/>
                </a:tc>
                <a:tc>
                  <a:txBody>
                    <a:bodyPr/>
                    <a:lstStyle/>
                    <a:p>
                      <a:pPr marL="0" marR="0">
                        <a:spcBef>
                          <a:spcPts val="200"/>
                        </a:spcBef>
                        <a:spcAft>
                          <a:spcPts val="200"/>
                        </a:spcAft>
                      </a:pPr>
                      <a:endParaRPr lang="en-US" sz="800" dirty="0">
                        <a:effectLst/>
                        <a:latin typeface="Arial" panose="020B0604020202020204" pitchFamily="34" charset="0"/>
                        <a:cs typeface="Arial" panose="020B0604020202020204" pitchFamily="34" charset="0"/>
                      </a:endParaRPr>
                    </a:p>
                    <a:p>
                      <a:pPr marL="0" marR="0">
                        <a:spcBef>
                          <a:spcPts val="200"/>
                        </a:spcBef>
                        <a:spcAft>
                          <a:spcPts val="200"/>
                        </a:spcAft>
                      </a:pPr>
                      <a:r>
                        <a:rPr lang="en-US" sz="800" dirty="0">
                          <a:effectLst/>
                          <a:latin typeface="Arial" panose="020B0604020202020204" pitchFamily="34" charset="0"/>
                          <a:cs typeface="Arial" panose="020B0604020202020204" pitchFamily="34" charset="0"/>
                        </a:rPr>
                        <a:t> </a:t>
                      </a:r>
                    </a:p>
                  </a:txBody>
                  <a:tcPr marL="32527" marR="32527" marT="0" marB="0"/>
                </a:tc>
                <a:tc>
                  <a:txBody>
                    <a:bodyPr/>
                    <a:lstStyle/>
                    <a:p>
                      <a:pPr marL="0" marR="0">
                        <a:spcBef>
                          <a:spcPts val="200"/>
                        </a:spcBef>
                        <a:spcAft>
                          <a:spcPts val="200"/>
                        </a:spcAft>
                      </a:pPr>
                      <a:br>
                        <a:rPr lang="en-US" sz="800" dirty="0">
                          <a:effectLst/>
                        </a:rPr>
                      </a:br>
                      <a:endParaRPr lang="en-US" sz="800" dirty="0">
                        <a:effectLst/>
                      </a:endParaRPr>
                    </a:p>
                  </a:txBody>
                  <a:tcPr marL="32527" marR="32527" marT="0" marB="0"/>
                </a:tc>
                <a:extLst>
                  <a:ext uri="{0D108BD9-81ED-4DB2-BD59-A6C34878D82A}">
                    <a16:rowId xmlns:a16="http://schemas.microsoft.com/office/drawing/2014/main" val="4111938365"/>
                  </a:ext>
                </a:extLst>
              </a:tr>
              <a:tr h="146541">
                <a:tc>
                  <a:txBody>
                    <a:bodyPr/>
                    <a:lstStyle/>
                    <a:p>
                      <a:pPr marL="0" marR="0" algn="r">
                        <a:spcBef>
                          <a:spcPts val="200"/>
                        </a:spcBef>
                        <a:spcAft>
                          <a:spcPts val="200"/>
                        </a:spcAft>
                      </a:pPr>
                      <a:r>
                        <a:rPr lang="en-US" sz="900" dirty="0">
                          <a:effectLst/>
                          <a:latin typeface="Century Gothic" panose="020B0502020202020204" pitchFamily="34" charset="0"/>
                        </a:rPr>
                        <a:t>11</a:t>
                      </a:r>
                      <a:endPar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tc>
                <a:tc>
                  <a:txBody>
                    <a:bodyPr/>
                    <a:lstStyle/>
                    <a:p>
                      <a:pPr marL="0" marR="0" algn="r">
                        <a:spcBef>
                          <a:spcPts val="200"/>
                        </a:spcBef>
                        <a:spcAft>
                          <a:spcPts val="200"/>
                        </a:spcAft>
                      </a:pPr>
                      <a:r>
                        <a:rPr lang="en-US" sz="800" dirty="0">
                          <a:effectLst/>
                          <a:latin typeface="Arial" panose="020B0604020202020204" pitchFamily="34" charset="0"/>
                          <a:cs typeface="Arial" panose="020B0604020202020204" pitchFamily="34" charset="0"/>
                        </a:rPr>
                        <a:t>12</a:t>
                      </a:r>
                      <a:endParaRPr lang="en-US" sz="800" dirty="0">
                        <a:solidFill>
                          <a:srgbClr val="595959"/>
                        </a:solidFill>
                        <a:effectLst/>
                        <a:latin typeface="Arial" panose="020B0604020202020204" pitchFamily="34" charset="0"/>
                        <a:ea typeface="MS PGothic" panose="020B0600070205080204" pitchFamily="34" charset="-128"/>
                        <a:cs typeface="Arial" panose="020B0604020202020204" pitchFamily="34" charset="0"/>
                      </a:endParaRPr>
                    </a:p>
                  </a:txBody>
                  <a:tcPr marL="32527" marR="32527" marT="0" marB="0"/>
                </a:tc>
                <a:tc>
                  <a:txBody>
                    <a:bodyPr/>
                    <a:lstStyle/>
                    <a:p>
                      <a:pPr marL="0" marR="0" algn="r">
                        <a:spcBef>
                          <a:spcPts val="200"/>
                        </a:spcBef>
                        <a:spcAft>
                          <a:spcPts val="200"/>
                        </a:spcAft>
                      </a:pPr>
                      <a:r>
                        <a:rPr lang="en-US" sz="800" b="0" dirty="0">
                          <a:solidFill>
                            <a:schemeClr val="tx1"/>
                          </a:solidFill>
                          <a:effectLst/>
                          <a:latin typeface="Arial" panose="020B0604020202020204" pitchFamily="34" charset="0"/>
                          <a:cs typeface="Arial" panose="020B0604020202020204" pitchFamily="34" charset="0"/>
                        </a:rPr>
                        <a:t>13</a:t>
                      </a:r>
                      <a:endParaRPr lang="en-US" sz="800" b="0" dirty="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32527" marR="32527" marT="0" marB="0"/>
                </a:tc>
                <a:tc>
                  <a:txBody>
                    <a:bodyPr/>
                    <a:lstStyle/>
                    <a:p>
                      <a:pPr marL="0" marR="0" algn="r">
                        <a:spcBef>
                          <a:spcPts val="200"/>
                        </a:spcBef>
                        <a:spcAft>
                          <a:spcPts val="200"/>
                        </a:spcAft>
                      </a:pPr>
                      <a:r>
                        <a:rPr lang="en-US" sz="800" dirty="0">
                          <a:effectLst/>
                          <a:latin typeface="Arial" panose="020B0604020202020204" pitchFamily="34" charset="0"/>
                          <a:cs typeface="Arial" panose="020B0604020202020204" pitchFamily="34" charset="0"/>
                        </a:rPr>
                        <a:t>14</a:t>
                      </a:r>
                      <a:endParaRPr lang="en-US" sz="800" dirty="0">
                        <a:solidFill>
                          <a:srgbClr val="595959"/>
                        </a:solidFill>
                        <a:effectLst/>
                        <a:latin typeface="Arial" panose="020B0604020202020204" pitchFamily="34" charset="0"/>
                        <a:ea typeface="MS PGothic" panose="020B0600070205080204" pitchFamily="34" charset="-128"/>
                        <a:cs typeface="Arial" panose="020B0604020202020204" pitchFamily="34" charset="0"/>
                      </a:endParaRPr>
                    </a:p>
                  </a:txBody>
                  <a:tcPr marL="32527" marR="32527" marT="0" marB="0"/>
                </a:tc>
                <a:tc>
                  <a:txBody>
                    <a:bodyPr/>
                    <a:lstStyle/>
                    <a:p>
                      <a:pPr marL="0" marR="0" algn="r">
                        <a:spcBef>
                          <a:spcPts val="200"/>
                        </a:spcBef>
                        <a:spcAft>
                          <a:spcPts val="200"/>
                        </a:spcAft>
                      </a:pPr>
                      <a:r>
                        <a:rPr lang="en-US" sz="800" dirty="0">
                          <a:effectLst/>
                          <a:latin typeface="Arial" panose="020B0604020202020204" pitchFamily="34" charset="0"/>
                          <a:cs typeface="Arial" panose="020B0604020202020204" pitchFamily="34" charset="0"/>
                        </a:rPr>
                        <a:t>15</a:t>
                      </a:r>
                      <a:endParaRPr lang="en-US" sz="800" dirty="0">
                        <a:solidFill>
                          <a:srgbClr val="595959"/>
                        </a:solidFill>
                        <a:effectLst/>
                        <a:latin typeface="Arial" panose="020B0604020202020204" pitchFamily="34" charset="0"/>
                        <a:ea typeface="MS PGothic" panose="020B0600070205080204" pitchFamily="34" charset="-128"/>
                        <a:cs typeface="Arial" panose="020B0604020202020204" pitchFamily="34" charset="0"/>
                      </a:endParaRPr>
                    </a:p>
                  </a:txBody>
                  <a:tcPr marL="32527" marR="32527" marT="0" marB="0"/>
                </a:tc>
                <a:tc>
                  <a:txBody>
                    <a:bodyPr/>
                    <a:lstStyle/>
                    <a:p>
                      <a:pPr marL="0" marR="0" algn="r">
                        <a:spcBef>
                          <a:spcPts val="200"/>
                        </a:spcBef>
                        <a:spcAft>
                          <a:spcPts val="200"/>
                        </a:spcAft>
                      </a:pPr>
                      <a:r>
                        <a:rPr lang="en-US" sz="800" dirty="0">
                          <a:effectLst/>
                          <a:latin typeface="Arial" panose="020B0604020202020204" pitchFamily="34" charset="0"/>
                          <a:cs typeface="Arial" panose="020B0604020202020204" pitchFamily="34" charset="0"/>
                        </a:rPr>
                        <a:t>16</a:t>
                      </a:r>
                      <a:endParaRPr lang="en-US" sz="800" dirty="0">
                        <a:solidFill>
                          <a:srgbClr val="595959"/>
                        </a:solidFill>
                        <a:effectLst/>
                        <a:latin typeface="Arial" panose="020B0604020202020204" pitchFamily="34" charset="0"/>
                        <a:ea typeface="MS PGothic" panose="020B0600070205080204" pitchFamily="34" charset="-128"/>
                        <a:cs typeface="Arial" panose="020B0604020202020204" pitchFamily="34" charset="0"/>
                      </a:endParaRPr>
                    </a:p>
                  </a:txBody>
                  <a:tcPr marL="32527" marR="32527" marT="0" marB="0"/>
                </a:tc>
                <a:tc>
                  <a:txBody>
                    <a:bodyPr/>
                    <a:lstStyle/>
                    <a:p>
                      <a:pPr marL="0" marR="0" algn="r">
                        <a:spcBef>
                          <a:spcPts val="200"/>
                        </a:spcBef>
                        <a:spcAft>
                          <a:spcPts val="200"/>
                        </a:spcAft>
                      </a:pPr>
                      <a:r>
                        <a:rPr lang="en-US" sz="900" dirty="0">
                          <a:effectLst/>
                          <a:latin typeface="Century Gothic" panose="020B0502020202020204" pitchFamily="34" charset="0"/>
                        </a:rPr>
                        <a:t>17</a:t>
                      </a:r>
                      <a:endPar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tc>
                <a:extLst>
                  <a:ext uri="{0D108BD9-81ED-4DB2-BD59-A6C34878D82A}">
                    <a16:rowId xmlns:a16="http://schemas.microsoft.com/office/drawing/2014/main" val="2803196401"/>
                  </a:ext>
                </a:extLst>
              </a:tr>
              <a:tr h="987471">
                <a:tc>
                  <a:txBody>
                    <a:bodyPr/>
                    <a:lstStyle/>
                    <a:p>
                      <a:pPr marL="0" marR="0">
                        <a:spcBef>
                          <a:spcPts val="200"/>
                        </a:spcBef>
                        <a:spcAft>
                          <a:spcPts val="200"/>
                        </a:spcAft>
                      </a:pPr>
                      <a:r>
                        <a:rPr lang="en-US" sz="800" dirty="0">
                          <a:effectLst/>
                        </a:rPr>
                        <a:t> </a:t>
                      </a:r>
                    </a:p>
                    <a:p>
                      <a:pPr marL="0" marR="0">
                        <a:spcBef>
                          <a:spcPts val="200"/>
                        </a:spcBef>
                        <a:spcAft>
                          <a:spcPts val="200"/>
                        </a:spcAft>
                      </a:pPr>
                      <a:endParaRPr lang="en-US" sz="800" dirty="0">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tc>
                <a:tc>
                  <a:txBody>
                    <a:bodyPr/>
                    <a:lstStyle/>
                    <a:p>
                      <a:pPr marL="0" marR="0">
                        <a:spcBef>
                          <a:spcPts val="200"/>
                        </a:spcBef>
                        <a:spcAft>
                          <a:spcPts val="200"/>
                        </a:spcAft>
                      </a:pPr>
                      <a:endParaRPr lang="en-US" sz="800" dirty="0">
                        <a:effectLst/>
                        <a:latin typeface="Arial" panose="020B0604020202020204" pitchFamily="34" charset="0"/>
                        <a:cs typeface="Arial" panose="020B0604020202020204" pitchFamily="34" charset="0"/>
                      </a:endParaRPr>
                    </a:p>
                    <a:p>
                      <a:pPr marL="0" marR="0">
                        <a:spcBef>
                          <a:spcPts val="200"/>
                        </a:spcBef>
                        <a:spcAft>
                          <a:spcPts val="200"/>
                        </a:spcAft>
                      </a:pPr>
                      <a:r>
                        <a:rPr lang="en-US" sz="800" dirty="0">
                          <a:effectLst/>
                          <a:latin typeface="Arial" panose="020B0604020202020204" pitchFamily="34" charset="0"/>
                          <a:cs typeface="Arial" panose="020B0604020202020204" pitchFamily="34" charset="0"/>
                        </a:rPr>
                        <a:t>   </a:t>
                      </a:r>
                      <a:endParaRPr lang="en-US" sz="800" dirty="0">
                        <a:effectLst/>
                        <a:latin typeface="Arial" panose="020B0604020202020204" pitchFamily="34" charset="0"/>
                        <a:ea typeface="MS PGothic" panose="020B0600070205080204" pitchFamily="34" charset="-128"/>
                        <a:cs typeface="Arial" panose="020B0604020202020204" pitchFamily="34" charset="0"/>
                      </a:endParaRPr>
                    </a:p>
                  </a:txBody>
                  <a:tcPr marL="32527" marR="32527" marT="0" marB="0"/>
                </a:tc>
                <a:tc>
                  <a:txBody>
                    <a:bodyPr/>
                    <a:lstStyle/>
                    <a:p>
                      <a:pPr marL="0" marR="0" lvl="0" indent="0" algn="l" defTabSz="457200" rtl="0" eaLnBrk="1" fontAlgn="auto" latinLnBrk="0" hangingPunct="1">
                        <a:lnSpc>
                          <a:spcPct val="100000"/>
                        </a:lnSpc>
                        <a:spcBef>
                          <a:spcPts val="600"/>
                        </a:spcBef>
                        <a:spcAft>
                          <a:spcPts val="200"/>
                        </a:spcAft>
                        <a:buClrTx/>
                        <a:buSzTx/>
                        <a:buFontTx/>
                        <a:buNone/>
                        <a:tabLst/>
                        <a:defRPr/>
                      </a:pPr>
                      <a:r>
                        <a:rPr lang="en-US" sz="800" dirty="0">
                          <a:effectLst/>
                          <a:latin typeface="Arial" panose="020B0604020202020204" pitchFamily="34" charset="0"/>
                          <a:cs typeface="Arial" panose="020B0604020202020204" pitchFamily="34" charset="0"/>
                        </a:rPr>
                        <a:t>MO Off-Cycle GL Confirm (</a:t>
                      </a:r>
                      <a:r>
                        <a:rPr lang="en-US" sz="800" b="1" dirty="0">
                          <a:effectLst/>
                          <a:latin typeface="Arial" panose="020B0604020202020204" pitchFamily="34" charset="0"/>
                          <a:cs typeface="Arial" panose="020B0604020202020204" pitchFamily="34" charset="0"/>
                        </a:rPr>
                        <a:t>230601M0YL</a:t>
                      </a:r>
                      <a:r>
                        <a:rPr lang="en-US" sz="800" dirty="0">
                          <a:effectLst/>
                          <a:latin typeface="Arial" panose="020B0604020202020204" pitchFamily="34" charset="0"/>
                          <a:cs typeface="Arial" panose="020B0604020202020204" pitchFamily="34" charset="0"/>
                        </a:rPr>
                        <a:t>)</a:t>
                      </a:r>
                    </a:p>
                  </a:txBody>
                  <a:tcPr marL="32527" marR="32527" marT="0" marB="0"/>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cs typeface="Arial" panose="020B0604020202020204" pitchFamily="34" charset="0"/>
                        </a:rPr>
                        <a:t>BW On-Cycle GL Confirm (</a:t>
                      </a:r>
                      <a:r>
                        <a:rPr lang="en-US" sz="800" b="1" dirty="0">
                          <a:effectLst/>
                          <a:latin typeface="Arial" panose="020B0604020202020204" pitchFamily="34" charset="0"/>
                          <a:cs typeface="Arial" panose="020B0604020202020204" pitchFamily="34" charset="0"/>
                        </a:rPr>
                        <a:t>230610B2XL</a:t>
                      </a:r>
                      <a:r>
                        <a:rPr lang="en-US" sz="800" dirty="0">
                          <a:effectLst/>
                          <a:latin typeface="Arial" panose="020B0604020202020204" pitchFamily="34" charset="0"/>
                          <a:cs typeface="Arial" panose="020B0604020202020204" pitchFamily="34" charset="0"/>
                        </a:rPr>
                        <a:t>) </a:t>
                      </a:r>
                    </a:p>
                    <a:p>
                      <a:pPr marL="0" marR="0">
                        <a:spcBef>
                          <a:spcPts val="200"/>
                        </a:spcBef>
                        <a:spcAft>
                          <a:spcPts val="200"/>
                        </a:spcAft>
                      </a:pPr>
                      <a:r>
                        <a:rPr lang="en-US" sz="800" dirty="0">
                          <a:effectLst/>
                          <a:latin typeface="Arial" panose="020B0604020202020204" pitchFamily="34" charset="0"/>
                          <a:cs typeface="Arial" panose="020B0604020202020204" pitchFamily="34" charset="0"/>
                        </a:rPr>
                        <a:t>  </a:t>
                      </a:r>
                    </a:p>
                    <a:p>
                      <a:pPr marL="0" marR="0">
                        <a:spcBef>
                          <a:spcPts val="200"/>
                        </a:spcBef>
                        <a:spcAft>
                          <a:spcPts val="200"/>
                        </a:spcAft>
                      </a:pPr>
                      <a:r>
                        <a:rPr lang="en-US" sz="800" dirty="0">
                          <a:effectLst/>
                          <a:latin typeface="Arial" panose="020B0604020202020204" pitchFamily="34" charset="0"/>
                          <a:cs typeface="Arial" panose="020B0604020202020204" pitchFamily="34" charset="0"/>
                        </a:rPr>
                        <a:t> </a:t>
                      </a:r>
                      <a:endParaRPr lang="en-US" sz="800" dirty="0">
                        <a:effectLst/>
                        <a:latin typeface="Arial" panose="020B0604020202020204" pitchFamily="34" charset="0"/>
                        <a:ea typeface="MS PGothic" panose="020B0600070205080204" pitchFamily="34" charset="-128"/>
                        <a:cs typeface="Arial" panose="020B0604020202020204" pitchFamily="34" charset="0"/>
                      </a:endParaRPr>
                    </a:p>
                  </a:txBody>
                  <a:tcPr marL="32527" marR="32527" marT="0" marB="0"/>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cs typeface="Arial" panose="020B0604020202020204" pitchFamily="34" charset="0"/>
                        </a:rPr>
                        <a:t>MO Off-Cycle GL Confirm (</a:t>
                      </a:r>
                      <a:r>
                        <a:rPr lang="en-US" sz="800" b="1" dirty="0">
                          <a:effectLst/>
                          <a:latin typeface="Arial" panose="020B0604020202020204" pitchFamily="34" charset="0"/>
                          <a:cs typeface="Arial" panose="020B0604020202020204" pitchFamily="34" charset="0"/>
                        </a:rPr>
                        <a:t>230601M0Y</a:t>
                      </a:r>
                      <a:r>
                        <a:rPr lang="en-US" sz="800" dirty="0">
                          <a:effectLst/>
                          <a:latin typeface="Arial" panose="020B0604020202020204" pitchFamily="34" charset="0"/>
                          <a:cs typeface="Arial" panose="020B0604020202020204" pitchFamily="34" charset="0"/>
                        </a:rPr>
                        <a:t>)</a:t>
                      </a:r>
                    </a:p>
                    <a:p>
                      <a:pPr marL="0" marR="0">
                        <a:spcBef>
                          <a:spcPts val="200"/>
                        </a:spcBef>
                        <a:spcAft>
                          <a:spcPts val="200"/>
                        </a:spcAft>
                      </a:pPr>
                      <a:endParaRPr lang="en-US" sz="800" dirty="0">
                        <a:effectLst/>
                        <a:latin typeface="Arial" panose="020B0604020202020204" pitchFamily="34" charset="0"/>
                        <a:ea typeface="MS PGothic" panose="020B0600070205080204" pitchFamily="34" charset="-128"/>
                        <a:cs typeface="Arial" panose="020B0604020202020204" pitchFamily="34" charset="0"/>
                      </a:endParaRPr>
                    </a:p>
                  </a:txBody>
                  <a:tcPr marL="32527" marR="32527" marT="0" marB="0"/>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cs typeface="Arial" panose="020B0604020202020204" pitchFamily="34" charset="0"/>
                        </a:rPr>
                        <a:t>BW On-Cycle GL Confirm (</a:t>
                      </a:r>
                      <a:r>
                        <a:rPr lang="en-US" sz="800" b="1" dirty="0">
                          <a:effectLst/>
                          <a:latin typeface="Arial" panose="020B0604020202020204" pitchFamily="34" charset="0"/>
                          <a:cs typeface="Arial" panose="020B0604020202020204" pitchFamily="34" charset="0"/>
                        </a:rPr>
                        <a:t>230610B2X</a:t>
                      </a:r>
                      <a:r>
                        <a:rPr lang="en-US" sz="800" dirty="0">
                          <a:effectLst/>
                          <a:latin typeface="Arial" panose="020B0604020202020204" pitchFamily="34" charset="0"/>
                          <a:cs typeface="Arial" panose="020B0604020202020204" pitchFamily="34" charset="0"/>
                        </a:rPr>
                        <a:t>)</a:t>
                      </a:r>
                    </a:p>
                  </a:txBody>
                  <a:tcPr marL="32527" marR="32527" marT="0" marB="0"/>
                </a:tc>
                <a:tc>
                  <a:txBody>
                    <a:bodyPr/>
                    <a:lstStyle/>
                    <a:p>
                      <a:pPr marL="0" marR="0">
                        <a:spcBef>
                          <a:spcPts val="200"/>
                        </a:spcBef>
                        <a:spcAft>
                          <a:spcPts val="200"/>
                        </a:spcAft>
                      </a:pPr>
                      <a:r>
                        <a:rPr lang="en-US" sz="800" dirty="0">
                          <a:solidFill>
                            <a:schemeClr val="accent4"/>
                          </a:solidFill>
                          <a:effectLst/>
                        </a:rPr>
                        <a:t> </a:t>
                      </a:r>
                    </a:p>
                    <a:p>
                      <a:pPr marL="0" marR="0">
                        <a:spcBef>
                          <a:spcPts val="200"/>
                        </a:spcBef>
                        <a:spcAft>
                          <a:spcPts val="200"/>
                        </a:spcAft>
                      </a:pPr>
                      <a:endParaRPr lang="en-US" sz="800" dirty="0">
                        <a:solidFill>
                          <a:schemeClr val="accent4"/>
                        </a:solidFill>
                        <a:effectLst/>
                      </a:endParaRPr>
                    </a:p>
                    <a:p>
                      <a:pPr marL="0" marR="0">
                        <a:spcBef>
                          <a:spcPts val="200"/>
                        </a:spcBef>
                        <a:spcAft>
                          <a:spcPts val="200"/>
                        </a:spcAft>
                      </a:pPr>
                      <a:r>
                        <a:rPr lang="en-US" sz="1400" dirty="0">
                          <a:solidFill>
                            <a:schemeClr val="accent4"/>
                          </a:solidFill>
                          <a:effectLst/>
                        </a:rPr>
                        <a:t>         </a:t>
                      </a:r>
                      <a:endParaRPr lang="en-US" sz="1400" b="1" dirty="0">
                        <a:solidFill>
                          <a:schemeClr val="accent4"/>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tc>
                <a:extLst>
                  <a:ext uri="{0D108BD9-81ED-4DB2-BD59-A6C34878D82A}">
                    <a16:rowId xmlns:a16="http://schemas.microsoft.com/office/drawing/2014/main" val="3666885553"/>
                  </a:ext>
                </a:extLst>
              </a:tr>
              <a:tr h="135151">
                <a:tc>
                  <a:txBody>
                    <a:bodyPr/>
                    <a:lstStyle/>
                    <a:p>
                      <a:pPr marL="0" marR="0" algn="r">
                        <a:spcBef>
                          <a:spcPts val="200"/>
                        </a:spcBef>
                        <a:spcAft>
                          <a:spcPts val="200"/>
                        </a:spcAft>
                      </a:pPr>
                      <a:r>
                        <a:rPr lang="en-US" sz="900" dirty="0">
                          <a:effectLst/>
                          <a:latin typeface="Century Gothic" panose="020B0502020202020204" pitchFamily="34" charset="0"/>
                        </a:rPr>
                        <a:t>18</a:t>
                      </a:r>
                      <a:endPar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tc>
                <a:tc>
                  <a:txBody>
                    <a:bodyPr/>
                    <a:lstStyle/>
                    <a:p>
                      <a:pPr marL="0" marR="0" algn="r">
                        <a:spcBef>
                          <a:spcPts val="200"/>
                        </a:spcBef>
                        <a:spcAft>
                          <a:spcPts val="200"/>
                        </a:spcAft>
                      </a:pPr>
                      <a:r>
                        <a:rPr lang="en-US" sz="800" dirty="0">
                          <a:effectLst/>
                          <a:latin typeface="Arial" panose="020B0604020202020204" pitchFamily="34" charset="0"/>
                          <a:cs typeface="Arial" panose="020B0604020202020204" pitchFamily="34" charset="0"/>
                        </a:rPr>
                        <a:t>19</a:t>
                      </a:r>
                      <a:endParaRPr lang="en-US" sz="800" dirty="0">
                        <a:solidFill>
                          <a:srgbClr val="595959"/>
                        </a:solidFill>
                        <a:effectLst/>
                        <a:latin typeface="Arial" panose="020B0604020202020204" pitchFamily="34" charset="0"/>
                        <a:ea typeface="MS PGothic" panose="020B0600070205080204" pitchFamily="34" charset="-128"/>
                        <a:cs typeface="Arial" panose="020B0604020202020204" pitchFamily="34" charset="0"/>
                      </a:endParaRPr>
                    </a:p>
                  </a:txBody>
                  <a:tcPr marL="32527" marR="32527" marT="0" marB="0"/>
                </a:tc>
                <a:tc>
                  <a:txBody>
                    <a:bodyPr/>
                    <a:lstStyle/>
                    <a:p>
                      <a:pPr marL="0" marR="0" algn="r">
                        <a:spcBef>
                          <a:spcPts val="200"/>
                        </a:spcBef>
                        <a:spcAft>
                          <a:spcPts val="200"/>
                        </a:spcAft>
                      </a:pPr>
                      <a:r>
                        <a:rPr lang="en-US" sz="800" dirty="0">
                          <a:effectLst/>
                          <a:latin typeface="Arial" panose="020B0604020202020204" pitchFamily="34" charset="0"/>
                          <a:cs typeface="Arial" panose="020B0604020202020204" pitchFamily="34" charset="0"/>
                        </a:rPr>
                        <a:t>20</a:t>
                      </a:r>
                      <a:endParaRPr lang="en-US" sz="800" dirty="0">
                        <a:solidFill>
                          <a:srgbClr val="595959"/>
                        </a:solidFill>
                        <a:effectLst/>
                        <a:latin typeface="Arial" panose="020B0604020202020204" pitchFamily="34" charset="0"/>
                        <a:ea typeface="MS PGothic" panose="020B0600070205080204" pitchFamily="34" charset="-128"/>
                        <a:cs typeface="Arial" panose="020B0604020202020204" pitchFamily="34" charset="0"/>
                      </a:endParaRPr>
                    </a:p>
                  </a:txBody>
                  <a:tcPr marL="32527" marR="32527" marT="0" marB="0"/>
                </a:tc>
                <a:tc>
                  <a:txBody>
                    <a:bodyPr/>
                    <a:lstStyle/>
                    <a:p>
                      <a:pPr marL="0" marR="0" algn="r">
                        <a:spcBef>
                          <a:spcPts val="200"/>
                        </a:spcBef>
                        <a:spcAft>
                          <a:spcPts val="200"/>
                        </a:spcAft>
                      </a:pPr>
                      <a:r>
                        <a:rPr lang="en-US" sz="800" dirty="0">
                          <a:effectLst/>
                          <a:latin typeface="Arial" panose="020B0604020202020204" pitchFamily="34" charset="0"/>
                          <a:cs typeface="Arial" panose="020B0604020202020204" pitchFamily="34" charset="0"/>
                        </a:rPr>
                        <a:t>21</a:t>
                      </a:r>
                      <a:endParaRPr lang="en-US" sz="800" dirty="0">
                        <a:solidFill>
                          <a:srgbClr val="595959"/>
                        </a:solidFill>
                        <a:effectLst/>
                        <a:latin typeface="Arial" panose="020B0604020202020204" pitchFamily="34" charset="0"/>
                        <a:ea typeface="MS PGothic" panose="020B0600070205080204" pitchFamily="34" charset="-128"/>
                        <a:cs typeface="Arial" panose="020B0604020202020204" pitchFamily="34" charset="0"/>
                      </a:endParaRPr>
                    </a:p>
                  </a:txBody>
                  <a:tcPr marL="32527" marR="32527" marT="0" marB="0"/>
                </a:tc>
                <a:tc>
                  <a:txBody>
                    <a:bodyPr/>
                    <a:lstStyle/>
                    <a:p>
                      <a:pPr marL="0" marR="0" algn="r">
                        <a:spcBef>
                          <a:spcPts val="200"/>
                        </a:spcBef>
                        <a:spcAft>
                          <a:spcPts val="200"/>
                        </a:spcAft>
                      </a:pPr>
                      <a:r>
                        <a:rPr lang="en-US" sz="800" b="0" dirty="0">
                          <a:solidFill>
                            <a:schemeClr val="tx1"/>
                          </a:solidFill>
                          <a:effectLst/>
                          <a:latin typeface="Arial" panose="020B0604020202020204" pitchFamily="34" charset="0"/>
                          <a:cs typeface="Arial" panose="020B0604020202020204" pitchFamily="34" charset="0"/>
                        </a:rPr>
                        <a:t>22</a:t>
                      </a:r>
                      <a:endParaRPr lang="en-US" sz="800" b="0" dirty="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32527" marR="32527" marT="0" marB="0"/>
                </a:tc>
                <a:tc>
                  <a:txBody>
                    <a:bodyPr/>
                    <a:lstStyle/>
                    <a:p>
                      <a:pPr marL="0" marR="0" algn="r">
                        <a:spcBef>
                          <a:spcPts val="200"/>
                        </a:spcBef>
                        <a:spcAft>
                          <a:spcPts val="200"/>
                        </a:spcAft>
                      </a:pPr>
                      <a:r>
                        <a:rPr lang="en-US" sz="800" b="0" dirty="0">
                          <a:solidFill>
                            <a:schemeClr val="tx1"/>
                          </a:solidFill>
                          <a:effectLst/>
                          <a:latin typeface="Arial" panose="020B0604020202020204" pitchFamily="34" charset="0"/>
                          <a:cs typeface="Arial" panose="020B0604020202020204" pitchFamily="34" charset="0"/>
                        </a:rPr>
                        <a:t>23</a:t>
                      </a:r>
                      <a:endParaRPr lang="en-US" sz="800" b="0" dirty="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32527" marR="32527" marT="0" marB="0"/>
                </a:tc>
                <a:tc>
                  <a:txBody>
                    <a:bodyPr/>
                    <a:lstStyle/>
                    <a:p>
                      <a:pPr marL="0" marR="0" algn="r">
                        <a:spcBef>
                          <a:spcPts val="200"/>
                        </a:spcBef>
                        <a:spcAft>
                          <a:spcPts val="200"/>
                        </a:spcAft>
                      </a:pPr>
                      <a:r>
                        <a:rPr lang="en-US" sz="900" dirty="0">
                          <a:solidFill>
                            <a:schemeClr val="tx1"/>
                          </a:solidFill>
                          <a:effectLst/>
                          <a:latin typeface="Century Gothic" panose="020B0502020202020204" pitchFamily="34" charset="0"/>
                        </a:rPr>
                        <a:t>24</a:t>
                      </a:r>
                      <a:endParaRPr lang="en-US" sz="900" dirty="0">
                        <a:solidFill>
                          <a:schemeClr val="tx1"/>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tc>
                <a:extLst>
                  <a:ext uri="{0D108BD9-81ED-4DB2-BD59-A6C34878D82A}">
                    <a16:rowId xmlns:a16="http://schemas.microsoft.com/office/drawing/2014/main" val="3556813264"/>
                  </a:ext>
                </a:extLst>
              </a:tr>
              <a:tr h="699038">
                <a:tc>
                  <a:txBody>
                    <a:bodyPr/>
                    <a:lstStyle/>
                    <a:p>
                      <a:pPr marL="0" marR="0">
                        <a:spcBef>
                          <a:spcPts val="200"/>
                        </a:spcBef>
                        <a:spcAft>
                          <a:spcPts val="200"/>
                        </a:spcAft>
                      </a:pPr>
                      <a:r>
                        <a:rPr lang="en-US" sz="800" dirty="0">
                          <a:effectLst/>
                        </a:rPr>
                        <a:t> </a:t>
                      </a:r>
                    </a:p>
                    <a:p>
                      <a:pPr marL="0" marR="0">
                        <a:spcBef>
                          <a:spcPts val="200"/>
                        </a:spcBef>
                        <a:spcAft>
                          <a:spcPts val="200"/>
                        </a:spcAft>
                      </a:pPr>
                      <a:endParaRPr lang="en-US" sz="800" b="1" dirty="0">
                        <a:solidFill>
                          <a:schemeClr val="accent4"/>
                        </a:solidFill>
                        <a:effectLst/>
                      </a:endParaRPr>
                    </a:p>
                    <a:p>
                      <a:pPr marL="0" marR="0">
                        <a:spcBef>
                          <a:spcPts val="200"/>
                        </a:spcBef>
                        <a:spcAft>
                          <a:spcPts val="200"/>
                        </a:spcAft>
                      </a:pPr>
                      <a:endParaRPr lang="en-US" sz="800" b="1" dirty="0">
                        <a:solidFill>
                          <a:schemeClr val="accent4"/>
                        </a:solidFill>
                        <a:effectLst/>
                      </a:endParaRPr>
                    </a:p>
                  </a:txBody>
                  <a:tcPr marL="32527" marR="32527" marT="0" marB="0"/>
                </a:tc>
                <a:tc>
                  <a:txBody>
                    <a:bodyPr/>
                    <a:lstStyle/>
                    <a:p>
                      <a:pPr marL="0" marR="0" lvl="0" indent="0" algn="ctr" defTabSz="457200" rtl="0" eaLnBrk="1" fontAlgn="auto" latinLnBrk="0" hangingPunct="1">
                        <a:lnSpc>
                          <a:spcPct val="100000"/>
                        </a:lnSpc>
                        <a:spcBef>
                          <a:spcPts val="200"/>
                        </a:spcBef>
                        <a:spcAft>
                          <a:spcPts val="200"/>
                        </a:spcAft>
                        <a:buClrTx/>
                        <a:buSzTx/>
                        <a:buFontTx/>
                        <a:buNone/>
                        <a:tabLst/>
                        <a:defRPr/>
                      </a:pPr>
                      <a:endParaRPr lang="en-US" sz="1600" b="1" dirty="0">
                        <a:solidFill>
                          <a:srgbClr val="00B0F0"/>
                        </a:solidFill>
                        <a:effectLst/>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200"/>
                        </a:spcBef>
                        <a:spcAft>
                          <a:spcPts val="200"/>
                        </a:spcAft>
                        <a:buClrTx/>
                        <a:buSzTx/>
                        <a:buFontTx/>
                        <a:buNone/>
                        <a:tabLst/>
                        <a:defRPr/>
                      </a:pPr>
                      <a:r>
                        <a:rPr lang="en-US" sz="1600" b="1" dirty="0">
                          <a:solidFill>
                            <a:srgbClr val="00B0F0"/>
                          </a:solidFill>
                          <a:effectLst/>
                          <a:latin typeface="Arial" panose="020B0604020202020204" pitchFamily="34" charset="0"/>
                          <a:cs typeface="Arial" panose="020B0604020202020204" pitchFamily="34" charset="0"/>
                        </a:rPr>
                        <a:t>Holiday</a:t>
                      </a:r>
                      <a:endParaRPr lang="en-US" sz="1600" b="1" dirty="0">
                        <a:solidFill>
                          <a:srgbClr val="00B0F0"/>
                        </a:solidFill>
                        <a:effectLst/>
                        <a:latin typeface="Arial" panose="020B0604020202020204" pitchFamily="34" charset="0"/>
                        <a:ea typeface="MS PGothic" panose="020B0600070205080204" pitchFamily="34" charset="-128"/>
                        <a:cs typeface="Arial" panose="020B0604020202020204" pitchFamily="34" charset="0"/>
                      </a:endParaRPr>
                    </a:p>
                    <a:p>
                      <a:pPr marL="0" marR="0">
                        <a:spcBef>
                          <a:spcPts val="200"/>
                        </a:spcBef>
                        <a:spcAft>
                          <a:spcPts val="200"/>
                        </a:spcAft>
                      </a:pPr>
                      <a:endParaRPr lang="en-US" sz="800" dirty="0">
                        <a:effectLst/>
                        <a:latin typeface="Arial" panose="020B0604020202020204" pitchFamily="34" charset="0"/>
                        <a:ea typeface="MS PGothic" panose="020B0600070205080204" pitchFamily="34" charset="-128"/>
                        <a:cs typeface="Arial" panose="020B0604020202020204" pitchFamily="34" charset="0"/>
                      </a:endParaRPr>
                    </a:p>
                  </a:txBody>
                  <a:tcPr marL="32527" marR="32527" marT="0" marB="0"/>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cs typeface="Arial" panose="020B0604020202020204" pitchFamily="34" charset="0"/>
                        </a:rPr>
                        <a:t>BW On-Cycle GL Confirm –Summary and Detail (</a:t>
                      </a:r>
                      <a:r>
                        <a:rPr lang="en-US" sz="800" b="1" dirty="0">
                          <a:effectLst/>
                          <a:latin typeface="Arial" panose="020B0604020202020204" pitchFamily="34" charset="0"/>
                          <a:cs typeface="Arial" panose="020B0604020202020204" pitchFamily="34" charset="0"/>
                        </a:rPr>
                        <a:t>230610B2X</a:t>
                      </a:r>
                      <a:r>
                        <a:rPr lang="en-US" sz="800" dirty="0">
                          <a:effectLst/>
                          <a:latin typeface="Arial" panose="020B0604020202020204" pitchFamily="34" charset="0"/>
                          <a:cs typeface="Arial" panose="020B0604020202020204" pitchFamily="34" charset="0"/>
                        </a:rPr>
                        <a:t>)</a:t>
                      </a:r>
                    </a:p>
                    <a:p>
                      <a:pPr marL="0" marR="0">
                        <a:spcBef>
                          <a:spcPts val="600"/>
                        </a:spcBef>
                        <a:spcAft>
                          <a:spcPts val="200"/>
                        </a:spcAft>
                      </a:pPr>
                      <a:endParaRPr lang="en-US" sz="800" dirty="0">
                        <a:effectLst/>
                        <a:latin typeface="Arial" panose="020B0604020202020204" pitchFamily="34" charset="0"/>
                        <a:cs typeface="Arial" panose="020B0604020202020204" pitchFamily="34" charset="0"/>
                      </a:endParaRPr>
                    </a:p>
                  </a:txBody>
                  <a:tcPr marL="32527" marR="32527" marT="0" marB="0"/>
                </a:tc>
                <a:tc>
                  <a:txBody>
                    <a:bodyPr/>
                    <a:lstStyle/>
                    <a:p>
                      <a:pPr marL="0" marR="0">
                        <a:spcBef>
                          <a:spcPts val="200"/>
                        </a:spcBef>
                        <a:spcAft>
                          <a:spcPts val="200"/>
                        </a:spcAft>
                      </a:pPr>
                      <a:r>
                        <a:rPr lang="en-US" sz="800" dirty="0">
                          <a:effectLst/>
                          <a:latin typeface="Arial" panose="020B0604020202020204" pitchFamily="34" charset="0"/>
                          <a:cs typeface="Arial" panose="020B0604020202020204" pitchFamily="34" charset="0"/>
                        </a:rPr>
                        <a:t> </a:t>
                      </a:r>
                    </a:p>
                  </a:txBody>
                  <a:tcPr marL="32527" marR="32527" marT="0" marB="0"/>
                </a:tc>
                <a:tc>
                  <a:txBody>
                    <a:bodyPr/>
                    <a:lstStyle/>
                    <a:p>
                      <a:pPr marL="0" marR="0">
                        <a:spcBef>
                          <a:spcPts val="200"/>
                        </a:spcBef>
                        <a:spcAft>
                          <a:spcPts val="200"/>
                        </a:spcAft>
                      </a:pPr>
                      <a:endParaRPr lang="en-US" sz="700" b="1" dirty="0">
                        <a:solidFill>
                          <a:schemeClr val="accent4"/>
                        </a:solidFill>
                        <a:effectLst/>
                        <a:latin typeface="Arial" panose="020B0604020202020204" pitchFamily="34" charset="0"/>
                        <a:cs typeface="Arial" panose="020B0604020202020204" pitchFamily="34" charset="0"/>
                      </a:endParaRPr>
                    </a:p>
                  </a:txBody>
                  <a:tcPr marL="32527" marR="32527" marT="0" marB="0"/>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cs typeface="Arial" panose="020B0604020202020204" pitchFamily="34" charset="0"/>
                        </a:rPr>
                        <a:t>MO On-Cycle GL Confirm (</a:t>
                      </a:r>
                      <a:r>
                        <a:rPr lang="en-US" sz="800" b="1" dirty="0">
                          <a:effectLst/>
                          <a:latin typeface="Arial" panose="020B0604020202020204" pitchFamily="34" charset="0"/>
                          <a:cs typeface="Arial" panose="020B0604020202020204" pitchFamily="34" charset="0"/>
                        </a:rPr>
                        <a:t>230628M0YL</a:t>
                      </a:r>
                      <a:r>
                        <a:rPr lang="en-US" sz="800" dirty="0">
                          <a:effectLst/>
                          <a:latin typeface="Arial" panose="020B0604020202020204" pitchFamily="34" charset="0"/>
                          <a:cs typeface="Arial" panose="020B0604020202020204" pitchFamily="34" charset="0"/>
                        </a:rPr>
                        <a:t>)</a:t>
                      </a:r>
                    </a:p>
                    <a:p>
                      <a:pPr marL="0" marR="0" lvl="0" indent="0" algn="l" defTabSz="457200" rtl="0" eaLnBrk="1" fontAlgn="auto" latinLnBrk="0" hangingPunct="1">
                        <a:lnSpc>
                          <a:spcPct val="100000"/>
                        </a:lnSpc>
                        <a:spcBef>
                          <a:spcPts val="200"/>
                        </a:spcBef>
                        <a:spcAft>
                          <a:spcPts val="200"/>
                        </a:spcAft>
                        <a:buClrTx/>
                        <a:buSzTx/>
                        <a:buFontTx/>
                        <a:buNone/>
                        <a:tabLst/>
                        <a:defRPr/>
                      </a:pPr>
                      <a:endParaRPr lang="en-US" sz="700" b="1" dirty="0">
                        <a:solidFill>
                          <a:schemeClr val="accent4"/>
                        </a:solidFill>
                        <a:effectLst/>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200"/>
                        </a:spcBef>
                        <a:spcAft>
                          <a:spcPts val="200"/>
                        </a:spcAft>
                        <a:buClrTx/>
                        <a:buSzTx/>
                        <a:buFontTx/>
                        <a:buNone/>
                        <a:tabLst/>
                        <a:defRPr/>
                      </a:pPr>
                      <a:endParaRPr lang="en-US" sz="700" b="1" dirty="0">
                        <a:solidFill>
                          <a:schemeClr val="accent4"/>
                        </a:solidFill>
                        <a:effectLst/>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200"/>
                        </a:spcBef>
                        <a:spcAft>
                          <a:spcPts val="200"/>
                        </a:spcAft>
                        <a:buClrTx/>
                        <a:buSzTx/>
                        <a:buFontTx/>
                        <a:buNone/>
                        <a:tabLst/>
                        <a:defRPr/>
                      </a:pPr>
                      <a:endParaRPr lang="en-US" sz="700" b="1" dirty="0">
                        <a:solidFill>
                          <a:schemeClr val="accent4"/>
                        </a:solidFill>
                        <a:effectLst/>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b="1" dirty="0">
                          <a:solidFill>
                            <a:schemeClr val="accent4"/>
                          </a:solidFill>
                          <a:effectLst/>
                          <a:latin typeface="Arial" panose="020B0604020202020204" pitchFamily="34" charset="0"/>
                          <a:cs typeface="Arial" panose="020B0604020202020204" pitchFamily="34" charset="0"/>
                        </a:rPr>
                        <a:t>Funding Entry Freeze</a:t>
                      </a:r>
                      <a:r>
                        <a:rPr lang="en-US" sz="800" b="1" baseline="0" dirty="0">
                          <a:solidFill>
                            <a:schemeClr val="accent4"/>
                          </a:solidFill>
                          <a:effectLst/>
                          <a:latin typeface="Arial" panose="020B0604020202020204" pitchFamily="34" charset="0"/>
                          <a:cs typeface="Arial" panose="020B0604020202020204" pitchFamily="34" charset="0"/>
                        </a:rPr>
                        <a:t> starts at 8:00 AM (MCOP)</a:t>
                      </a:r>
                      <a:endParaRPr lang="en-US" sz="800" b="1" dirty="0">
                        <a:solidFill>
                          <a:schemeClr val="accent4"/>
                        </a:solidFill>
                        <a:effectLst/>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cs typeface="Arial" panose="020B0604020202020204" pitchFamily="34" charset="0"/>
                        </a:rPr>
                        <a:t> </a:t>
                      </a:r>
                      <a:endParaRPr lang="en-US" sz="700" b="1" dirty="0">
                        <a:solidFill>
                          <a:schemeClr val="accent4"/>
                        </a:solidFill>
                        <a:effectLst/>
                        <a:latin typeface="Arial" panose="020B0604020202020204" pitchFamily="34" charset="0"/>
                        <a:cs typeface="Arial" panose="020B0604020202020204" pitchFamily="34" charset="0"/>
                      </a:endParaRPr>
                    </a:p>
                  </a:txBody>
                  <a:tcPr marL="32527" marR="32527" marT="0" marB="0"/>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endParaRPr lang="en-US" sz="800" b="1" dirty="0">
                        <a:solidFill>
                          <a:schemeClr val="accent4"/>
                        </a:solidFill>
                        <a:effectLst/>
                      </a:endParaRPr>
                    </a:p>
                    <a:p>
                      <a:pPr marL="0" marR="0" lvl="0" indent="0" algn="l" defTabSz="457200" rtl="0" eaLnBrk="1" fontAlgn="auto" latinLnBrk="0" hangingPunct="1">
                        <a:lnSpc>
                          <a:spcPct val="100000"/>
                        </a:lnSpc>
                        <a:spcBef>
                          <a:spcPts val="200"/>
                        </a:spcBef>
                        <a:spcAft>
                          <a:spcPts val="200"/>
                        </a:spcAft>
                        <a:buClrTx/>
                        <a:buSzTx/>
                        <a:buFontTx/>
                        <a:buNone/>
                        <a:tabLst/>
                        <a:defRPr/>
                      </a:pPr>
                      <a:endParaRPr lang="en-US" sz="800" b="1" dirty="0">
                        <a:solidFill>
                          <a:schemeClr val="accent4"/>
                        </a:solidFill>
                        <a:effectLst/>
                      </a:endParaRPr>
                    </a:p>
                    <a:p>
                      <a:pPr marL="0" marR="0" lvl="0" indent="0" algn="l" defTabSz="457200" rtl="0" eaLnBrk="1" fontAlgn="auto" latinLnBrk="0" hangingPunct="1">
                        <a:lnSpc>
                          <a:spcPct val="100000"/>
                        </a:lnSpc>
                        <a:spcBef>
                          <a:spcPts val="200"/>
                        </a:spcBef>
                        <a:spcAft>
                          <a:spcPts val="200"/>
                        </a:spcAft>
                        <a:buClrTx/>
                        <a:buSzTx/>
                        <a:buFontTx/>
                        <a:buNone/>
                        <a:tabLst/>
                        <a:defRPr/>
                      </a:pPr>
                      <a:endParaRPr lang="en-US" sz="800" b="1" dirty="0">
                        <a:solidFill>
                          <a:schemeClr val="accent4"/>
                        </a:solidFill>
                        <a:effectLst/>
                      </a:endParaRPr>
                    </a:p>
                  </a:txBody>
                  <a:tcPr marL="32527" marR="32527" marT="0" marB="0"/>
                </a:tc>
                <a:extLst>
                  <a:ext uri="{0D108BD9-81ED-4DB2-BD59-A6C34878D82A}">
                    <a16:rowId xmlns:a16="http://schemas.microsoft.com/office/drawing/2014/main" val="2116783967"/>
                  </a:ext>
                </a:extLst>
              </a:tr>
              <a:tr h="135151">
                <a:tc>
                  <a:txBody>
                    <a:bodyPr/>
                    <a:lstStyle/>
                    <a:p>
                      <a:pPr marL="0" marR="0" algn="r">
                        <a:spcBef>
                          <a:spcPts val="200"/>
                        </a:spcBef>
                        <a:spcAft>
                          <a:spcPts val="200"/>
                        </a:spcAft>
                      </a:pPr>
                      <a:r>
                        <a:rPr lang="en-US" sz="900" dirty="0">
                          <a:effectLst/>
                          <a:latin typeface="Century Gothic" panose="020B0502020202020204" pitchFamily="34" charset="0"/>
                        </a:rPr>
                        <a:t>25</a:t>
                      </a:r>
                      <a:endPar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tc>
                <a:tc>
                  <a:txBody>
                    <a:bodyPr/>
                    <a:lstStyle/>
                    <a:p>
                      <a:pPr marL="0" marR="0" algn="r">
                        <a:spcBef>
                          <a:spcPts val="200"/>
                        </a:spcBef>
                        <a:spcAft>
                          <a:spcPts val="200"/>
                        </a:spcAft>
                      </a:pPr>
                      <a:r>
                        <a:rPr lang="en-US" sz="800" b="0" dirty="0">
                          <a:solidFill>
                            <a:schemeClr val="tx1"/>
                          </a:solidFill>
                          <a:effectLst/>
                          <a:latin typeface="Arial" panose="020B0604020202020204" pitchFamily="34" charset="0"/>
                          <a:cs typeface="Arial" panose="020B0604020202020204" pitchFamily="34" charset="0"/>
                        </a:rPr>
                        <a:t>26</a:t>
                      </a:r>
                      <a:endParaRPr lang="en-US" sz="800" b="0" dirty="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32527" marR="32527" marT="0" marB="0"/>
                </a:tc>
                <a:tc>
                  <a:txBody>
                    <a:bodyPr/>
                    <a:lstStyle/>
                    <a:p>
                      <a:pPr marL="0" marR="0" algn="r">
                        <a:spcBef>
                          <a:spcPts val="200"/>
                        </a:spcBef>
                        <a:spcAft>
                          <a:spcPts val="200"/>
                        </a:spcAft>
                      </a:pPr>
                      <a:r>
                        <a:rPr lang="en-US" sz="800" b="0" dirty="0">
                          <a:solidFill>
                            <a:schemeClr val="tx1"/>
                          </a:solidFill>
                          <a:effectLst/>
                          <a:latin typeface="Arial" panose="020B0604020202020204" pitchFamily="34" charset="0"/>
                          <a:cs typeface="Arial" panose="020B0604020202020204" pitchFamily="34" charset="0"/>
                        </a:rPr>
                        <a:t>27</a:t>
                      </a:r>
                      <a:endParaRPr lang="en-US" sz="800" b="0" dirty="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32527" marR="32527" marT="0" marB="0"/>
                </a:tc>
                <a:tc>
                  <a:txBody>
                    <a:bodyPr/>
                    <a:lstStyle/>
                    <a:p>
                      <a:pPr marL="0" marR="0" algn="r">
                        <a:spcBef>
                          <a:spcPts val="200"/>
                        </a:spcBef>
                        <a:spcAft>
                          <a:spcPts val="200"/>
                        </a:spcAft>
                      </a:pPr>
                      <a:r>
                        <a:rPr lang="en-US" sz="800" b="0" dirty="0">
                          <a:solidFill>
                            <a:schemeClr val="tx1"/>
                          </a:solidFill>
                          <a:effectLst/>
                          <a:latin typeface="Arial" panose="020B0604020202020204" pitchFamily="34" charset="0"/>
                          <a:cs typeface="Arial" panose="020B0604020202020204" pitchFamily="34" charset="0"/>
                        </a:rPr>
                        <a:t>28</a:t>
                      </a:r>
                      <a:endParaRPr lang="en-US" sz="800" b="0" dirty="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32527" marR="32527" marT="0" marB="0"/>
                </a:tc>
                <a:tc>
                  <a:txBody>
                    <a:bodyPr/>
                    <a:lstStyle/>
                    <a:p>
                      <a:pPr marL="0" marR="0" algn="r" defTabSz="457200" rtl="0" eaLnBrk="1" latinLnBrk="0" hangingPunct="1">
                        <a:spcBef>
                          <a:spcPts val="200"/>
                        </a:spcBef>
                        <a:spcAft>
                          <a:spcPts val="200"/>
                        </a:spcAft>
                      </a:pPr>
                      <a:r>
                        <a:rPr lang="en-US" sz="800" b="0" kern="1200" dirty="0">
                          <a:solidFill>
                            <a:schemeClr val="tx1"/>
                          </a:solidFill>
                          <a:effectLst/>
                          <a:latin typeface="Arial" panose="020B0604020202020204" pitchFamily="34" charset="0"/>
                          <a:ea typeface="+mn-ea"/>
                          <a:cs typeface="Arial" panose="020B0604020202020204" pitchFamily="34" charset="0"/>
                        </a:rPr>
                        <a:t>29</a:t>
                      </a:r>
                    </a:p>
                  </a:txBody>
                  <a:tcPr marL="32527" marR="32527" marT="0" marB="0"/>
                </a:tc>
                <a:tc>
                  <a:txBody>
                    <a:bodyPr/>
                    <a:lstStyle/>
                    <a:p>
                      <a:pPr marL="0" marR="0" algn="r">
                        <a:spcBef>
                          <a:spcPts val="200"/>
                        </a:spcBef>
                        <a:spcAft>
                          <a:spcPts val="200"/>
                        </a:spcAft>
                      </a:pPr>
                      <a:r>
                        <a:rPr lang="en-US" sz="800">
                          <a:solidFill>
                            <a:srgbClr val="595959"/>
                          </a:solidFill>
                          <a:effectLst/>
                          <a:latin typeface="Arial" panose="020B0604020202020204" pitchFamily="34" charset="0"/>
                          <a:ea typeface="MS PGothic" panose="020B0600070205080204" pitchFamily="34" charset="-128"/>
                          <a:cs typeface="Arial" panose="020B0604020202020204" pitchFamily="34" charset="0"/>
                        </a:rPr>
                        <a:t>30</a:t>
                      </a:r>
                      <a:endParaRPr lang="en-US" sz="800" dirty="0">
                        <a:solidFill>
                          <a:srgbClr val="595959"/>
                        </a:solidFill>
                        <a:effectLst/>
                        <a:latin typeface="Arial" panose="020B0604020202020204" pitchFamily="34" charset="0"/>
                        <a:ea typeface="MS PGothic" panose="020B0600070205080204" pitchFamily="34" charset="-128"/>
                        <a:cs typeface="Arial" panose="020B0604020202020204" pitchFamily="34" charset="0"/>
                      </a:endParaRPr>
                    </a:p>
                  </a:txBody>
                  <a:tcPr marL="32527" marR="32527" marT="0" marB="0"/>
                </a:tc>
                <a:tc>
                  <a:txBody>
                    <a:bodyPr/>
                    <a:lstStyle/>
                    <a:p>
                      <a:pPr marL="0" marR="0" algn="r">
                        <a:spcBef>
                          <a:spcPts val="200"/>
                        </a:spcBef>
                        <a:spcAft>
                          <a:spcPts val="200"/>
                        </a:spcAft>
                      </a:pPr>
                      <a:endPar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tc>
                <a:extLst>
                  <a:ext uri="{0D108BD9-81ED-4DB2-BD59-A6C34878D82A}">
                    <a16:rowId xmlns:a16="http://schemas.microsoft.com/office/drawing/2014/main" val="1431364829"/>
                  </a:ext>
                </a:extLst>
              </a:tr>
              <a:tr h="1158165">
                <a:tc>
                  <a:txBody>
                    <a:bodyPr/>
                    <a:lstStyle/>
                    <a:p>
                      <a:pPr marL="0" marR="0">
                        <a:spcBef>
                          <a:spcPts val="200"/>
                        </a:spcBef>
                        <a:spcAft>
                          <a:spcPts val="200"/>
                        </a:spcAft>
                      </a:pPr>
                      <a:r>
                        <a:rPr lang="en-US" sz="800" dirty="0">
                          <a:effectLst/>
                        </a:rPr>
                        <a:t> </a:t>
                      </a:r>
                      <a:endParaRPr lang="en-US" sz="800" dirty="0">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solidFill>
                      <a:schemeClr val="bg1"/>
                    </a:solidFill>
                  </a:tcPr>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cs typeface="Arial" panose="020B0604020202020204" pitchFamily="34" charset="0"/>
                        </a:rPr>
                        <a:t>MO Off-Cycle GL Confirm (</a:t>
                      </a:r>
                      <a:r>
                        <a:rPr lang="en-US" sz="800" b="1" dirty="0">
                          <a:effectLst/>
                          <a:latin typeface="Arial" panose="020B0604020202020204" pitchFamily="34" charset="0"/>
                          <a:cs typeface="Arial" panose="020B0604020202020204" pitchFamily="34" charset="0"/>
                        </a:rPr>
                        <a:t>230628M0Y</a:t>
                      </a:r>
                      <a:r>
                        <a:rPr lang="en-US" sz="800" dirty="0">
                          <a:effectLst/>
                          <a:latin typeface="Arial" panose="020B0604020202020204" pitchFamily="34" charset="0"/>
                          <a:cs typeface="Arial" panose="020B0604020202020204" pitchFamily="34" charset="0"/>
                        </a:rPr>
                        <a:t>)</a:t>
                      </a:r>
                    </a:p>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cs typeface="Arial" panose="020B0604020202020204" pitchFamily="34" charset="0"/>
                        </a:rPr>
                        <a:t>MO On-Cycle GL Confirm (</a:t>
                      </a:r>
                      <a:r>
                        <a:rPr lang="en-US" sz="800" b="1" dirty="0">
                          <a:effectLst/>
                          <a:latin typeface="Arial" panose="020B0604020202020204" pitchFamily="34" charset="0"/>
                          <a:cs typeface="Arial" panose="020B0604020202020204" pitchFamily="34" charset="0"/>
                        </a:rPr>
                        <a:t>230630M0XL</a:t>
                      </a:r>
                      <a:r>
                        <a:rPr lang="en-US" sz="800" dirty="0">
                          <a:effectLst/>
                          <a:latin typeface="Arial" panose="020B0604020202020204" pitchFamily="34" charset="0"/>
                          <a:cs typeface="Arial" panose="020B0604020202020204" pitchFamily="34" charset="0"/>
                        </a:rPr>
                        <a:t>)</a:t>
                      </a:r>
                    </a:p>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b="1" dirty="0">
                          <a:solidFill>
                            <a:schemeClr val="accent4"/>
                          </a:solidFill>
                          <a:effectLst/>
                          <a:latin typeface="Arial" panose="020B0604020202020204" pitchFamily="34" charset="0"/>
                          <a:cs typeface="Arial" panose="020B0604020202020204" pitchFamily="34" charset="0"/>
                        </a:rPr>
                        <a:t>Funding Entry Freeze</a:t>
                      </a:r>
                      <a:r>
                        <a:rPr lang="en-US" sz="800" b="1" baseline="0" dirty="0">
                          <a:solidFill>
                            <a:schemeClr val="accent4"/>
                          </a:solidFill>
                          <a:effectLst/>
                          <a:latin typeface="Arial" panose="020B0604020202020204" pitchFamily="34" charset="0"/>
                          <a:cs typeface="Arial" panose="020B0604020202020204" pitchFamily="34" charset="0"/>
                        </a:rPr>
                        <a:t> ends at 12:00 PM (MCOP)</a:t>
                      </a:r>
                      <a:endParaRPr lang="en-US" sz="800" b="1" dirty="0">
                        <a:solidFill>
                          <a:schemeClr val="accent4"/>
                        </a:solidFill>
                        <a:effectLst/>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200"/>
                        </a:spcBef>
                        <a:spcAft>
                          <a:spcPts val="200"/>
                        </a:spcAft>
                        <a:buClrTx/>
                        <a:buSzTx/>
                        <a:buFontTx/>
                        <a:buNone/>
                        <a:tabLst/>
                        <a:defRPr/>
                      </a:pPr>
                      <a:endParaRPr lang="en-US" sz="800" dirty="0">
                        <a:effectLst/>
                        <a:latin typeface="Arial" panose="020B0604020202020204" pitchFamily="34" charset="0"/>
                        <a:cs typeface="Arial" panose="020B0604020202020204" pitchFamily="34" charset="0"/>
                      </a:endParaRPr>
                    </a:p>
                  </a:txBody>
                  <a:tcPr marL="32527" marR="32527" marT="0" marB="0">
                    <a:solidFill>
                      <a:schemeClr val="bg1"/>
                    </a:solidFill>
                  </a:tcPr>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cs typeface="Arial" panose="020B0604020202020204" pitchFamily="34" charset="0"/>
                        </a:rPr>
                        <a:t>BW Off-Cycle GL</a:t>
                      </a:r>
                      <a:r>
                        <a:rPr lang="en-US" sz="800" baseline="0" dirty="0">
                          <a:effectLst/>
                          <a:latin typeface="Arial" panose="020B0604020202020204" pitchFamily="34" charset="0"/>
                          <a:cs typeface="Arial" panose="020B0604020202020204" pitchFamily="34" charset="0"/>
                        </a:rPr>
                        <a:t> </a:t>
                      </a:r>
                      <a:r>
                        <a:rPr lang="en-US" sz="800" dirty="0">
                          <a:effectLst/>
                          <a:latin typeface="Arial" panose="020B0604020202020204" pitchFamily="34" charset="0"/>
                          <a:cs typeface="Arial" panose="020B0604020202020204" pitchFamily="34" charset="0"/>
                        </a:rPr>
                        <a:t>Confirm (</a:t>
                      </a:r>
                      <a:r>
                        <a:rPr lang="en-US" sz="800" b="1" dirty="0">
                          <a:effectLst/>
                          <a:latin typeface="Arial" panose="020B0604020202020204" pitchFamily="34" charset="0"/>
                          <a:cs typeface="Arial" panose="020B0604020202020204" pitchFamily="34" charset="0"/>
                        </a:rPr>
                        <a:t>230627B0YL</a:t>
                      </a:r>
                      <a:r>
                        <a:rPr lang="en-US" sz="800" dirty="0">
                          <a:effectLst/>
                          <a:latin typeface="Arial" panose="020B0604020202020204" pitchFamily="34" charset="0"/>
                          <a:cs typeface="Arial" panose="020B0604020202020204" pitchFamily="34" charset="0"/>
                        </a:rPr>
                        <a:t>)</a:t>
                      </a:r>
                    </a:p>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cs typeface="Arial" panose="020B0604020202020204" pitchFamily="34" charset="0"/>
                        </a:rPr>
                        <a:t>MO On-Cycle GL Confirm (</a:t>
                      </a:r>
                      <a:r>
                        <a:rPr lang="en-US" sz="800" b="1" dirty="0">
                          <a:effectLst/>
                          <a:latin typeface="Arial" panose="020B0604020202020204" pitchFamily="34" charset="0"/>
                          <a:cs typeface="Arial" panose="020B0604020202020204" pitchFamily="34" charset="0"/>
                        </a:rPr>
                        <a:t>230630M0X</a:t>
                      </a:r>
                      <a:r>
                        <a:rPr lang="en-US" sz="800" dirty="0">
                          <a:effectLst/>
                          <a:latin typeface="Arial" panose="020B0604020202020204" pitchFamily="34" charset="0"/>
                          <a:cs typeface="Arial" panose="020B0604020202020204" pitchFamily="34" charset="0"/>
                        </a:rPr>
                        <a:t>)</a:t>
                      </a:r>
                    </a:p>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b="1" dirty="0">
                          <a:solidFill>
                            <a:schemeClr val="accent4"/>
                          </a:solidFill>
                          <a:effectLst/>
                          <a:latin typeface="Arial" panose="020B0604020202020204" pitchFamily="34" charset="0"/>
                          <a:cs typeface="Arial" panose="020B0604020202020204" pitchFamily="34" charset="0"/>
                        </a:rPr>
                        <a:t>Funding Entry Freeze starts at 8:00 AM</a:t>
                      </a:r>
                      <a:r>
                        <a:rPr lang="en-US" sz="800" b="1" baseline="0" dirty="0">
                          <a:solidFill>
                            <a:schemeClr val="accent4"/>
                          </a:solidFill>
                          <a:effectLst/>
                          <a:latin typeface="Arial" panose="020B0604020202020204" pitchFamily="34" charset="0"/>
                          <a:cs typeface="Arial" panose="020B0604020202020204" pitchFamily="34" charset="0"/>
                        </a:rPr>
                        <a:t> (non-MCOP)</a:t>
                      </a:r>
                      <a:endParaRPr lang="en-US" sz="800" b="1" dirty="0">
                        <a:solidFill>
                          <a:schemeClr val="accent4"/>
                        </a:solidFill>
                        <a:effectLst/>
                        <a:latin typeface="Arial" panose="020B0604020202020204" pitchFamily="34" charset="0"/>
                        <a:cs typeface="Arial" panose="020B0604020202020204" pitchFamily="34" charset="0"/>
                      </a:endParaRPr>
                    </a:p>
                  </a:txBody>
                  <a:tcPr marL="32527" marR="32527" marT="0" marB="0">
                    <a:solidFill>
                      <a:schemeClr val="bg1"/>
                    </a:solidFill>
                  </a:tcPr>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cs typeface="Arial" panose="020B0604020202020204" pitchFamily="34" charset="0"/>
                        </a:rPr>
                        <a:t>MO On-Cycle GL Confirm –Summary and Detail (</a:t>
                      </a:r>
                      <a:r>
                        <a:rPr lang="en-US" sz="800" b="1" dirty="0">
                          <a:effectLst/>
                          <a:latin typeface="Arial" panose="020B0604020202020204" pitchFamily="34" charset="0"/>
                          <a:cs typeface="Arial" panose="020B0604020202020204" pitchFamily="34" charset="0"/>
                        </a:rPr>
                        <a:t>230630M0X</a:t>
                      </a:r>
                      <a:r>
                        <a:rPr lang="en-US" sz="800" dirty="0">
                          <a:effectLst/>
                          <a:latin typeface="Arial" panose="020B0604020202020204" pitchFamily="34" charset="0"/>
                          <a:cs typeface="Arial" panose="020B0604020202020204" pitchFamily="34" charset="0"/>
                        </a:rPr>
                        <a:t>)</a:t>
                      </a:r>
                    </a:p>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cs typeface="Arial" panose="020B0604020202020204" pitchFamily="34" charset="0"/>
                        </a:rPr>
                        <a:t>BW On-Cycle GL</a:t>
                      </a:r>
                      <a:r>
                        <a:rPr lang="en-US" sz="800" baseline="0" dirty="0">
                          <a:effectLst/>
                          <a:latin typeface="Arial" panose="020B0604020202020204" pitchFamily="34" charset="0"/>
                          <a:cs typeface="Arial" panose="020B0604020202020204" pitchFamily="34" charset="0"/>
                        </a:rPr>
                        <a:t> </a:t>
                      </a:r>
                      <a:r>
                        <a:rPr lang="en-US" sz="800" dirty="0">
                          <a:effectLst/>
                          <a:latin typeface="Arial" panose="020B0604020202020204" pitchFamily="34" charset="0"/>
                          <a:cs typeface="Arial" panose="020B0604020202020204" pitchFamily="34" charset="0"/>
                        </a:rPr>
                        <a:t>Confirm (</a:t>
                      </a:r>
                      <a:r>
                        <a:rPr lang="en-US" sz="800" b="1" dirty="0">
                          <a:effectLst/>
                          <a:latin typeface="Arial" panose="020B0604020202020204" pitchFamily="34" charset="0"/>
                          <a:cs typeface="Arial" panose="020B0604020202020204" pitchFamily="34" charset="0"/>
                        </a:rPr>
                        <a:t>230624B1XL</a:t>
                      </a:r>
                      <a:r>
                        <a:rPr lang="en-US" sz="800" dirty="0">
                          <a:effectLst/>
                          <a:latin typeface="Arial" panose="020B0604020202020204" pitchFamily="34" charset="0"/>
                          <a:cs typeface="Arial" panose="020B0604020202020204" pitchFamily="34" charset="0"/>
                        </a:rPr>
                        <a:t>)</a:t>
                      </a:r>
                    </a:p>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b="1" dirty="0">
                          <a:solidFill>
                            <a:schemeClr val="accent4"/>
                          </a:solidFill>
                          <a:effectLst/>
                          <a:latin typeface="Arial" panose="020B0604020202020204" pitchFamily="34" charset="0"/>
                          <a:ea typeface="MS PGothic" panose="020B0600070205080204" pitchFamily="34" charset="-128"/>
                          <a:cs typeface="Arial" panose="020B0604020202020204" pitchFamily="34" charset="0"/>
                        </a:rPr>
                        <a:t>Funding</a:t>
                      </a:r>
                      <a:r>
                        <a:rPr lang="en-US" sz="800" b="1" baseline="0" dirty="0">
                          <a:solidFill>
                            <a:schemeClr val="accent4"/>
                          </a:solidFill>
                          <a:effectLst/>
                          <a:latin typeface="Arial" panose="020B0604020202020204" pitchFamily="34" charset="0"/>
                          <a:ea typeface="MS PGothic" panose="020B0600070205080204" pitchFamily="34" charset="-128"/>
                          <a:cs typeface="Arial" panose="020B0604020202020204" pitchFamily="34" charset="0"/>
                        </a:rPr>
                        <a:t> Freeze cont. </a:t>
                      </a:r>
                      <a:endParaRPr lang="en-US" sz="800" b="1" dirty="0">
                        <a:solidFill>
                          <a:schemeClr val="accent4"/>
                        </a:solidFill>
                        <a:effectLst/>
                        <a:latin typeface="Arial" panose="020B0604020202020204" pitchFamily="34" charset="0"/>
                        <a:ea typeface="MS PGothic" panose="020B0600070205080204" pitchFamily="34" charset="-128"/>
                        <a:cs typeface="Arial" panose="020B0604020202020204" pitchFamily="34" charset="0"/>
                      </a:endParaRPr>
                    </a:p>
                  </a:txBody>
                  <a:tcPr marL="32527" marR="32527" marT="0" marB="0">
                    <a:solidFill>
                      <a:schemeClr val="bg1"/>
                    </a:solidFill>
                  </a:tcPr>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cs typeface="Arial" panose="020B0604020202020204" pitchFamily="34" charset="0"/>
                        </a:rPr>
                        <a:t>BW Off-Cycle GL</a:t>
                      </a:r>
                      <a:r>
                        <a:rPr lang="en-US" sz="800" baseline="0" dirty="0">
                          <a:effectLst/>
                          <a:latin typeface="Arial" panose="020B0604020202020204" pitchFamily="34" charset="0"/>
                          <a:cs typeface="Arial" panose="020B0604020202020204" pitchFamily="34" charset="0"/>
                        </a:rPr>
                        <a:t> </a:t>
                      </a:r>
                      <a:r>
                        <a:rPr lang="en-US" sz="800" dirty="0">
                          <a:effectLst/>
                          <a:latin typeface="Arial" panose="020B0604020202020204" pitchFamily="34" charset="0"/>
                          <a:cs typeface="Arial" panose="020B0604020202020204" pitchFamily="34" charset="0"/>
                        </a:rPr>
                        <a:t>Confirm (</a:t>
                      </a:r>
                      <a:r>
                        <a:rPr lang="en-US" sz="800" b="1" dirty="0">
                          <a:effectLst/>
                          <a:latin typeface="Arial" panose="020B0604020202020204" pitchFamily="34" charset="0"/>
                          <a:cs typeface="Arial" panose="020B0604020202020204" pitchFamily="34" charset="0"/>
                        </a:rPr>
                        <a:t>230627B0Y</a:t>
                      </a:r>
                      <a:r>
                        <a:rPr lang="en-US" sz="800" dirty="0">
                          <a:effectLst/>
                          <a:latin typeface="Arial" panose="020B0604020202020204" pitchFamily="34" charset="0"/>
                          <a:cs typeface="Arial" panose="020B0604020202020204" pitchFamily="34" charset="0"/>
                        </a:rPr>
                        <a:t>)</a:t>
                      </a:r>
                    </a:p>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cs typeface="Arial" panose="020B0604020202020204" pitchFamily="34" charset="0"/>
                        </a:rPr>
                        <a:t>MO Off-Cycle GL</a:t>
                      </a:r>
                      <a:r>
                        <a:rPr lang="en-US" sz="800" baseline="0" dirty="0">
                          <a:effectLst/>
                          <a:latin typeface="Arial" panose="020B0604020202020204" pitchFamily="34" charset="0"/>
                          <a:cs typeface="Arial" panose="020B0604020202020204" pitchFamily="34" charset="0"/>
                        </a:rPr>
                        <a:t> </a:t>
                      </a:r>
                      <a:r>
                        <a:rPr lang="en-US" sz="800" dirty="0">
                          <a:effectLst/>
                          <a:latin typeface="Arial" panose="020B0604020202020204" pitchFamily="34" charset="0"/>
                          <a:cs typeface="Arial" panose="020B0604020202020204" pitchFamily="34" charset="0"/>
                        </a:rPr>
                        <a:t>Confirm (</a:t>
                      </a:r>
                      <a:r>
                        <a:rPr lang="en-US" sz="800" b="1" dirty="0">
                          <a:effectLst/>
                          <a:latin typeface="Arial" panose="020B0604020202020204" pitchFamily="34" charset="0"/>
                          <a:cs typeface="Arial" panose="020B0604020202020204" pitchFamily="34" charset="0"/>
                        </a:rPr>
                        <a:t>230629M0YL</a:t>
                      </a:r>
                      <a:r>
                        <a:rPr lang="en-US" sz="800" dirty="0">
                          <a:effectLst/>
                          <a:latin typeface="Arial" panose="020B0604020202020204" pitchFamily="34" charset="0"/>
                          <a:cs typeface="Arial" panose="020B0604020202020204" pitchFamily="34" charset="0"/>
                        </a:rPr>
                        <a:t>)</a:t>
                      </a:r>
                    </a:p>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b="1" dirty="0">
                          <a:solidFill>
                            <a:schemeClr val="accent4"/>
                          </a:solidFill>
                          <a:effectLst/>
                          <a:latin typeface="Arial" panose="020B0604020202020204" pitchFamily="34" charset="0"/>
                          <a:cs typeface="Arial" panose="020B0604020202020204" pitchFamily="34" charset="0"/>
                        </a:rPr>
                        <a:t>Funding</a:t>
                      </a:r>
                      <a:r>
                        <a:rPr lang="en-US" sz="800" b="1" baseline="0" dirty="0">
                          <a:solidFill>
                            <a:schemeClr val="accent4"/>
                          </a:solidFill>
                          <a:effectLst/>
                          <a:latin typeface="Arial" panose="020B0604020202020204" pitchFamily="34" charset="0"/>
                          <a:cs typeface="Arial" panose="020B0604020202020204" pitchFamily="34" charset="0"/>
                        </a:rPr>
                        <a:t> Entry Freeze ends at 12:00 PM (non-MCOP)</a:t>
                      </a:r>
                      <a:endParaRPr lang="en-US" sz="800" b="1" dirty="0">
                        <a:solidFill>
                          <a:schemeClr val="accent4"/>
                        </a:solidFill>
                        <a:effectLst/>
                        <a:latin typeface="Arial" panose="020B0604020202020204" pitchFamily="34" charset="0"/>
                        <a:cs typeface="Arial" panose="020B0604020202020204" pitchFamily="34" charset="0"/>
                      </a:endParaRPr>
                    </a:p>
                  </a:txBody>
                  <a:tcPr marL="32527" marR="32527" marT="0" marB="0">
                    <a:noFill/>
                  </a:tcPr>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cs typeface="Arial" panose="020B0604020202020204" pitchFamily="34" charset="0"/>
                        </a:rPr>
                        <a:t>BW On-Cycle GL Confirm (</a:t>
                      </a:r>
                      <a:r>
                        <a:rPr lang="en-US" sz="800" b="1" dirty="0">
                          <a:effectLst/>
                          <a:latin typeface="Arial" panose="020B0604020202020204" pitchFamily="34" charset="0"/>
                          <a:cs typeface="Arial" panose="020B0604020202020204" pitchFamily="34" charset="0"/>
                        </a:rPr>
                        <a:t>230624B1X</a:t>
                      </a:r>
                      <a:r>
                        <a:rPr lang="en-US" sz="800" dirty="0">
                          <a:effectLst/>
                          <a:latin typeface="Arial" panose="020B0604020202020204" pitchFamily="34" charset="0"/>
                          <a:cs typeface="Arial" panose="020B0604020202020204" pitchFamily="34" charset="0"/>
                        </a:rPr>
                        <a:t>)</a:t>
                      </a:r>
                    </a:p>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b="1" kern="1200" baseline="0" dirty="0">
                          <a:solidFill>
                            <a:schemeClr val="accent4"/>
                          </a:solidFill>
                          <a:effectLst/>
                          <a:latin typeface="Arial" panose="020B0604020202020204" pitchFamily="34" charset="0"/>
                          <a:ea typeface="+mn-ea"/>
                          <a:cs typeface="Arial" panose="020B0604020202020204" pitchFamily="34" charset="0"/>
                        </a:rPr>
                        <a:t>E-064 exception reports will be distributed to locations as below:</a:t>
                      </a:r>
                    </a:p>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b="1" kern="1200" baseline="0" dirty="0">
                          <a:solidFill>
                            <a:schemeClr val="accent4"/>
                          </a:solidFill>
                          <a:effectLst/>
                          <a:latin typeface="Arial" panose="020B0604020202020204" pitchFamily="34" charset="0"/>
                          <a:ea typeface="+mn-ea"/>
                          <a:cs typeface="Arial" panose="020B0604020202020204" pitchFamily="34" charset="0"/>
                        </a:rPr>
                        <a:t>MCOP: 6/27-6/28</a:t>
                      </a:r>
                    </a:p>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b="1" kern="1200" baseline="0" dirty="0">
                          <a:solidFill>
                            <a:schemeClr val="accent4"/>
                          </a:solidFill>
                          <a:effectLst/>
                          <a:latin typeface="Arial" panose="020B0604020202020204" pitchFamily="34" charset="0"/>
                          <a:ea typeface="+mn-ea"/>
                          <a:cs typeface="Arial" panose="020B0604020202020204" pitchFamily="34" charset="0"/>
                        </a:rPr>
                        <a:t>Non-MCOP: 6/30-7/3</a:t>
                      </a:r>
                    </a:p>
                    <a:p>
                      <a:pPr marL="0" marR="0" lvl="0" indent="0" algn="l" defTabSz="457200" rtl="0" eaLnBrk="1" fontAlgn="auto" latinLnBrk="0" hangingPunct="1">
                        <a:lnSpc>
                          <a:spcPct val="100000"/>
                        </a:lnSpc>
                        <a:spcBef>
                          <a:spcPts val="200"/>
                        </a:spcBef>
                        <a:spcAft>
                          <a:spcPts val="200"/>
                        </a:spcAft>
                        <a:buClrTx/>
                        <a:buSzTx/>
                        <a:buFontTx/>
                        <a:buNone/>
                        <a:tabLst/>
                        <a:defRPr/>
                      </a:pPr>
                      <a:endParaRPr lang="en-US" sz="800" b="1" kern="1200" baseline="0" dirty="0">
                        <a:solidFill>
                          <a:schemeClr val="accent4"/>
                        </a:solidFill>
                        <a:effectLst/>
                        <a:latin typeface="Arial" panose="020B0604020202020204" pitchFamily="34" charset="0"/>
                        <a:ea typeface="+mn-ea"/>
                        <a:cs typeface="Arial" panose="020B0604020202020204" pitchFamily="34" charset="0"/>
                      </a:endParaRPr>
                    </a:p>
                    <a:p>
                      <a:pPr marL="0" marR="0">
                        <a:spcBef>
                          <a:spcPts val="200"/>
                        </a:spcBef>
                        <a:spcAft>
                          <a:spcPts val="200"/>
                        </a:spcAft>
                      </a:pPr>
                      <a:endParaRPr lang="en-US" sz="800" dirty="0">
                        <a:effectLst/>
                        <a:latin typeface="Arial" panose="020B0604020202020204" pitchFamily="34" charset="0"/>
                        <a:ea typeface="MS PGothic" panose="020B0600070205080204" pitchFamily="34" charset="-128"/>
                        <a:cs typeface="Arial" panose="020B0604020202020204" pitchFamily="34" charset="0"/>
                      </a:endParaRPr>
                    </a:p>
                  </a:txBody>
                  <a:tcPr marL="32527" marR="32527" marT="0" marB="0">
                    <a:noFill/>
                  </a:tcPr>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rPr>
                        <a:t> </a:t>
                      </a:r>
                      <a:endParaRPr lang="en-US" sz="800" dirty="0">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noFill/>
                  </a:tcPr>
                </a:tc>
                <a:extLst>
                  <a:ext uri="{0D108BD9-81ED-4DB2-BD59-A6C34878D82A}">
                    <a16:rowId xmlns:a16="http://schemas.microsoft.com/office/drawing/2014/main" val="1769739325"/>
                  </a:ext>
                </a:extLst>
              </a:tr>
            </a:tbl>
          </a:graphicData>
        </a:graphic>
      </p:graphicFrame>
      <p:sp>
        <p:nvSpPr>
          <p:cNvPr id="29" name="Text Box 11"/>
          <p:cNvSpPr txBox="1"/>
          <p:nvPr/>
        </p:nvSpPr>
        <p:spPr>
          <a:xfrm>
            <a:off x="5111083" y="4284943"/>
            <a:ext cx="1095568" cy="348804"/>
          </a:xfrm>
          <a:prstGeom prst="rect">
            <a:avLst/>
          </a:prstGeom>
          <a:solidFill>
            <a:schemeClr val="accent6"/>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200"/>
              </a:spcBef>
              <a:spcAft>
                <a:spcPts val="200"/>
              </a:spcAft>
            </a:pPr>
            <a:r>
              <a:rPr lang="en-US" sz="800" dirty="0">
                <a:solidFill>
                  <a:schemeClr val="bg1"/>
                </a:solidFill>
                <a:effectLst/>
                <a:latin typeface="Arial" panose="020B0604020202020204" pitchFamily="34" charset="0"/>
                <a:ea typeface="MS PGothic" panose="020B0600070205080204" pitchFamily="34" charset="-128"/>
                <a:cs typeface="Times New Roman" panose="02020603050405020304" pitchFamily="18" charset="0"/>
              </a:rPr>
              <a:t>Processed SCT in DDODS</a:t>
            </a:r>
            <a:r>
              <a:rPr lang="en-US" sz="800" dirty="0">
                <a:solidFill>
                  <a:schemeClr val="bg1"/>
                </a:solidFill>
                <a:latin typeface="Arial" panose="020B0604020202020204" pitchFamily="34" charset="0"/>
                <a:ea typeface="MS PGothic" panose="020B0600070205080204" pitchFamily="34" charset="-128"/>
                <a:cs typeface="Times New Roman" panose="02020603050405020304" pitchFamily="18" charset="0"/>
              </a:rPr>
              <a:t>*</a:t>
            </a:r>
            <a:endParaRPr lang="en-US" sz="900" dirty="0">
              <a:solidFill>
                <a:schemeClr val="bg1"/>
              </a:solidFill>
              <a:effectLst/>
              <a:latin typeface="Century Gothic" panose="020B0502020202020204" pitchFamily="34" charset="0"/>
              <a:ea typeface="MS PGothic" panose="020B0600070205080204" pitchFamily="34" charset="-128"/>
              <a:cs typeface="Times New Roman" panose="02020603050405020304" pitchFamily="18" charset="0"/>
            </a:endParaRPr>
          </a:p>
        </p:txBody>
      </p:sp>
      <p:sp>
        <p:nvSpPr>
          <p:cNvPr id="35" name="Text Box 4"/>
          <p:cNvSpPr txBox="1"/>
          <p:nvPr/>
        </p:nvSpPr>
        <p:spPr>
          <a:xfrm>
            <a:off x="2734559" y="2277209"/>
            <a:ext cx="1104971" cy="443194"/>
          </a:xfrm>
          <a:prstGeom prst="rect">
            <a:avLst/>
          </a:prstGeom>
          <a:solidFill>
            <a:schemeClr val="accent6">
              <a:lumMod val="40000"/>
              <a:lumOff val="6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200"/>
              </a:spcBef>
              <a:spcAft>
                <a:spcPts val="200"/>
              </a:spcAft>
            </a:pPr>
            <a:r>
              <a:rPr lang="en-US" sz="800" b="1" dirty="0">
                <a:effectLst/>
                <a:latin typeface="Arial" panose="020B0604020202020204" pitchFamily="34" charset="0"/>
                <a:ea typeface="MS PGothic" panose="020B0600070205080204" pitchFamily="34" charset="-128"/>
                <a:cs typeface="Times New Roman" panose="02020603050405020304" pitchFamily="18" charset="0"/>
              </a:rPr>
              <a:t>SCT Local Approval Due: 5:00 PM</a:t>
            </a:r>
            <a:endParaRPr lang="en-US" sz="900" b="1" dirty="0">
              <a:effectLst/>
              <a:latin typeface="Century Gothic" panose="020B0502020202020204" pitchFamily="34" charset="0"/>
              <a:ea typeface="MS PGothic" panose="020B0600070205080204" pitchFamily="34" charset="-128"/>
              <a:cs typeface="Times New Roman" panose="02020603050405020304" pitchFamily="18" charset="0"/>
            </a:endParaRPr>
          </a:p>
          <a:p>
            <a:pPr marL="0" marR="0">
              <a:spcBef>
                <a:spcPts val="200"/>
              </a:spcBef>
              <a:spcAft>
                <a:spcPts val="200"/>
              </a:spcAft>
            </a:pPr>
            <a:r>
              <a:rPr lang="en-US" sz="900" dirty="0">
                <a:effectLst/>
                <a:latin typeface="Century Gothic" panose="020B0502020202020204" pitchFamily="34" charset="0"/>
                <a:ea typeface="MS PGothic" panose="020B0600070205080204" pitchFamily="34" charset="-128"/>
                <a:cs typeface="Times New Roman" panose="02020603050405020304" pitchFamily="18" charset="0"/>
              </a:rPr>
              <a:t> </a:t>
            </a:r>
          </a:p>
        </p:txBody>
      </p:sp>
      <p:sp>
        <p:nvSpPr>
          <p:cNvPr id="39" name="Text Box 11"/>
          <p:cNvSpPr txBox="1"/>
          <p:nvPr/>
        </p:nvSpPr>
        <p:spPr>
          <a:xfrm>
            <a:off x="6321866" y="2313230"/>
            <a:ext cx="1198044" cy="305255"/>
          </a:xfrm>
          <a:prstGeom prst="rect">
            <a:avLst/>
          </a:prstGeom>
          <a:solidFill>
            <a:schemeClr val="accent6">
              <a:lumMod val="40000"/>
              <a:lumOff val="6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200"/>
              </a:spcBef>
              <a:spcAft>
                <a:spcPts val="200"/>
              </a:spcAft>
            </a:pPr>
            <a:r>
              <a:rPr lang="en-US" sz="800" dirty="0">
                <a:effectLst/>
                <a:latin typeface="Arial" panose="020B0604020202020204" pitchFamily="34" charset="0"/>
                <a:ea typeface="MS PGothic" panose="020B0600070205080204" pitchFamily="34" charset="-128"/>
                <a:cs typeface="Times New Roman" panose="02020603050405020304" pitchFamily="18" charset="0"/>
              </a:rPr>
              <a:t>Processed SCT in DDODS</a:t>
            </a:r>
            <a:r>
              <a:rPr lang="en-US" sz="800" dirty="0">
                <a:latin typeface="Arial" panose="020B0604020202020204" pitchFamily="34" charset="0"/>
                <a:ea typeface="MS PGothic" panose="020B0600070205080204" pitchFamily="34" charset="-128"/>
                <a:cs typeface="Times New Roman" panose="02020603050405020304" pitchFamily="18" charset="0"/>
              </a:rPr>
              <a:t>*</a:t>
            </a:r>
            <a:endParaRPr lang="en-US" sz="900" dirty="0">
              <a:effectLst/>
              <a:latin typeface="Century Gothic" panose="020B0502020202020204" pitchFamily="34" charset="0"/>
              <a:ea typeface="MS PGothic" panose="020B0600070205080204" pitchFamily="34" charset="-128"/>
              <a:cs typeface="Times New Roman" panose="02020603050405020304" pitchFamily="18" charset="0"/>
            </a:endParaRPr>
          </a:p>
        </p:txBody>
      </p:sp>
      <p:sp>
        <p:nvSpPr>
          <p:cNvPr id="41" name="Text Box 1"/>
          <p:cNvSpPr txBox="1"/>
          <p:nvPr/>
        </p:nvSpPr>
        <p:spPr>
          <a:xfrm>
            <a:off x="3954746" y="2381473"/>
            <a:ext cx="2251903" cy="237012"/>
          </a:xfrm>
          <a:prstGeom prst="rect">
            <a:avLst/>
          </a:prstGeom>
          <a:solidFill>
            <a:schemeClr val="accent6">
              <a:lumMod val="40000"/>
              <a:lumOff val="6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200"/>
              </a:spcBef>
              <a:spcAft>
                <a:spcPts val="200"/>
              </a:spcAft>
            </a:pPr>
            <a:r>
              <a:rPr lang="en-US" sz="800" dirty="0">
                <a:effectLst/>
                <a:latin typeface="Arial" panose="020B0604020202020204" pitchFamily="34" charset="0"/>
                <a:ea typeface="MS PGothic" panose="020B0600070205080204" pitchFamily="34" charset="-128"/>
                <a:cs typeface="Times New Roman" panose="02020603050405020304" pitchFamily="18" charset="0"/>
              </a:rPr>
              <a:t>SCT Batch Run</a:t>
            </a:r>
          </a:p>
          <a:p>
            <a:pPr marL="0" marR="0" algn="ctr">
              <a:spcBef>
                <a:spcPts val="200"/>
              </a:spcBef>
              <a:spcAft>
                <a:spcPts val="200"/>
              </a:spcAft>
            </a:pPr>
            <a:r>
              <a:rPr lang="en-US" sz="800" b="1" dirty="0">
                <a:latin typeface="Arial" panose="020B0604020202020204" pitchFamily="34" charset="0"/>
                <a:ea typeface="MS PGothic" panose="020B0600070205080204" pitchFamily="34" charset="-128"/>
                <a:cs typeface="Times New Roman" panose="02020603050405020304" pitchFamily="18" charset="0"/>
              </a:rPr>
              <a:t>                                          </a:t>
            </a:r>
          </a:p>
          <a:p>
            <a:pPr marL="0" marR="0" algn="ctr">
              <a:spcBef>
                <a:spcPts val="200"/>
              </a:spcBef>
              <a:spcAft>
                <a:spcPts val="200"/>
              </a:spcAft>
            </a:pPr>
            <a:endParaRPr lang="en-US" sz="800" b="1" dirty="0">
              <a:latin typeface="Arial" panose="020B0604020202020204" pitchFamily="34" charset="0"/>
              <a:ea typeface="MS PGothic" panose="020B0600070205080204" pitchFamily="34" charset="-128"/>
              <a:cs typeface="Times New Roman" panose="02020603050405020304" pitchFamily="18" charset="0"/>
            </a:endParaRPr>
          </a:p>
          <a:p>
            <a:pPr marL="0" marR="0" algn="ctr">
              <a:spcBef>
                <a:spcPts val="200"/>
              </a:spcBef>
              <a:spcAft>
                <a:spcPts val="200"/>
              </a:spcAft>
            </a:pPr>
            <a:endParaRPr lang="en-US" sz="800" b="1" dirty="0">
              <a:effectLst/>
              <a:latin typeface="Arial" panose="020B0604020202020204" pitchFamily="34" charset="0"/>
              <a:ea typeface="MS PGothic" panose="020B0600070205080204" pitchFamily="34" charset="-128"/>
              <a:cs typeface="Times New Roman" panose="02020603050405020304" pitchFamily="18" charset="0"/>
            </a:endParaRPr>
          </a:p>
          <a:p>
            <a:pPr marL="0" marR="0" algn="ctr">
              <a:spcBef>
                <a:spcPts val="200"/>
              </a:spcBef>
              <a:spcAft>
                <a:spcPts val="200"/>
              </a:spcAft>
            </a:pPr>
            <a:endParaRPr lang="en-US" sz="900" dirty="0">
              <a:effectLst/>
              <a:latin typeface="Century Gothic" panose="020B0502020202020204" pitchFamily="34" charset="0"/>
              <a:ea typeface="MS PGothic" panose="020B0600070205080204" pitchFamily="34" charset="-128"/>
              <a:cs typeface="Times New Roman" panose="02020603050405020304" pitchFamily="18" charset="0"/>
            </a:endParaRPr>
          </a:p>
        </p:txBody>
      </p:sp>
      <p:sp>
        <p:nvSpPr>
          <p:cNvPr id="49" name="Text Box 1"/>
          <p:cNvSpPr txBox="1"/>
          <p:nvPr/>
        </p:nvSpPr>
        <p:spPr>
          <a:xfrm>
            <a:off x="2701554" y="4633748"/>
            <a:ext cx="2351691" cy="237012"/>
          </a:xfrm>
          <a:prstGeom prst="rect">
            <a:avLst/>
          </a:prstGeom>
          <a:solidFill>
            <a:schemeClr val="accent6"/>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200"/>
              </a:spcBef>
              <a:spcAft>
                <a:spcPts val="200"/>
              </a:spcAft>
            </a:pPr>
            <a:r>
              <a:rPr lang="en-US" sz="800" dirty="0">
                <a:solidFill>
                  <a:schemeClr val="bg1"/>
                </a:solidFill>
                <a:effectLst/>
                <a:latin typeface="Arial" panose="020B0604020202020204" pitchFamily="34" charset="0"/>
                <a:ea typeface="MS PGothic" panose="020B0600070205080204" pitchFamily="34" charset="-128"/>
                <a:cs typeface="Times New Roman" panose="02020603050405020304" pitchFamily="18" charset="0"/>
              </a:rPr>
              <a:t>SCT Batch Run</a:t>
            </a:r>
            <a:r>
              <a:rPr lang="en-US" sz="900" dirty="0">
                <a:effectLst/>
                <a:latin typeface="Century Gothic" panose="020B0502020202020204" pitchFamily="34" charset="0"/>
                <a:ea typeface="MS PGothic" panose="020B0600070205080204" pitchFamily="34" charset="-128"/>
                <a:cs typeface="Times New Roman" panose="02020603050405020304" pitchFamily="18" charset="0"/>
              </a:rPr>
              <a:t> </a:t>
            </a:r>
          </a:p>
        </p:txBody>
      </p:sp>
      <p:sp>
        <p:nvSpPr>
          <p:cNvPr id="53" name="Text Box 4"/>
          <p:cNvSpPr txBox="1"/>
          <p:nvPr/>
        </p:nvSpPr>
        <p:spPr>
          <a:xfrm>
            <a:off x="6357205" y="3712417"/>
            <a:ext cx="1162705" cy="348805"/>
          </a:xfrm>
          <a:prstGeom prst="rect">
            <a:avLst/>
          </a:prstGeom>
          <a:solidFill>
            <a:schemeClr val="accent6"/>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200"/>
              </a:spcBef>
              <a:spcAft>
                <a:spcPts val="200"/>
              </a:spcAft>
            </a:pPr>
            <a:r>
              <a:rPr lang="en-US" sz="800" b="1" dirty="0">
                <a:solidFill>
                  <a:schemeClr val="bg1"/>
                </a:solidFill>
                <a:effectLst/>
                <a:latin typeface="Arial" panose="020B0604020202020204" pitchFamily="34" charset="0"/>
                <a:ea typeface="MS PGothic" panose="020B0600070205080204" pitchFamily="34" charset="-128"/>
                <a:cs typeface="Times New Roman" panose="02020603050405020304" pitchFamily="18" charset="0"/>
              </a:rPr>
              <a:t>SCT Local Approval Due: 11:00 </a:t>
            </a:r>
            <a:r>
              <a:rPr lang="en-US" sz="800" b="1" dirty="0">
                <a:solidFill>
                  <a:schemeClr val="bg1"/>
                </a:solidFill>
                <a:latin typeface="Arial" panose="020B0604020202020204" pitchFamily="34" charset="0"/>
                <a:ea typeface="MS PGothic" panose="020B0600070205080204" pitchFamily="34" charset="-128"/>
                <a:cs typeface="Times New Roman" panose="02020603050405020304" pitchFamily="18" charset="0"/>
              </a:rPr>
              <a:t>A</a:t>
            </a:r>
            <a:r>
              <a:rPr lang="en-US" sz="800" b="1" dirty="0">
                <a:solidFill>
                  <a:schemeClr val="bg1"/>
                </a:solidFill>
                <a:effectLst/>
                <a:latin typeface="Arial" panose="020B0604020202020204" pitchFamily="34" charset="0"/>
                <a:ea typeface="MS PGothic" panose="020B0600070205080204" pitchFamily="34" charset="-128"/>
                <a:cs typeface="Times New Roman" panose="02020603050405020304" pitchFamily="18" charset="0"/>
              </a:rPr>
              <a:t>M</a:t>
            </a:r>
            <a:endParaRPr lang="en-US" sz="900" b="1" dirty="0">
              <a:solidFill>
                <a:schemeClr val="bg1"/>
              </a:solidFill>
              <a:effectLst/>
              <a:latin typeface="Century Gothic" panose="020B0502020202020204" pitchFamily="34" charset="0"/>
              <a:ea typeface="MS PGothic" panose="020B0600070205080204" pitchFamily="34" charset="-128"/>
              <a:cs typeface="Times New Roman" panose="02020603050405020304" pitchFamily="18" charset="0"/>
            </a:endParaRPr>
          </a:p>
          <a:p>
            <a:pPr marL="0" marR="0">
              <a:spcBef>
                <a:spcPts val="200"/>
              </a:spcBef>
              <a:spcAft>
                <a:spcPts val="200"/>
              </a:spcAft>
            </a:pPr>
            <a:r>
              <a:rPr lang="en-US" sz="900" dirty="0">
                <a:effectLst/>
                <a:latin typeface="Century Gothic" panose="020B0502020202020204" pitchFamily="34" charset="0"/>
                <a:ea typeface="MS PGothic" panose="020B0600070205080204" pitchFamily="34" charset="-128"/>
                <a:cs typeface="Times New Roman" panose="02020603050405020304" pitchFamily="18" charset="0"/>
              </a:rPr>
              <a:t> </a:t>
            </a:r>
          </a:p>
        </p:txBody>
      </p:sp>
      <p:sp>
        <p:nvSpPr>
          <p:cNvPr id="20" name="Text Box 4"/>
          <p:cNvSpPr txBox="1"/>
          <p:nvPr/>
        </p:nvSpPr>
        <p:spPr>
          <a:xfrm>
            <a:off x="6368402" y="1770957"/>
            <a:ext cx="1151508" cy="320428"/>
          </a:xfrm>
          <a:prstGeom prst="rect">
            <a:avLst/>
          </a:prstGeom>
          <a:solidFill>
            <a:schemeClr val="accent6">
              <a:lumMod val="20000"/>
              <a:lumOff val="8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200"/>
              </a:spcBef>
              <a:spcAft>
                <a:spcPts val="200"/>
              </a:spcAft>
            </a:pPr>
            <a:r>
              <a:rPr lang="en-US" sz="800" b="1" dirty="0">
                <a:effectLst/>
                <a:latin typeface="Arial" panose="020B0604020202020204" pitchFamily="34" charset="0"/>
                <a:ea typeface="MS PGothic" panose="020B0600070205080204" pitchFamily="34" charset="-128"/>
                <a:cs typeface="Times New Roman" panose="02020603050405020304" pitchFamily="18" charset="0"/>
              </a:rPr>
              <a:t>SCT Local Approval Due: 5:00 PM</a:t>
            </a:r>
            <a:endParaRPr lang="en-US" sz="900" b="1" dirty="0">
              <a:effectLst/>
              <a:latin typeface="Century Gothic" panose="020B0502020202020204" pitchFamily="34" charset="0"/>
              <a:ea typeface="MS PGothic" panose="020B0600070205080204" pitchFamily="34" charset="-128"/>
              <a:cs typeface="Times New Roman" panose="02020603050405020304" pitchFamily="18" charset="0"/>
            </a:endParaRPr>
          </a:p>
          <a:p>
            <a:pPr marL="0" marR="0">
              <a:spcBef>
                <a:spcPts val="200"/>
              </a:spcBef>
              <a:spcAft>
                <a:spcPts val="200"/>
              </a:spcAft>
            </a:pPr>
            <a:r>
              <a:rPr lang="en-US" sz="900" dirty="0">
                <a:effectLst/>
                <a:latin typeface="Century Gothic" panose="020B0502020202020204" pitchFamily="34" charset="0"/>
                <a:ea typeface="MS PGothic" panose="020B0600070205080204" pitchFamily="34" charset="-128"/>
                <a:cs typeface="Times New Roman" panose="02020603050405020304" pitchFamily="18" charset="0"/>
              </a:rPr>
              <a:t> </a:t>
            </a:r>
          </a:p>
        </p:txBody>
      </p:sp>
      <p:sp>
        <p:nvSpPr>
          <p:cNvPr id="21" name="Text Box 1"/>
          <p:cNvSpPr txBox="1"/>
          <p:nvPr/>
        </p:nvSpPr>
        <p:spPr>
          <a:xfrm>
            <a:off x="1538653" y="2720404"/>
            <a:ext cx="2300877" cy="266086"/>
          </a:xfrm>
          <a:prstGeom prst="rect">
            <a:avLst/>
          </a:prstGeom>
          <a:solidFill>
            <a:schemeClr val="accent6">
              <a:lumMod val="20000"/>
              <a:lumOff val="8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200"/>
              </a:spcBef>
              <a:spcAft>
                <a:spcPts val="200"/>
              </a:spcAft>
            </a:pPr>
            <a:r>
              <a:rPr lang="en-US" sz="800" dirty="0">
                <a:effectLst/>
                <a:latin typeface="Arial" panose="020B0604020202020204" pitchFamily="34" charset="0"/>
                <a:ea typeface="MS PGothic" panose="020B0600070205080204" pitchFamily="34" charset="-128"/>
                <a:cs typeface="Times New Roman" panose="02020603050405020304" pitchFamily="18" charset="0"/>
              </a:rPr>
              <a:t>SCT Batch Run</a:t>
            </a:r>
            <a:endParaRPr lang="en-US" sz="900" dirty="0">
              <a:effectLst/>
              <a:latin typeface="Century Gothic" panose="020B0502020202020204" pitchFamily="34" charset="0"/>
              <a:ea typeface="MS PGothic" panose="020B0600070205080204" pitchFamily="34" charset="-128"/>
              <a:cs typeface="Times New Roman" panose="02020603050405020304" pitchFamily="18" charset="0"/>
            </a:endParaRPr>
          </a:p>
          <a:p>
            <a:pPr marL="0" marR="0" algn="ctr">
              <a:spcBef>
                <a:spcPts val="200"/>
              </a:spcBef>
              <a:spcAft>
                <a:spcPts val="200"/>
              </a:spcAft>
            </a:pPr>
            <a:r>
              <a:rPr lang="en-US" sz="900" dirty="0">
                <a:effectLst/>
                <a:latin typeface="Century Gothic" panose="020B0502020202020204" pitchFamily="34" charset="0"/>
                <a:ea typeface="MS PGothic" panose="020B0600070205080204" pitchFamily="34" charset="-128"/>
                <a:cs typeface="Times New Roman" panose="02020603050405020304" pitchFamily="18" charset="0"/>
              </a:rPr>
              <a:t> </a:t>
            </a:r>
          </a:p>
        </p:txBody>
      </p:sp>
      <p:sp>
        <p:nvSpPr>
          <p:cNvPr id="22" name="Text Box 11"/>
          <p:cNvSpPr txBox="1"/>
          <p:nvPr/>
        </p:nvSpPr>
        <p:spPr>
          <a:xfrm>
            <a:off x="3954748" y="2683982"/>
            <a:ext cx="1036574" cy="302508"/>
          </a:xfrm>
          <a:prstGeom prst="rect">
            <a:avLst/>
          </a:prstGeom>
          <a:solidFill>
            <a:schemeClr val="accent6">
              <a:lumMod val="20000"/>
              <a:lumOff val="8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200"/>
              </a:spcBef>
              <a:spcAft>
                <a:spcPts val="200"/>
              </a:spcAft>
            </a:pPr>
            <a:r>
              <a:rPr lang="en-US" sz="800" dirty="0">
                <a:effectLst/>
                <a:latin typeface="Arial" panose="020B0604020202020204" pitchFamily="34" charset="0"/>
                <a:ea typeface="MS PGothic" panose="020B0600070205080204" pitchFamily="34" charset="-128"/>
                <a:cs typeface="Times New Roman" panose="02020603050405020304" pitchFamily="18" charset="0"/>
              </a:rPr>
              <a:t>Processed SCT in DDODS</a:t>
            </a:r>
            <a:r>
              <a:rPr lang="en-US" sz="800" dirty="0">
                <a:latin typeface="Arial" panose="020B0604020202020204" pitchFamily="34" charset="0"/>
                <a:ea typeface="MS PGothic" panose="020B0600070205080204" pitchFamily="34" charset="-128"/>
                <a:cs typeface="Times New Roman" panose="02020603050405020304" pitchFamily="18" charset="0"/>
              </a:rPr>
              <a:t>*</a:t>
            </a:r>
            <a:endParaRPr lang="en-US" sz="900" dirty="0">
              <a:effectLst/>
              <a:latin typeface="Century Gothic" panose="020B0502020202020204" pitchFamily="34" charset="0"/>
              <a:ea typeface="MS PGothic" panose="020B0600070205080204" pitchFamily="34" charset="-128"/>
              <a:cs typeface="Times New Roman" panose="02020603050405020304" pitchFamily="18" charset="0"/>
            </a:endParaRPr>
          </a:p>
        </p:txBody>
      </p:sp>
      <p:sp>
        <p:nvSpPr>
          <p:cNvPr id="17" name="Text Box 4"/>
          <p:cNvSpPr txBox="1"/>
          <p:nvPr/>
        </p:nvSpPr>
        <p:spPr>
          <a:xfrm>
            <a:off x="6302973" y="2686542"/>
            <a:ext cx="1216937" cy="280748"/>
          </a:xfrm>
          <a:prstGeom prst="rect">
            <a:avLst/>
          </a:prstGeom>
          <a:solidFill>
            <a:schemeClr val="accent6">
              <a:lumMod val="60000"/>
              <a:lumOff val="4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200"/>
              </a:spcBef>
              <a:spcAft>
                <a:spcPts val="200"/>
              </a:spcAft>
            </a:pPr>
            <a:r>
              <a:rPr lang="en-US" sz="800" b="1" dirty="0">
                <a:effectLst/>
                <a:latin typeface="Arial" panose="020B0604020202020204" pitchFamily="34" charset="0"/>
                <a:ea typeface="MS PGothic" panose="020B0600070205080204" pitchFamily="34" charset="-128"/>
                <a:cs typeface="Times New Roman" panose="02020603050405020304" pitchFamily="18" charset="0"/>
              </a:rPr>
              <a:t>SCT Local Approval Due: 5:00 PM</a:t>
            </a:r>
            <a:endParaRPr lang="en-US" sz="900" b="1" dirty="0">
              <a:effectLst/>
              <a:latin typeface="Century Gothic" panose="020B0502020202020204" pitchFamily="34" charset="0"/>
              <a:ea typeface="MS PGothic" panose="020B0600070205080204" pitchFamily="34" charset="-128"/>
              <a:cs typeface="Times New Roman" panose="02020603050405020304" pitchFamily="18" charset="0"/>
            </a:endParaRPr>
          </a:p>
          <a:p>
            <a:pPr marL="0" marR="0">
              <a:spcBef>
                <a:spcPts val="200"/>
              </a:spcBef>
              <a:spcAft>
                <a:spcPts val="200"/>
              </a:spcAft>
            </a:pPr>
            <a:r>
              <a:rPr lang="en-US" sz="900" dirty="0">
                <a:effectLst/>
                <a:latin typeface="Century Gothic" panose="020B0502020202020204" pitchFamily="34" charset="0"/>
                <a:ea typeface="MS PGothic" panose="020B0600070205080204" pitchFamily="34" charset="-128"/>
                <a:cs typeface="Times New Roman" panose="02020603050405020304" pitchFamily="18" charset="0"/>
              </a:rPr>
              <a:t> </a:t>
            </a:r>
          </a:p>
        </p:txBody>
      </p:sp>
      <p:sp>
        <p:nvSpPr>
          <p:cNvPr id="19" name="Text Box 1"/>
          <p:cNvSpPr txBox="1"/>
          <p:nvPr/>
        </p:nvSpPr>
        <p:spPr>
          <a:xfrm>
            <a:off x="1519915" y="3637685"/>
            <a:ext cx="2282563" cy="281883"/>
          </a:xfrm>
          <a:prstGeom prst="rect">
            <a:avLst/>
          </a:prstGeom>
          <a:solidFill>
            <a:schemeClr val="accent6">
              <a:lumMod val="60000"/>
              <a:lumOff val="4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200"/>
              </a:spcBef>
              <a:spcAft>
                <a:spcPts val="200"/>
              </a:spcAft>
            </a:pPr>
            <a:r>
              <a:rPr lang="en-US" sz="800" dirty="0">
                <a:effectLst/>
                <a:latin typeface="Arial" panose="020B0604020202020204" pitchFamily="34" charset="0"/>
                <a:ea typeface="MS PGothic" panose="020B0600070205080204" pitchFamily="34" charset="-128"/>
                <a:cs typeface="Times New Roman" panose="02020603050405020304" pitchFamily="18" charset="0"/>
              </a:rPr>
              <a:t>SCT Batch Run</a:t>
            </a:r>
          </a:p>
        </p:txBody>
      </p:sp>
      <p:sp>
        <p:nvSpPr>
          <p:cNvPr id="23" name="Text Box 11"/>
          <p:cNvSpPr txBox="1"/>
          <p:nvPr/>
        </p:nvSpPr>
        <p:spPr>
          <a:xfrm>
            <a:off x="3954747" y="3569677"/>
            <a:ext cx="1095568" cy="349891"/>
          </a:xfrm>
          <a:prstGeom prst="rect">
            <a:avLst/>
          </a:prstGeom>
          <a:solidFill>
            <a:schemeClr val="accent6">
              <a:lumMod val="60000"/>
              <a:lumOff val="4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200"/>
              </a:spcBef>
              <a:spcAft>
                <a:spcPts val="200"/>
              </a:spcAft>
            </a:pPr>
            <a:r>
              <a:rPr lang="en-US" sz="800" dirty="0">
                <a:effectLst/>
                <a:latin typeface="Arial" panose="020B0604020202020204" pitchFamily="34" charset="0"/>
                <a:ea typeface="MS PGothic" panose="020B0600070205080204" pitchFamily="34" charset="-128"/>
                <a:cs typeface="Times New Roman" panose="02020603050405020304" pitchFamily="18" charset="0"/>
              </a:rPr>
              <a:t>Processed SCT in DDODS*</a:t>
            </a:r>
            <a:endParaRPr lang="en-US" sz="900" dirty="0">
              <a:effectLst/>
              <a:latin typeface="Century Gothic" panose="020B0502020202020204" pitchFamily="34" charset="0"/>
              <a:ea typeface="MS PGothic" panose="020B0600070205080204" pitchFamily="34" charset="-128"/>
              <a:cs typeface="Times New Roman" panose="02020603050405020304" pitchFamily="18" charset="0"/>
            </a:endParaRPr>
          </a:p>
        </p:txBody>
      </p:sp>
      <p:sp>
        <p:nvSpPr>
          <p:cNvPr id="3" name="Text Box 4">
            <a:extLst>
              <a:ext uri="{FF2B5EF4-FFF2-40B4-BE49-F238E27FC236}">
                <a16:creationId xmlns:a16="http://schemas.microsoft.com/office/drawing/2014/main" id="{937E9308-A9F3-9D0B-ECA4-B2B0E88AC0A2}"/>
              </a:ext>
            </a:extLst>
          </p:cNvPr>
          <p:cNvSpPr txBox="1"/>
          <p:nvPr/>
        </p:nvSpPr>
        <p:spPr>
          <a:xfrm>
            <a:off x="3954747" y="4918289"/>
            <a:ext cx="1091497" cy="482519"/>
          </a:xfrm>
          <a:prstGeom prst="rect">
            <a:avLst/>
          </a:prstGeom>
          <a:solidFill>
            <a:schemeClr val="accent6">
              <a:lumMod val="20000"/>
              <a:lumOff val="8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200"/>
              </a:spcBef>
              <a:spcAft>
                <a:spcPts val="200"/>
              </a:spcAft>
            </a:pPr>
            <a:r>
              <a:rPr lang="en-US" sz="800" b="1" dirty="0">
                <a:effectLst/>
                <a:latin typeface="Arial" panose="020B0604020202020204" pitchFamily="34" charset="0"/>
                <a:ea typeface="MS PGothic" panose="020B0600070205080204" pitchFamily="34" charset="-128"/>
                <a:cs typeface="Times New Roman" panose="02020603050405020304" pitchFamily="18" charset="0"/>
              </a:rPr>
              <a:t>SCT Local Approval Due: 5:00 PM</a:t>
            </a:r>
            <a:endParaRPr lang="en-US" sz="900" b="1" dirty="0">
              <a:effectLst/>
              <a:latin typeface="Century Gothic" panose="020B0502020202020204" pitchFamily="34" charset="0"/>
              <a:ea typeface="MS PGothic" panose="020B0600070205080204" pitchFamily="34" charset="-128"/>
              <a:cs typeface="Times New Roman" panose="02020603050405020304" pitchFamily="18" charset="0"/>
            </a:endParaRPr>
          </a:p>
          <a:p>
            <a:pPr marL="0" marR="0">
              <a:spcBef>
                <a:spcPts val="200"/>
              </a:spcBef>
              <a:spcAft>
                <a:spcPts val="200"/>
              </a:spcAft>
            </a:pPr>
            <a:r>
              <a:rPr lang="en-US" sz="900" dirty="0">
                <a:effectLst/>
                <a:latin typeface="Century Gothic" panose="020B0502020202020204" pitchFamily="34" charset="0"/>
                <a:ea typeface="MS PGothic" panose="020B0600070205080204" pitchFamily="34" charset="-128"/>
                <a:cs typeface="Times New Roman" panose="02020603050405020304" pitchFamily="18" charset="0"/>
              </a:rPr>
              <a:t> </a:t>
            </a:r>
          </a:p>
        </p:txBody>
      </p:sp>
      <p:sp>
        <p:nvSpPr>
          <p:cNvPr id="5" name="Text Box 1">
            <a:extLst>
              <a:ext uri="{FF2B5EF4-FFF2-40B4-BE49-F238E27FC236}">
                <a16:creationId xmlns:a16="http://schemas.microsoft.com/office/drawing/2014/main" id="{28C23808-C6CE-6AD0-683C-FC47F7B2420B}"/>
              </a:ext>
            </a:extLst>
          </p:cNvPr>
          <p:cNvSpPr txBox="1"/>
          <p:nvPr/>
        </p:nvSpPr>
        <p:spPr>
          <a:xfrm>
            <a:off x="5152534" y="4701802"/>
            <a:ext cx="2300877" cy="280748"/>
          </a:xfrm>
          <a:prstGeom prst="rect">
            <a:avLst/>
          </a:prstGeom>
          <a:solidFill>
            <a:schemeClr val="accent6">
              <a:lumMod val="20000"/>
              <a:lumOff val="8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200"/>
              </a:spcBef>
              <a:spcAft>
                <a:spcPts val="200"/>
              </a:spcAft>
            </a:pPr>
            <a:r>
              <a:rPr lang="en-US" sz="800" dirty="0">
                <a:effectLst/>
                <a:latin typeface="Arial" panose="020B0604020202020204" pitchFamily="34" charset="0"/>
                <a:ea typeface="MS PGothic" panose="020B0600070205080204" pitchFamily="34" charset="-128"/>
                <a:cs typeface="Times New Roman" panose="02020603050405020304" pitchFamily="18" charset="0"/>
              </a:rPr>
              <a:t>SCT Batch Run</a:t>
            </a:r>
            <a:endParaRPr lang="en-US" sz="900" dirty="0">
              <a:effectLst/>
              <a:latin typeface="Century Gothic" panose="020B0502020202020204" pitchFamily="34" charset="0"/>
              <a:ea typeface="MS PGothic" panose="020B0600070205080204" pitchFamily="34" charset="-128"/>
              <a:cs typeface="Times New Roman" panose="02020603050405020304" pitchFamily="18" charset="0"/>
            </a:endParaRPr>
          </a:p>
          <a:p>
            <a:pPr marL="0" marR="0" algn="ctr">
              <a:spcBef>
                <a:spcPts val="200"/>
              </a:spcBef>
              <a:spcAft>
                <a:spcPts val="200"/>
              </a:spcAft>
            </a:pPr>
            <a:r>
              <a:rPr lang="en-US" sz="900" dirty="0">
                <a:effectLst/>
                <a:latin typeface="Century Gothic" panose="020B0502020202020204" pitchFamily="34" charset="0"/>
                <a:ea typeface="MS PGothic" panose="020B0600070205080204" pitchFamily="34" charset="-128"/>
                <a:cs typeface="Times New Roman" panose="02020603050405020304" pitchFamily="18" charset="0"/>
              </a:rPr>
              <a:t> </a:t>
            </a:r>
          </a:p>
        </p:txBody>
      </p:sp>
      <p:sp>
        <p:nvSpPr>
          <p:cNvPr id="6" name="Text Box 11">
            <a:extLst>
              <a:ext uri="{FF2B5EF4-FFF2-40B4-BE49-F238E27FC236}">
                <a16:creationId xmlns:a16="http://schemas.microsoft.com/office/drawing/2014/main" id="{3FD18B19-8E92-CC48-1864-F2CC1871A4F3}"/>
              </a:ext>
            </a:extLst>
          </p:cNvPr>
          <p:cNvSpPr txBox="1"/>
          <p:nvPr/>
        </p:nvSpPr>
        <p:spPr>
          <a:xfrm>
            <a:off x="7649308" y="4284942"/>
            <a:ext cx="1095568" cy="348805"/>
          </a:xfrm>
          <a:prstGeom prst="rect">
            <a:avLst/>
          </a:prstGeom>
          <a:solidFill>
            <a:schemeClr val="accent6">
              <a:lumMod val="20000"/>
              <a:lumOff val="8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200"/>
              </a:spcBef>
              <a:spcAft>
                <a:spcPts val="200"/>
              </a:spcAft>
            </a:pPr>
            <a:r>
              <a:rPr lang="en-US" sz="800" dirty="0">
                <a:effectLst/>
                <a:latin typeface="Arial" panose="020B0604020202020204" pitchFamily="34" charset="0"/>
                <a:ea typeface="MS PGothic" panose="020B0600070205080204" pitchFamily="34" charset="-128"/>
                <a:cs typeface="Times New Roman" panose="02020603050405020304" pitchFamily="18" charset="0"/>
              </a:rPr>
              <a:t>Processed SCT in DDODS</a:t>
            </a:r>
            <a:r>
              <a:rPr lang="en-US" sz="800" dirty="0">
                <a:latin typeface="Arial" panose="020B0604020202020204" pitchFamily="34" charset="0"/>
                <a:ea typeface="MS PGothic" panose="020B0600070205080204" pitchFamily="34" charset="-128"/>
                <a:cs typeface="Times New Roman" panose="02020603050405020304" pitchFamily="18" charset="0"/>
              </a:rPr>
              <a:t>*</a:t>
            </a:r>
            <a:endParaRPr lang="en-US" sz="900" dirty="0">
              <a:effectLst/>
              <a:latin typeface="Century Gothic" panose="020B0502020202020204" pitchFamily="34" charset="0"/>
              <a:ea typeface="MS PGothic" panose="020B0600070205080204" pitchFamily="34" charset="-128"/>
              <a:cs typeface="Times New Roman" panose="02020603050405020304" pitchFamily="18" charset="0"/>
            </a:endParaRPr>
          </a:p>
        </p:txBody>
      </p:sp>
      <p:sp>
        <p:nvSpPr>
          <p:cNvPr id="7" name="Text Box 1">
            <a:extLst>
              <a:ext uri="{FF2B5EF4-FFF2-40B4-BE49-F238E27FC236}">
                <a16:creationId xmlns:a16="http://schemas.microsoft.com/office/drawing/2014/main" id="{0742377F-8BDE-87D3-4144-D9B724375072}"/>
              </a:ext>
            </a:extLst>
          </p:cNvPr>
          <p:cNvSpPr txBox="1"/>
          <p:nvPr/>
        </p:nvSpPr>
        <p:spPr>
          <a:xfrm>
            <a:off x="6357205" y="3423417"/>
            <a:ext cx="2300877" cy="266086"/>
          </a:xfrm>
          <a:prstGeom prst="rect">
            <a:avLst/>
          </a:prstGeom>
          <a:solidFill>
            <a:srgbClr val="7030A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200"/>
              </a:spcBef>
              <a:spcAft>
                <a:spcPts val="200"/>
              </a:spcAft>
            </a:pPr>
            <a:r>
              <a:rPr lang="en-US" sz="800" dirty="0">
                <a:solidFill>
                  <a:schemeClr val="bg1"/>
                </a:solidFill>
                <a:latin typeface="Arial" panose="020B0604020202020204" pitchFamily="34" charset="0"/>
                <a:ea typeface="MS PGothic" panose="020B0600070205080204" pitchFamily="34" charset="-128"/>
                <a:cs typeface="Times New Roman" panose="02020603050405020304" pitchFamily="18" charset="0"/>
              </a:rPr>
              <a:t>June Release June 16: 12:00 PM</a:t>
            </a:r>
            <a:endParaRPr lang="en-US" sz="900" dirty="0">
              <a:solidFill>
                <a:schemeClr val="bg1"/>
              </a:solidFill>
              <a:effectLst/>
              <a:latin typeface="Century Gothic" panose="020B0502020202020204" pitchFamily="34" charset="0"/>
              <a:ea typeface="MS PGothic" panose="020B0600070205080204" pitchFamily="34" charset="-128"/>
              <a:cs typeface="Times New Roman" panose="02020603050405020304" pitchFamily="18" charset="0"/>
            </a:endParaRPr>
          </a:p>
        </p:txBody>
      </p:sp>
      <p:sp>
        <p:nvSpPr>
          <p:cNvPr id="8" name="Text Box 1">
            <a:extLst>
              <a:ext uri="{FF2B5EF4-FFF2-40B4-BE49-F238E27FC236}">
                <a16:creationId xmlns:a16="http://schemas.microsoft.com/office/drawing/2014/main" id="{71BC8DB0-03C5-E518-C554-21EA26AE75FF}"/>
              </a:ext>
            </a:extLst>
          </p:cNvPr>
          <p:cNvSpPr txBox="1"/>
          <p:nvPr/>
        </p:nvSpPr>
        <p:spPr>
          <a:xfrm>
            <a:off x="400453" y="4284943"/>
            <a:ext cx="2260743" cy="249617"/>
          </a:xfrm>
          <a:prstGeom prst="rect">
            <a:avLst/>
          </a:prstGeom>
          <a:solidFill>
            <a:srgbClr val="7030A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200"/>
              </a:spcBef>
              <a:spcAft>
                <a:spcPts val="200"/>
              </a:spcAft>
            </a:pPr>
            <a:r>
              <a:rPr lang="en-US" sz="800" dirty="0">
                <a:solidFill>
                  <a:schemeClr val="bg1"/>
                </a:solidFill>
                <a:latin typeface="Arial" panose="020B0604020202020204" pitchFamily="34" charset="0"/>
                <a:ea typeface="MS PGothic" panose="020B0600070205080204" pitchFamily="34" charset="-128"/>
                <a:cs typeface="Times New Roman" panose="02020603050405020304" pitchFamily="18" charset="0"/>
              </a:rPr>
              <a:t>June Release June 19: 11:59 PM</a:t>
            </a:r>
            <a:endParaRPr lang="en-US" sz="900" dirty="0">
              <a:solidFill>
                <a:schemeClr val="bg1"/>
              </a:solidFill>
              <a:effectLst/>
              <a:latin typeface="Century Gothic" panose="020B0502020202020204" pitchFamily="34" charset="0"/>
              <a:ea typeface="MS PGothic"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2995140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0" y="207123"/>
            <a:ext cx="5143500" cy="1078722"/>
          </a:xfrm>
        </p:spPr>
        <p:txBody>
          <a:bodyPr/>
          <a:lstStyle/>
          <a:p>
            <a:r>
              <a:rPr lang="en-US" sz="2200" dirty="0">
                <a:solidFill>
                  <a:schemeClr val="bg1">
                    <a:lumMod val="50000"/>
                  </a:schemeClr>
                </a:solidFill>
                <a:latin typeface="Arial" panose="020B0604020202020204" pitchFamily="34" charset="0"/>
                <a:cs typeface="Arial" panose="020B0604020202020204" pitchFamily="34" charset="0"/>
              </a:rPr>
              <a:t>July 2023</a:t>
            </a:r>
            <a:br>
              <a:rPr lang="en-US" sz="2200" dirty="0">
                <a:solidFill>
                  <a:schemeClr val="bg1">
                    <a:lumMod val="50000"/>
                  </a:schemeClr>
                </a:solidFill>
                <a:latin typeface="Arial" panose="020B0604020202020204" pitchFamily="34" charset="0"/>
                <a:cs typeface="Arial" panose="020B0604020202020204" pitchFamily="34" charset="0"/>
              </a:rPr>
            </a:br>
            <a:r>
              <a:rPr lang="en-US" sz="2200" dirty="0">
                <a:solidFill>
                  <a:schemeClr val="bg1">
                    <a:lumMod val="50000"/>
                  </a:schemeClr>
                </a:solidFill>
                <a:latin typeface="Arial" panose="020B0604020202020204" pitchFamily="34" charset="0"/>
                <a:cs typeface="Arial" panose="020B0604020202020204" pitchFamily="34" charset="0"/>
              </a:rPr>
              <a:t>UCPath FYE GL Processing Calendar</a:t>
            </a:r>
          </a:p>
        </p:txBody>
      </p:sp>
      <p:graphicFrame>
        <p:nvGraphicFramePr>
          <p:cNvPr id="5" name="Table 4"/>
          <p:cNvGraphicFramePr>
            <a:graphicFrameLocks noGrp="1"/>
          </p:cNvGraphicFramePr>
          <p:nvPr>
            <p:extLst>
              <p:ext uri="{D42A27DB-BD31-4B8C-83A1-F6EECF244321}">
                <p14:modId xmlns:p14="http://schemas.microsoft.com/office/powerpoint/2010/main" val="2957794597"/>
              </p:ext>
            </p:extLst>
          </p:nvPr>
        </p:nvGraphicFramePr>
        <p:xfrm>
          <a:off x="381000" y="1213337"/>
          <a:ext cx="8382000" cy="6420017"/>
        </p:xfrm>
        <a:graphic>
          <a:graphicData uri="http://schemas.openxmlformats.org/drawingml/2006/table">
            <a:tbl>
              <a:tblPr firstRow="1" bandRow="1">
                <a:tableStyleId>{616DA210-FB5B-4158-B5E0-FEB733F419BA}</a:tableStyleId>
              </a:tblPr>
              <a:tblGrid>
                <a:gridCol w="750648">
                  <a:extLst>
                    <a:ext uri="{9D8B030D-6E8A-4147-A177-3AD203B41FA5}">
                      <a16:colId xmlns:a16="http://schemas.microsoft.com/office/drawing/2014/main" val="244474706"/>
                    </a:ext>
                  </a:extLst>
                </a:gridCol>
                <a:gridCol w="1298511">
                  <a:extLst>
                    <a:ext uri="{9D8B030D-6E8A-4147-A177-3AD203B41FA5}">
                      <a16:colId xmlns:a16="http://schemas.microsoft.com/office/drawing/2014/main" val="2389963086"/>
                    </a:ext>
                  </a:extLst>
                </a:gridCol>
                <a:gridCol w="1263790">
                  <a:extLst>
                    <a:ext uri="{9D8B030D-6E8A-4147-A177-3AD203B41FA5}">
                      <a16:colId xmlns:a16="http://schemas.microsoft.com/office/drawing/2014/main" val="483339298"/>
                    </a:ext>
                  </a:extLst>
                </a:gridCol>
                <a:gridCol w="1266685">
                  <a:extLst>
                    <a:ext uri="{9D8B030D-6E8A-4147-A177-3AD203B41FA5}">
                      <a16:colId xmlns:a16="http://schemas.microsoft.com/office/drawing/2014/main" val="903532721"/>
                    </a:ext>
                  </a:extLst>
                </a:gridCol>
                <a:gridCol w="1337278">
                  <a:extLst>
                    <a:ext uri="{9D8B030D-6E8A-4147-A177-3AD203B41FA5}">
                      <a16:colId xmlns:a16="http://schemas.microsoft.com/office/drawing/2014/main" val="1433659798"/>
                    </a:ext>
                  </a:extLst>
                </a:gridCol>
                <a:gridCol w="1270735">
                  <a:extLst>
                    <a:ext uri="{9D8B030D-6E8A-4147-A177-3AD203B41FA5}">
                      <a16:colId xmlns:a16="http://schemas.microsoft.com/office/drawing/2014/main" val="647034057"/>
                    </a:ext>
                  </a:extLst>
                </a:gridCol>
                <a:gridCol w="1194353">
                  <a:extLst>
                    <a:ext uri="{9D8B030D-6E8A-4147-A177-3AD203B41FA5}">
                      <a16:colId xmlns:a16="http://schemas.microsoft.com/office/drawing/2014/main" val="2084303411"/>
                    </a:ext>
                  </a:extLst>
                </a:gridCol>
              </a:tblGrid>
              <a:tr h="135788">
                <a:tc>
                  <a:txBody>
                    <a:bodyPr/>
                    <a:lstStyle/>
                    <a:p>
                      <a:pPr marL="0" marR="0" algn="ctr">
                        <a:spcBef>
                          <a:spcPts val="200"/>
                        </a:spcBef>
                        <a:spcAft>
                          <a:spcPts val="200"/>
                        </a:spcAft>
                      </a:pPr>
                      <a:r>
                        <a:rPr lang="en-US" sz="900" b="0" dirty="0">
                          <a:effectLst/>
                          <a:latin typeface="Century Gothic" panose="020B0502020202020204" pitchFamily="34" charset="0"/>
                        </a:rPr>
                        <a:t>Sunday</a:t>
                      </a:r>
                      <a:endParaRPr lang="en-US" sz="900" b="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28895" marR="28895" marT="0" marB="0">
                    <a:solidFill>
                      <a:schemeClr val="bg1">
                        <a:lumMod val="85000"/>
                      </a:schemeClr>
                    </a:solidFill>
                  </a:tcPr>
                </a:tc>
                <a:tc>
                  <a:txBody>
                    <a:bodyPr/>
                    <a:lstStyle/>
                    <a:p>
                      <a:pPr marL="0" marR="0" algn="ctr">
                        <a:spcBef>
                          <a:spcPts val="200"/>
                        </a:spcBef>
                        <a:spcAft>
                          <a:spcPts val="200"/>
                        </a:spcAft>
                      </a:pPr>
                      <a:r>
                        <a:rPr lang="en-US" sz="900" b="0" dirty="0">
                          <a:effectLst/>
                          <a:latin typeface="Century Gothic" panose="020B0502020202020204" pitchFamily="34" charset="0"/>
                        </a:rPr>
                        <a:t>Monday</a:t>
                      </a:r>
                      <a:endParaRPr lang="en-US" sz="900" b="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28895" marR="28895" marT="0" marB="0">
                    <a:solidFill>
                      <a:schemeClr val="bg1">
                        <a:lumMod val="85000"/>
                      </a:schemeClr>
                    </a:solidFill>
                  </a:tcPr>
                </a:tc>
                <a:tc>
                  <a:txBody>
                    <a:bodyPr/>
                    <a:lstStyle/>
                    <a:p>
                      <a:pPr marL="0" marR="0" algn="ctr">
                        <a:spcBef>
                          <a:spcPts val="200"/>
                        </a:spcBef>
                        <a:spcAft>
                          <a:spcPts val="200"/>
                        </a:spcAft>
                      </a:pPr>
                      <a:r>
                        <a:rPr lang="en-US" sz="900" b="0" dirty="0">
                          <a:effectLst/>
                          <a:latin typeface="Century Gothic" panose="020B0502020202020204" pitchFamily="34" charset="0"/>
                        </a:rPr>
                        <a:t>Tuesday</a:t>
                      </a:r>
                      <a:endParaRPr lang="en-US" sz="900" b="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28895" marR="28895" marT="0" marB="0">
                    <a:solidFill>
                      <a:schemeClr val="bg1">
                        <a:lumMod val="85000"/>
                      </a:schemeClr>
                    </a:solidFill>
                  </a:tcPr>
                </a:tc>
                <a:tc>
                  <a:txBody>
                    <a:bodyPr/>
                    <a:lstStyle/>
                    <a:p>
                      <a:pPr marL="0" marR="0" algn="ctr">
                        <a:spcBef>
                          <a:spcPts val="200"/>
                        </a:spcBef>
                        <a:spcAft>
                          <a:spcPts val="200"/>
                        </a:spcAft>
                      </a:pPr>
                      <a:r>
                        <a:rPr lang="en-US" sz="900" b="0" dirty="0">
                          <a:effectLst/>
                          <a:latin typeface="Century Gothic" panose="020B0502020202020204" pitchFamily="34" charset="0"/>
                        </a:rPr>
                        <a:t>Wednesday</a:t>
                      </a:r>
                      <a:endParaRPr lang="en-US" sz="900" b="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28895" marR="28895" marT="0" marB="0">
                    <a:solidFill>
                      <a:schemeClr val="bg1">
                        <a:lumMod val="85000"/>
                      </a:schemeClr>
                    </a:solidFill>
                  </a:tcPr>
                </a:tc>
                <a:tc>
                  <a:txBody>
                    <a:bodyPr/>
                    <a:lstStyle/>
                    <a:p>
                      <a:pPr marL="0" marR="0" algn="ctr">
                        <a:spcBef>
                          <a:spcPts val="200"/>
                        </a:spcBef>
                        <a:spcAft>
                          <a:spcPts val="200"/>
                        </a:spcAft>
                      </a:pPr>
                      <a:r>
                        <a:rPr lang="en-US" sz="900" b="0" dirty="0">
                          <a:effectLst/>
                          <a:latin typeface="Century Gothic" panose="020B0502020202020204" pitchFamily="34" charset="0"/>
                        </a:rPr>
                        <a:t>Thursday</a:t>
                      </a:r>
                      <a:endParaRPr lang="en-US" sz="900" b="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28895" marR="28895" marT="0" marB="0">
                    <a:solidFill>
                      <a:schemeClr val="bg1">
                        <a:lumMod val="85000"/>
                      </a:schemeClr>
                    </a:solidFill>
                  </a:tcPr>
                </a:tc>
                <a:tc>
                  <a:txBody>
                    <a:bodyPr/>
                    <a:lstStyle/>
                    <a:p>
                      <a:pPr marL="0" marR="0" algn="ctr">
                        <a:spcBef>
                          <a:spcPts val="200"/>
                        </a:spcBef>
                        <a:spcAft>
                          <a:spcPts val="200"/>
                        </a:spcAft>
                      </a:pPr>
                      <a:r>
                        <a:rPr lang="en-US" sz="900" b="0" dirty="0">
                          <a:effectLst/>
                          <a:latin typeface="Century Gothic" panose="020B0502020202020204" pitchFamily="34" charset="0"/>
                        </a:rPr>
                        <a:t>Friday</a:t>
                      </a:r>
                      <a:endParaRPr lang="en-US" sz="900" b="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28895" marR="28895" marT="0" marB="0">
                    <a:solidFill>
                      <a:schemeClr val="bg1">
                        <a:lumMod val="85000"/>
                      </a:schemeClr>
                    </a:solidFill>
                  </a:tcPr>
                </a:tc>
                <a:tc>
                  <a:txBody>
                    <a:bodyPr/>
                    <a:lstStyle/>
                    <a:p>
                      <a:pPr marL="0" marR="0" algn="ctr">
                        <a:spcBef>
                          <a:spcPts val="200"/>
                        </a:spcBef>
                        <a:spcAft>
                          <a:spcPts val="200"/>
                        </a:spcAft>
                      </a:pPr>
                      <a:r>
                        <a:rPr lang="en-US" sz="900" b="0" dirty="0">
                          <a:effectLst/>
                          <a:latin typeface="Century Gothic" panose="020B0502020202020204" pitchFamily="34" charset="0"/>
                        </a:rPr>
                        <a:t>Saturday</a:t>
                      </a:r>
                      <a:endParaRPr lang="en-US" sz="900" b="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28895" marR="28895" marT="0" marB="0">
                    <a:solidFill>
                      <a:schemeClr val="bg1">
                        <a:lumMod val="85000"/>
                      </a:schemeClr>
                    </a:solidFill>
                  </a:tcPr>
                </a:tc>
                <a:extLst>
                  <a:ext uri="{0D108BD9-81ED-4DB2-BD59-A6C34878D82A}">
                    <a16:rowId xmlns:a16="http://schemas.microsoft.com/office/drawing/2014/main" val="3458867371"/>
                  </a:ext>
                </a:extLst>
              </a:tr>
              <a:tr h="135788">
                <a:tc>
                  <a:txBody>
                    <a:bodyPr/>
                    <a:lstStyle/>
                    <a:p>
                      <a:pPr marL="0" marR="0" algn="r">
                        <a:spcBef>
                          <a:spcPts val="200"/>
                        </a:spcBef>
                        <a:spcAft>
                          <a:spcPts val="200"/>
                        </a:spcAft>
                      </a:pPr>
                      <a:endParaRPr lang="en-US" sz="900" b="0" dirty="0">
                        <a:solidFill>
                          <a:schemeClr val="bg1">
                            <a:lumMod val="95000"/>
                          </a:schemeClr>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28895" marR="28895" marT="0" marB="0"/>
                </a:tc>
                <a:tc>
                  <a:txBody>
                    <a:bodyPr/>
                    <a:lstStyle/>
                    <a:p>
                      <a:pPr marL="0" marR="0" algn="r">
                        <a:spcBef>
                          <a:spcPts val="200"/>
                        </a:spcBef>
                        <a:spcAft>
                          <a:spcPts val="200"/>
                        </a:spcAft>
                      </a:pPr>
                      <a:endParaRPr lang="en-US" sz="900" b="0" dirty="0">
                        <a:solidFill>
                          <a:schemeClr val="bg1">
                            <a:lumMod val="95000"/>
                          </a:schemeClr>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28895" marR="28895" marT="0" marB="0"/>
                </a:tc>
                <a:tc>
                  <a:txBody>
                    <a:bodyPr/>
                    <a:lstStyle/>
                    <a:p>
                      <a:pPr marL="0" marR="0" algn="r">
                        <a:spcBef>
                          <a:spcPts val="200"/>
                        </a:spcBef>
                        <a:spcAft>
                          <a:spcPts val="200"/>
                        </a:spcAft>
                      </a:pPr>
                      <a:endParaRPr lang="en-US" sz="900" b="0" dirty="0">
                        <a:solidFill>
                          <a:schemeClr val="bg1">
                            <a:lumMod val="95000"/>
                          </a:schemeClr>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28895" marR="28895" marT="0" marB="0"/>
                </a:tc>
                <a:tc>
                  <a:txBody>
                    <a:bodyPr/>
                    <a:lstStyle/>
                    <a:p>
                      <a:pPr marL="0" marR="0" algn="r">
                        <a:spcBef>
                          <a:spcPts val="200"/>
                        </a:spcBef>
                        <a:spcAft>
                          <a:spcPts val="200"/>
                        </a:spcAft>
                      </a:pPr>
                      <a:endParaRPr lang="en-US" sz="900" b="0" dirty="0">
                        <a:solidFill>
                          <a:schemeClr val="bg1">
                            <a:lumMod val="95000"/>
                          </a:schemeClr>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28895" marR="28895" marT="0" marB="0"/>
                </a:tc>
                <a:tc>
                  <a:txBody>
                    <a:bodyPr/>
                    <a:lstStyle/>
                    <a:p>
                      <a:pPr marL="0" marR="0" algn="r">
                        <a:spcBef>
                          <a:spcPts val="200"/>
                        </a:spcBef>
                        <a:spcAft>
                          <a:spcPts val="200"/>
                        </a:spcAft>
                      </a:pPr>
                      <a:endParaRPr lang="en-US" sz="900" b="0" dirty="0">
                        <a:solidFill>
                          <a:schemeClr val="bg1">
                            <a:lumMod val="95000"/>
                          </a:schemeClr>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28895" marR="28895" marT="0" marB="0"/>
                </a:tc>
                <a:tc>
                  <a:txBody>
                    <a:bodyPr/>
                    <a:lstStyle/>
                    <a:p>
                      <a:pPr marL="0" marR="0" algn="r">
                        <a:spcBef>
                          <a:spcPts val="200"/>
                        </a:spcBef>
                        <a:spcAft>
                          <a:spcPts val="200"/>
                        </a:spcAft>
                      </a:pPr>
                      <a:endParaRPr lang="en-US" sz="900" b="0" dirty="0">
                        <a:solidFill>
                          <a:schemeClr val="tx1"/>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28895" marR="28895" marT="0" marB="0"/>
                </a:tc>
                <a:tc>
                  <a:txBody>
                    <a:bodyPr/>
                    <a:lstStyle/>
                    <a:p>
                      <a:pPr marL="0" marR="0" algn="r">
                        <a:spcBef>
                          <a:spcPts val="200"/>
                        </a:spcBef>
                        <a:spcAft>
                          <a:spcPts val="200"/>
                        </a:spcAft>
                      </a:pPr>
                      <a:r>
                        <a:rPr lang="en-US" sz="900" b="0" dirty="0">
                          <a:effectLst/>
                          <a:latin typeface="Century Gothic" panose="020B0502020202020204" pitchFamily="34" charset="0"/>
                        </a:rPr>
                        <a:t>1</a:t>
                      </a:r>
                      <a:endParaRPr lang="en-US" sz="900" b="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28895" marR="28895" marT="0" marB="0"/>
                </a:tc>
                <a:extLst>
                  <a:ext uri="{0D108BD9-81ED-4DB2-BD59-A6C34878D82A}">
                    <a16:rowId xmlns:a16="http://schemas.microsoft.com/office/drawing/2014/main" val="917484957"/>
                  </a:ext>
                </a:extLst>
              </a:tr>
              <a:tr h="121309">
                <a:tc>
                  <a:txBody>
                    <a:bodyPr/>
                    <a:lstStyle/>
                    <a:p>
                      <a:pPr marL="0" marR="0">
                        <a:spcBef>
                          <a:spcPts val="200"/>
                        </a:spcBef>
                        <a:spcAft>
                          <a:spcPts val="200"/>
                        </a:spcAft>
                      </a:pPr>
                      <a:r>
                        <a:rPr lang="en-US" sz="800" dirty="0">
                          <a:effectLst/>
                          <a:latin typeface="+mn-lt"/>
                          <a:cs typeface="Arial" panose="020B0604020202020204" pitchFamily="34" charset="0"/>
                        </a:rPr>
                        <a:t> </a:t>
                      </a:r>
                      <a:endParaRPr lang="en-US" sz="800" dirty="0">
                        <a:effectLst/>
                        <a:latin typeface="+mn-lt"/>
                        <a:ea typeface="MS PGothic" panose="020B0600070205080204" pitchFamily="34" charset="-128"/>
                        <a:cs typeface="Arial" panose="020B0604020202020204" pitchFamily="34" charset="0"/>
                      </a:endParaRPr>
                    </a:p>
                  </a:txBody>
                  <a:tcPr marL="28895" marR="28895" marT="0" marB="0">
                    <a:noFill/>
                  </a:tcPr>
                </a:tc>
                <a:tc>
                  <a:txBody>
                    <a:bodyPr/>
                    <a:lstStyle/>
                    <a:p>
                      <a:pPr marL="0" marR="0">
                        <a:spcBef>
                          <a:spcPts val="200"/>
                        </a:spcBef>
                        <a:spcAft>
                          <a:spcPts val="200"/>
                        </a:spcAft>
                      </a:pPr>
                      <a:r>
                        <a:rPr lang="en-US" sz="800" dirty="0">
                          <a:effectLst/>
                          <a:latin typeface="+mn-lt"/>
                          <a:cs typeface="Arial" panose="020B0604020202020204" pitchFamily="34" charset="0"/>
                        </a:rPr>
                        <a:t> </a:t>
                      </a:r>
                      <a:endParaRPr lang="en-US" sz="800" dirty="0">
                        <a:effectLst/>
                        <a:latin typeface="+mn-lt"/>
                        <a:ea typeface="MS PGothic" panose="020B0600070205080204" pitchFamily="34" charset="-128"/>
                        <a:cs typeface="Arial" panose="020B0604020202020204" pitchFamily="34" charset="0"/>
                      </a:endParaRPr>
                    </a:p>
                  </a:txBody>
                  <a:tcPr marL="28895" marR="28895" marT="0" marB="0">
                    <a:noFill/>
                  </a:tcPr>
                </a:tc>
                <a:tc>
                  <a:txBody>
                    <a:bodyPr/>
                    <a:lstStyle/>
                    <a:p>
                      <a:pPr marL="0" marR="0">
                        <a:spcBef>
                          <a:spcPts val="200"/>
                        </a:spcBef>
                        <a:spcAft>
                          <a:spcPts val="200"/>
                        </a:spcAft>
                      </a:pPr>
                      <a:r>
                        <a:rPr lang="en-US" sz="800" dirty="0">
                          <a:effectLst/>
                          <a:latin typeface="+mn-lt"/>
                          <a:cs typeface="Arial" panose="020B0604020202020204" pitchFamily="34" charset="0"/>
                        </a:rPr>
                        <a:t> </a:t>
                      </a:r>
                      <a:endParaRPr lang="en-US" sz="800" dirty="0">
                        <a:effectLst/>
                        <a:latin typeface="+mn-lt"/>
                        <a:ea typeface="MS PGothic" panose="020B0600070205080204" pitchFamily="34" charset="-128"/>
                        <a:cs typeface="Arial" panose="020B0604020202020204" pitchFamily="34" charset="0"/>
                      </a:endParaRPr>
                    </a:p>
                  </a:txBody>
                  <a:tcPr marL="28895" marR="28895" marT="0" marB="0">
                    <a:noFill/>
                  </a:tcPr>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GB" sz="800" dirty="0">
                          <a:effectLst/>
                          <a:latin typeface="+mn-lt"/>
                          <a:cs typeface="Arial" panose="020B0604020202020204" pitchFamily="34" charset="0"/>
                        </a:rPr>
                        <a:t> </a:t>
                      </a:r>
                      <a:endParaRPr lang="en-US" sz="800" dirty="0">
                        <a:effectLst/>
                        <a:latin typeface="+mn-lt"/>
                        <a:ea typeface="MS PGothic" panose="020B0600070205080204" pitchFamily="34" charset="-128"/>
                        <a:cs typeface="Arial" panose="020B0604020202020204" pitchFamily="34" charset="0"/>
                      </a:endParaRPr>
                    </a:p>
                  </a:txBody>
                  <a:tcPr marL="28895" marR="28895" marT="0" marB="0">
                    <a:noFill/>
                  </a:tcPr>
                </a:tc>
                <a:tc>
                  <a:txBody>
                    <a:bodyPr/>
                    <a:lstStyle/>
                    <a:p>
                      <a:pPr marL="0" marR="0">
                        <a:spcBef>
                          <a:spcPts val="200"/>
                        </a:spcBef>
                        <a:spcAft>
                          <a:spcPts val="200"/>
                        </a:spcAft>
                      </a:pPr>
                      <a:endParaRPr lang="en-US" sz="800" dirty="0">
                        <a:effectLst/>
                        <a:latin typeface="+mn-lt"/>
                        <a:ea typeface="MS PGothic" panose="020B0600070205080204" pitchFamily="34" charset="-128"/>
                        <a:cs typeface="Arial" panose="020B0604020202020204" pitchFamily="34" charset="0"/>
                      </a:endParaRPr>
                    </a:p>
                  </a:txBody>
                  <a:tcPr marL="28895" marR="28895" marT="0" marB="0"/>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endParaRPr lang="en-US" sz="800" dirty="0">
                        <a:effectLst/>
                        <a:latin typeface="+mn-lt"/>
                        <a:ea typeface="MS PGothic" panose="020B0600070205080204" pitchFamily="34" charset="-128"/>
                        <a:cs typeface="Arial" panose="020B0604020202020204" pitchFamily="34" charset="0"/>
                      </a:endParaRPr>
                    </a:p>
                  </a:txBody>
                  <a:tcPr marL="28895" marR="28895" marT="0" marB="0"/>
                </a:tc>
                <a:tc>
                  <a:txBody>
                    <a:bodyPr/>
                    <a:lstStyle/>
                    <a:p>
                      <a:pPr marL="0" marR="0">
                        <a:spcBef>
                          <a:spcPts val="200"/>
                        </a:spcBef>
                        <a:spcAft>
                          <a:spcPts val="200"/>
                        </a:spcAft>
                      </a:pPr>
                      <a:endParaRPr lang="en-US" sz="800" dirty="0">
                        <a:effectLst/>
                        <a:latin typeface="+mn-lt"/>
                        <a:ea typeface="MS PGothic" panose="020B0600070205080204" pitchFamily="34" charset="-128"/>
                        <a:cs typeface="Arial" panose="020B0604020202020204" pitchFamily="34" charset="0"/>
                      </a:endParaRPr>
                    </a:p>
                  </a:txBody>
                  <a:tcPr marL="28895" marR="28895" marT="0" marB="0"/>
                </a:tc>
                <a:extLst>
                  <a:ext uri="{0D108BD9-81ED-4DB2-BD59-A6C34878D82A}">
                    <a16:rowId xmlns:a16="http://schemas.microsoft.com/office/drawing/2014/main" val="3681067492"/>
                  </a:ext>
                </a:extLst>
              </a:tr>
              <a:tr h="135788">
                <a:tc>
                  <a:txBody>
                    <a:bodyPr/>
                    <a:lstStyle/>
                    <a:p>
                      <a:pPr marL="0" marR="0" algn="r">
                        <a:spcBef>
                          <a:spcPts val="200"/>
                        </a:spcBef>
                        <a:spcAft>
                          <a:spcPts val="200"/>
                        </a:spcAft>
                      </a:pPr>
                      <a:r>
                        <a:rPr lang="en-US" sz="900" dirty="0">
                          <a:effectLst/>
                          <a:latin typeface="Century Gothic" panose="020B0502020202020204" pitchFamily="34" charset="0"/>
                        </a:rPr>
                        <a:t>2</a:t>
                      </a:r>
                      <a:endPar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28895" marR="28895" marT="0" marB="0"/>
                </a:tc>
                <a:tc>
                  <a:txBody>
                    <a:bodyPr/>
                    <a:lstStyle/>
                    <a:p>
                      <a:pPr marL="0" marR="0" algn="r">
                        <a:spcBef>
                          <a:spcPts val="200"/>
                        </a:spcBef>
                        <a:spcAft>
                          <a:spcPts val="200"/>
                        </a:spcAft>
                      </a:pPr>
                      <a:r>
                        <a:rPr lang="en-US" sz="900" dirty="0">
                          <a:effectLst/>
                          <a:latin typeface="Century Gothic" panose="020B0502020202020204" pitchFamily="34" charset="0"/>
                        </a:rPr>
                        <a:t>3</a:t>
                      </a:r>
                      <a:endPar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28895" marR="28895" marT="0" marB="0"/>
                </a:tc>
                <a:tc>
                  <a:txBody>
                    <a:bodyPr/>
                    <a:lstStyle/>
                    <a:p>
                      <a:pPr marL="0" marR="0" algn="r">
                        <a:spcBef>
                          <a:spcPts val="200"/>
                        </a:spcBef>
                        <a:spcAft>
                          <a:spcPts val="200"/>
                        </a:spcAft>
                      </a:pPr>
                      <a:r>
                        <a:rPr lang="en-US" sz="900" dirty="0">
                          <a:effectLst/>
                          <a:latin typeface="Century Gothic" panose="020B0502020202020204" pitchFamily="34" charset="0"/>
                        </a:rPr>
                        <a:t>4</a:t>
                      </a:r>
                      <a:endPar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28895" marR="28895" marT="0" marB="0"/>
                </a:tc>
                <a:tc>
                  <a:txBody>
                    <a:bodyPr/>
                    <a:lstStyle/>
                    <a:p>
                      <a:pPr marL="0" marR="0" algn="r">
                        <a:spcBef>
                          <a:spcPts val="200"/>
                        </a:spcBef>
                        <a:spcAft>
                          <a:spcPts val="200"/>
                        </a:spcAft>
                      </a:pPr>
                      <a:r>
                        <a:rPr lang="en-US" sz="900" dirty="0">
                          <a:effectLst/>
                          <a:latin typeface="Century Gothic" panose="020B0502020202020204" pitchFamily="34" charset="0"/>
                        </a:rPr>
                        <a:t>5</a:t>
                      </a:r>
                      <a:endPar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28895" marR="28895" marT="0" marB="0"/>
                </a:tc>
                <a:tc>
                  <a:txBody>
                    <a:bodyPr/>
                    <a:lstStyle/>
                    <a:p>
                      <a:pPr marL="0" marR="0" algn="r">
                        <a:spcBef>
                          <a:spcPts val="200"/>
                        </a:spcBef>
                        <a:spcAft>
                          <a:spcPts val="200"/>
                        </a:spcAft>
                      </a:pPr>
                      <a:r>
                        <a:rPr lang="en-US" sz="900" dirty="0">
                          <a:effectLst/>
                          <a:latin typeface="Century Gothic" panose="020B0502020202020204" pitchFamily="34" charset="0"/>
                        </a:rPr>
                        <a:t>6</a:t>
                      </a:r>
                      <a:endPar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28895" marR="28895" marT="0" marB="0"/>
                </a:tc>
                <a:tc>
                  <a:txBody>
                    <a:bodyPr/>
                    <a:lstStyle/>
                    <a:p>
                      <a:pPr marL="0" marR="0" algn="r">
                        <a:spcBef>
                          <a:spcPts val="200"/>
                        </a:spcBef>
                        <a:spcAft>
                          <a:spcPts val="200"/>
                        </a:spcAft>
                      </a:pPr>
                      <a:r>
                        <a:rPr lang="en-US" sz="900" dirty="0">
                          <a:effectLst/>
                          <a:latin typeface="Century Gothic" panose="020B0502020202020204" pitchFamily="34" charset="0"/>
                        </a:rPr>
                        <a:t>7</a:t>
                      </a:r>
                      <a:endPar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28895" marR="28895" marT="0" marB="0"/>
                </a:tc>
                <a:tc>
                  <a:txBody>
                    <a:bodyPr/>
                    <a:lstStyle/>
                    <a:p>
                      <a:pPr marL="0" marR="0" algn="r">
                        <a:spcBef>
                          <a:spcPts val="200"/>
                        </a:spcBef>
                        <a:spcAft>
                          <a:spcPts val="200"/>
                        </a:spcAft>
                      </a:pPr>
                      <a:r>
                        <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rPr>
                        <a:t>8</a:t>
                      </a:r>
                    </a:p>
                  </a:txBody>
                  <a:tcPr marL="28895" marR="28895" marT="0" marB="0"/>
                </a:tc>
                <a:extLst>
                  <a:ext uri="{0D108BD9-81ED-4DB2-BD59-A6C34878D82A}">
                    <a16:rowId xmlns:a16="http://schemas.microsoft.com/office/drawing/2014/main" val="4055591215"/>
                  </a:ext>
                </a:extLst>
              </a:tr>
              <a:tr h="1136636">
                <a:tc>
                  <a:txBody>
                    <a:bodyPr/>
                    <a:lstStyle/>
                    <a:p>
                      <a:pPr marL="0" marR="0">
                        <a:spcBef>
                          <a:spcPts val="200"/>
                        </a:spcBef>
                        <a:spcAft>
                          <a:spcPts val="200"/>
                        </a:spcAft>
                      </a:pPr>
                      <a:r>
                        <a:rPr lang="en-US" sz="800" dirty="0">
                          <a:effectLst/>
                          <a:latin typeface="+mn-lt"/>
                          <a:cs typeface="Arial" panose="020B0604020202020204" pitchFamily="34" charset="0"/>
                        </a:rPr>
                        <a:t> </a:t>
                      </a:r>
                      <a:endParaRPr lang="en-US" sz="800" dirty="0">
                        <a:effectLst/>
                        <a:latin typeface="+mn-lt"/>
                        <a:ea typeface="MS PGothic" panose="020B0600070205080204" pitchFamily="34" charset="-128"/>
                        <a:cs typeface="Arial" panose="020B0604020202020204" pitchFamily="34" charset="0"/>
                      </a:endParaRPr>
                    </a:p>
                  </a:txBody>
                  <a:tcPr marL="28895" marR="28895" marT="0" marB="0"/>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ea typeface="MS PGothic" panose="020B0600070205080204" pitchFamily="34" charset="-128"/>
                          <a:cs typeface="Arial" panose="020B0604020202020204" pitchFamily="34" charset="0"/>
                        </a:rPr>
                        <a:t>BW On-Cycle GL Confirm – Summary and Detail (</a:t>
                      </a:r>
                      <a:r>
                        <a:rPr lang="en-US" sz="800" b="1" dirty="0">
                          <a:effectLst/>
                          <a:latin typeface="Arial" panose="020B0604020202020204" pitchFamily="34" charset="0"/>
                          <a:ea typeface="MS PGothic" panose="020B0600070205080204" pitchFamily="34" charset="-128"/>
                          <a:cs typeface="Arial" panose="020B0604020202020204" pitchFamily="34" charset="0"/>
                        </a:rPr>
                        <a:t>230624B1X</a:t>
                      </a:r>
                      <a:r>
                        <a:rPr lang="en-US" sz="800" dirty="0">
                          <a:effectLst/>
                          <a:latin typeface="Arial" panose="020B0604020202020204" pitchFamily="34" charset="0"/>
                          <a:ea typeface="MS PGothic" panose="020B0600070205080204" pitchFamily="34" charset="-128"/>
                          <a:cs typeface="Arial" panose="020B0604020202020204" pitchFamily="34" charset="0"/>
                        </a:rPr>
                        <a:t>) -  Final BW for FY 2023</a:t>
                      </a:r>
                    </a:p>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cs typeface="Arial" panose="020B0604020202020204" pitchFamily="34" charset="0"/>
                        </a:rPr>
                        <a:t>MO Off-Cycle GL</a:t>
                      </a:r>
                      <a:r>
                        <a:rPr lang="en-US" sz="800" baseline="0" dirty="0">
                          <a:effectLst/>
                          <a:latin typeface="Arial" panose="020B0604020202020204" pitchFamily="34" charset="0"/>
                          <a:cs typeface="Arial" panose="020B0604020202020204" pitchFamily="34" charset="0"/>
                        </a:rPr>
                        <a:t> </a:t>
                      </a:r>
                      <a:r>
                        <a:rPr lang="en-US" sz="800" dirty="0">
                          <a:effectLst/>
                          <a:latin typeface="Arial" panose="020B0604020202020204" pitchFamily="34" charset="0"/>
                          <a:cs typeface="Arial" panose="020B0604020202020204" pitchFamily="34" charset="0"/>
                        </a:rPr>
                        <a:t>Confirm (</a:t>
                      </a:r>
                      <a:r>
                        <a:rPr lang="en-US" sz="800" b="1" dirty="0">
                          <a:effectLst/>
                          <a:latin typeface="Arial" panose="020B0604020202020204" pitchFamily="34" charset="0"/>
                          <a:cs typeface="Arial" panose="020B0604020202020204" pitchFamily="34" charset="0"/>
                        </a:rPr>
                        <a:t>230629M0Y</a:t>
                      </a:r>
                      <a:r>
                        <a:rPr lang="en-US" sz="800" dirty="0">
                          <a:effectLst/>
                          <a:latin typeface="Arial" panose="020B0604020202020204" pitchFamily="34" charset="0"/>
                          <a:cs typeface="Arial" panose="020B0604020202020204" pitchFamily="34" charset="0"/>
                        </a:rPr>
                        <a:t>)</a:t>
                      </a:r>
                    </a:p>
                    <a:p>
                      <a:pPr marL="0" marR="0" lvl="0" indent="0" algn="l" defTabSz="457200" rtl="0" eaLnBrk="1" fontAlgn="auto" latinLnBrk="0" hangingPunct="1">
                        <a:lnSpc>
                          <a:spcPct val="100000"/>
                        </a:lnSpc>
                        <a:spcBef>
                          <a:spcPts val="200"/>
                        </a:spcBef>
                        <a:spcAft>
                          <a:spcPts val="200"/>
                        </a:spcAft>
                        <a:buClrTx/>
                        <a:buSzTx/>
                        <a:buFontTx/>
                        <a:buNone/>
                        <a:tabLst/>
                        <a:defRPr/>
                      </a:pPr>
                      <a:endParaRPr lang="en-US" sz="800" dirty="0">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auto" latinLnBrk="0" hangingPunct="1">
                        <a:lnSpc>
                          <a:spcPct val="100000"/>
                        </a:lnSpc>
                        <a:spcBef>
                          <a:spcPts val="200"/>
                        </a:spcBef>
                        <a:spcAft>
                          <a:spcPts val="200"/>
                        </a:spcAft>
                        <a:buClrTx/>
                        <a:buSzTx/>
                        <a:buFontTx/>
                        <a:buNone/>
                        <a:tabLst/>
                        <a:defRPr/>
                      </a:pPr>
                      <a:endParaRPr lang="en-US" sz="800" dirty="0">
                        <a:effectLst/>
                        <a:latin typeface="Arial" panose="020B0604020202020204" pitchFamily="34" charset="0"/>
                        <a:ea typeface="MS PGothic" panose="020B0600070205080204" pitchFamily="34" charset="-128"/>
                        <a:cs typeface="Arial" panose="020B0604020202020204" pitchFamily="34" charset="0"/>
                      </a:endParaRPr>
                    </a:p>
                    <a:p>
                      <a:pPr marL="0" marR="0">
                        <a:spcBef>
                          <a:spcPts val="200"/>
                        </a:spcBef>
                        <a:spcAft>
                          <a:spcPts val="200"/>
                        </a:spcAft>
                      </a:pPr>
                      <a:endParaRPr lang="en-US" sz="800" dirty="0">
                        <a:effectLst/>
                        <a:latin typeface="+mn-lt"/>
                        <a:ea typeface="MS PGothic" panose="020B0600070205080204" pitchFamily="34" charset="-128"/>
                        <a:cs typeface="Arial" panose="020B0604020202020204" pitchFamily="34" charset="0"/>
                      </a:endParaRPr>
                    </a:p>
                  </a:txBody>
                  <a:tcPr marL="28895" marR="28895" marT="0" marB="0"/>
                </a:tc>
                <a:tc>
                  <a:txBody>
                    <a:bodyPr/>
                    <a:lstStyle/>
                    <a:p>
                      <a:pPr marL="0" marR="0" lvl="0" indent="0" algn="ctr" defTabSz="457200" rtl="0" eaLnBrk="1" fontAlgn="auto" latinLnBrk="0" hangingPunct="1">
                        <a:lnSpc>
                          <a:spcPct val="100000"/>
                        </a:lnSpc>
                        <a:spcBef>
                          <a:spcPts val="200"/>
                        </a:spcBef>
                        <a:spcAft>
                          <a:spcPts val="200"/>
                        </a:spcAft>
                        <a:buClrTx/>
                        <a:buSzTx/>
                        <a:buFontTx/>
                        <a:buNone/>
                        <a:tabLst/>
                        <a:defRPr/>
                      </a:pPr>
                      <a:endParaRPr kumimoji="0" lang="en-US" sz="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200"/>
                        </a:spcBef>
                        <a:spcAft>
                          <a:spcPts val="200"/>
                        </a:spcAft>
                        <a:buClrTx/>
                        <a:buSzTx/>
                        <a:buFontTx/>
                        <a:buNone/>
                        <a:tabLst/>
                        <a:defRPr/>
                      </a:pPr>
                      <a:endParaRPr kumimoji="0" lang="en-US" sz="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200"/>
                        </a:spcBef>
                        <a:spcAft>
                          <a:spcPts val="200"/>
                        </a:spcAft>
                        <a:buClrTx/>
                        <a:buSzTx/>
                        <a:buFontTx/>
                        <a:buNone/>
                        <a:tabLst/>
                        <a:defRPr/>
                      </a:pPr>
                      <a:endParaRPr kumimoji="0" lang="en-US" sz="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200"/>
                        </a:spcBef>
                        <a:spcAft>
                          <a:spcPts val="200"/>
                        </a:spcAft>
                        <a:buClrTx/>
                        <a:buSzTx/>
                        <a:buFontTx/>
                        <a:buNone/>
                        <a:tabLst/>
                        <a:defRPr/>
                      </a:pPr>
                      <a:r>
                        <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Holiday</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200"/>
                        </a:spcBef>
                        <a:spcAft>
                          <a:spcPts val="200"/>
                        </a:spcAft>
                        <a:buClrTx/>
                        <a:buSzTx/>
                        <a:buFontTx/>
                        <a:buNone/>
                        <a:tabLst/>
                        <a:defRPr/>
                      </a:pPr>
                      <a:endParaRPr lang="en-US" sz="800" dirty="0">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mn-lt"/>
                          <a:ea typeface="MS PGothic" panose="020B0600070205080204" pitchFamily="34" charset="-128"/>
                          <a:cs typeface="Arial" panose="020B0604020202020204" pitchFamily="34" charset="0"/>
                        </a:rPr>
                        <a:t> </a:t>
                      </a:r>
                      <a:r>
                        <a:rPr lang="en-US" sz="800" b="1" dirty="0">
                          <a:solidFill>
                            <a:schemeClr val="accent4"/>
                          </a:solidFill>
                          <a:effectLst/>
                          <a:latin typeface="Arial" panose="020B0604020202020204" pitchFamily="34" charset="0"/>
                          <a:ea typeface="MS PGothic" panose="020B0600070205080204" pitchFamily="34" charset="-128"/>
                          <a:cs typeface="Arial" panose="020B0604020202020204" pitchFamily="34" charset="0"/>
                        </a:rPr>
                        <a:t>Locations request R-006 Leave</a:t>
                      </a:r>
                      <a:r>
                        <a:rPr lang="en-US" sz="800" b="1" baseline="0" dirty="0">
                          <a:solidFill>
                            <a:schemeClr val="accent4"/>
                          </a:solidFill>
                          <a:effectLst/>
                          <a:latin typeface="Arial" panose="020B0604020202020204" pitchFamily="34" charset="0"/>
                          <a:ea typeface="MS PGothic" panose="020B0600070205080204" pitchFamily="34" charset="-128"/>
                          <a:cs typeface="Arial" panose="020B0604020202020204" pitchFamily="34" charset="0"/>
                        </a:rPr>
                        <a:t> Liability Report for  6/30/2023  via Salesforce case</a:t>
                      </a:r>
                      <a:endParaRPr lang="en-US" sz="800" b="1" dirty="0">
                        <a:solidFill>
                          <a:schemeClr val="accent4"/>
                        </a:solidFill>
                        <a:effectLst/>
                        <a:latin typeface="Arial" panose="020B0604020202020204" pitchFamily="34" charset="0"/>
                        <a:ea typeface="MS PGothic" panose="020B0600070205080204" pitchFamily="34" charset="-128"/>
                        <a:cs typeface="Arial" panose="020B0604020202020204" pitchFamily="34" charset="0"/>
                      </a:endParaRPr>
                    </a:p>
                    <a:p>
                      <a:pPr marL="0" marR="0">
                        <a:spcBef>
                          <a:spcPts val="200"/>
                        </a:spcBef>
                        <a:spcAft>
                          <a:spcPts val="200"/>
                        </a:spcAft>
                      </a:pPr>
                      <a:endParaRPr lang="en-US" sz="800" dirty="0">
                        <a:effectLst/>
                        <a:latin typeface="+mn-lt"/>
                        <a:ea typeface="MS PGothic" panose="020B0600070205080204" pitchFamily="34" charset="-128"/>
                        <a:cs typeface="Arial" panose="020B0604020202020204" pitchFamily="34" charset="0"/>
                      </a:endParaRPr>
                    </a:p>
                  </a:txBody>
                  <a:tcPr marL="68580" marR="68580" marT="0" marB="0"/>
                </a:tc>
                <a:tc>
                  <a:txBody>
                    <a:bodyPr/>
                    <a:lstStyle/>
                    <a:p>
                      <a:pPr marL="0" marR="0">
                        <a:spcBef>
                          <a:spcPts val="200"/>
                        </a:spcBef>
                        <a:spcAft>
                          <a:spcPts val="200"/>
                        </a:spcAft>
                      </a:pPr>
                      <a:endParaRPr lang="en-US" sz="800" dirty="0">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b="1" i="0" dirty="0">
                          <a:solidFill>
                            <a:schemeClr val="accent4"/>
                          </a:solidFill>
                          <a:effectLst/>
                          <a:latin typeface="Arial" panose="020B0604020202020204" pitchFamily="34" charset="0"/>
                          <a:ea typeface="MS PGothic" panose="020B0600070205080204" pitchFamily="34" charset="-128"/>
                          <a:cs typeface="Arial" panose="020B0604020202020204" pitchFamily="34" charset="0"/>
                        </a:rPr>
                        <a:t>Locations</a:t>
                      </a:r>
                      <a:r>
                        <a:rPr lang="en-US" sz="800" b="1" i="0" baseline="0" dirty="0">
                          <a:solidFill>
                            <a:schemeClr val="accent4"/>
                          </a:solidFill>
                          <a:effectLst/>
                          <a:latin typeface="Arial" panose="020B0604020202020204" pitchFamily="34" charset="0"/>
                          <a:ea typeface="MS PGothic" panose="020B0600070205080204" pitchFamily="34" charset="-128"/>
                          <a:cs typeface="Arial" panose="020B0604020202020204" pitchFamily="34" charset="0"/>
                        </a:rPr>
                        <a:t> submit Cost Recovery Forms for EAP and IAP reimbursements via Salesforce case</a:t>
                      </a:r>
                      <a:endParaRPr lang="en-US" sz="800" b="1" i="0" dirty="0">
                        <a:solidFill>
                          <a:schemeClr val="accent4"/>
                        </a:solidFill>
                        <a:effectLst/>
                        <a:latin typeface="Arial" panose="020B0604020202020204" pitchFamily="34" charset="0"/>
                        <a:ea typeface="MS PGothic" panose="020B0600070205080204" pitchFamily="34" charset="-128"/>
                        <a:cs typeface="Arial" panose="020B0604020202020204" pitchFamily="34" charset="0"/>
                      </a:endParaRPr>
                    </a:p>
                    <a:p>
                      <a:pPr marL="0" marR="0">
                        <a:spcBef>
                          <a:spcPts val="200"/>
                        </a:spcBef>
                        <a:spcAft>
                          <a:spcPts val="200"/>
                        </a:spcAft>
                      </a:pPr>
                      <a:endParaRPr lang="en-US" sz="800" b="1" i="0" dirty="0">
                        <a:solidFill>
                          <a:schemeClr val="accent4"/>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tc>
                <a:tc>
                  <a:txBody>
                    <a:bodyPr/>
                    <a:lstStyle/>
                    <a:p>
                      <a:pPr marL="0" marR="0" algn="ctr">
                        <a:spcBef>
                          <a:spcPts val="200"/>
                        </a:spcBef>
                        <a:spcAft>
                          <a:spcPts val="200"/>
                        </a:spcAft>
                      </a:pPr>
                      <a:r>
                        <a:rPr lang="en-US" sz="800" dirty="0">
                          <a:effectLst/>
                          <a:latin typeface="Arial" panose="020B0604020202020204" pitchFamily="34" charset="0"/>
                          <a:cs typeface="Arial" panose="020B0604020202020204" pitchFamily="34" charset="0"/>
                        </a:rPr>
                        <a:t> </a:t>
                      </a:r>
                    </a:p>
                    <a:p>
                      <a:pPr marL="0" marR="0" algn="ctr">
                        <a:spcBef>
                          <a:spcPts val="200"/>
                        </a:spcBef>
                        <a:spcAft>
                          <a:spcPts val="200"/>
                        </a:spcAft>
                      </a:pPr>
                      <a:endParaRPr lang="en-US" sz="800" dirty="0">
                        <a:effectLst/>
                        <a:latin typeface="Arial" panose="020B0604020202020204" pitchFamily="34" charset="0"/>
                        <a:cs typeface="Arial" panose="020B0604020202020204" pitchFamily="34" charset="0"/>
                      </a:endParaRPr>
                    </a:p>
                  </a:txBody>
                  <a:tcPr marL="28895" marR="28895" marT="0" marB="0"/>
                </a:tc>
                <a:extLst>
                  <a:ext uri="{0D108BD9-81ED-4DB2-BD59-A6C34878D82A}">
                    <a16:rowId xmlns:a16="http://schemas.microsoft.com/office/drawing/2014/main" val="632733122"/>
                  </a:ext>
                </a:extLst>
              </a:tr>
              <a:tr h="135788">
                <a:tc>
                  <a:txBody>
                    <a:bodyPr/>
                    <a:lstStyle/>
                    <a:p>
                      <a:pPr marL="0" marR="0" algn="r">
                        <a:spcBef>
                          <a:spcPts val="200"/>
                        </a:spcBef>
                        <a:spcAft>
                          <a:spcPts val="200"/>
                        </a:spcAft>
                      </a:pPr>
                      <a:r>
                        <a:rPr lang="en-US" sz="900" dirty="0">
                          <a:effectLst/>
                          <a:latin typeface="Century Gothic" panose="020B0502020202020204" pitchFamily="34" charset="0"/>
                        </a:rPr>
                        <a:t>9</a:t>
                      </a:r>
                      <a:endPar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28895" marR="28895" marT="0" marB="0"/>
                </a:tc>
                <a:tc>
                  <a:txBody>
                    <a:bodyPr/>
                    <a:lstStyle/>
                    <a:p>
                      <a:pPr marL="0" marR="0" algn="r">
                        <a:spcBef>
                          <a:spcPts val="200"/>
                        </a:spcBef>
                        <a:spcAft>
                          <a:spcPts val="200"/>
                        </a:spcAft>
                      </a:pPr>
                      <a:r>
                        <a:rPr lang="en-US" sz="900" dirty="0">
                          <a:effectLst/>
                          <a:latin typeface="Century Gothic" panose="020B0502020202020204" pitchFamily="34" charset="0"/>
                        </a:rPr>
                        <a:t>10</a:t>
                      </a:r>
                      <a:endPar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28895" marR="28895" marT="0" marB="0"/>
                </a:tc>
                <a:tc>
                  <a:txBody>
                    <a:bodyPr/>
                    <a:lstStyle/>
                    <a:p>
                      <a:pPr marL="0" marR="0" algn="r">
                        <a:spcBef>
                          <a:spcPts val="200"/>
                        </a:spcBef>
                        <a:spcAft>
                          <a:spcPts val="200"/>
                        </a:spcAft>
                      </a:pPr>
                      <a:r>
                        <a:rPr lang="en-US" sz="900" dirty="0">
                          <a:effectLst/>
                          <a:latin typeface="Century Gothic" panose="020B0502020202020204" pitchFamily="34" charset="0"/>
                        </a:rPr>
                        <a:t>11</a:t>
                      </a:r>
                      <a:endPar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28895" marR="28895" marT="0" marB="0"/>
                </a:tc>
                <a:tc>
                  <a:txBody>
                    <a:bodyPr/>
                    <a:lstStyle/>
                    <a:p>
                      <a:pPr marL="0" marR="0" algn="r">
                        <a:spcBef>
                          <a:spcPts val="200"/>
                        </a:spcBef>
                        <a:spcAft>
                          <a:spcPts val="200"/>
                        </a:spcAft>
                      </a:pPr>
                      <a:r>
                        <a:rPr lang="en-US" sz="900" dirty="0">
                          <a:effectLst/>
                          <a:latin typeface="Century Gothic" panose="020B0502020202020204" pitchFamily="34" charset="0"/>
                        </a:rPr>
                        <a:t>12</a:t>
                      </a:r>
                      <a:endPar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28895" marR="28895" marT="0" marB="0"/>
                </a:tc>
                <a:tc>
                  <a:txBody>
                    <a:bodyPr/>
                    <a:lstStyle/>
                    <a:p>
                      <a:pPr marL="0" marR="0" algn="r">
                        <a:spcBef>
                          <a:spcPts val="200"/>
                        </a:spcBef>
                        <a:spcAft>
                          <a:spcPts val="200"/>
                        </a:spcAft>
                      </a:pPr>
                      <a:r>
                        <a:rPr lang="en-US" sz="800" dirty="0">
                          <a:effectLst/>
                          <a:latin typeface="Arial" panose="020B0604020202020204" pitchFamily="34" charset="0"/>
                          <a:cs typeface="Arial" panose="020B0604020202020204" pitchFamily="34" charset="0"/>
                        </a:rPr>
                        <a:t>13</a:t>
                      </a:r>
                      <a:endParaRPr lang="en-US" sz="800" dirty="0">
                        <a:solidFill>
                          <a:srgbClr val="595959"/>
                        </a:solidFill>
                        <a:effectLst/>
                        <a:latin typeface="Arial" panose="020B0604020202020204" pitchFamily="34" charset="0"/>
                        <a:ea typeface="MS PGothic" panose="020B0600070205080204" pitchFamily="34" charset="-128"/>
                        <a:cs typeface="Arial" panose="020B0604020202020204" pitchFamily="34" charset="0"/>
                      </a:endParaRPr>
                    </a:p>
                  </a:txBody>
                  <a:tcPr marL="28895" marR="28895" marT="0" marB="0"/>
                </a:tc>
                <a:tc>
                  <a:txBody>
                    <a:bodyPr/>
                    <a:lstStyle/>
                    <a:p>
                      <a:pPr marL="0" marR="0" algn="r">
                        <a:spcBef>
                          <a:spcPts val="200"/>
                        </a:spcBef>
                        <a:spcAft>
                          <a:spcPts val="200"/>
                        </a:spcAft>
                      </a:pPr>
                      <a:r>
                        <a:rPr lang="en-US" sz="800" dirty="0">
                          <a:effectLst/>
                          <a:latin typeface="Arial" panose="020B0604020202020204" pitchFamily="34" charset="0"/>
                          <a:cs typeface="Arial" panose="020B0604020202020204" pitchFamily="34" charset="0"/>
                        </a:rPr>
                        <a:t>14</a:t>
                      </a:r>
                      <a:endParaRPr lang="en-US" sz="800" dirty="0">
                        <a:solidFill>
                          <a:srgbClr val="595959"/>
                        </a:solidFill>
                        <a:effectLst/>
                        <a:latin typeface="Arial" panose="020B0604020202020204" pitchFamily="34" charset="0"/>
                        <a:ea typeface="MS PGothic" panose="020B0600070205080204" pitchFamily="34" charset="-128"/>
                        <a:cs typeface="Arial" panose="020B0604020202020204" pitchFamily="34" charset="0"/>
                      </a:endParaRPr>
                    </a:p>
                  </a:txBody>
                  <a:tcPr marL="28895" marR="28895" marT="0" marB="0"/>
                </a:tc>
                <a:tc>
                  <a:txBody>
                    <a:bodyPr/>
                    <a:lstStyle/>
                    <a:p>
                      <a:pPr marL="0" marR="0" algn="r">
                        <a:spcBef>
                          <a:spcPts val="200"/>
                        </a:spcBef>
                        <a:spcAft>
                          <a:spcPts val="200"/>
                        </a:spcAft>
                      </a:pPr>
                      <a:r>
                        <a:rPr lang="en-US" sz="800" dirty="0">
                          <a:effectLst/>
                          <a:latin typeface="Arial" panose="020B0604020202020204" pitchFamily="34" charset="0"/>
                          <a:cs typeface="Arial" panose="020B0604020202020204" pitchFamily="34" charset="0"/>
                        </a:rPr>
                        <a:t>15</a:t>
                      </a:r>
                      <a:endParaRPr lang="en-US" sz="800" dirty="0">
                        <a:solidFill>
                          <a:srgbClr val="595959"/>
                        </a:solidFill>
                        <a:effectLst/>
                        <a:latin typeface="Arial" panose="020B0604020202020204" pitchFamily="34" charset="0"/>
                        <a:ea typeface="MS PGothic" panose="020B0600070205080204" pitchFamily="34" charset="-128"/>
                        <a:cs typeface="Arial" panose="020B0604020202020204" pitchFamily="34" charset="0"/>
                      </a:endParaRPr>
                    </a:p>
                  </a:txBody>
                  <a:tcPr marL="28895" marR="28895" marT="0" marB="0"/>
                </a:tc>
                <a:extLst>
                  <a:ext uri="{0D108BD9-81ED-4DB2-BD59-A6C34878D82A}">
                    <a16:rowId xmlns:a16="http://schemas.microsoft.com/office/drawing/2014/main" val="2689911531"/>
                  </a:ext>
                </a:extLst>
              </a:tr>
              <a:tr h="163504">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mn-lt"/>
                          <a:cs typeface="Arial" panose="020B0604020202020204" pitchFamily="34" charset="0"/>
                        </a:rPr>
                        <a:t> </a:t>
                      </a:r>
                      <a:endParaRPr lang="en-US" sz="800" b="1" dirty="0">
                        <a:solidFill>
                          <a:schemeClr val="accent4"/>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ctr" defTabSz="457200" rtl="0" eaLnBrk="1" fontAlgn="auto" latinLnBrk="0" hangingPunct="1">
                        <a:lnSpc>
                          <a:spcPct val="100000"/>
                        </a:lnSpc>
                        <a:spcBef>
                          <a:spcPts val="200"/>
                        </a:spcBef>
                        <a:spcAft>
                          <a:spcPts val="200"/>
                        </a:spcAft>
                        <a:buClrTx/>
                        <a:buSzTx/>
                        <a:buFontTx/>
                        <a:buNone/>
                        <a:tabLst/>
                        <a:defRPr/>
                      </a:pPr>
                      <a:r>
                        <a:rPr lang="en-US" sz="800" dirty="0">
                          <a:effectLst/>
                          <a:latin typeface="+mn-lt"/>
                          <a:ea typeface="MS PGothic" panose="020B0600070205080204" pitchFamily="34" charset="-128"/>
                          <a:cs typeface="Arial" panose="020B0604020202020204" pitchFamily="34" charset="0"/>
                        </a:rPr>
                        <a:t>      </a:t>
                      </a:r>
                    </a:p>
                    <a:p>
                      <a:pPr marL="0" marR="0" lvl="0" indent="0" algn="ctr" defTabSz="457200" rtl="0" eaLnBrk="1" fontAlgn="auto" latinLnBrk="0" hangingPunct="1">
                        <a:lnSpc>
                          <a:spcPct val="100000"/>
                        </a:lnSpc>
                        <a:spcBef>
                          <a:spcPts val="200"/>
                        </a:spcBef>
                        <a:spcAft>
                          <a:spcPts val="200"/>
                        </a:spcAft>
                        <a:buClrTx/>
                        <a:buSzTx/>
                        <a:buFontTx/>
                        <a:buNone/>
                        <a:tabLst/>
                        <a:defRPr/>
                      </a:pPr>
                      <a:endParaRPr kumimoji="0" lang="en-US" sz="800" b="1" i="0" u="none" strike="noStrike" kern="1200" cap="none" spc="0" normalizeH="0" baseline="0" noProof="0" dirty="0">
                        <a:ln>
                          <a:noFill/>
                        </a:ln>
                        <a:solidFill>
                          <a:srgbClr val="E44C9A"/>
                        </a:solidFill>
                        <a:effectLst/>
                        <a:uLnTx/>
                        <a:uFillTx/>
                        <a:latin typeface="+mn-lt"/>
                        <a:ea typeface="MS PGothic" panose="020B0600070205080204" pitchFamily="34" charset="-128"/>
                        <a:cs typeface="Arial" panose="020B0604020202020204" pitchFamily="34" charset="0"/>
                      </a:endParaRPr>
                    </a:p>
                    <a:p>
                      <a:pPr marL="0" marR="0">
                        <a:spcBef>
                          <a:spcPts val="200"/>
                        </a:spcBef>
                        <a:spcAft>
                          <a:spcPts val="200"/>
                        </a:spcAft>
                      </a:pPr>
                      <a:endParaRPr lang="en-US" sz="800" dirty="0">
                        <a:effectLst/>
                        <a:latin typeface="+mn-lt"/>
                        <a:ea typeface="MS PGothic" panose="020B0600070205080204" pitchFamily="34" charset="-128"/>
                        <a:cs typeface="Arial" panose="020B0604020202020204" pitchFamily="34" charset="0"/>
                      </a:endParaRPr>
                    </a:p>
                  </a:txBody>
                  <a:tcPr marL="28895" marR="28895" marT="0" marB="0"/>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endParaRPr lang="en-US" sz="800" dirty="0">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ea typeface="MS PGothic" panose="020B0600070205080204" pitchFamily="34" charset="-128"/>
                          <a:cs typeface="Arial" panose="020B0604020202020204" pitchFamily="34" charset="0"/>
                        </a:rPr>
                        <a:t>BW On-Cycle PY Confirm (</a:t>
                      </a:r>
                      <a:r>
                        <a:rPr lang="en-US" sz="800" b="1" dirty="0">
                          <a:effectLst/>
                          <a:latin typeface="Arial" panose="020B0604020202020204" pitchFamily="34" charset="0"/>
                          <a:ea typeface="MS PGothic" panose="020B0600070205080204" pitchFamily="34" charset="-128"/>
                          <a:cs typeface="Arial" panose="020B0604020202020204" pitchFamily="34" charset="0"/>
                        </a:rPr>
                        <a:t>230708B2XL</a:t>
                      </a:r>
                      <a:r>
                        <a:rPr lang="en-US" sz="800" dirty="0">
                          <a:effectLst/>
                          <a:latin typeface="Arial" panose="020B0604020202020204" pitchFamily="34" charset="0"/>
                          <a:ea typeface="MS PGothic" panose="020B0600070205080204" pitchFamily="34" charset="-128"/>
                          <a:cs typeface="Arial" panose="020B0604020202020204" pitchFamily="34" charset="0"/>
                        </a:rPr>
                        <a:t>) - First BW for FY 2024</a:t>
                      </a:r>
                    </a:p>
                    <a:p>
                      <a:pPr marL="0" marR="0" lvl="0" indent="0" algn="ctr" defTabSz="457200" rtl="0" eaLnBrk="1" fontAlgn="auto" latinLnBrk="0" hangingPunct="1">
                        <a:lnSpc>
                          <a:spcPct val="100000"/>
                        </a:lnSpc>
                        <a:spcBef>
                          <a:spcPts val="200"/>
                        </a:spcBef>
                        <a:spcAft>
                          <a:spcPts val="200"/>
                        </a:spcAft>
                        <a:buClrTx/>
                        <a:buSzTx/>
                        <a:buFontTx/>
                        <a:buNone/>
                        <a:tabLst/>
                        <a:defRPr/>
                      </a:pPr>
                      <a:endPar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a:spcBef>
                          <a:spcPts val="900"/>
                        </a:spcBef>
                        <a:spcAft>
                          <a:spcPts val="0"/>
                        </a:spcAft>
                      </a:pPr>
                      <a:endParaRPr lang="en-US" sz="800" dirty="0">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ea typeface="MS PGothic" panose="020B0600070205080204" pitchFamily="34" charset="-128"/>
                          <a:cs typeface="Arial" panose="020B0604020202020204" pitchFamily="34" charset="0"/>
                        </a:rPr>
                        <a:t>MO Off-Cycle PY Confirm  (</a:t>
                      </a:r>
                      <a:r>
                        <a:rPr lang="en-US" sz="800" b="1" dirty="0">
                          <a:effectLst/>
                          <a:latin typeface="Arial" panose="020B0604020202020204" pitchFamily="34" charset="0"/>
                          <a:ea typeface="MS PGothic" panose="020B0600070205080204" pitchFamily="34" charset="-128"/>
                          <a:cs typeface="Arial" panose="020B0604020202020204" pitchFamily="34" charset="0"/>
                        </a:rPr>
                        <a:t>230701M0YL</a:t>
                      </a:r>
                      <a:r>
                        <a:rPr lang="en-US" sz="800" dirty="0">
                          <a:effectLst/>
                          <a:latin typeface="Arial" panose="020B0604020202020204" pitchFamily="34" charset="0"/>
                          <a:ea typeface="MS PGothic" panose="020B0600070205080204" pitchFamily="34" charset="-128"/>
                          <a:cs typeface="Arial" panose="020B0604020202020204" pitchFamily="34" charset="0"/>
                        </a:rPr>
                        <a:t>)</a:t>
                      </a:r>
                    </a:p>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ea typeface="MS PGothic" panose="020B0600070205080204" pitchFamily="34" charset="-128"/>
                          <a:cs typeface="Arial" panose="020B0604020202020204" pitchFamily="34" charset="0"/>
                        </a:rPr>
                        <a:t>BW On-Cycle GL Confirm (</a:t>
                      </a:r>
                      <a:r>
                        <a:rPr lang="en-US" sz="800" b="1" dirty="0">
                          <a:effectLst/>
                          <a:latin typeface="Arial" panose="020B0604020202020204" pitchFamily="34" charset="0"/>
                          <a:ea typeface="MS PGothic" panose="020B0600070205080204" pitchFamily="34" charset="-128"/>
                          <a:cs typeface="Arial" panose="020B0604020202020204" pitchFamily="34" charset="0"/>
                        </a:rPr>
                        <a:t>230708B2XL</a:t>
                      </a:r>
                      <a:r>
                        <a:rPr lang="en-US" sz="800" dirty="0">
                          <a:effectLst/>
                          <a:latin typeface="Arial" panose="020B0604020202020204" pitchFamily="34" charset="0"/>
                          <a:ea typeface="MS PGothic" panose="020B0600070205080204" pitchFamily="34" charset="-128"/>
                          <a:cs typeface="Arial" panose="020B0604020202020204" pitchFamily="34" charset="0"/>
                        </a:rPr>
                        <a:t>) - First BW for FY 2024</a:t>
                      </a:r>
                    </a:p>
                  </a:txBody>
                  <a:tcPr marL="68580" marR="68580" marT="0" marB="0"/>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ea typeface="MS PGothic" panose="020B0600070205080204" pitchFamily="34" charset="-128"/>
                          <a:cs typeface="Arial" panose="020B0604020202020204" pitchFamily="34" charset="0"/>
                        </a:rPr>
                        <a:t>MO Off-Cycle GL Confirm  (</a:t>
                      </a:r>
                      <a:r>
                        <a:rPr lang="en-US" sz="800" b="1" dirty="0">
                          <a:effectLst/>
                          <a:latin typeface="Arial" panose="020B0604020202020204" pitchFamily="34" charset="0"/>
                          <a:ea typeface="MS PGothic" panose="020B0600070205080204" pitchFamily="34" charset="-128"/>
                          <a:cs typeface="Arial" panose="020B0604020202020204" pitchFamily="34" charset="0"/>
                        </a:rPr>
                        <a:t>230701M0YL</a:t>
                      </a:r>
                      <a:r>
                        <a:rPr lang="en-US" sz="800" dirty="0">
                          <a:effectLst/>
                          <a:latin typeface="Arial" panose="020B0604020202020204" pitchFamily="34" charset="0"/>
                          <a:ea typeface="MS PGothic" panose="020B0600070205080204" pitchFamily="34" charset="-128"/>
                          <a:cs typeface="Arial" panose="020B0604020202020204" pitchFamily="34" charset="0"/>
                        </a:rPr>
                        <a:t>)</a:t>
                      </a:r>
                    </a:p>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ea typeface="MS PGothic" panose="020B0600070205080204" pitchFamily="34" charset="-128"/>
                          <a:cs typeface="Arial" panose="020B0604020202020204" pitchFamily="34" charset="0"/>
                        </a:rPr>
                        <a:t>BW On-Cycle PAY Confirm (</a:t>
                      </a:r>
                      <a:r>
                        <a:rPr lang="en-US" sz="800" b="1" dirty="0">
                          <a:effectLst/>
                          <a:latin typeface="Arial" panose="020B0604020202020204" pitchFamily="34" charset="0"/>
                          <a:ea typeface="MS PGothic" panose="020B0600070205080204" pitchFamily="34" charset="-128"/>
                          <a:cs typeface="Arial" panose="020B0604020202020204" pitchFamily="34" charset="0"/>
                        </a:rPr>
                        <a:t>230708B2X</a:t>
                      </a:r>
                      <a:r>
                        <a:rPr lang="en-US" sz="800" dirty="0">
                          <a:effectLst/>
                          <a:latin typeface="Arial" panose="020B0604020202020204" pitchFamily="34" charset="0"/>
                          <a:ea typeface="MS PGothic" panose="020B0600070205080204" pitchFamily="34" charset="-128"/>
                          <a:cs typeface="Arial" panose="020B0604020202020204" pitchFamily="34" charset="0"/>
                        </a:rPr>
                        <a:t>) - First BW for FY 2024</a:t>
                      </a:r>
                    </a:p>
                  </a:txBody>
                  <a:tcPr marL="68580" marR="68580" marT="0" marB="0"/>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ea typeface="MS PGothic" panose="020B0600070205080204" pitchFamily="34" charset="-128"/>
                          <a:cs typeface="Arial" panose="020B0604020202020204" pitchFamily="34" charset="0"/>
                        </a:rPr>
                        <a:t>MO Off-Cycle PY Confirm  (</a:t>
                      </a:r>
                      <a:r>
                        <a:rPr lang="en-US" sz="800" b="1" dirty="0">
                          <a:effectLst/>
                          <a:latin typeface="Arial" panose="020B0604020202020204" pitchFamily="34" charset="0"/>
                          <a:ea typeface="MS PGothic" panose="020B0600070205080204" pitchFamily="34" charset="-128"/>
                          <a:cs typeface="Arial" panose="020B0604020202020204" pitchFamily="34" charset="0"/>
                        </a:rPr>
                        <a:t>230701M0Y</a:t>
                      </a:r>
                      <a:r>
                        <a:rPr lang="en-US" sz="800" dirty="0">
                          <a:effectLst/>
                          <a:latin typeface="Arial" panose="020B0604020202020204" pitchFamily="34" charset="0"/>
                          <a:ea typeface="MS PGothic" panose="020B0600070205080204" pitchFamily="34" charset="-128"/>
                          <a:cs typeface="Arial" panose="020B0604020202020204" pitchFamily="34" charset="0"/>
                        </a:rPr>
                        <a:t>)</a:t>
                      </a:r>
                    </a:p>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ea typeface="MS PGothic" panose="020B0600070205080204" pitchFamily="34" charset="-128"/>
                          <a:cs typeface="Arial" panose="020B0604020202020204" pitchFamily="34" charset="0"/>
                        </a:rPr>
                        <a:t>BW On-Cycle PAY Confirm (</a:t>
                      </a:r>
                      <a:r>
                        <a:rPr lang="en-US" sz="800" b="1" dirty="0">
                          <a:effectLst/>
                          <a:latin typeface="Arial" panose="020B0604020202020204" pitchFamily="34" charset="0"/>
                          <a:ea typeface="MS PGothic" panose="020B0600070205080204" pitchFamily="34" charset="-128"/>
                          <a:cs typeface="Arial" panose="020B0604020202020204" pitchFamily="34" charset="0"/>
                        </a:rPr>
                        <a:t>230708B2X</a:t>
                      </a:r>
                      <a:r>
                        <a:rPr lang="en-US" sz="800" dirty="0">
                          <a:effectLst/>
                          <a:latin typeface="Arial" panose="020B0604020202020204" pitchFamily="34" charset="0"/>
                          <a:ea typeface="MS PGothic" panose="020B0600070205080204" pitchFamily="34" charset="-128"/>
                          <a:cs typeface="Arial" panose="020B0604020202020204" pitchFamily="34" charset="0"/>
                        </a:rPr>
                        <a:t>) - First BW for FY 2024</a:t>
                      </a:r>
                    </a:p>
                  </a:txBody>
                  <a:tcPr marL="68580" marR="68580" marT="0" marB="0"/>
                </a:tc>
                <a:tc>
                  <a:txBody>
                    <a:bodyPr/>
                    <a:lstStyle/>
                    <a:p>
                      <a:pPr marL="0" marR="0">
                        <a:spcBef>
                          <a:spcPts val="200"/>
                        </a:spcBef>
                        <a:spcAft>
                          <a:spcPts val="200"/>
                        </a:spcAft>
                      </a:pPr>
                      <a:endParaRPr lang="en-US" sz="800" dirty="0">
                        <a:effectLst/>
                        <a:latin typeface="Arial" panose="020B0604020202020204" pitchFamily="34" charset="0"/>
                        <a:ea typeface="MS PGothic" panose="020B0600070205080204" pitchFamily="34" charset="-128"/>
                        <a:cs typeface="Arial" panose="020B0604020202020204" pitchFamily="34" charset="0"/>
                      </a:endParaRPr>
                    </a:p>
                    <a:p>
                      <a:pPr marL="0" marR="0">
                        <a:spcBef>
                          <a:spcPts val="200"/>
                        </a:spcBef>
                        <a:spcAft>
                          <a:spcPts val="200"/>
                        </a:spcAft>
                      </a:pPr>
                      <a:r>
                        <a:rPr lang="en-US" sz="800" dirty="0">
                          <a:effectLst/>
                          <a:latin typeface="Arial" panose="020B0604020202020204" pitchFamily="34" charset="0"/>
                          <a:ea typeface="MS PGothic" panose="020B0600070205080204" pitchFamily="34" charset="-128"/>
                          <a:cs typeface="Arial" panose="020B0604020202020204" pitchFamily="34" charset="0"/>
                        </a:rPr>
                        <a:t> </a:t>
                      </a:r>
                    </a:p>
                    <a:p>
                      <a:pPr marL="0" marR="0">
                        <a:spcBef>
                          <a:spcPts val="200"/>
                        </a:spcBef>
                        <a:spcAft>
                          <a:spcPts val="200"/>
                        </a:spcAft>
                      </a:pPr>
                      <a:endParaRPr lang="en-US" sz="800" dirty="0">
                        <a:effectLst/>
                        <a:latin typeface="Arial" panose="020B0604020202020204" pitchFamily="34" charset="0"/>
                        <a:ea typeface="MS PGothic" panose="020B0600070205080204" pitchFamily="34" charset="-128"/>
                        <a:cs typeface="Arial" panose="020B0604020202020204" pitchFamily="34" charset="0"/>
                      </a:endParaRPr>
                    </a:p>
                    <a:p>
                      <a:pPr marL="0" marR="0">
                        <a:spcBef>
                          <a:spcPts val="200"/>
                        </a:spcBef>
                        <a:spcAft>
                          <a:spcPts val="200"/>
                        </a:spcAft>
                      </a:pPr>
                      <a:endParaRPr lang="en-US" sz="800" dirty="0">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tc>
                <a:extLst>
                  <a:ext uri="{0D108BD9-81ED-4DB2-BD59-A6C34878D82A}">
                    <a16:rowId xmlns:a16="http://schemas.microsoft.com/office/drawing/2014/main" val="2160049997"/>
                  </a:ext>
                </a:extLst>
              </a:tr>
              <a:tr h="149976">
                <a:tc>
                  <a:txBody>
                    <a:bodyPr/>
                    <a:lstStyle/>
                    <a:p>
                      <a:pPr marL="0" marR="0" algn="r">
                        <a:spcBef>
                          <a:spcPts val="200"/>
                        </a:spcBef>
                        <a:spcAft>
                          <a:spcPts val="200"/>
                        </a:spcAft>
                      </a:pPr>
                      <a:r>
                        <a:rPr lang="en-US" sz="900" dirty="0">
                          <a:solidFill>
                            <a:schemeClr val="tx1"/>
                          </a:solidFill>
                          <a:effectLst/>
                          <a:latin typeface="Century Gothic" panose="020B0502020202020204" pitchFamily="34" charset="0"/>
                        </a:rPr>
                        <a:t>16</a:t>
                      </a:r>
                      <a:endParaRPr lang="en-US" sz="900" dirty="0">
                        <a:solidFill>
                          <a:schemeClr val="tx1"/>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28895" marR="28895" marT="0" marB="0"/>
                </a:tc>
                <a:tc>
                  <a:txBody>
                    <a:bodyPr/>
                    <a:lstStyle/>
                    <a:p>
                      <a:pPr marL="0" marR="0" algn="r">
                        <a:spcBef>
                          <a:spcPts val="200"/>
                        </a:spcBef>
                        <a:spcAft>
                          <a:spcPts val="200"/>
                        </a:spcAft>
                      </a:pPr>
                      <a:r>
                        <a:rPr lang="en-US" sz="80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17</a:t>
                      </a:r>
                    </a:p>
                  </a:txBody>
                  <a:tcPr marL="28895" marR="28895" marT="0" marB="0"/>
                </a:tc>
                <a:tc>
                  <a:txBody>
                    <a:bodyPr/>
                    <a:lstStyle/>
                    <a:p>
                      <a:pPr marL="0" marR="0" algn="r">
                        <a:spcBef>
                          <a:spcPts val="200"/>
                        </a:spcBef>
                        <a:spcAft>
                          <a:spcPts val="200"/>
                        </a:spcAft>
                      </a:pPr>
                      <a:r>
                        <a:rPr lang="en-US" sz="80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18</a:t>
                      </a:r>
                    </a:p>
                  </a:txBody>
                  <a:tcPr marL="28895" marR="28895" marT="0" marB="0"/>
                </a:tc>
                <a:tc>
                  <a:txBody>
                    <a:bodyPr/>
                    <a:lstStyle/>
                    <a:p>
                      <a:pPr marL="0" marR="0" algn="r">
                        <a:spcBef>
                          <a:spcPts val="200"/>
                        </a:spcBef>
                        <a:spcAft>
                          <a:spcPts val="200"/>
                        </a:spcAft>
                      </a:pPr>
                      <a:r>
                        <a:rPr lang="en-US" sz="80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19</a:t>
                      </a:r>
                    </a:p>
                  </a:txBody>
                  <a:tcPr marL="28895" marR="28895" marT="0" marB="0"/>
                </a:tc>
                <a:tc>
                  <a:txBody>
                    <a:bodyPr/>
                    <a:lstStyle/>
                    <a:p>
                      <a:pPr marL="0" marR="0" algn="r">
                        <a:spcBef>
                          <a:spcPts val="200"/>
                        </a:spcBef>
                        <a:spcAft>
                          <a:spcPts val="200"/>
                        </a:spcAft>
                      </a:pPr>
                      <a:r>
                        <a:rPr lang="en-US" sz="80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20</a:t>
                      </a:r>
                    </a:p>
                  </a:txBody>
                  <a:tcPr marL="28895" marR="28895" marT="0" marB="0"/>
                </a:tc>
                <a:tc>
                  <a:txBody>
                    <a:bodyPr/>
                    <a:lstStyle/>
                    <a:p>
                      <a:pPr marL="0" marR="0" algn="r">
                        <a:spcBef>
                          <a:spcPts val="200"/>
                        </a:spcBef>
                        <a:spcAft>
                          <a:spcPts val="200"/>
                        </a:spcAft>
                      </a:pPr>
                      <a:r>
                        <a:rPr lang="en-US" sz="80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21</a:t>
                      </a:r>
                    </a:p>
                  </a:txBody>
                  <a:tcPr marL="28895" marR="28895" marT="0" marB="0"/>
                </a:tc>
                <a:tc>
                  <a:txBody>
                    <a:bodyPr/>
                    <a:lstStyle/>
                    <a:p>
                      <a:pPr marL="0" marR="0" algn="r">
                        <a:spcBef>
                          <a:spcPts val="200"/>
                        </a:spcBef>
                        <a:spcAft>
                          <a:spcPts val="200"/>
                        </a:spcAft>
                      </a:pPr>
                      <a:r>
                        <a:rPr lang="en-US" sz="800" dirty="0">
                          <a:solidFill>
                            <a:schemeClr val="tx1"/>
                          </a:solidFill>
                          <a:effectLst/>
                          <a:latin typeface="Arial" panose="020B0604020202020204" pitchFamily="34" charset="0"/>
                          <a:cs typeface="Arial" panose="020B0604020202020204" pitchFamily="34" charset="0"/>
                        </a:rPr>
                        <a:t>22</a:t>
                      </a:r>
                      <a:endParaRPr lang="en-US" sz="800" dirty="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28895" marR="28895" marT="0" marB="0"/>
                </a:tc>
                <a:extLst>
                  <a:ext uri="{0D108BD9-81ED-4DB2-BD59-A6C34878D82A}">
                    <a16:rowId xmlns:a16="http://schemas.microsoft.com/office/drawing/2014/main" val="3689134558"/>
                  </a:ext>
                </a:extLst>
              </a:tr>
              <a:tr h="1270835">
                <a:tc>
                  <a:txBody>
                    <a:bodyPr/>
                    <a:lstStyle/>
                    <a:p>
                      <a:pPr marL="0" marR="0" lvl="0" indent="0" algn="ctr" defTabSz="457200" rtl="0" eaLnBrk="1" fontAlgn="auto" latinLnBrk="0" hangingPunct="1">
                        <a:lnSpc>
                          <a:spcPct val="100000"/>
                        </a:lnSpc>
                        <a:spcBef>
                          <a:spcPts val="200"/>
                        </a:spcBef>
                        <a:spcAft>
                          <a:spcPts val="200"/>
                        </a:spcAft>
                        <a:buClrTx/>
                        <a:buSzTx/>
                        <a:buFontTx/>
                        <a:buNone/>
                        <a:tabLst/>
                        <a:defRPr/>
                      </a:pPr>
                      <a:r>
                        <a:rPr lang="en-US" sz="800" dirty="0">
                          <a:effectLst/>
                          <a:latin typeface="+mn-lt"/>
                          <a:cs typeface="Arial" panose="020B0604020202020204" pitchFamily="34" charset="0"/>
                        </a:rPr>
                        <a:t> </a:t>
                      </a:r>
                    </a:p>
                    <a:p>
                      <a:pPr marL="0" marR="0" lvl="0" indent="0" algn="ctr" defTabSz="457200" rtl="0" eaLnBrk="1" fontAlgn="auto" latinLnBrk="0" hangingPunct="1">
                        <a:lnSpc>
                          <a:spcPct val="100000"/>
                        </a:lnSpc>
                        <a:spcBef>
                          <a:spcPts val="200"/>
                        </a:spcBef>
                        <a:spcAft>
                          <a:spcPts val="200"/>
                        </a:spcAft>
                        <a:buClrTx/>
                        <a:buSzTx/>
                        <a:buFontTx/>
                        <a:buNone/>
                        <a:tabLst/>
                        <a:defRPr/>
                      </a:pPr>
                      <a:endParaRPr kumimoji="0" lang="en-US" sz="800" b="1" i="0" u="none" strike="noStrike" kern="1200" cap="none" spc="0" normalizeH="0" baseline="0" noProof="0" dirty="0">
                        <a:ln>
                          <a:noFill/>
                        </a:ln>
                        <a:solidFill>
                          <a:srgbClr val="E44C9A"/>
                        </a:solidFill>
                        <a:effectLst/>
                        <a:uLnTx/>
                        <a:uFillTx/>
                        <a:latin typeface="+mn-lt"/>
                        <a:ea typeface="+mn-ea"/>
                        <a:cs typeface="Arial" panose="020B0604020202020204" pitchFamily="34" charset="0"/>
                      </a:endParaRPr>
                    </a:p>
                    <a:p>
                      <a:pPr marL="0" marR="0">
                        <a:spcBef>
                          <a:spcPts val="200"/>
                        </a:spcBef>
                        <a:spcAft>
                          <a:spcPts val="200"/>
                        </a:spcAft>
                      </a:pPr>
                      <a:endParaRPr lang="en-US" sz="800" dirty="0">
                        <a:effectLst/>
                        <a:latin typeface="+mn-lt"/>
                        <a:ea typeface="MS PGothic" panose="020B0600070205080204" pitchFamily="34" charset="-128"/>
                        <a:cs typeface="Arial" panose="020B0604020202020204" pitchFamily="34" charset="0"/>
                      </a:endParaRPr>
                    </a:p>
                  </a:txBody>
                  <a:tcPr marL="28895" marR="28895" marT="0" marB="0"/>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ea typeface="MS PGothic" panose="020B0600070205080204" pitchFamily="34" charset="-128"/>
                          <a:cs typeface="Arial" panose="020B0604020202020204" pitchFamily="34" charset="0"/>
                        </a:rPr>
                        <a:t>BW On-Cycle GL Confirm – Summary and Detail (</a:t>
                      </a:r>
                      <a:r>
                        <a:rPr lang="en-US" sz="800" b="1" dirty="0">
                          <a:effectLst/>
                          <a:latin typeface="Arial" panose="020B0604020202020204" pitchFamily="34" charset="0"/>
                          <a:ea typeface="MS PGothic" panose="020B0600070205080204" pitchFamily="34" charset="-128"/>
                          <a:cs typeface="Arial" panose="020B0604020202020204" pitchFamily="34" charset="0"/>
                        </a:rPr>
                        <a:t>230708B2X</a:t>
                      </a:r>
                      <a:r>
                        <a:rPr lang="en-US" sz="800" dirty="0">
                          <a:effectLst/>
                          <a:latin typeface="Arial" panose="020B0604020202020204" pitchFamily="34" charset="0"/>
                          <a:ea typeface="MS PGothic" panose="020B0600070205080204" pitchFamily="34" charset="-128"/>
                          <a:cs typeface="Arial" panose="020B0604020202020204" pitchFamily="34" charset="0"/>
                        </a:rPr>
                        <a:t>) – First BW for FY 2024</a:t>
                      </a:r>
                    </a:p>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ea typeface="MS PGothic" panose="020B0600070205080204" pitchFamily="34" charset="-128"/>
                          <a:cs typeface="Arial" panose="020B0604020202020204" pitchFamily="34" charset="0"/>
                        </a:rPr>
                        <a:t>MO Off-Cycle GL Confirm  (</a:t>
                      </a:r>
                      <a:r>
                        <a:rPr lang="en-US" sz="800" b="1" dirty="0">
                          <a:effectLst/>
                          <a:latin typeface="Arial" panose="020B0604020202020204" pitchFamily="34" charset="0"/>
                          <a:ea typeface="MS PGothic" panose="020B0600070205080204" pitchFamily="34" charset="-128"/>
                          <a:cs typeface="Arial" panose="020B0604020202020204" pitchFamily="34" charset="0"/>
                        </a:rPr>
                        <a:t>230701M0Y</a:t>
                      </a:r>
                      <a:r>
                        <a:rPr lang="en-US" sz="800" dirty="0">
                          <a:effectLst/>
                          <a:latin typeface="Arial" panose="020B0604020202020204" pitchFamily="34" charset="0"/>
                          <a:ea typeface="MS PGothic" panose="020B0600070205080204" pitchFamily="34" charset="-128"/>
                          <a:cs typeface="Arial" panose="020B0604020202020204" pitchFamily="34" charset="0"/>
                        </a:rPr>
                        <a:t>)</a:t>
                      </a:r>
                    </a:p>
                    <a:p>
                      <a:pPr marL="0" marR="0">
                        <a:spcBef>
                          <a:spcPts val="200"/>
                        </a:spcBef>
                        <a:spcAft>
                          <a:spcPts val="200"/>
                        </a:spcAft>
                      </a:pPr>
                      <a:endParaRPr lang="en-US" sz="800" dirty="0">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endParaRPr lang="en-US" sz="800" dirty="0">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tc>
                <a:tc>
                  <a:txBody>
                    <a:bodyPr/>
                    <a:lstStyle/>
                    <a:p>
                      <a:pPr marL="0" marR="0">
                        <a:spcBef>
                          <a:spcPts val="200"/>
                        </a:spcBef>
                        <a:spcAft>
                          <a:spcPts val="200"/>
                        </a:spcAft>
                      </a:pPr>
                      <a:endParaRPr lang="en-US" sz="800" dirty="0">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tc>
                <a:tc>
                  <a:txBody>
                    <a:bodyPr/>
                    <a:lstStyle/>
                    <a:p>
                      <a:pPr marL="0" marR="0">
                        <a:spcBef>
                          <a:spcPts val="200"/>
                        </a:spcBef>
                        <a:spcAft>
                          <a:spcPts val="200"/>
                        </a:spcAft>
                      </a:pPr>
                      <a:endParaRPr lang="en-US" sz="800" dirty="0">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tc>
                <a:tc>
                  <a:txBody>
                    <a:bodyPr/>
                    <a:lstStyle/>
                    <a:p>
                      <a:pPr marL="0" marR="0">
                        <a:spcBef>
                          <a:spcPts val="200"/>
                        </a:spcBef>
                        <a:spcAft>
                          <a:spcPts val="200"/>
                        </a:spcAft>
                      </a:pPr>
                      <a:endParaRPr lang="en-US" sz="800" dirty="0">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tc>
                <a:tc>
                  <a:txBody>
                    <a:bodyPr/>
                    <a:lstStyle/>
                    <a:p>
                      <a:pPr marL="0" marR="0" lvl="0" indent="0" algn="ctr"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cs typeface="Arial" panose="020B0604020202020204" pitchFamily="34" charset="0"/>
                        </a:rPr>
                        <a:t> </a:t>
                      </a:r>
                    </a:p>
                    <a:p>
                      <a:pPr marL="0" marR="0">
                        <a:spcBef>
                          <a:spcPts val="200"/>
                        </a:spcBef>
                        <a:spcAft>
                          <a:spcPts val="200"/>
                        </a:spcAft>
                      </a:pPr>
                      <a:endParaRPr lang="en-US" sz="800" dirty="0">
                        <a:effectLst/>
                        <a:latin typeface="Arial" panose="020B0604020202020204" pitchFamily="34" charset="0"/>
                        <a:ea typeface="MS PGothic" panose="020B0600070205080204" pitchFamily="34" charset="-128"/>
                        <a:cs typeface="Arial" panose="020B0604020202020204" pitchFamily="34" charset="0"/>
                      </a:endParaRPr>
                    </a:p>
                  </a:txBody>
                  <a:tcPr marL="28895" marR="28895" marT="0" marB="0"/>
                </a:tc>
                <a:extLst>
                  <a:ext uri="{0D108BD9-81ED-4DB2-BD59-A6C34878D82A}">
                    <a16:rowId xmlns:a16="http://schemas.microsoft.com/office/drawing/2014/main" val="4254951879"/>
                  </a:ext>
                </a:extLst>
              </a:tr>
              <a:tr h="135788">
                <a:tc>
                  <a:txBody>
                    <a:bodyPr/>
                    <a:lstStyle/>
                    <a:p>
                      <a:pPr marL="0" marR="0" algn="r">
                        <a:spcBef>
                          <a:spcPts val="200"/>
                        </a:spcBef>
                        <a:spcAft>
                          <a:spcPts val="200"/>
                        </a:spcAft>
                      </a:pPr>
                      <a:r>
                        <a:rPr lang="en-US" sz="900" dirty="0">
                          <a:effectLst/>
                          <a:latin typeface="Century Gothic" panose="020B0502020202020204" pitchFamily="34" charset="0"/>
                        </a:rPr>
                        <a:t>23</a:t>
                      </a:r>
                      <a:endPar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28895" marR="28895" marT="0" marB="0"/>
                </a:tc>
                <a:tc>
                  <a:txBody>
                    <a:bodyPr/>
                    <a:lstStyle/>
                    <a:p>
                      <a:pPr marL="0" marR="0" algn="r">
                        <a:spcBef>
                          <a:spcPts val="200"/>
                        </a:spcBef>
                        <a:spcAft>
                          <a:spcPts val="200"/>
                        </a:spcAft>
                      </a:pPr>
                      <a:r>
                        <a:rPr lang="en-US" sz="800" dirty="0">
                          <a:effectLst/>
                          <a:latin typeface="Arial" panose="020B0604020202020204" pitchFamily="34" charset="0"/>
                          <a:cs typeface="Arial" panose="020B0604020202020204" pitchFamily="34" charset="0"/>
                        </a:rPr>
                        <a:t>24</a:t>
                      </a:r>
                      <a:endParaRPr lang="en-US" sz="800" dirty="0">
                        <a:solidFill>
                          <a:srgbClr val="595959"/>
                        </a:solidFill>
                        <a:effectLst/>
                        <a:latin typeface="Arial" panose="020B0604020202020204" pitchFamily="34" charset="0"/>
                        <a:ea typeface="MS PGothic" panose="020B0600070205080204" pitchFamily="34" charset="-128"/>
                        <a:cs typeface="Arial" panose="020B0604020202020204" pitchFamily="34" charset="0"/>
                      </a:endParaRPr>
                    </a:p>
                  </a:txBody>
                  <a:tcPr marL="28895" marR="28895" marT="0" marB="0"/>
                </a:tc>
                <a:tc>
                  <a:txBody>
                    <a:bodyPr/>
                    <a:lstStyle/>
                    <a:p>
                      <a:pPr marL="0" marR="0" algn="r">
                        <a:spcBef>
                          <a:spcPts val="200"/>
                        </a:spcBef>
                        <a:spcAft>
                          <a:spcPts val="200"/>
                        </a:spcAft>
                      </a:pPr>
                      <a:r>
                        <a:rPr lang="en-US" sz="800" dirty="0">
                          <a:effectLst/>
                          <a:latin typeface="Arial" panose="020B0604020202020204" pitchFamily="34" charset="0"/>
                          <a:cs typeface="Arial" panose="020B0604020202020204" pitchFamily="34" charset="0"/>
                        </a:rPr>
                        <a:t>25</a:t>
                      </a:r>
                      <a:endParaRPr lang="en-US" sz="800" dirty="0">
                        <a:solidFill>
                          <a:srgbClr val="595959"/>
                        </a:solidFill>
                        <a:effectLst/>
                        <a:latin typeface="Arial" panose="020B0604020202020204" pitchFamily="34" charset="0"/>
                        <a:ea typeface="MS PGothic" panose="020B0600070205080204" pitchFamily="34" charset="-128"/>
                        <a:cs typeface="Arial" panose="020B0604020202020204" pitchFamily="34" charset="0"/>
                      </a:endParaRPr>
                    </a:p>
                  </a:txBody>
                  <a:tcPr marL="28895" marR="28895" marT="0" marB="0"/>
                </a:tc>
                <a:tc>
                  <a:txBody>
                    <a:bodyPr/>
                    <a:lstStyle/>
                    <a:p>
                      <a:pPr marL="0" marR="0" algn="r">
                        <a:spcBef>
                          <a:spcPts val="200"/>
                        </a:spcBef>
                        <a:spcAft>
                          <a:spcPts val="200"/>
                        </a:spcAft>
                      </a:pPr>
                      <a:r>
                        <a:rPr lang="en-US" sz="800" dirty="0">
                          <a:effectLst/>
                          <a:latin typeface="Arial" panose="020B0604020202020204" pitchFamily="34" charset="0"/>
                          <a:cs typeface="Arial" panose="020B0604020202020204" pitchFamily="34" charset="0"/>
                        </a:rPr>
                        <a:t>26</a:t>
                      </a:r>
                      <a:endParaRPr lang="en-US" sz="800" dirty="0">
                        <a:solidFill>
                          <a:srgbClr val="595959"/>
                        </a:solidFill>
                        <a:effectLst/>
                        <a:latin typeface="Arial" panose="020B0604020202020204" pitchFamily="34" charset="0"/>
                        <a:ea typeface="MS PGothic" panose="020B0600070205080204" pitchFamily="34" charset="-128"/>
                        <a:cs typeface="Arial" panose="020B0604020202020204" pitchFamily="34" charset="0"/>
                      </a:endParaRPr>
                    </a:p>
                  </a:txBody>
                  <a:tcPr marL="28895" marR="28895" marT="0" marB="0"/>
                </a:tc>
                <a:tc>
                  <a:txBody>
                    <a:bodyPr/>
                    <a:lstStyle/>
                    <a:p>
                      <a:pPr marL="0" marR="0" algn="r">
                        <a:spcBef>
                          <a:spcPts val="200"/>
                        </a:spcBef>
                        <a:spcAft>
                          <a:spcPts val="200"/>
                        </a:spcAft>
                      </a:pPr>
                      <a:r>
                        <a:rPr lang="en-US" sz="800" dirty="0">
                          <a:effectLst/>
                          <a:latin typeface="Arial" panose="020B0604020202020204" pitchFamily="34" charset="0"/>
                          <a:cs typeface="Arial" panose="020B0604020202020204" pitchFamily="34" charset="0"/>
                        </a:rPr>
                        <a:t>27</a:t>
                      </a:r>
                      <a:endParaRPr lang="en-US" sz="800" dirty="0">
                        <a:solidFill>
                          <a:srgbClr val="595959"/>
                        </a:solidFill>
                        <a:effectLst/>
                        <a:latin typeface="Arial" panose="020B0604020202020204" pitchFamily="34" charset="0"/>
                        <a:ea typeface="MS PGothic" panose="020B0600070205080204" pitchFamily="34" charset="-128"/>
                        <a:cs typeface="Arial" panose="020B0604020202020204" pitchFamily="34" charset="0"/>
                      </a:endParaRPr>
                    </a:p>
                  </a:txBody>
                  <a:tcPr marL="28895" marR="28895" marT="0" marB="0"/>
                </a:tc>
                <a:tc>
                  <a:txBody>
                    <a:bodyPr/>
                    <a:lstStyle/>
                    <a:p>
                      <a:pPr marL="0" marR="0" algn="r">
                        <a:spcBef>
                          <a:spcPts val="200"/>
                        </a:spcBef>
                        <a:spcAft>
                          <a:spcPts val="200"/>
                        </a:spcAft>
                      </a:pPr>
                      <a:r>
                        <a:rPr lang="en-US" sz="800" dirty="0">
                          <a:effectLst/>
                          <a:latin typeface="Arial" panose="020B0604020202020204" pitchFamily="34" charset="0"/>
                          <a:cs typeface="Arial" panose="020B0604020202020204" pitchFamily="34" charset="0"/>
                        </a:rPr>
                        <a:t>28</a:t>
                      </a:r>
                      <a:endParaRPr lang="en-US" sz="800" dirty="0">
                        <a:solidFill>
                          <a:srgbClr val="595959"/>
                        </a:solidFill>
                        <a:effectLst/>
                        <a:latin typeface="Arial" panose="020B0604020202020204" pitchFamily="34" charset="0"/>
                        <a:ea typeface="MS PGothic" panose="020B0600070205080204" pitchFamily="34" charset="-128"/>
                        <a:cs typeface="Arial" panose="020B0604020202020204" pitchFamily="34" charset="0"/>
                      </a:endParaRPr>
                    </a:p>
                  </a:txBody>
                  <a:tcPr marL="28895" marR="28895" marT="0" marB="0"/>
                </a:tc>
                <a:tc>
                  <a:txBody>
                    <a:bodyPr/>
                    <a:lstStyle/>
                    <a:p>
                      <a:pPr marL="0" marR="0" algn="r">
                        <a:spcBef>
                          <a:spcPts val="200"/>
                        </a:spcBef>
                        <a:spcAft>
                          <a:spcPts val="200"/>
                        </a:spcAft>
                      </a:pPr>
                      <a:r>
                        <a:rPr lang="en-US" sz="800" dirty="0">
                          <a:solidFill>
                            <a:srgbClr val="595959"/>
                          </a:solidFill>
                          <a:effectLst/>
                          <a:latin typeface="Arial" panose="020B0604020202020204" pitchFamily="34" charset="0"/>
                          <a:ea typeface="MS PGothic" panose="020B0600070205080204" pitchFamily="34" charset="-128"/>
                          <a:cs typeface="Arial" panose="020B0604020202020204" pitchFamily="34" charset="0"/>
                        </a:rPr>
                        <a:t>29</a:t>
                      </a:r>
                    </a:p>
                  </a:txBody>
                  <a:tcPr marL="28895" marR="28895" marT="0" marB="0"/>
                </a:tc>
                <a:extLst>
                  <a:ext uri="{0D108BD9-81ED-4DB2-BD59-A6C34878D82A}">
                    <a16:rowId xmlns:a16="http://schemas.microsoft.com/office/drawing/2014/main" val="2439652830"/>
                  </a:ext>
                </a:extLst>
              </a:tr>
              <a:tr h="1074116">
                <a:tc>
                  <a:txBody>
                    <a:bodyPr/>
                    <a:lstStyle/>
                    <a:p>
                      <a:pPr marL="0" marR="0" lvl="0" indent="0" algn="ctr" defTabSz="457200" rtl="0" eaLnBrk="1" fontAlgn="auto" latinLnBrk="0" hangingPunct="1">
                        <a:lnSpc>
                          <a:spcPct val="100000"/>
                        </a:lnSpc>
                        <a:spcBef>
                          <a:spcPts val="200"/>
                        </a:spcBef>
                        <a:spcAft>
                          <a:spcPts val="200"/>
                        </a:spcAft>
                        <a:buClrTx/>
                        <a:buSzTx/>
                        <a:buFontTx/>
                        <a:buNone/>
                        <a:tabLst/>
                        <a:defRPr/>
                      </a:pPr>
                      <a:endParaRPr kumimoji="0" lang="en-US" sz="1600" b="1" i="0" u="none" strike="noStrike" kern="1200" cap="none" spc="0" normalizeH="0" baseline="0" noProof="0" dirty="0">
                        <a:ln>
                          <a:noFill/>
                        </a:ln>
                        <a:solidFill>
                          <a:srgbClr val="E44C9A"/>
                        </a:solidFill>
                        <a:effectLst/>
                        <a:uLnTx/>
                        <a:uFillTx/>
                        <a:latin typeface="Arial" panose="020B0604020202020204" pitchFamily="34" charset="0"/>
                        <a:ea typeface="+mn-ea"/>
                        <a:cs typeface="Arial" panose="020B0604020202020204" pitchFamily="34" charset="0"/>
                      </a:endParaRPr>
                    </a:p>
                    <a:p>
                      <a:pPr marL="0" marR="0" algn="r">
                        <a:spcBef>
                          <a:spcPts val="200"/>
                        </a:spcBef>
                        <a:spcAft>
                          <a:spcPts val="200"/>
                        </a:spcAft>
                      </a:pPr>
                      <a:endParaRPr lang="en-US" sz="800" dirty="0">
                        <a:solidFill>
                          <a:srgbClr val="595959"/>
                        </a:solidFill>
                        <a:effectLst/>
                        <a:latin typeface="+mn-lt"/>
                        <a:ea typeface="MS PGothic" panose="020B0600070205080204" pitchFamily="34" charset="-128"/>
                        <a:cs typeface="Arial" panose="020B0604020202020204" pitchFamily="34" charset="0"/>
                      </a:endParaRPr>
                    </a:p>
                  </a:txBody>
                  <a:tcPr marL="28895" marR="28895" marT="0" marB="0"/>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ea typeface="MS PGothic" panose="020B0600070205080204" pitchFamily="34" charset="-128"/>
                          <a:cs typeface="Arial" panose="020B0604020202020204" pitchFamily="34" charset="0"/>
                        </a:rPr>
                        <a:t>BW On-Cycle PY Confirm (</a:t>
                      </a:r>
                      <a:r>
                        <a:rPr lang="en-US" sz="800" b="1" dirty="0">
                          <a:effectLst/>
                          <a:latin typeface="Arial" panose="020B0604020202020204" pitchFamily="34" charset="0"/>
                          <a:ea typeface="MS PGothic" panose="020B0600070205080204" pitchFamily="34" charset="-128"/>
                          <a:cs typeface="Arial" panose="020B0604020202020204" pitchFamily="34" charset="0"/>
                        </a:rPr>
                        <a:t>230722B1XL</a:t>
                      </a:r>
                      <a:r>
                        <a:rPr lang="en-US" sz="800" dirty="0">
                          <a:effectLst/>
                          <a:latin typeface="Arial" panose="020B0604020202020204" pitchFamily="34" charset="0"/>
                          <a:ea typeface="MS PGothic" panose="020B0600070205080204" pitchFamily="34" charset="-128"/>
                          <a:cs typeface="Arial" panose="020B0604020202020204" pitchFamily="34" charset="0"/>
                        </a:rPr>
                        <a:t>) </a:t>
                      </a:r>
                    </a:p>
                    <a:p>
                      <a:pPr marL="0" marR="0" lvl="0" indent="0" algn="l" defTabSz="457200" rtl="0" eaLnBrk="1" fontAlgn="auto" latinLnBrk="0" hangingPunct="1">
                        <a:lnSpc>
                          <a:spcPct val="100000"/>
                        </a:lnSpc>
                        <a:spcBef>
                          <a:spcPts val="200"/>
                        </a:spcBef>
                        <a:spcAft>
                          <a:spcPts val="200"/>
                        </a:spcAft>
                        <a:buClrTx/>
                        <a:buSzTx/>
                        <a:buFontTx/>
                        <a:buNone/>
                        <a:tabLst/>
                        <a:defRPr/>
                      </a:pPr>
                      <a:endParaRPr lang="en-US" sz="800" dirty="0">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ea typeface="MS PGothic" panose="020B0600070205080204" pitchFamily="34" charset="-128"/>
                          <a:cs typeface="Arial" panose="020B0604020202020204" pitchFamily="34" charset="0"/>
                        </a:rPr>
                        <a:t>MO On-Cycle PY Confirm (</a:t>
                      </a:r>
                      <a:r>
                        <a:rPr lang="en-US" sz="800" b="1" dirty="0">
                          <a:effectLst/>
                          <a:latin typeface="Arial" panose="020B0604020202020204" pitchFamily="34" charset="0"/>
                          <a:ea typeface="MS PGothic" panose="020B0600070205080204" pitchFamily="34" charset="-128"/>
                          <a:cs typeface="Arial" panose="020B0604020202020204" pitchFamily="34" charset="0"/>
                        </a:rPr>
                        <a:t>230731M0XL</a:t>
                      </a:r>
                      <a:r>
                        <a:rPr lang="en-US" sz="800" dirty="0">
                          <a:effectLst/>
                          <a:latin typeface="Arial" panose="020B0604020202020204" pitchFamily="34" charset="0"/>
                          <a:ea typeface="MS PGothic" panose="020B0600070205080204" pitchFamily="34" charset="-128"/>
                          <a:cs typeface="Arial" panose="020B0604020202020204" pitchFamily="34" charset="0"/>
                        </a:rPr>
                        <a:t>) – First</a:t>
                      </a:r>
                      <a:r>
                        <a:rPr lang="en-US" sz="800" baseline="0" dirty="0">
                          <a:effectLst/>
                          <a:latin typeface="Arial" panose="020B0604020202020204" pitchFamily="34" charset="0"/>
                          <a:ea typeface="MS PGothic" panose="020B0600070205080204" pitchFamily="34" charset="-128"/>
                          <a:cs typeface="Arial" panose="020B0604020202020204" pitchFamily="34" charset="0"/>
                        </a:rPr>
                        <a:t> MO</a:t>
                      </a:r>
                      <a:r>
                        <a:rPr lang="en-US" sz="800" dirty="0">
                          <a:effectLst/>
                          <a:latin typeface="Arial" panose="020B0604020202020204" pitchFamily="34" charset="0"/>
                          <a:ea typeface="MS PGothic" panose="020B0600070205080204" pitchFamily="34" charset="-128"/>
                          <a:cs typeface="Arial" panose="020B0604020202020204" pitchFamily="34" charset="0"/>
                        </a:rPr>
                        <a:t> for new FY </a:t>
                      </a:r>
                    </a:p>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ea typeface="MS PGothic" panose="020B0600070205080204" pitchFamily="34" charset="-128"/>
                          <a:cs typeface="Arial" panose="020B0604020202020204" pitchFamily="34" charset="0"/>
                        </a:rPr>
                        <a:t>BW On-Cycle GL Confirm (</a:t>
                      </a:r>
                      <a:r>
                        <a:rPr lang="en-US" sz="800" b="1" dirty="0">
                          <a:effectLst/>
                          <a:latin typeface="Arial" panose="020B0604020202020204" pitchFamily="34" charset="0"/>
                          <a:ea typeface="MS PGothic" panose="020B0600070205080204" pitchFamily="34" charset="-128"/>
                          <a:cs typeface="Arial" panose="020B0604020202020204" pitchFamily="34" charset="0"/>
                        </a:rPr>
                        <a:t>230722B1XL</a:t>
                      </a:r>
                      <a:r>
                        <a:rPr lang="en-US" sz="800" dirty="0">
                          <a:effectLst/>
                          <a:latin typeface="Arial" panose="020B0604020202020204" pitchFamily="34" charset="0"/>
                          <a:ea typeface="MS PGothic" panose="020B0600070205080204" pitchFamily="34" charset="-128"/>
                          <a:cs typeface="Arial" panose="020B0604020202020204" pitchFamily="34" charset="0"/>
                        </a:rPr>
                        <a:t>) </a:t>
                      </a:r>
                    </a:p>
                    <a:p>
                      <a:pPr marL="0" marR="0">
                        <a:spcBef>
                          <a:spcPts val="200"/>
                        </a:spcBef>
                        <a:spcAft>
                          <a:spcPts val="200"/>
                        </a:spcAft>
                      </a:pPr>
                      <a:endParaRPr lang="en-US" sz="800" dirty="0">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ea typeface="MS PGothic" panose="020B0600070205080204" pitchFamily="34" charset="-128"/>
                          <a:cs typeface="Arial" panose="020B0604020202020204" pitchFamily="34" charset="0"/>
                        </a:rPr>
                        <a:t>MO On-Cycle GL Confirm (</a:t>
                      </a:r>
                      <a:r>
                        <a:rPr lang="en-US" sz="800" b="1" dirty="0">
                          <a:effectLst/>
                          <a:latin typeface="Arial" panose="020B0604020202020204" pitchFamily="34" charset="0"/>
                          <a:ea typeface="MS PGothic" panose="020B0600070205080204" pitchFamily="34" charset="-128"/>
                          <a:cs typeface="Arial" panose="020B0604020202020204" pitchFamily="34" charset="0"/>
                        </a:rPr>
                        <a:t>230731M0XL</a:t>
                      </a:r>
                      <a:r>
                        <a:rPr lang="en-US" sz="800" dirty="0">
                          <a:effectLst/>
                          <a:latin typeface="Arial" panose="020B0604020202020204" pitchFamily="34" charset="0"/>
                          <a:ea typeface="MS PGothic" panose="020B0600070205080204" pitchFamily="34" charset="-128"/>
                          <a:cs typeface="Arial" panose="020B0604020202020204" pitchFamily="34" charset="0"/>
                        </a:rPr>
                        <a:t>)</a:t>
                      </a:r>
                    </a:p>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ea typeface="MS PGothic" panose="020B0600070205080204" pitchFamily="34" charset="-128"/>
                          <a:cs typeface="Arial" panose="020B0604020202020204" pitchFamily="34" charset="0"/>
                        </a:rPr>
                        <a:t>MO On-Cycle PY Confirm (</a:t>
                      </a:r>
                      <a:r>
                        <a:rPr lang="en-US" sz="800" b="1" dirty="0">
                          <a:effectLst/>
                          <a:latin typeface="Arial" panose="020B0604020202020204" pitchFamily="34" charset="0"/>
                          <a:ea typeface="MS PGothic" panose="020B0600070205080204" pitchFamily="34" charset="-128"/>
                          <a:cs typeface="Arial" panose="020B0604020202020204" pitchFamily="34" charset="0"/>
                        </a:rPr>
                        <a:t>230731M0X</a:t>
                      </a:r>
                      <a:r>
                        <a:rPr lang="en-US" sz="800" dirty="0">
                          <a:effectLst/>
                          <a:latin typeface="Arial" panose="020B0604020202020204" pitchFamily="34" charset="0"/>
                          <a:ea typeface="MS PGothic" panose="020B0600070205080204" pitchFamily="34" charset="-128"/>
                          <a:cs typeface="Arial" panose="020B0604020202020204" pitchFamily="34" charset="0"/>
                        </a:rPr>
                        <a:t>) – </a:t>
                      </a:r>
                    </a:p>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ea typeface="MS PGothic" panose="020B0600070205080204" pitchFamily="34" charset="-128"/>
                          <a:cs typeface="Arial" panose="020B0604020202020204" pitchFamily="34" charset="0"/>
                        </a:rPr>
                        <a:t>First</a:t>
                      </a:r>
                      <a:r>
                        <a:rPr lang="en-US" sz="800" baseline="0" dirty="0">
                          <a:effectLst/>
                          <a:latin typeface="Arial" panose="020B0604020202020204" pitchFamily="34" charset="0"/>
                          <a:ea typeface="MS PGothic" panose="020B0600070205080204" pitchFamily="34" charset="-128"/>
                          <a:cs typeface="Arial" panose="020B0604020202020204" pitchFamily="34" charset="0"/>
                        </a:rPr>
                        <a:t> MO</a:t>
                      </a:r>
                      <a:r>
                        <a:rPr lang="en-US" sz="800" dirty="0">
                          <a:effectLst/>
                          <a:latin typeface="Arial" panose="020B0604020202020204" pitchFamily="34" charset="0"/>
                          <a:ea typeface="MS PGothic" panose="020B0600070205080204" pitchFamily="34" charset="-128"/>
                          <a:cs typeface="Arial" panose="020B0604020202020204" pitchFamily="34" charset="0"/>
                        </a:rPr>
                        <a:t> for new FY </a:t>
                      </a:r>
                    </a:p>
                    <a:p>
                      <a:pPr marL="0" marR="0">
                        <a:spcBef>
                          <a:spcPts val="200"/>
                        </a:spcBef>
                        <a:spcAft>
                          <a:spcPts val="200"/>
                        </a:spcAft>
                      </a:pPr>
                      <a:endParaRPr lang="en-US" sz="800" dirty="0">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ea typeface="MS PGothic" panose="020B0600070205080204" pitchFamily="34" charset="-128"/>
                          <a:cs typeface="Arial" panose="020B0604020202020204" pitchFamily="34" charset="0"/>
                        </a:rPr>
                        <a:t>MO On-Cycle GL Confirm (</a:t>
                      </a:r>
                      <a:r>
                        <a:rPr lang="en-US" sz="800" b="1" dirty="0">
                          <a:effectLst/>
                          <a:latin typeface="Arial" panose="020B0604020202020204" pitchFamily="34" charset="0"/>
                          <a:ea typeface="MS PGothic" panose="020B0600070205080204" pitchFamily="34" charset="-128"/>
                          <a:cs typeface="Arial" panose="020B0604020202020204" pitchFamily="34" charset="0"/>
                        </a:rPr>
                        <a:t>230731M0X</a:t>
                      </a:r>
                      <a:r>
                        <a:rPr lang="en-US" sz="800" dirty="0">
                          <a:effectLst/>
                          <a:latin typeface="Arial" panose="020B0604020202020204" pitchFamily="34" charset="0"/>
                          <a:ea typeface="MS PGothic" panose="020B0600070205080204" pitchFamily="34" charset="-128"/>
                          <a:cs typeface="Arial" panose="020B0604020202020204" pitchFamily="34" charset="0"/>
                        </a:rPr>
                        <a:t>)-First</a:t>
                      </a:r>
                      <a:r>
                        <a:rPr lang="en-US" sz="800" baseline="0" dirty="0">
                          <a:effectLst/>
                          <a:latin typeface="Arial" panose="020B0604020202020204" pitchFamily="34" charset="0"/>
                          <a:ea typeface="MS PGothic" panose="020B0600070205080204" pitchFamily="34" charset="-128"/>
                          <a:cs typeface="Arial" panose="020B0604020202020204" pitchFamily="34" charset="0"/>
                        </a:rPr>
                        <a:t> MO</a:t>
                      </a:r>
                      <a:r>
                        <a:rPr lang="en-US" sz="800" dirty="0">
                          <a:effectLst/>
                          <a:latin typeface="Arial" panose="020B0604020202020204" pitchFamily="34" charset="0"/>
                          <a:ea typeface="MS PGothic" panose="020B0600070205080204" pitchFamily="34" charset="-128"/>
                          <a:cs typeface="Arial" panose="020B0604020202020204" pitchFamily="34" charset="0"/>
                        </a:rPr>
                        <a:t> for new FY </a:t>
                      </a:r>
                    </a:p>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ea typeface="MS PGothic" panose="020B0600070205080204" pitchFamily="34" charset="-128"/>
                          <a:cs typeface="Arial" panose="020B0604020202020204" pitchFamily="34" charset="0"/>
                        </a:rPr>
                        <a:t>BW On-Cycle PY Confirm (</a:t>
                      </a:r>
                      <a:r>
                        <a:rPr lang="en-US" sz="800" b="1" dirty="0">
                          <a:effectLst/>
                          <a:latin typeface="Arial" panose="020B0604020202020204" pitchFamily="34" charset="0"/>
                          <a:ea typeface="MS PGothic" panose="020B0600070205080204" pitchFamily="34" charset="-128"/>
                          <a:cs typeface="Arial" panose="020B0604020202020204" pitchFamily="34" charset="0"/>
                        </a:rPr>
                        <a:t>230722B1X</a:t>
                      </a:r>
                      <a:r>
                        <a:rPr lang="en-US" sz="800" dirty="0">
                          <a:effectLst/>
                          <a:latin typeface="Arial" panose="020B0604020202020204" pitchFamily="34" charset="0"/>
                          <a:ea typeface="MS PGothic" panose="020B0600070205080204" pitchFamily="34" charset="-128"/>
                          <a:cs typeface="Arial" panose="020B0604020202020204" pitchFamily="34" charset="0"/>
                        </a:rPr>
                        <a:t>) </a:t>
                      </a:r>
                    </a:p>
                    <a:p>
                      <a:pPr marL="0" marR="0">
                        <a:spcBef>
                          <a:spcPts val="200"/>
                        </a:spcBef>
                        <a:spcAft>
                          <a:spcPts val="200"/>
                        </a:spcAft>
                      </a:pPr>
                      <a:endParaRPr lang="en-US" sz="800" dirty="0">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ea typeface="MS PGothic" panose="020B0600070205080204" pitchFamily="34" charset="-128"/>
                          <a:cs typeface="Arial" panose="020B0604020202020204" pitchFamily="34" charset="0"/>
                        </a:rPr>
                        <a:t>MO On-Cycle GL Confirm – Summary and Detail  (</a:t>
                      </a:r>
                      <a:r>
                        <a:rPr lang="en-US" sz="800" b="1" dirty="0">
                          <a:effectLst/>
                          <a:latin typeface="Arial" panose="020B0604020202020204" pitchFamily="34" charset="0"/>
                          <a:ea typeface="MS PGothic" panose="020B0600070205080204" pitchFamily="34" charset="-128"/>
                          <a:cs typeface="Arial" panose="020B0604020202020204" pitchFamily="34" charset="0"/>
                        </a:rPr>
                        <a:t>230731M0X</a:t>
                      </a:r>
                      <a:r>
                        <a:rPr lang="en-US" sz="800" dirty="0">
                          <a:effectLst/>
                          <a:latin typeface="Arial" panose="020B0604020202020204" pitchFamily="34" charset="0"/>
                          <a:ea typeface="MS PGothic" panose="020B0600070205080204" pitchFamily="34" charset="-128"/>
                          <a:cs typeface="Arial" panose="020B0604020202020204" pitchFamily="34" charset="0"/>
                        </a:rPr>
                        <a:t>) – </a:t>
                      </a:r>
                    </a:p>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ea typeface="MS PGothic" panose="020B0600070205080204" pitchFamily="34" charset="-128"/>
                          <a:cs typeface="Arial" panose="020B0604020202020204" pitchFamily="34" charset="0"/>
                        </a:rPr>
                        <a:t>First</a:t>
                      </a:r>
                      <a:r>
                        <a:rPr lang="en-US" sz="800" baseline="0" dirty="0">
                          <a:effectLst/>
                          <a:latin typeface="Arial" panose="020B0604020202020204" pitchFamily="34" charset="0"/>
                          <a:ea typeface="MS PGothic" panose="020B0600070205080204" pitchFamily="34" charset="-128"/>
                          <a:cs typeface="Arial" panose="020B0604020202020204" pitchFamily="34" charset="0"/>
                        </a:rPr>
                        <a:t> MO</a:t>
                      </a:r>
                      <a:r>
                        <a:rPr lang="en-US" sz="800" dirty="0">
                          <a:effectLst/>
                          <a:latin typeface="Arial" panose="020B0604020202020204" pitchFamily="34" charset="0"/>
                          <a:ea typeface="MS PGothic" panose="020B0600070205080204" pitchFamily="34" charset="-128"/>
                          <a:cs typeface="Arial" panose="020B0604020202020204" pitchFamily="34" charset="0"/>
                        </a:rPr>
                        <a:t> for new FY </a:t>
                      </a:r>
                    </a:p>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ea typeface="MS PGothic" panose="020B0600070205080204" pitchFamily="34" charset="-128"/>
                          <a:cs typeface="Arial" panose="020B0604020202020204" pitchFamily="34" charset="0"/>
                        </a:rPr>
                        <a:t>BW On-Cycle GL Confirm (</a:t>
                      </a:r>
                      <a:r>
                        <a:rPr lang="en-US" sz="800" b="1" dirty="0">
                          <a:effectLst/>
                          <a:latin typeface="Arial" panose="020B0604020202020204" pitchFamily="34" charset="0"/>
                          <a:ea typeface="MS PGothic" panose="020B0600070205080204" pitchFamily="34" charset="-128"/>
                          <a:cs typeface="Arial" panose="020B0604020202020204" pitchFamily="34" charset="0"/>
                        </a:rPr>
                        <a:t>230722B1X</a:t>
                      </a:r>
                      <a:r>
                        <a:rPr lang="en-US" sz="800" dirty="0">
                          <a:effectLst/>
                          <a:latin typeface="Arial" panose="020B0604020202020204" pitchFamily="34" charset="0"/>
                          <a:ea typeface="MS PGothic" panose="020B0600070205080204" pitchFamily="34" charset="-128"/>
                          <a:cs typeface="Arial" panose="020B0604020202020204" pitchFamily="34" charset="0"/>
                        </a:rPr>
                        <a:t>) </a:t>
                      </a:r>
                    </a:p>
                    <a:p>
                      <a:pPr marL="0" marR="0" lvl="0" indent="0" algn="l" defTabSz="457200" rtl="0" eaLnBrk="1" fontAlgn="auto" latinLnBrk="0" hangingPunct="1">
                        <a:lnSpc>
                          <a:spcPct val="100000"/>
                        </a:lnSpc>
                        <a:spcBef>
                          <a:spcPts val="200"/>
                        </a:spcBef>
                        <a:spcAft>
                          <a:spcPts val="200"/>
                        </a:spcAft>
                        <a:buClrTx/>
                        <a:buSzTx/>
                        <a:buFontTx/>
                        <a:buNone/>
                        <a:tabLst/>
                        <a:defRPr/>
                      </a:pPr>
                      <a:endParaRPr lang="en-US" sz="800" dirty="0">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tc>
                <a:tc>
                  <a:txBody>
                    <a:bodyPr/>
                    <a:lstStyle/>
                    <a:p>
                      <a:pPr marL="0" marR="0" algn="r">
                        <a:spcBef>
                          <a:spcPts val="200"/>
                        </a:spcBef>
                        <a:spcAft>
                          <a:spcPts val="200"/>
                        </a:spcAft>
                      </a:pPr>
                      <a:endParaRPr lang="en-US" sz="800" dirty="0">
                        <a:effectLst/>
                        <a:latin typeface="Arial" panose="020B0604020202020204" pitchFamily="34" charset="0"/>
                        <a:cs typeface="Arial" panose="020B0604020202020204" pitchFamily="34" charset="0"/>
                      </a:endParaRPr>
                    </a:p>
                    <a:p>
                      <a:pPr marL="0" marR="0" algn="r">
                        <a:spcBef>
                          <a:spcPts val="200"/>
                        </a:spcBef>
                        <a:spcAft>
                          <a:spcPts val="200"/>
                        </a:spcAft>
                      </a:pPr>
                      <a:endParaRPr lang="en-US" sz="800" dirty="0">
                        <a:effectLst/>
                        <a:latin typeface="Arial" panose="020B0604020202020204" pitchFamily="34" charset="0"/>
                        <a:cs typeface="Arial" panose="020B0604020202020204" pitchFamily="34" charset="0"/>
                      </a:endParaRPr>
                    </a:p>
                  </a:txBody>
                  <a:tcPr marL="28895" marR="28895" marT="0" marB="0">
                    <a:noFill/>
                  </a:tcPr>
                </a:tc>
                <a:extLst>
                  <a:ext uri="{0D108BD9-81ED-4DB2-BD59-A6C34878D82A}">
                    <a16:rowId xmlns:a16="http://schemas.microsoft.com/office/drawing/2014/main" val="3745115776"/>
                  </a:ext>
                </a:extLst>
              </a:tr>
              <a:tr h="894870">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kern="120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                     30</a:t>
                      </a:r>
                    </a:p>
                  </a:txBody>
                  <a:tcPr marL="28895" marR="28895" marT="0" marB="0"/>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ea typeface="MS PGothic" panose="020B0600070205080204" pitchFamily="34" charset="-128"/>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31</a:t>
                      </a:r>
                    </a:p>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ea typeface="MS PGothic" panose="020B0600070205080204" pitchFamily="34" charset="-128"/>
                          <a:cs typeface="Arial" panose="020B0604020202020204" pitchFamily="34" charset="0"/>
                        </a:rPr>
                        <a:t> BW On-Cycle GL Confirm – Summary and Detail (</a:t>
                      </a:r>
                      <a:r>
                        <a:rPr lang="en-US" sz="800" b="1" dirty="0">
                          <a:effectLst/>
                          <a:latin typeface="Arial" panose="020B0604020202020204" pitchFamily="34" charset="0"/>
                          <a:ea typeface="MS PGothic" panose="020B0600070205080204" pitchFamily="34" charset="-128"/>
                          <a:cs typeface="Arial" panose="020B0604020202020204" pitchFamily="34" charset="0"/>
                        </a:rPr>
                        <a:t>230722B1X</a:t>
                      </a:r>
                      <a:r>
                        <a:rPr lang="en-US" sz="800" dirty="0">
                          <a:effectLst/>
                          <a:latin typeface="Arial" panose="020B0604020202020204" pitchFamily="34" charset="0"/>
                          <a:ea typeface="MS PGothic" panose="020B0600070205080204" pitchFamily="34" charset="-128"/>
                          <a:cs typeface="Arial" panose="020B0604020202020204" pitchFamily="34" charset="0"/>
                        </a:rPr>
                        <a:t>)  </a:t>
                      </a:r>
                    </a:p>
                  </a:txBody>
                  <a:tcPr marL="68580" marR="68580" marT="0" marB="0"/>
                </a:tc>
                <a:tc>
                  <a:txBody>
                    <a:bodyPr/>
                    <a:lstStyle/>
                    <a:p>
                      <a:pPr marL="0" marR="0">
                        <a:spcBef>
                          <a:spcPts val="200"/>
                        </a:spcBef>
                        <a:spcAft>
                          <a:spcPts val="200"/>
                        </a:spcAft>
                      </a:pPr>
                      <a:endParaRPr lang="en-US" sz="800" dirty="0">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tc>
                <a:tc>
                  <a:txBody>
                    <a:bodyPr/>
                    <a:lstStyle/>
                    <a:p>
                      <a:pPr marL="0" marR="0">
                        <a:spcBef>
                          <a:spcPts val="200"/>
                        </a:spcBef>
                        <a:spcAft>
                          <a:spcPts val="200"/>
                        </a:spcAft>
                      </a:pPr>
                      <a:endParaRPr lang="en-US" sz="800" dirty="0">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tc>
                <a:tc>
                  <a:txBody>
                    <a:bodyPr/>
                    <a:lstStyle/>
                    <a:p>
                      <a:pPr marL="0" marR="0">
                        <a:spcBef>
                          <a:spcPts val="200"/>
                        </a:spcBef>
                        <a:spcAft>
                          <a:spcPts val="200"/>
                        </a:spcAft>
                      </a:pPr>
                      <a:endParaRPr lang="en-US" sz="800" dirty="0">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endParaRPr lang="en-US" sz="800" dirty="0">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tc>
                <a:tc>
                  <a:txBody>
                    <a:bodyPr/>
                    <a:lstStyle/>
                    <a:p>
                      <a:pPr marL="0" marR="0" algn="r">
                        <a:spcBef>
                          <a:spcPts val="200"/>
                        </a:spcBef>
                        <a:spcAft>
                          <a:spcPts val="200"/>
                        </a:spcAft>
                      </a:pPr>
                      <a:endParaRPr lang="en-US" sz="800" dirty="0">
                        <a:effectLst/>
                        <a:latin typeface="Arial" panose="020B0604020202020204" pitchFamily="34" charset="0"/>
                        <a:cs typeface="Arial" panose="020B0604020202020204" pitchFamily="34" charset="0"/>
                      </a:endParaRPr>
                    </a:p>
                  </a:txBody>
                  <a:tcPr marL="28895" marR="28895" marT="0" marB="0">
                    <a:noFill/>
                  </a:tcPr>
                </a:tc>
                <a:extLst>
                  <a:ext uri="{0D108BD9-81ED-4DB2-BD59-A6C34878D82A}">
                    <a16:rowId xmlns:a16="http://schemas.microsoft.com/office/drawing/2014/main" val="2822508716"/>
                  </a:ext>
                </a:extLst>
              </a:tr>
            </a:tbl>
          </a:graphicData>
        </a:graphic>
      </p:graphicFrame>
      <p:sp>
        <p:nvSpPr>
          <p:cNvPr id="53" name="Text Box 4"/>
          <p:cNvSpPr txBox="1"/>
          <p:nvPr/>
        </p:nvSpPr>
        <p:spPr>
          <a:xfrm>
            <a:off x="6367745" y="5019928"/>
            <a:ext cx="1149696" cy="433377"/>
          </a:xfrm>
          <a:prstGeom prst="rect">
            <a:avLst/>
          </a:prstGeom>
          <a:solidFill>
            <a:schemeClr val="accent6">
              <a:lumMod val="60000"/>
              <a:lumOff val="4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200"/>
              </a:spcBef>
              <a:spcAft>
                <a:spcPts val="200"/>
              </a:spcAft>
            </a:pPr>
            <a:r>
              <a:rPr lang="en-US" sz="800" b="1" dirty="0">
                <a:effectLst/>
                <a:latin typeface="Arial" panose="020B0604020202020204" pitchFamily="34" charset="0"/>
                <a:ea typeface="MS PGothic" panose="020B0600070205080204" pitchFamily="34" charset="-128"/>
                <a:cs typeface="Times New Roman" panose="02020603050405020304" pitchFamily="18" charset="0"/>
              </a:rPr>
              <a:t>SCT Local Approval Due: 5:00 </a:t>
            </a:r>
            <a:r>
              <a:rPr lang="en-US" sz="800" b="1" dirty="0">
                <a:latin typeface="Arial" panose="020B0604020202020204" pitchFamily="34" charset="0"/>
                <a:ea typeface="MS PGothic" panose="020B0600070205080204" pitchFamily="34" charset="-128"/>
                <a:cs typeface="Times New Roman" panose="02020603050405020304" pitchFamily="18" charset="0"/>
              </a:rPr>
              <a:t>PM</a:t>
            </a:r>
            <a:endParaRPr lang="en-US" sz="900" b="1" dirty="0">
              <a:effectLst/>
              <a:latin typeface="Century Gothic" panose="020B0502020202020204" pitchFamily="34" charset="0"/>
              <a:ea typeface="MS PGothic" panose="020B0600070205080204" pitchFamily="34" charset="-128"/>
              <a:cs typeface="Times New Roman" panose="02020603050405020304" pitchFamily="18" charset="0"/>
            </a:endParaRPr>
          </a:p>
          <a:p>
            <a:pPr marL="0" marR="0">
              <a:spcBef>
                <a:spcPts val="200"/>
              </a:spcBef>
              <a:spcAft>
                <a:spcPts val="200"/>
              </a:spcAft>
            </a:pPr>
            <a:r>
              <a:rPr lang="en-US" sz="900" dirty="0">
                <a:effectLst/>
                <a:latin typeface="Century Gothic" panose="020B0502020202020204" pitchFamily="34" charset="0"/>
                <a:ea typeface="MS PGothic" panose="020B0600070205080204" pitchFamily="34" charset="-128"/>
                <a:cs typeface="Times New Roman" panose="02020603050405020304" pitchFamily="18" charset="0"/>
              </a:rPr>
              <a:t> </a:t>
            </a:r>
          </a:p>
        </p:txBody>
      </p:sp>
      <p:sp>
        <p:nvSpPr>
          <p:cNvPr id="69" name="Text Box 6"/>
          <p:cNvSpPr txBox="1"/>
          <p:nvPr/>
        </p:nvSpPr>
        <p:spPr>
          <a:xfrm>
            <a:off x="3770180" y="6416482"/>
            <a:ext cx="1090487" cy="309633"/>
          </a:xfrm>
          <a:prstGeom prst="rect">
            <a:avLst/>
          </a:prstGeom>
          <a:solidFill>
            <a:schemeClr val="accent6">
              <a:lumMod val="60000"/>
              <a:lumOff val="4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200"/>
              </a:spcBef>
              <a:spcAft>
                <a:spcPts val="200"/>
              </a:spcAft>
            </a:pPr>
            <a:r>
              <a:rPr lang="en-US" sz="800" dirty="0">
                <a:effectLst/>
                <a:latin typeface="Arial" panose="020B0604020202020204" pitchFamily="34" charset="0"/>
                <a:ea typeface="MS PGothic" panose="020B0600070205080204" pitchFamily="34" charset="-128"/>
                <a:cs typeface="Times New Roman" panose="02020603050405020304" pitchFamily="18" charset="0"/>
              </a:rPr>
              <a:t>Processed SCT in DDODS*</a:t>
            </a:r>
            <a:endParaRPr lang="en-US" sz="900" dirty="0">
              <a:effectLst/>
              <a:latin typeface="Century Gothic" panose="020B0502020202020204" pitchFamily="34" charset="0"/>
              <a:ea typeface="MS PGothic" panose="020B0600070205080204" pitchFamily="34" charset="-128"/>
              <a:cs typeface="Times New Roman" panose="02020603050405020304" pitchFamily="18" charset="0"/>
            </a:endParaRPr>
          </a:p>
          <a:p>
            <a:pPr marL="0" marR="0">
              <a:spcBef>
                <a:spcPts val="200"/>
              </a:spcBef>
              <a:spcAft>
                <a:spcPts val="200"/>
              </a:spcAft>
            </a:pPr>
            <a:r>
              <a:rPr lang="en-US" sz="900" dirty="0">
                <a:effectLst/>
                <a:latin typeface="Century Gothic" panose="020B0502020202020204" pitchFamily="34" charset="0"/>
                <a:ea typeface="MS PGothic" panose="020B0600070205080204" pitchFamily="34" charset="-128"/>
                <a:cs typeface="Times New Roman" panose="02020603050405020304" pitchFamily="18" charset="0"/>
              </a:rPr>
              <a:t> </a:t>
            </a:r>
          </a:p>
        </p:txBody>
      </p:sp>
      <p:sp>
        <p:nvSpPr>
          <p:cNvPr id="70" name="Text Box 7"/>
          <p:cNvSpPr txBox="1"/>
          <p:nvPr/>
        </p:nvSpPr>
        <p:spPr>
          <a:xfrm>
            <a:off x="1226216" y="6416482"/>
            <a:ext cx="2434676" cy="201442"/>
          </a:xfrm>
          <a:prstGeom prst="rect">
            <a:avLst/>
          </a:prstGeom>
          <a:solidFill>
            <a:schemeClr val="accent6">
              <a:lumMod val="60000"/>
              <a:lumOff val="4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200"/>
              </a:spcBef>
              <a:spcAft>
                <a:spcPts val="200"/>
              </a:spcAft>
            </a:pPr>
            <a:r>
              <a:rPr lang="en-US" sz="800" dirty="0">
                <a:effectLst/>
                <a:latin typeface="Arial" panose="020B0604020202020204" pitchFamily="34" charset="0"/>
                <a:ea typeface="MS PGothic" panose="020B0600070205080204" pitchFamily="34" charset="-128"/>
                <a:cs typeface="Times New Roman" panose="02020603050405020304" pitchFamily="18" charset="0"/>
              </a:rPr>
              <a:t>SCT Batch Run</a:t>
            </a:r>
            <a:endParaRPr lang="en-US" sz="900" dirty="0">
              <a:effectLst/>
              <a:latin typeface="Century Gothic" panose="020B0502020202020204" pitchFamily="34" charset="0"/>
              <a:ea typeface="MS PGothic" panose="020B0600070205080204" pitchFamily="34" charset="-128"/>
              <a:cs typeface="Times New Roman" panose="02020603050405020304" pitchFamily="18" charset="0"/>
            </a:endParaRPr>
          </a:p>
          <a:p>
            <a:pPr marL="0" marR="0" algn="ctr">
              <a:spcBef>
                <a:spcPts val="200"/>
              </a:spcBef>
              <a:spcAft>
                <a:spcPts val="200"/>
              </a:spcAft>
            </a:pPr>
            <a:r>
              <a:rPr lang="en-US" sz="800" dirty="0">
                <a:effectLst/>
                <a:latin typeface="Arial" panose="020B0604020202020204" pitchFamily="34" charset="0"/>
                <a:ea typeface="MS PGothic" panose="020B0600070205080204" pitchFamily="34" charset="-128"/>
                <a:cs typeface="Times New Roman" panose="02020603050405020304" pitchFamily="18" charset="0"/>
              </a:rPr>
              <a:t> </a:t>
            </a:r>
            <a:endParaRPr lang="en-US" sz="900" dirty="0">
              <a:effectLst/>
              <a:latin typeface="Century Gothic" panose="020B0502020202020204" pitchFamily="34" charset="0"/>
              <a:ea typeface="MS PGothic" panose="020B0600070205080204" pitchFamily="34" charset="-128"/>
              <a:cs typeface="Times New Roman" panose="02020603050405020304" pitchFamily="18" charset="0"/>
            </a:endParaRPr>
          </a:p>
          <a:p>
            <a:pPr marL="0" marR="0" algn="ctr">
              <a:spcBef>
                <a:spcPts val="200"/>
              </a:spcBef>
              <a:spcAft>
                <a:spcPts val="200"/>
              </a:spcAft>
            </a:pPr>
            <a:r>
              <a:rPr lang="en-US" sz="900" dirty="0">
                <a:effectLst/>
                <a:latin typeface="Century Gothic" panose="020B0502020202020204" pitchFamily="34" charset="0"/>
                <a:ea typeface="MS PGothic" panose="020B0600070205080204" pitchFamily="34" charset="-128"/>
                <a:cs typeface="Times New Roman" panose="02020603050405020304" pitchFamily="18" charset="0"/>
              </a:rPr>
              <a:t> </a:t>
            </a:r>
          </a:p>
        </p:txBody>
      </p:sp>
      <p:sp>
        <p:nvSpPr>
          <p:cNvPr id="20" name="Text Box 4"/>
          <p:cNvSpPr txBox="1"/>
          <p:nvPr/>
        </p:nvSpPr>
        <p:spPr>
          <a:xfrm>
            <a:off x="3770180" y="4929139"/>
            <a:ext cx="1149696" cy="524167"/>
          </a:xfrm>
          <a:prstGeom prst="rect">
            <a:avLst/>
          </a:prstGeom>
          <a:solidFill>
            <a:schemeClr val="accent6">
              <a:lumMod val="40000"/>
              <a:lumOff val="6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200"/>
              </a:spcBef>
              <a:spcAft>
                <a:spcPts val="200"/>
              </a:spcAft>
            </a:pPr>
            <a:r>
              <a:rPr lang="en-US" sz="800" b="1" dirty="0">
                <a:effectLst/>
                <a:latin typeface="Arial" panose="020B0604020202020204" pitchFamily="34" charset="0"/>
                <a:ea typeface="MS PGothic" panose="020B0600070205080204" pitchFamily="34" charset="-128"/>
                <a:cs typeface="Times New Roman" panose="02020603050405020304" pitchFamily="18" charset="0"/>
              </a:rPr>
              <a:t>SCT Local Approval Due: 5:00 PM</a:t>
            </a:r>
            <a:endParaRPr lang="en-US" sz="900" b="1" dirty="0">
              <a:effectLst/>
              <a:latin typeface="Century Gothic" panose="020B0502020202020204" pitchFamily="34" charset="0"/>
              <a:ea typeface="MS PGothic" panose="020B0600070205080204" pitchFamily="34" charset="-128"/>
              <a:cs typeface="Times New Roman" panose="02020603050405020304" pitchFamily="18" charset="0"/>
            </a:endParaRPr>
          </a:p>
          <a:p>
            <a:pPr marL="0" marR="0">
              <a:spcBef>
                <a:spcPts val="200"/>
              </a:spcBef>
              <a:spcAft>
                <a:spcPts val="200"/>
              </a:spcAft>
            </a:pPr>
            <a:r>
              <a:rPr lang="en-US" sz="900" dirty="0">
                <a:effectLst/>
                <a:latin typeface="Century Gothic" panose="020B0502020202020204" pitchFamily="34" charset="0"/>
                <a:ea typeface="MS PGothic" panose="020B0600070205080204" pitchFamily="34" charset="-128"/>
                <a:cs typeface="Times New Roman" panose="02020603050405020304" pitchFamily="18" charset="0"/>
              </a:rPr>
              <a:t> </a:t>
            </a:r>
          </a:p>
        </p:txBody>
      </p:sp>
      <p:sp>
        <p:nvSpPr>
          <p:cNvPr id="21" name="Text Box 7"/>
          <p:cNvSpPr txBox="1"/>
          <p:nvPr/>
        </p:nvSpPr>
        <p:spPr>
          <a:xfrm>
            <a:off x="5079755" y="4643887"/>
            <a:ext cx="2437686" cy="285252"/>
          </a:xfrm>
          <a:prstGeom prst="rect">
            <a:avLst/>
          </a:prstGeom>
          <a:solidFill>
            <a:schemeClr val="accent6">
              <a:lumMod val="40000"/>
              <a:lumOff val="6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200"/>
              </a:spcBef>
              <a:spcAft>
                <a:spcPts val="200"/>
              </a:spcAft>
            </a:pPr>
            <a:r>
              <a:rPr lang="en-US" sz="800" dirty="0">
                <a:effectLst/>
                <a:latin typeface="Arial" panose="020B0604020202020204" pitchFamily="34" charset="0"/>
                <a:ea typeface="MS PGothic" panose="020B0600070205080204" pitchFamily="34" charset="-128"/>
                <a:cs typeface="Times New Roman" panose="02020603050405020304" pitchFamily="18" charset="0"/>
              </a:rPr>
              <a:t>SCT Batch Run</a:t>
            </a:r>
            <a:endParaRPr lang="en-US" sz="900" dirty="0">
              <a:effectLst/>
              <a:latin typeface="Century Gothic" panose="020B0502020202020204" pitchFamily="34" charset="0"/>
              <a:ea typeface="MS PGothic" panose="020B0600070205080204" pitchFamily="34" charset="-128"/>
              <a:cs typeface="Times New Roman" panose="02020603050405020304" pitchFamily="18" charset="0"/>
            </a:endParaRPr>
          </a:p>
          <a:p>
            <a:pPr marL="0" marR="0" algn="ctr">
              <a:spcBef>
                <a:spcPts val="200"/>
              </a:spcBef>
              <a:spcAft>
                <a:spcPts val="200"/>
              </a:spcAft>
            </a:pPr>
            <a:r>
              <a:rPr lang="en-US" sz="800" dirty="0">
                <a:effectLst/>
                <a:latin typeface="Arial" panose="020B0604020202020204" pitchFamily="34" charset="0"/>
                <a:ea typeface="MS PGothic" panose="020B0600070205080204" pitchFamily="34" charset="-128"/>
                <a:cs typeface="Times New Roman" panose="02020603050405020304" pitchFamily="18" charset="0"/>
              </a:rPr>
              <a:t> </a:t>
            </a:r>
            <a:endParaRPr lang="en-US" sz="900" dirty="0">
              <a:effectLst/>
              <a:latin typeface="Century Gothic" panose="020B0502020202020204" pitchFamily="34" charset="0"/>
              <a:ea typeface="MS PGothic" panose="020B0600070205080204" pitchFamily="34" charset="-128"/>
              <a:cs typeface="Times New Roman" panose="02020603050405020304" pitchFamily="18" charset="0"/>
            </a:endParaRPr>
          </a:p>
          <a:p>
            <a:pPr marL="0" marR="0" algn="ctr">
              <a:spcBef>
                <a:spcPts val="200"/>
              </a:spcBef>
              <a:spcAft>
                <a:spcPts val="200"/>
              </a:spcAft>
            </a:pPr>
            <a:r>
              <a:rPr lang="en-US" sz="900" dirty="0">
                <a:effectLst/>
                <a:latin typeface="Century Gothic" panose="020B0502020202020204" pitchFamily="34" charset="0"/>
                <a:ea typeface="MS PGothic" panose="020B0600070205080204" pitchFamily="34" charset="-128"/>
                <a:cs typeface="Times New Roman" panose="02020603050405020304" pitchFamily="18" charset="0"/>
              </a:rPr>
              <a:t> </a:t>
            </a:r>
          </a:p>
        </p:txBody>
      </p:sp>
      <p:sp>
        <p:nvSpPr>
          <p:cNvPr id="22" name="Text Box 11"/>
          <p:cNvSpPr txBox="1"/>
          <p:nvPr/>
        </p:nvSpPr>
        <p:spPr>
          <a:xfrm>
            <a:off x="7624583" y="4334608"/>
            <a:ext cx="1031279" cy="422030"/>
          </a:xfrm>
          <a:prstGeom prst="rect">
            <a:avLst/>
          </a:prstGeom>
          <a:solidFill>
            <a:schemeClr val="accent6">
              <a:lumMod val="40000"/>
              <a:lumOff val="6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200"/>
              </a:spcBef>
              <a:spcAft>
                <a:spcPts val="200"/>
              </a:spcAft>
            </a:pPr>
            <a:r>
              <a:rPr lang="en-US" sz="800" dirty="0">
                <a:effectLst/>
                <a:latin typeface="Arial" panose="020B0604020202020204" pitchFamily="34" charset="0"/>
                <a:ea typeface="MS PGothic" panose="020B0600070205080204" pitchFamily="34" charset="-128"/>
                <a:cs typeface="Times New Roman" panose="02020603050405020304" pitchFamily="18" charset="0"/>
              </a:rPr>
              <a:t>Processed SCT in DDODS*</a:t>
            </a:r>
            <a:endParaRPr lang="en-US" sz="900" dirty="0">
              <a:effectLst/>
              <a:latin typeface="Century Gothic" panose="020B0502020202020204" pitchFamily="34" charset="0"/>
              <a:ea typeface="MS PGothic" panose="020B0600070205080204" pitchFamily="34" charset="-128"/>
              <a:cs typeface="Times New Roman" panose="02020603050405020304" pitchFamily="18" charset="0"/>
            </a:endParaRPr>
          </a:p>
          <a:p>
            <a:pPr marL="0" marR="0">
              <a:spcBef>
                <a:spcPts val="200"/>
              </a:spcBef>
              <a:spcAft>
                <a:spcPts val="200"/>
              </a:spcAft>
            </a:pPr>
            <a:r>
              <a:rPr lang="en-US" sz="900" dirty="0">
                <a:effectLst/>
                <a:latin typeface="Century Gothic" panose="020B0502020202020204" pitchFamily="34" charset="0"/>
                <a:ea typeface="MS PGothic" panose="020B0600070205080204" pitchFamily="34" charset="-128"/>
                <a:cs typeface="Times New Roman" panose="02020603050405020304" pitchFamily="18" charset="0"/>
              </a:rPr>
              <a:t> </a:t>
            </a:r>
          </a:p>
        </p:txBody>
      </p:sp>
      <p:sp>
        <p:nvSpPr>
          <p:cNvPr id="24" name="TextBox 23"/>
          <p:cNvSpPr txBox="1"/>
          <p:nvPr/>
        </p:nvSpPr>
        <p:spPr>
          <a:xfrm>
            <a:off x="1176334" y="2559300"/>
            <a:ext cx="1208458" cy="338554"/>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accent4"/>
                </a:solidFill>
                <a:effectLst/>
                <a:uLnTx/>
                <a:uFillTx/>
                <a:latin typeface="Arial" panose="020B0604020202020204" pitchFamily="34" charset="0"/>
                <a:ea typeface="+mn-ea"/>
                <a:cs typeface="Arial" panose="020B0604020202020204" pitchFamily="34" charset="0"/>
              </a:rPr>
              <a:t>Final SCT Local Approval Due: 5 PM</a:t>
            </a:r>
          </a:p>
        </p:txBody>
      </p:sp>
      <p:sp>
        <p:nvSpPr>
          <p:cNvPr id="26" name="TextBox 25"/>
          <p:cNvSpPr txBox="1"/>
          <p:nvPr/>
        </p:nvSpPr>
        <p:spPr>
          <a:xfrm>
            <a:off x="3770180" y="2555667"/>
            <a:ext cx="3747261" cy="338554"/>
          </a:xfrm>
          <a:prstGeom prst="rect">
            <a:avLst/>
          </a:prstGeom>
          <a:no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E44C9A"/>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E44C9A"/>
                </a:solidFill>
                <a:effectLst/>
                <a:uLnTx/>
                <a:uFillTx/>
                <a:latin typeface="Arial" panose="020B0604020202020204" pitchFamily="34" charset="0"/>
                <a:cs typeface="Arial" panose="020B0604020202020204" pitchFamily="34" charset="0"/>
              </a:rPr>
              <a:t>Final SCT Batch Run </a:t>
            </a:r>
          </a:p>
        </p:txBody>
      </p:sp>
      <p:sp>
        <p:nvSpPr>
          <p:cNvPr id="30" name="TextBox 29"/>
          <p:cNvSpPr txBox="1"/>
          <p:nvPr/>
        </p:nvSpPr>
        <p:spPr>
          <a:xfrm>
            <a:off x="7624583" y="1948867"/>
            <a:ext cx="1031280" cy="338554"/>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accent4"/>
                </a:solidFill>
                <a:effectLst/>
                <a:uLnTx/>
                <a:uFillTx/>
                <a:latin typeface="Arial" panose="020B0604020202020204" pitchFamily="34" charset="0"/>
                <a:ea typeface="+mn-ea"/>
                <a:cs typeface="Arial" panose="020B0604020202020204" pitchFamily="34" charset="0"/>
              </a:rPr>
              <a:t>Processed SCT in DDODS </a:t>
            </a:r>
          </a:p>
        </p:txBody>
      </p:sp>
      <p:sp>
        <p:nvSpPr>
          <p:cNvPr id="35" name="Text Box 4"/>
          <p:cNvSpPr txBox="1"/>
          <p:nvPr/>
        </p:nvSpPr>
        <p:spPr>
          <a:xfrm>
            <a:off x="1176334" y="5064369"/>
            <a:ext cx="1208458" cy="422031"/>
          </a:xfrm>
          <a:prstGeom prst="rect">
            <a:avLst/>
          </a:prstGeom>
          <a:solidFill>
            <a:schemeClr val="accent6">
              <a:lumMod val="20000"/>
              <a:lumOff val="8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200"/>
              </a:spcBef>
              <a:spcAft>
                <a:spcPts val="200"/>
              </a:spcAft>
            </a:pPr>
            <a:r>
              <a:rPr lang="en-US" sz="800" b="1" dirty="0">
                <a:effectLst/>
                <a:latin typeface="Arial" panose="020B0604020202020204" pitchFamily="34" charset="0"/>
                <a:ea typeface="MS PGothic" panose="020B0600070205080204" pitchFamily="34" charset="-128"/>
                <a:cs typeface="Times New Roman" panose="02020603050405020304" pitchFamily="18" charset="0"/>
              </a:rPr>
              <a:t>First SCT Local Approval for FY2024 Due: 5:00 PM</a:t>
            </a:r>
            <a:endParaRPr lang="en-US" sz="900" b="1" dirty="0">
              <a:effectLst/>
              <a:latin typeface="Century Gothic" panose="020B0502020202020204" pitchFamily="34" charset="0"/>
              <a:ea typeface="MS PGothic" panose="020B0600070205080204" pitchFamily="34" charset="-128"/>
              <a:cs typeface="Times New Roman" panose="02020603050405020304" pitchFamily="18" charset="0"/>
            </a:endParaRPr>
          </a:p>
          <a:p>
            <a:pPr algn="r">
              <a:spcBef>
                <a:spcPts val="200"/>
              </a:spcBef>
              <a:spcAft>
                <a:spcPts val="200"/>
              </a:spcAft>
            </a:pPr>
            <a:r>
              <a:rPr lang="en-US" sz="900" dirty="0">
                <a:solidFill>
                  <a:srgbClr val="595959"/>
                </a:solidFill>
                <a:latin typeface="Century Gothic" panose="020B0502020202020204" pitchFamily="34" charset="0"/>
                <a:ea typeface="MS PGothic" panose="020B0600070205080204" pitchFamily="34" charset="-128"/>
                <a:cs typeface="Times New Roman" panose="02020603050405020304" pitchFamily="18" charset="0"/>
              </a:rPr>
              <a:t> </a:t>
            </a:r>
          </a:p>
        </p:txBody>
      </p:sp>
      <p:sp>
        <p:nvSpPr>
          <p:cNvPr id="36" name="Text Box 1"/>
          <p:cNvSpPr txBox="1"/>
          <p:nvPr/>
        </p:nvSpPr>
        <p:spPr>
          <a:xfrm>
            <a:off x="2549768" y="4269382"/>
            <a:ext cx="2370107" cy="331625"/>
          </a:xfrm>
          <a:prstGeom prst="rect">
            <a:avLst/>
          </a:prstGeom>
          <a:solidFill>
            <a:schemeClr val="accent6">
              <a:lumMod val="20000"/>
              <a:lumOff val="8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200"/>
              </a:spcBef>
              <a:spcAft>
                <a:spcPts val="200"/>
              </a:spcAft>
            </a:pPr>
            <a:r>
              <a:rPr lang="en-US" sz="800" dirty="0">
                <a:effectLst/>
                <a:latin typeface="Arial" panose="020B0604020202020204" pitchFamily="34" charset="0"/>
                <a:ea typeface="MS PGothic" panose="020B0600070205080204" pitchFamily="34" charset="-128"/>
                <a:cs typeface="Times New Roman" panose="02020603050405020304" pitchFamily="18" charset="0"/>
              </a:rPr>
              <a:t>SCT Batch Run</a:t>
            </a:r>
            <a:endParaRPr lang="en-US" sz="900" dirty="0">
              <a:effectLst/>
              <a:latin typeface="Century Gothic" panose="020B0502020202020204" pitchFamily="34" charset="0"/>
              <a:ea typeface="MS PGothic" panose="020B0600070205080204" pitchFamily="34" charset="-128"/>
              <a:cs typeface="Times New Roman" panose="02020603050405020304" pitchFamily="18" charset="0"/>
            </a:endParaRPr>
          </a:p>
          <a:p>
            <a:pPr marL="0" marR="0" algn="ctr">
              <a:spcBef>
                <a:spcPts val="200"/>
              </a:spcBef>
              <a:spcAft>
                <a:spcPts val="200"/>
              </a:spcAft>
            </a:pPr>
            <a:r>
              <a:rPr lang="en-US" sz="800" dirty="0">
                <a:effectLst/>
                <a:latin typeface="Arial" panose="020B0604020202020204" pitchFamily="34" charset="0"/>
                <a:ea typeface="MS PGothic" panose="020B0600070205080204" pitchFamily="34" charset="-128"/>
                <a:cs typeface="Times New Roman" panose="02020603050405020304" pitchFamily="18" charset="0"/>
              </a:rPr>
              <a:t> </a:t>
            </a:r>
            <a:endParaRPr lang="en-US" sz="900" dirty="0">
              <a:effectLst/>
              <a:latin typeface="Century Gothic" panose="020B0502020202020204" pitchFamily="34" charset="0"/>
              <a:ea typeface="MS PGothic" panose="020B0600070205080204" pitchFamily="34" charset="-128"/>
              <a:cs typeface="Times New Roman" panose="02020603050405020304" pitchFamily="18" charset="0"/>
            </a:endParaRPr>
          </a:p>
          <a:p>
            <a:pPr marL="0" marR="0" algn="ctr">
              <a:spcBef>
                <a:spcPts val="200"/>
              </a:spcBef>
              <a:spcAft>
                <a:spcPts val="200"/>
              </a:spcAft>
            </a:pPr>
            <a:r>
              <a:rPr lang="en-US" sz="900" dirty="0">
                <a:effectLst/>
                <a:latin typeface="Century Gothic" panose="020B0502020202020204" pitchFamily="34" charset="0"/>
                <a:ea typeface="MS PGothic" panose="020B0600070205080204" pitchFamily="34" charset="-128"/>
                <a:cs typeface="Times New Roman" panose="02020603050405020304" pitchFamily="18" charset="0"/>
              </a:rPr>
              <a:t> </a:t>
            </a:r>
          </a:p>
        </p:txBody>
      </p:sp>
      <p:sp>
        <p:nvSpPr>
          <p:cNvPr id="37" name="Text Box 11"/>
          <p:cNvSpPr txBox="1"/>
          <p:nvPr/>
        </p:nvSpPr>
        <p:spPr>
          <a:xfrm>
            <a:off x="5079755" y="4269382"/>
            <a:ext cx="1128109" cy="338555"/>
          </a:xfrm>
          <a:prstGeom prst="rect">
            <a:avLst/>
          </a:prstGeom>
          <a:solidFill>
            <a:schemeClr val="accent6">
              <a:lumMod val="20000"/>
              <a:lumOff val="8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200"/>
              </a:spcBef>
              <a:spcAft>
                <a:spcPts val="200"/>
              </a:spcAft>
            </a:pPr>
            <a:r>
              <a:rPr lang="en-US" sz="800" dirty="0">
                <a:effectLst/>
                <a:latin typeface="Arial" panose="020B0604020202020204" pitchFamily="34" charset="0"/>
                <a:ea typeface="MS PGothic" panose="020B0600070205080204" pitchFamily="34" charset="-128"/>
                <a:cs typeface="Times New Roman" panose="02020603050405020304" pitchFamily="18" charset="0"/>
              </a:rPr>
              <a:t>Processed SCT in DDODS</a:t>
            </a:r>
            <a:r>
              <a:rPr lang="en-US" sz="800" dirty="0">
                <a:latin typeface="Arial" panose="020B0604020202020204" pitchFamily="34" charset="0"/>
                <a:ea typeface="MS PGothic" panose="020B0600070205080204" pitchFamily="34" charset="-128"/>
                <a:cs typeface="Times New Roman" panose="02020603050405020304" pitchFamily="18" charset="0"/>
              </a:rPr>
              <a:t>*</a:t>
            </a:r>
            <a:endParaRPr lang="en-US" sz="900" dirty="0">
              <a:effectLst/>
              <a:latin typeface="Century Gothic" panose="020B0502020202020204" pitchFamily="34" charset="0"/>
              <a:ea typeface="MS PGothic"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935638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0425" y="650631"/>
            <a:ext cx="5362575" cy="411188"/>
          </a:xfrm>
        </p:spPr>
        <p:txBody>
          <a:bodyPr/>
          <a:lstStyle/>
          <a:p>
            <a:pPr algn="r"/>
            <a:r>
              <a:rPr lang="en-US" sz="2200" dirty="0">
                <a:solidFill>
                  <a:schemeClr val="bg1">
                    <a:lumMod val="65000"/>
                  </a:schemeClr>
                </a:solidFill>
                <a:latin typeface="Arial" panose="020B0604020202020204" pitchFamily="34" charset="0"/>
                <a:cs typeface="Arial" panose="020B0604020202020204" pitchFamily="34" charset="0"/>
              </a:rPr>
              <a:t>Key Reminders</a:t>
            </a:r>
          </a:p>
        </p:txBody>
      </p:sp>
      <p:sp>
        <p:nvSpPr>
          <p:cNvPr id="4" name="Rectangle 3"/>
          <p:cNvSpPr/>
          <p:nvPr/>
        </p:nvSpPr>
        <p:spPr>
          <a:xfrm>
            <a:off x="226709" y="1228873"/>
            <a:ext cx="8855745" cy="2605842"/>
          </a:xfrm>
          <a:prstGeom prst="rect">
            <a:avLst/>
          </a:prstGeom>
        </p:spPr>
        <p:txBody>
          <a:bodyPr wrap="square">
            <a:spAutoFit/>
          </a:bodyPr>
          <a:lstStyle/>
          <a:p>
            <a:pPr marL="342900" indent="-342900">
              <a:spcBef>
                <a:spcPts val="200"/>
              </a:spcBef>
              <a:buFont typeface="Symbol" panose="05050102010706020507" pitchFamily="18" charset="2"/>
              <a:buChar char=""/>
            </a:pPr>
            <a:r>
              <a:rPr lang="en-US" sz="1200" b="1" dirty="0">
                <a:latin typeface="Arial" panose="020B0604020202020204" pitchFamily="34" charset="0"/>
                <a:cs typeface="Arial" panose="020B0604020202020204" pitchFamily="34" charset="0"/>
              </a:rPr>
              <a:t>SCT Batch </a:t>
            </a:r>
            <a:r>
              <a:rPr lang="en-US" sz="1200" dirty="0">
                <a:latin typeface="Arial" panose="020B0604020202020204" pitchFamily="34" charset="0"/>
                <a:ea typeface="MS PGothic" panose="020B0600070205080204" pitchFamily="34" charset="-128"/>
                <a:cs typeface="Times New Roman" panose="02020603050405020304" pitchFamily="18" charset="0"/>
              </a:rPr>
              <a:t>indicates SCT will be processed on those dates. Please submit approved SCT transactions per scheduled dates (</a:t>
            </a:r>
            <a:r>
              <a:rPr lang="en-US" sz="1200" b="1" dirty="0">
                <a:latin typeface="Arial" panose="020B0604020202020204" pitchFamily="34" charset="0"/>
                <a:ea typeface="MS PGothic" panose="020B0600070205080204" pitchFamily="34" charset="-128"/>
                <a:cs typeface="Times New Roman" panose="02020603050405020304" pitchFamily="18" charset="0"/>
              </a:rPr>
              <a:t>SCT Local Approval Due: 5 PM</a:t>
            </a:r>
            <a:r>
              <a:rPr lang="en-US" sz="1200" dirty="0">
                <a:latin typeface="Arial" panose="020B0604020202020204" pitchFamily="34" charset="0"/>
                <a:ea typeface="MS PGothic" panose="020B0600070205080204" pitchFamily="34" charset="-128"/>
                <a:cs typeface="Times New Roman" panose="02020603050405020304" pitchFamily="18" charset="0"/>
              </a:rPr>
              <a:t>) on the calendar.  </a:t>
            </a:r>
          </a:p>
          <a:p>
            <a:pPr marL="342900" indent="-342900">
              <a:spcBef>
                <a:spcPts val="200"/>
              </a:spcBef>
              <a:buFont typeface="Symbol" panose="05050102010706020507" pitchFamily="18" charset="2"/>
              <a:buChar char=""/>
            </a:pPr>
            <a:r>
              <a:rPr lang="en-US" sz="1200" dirty="0">
                <a:latin typeface="Arial" panose="020B0604020202020204" pitchFamily="34" charset="0"/>
                <a:ea typeface="MS PGothic" panose="020B0600070205080204" pitchFamily="34" charset="-128"/>
                <a:cs typeface="Times New Roman" panose="02020603050405020304" pitchFamily="18" charset="0"/>
              </a:rPr>
              <a:t>Due to Fiscal Year End 2023, this calendar could be modified based on the needs of FYE General Ledger activities.</a:t>
            </a:r>
          </a:p>
          <a:p>
            <a:pPr marL="342900" indent="-342900">
              <a:spcBef>
                <a:spcPts val="200"/>
              </a:spcBef>
              <a:buFont typeface="Symbol" panose="05050102010706020507" pitchFamily="18" charset="2"/>
              <a:buChar char=""/>
            </a:pPr>
            <a:r>
              <a:rPr lang="en-US" sz="1200" dirty="0">
                <a:latin typeface="Arial" panose="020B0604020202020204" pitchFamily="34" charset="0"/>
                <a:ea typeface="MS PGothic" panose="020B0600070205080204" pitchFamily="34" charset="-128"/>
                <a:cs typeface="Times New Roman" panose="02020603050405020304" pitchFamily="18" charset="0"/>
              </a:rPr>
              <a:t>Due to PUM June Release on 4/16/2023, SCT Local Approval Due time will be changed to 11:00 AM instead of 5:00 PM. </a:t>
            </a:r>
            <a:endParaRPr lang="en-US" sz="900" dirty="0">
              <a:latin typeface="Century Gothic" panose="020B0502020202020204" pitchFamily="34" charset="0"/>
              <a:ea typeface="MS PGothic" panose="020B0600070205080204" pitchFamily="34" charset="-128"/>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b="1" dirty="0">
                <a:solidFill>
                  <a:schemeClr val="accent4"/>
                </a:solidFill>
                <a:latin typeface="Arial" panose="020B0604020202020204" pitchFamily="34" charset="0"/>
                <a:ea typeface="MS PGothic" panose="020B0600070205080204" pitchFamily="34" charset="-128"/>
                <a:cs typeface="Times New Roman" panose="02020603050405020304" pitchFamily="18" charset="0"/>
              </a:rPr>
              <a:t>SCT Batch (TBD) </a:t>
            </a:r>
            <a:r>
              <a:rPr lang="en-US" sz="1200" dirty="0">
                <a:latin typeface="Arial" panose="020B0604020202020204" pitchFamily="34" charset="0"/>
                <a:ea typeface="MS PGothic" panose="020B0600070205080204" pitchFamily="34" charset="-128"/>
                <a:cs typeface="Times New Roman" panose="02020603050405020304" pitchFamily="18" charset="0"/>
              </a:rPr>
              <a:t>means there is a possibility to perform SCT if on-cycle or off-cycle GL Post-Confirm processing runs as planned without issues</a:t>
            </a:r>
            <a:endParaRPr lang="en-US" sz="900" dirty="0">
              <a:latin typeface="Century Gothic" panose="020B0502020202020204" pitchFamily="34" charset="0"/>
              <a:ea typeface="MS PGothic" panose="020B0600070205080204" pitchFamily="34" charset="-128"/>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latin typeface="Arial" panose="020B0604020202020204" pitchFamily="34" charset="0"/>
                <a:ea typeface="MS PGothic" panose="020B0600070205080204" pitchFamily="34" charset="-128"/>
                <a:cs typeface="Times New Roman" panose="02020603050405020304" pitchFamily="18" charset="0"/>
              </a:rPr>
              <a:t>Accounting Date Assignment Logic:</a:t>
            </a:r>
            <a:endParaRPr lang="en-US" sz="900" dirty="0">
              <a:latin typeface="Century Gothic" panose="020B0502020202020204" pitchFamily="34" charset="0"/>
              <a:ea typeface="MS PGothic" panose="020B0600070205080204" pitchFamily="34" charset="-128"/>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100" dirty="0">
                <a:latin typeface="Arial" panose="020B0604020202020204" pitchFamily="34" charset="0"/>
                <a:ea typeface="MS PGothic" panose="020B0600070205080204" pitchFamily="34" charset="-128"/>
                <a:cs typeface="Times New Roman" panose="02020603050405020304" pitchFamily="18" charset="0"/>
              </a:rPr>
              <a:t>Locations can opt for functionality to update Accounting Date based on the AWE Approval Date</a:t>
            </a:r>
            <a:endParaRPr lang="en-US" sz="800" dirty="0">
              <a:latin typeface="Century Gothic" panose="020B0502020202020204" pitchFamily="34" charset="0"/>
              <a:ea typeface="MS PGothic" panose="020B0600070205080204" pitchFamily="34" charset="-128"/>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1050" dirty="0">
                <a:latin typeface="Arial" panose="020B0604020202020204" pitchFamily="34" charset="0"/>
                <a:ea typeface="MS PGothic" panose="020B0600070205080204" pitchFamily="34" charset="-128"/>
                <a:cs typeface="Times New Roman" panose="02020603050405020304" pitchFamily="18" charset="0"/>
              </a:rPr>
              <a:t>For particular GL Business Unit (BU), a configured integer is used to identify the number of Working Days (M-F) that is acceptable to post a transaction to the previous period (prior to month-end close)</a:t>
            </a:r>
            <a:endParaRPr lang="en-US" sz="800" dirty="0">
              <a:latin typeface="Century Gothic" panose="020B0502020202020204" pitchFamily="34" charset="0"/>
              <a:ea typeface="MS PGothic" panose="020B0600070205080204" pitchFamily="34" charset="-128"/>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100" dirty="0">
                <a:latin typeface="Arial" panose="020B0604020202020204" pitchFamily="34" charset="0"/>
                <a:ea typeface="MS PGothic" panose="020B0600070205080204" pitchFamily="34" charset="-128"/>
                <a:cs typeface="Times New Roman" panose="02020603050405020304" pitchFamily="18" charset="0"/>
              </a:rPr>
              <a:t>If no Integer is configured, then Accounting Date = AWE Approval Date</a:t>
            </a:r>
            <a:endParaRPr lang="en-US" sz="800" dirty="0">
              <a:latin typeface="Century Gothic" panose="020B0502020202020204" pitchFamily="34" charset="0"/>
              <a:ea typeface="MS PGothic" panose="020B0600070205080204" pitchFamily="34" charset="-128"/>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100" dirty="0">
                <a:latin typeface="Arial" panose="020B0604020202020204" pitchFamily="34" charset="0"/>
                <a:ea typeface="MS PGothic" panose="020B0600070205080204" pitchFamily="34" charset="-128"/>
                <a:cs typeface="Times New Roman" panose="02020603050405020304" pitchFamily="18" charset="0"/>
              </a:rPr>
              <a:t>If (AWE Approval Date – Integer) = Date in the previous month but after Pay Period End Date, then Accounting Date = Last Day of previous month</a:t>
            </a:r>
            <a:endParaRPr lang="en-US" sz="800" dirty="0">
              <a:latin typeface="Century Gothic" panose="020B0502020202020204" pitchFamily="34" charset="0"/>
              <a:ea typeface="MS PGothic" panose="020B0600070205080204" pitchFamily="34" charset="-128"/>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100" dirty="0">
                <a:latin typeface="Arial" panose="020B0604020202020204" pitchFamily="34" charset="0"/>
                <a:ea typeface="MS PGothic" panose="020B0600070205080204" pitchFamily="34" charset="-128"/>
                <a:cs typeface="Times New Roman" panose="02020603050405020304" pitchFamily="18" charset="0"/>
              </a:rPr>
              <a:t>If (AWE Approval Date – Integer) = Date less than the Pay Period End Date, then Accounting Date = Pay Period End Date</a:t>
            </a:r>
            <a:endParaRPr lang="en-US" sz="800" b="1" dirty="0">
              <a:latin typeface="Century Gothic" panose="020B0502020202020204" pitchFamily="34" charset="0"/>
              <a:ea typeface="MS PGothic" panose="020B0600070205080204" pitchFamily="34" charset="-128"/>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188858267"/>
              </p:ext>
            </p:extLst>
          </p:nvPr>
        </p:nvGraphicFramePr>
        <p:xfrm>
          <a:off x="153441" y="3910083"/>
          <a:ext cx="8929013" cy="2566004"/>
        </p:xfrm>
        <a:graphic>
          <a:graphicData uri="http://schemas.openxmlformats.org/drawingml/2006/table">
            <a:tbl>
              <a:tblPr firstRow="1" bandRow="1">
                <a:tableStyleId>{5940675A-B579-460E-94D1-54222C63F5DA}</a:tableStyleId>
              </a:tblPr>
              <a:tblGrid>
                <a:gridCol w="4449977">
                  <a:extLst>
                    <a:ext uri="{9D8B030D-6E8A-4147-A177-3AD203B41FA5}">
                      <a16:colId xmlns:a16="http://schemas.microsoft.com/office/drawing/2014/main" val="109795104"/>
                    </a:ext>
                  </a:extLst>
                </a:gridCol>
                <a:gridCol w="4479036">
                  <a:extLst>
                    <a:ext uri="{9D8B030D-6E8A-4147-A177-3AD203B41FA5}">
                      <a16:colId xmlns:a16="http://schemas.microsoft.com/office/drawing/2014/main" val="1063752317"/>
                    </a:ext>
                  </a:extLst>
                </a:gridCol>
              </a:tblGrid>
              <a:tr h="1292878">
                <a:tc>
                  <a:txBody>
                    <a:bodyPr/>
                    <a:lstStyle/>
                    <a:p>
                      <a:pPr marL="228600" marR="0" lvl="2" indent="-228600">
                        <a:spcBef>
                          <a:spcPts val="0"/>
                        </a:spcBef>
                        <a:spcAft>
                          <a:spcPts val="0"/>
                        </a:spcAft>
                        <a:buFont typeface="Wingdings" panose="05000000000000000000" pitchFamily="2" charset="2"/>
                        <a:buChar char=""/>
                      </a:pPr>
                      <a:r>
                        <a:rPr lang="en-US" sz="900" b="1" dirty="0">
                          <a:latin typeface="+mn-lt"/>
                          <a:ea typeface="MS PGothic" panose="020B0600070205080204" pitchFamily="34" charset="-128"/>
                          <a:cs typeface="Times New Roman" panose="02020603050405020304" pitchFamily="18" charset="0"/>
                        </a:rPr>
                        <a:t>Example 1:  </a:t>
                      </a:r>
                      <a:r>
                        <a:rPr lang="en-US" sz="900" dirty="0">
                          <a:latin typeface="+mn-lt"/>
                          <a:ea typeface="MS PGothic" panose="020B0600070205080204" pitchFamily="34" charset="-128"/>
                          <a:cs typeface="Times New Roman" panose="02020603050405020304" pitchFamily="18" charset="0"/>
                        </a:rPr>
                        <a:t>Monthly Scenario:</a:t>
                      </a:r>
                    </a:p>
                    <a:p>
                      <a:pPr marL="688975" marR="0" lvl="4" indent="-228600">
                        <a:spcBef>
                          <a:spcPts val="0"/>
                        </a:spcBef>
                        <a:spcAft>
                          <a:spcPts val="0"/>
                        </a:spcAft>
                        <a:buFont typeface="Wingdings" panose="05000000000000000000" pitchFamily="2" charset="2"/>
                        <a:buChar char=""/>
                      </a:pPr>
                      <a:r>
                        <a:rPr lang="en-US" sz="900" dirty="0">
                          <a:latin typeface="+mn-lt"/>
                          <a:ea typeface="MS PGothic" panose="020B0600070205080204" pitchFamily="34" charset="-128"/>
                          <a:cs typeface="Times New Roman" panose="02020603050405020304" pitchFamily="18" charset="0"/>
                        </a:rPr>
                        <a:t>Pay Period End Date: 6/30/2020</a:t>
                      </a:r>
                    </a:p>
                    <a:p>
                      <a:pPr marL="688975" marR="0" lvl="4" indent="-228600">
                        <a:spcBef>
                          <a:spcPts val="0"/>
                        </a:spcBef>
                        <a:spcAft>
                          <a:spcPts val="0"/>
                        </a:spcAft>
                        <a:buFont typeface="Wingdings" panose="05000000000000000000" pitchFamily="2" charset="2"/>
                        <a:buChar char=""/>
                      </a:pPr>
                      <a:r>
                        <a:rPr lang="en-US" sz="900" dirty="0">
                          <a:latin typeface="+mn-lt"/>
                          <a:ea typeface="MS PGothic" panose="020B0600070205080204" pitchFamily="34" charset="-128"/>
                          <a:cs typeface="Times New Roman" panose="02020603050405020304" pitchFamily="18" charset="0"/>
                        </a:rPr>
                        <a:t>Payroll Confirm Date: 6/25/2020</a:t>
                      </a:r>
                    </a:p>
                    <a:p>
                      <a:pPr marL="688975" marR="0" lvl="4" indent="-228600">
                        <a:spcBef>
                          <a:spcPts val="0"/>
                        </a:spcBef>
                        <a:spcAft>
                          <a:spcPts val="0"/>
                        </a:spcAft>
                        <a:buFont typeface="Wingdings" panose="05000000000000000000" pitchFamily="2" charset="2"/>
                        <a:buChar char=""/>
                      </a:pPr>
                      <a:r>
                        <a:rPr lang="en-US" sz="900" dirty="0">
                          <a:latin typeface="+mn-lt"/>
                          <a:ea typeface="MS PGothic" panose="020B0600070205080204" pitchFamily="34" charset="-128"/>
                          <a:cs typeface="Times New Roman" panose="02020603050405020304" pitchFamily="18" charset="0"/>
                        </a:rPr>
                        <a:t>AWE Approval Date: 7/3/2020</a:t>
                      </a:r>
                    </a:p>
                    <a:p>
                      <a:pPr marL="688975" marR="0" lvl="4" indent="-228600">
                        <a:spcBef>
                          <a:spcPts val="0"/>
                        </a:spcBef>
                        <a:spcAft>
                          <a:spcPts val="0"/>
                        </a:spcAft>
                        <a:buFont typeface="Wingdings" panose="05000000000000000000" pitchFamily="2" charset="2"/>
                        <a:buChar char=""/>
                      </a:pPr>
                      <a:r>
                        <a:rPr lang="en-US" sz="900" dirty="0">
                          <a:latin typeface="+mn-lt"/>
                          <a:ea typeface="MS PGothic" panose="020B0600070205080204" pitchFamily="34" charset="-128"/>
                          <a:cs typeface="Times New Roman" panose="02020603050405020304" pitchFamily="18" charset="0"/>
                        </a:rPr>
                        <a:t>Integer = 4</a:t>
                      </a:r>
                    </a:p>
                    <a:p>
                      <a:pPr marL="461963" marR="0" lvl="3" indent="-228600">
                        <a:spcBef>
                          <a:spcPts val="0"/>
                        </a:spcBef>
                        <a:spcAft>
                          <a:spcPts val="0"/>
                        </a:spcAft>
                        <a:buFont typeface="Wingdings" panose="05000000000000000000" pitchFamily="2" charset="2"/>
                        <a:buChar char=""/>
                      </a:pPr>
                      <a:r>
                        <a:rPr lang="en-US" sz="900" dirty="0">
                          <a:latin typeface="+mn-lt"/>
                          <a:ea typeface="MS PGothic" panose="020B0600070205080204" pitchFamily="34" charset="-128"/>
                          <a:cs typeface="Times New Roman" panose="02020603050405020304" pitchFamily="18" charset="0"/>
                        </a:rPr>
                        <a:t>Accounting Date</a:t>
                      </a:r>
                    </a:p>
                    <a:p>
                      <a:pPr marL="688975" marR="0" lvl="4" indent="-228600">
                        <a:spcBef>
                          <a:spcPts val="0"/>
                        </a:spcBef>
                        <a:spcAft>
                          <a:spcPts val="0"/>
                        </a:spcAft>
                        <a:buFont typeface="Wingdings" panose="05000000000000000000" pitchFamily="2" charset="2"/>
                        <a:buChar char=""/>
                      </a:pPr>
                      <a:r>
                        <a:rPr lang="en-US" sz="900" dirty="0">
                          <a:latin typeface="+mn-lt"/>
                          <a:ea typeface="MS PGothic" panose="020B0600070205080204" pitchFamily="34" charset="-128"/>
                          <a:cs typeface="Times New Roman" panose="02020603050405020304" pitchFamily="18" charset="0"/>
                        </a:rPr>
                        <a:t>No Integer = 7/3/2020</a:t>
                      </a:r>
                    </a:p>
                    <a:p>
                      <a:pPr marL="688975" marR="0" lvl="4" indent="-228600">
                        <a:spcBef>
                          <a:spcPts val="0"/>
                        </a:spcBef>
                        <a:spcAft>
                          <a:spcPts val="0"/>
                        </a:spcAft>
                        <a:buFont typeface="Wingdings" panose="05000000000000000000" pitchFamily="2" charset="2"/>
                        <a:buChar char=""/>
                      </a:pPr>
                      <a:r>
                        <a:rPr lang="en-US" sz="900" dirty="0">
                          <a:latin typeface="+mn-lt"/>
                          <a:ea typeface="MS PGothic" panose="020B0600070205080204" pitchFamily="34" charset="-128"/>
                          <a:cs typeface="Times New Roman" panose="02020603050405020304" pitchFamily="18" charset="0"/>
                        </a:rPr>
                        <a:t>Integer -4 = 6/30/2020</a:t>
                      </a:r>
                    </a:p>
                  </a:txBody>
                  <a:tcPr/>
                </a:tc>
                <a:tc>
                  <a:txBody>
                    <a:bodyPr/>
                    <a:lstStyle/>
                    <a:p>
                      <a:pPr marL="228600" marR="0" lvl="2" indent="-228600">
                        <a:spcBef>
                          <a:spcPts val="0"/>
                        </a:spcBef>
                        <a:spcAft>
                          <a:spcPts val="0"/>
                        </a:spcAft>
                        <a:buFont typeface="Wingdings" panose="05000000000000000000" pitchFamily="2" charset="2"/>
                        <a:buChar char=""/>
                      </a:pPr>
                      <a:r>
                        <a:rPr lang="en-US" sz="900" b="1" dirty="0">
                          <a:latin typeface="+mn-lt"/>
                          <a:ea typeface="MS PGothic" panose="020B0600070205080204" pitchFamily="34" charset="-128"/>
                          <a:cs typeface="Times New Roman" panose="02020603050405020304" pitchFamily="18" charset="0"/>
                        </a:rPr>
                        <a:t>Example 2:  </a:t>
                      </a:r>
                      <a:r>
                        <a:rPr lang="en-US" sz="900" dirty="0">
                          <a:latin typeface="+mn-lt"/>
                          <a:ea typeface="MS PGothic" panose="020B0600070205080204" pitchFamily="34" charset="-128"/>
                          <a:cs typeface="Times New Roman" panose="02020603050405020304" pitchFamily="18" charset="0"/>
                        </a:rPr>
                        <a:t>Bi-Weekly Scenario:</a:t>
                      </a:r>
                    </a:p>
                    <a:p>
                      <a:pPr marL="688975" marR="0" lvl="4" indent="-228600">
                        <a:spcBef>
                          <a:spcPts val="0"/>
                        </a:spcBef>
                        <a:spcAft>
                          <a:spcPts val="0"/>
                        </a:spcAft>
                        <a:buFont typeface="Wingdings" panose="05000000000000000000" pitchFamily="2" charset="2"/>
                        <a:buChar char=""/>
                      </a:pPr>
                      <a:r>
                        <a:rPr lang="en-US" sz="900" dirty="0">
                          <a:latin typeface="+mn-lt"/>
                          <a:ea typeface="MS PGothic" panose="020B0600070205080204" pitchFamily="34" charset="-128"/>
                          <a:cs typeface="Times New Roman" panose="02020603050405020304" pitchFamily="18" charset="0"/>
                        </a:rPr>
                        <a:t>Pay Period End Date: 6/27/2020</a:t>
                      </a:r>
                    </a:p>
                    <a:p>
                      <a:pPr marL="688975" marR="0" lvl="4" indent="-228600">
                        <a:spcBef>
                          <a:spcPts val="0"/>
                        </a:spcBef>
                        <a:spcAft>
                          <a:spcPts val="0"/>
                        </a:spcAft>
                        <a:buFont typeface="Wingdings" panose="05000000000000000000" pitchFamily="2" charset="2"/>
                        <a:buChar char=""/>
                      </a:pPr>
                      <a:r>
                        <a:rPr lang="en-US" sz="900" dirty="0">
                          <a:latin typeface="+mn-lt"/>
                          <a:ea typeface="MS PGothic" panose="020B0600070205080204" pitchFamily="34" charset="-128"/>
                          <a:cs typeface="Times New Roman" panose="02020603050405020304" pitchFamily="18" charset="0"/>
                        </a:rPr>
                        <a:t>Payroll Confirm Date: 7/2/2020</a:t>
                      </a:r>
                    </a:p>
                    <a:p>
                      <a:pPr marL="688975" marR="0" lvl="4" indent="-228600">
                        <a:spcBef>
                          <a:spcPts val="0"/>
                        </a:spcBef>
                        <a:spcAft>
                          <a:spcPts val="0"/>
                        </a:spcAft>
                        <a:buFont typeface="Wingdings" panose="05000000000000000000" pitchFamily="2" charset="2"/>
                        <a:buChar char=""/>
                      </a:pPr>
                      <a:r>
                        <a:rPr lang="en-US" sz="900" dirty="0">
                          <a:latin typeface="+mn-lt"/>
                          <a:ea typeface="MS PGothic" panose="020B0600070205080204" pitchFamily="34" charset="-128"/>
                          <a:cs typeface="Times New Roman" panose="02020603050405020304" pitchFamily="18" charset="0"/>
                        </a:rPr>
                        <a:t>AWE Approval Date: 7/3/2020</a:t>
                      </a:r>
                    </a:p>
                    <a:p>
                      <a:pPr marL="688975" marR="0" lvl="4" indent="-228600">
                        <a:spcBef>
                          <a:spcPts val="0"/>
                        </a:spcBef>
                        <a:spcAft>
                          <a:spcPts val="0"/>
                        </a:spcAft>
                        <a:buFont typeface="Wingdings" panose="05000000000000000000" pitchFamily="2" charset="2"/>
                        <a:buChar char=""/>
                      </a:pPr>
                      <a:r>
                        <a:rPr lang="en-US" sz="900" dirty="0">
                          <a:latin typeface="+mn-lt"/>
                          <a:ea typeface="MS PGothic" panose="020B0600070205080204" pitchFamily="34" charset="-128"/>
                          <a:cs typeface="Times New Roman" panose="02020603050405020304" pitchFamily="18" charset="0"/>
                        </a:rPr>
                        <a:t>Integer = 4</a:t>
                      </a:r>
                    </a:p>
                    <a:p>
                      <a:pPr marL="461963" marR="0" lvl="3" indent="-228600">
                        <a:spcBef>
                          <a:spcPts val="0"/>
                        </a:spcBef>
                        <a:spcAft>
                          <a:spcPts val="0"/>
                        </a:spcAft>
                        <a:buFont typeface="Wingdings" panose="05000000000000000000" pitchFamily="2" charset="2"/>
                        <a:buChar char=""/>
                      </a:pPr>
                      <a:r>
                        <a:rPr lang="en-US" sz="900" dirty="0">
                          <a:latin typeface="+mn-lt"/>
                          <a:ea typeface="MS PGothic" panose="020B0600070205080204" pitchFamily="34" charset="-128"/>
                          <a:cs typeface="Times New Roman" panose="02020603050405020304" pitchFamily="18" charset="0"/>
                        </a:rPr>
                        <a:t>Accounting Date</a:t>
                      </a:r>
                    </a:p>
                    <a:p>
                      <a:pPr marL="688975" marR="0" lvl="4" indent="-228600">
                        <a:spcBef>
                          <a:spcPts val="0"/>
                        </a:spcBef>
                        <a:spcAft>
                          <a:spcPts val="0"/>
                        </a:spcAft>
                        <a:buFont typeface="Wingdings" panose="05000000000000000000" pitchFamily="2" charset="2"/>
                        <a:buChar char=""/>
                      </a:pPr>
                      <a:r>
                        <a:rPr lang="en-US" sz="900" dirty="0">
                          <a:latin typeface="+mn-lt"/>
                          <a:ea typeface="MS PGothic" panose="020B0600070205080204" pitchFamily="34" charset="-128"/>
                          <a:cs typeface="Times New Roman" panose="02020603050405020304" pitchFamily="18" charset="0"/>
                        </a:rPr>
                        <a:t>No Integer = 7/3/2020</a:t>
                      </a:r>
                    </a:p>
                    <a:p>
                      <a:pPr marL="688975" marR="0" lvl="4" indent="-228600">
                        <a:spcBef>
                          <a:spcPts val="0"/>
                        </a:spcBef>
                        <a:spcAft>
                          <a:spcPts val="0"/>
                        </a:spcAft>
                        <a:buFont typeface="Wingdings" panose="05000000000000000000" pitchFamily="2" charset="2"/>
                        <a:buChar char=""/>
                      </a:pPr>
                      <a:r>
                        <a:rPr lang="en-US" sz="900" dirty="0">
                          <a:latin typeface="+mn-lt"/>
                          <a:ea typeface="MS PGothic" panose="020B0600070205080204" pitchFamily="34" charset="-128"/>
                          <a:cs typeface="Times New Roman" panose="02020603050405020304" pitchFamily="18" charset="0"/>
                        </a:rPr>
                        <a:t>Integer -4 = 6/30/2020</a:t>
                      </a:r>
                    </a:p>
                  </a:txBody>
                  <a:tcPr/>
                </a:tc>
                <a:extLst>
                  <a:ext uri="{0D108BD9-81ED-4DB2-BD59-A6C34878D82A}">
                    <a16:rowId xmlns:a16="http://schemas.microsoft.com/office/drawing/2014/main" val="1647281925"/>
                  </a:ext>
                </a:extLst>
              </a:tr>
              <a:tr h="1273126">
                <a:tc>
                  <a:txBody>
                    <a:bodyPr/>
                    <a:lstStyle/>
                    <a:p>
                      <a:pPr marL="228600" marR="0" lvl="2" indent="-228600">
                        <a:spcBef>
                          <a:spcPts val="0"/>
                        </a:spcBef>
                        <a:spcAft>
                          <a:spcPts val="0"/>
                        </a:spcAft>
                        <a:buFont typeface="Wingdings" panose="05000000000000000000" pitchFamily="2" charset="2"/>
                        <a:buChar char=""/>
                      </a:pPr>
                      <a:r>
                        <a:rPr lang="en-US" sz="900" b="1" dirty="0">
                          <a:latin typeface="+mn-lt"/>
                          <a:ea typeface="MS PGothic" panose="020B0600070205080204" pitchFamily="34" charset="-128"/>
                          <a:cs typeface="Times New Roman" panose="02020603050405020304" pitchFamily="18" charset="0"/>
                        </a:rPr>
                        <a:t>Example 3:  </a:t>
                      </a:r>
                      <a:r>
                        <a:rPr lang="en-US" sz="900" dirty="0">
                          <a:latin typeface="+mn-lt"/>
                          <a:ea typeface="MS PGothic" panose="020B0600070205080204" pitchFamily="34" charset="-128"/>
                          <a:cs typeface="Times New Roman" panose="02020603050405020304" pitchFamily="18" charset="0"/>
                        </a:rPr>
                        <a:t>Bi-Weekly Scenario:</a:t>
                      </a:r>
                    </a:p>
                    <a:p>
                      <a:pPr marL="688975" marR="0" lvl="4" indent="-228600">
                        <a:spcBef>
                          <a:spcPts val="0"/>
                        </a:spcBef>
                        <a:spcAft>
                          <a:spcPts val="0"/>
                        </a:spcAft>
                        <a:buFont typeface="Wingdings" panose="05000000000000000000" pitchFamily="2" charset="2"/>
                        <a:buChar char=""/>
                      </a:pPr>
                      <a:r>
                        <a:rPr lang="en-US" sz="900" dirty="0">
                          <a:latin typeface="+mn-lt"/>
                          <a:ea typeface="MS PGothic" panose="020B0600070205080204" pitchFamily="34" charset="-128"/>
                          <a:cs typeface="Times New Roman" panose="02020603050405020304" pitchFamily="18" charset="0"/>
                        </a:rPr>
                        <a:t>Pay Period End Date: 6/27/2020</a:t>
                      </a:r>
                    </a:p>
                    <a:p>
                      <a:pPr marL="688975" marR="0" lvl="4" indent="-228600">
                        <a:spcBef>
                          <a:spcPts val="0"/>
                        </a:spcBef>
                        <a:spcAft>
                          <a:spcPts val="0"/>
                        </a:spcAft>
                        <a:buFont typeface="Wingdings" panose="05000000000000000000" pitchFamily="2" charset="2"/>
                        <a:buChar char=""/>
                      </a:pPr>
                      <a:r>
                        <a:rPr lang="en-US" sz="900" dirty="0">
                          <a:latin typeface="+mn-lt"/>
                          <a:ea typeface="MS PGothic" panose="020B0600070205080204" pitchFamily="34" charset="-128"/>
                          <a:cs typeface="Times New Roman" panose="02020603050405020304" pitchFamily="18" charset="0"/>
                        </a:rPr>
                        <a:t>Payroll Confirm Date: 7/2/2020</a:t>
                      </a:r>
                    </a:p>
                    <a:p>
                      <a:pPr marL="688975" marR="0" lvl="4" indent="-228600">
                        <a:spcBef>
                          <a:spcPts val="0"/>
                        </a:spcBef>
                        <a:spcAft>
                          <a:spcPts val="0"/>
                        </a:spcAft>
                        <a:buFont typeface="Wingdings" panose="05000000000000000000" pitchFamily="2" charset="2"/>
                        <a:buChar char=""/>
                      </a:pPr>
                      <a:r>
                        <a:rPr lang="en-US" sz="900" dirty="0">
                          <a:latin typeface="+mn-lt"/>
                          <a:ea typeface="MS PGothic" panose="020B0600070205080204" pitchFamily="34" charset="-128"/>
                          <a:cs typeface="Times New Roman" panose="02020603050405020304" pitchFamily="18" charset="0"/>
                        </a:rPr>
                        <a:t>AWE Approval Date: 7/3/2020</a:t>
                      </a:r>
                    </a:p>
                    <a:p>
                      <a:pPr marL="688975" marR="0" lvl="4" indent="-228600">
                        <a:spcBef>
                          <a:spcPts val="0"/>
                        </a:spcBef>
                        <a:spcAft>
                          <a:spcPts val="0"/>
                        </a:spcAft>
                        <a:buFont typeface="Wingdings" panose="05000000000000000000" pitchFamily="2" charset="2"/>
                        <a:buChar char=""/>
                      </a:pPr>
                      <a:r>
                        <a:rPr lang="en-US" sz="900" dirty="0">
                          <a:latin typeface="+mn-lt"/>
                          <a:ea typeface="MS PGothic" panose="020B0600070205080204" pitchFamily="34" charset="-128"/>
                          <a:cs typeface="Times New Roman" panose="02020603050405020304" pitchFamily="18" charset="0"/>
                        </a:rPr>
                        <a:t>Integer = 5</a:t>
                      </a:r>
                    </a:p>
                    <a:p>
                      <a:pPr marL="461963" marR="0" lvl="3" indent="-228600">
                        <a:spcBef>
                          <a:spcPts val="0"/>
                        </a:spcBef>
                        <a:spcAft>
                          <a:spcPts val="0"/>
                        </a:spcAft>
                        <a:buFont typeface="Wingdings" panose="05000000000000000000" pitchFamily="2" charset="2"/>
                        <a:buChar char=""/>
                      </a:pPr>
                      <a:r>
                        <a:rPr lang="en-US" sz="900" dirty="0">
                          <a:latin typeface="+mn-lt"/>
                          <a:ea typeface="MS PGothic" panose="020B0600070205080204" pitchFamily="34" charset="-128"/>
                          <a:cs typeface="Times New Roman" panose="02020603050405020304" pitchFamily="18" charset="0"/>
                        </a:rPr>
                        <a:t>Accounting Date</a:t>
                      </a:r>
                    </a:p>
                    <a:p>
                      <a:pPr marL="688975" marR="0" lvl="4" indent="-228600">
                        <a:spcBef>
                          <a:spcPts val="0"/>
                        </a:spcBef>
                        <a:spcAft>
                          <a:spcPts val="0"/>
                        </a:spcAft>
                        <a:buFont typeface="Wingdings" panose="05000000000000000000" pitchFamily="2" charset="2"/>
                        <a:buChar char=""/>
                      </a:pPr>
                      <a:r>
                        <a:rPr lang="en-US" sz="900" dirty="0">
                          <a:latin typeface="+mn-lt"/>
                          <a:ea typeface="MS PGothic" panose="020B0600070205080204" pitchFamily="34" charset="-128"/>
                          <a:cs typeface="Times New Roman" panose="02020603050405020304" pitchFamily="18" charset="0"/>
                        </a:rPr>
                        <a:t>No Integer = 7/3/2020</a:t>
                      </a:r>
                    </a:p>
                    <a:p>
                      <a:pPr marL="688975" marR="0" lvl="4" indent="-228600">
                        <a:spcBef>
                          <a:spcPts val="0"/>
                        </a:spcBef>
                        <a:spcAft>
                          <a:spcPts val="0"/>
                        </a:spcAft>
                        <a:buFont typeface="Wingdings" panose="05000000000000000000" pitchFamily="2" charset="2"/>
                        <a:buChar char=""/>
                      </a:pPr>
                      <a:r>
                        <a:rPr lang="en-US" sz="900" dirty="0">
                          <a:latin typeface="+mn-lt"/>
                          <a:ea typeface="MS PGothic" panose="020B0600070205080204" pitchFamily="34" charset="-128"/>
                          <a:cs typeface="Times New Roman" panose="02020603050405020304" pitchFamily="18" charset="0"/>
                        </a:rPr>
                        <a:t>Integer -5 = 6/27/2020</a:t>
                      </a:r>
                      <a:endParaRPr lang="en-US" sz="900" dirty="0">
                        <a:effectLst/>
                        <a:latin typeface="+mn-lt"/>
                        <a:ea typeface="MS PGothic" panose="020B0600070205080204" pitchFamily="34" charset="-128"/>
                        <a:cs typeface="Times New Roman" panose="02020603050405020304" pitchFamily="18" charset="0"/>
                      </a:endParaRPr>
                    </a:p>
                  </a:txBody>
                  <a:tcPr/>
                </a:tc>
                <a:tc>
                  <a:txBody>
                    <a:bodyPr/>
                    <a:lstStyle/>
                    <a:p>
                      <a:endParaRPr lang="en-US" sz="900" dirty="0">
                        <a:latin typeface="+mn-lt"/>
                      </a:endParaRPr>
                    </a:p>
                  </a:txBody>
                  <a:tcPr/>
                </a:tc>
                <a:extLst>
                  <a:ext uri="{0D108BD9-81ED-4DB2-BD59-A6C34878D82A}">
                    <a16:rowId xmlns:a16="http://schemas.microsoft.com/office/drawing/2014/main" val="2969104318"/>
                  </a:ext>
                </a:extLst>
              </a:tr>
            </a:tbl>
          </a:graphicData>
        </a:graphic>
      </p:graphicFrame>
    </p:spTree>
    <p:extLst>
      <p:ext uri="{BB962C8B-B14F-4D97-AF65-F5344CB8AC3E}">
        <p14:creationId xmlns:p14="http://schemas.microsoft.com/office/powerpoint/2010/main" val="3686428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0D0626D-876A-4BB8-B3A0-4CAA47309E5A}"/>
              </a:ext>
            </a:extLst>
          </p:cNvPr>
          <p:cNvSpPr txBox="1">
            <a:spLocks/>
          </p:cNvSpPr>
          <p:nvPr/>
        </p:nvSpPr>
        <p:spPr>
          <a:xfrm>
            <a:off x="4572000" y="254977"/>
            <a:ext cx="4167554" cy="1046286"/>
          </a:xfrm>
          <a:prstGeom prst="rect">
            <a:avLst/>
          </a:prstGeom>
        </p:spPr>
        <p:txBody>
          <a:bodyPr lIns="34290" rIns="34290" anchor="ctr" anchorCtr="0"/>
          <a:lstStyle>
            <a:lvl1pPr algn="r" defTabSz="457200" rtl="0" eaLnBrk="1" latinLnBrk="0" hangingPunct="1">
              <a:spcBef>
                <a:spcPct val="0"/>
              </a:spcBef>
              <a:buNone/>
              <a:defRPr sz="2800" b="1" kern="1200">
                <a:solidFill>
                  <a:schemeClr val="tx1"/>
                </a:solidFill>
                <a:latin typeface="+mj-lt"/>
                <a:ea typeface="+mj-ea"/>
                <a:cs typeface="+mj-cs"/>
              </a:defRPr>
            </a:lvl1pPr>
          </a:lstStyle>
          <a:p>
            <a:r>
              <a:rPr lang="en-US" sz="2200" dirty="0">
                <a:solidFill>
                  <a:schemeClr val="bg1">
                    <a:lumMod val="65000"/>
                  </a:schemeClr>
                </a:solidFill>
                <a:latin typeface="Arial" panose="020B0604020202020204" pitchFamily="34" charset="0"/>
                <a:cs typeface="Arial" panose="020B0604020202020204" pitchFamily="34" charset="0"/>
              </a:rPr>
              <a:t>CBR FYE True-Up</a:t>
            </a:r>
            <a:br>
              <a:rPr lang="en-US" sz="2200" dirty="0">
                <a:solidFill>
                  <a:schemeClr val="bg1">
                    <a:lumMod val="65000"/>
                  </a:schemeClr>
                </a:solidFill>
                <a:latin typeface="Arial" panose="020B0604020202020204" pitchFamily="34" charset="0"/>
                <a:cs typeface="Arial" panose="020B0604020202020204" pitchFamily="34" charset="0"/>
              </a:rPr>
            </a:br>
            <a:r>
              <a:rPr lang="en-US" sz="2200" dirty="0">
                <a:solidFill>
                  <a:schemeClr val="bg1">
                    <a:lumMod val="65000"/>
                  </a:schemeClr>
                </a:solidFill>
                <a:latin typeface="Arial" panose="020B0604020202020204" pitchFamily="34" charset="0"/>
                <a:cs typeface="Arial" panose="020B0604020202020204" pitchFamily="34" charset="0"/>
              </a:rPr>
              <a:t>Overview</a:t>
            </a:r>
          </a:p>
        </p:txBody>
      </p:sp>
      <p:sp>
        <p:nvSpPr>
          <p:cNvPr id="5" name="TextBox 4">
            <a:extLst>
              <a:ext uri="{FF2B5EF4-FFF2-40B4-BE49-F238E27FC236}">
                <a16:creationId xmlns:a16="http://schemas.microsoft.com/office/drawing/2014/main" id="{6DEC9385-A4C8-4985-B51E-3D0E88DB1F41}"/>
              </a:ext>
            </a:extLst>
          </p:cNvPr>
          <p:cNvSpPr txBox="1"/>
          <p:nvPr/>
        </p:nvSpPr>
        <p:spPr>
          <a:xfrm>
            <a:off x="439616" y="1371600"/>
            <a:ext cx="8238392" cy="3693319"/>
          </a:xfrm>
          <a:prstGeom prst="rect">
            <a:avLst/>
          </a:prstGeom>
          <a:noFill/>
        </p:spPr>
        <p:txBody>
          <a:bodyPr wrap="square" rtlCol="0">
            <a:spAutoFit/>
          </a:bodyPr>
          <a:lstStyle/>
          <a:p>
            <a:pPr defTabSz="342900"/>
            <a:r>
              <a:rPr lang="en-US" sz="1500" dirty="0">
                <a:solidFill>
                  <a:prstClr val="black"/>
                </a:solidFill>
                <a:latin typeface="Calibri"/>
              </a:rPr>
              <a:t>The composite benefit rate (CBR) over/under fiscal year-end true-up encompasses the following activities:</a:t>
            </a:r>
          </a:p>
          <a:p>
            <a:pPr defTabSz="342900"/>
            <a:endParaRPr lang="en-US" sz="1500" dirty="0">
              <a:solidFill>
                <a:prstClr val="black"/>
              </a:solidFill>
              <a:latin typeface="Calibri"/>
            </a:endParaRPr>
          </a:p>
          <a:p>
            <a:pPr marL="600075" lvl="1" indent="-257175" defTabSz="342900">
              <a:buFont typeface="Arial" panose="020B0604020202020204" pitchFamily="34" charset="0"/>
              <a:buChar char="•"/>
            </a:pPr>
            <a:r>
              <a:rPr lang="en-US" sz="1350" dirty="0">
                <a:solidFill>
                  <a:prstClr val="black"/>
                </a:solidFill>
                <a:latin typeface="Calibri"/>
              </a:rPr>
              <a:t>In the June general ledger of every year, the UCPath Finance Department will complete the final CBR reconciliation for the fiscal year for each HR business unit.  This entry will be ready around the third week of July for the June 2023 g/l close.</a:t>
            </a:r>
          </a:p>
          <a:p>
            <a:pPr marL="600075" lvl="1" indent="-257175" defTabSz="342900">
              <a:buFont typeface="Arial" panose="020B0604020202020204" pitchFamily="34" charset="0"/>
              <a:buChar char="•"/>
            </a:pPr>
            <a:r>
              <a:rPr lang="en-US" sz="1350" dirty="0">
                <a:solidFill>
                  <a:prstClr val="black"/>
                </a:solidFill>
                <a:latin typeface="Calibri"/>
              </a:rPr>
              <a:t>The over/under adjustment amount for each HR business unit will be sent to the locations via a financial control journal entry</a:t>
            </a:r>
          </a:p>
          <a:p>
            <a:pPr marL="1243013" lvl="3" indent="-214313" defTabSz="342900">
              <a:buFont typeface="Wingdings" panose="05000000000000000000" pitchFamily="2" charset="2"/>
              <a:buChar char="§"/>
            </a:pPr>
            <a:r>
              <a:rPr lang="en-US" sz="1350" dirty="0">
                <a:solidFill>
                  <a:prstClr val="black"/>
                </a:solidFill>
                <a:latin typeface="Calibri"/>
              </a:rPr>
              <a:t>The journal entry will be a reversing entry (will reverse in the July g/l close)</a:t>
            </a:r>
          </a:p>
          <a:p>
            <a:pPr marL="1243013" lvl="3" indent="-214313" defTabSz="342900">
              <a:buFont typeface="Wingdings" panose="05000000000000000000" pitchFamily="2" charset="2"/>
              <a:buChar char="§"/>
            </a:pPr>
            <a:r>
              <a:rPr lang="en-US" sz="1350" dirty="0">
                <a:solidFill>
                  <a:prstClr val="black"/>
                </a:solidFill>
                <a:latin typeface="Calibri"/>
              </a:rPr>
              <a:t>The journal entry will be in the UCOP local general ledger only – no EIAS entry will be done</a:t>
            </a:r>
          </a:p>
          <a:p>
            <a:pPr marL="1585913" lvl="4" indent="-214313" defTabSz="342900">
              <a:buFont typeface="Wingdings" panose="05000000000000000000" pitchFamily="2" charset="2"/>
              <a:buChar char="§"/>
            </a:pPr>
            <a:r>
              <a:rPr lang="en-US" sz="1350" dirty="0">
                <a:solidFill>
                  <a:prstClr val="black"/>
                </a:solidFill>
                <a:latin typeface="Calibri"/>
              </a:rPr>
              <a:t>Locations should book a corresponding entry in their local ledger only, not the EIAS ledger</a:t>
            </a:r>
          </a:p>
          <a:p>
            <a:pPr marL="1243013" lvl="3" indent="-214313" defTabSz="342900">
              <a:buFont typeface="Wingdings" panose="05000000000000000000" pitchFamily="2" charset="2"/>
              <a:buChar char="§"/>
            </a:pPr>
            <a:r>
              <a:rPr lang="en-US" sz="1350" dirty="0">
                <a:solidFill>
                  <a:prstClr val="black"/>
                </a:solidFill>
                <a:latin typeface="Calibri"/>
              </a:rPr>
              <a:t>The adjustment will be one grand total number for each HR business unit; no information will be provided by FAU, department number, fund number, or employee level</a:t>
            </a:r>
          </a:p>
          <a:p>
            <a:pPr lvl="3" defTabSz="342900"/>
            <a:endParaRPr lang="en-US" sz="1350" dirty="0">
              <a:solidFill>
                <a:prstClr val="black"/>
              </a:solidFill>
              <a:latin typeface="Calibri"/>
            </a:endParaRPr>
          </a:p>
          <a:p>
            <a:pPr marL="600075" lvl="1" indent="-257175" defTabSz="342900">
              <a:buFont typeface="Arial" panose="020B0604020202020204" pitchFamily="34" charset="0"/>
              <a:buChar char="•"/>
            </a:pPr>
            <a:r>
              <a:rPr lang="en-US" sz="1350" dirty="0">
                <a:solidFill>
                  <a:prstClr val="black"/>
                </a:solidFill>
                <a:latin typeface="Calibri"/>
              </a:rPr>
              <a:t>CBR cost recovery forms for cost recovery reimbursement:</a:t>
            </a:r>
          </a:p>
          <a:p>
            <a:pPr marL="942975" lvl="2" indent="-257175" defTabSz="342900">
              <a:buFont typeface="Arial" panose="020B0604020202020204" pitchFamily="34" charset="0"/>
              <a:buChar char="•"/>
            </a:pPr>
            <a:r>
              <a:rPr lang="en-US" sz="1350" dirty="0">
                <a:solidFill>
                  <a:prstClr val="black"/>
                </a:solidFill>
                <a:latin typeface="Calibri"/>
              </a:rPr>
              <a:t>Must be submitted by locations by July 7, 2023.</a:t>
            </a:r>
          </a:p>
          <a:p>
            <a:pPr defTabSz="342900"/>
            <a:endParaRPr lang="en-US" sz="1350" dirty="0">
              <a:solidFill>
                <a:prstClr val="black"/>
              </a:solidFill>
              <a:latin typeface="Calibri"/>
            </a:endParaRPr>
          </a:p>
        </p:txBody>
      </p:sp>
    </p:spTree>
    <p:extLst>
      <p:ext uri="{BB962C8B-B14F-4D97-AF65-F5344CB8AC3E}">
        <p14:creationId xmlns:p14="http://schemas.microsoft.com/office/powerpoint/2010/main" val="3512517469"/>
      </p:ext>
    </p:extLst>
  </p:cSld>
  <p:clrMapOvr>
    <a:masterClrMapping/>
  </p:clrMapOvr>
</p:sld>
</file>

<file path=ppt/theme/theme1.xml><?xml version="1.0" encoding="utf-8"?>
<a:theme xmlns:a="http://schemas.openxmlformats.org/drawingml/2006/main" name="Office Theme">
  <a:themeElements>
    <a:clrScheme name="UC Branded Colors">
      <a:dk1>
        <a:sysClr val="windowText" lastClr="000000"/>
      </a:dk1>
      <a:lt1>
        <a:srgbClr val="FFFFFF"/>
      </a:lt1>
      <a:dk2>
        <a:srgbClr val="7C7E7F"/>
      </a:dk2>
      <a:lt2>
        <a:srgbClr val="DBD5CD"/>
      </a:lt2>
      <a:accent1>
        <a:srgbClr val="1295D8"/>
      </a:accent1>
      <a:accent2>
        <a:srgbClr val="FFB511"/>
      </a:accent2>
      <a:accent3>
        <a:srgbClr val="00778B"/>
      </a:accent3>
      <a:accent4>
        <a:srgbClr val="E44C9A"/>
      </a:accent4>
      <a:accent5>
        <a:srgbClr val="FF6E1B"/>
      </a:accent5>
      <a:accent6>
        <a:srgbClr val="005581"/>
      </a:accent6>
      <a:hlink>
        <a:srgbClr val="0563C1"/>
      </a:hlink>
      <a:folHlink>
        <a:srgbClr val="7C7E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f34352cd-dc73-4fa6-bb0b-4f9db1be8e2f">UCPC-52-1396</_dlc_DocId>
    <_dlc_DocIdUrl xmlns="f34352cd-dc73-4fa6-bb0b-4f9db1be8e2f">
      <Url>https://sp.ucop.edu/sites/ucpc/HR/_layouts/15/DocIdRedir.aspx?ID=UCPC-52-1396</Url>
      <Description>UCPC-52-1396</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0BD490FFE0205544B2F229EAD0732452" ma:contentTypeVersion="6" ma:contentTypeDescription="Create a new document." ma:contentTypeScope="" ma:versionID="0d4a63fd278d8c2be28d00dba0927607">
  <xsd:schema xmlns:xsd="http://www.w3.org/2001/XMLSchema" xmlns:xs="http://www.w3.org/2001/XMLSchema" xmlns:p="http://schemas.microsoft.com/office/2006/metadata/properties" xmlns:ns2="f34352cd-dc73-4fa6-bb0b-4f9db1be8e2f" xmlns:ns3="c9379dcb-65ca-4dc7-98a0-1b8eba491e3e" targetNamespace="http://schemas.microsoft.com/office/2006/metadata/properties" ma:root="true" ma:fieldsID="83d270909ae0b231448a8f185226b5d0" ns2:_="" ns3:_="">
    <xsd:import namespace="f34352cd-dc73-4fa6-bb0b-4f9db1be8e2f"/>
    <xsd:import namespace="c9379dcb-65ca-4dc7-98a0-1b8eba491e3e"/>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4352cd-dc73-4fa6-bb0b-4f9db1be8e2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9379dcb-65ca-4dc7-98a0-1b8eba491e3e"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Document"/>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2E4C15-3542-4933-ABEF-1D61358C2564}">
  <ds:schemaRefs>
    <ds:schemaRef ds:uri="http://schemas.microsoft.com/sharepoint/v3/contenttype/forms"/>
  </ds:schemaRefs>
</ds:datastoreItem>
</file>

<file path=customXml/itemProps2.xml><?xml version="1.0" encoding="utf-8"?>
<ds:datastoreItem xmlns:ds="http://schemas.openxmlformats.org/officeDocument/2006/customXml" ds:itemID="{0DA2B1DC-AFDD-4C3E-B79C-8AAC74996B3B}">
  <ds:schemaRefs>
    <ds:schemaRef ds:uri="http://schemas.microsoft.com/sharepoint/events"/>
  </ds:schemaRefs>
</ds:datastoreItem>
</file>

<file path=customXml/itemProps3.xml><?xml version="1.0" encoding="utf-8"?>
<ds:datastoreItem xmlns:ds="http://schemas.openxmlformats.org/officeDocument/2006/customXml" ds:itemID="{3126AD85-BFE6-422F-BCFF-EFB25A82FB6F}">
  <ds:schemaRefs>
    <ds:schemaRef ds:uri="f34352cd-dc73-4fa6-bb0b-4f9db1be8e2f"/>
    <ds:schemaRef ds:uri="http://purl.org/dc/elements/1.1/"/>
    <ds:schemaRef ds:uri="http://schemas.microsoft.com/office/2006/documentManagement/types"/>
    <ds:schemaRef ds:uri="http://purl.org/dc/terms/"/>
    <ds:schemaRef ds:uri="http://schemas.microsoft.com/office/2006/metadata/properties"/>
    <ds:schemaRef ds:uri="http://schemas.microsoft.com/office/infopath/2007/PartnerControls"/>
    <ds:schemaRef ds:uri="http://purl.org/dc/dcmitype/"/>
    <ds:schemaRef ds:uri="http://schemas.openxmlformats.org/package/2006/metadata/core-properties"/>
    <ds:schemaRef ds:uri="c9379dcb-65ca-4dc7-98a0-1b8eba491e3e"/>
    <ds:schemaRef ds:uri="http://www.w3.org/XML/1998/namespace"/>
  </ds:schemaRefs>
</ds:datastoreItem>
</file>

<file path=customXml/itemProps4.xml><?xml version="1.0" encoding="utf-8"?>
<ds:datastoreItem xmlns:ds="http://schemas.openxmlformats.org/officeDocument/2006/customXml" ds:itemID="{ABAF1A37-0354-4D76-8F34-D3B8CE8D3C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4352cd-dc73-4fa6-bb0b-4f9db1be8e2f"/>
    <ds:schemaRef ds:uri="c9379dcb-65ca-4dc7-98a0-1b8eba491e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5315</TotalTime>
  <Words>1547</Words>
  <Application>Microsoft Office PowerPoint</Application>
  <PresentationFormat>On-screen Show (4:3)</PresentationFormat>
  <Paragraphs>387</Paragraphs>
  <Slides>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Century Gothic</vt:lpstr>
      <vt:lpstr>Courier New</vt:lpstr>
      <vt:lpstr>Symbol</vt:lpstr>
      <vt:lpstr>Wingdings</vt:lpstr>
      <vt:lpstr>Office Theme</vt:lpstr>
      <vt:lpstr>PowerPoint Presentation</vt:lpstr>
      <vt:lpstr> May 2023 UCPath GL Processing Calendar</vt:lpstr>
      <vt:lpstr>June 2023 UCPath GL Processing Calendar</vt:lpstr>
      <vt:lpstr>July 2023 UCPath FYE GL Processing Calendar</vt:lpstr>
      <vt:lpstr>Key Reminders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Huang</dc:creator>
  <cp:lastModifiedBy>Sherry (Xiaolian) Li</cp:lastModifiedBy>
  <cp:revision>157</cp:revision>
  <dcterms:created xsi:type="dcterms:W3CDTF">2015-10-02T21:22:39Z</dcterms:created>
  <dcterms:modified xsi:type="dcterms:W3CDTF">2023-05-11T14:28:02Z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0x0101000BD490FFE0205544B2F229EAD0732452</vt:lpwstr>
  </property>
  <property fmtid="{D5CDD505-2E9C-101B-9397-08002B2CF9AE}" pid="3" name="_dlc_DocIdItemGuid">
    <vt:lpwstr>5346d657-bf03-45de-b0bc-51dbdc894aed</vt:lpwstr>
  </property>
</Properties>
</file>