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4"/>
    <p:sldMasterId id="2147483749" r:id="rId5"/>
  </p:sldMasterIdLst>
  <p:notesMasterIdLst>
    <p:notesMasterId r:id="rId49"/>
  </p:notesMasterIdLst>
  <p:handoutMasterIdLst>
    <p:handoutMasterId r:id="rId50"/>
  </p:handoutMasterIdLst>
  <p:sldIdLst>
    <p:sldId id="262" r:id="rId6"/>
    <p:sldId id="263" r:id="rId7"/>
    <p:sldId id="265" r:id="rId8"/>
    <p:sldId id="269" r:id="rId9"/>
    <p:sldId id="336" r:id="rId10"/>
    <p:sldId id="335" r:id="rId11"/>
    <p:sldId id="337" r:id="rId12"/>
    <p:sldId id="338" r:id="rId13"/>
    <p:sldId id="340" r:id="rId14"/>
    <p:sldId id="308" r:id="rId15"/>
    <p:sldId id="342" r:id="rId16"/>
    <p:sldId id="346" r:id="rId17"/>
    <p:sldId id="345" r:id="rId18"/>
    <p:sldId id="357" r:id="rId19"/>
    <p:sldId id="331" r:id="rId20"/>
    <p:sldId id="304" r:id="rId21"/>
    <p:sldId id="358" r:id="rId22"/>
    <p:sldId id="347" r:id="rId23"/>
    <p:sldId id="348" r:id="rId24"/>
    <p:sldId id="349" r:id="rId25"/>
    <p:sldId id="350" r:id="rId26"/>
    <p:sldId id="351" r:id="rId27"/>
    <p:sldId id="352" r:id="rId28"/>
    <p:sldId id="353" r:id="rId29"/>
    <p:sldId id="354" r:id="rId30"/>
    <p:sldId id="355" r:id="rId31"/>
    <p:sldId id="306" r:id="rId32"/>
    <p:sldId id="309" r:id="rId33"/>
    <p:sldId id="311" r:id="rId34"/>
    <p:sldId id="312" r:id="rId35"/>
    <p:sldId id="319" r:id="rId36"/>
    <p:sldId id="317" r:id="rId37"/>
    <p:sldId id="320" r:id="rId38"/>
    <p:sldId id="321" r:id="rId39"/>
    <p:sldId id="322" r:id="rId40"/>
    <p:sldId id="323" r:id="rId41"/>
    <p:sldId id="324" r:id="rId42"/>
    <p:sldId id="325" r:id="rId43"/>
    <p:sldId id="326" r:id="rId44"/>
    <p:sldId id="329" r:id="rId45"/>
    <p:sldId id="328" r:id="rId46"/>
    <p:sldId id="295" r:id="rId47"/>
    <p:sldId id="270"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E4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3" autoAdjust="0"/>
    <p:restoredTop sz="77909" autoAdjust="0"/>
  </p:normalViewPr>
  <p:slideViewPr>
    <p:cSldViewPr>
      <p:cViewPr varScale="1">
        <p:scale>
          <a:sx n="124" d="100"/>
          <a:sy n="124" d="100"/>
        </p:scale>
        <p:origin x="2820"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79" d="100"/>
          <a:sy n="79" d="100"/>
        </p:scale>
        <p:origin x="-17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ata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34482C-96FF-4243-9145-3EA276F3B1C8}" type="doc">
      <dgm:prSet loTypeId="urn:microsoft.com/office/officeart/2005/8/layout/hierarchy1" loCatId="hierarchy" qsTypeId="urn:microsoft.com/office/officeart/2005/8/quickstyle/simple2" qsCatId="simple" csTypeId="urn:microsoft.com/office/officeart/2005/8/colors/accent2_2" csCatId="accent2" phldr="1"/>
      <dgm:spPr/>
      <dgm:t>
        <a:bodyPr/>
        <a:lstStyle/>
        <a:p>
          <a:endParaRPr lang="en-US"/>
        </a:p>
      </dgm:t>
    </dgm:pt>
    <dgm:pt modelId="{724260A1-B580-4921-864C-A50D8A780F85}">
      <dgm:prSet/>
      <dgm:spPr/>
      <dgm:t>
        <a:bodyPr/>
        <a:lstStyle/>
        <a:p>
          <a:r>
            <a:rPr lang="en-US" dirty="0">
              <a:solidFill>
                <a:schemeClr val="accent1"/>
              </a:solidFill>
            </a:rPr>
            <a:t>Herb-the softer part of the plant including stems, leaves and flowers</a:t>
          </a:r>
        </a:p>
      </dgm:t>
    </dgm:pt>
    <dgm:pt modelId="{D9265362-DC7E-42E1-A37F-54791C704B03}" type="parTrans" cxnId="{35C2FA06-4EF5-48C4-B3D3-5FFED1C95896}">
      <dgm:prSet/>
      <dgm:spPr/>
      <dgm:t>
        <a:bodyPr/>
        <a:lstStyle/>
        <a:p>
          <a:endParaRPr lang="en-US"/>
        </a:p>
      </dgm:t>
    </dgm:pt>
    <dgm:pt modelId="{CD9FFCD6-23F0-4831-99B8-4D561BA8951D}" type="sibTrans" cxnId="{35C2FA06-4EF5-48C4-B3D3-5FFED1C95896}">
      <dgm:prSet/>
      <dgm:spPr/>
      <dgm:t>
        <a:bodyPr/>
        <a:lstStyle/>
        <a:p>
          <a:endParaRPr lang="en-US"/>
        </a:p>
      </dgm:t>
    </dgm:pt>
    <dgm:pt modelId="{0156A236-65C0-480A-A53F-F686CC424122}">
      <dgm:prSet/>
      <dgm:spPr/>
      <dgm:t>
        <a:bodyPr/>
        <a:lstStyle/>
        <a:p>
          <a:pPr algn="ctr"/>
          <a:r>
            <a:rPr lang="en-US" dirty="0">
              <a:solidFill>
                <a:schemeClr val="accent1"/>
              </a:solidFill>
            </a:rPr>
            <a:t>Spice – the hard part of the plant such as roots, bark or seeds</a:t>
          </a:r>
        </a:p>
      </dgm:t>
    </dgm:pt>
    <dgm:pt modelId="{FBE40C21-ABE0-4C78-845B-E472CF14E94D}" type="parTrans" cxnId="{E2908984-B7E1-4DE8-A95D-A628139CA192}">
      <dgm:prSet/>
      <dgm:spPr/>
      <dgm:t>
        <a:bodyPr/>
        <a:lstStyle/>
        <a:p>
          <a:endParaRPr lang="en-US"/>
        </a:p>
      </dgm:t>
    </dgm:pt>
    <dgm:pt modelId="{97523494-019F-415B-BFEA-461EFFAF71A5}" type="sibTrans" cxnId="{E2908984-B7E1-4DE8-A95D-A628139CA192}">
      <dgm:prSet/>
      <dgm:spPr/>
      <dgm:t>
        <a:bodyPr/>
        <a:lstStyle/>
        <a:p>
          <a:endParaRPr lang="en-US"/>
        </a:p>
      </dgm:t>
    </dgm:pt>
    <dgm:pt modelId="{A5F913E0-0F2F-414F-B7A4-CF5B178A9E09}" type="pres">
      <dgm:prSet presAssocID="{4734482C-96FF-4243-9145-3EA276F3B1C8}" presName="hierChild1" presStyleCnt="0">
        <dgm:presLayoutVars>
          <dgm:chPref val="1"/>
          <dgm:dir/>
          <dgm:animOne val="branch"/>
          <dgm:animLvl val="lvl"/>
          <dgm:resizeHandles/>
        </dgm:presLayoutVars>
      </dgm:prSet>
      <dgm:spPr/>
    </dgm:pt>
    <dgm:pt modelId="{AD013BB2-7B69-4BA0-8D32-BA5339BDA72D}" type="pres">
      <dgm:prSet presAssocID="{724260A1-B580-4921-864C-A50D8A780F85}" presName="hierRoot1" presStyleCnt="0"/>
      <dgm:spPr/>
    </dgm:pt>
    <dgm:pt modelId="{269B4430-7C30-4905-B0B5-D213CBF83496}" type="pres">
      <dgm:prSet presAssocID="{724260A1-B580-4921-864C-A50D8A780F85}" presName="composite" presStyleCnt="0"/>
      <dgm:spPr/>
    </dgm:pt>
    <dgm:pt modelId="{02A8A6B5-E815-4226-9CE1-CA9329B86066}" type="pres">
      <dgm:prSet presAssocID="{724260A1-B580-4921-864C-A50D8A780F85}" presName="background" presStyleLbl="node0" presStyleIdx="0" presStyleCnt="2"/>
      <dgm:spPr>
        <a:solidFill>
          <a:schemeClr val="accent3">
            <a:lumMod val="75000"/>
          </a:schemeClr>
        </a:solidFill>
      </dgm:spPr>
    </dgm:pt>
    <dgm:pt modelId="{5B6BC4BB-C675-4C13-9547-DF4E775DB231}" type="pres">
      <dgm:prSet presAssocID="{724260A1-B580-4921-864C-A50D8A780F85}" presName="text" presStyleLbl="fgAcc0" presStyleIdx="0" presStyleCnt="2">
        <dgm:presLayoutVars>
          <dgm:chPref val="3"/>
        </dgm:presLayoutVars>
      </dgm:prSet>
      <dgm:spPr/>
    </dgm:pt>
    <dgm:pt modelId="{8B619A55-A99A-49D1-8235-D71A232BACA5}" type="pres">
      <dgm:prSet presAssocID="{724260A1-B580-4921-864C-A50D8A780F85}" presName="hierChild2" presStyleCnt="0"/>
      <dgm:spPr/>
    </dgm:pt>
    <dgm:pt modelId="{82A5F365-D2CB-4208-898B-C56C16809B20}" type="pres">
      <dgm:prSet presAssocID="{0156A236-65C0-480A-A53F-F686CC424122}" presName="hierRoot1" presStyleCnt="0"/>
      <dgm:spPr/>
    </dgm:pt>
    <dgm:pt modelId="{0D3F5BE8-F94E-4AC2-B4DB-7664DB7F2886}" type="pres">
      <dgm:prSet presAssocID="{0156A236-65C0-480A-A53F-F686CC424122}" presName="composite" presStyleCnt="0"/>
      <dgm:spPr/>
    </dgm:pt>
    <dgm:pt modelId="{6D56F7EE-382B-4AF3-B64D-74E4D215CDEB}" type="pres">
      <dgm:prSet presAssocID="{0156A236-65C0-480A-A53F-F686CC424122}" presName="background" presStyleLbl="node0" presStyleIdx="1" presStyleCnt="2"/>
      <dgm:spPr>
        <a:solidFill>
          <a:schemeClr val="accent3">
            <a:lumMod val="75000"/>
          </a:schemeClr>
        </a:solidFill>
      </dgm:spPr>
    </dgm:pt>
    <dgm:pt modelId="{A0522AC5-25F0-42E9-A051-29802555E1EB}" type="pres">
      <dgm:prSet presAssocID="{0156A236-65C0-480A-A53F-F686CC424122}" presName="text" presStyleLbl="fgAcc0" presStyleIdx="1" presStyleCnt="2">
        <dgm:presLayoutVars>
          <dgm:chPref val="3"/>
        </dgm:presLayoutVars>
      </dgm:prSet>
      <dgm:spPr/>
    </dgm:pt>
    <dgm:pt modelId="{DCE58FF2-A06B-445E-92DF-8DCE3C8990F2}" type="pres">
      <dgm:prSet presAssocID="{0156A236-65C0-480A-A53F-F686CC424122}" presName="hierChild2" presStyleCnt="0"/>
      <dgm:spPr/>
    </dgm:pt>
  </dgm:ptLst>
  <dgm:cxnLst>
    <dgm:cxn modelId="{35C2FA06-4EF5-48C4-B3D3-5FFED1C95896}" srcId="{4734482C-96FF-4243-9145-3EA276F3B1C8}" destId="{724260A1-B580-4921-864C-A50D8A780F85}" srcOrd="0" destOrd="0" parTransId="{D9265362-DC7E-42E1-A37F-54791C704B03}" sibTransId="{CD9FFCD6-23F0-4831-99B8-4D561BA8951D}"/>
    <dgm:cxn modelId="{E2908984-B7E1-4DE8-A95D-A628139CA192}" srcId="{4734482C-96FF-4243-9145-3EA276F3B1C8}" destId="{0156A236-65C0-480A-A53F-F686CC424122}" srcOrd="1" destOrd="0" parTransId="{FBE40C21-ABE0-4C78-845B-E472CF14E94D}" sibTransId="{97523494-019F-415B-BFEA-461EFFAF71A5}"/>
    <dgm:cxn modelId="{D538BDAF-0712-41D1-B5B4-325ED38C83C9}" type="presOf" srcId="{0156A236-65C0-480A-A53F-F686CC424122}" destId="{A0522AC5-25F0-42E9-A051-29802555E1EB}" srcOrd="0" destOrd="0" presId="urn:microsoft.com/office/officeart/2005/8/layout/hierarchy1"/>
    <dgm:cxn modelId="{461AEDC6-6512-4B76-A91F-00FE867C2B7E}" type="presOf" srcId="{4734482C-96FF-4243-9145-3EA276F3B1C8}" destId="{A5F913E0-0F2F-414F-B7A4-CF5B178A9E09}" srcOrd="0" destOrd="0" presId="urn:microsoft.com/office/officeart/2005/8/layout/hierarchy1"/>
    <dgm:cxn modelId="{3B7A3CE5-1767-4008-B5AA-ACB1567F169F}" type="presOf" srcId="{724260A1-B580-4921-864C-A50D8A780F85}" destId="{5B6BC4BB-C675-4C13-9547-DF4E775DB231}" srcOrd="0" destOrd="0" presId="urn:microsoft.com/office/officeart/2005/8/layout/hierarchy1"/>
    <dgm:cxn modelId="{2E4B98AF-F2C0-4C8F-8ABC-E7605B267148}" type="presParOf" srcId="{A5F913E0-0F2F-414F-B7A4-CF5B178A9E09}" destId="{AD013BB2-7B69-4BA0-8D32-BA5339BDA72D}" srcOrd="0" destOrd="0" presId="urn:microsoft.com/office/officeart/2005/8/layout/hierarchy1"/>
    <dgm:cxn modelId="{3DB5C7B0-B05E-4E19-ACD4-B690B945D0BB}" type="presParOf" srcId="{AD013BB2-7B69-4BA0-8D32-BA5339BDA72D}" destId="{269B4430-7C30-4905-B0B5-D213CBF83496}" srcOrd="0" destOrd="0" presId="urn:microsoft.com/office/officeart/2005/8/layout/hierarchy1"/>
    <dgm:cxn modelId="{ACFB3FFD-D247-4DAF-BFF5-CC2D70415D37}" type="presParOf" srcId="{269B4430-7C30-4905-B0B5-D213CBF83496}" destId="{02A8A6B5-E815-4226-9CE1-CA9329B86066}" srcOrd="0" destOrd="0" presId="urn:microsoft.com/office/officeart/2005/8/layout/hierarchy1"/>
    <dgm:cxn modelId="{8CBB092E-7790-4893-8631-C5DFDC94E2FA}" type="presParOf" srcId="{269B4430-7C30-4905-B0B5-D213CBF83496}" destId="{5B6BC4BB-C675-4C13-9547-DF4E775DB231}" srcOrd="1" destOrd="0" presId="urn:microsoft.com/office/officeart/2005/8/layout/hierarchy1"/>
    <dgm:cxn modelId="{7B138B91-DFF9-4925-A60C-FBB53BF6D862}" type="presParOf" srcId="{AD013BB2-7B69-4BA0-8D32-BA5339BDA72D}" destId="{8B619A55-A99A-49D1-8235-D71A232BACA5}" srcOrd="1" destOrd="0" presId="urn:microsoft.com/office/officeart/2005/8/layout/hierarchy1"/>
    <dgm:cxn modelId="{8ACA727C-76B3-4A34-8707-FEC23E321A20}" type="presParOf" srcId="{A5F913E0-0F2F-414F-B7A4-CF5B178A9E09}" destId="{82A5F365-D2CB-4208-898B-C56C16809B20}" srcOrd="1" destOrd="0" presId="urn:microsoft.com/office/officeart/2005/8/layout/hierarchy1"/>
    <dgm:cxn modelId="{F7B65C72-9972-4D42-9387-50D0ACD2ECE9}" type="presParOf" srcId="{82A5F365-D2CB-4208-898B-C56C16809B20}" destId="{0D3F5BE8-F94E-4AC2-B4DB-7664DB7F2886}" srcOrd="0" destOrd="0" presId="urn:microsoft.com/office/officeart/2005/8/layout/hierarchy1"/>
    <dgm:cxn modelId="{E76E22A3-B566-495C-9069-B32A8F4243EE}" type="presParOf" srcId="{0D3F5BE8-F94E-4AC2-B4DB-7664DB7F2886}" destId="{6D56F7EE-382B-4AF3-B64D-74E4D215CDEB}" srcOrd="0" destOrd="0" presId="urn:microsoft.com/office/officeart/2005/8/layout/hierarchy1"/>
    <dgm:cxn modelId="{2F5FEDF2-AA28-4411-BC66-A535325F87F9}" type="presParOf" srcId="{0D3F5BE8-F94E-4AC2-B4DB-7664DB7F2886}" destId="{A0522AC5-25F0-42E9-A051-29802555E1EB}" srcOrd="1" destOrd="0" presId="urn:microsoft.com/office/officeart/2005/8/layout/hierarchy1"/>
    <dgm:cxn modelId="{97A23212-25AC-434E-A4BD-1B0A46B84791}" type="presParOf" srcId="{82A5F365-D2CB-4208-898B-C56C16809B20}" destId="{DCE58FF2-A06B-445E-92DF-8DCE3C8990F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99CE3E-E2AD-4D90-B069-B67D65FE60E5}" type="doc">
      <dgm:prSet loTypeId="urn:microsoft.com/office/officeart/2008/layout/LinedList" loCatId="list" qsTypeId="urn:microsoft.com/office/officeart/2005/8/quickstyle/simple1" qsCatId="simple" csTypeId="urn:microsoft.com/office/officeart/2005/8/colors/accent1_5" csCatId="accent1" phldr="1"/>
      <dgm:spPr/>
      <dgm:t>
        <a:bodyPr/>
        <a:lstStyle/>
        <a:p>
          <a:endParaRPr lang="en-US"/>
        </a:p>
      </dgm:t>
    </dgm:pt>
    <dgm:pt modelId="{870BA04C-4073-45DE-A816-FD6976BA28BA}">
      <dgm:prSet/>
      <dgm:spPr/>
      <dgm:t>
        <a:bodyPr/>
        <a:lstStyle/>
        <a:p>
          <a:r>
            <a:rPr lang="en-US" b="0" baseline="0" dirty="0">
              <a:solidFill>
                <a:schemeClr val="accent1"/>
              </a:solidFill>
            </a:rPr>
            <a:t>Fresh and high quality!</a:t>
          </a:r>
          <a:endParaRPr lang="en-US" dirty="0">
            <a:solidFill>
              <a:schemeClr val="accent1"/>
            </a:solidFill>
          </a:endParaRPr>
        </a:p>
      </dgm:t>
    </dgm:pt>
    <dgm:pt modelId="{9414EEBE-C6DC-4AAF-8518-5619C0811B5A}" type="parTrans" cxnId="{803643BC-6D63-4E68-B908-4FEADDD592CF}">
      <dgm:prSet/>
      <dgm:spPr/>
      <dgm:t>
        <a:bodyPr/>
        <a:lstStyle/>
        <a:p>
          <a:endParaRPr lang="en-US">
            <a:solidFill>
              <a:schemeClr val="accent1"/>
            </a:solidFill>
          </a:endParaRPr>
        </a:p>
      </dgm:t>
    </dgm:pt>
    <dgm:pt modelId="{DC62C4FB-7710-4A4E-B5ED-4FA112263FDE}" type="sibTrans" cxnId="{803643BC-6D63-4E68-B908-4FEADDD592CF}">
      <dgm:prSet/>
      <dgm:spPr/>
      <dgm:t>
        <a:bodyPr/>
        <a:lstStyle/>
        <a:p>
          <a:endParaRPr lang="en-US">
            <a:solidFill>
              <a:schemeClr val="accent1"/>
            </a:solidFill>
          </a:endParaRPr>
        </a:p>
      </dgm:t>
    </dgm:pt>
    <dgm:pt modelId="{F6C93AB3-41B9-4539-BA6C-C1D925658869}">
      <dgm:prSet/>
      <dgm:spPr/>
      <dgm:t>
        <a:bodyPr/>
        <a:lstStyle/>
        <a:p>
          <a:r>
            <a:rPr lang="en-US" b="0" baseline="0" dirty="0">
              <a:solidFill>
                <a:schemeClr val="accent1"/>
              </a:solidFill>
            </a:rPr>
            <a:t>A healthy way to add flavor to food!</a:t>
          </a:r>
          <a:endParaRPr lang="en-US" dirty="0">
            <a:solidFill>
              <a:schemeClr val="accent1"/>
            </a:solidFill>
          </a:endParaRPr>
        </a:p>
      </dgm:t>
    </dgm:pt>
    <dgm:pt modelId="{B32E9CD4-4CFC-45EA-8BE0-8A27DBA8E8C2}" type="parTrans" cxnId="{4D50C937-DD2E-4EA3-A2EA-DE402EE94E47}">
      <dgm:prSet/>
      <dgm:spPr/>
      <dgm:t>
        <a:bodyPr/>
        <a:lstStyle/>
        <a:p>
          <a:endParaRPr lang="en-US">
            <a:solidFill>
              <a:schemeClr val="accent1"/>
            </a:solidFill>
          </a:endParaRPr>
        </a:p>
      </dgm:t>
    </dgm:pt>
    <dgm:pt modelId="{DF79D8B9-58C0-4621-8A42-9728633B50E6}" type="sibTrans" cxnId="{4D50C937-DD2E-4EA3-A2EA-DE402EE94E47}">
      <dgm:prSet/>
      <dgm:spPr/>
      <dgm:t>
        <a:bodyPr/>
        <a:lstStyle/>
        <a:p>
          <a:endParaRPr lang="en-US">
            <a:solidFill>
              <a:schemeClr val="accent1"/>
            </a:solidFill>
          </a:endParaRPr>
        </a:p>
      </dgm:t>
    </dgm:pt>
    <dgm:pt modelId="{7BD3B884-C616-4567-B424-5F0CF005EDA4}">
      <dgm:prSet/>
      <dgm:spPr/>
      <dgm:t>
        <a:bodyPr/>
        <a:lstStyle/>
        <a:p>
          <a:r>
            <a:rPr lang="en-US" b="0" baseline="0" dirty="0">
              <a:solidFill>
                <a:schemeClr val="accent1"/>
              </a:solidFill>
            </a:rPr>
            <a:t>Always available in your garden!</a:t>
          </a:r>
          <a:endParaRPr lang="en-US" dirty="0">
            <a:solidFill>
              <a:schemeClr val="accent1"/>
            </a:solidFill>
          </a:endParaRPr>
        </a:p>
      </dgm:t>
    </dgm:pt>
    <dgm:pt modelId="{9232C59A-2F52-4246-944E-FD86A3647F3F}" type="parTrans" cxnId="{FD28161C-7D12-42AB-BF65-04ECD23ABEC3}">
      <dgm:prSet/>
      <dgm:spPr/>
      <dgm:t>
        <a:bodyPr/>
        <a:lstStyle/>
        <a:p>
          <a:endParaRPr lang="en-US">
            <a:solidFill>
              <a:schemeClr val="accent1"/>
            </a:solidFill>
          </a:endParaRPr>
        </a:p>
      </dgm:t>
    </dgm:pt>
    <dgm:pt modelId="{2BA9962B-553F-4242-AB21-23EB80956407}" type="sibTrans" cxnId="{FD28161C-7D12-42AB-BF65-04ECD23ABEC3}">
      <dgm:prSet/>
      <dgm:spPr/>
      <dgm:t>
        <a:bodyPr/>
        <a:lstStyle/>
        <a:p>
          <a:endParaRPr lang="en-US">
            <a:solidFill>
              <a:schemeClr val="accent1"/>
            </a:solidFill>
          </a:endParaRPr>
        </a:p>
      </dgm:t>
    </dgm:pt>
    <dgm:pt modelId="{032ADF68-D2A3-4D62-B867-4A75F5EFBDEA}">
      <dgm:prSet/>
      <dgm:spPr/>
      <dgm:t>
        <a:bodyPr/>
        <a:lstStyle/>
        <a:p>
          <a:r>
            <a:rPr lang="en-US" b="0" baseline="0" dirty="0">
              <a:solidFill>
                <a:schemeClr val="accent1"/>
              </a:solidFill>
            </a:rPr>
            <a:t>A great way to save money!</a:t>
          </a:r>
          <a:endParaRPr lang="en-US" dirty="0">
            <a:solidFill>
              <a:schemeClr val="accent1"/>
            </a:solidFill>
          </a:endParaRPr>
        </a:p>
      </dgm:t>
    </dgm:pt>
    <dgm:pt modelId="{9A40C110-B403-4A0C-8B5A-AD5486BF521B}" type="parTrans" cxnId="{94A208C4-EF6F-47AB-AAAC-8E4AD203363B}">
      <dgm:prSet/>
      <dgm:spPr/>
      <dgm:t>
        <a:bodyPr/>
        <a:lstStyle/>
        <a:p>
          <a:endParaRPr lang="en-US">
            <a:solidFill>
              <a:schemeClr val="accent1"/>
            </a:solidFill>
          </a:endParaRPr>
        </a:p>
      </dgm:t>
    </dgm:pt>
    <dgm:pt modelId="{25820D02-A50D-4F02-B4CA-317A4EE6FBDB}" type="sibTrans" cxnId="{94A208C4-EF6F-47AB-AAAC-8E4AD203363B}">
      <dgm:prSet/>
      <dgm:spPr/>
      <dgm:t>
        <a:bodyPr/>
        <a:lstStyle/>
        <a:p>
          <a:endParaRPr lang="en-US">
            <a:solidFill>
              <a:schemeClr val="accent1"/>
            </a:solidFill>
          </a:endParaRPr>
        </a:p>
      </dgm:t>
    </dgm:pt>
    <dgm:pt modelId="{3A52095B-1344-4A15-8F3C-CEC30056B41D}">
      <dgm:prSet/>
      <dgm:spPr/>
      <dgm:t>
        <a:bodyPr/>
        <a:lstStyle/>
        <a:p>
          <a:r>
            <a:rPr lang="en-US" b="0" baseline="0" dirty="0">
              <a:solidFill>
                <a:schemeClr val="accent1"/>
              </a:solidFill>
            </a:rPr>
            <a:t>Unique to the gardener-grow unusual herbs unavailable in the grocery store!</a:t>
          </a:r>
          <a:endParaRPr lang="en-US" dirty="0">
            <a:solidFill>
              <a:schemeClr val="accent1"/>
            </a:solidFill>
          </a:endParaRPr>
        </a:p>
      </dgm:t>
    </dgm:pt>
    <dgm:pt modelId="{DA80C71C-8774-42A1-A649-58C56CB6A6DD}" type="parTrans" cxnId="{39241D9E-97DD-4BEC-9E0C-59A33F3DFA97}">
      <dgm:prSet/>
      <dgm:spPr/>
      <dgm:t>
        <a:bodyPr/>
        <a:lstStyle/>
        <a:p>
          <a:endParaRPr lang="en-US">
            <a:solidFill>
              <a:schemeClr val="accent1"/>
            </a:solidFill>
          </a:endParaRPr>
        </a:p>
      </dgm:t>
    </dgm:pt>
    <dgm:pt modelId="{17DD926C-734F-4D2C-A905-BE8BCE19276F}" type="sibTrans" cxnId="{39241D9E-97DD-4BEC-9E0C-59A33F3DFA97}">
      <dgm:prSet/>
      <dgm:spPr/>
      <dgm:t>
        <a:bodyPr/>
        <a:lstStyle/>
        <a:p>
          <a:endParaRPr lang="en-US">
            <a:solidFill>
              <a:schemeClr val="accent1"/>
            </a:solidFill>
          </a:endParaRPr>
        </a:p>
      </dgm:t>
    </dgm:pt>
    <dgm:pt modelId="{5E7EEDB7-3F35-43E1-BC1B-8AFF98CDB55C}">
      <dgm:prSet/>
      <dgm:spPr/>
      <dgm:t>
        <a:bodyPr/>
        <a:lstStyle/>
        <a:p>
          <a:r>
            <a:rPr lang="en-US" b="0" baseline="0" dirty="0">
              <a:solidFill>
                <a:schemeClr val="accent1"/>
              </a:solidFill>
            </a:rPr>
            <a:t>Add beauty to your garden!</a:t>
          </a:r>
          <a:endParaRPr lang="en-US" dirty="0">
            <a:solidFill>
              <a:schemeClr val="accent1"/>
            </a:solidFill>
          </a:endParaRPr>
        </a:p>
      </dgm:t>
    </dgm:pt>
    <dgm:pt modelId="{A80978AA-75FE-4346-9CE3-BE4E64CE7AD3}" type="parTrans" cxnId="{43CF7FBE-0DFC-4676-AE7E-E1DE355B8B40}">
      <dgm:prSet/>
      <dgm:spPr/>
      <dgm:t>
        <a:bodyPr/>
        <a:lstStyle/>
        <a:p>
          <a:endParaRPr lang="en-US">
            <a:solidFill>
              <a:schemeClr val="accent1"/>
            </a:solidFill>
          </a:endParaRPr>
        </a:p>
      </dgm:t>
    </dgm:pt>
    <dgm:pt modelId="{4CC54489-F6C4-499F-A7FE-97F406C13DA9}" type="sibTrans" cxnId="{43CF7FBE-0DFC-4676-AE7E-E1DE355B8B40}">
      <dgm:prSet/>
      <dgm:spPr/>
      <dgm:t>
        <a:bodyPr/>
        <a:lstStyle/>
        <a:p>
          <a:endParaRPr lang="en-US">
            <a:solidFill>
              <a:schemeClr val="accent1"/>
            </a:solidFill>
          </a:endParaRPr>
        </a:p>
      </dgm:t>
    </dgm:pt>
    <dgm:pt modelId="{1F9F3824-D509-42D2-B433-8BFA2A6AF7F1}">
      <dgm:prSet/>
      <dgm:spPr/>
      <dgm:t>
        <a:bodyPr/>
        <a:lstStyle/>
        <a:p>
          <a:r>
            <a:rPr lang="en-US" b="0" baseline="0" dirty="0">
              <a:solidFill>
                <a:schemeClr val="accent1"/>
              </a:solidFill>
            </a:rPr>
            <a:t>Attract pollinators to your garden!</a:t>
          </a:r>
          <a:endParaRPr lang="en-US" dirty="0">
            <a:solidFill>
              <a:schemeClr val="accent1"/>
            </a:solidFill>
          </a:endParaRPr>
        </a:p>
      </dgm:t>
    </dgm:pt>
    <dgm:pt modelId="{FF6B5B29-7579-4D5F-8430-7D70C4500E3E}" type="parTrans" cxnId="{8D6B7D78-38DE-4A63-B8EC-A49A70EAF433}">
      <dgm:prSet/>
      <dgm:spPr/>
      <dgm:t>
        <a:bodyPr/>
        <a:lstStyle/>
        <a:p>
          <a:endParaRPr lang="en-US">
            <a:solidFill>
              <a:schemeClr val="accent1"/>
            </a:solidFill>
          </a:endParaRPr>
        </a:p>
      </dgm:t>
    </dgm:pt>
    <dgm:pt modelId="{01DA41B5-4B9F-4F9C-9DF6-A980208F7CFD}" type="sibTrans" cxnId="{8D6B7D78-38DE-4A63-B8EC-A49A70EAF433}">
      <dgm:prSet/>
      <dgm:spPr/>
      <dgm:t>
        <a:bodyPr/>
        <a:lstStyle/>
        <a:p>
          <a:endParaRPr lang="en-US">
            <a:solidFill>
              <a:schemeClr val="accent1"/>
            </a:solidFill>
          </a:endParaRPr>
        </a:p>
      </dgm:t>
    </dgm:pt>
    <dgm:pt modelId="{53C785E4-3422-4608-BCC3-4935ABD800AE}">
      <dgm:prSet/>
      <dgm:spPr/>
      <dgm:t>
        <a:bodyPr/>
        <a:lstStyle/>
        <a:p>
          <a:r>
            <a:rPr lang="en-US" b="0" baseline="0" dirty="0">
              <a:solidFill>
                <a:schemeClr val="accent1"/>
              </a:solidFill>
            </a:rPr>
            <a:t>Many herbs are deer resistant!</a:t>
          </a:r>
          <a:endParaRPr lang="en-US" dirty="0">
            <a:solidFill>
              <a:schemeClr val="accent1"/>
            </a:solidFill>
          </a:endParaRPr>
        </a:p>
      </dgm:t>
    </dgm:pt>
    <dgm:pt modelId="{7DC3DF55-FFCD-4CB1-814E-2D5A617AFA7E}" type="parTrans" cxnId="{EC4FBEBA-085B-4F48-91CE-18AECF528776}">
      <dgm:prSet/>
      <dgm:spPr/>
      <dgm:t>
        <a:bodyPr/>
        <a:lstStyle/>
        <a:p>
          <a:endParaRPr lang="en-US">
            <a:solidFill>
              <a:schemeClr val="accent1"/>
            </a:solidFill>
          </a:endParaRPr>
        </a:p>
      </dgm:t>
    </dgm:pt>
    <dgm:pt modelId="{C001D142-C16A-4AA0-A021-2A74134407DF}" type="sibTrans" cxnId="{EC4FBEBA-085B-4F48-91CE-18AECF528776}">
      <dgm:prSet/>
      <dgm:spPr/>
      <dgm:t>
        <a:bodyPr/>
        <a:lstStyle/>
        <a:p>
          <a:endParaRPr lang="en-US">
            <a:solidFill>
              <a:schemeClr val="accent1"/>
            </a:solidFill>
          </a:endParaRPr>
        </a:p>
      </dgm:t>
    </dgm:pt>
    <dgm:pt modelId="{A07AF416-A395-4198-9F6B-01B05F126602}">
      <dgm:prSet/>
      <dgm:spPr/>
      <dgm:t>
        <a:bodyPr/>
        <a:lstStyle/>
        <a:p>
          <a:r>
            <a:rPr lang="en-US" b="0" baseline="0" dirty="0">
              <a:solidFill>
                <a:schemeClr val="accent1"/>
              </a:solidFill>
            </a:rPr>
            <a:t>Fun and rewarding!</a:t>
          </a:r>
          <a:endParaRPr lang="en-US" dirty="0">
            <a:solidFill>
              <a:schemeClr val="accent1"/>
            </a:solidFill>
          </a:endParaRPr>
        </a:p>
      </dgm:t>
    </dgm:pt>
    <dgm:pt modelId="{4D17D157-60C3-4FEA-B564-FD0D08F580F6}" type="parTrans" cxnId="{0829EAA7-07A5-48D3-BFF5-9CAD08DB8EE7}">
      <dgm:prSet/>
      <dgm:spPr/>
      <dgm:t>
        <a:bodyPr/>
        <a:lstStyle/>
        <a:p>
          <a:endParaRPr lang="en-US">
            <a:solidFill>
              <a:schemeClr val="accent1"/>
            </a:solidFill>
          </a:endParaRPr>
        </a:p>
      </dgm:t>
    </dgm:pt>
    <dgm:pt modelId="{028F85F8-4E82-4700-B9AE-0A43C1885DE3}" type="sibTrans" cxnId="{0829EAA7-07A5-48D3-BFF5-9CAD08DB8EE7}">
      <dgm:prSet/>
      <dgm:spPr/>
      <dgm:t>
        <a:bodyPr/>
        <a:lstStyle/>
        <a:p>
          <a:endParaRPr lang="en-US">
            <a:solidFill>
              <a:schemeClr val="accent1"/>
            </a:solidFill>
          </a:endParaRPr>
        </a:p>
      </dgm:t>
    </dgm:pt>
    <dgm:pt modelId="{F4963F61-BEB3-4F18-9623-BF603DE5A524}" type="pres">
      <dgm:prSet presAssocID="{F399CE3E-E2AD-4D90-B069-B67D65FE60E5}" presName="vert0" presStyleCnt="0">
        <dgm:presLayoutVars>
          <dgm:dir/>
          <dgm:animOne val="branch"/>
          <dgm:animLvl val="lvl"/>
        </dgm:presLayoutVars>
      </dgm:prSet>
      <dgm:spPr/>
    </dgm:pt>
    <dgm:pt modelId="{EE326FBD-CB8C-4AC4-A55D-262B21B27D22}" type="pres">
      <dgm:prSet presAssocID="{870BA04C-4073-45DE-A816-FD6976BA28BA}" presName="thickLine" presStyleLbl="alignNode1" presStyleIdx="0" presStyleCnt="9"/>
      <dgm:spPr/>
    </dgm:pt>
    <dgm:pt modelId="{183182EE-2691-4BBA-B7A2-E52D9D9D89EC}" type="pres">
      <dgm:prSet presAssocID="{870BA04C-4073-45DE-A816-FD6976BA28BA}" presName="horz1" presStyleCnt="0"/>
      <dgm:spPr/>
    </dgm:pt>
    <dgm:pt modelId="{043ACAD2-86C5-426B-B04C-54BC4E192A82}" type="pres">
      <dgm:prSet presAssocID="{870BA04C-4073-45DE-A816-FD6976BA28BA}" presName="tx1" presStyleLbl="revTx" presStyleIdx="0" presStyleCnt="9"/>
      <dgm:spPr/>
    </dgm:pt>
    <dgm:pt modelId="{3FFA684B-96D7-46F3-B192-FCFEB9A66086}" type="pres">
      <dgm:prSet presAssocID="{870BA04C-4073-45DE-A816-FD6976BA28BA}" presName="vert1" presStyleCnt="0"/>
      <dgm:spPr/>
    </dgm:pt>
    <dgm:pt modelId="{E5D30C8C-334E-4489-AD63-D6AE7B6F105C}" type="pres">
      <dgm:prSet presAssocID="{F6C93AB3-41B9-4539-BA6C-C1D925658869}" presName="thickLine" presStyleLbl="alignNode1" presStyleIdx="1" presStyleCnt="9"/>
      <dgm:spPr/>
    </dgm:pt>
    <dgm:pt modelId="{98A60F3A-ADE7-41DA-9A12-FB52AF2F7C5A}" type="pres">
      <dgm:prSet presAssocID="{F6C93AB3-41B9-4539-BA6C-C1D925658869}" presName="horz1" presStyleCnt="0"/>
      <dgm:spPr/>
    </dgm:pt>
    <dgm:pt modelId="{6C10A567-0570-43A4-A14D-2C810CFECECA}" type="pres">
      <dgm:prSet presAssocID="{F6C93AB3-41B9-4539-BA6C-C1D925658869}" presName="tx1" presStyleLbl="revTx" presStyleIdx="1" presStyleCnt="9"/>
      <dgm:spPr/>
    </dgm:pt>
    <dgm:pt modelId="{EC4C72EC-57D4-429D-B170-944C47802571}" type="pres">
      <dgm:prSet presAssocID="{F6C93AB3-41B9-4539-BA6C-C1D925658869}" presName="vert1" presStyleCnt="0"/>
      <dgm:spPr/>
    </dgm:pt>
    <dgm:pt modelId="{CA804869-7F71-41EE-A536-8D9C7256847F}" type="pres">
      <dgm:prSet presAssocID="{7BD3B884-C616-4567-B424-5F0CF005EDA4}" presName="thickLine" presStyleLbl="alignNode1" presStyleIdx="2" presStyleCnt="9"/>
      <dgm:spPr/>
    </dgm:pt>
    <dgm:pt modelId="{1D9EA90C-8B2D-474C-89FD-6506F0BBE681}" type="pres">
      <dgm:prSet presAssocID="{7BD3B884-C616-4567-B424-5F0CF005EDA4}" presName="horz1" presStyleCnt="0"/>
      <dgm:spPr/>
    </dgm:pt>
    <dgm:pt modelId="{FCDC8593-3B28-452E-B8AA-2A75ECD9BB29}" type="pres">
      <dgm:prSet presAssocID="{7BD3B884-C616-4567-B424-5F0CF005EDA4}" presName="tx1" presStyleLbl="revTx" presStyleIdx="2" presStyleCnt="9"/>
      <dgm:spPr/>
    </dgm:pt>
    <dgm:pt modelId="{9B256189-85EB-4CDF-BB7D-C765C746C9C2}" type="pres">
      <dgm:prSet presAssocID="{7BD3B884-C616-4567-B424-5F0CF005EDA4}" presName="vert1" presStyleCnt="0"/>
      <dgm:spPr/>
    </dgm:pt>
    <dgm:pt modelId="{58A03BC3-EB3D-4A5A-AB1C-80A19483CE56}" type="pres">
      <dgm:prSet presAssocID="{032ADF68-D2A3-4D62-B867-4A75F5EFBDEA}" presName="thickLine" presStyleLbl="alignNode1" presStyleIdx="3" presStyleCnt="9"/>
      <dgm:spPr/>
    </dgm:pt>
    <dgm:pt modelId="{2117E225-25E4-4E42-AC8E-DD46DCC79CB8}" type="pres">
      <dgm:prSet presAssocID="{032ADF68-D2A3-4D62-B867-4A75F5EFBDEA}" presName="horz1" presStyleCnt="0"/>
      <dgm:spPr/>
    </dgm:pt>
    <dgm:pt modelId="{C0829B9B-4B9E-41D9-B526-426B42BE14DE}" type="pres">
      <dgm:prSet presAssocID="{032ADF68-D2A3-4D62-B867-4A75F5EFBDEA}" presName="tx1" presStyleLbl="revTx" presStyleIdx="3" presStyleCnt="9"/>
      <dgm:spPr/>
    </dgm:pt>
    <dgm:pt modelId="{210C8FC7-F46C-4052-8783-9783691FDF70}" type="pres">
      <dgm:prSet presAssocID="{032ADF68-D2A3-4D62-B867-4A75F5EFBDEA}" presName="vert1" presStyleCnt="0"/>
      <dgm:spPr/>
    </dgm:pt>
    <dgm:pt modelId="{FAD7232B-A804-4A25-9B05-F3DFE7E8305B}" type="pres">
      <dgm:prSet presAssocID="{3A52095B-1344-4A15-8F3C-CEC30056B41D}" presName="thickLine" presStyleLbl="alignNode1" presStyleIdx="4" presStyleCnt="9"/>
      <dgm:spPr/>
    </dgm:pt>
    <dgm:pt modelId="{E14D5092-123A-4429-848B-D01F4E6F0021}" type="pres">
      <dgm:prSet presAssocID="{3A52095B-1344-4A15-8F3C-CEC30056B41D}" presName="horz1" presStyleCnt="0"/>
      <dgm:spPr/>
    </dgm:pt>
    <dgm:pt modelId="{497B5C33-5DC2-453C-A6F2-622478CB988C}" type="pres">
      <dgm:prSet presAssocID="{3A52095B-1344-4A15-8F3C-CEC30056B41D}" presName="tx1" presStyleLbl="revTx" presStyleIdx="4" presStyleCnt="9"/>
      <dgm:spPr/>
    </dgm:pt>
    <dgm:pt modelId="{7E5FE5F8-1C6A-4BCA-A659-190EC582210D}" type="pres">
      <dgm:prSet presAssocID="{3A52095B-1344-4A15-8F3C-CEC30056B41D}" presName="vert1" presStyleCnt="0"/>
      <dgm:spPr/>
    </dgm:pt>
    <dgm:pt modelId="{C22A3C59-0393-4077-A011-94EF498EDAF1}" type="pres">
      <dgm:prSet presAssocID="{5E7EEDB7-3F35-43E1-BC1B-8AFF98CDB55C}" presName="thickLine" presStyleLbl="alignNode1" presStyleIdx="5" presStyleCnt="9"/>
      <dgm:spPr/>
    </dgm:pt>
    <dgm:pt modelId="{5D527CDA-A548-46D4-8232-746BD4BBEF93}" type="pres">
      <dgm:prSet presAssocID="{5E7EEDB7-3F35-43E1-BC1B-8AFF98CDB55C}" presName="horz1" presStyleCnt="0"/>
      <dgm:spPr/>
    </dgm:pt>
    <dgm:pt modelId="{70F9134C-CB1A-4841-A53A-4832FD4B0DDC}" type="pres">
      <dgm:prSet presAssocID="{5E7EEDB7-3F35-43E1-BC1B-8AFF98CDB55C}" presName="tx1" presStyleLbl="revTx" presStyleIdx="5" presStyleCnt="9"/>
      <dgm:spPr/>
    </dgm:pt>
    <dgm:pt modelId="{C58F2C15-AEB2-4752-B0A2-202E2DD47100}" type="pres">
      <dgm:prSet presAssocID="{5E7EEDB7-3F35-43E1-BC1B-8AFF98CDB55C}" presName="vert1" presStyleCnt="0"/>
      <dgm:spPr/>
    </dgm:pt>
    <dgm:pt modelId="{9E90D549-69AE-4020-9C3F-5D67F2A1A189}" type="pres">
      <dgm:prSet presAssocID="{1F9F3824-D509-42D2-B433-8BFA2A6AF7F1}" presName="thickLine" presStyleLbl="alignNode1" presStyleIdx="6" presStyleCnt="9"/>
      <dgm:spPr/>
    </dgm:pt>
    <dgm:pt modelId="{C7D8BB55-2DBC-4187-98D8-82D9D52A64E1}" type="pres">
      <dgm:prSet presAssocID="{1F9F3824-D509-42D2-B433-8BFA2A6AF7F1}" presName="horz1" presStyleCnt="0"/>
      <dgm:spPr/>
    </dgm:pt>
    <dgm:pt modelId="{590D7699-8355-4D1D-9445-5F289690A671}" type="pres">
      <dgm:prSet presAssocID="{1F9F3824-D509-42D2-B433-8BFA2A6AF7F1}" presName="tx1" presStyleLbl="revTx" presStyleIdx="6" presStyleCnt="9"/>
      <dgm:spPr/>
    </dgm:pt>
    <dgm:pt modelId="{FA119AB1-28CD-4F79-BCBD-D7BCD0961158}" type="pres">
      <dgm:prSet presAssocID="{1F9F3824-D509-42D2-B433-8BFA2A6AF7F1}" presName="vert1" presStyleCnt="0"/>
      <dgm:spPr/>
    </dgm:pt>
    <dgm:pt modelId="{FB5BA156-8831-4936-A11D-AB9103259597}" type="pres">
      <dgm:prSet presAssocID="{53C785E4-3422-4608-BCC3-4935ABD800AE}" presName="thickLine" presStyleLbl="alignNode1" presStyleIdx="7" presStyleCnt="9"/>
      <dgm:spPr/>
    </dgm:pt>
    <dgm:pt modelId="{ED80EFAE-F60C-4FC9-9903-CEC5D21E8566}" type="pres">
      <dgm:prSet presAssocID="{53C785E4-3422-4608-BCC3-4935ABD800AE}" presName="horz1" presStyleCnt="0"/>
      <dgm:spPr/>
    </dgm:pt>
    <dgm:pt modelId="{1FD9173B-985E-472C-8831-6753D05A0013}" type="pres">
      <dgm:prSet presAssocID="{53C785E4-3422-4608-BCC3-4935ABD800AE}" presName="tx1" presStyleLbl="revTx" presStyleIdx="7" presStyleCnt="9"/>
      <dgm:spPr/>
    </dgm:pt>
    <dgm:pt modelId="{01D9644A-33E9-4476-A3BE-03DAD7AF1890}" type="pres">
      <dgm:prSet presAssocID="{53C785E4-3422-4608-BCC3-4935ABD800AE}" presName="vert1" presStyleCnt="0"/>
      <dgm:spPr/>
    </dgm:pt>
    <dgm:pt modelId="{709D025D-0346-4308-9B35-355062D03C07}" type="pres">
      <dgm:prSet presAssocID="{A07AF416-A395-4198-9F6B-01B05F126602}" presName="thickLine" presStyleLbl="alignNode1" presStyleIdx="8" presStyleCnt="9"/>
      <dgm:spPr/>
    </dgm:pt>
    <dgm:pt modelId="{948D4695-A7FF-4F4C-A707-18A21FBBD234}" type="pres">
      <dgm:prSet presAssocID="{A07AF416-A395-4198-9F6B-01B05F126602}" presName="horz1" presStyleCnt="0"/>
      <dgm:spPr/>
    </dgm:pt>
    <dgm:pt modelId="{4FCA8F0C-1556-44B5-920C-F2808B57AB9A}" type="pres">
      <dgm:prSet presAssocID="{A07AF416-A395-4198-9F6B-01B05F126602}" presName="tx1" presStyleLbl="revTx" presStyleIdx="8" presStyleCnt="9"/>
      <dgm:spPr/>
    </dgm:pt>
    <dgm:pt modelId="{2511058B-22B3-41D4-B55B-00B94FA491F4}" type="pres">
      <dgm:prSet presAssocID="{A07AF416-A395-4198-9F6B-01B05F126602}" presName="vert1" presStyleCnt="0"/>
      <dgm:spPr/>
    </dgm:pt>
  </dgm:ptLst>
  <dgm:cxnLst>
    <dgm:cxn modelId="{FD28161C-7D12-42AB-BF65-04ECD23ABEC3}" srcId="{F399CE3E-E2AD-4D90-B069-B67D65FE60E5}" destId="{7BD3B884-C616-4567-B424-5F0CF005EDA4}" srcOrd="2" destOrd="0" parTransId="{9232C59A-2F52-4246-944E-FD86A3647F3F}" sibTransId="{2BA9962B-553F-4242-AB21-23EB80956407}"/>
    <dgm:cxn modelId="{F787061F-8D3C-4A5E-A3B0-8E723AE9A9BE}" type="presOf" srcId="{A07AF416-A395-4198-9F6B-01B05F126602}" destId="{4FCA8F0C-1556-44B5-920C-F2808B57AB9A}" srcOrd="0" destOrd="0" presId="urn:microsoft.com/office/officeart/2008/layout/LinedList"/>
    <dgm:cxn modelId="{D2A98122-6AFE-400F-A447-3007EC69B375}" type="presOf" srcId="{5E7EEDB7-3F35-43E1-BC1B-8AFF98CDB55C}" destId="{70F9134C-CB1A-4841-A53A-4832FD4B0DDC}" srcOrd="0" destOrd="0" presId="urn:microsoft.com/office/officeart/2008/layout/LinedList"/>
    <dgm:cxn modelId="{134C2A28-E35A-4A54-B2A8-7C3924B988AC}" type="presOf" srcId="{032ADF68-D2A3-4D62-B867-4A75F5EFBDEA}" destId="{C0829B9B-4B9E-41D9-B526-426B42BE14DE}" srcOrd="0" destOrd="0" presId="urn:microsoft.com/office/officeart/2008/layout/LinedList"/>
    <dgm:cxn modelId="{5C077037-A57B-491B-99D6-787BA35C37EB}" type="presOf" srcId="{870BA04C-4073-45DE-A816-FD6976BA28BA}" destId="{043ACAD2-86C5-426B-B04C-54BC4E192A82}" srcOrd="0" destOrd="0" presId="urn:microsoft.com/office/officeart/2008/layout/LinedList"/>
    <dgm:cxn modelId="{4D50C937-DD2E-4EA3-A2EA-DE402EE94E47}" srcId="{F399CE3E-E2AD-4D90-B069-B67D65FE60E5}" destId="{F6C93AB3-41B9-4539-BA6C-C1D925658869}" srcOrd="1" destOrd="0" parTransId="{B32E9CD4-4CFC-45EA-8BE0-8A27DBA8E8C2}" sibTransId="{DF79D8B9-58C0-4621-8A42-9728633B50E6}"/>
    <dgm:cxn modelId="{BF8B1167-49C8-41D0-A1E7-711CE12FBBD4}" type="presOf" srcId="{F6C93AB3-41B9-4539-BA6C-C1D925658869}" destId="{6C10A567-0570-43A4-A14D-2C810CFECECA}" srcOrd="0" destOrd="0" presId="urn:microsoft.com/office/officeart/2008/layout/LinedList"/>
    <dgm:cxn modelId="{179D8C54-4AB2-4489-84B6-F68C23B3AFE7}" type="presOf" srcId="{F399CE3E-E2AD-4D90-B069-B67D65FE60E5}" destId="{F4963F61-BEB3-4F18-9623-BF603DE5A524}" srcOrd="0" destOrd="0" presId="urn:microsoft.com/office/officeart/2008/layout/LinedList"/>
    <dgm:cxn modelId="{F4935477-B0AE-4032-87A3-DAA8ED68F49C}" type="presOf" srcId="{1F9F3824-D509-42D2-B433-8BFA2A6AF7F1}" destId="{590D7699-8355-4D1D-9445-5F289690A671}" srcOrd="0" destOrd="0" presId="urn:microsoft.com/office/officeart/2008/layout/LinedList"/>
    <dgm:cxn modelId="{8D6B7D78-38DE-4A63-B8EC-A49A70EAF433}" srcId="{F399CE3E-E2AD-4D90-B069-B67D65FE60E5}" destId="{1F9F3824-D509-42D2-B433-8BFA2A6AF7F1}" srcOrd="6" destOrd="0" parTransId="{FF6B5B29-7579-4D5F-8430-7D70C4500E3E}" sibTransId="{01DA41B5-4B9F-4F9C-9DF6-A980208F7CFD}"/>
    <dgm:cxn modelId="{BDF2DB7C-7CC8-4814-8B71-4A5644C0AA59}" type="presOf" srcId="{7BD3B884-C616-4567-B424-5F0CF005EDA4}" destId="{FCDC8593-3B28-452E-B8AA-2A75ECD9BB29}" srcOrd="0" destOrd="0" presId="urn:microsoft.com/office/officeart/2008/layout/LinedList"/>
    <dgm:cxn modelId="{39241D9E-97DD-4BEC-9E0C-59A33F3DFA97}" srcId="{F399CE3E-E2AD-4D90-B069-B67D65FE60E5}" destId="{3A52095B-1344-4A15-8F3C-CEC30056B41D}" srcOrd="4" destOrd="0" parTransId="{DA80C71C-8774-42A1-A649-58C56CB6A6DD}" sibTransId="{17DD926C-734F-4D2C-A905-BE8BCE19276F}"/>
    <dgm:cxn modelId="{2C911BA5-2DE9-4A39-AA17-F24DA37995A2}" type="presOf" srcId="{3A52095B-1344-4A15-8F3C-CEC30056B41D}" destId="{497B5C33-5DC2-453C-A6F2-622478CB988C}" srcOrd="0" destOrd="0" presId="urn:microsoft.com/office/officeart/2008/layout/LinedList"/>
    <dgm:cxn modelId="{0829EAA7-07A5-48D3-BFF5-9CAD08DB8EE7}" srcId="{F399CE3E-E2AD-4D90-B069-B67D65FE60E5}" destId="{A07AF416-A395-4198-9F6B-01B05F126602}" srcOrd="8" destOrd="0" parTransId="{4D17D157-60C3-4FEA-B564-FD0D08F580F6}" sibTransId="{028F85F8-4E82-4700-B9AE-0A43C1885DE3}"/>
    <dgm:cxn modelId="{EC4FBEBA-085B-4F48-91CE-18AECF528776}" srcId="{F399CE3E-E2AD-4D90-B069-B67D65FE60E5}" destId="{53C785E4-3422-4608-BCC3-4935ABD800AE}" srcOrd="7" destOrd="0" parTransId="{7DC3DF55-FFCD-4CB1-814E-2D5A617AFA7E}" sibTransId="{C001D142-C16A-4AA0-A021-2A74134407DF}"/>
    <dgm:cxn modelId="{803643BC-6D63-4E68-B908-4FEADDD592CF}" srcId="{F399CE3E-E2AD-4D90-B069-B67D65FE60E5}" destId="{870BA04C-4073-45DE-A816-FD6976BA28BA}" srcOrd="0" destOrd="0" parTransId="{9414EEBE-C6DC-4AAF-8518-5619C0811B5A}" sibTransId="{DC62C4FB-7710-4A4E-B5ED-4FA112263FDE}"/>
    <dgm:cxn modelId="{43CF7FBE-0DFC-4676-AE7E-E1DE355B8B40}" srcId="{F399CE3E-E2AD-4D90-B069-B67D65FE60E5}" destId="{5E7EEDB7-3F35-43E1-BC1B-8AFF98CDB55C}" srcOrd="5" destOrd="0" parTransId="{A80978AA-75FE-4346-9CE3-BE4E64CE7AD3}" sibTransId="{4CC54489-F6C4-499F-A7FE-97F406C13DA9}"/>
    <dgm:cxn modelId="{94A208C4-EF6F-47AB-AAAC-8E4AD203363B}" srcId="{F399CE3E-E2AD-4D90-B069-B67D65FE60E5}" destId="{032ADF68-D2A3-4D62-B867-4A75F5EFBDEA}" srcOrd="3" destOrd="0" parTransId="{9A40C110-B403-4A0C-8B5A-AD5486BF521B}" sibTransId="{25820D02-A50D-4F02-B4CA-317A4EE6FBDB}"/>
    <dgm:cxn modelId="{72F653DA-86CF-4F70-86E7-48B4D4B8DE36}" type="presOf" srcId="{53C785E4-3422-4608-BCC3-4935ABD800AE}" destId="{1FD9173B-985E-472C-8831-6753D05A0013}" srcOrd="0" destOrd="0" presId="urn:microsoft.com/office/officeart/2008/layout/LinedList"/>
    <dgm:cxn modelId="{7E2FB952-291A-461D-84CB-41370D8B001A}" type="presParOf" srcId="{F4963F61-BEB3-4F18-9623-BF603DE5A524}" destId="{EE326FBD-CB8C-4AC4-A55D-262B21B27D22}" srcOrd="0" destOrd="0" presId="urn:microsoft.com/office/officeart/2008/layout/LinedList"/>
    <dgm:cxn modelId="{FA92E3C9-A3CE-4C87-B438-DC6968414F6B}" type="presParOf" srcId="{F4963F61-BEB3-4F18-9623-BF603DE5A524}" destId="{183182EE-2691-4BBA-B7A2-E52D9D9D89EC}" srcOrd="1" destOrd="0" presId="urn:microsoft.com/office/officeart/2008/layout/LinedList"/>
    <dgm:cxn modelId="{61EBB905-0FAC-4CCA-BF49-99CB9A4D38D3}" type="presParOf" srcId="{183182EE-2691-4BBA-B7A2-E52D9D9D89EC}" destId="{043ACAD2-86C5-426B-B04C-54BC4E192A82}" srcOrd="0" destOrd="0" presId="urn:microsoft.com/office/officeart/2008/layout/LinedList"/>
    <dgm:cxn modelId="{96F723A7-6DDB-4A42-BF92-FA42EFA614B1}" type="presParOf" srcId="{183182EE-2691-4BBA-B7A2-E52D9D9D89EC}" destId="{3FFA684B-96D7-46F3-B192-FCFEB9A66086}" srcOrd="1" destOrd="0" presId="urn:microsoft.com/office/officeart/2008/layout/LinedList"/>
    <dgm:cxn modelId="{2E35F78E-1CE0-4EEE-A981-08631EA9CA7D}" type="presParOf" srcId="{F4963F61-BEB3-4F18-9623-BF603DE5A524}" destId="{E5D30C8C-334E-4489-AD63-D6AE7B6F105C}" srcOrd="2" destOrd="0" presId="urn:microsoft.com/office/officeart/2008/layout/LinedList"/>
    <dgm:cxn modelId="{B3B7CC60-0972-4BBA-BBFB-32C4D3B87D7A}" type="presParOf" srcId="{F4963F61-BEB3-4F18-9623-BF603DE5A524}" destId="{98A60F3A-ADE7-41DA-9A12-FB52AF2F7C5A}" srcOrd="3" destOrd="0" presId="urn:microsoft.com/office/officeart/2008/layout/LinedList"/>
    <dgm:cxn modelId="{4E88FF80-6BB6-430D-871B-F08D0514051F}" type="presParOf" srcId="{98A60F3A-ADE7-41DA-9A12-FB52AF2F7C5A}" destId="{6C10A567-0570-43A4-A14D-2C810CFECECA}" srcOrd="0" destOrd="0" presId="urn:microsoft.com/office/officeart/2008/layout/LinedList"/>
    <dgm:cxn modelId="{F9585C71-0046-406F-957F-2F24F0532DC7}" type="presParOf" srcId="{98A60F3A-ADE7-41DA-9A12-FB52AF2F7C5A}" destId="{EC4C72EC-57D4-429D-B170-944C47802571}" srcOrd="1" destOrd="0" presId="urn:microsoft.com/office/officeart/2008/layout/LinedList"/>
    <dgm:cxn modelId="{43F71C44-2CA1-493F-A3D1-9099467C8D62}" type="presParOf" srcId="{F4963F61-BEB3-4F18-9623-BF603DE5A524}" destId="{CA804869-7F71-41EE-A536-8D9C7256847F}" srcOrd="4" destOrd="0" presId="urn:microsoft.com/office/officeart/2008/layout/LinedList"/>
    <dgm:cxn modelId="{FF3679E2-A28B-42A1-907F-D21EF1CB5E6C}" type="presParOf" srcId="{F4963F61-BEB3-4F18-9623-BF603DE5A524}" destId="{1D9EA90C-8B2D-474C-89FD-6506F0BBE681}" srcOrd="5" destOrd="0" presId="urn:microsoft.com/office/officeart/2008/layout/LinedList"/>
    <dgm:cxn modelId="{BB27A9EF-E844-41BE-A91A-74F03669C207}" type="presParOf" srcId="{1D9EA90C-8B2D-474C-89FD-6506F0BBE681}" destId="{FCDC8593-3B28-452E-B8AA-2A75ECD9BB29}" srcOrd="0" destOrd="0" presId="urn:microsoft.com/office/officeart/2008/layout/LinedList"/>
    <dgm:cxn modelId="{FD105DFD-002A-4716-A8D8-C851ACB8E3A9}" type="presParOf" srcId="{1D9EA90C-8B2D-474C-89FD-6506F0BBE681}" destId="{9B256189-85EB-4CDF-BB7D-C765C746C9C2}" srcOrd="1" destOrd="0" presId="urn:microsoft.com/office/officeart/2008/layout/LinedList"/>
    <dgm:cxn modelId="{1FDAF215-DF2E-47BB-ABD2-10494DA891F4}" type="presParOf" srcId="{F4963F61-BEB3-4F18-9623-BF603DE5A524}" destId="{58A03BC3-EB3D-4A5A-AB1C-80A19483CE56}" srcOrd="6" destOrd="0" presId="urn:microsoft.com/office/officeart/2008/layout/LinedList"/>
    <dgm:cxn modelId="{4A955631-072F-40F3-95CE-A79F5C2747FD}" type="presParOf" srcId="{F4963F61-BEB3-4F18-9623-BF603DE5A524}" destId="{2117E225-25E4-4E42-AC8E-DD46DCC79CB8}" srcOrd="7" destOrd="0" presId="urn:microsoft.com/office/officeart/2008/layout/LinedList"/>
    <dgm:cxn modelId="{239A5BAF-BB2E-43D8-BB8F-9551E8C4616E}" type="presParOf" srcId="{2117E225-25E4-4E42-AC8E-DD46DCC79CB8}" destId="{C0829B9B-4B9E-41D9-B526-426B42BE14DE}" srcOrd="0" destOrd="0" presId="urn:microsoft.com/office/officeart/2008/layout/LinedList"/>
    <dgm:cxn modelId="{266E630B-F064-4137-A3B1-124B081AB02C}" type="presParOf" srcId="{2117E225-25E4-4E42-AC8E-DD46DCC79CB8}" destId="{210C8FC7-F46C-4052-8783-9783691FDF70}" srcOrd="1" destOrd="0" presId="urn:microsoft.com/office/officeart/2008/layout/LinedList"/>
    <dgm:cxn modelId="{1E901A7F-4263-4410-BB53-B953E5CF3B60}" type="presParOf" srcId="{F4963F61-BEB3-4F18-9623-BF603DE5A524}" destId="{FAD7232B-A804-4A25-9B05-F3DFE7E8305B}" srcOrd="8" destOrd="0" presId="urn:microsoft.com/office/officeart/2008/layout/LinedList"/>
    <dgm:cxn modelId="{38055C4D-DAE6-456D-84BE-9268DA44CE54}" type="presParOf" srcId="{F4963F61-BEB3-4F18-9623-BF603DE5A524}" destId="{E14D5092-123A-4429-848B-D01F4E6F0021}" srcOrd="9" destOrd="0" presId="urn:microsoft.com/office/officeart/2008/layout/LinedList"/>
    <dgm:cxn modelId="{DD242C23-54CA-4479-AF73-675653CE7825}" type="presParOf" srcId="{E14D5092-123A-4429-848B-D01F4E6F0021}" destId="{497B5C33-5DC2-453C-A6F2-622478CB988C}" srcOrd="0" destOrd="0" presId="urn:microsoft.com/office/officeart/2008/layout/LinedList"/>
    <dgm:cxn modelId="{21DEE744-AB0A-4407-8D84-67C32E7A25BB}" type="presParOf" srcId="{E14D5092-123A-4429-848B-D01F4E6F0021}" destId="{7E5FE5F8-1C6A-4BCA-A659-190EC582210D}" srcOrd="1" destOrd="0" presId="urn:microsoft.com/office/officeart/2008/layout/LinedList"/>
    <dgm:cxn modelId="{3D02EC72-6AA7-4097-BDC2-D9E923DA56E7}" type="presParOf" srcId="{F4963F61-BEB3-4F18-9623-BF603DE5A524}" destId="{C22A3C59-0393-4077-A011-94EF498EDAF1}" srcOrd="10" destOrd="0" presId="urn:microsoft.com/office/officeart/2008/layout/LinedList"/>
    <dgm:cxn modelId="{6083A6A3-0585-4D57-AFE9-35C1F899A67B}" type="presParOf" srcId="{F4963F61-BEB3-4F18-9623-BF603DE5A524}" destId="{5D527CDA-A548-46D4-8232-746BD4BBEF93}" srcOrd="11" destOrd="0" presId="urn:microsoft.com/office/officeart/2008/layout/LinedList"/>
    <dgm:cxn modelId="{A2FAA527-D6FB-410C-A33F-289B00078084}" type="presParOf" srcId="{5D527CDA-A548-46D4-8232-746BD4BBEF93}" destId="{70F9134C-CB1A-4841-A53A-4832FD4B0DDC}" srcOrd="0" destOrd="0" presId="urn:microsoft.com/office/officeart/2008/layout/LinedList"/>
    <dgm:cxn modelId="{7BABD00E-1F64-4CD8-98F7-5037EC12C4ED}" type="presParOf" srcId="{5D527CDA-A548-46D4-8232-746BD4BBEF93}" destId="{C58F2C15-AEB2-4752-B0A2-202E2DD47100}" srcOrd="1" destOrd="0" presId="urn:microsoft.com/office/officeart/2008/layout/LinedList"/>
    <dgm:cxn modelId="{68047515-1397-40D6-A0F2-BEA312612A6D}" type="presParOf" srcId="{F4963F61-BEB3-4F18-9623-BF603DE5A524}" destId="{9E90D549-69AE-4020-9C3F-5D67F2A1A189}" srcOrd="12" destOrd="0" presId="urn:microsoft.com/office/officeart/2008/layout/LinedList"/>
    <dgm:cxn modelId="{2AB58352-FE82-4780-A9A8-36AB5B0594E3}" type="presParOf" srcId="{F4963F61-BEB3-4F18-9623-BF603DE5A524}" destId="{C7D8BB55-2DBC-4187-98D8-82D9D52A64E1}" srcOrd="13" destOrd="0" presId="urn:microsoft.com/office/officeart/2008/layout/LinedList"/>
    <dgm:cxn modelId="{E3FDA828-5377-4637-A94F-620C4A7B0B8C}" type="presParOf" srcId="{C7D8BB55-2DBC-4187-98D8-82D9D52A64E1}" destId="{590D7699-8355-4D1D-9445-5F289690A671}" srcOrd="0" destOrd="0" presId="urn:microsoft.com/office/officeart/2008/layout/LinedList"/>
    <dgm:cxn modelId="{FA98488E-9CD5-46FB-A952-6FA272191C49}" type="presParOf" srcId="{C7D8BB55-2DBC-4187-98D8-82D9D52A64E1}" destId="{FA119AB1-28CD-4F79-BCBD-D7BCD0961158}" srcOrd="1" destOrd="0" presId="urn:microsoft.com/office/officeart/2008/layout/LinedList"/>
    <dgm:cxn modelId="{A1B0A269-645F-4DC9-8139-8064615342D9}" type="presParOf" srcId="{F4963F61-BEB3-4F18-9623-BF603DE5A524}" destId="{FB5BA156-8831-4936-A11D-AB9103259597}" srcOrd="14" destOrd="0" presId="urn:microsoft.com/office/officeart/2008/layout/LinedList"/>
    <dgm:cxn modelId="{D7AF631F-E6F2-498B-8955-F70A57726FFD}" type="presParOf" srcId="{F4963F61-BEB3-4F18-9623-BF603DE5A524}" destId="{ED80EFAE-F60C-4FC9-9903-CEC5D21E8566}" srcOrd="15" destOrd="0" presId="urn:microsoft.com/office/officeart/2008/layout/LinedList"/>
    <dgm:cxn modelId="{6D2D73B7-EE84-4AFA-9C48-CB3BC89079B7}" type="presParOf" srcId="{ED80EFAE-F60C-4FC9-9903-CEC5D21E8566}" destId="{1FD9173B-985E-472C-8831-6753D05A0013}" srcOrd="0" destOrd="0" presId="urn:microsoft.com/office/officeart/2008/layout/LinedList"/>
    <dgm:cxn modelId="{2DF41903-D480-4C31-BE3B-982EE6CE041C}" type="presParOf" srcId="{ED80EFAE-F60C-4FC9-9903-CEC5D21E8566}" destId="{01D9644A-33E9-4476-A3BE-03DAD7AF1890}" srcOrd="1" destOrd="0" presId="urn:microsoft.com/office/officeart/2008/layout/LinedList"/>
    <dgm:cxn modelId="{E8B5B88C-4E9B-4F6D-88E1-424B072408A9}" type="presParOf" srcId="{F4963F61-BEB3-4F18-9623-BF603DE5A524}" destId="{709D025D-0346-4308-9B35-355062D03C07}" srcOrd="16" destOrd="0" presId="urn:microsoft.com/office/officeart/2008/layout/LinedList"/>
    <dgm:cxn modelId="{CC469330-5F4E-44C8-A29E-1087D5BAA41D}" type="presParOf" srcId="{F4963F61-BEB3-4F18-9623-BF603DE5A524}" destId="{948D4695-A7FF-4F4C-A707-18A21FBBD234}" srcOrd="17" destOrd="0" presId="urn:microsoft.com/office/officeart/2008/layout/LinedList"/>
    <dgm:cxn modelId="{DD8FC862-4354-4031-9C44-D3155B435250}" type="presParOf" srcId="{948D4695-A7FF-4F4C-A707-18A21FBBD234}" destId="{4FCA8F0C-1556-44B5-920C-F2808B57AB9A}" srcOrd="0" destOrd="0" presId="urn:microsoft.com/office/officeart/2008/layout/LinedList"/>
    <dgm:cxn modelId="{F88126A3-539B-42AB-A66A-F67D63539A2D}" type="presParOf" srcId="{948D4695-A7FF-4F4C-A707-18A21FBBD234}" destId="{2511058B-22B3-41D4-B55B-00B94FA491F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5104B3-F004-4523-939D-B7EF28EEB9EF}"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CCD1A1EA-82BC-4073-B2CC-D09AF76D7F18}">
      <dgm:prSet custT="1"/>
      <dgm:spPr/>
      <dgm:t>
        <a:bodyPr/>
        <a:lstStyle/>
        <a:p>
          <a:pPr>
            <a:lnSpc>
              <a:spcPct val="100000"/>
            </a:lnSpc>
            <a:defRPr cap="all"/>
          </a:pPr>
          <a:r>
            <a:rPr lang="en-US" sz="1600" b="1" u="sng" baseline="0" dirty="0">
              <a:solidFill>
                <a:schemeClr val="accent1">
                  <a:lumMod val="75000"/>
                </a:schemeClr>
              </a:solidFill>
            </a:rPr>
            <a:t>Never</a:t>
          </a:r>
          <a:r>
            <a:rPr lang="en-US" sz="1600" b="0" baseline="0" dirty="0">
              <a:solidFill>
                <a:schemeClr val="accent1">
                  <a:lumMod val="75000"/>
                </a:schemeClr>
              </a:solidFill>
            </a:rPr>
            <a:t> use any fertilizer or pesticide That isn’t labeled for use on edible plants.</a:t>
          </a:r>
          <a:endParaRPr lang="en-US" sz="1600" dirty="0">
            <a:solidFill>
              <a:schemeClr val="accent1">
                <a:lumMod val="75000"/>
              </a:schemeClr>
            </a:solidFill>
          </a:endParaRPr>
        </a:p>
      </dgm:t>
    </dgm:pt>
    <dgm:pt modelId="{BB9CE47F-62DE-4433-88C4-A1111B4F1022}" type="parTrans" cxnId="{CC0FE7B1-0B7F-43A2-9170-8DA0C2F84278}">
      <dgm:prSet/>
      <dgm:spPr/>
      <dgm:t>
        <a:bodyPr/>
        <a:lstStyle/>
        <a:p>
          <a:endParaRPr lang="en-US"/>
        </a:p>
      </dgm:t>
    </dgm:pt>
    <dgm:pt modelId="{5FCC58D2-DC70-43A8-BF65-EA940A51AC0C}" type="sibTrans" cxnId="{CC0FE7B1-0B7F-43A2-9170-8DA0C2F84278}">
      <dgm:prSet/>
      <dgm:spPr/>
      <dgm:t>
        <a:bodyPr/>
        <a:lstStyle/>
        <a:p>
          <a:endParaRPr lang="en-US"/>
        </a:p>
      </dgm:t>
    </dgm:pt>
    <dgm:pt modelId="{1B5A7D6B-5ECD-4295-8852-2EEE5702EF97}">
      <dgm:prSet custT="1"/>
      <dgm:spPr/>
      <dgm:t>
        <a:bodyPr/>
        <a:lstStyle/>
        <a:p>
          <a:pPr>
            <a:lnSpc>
              <a:spcPct val="100000"/>
            </a:lnSpc>
            <a:defRPr cap="all"/>
          </a:pPr>
          <a:r>
            <a:rPr lang="en-US" sz="1600" b="0" baseline="0" dirty="0">
              <a:solidFill>
                <a:schemeClr val="accent1">
                  <a:lumMod val="75000"/>
                </a:schemeClr>
              </a:solidFill>
            </a:rPr>
            <a:t>Growing culinary herbs is very similar to growing vegetables!</a:t>
          </a:r>
          <a:endParaRPr lang="en-US" sz="1600" dirty="0">
            <a:solidFill>
              <a:schemeClr val="accent1">
                <a:lumMod val="75000"/>
              </a:schemeClr>
            </a:solidFill>
          </a:endParaRPr>
        </a:p>
      </dgm:t>
    </dgm:pt>
    <dgm:pt modelId="{4B3221D3-2A17-4956-B8B2-C48D3A64CCE3}" type="parTrans" cxnId="{E15FE2DE-C810-4A16-8523-5EAD395769BA}">
      <dgm:prSet/>
      <dgm:spPr/>
      <dgm:t>
        <a:bodyPr/>
        <a:lstStyle/>
        <a:p>
          <a:endParaRPr lang="en-US"/>
        </a:p>
      </dgm:t>
    </dgm:pt>
    <dgm:pt modelId="{AE67BB21-C5FC-44D3-8E21-384D217BB900}" type="sibTrans" cxnId="{E15FE2DE-C810-4A16-8523-5EAD395769BA}">
      <dgm:prSet/>
      <dgm:spPr/>
      <dgm:t>
        <a:bodyPr/>
        <a:lstStyle/>
        <a:p>
          <a:endParaRPr lang="en-US"/>
        </a:p>
      </dgm:t>
    </dgm:pt>
    <dgm:pt modelId="{BE4B6DC5-E9ED-48F3-B226-7D39296363F1}">
      <dgm:prSet custT="1"/>
      <dgm:spPr/>
      <dgm:t>
        <a:bodyPr/>
        <a:lstStyle/>
        <a:p>
          <a:pPr>
            <a:lnSpc>
              <a:spcPct val="100000"/>
            </a:lnSpc>
            <a:defRPr cap="all"/>
          </a:pPr>
          <a:r>
            <a:rPr lang="en-US" sz="1600" b="0" baseline="0" dirty="0">
              <a:solidFill>
                <a:schemeClr val="accent1">
                  <a:lumMod val="75000"/>
                </a:schemeClr>
              </a:solidFill>
            </a:rPr>
            <a:t>Herbs have few problems with pests and diseases.</a:t>
          </a:r>
          <a:endParaRPr lang="en-US" sz="1600" dirty="0">
            <a:solidFill>
              <a:schemeClr val="accent1">
                <a:lumMod val="75000"/>
              </a:schemeClr>
            </a:solidFill>
          </a:endParaRPr>
        </a:p>
      </dgm:t>
    </dgm:pt>
    <dgm:pt modelId="{39AE5EAA-04FF-4FA6-92D2-74B9F6E0EFD4}" type="parTrans" cxnId="{E9B4B9C5-65A5-47EC-BF34-F35AAB776B11}">
      <dgm:prSet/>
      <dgm:spPr/>
      <dgm:t>
        <a:bodyPr/>
        <a:lstStyle/>
        <a:p>
          <a:endParaRPr lang="en-US"/>
        </a:p>
      </dgm:t>
    </dgm:pt>
    <dgm:pt modelId="{EE7DFC64-6152-4882-B7F7-E875EAB4ACE7}" type="sibTrans" cxnId="{E9B4B9C5-65A5-47EC-BF34-F35AAB776B11}">
      <dgm:prSet/>
      <dgm:spPr/>
      <dgm:t>
        <a:bodyPr/>
        <a:lstStyle/>
        <a:p>
          <a:endParaRPr lang="en-US"/>
        </a:p>
      </dgm:t>
    </dgm:pt>
    <dgm:pt modelId="{CFB4A022-6F55-4FBB-82DA-6C12DB356625}">
      <dgm:prSet/>
      <dgm:spPr/>
      <dgm:t>
        <a:bodyPr/>
        <a:lstStyle/>
        <a:p>
          <a:pPr>
            <a:lnSpc>
              <a:spcPct val="100000"/>
            </a:lnSpc>
            <a:defRPr cap="all"/>
          </a:pPr>
          <a:r>
            <a:rPr lang="en-US" b="0" baseline="0" dirty="0">
              <a:solidFill>
                <a:schemeClr val="accent1">
                  <a:lumMod val="75000"/>
                </a:schemeClr>
              </a:solidFill>
            </a:rPr>
            <a:t>Most annual herbs taste their best before they flower. </a:t>
          </a:r>
          <a:endParaRPr lang="en-US" dirty="0">
            <a:solidFill>
              <a:schemeClr val="accent1">
                <a:lumMod val="75000"/>
              </a:schemeClr>
            </a:solidFill>
          </a:endParaRPr>
        </a:p>
      </dgm:t>
    </dgm:pt>
    <dgm:pt modelId="{68392FA4-C11C-41B7-9290-535BBCBA8A67}" type="parTrans" cxnId="{5B643E87-CF97-4CE8-9DFD-04D7C0B05E9D}">
      <dgm:prSet/>
      <dgm:spPr/>
      <dgm:t>
        <a:bodyPr/>
        <a:lstStyle/>
        <a:p>
          <a:endParaRPr lang="en-US"/>
        </a:p>
      </dgm:t>
    </dgm:pt>
    <dgm:pt modelId="{14BDA399-F173-4D23-BDBC-EFDD696A5DC2}" type="sibTrans" cxnId="{5B643E87-CF97-4CE8-9DFD-04D7C0B05E9D}">
      <dgm:prSet/>
      <dgm:spPr/>
      <dgm:t>
        <a:bodyPr/>
        <a:lstStyle/>
        <a:p>
          <a:endParaRPr lang="en-US"/>
        </a:p>
      </dgm:t>
    </dgm:pt>
    <dgm:pt modelId="{8BBD22D1-2796-4F63-B438-CD192737E65B}">
      <dgm:prSet/>
      <dgm:spPr/>
      <dgm:t>
        <a:bodyPr/>
        <a:lstStyle/>
        <a:p>
          <a:pPr>
            <a:lnSpc>
              <a:spcPct val="100000"/>
            </a:lnSpc>
            <a:defRPr cap="all"/>
          </a:pPr>
          <a:r>
            <a:rPr lang="en-US" b="0" baseline="0" dirty="0">
              <a:solidFill>
                <a:schemeClr val="tx2"/>
              </a:solidFill>
            </a:rPr>
            <a:t>Pinch and use your herbs often</a:t>
          </a:r>
          <a:r>
            <a:rPr lang="en-US" b="0" baseline="0" dirty="0"/>
            <a:t>. </a:t>
          </a:r>
          <a:endParaRPr lang="en-US" dirty="0"/>
        </a:p>
      </dgm:t>
    </dgm:pt>
    <dgm:pt modelId="{42CB65CB-9058-41AB-B4BB-C48C559BA2D9}" type="parTrans" cxnId="{F67A960B-8145-4F33-8AFF-1078093B809F}">
      <dgm:prSet/>
      <dgm:spPr/>
      <dgm:t>
        <a:bodyPr/>
        <a:lstStyle/>
        <a:p>
          <a:endParaRPr lang="en-US"/>
        </a:p>
      </dgm:t>
    </dgm:pt>
    <dgm:pt modelId="{8514BC95-B35B-410A-AA00-461681077FD5}" type="sibTrans" cxnId="{F67A960B-8145-4F33-8AFF-1078093B809F}">
      <dgm:prSet/>
      <dgm:spPr/>
      <dgm:t>
        <a:bodyPr/>
        <a:lstStyle/>
        <a:p>
          <a:endParaRPr lang="en-US"/>
        </a:p>
      </dgm:t>
    </dgm:pt>
    <dgm:pt modelId="{01EC253D-E190-4FC8-A823-4E7A92F8369F}" type="pres">
      <dgm:prSet presAssocID="{D65104B3-F004-4523-939D-B7EF28EEB9EF}" presName="root" presStyleCnt="0">
        <dgm:presLayoutVars>
          <dgm:dir/>
          <dgm:resizeHandles val="exact"/>
        </dgm:presLayoutVars>
      </dgm:prSet>
      <dgm:spPr/>
    </dgm:pt>
    <dgm:pt modelId="{2CF90D72-B345-42F5-9473-DF69B177EAA6}" type="pres">
      <dgm:prSet presAssocID="{CCD1A1EA-82BC-4073-B2CC-D09AF76D7F18}" presName="compNode" presStyleCnt="0"/>
      <dgm:spPr/>
    </dgm:pt>
    <dgm:pt modelId="{21D552A7-2820-443C-B3AF-E906EBE6DF21}" type="pres">
      <dgm:prSet presAssocID="{CCD1A1EA-82BC-4073-B2CC-D09AF76D7F18}" presName="iconBgRect" presStyleLbl="bgShp" presStyleIdx="0" presStyleCnt="5"/>
      <dgm:spPr/>
    </dgm:pt>
    <dgm:pt modelId="{700A6B68-3DE5-47FE-BF34-3B00FCE91640}" type="pres">
      <dgm:prSet presAssocID="{CCD1A1EA-82BC-4073-B2CC-D09AF76D7F1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eed Packet with solid fill"/>
        </a:ext>
      </dgm:extLst>
    </dgm:pt>
    <dgm:pt modelId="{D48287A7-CA39-41BE-A747-E68277F27AB0}" type="pres">
      <dgm:prSet presAssocID="{CCD1A1EA-82BC-4073-B2CC-D09AF76D7F18}" presName="spaceRect" presStyleCnt="0"/>
      <dgm:spPr/>
    </dgm:pt>
    <dgm:pt modelId="{A44D7F39-899A-4EAF-8E98-824AD6C423A9}" type="pres">
      <dgm:prSet presAssocID="{CCD1A1EA-82BC-4073-B2CC-D09AF76D7F18}" presName="textRect" presStyleLbl="revTx" presStyleIdx="0" presStyleCnt="5">
        <dgm:presLayoutVars>
          <dgm:chMax val="1"/>
          <dgm:chPref val="1"/>
        </dgm:presLayoutVars>
      </dgm:prSet>
      <dgm:spPr/>
    </dgm:pt>
    <dgm:pt modelId="{B2280143-5D3F-481A-BF14-8DE1867F94D7}" type="pres">
      <dgm:prSet presAssocID="{5FCC58D2-DC70-43A8-BF65-EA940A51AC0C}" presName="sibTrans" presStyleCnt="0"/>
      <dgm:spPr/>
    </dgm:pt>
    <dgm:pt modelId="{2235579F-0B06-4A57-B4D9-5899C9E16AF0}" type="pres">
      <dgm:prSet presAssocID="{1B5A7D6B-5ECD-4295-8852-2EEE5702EF97}" presName="compNode" presStyleCnt="0"/>
      <dgm:spPr/>
    </dgm:pt>
    <dgm:pt modelId="{682650E0-7D9B-4A0C-BD2B-A364AE48EF05}" type="pres">
      <dgm:prSet presAssocID="{1B5A7D6B-5ECD-4295-8852-2EEE5702EF97}" presName="iconBgRect" presStyleLbl="bgShp" presStyleIdx="1" presStyleCnt="5"/>
      <dgm:spPr/>
    </dgm:pt>
    <dgm:pt modelId="{E33AEC44-EAB4-40A5-8333-0734F6F15CCD}" type="pres">
      <dgm:prSet presAssocID="{1B5A7D6B-5ECD-4295-8852-2EEE5702EF97}"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umpkin with solid fill"/>
        </a:ext>
      </dgm:extLst>
    </dgm:pt>
    <dgm:pt modelId="{E2495D2C-21D9-4638-B157-9EDD39A0F442}" type="pres">
      <dgm:prSet presAssocID="{1B5A7D6B-5ECD-4295-8852-2EEE5702EF97}" presName="spaceRect" presStyleCnt="0"/>
      <dgm:spPr/>
    </dgm:pt>
    <dgm:pt modelId="{8DCA6D6E-1A6E-459F-9514-AF067E74865E}" type="pres">
      <dgm:prSet presAssocID="{1B5A7D6B-5ECD-4295-8852-2EEE5702EF97}" presName="textRect" presStyleLbl="revTx" presStyleIdx="1" presStyleCnt="5">
        <dgm:presLayoutVars>
          <dgm:chMax val="1"/>
          <dgm:chPref val="1"/>
        </dgm:presLayoutVars>
      </dgm:prSet>
      <dgm:spPr/>
    </dgm:pt>
    <dgm:pt modelId="{C585DB84-250F-4E04-A228-B325AE801FFB}" type="pres">
      <dgm:prSet presAssocID="{AE67BB21-C5FC-44D3-8E21-384D217BB900}" presName="sibTrans" presStyleCnt="0"/>
      <dgm:spPr/>
    </dgm:pt>
    <dgm:pt modelId="{BE634CE6-E285-493D-AE6F-5301E91B1384}" type="pres">
      <dgm:prSet presAssocID="{BE4B6DC5-E9ED-48F3-B226-7D39296363F1}" presName="compNode" presStyleCnt="0"/>
      <dgm:spPr/>
    </dgm:pt>
    <dgm:pt modelId="{D8E43D61-8125-43E8-9290-8DF803CFA9A4}" type="pres">
      <dgm:prSet presAssocID="{BE4B6DC5-E9ED-48F3-B226-7D39296363F1}" presName="iconBgRect" presStyleLbl="bgShp" presStyleIdx="2" presStyleCnt="5"/>
      <dgm:spPr/>
    </dgm:pt>
    <dgm:pt modelId="{F10454B5-32CB-476D-8C38-B09A8B116162}" type="pres">
      <dgm:prSet presAssocID="{BE4B6DC5-E9ED-48F3-B226-7D39296363F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asshopper"/>
        </a:ext>
      </dgm:extLst>
    </dgm:pt>
    <dgm:pt modelId="{5983CE02-F63C-4887-BF2D-93D7AF3ADF25}" type="pres">
      <dgm:prSet presAssocID="{BE4B6DC5-E9ED-48F3-B226-7D39296363F1}" presName="spaceRect" presStyleCnt="0"/>
      <dgm:spPr/>
    </dgm:pt>
    <dgm:pt modelId="{354FDF72-24A0-428F-BAAD-0B0CDD0AAE26}" type="pres">
      <dgm:prSet presAssocID="{BE4B6DC5-E9ED-48F3-B226-7D39296363F1}" presName="textRect" presStyleLbl="revTx" presStyleIdx="2" presStyleCnt="5">
        <dgm:presLayoutVars>
          <dgm:chMax val="1"/>
          <dgm:chPref val="1"/>
        </dgm:presLayoutVars>
      </dgm:prSet>
      <dgm:spPr/>
    </dgm:pt>
    <dgm:pt modelId="{E46126BE-E4B8-4496-9A66-8CC869F9B9F8}" type="pres">
      <dgm:prSet presAssocID="{EE7DFC64-6152-4882-B7F7-E875EAB4ACE7}" presName="sibTrans" presStyleCnt="0"/>
      <dgm:spPr/>
    </dgm:pt>
    <dgm:pt modelId="{FC4C0D93-FCB7-4F0D-990A-921512FD64C2}" type="pres">
      <dgm:prSet presAssocID="{CFB4A022-6F55-4FBB-82DA-6C12DB356625}" presName="compNode" presStyleCnt="0"/>
      <dgm:spPr/>
    </dgm:pt>
    <dgm:pt modelId="{F2966E6B-E57A-4F17-A99B-353675DB5887}" type="pres">
      <dgm:prSet presAssocID="{CFB4A022-6F55-4FBB-82DA-6C12DB356625}" presName="iconBgRect" presStyleLbl="bgShp" presStyleIdx="3" presStyleCnt="5"/>
      <dgm:spPr/>
    </dgm:pt>
    <dgm:pt modelId="{A769DC16-6ECB-43B9-B065-34E8293AB98F}" type="pres">
      <dgm:prSet presAssocID="{CFB4A022-6F55-4FBB-82DA-6C12DB35662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lant"/>
        </a:ext>
      </dgm:extLst>
    </dgm:pt>
    <dgm:pt modelId="{CE338BB5-DF6D-4D66-A48D-4364A1D35779}" type="pres">
      <dgm:prSet presAssocID="{CFB4A022-6F55-4FBB-82DA-6C12DB356625}" presName="spaceRect" presStyleCnt="0"/>
      <dgm:spPr/>
    </dgm:pt>
    <dgm:pt modelId="{C47C01FD-D67D-4DFC-A722-2C7989FF6D22}" type="pres">
      <dgm:prSet presAssocID="{CFB4A022-6F55-4FBB-82DA-6C12DB356625}" presName="textRect" presStyleLbl="revTx" presStyleIdx="3" presStyleCnt="5">
        <dgm:presLayoutVars>
          <dgm:chMax val="1"/>
          <dgm:chPref val="1"/>
        </dgm:presLayoutVars>
      </dgm:prSet>
      <dgm:spPr/>
    </dgm:pt>
    <dgm:pt modelId="{F563A0BA-C1B8-4AC1-A8DC-5414FA2BA1D1}" type="pres">
      <dgm:prSet presAssocID="{14BDA399-F173-4D23-BDBC-EFDD696A5DC2}" presName="sibTrans" presStyleCnt="0"/>
      <dgm:spPr/>
    </dgm:pt>
    <dgm:pt modelId="{BCB35F0C-9253-4580-BDBE-ABDFF5EECC8A}" type="pres">
      <dgm:prSet presAssocID="{8BBD22D1-2796-4F63-B438-CD192737E65B}" presName="compNode" presStyleCnt="0"/>
      <dgm:spPr/>
    </dgm:pt>
    <dgm:pt modelId="{3A3F6BC6-345C-43A5-9B4C-592AE4B60F7D}" type="pres">
      <dgm:prSet presAssocID="{8BBD22D1-2796-4F63-B438-CD192737E65B}" presName="iconBgRect" presStyleLbl="bgShp" presStyleIdx="4" presStyleCnt="5"/>
      <dgm:spPr/>
    </dgm:pt>
    <dgm:pt modelId="{BFD376AA-AE5E-46CC-AE59-5E25F703C43C}" type="pres">
      <dgm:prSet presAssocID="{8BBD22D1-2796-4F63-B438-CD192737E65B}" presName="iconRect" presStyleLbl="node1" presStyleIdx="4" presStyleCnt="5" custLinFactNeighborX="7783" custLinFactNeighborY="209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Succulent with solid fill"/>
        </a:ext>
      </dgm:extLst>
    </dgm:pt>
    <dgm:pt modelId="{9B378AE2-BB5C-47CB-8E1A-9A30C9D117C8}" type="pres">
      <dgm:prSet presAssocID="{8BBD22D1-2796-4F63-B438-CD192737E65B}" presName="spaceRect" presStyleCnt="0"/>
      <dgm:spPr/>
    </dgm:pt>
    <dgm:pt modelId="{E999B2E2-55F3-4592-A65A-A42385098A5F}" type="pres">
      <dgm:prSet presAssocID="{8BBD22D1-2796-4F63-B438-CD192737E65B}" presName="textRect" presStyleLbl="revTx" presStyleIdx="4" presStyleCnt="5">
        <dgm:presLayoutVars>
          <dgm:chMax val="1"/>
          <dgm:chPref val="1"/>
        </dgm:presLayoutVars>
      </dgm:prSet>
      <dgm:spPr/>
    </dgm:pt>
  </dgm:ptLst>
  <dgm:cxnLst>
    <dgm:cxn modelId="{F67A960B-8145-4F33-8AFF-1078093B809F}" srcId="{D65104B3-F004-4523-939D-B7EF28EEB9EF}" destId="{8BBD22D1-2796-4F63-B438-CD192737E65B}" srcOrd="4" destOrd="0" parTransId="{42CB65CB-9058-41AB-B4BB-C48C559BA2D9}" sibTransId="{8514BC95-B35B-410A-AA00-461681077FD5}"/>
    <dgm:cxn modelId="{4228A210-4A50-45CB-B366-2D7B118F14DE}" type="presOf" srcId="{CCD1A1EA-82BC-4073-B2CC-D09AF76D7F18}" destId="{A44D7F39-899A-4EAF-8E98-824AD6C423A9}" srcOrd="0" destOrd="0" presId="urn:microsoft.com/office/officeart/2018/5/layout/IconCircleLabelList"/>
    <dgm:cxn modelId="{27F6765B-E068-4C5A-B867-AA18B125AF64}" type="presOf" srcId="{CFB4A022-6F55-4FBB-82DA-6C12DB356625}" destId="{C47C01FD-D67D-4DFC-A722-2C7989FF6D22}" srcOrd="0" destOrd="0" presId="urn:microsoft.com/office/officeart/2018/5/layout/IconCircleLabelList"/>
    <dgm:cxn modelId="{3501396B-20FA-44E7-8082-40DEB3F53A96}" type="presOf" srcId="{8BBD22D1-2796-4F63-B438-CD192737E65B}" destId="{E999B2E2-55F3-4592-A65A-A42385098A5F}" srcOrd="0" destOrd="0" presId="urn:microsoft.com/office/officeart/2018/5/layout/IconCircleLabelList"/>
    <dgm:cxn modelId="{5B643E87-CF97-4CE8-9DFD-04D7C0B05E9D}" srcId="{D65104B3-F004-4523-939D-B7EF28EEB9EF}" destId="{CFB4A022-6F55-4FBB-82DA-6C12DB356625}" srcOrd="3" destOrd="0" parTransId="{68392FA4-C11C-41B7-9290-535BBCBA8A67}" sibTransId="{14BDA399-F173-4D23-BDBC-EFDD696A5DC2}"/>
    <dgm:cxn modelId="{43C738B1-1D42-4A01-8EBF-70B6994084A0}" type="presOf" srcId="{BE4B6DC5-E9ED-48F3-B226-7D39296363F1}" destId="{354FDF72-24A0-428F-BAAD-0B0CDD0AAE26}" srcOrd="0" destOrd="0" presId="urn:microsoft.com/office/officeart/2018/5/layout/IconCircleLabelList"/>
    <dgm:cxn modelId="{CC0FE7B1-0B7F-43A2-9170-8DA0C2F84278}" srcId="{D65104B3-F004-4523-939D-B7EF28EEB9EF}" destId="{CCD1A1EA-82BC-4073-B2CC-D09AF76D7F18}" srcOrd="0" destOrd="0" parTransId="{BB9CE47F-62DE-4433-88C4-A1111B4F1022}" sibTransId="{5FCC58D2-DC70-43A8-BF65-EA940A51AC0C}"/>
    <dgm:cxn modelId="{E9B4B9C5-65A5-47EC-BF34-F35AAB776B11}" srcId="{D65104B3-F004-4523-939D-B7EF28EEB9EF}" destId="{BE4B6DC5-E9ED-48F3-B226-7D39296363F1}" srcOrd="2" destOrd="0" parTransId="{39AE5EAA-04FF-4FA6-92D2-74B9F6E0EFD4}" sibTransId="{EE7DFC64-6152-4882-B7F7-E875EAB4ACE7}"/>
    <dgm:cxn modelId="{FB7B99DC-7C45-4AC2-88B9-F147CBC4D58E}" type="presOf" srcId="{D65104B3-F004-4523-939D-B7EF28EEB9EF}" destId="{01EC253D-E190-4FC8-A823-4E7A92F8369F}" srcOrd="0" destOrd="0" presId="urn:microsoft.com/office/officeart/2018/5/layout/IconCircleLabelList"/>
    <dgm:cxn modelId="{E15FE2DE-C810-4A16-8523-5EAD395769BA}" srcId="{D65104B3-F004-4523-939D-B7EF28EEB9EF}" destId="{1B5A7D6B-5ECD-4295-8852-2EEE5702EF97}" srcOrd="1" destOrd="0" parTransId="{4B3221D3-2A17-4956-B8B2-C48D3A64CCE3}" sibTransId="{AE67BB21-C5FC-44D3-8E21-384D217BB900}"/>
    <dgm:cxn modelId="{1BC645F1-7A06-427E-8AE6-B5676F1A45FC}" type="presOf" srcId="{1B5A7D6B-5ECD-4295-8852-2EEE5702EF97}" destId="{8DCA6D6E-1A6E-459F-9514-AF067E74865E}" srcOrd="0" destOrd="0" presId="urn:microsoft.com/office/officeart/2018/5/layout/IconCircleLabelList"/>
    <dgm:cxn modelId="{F9843EDA-42D9-4CC4-8D48-7E9964324866}" type="presParOf" srcId="{01EC253D-E190-4FC8-A823-4E7A92F8369F}" destId="{2CF90D72-B345-42F5-9473-DF69B177EAA6}" srcOrd="0" destOrd="0" presId="urn:microsoft.com/office/officeart/2018/5/layout/IconCircleLabelList"/>
    <dgm:cxn modelId="{41C9CD7F-ED53-4419-AC5C-222441749A5F}" type="presParOf" srcId="{2CF90D72-B345-42F5-9473-DF69B177EAA6}" destId="{21D552A7-2820-443C-B3AF-E906EBE6DF21}" srcOrd="0" destOrd="0" presId="urn:microsoft.com/office/officeart/2018/5/layout/IconCircleLabelList"/>
    <dgm:cxn modelId="{87023E58-C5DA-4ADB-B81C-D09CA6742480}" type="presParOf" srcId="{2CF90D72-B345-42F5-9473-DF69B177EAA6}" destId="{700A6B68-3DE5-47FE-BF34-3B00FCE91640}" srcOrd="1" destOrd="0" presId="urn:microsoft.com/office/officeart/2018/5/layout/IconCircleLabelList"/>
    <dgm:cxn modelId="{AD5E4669-7289-4C80-B446-10198C24AFA7}" type="presParOf" srcId="{2CF90D72-B345-42F5-9473-DF69B177EAA6}" destId="{D48287A7-CA39-41BE-A747-E68277F27AB0}" srcOrd="2" destOrd="0" presId="urn:microsoft.com/office/officeart/2018/5/layout/IconCircleLabelList"/>
    <dgm:cxn modelId="{0D16D5C1-20F2-4778-990A-8BF820C76C44}" type="presParOf" srcId="{2CF90D72-B345-42F5-9473-DF69B177EAA6}" destId="{A44D7F39-899A-4EAF-8E98-824AD6C423A9}" srcOrd="3" destOrd="0" presId="urn:microsoft.com/office/officeart/2018/5/layout/IconCircleLabelList"/>
    <dgm:cxn modelId="{36CB91A3-8975-4217-B171-7AFC5CBA8854}" type="presParOf" srcId="{01EC253D-E190-4FC8-A823-4E7A92F8369F}" destId="{B2280143-5D3F-481A-BF14-8DE1867F94D7}" srcOrd="1" destOrd="0" presId="urn:microsoft.com/office/officeart/2018/5/layout/IconCircleLabelList"/>
    <dgm:cxn modelId="{B592F4F4-3FAC-4F50-A58F-DB10C4634AE8}" type="presParOf" srcId="{01EC253D-E190-4FC8-A823-4E7A92F8369F}" destId="{2235579F-0B06-4A57-B4D9-5899C9E16AF0}" srcOrd="2" destOrd="0" presId="urn:microsoft.com/office/officeart/2018/5/layout/IconCircleLabelList"/>
    <dgm:cxn modelId="{5D8952D1-4AFE-4AAF-87EB-DCBF2A4B8CA9}" type="presParOf" srcId="{2235579F-0B06-4A57-B4D9-5899C9E16AF0}" destId="{682650E0-7D9B-4A0C-BD2B-A364AE48EF05}" srcOrd="0" destOrd="0" presId="urn:microsoft.com/office/officeart/2018/5/layout/IconCircleLabelList"/>
    <dgm:cxn modelId="{DBA3169E-FB58-4431-9E2E-910ADE3F0F8C}" type="presParOf" srcId="{2235579F-0B06-4A57-B4D9-5899C9E16AF0}" destId="{E33AEC44-EAB4-40A5-8333-0734F6F15CCD}" srcOrd="1" destOrd="0" presId="urn:microsoft.com/office/officeart/2018/5/layout/IconCircleLabelList"/>
    <dgm:cxn modelId="{0DC119B7-AAB2-411D-854A-74D38980CC18}" type="presParOf" srcId="{2235579F-0B06-4A57-B4D9-5899C9E16AF0}" destId="{E2495D2C-21D9-4638-B157-9EDD39A0F442}" srcOrd="2" destOrd="0" presId="urn:microsoft.com/office/officeart/2018/5/layout/IconCircleLabelList"/>
    <dgm:cxn modelId="{2C7143AE-66B8-4F56-BB0A-F087EBFD5B46}" type="presParOf" srcId="{2235579F-0B06-4A57-B4D9-5899C9E16AF0}" destId="{8DCA6D6E-1A6E-459F-9514-AF067E74865E}" srcOrd="3" destOrd="0" presId="urn:microsoft.com/office/officeart/2018/5/layout/IconCircleLabelList"/>
    <dgm:cxn modelId="{6F5DCB06-1A0F-4E82-A2B9-32DFB9C2A3B8}" type="presParOf" srcId="{01EC253D-E190-4FC8-A823-4E7A92F8369F}" destId="{C585DB84-250F-4E04-A228-B325AE801FFB}" srcOrd="3" destOrd="0" presId="urn:microsoft.com/office/officeart/2018/5/layout/IconCircleLabelList"/>
    <dgm:cxn modelId="{AC3CFCFF-6249-4B02-A427-AE0EF69A1AE7}" type="presParOf" srcId="{01EC253D-E190-4FC8-A823-4E7A92F8369F}" destId="{BE634CE6-E285-493D-AE6F-5301E91B1384}" srcOrd="4" destOrd="0" presId="urn:microsoft.com/office/officeart/2018/5/layout/IconCircleLabelList"/>
    <dgm:cxn modelId="{27AC2DA1-0F6A-4FCB-B9FD-B11B15AC45D7}" type="presParOf" srcId="{BE634CE6-E285-493D-AE6F-5301E91B1384}" destId="{D8E43D61-8125-43E8-9290-8DF803CFA9A4}" srcOrd="0" destOrd="0" presId="urn:microsoft.com/office/officeart/2018/5/layout/IconCircleLabelList"/>
    <dgm:cxn modelId="{ABF1E413-F9E3-46D5-8F9F-69CA8A18D12C}" type="presParOf" srcId="{BE634CE6-E285-493D-AE6F-5301E91B1384}" destId="{F10454B5-32CB-476D-8C38-B09A8B116162}" srcOrd="1" destOrd="0" presId="urn:microsoft.com/office/officeart/2018/5/layout/IconCircleLabelList"/>
    <dgm:cxn modelId="{5CB8F550-2E47-4A2F-BF23-CFFAC5E5E93F}" type="presParOf" srcId="{BE634CE6-E285-493D-AE6F-5301E91B1384}" destId="{5983CE02-F63C-4887-BF2D-93D7AF3ADF25}" srcOrd="2" destOrd="0" presId="urn:microsoft.com/office/officeart/2018/5/layout/IconCircleLabelList"/>
    <dgm:cxn modelId="{58B44789-37A1-458C-821B-43A3682DACFC}" type="presParOf" srcId="{BE634CE6-E285-493D-AE6F-5301E91B1384}" destId="{354FDF72-24A0-428F-BAAD-0B0CDD0AAE26}" srcOrd="3" destOrd="0" presId="urn:microsoft.com/office/officeart/2018/5/layout/IconCircleLabelList"/>
    <dgm:cxn modelId="{99EE057D-8807-4B4A-A99D-62A9B93A5B2E}" type="presParOf" srcId="{01EC253D-E190-4FC8-A823-4E7A92F8369F}" destId="{E46126BE-E4B8-4496-9A66-8CC869F9B9F8}" srcOrd="5" destOrd="0" presId="urn:microsoft.com/office/officeart/2018/5/layout/IconCircleLabelList"/>
    <dgm:cxn modelId="{C47F36FC-5BBB-4D98-B70E-8B86DA7A74F9}" type="presParOf" srcId="{01EC253D-E190-4FC8-A823-4E7A92F8369F}" destId="{FC4C0D93-FCB7-4F0D-990A-921512FD64C2}" srcOrd="6" destOrd="0" presId="urn:microsoft.com/office/officeart/2018/5/layout/IconCircleLabelList"/>
    <dgm:cxn modelId="{2908ADE7-90F9-4B69-8E93-0D81E2696424}" type="presParOf" srcId="{FC4C0D93-FCB7-4F0D-990A-921512FD64C2}" destId="{F2966E6B-E57A-4F17-A99B-353675DB5887}" srcOrd="0" destOrd="0" presId="urn:microsoft.com/office/officeart/2018/5/layout/IconCircleLabelList"/>
    <dgm:cxn modelId="{FB1BAEBD-4117-4A56-84C9-EEAB1C7BEA05}" type="presParOf" srcId="{FC4C0D93-FCB7-4F0D-990A-921512FD64C2}" destId="{A769DC16-6ECB-43B9-B065-34E8293AB98F}" srcOrd="1" destOrd="0" presId="urn:microsoft.com/office/officeart/2018/5/layout/IconCircleLabelList"/>
    <dgm:cxn modelId="{4B824E0B-5B7B-4861-B74B-0501B87C12B3}" type="presParOf" srcId="{FC4C0D93-FCB7-4F0D-990A-921512FD64C2}" destId="{CE338BB5-DF6D-4D66-A48D-4364A1D35779}" srcOrd="2" destOrd="0" presId="urn:microsoft.com/office/officeart/2018/5/layout/IconCircleLabelList"/>
    <dgm:cxn modelId="{64D367AA-6BC0-4778-8A73-0B5998863E31}" type="presParOf" srcId="{FC4C0D93-FCB7-4F0D-990A-921512FD64C2}" destId="{C47C01FD-D67D-4DFC-A722-2C7989FF6D22}" srcOrd="3" destOrd="0" presId="urn:microsoft.com/office/officeart/2018/5/layout/IconCircleLabelList"/>
    <dgm:cxn modelId="{EC464FAE-A286-4A89-92A9-0D59D79DF32C}" type="presParOf" srcId="{01EC253D-E190-4FC8-A823-4E7A92F8369F}" destId="{F563A0BA-C1B8-4AC1-A8DC-5414FA2BA1D1}" srcOrd="7" destOrd="0" presId="urn:microsoft.com/office/officeart/2018/5/layout/IconCircleLabelList"/>
    <dgm:cxn modelId="{4F35C1F7-934C-439A-96B8-C86620D87D18}" type="presParOf" srcId="{01EC253D-E190-4FC8-A823-4E7A92F8369F}" destId="{BCB35F0C-9253-4580-BDBE-ABDFF5EECC8A}" srcOrd="8" destOrd="0" presId="urn:microsoft.com/office/officeart/2018/5/layout/IconCircleLabelList"/>
    <dgm:cxn modelId="{58C704E4-2E55-45CC-9B45-858B337B34D9}" type="presParOf" srcId="{BCB35F0C-9253-4580-BDBE-ABDFF5EECC8A}" destId="{3A3F6BC6-345C-43A5-9B4C-592AE4B60F7D}" srcOrd="0" destOrd="0" presId="urn:microsoft.com/office/officeart/2018/5/layout/IconCircleLabelList"/>
    <dgm:cxn modelId="{5D84E00E-4F0B-49DB-99A0-AA3228AA73BC}" type="presParOf" srcId="{BCB35F0C-9253-4580-BDBE-ABDFF5EECC8A}" destId="{BFD376AA-AE5E-46CC-AE59-5E25F703C43C}" srcOrd="1" destOrd="0" presId="urn:microsoft.com/office/officeart/2018/5/layout/IconCircleLabelList"/>
    <dgm:cxn modelId="{C08443D4-0264-4C15-ACFF-26B7761042FC}" type="presParOf" srcId="{BCB35F0C-9253-4580-BDBE-ABDFF5EECC8A}" destId="{9B378AE2-BB5C-47CB-8E1A-9A30C9D117C8}" srcOrd="2" destOrd="0" presId="urn:microsoft.com/office/officeart/2018/5/layout/IconCircleLabelList"/>
    <dgm:cxn modelId="{3649B0A0-EEBF-4EDF-8F72-18073EF0E46C}" type="presParOf" srcId="{BCB35F0C-9253-4580-BDBE-ABDFF5EECC8A}" destId="{E999B2E2-55F3-4592-A65A-A42385098A5F}"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15E9EF-2A0D-4E3F-B6A7-D08AAAB54D32}"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DAEE4791-838D-404A-B158-4C65012034B8}">
      <dgm:prSet/>
      <dgm:spPr/>
      <dgm:t>
        <a:bodyPr/>
        <a:lstStyle/>
        <a:p>
          <a:pPr>
            <a:lnSpc>
              <a:spcPct val="100000"/>
            </a:lnSpc>
          </a:pPr>
          <a:r>
            <a:rPr lang="en-US" b="0" baseline="0" dirty="0"/>
            <a:t>Seeds</a:t>
          </a:r>
          <a:endParaRPr lang="en-US" dirty="0"/>
        </a:p>
      </dgm:t>
    </dgm:pt>
    <dgm:pt modelId="{01A37B23-D36E-414E-9C2E-37660AA3D5A1}" type="parTrans" cxnId="{7EE788EA-F818-42F7-A4A2-8F8063F81B93}">
      <dgm:prSet/>
      <dgm:spPr/>
      <dgm:t>
        <a:bodyPr/>
        <a:lstStyle/>
        <a:p>
          <a:endParaRPr lang="en-US"/>
        </a:p>
      </dgm:t>
    </dgm:pt>
    <dgm:pt modelId="{A5606DBF-A113-4E5A-A454-A70EC6903607}" type="sibTrans" cxnId="{7EE788EA-F818-42F7-A4A2-8F8063F81B93}">
      <dgm:prSet/>
      <dgm:spPr/>
      <dgm:t>
        <a:bodyPr/>
        <a:lstStyle/>
        <a:p>
          <a:endParaRPr lang="en-US"/>
        </a:p>
      </dgm:t>
    </dgm:pt>
    <dgm:pt modelId="{CD458767-3B92-4462-99EC-C4C6A5471922}">
      <dgm:prSet/>
      <dgm:spPr/>
      <dgm:t>
        <a:bodyPr/>
        <a:lstStyle/>
        <a:p>
          <a:pPr>
            <a:lnSpc>
              <a:spcPct val="100000"/>
            </a:lnSpc>
          </a:pPr>
          <a:r>
            <a:rPr lang="en-US" b="0" baseline="0" dirty="0"/>
            <a:t>Cuttings</a:t>
          </a:r>
          <a:endParaRPr lang="en-US" dirty="0"/>
        </a:p>
      </dgm:t>
    </dgm:pt>
    <dgm:pt modelId="{F8CD528A-F9E6-4CBF-9821-F70FC86CFDB4}" type="parTrans" cxnId="{36E4C3BA-8116-455D-B83B-DF1BA8011E0D}">
      <dgm:prSet/>
      <dgm:spPr/>
      <dgm:t>
        <a:bodyPr/>
        <a:lstStyle/>
        <a:p>
          <a:endParaRPr lang="en-US"/>
        </a:p>
      </dgm:t>
    </dgm:pt>
    <dgm:pt modelId="{048CAE4B-C692-4F92-81F4-B85CEBDF8BA7}" type="sibTrans" cxnId="{36E4C3BA-8116-455D-B83B-DF1BA8011E0D}">
      <dgm:prSet/>
      <dgm:spPr/>
      <dgm:t>
        <a:bodyPr/>
        <a:lstStyle/>
        <a:p>
          <a:endParaRPr lang="en-US"/>
        </a:p>
      </dgm:t>
    </dgm:pt>
    <dgm:pt modelId="{70740F53-C17C-4F55-8E6F-AA53A7A3FD2B}">
      <dgm:prSet/>
      <dgm:spPr/>
      <dgm:t>
        <a:bodyPr/>
        <a:lstStyle/>
        <a:p>
          <a:pPr>
            <a:lnSpc>
              <a:spcPct val="100000"/>
            </a:lnSpc>
          </a:pPr>
          <a:r>
            <a:rPr lang="en-US" b="0" baseline="0" dirty="0"/>
            <a:t>Layering</a:t>
          </a:r>
          <a:endParaRPr lang="en-US" dirty="0"/>
        </a:p>
      </dgm:t>
    </dgm:pt>
    <dgm:pt modelId="{EBE3D850-3C61-4F80-A77B-2A1B8C5D559A}" type="parTrans" cxnId="{BAC6ADF4-2B98-474F-A612-C792C42EA35E}">
      <dgm:prSet/>
      <dgm:spPr/>
      <dgm:t>
        <a:bodyPr/>
        <a:lstStyle/>
        <a:p>
          <a:endParaRPr lang="en-US"/>
        </a:p>
      </dgm:t>
    </dgm:pt>
    <dgm:pt modelId="{EF71E13B-CBA3-486A-AFAE-0ED732D2FC9B}" type="sibTrans" cxnId="{BAC6ADF4-2B98-474F-A612-C792C42EA35E}">
      <dgm:prSet/>
      <dgm:spPr/>
      <dgm:t>
        <a:bodyPr/>
        <a:lstStyle/>
        <a:p>
          <a:endParaRPr lang="en-US"/>
        </a:p>
      </dgm:t>
    </dgm:pt>
    <dgm:pt modelId="{57F3FD15-598B-4C37-BE02-156EE1EF07E1}">
      <dgm:prSet/>
      <dgm:spPr/>
      <dgm:t>
        <a:bodyPr/>
        <a:lstStyle/>
        <a:p>
          <a:pPr>
            <a:lnSpc>
              <a:spcPct val="100000"/>
            </a:lnSpc>
          </a:pPr>
          <a:r>
            <a:rPr lang="en-US" b="0" baseline="0" dirty="0"/>
            <a:t>Dividing</a:t>
          </a:r>
          <a:endParaRPr lang="en-US" dirty="0"/>
        </a:p>
      </dgm:t>
    </dgm:pt>
    <dgm:pt modelId="{50D45108-A83D-450D-8A96-E6E794B7B749}" type="parTrans" cxnId="{764D0A11-2293-443C-84A0-5FABC8D1BB31}">
      <dgm:prSet/>
      <dgm:spPr/>
      <dgm:t>
        <a:bodyPr/>
        <a:lstStyle/>
        <a:p>
          <a:endParaRPr lang="en-US"/>
        </a:p>
      </dgm:t>
    </dgm:pt>
    <dgm:pt modelId="{90195799-C5EE-40B9-B137-893F1C0200A8}" type="sibTrans" cxnId="{764D0A11-2293-443C-84A0-5FABC8D1BB31}">
      <dgm:prSet/>
      <dgm:spPr/>
      <dgm:t>
        <a:bodyPr/>
        <a:lstStyle/>
        <a:p>
          <a:endParaRPr lang="en-US"/>
        </a:p>
      </dgm:t>
    </dgm:pt>
    <dgm:pt modelId="{A73AAA49-B524-4BA0-AC02-1470257DD333}" type="pres">
      <dgm:prSet presAssocID="{1F15E9EF-2A0D-4E3F-B6A7-D08AAAB54D32}" presName="root" presStyleCnt="0">
        <dgm:presLayoutVars>
          <dgm:dir/>
          <dgm:resizeHandles val="exact"/>
        </dgm:presLayoutVars>
      </dgm:prSet>
      <dgm:spPr/>
    </dgm:pt>
    <dgm:pt modelId="{5D34BEA6-8C1C-45EA-B064-48AB9676B2F8}" type="pres">
      <dgm:prSet presAssocID="{DAEE4791-838D-404A-B158-4C65012034B8}" presName="compNode" presStyleCnt="0"/>
      <dgm:spPr/>
    </dgm:pt>
    <dgm:pt modelId="{FBC64645-7FCA-4D0B-BB8A-1FE425C8453C}" type="pres">
      <dgm:prSet presAssocID="{DAEE4791-838D-404A-B158-4C65012034B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eed Packet outline"/>
        </a:ext>
      </dgm:extLst>
    </dgm:pt>
    <dgm:pt modelId="{7C72CD3F-7F68-420A-BED2-27B09B47362B}" type="pres">
      <dgm:prSet presAssocID="{DAEE4791-838D-404A-B158-4C65012034B8}" presName="spaceRect" presStyleCnt="0"/>
      <dgm:spPr/>
    </dgm:pt>
    <dgm:pt modelId="{448E2857-9143-4698-8577-DC813732805F}" type="pres">
      <dgm:prSet presAssocID="{DAEE4791-838D-404A-B158-4C65012034B8}" presName="textRect" presStyleLbl="revTx" presStyleIdx="0" presStyleCnt="4">
        <dgm:presLayoutVars>
          <dgm:chMax val="1"/>
          <dgm:chPref val="1"/>
        </dgm:presLayoutVars>
      </dgm:prSet>
      <dgm:spPr/>
    </dgm:pt>
    <dgm:pt modelId="{711C4F3D-7D19-4818-A1F9-E753568B4C66}" type="pres">
      <dgm:prSet presAssocID="{A5606DBF-A113-4E5A-A454-A70EC6903607}" presName="sibTrans" presStyleCnt="0"/>
      <dgm:spPr/>
    </dgm:pt>
    <dgm:pt modelId="{B3B0A61B-FF14-46D5-B455-1F978C9D31B4}" type="pres">
      <dgm:prSet presAssocID="{CD458767-3B92-4462-99EC-C4C6A5471922}" presName="compNode" presStyleCnt="0"/>
      <dgm:spPr/>
    </dgm:pt>
    <dgm:pt modelId="{3DDDE792-26AF-494E-BFD7-533808729270}" type="pres">
      <dgm:prSet presAssocID="{CD458767-3B92-4462-99EC-C4C6A547192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issors"/>
        </a:ext>
      </dgm:extLst>
    </dgm:pt>
    <dgm:pt modelId="{D555741E-F512-40A0-86C1-27DEF84C9D0B}" type="pres">
      <dgm:prSet presAssocID="{CD458767-3B92-4462-99EC-C4C6A5471922}" presName="spaceRect" presStyleCnt="0"/>
      <dgm:spPr/>
    </dgm:pt>
    <dgm:pt modelId="{21D5FAB8-BB71-4C73-9D06-C60BA721C7C3}" type="pres">
      <dgm:prSet presAssocID="{CD458767-3B92-4462-99EC-C4C6A5471922}" presName="textRect" presStyleLbl="revTx" presStyleIdx="1" presStyleCnt="4">
        <dgm:presLayoutVars>
          <dgm:chMax val="1"/>
          <dgm:chPref val="1"/>
        </dgm:presLayoutVars>
      </dgm:prSet>
      <dgm:spPr/>
    </dgm:pt>
    <dgm:pt modelId="{AC99E472-575B-4B69-BC77-A3314D4A4902}" type="pres">
      <dgm:prSet presAssocID="{048CAE4B-C692-4F92-81F4-B85CEBDF8BA7}" presName="sibTrans" presStyleCnt="0"/>
      <dgm:spPr/>
    </dgm:pt>
    <dgm:pt modelId="{56CE7073-88D4-4D36-B0FD-DB51428FF08D}" type="pres">
      <dgm:prSet presAssocID="{70740F53-C17C-4F55-8E6F-AA53A7A3FD2B}" presName="compNode" presStyleCnt="0"/>
      <dgm:spPr/>
    </dgm:pt>
    <dgm:pt modelId="{3523741A-FD2B-4D69-84FA-03542FBBE45A}" type="pres">
      <dgm:prSet presAssocID="{70740F53-C17C-4F55-8E6F-AA53A7A3FD2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Plant With Roots outline"/>
        </a:ext>
      </dgm:extLst>
    </dgm:pt>
    <dgm:pt modelId="{17511A7F-47B3-49F0-BD07-9D78A131C894}" type="pres">
      <dgm:prSet presAssocID="{70740F53-C17C-4F55-8E6F-AA53A7A3FD2B}" presName="spaceRect" presStyleCnt="0"/>
      <dgm:spPr/>
    </dgm:pt>
    <dgm:pt modelId="{2C7828FC-E735-4B36-B118-84F5F8F9671A}" type="pres">
      <dgm:prSet presAssocID="{70740F53-C17C-4F55-8E6F-AA53A7A3FD2B}" presName="textRect" presStyleLbl="revTx" presStyleIdx="2" presStyleCnt="4">
        <dgm:presLayoutVars>
          <dgm:chMax val="1"/>
          <dgm:chPref val="1"/>
        </dgm:presLayoutVars>
      </dgm:prSet>
      <dgm:spPr/>
    </dgm:pt>
    <dgm:pt modelId="{906CAD74-69A6-47BB-93FD-883D62FE0907}" type="pres">
      <dgm:prSet presAssocID="{EF71E13B-CBA3-486A-AFAE-0ED732D2FC9B}" presName="sibTrans" presStyleCnt="0"/>
      <dgm:spPr/>
    </dgm:pt>
    <dgm:pt modelId="{3430E779-E7AD-4CBC-A99A-3E3C01D1C9FF}" type="pres">
      <dgm:prSet presAssocID="{57F3FD15-598B-4C37-BE02-156EE1EF07E1}" presName="compNode" presStyleCnt="0"/>
      <dgm:spPr/>
    </dgm:pt>
    <dgm:pt modelId="{57BD8DD5-5A2F-4A81-8DFF-7479B23A8F8F}" type="pres">
      <dgm:prSet presAssocID="{57F3FD15-598B-4C37-BE02-156EE1EF07E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Harvey Balls 50% with solid fill"/>
        </a:ext>
      </dgm:extLst>
    </dgm:pt>
    <dgm:pt modelId="{77A841B3-1364-4559-9414-03DABAF7B2D2}" type="pres">
      <dgm:prSet presAssocID="{57F3FD15-598B-4C37-BE02-156EE1EF07E1}" presName="spaceRect" presStyleCnt="0"/>
      <dgm:spPr/>
    </dgm:pt>
    <dgm:pt modelId="{0E423F81-885E-4C64-B686-5639845E1DD5}" type="pres">
      <dgm:prSet presAssocID="{57F3FD15-598B-4C37-BE02-156EE1EF07E1}" presName="textRect" presStyleLbl="revTx" presStyleIdx="3" presStyleCnt="4">
        <dgm:presLayoutVars>
          <dgm:chMax val="1"/>
          <dgm:chPref val="1"/>
        </dgm:presLayoutVars>
      </dgm:prSet>
      <dgm:spPr/>
    </dgm:pt>
  </dgm:ptLst>
  <dgm:cxnLst>
    <dgm:cxn modelId="{886F190A-7704-4007-A1D3-03640D6F3DC6}" type="presOf" srcId="{1F15E9EF-2A0D-4E3F-B6A7-D08AAAB54D32}" destId="{A73AAA49-B524-4BA0-AC02-1470257DD333}" srcOrd="0" destOrd="0" presId="urn:microsoft.com/office/officeart/2018/2/layout/IconLabelList"/>
    <dgm:cxn modelId="{764D0A11-2293-443C-84A0-5FABC8D1BB31}" srcId="{1F15E9EF-2A0D-4E3F-B6A7-D08AAAB54D32}" destId="{57F3FD15-598B-4C37-BE02-156EE1EF07E1}" srcOrd="3" destOrd="0" parTransId="{50D45108-A83D-450D-8A96-E6E794B7B749}" sibTransId="{90195799-C5EE-40B9-B137-893F1C0200A8}"/>
    <dgm:cxn modelId="{F8935413-268B-451E-A377-5D2820153A02}" type="presOf" srcId="{57F3FD15-598B-4C37-BE02-156EE1EF07E1}" destId="{0E423F81-885E-4C64-B686-5639845E1DD5}" srcOrd="0" destOrd="0" presId="urn:microsoft.com/office/officeart/2018/2/layout/IconLabelList"/>
    <dgm:cxn modelId="{35871A63-102F-4AC1-A174-E0436C3ED55D}" type="presOf" srcId="{DAEE4791-838D-404A-B158-4C65012034B8}" destId="{448E2857-9143-4698-8577-DC813732805F}" srcOrd="0" destOrd="0" presId="urn:microsoft.com/office/officeart/2018/2/layout/IconLabelList"/>
    <dgm:cxn modelId="{6241F589-5A3D-4BB2-A8E7-4A1BB09D28C5}" type="presOf" srcId="{CD458767-3B92-4462-99EC-C4C6A5471922}" destId="{21D5FAB8-BB71-4C73-9D06-C60BA721C7C3}" srcOrd="0" destOrd="0" presId="urn:microsoft.com/office/officeart/2018/2/layout/IconLabelList"/>
    <dgm:cxn modelId="{36E4C3BA-8116-455D-B83B-DF1BA8011E0D}" srcId="{1F15E9EF-2A0D-4E3F-B6A7-D08AAAB54D32}" destId="{CD458767-3B92-4462-99EC-C4C6A5471922}" srcOrd="1" destOrd="0" parTransId="{F8CD528A-F9E6-4CBF-9821-F70FC86CFDB4}" sibTransId="{048CAE4B-C692-4F92-81F4-B85CEBDF8BA7}"/>
    <dgm:cxn modelId="{7EE788EA-F818-42F7-A4A2-8F8063F81B93}" srcId="{1F15E9EF-2A0D-4E3F-B6A7-D08AAAB54D32}" destId="{DAEE4791-838D-404A-B158-4C65012034B8}" srcOrd="0" destOrd="0" parTransId="{01A37B23-D36E-414E-9C2E-37660AA3D5A1}" sibTransId="{A5606DBF-A113-4E5A-A454-A70EC6903607}"/>
    <dgm:cxn modelId="{16CF74F1-B22E-47F1-B921-D48C6C58F53B}" type="presOf" srcId="{70740F53-C17C-4F55-8E6F-AA53A7A3FD2B}" destId="{2C7828FC-E735-4B36-B118-84F5F8F9671A}" srcOrd="0" destOrd="0" presId="urn:microsoft.com/office/officeart/2018/2/layout/IconLabelList"/>
    <dgm:cxn modelId="{BAC6ADF4-2B98-474F-A612-C792C42EA35E}" srcId="{1F15E9EF-2A0D-4E3F-B6A7-D08AAAB54D32}" destId="{70740F53-C17C-4F55-8E6F-AA53A7A3FD2B}" srcOrd="2" destOrd="0" parTransId="{EBE3D850-3C61-4F80-A77B-2A1B8C5D559A}" sibTransId="{EF71E13B-CBA3-486A-AFAE-0ED732D2FC9B}"/>
    <dgm:cxn modelId="{55EA07A6-B99C-4A21-86EB-31489EADCBF3}" type="presParOf" srcId="{A73AAA49-B524-4BA0-AC02-1470257DD333}" destId="{5D34BEA6-8C1C-45EA-B064-48AB9676B2F8}" srcOrd="0" destOrd="0" presId="urn:microsoft.com/office/officeart/2018/2/layout/IconLabelList"/>
    <dgm:cxn modelId="{68404C64-F2EC-48B5-9433-9E78777ED9B0}" type="presParOf" srcId="{5D34BEA6-8C1C-45EA-B064-48AB9676B2F8}" destId="{FBC64645-7FCA-4D0B-BB8A-1FE425C8453C}" srcOrd="0" destOrd="0" presId="urn:microsoft.com/office/officeart/2018/2/layout/IconLabelList"/>
    <dgm:cxn modelId="{CB1D986E-89B9-4723-B70C-19924412CFCE}" type="presParOf" srcId="{5D34BEA6-8C1C-45EA-B064-48AB9676B2F8}" destId="{7C72CD3F-7F68-420A-BED2-27B09B47362B}" srcOrd="1" destOrd="0" presId="urn:microsoft.com/office/officeart/2018/2/layout/IconLabelList"/>
    <dgm:cxn modelId="{E99959A1-F5E4-496D-AA74-F05C45EEB7D5}" type="presParOf" srcId="{5D34BEA6-8C1C-45EA-B064-48AB9676B2F8}" destId="{448E2857-9143-4698-8577-DC813732805F}" srcOrd="2" destOrd="0" presId="urn:microsoft.com/office/officeart/2018/2/layout/IconLabelList"/>
    <dgm:cxn modelId="{2FE52AE4-A560-4E6A-A20B-E68105867580}" type="presParOf" srcId="{A73AAA49-B524-4BA0-AC02-1470257DD333}" destId="{711C4F3D-7D19-4818-A1F9-E753568B4C66}" srcOrd="1" destOrd="0" presId="urn:microsoft.com/office/officeart/2018/2/layout/IconLabelList"/>
    <dgm:cxn modelId="{08FE4942-1A08-4B0E-A618-CFD9B464EDEF}" type="presParOf" srcId="{A73AAA49-B524-4BA0-AC02-1470257DD333}" destId="{B3B0A61B-FF14-46D5-B455-1F978C9D31B4}" srcOrd="2" destOrd="0" presId="urn:microsoft.com/office/officeart/2018/2/layout/IconLabelList"/>
    <dgm:cxn modelId="{4B64A88C-FBBA-4C00-97BA-69CFAA8D130F}" type="presParOf" srcId="{B3B0A61B-FF14-46D5-B455-1F978C9D31B4}" destId="{3DDDE792-26AF-494E-BFD7-533808729270}" srcOrd="0" destOrd="0" presId="urn:microsoft.com/office/officeart/2018/2/layout/IconLabelList"/>
    <dgm:cxn modelId="{089FC106-1AB4-484D-BCD0-BBFFB052F854}" type="presParOf" srcId="{B3B0A61B-FF14-46D5-B455-1F978C9D31B4}" destId="{D555741E-F512-40A0-86C1-27DEF84C9D0B}" srcOrd="1" destOrd="0" presId="urn:microsoft.com/office/officeart/2018/2/layout/IconLabelList"/>
    <dgm:cxn modelId="{5BD479FC-9FC1-4BF9-A077-9DCB168439EE}" type="presParOf" srcId="{B3B0A61B-FF14-46D5-B455-1F978C9D31B4}" destId="{21D5FAB8-BB71-4C73-9D06-C60BA721C7C3}" srcOrd="2" destOrd="0" presId="urn:microsoft.com/office/officeart/2018/2/layout/IconLabelList"/>
    <dgm:cxn modelId="{E24A8263-5644-4312-98BD-C1C7DCA44038}" type="presParOf" srcId="{A73AAA49-B524-4BA0-AC02-1470257DD333}" destId="{AC99E472-575B-4B69-BC77-A3314D4A4902}" srcOrd="3" destOrd="0" presId="urn:microsoft.com/office/officeart/2018/2/layout/IconLabelList"/>
    <dgm:cxn modelId="{ECB19079-8995-483F-B945-D852985C9E54}" type="presParOf" srcId="{A73AAA49-B524-4BA0-AC02-1470257DD333}" destId="{56CE7073-88D4-4D36-B0FD-DB51428FF08D}" srcOrd="4" destOrd="0" presId="urn:microsoft.com/office/officeart/2018/2/layout/IconLabelList"/>
    <dgm:cxn modelId="{938905CD-E6B6-4B2A-8F64-8C440A26FD42}" type="presParOf" srcId="{56CE7073-88D4-4D36-B0FD-DB51428FF08D}" destId="{3523741A-FD2B-4D69-84FA-03542FBBE45A}" srcOrd="0" destOrd="0" presId="urn:microsoft.com/office/officeart/2018/2/layout/IconLabelList"/>
    <dgm:cxn modelId="{ED259BDC-5A03-49D9-AAB3-5DBF00C8854E}" type="presParOf" srcId="{56CE7073-88D4-4D36-B0FD-DB51428FF08D}" destId="{17511A7F-47B3-49F0-BD07-9D78A131C894}" srcOrd="1" destOrd="0" presId="urn:microsoft.com/office/officeart/2018/2/layout/IconLabelList"/>
    <dgm:cxn modelId="{FC2C23F3-B19F-4BF3-82B9-6A99B49CCC37}" type="presParOf" srcId="{56CE7073-88D4-4D36-B0FD-DB51428FF08D}" destId="{2C7828FC-E735-4B36-B118-84F5F8F9671A}" srcOrd="2" destOrd="0" presId="urn:microsoft.com/office/officeart/2018/2/layout/IconLabelList"/>
    <dgm:cxn modelId="{6C12EA72-FA7F-4BDE-ABA3-32D6340FB7DC}" type="presParOf" srcId="{A73AAA49-B524-4BA0-AC02-1470257DD333}" destId="{906CAD74-69A6-47BB-93FD-883D62FE0907}" srcOrd="5" destOrd="0" presId="urn:microsoft.com/office/officeart/2018/2/layout/IconLabelList"/>
    <dgm:cxn modelId="{344D7193-3176-4D41-AAF0-6B070D4A8563}" type="presParOf" srcId="{A73AAA49-B524-4BA0-AC02-1470257DD333}" destId="{3430E779-E7AD-4CBC-A99A-3E3C01D1C9FF}" srcOrd="6" destOrd="0" presId="urn:microsoft.com/office/officeart/2018/2/layout/IconLabelList"/>
    <dgm:cxn modelId="{EFCDD28B-36B4-4C48-96CC-8300E0EFF5A1}" type="presParOf" srcId="{3430E779-E7AD-4CBC-A99A-3E3C01D1C9FF}" destId="{57BD8DD5-5A2F-4A81-8DFF-7479B23A8F8F}" srcOrd="0" destOrd="0" presId="urn:microsoft.com/office/officeart/2018/2/layout/IconLabelList"/>
    <dgm:cxn modelId="{0A76C64A-B440-4800-87AC-3B28A0290E9E}" type="presParOf" srcId="{3430E779-E7AD-4CBC-A99A-3E3C01D1C9FF}" destId="{77A841B3-1364-4559-9414-03DABAF7B2D2}" srcOrd="1" destOrd="0" presId="urn:microsoft.com/office/officeart/2018/2/layout/IconLabelList"/>
    <dgm:cxn modelId="{AC09643F-75B4-46EA-B202-091B6B9761EB}" type="presParOf" srcId="{3430E779-E7AD-4CBC-A99A-3E3C01D1C9FF}" destId="{0E423F81-885E-4C64-B686-5639845E1DD5}"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8A6B5-E815-4226-9CE1-CA9329B86066}">
      <dsp:nvSpPr>
        <dsp:cNvPr id="0" name=""/>
        <dsp:cNvSpPr/>
      </dsp:nvSpPr>
      <dsp:spPr>
        <a:xfrm>
          <a:off x="1004" y="670003"/>
          <a:ext cx="3526110" cy="2239080"/>
        </a:xfrm>
        <a:prstGeom prst="roundRect">
          <a:avLst>
            <a:gd name="adj" fmla="val 10000"/>
          </a:avLst>
        </a:prstGeom>
        <a:solidFill>
          <a:schemeClr val="accent3">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5B6BC4BB-C675-4C13-9547-DF4E775DB231}">
      <dsp:nvSpPr>
        <dsp:cNvPr id="0" name=""/>
        <dsp:cNvSpPr/>
      </dsp:nvSpPr>
      <dsp:spPr>
        <a:xfrm>
          <a:off x="392794" y="1042204"/>
          <a:ext cx="3526110" cy="223908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chemeClr val="accent1"/>
              </a:solidFill>
            </a:rPr>
            <a:t>Herb-the softer part of the plant including stems, leaves and flowers</a:t>
          </a:r>
        </a:p>
      </dsp:txBody>
      <dsp:txXfrm>
        <a:off x="458374" y="1107784"/>
        <a:ext cx="3394950" cy="2107920"/>
      </dsp:txXfrm>
    </dsp:sp>
    <dsp:sp modelId="{6D56F7EE-382B-4AF3-B64D-74E4D215CDEB}">
      <dsp:nvSpPr>
        <dsp:cNvPr id="0" name=""/>
        <dsp:cNvSpPr/>
      </dsp:nvSpPr>
      <dsp:spPr>
        <a:xfrm>
          <a:off x="4310695" y="670003"/>
          <a:ext cx="3526110" cy="2239080"/>
        </a:xfrm>
        <a:prstGeom prst="roundRect">
          <a:avLst>
            <a:gd name="adj" fmla="val 10000"/>
          </a:avLst>
        </a:prstGeom>
        <a:solidFill>
          <a:schemeClr val="accent3">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0522AC5-25F0-42E9-A051-29802555E1EB}">
      <dsp:nvSpPr>
        <dsp:cNvPr id="0" name=""/>
        <dsp:cNvSpPr/>
      </dsp:nvSpPr>
      <dsp:spPr>
        <a:xfrm>
          <a:off x="4702485" y="1042204"/>
          <a:ext cx="3526110" cy="2239080"/>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chemeClr val="accent1"/>
              </a:solidFill>
            </a:rPr>
            <a:t>Spice – the hard part of the plant such as roots, bark or seeds</a:t>
          </a:r>
        </a:p>
      </dsp:txBody>
      <dsp:txXfrm>
        <a:off x="4768065" y="1107784"/>
        <a:ext cx="3394950" cy="2107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26FBD-CB8C-4AC4-A55D-262B21B27D22}">
      <dsp:nvSpPr>
        <dsp:cNvPr id="0" name=""/>
        <dsp:cNvSpPr/>
      </dsp:nvSpPr>
      <dsp:spPr>
        <a:xfrm>
          <a:off x="0" y="486"/>
          <a:ext cx="8305800" cy="0"/>
        </a:xfrm>
        <a:prstGeom prst="line">
          <a:avLst/>
        </a:prstGeom>
        <a:solidFill>
          <a:schemeClr val="accent1">
            <a:alpha val="9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3ACAD2-86C5-426B-B04C-54BC4E192A82}">
      <dsp:nvSpPr>
        <dsp:cNvPr id="0" name=""/>
        <dsp:cNvSpPr/>
      </dsp:nvSpPr>
      <dsp:spPr>
        <a:xfrm>
          <a:off x="0" y="486"/>
          <a:ext cx="8305800" cy="44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baseline="0" dirty="0">
              <a:solidFill>
                <a:schemeClr val="accent1"/>
              </a:solidFill>
            </a:rPr>
            <a:t>Fresh and high quality!</a:t>
          </a:r>
          <a:endParaRPr lang="en-US" sz="2000" kern="1200" dirty="0">
            <a:solidFill>
              <a:schemeClr val="accent1"/>
            </a:solidFill>
          </a:endParaRPr>
        </a:p>
      </dsp:txBody>
      <dsp:txXfrm>
        <a:off x="0" y="486"/>
        <a:ext cx="8305800" cy="442980"/>
      </dsp:txXfrm>
    </dsp:sp>
    <dsp:sp modelId="{E5D30C8C-334E-4489-AD63-D6AE7B6F105C}">
      <dsp:nvSpPr>
        <dsp:cNvPr id="0" name=""/>
        <dsp:cNvSpPr/>
      </dsp:nvSpPr>
      <dsp:spPr>
        <a:xfrm>
          <a:off x="0" y="443467"/>
          <a:ext cx="8305800" cy="0"/>
        </a:xfrm>
        <a:prstGeom prst="line">
          <a:avLst/>
        </a:prstGeom>
        <a:solidFill>
          <a:schemeClr val="accent1">
            <a:alpha val="90000"/>
            <a:hueOff val="0"/>
            <a:satOff val="0"/>
            <a:lumOff val="0"/>
            <a:alphaOff val="-5000"/>
          </a:schemeClr>
        </a:solidFill>
        <a:ln w="25400" cap="flat" cmpd="sng" algn="ctr">
          <a:solidFill>
            <a:schemeClr val="accent1">
              <a:alpha val="90000"/>
              <a:hueOff val="0"/>
              <a:satOff val="0"/>
              <a:lumOff val="0"/>
              <a:alphaOff val="-5000"/>
            </a:schemeClr>
          </a:solidFill>
          <a:prstDash val="solid"/>
        </a:ln>
        <a:effectLst/>
      </dsp:spPr>
      <dsp:style>
        <a:lnRef idx="2">
          <a:scrgbClr r="0" g="0" b="0"/>
        </a:lnRef>
        <a:fillRef idx="1">
          <a:scrgbClr r="0" g="0" b="0"/>
        </a:fillRef>
        <a:effectRef idx="0">
          <a:scrgbClr r="0" g="0" b="0"/>
        </a:effectRef>
        <a:fontRef idx="minor">
          <a:schemeClr val="lt1"/>
        </a:fontRef>
      </dsp:style>
    </dsp:sp>
    <dsp:sp modelId="{6C10A567-0570-43A4-A14D-2C810CFECECA}">
      <dsp:nvSpPr>
        <dsp:cNvPr id="0" name=""/>
        <dsp:cNvSpPr/>
      </dsp:nvSpPr>
      <dsp:spPr>
        <a:xfrm>
          <a:off x="0" y="443467"/>
          <a:ext cx="8305800" cy="44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baseline="0" dirty="0">
              <a:solidFill>
                <a:schemeClr val="accent1"/>
              </a:solidFill>
            </a:rPr>
            <a:t>A healthy way to add flavor to food!</a:t>
          </a:r>
          <a:endParaRPr lang="en-US" sz="2000" kern="1200" dirty="0">
            <a:solidFill>
              <a:schemeClr val="accent1"/>
            </a:solidFill>
          </a:endParaRPr>
        </a:p>
      </dsp:txBody>
      <dsp:txXfrm>
        <a:off x="0" y="443467"/>
        <a:ext cx="8305800" cy="442980"/>
      </dsp:txXfrm>
    </dsp:sp>
    <dsp:sp modelId="{CA804869-7F71-41EE-A536-8D9C7256847F}">
      <dsp:nvSpPr>
        <dsp:cNvPr id="0" name=""/>
        <dsp:cNvSpPr/>
      </dsp:nvSpPr>
      <dsp:spPr>
        <a:xfrm>
          <a:off x="0" y="886448"/>
          <a:ext cx="8305800" cy="0"/>
        </a:xfrm>
        <a:prstGeom prst="line">
          <a:avLst/>
        </a:prstGeom>
        <a:solidFill>
          <a:schemeClr val="accent1">
            <a:alpha val="90000"/>
            <a:hueOff val="0"/>
            <a:satOff val="0"/>
            <a:lumOff val="0"/>
            <a:alphaOff val="-10000"/>
          </a:schemeClr>
        </a:solidFill>
        <a:ln w="25400" cap="flat" cmpd="sng" algn="ctr">
          <a:solidFill>
            <a:schemeClr val="accent1">
              <a:alpha val="90000"/>
              <a:hueOff val="0"/>
              <a:satOff val="0"/>
              <a:lumOff val="0"/>
              <a:alphaOff val="-10000"/>
            </a:schemeClr>
          </a:solidFill>
          <a:prstDash val="solid"/>
        </a:ln>
        <a:effectLst/>
      </dsp:spPr>
      <dsp:style>
        <a:lnRef idx="2">
          <a:scrgbClr r="0" g="0" b="0"/>
        </a:lnRef>
        <a:fillRef idx="1">
          <a:scrgbClr r="0" g="0" b="0"/>
        </a:fillRef>
        <a:effectRef idx="0">
          <a:scrgbClr r="0" g="0" b="0"/>
        </a:effectRef>
        <a:fontRef idx="minor">
          <a:schemeClr val="lt1"/>
        </a:fontRef>
      </dsp:style>
    </dsp:sp>
    <dsp:sp modelId="{FCDC8593-3B28-452E-B8AA-2A75ECD9BB29}">
      <dsp:nvSpPr>
        <dsp:cNvPr id="0" name=""/>
        <dsp:cNvSpPr/>
      </dsp:nvSpPr>
      <dsp:spPr>
        <a:xfrm>
          <a:off x="0" y="886448"/>
          <a:ext cx="8305800" cy="44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baseline="0" dirty="0">
              <a:solidFill>
                <a:schemeClr val="accent1"/>
              </a:solidFill>
            </a:rPr>
            <a:t>Always available in your garden!</a:t>
          </a:r>
          <a:endParaRPr lang="en-US" sz="2000" kern="1200" dirty="0">
            <a:solidFill>
              <a:schemeClr val="accent1"/>
            </a:solidFill>
          </a:endParaRPr>
        </a:p>
      </dsp:txBody>
      <dsp:txXfrm>
        <a:off x="0" y="886448"/>
        <a:ext cx="8305800" cy="442980"/>
      </dsp:txXfrm>
    </dsp:sp>
    <dsp:sp modelId="{58A03BC3-EB3D-4A5A-AB1C-80A19483CE56}">
      <dsp:nvSpPr>
        <dsp:cNvPr id="0" name=""/>
        <dsp:cNvSpPr/>
      </dsp:nvSpPr>
      <dsp:spPr>
        <a:xfrm>
          <a:off x="0" y="1329428"/>
          <a:ext cx="8305800" cy="0"/>
        </a:xfrm>
        <a:prstGeom prst="line">
          <a:avLst/>
        </a:prstGeom>
        <a:solidFill>
          <a:schemeClr val="accent1">
            <a:alpha val="90000"/>
            <a:hueOff val="0"/>
            <a:satOff val="0"/>
            <a:lumOff val="0"/>
            <a:alphaOff val="-15000"/>
          </a:schemeClr>
        </a:solidFill>
        <a:ln w="25400" cap="flat" cmpd="sng" algn="ctr">
          <a:solidFill>
            <a:schemeClr val="accent1">
              <a:alpha val="90000"/>
              <a:hueOff val="0"/>
              <a:satOff val="0"/>
              <a:lumOff val="0"/>
              <a:alphaOff val="-15000"/>
            </a:schemeClr>
          </a:solidFill>
          <a:prstDash val="solid"/>
        </a:ln>
        <a:effectLst/>
      </dsp:spPr>
      <dsp:style>
        <a:lnRef idx="2">
          <a:scrgbClr r="0" g="0" b="0"/>
        </a:lnRef>
        <a:fillRef idx="1">
          <a:scrgbClr r="0" g="0" b="0"/>
        </a:fillRef>
        <a:effectRef idx="0">
          <a:scrgbClr r="0" g="0" b="0"/>
        </a:effectRef>
        <a:fontRef idx="minor">
          <a:schemeClr val="lt1"/>
        </a:fontRef>
      </dsp:style>
    </dsp:sp>
    <dsp:sp modelId="{C0829B9B-4B9E-41D9-B526-426B42BE14DE}">
      <dsp:nvSpPr>
        <dsp:cNvPr id="0" name=""/>
        <dsp:cNvSpPr/>
      </dsp:nvSpPr>
      <dsp:spPr>
        <a:xfrm>
          <a:off x="0" y="1329428"/>
          <a:ext cx="8305800" cy="44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baseline="0" dirty="0">
              <a:solidFill>
                <a:schemeClr val="accent1"/>
              </a:solidFill>
            </a:rPr>
            <a:t>A great way to save money!</a:t>
          </a:r>
          <a:endParaRPr lang="en-US" sz="2000" kern="1200" dirty="0">
            <a:solidFill>
              <a:schemeClr val="accent1"/>
            </a:solidFill>
          </a:endParaRPr>
        </a:p>
      </dsp:txBody>
      <dsp:txXfrm>
        <a:off x="0" y="1329428"/>
        <a:ext cx="8305800" cy="442980"/>
      </dsp:txXfrm>
    </dsp:sp>
    <dsp:sp modelId="{FAD7232B-A804-4A25-9B05-F3DFE7E8305B}">
      <dsp:nvSpPr>
        <dsp:cNvPr id="0" name=""/>
        <dsp:cNvSpPr/>
      </dsp:nvSpPr>
      <dsp:spPr>
        <a:xfrm>
          <a:off x="0" y="1772409"/>
          <a:ext cx="8305800" cy="0"/>
        </a:xfrm>
        <a:prstGeom prst="line">
          <a:avLst/>
        </a:prstGeom>
        <a:solidFill>
          <a:schemeClr val="accent1">
            <a:alpha val="90000"/>
            <a:hueOff val="0"/>
            <a:satOff val="0"/>
            <a:lumOff val="0"/>
            <a:alphaOff val="-20000"/>
          </a:schemeClr>
        </a:solidFill>
        <a:ln w="25400" cap="flat" cmpd="sng" algn="ctr">
          <a:solidFill>
            <a:schemeClr val="accent1">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sp>
    <dsp:sp modelId="{497B5C33-5DC2-453C-A6F2-622478CB988C}">
      <dsp:nvSpPr>
        <dsp:cNvPr id="0" name=""/>
        <dsp:cNvSpPr/>
      </dsp:nvSpPr>
      <dsp:spPr>
        <a:xfrm>
          <a:off x="0" y="1772409"/>
          <a:ext cx="8305800" cy="44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baseline="0" dirty="0">
              <a:solidFill>
                <a:schemeClr val="accent1"/>
              </a:solidFill>
            </a:rPr>
            <a:t>Unique to the gardener-grow unusual herbs unavailable in the grocery store!</a:t>
          </a:r>
          <a:endParaRPr lang="en-US" sz="2000" kern="1200" dirty="0">
            <a:solidFill>
              <a:schemeClr val="accent1"/>
            </a:solidFill>
          </a:endParaRPr>
        </a:p>
      </dsp:txBody>
      <dsp:txXfrm>
        <a:off x="0" y="1772409"/>
        <a:ext cx="8305800" cy="442980"/>
      </dsp:txXfrm>
    </dsp:sp>
    <dsp:sp modelId="{C22A3C59-0393-4077-A011-94EF498EDAF1}">
      <dsp:nvSpPr>
        <dsp:cNvPr id="0" name=""/>
        <dsp:cNvSpPr/>
      </dsp:nvSpPr>
      <dsp:spPr>
        <a:xfrm>
          <a:off x="0" y="2215390"/>
          <a:ext cx="8305800" cy="0"/>
        </a:xfrm>
        <a:prstGeom prst="line">
          <a:avLst/>
        </a:prstGeom>
        <a:solidFill>
          <a:schemeClr val="accent1">
            <a:alpha val="90000"/>
            <a:hueOff val="0"/>
            <a:satOff val="0"/>
            <a:lumOff val="0"/>
            <a:alphaOff val="-25000"/>
          </a:schemeClr>
        </a:solidFill>
        <a:ln w="25400" cap="flat" cmpd="sng" algn="ctr">
          <a:solidFill>
            <a:schemeClr val="accent1">
              <a:alpha val="90000"/>
              <a:hueOff val="0"/>
              <a:satOff val="0"/>
              <a:lumOff val="0"/>
              <a:alphaOff val="-25000"/>
            </a:schemeClr>
          </a:solidFill>
          <a:prstDash val="solid"/>
        </a:ln>
        <a:effectLst/>
      </dsp:spPr>
      <dsp:style>
        <a:lnRef idx="2">
          <a:scrgbClr r="0" g="0" b="0"/>
        </a:lnRef>
        <a:fillRef idx="1">
          <a:scrgbClr r="0" g="0" b="0"/>
        </a:fillRef>
        <a:effectRef idx="0">
          <a:scrgbClr r="0" g="0" b="0"/>
        </a:effectRef>
        <a:fontRef idx="minor">
          <a:schemeClr val="lt1"/>
        </a:fontRef>
      </dsp:style>
    </dsp:sp>
    <dsp:sp modelId="{70F9134C-CB1A-4841-A53A-4832FD4B0DDC}">
      <dsp:nvSpPr>
        <dsp:cNvPr id="0" name=""/>
        <dsp:cNvSpPr/>
      </dsp:nvSpPr>
      <dsp:spPr>
        <a:xfrm>
          <a:off x="0" y="2215390"/>
          <a:ext cx="8305800" cy="44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baseline="0" dirty="0">
              <a:solidFill>
                <a:schemeClr val="accent1"/>
              </a:solidFill>
            </a:rPr>
            <a:t>Add beauty to your garden!</a:t>
          </a:r>
          <a:endParaRPr lang="en-US" sz="2000" kern="1200" dirty="0">
            <a:solidFill>
              <a:schemeClr val="accent1"/>
            </a:solidFill>
          </a:endParaRPr>
        </a:p>
      </dsp:txBody>
      <dsp:txXfrm>
        <a:off x="0" y="2215390"/>
        <a:ext cx="8305800" cy="442980"/>
      </dsp:txXfrm>
    </dsp:sp>
    <dsp:sp modelId="{9E90D549-69AE-4020-9C3F-5D67F2A1A189}">
      <dsp:nvSpPr>
        <dsp:cNvPr id="0" name=""/>
        <dsp:cNvSpPr/>
      </dsp:nvSpPr>
      <dsp:spPr>
        <a:xfrm>
          <a:off x="0" y="2658371"/>
          <a:ext cx="8305800" cy="0"/>
        </a:xfrm>
        <a:prstGeom prst="line">
          <a:avLst/>
        </a:prstGeom>
        <a:solidFill>
          <a:schemeClr val="accent1">
            <a:alpha val="90000"/>
            <a:hueOff val="0"/>
            <a:satOff val="0"/>
            <a:lumOff val="0"/>
            <a:alphaOff val="-30000"/>
          </a:schemeClr>
        </a:solidFill>
        <a:ln w="25400" cap="flat" cmpd="sng" algn="ctr">
          <a:solidFill>
            <a:schemeClr val="accent1">
              <a:alpha val="90000"/>
              <a:hueOff val="0"/>
              <a:satOff val="0"/>
              <a:lumOff val="0"/>
              <a:alphaOff val="-30000"/>
            </a:schemeClr>
          </a:solidFill>
          <a:prstDash val="solid"/>
        </a:ln>
        <a:effectLst/>
      </dsp:spPr>
      <dsp:style>
        <a:lnRef idx="2">
          <a:scrgbClr r="0" g="0" b="0"/>
        </a:lnRef>
        <a:fillRef idx="1">
          <a:scrgbClr r="0" g="0" b="0"/>
        </a:fillRef>
        <a:effectRef idx="0">
          <a:scrgbClr r="0" g="0" b="0"/>
        </a:effectRef>
        <a:fontRef idx="minor">
          <a:schemeClr val="lt1"/>
        </a:fontRef>
      </dsp:style>
    </dsp:sp>
    <dsp:sp modelId="{590D7699-8355-4D1D-9445-5F289690A671}">
      <dsp:nvSpPr>
        <dsp:cNvPr id="0" name=""/>
        <dsp:cNvSpPr/>
      </dsp:nvSpPr>
      <dsp:spPr>
        <a:xfrm>
          <a:off x="0" y="2658371"/>
          <a:ext cx="8305800" cy="44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baseline="0" dirty="0">
              <a:solidFill>
                <a:schemeClr val="accent1"/>
              </a:solidFill>
            </a:rPr>
            <a:t>Attract pollinators to your garden!</a:t>
          </a:r>
          <a:endParaRPr lang="en-US" sz="2000" kern="1200" dirty="0">
            <a:solidFill>
              <a:schemeClr val="accent1"/>
            </a:solidFill>
          </a:endParaRPr>
        </a:p>
      </dsp:txBody>
      <dsp:txXfrm>
        <a:off x="0" y="2658371"/>
        <a:ext cx="8305800" cy="442980"/>
      </dsp:txXfrm>
    </dsp:sp>
    <dsp:sp modelId="{FB5BA156-8831-4936-A11D-AB9103259597}">
      <dsp:nvSpPr>
        <dsp:cNvPr id="0" name=""/>
        <dsp:cNvSpPr/>
      </dsp:nvSpPr>
      <dsp:spPr>
        <a:xfrm>
          <a:off x="0" y="3101351"/>
          <a:ext cx="8305800" cy="0"/>
        </a:xfrm>
        <a:prstGeom prst="line">
          <a:avLst/>
        </a:prstGeom>
        <a:solidFill>
          <a:schemeClr val="accent1">
            <a:alpha val="90000"/>
            <a:hueOff val="0"/>
            <a:satOff val="0"/>
            <a:lumOff val="0"/>
            <a:alphaOff val="-35000"/>
          </a:schemeClr>
        </a:solidFill>
        <a:ln w="25400" cap="flat" cmpd="sng" algn="ctr">
          <a:solidFill>
            <a:schemeClr val="accent1">
              <a:alpha val="90000"/>
              <a:hueOff val="0"/>
              <a:satOff val="0"/>
              <a:lumOff val="0"/>
              <a:alphaOff val="-35000"/>
            </a:schemeClr>
          </a:solidFill>
          <a:prstDash val="solid"/>
        </a:ln>
        <a:effectLst/>
      </dsp:spPr>
      <dsp:style>
        <a:lnRef idx="2">
          <a:scrgbClr r="0" g="0" b="0"/>
        </a:lnRef>
        <a:fillRef idx="1">
          <a:scrgbClr r="0" g="0" b="0"/>
        </a:fillRef>
        <a:effectRef idx="0">
          <a:scrgbClr r="0" g="0" b="0"/>
        </a:effectRef>
        <a:fontRef idx="minor">
          <a:schemeClr val="lt1"/>
        </a:fontRef>
      </dsp:style>
    </dsp:sp>
    <dsp:sp modelId="{1FD9173B-985E-472C-8831-6753D05A0013}">
      <dsp:nvSpPr>
        <dsp:cNvPr id="0" name=""/>
        <dsp:cNvSpPr/>
      </dsp:nvSpPr>
      <dsp:spPr>
        <a:xfrm>
          <a:off x="0" y="3101351"/>
          <a:ext cx="8305800" cy="44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baseline="0" dirty="0">
              <a:solidFill>
                <a:schemeClr val="accent1"/>
              </a:solidFill>
            </a:rPr>
            <a:t>Many herbs are deer resistant!</a:t>
          </a:r>
          <a:endParaRPr lang="en-US" sz="2000" kern="1200" dirty="0">
            <a:solidFill>
              <a:schemeClr val="accent1"/>
            </a:solidFill>
          </a:endParaRPr>
        </a:p>
      </dsp:txBody>
      <dsp:txXfrm>
        <a:off x="0" y="3101351"/>
        <a:ext cx="8305800" cy="442980"/>
      </dsp:txXfrm>
    </dsp:sp>
    <dsp:sp modelId="{709D025D-0346-4308-9B35-355062D03C07}">
      <dsp:nvSpPr>
        <dsp:cNvPr id="0" name=""/>
        <dsp:cNvSpPr/>
      </dsp:nvSpPr>
      <dsp:spPr>
        <a:xfrm>
          <a:off x="0" y="3544332"/>
          <a:ext cx="8305800" cy="0"/>
        </a:xfrm>
        <a:prstGeom prst="line">
          <a:avLst/>
        </a:prstGeom>
        <a:solidFill>
          <a:schemeClr val="accent1">
            <a:alpha val="90000"/>
            <a:hueOff val="0"/>
            <a:satOff val="0"/>
            <a:lumOff val="0"/>
            <a:alphaOff val="-40000"/>
          </a:schemeClr>
        </a:solidFill>
        <a:ln w="25400" cap="flat"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4FCA8F0C-1556-44B5-920C-F2808B57AB9A}">
      <dsp:nvSpPr>
        <dsp:cNvPr id="0" name=""/>
        <dsp:cNvSpPr/>
      </dsp:nvSpPr>
      <dsp:spPr>
        <a:xfrm>
          <a:off x="0" y="3544332"/>
          <a:ext cx="8305800" cy="442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kern="1200" baseline="0" dirty="0">
              <a:solidFill>
                <a:schemeClr val="accent1"/>
              </a:solidFill>
            </a:rPr>
            <a:t>Fun and rewarding!</a:t>
          </a:r>
          <a:endParaRPr lang="en-US" sz="2000" kern="1200" dirty="0">
            <a:solidFill>
              <a:schemeClr val="accent1"/>
            </a:solidFill>
          </a:endParaRPr>
        </a:p>
      </dsp:txBody>
      <dsp:txXfrm>
        <a:off x="0" y="3544332"/>
        <a:ext cx="8305800" cy="4429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552A7-2820-443C-B3AF-E906EBE6DF21}">
      <dsp:nvSpPr>
        <dsp:cNvPr id="0" name=""/>
        <dsp:cNvSpPr/>
      </dsp:nvSpPr>
      <dsp:spPr>
        <a:xfrm>
          <a:off x="301784" y="603870"/>
          <a:ext cx="928582" cy="92858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0A6B68-3DE5-47FE-BF34-3B00FCE91640}">
      <dsp:nvSpPr>
        <dsp:cNvPr id="0" name=""/>
        <dsp:cNvSpPr/>
      </dsp:nvSpPr>
      <dsp:spPr>
        <a:xfrm>
          <a:off x="499679" y="801765"/>
          <a:ext cx="532792" cy="5327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44D7F39-899A-4EAF-8E98-824AD6C423A9}">
      <dsp:nvSpPr>
        <dsp:cNvPr id="0" name=""/>
        <dsp:cNvSpPr/>
      </dsp:nvSpPr>
      <dsp:spPr>
        <a:xfrm>
          <a:off x="4942" y="1821683"/>
          <a:ext cx="1522265" cy="1065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u="sng" kern="1200" baseline="0" dirty="0">
              <a:solidFill>
                <a:schemeClr val="accent1">
                  <a:lumMod val="75000"/>
                </a:schemeClr>
              </a:solidFill>
            </a:rPr>
            <a:t>Never</a:t>
          </a:r>
          <a:r>
            <a:rPr lang="en-US" sz="1600" b="0" kern="1200" baseline="0" dirty="0">
              <a:solidFill>
                <a:schemeClr val="accent1">
                  <a:lumMod val="75000"/>
                </a:schemeClr>
              </a:solidFill>
            </a:rPr>
            <a:t> use any fertilizer or pesticide That isn’t labeled for use on edible plants.</a:t>
          </a:r>
          <a:endParaRPr lang="en-US" sz="1600" kern="1200" dirty="0">
            <a:solidFill>
              <a:schemeClr val="accent1">
                <a:lumMod val="75000"/>
              </a:schemeClr>
            </a:solidFill>
          </a:endParaRPr>
        </a:p>
      </dsp:txBody>
      <dsp:txXfrm>
        <a:off x="4942" y="1821683"/>
        <a:ext cx="1522265" cy="1065585"/>
      </dsp:txXfrm>
    </dsp:sp>
    <dsp:sp modelId="{682650E0-7D9B-4A0C-BD2B-A364AE48EF05}">
      <dsp:nvSpPr>
        <dsp:cNvPr id="0" name=""/>
        <dsp:cNvSpPr/>
      </dsp:nvSpPr>
      <dsp:spPr>
        <a:xfrm>
          <a:off x="2090446" y="603870"/>
          <a:ext cx="928582" cy="92858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3AEC44-EAB4-40A5-8333-0734F6F15CCD}">
      <dsp:nvSpPr>
        <dsp:cNvPr id="0" name=""/>
        <dsp:cNvSpPr/>
      </dsp:nvSpPr>
      <dsp:spPr>
        <a:xfrm>
          <a:off x="2288341" y="801765"/>
          <a:ext cx="532792" cy="53279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DCA6D6E-1A6E-459F-9514-AF067E74865E}">
      <dsp:nvSpPr>
        <dsp:cNvPr id="0" name=""/>
        <dsp:cNvSpPr/>
      </dsp:nvSpPr>
      <dsp:spPr>
        <a:xfrm>
          <a:off x="1793605" y="1821683"/>
          <a:ext cx="1522265" cy="1065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0" kern="1200" baseline="0" dirty="0">
              <a:solidFill>
                <a:schemeClr val="accent1">
                  <a:lumMod val="75000"/>
                </a:schemeClr>
              </a:solidFill>
            </a:rPr>
            <a:t>Growing culinary herbs is very similar to growing vegetables!</a:t>
          </a:r>
          <a:endParaRPr lang="en-US" sz="1600" kern="1200" dirty="0">
            <a:solidFill>
              <a:schemeClr val="accent1">
                <a:lumMod val="75000"/>
              </a:schemeClr>
            </a:solidFill>
          </a:endParaRPr>
        </a:p>
      </dsp:txBody>
      <dsp:txXfrm>
        <a:off x="1793605" y="1821683"/>
        <a:ext cx="1522265" cy="1065585"/>
      </dsp:txXfrm>
    </dsp:sp>
    <dsp:sp modelId="{D8E43D61-8125-43E8-9290-8DF803CFA9A4}">
      <dsp:nvSpPr>
        <dsp:cNvPr id="0" name=""/>
        <dsp:cNvSpPr/>
      </dsp:nvSpPr>
      <dsp:spPr>
        <a:xfrm>
          <a:off x="3879108" y="603870"/>
          <a:ext cx="928582" cy="92858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0454B5-32CB-476D-8C38-B09A8B116162}">
      <dsp:nvSpPr>
        <dsp:cNvPr id="0" name=""/>
        <dsp:cNvSpPr/>
      </dsp:nvSpPr>
      <dsp:spPr>
        <a:xfrm>
          <a:off x="4077003" y="801765"/>
          <a:ext cx="532792" cy="53279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4FDF72-24A0-428F-BAAD-0B0CDD0AAE26}">
      <dsp:nvSpPr>
        <dsp:cNvPr id="0" name=""/>
        <dsp:cNvSpPr/>
      </dsp:nvSpPr>
      <dsp:spPr>
        <a:xfrm>
          <a:off x="3582267" y="1821683"/>
          <a:ext cx="1522265" cy="1065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0" kern="1200" baseline="0" dirty="0">
              <a:solidFill>
                <a:schemeClr val="accent1">
                  <a:lumMod val="75000"/>
                </a:schemeClr>
              </a:solidFill>
            </a:rPr>
            <a:t>Herbs have few problems with pests and diseases.</a:t>
          </a:r>
          <a:endParaRPr lang="en-US" sz="1600" kern="1200" dirty="0">
            <a:solidFill>
              <a:schemeClr val="accent1">
                <a:lumMod val="75000"/>
              </a:schemeClr>
            </a:solidFill>
          </a:endParaRPr>
        </a:p>
      </dsp:txBody>
      <dsp:txXfrm>
        <a:off x="3582267" y="1821683"/>
        <a:ext cx="1522265" cy="1065585"/>
      </dsp:txXfrm>
    </dsp:sp>
    <dsp:sp modelId="{F2966E6B-E57A-4F17-A99B-353675DB5887}">
      <dsp:nvSpPr>
        <dsp:cNvPr id="0" name=""/>
        <dsp:cNvSpPr/>
      </dsp:nvSpPr>
      <dsp:spPr>
        <a:xfrm>
          <a:off x="5667771" y="603870"/>
          <a:ext cx="928582" cy="92858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69DC16-6ECB-43B9-B065-34E8293AB98F}">
      <dsp:nvSpPr>
        <dsp:cNvPr id="0" name=""/>
        <dsp:cNvSpPr/>
      </dsp:nvSpPr>
      <dsp:spPr>
        <a:xfrm>
          <a:off x="5865665" y="801765"/>
          <a:ext cx="532792" cy="53279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7C01FD-D67D-4DFC-A722-2C7989FF6D22}">
      <dsp:nvSpPr>
        <dsp:cNvPr id="0" name=""/>
        <dsp:cNvSpPr/>
      </dsp:nvSpPr>
      <dsp:spPr>
        <a:xfrm>
          <a:off x="5370929" y="1821683"/>
          <a:ext cx="1522265" cy="1065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b="0" kern="1200" baseline="0" dirty="0">
              <a:solidFill>
                <a:schemeClr val="accent1">
                  <a:lumMod val="75000"/>
                </a:schemeClr>
              </a:solidFill>
            </a:rPr>
            <a:t>Most annual herbs taste their best before they flower. </a:t>
          </a:r>
          <a:endParaRPr lang="en-US" sz="1500" kern="1200" dirty="0">
            <a:solidFill>
              <a:schemeClr val="accent1">
                <a:lumMod val="75000"/>
              </a:schemeClr>
            </a:solidFill>
          </a:endParaRPr>
        </a:p>
      </dsp:txBody>
      <dsp:txXfrm>
        <a:off x="5370929" y="1821683"/>
        <a:ext cx="1522265" cy="1065585"/>
      </dsp:txXfrm>
    </dsp:sp>
    <dsp:sp modelId="{3A3F6BC6-345C-43A5-9B4C-592AE4B60F7D}">
      <dsp:nvSpPr>
        <dsp:cNvPr id="0" name=""/>
        <dsp:cNvSpPr/>
      </dsp:nvSpPr>
      <dsp:spPr>
        <a:xfrm>
          <a:off x="7456433" y="603870"/>
          <a:ext cx="928582" cy="92858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D376AA-AE5E-46CC-AE59-5E25F703C43C}">
      <dsp:nvSpPr>
        <dsp:cNvPr id="0" name=""/>
        <dsp:cNvSpPr/>
      </dsp:nvSpPr>
      <dsp:spPr>
        <a:xfrm>
          <a:off x="7695795" y="812932"/>
          <a:ext cx="532792" cy="53279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99B2E2-55F3-4592-A65A-A42385098A5F}">
      <dsp:nvSpPr>
        <dsp:cNvPr id="0" name=""/>
        <dsp:cNvSpPr/>
      </dsp:nvSpPr>
      <dsp:spPr>
        <a:xfrm>
          <a:off x="7159591" y="1821683"/>
          <a:ext cx="1522265" cy="10655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b="0" kern="1200" baseline="0" dirty="0">
              <a:solidFill>
                <a:schemeClr val="tx2"/>
              </a:solidFill>
            </a:rPr>
            <a:t>Pinch and use your herbs often</a:t>
          </a:r>
          <a:r>
            <a:rPr lang="en-US" sz="1500" b="0" kern="1200" baseline="0" dirty="0"/>
            <a:t>. </a:t>
          </a:r>
          <a:endParaRPr lang="en-US" sz="1500" kern="1200" dirty="0"/>
        </a:p>
      </dsp:txBody>
      <dsp:txXfrm>
        <a:off x="7159591" y="1821683"/>
        <a:ext cx="1522265" cy="10655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C64645-7FCA-4D0B-BB8A-1FE425C8453C}">
      <dsp:nvSpPr>
        <dsp:cNvPr id="0" name=""/>
        <dsp:cNvSpPr/>
      </dsp:nvSpPr>
      <dsp:spPr>
        <a:xfrm>
          <a:off x="537299" y="1075551"/>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8E2857-9143-4698-8577-DC813732805F}">
      <dsp:nvSpPr>
        <dsp:cNvPr id="0" name=""/>
        <dsp:cNvSpPr/>
      </dsp:nvSpPr>
      <dsp:spPr>
        <a:xfrm>
          <a:off x="42299" y="215573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b="0" kern="1200" baseline="0" dirty="0"/>
            <a:t>Seeds</a:t>
          </a:r>
          <a:endParaRPr lang="en-US" sz="3600" kern="1200" dirty="0"/>
        </a:p>
      </dsp:txBody>
      <dsp:txXfrm>
        <a:off x="42299" y="2155736"/>
        <a:ext cx="1800000" cy="720000"/>
      </dsp:txXfrm>
    </dsp:sp>
    <dsp:sp modelId="{3DDDE792-26AF-494E-BFD7-533808729270}">
      <dsp:nvSpPr>
        <dsp:cNvPr id="0" name=""/>
        <dsp:cNvSpPr/>
      </dsp:nvSpPr>
      <dsp:spPr>
        <a:xfrm>
          <a:off x="2652300" y="1075551"/>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1D5FAB8-BB71-4C73-9D06-C60BA721C7C3}">
      <dsp:nvSpPr>
        <dsp:cNvPr id="0" name=""/>
        <dsp:cNvSpPr/>
      </dsp:nvSpPr>
      <dsp:spPr>
        <a:xfrm>
          <a:off x="2157300" y="215573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b="0" kern="1200" baseline="0" dirty="0"/>
            <a:t>Cuttings</a:t>
          </a:r>
          <a:endParaRPr lang="en-US" sz="3600" kern="1200" dirty="0"/>
        </a:p>
      </dsp:txBody>
      <dsp:txXfrm>
        <a:off x="2157300" y="2155736"/>
        <a:ext cx="1800000" cy="720000"/>
      </dsp:txXfrm>
    </dsp:sp>
    <dsp:sp modelId="{3523741A-FD2B-4D69-84FA-03542FBBE45A}">
      <dsp:nvSpPr>
        <dsp:cNvPr id="0" name=""/>
        <dsp:cNvSpPr/>
      </dsp:nvSpPr>
      <dsp:spPr>
        <a:xfrm>
          <a:off x="4767300" y="1075551"/>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C7828FC-E735-4B36-B118-84F5F8F9671A}">
      <dsp:nvSpPr>
        <dsp:cNvPr id="0" name=""/>
        <dsp:cNvSpPr/>
      </dsp:nvSpPr>
      <dsp:spPr>
        <a:xfrm>
          <a:off x="4272300" y="215573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b="0" kern="1200" baseline="0" dirty="0"/>
            <a:t>Layering</a:t>
          </a:r>
          <a:endParaRPr lang="en-US" sz="3600" kern="1200" dirty="0"/>
        </a:p>
      </dsp:txBody>
      <dsp:txXfrm>
        <a:off x="4272300" y="2155736"/>
        <a:ext cx="1800000" cy="720000"/>
      </dsp:txXfrm>
    </dsp:sp>
    <dsp:sp modelId="{57BD8DD5-5A2F-4A81-8DFF-7479B23A8F8F}">
      <dsp:nvSpPr>
        <dsp:cNvPr id="0" name=""/>
        <dsp:cNvSpPr/>
      </dsp:nvSpPr>
      <dsp:spPr>
        <a:xfrm>
          <a:off x="6882300" y="1075551"/>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E423F81-885E-4C64-B686-5639845E1DD5}">
      <dsp:nvSpPr>
        <dsp:cNvPr id="0" name=""/>
        <dsp:cNvSpPr/>
      </dsp:nvSpPr>
      <dsp:spPr>
        <a:xfrm>
          <a:off x="6387300" y="2155736"/>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b="0" kern="1200" baseline="0" dirty="0"/>
            <a:t>Dividing</a:t>
          </a:r>
          <a:endParaRPr lang="en-US" sz="3600" kern="1200" dirty="0"/>
        </a:p>
      </dsp:txBody>
      <dsp:txXfrm>
        <a:off x="6387300" y="2155736"/>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6B3FA4-DBAA-4EA7-8A79-5D496AB929E0}" type="datetimeFigureOut">
              <a:rPr lang="en-US" smtClean="0"/>
              <a:pPr/>
              <a:t>6/7/2023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2AE321B-42E6-4082-ADCB-16DB624964F2}"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94C6B2-0E18-41FC-8CA1-B467464E7545}" type="datetimeFigureOut">
              <a:rPr lang="en-US" smtClean="0"/>
              <a:pPr/>
              <a:t>6/7/2023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60A3E-4BC9-4497-95E2-69F5661E229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Created:      </a:t>
            </a:r>
            <a:r>
              <a:rPr lang="en-US" b="0" dirty="0"/>
              <a:t>April 2023/approved Kevin Marini May 2024</a:t>
            </a:r>
            <a:endParaRPr lang="en-US" b="1" dirty="0"/>
          </a:p>
          <a:p>
            <a:r>
              <a:rPr lang="en-US" b="1" dirty="0"/>
              <a:t>Created by</a:t>
            </a:r>
            <a:r>
              <a:rPr lang="en-US" dirty="0"/>
              <a:t>:   Heidi Peacock Morrow of Placer County Master Gardener(s) who created this originally</a:t>
            </a:r>
          </a:p>
          <a:p>
            <a:r>
              <a:rPr lang="en-US" b="1" dirty="0"/>
              <a:t>Audience:     </a:t>
            </a:r>
            <a:r>
              <a:rPr lang="en-US" b="0" dirty="0"/>
              <a:t>Loomis Library and Community Center and Zoom Presentation</a:t>
            </a:r>
            <a:endParaRPr lang="en-US" dirty="0"/>
          </a:p>
          <a:p>
            <a:r>
              <a:rPr lang="en-US" b="1" dirty="0"/>
              <a:t>Publicity:  </a:t>
            </a:r>
            <a:r>
              <a:rPr lang="en-US" dirty="0"/>
              <a:t>  </a:t>
            </a:r>
            <a:br>
              <a:rPr lang="en-US" b="1" i="1" dirty="0"/>
            </a:br>
            <a:r>
              <a:rPr lang="en-US" dirty="0"/>
              <a:t>Consider spicing up your garden with fresh herbs!  Culinary herbs make food taste fantastic, and there is no better way to spice up your garden, than to add a few herbs to your planting list. In this class, learn growing techniques for traditional favorites and a few unusual herbs that are fun, fascinating plants to try on your herb gardening adventures!</a:t>
            </a:r>
          </a:p>
          <a:p>
            <a:r>
              <a:rPr lang="en-US" b="1" dirty="0"/>
              <a:t>Update History:   </a:t>
            </a:r>
            <a:r>
              <a:rPr lang="en-US" b="0" dirty="0"/>
              <a:t>for each update to the presentation include date, name of updater, explanation of update</a:t>
            </a:r>
          </a:p>
          <a:p>
            <a:r>
              <a:rPr lang="en-US" b="0" dirty="0"/>
              <a:t>                (were additional slides added, were web links updated, etc.)</a:t>
            </a:r>
            <a:endParaRPr lang="en-US" b="1" dirty="0"/>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a:t>
            </a:fld>
            <a:endParaRPr lang="en-US"/>
          </a:p>
        </p:txBody>
      </p:sp>
    </p:spTree>
    <p:extLst>
      <p:ext uri="{BB962C8B-B14F-4D97-AF65-F5344CB8AC3E}">
        <p14:creationId xmlns:p14="http://schemas.microsoft.com/office/powerpoint/2010/main" val="43267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19</a:t>
            </a:fld>
            <a:endParaRPr lang="en-US"/>
          </a:p>
        </p:txBody>
      </p:sp>
    </p:spTree>
    <p:extLst>
      <p:ext uri="{BB962C8B-B14F-4D97-AF65-F5344CB8AC3E}">
        <p14:creationId xmlns:p14="http://schemas.microsoft.com/office/powerpoint/2010/main" val="2310423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25</a:t>
            </a:fld>
            <a:endParaRPr lang="en-US"/>
          </a:p>
        </p:txBody>
      </p:sp>
    </p:spTree>
    <p:extLst>
      <p:ext uri="{BB962C8B-B14F-4D97-AF65-F5344CB8AC3E}">
        <p14:creationId xmlns:p14="http://schemas.microsoft.com/office/powerpoint/2010/main" val="39033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26</a:t>
            </a:fld>
            <a:endParaRPr lang="en-US"/>
          </a:p>
        </p:txBody>
      </p:sp>
    </p:spTree>
    <p:extLst>
      <p:ext uri="{BB962C8B-B14F-4D97-AF65-F5344CB8AC3E}">
        <p14:creationId xmlns:p14="http://schemas.microsoft.com/office/powerpoint/2010/main" val="1153803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27</a:t>
            </a:fld>
            <a:endParaRPr lang="en-US"/>
          </a:p>
        </p:txBody>
      </p:sp>
    </p:spTree>
    <p:extLst>
      <p:ext uri="{BB962C8B-B14F-4D97-AF65-F5344CB8AC3E}">
        <p14:creationId xmlns:p14="http://schemas.microsoft.com/office/powerpoint/2010/main" val="2168888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0050" lvl="1" indent="0"/>
            <a:r>
              <a:rPr lang="en-US" sz="1200" b="1" dirty="0"/>
              <a:t>Harvest</a:t>
            </a:r>
            <a:r>
              <a:rPr lang="en-US" sz="1200" dirty="0"/>
              <a:t> Best used fresh. Harvest before flowering. Prune basil to first leaf bud below the flower to encourage further leaf production</a:t>
            </a:r>
          </a:p>
          <a:p>
            <a:pPr marL="400050" lvl="1" indent="0"/>
            <a:r>
              <a:rPr lang="en-US" sz="1200" b="1" dirty="0"/>
              <a:t>Gardener’s Tips: </a:t>
            </a:r>
            <a:r>
              <a:rPr lang="en-US" sz="1200" dirty="0"/>
              <a:t>Best used fresh or added towards the end of cooking</a:t>
            </a:r>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28</a:t>
            </a:fld>
            <a:endParaRPr lang="en-US"/>
          </a:p>
        </p:txBody>
      </p:sp>
    </p:spTree>
    <p:extLst>
      <p:ext uri="{BB962C8B-B14F-4D97-AF65-F5344CB8AC3E}">
        <p14:creationId xmlns:p14="http://schemas.microsoft.com/office/powerpoint/2010/main" val="3205674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This perennial herb </a:t>
            </a:r>
            <a:r>
              <a:rPr lang="en-US" sz="1200" dirty="0"/>
              <a:t>has multiple petite, onion-like leaves and attractive pink blossoms that are a huge hit with pollinators. Just be aware that if you let the flowers go to seed, you’ll end up with enough plants to share with your entire neighborhood! You will likely only need two or three plants so remove flowers before those seeds have a chance to mature.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Since chive flowers are edible, you can use them in salads or to season a dish.</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29</a:t>
            </a:fld>
            <a:endParaRPr lang="en-US"/>
          </a:p>
        </p:txBody>
      </p:sp>
    </p:spTree>
    <p:extLst>
      <p:ext uri="{BB962C8B-B14F-4D97-AF65-F5344CB8AC3E}">
        <p14:creationId xmlns:p14="http://schemas.microsoft.com/office/powerpoint/2010/main" val="215969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0050" marR="0" lvl="1" indent="0" algn="l" defTabSz="914400" rtl="0" eaLnBrk="1" fontAlgn="auto" latinLnBrk="0" hangingPunct="1">
              <a:lnSpc>
                <a:spcPct val="100000"/>
              </a:lnSpc>
              <a:spcBef>
                <a:spcPts val="0"/>
              </a:spcBef>
              <a:spcAft>
                <a:spcPts val="0"/>
              </a:spcAft>
              <a:buClrTx/>
              <a:buSzTx/>
              <a:buFontTx/>
              <a:buNone/>
              <a:tabLst/>
              <a:defRPr/>
            </a:pPr>
            <a:r>
              <a:rPr lang="en-US" sz="1200" b="1" dirty="0"/>
              <a:t>Harvest</a:t>
            </a:r>
            <a:r>
              <a:rPr lang="en-US" sz="1200" dirty="0"/>
              <a:t>  Cut leaves during growing season to produce second harvest; may go to seed after the second harvest especially in our warm summers</a:t>
            </a:r>
          </a:p>
          <a:p>
            <a:pPr marL="400050" lvl="1" indent="0"/>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30</a:t>
            </a:fld>
            <a:endParaRPr lang="en-US"/>
          </a:p>
        </p:txBody>
      </p:sp>
    </p:spTree>
    <p:extLst>
      <p:ext uri="{BB962C8B-B14F-4D97-AF65-F5344CB8AC3E}">
        <p14:creationId xmlns:p14="http://schemas.microsoft.com/office/powerpoint/2010/main" val="3965607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b="1" dirty="0"/>
              <a:t>Self sows freely. </a:t>
            </a:r>
          </a:p>
          <a:p>
            <a:pPr marL="285750" indent="-285750">
              <a:buFont typeface="Arial" panose="020B0604020202020204" pitchFamily="34" charset="0"/>
              <a:buChar char="•"/>
            </a:pPr>
            <a:r>
              <a:rPr lang="en-US" sz="1400" b="1" dirty="0"/>
              <a:t>Good butterfly plant</a:t>
            </a:r>
          </a:p>
          <a:p>
            <a:pPr marL="285750" indent="-285750">
              <a:buFont typeface="Arial" panose="020B0604020202020204" pitchFamily="34" charset="0"/>
              <a:buChar char="•"/>
            </a:pPr>
            <a:endParaRPr lang="en-US" sz="1400" b="1"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31</a:t>
            </a:fld>
            <a:endParaRPr lang="en-US"/>
          </a:p>
        </p:txBody>
      </p:sp>
    </p:spTree>
    <p:extLst>
      <p:ext uri="{BB962C8B-B14F-4D97-AF65-F5344CB8AC3E}">
        <p14:creationId xmlns:p14="http://schemas.microsoft.com/office/powerpoint/2010/main" val="3736556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When cooking, for better flavor Use Italian or Flat Leaf Parsley in your recipes and save the curly leaf for garnish or as a border in your garden!</a:t>
            </a:r>
          </a:p>
        </p:txBody>
      </p:sp>
      <p:sp>
        <p:nvSpPr>
          <p:cNvPr id="4" name="Slide Number Placeholder 3"/>
          <p:cNvSpPr>
            <a:spLocks noGrp="1"/>
          </p:cNvSpPr>
          <p:nvPr>
            <p:ph type="sldNum" sz="quarter" idx="5"/>
          </p:nvPr>
        </p:nvSpPr>
        <p:spPr/>
        <p:txBody>
          <a:bodyPr/>
          <a:lstStyle/>
          <a:p>
            <a:fld id="{30B60A3E-4BC9-4497-95E2-69F5661E229A}" type="slidenum">
              <a:rPr lang="en-US" smtClean="0"/>
              <a:pPr/>
              <a:t>32</a:t>
            </a:fld>
            <a:endParaRPr lang="en-US"/>
          </a:p>
        </p:txBody>
      </p:sp>
    </p:spTree>
    <p:extLst>
      <p:ext uri="{BB962C8B-B14F-4D97-AF65-F5344CB8AC3E}">
        <p14:creationId xmlns:p14="http://schemas.microsoft.com/office/powerpoint/2010/main" val="1265595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Herbs that tend to spread, like mint and oregano can be grown in containers. The containers can be sunk into the ground, in the garden, or used as accent pots. Note: don’t let the tips of the plants hang over and touch the ground, or they will root, grow, and spread</a:t>
            </a:r>
          </a:p>
        </p:txBody>
      </p:sp>
      <p:sp>
        <p:nvSpPr>
          <p:cNvPr id="4" name="Slide Number Placeholder 3"/>
          <p:cNvSpPr>
            <a:spLocks noGrp="1"/>
          </p:cNvSpPr>
          <p:nvPr>
            <p:ph type="sldNum" sz="quarter" idx="5"/>
          </p:nvPr>
        </p:nvSpPr>
        <p:spPr/>
        <p:txBody>
          <a:bodyPr/>
          <a:lstStyle/>
          <a:p>
            <a:fld id="{30B60A3E-4BC9-4497-95E2-69F5661E229A}" type="slidenum">
              <a:rPr lang="en-US" smtClean="0"/>
              <a:pPr/>
              <a:t>33</a:t>
            </a:fld>
            <a:endParaRPr lang="en-US"/>
          </a:p>
        </p:txBody>
      </p:sp>
    </p:spTree>
    <p:extLst>
      <p:ext uri="{BB962C8B-B14F-4D97-AF65-F5344CB8AC3E}">
        <p14:creationId xmlns:p14="http://schemas.microsoft.com/office/powerpoint/2010/main" val="250740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3</a:t>
            </a:fld>
            <a:endParaRPr lang="en-US"/>
          </a:p>
        </p:txBody>
      </p:sp>
    </p:spTree>
    <p:extLst>
      <p:ext uri="{BB962C8B-B14F-4D97-AF65-F5344CB8AC3E}">
        <p14:creationId xmlns:p14="http://schemas.microsoft.com/office/powerpoint/2010/main" val="4123176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34</a:t>
            </a:fld>
            <a:endParaRPr lang="en-US"/>
          </a:p>
        </p:txBody>
      </p:sp>
    </p:spTree>
    <p:extLst>
      <p:ext uri="{BB962C8B-B14F-4D97-AF65-F5344CB8AC3E}">
        <p14:creationId xmlns:p14="http://schemas.microsoft.com/office/powerpoint/2010/main" val="2912548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U</a:t>
            </a:r>
            <a:r>
              <a:rPr lang="en-US" sz="1800" b="1" i="0" u="none" strike="noStrike" dirty="0">
                <a:solidFill>
                  <a:srgbClr val="000000"/>
                </a:solidFill>
                <a:effectLst/>
                <a:latin typeface="Arial" panose="020B0604020202020204" pitchFamily="34" charset="0"/>
              </a:rPr>
              <a:t>4-6' x 2-3'; profuse, clear blue flowers in summer; evergreen; strong, straight stems used as BBQ skewers; full sun; low water once established; good in containers with extra water; remarkable flavor and aroma for cooking.</a:t>
            </a:r>
            <a:endParaRPr lang="en-US" sz="2000" dirty="0"/>
          </a:p>
          <a:p>
            <a:pPr marL="171450" indent="-171450">
              <a:buFont typeface="Arial" panose="020B0604020202020204" pitchFamily="34" charset="0"/>
              <a:buChar char="•"/>
            </a:pPr>
            <a:r>
              <a:rPr lang="en-US" sz="1400" dirty="0"/>
              <a:t>se Rosemary in many dishes –my favorite!  Chop the leaves and mix with kosher salt to add flavor to many dishes!</a:t>
            </a:r>
          </a:p>
        </p:txBody>
      </p:sp>
      <p:sp>
        <p:nvSpPr>
          <p:cNvPr id="4" name="Slide Number Placeholder 3"/>
          <p:cNvSpPr>
            <a:spLocks noGrp="1"/>
          </p:cNvSpPr>
          <p:nvPr>
            <p:ph type="sldNum" sz="quarter" idx="5"/>
          </p:nvPr>
        </p:nvSpPr>
        <p:spPr/>
        <p:txBody>
          <a:bodyPr/>
          <a:lstStyle/>
          <a:p>
            <a:fld id="{30B60A3E-4BC9-4497-95E2-69F5661E229A}" type="slidenum">
              <a:rPr lang="en-US" smtClean="0"/>
              <a:pPr/>
              <a:t>35</a:t>
            </a:fld>
            <a:endParaRPr lang="en-US"/>
          </a:p>
        </p:txBody>
      </p:sp>
    </p:spTree>
    <p:extLst>
      <p:ext uri="{BB962C8B-B14F-4D97-AF65-F5344CB8AC3E}">
        <p14:creationId xmlns:p14="http://schemas.microsoft.com/office/powerpoint/2010/main" val="823479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ground cover or border plant</a:t>
            </a:r>
          </a:p>
        </p:txBody>
      </p:sp>
      <p:sp>
        <p:nvSpPr>
          <p:cNvPr id="4" name="Slide Number Placeholder 3"/>
          <p:cNvSpPr>
            <a:spLocks noGrp="1"/>
          </p:cNvSpPr>
          <p:nvPr>
            <p:ph type="sldNum" sz="quarter" idx="5"/>
          </p:nvPr>
        </p:nvSpPr>
        <p:spPr/>
        <p:txBody>
          <a:bodyPr/>
          <a:lstStyle/>
          <a:p>
            <a:fld id="{30B60A3E-4BC9-4497-95E2-69F5661E229A}" type="slidenum">
              <a:rPr lang="en-US" smtClean="0"/>
              <a:pPr/>
              <a:t>37</a:t>
            </a:fld>
            <a:endParaRPr lang="en-US"/>
          </a:p>
        </p:txBody>
      </p:sp>
    </p:spTree>
    <p:extLst>
      <p:ext uri="{BB962C8B-B14F-4D97-AF65-F5344CB8AC3E}">
        <p14:creationId xmlns:p14="http://schemas.microsoft.com/office/powerpoint/2010/main" val="1365850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b="1" dirty="0"/>
              <a:t>prefers warm, moist and sunny conditions</a:t>
            </a:r>
          </a:p>
          <a:p>
            <a:pPr marL="285750" indent="-285750">
              <a:buFont typeface="Arial" panose="020B0604020202020204" pitchFamily="34" charset="0"/>
              <a:buChar char="•"/>
            </a:pPr>
            <a:r>
              <a:rPr lang="en-US" sz="1400" b="1" dirty="0"/>
              <a:t>cannot survive frost</a:t>
            </a:r>
          </a:p>
          <a:p>
            <a:pPr marL="285750" indent="-285750">
              <a:buFont typeface="Arial" panose="020B0604020202020204" pitchFamily="34" charset="0"/>
              <a:buChar char="•"/>
            </a:pPr>
            <a:endParaRPr lang="en-US" sz="1400" b="1"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38</a:t>
            </a:fld>
            <a:endParaRPr lang="en-US"/>
          </a:p>
        </p:txBody>
      </p:sp>
    </p:spTree>
    <p:extLst>
      <p:ext uri="{BB962C8B-B14F-4D97-AF65-F5344CB8AC3E}">
        <p14:creationId xmlns:p14="http://schemas.microsoft.com/office/powerpoint/2010/main" val="2419854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Saffron crocus is a corm grown for its stigmas</a:t>
            </a:r>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39</a:t>
            </a:fld>
            <a:endParaRPr lang="en-US"/>
          </a:p>
        </p:txBody>
      </p:sp>
    </p:spTree>
    <p:extLst>
      <p:ext uri="{BB962C8B-B14F-4D97-AF65-F5344CB8AC3E}">
        <p14:creationId xmlns:p14="http://schemas.microsoft.com/office/powerpoint/2010/main" val="625226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Green  and Red Shiso. Flavor is vibrant, herbaceous, and citrusy. Some also point out that it has hints of mint, basil, cloves, and cinnamon. Like most herbs, shiso does have a mildly astringent taste and bitter finish.</a:t>
            </a:r>
          </a:p>
        </p:txBody>
      </p:sp>
      <p:sp>
        <p:nvSpPr>
          <p:cNvPr id="4" name="Slide Number Placeholder 3"/>
          <p:cNvSpPr>
            <a:spLocks noGrp="1"/>
          </p:cNvSpPr>
          <p:nvPr>
            <p:ph type="sldNum" sz="quarter" idx="5"/>
          </p:nvPr>
        </p:nvSpPr>
        <p:spPr/>
        <p:txBody>
          <a:bodyPr/>
          <a:lstStyle/>
          <a:p>
            <a:fld id="{30B60A3E-4BC9-4497-95E2-69F5661E229A}" type="slidenum">
              <a:rPr lang="en-US" smtClean="0"/>
              <a:pPr/>
              <a:t>40</a:t>
            </a:fld>
            <a:endParaRPr lang="en-US"/>
          </a:p>
        </p:txBody>
      </p:sp>
    </p:spTree>
    <p:extLst>
      <p:ext uri="{BB962C8B-B14F-4D97-AF65-F5344CB8AC3E}">
        <p14:creationId xmlns:p14="http://schemas.microsoft.com/office/powerpoint/2010/main" val="2597588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Pic from the garden at </a:t>
            </a:r>
            <a:r>
              <a:rPr lang="en-US" sz="1400" b="1" dirty="0" err="1"/>
              <a:t>Deercreek</a:t>
            </a:r>
            <a:r>
              <a:rPr lang="en-US" sz="1400" b="1" dirty="0"/>
              <a:t> Farms</a:t>
            </a:r>
          </a:p>
          <a:p>
            <a:r>
              <a:rPr lang="en-US" sz="1400" b="1" dirty="0"/>
              <a:t>Reseeds readily in my garden</a:t>
            </a:r>
          </a:p>
          <a:p>
            <a:endParaRPr lang="en-US" sz="1400" b="1" dirty="0"/>
          </a:p>
          <a:p>
            <a:r>
              <a:rPr lang="en-US" sz="1400" b="1" dirty="0"/>
              <a:t>Great in salads or candied and used to decorate pastries or cakes. </a:t>
            </a:r>
          </a:p>
        </p:txBody>
      </p:sp>
      <p:sp>
        <p:nvSpPr>
          <p:cNvPr id="4" name="Slide Number Placeholder 3"/>
          <p:cNvSpPr>
            <a:spLocks noGrp="1"/>
          </p:cNvSpPr>
          <p:nvPr>
            <p:ph type="sldNum" sz="quarter" idx="5"/>
          </p:nvPr>
        </p:nvSpPr>
        <p:spPr/>
        <p:txBody>
          <a:bodyPr/>
          <a:lstStyle/>
          <a:p>
            <a:fld id="{30B60A3E-4BC9-4497-95E2-69F5661E229A}" type="slidenum">
              <a:rPr lang="en-US" smtClean="0"/>
              <a:pPr/>
              <a:t>41</a:t>
            </a:fld>
            <a:endParaRPr lang="en-US"/>
          </a:p>
        </p:txBody>
      </p:sp>
    </p:spTree>
    <p:extLst>
      <p:ext uri="{BB962C8B-B14F-4D97-AF65-F5344CB8AC3E}">
        <p14:creationId xmlns:p14="http://schemas.microsoft.com/office/powerpoint/2010/main" val="3801675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0B60A3E-4BC9-4497-95E2-69F5661E229A}" type="slidenum">
              <a:rPr lang="en-US" smtClean="0"/>
              <a:pPr/>
              <a:t>5</a:t>
            </a:fld>
            <a:endParaRPr lang="en-US"/>
          </a:p>
        </p:txBody>
      </p:sp>
    </p:spTree>
    <p:extLst>
      <p:ext uri="{BB962C8B-B14F-4D97-AF65-F5344CB8AC3E}">
        <p14:creationId xmlns:p14="http://schemas.microsoft.com/office/powerpoint/2010/main" val="1148279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of oregano in </a:t>
            </a:r>
            <a:r>
              <a:rPr lang="en-US" dirty="0" err="1"/>
              <a:t>Tece’s</a:t>
            </a:r>
            <a:r>
              <a:rPr lang="en-US" dirty="0"/>
              <a:t> garden</a:t>
            </a:r>
          </a:p>
        </p:txBody>
      </p:sp>
      <p:sp>
        <p:nvSpPr>
          <p:cNvPr id="4" name="Slide Number Placeholder 3"/>
          <p:cNvSpPr>
            <a:spLocks noGrp="1"/>
          </p:cNvSpPr>
          <p:nvPr>
            <p:ph type="sldNum" sz="quarter" idx="5"/>
          </p:nvPr>
        </p:nvSpPr>
        <p:spPr/>
        <p:txBody>
          <a:bodyPr/>
          <a:lstStyle/>
          <a:p>
            <a:fld id="{30B60A3E-4BC9-4497-95E2-69F5661E229A}" type="slidenum">
              <a:rPr lang="en-US" smtClean="0"/>
              <a:pPr/>
              <a:t>6</a:t>
            </a:fld>
            <a:endParaRPr lang="en-US"/>
          </a:p>
        </p:txBody>
      </p:sp>
    </p:spTree>
    <p:extLst>
      <p:ext uri="{BB962C8B-B14F-4D97-AF65-F5344CB8AC3E}">
        <p14:creationId xmlns:p14="http://schemas.microsoft.com/office/powerpoint/2010/main" val="882086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12</a:t>
            </a:fld>
            <a:endParaRPr lang="en-US"/>
          </a:p>
        </p:txBody>
      </p:sp>
    </p:spTree>
    <p:extLst>
      <p:ext uri="{BB962C8B-B14F-4D97-AF65-F5344CB8AC3E}">
        <p14:creationId xmlns:p14="http://schemas.microsoft.com/office/powerpoint/2010/main" val="1681174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buying herb check the botanical  name on the tag to be sure you get the plant you want. Many different plants share a common names. </a:t>
            </a:r>
          </a:p>
        </p:txBody>
      </p:sp>
      <p:sp>
        <p:nvSpPr>
          <p:cNvPr id="4" name="Slide Number Placeholder 3"/>
          <p:cNvSpPr>
            <a:spLocks noGrp="1"/>
          </p:cNvSpPr>
          <p:nvPr>
            <p:ph type="sldNum" sz="quarter" idx="5"/>
          </p:nvPr>
        </p:nvSpPr>
        <p:spPr/>
        <p:txBody>
          <a:bodyPr/>
          <a:lstStyle/>
          <a:p>
            <a:fld id="{30B60A3E-4BC9-4497-95E2-69F5661E229A}" type="slidenum">
              <a:rPr lang="en-US" smtClean="0"/>
              <a:pPr/>
              <a:t>13</a:t>
            </a:fld>
            <a:endParaRPr lang="en-US"/>
          </a:p>
        </p:txBody>
      </p:sp>
    </p:spTree>
    <p:extLst>
      <p:ext uri="{BB962C8B-B14F-4D97-AF65-F5344CB8AC3E}">
        <p14:creationId xmlns:p14="http://schemas.microsoft.com/office/powerpoint/2010/main" val="2573096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0050" lvl="1" indent="0"/>
            <a:r>
              <a:rPr lang="en-US" dirty="0"/>
              <a:t>Culinary herbs can do double duty as ornamental plants. Parsley, especially the curly variety, makes a wonderful edging plant, if you don't have rabbits nearby.</a:t>
            </a:r>
          </a:p>
          <a:p>
            <a:pPr marL="400050" lvl="1" indent="0"/>
            <a:r>
              <a:rPr lang="en-US" dirty="0"/>
              <a:t> Tall herbs, like bay laurel, can be potted and used as focal points. Herbs with variegated leaves, like golden or tricolor sage, are great in mixed containers, in flower beds, and other areas of interest. </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15</a:t>
            </a:fld>
            <a:endParaRPr lang="en-US"/>
          </a:p>
        </p:txBody>
      </p:sp>
    </p:spTree>
    <p:extLst>
      <p:ext uri="{BB962C8B-B14F-4D97-AF65-F5344CB8AC3E}">
        <p14:creationId xmlns:p14="http://schemas.microsoft.com/office/powerpoint/2010/main" val="2587632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400" b="1" dirty="0">
                <a:effectLst/>
              </a:rPr>
              <a:t>Pollinators are crucially important to ecosystems. Without pollination many wild plants could not reproduce and survive. Animals (including humans) are indirectly dependent on the services pollinators provide, because they eat the fruits or plants that pollinators help create.</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16</a:t>
            </a:fld>
            <a:endParaRPr lang="en-US"/>
          </a:p>
        </p:txBody>
      </p:sp>
    </p:spTree>
    <p:extLst>
      <p:ext uri="{BB962C8B-B14F-4D97-AF65-F5344CB8AC3E}">
        <p14:creationId xmlns:p14="http://schemas.microsoft.com/office/powerpoint/2010/main" val="1234035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400" b="1" dirty="0">
                <a:effectLst/>
              </a:rPr>
              <a:t>Pollinators are crucially important to ecosystems. Without pollination many wild plants could not reproduce and survive. Animals (including humans) are indirectly dependent on the services pollinators provide, because they eat the fruits or plants that pollinators help create.</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17</a:t>
            </a:fld>
            <a:endParaRPr lang="en-US"/>
          </a:p>
        </p:txBody>
      </p:sp>
    </p:spTree>
    <p:extLst>
      <p:ext uri="{BB962C8B-B14F-4D97-AF65-F5344CB8AC3E}">
        <p14:creationId xmlns:p14="http://schemas.microsoft.com/office/powerpoint/2010/main" val="495873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normAutofit/>
          </a:bodyPr>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a:solidFill>
            <a:srgbClr val="C0E4B5"/>
          </a:solidFill>
          <a:ln>
            <a:noFill/>
          </a:ln>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5" name="Picture Placeholder 7"/>
          <p:cNvSpPr>
            <a:spLocks noGrp="1"/>
          </p:cNvSpPr>
          <p:nvPr>
            <p:ph type="pic" sz="quarter" idx="13"/>
          </p:nvPr>
        </p:nvSpPr>
        <p:spPr>
          <a:xfrm>
            <a:off x="3429000" y="2133600"/>
            <a:ext cx="2286000" cy="1828800"/>
          </a:xfrm>
        </p:spPr>
        <p:txBody>
          <a:bodyPr/>
          <a:lstStyle/>
          <a:p>
            <a:r>
              <a:rPr lang="en-US"/>
              <a:t>Click icon to add picture</a:t>
            </a:r>
          </a:p>
        </p:txBody>
      </p:sp>
      <p:sp>
        <p:nvSpPr>
          <p:cNvPr id="19" name="TextBox 18"/>
          <p:cNvSpPr txBox="1"/>
          <p:nvPr userDrawn="1"/>
        </p:nvSpPr>
        <p:spPr>
          <a:xfrm>
            <a:off x="762000" y="4343400"/>
            <a:ext cx="7620000" cy="1015663"/>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a:solidFill>
                  <a:schemeClr val="accent1"/>
                </a:solidFill>
              </a:rPr>
              <a:t>Presented</a:t>
            </a:r>
            <a:r>
              <a:rPr lang="en-US" sz="2800" b="0" baseline="0" dirty="0">
                <a:solidFill>
                  <a:schemeClr val="accent1"/>
                </a:solidFill>
              </a:rPr>
              <a:t> by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rPr>
              <a:t>UC Master Gardeners of Placer County</a:t>
            </a:r>
          </a:p>
        </p:txBody>
      </p:sp>
    </p:spTree>
    <p:extLst>
      <p:ext uri="{BB962C8B-B14F-4D97-AF65-F5344CB8AC3E}">
        <p14:creationId xmlns:p14="http://schemas.microsoft.com/office/powerpoint/2010/main" val="733957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0E4B5">
            <a:alpha val="94902"/>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sp>
        <p:nvSpPr>
          <p:cNvPr id="8" name="TextBox 7"/>
          <p:cNvSpPr txBox="1"/>
          <p:nvPr userDrawn="1"/>
        </p:nvSpPr>
        <p:spPr>
          <a:xfrm>
            <a:off x="2667000" y="6172200"/>
            <a:ext cx="4191000" cy="400110"/>
          </a:xfrm>
          <a:prstGeom prst="rect">
            <a:avLst/>
          </a:prstGeom>
          <a:noFill/>
        </p:spPr>
        <p:txBody>
          <a:bodyPr wrap="square" rtlCol="0">
            <a:spAutoFit/>
          </a:bodyPr>
          <a:lstStyle/>
          <a:p>
            <a:r>
              <a:rPr lang="en-US" sz="2000" b="0" dirty="0">
                <a:solidFill>
                  <a:schemeClr val="accent1"/>
                </a:solidFill>
              </a:rPr>
              <a:t>UC Master</a:t>
            </a:r>
            <a:r>
              <a:rPr lang="en-US" sz="2000" b="0" baseline="0" dirty="0">
                <a:solidFill>
                  <a:schemeClr val="accent1"/>
                </a:solidFill>
              </a:rPr>
              <a:t> Gardeners of Placer County</a:t>
            </a:r>
            <a:endParaRPr lang="en-US" sz="2000" b="0" dirty="0">
              <a:solidFill>
                <a:schemeClr val="accent1"/>
              </a:solidFill>
            </a:endParaRPr>
          </a:p>
        </p:txBody>
      </p:sp>
      <p:pic>
        <p:nvPicPr>
          <p:cNvPr id="9" name="Picture 8" descr="MG_logo-v2014_short-UCCE.tif"/>
          <p:cNvPicPr>
            <a:picLocks noChangeAspect="1"/>
          </p:cNvPicPr>
          <p:nvPr userDrawn="1"/>
        </p:nvPicPr>
        <p:blipFill>
          <a:blip r:embed="rId8" cstate="screen">
            <a:clrChange>
              <a:clrFrom>
                <a:srgbClr val="FFFFFE"/>
              </a:clrFrom>
              <a:clrTo>
                <a:srgbClr val="FFFFFE">
                  <a:alpha val="0"/>
                </a:srgbClr>
              </a:clrTo>
            </a:clrChange>
          </a:blip>
          <a:stretch>
            <a:fillRect/>
          </a:stretch>
        </p:blipFill>
        <p:spPr>
          <a:xfrm>
            <a:off x="2103120" y="6096000"/>
            <a:ext cx="546652" cy="502920"/>
          </a:xfrm>
          <a:prstGeom prst="rect">
            <a:avLst/>
          </a:prstGeom>
        </p:spPr>
      </p:pic>
    </p:spTree>
  </p:cSld>
  <p:clrMap bg1="lt1" tx1="dk1" bg2="lt2" tx2="dk2" accent1="accent1" accent2="accent2" accent3="accent3" accent4="accent4" accent5="accent5" accent6="accent6" hlink="hlink" folHlink="folHlink"/>
  <p:sldLayoutIdLst>
    <p:sldLayoutId id="2147483736" r:id="rId1"/>
    <p:sldLayoutId id="2147483737" r:id="rId2"/>
    <p:sldLayoutId id="2147483748" r:id="rId3"/>
    <p:sldLayoutId id="2147483738" r:id="rId4"/>
    <p:sldLayoutId id="2147483745" r:id="rId5"/>
    <p:sldLayoutId id="2147483756" r:id="rId6"/>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0E4B5">
            <a:alpha val="94902"/>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5" r:id="rId5"/>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ucanr.edu/sites/PollenNation/Meet_The_Pollinators/" TargetMode="External"/><Relationship Id="rId7"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hyperlink" Target="https://anrcatalog.ucanr.edu/Details.aspx?itemNo=8498" TargetMode="Externa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43.jpg"/></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47.jpg"/></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50.jpg"/></Relationships>
</file>

<file path=ppt/slides/_rels/slide3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57.jpg"/></Relationships>
</file>

<file path=ppt/slides/_rels/slide42.xml.rels><?xml version="1.0" encoding="UTF-8" standalone="yes"?>
<Relationships xmlns="http://schemas.openxmlformats.org/package/2006/relationships"><Relationship Id="rId3" Type="http://schemas.openxmlformats.org/officeDocument/2006/relationships/hyperlink" Target="https://ucanr.edu/sites/sacmg/files/116768.pdf" TargetMode="External"/><Relationship Id="rId2" Type="http://schemas.openxmlformats.org/officeDocument/2006/relationships/hyperlink" Target="https://ucanr.edu/sites/sacmg/files/116769.pdf" TargetMode="External"/><Relationship Id="rId1" Type="http://schemas.openxmlformats.org/officeDocument/2006/relationships/slideLayout" Target="../slideLayouts/slideLayout2.xml"/><Relationship Id="rId5" Type="http://schemas.openxmlformats.org/officeDocument/2006/relationships/hyperlink" Target="https://ucanr.edu/sites/ucmgplacer/files/290859.pdf" TargetMode="External"/><Relationship Id="rId4" Type="http://schemas.openxmlformats.org/officeDocument/2006/relationships/hyperlink" Target="https://ucanr.edu/sites/ucmgplacer/files/158599.pdf"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icture containing outdoor, grass, tree, sky&#10;&#10;Description automatically generated">
            <a:extLst>
              <a:ext uri="{FF2B5EF4-FFF2-40B4-BE49-F238E27FC236}">
                <a16:creationId xmlns:a16="http://schemas.microsoft.com/office/drawing/2014/main" id="{99FD169C-7775-B858-CD6D-5336139BE03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125" r="3125"/>
          <a:stretch>
            <a:fillRect/>
          </a:stretch>
        </p:blipFill>
        <p:spPr>
          <a:xfrm>
            <a:off x="3124200" y="1866900"/>
            <a:ext cx="2819400" cy="2209800"/>
          </a:xfrm>
        </p:spPr>
      </p:pic>
      <p:sp>
        <p:nvSpPr>
          <p:cNvPr id="18" name="TextBox 17">
            <a:extLst>
              <a:ext uri="{FF2B5EF4-FFF2-40B4-BE49-F238E27FC236}">
                <a16:creationId xmlns:a16="http://schemas.microsoft.com/office/drawing/2014/main" id="{87750087-E1E2-5F9A-18D2-6FDC9D2BBCCA}"/>
              </a:ext>
            </a:extLst>
          </p:cNvPr>
          <p:cNvSpPr txBox="1"/>
          <p:nvPr/>
        </p:nvSpPr>
        <p:spPr>
          <a:xfrm>
            <a:off x="3581400" y="3799701"/>
            <a:ext cx="2815856" cy="553998"/>
          </a:xfrm>
          <a:prstGeom prst="rect">
            <a:avLst/>
          </a:prstGeom>
          <a:noFill/>
        </p:spPr>
        <p:txBody>
          <a:bodyPr wrap="square" rtlCol="0">
            <a:spAutoFit/>
          </a:bodyPr>
          <a:lstStyle/>
          <a:p>
            <a:endParaRPr lang="en-US" sz="1000" i="1" dirty="0"/>
          </a:p>
          <a:p>
            <a:endParaRPr lang="en-US" sz="1000" i="1" dirty="0"/>
          </a:p>
          <a:p>
            <a:r>
              <a:rPr lang="en-US" sz="1000" i="1" dirty="0">
                <a:solidFill>
                  <a:schemeClr val="accent1"/>
                </a:solidFill>
              </a:rPr>
              <a:t>Photo by H. Peacock Morrow </a:t>
            </a:r>
          </a:p>
        </p:txBody>
      </p:sp>
      <p:sp>
        <p:nvSpPr>
          <p:cNvPr id="6" name="Rectangle 5">
            <a:extLst>
              <a:ext uri="{FF2B5EF4-FFF2-40B4-BE49-F238E27FC236}">
                <a16:creationId xmlns:a16="http://schemas.microsoft.com/office/drawing/2014/main" id="{627291E6-5BD0-609C-EDFE-09F6700AB937}"/>
              </a:ext>
            </a:extLst>
          </p:cNvPr>
          <p:cNvSpPr/>
          <p:nvPr/>
        </p:nvSpPr>
        <p:spPr>
          <a:xfrm>
            <a:off x="327961" y="0"/>
            <a:ext cx="8255934" cy="1754326"/>
          </a:xfrm>
          <a:prstGeom prst="rect">
            <a:avLst/>
          </a:prstGeom>
          <a:noFill/>
        </p:spPr>
        <p:txBody>
          <a:bodyPr wrap="square" lIns="91440" tIns="45720" rIns="91440" bIns="45720">
            <a:spAutoFit/>
          </a:bodyPr>
          <a:lstStyle/>
          <a:p>
            <a:pPr algn="ctr"/>
            <a:r>
              <a:rPr lang="en-US" sz="5400" dirty="0">
                <a:ln w="0"/>
                <a:solidFill>
                  <a:schemeClr val="accent1"/>
                </a:solidFill>
                <a:effectLst>
                  <a:outerShdw blurRad="38100" dist="19050" dir="2700000" algn="tl" rotWithShape="0">
                    <a:schemeClr val="dk1">
                      <a:alpha val="40000"/>
                    </a:schemeClr>
                  </a:outerShdw>
                </a:effectLst>
              </a:rPr>
              <a:t>SPICE IT UP!</a:t>
            </a:r>
            <a:endParaRPr lang="en-US" sz="5400" b="0" cap="none" spc="0" dirty="0">
              <a:ln w="0"/>
              <a:solidFill>
                <a:schemeClr val="accent1"/>
              </a:solidFill>
              <a:effectLst>
                <a:outerShdw blurRad="38100" dist="19050" dir="2700000" algn="tl" rotWithShape="0">
                  <a:schemeClr val="dk1">
                    <a:alpha val="40000"/>
                  </a:schemeClr>
                </a:outerShdw>
              </a:effectLst>
            </a:endParaRPr>
          </a:p>
          <a:p>
            <a:pPr algn="ctr"/>
            <a:r>
              <a:rPr lang="en-US" sz="5400" b="1" cap="none" spc="0" dirty="0">
                <a:ln w="0"/>
                <a:solidFill>
                  <a:schemeClr val="accent1"/>
                </a:solidFill>
                <a:effectLst>
                  <a:outerShdw blurRad="38100" dist="19050" dir="2700000" algn="tl" rotWithShape="0">
                    <a:schemeClr val="dk1">
                      <a:alpha val="40000"/>
                    </a:schemeClr>
                  </a:outerShdw>
                </a:effectLst>
              </a:rPr>
              <a:t>GROWING CULINARY HERBS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26D566-21E3-1638-A7F8-6FA4845659CE}"/>
              </a:ext>
            </a:extLst>
          </p:cNvPr>
          <p:cNvSpPr>
            <a:spLocks noGrp="1"/>
          </p:cNvSpPr>
          <p:nvPr>
            <p:ph type="title"/>
          </p:nvPr>
        </p:nvSpPr>
        <p:spPr>
          <a:xfrm>
            <a:off x="1792288" y="4800600"/>
            <a:ext cx="5486400" cy="566738"/>
          </a:xfrm>
        </p:spPr>
        <p:txBody>
          <a:bodyPr anchor="b">
            <a:normAutofit/>
          </a:bodyPr>
          <a:lstStyle/>
          <a:p>
            <a:r>
              <a:rPr lang="en-US" dirty="0"/>
              <a:t>		</a:t>
            </a:r>
            <a:endParaRPr lang="en-US" b="1"/>
          </a:p>
        </p:txBody>
      </p:sp>
      <p:pic>
        <p:nvPicPr>
          <p:cNvPr id="8" name="Picture Placeholder 16" descr="A picture containing outdoor, grass, tree, sky&#10;&#10;Description automatically generated">
            <a:extLst>
              <a:ext uri="{FF2B5EF4-FFF2-40B4-BE49-F238E27FC236}">
                <a16:creationId xmlns:a16="http://schemas.microsoft.com/office/drawing/2014/main" id="{C41C6C4E-9A22-6A2D-1689-F61BC11CBD25}"/>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676400" y="1252538"/>
            <a:ext cx="5486400" cy="4114800"/>
          </a:xfrm>
          <a:prstGeom prst="rect">
            <a:avLst/>
          </a:prstGeom>
          <a:noFill/>
          <a:effectLst>
            <a:softEdge rad="127000"/>
          </a:effectLst>
        </p:spPr>
      </p:pic>
      <p:sp>
        <p:nvSpPr>
          <p:cNvPr id="11" name="TextBox 10">
            <a:extLst>
              <a:ext uri="{FF2B5EF4-FFF2-40B4-BE49-F238E27FC236}">
                <a16:creationId xmlns:a16="http://schemas.microsoft.com/office/drawing/2014/main" id="{466BBD7F-975F-682E-A86B-99918E1BC77D}"/>
              </a:ext>
            </a:extLst>
          </p:cNvPr>
          <p:cNvSpPr txBox="1"/>
          <p:nvPr/>
        </p:nvSpPr>
        <p:spPr>
          <a:xfrm>
            <a:off x="1700555" y="5367338"/>
            <a:ext cx="5438089" cy="576262"/>
          </a:xfrm>
          <a:prstGeom prst="rect">
            <a:avLst/>
          </a:prstGeom>
        </p:spPr>
        <p:txBody>
          <a:bodyPr rtlCol="0">
            <a:normAutofit/>
          </a:bodyPr>
          <a:lstStyle/>
          <a:p>
            <a:pPr>
              <a:spcAft>
                <a:spcPts val="600"/>
              </a:spcAft>
            </a:pPr>
            <a:r>
              <a:rPr lang="en-US" sz="1400" i="1" dirty="0">
                <a:solidFill>
                  <a:schemeClr val="accent1"/>
                </a:solidFill>
              </a:rPr>
              <a:t>Photo by H. Peacock Morrow</a:t>
            </a:r>
          </a:p>
        </p:txBody>
      </p:sp>
      <p:sp>
        <p:nvSpPr>
          <p:cNvPr id="3" name="Slide Number Placeholder 2">
            <a:extLst>
              <a:ext uri="{FF2B5EF4-FFF2-40B4-BE49-F238E27FC236}">
                <a16:creationId xmlns:a16="http://schemas.microsoft.com/office/drawing/2014/main" id="{890A136B-DAE4-DBF3-792E-05CDC2D54DB7}"/>
              </a:ext>
            </a:extLst>
          </p:cNvPr>
          <p:cNvSpPr>
            <a:spLocks noGrp="1"/>
          </p:cNvSpPr>
          <p:nvPr>
            <p:ph type="sldNum" sz="quarter" idx="12"/>
          </p:nvPr>
        </p:nvSpPr>
        <p:spPr>
          <a:xfrm>
            <a:off x="7315200" y="6356350"/>
            <a:ext cx="1371600" cy="365125"/>
          </a:xfrm>
        </p:spPr>
        <p:txBody>
          <a:bodyPr anchor="ctr">
            <a:normAutofit/>
          </a:bodyPr>
          <a:lstStyle/>
          <a:p>
            <a:pPr>
              <a:spcAft>
                <a:spcPts val="600"/>
              </a:spcAft>
            </a:pPr>
            <a:fld id="{111DB74A-73E3-49E8-8984-0D5D8C20C556}" type="slidenum">
              <a:rPr lang="en-US" smtClean="0"/>
              <a:pPr>
                <a:spcAft>
                  <a:spcPts val="600"/>
                </a:spcAft>
              </a:pPr>
              <a:t>10</a:t>
            </a:fld>
            <a:endParaRPr lang="en-US"/>
          </a:p>
        </p:txBody>
      </p:sp>
      <p:sp>
        <p:nvSpPr>
          <p:cNvPr id="12" name="TextBox 11">
            <a:extLst>
              <a:ext uri="{FF2B5EF4-FFF2-40B4-BE49-F238E27FC236}">
                <a16:creationId xmlns:a16="http://schemas.microsoft.com/office/drawing/2014/main" id="{6B13A540-B46E-2C6A-BF0A-76700238AA8C}"/>
              </a:ext>
            </a:extLst>
          </p:cNvPr>
          <p:cNvSpPr txBox="1"/>
          <p:nvPr/>
        </p:nvSpPr>
        <p:spPr>
          <a:xfrm>
            <a:off x="1524000" y="483097"/>
            <a:ext cx="9144000" cy="769441"/>
          </a:xfrm>
          <a:prstGeom prst="rect">
            <a:avLst/>
          </a:prstGeom>
          <a:noFill/>
        </p:spPr>
        <p:txBody>
          <a:bodyPr wrap="square" rtlCol="0">
            <a:spAutoFit/>
          </a:bodyPr>
          <a:lstStyle/>
          <a:p>
            <a:r>
              <a:rPr lang="en-US" sz="4400" dirty="0">
                <a:solidFill>
                  <a:schemeClr val="accent1"/>
                </a:solidFill>
              </a:rPr>
              <a:t>Herbs in the Garden</a:t>
            </a:r>
          </a:p>
        </p:txBody>
      </p:sp>
    </p:spTree>
    <p:extLst>
      <p:ext uri="{BB962C8B-B14F-4D97-AF65-F5344CB8AC3E}">
        <p14:creationId xmlns:p14="http://schemas.microsoft.com/office/powerpoint/2010/main" val="1876496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01F98-AFDB-4EF2-84EB-08837EEA1DD6}"/>
              </a:ext>
            </a:extLst>
          </p:cNvPr>
          <p:cNvSpPr>
            <a:spLocks noGrp="1"/>
          </p:cNvSpPr>
          <p:nvPr>
            <p:ph type="title"/>
          </p:nvPr>
        </p:nvSpPr>
        <p:spPr/>
        <p:txBody>
          <a:bodyPr/>
          <a:lstStyle/>
          <a:p>
            <a:r>
              <a:rPr lang="en-US" dirty="0"/>
              <a:t>Location, Location, Location!</a:t>
            </a:r>
          </a:p>
        </p:txBody>
      </p:sp>
      <p:sp>
        <p:nvSpPr>
          <p:cNvPr id="3" name="Content Placeholder 2">
            <a:extLst>
              <a:ext uri="{FF2B5EF4-FFF2-40B4-BE49-F238E27FC236}">
                <a16:creationId xmlns:a16="http://schemas.microsoft.com/office/drawing/2014/main" id="{8B5482D0-F749-98C5-C8D5-2496F1888C8B}"/>
              </a:ext>
            </a:extLst>
          </p:cNvPr>
          <p:cNvSpPr>
            <a:spLocks noGrp="1"/>
          </p:cNvSpPr>
          <p:nvPr>
            <p:ph idx="1"/>
          </p:nvPr>
        </p:nvSpPr>
        <p:spPr/>
        <p:txBody>
          <a:bodyPr>
            <a:normAutofit/>
          </a:bodyPr>
          <a:lstStyle/>
          <a:p>
            <a:pPr lvl="1" indent="-342900"/>
            <a:r>
              <a:rPr lang="en-US" sz="3600" dirty="0">
                <a:solidFill>
                  <a:schemeClr val="accent1">
                    <a:lumMod val="75000"/>
                  </a:schemeClr>
                </a:solidFill>
              </a:rPr>
              <a:t>Well drained soil </a:t>
            </a:r>
          </a:p>
          <a:p>
            <a:pPr lvl="1" indent="-342900"/>
            <a:r>
              <a:rPr lang="en-US" sz="3600" dirty="0">
                <a:solidFill>
                  <a:schemeClr val="accent1">
                    <a:lumMod val="75000"/>
                  </a:schemeClr>
                </a:solidFill>
              </a:rPr>
              <a:t>Access to water</a:t>
            </a:r>
          </a:p>
          <a:p>
            <a:pPr lvl="1" indent="-342900"/>
            <a:r>
              <a:rPr lang="en-US" sz="3600" dirty="0">
                <a:solidFill>
                  <a:schemeClr val="accent1">
                    <a:lumMod val="75000"/>
                  </a:schemeClr>
                </a:solidFill>
              </a:rPr>
              <a:t>6 hours sun</a:t>
            </a:r>
          </a:p>
          <a:p>
            <a:pPr lvl="1" indent="-342900"/>
            <a:r>
              <a:rPr lang="en-US" sz="3600" dirty="0">
                <a:solidFill>
                  <a:schemeClr val="accent1">
                    <a:lumMod val="75000"/>
                  </a:schemeClr>
                </a:solidFill>
              </a:rPr>
              <a:t> Convenient for daily visits</a:t>
            </a:r>
          </a:p>
        </p:txBody>
      </p:sp>
      <p:sp>
        <p:nvSpPr>
          <p:cNvPr id="4" name="Slide Number Placeholder 3">
            <a:extLst>
              <a:ext uri="{FF2B5EF4-FFF2-40B4-BE49-F238E27FC236}">
                <a16:creationId xmlns:a16="http://schemas.microsoft.com/office/drawing/2014/main" id="{5181614D-CBFD-4BF1-2AE3-51D7EB54D977}"/>
              </a:ext>
            </a:extLst>
          </p:cNvPr>
          <p:cNvSpPr>
            <a:spLocks noGrp="1"/>
          </p:cNvSpPr>
          <p:nvPr>
            <p:ph type="sldNum" sz="quarter" idx="12"/>
          </p:nvPr>
        </p:nvSpPr>
        <p:spPr/>
        <p:txBody>
          <a:bodyPr/>
          <a:lstStyle/>
          <a:p>
            <a:fld id="{111DB74A-73E3-49E8-8984-0D5D8C20C556}" type="slidenum">
              <a:rPr lang="en-US" smtClean="0"/>
              <a:pPr/>
              <a:t>11</a:t>
            </a:fld>
            <a:endParaRPr lang="en-US"/>
          </a:p>
        </p:txBody>
      </p:sp>
    </p:spTree>
    <p:extLst>
      <p:ext uri="{BB962C8B-B14F-4D97-AF65-F5344CB8AC3E}">
        <p14:creationId xmlns:p14="http://schemas.microsoft.com/office/powerpoint/2010/main" val="3708680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01F98-AFDB-4EF2-84EB-08837EEA1DD6}"/>
              </a:ext>
            </a:extLst>
          </p:cNvPr>
          <p:cNvSpPr>
            <a:spLocks noGrp="1"/>
          </p:cNvSpPr>
          <p:nvPr>
            <p:ph type="title"/>
          </p:nvPr>
        </p:nvSpPr>
        <p:spPr>
          <a:xfrm>
            <a:off x="457200" y="274638"/>
            <a:ext cx="8229600" cy="1143000"/>
          </a:xfrm>
        </p:spPr>
        <p:txBody>
          <a:bodyPr anchor="ctr">
            <a:normAutofit/>
          </a:bodyPr>
          <a:lstStyle/>
          <a:p>
            <a:r>
              <a:rPr lang="en-US" dirty="0"/>
              <a:t>Spice it Up!</a:t>
            </a:r>
            <a:endParaRPr lang="en-US" u="sng" dirty="0"/>
          </a:p>
        </p:txBody>
      </p:sp>
      <p:sp>
        <p:nvSpPr>
          <p:cNvPr id="15" name="Text Placeholder 2">
            <a:extLst>
              <a:ext uri="{FF2B5EF4-FFF2-40B4-BE49-F238E27FC236}">
                <a16:creationId xmlns:a16="http://schemas.microsoft.com/office/drawing/2014/main" id="{8DB736EC-BB13-59B3-8137-8DEBC4518BC7}"/>
              </a:ext>
            </a:extLst>
          </p:cNvPr>
          <p:cNvSpPr>
            <a:spLocks noGrp="1"/>
          </p:cNvSpPr>
          <p:nvPr>
            <p:ph type="body" idx="1"/>
          </p:nvPr>
        </p:nvSpPr>
        <p:spPr>
          <a:xfrm>
            <a:off x="457200" y="1535112"/>
            <a:ext cx="8229600" cy="639762"/>
          </a:xfrm>
        </p:spPr>
        <p:txBody>
          <a:bodyPr anchor="b">
            <a:normAutofit/>
          </a:bodyPr>
          <a:lstStyle/>
          <a:p>
            <a:r>
              <a:rPr lang="en-US" dirty="0">
                <a:solidFill>
                  <a:schemeClr val="accent1"/>
                </a:solidFill>
              </a:rPr>
              <a:t>Gardener’s Tips</a:t>
            </a:r>
          </a:p>
        </p:txBody>
      </p:sp>
      <p:sp>
        <p:nvSpPr>
          <p:cNvPr id="4" name="Slide Number Placeholder 3">
            <a:extLst>
              <a:ext uri="{FF2B5EF4-FFF2-40B4-BE49-F238E27FC236}">
                <a16:creationId xmlns:a16="http://schemas.microsoft.com/office/drawing/2014/main" id="{5181614D-CBFD-4BF1-2AE3-51D7EB54D977}"/>
              </a:ext>
            </a:extLst>
          </p:cNvPr>
          <p:cNvSpPr>
            <a:spLocks noGrp="1"/>
          </p:cNvSpPr>
          <p:nvPr>
            <p:ph type="sldNum" sz="quarter" idx="12"/>
          </p:nvPr>
        </p:nvSpPr>
        <p:spPr>
          <a:xfrm>
            <a:off x="7315200" y="6356350"/>
            <a:ext cx="1371600" cy="365125"/>
          </a:xfrm>
        </p:spPr>
        <p:txBody>
          <a:bodyPr anchor="ctr">
            <a:normAutofit/>
          </a:bodyPr>
          <a:lstStyle/>
          <a:p>
            <a:pPr>
              <a:spcAft>
                <a:spcPts val="600"/>
              </a:spcAft>
            </a:pPr>
            <a:fld id="{111DB74A-73E3-49E8-8984-0D5D8C20C556}" type="slidenum">
              <a:rPr lang="en-US" smtClean="0"/>
              <a:pPr>
                <a:spcAft>
                  <a:spcPts val="600"/>
                </a:spcAft>
              </a:pPr>
              <a:t>12</a:t>
            </a:fld>
            <a:endParaRPr lang="en-US"/>
          </a:p>
        </p:txBody>
      </p:sp>
      <p:graphicFrame>
        <p:nvGraphicFramePr>
          <p:cNvPr id="6" name="Content Placeholder 2">
            <a:extLst>
              <a:ext uri="{FF2B5EF4-FFF2-40B4-BE49-F238E27FC236}">
                <a16:creationId xmlns:a16="http://schemas.microsoft.com/office/drawing/2014/main" id="{AEDFEEF4-6967-C694-189E-C61B52B3117C}"/>
              </a:ext>
            </a:extLst>
          </p:cNvPr>
          <p:cNvGraphicFramePr>
            <a:graphicFrameLocks noGrp="1"/>
          </p:cNvGraphicFramePr>
          <p:nvPr>
            <p:ph sz="half" idx="2"/>
            <p:extLst>
              <p:ext uri="{D42A27DB-BD31-4B8C-83A1-F6EECF244321}">
                <p14:modId xmlns:p14="http://schemas.microsoft.com/office/powerpoint/2010/main" val="276274632"/>
              </p:ext>
            </p:extLst>
          </p:nvPr>
        </p:nvGraphicFramePr>
        <p:xfrm>
          <a:off x="0" y="2107974"/>
          <a:ext cx="8686800" cy="34911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1824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0460C-E261-C6EC-4FC1-1B63DC50A5D9}"/>
              </a:ext>
            </a:extLst>
          </p:cNvPr>
          <p:cNvSpPr>
            <a:spLocks noGrp="1"/>
          </p:cNvSpPr>
          <p:nvPr>
            <p:ph type="title"/>
          </p:nvPr>
        </p:nvSpPr>
        <p:spPr/>
        <p:txBody>
          <a:bodyPr/>
          <a:lstStyle/>
          <a:p>
            <a:r>
              <a:rPr lang="en-US" dirty="0"/>
              <a:t>Latin Names Matter!</a:t>
            </a:r>
          </a:p>
        </p:txBody>
      </p:sp>
      <p:sp>
        <p:nvSpPr>
          <p:cNvPr id="3" name="Content Placeholder 2">
            <a:extLst>
              <a:ext uri="{FF2B5EF4-FFF2-40B4-BE49-F238E27FC236}">
                <a16:creationId xmlns:a16="http://schemas.microsoft.com/office/drawing/2014/main" id="{2D68E312-1CB0-3B41-1238-4D6D0A66B832}"/>
              </a:ext>
            </a:extLst>
          </p:cNvPr>
          <p:cNvSpPr>
            <a:spLocks noGrp="1"/>
          </p:cNvSpPr>
          <p:nvPr>
            <p:ph idx="1"/>
          </p:nvPr>
        </p:nvSpPr>
        <p:spPr/>
        <p:txBody>
          <a:bodyPr/>
          <a:lstStyle/>
          <a:p>
            <a:pPr marL="400050" lvl="1" indent="0"/>
            <a:r>
              <a:rPr lang="en-US" sz="2800" dirty="0">
                <a:solidFill>
                  <a:schemeClr val="accent1">
                    <a:lumMod val="75000"/>
                  </a:schemeClr>
                </a:solidFill>
              </a:rPr>
              <a:t> Common Name vs. Latin name (Botanical or Scientific)</a:t>
            </a:r>
          </a:p>
          <a:p>
            <a:pPr marL="400050" lvl="1" indent="0"/>
            <a:r>
              <a:rPr lang="en-US" sz="2800" dirty="0">
                <a:solidFill>
                  <a:schemeClr val="accent1">
                    <a:lumMod val="75000"/>
                  </a:schemeClr>
                </a:solidFill>
              </a:rPr>
              <a:t>When using plants for food– be sure you have the correct plant.</a:t>
            </a:r>
          </a:p>
          <a:p>
            <a:pPr marL="400050" lvl="1" indent="0"/>
            <a:r>
              <a:rPr lang="en-US" sz="2800" dirty="0">
                <a:solidFill>
                  <a:schemeClr val="accent1">
                    <a:lumMod val="75000"/>
                  </a:schemeClr>
                </a:solidFill>
              </a:rPr>
              <a:t>Check for the botanical name on the plant tag.</a:t>
            </a:r>
          </a:p>
          <a:p>
            <a:endParaRPr lang="en-US" dirty="0"/>
          </a:p>
        </p:txBody>
      </p:sp>
      <p:sp>
        <p:nvSpPr>
          <p:cNvPr id="4" name="Slide Number Placeholder 3">
            <a:extLst>
              <a:ext uri="{FF2B5EF4-FFF2-40B4-BE49-F238E27FC236}">
                <a16:creationId xmlns:a16="http://schemas.microsoft.com/office/drawing/2014/main" id="{683C03DC-0EF2-2201-AB5D-48CD454439AE}"/>
              </a:ext>
            </a:extLst>
          </p:cNvPr>
          <p:cNvSpPr>
            <a:spLocks noGrp="1"/>
          </p:cNvSpPr>
          <p:nvPr>
            <p:ph type="sldNum" sz="quarter" idx="12"/>
          </p:nvPr>
        </p:nvSpPr>
        <p:spPr/>
        <p:txBody>
          <a:bodyPr/>
          <a:lstStyle/>
          <a:p>
            <a:fld id="{111DB74A-73E3-49E8-8984-0D5D8C20C556}" type="slidenum">
              <a:rPr lang="en-US" smtClean="0"/>
              <a:pPr/>
              <a:t>13</a:t>
            </a:fld>
            <a:endParaRPr lang="en-US"/>
          </a:p>
        </p:txBody>
      </p:sp>
      <p:pic>
        <p:nvPicPr>
          <p:cNvPr id="9" name="Graphic 8" descr="Microscope with solid fill">
            <a:extLst>
              <a:ext uri="{FF2B5EF4-FFF2-40B4-BE49-F238E27FC236}">
                <a16:creationId xmlns:a16="http://schemas.microsoft.com/office/drawing/2014/main" id="{9B9055C7-93F2-E90A-975B-4E42FC5C9C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28263" y="391115"/>
            <a:ext cx="914400" cy="914400"/>
          </a:xfrm>
          <a:prstGeom prst="rect">
            <a:avLst/>
          </a:prstGeom>
        </p:spPr>
      </p:pic>
      <p:pic>
        <p:nvPicPr>
          <p:cNvPr id="11" name="Graphic 10" descr="Microscope with solid fill">
            <a:extLst>
              <a:ext uri="{FF2B5EF4-FFF2-40B4-BE49-F238E27FC236}">
                <a16:creationId xmlns:a16="http://schemas.microsoft.com/office/drawing/2014/main" id="{0A04BF7D-7CE3-EEC0-1E72-BAD4A26ED0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066800" y="388938"/>
            <a:ext cx="914400" cy="914400"/>
          </a:xfrm>
          <a:prstGeom prst="rect">
            <a:avLst/>
          </a:prstGeom>
        </p:spPr>
      </p:pic>
    </p:spTree>
    <p:extLst>
      <p:ext uri="{BB962C8B-B14F-4D97-AF65-F5344CB8AC3E}">
        <p14:creationId xmlns:p14="http://schemas.microsoft.com/office/powerpoint/2010/main" val="1628919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01F98-AFDB-4EF2-84EB-08837EEA1DD6}"/>
              </a:ext>
            </a:extLst>
          </p:cNvPr>
          <p:cNvSpPr>
            <a:spLocks noGrp="1"/>
          </p:cNvSpPr>
          <p:nvPr>
            <p:ph type="title"/>
          </p:nvPr>
        </p:nvSpPr>
        <p:spPr/>
        <p:txBody>
          <a:bodyPr>
            <a:normAutofit fontScale="90000"/>
          </a:bodyPr>
          <a:lstStyle/>
          <a:p>
            <a:pPr algn="l"/>
            <a:r>
              <a:rPr lang="en-US" dirty="0"/>
              <a:t>Where  does your herb garden grow?</a:t>
            </a:r>
          </a:p>
        </p:txBody>
      </p:sp>
      <p:sp>
        <p:nvSpPr>
          <p:cNvPr id="3" name="Content Placeholder 2">
            <a:extLst>
              <a:ext uri="{FF2B5EF4-FFF2-40B4-BE49-F238E27FC236}">
                <a16:creationId xmlns:a16="http://schemas.microsoft.com/office/drawing/2014/main" id="{8B5482D0-F749-98C5-C8D5-2496F1888C8B}"/>
              </a:ext>
            </a:extLst>
          </p:cNvPr>
          <p:cNvSpPr>
            <a:spLocks noGrp="1"/>
          </p:cNvSpPr>
          <p:nvPr>
            <p:ph idx="1"/>
          </p:nvPr>
        </p:nvSpPr>
        <p:spPr/>
        <p:txBody>
          <a:bodyPr>
            <a:normAutofit fontScale="92500" lnSpcReduction="20000"/>
          </a:bodyPr>
          <a:lstStyle/>
          <a:p>
            <a:pPr marL="400050" lvl="1" indent="0"/>
            <a:r>
              <a:rPr lang="en-US" sz="3600" dirty="0">
                <a:solidFill>
                  <a:schemeClr val="accent1">
                    <a:lumMod val="75000"/>
                  </a:schemeClr>
                </a:solidFill>
              </a:rPr>
              <a:t>Indoor</a:t>
            </a:r>
          </a:p>
          <a:p>
            <a:pPr marL="400050" lvl="1" indent="0"/>
            <a:r>
              <a:rPr lang="en-US" sz="3600" dirty="0">
                <a:solidFill>
                  <a:schemeClr val="accent1">
                    <a:lumMod val="75000"/>
                  </a:schemeClr>
                </a:solidFill>
              </a:rPr>
              <a:t>Pots and Containers </a:t>
            </a:r>
          </a:p>
          <a:p>
            <a:pPr marL="400050" lvl="1" indent="0"/>
            <a:r>
              <a:rPr lang="en-US" sz="3600" dirty="0">
                <a:solidFill>
                  <a:schemeClr val="accent1">
                    <a:lumMod val="75000"/>
                  </a:schemeClr>
                </a:solidFill>
              </a:rPr>
              <a:t>Cottage Garden</a:t>
            </a:r>
          </a:p>
          <a:p>
            <a:pPr marL="400050" lvl="1" indent="0"/>
            <a:r>
              <a:rPr lang="en-US" sz="3600" dirty="0">
                <a:solidFill>
                  <a:schemeClr val="accent1">
                    <a:lumMod val="75000"/>
                  </a:schemeClr>
                </a:solidFill>
              </a:rPr>
              <a:t>Perennial  Garden</a:t>
            </a:r>
          </a:p>
          <a:p>
            <a:pPr marL="400050" lvl="1" indent="0"/>
            <a:r>
              <a:rPr lang="en-US" sz="3600" dirty="0">
                <a:solidFill>
                  <a:schemeClr val="accent1">
                    <a:lumMod val="75000"/>
                  </a:schemeClr>
                </a:solidFill>
              </a:rPr>
              <a:t>Vegetable Garden</a:t>
            </a:r>
          </a:p>
          <a:p>
            <a:pPr marL="400050" lvl="1" indent="0"/>
            <a:r>
              <a:rPr lang="en-US" sz="3600" dirty="0">
                <a:solidFill>
                  <a:schemeClr val="accent1">
                    <a:lumMod val="75000"/>
                  </a:schemeClr>
                </a:solidFill>
              </a:rPr>
              <a:t>Raised beds</a:t>
            </a:r>
          </a:p>
          <a:p>
            <a:pPr marL="400050" lvl="1" indent="0"/>
            <a:r>
              <a:rPr lang="en-US" sz="3600" dirty="0">
                <a:solidFill>
                  <a:schemeClr val="accent1">
                    <a:lumMod val="75000"/>
                  </a:schemeClr>
                </a:solidFill>
              </a:rPr>
              <a:t>Yard</a:t>
            </a:r>
          </a:p>
          <a:p>
            <a:pPr marL="400050" lvl="1" indent="0"/>
            <a:endParaRPr lang="en-US" sz="3600" dirty="0">
              <a:solidFill>
                <a:schemeClr val="accent1"/>
              </a:solidFill>
            </a:endParaRPr>
          </a:p>
        </p:txBody>
      </p:sp>
      <p:sp>
        <p:nvSpPr>
          <p:cNvPr id="4" name="Slide Number Placeholder 3">
            <a:extLst>
              <a:ext uri="{FF2B5EF4-FFF2-40B4-BE49-F238E27FC236}">
                <a16:creationId xmlns:a16="http://schemas.microsoft.com/office/drawing/2014/main" id="{5181614D-CBFD-4BF1-2AE3-51D7EB54D977}"/>
              </a:ext>
            </a:extLst>
          </p:cNvPr>
          <p:cNvSpPr>
            <a:spLocks noGrp="1"/>
          </p:cNvSpPr>
          <p:nvPr>
            <p:ph type="sldNum" sz="quarter" idx="12"/>
          </p:nvPr>
        </p:nvSpPr>
        <p:spPr/>
        <p:txBody>
          <a:bodyPr/>
          <a:lstStyle/>
          <a:p>
            <a:fld id="{111DB74A-73E3-49E8-8984-0D5D8C20C556}" type="slidenum">
              <a:rPr lang="en-US" smtClean="0"/>
              <a:pPr/>
              <a:t>14</a:t>
            </a:fld>
            <a:endParaRPr lang="en-US"/>
          </a:p>
        </p:txBody>
      </p:sp>
      <p:pic>
        <p:nvPicPr>
          <p:cNvPr id="5" name="Picture 4" descr="A picture containing outdoor, ground, plant, garden&#10;&#10;Description automatically generated">
            <a:extLst>
              <a:ext uri="{FF2B5EF4-FFF2-40B4-BE49-F238E27FC236}">
                <a16:creationId xmlns:a16="http://schemas.microsoft.com/office/drawing/2014/main" id="{5642B5B6-E5FF-386B-007E-1085ADD12BDE}"/>
              </a:ext>
            </a:extLst>
          </p:cNvPr>
          <p:cNvPicPr>
            <a:picLocks noChangeAspect="1"/>
          </p:cNvPicPr>
          <p:nvPr/>
        </p:nvPicPr>
        <p:blipFill rotWithShape="1">
          <a:blip r:embed="rId2">
            <a:extLst>
              <a:ext uri="{28A0092B-C50C-407E-A947-70E740481C1C}">
                <a14:useLocalDpi xmlns:a14="http://schemas.microsoft.com/office/drawing/2010/main" val="0"/>
              </a:ext>
            </a:extLst>
          </a:blip>
          <a:srcRect t="6582" b="24668"/>
          <a:stretch/>
        </p:blipFill>
        <p:spPr>
          <a:xfrm>
            <a:off x="5413075" y="2238375"/>
            <a:ext cx="3429000" cy="3143250"/>
          </a:xfrm>
          <a:prstGeom prst="rect">
            <a:avLst/>
          </a:prstGeom>
          <a:noFill/>
        </p:spPr>
      </p:pic>
    </p:spTree>
    <p:extLst>
      <p:ext uri="{BB962C8B-B14F-4D97-AF65-F5344CB8AC3E}">
        <p14:creationId xmlns:p14="http://schemas.microsoft.com/office/powerpoint/2010/main" val="1208530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0A136B-DAE4-DBF3-792E-05CDC2D54DB7}"/>
              </a:ext>
            </a:extLst>
          </p:cNvPr>
          <p:cNvSpPr>
            <a:spLocks noGrp="1"/>
          </p:cNvSpPr>
          <p:nvPr>
            <p:ph type="sldNum" sz="quarter" idx="16"/>
          </p:nvPr>
        </p:nvSpPr>
        <p:spPr/>
        <p:txBody>
          <a:bodyPr/>
          <a:lstStyle/>
          <a:p>
            <a:fld id="{111DB74A-73E3-49E8-8984-0D5D8C20C556}" type="slidenum">
              <a:rPr lang="en-US" smtClean="0"/>
              <a:pPr/>
              <a:t>15</a:t>
            </a:fld>
            <a:endParaRPr lang="en-US" dirty="0"/>
          </a:p>
        </p:txBody>
      </p:sp>
      <p:sp>
        <p:nvSpPr>
          <p:cNvPr id="5" name="Title 4">
            <a:extLst>
              <a:ext uri="{FF2B5EF4-FFF2-40B4-BE49-F238E27FC236}">
                <a16:creationId xmlns:a16="http://schemas.microsoft.com/office/drawing/2014/main" id="{9D26D566-21E3-1638-A7F8-6FA4845659CE}"/>
              </a:ext>
            </a:extLst>
          </p:cNvPr>
          <p:cNvSpPr>
            <a:spLocks noGrp="1"/>
          </p:cNvSpPr>
          <p:nvPr>
            <p:ph type="title"/>
          </p:nvPr>
        </p:nvSpPr>
        <p:spPr>
          <a:xfrm>
            <a:off x="-3200400" y="463501"/>
            <a:ext cx="9982200" cy="222299"/>
          </a:xfrm>
        </p:spPr>
        <p:txBody>
          <a:bodyPr>
            <a:normAutofit fontScale="90000"/>
          </a:bodyPr>
          <a:lstStyle/>
          <a:p>
            <a:pPr algn="l"/>
            <a:r>
              <a:rPr lang="en-US" dirty="0"/>
              <a:t>		</a:t>
            </a:r>
            <a:br>
              <a:rPr lang="en-US" sz="4900" dirty="0"/>
            </a:br>
            <a:br>
              <a:rPr lang="en-US" sz="4900" dirty="0"/>
            </a:br>
            <a:r>
              <a:rPr lang="en-US" sz="4900" dirty="0"/>
              <a:t>				</a:t>
            </a:r>
            <a:r>
              <a:rPr lang="en-US" sz="3100" dirty="0"/>
              <a:t>Make Herbs the Star In your Landscape</a:t>
            </a:r>
          </a:p>
        </p:txBody>
      </p:sp>
      <p:sp>
        <p:nvSpPr>
          <p:cNvPr id="4" name="TextBox 3">
            <a:extLst>
              <a:ext uri="{FF2B5EF4-FFF2-40B4-BE49-F238E27FC236}">
                <a16:creationId xmlns:a16="http://schemas.microsoft.com/office/drawing/2014/main" id="{DAAB8776-C273-FC17-F55D-A1D54FC115B9}"/>
              </a:ext>
            </a:extLst>
          </p:cNvPr>
          <p:cNvSpPr txBox="1"/>
          <p:nvPr/>
        </p:nvSpPr>
        <p:spPr>
          <a:xfrm>
            <a:off x="381000" y="1873454"/>
            <a:ext cx="8458200" cy="3785652"/>
          </a:xfrm>
          <a:prstGeom prst="rect">
            <a:avLst/>
          </a:prstGeom>
          <a:noFill/>
        </p:spPr>
        <p:txBody>
          <a:bodyPr wrap="square" rtlCol="0">
            <a:spAutoFit/>
          </a:bodyPr>
          <a:lstStyle/>
          <a:p>
            <a:r>
              <a:rPr lang="en-US" sz="2400" b="1" dirty="0">
                <a:solidFill>
                  <a:schemeClr val="accent1">
                    <a:lumMod val="75000"/>
                  </a:schemeClr>
                </a:solidFill>
              </a:rPr>
              <a:t>Groundcover</a:t>
            </a:r>
          </a:p>
          <a:p>
            <a:pPr marL="800100" lvl="1" indent="-342900">
              <a:buFont typeface="Arial" panose="020B0604020202020204" pitchFamily="34" charset="0"/>
              <a:buChar char="•"/>
            </a:pPr>
            <a:r>
              <a:rPr lang="en-US" sz="2400" dirty="0">
                <a:solidFill>
                  <a:schemeClr val="accent1">
                    <a:lumMod val="75000"/>
                  </a:schemeClr>
                </a:solidFill>
              </a:rPr>
              <a:t>Thyme</a:t>
            </a:r>
            <a:r>
              <a:rPr lang="en-US" sz="2400" i="1" dirty="0">
                <a:solidFill>
                  <a:schemeClr val="accent1">
                    <a:lumMod val="75000"/>
                  </a:schemeClr>
                </a:solidFill>
              </a:rPr>
              <a:t> Thymus sp.</a:t>
            </a:r>
          </a:p>
          <a:p>
            <a:pPr marL="800100" lvl="1" indent="-342900">
              <a:buFont typeface="Arial" panose="020B0604020202020204" pitchFamily="34" charset="0"/>
              <a:buChar char="•"/>
            </a:pPr>
            <a:r>
              <a:rPr lang="en-US" sz="2400" dirty="0">
                <a:solidFill>
                  <a:schemeClr val="accent1">
                    <a:lumMod val="75000"/>
                  </a:schemeClr>
                </a:solidFill>
              </a:rPr>
              <a:t>Oregano</a:t>
            </a:r>
          </a:p>
          <a:p>
            <a:r>
              <a:rPr lang="en-US" sz="2400" b="1" dirty="0">
                <a:solidFill>
                  <a:schemeClr val="accent1">
                    <a:lumMod val="75000"/>
                  </a:schemeClr>
                </a:solidFill>
              </a:rPr>
              <a:t>Edging</a:t>
            </a:r>
          </a:p>
          <a:p>
            <a:pPr marL="800100" lvl="1" indent="-342900">
              <a:buFont typeface="Arial" panose="020B0604020202020204" pitchFamily="34" charset="0"/>
              <a:buChar char="•"/>
            </a:pPr>
            <a:r>
              <a:rPr lang="en-US" sz="2400" dirty="0">
                <a:solidFill>
                  <a:schemeClr val="accent1">
                    <a:lumMod val="75000"/>
                  </a:schemeClr>
                </a:solidFill>
              </a:rPr>
              <a:t>Parsley </a:t>
            </a:r>
            <a:r>
              <a:rPr lang="en-US" sz="2400" i="1" dirty="0" err="1">
                <a:solidFill>
                  <a:schemeClr val="accent1">
                    <a:lumMod val="75000"/>
                  </a:schemeClr>
                </a:solidFill>
              </a:rPr>
              <a:t>Petroselinium</a:t>
            </a:r>
            <a:r>
              <a:rPr lang="en-US" sz="2400" i="1" dirty="0">
                <a:solidFill>
                  <a:schemeClr val="accent1">
                    <a:lumMod val="75000"/>
                  </a:schemeClr>
                </a:solidFill>
              </a:rPr>
              <a:t> </a:t>
            </a:r>
            <a:r>
              <a:rPr lang="en-US" sz="2400" i="1" dirty="0" err="1">
                <a:solidFill>
                  <a:schemeClr val="accent1">
                    <a:lumMod val="75000"/>
                  </a:schemeClr>
                </a:solidFill>
              </a:rPr>
              <a:t>Crispum</a:t>
            </a:r>
            <a:endParaRPr lang="en-US" sz="2400" i="1" dirty="0">
              <a:solidFill>
                <a:schemeClr val="accent1">
                  <a:lumMod val="75000"/>
                </a:schemeClr>
              </a:solidFill>
            </a:endParaRPr>
          </a:p>
          <a:p>
            <a:pPr marL="800100" lvl="1" indent="-342900">
              <a:buFont typeface="Arial" panose="020B0604020202020204" pitchFamily="34" charset="0"/>
              <a:buChar char="•"/>
            </a:pPr>
            <a:r>
              <a:rPr lang="en-US" sz="2400" dirty="0">
                <a:solidFill>
                  <a:schemeClr val="accent1">
                    <a:lumMod val="75000"/>
                  </a:schemeClr>
                </a:solidFill>
              </a:rPr>
              <a:t>Chives</a:t>
            </a:r>
          </a:p>
          <a:p>
            <a:r>
              <a:rPr lang="en-US" sz="2400" b="1" dirty="0">
                <a:solidFill>
                  <a:schemeClr val="accent1">
                    <a:lumMod val="75000"/>
                  </a:schemeClr>
                </a:solidFill>
              </a:rPr>
              <a:t>Vines</a:t>
            </a:r>
          </a:p>
          <a:p>
            <a:pPr marL="800100" lvl="1" indent="-342900">
              <a:buFont typeface="Arial" panose="020B0604020202020204" pitchFamily="34" charset="0"/>
              <a:buChar char="•"/>
            </a:pPr>
            <a:r>
              <a:rPr lang="en-US" sz="2400" dirty="0">
                <a:solidFill>
                  <a:schemeClr val="accent1">
                    <a:lumMod val="75000"/>
                  </a:schemeClr>
                </a:solidFill>
              </a:rPr>
              <a:t>Hops</a:t>
            </a:r>
            <a:r>
              <a:rPr lang="en-US" sz="2400" i="1" dirty="0">
                <a:solidFill>
                  <a:schemeClr val="accent1">
                    <a:lumMod val="75000"/>
                  </a:schemeClr>
                </a:solidFill>
              </a:rPr>
              <a:t> </a:t>
            </a:r>
            <a:r>
              <a:rPr lang="en-US" sz="2400" i="1" dirty="0" err="1">
                <a:solidFill>
                  <a:schemeClr val="accent1">
                    <a:lumMod val="75000"/>
                  </a:schemeClr>
                </a:solidFill>
              </a:rPr>
              <a:t>Humulus</a:t>
            </a:r>
            <a:r>
              <a:rPr lang="en-US" sz="2400" i="1" dirty="0">
                <a:solidFill>
                  <a:schemeClr val="accent1">
                    <a:lumMod val="75000"/>
                  </a:schemeClr>
                </a:solidFill>
              </a:rPr>
              <a:t> lupulus</a:t>
            </a:r>
            <a:endParaRPr lang="en-US" sz="2400" b="1" dirty="0">
              <a:solidFill>
                <a:schemeClr val="accent1">
                  <a:lumMod val="75000"/>
                </a:schemeClr>
              </a:solidFill>
            </a:endParaRPr>
          </a:p>
          <a:p>
            <a:r>
              <a:rPr lang="en-US" sz="2400" b="1" dirty="0">
                <a:solidFill>
                  <a:schemeClr val="accent1">
                    <a:lumMod val="75000"/>
                  </a:schemeClr>
                </a:solidFill>
              </a:rPr>
              <a:t>Trees</a:t>
            </a:r>
          </a:p>
          <a:p>
            <a:pPr marL="800100" lvl="1" indent="-342900">
              <a:buFont typeface="Arial" panose="020B0604020202020204" pitchFamily="34" charset="0"/>
              <a:buChar char="•"/>
            </a:pPr>
            <a:r>
              <a:rPr lang="en-US" sz="2400" dirty="0">
                <a:solidFill>
                  <a:schemeClr val="accent1">
                    <a:lumMod val="75000"/>
                  </a:schemeClr>
                </a:solidFill>
              </a:rPr>
              <a:t>Bay Laurel </a:t>
            </a:r>
            <a:r>
              <a:rPr lang="en-US" sz="2400" i="1" dirty="0">
                <a:solidFill>
                  <a:schemeClr val="accent1">
                    <a:lumMod val="75000"/>
                  </a:schemeClr>
                </a:solidFill>
              </a:rPr>
              <a:t>Laurus nobilis</a:t>
            </a:r>
          </a:p>
        </p:txBody>
      </p:sp>
      <p:pic>
        <p:nvPicPr>
          <p:cNvPr id="7" name="Graphic 6" descr="Three star symbols">
            <a:extLst>
              <a:ext uri="{FF2B5EF4-FFF2-40B4-BE49-F238E27FC236}">
                <a16:creationId xmlns:a16="http://schemas.microsoft.com/office/drawing/2014/main" id="{6AC898E1-67EA-4899-8CDF-2DA67F0817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9800" y="243178"/>
            <a:ext cx="1838325" cy="1924050"/>
          </a:xfrm>
          <a:prstGeom prst="rect">
            <a:avLst/>
          </a:prstGeom>
        </p:spPr>
      </p:pic>
    </p:spTree>
    <p:extLst>
      <p:ext uri="{BB962C8B-B14F-4D97-AF65-F5344CB8AC3E}">
        <p14:creationId xmlns:p14="http://schemas.microsoft.com/office/powerpoint/2010/main" val="1441277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BA7424-4185-96F4-41FA-3888EB3B988D}"/>
              </a:ext>
            </a:extLst>
          </p:cNvPr>
          <p:cNvSpPr>
            <a:spLocks noGrp="1"/>
          </p:cNvSpPr>
          <p:nvPr>
            <p:ph type="sldNum" sz="quarter" idx="16"/>
          </p:nvPr>
        </p:nvSpPr>
        <p:spPr/>
        <p:txBody>
          <a:bodyPr/>
          <a:lstStyle/>
          <a:p>
            <a:fld id="{111DB74A-73E3-49E8-8984-0D5D8C20C556}" type="slidenum">
              <a:rPr lang="en-US" smtClean="0"/>
              <a:pPr/>
              <a:t>16</a:t>
            </a:fld>
            <a:endParaRPr lang="en-US" dirty="0"/>
          </a:p>
        </p:txBody>
      </p:sp>
      <p:sp>
        <p:nvSpPr>
          <p:cNvPr id="5" name="Title 4">
            <a:extLst>
              <a:ext uri="{FF2B5EF4-FFF2-40B4-BE49-F238E27FC236}">
                <a16:creationId xmlns:a16="http://schemas.microsoft.com/office/drawing/2014/main" id="{45387BD7-6AF4-3D33-5BD2-E4EED60EEB2F}"/>
              </a:ext>
            </a:extLst>
          </p:cNvPr>
          <p:cNvSpPr>
            <a:spLocks noGrp="1"/>
          </p:cNvSpPr>
          <p:nvPr>
            <p:ph type="title"/>
          </p:nvPr>
        </p:nvSpPr>
        <p:spPr>
          <a:xfrm>
            <a:off x="0" y="274638"/>
            <a:ext cx="9144000" cy="1477962"/>
          </a:xfrm>
        </p:spPr>
        <p:txBody>
          <a:bodyPr>
            <a:normAutofit/>
          </a:bodyPr>
          <a:lstStyle/>
          <a:p>
            <a:r>
              <a:rPr lang="en-US" dirty="0"/>
              <a:t>Hello Pollinators!</a:t>
            </a:r>
            <a:br>
              <a:rPr lang="en-US" b="1" dirty="0"/>
            </a:br>
            <a:r>
              <a:rPr lang="en-US" sz="2000" dirty="0"/>
              <a:t>Herbs are pollinator friendly plants</a:t>
            </a:r>
          </a:p>
        </p:txBody>
      </p:sp>
      <p:pic>
        <p:nvPicPr>
          <p:cNvPr id="13" name="Picture Placeholder 12" descr="A bee on a flower&#10;&#10;Description automatically generated">
            <a:extLst>
              <a:ext uri="{FF2B5EF4-FFF2-40B4-BE49-F238E27FC236}">
                <a16:creationId xmlns:a16="http://schemas.microsoft.com/office/drawing/2014/main" id="{AD62D75A-2E45-F32B-D05A-1265230253D8}"/>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5625" r="15625"/>
          <a:stretch>
            <a:fillRect/>
          </a:stretch>
        </p:blipFill>
        <p:spPr>
          <a:xfrm rot="5400000">
            <a:off x="3314700" y="1644694"/>
            <a:ext cx="2514600" cy="2743200"/>
          </a:xfrm>
        </p:spPr>
      </p:pic>
      <p:sp>
        <p:nvSpPr>
          <p:cNvPr id="14" name="TextBox 13">
            <a:extLst>
              <a:ext uri="{FF2B5EF4-FFF2-40B4-BE49-F238E27FC236}">
                <a16:creationId xmlns:a16="http://schemas.microsoft.com/office/drawing/2014/main" id="{FD28C328-D21B-527A-3D46-BB72CF10A81A}"/>
              </a:ext>
            </a:extLst>
          </p:cNvPr>
          <p:cNvSpPr txBox="1"/>
          <p:nvPr/>
        </p:nvSpPr>
        <p:spPr>
          <a:xfrm>
            <a:off x="3157756" y="4287696"/>
            <a:ext cx="2523688" cy="246221"/>
          </a:xfrm>
          <a:prstGeom prst="rect">
            <a:avLst/>
          </a:prstGeom>
          <a:noFill/>
        </p:spPr>
        <p:txBody>
          <a:bodyPr wrap="square" rtlCol="0">
            <a:spAutoFit/>
          </a:bodyPr>
          <a:lstStyle/>
          <a:p>
            <a:r>
              <a:rPr lang="en-US" sz="1000" i="1" dirty="0"/>
              <a:t>Photos by H. Peacock Morrow</a:t>
            </a:r>
          </a:p>
        </p:txBody>
      </p:sp>
      <p:sp>
        <p:nvSpPr>
          <p:cNvPr id="4" name="TextBox 3">
            <a:extLst>
              <a:ext uri="{FF2B5EF4-FFF2-40B4-BE49-F238E27FC236}">
                <a16:creationId xmlns:a16="http://schemas.microsoft.com/office/drawing/2014/main" id="{A8E454FF-6FEA-A806-A980-848ED81F7895}"/>
              </a:ext>
            </a:extLst>
          </p:cNvPr>
          <p:cNvSpPr txBox="1"/>
          <p:nvPr/>
        </p:nvSpPr>
        <p:spPr>
          <a:xfrm>
            <a:off x="1371600" y="5105400"/>
            <a:ext cx="6629399" cy="707886"/>
          </a:xfrm>
          <a:prstGeom prst="rect">
            <a:avLst/>
          </a:prstGeom>
          <a:noFill/>
        </p:spPr>
        <p:txBody>
          <a:bodyPr wrap="square" rtlCol="0">
            <a:spAutoFit/>
          </a:bodyPr>
          <a:lstStyle/>
          <a:p>
            <a:r>
              <a:rPr lang="en-US" sz="2000" dirty="0">
                <a:solidFill>
                  <a:schemeClr val="accent1"/>
                </a:solidFill>
                <a:effectLst/>
              </a:rPr>
              <a:t>Please welcome pollinators into your garden!  Pollinators are critically important to the ecosystems. </a:t>
            </a:r>
            <a:endParaRPr lang="en-US" sz="2000" dirty="0">
              <a:solidFill>
                <a:schemeClr val="accent1"/>
              </a:solidFill>
            </a:endParaRPr>
          </a:p>
        </p:txBody>
      </p:sp>
    </p:spTree>
    <p:extLst>
      <p:ext uri="{BB962C8B-B14F-4D97-AF65-F5344CB8AC3E}">
        <p14:creationId xmlns:p14="http://schemas.microsoft.com/office/powerpoint/2010/main" val="2607658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36F8763-7ACC-9293-E3DB-15E8CC03C3AD}"/>
              </a:ext>
            </a:extLst>
          </p:cNvPr>
          <p:cNvSpPr>
            <a:spLocks noGrp="1"/>
          </p:cNvSpPr>
          <p:nvPr>
            <p:ph type="body" sz="quarter" idx="13"/>
          </p:nvPr>
        </p:nvSpPr>
        <p:spPr>
          <a:xfrm>
            <a:off x="457200" y="1124840"/>
            <a:ext cx="4724400" cy="4419600"/>
          </a:xfrm>
        </p:spPr>
        <p:txBody>
          <a:bodyPr/>
          <a:lstStyle/>
          <a:p>
            <a:endParaRPr lang="en-US" dirty="0"/>
          </a:p>
        </p:txBody>
      </p:sp>
      <p:sp>
        <p:nvSpPr>
          <p:cNvPr id="3" name="Slide Number Placeholder 2">
            <a:extLst>
              <a:ext uri="{FF2B5EF4-FFF2-40B4-BE49-F238E27FC236}">
                <a16:creationId xmlns:a16="http://schemas.microsoft.com/office/drawing/2014/main" id="{C9BA7424-4185-96F4-41FA-3888EB3B988D}"/>
              </a:ext>
            </a:extLst>
          </p:cNvPr>
          <p:cNvSpPr>
            <a:spLocks noGrp="1"/>
          </p:cNvSpPr>
          <p:nvPr>
            <p:ph type="sldNum" sz="quarter" idx="16"/>
          </p:nvPr>
        </p:nvSpPr>
        <p:spPr/>
        <p:txBody>
          <a:bodyPr/>
          <a:lstStyle/>
          <a:p>
            <a:fld id="{111DB74A-73E3-49E8-8984-0D5D8C20C556}" type="slidenum">
              <a:rPr lang="en-US" smtClean="0"/>
              <a:pPr/>
              <a:t>17</a:t>
            </a:fld>
            <a:endParaRPr lang="en-US" dirty="0"/>
          </a:p>
        </p:txBody>
      </p:sp>
      <p:sp>
        <p:nvSpPr>
          <p:cNvPr id="5" name="Title 4">
            <a:extLst>
              <a:ext uri="{FF2B5EF4-FFF2-40B4-BE49-F238E27FC236}">
                <a16:creationId xmlns:a16="http://schemas.microsoft.com/office/drawing/2014/main" id="{45387BD7-6AF4-3D33-5BD2-E4EED60EEB2F}"/>
              </a:ext>
            </a:extLst>
          </p:cNvPr>
          <p:cNvSpPr>
            <a:spLocks noGrp="1"/>
          </p:cNvSpPr>
          <p:nvPr>
            <p:ph type="title"/>
          </p:nvPr>
        </p:nvSpPr>
        <p:spPr/>
        <p:txBody>
          <a:bodyPr>
            <a:normAutofit fontScale="90000"/>
          </a:bodyPr>
          <a:lstStyle/>
          <a:p>
            <a:r>
              <a:rPr lang="en-US" dirty="0"/>
              <a:t>Welcome Pollinators!</a:t>
            </a:r>
            <a:br>
              <a:rPr lang="en-US" dirty="0"/>
            </a:br>
            <a:endParaRPr lang="en-US" dirty="0"/>
          </a:p>
        </p:txBody>
      </p:sp>
      <p:sp>
        <p:nvSpPr>
          <p:cNvPr id="7" name="TextBox 6">
            <a:extLst>
              <a:ext uri="{FF2B5EF4-FFF2-40B4-BE49-F238E27FC236}">
                <a16:creationId xmlns:a16="http://schemas.microsoft.com/office/drawing/2014/main" id="{0E98D0AF-ADE2-40F8-B8E9-AB00948BDB97}"/>
              </a:ext>
            </a:extLst>
          </p:cNvPr>
          <p:cNvSpPr txBox="1"/>
          <p:nvPr/>
        </p:nvSpPr>
        <p:spPr>
          <a:xfrm>
            <a:off x="1447800" y="5826663"/>
            <a:ext cx="7772400" cy="1200329"/>
          </a:xfrm>
          <a:prstGeom prst="rect">
            <a:avLst/>
          </a:prstGeom>
          <a:noFill/>
        </p:spPr>
        <p:txBody>
          <a:bodyPr wrap="square" rtlCol="0">
            <a:spAutoFit/>
          </a:bodyPr>
          <a:lstStyle/>
          <a:p>
            <a:r>
              <a:rPr lang="en-US" b="1" dirty="0">
                <a:solidFill>
                  <a:schemeClr val="tx2"/>
                </a:solidFill>
              </a:rPr>
              <a:t>To learn more about pollinators and pollinator-friendly plants: </a:t>
            </a:r>
          </a:p>
          <a:p>
            <a:r>
              <a:rPr lang="en-US" b="1" dirty="0">
                <a:solidFill>
                  <a:schemeClr val="tx2"/>
                </a:solidFill>
                <a:hlinkClick r:id="rId3">
                  <a:extLst>
                    <a:ext uri="{A12FA001-AC4F-418D-AE19-62706E023703}">
                      <ahyp:hlinkClr xmlns:ahyp="http://schemas.microsoft.com/office/drawing/2018/hyperlinkcolor" val="tx"/>
                    </a:ext>
                  </a:extLst>
                </a:hlinkClick>
              </a:rPr>
              <a:t>https://ucanr.edu/sites/PollenNation/Meet_The_Pollinators/</a:t>
            </a:r>
            <a:endParaRPr lang="en-US" b="1" dirty="0">
              <a:solidFill>
                <a:schemeClr val="tx2"/>
              </a:solidFill>
            </a:endParaRPr>
          </a:p>
          <a:p>
            <a:r>
              <a:rPr lang="en-US" b="1" dirty="0">
                <a:solidFill>
                  <a:schemeClr val="tx2"/>
                </a:solidFill>
                <a:hlinkClick r:id="rId4">
                  <a:extLst>
                    <a:ext uri="{A12FA001-AC4F-418D-AE19-62706E023703}">
                      <ahyp:hlinkClr xmlns:ahyp="http://schemas.microsoft.com/office/drawing/2018/hyperlinkcolor" val="tx"/>
                    </a:ext>
                  </a:extLst>
                </a:hlinkClick>
              </a:rPr>
              <a:t>https://anrcatalog.ucanr.edu/Details.aspx?itemNo=8498</a:t>
            </a:r>
            <a:endParaRPr lang="en-US" b="1" dirty="0">
              <a:solidFill>
                <a:schemeClr val="tx2"/>
              </a:solidFill>
            </a:endParaRPr>
          </a:p>
          <a:p>
            <a:endParaRPr lang="en-US" b="1" dirty="0">
              <a:solidFill>
                <a:schemeClr val="accent1"/>
              </a:solidFill>
            </a:endParaRPr>
          </a:p>
        </p:txBody>
      </p:sp>
      <p:sp>
        <p:nvSpPr>
          <p:cNvPr id="8" name="TextBox 7">
            <a:extLst>
              <a:ext uri="{FF2B5EF4-FFF2-40B4-BE49-F238E27FC236}">
                <a16:creationId xmlns:a16="http://schemas.microsoft.com/office/drawing/2014/main" id="{76D2ACFF-D331-D475-AD02-94B495215B95}"/>
              </a:ext>
            </a:extLst>
          </p:cNvPr>
          <p:cNvSpPr txBox="1"/>
          <p:nvPr/>
        </p:nvSpPr>
        <p:spPr>
          <a:xfrm>
            <a:off x="1524000" y="4505236"/>
            <a:ext cx="7620000" cy="1200329"/>
          </a:xfrm>
          <a:prstGeom prst="rect">
            <a:avLst/>
          </a:prstGeom>
          <a:noFill/>
        </p:spPr>
        <p:txBody>
          <a:bodyPr wrap="square" rtlCol="0">
            <a:spAutoFit/>
          </a:bodyPr>
          <a:lstStyle/>
          <a:p>
            <a:r>
              <a:rPr lang="en-US" b="1" dirty="0">
                <a:solidFill>
                  <a:schemeClr val="accent1"/>
                </a:solidFill>
              </a:rPr>
              <a:t>Bees (not just honey bees)		Wasps		</a:t>
            </a:r>
          </a:p>
          <a:p>
            <a:r>
              <a:rPr lang="en-US" b="1" dirty="0">
                <a:solidFill>
                  <a:schemeClr val="accent1"/>
                </a:solidFill>
              </a:rPr>
              <a:t>Beetles				Butterflies	</a:t>
            </a:r>
          </a:p>
          <a:p>
            <a:r>
              <a:rPr lang="en-US" b="1" dirty="0">
                <a:solidFill>
                  <a:schemeClr val="accent1"/>
                </a:solidFill>
              </a:rPr>
              <a:t>Bats				Moths</a:t>
            </a:r>
          </a:p>
          <a:p>
            <a:r>
              <a:rPr lang="en-US" b="1" dirty="0">
                <a:solidFill>
                  <a:schemeClr val="accent1"/>
                </a:solidFill>
              </a:rPr>
              <a:t>Flies</a:t>
            </a:r>
          </a:p>
        </p:txBody>
      </p:sp>
      <p:sp>
        <p:nvSpPr>
          <p:cNvPr id="14" name="TextBox 13">
            <a:extLst>
              <a:ext uri="{FF2B5EF4-FFF2-40B4-BE49-F238E27FC236}">
                <a16:creationId xmlns:a16="http://schemas.microsoft.com/office/drawing/2014/main" id="{FD28C328-D21B-527A-3D46-BB72CF10A81A}"/>
              </a:ext>
            </a:extLst>
          </p:cNvPr>
          <p:cNvSpPr txBox="1"/>
          <p:nvPr/>
        </p:nvSpPr>
        <p:spPr>
          <a:xfrm>
            <a:off x="3810000" y="4167734"/>
            <a:ext cx="4233644" cy="246221"/>
          </a:xfrm>
          <a:prstGeom prst="rect">
            <a:avLst/>
          </a:prstGeom>
          <a:noFill/>
        </p:spPr>
        <p:txBody>
          <a:bodyPr wrap="square" rtlCol="0">
            <a:spAutoFit/>
          </a:bodyPr>
          <a:lstStyle/>
          <a:p>
            <a:r>
              <a:rPr lang="en-US" sz="1000" i="1" dirty="0"/>
              <a:t>Photos by K. </a:t>
            </a:r>
            <a:r>
              <a:rPr lang="en-US" sz="1000" i="1" dirty="0" err="1"/>
              <a:t>Wiersh</a:t>
            </a:r>
            <a:endParaRPr lang="en-US" sz="1000" i="1" dirty="0"/>
          </a:p>
        </p:txBody>
      </p:sp>
      <p:pic>
        <p:nvPicPr>
          <p:cNvPr id="31" name="Picture Placeholder 30" descr="A butterfly on a branch&#10;&#10;Description automatically generated with medium confidence">
            <a:extLst>
              <a:ext uri="{FF2B5EF4-FFF2-40B4-BE49-F238E27FC236}">
                <a16:creationId xmlns:a16="http://schemas.microsoft.com/office/drawing/2014/main" id="{A093B559-78D9-3209-DC86-B6CF568EE246}"/>
              </a:ext>
            </a:extLst>
          </p:cNvPr>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l="15625" r="15625"/>
          <a:stretch>
            <a:fillRect/>
          </a:stretch>
        </p:blipFill>
        <p:spPr>
          <a:xfrm rot="5400000">
            <a:off x="5600700" y="1771803"/>
            <a:ext cx="2514600" cy="2743200"/>
          </a:xfrm>
        </p:spPr>
      </p:pic>
      <p:pic>
        <p:nvPicPr>
          <p:cNvPr id="33" name="Picture 32" descr="A bee on a flower&#10;&#10;Description automatically generated with medium confidence">
            <a:extLst>
              <a:ext uri="{FF2B5EF4-FFF2-40B4-BE49-F238E27FC236}">
                <a16:creationId xmlns:a16="http://schemas.microsoft.com/office/drawing/2014/main" id="{C9289CCE-FC78-8789-C246-080F6C2D2C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9397" y="1124840"/>
            <a:ext cx="2143125" cy="3048000"/>
          </a:xfrm>
          <a:prstGeom prst="rect">
            <a:avLst/>
          </a:prstGeom>
        </p:spPr>
      </p:pic>
      <p:pic>
        <p:nvPicPr>
          <p:cNvPr id="37" name="Picture 36" descr="A close up of a flower&#10;&#10;Description automatically generated with low confidence">
            <a:extLst>
              <a:ext uri="{FF2B5EF4-FFF2-40B4-BE49-F238E27FC236}">
                <a16:creationId xmlns:a16="http://schemas.microsoft.com/office/drawing/2014/main" id="{80C00AF5-32C8-3CE2-5F8A-DBED250C47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1329590" y="2015618"/>
            <a:ext cx="2706880" cy="2030160"/>
          </a:xfrm>
          <a:prstGeom prst="rect">
            <a:avLst/>
          </a:prstGeom>
        </p:spPr>
      </p:pic>
    </p:spTree>
    <p:extLst>
      <p:ext uri="{BB962C8B-B14F-4D97-AF65-F5344CB8AC3E}">
        <p14:creationId xmlns:p14="http://schemas.microsoft.com/office/powerpoint/2010/main" val="3726030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01F98-AFDB-4EF2-84EB-08837EEA1DD6}"/>
              </a:ext>
            </a:extLst>
          </p:cNvPr>
          <p:cNvSpPr>
            <a:spLocks noGrp="1"/>
          </p:cNvSpPr>
          <p:nvPr>
            <p:ph type="title"/>
          </p:nvPr>
        </p:nvSpPr>
        <p:spPr>
          <a:xfrm>
            <a:off x="445273" y="457200"/>
            <a:ext cx="8229600" cy="1143000"/>
          </a:xfrm>
        </p:spPr>
        <p:txBody>
          <a:bodyPr anchor="ctr">
            <a:normAutofit/>
          </a:bodyPr>
          <a:lstStyle/>
          <a:p>
            <a:r>
              <a:rPr lang="en-US" dirty="0"/>
              <a:t>Propagate Culinary Herbs</a:t>
            </a:r>
          </a:p>
        </p:txBody>
      </p:sp>
      <p:sp>
        <p:nvSpPr>
          <p:cNvPr id="10" name="Text Placeholder 2">
            <a:extLst>
              <a:ext uri="{FF2B5EF4-FFF2-40B4-BE49-F238E27FC236}">
                <a16:creationId xmlns:a16="http://schemas.microsoft.com/office/drawing/2014/main" id="{827D8513-F451-D3E3-6912-44E26222BA4E}"/>
              </a:ext>
            </a:extLst>
          </p:cNvPr>
          <p:cNvSpPr>
            <a:spLocks noGrp="1"/>
          </p:cNvSpPr>
          <p:nvPr>
            <p:ph type="body" idx="1"/>
          </p:nvPr>
        </p:nvSpPr>
        <p:spPr>
          <a:xfrm>
            <a:off x="457200" y="1535113"/>
            <a:ext cx="8229600" cy="639762"/>
          </a:xfrm>
        </p:spPr>
        <p:txBody>
          <a:bodyPr anchor="b">
            <a:normAutofit/>
          </a:bodyPr>
          <a:lstStyle/>
          <a:p>
            <a:r>
              <a:rPr lang="en-US" dirty="0">
                <a:solidFill>
                  <a:schemeClr val="accent1"/>
                </a:solidFill>
              </a:rPr>
              <a:t>By:</a:t>
            </a:r>
          </a:p>
        </p:txBody>
      </p:sp>
      <p:sp>
        <p:nvSpPr>
          <p:cNvPr id="4" name="Slide Number Placeholder 3">
            <a:extLst>
              <a:ext uri="{FF2B5EF4-FFF2-40B4-BE49-F238E27FC236}">
                <a16:creationId xmlns:a16="http://schemas.microsoft.com/office/drawing/2014/main" id="{5181614D-CBFD-4BF1-2AE3-51D7EB54D977}"/>
              </a:ext>
            </a:extLst>
          </p:cNvPr>
          <p:cNvSpPr>
            <a:spLocks noGrp="1"/>
          </p:cNvSpPr>
          <p:nvPr>
            <p:ph type="sldNum" sz="quarter" idx="12"/>
          </p:nvPr>
        </p:nvSpPr>
        <p:spPr>
          <a:xfrm>
            <a:off x="7315200" y="6356350"/>
            <a:ext cx="1371600" cy="365125"/>
          </a:xfrm>
        </p:spPr>
        <p:txBody>
          <a:bodyPr anchor="ctr">
            <a:normAutofit/>
          </a:bodyPr>
          <a:lstStyle/>
          <a:p>
            <a:pPr>
              <a:spcAft>
                <a:spcPts val="600"/>
              </a:spcAft>
            </a:pPr>
            <a:fld id="{111DB74A-73E3-49E8-8984-0D5D8C20C556}" type="slidenum">
              <a:rPr lang="en-US" smtClean="0"/>
              <a:pPr>
                <a:spcAft>
                  <a:spcPts val="600"/>
                </a:spcAft>
              </a:pPr>
              <a:t>18</a:t>
            </a:fld>
            <a:endParaRPr lang="en-US"/>
          </a:p>
        </p:txBody>
      </p:sp>
      <p:graphicFrame>
        <p:nvGraphicFramePr>
          <p:cNvPr id="8" name="Content Placeholder 2">
            <a:extLst>
              <a:ext uri="{FF2B5EF4-FFF2-40B4-BE49-F238E27FC236}">
                <a16:creationId xmlns:a16="http://schemas.microsoft.com/office/drawing/2014/main" id="{E8E6AE69-6608-B8ED-8571-4CED12F60A92}"/>
              </a:ext>
            </a:extLst>
          </p:cNvPr>
          <p:cNvGraphicFramePr>
            <a:graphicFrameLocks noGrp="1"/>
          </p:cNvGraphicFramePr>
          <p:nvPr>
            <p:ph sz="half" idx="2"/>
            <p:extLst>
              <p:ext uri="{D42A27DB-BD31-4B8C-83A1-F6EECF244321}">
                <p14:modId xmlns:p14="http://schemas.microsoft.com/office/powerpoint/2010/main" val="3841089348"/>
              </p:ext>
            </p:extLst>
          </p:nvPr>
        </p:nvGraphicFramePr>
        <p:xfrm>
          <a:off x="457200" y="2174875"/>
          <a:ext cx="8229600" cy="395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01007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01F98-AFDB-4EF2-84EB-08837EEA1DD6}"/>
              </a:ext>
            </a:extLst>
          </p:cNvPr>
          <p:cNvSpPr>
            <a:spLocks noGrp="1"/>
          </p:cNvSpPr>
          <p:nvPr>
            <p:ph type="title"/>
          </p:nvPr>
        </p:nvSpPr>
        <p:spPr/>
        <p:txBody>
          <a:bodyPr/>
          <a:lstStyle/>
          <a:p>
            <a:r>
              <a:rPr lang="en-US" dirty="0"/>
              <a:t>Seeds</a:t>
            </a:r>
          </a:p>
        </p:txBody>
      </p:sp>
      <p:sp>
        <p:nvSpPr>
          <p:cNvPr id="3" name="Content Placeholder 2">
            <a:extLst>
              <a:ext uri="{FF2B5EF4-FFF2-40B4-BE49-F238E27FC236}">
                <a16:creationId xmlns:a16="http://schemas.microsoft.com/office/drawing/2014/main" id="{8B5482D0-F749-98C5-C8D5-2496F1888C8B}"/>
              </a:ext>
            </a:extLst>
          </p:cNvPr>
          <p:cNvSpPr>
            <a:spLocks noGrp="1"/>
          </p:cNvSpPr>
          <p:nvPr>
            <p:ph idx="1"/>
          </p:nvPr>
        </p:nvSpPr>
        <p:spPr>
          <a:xfrm>
            <a:off x="76200" y="1828800"/>
            <a:ext cx="5181600" cy="3810001"/>
          </a:xfrm>
        </p:spPr>
        <p:txBody>
          <a:bodyPr>
            <a:noAutofit/>
          </a:bodyPr>
          <a:lstStyle/>
          <a:p>
            <a:pPr marL="400050" lvl="1" indent="0"/>
            <a:r>
              <a:rPr lang="en-US" sz="2800" dirty="0">
                <a:solidFill>
                  <a:schemeClr val="accent1">
                    <a:lumMod val="75000"/>
                  </a:schemeClr>
                </a:solidFill>
              </a:rPr>
              <a:t>Follow directions on seed packet</a:t>
            </a:r>
          </a:p>
          <a:p>
            <a:pPr marL="400050" lvl="1" indent="0"/>
            <a:r>
              <a:rPr lang="en-US" sz="2800" dirty="0">
                <a:solidFill>
                  <a:schemeClr val="accent1">
                    <a:lumMod val="75000"/>
                  </a:schemeClr>
                </a:solidFill>
              </a:rPr>
              <a:t> Start indoors (or outdoors after last frost)</a:t>
            </a:r>
          </a:p>
          <a:p>
            <a:pPr marL="400050" lvl="1" indent="0"/>
            <a:r>
              <a:rPr lang="en-US" sz="2800" dirty="0">
                <a:solidFill>
                  <a:schemeClr val="accent1">
                    <a:lumMod val="75000"/>
                  </a:schemeClr>
                </a:solidFill>
              </a:rPr>
              <a:t>Use sterile, lightweight soil </a:t>
            </a:r>
          </a:p>
          <a:p>
            <a:pPr marL="400050" lvl="1" indent="0"/>
            <a:r>
              <a:rPr lang="en-US" sz="2800" dirty="0">
                <a:solidFill>
                  <a:schemeClr val="accent1">
                    <a:lumMod val="75000"/>
                  </a:schemeClr>
                </a:solidFill>
              </a:rPr>
              <a:t>Water gently and keep moist</a:t>
            </a:r>
          </a:p>
          <a:p>
            <a:pPr marL="400050" lvl="1" indent="0"/>
            <a:r>
              <a:rPr lang="en-US" sz="2800" dirty="0">
                <a:solidFill>
                  <a:schemeClr val="accent1">
                    <a:lumMod val="75000"/>
                  </a:schemeClr>
                </a:solidFill>
              </a:rPr>
              <a:t>Provide good air circulation</a:t>
            </a:r>
          </a:p>
          <a:p>
            <a:pPr marL="400050" lvl="1" indent="0"/>
            <a:r>
              <a:rPr lang="en-US" sz="2800" dirty="0">
                <a:solidFill>
                  <a:schemeClr val="accent1">
                    <a:lumMod val="75000"/>
                  </a:schemeClr>
                </a:solidFill>
              </a:rPr>
              <a:t>Best for annuals (basil, dill, cilantro, parsley etc.)</a:t>
            </a:r>
          </a:p>
        </p:txBody>
      </p:sp>
      <p:sp>
        <p:nvSpPr>
          <p:cNvPr id="4" name="Slide Number Placeholder 3">
            <a:extLst>
              <a:ext uri="{FF2B5EF4-FFF2-40B4-BE49-F238E27FC236}">
                <a16:creationId xmlns:a16="http://schemas.microsoft.com/office/drawing/2014/main" id="{5181614D-CBFD-4BF1-2AE3-51D7EB54D977}"/>
              </a:ext>
            </a:extLst>
          </p:cNvPr>
          <p:cNvSpPr>
            <a:spLocks noGrp="1"/>
          </p:cNvSpPr>
          <p:nvPr>
            <p:ph type="sldNum" sz="quarter" idx="12"/>
          </p:nvPr>
        </p:nvSpPr>
        <p:spPr/>
        <p:txBody>
          <a:bodyPr/>
          <a:lstStyle/>
          <a:p>
            <a:fld id="{111DB74A-73E3-49E8-8984-0D5D8C20C556}" type="slidenum">
              <a:rPr lang="en-US" smtClean="0"/>
              <a:pPr/>
              <a:t>19</a:t>
            </a:fld>
            <a:endParaRPr lang="en-US"/>
          </a:p>
        </p:txBody>
      </p:sp>
      <p:pic>
        <p:nvPicPr>
          <p:cNvPr id="13" name="Picture 12" descr="A person holding a package&#10;&#10;Description automatically generated with low confidence">
            <a:extLst>
              <a:ext uri="{FF2B5EF4-FFF2-40B4-BE49-F238E27FC236}">
                <a16:creationId xmlns:a16="http://schemas.microsoft.com/office/drawing/2014/main" id="{77FC9E5C-6BA3-5C0C-48C9-65544026E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537626">
            <a:off x="6232158" y="4192747"/>
            <a:ext cx="2365756" cy="1940214"/>
          </a:xfrm>
          <a:prstGeom prst="rect">
            <a:avLst/>
          </a:prstGeom>
        </p:spPr>
      </p:pic>
      <p:pic>
        <p:nvPicPr>
          <p:cNvPr id="15" name="Picture 14" descr="A hand holding a package of basil&#10;&#10;Description automatically generated with medium confidence">
            <a:extLst>
              <a:ext uri="{FF2B5EF4-FFF2-40B4-BE49-F238E27FC236}">
                <a16:creationId xmlns:a16="http://schemas.microsoft.com/office/drawing/2014/main" id="{51BA00BE-8E93-AA10-E482-4598451ED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884284">
            <a:off x="5312273" y="2155384"/>
            <a:ext cx="2171479" cy="1845926"/>
          </a:xfrm>
          <a:prstGeom prst="rect">
            <a:avLst/>
          </a:prstGeom>
        </p:spPr>
      </p:pic>
    </p:spTree>
    <p:extLst>
      <p:ext uri="{BB962C8B-B14F-4D97-AF65-F5344CB8AC3E}">
        <p14:creationId xmlns:p14="http://schemas.microsoft.com/office/powerpoint/2010/main" val="2716442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a:bodyPr>
          <a:lstStyle/>
          <a:p>
            <a:r>
              <a:rPr lang="en-US" dirty="0"/>
              <a:t>Master Gardeners of Placer County</a:t>
            </a:r>
          </a:p>
          <a:p>
            <a:pPr lvl="1"/>
            <a:r>
              <a:rPr lang="en-US" sz="2400" dirty="0"/>
              <a:t>Extend </a:t>
            </a:r>
            <a:r>
              <a:rPr lang="en-US" sz="2400" dirty="0">
                <a:solidFill>
                  <a:schemeClr val="accent2"/>
                </a:solidFill>
              </a:rPr>
              <a:t>research-based</a:t>
            </a:r>
            <a:r>
              <a:rPr lang="en-US" sz="2400" dirty="0"/>
              <a:t>, sustainable gardening and composting information</a:t>
            </a:r>
          </a:p>
          <a:p>
            <a:pPr lvl="1"/>
            <a:r>
              <a:rPr lang="en-US" sz="2400" dirty="0"/>
              <a:t>Present accurate, impartial information to </a:t>
            </a:r>
            <a:r>
              <a:rPr lang="en-US" sz="2400" dirty="0">
                <a:solidFill>
                  <a:schemeClr val="accent2"/>
                </a:solidFill>
              </a:rPr>
              <a:t>home gardeners</a:t>
            </a:r>
          </a:p>
          <a:p>
            <a:pPr lvl="1"/>
            <a:r>
              <a:rPr lang="en-US" sz="2400" dirty="0"/>
              <a:t>Encourage public to make </a:t>
            </a:r>
            <a:r>
              <a:rPr lang="en-US" sz="2400" dirty="0">
                <a:solidFill>
                  <a:schemeClr val="accent2"/>
                </a:solidFill>
              </a:rPr>
              <a:t>informed</a:t>
            </a:r>
            <a:r>
              <a:rPr lang="en-US" sz="2400" dirty="0"/>
              <a:t> gardening decisions</a:t>
            </a:r>
          </a:p>
        </p:txBody>
      </p:sp>
      <p:sp>
        <p:nvSpPr>
          <p:cNvPr id="4" name="Slide Number Placeholder 3"/>
          <p:cNvSpPr>
            <a:spLocks noGrp="1"/>
          </p:cNvSpPr>
          <p:nvPr>
            <p:ph type="sldNum" sz="quarter" idx="12"/>
          </p:nvPr>
        </p:nvSpPr>
        <p:spPr/>
        <p:txBody>
          <a:bodyPr/>
          <a:lstStyle/>
          <a:p>
            <a:fld id="{111DB74A-73E3-49E8-8984-0D5D8C20C556}"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01F98-AFDB-4EF2-84EB-08837EEA1DD6}"/>
              </a:ext>
            </a:extLst>
          </p:cNvPr>
          <p:cNvSpPr>
            <a:spLocks noGrp="1"/>
          </p:cNvSpPr>
          <p:nvPr>
            <p:ph type="title"/>
          </p:nvPr>
        </p:nvSpPr>
        <p:spPr/>
        <p:txBody>
          <a:bodyPr/>
          <a:lstStyle/>
          <a:p>
            <a:r>
              <a:rPr lang="en-US" dirty="0"/>
              <a:t>Cuttings</a:t>
            </a:r>
          </a:p>
        </p:txBody>
      </p:sp>
      <p:sp>
        <p:nvSpPr>
          <p:cNvPr id="3" name="Content Placeholder 2">
            <a:extLst>
              <a:ext uri="{FF2B5EF4-FFF2-40B4-BE49-F238E27FC236}">
                <a16:creationId xmlns:a16="http://schemas.microsoft.com/office/drawing/2014/main" id="{8B5482D0-F749-98C5-C8D5-2496F1888C8B}"/>
              </a:ext>
            </a:extLst>
          </p:cNvPr>
          <p:cNvSpPr>
            <a:spLocks noGrp="1"/>
          </p:cNvSpPr>
          <p:nvPr>
            <p:ph idx="1"/>
          </p:nvPr>
        </p:nvSpPr>
        <p:spPr/>
        <p:txBody>
          <a:bodyPr>
            <a:noAutofit/>
          </a:bodyPr>
          <a:lstStyle/>
          <a:p>
            <a:pPr marL="400050" lvl="1" indent="0"/>
            <a:r>
              <a:rPr lang="en-US" sz="3200" dirty="0">
                <a:solidFill>
                  <a:schemeClr val="accent1">
                    <a:lumMod val="75000"/>
                  </a:schemeClr>
                </a:solidFill>
              </a:rPr>
              <a:t> Make a slanted cut</a:t>
            </a:r>
          </a:p>
          <a:p>
            <a:pPr marL="400050" lvl="1" indent="0"/>
            <a:r>
              <a:rPr lang="en-US" sz="3200" dirty="0">
                <a:solidFill>
                  <a:schemeClr val="accent1">
                    <a:lumMod val="75000"/>
                  </a:schemeClr>
                </a:solidFill>
              </a:rPr>
              <a:t>Remove bottom leaves</a:t>
            </a:r>
          </a:p>
          <a:p>
            <a:pPr marL="400050" lvl="1" indent="0"/>
            <a:r>
              <a:rPr lang="en-US" sz="3200" dirty="0">
                <a:solidFill>
                  <a:schemeClr val="accent1">
                    <a:lumMod val="75000"/>
                  </a:schemeClr>
                </a:solidFill>
              </a:rPr>
              <a:t>Dip in rooting hormone (optional)</a:t>
            </a:r>
          </a:p>
          <a:p>
            <a:pPr marL="400050" lvl="1" indent="0"/>
            <a:r>
              <a:rPr lang="en-US" sz="3200" dirty="0">
                <a:solidFill>
                  <a:schemeClr val="accent1">
                    <a:lumMod val="75000"/>
                  </a:schemeClr>
                </a:solidFill>
              </a:rPr>
              <a:t>Plant in moist, fast draining potting mix, cover.</a:t>
            </a:r>
          </a:p>
          <a:p>
            <a:pPr marL="400050" lvl="1" indent="0"/>
            <a:r>
              <a:rPr lang="en-US" sz="3200" dirty="0">
                <a:solidFill>
                  <a:schemeClr val="accent1">
                    <a:lumMod val="75000"/>
                  </a:schemeClr>
                </a:solidFill>
              </a:rPr>
              <a:t>Best for woody herbs: Lavender, Geraniums, Sage, Rosemary</a:t>
            </a:r>
          </a:p>
        </p:txBody>
      </p:sp>
      <p:sp>
        <p:nvSpPr>
          <p:cNvPr id="4" name="Slide Number Placeholder 3">
            <a:extLst>
              <a:ext uri="{FF2B5EF4-FFF2-40B4-BE49-F238E27FC236}">
                <a16:creationId xmlns:a16="http://schemas.microsoft.com/office/drawing/2014/main" id="{5181614D-CBFD-4BF1-2AE3-51D7EB54D977}"/>
              </a:ext>
            </a:extLst>
          </p:cNvPr>
          <p:cNvSpPr>
            <a:spLocks noGrp="1"/>
          </p:cNvSpPr>
          <p:nvPr>
            <p:ph type="sldNum" sz="quarter" idx="12"/>
          </p:nvPr>
        </p:nvSpPr>
        <p:spPr/>
        <p:txBody>
          <a:bodyPr/>
          <a:lstStyle/>
          <a:p>
            <a:fld id="{111DB74A-73E3-49E8-8984-0D5D8C20C556}" type="slidenum">
              <a:rPr lang="en-US" smtClean="0"/>
              <a:pPr/>
              <a:t>20</a:t>
            </a:fld>
            <a:endParaRPr lang="en-US"/>
          </a:p>
        </p:txBody>
      </p:sp>
    </p:spTree>
    <p:extLst>
      <p:ext uri="{BB962C8B-B14F-4D97-AF65-F5344CB8AC3E}">
        <p14:creationId xmlns:p14="http://schemas.microsoft.com/office/powerpoint/2010/main" val="3278583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01F98-AFDB-4EF2-84EB-08837EEA1DD6}"/>
              </a:ext>
            </a:extLst>
          </p:cNvPr>
          <p:cNvSpPr>
            <a:spLocks noGrp="1"/>
          </p:cNvSpPr>
          <p:nvPr>
            <p:ph type="title"/>
          </p:nvPr>
        </p:nvSpPr>
        <p:spPr/>
        <p:txBody>
          <a:bodyPr/>
          <a:lstStyle/>
          <a:p>
            <a:r>
              <a:rPr lang="en-US" dirty="0"/>
              <a:t>Layering</a:t>
            </a:r>
          </a:p>
        </p:txBody>
      </p:sp>
      <p:sp>
        <p:nvSpPr>
          <p:cNvPr id="3" name="Content Placeholder 2">
            <a:extLst>
              <a:ext uri="{FF2B5EF4-FFF2-40B4-BE49-F238E27FC236}">
                <a16:creationId xmlns:a16="http://schemas.microsoft.com/office/drawing/2014/main" id="{8B5482D0-F749-98C5-C8D5-2496F1888C8B}"/>
              </a:ext>
            </a:extLst>
          </p:cNvPr>
          <p:cNvSpPr>
            <a:spLocks noGrp="1"/>
          </p:cNvSpPr>
          <p:nvPr>
            <p:ph idx="1"/>
          </p:nvPr>
        </p:nvSpPr>
        <p:spPr/>
        <p:txBody>
          <a:bodyPr>
            <a:noAutofit/>
          </a:bodyPr>
          <a:lstStyle/>
          <a:p>
            <a:pPr marL="400050" lvl="1" indent="0"/>
            <a:r>
              <a:rPr lang="en-US" sz="2800" dirty="0">
                <a:solidFill>
                  <a:schemeClr val="accent1">
                    <a:lumMod val="75000"/>
                  </a:schemeClr>
                </a:solidFill>
              </a:rPr>
              <a:t>Herbs</a:t>
            </a:r>
            <a:r>
              <a:rPr lang="en-US" sz="2800" b="1" dirty="0">
                <a:solidFill>
                  <a:schemeClr val="accent1">
                    <a:lumMod val="75000"/>
                  </a:schemeClr>
                </a:solidFill>
              </a:rPr>
              <a:t> </a:t>
            </a:r>
            <a:r>
              <a:rPr lang="en-US" sz="2800" dirty="0">
                <a:solidFill>
                  <a:schemeClr val="accent1">
                    <a:lumMod val="75000"/>
                  </a:schemeClr>
                </a:solidFill>
              </a:rPr>
              <a:t>respond well to layering</a:t>
            </a:r>
          </a:p>
          <a:p>
            <a:pPr marL="400050" lvl="1" indent="0"/>
            <a:r>
              <a:rPr lang="en-US" sz="2800" dirty="0">
                <a:solidFill>
                  <a:schemeClr val="accent1">
                    <a:lumMod val="75000"/>
                  </a:schemeClr>
                </a:solidFill>
              </a:rPr>
              <a:t> To layer plants, place a rock on top of a branch, or dig a trench and mound the soil over part of a branch</a:t>
            </a:r>
          </a:p>
          <a:p>
            <a:pPr marL="400050" lvl="1" indent="0"/>
            <a:r>
              <a:rPr lang="en-US" sz="2800" dirty="0">
                <a:solidFill>
                  <a:schemeClr val="accent1">
                    <a:lumMod val="75000"/>
                  </a:schemeClr>
                </a:solidFill>
              </a:rPr>
              <a:t>Roots will form at the nodes (the point on the stem where buds, leaves, and branching twigs originate) having soil contact.</a:t>
            </a:r>
          </a:p>
          <a:p>
            <a:pPr marL="400050" lvl="1" indent="0"/>
            <a:r>
              <a:rPr lang="en-US" sz="2800" dirty="0">
                <a:solidFill>
                  <a:schemeClr val="accent1">
                    <a:lumMod val="75000"/>
                  </a:schemeClr>
                </a:solidFill>
              </a:rPr>
              <a:t> this part can then be removed from the parent plant. </a:t>
            </a:r>
          </a:p>
          <a:p>
            <a:pPr marL="400050" lvl="1" indent="0"/>
            <a:r>
              <a:rPr lang="en-US" sz="2800" dirty="0">
                <a:solidFill>
                  <a:schemeClr val="accent1">
                    <a:lumMod val="75000"/>
                  </a:schemeClr>
                </a:solidFill>
              </a:rPr>
              <a:t>Many plants self layer – mints, oregano, rosemary, thyme, savory &amp; lavender</a:t>
            </a:r>
          </a:p>
          <a:p>
            <a:pPr marL="400050" lvl="1" indent="0"/>
            <a:endParaRPr lang="en-US" sz="3600" dirty="0">
              <a:solidFill>
                <a:schemeClr val="accent1"/>
              </a:solidFill>
            </a:endParaRPr>
          </a:p>
        </p:txBody>
      </p:sp>
      <p:sp>
        <p:nvSpPr>
          <p:cNvPr id="4" name="Slide Number Placeholder 3">
            <a:extLst>
              <a:ext uri="{FF2B5EF4-FFF2-40B4-BE49-F238E27FC236}">
                <a16:creationId xmlns:a16="http://schemas.microsoft.com/office/drawing/2014/main" id="{5181614D-CBFD-4BF1-2AE3-51D7EB54D977}"/>
              </a:ext>
            </a:extLst>
          </p:cNvPr>
          <p:cNvSpPr>
            <a:spLocks noGrp="1"/>
          </p:cNvSpPr>
          <p:nvPr>
            <p:ph type="sldNum" sz="quarter" idx="12"/>
          </p:nvPr>
        </p:nvSpPr>
        <p:spPr/>
        <p:txBody>
          <a:bodyPr/>
          <a:lstStyle/>
          <a:p>
            <a:fld id="{111DB74A-73E3-49E8-8984-0D5D8C20C556}" type="slidenum">
              <a:rPr lang="en-US" smtClean="0"/>
              <a:pPr/>
              <a:t>21</a:t>
            </a:fld>
            <a:endParaRPr lang="en-US"/>
          </a:p>
        </p:txBody>
      </p:sp>
    </p:spTree>
    <p:extLst>
      <p:ext uri="{BB962C8B-B14F-4D97-AF65-F5344CB8AC3E}">
        <p14:creationId xmlns:p14="http://schemas.microsoft.com/office/powerpoint/2010/main" val="638125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01F98-AFDB-4EF2-84EB-08837EEA1DD6}"/>
              </a:ext>
            </a:extLst>
          </p:cNvPr>
          <p:cNvSpPr>
            <a:spLocks noGrp="1"/>
          </p:cNvSpPr>
          <p:nvPr>
            <p:ph type="title"/>
          </p:nvPr>
        </p:nvSpPr>
        <p:spPr/>
        <p:txBody>
          <a:bodyPr/>
          <a:lstStyle/>
          <a:p>
            <a:r>
              <a:rPr lang="en-US" dirty="0"/>
              <a:t>Dividing</a:t>
            </a:r>
          </a:p>
        </p:txBody>
      </p:sp>
      <p:sp>
        <p:nvSpPr>
          <p:cNvPr id="3" name="Content Placeholder 2">
            <a:extLst>
              <a:ext uri="{FF2B5EF4-FFF2-40B4-BE49-F238E27FC236}">
                <a16:creationId xmlns:a16="http://schemas.microsoft.com/office/drawing/2014/main" id="{8B5482D0-F749-98C5-C8D5-2496F1888C8B}"/>
              </a:ext>
            </a:extLst>
          </p:cNvPr>
          <p:cNvSpPr>
            <a:spLocks noGrp="1"/>
          </p:cNvSpPr>
          <p:nvPr>
            <p:ph idx="1"/>
          </p:nvPr>
        </p:nvSpPr>
        <p:spPr/>
        <p:txBody>
          <a:bodyPr>
            <a:noAutofit/>
          </a:bodyPr>
          <a:lstStyle/>
          <a:p>
            <a:pPr marL="400050" lvl="1" indent="0"/>
            <a:r>
              <a:rPr lang="en-US" sz="3600" dirty="0">
                <a:solidFill>
                  <a:schemeClr val="accent1">
                    <a:lumMod val="75000"/>
                  </a:schemeClr>
                </a:solidFill>
              </a:rPr>
              <a:t>Divide in early spring for fall blooming plants or fall for spring blooming plants</a:t>
            </a:r>
          </a:p>
          <a:p>
            <a:pPr marL="400050" lvl="1" indent="0"/>
            <a:r>
              <a:rPr lang="en-US" sz="3600" dirty="0">
                <a:solidFill>
                  <a:schemeClr val="accent1">
                    <a:lumMod val="75000"/>
                  </a:schemeClr>
                </a:solidFill>
              </a:rPr>
              <a:t> Dig out root ball and soil</a:t>
            </a:r>
          </a:p>
          <a:p>
            <a:pPr marL="400050" lvl="1" indent="0"/>
            <a:r>
              <a:rPr lang="en-US" sz="3600" dirty="0">
                <a:solidFill>
                  <a:schemeClr val="accent1">
                    <a:lumMod val="75000"/>
                  </a:schemeClr>
                </a:solidFill>
              </a:rPr>
              <a:t> Use a knife, shovel, trowel to split off healthy sections</a:t>
            </a:r>
          </a:p>
          <a:p>
            <a:pPr marL="400050" lvl="1" indent="0"/>
            <a:r>
              <a:rPr lang="en-US" sz="3600" dirty="0">
                <a:solidFill>
                  <a:schemeClr val="accent1">
                    <a:lumMod val="75000"/>
                  </a:schemeClr>
                </a:solidFill>
              </a:rPr>
              <a:t> Best for chives, oregano, tarragon, sorrel</a:t>
            </a:r>
          </a:p>
        </p:txBody>
      </p:sp>
      <p:sp>
        <p:nvSpPr>
          <p:cNvPr id="4" name="Slide Number Placeholder 3">
            <a:extLst>
              <a:ext uri="{FF2B5EF4-FFF2-40B4-BE49-F238E27FC236}">
                <a16:creationId xmlns:a16="http://schemas.microsoft.com/office/drawing/2014/main" id="{5181614D-CBFD-4BF1-2AE3-51D7EB54D977}"/>
              </a:ext>
            </a:extLst>
          </p:cNvPr>
          <p:cNvSpPr>
            <a:spLocks noGrp="1"/>
          </p:cNvSpPr>
          <p:nvPr>
            <p:ph type="sldNum" sz="quarter" idx="12"/>
          </p:nvPr>
        </p:nvSpPr>
        <p:spPr/>
        <p:txBody>
          <a:bodyPr/>
          <a:lstStyle/>
          <a:p>
            <a:fld id="{111DB74A-73E3-49E8-8984-0D5D8C20C556}" type="slidenum">
              <a:rPr lang="en-US" smtClean="0"/>
              <a:pPr/>
              <a:t>22</a:t>
            </a:fld>
            <a:endParaRPr lang="en-US"/>
          </a:p>
        </p:txBody>
      </p:sp>
    </p:spTree>
    <p:extLst>
      <p:ext uri="{BB962C8B-B14F-4D97-AF65-F5344CB8AC3E}">
        <p14:creationId xmlns:p14="http://schemas.microsoft.com/office/powerpoint/2010/main" val="2385149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01F98-AFDB-4EF2-84EB-08837EEA1DD6}"/>
              </a:ext>
            </a:extLst>
          </p:cNvPr>
          <p:cNvSpPr>
            <a:spLocks noGrp="1"/>
          </p:cNvSpPr>
          <p:nvPr>
            <p:ph type="title"/>
          </p:nvPr>
        </p:nvSpPr>
        <p:spPr/>
        <p:txBody>
          <a:bodyPr/>
          <a:lstStyle/>
          <a:p>
            <a:r>
              <a:rPr lang="en-US" dirty="0"/>
              <a:t>Harvesting Herbs</a:t>
            </a:r>
          </a:p>
        </p:txBody>
      </p:sp>
      <p:sp>
        <p:nvSpPr>
          <p:cNvPr id="3" name="Content Placeholder 2">
            <a:extLst>
              <a:ext uri="{FF2B5EF4-FFF2-40B4-BE49-F238E27FC236}">
                <a16:creationId xmlns:a16="http://schemas.microsoft.com/office/drawing/2014/main" id="{8B5482D0-F749-98C5-C8D5-2496F1888C8B}"/>
              </a:ext>
            </a:extLst>
          </p:cNvPr>
          <p:cNvSpPr>
            <a:spLocks noGrp="1"/>
          </p:cNvSpPr>
          <p:nvPr>
            <p:ph idx="1"/>
          </p:nvPr>
        </p:nvSpPr>
        <p:spPr/>
        <p:txBody>
          <a:bodyPr>
            <a:noAutofit/>
          </a:bodyPr>
          <a:lstStyle/>
          <a:p>
            <a:pPr marL="400050" lvl="1" indent="0"/>
            <a:r>
              <a:rPr lang="en-US" sz="3600" dirty="0">
                <a:solidFill>
                  <a:schemeClr val="accent1">
                    <a:lumMod val="75000"/>
                  </a:schemeClr>
                </a:solidFill>
              </a:rPr>
              <a:t>Harvesting</a:t>
            </a:r>
          </a:p>
          <a:p>
            <a:pPr marL="1257300" lvl="2" indent="-457200"/>
            <a:r>
              <a:rPr lang="en-US" sz="2800" dirty="0">
                <a:solidFill>
                  <a:schemeClr val="accent1">
                    <a:lumMod val="75000"/>
                  </a:schemeClr>
                </a:solidFill>
              </a:rPr>
              <a:t>In the morning after the dew has evaporated</a:t>
            </a:r>
          </a:p>
          <a:p>
            <a:pPr marL="1257300" lvl="2" indent="-457200"/>
            <a:r>
              <a:rPr lang="en-US" sz="2800" dirty="0">
                <a:solidFill>
                  <a:schemeClr val="accent1">
                    <a:lumMod val="75000"/>
                  </a:schemeClr>
                </a:solidFill>
              </a:rPr>
              <a:t>Throughout the season</a:t>
            </a:r>
          </a:p>
          <a:p>
            <a:pPr marL="1257300" lvl="2" indent="-457200"/>
            <a:r>
              <a:rPr lang="en-US" sz="2800" dirty="0">
                <a:solidFill>
                  <a:schemeClr val="accent1">
                    <a:lumMod val="75000"/>
                  </a:schemeClr>
                </a:solidFill>
              </a:rPr>
              <a:t>Pinch and use your herbs often</a:t>
            </a:r>
          </a:p>
          <a:p>
            <a:pPr marL="1257300" lvl="2" indent="-457200"/>
            <a:r>
              <a:rPr lang="en-US" sz="2800" dirty="0">
                <a:solidFill>
                  <a:schemeClr val="accent1">
                    <a:lumMod val="75000"/>
                  </a:schemeClr>
                </a:solidFill>
              </a:rPr>
              <a:t>Young plants need to be pinched back to encourage them to branch out and become full</a:t>
            </a:r>
          </a:p>
        </p:txBody>
      </p:sp>
      <p:sp>
        <p:nvSpPr>
          <p:cNvPr id="4" name="Slide Number Placeholder 3">
            <a:extLst>
              <a:ext uri="{FF2B5EF4-FFF2-40B4-BE49-F238E27FC236}">
                <a16:creationId xmlns:a16="http://schemas.microsoft.com/office/drawing/2014/main" id="{5181614D-CBFD-4BF1-2AE3-51D7EB54D977}"/>
              </a:ext>
            </a:extLst>
          </p:cNvPr>
          <p:cNvSpPr>
            <a:spLocks noGrp="1"/>
          </p:cNvSpPr>
          <p:nvPr>
            <p:ph type="sldNum" sz="quarter" idx="12"/>
          </p:nvPr>
        </p:nvSpPr>
        <p:spPr/>
        <p:txBody>
          <a:bodyPr/>
          <a:lstStyle/>
          <a:p>
            <a:fld id="{111DB74A-73E3-49E8-8984-0D5D8C20C556}" type="slidenum">
              <a:rPr lang="en-US" smtClean="0"/>
              <a:pPr/>
              <a:t>23</a:t>
            </a:fld>
            <a:endParaRPr lang="en-US"/>
          </a:p>
        </p:txBody>
      </p:sp>
    </p:spTree>
    <p:extLst>
      <p:ext uri="{BB962C8B-B14F-4D97-AF65-F5344CB8AC3E}">
        <p14:creationId xmlns:p14="http://schemas.microsoft.com/office/powerpoint/2010/main" val="191236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01F98-AFDB-4EF2-84EB-08837EEA1DD6}"/>
              </a:ext>
            </a:extLst>
          </p:cNvPr>
          <p:cNvSpPr>
            <a:spLocks noGrp="1"/>
          </p:cNvSpPr>
          <p:nvPr>
            <p:ph type="title"/>
          </p:nvPr>
        </p:nvSpPr>
        <p:spPr/>
        <p:txBody>
          <a:bodyPr/>
          <a:lstStyle/>
          <a:p>
            <a:r>
              <a:rPr lang="en-US" dirty="0"/>
              <a:t>Preserving Herbs</a:t>
            </a:r>
          </a:p>
        </p:txBody>
      </p:sp>
      <p:sp>
        <p:nvSpPr>
          <p:cNvPr id="3" name="Content Placeholder 2">
            <a:extLst>
              <a:ext uri="{FF2B5EF4-FFF2-40B4-BE49-F238E27FC236}">
                <a16:creationId xmlns:a16="http://schemas.microsoft.com/office/drawing/2014/main" id="{8B5482D0-F749-98C5-C8D5-2496F1888C8B}"/>
              </a:ext>
            </a:extLst>
          </p:cNvPr>
          <p:cNvSpPr>
            <a:spLocks noGrp="1"/>
          </p:cNvSpPr>
          <p:nvPr>
            <p:ph idx="1"/>
          </p:nvPr>
        </p:nvSpPr>
        <p:spPr/>
        <p:txBody>
          <a:bodyPr>
            <a:noAutofit/>
          </a:bodyPr>
          <a:lstStyle/>
          <a:p>
            <a:pPr marL="400050" lvl="1" indent="0"/>
            <a:r>
              <a:rPr lang="en-US" sz="3600" dirty="0">
                <a:solidFill>
                  <a:schemeClr val="accent1"/>
                </a:solidFill>
              </a:rPr>
              <a:t>Drying</a:t>
            </a:r>
          </a:p>
          <a:p>
            <a:pPr marL="1257300" lvl="2" indent="-457200"/>
            <a:r>
              <a:rPr lang="en-US" sz="2800" dirty="0">
                <a:solidFill>
                  <a:schemeClr val="accent1">
                    <a:lumMod val="75000"/>
                  </a:schemeClr>
                </a:solidFill>
              </a:rPr>
              <a:t>Remove discolored leaves</a:t>
            </a:r>
          </a:p>
          <a:p>
            <a:pPr marL="1257300" lvl="2" indent="-457200"/>
            <a:r>
              <a:rPr lang="en-US" sz="2800" dirty="0">
                <a:solidFill>
                  <a:schemeClr val="accent1">
                    <a:lumMod val="75000"/>
                  </a:schemeClr>
                </a:solidFill>
              </a:rPr>
              <a:t>Make small bundles</a:t>
            </a:r>
          </a:p>
          <a:p>
            <a:pPr marL="1257300" lvl="2" indent="-457200"/>
            <a:r>
              <a:rPr lang="en-US" sz="2800" dirty="0">
                <a:solidFill>
                  <a:schemeClr val="accent1">
                    <a:lumMod val="75000"/>
                  </a:schemeClr>
                </a:solidFill>
              </a:rPr>
              <a:t>Hang upside down</a:t>
            </a:r>
          </a:p>
          <a:p>
            <a:pPr marL="1257300" lvl="2" indent="-457200"/>
            <a:r>
              <a:rPr lang="en-US" sz="2800" dirty="0">
                <a:solidFill>
                  <a:schemeClr val="accent1">
                    <a:lumMod val="75000"/>
                  </a:schemeClr>
                </a:solidFill>
              </a:rPr>
              <a:t>Warm, airy, dry location</a:t>
            </a:r>
          </a:p>
          <a:p>
            <a:pPr marL="1257300" lvl="2" indent="-457200"/>
            <a:r>
              <a:rPr lang="en-US" sz="2800" dirty="0">
                <a:solidFill>
                  <a:schemeClr val="accent1">
                    <a:lumMod val="75000"/>
                  </a:schemeClr>
                </a:solidFill>
              </a:rPr>
              <a:t>Away from direct sunlight</a:t>
            </a:r>
          </a:p>
          <a:p>
            <a:pPr marL="1257300" lvl="2" indent="-457200"/>
            <a:r>
              <a:rPr lang="en-US" sz="2800" dirty="0">
                <a:solidFill>
                  <a:schemeClr val="accent1">
                    <a:lumMod val="75000"/>
                  </a:schemeClr>
                </a:solidFill>
              </a:rPr>
              <a:t>Good air circulation</a:t>
            </a:r>
          </a:p>
          <a:p>
            <a:pPr marL="1257300" lvl="2" indent="-457200"/>
            <a:r>
              <a:rPr lang="en-US" sz="2800" dirty="0">
                <a:solidFill>
                  <a:schemeClr val="accent1">
                    <a:lumMod val="75000"/>
                  </a:schemeClr>
                </a:solidFill>
              </a:rPr>
              <a:t>Dry seed heads in paper or fine mesh bags  </a:t>
            </a:r>
          </a:p>
          <a:p>
            <a:pPr marL="800100" lvl="2" indent="0">
              <a:buNone/>
            </a:pPr>
            <a:endParaRPr lang="en-US" sz="2800" dirty="0">
              <a:solidFill>
                <a:schemeClr val="accent1"/>
              </a:solidFill>
            </a:endParaRPr>
          </a:p>
          <a:p>
            <a:pPr marL="800100" lvl="2" indent="0">
              <a:buNone/>
            </a:pPr>
            <a:endParaRPr lang="en-US" sz="2800" dirty="0">
              <a:solidFill>
                <a:schemeClr val="accent1"/>
              </a:solidFill>
            </a:endParaRPr>
          </a:p>
        </p:txBody>
      </p:sp>
      <p:sp>
        <p:nvSpPr>
          <p:cNvPr id="4" name="Slide Number Placeholder 3">
            <a:extLst>
              <a:ext uri="{FF2B5EF4-FFF2-40B4-BE49-F238E27FC236}">
                <a16:creationId xmlns:a16="http://schemas.microsoft.com/office/drawing/2014/main" id="{5181614D-CBFD-4BF1-2AE3-51D7EB54D977}"/>
              </a:ext>
            </a:extLst>
          </p:cNvPr>
          <p:cNvSpPr>
            <a:spLocks noGrp="1"/>
          </p:cNvSpPr>
          <p:nvPr>
            <p:ph type="sldNum" sz="quarter" idx="12"/>
          </p:nvPr>
        </p:nvSpPr>
        <p:spPr/>
        <p:txBody>
          <a:bodyPr/>
          <a:lstStyle/>
          <a:p>
            <a:fld id="{111DB74A-73E3-49E8-8984-0D5D8C20C556}" type="slidenum">
              <a:rPr lang="en-US" smtClean="0"/>
              <a:pPr/>
              <a:t>24</a:t>
            </a:fld>
            <a:endParaRPr lang="en-US"/>
          </a:p>
        </p:txBody>
      </p:sp>
    </p:spTree>
    <p:extLst>
      <p:ext uri="{BB962C8B-B14F-4D97-AF65-F5344CB8AC3E}">
        <p14:creationId xmlns:p14="http://schemas.microsoft.com/office/powerpoint/2010/main" val="58761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01F98-AFDB-4EF2-84EB-08837EEA1DD6}"/>
              </a:ext>
            </a:extLst>
          </p:cNvPr>
          <p:cNvSpPr>
            <a:spLocks noGrp="1"/>
          </p:cNvSpPr>
          <p:nvPr>
            <p:ph type="title"/>
          </p:nvPr>
        </p:nvSpPr>
        <p:spPr/>
        <p:txBody>
          <a:bodyPr>
            <a:normAutofit fontScale="90000"/>
          </a:bodyPr>
          <a:lstStyle/>
          <a:p>
            <a:r>
              <a:rPr lang="en-US" dirty="0"/>
              <a:t>Preserving and Storing</a:t>
            </a:r>
            <a:br>
              <a:rPr lang="en-US" dirty="0"/>
            </a:br>
            <a:endParaRPr lang="en-US" sz="2700" dirty="0"/>
          </a:p>
        </p:txBody>
      </p:sp>
      <p:sp>
        <p:nvSpPr>
          <p:cNvPr id="3" name="Content Placeholder 2">
            <a:extLst>
              <a:ext uri="{FF2B5EF4-FFF2-40B4-BE49-F238E27FC236}">
                <a16:creationId xmlns:a16="http://schemas.microsoft.com/office/drawing/2014/main" id="{8B5482D0-F749-98C5-C8D5-2496F1888C8B}"/>
              </a:ext>
            </a:extLst>
          </p:cNvPr>
          <p:cNvSpPr>
            <a:spLocks noGrp="1"/>
          </p:cNvSpPr>
          <p:nvPr>
            <p:ph idx="1"/>
          </p:nvPr>
        </p:nvSpPr>
        <p:spPr/>
        <p:txBody>
          <a:bodyPr>
            <a:noAutofit/>
          </a:bodyPr>
          <a:lstStyle/>
          <a:p>
            <a:pPr marL="400050" lvl="1" indent="0"/>
            <a:r>
              <a:rPr lang="en-US" sz="3200" dirty="0">
                <a:solidFill>
                  <a:schemeClr val="accent1">
                    <a:lumMod val="75000"/>
                  </a:schemeClr>
                </a:solidFill>
              </a:rPr>
              <a:t>Package whole leaves</a:t>
            </a:r>
          </a:p>
          <a:p>
            <a:pPr marL="400050" lvl="1" indent="0"/>
            <a:r>
              <a:rPr lang="en-US" sz="3200" dirty="0">
                <a:solidFill>
                  <a:schemeClr val="accent1">
                    <a:lumMod val="75000"/>
                  </a:schemeClr>
                </a:solidFill>
              </a:rPr>
              <a:t> Use airtight containers</a:t>
            </a:r>
          </a:p>
          <a:p>
            <a:pPr marL="400050" lvl="1" indent="0"/>
            <a:r>
              <a:rPr lang="en-US" sz="3200" dirty="0">
                <a:solidFill>
                  <a:schemeClr val="accent1">
                    <a:lumMod val="75000"/>
                  </a:schemeClr>
                </a:solidFill>
              </a:rPr>
              <a:t> Store away from direct sunlight, heat and humidity</a:t>
            </a:r>
          </a:p>
          <a:p>
            <a:pPr marL="400050" lvl="1" indent="0"/>
            <a:r>
              <a:rPr lang="en-US" sz="3200" dirty="0">
                <a:solidFill>
                  <a:schemeClr val="accent1">
                    <a:lumMod val="75000"/>
                  </a:schemeClr>
                </a:solidFill>
              </a:rPr>
              <a:t>Herbs must be dry- If moisture is detected after storing your herbs are not dry enough to store</a:t>
            </a:r>
          </a:p>
          <a:p>
            <a:pPr marL="800100" lvl="2" indent="0">
              <a:buNone/>
            </a:pPr>
            <a:endParaRPr lang="en-US" sz="2800" dirty="0">
              <a:solidFill>
                <a:schemeClr val="accent1"/>
              </a:solidFill>
            </a:endParaRPr>
          </a:p>
        </p:txBody>
      </p:sp>
      <p:sp>
        <p:nvSpPr>
          <p:cNvPr id="4" name="Slide Number Placeholder 3">
            <a:extLst>
              <a:ext uri="{FF2B5EF4-FFF2-40B4-BE49-F238E27FC236}">
                <a16:creationId xmlns:a16="http://schemas.microsoft.com/office/drawing/2014/main" id="{5181614D-CBFD-4BF1-2AE3-51D7EB54D977}"/>
              </a:ext>
            </a:extLst>
          </p:cNvPr>
          <p:cNvSpPr>
            <a:spLocks noGrp="1"/>
          </p:cNvSpPr>
          <p:nvPr>
            <p:ph type="sldNum" sz="quarter" idx="12"/>
          </p:nvPr>
        </p:nvSpPr>
        <p:spPr/>
        <p:txBody>
          <a:bodyPr/>
          <a:lstStyle/>
          <a:p>
            <a:fld id="{111DB74A-73E3-49E8-8984-0D5D8C20C556}" type="slidenum">
              <a:rPr lang="en-US" smtClean="0"/>
              <a:pPr/>
              <a:t>25</a:t>
            </a:fld>
            <a:endParaRPr lang="en-US"/>
          </a:p>
        </p:txBody>
      </p:sp>
    </p:spTree>
    <p:extLst>
      <p:ext uri="{BB962C8B-B14F-4D97-AF65-F5344CB8AC3E}">
        <p14:creationId xmlns:p14="http://schemas.microsoft.com/office/powerpoint/2010/main" val="2377346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01F98-AFDB-4EF2-84EB-08837EEA1DD6}"/>
              </a:ext>
            </a:extLst>
          </p:cNvPr>
          <p:cNvSpPr>
            <a:spLocks noGrp="1"/>
          </p:cNvSpPr>
          <p:nvPr>
            <p:ph type="title"/>
          </p:nvPr>
        </p:nvSpPr>
        <p:spPr/>
        <p:txBody>
          <a:bodyPr/>
          <a:lstStyle/>
          <a:p>
            <a:r>
              <a:rPr lang="en-US" dirty="0"/>
              <a:t>Freezing Herbs</a:t>
            </a:r>
          </a:p>
        </p:txBody>
      </p:sp>
      <p:sp>
        <p:nvSpPr>
          <p:cNvPr id="3" name="Content Placeholder 2">
            <a:extLst>
              <a:ext uri="{FF2B5EF4-FFF2-40B4-BE49-F238E27FC236}">
                <a16:creationId xmlns:a16="http://schemas.microsoft.com/office/drawing/2014/main" id="{8B5482D0-F749-98C5-C8D5-2496F1888C8B}"/>
              </a:ext>
            </a:extLst>
          </p:cNvPr>
          <p:cNvSpPr>
            <a:spLocks noGrp="1"/>
          </p:cNvSpPr>
          <p:nvPr>
            <p:ph idx="1"/>
          </p:nvPr>
        </p:nvSpPr>
        <p:spPr/>
        <p:txBody>
          <a:bodyPr>
            <a:noAutofit/>
          </a:bodyPr>
          <a:lstStyle/>
          <a:p>
            <a:pPr marL="400050" lvl="1" indent="0"/>
            <a:r>
              <a:rPr lang="en-US" sz="3200" dirty="0">
                <a:solidFill>
                  <a:schemeClr val="accent1">
                    <a:lumMod val="75000"/>
                  </a:schemeClr>
                </a:solidFill>
              </a:rPr>
              <a:t> For herbs that lose flavor when dried - Cilantro, basil, chives</a:t>
            </a:r>
          </a:p>
          <a:p>
            <a:pPr marL="400050" lvl="1" indent="0"/>
            <a:r>
              <a:rPr lang="en-US" sz="3200" dirty="0">
                <a:solidFill>
                  <a:schemeClr val="accent1">
                    <a:lumMod val="75000"/>
                  </a:schemeClr>
                </a:solidFill>
              </a:rPr>
              <a:t>Mince &amp; freeze in water in an ice cube tray</a:t>
            </a:r>
          </a:p>
          <a:p>
            <a:pPr marL="400050" lvl="1" indent="0"/>
            <a:r>
              <a:rPr lang="en-US" sz="3200" dirty="0">
                <a:solidFill>
                  <a:schemeClr val="accent1">
                    <a:lumMod val="75000"/>
                  </a:schemeClr>
                </a:solidFill>
              </a:rPr>
              <a:t> Make into paste &amp; freeze</a:t>
            </a:r>
          </a:p>
          <a:p>
            <a:pPr marL="800100" lvl="2" indent="0"/>
            <a:r>
              <a:rPr lang="en-US" sz="3200" dirty="0">
                <a:solidFill>
                  <a:schemeClr val="accent1">
                    <a:lumMod val="75000"/>
                  </a:schemeClr>
                </a:solidFill>
              </a:rPr>
              <a:t> 1/2 cup oil to 2 cups packed herbs (pesto)</a:t>
            </a:r>
          </a:p>
        </p:txBody>
      </p:sp>
      <p:sp>
        <p:nvSpPr>
          <p:cNvPr id="4" name="Slide Number Placeholder 3">
            <a:extLst>
              <a:ext uri="{FF2B5EF4-FFF2-40B4-BE49-F238E27FC236}">
                <a16:creationId xmlns:a16="http://schemas.microsoft.com/office/drawing/2014/main" id="{5181614D-CBFD-4BF1-2AE3-51D7EB54D977}"/>
              </a:ext>
            </a:extLst>
          </p:cNvPr>
          <p:cNvSpPr>
            <a:spLocks noGrp="1"/>
          </p:cNvSpPr>
          <p:nvPr>
            <p:ph type="sldNum" sz="quarter" idx="12"/>
          </p:nvPr>
        </p:nvSpPr>
        <p:spPr/>
        <p:txBody>
          <a:bodyPr/>
          <a:lstStyle/>
          <a:p>
            <a:fld id="{111DB74A-73E3-49E8-8984-0D5D8C20C556}" type="slidenum">
              <a:rPr lang="en-US" smtClean="0"/>
              <a:pPr/>
              <a:t>26</a:t>
            </a:fld>
            <a:endParaRPr lang="en-US"/>
          </a:p>
        </p:txBody>
      </p:sp>
    </p:spTree>
    <p:extLst>
      <p:ext uri="{BB962C8B-B14F-4D97-AF65-F5344CB8AC3E}">
        <p14:creationId xmlns:p14="http://schemas.microsoft.com/office/powerpoint/2010/main" val="1939639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720619-3FF5-9E94-C9E0-98237BD72EE4}"/>
              </a:ext>
            </a:extLst>
          </p:cNvPr>
          <p:cNvSpPr>
            <a:spLocks noGrp="1"/>
          </p:cNvSpPr>
          <p:nvPr>
            <p:ph type="body" sz="quarter" idx="13"/>
          </p:nvPr>
        </p:nvSpPr>
        <p:spPr>
          <a:xfrm>
            <a:off x="1981200" y="1447800"/>
            <a:ext cx="4953000" cy="5519988"/>
          </a:xfrm>
        </p:spPr>
        <p:txBody>
          <a:bodyPr>
            <a:normAutofit/>
          </a:bodyPr>
          <a:lstStyle/>
          <a:p>
            <a:pPr algn="ctr"/>
            <a:r>
              <a:rPr lang="en-US" sz="4400" dirty="0">
                <a:solidFill>
                  <a:schemeClr val="accent1"/>
                </a:solidFill>
              </a:rPr>
              <a:t>Herbs!</a:t>
            </a:r>
          </a:p>
        </p:txBody>
      </p:sp>
      <p:sp>
        <p:nvSpPr>
          <p:cNvPr id="3" name="Slide Number Placeholder 2">
            <a:extLst>
              <a:ext uri="{FF2B5EF4-FFF2-40B4-BE49-F238E27FC236}">
                <a16:creationId xmlns:a16="http://schemas.microsoft.com/office/drawing/2014/main" id="{4D8D2402-D647-6F25-7386-4F7C99F63C3D}"/>
              </a:ext>
            </a:extLst>
          </p:cNvPr>
          <p:cNvSpPr>
            <a:spLocks noGrp="1"/>
          </p:cNvSpPr>
          <p:nvPr>
            <p:ph type="sldNum" sz="quarter" idx="16"/>
          </p:nvPr>
        </p:nvSpPr>
        <p:spPr/>
        <p:txBody>
          <a:bodyPr/>
          <a:lstStyle/>
          <a:p>
            <a:fld id="{111DB74A-73E3-49E8-8984-0D5D8C20C556}" type="slidenum">
              <a:rPr lang="en-US" smtClean="0"/>
              <a:pPr/>
              <a:t>27</a:t>
            </a:fld>
            <a:endParaRPr lang="en-US" dirty="0"/>
          </a:p>
        </p:txBody>
      </p:sp>
      <p:sp>
        <p:nvSpPr>
          <p:cNvPr id="7" name="Rectangle 6">
            <a:extLst>
              <a:ext uri="{FF2B5EF4-FFF2-40B4-BE49-F238E27FC236}">
                <a16:creationId xmlns:a16="http://schemas.microsoft.com/office/drawing/2014/main" id="{5D26A9CF-A81F-AB9D-E3C7-B08FFA97A308}"/>
              </a:ext>
            </a:extLst>
          </p:cNvPr>
          <p:cNvSpPr/>
          <p:nvPr/>
        </p:nvSpPr>
        <p:spPr>
          <a:xfrm>
            <a:off x="1752600" y="1325562"/>
            <a:ext cx="5334000" cy="914400"/>
          </a:xfrm>
          <a:prstGeom prst="rect">
            <a:avLst/>
          </a:prstGeom>
          <a:noFill/>
        </p:spPr>
        <p:txBody>
          <a:bodyPr wrap="square" lIns="91440" tIns="45720" rIns="91440" bIns="45720">
            <a:prstTxWarp prst="textArchUp">
              <a:avLst>
                <a:gd name="adj" fmla="val 10800000"/>
              </a:avLst>
            </a:prstTxWarp>
            <a:spAutoFit/>
          </a:bodyPr>
          <a:lstStyle/>
          <a:p>
            <a:pPr algn="ctr"/>
            <a:r>
              <a:rPr lang="en-US" sz="4400" dirty="0">
                <a:ln w="0"/>
                <a:solidFill>
                  <a:schemeClr val="accent1"/>
                </a:solidFill>
                <a:effectLst>
                  <a:outerShdw blurRad="38100" dist="25400" dir="5400000" algn="ctr" rotWithShape="0">
                    <a:srgbClr val="6E747A">
                      <a:alpha val="43000"/>
                    </a:srgbClr>
                  </a:outerShdw>
                </a:effectLst>
                <a:latin typeface="+mj-lt"/>
              </a:rPr>
              <a:t>of</a:t>
            </a:r>
            <a:endParaRPr lang="en-US" sz="4400" b="0" cap="none" spc="0" dirty="0">
              <a:ln w="0"/>
              <a:solidFill>
                <a:schemeClr val="accent1"/>
              </a:solidFill>
              <a:effectLst>
                <a:outerShdw blurRad="38100" dist="25400" dir="5400000" algn="ctr" rotWithShape="0">
                  <a:srgbClr val="6E747A">
                    <a:alpha val="43000"/>
                  </a:srgbClr>
                </a:outerShdw>
              </a:effectLst>
              <a:latin typeface="+mj-lt"/>
            </a:endParaRPr>
          </a:p>
        </p:txBody>
      </p:sp>
      <p:sp>
        <p:nvSpPr>
          <p:cNvPr id="8" name="TextBox 7">
            <a:extLst>
              <a:ext uri="{FF2B5EF4-FFF2-40B4-BE49-F238E27FC236}">
                <a16:creationId xmlns:a16="http://schemas.microsoft.com/office/drawing/2014/main" id="{7AB24C7C-9896-D77E-FC93-B0C115123597}"/>
              </a:ext>
            </a:extLst>
          </p:cNvPr>
          <p:cNvSpPr txBox="1"/>
          <p:nvPr/>
        </p:nvSpPr>
        <p:spPr>
          <a:xfrm>
            <a:off x="304800" y="5067297"/>
            <a:ext cx="10591800" cy="800219"/>
          </a:xfrm>
          <a:prstGeom prst="rect">
            <a:avLst/>
          </a:prstGeom>
          <a:noFill/>
        </p:spPr>
        <p:txBody>
          <a:bodyPr wrap="square" rtlCol="0">
            <a:spAutoFit/>
          </a:bodyPr>
          <a:lstStyle/>
          <a:p>
            <a:pPr algn="ctr"/>
            <a:endParaRPr lang="en-US" sz="2400" i="1" dirty="0">
              <a:solidFill>
                <a:schemeClr val="tx2"/>
              </a:solidFill>
            </a:endParaRPr>
          </a:p>
          <a:p>
            <a:r>
              <a:rPr lang="en-US" sz="2200" dirty="0">
                <a:solidFill>
                  <a:schemeClr val="accent1"/>
                </a:solidFill>
              </a:rPr>
              <a:t>Herbs can change everyday cooking from basic sustenance to gourmet food!</a:t>
            </a:r>
          </a:p>
        </p:txBody>
      </p:sp>
      <p:pic>
        <p:nvPicPr>
          <p:cNvPr id="10" name="Picture Placeholder 26" descr="A hand holding a small purple flower&#10;&#10;Description automatically generated with medium confidence">
            <a:extLst>
              <a:ext uri="{FF2B5EF4-FFF2-40B4-BE49-F238E27FC236}">
                <a16:creationId xmlns:a16="http://schemas.microsoft.com/office/drawing/2014/main" id="{0EFA1705-C26A-DD6D-A7CE-090EBD9FCEFB}"/>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5625" r="15625"/>
          <a:stretch>
            <a:fillRect/>
          </a:stretch>
        </p:blipFill>
        <p:spPr>
          <a:xfrm rot="5400000">
            <a:off x="3010958" y="2377278"/>
            <a:ext cx="2514600" cy="2743200"/>
          </a:xfrm>
          <a:effectLst>
            <a:softEdge rad="203200"/>
          </a:effectLst>
        </p:spPr>
      </p:pic>
      <p:sp>
        <p:nvSpPr>
          <p:cNvPr id="11" name="TextBox 10">
            <a:extLst>
              <a:ext uri="{FF2B5EF4-FFF2-40B4-BE49-F238E27FC236}">
                <a16:creationId xmlns:a16="http://schemas.microsoft.com/office/drawing/2014/main" id="{7F4D2D32-546F-6B4C-C71B-C11F0FF22D57}"/>
              </a:ext>
            </a:extLst>
          </p:cNvPr>
          <p:cNvSpPr txBox="1"/>
          <p:nvPr/>
        </p:nvSpPr>
        <p:spPr>
          <a:xfrm>
            <a:off x="3352800" y="5001575"/>
            <a:ext cx="1977656" cy="246221"/>
          </a:xfrm>
          <a:prstGeom prst="rect">
            <a:avLst/>
          </a:prstGeom>
          <a:noFill/>
        </p:spPr>
        <p:txBody>
          <a:bodyPr wrap="square" rtlCol="0">
            <a:spAutoFit/>
          </a:bodyPr>
          <a:lstStyle/>
          <a:p>
            <a:r>
              <a:rPr lang="en-US" sz="1000" i="1" dirty="0">
                <a:solidFill>
                  <a:schemeClr val="accent1"/>
                </a:solidFill>
              </a:rPr>
              <a:t>Photos by H. Peacock Morrow</a:t>
            </a:r>
          </a:p>
        </p:txBody>
      </p:sp>
      <p:sp>
        <p:nvSpPr>
          <p:cNvPr id="6" name="Title 5">
            <a:extLst>
              <a:ext uri="{FF2B5EF4-FFF2-40B4-BE49-F238E27FC236}">
                <a16:creationId xmlns:a16="http://schemas.microsoft.com/office/drawing/2014/main" id="{3603394F-B935-677D-30D5-FA4ECBCBB3FA}"/>
              </a:ext>
            </a:extLst>
          </p:cNvPr>
          <p:cNvSpPr>
            <a:spLocks noGrp="1"/>
          </p:cNvSpPr>
          <p:nvPr>
            <p:ph type="title"/>
          </p:nvPr>
        </p:nvSpPr>
        <p:spPr>
          <a:xfrm>
            <a:off x="457200" y="-122134"/>
            <a:ext cx="8229600" cy="1143000"/>
          </a:xfrm>
        </p:spPr>
        <p:txBody>
          <a:bodyPr/>
          <a:lstStyle/>
          <a:p>
            <a:r>
              <a:rPr lang="en-US" dirty="0"/>
              <a:t>Just a handful of Herbs</a:t>
            </a:r>
          </a:p>
        </p:txBody>
      </p:sp>
    </p:spTree>
    <p:extLst>
      <p:ext uri="{BB962C8B-B14F-4D97-AF65-F5344CB8AC3E}">
        <p14:creationId xmlns:p14="http://schemas.microsoft.com/office/powerpoint/2010/main" val="1706206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96BE47-0A1E-0E83-F3FE-8616A27C06F5}"/>
              </a:ext>
            </a:extLst>
          </p:cNvPr>
          <p:cNvSpPr>
            <a:spLocks noGrp="1"/>
          </p:cNvSpPr>
          <p:nvPr>
            <p:ph type="body" sz="quarter" idx="13"/>
          </p:nvPr>
        </p:nvSpPr>
        <p:spPr>
          <a:xfrm>
            <a:off x="0" y="1752600"/>
            <a:ext cx="5867400" cy="4419600"/>
          </a:xfrm>
        </p:spPr>
        <p:txBody>
          <a:bodyPr>
            <a:normAutofit/>
          </a:bodyPr>
          <a:lstStyle/>
          <a:p>
            <a:pPr marL="400050" lvl="1" indent="0"/>
            <a:r>
              <a:rPr lang="en-US" sz="2800" b="1" dirty="0"/>
              <a:t>Annual</a:t>
            </a:r>
          </a:p>
          <a:p>
            <a:pPr marL="400050" lvl="1" indent="0"/>
            <a:r>
              <a:rPr lang="en-US" sz="2800" b="1" dirty="0"/>
              <a:t>Height: </a:t>
            </a:r>
            <a:r>
              <a:rPr lang="en-US" sz="2800" dirty="0"/>
              <a:t>6-36 inches</a:t>
            </a:r>
          </a:p>
          <a:p>
            <a:pPr marL="400050" lvl="1" indent="0"/>
            <a:r>
              <a:rPr lang="en-US" sz="2800" b="1" dirty="0"/>
              <a:t>Propagate: </a:t>
            </a:r>
            <a:r>
              <a:rPr lang="en-US" sz="2800" dirty="0"/>
              <a:t>Seeds and Seedlings</a:t>
            </a:r>
          </a:p>
          <a:p>
            <a:pPr marL="400050" lvl="1" indent="0"/>
            <a:r>
              <a:rPr lang="en-US" sz="2800" b="1" dirty="0"/>
              <a:t>Light: </a:t>
            </a:r>
            <a:r>
              <a:rPr lang="en-US" sz="2800" dirty="0"/>
              <a:t>full sun </a:t>
            </a:r>
          </a:p>
          <a:p>
            <a:pPr marL="400050" lvl="1" indent="0"/>
            <a:r>
              <a:rPr lang="en-US" sz="2800" b="1" dirty="0"/>
              <a:t>Preserve: </a:t>
            </a:r>
            <a:r>
              <a:rPr lang="en-US" sz="2800" dirty="0"/>
              <a:t>freeze</a:t>
            </a:r>
          </a:p>
          <a:p>
            <a:pPr marL="400050" lvl="1" indent="0"/>
            <a:r>
              <a:rPr lang="en-US" sz="2800" b="1" dirty="0"/>
              <a:t>Uses: </a:t>
            </a:r>
            <a:r>
              <a:rPr lang="en-US" sz="2800" dirty="0"/>
              <a:t>Pasta, Pesto, pizza, salad, and tomato dishes</a:t>
            </a:r>
          </a:p>
          <a:p>
            <a:endParaRPr lang="en-US" dirty="0"/>
          </a:p>
        </p:txBody>
      </p:sp>
      <p:sp>
        <p:nvSpPr>
          <p:cNvPr id="3" name="Slide Number Placeholder 2">
            <a:extLst>
              <a:ext uri="{FF2B5EF4-FFF2-40B4-BE49-F238E27FC236}">
                <a16:creationId xmlns:a16="http://schemas.microsoft.com/office/drawing/2014/main" id="{2B5BAB6F-6C83-E2D2-01B5-A7C6AE68C13D}"/>
              </a:ext>
            </a:extLst>
          </p:cNvPr>
          <p:cNvSpPr>
            <a:spLocks noGrp="1"/>
          </p:cNvSpPr>
          <p:nvPr>
            <p:ph type="sldNum" sz="quarter" idx="16"/>
          </p:nvPr>
        </p:nvSpPr>
        <p:spPr/>
        <p:txBody>
          <a:bodyPr/>
          <a:lstStyle/>
          <a:p>
            <a:fld id="{111DB74A-73E3-49E8-8984-0D5D8C20C556}" type="slidenum">
              <a:rPr lang="en-US" smtClean="0"/>
              <a:pPr/>
              <a:t>28</a:t>
            </a:fld>
            <a:endParaRPr lang="en-US" dirty="0"/>
          </a:p>
        </p:txBody>
      </p:sp>
      <p:sp>
        <p:nvSpPr>
          <p:cNvPr id="5" name="Title 4">
            <a:extLst>
              <a:ext uri="{FF2B5EF4-FFF2-40B4-BE49-F238E27FC236}">
                <a16:creationId xmlns:a16="http://schemas.microsoft.com/office/drawing/2014/main" id="{372D8B04-8C97-EC47-53ED-8478E2C21F26}"/>
              </a:ext>
            </a:extLst>
          </p:cNvPr>
          <p:cNvSpPr>
            <a:spLocks noGrp="1"/>
          </p:cNvSpPr>
          <p:nvPr>
            <p:ph type="title"/>
          </p:nvPr>
        </p:nvSpPr>
        <p:spPr/>
        <p:txBody>
          <a:bodyPr>
            <a:normAutofit fontScale="90000"/>
          </a:bodyPr>
          <a:lstStyle/>
          <a:p>
            <a:r>
              <a:rPr lang="en-US" b="1" dirty="0"/>
              <a:t>Basil</a:t>
            </a:r>
            <a:br>
              <a:rPr lang="en-US" b="1" dirty="0"/>
            </a:br>
            <a:r>
              <a:rPr lang="en-US" sz="4400" b="1" i="1" dirty="0" err="1"/>
              <a:t>Ocimum</a:t>
            </a:r>
            <a:r>
              <a:rPr lang="en-US" sz="4400" b="1" i="1" dirty="0"/>
              <a:t> </a:t>
            </a:r>
            <a:r>
              <a:rPr lang="en-US" sz="4400" b="1" i="1" dirty="0" err="1"/>
              <a:t>bacilicum</a:t>
            </a:r>
            <a:endParaRPr lang="en-US" dirty="0"/>
          </a:p>
        </p:txBody>
      </p:sp>
      <p:pic>
        <p:nvPicPr>
          <p:cNvPr id="6" name="Picture Placeholder 5" descr="A close up of a flower&#10;&#10;Description automatically generated with medium confidence">
            <a:extLst>
              <a:ext uri="{FF2B5EF4-FFF2-40B4-BE49-F238E27FC236}">
                <a16:creationId xmlns:a16="http://schemas.microsoft.com/office/drawing/2014/main" id="{4C6A6354-8D76-8368-7EA0-7C0DA5AC3E64}"/>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5625" r="15625"/>
          <a:stretch>
            <a:fillRect/>
          </a:stretch>
        </p:blipFill>
        <p:spPr>
          <a:xfrm rot="5400000">
            <a:off x="5753100" y="2095500"/>
            <a:ext cx="2514600" cy="2743200"/>
          </a:xfrm>
          <a:prstGeom prst="rect">
            <a:avLst/>
          </a:prstGeom>
        </p:spPr>
      </p:pic>
      <p:sp>
        <p:nvSpPr>
          <p:cNvPr id="8" name="TextBox 7">
            <a:extLst>
              <a:ext uri="{FF2B5EF4-FFF2-40B4-BE49-F238E27FC236}">
                <a16:creationId xmlns:a16="http://schemas.microsoft.com/office/drawing/2014/main" id="{FB5EBA65-A135-2D8A-E825-30A0F8BCE748}"/>
              </a:ext>
            </a:extLst>
          </p:cNvPr>
          <p:cNvSpPr txBox="1"/>
          <p:nvPr/>
        </p:nvSpPr>
        <p:spPr>
          <a:xfrm>
            <a:off x="609600" y="5562600"/>
            <a:ext cx="8077200" cy="400110"/>
          </a:xfrm>
          <a:prstGeom prst="rect">
            <a:avLst/>
          </a:prstGeom>
          <a:noFill/>
        </p:spPr>
        <p:txBody>
          <a:bodyPr wrap="square" rtlCol="0">
            <a:spAutoFit/>
          </a:bodyPr>
          <a:lstStyle/>
          <a:p>
            <a:r>
              <a:rPr lang="en-US" sz="2000" i="1" dirty="0">
                <a:solidFill>
                  <a:schemeClr val="tx2"/>
                </a:solidFill>
              </a:rPr>
              <a:t>Basil is a Staple of Italian Cuisine  </a:t>
            </a:r>
          </a:p>
        </p:txBody>
      </p:sp>
      <p:sp>
        <p:nvSpPr>
          <p:cNvPr id="9" name="TextBox 8">
            <a:extLst>
              <a:ext uri="{FF2B5EF4-FFF2-40B4-BE49-F238E27FC236}">
                <a16:creationId xmlns:a16="http://schemas.microsoft.com/office/drawing/2014/main" id="{A030CAE4-A005-E0E5-6304-AB0C2D411DD0}"/>
              </a:ext>
            </a:extLst>
          </p:cNvPr>
          <p:cNvSpPr txBox="1"/>
          <p:nvPr/>
        </p:nvSpPr>
        <p:spPr>
          <a:xfrm>
            <a:off x="5562600" y="4724400"/>
            <a:ext cx="2394422" cy="253916"/>
          </a:xfrm>
          <a:prstGeom prst="rect">
            <a:avLst/>
          </a:prstGeom>
          <a:noFill/>
        </p:spPr>
        <p:txBody>
          <a:bodyPr wrap="square" rtlCol="0">
            <a:spAutoFit/>
          </a:bodyPr>
          <a:lstStyle/>
          <a:p>
            <a:r>
              <a:rPr lang="en-US" sz="1000" i="1" dirty="0"/>
              <a:t>Photo by H. Peacock </a:t>
            </a:r>
            <a:r>
              <a:rPr lang="en-US" sz="1050" i="1" dirty="0"/>
              <a:t>Morrow</a:t>
            </a:r>
            <a:endParaRPr lang="en-US" sz="1000" i="1" dirty="0"/>
          </a:p>
        </p:txBody>
      </p:sp>
    </p:spTree>
    <p:extLst>
      <p:ext uri="{BB962C8B-B14F-4D97-AF65-F5344CB8AC3E}">
        <p14:creationId xmlns:p14="http://schemas.microsoft.com/office/powerpoint/2010/main" val="3853483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054A98-B306-B7BD-DB3E-3ADC88C046E7}"/>
              </a:ext>
            </a:extLst>
          </p:cNvPr>
          <p:cNvSpPr>
            <a:spLocks noGrp="1"/>
          </p:cNvSpPr>
          <p:nvPr>
            <p:ph type="body" sz="quarter" idx="13"/>
          </p:nvPr>
        </p:nvSpPr>
        <p:spPr>
          <a:xfrm>
            <a:off x="228600" y="762000"/>
            <a:ext cx="4648200" cy="4724400"/>
          </a:xfrm>
        </p:spPr>
        <p:txBody>
          <a:bodyPr>
            <a:noAutofit/>
          </a:bodyPr>
          <a:lstStyle/>
          <a:p>
            <a:endParaRPr lang="en-US" sz="1400" dirty="0"/>
          </a:p>
          <a:p>
            <a:pPr marL="400050" lvl="1" indent="0"/>
            <a:endParaRPr lang="en-US" sz="1700" b="1" dirty="0"/>
          </a:p>
          <a:p>
            <a:pPr marL="400050" lvl="1" indent="0"/>
            <a:r>
              <a:rPr lang="en-US" b="1" dirty="0"/>
              <a:t>Bulb</a:t>
            </a:r>
          </a:p>
          <a:p>
            <a:pPr marL="400050" lvl="1" indent="0"/>
            <a:r>
              <a:rPr lang="en-US" b="1" dirty="0"/>
              <a:t>Height: </a:t>
            </a:r>
            <a:r>
              <a:rPr lang="en-US" dirty="0"/>
              <a:t>to 12 inches</a:t>
            </a:r>
          </a:p>
          <a:p>
            <a:pPr marL="400050" lvl="1" indent="0"/>
            <a:r>
              <a:rPr lang="en-US" b="1" dirty="0"/>
              <a:t>Light: </a:t>
            </a:r>
            <a:r>
              <a:rPr lang="en-US" dirty="0"/>
              <a:t>Full sun to part shade</a:t>
            </a:r>
          </a:p>
          <a:p>
            <a:pPr marL="400050" lvl="1" indent="0"/>
            <a:r>
              <a:rPr lang="en-US" b="1" dirty="0"/>
              <a:t>Preserve-</a:t>
            </a:r>
            <a:r>
              <a:rPr lang="en-US" dirty="0"/>
              <a:t>chop and freeze</a:t>
            </a:r>
          </a:p>
          <a:p>
            <a:pPr marL="400050" lvl="1" indent="0"/>
            <a:r>
              <a:rPr lang="en-US" b="1" dirty="0"/>
              <a:t>Uses:</a:t>
            </a:r>
          </a:p>
          <a:p>
            <a:pPr marL="800100" lvl="2" indent="0"/>
            <a:r>
              <a:rPr lang="en-US" dirty="0"/>
              <a:t>flowers for garnish or in salads</a:t>
            </a:r>
          </a:p>
          <a:p>
            <a:pPr marL="800100" lvl="2" indent="0"/>
            <a:r>
              <a:rPr lang="en-US" dirty="0"/>
              <a:t>salad and salad dressing</a:t>
            </a:r>
          </a:p>
          <a:p>
            <a:pPr marL="800100" lvl="2" indent="0"/>
            <a:r>
              <a:rPr lang="en-US" dirty="0"/>
              <a:t>eggs</a:t>
            </a:r>
          </a:p>
          <a:p>
            <a:pPr marL="800100" lvl="2" indent="0"/>
            <a:r>
              <a:rPr lang="en-US" dirty="0"/>
              <a:t>potatoes</a:t>
            </a:r>
          </a:p>
          <a:p>
            <a:pPr marL="800100" lvl="2" indent="0"/>
            <a:r>
              <a:rPr lang="en-US" dirty="0"/>
              <a:t> seafood</a:t>
            </a:r>
            <a:endParaRPr lang="en-US" sz="1700" dirty="0"/>
          </a:p>
        </p:txBody>
      </p:sp>
      <p:sp>
        <p:nvSpPr>
          <p:cNvPr id="3" name="Slide Number Placeholder 2">
            <a:extLst>
              <a:ext uri="{FF2B5EF4-FFF2-40B4-BE49-F238E27FC236}">
                <a16:creationId xmlns:a16="http://schemas.microsoft.com/office/drawing/2014/main" id="{DC8F6B6C-5847-2E64-99CA-B5E368E8E062}"/>
              </a:ext>
            </a:extLst>
          </p:cNvPr>
          <p:cNvSpPr>
            <a:spLocks noGrp="1"/>
          </p:cNvSpPr>
          <p:nvPr>
            <p:ph type="sldNum" sz="quarter" idx="16"/>
          </p:nvPr>
        </p:nvSpPr>
        <p:spPr/>
        <p:txBody>
          <a:bodyPr/>
          <a:lstStyle/>
          <a:p>
            <a:fld id="{111DB74A-73E3-49E8-8984-0D5D8C20C556}" type="slidenum">
              <a:rPr lang="en-US" smtClean="0"/>
              <a:pPr/>
              <a:t>29</a:t>
            </a:fld>
            <a:endParaRPr lang="en-US" dirty="0"/>
          </a:p>
        </p:txBody>
      </p:sp>
      <p:sp>
        <p:nvSpPr>
          <p:cNvPr id="5" name="Title 4">
            <a:extLst>
              <a:ext uri="{FF2B5EF4-FFF2-40B4-BE49-F238E27FC236}">
                <a16:creationId xmlns:a16="http://schemas.microsoft.com/office/drawing/2014/main" id="{3BFF003E-5946-4F7B-14A3-318CC7326038}"/>
              </a:ext>
            </a:extLst>
          </p:cNvPr>
          <p:cNvSpPr>
            <a:spLocks noGrp="1"/>
          </p:cNvSpPr>
          <p:nvPr>
            <p:ph type="title"/>
          </p:nvPr>
        </p:nvSpPr>
        <p:spPr>
          <a:xfrm>
            <a:off x="457200" y="-76200"/>
            <a:ext cx="8229600" cy="609600"/>
          </a:xfrm>
        </p:spPr>
        <p:txBody>
          <a:bodyPr>
            <a:normAutofit fontScale="90000"/>
          </a:bodyPr>
          <a:lstStyle/>
          <a:p>
            <a:br>
              <a:rPr lang="en-US" b="1" dirty="0"/>
            </a:br>
            <a:r>
              <a:rPr lang="en-US" b="1" dirty="0"/>
              <a:t>Chives</a:t>
            </a:r>
            <a:br>
              <a:rPr lang="en-US" b="1" dirty="0"/>
            </a:br>
            <a:r>
              <a:rPr lang="en-US" sz="2700" b="1" i="1" dirty="0"/>
              <a:t>Allium sphenogram</a:t>
            </a:r>
          </a:p>
        </p:txBody>
      </p:sp>
      <p:pic>
        <p:nvPicPr>
          <p:cNvPr id="18" name="Picture Placeholder 17" descr="A picture containing grass, outdoor, plant&#10;&#10;Description automatically generated">
            <a:extLst>
              <a:ext uri="{FF2B5EF4-FFF2-40B4-BE49-F238E27FC236}">
                <a16:creationId xmlns:a16="http://schemas.microsoft.com/office/drawing/2014/main" id="{7FCE610C-C512-9749-885A-F72AC49166BB}"/>
              </a:ext>
            </a:extLst>
          </p:cNvPr>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t="15625" b="15625"/>
          <a:stretch>
            <a:fillRect/>
          </a:stretch>
        </p:blipFill>
        <p:spPr>
          <a:xfrm>
            <a:off x="5562600" y="2057400"/>
            <a:ext cx="2743200" cy="2514600"/>
          </a:xfrm>
        </p:spPr>
      </p:pic>
      <p:sp>
        <p:nvSpPr>
          <p:cNvPr id="19" name="TextBox 18">
            <a:extLst>
              <a:ext uri="{FF2B5EF4-FFF2-40B4-BE49-F238E27FC236}">
                <a16:creationId xmlns:a16="http://schemas.microsoft.com/office/drawing/2014/main" id="{EC2E1BE6-C548-3114-E598-C28CBFAC9F5B}"/>
              </a:ext>
            </a:extLst>
          </p:cNvPr>
          <p:cNvSpPr txBox="1"/>
          <p:nvPr/>
        </p:nvSpPr>
        <p:spPr>
          <a:xfrm>
            <a:off x="5489944" y="4648200"/>
            <a:ext cx="2511056" cy="246221"/>
          </a:xfrm>
          <a:prstGeom prst="rect">
            <a:avLst/>
          </a:prstGeom>
          <a:noFill/>
        </p:spPr>
        <p:txBody>
          <a:bodyPr wrap="square" rtlCol="0">
            <a:spAutoFit/>
          </a:bodyPr>
          <a:lstStyle/>
          <a:p>
            <a:r>
              <a:rPr lang="en-US" sz="1000" i="1" dirty="0"/>
              <a:t>Photo by B. Lantz</a:t>
            </a:r>
          </a:p>
        </p:txBody>
      </p:sp>
    </p:spTree>
    <p:extLst>
      <p:ext uri="{BB962C8B-B14F-4D97-AF65-F5344CB8AC3E}">
        <p14:creationId xmlns:p14="http://schemas.microsoft.com/office/powerpoint/2010/main" val="3539987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fontScale="92500"/>
          </a:bodyPr>
          <a:lstStyle/>
          <a:p>
            <a:r>
              <a:rPr lang="en-US" dirty="0">
                <a:solidFill>
                  <a:schemeClr val="accent2"/>
                </a:solidFill>
              </a:rPr>
              <a:t>Where to find us…</a:t>
            </a:r>
          </a:p>
          <a:p>
            <a:r>
              <a:rPr lang="en-US" sz="3000" dirty="0"/>
              <a:t>Online, in the Media, and Special Publications</a:t>
            </a:r>
          </a:p>
          <a:p>
            <a:pPr lvl="1"/>
            <a:r>
              <a:rPr lang="en-US" sz="2400" b="0" dirty="0"/>
              <a:t>Hotline: Call </a:t>
            </a:r>
            <a:r>
              <a:rPr lang="en-US" b="1" dirty="0"/>
              <a:t>(530) 889-7388 </a:t>
            </a:r>
            <a:r>
              <a:rPr lang="en-US" sz="2400" b="0" dirty="0"/>
              <a:t>or submit your questions online</a:t>
            </a:r>
          </a:p>
          <a:p>
            <a:pPr lvl="1"/>
            <a:r>
              <a:rPr lang="en-US" sz="2400" b="0" dirty="0"/>
              <a:t>Website: pcmg.ucanr.org</a:t>
            </a:r>
          </a:p>
          <a:p>
            <a:pPr lvl="1"/>
            <a:r>
              <a:rPr lang="en-US" sz="2400" b="0" dirty="0" err="1"/>
              <a:t>Facebook</a:t>
            </a:r>
            <a:r>
              <a:rPr lang="en-US" sz="2400" b="0" dirty="0"/>
              <a:t>, Twitter, </a:t>
            </a:r>
            <a:r>
              <a:rPr lang="en-US" sz="2400" b="0" dirty="0" err="1"/>
              <a:t>Instagram</a:t>
            </a:r>
            <a:endParaRPr lang="en-US" sz="2400" b="0" dirty="0"/>
          </a:p>
          <a:p>
            <a:pPr lvl="1"/>
            <a:r>
              <a:rPr lang="en-US" sz="2400" b="0" dirty="0"/>
              <a:t>Gold Country Media monthly column </a:t>
            </a:r>
          </a:p>
          <a:p>
            <a:pPr lvl="1"/>
            <a:r>
              <a:rPr lang="en-US" sz="2400" b="0" i="1" dirty="0"/>
              <a:t>Curious Gardener</a:t>
            </a:r>
            <a:r>
              <a:rPr lang="en-US" sz="2400" b="0" dirty="0"/>
              <a:t> quarterly newsletter on our website</a:t>
            </a:r>
          </a:p>
          <a:p>
            <a:pPr lvl="1"/>
            <a:r>
              <a:rPr lang="en-US" sz="2400" b="0" i="1" dirty="0"/>
              <a:t>Gardening Guide and Calendar</a:t>
            </a:r>
          </a:p>
        </p:txBody>
      </p:sp>
      <p:sp>
        <p:nvSpPr>
          <p:cNvPr id="4" name="Slide Number Placeholder 3"/>
          <p:cNvSpPr>
            <a:spLocks noGrp="1"/>
          </p:cNvSpPr>
          <p:nvPr>
            <p:ph type="sldNum" sz="quarter" idx="12"/>
          </p:nvPr>
        </p:nvSpPr>
        <p:spPr/>
        <p:txBody>
          <a:bodyPr/>
          <a:lstStyle/>
          <a:p>
            <a:fld id="{111DB74A-73E3-49E8-8984-0D5D8C20C556}"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96BE47-0A1E-0E83-F3FE-8616A27C06F5}"/>
              </a:ext>
            </a:extLst>
          </p:cNvPr>
          <p:cNvSpPr>
            <a:spLocks noGrp="1"/>
          </p:cNvSpPr>
          <p:nvPr>
            <p:ph type="body" sz="quarter" idx="13"/>
          </p:nvPr>
        </p:nvSpPr>
        <p:spPr>
          <a:xfrm>
            <a:off x="0" y="1752600"/>
            <a:ext cx="5867400" cy="4419600"/>
          </a:xfrm>
        </p:spPr>
        <p:txBody>
          <a:bodyPr>
            <a:normAutofit fontScale="92500" lnSpcReduction="20000"/>
          </a:bodyPr>
          <a:lstStyle/>
          <a:p>
            <a:pPr marL="400050" lvl="1" indent="0"/>
            <a:r>
              <a:rPr lang="en-US" sz="2600" b="1" dirty="0"/>
              <a:t>Annual</a:t>
            </a:r>
          </a:p>
          <a:p>
            <a:pPr marL="400050" lvl="1" indent="0"/>
            <a:r>
              <a:rPr lang="en-US" sz="2600" b="1" dirty="0"/>
              <a:t>Height: </a:t>
            </a:r>
            <a:r>
              <a:rPr lang="en-US" sz="2600" dirty="0"/>
              <a:t>height 10 to 12 inches</a:t>
            </a:r>
          </a:p>
          <a:p>
            <a:pPr marL="400050" lvl="1" indent="0"/>
            <a:r>
              <a:rPr lang="en-US" sz="2600" b="1" dirty="0"/>
              <a:t>Propagate: </a:t>
            </a:r>
            <a:r>
              <a:rPr lang="en-US" sz="2600" dirty="0"/>
              <a:t>Seeds </a:t>
            </a:r>
          </a:p>
          <a:p>
            <a:pPr marL="400050" lvl="1" indent="0"/>
            <a:r>
              <a:rPr lang="en-US" sz="2600" b="1" dirty="0"/>
              <a:t>Light: </a:t>
            </a:r>
            <a:r>
              <a:rPr lang="en-US" sz="2600" dirty="0"/>
              <a:t>semi-shade</a:t>
            </a:r>
          </a:p>
          <a:p>
            <a:pPr marL="400050" lvl="1" indent="0"/>
            <a:r>
              <a:rPr lang="en-US" sz="2600" b="1" dirty="0"/>
              <a:t>Preserve: </a:t>
            </a:r>
          </a:p>
          <a:p>
            <a:pPr marL="400050" lvl="1" indent="0"/>
            <a:r>
              <a:rPr lang="en-US" sz="2600" b="1" dirty="0"/>
              <a:t>Uses:</a:t>
            </a:r>
          </a:p>
          <a:p>
            <a:pPr marL="800100" lvl="2" indent="0">
              <a:buNone/>
            </a:pPr>
            <a:r>
              <a:rPr lang="en-US" sz="2200" dirty="0"/>
              <a:t>Asian, Latin and African cooking </a:t>
            </a:r>
          </a:p>
          <a:p>
            <a:pPr marL="800100" lvl="2" indent="0">
              <a:buNone/>
            </a:pPr>
            <a:r>
              <a:rPr lang="en-US" sz="2200" dirty="0"/>
              <a:t>Seeds used in baking and pickling</a:t>
            </a:r>
          </a:p>
          <a:p>
            <a:pPr marL="400050" lvl="1" indent="0"/>
            <a:r>
              <a:rPr lang="en-US" sz="2400" b="1" dirty="0"/>
              <a:t>Gardener’s Tips:  </a:t>
            </a:r>
            <a:r>
              <a:rPr lang="en-US" sz="2400" dirty="0"/>
              <a:t>Coriander (seeds) and Cilantro (leaves and stalk) come from the same plant.</a:t>
            </a:r>
          </a:p>
          <a:p>
            <a:pPr marL="400050" lvl="1" indent="0"/>
            <a:r>
              <a:rPr lang="en-US" sz="2400" dirty="0"/>
              <a:t>Beware it Bolts!</a:t>
            </a:r>
          </a:p>
          <a:p>
            <a:pPr marL="400050" lvl="1" indent="0"/>
            <a:endParaRPr lang="en-US" sz="2400" b="1" dirty="0"/>
          </a:p>
          <a:p>
            <a:pPr marL="800100" lvl="2" indent="0"/>
            <a:endParaRPr lang="en-US" sz="2400" dirty="0"/>
          </a:p>
          <a:p>
            <a:pPr marL="800100" lvl="2" indent="0">
              <a:buNone/>
            </a:pPr>
            <a:endParaRPr lang="en-US" sz="2400" dirty="0"/>
          </a:p>
          <a:p>
            <a:pPr marL="800100" lvl="2" indent="0">
              <a:buNone/>
            </a:pPr>
            <a:endParaRPr lang="en-US" dirty="0"/>
          </a:p>
        </p:txBody>
      </p:sp>
      <p:sp>
        <p:nvSpPr>
          <p:cNvPr id="3" name="Slide Number Placeholder 2">
            <a:extLst>
              <a:ext uri="{FF2B5EF4-FFF2-40B4-BE49-F238E27FC236}">
                <a16:creationId xmlns:a16="http://schemas.microsoft.com/office/drawing/2014/main" id="{2B5BAB6F-6C83-E2D2-01B5-A7C6AE68C13D}"/>
              </a:ext>
            </a:extLst>
          </p:cNvPr>
          <p:cNvSpPr>
            <a:spLocks noGrp="1"/>
          </p:cNvSpPr>
          <p:nvPr>
            <p:ph type="sldNum" sz="quarter" idx="16"/>
          </p:nvPr>
        </p:nvSpPr>
        <p:spPr/>
        <p:txBody>
          <a:bodyPr/>
          <a:lstStyle/>
          <a:p>
            <a:fld id="{111DB74A-73E3-49E8-8984-0D5D8C20C556}" type="slidenum">
              <a:rPr lang="en-US" smtClean="0"/>
              <a:pPr/>
              <a:t>30</a:t>
            </a:fld>
            <a:endParaRPr lang="en-US" dirty="0"/>
          </a:p>
        </p:txBody>
      </p:sp>
      <p:sp>
        <p:nvSpPr>
          <p:cNvPr id="5" name="Title 4">
            <a:extLst>
              <a:ext uri="{FF2B5EF4-FFF2-40B4-BE49-F238E27FC236}">
                <a16:creationId xmlns:a16="http://schemas.microsoft.com/office/drawing/2014/main" id="{372D8B04-8C97-EC47-53ED-8478E2C21F26}"/>
              </a:ext>
            </a:extLst>
          </p:cNvPr>
          <p:cNvSpPr>
            <a:spLocks noGrp="1"/>
          </p:cNvSpPr>
          <p:nvPr>
            <p:ph type="title"/>
          </p:nvPr>
        </p:nvSpPr>
        <p:spPr/>
        <p:txBody>
          <a:bodyPr>
            <a:normAutofit fontScale="90000"/>
          </a:bodyPr>
          <a:lstStyle/>
          <a:p>
            <a:r>
              <a:rPr lang="en-US" b="1" dirty="0"/>
              <a:t>Cilantro</a:t>
            </a:r>
            <a:br>
              <a:rPr lang="en-US" dirty="0"/>
            </a:br>
            <a:r>
              <a:rPr lang="en-US" sz="4400" b="1" i="1" dirty="0"/>
              <a:t>Coriandrum sativum</a:t>
            </a:r>
            <a:endParaRPr lang="en-US" dirty="0"/>
          </a:p>
        </p:txBody>
      </p:sp>
      <p:sp>
        <p:nvSpPr>
          <p:cNvPr id="9" name="TextBox 8">
            <a:extLst>
              <a:ext uri="{FF2B5EF4-FFF2-40B4-BE49-F238E27FC236}">
                <a16:creationId xmlns:a16="http://schemas.microsoft.com/office/drawing/2014/main" id="{A030CAE4-A005-E0E5-6304-AB0C2D411DD0}"/>
              </a:ext>
            </a:extLst>
          </p:cNvPr>
          <p:cNvSpPr txBox="1"/>
          <p:nvPr/>
        </p:nvSpPr>
        <p:spPr>
          <a:xfrm>
            <a:off x="6477000" y="6356350"/>
            <a:ext cx="4299422" cy="253916"/>
          </a:xfrm>
          <a:prstGeom prst="rect">
            <a:avLst/>
          </a:prstGeom>
          <a:noFill/>
        </p:spPr>
        <p:txBody>
          <a:bodyPr wrap="square" rtlCol="0">
            <a:spAutoFit/>
          </a:bodyPr>
          <a:lstStyle/>
          <a:p>
            <a:r>
              <a:rPr lang="en-US" sz="1000" i="1" dirty="0"/>
              <a:t>Photo by H. Peacock </a:t>
            </a:r>
            <a:r>
              <a:rPr lang="en-US" sz="1050" i="1" dirty="0"/>
              <a:t>Morrow</a:t>
            </a:r>
            <a:endParaRPr lang="en-US" sz="1000" i="1" dirty="0"/>
          </a:p>
        </p:txBody>
      </p:sp>
      <p:pic>
        <p:nvPicPr>
          <p:cNvPr id="15" name="Picture 14" descr="A picture containing indoor&#10;&#10;Description automatically generated">
            <a:extLst>
              <a:ext uri="{FF2B5EF4-FFF2-40B4-BE49-F238E27FC236}">
                <a16:creationId xmlns:a16="http://schemas.microsoft.com/office/drawing/2014/main" id="{ADED62EA-C6CD-A399-1D3F-382AF701E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88311" y="3679783"/>
            <a:ext cx="3048000" cy="2286000"/>
          </a:xfrm>
          <a:prstGeom prst="rect">
            <a:avLst/>
          </a:prstGeom>
        </p:spPr>
      </p:pic>
      <p:pic>
        <p:nvPicPr>
          <p:cNvPr id="21" name="Picture Placeholder 13" descr="A picture containing plant, salad, vegetable, fresh&#10;&#10;Description automatically generated">
            <a:extLst>
              <a:ext uri="{FF2B5EF4-FFF2-40B4-BE49-F238E27FC236}">
                <a16:creationId xmlns:a16="http://schemas.microsoft.com/office/drawing/2014/main" id="{882D9CDC-A724-D285-B261-559832DFD703}"/>
              </a:ext>
            </a:extLst>
          </p:cNvPr>
          <p:cNvPicPr>
            <a:picLocks noChangeAspect="1"/>
          </p:cNvPicPr>
          <p:nvPr/>
        </p:nvPicPr>
        <p:blipFill>
          <a:blip r:embed="rId4">
            <a:extLst>
              <a:ext uri="{28A0092B-C50C-407E-A947-70E740481C1C}">
                <a14:useLocalDpi xmlns:a14="http://schemas.microsoft.com/office/drawing/2010/main" val="0"/>
              </a:ext>
            </a:extLst>
          </a:blip>
          <a:srcRect l="15625" r="15625"/>
          <a:stretch>
            <a:fillRect/>
          </a:stretch>
        </p:blipFill>
        <p:spPr>
          <a:xfrm rot="5400000">
            <a:off x="5689328" y="1752600"/>
            <a:ext cx="2438400" cy="2743200"/>
          </a:xfrm>
          <a:prstGeom prst="rect">
            <a:avLst/>
          </a:prstGeom>
        </p:spPr>
      </p:pic>
    </p:spTree>
    <p:extLst>
      <p:ext uri="{BB962C8B-B14F-4D97-AF65-F5344CB8AC3E}">
        <p14:creationId xmlns:p14="http://schemas.microsoft.com/office/powerpoint/2010/main" val="2985315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B666DE-1E3D-70F3-C78F-50DEF4E42A39}"/>
              </a:ext>
            </a:extLst>
          </p:cNvPr>
          <p:cNvSpPr>
            <a:spLocks noGrp="1"/>
          </p:cNvSpPr>
          <p:nvPr>
            <p:ph type="body" sz="quarter" idx="13"/>
          </p:nvPr>
        </p:nvSpPr>
        <p:spPr>
          <a:xfrm>
            <a:off x="723900" y="1676400"/>
            <a:ext cx="4724400" cy="4419600"/>
          </a:xfrm>
        </p:spPr>
        <p:txBody>
          <a:bodyPr>
            <a:noAutofit/>
          </a:bodyPr>
          <a:lstStyle/>
          <a:p>
            <a:pPr marL="400050" lvl="1" indent="0"/>
            <a:r>
              <a:rPr lang="en-US" sz="1800" b="1" dirty="0">
                <a:solidFill>
                  <a:schemeClr val="accent1">
                    <a:lumMod val="75000"/>
                  </a:schemeClr>
                </a:solidFill>
              </a:rPr>
              <a:t>Biennial (cool season)</a:t>
            </a:r>
          </a:p>
          <a:p>
            <a:pPr marL="400050" lvl="1" indent="0"/>
            <a:r>
              <a:rPr lang="en-US" sz="1800" b="1" dirty="0">
                <a:solidFill>
                  <a:schemeClr val="accent1">
                    <a:lumMod val="75000"/>
                  </a:schemeClr>
                </a:solidFill>
              </a:rPr>
              <a:t>Propagate-</a:t>
            </a:r>
            <a:r>
              <a:rPr lang="en-US" sz="1800" dirty="0">
                <a:solidFill>
                  <a:schemeClr val="accent1">
                    <a:lumMod val="75000"/>
                  </a:schemeClr>
                </a:solidFill>
              </a:rPr>
              <a:t> Direct seed into garden. Like cilantro, dill bolts quickly in hot weather. </a:t>
            </a:r>
          </a:p>
          <a:p>
            <a:pPr marL="400050" lvl="1" indent="0"/>
            <a:r>
              <a:rPr lang="en-US" sz="1800" b="1" dirty="0">
                <a:solidFill>
                  <a:schemeClr val="accent1">
                    <a:lumMod val="75000"/>
                  </a:schemeClr>
                </a:solidFill>
              </a:rPr>
              <a:t>Soil</a:t>
            </a:r>
            <a:r>
              <a:rPr lang="en-US" sz="1800" dirty="0">
                <a:solidFill>
                  <a:schemeClr val="accent1">
                    <a:lumMod val="75000"/>
                  </a:schemeClr>
                </a:solidFill>
              </a:rPr>
              <a:t>-Acidic soil</a:t>
            </a:r>
          </a:p>
          <a:p>
            <a:pPr marL="400050" lvl="1" indent="0"/>
            <a:r>
              <a:rPr lang="en-US" sz="1800" b="1" dirty="0">
                <a:solidFill>
                  <a:schemeClr val="accent1">
                    <a:lumMod val="75000"/>
                  </a:schemeClr>
                </a:solidFill>
              </a:rPr>
              <a:t>Space</a:t>
            </a:r>
            <a:r>
              <a:rPr lang="en-US" sz="1800" dirty="0">
                <a:solidFill>
                  <a:schemeClr val="accent1">
                    <a:lumMod val="75000"/>
                  </a:schemeClr>
                </a:solidFill>
              </a:rPr>
              <a:t>-Space 10 to 12 inches; height 3 to 5 feet</a:t>
            </a:r>
          </a:p>
          <a:p>
            <a:pPr marL="400050" lvl="1" indent="0"/>
            <a:r>
              <a:rPr lang="en-US" sz="1800" b="1" dirty="0">
                <a:solidFill>
                  <a:schemeClr val="accent1">
                    <a:lumMod val="75000"/>
                  </a:schemeClr>
                </a:solidFill>
              </a:rPr>
              <a:t>Full sun </a:t>
            </a:r>
          </a:p>
          <a:p>
            <a:pPr marL="400050" lvl="1" indent="0"/>
            <a:r>
              <a:rPr lang="en-US" sz="1800" b="1" dirty="0">
                <a:solidFill>
                  <a:schemeClr val="accent1">
                    <a:lumMod val="75000"/>
                  </a:schemeClr>
                </a:solidFill>
              </a:rPr>
              <a:t>Moderate water</a:t>
            </a:r>
          </a:p>
          <a:p>
            <a:pPr marL="400050" lvl="1" indent="0"/>
            <a:r>
              <a:rPr lang="en-US" sz="1800" b="1" dirty="0">
                <a:solidFill>
                  <a:schemeClr val="accent1">
                    <a:lumMod val="75000"/>
                  </a:schemeClr>
                </a:solidFill>
              </a:rPr>
              <a:t>Harvest</a:t>
            </a:r>
            <a:r>
              <a:rPr lang="en-US" sz="1800" dirty="0">
                <a:solidFill>
                  <a:schemeClr val="accent1">
                    <a:lumMod val="75000"/>
                  </a:schemeClr>
                </a:solidFill>
              </a:rPr>
              <a:t> - harvest leaves before bloom. Harvest seeds as seed heads become brown and dry. </a:t>
            </a:r>
          </a:p>
          <a:p>
            <a:pPr marL="400050" lvl="1" indent="0"/>
            <a:r>
              <a:rPr lang="en-US" sz="1800" b="1" dirty="0">
                <a:solidFill>
                  <a:schemeClr val="accent1">
                    <a:lumMod val="75000"/>
                  </a:schemeClr>
                </a:solidFill>
              </a:rPr>
              <a:t>Gardener’s Tips: </a:t>
            </a:r>
            <a:r>
              <a:rPr lang="en-US" sz="1800" dirty="0">
                <a:solidFill>
                  <a:schemeClr val="accent1">
                    <a:lumMod val="75000"/>
                  </a:schemeClr>
                </a:solidFill>
              </a:rPr>
              <a:t>More than just a pickle!  Great with fish or  potato salad</a:t>
            </a:r>
          </a:p>
        </p:txBody>
      </p:sp>
      <p:sp>
        <p:nvSpPr>
          <p:cNvPr id="3" name="Slide Number Placeholder 2">
            <a:extLst>
              <a:ext uri="{FF2B5EF4-FFF2-40B4-BE49-F238E27FC236}">
                <a16:creationId xmlns:a16="http://schemas.microsoft.com/office/drawing/2014/main" id="{B5FC999A-6F3E-C1B0-26C9-62890AC9DB01}"/>
              </a:ext>
            </a:extLst>
          </p:cNvPr>
          <p:cNvSpPr>
            <a:spLocks noGrp="1"/>
          </p:cNvSpPr>
          <p:nvPr>
            <p:ph type="sldNum" sz="quarter" idx="16"/>
          </p:nvPr>
        </p:nvSpPr>
        <p:spPr/>
        <p:txBody>
          <a:bodyPr/>
          <a:lstStyle/>
          <a:p>
            <a:fld id="{111DB74A-73E3-49E8-8984-0D5D8C20C556}" type="slidenum">
              <a:rPr lang="en-US" smtClean="0"/>
              <a:pPr/>
              <a:t>31</a:t>
            </a:fld>
            <a:endParaRPr lang="en-US" dirty="0"/>
          </a:p>
        </p:txBody>
      </p:sp>
      <p:sp>
        <p:nvSpPr>
          <p:cNvPr id="5" name="Title 4">
            <a:extLst>
              <a:ext uri="{FF2B5EF4-FFF2-40B4-BE49-F238E27FC236}">
                <a16:creationId xmlns:a16="http://schemas.microsoft.com/office/drawing/2014/main" id="{A2CBF33D-DD34-ED46-48FB-64BE7D688591}"/>
              </a:ext>
            </a:extLst>
          </p:cNvPr>
          <p:cNvSpPr>
            <a:spLocks noGrp="1"/>
          </p:cNvSpPr>
          <p:nvPr>
            <p:ph type="title"/>
          </p:nvPr>
        </p:nvSpPr>
        <p:spPr>
          <a:xfrm>
            <a:off x="457200" y="274638"/>
            <a:ext cx="7162800" cy="1143000"/>
          </a:xfrm>
        </p:spPr>
        <p:txBody>
          <a:bodyPr>
            <a:normAutofit fontScale="90000"/>
          </a:bodyPr>
          <a:lstStyle/>
          <a:p>
            <a:r>
              <a:rPr lang="en-US" b="1" dirty="0"/>
              <a:t>Dill</a:t>
            </a:r>
            <a:br>
              <a:rPr lang="en-US" b="1" dirty="0"/>
            </a:br>
            <a:r>
              <a:rPr lang="en-US" sz="2700" b="1" i="1" dirty="0"/>
              <a:t>Anethum graveolens</a:t>
            </a:r>
          </a:p>
        </p:txBody>
      </p:sp>
      <p:sp>
        <p:nvSpPr>
          <p:cNvPr id="6" name="Picture Placeholder 3">
            <a:extLst>
              <a:ext uri="{FF2B5EF4-FFF2-40B4-BE49-F238E27FC236}">
                <a16:creationId xmlns:a16="http://schemas.microsoft.com/office/drawing/2014/main" id="{BE990921-3D00-1DE3-C1BF-EF5B3BB33BF2}"/>
              </a:ext>
            </a:extLst>
          </p:cNvPr>
          <p:cNvSpPr txBox="1">
            <a:spLocks/>
          </p:cNvSpPr>
          <p:nvPr/>
        </p:nvSpPr>
        <p:spPr>
          <a:xfrm>
            <a:off x="5638800" y="1752600"/>
            <a:ext cx="2743200" cy="2514600"/>
          </a:xfrm>
          <a:prstGeom prst="rect">
            <a:avLst/>
          </a:prstGeom>
        </p:spPr>
      </p:sp>
      <p:sp>
        <p:nvSpPr>
          <p:cNvPr id="7" name="Picture Placeholder 3">
            <a:extLst>
              <a:ext uri="{FF2B5EF4-FFF2-40B4-BE49-F238E27FC236}">
                <a16:creationId xmlns:a16="http://schemas.microsoft.com/office/drawing/2014/main" id="{9AA250EC-3275-1697-5224-E2B0ED623626}"/>
              </a:ext>
            </a:extLst>
          </p:cNvPr>
          <p:cNvSpPr txBox="1">
            <a:spLocks/>
          </p:cNvSpPr>
          <p:nvPr/>
        </p:nvSpPr>
        <p:spPr>
          <a:xfrm>
            <a:off x="5638800" y="1752600"/>
            <a:ext cx="2743200" cy="2514600"/>
          </a:xfrm>
          <a:prstGeom prst="rect">
            <a:avLst/>
          </a:prstGeom>
        </p:spPr>
      </p:sp>
      <p:pic>
        <p:nvPicPr>
          <p:cNvPr id="15" name="Picture Placeholder 14" descr="A close up of a plant&#10;&#10;Description automatically generated with low confidence">
            <a:extLst>
              <a:ext uri="{FF2B5EF4-FFF2-40B4-BE49-F238E27FC236}">
                <a16:creationId xmlns:a16="http://schemas.microsoft.com/office/drawing/2014/main" id="{53676B99-C7BB-C98E-4556-EAFC80256994}"/>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5625" r="15625"/>
          <a:stretch>
            <a:fillRect/>
          </a:stretch>
        </p:blipFill>
        <p:spPr>
          <a:xfrm rot="5400000">
            <a:off x="5562264" y="2247900"/>
            <a:ext cx="2514600" cy="2743200"/>
          </a:xfrm>
        </p:spPr>
      </p:pic>
      <p:sp>
        <p:nvSpPr>
          <p:cNvPr id="16" name="TextBox 15">
            <a:extLst>
              <a:ext uri="{FF2B5EF4-FFF2-40B4-BE49-F238E27FC236}">
                <a16:creationId xmlns:a16="http://schemas.microsoft.com/office/drawing/2014/main" id="{F220971B-30CB-A185-2C35-A7460D1540C2}"/>
              </a:ext>
            </a:extLst>
          </p:cNvPr>
          <p:cNvSpPr txBox="1"/>
          <p:nvPr/>
        </p:nvSpPr>
        <p:spPr>
          <a:xfrm>
            <a:off x="5339542" y="4905913"/>
            <a:ext cx="2661458" cy="253916"/>
          </a:xfrm>
          <a:prstGeom prst="rect">
            <a:avLst/>
          </a:prstGeom>
          <a:noFill/>
        </p:spPr>
        <p:txBody>
          <a:bodyPr wrap="square" rtlCol="0">
            <a:spAutoFit/>
          </a:bodyPr>
          <a:lstStyle/>
          <a:p>
            <a:r>
              <a:rPr lang="en-US" sz="1000" i="1" dirty="0"/>
              <a:t>Photo by H. Peacock </a:t>
            </a:r>
            <a:r>
              <a:rPr lang="en-US" sz="1050" i="1" dirty="0"/>
              <a:t>Morrow</a:t>
            </a:r>
            <a:endParaRPr lang="en-US" sz="1000" i="1" dirty="0"/>
          </a:p>
        </p:txBody>
      </p:sp>
    </p:spTree>
    <p:extLst>
      <p:ext uri="{BB962C8B-B14F-4D97-AF65-F5344CB8AC3E}">
        <p14:creationId xmlns:p14="http://schemas.microsoft.com/office/powerpoint/2010/main" val="3704652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B666DE-1E3D-70F3-C78F-50DEF4E42A39}"/>
              </a:ext>
            </a:extLst>
          </p:cNvPr>
          <p:cNvSpPr>
            <a:spLocks noGrp="1"/>
          </p:cNvSpPr>
          <p:nvPr>
            <p:ph type="body" sz="quarter" idx="13"/>
          </p:nvPr>
        </p:nvSpPr>
        <p:spPr>
          <a:xfrm>
            <a:off x="533400" y="1752600"/>
            <a:ext cx="4724400" cy="4419600"/>
          </a:xfrm>
        </p:spPr>
        <p:txBody>
          <a:bodyPr>
            <a:normAutofit/>
          </a:bodyPr>
          <a:lstStyle/>
          <a:p>
            <a:pPr marL="400050" lvl="1" indent="0"/>
            <a:r>
              <a:rPr lang="en-US" sz="2000" b="1" dirty="0">
                <a:solidFill>
                  <a:schemeClr val="accent1">
                    <a:lumMod val="75000"/>
                  </a:schemeClr>
                </a:solidFill>
              </a:rPr>
              <a:t>Biennial (cool season)</a:t>
            </a:r>
          </a:p>
          <a:p>
            <a:pPr marL="400050" lvl="1" indent="0"/>
            <a:r>
              <a:rPr lang="en-US" sz="2000" b="1" dirty="0">
                <a:solidFill>
                  <a:schemeClr val="accent1">
                    <a:lumMod val="75000"/>
                  </a:schemeClr>
                </a:solidFill>
              </a:rPr>
              <a:t>Propagate-</a:t>
            </a:r>
            <a:r>
              <a:rPr lang="en-US" sz="2000" dirty="0">
                <a:solidFill>
                  <a:schemeClr val="accent1">
                    <a:lumMod val="75000"/>
                  </a:schemeClr>
                </a:solidFill>
              </a:rPr>
              <a:t> Sow seeds in spring and fall; may take 3 to 6 weeks to germinate. </a:t>
            </a:r>
          </a:p>
          <a:p>
            <a:pPr marL="400050" lvl="1" indent="0"/>
            <a:r>
              <a:rPr lang="en-US" sz="2000" b="1" dirty="0">
                <a:solidFill>
                  <a:schemeClr val="accent1">
                    <a:lumMod val="75000"/>
                  </a:schemeClr>
                </a:solidFill>
              </a:rPr>
              <a:t>Space</a:t>
            </a:r>
            <a:r>
              <a:rPr lang="en-US" sz="2000" dirty="0">
                <a:solidFill>
                  <a:schemeClr val="accent1">
                    <a:lumMod val="75000"/>
                  </a:schemeClr>
                </a:solidFill>
              </a:rPr>
              <a:t> - Space 1 foot; height 1 to 2 feet </a:t>
            </a:r>
          </a:p>
          <a:p>
            <a:pPr marL="400050" lvl="1" indent="0"/>
            <a:r>
              <a:rPr lang="en-US" sz="2000" b="1" dirty="0">
                <a:solidFill>
                  <a:schemeClr val="accent1">
                    <a:lumMod val="75000"/>
                  </a:schemeClr>
                </a:solidFill>
              </a:rPr>
              <a:t>Light-</a:t>
            </a:r>
            <a:r>
              <a:rPr lang="en-US" sz="2000" dirty="0">
                <a:solidFill>
                  <a:schemeClr val="accent1">
                    <a:lumMod val="75000"/>
                  </a:schemeClr>
                </a:solidFill>
              </a:rPr>
              <a:t>Full sun to part shade</a:t>
            </a:r>
          </a:p>
          <a:p>
            <a:pPr marL="400050" lvl="1" indent="0"/>
            <a:r>
              <a:rPr lang="en-US" sz="2000" b="1" dirty="0">
                <a:solidFill>
                  <a:schemeClr val="accent1">
                    <a:lumMod val="75000"/>
                  </a:schemeClr>
                </a:solidFill>
              </a:rPr>
              <a:t>Harvest</a:t>
            </a:r>
            <a:r>
              <a:rPr lang="en-US" sz="2000" dirty="0">
                <a:solidFill>
                  <a:schemeClr val="accent1">
                    <a:lumMod val="75000"/>
                  </a:schemeClr>
                </a:solidFill>
              </a:rPr>
              <a:t> Begin harvesting leaves when they are about 8 inches long. Loses flavor when dried </a:t>
            </a:r>
          </a:p>
          <a:p>
            <a:pPr marL="400050" lvl="1" indent="0"/>
            <a:r>
              <a:rPr lang="en-US" sz="2000" b="1" dirty="0">
                <a:solidFill>
                  <a:schemeClr val="accent1">
                    <a:lumMod val="75000"/>
                  </a:schemeClr>
                </a:solidFill>
              </a:rPr>
              <a:t>Gardener’s Tips:</a:t>
            </a:r>
          </a:p>
          <a:p>
            <a:pPr marL="800100" lvl="2" indent="0"/>
            <a:r>
              <a:rPr lang="en-US" sz="2000" b="1" i="1" dirty="0">
                <a:solidFill>
                  <a:schemeClr val="accent1">
                    <a:lumMod val="75000"/>
                  </a:schemeClr>
                </a:solidFill>
              </a:rPr>
              <a:t>Flat or Curly? </a:t>
            </a:r>
            <a:endParaRPr lang="en-US" sz="2000" dirty="0">
              <a:solidFill>
                <a:schemeClr val="accent1">
                  <a:lumMod val="75000"/>
                </a:schemeClr>
              </a:solidFill>
            </a:endParaRPr>
          </a:p>
        </p:txBody>
      </p:sp>
      <p:sp>
        <p:nvSpPr>
          <p:cNvPr id="3" name="Slide Number Placeholder 2">
            <a:extLst>
              <a:ext uri="{FF2B5EF4-FFF2-40B4-BE49-F238E27FC236}">
                <a16:creationId xmlns:a16="http://schemas.microsoft.com/office/drawing/2014/main" id="{B5FC999A-6F3E-C1B0-26C9-62890AC9DB01}"/>
              </a:ext>
            </a:extLst>
          </p:cNvPr>
          <p:cNvSpPr>
            <a:spLocks noGrp="1"/>
          </p:cNvSpPr>
          <p:nvPr>
            <p:ph type="sldNum" sz="quarter" idx="16"/>
          </p:nvPr>
        </p:nvSpPr>
        <p:spPr/>
        <p:txBody>
          <a:bodyPr/>
          <a:lstStyle/>
          <a:p>
            <a:fld id="{111DB74A-73E3-49E8-8984-0D5D8C20C556}" type="slidenum">
              <a:rPr lang="en-US" smtClean="0"/>
              <a:pPr/>
              <a:t>32</a:t>
            </a:fld>
            <a:endParaRPr lang="en-US" dirty="0"/>
          </a:p>
        </p:txBody>
      </p:sp>
      <p:sp>
        <p:nvSpPr>
          <p:cNvPr id="5" name="Title 4">
            <a:extLst>
              <a:ext uri="{FF2B5EF4-FFF2-40B4-BE49-F238E27FC236}">
                <a16:creationId xmlns:a16="http://schemas.microsoft.com/office/drawing/2014/main" id="{A2CBF33D-DD34-ED46-48FB-64BE7D688591}"/>
              </a:ext>
            </a:extLst>
          </p:cNvPr>
          <p:cNvSpPr>
            <a:spLocks noGrp="1"/>
          </p:cNvSpPr>
          <p:nvPr>
            <p:ph type="title"/>
          </p:nvPr>
        </p:nvSpPr>
        <p:spPr/>
        <p:txBody>
          <a:bodyPr>
            <a:normAutofit fontScale="90000"/>
          </a:bodyPr>
          <a:lstStyle/>
          <a:p>
            <a:r>
              <a:rPr lang="en-US" b="1" dirty="0"/>
              <a:t>Parsley</a:t>
            </a:r>
            <a:br>
              <a:rPr lang="en-US" b="1" dirty="0"/>
            </a:br>
            <a:r>
              <a:rPr lang="en-US" sz="2700" b="1" i="1" dirty="0"/>
              <a:t>Petroselinum </a:t>
            </a:r>
            <a:r>
              <a:rPr lang="en-US" sz="2700" b="1" i="1" dirty="0" err="1"/>
              <a:t>crispum</a:t>
            </a:r>
            <a:endParaRPr lang="en-US" sz="2700" b="1" i="1" dirty="0"/>
          </a:p>
        </p:txBody>
      </p:sp>
      <p:sp>
        <p:nvSpPr>
          <p:cNvPr id="6" name="Picture Placeholder 3">
            <a:extLst>
              <a:ext uri="{FF2B5EF4-FFF2-40B4-BE49-F238E27FC236}">
                <a16:creationId xmlns:a16="http://schemas.microsoft.com/office/drawing/2014/main" id="{BE990921-3D00-1DE3-C1BF-EF5B3BB33BF2}"/>
              </a:ext>
            </a:extLst>
          </p:cNvPr>
          <p:cNvSpPr txBox="1">
            <a:spLocks/>
          </p:cNvSpPr>
          <p:nvPr/>
        </p:nvSpPr>
        <p:spPr>
          <a:xfrm>
            <a:off x="5638800" y="1752600"/>
            <a:ext cx="2743200" cy="2514600"/>
          </a:xfrm>
          <a:prstGeom prst="rect">
            <a:avLst/>
          </a:prstGeom>
        </p:spPr>
      </p:sp>
      <p:sp>
        <p:nvSpPr>
          <p:cNvPr id="7" name="Picture Placeholder 3">
            <a:extLst>
              <a:ext uri="{FF2B5EF4-FFF2-40B4-BE49-F238E27FC236}">
                <a16:creationId xmlns:a16="http://schemas.microsoft.com/office/drawing/2014/main" id="{9AA250EC-3275-1697-5224-E2B0ED623626}"/>
              </a:ext>
            </a:extLst>
          </p:cNvPr>
          <p:cNvSpPr txBox="1">
            <a:spLocks/>
          </p:cNvSpPr>
          <p:nvPr/>
        </p:nvSpPr>
        <p:spPr>
          <a:xfrm>
            <a:off x="5638800" y="1752600"/>
            <a:ext cx="2743200" cy="2514600"/>
          </a:xfrm>
          <a:prstGeom prst="rect">
            <a:avLst/>
          </a:prstGeom>
        </p:spPr>
      </p:sp>
      <p:pic>
        <p:nvPicPr>
          <p:cNvPr id="32" name="Picture Placeholder 31" descr="A close-up of some plants&#10;&#10;Description automatically generated with medium confidence">
            <a:extLst>
              <a:ext uri="{FF2B5EF4-FFF2-40B4-BE49-F238E27FC236}">
                <a16:creationId xmlns:a16="http://schemas.microsoft.com/office/drawing/2014/main" id="{BD436597-02EA-B886-FE25-9777E44FAC30}"/>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5625" r="15625"/>
          <a:stretch>
            <a:fillRect/>
          </a:stretch>
        </p:blipFill>
        <p:spPr>
          <a:xfrm rot="5400000">
            <a:off x="5600700" y="2135188"/>
            <a:ext cx="2514600" cy="2743200"/>
          </a:xfrm>
        </p:spPr>
      </p:pic>
      <p:sp>
        <p:nvSpPr>
          <p:cNvPr id="33" name="TextBox 32">
            <a:extLst>
              <a:ext uri="{FF2B5EF4-FFF2-40B4-BE49-F238E27FC236}">
                <a16:creationId xmlns:a16="http://schemas.microsoft.com/office/drawing/2014/main" id="{93D38751-62B7-4ADE-3AE2-D5A42A1507E3}"/>
              </a:ext>
            </a:extLst>
          </p:cNvPr>
          <p:cNvSpPr txBox="1"/>
          <p:nvPr/>
        </p:nvSpPr>
        <p:spPr>
          <a:xfrm>
            <a:off x="5451130" y="4852829"/>
            <a:ext cx="2815856" cy="246221"/>
          </a:xfrm>
          <a:prstGeom prst="rect">
            <a:avLst/>
          </a:prstGeom>
          <a:noFill/>
        </p:spPr>
        <p:txBody>
          <a:bodyPr wrap="square" rtlCol="0">
            <a:spAutoFit/>
          </a:bodyPr>
          <a:lstStyle/>
          <a:p>
            <a:r>
              <a:rPr lang="en-US" sz="1000" i="1" dirty="0"/>
              <a:t>Photo by H. Peacock Morrow</a:t>
            </a:r>
          </a:p>
        </p:txBody>
      </p:sp>
    </p:spTree>
    <p:extLst>
      <p:ext uri="{BB962C8B-B14F-4D97-AF65-F5344CB8AC3E}">
        <p14:creationId xmlns:p14="http://schemas.microsoft.com/office/powerpoint/2010/main" val="362942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B666DE-1E3D-70F3-C78F-50DEF4E42A39}"/>
              </a:ext>
            </a:extLst>
          </p:cNvPr>
          <p:cNvSpPr>
            <a:spLocks noGrp="1" noRot="1" noMove="1" noResize="1" noEditPoints="1" noAdjustHandles="1" noChangeArrowheads="1" noChangeShapeType="1"/>
          </p:cNvSpPr>
          <p:nvPr>
            <p:ph type="body" sz="quarter" idx="13"/>
          </p:nvPr>
        </p:nvSpPr>
        <p:spPr/>
        <p:txBody>
          <a:bodyPr>
            <a:normAutofit fontScale="47500" lnSpcReduction="20000"/>
          </a:bodyPr>
          <a:lstStyle/>
          <a:p>
            <a:pPr marL="400050" lvl="1" indent="0"/>
            <a:r>
              <a:rPr lang="en-US" sz="4300" b="1" dirty="0"/>
              <a:t>Perennial</a:t>
            </a:r>
          </a:p>
          <a:p>
            <a:pPr marL="400050" lvl="1" indent="0"/>
            <a:r>
              <a:rPr lang="en-US" sz="4300" b="1" dirty="0"/>
              <a:t>Propagate-</a:t>
            </a:r>
            <a:r>
              <a:rPr lang="en-US" sz="4300" dirty="0"/>
              <a:t> propagate by stem cuttings or root division. </a:t>
            </a:r>
          </a:p>
          <a:p>
            <a:pPr marL="400050" lvl="1" indent="0"/>
            <a:r>
              <a:rPr lang="en-US" sz="4300" b="1" dirty="0"/>
              <a:t>Heigh</a:t>
            </a:r>
            <a:r>
              <a:rPr lang="en-US" sz="4300" dirty="0"/>
              <a:t>t: height 1 to 2 feet </a:t>
            </a:r>
          </a:p>
          <a:p>
            <a:pPr marL="400050" lvl="1" indent="0"/>
            <a:r>
              <a:rPr lang="en-US" sz="4300" b="1" dirty="0"/>
              <a:t>Light: </a:t>
            </a:r>
            <a:r>
              <a:rPr lang="en-US" sz="4300" dirty="0"/>
              <a:t>Full sun to part shade</a:t>
            </a:r>
          </a:p>
          <a:p>
            <a:pPr marL="400050" lvl="1" indent="0"/>
            <a:r>
              <a:rPr lang="en-US" sz="4300" b="1" dirty="0"/>
              <a:t>Harvest</a:t>
            </a:r>
            <a:r>
              <a:rPr lang="en-US" sz="4300" dirty="0"/>
              <a:t> - Harvest new growth for best flavor</a:t>
            </a:r>
          </a:p>
          <a:p>
            <a:pPr marL="400050" lvl="1" indent="0"/>
            <a:r>
              <a:rPr lang="en-US" sz="4300" b="1" dirty="0"/>
              <a:t>Gardener’s Picks:</a:t>
            </a:r>
            <a:r>
              <a:rPr lang="en-US" sz="4300" dirty="0"/>
              <a:t> There are many varieties with different scents such as pineapple, orange, and spearmint. Harvest new growth for best flavor </a:t>
            </a:r>
          </a:p>
          <a:p>
            <a:pPr marL="400050" lvl="1" indent="0"/>
            <a:r>
              <a:rPr lang="en-US" sz="4300" b="1" i="1" u="sng" dirty="0">
                <a:solidFill>
                  <a:srgbClr val="FF0000"/>
                </a:solidFill>
              </a:rPr>
              <a:t>Mint is invasive and best grown in containers –do not use allow the plant to touch the ground!</a:t>
            </a:r>
          </a:p>
          <a:p>
            <a:pPr marL="400050" lvl="1" indent="0"/>
            <a:endParaRPr lang="en-US" sz="4300" dirty="0"/>
          </a:p>
          <a:p>
            <a:pPr marL="400050" lvl="1" indent="0"/>
            <a:endParaRPr lang="en-US" sz="4300" dirty="0"/>
          </a:p>
          <a:p>
            <a:pPr marL="400050" lvl="1" indent="0"/>
            <a:endParaRPr lang="en-US" sz="4300" dirty="0"/>
          </a:p>
          <a:p>
            <a:endParaRPr lang="en-US" sz="3200" b="1" dirty="0"/>
          </a:p>
          <a:p>
            <a:endParaRPr lang="en-US" sz="3200" b="1" dirty="0"/>
          </a:p>
        </p:txBody>
      </p:sp>
      <p:sp>
        <p:nvSpPr>
          <p:cNvPr id="3" name="Slide Number Placeholder 2">
            <a:extLst>
              <a:ext uri="{FF2B5EF4-FFF2-40B4-BE49-F238E27FC236}">
                <a16:creationId xmlns:a16="http://schemas.microsoft.com/office/drawing/2014/main" id="{B5FC999A-6F3E-C1B0-26C9-62890AC9DB01}"/>
              </a:ext>
            </a:extLst>
          </p:cNvPr>
          <p:cNvSpPr>
            <a:spLocks noGrp="1"/>
          </p:cNvSpPr>
          <p:nvPr>
            <p:ph type="sldNum" sz="quarter" idx="16"/>
          </p:nvPr>
        </p:nvSpPr>
        <p:spPr/>
        <p:txBody>
          <a:bodyPr/>
          <a:lstStyle/>
          <a:p>
            <a:fld id="{111DB74A-73E3-49E8-8984-0D5D8C20C556}" type="slidenum">
              <a:rPr lang="en-US" smtClean="0"/>
              <a:pPr/>
              <a:t>33</a:t>
            </a:fld>
            <a:endParaRPr lang="en-US" dirty="0"/>
          </a:p>
        </p:txBody>
      </p:sp>
      <p:sp>
        <p:nvSpPr>
          <p:cNvPr id="5" name="Title 4">
            <a:extLst>
              <a:ext uri="{FF2B5EF4-FFF2-40B4-BE49-F238E27FC236}">
                <a16:creationId xmlns:a16="http://schemas.microsoft.com/office/drawing/2014/main" id="{A2CBF33D-DD34-ED46-48FB-64BE7D688591}"/>
              </a:ext>
            </a:extLst>
          </p:cNvPr>
          <p:cNvSpPr>
            <a:spLocks noGrp="1"/>
          </p:cNvSpPr>
          <p:nvPr>
            <p:ph type="title"/>
          </p:nvPr>
        </p:nvSpPr>
        <p:spPr>
          <a:xfrm>
            <a:off x="381000" y="200390"/>
            <a:ext cx="7162800" cy="1143000"/>
          </a:xfrm>
        </p:spPr>
        <p:txBody>
          <a:bodyPr>
            <a:normAutofit fontScale="90000"/>
          </a:bodyPr>
          <a:lstStyle/>
          <a:p>
            <a:r>
              <a:rPr lang="en-US" b="1" dirty="0"/>
              <a:t>Mints</a:t>
            </a:r>
            <a:br>
              <a:rPr lang="en-US" b="1" dirty="0"/>
            </a:br>
            <a:r>
              <a:rPr lang="en-US" sz="2700" b="1" i="1" dirty="0"/>
              <a:t>Mentha Species</a:t>
            </a:r>
            <a:br>
              <a:rPr lang="en-US" b="1" dirty="0"/>
            </a:br>
            <a:endParaRPr lang="en-US" sz="2700" b="1" i="1" dirty="0"/>
          </a:p>
        </p:txBody>
      </p:sp>
      <p:sp>
        <p:nvSpPr>
          <p:cNvPr id="6" name="Picture Placeholder 3">
            <a:extLst>
              <a:ext uri="{FF2B5EF4-FFF2-40B4-BE49-F238E27FC236}">
                <a16:creationId xmlns:a16="http://schemas.microsoft.com/office/drawing/2014/main" id="{BE990921-3D00-1DE3-C1BF-EF5B3BB33BF2}"/>
              </a:ext>
            </a:extLst>
          </p:cNvPr>
          <p:cNvSpPr txBox="1">
            <a:spLocks/>
          </p:cNvSpPr>
          <p:nvPr/>
        </p:nvSpPr>
        <p:spPr>
          <a:xfrm>
            <a:off x="5638800" y="1752600"/>
            <a:ext cx="2743200" cy="2514600"/>
          </a:xfrm>
          <a:prstGeom prst="rect">
            <a:avLst/>
          </a:prstGeom>
        </p:spPr>
      </p:sp>
      <p:sp>
        <p:nvSpPr>
          <p:cNvPr id="7" name="Picture Placeholder 3">
            <a:extLst>
              <a:ext uri="{FF2B5EF4-FFF2-40B4-BE49-F238E27FC236}">
                <a16:creationId xmlns:a16="http://schemas.microsoft.com/office/drawing/2014/main" id="{9AA250EC-3275-1697-5224-E2B0ED623626}"/>
              </a:ext>
            </a:extLst>
          </p:cNvPr>
          <p:cNvSpPr txBox="1">
            <a:spLocks/>
          </p:cNvSpPr>
          <p:nvPr/>
        </p:nvSpPr>
        <p:spPr>
          <a:xfrm>
            <a:off x="5638800" y="1752600"/>
            <a:ext cx="2743200" cy="2514600"/>
          </a:xfrm>
          <a:prstGeom prst="rect">
            <a:avLst/>
          </a:prstGeom>
        </p:spPr>
      </p:sp>
      <p:sp>
        <p:nvSpPr>
          <p:cNvPr id="22" name="TextBox 21">
            <a:extLst>
              <a:ext uri="{FF2B5EF4-FFF2-40B4-BE49-F238E27FC236}">
                <a16:creationId xmlns:a16="http://schemas.microsoft.com/office/drawing/2014/main" id="{59B3885E-AF18-9407-580F-F7C21228682A}"/>
              </a:ext>
            </a:extLst>
          </p:cNvPr>
          <p:cNvSpPr txBox="1"/>
          <p:nvPr/>
        </p:nvSpPr>
        <p:spPr>
          <a:xfrm>
            <a:off x="6324600" y="6453266"/>
            <a:ext cx="2599888" cy="246221"/>
          </a:xfrm>
          <a:prstGeom prst="rect">
            <a:avLst/>
          </a:prstGeom>
          <a:noFill/>
        </p:spPr>
        <p:txBody>
          <a:bodyPr wrap="square" rtlCol="0">
            <a:spAutoFit/>
          </a:bodyPr>
          <a:lstStyle/>
          <a:p>
            <a:r>
              <a:rPr lang="en-US" sz="1000" i="1" dirty="0"/>
              <a:t>Photos by H. Peacock Morrow</a:t>
            </a:r>
          </a:p>
        </p:txBody>
      </p:sp>
      <p:pic>
        <p:nvPicPr>
          <p:cNvPr id="8" name="Picture 7" descr="A tray of cupcakes&#10;&#10;Description automatically generated with medium confidence">
            <a:extLst>
              <a:ext uri="{FF2B5EF4-FFF2-40B4-BE49-F238E27FC236}">
                <a16:creationId xmlns:a16="http://schemas.microsoft.com/office/drawing/2014/main" id="{4651C5BB-077C-125D-203A-448EE2054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66988" y="3498850"/>
            <a:ext cx="3048000" cy="2667000"/>
          </a:xfrm>
          <a:prstGeom prst="rect">
            <a:avLst/>
          </a:prstGeom>
        </p:spPr>
      </p:pic>
      <p:pic>
        <p:nvPicPr>
          <p:cNvPr id="11" name="Picture Placeholder 16" descr="A plant in a pot&#10;&#10;Description automatically generated with medium confidence">
            <a:extLst>
              <a:ext uri="{FF2B5EF4-FFF2-40B4-BE49-F238E27FC236}">
                <a16:creationId xmlns:a16="http://schemas.microsoft.com/office/drawing/2014/main" id="{914F09D4-5DF6-EAAC-9A5A-BCDF0B54ACC9}"/>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15625" r="15625"/>
          <a:stretch>
            <a:fillRect/>
          </a:stretch>
        </p:blipFill>
        <p:spPr>
          <a:xfrm rot="5400000">
            <a:off x="5410200" y="1387475"/>
            <a:ext cx="2743200" cy="2895600"/>
          </a:xfrm>
        </p:spPr>
      </p:pic>
    </p:spTree>
    <p:extLst>
      <p:ext uri="{BB962C8B-B14F-4D97-AF65-F5344CB8AC3E}">
        <p14:creationId xmlns:p14="http://schemas.microsoft.com/office/powerpoint/2010/main" val="4176437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B666DE-1E3D-70F3-C78F-50DEF4E42A39}"/>
              </a:ext>
            </a:extLst>
          </p:cNvPr>
          <p:cNvSpPr>
            <a:spLocks noGrp="1"/>
          </p:cNvSpPr>
          <p:nvPr>
            <p:ph type="body" sz="quarter" idx="13"/>
          </p:nvPr>
        </p:nvSpPr>
        <p:spPr>
          <a:xfrm>
            <a:off x="152400" y="1524000"/>
            <a:ext cx="4267200" cy="4671752"/>
          </a:xfrm>
        </p:spPr>
        <p:txBody>
          <a:bodyPr>
            <a:normAutofit fontScale="92500" lnSpcReduction="20000"/>
          </a:bodyPr>
          <a:lstStyle/>
          <a:p>
            <a:pPr marL="400050" lvl="1" indent="0"/>
            <a:r>
              <a:rPr lang="en-US" b="1" dirty="0">
                <a:solidFill>
                  <a:schemeClr val="accent1">
                    <a:lumMod val="75000"/>
                  </a:schemeClr>
                </a:solidFill>
              </a:rPr>
              <a:t>Evergreen perennial </a:t>
            </a:r>
            <a:r>
              <a:rPr lang="en-US" dirty="0">
                <a:solidFill>
                  <a:schemeClr val="accent1">
                    <a:lumMod val="75000"/>
                  </a:schemeClr>
                </a:solidFill>
              </a:rPr>
              <a:t>(cool season)</a:t>
            </a:r>
          </a:p>
          <a:p>
            <a:pPr marL="400050" lvl="1" indent="0"/>
            <a:r>
              <a:rPr lang="en-US" dirty="0">
                <a:solidFill>
                  <a:schemeClr val="accent1">
                    <a:lumMod val="75000"/>
                  </a:schemeClr>
                </a:solidFill>
              </a:rPr>
              <a:t> </a:t>
            </a:r>
            <a:r>
              <a:rPr lang="en-US" b="1" dirty="0">
                <a:solidFill>
                  <a:schemeClr val="accent1">
                    <a:lumMod val="75000"/>
                  </a:schemeClr>
                </a:solidFill>
              </a:rPr>
              <a:t>Propagate -</a:t>
            </a:r>
            <a:r>
              <a:rPr lang="en-US" dirty="0">
                <a:solidFill>
                  <a:schemeClr val="accent1">
                    <a:lumMod val="75000"/>
                  </a:schemeClr>
                </a:solidFill>
              </a:rPr>
              <a:t>Propagate from seeds, stem cuttings, or root division. Seeds germinate slowly! </a:t>
            </a:r>
          </a:p>
          <a:p>
            <a:pPr marL="400050" lvl="1" indent="0"/>
            <a:r>
              <a:rPr lang="en-US" b="1" dirty="0">
                <a:solidFill>
                  <a:schemeClr val="accent1">
                    <a:lumMod val="75000"/>
                  </a:schemeClr>
                </a:solidFill>
              </a:rPr>
              <a:t>Space</a:t>
            </a:r>
            <a:r>
              <a:rPr lang="en-US" dirty="0">
                <a:solidFill>
                  <a:schemeClr val="accent1">
                    <a:lumMod val="75000"/>
                  </a:schemeClr>
                </a:solidFill>
              </a:rPr>
              <a:t> 1 foot; height 2 feet </a:t>
            </a:r>
          </a:p>
          <a:p>
            <a:pPr marL="400050" lvl="1" indent="0"/>
            <a:r>
              <a:rPr lang="en-US" b="1" dirty="0">
                <a:solidFill>
                  <a:schemeClr val="accent1">
                    <a:lumMod val="75000"/>
                  </a:schemeClr>
                </a:solidFill>
              </a:rPr>
              <a:t>Light: </a:t>
            </a:r>
            <a:r>
              <a:rPr lang="en-US" dirty="0">
                <a:solidFill>
                  <a:schemeClr val="accent1">
                    <a:lumMod val="75000"/>
                  </a:schemeClr>
                </a:solidFill>
              </a:rPr>
              <a:t>Full sun </a:t>
            </a:r>
          </a:p>
          <a:p>
            <a:pPr marL="400050" lvl="1" indent="0"/>
            <a:r>
              <a:rPr lang="en-US" b="1" dirty="0">
                <a:solidFill>
                  <a:schemeClr val="accent1">
                    <a:lumMod val="75000"/>
                  </a:schemeClr>
                </a:solidFill>
              </a:rPr>
              <a:t>Low water </a:t>
            </a:r>
          </a:p>
          <a:p>
            <a:pPr marL="400050" lvl="1" indent="0"/>
            <a:r>
              <a:rPr lang="en-US" b="1" dirty="0">
                <a:solidFill>
                  <a:schemeClr val="accent1">
                    <a:lumMod val="75000"/>
                  </a:schemeClr>
                </a:solidFill>
              </a:rPr>
              <a:t>Blooms</a:t>
            </a:r>
            <a:r>
              <a:rPr lang="en-US" dirty="0">
                <a:solidFill>
                  <a:schemeClr val="accent1">
                    <a:lumMod val="75000"/>
                  </a:schemeClr>
                </a:solidFill>
              </a:rPr>
              <a:t> in summer </a:t>
            </a:r>
          </a:p>
          <a:p>
            <a:pPr marL="400050" lvl="1" indent="0"/>
            <a:r>
              <a:rPr lang="en-US" b="1" dirty="0">
                <a:solidFill>
                  <a:schemeClr val="accent1">
                    <a:lumMod val="75000"/>
                  </a:schemeClr>
                </a:solidFill>
              </a:rPr>
              <a:t>Harvest</a:t>
            </a:r>
            <a:r>
              <a:rPr lang="en-US" dirty="0">
                <a:solidFill>
                  <a:schemeClr val="accent1">
                    <a:lumMod val="75000"/>
                  </a:schemeClr>
                </a:solidFill>
              </a:rPr>
              <a:t> -Harvest as plant begins to bloom </a:t>
            </a:r>
          </a:p>
          <a:p>
            <a:pPr marL="400050" lvl="1" indent="0"/>
            <a:r>
              <a:rPr lang="en-US" b="1" dirty="0">
                <a:solidFill>
                  <a:schemeClr val="accent1">
                    <a:lumMod val="75000"/>
                  </a:schemeClr>
                </a:solidFill>
              </a:rPr>
              <a:t>Gardener’s Tips: </a:t>
            </a:r>
            <a:r>
              <a:rPr lang="en-US" dirty="0">
                <a:solidFill>
                  <a:schemeClr val="accent1">
                    <a:lumMod val="75000"/>
                  </a:schemeClr>
                </a:solidFill>
              </a:rPr>
              <a:t>Greek, Italian and Spicy </a:t>
            </a:r>
          </a:p>
        </p:txBody>
      </p:sp>
      <p:sp>
        <p:nvSpPr>
          <p:cNvPr id="3" name="Slide Number Placeholder 2">
            <a:extLst>
              <a:ext uri="{FF2B5EF4-FFF2-40B4-BE49-F238E27FC236}">
                <a16:creationId xmlns:a16="http://schemas.microsoft.com/office/drawing/2014/main" id="{B5FC999A-6F3E-C1B0-26C9-62890AC9DB01}"/>
              </a:ext>
            </a:extLst>
          </p:cNvPr>
          <p:cNvSpPr>
            <a:spLocks noGrp="1"/>
          </p:cNvSpPr>
          <p:nvPr>
            <p:ph type="sldNum" sz="quarter" idx="16"/>
          </p:nvPr>
        </p:nvSpPr>
        <p:spPr/>
        <p:txBody>
          <a:bodyPr/>
          <a:lstStyle/>
          <a:p>
            <a:fld id="{111DB74A-73E3-49E8-8984-0D5D8C20C556}" type="slidenum">
              <a:rPr lang="en-US" smtClean="0"/>
              <a:pPr/>
              <a:t>34</a:t>
            </a:fld>
            <a:endParaRPr lang="en-US" dirty="0"/>
          </a:p>
        </p:txBody>
      </p:sp>
      <p:sp>
        <p:nvSpPr>
          <p:cNvPr id="5" name="Title 4">
            <a:extLst>
              <a:ext uri="{FF2B5EF4-FFF2-40B4-BE49-F238E27FC236}">
                <a16:creationId xmlns:a16="http://schemas.microsoft.com/office/drawing/2014/main" id="{A2CBF33D-DD34-ED46-48FB-64BE7D688591}"/>
              </a:ext>
            </a:extLst>
          </p:cNvPr>
          <p:cNvSpPr>
            <a:spLocks noGrp="1"/>
          </p:cNvSpPr>
          <p:nvPr>
            <p:ph type="title"/>
          </p:nvPr>
        </p:nvSpPr>
        <p:spPr>
          <a:xfrm>
            <a:off x="457200" y="274638"/>
            <a:ext cx="7162800" cy="1143000"/>
          </a:xfrm>
        </p:spPr>
        <p:txBody>
          <a:bodyPr>
            <a:normAutofit fontScale="90000"/>
          </a:bodyPr>
          <a:lstStyle/>
          <a:p>
            <a:r>
              <a:rPr lang="en-US" b="1" dirty="0"/>
              <a:t>Oregano</a:t>
            </a:r>
            <a:br>
              <a:rPr lang="en-US" b="1" dirty="0"/>
            </a:br>
            <a:r>
              <a:rPr lang="en-US" sz="2700" b="1" i="1" dirty="0"/>
              <a:t>Origanum vulgare</a:t>
            </a:r>
          </a:p>
        </p:txBody>
      </p:sp>
      <p:sp>
        <p:nvSpPr>
          <p:cNvPr id="6" name="Picture Placeholder 3">
            <a:extLst>
              <a:ext uri="{FF2B5EF4-FFF2-40B4-BE49-F238E27FC236}">
                <a16:creationId xmlns:a16="http://schemas.microsoft.com/office/drawing/2014/main" id="{BE990921-3D00-1DE3-C1BF-EF5B3BB33BF2}"/>
              </a:ext>
            </a:extLst>
          </p:cNvPr>
          <p:cNvSpPr txBox="1">
            <a:spLocks/>
          </p:cNvSpPr>
          <p:nvPr/>
        </p:nvSpPr>
        <p:spPr>
          <a:xfrm>
            <a:off x="5638800" y="1752600"/>
            <a:ext cx="2743200" cy="2514600"/>
          </a:xfrm>
          <a:prstGeom prst="rect">
            <a:avLst/>
          </a:prstGeom>
        </p:spPr>
      </p:sp>
      <p:sp>
        <p:nvSpPr>
          <p:cNvPr id="7" name="Picture Placeholder 3">
            <a:extLst>
              <a:ext uri="{FF2B5EF4-FFF2-40B4-BE49-F238E27FC236}">
                <a16:creationId xmlns:a16="http://schemas.microsoft.com/office/drawing/2014/main" id="{9AA250EC-3275-1697-5224-E2B0ED623626}"/>
              </a:ext>
            </a:extLst>
          </p:cNvPr>
          <p:cNvSpPr txBox="1">
            <a:spLocks/>
          </p:cNvSpPr>
          <p:nvPr/>
        </p:nvSpPr>
        <p:spPr>
          <a:xfrm>
            <a:off x="5638800" y="1752600"/>
            <a:ext cx="2743200" cy="2514600"/>
          </a:xfrm>
          <a:prstGeom prst="rect">
            <a:avLst/>
          </a:prstGeom>
        </p:spPr>
      </p:sp>
      <p:pic>
        <p:nvPicPr>
          <p:cNvPr id="12" name="Picture 11" descr="A group of mushrooms growing in the dirt&#10;&#10;Description automatically generated with low confidence">
            <a:extLst>
              <a:ext uri="{FF2B5EF4-FFF2-40B4-BE49-F238E27FC236}">
                <a16:creationId xmlns:a16="http://schemas.microsoft.com/office/drawing/2014/main" id="{E83BB633-A7AE-9D26-CB1D-D71082091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705350" y="2076450"/>
            <a:ext cx="3238500" cy="2590800"/>
          </a:xfrm>
          <a:prstGeom prst="rect">
            <a:avLst/>
          </a:prstGeom>
        </p:spPr>
      </p:pic>
      <p:sp>
        <p:nvSpPr>
          <p:cNvPr id="13" name="TextBox 12">
            <a:extLst>
              <a:ext uri="{FF2B5EF4-FFF2-40B4-BE49-F238E27FC236}">
                <a16:creationId xmlns:a16="http://schemas.microsoft.com/office/drawing/2014/main" id="{CF28721F-58B7-8786-A058-AFD6E95BBB74}"/>
              </a:ext>
            </a:extLst>
          </p:cNvPr>
          <p:cNvSpPr txBox="1"/>
          <p:nvPr/>
        </p:nvSpPr>
        <p:spPr>
          <a:xfrm>
            <a:off x="5027894" y="5022886"/>
            <a:ext cx="2815856" cy="246221"/>
          </a:xfrm>
          <a:prstGeom prst="rect">
            <a:avLst/>
          </a:prstGeom>
          <a:noFill/>
        </p:spPr>
        <p:txBody>
          <a:bodyPr wrap="square" rtlCol="0">
            <a:spAutoFit/>
          </a:bodyPr>
          <a:lstStyle/>
          <a:p>
            <a:r>
              <a:rPr lang="en-US" sz="1000" i="1" dirty="0"/>
              <a:t>Photo by H. Peacock Morrow</a:t>
            </a:r>
          </a:p>
        </p:txBody>
      </p:sp>
    </p:spTree>
    <p:extLst>
      <p:ext uri="{BB962C8B-B14F-4D97-AF65-F5344CB8AC3E}">
        <p14:creationId xmlns:p14="http://schemas.microsoft.com/office/powerpoint/2010/main" val="2035592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0E4B5">
            <a:alpha val="84000"/>
          </a:srgb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B666DE-1E3D-70F3-C78F-50DEF4E42A39}"/>
              </a:ext>
            </a:extLst>
          </p:cNvPr>
          <p:cNvSpPr>
            <a:spLocks noGrp="1"/>
          </p:cNvSpPr>
          <p:nvPr>
            <p:ph type="body" sz="quarter" idx="13"/>
          </p:nvPr>
        </p:nvSpPr>
        <p:spPr/>
        <p:txBody>
          <a:bodyPr>
            <a:normAutofit fontScale="47500" lnSpcReduction="20000"/>
          </a:bodyPr>
          <a:lstStyle/>
          <a:p>
            <a:pPr marL="400050" lvl="1" indent="0"/>
            <a:r>
              <a:rPr lang="en-US" sz="4000" b="1" dirty="0">
                <a:solidFill>
                  <a:schemeClr val="accent1">
                    <a:lumMod val="75000"/>
                  </a:schemeClr>
                </a:solidFill>
              </a:rPr>
              <a:t>Evergreen Shrub </a:t>
            </a:r>
          </a:p>
          <a:p>
            <a:pPr marL="400050" lvl="1" indent="0"/>
            <a:r>
              <a:rPr lang="en-US" sz="4000" b="1" dirty="0">
                <a:solidFill>
                  <a:schemeClr val="accent1">
                    <a:lumMod val="75000"/>
                  </a:schemeClr>
                </a:solidFill>
              </a:rPr>
              <a:t>Propagate</a:t>
            </a:r>
            <a:r>
              <a:rPr lang="en-US" sz="4000" dirty="0">
                <a:solidFill>
                  <a:schemeClr val="accent1">
                    <a:lumMod val="75000"/>
                  </a:schemeClr>
                </a:solidFill>
              </a:rPr>
              <a:t> -Propagate prostrate rosemary by root division, and upright varieties from stem cuttings in the spring. </a:t>
            </a:r>
          </a:p>
          <a:p>
            <a:pPr marL="400050" lvl="1" indent="0"/>
            <a:r>
              <a:rPr lang="en-US" sz="4000" b="1" dirty="0">
                <a:solidFill>
                  <a:schemeClr val="accent1">
                    <a:lumMod val="75000"/>
                  </a:schemeClr>
                </a:solidFill>
              </a:rPr>
              <a:t>Soil</a:t>
            </a:r>
            <a:r>
              <a:rPr lang="en-US" sz="4000" dirty="0">
                <a:solidFill>
                  <a:schemeClr val="accent1">
                    <a:lumMod val="75000"/>
                  </a:schemeClr>
                </a:solidFill>
              </a:rPr>
              <a:t> –Rich to average soil</a:t>
            </a:r>
          </a:p>
          <a:p>
            <a:pPr marL="400050" lvl="1" indent="0"/>
            <a:r>
              <a:rPr lang="en-US" sz="4000" b="1" dirty="0">
                <a:solidFill>
                  <a:schemeClr val="accent1">
                    <a:lumMod val="75000"/>
                  </a:schemeClr>
                </a:solidFill>
              </a:rPr>
              <a:t>Space</a:t>
            </a:r>
            <a:r>
              <a:rPr lang="en-US" sz="4000" dirty="0">
                <a:solidFill>
                  <a:schemeClr val="accent1">
                    <a:lumMod val="75000"/>
                  </a:schemeClr>
                </a:solidFill>
              </a:rPr>
              <a:t> 1 foot; height 1 foot</a:t>
            </a:r>
          </a:p>
          <a:p>
            <a:pPr marL="400050" lvl="1" indent="0"/>
            <a:r>
              <a:rPr lang="en-US" sz="4000" b="1" dirty="0">
                <a:solidFill>
                  <a:schemeClr val="accent1">
                    <a:lumMod val="75000"/>
                  </a:schemeClr>
                </a:solidFill>
              </a:rPr>
              <a:t>Full sun to part shade</a:t>
            </a:r>
          </a:p>
          <a:p>
            <a:pPr marL="400050" lvl="1" indent="0"/>
            <a:r>
              <a:rPr lang="en-US" sz="4000" b="1" dirty="0">
                <a:solidFill>
                  <a:schemeClr val="accent1">
                    <a:lumMod val="75000"/>
                  </a:schemeClr>
                </a:solidFill>
              </a:rPr>
              <a:t>Low water </a:t>
            </a:r>
            <a:endParaRPr lang="en-US" sz="4000" dirty="0">
              <a:solidFill>
                <a:schemeClr val="accent1">
                  <a:lumMod val="75000"/>
                </a:schemeClr>
              </a:solidFill>
            </a:endParaRPr>
          </a:p>
          <a:p>
            <a:pPr marL="400050" lvl="1" indent="0"/>
            <a:r>
              <a:rPr lang="en-US" sz="4000" b="1" dirty="0">
                <a:solidFill>
                  <a:schemeClr val="accent1">
                    <a:lumMod val="75000"/>
                  </a:schemeClr>
                </a:solidFill>
              </a:rPr>
              <a:t>Blooms</a:t>
            </a:r>
            <a:r>
              <a:rPr lang="en-US" sz="4000" dirty="0">
                <a:solidFill>
                  <a:schemeClr val="accent1">
                    <a:lumMod val="75000"/>
                  </a:schemeClr>
                </a:solidFill>
              </a:rPr>
              <a:t> inspiring and summer</a:t>
            </a:r>
          </a:p>
          <a:p>
            <a:pPr marL="400050" lvl="1" indent="0"/>
            <a:r>
              <a:rPr lang="en-US" sz="4000" b="1" dirty="0">
                <a:solidFill>
                  <a:schemeClr val="accent1">
                    <a:lumMod val="75000"/>
                  </a:schemeClr>
                </a:solidFill>
              </a:rPr>
              <a:t>Harvest</a:t>
            </a:r>
            <a:r>
              <a:rPr lang="en-US" sz="4000" dirty="0">
                <a:solidFill>
                  <a:schemeClr val="accent1">
                    <a:lumMod val="75000"/>
                  </a:schemeClr>
                </a:solidFill>
              </a:rPr>
              <a:t> four- inch pieces from the top anytime</a:t>
            </a:r>
          </a:p>
          <a:p>
            <a:pPr marL="400050" lvl="1" indent="0"/>
            <a:r>
              <a:rPr lang="en-US" sz="4000" b="1" dirty="0">
                <a:solidFill>
                  <a:schemeClr val="accent1">
                    <a:lumMod val="75000"/>
                  </a:schemeClr>
                </a:solidFill>
              </a:rPr>
              <a:t>Gardener’s Tips: Try UC Davis All-Star  </a:t>
            </a:r>
            <a:r>
              <a:rPr lang="en-US" sz="4000" b="1" dirty="0" err="1">
                <a:solidFill>
                  <a:schemeClr val="accent1">
                    <a:lumMod val="75000"/>
                  </a:schemeClr>
                </a:solidFill>
              </a:rPr>
              <a:t>Rosemarinus</a:t>
            </a:r>
            <a:r>
              <a:rPr lang="en-US" sz="4000" b="1" dirty="0">
                <a:solidFill>
                  <a:schemeClr val="accent1">
                    <a:lumMod val="75000"/>
                  </a:schemeClr>
                </a:solidFill>
              </a:rPr>
              <a:t> officinalis ‘Barbeque’ as a  skewer for BBQing!</a:t>
            </a:r>
          </a:p>
          <a:p>
            <a:pPr marL="400050" lvl="1" indent="0"/>
            <a:endParaRPr lang="en-US" sz="4000" dirty="0"/>
          </a:p>
          <a:p>
            <a:endParaRPr lang="en-US" sz="3200" b="1" dirty="0"/>
          </a:p>
          <a:p>
            <a:endParaRPr lang="en-US" sz="3200" dirty="0"/>
          </a:p>
          <a:p>
            <a:endParaRPr lang="en-US" sz="3200" b="1" dirty="0"/>
          </a:p>
        </p:txBody>
      </p:sp>
      <p:sp>
        <p:nvSpPr>
          <p:cNvPr id="3" name="Slide Number Placeholder 2">
            <a:extLst>
              <a:ext uri="{FF2B5EF4-FFF2-40B4-BE49-F238E27FC236}">
                <a16:creationId xmlns:a16="http://schemas.microsoft.com/office/drawing/2014/main" id="{B5FC999A-6F3E-C1B0-26C9-62890AC9DB01}"/>
              </a:ext>
            </a:extLst>
          </p:cNvPr>
          <p:cNvSpPr>
            <a:spLocks noGrp="1"/>
          </p:cNvSpPr>
          <p:nvPr>
            <p:ph type="sldNum" sz="quarter" idx="16"/>
          </p:nvPr>
        </p:nvSpPr>
        <p:spPr/>
        <p:txBody>
          <a:bodyPr/>
          <a:lstStyle/>
          <a:p>
            <a:fld id="{111DB74A-73E3-49E8-8984-0D5D8C20C556}" type="slidenum">
              <a:rPr lang="en-US" smtClean="0"/>
              <a:pPr/>
              <a:t>35</a:t>
            </a:fld>
            <a:endParaRPr lang="en-US" dirty="0"/>
          </a:p>
        </p:txBody>
      </p:sp>
      <p:sp>
        <p:nvSpPr>
          <p:cNvPr id="5" name="Title 4">
            <a:extLst>
              <a:ext uri="{FF2B5EF4-FFF2-40B4-BE49-F238E27FC236}">
                <a16:creationId xmlns:a16="http://schemas.microsoft.com/office/drawing/2014/main" id="{A2CBF33D-DD34-ED46-48FB-64BE7D688591}"/>
              </a:ext>
            </a:extLst>
          </p:cNvPr>
          <p:cNvSpPr>
            <a:spLocks noGrp="1"/>
          </p:cNvSpPr>
          <p:nvPr>
            <p:ph type="title"/>
          </p:nvPr>
        </p:nvSpPr>
        <p:spPr>
          <a:xfrm>
            <a:off x="457200" y="274638"/>
            <a:ext cx="7162800" cy="1143000"/>
          </a:xfrm>
        </p:spPr>
        <p:txBody>
          <a:bodyPr>
            <a:normAutofit fontScale="90000"/>
          </a:bodyPr>
          <a:lstStyle/>
          <a:p>
            <a:r>
              <a:rPr lang="en-US" b="1" dirty="0"/>
              <a:t>Rosemary</a:t>
            </a:r>
            <a:br>
              <a:rPr lang="en-US" b="1" dirty="0"/>
            </a:br>
            <a:r>
              <a:rPr lang="en-US" sz="2700" b="1" i="1" dirty="0"/>
              <a:t>Rosmarinus officinalis</a:t>
            </a:r>
          </a:p>
        </p:txBody>
      </p:sp>
      <p:sp>
        <p:nvSpPr>
          <p:cNvPr id="6" name="Picture Placeholder 3">
            <a:extLst>
              <a:ext uri="{FF2B5EF4-FFF2-40B4-BE49-F238E27FC236}">
                <a16:creationId xmlns:a16="http://schemas.microsoft.com/office/drawing/2014/main" id="{BE990921-3D00-1DE3-C1BF-EF5B3BB33BF2}"/>
              </a:ext>
            </a:extLst>
          </p:cNvPr>
          <p:cNvSpPr txBox="1">
            <a:spLocks/>
          </p:cNvSpPr>
          <p:nvPr/>
        </p:nvSpPr>
        <p:spPr>
          <a:xfrm>
            <a:off x="5638800" y="1752600"/>
            <a:ext cx="2743200" cy="2514600"/>
          </a:xfrm>
          <a:prstGeom prst="rect">
            <a:avLst/>
          </a:prstGeom>
        </p:spPr>
      </p:sp>
      <p:sp>
        <p:nvSpPr>
          <p:cNvPr id="7" name="Picture Placeholder 3">
            <a:extLst>
              <a:ext uri="{FF2B5EF4-FFF2-40B4-BE49-F238E27FC236}">
                <a16:creationId xmlns:a16="http://schemas.microsoft.com/office/drawing/2014/main" id="{9AA250EC-3275-1697-5224-E2B0ED623626}"/>
              </a:ext>
            </a:extLst>
          </p:cNvPr>
          <p:cNvSpPr txBox="1">
            <a:spLocks/>
          </p:cNvSpPr>
          <p:nvPr/>
        </p:nvSpPr>
        <p:spPr>
          <a:xfrm>
            <a:off x="5638800" y="1752600"/>
            <a:ext cx="2743200" cy="2514600"/>
          </a:xfrm>
          <a:prstGeom prst="rect">
            <a:avLst/>
          </a:prstGeom>
        </p:spPr>
      </p:sp>
      <p:sp>
        <p:nvSpPr>
          <p:cNvPr id="13" name="TextBox 12">
            <a:extLst>
              <a:ext uri="{FF2B5EF4-FFF2-40B4-BE49-F238E27FC236}">
                <a16:creationId xmlns:a16="http://schemas.microsoft.com/office/drawing/2014/main" id="{5BE492F7-E119-A675-84FD-11FA0171A8B4}"/>
              </a:ext>
            </a:extLst>
          </p:cNvPr>
          <p:cNvSpPr txBox="1"/>
          <p:nvPr/>
        </p:nvSpPr>
        <p:spPr>
          <a:xfrm>
            <a:off x="5334000" y="4419600"/>
            <a:ext cx="2968256" cy="246221"/>
          </a:xfrm>
          <a:prstGeom prst="rect">
            <a:avLst/>
          </a:prstGeom>
          <a:noFill/>
        </p:spPr>
        <p:txBody>
          <a:bodyPr wrap="square" rtlCol="0">
            <a:spAutoFit/>
          </a:bodyPr>
          <a:lstStyle/>
          <a:p>
            <a:r>
              <a:rPr lang="en-US" sz="1000" i="1" dirty="0"/>
              <a:t>Photos by H. Peacock Morrow</a:t>
            </a:r>
          </a:p>
        </p:txBody>
      </p:sp>
      <p:pic>
        <p:nvPicPr>
          <p:cNvPr id="8" name="Picture 7" descr="A loaf of bread on a table&#10;&#10;Description automatically generated with medium confidence">
            <a:extLst>
              <a:ext uri="{FF2B5EF4-FFF2-40B4-BE49-F238E27FC236}">
                <a16:creationId xmlns:a16="http://schemas.microsoft.com/office/drawing/2014/main" id="{21918CF6-A0F9-BA77-81FC-D9D9AF377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794840" y="4117635"/>
            <a:ext cx="2667000" cy="2388279"/>
          </a:xfrm>
          <a:prstGeom prst="rect">
            <a:avLst/>
          </a:prstGeom>
          <a:effectLst>
            <a:softEdge rad="101600"/>
          </a:effectLst>
        </p:spPr>
      </p:pic>
      <p:pic>
        <p:nvPicPr>
          <p:cNvPr id="11" name="Picture Placeholder 11" descr="A close-up of some grass&#10;&#10;Description automatically generated with low confidence">
            <a:extLst>
              <a:ext uri="{FF2B5EF4-FFF2-40B4-BE49-F238E27FC236}">
                <a16:creationId xmlns:a16="http://schemas.microsoft.com/office/drawing/2014/main" id="{AB56B866-C7F8-141B-F8A3-3377BFAF8BF0}"/>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15625" r="15625"/>
          <a:stretch>
            <a:fillRect/>
          </a:stretch>
        </p:blipFill>
        <p:spPr>
          <a:xfrm rot="5400000">
            <a:off x="5637028" y="1676400"/>
            <a:ext cx="2514600" cy="2743200"/>
          </a:xfrm>
          <a:effectLst>
            <a:softEdge rad="88900"/>
          </a:effectLst>
        </p:spPr>
      </p:pic>
    </p:spTree>
    <p:extLst>
      <p:ext uri="{BB962C8B-B14F-4D97-AF65-F5344CB8AC3E}">
        <p14:creationId xmlns:p14="http://schemas.microsoft.com/office/powerpoint/2010/main" val="54576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E4B5"/>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B666DE-1E3D-70F3-C78F-50DEF4E42A39}"/>
              </a:ext>
            </a:extLst>
          </p:cNvPr>
          <p:cNvSpPr>
            <a:spLocks noGrp="1"/>
          </p:cNvSpPr>
          <p:nvPr>
            <p:ph type="body" sz="quarter" idx="13"/>
          </p:nvPr>
        </p:nvSpPr>
        <p:spPr/>
        <p:txBody>
          <a:bodyPr>
            <a:noAutofit/>
          </a:bodyPr>
          <a:lstStyle/>
          <a:p>
            <a:pPr marL="400050" lvl="1" indent="0"/>
            <a:r>
              <a:rPr lang="en-US" sz="1800" b="1" dirty="0">
                <a:solidFill>
                  <a:schemeClr val="accent1">
                    <a:lumMod val="75000"/>
                  </a:schemeClr>
                </a:solidFill>
              </a:rPr>
              <a:t>Perennial </a:t>
            </a:r>
            <a:r>
              <a:rPr lang="en-US" sz="1800" dirty="0">
                <a:solidFill>
                  <a:schemeClr val="accent1">
                    <a:lumMod val="75000"/>
                  </a:schemeClr>
                </a:solidFill>
              </a:rPr>
              <a:t>(cool season) </a:t>
            </a:r>
          </a:p>
          <a:p>
            <a:pPr marL="400050" lvl="1" indent="0"/>
            <a:r>
              <a:rPr lang="en-US" sz="1800" b="1" dirty="0">
                <a:solidFill>
                  <a:schemeClr val="accent1">
                    <a:lumMod val="75000"/>
                  </a:schemeClr>
                </a:solidFill>
              </a:rPr>
              <a:t>Propagate </a:t>
            </a:r>
            <a:r>
              <a:rPr lang="en-US" sz="1800" dirty="0">
                <a:solidFill>
                  <a:schemeClr val="accent1">
                    <a:lumMod val="75000"/>
                  </a:schemeClr>
                </a:solidFill>
              </a:rPr>
              <a:t>by seeds, cuttings, layering, or root division.</a:t>
            </a:r>
          </a:p>
          <a:p>
            <a:pPr marL="400050" lvl="1" indent="0"/>
            <a:r>
              <a:rPr lang="en-US" sz="1800" b="1" dirty="0">
                <a:solidFill>
                  <a:schemeClr val="accent1">
                    <a:lumMod val="75000"/>
                  </a:schemeClr>
                </a:solidFill>
              </a:rPr>
              <a:t>Soil</a:t>
            </a:r>
            <a:r>
              <a:rPr lang="en-US" sz="1800" dirty="0">
                <a:solidFill>
                  <a:schemeClr val="accent1">
                    <a:lumMod val="75000"/>
                  </a:schemeClr>
                </a:solidFill>
              </a:rPr>
              <a:t> -Rich, sandy soil</a:t>
            </a:r>
          </a:p>
          <a:p>
            <a:pPr marL="400050" lvl="1" indent="0"/>
            <a:r>
              <a:rPr lang="en-US" sz="1800" b="1" dirty="0">
                <a:solidFill>
                  <a:schemeClr val="accent1">
                    <a:lumMod val="75000"/>
                  </a:schemeClr>
                </a:solidFill>
              </a:rPr>
              <a:t>Space</a:t>
            </a:r>
            <a:r>
              <a:rPr lang="en-US" sz="1800" dirty="0">
                <a:solidFill>
                  <a:schemeClr val="accent1">
                    <a:lumMod val="75000"/>
                  </a:schemeClr>
                </a:solidFill>
              </a:rPr>
              <a:t> 1 foot; height 2 feet </a:t>
            </a:r>
          </a:p>
          <a:p>
            <a:pPr marL="400050" lvl="1" indent="0"/>
            <a:r>
              <a:rPr lang="en-US" sz="1800" b="1" dirty="0">
                <a:solidFill>
                  <a:schemeClr val="accent1">
                    <a:lumMod val="75000"/>
                  </a:schemeClr>
                </a:solidFill>
              </a:rPr>
              <a:t>Full sun </a:t>
            </a:r>
          </a:p>
          <a:p>
            <a:pPr marL="400050" lvl="1" indent="0"/>
            <a:r>
              <a:rPr lang="en-US" sz="1800" b="1" dirty="0">
                <a:solidFill>
                  <a:schemeClr val="accent1">
                    <a:lumMod val="75000"/>
                  </a:schemeClr>
                </a:solidFill>
              </a:rPr>
              <a:t>Low water -</a:t>
            </a:r>
            <a:r>
              <a:rPr lang="en-US" sz="1800" dirty="0">
                <a:solidFill>
                  <a:schemeClr val="accent1">
                    <a:lumMod val="75000"/>
                  </a:schemeClr>
                </a:solidFill>
              </a:rPr>
              <a:t>requires excellent drainage to prevent root rot. </a:t>
            </a:r>
          </a:p>
          <a:p>
            <a:pPr marL="400050" lvl="1" indent="0"/>
            <a:r>
              <a:rPr lang="en-US" sz="1800" b="1" dirty="0">
                <a:solidFill>
                  <a:schemeClr val="accent1">
                    <a:lumMod val="75000"/>
                  </a:schemeClr>
                </a:solidFill>
              </a:rPr>
              <a:t>Blooms</a:t>
            </a:r>
            <a:r>
              <a:rPr lang="en-US" sz="1800" dirty="0">
                <a:solidFill>
                  <a:schemeClr val="accent1">
                    <a:lumMod val="75000"/>
                  </a:schemeClr>
                </a:solidFill>
              </a:rPr>
              <a:t> in summer </a:t>
            </a:r>
          </a:p>
          <a:p>
            <a:pPr marL="400050" lvl="1" indent="0"/>
            <a:r>
              <a:rPr lang="en-US" sz="1800" b="1" dirty="0">
                <a:solidFill>
                  <a:schemeClr val="accent1">
                    <a:lumMod val="75000"/>
                  </a:schemeClr>
                </a:solidFill>
              </a:rPr>
              <a:t>Harvest</a:t>
            </a:r>
            <a:r>
              <a:rPr lang="en-US" sz="1800" dirty="0">
                <a:solidFill>
                  <a:schemeClr val="accent1">
                    <a:lumMod val="75000"/>
                  </a:schemeClr>
                </a:solidFill>
              </a:rPr>
              <a:t> by snipping leaves</a:t>
            </a:r>
          </a:p>
          <a:p>
            <a:pPr marL="400050" lvl="1" indent="0"/>
            <a:r>
              <a:rPr lang="en-US" sz="1800" b="1" dirty="0">
                <a:solidFill>
                  <a:schemeClr val="accent1">
                    <a:lumMod val="75000"/>
                  </a:schemeClr>
                </a:solidFill>
              </a:rPr>
              <a:t>Gardener’s Tips:</a:t>
            </a:r>
            <a:r>
              <a:rPr lang="en-US" sz="1800" dirty="0">
                <a:solidFill>
                  <a:schemeClr val="accent1">
                    <a:lumMod val="75000"/>
                  </a:schemeClr>
                </a:solidFill>
              </a:rPr>
              <a:t> </a:t>
            </a:r>
          </a:p>
          <a:p>
            <a:pPr marL="800100" lvl="2" indent="0"/>
            <a:r>
              <a:rPr lang="en-US" sz="1800" dirty="0">
                <a:solidFill>
                  <a:schemeClr val="accent1">
                    <a:lumMod val="75000"/>
                  </a:schemeClr>
                </a:solidFill>
              </a:rPr>
              <a:t>Tricolor sage is a favorite for its beautiful color. </a:t>
            </a:r>
          </a:p>
          <a:p>
            <a:pPr marL="800100" lvl="2" indent="0"/>
            <a:r>
              <a:rPr lang="en-US" sz="1800" dirty="0" err="1">
                <a:solidFill>
                  <a:schemeClr val="accent1">
                    <a:lumMod val="75000"/>
                  </a:schemeClr>
                </a:solidFill>
              </a:rPr>
              <a:t>Berggarten</a:t>
            </a:r>
            <a:r>
              <a:rPr lang="en-US" sz="1800" dirty="0">
                <a:solidFill>
                  <a:schemeClr val="accent1">
                    <a:lumMod val="75000"/>
                  </a:schemeClr>
                </a:solidFill>
              </a:rPr>
              <a:t> sage is a preferred variety for cooking. </a:t>
            </a:r>
          </a:p>
        </p:txBody>
      </p:sp>
      <p:sp>
        <p:nvSpPr>
          <p:cNvPr id="3" name="Slide Number Placeholder 2">
            <a:extLst>
              <a:ext uri="{FF2B5EF4-FFF2-40B4-BE49-F238E27FC236}">
                <a16:creationId xmlns:a16="http://schemas.microsoft.com/office/drawing/2014/main" id="{B5FC999A-6F3E-C1B0-26C9-62890AC9DB01}"/>
              </a:ext>
            </a:extLst>
          </p:cNvPr>
          <p:cNvSpPr>
            <a:spLocks noGrp="1"/>
          </p:cNvSpPr>
          <p:nvPr>
            <p:ph type="sldNum" sz="quarter" idx="16"/>
          </p:nvPr>
        </p:nvSpPr>
        <p:spPr/>
        <p:txBody>
          <a:bodyPr/>
          <a:lstStyle/>
          <a:p>
            <a:fld id="{111DB74A-73E3-49E8-8984-0D5D8C20C556}" type="slidenum">
              <a:rPr lang="en-US" smtClean="0"/>
              <a:pPr/>
              <a:t>36</a:t>
            </a:fld>
            <a:endParaRPr lang="en-US" dirty="0"/>
          </a:p>
        </p:txBody>
      </p:sp>
      <p:sp>
        <p:nvSpPr>
          <p:cNvPr id="5" name="Title 4">
            <a:extLst>
              <a:ext uri="{FF2B5EF4-FFF2-40B4-BE49-F238E27FC236}">
                <a16:creationId xmlns:a16="http://schemas.microsoft.com/office/drawing/2014/main" id="{A2CBF33D-DD34-ED46-48FB-64BE7D688591}"/>
              </a:ext>
            </a:extLst>
          </p:cNvPr>
          <p:cNvSpPr>
            <a:spLocks noGrp="1"/>
          </p:cNvSpPr>
          <p:nvPr>
            <p:ph type="title"/>
          </p:nvPr>
        </p:nvSpPr>
        <p:spPr>
          <a:xfrm>
            <a:off x="457200" y="573012"/>
            <a:ext cx="7162800" cy="844625"/>
          </a:xfrm>
        </p:spPr>
        <p:txBody>
          <a:bodyPr>
            <a:normAutofit fontScale="90000"/>
          </a:bodyPr>
          <a:lstStyle/>
          <a:p>
            <a:r>
              <a:rPr lang="en-US" b="1" dirty="0"/>
              <a:t>Sage</a:t>
            </a:r>
            <a:br>
              <a:rPr lang="en-US" b="1" dirty="0"/>
            </a:br>
            <a:r>
              <a:rPr lang="en-US" sz="2700" b="1" i="1" dirty="0"/>
              <a:t>Salvia officinalis</a:t>
            </a:r>
            <a:br>
              <a:rPr lang="en-US" sz="4400" dirty="0"/>
            </a:br>
            <a:br>
              <a:rPr lang="en-US" b="1" dirty="0"/>
            </a:br>
            <a:endParaRPr lang="en-US" sz="2700" b="1" i="1" dirty="0"/>
          </a:p>
        </p:txBody>
      </p:sp>
      <p:sp>
        <p:nvSpPr>
          <p:cNvPr id="6" name="Picture Placeholder 3">
            <a:extLst>
              <a:ext uri="{FF2B5EF4-FFF2-40B4-BE49-F238E27FC236}">
                <a16:creationId xmlns:a16="http://schemas.microsoft.com/office/drawing/2014/main" id="{BE990921-3D00-1DE3-C1BF-EF5B3BB33BF2}"/>
              </a:ext>
            </a:extLst>
          </p:cNvPr>
          <p:cNvSpPr txBox="1">
            <a:spLocks/>
          </p:cNvSpPr>
          <p:nvPr/>
        </p:nvSpPr>
        <p:spPr>
          <a:xfrm>
            <a:off x="5638800" y="1752600"/>
            <a:ext cx="2743200" cy="2514600"/>
          </a:xfrm>
          <a:prstGeom prst="rect">
            <a:avLst/>
          </a:prstGeom>
        </p:spPr>
      </p:sp>
      <p:sp>
        <p:nvSpPr>
          <p:cNvPr id="7" name="Picture Placeholder 3">
            <a:extLst>
              <a:ext uri="{FF2B5EF4-FFF2-40B4-BE49-F238E27FC236}">
                <a16:creationId xmlns:a16="http://schemas.microsoft.com/office/drawing/2014/main" id="{9AA250EC-3275-1697-5224-E2B0ED623626}"/>
              </a:ext>
            </a:extLst>
          </p:cNvPr>
          <p:cNvSpPr txBox="1">
            <a:spLocks/>
          </p:cNvSpPr>
          <p:nvPr/>
        </p:nvSpPr>
        <p:spPr>
          <a:xfrm>
            <a:off x="5638800" y="1752600"/>
            <a:ext cx="2743200" cy="2514600"/>
          </a:xfrm>
          <a:prstGeom prst="rect">
            <a:avLst/>
          </a:prstGeom>
        </p:spPr>
      </p:sp>
      <p:pic>
        <p:nvPicPr>
          <p:cNvPr id="37" name="Picture 36" descr="A picture containing outdoor, ground, plant, leaf&#10;&#10;Description automatically generated">
            <a:extLst>
              <a:ext uri="{FF2B5EF4-FFF2-40B4-BE49-F238E27FC236}">
                <a16:creationId xmlns:a16="http://schemas.microsoft.com/office/drawing/2014/main" id="{123DAC8D-0F4F-02FD-E34A-3BB632F5E7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150937" y="2195663"/>
            <a:ext cx="3298570" cy="2401559"/>
          </a:xfrm>
          <a:prstGeom prst="rect">
            <a:avLst/>
          </a:prstGeom>
          <a:effectLst>
            <a:softEdge rad="0"/>
          </a:effectLst>
        </p:spPr>
      </p:pic>
      <p:sp>
        <p:nvSpPr>
          <p:cNvPr id="40" name="TextBox 39">
            <a:extLst>
              <a:ext uri="{FF2B5EF4-FFF2-40B4-BE49-F238E27FC236}">
                <a16:creationId xmlns:a16="http://schemas.microsoft.com/office/drawing/2014/main" id="{03A41A0C-F08C-619D-6885-DC4ABB145B1D}"/>
              </a:ext>
            </a:extLst>
          </p:cNvPr>
          <p:cNvSpPr txBox="1"/>
          <p:nvPr/>
        </p:nvSpPr>
        <p:spPr>
          <a:xfrm>
            <a:off x="5486400" y="5082942"/>
            <a:ext cx="2815856" cy="246221"/>
          </a:xfrm>
          <a:prstGeom prst="rect">
            <a:avLst/>
          </a:prstGeom>
          <a:noFill/>
        </p:spPr>
        <p:txBody>
          <a:bodyPr wrap="square" rtlCol="0">
            <a:spAutoFit/>
          </a:bodyPr>
          <a:lstStyle/>
          <a:p>
            <a:r>
              <a:rPr lang="en-US" sz="1000" i="1" dirty="0"/>
              <a:t>Photo by H. Peacock Morrow</a:t>
            </a:r>
          </a:p>
        </p:txBody>
      </p:sp>
    </p:spTree>
    <p:extLst>
      <p:ext uri="{BB962C8B-B14F-4D97-AF65-F5344CB8AC3E}">
        <p14:creationId xmlns:p14="http://schemas.microsoft.com/office/powerpoint/2010/main" val="2479296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B666DE-1E3D-70F3-C78F-50DEF4E42A39}"/>
              </a:ext>
            </a:extLst>
          </p:cNvPr>
          <p:cNvSpPr>
            <a:spLocks noGrp="1"/>
          </p:cNvSpPr>
          <p:nvPr>
            <p:ph type="body" sz="quarter" idx="13"/>
          </p:nvPr>
        </p:nvSpPr>
        <p:spPr/>
        <p:txBody>
          <a:bodyPr>
            <a:normAutofit fontScale="92500" lnSpcReduction="20000"/>
          </a:bodyPr>
          <a:lstStyle/>
          <a:p>
            <a:pPr marL="400050" lvl="1" indent="0"/>
            <a:r>
              <a:rPr lang="en-US" b="1" dirty="0">
                <a:solidFill>
                  <a:schemeClr val="accent1">
                    <a:lumMod val="75000"/>
                  </a:schemeClr>
                </a:solidFill>
              </a:rPr>
              <a:t>Evergreen Perennial </a:t>
            </a:r>
            <a:r>
              <a:rPr lang="en-US" dirty="0">
                <a:solidFill>
                  <a:schemeClr val="accent1">
                    <a:lumMod val="75000"/>
                  </a:schemeClr>
                </a:solidFill>
              </a:rPr>
              <a:t>(cool season) </a:t>
            </a:r>
          </a:p>
          <a:p>
            <a:pPr marL="400050" lvl="1" indent="0"/>
            <a:r>
              <a:rPr lang="en-US" b="1" dirty="0">
                <a:solidFill>
                  <a:schemeClr val="accent1">
                    <a:lumMod val="75000"/>
                  </a:schemeClr>
                </a:solidFill>
              </a:rPr>
              <a:t>Propagate </a:t>
            </a:r>
            <a:r>
              <a:rPr lang="en-US" dirty="0">
                <a:solidFill>
                  <a:schemeClr val="accent1">
                    <a:lumMod val="75000"/>
                  </a:schemeClr>
                </a:solidFill>
              </a:rPr>
              <a:t>by stem cuttings</a:t>
            </a:r>
          </a:p>
          <a:p>
            <a:pPr marL="400050" lvl="1" indent="0"/>
            <a:r>
              <a:rPr lang="en-US" b="1" dirty="0">
                <a:solidFill>
                  <a:schemeClr val="accent1">
                    <a:lumMod val="75000"/>
                  </a:schemeClr>
                </a:solidFill>
              </a:rPr>
              <a:t>Soil</a:t>
            </a:r>
            <a:r>
              <a:rPr lang="en-US" dirty="0">
                <a:solidFill>
                  <a:schemeClr val="accent1">
                    <a:lumMod val="75000"/>
                  </a:schemeClr>
                </a:solidFill>
              </a:rPr>
              <a:t> –Rich soil</a:t>
            </a:r>
          </a:p>
          <a:p>
            <a:pPr marL="400050" lvl="1" indent="0"/>
            <a:r>
              <a:rPr lang="en-US" b="1" dirty="0">
                <a:solidFill>
                  <a:schemeClr val="accent1">
                    <a:lumMod val="75000"/>
                  </a:schemeClr>
                </a:solidFill>
              </a:rPr>
              <a:t>Space</a:t>
            </a:r>
            <a:r>
              <a:rPr lang="en-US" dirty="0">
                <a:solidFill>
                  <a:schemeClr val="accent1">
                    <a:lumMod val="75000"/>
                  </a:schemeClr>
                </a:solidFill>
              </a:rPr>
              <a:t> 1 foot; height 1 foot</a:t>
            </a:r>
          </a:p>
          <a:p>
            <a:pPr marL="400050" lvl="1" indent="0"/>
            <a:r>
              <a:rPr lang="en-US" b="1" dirty="0">
                <a:solidFill>
                  <a:schemeClr val="accent1">
                    <a:lumMod val="75000"/>
                  </a:schemeClr>
                </a:solidFill>
              </a:rPr>
              <a:t>Full sun to part shade</a:t>
            </a:r>
          </a:p>
          <a:p>
            <a:pPr marL="400050" lvl="1" indent="0"/>
            <a:r>
              <a:rPr lang="en-US" b="1" dirty="0">
                <a:solidFill>
                  <a:schemeClr val="accent1">
                    <a:lumMod val="75000"/>
                  </a:schemeClr>
                </a:solidFill>
              </a:rPr>
              <a:t>Low water </a:t>
            </a:r>
            <a:endParaRPr lang="en-US" dirty="0">
              <a:solidFill>
                <a:schemeClr val="accent1">
                  <a:lumMod val="75000"/>
                </a:schemeClr>
              </a:solidFill>
            </a:endParaRPr>
          </a:p>
          <a:p>
            <a:pPr marL="400050" lvl="1" indent="0"/>
            <a:r>
              <a:rPr lang="en-US" b="1" dirty="0">
                <a:solidFill>
                  <a:schemeClr val="accent1">
                    <a:lumMod val="75000"/>
                  </a:schemeClr>
                </a:solidFill>
              </a:rPr>
              <a:t>Blooms</a:t>
            </a:r>
            <a:r>
              <a:rPr lang="en-US" dirty="0">
                <a:solidFill>
                  <a:schemeClr val="accent1">
                    <a:lumMod val="75000"/>
                  </a:schemeClr>
                </a:solidFill>
              </a:rPr>
              <a:t> in summer </a:t>
            </a:r>
          </a:p>
          <a:p>
            <a:pPr marL="400050" lvl="1" indent="0"/>
            <a:r>
              <a:rPr lang="en-US" b="1" dirty="0">
                <a:solidFill>
                  <a:schemeClr val="accent1">
                    <a:lumMod val="75000"/>
                  </a:schemeClr>
                </a:solidFill>
              </a:rPr>
              <a:t>Harvest</a:t>
            </a:r>
            <a:r>
              <a:rPr lang="en-US" dirty="0">
                <a:solidFill>
                  <a:schemeClr val="accent1">
                    <a:lumMod val="75000"/>
                  </a:schemeClr>
                </a:solidFill>
              </a:rPr>
              <a:t> leaves before blossoms open </a:t>
            </a:r>
          </a:p>
          <a:p>
            <a:pPr marL="400050" lvl="1" indent="0"/>
            <a:r>
              <a:rPr lang="en-US" b="1" dirty="0">
                <a:solidFill>
                  <a:schemeClr val="accent1">
                    <a:lumMod val="75000"/>
                  </a:schemeClr>
                </a:solidFill>
              </a:rPr>
              <a:t>Gardener’s Tips: </a:t>
            </a:r>
            <a:r>
              <a:rPr lang="en-US" dirty="0">
                <a:solidFill>
                  <a:schemeClr val="accent1">
                    <a:lumMod val="75000"/>
                  </a:schemeClr>
                </a:solidFill>
              </a:rPr>
              <a:t>Many species, and can range in height from 1” to 1’</a:t>
            </a:r>
            <a:endParaRPr lang="en-US" b="1" dirty="0">
              <a:solidFill>
                <a:schemeClr val="accent1">
                  <a:lumMod val="75000"/>
                </a:schemeClr>
              </a:solidFill>
            </a:endParaRPr>
          </a:p>
          <a:p>
            <a:endParaRPr lang="en-US" sz="3200" dirty="0"/>
          </a:p>
          <a:p>
            <a:endParaRPr lang="en-US" sz="3200" b="1" dirty="0"/>
          </a:p>
        </p:txBody>
      </p:sp>
      <p:sp>
        <p:nvSpPr>
          <p:cNvPr id="3" name="Slide Number Placeholder 2">
            <a:extLst>
              <a:ext uri="{FF2B5EF4-FFF2-40B4-BE49-F238E27FC236}">
                <a16:creationId xmlns:a16="http://schemas.microsoft.com/office/drawing/2014/main" id="{B5FC999A-6F3E-C1B0-26C9-62890AC9DB01}"/>
              </a:ext>
            </a:extLst>
          </p:cNvPr>
          <p:cNvSpPr>
            <a:spLocks noGrp="1"/>
          </p:cNvSpPr>
          <p:nvPr>
            <p:ph type="sldNum" sz="quarter" idx="16"/>
          </p:nvPr>
        </p:nvSpPr>
        <p:spPr/>
        <p:txBody>
          <a:bodyPr/>
          <a:lstStyle/>
          <a:p>
            <a:fld id="{111DB74A-73E3-49E8-8984-0D5D8C20C556}" type="slidenum">
              <a:rPr lang="en-US" smtClean="0"/>
              <a:pPr/>
              <a:t>37</a:t>
            </a:fld>
            <a:endParaRPr lang="en-US" dirty="0"/>
          </a:p>
        </p:txBody>
      </p:sp>
      <p:sp>
        <p:nvSpPr>
          <p:cNvPr id="5" name="Title 4">
            <a:extLst>
              <a:ext uri="{FF2B5EF4-FFF2-40B4-BE49-F238E27FC236}">
                <a16:creationId xmlns:a16="http://schemas.microsoft.com/office/drawing/2014/main" id="{A2CBF33D-DD34-ED46-48FB-64BE7D688591}"/>
              </a:ext>
            </a:extLst>
          </p:cNvPr>
          <p:cNvSpPr>
            <a:spLocks noGrp="1"/>
          </p:cNvSpPr>
          <p:nvPr>
            <p:ph type="title"/>
          </p:nvPr>
        </p:nvSpPr>
        <p:spPr>
          <a:xfrm>
            <a:off x="457200" y="914400"/>
            <a:ext cx="7162800" cy="503238"/>
          </a:xfrm>
        </p:spPr>
        <p:txBody>
          <a:bodyPr>
            <a:normAutofit fontScale="90000"/>
          </a:bodyPr>
          <a:lstStyle/>
          <a:p>
            <a:r>
              <a:rPr lang="en-US" sz="4400" b="1" dirty="0"/>
              <a:t>Thyme </a:t>
            </a:r>
            <a:br>
              <a:rPr lang="en-US" sz="4400" b="1" dirty="0"/>
            </a:br>
            <a:r>
              <a:rPr lang="en-US" sz="2700" b="1" i="1" dirty="0"/>
              <a:t>Thymus species</a:t>
            </a:r>
            <a:br>
              <a:rPr lang="en-US" sz="4400" dirty="0"/>
            </a:br>
            <a:br>
              <a:rPr lang="en-US" b="1" dirty="0"/>
            </a:br>
            <a:endParaRPr lang="en-US" sz="2700" b="1" i="1" dirty="0"/>
          </a:p>
        </p:txBody>
      </p:sp>
      <p:sp>
        <p:nvSpPr>
          <p:cNvPr id="6" name="Picture Placeholder 3">
            <a:extLst>
              <a:ext uri="{FF2B5EF4-FFF2-40B4-BE49-F238E27FC236}">
                <a16:creationId xmlns:a16="http://schemas.microsoft.com/office/drawing/2014/main" id="{BE990921-3D00-1DE3-C1BF-EF5B3BB33BF2}"/>
              </a:ext>
            </a:extLst>
          </p:cNvPr>
          <p:cNvSpPr txBox="1">
            <a:spLocks/>
          </p:cNvSpPr>
          <p:nvPr/>
        </p:nvSpPr>
        <p:spPr>
          <a:xfrm>
            <a:off x="5638800" y="1752600"/>
            <a:ext cx="2743200" cy="2514600"/>
          </a:xfrm>
          <a:prstGeom prst="rect">
            <a:avLst/>
          </a:prstGeom>
        </p:spPr>
      </p:sp>
      <p:sp>
        <p:nvSpPr>
          <p:cNvPr id="7" name="Picture Placeholder 3">
            <a:extLst>
              <a:ext uri="{FF2B5EF4-FFF2-40B4-BE49-F238E27FC236}">
                <a16:creationId xmlns:a16="http://schemas.microsoft.com/office/drawing/2014/main" id="{9AA250EC-3275-1697-5224-E2B0ED623626}"/>
              </a:ext>
            </a:extLst>
          </p:cNvPr>
          <p:cNvSpPr txBox="1">
            <a:spLocks/>
          </p:cNvSpPr>
          <p:nvPr/>
        </p:nvSpPr>
        <p:spPr>
          <a:xfrm>
            <a:off x="5638800" y="1752600"/>
            <a:ext cx="2743200" cy="2514600"/>
          </a:xfrm>
          <a:prstGeom prst="rect">
            <a:avLst/>
          </a:prstGeom>
        </p:spPr>
      </p:sp>
      <p:pic>
        <p:nvPicPr>
          <p:cNvPr id="15" name="Picture Placeholder 14" descr="A close-up of some plants&#10;&#10;Description automatically generated with medium confidence">
            <a:extLst>
              <a:ext uri="{FF2B5EF4-FFF2-40B4-BE49-F238E27FC236}">
                <a16:creationId xmlns:a16="http://schemas.microsoft.com/office/drawing/2014/main" id="{60ED7B55-421C-CD3E-F450-C94C8E02AFE7}"/>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5625" r="15625"/>
          <a:stretch>
            <a:fillRect/>
          </a:stretch>
        </p:blipFill>
        <p:spPr>
          <a:xfrm rot="5400000">
            <a:off x="5067300" y="1916225"/>
            <a:ext cx="2667000" cy="2743200"/>
          </a:xfrm>
        </p:spPr>
      </p:pic>
      <p:sp>
        <p:nvSpPr>
          <p:cNvPr id="16" name="TextBox 15">
            <a:extLst>
              <a:ext uri="{FF2B5EF4-FFF2-40B4-BE49-F238E27FC236}">
                <a16:creationId xmlns:a16="http://schemas.microsoft.com/office/drawing/2014/main" id="{5690D1CA-04AB-CF85-776F-54A3F49BED23}"/>
              </a:ext>
            </a:extLst>
          </p:cNvPr>
          <p:cNvSpPr txBox="1"/>
          <p:nvPr/>
        </p:nvSpPr>
        <p:spPr>
          <a:xfrm>
            <a:off x="4953000" y="4712606"/>
            <a:ext cx="2971800" cy="246221"/>
          </a:xfrm>
          <a:prstGeom prst="rect">
            <a:avLst/>
          </a:prstGeom>
          <a:noFill/>
        </p:spPr>
        <p:txBody>
          <a:bodyPr wrap="square" rtlCol="0">
            <a:spAutoFit/>
          </a:bodyPr>
          <a:lstStyle/>
          <a:p>
            <a:r>
              <a:rPr lang="en-US" sz="1000" i="1" dirty="0"/>
              <a:t>Photo by H. Peacock Morrow</a:t>
            </a:r>
          </a:p>
        </p:txBody>
      </p:sp>
    </p:spTree>
    <p:extLst>
      <p:ext uri="{BB962C8B-B14F-4D97-AF65-F5344CB8AC3E}">
        <p14:creationId xmlns:p14="http://schemas.microsoft.com/office/powerpoint/2010/main" val="166254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B666DE-1E3D-70F3-C78F-50DEF4E42A39}"/>
              </a:ext>
            </a:extLst>
          </p:cNvPr>
          <p:cNvSpPr>
            <a:spLocks noGrp="1"/>
          </p:cNvSpPr>
          <p:nvPr>
            <p:ph type="body" sz="quarter" idx="13"/>
          </p:nvPr>
        </p:nvSpPr>
        <p:spPr/>
        <p:txBody>
          <a:bodyPr>
            <a:noAutofit/>
          </a:bodyPr>
          <a:lstStyle/>
          <a:p>
            <a:pPr marL="400050" lvl="1" indent="0"/>
            <a:r>
              <a:rPr lang="en-US" sz="2000" b="1" dirty="0">
                <a:solidFill>
                  <a:schemeClr val="accent1">
                    <a:lumMod val="75000"/>
                  </a:schemeClr>
                </a:solidFill>
              </a:rPr>
              <a:t>Tender Perennial </a:t>
            </a:r>
          </a:p>
          <a:p>
            <a:pPr marL="400050" lvl="1" indent="0"/>
            <a:r>
              <a:rPr lang="en-US" sz="2000" b="1" dirty="0">
                <a:solidFill>
                  <a:schemeClr val="accent1">
                    <a:lumMod val="75000"/>
                  </a:schemeClr>
                </a:solidFill>
              </a:rPr>
              <a:t>Propagate </a:t>
            </a:r>
            <a:r>
              <a:rPr lang="en-US" sz="2000" dirty="0">
                <a:solidFill>
                  <a:schemeClr val="accent1">
                    <a:lumMod val="75000"/>
                  </a:schemeClr>
                </a:solidFill>
              </a:rPr>
              <a:t>by stem cuttings, can be grown from seed</a:t>
            </a:r>
          </a:p>
          <a:p>
            <a:pPr marL="400050" lvl="1" indent="0"/>
            <a:r>
              <a:rPr lang="en-US" sz="2000" b="1" dirty="0">
                <a:solidFill>
                  <a:schemeClr val="accent1">
                    <a:lumMod val="75000"/>
                  </a:schemeClr>
                </a:solidFill>
              </a:rPr>
              <a:t>Soil</a:t>
            </a:r>
            <a:r>
              <a:rPr lang="en-US" sz="2000" dirty="0">
                <a:solidFill>
                  <a:schemeClr val="accent1">
                    <a:lumMod val="75000"/>
                  </a:schemeClr>
                </a:solidFill>
              </a:rPr>
              <a:t> –Rich soil</a:t>
            </a:r>
          </a:p>
          <a:p>
            <a:pPr marL="400050" lvl="1" indent="0"/>
            <a:r>
              <a:rPr lang="en-US" sz="2000" b="1" dirty="0">
                <a:solidFill>
                  <a:schemeClr val="accent1">
                    <a:lumMod val="75000"/>
                  </a:schemeClr>
                </a:solidFill>
              </a:rPr>
              <a:t>Space</a:t>
            </a:r>
            <a:r>
              <a:rPr lang="en-US" sz="2000" dirty="0">
                <a:solidFill>
                  <a:schemeClr val="accent1">
                    <a:lumMod val="75000"/>
                  </a:schemeClr>
                </a:solidFill>
              </a:rPr>
              <a:t> 1 foot; height 1 foot</a:t>
            </a:r>
          </a:p>
          <a:p>
            <a:pPr marL="400050" lvl="1" indent="0"/>
            <a:r>
              <a:rPr lang="en-US" sz="2000" b="1" dirty="0">
                <a:solidFill>
                  <a:schemeClr val="accent1">
                    <a:lumMod val="75000"/>
                  </a:schemeClr>
                </a:solidFill>
              </a:rPr>
              <a:t>Water</a:t>
            </a:r>
            <a:r>
              <a:rPr lang="en-US" sz="2000" dirty="0">
                <a:solidFill>
                  <a:schemeClr val="accent1">
                    <a:lumMod val="75000"/>
                  </a:schemeClr>
                </a:solidFill>
              </a:rPr>
              <a:t> warm, moist and sunny conditions.  Keep the soil evenly moist.</a:t>
            </a:r>
          </a:p>
          <a:p>
            <a:pPr marL="400050" lvl="1" indent="0"/>
            <a:r>
              <a:rPr lang="en-US" sz="2000" b="1" dirty="0">
                <a:solidFill>
                  <a:schemeClr val="accent1">
                    <a:lumMod val="75000"/>
                  </a:schemeClr>
                </a:solidFill>
              </a:rPr>
              <a:t>Harvest</a:t>
            </a:r>
            <a:r>
              <a:rPr lang="en-US" sz="2000" dirty="0">
                <a:solidFill>
                  <a:schemeClr val="accent1">
                    <a:lumMod val="75000"/>
                  </a:schemeClr>
                </a:solidFill>
              </a:rPr>
              <a:t> the leaves and dry </a:t>
            </a:r>
          </a:p>
          <a:p>
            <a:pPr marL="400050" lvl="1" indent="0"/>
            <a:r>
              <a:rPr lang="en-US" sz="2000" b="1" dirty="0">
                <a:solidFill>
                  <a:schemeClr val="accent1">
                    <a:lumMod val="75000"/>
                  </a:schemeClr>
                </a:solidFill>
              </a:rPr>
              <a:t>Gardener’s Tips: </a:t>
            </a:r>
            <a:r>
              <a:rPr lang="en-US" sz="2000" dirty="0">
                <a:solidFill>
                  <a:schemeClr val="accent1">
                    <a:lumMod val="75000"/>
                  </a:schemeClr>
                </a:solidFill>
              </a:rPr>
              <a:t>The leaves can be used fresh, dried, or ground as a sugar substitute to sweeten desserts, fruit, and drinks</a:t>
            </a:r>
          </a:p>
        </p:txBody>
      </p:sp>
      <p:sp>
        <p:nvSpPr>
          <p:cNvPr id="3" name="Slide Number Placeholder 2">
            <a:extLst>
              <a:ext uri="{FF2B5EF4-FFF2-40B4-BE49-F238E27FC236}">
                <a16:creationId xmlns:a16="http://schemas.microsoft.com/office/drawing/2014/main" id="{B5FC999A-6F3E-C1B0-26C9-62890AC9DB01}"/>
              </a:ext>
            </a:extLst>
          </p:cNvPr>
          <p:cNvSpPr>
            <a:spLocks noGrp="1"/>
          </p:cNvSpPr>
          <p:nvPr>
            <p:ph type="sldNum" sz="quarter" idx="16"/>
          </p:nvPr>
        </p:nvSpPr>
        <p:spPr/>
        <p:txBody>
          <a:bodyPr/>
          <a:lstStyle/>
          <a:p>
            <a:fld id="{111DB74A-73E3-49E8-8984-0D5D8C20C556}" type="slidenum">
              <a:rPr lang="en-US" smtClean="0"/>
              <a:pPr/>
              <a:t>38</a:t>
            </a:fld>
            <a:endParaRPr lang="en-US" dirty="0"/>
          </a:p>
        </p:txBody>
      </p:sp>
      <p:sp>
        <p:nvSpPr>
          <p:cNvPr id="5" name="Title 4">
            <a:extLst>
              <a:ext uri="{FF2B5EF4-FFF2-40B4-BE49-F238E27FC236}">
                <a16:creationId xmlns:a16="http://schemas.microsoft.com/office/drawing/2014/main" id="{A2CBF33D-DD34-ED46-48FB-64BE7D688591}"/>
              </a:ext>
            </a:extLst>
          </p:cNvPr>
          <p:cNvSpPr>
            <a:spLocks noGrp="1"/>
          </p:cNvSpPr>
          <p:nvPr>
            <p:ph type="title"/>
          </p:nvPr>
        </p:nvSpPr>
        <p:spPr>
          <a:xfrm>
            <a:off x="838200" y="435258"/>
            <a:ext cx="7162800" cy="1143000"/>
          </a:xfrm>
        </p:spPr>
        <p:txBody>
          <a:bodyPr>
            <a:normAutofit fontScale="90000"/>
          </a:bodyPr>
          <a:lstStyle/>
          <a:p>
            <a:r>
              <a:rPr lang="en-US" b="1" dirty="0"/>
              <a:t>Unusual Culinary Herbs</a:t>
            </a:r>
            <a:br>
              <a:rPr lang="en-US" b="1" dirty="0"/>
            </a:br>
            <a:r>
              <a:rPr lang="en-US" b="1" dirty="0"/>
              <a:t>Stevia</a:t>
            </a:r>
            <a:br>
              <a:rPr lang="en-US" b="1" dirty="0"/>
            </a:br>
            <a:r>
              <a:rPr lang="en-US" sz="2700" b="1" i="1" dirty="0" err="1"/>
              <a:t>Stevia</a:t>
            </a:r>
            <a:r>
              <a:rPr lang="en-US" sz="2700" b="1" i="1" dirty="0"/>
              <a:t> </a:t>
            </a:r>
            <a:r>
              <a:rPr lang="en-US" sz="2700" b="1" i="1" dirty="0" err="1"/>
              <a:t>Redbaudiana</a:t>
            </a:r>
            <a:br>
              <a:rPr lang="en-US" b="1" dirty="0"/>
            </a:br>
            <a:endParaRPr lang="en-US" sz="2700" b="1" i="1" dirty="0"/>
          </a:p>
        </p:txBody>
      </p:sp>
      <p:sp>
        <p:nvSpPr>
          <p:cNvPr id="6" name="Picture Placeholder 3">
            <a:extLst>
              <a:ext uri="{FF2B5EF4-FFF2-40B4-BE49-F238E27FC236}">
                <a16:creationId xmlns:a16="http://schemas.microsoft.com/office/drawing/2014/main" id="{BE990921-3D00-1DE3-C1BF-EF5B3BB33BF2}"/>
              </a:ext>
            </a:extLst>
          </p:cNvPr>
          <p:cNvSpPr txBox="1">
            <a:spLocks/>
          </p:cNvSpPr>
          <p:nvPr/>
        </p:nvSpPr>
        <p:spPr>
          <a:xfrm>
            <a:off x="5638800" y="1752600"/>
            <a:ext cx="2743200" cy="2514600"/>
          </a:xfrm>
          <a:prstGeom prst="rect">
            <a:avLst/>
          </a:prstGeom>
        </p:spPr>
      </p:sp>
      <p:sp>
        <p:nvSpPr>
          <p:cNvPr id="7" name="Picture Placeholder 3">
            <a:extLst>
              <a:ext uri="{FF2B5EF4-FFF2-40B4-BE49-F238E27FC236}">
                <a16:creationId xmlns:a16="http://schemas.microsoft.com/office/drawing/2014/main" id="{9AA250EC-3275-1697-5224-E2B0ED623626}"/>
              </a:ext>
            </a:extLst>
          </p:cNvPr>
          <p:cNvSpPr txBox="1">
            <a:spLocks/>
          </p:cNvSpPr>
          <p:nvPr/>
        </p:nvSpPr>
        <p:spPr>
          <a:xfrm>
            <a:off x="5638800" y="1752600"/>
            <a:ext cx="2743200" cy="2514600"/>
          </a:xfrm>
          <a:prstGeom prst="rect">
            <a:avLst/>
          </a:prstGeom>
        </p:spPr>
      </p:sp>
      <p:pic>
        <p:nvPicPr>
          <p:cNvPr id="11" name="Picture Placeholder 10" descr="A plant in the dirt&#10;&#10;Description automatically generated with low confidence">
            <a:extLst>
              <a:ext uri="{FF2B5EF4-FFF2-40B4-BE49-F238E27FC236}">
                <a16:creationId xmlns:a16="http://schemas.microsoft.com/office/drawing/2014/main" id="{DB0B0BC8-30C0-6C91-141F-D7403823CABD}"/>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5625" r="15625"/>
          <a:stretch>
            <a:fillRect/>
          </a:stretch>
        </p:blipFill>
        <p:spPr>
          <a:xfrm rot="5400000">
            <a:off x="5476009" y="1519796"/>
            <a:ext cx="3124200" cy="3408218"/>
          </a:xfrm>
        </p:spPr>
      </p:pic>
      <p:sp>
        <p:nvSpPr>
          <p:cNvPr id="12" name="TextBox 11">
            <a:extLst>
              <a:ext uri="{FF2B5EF4-FFF2-40B4-BE49-F238E27FC236}">
                <a16:creationId xmlns:a16="http://schemas.microsoft.com/office/drawing/2014/main" id="{BCD54AC0-6025-D290-1607-6CE430ABD555}"/>
              </a:ext>
            </a:extLst>
          </p:cNvPr>
          <p:cNvSpPr txBox="1"/>
          <p:nvPr/>
        </p:nvSpPr>
        <p:spPr>
          <a:xfrm>
            <a:off x="4648200" y="4869552"/>
            <a:ext cx="2941674" cy="246221"/>
          </a:xfrm>
          <a:prstGeom prst="rect">
            <a:avLst/>
          </a:prstGeom>
          <a:noFill/>
        </p:spPr>
        <p:txBody>
          <a:bodyPr wrap="square" rtlCol="0">
            <a:spAutoFit/>
          </a:bodyPr>
          <a:lstStyle/>
          <a:p>
            <a:pPr algn="ctr"/>
            <a:r>
              <a:rPr lang="en-US" sz="1000" i="1" dirty="0">
                <a:solidFill>
                  <a:schemeClr val="accent1"/>
                </a:solidFill>
              </a:rPr>
              <a:t>Photo by H. Peacock Morrow</a:t>
            </a:r>
          </a:p>
        </p:txBody>
      </p:sp>
    </p:spTree>
    <p:extLst>
      <p:ext uri="{BB962C8B-B14F-4D97-AF65-F5344CB8AC3E}">
        <p14:creationId xmlns:p14="http://schemas.microsoft.com/office/powerpoint/2010/main" val="9462890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B666DE-1E3D-70F3-C78F-50DEF4E42A39}"/>
              </a:ext>
            </a:extLst>
          </p:cNvPr>
          <p:cNvSpPr>
            <a:spLocks noGrp="1"/>
          </p:cNvSpPr>
          <p:nvPr>
            <p:ph type="body" sz="quarter" idx="13"/>
          </p:nvPr>
        </p:nvSpPr>
        <p:spPr/>
        <p:txBody>
          <a:bodyPr>
            <a:normAutofit fontScale="25000" lnSpcReduction="20000"/>
          </a:bodyPr>
          <a:lstStyle/>
          <a:p>
            <a:r>
              <a:rPr lang="en-US" sz="8000" b="1" dirty="0">
                <a:solidFill>
                  <a:schemeClr val="accent1">
                    <a:lumMod val="75000"/>
                  </a:schemeClr>
                </a:solidFill>
              </a:rPr>
              <a:t>Saffron  (Crocus </a:t>
            </a:r>
            <a:r>
              <a:rPr lang="en-US" sz="8000" b="1" dirty="0" err="1">
                <a:solidFill>
                  <a:schemeClr val="accent1">
                    <a:lumMod val="75000"/>
                  </a:schemeClr>
                </a:solidFill>
              </a:rPr>
              <a:t>Stativus</a:t>
            </a:r>
            <a:r>
              <a:rPr lang="en-US" sz="8000" dirty="0">
                <a:solidFill>
                  <a:schemeClr val="accent1">
                    <a:lumMod val="75000"/>
                  </a:schemeClr>
                </a:solidFill>
              </a:rPr>
              <a:t>)</a:t>
            </a:r>
          </a:p>
          <a:p>
            <a:pPr marL="400050" lvl="1" indent="0"/>
            <a:r>
              <a:rPr lang="en-US" sz="8000" b="1" dirty="0">
                <a:solidFill>
                  <a:schemeClr val="accent1">
                    <a:lumMod val="75000"/>
                  </a:schemeClr>
                </a:solidFill>
              </a:rPr>
              <a:t>Corm (cool season)</a:t>
            </a:r>
          </a:p>
          <a:p>
            <a:pPr marL="400050" lvl="1" indent="0"/>
            <a:r>
              <a:rPr lang="en-US" sz="8000" b="1" dirty="0">
                <a:solidFill>
                  <a:schemeClr val="accent1">
                    <a:lumMod val="75000"/>
                  </a:schemeClr>
                </a:solidFill>
              </a:rPr>
              <a:t>Propagate </a:t>
            </a:r>
            <a:r>
              <a:rPr lang="en-US" sz="8000" dirty="0">
                <a:solidFill>
                  <a:schemeClr val="accent1">
                    <a:lumMod val="75000"/>
                  </a:schemeClr>
                </a:solidFill>
              </a:rPr>
              <a:t>Plant bulbs in September where they will get sun when in bloom. </a:t>
            </a:r>
          </a:p>
          <a:p>
            <a:pPr marL="400050" lvl="1" indent="0"/>
            <a:r>
              <a:rPr lang="en-US" sz="8000" b="1" dirty="0">
                <a:solidFill>
                  <a:schemeClr val="accent1">
                    <a:lumMod val="75000"/>
                  </a:schemeClr>
                </a:solidFill>
              </a:rPr>
              <a:t>Soil</a:t>
            </a:r>
            <a:r>
              <a:rPr lang="en-US" sz="8000" dirty="0">
                <a:solidFill>
                  <a:schemeClr val="accent1">
                    <a:lumMod val="75000"/>
                  </a:schemeClr>
                </a:solidFill>
              </a:rPr>
              <a:t> –Average Soil</a:t>
            </a:r>
          </a:p>
          <a:p>
            <a:pPr marL="400050" lvl="1" indent="0"/>
            <a:r>
              <a:rPr lang="en-US" sz="8000" b="1" dirty="0">
                <a:solidFill>
                  <a:schemeClr val="accent1">
                    <a:lumMod val="75000"/>
                  </a:schemeClr>
                </a:solidFill>
              </a:rPr>
              <a:t>Space</a:t>
            </a:r>
            <a:r>
              <a:rPr lang="en-US" sz="8000" dirty="0">
                <a:solidFill>
                  <a:schemeClr val="accent1">
                    <a:lumMod val="75000"/>
                  </a:schemeClr>
                </a:solidFill>
              </a:rPr>
              <a:t> 12 bulbs per square foot; height 4 inches</a:t>
            </a:r>
          </a:p>
          <a:p>
            <a:pPr marL="400050" lvl="1" indent="0"/>
            <a:r>
              <a:rPr lang="en-US" sz="8000" b="1" dirty="0">
                <a:solidFill>
                  <a:schemeClr val="accent1">
                    <a:lumMod val="75000"/>
                  </a:schemeClr>
                </a:solidFill>
              </a:rPr>
              <a:t>Light</a:t>
            </a:r>
            <a:r>
              <a:rPr lang="en-US" sz="8000" dirty="0">
                <a:solidFill>
                  <a:schemeClr val="accent1">
                    <a:lumMod val="75000"/>
                  </a:schemeClr>
                </a:solidFill>
              </a:rPr>
              <a:t>-Full sun to part shade</a:t>
            </a:r>
          </a:p>
          <a:p>
            <a:pPr marL="400050" lvl="1" indent="0"/>
            <a:r>
              <a:rPr lang="en-US" sz="8000" b="1" dirty="0">
                <a:solidFill>
                  <a:schemeClr val="accent1">
                    <a:lumMod val="75000"/>
                  </a:schemeClr>
                </a:solidFill>
              </a:rPr>
              <a:t>Blooms in fall</a:t>
            </a:r>
            <a:endParaRPr lang="en-US" sz="8000" dirty="0">
              <a:solidFill>
                <a:schemeClr val="accent1">
                  <a:lumMod val="75000"/>
                </a:schemeClr>
              </a:solidFill>
            </a:endParaRPr>
          </a:p>
          <a:p>
            <a:pPr marL="400050" lvl="1" indent="0"/>
            <a:r>
              <a:rPr lang="en-US" sz="8000" b="1" dirty="0">
                <a:solidFill>
                  <a:schemeClr val="accent1">
                    <a:lumMod val="75000"/>
                  </a:schemeClr>
                </a:solidFill>
              </a:rPr>
              <a:t>Harvest: </a:t>
            </a:r>
            <a:r>
              <a:rPr lang="en-US" sz="8000" dirty="0">
                <a:solidFill>
                  <a:schemeClr val="accent1">
                    <a:lumMod val="75000"/>
                  </a:schemeClr>
                </a:solidFill>
              </a:rPr>
              <a:t>The saffron derives from the stigma and styles — called threads — within the flower itself</a:t>
            </a:r>
          </a:p>
          <a:p>
            <a:pPr marL="400050" lvl="1" indent="0"/>
            <a:r>
              <a:rPr lang="en-US" sz="8000" b="1" dirty="0">
                <a:solidFill>
                  <a:schemeClr val="accent1">
                    <a:lumMod val="75000"/>
                  </a:schemeClr>
                </a:solidFill>
              </a:rPr>
              <a:t>Gardener’s Tips: </a:t>
            </a:r>
            <a:r>
              <a:rPr lang="en-US" sz="8000" dirty="0">
                <a:solidFill>
                  <a:schemeClr val="accent1">
                    <a:lumMod val="75000"/>
                  </a:schemeClr>
                </a:solidFill>
              </a:rPr>
              <a:t>Saffron is very expensive due to the difficulty of harvesting it. Farmers must harvest the delicate threads from each flower by hand</a:t>
            </a:r>
            <a:r>
              <a:rPr lang="en-US" sz="8000" dirty="0">
                <a:solidFill>
                  <a:schemeClr val="accent1"/>
                </a:solidFill>
              </a:rPr>
              <a:t>.</a:t>
            </a:r>
          </a:p>
          <a:p>
            <a:pPr marL="400050" lvl="1" indent="0"/>
            <a:endParaRPr lang="en-US" sz="1700" b="1" dirty="0"/>
          </a:p>
        </p:txBody>
      </p:sp>
      <p:sp>
        <p:nvSpPr>
          <p:cNvPr id="3" name="Slide Number Placeholder 2">
            <a:extLst>
              <a:ext uri="{FF2B5EF4-FFF2-40B4-BE49-F238E27FC236}">
                <a16:creationId xmlns:a16="http://schemas.microsoft.com/office/drawing/2014/main" id="{B5FC999A-6F3E-C1B0-26C9-62890AC9DB01}"/>
              </a:ext>
            </a:extLst>
          </p:cNvPr>
          <p:cNvSpPr>
            <a:spLocks noGrp="1"/>
          </p:cNvSpPr>
          <p:nvPr>
            <p:ph type="sldNum" sz="quarter" idx="16"/>
          </p:nvPr>
        </p:nvSpPr>
        <p:spPr/>
        <p:txBody>
          <a:bodyPr/>
          <a:lstStyle/>
          <a:p>
            <a:fld id="{111DB74A-73E3-49E8-8984-0D5D8C20C556}" type="slidenum">
              <a:rPr lang="en-US" smtClean="0"/>
              <a:pPr/>
              <a:t>39</a:t>
            </a:fld>
            <a:endParaRPr lang="en-US" dirty="0"/>
          </a:p>
        </p:txBody>
      </p:sp>
      <p:sp>
        <p:nvSpPr>
          <p:cNvPr id="5" name="Title 4">
            <a:extLst>
              <a:ext uri="{FF2B5EF4-FFF2-40B4-BE49-F238E27FC236}">
                <a16:creationId xmlns:a16="http://schemas.microsoft.com/office/drawing/2014/main" id="{A2CBF33D-DD34-ED46-48FB-64BE7D688591}"/>
              </a:ext>
            </a:extLst>
          </p:cNvPr>
          <p:cNvSpPr>
            <a:spLocks noGrp="1"/>
          </p:cNvSpPr>
          <p:nvPr>
            <p:ph type="title"/>
          </p:nvPr>
        </p:nvSpPr>
        <p:spPr>
          <a:xfrm>
            <a:off x="457200" y="274638"/>
            <a:ext cx="7162800" cy="1143000"/>
          </a:xfrm>
        </p:spPr>
        <p:txBody>
          <a:bodyPr>
            <a:normAutofit fontScale="90000"/>
          </a:bodyPr>
          <a:lstStyle/>
          <a:p>
            <a:r>
              <a:rPr lang="en-US" b="1" dirty="0"/>
              <a:t>Unusual Culinary Herbs</a:t>
            </a:r>
            <a:br>
              <a:rPr lang="en-US" b="1" dirty="0"/>
            </a:br>
            <a:r>
              <a:rPr lang="en-US" b="1" dirty="0"/>
              <a:t>Saffron</a:t>
            </a:r>
            <a:br>
              <a:rPr lang="en-US" b="1" dirty="0"/>
            </a:br>
            <a:endParaRPr lang="en-US" sz="2700" b="1" i="1" dirty="0"/>
          </a:p>
        </p:txBody>
      </p:sp>
      <p:sp>
        <p:nvSpPr>
          <p:cNvPr id="6" name="Picture Placeholder 3">
            <a:extLst>
              <a:ext uri="{FF2B5EF4-FFF2-40B4-BE49-F238E27FC236}">
                <a16:creationId xmlns:a16="http://schemas.microsoft.com/office/drawing/2014/main" id="{BE990921-3D00-1DE3-C1BF-EF5B3BB33BF2}"/>
              </a:ext>
            </a:extLst>
          </p:cNvPr>
          <p:cNvSpPr txBox="1">
            <a:spLocks/>
          </p:cNvSpPr>
          <p:nvPr/>
        </p:nvSpPr>
        <p:spPr>
          <a:xfrm>
            <a:off x="5638800" y="1752600"/>
            <a:ext cx="2743200" cy="2514600"/>
          </a:xfrm>
          <a:prstGeom prst="rect">
            <a:avLst/>
          </a:prstGeom>
        </p:spPr>
      </p:sp>
      <p:sp>
        <p:nvSpPr>
          <p:cNvPr id="7" name="Picture Placeholder 3">
            <a:extLst>
              <a:ext uri="{FF2B5EF4-FFF2-40B4-BE49-F238E27FC236}">
                <a16:creationId xmlns:a16="http://schemas.microsoft.com/office/drawing/2014/main" id="{9AA250EC-3275-1697-5224-E2B0ED623626}"/>
              </a:ext>
            </a:extLst>
          </p:cNvPr>
          <p:cNvSpPr txBox="1">
            <a:spLocks/>
          </p:cNvSpPr>
          <p:nvPr/>
        </p:nvSpPr>
        <p:spPr>
          <a:xfrm>
            <a:off x="5638800" y="1752600"/>
            <a:ext cx="2743200" cy="2514600"/>
          </a:xfrm>
          <a:prstGeom prst="rect">
            <a:avLst/>
          </a:prstGeom>
        </p:spPr>
      </p:sp>
      <p:pic>
        <p:nvPicPr>
          <p:cNvPr id="17" name="Picture Placeholder 16" descr="A purple flower in the dirt&#10;&#10;Description automatically generated with medium confidence">
            <a:extLst>
              <a:ext uri="{FF2B5EF4-FFF2-40B4-BE49-F238E27FC236}">
                <a16:creationId xmlns:a16="http://schemas.microsoft.com/office/drawing/2014/main" id="{C466491B-98D2-E29A-18B5-43A6E7AB11AF}"/>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5625" r="15625"/>
          <a:stretch>
            <a:fillRect/>
          </a:stretch>
        </p:blipFill>
        <p:spPr>
          <a:xfrm rot="5400000">
            <a:off x="5372100" y="2135188"/>
            <a:ext cx="2514600" cy="2743200"/>
          </a:xfrm>
        </p:spPr>
      </p:pic>
      <p:sp>
        <p:nvSpPr>
          <p:cNvPr id="18" name="TextBox 17">
            <a:extLst>
              <a:ext uri="{FF2B5EF4-FFF2-40B4-BE49-F238E27FC236}">
                <a16:creationId xmlns:a16="http://schemas.microsoft.com/office/drawing/2014/main" id="{DDC0C589-4D28-CA7E-8B76-AD896F8B954C}"/>
              </a:ext>
            </a:extLst>
          </p:cNvPr>
          <p:cNvSpPr txBox="1"/>
          <p:nvPr/>
        </p:nvSpPr>
        <p:spPr>
          <a:xfrm>
            <a:off x="5257800" y="4817109"/>
            <a:ext cx="2744506" cy="246221"/>
          </a:xfrm>
          <a:prstGeom prst="rect">
            <a:avLst/>
          </a:prstGeom>
          <a:noFill/>
        </p:spPr>
        <p:txBody>
          <a:bodyPr wrap="square" rtlCol="0">
            <a:spAutoFit/>
          </a:bodyPr>
          <a:lstStyle/>
          <a:p>
            <a:r>
              <a:rPr lang="en-US" sz="1000" i="1" dirty="0"/>
              <a:t>Photo by </a:t>
            </a:r>
            <a:r>
              <a:rPr lang="en-US" sz="1000" i="1" dirty="0" err="1"/>
              <a:t>D.Crosby</a:t>
            </a:r>
            <a:endParaRPr lang="en-US" sz="1000" i="1" dirty="0"/>
          </a:p>
        </p:txBody>
      </p:sp>
    </p:spTree>
    <p:extLst>
      <p:ext uri="{BB962C8B-B14F-4D97-AF65-F5344CB8AC3E}">
        <p14:creationId xmlns:p14="http://schemas.microsoft.com/office/powerpoint/2010/main" val="3599992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Who Are Master Gardeners?</a:t>
            </a:r>
          </a:p>
        </p:txBody>
      </p:sp>
      <p:sp>
        <p:nvSpPr>
          <p:cNvPr id="6" name="Content Placeholder 5"/>
          <p:cNvSpPr>
            <a:spLocks noGrp="1"/>
          </p:cNvSpPr>
          <p:nvPr>
            <p:ph idx="1"/>
          </p:nvPr>
        </p:nvSpPr>
        <p:spPr/>
        <p:txBody>
          <a:bodyPr>
            <a:normAutofit/>
          </a:bodyPr>
          <a:lstStyle/>
          <a:p>
            <a:r>
              <a:rPr lang="en-US" dirty="0">
                <a:solidFill>
                  <a:schemeClr val="accent2"/>
                </a:solidFill>
              </a:rPr>
              <a:t>Where to find us…</a:t>
            </a:r>
          </a:p>
          <a:p>
            <a:r>
              <a:rPr lang="en-US" sz="3000" dirty="0"/>
              <a:t>Workshops, Fairs and Festivals and Special Events</a:t>
            </a:r>
          </a:p>
          <a:p>
            <a:pPr lvl="1"/>
            <a:r>
              <a:rPr lang="en-US" dirty="0"/>
              <a:t>Speakers by Request </a:t>
            </a:r>
          </a:p>
          <a:p>
            <a:pPr lvl="1"/>
            <a:r>
              <a:rPr lang="en-US" dirty="0"/>
              <a:t>Workshops (various venues, check website)</a:t>
            </a:r>
          </a:p>
          <a:p>
            <a:pPr lvl="1"/>
            <a:r>
              <a:rPr lang="en-US" dirty="0"/>
              <a:t>Farmers’ Markets (seasonal: Auburn, Roseville, Lincoln)</a:t>
            </a:r>
          </a:p>
          <a:p>
            <a:pPr lvl="1"/>
            <a:r>
              <a:rPr lang="en-US" dirty="0"/>
              <a:t>Fairs and Festivals Booths (varies)</a:t>
            </a:r>
          </a:p>
          <a:p>
            <a:pPr lvl="1"/>
            <a:r>
              <a:rPr lang="en-US" dirty="0"/>
              <a:t>Garden Faire (April)</a:t>
            </a:r>
          </a:p>
          <a:p>
            <a:pPr lvl="1"/>
            <a:r>
              <a:rPr lang="en-US" dirty="0"/>
              <a:t>Mother’s Day Garden Tour (May 14th)</a:t>
            </a:r>
          </a:p>
        </p:txBody>
      </p:sp>
      <p:sp>
        <p:nvSpPr>
          <p:cNvPr id="4" name="Slide Number Placeholder 3"/>
          <p:cNvSpPr>
            <a:spLocks noGrp="1"/>
          </p:cNvSpPr>
          <p:nvPr>
            <p:ph type="sldNum" sz="quarter" idx="12"/>
          </p:nvPr>
        </p:nvSpPr>
        <p:spPr/>
        <p:txBody>
          <a:bodyPr/>
          <a:lstStyle/>
          <a:p>
            <a:fld id="{111DB74A-73E3-49E8-8984-0D5D8C20C556}" type="slidenum">
              <a:rPr lang="en-US" smtClean="0"/>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B666DE-1E3D-70F3-C78F-50DEF4E42A39}"/>
              </a:ext>
            </a:extLst>
          </p:cNvPr>
          <p:cNvSpPr>
            <a:spLocks noGrp="1"/>
          </p:cNvSpPr>
          <p:nvPr>
            <p:ph type="body" sz="quarter" idx="13"/>
          </p:nvPr>
        </p:nvSpPr>
        <p:spPr>
          <a:xfrm>
            <a:off x="457200" y="2133600"/>
            <a:ext cx="4724400" cy="3886200"/>
          </a:xfrm>
        </p:spPr>
        <p:txBody>
          <a:bodyPr>
            <a:normAutofit fontScale="92500" lnSpcReduction="10000"/>
          </a:bodyPr>
          <a:lstStyle/>
          <a:p>
            <a:pPr marL="400050" lvl="1" indent="0"/>
            <a:r>
              <a:rPr lang="en-US" sz="1800" b="1" dirty="0">
                <a:solidFill>
                  <a:schemeClr val="accent1">
                    <a:lumMod val="75000"/>
                  </a:schemeClr>
                </a:solidFill>
              </a:rPr>
              <a:t>Annual</a:t>
            </a:r>
            <a:endParaRPr lang="en-US" sz="1800" dirty="0">
              <a:solidFill>
                <a:schemeClr val="accent1">
                  <a:lumMod val="75000"/>
                </a:schemeClr>
              </a:solidFill>
            </a:endParaRPr>
          </a:p>
          <a:p>
            <a:pPr marL="400050" lvl="1" indent="0"/>
            <a:r>
              <a:rPr lang="en-US" sz="1800" b="1" dirty="0">
                <a:solidFill>
                  <a:schemeClr val="accent1">
                    <a:lumMod val="75000"/>
                  </a:schemeClr>
                </a:solidFill>
              </a:rPr>
              <a:t>Propagate </a:t>
            </a:r>
            <a:r>
              <a:rPr lang="en-US" sz="1800" dirty="0">
                <a:solidFill>
                  <a:schemeClr val="accent1">
                    <a:lumMod val="75000"/>
                  </a:schemeClr>
                </a:solidFill>
              </a:rPr>
              <a:t>Direct seed in spring after last frost</a:t>
            </a:r>
          </a:p>
          <a:p>
            <a:pPr marL="400050" lvl="1" indent="0"/>
            <a:r>
              <a:rPr lang="en-US" sz="1800" b="1" dirty="0">
                <a:solidFill>
                  <a:schemeClr val="accent1">
                    <a:lumMod val="75000"/>
                  </a:schemeClr>
                </a:solidFill>
              </a:rPr>
              <a:t>Soil-</a:t>
            </a:r>
            <a:r>
              <a:rPr lang="en-US" sz="1800" dirty="0">
                <a:solidFill>
                  <a:schemeClr val="accent1">
                    <a:lumMod val="75000"/>
                  </a:schemeClr>
                </a:solidFill>
              </a:rPr>
              <a:t>medium to rich, sandy soil</a:t>
            </a:r>
          </a:p>
          <a:p>
            <a:pPr marL="400050" lvl="1" indent="0"/>
            <a:r>
              <a:rPr lang="en-US" sz="1800" b="1" dirty="0">
                <a:solidFill>
                  <a:schemeClr val="accent1">
                    <a:lumMod val="75000"/>
                  </a:schemeClr>
                </a:solidFill>
              </a:rPr>
              <a:t>Space-</a:t>
            </a:r>
            <a:r>
              <a:rPr lang="en-US" sz="1800" dirty="0">
                <a:solidFill>
                  <a:schemeClr val="accent1">
                    <a:lumMod val="75000"/>
                  </a:schemeClr>
                </a:solidFill>
              </a:rPr>
              <a:t>6 to 12 inches apart </a:t>
            </a:r>
          </a:p>
          <a:p>
            <a:pPr marL="400050" lvl="1" indent="0"/>
            <a:r>
              <a:rPr lang="en-US" sz="1800" b="1" dirty="0">
                <a:solidFill>
                  <a:schemeClr val="accent1">
                    <a:lumMod val="75000"/>
                  </a:schemeClr>
                </a:solidFill>
              </a:rPr>
              <a:t>Full sun </a:t>
            </a:r>
          </a:p>
          <a:p>
            <a:pPr marL="400050" lvl="1" indent="0"/>
            <a:r>
              <a:rPr lang="en-US" sz="1800" b="1" dirty="0">
                <a:solidFill>
                  <a:schemeClr val="accent1">
                    <a:lumMod val="75000"/>
                  </a:schemeClr>
                </a:solidFill>
              </a:rPr>
              <a:t>Blooms</a:t>
            </a:r>
            <a:r>
              <a:rPr lang="en-US" sz="1800" dirty="0">
                <a:solidFill>
                  <a:schemeClr val="accent1">
                    <a:lumMod val="75000"/>
                  </a:schemeClr>
                </a:solidFill>
              </a:rPr>
              <a:t> in summer </a:t>
            </a:r>
          </a:p>
          <a:p>
            <a:pPr marL="400050" lvl="1" indent="0"/>
            <a:r>
              <a:rPr lang="en-US" sz="1800" b="1" dirty="0">
                <a:solidFill>
                  <a:schemeClr val="accent1">
                    <a:lumMod val="75000"/>
                  </a:schemeClr>
                </a:solidFill>
              </a:rPr>
              <a:t>Harvest</a:t>
            </a:r>
            <a:r>
              <a:rPr lang="en-US" sz="1800" dirty="0">
                <a:solidFill>
                  <a:schemeClr val="accent1">
                    <a:lumMod val="75000"/>
                  </a:schemeClr>
                </a:solidFill>
              </a:rPr>
              <a:t> leaves may be harvested once the plants have become fully established</a:t>
            </a:r>
          </a:p>
          <a:p>
            <a:pPr marL="400050" lvl="1" indent="0"/>
            <a:r>
              <a:rPr lang="en-US" sz="1800" b="1" dirty="0">
                <a:solidFill>
                  <a:schemeClr val="accent1">
                    <a:lumMod val="75000"/>
                  </a:schemeClr>
                </a:solidFill>
              </a:rPr>
              <a:t>Gardener’s Tips:</a:t>
            </a:r>
            <a:r>
              <a:rPr lang="en-US" sz="1800" b="1" i="1" dirty="0">
                <a:solidFill>
                  <a:schemeClr val="accent1">
                    <a:lumMod val="75000"/>
                  </a:schemeClr>
                </a:solidFill>
              </a:rPr>
              <a:t> </a:t>
            </a:r>
            <a:r>
              <a:rPr lang="en-US" sz="1800" dirty="0">
                <a:solidFill>
                  <a:schemeClr val="accent1">
                    <a:lumMod val="75000"/>
                  </a:schemeClr>
                </a:solidFill>
              </a:rPr>
              <a:t>Shiso is an aromatic herb commonly used in many Japanese dishes such as sushi, salads, tempura, noodles, etc. It has a unique fragrance and flavor.</a:t>
            </a:r>
            <a:endParaRPr lang="en-US" sz="1800" b="1" dirty="0">
              <a:solidFill>
                <a:schemeClr val="accent1">
                  <a:lumMod val="75000"/>
                </a:schemeClr>
              </a:solidFill>
            </a:endParaRPr>
          </a:p>
          <a:p>
            <a:pPr marL="400050" lvl="1" indent="0">
              <a:buNone/>
            </a:pPr>
            <a:endParaRPr lang="en-US" sz="1700" dirty="0"/>
          </a:p>
          <a:p>
            <a:endParaRPr lang="en-US" sz="3200" dirty="0"/>
          </a:p>
        </p:txBody>
      </p:sp>
      <p:sp>
        <p:nvSpPr>
          <p:cNvPr id="3" name="Slide Number Placeholder 2">
            <a:extLst>
              <a:ext uri="{FF2B5EF4-FFF2-40B4-BE49-F238E27FC236}">
                <a16:creationId xmlns:a16="http://schemas.microsoft.com/office/drawing/2014/main" id="{B5FC999A-6F3E-C1B0-26C9-62890AC9DB01}"/>
              </a:ext>
            </a:extLst>
          </p:cNvPr>
          <p:cNvSpPr>
            <a:spLocks noGrp="1"/>
          </p:cNvSpPr>
          <p:nvPr>
            <p:ph type="sldNum" sz="quarter" idx="16"/>
          </p:nvPr>
        </p:nvSpPr>
        <p:spPr/>
        <p:txBody>
          <a:bodyPr/>
          <a:lstStyle/>
          <a:p>
            <a:fld id="{111DB74A-73E3-49E8-8984-0D5D8C20C556}" type="slidenum">
              <a:rPr lang="en-US" smtClean="0"/>
              <a:pPr/>
              <a:t>40</a:t>
            </a:fld>
            <a:endParaRPr lang="en-US" dirty="0"/>
          </a:p>
        </p:txBody>
      </p:sp>
      <p:sp>
        <p:nvSpPr>
          <p:cNvPr id="5" name="Title 4">
            <a:extLst>
              <a:ext uri="{FF2B5EF4-FFF2-40B4-BE49-F238E27FC236}">
                <a16:creationId xmlns:a16="http://schemas.microsoft.com/office/drawing/2014/main" id="{A2CBF33D-DD34-ED46-48FB-64BE7D688591}"/>
              </a:ext>
            </a:extLst>
          </p:cNvPr>
          <p:cNvSpPr>
            <a:spLocks noGrp="1"/>
          </p:cNvSpPr>
          <p:nvPr>
            <p:ph type="title"/>
          </p:nvPr>
        </p:nvSpPr>
        <p:spPr>
          <a:xfrm>
            <a:off x="457200" y="685800"/>
            <a:ext cx="7162800" cy="1295400"/>
          </a:xfrm>
        </p:spPr>
        <p:txBody>
          <a:bodyPr>
            <a:normAutofit fontScale="90000"/>
          </a:bodyPr>
          <a:lstStyle/>
          <a:p>
            <a:r>
              <a:rPr lang="en-US" b="1" dirty="0"/>
              <a:t>Unusual Culinary Herbs</a:t>
            </a:r>
            <a:br>
              <a:rPr lang="en-US" b="1" dirty="0"/>
            </a:br>
            <a:r>
              <a:rPr lang="en-US" b="1" dirty="0"/>
              <a:t>Shiso</a:t>
            </a:r>
            <a:br>
              <a:rPr lang="en-US" b="1" dirty="0"/>
            </a:br>
            <a:r>
              <a:rPr lang="en-US" sz="2700" b="1" i="1" dirty="0"/>
              <a:t>Perilla frutescens</a:t>
            </a:r>
            <a:br>
              <a:rPr lang="en-US" b="1" dirty="0"/>
            </a:br>
            <a:br>
              <a:rPr lang="en-US" b="1" dirty="0"/>
            </a:br>
            <a:endParaRPr lang="en-US" sz="2700" b="1" i="1" dirty="0"/>
          </a:p>
        </p:txBody>
      </p:sp>
      <p:sp>
        <p:nvSpPr>
          <p:cNvPr id="6" name="Picture Placeholder 3">
            <a:extLst>
              <a:ext uri="{FF2B5EF4-FFF2-40B4-BE49-F238E27FC236}">
                <a16:creationId xmlns:a16="http://schemas.microsoft.com/office/drawing/2014/main" id="{BE990921-3D00-1DE3-C1BF-EF5B3BB33BF2}"/>
              </a:ext>
            </a:extLst>
          </p:cNvPr>
          <p:cNvSpPr txBox="1">
            <a:spLocks/>
          </p:cNvSpPr>
          <p:nvPr/>
        </p:nvSpPr>
        <p:spPr>
          <a:xfrm>
            <a:off x="5638800" y="1752600"/>
            <a:ext cx="2743200" cy="2514600"/>
          </a:xfrm>
          <a:prstGeom prst="rect">
            <a:avLst/>
          </a:prstGeom>
        </p:spPr>
      </p:sp>
      <p:sp>
        <p:nvSpPr>
          <p:cNvPr id="7" name="Picture Placeholder 3">
            <a:extLst>
              <a:ext uri="{FF2B5EF4-FFF2-40B4-BE49-F238E27FC236}">
                <a16:creationId xmlns:a16="http://schemas.microsoft.com/office/drawing/2014/main" id="{9AA250EC-3275-1697-5224-E2B0ED623626}"/>
              </a:ext>
            </a:extLst>
          </p:cNvPr>
          <p:cNvSpPr txBox="1">
            <a:spLocks/>
          </p:cNvSpPr>
          <p:nvPr/>
        </p:nvSpPr>
        <p:spPr>
          <a:xfrm>
            <a:off x="5638800" y="1752600"/>
            <a:ext cx="2743200" cy="2514600"/>
          </a:xfrm>
          <a:prstGeom prst="rect">
            <a:avLst/>
          </a:prstGeom>
        </p:spPr>
      </p:sp>
      <p:pic>
        <p:nvPicPr>
          <p:cNvPr id="19" name="Picture Placeholder 18" descr="Text, letter&#10;&#10;Description automatically generated">
            <a:extLst>
              <a:ext uri="{FF2B5EF4-FFF2-40B4-BE49-F238E27FC236}">
                <a16:creationId xmlns:a16="http://schemas.microsoft.com/office/drawing/2014/main" id="{B826D2B4-DF36-C757-251E-F10677FD6A3E}"/>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5625" r="15625"/>
          <a:stretch>
            <a:fillRect/>
          </a:stretch>
        </p:blipFill>
        <p:spPr>
          <a:xfrm rot="5400000">
            <a:off x="5372100" y="2324100"/>
            <a:ext cx="2514600" cy="2743200"/>
          </a:xfrm>
        </p:spPr>
      </p:pic>
      <p:sp>
        <p:nvSpPr>
          <p:cNvPr id="20" name="TextBox 19">
            <a:extLst>
              <a:ext uri="{FF2B5EF4-FFF2-40B4-BE49-F238E27FC236}">
                <a16:creationId xmlns:a16="http://schemas.microsoft.com/office/drawing/2014/main" id="{53F0C1E9-74B4-A9AE-513D-05610C4DC283}"/>
              </a:ext>
            </a:extLst>
          </p:cNvPr>
          <p:cNvSpPr txBox="1"/>
          <p:nvPr/>
        </p:nvSpPr>
        <p:spPr>
          <a:xfrm>
            <a:off x="5257800" y="5082942"/>
            <a:ext cx="3044456" cy="246221"/>
          </a:xfrm>
          <a:prstGeom prst="rect">
            <a:avLst/>
          </a:prstGeom>
          <a:noFill/>
        </p:spPr>
        <p:txBody>
          <a:bodyPr wrap="square" rtlCol="0">
            <a:spAutoFit/>
          </a:bodyPr>
          <a:lstStyle/>
          <a:p>
            <a:r>
              <a:rPr lang="en-US" sz="1000" i="1" dirty="0"/>
              <a:t>Photo by H. Peacock Morrow</a:t>
            </a:r>
          </a:p>
        </p:txBody>
      </p:sp>
    </p:spTree>
    <p:extLst>
      <p:ext uri="{BB962C8B-B14F-4D97-AF65-F5344CB8AC3E}">
        <p14:creationId xmlns:p14="http://schemas.microsoft.com/office/powerpoint/2010/main" val="3915546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B666DE-1E3D-70F3-C78F-50DEF4E42A39}"/>
              </a:ext>
            </a:extLst>
          </p:cNvPr>
          <p:cNvSpPr>
            <a:spLocks noGrp="1"/>
          </p:cNvSpPr>
          <p:nvPr>
            <p:ph type="body" sz="quarter" idx="13"/>
          </p:nvPr>
        </p:nvSpPr>
        <p:spPr>
          <a:xfrm>
            <a:off x="380999" y="1447800"/>
            <a:ext cx="4748561" cy="3875049"/>
          </a:xfrm>
        </p:spPr>
        <p:txBody>
          <a:bodyPr>
            <a:noAutofit/>
          </a:bodyPr>
          <a:lstStyle/>
          <a:p>
            <a:pPr marL="400050" lvl="1" indent="0"/>
            <a:r>
              <a:rPr lang="en-US" sz="1700" b="1" dirty="0">
                <a:solidFill>
                  <a:schemeClr val="accent1">
                    <a:lumMod val="75000"/>
                  </a:schemeClr>
                </a:solidFill>
              </a:rPr>
              <a:t>Perennial </a:t>
            </a:r>
            <a:r>
              <a:rPr lang="en-US" sz="1700" dirty="0">
                <a:solidFill>
                  <a:schemeClr val="accent1">
                    <a:lumMod val="75000"/>
                  </a:schemeClr>
                </a:solidFill>
              </a:rPr>
              <a:t>(cool season) </a:t>
            </a:r>
          </a:p>
          <a:p>
            <a:pPr marL="400050" lvl="1" indent="0"/>
            <a:r>
              <a:rPr lang="en-US" sz="1700" b="1" dirty="0">
                <a:solidFill>
                  <a:schemeClr val="accent1">
                    <a:lumMod val="75000"/>
                  </a:schemeClr>
                </a:solidFill>
              </a:rPr>
              <a:t>Propagate-</a:t>
            </a:r>
            <a:r>
              <a:rPr lang="en-US" sz="1700" dirty="0">
                <a:solidFill>
                  <a:schemeClr val="accent1">
                    <a:lumMod val="75000"/>
                  </a:schemeClr>
                </a:solidFill>
              </a:rPr>
              <a:t>Easily grown from seed and readily available in the nursery</a:t>
            </a:r>
          </a:p>
          <a:p>
            <a:pPr marL="400050" lvl="1" indent="0"/>
            <a:r>
              <a:rPr lang="en-US" sz="1700" b="1" dirty="0">
                <a:solidFill>
                  <a:schemeClr val="accent1">
                    <a:lumMod val="75000"/>
                  </a:schemeClr>
                </a:solidFill>
              </a:rPr>
              <a:t>Space-</a:t>
            </a:r>
            <a:r>
              <a:rPr lang="en-US" sz="1700" dirty="0">
                <a:solidFill>
                  <a:schemeClr val="accent1">
                    <a:lumMod val="75000"/>
                  </a:schemeClr>
                </a:solidFill>
              </a:rPr>
              <a:t> Space 9 inches; height 8 to 10 inches</a:t>
            </a:r>
          </a:p>
          <a:p>
            <a:pPr marL="400050" lvl="1" indent="0"/>
            <a:r>
              <a:rPr lang="en-US" sz="1700" dirty="0">
                <a:solidFill>
                  <a:schemeClr val="accent1">
                    <a:lumMod val="75000"/>
                  </a:schemeClr>
                </a:solidFill>
              </a:rPr>
              <a:t> </a:t>
            </a:r>
            <a:r>
              <a:rPr lang="en-US" sz="1700" b="1" dirty="0">
                <a:solidFill>
                  <a:schemeClr val="accent1">
                    <a:lumMod val="75000"/>
                  </a:schemeClr>
                </a:solidFill>
              </a:rPr>
              <a:t>Full sun to part shade</a:t>
            </a:r>
          </a:p>
          <a:p>
            <a:pPr marL="400050" lvl="1" indent="0"/>
            <a:r>
              <a:rPr lang="en-US" sz="1700" b="1" dirty="0">
                <a:solidFill>
                  <a:schemeClr val="accent1">
                    <a:lumMod val="75000"/>
                  </a:schemeClr>
                </a:solidFill>
              </a:rPr>
              <a:t>Moderate water </a:t>
            </a:r>
            <a:endParaRPr lang="en-US" sz="1700" dirty="0">
              <a:solidFill>
                <a:schemeClr val="accent1">
                  <a:lumMod val="75000"/>
                </a:schemeClr>
              </a:solidFill>
            </a:endParaRPr>
          </a:p>
          <a:p>
            <a:pPr marL="400050" lvl="1" indent="0"/>
            <a:r>
              <a:rPr lang="en-US" sz="1700" b="1" dirty="0">
                <a:solidFill>
                  <a:schemeClr val="accent1">
                    <a:lumMod val="75000"/>
                  </a:schemeClr>
                </a:solidFill>
              </a:rPr>
              <a:t>Blooms</a:t>
            </a:r>
            <a:r>
              <a:rPr lang="en-US" sz="1700" dirty="0">
                <a:solidFill>
                  <a:schemeClr val="accent1">
                    <a:lumMod val="75000"/>
                  </a:schemeClr>
                </a:solidFill>
              </a:rPr>
              <a:t> in winter and spring (treated as an annual)</a:t>
            </a:r>
          </a:p>
          <a:p>
            <a:pPr marL="400050" lvl="1" indent="0"/>
            <a:r>
              <a:rPr lang="en-US" sz="1700" b="1" dirty="0">
                <a:solidFill>
                  <a:schemeClr val="accent1">
                    <a:lumMod val="75000"/>
                  </a:schemeClr>
                </a:solidFill>
              </a:rPr>
              <a:t>Harvest</a:t>
            </a:r>
            <a:r>
              <a:rPr lang="en-US" sz="1700" dirty="0">
                <a:solidFill>
                  <a:schemeClr val="accent1">
                    <a:lumMod val="75000"/>
                  </a:schemeClr>
                </a:solidFill>
              </a:rPr>
              <a:t> </a:t>
            </a:r>
          </a:p>
          <a:p>
            <a:pPr marL="400050" lvl="1" indent="0"/>
            <a:r>
              <a:rPr lang="en-US" sz="1700" dirty="0">
                <a:solidFill>
                  <a:schemeClr val="accent1">
                    <a:lumMod val="75000"/>
                  </a:schemeClr>
                </a:solidFill>
              </a:rPr>
              <a:t>Johnny-jump-up flowers are edible (if pesticide free) </a:t>
            </a:r>
          </a:p>
          <a:p>
            <a:pPr marL="400050" lvl="1" indent="0"/>
            <a:r>
              <a:rPr lang="en-US" sz="1700" b="1" dirty="0">
                <a:solidFill>
                  <a:schemeClr val="accent1">
                    <a:lumMod val="75000"/>
                  </a:schemeClr>
                </a:solidFill>
              </a:rPr>
              <a:t>Gardener’s Tips: </a:t>
            </a:r>
            <a:r>
              <a:rPr lang="en-US" sz="1700" dirty="0">
                <a:solidFill>
                  <a:schemeClr val="accent1">
                    <a:lumMod val="75000"/>
                  </a:schemeClr>
                </a:solidFill>
              </a:rPr>
              <a:t> may re-seed in your garden for years to come!</a:t>
            </a:r>
            <a:endParaRPr lang="en-US" sz="1700" b="1" dirty="0">
              <a:solidFill>
                <a:schemeClr val="accent1">
                  <a:lumMod val="75000"/>
                </a:schemeClr>
              </a:solidFill>
            </a:endParaRPr>
          </a:p>
        </p:txBody>
      </p:sp>
      <p:sp>
        <p:nvSpPr>
          <p:cNvPr id="3" name="Slide Number Placeholder 2">
            <a:extLst>
              <a:ext uri="{FF2B5EF4-FFF2-40B4-BE49-F238E27FC236}">
                <a16:creationId xmlns:a16="http://schemas.microsoft.com/office/drawing/2014/main" id="{B5FC999A-6F3E-C1B0-26C9-62890AC9DB01}"/>
              </a:ext>
            </a:extLst>
          </p:cNvPr>
          <p:cNvSpPr>
            <a:spLocks noGrp="1"/>
          </p:cNvSpPr>
          <p:nvPr>
            <p:ph type="sldNum" sz="quarter" idx="16"/>
          </p:nvPr>
        </p:nvSpPr>
        <p:spPr/>
        <p:txBody>
          <a:bodyPr/>
          <a:lstStyle/>
          <a:p>
            <a:fld id="{111DB74A-73E3-49E8-8984-0D5D8C20C556}" type="slidenum">
              <a:rPr lang="en-US" smtClean="0"/>
              <a:pPr/>
              <a:t>41</a:t>
            </a:fld>
            <a:endParaRPr lang="en-US" dirty="0"/>
          </a:p>
        </p:txBody>
      </p:sp>
      <p:sp>
        <p:nvSpPr>
          <p:cNvPr id="5" name="Title 4">
            <a:extLst>
              <a:ext uri="{FF2B5EF4-FFF2-40B4-BE49-F238E27FC236}">
                <a16:creationId xmlns:a16="http://schemas.microsoft.com/office/drawing/2014/main" id="{A2CBF33D-DD34-ED46-48FB-64BE7D688591}"/>
              </a:ext>
            </a:extLst>
          </p:cNvPr>
          <p:cNvSpPr>
            <a:spLocks noGrp="1"/>
          </p:cNvSpPr>
          <p:nvPr>
            <p:ph type="title"/>
          </p:nvPr>
        </p:nvSpPr>
        <p:spPr>
          <a:xfrm>
            <a:off x="457200" y="274638"/>
            <a:ext cx="7162800" cy="1173162"/>
          </a:xfrm>
        </p:spPr>
        <p:txBody>
          <a:bodyPr>
            <a:normAutofit fontScale="90000"/>
          </a:bodyPr>
          <a:lstStyle/>
          <a:p>
            <a:r>
              <a:rPr lang="en-US" b="1" dirty="0"/>
              <a:t>Unusual Culinary Herbs</a:t>
            </a:r>
            <a:br>
              <a:rPr lang="en-US" b="1" dirty="0"/>
            </a:br>
            <a:r>
              <a:rPr lang="en-US" sz="2700" b="1" dirty="0"/>
              <a:t>Violets</a:t>
            </a:r>
            <a:br>
              <a:rPr lang="en-US" b="1" dirty="0"/>
            </a:br>
            <a:r>
              <a:rPr lang="en-US" sz="2700" b="1" i="1" dirty="0"/>
              <a:t>Viola odorata and Viola tricolor</a:t>
            </a:r>
            <a:br>
              <a:rPr lang="en-US" b="1" dirty="0"/>
            </a:br>
            <a:endParaRPr lang="en-US" sz="2700" b="1" i="1" dirty="0"/>
          </a:p>
        </p:txBody>
      </p:sp>
      <p:sp>
        <p:nvSpPr>
          <p:cNvPr id="6" name="Picture Placeholder 3">
            <a:extLst>
              <a:ext uri="{FF2B5EF4-FFF2-40B4-BE49-F238E27FC236}">
                <a16:creationId xmlns:a16="http://schemas.microsoft.com/office/drawing/2014/main" id="{BE990921-3D00-1DE3-C1BF-EF5B3BB33BF2}"/>
              </a:ext>
            </a:extLst>
          </p:cNvPr>
          <p:cNvSpPr txBox="1">
            <a:spLocks/>
          </p:cNvSpPr>
          <p:nvPr/>
        </p:nvSpPr>
        <p:spPr>
          <a:xfrm>
            <a:off x="5638800" y="1752600"/>
            <a:ext cx="2743200" cy="2514600"/>
          </a:xfrm>
          <a:prstGeom prst="rect">
            <a:avLst/>
          </a:prstGeom>
        </p:spPr>
      </p:sp>
      <p:sp>
        <p:nvSpPr>
          <p:cNvPr id="7" name="Picture Placeholder 3">
            <a:extLst>
              <a:ext uri="{FF2B5EF4-FFF2-40B4-BE49-F238E27FC236}">
                <a16:creationId xmlns:a16="http://schemas.microsoft.com/office/drawing/2014/main" id="{9AA250EC-3275-1697-5224-E2B0ED623626}"/>
              </a:ext>
            </a:extLst>
          </p:cNvPr>
          <p:cNvSpPr txBox="1">
            <a:spLocks/>
          </p:cNvSpPr>
          <p:nvPr/>
        </p:nvSpPr>
        <p:spPr>
          <a:xfrm>
            <a:off x="5843240" y="1752600"/>
            <a:ext cx="2743200" cy="2514600"/>
          </a:xfrm>
          <a:prstGeom prst="rect">
            <a:avLst/>
          </a:prstGeom>
        </p:spPr>
      </p:sp>
      <p:sp>
        <p:nvSpPr>
          <p:cNvPr id="16" name="TextBox 15">
            <a:extLst>
              <a:ext uri="{FF2B5EF4-FFF2-40B4-BE49-F238E27FC236}">
                <a16:creationId xmlns:a16="http://schemas.microsoft.com/office/drawing/2014/main" id="{39EC16E1-3164-F669-2D2B-4BD3034AC734}"/>
              </a:ext>
            </a:extLst>
          </p:cNvPr>
          <p:cNvSpPr txBox="1"/>
          <p:nvPr/>
        </p:nvSpPr>
        <p:spPr>
          <a:xfrm>
            <a:off x="4876800" y="6041043"/>
            <a:ext cx="2636874" cy="246221"/>
          </a:xfrm>
          <a:prstGeom prst="rect">
            <a:avLst/>
          </a:prstGeom>
          <a:noFill/>
        </p:spPr>
        <p:txBody>
          <a:bodyPr wrap="square" rtlCol="0">
            <a:spAutoFit/>
          </a:bodyPr>
          <a:lstStyle/>
          <a:p>
            <a:pPr algn="ctr"/>
            <a:r>
              <a:rPr lang="en-US" sz="1000" i="1" dirty="0">
                <a:solidFill>
                  <a:schemeClr val="accent1"/>
                </a:solidFill>
              </a:rPr>
              <a:t>Photos by C. Johnsen</a:t>
            </a:r>
          </a:p>
        </p:txBody>
      </p:sp>
      <p:pic>
        <p:nvPicPr>
          <p:cNvPr id="12" name="Picture 11" descr="A group of purple and yellow flowers&#10;&#10;Description automatically generated with medium confidence">
            <a:extLst>
              <a:ext uri="{FF2B5EF4-FFF2-40B4-BE49-F238E27FC236}">
                <a16:creationId xmlns:a16="http://schemas.microsoft.com/office/drawing/2014/main" id="{E054620A-A445-9A0C-C0EA-124CF3FFF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800600" y="1554927"/>
            <a:ext cx="3048000" cy="2743200"/>
          </a:xfrm>
          <a:prstGeom prst="rect">
            <a:avLst/>
          </a:prstGeom>
        </p:spPr>
      </p:pic>
      <p:pic>
        <p:nvPicPr>
          <p:cNvPr id="22" name="Picture Placeholder 21" descr="A wheelbarrow on gravel with purple flowers&#10;&#10;Description automatically generated with medium confidence">
            <a:extLst>
              <a:ext uri="{FF2B5EF4-FFF2-40B4-BE49-F238E27FC236}">
                <a16:creationId xmlns:a16="http://schemas.microsoft.com/office/drawing/2014/main" id="{81A10204-7A36-23AF-0E7D-BCA2D035E624}"/>
              </a:ext>
            </a:extLst>
          </p:cNvPr>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15625" r="15625"/>
          <a:stretch>
            <a:fillRect/>
          </a:stretch>
        </p:blipFill>
        <p:spPr>
          <a:xfrm rot="5400000">
            <a:off x="5757517" y="3722425"/>
            <a:ext cx="2171700" cy="2400300"/>
          </a:xfrm>
        </p:spPr>
      </p:pic>
    </p:spTree>
    <p:extLst>
      <p:ext uri="{BB962C8B-B14F-4D97-AF65-F5344CB8AC3E}">
        <p14:creationId xmlns:p14="http://schemas.microsoft.com/office/powerpoint/2010/main" val="38744156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938B55-B693-76F4-EC4A-D6286B2937AB}"/>
              </a:ext>
            </a:extLst>
          </p:cNvPr>
          <p:cNvSpPr>
            <a:spLocks noGrp="1"/>
          </p:cNvSpPr>
          <p:nvPr>
            <p:ph type="body" sz="quarter" idx="13"/>
          </p:nvPr>
        </p:nvSpPr>
        <p:spPr>
          <a:xfrm>
            <a:off x="-76200" y="1066800"/>
            <a:ext cx="9144000" cy="4191000"/>
          </a:xfrm>
        </p:spPr>
        <p:txBody>
          <a:bodyPr>
            <a:normAutofit/>
          </a:bodyPr>
          <a:lstStyle/>
          <a:p>
            <a:pPr marL="400050" lvl="1" indent="0"/>
            <a:r>
              <a:rPr lang="en-US" sz="2400" dirty="0">
                <a:hlinkClick r:id="rId2"/>
              </a:rPr>
              <a:t>Landscaping with Herbs</a:t>
            </a:r>
            <a:r>
              <a:rPr lang="en-US" sz="2400" dirty="0"/>
              <a:t>  </a:t>
            </a:r>
            <a:r>
              <a:rPr lang="en-US" dirty="0">
                <a:hlinkClick r:id="rId2"/>
              </a:rPr>
              <a:t>https://ucanr.edu/sites/sacmg/files/116769.pdf</a:t>
            </a:r>
            <a:r>
              <a:rPr lang="en-US" dirty="0"/>
              <a:t> </a:t>
            </a:r>
            <a:r>
              <a:rPr lang="en-US" sz="2400" dirty="0"/>
              <a:t>covers planning and planting an herb garden. (EHN 15)</a:t>
            </a:r>
            <a:r>
              <a:rPr lang="en-US" sz="2400" dirty="0">
                <a:hlinkClick r:id="rId2"/>
              </a:rPr>
              <a:t> </a:t>
            </a:r>
            <a:endParaRPr lang="en-US" sz="2400" dirty="0"/>
          </a:p>
          <a:p>
            <a:pPr marL="400050" lvl="1" indent="0"/>
            <a:r>
              <a:rPr lang="en-US" sz="2400" dirty="0">
                <a:hlinkClick r:id="rId3"/>
              </a:rPr>
              <a:t>Culinary Herb Profiles</a:t>
            </a:r>
            <a:r>
              <a:rPr lang="en-US" sz="2400" dirty="0"/>
              <a:t> </a:t>
            </a:r>
            <a:r>
              <a:rPr lang="en-US" dirty="0">
                <a:hlinkClick r:id="rId3"/>
              </a:rPr>
              <a:t>https://ucanr.edu/sites/sacmg/files/116768.pdf</a:t>
            </a:r>
            <a:r>
              <a:rPr lang="en-US" dirty="0"/>
              <a:t> </a:t>
            </a:r>
            <a:r>
              <a:rPr lang="en-US" sz="2400" dirty="0"/>
              <a:t>shows a plant by plant profile of commonly used culinary herbs. (EHN 70)</a:t>
            </a:r>
          </a:p>
          <a:p>
            <a:pPr marL="400050" lvl="1" indent="0"/>
            <a:r>
              <a:rPr lang="en-US" sz="2400" dirty="0">
                <a:hlinkClick r:id="rId4" tooltip="Integrating Culinary Herbs into the Garden"/>
              </a:rPr>
              <a:t>Integrating Culinary Herbs into the Garden</a:t>
            </a:r>
            <a:r>
              <a:rPr lang="en-US" sz="2400" dirty="0"/>
              <a:t> </a:t>
            </a:r>
            <a:r>
              <a:rPr lang="en-US" dirty="0">
                <a:hlinkClick r:id="rId4"/>
              </a:rPr>
              <a:t>https://ucanr.edu/sites/ucmgplacer/files/158599.pdf</a:t>
            </a:r>
            <a:r>
              <a:rPr lang="en-US" dirty="0"/>
              <a:t> </a:t>
            </a:r>
            <a:endParaRPr lang="en-US" sz="2400" dirty="0"/>
          </a:p>
          <a:p>
            <a:pPr marL="400050" lvl="1" indent="0"/>
            <a:r>
              <a:rPr lang="en-US" sz="2400" dirty="0">
                <a:hlinkClick r:id="rId5" tooltip="The Multi-Purpose Herb Garden"/>
              </a:rPr>
              <a:t>The Multi-Purpose Herb Garden</a:t>
            </a:r>
            <a:r>
              <a:rPr lang="en-US" sz="2400" dirty="0"/>
              <a:t> </a:t>
            </a:r>
            <a:r>
              <a:rPr lang="en-US" sz="2400" dirty="0">
                <a:hlinkClick r:id="rId5"/>
              </a:rPr>
              <a:t>https://ucanr.edu/sites/ucmgplacer/files/290859.pdf</a:t>
            </a:r>
            <a:endParaRPr lang="en-US" sz="2400" dirty="0"/>
          </a:p>
          <a:p>
            <a:pPr marL="400050" lvl="1" indent="0"/>
            <a:endParaRPr lang="en-US" sz="2400" dirty="0"/>
          </a:p>
          <a:p>
            <a:pPr marL="400050" lvl="1" indent="0"/>
            <a:endParaRPr lang="en-US" sz="2400" dirty="0"/>
          </a:p>
          <a:p>
            <a:pPr marL="400050" lvl="1" indent="0"/>
            <a:endParaRPr lang="en-US" sz="2400" dirty="0"/>
          </a:p>
          <a:p>
            <a:pPr marL="400050" lvl="1" indent="0"/>
            <a:endParaRPr lang="en-US" sz="3200" dirty="0"/>
          </a:p>
          <a:p>
            <a:endParaRPr lang="en-US" dirty="0"/>
          </a:p>
        </p:txBody>
      </p:sp>
      <p:sp>
        <p:nvSpPr>
          <p:cNvPr id="3" name="Slide Number Placeholder 2">
            <a:extLst>
              <a:ext uri="{FF2B5EF4-FFF2-40B4-BE49-F238E27FC236}">
                <a16:creationId xmlns:a16="http://schemas.microsoft.com/office/drawing/2014/main" id="{7D94554B-1F09-EFC7-6C36-4D02834B8F48}"/>
              </a:ext>
            </a:extLst>
          </p:cNvPr>
          <p:cNvSpPr>
            <a:spLocks noGrp="1"/>
          </p:cNvSpPr>
          <p:nvPr>
            <p:ph type="sldNum" sz="quarter" idx="16"/>
          </p:nvPr>
        </p:nvSpPr>
        <p:spPr/>
        <p:txBody>
          <a:bodyPr/>
          <a:lstStyle/>
          <a:p>
            <a:fld id="{111DB74A-73E3-49E8-8984-0D5D8C20C556}" type="slidenum">
              <a:rPr lang="en-US" smtClean="0"/>
              <a:pPr/>
              <a:t>42</a:t>
            </a:fld>
            <a:endParaRPr lang="en-US" dirty="0"/>
          </a:p>
        </p:txBody>
      </p:sp>
      <p:sp>
        <p:nvSpPr>
          <p:cNvPr id="5" name="Title 4">
            <a:extLst>
              <a:ext uri="{FF2B5EF4-FFF2-40B4-BE49-F238E27FC236}">
                <a16:creationId xmlns:a16="http://schemas.microsoft.com/office/drawing/2014/main" id="{5C18B37B-3005-1F27-AA35-89456FFBB222}"/>
              </a:ext>
            </a:extLst>
          </p:cNvPr>
          <p:cNvSpPr>
            <a:spLocks noGrp="1"/>
          </p:cNvSpPr>
          <p:nvPr>
            <p:ph type="title"/>
          </p:nvPr>
        </p:nvSpPr>
        <p:spPr>
          <a:xfrm>
            <a:off x="838200" y="274638"/>
            <a:ext cx="7848600" cy="639762"/>
          </a:xfrm>
        </p:spPr>
        <p:txBody>
          <a:bodyPr>
            <a:normAutofit fontScale="90000"/>
          </a:bodyPr>
          <a:lstStyle/>
          <a:p>
            <a:r>
              <a:rPr lang="en-US" dirty="0"/>
              <a:t>Resources</a:t>
            </a:r>
          </a:p>
        </p:txBody>
      </p:sp>
    </p:spTree>
    <p:extLst>
      <p:ext uri="{BB962C8B-B14F-4D97-AF65-F5344CB8AC3E}">
        <p14:creationId xmlns:p14="http://schemas.microsoft.com/office/powerpoint/2010/main" val="16871489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Thank You!</a:t>
            </a:r>
          </a:p>
        </p:txBody>
      </p:sp>
      <p:sp>
        <p:nvSpPr>
          <p:cNvPr id="7" name="Text Placeholder 6"/>
          <p:cNvSpPr>
            <a:spLocks noGrp="1"/>
          </p:cNvSpPr>
          <p:nvPr>
            <p:ph type="body" idx="1"/>
          </p:nvPr>
        </p:nvSpPr>
        <p:spPr>
          <a:xfrm>
            <a:off x="457200" y="1524000"/>
            <a:ext cx="8229600" cy="639762"/>
          </a:xfrm>
        </p:spPr>
        <p:txBody>
          <a:bodyPr>
            <a:noAutofit/>
          </a:bodyPr>
          <a:lstStyle/>
          <a:p>
            <a:r>
              <a:rPr lang="en-US" sz="4000" b="0" dirty="0">
                <a:solidFill>
                  <a:schemeClr val="accent2"/>
                </a:solidFill>
              </a:rPr>
              <a:t>Any Questions?</a:t>
            </a:r>
          </a:p>
        </p:txBody>
      </p:sp>
      <p:sp>
        <p:nvSpPr>
          <p:cNvPr id="8" name="Content Placeholder 7"/>
          <p:cNvSpPr>
            <a:spLocks noGrp="1"/>
          </p:cNvSpPr>
          <p:nvPr>
            <p:ph sz="half" idx="2"/>
          </p:nvPr>
        </p:nvSpPr>
        <p:spPr/>
        <p:txBody>
          <a:bodyPr/>
          <a:lstStyle/>
          <a:p>
            <a:endParaRPr lang="en-US" dirty="0"/>
          </a:p>
          <a:p>
            <a:pPr algn="ctr"/>
            <a:r>
              <a:rPr lang="en-US" dirty="0"/>
              <a:t>Master Gardener Hotline: </a:t>
            </a:r>
            <a:r>
              <a:rPr lang="en-US" b="1" dirty="0"/>
              <a:t>(530) 889-7388</a:t>
            </a:r>
          </a:p>
          <a:p>
            <a:pPr algn="ctr"/>
            <a:r>
              <a:rPr lang="en-US" b="1" dirty="0"/>
              <a:t>                               </a:t>
            </a:r>
            <a:r>
              <a:rPr lang="en-US" dirty="0"/>
              <a:t>Rot Line: </a:t>
            </a:r>
            <a:r>
              <a:rPr lang="en-US" b="1" dirty="0"/>
              <a:t>(530) 889-7399</a:t>
            </a:r>
          </a:p>
          <a:p>
            <a:pPr algn="ctr"/>
            <a:r>
              <a:rPr lang="en-US" dirty="0"/>
              <a:t>Master Gardener Website: </a:t>
            </a:r>
            <a:r>
              <a:rPr lang="en-US" b="1" dirty="0"/>
              <a:t>pcmg.ucanr.org</a:t>
            </a:r>
          </a:p>
          <a:p>
            <a:pPr algn="ctr"/>
            <a:endParaRPr lang="en-US" dirty="0"/>
          </a:p>
          <a:p>
            <a:pPr algn="ctr"/>
            <a:r>
              <a:rPr lang="en-US" dirty="0"/>
              <a:t>Evaluations, please!</a:t>
            </a:r>
          </a:p>
        </p:txBody>
      </p:sp>
      <p:sp>
        <p:nvSpPr>
          <p:cNvPr id="10" name="Slide Number Placeholder 9"/>
          <p:cNvSpPr>
            <a:spLocks noGrp="1"/>
          </p:cNvSpPr>
          <p:nvPr>
            <p:ph type="sldNum" sz="quarter" idx="12"/>
          </p:nvPr>
        </p:nvSpPr>
        <p:spPr/>
        <p:txBody>
          <a:bodyPr/>
          <a:lstStyle/>
          <a:p>
            <a:fld id="{111DB74A-73E3-49E8-8984-0D5D8C20C556}" type="slidenum">
              <a:rPr lang="en-US" smtClean="0"/>
              <a:pPr/>
              <a:t>43</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CA0D98-4958-C07C-5C87-A0FD856C05FF}"/>
              </a:ext>
            </a:extLst>
          </p:cNvPr>
          <p:cNvSpPr>
            <a:spLocks noGrp="1"/>
          </p:cNvSpPr>
          <p:nvPr>
            <p:ph type="body" sz="quarter" idx="13"/>
          </p:nvPr>
        </p:nvSpPr>
        <p:spPr/>
        <p:txBody>
          <a:bodyPr>
            <a:normAutofit fontScale="77500" lnSpcReduction="20000"/>
          </a:bodyPr>
          <a:lstStyle/>
          <a:p>
            <a:pPr marL="400050" lvl="1" indent="0"/>
            <a:r>
              <a:rPr lang="en-US" sz="3200" dirty="0">
                <a:solidFill>
                  <a:schemeClr val="accent1">
                    <a:lumMod val="75000"/>
                  </a:schemeClr>
                </a:solidFill>
              </a:rPr>
              <a:t>Definitions</a:t>
            </a:r>
          </a:p>
          <a:p>
            <a:pPr marL="400050" lvl="1" indent="0"/>
            <a:r>
              <a:rPr lang="en-US" sz="3200" dirty="0">
                <a:solidFill>
                  <a:schemeClr val="accent1">
                    <a:lumMod val="75000"/>
                  </a:schemeClr>
                </a:solidFill>
              </a:rPr>
              <a:t>Benefits of Growing Herbs</a:t>
            </a:r>
          </a:p>
          <a:p>
            <a:pPr marL="400050" lvl="1" indent="0"/>
            <a:r>
              <a:rPr lang="en-US" sz="3200" dirty="0">
                <a:solidFill>
                  <a:schemeClr val="accent1">
                    <a:lumMod val="75000"/>
                  </a:schemeClr>
                </a:solidFill>
              </a:rPr>
              <a:t>Herbs in the Garden </a:t>
            </a:r>
          </a:p>
          <a:p>
            <a:pPr marL="400050" lvl="1" indent="0"/>
            <a:r>
              <a:rPr lang="en-US" sz="3200" dirty="0">
                <a:solidFill>
                  <a:schemeClr val="accent1">
                    <a:lumMod val="75000"/>
                  </a:schemeClr>
                </a:solidFill>
              </a:rPr>
              <a:t>Propagation </a:t>
            </a:r>
            <a:endParaRPr lang="en-US" sz="4000" dirty="0">
              <a:solidFill>
                <a:schemeClr val="accent1">
                  <a:lumMod val="75000"/>
                </a:schemeClr>
              </a:solidFill>
            </a:endParaRPr>
          </a:p>
          <a:p>
            <a:pPr marL="400050" lvl="1" indent="0"/>
            <a:r>
              <a:rPr lang="en-US" sz="3200" dirty="0">
                <a:solidFill>
                  <a:schemeClr val="accent1">
                    <a:lumMod val="75000"/>
                  </a:schemeClr>
                </a:solidFill>
              </a:rPr>
              <a:t>Harvest </a:t>
            </a:r>
          </a:p>
          <a:p>
            <a:pPr marL="400050" lvl="1" indent="0"/>
            <a:r>
              <a:rPr lang="en-US" sz="3200" dirty="0">
                <a:solidFill>
                  <a:schemeClr val="accent1">
                    <a:lumMod val="75000"/>
                  </a:schemeClr>
                </a:solidFill>
              </a:rPr>
              <a:t>Preservation</a:t>
            </a:r>
          </a:p>
          <a:p>
            <a:pPr marL="400050" lvl="1" indent="0"/>
            <a:r>
              <a:rPr lang="en-US" sz="3200" dirty="0">
                <a:solidFill>
                  <a:schemeClr val="accent1">
                    <a:lumMod val="75000"/>
                  </a:schemeClr>
                </a:solidFill>
              </a:rPr>
              <a:t>Storage</a:t>
            </a:r>
          </a:p>
          <a:p>
            <a:pPr marL="400050" lvl="1" indent="0"/>
            <a:r>
              <a:rPr lang="en-US" sz="3200" dirty="0">
                <a:solidFill>
                  <a:schemeClr val="accent1">
                    <a:lumMod val="75000"/>
                  </a:schemeClr>
                </a:solidFill>
              </a:rPr>
              <a:t>Common Culinary Herbs</a:t>
            </a:r>
          </a:p>
          <a:p>
            <a:pPr marL="400050" lvl="1" indent="0"/>
            <a:r>
              <a:rPr lang="en-US" sz="3200" dirty="0">
                <a:solidFill>
                  <a:schemeClr val="accent1">
                    <a:lumMod val="75000"/>
                  </a:schemeClr>
                </a:solidFill>
              </a:rPr>
              <a:t>Unusual Culinary Herbs</a:t>
            </a:r>
          </a:p>
          <a:p>
            <a:pPr marL="400050" lvl="1" indent="0"/>
            <a:r>
              <a:rPr lang="en-US" sz="3200" dirty="0">
                <a:solidFill>
                  <a:schemeClr val="accent1">
                    <a:lumMod val="75000"/>
                  </a:schemeClr>
                </a:solidFill>
              </a:rPr>
              <a:t>Questions</a:t>
            </a:r>
            <a:endParaRPr lang="en-US" dirty="0">
              <a:solidFill>
                <a:schemeClr val="accent1">
                  <a:lumMod val="75000"/>
                </a:schemeClr>
              </a:solidFill>
            </a:endParaRPr>
          </a:p>
          <a:p>
            <a:endParaRPr lang="en-US" dirty="0"/>
          </a:p>
        </p:txBody>
      </p:sp>
      <p:sp>
        <p:nvSpPr>
          <p:cNvPr id="3" name="Slide Number Placeholder 2">
            <a:extLst>
              <a:ext uri="{FF2B5EF4-FFF2-40B4-BE49-F238E27FC236}">
                <a16:creationId xmlns:a16="http://schemas.microsoft.com/office/drawing/2014/main" id="{8B7D3D24-937C-78C1-BCE6-2A10859668B7}"/>
              </a:ext>
            </a:extLst>
          </p:cNvPr>
          <p:cNvSpPr>
            <a:spLocks noGrp="1"/>
          </p:cNvSpPr>
          <p:nvPr>
            <p:ph type="sldNum" sz="quarter" idx="16"/>
          </p:nvPr>
        </p:nvSpPr>
        <p:spPr/>
        <p:txBody>
          <a:bodyPr/>
          <a:lstStyle/>
          <a:p>
            <a:fld id="{111DB74A-73E3-49E8-8984-0D5D8C20C556}" type="slidenum">
              <a:rPr lang="en-US" smtClean="0"/>
              <a:pPr/>
              <a:t>5</a:t>
            </a:fld>
            <a:endParaRPr lang="en-US" dirty="0"/>
          </a:p>
        </p:txBody>
      </p:sp>
      <p:sp>
        <p:nvSpPr>
          <p:cNvPr id="5" name="Title 4">
            <a:extLst>
              <a:ext uri="{FF2B5EF4-FFF2-40B4-BE49-F238E27FC236}">
                <a16:creationId xmlns:a16="http://schemas.microsoft.com/office/drawing/2014/main" id="{DF572025-BAFD-8435-3BB9-754C79A57351}"/>
              </a:ext>
            </a:extLst>
          </p:cNvPr>
          <p:cNvSpPr>
            <a:spLocks noGrp="1"/>
          </p:cNvSpPr>
          <p:nvPr>
            <p:ph type="title"/>
          </p:nvPr>
        </p:nvSpPr>
        <p:spPr/>
        <p:txBody>
          <a:bodyPr/>
          <a:lstStyle/>
          <a:p>
            <a:pPr algn="l"/>
            <a:r>
              <a:rPr lang="en-US" dirty="0"/>
              <a:t>Today’s Agenda:</a:t>
            </a:r>
          </a:p>
        </p:txBody>
      </p:sp>
      <p:pic>
        <p:nvPicPr>
          <p:cNvPr id="6" name="Picture Placeholder 7" descr="A picture containing grass, outdoor, ground, vegetable&#10;&#10;Description automatically generated">
            <a:extLst>
              <a:ext uri="{FF2B5EF4-FFF2-40B4-BE49-F238E27FC236}">
                <a16:creationId xmlns:a16="http://schemas.microsoft.com/office/drawing/2014/main" id="{83EE1356-7FB1-0874-1C3A-EF87F6B49687}"/>
              </a:ext>
            </a:extLst>
          </p:cNvPr>
          <p:cNvPicPr>
            <a:picLocks noGrp="1" noChangeAspect="1"/>
          </p:cNvPicPr>
          <p:nvPr>
            <p:ph type="pic" sz="quarter" idx="18"/>
          </p:nvPr>
        </p:nvPicPr>
        <p:blipFill>
          <a:blip r:embed="rId3" cstate="print">
            <a:alphaModFix/>
            <a:extLst>
              <a:ext uri="{28A0092B-C50C-407E-A947-70E740481C1C}">
                <a14:useLocalDpi xmlns:a14="http://schemas.microsoft.com/office/drawing/2010/main" val="0"/>
              </a:ext>
            </a:extLst>
          </a:blip>
          <a:srcRect t="15625" b="15625"/>
          <a:stretch>
            <a:fillRect/>
          </a:stretch>
        </p:blipFill>
        <p:spPr>
          <a:xfrm>
            <a:off x="4419600" y="2317750"/>
            <a:ext cx="3207327" cy="2940050"/>
          </a:xfrm>
        </p:spPr>
      </p:pic>
      <p:sp>
        <p:nvSpPr>
          <p:cNvPr id="4" name="TextBox 3">
            <a:extLst>
              <a:ext uri="{FF2B5EF4-FFF2-40B4-BE49-F238E27FC236}">
                <a16:creationId xmlns:a16="http://schemas.microsoft.com/office/drawing/2014/main" id="{9B7E8759-FB8D-8908-58A1-7ED65016F166}"/>
              </a:ext>
            </a:extLst>
          </p:cNvPr>
          <p:cNvSpPr txBox="1"/>
          <p:nvPr/>
        </p:nvSpPr>
        <p:spPr>
          <a:xfrm>
            <a:off x="4419600" y="5257800"/>
            <a:ext cx="2931289" cy="448577"/>
          </a:xfrm>
          <a:prstGeom prst="rect">
            <a:avLst/>
          </a:prstGeom>
        </p:spPr>
        <p:txBody>
          <a:bodyPr rtlCol="0">
            <a:normAutofit/>
          </a:bodyPr>
          <a:lstStyle/>
          <a:p>
            <a:pPr>
              <a:spcAft>
                <a:spcPts val="600"/>
              </a:spcAft>
            </a:pPr>
            <a:r>
              <a:rPr lang="en-US" sz="1400" i="1" dirty="0">
                <a:solidFill>
                  <a:schemeClr val="accent1"/>
                </a:solidFill>
              </a:rPr>
              <a:t>Photo by H. Peacock Morrow</a:t>
            </a:r>
          </a:p>
        </p:txBody>
      </p:sp>
    </p:spTree>
    <p:extLst>
      <p:ext uri="{BB962C8B-B14F-4D97-AF65-F5344CB8AC3E}">
        <p14:creationId xmlns:p14="http://schemas.microsoft.com/office/powerpoint/2010/main" val="827297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5482D0-F749-98C5-C8D5-2496F1888C8B}"/>
              </a:ext>
            </a:extLst>
          </p:cNvPr>
          <p:cNvSpPr>
            <a:spLocks noGrp="1"/>
          </p:cNvSpPr>
          <p:nvPr>
            <p:ph type="body" sz="quarter" idx="13"/>
          </p:nvPr>
        </p:nvSpPr>
        <p:spPr>
          <a:xfrm>
            <a:off x="457200" y="2133600"/>
            <a:ext cx="4724400" cy="3886200"/>
          </a:xfrm>
        </p:spPr>
        <p:txBody>
          <a:bodyPr>
            <a:normAutofit lnSpcReduction="10000"/>
          </a:bodyPr>
          <a:lstStyle/>
          <a:p>
            <a:pPr lvl="1" indent="-342900">
              <a:lnSpc>
                <a:spcPct val="90000"/>
              </a:lnSpc>
            </a:pPr>
            <a:r>
              <a:rPr lang="en-US" sz="2500" dirty="0">
                <a:solidFill>
                  <a:schemeClr val="accent1">
                    <a:lumMod val="75000"/>
                  </a:schemeClr>
                </a:solidFill>
              </a:rPr>
              <a:t>The word </a:t>
            </a:r>
            <a:r>
              <a:rPr lang="en-US" sz="2500" b="1" dirty="0">
                <a:solidFill>
                  <a:schemeClr val="accent1">
                    <a:lumMod val="75000"/>
                  </a:schemeClr>
                </a:solidFill>
              </a:rPr>
              <a:t>“herb” </a:t>
            </a:r>
            <a:r>
              <a:rPr lang="en-US" sz="2500" dirty="0">
                <a:solidFill>
                  <a:schemeClr val="accent1">
                    <a:lumMod val="75000"/>
                  </a:schemeClr>
                </a:solidFill>
              </a:rPr>
              <a:t>comes from the Latin word </a:t>
            </a:r>
            <a:r>
              <a:rPr lang="en-US" sz="2500" b="1" dirty="0">
                <a:solidFill>
                  <a:schemeClr val="accent1">
                    <a:lumMod val="75000"/>
                  </a:schemeClr>
                </a:solidFill>
              </a:rPr>
              <a:t>“</a:t>
            </a:r>
            <a:r>
              <a:rPr lang="en-US" sz="2500" b="1" dirty="0" err="1">
                <a:solidFill>
                  <a:schemeClr val="accent1">
                    <a:lumMod val="75000"/>
                  </a:schemeClr>
                </a:solidFill>
              </a:rPr>
              <a:t>herba</a:t>
            </a:r>
            <a:r>
              <a:rPr lang="en-US" sz="2500" b="1" dirty="0">
                <a:solidFill>
                  <a:schemeClr val="accent1">
                    <a:lumMod val="75000"/>
                  </a:schemeClr>
                </a:solidFill>
              </a:rPr>
              <a:t>”, </a:t>
            </a:r>
            <a:r>
              <a:rPr lang="en-US" sz="2500" dirty="0">
                <a:solidFill>
                  <a:schemeClr val="accent1">
                    <a:lumMod val="75000"/>
                  </a:schemeClr>
                </a:solidFill>
              </a:rPr>
              <a:t>which means grass or green plant. </a:t>
            </a:r>
          </a:p>
          <a:p>
            <a:pPr lvl="1" indent="-342900">
              <a:lnSpc>
                <a:spcPct val="90000"/>
              </a:lnSpc>
            </a:pPr>
            <a:r>
              <a:rPr lang="en-US" sz="2500" dirty="0">
                <a:solidFill>
                  <a:schemeClr val="accent1">
                    <a:lumMod val="75000"/>
                  </a:schemeClr>
                </a:solidFill>
              </a:rPr>
              <a:t>Most herbs are herbaceous, plants without a permanent woody stem.</a:t>
            </a:r>
          </a:p>
          <a:p>
            <a:pPr lvl="1" indent="-342900">
              <a:lnSpc>
                <a:spcPct val="90000"/>
              </a:lnSpc>
            </a:pPr>
            <a:r>
              <a:rPr lang="en-US" sz="2500" dirty="0">
                <a:solidFill>
                  <a:schemeClr val="accent1">
                    <a:lumMod val="75000"/>
                  </a:schemeClr>
                </a:solidFill>
              </a:rPr>
              <a:t>The broad term of “herb” often includes </a:t>
            </a:r>
            <a:r>
              <a:rPr lang="en-US" sz="2500" b="1" dirty="0">
                <a:solidFill>
                  <a:schemeClr val="accent1">
                    <a:lumMod val="75000"/>
                  </a:schemeClr>
                </a:solidFill>
              </a:rPr>
              <a:t>flowers, vegetables, grasses, and even trees</a:t>
            </a:r>
            <a:r>
              <a:rPr lang="en-US" sz="2500" b="1" i="1" dirty="0">
                <a:solidFill>
                  <a:schemeClr val="accent1">
                    <a:lumMod val="75000"/>
                  </a:schemeClr>
                </a:solidFill>
              </a:rPr>
              <a:t>!</a:t>
            </a:r>
          </a:p>
          <a:p>
            <a:pPr>
              <a:lnSpc>
                <a:spcPct val="90000"/>
              </a:lnSpc>
            </a:pPr>
            <a:endParaRPr lang="en-US" sz="2500" dirty="0"/>
          </a:p>
        </p:txBody>
      </p:sp>
      <p:sp>
        <p:nvSpPr>
          <p:cNvPr id="4" name="Slide Number Placeholder 3">
            <a:extLst>
              <a:ext uri="{FF2B5EF4-FFF2-40B4-BE49-F238E27FC236}">
                <a16:creationId xmlns:a16="http://schemas.microsoft.com/office/drawing/2014/main" id="{5181614D-CBFD-4BF1-2AE3-51D7EB54D977}"/>
              </a:ext>
            </a:extLst>
          </p:cNvPr>
          <p:cNvSpPr>
            <a:spLocks noGrp="1"/>
          </p:cNvSpPr>
          <p:nvPr>
            <p:ph type="sldNum" sz="quarter" idx="16"/>
          </p:nvPr>
        </p:nvSpPr>
        <p:spPr>
          <a:xfrm>
            <a:off x="7315200" y="6356350"/>
            <a:ext cx="1371600" cy="365125"/>
          </a:xfrm>
        </p:spPr>
        <p:txBody>
          <a:bodyPr anchor="ctr">
            <a:normAutofit/>
          </a:bodyPr>
          <a:lstStyle/>
          <a:p>
            <a:pPr>
              <a:spcAft>
                <a:spcPts val="600"/>
              </a:spcAft>
            </a:pPr>
            <a:fld id="{111DB74A-73E3-49E8-8984-0D5D8C20C556}" type="slidenum">
              <a:rPr lang="en-US" smtClean="0"/>
              <a:pPr>
                <a:spcAft>
                  <a:spcPts val="600"/>
                </a:spcAft>
              </a:pPr>
              <a:t>6</a:t>
            </a:fld>
            <a:endParaRPr lang="en-US"/>
          </a:p>
        </p:txBody>
      </p:sp>
      <p:pic>
        <p:nvPicPr>
          <p:cNvPr id="6" name="Picture Placeholder 5" descr="A close-up of a plant&#10;&#10;Description automatically generated with low confidence">
            <a:extLst>
              <a:ext uri="{FF2B5EF4-FFF2-40B4-BE49-F238E27FC236}">
                <a16:creationId xmlns:a16="http://schemas.microsoft.com/office/drawing/2014/main" id="{815CC628-B368-2124-3B95-DDC4DAC7BC58}"/>
              </a:ext>
            </a:extLst>
          </p:cNvPr>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l="15625" r="15625"/>
          <a:stretch>
            <a:fillRect/>
          </a:stretch>
        </p:blipFill>
        <p:spPr>
          <a:xfrm rot="5400000">
            <a:off x="4923472" y="2583022"/>
            <a:ext cx="2819400" cy="2607945"/>
          </a:xfrm>
        </p:spPr>
      </p:pic>
      <p:sp>
        <p:nvSpPr>
          <p:cNvPr id="2" name="Title 1">
            <a:extLst>
              <a:ext uri="{FF2B5EF4-FFF2-40B4-BE49-F238E27FC236}">
                <a16:creationId xmlns:a16="http://schemas.microsoft.com/office/drawing/2014/main" id="{8CF01F98-AFDB-4EF2-84EB-08837EEA1DD6}"/>
              </a:ext>
            </a:extLst>
          </p:cNvPr>
          <p:cNvSpPr>
            <a:spLocks noGrp="1"/>
          </p:cNvSpPr>
          <p:nvPr>
            <p:ph type="title"/>
          </p:nvPr>
        </p:nvSpPr>
        <p:spPr>
          <a:xfrm>
            <a:off x="457200" y="274638"/>
            <a:ext cx="8229600" cy="1143000"/>
          </a:xfrm>
        </p:spPr>
        <p:txBody>
          <a:bodyPr anchor="ctr">
            <a:normAutofit/>
          </a:bodyPr>
          <a:lstStyle/>
          <a:p>
            <a:r>
              <a:rPr lang="en-US" dirty="0"/>
              <a:t>Definitions</a:t>
            </a:r>
          </a:p>
        </p:txBody>
      </p:sp>
      <p:sp>
        <p:nvSpPr>
          <p:cNvPr id="8" name="TextBox 7">
            <a:extLst>
              <a:ext uri="{FF2B5EF4-FFF2-40B4-BE49-F238E27FC236}">
                <a16:creationId xmlns:a16="http://schemas.microsoft.com/office/drawing/2014/main" id="{620513E8-E1FE-AA99-9372-03180B23A194}"/>
              </a:ext>
            </a:extLst>
          </p:cNvPr>
          <p:cNvSpPr txBox="1"/>
          <p:nvPr/>
        </p:nvSpPr>
        <p:spPr>
          <a:xfrm>
            <a:off x="4953000" y="5334000"/>
            <a:ext cx="3581400" cy="762000"/>
          </a:xfrm>
          <a:prstGeom prst="rect">
            <a:avLst/>
          </a:prstGeom>
        </p:spPr>
        <p:txBody>
          <a:bodyPr rtlCol="0">
            <a:normAutofit/>
          </a:bodyPr>
          <a:lstStyle/>
          <a:p>
            <a:pPr>
              <a:spcAft>
                <a:spcPts val="600"/>
              </a:spcAft>
            </a:pPr>
            <a:r>
              <a:rPr lang="en-US" sz="1400" i="1" dirty="0">
                <a:solidFill>
                  <a:schemeClr val="accent1"/>
                </a:solidFill>
              </a:rPr>
              <a:t>Photo by T. Markel</a:t>
            </a:r>
          </a:p>
        </p:txBody>
      </p:sp>
      <p:pic>
        <p:nvPicPr>
          <p:cNvPr id="12" name="Graphic 11" descr="Storytelling with solid fill">
            <a:extLst>
              <a:ext uri="{FF2B5EF4-FFF2-40B4-BE49-F238E27FC236}">
                <a16:creationId xmlns:a16="http://schemas.microsoft.com/office/drawing/2014/main" id="{4526ADB1-CB08-D49D-3425-5F7E3B5786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86200" y="1077410"/>
            <a:ext cx="914400" cy="914400"/>
          </a:xfrm>
          <a:prstGeom prst="rect">
            <a:avLst/>
          </a:prstGeom>
        </p:spPr>
      </p:pic>
    </p:spTree>
    <p:extLst>
      <p:ext uri="{BB962C8B-B14F-4D97-AF65-F5344CB8AC3E}">
        <p14:creationId xmlns:p14="http://schemas.microsoft.com/office/powerpoint/2010/main" val="802688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01F98-AFDB-4EF2-84EB-08837EEA1DD6}"/>
              </a:ext>
            </a:extLst>
          </p:cNvPr>
          <p:cNvSpPr>
            <a:spLocks noGrp="1"/>
          </p:cNvSpPr>
          <p:nvPr>
            <p:ph type="title"/>
          </p:nvPr>
        </p:nvSpPr>
        <p:spPr>
          <a:xfrm>
            <a:off x="457200" y="609600"/>
            <a:ext cx="8229600" cy="457200"/>
          </a:xfrm>
        </p:spPr>
        <p:txBody>
          <a:bodyPr anchor="ctr">
            <a:normAutofit fontScale="90000"/>
          </a:bodyPr>
          <a:lstStyle/>
          <a:p>
            <a:r>
              <a:rPr lang="en-US" dirty="0"/>
              <a:t>Herb vs Spice</a:t>
            </a:r>
          </a:p>
        </p:txBody>
      </p:sp>
      <p:sp>
        <p:nvSpPr>
          <p:cNvPr id="4" name="Slide Number Placeholder 3">
            <a:extLst>
              <a:ext uri="{FF2B5EF4-FFF2-40B4-BE49-F238E27FC236}">
                <a16:creationId xmlns:a16="http://schemas.microsoft.com/office/drawing/2014/main" id="{5181614D-CBFD-4BF1-2AE3-51D7EB54D977}"/>
              </a:ext>
            </a:extLst>
          </p:cNvPr>
          <p:cNvSpPr>
            <a:spLocks noGrp="1"/>
          </p:cNvSpPr>
          <p:nvPr>
            <p:ph type="sldNum" sz="quarter" idx="12"/>
          </p:nvPr>
        </p:nvSpPr>
        <p:spPr>
          <a:xfrm>
            <a:off x="7315200" y="6356350"/>
            <a:ext cx="1371600" cy="365125"/>
          </a:xfrm>
        </p:spPr>
        <p:txBody>
          <a:bodyPr anchor="ctr">
            <a:normAutofit/>
          </a:bodyPr>
          <a:lstStyle/>
          <a:p>
            <a:pPr>
              <a:spcAft>
                <a:spcPts val="600"/>
              </a:spcAft>
            </a:pPr>
            <a:fld id="{111DB74A-73E3-49E8-8984-0D5D8C20C556}" type="slidenum">
              <a:rPr lang="en-US" smtClean="0"/>
              <a:pPr>
                <a:spcAft>
                  <a:spcPts val="600"/>
                </a:spcAft>
              </a:pPr>
              <a:t>7</a:t>
            </a:fld>
            <a:endParaRPr lang="en-US"/>
          </a:p>
        </p:txBody>
      </p:sp>
      <p:graphicFrame>
        <p:nvGraphicFramePr>
          <p:cNvPr id="6" name="Content Placeholder 2">
            <a:extLst>
              <a:ext uri="{FF2B5EF4-FFF2-40B4-BE49-F238E27FC236}">
                <a16:creationId xmlns:a16="http://schemas.microsoft.com/office/drawing/2014/main" id="{C7B106A4-D8E8-5734-01F5-9D79B870E2B1}"/>
              </a:ext>
            </a:extLst>
          </p:cNvPr>
          <p:cNvGraphicFramePr>
            <a:graphicFrameLocks noGrp="1"/>
          </p:cNvGraphicFramePr>
          <p:nvPr>
            <p:ph sz="half" idx="2"/>
            <p:extLst>
              <p:ext uri="{D42A27DB-BD31-4B8C-83A1-F6EECF244321}">
                <p14:modId xmlns:p14="http://schemas.microsoft.com/office/powerpoint/2010/main" val="3118621458"/>
              </p:ext>
            </p:extLst>
          </p:nvPr>
        </p:nvGraphicFramePr>
        <p:xfrm>
          <a:off x="457200" y="2174875"/>
          <a:ext cx="8229600" cy="395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phic 6" descr="Martial Arts with solid fill">
            <a:extLst>
              <a:ext uri="{FF2B5EF4-FFF2-40B4-BE49-F238E27FC236}">
                <a16:creationId xmlns:a16="http://schemas.microsoft.com/office/drawing/2014/main" id="{F7FF9C8B-6967-AE57-6DB2-3FD089916F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2057400" y="442866"/>
            <a:ext cx="914400" cy="914400"/>
          </a:xfrm>
          <a:prstGeom prst="rect">
            <a:avLst/>
          </a:prstGeom>
        </p:spPr>
      </p:pic>
      <p:pic>
        <p:nvPicPr>
          <p:cNvPr id="13" name="Graphic 12" descr="Martial Arts with solid fill">
            <a:extLst>
              <a:ext uri="{FF2B5EF4-FFF2-40B4-BE49-F238E27FC236}">
                <a16:creationId xmlns:a16="http://schemas.microsoft.com/office/drawing/2014/main" id="{F99FCC55-B7E1-9D74-8E74-B73F537642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48400" y="464069"/>
            <a:ext cx="914400" cy="914400"/>
          </a:xfrm>
          <a:prstGeom prst="rect">
            <a:avLst/>
          </a:prstGeom>
        </p:spPr>
      </p:pic>
    </p:spTree>
    <p:extLst>
      <p:ext uri="{BB962C8B-B14F-4D97-AF65-F5344CB8AC3E}">
        <p14:creationId xmlns:p14="http://schemas.microsoft.com/office/powerpoint/2010/main" val="172982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01F98-AFDB-4EF2-84EB-08837EEA1DD6}"/>
              </a:ext>
            </a:extLst>
          </p:cNvPr>
          <p:cNvSpPr>
            <a:spLocks noGrp="1"/>
          </p:cNvSpPr>
          <p:nvPr>
            <p:ph type="title"/>
          </p:nvPr>
        </p:nvSpPr>
        <p:spPr>
          <a:xfrm>
            <a:off x="457200" y="274638"/>
            <a:ext cx="8229600" cy="1143000"/>
          </a:xfrm>
        </p:spPr>
        <p:txBody>
          <a:bodyPr anchor="ctr">
            <a:normAutofit/>
          </a:bodyPr>
          <a:lstStyle/>
          <a:p>
            <a:pPr>
              <a:lnSpc>
                <a:spcPct val="90000"/>
              </a:lnSpc>
            </a:pPr>
            <a:r>
              <a:rPr lang="en-US" sz="3700" b="1" dirty="0"/>
              <a:t>WHAT’S IN IT FOR ME?</a:t>
            </a:r>
          </a:p>
        </p:txBody>
      </p:sp>
      <p:sp>
        <p:nvSpPr>
          <p:cNvPr id="4" name="Slide Number Placeholder 3">
            <a:extLst>
              <a:ext uri="{FF2B5EF4-FFF2-40B4-BE49-F238E27FC236}">
                <a16:creationId xmlns:a16="http://schemas.microsoft.com/office/drawing/2014/main" id="{5181614D-CBFD-4BF1-2AE3-51D7EB54D977}"/>
              </a:ext>
            </a:extLst>
          </p:cNvPr>
          <p:cNvSpPr>
            <a:spLocks noGrp="1"/>
          </p:cNvSpPr>
          <p:nvPr>
            <p:ph type="sldNum" sz="quarter" idx="12"/>
          </p:nvPr>
        </p:nvSpPr>
        <p:spPr>
          <a:xfrm>
            <a:off x="7315200" y="6356350"/>
            <a:ext cx="1371600" cy="365125"/>
          </a:xfrm>
        </p:spPr>
        <p:txBody>
          <a:bodyPr anchor="ctr">
            <a:normAutofit/>
          </a:bodyPr>
          <a:lstStyle/>
          <a:p>
            <a:pPr>
              <a:spcAft>
                <a:spcPts val="600"/>
              </a:spcAft>
            </a:pPr>
            <a:fld id="{111DB74A-73E3-49E8-8984-0D5D8C20C556}" type="slidenum">
              <a:rPr lang="en-US" smtClean="0"/>
              <a:pPr>
                <a:spcAft>
                  <a:spcPts val="600"/>
                </a:spcAft>
              </a:pPr>
              <a:t>8</a:t>
            </a:fld>
            <a:endParaRPr lang="en-US"/>
          </a:p>
        </p:txBody>
      </p:sp>
      <p:graphicFrame>
        <p:nvGraphicFramePr>
          <p:cNvPr id="6" name="Content Placeholder 2">
            <a:extLst>
              <a:ext uri="{FF2B5EF4-FFF2-40B4-BE49-F238E27FC236}">
                <a16:creationId xmlns:a16="http://schemas.microsoft.com/office/drawing/2014/main" id="{0C4618B1-5D50-0E36-70C2-2346CB929B9D}"/>
              </a:ext>
            </a:extLst>
          </p:cNvPr>
          <p:cNvGraphicFramePr>
            <a:graphicFrameLocks noGrp="1"/>
          </p:cNvGraphicFramePr>
          <p:nvPr>
            <p:ph sz="half" idx="2"/>
            <p:extLst>
              <p:ext uri="{D42A27DB-BD31-4B8C-83A1-F6EECF244321}">
                <p14:modId xmlns:p14="http://schemas.microsoft.com/office/powerpoint/2010/main" val="4163831591"/>
              </p:ext>
            </p:extLst>
          </p:nvPr>
        </p:nvGraphicFramePr>
        <p:xfrm>
          <a:off x="457200" y="1893094"/>
          <a:ext cx="8305800" cy="398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A4048796-95AD-0523-48BD-39A4743EEE32}"/>
              </a:ext>
            </a:extLst>
          </p:cNvPr>
          <p:cNvSpPr txBox="1"/>
          <p:nvPr/>
        </p:nvSpPr>
        <p:spPr>
          <a:xfrm>
            <a:off x="381000" y="1359913"/>
            <a:ext cx="5562600" cy="584775"/>
          </a:xfrm>
          <a:prstGeom prst="rect">
            <a:avLst/>
          </a:prstGeom>
          <a:noFill/>
        </p:spPr>
        <p:txBody>
          <a:bodyPr wrap="square" rtlCol="0">
            <a:spAutoFit/>
          </a:bodyPr>
          <a:lstStyle/>
          <a:p>
            <a:r>
              <a:rPr lang="en-US" sz="3200" i="1" dirty="0">
                <a:solidFill>
                  <a:schemeClr val="accent1"/>
                </a:solidFill>
              </a:rPr>
              <a:t>Herbs from the garden:</a:t>
            </a:r>
            <a:r>
              <a:rPr lang="en-US" i="1" dirty="0">
                <a:solidFill>
                  <a:schemeClr val="accent1"/>
                </a:solidFill>
              </a:rPr>
              <a:t>:</a:t>
            </a:r>
          </a:p>
        </p:txBody>
      </p:sp>
    </p:spTree>
    <p:extLst>
      <p:ext uri="{BB962C8B-B14F-4D97-AF65-F5344CB8AC3E}">
        <p14:creationId xmlns:p14="http://schemas.microsoft.com/office/powerpoint/2010/main" val="1831529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E4B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01F98-AFDB-4EF2-84EB-08837EEA1DD6}"/>
              </a:ext>
            </a:extLst>
          </p:cNvPr>
          <p:cNvSpPr>
            <a:spLocks noGrp="1"/>
          </p:cNvSpPr>
          <p:nvPr>
            <p:ph type="title"/>
          </p:nvPr>
        </p:nvSpPr>
        <p:spPr/>
        <p:txBody>
          <a:bodyPr/>
          <a:lstStyle/>
          <a:p>
            <a:r>
              <a:rPr lang="en-US" dirty="0"/>
              <a:t>Deer Resistant Herbs</a:t>
            </a:r>
          </a:p>
        </p:txBody>
      </p:sp>
      <p:sp>
        <p:nvSpPr>
          <p:cNvPr id="3" name="Content Placeholder 2">
            <a:extLst>
              <a:ext uri="{FF2B5EF4-FFF2-40B4-BE49-F238E27FC236}">
                <a16:creationId xmlns:a16="http://schemas.microsoft.com/office/drawing/2014/main" id="{8B5482D0-F749-98C5-C8D5-2496F1888C8B}"/>
              </a:ext>
            </a:extLst>
          </p:cNvPr>
          <p:cNvSpPr>
            <a:spLocks noGrp="1"/>
          </p:cNvSpPr>
          <p:nvPr>
            <p:ph idx="1"/>
          </p:nvPr>
        </p:nvSpPr>
        <p:spPr/>
        <p:txBody>
          <a:bodyPr>
            <a:normAutofit/>
          </a:bodyPr>
          <a:lstStyle/>
          <a:p>
            <a:pPr lvl="1" indent="-342900"/>
            <a:r>
              <a:rPr lang="en-US" sz="2800" dirty="0">
                <a:solidFill>
                  <a:schemeClr val="accent1">
                    <a:lumMod val="75000"/>
                  </a:schemeClr>
                </a:solidFill>
              </a:rPr>
              <a:t>Lavender</a:t>
            </a:r>
          </a:p>
          <a:p>
            <a:pPr lvl="1" indent="-342900"/>
            <a:r>
              <a:rPr lang="en-US" sz="2800" dirty="0">
                <a:solidFill>
                  <a:schemeClr val="accent1">
                    <a:lumMod val="75000"/>
                  </a:schemeClr>
                </a:solidFill>
              </a:rPr>
              <a:t>Sage</a:t>
            </a:r>
          </a:p>
          <a:p>
            <a:pPr lvl="1" indent="-342900"/>
            <a:r>
              <a:rPr lang="en-US" sz="2800" dirty="0">
                <a:solidFill>
                  <a:schemeClr val="accent1">
                    <a:lumMod val="75000"/>
                  </a:schemeClr>
                </a:solidFill>
              </a:rPr>
              <a:t>Thyme</a:t>
            </a:r>
          </a:p>
          <a:p>
            <a:pPr lvl="1" indent="-342900"/>
            <a:r>
              <a:rPr lang="en-US" sz="2800" dirty="0">
                <a:solidFill>
                  <a:schemeClr val="accent1">
                    <a:lumMod val="75000"/>
                  </a:schemeClr>
                </a:solidFill>
              </a:rPr>
              <a:t>Mint</a:t>
            </a:r>
          </a:p>
          <a:p>
            <a:pPr lvl="1" indent="-342900"/>
            <a:r>
              <a:rPr lang="en-US" sz="2800" dirty="0">
                <a:solidFill>
                  <a:schemeClr val="accent1">
                    <a:lumMod val="75000"/>
                  </a:schemeClr>
                </a:solidFill>
              </a:rPr>
              <a:t>Catmint</a:t>
            </a:r>
          </a:p>
          <a:p>
            <a:pPr lvl="1" indent="-342900"/>
            <a:r>
              <a:rPr lang="en-US" sz="2800" dirty="0">
                <a:solidFill>
                  <a:schemeClr val="accent1">
                    <a:lumMod val="75000"/>
                  </a:schemeClr>
                </a:solidFill>
              </a:rPr>
              <a:t>Oregano</a:t>
            </a:r>
          </a:p>
          <a:p>
            <a:pPr lvl="1" indent="-342900"/>
            <a:r>
              <a:rPr lang="en-US" sz="2800" dirty="0">
                <a:solidFill>
                  <a:schemeClr val="accent1">
                    <a:lumMod val="75000"/>
                  </a:schemeClr>
                </a:solidFill>
              </a:rPr>
              <a:t>Rosemary</a:t>
            </a:r>
          </a:p>
        </p:txBody>
      </p:sp>
      <p:sp>
        <p:nvSpPr>
          <p:cNvPr id="4" name="Slide Number Placeholder 3">
            <a:extLst>
              <a:ext uri="{FF2B5EF4-FFF2-40B4-BE49-F238E27FC236}">
                <a16:creationId xmlns:a16="http://schemas.microsoft.com/office/drawing/2014/main" id="{5181614D-CBFD-4BF1-2AE3-51D7EB54D977}"/>
              </a:ext>
            </a:extLst>
          </p:cNvPr>
          <p:cNvSpPr>
            <a:spLocks noGrp="1"/>
          </p:cNvSpPr>
          <p:nvPr>
            <p:ph type="sldNum" sz="quarter" idx="12"/>
          </p:nvPr>
        </p:nvSpPr>
        <p:spPr/>
        <p:txBody>
          <a:bodyPr/>
          <a:lstStyle/>
          <a:p>
            <a:fld id="{111DB74A-73E3-49E8-8984-0D5D8C20C556}" type="slidenum">
              <a:rPr lang="en-US" smtClean="0"/>
              <a:pPr/>
              <a:t>9</a:t>
            </a:fld>
            <a:endParaRPr lang="en-US"/>
          </a:p>
        </p:txBody>
      </p:sp>
      <p:pic>
        <p:nvPicPr>
          <p:cNvPr id="6" name="Picture 5" descr="A deer walking on a dirt road&#10;&#10;Description automatically generated with low confidence">
            <a:extLst>
              <a:ext uri="{FF2B5EF4-FFF2-40B4-BE49-F238E27FC236}">
                <a16:creationId xmlns:a16="http://schemas.microsoft.com/office/drawing/2014/main" id="{55DF0837-17BF-5CCA-ACB2-7F71489DD4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9" t="13255" r="14437" b="13568"/>
          <a:stretch/>
        </p:blipFill>
        <p:spPr>
          <a:xfrm>
            <a:off x="4114800" y="1600201"/>
            <a:ext cx="3390900" cy="4282441"/>
          </a:xfrm>
          <a:prstGeom prst="rect">
            <a:avLst/>
          </a:prstGeom>
        </p:spPr>
      </p:pic>
    </p:spTree>
    <p:extLst>
      <p:ext uri="{BB962C8B-B14F-4D97-AF65-F5344CB8AC3E}">
        <p14:creationId xmlns:p14="http://schemas.microsoft.com/office/powerpoint/2010/main" val="3134420749"/>
      </p:ext>
    </p:extLst>
  </p:cSld>
  <p:clrMapOvr>
    <a:masterClrMapping/>
  </p:clrMapOvr>
</p:sld>
</file>

<file path=ppt/theme/theme1.xml><?xml version="1.0" encoding="utf-8"?>
<a:theme xmlns:a="http://schemas.openxmlformats.org/drawingml/2006/main" name="MG Content slides">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no bottom logo)">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DC8EDB9C8B1A40B733E00B6A4CDEDE" ma:contentTypeVersion="13" ma:contentTypeDescription="Create a new document." ma:contentTypeScope="" ma:versionID="e79b587b955ac5003e313ef145ab7050">
  <xsd:schema xmlns:xsd="http://www.w3.org/2001/XMLSchema" xmlns:xs="http://www.w3.org/2001/XMLSchema" xmlns:p="http://schemas.microsoft.com/office/2006/metadata/properties" xmlns:ns3="ae19cb7f-51e7-4fb8-b013-598c0f7fdb8a" xmlns:ns4="3733f192-0526-4316-b7cc-3c48bd9ce62a" targetNamespace="http://schemas.microsoft.com/office/2006/metadata/properties" ma:root="true" ma:fieldsID="3fb194b2b41413d5634ec52e8ffc82d6" ns3:_="" ns4:_="">
    <xsd:import namespace="ae19cb7f-51e7-4fb8-b013-598c0f7fdb8a"/>
    <xsd:import namespace="3733f192-0526-4316-b7cc-3c48bd9ce62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19cb7f-51e7-4fb8-b013-598c0f7fdb8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733f192-0526-4316-b7cc-3c48bd9ce62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F8ACE87-DD31-49D4-AD82-E5FB808E4E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19cb7f-51e7-4fb8-b013-598c0f7fdb8a"/>
    <ds:schemaRef ds:uri="3733f192-0526-4316-b7cc-3c48bd9ce6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7C1103-4E6D-4334-9F22-628281F1B345}">
  <ds:schemaRefs>
    <ds:schemaRef ds:uri="http://schemas.microsoft.com/sharepoint/v3/contenttype/forms"/>
  </ds:schemaRefs>
</ds:datastoreItem>
</file>

<file path=customXml/itemProps3.xml><?xml version="1.0" encoding="utf-8"?>
<ds:datastoreItem xmlns:ds="http://schemas.openxmlformats.org/officeDocument/2006/customXml" ds:itemID="{07F3A7E5-2D9C-4A64-BAF9-5A92D1F671B3}">
  <ds:schemaRefs>
    <ds:schemaRef ds:uri="http://purl.org/dc/elements/1.1/"/>
    <ds:schemaRef ds:uri="ae19cb7f-51e7-4fb8-b013-598c0f7fdb8a"/>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schemas.microsoft.com/office/infopath/2007/PartnerControls"/>
    <ds:schemaRef ds:uri="3733f192-0526-4316-b7cc-3c48bd9ce62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299936</Template>
  <TotalTime>18601</TotalTime>
  <Words>3055</Words>
  <Application>Microsoft Office PowerPoint</Application>
  <PresentationFormat>On-screen Show (4:3)</PresentationFormat>
  <Paragraphs>452</Paragraphs>
  <Slides>43</Slides>
  <Notes>26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43</vt:i4>
      </vt:variant>
    </vt:vector>
  </HeadingPairs>
  <TitlesOfParts>
    <vt:vector size="48" baseType="lpstr">
      <vt:lpstr>Arial</vt:lpstr>
      <vt:lpstr>Calibri</vt:lpstr>
      <vt:lpstr>Wingdings</vt:lpstr>
      <vt:lpstr>MG Content slides</vt:lpstr>
      <vt:lpstr>Content (no bottom logo)</vt:lpstr>
      <vt:lpstr>PowerPoint Presentation</vt:lpstr>
      <vt:lpstr>Who Are Master Gardeners?</vt:lpstr>
      <vt:lpstr>Who Are Master Gardeners?</vt:lpstr>
      <vt:lpstr>Who Are Master Gardeners?</vt:lpstr>
      <vt:lpstr>Today’s Agenda:</vt:lpstr>
      <vt:lpstr>Definitions</vt:lpstr>
      <vt:lpstr>Herb vs Spice</vt:lpstr>
      <vt:lpstr>WHAT’S IN IT FOR ME?</vt:lpstr>
      <vt:lpstr>Deer Resistant Herbs</vt:lpstr>
      <vt:lpstr>  </vt:lpstr>
      <vt:lpstr>Location, Location, Location!</vt:lpstr>
      <vt:lpstr>Spice it Up!</vt:lpstr>
      <vt:lpstr>Latin Names Matter!</vt:lpstr>
      <vt:lpstr>Where  does your herb garden grow?</vt:lpstr>
      <vt:lpstr>        Make Herbs the Star In your Landscape</vt:lpstr>
      <vt:lpstr>Hello Pollinators! Herbs are pollinator friendly plants</vt:lpstr>
      <vt:lpstr>Welcome Pollinators! </vt:lpstr>
      <vt:lpstr>Propagate Culinary Herbs</vt:lpstr>
      <vt:lpstr>Seeds</vt:lpstr>
      <vt:lpstr>Cuttings</vt:lpstr>
      <vt:lpstr>Layering</vt:lpstr>
      <vt:lpstr>Dividing</vt:lpstr>
      <vt:lpstr>Harvesting Herbs</vt:lpstr>
      <vt:lpstr>Preserving Herbs</vt:lpstr>
      <vt:lpstr>Preserving and Storing </vt:lpstr>
      <vt:lpstr>Freezing Herbs</vt:lpstr>
      <vt:lpstr>Just a handful of Herbs</vt:lpstr>
      <vt:lpstr>Basil Ocimum bacilicum</vt:lpstr>
      <vt:lpstr> Chives Allium sphenogram</vt:lpstr>
      <vt:lpstr>Cilantro Coriandrum sativum</vt:lpstr>
      <vt:lpstr>Dill Anethum graveolens</vt:lpstr>
      <vt:lpstr>Parsley Petroselinum crispum</vt:lpstr>
      <vt:lpstr>Mints Mentha Species </vt:lpstr>
      <vt:lpstr>Oregano Origanum vulgare</vt:lpstr>
      <vt:lpstr>Rosemary Rosmarinus officinalis</vt:lpstr>
      <vt:lpstr>Sage Salvia officinalis  </vt:lpstr>
      <vt:lpstr>Thyme  Thymus species  </vt:lpstr>
      <vt:lpstr>Unusual Culinary Herbs Stevia Stevia Redbaudiana </vt:lpstr>
      <vt:lpstr>Unusual Culinary Herbs Saffron </vt:lpstr>
      <vt:lpstr>Unusual Culinary Herbs Shiso Perilla frutescens  </vt:lpstr>
      <vt:lpstr>Unusual Culinary Herbs Violets Viola odorata and Viola tricolor </vt:lpstr>
      <vt:lpstr>Resources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Nadine Hart</dc:creator>
  <cp:lastModifiedBy>Barbara Villareal</cp:lastModifiedBy>
  <cp:revision>46</cp:revision>
  <dcterms:created xsi:type="dcterms:W3CDTF">2019-08-07T21:29:07Z</dcterms:created>
  <dcterms:modified xsi:type="dcterms:W3CDTF">2023-06-07T20:12:58Z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0x01010073DC8EDB9C8B1A40B733E00B6A4CDEDE</vt:lpwstr>
  </property>
</Properties>
</file>