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97" r:id="rId4"/>
    <p:sldId id="298" r:id="rId5"/>
    <p:sldId id="258" r:id="rId6"/>
    <p:sldId id="260" r:id="rId7"/>
    <p:sldId id="264" r:id="rId8"/>
    <p:sldId id="355" r:id="rId9"/>
    <p:sldId id="309" r:id="rId10"/>
    <p:sldId id="262" r:id="rId11"/>
    <p:sldId id="356" r:id="rId12"/>
    <p:sldId id="263" r:id="rId13"/>
    <p:sldId id="326" r:id="rId14"/>
    <p:sldId id="327" r:id="rId15"/>
    <p:sldId id="300" r:id="rId16"/>
    <p:sldId id="336" r:id="rId17"/>
    <p:sldId id="308" r:id="rId18"/>
    <p:sldId id="302" r:id="rId19"/>
    <p:sldId id="303" r:id="rId20"/>
    <p:sldId id="318" r:id="rId21"/>
    <p:sldId id="319" r:id="rId22"/>
    <p:sldId id="305" r:id="rId23"/>
    <p:sldId id="306" r:id="rId24"/>
    <p:sldId id="316" r:id="rId25"/>
    <p:sldId id="310" r:id="rId26"/>
    <p:sldId id="285" r:id="rId27"/>
    <p:sldId id="338" r:id="rId28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/>
    <p:restoredTop sz="92517"/>
  </p:normalViewPr>
  <p:slideViewPr>
    <p:cSldViewPr>
      <p:cViewPr varScale="1">
        <p:scale>
          <a:sx n="114" d="100"/>
          <a:sy n="114" d="100"/>
        </p:scale>
        <p:origin x="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hyperlink" Target="http://pixabay.com/en/footprint-hog-paw-pig-animal-15595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60.png"/><Relationship Id="rId6" Type="http://schemas.openxmlformats.org/officeDocument/2006/relationships/image" Target="../media/image59.svg"/><Relationship Id="rId5" Type="http://schemas.openxmlformats.org/officeDocument/2006/relationships/image" Target="../media/image61.png"/><Relationship Id="rId4" Type="http://schemas.openxmlformats.org/officeDocument/2006/relationships/hyperlink" Target="http://pixabay.com/en/footprint-hog-paw-pig-animal-15595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DD66E-8E0E-4833-BAF8-7F3838DB83C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C3846E6-DEB2-4831-8ADE-2F096431884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UC IPM Website </a:t>
          </a:r>
          <a:r>
            <a:rPr lang="en-US" u="sng" dirty="0"/>
            <a:t>ipm.ucanr.edu</a:t>
          </a:r>
        </a:p>
      </dgm:t>
    </dgm:pt>
    <dgm:pt modelId="{137F897F-C160-4350-8B70-CFA2F2F63E39}" type="parTrans" cxnId="{B4988171-99C8-4C2F-A2AA-F2A72E557F69}">
      <dgm:prSet/>
      <dgm:spPr/>
      <dgm:t>
        <a:bodyPr/>
        <a:lstStyle/>
        <a:p>
          <a:endParaRPr lang="en-US" sz="2000"/>
        </a:p>
      </dgm:t>
    </dgm:pt>
    <dgm:pt modelId="{70686E1E-E388-4A3E-8561-7FEB7DAB28C1}" type="sibTrans" cxnId="{B4988171-99C8-4C2F-A2AA-F2A72E557F69}">
      <dgm:prSet/>
      <dgm:spPr/>
      <dgm:t>
        <a:bodyPr/>
        <a:lstStyle/>
        <a:p>
          <a:endParaRPr lang="en-US"/>
        </a:p>
      </dgm:t>
    </dgm:pt>
    <dgm:pt modelId="{AC7C68E7-DDF1-4F3C-865E-588BE9EE571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Vegetable Pest Identification Card Sets</a:t>
          </a:r>
        </a:p>
      </dgm:t>
    </dgm:pt>
    <dgm:pt modelId="{E759BE5B-2505-4125-9A59-6C2102789F9F}" type="parTrans" cxnId="{751B549D-8AF5-440F-95B7-9AFC2A126884}">
      <dgm:prSet/>
      <dgm:spPr/>
      <dgm:t>
        <a:bodyPr/>
        <a:lstStyle/>
        <a:p>
          <a:endParaRPr lang="en-US" sz="2000"/>
        </a:p>
      </dgm:t>
    </dgm:pt>
    <dgm:pt modelId="{C0EB5020-CFC9-4E53-832F-348597E150FE}" type="sibTrans" cxnId="{751B549D-8AF5-440F-95B7-9AFC2A126884}">
      <dgm:prSet/>
      <dgm:spPr/>
      <dgm:t>
        <a:bodyPr/>
        <a:lstStyle/>
        <a:p>
          <a:endParaRPr lang="en-US"/>
        </a:p>
      </dgm:t>
    </dgm:pt>
    <dgm:pt modelId="{A7BBEE27-54A0-584E-9991-C213BF0865D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Wildlife pest control around homes and gardens</a:t>
          </a:r>
        </a:p>
      </dgm:t>
    </dgm:pt>
    <dgm:pt modelId="{2448FA75-91A3-E846-A9D0-14DAA8EEEE5B}" type="parTrans" cxnId="{EB8DCA15-D249-D745-81E2-A731EA508F03}">
      <dgm:prSet/>
      <dgm:spPr/>
      <dgm:t>
        <a:bodyPr/>
        <a:lstStyle/>
        <a:p>
          <a:endParaRPr lang="en-US"/>
        </a:p>
      </dgm:t>
    </dgm:pt>
    <dgm:pt modelId="{A9907F07-AE79-E44A-9C8D-9E12734D5F6C}" type="sibTrans" cxnId="{EB8DCA15-D249-D745-81E2-A731EA508F03}">
      <dgm:prSet/>
      <dgm:spPr/>
      <dgm:t>
        <a:bodyPr/>
        <a:lstStyle/>
        <a:p>
          <a:endParaRPr lang="en-US"/>
        </a:p>
      </dgm:t>
    </dgm:pt>
    <dgm:pt modelId="{E8CB8AE8-9A0B-48A8-B842-D3C8AD9037D0}" type="pres">
      <dgm:prSet presAssocID="{EF7DD66E-8E0E-4833-BAF8-7F3838DB83C5}" presName="root" presStyleCnt="0">
        <dgm:presLayoutVars>
          <dgm:dir/>
          <dgm:resizeHandles val="exact"/>
        </dgm:presLayoutVars>
      </dgm:prSet>
      <dgm:spPr/>
    </dgm:pt>
    <dgm:pt modelId="{41993D87-D424-47C9-8FC0-1C70E0CBE8BF}" type="pres">
      <dgm:prSet presAssocID="{5C3846E6-DEB2-4831-8ADE-2F0964318843}" presName="compNode" presStyleCnt="0"/>
      <dgm:spPr/>
    </dgm:pt>
    <dgm:pt modelId="{5F475C84-A0AE-4B89-92F6-C16DBC672311}" type="pres">
      <dgm:prSet presAssocID="{5C3846E6-DEB2-4831-8ADE-2F096431884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F5A2AC9-20EC-42ED-9746-C8B79183A0D4}" type="pres">
      <dgm:prSet presAssocID="{5C3846E6-DEB2-4831-8ADE-2F0964318843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CDE3FFD-25B0-4B2B-A1CC-69A8415B1ED0}" type="pres">
      <dgm:prSet presAssocID="{5C3846E6-DEB2-4831-8ADE-2F0964318843}" presName="spaceRect" presStyleCnt="0"/>
      <dgm:spPr/>
    </dgm:pt>
    <dgm:pt modelId="{7A8FF84A-74B3-470D-9428-CD854008D2EE}" type="pres">
      <dgm:prSet presAssocID="{5C3846E6-DEB2-4831-8ADE-2F0964318843}" presName="textRect" presStyleLbl="revTx" presStyleIdx="0" presStyleCnt="3">
        <dgm:presLayoutVars>
          <dgm:chMax val="1"/>
          <dgm:chPref val="1"/>
        </dgm:presLayoutVars>
      </dgm:prSet>
      <dgm:spPr/>
    </dgm:pt>
    <dgm:pt modelId="{5DEE6969-19FA-4708-B680-4E4C916AB060}" type="pres">
      <dgm:prSet presAssocID="{70686E1E-E388-4A3E-8561-7FEB7DAB28C1}" presName="sibTrans" presStyleCnt="0"/>
      <dgm:spPr/>
    </dgm:pt>
    <dgm:pt modelId="{368C6BB1-D97A-4D48-A996-F85736DBA2A6}" type="pres">
      <dgm:prSet presAssocID="{A7BBEE27-54A0-584E-9991-C213BF0865D6}" presName="compNode" presStyleCnt="0"/>
      <dgm:spPr/>
    </dgm:pt>
    <dgm:pt modelId="{33387620-CA2C-41CA-A726-83B536C196FD}" type="pres">
      <dgm:prSet presAssocID="{A7BBEE27-54A0-584E-9991-C213BF0865D6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399189E-56B6-431A-BABC-B5DF6ECED82F}" type="pres">
      <dgm:prSet presAssocID="{A7BBEE27-54A0-584E-9991-C213BF0865D6}" presName="iconRect" presStyleLbl="node1" presStyleIdx="1" presStyleCnt="3"/>
      <dgm:spPr>
        <a:blipFill dpi="0" rotWithShape="1">
          <a:blip xmlns:r="http://schemas.openxmlformats.org/officeDocument/2006/relationships" r:embed="rId3">
            <a:lum bright="70000" contrast="-7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2000" b="-2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EB6B7CC-9D45-4422-AFFA-F1C118907CB7}" type="pres">
      <dgm:prSet presAssocID="{A7BBEE27-54A0-584E-9991-C213BF0865D6}" presName="spaceRect" presStyleCnt="0"/>
      <dgm:spPr/>
    </dgm:pt>
    <dgm:pt modelId="{87D77F6A-EF34-40CA-BCEF-9F572B3142AE}" type="pres">
      <dgm:prSet presAssocID="{A7BBEE27-54A0-584E-9991-C213BF0865D6}" presName="textRect" presStyleLbl="revTx" presStyleIdx="1" presStyleCnt="3">
        <dgm:presLayoutVars>
          <dgm:chMax val="1"/>
          <dgm:chPref val="1"/>
        </dgm:presLayoutVars>
      </dgm:prSet>
      <dgm:spPr/>
    </dgm:pt>
    <dgm:pt modelId="{751ED7F7-9998-4E82-B91A-42B6987DDBF4}" type="pres">
      <dgm:prSet presAssocID="{A9907F07-AE79-E44A-9C8D-9E12734D5F6C}" presName="sibTrans" presStyleCnt="0"/>
      <dgm:spPr/>
    </dgm:pt>
    <dgm:pt modelId="{E9BC5B12-C6C3-4179-965A-7741F9BAB3C5}" type="pres">
      <dgm:prSet presAssocID="{AC7C68E7-DDF1-4F3C-865E-588BE9EE5714}" presName="compNode" presStyleCnt="0"/>
      <dgm:spPr/>
    </dgm:pt>
    <dgm:pt modelId="{6415319E-4E8A-4E56-AAC3-E28302C65872}" type="pres">
      <dgm:prSet presAssocID="{AC7C68E7-DDF1-4F3C-865E-588BE9EE5714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EB6304B-5A52-4DEC-B889-8FE22E93F3DE}" type="pres">
      <dgm:prSet presAssocID="{AC7C68E7-DDF1-4F3C-865E-588BE9EE5714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294C1386-1AF9-492C-A663-68243D03B44D}" type="pres">
      <dgm:prSet presAssocID="{AC7C68E7-DDF1-4F3C-865E-588BE9EE5714}" presName="spaceRect" presStyleCnt="0"/>
      <dgm:spPr/>
    </dgm:pt>
    <dgm:pt modelId="{D7D76CDA-0E48-47E6-A97A-695555528BD3}" type="pres">
      <dgm:prSet presAssocID="{AC7C68E7-DDF1-4F3C-865E-588BE9EE571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B8DCA15-D249-D745-81E2-A731EA508F03}" srcId="{EF7DD66E-8E0E-4833-BAF8-7F3838DB83C5}" destId="{A7BBEE27-54A0-584E-9991-C213BF0865D6}" srcOrd="1" destOrd="0" parTransId="{2448FA75-91A3-E846-A9D0-14DAA8EEEE5B}" sibTransId="{A9907F07-AE79-E44A-9C8D-9E12734D5F6C}"/>
    <dgm:cxn modelId="{E1EBB036-CD3B-2141-9538-10340ED992AB}" type="presOf" srcId="{A7BBEE27-54A0-584E-9991-C213BF0865D6}" destId="{87D77F6A-EF34-40CA-BCEF-9F572B3142AE}" srcOrd="0" destOrd="0" presId="urn:microsoft.com/office/officeart/2018/5/layout/IconLeafLabelList"/>
    <dgm:cxn modelId="{B4988171-99C8-4C2F-A2AA-F2A72E557F69}" srcId="{EF7DD66E-8E0E-4833-BAF8-7F3838DB83C5}" destId="{5C3846E6-DEB2-4831-8ADE-2F0964318843}" srcOrd="0" destOrd="0" parTransId="{137F897F-C160-4350-8B70-CFA2F2F63E39}" sibTransId="{70686E1E-E388-4A3E-8561-7FEB7DAB28C1}"/>
    <dgm:cxn modelId="{3194C873-7ED9-B444-982F-0B5543707D4F}" type="presOf" srcId="{EF7DD66E-8E0E-4833-BAF8-7F3838DB83C5}" destId="{E8CB8AE8-9A0B-48A8-B842-D3C8AD9037D0}" srcOrd="0" destOrd="0" presId="urn:microsoft.com/office/officeart/2018/5/layout/IconLeafLabelList"/>
    <dgm:cxn modelId="{59AD0A80-3888-DD4B-9B73-61EBE28DDFCC}" type="presOf" srcId="{AC7C68E7-DDF1-4F3C-865E-588BE9EE5714}" destId="{D7D76CDA-0E48-47E6-A97A-695555528BD3}" srcOrd="0" destOrd="0" presId="urn:microsoft.com/office/officeart/2018/5/layout/IconLeafLabelList"/>
    <dgm:cxn modelId="{751B549D-8AF5-440F-95B7-9AFC2A126884}" srcId="{EF7DD66E-8E0E-4833-BAF8-7F3838DB83C5}" destId="{AC7C68E7-DDF1-4F3C-865E-588BE9EE5714}" srcOrd="2" destOrd="0" parTransId="{E759BE5B-2505-4125-9A59-6C2102789F9F}" sibTransId="{C0EB5020-CFC9-4E53-832F-348597E150FE}"/>
    <dgm:cxn modelId="{05E15EFE-11FA-9743-A20A-A52762AD91B2}" type="presOf" srcId="{5C3846E6-DEB2-4831-8ADE-2F0964318843}" destId="{7A8FF84A-74B3-470D-9428-CD854008D2EE}" srcOrd="0" destOrd="0" presId="urn:microsoft.com/office/officeart/2018/5/layout/IconLeafLabelList"/>
    <dgm:cxn modelId="{A4201ABB-16CA-5747-9248-3EF4D4D83626}" type="presParOf" srcId="{E8CB8AE8-9A0B-48A8-B842-D3C8AD9037D0}" destId="{41993D87-D424-47C9-8FC0-1C70E0CBE8BF}" srcOrd="0" destOrd="0" presId="urn:microsoft.com/office/officeart/2018/5/layout/IconLeafLabelList"/>
    <dgm:cxn modelId="{460F6671-71C2-9C41-9909-B73FBD1D67FF}" type="presParOf" srcId="{41993D87-D424-47C9-8FC0-1C70E0CBE8BF}" destId="{5F475C84-A0AE-4B89-92F6-C16DBC672311}" srcOrd="0" destOrd="0" presId="urn:microsoft.com/office/officeart/2018/5/layout/IconLeafLabelList"/>
    <dgm:cxn modelId="{56D98951-BC2C-F843-9B8A-5005549B5661}" type="presParOf" srcId="{41993D87-D424-47C9-8FC0-1C70E0CBE8BF}" destId="{3F5A2AC9-20EC-42ED-9746-C8B79183A0D4}" srcOrd="1" destOrd="0" presId="urn:microsoft.com/office/officeart/2018/5/layout/IconLeafLabelList"/>
    <dgm:cxn modelId="{BCE05F04-5341-D64A-9961-76C67D2E5CC4}" type="presParOf" srcId="{41993D87-D424-47C9-8FC0-1C70E0CBE8BF}" destId="{7CDE3FFD-25B0-4B2B-A1CC-69A8415B1ED0}" srcOrd="2" destOrd="0" presId="urn:microsoft.com/office/officeart/2018/5/layout/IconLeafLabelList"/>
    <dgm:cxn modelId="{9E80BE2E-CCDE-4A4E-8C6A-FCC05CA05442}" type="presParOf" srcId="{41993D87-D424-47C9-8FC0-1C70E0CBE8BF}" destId="{7A8FF84A-74B3-470D-9428-CD854008D2EE}" srcOrd="3" destOrd="0" presId="urn:microsoft.com/office/officeart/2018/5/layout/IconLeafLabelList"/>
    <dgm:cxn modelId="{476F5342-D862-1D4A-B900-8EFC130164FA}" type="presParOf" srcId="{E8CB8AE8-9A0B-48A8-B842-D3C8AD9037D0}" destId="{5DEE6969-19FA-4708-B680-4E4C916AB060}" srcOrd="1" destOrd="0" presId="urn:microsoft.com/office/officeart/2018/5/layout/IconLeafLabelList"/>
    <dgm:cxn modelId="{094C2BF5-EB38-EB4D-BC99-A089F89F84B2}" type="presParOf" srcId="{E8CB8AE8-9A0B-48A8-B842-D3C8AD9037D0}" destId="{368C6BB1-D97A-4D48-A996-F85736DBA2A6}" srcOrd="2" destOrd="0" presId="urn:microsoft.com/office/officeart/2018/5/layout/IconLeafLabelList"/>
    <dgm:cxn modelId="{F0AB8B01-C73E-3A48-BA56-8D5A12A2B86A}" type="presParOf" srcId="{368C6BB1-D97A-4D48-A996-F85736DBA2A6}" destId="{33387620-CA2C-41CA-A726-83B536C196FD}" srcOrd="0" destOrd="0" presId="urn:microsoft.com/office/officeart/2018/5/layout/IconLeafLabelList"/>
    <dgm:cxn modelId="{104C0123-412E-9D46-8FA9-45DC1BA6B108}" type="presParOf" srcId="{368C6BB1-D97A-4D48-A996-F85736DBA2A6}" destId="{F399189E-56B6-431A-BABC-B5DF6ECED82F}" srcOrd="1" destOrd="0" presId="urn:microsoft.com/office/officeart/2018/5/layout/IconLeafLabelList"/>
    <dgm:cxn modelId="{C95C59FC-2206-9C46-B6F1-F343E3317915}" type="presParOf" srcId="{368C6BB1-D97A-4D48-A996-F85736DBA2A6}" destId="{1EB6B7CC-9D45-4422-AFFA-F1C118907CB7}" srcOrd="2" destOrd="0" presId="urn:microsoft.com/office/officeart/2018/5/layout/IconLeafLabelList"/>
    <dgm:cxn modelId="{82D961FD-4D35-C447-8FDD-DE60DF35AC0C}" type="presParOf" srcId="{368C6BB1-D97A-4D48-A996-F85736DBA2A6}" destId="{87D77F6A-EF34-40CA-BCEF-9F572B3142AE}" srcOrd="3" destOrd="0" presId="urn:microsoft.com/office/officeart/2018/5/layout/IconLeafLabelList"/>
    <dgm:cxn modelId="{07F5E131-E2AA-C04C-B391-70F69CDD7E0A}" type="presParOf" srcId="{E8CB8AE8-9A0B-48A8-B842-D3C8AD9037D0}" destId="{751ED7F7-9998-4E82-B91A-42B6987DDBF4}" srcOrd="3" destOrd="0" presId="urn:microsoft.com/office/officeart/2018/5/layout/IconLeafLabelList"/>
    <dgm:cxn modelId="{4E038ECE-49E9-6944-9879-008C14F8E9BB}" type="presParOf" srcId="{E8CB8AE8-9A0B-48A8-B842-D3C8AD9037D0}" destId="{E9BC5B12-C6C3-4179-965A-7741F9BAB3C5}" srcOrd="4" destOrd="0" presId="urn:microsoft.com/office/officeart/2018/5/layout/IconLeafLabelList"/>
    <dgm:cxn modelId="{25D2AB83-592B-BE44-89A6-270178A27C50}" type="presParOf" srcId="{E9BC5B12-C6C3-4179-965A-7741F9BAB3C5}" destId="{6415319E-4E8A-4E56-AAC3-E28302C65872}" srcOrd="0" destOrd="0" presId="urn:microsoft.com/office/officeart/2018/5/layout/IconLeafLabelList"/>
    <dgm:cxn modelId="{8FC734DC-7665-5842-97F8-794DED333B2F}" type="presParOf" srcId="{E9BC5B12-C6C3-4179-965A-7741F9BAB3C5}" destId="{7EB6304B-5A52-4DEC-B889-8FE22E93F3DE}" srcOrd="1" destOrd="0" presId="urn:microsoft.com/office/officeart/2018/5/layout/IconLeafLabelList"/>
    <dgm:cxn modelId="{7C5EF354-5DA9-C247-9804-3B9550E65FA4}" type="presParOf" srcId="{E9BC5B12-C6C3-4179-965A-7741F9BAB3C5}" destId="{294C1386-1AF9-492C-A663-68243D03B44D}" srcOrd="2" destOrd="0" presId="urn:microsoft.com/office/officeart/2018/5/layout/IconLeafLabelList"/>
    <dgm:cxn modelId="{ABB41054-1A7F-AC44-AEF8-9DC2AAD8B6EF}" type="presParOf" srcId="{E9BC5B12-C6C3-4179-965A-7741F9BAB3C5}" destId="{D7D76CDA-0E48-47E6-A97A-695555528BD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75C84-A0AE-4B89-92F6-C16DBC672311}">
      <dsp:nvSpPr>
        <dsp:cNvPr id="0" name=""/>
        <dsp:cNvSpPr/>
      </dsp:nvSpPr>
      <dsp:spPr>
        <a:xfrm>
          <a:off x="791149" y="117"/>
          <a:ext cx="968255" cy="9682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A2AC9-20EC-42ED-9746-C8B79183A0D4}">
      <dsp:nvSpPr>
        <dsp:cNvPr id="0" name=""/>
        <dsp:cNvSpPr/>
      </dsp:nvSpPr>
      <dsp:spPr>
        <a:xfrm>
          <a:off x="997499" y="206466"/>
          <a:ext cx="555556" cy="5555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FF84A-74B3-470D-9428-CD854008D2EE}">
      <dsp:nvSpPr>
        <dsp:cNvPr id="0" name=""/>
        <dsp:cNvSpPr/>
      </dsp:nvSpPr>
      <dsp:spPr>
        <a:xfrm>
          <a:off x="481625" y="1269960"/>
          <a:ext cx="1587304" cy="63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UC IPM Website </a:t>
          </a:r>
          <a:r>
            <a:rPr lang="en-US" sz="1100" u="sng" kern="1200" dirty="0"/>
            <a:t>ipm.ucanr.edu</a:t>
          </a:r>
        </a:p>
      </dsp:txBody>
      <dsp:txXfrm>
        <a:off x="481625" y="1269960"/>
        <a:ext cx="1587304" cy="634921"/>
      </dsp:txXfrm>
    </dsp:sp>
    <dsp:sp modelId="{33387620-CA2C-41CA-A726-83B536C196FD}">
      <dsp:nvSpPr>
        <dsp:cNvPr id="0" name=""/>
        <dsp:cNvSpPr/>
      </dsp:nvSpPr>
      <dsp:spPr>
        <a:xfrm>
          <a:off x="2656232" y="117"/>
          <a:ext cx="968255" cy="9682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9189E-56B6-431A-BABC-B5DF6ECED82F}">
      <dsp:nvSpPr>
        <dsp:cNvPr id="0" name=""/>
        <dsp:cNvSpPr/>
      </dsp:nvSpPr>
      <dsp:spPr>
        <a:xfrm>
          <a:off x="2862582" y="206466"/>
          <a:ext cx="555556" cy="555556"/>
        </a:xfrm>
        <a:prstGeom prst="rect">
          <a:avLst/>
        </a:prstGeom>
        <a:blipFill dpi="0" rotWithShape="1">
          <a:blip xmlns:r="http://schemas.openxmlformats.org/officeDocument/2006/relationships" r:embed="rId3">
            <a:lum bright="70000" contrast="-7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2000" b="-2000"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77F6A-EF34-40CA-BCEF-9F572B3142AE}">
      <dsp:nvSpPr>
        <dsp:cNvPr id="0" name=""/>
        <dsp:cNvSpPr/>
      </dsp:nvSpPr>
      <dsp:spPr>
        <a:xfrm>
          <a:off x="2346708" y="1269960"/>
          <a:ext cx="1587304" cy="63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Wildlife pest control around homes and gardens</a:t>
          </a:r>
        </a:p>
      </dsp:txBody>
      <dsp:txXfrm>
        <a:off x="2346708" y="1269960"/>
        <a:ext cx="1587304" cy="634921"/>
      </dsp:txXfrm>
    </dsp:sp>
    <dsp:sp modelId="{6415319E-4E8A-4E56-AAC3-E28302C65872}">
      <dsp:nvSpPr>
        <dsp:cNvPr id="0" name=""/>
        <dsp:cNvSpPr/>
      </dsp:nvSpPr>
      <dsp:spPr>
        <a:xfrm>
          <a:off x="4521315" y="117"/>
          <a:ext cx="968255" cy="9682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6304B-5A52-4DEC-B889-8FE22E93F3DE}">
      <dsp:nvSpPr>
        <dsp:cNvPr id="0" name=""/>
        <dsp:cNvSpPr/>
      </dsp:nvSpPr>
      <dsp:spPr>
        <a:xfrm>
          <a:off x="4727665" y="206466"/>
          <a:ext cx="555556" cy="55555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76CDA-0E48-47E6-A97A-695555528BD3}">
      <dsp:nvSpPr>
        <dsp:cNvPr id="0" name=""/>
        <dsp:cNvSpPr/>
      </dsp:nvSpPr>
      <dsp:spPr>
        <a:xfrm>
          <a:off x="4211791" y="1269960"/>
          <a:ext cx="1587304" cy="63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Vegetable Pest Identification Card Sets</a:t>
          </a:r>
        </a:p>
      </dsp:txBody>
      <dsp:txXfrm>
        <a:off x="4211791" y="1269960"/>
        <a:ext cx="1587304" cy="63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3069670-1F5A-1244-A8C2-403927507C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E6C9CCFF-B25E-6041-9709-07D1367D72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8" name="Rectangle 4">
            <a:extLst>
              <a:ext uri="{FF2B5EF4-FFF2-40B4-BE49-F238E27FC236}">
                <a16:creationId xmlns:a16="http://schemas.microsoft.com/office/drawing/2014/main" id="{21E80075-BD78-C845-9BDC-D1792BF9585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60A4E09B-E565-D941-BD06-4EF911BE8DF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F240B8-B6A9-6144-A829-2D7AD0DD4D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300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3B6C6D4-0011-5245-B6D6-442D6EF345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FBE0D66-4C3F-4E47-876B-2FEAB8B6CE9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B077BA1-87B4-574D-95DF-07CC142199B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6E15A76F-72B1-3F48-860D-DBEA2B3E99C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F5BC12CE-5F11-CE4B-AA98-F14A8C3E11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C03F80F5-1D52-E441-974D-6A379DAD9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0EB1C8-90A7-0F47-B9AB-4A8A0F098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707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EB1C8-90A7-0F47-B9AB-4A8A0F0985B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43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your nametag for your assigned vegetable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B907C-8516-404E-9DB9-18A023C612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6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4">
            <a:extLst>
              <a:ext uri="{FF2B5EF4-FFF2-40B4-BE49-F238E27FC236}">
                <a16:creationId xmlns:a16="http://schemas.microsoft.com/office/drawing/2014/main" id="{1D0BE031-AAEB-6044-A78F-18EFA387B212}"/>
              </a:ext>
            </a:extLst>
          </p:cNvPr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5799 w 8042"/>
              <a:gd name="T1" fmla="*/ 10000 h 10000"/>
              <a:gd name="T2" fmla="*/ 5961 w 8042"/>
              <a:gd name="T3" fmla="*/ 9880 h 10000"/>
              <a:gd name="T4" fmla="*/ 5988 w 8042"/>
              <a:gd name="T5" fmla="*/ 9820 h 10000"/>
              <a:gd name="T6" fmla="*/ 8042 w 8042"/>
              <a:gd name="T7" fmla="*/ 5260 h 10000"/>
              <a:gd name="T8" fmla="*/ 8042 w 8042"/>
              <a:gd name="T9" fmla="*/ 4721 h 10000"/>
              <a:gd name="T10" fmla="*/ 5988 w 8042"/>
              <a:gd name="T11" fmla="*/ 221 h 10000"/>
              <a:gd name="T12" fmla="*/ 5961 w 8042"/>
              <a:gd name="T13" fmla="*/ 160 h 10000"/>
              <a:gd name="T14" fmla="*/ 5799 w 8042"/>
              <a:gd name="T15" fmla="*/ 41 h 10000"/>
              <a:gd name="T16" fmla="*/ 18 w 8042"/>
              <a:gd name="T17" fmla="*/ 0 h 10000"/>
              <a:gd name="T18" fmla="*/ 0 w 8042"/>
              <a:gd name="T19" fmla="*/ 9991 h 10000"/>
              <a:gd name="T20" fmla="*/ 5799 w 8042"/>
              <a:gd name="T21" fmla="*/ 100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0C7FE9-C179-044A-A3F8-265B2899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6AE57A-1599-9149-B887-731CC1BF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40C37C-1D60-DC49-9F40-FC6289817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164F6-AD3F-9446-A8AB-E2C8D8057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11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574430AF-0F34-7040-9520-F00BB5FCB9FF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217890-EE1C-384E-81AC-EE85A8EC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848C0F-9DC6-6040-B026-F13B2E47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171C61-8A03-A64C-AE5B-D02F4E92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D4D55-0AFA-C741-A7D3-82D89D5FE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60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4FF08668-B828-2342-800E-62309C12ADA7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62">
            <a:extLst>
              <a:ext uri="{FF2B5EF4-FFF2-40B4-BE49-F238E27FC236}">
                <a16:creationId xmlns:a16="http://schemas.microsoft.com/office/drawing/2014/main" id="{7F762F07-A16A-704C-9ADB-11642A5D6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3">
            <a:extLst>
              <a:ext uri="{FF2B5EF4-FFF2-40B4-BE49-F238E27FC236}">
                <a16:creationId xmlns:a16="http://schemas.microsoft.com/office/drawing/2014/main" id="{B29C6834-A78A-114D-BD7C-90C39501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EA7C95B-4B0E-5347-B271-DF51A739B2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EC70D46-CB4D-FD40-807D-C417B97D1B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7DEB06-0337-6148-85E1-BF2226850A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3BC6B-567D-9846-9E7D-6377CF15D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2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4A7EC64C-0BE9-4244-A528-E8B3EB049EA7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1BE9F87-532F-C24E-A822-6712EF43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A0D2FFF-8EBD-754C-B810-488DB0B5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EF6D163-151D-E941-B389-7BA63F16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7F4E-2940-0140-9370-58B931C67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4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ACA15A91-5679-8C4C-8892-69B967159BB8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62">
            <a:extLst>
              <a:ext uri="{FF2B5EF4-FFF2-40B4-BE49-F238E27FC236}">
                <a16:creationId xmlns:a16="http://schemas.microsoft.com/office/drawing/2014/main" id="{CF194E23-5D10-FA45-A512-EA68DBDD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3">
            <a:extLst>
              <a:ext uri="{FF2B5EF4-FFF2-40B4-BE49-F238E27FC236}">
                <a16:creationId xmlns:a16="http://schemas.microsoft.com/office/drawing/2014/main" id="{3930B6D3-F570-1048-89F2-D0F2E7823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317E2288-48D6-6B49-A23B-7BF6D39885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E71F9E5-1093-C648-A404-153E622DA8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DD39AA3E-C97B-DF4B-B4AA-A831FD80C2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DF9EE-13DF-9644-BA51-1A0CBBD73A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920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2CEDA412-ABD8-0347-AB42-55C601596306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540C4DF-9F2A-3A47-8499-9B073279F6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DB044C9-2957-044C-9449-2188897A05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6C85472-FF47-0840-A28C-051E6016DF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CCAA5-BC98-404B-B082-021CF5AE5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557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679EA86-F64C-5A49-9C07-39FEEBDDD8B9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D376B4-23F0-0A4D-97A9-497DE82A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9CA906-EF32-8546-A17F-BC2A0CDC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754E42-08AB-C24F-84A5-10C8F9DC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BC198-B55E-3841-876B-95CE07B8D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9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B9589C5-788B-884F-839F-B5E728B578B9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45F23B-6C78-484F-93E8-782B68C0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C5EFB6-35CE-424E-97A4-CEBEABC6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8FD884-56D0-744D-B0D5-B641A37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4321C-0B7C-8742-91E9-FDFF099A6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337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AB30145-0868-834C-9BCC-0F61AF75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10CD468-CCA1-B34C-AFA9-8B803905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55EA8F-2FB9-3349-850E-BF3009EC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6554F-5480-9C40-B507-813DF689E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924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444F87-729D-654B-90B8-8A772E6A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156E1D-45BF-1843-987D-DC950C40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08AB4A-5E85-C948-9B3C-F95F4377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4AC0B-DC13-324D-B460-9177D3291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1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A29687-2D74-C94D-B3AB-2F00B2F7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E7ED8A-BAE3-C04A-814F-BC826D93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12485C-A3F7-B141-A670-4D31CCD5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5C9E0-2DF8-F947-9B97-54BBF3060D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95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34112F0E-EE04-3E4B-801B-069037A359F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B9ED4B-DE09-6349-8573-713653C9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29F23-3EA2-0F4F-A6F0-3F7D97D6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966A35-27BF-8A49-A730-DA819AA5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37FED-2317-4D45-971E-F75BBA22A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4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576D4913-72E4-094F-83E2-83F3361C3A27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AB5E7E-F476-7A4E-AD25-48F340B8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D05C56-1ADC-B64F-98CF-489893B9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06E380-7DED-9846-B6CB-A12DB5B9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F9423-5822-F541-8D92-50C993990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64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CF44606-7BDF-3E4C-9E60-6F2B578F054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497BC6-A3FC-2740-905E-EEFA5F3B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383628E-DEB7-B149-96DF-BCAEE61EE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B2E4E2-FD9D-0740-93C8-ACC51141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0F1F4-D62C-9C48-90AF-198E058BCF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34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061B849E-D126-AD43-B6F0-41F30FAA6066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816AF76-B2A3-4C42-86E2-0CE04B14F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0A88C3C-6571-4543-A7C0-63ED9BA0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E1BEF43-BE0C-5D40-9AA4-30BF7B64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73746-4406-B440-A62A-BFBABB9836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779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AD3194E6-AF7B-EB4C-B42E-A1C9A5D207A0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5EAD3D4-47E9-944D-8E4C-9622E7EA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D4BFB1-5E99-2044-9A1E-66611B4A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832868-8796-B948-BB85-A30D52DA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673B2-184F-894B-8948-68A673121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71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7C7257EE-81CC-7241-A391-390017F647C3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4DA1C20-3A33-6D44-8FEB-F9452773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20988F9-2C52-C642-860D-EA00902E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7901140-DEFD-3F45-AE73-0E1DE2CC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9049A-DDBE-5B45-99A6-397CF560A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93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C8EF8186-F870-054B-A265-DD4912F3D601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37D33D6-E5D2-6240-98DC-3EEEF9BDB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80A4F9C-34E8-CA48-AE4B-5E82A9754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7AE51C0-0266-BB4C-AD2A-71EE21AF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49582-DD3D-CB4C-A13F-550E59242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94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65D1F73-9E66-3B41-AEE0-156BE2AC8C26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2489033-1FB5-1342-A169-D790C2D1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7DD793-4A85-0D40-8D70-2C42D5C2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91C1768-6BF8-FE41-B1C9-045D565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41FBD-B5A9-6449-862E-E9FFBC0E9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0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C4D5E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87CF071C-B5C3-3346-AD37-67D2469B443B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7" name="Freeform 11">
              <a:extLst>
                <a:ext uri="{FF2B5EF4-FFF2-40B4-BE49-F238E27FC236}">
                  <a16:creationId xmlns:a16="http://schemas.microsoft.com/office/drawing/2014/main" id="{893292C8-79D8-AD45-A9AD-DFDB796A6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2">
              <a:extLst>
                <a:ext uri="{FF2B5EF4-FFF2-40B4-BE49-F238E27FC236}">
                  <a16:creationId xmlns:a16="http://schemas.microsoft.com/office/drawing/2014/main" id="{3AE76E5D-4CBC-0C44-BF23-C17BBEAEC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3">
              <a:extLst>
                <a:ext uri="{FF2B5EF4-FFF2-40B4-BE49-F238E27FC236}">
                  <a16:creationId xmlns:a16="http://schemas.microsoft.com/office/drawing/2014/main" id="{7C646F8D-C8AE-5649-ADB0-445CEC73D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4">
              <a:extLst>
                <a:ext uri="{FF2B5EF4-FFF2-40B4-BE49-F238E27FC236}">
                  <a16:creationId xmlns:a16="http://schemas.microsoft.com/office/drawing/2014/main" id="{26222F63-E653-1645-B573-FEF4891D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5">
              <a:extLst>
                <a:ext uri="{FF2B5EF4-FFF2-40B4-BE49-F238E27FC236}">
                  <a16:creationId xmlns:a16="http://schemas.microsoft.com/office/drawing/2014/main" id="{67720CC0-D34B-5E49-B789-BDE58D124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6">
              <a:extLst>
                <a:ext uri="{FF2B5EF4-FFF2-40B4-BE49-F238E27FC236}">
                  <a16:creationId xmlns:a16="http://schemas.microsoft.com/office/drawing/2014/main" id="{D62BFCF8-DFB9-1F45-933E-950291622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7">
              <a:extLst>
                <a:ext uri="{FF2B5EF4-FFF2-40B4-BE49-F238E27FC236}">
                  <a16:creationId xmlns:a16="http://schemas.microsoft.com/office/drawing/2014/main" id="{14349FE7-502A-F340-A907-509E1B9E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8">
              <a:extLst>
                <a:ext uri="{FF2B5EF4-FFF2-40B4-BE49-F238E27FC236}">
                  <a16:creationId xmlns:a16="http://schemas.microsoft.com/office/drawing/2014/main" id="{F2D90A5F-1017-754A-8259-3D23D41E0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19">
              <a:extLst>
                <a:ext uri="{FF2B5EF4-FFF2-40B4-BE49-F238E27FC236}">
                  <a16:creationId xmlns:a16="http://schemas.microsoft.com/office/drawing/2014/main" id="{36CDB4B2-AB7F-804E-A41E-8C9752956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0">
              <a:extLst>
                <a:ext uri="{FF2B5EF4-FFF2-40B4-BE49-F238E27FC236}">
                  <a16:creationId xmlns:a16="http://schemas.microsoft.com/office/drawing/2014/main" id="{EAD14EB9-C738-414F-B07E-E2B1D1FEF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1">
              <a:extLst>
                <a:ext uri="{FF2B5EF4-FFF2-40B4-BE49-F238E27FC236}">
                  <a16:creationId xmlns:a16="http://schemas.microsoft.com/office/drawing/2014/main" id="{815466D7-4516-9641-87CC-4FCC8DC72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22">
              <a:extLst>
                <a:ext uri="{FF2B5EF4-FFF2-40B4-BE49-F238E27FC236}">
                  <a16:creationId xmlns:a16="http://schemas.microsoft.com/office/drawing/2014/main" id="{F44C1F7D-71A7-514F-A3B0-7F15B2EFD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74629248-A773-2549-8507-94B5BDECECD8}"/>
              </a:ext>
            </a:extLst>
          </p:cNvPr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6102"/>
            <a:chExt cx="1952625" cy="5677649"/>
          </a:xfrm>
        </p:grpSpPr>
        <p:sp>
          <p:nvSpPr>
            <p:cNvPr id="1035" name="Freeform 27">
              <a:extLst>
                <a:ext uri="{FF2B5EF4-FFF2-40B4-BE49-F238E27FC236}">
                  <a16:creationId xmlns:a16="http://schemas.microsoft.com/office/drawing/2014/main" id="{E6E159BE-31DB-B34D-BED5-7485B2C5B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8">
              <a:extLst>
                <a:ext uri="{FF2B5EF4-FFF2-40B4-BE49-F238E27FC236}">
                  <a16:creationId xmlns:a16="http://schemas.microsoft.com/office/drawing/2014/main" id="{39117E55-466C-1843-9F6A-370F026B2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29">
              <a:extLst>
                <a:ext uri="{FF2B5EF4-FFF2-40B4-BE49-F238E27FC236}">
                  <a16:creationId xmlns:a16="http://schemas.microsoft.com/office/drawing/2014/main" id="{0371CC80-2F36-614F-B845-B66CF6B5F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0">
              <a:extLst>
                <a:ext uri="{FF2B5EF4-FFF2-40B4-BE49-F238E27FC236}">
                  <a16:creationId xmlns:a16="http://schemas.microsoft.com/office/drawing/2014/main" id="{EFEC3F67-497B-3C43-BA6D-58C5B67C8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F70A69E0-1D37-B04D-A6DB-4CB5438DB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ED7C00F5-0F72-EA4D-A1F5-61B64444E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58BDDCED-157D-3A4A-BB1D-F92230470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40B592F7-0505-684B-8F05-A2BD85EB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20037BA1-C671-7B42-87E7-FBDF28DC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8F1022DA-B7D0-3D46-BB1D-77EFAD79A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A63AB723-F448-364E-96C9-178FC9B29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962D3DBC-06B7-A34F-9470-95540E3C7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C14F1553-D4E2-994F-BE64-B753C1B8CCEF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C289584C-14F0-E045-94DB-006FBDE17A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A6BFED30-245C-2142-981D-5C4464CE8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C9D31-3BC7-B442-8AE2-8FD536A66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F276F-5063-9D4A-BF32-099D704DF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43D94-F1F4-8040-AB5F-336B45827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D782A322-156F-B143-9C28-247258F67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4" name="Picture 33">
            <a:extLst>
              <a:ext uri="{FF2B5EF4-FFF2-40B4-BE49-F238E27FC236}">
                <a16:creationId xmlns:a16="http://schemas.microsoft.com/office/drawing/2014/main" id="{1124FF99-28E4-C04C-9A82-4A0E7CB833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6103938"/>
            <a:ext cx="1006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20" r:id="rId17"/>
    <p:sldLayoutId id="2147483821" r:id="rId18"/>
    <p:sldLayoutId id="2147483822" r:id="rId19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3A8F98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3A8F98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3A8F98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3A8F98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3A8F98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2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2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2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2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itchFamily="2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ucanr.org/repository/fileaccess.cfm?article=8812&amp;p=%20KLABAF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canr.org/repository/fileaccess.cfm?article=46702&amp;p=%20FHRNZK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hyperlink" Target="http://ucanr.org/repository/fileaccess.cfm?article=39264&amp;p=%20ZLPQFQ" TargetMode="External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ucanr.org/repository/fileaccess.cfm?article=54563&amp;p=%20XCGAVY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eg"/><Relationship Id="rId4" Type="http://schemas.openxmlformats.org/officeDocument/2006/relationships/hyperlink" Target="http://ucanr.org/repository/fileaccess.cfm?article=42193&amp;p=%20TVPAX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ucanr.org/repository/fileaccess.cfm?article=54568&amp;p=%20WTDVOL" TargetMode="Externa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canr.org/repository/fileaccess.cfm?article=46561&amp;p=%20JEOYN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canr.org/repository/fileaccess.cfm?article=54837&amp;p=%20ZXQYDS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://ucanr.org/repository/fileaccess.cfm?article=54551&amp;p=%20WMSRLB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ucanr.org/repository/fileaccess.cfm?article=8803&amp;p=%20GTLPYD" TargetMode="External"/><Relationship Id="rId3" Type="http://schemas.openxmlformats.org/officeDocument/2006/relationships/hyperlink" Target="http://ucanr.org/repository/fileaccess.cfm?article=54801&amp;p=%20KIKCQL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11" Type="http://schemas.openxmlformats.org/officeDocument/2006/relationships/image" Target="../media/image4.jpeg"/><Relationship Id="rId5" Type="http://schemas.openxmlformats.org/officeDocument/2006/relationships/hyperlink" Target="http://ucanr.org/repository/fileaccess.cfm?article=54553&amp;p=%20VMZYBN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canr.org/repository/fileaccess.cfm?article=32544&amp;p=%20NABXA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ucanr.org/repository/fileaccess.cfm?article=15422&amp;p=%20SFBMDA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498A427-C8B8-6946-9AB4-FC35CE15C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3100" y="914400"/>
            <a:ext cx="6896100" cy="26289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</a:rPr>
              <a:t>Vertebrate Pests Around the Garden and Home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EA9788A-D070-B341-9228-4A93EAD1A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4266111"/>
            <a:ext cx="6794863" cy="16764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</a:rPr>
              <a:t>Karey </a:t>
            </a:r>
            <a:r>
              <a:rPr lang="en-US" altLang="en-US" sz="2800" b="1" dirty="0" err="1">
                <a:solidFill>
                  <a:schemeClr val="accent2">
                    <a:lumMod val="50000"/>
                  </a:schemeClr>
                </a:solidFill>
              </a:rPr>
              <a:t>Windbiel</a:t>
            </a: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</a:rPr>
              <a:t>-Rojas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Associate Director Urban &amp; Community IPM, Area IPM Advisor (Sacramento, Solano, Yolo)</a:t>
            </a:r>
          </a:p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UC Statewide Integrated Pest Management Program</a:t>
            </a:r>
            <a:endParaRPr lang="en-US" altLang="en-US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>
            <a:extLst>
              <a:ext uri="{FF2B5EF4-FFF2-40B4-BE49-F238E27FC236}">
                <a16:creationId xmlns:a16="http://schemas.microsoft.com/office/drawing/2014/main" id="{DA447E5B-54C2-1647-99EC-E09CFD4DE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Pocket Gophers</a:t>
            </a:r>
          </a:p>
        </p:txBody>
      </p:sp>
      <p:sp>
        <p:nvSpPr>
          <p:cNvPr id="25602" name="Rectangle 5">
            <a:extLst>
              <a:ext uri="{FF2B5EF4-FFF2-40B4-BE49-F238E27FC236}">
                <a16:creationId xmlns:a16="http://schemas.microsoft.com/office/drawing/2014/main" id="{E8862C99-4F90-4742-ADCD-166E3F98D6F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435223"/>
            <a:ext cx="3505200" cy="473697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Burrowing rodent about 6-8 in long; rarely seen above ground.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Gopher mounds are plugged and often fan-shaped.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4339" name="Picture 10" descr="Fan-shaped pocket gopher mound">
            <a:extLst>
              <a:ext uri="{FF2B5EF4-FFF2-40B4-BE49-F238E27FC236}">
                <a16:creationId xmlns:a16="http://schemas.microsoft.com/office/drawing/2014/main" id="{F0261247-2C82-BC4C-919E-F63C41AF315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674" y="1196181"/>
            <a:ext cx="3209926" cy="2407445"/>
          </a:xfrm>
          <a:noFill/>
        </p:spPr>
      </p:pic>
      <p:pic>
        <p:nvPicPr>
          <p:cNvPr id="14340" name="Picture 20" descr="Pocket gopher">
            <a:extLst>
              <a:ext uri="{FF2B5EF4-FFF2-40B4-BE49-F238E27FC236}">
                <a16:creationId xmlns:a16="http://schemas.microsoft.com/office/drawing/2014/main" id="{19B5A182-2DED-564A-90C2-21EA14C9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/>
          <a:stretch>
            <a:fillRect/>
          </a:stretch>
        </p:blipFill>
        <p:spPr bwMode="auto">
          <a:xfrm>
            <a:off x="5362366" y="3786188"/>
            <a:ext cx="3324434" cy="218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6" y="617876"/>
            <a:ext cx="4199334" cy="562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86" y="617876"/>
            <a:ext cx="3544965" cy="26587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61218"/>
            <a:ext cx="3571875" cy="267890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31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4DC588F-7FF9-8D46-9A65-065E7C902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Pocket Gophers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44B0A331-A973-3842-8F88-2BC57A1D4D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371600"/>
            <a:ext cx="3886200" cy="472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They feed on taproots weakening and/or killing plants.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Then can girdle trees, particularly below ground.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Mounds can also kill plants and can create weed seed-beds.</a:t>
            </a:r>
          </a:p>
        </p:txBody>
      </p:sp>
      <p:pic>
        <p:nvPicPr>
          <p:cNvPr id="15363" name="Picture 4" descr="IMG0022">
            <a:extLst>
              <a:ext uri="{FF2B5EF4-FFF2-40B4-BE49-F238E27FC236}">
                <a16:creationId xmlns:a16="http://schemas.microsoft.com/office/drawing/2014/main" id="{6B244512-0A60-6B4A-835F-9FB6C075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 b="13127"/>
          <a:stretch>
            <a:fillRect/>
          </a:stretch>
        </p:blipFill>
        <p:spPr bwMode="auto">
          <a:xfrm>
            <a:off x="5213624" y="3765122"/>
            <a:ext cx="3663676" cy="217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IMG0021">
            <a:extLst>
              <a:ext uri="{FF2B5EF4-FFF2-40B4-BE49-F238E27FC236}">
                <a16:creationId xmlns:a16="http://schemas.microsoft.com/office/drawing/2014/main" id="{47A7A6A0-D8B1-264C-B339-8965EE2A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46881" r="3375" b="13127"/>
          <a:stretch>
            <a:fillRect/>
          </a:stretch>
        </p:blipFill>
        <p:spPr bwMode="auto">
          <a:xfrm>
            <a:off x="5213624" y="1240631"/>
            <a:ext cx="3663676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F6568101-5719-4C48-BB7A-015B8574F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Moles</a:t>
            </a:r>
          </a:p>
        </p:txBody>
      </p:sp>
      <p:sp>
        <p:nvSpPr>
          <p:cNvPr id="27650" name="Rectangle 4">
            <a:extLst>
              <a:ext uri="{FF2B5EF4-FFF2-40B4-BE49-F238E27FC236}">
                <a16:creationId xmlns:a16="http://schemas.microsoft.com/office/drawing/2014/main" id="{AD8FD933-74BA-2A4B-B737-FAAFDA2FBA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143000"/>
            <a:ext cx="8229600" cy="22098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Are burrowing mammals with a pointed snout and broad feet that eat worms and insects.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As such, moles cause less damage to gardens than gophers, though linear ridges and mole mounds do cause damage.</a:t>
            </a:r>
            <a:endParaRPr lang="en-US" alt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387" name="Picture 10" descr="fileimage">
            <a:hlinkClick r:id="rId2"/>
            <a:extLst>
              <a:ext uri="{FF2B5EF4-FFF2-40B4-BE49-F238E27FC236}">
                <a16:creationId xmlns:a16="http://schemas.microsoft.com/office/drawing/2014/main" id="{C12559F7-68FC-6B41-AC84-47F7566D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b="6274"/>
          <a:stretch>
            <a:fillRect/>
          </a:stretch>
        </p:blipFill>
        <p:spPr bwMode="auto">
          <a:xfrm>
            <a:off x="2124923" y="3657600"/>
            <a:ext cx="5503754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5B30F5D7-51EE-8C48-B2E4-4F5F9E6F4F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Moles</a:t>
            </a: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6C189A5F-01AC-7B44-9D28-AE6EEA09C8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321181"/>
            <a:ext cx="3810000" cy="4851019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Mounds are volcano shaped with the plug in the center of the mound.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Can also be identified from raised earth indicating underground tunnels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7411" name="Picture 12" descr="fileimage">
            <a:hlinkClick r:id="rId2"/>
            <a:extLst>
              <a:ext uri="{FF2B5EF4-FFF2-40B4-BE49-F238E27FC236}">
                <a16:creationId xmlns:a16="http://schemas.microsoft.com/office/drawing/2014/main" id="{67414C8D-D11E-064C-8DAA-9CE04AD6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52" y="3774281"/>
            <a:ext cx="3429000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5" descr="Mole mound 2">
            <a:extLst>
              <a:ext uri="{FF2B5EF4-FFF2-40B4-BE49-F238E27FC236}">
                <a16:creationId xmlns:a16="http://schemas.microsoft.com/office/drawing/2014/main" id="{C950CE6D-81DB-4743-83A6-C7EAC014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3281" r="8789" b="18750"/>
          <a:stretch>
            <a:fillRect/>
          </a:stretch>
        </p:blipFill>
        <p:spPr bwMode="auto">
          <a:xfrm>
            <a:off x="5029200" y="1321181"/>
            <a:ext cx="344161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359EAC9E-8C59-2442-BED5-EC86BEC8E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Meadow Voles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A686A161-2FB2-8F4D-BC85-CC9682C164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600200"/>
            <a:ext cx="3352800" cy="46482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Have dark grayish brown fur and are 4 to 6 inches in length.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Populations tend to cycle, exhibiting irruptive growth patterns.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8435" name="Object 4">
            <a:extLst>
              <a:ext uri="{FF2B5EF4-FFF2-40B4-BE49-F238E27FC236}">
                <a16:creationId xmlns:a16="http://schemas.microsoft.com/office/drawing/2014/main" id="{F46011BE-A4AF-8D49-BF1F-5B8014EA1C7A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03467358"/>
              </p:ext>
            </p:extLst>
          </p:nvPr>
        </p:nvGraphicFramePr>
        <p:xfrm>
          <a:off x="4820994" y="3808782"/>
          <a:ext cx="3965575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Chart" r:id="rId3" imgW="6819900" imgH="3759200" progId="Excel.Chart.8">
                  <p:embed/>
                </p:oleObj>
              </mc:Choice>
              <mc:Fallback>
                <p:oleObj name="Chart" r:id="rId3" imgW="6819900" imgH="3759200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0994" y="3808782"/>
                        <a:ext cx="3965575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6" name="Picture 5" descr="fileimage">
            <a:hlinkClick r:id="rId5"/>
            <a:extLst>
              <a:ext uri="{FF2B5EF4-FFF2-40B4-BE49-F238E27FC236}">
                <a16:creationId xmlns:a16="http://schemas.microsoft.com/office/drawing/2014/main" id="{462FE388-9F21-3141-919A-F035E202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9665" b="9665"/>
          <a:stretch>
            <a:fillRect/>
          </a:stretch>
        </p:blipFill>
        <p:spPr bwMode="auto">
          <a:xfrm>
            <a:off x="4844185" y="1272829"/>
            <a:ext cx="400323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23BDBB35-1A9F-A041-8E2A-262AEED0E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Meadow Voles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D970310-E236-9141-88D8-DFA483E090D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8229600" cy="2057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Dig shallow burrows and leave well-worn trails.  Fecal pellets are often present,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8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Primary damage caused by girdling of stems, consumption of vegetation, and gnawing of cables, pipes, etc. </a:t>
            </a:r>
          </a:p>
        </p:txBody>
      </p:sp>
      <p:pic>
        <p:nvPicPr>
          <p:cNvPr id="19459" name="Picture 4">
            <a:extLst>
              <a:ext uri="{FF2B5EF4-FFF2-40B4-BE49-F238E27FC236}">
                <a16:creationId xmlns:a16="http://schemas.microsoft.com/office/drawing/2014/main" id="{033EA662-F541-A64F-9DCF-7796898CB6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1" r="9911"/>
          <a:stretch>
            <a:fillRect/>
          </a:stretch>
        </p:blipFill>
        <p:spPr>
          <a:xfrm>
            <a:off x="751780" y="3352800"/>
            <a:ext cx="3730768" cy="2718963"/>
          </a:xfrm>
          <a:noFill/>
        </p:spPr>
      </p:pic>
      <p:pic>
        <p:nvPicPr>
          <p:cNvPr id="19460" name="Picture 5" descr="Vole pellets and burrow 3">
            <a:extLst>
              <a:ext uri="{FF2B5EF4-FFF2-40B4-BE49-F238E27FC236}">
                <a16:creationId xmlns:a16="http://schemas.microsoft.com/office/drawing/2014/main" id="{F97D2131-5CA8-C744-8837-17F662F4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"/>
          <a:stretch>
            <a:fillRect/>
          </a:stretch>
        </p:blipFill>
        <p:spPr bwMode="auto">
          <a:xfrm>
            <a:off x="4876800" y="3352800"/>
            <a:ext cx="3681929" cy="271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A8A163A1-A8BD-3E45-A086-FA0EDE4A8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416" y="304800"/>
            <a:ext cx="8428383" cy="11128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Other Rodents</a:t>
            </a:r>
          </a:p>
        </p:txBody>
      </p:sp>
      <p:sp>
        <p:nvSpPr>
          <p:cNvPr id="31746" name="Rectangle 4">
            <a:extLst>
              <a:ext uri="{FF2B5EF4-FFF2-40B4-BE49-F238E27FC236}">
                <a16:creationId xmlns:a16="http://schemas.microsoft.com/office/drawing/2014/main" id="{26BA4BB0-878F-E84B-B42E-3726C9B450F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315277"/>
            <a:ext cx="3535017" cy="5082209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Norway rats, roof rats, house mouse, deer mouse.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Primarily commensal rodents.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Can be difficult to control in some outdoor settings</a:t>
            </a:r>
            <a:r>
              <a:rPr lang="en-US" altLang="en-US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483" name="Picture 8" descr="fileimage">
            <a:hlinkClick r:id="rId2"/>
            <a:extLst>
              <a:ext uri="{FF2B5EF4-FFF2-40B4-BE49-F238E27FC236}">
                <a16:creationId xmlns:a16="http://schemas.microsoft.com/office/drawing/2014/main" id="{B398DAF6-4862-6F40-AB3F-61FFA5B2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"/>
          <a:stretch>
            <a:fillRect/>
          </a:stretch>
        </p:blipFill>
        <p:spPr bwMode="auto">
          <a:xfrm>
            <a:off x="5138572" y="1315277"/>
            <a:ext cx="3366011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 descr="fileimage">
            <a:hlinkClick r:id="rId4"/>
            <a:extLst>
              <a:ext uri="{FF2B5EF4-FFF2-40B4-BE49-F238E27FC236}">
                <a16:creationId xmlns:a16="http://schemas.microsoft.com/office/drawing/2014/main" id="{1560274D-8460-1D40-907C-891C44F2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"/>
          <a:stretch>
            <a:fillRect/>
          </a:stretch>
        </p:blipFill>
        <p:spPr bwMode="auto">
          <a:xfrm>
            <a:off x="5151783" y="3674165"/>
            <a:ext cx="33528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4DACA8F-089A-E345-9579-DB67D056E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Hares &amp; Rabbits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AE2C217A-0E0F-634A-BE63-4AA9EE93BDF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70000" y="1600200"/>
            <a:ext cx="4038600" cy="4525963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Jackrabbits are hares, but they are the most common rabbit-like pest in agricultural settings.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Are larger and have longer ears than cottontails.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Damage caused through foraging on stems and leaves of plants</a:t>
            </a:r>
          </a:p>
        </p:txBody>
      </p:sp>
      <p:pic>
        <p:nvPicPr>
          <p:cNvPr id="22531" name="Picture 4" descr="fileimage">
            <a:hlinkClick r:id="rId2"/>
            <a:extLst>
              <a:ext uri="{FF2B5EF4-FFF2-40B4-BE49-F238E27FC236}">
                <a16:creationId xmlns:a16="http://schemas.microsoft.com/office/drawing/2014/main" id="{E6F83AB1-3DCE-D44C-9B38-DE54B949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r="21333" b="6378"/>
          <a:stretch>
            <a:fillRect/>
          </a:stretch>
        </p:blipFill>
        <p:spPr bwMode="auto">
          <a:xfrm>
            <a:off x="5562600" y="1905001"/>
            <a:ext cx="3251200" cy="28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B71257DC-C902-8D4D-A9FC-2117EFCFE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Hares &amp; Rabbits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3994B19F-EFAA-9745-8C7D-B5BF4CEB35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532255"/>
            <a:ext cx="40386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Cottontails are true rabbits.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6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They are smaller and have shorter ears.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6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Typically a bigger pest than jackrabbits in urban settings.</a:t>
            </a:r>
          </a:p>
        </p:txBody>
      </p:sp>
      <p:pic>
        <p:nvPicPr>
          <p:cNvPr id="23555" name="Picture 4" descr="Photo">
            <a:extLst>
              <a:ext uri="{FF2B5EF4-FFF2-40B4-BE49-F238E27FC236}">
                <a16:creationId xmlns:a16="http://schemas.microsoft.com/office/drawing/2014/main" id="{49655AF0-172A-F847-96BE-EE7C1822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13499" r="23656" b="13499"/>
          <a:stretch>
            <a:fillRect/>
          </a:stretch>
        </p:blipFill>
        <p:spPr bwMode="auto">
          <a:xfrm>
            <a:off x="5257800" y="1822450"/>
            <a:ext cx="3429000" cy="350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2F265AE-7C33-AB4A-A887-EEC4DB04A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What Are Vertebrate Pests?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B90ACF2-DD3D-B142-84AB-B6A3BC4AA2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79635" y="1295400"/>
            <a:ext cx="4306765" cy="5181600"/>
          </a:xfrm>
        </p:spPr>
        <p:txBody>
          <a:bodyPr rtlCol="0">
            <a:normAutofit/>
          </a:bodyPr>
          <a:lstStyle/>
          <a:p>
            <a:pPr fontAlgn="auto">
              <a:lnSpc>
                <a:spcPct val="114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Nonhuman species of vertebrate animals that are currently troublesome locally, or over a wide area, to one or more persons, either by being a health hazard, a general nuisance, or by destroying food, fiber, or natural resources.</a:t>
            </a:r>
          </a:p>
        </p:txBody>
      </p:sp>
      <p:pic>
        <p:nvPicPr>
          <p:cNvPr id="9219" name="Picture 7" descr="bear at picnic 1">
            <a:extLst>
              <a:ext uri="{FF2B5EF4-FFF2-40B4-BE49-F238E27FC236}">
                <a16:creationId xmlns:a16="http://schemas.microsoft.com/office/drawing/2014/main" id="{7D46A2CA-EBA6-BD4D-9BFA-868C11AB83F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9274" y="1035844"/>
            <a:ext cx="3057525" cy="2293144"/>
          </a:xfrm>
          <a:noFill/>
        </p:spPr>
      </p:pic>
      <p:pic>
        <p:nvPicPr>
          <p:cNvPr id="9220" name="Picture 14" descr="fileimage">
            <a:hlinkClick r:id="rId3"/>
            <a:extLst>
              <a:ext uri="{FF2B5EF4-FFF2-40B4-BE49-F238E27FC236}">
                <a16:creationId xmlns:a16="http://schemas.microsoft.com/office/drawing/2014/main" id="{495F37B2-026E-DD40-9D2D-50016EC5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1" b="6415"/>
          <a:stretch>
            <a:fillRect/>
          </a:stretch>
        </p:blipFill>
        <p:spPr bwMode="auto">
          <a:xfrm>
            <a:off x="5599966" y="3429000"/>
            <a:ext cx="3349775" cy="241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7B4E28C-E6B3-B54E-AF80-1046F6BC49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610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Raccoon and Opossum</a:t>
            </a:r>
          </a:p>
        </p:txBody>
      </p:sp>
      <p:sp>
        <p:nvSpPr>
          <p:cNvPr id="35842" name="Rectangle 4">
            <a:extLst>
              <a:ext uri="{FF2B5EF4-FFF2-40B4-BE49-F238E27FC236}">
                <a16:creationId xmlns:a16="http://schemas.microsoft.com/office/drawing/2014/main" id="{1EC34418-E88C-9142-8725-FF7EC52872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00200" y="1623391"/>
            <a:ext cx="3441703" cy="4983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Will eat fruits and vegetables.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Can get into garbage and pet foods.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Potentially transmit diseases.</a:t>
            </a:r>
          </a:p>
        </p:txBody>
      </p:sp>
      <p:pic>
        <p:nvPicPr>
          <p:cNvPr id="24579" name="Picture 7" descr="Raccoon 1">
            <a:extLst>
              <a:ext uri="{FF2B5EF4-FFF2-40B4-BE49-F238E27FC236}">
                <a16:creationId xmlns:a16="http://schemas.microsoft.com/office/drawing/2014/main" id="{76C3750A-0213-CF4F-9E81-96DE737971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7269" y="1145762"/>
            <a:ext cx="3066565" cy="2449512"/>
          </a:xfrm>
          <a:noFill/>
        </p:spPr>
      </p:pic>
      <p:pic>
        <p:nvPicPr>
          <p:cNvPr id="24580" name="Picture 8" descr="hanging possum">
            <a:extLst>
              <a:ext uri="{FF2B5EF4-FFF2-40B4-BE49-F238E27FC236}">
                <a16:creationId xmlns:a16="http://schemas.microsoft.com/office/drawing/2014/main" id="{5DACA871-EA08-6C43-85AA-513D6108FF8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7269" y="3589131"/>
            <a:ext cx="3066565" cy="2299090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21F9B5C-85EA-704F-A3BE-BD10D786EF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Skunks</a:t>
            </a:r>
          </a:p>
        </p:txBody>
      </p:sp>
      <p:sp>
        <p:nvSpPr>
          <p:cNvPr id="36866" name="Rectangle 4">
            <a:extLst>
              <a:ext uri="{FF2B5EF4-FFF2-40B4-BE49-F238E27FC236}">
                <a16:creationId xmlns:a16="http://schemas.microsoft.com/office/drawing/2014/main" id="{4B8B60FB-31CC-124D-8030-AC80159893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45981" y="1599406"/>
            <a:ext cx="3484684" cy="487759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Will dig holes looking for grubs and insects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Will spray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Will eat pet foods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Can transmit diseases</a:t>
            </a:r>
          </a:p>
        </p:txBody>
      </p:sp>
      <p:pic>
        <p:nvPicPr>
          <p:cNvPr id="5" name="Picture 6" descr="Photo">
            <a:extLst>
              <a:ext uri="{FF2B5EF4-FFF2-40B4-BE49-F238E27FC236}">
                <a16:creationId xmlns:a16="http://schemas.microsoft.com/office/drawing/2014/main" id="{6372B910-F73A-A942-B62B-91CEA5CA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16" y="3581400"/>
            <a:ext cx="3300684" cy="24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extension.umd.edu/sites/extension.umd.edu/files/_images/programs/hgic/Lawns/Insects/Wildlife/skunk_dam_l1.jpg">
            <a:extLst>
              <a:ext uri="{FF2B5EF4-FFF2-40B4-BE49-F238E27FC236}">
                <a16:creationId xmlns:a16="http://schemas.microsoft.com/office/drawing/2014/main" id="{47946218-3851-0243-8885-52C05296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116" y="996940"/>
            <a:ext cx="3300684" cy="24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16A2711B-0B84-224F-BBD8-92A391E6C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Deer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3ADCFD35-258C-A442-B0B2-59CC4351367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175674"/>
            <a:ext cx="4038600" cy="5148926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Can cause significant damage to gardens and landscaping, especially when in close proximity to forested and riparian areas.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15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Most damage will occur during dawn, dusk, and at night, so identification of footprints and scat may be needed to determine deer were the cause of damage. </a:t>
            </a:r>
          </a:p>
        </p:txBody>
      </p:sp>
      <p:pic>
        <p:nvPicPr>
          <p:cNvPr id="26627" name="Picture 4" descr="gl-DSC_0960%20Mule%20deer%20Kingsbury">
            <a:extLst>
              <a:ext uri="{FF2B5EF4-FFF2-40B4-BE49-F238E27FC236}">
                <a16:creationId xmlns:a16="http://schemas.microsoft.com/office/drawing/2014/main" id="{BBC07E95-38AF-2448-8774-FF8161F3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175674"/>
            <a:ext cx="3437605" cy="22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Utah 2008_195 by andurilsfire.">
            <a:extLst>
              <a:ext uri="{FF2B5EF4-FFF2-40B4-BE49-F238E27FC236}">
                <a16:creationId xmlns:a16="http://schemas.microsoft.com/office/drawing/2014/main" id="{5F890EDA-2ACB-AA45-BBC3-DEB49FA4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3429000" cy="22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E3433FDC-5695-EC4B-BD63-CB754FBE6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81000"/>
            <a:ext cx="7239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Species Identification – Birds</a:t>
            </a:r>
          </a:p>
        </p:txBody>
      </p:sp>
      <p:sp>
        <p:nvSpPr>
          <p:cNvPr id="38915" name="Rectangle 5">
            <a:extLst>
              <a:ext uri="{FF2B5EF4-FFF2-40B4-BE49-F238E27FC236}">
                <a16:creationId xmlns:a16="http://schemas.microsoft.com/office/drawing/2014/main" id="{4D6E53D6-33EA-0444-94F7-318D04199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345" y="1542316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Birds can be pests in vegetable gardens.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These include ducks, geese, crows, magpies, starlings, house finches and scrub jays.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652" name="Picture 7" descr="magpie">
            <a:extLst>
              <a:ext uri="{FF2B5EF4-FFF2-40B4-BE49-F238E27FC236}">
                <a16:creationId xmlns:a16="http://schemas.microsoft.com/office/drawing/2014/main" id="{8F879A54-A39C-F44A-8DDF-C9E4A4FB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1" b="15883"/>
          <a:stretch>
            <a:fillRect/>
          </a:stretch>
        </p:blipFill>
        <p:spPr bwMode="auto">
          <a:xfrm>
            <a:off x="6415087" y="3259870"/>
            <a:ext cx="2728913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scrub jay">
            <a:extLst>
              <a:ext uri="{FF2B5EF4-FFF2-40B4-BE49-F238E27FC236}">
                <a16:creationId xmlns:a16="http://schemas.microsoft.com/office/drawing/2014/main" id="{FF1310D5-8488-6D46-AEE7-BADFCDBE8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/>
          <a:stretch>
            <a:fillRect/>
          </a:stretch>
        </p:blipFill>
        <p:spPr bwMode="auto">
          <a:xfrm>
            <a:off x="5057898" y="4888645"/>
            <a:ext cx="251142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fileimage">
            <a:hlinkClick r:id="rId4"/>
            <a:extLst>
              <a:ext uri="{FF2B5EF4-FFF2-40B4-BE49-F238E27FC236}">
                <a16:creationId xmlns:a16="http://schemas.microsoft.com/office/drawing/2014/main" id="{E850E64F-32AE-814C-8F8D-159871BD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98" y="381000"/>
            <a:ext cx="1574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" name="Picture 11" descr="fileimage">
            <a:hlinkClick r:id="rId6"/>
            <a:extLst>
              <a:ext uri="{FF2B5EF4-FFF2-40B4-BE49-F238E27FC236}">
                <a16:creationId xmlns:a16="http://schemas.microsoft.com/office/drawing/2014/main" id="{93BDE0CF-0D1A-F649-BB68-4BFECE98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3" t="16216" r="14934"/>
          <a:stretch>
            <a:fillRect/>
          </a:stretch>
        </p:blipFill>
        <p:spPr bwMode="auto">
          <a:xfrm>
            <a:off x="5057898" y="1780076"/>
            <a:ext cx="22860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5A73725-86D6-D847-BA6B-7FA6BDE93A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57800" cy="122091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IPM for Vertebrate Pests</a:t>
            </a:r>
          </a:p>
        </p:txBody>
      </p:sp>
      <p:sp>
        <p:nvSpPr>
          <p:cNvPr id="40962" name="Rectangle 4">
            <a:extLst>
              <a:ext uri="{FF2B5EF4-FFF2-40B4-BE49-F238E27FC236}">
                <a16:creationId xmlns:a16="http://schemas.microsoft.com/office/drawing/2014/main" id="{102D6B0D-D0CA-4E46-8687-029BA786DD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90676" y="1600200"/>
            <a:ext cx="44958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Biological control– natural predators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Cultural control– Modify habitat</a:t>
            </a:r>
            <a:endParaRPr lang="en-US" alt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Physical control– exclusion, trapping, frightening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Chemical control– repellents, rodenticides </a:t>
            </a:r>
          </a:p>
        </p:txBody>
      </p:sp>
      <p:pic>
        <p:nvPicPr>
          <p:cNvPr id="29699" name="Picture 16" descr="Gopher snake 7">
            <a:extLst>
              <a:ext uri="{FF2B5EF4-FFF2-40B4-BE49-F238E27FC236}">
                <a16:creationId xmlns:a16="http://schemas.microsoft.com/office/drawing/2014/main" id="{AE9A45C6-BD95-4E4C-B825-697931E4A8E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1072" y="450381"/>
            <a:ext cx="1954614" cy="1465961"/>
          </a:xfrm>
          <a:noFill/>
        </p:spPr>
      </p:pic>
      <p:pic>
        <p:nvPicPr>
          <p:cNvPr id="29700" name="Picture 12" descr="fileimage">
            <a:hlinkClick r:id="rId3"/>
            <a:extLst>
              <a:ext uri="{FF2B5EF4-FFF2-40B4-BE49-F238E27FC236}">
                <a16:creationId xmlns:a16="http://schemas.microsoft.com/office/drawing/2014/main" id="{31265276-B0A6-3A40-A2E3-4DF2BF4F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3" b="12801"/>
          <a:stretch>
            <a:fillRect/>
          </a:stretch>
        </p:blipFill>
        <p:spPr bwMode="auto">
          <a:xfrm>
            <a:off x="4895824" y="443585"/>
            <a:ext cx="2092279" cy="147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vocado Debris">
            <a:hlinkClick r:id="rId5"/>
            <a:extLst>
              <a:ext uri="{FF2B5EF4-FFF2-40B4-BE49-F238E27FC236}">
                <a16:creationId xmlns:a16="http://schemas.microsoft.com/office/drawing/2014/main" id="{A56A6872-648B-694D-816F-754157DE7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25" y="1991782"/>
            <a:ext cx="1966036" cy="29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opher traps 1">
            <a:extLst>
              <a:ext uri="{FF2B5EF4-FFF2-40B4-BE49-F238E27FC236}">
                <a16:creationId xmlns:a16="http://schemas.microsoft.com/office/drawing/2014/main" id="{077F2A8F-6D32-5347-B130-1E9914AC7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94" y="1984530"/>
            <a:ext cx="2092279" cy="156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ileimage">
            <a:hlinkClick r:id="rId8"/>
            <a:extLst>
              <a:ext uri="{FF2B5EF4-FFF2-40B4-BE49-F238E27FC236}">
                <a16:creationId xmlns:a16="http://schemas.microsoft.com/office/drawing/2014/main" id="{BB9135F0-9A91-2549-97B7-CFA754EC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 b="22789"/>
          <a:stretch>
            <a:fillRect/>
          </a:stretch>
        </p:blipFill>
        <p:spPr bwMode="auto">
          <a:xfrm>
            <a:off x="6019800" y="5452208"/>
            <a:ext cx="2995886" cy="1347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areeyeballoon">
            <a:extLst>
              <a:ext uri="{FF2B5EF4-FFF2-40B4-BE49-F238E27FC236}">
                <a16:creationId xmlns:a16="http://schemas.microsoft.com/office/drawing/2014/main" id="{09212613-48DA-F14B-A57C-1E3D51F4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727" r="2744" b="5455"/>
          <a:stretch>
            <a:fillRect/>
          </a:stretch>
        </p:blipFill>
        <p:spPr bwMode="auto">
          <a:xfrm>
            <a:off x="4678479" y="5521646"/>
            <a:ext cx="1263484" cy="12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Vole control with basic vole trap setup">
            <a:extLst>
              <a:ext uri="{FF2B5EF4-FFF2-40B4-BE49-F238E27FC236}">
                <a16:creationId xmlns:a16="http://schemas.microsoft.com/office/drawing/2014/main" id="{8F49E8AE-3AC9-E14F-8ECD-3E4FA2D8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5624"/>
          <a:stretch>
            <a:fillRect/>
          </a:stretch>
        </p:blipFill>
        <p:spPr bwMode="auto">
          <a:xfrm>
            <a:off x="6928994" y="3610996"/>
            <a:ext cx="2086692" cy="17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97">
            <a:extLst>
              <a:ext uri="{FF2B5EF4-FFF2-40B4-BE49-F238E27FC236}">
                <a16:creationId xmlns:a16="http://schemas.microsoft.com/office/drawing/2014/main" id="{F21DA40B-246C-604F-B661-2EA818652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42873"/>
            <a:ext cx="8534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What Control Options are Available?</a:t>
            </a:r>
          </a:p>
        </p:txBody>
      </p:sp>
      <p:graphicFrame>
        <p:nvGraphicFramePr>
          <p:cNvPr id="190562" name="Group 98">
            <a:extLst>
              <a:ext uri="{FF2B5EF4-FFF2-40B4-BE49-F238E27FC236}">
                <a16:creationId xmlns:a16="http://schemas.microsoft.com/office/drawing/2014/main" id="{A29C0CD1-BF84-1047-8CF4-9E59D8A2A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708821"/>
              </p:ext>
            </p:extLst>
          </p:nvPr>
        </p:nvGraphicFramePr>
        <p:xfrm>
          <a:off x="1143000" y="1143000"/>
          <a:ext cx="7848599" cy="5000627"/>
        </p:xfrm>
        <a:graphic>
          <a:graphicData uri="http://schemas.openxmlformats.org/drawingml/2006/table">
            <a:tbl>
              <a:tblPr/>
              <a:tblGrid>
                <a:gridCol w="818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15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15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3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15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655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Habitat modification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Baiting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Burrow fumigation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Trapping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Exclusion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Repellent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Frightening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Shooting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Pocket gopher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Ground squirrel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Meadow vole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9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Hares &amp; rabbits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Tree squirrels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8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Birds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22AB262C-1CC8-2642-B30A-0FA4DB119A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412882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Body-gripping traps, box-type squeeze traps, snap traps, and pincer traps are common kill traps.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Wire cage traps are common live traps.</a:t>
            </a:r>
          </a:p>
          <a:p>
            <a:pPr eaLnBrk="1" hangingPunct="1"/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Live traps require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euthanization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of vertebrate pests.</a:t>
            </a:r>
          </a:p>
        </p:txBody>
      </p:sp>
      <p:pic>
        <p:nvPicPr>
          <p:cNvPr id="36867" name="Picture 13" descr="Ground squirrel live trap">
            <a:extLst>
              <a:ext uri="{FF2B5EF4-FFF2-40B4-BE49-F238E27FC236}">
                <a16:creationId xmlns:a16="http://schemas.microsoft.com/office/drawing/2014/main" id="{47458A92-AD38-8741-8413-35DC84FA2B8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9375"/>
          <a:stretch>
            <a:fillRect/>
          </a:stretch>
        </p:blipFill>
        <p:spPr>
          <a:xfrm>
            <a:off x="5334000" y="3766439"/>
            <a:ext cx="3352800" cy="2201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15" descr="Conibear1">
            <a:extLst>
              <a:ext uri="{FF2B5EF4-FFF2-40B4-BE49-F238E27FC236}">
                <a16:creationId xmlns:a16="http://schemas.microsoft.com/office/drawing/2014/main" id="{5319713E-1AEA-BF47-B424-C7F75296524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 b="18750"/>
          <a:stretch>
            <a:fillRect/>
          </a:stretch>
        </p:blipFill>
        <p:spPr>
          <a:xfrm>
            <a:off x="5334000" y="1335708"/>
            <a:ext cx="3352800" cy="23022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Rectangle 2">
            <a:extLst>
              <a:ext uri="{FF2B5EF4-FFF2-40B4-BE49-F238E27FC236}">
                <a16:creationId xmlns:a16="http://schemas.microsoft.com/office/drawing/2014/main" id="{5755D5BD-2FF6-9D49-BC15-139C5524D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001000" cy="1036638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Control Options—Trapping</a:t>
            </a:r>
          </a:p>
        </p:txBody>
      </p:sp>
    </p:spTree>
    <p:extLst>
      <p:ext uri="{BB962C8B-B14F-4D97-AF65-F5344CB8AC3E}">
        <p14:creationId xmlns:p14="http://schemas.microsoft.com/office/powerpoint/2010/main" val="230707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64D2-10D2-1E45-9939-8079C66A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9532"/>
            <a:ext cx="6098663" cy="960668"/>
          </a:xfrm>
        </p:spPr>
        <p:txBody>
          <a:bodyPr>
            <a:normAutofit/>
          </a:bodyPr>
          <a:lstStyle/>
          <a:p>
            <a:r>
              <a:rPr lang="en-US" sz="4000" b="1" dirty="0"/>
              <a:t>Case Study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CACD-F570-0849-BE39-B949A3EC8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600200"/>
            <a:ext cx="6494859" cy="336026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Sit with your pre-assigned vegetable group</a:t>
            </a:r>
          </a:p>
          <a:p>
            <a:r>
              <a:rPr lang="en-US" dirty="0"/>
              <a:t>Choose one of the </a:t>
            </a:r>
            <a:r>
              <a:rPr lang="en-US" u="sng" dirty="0">
                <a:solidFill>
                  <a:schemeClr val="accent4">
                    <a:lumMod val="75000"/>
                  </a:schemeClr>
                </a:solidFill>
              </a:rPr>
              <a:t>vertebrate pest </a:t>
            </a:r>
            <a:r>
              <a:rPr lang="en-US" dirty="0"/>
              <a:t>case studies from your folder and work on it with your group </a:t>
            </a:r>
          </a:p>
          <a:p>
            <a:r>
              <a:rPr lang="en-US" dirty="0"/>
              <a:t>Identify the cause of the problem and determine solutions</a:t>
            </a:r>
          </a:p>
          <a:p>
            <a:r>
              <a:rPr lang="en-US" dirty="0"/>
              <a:t>Go over the discussion questions with your group after completing your diagnosis and solutions for one case study</a:t>
            </a:r>
          </a:p>
          <a:p>
            <a:r>
              <a:rPr lang="en-US" dirty="0"/>
              <a:t>If you have time, you may work through another case study.</a:t>
            </a:r>
          </a:p>
          <a:p>
            <a:r>
              <a:rPr lang="en-US" dirty="0"/>
              <a:t>Ask your presenter if you have any questions or need help</a:t>
            </a:r>
          </a:p>
          <a:p>
            <a:r>
              <a:rPr lang="en-US" dirty="0"/>
              <a:t>Rely on UC ANR resources: </a:t>
            </a:r>
          </a:p>
        </p:txBody>
      </p:sp>
      <p:graphicFrame>
        <p:nvGraphicFramePr>
          <p:cNvPr id="78" name="Content Placeholder 4">
            <a:extLst>
              <a:ext uri="{FF2B5EF4-FFF2-40B4-BE49-F238E27FC236}">
                <a16:creationId xmlns:a16="http://schemas.microsoft.com/office/drawing/2014/main" id="{51CC431D-4B53-4247-B2C1-C8FDBE4A8D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159350"/>
              </p:ext>
            </p:extLst>
          </p:nvPr>
        </p:nvGraphicFramePr>
        <p:xfrm>
          <a:off x="1981199" y="4572000"/>
          <a:ext cx="6280721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989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16BC8DC3-E27C-834F-AA98-F79002DF20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Current Control Strategies</a:t>
            </a:r>
          </a:p>
        </p:txBody>
      </p:sp>
      <p:sp>
        <p:nvSpPr>
          <p:cNvPr id="21506" name="Rectangle 4">
            <a:extLst>
              <a:ext uri="{FF2B5EF4-FFF2-40B4-BE49-F238E27FC236}">
                <a16:creationId xmlns:a16="http://schemas.microsoft.com/office/drawing/2014/main" id="{E709D73D-F978-C049-8B17-4E567BD4F39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066800"/>
            <a:ext cx="40386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Currently, we focus on an integrated approach that utilizes a number of strategies and tools to control vertebrate pests</a:t>
            </a:r>
            <a:r>
              <a:rPr lang="en-US" altLang="en-US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43" name="Picture 8" descr="Vole control with basic vole trap setup">
            <a:extLst>
              <a:ext uri="{FF2B5EF4-FFF2-40B4-BE49-F238E27FC236}">
                <a16:creationId xmlns:a16="http://schemas.microsoft.com/office/drawing/2014/main" id="{D8074EBE-E203-D744-A07F-12FC9984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29050"/>
            <a:ext cx="35814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9">
            <a:extLst>
              <a:ext uri="{FF2B5EF4-FFF2-40B4-BE49-F238E27FC236}">
                <a16:creationId xmlns:a16="http://schemas.microsoft.com/office/drawing/2014/main" id="{71EA21D2-1FE5-6346-8F5D-578DA4B6A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172200"/>
            <a:ext cx="2949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FFFF00"/>
                </a:solidFill>
              </a:rPr>
              <a:t>Photo courtesy of Steven Albano</a:t>
            </a:r>
          </a:p>
        </p:txBody>
      </p:sp>
      <p:pic>
        <p:nvPicPr>
          <p:cNvPr id="10245" name="Picture 10" descr="Mowing a lawn with an electric mulching mower.">
            <a:hlinkClick r:id="rId3"/>
            <a:extLst>
              <a:ext uri="{FF2B5EF4-FFF2-40B4-BE49-F238E27FC236}">
                <a16:creationId xmlns:a16="http://schemas.microsoft.com/office/drawing/2014/main" id="{7BD4A770-958E-9146-A7EA-2F67BD98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3210" r="4276" b="3210"/>
          <a:stretch>
            <a:fillRect/>
          </a:stretch>
        </p:blipFill>
        <p:spPr bwMode="auto">
          <a:xfrm>
            <a:off x="4953000" y="1319213"/>
            <a:ext cx="35814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>
            <a:extLst>
              <a:ext uri="{FF2B5EF4-FFF2-40B4-BE49-F238E27FC236}">
                <a16:creationId xmlns:a16="http://schemas.microsoft.com/office/drawing/2014/main" id="{AA802EE0-810C-AC4D-9732-CA4745F85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Importance of Biology/Ecology</a:t>
            </a:r>
          </a:p>
        </p:txBody>
      </p:sp>
      <p:sp>
        <p:nvSpPr>
          <p:cNvPr id="22530" name="Rectangle 5">
            <a:extLst>
              <a:ext uri="{FF2B5EF4-FFF2-40B4-BE49-F238E27FC236}">
                <a16:creationId xmlns:a16="http://schemas.microsoft.com/office/drawing/2014/main" id="{4227C315-DB16-8A4F-8A3E-3DFE3B4C8F1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990600"/>
            <a:ext cx="3209971" cy="5364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4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Understanding the biology and ecology of vertebrate pests will guide management decisions.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Example: 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ground squirrels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EF47C3-4946-4648-80F5-C40FC174F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38" y="1238250"/>
            <a:ext cx="502920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24FE00B-6684-AC40-B11E-35571E367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Management Strategy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0BADF30-D365-7445-BBAE-318BFC6387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90133" y="1143000"/>
            <a:ext cx="3048000" cy="4572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fontAlgn="auto">
              <a:spcAft>
                <a:spcPts val="0"/>
              </a:spcAft>
              <a:buNone/>
            </a:pP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Identify the vertebrate pest species.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Assess options for managing this species.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148" name="Picture 10" descr="Ground squirrel bait station">
            <a:extLst>
              <a:ext uri="{FF2B5EF4-FFF2-40B4-BE49-F238E27FC236}">
                <a16:creationId xmlns:a16="http://schemas.microsoft.com/office/drawing/2014/main" id="{E8A64F5C-00D1-854B-8641-51D89A2FFBC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3"/>
          <a:stretch>
            <a:fillRect/>
          </a:stretch>
        </p:blipFill>
        <p:spPr>
          <a:xfrm>
            <a:off x="4800600" y="3581400"/>
            <a:ext cx="3733800" cy="2405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11" descr="Gopher holes 1">
            <a:extLst>
              <a:ext uri="{FF2B5EF4-FFF2-40B4-BE49-F238E27FC236}">
                <a16:creationId xmlns:a16="http://schemas.microsoft.com/office/drawing/2014/main" id="{2A81FA1F-C957-1745-8316-41B41ECF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 bwMode="auto">
          <a:xfrm>
            <a:off x="4800600" y="1065212"/>
            <a:ext cx="37338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33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8286FAA-190B-2C40-9E2D-7F9EF671E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Ground Squirrels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0A8E080-3F4C-304E-814F-9A94FED697A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199" y="1219200"/>
            <a:ext cx="3319463" cy="50752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000" b="1" dirty="0">
              <a:solidFill>
                <a:schemeClr val="bg1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</a:rPr>
              <a:t>Gray-brown fur with semi-bushy tail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6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</a:rPr>
              <a:t>Are social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6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600" b="1" dirty="0">
                <a:solidFill>
                  <a:schemeClr val="accent3">
                    <a:lumMod val="50000"/>
                  </a:schemeClr>
                </a:solidFill>
              </a:rPr>
              <a:t>Damage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200" b="1" dirty="0">
                <a:solidFill>
                  <a:schemeClr val="accent3">
                    <a:lumMod val="50000"/>
                  </a:schemeClr>
                </a:solidFill>
              </a:rPr>
              <a:t>girdling of trees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200" b="1" dirty="0">
                <a:solidFill>
                  <a:schemeClr val="accent3">
                    <a:lumMod val="50000"/>
                  </a:schemeClr>
                </a:solidFill>
              </a:rPr>
              <a:t>consumption of forbs and grasses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200" b="1" dirty="0">
                <a:solidFill>
                  <a:schemeClr val="accent3">
                    <a:lumMod val="50000"/>
                  </a:schemeClr>
                </a:solidFill>
              </a:rPr>
              <a:t>chewing of irrigation lines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200" b="1" dirty="0">
                <a:solidFill>
                  <a:schemeClr val="accent3">
                    <a:lumMod val="50000"/>
                  </a:schemeClr>
                </a:solidFill>
              </a:rPr>
              <a:t>abundant burrow openings</a:t>
            </a:r>
          </a:p>
        </p:txBody>
      </p:sp>
      <p:pic>
        <p:nvPicPr>
          <p:cNvPr id="12292" name="Picture 16" descr="IMG_0318">
            <a:extLst>
              <a:ext uri="{FF2B5EF4-FFF2-40B4-BE49-F238E27FC236}">
                <a16:creationId xmlns:a16="http://schemas.microsoft.com/office/drawing/2014/main" id="{A0E1F2B5-E77E-AC4C-B70F-169E1CB2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05238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991"/>
          <a:stretch/>
        </p:blipFill>
        <p:spPr bwMode="auto">
          <a:xfrm>
            <a:off x="4876799" y="1371600"/>
            <a:ext cx="3733801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lh3.googleusercontent.com/ox4MONEy3b72JX9mAFjcD8on-B352_-3IwbbPqTuPhazbMefWs1xALpsQfUCkhLy-IZtz0lCeGjlKX6DHZSlK6nAlSUsfgkv3au_hrGjtucK6pFhthZe-hZAWN1OqVc0BXnZZvw7F2H_WfRrO81X6neYEyO_V3q0TIU8kMqz4SZhgepAiJDgKTc-i9wHyPveKM_xJMwtbt1-akqx8HlNV2MQavTGdyyhFvqTTEhUZIf-1GNKJIYUmX2Ty56uF2hoJ8RCncgKkZ7TsxnQJj9UeRMiVCHhFCbLcO4EiGvHEo9EsEVKzKC_CpLeqajog4K7cqbjETr9QsqQUPMPdMGWwmTv43CEYEQjyPXQ_2yk-WBLGE2I76u4AI8PCZi54a62b6Z1npBxKS10Gd00DyITRkuj75pFDgtDAM-s-xKP1cJmiLewT8iMuDvk27xslyaCfRNuy_1pMh9Qt4BVV2sQCVoOpsaUEusuvYvqFVR5yfCbqE3yIb9OeH8qhnuBbB3dBoihb6VE9dOJxkRhumqctzuxBIviNYpmxZk6ItE5Ki6mOMY9dr98QJ3-hSlPkbi0kVu9ddOvEyHeCFLdQFxvvwS3iFJNBcYwaockBWTwnP5AcWhT2Wu-0TadFzjX47mdoqpGCP9yzRlxXExKR3QENr1Bn8GZZIUP054W09iaU6z_DXNsm4ZDMKkG=w711-h947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 b="51436"/>
          <a:stretch/>
        </p:blipFill>
        <p:spPr bwMode="auto">
          <a:xfrm>
            <a:off x="4957194" y="1608083"/>
            <a:ext cx="3882006" cy="182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7" name="Rectangle 2">
            <a:extLst>
              <a:ext uri="{FF2B5EF4-FFF2-40B4-BE49-F238E27FC236}">
                <a16:creationId xmlns:a16="http://schemas.microsoft.com/office/drawing/2014/main" id="{9F7BCD80-DFB3-C240-9543-3395B3281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Species Identification – Ground Squirrels</a:t>
            </a: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FB0EC46B-3E6E-A84E-BFEF-65AF37862ED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205286"/>
            <a:ext cx="3733800" cy="4738316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1600" b="1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Squirrels are active throughout the day and are frequently visible.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They prefer to burrow next to buildings, on field edges, and alongside fencerows and roadsides.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F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3" b="26714"/>
          <a:stretch>
            <a:fillRect/>
          </a:stretch>
        </p:blipFill>
        <p:spPr>
          <a:xfrm>
            <a:off x="4957194" y="4038600"/>
            <a:ext cx="3885442" cy="169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3D0102B-290A-794C-9D8A-D05D9F67E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21204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Tree Squirrels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A858BD3A-3848-5243-8535-5622371C3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3716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DC03047D-8D95-4C4C-97E3-DF3BC2FAA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2943E813-2ACF-4A4C-A561-6F78C4877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958696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>
            <a:extLst>
              <a:ext uri="{FF2B5EF4-FFF2-40B4-BE49-F238E27FC236}">
                <a16:creationId xmlns:a16="http://schemas.microsoft.com/office/drawing/2014/main" id="{99F1E20D-585C-5F49-9FA5-F74AB7501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5046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5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749AE81-E21C-F243-A4EC-C2A867CE4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662" y="274638"/>
            <a:ext cx="8389938" cy="10969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</a:rPr>
              <a:t>Species Identification – Tree Squirrels</a:t>
            </a:r>
          </a:p>
        </p:txBody>
      </p:sp>
      <p:sp>
        <p:nvSpPr>
          <p:cNvPr id="32770" name="Rectangle 4">
            <a:extLst>
              <a:ext uri="{FF2B5EF4-FFF2-40B4-BE49-F238E27FC236}">
                <a16:creationId xmlns:a16="http://schemas.microsoft.com/office/drawing/2014/main" id="{196285DB-4A2C-F544-A1DF-4F3F6AA099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371600"/>
            <a:ext cx="40386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Eastern fox squirrel causes the most damage.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Are diurnal.</a:t>
            </a: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Will consume fruits and nuts, dig holes in lawns, chew on cables, and nest in buildings.</a:t>
            </a:r>
          </a:p>
        </p:txBody>
      </p:sp>
      <p:pic>
        <p:nvPicPr>
          <p:cNvPr id="21507" name="Picture 8" descr="fileimage">
            <a:hlinkClick r:id="rId2"/>
            <a:extLst>
              <a:ext uri="{FF2B5EF4-FFF2-40B4-BE49-F238E27FC236}">
                <a16:creationId xmlns:a16="http://schemas.microsoft.com/office/drawing/2014/main" id="{69FB5BA5-907C-AE4C-A3F7-83AED261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74" y="936889"/>
            <a:ext cx="2074702" cy="30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E10F485-8906-4C40-A3CE-8DB9B2784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{FAD14635-BFF9-834F-BE50-C672733D6B82}tf10001069</Template>
  <TotalTime>10463</TotalTime>
  <Words>924</Words>
  <Application>Microsoft Macintosh PowerPoint</Application>
  <PresentationFormat>On-screen Show (4:3)</PresentationFormat>
  <Paragraphs>171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Times New Roman</vt:lpstr>
      <vt:lpstr>Wingdings 3</vt:lpstr>
      <vt:lpstr>Wisp</vt:lpstr>
      <vt:lpstr>Chart</vt:lpstr>
      <vt:lpstr>Vertebrate Pests Around the Garden and Home</vt:lpstr>
      <vt:lpstr>What Are Vertebrate Pests?</vt:lpstr>
      <vt:lpstr>Current Control Strategies</vt:lpstr>
      <vt:lpstr>Importance of Biology/Ecology</vt:lpstr>
      <vt:lpstr>Management Strategy</vt:lpstr>
      <vt:lpstr>Species Identification – Ground Squirrels</vt:lpstr>
      <vt:lpstr>Species Identification – Ground Squirrels</vt:lpstr>
      <vt:lpstr>Species Identification – Tree Squirrels</vt:lpstr>
      <vt:lpstr>Species Identification – Tree Squirrels</vt:lpstr>
      <vt:lpstr>Species Identification – Pocket Gophers</vt:lpstr>
      <vt:lpstr>PowerPoint Presentation</vt:lpstr>
      <vt:lpstr>Species Identification – Pocket Gophers</vt:lpstr>
      <vt:lpstr>Species Identification – Moles</vt:lpstr>
      <vt:lpstr>Species Identification – Moles</vt:lpstr>
      <vt:lpstr>Species Identification – Meadow Voles</vt:lpstr>
      <vt:lpstr>Species Identification – Meadow Voles</vt:lpstr>
      <vt:lpstr>Species Identification – Other Rodents</vt:lpstr>
      <vt:lpstr>Species Identification – Hares &amp; Rabbits</vt:lpstr>
      <vt:lpstr>Species Identification – Hares &amp; Rabbits</vt:lpstr>
      <vt:lpstr>Species Identification – Raccoon and Opossum</vt:lpstr>
      <vt:lpstr>Species Identification – Skunks</vt:lpstr>
      <vt:lpstr>Species Identification – Deer</vt:lpstr>
      <vt:lpstr>PowerPoint Presentation</vt:lpstr>
      <vt:lpstr>IPM for Vertebrate Pests</vt:lpstr>
      <vt:lpstr>What Control Options are Available?</vt:lpstr>
      <vt:lpstr>Control Options—Trapping</vt:lpstr>
      <vt:lpstr>Case Study Instructions</vt:lpstr>
    </vt:vector>
  </TitlesOfParts>
  <Company>nmsu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Baldwin</dc:creator>
  <cp:lastModifiedBy>Elaine Lander</cp:lastModifiedBy>
  <cp:revision>190</cp:revision>
  <dcterms:created xsi:type="dcterms:W3CDTF">2008-05-19T00:01:37Z</dcterms:created>
  <dcterms:modified xsi:type="dcterms:W3CDTF">2019-11-01T22:40:21Z</dcterms:modified>
</cp:coreProperties>
</file>