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561"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D64E7-9B02-4BF9-9B18-49C61835914F}"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03EDD9-FF8F-43CC-BF98-2F324BDC62DF}" type="slidenum">
              <a:rPr lang="en-US" smtClean="0"/>
              <a:t>‹#›</a:t>
            </a:fld>
            <a:endParaRPr lang="en-US"/>
          </a:p>
        </p:txBody>
      </p:sp>
    </p:spTree>
    <p:extLst>
      <p:ext uri="{BB962C8B-B14F-4D97-AF65-F5344CB8AC3E}">
        <p14:creationId xmlns:p14="http://schemas.microsoft.com/office/powerpoint/2010/main" val="3611890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48448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289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640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47576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13209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657680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420175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96291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0705537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46549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01177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1848377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366252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52896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18667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39819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373418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62874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98323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32868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29953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689142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9934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329051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Closing a Purchase Order</a:t>
            </a:r>
          </a:p>
        </p:txBody>
      </p:sp>
      <p:sp>
        <p:nvSpPr>
          <p:cNvPr id="3" name="Subtitle 2"/>
          <p:cNvSpPr>
            <a:spLocks noGrp="1"/>
          </p:cNvSpPr>
          <p:nvPr>
            <p:ph type="subTitle" idx="1"/>
          </p:nvPr>
        </p:nvSpPr>
        <p:spPr>
          <a:xfrm>
            <a:off x="1072719" y="1244635"/>
            <a:ext cx="10336695" cy="4325741"/>
          </a:xfrm>
        </p:spPr>
        <p:txBody>
          <a:bodyPr>
            <a:normAutofit lnSpcReduction="10000"/>
          </a:bodyPr>
          <a:lstStyle/>
          <a:p>
            <a:pPr algn="l"/>
            <a:r>
              <a:rPr lang="en-US" dirty="0">
                <a:solidFill>
                  <a:schemeClr val="tx1"/>
                </a:solidFill>
              </a:rPr>
              <a:t> A Purchase Order (PO) is officially and automatically closed when all existing quantities have been fully invoiced and paid. When a PO is closed, any remaining encumbrances, or liens, against the order are released. </a:t>
            </a:r>
          </a:p>
          <a:p>
            <a:pPr algn="l"/>
            <a:r>
              <a:rPr lang="en-US" dirty="0">
                <a:solidFill>
                  <a:schemeClr val="tx1"/>
                </a:solidFill>
              </a:rPr>
              <a:t>If an order is not going to be completed, then an close order request can be done.  This request should not be made until it is confirmed that all invoicing has been completed.</a:t>
            </a:r>
          </a:p>
          <a:p>
            <a:pPr algn="l"/>
            <a:endParaRPr lang="en-US" dirty="0">
              <a:solidFill>
                <a:schemeClr val="tx1"/>
              </a:solidFill>
            </a:endParaRPr>
          </a:p>
          <a:p>
            <a:pPr algn="l">
              <a:buFont typeface="+mj-lt"/>
              <a:buAutoNum type="arabicPeriod"/>
            </a:pPr>
            <a:r>
              <a:rPr lang="en-US" dirty="0">
                <a:solidFill>
                  <a:schemeClr val="tx1"/>
                </a:solidFill>
                <a:effectLst/>
              </a:rPr>
              <a:t>The department communicates with the supplier to confirm that the items in the PO will not be fulfilled or shipped.</a:t>
            </a:r>
          </a:p>
          <a:p>
            <a:pPr algn="l">
              <a:buFont typeface="+mj-lt"/>
              <a:buAutoNum type="arabicPeriod"/>
            </a:pPr>
            <a:r>
              <a:rPr lang="en-US" dirty="0">
                <a:solidFill>
                  <a:schemeClr val="tx1"/>
                </a:solidFill>
                <a:effectLst/>
              </a:rPr>
              <a:t>The department contacts Procurement and Contracting Services using an online request form with the following information:  </a:t>
            </a:r>
          </a:p>
          <a:p>
            <a:pPr marL="742950" lvl="1" indent="-285750" algn="l">
              <a:buFont typeface="+mj-lt"/>
              <a:buAutoNum type="arabicPeriod"/>
            </a:pPr>
            <a:r>
              <a:rPr lang="en-US" dirty="0">
                <a:effectLst/>
              </a:rPr>
              <a:t>PO numbers to be closed </a:t>
            </a:r>
          </a:p>
          <a:p>
            <a:pPr marL="742950" lvl="1" indent="-285750" algn="l">
              <a:buFont typeface="+mj-lt"/>
              <a:buAutoNum type="arabicPeriod"/>
            </a:pPr>
            <a:r>
              <a:rPr lang="en-US" dirty="0">
                <a:effectLst/>
              </a:rPr>
              <a:t>Confirmation from the suppliers that the items in the PO will not be fulfilled or shipped </a:t>
            </a:r>
          </a:p>
          <a:p>
            <a:pPr algn="l">
              <a:buFont typeface="+mj-lt"/>
              <a:buAutoNum type="arabicPeriod"/>
            </a:pPr>
            <a:r>
              <a:rPr lang="en-US" dirty="0">
                <a:solidFill>
                  <a:schemeClr val="tx1"/>
                </a:solidFill>
                <a:effectLst/>
              </a:rPr>
              <a:t>Procurement &amp; Contracting Services: </a:t>
            </a:r>
          </a:p>
          <a:p>
            <a:pPr marL="742950" lvl="1" indent="-285750" algn="l">
              <a:buFont typeface="+mj-lt"/>
              <a:buAutoNum type="arabicPeriod"/>
            </a:pPr>
            <a:r>
              <a:rPr lang="en-US" dirty="0">
                <a:effectLst/>
              </a:rPr>
              <a:t>Closes the PO. Encumbrances, or liens, against the order are released.</a:t>
            </a:r>
          </a:p>
          <a:p>
            <a:pPr marL="742950" lvl="1" indent="-285750" algn="l">
              <a:buFont typeface="+mj-lt"/>
              <a:buAutoNum type="arabicPeriod"/>
            </a:pPr>
            <a:r>
              <a:rPr lang="en-US" dirty="0">
                <a:effectLst/>
              </a:rPr>
              <a:t>Notifies the department when the PO is closed.</a:t>
            </a:r>
          </a:p>
          <a:p>
            <a:pPr marL="342900" indent="-342900" algn="l">
              <a:buFont typeface="Arial" panose="020B0604020202020204" pitchFamily="34" charset="0"/>
              <a:buChar char="•"/>
            </a:pPr>
            <a:endParaRPr lang="en-US" dirty="0">
              <a:solidFill>
                <a:schemeClr val="tx1"/>
              </a:solidFill>
            </a:endParaRPr>
          </a:p>
          <a:p>
            <a:endParaRPr lang="en-US" dirty="0"/>
          </a:p>
          <a:p>
            <a:endParaRPr lang="en-US" dirty="0"/>
          </a:p>
        </p:txBody>
      </p:sp>
      <p:sp>
        <p:nvSpPr>
          <p:cNvPr id="4" name="U-Turn Arrow 6">
            <a:hlinkClick r:id="" action="ppaction://noaction"/>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227813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176</Words>
  <Application>Microsoft Office PowerPoint</Application>
  <PresentationFormat>Widescreen</PresentationFormat>
  <Paragraphs>16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1_Office Theme</vt:lpstr>
      <vt:lpstr>   Closing a Purchase Order</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Closing a Purchase Order</dc:title>
  <dc:creator>Tracy Roman</dc:creator>
  <cp:lastModifiedBy>Tracy Roman</cp:lastModifiedBy>
  <cp:revision>1</cp:revision>
  <dcterms:created xsi:type="dcterms:W3CDTF">2023-11-12T14:18:27Z</dcterms:created>
  <dcterms:modified xsi:type="dcterms:W3CDTF">2023-11-12T14:32:52Z</dcterms:modified>
</cp:coreProperties>
</file>