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561" r:id="rId2"/>
    <p:sldId id="562" r:id="rId3"/>
    <p:sldId id="563" r:id="rId4"/>
    <p:sldId id="564" r:id="rId5"/>
    <p:sldId id="565" r:id="rId6"/>
    <p:sldId id="5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3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533AC4-AEB6-4BB9-B07F-0BE95A9A778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DB1E5-BBB2-4296-8C6D-BB5AA73CC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08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460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1071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9221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7210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3345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424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0CA8BD-0DB8-644A-9282-E9F3E48811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"/>
            <a:ext cx="12192000" cy="7097485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88C916-3666-9740-89F0-549B7BA79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7323"/>
            <a:ext cx="10515600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5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6F8CCC4-58F0-AE4A-83B2-DFB6FD6EAF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361380"/>
            <a:ext cx="3414109" cy="66040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35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Presented by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40280E-9AA3-484F-A058-312163E8EC4A}"/>
              </a:ext>
            </a:extLst>
          </p:cNvPr>
          <p:cNvSpPr/>
          <p:nvPr userDrawn="1"/>
        </p:nvSpPr>
        <p:spPr>
          <a:xfrm>
            <a:off x="8562109" y="6174350"/>
            <a:ext cx="3629891" cy="683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43F913D-44F0-6943-AF7B-1B5EDA4EA8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5057209"/>
            <a:ext cx="2859088" cy="531813"/>
          </a:xfrm>
        </p:spPr>
        <p:txBody>
          <a:bodyPr>
            <a:normAutofit/>
          </a:bodyPr>
          <a:lstStyle>
            <a:lvl1pPr marL="0" indent="0" algn="l"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7FFB7-E6B7-604F-AB8A-3636592F9D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1" y="2750550"/>
            <a:ext cx="8265887" cy="798192"/>
          </a:xfrm>
        </p:spPr>
        <p:txBody>
          <a:bodyPr>
            <a:no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en-US" dirty="0"/>
              <a:t>Subtitle here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822650-545A-7045-9C38-BC4EE4FD30F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745" y="6240869"/>
            <a:ext cx="2939143" cy="40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834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313786"/>
            <a:ext cx="10817839" cy="767528"/>
          </a:xfrm>
          <a:noFill/>
        </p:spPr>
        <p:txBody>
          <a:bodyPr>
            <a:normAutofit/>
          </a:bodyPr>
          <a:lstStyle>
            <a:lvl1pPr>
              <a:defRPr sz="2625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5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8" y="2"/>
            <a:ext cx="12257315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3" y="136358"/>
            <a:ext cx="10970237" cy="1257014"/>
          </a:xfrm>
          <a:noFill/>
        </p:spPr>
        <p:txBody>
          <a:bodyPr>
            <a:normAutofit/>
          </a:bodyPr>
          <a:lstStyle>
            <a:lvl1pPr>
              <a:defRPr sz="2625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405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6" y="2"/>
            <a:ext cx="12257311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5" y="136359"/>
            <a:ext cx="10515600" cy="1325563"/>
          </a:xfrm>
          <a:noFill/>
        </p:spPr>
        <p:txBody>
          <a:bodyPr>
            <a:normAutofit/>
          </a:bodyPr>
          <a:lstStyle>
            <a:lvl1pPr>
              <a:defRPr sz="315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554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071C8D-2A51-D246-AA94-E9CB910FBB98}"/>
              </a:ext>
            </a:extLst>
          </p:cNvPr>
          <p:cNvSpPr/>
          <p:nvPr userDrawn="1"/>
        </p:nvSpPr>
        <p:spPr>
          <a:xfrm>
            <a:off x="8472587" y="6230394"/>
            <a:ext cx="3114076" cy="627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769176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937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5" y="130630"/>
            <a:ext cx="5178239" cy="6590846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1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5A84DAB-EC3E-0B44-B20D-4056EC3F0125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875875" y="133577"/>
            <a:ext cx="5178239" cy="659084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384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1" y="152402"/>
            <a:ext cx="5137807" cy="65690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E688AFC-0F3C-934F-ACB2-4EF128FCF62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9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294EB706-0D78-4B4D-9752-B222D4B4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2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E93944E4-DF33-4C41-8E07-6F86F4A7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4B7F958F-69A1-D94A-976F-4605308CC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9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FE2F57-8BC4-4C49-9F97-4B6098A8A6BB}"/>
              </a:ext>
            </a:extLst>
          </p:cNvPr>
          <p:cNvSpPr/>
          <p:nvPr userDrawn="1"/>
        </p:nvSpPr>
        <p:spPr>
          <a:xfrm>
            <a:off x="8636001" y="6233888"/>
            <a:ext cx="2830287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1933453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130630"/>
            <a:ext cx="5185496" cy="32785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5876" y="3448872"/>
            <a:ext cx="5185497" cy="325863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1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695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1" y="217714"/>
            <a:ext cx="5160667" cy="321128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52400" y="3429002"/>
            <a:ext cx="5160667" cy="32924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0B5C06A-4695-D04A-B4EC-9611DA53EE00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9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A7C7B9C6-41DC-8E4C-AC0C-BF219311D4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2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1982A7A-1223-C34E-B84C-91F804438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8B182AA3-5BE9-FB41-8469-AA22466C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9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BA4694-FB48-6F4A-8A5C-D1D81285C306}"/>
              </a:ext>
            </a:extLst>
          </p:cNvPr>
          <p:cNvSpPr/>
          <p:nvPr userDrawn="1"/>
        </p:nvSpPr>
        <p:spPr>
          <a:xfrm>
            <a:off x="8636001" y="6233888"/>
            <a:ext cx="2830287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587832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08204" y="190500"/>
            <a:ext cx="2731397" cy="32098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18729" y="190500"/>
            <a:ext cx="2389475" cy="3215772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918730" y="3419596"/>
            <a:ext cx="5120871" cy="320980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1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981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32077"/>
            <a:ext cx="9144000" cy="2387600"/>
          </a:xfrm>
        </p:spPr>
        <p:txBody>
          <a:bodyPr anchor="b">
            <a:normAutofit/>
          </a:bodyPr>
          <a:lstStyle>
            <a:lvl1pPr algn="ctr"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73872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9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FAC313-4F1F-2A45-AB18-3446BB9C1FC8}"/>
              </a:ext>
            </a:extLst>
          </p:cNvPr>
          <p:cNvSpPr/>
          <p:nvPr userDrawn="1"/>
        </p:nvSpPr>
        <p:spPr>
          <a:xfrm>
            <a:off x="8556012" y="6272867"/>
            <a:ext cx="3024555" cy="5320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F462CB-6DB5-CA46-B0C3-8D9C222928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947" y="5439475"/>
            <a:ext cx="3790108" cy="52563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95DB12B-3AB0-B14A-95E8-50F5D33B7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457" y="-114196"/>
            <a:ext cx="12348905" cy="98583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3130DE3-AC00-864A-ADFE-9CA427BB8A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78455" y="6025924"/>
            <a:ext cx="12348905" cy="9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5847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B344ADF4-4A34-FF4B-B28E-F0DA464C7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65988" y="3562352"/>
            <a:ext cx="2849513" cy="315912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94C6B3AA-21EE-4D48-B66A-5607DDB3A8F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715500" y="3562351"/>
            <a:ext cx="2333627" cy="315912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1EBB1F3C-E931-3844-833F-B99E12BCA60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48925" y="150583"/>
            <a:ext cx="5200201" cy="3411769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2D27C7D-F2B9-8F43-8A9D-7FB590B10F5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1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486FD241-EACA-E94A-BED0-4225E29B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4285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DA79FB5E-8D60-F34A-BDAC-7D2C449BB5B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9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77989" y="6356352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54992B99-9973-4F4A-A703-2D8443A08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AC298B6B-BF39-3843-8902-AF9A00E8C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37394" y="237393"/>
            <a:ext cx="2461847" cy="2779543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D100450A-C4B4-C445-AD3C-2E402A21C26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27839" y="237391"/>
            <a:ext cx="2385061" cy="2779544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BF57ABBD-43FE-3444-A52E-AEE5B2C4D5BA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37393" y="3235570"/>
            <a:ext cx="5075508" cy="3385041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8765529-376F-D74F-B0E8-FAF8CDCBB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9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378A8D-9A34-FB4D-A95C-22FDADEBF2DA}"/>
              </a:ext>
            </a:extLst>
          </p:cNvPr>
          <p:cNvSpPr/>
          <p:nvPr userDrawn="1"/>
        </p:nvSpPr>
        <p:spPr>
          <a:xfrm>
            <a:off x="8636001" y="6233888"/>
            <a:ext cx="2830287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7943321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FC1475E7-C14F-E446-8414-83DF6441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2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20" name="Slide Number Placeholder 4">
            <a:extLst>
              <a:ext uri="{FF2B5EF4-FFF2-40B4-BE49-F238E27FC236}">
                <a16:creationId xmlns:a16="http://schemas.microsoft.com/office/drawing/2014/main" id="{765ABCE9-2F11-F34E-B0DB-AA9F09637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36FE405-E176-BB45-9B4B-1F865C9F7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0975" y="3807937"/>
            <a:ext cx="2753145" cy="282146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96633653-4F6F-5241-9C3E-088CD293248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35431" y="3814573"/>
            <a:ext cx="2377469" cy="2814828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07E68BAB-DEDD-C848-9DE4-0062DD19E028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80975" y="228602"/>
            <a:ext cx="5131925" cy="357479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BAC95668-9F03-824A-9DD6-E490F6522A8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9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1FD3FA0-56F1-A142-9AD7-B40B89BCC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9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83562B-E6B3-4F45-B377-5EB770C60F95}"/>
              </a:ext>
            </a:extLst>
          </p:cNvPr>
          <p:cNvSpPr/>
          <p:nvPr userDrawn="1"/>
        </p:nvSpPr>
        <p:spPr>
          <a:xfrm>
            <a:off x="8636001" y="6233888"/>
            <a:ext cx="2830287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7956777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81104" y="3285682"/>
            <a:ext cx="2520397" cy="335324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3285682"/>
            <a:ext cx="2592691" cy="335324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4564" y="219075"/>
            <a:ext cx="2592691" cy="306660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8FA893B7-81D2-9A4B-B847-562AF6A61997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9480605" y="219075"/>
            <a:ext cx="2520897" cy="3066607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B63FE48-61DA-6245-8958-8284086BB56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1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Title Placeholder 1">
            <a:extLst>
              <a:ext uri="{FF2B5EF4-FFF2-40B4-BE49-F238E27FC236}">
                <a16:creationId xmlns:a16="http://schemas.microsoft.com/office/drawing/2014/main" id="{6472E66B-5FF6-7F47-995B-C928AB6A1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64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5497"/>
            <a:ext cx="10515600" cy="1090129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950" baseline="0"/>
            </a:lvl1pPr>
            <a:lvl2pPr>
              <a:defRPr sz="1650" baseline="0"/>
            </a:lvl2pPr>
            <a:lvl3pPr>
              <a:defRPr sz="1350" baseline="0"/>
            </a:lvl3pPr>
            <a:lvl4pPr>
              <a:defRPr sz="1200" baseline="0"/>
            </a:lvl4pPr>
            <a:lvl5pPr>
              <a:defRPr sz="12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29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67" y="-50756"/>
            <a:ext cx="12282233" cy="69087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396414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51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F183E1F-7B6F-1646-B58A-05E4D8F058A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992" y="6281355"/>
            <a:ext cx="2836808" cy="39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75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5117" y="-50755"/>
            <a:ext cx="12282232" cy="65531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396414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51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38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230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163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9"/>
            <a:ext cx="10515600" cy="889855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98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0"/>
            <a:ext cx="12191992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5" y="136359"/>
            <a:ext cx="10515600" cy="1325563"/>
          </a:xfrm>
          <a:noFill/>
        </p:spPr>
        <p:txBody>
          <a:bodyPr>
            <a:normAutofit/>
          </a:bodyPr>
          <a:lstStyle>
            <a:lvl1pPr>
              <a:defRPr sz="315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794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AF34E-9A6B-4D28-A7B9-972D816465A9}" type="datetimeFigureOut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0C1895-5776-6841-8BF3-522F008E38F1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1057" y="6311900"/>
            <a:ext cx="2632745" cy="36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83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75" b="1" i="0" kern="1200" baseline="0">
          <a:solidFill>
            <a:srgbClr val="005A9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kb.ucdavis.edu/?id=974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  <a:t>Window Shopper Purchasing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652" y="1625886"/>
            <a:ext cx="10336695" cy="3749350"/>
          </a:xfrm>
        </p:spPr>
        <p:txBody>
          <a:bodyPr>
            <a:normAutofit fontScale="40000" lnSpcReduction="20000"/>
          </a:bodyPr>
          <a:lstStyle/>
          <a:p>
            <a:pPr>
              <a:buFont typeface="+mj-lt"/>
              <a:buAutoNum type="arabicPeriod" startAt="7"/>
            </a:pPr>
            <a:endParaRPr lang="en-US" dirty="0">
              <a:solidFill>
                <a:schemeClr val="tx1"/>
              </a:solidFill>
              <a:effectLst/>
            </a:endParaRPr>
          </a:p>
          <a:p>
            <a:pPr algn="l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6600" dirty="0">
                <a:solidFill>
                  <a:schemeClr val="tx1"/>
                </a:solidFill>
              </a:rPr>
              <a:t>There isn't a separate Window Shopper role in Aggie Enterprise like in Aggie Buy .  All users who want to create a requisition must be assigned the standard campus purchasing role.  These users must also set up their Requisition Preferences, even if they aren’t going to complete the cart checkout/document submission process, but they are not required to complete the Billing section (the PPM Project and Favorite Charge Accounts fields can be left blank). </a:t>
            </a:r>
            <a:br>
              <a:rPr lang="en-US" sz="6600" b="1" dirty="0">
                <a:solidFill>
                  <a:schemeClr val="tx1"/>
                </a:solidFill>
              </a:rPr>
            </a:br>
            <a:endParaRPr lang="en-US" sz="7200" dirty="0">
              <a:solidFill>
                <a:schemeClr val="tx1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U-Turn Arrow 6">
            <a:hlinkClick r:id="rId3" action="ppaction://hlinksldjump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D29CB2E-BC63-7320-B88A-1E732FF53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2278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  <a:t>Window Shopper Purchasing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652" y="1625886"/>
            <a:ext cx="10336695" cy="2078367"/>
          </a:xfrm>
        </p:spPr>
        <p:txBody>
          <a:bodyPr>
            <a:normAutofit fontScale="250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8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Add items to the shopping cart. See Catalog Shopping, up through step 1 of the "Completing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8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Catalog Purchase/Checkout Process".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8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8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 the checkout screen, click </a:t>
            </a:r>
            <a:r>
              <a:rPr kumimoji="0" lang="en-US" altLang="en-US" sz="8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Save and Close</a:t>
            </a:r>
            <a:br>
              <a:rPr lang="en-US" sz="6600" b="1" dirty="0">
                <a:solidFill>
                  <a:schemeClr val="tx1"/>
                </a:solidFill>
              </a:rPr>
            </a:br>
            <a:endParaRPr lang="en-US" sz="7200" dirty="0">
              <a:solidFill>
                <a:schemeClr val="tx1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U-Turn Arrow 6">
            <a:hlinkClick r:id="rId3" action="ppaction://hlinksldjump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D29CB2E-BC63-7320-B88A-1E732FF53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9" name="Picture 8" descr="A screenshot of a computer&#10;&#10;Description automatically generated">
            <a:extLst>
              <a:ext uri="{FF2B5EF4-FFF2-40B4-BE49-F238E27FC236}">
                <a16:creationId xmlns:a16="http://schemas.microsoft.com/office/drawing/2014/main" id="{D2D2595A-B6EC-90C7-3BA1-76087119D6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371" y="3116425"/>
            <a:ext cx="7595119" cy="1633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858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  <a:t>Window Shopper Purchasing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652" y="1625886"/>
            <a:ext cx="10336695" cy="2078367"/>
          </a:xfrm>
        </p:spPr>
        <p:txBody>
          <a:bodyPr>
            <a:normAutofit fontScale="400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6000" dirty="0">
                <a:solidFill>
                  <a:schemeClr val="tx1"/>
                </a:solidFill>
              </a:rPr>
              <a:t>On the requisitions screen, under </a:t>
            </a:r>
            <a:r>
              <a:rPr lang="en-US" sz="6000" b="1" dirty="0">
                <a:solidFill>
                  <a:schemeClr val="tx1"/>
                </a:solidFill>
              </a:rPr>
              <a:t>Recent Requisitions</a:t>
            </a:r>
            <a:r>
              <a:rPr lang="en-US" sz="6000" dirty="0">
                <a:solidFill>
                  <a:schemeClr val="tx1"/>
                </a:solidFill>
              </a:rPr>
              <a:t>, click the link of the Requisition that you saved.</a:t>
            </a:r>
            <a:br>
              <a:rPr lang="en-US" sz="6000" dirty="0"/>
            </a:br>
            <a:br>
              <a:rPr lang="en-US" sz="6600" b="1" dirty="0">
                <a:solidFill>
                  <a:schemeClr val="tx1"/>
                </a:solidFill>
              </a:rPr>
            </a:br>
            <a:endParaRPr lang="en-US" sz="7200" dirty="0">
              <a:solidFill>
                <a:schemeClr val="tx1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U-Turn Arrow 6">
            <a:hlinkClick r:id="rId3" action="ppaction://hlinksldjump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D29CB2E-BC63-7320-B88A-1E732FF53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0" name="Picture 9" descr="A screenshot of a computer&#10;&#10;Description automatically generated">
            <a:extLst>
              <a:ext uri="{FF2B5EF4-FFF2-40B4-BE49-F238E27FC236}">
                <a16:creationId xmlns:a16="http://schemas.microsoft.com/office/drawing/2014/main" id="{598D90B6-B734-6066-97C2-D9B6F7116D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702" y="2639525"/>
            <a:ext cx="7464490" cy="248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8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  <a:t>Window Shopper Purchasing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652" y="1625886"/>
            <a:ext cx="10336695" cy="2078367"/>
          </a:xfrm>
        </p:spPr>
        <p:txBody>
          <a:bodyPr>
            <a:normAutofit fontScale="400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5400" dirty="0">
                <a:solidFill>
                  <a:schemeClr val="tx1"/>
                </a:solidFill>
              </a:rPr>
              <a:t>In the upper-right corner of the window, click </a:t>
            </a:r>
            <a:r>
              <a:rPr lang="en-US" sz="5400" b="1" dirty="0">
                <a:solidFill>
                  <a:schemeClr val="tx1"/>
                </a:solidFill>
              </a:rPr>
              <a:t>Actions</a:t>
            </a:r>
            <a:r>
              <a:rPr lang="en-US" sz="5400" dirty="0">
                <a:solidFill>
                  <a:schemeClr val="tx1"/>
                </a:solidFill>
              </a:rPr>
              <a:t>, and then choose </a:t>
            </a:r>
            <a:r>
              <a:rPr lang="en-US" sz="5400" b="1" dirty="0">
                <a:solidFill>
                  <a:schemeClr val="tx1"/>
                </a:solidFill>
              </a:rPr>
              <a:t>Reassign</a:t>
            </a:r>
            <a:r>
              <a:rPr lang="en-US" sz="5400" dirty="0">
                <a:solidFill>
                  <a:schemeClr val="tx1"/>
                </a:solidFill>
              </a:rPr>
              <a:t>.</a:t>
            </a:r>
            <a:br>
              <a:rPr lang="en-US" sz="6000" dirty="0"/>
            </a:br>
            <a:br>
              <a:rPr lang="en-US" sz="6600" b="1" dirty="0">
                <a:solidFill>
                  <a:schemeClr val="tx1"/>
                </a:solidFill>
              </a:rPr>
            </a:br>
            <a:endParaRPr lang="en-US" sz="7200" dirty="0">
              <a:solidFill>
                <a:schemeClr val="tx1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U-Turn Arrow 6">
            <a:hlinkClick r:id="rId3" action="ppaction://hlinksldjump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D29CB2E-BC63-7320-B88A-1E732FF53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8" name="Picture 7" descr="A screenshot of a computer&#10;&#10;Description automatically generated">
            <a:extLst>
              <a:ext uri="{FF2B5EF4-FFF2-40B4-BE49-F238E27FC236}">
                <a16:creationId xmlns:a16="http://schemas.microsoft.com/office/drawing/2014/main" id="{24ED7187-2C13-B3A6-B951-517B1CB5CE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738" y="2405611"/>
            <a:ext cx="10160522" cy="259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16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  <a:t>Window Shopper Purchasing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652" y="1625886"/>
            <a:ext cx="10336695" cy="2078367"/>
          </a:xfrm>
        </p:spPr>
        <p:txBody>
          <a:bodyPr>
            <a:normAutofit fontScale="325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5400" dirty="0">
                <a:solidFill>
                  <a:schemeClr val="tx1"/>
                </a:solidFill>
              </a:rPr>
              <a:t>In the </a:t>
            </a:r>
            <a:r>
              <a:rPr lang="en-US" sz="5400" b="1" dirty="0">
                <a:solidFill>
                  <a:schemeClr val="tx1"/>
                </a:solidFill>
              </a:rPr>
              <a:t>Reassign Requisition</a:t>
            </a:r>
            <a:r>
              <a:rPr lang="en-US" sz="5400" dirty="0">
                <a:solidFill>
                  <a:schemeClr val="tx1"/>
                </a:solidFill>
              </a:rPr>
              <a:t> dialog box, type the name of the Aggie Enterprise user who will be completing the Requisition on behalf of the window shopper.  The format is </a:t>
            </a:r>
            <a:r>
              <a:rPr lang="en-US" sz="5400" i="1" dirty="0">
                <a:solidFill>
                  <a:schemeClr val="tx1"/>
                </a:solidFill>
              </a:rPr>
              <a:t>last name, </a:t>
            </a:r>
            <a:r>
              <a:rPr lang="en-US" sz="5400" i="1" dirty="0" err="1">
                <a:solidFill>
                  <a:schemeClr val="tx1"/>
                </a:solidFill>
              </a:rPr>
              <a:t>first_name</a:t>
            </a:r>
            <a:r>
              <a:rPr lang="en-US" sz="5400" dirty="0">
                <a:solidFill>
                  <a:schemeClr val="tx1"/>
                </a:solidFill>
              </a:rPr>
              <a:t>.</a:t>
            </a:r>
            <a:br>
              <a:rPr lang="en-US" sz="5400" dirty="0"/>
            </a:br>
            <a:br>
              <a:rPr lang="en-US" sz="6000" dirty="0"/>
            </a:br>
            <a:br>
              <a:rPr lang="en-US" sz="6600" b="1" dirty="0">
                <a:solidFill>
                  <a:schemeClr val="tx1"/>
                </a:solidFill>
              </a:rPr>
            </a:br>
            <a:endParaRPr lang="en-US" sz="7200" dirty="0">
              <a:solidFill>
                <a:schemeClr val="tx1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U-Turn Arrow 6">
            <a:hlinkClick r:id="rId3" action="ppaction://hlinksldjump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D29CB2E-BC63-7320-B88A-1E732FF53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9" name="Picture 8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03F8A75A-A68D-DD46-209F-B80AAD20E4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519265"/>
            <a:ext cx="3698963" cy="189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262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  <a:t>Window Shopper Purchasing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652" y="1924466"/>
            <a:ext cx="10336695" cy="2078367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8000" dirty="0">
                <a:solidFill>
                  <a:schemeClr val="tx1"/>
                </a:solidFill>
                <a:effectLst/>
              </a:rPr>
              <a:t>After the name has been entered, select </a:t>
            </a:r>
            <a:r>
              <a:rPr lang="en-US" sz="8000" b="1" dirty="0">
                <a:solidFill>
                  <a:schemeClr val="tx1"/>
                </a:solidFill>
                <a:effectLst/>
              </a:rPr>
              <a:t>Send notification to this person</a:t>
            </a:r>
            <a:r>
              <a:rPr lang="en-US" sz="8000" dirty="0">
                <a:solidFill>
                  <a:schemeClr val="tx1"/>
                </a:solidFill>
                <a:effectLst/>
              </a:rPr>
              <a:t>, and click </a:t>
            </a:r>
            <a:r>
              <a:rPr lang="en-US" sz="8000" b="1" dirty="0">
                <a:solidFill>
                  <a:schemeClr val="tx1"/>
                </a:solidFill>
                <a:effectLst/>
              </a:rPr>
              <a:t>OK</a:t>
            </a:r>
            <a:r>
              <a:rPr lang="en-US" sz="8000" dirty="0">
                <a:solidFill>
                  <a:schemeClr val="tx1"/>
                </a:solidFill>
                <a:effectLst/>
              </a:rPr>
              <a:t>.</a:t>
            </a:r>
          </a:p>
          <a:p>
            <a:pPr algn="l"/>
            <a:endParaRPr lang="en-US" sz="8000" dirty="0">
              <a:solidFill>
                <a:schemeClr val="tx1"/>
              </a:solidFill>
              <a:effectLst/>
            </a:endParaRPr>
          </a:p>
          <a:p>
            <a:pPr algn="l"/>
            <a:r>
              <a:rPr lang="en-US" sz="8000" dirty="0">
                <a:solidFill>
                  <a:schemeClr val="tx1"/>
                </a:solidFill>
                <a:effectLst/>
              </a:rPr>
              <a:t>A notification is sent to the reassigned user, and that user can then access and complete the requisition on behalf of the window shopper.</a:t>
            </a:r>
          </a:p>
          <a:p>
            <a:pPr algn="l"/>
            <a:endParaRPr lang="en-US" sz="8000" dirty="0">
              <a:solidFill>
                <a:schemeClr val="tx1"/>
              </a:solidFill>
              <a:effectLst/>
            </a:endParaRPr>
          </a:p>
          <a:p>
            <a:pPr algn="l"/>
            <a:r>
              <a:rPr lang="en-US" sz="8000" dirty="0">
                <a:solidFill>
                  <a:schemeClr val="tx1"/>
                </a:solidFill>
                <a:effectLst/>
              </a:rPr>
              <a:t>The window shopper (</a:t>
            </a:r>
            <a:r>
              <a:rPr lang="en-US" sz="8000" b="1" dirty="0">
                <a:solidFill>
                  <a:schemeClr val="tx1"/>
                </a:solidFill>
                <a:effectLst/>
              </a:rPr>
              <a:t>Entered By</a:t>
            </a:r>
            <a:r>
              <a:rPr lang="en-US" sz="8000" dirty="0">
                <a:solidFill>
                  <a:schemeClr val="tx1"/>
                </a:solidFill>
                <a:effectLst/>
              </a:rPr>
              <a:t> user) will receive a system/email notification when the requisition has been fully approved, and when the purchase order has been issued for the request.  See the</a:t>
            </a:r>
            <a:r>
              <a:rPr lang="en-US" sz="8000" dirty="0">
                <a:solidFill>
                  <a:schemeClr val="tx1"/>
                </a:solidFill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 Notifications</a:t>
            </a:r>
            <a:r>
              <a:rPr lang="en-US" sz="8000" dirty="0">
                <a:solidFill>
                  <a:schemeClr val="tx1"/>
                </a:solidFill>
                <a:effectLst/>
              </a:rPr>
              <a:t> for more information on how the email and system notifications work in Aggie Enterprise.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br>
              <a:rPr lang="en-US" sz="8000" dirty="0">
                <a:solidFill>
                  <a:schemeClr val="tx1"/>
                </a:solidFill>
              </a:rPr>
            </a:br>
            <a:br>
              <a:rPr lang="en-US" sz="6000" dirty="0"/>
            </a:br>
            <a:br>
              <a:rPr lang="en-US" sz="6600" b="1" dirty="0">
                <a:solidFill>
                  <a:schemeClr val="tx1"/>
                </a:solidFill>
              </a:rPr>
            </a:br>
            <a:endParaRPr lang="en-US" sz="7200" dirty="0">
              <a:solidFill>
                <a:schemeClr val="tx1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U-Turn Arrow 6">
            <a:hlinkClick r:id="rId4" action="ppaction://hlinksldjump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D29CB2E-BC63-7320-B88A-1E732FF53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09899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C ANR PowerPoint template" id="{E3ABC6F1-FE44-E24C-9BA6-BC71FB632616}" vid="{E1EBF3C3-83B3-6446-BF48-EE02E5781D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346</Words>
  <Application>Microsoft Office PowerPoint</Application>
  <PresentationFormat>Widescreen</PresentationFormat>
  <Paragraphs>69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   Window Shopper Purchasing</vt:lpstr>
      <vt:lpstr>   Window Shopper Purchasing</vt:lpstr>
      <vt:lpstr>   Window Shopper Purchasing</vt:lpstr>
      <vt:lpstr>   Window Shopper Purchasing</vt:lpstr>
      <vt:lpstr>   Window Shopper Purchasing</vt:lpstr>
      <vt:lpstr>   Window Shopper Purchasing</vt:lpstr>
    </vt:vector>
  </TitlesOfParts>
  <Company>UC Davis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Window Shopper Purchasing</dc:title>
  <dc:creator>Tracy Roman</dc:creator>
  <cp:lastModifiedBy>Tracy Roman</cp:lastModifiedBy>
  <cp:revision>1</cp:revision>
  <dcterms:created xsi:type="dcterms:W3CDTF">2023-11-05T04:57:25Z</dcterms:created>
  <dcterms:modified xsi:type="dcterms:W3CDTF">2023-11-05T05:09:17Z</dcterms:modified>
</cp:coreProperties>
</file>