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561" r:id="rId2"/>
    <p:sldId id="562"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3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CFFEE3-DB5D-4687-BD49-15BFF860A096}"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BE15AD-84DC-4D93-86D8-2505078E48A2}" type="slidenum">
              <a:rPr lang="en-US" smtClean="0"/>
              <a:t>‹#›</a:t>
            </a:fld>
            <a:endParaRPr lang="en-US"/>
          </a:p>
        </p:txBody>
      </p:sp>
    </p:spTree>
    <p:extLst>
      <p:ext uri="{BB962C8B-B14F-4D97-AF65-F5344CB8AC3E}">
        <p14:creationId xmlns:p14="http://schemas.microsoft.com/office/powerpoint/2010/main" val="2080725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0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8485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39233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5334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92271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71013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50870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805199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3390221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3578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12298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80372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433260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1862554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5602300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57914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002347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795093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322878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3115196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443844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207009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17896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045150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08806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2329443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Accounts Payable Process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fontScale="77500" lnSpcReduction="20000"/>
          </a:bodyPr>
          <a:lstStyle/>
          <a:p>
            <a:pPr algn="l"/>
            <a:r>
              <a:rPr lang="en-US" dirty="0">
                <a:solidFill>
                  <a:schemeClr val="tx1"/>
                </a:solidFill>
              </a:rPr>
              <a:t>Invoices will be processed by BOC or SWPR</a:t>
            </a:r>
          </a:p>
          <a:p>
            <a:pPr algn="l"/>
            <a:r>
              <a:rPr lang="en-US" dirty="0">
                <a:solidFill>
                  <a:schemeClr val="tx1"/>
                </a:solidFill>
              </a:rPr>
              <a:t>Only specific staff within each unit will have the ability to process invoices</a:t>
            </a:r>
          </a:p>
          <a:p>
            <a:pPr algn="l"/>
            <a:r>
              <a:rPr lang="en-US" dirty="0">
                <a:solidFill>
                  <a:schemeClr val="tx1"/>
                </a:solidFill>
              </a:rPr>
              <a:t>Invoices will be paid against the PO and the account that is on the PO.  If an account needs to be edited the requisition will need to be amended first.  It will have to go through the approval process and then the PO will be updated.</a:t>
            </a:r>
          </a:p>
          <a:p>
            <a:pPr algn="l"/>
            <a:endParaRPr lang="en-US" dirty="0">
              <a:solidFill>
                <a:schemeClr val="tx1"/>
              </a:solidFill>
            </a:endParaRPr>
          </a:p>
          <a:p>
            <a:pPr algn="l"/>
            <a:r>
              <a:rPr lang="en-US" dirty="0">
                <a:solidFill>
                  <a:schemeClr val="tx1"/>
                </a:solidFill>
              </a:rPr>
              <a:t>Purchase Order invoices do not require departmental approval (PPM Project or Charge Account approver) </a:t>
            </a:r>
            <a:r>
              <a:rPr lang="en-US" b="1" dirty="0">
                <a:solidFill>
                  <a:schemeClr val="tx1"/>
                </a:solidFill>
              </a:rPr>
              <a:t>unless</a:t>
            </a:r>
            <a:r>
              <a:rPr lang="en-US" dirty="0">
                <a:solidFill>
                  <a:schemeClr val="tx1"/>
                </a:solidFill>
              </a:rPr>
              <a:t>:  </a:t>
            </a:r>
          </a:p>
          <a:p>
            <a:pPr algn="l"/>
            <a:r>
              <a:rPr lang="en-US" dirty="0">
                <a:solidFill>
                  <a:schemeClr val="tx1"/>
                </a:solidFill>
                <a:effectLst/>
              </a:rPr>
              <a:t>	the total being invoiced is $10,000 or higher </a:t>
            </a:r>
          </a:p>
          <a:p>
            <a:pPr algn="l"/>
            <a:r>
              <a:rPr lang="en-US" dirty="0">
                <a:solidFill>
                  <a:schemeClr val="tx1"/>
                </a:solidFill>
                <a:effectLst/>
              </a:rPr>
              <a:t>	an added freight/shipping line is $100 or higher </a:t>
            </a:r>
          </a:p>
          <a:p>
            <a:pPr algn="l"/>
            <a:r>
              <a:rPr lang="en-US" dirty="0">
                <a:solidFill>
                  <a:schemeClr val="tx1"/>
                </a:solidFill>
                <a:effectLst/>
              </a:rPr>
              <a:t>	the Requisition initiator opted into Fiscal Approver review and approval in the Billing Lines section of the 	associated Requisition </a:t>
            </a:r>
          </a:p>
          <a:p>
            <a:pPr algn="l"/>
            <a:r>
              <a:rPr lang="en-US" dirty="0">
                <a:solidFill>
                  <a:schemeClr val="tx1"/>
                </a:solidFill>
                <a:effectLst/>
              </a:rPr>
              <a:t>	it is a subaward invoice (using a subaward purchasing category); in addition, each subaward invoice also routes 	to the </a:t>
            </a:r>
            <a:r>
              <a:rPr lang="en-US" b="1" dirty="0">
                <a:solidFill>
                  <a:schemeClr val="tx1"/>
                </a:solidFill>
                <a:effectLst/>
              </a:rPr>
              <a:t>Principal Investigator</a:t>
            </a:r>
            <a:r>
              <a:rPr lang="en-US" dirty="0">
                <a:solidFill>
                  <a:schemeClr val="tx1"/>
                </a:solidFill>
                <a:effectLst/>
              </a:rPr>
              <a:t> (PI) assigned to the award who is required to approve the invoice (approval can be 	done via email). </a:t>
            </a:r>
          </a:p>
          <a:p>
            <a:pPr algn="l"/>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 action="ppaction://noaction"/>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2278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Accounts Payable Process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endParaRPr lang="en-US" dirty="0">
              <a:solidFill>
                <a:schemeClr val="tx1"/>
              </a:solidFill>
            </a:endParaRPr>
          </a:p>
          <a:p>
            <a:pPr algn="l"/>
            <a:r>
              <a:rPr lang="en-US" dirty="0">
                <a:solidFill>
                  <a:schemeClr val="tx1"/>
                </a:solidFill>
              </a:rPr>
              <a:t>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Payments are issued to the supplier based on the payment terms for that supplier. </a:t>
            </a:r>
            <a:br>
              <a:rPr kumimoji="0" lang="en-US" altLang="en-US" sz="1800" b="0" i="0" u="none" strike="noStrike" cap="none" normalizeH="0" baseline="0" dirty="0">
                <a:ln>
                  <a:noFill/>
                </a:ln>
                <a:solidFill>
                  <a:schemeClr val="tx1"/>
                </a:solidFill>
                <a:effectLst/>
                <a:latin typeface="Arial" panose="020B0604020202020204" pitchFamily="34" charset="0"/>
              </a:rPr>
            </a:b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0" u="none" strike="noStrike" cap="none" normalizeH="0" baseline="0" dirty="0">
                <a:ln>
                  <a:noFill/>
                </a:ln>
                <a:solidFill>
                  <a:schemeClr val="tx1"/>
                </a:solidFill>
                <a:effectLst/>
                <a:latin typeface="Arial" panose="020B0604020202020204" pitchFamily="34" charset="0"/>
              </a:rPr>
              <a:t>Obligations (encumbrances) created at the time of Purchase Order approval are released as payments are issued on invoices.  </a:t>
            </a:r>
          </a:p>
          <a:p>
            <a:pPr algn="l"/>
            <a:endParaRPr lang="en-US" dirty="0"/>
          </a:p>
          <a:p>
            <a:pPr algn="l"/>
            <a:r>
              <a:rPr lang="en-US" dirty="0">
                <a:solidFill>
                  <a:schemeClr val="tx1"/>
                </a:solidFill>
              </a:rPr>
              <a:t>**Non-PO invoices (currently we </a:t>
            </a:r>
            <a:r>
              <a:rPr lang="en-US">
                <a:solidFill>
                  <a:schemeClr val="tx1"/>
                </a:solidFill>
              </a:rPr>
              <a:t>call these DVs) </a:t>
            </a:r>
            <a:r>
              <a:rPr lang="en-US" dirty="0">
                <a:solidFill>
                  <a:schemeClr val="tx1"/>
                </a:solidFill>
              </a:rPr>
              <a:t>always route to the department fiscal officer for approval.</a:t>
            </a:r>
          </a:p>
        </p:txBody>
      </p:sp>
      <p:sp>
        <p:nvSpPr>
          <p:cNvPr id="4" name="U-Turn Arrow 6">
            <a:hlinkClick r:id="" action="ppaction://noaction"/>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8286700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250</Words>
  <Application>Microsoft Office PowerPoint</Application>
  <PresentationFormat>Widescreen</PresentationFormat>
  <Paragraphs>27</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1_Office Theme</vt:lpstr>
      <vt:lpstr>  Accounts Payable Process</vt:lpstr>
      <vt:lpstr>  Accounts Payable Process</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Accounts Payable Process</dc:title>
  <dc:creator>Tracy Roman</dc:creator>
  <cp:lastModifiedBy>Tracy Roman</cp:lastModifiedBy>
  <cp:revision>1</cp:revision>
  <dcterms:created xsi:type="dcterms:W3CDTF">2023-11-12T15:09:05Z</dcterms:created>
  <dcterms:modified xsi:type="dcterms:W3CDTF">2023-11-12T15:19:14Z</dcterms:modified>
</cp:coreProperties>
</file>