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57" r:id="rId3"/>
    <p:sldId id="260" r:id="rId4"/>
    <p:sldId id="264" r:id="rId5"/>
    <p:sldId id="261" r:id="rId6"/>
    <p:sldId id="262" r:id="rId7"/>
    <p:sldId id="266" r:id="rId8"/>
    <p:sldId id="267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0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04T18:48:30.1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04T18:48:35.78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12/4/2023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customXml" Target="../ink/ink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risk/Forms_and_Waivers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ucanr.edu/sites/risk/files/351533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ailto:risk@ucanr.edu" TargetMode="Externa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isk@ucan.edu" TargetMode="External"/><Relationship Id="rId2" Type="http://schemas.openxmlformats.org/officeDocument/2006/relationships/hyperlink" Target="ucanr.edu/sites/risk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571D4-4813-B74C-AE0C-C482ABC7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Facility Use Agreements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6F5575-47FE-8F41-88EB-DBBF04A2B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Presented by: Matt Rapparlie</a:t>
            </a:r>
            <a:br>
              <a:rPr lang="en-US" dirty="0"/>
            </a:br>
            <a:r>
              <a:rPr lang="en-US" dirty="0"/>
              <a:t>Title: Risk Management Analyst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904AADE-5565-7D47-94AA-541EF2D8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5177877"/>
            <a:ext cx="2859088" cy="531813"/>
          </a:xfrm>
        </p:spPr>
        <p:txBody>
          <a:bodyPr/>
          <a:lstStyle/>
          <a:p>
            <a:r>
              <a:rPr lang="en-US" dirty="0"/>
              <a:t>Date: December 6</a:t>
            </a:r>
            <a:r>
              <a:rPr lang="en-US" baseline="30000" dirty="0"/>
              <a:t>th</a:t>
            </a:r>
            <a:r>
              <a:rPr lang="en-US" dirty="0"/>
              <a:t>, 2023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14CEDC1-704C-C540-9D4B-AD9D4BD9AC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750550"/>
            <a:ext cx="10220864" cy="798192"/>
          </a:xfrm>
        </p:spPr>
        <p:txBody>
          <a:bodyPr/>
          <a:lstStyle/>
          <a:p>
            <a:r>
              <a:rPr lang="en-US" sz="2400" dirty="0"/>
              <a:t>Everything You’ve Always Wanted to Know, and Some Information you Probably Won’t Care About </a:t>
            </a:r>
          </a:p>
        </p:txBody>
      </p:sp>
    </p:spTree>
    <p:extLst>
      <p:ext uri="{BB962C8B-B14F-4D97-AF65-F5344CB8AC3E}">
        <p14:creationId xmlns:p14="http://schemas.microsoft.com/office/powerpoint/2010/main" val="2912848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9B40-7D27-694C-847A-EAC37A22D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a Facility Use Agreement and Why Does it Matter?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30572-299B-A449-B86B-6839F5A5A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Facility Use Agreements are a contract between us (UCANR) and the facility we are using. They lay out specific parameters for the use of a space and protect us from any unnecessary liability. </a:t>
            </a:r>
          </a:p>
        </p:txBody>
      </p:sp>
    </p:spTree>
    <p:extLst>
      <p:ext uri="{BB962C8B-B14F-4D97-AF65-F5344CB8AC3E}">
        <p14:creationId xmlns:p14="http://schemas.microsoft.com/office/powerpoint/2010/main" val="38837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14D6B-0297-8A47-ACD9-0D488A241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5474748" cy="1325563"/>
          </a:xfrm>
        </p:spPr>
        <p:txBody>
          <a:bodyPr/>
          <a:lstStyle/>
          <a:p>
            <a:pPr algn="ctr"/>
            <a:r>
              <a:rPr lang="en-US" dirty="0"/>
              <a:t>Facility Use Contract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87F4BC-298B-6A41-AE57-D635A7FE4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2"/>
            <a:ext cx="5157787" cy="3511939"/>
          </a:xfrm>
        </p:spPr>
        <p:txBody>
          <a:bodyPr>
            <a:normAutofit/>
          </a:bodyPr>
          <a:lstStyle/>
          <a:p>
            <a:r>
              <a:rPr lang="en-US" dirty="0"/>
              <a:t>Hidden in all that fine print is the information relevant to the certificate and the use of the facility. </a:t>
            </a:r>
          </a:p>
          <a:p>
            <a:endParaRPr lang="en-US" dirty="0"/>
          </a:p>
          <a:p>
            <a:r>
              <a:rPr lang="en-US" dirty="0"/>
              <a:t>This lets us know the insurance and other requirements for us to use the facility.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957C95B-ED93-8ADE-4969-9229B07FCC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94427" y="491707"/>
            <a:ext cx="5984817" cy="5572663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5937A8E-29DC-FF40-4EA7-A43A1AF10180}"/>
                  </a:ext>
                </a:extLst>
              </p14:cNvPr>
              <p14:cNvContentPartPr/>
              <p14:nvPr/>
            </p14:nvContentPartPr>
            <p14:xfrm>
              <a:off x="6581771" y="896977"/>
              <a:ext cx="360" cy="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5937A8E-29DC-FF40-4EA7-A43A1AF1018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28131" y="78933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1A22E26-C5AE-7F08-E8C7-B0BC4C9993A1}"/>
                  </a:ext>
                </a:extLst>
              </p14:cNvPr>
              <p14:cNvContentPartPr/>
              <p14:nvPr/>
            </p14:nvContentPartPr>
            <p14:xfrm>
              <a:off x="6581771" y="1552537"/>
              <a:ext cx="360" cy="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1A22E26-C5AE-7F08-E8C7-B0BC4C9993A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28131" y="1444537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961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Attachments: What are they and when do you need them?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7D4B4A-FB81-C22D-F0FB-A83274F492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996" y="1523699"/>
            <a:ext cx="5773234" cy="523078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00D2B9-AB29-32F7-B715-5EC67B8DCCB5}"/>
              </a:ext>
            </a:extLst>
          </p:cNvPr>
          <p:cNvSpPr txBox="1"/>
          <p:nvPr/>
        </p:nvSpPr>
        <p:spPr>
          <a:xfrm>
            <a:off x="5965442" y="1613941"/>
            <a:ext cx="609456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All of the necessary forms and waivers can be found at: </a:t>
            </a:r>
            <a:r>
              <a:rPr lang="en-US" dirty="0">
                <a:hlinkClick r:id="rId3"/>
              </a:rPr>
              <a:t>https://ucanr.edu/sites/risk/Forms_and_Waivers/</a:t>
            </a:r>
            <a:endParaRPr lang="en-US" dirty="0"/>
          </a:p>
          <a:p>
            <a:endParaRPr lang="en-US" dirty="0"/>
          </a:p>
          <a:p>
            <a:r>
              <a:rPr lang="en-US" dirty="0"/>
              <a:t>We have created multiple, fillable attachments in order to amend contract language to suit the University’s preferred wording. </a:t>
            </a:r>
          </a:p>
          <a:p>
            <a:endParaRPr lang="en-US" dirty="0"/>
          </a:p>
          <a:p>
            <a:r>
              <a:rPr lang="en-US" dirty="0"/>
              <a:t>The way an agreement is worded will determine which attachment is to be used. </a:t>
            </a:r>
          </a:p>
          <a:p>
            <a:endParaRPr lang="en-US" dirty="0"/>
          </a:p>
          <a:p>
            <a:r>
              <a:rPr lang="en-US" dirty="0"/>
              <a:t>If you’re confused right now, don’t panic! </a:t>
            </a:r>
          </a:p>
        </p:txBody>
      </p:sp>
    </p:spTree>
    <p:extLst>
      <p:ext uri="{BB962C8B-B14F-4D97-AF65-F5344CB8AC3E}">
        <p14:creationId xmlns:p14="http://schemas.microsoft.com/office/powerpoint/2010/main" val="458987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A5B1-D023-CE4A-9F34-8770E5973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5495"/>
            <a:ext cx="5808762" cy="1090129"/>
          </a:xfrm>
        </p:spPr>
        <p:txBody>
          <a:bodyPr>
            <a:normAutofit/>
          </a:bodyPr>
          <a:lstStyle/>
          <a:p>
            <a:r>
              <a:rPr lang="en-US" sz="2800" dirty="0"/>
              <a:t>When To Use Which Attachment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445E4-244F-7641-94D5-A9AF6B02D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03" y="1785243"/>
            <a:ext cx="5165785" cy="4337261"/>
          </a:xfrm>
        </p:spPr>
        <p:txBody>
          <a:bodyPr>
            <a:normAutofit/>
          </a:bodyPr>
          <a:lstStyle/>
          <a:p>
            <a:r>
              <a:rPr lang="en-US" sz="1400" dirty="0"/>
              <a:t>Attachment A: Modify an existing contract with reciprocal indemnity.</a:t>
            </a:r>
          </a:p>
          <a:p>
            <a:r>
              <a:rPr lang="en-US" sz="1400" dirty="0"/>
              <a:t>Attachment B: Modify an existing contract with one sided indemnity. </a:t>
            </a:r>
          </a:p>
          <a:p>
            <a:r>
              <a:rPr lang="en-US" sz="1400" dirty="0"/>
              <a:t>Attachment D: Use for reciprocal indemnity if no contract exists. </a:t>
            </a:r>
          </a:p>
          <a:p>
            <a:r>
              <a:rPr lang="en-US" sz="1400" dirty="0"/>
              <a:t>Attachment E: Use for one sided indemnity if no contract exists. </a:t>
            </a:r>
          </a:p>
          <a:p>
            <a:endParaRPr lang="en-US" sz="1400" dirty="0"/>
          </a:p>
          <a:p>
            <a:r>
              <a:rPr lang="en-US" sz="1400" b="1" u="sng" dirty="0"/>
              <a:t>*** You will primarily be using attachment B </a:t>
            </a:r>
          </a:p>
          <a:p>
            <a:endParaRPr lang="en-US" sz="1400" b="1" u="sng" dirty="0"/>
          </a:p>
          <a:p>
            <a:r>
              <a:rPr lang="en-US" sz="1400" b="1" dirty="0"/>
              <a:t>There is a detailed workflow available here: </a:t>
            </a:r>
            <a:r>
              <a:rPr lang="en-US" sz="1400" b="1" dirty="0">
                <a:hlinkClick r:id="rId2"/>
              </a:rPr>
              <a:t>https://ucanr.edu/sites/risk/files/351533.pdf</a:t>
            </a:r>
            <a:endParaRPr lang="en-US" sz="1400" b="1" dirty="0"/>
          </a:p>
          <a:p>
            <a:endParaRPr lang="en-US" sz="1400" b="1" u="sng" dirty="0"/>
          </a:p>
          <a:p>
            <a:endParaRPr lang="en-US" sz="1400" b="1" u="sng" dirty="0"/>
          </a:p>
          <a:p>
            <a:endParaRPr lang="en-US" sz="1400" b="1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4729EB-82FE-2CCD-6650-7429EBF76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252" y="504182"/>
            <a:ext cx="4914799" cy="24029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AACD3E-2B90-50E4-A714-C471CE2CE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975" y="3157268"/>
            <a:ext cx="4118991" cy="336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34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4842245-9D0B-204F-BAC5-822F54A84466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DFB8B91-B275-0549-A2E9-D0CF166F0C20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459994"/>
            <a:ext cx="5675811" cy="4050796"/>
          </a:xfrm>
        </p:spPr>
        <p:txBody>
          <a:bodyPr>
            <a:normAutofit/>
          </a:bodyPr>
          <a:lstStyle/>
          <a:p>
            <a:r>
              <a:rPr lang="en-US" sz="2000" dirty="0"/>
              <a:t>If a facility will not accept our changes, we must complete the attached form. </a:t>
            </a:r>
          </a:p>
          <a:p>
            <a:r>
              <a:rPr lang="en-US" sz="2000" dirty="0"/>
              <a:t>This is a way of evaluating the potential risks associated with using the facility. </a:t>
            </a:r>
          </a:p>
          <a:p>
            <a:r>
              <a:rPr lang="en-US" sz="2000" dirty="0"/>
              <a:t>Once completed, you can forward to </a:t>
            </a:r>
            <a:r>
              <a:rPr lang="en-US" sz="2000" dirty="0">
                <a:hlinkClick r:id="rId2"/>
              </a:rPr>
              <a:t>risk@ucanr.edu</a:t>
            </a:r>
            <a:r>
              <a:rPr lang="en-US" sz="2000" dirty="0"/>
              <a:t> for approval 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1ECA6CD-606E-E249-8F27-6663231B8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what if the facility will not agree to our language? 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C9F5F9A7-83AD-9930-8AB4-738D37140CC4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3"/>
          <a:srcRect l="8361" r="8361"/>
          <a:stretch/>
        </p:blipFill>
        <p:spPr/>
      </p:pic>
    </p:spTree>
    <p:extLst>
      <p:ext uri="{BB962C8B-B14F-4D97-AF65-F5344CB8AC3E}">
        <p14:creationId xmlns:p14="http://schemas.microsoft.com/office/powerpoint/2010/main" val="3097024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6840B-D2F7-ED4B-AC04-624DC9DD535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17196" y="1324867"/>
            <a:ext cx="5675811" cy="4799887"/>
          </a:xfrm>
        </p:spPr>
        <p:txBody>
          <a:bodyPr>
            <a:normAutofit/>
          </a:bodyPr>
          <a:lstStyle/>
          <a:p>
            <a:r>
              <a:rPr lang="en-US" sz="1800" dirty="0"/>
              <a:t>If a location does not wish for an ‘additional insured’ endorsement, you can provide them with a generic certificate of insurance. This is available through the UCANR Risk site. </a:t>
            </a:r>
          </a:p>
          <a:p>
            <a:r>
              <a:rPr lang="en-US" sz="1800" dirty="0"/>
              <a:t>If the location is requesting to be added, or does not accept the generic certificate, you will have to submit a request through </a:t>
            </a:r>
            <a:r>
              <a:rPr lang="en-US" sz="1800" u="sng" dirty="0"/>
              <a:t>‘Workflow</a:t>
            </a:r>
            <a:r>
              <a:rPr lang="en-US" sz="1800" dirty="0"/>
              <a:t>’. </a:t>
            </a:r>
          </a:p>
          <a:p>
            <a:r>
              <a:rPr lang="en-US" sz="1800" dirty="0"/>
              <a:t>Once you submit, we will take care of the rest and get a custom certificate sent back to you as soon as possible. </a:t>
            </a:r>
          </a:p>
          <a:p>
            <a:endParaRPr lang="en-US" sz="1800" dirty="0"/>
          </a:p>
          <a:p>
            <a:r>
              <a:rPr lang="en-US" sz="1800" u="sng" dirty="0"/>
              <a:t>Sample Additional Insured Endorsement Request</a:t>
            </a:r>
            <a:r>
              <a:rPr lang="en-US" sz="1800" b="1" u="sng" dirty="0"/>
              <a:t>: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F1F26F-7BA9-194A-8F14-8D45AE1C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3701" y="335980"/>
            <a:ext cx="5675811" cy="1325563"/>
          </a:xfrm>
        </p:spPr>
        <p:txBody>
          <a:bodyPr/>
          <a:lstStyle/>
          <a:p>
            <a:r>
              <a:rPr lang="en-US" dirty="0"/>
              <a:t>Insurance Certificates 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84137F0-6D16-503E-C891-23F7C34DAFB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62" r="62"/>
          <a:stretch/>
        </p:blipFill>
        <p:spPr/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307583-B9B2-BCE4-B09D-8F7AD659C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615" y="5046453"/>
            <a:ext cx="6033063" cy="77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56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7CFC0C-C95F-5D41-8331-0A9E764E9C8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1" y="2547080"/>
            <a:ext cx="4906992" cy="3517290"/>
          </a:xfrm>
        </p:spPr>
        <p:txBody>
          <a:bodyPr>
            <a:normAutofit/>
          </a:bodyPr>
          <a:lstStyle/>
          <a:p>
            <a:r>
              <a:rPr lang="en-US" sz="1800" dirty="0"/>
              <a:t>Visit the Risk Services Website at </a:t>
            </a:r>
            <a:r>
              <a:rPr lang="en-US" sz="1800" dirty="0">
                <a:hlinkClick r:id="rId2" action="ppaction://hlinkfile"/>
              </a:rPr>
              <a:t>ucanr.edu/sites/risk</a:t>
            </a:r>
            <a:endParaRPr lang="en-US" sz="1800" dirty="0"/>
          </a:p>
          <a:p>
            <a:r>
              <a:rPr lang="en-US" sz="1800" dirty="0"/>
              <a:t>If you ever have a question on what to do, you can email </a:t>
            </a:r>
            <a:r>
              <a:rPr lang="en-US" sz="1800" dirty="0">
                <a:hlinkClick r:id="rId3"/>
              </a:rPr>
              <a:t>risk@ucan.edu</a:t>
            </a:r>
            <a:r>
              <a:rPr lang="en-US" sz="1800" dirty="0"/>
              <a:t> </a:t>
            </a:r>
          </a:p>
          <a:p>
            <a:r>
              <a:rPr lang="en-US" sz="1800" dirty="0"/>
              <a:t>We’re here to help and answer any questions you may have.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53AB6B-0769-DE49-8041-C89DB38C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</p:spPr>
        <p:txBody>
          <a:bodyPr/>
          <a:lstStyle/>
          <a:p>
            <a:r>
              <a:rPr lang="en-US" dirty="0"/>
              <a:t>I’m Still Unsure, What Should I do?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461DB7-7733-55CA-35A1-FEE0E5DBF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523" y="378394"/>
            <a:ext cx="6155477" cy="6384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43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6F74-B6E4-3547-B00E-20BCB695A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1500187"/>
          </a:xfrm>
        </p:spPr>
        <p:txBody>
          <a:bodyPr/>
          <a:lstStyle/>
          <a:p>
            <a:pPr algn="ctr"/>
            <a:r>
              <a:rPr lang="en-US" dirty="0"/>
              <a:t>Questions? </a:t>
            </a:r>
          </a:p>
        </p:txBody>
      </p:sp>
    </p:spTree>
    <p:extLst>
      <p:ext uri="{BB962C8B-B14F-4D97-AF65-F5344CB8AC3E}">
        <p14:creationId xmlns:p14="http://schemas.microsoft.com/office/powerpoint/2010/main" val="3094758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2753</TotalTime>
  <Words>499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Facility Use Agreements</vt:lpstr>
      <vt:lpstr>What is a Facility Use Agreement and Why Does it Matter?</vt:lpstr>
      <vt:lpstr>Facility Use Contract Example</vt:lpstr>
      <vt:lpstr>Attachments: What are they and when do you need them? </vt:lpstr>
      <vt:lpstr>When To Use Which Attachment </vt:lpstr>
      <vt:lpstr>But what if the facility will not agree to our language? </vt:lpstr>
      <vt:lpstr>Insurance Certificates </vt:lpstr>
      <vt:lpstr>I’m Still Unsure, What Should I do? 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Sandra J Osterman</dc:creator>
  <cp:lastModifiedBy>Matthew Rapparlie</cp:lastModifiedBy>
  <cp:revision>6</cp:revision>
  <dcterms:created xsi:type="dcterms:W3CDTF">2019-09-30T22:39:57Z</dcterms:created>
  <dcterms:modified xsi:type="dcterms:W3CDTF">2023-12-06T16:30:11Z</dcterms:modified>
</cp:coreProperties>
</file>