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52.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4"/>
  </p:sldMasterIdLst>
  <p:notesMasterIdLst>
    <p:notesMasterId r:id="rId63"/>
  </p:notesMasterIdLst>
  <p:sldIdLst>
    <p:sldId id="256" r:id="rId5"/>
    <p:sldId id="739" r:id="rId6"/>
    <p:sldId id="257" r:id="rId7"/>
    <p:sldId id="759" r:id="rId8"/>
    <p:sldId id="317" r:id="rId9"/>
    <p:sldId id="260" r:id="rId10"/>
    <p:sldId id="740" r:id="rId11"/>
    <p:sldId id="741" r:id="rId12"/>
    <p:sldId id="757" r:id="rId13"/>
    <p:sldId id="356" r:id="rId14"/>
    <p:sldId id="302" r:id="rId15"/>
    <p:sldId id="303" r:id="rId16"/>
    <p:sldId id="742" r:id="rId17"/>
    <p:sldId id="743" r:id="rId18"/>
    <p:sldId id="744" r:id="rId19"/>
    <p:sldId id="289" r:id="rId20"/>
    <p:sldId id="409" r:id="rId21"/>
    <p:sldId id="346" r:id="rId22"/>
    <p:sldId id="262" r:id="rId23"/>
    <p:sldId id="745" r:id="rId24"/>
    <p:sldId id="408" r:id="rId25"/>
    <p:sldId id="290" r:id="rId26"/>
    <p:sldId id="746" r:id="rId27"/>
    <p:sldId id="747" r:id="rId28"/>
    <p:sldId id="748" r:id="rId29"/>
    <p:sldId id="749" r:id="rId30"/>
    <p:sldId id="753" r:id="rId31"/>
    <p:sldId id="754" r:id="rId32"/>
    <p:sldId id="755" r:id="rId33"/>
    <p:sldId id="750" r:id="rId34"/>
    <p:sldId id="734" r:id="rId35"/>
    <p:sldId id="735" r:id="rId36"/>
    <p:sldId id="751" r:id="rId37"/>
    <p:sldId id="259" r:id="rId38"/>
    <p:sldId id="296" r:id="rId39"/>
    <p:sldId id="297" r:id="rId40"/>
    <p:sldId id="261" r:id="rId41"/>
    <p:sldId id="316" r:id="rId42"/>
    <p:sldId id="266" r:id="rId43"/>
    <p:sldId id="268" r:id="rId44"/>
    <p:sldId id="269" r:id="rId45"/>
    <p:sldId id="309" r:id="rId46"/>
    <p:sldId id="314" r:id="rId47"/>
    <p:sldId id="313" r:id="rId48"/>
    <p:sldId id="315" r:id="rId49"/>
    <p:sldId id="270" r:id="rId50"/>
    <p:sldId id="273" r:id="rId51"/>
    <p:sldId id="287" r:id="rId52"/>
    <p:sldId id="738" r:id="rId53"/>
    <p:sldId id="277" r:id="rId54"/>
    <p:sldId id="305" r:id="rId55"/>
    <p:sldId id="737" r:id="rId56"/>
    <p:sldId id="265" r:id="rId57"/>
    <p:sldId id="283" r:id="rId58"/>
    <p:sldId id="292" r:id="rId59"/>
    <p:sldId id="304" r:id="rId60"/>
    <p:sldId id="736" r:id="rId61"/>
    <p:sldId id="7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Intro" id="{992E0FBB-761E-2645-8D8F-7DA4D8BCE5AE}">
          <p14:sldIdLst>
            <p14:sldId id="256"/>
            <p14:sldId id="739"/>
            <p14:sldId id="257"/>
            <p14:sldId id="759"/>
            <p14:sldId id="317"/>
            <p14:sldId id="260"/>
            <p14:sldId id="740"/>
            <p14:sldId id="741"/>
            <p14:sldId id="757"/>
            <p14:sldId id="356"/>
            <p14:sldId id="302"/>
            <p14:sldId id="303"/>
            <p14:sldId id="742"/>
            <p14:sldId id="743"/>
            <p14:sldId id="744"/>
            <p14:sldId id="289"/>
            <p14:sldId id="409"/>
            <p14:sldId id="346"/>
            <p14:sldId id="262"/>
            <p14:sldId id="745"/>
            <p14:sldId id="408"/>
            <p14:sldId id="290"/>
            <p14:sldId id="746"/>
            <p14:sldId id="747"/>
            <p14:sldId id="748"/>
            <p14:sldId id="749"/>
            <p14:sldId id="753"/>
            <p14:sldId id="754"/>
            <p14:sldId id="755"/>
            <p14:sldId id="750"/>
            <p14:sldId id="734"/>
            <p14:sldId id="735"/>
            <p14:sldId id="751"/>
            <p14:sldId id="259"/>
            <p14:sldId id="296"/>
            <p14:sldId id="297"/>
            <p14:sldId id="261"/>
            <p14:sldId id="316"/>
            <p14:sldId id="266"/>
            <p14:sldId id="268"/>
            <p14:sldId id="269"/>
            <p14:sldId id="309"/>
            <p14:sldId id="314"/>
            <p14:sldId id="313"/>
            <p14:sldId id="315"/>
            <p14:sldId id="270"/>
            <p14:sldId id="273"/>
            <p14:sldId id="287"/>
            <p14:sldId id="738"/>
            <p14:sldId id="277"/>
            <p14:sldId id="305"/>
            <p14:sldId id="737"/>
            <p14:sldId id="265"/>
            <p14:sldId id="283"/>
            <p14:sldId id="292"/>
            <p14:sldId id="304"/>
            <p14:sldId id="736"/>
            <p14:sldId id="758"/>
          </p14:sldIdLst>
        </p14:section>
        <p14:section name="Wrap Up" id="{D73C9741-3CF9-0E43-928B-CF511676696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Lander" initials="EL" lastIdx="2" clrIdx="0">
    <p:extLst>
      <p:ext uri="{19B8F6BF-5375-455C-9EA6-DF929625EA0E}">
        <p15:presenceInfo xmlns:p15="http://schemas.microsoft.com/office/powerpoint/2012/main" userId="S::elander@ucdavis.edu::9909183e-204c-4c98-80c6-bd9eb0ed3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51"/>
    <p:restoredTop sz="90421"/>
  </p:normalViewPr>
  <p:slideViewPr>
    <p:cSldViewPr snapToGrid="0">
      <p:cViewPr>
        <p:scale>
          <a:sx n="83" d="100"/>
          <a:sy n="83" d="100"/>
        </p:scale>
        <p:origin x="400" y="552"/>
      </p:cViewPr>
      <p:guideLst/>
    </p:cSldViewPr>
  </p:slideViewPr>
  <p:outlineViewPr>
    <p:cViewPr>
      <p:scale>
        <a:sx n="33" d="100"/>
        <a:sy n="33" d="100"/>
      </p:scale>
      <p:origin x="0" y="-6816"/>
    </p:cViewPr>
  </p:outlineViewPr>
  <p:notesTextViewPr>
    <p:cViewPr>
      <p:scale>
        <a:sx n="1" d="1"/>
        <a:sy n="1" d="1"/>
      </p:scale>
      <p:origin x="0" y="0"/>
    </p:cViewPr>
  </p:notesTextViewPr>
  <p:sorterViewPr>
    <p:cViewPr>
      <p:scale>
        <a:sx n="164" d="100"/>
        <a:sy n="16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6C3DCE-32E9-4520-A03F-B96BEE36582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7CA9287E-538E-424C-8F6E-2CB64267B9FB}">
      <dgm:prSet/>
      <dgm:spPr/>
      <dgm:t>
        <a:bodyPr/>
        <a:lstStyle/>
        <a:p>
          <a:r>
            <a:rPr lang="en-US"/>
            <a:t>Based on the pattern and spread, decide if the problem is more likely caused by</a:t>
          </a:r>
        </a:p>
      </dgm:t>
    </dgm:pt>
    <dgm:pt modelId="{EDA32E2D-F211-4ED3-BD20-F94E4E2F5E77}" type="parTrans" cxnId="{7099A24A-E383-4052-8C2A-C9B3941F6764}">
      <dgm:prSet/>
      <dgm:spPr/>
      <dgm:t>
        <a:bodyPr/>
        <a:lstStyle/>
        <a:p>
          <a:endParaRPr lang="en-US"/>
        </a:p>
      </dgm:t>
    </dgm:pt>
    <dgm:pt modelId="{EB6905A9-D37F-4A4E-9F05-40965E76E9F8}" type="sibTrans" cxnId="{7099A24A-E383-4052-8C2A-C9B3941F6764}">
      <dgm:prSet/>
      <dgm:spPr/>
      <dgm:t>
        <a:bodyPr/>
        <a:lstStyle/>
        <a:p>
          <a:endParaRPr lang="en-US"/>
        </a:p>
      </dgm:t>
    </dgm:pt>
    <dgm:pt modelId="{3DA6811D-E0B0-41A7-841A-6770EC7D0F11}">
      <dgm:prSet/>
      <dgm:spPr/>
      <dgm:t>
        <a:bodyPr/>
        <a:lstStyle/>
        <a:p>
          <a:r>
            <a:rPr lang="en-US"/>
            <a:t>living factors or </a:t>
          </a:r>
        </a:p>
      </dgm:t>
    </dgm:pt>
    <dgm:pt modelId="{05BBC362-92DA-4333-907F-FF89B72D8FD2}" type="parTrans" cxnId="{91691EB3-877C-4F7C-B67A-2493A9E957E9}">
      <dgm:prSet/>
      <dgm:spPr/>
      <dgm:t>
        <a:bodyPr/>
        <a:lstStyle/>
        <a:p>
          <a:endParaRPr lang="en-US"/>
        </a:p>
      </dgm:t>
    </dgm:pt>
    <dgm:pt modelId="{EC2B8B43-23CA-4317-B068-E54219BF5B11}" type="sibTrans" cxnId="{91691EB3-877C-4F7C-B67A-2493A9E957E9}">
      <dgm:prSet/>
      <dgm:spPr/>
      <dgm:t>
        <a:bodyPr/>
        <a:lstStyle/>
        <a:p>
          <a:endParaRPr lang="en-US"/>
        </a:p>
      </dgm:t>
    </dgm:pt>
    <dgm:pt modelId="{0D4E233A-62E4-456F-ABBD-A76E7595587B}">
      <dgm:prSet/>
      <dgm:spPr/>
      <dgm:t>
        <a:bodyPr/>
        <a:lstStyle/>
        <a:p>
          <a:r>
            <a:rPr lang="en-US"/>
            <a:t>nonliving factors. </a:t>
          </a:r>
        </a:p>
      </dgm:t>
    </dgm:pt>
    <dgm:pt modelId="{DCCA5191-DD10-4C07-9299-3FDB7C9DA033}" type="parTrans" cxnId="{71F68A6B-37AC-4646-88E6-9497E8566212}">
      <dgm:prSet/>
      <dgm:spPr/>
      <dgm:t>
        <a:bodyPr/>
        <a:lstStyle/>
        <a:p>
          <a:endParaRPr lang="en-US"/>
        </a:p>
      </dgm:t>
    </dgm:pt>
    <dgm:pt modelId="{A97F5F43-FF29-4BFF-9D44-F66F9B71D10D}" type="sibTrans" cxnId="{71F68A6B-37AC-4646-88E6-9497E8566212}">
      <dgm:prSet/>
      <dgm:spPr/>
      <dgm:t>
        <a:bodyPr/>
        <a:lstStyle/>
        <a:p>
          <a:endParaRPr lang="en-US"/>
        </a:p>
      </dgm:t>
    </dgm:pt>
    <dgm:pt modelId="{D4907367-C506-4DFC-8AD9-0BC76DE6AF5D}">
      <dgm:prSet/>
      <dgm:spPr/>
      <dgm:t>
        <a:bodyPr/>
        <a:lstStyle/>
        <a:p>
          <a:r>
            <a:rPr lang="en-US"/>
            <a:t>If living, is the problem caused by a pathogen, insect, weed, or vertebrate pest?</a:t>
          </a:r>
        </a:p>
      </dgm:t>
    </dgm:pt>
    <dgm:pt modelId="{41F539A8-9C4C-4F9D-B6BB-9EC62D0B5BA0}" type="parTrans" cxnId="{354F3553-964F-47F8-913F-DBA8388D7E23}">
      <dgm:prSet/>
      <dgm:spPr/>
      <dgm:t>
        <a:bodyPr/>
        <a:lstStyle/>
        <a:p>
          <a:endParaRPr lang="en-US"/>
        </a:p>
      </dgm:t>
    </dgm:pt>
    <dgm:pt modelId="{6EB7A7C1-5F93-4D81-AA97-95BC18CA4DA7}" type="sibTrans" cxnId="{354F3553-964F-47F8-913F-DBA8388D7E23}">
      <dgm:prSet/>
      <dgm:spPr/>
      <dgm:t>
        <a:bodyPr/>
        <a:lstStyle/>
        <a:p>
          <a:endParaRPr lang="en-US"/>
        </a:p>
      </dgm:t>
    </dgm:pt>
    <dgm:pt modelId="{35DA42E0-298C-B544-995E-73FE28C999F1}" type="pres">
      <dgm:prSet presAssocID="{B46C3DCE-32E9-4520-A03F-B96BEE365823}" presName="outerComposite" presStyleCnt="0">
        <dgm:presLayoutVars>
          <dgm:chMax val="5"/>
          <dgm:dir/>
          <dgm:resizeHandles val="exact"/>
        </dgm:presLayoutVars>
      </dgm:prSet>
      <dgm:spPr/>
    </dgm:pt>
    <dgm:pt modelId="{5E4972EB-AC5B-C04F-9DE1-DE6C704149FB}" type="pres">
      <dgm:prSet presAssocID="{B46C3DCE-32E9-4520-A03F-B96BEE365823}" presName="dummyMaxCanvas" presStyleCnt="0">
        <dgm:presLayoutVars/>
      </dgm:prSet>
      <dgm:spPr/>
    </dgm:pt>
    <dgm:pt modelId="{1038FB26-7AE6-0F42-9C2B-ECD178C73580}" type="pres">
      <dgm:prSet presAssocID="{B46C3DCE-32E9-4520-A03F-B96BEE365823}" presName="TwoNodes_1" presStyleLbl="node1" presStyleIdx="0" presStyleCnt="2">
        <dgm:presLayoutVars>
          <dgm:bulletEnabled val="1"/>
        </dgm:presLayoutVars>
      </dgm:prSet>
      <dgm:spPr/>
    </dgm:pt>
    <dgm:pt modelId="{61BEE45D-B3DC-F447-9DE6-DFE0EEF370F8}" type="pres">
      <dgm:prSet presAssocID="{B46C3DCE-32E9-4520-A03F-B96BEE365823}" presName="TwoNodes_2" presStyleLbl="node1" presStyleIdx="1" presStyleCnt="2">
        <dgm:presLayoutVars>
          <dgm:bulletEnabled val="1"/>
        </dgm:presLayoutVars>
      </dgm:prSet>
      <dgm:spPr/>
    </dgm:pt>
    <dgm:pt modelId="{5A9AB8AB-6DCA-DE47-851B-02ADA1CB034F}" type="pres">
      <dgm:prSet presAssocID="{B46C3DCE-32E9-4520-A03F-B96BEE365823}" presName="TwoConn_1-2" presStyleLbl="fgAccFollowNode1" presStyleIdx="0" presStyleCnt="1">
        <dgm:presLayoutVars>
          <dgm:bulletEnabled val="1"/>
        </dgm:presLayoutVars>
      </dgm:prSet>
      <dgm:spPr/>
    </dgm:pt>
    <dgm:pt modelId="{9AE66781-F44E-4141-AD01-4647849F73E2}" type="pres">
      <dgm:prSet presAssocID="{B46C3DCE-32E9-4520-A03F-B96BEE365823}" presName="TwoNodes_1_text" presStyleLbl="node1" presStyleIdx="1" presStyleCnt="2">
        <dgm:presLayoutVars>
          <dgm:bulletEnabled val="1"/>
        </dgm:presLayoutVars>
      </dgm:prSet>
      <dgm:spPr/>
    </dgm:pt>
    <dgm:pt modelId="{40873897-C804-AA42-9597-A42A8E0F2D5E}" type="pres">
      <dgm:prSet presAssocID="{B46C3DCE-32E9-4520-A03F-B96BEE365823}" presName="TwoNodes_2_text" presStyleLbl="node1" presStyleIdx="1" presStyleCnt="2">
        <dgm:presLayoutVars>
          <dgm:bulletEnabled val="1"/>
        </dgm:presLayoutVars>
      </dgm:prSet>
      <dgm:spPr/>
    </dgm:pt>
  </dgm:ptLst>
  <dgm:cxnLst>
    <dgm:cxn modelId="{00D6A400-F213-6B4F-B9B1-D8B24E62FEC3}" type="presOf" srcId="{D4907367-C506-4DFC-8AD9-0BC76DE6AF5D}" destId="{40873897-C804-AA42-9597-A42A8E0F2D5E}" srcOrd="1" destOrd="0" presId="urn:microsoft.com/office/officeart/2005/8/layout/vProcess5"/>
    <dgm:cxn modelId="{DB559510-FAB1-9841-9BD2-E730581969F1}" type="presOf" srcId="{3DA6811D-E0B0-41A7-841A-6770EC7D0F11}" destId="{1038FB26-7AE6-0F42-9C2B-ECD178C73580}" srcOrd="0" destOrd="1" presId="urn:microsoft.com/office/officeart/2005/8/layout/vProcess5"/>
    <dgm:cxn modelId="{8E982A22-475F-DA45-9D0D-DC78DEE2E1FF}" type="presOf" srcId="{EB6905A9-D37F-4A4E-9F05-40965E76E9F8}" destId="{5A9AB8AB-6DCA-DE47-851B-02ADA1CB034F}" srcOrd="0" destOrd="0" presId="urn:microsoft.com/office/officeart/2005/8/layout/vProcess5"/>
    <dgm:cxn modelId="{7099A24A-E383-4052-8C2A-C9B3941F6764}" srcId="{B46C3DCE-32E9-4520-A03F-B96BEE365823}" destId="{7CA9287E-538E-424C-8F6E-2CB64267B9FB}" srcOrd="0" destOrd="0" parTransId="{EDA32E2D-F211-4ED3-BD20-F94E4E2F5E77}" sibTransId="{EB6905A9-D37F-4A4E-9F05-40965E76E9F8}"/>
    <dgm:cxn modelId="{EE4EEE4B-D218-A04F-B771-169E327A448C}" type="presOf" srcId="{D4907367-C506-4DFC-8AD9-0BC76DE6AF5D}" destId="{61BEE45D-B3DC-F447-9DE6-DFE0EEF370F8}" srcOrd="0" destOrd="0" presId="urn:microsoft.com/office/officeart/2005/8/layout/vProcess5"/>
    <dgm:cxn modelId="{354F3553-964F-47F8-913F-DBA8388D7E23}" srcId="{B46C3DCE-32E9-4520-A03F-B96BEE365823}" destId="{D4907367-C506-4DFC-8AD9-0BC76DE6AF5D}" srcOrd="1" destOrd="0" parTransId="{41F539A8-9C4C-4F9D-B6BB-9EC62D0B5BA0}" sibTransId="{6EB7A7C1-5F93-4D81-AA97-95BC18CA4DA7}"/>
    <dgm:cxn modelId="{71F68A6B-37AC-4646-88E6-9497E8566212}" srcId="{7CA9287E-538E-424C-8F6E-2CB64267B9FB}" destId="{0D4E233A-62E4-456F-ABBD-A76E7595587B}" srcOrd="1" destOrd="0" parTransId="{DCCA5191-DD10-4C07-9299-3FDB7C9DA033}" sibTransId="{A97F5F43-FF29-4BFF-9D44-F66F9B71D10D}"/>
    <dgm:cxn modelId="{EF330891-CFE5-904D-8270-EB5E0382B686}" type="presOf" srcId="{7CA9287E-538E-424C-8F6E-2CB64267B9FB}" destId="{9AE66781-F44E-4141-AD01-4647849F73E2}" srcOrd="1" destOrd="0" presId="urn:microsoft.com/office/officeart/2005/8/layout/vProcess5"/>
    <dgm:cxn modelId="{DA325191-ACEA-3742-BBEC-059889E53B90}" type="presOf" srcId="{B46C3DCE-32E9-4520-A03F-B96BEE365823}" destId="{35DA42E0-298C-B544-995E-73FE28C999F1}" srcOrd="0" destOrd="0" presId="urn:microsoft.com/office/officeart/2005/8/layout/vProcess5"/>
    <dgm:cxn modelId="{09A1FB98-FC46-4345-B222-465DE12EEFC5}" type="presOf" srcId="{3DA6811D-E0B0-41A7-841A-6770EC7D0F11}" destId="{9AE66781-F44E-4141-AD01-4647849F73E2}" srcOrd="1" destOrd="1" presId="urn:microsoft.com/office/officeart/2005/8/layout/vProcess5"/>
    <dgm:cxn modelId="{2C971BA1-239F-E644-A948-4E9666B9277A}" type="presOf" srcId="{0D4E233A-62E4-456F-ABBD-A76E7595587B}" destId="{9AE66781-F44E-4141-AD01-4647849F73E2}" srcOrd="1" destOrd="2" presId="urn:microsoft.com/office/officeart/2005/8/layout/vProcess5"/>
    <dgm:cxn modelId="{B4B7F4AA-5296-7C40-B98D-B22360F4570A}" type="presOf" srcId="{0D4E233A-62E4-456F-ABBD-A76E7595587B}" destId="{1038FB26-7AE6-0F42-9C2B-ECD178C73580}" srcOrd="0" destOrd="2" presId="urn:microsoft.com/office/officeart/2005/8/layout/vProcess5"/>
    <dgm:cxn modelId="{91691EB3-877C-4F7C-B67A-2493A9E957E9}" srcId="{7CA9287E-538E-424C-8F6E-2CB64267B9FB}" destId="{3DA6811D-E0B0-41A7-841A-6770EC7D0F11}" srcOrd="0" destOrd="0" parTransId="{05BBC362-92DA-4333-907F-FF89B72D8FD2}" sibTransId="{EC2B8B43-23CA-4317-B068-E54219BF5B11}"/>
    <dgm:cxn modelId="{6967AACE-888F-B54D-91B2-1EC6BEB2666E}" type="presOf" srcId="{7CA9287E-538E-424C-8F6E-2CB64267B9FB}" destId="{1038FB26-7AE6-0F42-9C2B-ECD178C73580}" srcOrd="0" destOrd="0" presId="urn:microsoft.com/office/officeart/2005/8/layout/vProcess5"/>
    <dgm:cxn modelId="{64EAA0DF-CE1B-2343-B1D4-1604897B312D}" type="presParOf" srcId="{35DA42E0-298C-B544-995E-73FE28C999F1}" destId="{5E4972EB-AC5B-C04F-9DE1-DE6C704149FB}" srcOrd="0" destOrd="0" presId="urn:microsoft.com/office/officeart/2005/8/layout/vProcess5"/>
    <dgm:cxn modelId="{60E5D3B1-66D9-574E-A842-41C06C868BE3}" type="presParOf" srcId="{35DA42E0-298C-B544-995E-73FE28C999F1}" destId="{1038FB26-7AE6-0F42-9C2B-ECD178C73580}" srcOrd="1" destOrd="0" presId="urn:microsoft.com/office/officeart/2005/8/layout/vProcess5"/>
    <dgm:cxn modelId="{265A22ED-06D8-3747-8BAC-05585C005022}" type="presParOf" srcId="{35DA42E0-298C-B544-995E-73FE28C999F1}" destId="{61BEE45D-B3DC-F447-9DE6-DFE0EEF370F8}" srcOrd="2" destOrd="0" presId="urn:microsoft.com/office/officeart/2005/8/layout/vProcess5"/>
    <dgm:cxn modelId="{88772F00-310F-5D4F-A536-244E71A539B2}" type="presParOf" srcId="{35DA42E0-298C-B544-995E-73FE28C999F1}" destId="{5A9AB8AB-6DCA-DE47-851B-02ADA1CB034F}" srcOrd="3" destOrd="0" presId="urn:microsoft.com/office/officeart/2005/8/layout/vProcess5"/>
    <dgm:cxn modelId="{427130ED-4892-F14B-B117-7581C092C984}" type="presParOf" srcId="{35DA42E0-298C-B544-995E-73FE28C999F1}" destId="{9AE66781-F44E-4141-AD01-4647849F73E2}" srcOrd="4" destOrd="0" presId="urn:microsoft.com/office/officeart/2005/8/layout/vProcess5"/>
    <dgm:cxn modelId="{69221E2D-6F50-874B-B4E7-C98E59258FE3}" type="presParOf" srcId="{35DA42E0-298C-B544-995E-73FE28C999F1}" destId="{40873897-C804-AA42-9597-A42A8E0F2D5E}"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8FB26-7AE6-0F42-9C2B-ECD178C73580}">
      <dsp:nvSpPr>
        <dsp:cNvPr id="0" name=""/>
        <dsp:cNvSpPr/>
      </dsp:nvSpPr>
      <dsp:spPr>
        <a:xfrm>
          <a:off x="0" y="0"/>
          <a:ext cx="8938260" cy="1776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Based on the pattern and spread, decide if the problem is more likely caused by</a:t>
          </a:r>
        </a:p>
        <a:p>
          <a:pPr marL="228600" lvl="1" indent="-228600" algn="l" defTabSz="889000">
            <a:lnSpc>
              <a:spcPct val="90000"/>
            </a:lnSpc>
            <a:spcBef>
              <a:spcPct val="0"/>
            </a:spcBef>
            <a:spcAft>
              <a:spcPct val="15000"/>
            </a:spcAft>
            <a:buChar char="•"/>
          </a:pPr>
          <a:r>
            <a:rPr lang="en-US" sz="2000" kern="1200"/>
            <a:t>living factors or </a:t>
          </a:r>
        </a:p>
        <a:p>
          <a:pPr marL="228600" lvl="1" indent="-228600" algn="l" defTabSz="889000">
            <a:lnSpc>
              <a:spcPct val="90000"/>
            </a:lnSpc>
            <a:spcBef>
              <a:spcPct val="0"/>
            </a:spcBef>
            <a:spcAft>
              <a:spcPct val="15000"/>
            </a:spcAft>
            <a:buChar char="•"/>
          </a:pPr>
          <a:r>
            <a:rPr lang="en-US" sz="2000" kern="1200"/>
            <a:t>nonliving factors. </a:t>
          </a:r>
        </a:p>
      </dsp:txBody>
      <dsp:txXfrm>
        <a:off x="52046" y="52046"/>
        <a:ext cx="7101598" cy="1672902"/>
      </dsp:txXfrm>
    </dsp:sp>
    <dsp:sp modelId="{61BEE45D-B3DC-F447-9DE6-DFE0EEF370F8}">
      <dsp:nvSpPr>
        <dsp:cNvPr id="0" name=""/>
        <dsp:cNvSpPr/>
      </dsp:nvSpPr>
      <dsp:spPr>
        <a:xfrm>
          <a:off x="1577340" y="2171881"/>
          <a:ext cx="8938260" cy="177699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If living, is the problem caused by a pathogen, insect, weed, or vertebrate pest?</a:t>
          </a:r>
        </a:p>
      </dsp:txBody>
      <dsp:txXfrm>
        <a:off x="1629386" y="2223927"/>
        <a:ext cx="6101781" cy="1672902"/>
      </dsp:txXfrm>
    </dsp:sp>
    <dsp:sp modelId="{5A9AB8AB-6DCA-DE47-851B-02ADA1CB034F}">
      <dsp:nvSpPr>
        <dsp:cNvPr id="0" name=""/>
        <dsp:cNvSpPr/>
      </dsp:nvSpPr>
      <dsp:spPr>
        <a:xfrm>
          <a:off x="7783213" y="1396914"/>
          <a:ext cx="1155046" cy="115504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43098" y="1396914"/>
        <a:ext cx="635276" cy="8691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6CA12-C59A-2749-ABE9-51C2B7241A6C}"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54B17-F3A3-6C4B-96C3-744CD6CD3D5E}" type="slidenum">
              <a:rPr lang="en-US" smtClean="0"/>
              <a:t>‹#›</a:t>
            </a:fld>
            <a:endParaRPr lang="en-US"/>
          </a:p>
        </p:txBody>
      </p:sp>
    </p:spTree>
    <p:extLst>
      <p:ext uri="{BB962C8B-B14F-4D97-AF65-F5344CB8AC3E}">
        <p14:creationId xmlns:p14="http://schemas.microsoft.com/office/powerpoint/2010/main" val="396917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EF987830-473F-2848-BB84-49BC0BA5D8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CFDB57B-5AC6-F946-9599-A7CA712A3621}" type="slidenum">
              <a:rPr lang="en-US" altLang="en-US" sz="1200" smtClean="0"/>
              <a:pPr/>
              <a:t>1</a:t>
            </a:fld>
            <a:endParaRPr lang="en-US" altLang="en-US" sz="1200"/>
          </a:p>
        </p:txBody>
      </p:sp>
      <p:sp>
        <p:nvSpPr>
          <p:cNvPr id="18434" name="Rectangle 2">
            <a:extLst>
              <a:ext uri="{FF2B5EF4-FFF2-40B4-BE49-F238E27FC236}">
                <a16:creationId xmlns:a16="http://schemas.microsoft.com/office/drawing/2014/main" id="{D589F605-F1F0-BD4B-9072-D6821BE04D44}"/>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3CC052CB-F25A-2D45-ACCC-188F0E8E6C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presentation will give you a brief introduction to identifying pests and other factors that cause damage to landscape plants.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Knowing the cause of damage is important for determining whether or not a pesticide is required and which one would be effective.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574C27-C24D-5746-B231-663E13DEDA82}" type="slidenum">
              <a:rPr lang="en-US" altLang="en-US" smtClean="0"/>
              <a:pPr>
                <a:defRPr/>
              </a:pPr>
              <a:t>13</a:t>
            </a:fld>
            <a:endParaRPr lang="en-US" altLang="en-US"/>
          </a:p>
        </p:txBody>
      </p:sp>
    </p:spTree>
    <p:extLst>
      <p:ext uri="{BB962C8B-B14F-4D97-AF65-F5344CB8AC3E}">
        <p14:creationId xmlns:p14="http://schemas.microsoft.com/office/powerpoint/2010/main" val="335800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3F198844-17F7-3541-9643-65B22FCEC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A49FBB-1D49-514D-987D-15B4B629FC4F}" type="slidenum">
              <a:rPr lang="en-US" altLang="en-US" sz="1200" smtClean="0"/>
              <a:pPr/>
              <a:t>14</a:t>
            </a:fld>
            <a:endParaRPr lang="en-US" altLang="en-US" sz="1200"/>
          </a:p>
        </p:txBody>
      </p:sp>
      <p:sp>
        <p:nvSpPr>
          <p:cNvPr id="30722" name="Rectangle 2">
            <a:extLst>
              <a:ext uri="{FF2B5EF4-FFF2-40B4-BE49-F238E27FC236}">
                <a16:creationId xmlns:a16="http://schemas.microsoft.com/office/drawing/2014/main" id="{65F48631-2B3A-D448-910E-70F4E53BB73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A6BE973-3BF8-A646-9C94-AF167C7ED2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Sucking insects, like the stinkbug pictured here, have tubular mouthparts that they insert into the plant to suck up plant sap.</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Insects with these types of mouthparts cause leaves to curl or discolor.  They often leave honeydew or sticky black excrement spots.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They do not chew holes in leaves or other plant parts.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Insects with sucking mouthparts include aphids, leafhoppers, mealybuts, scales, truebugs such as stinkbugs, and whiteflies.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BD3B1213-E312-5841-B6EA-DF44248E6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C701EF-77F2-D44F-8532-B925B0A9B962}" type="slidenum">
              <a:rPr lang="en-US" altLang="en-US" sz="1200" smtClean="0"/>
              <a:pPr/>
              <a:t>15</a:t>
            </a:fld>
            <a:endParaRPr lang="en-US" altLang="en-US" sz="1200"/>
          </a:p>
        </p:txBody>
      </p:sp>
      <p:sp>
        <p:nvSpPr>
          <p:cNvPr id="34818" name="Rectangle 2">
            <a:extLst>
              <a:ext uri="{FF2B5EF4-FFF2-40B4-BE49-F238E27FC236}">
                <a16:creationId xmlns:a16="http://schemas.microsoft.com/office/drawing/2014/main" id="{06398E61-0ADD-C143-8F7B-1D7B92B32F82}"/>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F62D403-5898-FC4E-84CC-4186CC54E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There are many types of insects with sucking mouthparts.  Some of the most common are pictured here.</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Aphids</a:t>
            </a:r>
            <a:r>
              <a:rPr lang="es-ES_tradnl" altLang="en-US">
                <a:latin typeface="Arial" panose="020B0604020202020204" pitchFamily="34" charset="0"/>
                <a:ea typeface="ＭＳ Ｐゴシック" panose="020B0600070205080204" pitchFamily="34" charset="-128"/>
              </a:rPr>
              <a:t> are small, pear-shaped insects that feed on many plants and produce a lot of honeydew.</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Scale insects </a:t>
            </a:r>
            <a:r>
              <a:rPr lang="es-ES_tradnl" altLang="en-US">
                <a:latin typeface="Arial" panose="020B0604020202020204" pitchFamily="34" charset="0"/>
                <a:ea typeface="ＭＳ Ｐゴシック" panose="020B0600070205080204" pitchFamily="34" charset="-128"/>
              </a:rPr>
              <a:t>spend most of their lives hidden under a disk-like covering or scale. They have no visible antennae or legs and can not move most of the time.  There are two major groups of scales.  Armored scales are smaller and flattened.  Soft scales are more bulbous and produce honeydew.  Scales are mostly pests of trees and shrubs.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Mealybugs</a:t>
            </a:r>
            <a:r>
              <a:rPr lang="es-ES_tradnl" altLang="en-US">
                <a:latin typeface="Arial" panose="020B0604020202020204" pitchFamily="34" charset="0"/>
                <a:ea typeface="ＭＳ Ｐゴシック" panose="020B0600070205080204" pitchFamily="34" charset="-128"/>
              </a:rPr>
              <a:t> are waxy, segmented insects that feed on a variety of plants and produce honeydew.</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Whiteflies</a:t>
            </a:r>
            <a:r>
              <a:rPr lang="es-ES_tradnl" altLang="en-US">
                <a:latin typeface="Arial" panose="020B0604020202020204" pitchFamily="34" charset="0"/>
                <a:ea typeface="ＭＳ Ｐゴシック" panose="020B0600070205080204" pitchFamily="34" charset="-128"/>
              </a:rPr>
              <a:t> are tiny insects.  Adults have powdery white wings.  Nymphs are oval and likke scales, don’t move very much.  Whiteflies usually occur in groups.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Leafhoppers</a:t>
            </a:r>
            <a:r>
              <a:rPr lang="es-ES_tradnl" altLang="en-US">
                <a:latin typeface="Arial" panose="020B0604020202020204" pitchFamily="34" charset="0"/>
                <a:ea typeface="ＭＳ Ｐゴシック" panose="020B0600070205080204" pitchFamily="34" charset="-128"/>
              </a:rPr>
              <a:t> may cause yellow stippling on some plants but usually do not cause serious damage.</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27065EDE-A7F3-574B-A6E6-21F7DB99212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35170" name="Rectangle 3">
            <a:extLst>
              <a:ext uri="{FF2B5EF4-FFF2-40B4-BE49-F238E27FC236}">
                <a16:creationId xmlns:a16="http://schemas.microsoft.com/office/drawing/2014/main" id="{BAE1810A-920F-324A-88C0-CF662D5DE6E4}"/>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kern="1200" dirty="0">
                <a:solidFill>
                  <a:srgbClr val="000000"/>
                </a:solidFill>
                <a:latin typeface="Times" pitchFamily="-110" charset="0"/>
                <a:ea typeface="ＭＳ Ｐゴシック" pitchFamily="-106" charset="-128"/>
                <a:cs typeface="ＭＳ Ｐゴシック" pitchFamily="-106" charset="-128"/>
              </a:rPr>
              <a:t>Dead plant cells resulting from feeding by piercing-sucking insects create tiny yellow dots, called STIPPLING</a:t>
            </a:r>
          </a:p>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D634806-D0C6-724C-9A96-576D14592DBC}"/>
              </a:ext>
            </a:extLst>
          </p:cNvPr>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fld id="{C88CE03E-93C6-9146-AB55-6BF1B98034AE}" type="slidenum">
              <a:rPr lang="en-US" altLang="en-US"/>
              <a:pPr/>
              <a:t>17</a:t>
            </a:fld>
            <a:endParaRPr lang="en-US" altLang="en-US"/>
          </a:p>
        </p:txBody>
      </p:sp>
      <p:sp>
        <p:nvSpPr>
          <p:cNvPr id="137218" name="Rectangle 2">
            <a:extLst>
              <a:ext uri="{FF2B5EF4-FFF2-40B4-BE49-F238E27FC236}">
                <a16:creationId xmlns:a16="http://schemas.microsoft.com/office/drawing/2014/main" id="{F0A22BEF-FAE8-6E4D-BAC4-F4D9EA0017FE}"/>
              </a:ext>
            </a:extLst>
          </p:cNvPr>
          <p:cNvSpPr>
            <a:spLocks noGrp="1" noRot="1" noChangeAspect="1" noChangeArrowheads="1" noTextEdit="1"/>
          </p:cNvSpPr>
          <p:nvPr>
            <p:ph type="sldImg"/>
          </p:nvPr>
        </p:nvSpPr>
        <p:spPr>
          <a:xfrm>
            <a:off x="393700" y="692150"/>
            <a:ext cx="6070600" cy="3416300"/>
          </a:xfrm>
          <a:ln/>
        </p:spPr>
      </p:sp>
      <p:sp>
        <p:nvSpPr>
          <p:cNvPr id="137219" name="Rectangle 3">
            <a:extLst>
              <a:ext uri="{FF2B5EF4-FFF2-40B4-BE49-F238E27FC236}">
                <a16:creationId xmlns:a16="http://schemas.microsoft.com/office/drawing/2014/main" id="{A33ABA47-B715-DD4A-AD35-7675A3DF4E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Leaf curling</a:t>
            </a:r>
          </a:p>
          <a:p>
            <a:r>
              <a:rPr lang="en-US" altLang="en-US" dirty="0">
                <a:latin typeface="Times" pitchFamily="2" charset="0"/>
                <a:ea typeface="ＭＳ Ｐゴシック" panose="020B0600070205080204" pitchFamily="34" charset="-128"/>
              </a:rPr>
              <a:t>Blotching</a:t>
            </a:r>
          </a:p>
          <a:p>
            <a:r>
              <a:rPr lang="en-US" altLang="en-US" dirty="0">
                <a:latin typeface="Times" pitchFamily="2" charset="0"/>
                <a:ea typeface="ＭＳ Ｐゴシック" panose="020B0600070205080204" pitchFamily="34" charset="-128"/>
              </a:rPr>
              <a:t>Honeydew/</a:t>
            </a:r>
            <a:r>
              <a:rPr lang="en-US" altLang="en-US" dirty="0" err="1">
                <a:latin typeface="Times" pitchFamily="2" charset="0"/>
                <a:ea typeface="ＭＳ Ｐゴシック" panose="020B0600070205080204" pitchFamily="34" charset="-128"/>
              </a:rPr>
              <a:t>frass</a:t>
            </a:r>
            <a:r>
              <a:rPr lang="en-US" altLang="en-US" dirty="0">
                <a:latin typeface="Times" pitchFamily="2" charset="0"/>
                <a:ea typeface="ＭＳ Ｐゴシック" panose="020B0600070205080204" pitchFamily="34" charset="-128"/>
              </a:rPr>
              <a:t> - Can also vector plant diseases</a:t>
            </a:r>
          </a:p>
          <a:p>
            <a:r>
              <a:rPr lang="en-US" altLang="en-US" dirty="0" err="1">
                <a:latin typeface="Times" pitchFamily="2" charset="0"/>
                <a:ea typeface="ＭＳ Ｐゴシック" panose="020B0600070205080204" pitchFamily="34" charset="-128"/>
              </a:rPr>
              <a:t>Catfacing</a:t>
            </a:r>
            <a:endParaRPr lang="en-US" altLang="en-US" dirty="0">
              <a:latin typeface="Times" pitchFamily="2" charset="0"/>
              <a:ea typeface="ＭＳ Ｐゴシック" panose="020B0600070205080204" pitchFamily="34" charset="-128"/>
            </a:endParaRPr>
          </a:p>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B5A6EC1-87D2-DF45-9C13-E0835B8F4B5F}"/>
              </a:ext>
            </a:extLst>
          </p:cNvPr>
          <p:cNvSpPr>
            <a:spLocks noGrp="1" noRot="1" noChangeAspect="1" noChangeArrowheads="1" noTextEdit="1"/>
          </p:cNvSpPr>
          <p:nvPr>
            <p:ph type="sldImg"/>
          </p:nvPr>
        </p:nvSpPr>
        <p:spPr bwMode="auto">
          <a:xfrm>
            <a:off x="382588" y="684213"/>
            <a:ext cx="6096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B7FBD368-854E-BC49-BDEC-0D98CFBD55FA}"/>
              </a:ext>
            </a:extLst>
          </p:cNvPr>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6543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8CA7369-1032-BF45-994A-0896BB1A7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70AFAB-F90C-894D-AB2F-04415C57DA5A}" type="slidenum">
              <a:rPr lang="en-US" altLang="en-US" sz="1200" smtClean="0"/>
              <a:pPr/>
              <a:t>19</a:t>
            </a:fld>
            <a:endParaRPr lang="en-US" altLang="en-US" sz="1200"/>
          </a:p>
        </p:txBody>
      </p:sp>
      <p:sp>
        <p:nvSpPr>
          <p:cNvPr id="28674" name="Rectangle 2">
            <a:extLst>
              <a:ext uri="{FF2B5EF4-FFF2-40B4-BE49-F238E27FC236}">
                <a16:creationId xmlns:a16="http://schemas.microsoft.com/office/drawing/2014/main" id="{BF81EF58-D6F5-B94F-80D0-377DC8350868}"/>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AA666ED1-9379-6943-A441-E886699C5D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When trying to diagnose a problem caused by an insect pest, it is important to be aware of the type of mouthparts the insect has.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Insects with chewing mouthparts make distinct holes in fruit, leaves, flowers or stems.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Examples of insects with chewing mouthparts include beetles, caterpillars, grasshoppers and earwigs.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A579744F-2D3B-FD4A-9E82-DF9BD5298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E0E277-0433-E249-A493-3FEB947E9523}" type="slidenum">
              <a:rPr lang="en-US" altLang="en-US" sz="1200" smtClean="0"/>
              <a:pPr/>
              <a:t>20</a:t>
            </a:fld>
            <a:endParaRPr lang="en-US" altLang="en-US" sz="1200"/>
          </a:p>
        </p:txBody>
      </p:sp>
      <p:sp>
        <p:nvSpPr>
          <p:cNvPr id="32770" name="Rectangle 2">
            <a:extLst>
              <a:ext uri="{FF2B5EF4-FFF2-40B4-BE49-F238E27FC236}">
                <a16:creationId xmlns:a16="http://schemas.microsoft.com/office/drawing/2014/main" id="{3CEDB6AC-8025-C441-AD9E-5916B2F120F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B12260D4-407D-3648-B8AA-DB652C1334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Here are some common insect pests with chewing mouthparts that you should learn to recognize.</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Caterpillars</a:t>
            </a:r>
            <a:r>
              <a:rPr lang="es-ES_tradnl" altLang="en-US">
                <a:latin typeface="Arial" panose="020B0604020202020204" pitchFamily="34" charset="0"/>
                <a:ea typeface="ＭＳ Ｐゴシック" panose="020B0600070205080204" pitchFamily="34" charset="-128"/>
              </a:rPr>
              <a:t> are the larvae or immatures of butterflies and moths. They come in many colors and sizes and may attack any succulent part of the plant including leaves, buds, flowers, fruit or roots.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Earwigs</a:t>
            </a:r>
            <a:r>
              <a:rPr lang="es-ES_tradnl" altLang="en-US">
                <a:latin typeface="Arial" panose="020B0604020202020204" pitchFamily="34" charset="0"/>
                <a:ea typeface="ＭＳ Ｐゴシック" panose="020B0600070205080204" pitchFamily="34" charset="-128"/>
              </a:rPr>
              <a:t> have pinchers at their tail end, but these cannot hurt people.  They feed on leaves, shoots, flowers and soft fruit.</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The </a:t>
            </a:r>
            <a:r>
              <a:rPr lang="es-ES_tradnl" altLang="en-US" b="1">
                <a:latin typeface="Arial" panose="020B0604020202020204" pitchFamily="34" charset="0"/>
                <a:ea typeface="ＭＳ Ｐゴシック" panose="020B0600070205080204" pitchFamily="34" charset="-128"/>
              </a:rPr>
              <a:t>black vine weevil </a:t>
            </a:r>
            <a:r>
              <a:rPr lang="es-ES_tradnl" altLang="en-US">
                <a:latin typeface="Arial" panose="020B0604020202020204" pitchFamily="34" charset="0"/>
                <a:ea typeface="ＭＳ Ｐゴシック" panose="020B0600070205080204" pitchFamily="34" charset="-128"/>
              </a:rPr>
              <a:t>adult feeds on leaves on plants such as rhododendrons.  Its larvae feed on plant roots.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Lawn grubs </a:t>
            </a:r>
            <a:r>
              <a:rPr lang="es-ES_tradnl" altLang="en-US">
                <a:latin typeface="Arial" panose="020B0604020202020204" pitchFamily="34" charset="0"/>
                <a:ea typeface="ＭＳ Ｐゴシック" panose="020B0600070205080204" pitchFamily="34" charset="-128"/>
              </a:rPr>
              <a:t>are the larvae of beetles such as the mask chafer. Grubs feed on turf roots.  Feeding can be so extensive that the lawn can be rolled up like a carpet.</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Grasshoppers</a:t>
            </a:r>
            <a:r>
              <a:rPr lang="es-ES_tradnl" altLang="en-US">
                <a:latin typeface="Arial" panose="020B0604020202020204" pitchFamily="34" charset="0"/>
                <a:ea typeface="ＭＳ Ｐゴシック" panose="020B0600070205080204" pitchFamily="34" charset="-128"/>
              </a:rPr>
              <a:t> feed on a variety of plants and usually aren’t major pests except where landscapes are next to agricultural or uncultivated lands.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BCD84E7A-0A33-504A-8266-C096A73854C9}"/>
              </a:ext>
            </a:extLst>
          </p:cNvPr>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fld id="{F0452CAB-AC04-D143-9C49-238B597EA2D6}" type="slidenum">
              <a:rPr lang="en-US" altLang="en-US"/>
              <a:pPr/>
              <a:t>21</a:t>
            </a:fld>
            <a:endParaRPr lang="en-US" altLang="en-US"/>
          </a:p>
        </p:txBody>
      </p:sp>
      <p:sp>
        <p:nvSpPr>
          <p:cNvPr id="143362" name="Rectangle 2">
            <a:extLst>
              <a:ext uri="{FF2B5EF4-FFF2-40B4-BE49-F238E27FC236}">
                <a16:creationId xmlns:a16="http://schemas.microsoft.com/office/drawing/2014/main" id="{301B5366-9AA5-C746-AB96-2A67969026BA}"/>
              </a:ext>
            </a:extLst>
          </p:cNvPr>
          <p:cNvSpPr>
            <a:spLocks noGrp="1" noRot="1" noChangeAspect="1" noChangeArrowheads="1" noTextEdit="1"/>
          </p:cNvSpPr>
          <p:nvPr>
            <p:ph type="sldImg"/>
          </p:nvPr>
        </p:nvSpPr>
        <p:spPr>
          <a:xfrm>
            <a:off x="393700" y="692150"/>
            <a:ext cx="6070600" cy="3416300"/>
          </a:xfrm>
          <a:ln/>
        </p:spPr>
      </p:sp>
      <p:sp>
        <p:nvSpPr>
          <p:cNvPr id="143363" name="Rectangle 3">
            <a:extLst>
              <a:ext uri="{FF2B5EF4-FFF2-40B4-BE49-F238E27FC236}">
                <a16:creationId xmlns:a16="http://schemas.microsoft.com/office/drawing/2014/main" id="{69349AEB-28CE-B14A-8CC6-5AE604EB5B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B086B4CB-6D23-7B40-9615-E19716CC16F9}"/>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45410" name="Rectangle 3">
            <a:extLst>
              <a:ext uri="{FF2B5EF4-FFF2-40B4-BE49-F238E27FC236}">
                <a16:creationId xmlns:a16="http://schemas.microsoft.com/office/drawing/2014/main" id="{187B6979-B9CF-BF41-9692-70B7C382E24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125DD82-0B37-6141-BC1C-8E4D7FCF0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1F7BE3-FDE1-4143-B97F-38F9C34906EB}" type="slidenum">
              <a:rPr lang="en-US" altLang="en-US" sz="1200" smtClean="0"/>
              <a:pPr/>
              <a:t>2</a:t>
            </a:fld>
            <a:endParaRPr lang="en-US" altLang="en-US" sz="1200"/>
          </a:p>
        </p:txBody>
      </p:sp>
      <p:sp>
        <p:nvSpPr>
          <p:cNvPr id="22530" name="Rectangle 2">
            <a:extLst>
              <a:ext uri="{FF2B5EF4-FFF2-40B4-BE49-F238E27FC236}">
                <a16:creationId xmlns:a16="http://schemas.microsoft.com/office/drawing/2014/main" id="{D71E923D-509A-F749-AA5E-41E84C17F8A4}"/>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E6C339AD-2C47-F84F-BFDE-E8C192FCF4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The most common groups of pests causing damage in landscapes are shown here,  They include:</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 </a:t>
            </a:r>
            <a:r>
              <a:rPr lang="es-ES_tradnl" altLang="en-US" b="1">
                <a:latin typeface="Arial" panose="020B0604020202020204" pitchFamily="34" charset="0"/>
                <a:ea typeface="ＭＳ Ｐゴシック" panose="020B0600070205080204" pitchFamily="34" charset="-128"/>
              </a:rPr>
              <a:t>plant pathogens</a:t>
            </a:r>
            <a:r>
              <a:rPr lang="es-ES_tradnl" altLang="en-US">
                <a:latin typeface="Arial" panose="020B0604020202020204" pitchFamily="34" charset="0"/>
                <a:ea typeface="ＭＳ Ｐゴシック" panose="020B0600070205080204" pitchFamily="34" charset="-128"/>
              </a:rPr>
              <a:t>, which are microbes like fungi, bacteria or viruses that cause disease in plants,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 </a:t>
            </a:r>
            <a:r>
              <a:rPr lang="es-ES_tradnl" altLang="en-US" b="1">
                <a:latin typeface="Arial" panose="020B0604020202020204" pitchFamily="34" charset="0"/>
                <a:ea typeface="ＭＳ Ｐゴシック" panose="020B0600070205080204" pitchFamily="34" charset="-128"/>
              </a:rPr>
              <a:t>invertebrates</a:t>
            </a:r>
            <a:r>
              <a:rPr lang="es-ES_tradnl" altLang="en-US">
                <a:latin typeface="Arial" panose="020B0604020202020204" pitchFamily="34" charset="0"/>
                <a:ea typeface="ＭＳ Ｐゴシック" panose="020B0600070205080204" pitchFamily="34" charset="-128"/>
              </a:rPr>
              <a:t>, which are animals without backbones, such as insects, mites and snails; </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vertebrates</a:t>
            </a:r>
            <a:r>
              <a:rPr lang="es-ES_tradnl" altLang="en-US">
                <a:latin typeface="Arial" panose="020B0604020202020204" pitchFamily="34" charset="0"/>
                <a:ea typeface="ＭＳ Ｐゴシック" panose="020B0600070205080204" pitchFamily="34" charset="-128"/>
              </a:rPr>
              <a:t> including gophers and moles; </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and </a:t>
            </a:r>
            <a:r>
              <a:rPr lang="es-ES_tradnl" altLang="en-US" b="1">
                <a:latin typeface="Arial" panose="020B0604020202020204" pitchFamily="34" charset="0"/>
                <a:ea typeface="ＭＳ Ｐゴシック" panose="020B0600070205080204" pitchFamily="34" charset="-128"/>
              </a:rPr>
              <a:t>weeds</a:t>
            </a:r>
            <a:r>
              <a:rPr lang="es-ES_tradnl" altLang="en-US">
                <a:latin typeface="Arial" panose="020B0604020202020204" pitchFamily="34" charset="0"/>
                <a:ea typeface="ＭＳ Ｐゴシック" panose="020B0600070205080204" pitchFamily="34" charset="-128"/>
              </a:rPr>
              <a:t>, which include any unwanted plants growing in the landscape.</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Let’s talk about how to identify pests in each of these groups.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FA69462-FFB6-0D45-A625-1056C92786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649AF7-1BAC-AB4C-A28A-EE2A95711F18}" type="slidenum">
              <a:rPr lang="en-US" altLang="en-US" sz="1200" smtClean="0"/>
              <a:pPr/>
              <a:t>23</a:t>
            </a:fld>
            <a:endParaRPr lang="en-US" altLang="en-US" sz="1200"/>
          </a:p>
        </p:txBody>
      </p:sp>
      <p:sp>
        <p:nvSpPr>
          <p:cNvPr id="36866" name="Rectangle 2">
            <a:extLst>
              <a:ext uri="{FF2B5EF4-FFF2-40B4-BE49-F238E27FC236}">
                <a16:creationId xmlns:a16="http://schemas.microsoft.com/office/drawing/2014/main" id="{C3606039-C294-1441-B66D-B4752E6FE106}"/>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4052135D-2DD9-1C48-BB0A-F79A0BF1C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Here are some other invertebrates that occur in landscapes that you should be able to recognize.  These include</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Ants—which serve many beneficial functions in the landscape such as eating some pests—but they also can be pests, especially when they protect aphids and other insects from their natural enemies.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Snails and slugs are molluscks.  They chew irrgular holes in leaves and other succulent plant parts.  They often feed at night but leave a silvery trail of mucous behind.</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Spider mites are very tiny arachnids, which cause speckling on leaves.  When there are lots of them, they often leave webbing, which is how they get their name “spider” mites.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3A09792E-6927-0E42-84D0-2F629117D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38677B-29C4-4B44-9AA0-9B41888A40AB}" type="slidenum">
              <a:rPr lang="en-US" altLang="en-US" sz="1200" smtClean="0"/>
              <a:pPr/>
              <a:t>25</a:t>
            </a:fld>
            <a:endParaRPr lang="en-US" altLang="en-US" sz="1200"/>
          </a:p>
        </p:txBody>
      </p:sp>
      <p:sp>
        <p:nvSpPr>
          <p:cNvPr id="55298" name="Rectangle 2">
            <a:extLst>
              <a:ext uri="{FF2B5EF4-FFF2-40B4-BE49-F238E27FC236}">
                <a16:creationId xmlns:a16="http://schemas.microsoft.com/office/drawing/2014/main" id="{EDBAFB26-9E53-004B-9468-DD97581CF03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E4F9B630-7ACE-2347-B3A6-27D6A68EF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6198F45-29ED-F744-8CEB-AF88858FE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4653A6-DA07-7F48-9FD4-B88EB7ECF8C7}" type="slidenum">
              <a:rPr lang="en-US" altLang="en-US" sz="1200" smtClean="0"/>
              <a:pPr/>
              <a:t>26</a:t>
            </a:fld>
            <a:endParaRPr lang="en-US" altLang="en-US" sz="1200"/>
          </a:p>
        </p:txBody>
      </p:sp>
      <p:sp>
        <p:nvSpPr>
          <p:cNvPr id="53250" name="Rectangle 2">
            <a:extLst>
              <a:ext uri="{FF2B5EF4-FFF2-40B4-BE49-F238E27FC236}">
                <a16:creationId xmlns:a16="http://schemas.microsoft.com/office/drawing/2014/main" id="{4241C25A-2FE6-8E44-A8FD-B433B4B401F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9244CD55-7816-AA41-88E9-2440085EF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22BFC637-579E-0B4D-A493-B8E5F4BAB2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AE6A52-83D9-2A45-8A43-239A16AFEDE8}" type="slidenum">
              <a:rPr lang="en-US" altLang="en-US" sz="1200" smtClean="0"/>
              <a:pPr/>
              <a:t>27</a:t>
            </a:fld>
            <a:endParaRPr lang="en-US" altLang="en-US" sz="1200"/>
          </a:p>
        </p:txBody>
      </p:sp>
      <p:sp>
        <p:nvSpPr>
          <p:cNvPr id="38914" name="Rectangle 2">
            <a:extLst>
              <a:ext uri="{FF2B5EF4-FFF2-40B4-BE49-F238E27FC236}">
                <a16:creationId xmlns:a16="http://schemas.microsoft.com/office/drawing/2014/main" id="{B5D7DB75-62B9-3B42-BE36-32C891CF19FA}"/>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1FBB2664-3140-524B-882A-994D9AEDA7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Weeds are unwanted plants in the landscape.  There are many, many weed species, but they can all be classified into one of 3 major groups: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Broadleaves</a:t>
            </a:r>
            <a:r>
              <a:rPr lang="es-ES_tradnl" altLang="en-US">
                <a:latin typeface="Arial" panose="020B0604020202020204" pitchFamily="34" charset="0"/>
                <a:ea typeface="ＭＳ Ｐゴシック" panose="020B0600070205080204" pitchFamily="34" charset="-128"/>
              </a:rPr>
              <a:t> have wide to narrow leaves with netlike veins.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Grasses</a:t>
            </a:r>
            <a:r>
              <a:rPr lang="es-ES_tradnl" altLang="en-US">
                <a:latin typeface="Arial" panose="020B0604020202020204" pitchFamily="34" charset="0"/>
                <a:ea typeface="ＭＳ Ｐゴシック" panose="020B0600070205080204" pitchFamily="34" charset="-128"/>
              </a:rPr>
              <a:t> have narrow leaves arranged in sets of two.  Stems are rounded or flattened.</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b="1">
                <a:latin typeface="Arial" panose="020B0604020202020204" pitchFamily="34" charset="0"/>
                <a:ea typeface="ＭＳ Ｐゴシック" panose="020B0600070205080204" pitchFamily="34" charset="-128"/>
              </a:rPr>
              <a:t>Sedges</a:t>
            </a:r>
            <a:r>
              <a:rPr lang="es-ES_tradnl" altLang="en-US">
                <a:latin typeface="Arial" panose="020B0604020202020204" pitchFamily="34" charset="0"/>
                <a:ea typeface="ＭＳ Ｐゴシック" panose="020B0600070205080204" pitchFamily="34" charset="-128"/>
              </a:rPr>
              <a:t> look like grasses.    However, their leaves, and flowers are arranged in sets of 3 and their stems are triangular in cross section.</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9246CEDE-D433-164A-A91F-A730AFA852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4086F7-906B-414F-84DC-53AF85D99F15}" type="slidenum">
              <a:rPr lang="en-US" altLang="en-US" sz="1200" smtClean="0"/>
              <a:pPr/>
              <a:t>28</a:t>
            </a:fld>
            <a:endParaRPr lang="en-US" altLang="en-US" sz="1200"/>
          </a:p>
        </p:txBody>
      </p:sp>
      <p:sp>
        <p:nvSpPr>
          <p:cNvPr id="43010" name="Rectangle 2">
            <a:extLst>
              <a:ext uri="{FF2B5EF4-FFF2-40B4-BE49-F238E27FC236}">
                <a16:creationId xmlns:a16="http://schemas.microsoft.com/office/drawing/2014/main" id="{EB324987-B874-574E-8A6B-59F4EEBE29FA}"/>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D79B5A1-442D-074A-925F-3C3214FD9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There are several types of vegetative structures that allow perennial plants able to survive.  All of these structures can also sprout new plants and  help spread the weeds.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Yellow nutsedge has </a:t>
            </a:r>
            <a:r>
              <a:rPr lang="es-ES_tradnl" altLang="en-US" b="1">
                <a:latin typeface="Arial" panose="020B0604020202020204" pitchFamily="34" charset="0"/>
                <a:ea typeface="ＭＳ Ｐゴシック" panose="020B0600070205080204" pitchFamily="34" charset="-128"/>
              </a:rPr>
              <a:t>tubers</a:t>
            </a:r>
            <a:r>
              <a:rPr lang="es-ES_tradnl" altLang="en-US">
                <a:latin typeface="Arial" panose="020B0604020202020204" pitchFamily="34" charset="0"/>
                <a:ea typeface="ＭＳ Ｐゴシック" panose="020B0600070205080204" pitchFamily="34" charset="-128"/>
              </a:rPr>
              <a:t>, which grow from roots.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Bermuda buttercup or Oxalis has </a:t>
            </a:r>
            <a:r>
              <a:rPr lang="es-ES_tradnl" altLang="en-US" b="1">
                <a:latin typeface="Arial" panose="020B0604020202020204" pitchFamily="34" charset="0"/>
                <a:ea typeface="ＭＳ Ｐゴシック" panose="020B0600070205080204" pitchFamily="34" charset="-128"/>
              </a:rPr>
              <a:t>bulbs</a:t>
            </a:r>
            <a:r>
              <a:rPr lang="es-ES_tradnl" altLang="en-US">
                <a:latin typeface="Arial" panose="020B0604020202020204" pitchFamily="34" charset="0"/>
                <a:ea typeface="ＭＳ Ｐゴシック" panose="020B0600070205080204" pitchFamily="34" charset="-128"/>
              </a:rPr>
              <a:t>. New plants emerge from the bulbs each year</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AAD73E1A-B91E-4D4F-A3D3-E90F8194B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89FD00-2D87-0449-AC8C-44638434E2FA}" type="slidenum">
              <a:rPr lang="en-US" altLang="en-US" sz="1200" smtClean="0"/>
              <a:pPr/>
              <a:t>29</a:t>
            </a:fld>
            <a:endParaRPr lang="en-US" altLang="en-US" sz="1200"/>
          </a:p>
        </p:txBody>
      </p:sp>
      <p:sp>
        <p:nvSpPr>
          <p:cNvPr id="45058" name="Rectangle 2">
            <a:extLst>
              <a:ext uri="{FF2B5EF4-FFF2-40B4-BE49-F238E27FC236}">
                <a16:creationId xmlns:a16="http://schemas.microsoft.com/office/drawing/2014/main" id="{6013A893-0613-D34B-A112-12CB7734070B}"/>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27160BC-612C-2E47-875F-B033180BF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Bermudagrass spreads through aboveground stems that grow horizontally.  These are called </a:t>
            </a:r>
            <a:r>
              <a:rPr lang="es-ES_tradnl" altLang="en-US" b="1">
                <a:latin typeface="Arial" panose="020B0604020202020204" pitchFamily="34" charset="0"/>
                <a:ea typeface="ＭＳ Ｐゴシック" panose="020B0600070205080204" pitchFamily="34" charset="-128"/>
              </a:rPr>
              <a:t>stolons</a:t>
            </a:r>
            <a:r>
              <a:rPr lang="es-ES_tradnl" altLang="en-US">
                <a:latin typeface="Arial" panose="020B0604020202020204" pitchFamily="34" charset="0"/>
                <a:ea typeface="ＭＳ Ｐゴシック" panose="020B0600070205080204" pitchFamily="34" charset="-128"/>
              </a:rPr>
              <a:t>.  If you chop them up, new plants can grow from the stolon.</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Johnsongrass has underground stems that function in the same way.  These underground stems are called </a:t>
            </a:r>
            <a:r>
              <a:rPr lang="es-ES_tradnl" altLang="en-US" b="1">
                <a:latin typeface="Arial" panose="020B0604020202020204" pitchFamily="34" charset="0"/>
                <a:ea typeface="ＭＳ Ｐゴシック" panose="020B0600070205080204" pitchFamily="34" charset="-128"/>
              </a:rPr>
              <a:t>rhizomes</a:t>
            </a:r>
            <a:r>
              <a:rPr lang="es-ES_tradnl" altLang="en-US">
                <a:latin typeface="Arial" panose="020B0604020202020204" pitchFamily="34" charset="0"/>
                <a:ea typeface="ＭＳ Ｐゴシック" panose="020B0600070205080204" pitchFamily="34" charset="-128"/>
              </a:rPr>
              <a:t>.  </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If you chop up these structures with a rototiller or hoe, you may create even more serious problems because new plants can grow from the vegetative structures.  </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They can also be moved with soil to infest new locations.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D57ABC6D-1D73-7C4B-BEFF-53C5B92C1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345E6D-9C3E-F949-807E-C520CF9F7399}" type="slidenum">
              <a:rPr lang="en-US" altLang="en-US" sz="1200" smtClean="0"/>
              <a:pPr/>
              <a:t>30</a:t>
            </a:fld>
            <a:endParaRPr lang="en-US" altLang="en-US" sz="1200"/>
          </a:p>
        </p:txBody>
      </p:sp>
      <p:sp>
        <p:nvSpPr>
          <p:cNvPr id="47106" name="Rectangle 2">
            <a:extLst>
              <a:ext uri="{FF2B5EF4-FFF2-40B4-BE49-F238E27FC236}">
                <a16:creationId xmlns:a16="http://schemas.microsoft.com/office/drawing/2014/main" id="{5AC47332-E24A-584C-8EBF-03FAB1C02F8C}"/>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575B987E-A42A-974E-A695-2F523CFA8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Plant diseases can be caused by many microorganisms  including viruses, fungi and bacteria.</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These disease-causing organisms are called plant pathogens.  Symptoms vary greatly depending on pathogen and plant but may include leaf discoloration or distortion, powdery growth or dieback of plant parts.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Some pathogens attack plant roots, trunks and crowns, causing wilting, dieback and death.</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plant disease is an abnormal condition that changes how the plant looks or grows.</a:t>
            </a:r>
          </a:p>
          <a:p>
            <a:pPr marL="171450" indent="-171450">
              <a:buFont typeface="Arial" panose="020B0604020202020204" pitchFamily="34" charset="0"/>
              <a:buChar char="•"/>
            </a:pPr>
            <a:r>
              <a:rPr lang="en-US"/>
              <a:t>Plants can get infectious diseases caused by a plant pathogen. Those can also called biotic diseases. Plants can also get abiotic diseases, also called abiotic disorders.</a:t>
            </a:r>
          </a:p>
          <a:p>
            <a:pPr marL="171450" indent="-171450">
              <a:buFont typeface="Arial" panose="020B0604020202020204" pitchFamily="34" charset="0"/>
              <a:buChar char="•"/>
            </a:pPr>
            <a:r>
              <a:rPr lang="en-US"/>
              <a:t>Some common plant diseases include fire</a:t>
            </a:r>
            <a:r>
              <a:rPr lang="en-US" baseline="0"/>
              <a:t> blight and powdery mildew.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symptoms of a plant disease are the visible effects of the disease and is the plant’s response to the pathogen. Symptoms are useful in diagnosing a disease but are not definitive. Many symptoms are common to more than one disease and symptoms can vary even with the same disease.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Examples of symptoms:</a:t>
            </a:r>
            <a:r>
              <a:rPr lang="en-US" baseline="0"/>
              <a:t> tomatoes wilting on one side, canker on a tree trunk</a:t>
            </a:r>
          </a:p>
          <a:p>
            <a:pPr marL="171450" indent="-171450">
              <a:buFont typeface="Arial" panose="020B0604020202020204" pitchFamily="34" charset="0"/>
              <a:buChar char="•"/>
            </a:pPr>
            <a:r>
              <a:rPr lang="en-US" baseline="0"/>
              <a:t>Seeing the actual pathogen is called a sign. Examples of signs include powdery mildew spores and mycelium or rust pustules. Seeing physical evidence of the pathogen allows you to be more confident in your disease diagnosis.</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31</a:t>
            </a:fld>
            <a:endParaRPr lang="en-US"/>
          </a:p>
        </p:txBody>
      </p:sp>
    </p:spTree>
    <p:extLst>
      <p:ext uri="{BB962C8B-B14F-4D97-AF65-F5344CB8AC3E}">
        <p14:creationId xmlns:p14="http://schemas.microsoft.com/office/powerpoint/2010/main" val="687638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Infectious plant diseases are caused by microscopic pathogens. Most plant diseases are caused by fungi and oomycetes. Oomycetes were previously thought to be fungi but now known to be related to brown algae. </a:t>
            </a:r>
          </a:p>
          <a:p>
            <a:r>
              <a:rPr lang="en-US" baseline="0"/>
              <a:t>Other plant pathogens are bacteria which must enter the plant through wounds or other openings; viruses which are basically genetic material in a protein coat; and nematodes, which are tiny worms that live in the soil. </a:t>
            </a:r>
          </a:p>
          <a:p>
            <a:r>
              <a:rPr lang="en-US" baseline="0"/>
              <a:t>Nematodes are not quite microscopic. They are sometimes grouped with invertebrate pests like insects and mites.</a:t>
            </a:r>
          </a:p>
        </p:txBody>
      </p:sp>
      <p:sp>
        <p:nvSpPr>
          <p:cNvPr id="4" name="Slide Number Placeholder 3"/>
          <p:cNvSpPr>
            <a:spLocks noGrp="1"/>
          </p:cNvSpPr>
          <p:nvPr>
            <p:ph type="sldNum" sz="quarter" idx="10"/>
          </p:nvPr>
        </p:nvSpPr>
        <p:spPr/>
        <p:txBody>
          <a:bodyPr/>
          <a:lstStyle/>
          <a:p>
            <a:fld id="{A11B907C-8516-404E-9DB9-18A023C6124D}" type="slidenum">
              <a:rPr lang="en-US" smtClean="0"/>
              <a:t>32</a:t>
            </a:fld>
            <a:endParaRPr lang="en-US"/>
          </a:p>
        </p:txBody>
      </p:sp>
    </p:spTree>
    <p:extLst>
      <p:ext uri="{BB962C8B-B14F-4D97-AF65-F5344CB8AC3E}">
        <p14:creationId xmlns:p14="http://schemas.microsoft.com/office/powerpoint/2010/main" val="1881643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4053B22-B59C-F34E-A901-1C6F7DCFF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94D1C0-4492-684A-85BF-D3F54A0389AF}" type="slidenum">
              <a:rPr lang="en-US" altLang="en-US" sz="1200" smtClean="0"/>
              <a:pPr/>
              <a:t>33</a:t>
            </a:fld>
            <a:endParaRPr lang="en-US" altLang="en-US" sz="1200"/>
          </a:p>
        </p:txBody>
      </p:sp>
      <p:sp>
        <p:nvSpPr>
          <p:cNvPr id="49154" name="Rectangle 2">
            <a:extLst>
              <a:ext uri="{FF2B5EF4-FFF2-40B4-BE49-F238E27FC236}">
                <a16:creationId xmlns:a16="http://schemas.microsoft.com/office/drawing/2014/main" id="{294C7E93-5209-E648-AB3D-E789442EC65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EA7B141B-71A0-4A44-BC9E-88B140190B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Because the microorganisms causing plant diseases are so small, it is often difficult to identify the cause of the injury in the field.</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Microorganisms often live inside the plant and cause general symptoms such as wilting that can be caused by a variety of organisms or abiotic factors.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Some plant pathogens can only be seen with a microscope or may require a laboratory test to positively identify them.</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You may need to take samples to your University of California Cooperative Extension office or to other experts to  diagnose the cause.</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BA0FFD99-A094-D444-A034-CE11C08D6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654739-BBFF-2C49-B2DB-A514494DB7DC}" type="slidenum">
              <a:rPr lang="en-US" altLang="en-US" sz="1200" smtClean="0"/>
              <a:pPr/>
              <a:t>3</a:t>
            </a:fld>
            <a:endParaRPr lang="en-US" altLang="en-US" sz="1200"/>
          </a:p>
        </p:txBody>
      </p:sp>
      <p:sp>
        <p:nvSpPr>
          <p:cNvPr id="20482" name="Rectangle 2">
            <a:extLst>
              <a:ext uri="{FF2B5EF4-FFF2-40B4-BE49-F238E27FC236}">
                <a16:creationId xmlns:a16="http://schemas.microsoft.com/office/drawing/2014/main" id="{48D4BD70-A67D-E945-9CBC-FB45D82656ED}"/>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DEF5C478-3985-2347-9BE4-AA5849662A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When people see a plant that looks unhealthy, they often jump to the conclusion that it has been  damaged by a pest.  Pests are  living organisms that damage plants and may include  insects, rodents,  fungi, bacteria or snails or slugs.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However, there are many non-living (or Abiotic) factors that damage plants as well.  These include poor water management, nutrient deficiencies, mineral toxicities, fertilizer damage, herbicide damage or mechanical injury such as getting hit by a truck or root-pruning during construction.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In this presentation we will talk about the various causes of plant damage.  In many cases, damage caused by one factor may look similar to that caused by something else.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In order to properly manage problems in landscapes, you must be able to identity the cause.</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diagram shows both the biotic disease triangle </a:t>
            </a:r>
            <a:r>
              <a:rPr lang="en-US" sz="1200" baseline="0" dirty="0"/>
              <a:t>and the interaction between the host and the environment in an abiotic disease.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disease triangle is a graphical representation of the concept that a</a:t>
            </a:r>
            <a:r>
              <a:rPr lang="en-US" sz="1200" baseline="0" dirty="0"/>
              <a:t> </a:t>
            </a:r>
            <a:r>
              <a:rPr lang="en-US" sz="1200" dirty="0"/>
              <a:t>plant disease caused by a pathogen will only develop if a susceptible plant, a pathogen that can infect that plant, and favorable environmental conditions occur simultaneously.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all plants are going to be susceptible</a:t>
            </a:r>
            <a:r>
              <a:rPr lang="en-US" sz="1200" baseline="0" dirty="0"/>
              <a:t> to all pathogens.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severity of the disease depends on the virulence</a:t>
            </a:r>
            <a:r>
              <a:rPr lang="en-US" sz="1200" baseline="0" dirty="0"/>
              <a:t> and abundance of the pathogen, the susceptibility of the plant and the environmental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For example, powdery mildew on roses develops when there are many spores of the pathogen, when the rose variety is susceptible to powdery mildew and in shady areas when temperatures are moderate (60-80 degrees Fahrenheit).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34</a:t>
            </a:fld>
            <a:endParaRPr lang="en-US"/>
          </a:p>
        </p:txBody>
      </p:sp>
    </p:spTree>
    <p:extLst>
      <p:ext uri="{BB962C8B-B14F-4D97-AF65-F5344CB8AC3E}">
        <p14:creationId xmlns:p14="http://schemas.microsoft.com/office/powerpoint/2010/main" val="112385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infectious disease to occur, a series of events called</a:t>
            </a:r>
            <a:r>
              <a:rPr lang="en-US" baseline="0" dirty="0"/>
              <a:t> the Disease Cycle must occur. </a:t>
            </a:r>
          </a:p>
          <a:p>
            <a:r>
              <a:rPr lang="en-US" baseline="0" dirty="0"/>
              <a:t>Inoculation is when the pathogen contacts the host. If the environmental conditions aren’t right, the pathogen may die at this stage and not penetrate the host.</a:t>
            </a:r>
          </a:p>
          <a:p>
            <a:r>
              <a:rPr lang="en-US" baseline="0" dirty="0"/>
              <a:t>Penetration is the next stage. The pathogen can enter the plant through wounds or natural openings in the plant like stomata or lenticels. Some pathogens like powdery mildew and sooty mold remain on the surface of the plant.</a:t>
            </a:r>
          </a:p>
          <a:p>
            <a:r>
              <a:rPr lang="en-US" baseline="0" dirty="0"/>
              <a:t>Infection happens as the pathogen moves and grows through the plant host. This is the stage where you’ll start to see disease symptoms as the plant reacts to the presence of the pathogen.</a:t>
            </a:r>
          </a:p>
          <a:p>
            <a:r>
              <a:rPr lang="en-US" baseline="0" dirty="0"/>
              <a:t>Dissemination is when the pathogen moves from plant to plant. Pathogens can move in a number of ways, such as with the splashing of rain or irrigation water, wind, and in insect vectors. At this stage, you might see signs of the pathogen like spore structures.</a:t>
            </a:r>
          </a:p>
          <a:p>
            <a:r>
              <a:rPr lang="en-US" baseline="0" dirty="0"/>
              <a:t>Overwintering is the pathogen’s survival mechanism when the host plant or environment is no longer conducive to the pathogen’s growth. Many pathogens form resting structures at this time. </a:t>
            </a:r>
            <a:r>
              <a:rPr lang="en-US" b="1" baseline="0" dirty="0"/>
              <a:t>This is a good time to try to control plant diseases</a:t>
            </a:r>
            <a:r>
              <a:rPr lang="en-US" baseline="0" dirty="0"/>
              <a:t>.</a:t>
            </a:r>
          </a:p>
          <a:p>
            <a:r>
              <a:rPr lang="en-US" baseline="0" dirty="0"/>
              <a:t>This is a general example of the process.</a:t>
            </a:r>
          </a:p>
          <a:p>
            <a:r>
              <a:rPr lang="en-US" baseline="0" dirty="0"/>
              <a:t>Each pathogen/host combination has variations on this cycle. We’ll discuss one next.</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35</a:t>
            </a:fld>
            <a:endParaRPr lang="en-US"/>
          </a:p>
        </p:txBody>
      </p:sp>
    </p:spTree>
    <p:extLst>
      <p:ext uri="{BB962C8B-B14F-4D97-AF65-F5344CB8AC3E}">
        <p14:creationId xmlns:p14="http://schemas.microsoft.com/office/powerpoint/2010/main" val="2086691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the disease cycle of anthracnose on walnuts. This fungal disease</a:t>
            </a:r>
            <a:r>
              <a:rPr lang="en-US" baseline="0" dirty="0"/>
              <a:t> causes leaf blotches and spots and can also damage the nuts. While it generally doesn’t kill the tree, it can cause leaf drop.</a:t>
            </a:r>
          </a:p>
          <a:p>
            <a:r>
              <a:rPr lang="en-US" baseline="0" dirty="0"/>
              <a:t>This disease is initiated in the spring when wind blows the spores from dropped leaves and fruit onto new leaves and twigs. During the summer, the spores germinate and infect the plant. In fall, the leaves and nuts fall. </a:t>
            </a:r>
          </a:p>
          <a:p>
            <a:r>
              <a:rPr lang="en-US" baseline="0" dirty="0"/>
              <a:t> The fungus will overwinter in fallen leaves and nuts.</a:t>
            </a:r>
          </a:p>
          <a:p>
            <a:r>
              <a:rPr lang="en-US" baseline="0" dirty="0"/>
              <a:t>Clearing dead leaves and dropped walnuts in the winter will reduce the disease in the spring since it reduces the amount of inoculum.</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36</a:t>
            </a:fld>
            <a:endParaRPr lang="en-US"/>
          </a:p>
        </p:txBody>
      </p:sp>
    </p:spTree>
    <p:extLst>
      <p:ext uri="{BB962C8B-B14F-4D97-AF65-F5344CB8AC3E}">
        <p14:creationId xmlns:p14="http://schemas.microsoft.com/office/powerpoint/2010/main" val="82540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Inoculum is the part of the pathogen that can infect a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accent2">
                    <a:lumMod val="50000"/>
                  </a:schemeClr>
                </a:solidFill>
              </a:rPr>
              <a:t>Source of inoculum varies for each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accent2">
                    <a:lumMod val="50000"/>
                  </a:schemeClr>
                </a:solidFill>
              </a:rPr>
              <a:t>Cleaning up the garden at the end of the growing season is important since inoculum can remain in dead organic matter. Inoculum from plant </a:t>
            </a:r>
            <a:r>
              <a:rPr lang="en-US" sz="1200" b="0" err="1">
                <a:solidFill>
                  <a:schemeClr val="accent2">
                    <a:lumMod val="50000"/>
                  </a:schemeClr>
                </a:solidFill>
              </a:rPr>
              <a:t>pahogens</a:t>
            </a:r>
            <a:r>
              <a:rPr lang="en-US" sz="1200" b="0">
                <a:solidFill>
                  <a:schemeClr val="accent2">
                    <a:lumMod val="50000"/>
                  </a:schemeClr>
                </a:solidFill>
              </a:rPr>
              <a:t> can also be in the soil, on weeds, on seed, or on tools.</a:t>
            </a:r>
          </a:p>
          <a:p>
            <a:r>
              <a:rPr lang="en-US"/>
              <a:t>In the anthracnose disease cycle I just talked about, the pathogen spread via spores. Anthracnose spores are carried by the wind onto new leaves, twigs,</a:t>
            </a:r>
            <a:r>
              <a:rPr lang="en-US" baseline="0"/>
              <a:t> and fruit</a:t>
            </a:r>
            <a:r>
              <a:rPr lang="en-US"/>
              <a:t>. </a:t>
            </a:r>
          </a:p>
          <a:p>
            <a:r>
              <a:rPr lang="en-US"/>
              <a:t>Water, insects, and other animals, including people can also carry pathogen inoculum.</a:t>
            </a:r>
          </a:p>
        </p:txBody>
      </p:sp>
      <p:sp>
        <p:nvSpPr>
          <p:cNvPr id="4" name="Slide Number Placeholder 3"/>
          <p:cNvSpPr>
            <a:spLocks noGrp="1"/>
          </p:cNvSpPr>
          <p:nvPr>
            <p:ph type="sldNum" sz="quarter" idx="10"/>
          </p:nvPr>
        </p:nvSpPr>
        <p:spPr/>
        <p:txBody>
          <a:bodyPr/>
          <a:lstStyle/>
          <a:p>
            <a:fld id="{A11B907C-8516-404E-9DB9-18A023C6124D}" type="slidenum">
              <a:rPr lang="en-US" smtClean="0"/>
              <a:t>37</a:t>
            </a:fld>
            <a:endParaRPr lang="en-US"/>
          </a:p>
        </p:txBody>
      </p:sp>
    </p:spTree>
    <p:extLst>
      <p:ext uri="{BB962C8B-B14F-4D97-AF65-F5344CB8AC3E}">
        <p14:creationId xmlns:p14="http://schemas.microsoft.com/office/powerpoint/2010/main" val="313231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some common plant diseases in home. Most of these are fungal diseases.</a:t>
            </a:r>
          </a:p>
        </p:txBody>
      </p:sp>
      <p:sp>
        <p:nvSpPr>
          <p:cNvPr id="4" name="Slide Number Placeholder 3"/>
          <p:cNvSpPr>
            <a:spLocks noGrp="1"/>
          </p:cNvSpPr>
          <p:nvPr>
            <p:ph type="sldNum" sz="quarter" idx="5"/>
          </p:nvPr>
        </p:nvSpPr>
        <p:spPr/>
        <p:txBody>
          <a:bodyPr/>
          <a:lstStyle/>
          <a:p>
            <a:fld id="{A11B907C-8516-404E-9DB9-18A023C6124D}" type="slidenum">
              <a:rPr lang="en-US" smtClean="0"/>
              <a:t>38</a:t>
            </a:fld>
            <a:endParaRPr lang="en-US"/>
          </a:p>
        </p:txBody>
      </p:sp>
    </p:spTree>
    <p:extLst>
      <p:ext uri="{BB962C8B-B14F-4D97-AF65-F5344CB8AC3E}">
        <p14:creationId xmlns:p14="http://schemas.microsoft.com/office/powerpoint/2010/main" val="2592644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Peach leaf curl is caused by a fungus, </a:t>
            </a:r>
            <a:r>
              <a:rPr lang="en-US" i="1"/>
              <a:t>Taphrina deformans.</a:t>
            </a:r>
          </a:p>
          <a:p>
            <a:r>
              <a:rPr lang="en-US"/>
              <a:t>The only host plants for this disease are peach and nectarine.</a:t>
            </a:r>
            <a:r>
              <a:rPr lang="en-US" baseline="0"/>
              <a:t> If you see this kind of symptom on another type of plant, you can rule out peach leaf curl.</a:t>
            </a:r>
          </a:p>
          <a:p>
            <a:r>
              <a:rPr lang="en-US" baseline="0"/>
              <a:t>The symptoms include puckered, twisted leaves that turn red and look blistered. The fungus spreads from leaf to leaf in waterdrops such as when it rains or during irrigation.</a:t>
            </a:r>
          </a:p>
          <a:p>
            <a:r>
              <a:rPr lang="en-US"/>
              <a:t>To prevent peach leaf curl, use resistant peach and nectarine varieties where possible. For nonresistant varieties, treat trees with a fungicide every year after leaves have fallen. Once you see the symptoms, it’s too late to manage the disease that year. Wait until the old leaves have fallen, then treat.</a:t>
            </a:r>
          </a:p>
        </p:txBody>
      </p:sp>
      <p:sp>
        <p:nvSpPr>
          <p:cNvPr id="4" name="Slide Number Placeholder 3"/>
          <p:cNvSpPr>
            <a:spLocks noGrp="1"/>
          </p:cNvSpPr>
          <p:nvPr>
            <p:ph type="sldNum" sz="quarter" idx="10"/>
          </p:nvPr>
        </p:nvSpPr>
        <p:spPr/>
        <p:txBody>
          <a:bodyPr/>
          <a:lstStyle/>
          <a:p>
            <a:fld id="{A11B907C-8516-404E-9DB9-18A023C6124D}" type="slidenum">
              <a:rPr lang="en-US" smtClean="0"/>
              <a:t>39</a:t>
            </a:fld>
            <a:endParaRPr lang="en-US"/>
          </a:p>
        </p:txBody>
      </p:sp>
    </p:spTree>
    <p:extLst>
      <p:ext uri="{BB962C8B-B14F-4D97-AF65-F5344CB8AC3E}">
        <p14:creationId xmlns:p14="http://schemas.microsoft.com/office/powerpoint/2010/main" val="161016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Anthracnose is a general term and can be caused by various fungi. </a:t>
            </a:r>
            <a:r>
              <a:rPr lang="en-US" baseline="0"/>
              <a:t>Many plants are susceptible to anthracnose, such as Chinese elm, sycamore, oak, ash, and even some fruits and vegetables. </a:t>
            </a:r>
            <a:r>
              <a:rPr lang="en-US"/>
              <a:t>Most</a:t>
            </a:r>
            <a:r>
              <a:rPr lang="en-US" baseline="0"/>
              <a:t> anthracnose diseases are minor on most of the host plants except for Chinese elm. Cankers caused by this fungus can girdle and kill Chinese Elm trees. </a:t>
            </a:r>
          </a:p>
          <a:p>
            <a:r>
              <a:rPr lang="en-US" baseline="0"/>
              <a:t>The symptoms of anthracnose vary depending on the plant and the weather but usually include some sort of leaf spot or cankers. As with many fungal diseases, this one is spread by rain splash but can also be wind blown.</a:t>
            </a:r>
          </a:p>
          <a:p>
            <a:r>
              <a:rPr lang="en-US"/>
              <a:t>Manage anthracnose by choosing plants that are resistant to anthracnose-causing fungi. Space the plants far enough apart to maximize air circulation and increase sunlight.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photo shows leaf spots and a dead leaf on a sycamore tree that were caused by anthracnose.</a:t>
            </a:r>
          </a:p>
        </p:txBody>
      </p:sp>
      <p:sp>
        <p:nvSpPr>
          <p:cNvPr id="4" name="Slide Number Placeholder 3"/>
          <p:cNvSpPr>
            <a:spLocks noGrp="1"/>
          </p:cNvSpPr>
          <p:nvPr>
            <p:ph type="sldNum" sz="quarter" idx="10"/>
          </p:nvPr>
        </p:nvSpPr>
        <p:spPr/>
        <p:txBody>
          <a:bodyPr/>
          <a:lstStyle/>
          <a:p>
            <a:fld id="{A11B907C-8516-404E-9DB9-18A023C6124D}" type="slidenum">
              <a:rPr lang="en-US" smtClean="0"/>
              <a:t>40</a:t>
            </a:fld>
            <a:endParaRPr lang="en-US"/>
          </a:p>
        </p:txBody>
      </p:sp>
    </p:spTree>
    <p:extLst>
      <p:ext uri="{BB962C8B-B14F-4D97-AF65-F5344CB8AC3E}">
        <p14:creationId xmlns:p14="http://schemas.microsoft.com/office/powerpoint/2010/main" val="13386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Powdery mildew is a very common disease, especially on cucurbits but fungi causing powdery mildew can also infect grapes, crape myrtle, roses, sycamore, and other plants. The distinctive fuzzy white patches on leaves, shoots, and fruits are actually the</a:t>
            </a:r>
            <a:r>
              <a:rPr lang="en-US" baseline="0"/>
              <a:t> mycelium (branching cells) of the pathogen. This sign of the pathogen enables you to correctly identify this disease.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fungus overwinters in leaf litter and is spread by wind.</a:t>
            </a:r>
            <a:endParaRPr lang="en-US"/>
          </a:p>
          <a:p>
            <a:r>
              <a:rPr lang="en-US"/>
              <a:t>The environment,</a:t>
            </a:r>
            <a:r>
              <a:rPr lang="en-US" baseline="0"/>
              <a:t> as always with plant diseases, is critical. Unlike other fungal diseases, powdery mildew doesn’t need free water on the leaf to germinate. In fact, f</a:t>
            </a:r>
            <a:r>
              <a:rPr lang="en-US"/>
              <a:t>ree water on leaves kills germinating</a:t>
            </a:r>
            <a:r>
              <a:rPr lang="en-US" baseline="0"/>
              <a:t> spores and mycelium of some powdery mildew fungi. Overhead sprinkling can reduce powdery mildew by washing the spores off the plants but can make other plant diseases worse, so be aware of that. Instead, prevent powdery mildew by planting in sunny locations with space between plants for good air circulation.</a:t>
            </a:r>
          </a:p>
        </p:txBody>
      </p:sp>
      <p:sp>
        <p:nvSpPr>
          <p:cNvPr id="4" name="Slide Number Placeholder 3"/>
          <p:cNvSpPr>
            <a:spLocks noGrp="1"/>
          </p:cNvSpPr>
          <p:nvPr>
            <p:ph type="sldNum" sz="quarter" idx="10"/>
          </p:nvPr>
        </p:nvSpPr>
        <p:spPr/>
        <p:txBody>
          <a:bodyPr/>
          <a:lstStyle/>
          <a:p>
            <a:fld id="{A11B907C-8516-404E-9DB9-18A023C6124D}" type="slidenum">
              <a:rPr lang="en-US" smtClean="0"/>
              <a:t>41</a:t>
            </a:fld>
            <a:endParaRPr lang="en-US"/>
          </a:p>
        </p:txBody>
      </p:sp>
    </p:spTree>
    <p:extLst>
      <p:ext uri="{BB962C8B-B14F-4D97-AF65-F5344CB8AC3E}">
        <p14:creationId xmlns:p14="http://schemas.microsoft.com/office/powerpoint/2010/main" val="897948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different symptoms of powdery mildew on pea and tomato. Those distinctive white patches commonly associated with powdery mildew are not present at this time so these symptoms could be mistaken for another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powdery mildews that affect artichokes, onions, peppers, and tomatoes produce yellow patches on leaves but little powdery growth.</a:t>
            </a:r>
          </a:p>
        </p:txBody>
      </p:sp>
      <p:sp>
        <p:nvSpPr>
          <p:cNvPr id="4" name="Slide Number Placeholder 3"/>
          <p:cNvSpPr>
            <a:spLocks noGrp="1"/>
          </p:cNvSpPr>
          <p:nvPr>
            <p:ph type="sldNum" sz="quarter" idx="10"/>
          </p:nvPr>
        </p:nvSpPr>
        <p:spPr/>
        <p:txBody>
          <a:bodyPr/>
          <a:lstStyle/>
          <a:p>
            <a:fld id="{A11B907C-8516-404E-9DB9-18A023C6124D}" type="slidenum">
              <a:rPr lang="en-US" smtClean="0"/>
              <a:t>42</a:t>
            </a:fld>
            <a:endParaRPr lang="en-US"/>
          </a:p>
        </p:txBody>
      </p:sp>
    </p:spTree>
    <p:extLst>
      <p:ext uri="{BB962C8B-B14F-4D97-AF65-F5344CB8AC3E}">
        <p14:creationId xmlns:p14="http://schemas.microsoft.com/office/powerpoint/2010/main" val="795695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Downy mildew is caused by oomycetes, pathogens that are sometimes called “water molds.” They are not fungi. Many vegetable plants are susceptible to downy mildew including </a:t>
            </a:r>
            <a:r>
              <a:rPr lang="en-US" sz="1200"/>
              <a:t>cucurbits, cole crops, lettuce, peas, spinach, onions and garlic, .</a:t>
            </a:r>
          </a:p>
          <a:p>
            <a:r>
              <a:rPr lang="en-US"/>
              <a:t>Typical symptoms of downy mildew include downy masses of spores </a:t>
            </a:r>
            <a:r>
              <a:rPr lang="en-US" sz="1200" u="none" kern="1200" baseline="0">
                <a:solidFill>
                  <a:schemeClr val="tx1"/>
                </a:solidFill>
                <a:latin typeface="+mn-lt"/>
                <a:ea typeface="+mn-ea"/>
                <a:cs typeface="+mn-cs"/>
              </a:rPr>
              <a:t>on the </a:t>
            </a:r>
            <a:r>
              <a:rPr lang="en-US" sz="1200" kern="1200" baseline="0">
                <a:solidFill>
                  <a:schemeClr val="tx1"/>
                </a:solidFill>
                <a:latin typeface="+mn-lt"/>
                <a:ea typeface="+mn-ea"/>
                <a:cs typeface="+mn-cs"/>
              </a:rPr>
              <a:t>undersides of affected leaves with irregular yellow patches on top. T</a:t>
            </a:r>
            <a:r>
              <a:rPr lang="en-US"/>
              <a:t>hese chlorotic lesions later turn brown.</a:t>
            </a:r>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The spores can be spread by wind. </a:t>
            </a:r>
            <a:r>
              <a:rPr lang="en-US" baseline="0"/>
              <a:t>This oomycete overwinters in old roots and needs cool, moist weather for infection and disease development to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photograph shows the brown irregular spots of d</a:t>
            </a:r>
            <a:r>
              <a:rPr lang="en-US"/>
              <a:t>owny mildew on a collard leaf.</a:t>
            </a:r>
          </a:p>
          <a:p>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43</a:t>
            </a:fld>
            <a:endParaRPr lang="en-US"/>
          </a:p>
        </p:txBody>
      </p:sp>
    </p:spTree>
    <p:extLst>
      <p:ext uri="{BB962C8B-B14F-4D97-AF65-F5344CB8AC3E}">
        <p14:creationId xmlns:p14="http://schemas.microsoft.com/office/powerpoint/2010/main" val="2726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What do you think caused this damage? Do you know what kind of plant it might be?</a:t>
            </a:r>
          </a:p>
          <a:p>
            <a:pPr marL="171450" indent="-171450">
              <a:buFont typeface="Arial" panose="020B0604020202020204" pitchFamily="34" charset="0"/>
              <a:buChar char="•"/>
            </a:pPr>
            <a:r>
              <a:rPr lang="en-US"/>
              <a:t>Peach leaf curl on peach</a:t>
            </a:r>
          </a:p>
          <a:p>
            <a:pPr marL="171450" indent="-171450">
              <a:buFont typeface="Arial" panose="020B0604020202020204" pitchFamily="34" charset="0"/>
              <a:buChar char="•"/>
            </a:pPr>
            <a:r>
              <a:rPr lang="en-US"/>
              <a:t>Rosy apple aphids causing leaves to curl on apple; look inside leaves to see if you can find the pest</a:t>
            </a:r>
          </a:p>
          <a:p>
            <a:pPr marL="171450" indent="-171450">
              <a:buFont typeface="Arial" panose="020B0604020202020204" pitchFamily="34" charset="0"/>
              <a:buChar char="•"/>
            </a:pPr>
            <a:r>
              <a:rPr lang="en-US"/>
              <a:t>Herbicide (2,4_d) damage to sycamore leaves </a:t>
            </a:r>
          </a:p>
          <a:p>
            <a:pPr marL="171450" indent="-171450">
              <a:buFont typeface="Arial" panose="020B0604020202020204" pitchFamily="34" charset="0"/>
              <a:buChar char="•"/>
            </a:pPr>
            <a:r>
              <a:rPr lang="en-US"/>
              <a:t>Knowing the plant you are noticing damage on can help narrow down possible pests or problems</a:t>
            </a:r>
          </a:p>
          <a:p>
            <a:pPr marL="171450" indent="-171450">
              <a:buFont typeface="Arial" panose="020B0604020202020204" pitchFamily="34" charset="0"/>
              <a:buChar char="•"/>
            </a:pPr>
            <a:r>
              <a:rPr lang="en-US"/>
              <a:t>Not all pests attack all plants, like peach leaf curl </a:t>
            </a:r>
          </a:p>
          <a:p>
            <a:pPr marL="171450" indent="-171450">
              <a:buFont typeface="Arial" panose="020B0604020202020204" pitchFamily="34" charset="0"/>
              <a:buChar char="•"/>
            </a:pPr>
            <a:r>
              <a:rPr lang="en-US"/>
              <a:t>If you were to look inside the rolled up leaves you’d find aphids </a:t>
            </a:r>
          </a:p>
        </p:txBody>
      </p:sp>
      <p:sp>
        <p:nvSpPr>
          <p:cNvPr id="4" name="Slide Number Placeholder 3"/>
          <p:cNvSpPr>
            <a:spLocks noGrp="1"/>
          </p:cNvSpPr>
          <p:nvPr>
            <p:ph type="sldNum" sz="quarter" idx="5"/>
          </p:nvPr>
        </p:nvSpPr>
        <p:spPr/>
        <p:txBody>
          <a:bodyPr/>
          <a:lstStyle/>
          <a:p>
            <a:fld id="{602A672A-5153-E443-928C-0E77831D6A93}" type="slidenum">
              <a:rPr lang="en-US" smtClean="0"/>
              <a:t>4</a:t>
            </a:fld>
            <a:endParaRPr lang="en-US"/>
          </a:p>
        </p:txBody>
      </p:sp>
    </p:spTree>
    <p:extLst>
      <p:ext uri="{BB962C8B-B14F-4D97-AF65-F5344CB8AC3E}">
        <p14:creationId xmlns:p14="http://schemas.microsoft.com/office/powerpoint/2010/main" val="1083701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different symptoms of downy mildew on cucurbit and pea. The cucurbit leaf on the left shows the characteristic angular leaf spots of downy mildew. The symptoms on pea is reminiscent of rust but the growth is more cottony.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Downy mildew occurs in the Sacramento, upper San Joaquin, Imperial valley, and in coastal areas. It attacks all cucurbits, but cucumber is the most commonly infected.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about cucumber downy mildew: http://</a:t>
            </a:r>
            <a:r>
              <a:rPr lang="en-US" err="1"/>
              <a:t>ipm.ucanr.edu</a:t>
            </a:r>
            <a:r>
              <a:rPr lang="en-US"/>
              <a:t>/PMG/GARDEN/VEGES/DISEASES/</a:t>
            </a:r>
            <a:r>
              <a:rPr lang="en-US" err="1"/>
              <a:t>cudowneymildew.html</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about pea downy mildew: http://</a:t>
            </a:r>
            <a:r>
              <a:rPr lang="en-US" err="1"/>
              <a:t>ipm.ucanr.edu</a:t>
            </a:r>
            <a:r>
              <a:rPr lang="en-US"/>
              <a:t>/PMG/GARDEN/VEGES/DISEASES/</a:t>
            </a:r>
            <a:r>
              <a:rPr lang="en-US" err="1"/>
              <a:t>peadownymildew.html</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44</a:t>
            </a:fld>
            <a:endParaRPr lang="en-US"/>
          </a:p>
        </p:txBody>
      </p:sp>
    </p:spTree>
    <p:extLst>
      <p:ext uri="{BB962C8B-B14F-4D97-AF65-F5344CB8AC3E}">
        <p14:creationId xmlns:p14="http://schemas.microsoft.com/office/powerpoint/2010/main" val="723529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marL="0" indent="0">
              <a:lnSpc>
                <a:spcPct val="80000"/>
              </a:lnSpc>
              <a:buFont typeface="+mj-lt"/>
              <a:buNone/>
            </a:pPr>
            <a:r>
              <a:rPr lang="en-US"/>
              <a:t>You might confuse downy mildew and powdery mildew. However, the two diseases differ in several important ways so you’ll need to collect some information. </a:t>
            </a: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t>Powdery mildew thrives in warm weather whereas downy mildew is a cool weather disease.</a:t>
            </a:r>
          </a:p>
          <a:p>
            <a:pPr marL="0" indent="0">
              <a:lnSpc>
                <a:spcPct val="80000"/>
              </a:lnSpc>
              <a:buFont typeface="+mj-lt"/>
              <a:buNone/>
            </a:pPr>
            <a:r>
              <a:rPr lang="en-US"/>
              <a:t>Downy mildew produces spores mostly on the undersides of leaves and only after rain or very heavy fog. Spores disappear soon after leaves dry out. Powdery mildew does not require water on the leaf surface for spore formation, and the powdery growth appears on both sides of leaves. </a:t>
            </a:r>
          </a:p>
          <a:p>
            <a:pPr marL="0" indent="0">
              <a:lnSpc>
                <a:spcPct val="80000"/>
              </a:lnSpc>
              <a:buFont typeface="+mj-lt"/>
              <a:buNone/>
            </a:pPr>
            <a:r>
              <a:rPr lang="en-US" altLang="en-US">
                <a:ea typeface="ＭＳ Ｐゴシック" charset="-128"/>
              </a:rPr>
              <a:t>This photo of a brassica plant shows powdery mildew spots.</a:t>
            </a:r>
          </a:p>
        </p:txBody>
      </p:sp>
      <p:sp>
        <p:nvSpPr>
          <p:cNvPr id="4" name="Slide Number Placeholder 3"/>
          <p:cNvSpPr>
            <a:spLocks noGrp="1"/>
          </p:cNvSpPr>
          <p:nvPr>
            <p:ph type="sldNum" sz="quarter" idx="5"/>
          </p:nvPr>
        </p:nvSpPr>
        <p:spPr/>
        <p:txBody>
          <a:bodyPr/>
          <a:lstStyle/>
          <a:p>
            <a:fld id="{B81F4374-DE2B-4D4E-AF7D-D64E373C2420}" type="slidenum">
              <a:rPr lang="en-US" smtClean="0"/>
              <a:t>45</a:t>
            </a:fld>
            <a:endParaRPr lang="en-US"/>
          </a:p>
        </p:txBody>
      </p:sp>
    </p:spTree>
    <p:extLst>
      <p:ext uri="{BB962C8B-B14F-4D97-AF65-F5344CB8AC3E}">
        <p14:creationId xmlns:p14="http://schemas.microsoft.com/office/powerpoint/2010/main" val="1293412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Rusts are caused by various fungi which are very specific to their hosts. </a:t>
            </a:r>
            <a:endParaRPr lang="en-US"/>
          </a:p>
          <a:p>
            <a:r>
              <a:rPr lang="en-US"/>
              <a:t>Those host plants include roses, </a:t>
            </a:r>
            <a:r>
              <a:rPr lang="en-US" err="1"/>
              <a:t>caneberries</a:t>
            </a:r>
            <a:r>
              <a:rPr lang="en-US"/>
              <a:t>, rhododendron, stone fruit, pine, and even grasses.</a:t>
            </a:r>
          </a:p>
          <a:p>
            <a:r>
              <a:rPr lang="en-US"/>
              <a:t>The pustules are formed of masses of rust spores, which are the infectious part of the</a:t>
            </a:r>
            <a:r>
              <a:rPr lang="en-US" baseline="0"/>
              <a:t> pathogen. This is a sign of the disease, not a symptom. </a:t>
            </a:r>
          </a:p>
          <a:p>
            <a:r>
              <a:rPr lang="en-US" baseline="0"/>
              <a:t>The spores can be disseminated by wind and water splash.</a:t>
            </a:r>
          </a:p>
          <a:p>
            <a:r>
              <a:rPr lang="en-US" baseline="0"/>
              <a:t>The photograph shows yellow-orange rust pustules on the top and bottom of rose leaves.</a:t>
            </a:r>
          </a:p>
        </p:txBody>
      </p:sp>
      <p:sp>
        <p:nvSpPr>
          <p:cNvPr id="4" name="Slide Number Placeholder 3"/>
          <p:cNvSpPr>
            <a:spLocks noGrp="1"/>
          </p:cNvSpPr>
          <p:nvPr>
            <p:ph type="sldNum" sz="quarter" idx="10"/>
          </p:nvPr>
        </p:nvSpPr>
        <p:spPr/>
        <p:txBody>
          <a:bodyPr/>
          <a:lstStyle/>
          <a:p>
            <a:fld id="{A11B907C-8516-404E-9DB9-18A023C6124D}" type="slidenum">
              <a:rPr lang="en-US" smtClean="0"/>
              <a:t>46</a:t>
            </a:fld>
            <a:endParaRPr lang="en-US"/>
          </a:p>
        </p:txBody>
      </p:sp>
    </p:spTree>
    <p:extLst>
      <p:ext uri="{BB962C8B-B14F-4D97-AF65-F5344CB8AC3E}">
        <p14:creationId xmlns:p14="http://schemas.microsoft.com/office/powerpoint/2010/main" val="121859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Plant viruses, just like human viruses, require a host to reproduce. They are submicroscopic so you will only see symptoms, not signs.</a:t>
            </a:r>
          </a:p>
          <a:p>
            <a:r>
              <a:rPr lang="en-US"/>
              <a:t>Plant</a:t>
            </a:r>
            <a:r>
              <a:rPr lang="en-US" baseline="0"/>
              <a:t> viruses cause an array of patterns on leaves and flowers, as well as necrosis and stunting. In some cases, there will be no symptoms. Some plant viruses are spread by humans through grafting and propagation. Others are spread by insects or soil-borne fungi.</a:t>
            </a:r>
          </a:p>
          <a:p>
            <a:r>
              <a:rPr lang="en-US" baseline="0"/>
              <a:t>This photo shows virus-induced patterns on a cucumber leaf. The leaf turns yellow then the edges of the leaves become brown and necrotic.</a:t>
            </a:r>
          </a:p>
          <a:p>
            <a:r>
              <a:rPr lang="en-US" baseline="0"/>
              <a:t>Manage plant viruses with the use </a:t>
            </a:r>
            <a:r>
              <a:rPr lang="en-US"/>
              <a:t>of virus-tested planting stock and resistant varieties.</a:t>
            </a:r>
          </a:p>
        </p:txBody>
      </p:sp>
      <p:sp>
        <p:nvSpPr>
          <p:cNvPr id="4" name="Slide Number Placeholder 3"/>
          <p:cNvSpPr>
            <a:spLocks noGrp="1"/>
          </p:cNvSpPr>
          <p:nvPr>
            <p:ph type="sldNum" sz="quarter" idx="10"/>
          </p:nvPr>
        </p:nvSpPr>
        <p:spPr/>
        <p:txBody>
          <a:bodyPr/>
          <a:lstStyle/>
          <a:p>
            <a:fld id="{A11B907C-8516-404E-9DB9-18A023C6124D}" type="slidenum">
              <a:rPr lang="en-US" smtClean="0"/>
              <a:t>47</a:t>
            </a:fld>
            <a:endParaRPr lang="en-US"/>
          </a:p>
        </p:txBody>
      </p:sp>
    </p:spTree>
    <p:extLst>
      <p:ext uri="{BB962C8B-B14F-4D97-AF65-F5344CB8AC3E}">
        <p14:creationId xmlns:p14="http://schemas.microsoft.com/office/powerpoint/2010/main" val="2040477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Nematodes are tiny roundworms that are sometimes plant parasites. They live in the soil and attack the roots of susceptible plants. There are also nematodes that attack pest insects or other nematodes.</a:t>
            </a:r>
          </a:p>
          <a:p>
            <a:r>
              <a:rPr lang="en-US"/>
              <a:t>Many plants are susceptible to nematode infection, like ornamentals, vegetables, and fruit and nut trees.</a:t>
            </a:r>
          </a:p>
          <a:p>
            <a:r>
              <a:rPr lang="en-US"/>
              <a:t>The</a:t>
            </a:r>
            <a:r>
              <a:rPr lang="en-US" baseline="0"/>
              <a:t> photograph shows the characteristic root galls caused by the nematodes burrowing into and feeding on the roots. The nematodes slow plant growth, reduce yield, and can cause wilting and leaf drop.</a:t>
            </a:r>
          </a:p>
          <a:p>
            <a:r>
              <a:rPr lang="en-US"/>
              <a:t>Management of nematodes is difficult. They spread in infested soil, so the most reliable management practices are preventive, including sanitation and choice of resistant plant varieties. </a:t>
            </a:r>
          </a:p>
        </p:txBody>
      </p:sp>
      <p:sp>
        <p:nvSpPr>
          <p:cNvPr id="4" name="Slide Number Placeholder 3"/>
          <p:cNvSpPr>
            <a:spLocks noGrp="1"/>
          </p:cNvSpPr>
          <p:nvPr>
            <p:ph type="sldNum" sz="quarter" idx="10"/>
          </p:nvPr>
        </p:nvSpPr>
        <p:spPr/>
        <p:txBody>
          <a:bodyPr/>
          <a:lstStyle/>
          <a:p>
            <a:fld id="{A11B907C-8516-404E-9DB9-18A023C6124D}" type="slidenum">
              <a:rPr lang="en-US" smtClean="0"/>
              <a:t>48</a:t>
            </a:fld>
            <a:endParaRPr lang="en-US"/>
          </a:p>
        </p:txBody>
      </p:sp>
    </p:spTree>
    <p:extLst>
      <p:ext uri="{BB962C8B-B14F-4D97-AF65-F5344CB8AC3E}">
        <p14:creationId xmlns:p14="http://schemas.microsoft.com/office/powerpoint/2010/main" val="41562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quickly covered some of the more common plant diseases. Most of the time, it’s best to prevent disease in your garden with resistant varieties and by keeping your garden clear of pathogen inoculum. </a:t>
            </a:r>
          </a:p>
          <a:p>
            <a:r>
              <a:rPr lang="en-US"/>
              <a:t>A few techniques that work well for managing plant diseases are pruning, water management, and in the case of some foliar diseases like peach leaf curl, the use of pesticides.</a:t>
            </a:r>
          </a:p>
        </p:txBody>
      </p:sp>
      <p:sp>
        <p:nvSpPr>
          <p:cNvPr id="4" name="Slide Number Placeholder 3"/>
          <p:cNvSpPr>
            <a:spLocks noGrp="1"/>
          </p:cNvSpPr>
          <p:nvPr>
            <p:ph type="sldNum" sz="quarter" idx="5"/>
          </p:nvPr>
        </p:nvSpPr>
        <p:spPr/>
        <p:txBody>
          <a:bodyPr/>
          <a:lstStyle/>
          <a:p>
            <a:fld id="{F8054B17-F3A3-6C4B-96C3-744CD6CD3D5E}" type="slidenum">
              <a:rPr lang="en-US" smtClean="0"/>
              <a:t>49</a:t>
            </a:fld>
            <a:endParaRPr lang="en-US"/>
          </a:p>
        </p:txBody>
      </p:sp>
    </p:spTree>
    <p:extLst>
      <p:ext uri="{BB962C8B-B14F-4D97-AF65-F5344CB8AC3E}">
        <p14:creationId xmlns:p14="http://schemas.microsoft.com/office/powerpoint/2010/main" val="1168401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Abiotic disorders are noninfectious diseases. That is, there is no pathogen involved.</a:t>
            </a:r>
          </a:p>
          <a:p>
            <a:r>
              <a:rPr lang="en-US" dirty="0"/>
              <a:t>Most common abiotic disorders are due</a:t>
            </a:r>
            <a:r>
              <a:rPr lang="en-US" baseline="0" dirty="0"/>
              <a:t> to issues with the soil. </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50</a:t>
            </a:fld>
            <a:endParaRPr lang="en-US"/>
          </a:p>
        </p:txBody>
      </p:sp>
    </p:spTree>
    <p:extLst>
      <p:ext uri="{BB962C8B-B14F-4D97-AF65-F5344CB8AC3E}">
        <p14:creationId xmlns:p14="http://schemas.microsoft.com/office/powerpoint/2010/main" val="163978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Moisture</a:t>
            </a:r>
            <a:r>
              <a:rPr lang="en-US" baseline="0" dirty="0"/>
              <a:t> imbalances can both mimic and trigger plant diseases.</a:t>
            </a:r>
          </a:p>
          <a:p>
            <a:r>
              <a:rPr lang="en-US" dirty="0"/>
              <a:t>Both can cause crown dieback of trees – because there aren’t enough roots to feed the leaves.</a:t>
            </a:r>
          </a:p>
          <a:p>
            <a:r>
              <a:rPr lang="en-US" dirty="0"/>
              <a:t>Mild &amp; prolonged deficit: reduced growth, tip dieback, wilting, fading and premature leaf drop</a:t>
            </a:r>
          </a:p>
          <a:p>
            <a:r>
              <a:rPr lang="en-US" dirty="0"/>
              <a:t>Chronic deficit: you could see salt buildup leading to leaf margin necrosis and branch dieback.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Excess water: Too much can lead to aeration deficiency. Roots that are too wet don’t get enough oxygen, killing them which increases disease susceptibility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branch dieback in the photo was caused by the tree not receiving enough water over a long time.</a:t>
            </a:r>
          </a:p>
          <a:p>
            <a:endParaRPr lang="en-US" dirty="0"/>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51</a:t>
            </a:fld>
            <a:endParaRPr lang="en-US"/>
          </a:p>
        </p:txBody>
      </p:sp>
    </p:spTree>
    <p:extLst>
      <p:ext uri="{BB962C8B-B14F-4D97-AF65-F5344CB8AC3E}">
        <p14:creationId xmlns:p14="http://schemas.microsoft.com/office/powerpoint/2010/main" val="519934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hot weather, tomatoes, peppers, and squash are susceptible to blossom end rot. A small spot will enlarge into a sunken, leathery lesion on the bottom of the fruit as seen in this photo. This disorder occurs when not enough water can move through the plant, leading to a calcium deficiency in the fruit. Anything that causes the roots to be unable to take up enough water for the rapidly growing plant can lead to blossom end rot.</a:t>
            </a:r>
          </a:p>
        </p:txBody>
      </p:sp>
      <p:sp>
        <p:nvSpPr>
          <p:cNvPr id="4" name="Slide Number Placeholder 3"/>
          <p:cNvSpPr>
            <a:spLocks noGrp="1"/>
          </p:cNvSpPr>
          <p:nvPr>
            <p:ph type="sldNum" sz="quarter" idx="5"/>
          </p:nvPr>
        </p:nvSpPr>
        <p:spPr/>
        <p:txBody>
          <a:bodyPr/>
          <a:lstStyle/>
          <a:p>
            <a:fld id="{F8054B17-F3A3-6C4B-96C3-744CD6CD3D5E}" type="slidenum">
              <a:rPr lang="en-US" smtClean="0"/>
              <a:t>52</a:t>
            </a:fld>
            <a:endParaRPr lang="en-US"/>
          </a:p>
        </p:txBody>
      </p:sp>
    </p:spTree>
    <p:extLst>
      <p:ext uri="{BB962C8B-B14F-4D97-AF65-F5344CB8AC3E}">
        <p14:creationId xmlns:p14="http://schemas.microsoft.com/office/powerpoint/2010/main" val="295162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Adding too much fertilizer or chronic underirrigation can cause salts to build up in the soil. You might see tip dieback, burn, and other symptoms.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Of the macronutrients nitrogen, phosphorus, and potassium, nitrogen is the most common deficiency.</a:t>
            </a:r>
          </a:p>
          <a:p>
            <a:r>
              <a:rPr lang="en-US"/>
              <a:t>Fruit</a:t>
            </a:r>
            <a:r>
              <a:rPr lang="en-US" baseline="0"/>
              <a:t> and nut trees, palms, plants in containers can become nitrogen deficient.</a:t>
            </a:r>
          </a:p>
          <a:p>
            <a:r>
              <a:rPr lang="en-US"/>
              <a:t>The micronutrients</a:t>
            </a:r>
            <a:r>
              <a:rPr lang="en-US" baseline="0"/>
              <a:t> Iron, Manganese and Zinc are most common micronutrient deficiencies.</a:t>
            </a:r>
          </a:p>
          <a:p>
            <a:r>
              <a:rPr lang="en-US" baseline="0"/>
              <a:t>Most garden soils have enough of these micronutrients but sometimes, the conditions in the soil inhibit the plant roots from taking them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before a</a:t>
            </a:r>
            <a:r>
              <a:rPr lang="en-US" baseline="0"/>
              <a:t>dding N fertilizer or any other nutrient, make sure the soil is draining properly and the plant roots are healthy.</a:t>
            </a:r>
            <a:endParaRPr lang="en-US"/>
          </a:p>
          <a:p>
            <a:r>
              <a:rPr lang="en-US" baseline="0"/>
              <a:t>Photo shows Iron deficiency: yellowing leaves with dark green veins.</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53</a:t>
            </a:fld>
            <a:endParaRPr lang="en-US"/>
          </a:p>
        </p:txBody>
      </p:sp>
    </p:spTree>
    <p:extLst>
      <p:ext uri="{BB962C8B-B14F-4D97-AF65-F5344CB8AC3E}">
        <p14:creationId xmlns:p14="http://schemas.microsoft.com/office/powerpoint/2010/main" val="166133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you think caused this damage? The same pest or something else? </a:t>
            </a:r>
          </a:p>
          <a:p>
            <a:pPr marL="171450" indent="-171450">
              <a:buFont typeface="Arial" panose="020B0604020202020204" pitchFamily="34" charset="0"/>
              <a:buChar char="•"/>
            </a:pPr>
            <a:r>
              <a:rPr lang="en-US" dirty="0"/>
              <a:t>Stippling or bleaching damage can be from different kinds of pests</a:t>
            </a:r>
          </a:p>
          <a:p>
            <a:pPr marL="171450" indent="-171450">
              <a:buFont typeface="Arial" panose="020B0604020202020204" pitchFamily="34" charset="0"/>
              <a:buChar char="•"/>
            </a:pPr>
            <a:r>
              <a:rPr lang="en-US" dirty="0"/>
              <a:t>Usually pests with piercing-sucking mouthparts, or rasping/scraping mouthparts like thrips</a:t>
            </a:r>
          </a:p>
          <a:p>
            <a:pPr marL="171450" indent="-171450">
              <a:buFont typeface="Arial" panose="020B0604020202020204" pitchFamily="34" charset="0"/>
              <a:buChar char="•"/>
            </a:pPr>
            <a:r>
              <a:rPr lang="en-US" dirty="0"/>
              <a:t>Webbing from two spotted spider mites almond– look for webbing, light spots on leaves, underside of leaves</a:t>
            </a:r>
          </a:p>
          <a:p>
            <a:pPr marL="171450" indent="-171450">
              <a:buFont typeface="Arial" panose="020B0604020202020204" pitchFamily="34" charset="0"/>
              <a:buChar char="•"/>
            </a:pPr>
            <a:r>
              <a:rPr lang="en-US" dirty="0"/>
              <a:t>Rose leafhopper on rose– look underside of leaf, cast skins may be present but no webbing</a:t>
            </a:r>
          </a:p>
          <a:p>
            <a:pPr marL="171450" indent="-171450">
              <a:buFont typeface="Arial" panose="020B0604020202020204" pitchFamily="34" charset="0"/>
              <a:buChar char="•"/>
            </a:pPr>
            <a:r>
              <a:rPr lang="en-US" dirty="0"/>
              <a:t>Greenhouse thrips on viburnum-  no webbing, if you tapped this plant onto a sticky card or white paper the thrips would fall onto it</a:t>
            </a:r>
          </a:p>
        </p:txBody>
      </p:sp>
      <p:sp>
        <p:nvSpPr>
          <p:cNvPr id="4" name="Slide Number Placeholder 3"/>
          <p:cNvSpPr>
            <a:spLocks noGrp="1"/>
          </p:cNvSpPr>
          <p:nvPr>
            <p:ph type="sldNum" sz="quarter" idx="5"/>
          </p:nvPr>
        </p:nvSpPr>
        <p:spPr/>
        <p:txBody>
          <a:bodyPr/>
          <a:lstStyle/>
          <a:p>
            <a:fld id="{602A672A-5153-E443-928C-0E77831D6A93}" type="slidenum">
              <a:rPr lang="en-US" smtClean="0"/>
              <a:t>5</a:t>
            </a:fld>
            <a:endParaRPr lang="en-US"/>
          </a:p>
        </p:txBody>
      </p:sp>
    </p:spTree>
    <p:extLst>
      <p:ext uri="{BB962C8B-B14F-4D97-AF65-F5344CB8AC3E}">
        <p14:creationId xmlns:p14="http://schemas.microsoft.com/office/powerpoint/2010/main" val="2474138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Sunburn</a:t>
            </a:r>
            <a:r>
              <a:rPr lang="en-US" baseline="0"/>
              <a:t> may look like a plant disease if all you have is a leaf. Find out what the rest of the plant and surrounding plants look like. Sunburn is caused by too much sunlight on a plant so you’ll see it most severely on west and south sides of the plant, on the bark or leaves. </a:t>
            </a:r>
          </a:p>
          <a:p>
            <a:r>
              <a:rPr lang="en-US" baseline="0"/>
              <a:t>The reddish-brown shiny spots on the leaves in this photo is a typical symptom. You could also see sunburn on fruit or bark. Bark will become discolored and may crack or develop cankers. </a:t>
            </a:r>
          </a:p>
          <a:p>
            <a:r>
              <a:rPr lang="en-US" baseline="0"/>
              <a:t>You might notice almond growers in California painting the trunks of their trees white. This is to prevent sunburn. You can do the same with your own garden trees if they are exposed to intense sunlight. Paint tree trunks of young trees with interior white latex paint that has been diluted by half with water.</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54</a:t>
            </a:fld>
            <a:endParaRPr lang="en-US"/>
          </a:p>
        </p:txBody>
      </p:sp>
    </p:spTree>
    <p:extLst>
      <p:ext uri="{BB962C8B-B14F-4D97-AF65-F5344CB8AC3E}">
        <p14:creationId xmlns:p14="http://schemas.microsoft.com/office/powerpoint/2010/main" val="1808687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this a disease or a disorder? The photo shows leaves that are distorted and curled with swollen, red galls. </a:t>
            </a:r>
          </a:p>
          <a:p>
            <a:r>
              <a:rPr lang="en-US"/>
              <a:t>Some possibilities based on these symptoms include insect damage, herbicide toxicity, nutrient deficiency, or the peach leaf curl fungus, </a:t>
            </a:r>
            <a:r>
              <a:rPr lang="en-US" i="1"/>
              <a:t>Taphrina deformans</a:t>
            </a:r>
            <a:r>
              <a:rPr lang="en-US"/>
              <a:t>.</a:t>
            </a:r>
          </a:p>
          <a:p>
            <a:r>
              <a:rPr lang="en-US"/>
              <a:t>Find out what kind of plant this is and that will help you</a:t>
            </a:r>
            <a:r>
              <a:rPr lang="en-US" baseline="0"/>
              <a:t> determine the cause of the symptoms.</a:t>
            </a:r>
          </a:p>
          <a:p>
            <a:r>
              <a:rPr lang="en-US" baseline="0"/>
              <a:t>In this case, it’s a peach leaf which points us to the peach leaf curl disease.</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55</a:t>
            </a:fld>
            <a:endParaRPr lang="en-US"/>
          </a:p>
        </p:txBody>
      </p:sp>
    </p:spTree>
    <p:extLst>
      <p:ext uri="{BB962C8B-B14F-4D97-AF65-F5344CB8AC3E}">
        <p14:creationId xmlns:p14="http://schemas.microsoft.com/office/powerpoint/2010/main" val="192239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2400" dirty="0"/>
              <a:t>Host plant, including cultivar: knowing this will narrow down the possibilities and allow you to use the online tools more effectively.</a:t>
            </a:r>
          </a:p>
          <a:p>
            <a:pPr marL="914400" lvl="1" indent="-514350">
              <a:buFont typeface="+mj-lt"/>
              <a:buAutoNum type="alphaLcParenR"/>
            </a:pPr>
            <a:r>
              <a:rPr lang="en-US" sz="2000" dirty="0"/>
              <a:t>Are the symptoms typical of the cultivar and not an actual problem?</a:t>
            </a:r>
          </a:p>
          <a:p>
            <a:pPr marL="914400" lvl="1" indent="-514350">
              <a:buFont typeface="+mj-lt"/>
              <a:buAutoNum type="alphaLcParenR"/>
            </a:pPr>
            <a:r>
              <a:rPr lang="en-US" sz="2000" dirty="0"/>
              <a:t>Age? Is the plant reaching the end of its lifespan? Are the symptoms typical for the age of this plant and not indicative of a problem?</a:t>
            </a:r>
          </a:p>
          <a:p>
            <a:pPr marL="914400" lvl="1" indent="-514350">
              <a:buFont typeface="+mj-lt"/>
              <a:buAutoNum type="alphaLcParenR"/>
            </a:pPr>
            <a:r>
              <a:rPr lang="en-US" sz="2000" dirty="0"/>
              <a:t>In preferred location? Is the plant in need of more or less sun? Is it overcrowded?</a:t>
            </a:r>
            <a:endParaRPr lang="en-US" sz="2000" dirty="0">
              <a:cs typeface="Calibri"/>
            </a:endParaRPr>
          </a:p>
          <a:p>
            <a:pPr marL="514350" indent="-514350">
              <a:buFont typeface="+mj-lt"/>
              <a:buAutoNum type="arabicPeriod"/>
            </a:pPr>
            <a:r>
              <a:rPr lang="en-US" sz="2400" dirty="0"/>
              <a:t>Environmental conditions</a:t>
            </a:r>
          </a:p>
          <a:p>
            <a:pPr marL="914400" lvl="1" indent="-514350">
              <a:buFont typeface="+mj-lt"/>
              <a:buAutoNum type="alphaLcParenR"/>
            </a:pPr>
            <a:r>
              <a:rPr lang="en-US" sz="2000" dirty="0"/>
              <a:t>Watering: too much or too little can lead to problems.</a:t>
            </a:r>
          </a:p>
          <a:p>
            <a:pPr marL="914400" lvl="1" indent="-514350">
              <a:buFont typeface="+mj-lt"/>
              <a:buAutoNum type="alphaLcParenR"/>
            </a:pPr>
            <a:r>
              <a:rPr lang="en-US" sz="2000" dirty="0"/>
              <a:t>Fertilization: symptoms could indicate nutrient deficiencies or toxicity</a:t>
            </a:r>
          </a:p>
          <a:p>
            <a:pPr marL="914400" lvl="1" indent="-514350">
              <a:buFont typeface="+mj-lt"/>
              <a:buAutoNum type="alphaLcParenR"/>
            </a:pPr>
            <a:r>
              <a:rPr lang="en-US" sz="2000" dirty="0"/>
              <a:t>Sunlight: if the plant is getting too much sun, the symptoms could be sunburn, not a disease</a:t>
            </a:r>
          </a:p>
          <a:p>
            <a:pPr marL="514350" indent="-514350">
              <a:buFont typeface="+mj-lt"/>
              <a:buAutoNum type="arabicPeriod"/>
            </a:pPr>
            <a:r>
              <a:rPr lang="en-US" sz="2400" dirty="0"/>
              <a:t>Other nearby plants affected</a:t>
            </a:r>
          </a:p>
          <a:p>
            <a:pPr marL="914400" lvl="1" indent="-514350">
              <a:buFont typeface="+mj-lt"/>
              <a:buAutoNum type="alphaLcParenR"/>
            </a:pPr>
            <a:r>
              <a:rPr lang="en-US" sz="2000" dirty="0"/>
              <a:t>Same species or different? Usually, disease will only affect a single species and abiotic disorders will affect more than one.</a:t>
            </a:r>
          </a:p>
          <a:p>
            <a:pPr marL="914400" marR="0" lvl="1" indent="-514350" algn="l" defTabSz="914400" rtl="0" eaLnBrk="1" fontAlgn="auto" latinLnBrk="0" hangingPunct="1">
              <a:lnSpc>
                <a:spcPct val="100000"/>
              </a:lnSpc>
              <a:spcBef>
                <a:spcPts val="0"/>
              </a:spcBef>
              <a:spcAft>
                <a:spcPts val="0"/>
              </a:spcAft>
              <a:buClrTx/>
              <a:buSzTx/>
              <a:buFont typeface="+mj-lt"/>
              <a:buAutoNum type="alphaLcParenR"/>
              <a:tabLst/>
              <a:defRPr/>
            </a:pPr>
            <a:r>
              <a:rPr lang="en-US" sz="2000" dirty="0"/>
              <a:t>One location or spread out? Symptoms that are spread out tend to be abiotic</a:t>
            </a:r>
          </a:p>
          <a:p>
            <a:pPr marL="514350" indent="-514350">
              <a:buFont typeface="+mj-lt"/>
              <a:buAutoNum type="arabicPeriod"/>
            </a:pPr>
            <a:r>
              <a:rPr lang="en-US" sz="2400" dirty="0"/>
              <a:t>Symptoms over time: diseases tend to progress slowly and abiotic disorders can appear “overnight.”</a:t>
            </a:r>
            <a:endParaRPr lang="en-US" sz="2000" dirty="0"/>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56</a:t>
            </a:fld>
            <a:endParaRPr lang="en-US"/>
          </a:p>
        </p:txBody>
      </p:sp>
    </p:spTree>
    <p:extLst>
      <p:ext uri="{BB962C8B-B14F-4D97-AF65-F5344CB8AC3E}">
        <p14:creationId xmlns:p14="http://schemas.microsoft.com/office/powerpoint/2010/main" val="1472369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may seem hard</a:t>
            </a:r>
            <a:r>
              <a:rPr lang="en-US" baseline="0"/>
              <a:t> to distinguish a biotic infectious disease from an abiotic noninfectious disease so let me break it down with some tips.</a:t>
            </a:r>
          </a:p>
          <a:p>
            <a:r>
              <a:rPr lang="en-US" baseline="0"/>
              <a:t>If you see mushrooms or spores, it’s a disease. No sign of a pest? Could be a disorder or a disease.</a:t>
            </a:r>
          </a:p>
          <a:p>
            <a:r>
              <a:rPr lang="en-US" baseline="0"/>
              <a:t>Symptoms developing slowly and getting worse over time points to a disease. Symptoms that develop suddenly over the whole plant could be a disorder.</a:t>
            </a:r>
          </a:p>
          <a:p>
            <a:r>
              <a:rPr lang="en-US" baseline="0"/>
              <a:t>A symptom that is unevenly distributed on the plant could be a disease, but a symptom consistently spread over the plant and similar ones may be a disorder.</a:t>
            </a:r>
          </a:p>
          <a:p>
            <a:r>
              <a:rPr lang="en-US" baseline="0"/>
              <a:t>Symptoms on just one plant species or closely related plants could be a disease but if the symptom is on unrelated plants, it’s probably a disorder.</a:t>
            </a:r>
            <a:endParaRPr lang="en-US"/>
          </a:p>
        </p:txBody>
      </p:sp>
      <p:sp>
        <p:nvSpPr>
          <p:cNvPr id="4" name="Slide Number Placeholder 3"/>
          <p:cNvSpPr>
            <a:spLocks noGrp="1"/>
          </p:cNvSpPr>
          <p:nvPr>
            <p:ph type="sldNum" sz="quarter" idx="10"/>
          </p:nvPr>
        </p:nvSpPr>
        <p:spPr/>
        <p:txBody>
          <a:bodyPr/>
          <a:lstStyle/>
          <a:p>
            <a:fld id="{A11B907C-8516-404E-9DB9-18A023C6124D}" type="slidenum">
              <a:rPr lang="en-US" smtClean="0"/>
              <a:t>57</a:t>
            </a:fld>
            <a:endParaRPr lang="en-US"/>
          </a:p>
        </p:txBody>
      </p:sp>
    </p:spTree>
    <p:extLst>
      <p:ext uri="{BB962C8B-B14F-4D97-AF65-F5344CB8AC3E}">
        <p14:creationId xmlns:p14="http://schemas.microsoft.com/office/powerpoint/2010/main" val="2675965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108AD575-A4FC-FB4A-981E-53050B2DB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70C0C74-5570-A146-89AD-D11D6CD36D3E}" type="slidenum">
              <a:rPr lang="en-US" altLang="en-US" smtClean="0"/>
              <a:pPr>
                <a:spcBef>
                  <a:spcPct val="0"/>
                </a:spcBef>
              </a:pPr>
              <a:t>58</a:t>
            </a:fld>
            <a:endParaRPr lang="en-US" altLang="en-US"/>
          </a:p>
        </p:txBody>
      </p:sp>
      <p:sp>
        <p:nvSpPr>
          <p:cNvPr id="91138" name="Rectangle 2">
            <a:extLst>
              <a:ext uri="{FF2B5EF4-FFF2-40B4-BE49-F238E27FC236}">
                <a16:creationId xmlns:a16="http://schemas.microsoft.com/office/drawing/2014/main" id="{9AA708A7-7745-DB49-8A53-CD95E493CBE3}"/>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86EE9F6-E783-2240-A601-2930C24F17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Learn about resources you can use to make good management decisions for IPM programs.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University of California IPM web site contains information on how to manage hundreds of landscape pests and weeds.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You can choose from a list of plants to find management information on pests specific to each plants.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web site also includes a comprehensive guide for managing healthy lawns with a minimum of pesticides.</a:t>
            </a: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5A1CA25-74E4-9D41-A615-23F0B6771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783239-4063-7248-B5EA-F32D52DFE5A5}" type="slidenum">
              <a:rPr lang="en-US" altLang="en-US" sz="1200" smtClean="0"/>
              <a:pPr/>
              <a:t>6</a:t>
            </a:fld>
            <a:endParaRPr lang="en-US" altLang="en-US" sz="1200"/>
          </a:p>
        </p:txBody>
      </p:sp>
      <p:sp>
        <p:nvSpPr>
          <p:cNvPr id="26626" name="Rectangle 2">
            <a:extLst>
              <a:ext uri="{FF2B5EF4-FFF2-40B4-BE49-F238E27FC236}">
                <a16:creationId xmlns:a16="http://schemas.microsoft.com/office/drawing/2014/main" id="{EF4CF8CA-6334-5D44-A2CB-2C22F275501E}"/>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BEA81267-8FD4-6844-8D7A-5447134B64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a:latin typeface="Arial" panose="020B0604020202020204" pitchFamily="34" charset="0"/>
                <a:ea typeface="ＭＳ Ｐゴシック" panose="020B0600070205080204" pitchFamily="34" charset="-128"/>
              </a:rPr>
              <a:t>Diagnosing problems can be difficult.</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Before treating for a pest, you need to confirm that the pest is causing the damage and also is still present.</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Damage is often caused by poor cultural practices such as poor water management.</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In order to diagnose a problem, you must have a history of fertilizer, herbicide and water application  and also check carefully for signs of insects or pathogens.  </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If significant numbers of pests are not found, the problem was probably caused by an abiotic disorder.  If damage symptoms develop suddenly and don’t spread over time, this can be another sign that the problem is not caused by living pests.</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r>
              <a:rPr lang="es-ES_tradnl" altLang="en-US">
                <a:latin typeface="Arial" panose="020B0604020202020204" pitchFamily="34" charset="0"/>
                <a:ea typeface="ＭＳ Ｐゴシック" panose="020B0600070205080204" pitchFamily="34" charset="-128"/>
              </a:rPr>
              <a:t>You may need to check a pest or plant problem identification book or internet site or take the problem to an expert to identify.</a:t>
            </a: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endParaRPr lang="es-ES_tradnl" altLang="en-US">
              <a:latin typeface="Arial" panose="020B0604020202020204" pitchFamily="34" charset="0"/>
              <a:ea typeface="ＭＳ Ｐゴシック" panose="020B0600070205080204" pitchFamily="34" charset="-128"/>
            </a:endParaRPr>
          </a:p>
          <a:p>
            <a:pPr eaLnBrk="1" hangingPunct="1"/>
            <a:endParaRPr lang="es-ES_trad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54B17-F3A3-6C4B-96C3-744CD6CD3D5E}" type="slidenum">
              <a:rPr lang="en-US" smtClean="0"/>
              <a:t>9</a:t>
            </a:fld>
            <a:endParaRPr lang="en-US"/>
          </a:p>
        </p:txBody>
      </p:sp>
    </p:spTree>
    <p:extLst>
      <p:ext uri="{BB962C8B-B14F-4D97-AF65-F5344CB8AC3E}">
        <p14:creationId xmlns:p14="http://schemas.microsoft.com/office/powerpoint/2010/main" val="272990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buFont typeface="Arial"/>
              <a:buChar char="•"/>
            </a:pPr>
            <a:r>
              <a:rPr lang="en-US" sz="2000" dirty="0"/>
              <a:t>Do other plants have the same problem? </a:t>
            </a:r>
          </a:p>
          <a:p>
            <a:pPr marL="342900" indent="-342900">
              <a:buFont typeface="Arial"/>
              <a:buChar char="•"/>
            </a:pPr>
            <a:r>
              <a:rPr lang="en-US" sz="2000" dirty="0"/>
              <a:t>Problem in the same place or different locations? </a:t>
            </a:r>
          </a:p>
          <a:p>
            <a:pPr marL="342900" indent="-342900">
              <a:buFont typeface="Arial"/>
              <a:buChar char="•"/>
            </a:pPr>
            <a:r>
              <a:rPr lang="en-US" sz="2000" dirty="0"/>
              <a:t>Problem on all the same type of plant? </a:t>
            </a:r>
          </a:p>
          <a:p>
            <a:pPr marL="800100" lvl="1" indent="-342900">
              <a:buFont typeface="Arial"/>
              <a:buChar char="•"/>
            </a:pPr>
            <a:r>
              <a:rPr lang="en-US" sz="2000" dirty="0"/>
              <a:t>Damage to all different types of plants in a particular spot can indicate nonliving factors. </a:t>
            </a:r>
          </a:p>
          <a:p>
            <a:pPr marL="800100" lvl="1" indent="-342900">
              <a:buFont typeface="Arial"/>
              <a:buChar char="•"/>
            </a:pPr>
            <a:r>
              <a:rPr lang="en-US" sz="2000" dirty="0"/>
              <a:t>Damage to a few species of plants or only to plants of the same species can indicate living factors.</a:t>
            </a:r>
          </a:p>
          <a:p>
            <a:pPr marL="342900" indent="-342900">
              <a:buFont typeface="Arial"/>
              <a:buChar char="•"/>
            </a:pPr>
            <a:r>
              <a:rPr lang="en-US" sz="2000" dirty="0"/>
              <a:t>Observe where damage occurs on a plant. </a:t>
            </a:r>
          </a:p>
          <a:p>
            <a:pPr marL="800100" lvl="1" indent="-342900">
              <a:buFont typeface="Arial"/>
              <a:buChar char="•"/>
            </a:pPr>
            <a:r>
              <a:rPr lang="en-US" sz="2000" dirty="0"/>
              <a:t>Are the symptoms exhibited throughout the plant or are they localized? </a:t>
            </a:r>
          </a:p>
          <a:p>
            <a:pPr marL="342900" indent="-342900">
              <a:buFont typeface="Arial"/>
              <a:buChar char="•"/>
            </a:pPr>
            <a:r>
              <a:rPr lang="en-US" sz="2000" dirty="0"/>
              <a:t>Example: when the tops of plants wilt or die, one can generally infer that there is a problem with the root system. When the root systems of shrubs and trees are adversely affected by either too much or too little water, soil compaction, or root damage from construction activities, the damage generally shows up in the top or growing points.</a:t>
            </a:r>
          </a:p>
          <a:p>
            <a:endParaRPr lang="en-US" dirty="0"/>
          </a:p>
        </p:txBody>
      </p:sp>
      <p:sp>
        <p:nvSpPr>
          <p:cNvPr id="4" name="Slide Number Placeholder 3"/>
          <p:cNvSpPr>
            <a:spLocks noGrp="1"/>
          </p:cNvSpPr>
          <p:nvPr>
            <p:ph type="sldNum" sz="quarter" idx="10"/>
          </p:nvPr>
        </p:nvSpPr>
        <p:spPr/>
        <p:txBody>
          <a:bodyPr/>
          <a:lstStyle/>
          <a:p>
            <a:fld id="{531C2B84-08D3-DC46-8D7E-0F73A06007D7}" type="slidenum">
              <a:rPr lang="en-US" smtClean="0"/>
              <a:pPr/>
              <a:t>11</a:t>
            </a:fld>
            <a:endParaRPr lang="en-US"/>
          </a:p>
        </p:txBody>
      </p:sp>
    </p:spTree>
    <p:extLst>
      <p:ext uri="{BB962C8B-B14F-4D97-AF65-F5344CB8AC3E}">
        <p14:creationId xmlns:p14="http://schemas.microsoft.com/office/powerpoint/2010/main" val="218053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a:t>Is the problem spreading gradually? This can indicate living factors. </a:t>
            </a:r>
          </a:p>
          <a:p>
            <a:pPr marL="342900" indent="-342900">
              <a:buFont typeface="Arial"/>
              <a:buChar char="•"/>
            </a:pPr>
            <a:r>
              <a:rPr lang="en-US" sz="1200"/>
              <a:t>If the problem occurred suddenly and remains in a particular spot or on a particular plant, this points toward nonliving factors. </a:t>
            </a:r>
          </a:p>
          <a:p>
            <a:pPr marL="342900" indent="-342900">
              <a:buFont typeface="Arial"/>
              <a:buChar char="•"/>
            </a:pPr>
            <a:r>
              <a:rPr lang="en-US" sz="1200"/>
              <a:t>There are, however, diseases that can kill a plant within a short period of time, although this is not common.</a:t>
            </a:r>
          </a:p>
        </p:txBody>
      </p:sp>
      <p:sp>
        <p:nvSpPr>
          <p:cNvPr id="4" name="Slide Number Placeholder 3"/>
          <p:cNvSpPr>
            <a:spLocks noGrp="1"/>
          </p:cNvSpPr>
          <p:nvPr>
            <p:ph type="sldNum" sz="quarter" idx="10"/>
          </p:nvPr>
        </p:nvSpPr>
        <p:spPr/>
        <p:txBody>
          <a:bodyPr/>
          <a:lstStyle/>
          <a:p>
            <a:fld id="{531C2B84-08D3-DC46-8D7E-0F73A06007D7}" type="slidenum">
              <a:rPr lang="en-US" smtClean="0"/>
              <a:pPr/>
              <a:t>12</a:t>
            </a:fld>
            <a:endParaRPr lang="en-US"/>
          </a:p>
        </p:txBody>
      </p:sp>
    </p:spTree>
    <p:extLst>
      <p:ext uri="{BB962C8B-B14F-4D97-AF65-F5344CB8AC3E}">
        <p14:creationId xmlns:p14="http://schemas.microsoft.com/office/powerpoint/2010/main" val="3480785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E2D6-4563-34FF-3D14-C5770CF51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7D30B2-E255-79A5-19BF-12FE809A7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0D7505-54E6-6166-FBD4-2AF8F9B543C4}"/>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BE21CAAF-5FA8-0A80-6FFB-FC8CAC013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56640-06CA-6452-093B-255A40F7DB87}"/>
              </a:ext>
            </a:extLst>
          </p:cNvPr>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Graphical user interface, text&#10;&#10;Description automatically generated">
            <a:extLst>
              <a:ext uri="{FF2B5EF4-FFF2-40B4-BE49-F238E27FC236}">
                <a16:creationId xmlns:a16="http://schemas.microsoft.com/office/drawing/2014/main" id="{D655C6B3-FF67-2616-6B7F-8B902C993A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3904" y="5985844"/>
            <a:ext cx="6823528" cy="1010893"/>
          </a:xfrm>
          <a:prstGeom prst="rect">
            <a:avLst/>
          </a:prstGeom>
        </p:spPr>
      </p:pic>
    </p:spTree>
    <p:extLst>
      <p:ext uri="{BB962C8B-B14F-4D97-AF65-F5344CB8AC3E}">
        <p14:creationId xmlns:p14="http://schemas.microsoft.com/office/powerpoint/2010/main" val="996522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D236-D147-7D8D-6055-7FD51E110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EA6846-1536-139A-E36F-5B22F188E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C8858-174F-EFCD-CD98-50370BD2880C}"/>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D36DD307-68BA-A224-16D0-C06DA1431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3F783-93E8-9ED7-0C53-314918C8202F}"/>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88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B39E9-2CCE-9086-F63E-E617E411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80F70-3C0B-B97A-446F-6B73FD11AA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61DF9-8986-E738-C0BA-9782DFB0EB1B}"/>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1D71F74C-4880-EF5E-E38C-D99000557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25EAD-351C-4F26-B8B0-1CB5F1B1CBF9}"/>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6870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52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a:extLst>
              <a:ext uri="{FF2B5EF4-FFF2-40B4-BE49-F238E27FC236}">
                <a16:creationId xmlns:a16="http://schemas.microsoft.com/office/drawing/2014/main" id="{88F0443C-7D15-FC42-9527-5B100EC7766C}"/>
              </a:ext>
            </a:extLst>
          </p:cNvPr>
          <p:cNvSpPr>
            <a:spLocks noGrp="1" noChangeArrowheads="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pic>
        <p:nvPicPr>
          <p:cNvPr id="11" name="Picture 10">
            <a:extLst>
              <a:ext uri="{FF2B5EF4-FFF2-40B4-BE49-F238E27FC236}">
                <a16:creationId xmlns:a16="http://schemas.microsoft.com/office/drawing/2014/main" id="{9F51CE1F-F681-5048-B488-4D1DB47C04B9}"/>
              </a:ext>
            </a:extLst>
          </p:cNvPr>
          <p:cNvPicPr>
            <a:picLocks noChangeAspect="1"/>
          </p:cNvPicPr>
          <p:nvPr userDrawn="1"/>
        </p:nvPicPr>
        <p:blipFill>
          <a:blip r:embed="rId2"/>
          <a:stretch>
            <a:fillRect/>
          </a:stretch>
        </p:blipFill>
        <p:spPr>
          <a:xfrm>
            <a:off x="-10582" y="6324601"/>
            <a:ext cx="5080001" cy="545905"/>
          </a:xfrm>
          <a:prstGeom prst="rect">
            <a:avLst/>
          </a:prstGeom>
        </p:spPr>
      </p:pic>
    </p:spTree>
    <p:extLst>
      <p:ext uri="{BB962C8B-B14F-4D97-AF65-F5344CB8AC3E}">
        <p14:creationId xmlns:p14="http://schemas.microsoft.com/office/powerpoint/2010/main" val="386197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4A7B8B9-BC44-5A43-9F88-F421894D86DB}"/>
              </a:ext>
            </a:extLst>
          </p:cNvPr>
          <p:cNvSpPr>
            <a:spLocks noGrp="1" noChangeArrowheads="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pic>
        <p:nvPicPr>
          <p:cNvPr id="9" name="Picture 8">
            <a:extLst>
              <a:ext uri="{FF2B5EF4-FFF2-40B4-BE49-F238E27FC236}">
                <a16:creationId xmlns:a16="http://schemas.microsoft.com/office/drawing/2014/main" id="{CF533A4D-64CB-5E4C-9B90-9DD2E89FAC71}"/>
              </a:ext>
            </a:extLst>
          </p:cNvPr>
          <p:cNvPicPr>
            <a:picLocks noChangeAspect="1"/>
          </p:cNvPicPr>
          <p:nvPr userDrawn="1"/>
        </p:nvPicPr>
        <p:blipFill>
          <a:blip r:embed="rId2"/>
          <a:stretch>
            <a:fillRect/>
          </a:stretch>
        </p:blipFill>
        <p:spPr>
          <a:xfrm>
            <a:off x="-10582" y="6324601"/>
            <a:ext cx="6320367" cy="545905"/>
          </a:xfrm>
          <a:prstGeom prst="rect">
            <a:avLst/>
          </a:prstGeom>
        </p:spPr>
      </p:pic>
    </p:spTree>
    <p:extLst>
      <p:ext uri="{BB962C8B-B14F-4D97-AF65-F5344CB8AC3E}">
        <p14:creationId xmlns:p14="http://schemas.microsoft.com/office/powerpoint/2010/main" val="2475170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Tree>
    <p:extLst>
      <p:ext uri="{BB962C8B-B14F-4D97-AF65-F5344CB8AC3E}">
        <p14:creationId xmlns:p14="http://schemas.microsoft.com/office/powerpoint/2010/main" val="355601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9F72-E024-E3D6-4A6F-BA66DB31E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38F75-880C-063A-2DBE-C2121CA03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0F025-C1C2-ECD9-69FE-61F41218C919}"/>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22736129-95FE-056A-261F-AFDAA3967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DA7A6-2008-0278-24EE-DCF44420B1AE}"/>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9571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B3F2-4D9E-B04E-C1C0-5CE4F3555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11225-F193-3792-EB12-F5CC907FA3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773DD-BC12-3A25-65CD-C6D44B3BBE83}"/>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C0504F43-DD79-511E-BE17-1DF257B87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99AE5-4CE5-D94C-E9B8-7B66E3B8FD54}"/>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684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35F-1DD2-0845-31EC-54F6B1F5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1FADA-0E5D-55BD-11F6-3D0CF37E2C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60E62-94E8-F5AD-510E-AFEB90E646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85D43-1189-20F4-2798-33295576FC79}"/>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6" name="Footer Placeholder 5">
            <a:extLst>
              <a:ext uri="{FF2B5EF4-FFF2-40B4-BE49-F238E27FC236}">
                <a16:creationId xmlns:a16="http://schemas.microsoft.com/office/drawing/2014/main" id="{F476BA9D-6AE9-ADE1-38B4-F2B601FD3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AD2B0-8269-A953-83FC-563B42A39767}"/>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8706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9372-894D-9639-9473-A9ECC7A3E7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53148-6EB2-3500-BF4A-F7C6A9395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8DF98-73E8-4A24-1F0D-0EDFAC52C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97315B-1B04-61E1-97B3-95CC92273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62E57F-0F35-C612-CE23-155AE3F0EA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0E6E3-D3E1-9AA5-9E68-D15FB99D7D9F}"/>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8" name="Footer Placeholder 7">
            <a:extLst>
              <a:ext uri="{FF2B5EF4-FFF2-40B4-BE49-F238E27FC236}">
                <a16:creationId xmlns:a16="http://schemas.microsoft.com/office/drawing/2014/main" id="{5845DD8F-2487-C709-DEE3-730E9BE877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5A72E-DA1C-01A6-E335-B1FC62408D25}"/>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322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B757-B7CA-0457-FC3F-E84506640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164843-9D1B-E240-1837-01111F4BBFF3}"/>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4" name="Footer Placeholder 3">
            <a:extLst>
              <a:ext uri="{FF2B5EF4-FFF2-40B4-BE49-F238E27FC236}">
                <a16:creationId xmlns:a16="http://schemas.microsoft.com/office/drawing/2014/main" id="{E200482F-2C6C-7DA9-A12A-2F7CA4ADDA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3BF7C7-EE05-C73F-B5E5-0276D45E6F16}"/>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550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B17A5-A148-65DC-9415-7CC315F23092}"/>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3" name="Footer Placeholder 2">
            <a:extLst>
              <a:ext uri="{FF2B5EF4-FFF2-40B4-BE49-F238E27FC236}">
                <a16:creationId xmlns:a16="http://schemas.microsoft.com/office/drawing/2014/main" id="{1C50BA09-AB30-113B-9723-1066725950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874ACD-CA5C-6A98-7DCF-E130A1D09A7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709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5B62-B48C-5F1C-D6FE-913C33658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BAEF23-F695-B9E5-E2A1-4BA81AFAF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574475-721E-FABB-3E2D-AA317F43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577EA-D145-628B-0A9D-ACA95F96F350}"/>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6" name="Footer Placeholder 5">
            <a:extLst>
              <a:ext uri="{FF2B5EF4-FFF2-40B4-BE49-F238E27FC236}">
                <a16:creationId xmlns:a16="http://schemas.microsoft.com/office/drawing/2014/main" id="{9ADA1999-BF8D-447E-B25C-8511E33ED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3257E-8B8C-BD54-46E1-41A4684DE7E5}"/>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134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D287-8711-65C9-5959-0B0300273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1CED98-5B6C-6BEC-1121-E2B4088EA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C3E40-789E-243B-7B37-323DEAA78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99C4E-CA2A-0B83-E371-EC46301734D1}"/>
              </a:ext>
            </a:extLst>
          </p:cNvPr>
          <p:cNvSpPr>
            <a:spLocks noGrp="1"/>
          </p:cNvSpPr>
          <p:nvPr>
            <p:ph type="dt" sz="half" idx="10"/>
          </p:nvPr>
        </p:nvSpPr>
        <p:spPr/>
        <p:txBody>
          <a:bodyPr/>
          <a:lstStyle/>
          <a:p>
            <a:fld id="{846CE7D5-CF57-46EF-B807-FDD0502418D4}" type="datetimeFigureOut">
              <a:rPr lang="en-US" smtClean="0"/>
              <a:t>1/31/24</a:t>
            </a:fld>
            <a:endParaRPr lang="en-US"/>
          </a:p>
        </p:txBody>
      </p:sp>
      <p:sp>
        <p:nvSpPr>
          <p:cNvPr id="6" name="Footer Placeholder 5">
            <a:extLst>
              <a:ext uri="{FF2B5EF4-FFF2-40B4-BE49-F238E27FC236}">
                <a16:creationId xmlns:a16="http://schemas.microsoft.com/office/drawing/2014/main" id="{B2BED8C2-EA90-C374-C671-DA9B19671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3EACD-1DA5-1DCF-F438-E47BE367DE61}"/>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311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7B58B-B1AB-C7D0-94D9-338ACE759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636A3-46F8-22D5-15EB-DC813BA62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63320-EEE4-3BE3-B0EF-AE69502C9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1/31/24</a:t>
            </a:fld>
            <a:endParaRPr lang="en-US"/>
          </a:p>
        </p:txBody>
      </p:sp>
      <p:sp>
        <p:nvSpPr>
          <p:cNvPr id="5" name="Footer Placeholder 4">
            <a:extLst>
              <a:ext uri="{FF2B5EF4-FFF2-40B4-BE49-F238E27FC236}">
                <a16:creationId xmlns:a16="http://schemas.microsoft.com/office/drawing/2014/main" id="{51D3D60B-0A06-85CE-2CCB-1CCB598B0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2BE742-FC5D-EF90-C1C5-598E8089B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7" name="Picture 6" descr="Graphical user interface, text&#10;&#10;Description automatically generated">
            <a:extLst>
              <a:ext uri="{FF2B5EF4-FFF2-40B4-BE49-F238E27FC236}">
                <a16:creationId xmlns:a16="http://schemas.microsoft.com/office/drawing/2014/main" id="{A4D1EE17-C3BF-75B8-6E96-885918C0D96A}"/>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563904" y="5985844"/>
            <a:ext cx="6823528" cy="1010893"/>
          </a:xfrm>
          <a:prstGeom prst="rect">
            <a:avLst/>
          </a:prstGeom>
        </p:spPr>
      </p:pic>
    </p:spTree>
    <p:extLst>
      <p:ext uri="{BB962C8B-B14F-4D97-AF65-F5344CB8AC3E}">
        <p14:creationId xmlns:p14="http://schemas.microsoft.com/office/powerpoint/2010/main" val="136323281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1.xml"/><Relationship Id="rId7" Type="http://schemas.openxmlformats.org/officeDocument/2006/relationships/image" Target="../media/image2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tags" Target="../tags/tag12.xml"/><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32.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31.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30.jpeg"/><Relationship Id="rId5" Type="http://schemas.openxmlformats.org/officeDocument/2006/relationships/tags" Target="../tags/tag17.xml"/><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tags" Target="../tags/tag16.xml"/><Relationship Id="rId9" Type="http://schemas.openxmlformats.org/officeDocument/2006/relationships/notesSlide" Target="../notesSlides/notesSlide12.xml"/><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52.jpeg"/><Relationship Id="rId3" Type="http://schemas.openxmlformats.org/officeDocument/2006/relationships/tags" Target="../tags/tag24.xml"/><Relationship Id="rId7" Type="http://schemas.openxmlformats.org/officeDocument/2006/relationships/slideLayout" Target="../slideLayouts/slideLayout6.xml"/><Relationship Id="rId12" Type="http://schemas.openxmlformats.org/officeDocument/2006/relationships/image" Target="../media/image51.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50.jpeg"/><Relationship Id="rId5" Type="http://schemas.openxmlformats.org/officeDocument/2006/relationships/tags" Target="../tags/tag26.xml"/><Relationship Id="rId10" Type="http://schemas.openxmlformats.org/officeDocument/2006/relationships/image" Target="../media/image49.jpeg"/><Relationship Id="rId4" Type="http://schemas.openxmlformats.org/officeDocument/2006/relationships/tags" Target="../tags/tag25.xml"/><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30.xml"/><Relationship Id="rId7" Type="http://schemas.openxmlformats.org/officeDocument/2006/relationships/notesSlide" Target="../notesSlides/notesSlide2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6.xml"/><Relationship Id="rId11" Type="http://schemas.openxmlformats.org/officeDocument/2006/relationships/image" Target="../media/image67.jpeg"/><Relationship Id="rId5" Type="http://schemas.openxmlformats.org/officeDocument/2006/relationships/tags" Target="../tags/tag32.xml"/><Relationship Id="rId10" Type="http://schemas.openxmlformats.org/officeDocument/2006/relationships/image" Target="../media/image66.jpeg"/><Relationship Id="rId4" Type="http://schemas.openxmlformats.org/officeDocument/2006/relationships/tags" Target="../tags/tag31.xml"/><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21.xml"/><Relationship Id="rId7" Type="http://schemas.openxmlformats.org/officeDocument/2006/relationships/image" Target="../media/image73.jpe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22.xml"/><Relationship Id="rId7" Type="http://schemas.openxmlformats.org/officeDocument/2006/relationships/image" Target="../media/image78.jpe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8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tags" Target="../tags/tag39.xml"/><Relationship Id="rId7" Type="http://schemas.openxmlformats.org/officeDocument/2006/relationships/image" Target="../media/image83.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tags" Target="../tags/tag40.xml"/><Relationship Id="rId9"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87.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86.jpe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tags" Target="../tags/tag46.xml"/><Relationship Id="rId7" Type="http://schemas.openxmlformats.org/officeDocument/2006/relationships/image" Target="../media/image21.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tags" Target="../tags/tag47.xml"/><Relationship Id="rId9"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tags" Target="../tags/tag50.xml"/><Relationship Id="rId7" Type="http://schemas.openxmlformats.org/officeDocument/2006/relationships/image" Target="../media/image90.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29.xml"/><Relationship Id="rId5" Type="http://schemas.openxmlformats.org/officeDocument/2006/relationships/slideLayout" Target="../slideLayouts/slideLayout13.xml"/><Relationship Id="rId4" Type="http://schemas.openxmlformats.org/officeDocument/2006/relationships/tags" Target="../tags/tag51.xml"/><Relationship Id="rId9"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creativecommons.org/publicdomain/zero/1.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9.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8.jpe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0" name="Rectangle 17419">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2" name="Rectangle 3">
            <a:extLst>
              <a:ext uri="{FF2B5EF4-FFF2-40B4-BE49-F238E27FC236}">
                <a16:creationId xmlns:a16="http://schemas.microsoft.com/office/drawing/2014/main" id="{726294C7-8AB0-754B-9E46-945CF189A87F}"/>
              </a:ext>
            </a:extLst>
          </p:cNvPr>
          <p:cNvSpPr txBox="1">
            <a:spLocks noChangeArrowheads="1"/>
          </p:cNvSpPr>
          <p:nvPr/>
        </p:nvSpPr>
        <p:spPr bwMode="auto">
          <a:xfrm>
            <a:off x="532015" y="3930305"/>
            <a:ext cx="3861960" cy="24372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None/>
            </a:pPr>
            <a:r>
              <a:rPr lang="en-US" sz="4000" b="1" kern="1200" dirty="0">
                <a:solidFill>
                  <a:schemeClr val="tx1"/>
                </a:solidFill>
                <a:latin typeface="+mj-lt"/>
                <a:ea typeface="+mj-ea"/>
                <a:cs typeface="+mj-cs"/>
              </a:rPr>
              <a:t>Diagnosing Plant Problems</a:t>
            </a:r>
            <a:endParaRPr lang="en-US" altLang="en-US" sz="4000" b="1" kern="1200" dirty="0">
              <a:solidFill>
                <a:schemeClr val="tx1"/>
              </a:solidFill>
              <a:latin typeface="+mj-lt"/>
              <a:ea typeface="+mj-ea"/>
              <a:cs typeface="+mj-cs"/>
            </a:endParaRPr>
          </a:p>
        </p:txBody>
      </p:sp>
      <p:sp>
        <p:nvSpPr>
          <p:cNvPr id="17422" name="Rectangle 1742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4" name="Rectangle 174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13" descr="ch2.jpg">
            <a:extLst>
              <a:ext uri="{FF2B5EF4-FFF2-40B4-BE49-F238E27FC236}">
                <a16:creationId xmlns:a16="http://schemas.microsoft.com/office/drawing/2014/main" id="{D1D6786D-E81C-E644-B5C1-6370FBA20AB9}"/>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a:ext>
            </a:extLst>
          </a:blip>
          <a:srcRect l="14504" r="6889" b="2"/>
          <a:stretch/>
        </p:blipFill>
        <p:spPr bwMode="auto">
          <a:xfrm>
            <a:off x="838200" y="364144"/>
            <a:ext cx="3335789" cy="28113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a:extLst>
              <a:ext uri="{FF2B5EF4-FFF2-40B4-BE49-F238E27FC236}">
                <a16:creationId xmlns:a16="http://schemas.microsoft.com/office/drawing/2014/main" id="{7A1A1848-8547-7549-A613-E9B07B22B50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7736" r="13962" b="-3"/>
          <a:stretch/>
        </p:blipFill>
        <p:spPr bwMode="auto">
          <a:xfrm>
            <a:off x="4466396" y="364143"/>
            <a:ext cx="3336953" cy="28113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 name="Picture 6">
            <a:extLst>
              <a:ext uri="{FF2B5EF4-FFF2-40B4-BE49-F238E27FC236}">
                <a16:creationId xmlns:a16="http://schemas.microsoft.com/office/drawing/2014/main" id="{1AB8F4B8-1614-E243-B19D-14B02932A33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b="15725"/>
          <a:stretch/>
        </p:blipFill>
        <p:spPr bwMode="auto">
          <a:xfrm rot="-5400000">
            <a:off x="8358572" y="101326"/>
            <a:ext cx="2811320" cy="33369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742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5" name="TextBox 1">
            <a:extLst>
              <a:ext uri="{FF2B5EF4-FFF2-40B4-BE49-F238E27FC236}">
                <a16:creationId xmlns:a16="http://schemas.microsoft.com/office/drawing/2014/main" id="{1C46A31F-8A05-F745-8286-220EA828153D}"/>
              </a:ext>
            </a:extLst>
          </p:cNvPr>
          <p:cNvSpPr txBox="1">
            <a:spLocks noChangeArrowheads="1"/>
          </p:cNvSpPr>
          <p:nvPr/>
        </p:nvSpPr>
        <p:spPr bwMode="auto">
          <a:xfrm>
            <a:off x="5162719" y="3930305"/>
            <a:ext cx="6586915" cy="24372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Aft>
                <a:spcPts val="600"/>
              </a:spcAft>
            </a:pPr>
            <a:r>
              <a:rPr lang="en-US" altLang="en-US" sz="2000" dirty="0">
                <a:latin typeface="+mn-lt"/>
                <a:ea typeface="+mn-ea"/>
              </a:rPr>
              <a:t>Karey Windbiel-Rojas</a:t>
            </a:r>
          </a:p>
          <a:p>
            <a:pPr>
              <a:lnSpc>
                <a:spcPct val="90000"/>
              </a:lnSpc>
              <a:spcAft>
                <a:spcPts val="600"/>
              </a:spcAft>
            </a:pPr>
            <a:r>
              <a:rPr lang="en-US" altLang="en-US" sz="2000" dirty="0">
                <a:latin typeface="+mn-lt"/>
                <a:ea typeface="+mn-ea"/>
              </a:rPr>
              <a:t>Associate Director for Urban &amp; Community IPM</a:t>
            </a:r>
          </a:p>
          <a:p>
            <a:pPr>
              <a:lnSpc>
                <a:spcPct val="90000"/>
              </a:lnSpc>
              <a:spcAft>
                <a:spcPts val="600"/>
              </a:spcAft>
            </a:pPr>
            <a:r>
              <a:rPr lang="en-US" altLang="en-US" sz="2000" dirty="0">
                <a:latin typeface="+mn-lt"/>
                <a:ea typeface="+mn-ea"/>
              </a:rPr>
              <a:t>Area Urban IPM Advisor-- Sacramento, Yolo, and Solano</a:t>
            </a:r>
          </a:p>
          <a:p>
            <a:pPr>
              <a:lnSpc>
                <a:spcPct val="90000"/>
              </a:lnSpc>
              <a:spcAft>
                <a:spcPts val="600"/>
              </a:spcAft>
            </a:pPr>
            <a:r>
              <a:rPr lang="en-US" altLang="en-US" sz="2000" dirty="0">
                <a:latin typeface="+mn-lt"/>
                <a:ea typeface="+mn-ea"/>
              </a:rPr>
              <a:t>UC Statewide IPM Program</a:t>
            </a:r>
          </a:p>
          <a:p>
            <a:pPr>
              <a:lnSpc>
                <a:spcPct val="90000"/>
              </a:lnSpc>
              <a:spcAft>
                <a:spcPts val="600"/>
              </a:spcAft>
            </a:pPr>
            <a:r>
              <a:rPr lang="en-US" altLang="en-US" sz="2000" dirty="0">
                <a:latin typeface="+mn-lt"/>
                <a:ea typeface="+mn-ea"/>
              </a:rPr>
              <a:t>UC Cooperative Extension</a:t>
            </a:r>
          </a:p>
        </p:txBody>
      </p:sp>
      <p:sp>
        <p:nvSpPr>
          <p:cNvPr id="10" name="Rectangle 9">
            <a:extLst>
              <a:ext uri="{FF2B5EF4-FFF2-40B4-BE49-F238E27FC236}">
                <a16:creationId xmlns:a16="http://schemas.microsoft.com/office/drawing/2014/main" id="{985AE1AB-DBAD-3047-AD75-B27BC65413D9}"/>
              </a:ext>
            </a:extLst>
          </p:cNvPr>
          <p:cNvSpPr>
            <a:spLocks noChangeArrowheads="1"/>
          </p:cNvSpPr>
          <p:nvPr>
            <p:custDataLst>
              <p:tags r:id="rId3"/>
            </p:custDataLst>
          </p:nvPr>
        </p:nvSpPr>
        <p:spPr bwMode="auto">
          <a:xfrm>
            <a:off x="3924300" y="777136"/>
            <a:ext cx="9144000" cy="1447800"/>
          </a:xfrm>
          <a:prstGeom prst="rect">
            <a:avLst/>
          </a:prstGeom>
          <a:noFill/>
          <a:ln>
            <a:noFill/>
          </a:ln>
          <a:effectLst>
            <a:outerShdw dist="38100" dir="2700000" algn="tl" rotWithShape="0">
              <a:srgbClr val="808080">
                <a:alpha val="42998"/>
              </a:srgbClr>
            </a:outerShdw>
          </a:effectLst>
        </p:spPr>
        <p:txBody>
          <a:bodyPr/>
          <a:lstStyle/>
          <a:p>
            <a:pPr>
              <a:defRPr/>
            </a:pPr>
            <a:endParaRPr lang="en-US">
              <a:latin typeface="Arial" charset="0"/>
            </a:endParaRPr>
          </a:p>
        </p:txBody>
      </p:sp>
      <p:pic>
        <p:nvPicPr>
          <p:cNvPr id="2" name="Picture 1">
            <a:extLst>
              <a:ext uri="{FF2B5EF4-FFF2-40B4-BE49-F238E27FC236}">
                <a16:creationId xmlns:a16="http://schemas.microsoft.com/office/drawing/2014/main" id="{6A4B1CB7-A0D2-361B-289B-1F49C72A9E93}"/>
              </a:ext>
            </a:extLst>
          </p:cNvPr>
          <p:cNvPicPr>
            <a:picLocks noChangeAspect="1"/>
          </p:cNvPicPr>
          <p:nvPr/>
        </p:nvPicPr>
        <p:blipFill>
          <a:blip r:embed="rId9"/>
          <a:stretch>
            <a:fillRect/>
          </a:stretch>
        </p:blipFill>
        <p:spPr>
          <a:xfrm>
            <a:off x="6352708" y="6194101"/>
            <a:ext cx="5080001" cy="545905"/>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5279408" cy="1128068"/>
          </a:xfrm>
        </p:spPr>
        <p:txBody>
          <a:bodyPr vert="horz" lIns="91440" tIns="45720" rIns="91440" bIns="45720" rtlCol="0" anchor="ctr">
            <a:normAutofit/>
          </a:bodyPr>
          <a:lstStyle/>
          <a:p>
            <a:r>
              <a:rPr lang="en-US" sz="4000" kern="1200">
                <a:solidFill>
                  <a:schemeClr val="tx1"/>
                </a:solidFill>
                <a:latin typeface="+mj-lt"/>
                <a:ea typeface="+mj-ea"/>
                <a:cs typeface="+mj-cs"/>
              </a:rPr>
              <a:t>Host plant or location</a:t>
            </a:r>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0719" y="2330505"/>
            <a:ext cx="5278066" cy="3979585"/>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a:t>What plant is damaged or where is the damage occurring in the lawn or landscape?</a:t>
            </a:r>
          </a:p>
          <a:p>
            <a:pPr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r>
              <a:rPr lang="en-US" sz="2000"/>
              <a:t>Not all pests attack all plants</a:t>
            </a:r>
          </a:p>
          <a:p>
            <a:pPr marL="342900" indent="-228600">
              <a:lnSpc>
                <a:spcPct val="90000"/>
              </a:lnSpc>
              <a:spcAft>
                <a:spcPts val="600"/>
              </a:spcAft>
              <a:buFont typeface="Arial" panose="020B0604020202020204" pitchFamily="34" charset="0"/>
              <a:buChar char="•"/>
            </a:pPr>
            <a:r>
              <a:rPr lang="en-US" sz="2000"/>
              <a:t>Not all pests are found throughout CA</a:t>
            </a:r>
          </a:p>
          <a:p>
            <a:pPr indent="-228600">
              <a:lnSpc>
                <a:spcPct val="90000"/>
              </a:lnSpc>
              <a:spcAft>
                <a:spcPts val="600"/>
              </a:spcAft>
              <a:buFont typeface="Arial" panose="020B0604020202020204" pitchFamily="34" charset="0"/>
              <a:buChar char="•"/>
            </a:pPr>
            <a:endParaRPr lang="en-US" sz="2000"/>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oto">
            <a:extLst>
              <a:ext uri="{FF2B5EF4-FFF2-40B4-BE49-F238E27FC236}">
                <a16:creationId xmlns:a16="http://schemas.microsoft.com/office/drawing/2014/main" id="{DAECF9F5-0D34-F441-87D4-0CE0C85F5AF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4116" r="-3" b="9964"/>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HO-UEUO-CO.002.jpg">
            <a:extLst>
              <a:ext uri="{FF2B5EF4-FFF2-40B4-BE49-F238E27FC236}">
                <a16:creationId xmlns:a16="http://schemas.microsoft.com/office/drawing/2014/main" id="{6DE8B751-92BE-664E-9A03-590A3D85E3DC}"/>
              </a:ext>
            </a:extLst>
          </p:cNvPr>
          <p:cNvPicPr>
            <a:picLocks noChangeAspect="1"/>
          </p:cNvPicPr>
          <p:nvPr/>
        </p:nvPicPr>
        <p:blipFill rotWithShape="1">
          <a:blip r:embed="rId3">
            <a:extLst>
              <a:ext uri="{28A0092B-C50C-407E-A947-70E740481C1C}">
                <a14:useLocalDpi xmlns:a14="http://schemas.microsoft.com/office/drawing/2010/main"/>
              </a:ext>
            </a:extLst>
          </a:blip>
          <a:srcRect l="15361" r="-2" b="-2"/>
          <a:stretch/>
        </p:blipFill>
        <p:spPr>
          <a:xfrm>
            <a:off x="7083423" y="3707894"/>
            <a:ext cx="4395569" cy="2518756"/>
          </a:xfrm>
          <a:prstGeom prst="rect">
            <a:avLst/>
          </a:prstGeom>
        </p:spPr>
      </p:pic>
    </p:spTree>
    <p:extLst>
      <p:ext uri="{BB962C8B-B14F-4D97-AF65-F5344CB8AC3E}">
        <p14:creationId xmlns:p14="http://schemas.microsoft.com/office/powerpoint/2010/main" val="396524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Look for Patterns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2493" y="2071316"/>
            <a:ext cx="6713552" cy="4119172"/>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2200" dirty="0"/>
              <a:t>Do other plants have the same problem? </a:t>
            </a:r>
          </a:p>
          <a:p>
            <a:pPr marL="342900" indent="-228600">
              <a:lnSpc>
                <a:spcPct val="90000"/>
              </a:lnSpc>
              <a:spcAft>
                <a:spcPts val="600"/>
              </a:spcAft>
              <a:buFont typeface="Arial" panose="020B0604020202020204" pitchFamily="34" charset="0"/>
              <a:buChar char="•"/>
            </a:pPr>
            <a:r>
              <a:rPr lang="en-US" sz="2200" dirty="0"/>
              <a:t>Problem in the same place or different locations? </a:t>
            </a:r>
          </a:p>
          <a:p>
            <a:pPr marL="342900" indent="-228600">
              <a:lnSpc>
                <a:spcPct val="90000"/>
              </a:lnSpc>
              <a:spcAft>
                <a:spcPts val="600"/>
              </a:spcAft>
              <a:buFont typeface="Arial" panose="020B0604020202020204" pitchFamily="34" charset="0"/>
              <a:buChar char="•"/>
            </a:pPr>
            <a:r>
              <a:rPr lang="en-US" sz="2200" dirty="0"/>
              <a:t>Problem on all the same type of plant? </a:t>
            </a:r>
          </a:p>
          <a:p>
            <a:pPr marL="800100" lvl="1" indent="-228600">
              <a:lnSpc>
                <a:spcPct val="90000"/>
              </a:lnSpc>
              <a:spcAft>
                <a:spcPts val="600"/>
              </a:spcAft>
              <a:buFont typeface="Arial" panose="020B0604020202020204" pitchFamily="34" charset="0"/>
              <a:buChar char="•"/>
            </a:pPr>
            <a:r>
              <a:rPr lang="en-US" sz="2200" dirty="0"/>
              <a:t>Damage to all different types of plants in a particular spot can indicate nonliving factors. </a:t>
            </a:r>
          </a:p>
          <a:p>
            <a:pPr marL="800100" lvl="1" indent="-228600">
              <a:lnSpc>
                <a:spcPct val="90000"/>
              </a:lnSpc>
              <a:spcAft>
                <a:spcPts val="600"/>
              </a:spcAft>
              <a:buFont typeface="Arial" panose="020B0604020202020204" pitchFamily="34" charset="0"/>
              <a:buChar char="•"/>
            </a:pPr>
            <a:r>
              <a:rPr lang="en-US" sz="2200" dirty="0"/>
              <a:t>Damage to a few species of plants or only to plants of the same species can indicate living factors.</a:t>
            </a:r>
          </a:p>
          <a:p>
            <a:pPr marL="342900" indent="-228600">
              <a:lnSpc>
                <a:spcPct val="90000"/>
              </a:lnSpc>
              <a:spcAft>
                <a:spcPts val="600"/>
              </a:spcAft>
              <a:buFont typeface="Arial" panose="020B0604020202020204" pitchFamily="34" charset="0"/>
              <a:buChar char="•"/>
            </a:pPr>
            <a:r>
              <a:rPr lang="en-US" sz="2200" dirty="0"/>
              <a:t>Observe where damage occurs on a plant. </a:t>
            </a:r>
          </a:p>
          <a:p>
            <a:pPr marL="800100" lvl="1" indent="-228600">
              <a:lnSpc>
                <a:spcPct val="90000"/>
              </a:lnSpc>
              <a:spcAft>
                <a:spcPts val="600"/>
              </a:spcAft>
              <a:buFont typeface="Arial" panose="020B0604020202020204" pitchFamily="34" charset="0"/>
              <a:buChar char="•"/>
            </a:pPr>
            <a:r>
              <a:rPr lang="en-US" sz="2200" dirty="0"/>
              <a:t>Are symptoms throughout the plant or localized? </a:t>
            </a:r>
          </a:p>
          <a:p>
            <a:pPr indent="-228600">
              <a:lnSpc>
                <a:spcPct val="90000"/>
              </a:lnSpc>
              <a:spcAft>
                <a:spcPts val="600"/>
              </a:spcAft>
              <a:buFont typeface="Arial" panose="020B0604020202020204" pitchFamily="34" charset="0"/>
              <a:buChar char="•"/>
            </a:pPr>
            <a:endParaRPr lang="en-US" sz="2200" dirty="0"/>
          </a:p>
        </p:txBody>
      </p:sp>
      <p:pic>
        <p:nvPicPr>
          <p:cNvPr id="4" name="Picture 5" descr="3510_2-1D copy">
            <a:extLst>
              <a:ext uri="{FF2B5EF4-FFF2-40B4-BE49-F238E27FC236}">
                <a16:creationId xmlns:a16="http://schemas.microsoft.com/office/drawing/2014/main" id="{66E98E96-2391-80FE-EBF9-D455AA416E3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9890" r="260"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0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23879" y="741392"/>
            <a:ext cx="4491820" cy="1120066"/>
          </a:xfrm>
        </p:spPr>
        <p:txBody>
          <a:bodyPr vert="horz" lIns="91440" tIns="45720" rIns="91440" bIns="45720" rtlCol="0" anchor="b">
            <a:normAutofit/>
          </a:bodyPr>
          <a:lstStyle/>
          <a:p>
            <a:r>
              <a:rPr lang="en-US" sz="3200" dirty="0"/>
              <a:t>Examine spread of problem</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r="11124" b="-1"/>
          <a:stretch/>
        </p:blipFill>
        <p:spPr>
          <a:xfrm rot="5400000">
            <a:off x="-381000" y="381000"/>
            <a:ext cx="6858000" cy="6096000"/>
          </a:xfrm>
          <a:prstGeom prst="rect">
            <a:avLst/>
          </a:prstGeom>
        </p:spPr>
      </p:pic>
      <p:grpSp>
        <p:nvGrpSpPr>
          <p:cNvPr id="20" name="Group 1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6823877" y="2171700"/>
            <a:ext cx="4965351" cy="3809608"/>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2800" dirty="0"/>
              <a:t>Is the problem spreading gradually? </a:t>
            </a:r>
          </a:p>
          <a:p>
            <a:pPr marL="342900" indent="-228600">
              <a:lnSpc>
                <a:spcPct val="90000"/>
              </a:lnSpc>
              <a:spcAft>
                <a:spcPts val="600"/>
              </a:spcAft>
              <a:buFont typeface="Arial" panose="020B0604020202020204" pitchFamily="34" charset="0"/>
              <a:buChar char="•"/>
            </a:pPr>
            <a:r>
              <a:rPr lang="en-US" sz="2800" dirty="0"/>
              <a:t>If problem occurred suddenly and remains in a particular spot or plant, this points toward nonliving factors. </a:t>
            </a:r>
          </a:p>
          <a:p>
            <a:pPr marL="342900" indent="-228600">
              <a:lnSpc>
                <a:spcPct val="90000"/>
              </a:lnSpc>
              <a:spcAft>
                <a:spcPts val="600"/>
              </a:spcAft>
              <a:buFont typeface="Arial" panose="020B0604020202020204" pitchFamily="34" charset="0"/>
              <a:buChar char="•"/>
            </a:pPr>
            <a:r>
              <a:rPr lang="en-US" sz="2800" dirty="0"/>
              <a:t>Some diseases that can kill a plant within a short period of time (not common).</a:t>
            </a:r>
          </a:p>
          <a:p>
            <a:pPr marL="342900" indent="-2286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303208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Determine likely cause of damage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099389F1-EEBB-615C-C162-99496B394DE8}"/>
              </a:ext>
            </a:extLst>
          </p:cNvPr>
          <p:cNvGraphicFramePr/>
          <p:nvPr>
            <p:extLst>
              <p:ext uri="{D42A27DB-BD31-4B8C-83A1-F6EECF244321}">
                <p14:modId xmlns:p14="http://schemas.microsoft.com/office/powerpoint/2010/main" val="409738510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460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7F22C75-FD5D-4649-90D8-FCFE9C795655}"/>
              </a:ext>
            </a:extLst>
          </p:cNvPr>
          <p:cNvSpPr>
            <a:spLocks noGrp="1" noChangeArrowheads="1"/>
          </p:cNvSpPr>
          <p:nvPr>
            <p:ph type="title"/>
          </p:nvPr>
        </p:nvSpPr>
        <p:spPr/>
        <p:txBody>
          <a:bodyPr/>
          <a:lstStyle/>
          <a:p>
            <a:pPr eaLnBrk="1" hangingPunct="1"/>
            <a:r>
              <a:rPr lang="en-US" altLang="en-US" sz="3200" dirty="0"/>
              <a:t>Diagnosing damage caused by insects: Sucking mouthparts</a:t>
            </a:r>
            <a:endParaRPr lang="en-US" altLang="en-US" dirty="0"/>
          </a:p>
        </p:txBody>
      </p:sp>
      <p:sp>
        <p:nvSpPr>
          <p:cNvPr id="29698" name="Rectangle 3">
            <a:extLst>
              <a:ext uri="{FF2B5EF4-FFF2-40B4-BE49-F238E27FC236}">
                <a16:creationId xmlns:a16="http://schemas.microsoft.com/office/drawing/2014/main" id="{5739067E-DAFE-E44F-BFAD-171D096D2AA0}"/>
              </a:ext>
            </a:extLst>
          </p:cNvPr>
          <p:cNvSpPr>
            <a:spLocks noGrp="1" noChangeArrowheads="1"/>
          </p:cNvSpPr>
          <p:nvPr>
            <p:ph type="body" sz="half" idx="1"/>
          </p:nvPr>
        </p:nvSpPr>
        <p:spPr>
          <a:xfrm>
            <a:off x="914400" y="1442558"/>
            <a:ext cx="5848350" cy="4495800"/>
          </a:xfrm>
        </p:spPr>
        <p:txBody>
          <a:bodyPr>
            <a:noAutofit/>
          </a:bodyPr>
          <a:lstStyle/>
          <a:p>
            <a:pPr>
              <a:spcAft>
                <a:spcPts val="1225"/>
              </a:spcAft>
            </a:pPr>
            <a:r>
              <a:rPr lang="en-US" altLang="en-US" sz="2400" dirty="0"/>
              <a:t>Insects with sucking mouthparts cause plants to discolor or become distorted. Some leave honeydew or sticky excrement.  </a:t>
            </a:r>
          </a:p>
          <a:p>
            <a:pPr eaLnBrk="1" hangingPunct="1">
              <a:lnSpc>
                <a:spcPct val="90000"/>
              </a:lnSpc>
            </a:pPr>
            <a:r>
              <a:rPr lang="en-US" altLang="en-US" sz="2400" dirty="0"/>
              <a:t>Examples</a:t>
            </a:r>
          </a:p>
          <a:p>
            <a:pPr lvl="1" eaLnBrk="1" hangingPunct="1">
              <a:lnSpc>
                <a:spcPct val="90000"/>
              </a:lnSpc>
            </a:pPr>
            <a:r>
              <a:rPr lang="en-US" altLang="en-US" dirty="0"/>
              <a:t>Aphids</a:t>
            </a:r>
          </a:p>
          <a:p>
            <a:pPr lvl="1" eaLnBrk="1" hangingPunct="1">
              <a:lnSpc>
                <a:spcPct val="90000"/>
              </a:lnSpc>
            </a:pPr>
            <a:r>
              <a:rPr lang="en-US" altLang="en-US" dirty="0"/>
              <a:t>Leafhoppers</a:t>
            </a:r>
          </a:p>
          <a:p>
            <a:pPr lvl="1" eaLnBrk="1" hangingPunct="1">
              <a:lnSpc>
                <a:spcPct val="90000"/>
              </a:lnSpc>
            </a:pPr>
            <a:r>
              <a:rPr lang="en-US" altLang="en-US" dirty="0"/>
              <a:t>Mealybugs</a:t>
            </a:r>
          </a:p>
          <a:p>
            <a:pPr lvl="1" eaLnBrk="1" hangingPunct="1">
              <a:lnSpc>
                <a:spcPct val="90000"/>
              </a:lnSpc>
            </a:pPr>
            <a:r>
              <a:rPr lang="en-US" altLang="en-US" dirty="0"/>
              <a:t>Certain scales</a:t>
            </a:r>
          </a:p>
          <a:p>
            <a:pPr lvl="1" eaLnBrk="1" hangingPunct="1">
              <a:lnSpc>
                <a:spcPct val="90000"/>
              </a:lnSpc>
            </a:pPr>
            <a:r>
              <a:rPr lang="en-US" altLang="en-US" dirty="0"/>
              <a:t>True bugs </a:t>
            </a:r>
            <a:br>
              <a:rPr lang="en-US" altLang="en-US" dirty="0"/>
            </a:br>
            <a:r>
              <a:rPr lang="en-US" altLang="en-US" dirty="0"/>
              <a:t>(like stink bugs)</a:t>
            </a:r>
          </a:p>
          <a:p>
            <a:pPr lvl="1" eaLnBrk="1" hangingPunct="1">
              <a:lnSpc>
                <a:spcPct val="90000"/>
              </a:lnSpc>
            </a:pPr>
            <a:r>
              <a:rPr lang="en-US" altLang="en-US" dirty="0"/>
              <a:t>Whiteflies</a:t>
            </a:r>
          </a:p>
          <a:p>
            <a:pPr lvl="1" eaLnBrk="1" hangingPunct="1">
              <a:lnSpc>
                <a:spcPct val="90000"/>
              </a:lnSpc>
            </a:pPr>
            <a:endParaRPr lang="en-US" altLang="en-US" dirty="0"/>
          </a:p>
        </p:txBody>
      </p:sp>
      <p:pic>
        <p:nvPicPr>
          <p:cNvPr id="29699" name="Picture 5" descr="stinkbugMP">
            <a:extLst>
              <a:ext uri="{FF2B5EF4-FFF2-40B4-BE49-F238E27FC236}">
                <a16:creationId xmlns:a16="http://schemas.microsoft.com/office/drawing/2014/main" id="{C6F2C921-5A9E-524D-A258-39F8E619D0D3}"/>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8193372" y="1442558"/>
            <a:ext cx="3039240" cy="2141621"/>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6" descr="3510_2-4C copy">
            <a:extLst>
              <a:ext uri="{FF2B5EF4-FFF2-40B4-BE49-F238E27FC236}">
                <a16:creationId xmlns:a16="http://schemas.microsoft.com/office/drawing/2014/main" id="{4C215F1B-E23B-7A46-A889-76FA681131E4}"/>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a:ext>
            </a:extLst>
          </a:blip>
          <a:srcRect/>
          <a:stretch>
            <a:fillRect/>
          </a:stretch>
        </p:blipFill>
        <p:spPr bwMode="auto">
          <a:xfrm>
            <a:off x="8269572" y="3962400"/>
            <a:ext cx="2963040" cy="1975958"/>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7" descr="I-HO-PCAL-CO">
            <a:extLst>
              <a:ext uri="{FF2B5EF4-FFF2-40B4-BE49-F238E27FC236}">
                <a16:creationId xmlns:a16="http://schemas.microsoft.com/office/drawing/2014/main" id="{C2451687-E56D-1F4C-AAC3-887116EEF449}"/>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a:ext>
            </a:extLst>
          </a:blip>
          <a:srcRect/>
          <a:stretch>
            <a:fillRect/>
          </a:stretch>
        </p:blipFill>
        <p:spPr bwMode="auto">
          <a:xfrm>
            <a:off x="5581652" y="3962400"/>
            <a:ext cx="2288508" cy="1975958"/>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10" name="Rectangle 3380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3" name="Rectangle 2">
            <a:extLst>
              <a:ext uri="{FF2B5EF4-FFF2-40B4-BE49-F238E27FC236}">
                <a16:creationId xmlns:a16="http://schemas.microsoft.com/office/drawing/2014/main" id="{F4FE0259-7488-8A41-9C59-D06F8DF6F952}"/>
              </a:ext>
            </a:extLst>
          </p:cNvPr>
          <p:cNvSpPr>
            <a:spLocks noGrp="1" noChangeArrowheads="1"/>
          </p:cNvSpPr>
          <p:nvPr>
            <p:ph type="title"/>
          </p:nvPr>
        </p:nvSpPr>
        <p:spPr>
          <a:xfrm>
            <a:off x="838199" y="557189"/>
            <a:ext cx="10929079" cy="976345"/>
          </a:xfrm>
        </p:spPr>
        <p:txBody>
          <a:bodyPr vert="horz" lIns="91440" tIns="45720" rIns="91440" bIns="45720" rtlCol="0" anchor="ctr">
            <a:normAutofit/>
          </a:bodyPr>
          <a:lstStyle/>
          <a:p>
            <a:r>
              <a:rPr lang="en-US" altLang="en-US" sz="5200" kern="1200" dirty="0">
                <a:solidFill>
                  <a:schemeClr val="tx1"/>
                </a:solidFill>
                <a:latin typeface="+mj-lt"/>
                <a:ea typeface="+mj-ea"/>
                <a:cs typeface="+mj-cs"/>
              </a:rPr>
              <a:t>Common pests with sucking mouthparts</a:t>
            </a:r>
          </a:p>
        </p:txBody>
      </p:sp>
      <p:pic>
        <p:nvPicPr>
          <p:cNvPr id="33794" name="Picture 3" descr="3510_2-3A copy">
            <a:extLst>
              <a:ext uri="{FF2B5EF4-FFF2-40B4-BE49-F238E27FC236}">
                <a16:creationId xmlns:a16="http://schemas.microsoft.com/office/drawing/2014/main" id="{354D9751-F60B-F74D-8816-15301E629B35}"/>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a:ext>
            </a:extLst>
          </a:blip>
          <a:srcRect/>
          <a:stretch>
            <a:fillRect/>
          </a:stretch>
        </p:blipFill>
        <p:spPr bwMode="auto">
          <a:xfrm>
            <a:off x="536680" y="1422268"/>
            <a:ext cx="3538264" cy="231549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4" descr="3510_2-3C copy">
            <a:extLst>
              <a:ext uri="{FF2B5EF4-FFF2-40B4-BE49-F238E27FC236}">
                <a16:creationId xmlns:a16="http://schemas.microsoft.com/office/drawing/2014/main" id="{F9D684F2-3451-0942-BE29-9CEFE93080D5}"/>
              </a:ext>
            </a:extLst>
          </p:cNvPr>
          <p:cNvPicPr>
            <a:picLocks noChangeAspect="1" noChangeArrowheads="1"/>
          </p:cNvPicPr>
          <p:nvPr>
            <p:custDataLst>
              <p:tags r:id="rId3"/>
            </p:custDataLst>
          </p:nvPr>
        </p:nvPicPr>
        <p:blipFill>
          <a:blip r:embed="rId11">
            <a:extLst>
              <a:ext uri="{28A0092B-C50C-407E-A947-70E740481C1C}">
                <a14:useLocalDpi xmlns:a14="http://schemas.microsoft.com/office/drawing/2010/main"/>
              </a:ext>
            </a:extLst>
          </a:blip>
          <a:srcRect/>
          <a:stretch>
            <a:fillRect/>
          </a:stretch>
        </p:blipFill>
        <p:spPr bwMode="auto">
          <a:xfrm>
            <a:off x="4206602" y="1416776"/>
            <a:ext cx="3576954" cy="2390411"/>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6" descr="3510_2-3I copy">
            <a:extLst>
              <a:ext uri="{FF2B5EF4-FFF2-40B4-BE49-F238E27FC236}">
                <a16:creationId xmlns:a16="http://schemas.microsoft.com/office/drawing/2014/main" id="{FAB80C6E-200C-FD47-A1C4-68B024228F09}"/>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a:ext>
            </a:extLst>
          </a:blip>
          <a:srcRect/>
          <a:stretch>
            <a:fillRect/>
          </a:stretch>
        </p:blipFill>
        <p:spPr bwMode="auto">
          <a:xfrm>
            <a:off x="536679" y="3824327"/>
            <a:ext cx="3548967" cy="2363134"/>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12" descr="3510_2-3B copy">
            <a:extLst>
              <a:ext uri="{FF2B5EF4-FFF2-40B4-BE49-F238E27FC236}">
                <a16:creationId xmlns:a16="http://schemas.microsoft.com/office/drawing/2014/main" id="{EEC54F79-09A3-DA42-A36C-3C2FBBD6BDE0}"/>
              </a:ext>
            </a:extLst>
          </p:cNvPr>
          <p:cNvPicPr>
            <a:picLocks noChangeAspect="1" noChangeArrowheads="1"/>
          </p:cNvPicPr>
          <p:nvPr>
            <p:custDataLst>
              <p:tags r:id="rId5"/>
            </p:custDataLst>
          </p:nvPr>
        </p:nvPicPr>
        <p:blipFill>
          <a:blip r:embed="rId13">
            <a:extLst>
              <a:ext uri="{28A0092B-C50C-407E-A947-70E740481C1C}">
                <a14:useLocalDpi xmlns:a14="http://schemas.microsoft.com/office/drawing/2010/main"/>
              </a:ext>
            </a:extLst>
          </a:blip>
          <a:srcRect/>
          <a:stretch>
            <a:fillRect/>
          </a:stretch>
        </p:blipFill>
        <p:spPr bwMode="auto">
          <a:xfrm>
            <a:off x="4170062" y="3807187"/>
            <a:ext cx="3613494" cy="241114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13" descr="3510_2-6C copy">
            <a:extLst>
              <a:ext uri="{FF2B5EF4-FFF2-40B4-BE49-F238E27FC236}">
                <a16:creationId xmlns:a16="http://schemas.microsoft.com/office/drawing/2014/main" id="{7F067FBF-C758-314A-A17E-461361D13CCA}"/>
              </a:ext>
            </a:extLst>
          </p:cNvPr>
          <p:cNvPicPr>
            <a:picLocks noChangeAspect="1" noChangeArrowheads="1"/>
          </p:cNvPicPr>
          <p:nvPr>
            <p:custDataLst>
              <p:tags r:id="rId6"/>
            </p:custDataLst>
          </p:nvPr>
        </p:nvPicPr>
        <p:blipFill>
          <a:blip r:embed="rId14">
            <a:extLst>
              <a:ext uri="{28A0092B-C50C-407E-A947-70E740481C1C}">
                <a14:useLocalDpi xmlns:a14="http://schemas.microsoft.com/office/drawing/2010/main"/>
              </a:ext>
            </a:extLst>
          </a:blip>
          <a:srcRect/>
          <a:stretch>
            <a:fillRect/>
          </a:stretch>
        </p:blipFill>
        <p:spPr bwMode="auto">
          <a:xfrm>
            <a:off x="7948612" y="1445158"/>
            <a:ext cx="3405189" cy="2295073"/>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14" descr="I-HO-EPRU-AD">
            <a:extLst>
              <a:ext uri="{FF2B5EF4-FFF2-40B4-BE49-F238E27FC236}">
                <a16:creationId xmlns:a16="http://schemas.microsoft.com/office/drawing/2014/main" id="{72DBEC87-4D63-AB48-9810-1249DE6EB8DB}"/>
              </a:ext>
            </a:extLst>
          </p:cNvPr>
          <p:cNvPicPr>
            <a:picLocks noChangeAspect="1" noChangeArrowheads="1"/>
          </p:cNvPicPr>
          <p:nvPr>
            <p:custDataLst>
              <p:tags r:id="rId7"/>
            </p:custDataLst>
          </p:nvPr>
        </p:nvPicPr>
        <p:blipFill>
          <a:blip r:embed="rId15">
            <a:extLst>
              <a:ext uri="{28A0092B-C50C-407E-A947-70E740481C1C}">
                <a14:useLocalDpi xmlns:a14="http://schemas.microsoft.com/office/drawing/2010/main"/>
              </a:ext>
            </a:extLst>
          </a:blip>
          <a:srcRect/>
          <a:stretch>
            <a:fillRect/>
          </a:stretch>
        </p:blipFill>
        <p:spPr bwMode="auto">
          <a:xfrm>
            <a:off x="7948612" y="3834545"/>
            <a:ext cx="3440532" cy="2295073"/>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800" name="Text Box 15">
            <a:extLst>
              <a:ext uri="{FF2B5EF4-FFF2-40B4-BE49-F238E27FC236}">
                <a16:creationId xmlns:a16="http://schemas.microsoft.com/office/drawing/2014/main" id="{735A2C63-0B6C-6C47-83BD-3D9E44982DE2}"/>
              </a:ext>
            </a:extLst>
          </p:cNvPr>
          <p:cNvSpPr txBox="1">
            <a:spLocks noChangeArrowheads="1"/>
          </p:cNvSpPr>
          <p:nvPr/>
        </p:nvSpPr>
        <p:spPr bwMode="auto">
          <a:xfrm>
            <a:off x="2879159" y="1533534"/>
            <a:ext cx="1162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a:solidFill>
                  <a:schemeClr val="bg1"/>
                </a:solidFill>
              </a:rPr>
              <a:t>aphids</a:t>
            </a:r>
            <a:endParaRPr lang="en-US" altLang="en-US" sz="1600" b="1">
              <a:solidFill>
                <a:schemeClr val="bg1"/>
              </a:solidFill>
            </a:endParaRPr>
          </a:p>
        </p:txBody>
      </p:sp>
      <p:sp>
        <p:nvSpPr>
          <p:cNvPr id="33801" name="Text Box 16">
            <a:extLst>
              <a:ext uri="{FF2B5EF4-FFF2-40B4-BE49-F238E27FC236}">
                <a16:creationId xmlns:a16="http://schemas.microsoft.com/office/drawing/2014/main" id="{5698DCB8-47EE-B042-AB25-C4CF25C1D3FD}"/>
              </a:ext>
            </a:extLst>
          </p:cNvPr>
          <p:cNvSpPr txBox="1">
            <a:spLocks noChangeArrowheads="1"/>
          </p:cNvSpPr>
          <p:nvPr/>
        </p:nvSpPr>
        <p:spPr bwMode="auto">
          <a:xfrm>
            <a:off x="5672352" y="1699826"/>
            <a:ext cx="219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dirty="0">
                <a:solidFill>
                  <a:schemeClr val="bg1"/>
                </a:solidFill>
              </a:rPr>
              <a:t>armored scales</a:t>
            </a:r>
            <a:endParaRPr lang="en-US" altLang="en-US" sz="1600" b="1" dirty="0">
              <a:solidFill>
                <a:schemeClr val="bg1"/>
              </a:solidFill>
            </a:endParaRPr>
          </a:p>
        </p:txBody>
      </p:sp>
      <p:sp>
        <p:nvSpPr>
          <p:cNvPr id="33802" name="Text Box 17">
            <a:extLst>
              <a:ext uri="{FF2B5EF4-FFF2-40B4-BE49-F238E27FC236}">
                <a16:creationId xmlns:a16="http://schemas.microsoft.com/office/drawing/2014/main" id="{58E8C891-18B1-AD48-B1B5-59F18BAC123B}"/>
              </a:ext>
            </a:extLst>
          </p:cNvPr>
          <p:cNvSpPr txBox="1">
            <a:spLocks noChangeArrowheads="1"/>
          </p:cNvSpPr>
          <p:nvPr/>
        </p:nvSpPr>
        <p:spPr bwMode="auto">
          <a:xfrm>
            <a:off x="9754075" y="1825694"/>
            <a:ext cx="1650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dirty="0">
                <a:solidFill>
                  <a:schemeClr val="bg1"/>
                </a:solidFill>
              </a:rPr>
              <a:t>soft scales</a:t>
            </a:r>
            <a:endParaRPr lang="en-US" altLang="en-US" sz="1600" b="1" dirty="0">
              <a:solidFill>
                <a:schemeClr val="bg1"/>
              </a:solidFill>
            </a:endParaRPr>
          </a:p>
        </p:txBody>
      </p:sp>
      <p:sp>
        <p:nvSpPr>
          <p:cNvPr id="33803" name="Text Box 19">
            <a:extLst>
              <a:ext uri="{FF2B5EF4-FFF2-40B4-BE49-F238E27FC236}">
                <a16:creationId xmlns:a16="http://schemas.microsoft.com/office/drawing/2014/main" id="{5CDE0C4F-4C84-E945-A517-3002BCA290E6}"/>
              </a:ext>
            </a:extLst>
          </p:cNvPr>
          <p:cNvSpPr txBox="1">
            <a:spLocks noChangeArrowheads="1"/>
          </p:cNvSpPr>
          <p:nvPr/>
        </p:nvSpPr>
        <p:spPr bwMode="auto">
          <a:xfrm>
            <a:off x="2067267" y="5675607"/>
            <a:ext cx="1665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dirty="0">
                <a:solidFill>
                  <a:schemeClr val="bg1"/>
                </a:solidFill>
              </a:rPr>
              <a:t>mealybugs</a:t>
            </a:r>
            <a:endParaRPr lang="en-US" altLang="en-US" sz="1600" b="1" dirty="0">
              <a:solidFill>
                <a:schemeClr val="bg1"/>
              </a:solidFill>
            </a:endParaRPr>
          </a:p>
        </p:txBody>
      </p:sp>
      <p:sp>
        <p:nvSpPr>
          <p:cNvPr id="33804" name="Text Box 20">
            <a:extLst>
              <a:ext uri="{FF2B5EF4-FFF2-40B4-BE49-F238E27FC236}">
                <a16:creationId xmlns:a16="http://schemas.microsoft.com/office/drawing/2014/main" id="{6758F2BD-0FA5-864D-B96B-BAE33EC7D830}"/>
              </a:ext>
            </a:extLst>
          </p:cNvPr>
          <p:cNvSpPr txBox="1">
            <a:spLocks noChangeArrowheads="1"/>
          </p:cNvSpPr>
          <p:nvPr/>
        </p:nvSpPr>
        <p:spPr bwMode="auto">
          <a:xfrm>
            <a:off x="5897609" y="5751590"/>
            <a:ext cx="1496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dirty="0">
                <a:solidFill>
                  <a:schemeClr val="bg1"/>
                </a:solidFill>
              </a:rPr>
              <a:t>whiteflies</a:t>
            </a:r>
            <a:endParaRPr lang="en-US" altLang="en-US" sz="1600" b="1" dirty="0">
              <a:solidFill>
                <a:schemeClr val="bg1"/>
              </a:solidFill>
            </a:endParaRPr>
          </a:p>
        </p:txBody>
      </p:sp>
      <p:sp>
        <p:nvSpPr>
          <p:cNvPr id="33805" name="Text Box 21">
            <a:extLst>
              <a:ext uri="{FF2B5EF4-FFF2-40B4-BE49-F238E27FC236}">
                <a16:creationId xmlns:a16="http://schemas.microsoft.com/office/drawing/2014/main" id="{D153A43B-D863-1748-85E7-ABEB699D45F6}"/>
              </a:ext>
            </a:extLst>
          </p:cNvPr>
          <p:cNvSpPr txBox="1">
            <a:spLocks noChangeArrowheads="1"/>
          </p:cNvSpPr>
          <p:nvPr/>
        </p:nvSpPr>
        <p:spPr bwMode="auto">
          <a:xfrm>
            <a:off x="9419652" y="5595459"/>
            <a:ext cx="1778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676656">
              <a:spcBef>
                <a:spcPct val="0"/>
              </a:spcBef>
              <a:spcAft>
                <a:spcPts val="600"/>
              </a:spcAft>
              <a:buNone/>
            </a:pPr>
            <a:r>
              <a:rPr lang="en-US" altLang="en-US" sz="1600" b="1" kern="1200" dirty="0">
                <a:solidFill>
                  <a:schemeClr val="bg1"/>
                </a:solidFill>
              </a:rPr>
              <a:t>leafhoppers</a:t>
            </a:r>
            <a:endParaRPr lang="en-US" altLang="en-US" sz="1600" b="1" dirty="0">
              <a:solidFill>
                <a:schemeClr val="bg1"/>
              </a:solidFill>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ult grape leafhopper.">
            <a:extLst>
              <a:ext uri="{FF2B5EF4-FFF2-40B4-BE49-F238E27FC236}">
                <a16:creationId xmlns:a16="http://schemas.microsoft.com/office/drawing/2014/main" id="{09FF1EA3-C378-AAFF-522D-24D08D77C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0152" y="4720154"/>
            <a:ext cx="3016250" cy="1993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ult rose leafhopper, &lt;I&gt;Edwardsiana rosae.&lt;/I&gt;.">
            <a:extLst>
              <a:ext uri="{FF2B5EF4-FFF2-40B4-BE49-F238E27FC236}">
                <a16:creationId xmlns:a16="http://schemas.microsoft.com/office/drawing/2014/main" id="{E88CC1A5-4A2E-C9E7-0D22-41529C601E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8600" y="1361919"/>
            <a:ext cx="3236913" cy="2160144"/>
          </a:xfrm>
          <a:prstGeom prst="rect">
            <a:avLst/>
          </a:prstGeom>
          <a:noFill/>
          <a:extLst>
            <a:ext uri="{909E8E84-426E-40DD-AFC4-6F175D3DCCD1}">
              <a14:hiddenFill xmlns:a14="http://schemas.microsoft.com/office/drawing/2010/main">
                <a:solidFill>
                  <a:srgbClr val="FFFFFF"/>
                </a:solidFill>
              </a14:hiddenFill>
            </a:ext>
          </a:extLst>
        </p:spPr>
      </p:pic>
      <p:pic>
        <p:nvPicPr>
          <p:cNvPr id="134146" name="Picture 2">
            <a:extLst>
              <a:ext uri="{FF2B5EF4-FFF2-40B4-BE49-F238E27FC236}">
                <a16:creationId xmlns:a16="http://schemas.microsoft.com/office/drawing/2014/main" id="{B60B6765-4FB7-4945-BAA8-0329D4E48B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1694" y="1317569"/>
            <a:ext cx="4572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A05D47FE-135C-5849-96E0-83A9B307E898}"/>
              </a:ext>
            </a:extLst>
          </p:cNvPr>
          <p:cNvSpPr>
            <a:spLocks noChangeArrowheads="1"/>
          </p:cNvSpPr>
          <p:nvPr/>
        </p:nvSpPr>
        <p:spPr bwMode="auto">
          <a:xfrm>
            <a:off x="1828800" y="304801"/>
            <a:ext cx="822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charset="0"/>
                <a:ea typeface="ＭＳ Ｐゴシック" charset="-128"/>
              </a:defRPr>
            </a:lvl1pPr>
            <a:lvl2pPr marL="742950" indent="-285750">
              <a:defRPr sz="2400" b="1">
                <a:solidFill>
                  <a:schemeClr val="tx1"/>
                </a:solidFill>
                <a:latin typeface="Times New Roman" charset="0"/>
                <a:ea typeface="ＭＳ Ｐゴシック" charset="-128"/>
              </a:defRPr>
            </a:lvl2pPr>
            <a:lvl3pPr marL="1143000" indent="-228600">
              <a:defRPr sz="2400" b="1">
                <a:solidFill>
                  <a:schemeClr val="tx1"/>
                </a:solidFill>
                <a:latin typeface="Times New Roman" charset="0"/>
                <a:ea typeface="ＭＳ Ｐゴシック" charset="-128"/>
              </a:defRPr>
            </a:lvl3pPr>
            <a:lvl4pPr marL="1600200" indent="-228600">
              <a:defRPr sz="2400" b="1">
                <a:solidFill>
                  <a:schemeClr val="tx1"/>
                </a:solidFill>
                <a:latin typeface="Times New Roman" charset="0"/>
                <a:ea typeface="ＭＳ Ｐゴシック" charset="-128"/>
              </a:defRPr>
            </a:lvl4pPr>
            <a:lvl5pPr marL="2057400" indent="-22860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a:defRPr/>
            </a:pPr>
            <a:r>
              <a:rPr lang="en-US" altLang="x-none" sz="4400" b="0" dirty="0">
                <a:latin typeface="+mj-lt"/>
              </a:rPr>
              <a:t>Piercing-Sucking Damage: Stippling</a:t>
            </a:r>
          </a:p>
        </p:txBody>
      </p:sp>
      <p:pic>
        <p:nvPicPr>
          <p:cNvPr id="134148" name="Picture 4">
            <a:extLst>
              <a:ext uri="{FF2B5EF4-FFF2-40B4-BE49-F238E27FC236}">
                <a16:creationId xmlns:a16="http://schemas.microsoft.com/office/drawing/2014/main" id="{093D164C-8B2F-AF4D-94D6-F70EF41A81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8308" y="3596204"/>
            <a:ext cx="47244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7">
            <a:extLst>
              <a:ext uri="{FF2B5EF4-FFF2-40B4-BE49-F238E27FC236}">
                <a16:creationId xmlns:a16="http://schemas.microsoft.com/office/drawing/2014/main" id="{C74D122B-ADA5-5244-AEC4-AC1A7EF5C74C}"/>
              </a:ext>
            </a:extLst>
          </p:cNvPr>
          <p:cNvSpPr>
            <a:spLocks noChangeArrowheads="1"/>
          </p:cNvSpPr>
          <p:nvPr/>
        </p:nvSpPr>
        <p:spPr bwMode="auto">
          <a:xfrm>
            <a:off x="7505701" y="3332224"/>
            <a:ext cx="2105025" cy="646331"/>
          </a:xfrm>
          <a:prstGeom prst="rect">
            <a:avLst/>
          </a:prstGeom>
          <a:solidFill>
            <a:schemeClr val="accent2">
              <a:lumMod val="40000"/>
              <a:lumOff val="60000"/>
            </a:schemeClr>
          </a:solidFill>
          <a:ln w="9525">
            <a:noFill/>
            <a:miter lim="800000"/>
            <a:headEnd/>
            <a:tailEnd/>
          </a:ln>
        </p:spPr>
        <p:txBody>
          <a:bodyPr>
            <a:spAutoFit/>
          </a:bodyPr>
          <a:lstStyle/>
          <a:p>
            <a:pPr>
              <a:defRPr/>
            </a:pPr>
            <a:r>
              <a:rPr lang="en-US" dirty="0">
                <a:solidFill>
                  <a:srgbClr val="000000"/>
                </a:solidFill>
              </a:rPr>
              <a:t>Apple leaf damaged by rose leafhopper</a:t>
            </a:r>
          </a:p>
        </p:txBody>
      </p:sp>
      <p:sp>
        <p:nvSpPr>
          <p:cNvPr id="134151" name="Rectangle 8">
            <a:extLst>
              <a:ext uri="{FF2B5EF4-FFF2-40B4-BE49-F238E27FC236}">
                <a16:creationId xmlns:a16="http://schemas.microsoft.com/office/drawing/2014/main" id="{EA87364B-19C6-1C46-8096-E3864E9E6B1C}"/>
              </a:ext>
            </a:extLst>
          </p:cNvPr>
          <p:cNvSpPr>
            <a:spLocks noChangeArrowheads="1"/>
          </p:cNvSpPr>
          <p:nvPr/>
        </p:nvSpPr>
        <p:spPr bwMode="auto">
          <a:xfrm>
            <a:off x="2370933" y="4430197"/>
            <a:ext cx="1837683" cy="369332"/>
          </a:xfrm>
          <a:prstGeom prst="rect">
            <a:avLst/>
          </a:prstGeom>
          <a:solidFill>
            <a:schemeClr val="accent2">
              <a:lumMod val="40000"/>
              <a:lumOff val="60000"/>
            </a:schemeClr>
          </a:solidFill>
          <a:ln>
            <a:noFill/>
          </a:ln>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1800" b="0" dirty="0">
                <a:latin typeface="+mn-lt"/>
              </a:rPr>
              <a:t>Grape leafhopper</a:t>
            </a:r>
          </a:p>
        </p:txBody>
      </p:sp>
      <p:sp>
        <p:nvSpPr>
          <p:cNvPr id="134152" name="Rectangle 10">
            <a:extLst>
              <a:ext uri="{FF2B5EF4-FFF2-40B4-BE49-F238E27FC236}">
                <a16:creationId xmlns:a16="http://schemas.microsoft.com/office/drawing/2014/main" id="{5A5156E5-D217-034E-99C1-16421A200EED}"/>
              </a:ext>
            </a:extLst>
          </p:cNvPr>
          <p:cNvSpPr>
            <a:spLocks noChangeArrowheads="1"/>
          </p:cNvSpPr>
          <p:nvPr/>
        </p:nvSpPr>
        <p:spPr bwMode="auto">
          <a:xfrm>
            <a:off x="1981200" y="5410200"/>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endParaRPr lang="en-US" altLang="en-US" sz="1800" b="0" dirty="0">
              <a:solidFill>
                <a:srgbClr val="000000"/>
              </a:solidFill>
              <a:latin typeface="+mn-lt"/>
            </a:endParaRPr>
          </a:p>
        </p:txBody>
      </p:sp>
      <p:sp>
        <p:nvSpPr>
          <p:cNvPr id="63498" name="Oval 11">
            <a:extLst>
              <a:ext uri="{FF2B5EF4-FFF2-40B4-BE49-F238E27FC236}">
                <a16:creationId xmlns:a16="http://schemas.microsoft.com/office/drawing/2014/main" id="{3A5CB578-D612-6546-A132-9ED2EC61BC42}"/>
              </a:ext>
            </a:extLst>
          </p:cNvPr>
          <p:cNvSpPr>
            <a:spLocks noChangeArrowheads="1"/>
          </p:cNvSpPr>
          <p:nvPr/>
        </p:nvSpPr>
        <p:spPr bwMode="auto">
          <a:xfrm>
            <a:off x="1537494" y="2408181"/>
            <a:ext cx="887412" cy="838200"/>
          </a:xfrm>
          <a:prstGeom prst="ellipse">
            <a:avLst/>
          </a:prstGeom>
          <a:noFill/>
          <a:ln w="28575">
            <a:solidFill>
              <a:schemeClr val="tx1"/>
            </a:solidFill>
            <a:round/>
            <a:headEnd/>
            <a:tailEnd/>
          </a:ln>
        </p:spPr>
        <p:txBody>
          <a:bodyPr wrap="none" anchor="ctr"/>
          <a:lstStyle/>
          <a:p>
            <a:pPr>
              <a:defRPr/>
            </a:pPr>
            <a:endParaRPr lang="en-US"/>
          </a:p>
        </p:txBody>
      </p:sp>
      <p:sp>
        <p:nvSpPr>
          <p:cNvPr id="63499" name="Oval 12">
            <a:extLst>
              <a:ext uri="{FF2B5EF4-FFF2-40B4-BE49-F238E27FC236}">
                <a16:creationId xmlns:a16="http://schemas.microsoft.com/office/drawing/2014/main" id="{37951AB9-7276-8F49-8A9B-A97A60A161D8}"/>
              </a:ext>
            </a:extLst>
          </p:cNvPr>
          <p:cNvSpPr>
            <a:spLocks noChangeArrowheads="1"/>
          </p:cNvSpPr>
          <p:nvPr/>
        </p:nvSpPr>
        <p:spPr bwMode="auto">
          <a:xfrm>
            <a:off x="8534400" y="4419600"/>
            <a:ext cx="762000" cy="730250"/>
          </a:xfrm>
          <a:prstGeom prst="ellipse">
            <a:avLst/>
          </a:prstGeom>
          <a:noFill/>
          <a:ln w="28575">
            <a:solidFill>
              <a:schemeClr val="tx1"/>
            </a:solidFill>
            <a:round/>
            <a:headEnd/>
            <a:tailEnd/>
          </a:ln>
        </p:spPr>
        <p:txBody>
          <a:bodyPr wrap="none" anchor="ctr"/>
          <a:lstStyle/>
          <a:p>
            <a:pP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8" descr="I-HO-DPLA-CD">
            <a:extLst>
              <a:ext uri="{FF2B5EF4-FFF2-40B4-BE49-F238E27FC236}">
                <a16:creationId xmlns:a16="http://schemas.microsoft.com/office/drawing/2014/main" id="{BDBCBE90-48CF-2A4C-A99D-CC466C01AADE}"/>
              </a:ext>
            </a:extLst>
          </p:cNvPr>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656557" y="1203325"/>
            <a:ext cx="3741737" cy="2473325"/>
          </a:xfrm>
        </p:spPr>
      </p:pic>
      <p:pic>
        <p:nvPicPr>
          <p:cNvPr id="136195" name="Picture 9" descr="I-HO-SPHI-CD">
            <a:extLst>
              <a:ext uri="{FF2B5EF4-FFF2-40B4-BE49-F238E27FC236}">
                <a16:creationId xmlns:a16="http://schemas.microsoft.com/office/drawing/2014/main" id="{B61DDC71-8E0C-D540-B963-7039AD2357A8}"/>
              </a:ext>
            </a:extLst>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512858" y="1203325"/>
            <a:ext cx="3782537" cy="2473324"/>
          </a:xfrm>
        </p:spPr>
      </p:pic>
      <p:pic>
        <p:nvPicPr>
          <p:cNvPr id="136196" name="Picture 10" descr="I-HM-ECON-CD">
            <a:extLst>
              <a:ext uri="{FF2B5EF4-FFF2-40B4-BE49-F238E27FC236}">
                <a16:creationId xmlns:a16="http://schemas.microsoft.com/office/drawing/2014/main" id="{701172D9-5714-8B4A-8EEF-DC46B5B86A8C}"/>
              </a:ext>
            </a:extLst>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656557" y="4000500"/>
            <a:ext cx="3687762" cy="2443163"/>
          </a:xfrm>
        </p:spPr>
      </p:pic>
      <p:pic>
        <p:nvPicPr>
          <p:cNvPr id="136197" name="Picture 11" descr="I-HM-LHES-CD">
            <a:extLst>
              <a:ext uri="{FF2B5EF4-FFF2-40B4-BE49-F238E27FC236}">
                <a16:creationId xmlns:a16="http://schemas.microsoft.com/office/drawing/2014/main" id="{DFD0F114-B099-CA43-B1C2-3C04FDB67ED9}"/>
              </a:ext>
            </a:extLst>
          </p:cNvPr>
          <p:cNvPicPr>
            <a:picLocks noGrp="1" noChangeAspect="1" noChangeArrowheads="1"/>
          </p:cNvPicPr>
          <p:nvPr>
            <p:ph sz="quarter" idx="4"/>
          </p:nvPr>
        </p:nvPicPr>
        <p:blipFill>
          <a:blip r:embed="rId6">
            <a:extLst>
              <a:ext uri="{28A0092B-C50C-407E-A947-70E740481C1C}">
                <a14:useLocalDpi xmlns:a14="http://schemas.microsoft.com/office/drawing/2010/main"/>
              </a:ext>
            </a:extLst>
          </a:blip>
          <a:srcRect/>
          <a:stretch>
            <a:fillRect/>
          </a:stretch>
        </p:blipFill>
        <p:spPr>
          <a:xfrm>
            <a:off x="6512858" y="4000500"/>
            <a:ext cx="3699416" cy="2443163"/>
          </a:xfrm>
        </p:spPr>
      </p:pic>
      <p:sp>
        <p:nvSpPr>
          <p:cNvPr id="4" name="TextBox 3">
            <a:extLst>
              <a:ext uri="{FF2B5EF4-FFF2-40B4-BE49-F238E27FC236}">
                <a16:creationId xmlns:a16="http://schemas.microsoft.com/office/drawing/2014/main" id="{131866EB-2F36-BCF4-7F9D-5E099722CE0C}"/>
              </a:ext>
            </a:extLst>
          </p:cNvPr>
          <p:cNvSpPr txBox="1"/>
          <p:nvPr/>
        </p:nvSpPr>
        <p:spPr>
          <a:xfrm>
            <a:off x="2217738" y="304800"/>
            <a:ext cx="6469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4400" b="0">
                <a:latin typeface="+mj-lt"/>
                <a:ea typeface="ＭＳ Ｐゴシック" charset="-128"/>
              </a:defRPr>
            </a:lvl1pPr>
            <a:lvl2pPr marL="742950" indent="-285750">
              <a:defRPr sz="2400" b="1">
                <a:latin typeface="Times New Roman" charset="0"/>
                <a:ea typeface="ＭＳ Ｐゴシック" charset="-128"/>
              </a:defRPr>
            </a:lvl2pPr>
            <a:lvl3pPr marL="1143000" indent="-228600">
              <a:defRPr sz="2400" b="1">
                <a:latin typeface="Times New Roman" charset="0"/>
                <a:ea typeface="ＭＳ Ｐゴシック" charset="-128"/>
              </a:defRPr>
            </a:lvl3pPr>
            <a:lvl4pPr marL="1600200" indent="-228600">
              <a:defRPr sz="2400" b="1">
                <a:latin typeface="Times New Roman" charset="0"/>
                <a:ea typeface="ＭＳ Ｐゴシック" charset="-128"/>
              </a:defRPr>
            </a:lvl4pPr>
            <a:lvl5pPr marL="2057400" indent="-228600">
              <a:defRPr sz="2400" b="1">
                <a:latin typeface="Times New Roman" charset="0"/>
                <a:ea typeface="ＭＳ Ｐゴシック" charset="-128"/>
              </a:defRPr>
            </a:lvl5pPr>
            <a:lvl6pPr marL="2514600" indent="-228600" eaLnBrk="0" fontAlgn="base" hangingPunct="0">
              <a:spcBef>
                <a:spcPct val="0"/>
              </a:spcBef>
              <a:spcAft>
                <a:spcPct val="0"/>
              </a:spcAft>
              <a:defRPr sz="2400" b="1">
                <a:latin typeface="Times New Roman" charset="0"/>
                <a:ea typeface="ＭＳ Ｐゴシック" charset="-128"/>
              </a:defRPr>
            </a:lvl6pPr>
            <a:lvl7pPr marL="2971800" indent="-228600" eaLnBrk="0" fontAlgn="base" hangingPunct="0">
              <a:spcBef>
                <a:spcPct val="0"/>
              </a:spcBef>
              <a:spcAft>
                <a:spcPct val="0"/>
              </a:spcAft>
              <a:defRPr sz="2400" b="1">
                <a:latin typeface="Times New Roman" charset="0"/>
                <a:ea typeface="ＭＳ Ｐゴシック" charset="-128"/>
              </a:defRPr>
            </a:lvl7pPr>
            <a:lvl8pPr marL="3429000" indent="-228600" eaLnBrk="0" fontAlgn="base" hangingPunct="0">
              <a:spcBef>
                <a:spcPct val="0"/>
              </a:spcBef>
              <a:spcAft>
                <a:spcPct val="0"/>
              </a:spcAft>
              <a:defRPr sz="2400" b="1">
                <a:latin typeface="Times New Roman" charset="0"/>
                <a:ea typeface="ＭＳ Ｐゴシック" charset="-128"/>
              </a:defRPr>
            </a:lvl8pPr>
            <a:lvl9pPr marL="3886200" indent="-228600" eaLnBrk="0" fontAlgn="base" hangingPunct="0">
              <a:spcBef>
                <a:spcPct val="0"/>
              </a:spcBef>
              <a:spcAft>
                <a:spcPct val="0"/>
              </a:spcAft>
              <a:defRPr sz="2400" b="1">
                <a:latin typeface="Times New Roman" charset="0"/>
                <a:ea typeface="ＭＳ Ｐゴシック" charset="-128"/>
              </a:defRPr>
            </a:lvl9pPr>
          </a:lstStyle>
          <a:p>
            <a:r>
              <a:rPr lang="en-US" dirty="0"/>
              <a:t>Sucking Damage</a:t>
            </a:r>
          </a:p>
        </p:txBody>
      </p:sp>
      <p:sp>
        <p:nvSpPr>
          <p:cNvPr id="2" name="Rectangle 8">
            <a:extLst>
              <a:ext uri="{FF2B5EF4-FFF2-40B4-BE49-F238E27FC236}">
                <a16:creationId xmlns:a16="http://schemas.microsoft.com/office/drawing/2014/main" id="{A01EC541-7CF6-CB35-2C11-709D30E892F4}"/>
              </a:ext>
            </a:extLst>
          </p:cNvPr>
          <p:cNvSpPr>
            <a:spLocks noChangeArrowheads="1"/>
          </p:cNvSpPr>
          <p:nvPr/>
        </p:nvSpPr>
        <p:spPr bwMode="auto">
          <a:xfrm>
            <a:off x="1371600" y="3347658"/>
            <a:ext cx="1252266" cy="369332"/>
          </a:xfrm>
          <a:prstGeom prst="rect">
            <a:avLst/>
          </a:prstGeom>
          <a:solidFill>
            <a:schemeClr val="accent2">
              <a:lumMod val="40000"/>
              <a:lumOff val="60000"/>
            </a:schemeClr>
          </a:solidFill>
          <a:ln>
            <a:noFill/>
          </a:ln>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1800" b="0" dirty="0">
                <a:latin typeface="+mn-lt"/>
              </a:rPr>
              <a:t>Leaf curling</a:t>
            </a:r>
          </a:p>
        </p:txBody>
      </p:sp>
      <p:sp>
        <p:nvSpPr>
          <p:cNvPr id="3" name="Rectangle 8">
            <a:extLst>
              <a:ext uri="{FF2B5EF4-FFF2-40B4-BE49-F238E27FC236}">
                <a16:creationId xmlns:a16="http://schemas.microsoft.com/office/drawing/2014/main" id="{38E77E5A-3D9D-491F-89A6-9C0262DF0117}"/>
              </a:ext>
            </a:extLst>
          </p:cNvPr>
          <p:cNvSpPr>
            <a:spLocks noChangeArrowheads="1"/>
          </p:cNvSpPr>
          <p:nvPr/>
        </p:nvSpPr>
        <p:spPr bwMode="auto">
          <a:xfrm>
            <a:off x="1298896" y="4000500"/>
            <a:ext cx="1050288" cy="369332"/>
          </a:xfrm>
          <a:prstGeom prst="rect">
            <a:avLst/>
          </a:prstGeom>
          <a:solidFill>
            <a:schemeClr val="accent2">
              <a:lumMod val="40000"/>
              <a:lumOff val="60000"/>
            </a:schemeClr>
          </a:solidFill>
          <a:ln>
            <a:noFill/>
          </a:ln>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1800" b="0" dirty="0">
                <a:latin typeface="+mn-lt"/>
              </a:rPr>
              <a:t>Blotching</a:t>
            </a:r>
          </a:p>
        </p:txBody>
      </p:sp>
      <p:sp>
        <p:nvSpPr>
          <p:cNvPr id="5" name="Rectangle 8">
            <a:extLst>
              <a:ext uri="{FF2B5EF4-FFF2-40B4-BE49-F238E27FC236}">
                <a16:creationId xmlns:a16="http://schemas.microsoft.com/office/drawing/2014/main" id="{BD0E6D2B-2B47-3EAE-E621-DC60EF10534A}"/>
              </a:ext>
            </a:extLst>
          </p:cNvPr>
          <p:cNvSpPr>
            <a:spLocks noChangeArrowheads="1"/>
          </p:cNvSpPr>
          <p:nvPr/>
        </p:nvSpPr>
        <p:spPr bwMode="auto">
          <a:xfrm>
            <a:off x="8404126" y="3956336"/>
            <a:ext cx="3116366" cy="369332"/>
          </a:xfrm>
          <a:prstGeom prst="rect">
            <a:avLst/>
          </a:prstGeom>
          <a:solidFill>
            <a:schemeClr val="accent2">
              <a:lumMod val="40000"/>
              <a:lumOff val="60000"/>
            </a:schemeClr>
          </a:solidFill>
          <a:ln>
            <a:noFill/>
          </a:ln>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1800" b="0" dirty="0" err="1">
                <a:latin typeface="+mn-lt"/>
              </a:rPr>
              <a:t>Catfacing</a:t>
            </a:r>
            <a:r>
              <a:rPr lang="en-US" altLang="en-US" sz="1800" b="0" dirty="0">
                <a:latin typeface="+mn-lt"/>
              </a:rPr>
              <a:t>/distortion/discoloring</a:t>
            </a:r>
          </a:p>
        </p:txBody>
      </p:sp>
      <p:sp>
        <p:nvSpPr>
          <p:cNvPr id="6" name="Rectangle 8">
            <a:extLst>
              <a:ext uri="{FF2B5EF4-FFF2-40B4-BE49-F238E27FC236}">
                <a16:creationId xmlns:a16="http://schemas.microsoft.com/office/drawing/2014/main" id="{80D55F45-BC40-99C4-55F1-5FD3F0690177}"/>
              </a:ext>
            </a:extLst>
          </p:cNvPr>
          <p:cNvSpPr>
            <a:spLocks noChangeArrowheads="1"/>
          </p:cNvSpPr>
          <p:nvPr/>
        </p:nvSpPr>
        <p:spPr bwMode="auto">
          <a:xfrm>
            <a:off x="8423529" y="3351481"/>
            <a:ext cx="2587696" cy="369332"/>
          </a:xfrm>
          <a:prstGeom prst="rect">
            <a:avLst/>
          </a:prstGeom>
          <a:solidFill>
            <a:schemeClr val="accent2">
              <a:lumMod val="40000"/>
              <a:lumOff val="60000"/>
            </a:schemeClr>
          </a:solidFill>
          <a:ln>
            <a:noFill/>
          </a:ln>
        </p:spPr>
        <p:txBody>
          <a:bodyPr wrap="none">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1800" b="0" dirty="0">
                <a:latin typeface="+mn-lt"/>
              </a:rPr>
              <a:t>Sticky droplets/honeydew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6" descr="I-HY-PIMP-AD.002 cropped.jpg">
            <a:extLst>
              <a:ext uri="{FF2B5EF4-FFF2-40B4-BE49-F238E27FC236}">
                <a16:creationId xmlns:a16="http://schemas.microsoft.com/office/drawing/2014/main" id="{F9455735-9F87-DB47-94B5-F93D1CC1517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67425" y="507210"/>
            <a:ext cx="4987926"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7" descr="I-HY-FAER-AD.033 cropped.jpg">
            <a:extLst>
              <a:ext uri="{FF2B5EF4-FFF2-40B4-BE49-F238E27FC236}">
                <a16:creationId xmlns:a16="http://schemas.microsoft.com/office/drawing/2014/main" id="{B32E3C25-5350-8F4A-9455-8B6690935EC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11676" y="3650543"/>
            <a:ext cx="4149962" cy="251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20">
            <a:extLst>
              <a:ext uri="{FF2B5EF4-FFF2-40B4-BE49-F238E27FC236}">
                <a16:creationId xmlns:a16="http://schemas.microsoft.com/office/drawing/2014/main" id="{3DB92740-0DEB-C147-8EF0-06B9DC537FC4}"/>
              </a:ext>
            </a:extLst>
          </p:cNvPr>
          <p:cNvSpPr txBox="1">
            <a:spLocks noChangeArrowheads="1"/>
          </p:cNvSpPr>
          <p:nvPr/>
        </p:nvSpPr>
        <p:spPr bwMode="auto">
          <a:xfrm>
            <a:off x="6469488" y="465995"/>
            <a:ext cx="4092151" cy="27414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3669" tIns="46835" rIns="93669" bIns="4683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CFC"/>
                </a:solidFill>
                <a:latin typeface="+mj-lt"/>
              </a:rPr>
              <a:t>Some pests can indicate other pests.</a:t>
            </a:r>
          </a:p>
          <a:p>
            <a:pPr eaLnBrk="1" hangingPunct="1">
              <a:spcBef>
                <a:spcPct val="0"/>
              </a:spcBef>
              <a:buFontTx/>
              <a:buNone/>
            </a:pPr>
            <a:r>
              <a:rPr lang="en-US" altLang="en-US" sz="2400" dirty="0">
                <a:solidFill>
                  <a:srgbClr val="FFFCFC"/>
                </a:solidFill>
                <a:latin typeface="+mj-lt"/>
              </a:rPr>
              <a:t> </a:t>
            </a:r>
          </a:p>
          <a:p>
            <a:pPr eaLnBrk="1" hangingPunct="1">
              <a:spcBef>
                <a:spcPct val="0"/>
              </a:spcBef>
              <a:buFontTx/>
              <a:buNone/>
            </a:pPr>
            <a:r>
              <a:rPr lang="en-US" altLang="en-US" sz="2000" dirty="0">
                <a:solidFill>
                  <a:srgbClr val="FFFCFC"/>
                </a:solidFill>
                <a:latin typeface="+mj-lt"/>
              </a:rPr>
              <a:t>See ants? </a:t>
            </a:r>
          </a:p>
          <a:p>
            <a:pPr eaLnBrk="1" hangingPunct="1">
              <a:spcBef>
                <a:spcPct val="0"/>
              </a:spcBef>
              <a:buFontTx/>
              <a:buNone/>
            </a:pPr>
            <a:r>
              <a:rPr lang="en-US" altLang="en-US" sz="2000" dirty="0">
                <a:solidFill>
                  <a:srgbClr val="FFFCFC"/>
                </a:solidFill>
                <a:latin typeface="+mj-lt"/>
              </a:rPr>
              <a:t>Ants tend honeydew-producing insects and feed on the sugary liquid. Presence of ants can alert you that other insects are present.</a:t>
            </a:r>
            <a:endParaRPr lang="en-US" altLang="en-US" sz="2000" dirty="0">
              <a:solidFill>
                <a:schemeClr val="bg1"/>
              </a:solidFill>
              <a:latin typeface="+mj-lt"/>
            </a:endParaRPr>
          </a:p>
        </p:txBody>
      </p:sp>
      <p:pic>
        <p:nvPicPr>
          <p:cNvPr id="80900" name="Picture 8" descr="I-HY-PIMP-AD.011 cropped.jpg">
            <a:extLst>
              <a:ext uri="{FF2B5EF4-FFF2-40B4-BE49-F238E27FC236}">
                <a16:creationId xmlns:a16="http://schemas.microsoft.com/office/drawing/2014/main" id="{00063811-03F0-D54A-AB81-1D1494B7D77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67425" y="3650543"/>
            <a:ext cx="4997662" cy="251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a:extLst>
              <a:ext uri="{FF2B5EF4-FFF2-40B4-BE49-F238E27FC236}">
                <a16:creationId xmlns:a16="http://schemas.microsoft.com/office/drawing/2014/main" id="{7386693A-F8C4-A144-BD84-B7C4E499B521}"/>
              </a:ext>
            </a:extLst>
          </p:cNvPr>
          <p:cNvSpPr>
            <a:spLocks noChangeArrowheads="1"/>
          </p:cNvSpPr>
          <p:nvPr/>
        </p:nvSpPr>
        <p:spPr bwMode="auto">
          <a:xfrm>
            <a:off x="4280123" y="2996052"/>
            <a:ext cx="1320041" cy="44644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2693" tIns="45534" rIns="92693" bIns="45534"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FFFF"/>
                </a:solidFill>
                <a:latin typeface="+mn-lt"/>
              </a:rPr>
              <a:t>Aphids</a:t>
            </a:r>
          </a:p>
        </p:txBody>
      </p:sp>
      <p:sp>
        <p:nvSpPr>
          <p:cNvPr id="80902" name="Rectangle 5">
            <a:extLst>
              <a:ext uri="{FF2B5EF4-FFF2-40B4-BE49-F238E27FC236}">
                <a16:creationId xmlns:a16="http://schemas.microsoft.com/office/drawing/2014/main" id="{6BC1FAD9-A858-E14E-9CEF-51D4AB0675F8}"/>
              </a:ext>
            </a:extLst>
          </p:cNvPr>
          <p:cNvSpPr>
            <a:spLocks noChangeArrowheads="1"/>
          </p:cNvSpPr>
          <p:nvPr/>
        </p:nvSpPr>
        <p:spPr bwMode="auto">
          <a:xfrm>
            <a:off x="2576981" y="5700713"/>
            <a:ext cx="1384300" cy="468312"/>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2693" tIns="45534" rIns="92693" bIns="45534"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FFFF"/>
                </a:solidFill>
                <a:latin typeface="+mn-lt"/>
              </a:rPr>
              <a:t>Scales</a:t>
            </a:r>
          </a:p>
        </p:txBody>
      </p:sp>
      <p:sp>
        <p:nvSpPr>
          <p:cNvPr id="80903" name="Rectangle 5">
            <a:extLst>
              <a:ext uri="{FF2B5EF4-FFF2-40B4-BE49-F238E27FC236}">
                <a16:creationId xmlns:a16="http://schemas.microsoft.com/office/drawing/2014/main" id="{D8802814-CB87-F540-AD36-FD5C0E9949C5}"/>
              </a:ext>
            </a:extLst>
          </p:cNvPr>
          <p:cNvSpPr>
            <a:spLocks noChangeArrowheads="1"/>
          </p:cNvSpPr>
          <p:nvPr/>
        </p:nvSpPr>
        <p:spPr bwMode="auto">
          <a:xfrm>
            <a:off x="6411677" y="5699125"/>
            <a:ext cx="1938337" cy="4699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2693" tIns="45534" rIns="92693" bIns="45534"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FFFF"/>
                </a:solidFill>
                <a:latin typeface="+mn-lt"/>
              </a:rPr>
              <a:t>Mealybugs</a:t>
            </a:r>
          </a:p>
        </p:txBody>
      </p:sp>
    </p:spTree>
    <p:extLst>
      <p:ext uri="{BB962C8B-B14F-4D97-AF65-F5344CB8AC3E}">
        <p14:creationId xmlns:p14="http://schemas.microsoft.com/office/powerpoint/2010/main" val="42478991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7" name="Rectangle 2765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1" name="Picture 10" descr="I-DM-FAUR-CD">
            <a:extLst>
              <a:ext uri="{FF2B5EF4-FFF2-40B4-BE49-F238E27FC236}">
                <a16:creationId xmlns:a16="http://schemas.microsoft.com/office/drawing/2014/main" id="{E9F8A264-6064-D94B-98D2-6A54E46E459D}"/>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a:ext>
            </a:extLst>
          </a:blip>
          <a:srcRect t="21238" r="-2" b="911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7652" name="Picture 12" descr="caterpillarMP">
            <a:extLst>
              <a:ext uri="{FF2B5EF4-FFF2-40B4-BE49-F238E27FC236}">
                <a16:creationId xmlns:a16="http://schemas.microsoft.com/office/drawing/2014/main" id="{F9B5E6B3-8FE3-BD42-AFC5-807396FE9AAB}"/>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a:ext>
            </a:extLst>
          </a:blip>
          <a:srcRect t="19420" r="-2" b="1134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7659" name="Freeform: Shape 2765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661" name="Freeform: Shape 2766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649" name="Rectangle 2">
            <a:extLst>
              <a:ext uri="{FF2B5EF4-FFF2-40B4-BE49-F238E27FC236}">
                <a16:creationId xmlns:a16="http://schemas.microsoft.com/office/drawing/2014/main" id="{4BEC4202-77D5-7447-BE5C-604249E248F8}"/>
              </a:ext>
            </a:extLst>
          </p:cNvPr>
          <p:cNvSpPr>
            <a:spLocks noGrp="1" noChangeArrowheads="1"/>
          </p:cNvSpPr>
          <p:nvPr>
            <p:ph type="title"/>
          </p:nvPr>
        </p:nvSpPr>
        <p:spPr>
          <a:xfrm>
            <a:off x="448056" y="859536"/>
            <a:ext cx="4832802" cy="1243584"/>
          </a:xfrm>
        </p:spPr>
        <p:txBody>
          <a:bodyPr vert="horz" lIns="91440" tIns="45720" rIns="91440" bIns="45720" rtlCol="0" anchor="ctr">
            <a:normAutofit/>
          </a:bodyPr>
          <a:lstStyle/>
          <a:p>
            <a:r>
              <a:rPr lang="en-US" altLang="en-US" sz="2900" kern="1200" dirty="0">
                <a:solidFill>
                  <a:schemeClr val="tx1"/>
                </a:solidFill>
                <a:latin typeface="+mj-lt"/>
                <a:ea typeface="+mj-ea"/>
                <a:cs typeface="+mj-cs"/>
              </a:rPr>
              <a:t>Chewing mouthparts</a:t>
            </a:r>
          </a:p>
        </p:txBody>
      </p:sp>
      <p:sp>
        <p:nvSpPr>
          <p:cNvPr id="27663" name="Rectangle 2766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665" name="Rectangle 2766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67" name="Rectangle 2766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650" name="Rectangle 7">
            <a:extLst>
              <a:ext uri="{FF2B5EF4-FFF2-40B4-BE49-F238E27FC236}">
                <a16:creationId xmlns:a16="http://schemas.microsoft.com/office/drawing/2014/main" id="{F1528A01-355F-8048-B515-55B0B8AC9189}"/>
              </a:ext>
            </a:extLst>
          </p:cNvPr>
          <p:cNvSpPr>
            <a:spLocks noGrp="1" noChangeArrowheads="1"/>
          </p:cNvSpPr>
          <p:nvPr>
            <p:ph type="body" sz="half" idx="1"/>
          </p:nvPr>
        </p:nvSpPr>
        <p:spPr>
          <a:xfrm>
            <a:off x="448056" y="2512611"/>
            <a:ext cx="4832803" cy="3664351"/>
          </a:xfrm>
        </p:spPr>
        <p:txBody>
          <a:bodyPr vert="horz" lIns="91440" tIns="45720" rIns="91440" bIns="45720" rtlCol="0">
            <a:normAutofit/>
          </a:bodyPr>
          <a:lstStyle/>
          <a:p>
            <a:pPr>
              <a:spcAft>
                <a:spcPts val="1225"/>
              </a:spcAft>
            </a:pPr>
            <a:r>
              <a:rPr lang="en-US" altLang="en-US" sz="2000" dirty="0"/>
              <a:t>Insects with chewing mouth parts make distinct holes in fruit, leaves, flowers or stems.</a:t>
            </a:r>
          </a:p>
          <a:p>
            <a:r>
              <a:rPr lang="en-US" altLang="en-US" sz="2000" dirty="0"/>
              <a:t>Examples</a:t>
            </a:r>
          </a:p>
          <a:p>
            <a:pPr lvl="1"/>
            <a:r>
              <a:rPr lang="en-US" altLang="en-US" sz="2000" dirty="0"/>
              <a:t>Beetles</a:t>
            </a:r>
          </a:p>
          <a:p>
            <a:pPr lvl="1"/>
            <a:r>
              <a:rPr lang="en-US" altLang="en-US" sz="2000" dirty="0"/>
              <a:t>Caterpillars</a:t>
            </a:r>
          </a:p>
          <a:p>
            <a:pPr lvl="1"/>
            <a:r>
              <a:rPr lang="en-US" altLang="en-US" sz="2000" dirty="0"/>
              <a:t>Grasshoppers</a:t>
            </a:r>
          </a:p>
          <a:p>
            <a:pPr lvl="1"/>
            <a:r>
              <a:rPr lang="en-US" altLang="en-US" sz="2000" dirty="0"/>
              <a:t>Earwigs</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8" name="Rectangle 215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5" name="Rectangle 2">
            <a:extLst>
              <a:ext uri="{FF2B5EF4-FFF2-40B4-BE49-F238E27FC236}">
                <a16:creationId xmlns:a16="http://schemas.microsoft.com/office/drawing/2014/main" id="{D464414A-8A44-BE41-BB3A-6B7681B226C6}"/>
              </a:ext>
            </a:extLst>
          </p:cNvPr>
          <p:cNvSpPr>
            <a:spLocks noGrp="1" noChangeArrowheads="1"/>
          </p:cNvSpPr>
          <p:nvPr>
            <p:ph type="title" sz="quarter"/>
          </p:nvPr>
        </p:nvSpPr>
        <p:spPr>
          <a:xfrm>
            <a:off x="635000" y="640823"/>
            <a:ext cx="3418659" cy="5583148"/>
          </a:xfrm>
        </p:spPr>
        <p:txBody>
          <a:bodyPr vert="horz" lIns="91440" tIns="45720" rIns="91440" bIns="45720" rtlCol="0" anchor="ctr">
            <a:normAutofit/>
          </a:bodyPr>
          <a:lstStyle/>
          <a:p>
            <a:r>
              <a:rPr lang="en-US" altLang="en-US" sz="5000" kern="1200" dirty="0">
                <a:solidFill>
                  <a:schemeClr val="tx1"/>
                </a:solidFill>
                <a:latin typeface="+mj-lt"/>
                <a:ea typeface="+mj-ea"/>
                <a:cs typeface="+mj-cs"/>
              </a:rPr>
              <a:t>What pests can be found in garden and landscapes?</a:t>
            </a:r>
          </a:p>
        </p:txBody>
      </p:sp>
      <p:sp>
        <p:nvSpPr>
          <p:cNvPr id="215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8" descr="3510_2-2A copy">
            <a:extLst>
              <a:ext uri="{FF2B5EF4-FFF2-40B4-BE49-F238E27FC236}">
                <a16:creationId xmlns:a16="http://schemas.microsoft.com/office/drawing/2014/main" id="{E77706D0-A246-964F-9975-9CC14A5519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4751466" y="1021948"/>
            <a:ext cx="2971172" cy="1982477"/>
          </a:xfrm>
          <a:prstGeom prst="rect">
            <a:avLst/>
          </a:prstGeom>
          <a:ln w="3175">
            <a:solidFill>
              <a:schemeClr val="accent2"/>
            </a:solidFill>
            <a:miter lim="800000"/>
            <a:headEnd/>
            <a:tailEnd/>
          </a:ln>
        </p:spPr>
      </p:pic>
      <p:pic>
        <p:nvPicPr>
          <p:cNvPr id="21507" name="Picture 9" descr="3510_2-2B copy">
            <a:extLst>
              <a:ext uri="{FF2B5EF4-FFF2-40B4-BE49-F238E27FC236}">
                <a16:creationId xmlns:a16="http://schemas.microsoft.com/office/drawing/2014/main" id="{27007EE1-39C3-AC44-89AE-A8E0E7F5FE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8577358" y="993120"/>
            <a:ext cx="2930471" cy="1982476"/>
          </a:xfrm>
          <a:prstGeom prst="rect">
            <a:avLst/>
          </a:prstGeom>
          <a:ln w="3175">
            <a:solidFill>
              <a:schemeClr val="accent2"/>
            </a:solidFill>
            <a:miter lim="800000"/>
            <a:headEnd/>
            <a:tailEnd/>
          </a:ln>
        </p:spPr>
      </p:pic>
      <p:pic>
        <p:nvPicPr>
          <p:cNvPr id="21508" name="Picture 10" descr="3510_2-2C copy">
            <a:extLst>
              <a:ext uri="{FF2B5EF4-FFF2-40B4-BE49-F238E27FC236}">
                <a16:creationId xmlns:a16="http://schemas.microsoft.com/office/drawing/2014/main" id="{2C888974-B57F-6848-94B4-0B54CE8CFD1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4751467" y="3464007"/>
            <a:ext cx="2976260" cy="1982477"/>
          </a:xfrm>
          <a:prstGeom prst="rect">
            <a:avLst/>
          </a:prstGeom>
          <a:ln w="3175">
            <a:solidFill>
              <a:schemeClr val="accent2"/>
            </a:solidFill>
            <a:miter lim="800000"/>
            <a:headEnd/>
            <a:tailEnd/>
          </a:ln>
        </p:spPr>
      </p:pic>
      <p:pic>
        <p:nvPicPr>
          <p:cNvPr id="21509" name="Picture 11" descr="3510_2-2D copy">
            <a:extLst>
              <a:ext uri="{FF2B5EF4-FFF2-40B4-BE49-F238E27FC236}">
                <a16:creationId xmlns:a16="http://schemas.microsoft.com/office/drawing/2014/main" id="{5DAF1D84-218B-9941-9309-46844F815D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8577358" y="3464007"/>
            <a:ext cx="2971172" cy="1982477"/>
          </a:xfrm>
          <a:prstGeom prst="rect">
            <a:avLst/>
          </a:prstGeom>
          <a:ln w="3175">
            <a:solidFill>
              <a:schemeClr val="accent2"/>
            </a:solidFill>
            <a:miter lim="800000"/>
            <a:headEnd/>
            <a:tailEnd/>
          </a:ln>
        </p:spPr>
      </p:pic>
      <p:sp>
        <p:nvSpPr>
          <p:cNvPr id="21510" name="Text Box 12">
            <a:extLst>
              <a:ext uri="{FF2B5EF4-FFF2-40B4-BE49-F238E27FC236}">
                <a16:creationId xmlns:a16="http://schemas.microsoft.com/office/drawing/2014/main" id="{10CD04D2-0418-D34D-B3E3-4A6424AEAE8C}"/>
              </a:ext>
            </a:extLst>
          </p:cNvPr>
          <p:cNvSpPr txBox="1">
            <a:spLocks noChangeArrowheads="1"/>
          </p:cNvSpPr>
          <p:nvPr/>
        </p:nvSpPr>
        <p:spPr bwMode="auto">
          <a:xfrm>
            <a:off x="4648018" y="3056998"/>
            <a:ext cx="1681955" cy="3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69264">
              <a:spcBef>
                <a:spcPct val="0"/>
              </a:spcBef>
              <a:spcAft>
                <a:spcPts val="600"/>
              </a:spcAft>
              <a:buNone/>
            </a:pPr>
            <a:r>
              <a:rPr lang="en-US" altLang="en-US" sz="1484" b="1" kern="1200">
                <a:solidFill>
                  <a:srgbClr val="774C00"/>
                </a:solidFill>
                <a:latin typeface="Arial" panose="020B0604020202020204" pitchFamily="34" charset="0"/>
                <a:ea typeface="ＭＳ Ｐゴシック" panose="020B0600070205080204" pitchFamily="34" charset="-128"/>
                <a:cs typeface="+mn-cs"/>
              </a:rPr>
              <a:t>Plant pathogens</a:t>
            </a:r>
            <a:endParaRPr lang="en-US" altLang="en-US" sz="1400" b="1">
              <a:solidFill>
                <a:srgbClr val="FFD61D"/>
              </a:solidFill>
            </a:endParaRPr>
          </a:p>
        </p:txBody>
      </p:sp>
      <p:sp>
        <p:nvSpPr>
          <p:cNvPr id="21511" name="Text Box 13">
            <a:extLst>
              <a:ext uri="{FF2B5EF4-FFF2-40B4-BE49-F238E27FC236}">
                <a16:creationId xmlns:a16="http://schemas.microsoft.com/office/drawing/2014/main" id="{19203812-7851-6443-AE5D-1D389B93F21F}"/>
              </a:ext>
            </a:extLst>
          </p:cNvPr>
          <p:cNvSpPr txBox="1">
            <a:spLocks noChangeArrowheads="1"/>
          </p:cNvSpPr>
          <p:nvPr/>
        </p:nvSpPr>
        <p:spPr bwMode="auto">
          <a:xfrm>
            <a:off x="8490869" y="3056997"/>
            <a:ext cx="1388921" cy="3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69264">
              <a:spcBef>
                <a:spcPct val="0"/>
              </a:spcBef>
              <a:spcAft>
                <a:spcPts val="600"/>
              </a:spcAft>
              <a:buNone/>
            </a:pPr>
            <a:r>
              <a:rPr lang="en-US" altLang="en-US" sz="1484" b="1" kern="1200">
                <a:solidFill>
                  <a:srgbClr val="774C00"/>
                </a:solidFill>
                <a:latin typeface="Arial" panose="020B0604020202020204" pitchFamily="34" charset="0"/>
                <a:ea typeface="ＭＳ Ｐゴシック" panose="020B0600070205080204" pitchFamily="34" charset="-128"/>
                <a:cs typeface="+mn-cs"/>
              </a:rPr>
              <a:t>Invertebrates</a:t>
            </a:r>
            <a:endParaRPr lang="en-US" altLang="en-US" sz="1400" b="1">
              <a:solidFill>
                <a:srgbClr val="FFD61D"/>
              </a:solidFill>
            </a:endParaRPr>
          </a:p>
        </p:txBody>
      </p:sp>
      <p:sp>
        <p:nvSpPr>
          <p:cNvPr id="21512" name="Text Box 14">
            <a:extLst>
              <a:ext uri="{FF2B5EF4-FFF2-40B4-BE49-F238E27FC236}">
                <a16:creationId xmlns:a16="http://schemas.microsoft.com/office/drawing/2014/main" id="{341BCF17-A4FD-8F41-9E2C-2E9629C0D0C6}"/>
              </a:ext>
            </a:extLst>
          </p:cNvPr>
          <p:cNvSpPr txBox="1">
            <a:spLocks noChangeArrowheads="1"/>
          </p:cNvSpPr>
          <p:nvPr/>
        </p:nvSpPr>
        <p:spPr bwMode="auto">
          <a:xfrm>
            <a:off x="4649713" y="5499056"/>
            <a:ext cx="1241380" cy="3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69264">
              <a:spcBef>
                <a:spcPct val="0"/>
              </a:spcBef>
              <a:spcAft>
                <a:spcPts val="600"/>
              </a:spcAft>
              <a:buNone/>
            </a:pPr>
            <a:r>
              <a:rPr lang="en-US" altLang="en-US" sz="1484" b="1" kern="1200">
                <a:solidFill>
                  <a:srgbClr val="774C00"/>
                </a:solidFill>
                <a:latin typeface="Arial" panose="020B0604020202020204" pitchFamily="34" charset="0"/>
                <a:ea typeface="ＭＳ Ｐゴシック" panose="020B0600070205080204" pitchFamily="34" charset="-128"/>
                <a:cs typeface="+mn-cs"/>
              </a:rPr>
              <a:t>Vertebrates</a:t>
            </a:r>
            <a:endParaRPr lang="en-US" altLang="en-US" sz="1400" b="1">
              <a:solidFill>
                <a:srgbClr val="FFD61D"/>
              </a:solidFill>
            </a:endParaRPr>
          </a:p>
        </p:txBody>
      </p:sp>
      <p:sp>
        <p:nvSpPr>
          <p:cNvPr id="21513" name="Text Box 15">
            <a:extLst>
              <a:ext uri="{FF2B5EF4-FFF2-40B4-BE49-F238E27FC236}">
                <a16:creationId xmlns:a16="http://schemas.microsoft.com/office/drawing/2014/main" id="{B8F3EAC1-0CDA-DC4C-9E23-FBC04271E110}"/>
              </a:ext>
            </a:extLst>
          </p:cNvPr>
          <p:cNvSpPr txBox="1">
            <a:spLocks noChangeArrowheads="1"/>
          </p:cNvSpPr>
          <p:nvPr/>
        </p:nvSpPr>
        <p:spPr bwMode="auto">
          <a:xfrm>
            <a:off x="8495956" y="5499056"/>
            <a:ext cx="808933" cy="3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69264">
              <a:spcBef>
                <a:spcPct val="0"/>
              </a:spcBef>
              <a:spcAft>
                <a:spcPts val="600"/>
              </a:spcAft>
              <a:buNone/>
            </a:pPr>
            <a:r>
              <a:rPr lang="en-US" altLang="en-US" sz="1484" b="1" kern="1200">
                <a:solidFill>
                  <a:srgbClr val="774C00"/>
                </a:solidFill>
                <a:latin typeface="Arial" panose="020B0604020202020204" pitchFamily="34" charset="0"/>
                <a:ea typeface="ＭＳ Ｐゴシック" panose="020B0600070205080204" pitchFamily="34" charset="-128"/>
                <a:cs typeface="+mn-cs"/>
              </a:rPr>
              <a:t>Weeds</a:t>
            </a:r>
            <a:endParaRPr lang="en-US" altLang="en-US" sz="1400" b="1">
              <a:solidFill>
                <a:srgbClr val="FFD61D"/>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60" name="Rectangle 3175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 name="Rectangle 2">
            <a:extLst>
              <a:ext uri="{FF2B5EF4-FFF2-40B4-BE49-F238E27FC236}">
                <a16:creationId xmlns:a16="http://schemas.microsoft.com/office/drawing/2014/main" id="{DB543E7E-AD0A-314A-BF3A-6BD000F3EDE6}"/>
              </a:ext>
            </a:extLst>
          </p:cNvPr>
          <p:cNvSpPr>
            <a:spLocks noGrp="1" noChangeArrowheads="1"/>
          </p:cNvSpPr>
          <p:nvPr>
            <p:ph type="title"/>
          </p:nvPr>
        </p:nvSpPr>
        <p:spPr>
          <a:xfrm>
            <a:off x="841248" y="334644"/>
            <a:ext cx="10509504" cy="1076914"/>
          </a:xfrm>
        </p:spPr>
        <p:txBody>
          <a:bodyPr vert="horz" lIns="91440" tIns="45720" rIns="91440" bIns="45720" rtlCol="0" anchor="ctr">
            <a:normAutofit/>
          </a:bodyPr>
          <a:lstStyle/>
          <a:p>
            <a:r>
              <a:rPr lang="en-US" altLang="en-US" sz="4000" b="1" kern="1200">
                <a:solidFill>
                  <a:schemeClr val="tx1"/>
                </a:solidFill>
                <a:latin typeface="+mj-lt"/>
                <a:ea typeface="+mj-ea"/>
                <a:cs typeface="+mj-cs"/>
              </a:rPr>
              <a:t>Common pests with chewing mouth parts</a:t>
            </a:r>
          </a:p>
        </p:txBody>
      </p:sp>
      <p:sp>
        <p:nvSpPr>
          <p:cNvPr id="31762" name="Rectangle 3176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764" name="Rectangle 3176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46" name="Picture 5" descr="3510_2-3D">
            <a:extLst>
              <a:ext uri="{FF2B5EF4-FFF2-40B4-BE49-F238E27FC236}">
                <a16:creationId xmlns:a16="http://schemas.microsoft.com/office/drawing/2014/main" id="{5237464A-651F-F942-B0C9-54F3C104A737}"/>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a:ext>
            </a:extLst>
          </a:blip>
          <a:srcRect/>
          <a:stretch>
            <a:fillRect/>
          </a:stretch>
        </p:blipFill>
        <p:spPr bwMode="auto">
          <a:xfrm>
            <a:off x="2203518" y="1737360"/>
            <a:ext cx="2403494" cy="1717013"/>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6" descr="3510_2-3J copy">
            <a:extLst>
              <a:ext uri="{FF2B5EF4-FFF2-40B4-BE49-F238E27FC236}">
                <a16:creationId xmlns:a16="http://schemas.microsoft.com/office/drawing/2014/main" id="{508EF60F-94DB-E74D-97B1-313BD79C1C10}"/>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a:ext>
            </a:extLst>
          </a:blip>
          <a:srcRect/>
          <a:stretch>
            <a:fillRect/>
          </a:stretch>
        </p:blipFill>
        <p:spPr bwMode="auto">
          <a:xfrm>
            <a:off x="4762077" y="3942178"/>
            <a:ext cx="3047980" cy="2017448"/>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7" descr="I-DM-FAUR-AD">
            <a:extLst>
              <a:ext uri="{FF2B5EF4-FFF2-40B4-BE49-F238E27FC236}">
                <a16:creationId xmlns:a16="http://schemas.microsoft.com/office/drawing/2014/main" id="{7199A4C7-8054-7547-98B9-0F486D93BB9B}"/>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a:ext>
            </a:extLst>
          </a:blip>
          <a:srcRect/>
          <a:stretch>
            <a:fillRect/>
          </a:stretch>
        </p:blipFill>
        <p:spPr bwMode="auto">
          <a:xfrm>
            <a:off x="5149736" y="1737360"/>
            <a:ext cx="2636090" cy="1741241"/>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8" descr="I-OT-ACRI-AD">
            <a:extLst>
              <a:ext uri="{FF2B5EF4-FFF2-40B4-BE49-F238E27FC236}">
                <a16:creationId xmlns:a16="http://schemas.microsoft.com/office/drawing/2014/main" id="{466550EA-B210-864A-A018-551FD28EB9B1}"/>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a:ext>
            </a:extLst>
          </a:blip>
          <a:srcRect/>
          <a:stretch>
            <a:fillRect/>
          </a:stretch>
        </p:blipFill>
        <p:spPr bwMode="auto">
          <a:xfrm>
            <a:off x="8213868" y="3090941"/>
            <a:ext cx="1897920" cy="285899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9" descr="I-CO-OSUL-AD">
            <a:extLst>
              <a:ext uri="{FF2B5EF4-FFF2-40B4-BE49-F238E27FC236}">
                <a16:creationId xmlns:a16="http://schemas.microsoft.com/office/drawing/2014/main" id="{E425B2AD-12B3-D046-9301-35E195F3AA73}"/>
              </a:ext>
            </a:extLst>
          </p:cNvPr>
          <p:cNvPicPr>
            <a:picLocks noChangeAspect="1" noChangeArrowheads="1"/>
          </p:cNvPicPr>
          <p:nvPr>
            <p:custDataLst>
              <p:tags r:id="rId6"/>
            </p:custDataLst>
          </p:nvPr>
        </p:nvPicPr>
        <p:blipFill>
          <a:blip r:embed="rId13">
            <a:extLst>
              <a:ext uri="{28A0092B-C50C-407E-A947-70E740481C1C}">
                <a14:useLocalDpi xmlns:a14="http://schemas.microsoft.com/office/drawing/2010/main"/>
              </a:ext>
            </a:extLst>
          </a:blip>
          <a:srcRect/>
          <a:stretch>
            <a:fillRect/>
          </a:stretch>
        </p:blipFill>
        <p:spPr bwMode="auto">
          <a:xfrm>
            <a:off x="2203519" y="3943792"/>
            <a:ext cx="1902766" cy="2009373"/>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1751" name="Text Box 10">
            <a:extLst>
              <a:ext uri="{FF2B5EF4-FFF2-40B4-BE49-F238E27FC236}">
                <a16:creationId xmlns:a16="http://schemas.microsoft.com/office/drawing/2014/main" id="{81012633-D2CD-8347-849D-12748F66FEEC}"/>
              </a:ext>
            </a:extLst>
          </p:cNvPr>
          <p:cNvSpPr txBox="1">
            <a:spLocks noChangeArrowheads="1"/>
          </p:cNvSpPr>
          <p:nvPr/>
        </p:nvSpPr>
        <p:spPr bwMode="auto">
          <a:xfrm>
            <a:off x="2071068" y="3478600"/>
            <a:ext cx="2148284" cy="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23544">
              <a:spcBef>
                <a:spcPct val="0"/>
              </a:spcBef>
              <a:spcAft>
                <a:spcPts val="600"/>
              </a:spcAft>
              <a:buNone/>
            </a:pPr>
            <a:r>
              <a:rPr lang="en-US" altLang="en-US" sz="1414" b="1" kern="1200">
                <a:solidFill>
                  <a:schemeClr val="tx1"/>
                </a:solidFill>
                <a:latin typeface="Arial" panose="020B0604020202020204" pitchFamily="34" charset="0"/>
                <a:ea typeface="ＭＳ Ｐゴシック" panose="020B0600070205080204" pitchFamily="34" charset="-128"/>
                <a:cs typeface="+mn-cs"/>
              </a:rPr>
              <a:t>Redhumped caterpillar</a:t>
            </a:r>
            <a:endParaRPr lang="en-US" altLang="en-US" sz="1400" b="1">
              <a:solidFill>
                <a:schemeClr val="tx1"/>
              </a:solidFill>
            </a:endParaRPr>
          </a:p>
        </p:txBody>
      </p:sp>
      <p:sp>
        <p:nvSpPr>
          <p:cNvPr id="31752" name="Text Box 11">
            <a:extLst>
              <a:ext uri="{FF2B5EF4-FFF2-40B4-BE49-F238E27FC236}">
                <a16:creationId xmlns:a16="http://schemas.microsoft.com/office/drawing/2014/main" id="{D4AD1EB5-6EDD-4944-ADDB-60899E2C70DE}"/>
              </a:ext>
            </a:extLst>
          </p:cNvPr>
          <p:cNvSpPr txBox="1">
            <a:spLocks noChangeArrowheads="1"/>
          </p:cNvSpPr>
          <p:nvPr/>
        </p:nvSpPr>
        <p:spPr bwMode="auto">
          <a:xfrm>
            <a:off x="5072205" y="3478601"/>
            <a:ext cx="786481" cy="31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23544">
              <a:spcBef>
                <a:spcPct val="0"/>
              </a:spcBef>
              <a:spcAft>
                <a:spcPts val="600"/>
              </a:spcAft>
              <a:buNone/>
            </a:pPr>
            <a:r>
              <a:rPr lang="en-US" altLang="en-US" sz="1414" b="1" kern="1200">
                <a:solidFill>
                  <a:schemeClr val="tx1"/>
                </a:solidFill>
                <a:latin typeface="Arial" panose="020B0604020202020204" pitchFamily="34" charset="0"/>
                <a:ea typeface="ＭＳ Ｐゴシック" panose="020B0600070205080204" pitchFamily="34" charset="-128"/>
                <a:cs typeface="+mn-cs"/>
              </a:rPr>
              <a:t>Earwig</a:t>
            </a:r>
            <a:endParaRPr lang="en-US" altLang="en-US" sz="1400" b="1">
              <a:solidFill>
                <a:schemeClr val="tx1"/>
              </a:solidFill>
            </a:endParaRPr>
          </a:p>
        </p:txBody>
      </p:sp>
      <p:sp>
        <p:nvSpPr>
          <p:cNvPr id="31753" name="Text Box 12">
            <a:extLst>
              <a:ext uri="{FF2B5EF4-FFF2-40B4-BE49-F238E27FC236}">
                <a16:creationId xmlns:a16="http://schemas.microsoft.com/office/drawing/2014/main" id="{F371A004-BC4F-B54D-920C-9E778775AF2B}"/>
              </a:ext>
            </a:extLst>
          </p:cNvPr>
          <p:cNvSpPr txBox="1">
            <a:spLocks noChangeArrowheads="1"/>
          </p:cNvSpPr>
          <p:nvPr/>
        </p:nvSpPr>
        <p:spPr bwMode="auto">
          <a:xfrm>
            <a:off x="4684545" y="5959626"/>
            <a:ext cx="1101601" cy="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23544">
              <a:spcBef>
                <a:spcPct val="0"/>
              </a:spcBef>
              <a:spcAft>
                <a:spcPts val="600"/>
              </a:spcAft>
              <a:buNone/>
            </a:pPr>
            <a:r>
              <a:rPr lang="en-US" altLang="en-US" sz="1414" b="1" kern="1200">
                <a:solidFill>
                  <a:schemeClr val="tx1"/>
                </a:solidFill>
                <a:latin typeface="Arial" panose="020B0604020202020204" pitchFamily="34" charset="0"/>
                <a:ea typeface="ＭＳ Ｐゴシック" panose="020B0600070205080204" pitchFamily="34" charset="-128"/>
                <a:cs typeface="+mn-cs"/>
              </a:rPr>
              <a:t>Lawn grub</a:t>
            </a:r>
            <a:endParaRPr lang="en-US" altLang="en-US" sz="1400" b="1">
              <a:solidFill>
                <a:schemeClr val="tx1"/>
              </a:solidFill>
            </a:endParaRPr>
          </a:p>
        </p:txBody>
      </p:sp>
      <p:sp>
        <p:nvSpPr>
          <p:cNvPr id="31754" name="Text Box 13">
            <a:extLst>
              <a:ext uri="{FF2B5EF4-FFF2-40B4-BE49-F238E27FC236}">
                <a16:creationId xmlns:a16="http://schemas.microsoft.com/office/drawing/2014/main" id="{A10EC0A0-A3AE-174E-85F3-490CB344FCCF}"/>
              </a:ext>
            </a:extLst>
          </p:cNvPr>
          <p:cNvSpPr txBox="1">
            <a:spLocks noChangeArrowheads="1"/>
          </p:cNvSpPr>
          <p:nvPr/>
        </p:nvSpPr>
        <p:spPr bwMode="auto">
          <a:xfrm>
            <a:off x="2125986" y="5959626"/>
            <a:ext cx="1938302" cy="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23544">
              <a:spcBef>
                <a:spcPct val="0"/>
              </a:spcBef>
              <a:spcAft>
                <a:spcPts val="600"/>
              </a:spcAft>
              <a:buNone/>
            </a:pPr>
            <a:r>
              <a:rPr lang="en-US" altLang="en-US" sz="1414" b="1" kern="1200">
                <a:solidFill>
                  <a:schemeClr val="tx1"/>
                </a:solidFill>
                <a:latin typeface="Arial" panose="020B0604020202020204" pitchFamily="34" charset="0"/>
                <a:ea typeface="ＭＳ Ｐゴシック" panose="020B0600070205080204" pitchFamily="34" charset="-128"/>
                <a:cs typeface="+mn-cs"/>
              </a:rPr>
              <a:t>Black vine weevil</a:t>
            </a:r>
            <a:endParaRPr lang="en-US" altLang="en-US" sz="1400" b="1">
              <a:solidFill>
                <a:schemeClr val="tx1"/>
              </a:solidFill>
            </a:endParaRPr>
          </a:p>
        </p:txBody>
      </p:sp>
      <p:sp>
        <p:nvSpPr>
          <p:cNvPr id="31755" name="Text Box 14">
            <a:extLst>
              <a:ext uri="{FF2B5EF4-FFF2-40B4-BE49-F238E27FC236}">
                <a16:creationId xmlns:a16="http://schemas.microsoft.com/office/drawing/2014/main" id="{F9FEEBA5-AC4C-884B-B366-BFEEB3E33C02}"/>
              </a:ext>
            </a:extLst>
          </p:cNvPr>
          <p:cNvSpPr txBox="1">
            <a:spLocks noChangeArrowheads="1"/>
          </p:cNvSpPr>
          <p:nvPr/>
        </p:nvSpPr>
        <p:spPr bwMode="auto">
          <a:xfrm>
            <a:off x="8131491" y="5959627"/>
            <a:ext cx="1321457" cy="31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923544">
              <a:spcBef>
                <a:spcPct val="0"/>
              </a:spcBef>
              <a:spcAft>
                <a:spcPts val="600"/>
              </a:spcAft>
              <a:buNone/>
            </a:pPr>
            <a:r>
              <a:rPr lang="en-US" altLang="en-US" sz="1414" b="1" kern="1200">
                <a:solidFill>
                  <a:schemeClr val="tx1"/>
                </a:solidFill>
                <a:latin typeface="Arial" panose="020B0604020202020204" pitchFamily="34" charset="0"/>
                <a:ea typeface="ＭＳ Ｐゴシック" panose="020B0600070205080204" pitchFamily="34" charset="-128"/>
                <a:cs typeface="+mn-cs"/>
              </a:rPr>
              <a:t>Grasshopper</a:t>
            </a:r>
            <a:endParaRPr lang="en-US" altLang="en-US" sz="1400" b="1">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8" descr="I-CO-HDIS-AD">
            <a:extLst>
              <a:ext uri="{FF2B5EF4-FFF2-40B4-BE49-F238E27FC236}">
                <a16:creationId xmlns:a16="http://schemas.microsoft.com/office/drawing/2014/main" id="{77D819A9-25FA-6540-AF60-2780E3C38A0E}"/>
              </a:ext>
            </a:extLst>
          </p:cNvPr>
          <p:cNvPicPr>
            <a:picLocks noGrp="1" noChangeAspect="1" noChangeArrowheads="1"/>
          </p:cNvPicPr>
          <p:nvPr>
            <p:ph sz="quarter" idx="1"/>
          </p:nvPr>
        </p:nvPicPr>
        <p:blipFill>
          <a:blip r:embed="rId3">
            <a:extLst>
              <a:ext uri="{28A0092B-C50C-407E-A947-70E740481C1C}">
                <a14:useLocalDpi xmlns:a14="http://schemas.microsoft.com/office/drawing/2010/main"/>
              </a:ext>
            </a:extLst>
          </a:blip>
          <a:stretch>
            <a:fillRect/>
          </a:stretch>
        </p:blipFill>
        <p:spPr>
          <a:xfrm>
            <a:off x="2040049" y="1230284"/>
            <a:ext cx="3466887" cy="2291795"/>
          </a:xfrm>
        </p:spPr>
      </p:pic>
      <p:pic>
        <p:nvPicPr>
          <p:cNvPr id="142339" name="Picture 9" descr="I-LP-HZEA-CD">
            <a:extLst>
              <a:ext uri="{FF2B5EF4-FFF2-40B4-BE49-F238E27FC236}">
                <a16:creationId xmlns:a16="http://schemas.microsoft.com/office/drawing/2014/main" id="{924645A3-7BD5-5347-9640-58B7D9EF39CE}"/>
              </a:ext>
            </a:extLst>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tretch>
            <a:fillRect/>
          </a:stretch>
        </p:blipFill>
        <p:spPr>
          <a:xfrm>
            <a:off x="6568903" y="1171548"/>
            <a:ext cx="3466887" cy="2292157"/>
          </a:xfrm>
        </p:spPr>
      </p:pic>
      <p:pic>
        <p:nvPicPr>
          <p:cNvPr id="142340" name="Picture 10" descr="I-LP-PCAL-LV">
            <a:extLst>
              <a:ext uri="{FF2B5EF4-FFF2-40B4-BE49-F238E27FC236}">
                <a16:creationId xmlns:a16="http://schemas.microsoft.com/office/drawing/2014/main" id="{84DF4013-79C1-3A41-9E1F-30B32FD80793}"/>
              </a:ext>
            </a:extLst>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tretch>
            <a:fillRect/>
          </a:stretch>
        </p:blipFill>
        <p:spPr>
          <a:xfrm>
            <a:off x="2181203" y="3769275"/>
            <a:ext cx="3452288" cy="2291794"/>
          </a:xfrm>
        </p:spPr>
      </p:pic>
      <p:pic>
        <p:nvPicPr>
          <p:cNvPr id="142341" name="Picture 14" descr="I-LP-ESEM-CD">
            <a:extLst>
              <a:ext uri="{FF2B5EF4-FFF2-40B4-BE49-F238E27FC236}">
                <a16:creationId xmlns:a16="http://schemas.microsoft.com/office/drawing/2014/main" id="{3A90C0E8-4F9D-B84E-9BD2-C0A6E73B1553}"/>
              </a:ext>
            </a:extLst>
          </p:cNvPr>
          <p:cNvPicPr>
            <a:picLocks noGrp="1" noChangeAspect="1" noChangeArrowheads="1"/>
          </p:cNvPicPr>
          <p:nvPr>
            <p:ph sz="quarter" idx="4"/>
          </p:nvPr>
        </p:nvPicPr>
        <p:blipFill>
          <a:blip r:embed="rId6">
            <a:extLst>
              <a:ext uri="{28A0092B-C50C-407E-A947-70E740481C1C}">
                <a14:useLocalDpi xmlns:a14="http://schemas.microsoft.com/office/drawing/2010/main"/>
              </a:ext>
            </a:extLst>
          </a:blip>
          <a:stretch>
            <a:fillRect/>
          </a:stretch>
        </p:blipFill>
        <p:spPr>
          <a:xfrm rot="5400000">
            <a:off x="7144556" y="3195931"/>
            <a:ext cx="2279135" cy="3425825"/>
          </a:xfrm>
        </p:spPr>
      </p:pic>
      <p:sp>
        <p:nvSpPr>
          <p:cNvPr id="89099" name="Text Box 11">
            <a:extLst>
              <a:ext uri="{FF2B5EF4-FFF2-40B4-BE49-F238E27FC236}">
                <a16:creationId xmlns:a16="http://schemas.microsoft.com/office/drawing/2014/main" id="{E516F1C9-AA29-9442-BD7C-429A726BAE79}"/>
              </a:ext>
            </a:extLst>
          </p:cNvPr>
          <p:cNvSpPr txBox="1">
            <a:spLocks noChangeArrowheads="1"/>
          </p:cNvSpPr>
          <p:nvPr/>
        </p:nvSpPr>
        <p:spPr bwMode="auto">
          <a:xfrm>
            <a:off x="2027350" y="1171547"/>
            <a:ext cx="1438599" cy="369332"/>
          </a:xfrm>
          <a:prstGeom prst="rect">
            <a:avLst/>
          </a:prstGeom>
          <a:solidFill>
            <a:schemeClr val="accent2">
              <a:lumMod val="40000"/>
              <a:lumOff val="60000"/>
            </a:schemeClr>
          </a:solidFill>
          <a:ln>
            <a:noFill/>
          </a:ln>
          <a:effectLst/>
        </p:spPr>
        <p:txBody>
          <a:bodyPr wrap="none">
            <a:spAutoFit/>
          </a:bodyPr>
          <a:lstStyle/>
          <a:p>
            <a:pPr>
              <a:defRPr/>
            </a:pPr>
            <a:r>
              <a:rPr lang="en-US" altLang="x-none" dirty="0" err="1">
                <a:ea typeface="ＭＳ Ｐゴシック" charset="-128"/>
              </a:rPr>
              <a:t>Hoplia</a:t>
            </a:r>
            <a:r>
              <a:rPr lang="en-US" altLang="x-none" dirty="0">
                <a:ea typeface="ＭＳ Ｐゴシック" charset="-128"/>
              </a:rPr>
              <a:t> Beetle</a:t>
            </a:r>
          </a:p>
        </p:txBody>
      </p:sp>
      <p:sp>
        <p:nvSpPr>
          <p:cNvPr id="89100" name="Text Box 12">
            <a:extLst>
              <a:ext uri="{FF2B5EF4-FFF2-40B4-BE49-F238E27FC236}">
                <a16:creationId xmlns:a16="http://schemas.microsoft.com/office/drawing/2014/main" id="{7AB4D1B8-39F2-1E41-A2A3-AB9364D9E3EA}"/>
              </a:ext>
            </a:extLst>
          </p:cNvPr>
          <p:cNvSpPr txBox="1">
            <a:spLocks noChangeArrowheads="1"/>
          </p:cNvSpPr>
          <p:nvPr/>
        </p:nvSpPr>
        <p:spPr bwMode="auto">
          <a:xfrm>
            <a:off x="6568903" y="1167147"/>
            <a:ext cx="1163637" cy="366712"/>
          </a:xfrm>
          <a:prstGeom prst="rect">
            <a:avLst/>
          </a:prstGeom>
          <a:solidFill>
            <a:schemeClr val="accent2">
              <a:lumMod val="40000"/>
              <a:lumOff val="60000"/>
            </a:schemeClr>
          </a:solidFill>
          <a:ln>
            <a:noFill/>
          </a:ln>
          <a:effectLst/>
        </p:spPr>
        <p:txBody>
          <a:bodyPr wrap="none">
            <a:spAutoFit/>
          </a:bodyPr>
          <a:lstStyle/>
          <a:p>
            <a:pPr>
              <a:defRPr/>
            </a:pPr>
            <a:r>
              <a:rPr lang="en-US" altLang="x-none" dirty="0" err="1">
                <a:ea typeface="ＭＳ Ｐゴシック" charset="-128"/>
              </a:rPr>
              <a:t>Fruitworm</a:t>
            </a:r>
            <a:endParaRPr lang="en-US" altLang="x-none" dirty="0">
              <a:ea typeface="ＭＳ Ｐゴシック" charset="-128"/>
            </a:endParaRPr>
          </a:p>
        </p:txBody>
      </p:sp>
      <p:sp>
        <p:nvSpPr>
          <p:cNvPr id="89101" name="Text Box 13">
            <a:extLst>
              <a:ext uri="{FF2B5EF4-FFF2-40B4-BE49-F238E27FC236}">
                <a16:creationId xmlns:a16="http://schemas.microsoft.com/office/drawing/2014/main" id="{3294D62D-4409-4B4C-A376-A6A4E2D9AAFB}"/>
              </a:ext>
            </a:extLst>
          </p:cNvPr>
          <p:cNvSpPr txBox="1">
            <a:spLocks noChangeArrowheads="1"/>
          </p:cNvSpPr>
          <p:nvPr/>
        </p:nvSpPr>
        <p:spPr bwMode="auto">
          <a:xfrm>
            <a:off x="2181204" y="5691737"/>
            <a:ext cx="2046779" cy="369332"/>
          </a:xfrm>
          <a:prstGeom prst="rect">
            <a:avLst/>
          </a:prstGeom>
          <a:solidFill>
            <a:schemeClr val="accent2">
              <a:lumMod val="40000"/>
              <a:lumOff val="60000"/>
            </a:schemeClr>
          </a:solidFill>
          <a:ln>
            <a:noFill/>
          </a:ln>
          <a:effectLst/>
        </p:spPr>
        <p:txBody>
          <a:bodyPr wrap="none">
            <a:spAutoFit/>
          </a:bodyPr>
          <a:lstStyle/>
          <a:p>
            <a:pPr>
              <a:defRPr/>
            </a:pPr>
            <a:r>
              <a:rPr lang="en-US" altLang="x-none" dirty="0">
                <a:ea typeface="ＭＳ Ｐゴシック" charset="-128"/>
              </a:rPr>
              <a:t>California </a:t>
            </a:r>
            <a:r>
              <a:rPr lang="en-US" altLang="x-none" dirty="0" err="1">
                <a:ea typeface="ＭＳ Ｐゴシック" charset="-128"/>
              </a:rPr>
              <a:t>Oakworm</a:t>
            </a:r>
            <a:endParaRPr lang="en-US" altLang="x-none" dirty="0">
              <a:ea typeface="ＭＳ Ｐゴシック" charset="-128"/>
            </a:endParaRPr>
          </a:p>
        </p:txBody>
      </p:sp>
      <p:sp>
        <p:nvSpPr>
          <p:cNvPr id="89103" name="Text Box 15">
            <a:extLst>
              <a:ext uri="{FF2B5EF4-FFF2-40B4-BE49-F238E27FC236}">
                <a16:creationId xmlns:a16="http://schemas.microsoft.com/office/drawing/2014/main" id="{B76B7810-93D6-764B-90B4-CDA96361C34D}"/>
              </a:ext>
            </a:extLst>
          </p:cNvPr>
          <p:cNvSpPr txBox="1">
            <a:spLocks noChangeArrowheads="1"/>
          </p:cNvSpPr>
          <p:nvPr/>
        </p:nvSpPr>
        <p:spPr bwMode="auto">
          <a:xfrm>
            <a:off x="6558511" y="5679078"/>
            <a:ext cx="2181879" cy="369332"/>
          </a:xfrm>
          <a:prstGeom prst="rect">
            <a:avLst/>
          </a:prstGeom>
          <a:solidFill>
            <a:schemeClr val="accent2">
              <a:lumMod val="40000"/>
              <a:lumOff val="60000"/>
            </a:schemeClr>
          </a:solidFill>
          <a:ln>
            <a:noFill/>
          </a:ln>
          <a:effectLst/>
        </p:spPr>
        <p:txBody>
          <a:bodyPr wrap="none">
            <a:spAutoFit/>
          </a:bodyPr>
          <a:lstStyle/>
          <a:p>
            <a:pPr>
              <a:defRPr/>
            </a:pPr>
            <a:r>
              <a:rPr lang="en-US" altLang="x-none" dirty="0">
                <a:ea typeface="ＭＳ Ｐゴシック" charset="-128"/>
              </a:rPr>
              <a:t>American Plum Borer</a:t>
            </a:r>
          </a:p>
        </p:txBody>
      </p:sp>
      <p:sp>
        <p:nvSpPr>
          <p:cNvPr id="14" name="Rectangle 6">
            <a:extLst>
              <a:ext uri="{FF2B5EF4-FFF2-40B4-BE49-F238E27FC236}">
                <a16:creationId xmlns:a16="http://schemas.microsoft.com/office/drawing/2014/main" id="{C112BD69-5C77-7D4C-9FB6-074F3735CC28}"/>
              </a:ext>
            </a:extLst>
          </p:cNvPr>
          <p:cNvSpPr>
            <a:spLocks noChangeArrowheads="1"/>
          </p:cNvSpPr>
          <p:nvPr/>
        </p:nvSpPr>
        <p:spPr bwMode="auto">
          <a:xfrm>
            <a:off x="1752600" y="231776"/>
            <a:ext cx="8229600"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2400" b="1">
                <a:solidFill>
                  <a:schemeClr val="tx1"/>
                </a:solidFill>
                <a:latin typeface="Times New Roman" panose="02020603050405020304" pitchFamily="18" charset="0"/>
                <a:ea typeface="ＭＳ Ｐゴシック" panose="020B0600070205080204" pitchFamily="34" charset="-128"/>
              </a:defRPr>
            </a:lvl1pPr>
            <a:lvl2pPr marL="742950" indent="-285750">
              <a:defRPr sz="2400" b="1">
                <a:solidFill>
                  <a:schemeClr val="tx1"/>
                </a:solidFill>
                <a:latin typeface="Times New Roman" panose="02020603050405020304" pitchFamily="18" charset="0"/>
                <a:ea typeface="ＭＳ Ｐゴシック" panose="020B0600070205080204" pitchFamily="34" charset="-128"/>
              </a:defRPr>
            </a:lvl2pPr>
            <a:lvl3pPr marL="1143000" indent="-228600">
              <a:defRPr sz="2400" b="1">
                <a:solidFill>
                  <a:schemeClr val="tx1"/>
                </a:solidFill>
                <a:latin typeface="Times New Roman" panose="02020603050405020304" pitchFamily="18" charset="0"/>
                <a:ea typeface="ＭＳ Ｐゴシック" panose="020B0600070205080204" pitchFamily="34" charset="-128"/>
              </a:defRPr>
            </a:lvl3pPr>
            <a:lvl4pPr marL="1600200" indent="-228600">
              <a:defRPr sz="2400" b="1">
                <a:solidFill>
                  <a:schemeClr val="tx1"/>
                </a:solidFill>
                <a:latin typeface="Times New Roman" panose="02020603050405020304" pitchFamily="18" charset="0"/>
                <a:ea typeface="ＭＳ Ｐゴシック" panose="020B0600070205080204" pitchFamily="34" charset="-128"/>
              </a:defRPr>
            </a:lvl4pPr>
            <a:lvl5pPr marL="2057400" indent="-22860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sz="4400" b="0" dirty="0">
                <a:latin typeface="+mj-lt"/>
              </a:rPr>
              <a:t>Chewing Damage</a:t>
            </a:r>
            <a:endParaRPr lang="en-US" altLang="en-US" sz="4400" b="0" dirty="0">
              <a:solidFill>
                <a:schemeClr val="tx2"/>
              </a:solidFill>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a:extLst>
              <a:ext uri="{FF2B5EF4-FFF2-40B4-BE49-F238E27FC236}">
                <a16:creationId xmlns:a16="http://schemas.microsoft.com/office/drawing/2014/main" id="{EE2A4521-466F-A84B-A370-42F62F5345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6544" r="8640" b="10909"/>
          <a:stretch>
            <a:fillRect/>
          </a:stretch>
        </p:blipFill>
        <p:spPr bwMode="auto">
          <a:xfrm>
            <a:off x="4929107" y="2613703"/>
            <a:ext cx="3121186" cy="186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4">
            <a:extLst>
              <a:ext uri="{FF2B5EF4-FFF2-40B4-BE49-F238E27FC236}">
                <a16:creationId xmlns:a16="http://schemas.microsoft.com/office/drawing/2014/main" id="{1A812B8D-C234-B24B-AF6B-A4FBA3491D32}"/>
              </a:ext>
            </a:extLst>
          </p:cNvPr>
          <p:cNvSpPr>
            <a:spLocks noChangeArrowheads="1"/>
          </p:cNvSpPr>
          <p:nvPr/>
        </p:nvSpPr>
        <p:spPr bwMode="auto">
          <a:xfrm>
            <a:off x="1828800" y="304801"/>
            <a:ext cx="8001000" cy="769441"/>
          </a:xfrm>
          <a:prstGeom prst="rect">
            <a:avLst/>
          </a:prstGeom>
          <a:noFill/>
          <a:ln w="9525">
            <a:noFill/>
            <a:miter lim="800000"/>
            <a:headEnd/>
            <a:tailEnd/>
          </a:ln>
        </p:spPr>
        <p:txBody>
          <a:bodyPr wrap="square">
            <a:spAutoFit/>
          </a:bodyPr>
          <a:lstStyle/>
          <a:p>
            <a:pPr>
              <a:defRPr/>
            </a:pPr>
            <a:r>
              <a:rPr lang="en-US" sz="4400" dirty="0">
                <a:latin typeface="+mj-lt"/>
              </a:rPr>
              <a:t>Chewing Damage</a:t>
            </a:r>
          </a:p>
        </p:txBody>
      </p:sp>
      <p:pic>
        <p:nvPicPr>
          <p:cNvPr id="144387" name="Picture 5">
            <a:extLst>
              <a:ext uri="{FF2B5EF4-FFF2-40B4-BE49-F238E27FC236}">
                <a16:creationId xmlns:a16="http://schemas.microsoft.com/office/drawing/2014/main" id="{C6ADFBB4-C577-AB44-8EEC-46B4A4EACB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1658" y="4679358"/>
            <a:ext cx="2136938" cy="132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9">
            <a:extLst>
              <a:ext uri="{FF2B5EF4-FFF2-40B4-BE49-F238E27FC236}">
                <a16:creationId xmlns:a16="http://schemas.microsoft.com/office/drawing/2014/main" id="{0B3CA418-38B8-D642-BA8E-941B8329B128}"/>
              </a:ext>
            </a:extLst>
          </p:cNvPr>
          <p:cNvSpPr>
            <a:spLocks noChangeArrowheads="1"/>
          </p:cNvSpPr>
          <p:nvPr/>
        </p:nvSpPr>
        <p:spPr bwMode="auto">
          <a:xfrm>
            <a:off x="1930400" y="1366610"/>
            <a:ext cx="9118600" cy="830997"/>
          </a:xfrm>
          <a:prstGeom prst="rect">
            <a:avLst/>
          </a:prstGeom>
          <a:noFill/>
          <a:ln w="9525">
            <a:noFill/>
            <a:miter lim="800000"/>
            <a:headEnd/>
            <a:tailEnd/>
          </a:ln>
        </p:spPr>
        <p:txBody>
          <a:bodyPr wrap="square">
            <a:spAutoFit/>
          </a:bodyPr>
          <a:lstStyle/>
          <a:p>
            <a:pPr marL="342900" indent="-342900">
              <a:buClr>
                <a:schemeClr val="accent2"/>
              </a:buClr>
              <a:buFont typeface="Arial" panose="020B0604020202020204" pitchFamily="34" charset="0"/>
              <a:buChar char="•"/>
              <a:defRPr/>
            </a:pPr>
            <a:r>
              <a:rPr lang="en-US" sz="2400" dirty="0"/>
              <a:t>Leaf mining</a:t>
            </a:r>
          </a:p>
          <a:p>
            <a:pPr marL="342900" indent="-342900">
              <a:buClr>
                <a:schemeClr val="accent2"/>
              </a:buClr>
              <a:buFont typeface="Arial" panose="020B0604020202020204" pitchFamily="34" charset="0"/>
              <a:buChar char="•"/>
              <a:defRPr/>
            </a:pPr>
            <a:r>
              <a:rPr lang="en-US" sz="2400" dirty="0"/>
              <a:t>Caused by developing larvae growing and tunneling inside leaf</a:t>
            </a:r>
          </a:p>
        </p:txBody>
      </p:sp>
      <p:sp>
        <p:nvSpPr>
          <p:cNvPr id="65544" name="Rectangle 10">
            <a:extLst>
              <a:ext uri="{FF2B5EF4-FFF2-40B4-BE49-F238E27FC236}">
                <a16:creationId xmlns:a16="http://schemas.microsoft.com/office/drawing/2014/main" id="{AE8F9D13-E8F4-244B-B25A-2E8593C77D68}"/>
              </a:ext>
            </a:extLst>
          </p:cNvPr>
          <p:cNvSpPr>
            <a:spLocks noChangeArrowheads="1"/>
          </p:cNvSpPr>
          <p:nvPr/>
        </p:nvSpPr>
        <p:spPr bwMode="auto">
          <a:xfrm>
            <a:off x="5138085" y="6033362"/>
            <a:ext cx="691215" cy="369332"/>
          </a:xfrm>
          <a:prstGeom prst="rect">
            <a:avLst/>
          </a:prstGeom>
          <a:solidFill>
            <a:schemeClr val="accent2">
              <a:lumMod val="40000"/>
              <a:lumOff val="60000"/>
            </a:schemeClr>
          </a:solidFill>
          <a:ln w="12700">
            <a:noFill/>
            <a:miter lim="800000"/>
            <a:headEnd/>
            <a:tailEnd/>
          </a:ln>
        </p:spPr>
        <p:txBody>
          <a:bodyPr wrap="none">
            <a:spAutoFit/>
          </a:bodyPr>
          <a:lstStyle/>
          <a:p>
            <a:pPr>
              <a:defRPr/>
            </a:pPr>
            <a:r>
              <a:rPr lang="en-US" dirty="0"/>
              <a:t>Adult</a:t>
            </a:r>
          </a:p>
        </p:txBody>
      </p:sp>
      <p:sp>
        <p:nvSpPr>
          <p:cNvPr id="65545" name="Rectangle 11">
            <a:extLst>
              <a:ext uri="{FF2B5EF4-FFF2-40B4-BE49-F238E27FC236}">
                <a16:creationId xmlns:a16="http://schemas.microsoft.com/office/drawing/2014/main" id="{0975F8CB-61C7-4540-B7C0-64256499A01B}"/>
              </a:ext>
            </a:extLst>
          </p:cNvPr>
          <p:cNvSpPr>
            <a:spLocks noChangeArrowheads="1"/>
          </p:cNvSpPr>
          <p:nvPr/>
        </p:nvSpPr>
        <p:spPr bwMode="auto">
          <a:xfrm>
            <a:off x="6521658" y="6033362"/>
            <a:ext cx="2172518" cy="369332"/>
          </a:xfrm>
          <a:prstGeom prst="rect">
            <a:avLst/>
          </a:prstGeom>
          <a:solidFill>
            <a:schemeClr val="accent2">
              <a:lumMod val="40000"/>
              <a:lumOff val="60000"/>
            </a:schemeClr>
          </a:solidFill>
          <a:ln w="12700">
            <a:noFill/>
            <a:miter lim="800000"/>
            <a:headEnd/>
            <a:tailEnd/>
          </a:ln>
        </p:spPr>
        <p:txBody>
          <a:bodyPr wrap="none">
            <a:spAutoFit/>
          </a:bodyPr>
          <a:lstStyle/>
          <a:p>
            <a:pPr>
              <a:defRPr/>
            </a:pPr>
            <a:r>
              <a:rPr lang="en-US" dirty="0"/>
              <a:t>Fully developed larva</a:t>
            </a:r>
          </a:p>
        </p:txBody>
      </p:sp>
      <p:pic>
        <p:nvPicPr>
          <p:cNvPr id="2050" name="Picture 2" descr="Citrus leaf with citrus leafminer larva, &lt;I&gt;Phyllocnistis citrella,&lt;/I&gt; and its excrement-filled tunnel. ">
            <a:extLst>
              <a:ext uri="{FF2B5EF4-FFF2-40B4-BE49-F238E27FC236}">
                <a16:creationId xmlns:a16="http://schemas.microsoft.com/office/drawing/2014/main" id="{606BD856-8824-5B1D-EF80-4A911F2D45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5695" y="2645478"/>
            <a:ext cx="2696388" cy="17829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dult citrus leafminer, &lt;I&gt;Phyllocnistis citrella.&lt;/I&gt;.">
            <a:extLst>
              <a:ext uri="{FF2B5EF4-FFF2-40B4-BE49-F238E27FC236}">
                <a16:creationId xmlns:a16="http://schemas.microsoft.com/office/drawing/2014/main" id="{188214EC-5DCC-B3AB-A089-A3B7958336A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95400" y="4679358"/>
            <a:ext cx="2258964" cy="14706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dult vegetable leafminer.">
            <a:extLst>
              <a:ext uri="{FF2B5EF4-FFF2-40B4-BE49-F238E27FC236}">
                <a16:creationId xmlns:a16="http://schemas.microsoft.com/office/drawing/2014/main" id="{58F0976C-72BA-A87C-F338-807592EB64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5586" y="4649265"/>
            <a:ext cx="2076146" cy="13840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ult boxwood leafminer, &lt;i&gt;Monarthropalpus flavus&lt;/i&gt;, resting underneath a boxwood leaf.">
            <a:extLst>
              <a:ext uri="{FF2B5EF4-FFF2-40B4-BE49-F238E27FC236}">
                <a16:creationId xmlns:a16="http://schemas.microsoft.com/office/drawing/2014/main" id="{A4F21AEA-F613-95FE-1ACA-99F2B0B402E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49238" y="4739334"/>
            <a:ext cx="2515574" cy="16633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xwood leaves galled and mined by feeding of larvae of boxwood leafminer, &lt;i&gt;Monarthropalpus flavus&lt;/i&gt;.">
            <a:extLst>
              <a:ext uri="{FF2B5EF4-FFF2-40B4-BE49-F238E27FC236}">
                <a16:creationId xmlns:a16="http://schemas.microsoft.com/office/drawing/2014/main" id="{BFF072C7-C607-A16B-1649-25257933F88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72975" y="2597369"/>
            <a:ext cx="2799880" cy="19084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0">
            <a:extLst>
              <a:ext uri="{FF2B5EF4-FFF2-40B4-BE49-F238E27FC236}">
                <a16:creationId xmlns:a16="http://schemas.microsoft.com/office/drawing/2014/main" id="{849B1925-8F74-8698-AD07-19D7CB395B42}"/>
              </a:ext>
            </a:extLst>
          </p:cNvPr>
          <p:cNvSpPr>
            <a:spLocks noChangeArrowheads="1"/>
          </p:cNvSpPr>
          <p:nvPr/>
        </p:nvSpPr>
        <p:spPr bwMode="auto">
          <a:xfrm>
            <a:off x="1195695" y="4105230"/>
            <a:ext cx="2777069" cy="646331"/>
          </a:xfrm>
          <a:prstGeom prst="rect">
            <a:avLst/>
          </a:prstGeom>
          <a:solidFill>
            <a:schemeClr val="accent2">
              <a:lumMod val="40000"/>
              <a:lumOff val="60000"/>
            </a:schemeClr>
          </a:solidFill>
          <a:ln w="12700">
            <a:noFill/>
            <a:miter lim="800000"/>
            <a:headEnd/>
            <a:tailEnd/>
          </a:ln>
        </p:spPr>
        <p:txBody>
          <a:bodyPr wrap="square">
            <a:spAutoFit/>
          </a:bodyPr>
          <a:lstStyle/>
          <a:p>
            <a:pPr>
              <a:defRPr/>
            </a:pPr>
            <a:r>
              <a:rPr lang="en-US" dirty="0"/>
              <a:t>Citrus </a:t>
            </a:r>
            <a:r>
              <a:rPr lang="en-US" dirty="0" err="1"/>
              <a:t>leafminer</a:t>
            </a:r>
            <a:r>
              <a:rPr lang="en-US" dirty="0"/>
              <a:t>, </a:t>
            </a:r>
            <a:r>
              <a:rPr lang="en-US" i="1" dirty="0" err="1"/>
              <a:t>Phyllocnistis</a:t>
            </a:r>
            <a:r>
              <a:rPr lang="en-US" i="1" dirty="0"/>
              <a:t> </a:t>
            </a:r>
            <a:r>
              <a:rPr lang="en-US" i="1" dirty="0" err="1"/>
              <a:t>citrella</a:t>
            </a:r>
            <a:r>
              <a:rPr lang="en-US" i="1" dirty="0"/>
              <a:t> </a:t>
            </a:r>
            <a:r>
              <a:rPr lang="en-US" dirty="0"/>
              <a:t>(a moth)</a:t>
            </a:r>
          </a:p>
        </p:txBody>
      </p:sp>
      <p:sp>
        <p:nvSpPr>
          <p:cNvPr id="3" name="Rectangle 10">
            <a:extLst>
              <a:ext uri="{FF2B5EF4-FFF2-40B4-BE49-F238E27FC236}">
                <a16:creationId xmlns:a16="http://schemas.microsoft.com/office/drawing/2014/main" id="{671CA181-209C-A464-6A80-95F8BAF89575}"/>
              </a:ext>
            </a:extLst>
          </p:cNvPr>
          <p:cNvSpPr>
            <a:spLocks noChangeArrowheads="1"/>
          </p:cNvSpPr>
          <p:nvPr/>
        </p:nvSpPr>
        <p:spPr bwMode="auto">
          <a:xfrm>
            <a:off x="5442169" y="4302414"/>
            <a:ext cx="2777069" cy="646331"/>
          </a:xfrm>
          <a:prstGeom prst="rect">
            <a:avLst/>
          </a:prstGeom>
          <a:solidFill>
            <a:schemeClr val="accent2">
              <a:lumMod val="40000"/>
              <a:lumOff val="60000"/>
            </a:schemeClr>
          </a:solidFill>
          <a:ln w="12700">
            <a:noFill/>
            <a:miter lim="800000"/>
            <a:headEnd/>
            <a:tailEnd/>
          </a:ln>
        </p:spPr>
        <p:txBody>
          <a:bodyPr wrap="square">
            <a:spAutoFit/>
          </a:bodyPr>
          <a:lstStyle/>
          <a:p>
            <a:pPr>
              <a:defRPr/>
            </a:pPr>
            <a:r>
              <a:rPr lang="en-US" dirty="0"/>
              <a:t>Vegetable </a:t>
            </a:r>
            <a:r>
              <a:rPr lang="en-US" dirty="0" err="1"/>
              <a:t>leafminer</a:t>
            </a:r>
            <a:r>
              <a:rPr lang="en-US" dirty="0"/>
              <a:t>, </a:t>
            </a:r>
            <a:r>
              <a:rPr lang="en-US" i="1" dirty="0" err="1"/>
              <a:t>Liriomyza</a:t>
            </a:r>
            <a:r>
              <a:rPr lang="en-US" i="1" dirty="0"/>
              <a:t> </a:t>
            </a:r>
            <a:r>
              <a:rPr lang="en-US" i="1" dirty="0" err="1"/>
              <a:t>sativae</a:t>
            </a:r>
            <a:r>
              <a:rPr lang="en-US" i="1" dirty="0"/>
              <a:t> </a:t>
            </a:r>
            <a:r>
              <a:rPr lang="en-US" dirty="0"/>
              <a:t>(a fly)</a:t>
            </a:r>
          </a:p>
        </p:txBody>
      </p:sp>
      <p:sp>
        <p:nvSpPr>
          <p:cNvPr id="4" name="Rectangle 10">
            <a:extLst>
              <a:ext uri="{FF2B5EF4-FFF2-40B4-BE49-F238E27FC236}">
                <a16:creationId xmlns:a16="http://schemas.microsoft.com/office/drawing/2014/main" id="{8689049B-F045-2D30-9D2E-6987F5F1C421}"/>
              </a:ext>
            </a:extLst>
          </p:cNvPr>
          <p:cNvSpPr>
            <a:spLocks noChangeArrowheads="1"/>
          </p:cNvSpPr>
          <p:nvPr/>
        </p:nvSpPr>
        <p:spPr bwMode="auto">
          <a:xfrm>
            <a:off x="8959528" y="4302414"/>
            <a:ext cx="2515574" cy="646331"/>
          </a:xfrm>
          <a:prstGeom prst="rect">
            <a:avLst/>
          </a:prstGeom>
          <a:solidFill>
            <a:schemeClr val="accent2">
              <a:lumMod val="40000"/>
              <a:lumOff val="60000"/>
            </a:schemeClr>
          </a:solidFill>
          <a:ln w="12700">
            <a:noFill/>
            <a:miter lim="800000"/>
            <a:headEnd/>
            <a:tailEnd/>
          </a:ln>
        </p:spPr>
        <p:txBody>
          <a:bodyPr wrap="square">
            <a:spAutoFit/>
          </a:bodyPr>
          <a:lstStyle/>
          <a:p>
            <a:pPr>
              <a:defRPr/>
            </a:pPr>
            <a:r>
              <a:rPr lang="en-US" dirty="0"/>
              <a:t>Boxwood </a:t>
            </a:r>
            <a:r>
              <a:rPr lang="en-US" dirty="0" err="1"/>
              <a:t>leafminer</a:t>
            </a:r>
            <a:r>
              <a:rPr lang="en-US" dirty="0"/>
              <a:t> (a fly midge)</a:t>
            </a:r>
          </a:p>
        </p:txBody>
      </p:sp>
      <p:sp>
        <p:nvSpPr>
          <p:cNvPr id="5" name="Rectangle 10">
            <a:extLst>
              <a:ext uri="{FF2B5EF4-FFF2-40B4-BE49-F238E27FC236}">
                <a16:creationId xmlns:a16="http://schemas.microsoft.com/office/drawing/2014/main" id="{58F05E6D-CC9B-D2B1-F050-33ECD0A27007}"/>
              </a:ext>
            </a:extLst>
          </p:cNvPr>
          <p:cNvSpPr>
            <a:spLocks noChangeArrowheads="1"/>
          </p:cNvSpPr>
          <p:nvPr/>
        </p:nvSpPr>
        <p:spPr bwMode="auto">
          <a:xfrm>
            <a:off x="2282472" y="6033362"/>
            <a:ext cx="691215" cy="369332"/>
          </a:xfrm>
          <a:prstGeom prst="rect">
            <a:avLst/>
          </a:prstGeom>
          <a:solidFill>
            <a:schemeClr val="accent2">
              <a:lumMod val="40000"/>
              <a:lumOff val="60000"/>
            </a:schemeClr>
          </a:solidFill>
          <a:ln w="12700">
            <a:noFill/>
            <a:miter lim="800000"/>
            <a:headEnd/>
            <a:tailEnd/>
          </a:ln>
        </p:spPr>
        <p:txBody>
          <a:bodyPr wrap="none">
            <a:spAutoFit/>
          </a:bodyPr>
          <a:lstStyle/>
          <a:p>
            <a:pPr>
              <a:defRPr/>
            </a:pPr>
            <a:r>
              <a:rPr lang="en-US" dirty="0"/>
              <a:t>Adult</a:t>
            </a:r>
          </a:p>
        </p:txBody>
      </p:sp>
      <p:sp>
        <p:nvSpPr>
          <p:cNvPr id="6" name="Rectangle 10">
            <a:extLst>
              <a:ext uri="{FF2B5EF4-FFF2-40B4-BE49-F238E27FC236}">
                <a16:creationId xmlns:a16="http://schemas.microsoft.com/office/drawing/2014/main" id="{931DF7CA-5CB2-A5F0-FF58-5A178E68B158}"/>
              </a:ext>
            </a:extLst>
          </p:cNvPr>
          <p:cNvSpPr>
            <a:spLocks noChangeArrowheads="1"/>
          </p:cNvSpPr>
          <p:nvPr/>
        </p:nvSpPr>
        <p:spPr bwMode="auto">
          <a:xfrm>
            <a:off x="9909528" y="6149989"/>
            <a:ext cx="691215" cy="369332"/>
          </a:xfrm>
          <a:prstGeom prst="rect">
            <a:avLst/>
          </a:prstGeom>
          <a:solidFill>
            <a:schemeClr val="accent2">
              <a:lumMod val="40000"/>
              <a:lumOff val="60000"/>
            </a:schemeClr>
          </a:solidFill>
          <a:ln w="12700">
            <a:noFill/>
            <a:miter lim="800000"/>
            <a:headEnd/>
            <a:tailEnd/>
          </a:ln>
        </p:spPr>
        <p:txBody>
          <a:bodyPr wrap="none">
            <a:spAutoFit/>
          </a:bodyPr>
          <a:lstStyle/>
          <a:p>
            <a:pPr>
              <a:defRPr/>
            </a:pPr>
            <a:r>
              <a:rPr lang="en-US" dirty="0"/>
              <a:t>Adult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DDCE8BA-FB74-A342-B271-7561F4E17C38}"/>
              </a:ext>
            </a:extLst>
          </p:cNvPr>
          <p:cNvSpPr>
            <a:spLocks noGrp="1" noChangeArrowheads="1"/>
          </p:cNvSpPr>
          <p:nvPr>
            <p:ph type="title"/>
          </p:nvPr>
        </p:nvSpPr>
        <p:spPr>
          <a:xfrm>
            <a:off x="1329498" y="531261"/>
            <a:ext cx="7772400" cy="1143000"/>
          </a:xfrm>
        </p:spPr>
        <p:txBody>
          <a:bodyPr/>
          <a:lstStyle/>
          <a:p>
            <a:pPr eaLnBrk="1" hangingPunct="1"/>
            <a:r>
              <a:rPr lang="en-US" altLang="en-US" sz="3200" b="1" dirty="0"/>
              <a:t>Other invertebrate pests </a:t>
            </a:r>
            <a:br>
              <a:rPr lang="en-US" altLang="en-US" sz="3200" b="1" dirty="0"/>
            </a:br>
            <a:r>
              <a:rPr lang="en-US" altLang="en-US" sz="3200" b="1" dirty="0"/>
              <a:t>common in landscapes</a:t>
            </a:r>
            <a:endParaRPr lang="en-US" altLang="en-US" b="1" dirty="0"/>
          </a:p>
        </p:txBody>
      </p:sp>
      <p:pic>
        <p:nvPicPr>
          <p:cNvPr id="35843" name="Picture 5" descr="3510_2-3F copy">
            <a:extLst>
              <a:ext uri="{FF2B5EF4-FFF2-40B4-BE49-F238E27FC236}">
                <a16:creationId xmlns:a16="http://schemas.microsoft.com/office/drawing/2014/main" id="{9AC0481B-1F86-CA42-A13F-7441EE49E955}"/>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a:ext>
            </a:extLst>
          </a:blip>
          <a:srcRect/>
          <a:stretch>
            <a:fillRect/>
          </a:stretch>
        </p:blipFill>
        <p:spPr bwMode="auto">
          <a:xfrm>
            <a:off x="3314768" y="3947518"/>
            <a:ext cx="3037189" cy="1959169"/>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6" descr="3510_2-3G copy">
            <a:extLst>
              <a:ext uri="{FF2B5EF4-FFF2-40B4-BE49-F238E27FC236}">
                <a16:creationId xmlns:a16="http://schemas.microsoft.com/office/drawing/2014/main" id="{757891F6-F220-4F4E-AB91-3B307EE2AD9A}"/>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a:ext>
            </a:extLst>
          </a:blip>
          <a:srcRect/>
          <a:stretch>
            <a:fillRect/>
          </a:stretch>
        </p:blipFill>
        <p:spPr bwMode="auto">
          <a:xfrm>
            <a:off x="675658" y="2407395"/>
            <a:ext cx="2435095" cy="3701494"/>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7" descr="3510_2-3H copy">
            <a:extLst>
              <a:ext uri="{FF2B5EF4-FFF2-40B4-BE49-F238E27FC236}">
                <a16:creationId xmlns:a16="http://schemas.microsoft.com/office/drawing/2014/main" id="{C85B391A-2EFC-CE4A-8C91-CC01411D7807}"/>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a:ext>
            </a:extLst>
          </a:blip>
          <a:srcRect/>
          <a:stretch>
            <a:fillRect/>
          </a:stretch>
        </p:blipFill>
        <p:spPr bwMode="auto">
          <a:xfrm>
            <a:off x="7320642" y="223830"/>
            <a:ext cx="3970362" cy="2645229"/>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6" name="Picture 8" descr="I-AC-TSPP-CD">
            <a:extLst>
              <a:ext uri="{FF2B5EF4-FFF2-40B4-BE49-F238E27FC236}">
                <a16:creationId xmlns:a16="http://schemas.microsoft.com/office/drawing/2014/main" id="{4D51FE0E-FCF4-5D43-8442-5D7FEEC09A4B}"/>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a:ext>
            </a:extLst>
          </a:blip>
          <a:srcRect/>
          <a:stretch>
            <a:fillRect/>
          </a:stretch>
        </p:blipFill>
        <p:spPr bwMode="auto">
          <a:xfrm>
            <a:off x="7320642" y="3947518"/>
            <a:ext cx="3970362" cy="263688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5848" name="Text Box 10">
            <a:extLst>
              <a:ext uri="{FF2B5EF4-FFF2-40B4-BE49-F238E27FC236}">
                <a16:creationId xmlns:a16="http://schemas.microsoft.com/office/drawing/2014/main" id="{B523F12F-D2F4-614A-BD1E-139442B2B9EE}"/>
              </a:ext>
            </a:extLst>
          </p:cNvPr>
          <p:cNvSpPr txBox="1">
            <a:spLocks noChangeArrowheads="1"/>
          </p:cNvSpPr>
          <p:nvPr/>
        </p:nvSpPr>
        <p:spPr bwMode="auto">
          <a:xfrm>
            <a:off x="3314768" y="2407394"/>
            <a:ext cx="31131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800" b="1" dirty="0">
                <a:solidFill>
                  <a:schemeClr val="tx1"/>
                </a:solidFill>
              </a:rPr>
              <a:t>Snails and slugs chew holes in leaves and fruit and leave mucous trails.</a:t>
            </a:r>
          </a:p>
        </p:txBody>
      </p:sp>
      <p:sp>
        <p:nvSpPr>
          <p:cNvPr id="35849" name="Text Box 11">
            <a:extLst>
              <a:ext uri="{FF2B5EF4-FFF2-40B4-BE49-F238E27FC236}">
                <a16:creationId xmlns:a16="http://schemas.microsoft.com/office/drawing/2014/main" id="{1562EA99-F032-2242-8CAA-EA8548649E5B}"/>
              </a:ext>
            </a:extLst>
          </p:cNvPr>
          <p:cNvSpPr txBox="1">
            <a:spLocks noChangeArrowheads="1"/>
          </p:cNvSpPr>
          <p:nvPr/>
        </p:nvSpPr>
        <p:spPr bwMode="auto">
          <a:xfrm>
            <a:off x="7320642" y="3024188"/>
            <a:ext cx="39703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dirty="0">
                <a:solidFill>
                  <a:schemeClr val="tx1"/>
                </a:solidFill>
              </a:rPr>
              <a:t>Spider mites suck fluids from plants, causing speckling and yellowing. Webs may also be present.</a:t>
            </a:r>
            <a:endParaRPr lang="en-US" altLang="en-US" sz="2400" b="1"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8" name="Rectangle 56327">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322" name="Picture 4">
            <a:extLst>
              <a:ext uri="{FF2B5EF4-FFF2-40B4-BE49-F238E27FC236}">
                <a16:creationId xmlns:a16="http://schemas.microsoft.com/office/drawing/2014/main" id="{76440E9B-EDE7-7744-852A-42F9109DEC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5050" y="555625"/>
            <a:ext cx="7008813" cy="4629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a:extLst>
              <a:ext uri="{FF2B5EF4-FFF2-40B4-BE49-F238E27FC236}">
                <a16:creationId xmlns:a16="http://schemas.microsoft.com/office/drawing/2014/main" id="{151F215A-A850-984F-B5CD-EB186831E5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125" y="555625"/>
            <a:ext cx="3043238" cy="4629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 name="Title 1">
            <a:extLst>
              <a:ext uri="{FF2B5EF4-FFF2-40B4-BE49-F238E27FC236}">
                <a16:creationId xmlns:a16="http://schemas.microsoft.com/office/drawing/2014/main" id="{D9DAD0E2-03B8-F344-AE16-97A8AAF68464}"/>
              </a:ext>
            </a:extLst>
          </p:cNvPr>
          <p:cNvSpPr>
            <a:spLocks noGrp="1" noChangeArrowheads="1"/>
          </p:cNvSpPr>
          <p:nvPr>
            <p:ph type="title"/>
          </p:nvPr>
        </p:nvSpPr>
        <p:spPr>
          <a:xfrm>
            <a:off x="838200" y="5358141"/>
            <a:ext cx="10515600" cy="942664"/>
          </a:xfrm>
        </p:spPr>
        <p:txBody>
          <a:bodyPr>
            <a:normAutofit/>
          </a:bodyPr>
          <a:lstStyle/>
          <a:p>
            <a:pPr algn="ctr"/>
            <a:r>
              <a:rPr lang="en-US" altLang="en-US" sz="4800"/>
              <a:t>Signs and Damage from Vertebrate Pests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2" name="Rectangle 5428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a:extLst>
              <a:ext uri="{FF2B5EF4-FFF2-40B4-BE49-F238E27FC236}">
                <a16:creationId xmlns:a16="http://schemas.microsoft.com/office/drawing/2014/main" id="{D18BCC26-6E9D-AC48-8854-639C95F523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865313"/>
            <a:ext cx="6691313" cy="4406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2">
            <a:extLst>
              <a:ext uri="{FF2B5EF4-FFF2-40B4-BE49-F238E27FC236}">
                <a16:creationId xmlns:a16="http://schemas.microsoft.com/office/drawing/2014/main" id="{2B375EBC-4035-F042-8D7A-BA9949E4F4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99363" y="1865313"/>
            <a:ext cx="3749675" cy="2471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38A4F93-7CCE-6944-8F34-667B0E1897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99363" y="4408488"/>
            <a:ext cx="2292350" cy="18653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72FE7A44-52C1-E446-8801-6A38C8B5A27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63150" y="4408488"/>
            <a:ext cx="1385888" cy="9080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8">
            <a:extLst>
              <a:ext uri="{FF2B5EF4-FFF2-40B4-BE49-F238E27FC236}">
                <a16:creationId xmlns:a16="http://schemas.microsoft.com/office/drawing/2014/main" id="{6A9AA418-D8E4-D142-A3DB-41C97F0BE55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63150" y="5387975"/>
            <a:ext cx="1385888" cy="8842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3" name="Rectangle 2">
            <a:extLst>
              <a:ext uri="{FF2B5EF4-FFF2-40B4-BE49-F238E27FC236}">
                <a16:creationId xmlns:a16="http://schemas.microsoft.com/office/drawing/2014/main" id="{4B36FFC0-6054-864A-A0E3-9A1A52E07842}"/>
              </a:ext>
            </a:extLst>
          </p:cNvPr>
          <p:cNvSpPr>
            <a:spLocks noGrp="1" noChangeArrowheads="1"/>
          </p:cNvSpPr>
          <p:nvPr>
            <p:ph type="title"/>
          </p:nvPr>
        </p:nvSpPr>
        <p:spPr>
          <a:xfrm>
            <a:off x="838200" y="184805"/>
            <a:ext cx="10515600" cy="1505883"/>
          </a:xfrm>
        </p:spPr>
        <p:txBody>
          <a:bodyPr anchor="ctr">
            <a:normAutofit/>
          </a:bodyPr>
          <a:lstStyle/>
          <a:p>
            <a:pPr eaLnBrk="1" hangingPunct="1"/>
            <a:r>
              <a:rPr lang="en-US" altLang="en-US" sz="4800"/>
              <a:t>Signs and Damage from Vertebrate Pests</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7" name="Rectangle 5223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6" name="Picture 2" descr="Photo">
            <a:extLst>
              <a:ext uri="{FF2B5EF4-FFF2-40B4-BE49-F238E27FC236}">
                <a16:creationId xmlns:a16="http://schemas.microsoft.com/office/drawing/2014/main" id="{154243C4-CB8B-C645-8A9F-4180EFCE86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750" y="1844675"/>
            <a:ext cx="1373188" cy="2112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a:extLst>
              <a:ext uri="{FF2B5EF4-FFF2-40B4-BE49-F238E27FC236}">
                <a16:creationId xmlns:a16="http://schemas.microsoft.com/office/drawing/2014/main" id="{AE122529-4D45-AE4C-BBFB-AC9764AE77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89200" y="1844675"/>
            <a:ext cx="3238500" cy="2112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3">
            <a:extLst>
              <a:ext uri="{FF2B5EF4-FFF2-40B4-BE49-F238E27FC236}">
                <a16:creationId xmlns:a16="http://schemas.microsoft.com/office/drawing/2014/main" id="{630B0F83-DF10-1B47-8E48-943572882C1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99138" y="1844675"/>
            <a:ext cx="2436813" cy="2112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1">
            <a:extLst>
              <a:ext uri="{FF2B5EF4-FFF2-40B4-BE49-F238E27FC236}">
                <a16:creationId xmlns:a16="http://schemas.microsoft.com/office/drawing/2014/main" id="{23B2337A-EA6E-D444-8057-EFBBFC3C5AF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02625" y="1844675"/>
            <a:ext cx="2836863" cy="2112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a:extLst>
              <a:ext uri="{FF2B5EF4-FFF2-40B4-BE49-F238E27FC236}">
                <a16:creationId xmlns:a16="http://schemas.microsoft.com/office/drawing/2014/main" id="{0CE2F3FC-7949-B24B-BEA1-0B2950B34BC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47750" y="4027488"/>
            <a:ext cx="3040063" cy="22685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a:extLst>
              <a:ext uri="{FF2B5EF4-FFF2-40B4-BE49-F238E27FC236}">
                <a16:creationId xmlns:a16="http://schemas.microsoft.com/office/drawing/2014/main" id="{B8F3BF63-D36C-8741-8A93-D995671ED7E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56075" y="4027488"/>
            <a:ext cx="3463925" cy="22685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a:extLst>
              <a:ext uri="{FF2B5EF4-FFF2-40B4-BE49-F238E27FC236}">
                <a16:creationId xmlns:a16="http://schemas.microsoft.com/office/drawing/2014/main" id="{E477F758-38F2-7F47-BAF2-31F6B48629D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91438" y="4027488"/>
            <a:ext cx="3449638" cy="22685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 name="Rectangle 2">
            <a:extLst>
              <a:ext uri="{FF2B5EF4-FFF2-40B4-BE49-F238E27FC236}">
                <a16:creationId xmlns:a16="http://schemas.microsoft.com/office/drawing/2014/main" id="{460591E7-6210-9A41-9BC9-1964077929D4}"/>
              </a:ext>
            </a:extLst>
          </p:cNvPr>
          <p:cNvSpPr>
            <a:spLocks noGrp="1" noChangeArrowheads="1"/>
          </p:cNvSpPr>
          <p:nvPr>
            <p:ph type="title"/>
          </p:nvPr>
        </p:nvSpPr>
        <p:spPr>
          <a:xfrm>
            <a:off x="838200" y="184805"/>
            <a:ext cx="10515600" cy="1505883"/>
          </a:xfrm>
        </p:spPr>
        <p:txBody>
          <a:bodyPr anchor="ctr">
            <a:normAutofit/>
          </a:bodyPr>
          <a:lstStyle/>
          <a:p>
            <a:pPr eaLnBrk="1" hangingPunct="1"/>
            <a:r>
              <a:rPr lang="en-US" altLang="en-US" sz="5200"/>
              <a:t>Vertebrate Pests</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D12E4D5B-E2DA-6743-8C7B-C4AB33AF4538}"/>
              </a:ext>
            </a:extLst>
          </p:cNvPr>
          <p:cNvSpPr>
            <a:spLocks noGrp="1" noChangeArrowheads="1"/>
          </p:cNvSpPr>
          <p:nvPr>
            <p:ph type="title"/>
          </p:nvPr>
        </p:nvSpPr>
        <p:spPr>
          <a:xfrm>
            <a:off x="526942" y="381000"/>
            <a:ext cx="11665058" cy="1143000"/>
          </a:xfrm>
        </p:spPr>
        <p:txBody>
          <a:bodyPr/>
          <a:lstStyle/>
          <a:p>
            <a:pPr eaLnBrk="1" hangingPunct="1"/>
            <a:r>
              <a:rPr lang="en-US" altLang="en-US" sz="3200" dirty="0"/>
              <a:t>Weeds: Distinguishing broadleaves, grasses and sedges</a:t>
            </a:r>
            <a:endParaRPr lang="en-US" altLang="en-US" dirty="0"/>
          </a:p>
        </p:txBody>
      </p:sp>
      <p:sp>
        <p:nvSpPr>
          <p:cNvPr id="37890" name="Text Box 4">
            <a:extLst>
              <a:ext uri="{FF2B5EF4-FFF2-40B4-BE49-F238E27FC236}">
                <a16:creationId xmlns:a16="http://schemas.microsoft.com/office/drawing/2014/main" id="{EC7A9EC0-6D6F-C449-8F54-6A489FF146EC}"/>
              </a:ext>
            </a:extLst>
          </p:cNvPr>
          <p:cNvSpPr txBox="1">
            <a:spLocks noChangeArrowheads="1"/>
          </p:cNvSpPr>
          <p:nvPr/>
        </p:nvSpPr>
        <p:spPr bwMode="auto">
          <a:xfrm>
            <a:off x="2010907" y="1437481"/>
            <a:ext cx="1069975" cy="338138"/>
          </a:xfrm>
          <a:prstGeom prst="rect">
            <a:avLst/>
          </a:prstGeom>
          <a:solidFill>
            <a:schemeClr val="hlink">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600"/>
              <a:t>Broadleaf</a:t>
            </a:r>
            <a:endParaRPr lang="en-US" altLang="en-US" sz="1400"/>
          </a:p>
        </p:txBody>
      </p:sp>
      <p:sp>
        <p:nvSpPr>
          <p:cNvPr id="37891" name="Text Box 5">
            <a:extLst>
              <a:ext uri="{FF2B5EF4-FFF2-40B4-BE49-F238E27FC236}">
                <a16:creationId xmlns:a16="http://schemas.microsoft.com/office/drawing/2014/main" id="{3CD7ECCB-7D37-FC4B-BE09-B731781514CD}"/>
              </a:ext>
            </a:extLst>
          </p:cNvPr>
          <p:cNvSpPr txBox="1">
            <a:spLocks noChangeArrowheads="1"/>
          </p:cNvSpPr>
          <p:nvPr/>
        </p:nvSpPr>
        <p:spPr bwMode="auto">
          <a:xfrm>
            <a:off x="5118611" y="1437481"/>
            <a:ext cx="838200" cy="336550"/>
          </a:xfrm>
          <a:prstGeom prst="rect">
            <a:avLst/>
          </a:prstGeom>
          <a:solidFill>
            <a:schemeClr val="hlink">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lgn="ctr">
              <a:spcBef>
                <a:spcPct val="0"/>
              </a:spcBef>
              <a:spcAft>
                <a:spcPct val="0"/>
              </a:spcAft>
              <a:buFontTx/>
              <a:buNone/>
            </a:pPr>
            <a:r>
              <a:rPr lang="en-US" altLang="en-US" sz="1600" dirty="0"/>
              <a:t>Grass</a:t>
            </a:r>
          </a:p>
        </p:txBody>
      </p:sp>
      <p:sp>
        <p:nvSpPr>
          <p:cNvPr id="37892" name="Text Box 6">
            <a:extLst>
              <a:ext uri="{FF2B5EF4-FFF2-40B4-BE49-F238E27FC236}">
                <a16:creationId xmlns:a16="http://schemas.microsoft.com/office/drawing/2014/main" id="{ECD2974E-AEC6-0C40-8AB6-0B9CEEE0DF89}"/>
              </a:ext>
            </a:extLst>
          </p:cNvPr>
          <p:cNvSpPr txBox="1">
            <a:spLocks noChangeArrowheads="1"/>
          </p:cNvSpPr>
          <p:nvPr/>
        </p:nvSpPr>
        <p:spPr bwMode="auto">
          <a:xfrm>
            <a:off x="7994540" y="1437481"/>
            <a:ext cx="793750" cy="336550"/>
          </a:xfrm>
          <a:prstGeom prst="rect">
            <a:avLst/>
          </a:prstGeom>
          <a:solidFill>
            <a:schemeClr val="hlink">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600"/>
              <a:t>Sedge</a:t>
            </a:r>
          </a:p>
        </p:txBody>
      </p:sp>
      <p:pic>
        <p:nvPicPr>
          <p:cNvPr id="37893" name="Picture 11" descr="Ch 2 fig 2-7.pdf">
            <a:extLst>
              <a:ext uri="{FF2B5EF4-FFF2-40B4-BE49-F238E27FC236}">
                <a16:creationId xmlns:a16="http://schemas.microsoft.com/office/drawing/2014/main" id="{E918B039-8E75-8649-B818-DB461BEAC900}"/>
              </a:ext>
            </a:extLst>
          </p:cNvPr>
          <p:cNvPicPr>
            <a:picLocks noChangeAspect="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96324" y="1727199"/>
            <a:ext cx="8074617" cy="4799370"/>
          </a:xfrm>
          <a:prstGeom prst="rect">
            <a:avLst/>
          </a:prstGeom>
          <a:noFill/>
          <a:ln w="3175">
            <a:solidFill>
              <a:srgbClr val="009999"/>
            </a:solidFill>
            <a:miter lim="800000"/>
            <a:headEnd/>
            <a:tailEnd/>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3C9A8382-752E-2546-9768-D84E50385C46}"/>
              </a:ext>
            </a:extLst>
          </p:cNvPr>
          <p:cNvSpPr>
            <a:spLocks noGrp="1" noChangeArrowheads="1"/>
          </p:cNvSpPr>
          <p:nvPr>
            <p:ph type="title"/>
          </p:nvPr>
        </p:nvSpPr>
        <p:spPr>
          <a:xfrm>
            <a:off x="2209800" y="381000"/>
            <a:ext cx="7772400" cy="1143000"/>
          </a:xfrm>
        </p:spPr>
        <p:txBody>
          <a:bodyPr/>
          <a:lstStyle/>
          <a:p>
            <a:pPr eaLnBrk="1" hangingPunct="1"/>
            <a:r>
              <a:rPr lang="en-US" altLang="en-US" sz="3200"/>
              <a:t>Vegetative reproductive structures make perennials difficult to control</a:t>
            </a:r>
            <a:endParaRPr lang="en-US" altLang="en-US"/>
          </a:p>
        </p:txBody>
      </p:sp>
      <p:pic>
        <p:nvPicPr>
          <p:cNvPr id="41986" name="Picture 3" descr="W-CY-CESC-RS">
            <a:extLst>
              <a:ext uri="{FF2B5EF4-FFF2-40B4-BE49-F238E27FC236}">
                <a16:creationId xmlns:a16="http://schemas.microsoft.com/office/drawing/2014/main" id="{729CCC35-1547-2443-B4ED-8B067261285C}"/>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2209800" y="1828800"/>
            <a:ext cx="3505200" cy="3176588"/>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5" descr="W-OX-OPES-FL">
            <a:extLst>
              <a:ext uri="{FF2B5EF4-FFF2-40B4-BE49-F238E27FC236}">
                <a16:creationId xmlns:a16="http://schemas.microsoft.com/office/drawing/2014/main" id="{FFCB2D42-7AE1-1F4A-BAD8-5CEB0FE2C4E0}"/>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a:ext>
            </a:extLst>
          </a:blip>
          <a:srcRect/>
          <a:stretch>
            <a:fillRect/>
          </a:stretch>
        </p:blipFill>
        <p:spPr bwMode="auto">
          <a:xfrm>
            <a:off x="6094413" y="1828800"/>
            <a:ext cx="3352800" cy="318135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6" descr="W-OX-OPES-OK">
            <a:extLst>
              <a:ext uri="{FF2B5EF4-FFF2-40B4-BE49-F238E27FC236}">
                <a16:creationId xmlns:a16="http://schemas.microsoft.com/office/drawing/2014/main" id="{A7F13C29-206D-1841-A46B-83083474441E}"/>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a:ext>
            </a:extLst>
          </a:blip>
          <a:srcRect/>
          <a:stretch>
            <a:fillRect/>
          </a:stretch>
        </p:blipFill>
        <p:spPr bwMode="auto">
          <a:xfrm>
            <a:off x="7694614" y="4572000"/>
            <a:ext cx="2287587" cy="128270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 Box 7">
            <a:extLst>
              <a:ext uri="{FF2B5EF4-FFF2-40B4-BE49-F238E27FC236}">
                <a16:creationId xmlns:a16="http://schemas.microsoft.com/office/drawing/2014/main" id="{18CF2251-7053-534F-A7B7-62388F4C00B5}"/>
              </a:ext>
            </a:extLst>
          </p:cNvPr>
          <p:cNvSpPr txBox="1">
            <a:spLocks noChangeArrowheads="1"/>
          </p:cNvSpPr>
          <p:nvPr/>
        </p:nvSpPr>
        <p:spPr bwMode="auto">
          <a:xfrm>
            <a:off x="2135189" y="5029201"/>
            <a:ext cx="235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Tubers—yellow nutsedge</a:t>
            </a:r>
          </a:p>
        </p:txBody>
      </p:sp>
      <p:sp>
        <p:nvSpPr>
          <p:cNvPr id="41991" name="Text Box 8">
            <a:extLst>
              <a:ext uri="{FF2B5EF4-FFF2-40B4-BE49-F238E27FC236}">
                <a16:creationId xmlns:a16="http://schemas.microsoft.com/office/drawing/2014/main" id="{F3745C6E-B667-5A43-8EF0-398971FAD698}"/>
              </a:ext>
            </a:extLst>
          </p:cNvPr>
          <p:cNvSpPr txBox="1">
            <a:spLocks noChangeArrowheads="1"/>
          </p:cNvSpPr>
          <p:nvPr/>
        </p:nvSpPr>
        <p:spPr bwMode="auto">
          <a:xfrm>
            <a:off x="6019800" y="50292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Bulbs—bermuda buttercup</a:t>
            </a:r>
          </a:p>
        </p:txBody>
      </p:sp>
      <p:sp>
        <p:nvSpPr>
          <p:cNvPr id="2" name="TextBox 11">
            <a:extLst>
              <a:ext uri="{FF2B5EF4-FFF2-40B4-BE49-F238E27FC236}">
                <a16:creationId xmlns:a16="http://schemas.microsoft.com/office/drawing/2014/main" id="{71095D60-1CB3-724D-9912-67D7DFD31EC2}"/>
              </a:ext>
            </a:extLst>
          </p:cNvPr>
          <p:cNvSpPr txBox="1">
            <a:spLocks noChangeArrowheads="1"/>
          </p:cNvSpPr>
          <p:nvPr/>
        </p:nvSpPr>
        <p:spPr bwMode="auto">
          <a:xfrm>
            <a:off x="1658938" y="41989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endParaRPr lang="en-US" altLang="en-US" sz="2400">
              <a:solidFill>
                <a:schemeClr val="tx1"/>
              </a:solidFill>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FD17921E-C630-2D4D-A331-DC5E2CE93E3F}"/>
              </a:ext>
            </a:extLst>
          </p:cNvPr>
          <p:cNvSpPr>
            <a:spLocks noGrp="1" noChangeArrowheads="1"/>
          </p:cNvSpPr>
          <p:nvPr>
            <p:ph type="title"/>
          </p:nvPr>
        </p:nvSpPr>
        <p:spPr>
          <a:xfrm>
            <a:off x="1981200" y="381000"/>
            <a:ext cx="8153400" cy="1143000"/>
          </a:xfrm>
        </p:spPr>
        <p:txBody>
          <a:bodyPr/>
          <a:lstStyle/>
          <a:p>
            <a:pPr eaLnBrk="1" hangingPunct="1"/>
            <a:r>
              <a:rPr lang="en-US" altLang="en-US" sz="3200"/>
              <a:t>Chopping up vegetative reproductive structures can create new plants</a:t>
            </a:r>
            <a:endParaRPr lang="en-US" altLang="en-US"/>
          </a:p>
        </p:txBody>
      </p:sp>
      <p:pic>
        <p:nvPicPr>
          <p:cNvPr id="44034" name="Picture 3" descr="W-GM-CDAC-MP">
            <a:extLst>
              <a:ext uri="{FF2B5EF4-FFF2-40B4-BE49-F238E27FC236}">
                <a16:creationId xmlns:a16="http://schemas.microsoft.com/office/drawing/2014/main" id="{18200275-5322-A74A-8985-652AF7E701B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2057400" y="1981201"/>
            <a:ext cx="3328988" cy="296227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4" descr="W-GM-SHAL-RS">
            <a:extLst>
              <a:ext uri="{FF2B5EF4-FFF2-40B4-BE49-F238E27FC236}">
                <a16:creationId xmlns:a16="http://schemas.microsoft.com/office/drawing/2014/main" id="{F415A960-9F72-6046-ADEE-89B5F84263B7}"/>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a:ext>
            </a:extLst>
          </a:blip>
          <a:srcRect/>
          <a:stretch>
            <a:fillRect/>
          </a:stretch>
        </p:blipFill>
        <p:spPr bwMode="auto">
          <a:xfrm>
            <a:off x="5638800" y="1981200"/>
            <a:ext cx="4478338" cy="297180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5">
            <a:extLst>
              <a:ext uri="{FF2B5EF4-FFF2-40B4-BE49-F238E27FC236}">
                <a16:creationId xmlns:a16="http://schemas.microsoft.com/office/drawing/2014/main" id="{DED9ABF3-CE2B-DC41-BE96-A93FD8627B6C}"/>
              </a:ext>
            </a:extLst>
          </p:cNvPr>
          <p:cNvSpPr txBox="1">
            <a:spLocks noChangeArrowheads="1"/>
          </p:cNvSpPr>
          <p:nvPr/>
        </p:nvSpPr>
        <p:spPr bwMode="auto">
          <a:xfrm>
            <a:off x="1981201" y="4953001"/>
            <a:ext cx="225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Stolons—bermudagrass</a:t>
            </a:r>
          </a:p>
        </p:txBody>
      </p:sp>
      <p:sp>
        <p:nvSpPr>
          <p:cNvPr id="44037" name="Text Box 6">
            <a:extLst>
              <a:ext uri="{FF2B5EF4-FFF2-40B4-BE49-F238E27FC236}">
                <a16:creationId xmlns:a16="http://schemas.microsoft.com/office/drawing/2014/main" id="{731E8840-7987-2541-8946-7F0EFD2F9605}"/>
              </a:ext>
            </a:extLst>
          </p:cNvPr>
          <p:cNvSpPr txBox="1">
            <a:spLocks noChangeArrowheads="1"/>
          </p:cNvSpPr>
          <p:nvPr/>
        </p:nvSpPr>
        <p:spPr bwMode="auto">
          <a:xfrm>
            <a:off x="5567364" y="4953001"/>
            <a:ext cx="2439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Rhizomes—Johnsongrass</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25C7AE7-04CE-1743-B7EC-6489DD94075B}"/>
              </a:ext>
            </a:extLst>
          </p:cNvPr>
          <p:cNvSpPr>
            <a:spLocks noGrp="1" noChangeArrowheads="1"/>
          </p:cNvSpPr>
          <p:nvPr>
            <p:ph type="title"/>
          </p:nvPr>
        </p:nvSpPr>
        <p:spPr>
          <a:xfrm>
            <a:off x="1077686" y="257544"/>
            <a:ext cx="7772400" cy="1143000"/>
          </a:xfrm>
        </p:spPr>
        <p:txBody>
          <a:bodyPr/>
          <a:lstStyle/>
          <a:p>
            <a:pPr eaLnBrk="1" hangingPunct="1"/>
            <a:r>
              <a:rPr lang="en-US" altLang="en-US" sz="3200" b="1" dirty="0"/>
              <a:t>Damage in the landscape </a:t>
            </a:r>
            <a:br>
              <a:rPr lang="en-US" altLang="en-US" sz="3200" b="1" dirty="0"/>
            </a:br>
            <a:r>
              <a:rPr lang="en-US" altLang="en-US" sz="3200" b="1" dirty="0"/>
              <a:t>can have many causes</a:t>
            </a:r>
            <a:endParaRPr lang="en-US" altLang="en-US" b="1" dirty="0"/>
          </a:p>
        </p:txBody>
      </p:sp>
      <p:sp>
        <p:nvSpPr>
          <p:cNvPr id="19458" name="Rectangle 3">
            <a:extLst>
              <a:ext uri="{FF2B5EF4-FFF2-40B4-BE49-F238E27FC236}">
                <a16:creationId xmlns:a16="http://schemas.microsoft.com/office/drawing/2014/main" id="{3190150B-A794-0F4B-B6DB-17D6D7B6E95C}"/>
              </a:ext>
            </a:extLst>
          </p:cNvPr>
          <p:cNvSpPr>
            <a:spLocks noGrp="1" noChangeArrowheads="1"/>
          </p:cNvSpPr>
          <p:nvPr>
            <p:ph type="body" sz="half" idx="1"/>
          </p:nvPr>
        </p:nvSpPr>
        <p:spPr>
          <a:xfrm>
            <a:off x="1077686" y="1600200"/>
            <a:ext cx="5583464" cy="4495800"/>
          </a:xfrm>
        </p:spPr>
        <p:txBody>
          <a:bodyPr>
            <a:normAutofit/>
          </a:bodyPr>
          <a:lstStyle/>
          <a:p>
            <a:pPr eaLnBrk="1" hangingPunct="1">
              <a:lnSpc>
                <a:spcPct val="90000"/>
              </a:lnSpc>
            </a:pPr>
            <a:r>
              <a:rPr lang="en-US" altLang="en-US" sz="2400" i="1" dirty="0"/>
              <a:t>Living</a:t>
            </a:r>
            <a:r>
              <a:rPr lang="en-US" altLang="en-US" sz="2400" dirty="0"/>
              <a:t> Pests</a:t>
            </a:r>
          </a:p>
          <a:p>
            <a:pPr lvl="1" eaLnBrk="1" hangingPunct="1">
              <a:lnSpc>
                <a:spcPct val="80000"/>
              </a:lnSpc>
            </a:pPr>
            <a:r>
              <a:rPr lang="en-US" altLang="en-US" dirty="0"/>
              <a:t>Insects, mites, snails and slugs </a:t>
            </a:r>
          </a:p>
          <a:p>
            <a:pPr lvl="1" eaLnBrk="1" hangingPunct="1">
              <a:lnSpc>
                <a:spcPct val="80000"/>
              </a:lnSpc>
            </a:pPr>
            <a:r>
              <a:rPr lang="en-US" altLang="en-US" dirty="0"/>
              <a:t>Rodents and other vertebrates </a:t>
            </a:r>
          </a:p>
          <a:p>
            <a:pPr lvl="1" eaLnBrk="1" hangingPunct="1">
              <a:lnSpc>
                <a:spcPct val="80000"/>
              </a:lnSpc>
            </a:pPr>
            <a:r>
              <a:rPr lang="en-US" altLang="en-US" dirty="0"/>
              <a:t>Disease-causing microbes</a:t>
            </a:r>
          </a:p>
          <a:p>
            <a:pPr lvl="1" eaLnBrk="1" hangingPunct="1">
              <a:lnSpc>
                <a:spcPct val="80000"/>
              </a:lnSpc>
            </a:pPr>
            <a:r>
              <a:rPr lang="en-US" altLang="en-US" dirty="0"/>
              <a:t>Weeds</a:t>
            </a:r>
          </a:p>
          <a:p>
            <a:pPr eaLnBrk="1" hangingPunct="1">
              <a:lnSpc>
                <a:spcPct val="90000"/>
              </a:lnSpc>
            </a:pPr>
            <a:r>
              <a:rPr lang="en-US" altLang="en-US" sz="2400" i="1" dirty="0"/>
              <a:t>Nonliving</a:t>
            </a:r>
            <a:r>
              <a:rPr lang="en-US" altLang="en-US" sz="2400" dirty="0"/>
              <a:t> Abiotic factors</a:t>
            </a:r>
          </a:p>
          <a:p>
            <a:pPr lvl="1" eaLnBrk="1" hangingPunct="1">
              <a:lnSpc>
                <a:spcPct val="80000"/>
              </a:lnSpc>
            </a:pPr>
            <a:r>
              <a:rPr lang="en-US" altLang="en-US" dirty="0"/>
              <a:t>Over- or under-watering</a:t>
            </a:r>
          </a:p>
          <a:p>
            <a:pPr lvl="1" eaLnBrk="1" hangingPunct="1">
              <a:lnSpc>
                <a:spcPct val="80000"/>
              </a:lnSpc>
            </a:pPr>
            <a:r>
              <a:rPr lang="en-US" altLang="en-US" dirty="0"/>
              <a:t>Nutrient deficiencies</a:t>
            </a:r>
          </a:p>
          <a:p>
            <a:pPr lvl="1" eaLnBrk="1" hangingPunct="1">
              <a:lnSpc>
                <a:spcPct val="80000"/>
              </a:lnSpc>
            </a:pPr>
            <a:r>
              <a:rPr lang="en-US" altLang="en-US" dirty="0"/>
              <a:t>Mineral toxicities</a:t>
            </a:r>
          </a:p>
          <a:p>
            <a:pPr lvl="1" eaLnBrk="1" hangingPunct="1">
              <a:lnSpc>
                <a:spcPct val="80000"/>
              </a:lnSpc>
            </a:pPr>
            <a:r>
              <a:rPr lang="en-US" altLang="en-US" dirty="0"/>
              <a:t>Fertilizer damage</a:t>
            </a:r>
          </a:p>
          <a:p>
            <a:pPr lvl="1" eaLnBrk="1" hangingPunct="1">
              <a:lnSpc>
                <a:spcPct val="80000"/>
              </a:lnSpc>
            </a:pPr>
            <a:r>
              <a:rPr lang="en-US" altLang="en-US" dirty="0"/>
              <a:t>Herbicide damage</a:t>
            </a:r>
          </a:p>
          <a:p>
            <a:pPr lvl="1" eaLnBrk="1" hangingPunct="1">
              <a:lnSpc>
                <a:spcPct val="80000"/>
              </a:lnSpc>
            </a:pPr>
            <a:r>
              <a:rPr lang="en-US" altLang="en-US" dirty="0"/>
              <a:t>Mechanical injury </a:t>
            </a:r>
          </a:p>
        </p:txBody>
      </p:sp>
      <p:sp>
        <p:nvSpPr>
          <p:cNvPr id="19463" name="Text Box 10">
            <a:extLst>
              <a:ext uri="{FF2B5EF4-FFF2-40B4-BE49-F238E27FC236}">
                <a16:creationId xmlns:a16="http://schemas.microsoft.com/office/drawing/2014/main" id="{FA4F0EA0-F2BF-6149-95FA-64FA0A29E763}"/>
              </a:ext>
            </a:extLst>
          </p:cNvPr>
          <p:cNvSpPr txBox="1">
            <a:spLocks noChangeArrowheads="1"/>
          </p:cNvSpPr>
          <p:nvPr/>
        </p:nvSpPr>
        <p:spPr bwMode="auto">
          <a:xfrm>
            <a:off x="7201230" y="6222631"/>
            <a:ext cx="424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dirty="0">
                <a:solidFill>
                  <a:schemeClr val="tx1"/>
                </a:solidFill>
              </a:rPr>
              <a:t>Leaf discoloration due to iron deficiency</a:t>
            </a:r>
          </a:p>
        </p:txBody>
      </p:sp>
      <p:pic>
        <p:nvPicPr>
          <p:cNvPr id="3" name="Picture 2" descr="A picture containing outdoor, grass, street, hydrant&#10;&#10;Description automatically generated">
            <a:extLst>
              <a:ext uri="{FF2B5EF4-FFF2-40B4-BE49-F238E27FC236}">
                <a16:creationId xmlns:a16="http://schemas.microsoft.com/office/drawing/2014/main" id="{63BE6496-1AA0-1547-B390-5328CC4F2FEA}"/>
              </a:ext>
            </a:extLst>
          </p:cNvPr>
          <p:cNvPicPr>
            <a:picLocks noChangeAspect="1"/>
          </p:cNvPicPr>
          <p:nvPr/>
        </p:nvPicPr>
        <p:blipFill>
          <a:blip r:embed="rId4"/>
          <a:stretch>
            <a:fillRect/>
          </a:stretch>
        </p:blipFill>
        <p:spPr>
          <a:xfrm>
            <a:off x="7201231" y="571501"/>
            <a:ext cx="3659111" cy="2442058"/>
          </a:xfrm>
          <a:prstGeom prst="rect">
            <a:avLst/>
          </a:prstGeom>
        </p:spPr>
      </p:pic>
      <p:sp>
        <p:nvSpPr>
          <p:cNvPr id="11" name="Text Box 10">
            <a:extLst>
              <a:ext uri="{FF2B5EF4-FFF2-40B4-BE49-F238E27FC236}">
                <a16:creationId xmlns:a16="http://schemas.microsoft.com/office/drawing/2014/main" id="{A7A7CA45-4484-9443-85DE-389E297C3522}"/>
              </a:ext>
            </a:extLst>
          </p:cNvPr>
          <p:cNvSpPr txBox="1">
            <a:spLocks noChangeArrowheads="1"/>
          </p:cNvSpPr>
          <p:nvPr/>
        </p:nvSpPr>
        <p:spPr bwMode="auto">
          <a:xfrm>
            <a:off x="7201230" y="3013559"/>
            <a:ext cx="3659111"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dirty="0">
                <a:solidFill>
                  <a:schemeClr val="tx1"/>
                </a:solidFill>
              </a:rPr>
              <a:t>Purple nutsedge and other weeds crowding out turfgrass </a:t>
            </a:r>
            <a:r>
              <a:rPr lang="en-US" altLang="en-US" sz="900" b="1" dirty="0">
                <a:solidFill>
                  <a:schemeClr val="tx1"/>
                </a:solidFill>
              </a:rPr>
              <a:t>(Photo: University of Georgia)</a:t>
            </a:r>
          </a:p>
        </p:txBody>
      </p:sp>
      <p:pic>
        <p:nvPicPr>
          <p:cNvPr id="5" name="Picture 4" descr="A close up of a green plant&#10;&#10;Description automatically generated">
            <a:extLst>
              <a:ext uri="{FF2B5EF4-FFF2-40B4-BE49-F238E27FC236}">
                <a16:creationId xmlns:a16="http://schemas.microsoft.com/office/drawing/2014/main" id="{CCC2A888-2DD0-B14C-8995-330E9331FC06}"/>
              </a:ext>
            </a:extLst>
          </p:cNvPr>
          <p:cNvPicPr>
            <a:picLocks noChangeAspect="1"/>
          </p:cNvPicPr>
          <p:nvPr/>
        </p:nvPicPr>
        <p:blipFill>
          <a:blip r:embed="rId5"/>
          <a:stretch>
            <a:fillRect/>
          </a:stretch>
        </p:blipFill>
        <p:spPr>
          <a:xfrm>
            <a:off x="7201230" y="3747307"/>
            <a:ext cx="3640941" cy="2404395"/>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92" name="Rectangle 4609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1" name="Rectangle 2">
            <a:extLst>
              <a:ext uri="{FF2B5EF4-FFF2-40B4-BE49-F238E27FC236}">
                <a16:creationId xmlns:a16="http://schemas.microsoft.com/office/drawing/2014/main" id="{5154A330-93EB-BC41-993C-021EED031A28}"/>
              </a:ext>
            </a:extLst>
          </p:cNvPr>
          <p:cNvSpPr>
            <a:spLocks noGrp="1" noChangeArrowheads="1"/>
          </p:cNvSpPr>
          <p:nvPr>
            <p:ph type="title"/>
          </p:nvPr>
        </p:nvSpPr>
        <p:spPr>
          <a:xfrm>
            <a:off x="838200" y="556995"/>
            <a:ext cx="10515600" cy="1133693"/>
          </a:xfrm>
        </p:spPr>
        <p:txBody>
          <a:bodyPr vert="horz" lIns="91440" tIns="45720" rIns="91440" bIns="45720" rtlCol="0" anchor="ctr">
            <a:normAutofit/>
          </a:bodyPr>
          <a:lstStyle/>
          <a:p>
            <a:r>
              <a:rPr lang="en-US" altLang="en-US" sz="3600" kern="1200">
                <a:solidFill>
                  <a:schemeClr val="tx1"/>
                </a:solidFill>
                <a:latin typeface="+mj-lt"/>
                <a:ea typeface="+mj-ea"/>
                <a:cs typeface="+mj-cs"/>
              </a:rPr>
              <a:t>Plant pathogens:  </a:t>
            </a:r>
            <a:br>
              <a:rPr lang="en-US" altLang="en-US" sz="3600" kern="1200">
                <a:solidFill>
                  <a:schemeClr val="tx1"/>
                </a:solidFill>
                <a:latin typeface="+mj-lt"/>
                <a:ea typeface="+mj-ea"/>
                <a:cs typeface="+mj-cs"/>
              </a:rPr>
            </a:br>
            <a:r>
              <a:rPr lang="en-US" altLang="en-US" sz="3600" kern="1200">
                <a:solidFill>
                  <a:schemeClr val="tx1"/>
                </a:solidFill>
                <a:latin typeface="+mj-lt"/>
                <a:ea typeface="+mj-ea"/>
                <a:cs typeface="+mj-cs"/>
              </a:rPr>
              <a:t>Microorganisms that cause plant disease</a:t>
            </a:r>
          </a:p>
        </p:txBody>
      </p:sp>
      <p:pic>
        <p:nvPicPr>
          <p:cNvPr id="46082" name="Picture 3" descr="D-WO-ROMV-FO">
            <a:extLst>
              <a:ext uri="{FF2B5EF4-FFF2-40B4-BE49-F238E27FC236}">
                <a16:creationId xmlns:a16="http://schemas.microsoft.com/office/drawing/2014/main" id="{21A1D599-52AE-F944-B930-CDFAAB278634}"/>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937756" y="1966618"/>
            <a:ext cx="3511422" cy="2331269"/>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5" descr="D-PE-EAMY-BA">
            <a:extLst>
              <a:ext uri="{FF2B5EF4-FFF2-40B4-BE49-F238E27FC236}">
                <a16:creationId xmlns:a16="http://schemas.microsoft.com/office/drawing/2014/main" id="{84510D68-2EAA-5647-BCD5-A839F8F89F80}"/>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a:ext>
            </a:extLst>
          </a:blip>
          <a:srcRect/>
          <a:stretch>
            <a:fillRect/>
          </a:stretch>
        </p:blipFill>
        <p:spPr bwMode="auto">
          <a:xfrm>
            <a:off x="9001790" y="1966618"/>
            <a:ext cx="2352010" cy="3337199"/>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6">
            <a:extLst>
              <a:ext uri="{FF2B5EF4-FFF2-40B4-BE49-F238E27FC236}">
                <a16:creationId xmlns:a16="http://schemas.microsoft.com/office/drawing/2014/main" id="{97D1B46E-FAC2-7E48-89DE-BD10FF48A220}"/>
              </a:ext>
            </a:extLst>
          </p:cNvPr>
          <p:cNvSpPr txBox="1">
            <a:spLocks noChangeArrowheads="1"/>
          </p:cNvSpPr>
          <p:nvPr/>
        </p:nvSpPr>
        <p:spPr bwMode="auto">
          <a:xfrm>
            <a:off x="838200" y="4355962"/>
            <a:ext cx="2244525"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VIRUS</a:t>
            </a:r>
          </a:p>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Rose mosiac virus</a:t>
            </a:r>
            <a:endParaRPr lang="en-US" altLang="en-US" sz="1400" b="1">
              <a:solidFill>
                <a:schemeClr val="tx1"/>
              </a:solidFill>
            </a:endParaRPr>
          </a:p>
        </p:txBody>
      </p:sp>
      <p:sp>
        <p:nvSpPr>
          <p:cNvPr id="46085" name="Text Box 7">
            <a:extLst>
              <a:ext uri="{FF2B5EF4-FFF2-40B4-BE49-F238E27FC236}">
                <a16:creationId xmlns:a16="http://schemas.microsoft.com/office/drawing/2014/main" id="{890061D1-3CF5-664B-ABD0-E634E91F0705}"/>
              </a:ext>
            </a:extLst>
          </p:cNvPr>
          <p:cNvSpPr txBox="1">
            <a:spLocks noChangeArrowheads="1"/>
          </p:cNvSpPr>
          <p:nvPr/>
        </p:nvSpPr>
        <p:spPr bwMode="auto">
          <a:xfrm>
            <a:off x="4919996" y="4355962"/>
            <a:ext cx="1609736"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FUNGUS</a:t>
            </a:r>
          </a:p>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Rust on rose</a:t>
            </a:r>
            <a:endParaRPr lang="en-US" altLang="en-US" sz="1400" b="1">
              <a:solidFill>
                <a:schemeClr val="tx1"/>
              </a:solidFill>
            </a:endParaRPr>
          </a:p>
        </p:txBody>
      </p:sp>
      <p:sp>
        <p:nvSpPr>
          <p:cNvPr id="46086" name="Text Box 8">
            <a:extLst>
              <a:ext uri="{FF2B5EF4-FFF2-40B4-BE49-F238E27FC236}">
                <a16:creationId xmlns:a16="http://schemas.microsoft.com/office/drawing/2014/main" id="{DF7CF830-0503-FA4E-A7D4-0498FC532CA5}"/>
              </a:ext>
            </a:extLst>
          </p:cNvPr>
          <p:cNvSpPr txBox="1">
            <a:spLocks noChangeArrowheads="1"/>
          </p:cNvSpPr>
          <p:nvPr/>
        </p:nvSpPr>
        <p:spPr bwMode="auto">
          <a:xfrm>
            <a:off x="8902233" y="5351522"/>
            <a:ext cx="1388522"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BACTERIA</a:t>
            </a:r>
          </a:p>
          <a:p>
            <a:pPr defTabSz="1188720">
              <a:spcBef>
                <a:spcPct val="0"/>
              </a:spcBef>
              <a:spcAft>
                <a:spcPts val="600"/>
              </a:spcAft>
              <a:buNone/>
            </a:pPr>
            <a:r>
              <a:rPr lang="en-US" altLang="en-US" sz="1820" b="1" kern="1200">
                <a:solidFill>
                  <a:schemeClr val="tx1"/>
                </a:solidFill>
                <a:latin typeface="Arial" panose="020B0604020202020204" pitchFamily="34" charset="0"/>
                <a:ea typeface="ＭＳ Ｐゴシック" panose="020B0600070205080204" pitchFamily="34" charset="-128"/>
                <a:cs typeface="+mn-cs"/>
              </a:rPr>
              <a:t>Fire blight</a:t>
            </a:r>
            <a:endParaRPr lang="en-US" altLang="en-US" sz="1400" b="1">
              <a:solidFill>
                <a:schemeClr val="tx1"/>
              </a:solidFill>
            </a:endParaRPr>
          </a:p>
        </p:txBody>
      </p:sp>
      <p:pic>
        <p:nvPicPr>
          <p:cNvPr id="46087" name="Picture 9" descr="D-FL-PMUC-FO">
            <a:extLst>
              <a:ext uri="{FF2B5EF4-FFF2-40B4-BE49-F238E27FC236}">
                <a16:creationId xmlns:a16="http://schemas.microsoft.com/office/drawing/2014/main" id="{5241A3E5-C9F2-5944-A802-E0A565014A36}"/>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a:ext>
            </a:extLst>
          </a:blip>
          <a:srcRect/>
          <a:stretch>
            <a:fillRect/>
          </a:stretch>
        </p:blipFill>
        <p:spPr bwMode="auto">
          <a:xfrm>
            <a:off x="5019552" y="1966619"/>
            <a:ext cx="3498978" cy="232712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US" dirty="0"/>
              <a:t>What is Plant Disease?</a:t>
            </a:r>
          </a:p>
        </p:txBody>
      </p:sp>
      <p:sp>
        <p:nvSpPr>
          <p:cNvPr id="40" name="Content Placeholder 39">
            <a:extLst>
              <a:ext uri="{FF2B5EF4-FFF2-40B4-BE49-F238E27FC236}">
                <a16:creationId xmlns:a16="http://schemas.microsoft.com/office/drawing/2014/main" id="{3E4FB03B-C3F1-794B-B399-41F9CC211595}"/>
              </a:ext>
            </a:extLst>
          </p:cNvPr>
          <p:cNvSpPr>
            <a:spLocks noGrp="1"/>
          </p:cNvSpPr>
          <p:nvPr>
            <p:ph idx="1"/>
          </p:nvPr>
        </p:nvSpPr>
        <p:spPr>
          <a:xfrm>
            <a:off x="1053884" y="1905000"/>
            <a:ext cx="9020014" cy="4328889"/>
          </a:xfrm>
        </p:spPr>
        <p:txBody>
          <a:bodyPr vert="horz" lIns="91440" tIns="45720" rIns="91440" bIns="45720" rtlCol="0">
            <a:noAutofit/>
          </a:bodyPr>
          <a:lstStyle/>
          <a:p>
            <a:r>
              <a:rPr lang="en-US" sz="3000" dirty="0"/>
              <a:t>A plant disease is any abnormal condition that alters the appearance or function of a plant. </a:t>
            </a:r>
          </a:p>
          <a:p>
            <a:r>
              <a:rPr lang="en-US" sz="3000" dirty="0"/>
              <a:t>Biotic (infectious) diseases and abiotic diseases (disorders) occur.</a:t>
            </a:r>
          </a:p>
          <a:p>
            <a:r>
              <a:rPr lang="en-US" sz="3000" dirty="0"/>
              <a:t>Visible effects of disease on plants are called symptoms.</a:t>
            </a:r>
          </a:p>
          <a:p>
            <a:r>
              <a:rPr lang="en-US" sz="3000" dirty="0"/>
              <a:t>Physical evidence of the pathogen is a sign of a biotic plant disease.</a:t>
            </a:r>
          </a:p>
        </p:txBody>
      </p:sp>
    </p:spTree>
    <p:extLst>
      <p:ext uri="{BB962C8B-B14F-4D97-AF65-F5344CB8AC3E}">
        <p14:creationId xmlns:p14="http://schemas.microsoft.com/office/powerpoint/2010/main" val="2848164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44730"/>
            <a:ext cx="9753600" cy="1183612"/>
          </a:xfrm>
        </p:spPr>
        <p:txBody>
          <a:bodyPr/>
          <a:lstStyle/>
          <a:p>
            <a:r>
              <a:rPr lang="en-US" dirty="0"/>
              <a:t>What Causes Plant Diseases?</a:t>
            </a:r>
          </a:p>
        </p:txBody>
      </p:sp>
      <p:sp>
        <p:nvSpPr>
          <p:cNvPr id="3" name="Content Placeholder 2">
            <a:extLst>
              <a:ext uri="{FF2B5EF4-FFF2-40B4-BE49-F238E27FC236}">
                <a16:creationId xmlns:a16="http://schemas.microsoft.com/office/drawing/2014/main" id="{A074841B-16C7-8240-985A-9F6B0D0E7132}"/>
              </a:ext>
            </a:extLst>
          </p:cNvPr>
          <p:cNvSpPr>
            <a:spLocks noGrp="1"/>
          </p:cNvSpPr>
          <p:nvPr>
            <p:ph idx="1"/>
          </p:nvPr>
        </p:nvSpPr>
        <p:spPr>
          <a:xfrm>
            <a:off x="1269275" y="1777778"/>
            <a:ext cx="8596668" cy="3880773"/>
          </a:xfrm>
        </p:spPr>
        <p:txBody>
          <a:bodyPr>
            <a:noAutofit/>
          </a:bodyPr>
          <a:lstStyle/>
          <a:p>
            <a:pPr lvl="0" rtl="0"/>
            <a:r>
              <a:rPr lang="en-US" sz="3000" dirty="0"/>
              <a:t>Fungi/Oomycetes: #1 cause of plant diseases</a:t>
            </a:r>
          </a:p>
          <a:p>
            <a:pPr lvl="0" rtl="0"/>
            <a:r>
              <a:rPr lang="en-US" sz="3000" dirty="0"/>
              <a:t>Bacteria: enter through wounds or openings in plants</a:t>
            </a:r>
          </a:p>
          <a:p>
            <a:pPr lvl="0" rtl="0"/>
            <a:r>
              <a:rPr lang="en-US" sz="3000" dirty="0"/>
              <a:t>Viruses/</a:t>
            </a:r>
            <a:r>
              <a:rPr lang="en-US" sz="3000" dirty="0" err="1"/>
              <a:t>viroids</a:t>
            </a:r>
            <a:r>
              <a:rPr lang="en-US" sz="3000" dirty="0"/>
              <a:t>: genetic material + protein coat</a:t>
            </a:r>
          </a:p>
          <a:p>
            <a:pPr lvl="0" rtl="0"/>
            <a:r>
              <a:rPr lang="en-US" sz="3000" dirty="0"/>
              <a:t>Nematodes: tiny soil-dwelling worms</a:t>
            </a:r>
          </a:p>
        </p:txBody>
      </p:sp>
    </p:spTree>
    <p:extLst>
      <p:ext uri="{BB962C8B-B14F-4D97-AF65-F5344CB8AC3E}">
        <p14:creationId xmlns:p14="http://schemas.microsoft.com/office/powerpoint/2010/main" val="2050134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561E7DA-2D55-7C47-89EC-DFC8DE295025}"/>
              </a:ext>
            </a:extLst>
          </p:cNvPr>
          <p:cNvSpPr>
            <a:spLocks noGrp="1" noChangeArrowheads="1"/>
          </p:cNvSpPr>
          <p:nvPr>
            <p:ph type="title"/>
          </p:nvPr>
        </p:nvSpPr>
        <p:spPr>
          <a:xfrm>
            <a:off x="1234440" y="381000"/>
            <a:ext cx="8747760" cy="1143000"/>
          </a:xfrm>
        </p:spPr>
        <p:txBody>
          <a:bodyPr/>
          <a:lstStyle/>
          <a:p>
            <a:pPr eaLnBrk="1" hangingPunct="1"/>
            <a:r>
              <a:rPr lang="en-US" altLang="en-US" sz="3200"/>
              <a:t>Some diseases can only be </a:t>
            </a:r>
            <a:br>
              <a:rPr lang="en-US" altLang="en-US" sz="3200"/>
            </a:br>
            <a:r>
              <a:rPr lang="en-US" altLang="en-US" sz="3200"/>
              <a:t>identified positively by an expert</a:t>
            </a:r>
            <a:endParaRPr lang="en-US" altLang="en-US"/>
          </a:p>
        </p:txBody>
      </p:sp>
      <p:sp>
        <p:nvSpPr>
          <p:cNvPr id="48130" name="Rectangle 3">
            <a:extLst>
              <a:ext uri="{FF2B5EF4-FFF2-40B4-BE49-F238E27FC236}">
                <a16:creationId xmlns:a16="http://schemas.microsoft.com/office/drawing/2014/main" id="{E769F17A-E654-3E4E-8547-0D64921CEB8F}"/>
              </a:ext>
            </a:extLst>
          </p:cNvPr>
          <p:cNvSpPr>
            <a:spLocks noGrp="1" noChangeArrowheads="1"/>
          </p:cNvSpPr>
          <p:nvPr>
            <p:ph type="body" sz="half" idx="1"/>
          </p:nvPr>
        </p:nvSpPr>
        <p:spPr>
          <a:xfrm>
            <a:off x="914400" y="1752600"/>
            <a:ext cx="5029200" cy="3962400"/>
          </a:xfrm>
        </p:spPr>
        <p:txBody>
          <a:bodyPr/>
          <a:lstStyle/>
          <a:p>
            <a:pPr eaLnBrk="1" hangingPunct="1">
              <a:lnSpc>
                <a:spcPct val="90000"/>
              </a:lnSpc>
            </a:pPr>
            <a:r>
              <a:rPr lang="en-US" altLang="en-US" sz="2200" dirty="0"/>
              <a:t>Symptoms often </a:t>
            </a:r>
            <a:br>
              <a:rPr lang="en-US" altLang="en-US" sz="2200" dirty="0"/>
            </a:br>
            <a:r>
              <a:rPr lang="en-US" altLang="en-US" sz="2200" dirty="0"/>
              <a:t>general—such as yellowing, wilting, </a:t>
            </a:r>
            <a:br>
              <a:rPr lang="en-US" altLang="en-US" sz="2200" dirty="0"/>
            </a:br>
            <a:r>
              <a:rPr lang="en-US" altLang="en-US" sz="2200" dirty="0"/>
              <a:t>plant decline</a:t>
            </a:r>
          </a:p>
          <a:p>
            <a:pPr eaLnBrk="1" hangingPunct="1">
              <a:lnSpc>
                <a:spcPct val="90000"/>
              </a:lnSpc>
            </a:pPr>
            <a:r>
              <a:rPr lang="en-US" altLang="en-US" sz="2200" dirty="0"/>
              <a:t>Microorganisms often </a:t>
            </a:r>
            <a:br>
              <a:rPr lang="en-US" altLang="en-US" sz="2200" dirty="0"/>
            </a:br>
            <a:r>
              <a:rPr lang="en-US" altLang="en-US" sz="2200" dirty="0"/>
              <a:t>can’t be seen without </a:t>
            </a:r>
            <a:br>
              <a:rPr lang="en-US" altLang="en-US" sz="2200" dirty="0"/>
            </a:br>
            <a:r>
              <a:rPr lang="en-US" altLang="en-US" sz="2200" dirty="0"/>
              <a:t>a microscope</a:t>
            </a:r>
          </a:p>
          <a:p>
            <a:pPr eaLnBrk="1" hangingPunct="1">
              <a:lnSpc>
                <a:spcPct val="90000"/>
              </a:lnSpc>
            </a:pPr>
            <a:r>
              <a:rPr lang="en-US" altLang="en-US" sz="2200" dirty="0"/>
              <a:t>Lab tests may be required</a:t>
            </a:r>
          </a:p>
          <a:p>
            <a:pPr eaLnBrk="1" hangingPunct="1">
              <a:lnSpc>
                <a:spcPct val="90000"/>
              </a:lnSpc>
            </a:pPr>
            <a:r>
              <a:rPr lang="en-US" altLang="en-US" sz="2200" dirty="0"/>
              <a:t>Learn how to handle samples to take to UCCE office or other experts</a:t>
            </a:r>
          </a:p>
        </p:txBody>
      </p:sp>
      <p:pic>
        <p:nvPicPr>
          <p:cNvPr id="48131" name="Picture 5" descr="M-PE-UNIV-EG">
            <a:extLst>
              <a:ext uri="{FF2B5EF4-FFF2-40B4-BE49-F238E27FC236}">
                <a16:creationId xmlns:a16="http://schemas.microsoft.com/office/drawing/2014/main" id="{D16BB8DA-DD33-CD47-A2FF-151F9152C6E5}"/>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6685342" y="1524000"/>
            <a:ext cx="1865313" cy="2297113"/>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6" descr="M-PE-FADV-DS">
            <a:extLst>
              <a:ext uri="{FF2B5EF4-FFF2-40B4-BE49-F238E27FC236}">
                <a16:creationId xmlns:a16="http://schemas.microsoft.com/office/drawing/2014/main" id="{8E952BD3-EF5B-BB4D-B4D3-0989D6C95F93}"/>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a:ext>
            </a:extLst>
          </a:blip>
          <a:srcRect/>
          <a:stretch>
            <a:fillRect/>
          </a:stretch>
        </p:blipFill>
        <p:spPr bwMode="auto">
          <a:xfrm>
            <a:off x="7315200" y="4272262"/>
            <a:ext cx="2667000" cy="175260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8">
            <a:extLst>
              <a:ext uri="{FF2B5EF4-FFF2-40B4-BE49-F238E27FC236}">
                <a16:creationId xmlns:a16="http://schemas.microsoft.com/office/drawing/2014/main" id="{3022E1F6-881C-1443-8998-1EE421B1108E}"/>
              </a:ext>
            </a:extLst>
          </p:cNvPr>
          <p:cNvSpPr txBox="1">
            <a:spLocks noChangeArrowheads="1"/>
          </p:cNvSpPr>
          <p:nvPr/>
        </p:nvSpPr>
        <p:spPr bwMode="auto">
          <a:xfrm>
            <a:off x="9292397" y="3535681"/>
            <a:ext cx="22252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dirty="0">
                <a:solidFill>
                  <a:schemeClr val="tx1"/>
                </a:solidFill>
              </a:rPr>
              <a:t>Powdery mildew spores</a:t>
            </a:r>
          </a:p>
          <a:p>
            <a:pPr>
              <a:spcBef>
                <a:spcPct val="0"/>
              </a:spcBef>
              <a:spcAft>
                <a:spcPct val="0"/>
              </a:spcAft>
              <a:buFontTx/>
              <a:buNone/>
            </a:pPr>
            <a:r>
              <a:rPr lang="en-US" altLang="en-US" sz="1400" b="1" dirty="0">
                <a:solidFill>
                  <a:schemeClr val="tx1"/>
                </a:solidFill>
              </a:rPr>
              <a:t>(magnified)</a:t>
            </a:r>
            <a:endParaRPr lang="en-US" altLang="en-US" sz="2400" b="1" dirty="0">
              <a:solidFill>
                <a:schemeClr val="tx1"/>
              </a:solidFill>
            </a:endParaRPr>
          </a:p>
        </p:txBody>
      </p:sp>
      <p:pic>
        <p:nvPicPr>
          <p:cNvPr id="48134" name="Picture 9" descr="D-CC-PPAR-FU">
            <a:extLst>
              <a:ext uri="{FF2B5EF4-FFF2-40B4-BE49-F238E27FC236}">
                <a16:creationId xmlns:a16="http://schemas.microsoft.com/office/drawing/2014/main" id="{DE2DD113-A6DE-AA44-A083-49C8BA2509FB}"/>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a:ext>
            </a:extLst>
          </a:blip>
          <a:srcRect/>
          <a:stretch>
            <a:fillRect/>
          </a:stretch>
        </p:blipFill>
        <p:spPr bwMode="auto">
          <a:xfrm>
            <a:off x="8999537" y="1524000"/>
            <a:ext cx="2811010" cy="1798320"/>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isease triangle, a graphical representation of the concept that a plant disease caused by a pathogen will only develop if a susceptible plant, a pathogen that can infect that plant, and favorable environmental conditions occur simultaneously.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6250" y="1050626"/>
            <a:ext cx="7273696" cy="57462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452791" y="80393"/>
            <a:ext cx="8915399" cy="823448"/>
          </a:xfrm>
        </p:spPr>
        <p:txBody>
          <a:bodyPr vert="horz" lIns="91440" tIns="45720" rIns="91440" bIns="45720" rtlCol="0" anchor="b">
            <a:normAutofit/>
          </a:bodyPr>
          <a:lstStyle/>
          <a:p>
            <a:pPr algn="ctr"/>
            <a:r>
              <a:rPr lang="en-US" sz="4400" dirty="0"/>
              <a:t>The Disease Triangle</a:t>
            </a:r>
          </a:p>
        </p:txBody>
      </p:sp>
    </p:spTree>
    <p:extLst>
      <p:ext uri="{BB962C8B-B14F-4D97-AF65-F5344CB8AC3E}">
        <p14:creationId xmlns:p14="http://schemas.microsoft.com/office/powerpoint/2010/main" val="2447151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212" y="375341"/>
            <a:ext cx="4090172" cy="1142008"/>
          </a:xfrm>
        </p:spPr>
        <p:txBody>
          <a:bodyPr/>
          <a:lstStyle/>
          <a:p>
            <a:pPr algn="ctr"/>
            <a:r>
              <a:rPr lang="en-US" dirty="0"/>
              <a:t>Disease Cycle</a:t>
            </a:r>
          </a:p>
        </p:txBody>
      </p:sp>
      <p:sp>
        <p:nvSpPr>
          <p:cNvPr id="3" name="Rectangle 2">
            <a:extLst>
              <a:ext uri="{FF2B5EF4-FFF2-40B4-BE49-F238E27FC236}">
                <a16:creationId xmlns:a16="http://schemas.microsoft.com/office/drawing/2014/main" id="{9882B8E0-0DCA-694C-BEA1-F89CC8907D29}"/>
              </a:ext>
            </a:extLst>
          </p:cNvPr>
          <p:cNvSpPr/>
          <p:nvPr/>
        </p:nvSpPr>
        <p:spPr>
          <a:xfrm>
            <a:off x="809146" y="1787554"/>
            <a:ext cx="10573708" cy="4209462"/>
          </a:xfrm>
          <a:prstGeom prst="rect">
            <a:avLst/>
          </a:prstGeom>
        </p:spPr>
        <p:txBody>
          <a:bodyPr/>
          <a:lstStyle/>
          <a:p>
            <a:pPr marL="342900" indent="-342900">
              <a:buFont typeface="Wingdings" pitchFamily="2" charset="2"/>
              <a:buChar char="§"/>
            </a:pPr>
            <a:r>
              <a:rPr lang="en-US" sz="2800" dirty="0"/>
              <a:t>Inoculation: when the pathogen contacts the host. </a:t>
            </a:r>
          </a:p>
          <a:p>
            <a:pPr marL="342900" indent="-342900">
              <a:buFont typeface="Wingdings" pitchFamily="2" charset="2"/>
              <a:buChar char="§"/>
            </a:pPr>
            <a:r>
              <a:rPr lang="en-US" sz="2800" dirty="0"/>
              <a:t>Penetration: when the pathogen enters the plant through wounds or natural openings in the plant like stomata or lenticels. </a:t>
            </a:r>
          </a:p>
          <a:p>
            <a:pPr marL="342900" indent="-342900">
              <a:buFont typeface="Wingdings" pitchFamily="2" charset="2"/>
              <a:buChar char="§"/>
            </a:pPr>
            <a:r>
              <a:rPr lang="en-US" sz="2800" dirty="0"/>
              <a:t>Infection: when the pathogen moves and grows through the plant host. </a:t>
            </a:r>
          </a:p>
          <a:p>
            <a:pPr marL="342900" indent="-342900">
              <a:buFont typeface="Wingdings" pitchFamily="2" charset="2"/>
              <a:buChar char="§"/>
            </a:pPr>
            <a:r>
              <a:rPr lang="en-US" sz="2800" dirty="0"/>
              <a:t>Dissemination: when the pathogen moves from plant to plant. </a:t>
            </a:r>
          </a:p>
          <a:p>
            <a:pPr marL="342900" indent="-342900">
              <a:buFont typeface="Wingdings" pitchFamily="2" charset="2"/>
              <a:buChar char="§"/>
            </a:pPr>
            <a:r>
              <a:rPr lang="en-US" sz="2800" dirty="0"/>
              <a:t>Overwintering: the pathogen’s survival mechanism when the host plant or environment is no longer conducive to the pathogen’s growth. </a:t>
            </a:r>
            <a:r>
              <a:rPr lang="en-US" sz="2800" b="1" dirty="0"/>
              <a:t>This is a good time to try to control plant diseases</a:t>
            </a:r>
            <a:r>
              <a:rPr lang="en-US" sz="2800" dirty="0"/>
              <a:t>.</a:t>
            </a:r>
          </a:p>
          <a:p>
            <a:pPr lvl="0" rtl="0">
              <a:buChar char="•"/>
            </a:pPr>
            <a:endParaRPr lang="en-US" sz="2800" dirty="0"/>
          </a:p>
        </p:txBody>
      </p:sp>
    </p:spTree>
    <p:extLst>
      <p:ext uri="{BB962C8B-B14F-4D97-AF65-F5344CB8AC3E}">
        <p14:creationId xmlns:p14="http://schemas.microsoft.com/office/powerpoint/2010/main" val="703515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isease cycle of anthracnose on walnuts. &#10;This disease is initiated in the spring when wind blows the spores from dropped leaves and fruit onto new leaves and twigs. During the summer, the spores germinate and infect the plant. In fall, the leaves and nuts fall. &#10;The fungus will overwinter in fallen leaves and nu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5917" y="-12625"/>
            <a:ext cx="9116917" cy="6870624"/>
          </a:xfrm>
          <a:prstGeom prst="rect">
            <a:avLst/>
          </a:prstGeom>
        </p:spPr>
      </p:pic>
      <p:sp>
        <p:nvSpPr>
          <p:cNvPr id="5" name="TextBox 4"/>
          <p:cNvSpPr txBox="1"/>
          <p:nvPr/>
        </p:nvSpPr>
        <p:spPr>
          <a:xfrm>
            <a:off x="8583156" y="6550223"/>
            <a:ext cx="2250219" cy="307777"/>
          </a:xfrm>
          <a:prstGeom prst="rect">
            <a:avLst/>
          </a:prstGeom>
          <a:noFill/>
        </p:spPr>
        <p:txBody>
          <a:bodyPr wrap="square" rtlCol="0">
            <a:spAutoFit/>
          </a:bodyPr>
          <a:lstStyle/>
          <a:p>
            <a:r>
              <a:rPr lang="en-US" sz="1400" dirty="0"/>
              <a:t>Credit: Gwen </a:t>
            </a:r>
            <a:r>
              <a:rPr lang="en-US" sz="1400" dirty="0" err="1"/>
              <a:t>Conville</a:t>
            </a:r>
            <a:endParaRPr lang="en-US" sz="1400" dirty="0"/>
          </a:p>
        </p:txBody>
      </p:sp>
    </p:spTree>
    <p:extLst>
      <p:ext uri="{BB962C8B-B14F-4D97-AF65-F5344CB8AC3E}">
        <p14:creationId xmlns:p14="http://schemas.microsoft.com/office/powerpoint/2010/main" val="1421341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44" y="399656"/>
            <a:ext cx="8336901" cy="840208"/>
          </a:xfrm>
        </p:spPr>
        <p:txBody>
          <a:bodyPr>
            <a:normAutofit/>
          </a:bodyPr>
          <a:lstStyle/>
          <a:p>
            <a:r>
              <a:rPr lang="en-US" sz="3200" b="1" dirty="0"/>
              <a:t>How Plant Pathogens Spread: Inoculum</a:t>
            </a:r>
          </a:p>
        </p:txBody>
      </p:sp>
      <p:sp>
        <p:nvSpPr>
          <p:cNvPr id="3" name="Content Placeholder 2">
            <a:extLst>
              <a:ext uri="{FF2B5EF4-FFF2-40B4-BE49-F238E27FC236}">
                <a16:creationId xmlns:a16="http://schemas.microsoft.com/office/drawing/2014/main" id="{DDD87C31-4D20-1C4E-9BE8-5F734F337A04}"/>
              </a:ext>
            </a:extLst>
          </p:cNvPr>
          <p:cNvSpPr>
            <a:spLocks noGrp="1"/>
          </p:cNvSpPr>
          <p:nvPr>
            <p:ph idx="1"/>
          </p:nvPr>
        </p:nvSpPr>
        <p:spPr>
          <a:xfrm>
            <a:off x="388645" y="1350935"/>
            <a:ext cx="10832128" cy="4378817"/>
          </a:xfrm>
        </p:spPr>
        <p:txBody>
          <a:bodyPr>
            <a:noAutofit/>
          </a:bodyPr>
          <a:lstStyle/>
          <a:p>
            <a:pPr lvl="0"/>
            <a:r>
              <a:rPr lang="en-US" dirty="0"/>
              <a:t>Inoculum: part of pathogen that can infect host plant, such as spores</a:t>
            </a:r>
          </a:p>
          <a:p>
            <a:pPr lvl="0"/>
            <a:r>
              <a:rPr lang="en-US" dirty="0"/>
              <a:t>May be produced on residues left in the garden</a:t>
            </a:r>
          </a:p>
          <a:p>
            <a:pPr lvl="1"/>
            <a:r>
              <a:rPr lang="en-US" sz="2800" dirty="0"/>
              <a:t>In the soil</a:t>
            </a:r>
          </a:p>
          <a:p>
            <a:pPr lvl="1"/>
            <a:r>
              <a:rPr lang="en-US" sz="2800" dirty="0"/>
              <a:t>In weeds or other plants in the area</a:t>
            </a:r>
          </a:p>
          <a:p>
            <a:pPr lvl="1"/>
            <a:r>
              <a:rPr lang="en-US" sz="2800" dirty="0"/>
              <a:t>In or on the seed</a:t>
            </a:r>
          </a:p>
          <a:p>
            <a:pPr lvl="1"/>
            <a:r>
              <a:rPr lang="en-US" sz="2800" dirty="0"/>
              <a:t>In soil sticking to equipment or tools</a:t>
            </a:r>
          </a:p>
          <a:p>
            <a:pPr lvl="0"/>
            <a:r>
              <a:rPr lang="en-US" dirty="0"/>
              <a:t>Carried by</a:t>
            </a:r>
          </a:p>
          <a:p>
            <a:pPr lvl="1"/>
            <a:r>
              <a:rPr lang="en-US" sz="2800" dirty="0"/>
              <a:t>Wind or water</a:t>
            </a:r>
          </a:p>
          <a:p>
            <a:pPr lvl="1"/>
            <a:r>
              <a:rPr lang="en-US" sz="2800" dirty="0"/>
              <a:t>Insect vectors</a:t>
            </a:r>
          </a:p>
          <a:p>
            <a:pPr lvl="1"/>
            <a:r>
              <a:rPr lang="en-US" sz="2800" dirty="0"/>
              <a:t>Animals, birds, and people</a:t>
            </a:r>
          </a:p>
        </p:txBody>
      </p:sp>
    </p:spTree>
    <p:extLst>
      <p:ext uri="{BB962C8B-B14F-4D97-AF65-F5344CB8AC3E}">
        <p14:creationId xmlns:p14="http://schemas.microsoft.com/office/powerpoint/2010/main" val="1356014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968" y="4473226"/>
            <a:ext cx="8288035" cy="1096650"/>
          </a:xfrm>
        </p:spPr>
        <p:txBody>
          <a:bodyPr vert="horz" lIns="91440" tIns="45720" rIns="91440" bIns="45720" rtlCol="0" anchor="b">
            <a:normAutofit/>
          </a:bodyPr>
          <a:lstStyle/>
          <a:p>
            <a:pPr>
              <a:lnSpc>
                <a:spcPct val="90000"/>
              </a:lnSpc>
            </a:pPr>
            <a:r>
              <a:rPr lang="en-US" sz="3400" dirty="0">
                <a:solidFill>
                  <a:schemeClr val="accent1"/>
                </a:solidFill>
              </a:rPr>
              <a:t>Common Plant Diseases in the Landscape</a:t>
            </a:r>
          </a:p>
        </p:txBody>
      </p:sp>
      <p:pic>
        <p:nvPicPr>
          <p:cNvPr id="5" name="Picture 4" descr="Two people working in a garden&#10;"/>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985969" y="609600"/>
            <a:ext cx="4029716" cy="3635025"/>
          </a:xfrm>
          <a:prstGeom prst="rect">
            <a:avLst/>
          </a:prstGeom>
        </p:spPr>
      </p:pic>
      <p:pic>
        <p:nvPicPr>
          <p:cNvPr id="4" name="Picture 3" descr="Squash plants in a gard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44286" y="608009"/>
            <a:ext cx="4029716" cy="3635025"/>
          </a:xfrm>
          <a:prstGeom prst="rect">
            <a:avLst/>
          </a:prstGeom>
        </p:spPr>
      </p:pic>
    </p:spTree>
    <p:extLst>
      <p:ext uri="{BB962C8B-B14F-4D97-AF65-F5344CB8AC3E}">
        <p14:creationId xmlns:p14="http://schemas.microsoft.com/office/powerpoint/2010/main" val="41611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5428" y="421071"/>
            <a:ext cx="4137059" cy="1280890"/>
          </a:xfrm>
        </p:spPr>
        <p:txBody>
          <a:bodyPr>
            <a:normAutofit/>
          </a:bodyPr>
          <a:lstStyle/>
          <a:p>
            <a:r>
              <a:rPr lang="en-US" sz="3600" b="1" dirty="0"/>
              <a:t>Peach Leaf Curl</a:t>
            </a:r>
          </a:p>
        </p:txBody>
      </p:sp>
      <p:sp>
        <p:nvSpPr>
          <p:cNvPr id="3" name="Content Placeholder 2"/>
          <p:cNvSpPr>
            <a:spLocks noGrp="1"/>
          </p:cNvSpPr>
          <p:nvPr>
            <p:ph idx="1"/>
          </p:nvPr>
        </p:nvSpPr>
        <p:spPr>
          <a:xfrm>
            <a:off x="748145" y="1905000"/>
            <a:ext cx="5451627" cy="3891484"/>
          </a:xfrm>
        </p:spPr>
        <p:txBody>
          <a:bodyPr>
            <a:normAutofit/>
          </a:bodyPr>
          <a:lstStyle/>
          <a:p>
            <a:r>
              <a:rPr lang="en-US" sz="2400" dirty="0">
                <a:solidFill>
                  <a:srgbClr val="000000"/>
                </a:solidFill>
              </a:rPr>
              <a:t>Caused by a fungus, </a:t>
            </a:r>
            <a:r>
              <a:rPr lang="en-US" sz="2400" i="1" dirty="0">
                <a:solidFill>
                  <a:srgbClr val="000000"/>
                </a:solidFill>
              </a:rPr>
              <a:t>Taphrina deformans</a:t>
            </a:r>
            <a:endParaRPr lang="en-US" sz="2400" dirty="0">
              <a:solidFill>
                <a:srgbClr val="000000"/>
              </a:solidFill>
            </a:endParaRPr>
          </a:p>
          <a:p>
            <a:r>
              <a:rPr lang="en-US" sz="2400" dirty="0">
                <a:solidFill>
                  <a:srgbClr val="000000"/>
                </a:solidFill>
              </a:rPr>
              <a:t>Host: peach and nectarine</a:t>
            </a:r>
          </a:p>
          <a:p>
            <a:r>
              <a:rPr lang="en-US" sz="2400" dirty="0">
                <a:solidFill>
                  <a:srgbClr val="000000"/>
                </a:solidFill>
              </a:rPr>
              <a:t>Damage: leaf curl, reddish blistering, defoliation, fruit drop</a:t>
            </a:r>
          </a:p>
          <a:p>
            <a:r>
              <a:rPr lang="en-US" sz="2400" dirty="0">
                <a:solidFill>
                  <a:srgbClr val="000000"/>
                </a:solidFill>
              </a:rPr>
              <a:t>Spread: water splash, rain</a:t>
            </a:r>
          </a:p>
        </p:txBody>
      </p:sp>
      <p:pic>
        <p:nvPicPr>
          <p:cNvPr id="4" name="Picture 3" descr="A cluster of peach leaves that are twisted and distorted with reddish blister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5699" y="1061516"/>
            <a:ext cx="5451627" cy="4734968"/>
          </a:xfrm>
          <a:prstGeom prst="rect">
            <a:avLst/>
          </a:prstGeom>
        </p:spPr>
      </p:pic>
      <p:sp>
        <p:nvSpPr>
          <p:cNvPr id="5" name="TextBox 4"/>
          <p:cNvSpPr txBox="1"/>
          <p:nvPr/>
        </p:nvSpPr>
        <p:spPr>
          <a:xfrm>
            <a:off x="6475698" y="5782629"/>
            <a:ext cx="5451627" cy="369332"/>
          </a:xfrm>
          <a:prstGeom prst="rect">
            <a:avLst/>
          </a:prstGeom>
          <a:gradFill>
            <a:gsLst>
              <a:gs pos="0">
                <a:schemeClr val="accent4">
                  <a:lumMod val="90000"/>
                </a:schemeClr>
              </a:gs>
              <a:gs pos="88000">
                <a:schemeClr val="accent4"/>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t>See </a:t>
            </a:r>
            <a:r>
              <a:rPr lang="en-US" i="1"/>
              <a:t>Pest Notes: Peach Leaf Curl </a:t>
            </a:r>
            <a:r>
              <a:rPr lang="en-US"/>
              <a:t>for more details</a:t>
            </a:r>
          </a:p>
        </p:txBody>
      </p:sp>
    </p:spTree>
    <p:extLst>
      <p:ext uri="{BB962C8B-B14F-4D97-AF65-F5344CB8AC3E}">
        <p14:creationId xmlns:p14="http://schemas.microsoft.com/office/powerpoint/2010/main" val="2209837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7FC096-C60C-B542-917F-2159C6BA2E3B}"/>
              </a:ext>
            </a:extLst>
          </p:cNvPr>
          <p:cNvSpPr>
            <a:spLocks noGrp="1"/>
          </p:cNvSpPr>
          <p:nvPr>
            <p:ph type="title"/>
          </p:nvPr>
        </p:nvSpPr>
        <p:spPr>
          <a:xfrm>
            <a:off x="838200" y="735495"/>
            <a:ext cx="10515600" cy="1090129"/>
          </a:xfrm>
        </p:spPr>
        <p:txBody>
          <a:bodyPr vert="horz" lIns="91440" tIns="45720" rIns="91440" bIns="45720" rtlCol="0" anchor="t">
            <a:normAutofit/>
          </a:bodyPr>
          <a:lstStyle/>
          <a:p>
            <a:r>
              <a:rPr lang="en-US" cap="none" spc="-150">
                <a:effectLst/>
              </a:rPr>
              <a:t>Look-alike damage</a:t>
            </a:r>
          </a:p>
        </p:txBody>
      </p:sp>
      <p:pic>
        <p:nvPicPr>
          <p:cNvPr id="7" name="Picture 6">
            <a:extLst>
              <a:ext uri="{FF2B5EF4-FFF2-40B4-BE49-F238E27FC236}">
                <a16:creationId xmlns:a16="http://schemas.microsoft.com/office/drawing/2014/main" id="{3BF38403-5228-DB44-ABEB-225364E74BC2}"/>
              </a:ext>
            </a:extLst>
          </p:cNvPr>
          <p:cNvPicPr>
            <a:picLocks noChangeAspect="1"/>
          </p:cNvPicPr>
          <p:nvPr/>
        </p:nvPicPr>
        <p:blipFill rotWithShape="1">
          <a:blip r:embed="rId3"/>
          <a:srcRect l="45578"/>
          <a:stretch/>
        </p:blipFill>
        <p:spPr>
          <a:xfrm>
            <a:off x="7973803" y="1958213"/>
            <a:ext cx="3379997" cy="4122968"/>
          </a:xfrm>
          <a:prstGeom prst="rect">
            <a:avLst/>
          </a:prstGeom>
        </p:spPr>
      </p:pic>
      <p:pic>
        <p:nvPicPr>
          <p:cNvPr id="4" name="Picture 3">
            <a:extLst>
              <a:ext uri="{FF2B5EF4-FFF2-40B4-BE49-F238E27FC236}">
                <a16:creationId xmlns:a16="http://schemas.microsoft.com/office/drawing/2014/main" id="{9716DE2B-D496-5048-B7CC-D58C2E425A56}"/>
              </a:ext>
            </a:extLst>
          </p:cNvPr>
          <p:cNvPicPr>
            <a:picLocks noChangeAspect="1"/>
          </p:cNvPicPr>
          <p:nvPr/>
        </p:nvPicPr>
        <p:blipFill rotWithShape="1">
          <a:blip r:embed="rId4"/>
          <a:srcRect t="9030" r="1" b="9549"/>
          <a:stretch/>
        </p:blipFill>
        <p:spPr>
          <a:xfrm>
            <a:off x="854099" y="1921407"/>
            <a:ext cx="3379997" cy="4122968"/>
          </a:xfrm>
          <a:prstGeom prst="rect">
            <a:avLst/>
          </a:prstGeom>
          <a:effectLst>
            <a:outerShdw blurRad="50800" dist="38100" dir="5400000" algn="t" rotWithShape="0">
              <a:prstClr val="black">
                <a:alpha val="43000"/>
              </a:prstClr>
            </a:outerShdw>
          </a:effectLst>
        </p:spPr>
      </p:pic>
      <p:sp>
        <p:nvSpPr>
          <p:cNvPr id="42" name="TextBox 41">
            <a:extLst>
              <a:ext uri="{FF2B5EF4-FFF2-40B4-BE49-F238E27FC236}">
                <a16:creationId xmlns:a16="http://schemas.microsoft.com/office/drawing/2014/main" id="{0B3EA7CE-9EA8-1048-A4DA-A0CEEADBC5DF}"/>
              </a:ext>
            </a:extLst>
          </p:cNvPr>
          <p:cNvSpPr txBox="1"/>
          <p:nvPr/>
        </p:nvSpPr>
        <p:spPr>
          <a:xfrm>
            <a:off x="7973805" y="2245242"/>
            <a:ext cx="3379995" cy="457886"/>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Herbicide injury</a:t>
            </a:r>
            <a:endParaRPr lang="en-US" sz="2000" b="1">
              <a:solidFill>
                <a:schemeClr val="bg2"/>
              </a:solidFill>
            </a:endParaRPr>
          </a:p>
        </p:txBody>
      </p:sp>
      <p:pic>
        <p:nvPicPr>
          <p:cNvPr id="6" name="Picture 5">
            <a:extLst>
              <a:ext uri="{FF2B5EF4-FFF2-40B4-BE49-F238E27FC236}">
                <a16:creationId xmlns:a16="http://schemas.microsoft.com/office/drawing/2014/main" id="{9FE95D3F-5201-2B4E-A85E-077E82C41280}"/>
              </a:ext>
            </a:extLst>
          </p:cNvPr>
          <p:cNvPicPr>
            <a:picLocks noChangeAspect="1"/>
          </p:cNvPicPr>
          <p:nvPr/>
        </p:nvPicPr>
        <p:blipFill rotWithShape="1">
          <a:blip r:embed="rId5"/>
          <a:srcRect l="24814" t="7862" r="29468" b="7862"/>
          <a:stretch/>
        </p:blipFill>
        <p:spPr>
          <a:xfrm>
            <a:off x="4413574" y="1958213"/>
            <a:ext cx="3379997" cy="4122968"/>
          </a:xfrm>
          <a:prstGeom prst="rect">
            <a:avLst/>
          </a:prstGeom>
        </p:spPr>
      </p:pic>
      <p:sp>
        <p:nvSpPr>
          <p:cNvPr id="44" name="TextBox 43">
            <a:extLst>
              <a:ext uri="{FF2B5EF4-FFF2-40B4-BE49-F238E27FC236}">
                <a16:creationId xmlns:a16="http://schemas.microsoft.com/office/drawing/2014/main" id="{3EC50BE2-B6BF-3C40-80D5-6B55C860D786}"/>
              </a:ext>
            </a:extLst>
          </p:cNvPr>
          <p:cNvSpPr txBox="1"/>
          <p:nvPr/>
        </p:nvSpPr>
        <p:spPr>
          <a:xfrm>
            <a:off x="4414178" y="2245242"/>
            <a:ext cx="3379997" cy="457886"/>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Rosy Apple Aphid</a:t>
            </a:r>
            <a:endParaRPr lang="en-US" sz="2000" b="1">
              <a:solidFill>
                <a:schemeClr val="bg2"/>
              </a:solidFill>
            </a:endParaRPr>
          </a:p>
        </p:txBody>
      </p:sp>
      <p:sp>
        <p:nvSpPr>
          <p:cNvPr id="46" name="TextBox 45">
            <a:extLst>
              <a:ext uri="{FF2B5EF4-FFF2-40B4-BE49-F238E27FC236}">
                <a16:creationId xmlns:a16="http://schemas.microsoft.com/office/drawing/2014/main" id="{2496F111-3591-8E41-B78E-1E96E1541BC4}"/>
              </a:ext>
            </a:extLst>
          </p:cNvPr>
          <p:cNvSpPr txBox="1"/>
          <p:nvPr/>
        </p:nvSpPr>
        <p:spPr>
          <a:xfrm>
            <a:off x="838200" y="2245242"/>
            <a:ext cx="3395746" cy="457886"/>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Peach Leaf Curl</a:t>
            </a:r>
            <a:endParaRPr lang="en-US" sz="2000" b="1">
              <a:solidFill>
                <a:schemeClr val="bg2"/>
              </a:solidFill>
            </a:endParaRPr>
          </a:p>
        </p:txBody>
      </p:sp>
    </p:spTree>
    <p:extLst>
      <p:ext uri="{BB962C8B-B14F-4D97-AF65-F5344CB8AC3E}">
        <p14:creationId xmlns:p14="http://schemas.microsoft.com/office/powerpoint/2010/main" val="40774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424" y="613207"/>
            <a:ext cx="3650279" cy="832820"/>
          </a:xfrm>
        </p:spPr>
        <p:txBody>
          <a:bodyPr>
            <a:normAutofit/>
          </a:bodyPr>
          <a:lstStyle/>
          <a:p>
            <a:r>
              <a:rPr lang="en-US" dirty="0"/>
              <a:t>Anthracnose</a:t>
            </a:r>
          </a:p>
        </p:txBody>
      </p:sp>
      <p:sp>
        <p:nvSpPr>
          <p:cNvPr id="3" name="Content Placeholder 2"/>
          <p:cNvSpPr>
            <a:spLocks noGrp="1"/>
          </p:cNvSpPr>
          <p:nvPr>
            <p:ph idx="1"/>
          </p:nvPr>
        </p:nvSpPr>
        <p:spPr>
          <a:xfrm>
            <a:off x="540327" y="1357249"/>
            <a:ext cx="4737376" cy="4585539"/>
          </a:xfrm>
        </p:spPr>
        <p:txBody>
          <a:bodyPr>
            <a:noAutofit/>
          </a:bodyPr>
          <a:lstStyle/>
          <a:p>
            <a:pPr>
              <a:lnSpc>
                <a:spcPct val="90000"/>
              </a:lnSpc>
            </a:pPr>
            <a:r>
              <a:rPr lang="en-US" sz="2400" dirty="0"/>
              <a:t>Caused by various fungi</a:t>
            </a:r>
          </a:p>
          <a:p>
            <a:pPr>
              <a:lnSpc>
                <a:spcPct val="90000"/>
              </a:lnSpc>
            </a:pPr>
            <a:r>
              <a:rPr lang="en-US" sz="2400" dirty="0"/>
              <a:t>Hosts: both deciduous and evergreen trees and shrubs including sycamore, oak, ash, </a:t>
            </a:r>
            <a:r>
              <a:rPr lang="en-US" sz="2400" u="sng" dirty="0"/>
              <a:t>Chinese elm</a:t>
            </a:r>
            <a:r>
              <a:rPr lang="en-US" sz="2400" dirty="0"/>
              <a:t>. Fruits, vegetables, turfgrass in some regions.</a:t>
            </a:r>
          </a:p>
          <a:p>
            <a:pPr>
              <a:lnSpc>
                <a:spcPct val="90000"/>
              </a:lnSpc>
            </a:pPr>
            <a:r>
              <a:rPr lang="en-US" sz="2400" dirty="0"/>
              <a:t>Damage: Leaf spot/blotches, blights, cankers, and twig dieback</a:t>
            </a:r>
          </a:p>
          <a:p>
            <a:pPr>
              <a:lnSpc>
                <a:spcPct val="90000"/>
              </a:lnSpc>
            </a:pPr>
            <a:r>
              <a:rPr lang="en-US" sz="2400" dirty="0"/>
              <a:t>Spread: wind-blown or rain splash</a:t>
            </a:r>
          </a:p>
        </p:txBody>
      </p:sp>
      <p:pic>
        <p:nvPicPr>
          <p:cNvPr id="4" name="Picture 3" descr="Sycamore leaves showing brown spots and one leaf that is brown and crumple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3273" y="855125"/>
            <a:ext cx="6133054" cy="4701443"/>
          </a:xfrm>
          <a:prstGeom prst="rect">
            <a:avLst/>
          </a:prstGeom>
        </p:spPr>
      </p:pic>
      <p:sp>
        <p:nvSpPr>
          <p:cNvPr id="10" name="TextBox 9"/>
          <p:cNvSpPr txBox="1"/>
          <p:nvPr/>
        </p:nvSpPr>
        <p:spPr>
          <a:xfrm>
            <a:off x="5403272" y="5556567"/>
            <a:ext cx="6133053" cy="369332"/>
          </a:xfrm>
          <a:prstGeom prst="rect">
            <a:avLst/>
          </a:prstGeom>
          <a:gradFill>
            <a:gsLst>
              <a:gs pos="0">
                <a:schemeClr val="accent1">
                  <a:tint val="65000"/>
                  <a:lumMod val="110000"/>
                </a:schemeClr>
              </a:gs>
              <a:gs pos="88000">
                <a:schemeClr val="accent4"/>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t>See </a:t>
            </a:r>
            <a:r>
              <a:rPr lang="en-US" i="1"/>
              <a:t>Pest Notes: Anthracnose </a:t>
            </a:r>
            <a:r>
              <a:rPr lang="en-US"/>
              <a:t>for more details</a:t>
            </a:r>
          </a:p>
        </p:txBody>
      </p:sp>
    </p:spTree>
    <p:extLst>
      <p:ext uri="{BB962C8B-B14F-4D97-AF65-F5344CB8AC3E}">
        <p14:creationId xmlns:p14="http://schemas.microsoft.com/office/powerpoint/2010/main" val="3699848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947" y="317901"/>
            <a:ext cx="3924833" cy="938876"/>
          </a:xfrm>
        </p:spPr>
        <p:txBody>
          <a:bodyPr>
            <a:normAutofit fontScale="90000"/>
          </a:bodyPr>
          <a:lstStyle/>
          <a:p>
            <a:r>
              <a:rPr lang="en-US"/>
              <a:t>Powdery Mildew</a:t>
            </a:r>
          </a:p>
        </p:txBody>
      </p:sp>
      <p:sp>
        <p:nvSpPr>
          <p:cNvPr id="3" name="Content Placeholder 2"/>
          <p:cNvSpPr>
            <a:spLocks noGrp="1"/>
          </p:cNvSpPr>
          <p:nvPr>
            <p:ph idx="1"/>
          </p:nvPr>
        </p:nvSpPr>
        <p:spPr>
          <a:xfrm>
            <a:off x="813552" y="1364788"/>
            <a:ext cx="3975879" cy="4652707"/>
          </a:xfrm>
        </p:spPr>
        <p:txBody>
          <a:bodyPr>
            <a:normAutofit/>
          </a:bodyPr>
          <a:lstStyle/>
          <a:p>
            <a:r>
              <a:rPr lang="en-US" sz="2000"/>
              <a:t>Caused by various fungi</a:t>
            </a:r>
          </a:p>
          <a:p>
            <a:r>
              <a:rPr lang="en-US" sz="2000"/>
              <a:t>Hosts: apple, rose, crape myrtle, sycamore, stone fruit, grapes, cucurbits</a:t>
            </a:r>
          </a:p>
          <a:p>
            <a:r>
              <a:rPr lang="en-US" sz="2000"/>
              <a:t>Damage: white patches on leaves and shoots, sometimes on fruit</a:t>
            </a:r>
          </a:p>
          <a:p>
            <a:r>
              <a:rPr lang="en-US" sz="2000"/>
              <a:t>Spread: wind, doesn’t need free water</a:t>
            </a:r>
          </a:p>
          <a:p>
            <a:r>
              <a:rPr lang="en-US" sz="2000"/>
              <a:t>Example: Powdery Mildew on grapes, caused by </a:t>
            </a:r>
            <a:r>
              <a:rPr lang="en-US" sz="2000" i="1" err="1"/>
              <a:t>Uncinula</a:t>
            </a:r>
            <a:r>
              <a:rPr lang="en-US" sz="2000" i="1"/>
              <a:t> </a:t>
            </a:r>
            <a:r>
              <a:rPr lang="en-US" sz="2000" i="1" err="1"/>
              <a:t>necator</a:t>
            </a:r>
            <a:endParaRPr lang="en-US" sz="2000" i="1"/>
          </a:p>
        </p:txBody>
      </p:sp>
      <p:pic>
        <p:nvPicPr>
          <p:cNvPr id="6" name="Picture 5" descr="A leaf with fuzzy white patches following the vein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9431" y="1417953"/>
            <a:ext cx="6100242" cy="4022093"/>
          </a:xfrm>
          <a:prstGeom prst="rect">
            <a:avLst/>
          </a:prstGeom>
        </p:spPr>
      </p:pic>
      <p:sp>
        <p:nvSpPr>
          <p:cNvPr id="4" name="TextBox 3"/>
          <p:cNvSpPr txBox="1"/>
          <p:nvPr/>
        </p:nvSpPr>
        <p:spPr>
          <a:xfrm>
            <a:off x="4789430" y="5440047"/>
            <a:ext cx="6100241" cy="646331"/>
          </a:xfrm>
          <a:prstGeom prst="rect">
            <a:avLst/>
          </a:prstGeom>
          <a:gradFill>
            <a:gsLst>
              <a:gs pos="0">
                <a:schemeClr val="accent4"/>
              </a:gs>
              <a:gs pos="88000">
                <a:schemeClr val="accent4">
                  <a:lumMod val="9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t>See </a:t>
            </a:r>
            <a:r>
              <a:rPr lang="en-US" i="1"/>
              <a:t>Pest Notes: Powdery Mildew on Fruits and Berries </a:t>
            </a:r>
            <a:r>
              <a:rPr lang="en-US"/>
              <a:t>for more details</a:t>
            </a:r>
          </a:p>
        </p:txBody>
      </p:sp>
    </p:spTree>
    <p:extLst>
      <p:ext uri="{BB962C8B-B14F-4D97-AF65-F5344CB8AC3E}">
        <p14:creationId xmlns:p14="http://schemas.microsoft.com/office/powerpoint/2010/main" val="711193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33101"/>
            <a:ext cx="5706451" cy="938876"/>
          </a:xfrm>
        </p:spPr>
        <p:txBody>
          <a:bodyPr>
            <a:normAutofit/>
          </a:bodyPr>
          <a:lstStyle/>
          <a:p>
            <a:r>
              <a:rPr lang="en-US" dirty="0"/>
              <a:t>Powdery Mildews</a:t>
            </a:r>
          </a:p>
        </p:txBody>
      </p:sp>
      <p:sp>
        <p:nvSpPr>
          <p:cNvPr id="3" name="Content Placeholder 2"/>
          <p:cNvSpPr>
            <a:spLocks noGrp="1"/>
          </p:cNvSpPr>
          <p:nvPr>
            <p:ph idx="1"/>
          </p:nvPr>
        </p:nvSpPr>
        <p:spPr>
          <a:xfrm>
            <a:off x="644231" y="1849264"/>
            <a:ext cx="3900060" cy="938876"/>
          </a:xfrm>
        </p:spPr>
        <p:txBody>
          <a:bodyPr>
            <a:normAutofit/>
          </a:bodyPr>
          <a:lstStyle/>
          <a:p>
            <a:pPr marL="0" indent="0">
              <a:buNone/>
            </a:pPr>
            <a:r>
              <a:rPr lang="en-US" sz="2000" dirty="0"/>
              <a:t>Powdery mildew on pea, caused by </a:t>
            </a:r>
            <a:r>
              <a:rPr lang="en-US" sz="2000" i="1" dirty="0"/>
              <a:t>Erysiphe </a:t>
            </a:r>
            <a:r>
              <a:rPr lang="en-US" sz="2000" i="1" dirty="0" err="1"/>
              <a:t>pisi</a:t>
            </a:r>
            <a:endParaRPr lang="en-US" sz="2000" i="1" dirty="0"/>
          </a:p>
        </p:txBody>
      </p:sp>
      <p:pic>
        <p:nvPicPr>
          <p:cNvPr id="6" name="Picture 5" descr="A pea pod with sunken brown lesions."/>
          <p:cNvPicPr>
            <a:picLocks noChangeAspect="1"/>
          </p:cNvPicPr>
          <p:nvPr/>
        </p:nvPicPr>
        <p:blipFill>
          <a:blip r:embed="rId3"/>
          <a:srcRect/>
          <a:stretch/>
        </p:blipFill>
        <p:spPr>
          <a:xfrm>
            <a:off x="644230" y="2644546"/>
            <a:ext cx="4948758" cy="3251750"/>
          </a:xfrm>
          <a:prstGeom prst="rect">
            <a:avLst/>
          </a:prstGeom>
        </p:spPr>
      </p:pic>
      <p:sp>
        <p:nvSpPr>
          <p:cNvPr id="7" name="Content Placeholder 2">
            <a:extLst>
              <a:ext uri="{FF2B5EF4-FFF2-40B4-BE49-F238E27FC236}">
                <a16:creationId xmlns:a16="http://schemas.microsoft.com/office/drawing/2014/main" id="{A075AC2D-9EEB-D448-8B14-58CBE84C2D95}"/>
              </a:ext>
            </a:extLst>
          </p:cNvPr>
          <p:cNvSpPr txBox="1">
            <a:spLocks/>
          </p:cNvSpPr>
          <p:nvPr/>
        </p:nvSpPr>
        <p:spPr>
          <a:xfrm>
            <a:off x="5984213" y="1849264"/>
            <a:ext cx="4226587" cy="9388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a:t>Powdery mildew on tomato, caused by </a:t>
            </a:r>
            <a:r>
              <a:rPr lang="en-US" sz="2000" i="1"/>
              <a:t>Erysiphe </a:t>
            </a:r>
            <a:r>
              <a:rPr lang="en-US" sz="2000" i="1" err="1"/>
              <a:t>lycopersici</a:t>
            </a:r>
            <a:endParaRPr lang="en-US" sz="2000" i="1"/>
          </a:p>
        </p:txBody>
      </p:sp>
      <p:pic>
        <p:nvPicPr>
          <p:cNvPr id="5" name="Picture 4" descr="A tomato leaf with brown spots on the edges that are surrounded with yellow patches.">
            <a:extLst>
              <a:ext uri="{FF2B5EF4-FFF2-40B4-BE49-F238E27FC236}">
                <a16:creationId xmlns:a16="http://schemas.microsoft.com/office/drawing/2014/main" id="{84555C0B-2C47-734A-A44F-7E58E0DAC309}"/>
              </a:ext>
            </a:extLst>
          </p:cNvPr>
          <p:cNvPicPr>
            <a:picLocks noChangeAspect="1"/>
          </p:cNvPicPr>
          <p:nvPr/>
        </p:nvPicPr>
        <p:blipFill>
          <a:blip r:embed="rId4"/>
          <a:srcRect/>
          <a:stretch/>
        </p:blipFill>
        <p:spPr>
          <a:xfrm>
            <a:off x="5984213" y="2644546"/>
            <a:ext cx="4826816" cy="3251750"/>
          </a:xfrm>
          <a:prstGeom prst="rect">
            <a:avLst/>
          </a:prstGeom>
        </p:spPr>
      </p:pic>
    </p:spTree>
    <p:extLst>
      <p:ext uri="{BB962C8B-B14F-4D97-AF65-F5344CB8AC3E}">
        <p14:creationId xmlns:p14="http://schemas.microsoft.com/office/powerpoint/2010/main" val="4074664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038" y="733435"/>
            <a:ext cx="5706451" cy="938876"/>
          </a:xfrm>
        </p:spPr>
        <p:txBody>
          <a:bodyPr>
            <a:normAutofit/>
          </a:bodyPr>
          <a:lstStyle/>
          <a:p>
            <a:r>
              <a:rPr lang="en-US"/>
              <a:t>Downy Mildews</a:t>
            </a:r>
          </a:p>
        </p:txBody>
      </p:sp>
      <p:sp>
        <p:nvSpPr>
          <p:cNvPr id="3" name="Content Placeholder 2"/>
          <p:cNvSpPr>
            <a:spLocks noGrp="1"/>
          </p:cNvSpPr>
          <p:nvPr>
            <p:ph idx="1"/>
          </p:nvPr>
        </p:nvSpPr>
        <p:spPr>
          <a:xfrm>
            <a:off x="568036" y="1714671"/>
            <a:ext cx="5888182" cy="5078012"/>
          </a:xfrm>
        </p:spPr>
        <p:txBody>
          <a:bodyPr>
            <a:normAutofit/>
          </a:bodyPr>
          <a:lstStyle/>
          <a:p>
            <a:r>
              <a:rPr lang="en-US" sz="2400"/>
              <a:t>Caused by oomycetes</a:t>
            </a:r>
          </a:p>
          <a:p>
            <a:r>
              <a:rPr lang="en-US" sz="2400"/>
              <a:t>Hosts: many vegetables</a:t>
            </a:r>
          </a:p>
          <a:p>
            <a:r>
              <a:rPr lang="en-US" sz="2400"/>
              <a:t>Signs and symptoms: patches of spores on the underside of leaves that start white and turn brown, purple, or black, yellow blotches on top that turn brown</a:t>
            </a:r>
          </a:p>
          <a:p>
            <a:r>
              <a:rPr lang="en-US" sz="2400"/>
              <a:t>Spread: wind</a:t>
            </a:r>
          </a:p>
          <a:p>
            <a:r>
              <a:rPr lang="en-US" sz="2400"/>
              <a:t>Conducive environment: cool and wet</a:t>
            </a:r>
            <a:endParaRPr lang="en-US" sz="2000"/>
          </a:p>
        </p:txBody>
      </p:sp>
      <p:pic>
        <p:nvPicPr>
          <p:cNvPr id="6" name="Picture 5" descr="A collard leaf with brown irregular spots across the surface."/>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08331" y="1202873"/>
            <a:ext cx="2970631" cy="3399580"/>
          </a:xfrm>
          <a:prstGeom prst="rect">
            <a:avLst/>
          </a:prstGeom>
        </p:spPr>
      </p:pic>
      <p:sp>
        <p:nvSpPr>
          <p:cNvPr id="4" name="Rectangle 3">
            <a:extLst>
              <a:ext uri="{FF2B5EF4-FFF2-40B4-BE49-F238E27FC236}">
                <a16:creationId xmlns:a16="http://schemas.microsoft.com/office/drawing/2014/main" id="{B191120F-3492-454A-8CEF-07DAF897C0A8}"/>
              </a:ext>
            </a:extLst>
          </p:cNvPr>
          <p:cNvSpPr/>
          <p:nvPr/>
        </p:nvSpPr>
        <p:spPr>
          <a:xfrm>
            <a:off x="6908331" y="4682734"/>
            <a:ext cx="2970631" cy="1477328"/>
          </a:xfrm>
          <a:prstGeom prst="rect">
            <a:avLst/>
          </a:prstGeom>
        </p:spPr>
        <p:txBody>
          <a:bodyPr wrap="square">
            <a:spAutoFit/>
          </a:bodyPr>
          <a:lstStyle/>
          <a:p>
            <a:r>
              <a:rPr lang="en-US"/>
              <a:t>Downy mildew on collard leaf, caused by </a:t>
            </a:r>
            <a:r>
              <a:rPr lang="en-US" i="1" err="1"/>
              <a:t>Hyaloperonospora</a:t>
            </a:r>
            <a:r>
              <a:rPr lang="en-US" i="1"/>
              <a:t> </a:t>
            </a:r>
            <a:r>
              <a:rPr lang="en-US" i="1" err="1"/>
              <a:t>brassicae</a:t>
            </a:r>
            <a:r>
              <a:rPr lang="en-US" i="1"/>
              <a:t> </a:t>
            </a:r>
            <a:r>
              <a:rPr lang="en-US"/>
              <a:t>(=</a:t>
            </a:r>
            <a:r>
              <a:rPr lang="en-US" i="1"/>
              <a:t>Peronospora </a:t>
            </a:r>
            <a:r>
              <a:rPr lang="en-US" i="1" err="1"/>
              <a:t>parasitica</a:t>
            </a:r>
            <a:r>
              <a:rPr lang="en-US" i="1"/>
              <a:t>)</a:t>
            </a:r>
          </a:p>
        </p:txBody>
      </p:sp>
    </p:spTree>
    <p:extLst>
      <p:ext uri="{BB962C8B-B14F-4D97-AF65-F5344CB8AC3E}">
        <p14:creationId xmlns:p14="http://schemas.microsoft.com/office/powerpoint/2010/main" val="429464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386" y="733101"/>
            <a:ext cx="5706451" cy="938876"/>
          </a:xfrm>
        </p:spPr>
        <p:txBody>
          <a:bodyPr>
            <a:normAutofit fontScale="90000"/>
          </a:bodyPr>
          <a:lstStyle/>
          <a:p>
            <a:r>
              <a:rPr lang="en-US" dirty="0"/>
              <a:t>Downy Mildews, continued</a:t>
            </a:r>
          </a:p>
        </p:txBody>
      </p:sp>
      <p:sp>
        <p:nvSpPr>
          <p:cNvPr id="3" name="Content Placeholder 2"/>
          <p:cNvSpPr>
            <a:spLocks noGrp="1"/>
          </p:cNvSpPr>
          <p:nvPr>
            <p:ph idx="1"/>
          </p:nvPr>
        </p:nvSpPr>
        <p:spPr>
          <a:xfrm>
            <a:off x="1160386" y="1698083"/>
            <a:ext cx="4520133" cy="938876"/>
          </a:xfrm>
        </p:spPr>
        <p:txBody>
          <a:bodyPr>
            <a:normAutofit/>
          </a:bodyPr>
          <a:lstStyle/>
          <a:p>
            <a:pPr marL="0" indent="0">
              <a:buNone/>
            </a:pPr>
            <a:r>
              <a:rPr lang="en-US" sz="2000" dirty="0"/>
              <a:t>Downy mildew on cucurbits, </a:t>
            </a:r>
            <a:br>
              <a:rPr lang="en-US" sz="2000" dirty="0"/>
            </a:br>
            <a:r>
              <a:rPr lang="en-US" sz="2000" dirty="0"/>
              <a:t>caused by </a:t>
            </a:r>
            <a:r>
              <a:rPr lang="en-US" sz="2000" i="1" dirty="0" err="1"/>
              <a:t>Pseudoperonospora</a:t>
            </a:r>
            <a:r>
              <a:rPr lang="en-US" sz="2000" i="1" dirty="0"/>
              <a:t> </a:t>
            </a:r>
            <a:r>
              <a:rPr lang="en-US" sz="2000" i="1" dirty="0" err="1"/>
              <a:t>cubensis</a:t>
            </a:r>
            <a:endParaRPr lang="en-US" sz="2000" dirty="0"/>
          </a:p>
          <a:p>
            <a:endParaRPr lang="en-US" sz="2000" i="1" dirty="0"/>
          </a:p>
        </p:txBody>
      </p:sp>
      <p:pic>
        <p:nvPicPr>
          <p:cNvPr id="6" name="Picture 5" descr="Green cucumber leaf with irregular yellow mottling."/>
          <p:cNvPicPr>
            <a:picLocks noChangeAspect="1"/>
          </p:cNvPicPr>
          <p:nvPr/>
        </p:nvPicPr>
        <p:blipFill>
          <a:blip r:embed="rId3"/>
          <a:srcRect/>
          <a:stretch/>
        </p:blipFill>
        <p:spPr>
          <a:xfrm>
            <a:off x="1160386" y="2644546"/>
            <a:ext cx="4913986" cy="3251750"/>
          </a:xfrm>
          <a:prstGeom prst="rect">
            <a:avLst/>
          </a:prstGeom>
        </p:spPr>
      </p:pic>
      <p:sp>
        <p:nvSpPr>
          <p:cNvPr id="7" name="Content Placeholder 2">
            <a:extLst>
              <a:ext uri="{FF2B5EF4-FFF2-40B4-BE49-F238E27FC236}">
                <a16:creationId xmlns:a16="http://schemas.microsoft.com/office/drawing/2014/main" id="{A075AC2D-9EEB-D448-8B14-58CBE84C2D95}"/>
              </a:ext>
            </a:extLst>
          </p:cNvPr>
          <p:cNvSpPr txBox="1">
            <a:spLocks/>
          </p:cNvSpPr>
          <p:nvPr/>
        </p:nvSpPr>
        <p:spPr>
          <a:xfrm>
            <a:off x="6427565" y="1725793"/>
            <a:ext cx="3658543" cy="93887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t>Downy mildew on pea, </a:t>
            </a:r>
            <a:br>
              <a:rPr lang="en-US" sz="2000" dirty="0"/>
            </a:br>
            <a:r>
              <a:rPr lang="en-US" sz="2000" dirty="0"/>
              <a:t>caused by </a:t>
            </a:r>
            <a:r>
              <a:rPr lang="en-US" sz="2000" i="1" dirty="0"/>
              <a:t>Peronospora </a:t>
            </a:r>
            <a:r>
              <a:rPr lang="en-US" sz="2000" i="1" dirty="0" err="1"/>
              <a:t>viciae</a:t>
            </a:r>
            <a:r>
              <a:rPr lang="en-US" sz="2000" i="1" dirty="0"/>
              <a:t> (=</a:t>
            </a:r>
            <a:r>
              <a:rPr lang="en-US" sz="2000" i="1" dirty="0" err="1"/>
              <a:t>pisi</a:t>
            </a:r>
            <a:r>
              <a:rPr lang="en-US" sz="2000" i="1" dirty="0"/>
              <a:t>)</a:t>
            </a:r>
          </a:p>
        </p:txBody>
      </p:sp>
      <p:pic>
        <p:nvPicPr>
          <p:cNvPr id="5" name="Picture 4" descr="The bottom of a pea leaf with brown, cottony patches.">
            <a:extLst>
              <a:ext uri="{FF2B5EF4-FFF2-40B4-BE49-F238E27FC236}">
                <a16:creationId xmlns:a16="http://schemas.microsoft.com/office/drawing/2014/main" id="{84555C0B-2C47-734A-A44F-7E58E0DAC309}"/>
              </a:ext>
            </a:extLst>
          </p:cNvPr>
          <p:cNvPicPr>
            <a:picLocks noChangeAspect="1"/>
          </p:cNvPicPr>
          <p:nvPr/>
        </p:nvPicPr>
        <p:blipFill>
          <a:blip r:embed="rId4"/>
          <a:srcRect/>
          <a:stretch/>
        </p:blipFill>
        <p:spPr>
          <a:xfrm>
            <a:off x="6427565" y="2668285"/>
            <a:ext cx="4826816" cy="3204271"/>
          </a:xfrm>
          <a:prstGeom prst="rect">
            <a:avLst/>
          </a:prstGeom>
        </p:spPr>
      </p:pic>
    </p:spTree>
    <p:extLst>
      <p:ext uri="{BB962C8B-B14F-4D97-AF65-F5344CB8AC3E}">
        <p14:creationId xmlns:p14="http://schemas.microsoft.com/office/powerpoint/2010/main" val="2664324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649223" y="645106"/>
            <a:ext cx="5138647" cy="1259894"/>
          </a:xfrm>
        </p:spPr>
        <p:txBody>
          <a:bodyPr vert="horz" lIns="91440" tIns="45720" rIns="91440" bIns="45720" rtlCol="0" anchor="t">
            <a:normAutofit fontScale="90000"/>
          </a:bodyPr>
          <a:lstStyle/>
          <a:p>
            <a:pPr>
              <a:lnSpc>
                <a:spcPct val="90000"/>
              </a:lnSpc>
            </a:pPr>
            <a:r>
              <a:rPr lang="en-US" dirty="0"/>
              <a:t>Powdery Mildew or Downy Mildew?</a:t>
            </a:r>
          </a:p>
        </p:txBody>
      </p:sp>
      <p:sp>
        <p:nvSpPr>
          <p:cNvPr id="4" name="Text Placeholder 3">
            <a:extLst>
              <a:ext uri="{FF2B5EF4-FFF2-40B4-BE49-F238E27FC236}">
                <a16:creationId xmlns:a16="http://schemas.microsoft.com/office/drawing/2014/main" id="{CAC56757-11EB-E247-B3E2-D7E199BBE742}"/>
              </a:ext>
            </a:extLst>
          </p:cNvPr>
          <p:cNvSpPr>
            <a:spLocks noGrp="1"/>
          </p:cNvSpPr>
          <p:nvPr>
            <p:ph sz="half" idx="1"/>
          </p:nvPr>
        </p:nvSpPr>
        <p:spPr>
          <a:xfrm>
            <a:off x="649224" y="2133600"/>
            <a:ext cx="5267482" cy="3759253"/>
          </a:xfrm>
        </p:spPr>
        <p:txBody>
          <a:bodyPr vert="horz" lIns="91440" tIns="45720" rIns="91440" bIns="45720" rtlCol="0">
            <a:normAutofit/>
          </a:bodyPr>
          <a:lstStyle/>
          <a:p>
            <a:pPr marL="457200" indent="-457200">
              <a:buClr>
                <a:srgbClr val="83ACDB"/>
              </a:buClr>
            </a:pPr>
            <a:r>
              <a:rPr lang="en-US" altLang="en-US" sz="3200"/>
              <a:t>Collect information</a:t>
            </a:r>
          </a:p>
          <a:p>
            <a:pPr marL="914400" lvl="1" indent="-457200">
              <a:buClr>
                <a:srgbClr val="83ACDB"/>
              </a:buClr>
            </a:pPr>
            <a:r>
              <a:rPr lang="en-US" altLang="en-US" sz="2800"/>
              <a:t>Cool, wet or warm, dry weather?</a:t>
            </a:r>
          </a:p>
          <a:p>
            <a:pPr marL="914400" lvl="1" indent="-457200">
              <a:buClr>
                <a:srgbClr val="83ACDB"/>
              </a:buClr>
            </a:pPr>
            <a:r>
              <a:rPr lang="en-US" altLang="en-US" sz="2800"/>
              <a:t>Symptoms mostly underside of leaves or both?</a:t>
            </a:r>
          </a:p>
        </p:txBody>
      </p:sp>
      <p:pic>
        <p:nvPicPr>
          <p:cNvPr id="8" name="Content Placeholder 7" descr="Green cabbage leaves with powdery white residue.">
            <a:extLst>
              <a:ext uri="{FF2B5EF4-FFF2-40B4-BE49-F238E27FC236}">
                <a16:creationId xmlns:a16="http://schemas.microsoft.com/office/drawing/2014/main" id="{F2C00429-FF7A-3641-BEF6-A07C83AD326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02084" y="609302"/>
            <a:ext cx="3939579" cy="5252773"/>
          </a:xfrm>
          <a:prstGeom prst="rect">
            <a:avLst/>
          </a:prstGeom>
        </p:spPr>
      </p:pic>
      <p:sp>
        <p:nvSpPr>
          <p:cNvPr id="3" name="Rectangle 2">
            <a:extLst>
              <a:ext uri="{FF2B5EF4-FFF2-40B4-BE49-F238E27FC236}">
                <a16:creationId xmlns:a16="http://schemas.microsoft.com/office/drawing/2014/main" id="{005DFD5B-75D2-7D49-8112-D9A116558986}"/>
              </a:ext>
            </a:extLst>
          </p:cNvPr>
          <p:cNvSpPr/>
          <p:nvPr/>
        </p:nvSpPr>
        <p:spPr>
          <a:xfrm>
            <a:off x="6065459" y="5523521"/>
            <a:ext cx="4012830" cy="338554"/>
          </a:xfrm>
          <a:prstGeom prst="rect">
            <a:avLst/>
          </a:prstGeom>
        </p:spPr>
        <p:txBody>
          <a:bodyPr wrap="none">
            <a:spAutoFit/>
          </a:bodyPr>
          <a:lstStyle/>
          <a:p>
            <a:r>
              <a:rPr lang="en-US" sz="1600" dirty="0">
                <a:solidFill>
                  <a:schemeClr val="bg1"/>
                </a:solidFill>
              </a:rPr>
              <a:t>Photo by Scot Nelson, Flickr, via </a:t>
            </a:r>
            <a:r>
              <a:rPr lang="en-US" sz="1600" dirty="0">
                <a:solidFill>
                  <a:schemeClr val="bg1"/>
                </a:solidFill>
                <a:hlinkClick r:id="rId4">
                  <a:extLst>
                    <a:ext uri="{A12FA001-AC4F-418D-AE19-62706E023703}">
                      <ahyp:hlinkClr xmlns:ahyp="http://schemas.microsoft.com/office/drawing/2018/hyperlinkcolor" val="tx"/>
                    </a:ext>
                  </a:extLst>
                </a:hlinkClick>
              </a:rPr>
              <a:t>CC BY-SA</a:t>
            </a:r>
            <a:endParaRPr lang="en-US" sz="1600" dirty="0">
              <a:solidFill>
                <a:schemeClr val="bg1"/>
              </a:solidFill>
            </a:endParaRPr>
          </a:p>
        </p:txBody>
      </p:sp>
    </p:spTree>
    <p:extLst>
      <p:ext uri="{BB962C8B-B14F-4D97-AF65-F5344CB8AC3E}">
        <p14:creationId xmlns:p14="http://schemas.microsoft.com/office/powerpoint/2010/main" val="147006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961" y="711222"/>
            <a:ext cx="1635811" cy="683962"/>
          </a:xfrm>
        </p:spPr>
        <p:txBody>
          <a:bodyPr>
            <a:normAutofit fontScale="90000"/>
          </a:bodyPr>
          <a:lstStyle/>
          <a:p>
            <a:r>
              <a:rPr lang="en-US" dirty="0"/>
              <a:t>Rusts</a:t>
            </a:r>
          </a:p>
        </p:txBody>
      </p:sp>
      <p:sp>
        <p:nvSpPr>
          <p:cNvPr id="3" name="Content Placeholder 2"/>
          <p:cNvSpPr>
            <a:spLocks noGrp="1"/>
          </p:cNvSpPr>
          <p:nvPr>
            <p:ph idx="1"/>
          </p:nvPr>
        </p:nvSpPr>
        <p:spPr>
          <a:xfrm>
            <a:off x="639230" y="1524000"/>
            <a:ext cx="5451625" cy="4717311"/>
          </a:xfrm>
        </p:spPr>
        <p:txBody>
          <a:bodyPr>
            <a:normAutofit/>
          </a:bodyPr>
          <a:lstStyle/>
          <a:p>
            <a:r>
              <a:rPr lang="en-US" sz="2400" dirty="0"/>
              <a:t>Caused by various fungi</a:t>
            </a:r>
          </a:p>
          <a:p>
            <a:r>
              <a:rPr lang="en-US" sz="2400" dirty="0"/>
              <a:t>Hosts: roses, rhododendron, stone fruit, </a:t>
            </a:r>
            <a:r>
              <a:rPr lang="en-US" sz="2400" dirty="0" err="1"/>
              <a:t>caneberries</a:t>
            </a:r>
            <a:r>
              <a:rPr lang="en-US" sz="2400" dirty="0"/>
              <a:t>, incense cedar, pine, grasses</a:t>
            </a:r>
          </a:p>
          <a:p>
            <a:r>
              <a:rPr lang="en-US" sz="2400" dirty="0"/>
              <a:t>Damage: pustules on leaves, leaf drop, stunts shoot growth, lesions on fruit, galls on shoots</a:t>
            </a:r>
          </a:p>
          <a:p>
            <a:r>
              <a:rPr lang="en-US" sz="2400" dirty="0"/>
              <a:t>Spread: wind, water splash</a:t>
            </a:r>
          </a:p>
          <a:p>
            <a:r>
              <a:rPr lang="en-US" sz="2400" dirty="0"/>
              <a:t>Example: Rust on roses, caused by </a:t>
            </a:r>
            <a:r>
              <a:rPr lang="en-US" sz="2400" i="1" dirty="0" err="1"/>
              <a:t>Phragmidium</a:t>
            </a:r>
            <a:r>
              <a:rPr lang="en-US" sz="2400" i="1" dirty="0"/>
              <a:t> </a:t>
            </a:r>
            <a:r>
              <a:rPr lang="en-US" sz="2400" i="1" dirty="0" err="1"/>
              <a:t>mucronatum</a:t>
            </a:r>
            <a:endParaRPr lang="en-US" sz="2000" dirty="0"/>
          </a:p>
        </p:txBody>
      </p:sp>
      <p:pic>
        <p:nvPicPr>
          <p:cNvPr id="6" name="Picture 5" descr="Rose leaves with yellow-orange pustules on the top and bottom of the leaf surfac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1916" y="1395184"/>
            <a:ext cx="5451627" cy="3747590"/>
          </a:xfrm>
          <a:prstGeom prst="rect">
            <a:avLst/>
          </a:prstGeom>
        </p:spPr>
      </p:pic>
      <p:sp>
        <p:nvSpPr>
          <p:cNvPr id="8" name="TextBox 7"/>
          <p:cNvSpPr txBox="1"/>
          <p:nvPr/>
        </p:nvSpPr>
        <p:spPr>
          <a:xfrm>
            <a:off x="6090855" y="5115620"/>
            <a:ext cx="5451627" cy="646331"/>
          </a:xfrm>
          <a:prstGeom prst="rect">
            <a:avLst/>
          </a:prstGeom>
          <a:gradFill>
            <a:gsLst>
              <a:gs pos="0">
                <a:schemeClr val="accent2">
                  <a:tint val="65000"/>
                  <a:lumMod val="110000"/>
                </a:schemeClr>
              </a:gs>
              <a:gs pos="88000">
                <a:schemeClr val="accent4"/>
              </a:gs>
            </a:gsLst>
          </a:gra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t>See </a:t>
            </a:r>
            <a:r>
              <a:rPr lang="en-US" i="1"/>
              <a:t>Pests of Landscape Trees and Shrubs </a:t>
            </a:r>
            <a:r>
              <a:rPr lang="en-US"/>
              <a:t>for more detail.</a:t>
            </a:r>
          </a:p>
        </p:txBody>
      </p:sp>
    </p:spTree>
    <p:extLst>
      <p:ext uri="{BB962C8B-B14F-4D97-AF65-F5344CB8AC3E}">
        <p14:creationId xmlns:p14="http://schemas.microsoft.com/office/powerpoint/2010/main" val="4141335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718" y="645106"/>
            <a:ext cx="2789680" cy="981675"/>
          </a:xfrm>
        </p:spPr>
        <p:txBody>
          <a:bodyPr>
            <a:normAutofit/>
          </a:bodyPr>
          <a:lstStyle/>
          <a:p>
            <a:r>
              <a:rPr lang="en-US" dirty="0"/>
              <a:t>Viruses</a:t>
            </a:r>
          </a:p>
        </p:txBody>
      </p:sp>
      <p:sp>
        <p:nvSpPr>
          <p:cNvPr id="3" name="Content Placeholder 2"/>
          <p:cNvSpPr>
            <a:spLocks noGrp="1"/>
          </p:cNvSpPr>
          <p:nvPr>
            <p:ph idx="1"/>
          </p:nvPr>
        </p:nvSpPr>
        <p:spPr>
          <a:xfrm>
            <a:off x="678873" y="1382233"/>
            <a:ext cx="4737049" cy="4657060"/>
          </a:xfrm>
        </p:spPr>
        <p:txBody>
          <a:bodyPr>
            <a:noAutofit/>
          </a:bodyPr>
          <a:lstStyle/>
          <a:p>
            <a:pPr>
              <a:lnSpc>
                <a:spcPct val="90000"/>
              </a:lnSpc>
            </a:pPr>
            <a:r>
              <a:rPr lang="en-US" sz="2000" dirty="0"/>
              <a:t>Viruses don’t reproduce without a host, submicroscopic particles</a:t>
            </a:r>
          </a:p>
          <a:p>
            <a:pPr>
              <a:lnSpc>
                <a:spcPct val="90000"/>
              </a:lnSpc>
            </a:pPr>
            <a:r>
              <a:rPr lang="en-US" sz="2000" dirty="0"/>
              <a:t>Symptoms: mosaic pattern on leaves, vein clearing, ringspots, necrosis, stunting. Sometimes NO symptoms.</a:t>
            </a:r>
          </a:p>
          <a:p>
            <a:pPr>
              <a:lnSpc>
                <a:spcPct val="90000"/>
              </a:lnSpc>
            </a:pPr>
            <a:r>
              <a:rPr lang="en-US" sz="2000" dirty="0"/>
              <a:t>Spread: insect, grafting, propagation, soil-borne fungi</a:t>
            </a:r>
          </a:p>
          <a:p>
            <a:pPr>
              <a:lnSpc>
                <a:spcPct val="90000"/>
              </a:lnSpc>
            </a:pPr>
            <a:r>
              <a:rPr lang="en-US" sz="2000" dirty="0"/>
              <a:t>Example: Cucumber mosaic disease (aphid vector)</a:t>
            </a:r>
          </a:p>
        </p:txBody>
      </p:sp>
      <p:pic>
        <p:nvPicPr>
          <p:cNvPr id="4" name="Picture 3" descr="A cucumber leaf that has turned yellow and has irregular brown spots along the edg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7636" y="788353"/>
            <a:ext cx="5839202" cy="4410968"/>
          </a:xfrm>
          <a:prstGeom prst="rect">
            <a:avLst/>
          </a:prstGeom>
        </p:spPr>
      </p:pic>
      <p:sp>
        <p:nvSpPr>
          <p:cNvPr id="8" name="TextBox 7"/>
          <p:cNvSpPr txBox="1"/>
          <p:nvPr/>
        </p:nvSpPr>
        <p:spPr>
          <a:xfrm>
            <a:off x="5537636" y="5199321"/>
            <a:ext cx="583920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t>See </a:t>
            </a:r>
            <a:r>
              <a:rPr lang="en-US" i="1"/>
              <a:t>Pests of Garden and Small Farm </a:t>
            </a:r>
            <a:r>
              <a:rPr lang="en-US"/>
              <a:t>for more details</a:t>
            </a:r>
          </a:p>
        </p:txBody>
      </p:sp>
    </p:spTree>
    <p:extLst>
      <p:ext uri="{BB962C8B-B14F-4D97-AF65-F5344CB8AC3E}">
        <p14:creationId xmlns:p14="http://schemas.microsoft.com/office/powerpoint/2010/main" val="2759791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55" y="482599"/>
            <a:ext cx="4790008" cy="1280890"/>
          </a:xfrm>
        </p:spPr>
        <p:txBody>
          <a:bodyPr>
            <a:normAutofit/>
          </a:bodyPr>
          <a:lstStyle/>
          <a:p>
            <a:r>
              <a:rPr lang="en-US" dirty="0"/>
              <a:t>Nematodes</a:t>
            </a:r>
          </a:p>
        </p:txBody>
      </p:sp>
      <p:sp>
        <p:nvSpPr>
          <p:cNvPr id="3" name="Content Placeholder 2"/>
          <p:cNvSpPr>
            <a:spLocks noGrp="1"/>
          </p:cNvSpPr>
          <p:nvPr>
            <p:ph idx="1"/>
          </p:nvPr>
        </p:nvSpPr>
        <p:spPr>
          <a:xfrm>
            <a:off x="854542" y="1330102"/>
            <a:ext cx="4802188" cy="4814887"/>
          </a:xfrm>
        </p:spPr>
        <p:txBody>
          <a:bodyPr>
            <a:noAutofit/>
          </a:bodyPr>
          <a:lstStyle/>
          <a:p>
            <a:pPr>
              <a:lnSpc>
                <a:spcPct val="90000"/>
              </a:lnSpc>
            </a:pPr>
            <a:r>
              <a:rPr lang="en-US" sz="1900"/>
              <a:t>Nematodes are tiny, almost microscopic roundworms  </a:t>
            </a:r>
          </a:p>
          <a:p>
            <a:pPr lvl="1">
              <a:lnSpc>
                <a:spcPct val="90000"/>
              </a:lnSpc>
            </a:pPr>
            <a:r>
              <a:rPr lang="en-US" sz="1900"/>
              <a:t>Sometimes plant parasitic and attack roots </a:t>
            </a:r>
          </a:p>
          <a:p>
            <a:pPr lvl="1">
              <a:lnSpc>
                <a:spcPct val="90000"/>
              </a:lnSpc>
            </a:pPr>
            <a:r>
              <a:rPr lang="en-US" sz="1900"/>
              <a:t>Some attack pest insects or plant parasitic nematodes</a:t>
            </a:r>
          </a:p>
          <a:p>
            <a:pPr>
              <a:lnSpc>
                <a:spcPct val="90000"/>
              </a:lnSpc>
            </a:pPr>
            <a:r>
              <a:rPr lang="en-US" sz="1900"/>
              <a:t>Hosts: many ornamentals, fruit and nut trees, and vegetables</a:t>
            </a:r>
          </a:p>
          <a:p>
            <a:pPr>
              <a:lnSpc>
                <a:spcPct val="90000"/>
              </a:lnSpc>
            </a:pPr>
            <a:r>
              <a:rPr lang="en-US" sz="1900"/>
              <a:t>Damage: slows plant growth, reduces yield, wilting, premature leaf drop, galls (swellings) on roots</a:t>
            </a:r>
          </a:p>
          <a:p>
            <a:pPr>
              <a:lnSpc>
                <a:spcPct val="90000"/>
              </a:lnSpc>
            </a:pPr>
            <a:r>
              <a:rPr lang="en-US" sz="1900"/>
              <a:t>Spread: in infested soil, need moisture</a:t>
            </a:r>
          </a:p>
          <a:p>
            <a:pPr>
              <a:lnSpc>
                <a:spcPct val="90000"/>
              </a:lnSpc>
            </a:pPr>
            <a:r>
              <a:rPr lang="en-US" sz="1900"/>
              <a:t>Example: Root Knot Nematode (</a:t>
            </a:r>
            <a:r>
              <a:rPr lang="en-US" sz="1900" i="1" err="1"/>
              <a:t>Meloidogyne</a:t>
            </a:r>
            <a:r>
              <a:rPr lang="en-US" sz="1900" i="1"/>
              <a:t> incognita</a:t>
            </a:r>
            <a:r>
              <a:rPr lang="en-US" sz="1900"/>
              <a:t>) on tomato</a:t>
            </a:r>
          </a:p>
        </p:txBody>
      </p:sp>
      <p:pic>
        <p:nvPicPr>
          <p:cNvPr id="4" name="Picture 3" descr="Plant roots with round swelling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1475" y="254001"/>
            <a:ext cx="3768466" cy="5245920"/>
          </a:xfrm>
          <a:prstGeom prst="rect">
            <a:avLst/>
          </a:prstGeom>
        </p:spPr>
      </p:pic>
      <p:sp>
        <p:nvSpPr>
          <p:cNvPr id="38" name="TextBox 37"/>
          <p:cNvSpPr txBox="1"/>
          <p:nvPr/>
        </p:nvSpPr>
        <p:spPr>
          <a:xfrm>
            <a:off x="6001475" y="5499920"/>
            <a:ext cx="376846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Aft>
                <a:spcPts val="600"/>
              </a:spcAft>
            </a:pPr>
            <a:r>
              <a:rPr lang="en-US"/>
              <a:t>See </a:t>
            </a:r>
            <a:r>
              <a:rPr lang="en-US" i="1"/>
              <a:t>Pest Notes: Nematodes </a:t>
            </a:r>
            <a:r>
              <a:rPr lang="en-US"/>
              <a:t>for more details</a:t>
            </a:r>
          </a:p>
        </p:txBody>
      </p:sp>
    </p:spTree>
    <p:extLst>
      <p:ext uri="{BB962C8B-B14F-4D97-AF65-F5344CB8AC3E}">
        <p14:creationId xmlns:p14="http://schemas.microsoft.com/office/powerpoint/2010/main" val="776054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45EF-26F4-F347-A403-86983BC28214}"/>
              </a:ext>
            </a:extLst>
          </p:cNvPr>
          <p:cNvSpPr>
            <a:spLocks noGrp="1"/>
          </p:cNvSpPr>
          <p:nvPr>
            <p:ph type="title"/>
          </p:nvPr>
        </p:nvSpPr>
        <p:spPr>
          <a:xfrm>
            <a:off x="5536734" y="609600"/>
            <a:ext cx="3937466" cy="1320800"/>
          </a:xfrm>
        </p:spPr>
        <p:txBody>
          <a:bodyPr>
            <a:normAutofit/>
          </a:bodyPr>
          <a:lstStyle/>
          <a:p>
            <a:pPr>
              <a:lnSpc>
                <a:spcPct val="90000"/>
              </a:lnSpc>
            </a:pPr>
            <a:r>
              <a:rPr lang="en-US" sz="2800" dirty="0"/>
              <a:t>Preventing and Managing Plant Diseases</a:t>
            </a:r>
          </a:p>
        </p:txBody>
      </p:sp>
      <p:sp>
        <p:nvSpPr>
          <p:cNvPr id="17" name="Content Placeholder 2">
            <a:extLst>
              <a:ext uri="{FF2B5EF4-FFF2-40B4-BE49-F238E27FC236}">
                <a16:creationId xmlns:a16="http://schemas.microsoft.com/office/drawing/2014/main" id="{D52DB20F-0590-8640-ADE2-1F8509EB5178}"/>
              </a:ext>
            </a:extLst>
          </p:cNvPr>
          <p:cNvSpPr>
            <a:spLocks noGrp="1"/>
          </p:cNvSpPr>
          <p:nvPr>
            <p:ph idx="1"/>
          </p:nvPr>
        </p:nvSpPr>
        <p:spPr>
          <a:xfrm>
            <a:off x="5209563" y="2160589"/>
            <a:ext cx="4264637" cy="3880773"/>
          </a:xfrm>
        </p:spPr>
        <p:txBody>
          <a:bodyPr>
            <a:normAutofit/>
          </a:bodyPr>
          <a:lstStyle/>
          <a:p>
            <a:r>
              <a:rPr lang="en-US" sz="2400"/>
              <a:t>Prevention</a:t>
            </a:r>
          </a:p>
          <a:p>
            <a:pPr lvl="1"/>
            <a:r>
              <a:rPr lang="en-US" sz="2000"/>
              <a:t>Resistant varieties</a:t>
            </a:r>
          </a:p>
          <a:p>
            <a:pPr lvl="1"/>
            <a:r>
              <a:rPr lang="en-US" sz="2000"/>
              <a:t>Sanitation</a:t>
            </a:r>
          </a:p>
          <a:p>
            <a:r>
              <a:rPr lang="en-US" sz="2400"/>
              <a:t>Management</a:t>
            </a:r>
          </a:p>
          <a:p>
            <a:pPr lvl="1"/>
            <a:r>
              <a:rPr lang="en-US" sz="2000"/>
              <a:t>Pruning</a:t>
            </a:r>
          </a:p>
          <a:p>
            <a:pPr lvl="1"/>
            <a:r>
              <a:rPr lang="en-US" sz="2000"/>
              <a:t>Water management</a:t>
            </a:r>
          </a:p>
          <a:p>
            <a:pPr lvl="1"/>
            <a:r>
              <a:rPr lang="en-US" sz="2000"/>
              <a:t>Pesticides for foliar diseases</a:t>
            </a:r>
            <a:endParaRPr lang="en-US"/>
          </a:p>
        </p:txBody>
      </p:sp>
      <p:pic>
        <p:nvPicPr>
          <p:cNvPr id="18" name="Picture 4" descr="Seedlings growing in a garden with sunlight.">
            <a:extLst>
              <a:ext uri="{FF2B5EF4-FFF2-40B4-BE49-F238E27FC236}">
                <a16:creationId xmlns:a16="http://schemas.microsoft.com/office/drawing/2014/main" id="{518217EF-C1FF-4EB0-A527-49C54A32EF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0" y="0"/>
            <a:ext cx="5394940" cy="61976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86554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7FC096-C60C-B542-917F-2159C6BA2E3B}"/>
              </a:ext>
            </a:extLst>
          </p:cNvPr>
          <p:cNvSpPr>
            <a:spLocks noGrp="1"/>
          </p:cNvSpPr>
          <p:nvPr>
            <p:ph type="title"/>
          </p:nvPr>
        </p:nvSpPr>
        <p:spPr>
          <a:xfrm>
            <a:off x="838200" y="735495"/>
            <a:ext cx="10515600" cy="1090129"/>
          </a:xfrm>
        </p:spPr>
        <p:txBody>
          <a:bodyPr vert="horz" lIns="91440" tIns="45720" rIns="91440" bIns="45720" rtlCol="0" anchor="t">
            <a:normAutofit/>
          </a:bodyPr>
          <a:lstStyle/>
          <a:p>
            <a:r>
              <a:rPr lang="en-US" cap="none" spc="-150">
                <a:effectLst/>
              </a:rPr>
              <a:t>Look-alike damage</a:t>
            </a:r>
          </a:p>
        </p:txBody>
      </p:sp>
      <p:pic>
        <p:nvPicPr>
          <p:cNvPr id="7" name="Picture 6">
            <a:extLst>
              <a:ext uri="{FF2B5EF4-FFF2-40B4-BE49-F238E27FC236}">
                <a16:creationId xmlns:a16="http://schemas.microsoft.com/office/drawing/2014/main" id="{BA3AED45-4025-F542-8717-ADACBDA3C9A5}"/>
              </a:ext>
            </a:extLst>
          </p:cNvPr>
          <p:cNvPicPr>
            <a:picLocks noChangeAspect="1"/>
          </p:cNvPicPr>
          <p:nvPr/>
        </p:nvPicPr>
        <p:blipFill rotWithShape="1">
          <a:blip r:embed="rId3">
            <a:extLst>
              <a:ext uri="{28A0092B-C50C-407E-A947-70E740481C1C}">
                <a14:useLocalDpi xmlns:a14="http://schemas.microsoft.com/office/drawing/2010/main" val="0"/>
              </a:ext>
            </a:extLst>
          </a:blip>
          <a:srcRect l="32107" t="-1426" r="13011" b="1426"/>
          <a:stretch/>
        </p:blipFill>
        <p:spPr>
          <a:xfrm>
            <a:off x="853672" y="1942336"/>
            <a:ext cx="3378715" cy="4121403"/>
          </a:xfrm>
          <a:prstGeom prst="rect">
            <a:avLst/>
          </a:prstGeom>
          <a:effectLst>
            <a:outerShdw blurRad="50800" dist="38100" dir="5400000" algn="t" rotWithShape="0">
              <a:prstClr val="black">
                <a:alpha val="43000"/>
              </a:prstClr>
            </a:outerShdw>
          </a:effectLst>
        </p:spPr>
      </p:pic>
      <p:pic>
        <p:nvPicPr>
          <p:cNvPr id="8" name="Picture 7">
            <a:extLst>
              <a:ext uri="{FF2B5EF4-FFF2-40B4-BE49-F238E27FC236}">
                <a16:creationId xmlns:a16="http://schemas.microsoft.com/office/drawing/2014/main" id="{2E27C268-F017-6E49-977E-D99668526841}"/>
              </a:ext>
            </a:extLst>
          </p:cNvPr>
          <p:cNvPicPr>
            <a:picLocks noChangeAspect="1"/>
          </p:cNvPicPr>
          <p:nvPr/>
        </p:nvPicPr>
        <p:blipFill rotWithShape="1">
          <a:blip r:embed="rId4"/>
          <a:srcRect l="38906" r="6781" b="-2"/>
          <a:stretch/>
        </p:blipFill>
        <p:spPr>
          <a:xfrm>
            <a:off x="4412099" y="1938849"/>
            <a:ext cx="3378715" cy="4121403"/>
          </a:xfrm>
          <a:prstGeom prst="rect">
            <a:avLst/>
          </a:prstGeom>
          <a:effectLst>
            <a:outerShdw blurRad="50800" dist="38100" dir="5400000" algn="t" rotWithShape="0">
              <a:prstClr val="black">
                <a:alpha val="43000"/>
              </a:prstClr>
            </a:outerShdw>
          </a:effectLst>
        </p:spPr>
      </p:pic>
      <p:pic>
        <p:nvPicPr>
          <p:cNvPr id="6" name="Picture 5">
            <a:extLst>
              <a:ext uri="{FF2B5EF4-FFF2-40B4-BE49-F238E27FC236}">
                <a16:creationId xmlns:a16="http://schemas.microsoft.com/office/drawing/2014/main" id="{AEBA0588-F587-DD41-BF84-7DEC0DA5529E}"/>
              </a:ext>
            </a:extLst>
          </p:cNvPr>
          <p:cNvPicPr>
            <a:picLocks noChangeAspect="1"/>
          </p:cNvPicPr>
          <p:nvPr/>
        </p:nvPicPr>
        <p:blipFill rotWithShape="1">
          <a:blip r:embed="rId5"/>
          <a:srcRect l="16139" r="29344"/>
          <a:stretch/>
        </p:blipFill>
        <p:spPr>
          <a:xfrm>
            <a:off x="7970675" y="1938849"/>
            <a:ext cx="3378715" cy="4121403"/>
          </a:xfrm>
          <a:prstGeom prst="rect">
            <a:avLst/>
          </a:prstGeom>
          <a:effectLst>
            <a:outerShdw blurRad="50800" dist="38100" dir="5400000" algn="t" rotWithShape="0">
              <a:prstClr val="black">
                <a:alpha val="43000"/>
              </a:prstClr>
            </a:outerShdw>
          </a:effectLst>
        </p:spPr>
      </p:pic>
      <p:sp>
        <p:nvSpPr>
          <p:cNvPr id="35" name="TextBox 34">
            <a:extLst>
              <a:ext uri="{FF2B5EF4-FFF2-40B4-BE49-F238E27FC236}">
                <a16:creationId xmlns:a16="http://schemas.microsoft.com/office/drawing/2014/main" id="{E117A077-B1EB-C745-B386-C1A75D4397AF}"/>
              </a:ext>
            </a:extLst>
          </p:cNvPr>
          <p:cNvSpPr txBox="1"/>
          <p:nvPr/>
        </p:nvSpPr>
        <p:spPr>
          <a:xfrm>
            <a:off x="7970779" y="5466805"/>
            <a:ext cx="3378611" cy="457712"/>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Greenhouse </a:t>
            </a:r>
            <a:r>
              <a:rPr lang="en-US" sz="2280" b="1" kern="1200" err="1">
                <a:solidFill>
                  <a:schemeClr val="bg2"/>
                </a:solidFill>
                <a:latin typeface="+mn-lt"/>
                <a:ea typeface="+mn-ea"/>
                <a:cs typeface="+mn-cs"/>
              </a:rPr>
              <a:t>thrips</a:t>
            </a:r>
            <a:endParaRPr lang="en-US" sz="2000" b="1">
              <a:solidFill>
                <a:schemeClr val="bg2"/>
              </a:solidFill>
            </a:endParaRPr>
          </a:p>
        </p:txBody>
      </p:sp>
      <p:sp>
        <p:nvSpPr>
          <p:cNvPr id="36" name="TextBox 35">
            <a:extLst>
              <a:ext uri="{FF2B5EF4-FFF2-40B4-BE49-F238E27FC236}">
                <a16:creationId xmlns:a16="http://schemas.microsoft.com/office/drawing/2014/main" id="{61D8BC07-A5D2-5140-9A0B-C1EF1062FA0F}"/>
              </a:ext>
            </a:extLst>
          </p:cNvPr>
          <p:cNvSpPr txBox="1"/>
          <p:nvPr/>
        </p:nvSpPr>
        <p:spPr>
          <a:xfrm>
            <a:off x="4403116" y="5466805"/>
            <a:ext cx="3378611" cy="457712"/>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Rose leafhopper</a:t>
            </a:r>
            <a:endParaRPr lang="en-US" sz="2000" b="1">
              <a:solidFill>
                <a:schemeClr val="bg2"/>
              </a:solidFill>
            </a:endParaRPr>
          </a:p>
        </p:txBody>
      </p:sp>
      <p:sp>
        <p:nvSpPr>
          <p:cNvPr id="37" name="TextBox 36">
            <a:extLst>
              <a:ext uri="{FF2B5EF4-FFF2-40B4-BE49-F238E27FC236}">
                <a16:creationId xmlns:a16="http://schemas.microsoft.com/office/drawing/2014/main" id="{35618E6E-A623-0449-BF1E-3C8543A3DBEA}"/>
              </a:ext>
            </a:extLst>
          </p:cNvPr>
          <p:cNvSpPr txBox="1"/>
          <p:nvPr/>
        </p:nvSpPr>
        <p:spPr>
          <a:xfrm>
            <a:off x="838200" y="5466805"/>
            <a:ext cx="3403170" cy="457712"/>
          </a:xfrm>
          <a:prstGeom prst="rect">
            <a:avLst/>
          </a:prstGeom>
          <a:solidFill>
            <a:schemeClr val="tx2"/>
          </a:solidFill>
        </p:spPr>
        <p:txBody>
          <a:bodyPr wrap="square" rtlCol="0">
            <a:spAutoFit/>
          </a:bodyPr>
          <a:lstStyle/>
          <a:p>
            <a:pPr algn="ctr" defTabSz="1042416"/>
            <a:r>
              <a:rPr lang="en-US" sz="2280" b="1" kern="1200">
                <a:solidFill>
                  <a:schemeClr val="bg2"/>
                </a:solidFill>
                <a:latin typeface="+mn-lt"/>
                <a:ea typeface="+mn-ea"/>
                <a:cs typeface="+mn-cs"/>
              </a:rPr>
              <a:t>Spider mites</a:t>
            </a:r>
            <a:endParaRPr lang="en-US" sz="2000" b="1">
              <a:solidFill>
                <a:schemeClr val="bg2"/>
              </a:solidFill>
            </a:endParaRPr>
          </a:p>
        </p:txBody>
      </p:sp>
    </p:spTree>
    <p:extLst>
      <p:ext uri="{BB962C8B-B14F-4D97-AF65-F5344CB8AC3E}">
        <p14:creationId xmlns:p14="http://schemas.microsoft.com/office/powerpoint/2010/main" val="8518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176838" y="925513"/>
            <a:ext cx="6832600" cy="5170488"/>
          </a:xfrm>
          <a:prstGeom prst="rect">
            <a:avLst/>
          </a:prstGeom>
        </p:spPr>
      </p:pic>
      <p:sp>
        <p:nvSpPr>
          <p:cNvPr id="10" name="TextBox 9"/>
          <p:cNvSpPr txBox="1"/>
          <p:nvPr/>
        </p:nvSpPr>
        <p:spPr>
          <a:xfrm>
            <a:off x="5176838" y="5060950"/>
            <a:ext cx="6832600" cy="1035050"/>
          </a:xfrm>
          <a:prstGeom prst="rect">
            <a:avLst/>
          </a:prstGeom>
          <a:solidFill>
            <a:srgbClr val="000000">
              <a:alpha val="50000"/>
            </a:srgbClr>
          </a:solidFill>
          <a:ln>
            <a:noFill/>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spcAft>
                <a:spcPts val="600"/>
              </a:spcAft>
            </a:pPr>
            <a:r>
              <a:rPr lang="en-US" sz="1300">
                <a:solidFill>
                  <a:srgbClr val="FFFFFF"/>
                </a:solidFill>
              </a:rPr>
              <a:t>See </a:t>
            </a:r>
            <a:r>
              <a:rPr lang="en-US" sz="1300" i="1">
                <a:solidFill>
                  <a:srgbClr val="FFFFFF"/>
                </a:solidFill>
              </a:rPr>
              <a:t>Pests of Landscape Trees and Shrubs </a:t>
            </a:r>
            <a:r>
              <a:rPr lang="en-US" sz="1300">
                <a:solidFill>
                  <a:srgbClr val="FFFFFF"/>
                </a:solidFill>
              </a:rPr>
              <a:t>for more detail.</a:t>
            </a:r>
          </a:p>
        </p:txBody>
      </p:sp>
      <p:sp>
        <p:nvSpPr>
          <p:cNvPr id="4" name="Title 3"/>
          <p:cNvSpPr>
            <a:spLocks noGrp="1"/>
          </p:cNvSpPr>
          <p:nvPr>
            <p:ph type="ctrTitle"/>
          </p:nvPr>
        </p:nvSpPr>
        <p:spPr>
          <a:xfrm>
            <a:off x="838200" y="557189"/>
            <a:ext cx="3966463" cy="5571900"/>
          </a:xfrm>
        </p:spPr>
        <p:txBody>
          <a:bodyPr vert="horz" lIns="91440" tIns="45720" rIns="91440" bIns="45720" rtlCol="0" anchor="ctr">
            <a:normAutofit/>
          </a:bodyPr>
          <a:lstStyle/>
          <a:p>
            <a:pPr algn="l"/>
            <a:r>
              <a:rPr lang="en-US" sz="4800" kern="1200">
                <a:solidFill>
                  <a:schemeClr val="tx1"/>
                </a:solidFill>
                <a:latin typeface="+mj-lt"/>
                <a:ea typeface="+mj-ea"/>
                <a:cs typeface="+mj-cs"/>
              </a:rPr>
              <a:t>Abiotic Disorders</a:t>
            </a:r>
            <a:br>
              <a:rPr lang="en-US" sz="4800" kern="1200">
                <a:solidFill>
                  <a:schemeClr val="tx1"/>
                </a:solidFill>
                <a:latin typeface="+mj-lt"/>
                <a:ea typeface="+mj-ea"/>
                <a:cs typeface="+mj-cs"/>
              </a:rPr>
            </a:br>
            <a:r>
              <a:rPr lang="en-US" sz="4800" kern="1200">
                <a:solidFill>
                  <a:schemeClr val="tx1"/>
                </a:solidFill>
                <a:latin typeface="+mj-lt"/>
                <a:ea typeface="+mj-ea"/>
                <a:cs typeface="+mj-cs"/>
              </a:rPr>
              <a:t>(Noninfectious diseases)</a:t>
            </a:r>
          </a:p>
        </p:txBody>
      </p:sp>
    </p:spTree>
    <p:extLst>
      <p:ext uri="{BB962C8B-B14F-4D97-AF65-F5344CB8AC3E}">
        <p14:creationId xmlns:p14="http://schemas.microsoft.com/office/powerpoint/2010/main" val="1640165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a:t>Irrigation: Too Much and Too Little</a:t>
            </a:r>
          </a:p>
        </p:txBody>
      </p:sp>
      <p:sp>
        <p:nvSpPr>
          <p:cNvPr id="3" name="Content Placeholder 2"/>
          <p:cNvSpPr>
            <a:spLocks noGrp="1"/>
          </p:cNvSpPr>
          <p:nvPr>
            <p:ph idx="1"/>
          </p:nvPr>
        </p:nvSpPr>
        <p:spPr>
          <a:xfrm>
            <a:off x="6336287" y="2160589"/>
            <a:ext cx="2934714" cy="3880773"/>
          </a:xfrm>
        </p:spPr>
        <p:txBody>
          <a:bodyPr>
            <a:normAutofit fontScale="85000" lnSpcReduction="10000"/>
          </a:bodyPr>
          <a:lstStyle/>
          <a:p>
            <a:r>
              <a:rPr lang="en-US"/>
              <a:t>Moisture imbalance most important abiotic disorder</a:t>
            </a:r>
          </a:p>
          <a:p>
            <a:r>
              <a:rPr lang="en-US"/>
              <a:t>Both can cause crown dieback of trees </a:t>
            </a:r>
          </a:p>
          <a:p>
            <a:r>
              <a:rPr lang="en-US"/>
              <a:t>Deficit: wilt, fade, tip dieback, premature leaf drop</a:t>
            </a:r>
          </a:p>
          <a:p>
            <a:r>
              <a:rPr lang="en-US"/>
              <a:t>Excess: not enough oxygen for roots</a:t>
            </a:r>
          </a:p>
        </p:txBody>
      </p:sp>
      <p:pic>
        <p:nvPicPr>
          <p:cNvPr id="5" name="Picture 4" descr="Spindly tree missing most of its leaves, next to a lamp post">
            <a:extLst>
              <a:ext uri="{FF2B5EF4-FFF2-40B4-BE49-F238E27FC236}">
                <a16:creationId xmlns:a16="http://schemas.microsoft.com/office/drawing/2014/main" id="{E3CA3D2E-1704-6546-94A1-C622486E17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77334" y="2159331"/>
            <a:ext cx="5423429" cy="3882362"/>
          </a:xfrm>
          <a:prstGeom prst="rect">
            <a:avLst/>
          </a:prstGeom>
        </p:spPr>
      </p:pic>
    </p:spTree>
    <p:extLst>
      <p:ext uri="{BB962C8B-B14F-4D97-AF65-F5344CB8AC3E}">
        <p14:creationId xmlns:p14="http://schemas.microsoft.com/office/powerpoint/2010/main" val="1650260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78A1B-62CC-844F-9FDA-7FE6C841871C}"/>
              </a:ext>
            </a:extLst>
          </p:cNvPr>
          <p:cNvSpPr>
            <a:spLocks noGrp="1"/>
          </p:cNvSpPr>
          <p:nvPr>
            <p:ph type="title"/>
          </p:nvPr>
        </p:nvSpPr>
        <p:spPr>
          <a:xfrm>
            <a:off x="572493" y="238539"/>
            <a:ext cx="11018520" cy="1434415"/>
          </a:xfrm>
        </p:spPr>
        <p:txBody>
          <a:bodyPr anchor="b">
            <a:normAutofit/>
          </a:bodyPr>
          <a:lstStyle/>
          <a:p>
            <a:r>
              <a:rPr lang="en-US" sz="5400"/>
              <a:t>Blossom End Rot</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E32F6FF-32F4-4A76-99CE-83C7A206D371}"/>
              </a:ext>
            </a:extLst>
          </p:cNvPr>
          <p:cNvSpPr>
            <a:spLocks noGrp="1"/>
          </p:cNvSpPr>
          <p:nvPr>
            <p:ph idx="1"/>
          </p:nvPr>
        </p:nvSpPr>
        <p:spPr>
          <a:xfrm>
            <a:off x="572493" y="2071316"/>
            <a:ext cx="6713552" cy="4119172"/>
          </a:xfrm>
        </p:spPr>
        <p:txBody>
          <a:bodyPr anchor="t">
            <a:normAutofit/>
          </a:bodyPr>
          <a:lstStyle/>
          <a:p>
            <a:r>
              <a:rPr lang="en-US" sz="2200"/>
              <a:t>Hot, dry weather</a:t>
            </a:r>
          </a:p>
          <a:p>
            <a:r>
              <a:rPr lang="en-US" sz="2200"/>
              <a:t>Tomatoes, peppers, squash</a:t>
            </a:r>
          </a:p>
          <a:p>
            <a:r>
              <a:rPr lang="en-US" sz="2200"/>
              <a:t>Water + calcium deficiency</a:t>
            </a:r>
          </a:p>
          <a:p>
            <a:r>
              <a:rPr lang="en-US" sz="2200"/>
              <a:t>Sunken, leathery lesions on blossom end</a:t>
            </a:r>
          </a:p>
        </p:txBody>
      </p:sp>
      <p:pic>
        <p:nvPicPr>
          <p:cNvPr id="5" name="Content Placeholder 4" descr="Three tomatoes showing brownish, sunken lesions caused by blossom end rot.">
            <a:extLst>
              <a:ext uri="{FF2B5EF4-FFF2-40B4-BE49-F238E27FC236}">
                <a16:creationId xmlns:a16="http://schemas.microsoft.com/office/drawing/2014/main" id="{F9DD8A2B-E959-B342-93FE-410DCB733D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702" r="5714" b="1"/>
          <a:stretch/>
        </p:blipFill>
        <p:spPr>
          <a:xfrm>
            <a:off x="7675658" y="2093976"/>
            <a:ext cx="3941064" cy="4096512"/>
          </a:xfrm>
          <a:prstGeom prst="rect">
            <a:avLst/>
          </a:prstGeom>
        </p:spPr>
      </p:pic>
    </p:spTree>
    <p:extLst>
      <p:ext uri="{BB962C8B-B14F-4D97-AF65-F5344CB8AC3E}">
        <p14:creationId xmlns:p14="http://schemas.microsoft.com/office/powerpoint/2010/main" val="1773085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627" y="193804"/>
            <a:ext cx="5021516" cy="1280890"/>
          </a:xfrm>
        </p:spPr>
        <p:txBody>
          <a:bodyPr>
            <a:normAutofit/>
          </a:bodyPr>
          <a:lstStyle/>
          <a:p>
            <a:r>
              <a:rPr lang="en-US" dirty="0"/>
              <a:t>Nutrient Problems</a:t>
            </a:r>
          </a:p>
        </p:txBody>
      </p:sp>
      <p:sp>
        <p:nvSpPr>
          <p:cNvPr id="3" name="Content Placeholder 2"/>
          <p:cNvSpPr>
            <a:spLocks noGrp="1"/>
          </p:cNvSpPr>
          <p:nvPr>
            <p:ph idx="1"/>
          </p:nvPr>
        </p:nvSpPr>
        <p:spPr>
          <a:xfrm>
            <a:off x="4754723" y="1122047"/>
            <a:ext cx="5222996" cy="5019248"/>
          </a:xfrm>
          <a:noFill/>
        </p:spPr>
        <p:txBody>
          <a:bodyPr>
            <a:noAutofit/>
          </a:bodyPr>
          <a:lstStyle/>
          <a:p>
            <a:r>
              <a:rPr lang="en-US" sz="2400"/>
              <a:t>Macronutrients (</a:t>
            </a:r>
            <a:r>
              <a:rPr lang="en-US" sz="2400" u="sng"/>
              <a:t>Nitrogen</a:t>
            </a:r>
            <a:r>
              <a:rPr lang="en-US" sz="2400"/>
              <a:t>, Phosphorus, Potassium)</a:t>
            </a:r>
          </a:p>
          <a:p>
            <a:pPr lvl="1"/>
            <a:r>
              <a:rPr lang="en-US" sz="2000"/>
              <a:t>N: plants grown in containers or sandy soil, esp. fruit and nut trees, palms. Check plant roots and soil conditions.</a:t>
            </a:r>
          </a:p>
          <a:p>
            <a:r>
              <a:rPr lang="en-US" sz="2400"/>
              <a:t>Micronutrients (Boron, Calcium, Copper, </a:t>
            </a:r>
            <a:r>
              <a:rPr lang="en-US" sz="2400" u="sng"/>
              <a:t>Iron</a:t>
            </a:r>
            <a:r>
              <a:rPr lang="en-US" sz="2400"/>
              <a:t>, </a:t>
            </a:r>
            <a:r>
              <a:rPr lang="en-US" sz="2400" u="sng"/>
              <a:t>Manganese</a:t>
            </a:r>
            <a:r>
              <a:rPr lang="en-US" sz="2400"/>
              <a:t>, Magnesium, Sulfur, </a:t>
            </a:r>
            <a:r>
              <a:rPr lang="en-US" sz="2400" u="sng"/>
              <a:t>Zinc</a:t>
            </a:r>
            <a:r>
              <a:rPr lang="en-US" sz="2400"/>
              <a:t>)</a:t>
            </a:r>
          </a:p>
          <a:p>
            <a:pPr lvl="1"/>
            <a:r>
              <a:rPr lang="en-US" sz="2000"/>
              <a:t>Most garden soil has adequate levels of micronutrients</a:t>
            </a:r>
          </a:p>
          <a:p>
            <a:pPr lvl="1"/>
            <a:r>
              <a:rPr lang="en-US" sz="2000"/>
              <a:t>Adverse soil conditions inhibit nutrient uptake</a:t>
            </a:r>
          </a:p>
        </p:txBody>
      </p:sp>
      <p:pic>
        <p:nvPicPr>
          <p:cNvPr id="4" name="Picture 3" descr="A clump of shiny gardenia leaves that are yellowing except along the veins, which are dark green."/>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0" y="-334446"/>
            <a:ext cx="4655850" cy="6475741"/>
          </a:xfrm>
          <a:prstGeom prst="rect">
            <a:avLst/>
          </a:prstGeom>
        </p:spPr>
      </p:pic>
    </p:spTree>
    <p:extLst>
      <p:ext uri="{BB962C8B-B14F-4D97-AF65-F5344CB8AC3E}">
        <p14:creationId xmlns:p14="http://schemas.microsoft.com/office/powerpoint/2010/main" val="579238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827" y="395510"/>
            <a:ext cx="5021516" cy="1280890"/>
          </a:xfrm>
        </p:spPr>
        <p:txBody>
          <a:bodyPr>
            <a:normAutofit/>
          </a:bodyPr>
          <a:lstStyle/>
          <a:p>
            <a:r>
              <a:rPr lang="en-US" dirty="0"/>
              <a:t>Sunburn/scald</a:t>
            </a:r>
          </a:p>
        </p:txBody>
      </p:sp>
      <p:sp>
        <p:nvSpPr>
          <p:cNvPr id="3" name="Content Placeholder 2"/>
          <p:cNvSpPr>
            <a:spLocks noGrp="1"/>
          </p:cNvSpPr>
          <p:nvPr>
            <p:ph idx="1"/>
          </p:nvPr>
        </p:nvSpPr>
        <p:spPr>
          <a:xfrm>
            <a:off x="5133828" y="2091447"/>
            <a:ext cx="4655850" cy="4188328"/>
          </a:xfrm>
          <a:noFill/>
        </p:spPr>
        <p:txBody>
          <a:bodyPr>
            <a:normAutofit/>
          </a:bodyPr>
          <a:lstStyle/>
          <a:p>
            <a:r>
              <a:rPr lang="en-US" sz="2400" dirty="0"/>
              <a:t>Exposure to excess solar radiation</a:t>
            </a:r>
          </a:p>
          <a:p>
            <a:r>
              <a:rPr lang="en-US" sz="2400" dirty="0"/>
              <a:t>Injury most severe on south and west sides of plant</a:t>
            </a:r>
          </a:p>
          <a:p>
            <a:r>
              <a:rPr lang="en-US" sz="2400" dirty="0"/>
              <a:t>Bark discolored, cracks, cankers</a:t>
            </a:r>
          </a:p>
          <a:p>
            <a:r>
              <a:rPr lang="en-US" sz="2400" dirty="0"/>
              <a:t>Foliage glazed, silvery, reddish-brown</a:t>
            </a:r>
          </a:p>
        </p:txBody>
      </p:sp>
      <p:pic>
        <p:nvPicPr>
          <p:cNvPr id="4" name="Picture 3" descr="Leaves with reddish-brown shiny spots with a ring of yellow around them."/>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4" y="1731"/>
            <a:ext cx="4655850" cy="6278044"/>
          </a:xfrm>
          <a:prstGeom prst="rect">
            <a:avLst/>
          </a:prstGeom>
        </p:spPr>
      </p:pic>
    </p:spTree>
    <p:extLst>
      <p:ext uri="{BB962C8B-B14F-4D97-AF65-F5344CB8AC3E}">
        <p14:creationId xmlns:p14="http://schemas.microsoft.com/office/powerpoint/2010/main" val="693554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it a Disease or a Disorder?</a:t>
            </a:r>
          </a:p>
        </p:txBody>
      </p:sp>
      <p:sp>
        <p:nvSpPr>
          <p:cNvPr id="3" name="Content Placeholder 2"/>
          <p:cNvSpPr>
            <a:spLocks noGrp="1"/>
          </p:cNvSpPr>
          <p:nvPr>
            <p:ph idx="1"/>
          </p:nvPr>
        </p:nvSpPr>
        <p:spPr>
          <a:xfrm>
            <a:off x="677334" y="1446268"/>
            <a:ext cx="9861642" cy="3965464"/>
          </a:xfrm>
          <a:noFill/>
        </p:spPr>
        <p:txBody>
          <a:bodyPr>
            <a:normAutofit/>
          </a:bodyPr>
          <a:lstStyle/>
          <a:p>
            <a:pPr marL="0" indent="0">
              <a:buNone/>
            </a:pPr>
            <a:r>
              <a:rPr lang="en-US" sz="2800"/>
              <a:t>Symptoms: Distorted, curled, swollen, or galled leaves</a:t>
            </a:r>
          </a:p>
          <a:p>
            <a:pPr marL="0" indent="0">
              <a:buNone/>
            </a:pPr>
            <a:r>
              <a:rPr lang="en-US" sz="2800"/>
              <a:t>Some possible causes: </a:t>
            </a:r>
          </a:p>
          <a:p>
            <a:pPr lvl="1"/>
            <a:r>
              <a:rPr lang="en-US" sz="2400"/>
              <a:t>Insect damage</a:t>
            </a:r>
          </a:p>
          <a:p>
            <a:pPr lvl="1"/>
            <a:r>
              <a:rPr lang="en-US" sz="2400"/>
              <a:t>Herbicide toxicity</a:t>
            </a:r>
          </a:p>
          <a:p>
            <a:pPr lvl="1"/>
            <a:r>
              <a:rPr lang="en-US" sz="2400"/>
              <a:t>Nutrient deficiencies</a:t>
            </a:r>
          </a:p>
          <a:p>
            <a:pPr lvl="1"/>
            <a:r>
              <a:rPr lang="en-US" sz="2400" i="1"/>
              <a:t>Taphrina</a:t>
            </a:r>
            <a:r>
              <a:rPr lang="en-US" sz="2400"/>
              <a:t> species fungi</a:t>
            </a:r>
          </a:p>
        </p:txBody>
      </p:sp>
      <p:pic>
        <p:nvPicPr>
          <p:cNvPr id="4" name="Picture 3" descr="A peach leaf with swollen bright red blisters on the top surfa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8155" y="2201848"/>
            <a:ext cx="5381238" cy="3553042"/>
          </a:xfrm>
          <a:prstGeom prst="rect">
            <a:avLst/>
          </a:prstGeom>
        </p:spPr>
      </p:pic>
    </p:spTree>
    <p:extLst>
      <p:ext uri="{BB962C8B-B14F-4D97-AF65-F5344CB8AC3E}">
        <p14:creationId xmlns:p14="http://schemas.microsoft.com/office/powerpoint/2010/main" val="1140240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520" y="624109"/>
            <a:ext cx="6995860" cy="1669239"/>
          </a:xfrm>
        </p:spPr>
        <p:txBody>
          <a:bodyPr>
            <a:noAutofit/>
          </a:bodyPr>
          <a:lstStyle/>
          <a:p>
            <a:r>
              <a:rPr lang="en-US" dirty="0"/>
              <a:t>How to Distinguish </a:t>
            </a:r>
            <a:br>
              <a:rPr lang="en-US" dirty="0"/>
            </a:br>
            <a:r>
              <a:rPr lang="en-US" dirty="0"/>
              <a:t>Plant Diseases </a:t>
            </a:r>
            <a:br>
              <a:rPr lang="en-US" dirty="0"/>
            </a:br>
            <a:r>
              <a:rPr lang="en-US" dirty="0"/>
              <a:t>from Abiotic Disorders</a:t>
            </a:r>
          </a:p>
        </p:txBody>
      </p:sp>
      <p:sp>
        <p:nvSpPr>
          <p:cNvPr id="3" name="Content Placeholder 2"/>
          <p:cNvSpPr>
            <a:spLocks noGrp="1"/>
          </p:cNvSpPr>
          <p:nvPr>
            <p:ph idx="1"/>
          </p:nvPr>
        </p:nvSpPr>
        <p:spPr>
          <a:xfrm>
            <a:off x="4656667" y="2717442"/>
            <a:ext cx="6847944" cy="3193780"/>
          </a:xfrm>
        </p:spPr>
        <p:txBody>
          <a:bodyPr vert="horz" lIns="91440" tIns="45720" rIns="91440" bIns="45720" rtlCol="0" anchor="t">
            <a:normAutofit/>
          </a:bodyPr>
          <a:lstStyle/>
          <a:p>
            <a:pPr>
              <a:buFont typeface="Wingdings 3" panose="020B0502020202020204"/>
              <a:buChar char=""/>
            </a:pPr>
            <a:r>
              <a:rPr lang="en-US" sz="2800"/>
              <a:t>Host plant, including cultivar</a:t>
            </a:r>
          </a:p>
          <a:p>
            <a:pPr>
              <a:buFont typeface="Wingdings 3" panose="020B0502020202020204"/>
              <a:buChar char=""/>
            </a:pPr>
            <a:r>
              <a:rPr lang="en-US" sz="2800"/>
              <a:t>Environmental conditions</a:t>
            </a:r>
          </a:p>
          <a:p>
            <a:pPr>
              <a:buFont typeface="Wingdings 3" panose="020B0502020202020204"/>
              <a:buChar char=""/>
            </a:pPr>
            <a:r>
              <a:rPr lang="en-US" sz="2800"/>
              <a:t>Other nearby plants affected</a:t>
            </a:r>
          </a:p>
          <a:p>
            <a:pPr>
              <a:buFont typeface="Wingdings 3" panose="020B0502020202020204"/>
              <a:buChar char=""/>
            </a:pPr>
            <a:r>
              <a:rPr lang="en-US" sz="2800"/>
              <a:t>Symptoms over time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745134" y="1746864"/>
            <a:ext cx="6210811" cy="2720544"/>
          </a:xfrm>
          <a:prstGeom prst="rect">
            <a:avLst/>
          </a:prstGeom>
        </p:spPr>
      </p:pic>
    </p:spTree>
    <p:extLst>
      <p:ext uri="{BB962C8B-B14F-4D97-AF65-F5344CB8AC3E}">
        <p14:creationId xmlns:p14="http://schemas.microsoft.com/office/powerpoint/2010/main" val="1048916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24" y="305026"/>
            <a:ext cx="11357784" cy="844945"/>
          </a:xfrm>
        </p:spPr>
        <p:txBody>
          <a:bodyPr/>
          <a:lstStyle/>
          <a:p>
            <a:r>
              <a:rPr lang="en-US" dirty="0"/>
              <a:t>Tips for Distinguishing Diseases and Disorders</a:t>
            </a:r>
          </a:p>
        </p:txBody>
      </p:sp>
      <p:sp>
        <p:nvSpPr>
          <p:cNvPr id="3" name="Content Placeholder 2">
            <a:extLst>
              <a:ext uri="{FF2B5EF4-FFF2-40B4-BE49-F238E27FC236}">
                <a16:creationId xmlns:a16="http://schemas.microsoft.com/office/drawing/2014/main" id="{EB1958BC-6CA2-E54D-ADFD-9C35127A8176}"/>
              </a:ext>
            </a:extLst>
          </p:cNvPr>
          <p:cNvSpPr>
            <a:spLocks noGrp="1"/>
          </p:cNvSpPr>
          <p:nvPr>
            <p:ph idx="1"/>
          </p:nvPr>
        </p:nvSpPr>
        <p:spPr>
          <a:xfrm>
            <a:off x="1457264" y="1163826"/>
            <a:ext cx="3175618" cy="844945"/>
          </a:xfrm>
        </p:spPr>
        <p:txBody>
          <a:bodyPr/>
          <a:lstStyle/>
          <a:p>
            <a:pPr marL="0" lvl="0" indent="0">
              <a:buNone/>
            </a:pPr>
            <a:r>
              <a:rPr lang="en-US" sz="2800" b="1" dirty="0"/>
              <a:t>Disease</a:t>
            </a:r>
          </a:p>
        </p:txBody>
      </p:sp>
      <p:graphicFrame>
        <p:nvGraphicFramePr>
          <p:cNvPr id="7" name="Table 6">
            <a:extLst>
              <a:ext uri="{FF2B5EF4-FFF2-40B4-BE49-F238E27FC236}">
                <a16:creationId xmlns:a16="http://schemas.microsoft.com/office/drawing/2014/main" id="{CFD74D29-92F1-A742-8768-C23952FE9FD6}"/>
              </a:ext>
            </a:extLst>
          </p:cNvPr>
          <p:cNvGraphicFramePr>
            <a:graphicFrameLocks noGrp="1"/>
          </p:cNvGraphicFramePr>
          <p:nvPr>
            <p:extLst>
              <p:ext uri="{D42A27DB-BD31-4B8C-83A1-F6EECF244321}">
                <p14:modId xmlns:p14="http://schemas.microsoft.com/office/powerpoint/2010/main" val="2142211166"/>
              </p:ext>
            </p:extLst>
          </p:nvPr>
        </p:nvGraphicFramePr>
        <p:xfrm>
          <a:off x="637521" y="1769034"/>
          <a:ext cx="3768224" cy="4049874"/>
        </p:xfrm>
        <a:graphic>
          <a:graphicData uri="http://schemas.openxmlformats.org/drawingml/2006/table">
            <a:tbl>
              <a:tblPr firstRow="1" bandRow="1">
                <a:tableStyleId>{775DCB02-9BB8-47FD-8907-85C794F793BA}</a:tableStyleId>
              </a:tblPr>
              <a:tblGrid>
                <a:gridCol w="3768224">
                  <a:extLst>
                    <a:ext uri="{9D8B030D-6E8A-4147-A177-3AD203B41FA5}">
                      <a16:colId xmlns:a16="http://schemas.microsoft.com/office/drawing/2014/main" val="279730981"/>
                    </a:ext>
                  </a:extLst>
                </a:gridCol>
              </a:tblGrid>
              <a:tr h="962012">
                <a:tc>
                  <a:txBody>
                    <a:bodyPr/>
                    <a:lstStyle/>
                    <a:p>
                      <a:pPr algn="ctr"/>
                      <a:r>
                        <a:rPr lang="en-US">
                          <a:solidFill>
                            <a:schemeClr val="tx1"/>
                          </a:solidFill>
                        </a:rPr>
                        <a:t>Signs of a living pest like a mushroom</a:t>
                      </a:r>
                      <a:r>
                        <a:rPr lang="en-US" baseline="0">
                          <a:solidFill>
                            <a:schemeClr val="tx1"/>
                          </a:solidFill>
                        </a:rPr>
                        <a:t> or </a:t>
                      </a:r>
                      <a:r>
                        <a:rPr lang="en-US">
                          <a:solidFill>
                            <a:schemeClr val="tx1"/>
                          </a:solidFill>
                        </a:rPr>
                        <a:t>spores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89283578"/>
                  </a:ext>
                </a:extLst>
              </a:tr>
              <a:tr h="1062925">
                <a:tc>
                  <a:txBody>
                    <a:bodyPr/>
                    <a:lstStyle/>
                    <a:p>
                      <a:pPr algn="ctr"/>
                      <a:r>
                        <a:rPr lang="en-US" b="1" dirty="0">
                          <a:solidFill>
                            <a:schemeClr val="tx1"/>
                          </a:solidFill>
                        </a:rPr>
                        <a:t>Symptoms</a:t>
                      </a:r>
                      <a:r>
                        <a:rPr lang="en-US" b="1" baseline="0" dirty="0">
                          <a:solidFill>
                            <a:schemeClr val="tx1"/>
                          </a:solidFill>
                        </a:rPr>
                        <a:t> develop slowly and get worse over time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9011689"/>
                  </a:ext>
                </a:extLst>
              </a:tr>
              <a:tr h="962012">
                <a:tc>
                  <a:txBody>
                    <a:bodyPr/>
                    <a:lstStyle/>
                    <a:p>
                      <a:pPr algn="ctr"/>
                      <a:r>
                        <a:rPr lang="en-US" b="1">
                          <a:solidFill>
                            <a:schemeClr val="tx1"/>
                          </a:solidFill>
                        </a:rPr>
                        <a:t>Symptom uneven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925925400"/>
                  </a:ext>
                </a:extLst>
              </a:tr>
              <a:tr h="1062925">
                <a:tc>
                  <a:txBody>
                    <a:bodyPr/>
                    <a:lstStyle/>
                    <a:p>
                      <a:pPr algn="ctr"/>
                      <a:r>
                        <a:rPr lang="en-US" b="1" dirty="0">
                          <a:solidFill>
                            <a:schemeClr val="tx1"/>
                          </a:solidFill>
                        </a:rPr>
                        <a:t>Symptoms</a:t>
                      </a:r>
                      <a:r>
                        <a:rPr lang="en-US" b="1" baseline="0" dirty="0">
                          <a:solidFill>
                            <a:schemeClr val="tx1"/>
                          </a:solidFill>
                        </a:rPr>
                        <a:t> on one type of plant or closely related plants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4454144"/>
                  </a:ext>
                </a:extLst>
              </a:tr>
            </a:tbl>
          </a:graphicData>
        </a:graphic>
      </p:graphicFrame>
      <p:sp>
        <p:nvSpPr>
          <p:cNvPr id="9" name="Content Placeholder 2">
            <a:extLst>
              <a:ext uri="{FF2B5EF4-FFF2-40B4-BE49-F238E27FC236}">
                <a16:creationId xmlns:a16="http://schemas.microsoft.com/office/drawing/2014/main" id="{93D6284A-745C-674F-88EB-ECA3DD7A062F}"/>
              </a:ext>
            </a:extLst>
          </p:cNvPr>
          <p:cNvSpPr txBox="1">
            <a:spLocks/>
          </p:cNvSpPr>
          <p:nvPr/>
        </p:nvSpPr>
        <p:spPr>
          <a:xfrm>
            <a:off x="6657705" y="1163826"/>
            <a:ext cx="2302782" cy="7091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t>Disorder</a:t>
            </a:r>
          </a:p>
        </p:txBody>
      </p:sp>
      <p:graphicFrame>
        <p:nvGraphicFramePr>
          <p:cNvPr id="8" name="Table 7">
            <a:extLst>
              <a:ext uri="{FF2B5EF4-FFF2-40B4-BE49-F238E27FC236}">
                <a16:creationId xmlns:a16="http://schemas.microsoft.com/office/drawing/2014/main" id="{50307797-BF9B-7346-8C5B-B5A8DD48CF2E}"/>
              </a:ext>
            </a:extLst>
          </p:cNvPr>
          <p:cNvGraphicFramePr>
            <a:graphicFrameLocks noGrp="1"/>
          </p:cNvGraphicFramePr>
          <p:nvPr>
            <p:extLst>
              <p:ext uri="{D42A27DB-BD31-4B8C-83A1-F6EECF244321}">
                <p14:modId xmlns:p14="http://schemas.microsoft.com/office/powerpoint/2010/main" val="439457949"/>
              </p:ext>
            </p:extLst>
          </p:nvPr>
        </p:nvGraphicFramePr>
        <p:xfrm>
          <a:off x="5675008" y="1814092"/>
          <a:ext cx="3768224" cy="4049746"/>
        </p:xfrm>
        <a:graphic>
          <a:graphicData uri="http://schemas.openxmlformats.org/drawingml/2006/table">
            <a:tbl>
              <a:tblPr firstRow="1" bandRow="1">
                <a:tableStyleId>{775DCB02-9BB8-47FD-8907-85C794F793BA}</a:tableStyleId>
              </a:tblPr>
              <a:tblGrid>
                <a:gridCol w="3768224">
                  <a:extLst>
                    <a:ext uri="{9D8B030D-6E8A-4147-A177-3AD203B41FA5}">
                      <a16:colId xmlns:a16="http://schemas.microsoft.com/office/drawing/2014/main" val="279730981"/>
                    </a:ext>
                  </a:extLst>
                </a:gridCol>
              </a:tblGrid>
              <a:tr h="1044200">
                <a:tc>
                  <a:txBody>
                    <a:bodyPr/>
                    <a:lstStyle/>
                    <a:p>
                      <a:pPr algn="ctr"/>
                      <a:r>
                        <a:rPr lang="en-US" b="1">
                          <a:solidFill>
                            <a:schemeClr val="tx1"/>
                          </a:solidFill>
                        </a:rPr>
                        <a:t>No sign of a pest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89283578"/>
                  </a:ext>
                </a:extLst>
              </a:tr>
              <a:tr h="1153733">
                <a:tc>
                  <a:txBody>
                    <a:bodyPr/>
                    <a:lstStyle/>
                    <a:p>
                      <a:pPr algn="ctr"/>
                      <a:r>
                        <a:rPr lang="en-US" b="1">
                          <a:solidFill>
                            <a:schemeClr val="tx1"/>
                          </a:solidFill>
                        </a:rPr>
                        <a:t>Symptoms develop</a:t>
                      </a:r>
                      <a:r>
                        <a:rPr lang="en-US" b="1" baseline="0">
                          <a:solidFill>
                            <a:schemeClr val="tx1"/>
                          </a:solidFill>
                        </a:rPr>
                        <a:t> suddenly over whole plant</a:t>
                      </a:r>
                      <a:endParaRPr 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rnd" cmpd="sng" algn="ctr">
                      <a:noFill/>
                      <a:prstDash val="solid"/>
                    </a:lnT>
                    <a:lnB w="12700"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59011689"/>
                  </a:ext>
                </a:extLst>
              </a:tr>
              <a:tr h="1044200">
                <a:tc>
                  <a:txBody>
                    <a:bodyPr/>
                    <a:lstStyle/>
                    <a:p>
                      <a:pPr algn="ctr"/>
                      <a:r>
                        <a:rPr lang="en-US" b="1">
                          <a:solidFill>
                            <a:schemeClr val="tx1"/>
                          </a:solidFill>
                        </a:rPr>
                        <a:t>Symptom</a:t>
                      </a:r>
                      <a:r>
                        <a:rPr lang="en-US" b="1" baseline="0">
                          <a:solidFill>
                            <a:schemeClr val="tx1"/>
                          </a:solidFill>
                        </a:rPr>
                        <a:t> c</a:t>
                      </a:r>
                      <a:r>
                        <a:rPr lang="en-US" b="1">
                          <a:solidFill>
                            <a:schemeClr val="tx1"/>
                          </a:solidFill>
                        </a:rPr>
                        <a:t>onsistent on plant and</a:t>
                      </a:r>
                      <a:r>
                        <a:rPr lang="en-US" b="1" baseline="0">
                          <a:solidFill>
                            <a:schemeClr val="tx1"/>
                          </a:solidFill>
                        </a:rPr>
                        <a:t> similar plants</a:t>
                      </a:r>
                      <a:endParaRPr 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rnd" cmpd="sng" algn="ctr">
                      <a:noFill/>
                      <a:prstDash val="solid"/>
                    </a:lnT>
                    <a:lnB w="12700" cap="rnd"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25925400"/>
                  </a:ext>
                </a:extLst>
              </a:tr>
              <a:tr h="807613">
                <a:tc>
                  <a:txBody>
                    <a:bodyPr/>
                    <a:lstStyle/>
                    <a:p>
                      <a:pPr algn="ctr"/>
                      <a:r>
                        <a:rPr lang="en-US" b="1" dirty="0">
                          <a:solidFill>
                            <a:schemeClr val="tx1"/>
                          </a:solidFill>
                        </a:rPr>
                        <a:t>Symptom</a:t>
                      </a:r>
                      <a:r>
                        <a:rPr lang="en-US" b="1" baseline="0" dirty="0">
                          <a:solidFill>
                            <a:schemeClr val="tx1"/>
                          </a:solidFill>
                        </a:rPr>
                        <a:t> on unrelated plants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rnd"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4454144"/>
                  </a:ext>
                </a:extLst>
              </a:tr>
            </a:tbl>
          </a:graphicData>
        </a:graphic>
      </p:graphicFrame>
    </p:spTree>
    <p:extLst>
      <p:ext uri="{BB962C8B-B14F-4D97-AF65-F5344CB8AC3E}">
        <p14:creationId xmlns:p14="http://schemas.microsoft.com/office/powerpoint/2010/main" val="17145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24C18E1-8EF0-094C-9D16-50D20A6F91C3}"/>
              </a:ext>
            </a:extLst>
          </p:cNvPr>
          <p:cNvPicPr>
            <a:picLocks noChangeAspect="1"/>
          </p:cNvPicPr>
          <p:nvPr/>
        </p:nvPicPr>
        <p:blipFill>
          <a:blip r:embed="rId4"/>
          <a:stretch>
            <a:fillRect/>
          </a:stretch>
        </p:blipFill>
        <p:spPr>
          <a:xfrm>
            <a:off x="2209800" y="82969"/>
            <a:ext cx="7501202" cy="6692063"/>
          </a:xfrm>
          <a:prstGeom prst="rect">
            <a:avLst/>
          </a:prstGeom>
        </p:spPr>
      </p:pic>
      <p:sp>
        <p:nvSpPr>
          <p:cNvPr id="36870" name="Text Box 6">
            <a:extLst>
              <a:ext uri="{FF2B5EF4-FFF2-40B4-BE49-F238E27FC236}">
                <a16:creationId xmlns:a16="http://schemas.microsoft.com/office/drawing/2014/main" id="{CE8AACFF-F8EE-E84D-97C8-60EFF0E1137E}"/>
              </a:ext>
            </a:extLst>
          </p:cNvPr>
          <p:cNvSpPr txBox="1">
            <a:spLocks noChangeArrowheads="1"/>
          </p:cNvSpPr>
          <p:nvPr/>
        </p:nvSpPr>
        <p:spPr bwMode="auto">
          <a:xfrm>
            <a:off x="4038600" y="3119439"/>
            <a:ext cx="4878388" cy="923925"/>
          </a:xfrm>
          <a:prstGeom prst="rect">
            <a:avLst/>
          </a:prstGeom>
          <a:gradFill flip="none" rotWithShape="1">
            <a:gsLst>
              <a:gs pos="0">
                <a:schemeClr val="accent2">
                  <a:lumMod val="25000"/>
                  <a:shade val="30000"/>
                  <a:satMod val="115000"/>
                </a:schemeClr>
              </a:gs>
              <a:gs pos="50000">
                <a:schemeClr val="accent2">
                  <a:lumMod val="25000"/>
                  <a:shade val="67500"/>
                  <a:satMod val="115000"/>
                </a:schemeClr>
              </a:gs>
              <a:gs pos="100000">
                <a:schemeClr val="accent2">
                  <a:lumMod val="25000"/>
                  <a:shade val="100000"/>
                  <a:satMod val="115000"/>
                </a:schemeClr>
              </a:gs>
            </a:gsLst>
            <a:lin ang="16200000" scaled="1"/>
            <a:tileRect/>
          </a:gradFill>
          <a:ln w="9525">
            <a:noFill/>
            <a:miter lim="800000"/>
            <a:headEnd/>
            <a:tailEnd/>
          </a:ln>
        </p:spPr>
        <p:txBody>
          <a:bodyPr wrap="none">
            <a:spAutoFit/>
          </a:bodyPr>
          <a:lstStyle/>
          <a:p>
            <a:pPr>
              <a:defRPr/>
            </a:pPr>
            <a:r>
              <a:rPr lang="en-US" sz="5400" b="1" err="1">
                <a:solidFill>
                  <a:srgbClr val="FFEEB1"/>
                </a:solidFill>
                <a:latin typeface="Arial" charset="0"/>
              </a:rPr>
              <a:t>ipm.ucanr.edu</a:t>
            </a:r>
            <a:endParaRPr lang="en-US" sz="5400" b="1">
              <a:solidFill>
                <a:srgbClr val="FFEEB1"/>
              </a:solidFill>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p:cTn id="7" dur="500" fill="hold"/>
                                        <p:tgtEl>
                                          <p:spTgt spid="36870"/>
                                        </p:tgtEl>
                                        <p:attrNameLst>
                                          <p:attrName>ppt_w</p:attrName>
                                        </p:attrNameLst>
                                      </p:cBhvr>
                                      <p:tavLst>
                                        <p:tav tm="0">
                                          <p:val>
                                            <p:fltVal val="0"/>
                                          </p:val>
                                        </p:tav>
                                        <p:tav tm="100000">
                                          <p:val>
                                            <p:strVal val="#ppt_w"/>
                                          </p:val>
                                        </p:tav>
                                      </p:tavLst>
                                    </p:anim>
                                    <p:anim calcmode="lin" valueType="num">
                                      <p:cBhvr>
                                        <p:cTn id="8" dur="500" fill="hold"/>
                                        <p:tgtEl>
                                          <p:spTgt spid="36870"/>
                                        </p:tgtEl>
                                        <p:attrNameLst>
                                          <p:attrName>ppt_h</p:attrName>
                                        </p:attrNameLst>
                                      </p:cBhvr>
                                      <p:tavLst>
                                        <p:tav tm="0">
                                          <p:val>
                                            <p:fltVal val="0"/>
                                          </p:val>
                                        </p:tav>
                                        <p:tav tm="100000">
                                          <p:val>
                                            <p:strVal val="#ppt_h"/>
                                          </p:val>
                                        </p:tav>
                                      </p:tavLst>
                                    </p:anim>
                                    <p:anim calcmode="lin" valueType="num">
                                      <p:cBhvr>
                                        <p:cTn id="9" dur="500" fill="hold"/>
                                        <p:tgtEl>
                                          <p:spTgt spid="36870"/>
                                        </p:tgtEl>
                                        <p:attrNameLst>
                                          <p:attrName>style.rotation</p:attrName>
                                        </p:attrNameLst>
                                      </p:cBhvr>
                                      <p:tavLst>
                                        <p:tav tm="0">
                                          <p:val>
                                            <p:fltVal val="360"/>
                                          </p:val>
                                        </p:tav>
                                        <p:tav tm="100000">
                                          <p:val>
                                            <p:fltVal val="0"/>
                                          </p:val>
                                        </p:tav>
                                      </p:tavLst>
                                    </p:anim>
                                    <p:animEffect transition="in" filter="fade">
                                      <p:cBhvr>
                                        <p:cTn id="10"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FCF094BB-AE7A-A94F-BE26-4C2A496A47FB}"/>
              </a:ext>
            </a:extLst>
          </p:cNvPr>
          <p:cNvSpPr>
            <a:spLocks noGrp="1" noChangeArrowheads="1"/>
          </p:cNvSpPr>
          <p:nvPr>
            <p:ph type="title"/>
          </p:nvPr>
        </p:nvSpPr>
        <p:spPr/>
        <p:txBody>
          <a:bodyPr/>
          <a:lstStyle/>
          <a:p>
            <a:pPr eaLnBrk="1" hangingPunct="1"/>
            <a:r>
              <a:rPr lang="en-US" altLang="en-US" sz="3200" dirty="0"/>
              <a:t>Diagnosing problems can be challenging but not impossible!</a:t>
            </a:r>
            <a:endParaRPr lang="en-US" altLang="en-US" dirty="0"/>
          </a:p>
        </p:txBody>
      </p:sp>
      <p:sp>
        <p:nvSpPr>
          <p:cNvPr id="25602" name="Rectangle 3">
            <a:extLst>
              <a:ext uri="{FF2B5EF4-FFF2-40B4-BE49-F238E27FC236}">
                <a16:creationId xmlns:a16="http://schemas.microsoft.com/office/drawing/2014/main" id="{D9E278DD-2FE0-2C4C-9E5D-09CC28AB4299}"/>
              </a:ext>
            </a:extLst>
          </p:cNvPr>
          <p:cNvSpPr>
            <a:spLocks noGrp="1" noChangeArrowheads="1"/>
          </p:cNvSpPr>
          <p:nvPr>
            <p:ph type="body" sz="half" idx="1"/>
          </p:nvPr>
        </p:nvSpPr>
        <p:spPr>
          <a:xfrm>
            <a:off x="914400" y="1600200"/>
            <a:ext cx="5638800" cy="4400550"/>
          </a:xfrm>
        </p:spPr>
        <p:txBody>
          <a:bodyPr>
            <a:normAutofit/>
          </a:bodyPr>
          <a:lstStyle/>
          <a:p>
            <a:pPr>
              <a:lnSpc>
                <a:spcPct val="90000"/>
              </a:lnSpc>
              <a:spcAft>
                <a:spcPts val="1125"/>
              </a:spcAft>
            </a:pPr>
            <a:r>
              <a:rPr lang="en-US" altLang="en-US" sz="2400" dirty="0"/>
              <a:t>Poor cultural practices such as poor water management, improper mowing or pruning can pre-dispose plants to </a:t>
            </a:r>
            <a:br>
              <a:rPr lang="en-US" altLang="en-US" sz="2400" dirty="0"/>
            </a:br>
            <a:r>
              <a:rPr lang="en-US" altLang="en-US" sz="2400" dirty="0"/>
              <a:t>pest damage</a:t>
            </a:r>
          </a:p>
          <a:p>
            <a:pPr>
              <a:lnSpc>
                <a:spcPct val="90000"/>
              </a:lnSpc>
              <a:spcAft>
                <a:spcPts val="1125"/>
              </a:spcAft>
            </a:pPr>
            <a:r>
              <a:rPr lang="en-US" altLang="en-US" sz="2400" dirty="0"/>
              <a:t>Damage may be due to two or more separate causes</a:t>
            </a:r>
          </a:p>
          <a:p>
            <a:pPr eaLnBrk="1" hangingPunct="1">
              <a:lnSpc>
                <a:spcPct val="90000"/>
              </a:lnSpc>
            </a:pPr>
            <a:r>
              <a:rPr lang="en-US" altLang="en-US" sz="2400" dirty="0"/>
              <a:t>Confirm cause of damage before treating</a:t>
            </a:r>
          </a:p>
        </p:txBody>
      </p:sp>
      <p:pic>
        <p:nvPicPr>
          <p:cNvPr id="25603" name="Picture 5" descr="S-WO-CULT-IR">
            <a:extLst>
              <a:ext uri="{FF2B5EF4-FFF2-40B4-BE49-F238E27FC236}">
                <a16:creationId xmlns:a16="http://schemas.microsoft.com/office/drawing/2014/main" id="{3E565171-1CCB-1F4C-A882-D92172C7DB94}"/>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7029450" y="1600200"/>
            <a:ext cx="2514600" cy="1652588"/>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 Box 6">
            <a:extLst>
              <a:ext uri="{FF2B5EF4-FFF2-40B4-BE49-F238E27FC236}">
                <a16:creationId xmlns:a16="http://schemas.microsoft.com/office/drawing/2014/main" id="{8D16E16B-7792-0C49-B796-E773B0299D6E}"/>
              </a:ext>
            </a:extLst>
          </p:cNvPr>
          <p:cNvSpPr txBox="1">
            <a:spLocks noChangeArrowheads="1"/>
          </p:cNvSpPr>
          <p:nvPr/>
        </p:nvSpPr>
        <p:spPr bwMode="auto">
          <a:xfrm>
            <a:off x="9753600" y="1600201"/>
            <a:ext cx="1447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Standing water can predispose trees to crown diseases</a:t>
            </a:r>
          </a:p>
        </p:txBody>
      </p:sp>
      <p:pic>
        <p:nvPicPr>
          <p:cNvPr id="25605" name="Picture 7" descr="I-LP-PNIG-CD">
            <a:extLst>
              <a:ext uri="{FF2B5EF4-FFF2-40B4-BE49-F238E27FC236}">
                <a16:creationId xmlns:a16="http://schemas.microsoft.com/office/drawing/2014/main" id="{9104D9F1-71CC-9D48-8B32-3FBB1A88EF16}"/>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a:ext>
            </a:extLst>
          </a:blip>
          <a:srcRect/>
          <a:stretch>
            <a:fillRect/>
          </a:stretch>
        </p:blipFill>
        <p:spPr bwMode="auto">
          <a:xfrm>
            <a:off x="7029450" y="3825875"/>
            <a:ext cx="2514600" cy="16605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606" name="Text Box 8">
            <a:extLst>
              <a:ext uri="{FF2B5EF4-FFF2-40B4-BE49-F238E27FC236}">
                <a16:creationId xmlns:a16="http://schemas.microsoft.com/office/drawing/2014/main" id="{F5B808DD-219D-B040-8F05-49E8223F6D56}"/>
              </a:ext>
            </a:extLst>
          </p:cNvPr>
          <p:cNvSpPr txBox="1">
            <a:spLocks noChangeArrowheads="1"/>
          </p:cNvSpPr>
          <p:nvPr/>
        </p:nvSpPr>
        <p:spPr bwMode="auto">
          <a:xfrm>
            <a:off x="9753600" y="3768725"/>
            <a:ext cx="1905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3200">
                <a:solidFill>
                  <a:srgbClr val="FFEEB1"/>
                </a:solidFill>
                <a:latin typeface="Arial" panose="020B0604020202020204" pitchFamily="34" charset="0"/>
                <a:ea typeface="ＭＳ Ｐゴシック" panose="020B0600070205080204" pitchFamily="34" charset="-128"/>
              </a:defRPr>
            </a:lvl1pPr>
            <a:lvl2pPr marL="37931725" indent="-37474525">
              <a:spcBef>
                <a:spcPct val="20000"/>
              </a:spcBef>
              <a:spcAft>
                <a:spcPct val="20000"/>
              </a:spcAft>
              <a:buChar char="–"/>
              <a:defRPr sz="2800">
                <a:solidFill>
                  <a:srgbClr val="FFEEB1"/>
                </a:solidFill>
                <a:latin typeface="Arial" panose="020B0604020202020204" pitchFamily="34" charset="0"/>
                <a:ea typeface="ＭＳ Ｐゴシック" panose="020B0600070205080204" pitchFamily="34" charset="-128"/>
              </a:defRPr>
            </a:lvl2pPr>
            <a:lvl3pPr marL="11430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3pPr>
            <a:lvl4pPr marL="16002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4pPr>
            <a:lvl5pPr marL="2057400" indent="-22860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20000"/>
              </a:spcAft>
              <a:buChar char="»"/>
              <a:defRPr sz="2000">
                <a:solidFill>
                  <a:srgbClr val="FFEEB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r>
              <a:rPr lang="en-US" altLang="en-US" sz="1400" b="1">
                <a:solidFill>
                  <a:schemeClr val="tx1"/>
                </a:solidFill>
              </a:rPr>
              <a:t>Branch flagging in juniper may be caused by insects, pathogens, dog urine or a combination of factors. Find the pest to confirm.</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Steps to diagnosing</a:t>
            </a:r>
          </a:p>
        </p:txBody>
      </p:sp>
      <p:pic>
        <p:nvPicPr>
          <p:cNvPr id="4" name="Picture 3" descr="I-TS-KMYO-CD.004.jpg"/>
          <p:cNvPicPr>
            <a:picLocks noChangeAspect="1"/>
          </p:cNvPicPr>
          <p:nvPr/>
        </p:nvPicPr>
        <p:blipFill rotWithShape="1">
          <a:blip r:embed="rId2">
            <a:extLst>
              <a:ext uri="{28A0092B-C50C-407E-A947-70E740481C1C}">
                <a14:useLocalDpi xmlns:a14="http://schemas.microsoft.com/office/drawing/2010/main"/>
              </a:ext>
            </a:extLst>
          </a:blip>
          <a:srcRect r="3" b="263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97762" y="2706624"/>
            <a:ext cx="6251110" cy="3483864"/>
          </a:xfrm>
          <a:prstGeom prst="rect">
            <a:avLst/>
          </a:prstGeom>
        </p:spPr>
        <p:txBody>
          <a:bodyPr vert="horz" lIns="91440" tIns="45720" rIns="91440" bIns="45720" rtlCol="0">
            <a:normAutofit/>
          </a:bodyPr>
          <a:lstStyle/>
          <a:p>
            <a:pPr marL="571500" indent="-228600">
              <a:lnSpc>
                <a:spcPct val="90000"/>
              </a:lnSpc>
              <a:spcAft>
                <a:spcPts val="600"/>
              </a:spcAft>
              <a:buFont typeface="Arial" panose="020B0604020202020204" pitchFamily="34" charset="0"/>
              <a:buChar char="•"/>
            </a:pPr>
            <a:r>
              <a:rPr lang="en-US" sz="2800" dirty="0"/>
              <a:t>Define the problem </a:t>
            </a:r>
          </a:p>
          <a:p>
            <a:pPr marL="571500" indent="-228600">
              <a:lnSpc>
                <a:spcPct val="90000"/>
              </a:lnSpc>
              <a:spcAft>
                <a:spcPts val="600"/>
              </a:spcAft>
              <a:buFont typeface="Arial" panose="020B0604020202020204" pitchFamily="34" charset="0"/>
              <a:buChar char="•"/>
            </a:pPr>
            <a:r>
              <a:rPr lang="en-US" sz="2800" dirty="0"/>
              <a:t>Host plant or where found </a:t>
            </a:r>
          </a:p>
          <a:p>
            <a:pPr marL="571500" indent="-228600">
              <a:lnSpc>
                <a:spcPct val="90000"/>
              </a:lnSpc>
              <a:spcAft>
                <a:spcPts val="600"/>
              </a:spcAft>
              <a:buFont typeface="Arial" panose="020B0604020202020204" pitchFamily="34" charset="0"/>
              <a:buChar char="•"/>
            </a:pPr>
            <a:r>
              <a:rPr lang="en-US" sz="2800" dirty="0"/>
              <a:t>Look for patterns</a:t>
            </a:r>
          </a:p>
          <a:p>
            <a:pPr marL="571500" indent="-228600">
              <a:lnSpc>
                <a:spcPct val="90000"/>
              </a:lnSpc>
              <a:spcAft>
                <a:spcPts val="600"/>
              </a:spcAft>
              <a:buFont typeface="Arial" panose="020B0604020202020204" pitchFamily="34" charset="0"/>
              <a:buChar char="•"/>
            </a:pPr>
            <a:r>
              <a:rPr lang="en-US" sz="2800" dirty="0"/>
              <a:t>Examine spread of problem</a:t>
            </a:r>
          </a:p>
          <a:p>
            <a:pPr marL="571500" indent="-228600">
              <a:lnSpc>
                <a:spcPct val="90000"/>
              </a:lnSpc>
              <a:spcAft>
                <a:spcPts val="600"/>
              </a:spcAft>
              <a:buFont typeface="Arial" panose="020B0604020202020204" pitchFamily="34" charset="0"/>
              <a:buChar char="•"/>
            </a:pPr>
            <a:r>
              <a:rPr lang="en-US" sz="2800" dirty="0"/>
              <a:t>Determine likely cause of damage</a:t>
            </a:r>
          </a:p>
          <a:p>
            <a:pPr marL="571500" indent="-2286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89506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73940"/>
            <a:ext cx="4928291" cy="1035781"/>
          </a:xfrm>
        </p:spPr>
        <p:txBody>
          <a:bodyPr vert="horz" lIns="91440" tIns="45720" rIns="91440" bIns="45720" rtlCol="0" anchor="ctr">
            <a:normAutofit/>
          </a:bodyPr>
          <a:lstStyle/>
          <a:p>
            <a:r>
              <a:rPr lang="en-US" sz="3600"/>
              <a:t>Define the Problem</a:t>
            </a:r>
          </a:p>
        </p:txBody>
      </p:sp>
      <p:sp>
        <p:nvSpPr>
          <p:cNvPr id="3" name="TextBox 2"/>
          <p:cNvSpPr txBox="1"/>
          <p:nvPr/>
        </p:nvSpPr>
        <p:spPr>
          <a:xfrm>
            <a:off x="1045029" y="2524721"/>
            <a:ext cx="4991629" cy="3677123"/>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dirty="0"/>
              <a:t>Closely examine the entire plant and others around it. </a:t>
            </a:r>
          </a:p>
          <a:p>
            <a:pPr marL="342900" indent="-228600">
              <a:lnSpc>
                <a:spcPct val="90000"/>
              </a:lnSpc>
              <a:spcAft>
                <a:spcPts val="600"/>
              </a:spcAft>
              <a:buFont typeface="Arial" panose="020B0604020202020204" pitchFamily="34" charset="0"/>
              <a:buChar char="•"/>
            </a:pPr>
            <a:r>
              <a:rPr lang="en-US" dirty="0"/>
              <a:t>Take note of all the </a:t>
            </a:r>
            <a:r>
              <a:rPr lang="en-US" b="1" dirty="0"/>
              <a:t>signs</a:t>
            </a:r>
            <a:r>
              <a:rPr lang="en-US" dirty="0"/>
              <a:t> and </a:t>
            </a:r>
            <a:r>
              <a:rPr lang="en-US" b="1" dirty="0"/>
              <a:t>symptoms</a:t>
            </a:r>
            <a:r>
              <a:rPr lang="en-US" dirty="0"/>
              <a:t>: </a:t>
            </a:r>
          </a:p>
          <a:p>
            <a:pPr marL="800100" lvl="1" indent="-228600">
              <a:lnSpc>
                <a:spcPct val="90000"/>
              </a:lnSpc>
              <a:spcAft>
                <a:spcPts val="600"/>
              </a:spcAft>
              <a:buFont typeface="Arial" panose="020B0604020202020204" pitchFamily="34" charset="0"/>
              <a:buChar char="•"/>
            </a:pPr>
            <a:r>
              <a:rPr lang="en-US" dirty="0"/>
              <a:t>Do they have brown spots, holes, chewed edges? </a:t>
            </a:r>
          </a:p>
          <a:p>
            <a:pPr marL="800100" lvl="1" indent="-228600">
              <a:lnSpc>
                <a:spcPct val="90000"/>
              </a:lnSpc>
              <a:spcAft>
                <a:spcPts val="600"/>
              </a:spcAft>
              <a:buFont typeface="Arial" panose="020B0604020202020204" pitchFamily="34" charset="0"/>
              <a:buChar char="•"/>
            </a:pPr>
            <a:r>
              <a:rPr lang="en-US" dirty="0"/>
              <a:t>Are they turning pale green or yellow? </a:t>
            </a:r>
          </a:p>
          <a:p>
            <a:pPr marL="800100" lvl="1" indent="-228600">
              <a:lnSpc>
                <a:spcPct val="90000"/>
              </a:lnSpc>
              <a:spcAft>
                <a:spcPts val="600"/>
              </a:spcAft>
              <a:buFont typeface="Arial" panose="020B0604020202020204" pitchFamily="34" charset="0"/>
              <a:buChar char="•"/>
            </a:pPr>
            <a:r>
              <a:rPr lang="en-US" dirty="0"/>
              <a:t>If plant has insects, examine the leaves with insects on them. Is more than one kind of insect present?</a:t>
            </a:r>
          </a:p>
          <a:p>
            <a:pPr indent="-228600">
              <a:lnSpc>
                <a:spcPct val="90000"/>
              </a:lnSpc>
              <a:spcAft>
                <a:spcPts val="600"/>
              </a:spcAft>
              <a:buFont typeface="Arial" panose="020B0604020202020204" pitchFamily="34" charset="0"/>
              <a:buChar char="•"/>
            </a:pPr>
            <a:endParaRPr lang="en-US" dirty="0"/>
          </a:p>
        </p:txBody>
      </p:sp>
      <p:pic>
        <p:nvPicPr>
          <p:cNvPr id="4" name="Picture 3" descr="D-WO-ROMV-FO.008.jpg"/>
          <p:cNvPicPr>
            <a:picLocks noChangeAspect="1"/>
          </p:cNvPicPr>
          <p:nvPr/>
        </p:nvPicPr>
        <p:blipFill rotWithShape="1">
          <a:blip r:embed="rId2">
            <a:extLst>
              <a:ext uri="{28A0092B-C50C-407E-A947-70E740481C1C}">
                <a14:useLocalDpi xmlns:a14="http://schemas.microsoft.com/office/drawing/2010/main"/>
              </a:ext>
            </a:extLst>
          </a:blip>
          <a:srcRect l="14606" r="31207" b="3"/>
          <a:stretch/>
        </p:blipFill>
        <p:spPr>
          <a:xfrm>
            <a:off x="6788383" y="613147"/>
            <a:ext cx="4565417" cy="5593443"/>
          </a:xfrm>
          <a:prstGeom prst="rect">
            <a:avLst/>
          </a:prstGeom>
        </p:spPr>
      </p:pic>
      <p:cxnSp>
        <p:nvCxnSpPr>
          <p:cNvPr id="25" name="Straight Connector 2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89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B79-F008-57A4-DAE1-16C7B591A42C}"/>
              </a:ext>
            </a:extLst>
          </p:cNvPr>
          <p:cNvSpPr>
            <a:spLocks noGrp="1"/>
          </p:cNvSpPr>
          <p:nvPr>
            <p:ph type="title"/>
          </p:nvPr>
        </p:nvSpPr>
        <p:spPr>
          <a:xfrm>
            <a:off x="838200" y="365126"/>
            <a:ext cx="10424532" cy="961870"/>
          </a:xfrm>
        </p:spPr>
        <p:txBody>
          <a:bodyPr/>
          <a:lstStyle/>
          <a:p>
            <a:r>
              <a:rPr lang="en-US" dirty="0"/>
              <a:t>Sign vs Symptoms</a:t>
            </a:r>
          </a:p>
        </p:txBody>
      </p:sp>
      <p:sp>
        <p:nvSpPr>
          <p:cNvPr id="3" name="Content Placeholder 2">
            <a:extLst>
              <a:ext uri="{FF2B5EF4-FFF2-40B4-BE49-F238E27FC236}">
                <a16:creationId xmlns:a16="http://schemas.microsoft.com/office/drawing/2014/main" id="{F647F544-CF31-F1BF-0E96-DDBFE4A92094}"/>
              </a:ext>
            </a:extLst>
          </p:cNvPr>
          <p:cNvSpPr>
            <a:spLocks noGrp="1"/>
          </p:cNvSpPr>
          <p:nvPr>
            <p:ph sz="half" idx="1"/>
          </p:nvPr>
        </p:nvSpPr>
        <p:spPr>
          <a:xfrm>
            <a:off x="838200" y="2374558"/>
            <a:ext cx="5085945" cy="3660050"/>
          </a:xfrm>
          <a:solidFill>
            <a:schemeClr val="accent5">
              <a:lumMod val="40000"/>
              <a:lumOff val="60000"/>
            </a:schemeClr>
          </a:solidFill>
        </p:spPr>
        <p:txBody>
          <a:bodyPr>
            <a:normAutofit/>
          </a:bodyPr>
          <a:lstStyle/>
          <a:p>
            <a:r>
              <a:rPr lang="en-US" sz="2400" dirty="0">
                <a:effectLst/>
                <a:latin typeface="Arial" panose="020B0604020202020204" pitchFamily="34" charset="0"/>
              </a:rPr>
              <a:t>Signs: </a:t>
            </a:r>
          </a:p>
          <a:p>
            <a:pPr marL="0" indent="0">
              <a:buNone/>
            </a:pPr>
            <a:r>
              <a:rPr lang="en-US" sz="2400" dirty="0">
                <a:latin typeface="Arial" panose="020B0604020202020204" pitchFamily="34" charset="0"/>
              </a:rPr>
              <a:t>P</a:t>
            </a:r>
            <a:r>
              <a:rPr lang="en-US" sz="2400" dirty="0">
                <a:effectLst/>
                <a:latin typeface="Arial" panose="020B0604020202020204" pitchFamily="34" charset="0"/>
              </a:rPr>
              <a:t>hysical evidence of damage caused by biotic or abiotic agents. </a:t>
            </a:r>
          </a:p>
          <a:p>
            <a:pPr marL="0" indent="0">
              <a:buNone/>
            </a:pPr>
            <a:endParaRPr lang="en-US" sz="2400" dirty="0">
              <a:effectLst/>
              <a:latin typeface="Arial" panose="020B0604020202020204" pitchFamily="34" charset="0"/>
            </a:endParaRPr>
          </a:p>
          <a:p>
            <a:pPr marL="0" indent="0">
              <a:buNone/>
            </a:pPr>
            <a:r>
              <a:rPr lang="en-US" sz="2400" dirty="0">
                <a:effectLst/>
                <a:latin typeface="Arial" panose="020B0604020202020204" pitchFamily="34" charset="0"/>
              </a:rPr>
              <a:t>Examples: pests are present, chewed leaves, spots, spores, fruiting bodies, chemical residue, bacterial ooze</a:t>
            </a:r>
          </a:p>
        </p:txBody>
      </p:sp>
      <p:sp>
        <p:nvSpPr>
          <p:cNvPr id="4" name="Content Placeholder 3">
            <a:extLst>
              <a:ext uri="{FF2B5EF4-FFF2-40B4-BE49-F238E27FC236}">
                <a16:creationId xmlns:a16="http://schemas.microsoft.com/office/drawing/2014/main" id="{1F4B761C-0926-8379-8617-46E715A99812}"/>
              </a:ext>
            </a:extLst>
          </p:cNvPr>
          <p:cNvSpPr>
            <a:spLocks noGrp="1"/>
          </p:cNvSpPr>
          <p:nvPr>
            <p:ph sz="half" idx="2"/>
          </p:nvPr>
        </p:nvSpPr>
        <p:spPr>
          <a:xfrm>
            <a:off x="6653719" y="2374559"/>
            <a:ext cx="4609013" cy="3660050"/>
          </a:xfrm>
          <a:solidFill>
            <a:schemeClr val="accent4">
              <a:lumMod val="40000"/>
              <a:lumOff val="60000"/>
            </a:schemeClr>
          </a:solidFill>
        </p:spPr>
        <p:txBody>
          <a:bodyPr>
            <a:normAutofit/>
          </a:bodyPr>
          <a:lstStyle/>
          <a:p>
            <a:r>
              <a:rPr lang="en-US" sz="2400" dirty="0">
                <a:effectLst/>
                <a:latin typeface="Arial" panose="020B0604020202020204" pitchFamily="34" charset="0"/>
              </a:rPr>
              <a:t>Symptoms: </a:t>
            </a:r>
          </a:p>
          <a:p>
            <a:pPr marL="0" indent="0">
              <a:buNone/>
            </a:pPr>
            <a:r>
              <a:rPr lang="en-US" sz="2400" dirty="0">
                <a:latin typeface="Arial" panose="020B0604020202020204" pitchFamily="34" charset="0"/>
              </a:rPr>
              <a:t>V</a:t>
            </a:r>
            <a:r>
              <a:rPr lang="en-US" sz="2400" dirty="0">
                <a:effectLst/>
                <a:latin typeface="Arial" panose="020B0604020202020204" pitchFamily="34" charset="0"/>
              </a:rPr>
              <a:t>isible response of a plant to biotic and/or abiotic factors that result in a change or abnormality in the plant. </a:t>
            </a:r>
          </a:p>
          <a:p>
            <a:pPr marL="0" indent="0">
              <a:buNone/>
            </a:pPr>
            <a:endParaRPr lang="en-US" sz="2400" dirty="0">
              <a:latin typeface="Arial" panose="020B0604020202020204" pitchFamily="34" charset="0"/>
            </a:endParaRPr>
          </a:p>
          <a:p>
            <a:pPr marL="0" indent="0">
              <a:buNone/>
            </a:pPr>
            <a:r>
              <a:rPr lang="en-US" sz="2400" dirty="0">
                <a:latin typeface="Arial" panose="020B0604020202020204" pitchFamily="34" charset="0"/>
              </a:rPr>
              <a:t>Examples:</a:t>
            </a:r>
            <a:r>
              <a:rPr lang="en-US" sz="2400" dirty="0">
                <a:effectLst/>
                <a:latin typeface="Arial" panose="020B0604020202020204" pitchFamily="34" charset="0"/>
              </a:rPr>
              <a:t> galls, chlorosis, ring-spots, wilt, rot, ooze. </a:t>
            </a:r>
          </a:p>
          <a:p>
            <a:endParaRPr lang="en-US" sz="2400" dirty="0"/>
          </a:p>
        </p:txBody>
      </p:sp>
      <p:sp>
        <p:nvSpPr>
          <p:cNvPr id="5" name="TextBox 4">
            <a:extLst>
              <a:ext uri="{FF2B5EF4-FFF2-40B4-BE49-F238E27FC236}">
                <a16:creationId xmlns:a16="http://schemas.microsoft.com/office/drawing/2014/main" id="{9DBC70A5-FC47-25AC-CF57-D2783A7041A8}"/>
              </a:ext>
            </a:extLst>
          </p:cNvPr>
          <p:cNvSpPr txBox="1"/>
          <p:nvPr/>
        </p:nvSpPr>
        <p:spPr>
          <a:xfrm>
            <a:off x="838200" y="1238972"/>
            <a:ext cx="9881879" cy="1077218"/>
          </a:xfrm>
          <a:prstGeom prst="rect">
            <a:avLst/>
          </a:prstGeom>
          <a:noFill/>
        </p:spPr>
        <p:txBody>
          <a:bodyPr wrap="square" rtlCol="0">
            <a:spAutoFit/>
          </a:bodyPr>
          <a:lstStyle/>
          <a:p>
            <a:r>
              <a:rPr lang="en-US" sz="1600" dirty="0">
                <a:effectLst/>
                <a:latin typeface="Arial" panose="020B0604020202020204" pitchFamily="34" charset="0"/>
              </a:rPr>
              <a:t>The signs and symptoms of plant disorders are the appearance or manifestation of changes in the normal form and/or function of the plant. Signs and symptoms are usually the first indication you will notice in plant problems. </a:t>
            </a:r>
          </a:p>
          <a:p>
            <a:endParaRPr lang="en-US" sz="1600" dirty="0"/>
          </a:p>
        </p:txBody>
      </p:sp>
    </p:spTree>
    <p:extLst>
      <p:ext uri="{BB962C8B-B14F-4D97-AF65-F5344CB8AC3E}">
        <p14:creationId xmlns:p14="http://schemas.microsoft.com/office/powerpoint/2010/main" val="605029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1,55572871,C:\Documents and Settings\IPM Staff\Desktop\ENGLISH\MGChap2_newrev\Media.ppcx"/>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43B0117-9341-4244-975D-9457F77C50C1}"/>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82B8720B-2F3F-4781-B1BE-487DAB0AEA30}"/>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369D8085-C59E-4681-B227-71B0E595B3E6}"/>
</p:tagLst>
</file>

<file path=ppt/tags/tag13.xml><?xml version="1.0" encoding="utf-8"?>
<p:tagLst xmlns:a="http://schemas.openxmlformats.org/drawingml/2006/main" xmlns:r="http://schemas.openxmlformats.org/officeDocument/2006/relationships" xmlns:p="http://schemas.openxmlformats.org/presentationml/2006/main">
  <p:tag name="PPSNARRATION" val="9,55572871,C:\Documents and Settings\IPM Staff\Desktop\ENGLISH\MGChap2_newrev\Media.ppcx"/>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53EA11AD-77DB-4A6E-8A8C-C892E9AB9B34}"/>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0873D147-3321-4A55-BAA1-1DA2B9D38950}"/>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E51EB945-9427-4E2C-BD49-5E737A1C27E8}"/>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9BB1842D-CDE9-45E4-B408-5700809BA559}"/>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39C10810-CD0D-46C6-BEBC-0495BBF4BAF7}"/>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51F3867F-7703-43BF-AFF8-08D28DD55A3E}"/>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72A05525-AEE0-478B-95C0-CBD2AC7603FC}"/>
</p:tagLst>
</file>

<file path=ppt/tags/tag20.xml><?xml version="1.0" encoding="utf-8"?>
<p:tagLst xmlns:a="http://schemas.openxmlformats.org/drawingml/2006/main" xmlns:r="http://schemas.openxmlformats.org/officeDocument/2006/relationships" xmlns:p="http://schemas.openxmlformats.org/presentationml/2006/main">
  <p:tag name="PPSNARRATION" val="6,55572871,C:\Documents and Settings\IPM Staff\Desktop\ENGLISH\MGChap2_newrev\Media.ppcx"/>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B700B95F-9640-49FB-95FB-C8065EF952A2}"/>
</p:tagLst>
</file>

<file path=ppt/tags/tag22.xml><?xml version="1.0" encoding="utf-8"?>
<p:tagLst xmlns:a="http://schemas.openxmlformats.org/drawingml/2006/main" xmlns:r="http://schemas.openxmlformats.org/officeDocument/2006/relationships" xmlns:p="http://schemas.openxmlformats.org/presentationml/2006/main">
  <p:tag name="PPSNARRATION" val="8,55572871,C:\Documents and Settings\IPM Staff\Desktop\ENGLISH\MGChap2_newrev\Media.ppcx"/>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7FC36721-06EA-4FD4-978F-63D2DBC5A2CA}"/>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DB7CA5E8-62E3-4A16-AFCA-031ECEEF9336}"/>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20C099CD-3F5B-419E-9683-9B9A840E0141}"/>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4CC60485-487D-4668-B094-949A0F37CD6E}"/>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F7B49252-026C-4C9F-9CC3-258ACF794141}"/>
</p:tagLst>
</file>

<file path=ppt/tags/tag28.xml><?xml version="1.0" encoding="utf-8"?>
<p:tagLst xmlns:a="http://schemas.openxmlformats.org/drawingml/2006/main" xmlns:r="http://schemas.openxmlformats.org/officeDocument/2006/relationships" xmlns:p="http://schemas.openxmlformats.org/presentationml/2006/main">
  <p:tag name="PPSNARRATION" val="10,55572871,C:\Documents and Settings\IPM Staff\Desktop\ENGLISH\MGChap2_newrev\Media.ppcx"/>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ADB9600A-5778-4885-984D-BF82C5442424}"/>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8FC0DD9B-4D2A-4947-9C06-375F577D487B}"/>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F90B9CF1-BAF5-4ED1-B1B2-631EC4B82D72}"/>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E4EE265D-3A86-4C60-BCCD-5CC7E9F3A9BB}"/>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89A5AC11-871A-4D1E-B770-15AA8E779D66}"/>
</p:tagLst>
</file>

<file path=ppt/tags/tag33.xml><?xml version="1.0" encoding="utf-8"?>
<p:tagLst xmlns:a="http://schemas.openxmlformats.org/drawingml/2006/main" xmlns:r="http://schemas.openxmlformats.org/officeDocument/2006/relationships" xmlns:p="http://schemas.openxmlformats.org/presentationml/2006/main">
  <p:tag name="PPSNARRATION" val="17,55572871,C:\Documents and Settings\IPM Staff\Desktop\ENGLISH\MGChap2_newrev\Media.ppcx"/>
</p:tagLst>
</file>

<file path=ppt/tags/tag34.xml><?xml version="1.0" encoding="utf-8"?>
<p:tagLst xmlns:a="http://schemas.openxmlformats.org/drawingml/2006/main" xmlns:r="http://schemas.openxmlformats.org/officeDocument/2006/relationships" xmlns:p="http://schemas.openxmlformats.org/presentationml/2006/main">
  <p:tag name="PPSNARRATION" val="17,55572871,C:\Documents and Settings\IPM Staff\Desktop\ENGLISH\MGChap2_newrev\Media.ppcx"/>
</p:tagLst>
</file>

<file path=ppt/tags/tag35.xml><?xml version="1.0" encoding="utf-8"?>
<p:tagLst xmlns:a="http://schemas.openxmlformats.org/drawingml/2006/main" xmlns:r="http://schemas.openxmlformats.org/officeDocument/2006/relationships" xmlns:p="http://schemas.openxmlformats.org/presentationml/2006/main">
  <p:tag name="PPSNARRATION" val="11,55572871,C:\Documents and Settings\IPM Staff\Desktop\ENGLISH\MGChap2_newrev\Media.ppcx"/>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A75F55D-40C9-4D10-8B26-F0E09297D5A8}"/>
</p:tagLst>
</file>

<file path=ppt/tags/tag37.xml><?xml version="1.0" encoding="utf-8"?>
<p:tagLst xmlns:a="http://schemas.openxmlformats.org/drawingml/2006/main" xmlns:r="http://schemas.openxmlformats.org/officeDocument/2006/relationships" xmlns:p="http://schemas.openxmlformats.org/presentationml/2006/main">
  <p:tag name="PPSNARRATION" val="13,55572871,C:\Documents and Settings\IPM Staff\Desktop\ENGLISH\MGChap2_newrev\Media.ppcx"/>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66693BCF-6087-45EC-818A-F40C2F7AD6F3}"/>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27F61314-6B72-4B86-B707-F77A0974CB3E}"/>
</p:tagLst>
</file>

<file path=ppt/tags/tag4.xml><?xml version="1.0" encoding="utf-8"?>
<p:tagLst xmlns:a="http://schemas.openxmlformats.org/drawingml/2006/main" xmlns:r="http://schemas.openxmlformats.org/officeDocument/2006/relationships" xmlns:p="http://schemas.openxmlformats.org/presentationml/2006/main">
  <p:tag name="PPSNARRATION" val="5,55572871,C:\Documents and Settings\IPM Staff\Desktop\ENGLISH\MGChap2_newrev\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75002863-82E1-4FE5-9FC3-E6845ACE83CD}"/>
</p:tagLst>
</file>

<file path=ppt/tags/tag41.xml><?xml version="1.0" encoding="utf-8"?>
<p:tagLst xmlns:a="http://schemas.openxmlformats.org/drawingml/2006/main" xmlns:r="http://schemas.openxmlformats.org/officeDocument/2006/relationships" xmlns:p="http://schemas.openxmlformats.org/presentationml/2006/main">
  <p:tag name="PPSNARRATION" val="14,55572871,C:\Documents and Settings\IPM Staff\Desktop\ENGLISH\MGChap2_newrev\Media.ppcx"/>
</p:tagLst>
</file>

<file path=ppt/tags/tag42.xml><?xml version="1.0" encoding="utf-8"?>
<p:tagLst xmlns:a="http://schemas.openxmlformats.org/drawingml/2006/main" xmlns:r="http://schemas.openxmlformats.org/officeDocument/2006/relationships" xmlns:p="http://schemas.openxmlformats.org/presentationml/2006/main">
  <p:tag name="MMPROD_SUBSTITUTION_ID" val="{0C79BB49-6063-4BF9-BB32-4DEDDBE203D3}"/>
</p:tagLst>
</file>

<file path=ppt/tags/tag43.xml><?xml version="1.0" encoding="utf-8"?>
<p:tagLst xmlns:a="http://schemas.openxmlformats.org/drawingml/2006/main" xmlns:r="http://schemas.openxmlformats.org/officeDocument/2006/relationships" xmlns:p="http://schemas.openxmlformats.org/presentationml/2006/main">
  <p:tag name="MMPROD_SUBSTITUTION_ID" val="{1E73C453-5FF0-44BC-BC95-B69CBD0DBB6C}"/>
</p:tagLst>
</file>

<file path=ppt/tags/tag44.xml><?xml version="1.0" encoding="utf-8"?>
<p:tagLst xmlns:a="http://schemas.openxmlformats.org/drawingml/2006/main" xmlns:r="http://schemas.openxmlformats.org/officeDocument/2006/relationships" xmlns:p="http://schemas.openxmlformats.org/presentationml/2006/main">
  <p:tag name="PPSNARRATION" val="15,55572871,C:\Documents and Settings\IPM Staff\Desktop\ENGLISH\MGChap2_newrev\Media.ppcx"/>
</p:tagLst>
</file>

<file path=ppt/tags/tag45.xml><?xml version="1.0" encoding="utf-8"?>
<p:tagLst xmlns:a="http://schemas.openxmlformats.org/drawingml/2006/main" xmlns:r="http://schemas.openxmlformats.org/officeDocument/2006/relationships" xmlns:p="http://schemas.openxmlformats.org/presentationml/2006/main">
  <p:tag name="MMPROD_SUBSTITUTION_ID" val="{4BA74AAE-22BB-4522-A14F-8D19BB0DE633}"/>
</p:tagLst>
</file>

<file path=ppt/tags/tag46.xml><?xml version="1.0" encoding="utf-8"?>
<p:tagLst xmlns:a="http://schemas.openxmlformats.org/drawingml/2006/main" xmlns:r="http://schemas.openxmlformats.org/officeDocument/2006/relationships" xmlns:p="http://schemas.openxmlformats.org/presentationml/2006/main">
  <p:tag name="MMPROD_SUBSTITUTION_ID" val="{F2FE3BB2-0647-47E2-9CFA-3217BB4D36BF}"/>
</p:tagLst>
</file>

<file path=ppt/tags/tag47.xml><?xml version="1.0" encoding="utf-8"?>
<p:tagLst xmlns:a="http://schemas.openxmlformats.org/drawingml/2006/main" xmlns:r="http://schemas.openxmlformats.org/officeDocument/2006/relationships" xmlns:p="http://schemas.openxmlformats.org/presentationml/2006/main">
  <p:tag name="MMPROD_SUBSTITUTION_ID" val="{10D41B26-E933-451A-BD75-5E03520282E4}"/>
</p:tagLst>
</file>

<file path=ppt/tags/tag48.xml><?xml version="1.0" encoding="utf-8"?>
<p:tagLst xmlns:a="http://schemas.openxmlformats.org/drawingml/2006/main" xmlns:r="http://schemas.openxmlformats.org/officeDocument/2006/relationships" xmlns:p="http://schemas.openxmlformats.org/presentationml/2006/main">
  <p:tag name="PPSNARRATION" val="16,55572871,C:\Documents and Settings\IPM Staff\Desktop\ENGLISH\MGChap2_newrev\Media.ppcx"/>
</p:tagLst>
</file>

<file path=ppt/tags/tag49.xml><?xml version="1.0" encoding="utf-8"?>
<p:tagLst xmlns:a="http://schemas.openxmlformats.org/drawingml/2006/main" xmlns:r="http://schemas.openxmlformats.org/officeDocument/2006/relationships" xmlns:p="http://schemas.openxmlformats.org/presentationml/2006/main">
  <p:tag name="MMPROD_SUBSTITUTION_ID" val="{7565B7C7-B046-443E-898D-2E1F3A3072BC}"/>
</p:tagLst>
</file>

<file path=ppt/tags/tag5.xml><?xml version="1.0" encoding="utf-8"?>
<p:tagLst xmlns:a="http://schemas.openxmlformats.org/drawingml/2006/main" xmlns:r="http://schemas.openxmlformats.org/officeDocument/2006/relationships" xmlns:p="http://schemas.openxmlformats.org/presentationml/2006/main">
  <p:tag name="PPSNARRATION" val="2,55572871,C:\Documents and Settings\IPM Staff\Desktop\ENGLISH\MGChap2_newrev\Media.ppcx"/>
</p:tagLst>
</file>

<file path=ppt/tags/tag50.xml><?xml version="1.0" encoding="utf-8"?>
<p:tagLst xmlns:a="http://schemas.openxmlformats.org/drawingml/2006/main" xmlns:r="http://schemas.openxmlformats.org/officeDocument/2006/relationships" xmlns:p="http://schemas.openxmlformats.org/presentationml/2006/main">
  <p:tag name="MMPROD_SUBSTITUTION_ID" val="{547ACE88-33A7-44F1-8247-FE6878695BB5}"/>
</p:tagLst>
</file>

<file path=ppt/tags/tag51.xml><?xml version="1.0" encoding="utf-8"?>
<p:tagLst xmlns:a="http://schemas.openxmlformats.org/drawingml/2006/main" xmlns:r="http://schemas.openxmlformats.org/officeDocument/2006/relationships" xmlns:p="http://schemas.openxmlformats.org/presentationml/2006/main">
  <p:tag name="MMPROD_SUBSTITUTION_ID" val="{46A32516-EE1B-4A03-8F79-5908C8DABEAB}"/>
</p:tagLst>
</file>

<file path=ppt/tags/tag52.xml><?xml version="1.0" encoding="utf-8"?>
<p:tagLst xmlns:a="http://schemas.openxmlformats.org/drawingml/2006/main" xmlns:r="http://schemas.openxmlformats.org/officeDocument/2006/relationships" xmlns:p="http://schemas.openxmlformats.org/presentationml/2006/main">
  <p:tag name="PPSNARRATION" val="16,913467358,C:\Documents and Settings\IPM Staff\Desktop\ENGLISH\MGChap3_revnewa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4,55572871,C:\Documents and Settings\IPM Staff\Desktop\ENGLISH\MGChap2_newrev\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29FF2C1C-6C9D-49A6-987A-3190BDA7C5EE}"/>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DE3AA9EC-7D0C-4918-BA72-34561E3D5351}"/>
</p:tagLst>
</file>

<file path=ppt/tags/tag9.xml><?xml version="1.0" encoding="utf-8"?>
<p:tagLst xmlns:a="http://schemas.openxmlformats.org/drawingml/2006/main" xmlns:r="http://schemas.openxmlformats.org/officeDocument/2006/relationships" xmlns:p="http://schemas.openxmlformats.org/presentationml/2006/main">
  <p:tag name="PPSNARRATION" val="7,55572871,C:\Documents and Settings\IPM Staff\Desktop\ENGLISH\MGChap2_newrev\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BE1092-07EC-455E-8EB1-FCA572BED97A}">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834945e8-53ba-4031-8925-86cfb2e30778"/>
    <ds:schemaRef ds:uri="http://purl.org/dc/terms/"/>
    <ds:schemaRef ds:uri="febb48a7-c5bb-410a-b2dc-73a323ac6ba8"/>
    <ds:schemaRef ds:uri="http://www.w3.org/XML/1998/namespace"/>
    <ds:schemaRef ds:uri="http://purl.org/dc/elements/1.1/"/>
  </ds:schemaRefs>
</ds:datastoreItem>
</file>

<file path=customXml/itemProps2.xml><?xml version="1.0" encoding="utf-8"?>
<ds:datastoreItem xmlns:ds="http://schemas.openxmlformats.org/officeDocument/2006/customXml" ds:itemID="{8D77BBE8-06CE-4AC0-A42C-72248E4E95F5}"/>
</file>

<file path=customXml/itemProps3.xml><?xml version="1.0" encoding="utf-8"?>
<ds:datastoreItem xmlns:ds="http://schemas.openxmlformats.org/officeDocument/2006/customXml" ds:itemID="{5ABEE76C-ECB0-477C-861E-71ABC79859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1924</TotalTime>
  <Words>7129</Words>
  <Application>Microsoft Macintosh PowerPoint</Application>
  <PresentationFormat>Widescreen</PresentationFormat>
  <Paragraphs>626</Paragraphs>
  <Slides>58</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ＭＳ Ｐゴシック</vt:lpstr>
      <vt:lpstr>Arial</vt:lpstr>
      <vt:lpstr>Calibri</vt:lpstr>
      <vt:lpstr>Calibri Light</vt:lpstr>
      <vt:lpstr>Times</vt:lpstr>
      <vt:lpstr>Wingdings</vt:lpstr>
      <vt:lpstr>Wingdings 3</vt:lpstr>
      <vt:lpstr>Office Theme</vt:lpstr>
      <vt:lpstr>PowerPoint Presentation</vt:lpstr>
      <vt:lpstr>What pests can be found in garden and landscapes?</vt:lpstr>
      <vt:lpstr>Damage in the landscape  can have many causes</vt:lpstr>
      <vt:lpstr>Look-alike damage</vt:lpstr>
      <vt:lpstr>Look-alike damage</vt:lpstr>
      <vt:lpstr>Diagnosing problems can be challenging but not impossible!</vt:lpstr>
      <vt:lpstr>Steps to diagnosing</vt:lpstr>
      <vt:lpstr>Define the Problem</vt:lpstr>
      <vt:lpstr>Sign vs Symptoms</vt:lpstr>
      <vt:lpstr>Host plant or location</vt:lpstr>
      <vt:lpstr>Look for Patterns</vt:lpstr>
      <vt:lpstr>Examine spread of problem</vt:lpstr>
      <vt:lpstr>Determine likely cause of damage</vt:lpstr>
      <vt:lpstr>Diagnosing damage caused by insects: Sucking mouthparts</vt:lpstr>
      <vt:lpstr>Common pests with sucking mouthparts</vt:lpstr>
      <vt:lpstr>PowerPoint Presentation</vt:lpstr>
      <vt:lpstr>PowerPoint Presentation</vt:lpstr>
      <vt:lpstr>PowerPoint Presentation</vt:lpstr>
      <vt:lpstr>Chewing mouthparts</vt:lpstr>
      <vt:lpstr>Common pests with chewing mouth parts</vt:lpstr>
      <vt:lpstr>PowerPoint Presentation</vt:lpstr>
      <vt:lpstr>PowerPoint Presentation</vt:lpstr>
      <vt:lpstr>Other invertebrate pests  common in landscapes</vt:lpstr>
      <vt:lpstr>Signs and Damage from Vertebrate Pests</vt:lpstr>
      <vt:lpstr>Signs and Damage from Vertebrate Pests</vt:lpstr>
      <vt:lpstr>Vertebrate Pests</vt:lpstr>
      <vt:lpstr>Weeds: Distinguishing broadleaves, grasses and sedges</vt:lpstr>
      <vt:lpstr>Vegetative reproductive structures make perennials difficult to control</vt:lpstr>
      <vt:lpstr>Chopping up vegetative reproductive structures can create new plants</vt:lpstr>
      <vt:lpstr>Plant pathogens:   Microorganisms that cause plant disease</vt:lpstr>
      <vt:lpstr>What is Plant Disease?</vt:lpstr>
      <vt:lpstr>What Causes Plant Diseases?</vt:lpstr>
      <vt:lpstr>Some diseases can only be  identified positively by an expert</vt:lpstr>
      <vt:lpstr>The Disease Triangle</vt:lpstr>
      <vt:lpstr>Disease Cycle</vt:lpstr>
      <vt:lpstr>PowerPoint Presentation</vt:lpstr>
      <vt:lpstr>How Plant Pathogens Spread: Inoculum</vt:lpstr>
      <vt:lpstr>Common Plant Diseases in the Landscape</vt:lpstr>
      <vt:lpstr>Peach Leaf Curl</vt:lpstr>
      <vt:lpstr>Anthracnose</vt:lpstr>
      <vt:lpstr>Powdery Mildew</vt:lpstr>
      <vt:lpstr>Powdery Mildews</vt:lpstr>
      <vt:lpstr>Downy Mildews</vt:lpstr>
      <vt:lpstr>Downy Mildews, continued</vt:lpstr>
      <vt:lpstr>Powdery Mildew or Downy Mildew?</vt:lpstr>
      <vt:lpstr>Rusts</vt:lpstr>
      <vt:lpstr>Viruses</vt:lpstr>
      <vt:lpstr>Nematodes</vt:lpstr>
      <vt:lpstr>Preventing and Managing Plant Diseases</vt:lpstr>
      <vt:lpstr>Abiotic Disorders (Noninfectious diseases)</vt:lpstr>
      <vt:lpstr>Irrigation: Too Much and Too Little</vt:lpstr>
      <vt:lpstr>Blossom End Rot</vt:lpstr>
      <vt:lpstr>Nutrient Problems</vt:lpstr>
      <vt:lpstr>Sunburn/scald</vt:lpstr>
      <vt:lpstr>Is it a Disease or a Disorder?</vt:lpstr>
      <vt:lpstr>How to Distinguish  Plant Diseases  from Abiotic Disorders</vt:lpstr>
      <vt:lpstr>Tips for Distinguishing Diseases and Disorders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Karey Windbiel</cp:lastModifiedBy>
  <cp:revision>31</cp:revision>
  <cp:lastPrinted>2021-07-16T23:05:24Z</cp:lastPrinted>
  <dcterms:created xsi:type="dcterms:W3CDTF">2021-02-25T00:28:46Z</dcterms:created>
  <dcterms:modified xsi:type="dcterms:W3CDTF">2024-02-01T06:28:30Z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ies>
</file>