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38"/>
  </p:notesMasterIdLst>
  <p:sldIdLst>
    <p:sldId id="256" r:id="rId5"/>
    <p:sldId id="299" r:id="rId6"/>
    <p:sldId id="291" r:id="rId7"/>
    <p:sldId id="557" r:id="rId8"/>
    <p:sldId id="558" r:id="rId9"/>
    <p:sldId id="555" r:id="rId10"/>
    <p:sldId id="298" r:id="rId11"/>
    <p:sldId id="546" r:id="rId12"/>
    <p:sldId id="258" r:id="rId13"/>
    <p:sldId id="545" r:id="rId14"/>
    <p:sldId id="547" r:id="rId15"/>
    <p:sldId id="550" r:id="rId16"/>
    <p:sldId id="551" r:id="rId17"/>
    <p:sldId id="553" r:id="rId18"/>
    <p:sldId id="564" r:id="rId19"/>
    <p:sldId id="568" r:id="rId20"/>
    <p:sldId id="576" r:id="rId21"/>
    <p:sldId id="572" r:id="rId22"/>
    <p:sldId id="577" r:id="rId23"/>
    <p:sldId id="518" r:id="rId24"/>
    <p:sldId id="368" r:id="rId25"/>
    <p:sldId id="325" r:id="rId26"/>
    <p:sldId id="519" r:id="rId27"/>
    <p:sldId id="436" r:id="rId28"/>
    <p:sldId id="1137" r:id="rId29"/>
    <p:sldId id="578" r:id="rId30"/>
    <p:sldId id="582" r:id="rId31"/>
    <p:sldId id="320" r:id="rId32"/>
    <p:sldId id="1136" r:id="rId33"/>
    <p:sldId id="403" r:id="rId34"/>
    <p:sldId id="455" r:id="rId35"/>
    <p:sldId id="324" r:id="rId36"/>
    <p:sldId id="44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B5FDF-D46B-4C70-9D93-A321341BD9FE}" v="3" dt="2023-11-02T03:51:57.394"/>
    <p1510:client id="{8D2C7E02-31EE-8249-821A-50AE889EA169}" v="56" dt="2023-11-02T04:41:29.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96"/>
    <p:restoredTop sz="94643"/>
  </p:normalViewPr>
  <p:slideViewPr>
    <p:cSldViewPr snapToGrid="0" snapToObjects="1">
      <p:cViewPr varScale="1">
        <p:scale>
          <a:sx n="102" d="100"/>
          <a:sy n="102" d="100"/>
        </p:scale>
        <p:origin x="192" y="3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y Windbiel" userId="1dc2ff13-ee84-46d3-8216-f7b93381096c" providerId="ADAL" clId="{8D2C7E02-31EE-8249-821A-50AE889EA169}"/>
    <pc:docChg chg="custSel addSld delSld modSld">
      <pc:chgData name="Karey Windbiel" userId="1dc2ff13-ee84-46d3-8216-f7b93381096c" providerId="ADAL" clId="{8D2C7E02-31EE-8249-821A-50AE889EA169}" dt="2023-11-02T04:43:20.450" v="627" actId="14100"/>
      <pc:docMkLst>
        <pc:docMk/>
      </pc:docMkLst>
      <pc:sldChg chg="addSp delSp modSp mod">
        <pc:chgData name="Karey Windbiel" userId="1dc2ff13-ee84-46d3-8216-f7b93381096c" providerId="ADAL" clId="{8D2C7E02-31EE-8249-821A-50AE889EA169}" dt="2023-11-02T04:02:23.551" v="208" actId="20577"/>
        <pc:sldMkLst>
          <pc:docMk/>
          <pc:sldMk cId="1676708817" sldId="325"/>
        </pc:sldMkLst>
        <pc:spChg chg="add mod">
          <ac:chgData name="Karey Windbiel" userId="1dc2ff13-ee84-46d3-8216-f7b93381096c" providerId="ADAL" clId="{8D2C7E02-31EE-8249-821A-50AE889EA169}" dt="2023-11-02T04:02:23.551" v="208" actId="20577"/>
          <ac:spMkLst>
            <pc:docMk/>
            <pc:sldMk cId="1676708817" sldId="325"/>
            <ac:spMk id="2" creationId="{D674407F-5520-A4AC-9C17-412D39BBE4B5}"/>
          </ac:spMkLst>
        </pc:spChg>
        <pc:spChg chg="add mod">
          <ac:chgData name="Karey Windbiel" userId="1dc2ff13-ee84-46d3-8216-f7b93381096c" providerId="ADAL" clId="{8D2C7E02-31EE-8249-821A-50AE889EA169}" dt="2023-11-02T04:02:15.097" v="196" actId="1076"/>
          <ac:spMkLst>
            <pc:docMk/>
            <pc:sldMk cId="1676708817" sldId="325"/>
            <ac:spMk id="5" creationId="{08306618-C88D-61C4-C2B8-C90217AE1F35}"/>
          </ac:spMkLst>
        </pc:spChg>
        <pc:spChg chg="mod">
          <ac:chgData name="Karey Windbiel" userId="1dc2ff13-ee84-46d3-8216-f7b93381096c" providerId="ADAL" clId="{8D2C7E02-31EE-8249-821A-50AE889EA169}" dt="2023-11-02T04:01:00.580" v="85" actId="20577"/>
          <ac:spMkLst>
            <pc:docMk/>
            <pc:sldMk cId="1676708817" sldId="325"/>
            <ac:spMk id="8" creationId="{83F82848-61D8-A84F-B73C-4E32C9DB73C6}"/>
          </ac:spMkLst>
        </pc:spChg>
        <pc:spChg chg="mod">
          <ac:chgData name="Karey Windbiel" userId="1dc2ff13-ee84-46d3-8216-f7b93381096c" providerId="ADAL" clId="{8D2C7E02-31EE-8249-821A-50AE889EA169}" dt="2023-11-02T04:00:44.401" v="72" actId="113"/>
          <ac:spMkLst>
            <pc:docMk/>
            <pc:sldMk cId="1676708817" sldId="325"/>
            <ac:spMk id="38916" creationId="{9FCF626E-71CF-7B44-B441-E40D1B6D0422}"/>
          </ac:spMkLst>
        </pc:spChg>
        <pc:spChg chg="del">
          <ac:chgData name="Karey Windbiel" userId="1dc2ff13-ee84-46d3-8216-f7b93381096c" providerId="ADAL" clId="{8D2C7E02-31EE-8249-821A-50AE889EA169}" dt="2023-11-02T03:59:22.837" v="50" actId="478"/>
          <ac:spMkLst>
            <pc:docMk/>
            <pc:sldMk cId="1676708817" sldId="325"/>
            <ac:spMk id="38917" creationId="{8D275B27-96CA-1E41-AD0B-F932028E28E7}"/>
          </ac:spMkLst>
        </pc:spChg>
      </pc:sldChg>
      <pc:sldChg chg="modSp mod">
        <pc:chgData name="Karey Windbiel" userId="1dc2ff13-ee84-46d3-8216-f7b93381096c" providerId="ADAL" clId="{8D2C7E02-31EE-8249-821A-50AE889EA169}" dt="2023-11-02T03:58:52.894" v="49" actId="1076"/>
        <pc:sldMkLst>
          <pc:docMk/>
          <pc:sldMk cId="1104238692" sldId="368"/>
        </pc:sldMkLst>
        <pc:spChg chg="mod">
          <ac:chgData name="Karey Windbiel" userId="1dc2ff13-ee84-46d3-8216-f7b93381096c" providerId="ADAL" clId="{8D2C7E02-31EE-8249-821A-50AE889EA169}" dt="2023-11-02T03:58:49.755" v="48" actId="1076"/>
          <ac:spMkLst>
            <pc:docMk/>
            <pc:sldMk cId="1104238692" sldId="368"/>
            <ac:spMk id="4" creationId="{37560609-5E11-F247-AA1C-77758F437E7E}"/>
          </ac:spMkLst>
        </pc:spChg>
        <pc:spChg chg="mod">
          <ac:chgData name="Karey Windbiel" userId="1dc2ff13-ee84-46d3-8216-f7b93381096c" providerId="ADAL" clId="{8D2C7E02-31EE-8249-821A-50AE889EA169}" dt="2023-11-02T03:58:52.894" v="49" actId="1076"/>
          <ac:spMkLst>
            <pc:docMk/>
            <pc:sldMk cId="1104238692" sldId="368"/>
            <ac:spMk id="78850" creationId="{3E2A9BED-06D1-3340-A1ED-82D5EAB792DF}"/>
          </ac:spMkLst>
        </pc:spChg>
      </pc:sldChg>
      <pc:sldChg chg="del">
        <pc:chgData name="Karey Windbiel" userId="1dc2ff13-ee84-46d3-8216-f7b93381096c" providerId="ADAL" clId="{8D2C7E02-31EE-8249-821A-50AE889EA169}" dt="2023-11-02T04:26:02.864" v="241" actId="2696"/>
        <pc:sldMkLst>
          <pc:docMk/>
          <pc:sldMk cId="3141346063" sldId="374"/>
        </pc:sldMkLst>
      </pc:sldChg>
      <pc:sldChg chg="addSp delSp modSp mod">
        <pc:chgData name="Karey Windbiel" userId="1dc2ff13-ee84-46d3-8216-f7b93381096c" providerId="ADAL" clId="{8D2C7E02-31EE-8249-821A-50AE889EA169}" dt="2023-11-02T04:34:28.705" v="439" actId="1076"/>
        <pc:sldMkLst>
          <pc:docMk/>
          <pc:sldMk cId="2838594226" sldId="436"/>
        </pc:sldMkLst>
        <pc:spChg chg="del">
          <ac:chgData name="Karey Windbiel" userId="1dc2ff13-ee84-46d3-8216-f7b93381096c" providerId="ADAL" clId="{8D2C7E02-31EE-8249-821A-50AE889EA169}" dt="2023-11-02T04:33:34.373" v="425" actId="478"/>
          <ac:spMkLst>
            <pc:docMk/>
            <pc:sldMk cId="2838594226" sldId="436"/>
            <ac:spMk id="3" creationId="{D099F1A2-B248-3C46-B750-B45E0757C181}"/>
          </ac:spMkLst>
        </pc:spChg>
        <pc:spChg chg="add mod">
          <ac:chgData name="Karey Windbiel" userId="1dc2ff13-ee84-46d3-8216-f7b93381096c" providerId="ADAL" clId="{8D2C7E02-31EE-8249-821A-50AE889EA169}" dt="2023-11-02T04:34:28.705" v="439" actId="1076"/>
          <ac:spMkLst>
            <pc:docMk/>
            <pc:sldMk cId="2838594226" sldId="436"/>
            <ac:spMk id="4" creationId="{134CD91A-2646-DE13-5365-2A29D14B30AA}"/>
          </ac:spMkLst>
        </pc:spChg>
        <pc:spChg chg="del">
          <ac:chgData name="Karey Windbiel" userId="1dc2ff13-ee84-46d3-8216-f7b93381096c" providerId="ADAL" clId="{8D2C7E02-31EE-8249-821A-50AE889EA169}" dt="2023-11-02T04:31:40.146" v="401" actId="21"/>
          <ac:spMkLst>
            <pc:docMk/>
            <pc:sldMk cId="2838594226" sldId="436"/>
            <ac:spMk id="10" creationId="{561A1800-E20C-9445-BC22-38475EDDCAC5}"/>
          </ac:spMkLst>
        </pc:spChg>
        <pc:spChg chg="del">
          <ac:chgData name="Karey Windbiel" userId="1dc2ff13-ee84-46d3-8216-f7b93381096c" providerId="ADAL" clId="{8D2C7E02-31EE-8249-821A-50AE889EA169}" dt="2023-11-02T04:32:07.096" v="418" actId="478"/>
          <ac:spMkLst>
            <pc:docMk/>
            <pc:sldMk cId="2838594226" sldId="436"/>
            <ac:spMk id="11" creationId="{60AD1FC5-C6B2-3C45-B601-C9148129155B}"/>
          </ac:spMkLst>
        </pc:spChg>
        <pc:spChg chg="mod">
          <ac:chgData name="Karey Windbiel" userId="1dc2ff13-ee84-46d3-8216-f7b93381096c" providerId="ADAL" clId="{8D2C7E02-31EE-8249-821A-50AE889EA169}" dt="2023-11-02T04:32:01.855" v="417" actId="20577"/>
          <ac:spMkLst>
            <pc:docMk/>
            <pc:sldMk cId="2838594226" sldId="436"/>
            <ac:spMk id="75777" creationId="{88C702B6-F6AC-134F-A430-D2B8E5353C5B}"/>
          </ac:spMkLst>
        </pc:spChg>
        <pc:picChg chg="add mod">
          <ac:chgData name="Karey Windbiel" userId="1dc2ff13-ee84-46d3-8216-f7b93381096c" providerId="ADAL" clId="{8D2C7E02-31EE-8249-821A-50AE889EA169}" dt="2023-11-02T04:33:42.763" v="429" actId="14100"/>
          <ac:picMkLst>
            <pc:docMk/>
            <pc:sldMk cId="2838594226" sldId="436"/>
            <ac:picMk id="1026" creationId="{4238D79E-3658-E1A3-6F48-D1B55D86E6A9}"/>
          </ac:picMkLst>
        </pc:picChg>
        <pc:picChg chg="add mod">
          <ac:chgData name="Karey Windbiel" userId="1dc2ff13-ee84-46d3-8216-f7b93381096c" providerId="ADAL" clId="{8D2C7E02-31EE-8249-821A-50AE889EA169}" dt="2023-11-02T04:33:50.589" v="431" actId="1076"/>
          <ac:picMkLst>
            <pc:docMk/>
            <pc:sldMk cId="2838594226" sldId="436"/>
            <ac:picMk id="1028" creationId="{41B30702-6F72-FF58-2F38-1F9145B429DA}"/>
          </ac:picMkLst>
        </pc:picChg>
        <pc:picChg chg="del">
          <ac:chgData name="Karey Windbiel" userId="1dc2ff13-ee84-46d3-8216-f7b93381096c" providerId="ADAL" clId="{8D2C7E02-31EE-8249-821A-50AE889EA169}" dt="2023-11-02T04:29:47.976" v="296" actId="21"/>
          <ac:picMkLst>
            <pc:docMk/>
            <pc:sldMk cId="2838594226" sldId="436"/>
            <ac:picMk id="77827" creationId="{BE15CA06-667B-2A40-A3DA-9FCF29417152}"/>
          </ac:picMkLst>
        </pc:picChg>
        <pc:picChg chg="mod">
          <ac:chgData name="Karey Windbiel" userId="1dc2ff13-ee84-46d3-8216-f7b93381096c" providerId="ADAL" clId="{8D2C7E02-31EE-8249-821A-50AE889EA169}" dt="2023-11-02T04:33:38.358" v="427" actId="14100"/>
          <ac:picMkLst>
            <pc:docMk/>
            <pc:sldMk cId="2838594226" sldId="436"/>
            <ac:picMk id="77828" creationId="{586017B6-8827-DB49-ABFE-AAFA3F8EED3B}"/>
          </ac:picMkLst>
        </pc:picChg>
        <pc:picChg chg="del">
          <ac:chgData name="Karey Windbiel" userId="1dc2ff13-ee84-46d3-8216-f7b93381096c" providerId="ADAL" clId="{8D2C7E02-31EE-8249-821A-50AE889EA169}" dt="2023-11-02T04:28:29.005" v="247" actId="21"/>
          <ac:picMkLst>
            <pc:docMk/>
            <pc:sldMk cId="2838594226" sldId="436"/>
            <ac:picMk id="77831" creationId="{A57A0537-8106-3D44-AA13-AC6CB84C3830}"/>
          </ac:picMkLst>
        </pc:picChg>
      </pc:sldChg>
      <pc:sldChg chg="del">
        <pc:chgData name="Karey Windbiel" userId="1dc2ff13-ee84-46d3-8216-f7b93381096c" providerId="ADAL" clId="{8D2C7E02-31EE-8249-821A-50AE889EA169}" dt="2023-11-02T04:26:11.424" v="242" actId="2696"/>
        <pc:sldMkLst>
          <pc:docMk/>
          <pc:sldMk cId="1683071831" sldId="445"/>
        </pc:sldMkLst>
      </pc:sldChg>
      <pc:sldChg chg="modSp mod">
        <pc:chgData name="Karey Windbiel" userId="1dc2ff13-ee84-46d3-8216-f7b93381096c" providerId="ADAL" clId="{8D2C7E02-31EE-8249-821A-50AE889EA169}" dt="2023-11-02T03:58:26.215" v="37" actId="1076"/>
        <pc:sldMkLst>
          <pc:docMk/>
          <pc:sldMk cId="3653189910" sldId="518"/>
        </pc:sldMkLst>
        <pc:picChg chg="mod">
          <ac:chgData name="Karey Windbiel" userId="1dc2ff13-ee84-46d3-8216-f7b93381096c" providerId="ADAL" clId="{8D2C7E02-31EE-8249-821A-50AE889EA169}" dt="2023-11-02T03:58:22.544" v="36" actId="1076"/>
          <ac:picMkLst>
            <pc:docMk/>
            <pc:sldMk cId="3653189910" sldId="518"/>
            <ac:picMk id="5" creationId="{00000000-0000-0000-0000-000000000000}"/>
          </ac:picMkLst>
        </pc:picChg>
        <pc:picChg chg="mod">
          <ac:chgData name="Karey Windbiel" userId="1dc2ff13-ee84-46d3-8216-f7b93381096c" providerId="ADAL" clId="{8D2C7E02-31EE-8249-821A-50AE889EA169}" dt="2023-11-02T03:58:26.215" v="37" actId="1076"/>
          <ac:picMkLst>
            <pc:docMk/>
            <pc:sldMk cId="3653189910" sldId="518"/>
            <ac:picMk id="8" creationId="{00000000-0000-0000-0000-000000000000}"/>
          </ac:picMkLst>
        </pc:picChg>
      </pc:sldChg>
      <pc:sldChg chg="modSp mod">
        <pc:chgData name="Karey Windbiel" userId="1dc2ff13-ee84-46d3-8216-f7b93381096c" providerId="ADAL" clId="{8D2C7E02-31EE-8249-821A-50AE889EA169}" dt="2023-11-02T04:39:39.377" v="552" actId="20577"/>
        <pc:sldMkLst>
          <pc:docMk/>
          <pc:sldMk cId="3219416496" sldId="519"/>
        </pc:sldMkLst>
        <pc:spChg chg="mod">
          <ac:chgData name="Karey Windbiel" userId="1dc2ff13-ee84-46d3-8216-f7b93381096c" providerId="ADAL" clId="{8D2C7E02-31EE-8249-821A-50AE889EA169}" dt="2023-11-02T04:39:39.377" v="552" actId="20577"/>
          <ac:spMkLst>
            <pc:docMk/>
            <pc:sldMk cId="3219416496" sldId="519"/>
            <ac:spMk id="3" creationId="{00000000-0000-0000-0000-000000000000}"/>
          </ac:spMkLst>
        </pc:spChg>
      </pc:sldChg>
      <pc:sldChg chg="addSp modSp mod">
        <pc:chgData name="Karey Windbiel" userId="1dc2ff13-ee84-46d3-8216-f7b93381096c" providerId="ADAL" clId="{8D2C7E02-31EE-8249-821A-50AE889EA169}" dt="2023-11-02T03:57:02.534" v="29" actId="1076"/>
        <pc:sldMkLst>
          <pc:docMk/>
          <pc:sldMk cId="2258572003" sldId="545"/>
        </pc:sldMkLst>
        <pc:spChg chg="add mod">
          <ac:chgData name="Karey Windbiel" userId="1dc2ff13-ee84-46d3-8216-f7b93381096c" providerId="ADAL" clId="{8D2C7E02-31EE-8249-821A-50AE889EA169}" dt="2023-11-02T03:56:55.347" v="26" actId="1076"/>
          <ac:spMkLst>
            <pc:docMk/>
            <pc:sldMk cId="2258572003" sldId="545"/>
            <ac:spMk id="2" creationId="{603F5F61-E23E-F953-2815-7483835D44D4}"/>
          </ac:spMkLst>
        </pc:spChg>
        <pc:picChg chg="mod">
          <ac:chgData name="Karey Windbiel" userId="1dc2ff13-ee84-46d3-8216-f7b93381096c" providerId="ADAL" clId="{8D2C7E02-31EE-8249-821A-50AE889EA169}" dt="2023-11-02T03:57:00.127" v="28" actId="14100"/>
          <ac:picMkLst>
            <pc:docMk/>
            <pc:sldMk cId="2258572003" sldId="545"/>
            <ac:picMk id="17414" creationId="{950C09C5-ED0E-1540-870C-754409827E28}"/>
          </ac:picMkLst>
        </pc:picChg>
        <pc:picChg chg="mod">
          <ac:chgData name="Karey Windbiel" userId="1dc2ff13-ee84-46d3-8216-f7b93381096c" providerId="ADAL" clId="{8D2C7E02-31EE-8249-821A-50AE889EA169}" dt="2023-11-02T03:55:33.906" v="5" actId="1076"/>
          <ac:picMkLst>
            <pc:docMk/>
            <pc:sldMk cId="2258572003" sldId="545"/>
            <ac:picMk id="17416" creationId="{965B64BF-970A-B84F-92BA-B5538826A3CC}"/>
          </ac:picMkLst>
        </pc:picChg>
        <pc:picChg chg="mod">
          <ac:chgData name="Karey Windbiel" userId="1dc2ff13-ee84-46d3-8216-f7b93381096c" providerId="ADAL" clId="{8D2C7E02-31EE-8249-821A-50AE889EA169}" dt="2023-11-02T03:57:02.534" v="29" actId="1076"/>
          <ac:picMkLst>
            <pc:docMk/>
            <pc:sldMk cId="2258572003" sldId="545"/>
            <ac:picMk id="17418" creationId="{BAEDB624-7C27-8543-AF7A-41FA6645224D}"/>
          </ac:picMkLst>
        </pc:picChg>
        <pc:picChg chg="mod">
          <ac:chgData name="Karey Windbiel" userId="1dc2ff13-ee84-46d3-8216-f7b93381096c" providerId="ADAL" clId="{8D2C7E02-31EE-8249-821A-50AE889EA169}" dt="2023-11-02T03:56:51.754" v="25" actId="1076"/>
          <ac:picMkLst>
            <pc:docMk/>
            <pc:sldMk cId="2258572003" sldId="545"/>
            <ac:picMk id="17420" creationId="{BE83C20F-B1BB-ED4B-B6A3-0EE164EEEAC2}"/>
          </ac:picMkLst>
        </pc:picChg>
      </pc:sldChg>
      <pc:sldChg chg="addSp delSp modSp mod">
        <pc:chgData name="Karey Windbiel" userId="1dc2ff13-ee84-46d3-8216-f7b93381096c" providerId="ADAL" clId="{8D2C7E02-31EE-8249-821A-50AE889EA169}" dt="2023-11-02T03:57:36.563" v="33" actId="478"/>
        <pc:sldMkLst>
          <pc:docMk/>
          <pc:sldMk cId="3264479371" sldId="551"/>
        </pc:sldMkLst>
        <pc:spChg chg="mod">
          <ac:chgData name="Karey Windbiel" userId="1dc2ff13-ee84-46d3-8216-f7b93381096c" providerId="ADAL" clId="{8D2C7E02-31EE-8249-821A-50AE889EA169}" dt="2023-11-02T03:57:31.804" v="32" actId="26606"/>
          <ac:spMkLst>
            <pc:docMk/>
            <pc:sldMk cId="3264479371" sldId="551"/>
            <ac:spMk id="2" creationId="{00000000-0000-0000-0000-000000000000}"/>
          </ac:spMkLst>
        </pc:spChg>
        <pc:spChg chg="mod">
          <ac:chgData name="Karey Windbiel" userId="1dc2ff13-ee84-46d3-8216-f7b93381096c" providerId="ADAL" clId="{8D2C7E02-31EE-8249-821A-50AE889EA169}" dt="2023-11-02T03:57:31.804" v="32" actId="26606"/>
          <ac:spMkLst>
            <pc:docMk/>
            <pc:sldMk cId="3264479371" sldId="551"/>
            <ac:spMk id="3" creationId="{00000000-0000-0000-0000-000000000000}"/>
          </ac:spMkLst>
        </pc:spChg>
        <pc:spChg chg="del">
          <ac:chgData name="Karey Windbiel" userId="1dc2ff13-ee84-46d3-8216-f7b93381096c" providerId="ADAL" clId="{8D2C7E02-31EE-8249-821A-50AE889EA169}" dt="2023-11-02T03:57:31.804" v="32" actId="26606"/>
          <ac:spMkLst>
            <pc:docMk/>
            <pc:sldMk cId="3264479371" sldId="551"/>
            <ac:spMk id="10" creationId="{8D06CE56-3881-4ADA-8CEF-D18B02C242A3}"/>
          </ac:spMkLst>
        </pc:spChg>
        <pc:spChg chg="del">
          <ac:chgData name="Karey Windbiel" userId="1dc2ff13-ee84-46d3-8216-f7b93381096c" providerId="ADAL" clId="{8D2C7E02-31EE-8249-821A-50AE889EA169}" dt="2023-11-02T03:57:31.804" v="32" actId="26606"/>
          <ac:spMkLst>
            <pc:docMk/>
            <pc:sldMk cId="3264479371" sldId="551"/>
            <ac:spMk id="12" creationId="{79F3C543-62EC-4433-9C93-A2CD8764E9B4}"/>
          </ac:spMkLst>
        </pc:spChg>
        <pc:spChg chg="del">
          <ac:chgData name="Karey Windbiel" userId="1dc2ff13-ee84-46d3-8216-f7b93381096c" providerId="ADAL" clId="{8D2C7E02-31EE-8249-821A-50AE889EA169}" dt="2023-11-02T03:57:31.804" v="32" actId="26606"/>
          <ac:spMkLst>
            <pc:docMk/>
            <pc:sldMk cId="3264479371" sldId="551"/>
            <ac:spMk id="14" creationId="{C7B352FC-1F44-4AB9-A2BD-FBF231C6B1C1}"/>
          </ac:spMkLst>
        </pc:spChg>
        <pc:spChg chg="del">
          <ac:chgData name="Karey Windbiel" userId="1dc2ff13-ee84-46d3-8216-f7b93381096c" providerId="ADAL" clId="{8D2C7E02-31EE-8249-821A-50AE889EA169}" dt="2023-11-02T03:57:31.804" v="32" actId="26606"/>
          <ac:spMkLst>
            <pc:docMk/>
            <pc:sldMk cId="3264479371" sldId="551"/>
            <ac:spMk id="16" creationId="{0ADDB668-2CA4-4D2B-9C34-3487CA330BA8}"/>
          </ac:spMkLst>
        </pc:spChg>
        <pc:spChg chg="del">
          <ac:chgData name="Karey Windbiel" userId="1dc2ff13-ee84-46d3-8216-f7b93381096c" providerId="ADAL" clId="{8D2C7E02-31EE-8249-821A-50AE889EA169}" dt="2023-11-02T03:57:31.804" v="32" actId="26606"/>
          <ac:spMkLst>
            <pc:docMk/>
            <pc:sldMk cId="3264479371" sldId="551"/>
            <ac:spMk id="18" creationId="{2568BC19-F052-4108-93E1-6A3D1DEC072F}"/>
          </ac:spMkLst>
        </pc:spChg>
        <pc:spChg chg="del">
          <ac:chgData name="Karey Windbiel" userId="1dc2ff13-ee84-46d3-8216-f7b93381096c" providerId="ADAL" clId="{8D2C7E02-31EE-8249-821A-50AE889EA169}" dt="2023-11-02T03:57:31.804" v="32" actId="26606"/>
          <ac:spMkLst>
            <pc:docMk/>
            <pc:sldMk cId="3264479371" sldId="551"/>
            <ac:spMk id="20" creationId="{D5FD337D-4D6B-4C8B-B6F5-121097E09881}"/>
          </ac:spMkLst>
        </pc:spChg>
        <pc:spChg chg="add">
          <ac:chgData name="Karey Windbiel" userId="1dc2ff13-ee84-46d3-8216-f7b93381096c" providerId="ADAL" clId="{8D2C7E02-31EE-8249-821A-50AE889EA169}" dt="2023-11-02T03:57:31.804" v="32" actId="26606"/>
          <ac:spMkLst>
            <pc:docMk/>
            <pc:sldMk cId="3264479371" sldId="551"/>
            <ac:spMk id="25" creationId="{8D06CE56-3881-4ADA-8CEF-D18B02C242A3}"/>
          </ac:spMkLst>
        </pc:spChg>
        <pc:spChg chg="add">
          <ac:chgData name="Karey Windbiel" userId="1dc2ff13-ee84-46d3-8216-f7b93381096c" providerId="ADAL" clId="{8D2C7E02-31EE-8249-821A-50AE889EA169}" dt="2023-11-02T03:57:31.804" v="32" actId="26606"/>
          <ac:spMkLst>
            <pc:docMk/>
            <pc:sldMk cId="3264479371" sldId="551"/>
            <ac:spMk id="27" creationId="{79F3C543-62EC-4433-9C93-A2CD8764E9B4}"/>
          </ac:spMkLst>
        </pc:spChg>
        <pc:spChg chg="add">
          <ac:chgData name="Karey Windbiel" userId="1dc2ff13-ee84-46d3-8216-f7b93381096c" providerId="ADAL" clId="{8D2C7E02-31EE-8249-821A-50AE889EA169}" dt="2023-11-02T03:57:31.804" v="32" actId="26606"/>
          <ac:spMkLst>
            <pc:docMk/>
            <pc:sldMk cId="3264479371" sldId="551"/>
            <ac:spMk id="29" creationId="{55666830-9A19-4E01-8505-D6C7F9AC5665}"/>
          </ac:spMkLst>
        </pc:spChg>
        <pc:spChg chg="add">
          <ac:chgData name="Karey Windbiel" userId="1dc2ff13-ee84-46d3-8216-f7b93381096c" providerId="ADAL" clId="{8D2C7E02-31EE-8249-821A-50AE889EA169}" dt="2023-11-02T03:57:31.804" v="32" actId="26606"/>
          <ac:spMkLst>
            <pc:docMk/>
            <pc:sldMk cId="3264479371" sldId="551"/>
            <ac:spMk id="31" creationId="{AE9FC877-7FB6-4D22-9988-35420644E202}"/>
          </ac:spMkLst>
        </pc:spChg>
        <pc:spChg chg="add">
          <ac:chgData name="Karey Windbiel" userId="1dc2ff13-ee84-46d3-8216-f7b93381096c" providerId="ADAL" clId="{8D2C7E02-31EE-8249-821A-50AE889EA169}" dt="2023-11-02T03:57:31.804" v="32" actId="26606"/>
          <ac:spMkLst>
            <pc:docMk/>
            <pc:sldMk cId="3264479371" sldId="551"/>
            <ac:spMk id="33" creationId="{E41809D1-F12E-46BB-B804-5F209D325E8B}"/>
          </ac:spMkLst>
        </pc:spChg>
        <pc:spChg chg="add">
          <ac:chgData name="Karey Windbiel" userId="1dc2ff13-ee84-46d3-8216-f7b93381096c" providerId="ADAL" clId="{8D2C7E02-31EE-8249-821A-50AE889EA169}" dt="2023-11-02T03:57:31.804" v="32" actId="26606"/>
          <ac:spMkLst>
            <pc:docMk/>
            <pc:sldMk cId="3264479371" sldId="551"/>
            <ac:spMk id="35" creationId="{AF2F604E-43BE-4DC3-B983-E071523364F8}"/>
          </ac:spMkLst>
        </pc:spChg>
        <pc:spChg chg="add">
          <ac:chgData name="Karey Windbiel" userId="1dc2ff13-ee84-46d3-8216-f7b93381096c" providerId="ADAL" clId="{8D2C7E02-31EE-8249-821A-50AE889EA169}" dt="2023-11-02T03:57:31.804" v="32" actId="26606"/>
          <ac:spMkLst>
            <pc:docMk/>
            <pc:sldMk cId="3264479371" sldId="551"/>
            <ac:spMk id="37" creationId="{08C9B587-E65E-4B52-B37C-ABEBB6E87928}"/>
          </ac:spMkLst>
        </pc:spChg>
        <pc:picChg chg="mod">
          <ac:chgData name="Karey Windbiel" userId="1dc2ff13-ee84-46d3-8216-f7b93381096c" providerId="ADAL" clId="{8D2C7E02-31EE-8249-821A-50AE889EA169}" dt="2023-11-02T03:57:31.804" v="32" actId="26606"/>
          <ac:picMkLst>
            <pc:docMk/>
            <pc:sldMk cId="3264479371" sldId="551"/>
            <ac:picMk id="4" creationId="{00000000-0000-0000-0000-000000000000}"/>
          </ac:picMkLst>
        </pc:picChg>
        <pc:picChg chg="del">
          <ac:chgData name="Karey Windbiel" userId="1dc2ff13-ee84-46d3-8216-f7b93381096c" providerId="ADAL" clId="{8D2C7E02-31EE-8249-821A-50AE889EA169}" dt="2023-11-02T03:57:36.563" v="33" actId="478"/>
          <ac:picMkLst>
            <pc:docMk/>
            <pc:sldMk cId="3264479371" sldId="551"/>
            <ac:picMk id="5" creationId="{00000000-0000-0000-0000-000000000000}"/>
          </ac:picMkLst>
        </pc:picChg>
      </pc:sldChg>
      <pc:sldChg chg="modSp mod">
        <pc:chgData name="Karey Windbiel" userId="1dc2ff13-ee84-46d3-8216-f7b93381096c" providerId="ADAL" clId="{8D2C7E02-31EE-8249-821A-50AE889EA169}" dt="2023-11-02T03:58:01.075" v="35" actId="14100"/>
        <pc:sldMkLst>
          <pc:docMk/>
          <pc:sldMk cId="4107312390" sldId="568"/>
        </pc:sldMkLst>
        <pc:spChg chg="mod">
          <ac:chgData name="Karey Windbiel" userId="1dc2ff13-ee84-46d3-8216-f7b93381096c" providerId="ADAL" clId="{8D2C7E02-31EE-8249-821A-50AE889EA169}" dt="2023-11-02T03:58:01.075" v="35" actId="14100"/>
          <ac:spMkLst>
            <pc:docMk/>
            <pc:sldMk cId="4107312390" sldId="568"/>
            <ac:spMk id="3" creationId="{00000000-0000-0000-0000-000000000000}"/>
          </ac:spMkLst>
        </pc:spChg>
      </pc:sldChg>
      <pc:sldChg chg="addSp delSp modSp mod">
        <pc:chgData name="Karey Windbiel" userId="1dc2ff13-ee84-46d3-8216-f7b93381096c" providerId="ADAL" clId="{8D2C7E02-31EE-8249-821A-50AE889EA169}" dt="2023-11-02T04:41:54.351" v="584" actId="20577"/>
        <pc:sldMkLst>
          <pc:docMk/>
          <pc:sldMk cId="817912505" sldId="578"/>
        </pc:sldMkLst>
        <pc:spChg chg="mod">
          <ac:chgData name="Karey Windbiel" userId="1dc2ff13-ee84-46d3-8216-f7b93381096c" providerId="ADAL" clId="{8D2C7E02-31EE-8249-821A-50AE889EA169}" dt="2023-11-02T04:04:46.335" v="235" actId="1076"/>
          <ac:spMkLst>
            <pc:docMk/>
            <pc:sldMk cId="817912505" sldId="578"/>
            <ac:spMk id="2" creationId="{00000000-0000-0000-0000-000000000000}"/>
          </ac:spMkLst>
        </pc:spChg>
        <pc:spChg chg="add mod">
          <ac:chgData name="Karey Windbiel" userId="1dc2ff13-ee84-46d3-8216-f7b93381096c" providerId="ADAL" clId="{8D2C7E02-31EE-8249-821A-50AE889EA169}" dt="2023-11-02T04:31:33.536" v="400" actId="1076"/>
          <ac:spMkLst>
            <pc:docMk/>
            <pc:sldMk cId="817912505" sldId="578"/>
            <ac:spMk id="5" creationId="{F1301AE1-AAA4-589E-3FF8-5877D27FBA83}"/>
          </ac:spMkLst>
        </pc:spChg>
        <pc:spChg chg="add mod">
          <ac:chgData name="Karey Windbiel" userId="1dc2ff13-ee84-46d3-8216-f7b93381096c" providerId="ADAL" clId="{8D2C7E02-31EE-8249-821A-50AE889EA169}" dt="2023-11-02T04:31:18.075" v="396" actId="1076"/>
          <ac:spMkLst>
            <pc:docMk/>
            <pc:sldMk cId="817912505" sldId="578"/>
            <ac:spMk id="6" creationId="{9CD6846F-77AC-038A-9679-87DC6518C368}"/>
          </ac:spMkLst>
        </pc:spChg>
        <pc:spChg chg="add mod">
          <ac:chgData name="Karey Windbiel" userId="1dc2ff13-ee84-46d3-8216-f7b93381096c" providerId="ADAL" clId="{8D2C7E02-31EE-8249-821A-50AE889EA169}" dt="2023-11-02T04:30:55.801" v="390" actId="20577"/>
          <ac:spMkLst>
            <pc:docMk/>
            <pc:sldMk cId="817912505" sldId="578"/>
            <ac:spMk id="9" creationId="{8E0E3B7F-6C5E-BDD7-5434-E3518DF65047}"/>
          </ac:spMkLst>
        </pc:spChg>
        <pc:spChg chg="add mod">
          <ac:chgData name="Karey Windbiel" userId="1dc2ff13-ee84-46d3-8216-f7b93381096c" providerId="ADAL" clId="{8D2C7E02-31EE-8249-821A-50AE889EA169}" dt="2023-11-02T04:31:22.082" v="397" actId="1076"/>
          <ac:spMkLst>
            <pc:docMk/>
            <pc:sldMk cId="817912505" sldId="578"/>
            <ac:spMk id="11" creationId="{AB29FB3C-3D77-D44F-2035-19D5C66C4F56}"/>
          </ac:spMkLst>
        </pc:spChg>
        <pc:spChg chg="add mod">
          <ac:chgData name="Karey Windbiel" userId="1dc2ff13-ee84-46d3-8216-f7b93381096c" providerId="ADAL" clId="{8D2C7E02-31EE-8249-821A-50AE889EA169}" dt="2023-11-02T04:31:49.356" v="403" actId="1076"/>
          <ac:spMkLst>
            <pc:docMk/>
            <pc:sldMk cId="817912505" sldId="578"/>
            <ac:spMk id="12" creationId="{428E953E-5D17-F681-0968-7D866356B574}"/>
          </ac:spMkLst>
        </pc:spChg>
        <pc:spChg chg="add mod">
          <ac:chgData name="Karey Windbiel" userId="1dc2ff13-ee84-46d3-8216-f7b93381096c" providerId="ADAL" clId="{8D2C7E02-31EE-8249-821A-50AE889EA169}" dt="2023-11-02T04:41:54.351" v="584" actId="20577"/>
          <ac:spMkLst>
            <pc:docMk/>
            <pc:sldMk cId="817912505" sldId="578"/>
            <ac:spMk id="13" creationId="{9BECC255-FF52-3B3C-3D3F-173CBE822098}"/>
          </ac:spMkLst>
        </pc:spChg>
        <pc:picChg chg="add mod">
          <ac:chgData name="Karey Windbiel" userId="1dc2ff13-ee84-46d3-8216-f7b93381096c" providerId="ADAL" clId="{8D2C7E02-31EE-8249-821A-50AE889EA169}" dt="2023-11-02T04:31:14.901" v="395" actId="1076"/>
          <ac:picMkLst>
            <pc:docMk/>
            <pc:sldMk cId="817912505" sldId="578"/>
            <ac:picMk id="3" creationId="{2D5B601E-CF41-38AD-D653-B76567A16B76}"/>
          </ac:picMkLst>
        </pc:picChg>
        <pc:picChg chg="mod">
          <ac:chgData name="Karey Windbiel" userId="1dc2ff13-ee84-46d3-8216-f7b93381096c" providerId="ADAL" clId="{8D2C7E02-31EE-8249-821A-50AE889EA169}" dt="2023-11-02T04:30:00.218" v="301" actId="14100"/>
          <ac:picMkLst>
            <pc:docMk/>
            <pc:sldMk cId="817912505" sldId="578"/>
            <ac:picMk id="4" creationId="{00000000-0000-0000-0000-000000000000}"/>
          </ac:picMkLst>
        </pc:picChg>
        <pc:picChg chg="add mod">
          <ac:chgData name="Karey Windbiel" userId="1dc2ff13-ee84-46d3-8216-f7b93381096c" providerId="ADAL" clId="{8D2C7E02-31EE-8249-821A-50AE889EA169}" dt="2023-11-02T04:29:55.941" v="300" actId="1076"/>
          <ac:picMkLst>
            <pc:docMk/>
            <pc:sldMk cId="817912505" sldId="578"/>
            <ac:picMk id="7" creationId="{FCEE211E-05A5-4992-AC35-6F758123989A}"/>
          </ac:picMkLst>
        </pc:picChg>
        <pc:picChg chg="del mod">
          <ac:chgData name="Karey Windbiel" userId="1dc2ff13-ee84-46d3-8216-f7b93381096c" providerId="ADAL" clId="{8D2C7E02-31EE-8249-821A-50AE889EA169}" dt="2023-11-02T04:29:50.717" v="297" actId="478"/>
          <ac:picMkLst>
            <pc:docMk/>
            <pc:sldMk cId="817912505" sldId="578"/>
            <ac:picMk id="8" creationId="{8E5D2241-9C80-1C4B-8E51-E33CC7AA60F0}"/>
          </ac:picMkLst>
        </pc:picChg>
        <pc:picChg chg="mod">
          <ac:chgData name="Karey Windbiel" userId="1dc2ff13-ee84-46d3-8216-f7b93381096c" providerId="ADAL" clId="{8D2C7E02-31EE-8249-821A-50AE889EA169}" dt="2023-11-02T04:31:29.423" v="399" actId="1076"/>
          <ac:picMkLst>
            <pc:docMk/>
            <pc:sldMk cId="817912505" sldId="578"/>
            <ac:picMk id="10" creationId="{B8688AC3-6186-2248-B6F1-DD5553BB09CE}"/>
          </ac:picMkLst>
        </pc:picChg>
        <pc:picChg chg="add mod">
          <ac:chgData name="Karey Windbiel" userId="1dc2ff13-ee84-46d3-8216-f7b93381096c" providerId="ADAL" clId="{8D2C7E02-31EE-8249-821A-50AE889EA169}" dt="2023-11-02T04:41:18.879" v="556" actId="14100"/>
          <ac:picMkLst>
            <pc:docMk/>
            <pc:sldMk cId="817912505" sldId="578"/>
            <ac:picMk id="3074" creationId="{368EF8C5-1590-3E7F-CC30-58B98A81374B}"/>
          </ac:picMkLst>
        </pc:picChg>
        <pc:picChg chg="mod">
          <ac:chgData name="Karey Windbiel" userId="1dc2ff13-ee84-46d3-8216-f7b93381096c" providerId="ADAL" clId="{8D2C7E02-31EE-8249-821A-50AE889EA169}" dt="2023-11-02T04:31:26.299" v="398" actId="1076"/>
          <ac:picMkLst>
            <pc:docMk/>
            <pc:sldMk cId="817912505" sldId="578"/>
            <ac:picMk id="16386" creationId="{A286BD1F-38A6-C04D-A0AA-EDA5745469EE}"/>
          </ac:picMkLst>
        </pc:picChg>
      </pc:sldChg>
      <pc:sldChg chg="del">
        <pc:chgData name="Karey Windbiel" userId="1dc2ff13-ee84-46d3-8216-f7b93381096c" providerId="ADAL" clId="{8D2C7E02-31EE-8249-821A-50AE889EA169}" dt="2023-11-02T04:04:17.619" v="234" actId="2696"/>
        <pc:sldMkLst>
          <pc:docMk/>
          <pc:sldMk cId="1643425715" sldId="580"/>
        </pc:sldMkLst>
      </pc:sldChg>
      <pc:sldChg chg="modSp mod">
        <pc:chgData name="Karey Windbiel" userId="1dc2ff13-ee84-46d3-8216-f7b93381096c" providerId="ADAL" clId="{8D2C7E02-31EE-8249-821A-50AE889EA169}" dt="2023-11-02T04:43:20.450" v="627" actId="14100"/>
        <pc:sldMkLst>
          <pc:docMk/>
          <pc:sldMk cId="2035991414" sldId="582"/>
        </pc:sldMkLst>
        <pc:spChg chg="mod">
          <ac:chgData name="Karey Windbiel" userId="1dc2ff13-ee84-46d3-8216-f7b93381096c" providerId="ADAL" clId="{8D2C7E02-31EE-8249-821A-50AE889EA169}" dt="2023-11-02T04:43:20.450" v="627" actId="14100"/>
          <ac:spMkLst>
            <pc:docMk/>
            <pc:sldMk cId="2035991414" sldId="582"/>
            <ac:spMk id="3" creationId="{00000000-0000-0000-0000-000000000000}"/>
          </ac:spMkLst>
        </pc:spChg>
      </pc:sldChg>
      <pc:sldChg chg="modSp add mod">
        <pc:chgData name="Karey Windbiel" userId="1dc2ff13-ee84-46d3-8216-f7b93381096c" providerId="ADAL" clId="{8D2C7E02-31EE-8249-821A-50AE889EA169}" dt="2023-11-02T04:36:30.602" v="516" actId="14100"/>
        <pc:sldMkLst>
          <pc:docMk/>
          <pc:sldMk cId="757045714" sldId="1137"/>
        </pc:sldMkLst>
        <pc:spChg chg="mod">
          <ac:chgData name="Karey Windbiel" userId="1dc2ff13-ee84-46d3-8216-f7b93381096c" providerId="ADAL" clId="{8D2C7E02-31EE-8249-821A-50AE889EA169}" dt="2023-11-02T04:36:30.602" v="516" actId="14100"/>
          <ac:spMkLst>
            <pc:docMk/>
            <pc:sldMk cId="757045714" sldId="1137"/>
            <ac:spMk id="4" creationId="{134CD91A-2646-DE13-5365-2A29D14B30AA}"/>
          </ac:spMkLst>
        </pc:spChg>
      </pc:sldChg>
    </pc:docChg>
  </pc:docChgLst>
  <pc:docChgLst>
    <pc:chgData name="Karey Windbiel" userId="S::kwindbiel@ucdavis.edu::1dc2ff13-ee84-46d3-8216-f7b93381096c" providerId="AD" clId="Web-{2FAB5FDF-D46B-4C70-9D93-A321341BD9FE}"/>
    <pc:docChg chg="delSld modSld">
      <pc:chgData name="Karey Windbiel" userId="S::kwindbiel@ucdavis.edu::1dc2ff13-ee84-46d3-8216-f7b93381096c" providerId="AD" clId="Web-{2FAB5FDF-D46B-4C70-9D93-A321341BD9FE}" dt="2023-11-02T03:51:57.394" v="2" actId="1076"/>
      <pc:docMkLst>
        <pc:docMk/>
      </pc:docMkLst>
      <pc:sldChg chg="del">
        <pc:chgData name="Karey Windbiel" userId="S::kwindbiel@ucdavis.edu::1dc2ff13-ee84-46d3-8216-f7b93381096c" providerId="AD" clId="Web-{2FAB5FDF-D46B-4C70-9D93-A321341BD9FE}" dt="2023-11-02T03:51:10.282" v="0"/>
        <pc:sldMkLst>
          <pc:docMk/>
          <pc:sldMk cId="2751359093" sldId="257"/>
        </pc:sldMkLst>
      </pc:sldChg>
      <pc:sldChg chg="modSp">
        <pc:chgData name="Karey Windbiel" userId="S::kwindbiel@ucdavis.edu::1dc2ff13-ee84-46d3-8216-f7b93381096c" providerId="AD" clId="Web-{2FAB5FDF-D46B-4C70-9D93-A321341BD9FE}" dt="2023-11-02T03:51:57.394" v="2" actId="1076"/>
        <pc:sldMkLst>
          <pc:docMk/>
          <pc:sldMk cId="2371650795" sldId="555"/>
        </pc:sldMkLst>
        <pc:picChg chg="mod">
          <ac:chgData name="Karey Windbiel" userId="S::kwindbiel@ucdavis.edu::1dc2ff13-ee84-46d3-8216-f7b93381096c" providerId="AD" clId="Web-{2FAB5FDF-D46B-4C70-9D93-A321341BD9FE}" dt="2023-11-02T03:51:57.394" v="2" actId="1076"/>
          <ac:picMkLst>
            <pc:docMk/>
            <pc:sldMk cId="2371650795" sldId="555"/>
            <ac:picMk id="14" creationId="{60767FBA-B9AC-B843-88DA-654FD9699BCC}"/>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6" Type="http://schemas.openxmlformats.org/officeDocument/2006/relationships/image" Target="../media/image47.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6" Type="http://schemas.openxmlformats.org/officeDocument/2006/relationships/image" Target="../media/image47.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7AC32-3D92-4EA8-A4F8-652D7054EB7E}"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9A3B9B5D-4354-41A7-A149-23DD637F31DE}">
      <dgm:prSet/>
      <dgm:spPr/>
      <dgm:t>
        <a:bodyPr/>
        <a:lstStyle/>
        <a:p>
          <a:r>
            <a:rPr lang="en-US"/>
            <a:t>Subterranean: </a:t>
          </a:r>
          <a:r>
            <a:rPr lang="en-US" i="1"/>
            <a:t>Reticulitermes</a:t>
          </a:r>
          <a:r>
            <a:rPr lang="en-US"/>
            <a:t> (and others)</a:t>
          </a:r>
        </a:p>
      </dgm:t>
    </dgm:pt>
    <dgm:pt modelId="{38E49F4A-3A83-4DF7-BCF5-7995BA3632B5}" type="parTrans" cxnId="{FEBD9C5B-1B06-453E-BE15-EE87721CE11E}">
      <dgm:prSet/>
      <dgm:spPr/>
      <dgm:t>
        <a:bodyPr/>
        <a:lstStyle/>
        <a:p>
          <a:endParaRPr lang="en-US"/>
        </a:p>
      </dgm:t>
    </dgm:pt>
    <dgm:pt modelId="{89ADE1F3-4366-48D5-B49E-123807D34E2B}" type="sibTrans" cxnId="{FEBD9C5B-1B06-453E-BE15-EE87721CE11E}">
      <dgm:prSet/>
      <dgm:spPr/>
      <dgm:t>
        <a:bodyPr/>
        <a:lstStyle/>
        <a:p>
          <a:endParaRPr lang="en-US"/>
        </a:p>
      </dgm:t>
    </dgm:pt>
    <dgm:pt modelId="{A89EBEC6-B85F-46DA-9895-D200389B1B7A}">
      <dgm:prSet/>
      <dgm:spPr/>
      <dgm:t>
        <a:bodyPr/>
        <a:lstStyle/>
        <a:p>
          <a:r>
            <a:rPr lang="en-US"/>
            <a:t>Most common and smallest termite in urban CA</a:t>
          </a:r>
        </a:p>
      </dgm:t>
    </dgm:pt>
    <dgm:pt modelId="{6CFF7208-293C-487A-83C1-F9C3D17352F6}" type="parTrans" cxnId="{13BB16BF-8885-4928-9EF2-068F9C4E9038}">
      <dgm:prSet/>
      <dgm:spPr/>
      <dgm:t>
        <a:bodyPr/>
        <a:lstStyle/>
        <a:p>
          <a:endParaRPr lang="en-US"/>
        </a:p>
      </dgm:t>
    </dgm:pt>
    <dgm:pt modelId="{C28C846B-8CF0-4246-80AA-BB1697D66DF4}" type="sibTrans" cxnId="{13BB16BF-8885-4928-9EF2-068F9C4E9038}">
      <dgm:prSet/>
      <dgm:spPr/>
      <dgm:t>
        <a:bodyPr/>
        <a:lstStyle/>
        <a:p>
          <a:endParaRPr lang="en-US"/>
        </a:p>
      </dgm:t>
    </dgm:pt>
    <dgm:pt modelId="{D255A34E-2BCE-4770-8E0A-AF6DE18CD67F}">
      <dgm:prSet/>
      <dgm:spPr/>
      <dgm:t>
        <a:bodyPr/>
        <a:lstStyle/>
        <a:p>
          <a:r>
            <a:rPr lang="en-US" dirty="0"/>
            <a:t>Nests in soil (except for carton nests)</a:t>
          </a:r>
        </a:p>
      </dgm:t>
    </dgm:pt>
    <dgm:pt modelId="{8430CBB3-B30B-4202-80C5-88BADF0B686F}" type="parTrans" cxnId="{BEC79262-7CF7-4C22-A0E9-CE73A3243F69}">
      <dgm:prSet/>
      <dgm:spPr/>
      <dgm:t>
        <a:bodyPr/>
        <a:lstStyle/>
        <a:p>
          <a:endParaRPr lang="en-US"/>
        </a:p>
      </dgm:t>
    </dgm:pt>
    <dgm:pt modelId="{E95B0520-C78B-4799-B738-777312318060}" type="sibTrans" cxnId="{BEC79262-7CF7-4C22-A0E9-CE73A3243F69}">
      <dgm:prSet/>
      <dgm:spPr/>
      <dgm:t>
        <a:bodyPr/>
        <a:lstStyle/>
        <a:p>
          <a:endParaRPr lang="en-US"/>
        </a:p>
      </dgm:t>
    </dgm:pt>
    <dgm:pt modelId="{228B1EE3-A82E-436D-89F4-4D3C227D3578}">
      <dgm:prSet/>
      <dgm:spPr/>
      <dgm:t>
        <a:bodyPr/>
        <a:lstStyle/>
        <a:p>
          <a:r>
            <a:rPr lang="en-US"/>
            <a:t>Drywood: </a:t>
          </a:r>
          <a:r>
            <a:rPr lang="en-US" i="1"/>
            <a:t>Incisitermes</a:t>
          </a:r>
          <a:endParaRPr lang="en-US"/>
        </a:p>
      </dgm:t>
    </dgm:pt>
    <dgm:pt modelId="{A882DEE4-A7AA-4C6F-BF5D-E2D78CD4DF10}" type="parTrans" cxnId="{E5ED6FA6-56BC-406D-9B30-FC431AD508C0}">
      <dgm:prSet/>
      <dgm:spPr/>
      <dgm:t>
        <a:bodyPr/>
        <a:lstStyle/>
        <a:p>
          <a:endParaRPr lang="en-US"/>
        </a:p>
      </dgm:t>
    </dgm:pt>
    <dgm:pt modelId="{B179E272-AD4C-48AA-A2E6-EED1CE302422}" type="sibTrans" cxnId="{E5ED6FA6-56BC-406D-9B30-FC431AD508C0}">
      <dgm:prSet/>
      <dgm:spPr/>
      <dgm:t>
        <a:bodyPr/>
        <a:lstStyle/>
        <a:p>
          <a:endParaRPr lang="en-US"/>
        </a:p>
      </dgm:t>
    </dgm:pt>
    <dgm:pt modelId="{12946F1C-D5BC-4567-8F7F-C19F4914C840}">
      <dgm:prSet/>
      <dgm:spPr/>
      <dgm:t>
        <a:bodyPr/>
        <a:lstStyle/>
        <a:p>
          <a:r>
            <a:rPr lang="en-US"/>
            <a:t>Common in parts of CA</a:t>
          </a:r>
        </a:p>
      </dgm:t>
    </dgm:pt>
    <dgm:pt modelId="{24CBB698-65E0-4AF5-BE10-456AE115D5A5}" type="parTrans" cxnId="{B8537D16-248A-47B8-A79F-7C9C3D0DFB0B}">
      <dgm:prSet/>
      <dgm:spPr/>
      <dgm:t>
        <a:bodyPr/>
        <a:lstStyle/>
        <a:p>
          <a:endParaRPr lang="en-US"/>
        </a:p>
      </dgm:t>
    </dgm:pt>
    <dgm:pt modelId="{9F74D4E3-E91E-4412-A619-B6E3981A5D72}" type="sibTrans" cxnId="{B8537D16-248A-47B8-A79F-7C9C3D0DFB0B}">
      <dgm:prSet/>
      <dgm:spPr/>
      <dgm:t>
        <a:bodyPr/>
        <a:lstStyle/>
        <a:p>
          <a:endParaRPr lang="en-US"/>
        </a:p>
      </dgm:t>
    </dgm:pt>
    <dgm:pt modelId="{DF459C60-8AB8-471C-9738-652B519614C1}">
      <dgm:prSet/>
      <dgm:spPr/>
      <dgm:t>
        <a:bodyPr/>
        <a:lstStyle/>
        <a:p>
          <a:r>
            <a:rPr lang="en-US"/>
            <a:t>Nests in wood (difficult to detect)</a:t>
          </a:r>
        </a:p>
      </dgm:t>
    </dgm:pt>
    <dgm:pt modelId="{27163F7B-7927-427B-B9BC-1641E884AA7B}" type="parTrans" cxnId="{41264FE6-8575-4B0D-8404-A5F312A1A2F7}">
      <dgm:prSet/>
      <dgm:spPr/>
      <dgm:t>
        <a:bodyPr/>
        <a:lstStyle/>
        <a:p>
          <a:endParaRPr lang="en-US"/>
        </a:p>
      </dgm:t>
    </dgm:pt>
    <dgm:pt modelId="{9082AEDD-8C6F-49B4-A482-B5173D06500C}" type="sibTrans" cxnId="{41264FE6-8575-4B0D-8404-A5F312A1A2F7}">
      <dgm:prSet/>
      <dgm:spPr/>
      <dgm:t>
        <a:bodyPr/>
        <a:lstStyle/>
        <a:p>
          <a:endParaRPr lang="en-US"/>
        </a:p>
      </dgm:t>
    </dgm:pt>
    <dgm:pt modelId="{6C687D92-51F4-414D-805C-4DD24D9D4A8F}">
      <dgm:prSet/>
      <dgm:spPr/>
      <dgm:t>
        <a:bodyPr/>
        <a:lstStyle/>
        <a:p>
          <a:r>
            <a:rPr lang="en-US"/>
            <a:t>Dampwood: </a:t>
          </a:r>
          <a:r>
            <a:rPr lang="en-US" i="1"/>
            <a:t>Zootermopsis</a:t>
          </a:r>
          <a:endParaRPr lang="en-US"/>
        </a:p>
      </dgm:t>
    </dgm:pt>
    <dgm:pt modelId="{D741ED54-9A92-4BBC-B4C3-09C44CABDCF4}" type="parTrans" cxnId="{4BE48E87-3A9A-4CB6-BB4D-5C2D586A050A}">
      <dgm:prSet/>
      <dgm:spPr/>
      <dgm:t>
        <a:bodyPr/>
        <a:lstStyle/>
        <a:p>
          <a:endParaRPr lang="en-US"/>
        </a:p>
      </dgm:t>
    </dgm:pt>
    <dgm:pt modelId="{80FE9C3E-FB9D-47DB-BBA8-ED3D78A6E54E}" type="sibTrans" cxnId="{4BE48E87-3A9A-4CB6-BB4D-5C2D586A050A}">
      <dgm:prSet/>
      <dgm:spPr/>
      <dgm:t>
        <a:bodyPr/>
        <a:lstStyle/>
        <a:p>
          <a:endParaRPr lang="en-US"/>
        </a:p>
      </dgm:t>
    </dgm:pt>
    <dgm:pt modelId="{EEDA3748-43E4-457A-BEA6-C57E7B23505D}">
      <dgm:prSet/>
      <dgm:spPr/>
      <dgm:t>
        <a:bodyPr/>
        <a:lstStyle/>
        <a:p>
          <a:r>
            <a:rPr lang="en-US"/>
            <a:t>Largest and least common pest termite</a:t>
          </a:r>
        </a:p>
      </dgm:t>
    </dgm:pt>
    <dgm:pt modelId="{E76B73CE-C03B-4FD3-BC7B-C3CBC1B6C89B}" type="parTrans" cxnId="{AAA414E8-DC14-4FC7-A5E5-7892B87D3B8B}">
      <dgm:prSet/>
      <dgm:spPr/>
      <dgm:t>
        <a:bodyPr/>
        <a:lstStyle/>
        <a:p>
          <a:endParaRPr lang="en-US"/>
        </a:p>
      </dgm:t>
    </dgm:pt>
    <dgm:pt modelId="{123FED3A-6FA1-4B1A-8D97-05B116D75A4A}" type="sibTrans" cxnId="{AAA414E8-DC14-4FC7-A5E5-7892B87D3B8B}">
      <dgm:prSet/>
      <dgm:spPr/>
      <dgm:t>
        <a:bodyPr/>
        <a:lstStyle/>
        <a:p>
          <a:endParaRPr lang="en-US"/>
        </a:p>
      </dgm:t>
    </dgm:pt>
    <dgm:pt modelId="{2088A706-2F11-4B53-9D1E-EE3861986361}">
      <dgm:prSet/>
      <dgm:spPr/>
      <dgm:t>
        <a:bodyPr/>
        <a:lstStyle/>
        <a:p>
          <a:r>
            <a:rPr lang="en-US"/>
            <a:t>Nests in buried or wet wood</a:t>
          </a:r>
        </a:p>
      </dgm:t>
    </dgm:pt>
    <dgm:pt modelId="{7F640E31-4C1F-4AA6-B9FB-75F24803935E}" type="parTrans" cxnId="{9475E2B4-64C8-4B01-BDA3-70460516AF39}">
      <dgm:prSet/>
      <dgm:spPr/>
      <dgm:t>
        <a:bodyPr/>
        <a:lstStyle/>
        <a:p>
          <a:endParaRPr lang="en-US"/>
        </a:p>
      </dgm:t>
    </dgm:pt>
    <dgm:pt modelId="{BEEEFB8A-6299-47FA-91E8-64BB622D24E5}" type="sibTrans" cxnId="{9475E2B4-64C8-4B01-BDA3-70460516AF39}">
      <dgm:prSet/>
      <dgm:spPr/>
      <dgm:t>
        <a:bodyPr/>
        <a:lstStyle/>
        <a:p>
          <a:endParaRPr lang="en-US"/>
        </a:p>
      </dgm:t>
    </dgm:pt>
    <dgm:pt modelId="{29FD4512-A158-E746-A3CE-7E6A66AC87B4}" type="pres">
      <dgm:prSet presAssocID="{5457AC32-3D92-4EA8-A4F8-652D7054EB7E}" presName="Name0" presStyleCnt="0">
        <dgm:presLayoutVars>
          <dgm:dir/>
          <dgm:animLvl val="lvl"/>
          <dgm:resizeHandles val="exact"/>
        </dgm:presLayoutVars>
      </dgm:prSet>
      <dgm:spPr/>
    </dgm:pt>
    <dgm:pt modelId="{494DCE43-1E18-4B48-8AF7-05C2B90C486B}" type="pres">
      <dgm:prSet presAssocID="{9A3B9B5D-4354-41A7-A149-23DD637F31DE}" presName="linNode" presStyleCnt="0"/>
      <dgm:spPr/>
    </dgm:pt>
    <dgm:pt modelId="{D5DFD63A-BBAE-0140-8AD6-C45E0BCC09C3}" type="pres">
      <dgm:prSet presAssocID="{9A3B9B5D-4354-41A7-A149-23DD637F31DE}" presName="parentText" presStyleLbl="alignNode1" presStyleIdx="0" presStyleCnt="3">
        <dgm:presLayoutVars>
          <dgm:chMax val="1"/>
          <dgm:bulletEnabled/>
        </dgm:presLayoutVars>
      </dgm:prSet>
      <dgm:spPr/>
    </dgm:pt>
    <dgm:pt modelId="{3C91E991-2E08-0F49-A7E7-9FB8761C3F00}" type="pres">
      <dgm:prSet presAssocID="{9A3B9B5D-4354-41A7-A149-23DD637F31DE}" presName="descendantText" presStyleLbl="alignAccFollowNode1" presStyleIdx="0" presStyleCnt="3">
        <dgm:presLayoutVars>
          <dgm:bulletEnabled/>
        </dgm:presLayoutVars>
      </dgm:prSet>
      <dgm:spPr/>
    </dgm:pt>
    <dgm:pt modelId="{8094EA33-7029-2C4A-94BF-F103D0104A1B}" type="pres">
      <dgm:prSet presAssocID="{89ADE1F3-4366-48D5-B49E-123807D34E2B}" presName="sp" presStyleCnt="0"/>
      <dgm:spPr/>
    </dgm:pt>
    <dgm:pt modelId="{FC247A98-6A91-B141-ACED-1FA1558B340D}" type="pres">
      <dgm:prSet presAssocID="{228B1EE3-A82E-436D-89F4-4D3C227D3578}" presName="linNode" presStyleCnt="0"/>
      <dgm:spPr/>
    </dgm:pt>
    <dgm:pt modelId="{6CF0FBA2-3C47-B240-ADF5-643AD5B9AB64}" type="pres">
      <dgm:prSet presAssocID="{228B1EE3-A82E-436D-89F4-4D3C227D3578}" presName="parentText" presStyleLbl="alignNode1" presStyleIdx="1" presStyleCnt="3">
        <dgm:presLayoutVars>
          <dgm:chMax val="1"/>
          <dgm:bulletEnabled/>
        </dgm:presLayoutVars>
      </dgm:prSet>
      <dgm:spPr/>
    </dgm:pt>
    <dgm:pt modelId="{1DEED9E3-F47C-E044-8BA1-C18E239539B6}" type="pres">
      <dgm:prSet presAssocID="{228B1EE3-A82E-436D-89F4-4D3C227D3578}" presName="descendantText" presStyleLbl="alignAccFollowNode1" presStyleIdx="1" presStyleCnt="3">
        <dgm:presLayoutVars>
          <dgm:bulletEnabled/>
        </dgm:presLayoutVars>
      </dgm:prSet>
      <dgm:spPr/>
    </dgm:pt>
    <dgm:pt modelId="{E38A6C75-5FB6-8C4B-9CC0-52DBF7447BCF}" type="pres">
      <dgm:prSet presAssocID="{B179E272-AD4C-48AA-A2E6-EED1CE302422}" presName="sp" presStyleCnt="0"/>
      <dgm:spPr/>
    </dgm:pt>
    <dgm:pt modelId="{06006049-B35E-0949-A075-D6E3FF778F08}" type="pres">
      <dgm:prSet presAssocID="{6C687D92-51F4-414D-805C-4DD24D9D4A8F}" presName="linNode" presStyleCnt="0"/>
      <dgm:spPr/>
    </dgm:pt>
    <dgm:pt modelId="{9028E77F-DFC6-B740-8653-B236A11E255A}" type="pres">
      <dgm:prSet presAssocID="{6C687D92-51F4-414D-805C-4DD24D9D4A8F}" presName="parentText" presStyleLbl="alignNode1" presStyleIdx="2" presStyleCnt="3">
        <dgm:presLayoutVars>
          <dgm:chMax val="1"/>
          <dgm:bulletEnabled/>
        </dgm:presLayoutVars>
      </dgm:prSet>
      <dgm:spPr/>
    </dgm:pt>
    <dgm:pt modelId="{2CF2A213-A721-6549-A487-5EA58B111537}" type="pres">
      <dgm:prSet presAssocID="{6C687D92-51F4-414D-805C-4DD24D9D4A8F}" presName="descendantText" presStyleLbl="alignAccFollowNode1" presStyleIdx="2" presStyleCnt="3">
        <dgm:presLayoutVars>
          <dgm:bulletEnabled/>
        </dgm:presLayoutVars>
      </dgm:prSet>
      <dgm:spPr/>
    </dgm:pt>
  </dgm:ptLst>
  <dgm:cxnLst>
    <dgm:cxn modelId="{B8537D16-248A-47B8-A79F-7C9C3D0DFB0B}" srcId="{228B1EE3-A82E-436D-89F4-4D3C227D3578}" destId="{12946F1C-D5BC-4567-8F7F-C19F4914C840}" srcOrd="0" destOrd="0" parTransId="{24CBB698-65E0-4AF5-BE10-456AE115D5A5}" sibTransId="{9F74D4E3-E91E-4412-A619-B6E3981A5D72}"/>
    <dgm:cxn modelId="{F075DE1C-58DB-2647-B90E-39CC678C20DB}" type="presOf" srcId="{6C687D92-51F4-414D-805C-4DD24D9D4A8F}" destId="{9028E77F-DFC6-B740-8653-B236A11E255A}" srcOrd="0" destOrd="0" presId="urn:microsoft.com/office/officeart/2016/7/layout/VerticalSolidActionList"/>
    <dgm:cxn modelId="{30F82F24-9A1B-7C4C-AFA8-D3F86E066AAC}" type="presOf" srcId="{5457AC32-3D92-4EA8-A4F8-652D7054EB7E}" destId="{29FD4512-A158-E746-A3CE-7E6A66AC87B4}" srcOrd="0" destOrd="0" presId="urn:microsoft.com/office/officeart/2016/7/layout/VerticalSolidActionList"/>
    <dgm:cxn modelId="{C93B6233-1E35-7C41-A5E9-9F8BAB00A147}" type="presOf" srcId="{9A3B9B5D-4354-41A7-A149-23DD637F31DE}" destId="{D5DFD63A-BBAE-0140-8AD6-C45E0BCC09C3}" srcOrd="0" destOrd="0" presId="urn:microsoft.com/office/officeart/2016/7/layout/VerticalSolidActionList"/>
    <dgm:cxn modelId="{FEBD9C5B-1B06-453E-BE15-EE87721CE11E}" srcId="{5457AC32-3D92-4EA8-A4F8-652D7054EB7E}" destId="{9A3B9B5D-4354-41A7-A149-23DD637F31DE}" srcOrd="0" destOrd="0" parTransId="{38E49F4A-3A83-4DF7-BCF5-7995BA3632B5}" sibTransId="{89ADE1F3-4366-48D5-B49E-123807D34E2B}"/>
    <dgm:cxn modelId="{ACDAFB5E-9432-F24C-AAE5-20C175C2E96C}" type="presOf" srcId="{EEDA3748-43E4-457A-BEA6-C57E7B23505D}" destId="{2CF2A213-A721-6549-A487-5EA58B111537}" srcOrd="0" destOrd="0" presId="urn:microsoft.com/office/officeart/2016/7/layout/VerticalSolidActionList"/>
    <dgm:cxn modelId="{BEC79262-7CF7-4C22-A0E9-CE73A3243F69}" srcId="{9A3B9B5D-4354-41A7-A149-23DD637F31DE}" destId="{D255A34E-2BCE-4770-8E0A-AF6DE18CD67F}" srcOrd="1" destOrd="0" parTransId="{8430CBB3-B30B-4202-80C5-88BADF0B686F}" sibTransId="{E95B0520-C78B-4799-B738-777312318060}"/>
    <dgm:cxn modelId="{7C6F9273-4198-874A-AD57-655A0AE1E4D2}" type="presOf" srcId="{A89EBEC6-B85F-46DA-9895-D200389B1B7A}" destId="{3C91E991-2E08-0F49-A7E7-9FB8761C3F00}" srcOrd="0" destOrd="0" presId="urn:microsoft.com/office/officeart/2016/7/layout/VerticalSolidActionList"/>
    <dgm:cxn modelId="{4BE48E87-3A9A-4CB6-BB4D-5C2D586A050A}" srcId="{5457AC32-3D92-4EA8-A4F8-652D7054EB7E}" destId="{6C687D92-51F4-414D-805C-4DD24D9D4A8F}" srcOrd="2" destOrd="0" parTransId="{D741ED54-9A92-4BBC-B4C3-09C44CABDCF4}" sibTransId="{80FE9C3E-FB9D-47DB-BBA8-ED3D78A6E54E}"/>
    <dgm:cxn modelId="{E5ED6FA6-56BC-406D-9B30-FC431AD508C0}" srcId="{5457AC32-3D92-4EA8-A4F8-652D7054EB7E}" destId="{228B1EE3-A82E-436D-89F4-4D3C227D3578}" srcOrd="1" destOrd="0" parTransId="{A882DEE4-A7AA-4C6F-BF5D-E2D78CD4DF10}" sibTransId="{B179E272-AD4C-48AA-A2E6-EED1CE302422}"/>
    <dgm:cxn modelId="{9475E2B4-64C8-4B01-BDA3-70460516AF39}" srcId="{6C687D92-51F4-414D-805C-4DD24D9D4A8F}" destId="{2088A706-2F11-4B53-9D1E-EE3861986361}" srcOrd="1" destOrd="0" parTransId="{7F640E31-4C1F-4AA6-B9FB-75F24803935E}" sibTransId="{BEEEFB8A-6299-47FA-91E8-64BB622D24E5}"/>
    <dgm:cxn modelId="{CDCFEABE-CA72-C046-96F9-AD84E41E3F52}" type="presOf" srcId="{2088A706-2F11-4B53-9D1E-EE3861986361}" destId="{2CF2A213-A721-6549-A487-5EA58B111537}" srcOrd="0" destOrd="1" presId="urn:microsoft.com/office/officeart/2016/7/layout/VerticalSolidActionList"/>
    <dgm:cxn modelId="{13BB16BF-8885-4928-9EF2-068F9C4E9038}" srcId="{9A3B9B5D-4354-41A7-A149-23DD637F31DE}" destId="{A89EBEC6-B85F-46DA-9895-D200389B1B7A}" srcOrd="0" destOrd="0" parTransId="{6CFF7208-293C-487A-83C1-F9C3D17352F6}" sibTransId="{C28C846B-8CF0-4246-80AA-BB1697D66DF4}"/>
    <dgm:cxn modelId="{9BDE70D7-9485-3A4A-863B-4CB9E3386EA2}" type="presOf" srcId="{12946F1C-D5BC-4567-8F7F-C19F4914C840}" destId="{1DEED9E3-F47C-E044-8BA1-C18E239539B6}" srcOrd="0" destOrd="0" presId="urn:microsoft.com/office/officeart/2016/7/layout/VerticalSolidActionList"/>
    <dgm:cxn modelId="{C7F1AEE2-F494-8B43-A703-903F7633786D}" type="presOf" srcId="{DF459C60-8AB8-471C-9738-652B519614C1}" destId="{1DEED9E3-F47C-E044-8BA1-C18E239539B6}" srcOrd="0" destOrd="1" presId="urn:microsoft.com/office/officeart/2016/7/layout/VerticalSolidActionList"/>
    <dgm:cxn modelId="{41264FE6-8575-4B0D-8404-A5F312A1A2F7}" srcId="{228B1EE3-A82E-436D-89F4-4D3C227D3578}" destId="{DF459C60-8AB8-471C-9738-652B519614C1}" srcOrd="1" destOrd="0" parTransId="{27163F7B-7927-427B-B9BC-1641E884AA7B}" sibTransId="{9082AEDD-8C6F-49B4-A482-B5173D06500C}"/>
    <dgm:cxn modelId="{AAA414E8-DC14-4FC7-A5E5-7892B87D3B8B}" srcId="{6C687D92-51F4-414D-805C-4DD24D9D4A8F}" destId="{EEDA3748-43E4-457A-BEA6-C57E7B23505D}" srcOrd="0" destOrd="0" parTransId="{E76B73CE-C03B-4FD3-BC7B-C3CBC1B6C89B}" sibTransId="{123FED3A-6FA1-4B1A-8D97-05B116D75A4A}"/>
    <dgm:cxn modelId="{9D71FEE9-7158-F847-9111-D22CE16B199C}" type="presOf" srcId="{D255A34E-2BCE-4770-8E0A-AF6DE18CD67F}" destId="{3C91E991-2E08-0F49-A7E7-9FB8761C3F00}" srcOrd="0" destOrd="1" presId="urn:microsoft.com/office/officeart/2016/7/layout/VerticalSolidActionList"/>
    <dgm:cxn modelId="{287143F8-21C9-AF49-9220-3D7DAE9F6907}" type="presOf" srcId="{228B1EE3-A82E-436D-89F4-4D3C227D3578}" destId="{6CF0FBA2-3C47-B240-ADF5-643AD5B9AB64}" srcOrd="0" destOrd="0" presId="urn:microsoft.com/office/officeart/2016/7/layout/VerticalSolidActionList"/>
    <dgm:cxn modelId="{53AD4AAA-E6D8-F641-81E2-E780C8FDE45E}" type="presParOf" srcId="{29FD4512-A158-E746-A3CE-7E6A66AC87B4}" destId="{494DCE43-1E18-4B48-8AF7-05C2B90C486B}" srcOrd="0" destOrd="0" presId="urn:microsoft.com/office/officeart/2016/7/layout/VerticalSolidActionList"/>
    <dgm:cxn modelId="{5C5DA21D-00D6-BF41-9231-5BD8D8315D49}" type="presParOf" srcId="{494DCE43-1E18-4B48-8AF7-05C2B90C486B}" destId="{D5DFD63A-BBAE-0140-8AD6-C45E0BCC09C3}" srcOrd="0" destOrd="0" presId="urn:microsoft.com/office/officeart/2016/7/layout/VerticalSolidActionList"/>
    <dgm:cxn modelId="{D41ACD49-6920-5241-B468-05E2C04AA80F}" type="presParOf" srcId="{494DCE43-1E18-4B48-8AF7-05C2B90C486B}" destId="{3C91E991-2E08-0F49-A7E7-9FB8761C3F00}" srcOrd="1" destOrd="0" presId="urn:microsoft.com/office/officeart/2016/7/layout/VerticalSolidActionList"/>
    <dgm:cxn modelId="{99166CAE-3649-9B4B-95E0-7C2843389911}" type="presParOf" srcId="{29FD4512-A158-E746-A3CE-7E6A66AC87B4}" destId="{8094EA33-7029-2C4A-94BF-F103D0104A1B}" srcOrd="1" destOrd="0" presId="urn:microsoft.com/office/officeart/2016/7/layout/VerticalSolidActionList"/>
    <dgm:cxn modelId="{64F0E170-7DDE-1D4A-9244-8DF84B5B9DB8}" type="presParOf" srcId="{29FD4512-A158-E746-A3CE-7E6A66AC87B4}" destId="{FC247A98-6A91-B141-ACED-1FA1558B340D}" srcOrd="2" destOrd="0" presId="urn:microsoft.com/office/officeart/2016/7/layout/VerticalSolidActionList"/>
    <dgm:cxn modelId="{E7479115-846E-7D44-A2D3-02DDCB7D965B}" type="presParOf" srcId="{FC247A98-6A91-B141-ACED-1FA1558B340D}" destId="{6CF0FBA2-3C47-B240-ADF5-643AD5B9AB64}" srcOrd="0" destOrd="0" presId="urn:microsoft.com/office/officeart/2016/7/layout/VerticalSolidActionList"/>
    <dgm:cxn modelId="{0286C967-B090-BD49-82B6-CBAA54C933CD}" type="presParOf" srcId="{FC247A98-6A91-B141-ACED-1FA1558B340D}" destId="{1DEED9E3-F47C-E044-8BA1-C18E239539B6}" srcOrd="1" destOrd="0" presId="urn:microsoft.com/office/officeart/2016/7/layout/VerticalSolidActionList"/>
    <dgm:cxn modelId="{D16E3012-0DA2-3F4D-9A63-769E28F3D987}" type="presParOf" srcId="{29FD4512-A158-E746-A3CE-7E6A66AC87B4}" destId="{E38A6C75-5FB6-8C4B-9CC0-52DBF7447BCF}" srcOrd="3" destOrd="0" presId="urn:microsoft.com/office/officeart/2016/7/layout/VerticalSolidActionList"/>
    <dgm:cxn modelId="{E8848B6B-395C-CE42-8D36-E2735ABD2BF7}" type="presParOf" srcId="{29FD4512-A158-E746-A3CE-7E6A66AC87B4}" destId="{06006049-B35E-0949-A075-D6E3FF778F08}" srcOrd="4" destOrd="0" presId="urn:microsoft.com/office/officeart/2016/7/layout/VerticalSolidActionList"/>
    <dgm:cxn modelId="{7F15733C-B1FC-014E-AEC7-4969165D0A6D}" type="presParOf" srcId="{06006049-B35E-0949-A075-D6E3FF778F08}" destId="{9028E77F-DFC6-B740-8653-B236A11E255A}" srcOrd="0" destOrd="0" presId="urn:microsoft.com/office/officeart/2016/7/layout/VerticalSolidActionList"/>
    <dgm:cxn modelId="{62F063AF-A64F-F145-90A3-7773A33949A0}" type="presParOf" srcId="{06006049-B35E-0949-A075-D6E3FF778F08}" destId="{2CF2A213-A721-6549-A487-5EA58B11153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0CCD60-1F1C-4E6B-BDC0-96C144D0083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A2CEB8-FB13-4BCE-B35D-A2500E3A3AE0}">
      <dgm:prSet/>
      <dgm:spPr/>
      <dgm:t>
        <a:bodyPr/>
        <a:lstStyle/>
        <a:p>
          <a:r>
            <a:rPr lang="en-US"/>
            <a:t>Disposal of infested items (clearly marked)</a:t>
          </a:r>
        </a:p>
      </dgm:t>
    </dgm:pt>
    <dgm:pt modelId="{B8AFE332-5189-4305-BA76-9BADE80D797D}" type="parTrans" cxnId="{09E0C3A9-D59A-4828-AD1C-892A487C67B4}">
      <dgm:prSet/>
      <dgm:spPr/>
      <dgm:t>
        <a:bodyPr/>
        <a:lstStyle/>
        <a:p>
          <a:endParaRPr lang="en-US"/>
        </a:p>
      </dgm:t>
    </dgm:pt>
    <dgm:pt modelId="{951F8AA4-A17F-4DC1-874A-96C8CFA176CB}" type="sibTrans" cxnId="{09E0C3A9-D59A-4828-AD1C-892A487C67B4}">
      <dgm:prSet/>
      <dgm:spPr/>
      <dgm:t>
        <a:bodyPr/>
        <a:lstStyle/>
        <a:p>
          <a:endParaRPr lang="en-US"/>
        </a:p>
      </dgm:t>
    </dgm:pt>
    <dgm:pt modelId="{98C429FC-A4CC-4AF2-9DF6-9E7907CD9693}">
      <dgm:prSet/>
      <dgm:spPr/>
      <dgm:t>
        <a:bodyPr/>
        <a:lstStyle/>
        <a:p>
          <a:r>
            <a:rPr lang="en-US"/>
            <a:t>Clutter management</a:t>
          </a:r>
        </a:p>
      </dgm:t>
    </dgm:pt>
    <dgm:pt modelId="{4F332D59-A31B-44B7-921F-D029F194269D}" type="parTrans" cxnId="{B303E888-6BE3-409B-B90D-451C752251C4}">
      <dgm:prSet/>
      <dgm:spPr/>
      <dgm:t>
        <a:bodyPr/>
        <a:lstStyle/>
        <a:p>
          <a:endParaRPr lang="en-US"/>
        </a:p>
      </dgm:t>
    </dgm:pt>
    <dgm:pt modelId="{AB09172D-79B1-471E-8805-17A8DDA11914}" type="sibTrans" cxnId="{B303E888-6BE3-409B-B90D-451C752251C4}">
      <dgm:prSet/>
      <dgm:spPr/>
      <dgm:t>
        <a:bodyPr/>
        <a:lstStyle/>
        <a:p>
          <a:endParaRPr lang="en-US"/>
        </a:p>
      </dgm:t>
    </dgm:pt>
    <dgm:pt modelId="{7CFD9D47-9F1A-4C1F-B08E-DA0FF1A0DE17}">
      <dgm:prSet/>
      <dgm:spPr/>
      <dgm:t>
        <a:bodyPr/>
        <a:lstStyle/>
        <a:p>
          <a:r>
            <a:rPr lang="en-US"/>
            <a:t>Barriers (encasements, interceptors)</a:t>
          </a:r>
        </a:p>
      </dgm:t>
    </dgm:pt>
    <dgm:pt modelId="{9596F011-8921-4C99-B637-D341F6F49A7E}" type="parTrans" cxnId="{F2E308CF-DF62-4026-99A0-12F46CC1B991}">
      <dgm:prSet/>
      <dgm:spPr/>
      <dgm:t>
        <a:bodyPr/>
        <a:lstStyle/>
        <a:p>
          <a:endParaRPr lang="en-US"/>
        </a:p>
      </dgm:t>
    </dgm:pt>
    <dgm:pt modelId="{7E1E173B-7EA2-445C-9CE5-AF2391EA462B}" type="sibTrans" cxnId="{F2E308CF-DF62-4026-99A0-12F46CC1B991}">
      <dgm:prSet/>
      <dgm:spPr/>
      <dgm:t>
        <a:bodyPr/>
        <a:lstStyle/>
        <a:p>
          <a:endParaRPr lang="en-US"/>
        </a:p>
      </dgm:t>
    </dgm:pt>
    <dgm:pt modelId="{862D06B9-24AB-4C15-8516-E8AF41E39F86}">
      <dgm:prSet/>
      <dgm:spPr/>
      <dgm:t>
        <a:bodyPr/>
        <a:lstStyle/>
        <a:p>
          <a:r>
            <a:rPr lang="en-US"/>
            <a:t>Laundering (heat is most important)</a:t>
          </a:r>
        </a:p>
      </dgm:t>
    </dgm:pt>
    <dgm:pt modelId="{C37A8B38-9120-42E1-A7AB-532D46DA1B3D}" type="parTrans" cxnId="{CE7CC4F4-201B-4598-9348-0109B37896E3}">
      <dgm:prSet/>
      <dgm:spPr/>
      <dgm:t>
        <a:bodyPr/>
        <a:lstStyle/>
        <a:p>
          <a:endParaRPr lang="en-US"/>
        </a:p>
      </dgm:t>
    </dgm:pt>
    <dgm:pt modelId="{B09F975F-A095-4E1D-B14D-86B9D1ADD9D9}" type="sibTrans" cxnId="{CE7CC4F4-201B-4598-9348-0109B37896E3}">
      <dgm:prSet/>
      <dgm:spPr/>
      <dgm:t>
        <a:bodyPr/>
        <a:lstStyle/>
        <a:p>
          <a:endParaRPr lang="en-US"/>
        </a:p>
      </dgm:t>
    </dgm:pt>
    <dgm:pt modelId="{709CC03A-3791-4615-96C8-7932A7FCA536}">
      <dgm:prSet/>
      <dgm:spPr/>
      <dgm:t>
        <a:bodyPr/>
        <a:lstStyle/>
        <a:p>
          <a:r>
            <a:rPr lang="en-US"/>
            <a:t>Vacuum (provide HEPA filter)</a:t>
          </a:r>
        </a:p>
      </dgm:t>
    </dgm:pt>
    <dgm:pt modelId="{B3E171B9-5E88-4FA5-9500-913546B7B368}" type="parTrans" cxnId="{DFAFF838-0424-439E-9849-FD2492EB9DD7}">
      <dgm:prSet/>
      <dgm:spPr/>
      <dgm:t>
        <a:bodyPr/>
        <a:lstStyle/>
        <a:p>
          <a:endParaRPr lang="en-US"/>
        </a:p>
      </dgm:t>
    </dgm:pt>
    <dgm:pt modelId="{09198E10-C6D3-43F3-82EA-D906B42FA362}" type="sibTrans" cxnId="{DFAFF838-0424-439E-9849-FD2492EB9DD7}">
      <dgm:prSet/>
      <dgm:spPr/>
      <dgm:t>
        <a:bodyPr/>
        <a:lstStyle/>
        <a:p>
          <a:endParaRPr lang="en-US"/>
        </a:p>
      </dgm:t>
    </dgm:pt>
    <dgm:pt modelId="{14D2E157-8686-425C-B4F3-1A990CE4DC88}">
      <dgm:prSet/>
      <dgm:spPr/>
      <dgm:t>
        <a:bodyPr/>
        <a:lstStyle/>
        <a:p>
          <a:r>
            <a:rPr lang="en-US"/>
            <a:t>Steam</a:t>
          </a:r>
        </a:p>
      </dgm:t>
    </dgm:pt>
    <dgm:pt modelId="{A8FAE002-4D4A-4E02-8F2A-CC0EEC235F5B}" type="parTrans" cxnId="{9341EDCA-0814-4623-BA6E-67B7D2728E68}">
      <dgm:prSet/>
      <dgm:spPr/>
      <dgm:t>
        <a:bodyPr/>
        <a:lstStyle/>
        <a:p>
          <a:endParaRPr lang="en-US"/>
        </a:p>
      </dgm:t>
    </dgm:pt>
    <dgm:pt modelId="{25DE80BD-0A9A-46C8-93B5-FCA1273BE55D}" type="sibTrans" cxnId="{9341EDCA-0814-4623-BA6E-67B7D2728E68}">
      <dgm:prSet/>
      <dgm:spPr/>
      <dgm:t>
        <a:bodyPr/>
        <a:lstStyle/>
        <a:p>
          <a:endParaRPr lang="en-US"/>
        </a:p>
      </dgm:t>
    </dgm:pt>
    <dgm:pt modelId="{32309857-8EA7-4A21-93B0-3F23525E72D8}">
      <dgm:prSet/>
      <dgm:spPr/>
      <dgm:t>
        <a:bodyPr/>
        <a:lstStyle/>
        <a:p>
          <a:r>
            <a:rPr lang="en-US"/>
            <a:t>Heat (&gt; 45</a:t>
          </a:r>
          <a:r>
            <a:rPr lang="en-US" baseline="30000"/>
            <a:t>o</a:t>
          </a:r>
          <a:r>
            <a:rPr lang="en-US"/>
            <a:t>C or &gt; 115</a:t>
          </a:r>
          <a:r>
            <a:rPr lang="en-US" baseline="30000"/>
            <a:t>o</a:t>
          </a:r>
          <a:r>
            <a:rPr lang="en-US"/>
            <a:t>F, 2 – 4 hours min.)</a:t>
          </a:r>
        </a:p>
      </dgm:t>
    </dgm:pt>
    <dgm:pt modelId="{191AE6FB-CDD5-4C78-8F52-BCB16DEE37BB}" type="parTrans" cxnId="{3083D78E-A86E-4972-8E82-AF130AEABE16}">
      <dgm:prSet/>
      <dgm:spPr/>
      <dgm:t>
        <a:bodyPr/>
        <a:lstStyle/>
        <a:p>
          <a:endParaRPr lang="en-US"/>
        </a:p>
      </dgm:t>
    </dgm:pt>
    <dgm:pt modelId="{C3C02E38-74F6-4967-B36A-6E16F0D2D86C}" type="sibTrans" cxnId="{3083D78E-A86E-4972-8E82-AF130AEABE16}">
      <dgm:prSet/>
      <dgm:spPr/>
      <dgm:t>
        <a:bodyPr/>
        <a:lstStyle/>
        <a:p>
          <a:endParaRPr lang="en-US"/>
        </a:p>
      </dgm:t>
    </dgm:pt>
    <dgm:pt modelId="{4E2F35B3-96FE-4717-98C0-A5B81D507B6B}">
      <dgm:prSet/>
      <dgm:spPr/>
      <dgm:t>
        <a:bodyPr/>
        <a:lstStyle/>
        <a:p>
          <a:r>
            <a:rPr lang="en-US"/>
            <a:t>Cold (below freezing, at least five days)</a:t>
          </a:r>
        </a:p>
      </dgm:t>
    </dgm:pt>
    <dgm:pt modelId="{21DC3B6C-F729-4B5E-B9DE-D84C61BA876D}" type="parTrans" cxnId="{AFB2553F-52AB-470D-9856-D6FF96BE464E}">
      <dgm:prSet/>
      <dgm:spPr/>
      <dgm:t>
        <a:bodyPr/>
        <a:lstStyle/>
        <a:p>
          <a:endParaRPr lang="en-US"/>
        </a:p>
      </dgm:t>
    </dgm:pt>
    <dgm:pt modelId="{CD166811-C430-49E5-BD54-376706001706}" type="sibTrans" cxnId="{AFB2553F-52AB-470D-9856-D6FF96BE464E}">
      <dgm:prSet/>
      <dgm:spPr/>
      <dgm:t>
        <a:bodyPr/>
        <a:lstStyle/>
        <a:p>
          <a:endParaRPr lang="en-US"/>
        </a:p>
      </dgm:t>
    </dgm:pt>
    <dgm:pt modelId="{3CC518D1-AF63-4A8A-B043-ECE37D002786}" type="pres">
      <dgm:prSet presAssocID="{910CCD60-1F1C-4E6B-BDC0-96C144D00835}" presName="root" presStyleCnt="0">
        <dgm:presLayoutVars>
          <dgm:dir/>
          <dgm:resizeHandles val="exact"/>
        </dgm:presLayoutVars>
      </dgm:prSet>
      <dgm:spPr/>
    </dgm:pt>
    <dgm:pt modelId="{11E39375-3B4C-4C9C-A448-66140491FFCB}" type="pres">
      <dgm:prSet presAssocID="{910CCD60-1F1C-4E6B-BDC0-96C144D00835}" presName="container" presStyleCnt="0">
        <dgm:presLayoutVars>
          <dgm:dir/>
          <dgm:resizeHandles val="exact"/>
        </dgm:presLayoutVars>
      </dgm:prSet>
      <dgm:spPr/>
    </dgm:pt>
    <dgm:pt modelId="{17EF389B-DD08-4E8F-8B50-F89FEBAECBA6}" type="pres">
      <dgm:prSet presAssocID="{51A2CEB8-FB13-4BCE-B35D-A2500E3A3AE0}" presName="compNode" presStyleCnt="0"/>
      <dgm:spPr/>
    </dgm:pt>
    <dgm:pt modelId="{BC3569A0-86E4-42DC-994C-BBD506CC611D}" type="pres">
      <dgm:prSet presAssocID="{51A2CEB8-FB13-4BCE-B35D-A2500E3A3AE0}" presName="iconBgRect" presStyleLbl="bgShp" presStyleIdx="0" presStyleCnt="8"/>
      <dgm:spPr/>
    </dgm:pt>
    <dgm:pt modelId="{29E9B6F5-0DE9-4B5B-BAE0-9485AD42A95F}" type="pres">
      <dgm:prSet presAssocID="{51A2CEB8-FB13-4BCE-B35D-A2500E3A3AE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512BD461-29EF-4B37-99E3-AE0C33DB49E7}" type="pres">
      <dgm:prSet presAssocID="{51A2CEB8-FB13-4BCE-B35D-A2500E3A3AE0}" presName="spaceRect" presStyleCnt="0"/>
      <dgm:spPr/>
    </dgm:pt>
    <dgm:pt modelId="{8ADE32B4-77F1-4771-870B-BFDC9A387972}" type="pres">
      <dgm:prSet presAssocID="{51A2CEB8-FB13-4BCE-B35D-A2500E3A3AE0}" presName="textRect" presStyleLbl="revTx" presStyleIdx="0" presStyleCnt="8">
        <dgm:presLayoutVars>
          <dgm:chMax val="1"/>
          <dgm:chPref val="1"/>
        </dgm:presLayoutVars>
      </dgm:prSet>
      <dgm:spPr/>
    </dgm:pt>
    <dgm:pt modelId="{66E1C0DA-3625-4EF5-B510-3F98E48DBDB0}" type="pres">
      <dgm:prSet presAssocID="{951F8AA4-A17F-4DC1-874A-96C8CFA176CB}" presName="sibTrans" presStyleLbl="sibTrans2D1" presStyleIdx="0" presStyleCnt="0"/>
      <dgm:spPr/>
    </dgm:pt>
    <dgm:pt modelId="{BE0576BB-82EA-46DA-BE27-DE553A3F3096}" type="pres">
      <dgm:prSet presAssocID="{98C429FC-A4CC-4AF2-9DF6-9E7907CD9693}" presName="compNode" presStyleCnt="0"/>
      <dgm:spPr/>
    </dgm:pt>
    <dgm:pt modelId="{3258FC5B-3B26-4F24-B5D1-B404C3890037}" type="pres">
      <dgm:prSet presAssocID="{98C429FC-A4CC-4AF2-9DF6-9E7907CD9693}" presName="iconBgRect" presStyleLbl="bgShp" presStyleIdx="1" presStyleCnt="8"/>
      <dgm:spPr/>
    </dgm:pt>
    <dgm:pt modelId="{A81BF695-232B-4B86-8AB4-FFE44AB81877}" type="pres">
      <dgm:prSet presAssocID="{98C429FC-A4CC-4AF2-9DF6-9E7907CD969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A343F60-3E11-4633-B3AB-7AF46B8E0B46}" type="pres">
      <dgm:prSet presAssocID="{98C429FC-A4CC-4AF2-9DF6-9E7907CD9693}" presName="spaceRect" presStyleCnt="0"/>
      <dgm:spPr/>
    </dgm:pt>
    <dgm:pt modelId="{16B10DFF-305D-4A8B-867B-AFC3CD7FE059}" type="pres">
      <dgm:prSet presAssocID="{98C429FC-A4CC-4AF2-9DF6-9E7907CD9693}" presName="textRect" presStyleLbl="revTx" presStyleIdx="1" presStyleCnt="8">
        <dgm:presLayoutVars>
          <dgm:chMax val="1"/>
          <dgm:chPref val="1"/>
        </dgm:presLayoutVars>
      </dgm:prSet>
      <dgm:spPr/>
    </dgm:pt>
    <dgm:pt modelId="{73A12ECD-7E41-4DD4-91EA-C2E564FAB679}" type="pres">
      <dgm:prSet presAssocID="{AB09172D-79B1-471E-8805-17A8DDA11914}" presName="sibTrans" presStyleLbl="sibTrans2D1" presStyleIdx="0" presStyleCnt="0"/>
      <dgm:spPr/>
    </dgm:pt>
    <dgm:pt modelId="{48910CC3-115B-4D5F-B2FC-543EB4F662FD}" type="pres">
      <dgm:prSet presAssocID="{7CFD9D47-9F1A-4C1F-B08E-DA0FF1A0DE17}" presName="compNode" presStyleCnt="0"/>
      <dgm:spPr/>
    </dgm:pt>
    <dgm:pt modelId="{28DD88BF-BE2F-4965-A898-C0B78CC32890}" type="pres">
      <dgm:prSet presAssocID="{7CFD9D47-9F1A-4C1F-B08E-DA0FF1A0DE17}" presName="iconBgRect" presStyleLbl="bgShp" presStyleIdx="2" presStyleCnt="8"/>
      <dgm:spPr/>
    </dgm:pt>
    <dgm:pt modelId="{46A257E1-617B-428D-9998-35ADF4C79937}" type="pres">
      <dgm:prSet presAssocID="{7CFD9D47-9F1A-4C1F-B08E-DA0FF1A0DE1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8EA5BE07-CB91-48F3-A86A-BC9CD3EBF83C}" type="pres">
      <dgm:prSet presAssocID="{7CFD9D47-9F1A-4C1F-B08E-DA0FF1A0DE17}" presName="spaceRect" presStyleCnt="0"/>
      <dgm:spPr/>
    </dgm:pt>
    <dgm:pt modelId="{432BBB03-EE32-45B9-AED1-FAC8F69A0B35}" type="pres">
      <dgm:prSet presAssocID="{7CFD9D47-9F1A-4C1F-B08E-DA0FF1A0DE17}" presName="textRect" presStyleLbl="revTx" presStyleIdx="2" presStyleCnt="8">
        <dgm:presLayoutVars>
          <dgm:chMax val="1"/>
          <dgm:chPref val="1"/>
        </dgm:presLayoutVars>
      </dgm:prSet>
      <dgm:spPr/>
    </dgm:pt>
    <dgm:pt modelId="{512C60B3-58F4-482B-8540-D1ABBDF6BC8F}" type="pres">
      <dgm:prSet presAssocID="{7E1E173B-7EA2-445C-9CE5-AF2391EA462B}" presName="sibTrans" presStyleLbl="sibTrans2D1" presStyleIdx="0" presStyleCnt="0"/>
      <dgm:spPr/>
    </dgm:pt>
    <dgm:pt modelId="{9AE41DD2-62C3-44FA-A911-CCF7E46762D2}" type="pres">
      <dgm:prSet presAssocID="{862D06B9-24AB-4C15-8516-E8AF41E39F86}" presName="compNode" presStyleCnt="0"/>
      <dgm:spPr/>
    </dgm:pt>
    <dgm:pt modelId="{1E6133AE-F616-4658-B6B7-ACB37C3F6A20}" type="pres">
      <dgm:prSet presAssocID="{862D06B9-24AB-4C15-8516-E8AF41E39F86}" presName="iconBgRect" presStyleLbl="bgShp" presStyleIdx="3" presStyleCnt="8"/>
      <dgm:spPr/>
    </dgm:pt>
    <dgm:pt modelId="{9CD2B9FE-F16F-4DB9-87A0-8216D8027C3A}" type="pres">
      <dgm:prSet presAssocID="{862D06B9-24AB-4C15-8516-E8AF41E39F86}"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00636CFA-3120-4E31-8C7F-1B920C60F73C}" type="pres">
      <dgm:prSet presAssocID="{862D06B9-24AB-4C15-8516-E8AF41E39F86}" presName="spaceRect" presStyleCnt="0"/>
      <dgm:spPr/>
    </dgm:pt>
    <dgm:pt modelId="{DF507A0F-BC41-4F3E-BB13-5EB332EE2D57}" type="pres">
      <dgm:prSet presAssocID="{862D06B9-24AB-4C15-8516-E8AF41E39F86}" presName="textRect" presStyleLbl="revTx" presStyleIdx="3" presStyleCnt="8">
        <dgm:presLayoutVars>
          <dgm:chMax val="1"/>
          <dgm:chPref val="1"/>
        </dgm:presLayoutVars>
      </dgm:prSet>
      <dgm:spPr/>
    </dgm:pt>
    <dgm:pt modelId="{8F2C1C37-DB92-47CE-B124-A3CA4A2F8B70}" type="pres">
      <dgm:prSet presAssocID="{B09F975F-A095-4E1D-B14D-86B9D1ADD9D9}" presName="sibTrans" presStyleLbl="sibTrans2D1" presStyleIdx="0" presStyleCnt="0"/>
      <dgm:spPr/>
    </dgm:pt>
    <dgm:pt modelId="{60FF9742-CEBE-47E2-82AC-6904A6A22BA1}" type="pres">
      <dgm:prSet presAssocID="{709CC03A-3791-4615-96C8-7932A7FCA536}" presName="compNode" presStyleCnt="0"/>
      <dgm:spPr/>
    </dgm:pt>
    <dgm:pt modelId="{CE49F057-5D1C-45B5-B20C-94B5C65410DC}" type="pres">
      <dgm:prSet presAssocID="{709CC03A-3791-4615-96C8-7932A7FCA536}" presName="iconBgRect" presStyleLbl="bgShp" presStyleIdx="4" presStyleCnt="8"/>
      <dgm:spPr/>
    </dgm:pt>
    <dgm:pt modelId="{1A3925BC-15BC-42E0-BFB1-BC2B8DD261DC}" type="pres">
      <dgm:prSet presAssocID="{709CC03A-3791-4615-96C8-7932A7FCA536}"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lectrician"/>
        </a:ext>
      </dgm:extLst>
    </dgm:pt>
    <dgm:pt modelId="{1DAFA159-140E-4BBE-83DF-94AC3B283F13}" type="pres">
      <dgm:prSet presAssocID="{709CC03A-3791-4615-96C8-7932A7FCA536}" presName="spaceRect" presStyleCnt="0"/>
      <dgm:spPr/>
    </dgm:pt>
    <dgm:pt modelId="{F5DE2386-5011-4CA2-8A5A-84012D2C6F95}" type="pres">
      <dgm:prSet presAssocID="{709CC03A-3791-4615-96C8-7932A7FCA536}" presName="textRect" presStyleLbl="revTx" presStyleIdx="4" presStyleCnt="8">
        <dgm:presLayoutVars>
          <dgm:chMax val="1"/>
          <dgm:chPref val="1"/>
        </dgm:presLayoutVars>
      </dgm:prSet>
      <dgm:spPr/>
    </dgm:pt>
    <dgm:pt modelId="{56A2FDC3-DF0A-4342-B595-E18570D68A9F}" type="pres">
      <dgm:prSet presAssocID="{09198E10-C6D3-43F3-82EA-D906B42FA362}" presName="sibTrans" presStyleLbl="sibTrans2D1" presStyleIdx="0" presStyleCnt="0"/>
      <dgm:spPr/>
    </dgm:pt>
    <dgm:pt modelId="{A087BA8E-BA49-4644-8101-3BE6BB26665F}" type="pres">
      <dgm:prSet presAssocID="{14D2E157-8686-425C-B4F3-1A990CE4DC88}" presName="compNode" presStyleCnt="0"/>
      <dgm:spPr/>
    </dgm:pt>
    <dgm:pt modelId="{7C0F1099-A244-403F-97A2-C1C45B10B542}" type="pres">
      <dgm:prSet presAssocID="{14D2E157-8686-425C-B4F3-1A990CE4DC88}" presName="iconBgRect" presStyleLbl="bgShp" presStyleIdx="5" presStyleCnt="8"/>
      <dgm:spPr/>
    </dgm:pt>
    <dgm:pt modelId="{474CB8AC-C5B3-4EFA-BBF3-CBF68D60B0A3}" type="pres">
      <dgm:prSet presAssocID="{14D2E157-8686-425C-B4F3-1A990CE4DC88}"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Fire"/>
        </a:ext>
      </dgm:extLst>
    </dgm:pt>
    <dgm:pt modelId="{90507894-0693-464E-B972-DDA81F911E34}" type="pres">
      <dgm:prSet presAssocID="{14D2E157-8686-425C-B4F3-1A990CE4DC88}" presName="spaceRect" presStyleCnt="0"/>
      <dgm:spPr/>
    </dgm:pt>
    <dgm:pt modelId="{1278DCD9-F659-421B-86FD-FE2BBDAC1F19}" type="pres">
      <dgm:prSet presAssocID="{14D2E157-8686-425C-B4F3-1A990CE4DC88}" presName="textRect" presStyleLbl="revTx" presStyleIdx="5" presStyleCnt="8">
        <dgm:presLayoutVars>
          <dgm:chMax val="1"/>
          <dgm:chPref val="1"/>
        </dgm:presLayoutVars>
      </dgm:prSet>
      <dgm:spPr/>
    </dgm:pt>
    <dgm:pt modelId="{6E44C8C1-A659-4774-BC58-05ED9DF5F19E}" type="pres">
      <dgm:prSet presAssocID="{25DE80BD-0A9A-46C8-93B5-FCA1273BE55D}" presName="sibTrans" presStyleLbl="sibTrans2D1" presStyleIdx="0" presStyleCnt="0"/>
      <dgm:spPr/>
    </dgm:pt>
    <dgm:pt modelId="{25975E2E-71BE-4B59-9FC8-59AE7FC0FB4F}" type="pres">
      <dgm:prSet presAssocID="{32309857-8EA7-4A21-93B0-3F23525E72D8}" presName="compNode" presStyleCnt="0"/>
      <dgm:spPr/>
    </dgm:pt>
    <dgm:pt modelId="{79702BDC-7EC2-4787-9BE8-79361E0ABE14}" type="pres">
      <dgm:prSet presAssocID="{32309857-8EA7-4A21-93B0-3F23525E72D8}" presName="iconBgRect" presStyleLbl="bgShp" presStyleIdx="6" presStyleCnt="8"/>
      <dgm:spPr/>
    </dgm:pt>
    <dgm:pt modelId="{ADF5519A-ABA0-454A-9CE2-C56EDD0CB1EA}" type="pres">
      <dgm:prSet presAssocID="{32309857-8EA7-4A21-93B0-3F23525E72D8}"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topwatch"/>
        </a:ext>
      </dgm:extLst>
    </dgm:pt>
    <dgm:pt modelId="{FD41E449-7C2B-4197-987C-CC81B7F0AB8E}" type="pres">
      <dgm:prSet presAssocID="{32309857-8EA7-4A21-93B0-3F23525E72D8}" presName="spaceRect" presStyleCnt="0"/>
      <dgm:spPr/>
    </dgm:pt>
    <dgm:pt modelId="{532F3D42-3507-486F-82B1-E0025065F682}" type="pres">
      <dgm:prSet presAssocID="{32309857-8EA7-4A21-93B0-3F23525E72D8}" presName="textRect" presStyleLbl="revTx" presStyleIdx="6" presStyleCnt="8">
        <dgm:presLayoutVars>
          <dgm:chMax val="1"/>
          <dgm:chPref val="1"/>
        </dgm:presLayoutVars>
      </dgm:prSet>
      <dgm:spPr/>
    </dgm:pt>
    <dgm:pt modelId="{7E975C63-3E79-4EB8-9CC8-2BB27E12DD14}" type="pres">
      <dgm:prSet presAssocID="{C3C02E38-74F6-4967-B36A-6E16F0D2D86C}" presName="sibTrans" presStyleLbl="sibTrans2D1" presStyleIdx="0" presStyleCnt="0"/>
      <dgm:spPr/>
    </dgm:pt>
    <dgm:pt modelId="{0C6170B2-B554-4DEE-A575-2BBB34B6C7CF}" type="pres">
      <dgm:prSet presAssocID="{4E2F35B3-96FE-4717-98C0-A5B81D507B6B}" presName="compNode" presStyleCnt="0"/>
      <dgm:spPr/>
    </dgm:pt>
    <dgm:pt modelId="{5D7B5310-030B-4D40-8945-027B3D0033DF}" type="pres">
      <dgm:prSet presAssocID="{4E2F35B3-96FE-4717-98C0-A5B81D507B6B}" presName="iconBgRect" presStyleLbl="bgShp" presStyleIdx="7" presStyleCnt="8"/>
      <dgm:spPr/>
    </dgm:pt>
    <dgm:pt modelId="{51F942EC-5E31-4F1A-ABF0-C5BC031D9460}" type="pres">
      <dgm:prSet presAssocID="{4E2F35B3-96FE-4717-98C0-A5B81D507B6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Low Temperature"/>
        </a:ext>
      </dgm:extLst>
    </dgm:pt>
    <dgm:pt modelId="{47304A90-15F3-4361-A8C9-04CA1F4B3F04}" type="pres">
      <dgm:prSet presAssocID="{4E2F35B3-96FE-4717-98C0-A5B81D507B6B}" presName="spaceRect" presStyleCnt="0"/>
      <dgm:spPr/>
    </dgm:pt>
    <dgm:pt modelId="{AB01653B-6DA3-4E07-BEC1-1654739412C8}" type="pres">
      <dgm:prSet presAssocID="{4E2F35B3-96FE-4717-98C0-A5B81D507B6B}" presName="textRect" presStyleLbl="revTx" presStyleIdx="7" presStyleCnt="8">
        <dgm:presLayoutVars>
          <dgm:chMax val="1"/>
          <dgm:chPref val="1"/>
        </dgm:presLayoutVars>
      </dgm:prSet>
      <dgm:spPr/>
    </dgm:pt>
  </dgm:ptLst>
  <dgm:cxnLst>
    <dgm:cxn modelId="{2E7AED00-36D2-4E54-8EFB-00CC95453FB5}" type="presOf" srcId="{98C429FC-A4CC-4AF2-9DF6-9E7907CD9693}" destId="{16B10DFF-305D-4A8B-867B-AFC3CD7FE059}" srcOrd="0" destOrd="0" presId="urn:microsoft.com/office/officeart/2018/2/layout/IconCircleList"/>
    <dgm:cxn modelId="{6F70DF0F-15D7-4903-876D-E60CD8284A15}" type="presOf" srcId="{951F8AA4-A17F-4DC1-874A-96C8CFA176CB}" destId="{66E1C0DA-3625-4EF5-B510-3F98E48DBDB0}" srcOrd="0" destOrd="0" presId="urn:microsoft.com/office/officeart/2018/2/layout/IconCircleList"/>
    <dgm:cxn modelId="{2D73B623-C0A2-440C-85F7-B827433D4545}" type="presOf" srcId="{32309857-8EA7-4A21-93B0-3F23525E72D8}" destId="{532F3D42-3507-486F-82B1-E0025065F682}" srcOrd="0" destOrd="0" presId="urn:microsoft.com/office/officeart/2018/2/layout/IconCircleList"/>
    <dgm:cxn modelId="{EDE13327-EC47-490A-89A6-FC0260A7F20A}" type="presOf" srcId="{910CCD60-1F1C-4E6B-BDC0-96C144D00835}" destId="{3CC518D1-AF63-4A8A-B043-ECE37D002786}" srcOrd="0" destOrd="0" presId="urn:microsoft.com/office/officeart/2018/2/layout/IconCircleList"/>
    <dgm:cxn modelId="{BEA41228-348B-4650-AE96-A85CCF8F1024}" type="presOf" srcId="{09198E10-C6D3-43F3-82EA-D906B42FA362}" destId="{56A2FDC3-DF0A-4342-B595-E18570D68A9F}" srcOrd="0" destOrd="0" presId="urn:microsoft.com/office/officeart/2018/2/layout/IconCircleList"/>
    <dgm:cxn modelId="{615A5136-3FC6-4F35-8367-BB98CD863B5F}" type="presOf" srcId="{7E1E173B-7EA2-445C-9CE5-AF2391EA462B}" destId="{512C60B3-58F4-482B-8540-D1ABBDF6BC8F}" srcOrd="0" destOrd="0" presId="urn:microsoft.com/office/officeart/2018/2/layout/IconCircleList"/>
    <dgm:cxn modelId="{DFAFF838-0424-439E-9849-FD2492EB9DD7}" srcId="{910CCD60-1F1C-4E6B-BDC0-96C144D00835}" destId="{709CC03A-3791-4615-96C8-7932A7FCA536}" srcOrd="4" destOrd="0" parTransId="{B3E171B9-5E88-4FA5-9500-913546B7B368}" sibTransId="{09198E10-C6D3-43F3-82EA-D906B42FA362}"/>
    <dgm:cxn modelId="{DEC62B3B-BC66-4168-8B12-04D78C241693}" type="presOf" srcId="{7CFD9D47-9F1A-4C1F-B08E-DA0FF1A0DE17}" destId="{432BBB03-EE32-45B9-AED1-FAC8F69A0B35}" srcOrd="0" destOrd="0" presId="urn:microsoft.com/office/officeart/2018/2/layout/IconCircleList"/>
    <dgm:cxn modelId="{AFB2553F-52AB-470D-9856-D6FF96BE464E}" srcId="{910CCD60-1F1C-4E6B-BDC0-96C144D00835}" destId="{4E2F35B3-96FE-4717-98C0-A5B81D507B6B}" srcOrd="7" destOrd="0" parTransId="{21DC3B6C-F729-4B5E-B9DE-D84C61BA876D}" sibTransId="{CD166811-C430-49E5-BD54-376706001706}"/>
    <dgm:cxn modelId="{ED8AC346-A298-48DA-B001-DCF1889BD45B}" type="presOf" srcId="{4E2F35B3-96FE-4717-98C0-A5B81D507B6B}" destId="{AB01653B-6DA3-4E07-BEC1-1654739412C8}" srcOrd="0" destOrd="0" presId="urn:microsoft.com/office/officeart/2018/2/layout/IconCircleList"/>
    <dgm:cxn modelId="{0337DA49-F183-4DEF-A5D5-389BF2C03471}" type="presOf" srcId="{25DE80BD-0A9A-46C8-93B5-FCA1273BE55D}" destId="{6E44C8C1-A659-4774-BC58-05ED9DF5F19E}" srcOrd="0" destOrd="0" presId="urn:microsoft.com/office/officeart/2018/2/layout/IconCircleList"/>
    <dgm:cxn modelId="{1F1FB15E-22A0-43CB-991A-CC5B2DC65971}" type="presOf" srcId="{862D06B9-24AB-4C15-8516-E8AF41E39F86}" destId="{DF507A0F-BC41-4F3E-BB13-5EB332EE2D57}" srcOrd="0" destOrd="0" presId="urn:microsoft.com/office/officeart/2018/2/layout/IconCircleList"/>
    <dgm:cxn modelId="{618AF66F-72A6-481D-B8C9-9B50AC665201}" type="presOf" srcId="{C3C02E38-74F6-4967-B36A-6E16F0D2D86C}" destId="{7E975C63-3E79-4EB8-9CC8-2BB27E12DD14}" srcOrd="0" destOrd="0" presId="urn:microsoft.com/office/officeart/2018/2/layout/IconCircleList"/>
    <dgm:cxn modelId="{AF710E80-E409-4B50-8FAD-DB8334973E48}" type="presOf" srcId="{AB09172D-79B1-471E-8805-17A8DDA11914}" destId="{73A12ECD-7E41-4DD4-91EA-C2E564FAB679}" srcOrd="0" destOrd="0" presId="urn:microsoft.com/office/officeart/2018/2/layout/IconCircleList"/>
    <dgm:cxn modelId="{B303E888-6BE3-409B-B90D-451C752251C4}" srcId="{910CCD60-1F1C-4E6B-BDC0-96C144D00835}" destId="{98C429FC-A4CC-4AF2-9DF6-9E7907CD9693}" srcOrd="1" destOrd="0" parTransId="{4F332D59-A31B-44B7-921F-D029F194269D}" sibTransId="{AB09172D-79B1-471E-8805-17A8DDA11914}"/>
    <dgm:cxn modelId="{3083D78E-A86E-4972-8E82-AF130AEABE16}" srcId="{910CCD60-1F1C-4E6B-BDC0-96C144D00835}" destId="{32309857-8EA7-4A21-93B0-3F23525E72D8}" srcOrd="6" destOrd="0" parTransId="{191AE6FB-CDD5-4C78-8F52-BCB16DEE37BB}" sibTransId="{C3C02E38-74F6-4967-B36A-6E16F0D2D86C}"/>
    <dgm:cxn modelId="{A7A4539E-1FC5-42ED-8048-FD0247AE0D4A}" type="presOf" srcId="{B09F975F-A095-4E1D-B14D-86B9D1ADD9D9}" destId="{8F2C1C37-DB92-47CE-B124-A3CA4A2F8B70}" srcOrd="0" destOrd="0" presId="urn:microsoft.com/office/officeart/2018/2/layout/IconCircleList"/>
    <dgm:cxn modelId="{09E0C3A9-D59A-4828-AD1C-892A487C67B4}" srcId="{910CCD60-1F1C-4E6B-BDC0-96C144D00835}" destId="{51A2CEB8-FB13-4BCE-B35D-A2500E3A3AE0}" srcOrd="0" destOrd="0" parTransId="{B8AFE332-5189-4305-BA76-9BADE80D797D}" sibTransId="{951F8AA4-A17F-4DC1-874A-96C8CFA176CB}"/>
    <dgm:cxn modelId="{D958E6B7-609B-4AF3-AFAC-ABEE16EC705B}" type="presOf" srcId="{14D2E157-8686-425C-B4F3-1A990CE4DC88}" destId="{1278DCD9-F659-421B-86FD-FE2BBDAC1F19}" srcOrd="0" destOrd="0" presId="urn:microsoft.com/office/officeart/2018/2/layout/IconCircleList"/>
    <dgm:cxn modelId="{9341EDCA-0814-4623-BA6E-67B7D2728E68}" srcId="{910CCD60-1F1C-4E6B-BDC0-96C144D00835}" destId="{14D2E157-8686-425C-B4F3-1A990CE4DC88}" srcOrd="5" destOrd="0" parTransId="{A8FAE002-4D4A-4E02-8F2A-CC0EEC235F5B}" sibTransId="{25DE80BD-0A9A-46C8-93B5-FCA1273BE55D}"/>
    <dgm:cxn modelId="{F2E308CF-DF62-4026-99A0-12F46CC1B991}" srcId="{910CCD60-1F1C-4E6B-BDC0-96C144D00835}" destId="{7CFD9D47-9F1A-4C1F-B08E-DA0FF1A0DE17}" srcOrd="2" destOrd="0" parTransId="{9596F011-8921-4C99-B637-D341F6F49A7E}" sibTransId="{7E1E173B-7EA2-445C-9CE5-AF2391EA462B}"/>
    <dgm:cxn modelId="{CE7CC4F4-201B-4598-9348-0109B37896E3}" srcId="{910CCD60-1F1C-4E6B-BDC0-96C144D00835}" destId="{862D06B9-24AB-4C15-8516-E8AF41E39F86}" srcOrd="3" destOrd="0" parTransId="{C37A8B38-9120-42E1-A7AB-532D46DA1B3D}" sibTransId="{B09F975F-A095-4E1D-B14D-86B9D1ADD9D9}"/>
    <dgm:cxn modelId="{7C8AF5F4-005D-4E10-A0E9-7FB5DFB2A71D}" type="presOf" srcId="{51A2CEB8-FB13-4BCE-B35D-A2500E3A3AE0}" destId="{8ADE32B4-77F1-4771-870B-BFDC9A387972}" srcOrd="0" destOrd="0" presId="urn:microsoft.com/office/officeart/2018/2/layout/IconCircleList"/>
    <dgm:cxn modelId="{975C90FB-E4D8-4402-932A-FDD3ACA765AE}" type="presOf" srcId="{709CC03A-3791-4615-96C8-7932A7FCA536}" destId="{F5DE2386-5011-4CA2-8A5A-84012D2C6F95}" srcOrd="0" destOrd="0" presId="urn:microsoft.com/office/officeart/2018/2/layout/IconCircleList"/>
    <dgm:cxn modelId="{12D26F7C-71BE-4769-AF4A-A8730DAE749D}" type="presParOf" srcId="{3CC518D1-AF63-4A8A-B043-ECE37D002786}" destId="{11E39375-3B4C-4C9C-A448-66140491FFCB}" srcOrd="0" destOrd="0" presId="urn:microsoft.com/office/officeart/2018/2/layout/IconCircleList"/>
    <dgm:cxn modelId="{E2D08CED-7C88-4BD4-8A45-5A504925FC79}" type="presParOf" srcId="{11E39375-3B4C-4C9C-A448-66140491FFCB}" destId="{17EF389B-DD08-4E8F-8B50-F89FEBAECBA6}" srcOrd="0" destOrd="0" presId="urn:microsoft.com/office/officeart/2018/2/layout/IconCircleList"/>
    <dgm:cxn modelId="{3D076006-3405-4E82-AD66-6EC9A94F1C26}" type="presParOf" srcId="{17EF389B-DD08-4E8F-8B50-F89FEBAECBA6}" destId="{BC3569A0-86E4-42DC-994C-BBD506CC611D}" srcOrd="0" destOrd="0" presId="urn:microsoft.com/office/officeart/2018/2/layout/IconCircleList"/>
    <dgm:cxn modelId="{54EF4C6E-175B-4C3E-BC07-4980581A2918}" type="presParOf" srcId="{17EF389B-DD08-4E8F-8B50-F89FEBAECBA6}" destId="{29E9B6F5-0DE9-4B5B-BAE0-9485AD42A95F}" srcOrd="1" destOrd="0" presId="urn:microsoft.com/office/officeart/2018/2/layout/IconCircleList"/>
    <dgm:cxn modelId="{91F99F82-6A73-4022-A9CE-59C78894089E}" type="presParOf" srcId="{17EF389B-DD08-4E8F-8B50-F89FEBAECBA6}" destId="{512BD461-29EF-4B37-99E3-AE0C33DB49E7}" srcOrd="2" destOrd="0" presId="urn:microsoft.com/office/officeart/2018/2/layout/IconCircleList"/>
    <dgm:cxn modelId="{ADC23260-44C8-4E6E-9556-EE0AA36E53AF}" type="presParOf" srcId="{17EF389B-DD08-4E8F-8B50-F89FEBAECBA6}" destId="{8ADE32B4-77F1-4771-870B-BFDC9A387972}" srcOrd="3" destOrd="0" presId="urn:microsoft.com/office/officeart/2018/2/layout/IconCircleList"/>
    <dgm:cxn modelId="{DA9970C1-3445-4553-B3E7-7E4702239A36}" type="presParOf" srcId="{11E39375-3B4C-4C9C-A448-66140491FFCB}" destId="{66E1C0DA-3625-4EF5-B510-3F98E48DBDB0}" srcOrd="1" destOrd="0" presId="urn:microsoft.com/office/officeart/2018/2/layout/IconCircleList"/>
    <dgm:cxn modelId="{9EB1C685-2F9F-4753-B894-7DDA28152A4E}" type="presParOf" srcId="{11E39375-3B4C-4C9C-A448-66140491FFCB}" destId="{BE0576BB-82EA-46DA-BE27-DE553A3F3096}" srcOrd="2" destOrd="0" presId="urn:microsoft.com/office/officeart/2018/2/layout/IconCircleList"/>
    <dgm:cxn modelId="{36C3A631-503D-4992-B80C-B42F62D68864}" type="presParOf" srcId="{BE0576BB-82EA-46DA-BE27-DE553A3F3096}" destId="{3258FC5B-3B26-4F24-B5D1-B404C3890037}" srcOrd="0" destOrd="0" presId="urn:microsoft.com/office/officeart/2018/2/layout/IconCircleList"/>
    <dgm:cxn modelId="{46E8D3F6-745A-4A22-A416-A1C4707BD068}" type="presParOf" srcId="{BE0576BB-82EA-46DA-BE27-DE553A3F3096}" destId="{A81BF695-232B-4B86-8AB4-FFE44AB81877}" srcOrd="1" destOrd="0" presId="urn:microsoft.com/office/officeart/2018/2/layout/IconCircleList"/>
    <dgm:cxn modelId="{1AD5A2AD-1C3E-4D9E-A559-40C6AF427E39}" type="presParOf" srcId="{BE0576BB-82EA-46DA-BE27-DE553A3F3096}" destId="{CA343F60-3E11-4633-B3AB-7AF46B8E0B46}" srcOrd="2" destOrd="0" presId="urn:microsoft.com/office/officeart/2018/2/layout/IconCircleList"/>
    <dgm:cxn modelId="{398F2E2B-DBC5-449C-AAB9-9ACDEC9562FE}" type="presParOf" srcId="{BE0576BB-82EA-46DA-BE27-DE553A3F3096}" destId="{16B10DFF-305D-4A8B-867B-AFC3CD7FE059}" srcOrd="3" destOrd="0" presId="urn:microsoft.com/office/officeart/2018/2/layout/IconCircleList"/>
    <dgm:cxn modelId="{0ED5CE6E-3472-4C0E-8120-37600FC87F44}" type="presParOf" srcId="{11E39375-3B4C-4C9C-A448-66140491FFCB}" destId="{73A12ECD-7E41-4DD4-91EA-C2E564FAB679}" srcOrd="3" destOrd="0" presId="urn:microsoft.com/office/officeart/2018/2/layout/IconCircleList"/>
    <dgm:cxn modelId="{5AEE545B-F0E8-4438-997A-164E5372F4C4}" type="presParOf" srcId="{11E39375-3B4C-4C9C-A448-66140491FFCB}" destId="{48910CC3-115B-4D5F-B2FC-543EB4F662FD}" srcOrd="4" destOrd="0" presId="urn:microsoft.com/office/officeart/2018/2/layout/IconCircleList"/>
    <dgm:cxn modelId="{F947B0B5-C039-4B90-9913-05B0F9E1825A}" type="presParOf" srcId="{48910CC3-115B-4D5F-B2FC-543EB4F662FD}" destId="{28DD88BF-BE2F-4965-A898-C0B78CC32890}" srcOrd="0" destOrd="0" presId="urn:microsoft.com/office/officeart/2018/2/layout/IconCircleList"/>
    <dgm:cxn modelId="{276CC74E-13A3-4CF5-8A38-8CF3535A5B61}" type="presParOf" srcId="{48910CC3-115B-4D5F-B2FC-543EB4F662FD}" destId="{46A257E1-617B-428D-9998-35ADF4C79937}" srcOrd="1" destOrd="0" presId="urn:microsoft.com/office/officeart/2018/2/layout/IconCircleList"/>
    <dgm:cxn modelId="{492B80D7-ADDD-4633-AAA3-0545743D1A1E}" type="presParOf" srcId="{48910CC3-115B-4D5F-B2FC-543EB4F662FD}" destId="{8EA5BE07-CB91-48F3-A86A-BC9CD3EBF83C}" srcOrd="2" destOrd="0" presId="urn:microsoft.com/office/officeart/2018/2/layout/IconCircleList"/>
    <dgm:cxn modelId="{35EA1C17-5B48-4BDF-BBB6-A09EA7B1143E}" type="presParOf" srcId="{48910CC3-115B-4D5F-B2FC-543EB4F662FD}" destId="{432BBB03-EE32-45B9-AED1-FAC8F69A0B35}" srcOrd="3" destOrd="0" presId="urn:microsoft.com/office/officeart/2018/2/layout/IconCircleList"/>
    <dgm:cxn modelId="{859A6D5A-6199-45F2-86D5-71D9FE4CE3E6}" type="presParOf" srcId="{11E39375-3B4C-4C9C-A448-66140491FFCB}" destId="{512C60B3-58F4-482B-8540-D1ABBDF6BC8F}" srcOrd="5" destOrd="0" presId="urn:microsoft.com/office/officeart/2018/2/layout/IconCircleList"/>
    <dgm:cxn modelId="{8B5DAD2C-4949-4AE9-B378-1B9FD0505A52}" type="presParOf" srcId="{11E39375-3B4C-4C9C-A448-66140491FFCB}" destId="{9AE41DD2-62C3-44FA-A911-CCF7E46762D2}" srcOrd="6" destOrd="0" presId="urn:microsoft.com/office/officeart/2018/2/layout/IconCircleList"/>
    <dgm:cxn modelId="{FABF257E-78BD-4C7A-ACEB-B343B2378F4E}" type="presParOf" srcId="{9AE41DD2-62C3-44FA-A911-CCF7E46762D2}" destId="{1E6133AE-F616-4658-B6B7-ACB37C3F6A20}" srcOrd="0" destOrd="0" presId="urn:microsoft.com/office/officeart/2018/2/layout/IconCircleList"/>
    <dgm:cxn modelId="{F295C841-D259-4A68-9688-9CD84DFAA9CC}" type="presParOf" srcId="{9AE41DD2-62C3-44FA-A911-CCF7E46762D2}" destId="{9CD2B9FE-F16F-4DB9-87A0-8216D8027C3A}" srcOrd="1" destOrd="0" presId="urn:microsoft.com/office/officeart/2018/2/layout/IconCircleList"/>
    <dgm:cxn modelId="{65AD02B3-5978-4C86-9E3B-75CC14BC7A32}" type="presParOf" srcId="{9AE41DD2-62C3-44FA-A911-CCF7E46762D2}" destId="{00636CFA-3120-4E31-8C7F-1B920C60F73C}" srcOrd="2" destOrd="0" presId="urn:microsoft.com/office/officeart/2018/2/layout/IconCircleList"/>
    <dgm:cxn modelId="{F90D3BFE-09B6-4086-86EC-988837BA3551}" type="presParOf" srcId="{9AE41DD2-62C3-44FA-A911-CCF7E46762D2}" destId="{DF507A0F-BC41-4F3E-BB13-5EB332EE2D57}" srcOrd="3" destOrd="0" presId="urn:microsoft.com/office/officeart/2018/2/layout/IconCircleList"/>
    <dgm:cxn modelId="{953D7299-37D5-43F3-8ADF-42728FD692E6}" type="presParOf" srcId="{11E39375-3B4C-4C9C-A448-66140491FFCB}" destId="{8F2C1C37-DB92-47CE-B124-A3CA4A2F8B70}" srcOrd="7" destOrd="0" presId="urn:microsoft.com/office/officeart/2018/2/layout/IconCircleList"/>
    <dgm:cxn modelId="{193CDCAF-57E9-448F-B701-0D146EC2073B}" type="presParOf" srcId="{11E39375-3B4C-4C9C-A448-66140491FFCB}" destId="{60FF9742-CEBE-47E2-82AC-6904A6A22BA1}" srcOrd="8" destOrd="0" presId="urn:microsoft.com/office/officeart/2018/2/layout/IconCircleList"/>
    <dgm:cxn modelId="{E43F867F-0EC5-4207-BA16-EF122118ACE7}" type="presParOf" srcId="{60FF9742-CEBE-47E2-82AC-6904A6A22BA1}" destId="{CE49F057-5D1C-45B5-B20C-94B5C65410DC}" srcOrd="0" destOrd="0" presId="urn:microsoft.com/office/officeart/2018/2/layout/IconCircleList"/>
    <dgm:cxn modelId="{662A59FE-4EDD-4E2D-9DB0-89218E84D927}" type="presParOf" srcId="{60FF9742-CEBE-47E2-82AC-6904A6A22BA1}" destId="{1A3925BC-15BC-42E0-BFB1-BC2B8DD261DC}" srcOrd="1" destOrd="0" presId="urn:microsoft.com/office/officeart/2018/2/layout/IconCircleList"/>
    <dgm:cxn modelId="{13B19A47-FB8C-43D7-8D37-B67F8CBEC1AE}" type="presParOf" srcId="{60FF9742-CEBE-47E2-82AC-6904A6A22BA1}" destId="{1DAFA159-140E-4BBE-83DF-94AC3B283F13}" srcOrd="2" destOrd="0" presId="urn:microsoft.com/office/officeart/2018/2/layout/IconCircleList"/>
    <dgm:cxn modelId="{EF1D3D26-8DF8-4D4D-9176-0F7FCDF5E232}" type="presParOf" srcId="{60FF9742-CEBE-47E2-82AC-6904A6A22BA1}" destId="{F5DE2386-5011-4CA2-8A5A-84012D2C6F95}" srcOrd="3" destOrd="0" presId="urn:microsoft.com/office/officeart/2018/2/layout/IconCircleList"/>
    <dgm:cxn modelId="{497DE096-3669-40D4-93AE-7B32CD7FE5EA}" type="presParOf" srcId="{11E39375-3B4C-4C9C-A448-66140491FFCB}" destId="{56A2FDC3-DF0A-4342-B595-E18570D68A9F}" srcOrd="9" destOrd="0" presId="urn:microsoft.com/office/officeart/2018/2/layout/IconCircleList"/>
    <dgm:cxn modelId="{5F4EA39B-B1C5-482C-8977-071244C11270}" type="presParOf" srcId="{11E39375-3B4C-4C9C-A448-66140491FFCB}" destId="{A087BA8E-BA49-4644-8101-3BE6BB26665F}" srcOrd="10" destOrd="0" presId="urn:microsoft.com/office/officeart/2018/2/layout/IconCircleList"/>
    <dgm:cxn modelId="{7FF14680-9871-4E4D-B9EF-49238274060B}" type="presParOf" srcId="{A087BA8E-BA49-4644-8101-3BE6BB26665F}" destId="{7C0F1099-A244-403F-97A2-C1C45B10B542}" srcOrd="0" destOrd="0" presId="urn:microsoft.com/office/officeart/2018/2/layout/IconCircleList"/>
    <dgm:cxn modelId="{68EEAD63-10F7-4B7C-91F4-1C7D2B3B07B6}" type="presParOf" srcId="{A087BA8E-BA49-4644-8101-3BE6BB26665F}" destId="{474CB8AC-C5B3-4EFA-BBF3-CBF68D60B0A3}" srcOrd="1" destOrd="0" presId="urn:microsoft.com/office/officeart/2018/2/layout/IconCircleList"/>
    <dgm:cxn modelId="{69541F17-4CC8-4747-AD73-4F778A814F1A}" type="presParOf" srcId="{A087BA8E-BA49-4644-8101-3BE6BB26665F}" destId="{90507894-0693-464E-B972-DDA81F911E34}" srcOrd="2" destOrd="0" presId="urn:microsoft.com/office/officeart/2018/2/layout/IconCircleList"/>
    <dgm:cxn modelId="{2E7D0368-E5C3-4143-A6F8-383173E90E74}" type="presParOf" srcId="{A087BA8E-BA49-4644-8101-3BE6BB26665F}" destId="{1278DCD9-F659-421B-86FD-FE2BBDAC1F19}" srcOrd="3" destOrd="0" presId="urn:microsoft.com/office/officeart/2018/2/layout/IconCircleList"/>
    <dgm:cxn modelId="{511E3C7B-E429-4F47-ABBB-8B038BBC9897}" type="presParOf" srcId="{11E39375-3B4C-4C9C-A448-66140491FFCB}" destId="{6E44C8C1-A659-4774-BC58-05ED9DF5F19E}" srcOrd="11" destOrd="0" presId="urn:microsoft.com/office/officeart/2018/2/layout/IconCircleList"/>
    <dgm:cxn modelId="{0549ACC1-5FA1-4818-B9FC-B008C147A7A4}" type="presParOf" srcId="{11E39375-3B4C-4C9C-A448-66140491FFCB}" destId="{25975E2E-71BE-4B59-9FC8-59AE7FC0FB4F}" srcOrd="12" destOrd="0" presId="urn:microsoft.com/office/officeart/2018/2/layout/IconCircleList"/>
    <dgm:cxn modelId="{517D446E-8334-4289-AE90-1BCA5883B3B7}" type="presParOf" srcId="{25975E2E-71BE-4B59-9FC8-59AE7FC0FB4F}" destId="{79702BDC-7EC2-4787-9BE8-79361E0ABE14}" srcOrd="0" destOrd="0" presId="urn:microsoft.com/office/officeart/2018/2/layout/IconCircleList"/>
    <dgm:cxn modelId="{CF480F4F-1C63-4833-9FB4-99FC0311183F}" type="presParOf" srcId="{25975E2E-71BE-4B59-9FC8-59AE7FC0FB4F}" destId="{ADF5519A-ABA0-454A-9CE2-C56EDD0CB1EA}" srcOrd="1" destOrd="0" presId="urn:microsoft.com/office/officeart/2018/2/layout/IconCircleList"/>
    <dgm:cxn modelId="{785F9CB0-5F6F-4F02-92A8-8448FD949CA0}" type="presParOf" srcId="{25975E2E-71BE-4B59-9FC8-59AE7FC0FB4F}" destId="{FD41E449-7C2B-4197-987C-CC81B7F0AB8E}" srcOrd="2" destOrd="0" presId="urn:microsoft.com/office/officeart/2018/2/layout/IconCircleList"/>
    <dgm:cxn modelId="{029DE54F-90A5-4B1B-B90F-5D1743C3A82D}" type="presParOf" srcId="{25975E2E-71BE-4B59-9FC8-59AE7FC0FB4F}" destId="{532F3D42-3507-486F-82B1-E0025065F682}" srcOrd="3" destOrd="0" presId="urn:microsoft.com/office/officeart/2018/2/layout/IconCircleList"/>
    <dgm:cxn modelId="{227C2DBE-5B4C-4B2E-847D-D016DA79336B}" type="presParOf" srcId="{11E39375-3B4C-4C9C-A448-66140491FFCB}" destId="{7E975C63-3E79-4EB8-9CC8-2BB27E12DD14}" srcOrd="13" destOrd="0" presId="urn:microsoft.com/office/officeart/2018/2/layout/IconCircleList"/>
    <dgm:cxn modelId="{CE61C8B5-FAE2-4C05-B895-1F4ED2722CB6}" type="presParOf" srcId="{11E39375-3B4C-4C9C-A448-66140491FFCB}" destId="{0C6170B2-B554-4DEE-A575-2BBB34B6C7CF}" srcOrd="14" destOrd="0" presId="urn:microsoft.com/office/officeart/2018/2/layout/IconCircleList"/>
    <dgm:cxn modelId="{7CD4468D-3CAB-435B-8CCA-48BD3F8C3404}" type="presParOf" srcId="{0C6170B2-B554-4DEE-A575-2BBB34B6C7CF}" destId="{5D7B5310-030B-4D40-8945-027B3D0033DF}" srcOrd="0" destOrd="0" presId="urn:microsoft.com/office/officeart/2018/2/layout/IconCircleList"/>
    <dgm:cxn modelId="{59C444C0-C497-4A21-A912-2E56B7EDB3B5}" type="presParOf" srcId="{0C6170B2-B554-4DEE-A575-2BBB34B6C7CF}" destId="{51F942EC-5E31-4F1A-ABF0-C5BC031D9460}" srcOrd="1" destOrd="0" presId="urn:microsoft.com/office/officeart/2018/2/layout/IconCircleList"/>
    <dgm:cxn modelId="{52B6018D-820F-4529-89A0-6BBAEC94AA6F}" type="presParOf" srcId="{0C6170B2-B554-4DEE-A575-2BBB34B6C7CF}" destId="{47304A90-15F3-4361-A8C9-04CA1F4B3F04}" srcOrd="2" destOrd="0" presId="urn:microsoft.com/office/officeart/2018/2/layout/IconCircleList"/>
    <dgm:cxn modelId="{F373C124-05B9-4B09-8735-9BAF1FAB721B}" type="presParOf" srcId="{0C6170B2-B554-4DEE-A575-2BBB34B6C7CF}" destId="{AB01653B-6DA3-4E07-BEC1-1654739412C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1E991-2E08-0F49-A7E7-9FB8761C3F00}">
      <dsp:nvSpPr>
        <dsp:cNvPr id="0" name=""/>
        <dsp:cNvSpPr/>
      </dsp:nvSpPr>
      <dsp:spPr>
        <a:xfrm>
          <a:off x="2101291" y="1432"/>
          <a:ext cx="8405164" cy="14686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084" tIns="373028" rIns="163084" bIns="373028" numCol="1" spcCol="1270" anchor="ctr" anchorCtr="0">
          <a:noAutofit/>
        </a:bodyPr>
        <a:lstStyle/>
        <a:p>
          <a:pPr marL="0" lvl="0" indent="0" algn="l" defTabSz="800100">
            <a:lnSpc>
              <a:spcPct val="90000"/>
            </a:lnSpc>
            <a:spcBef>
              <a:spcPct val="0"/>
            </a:spcBef>
            <a:spcAft>
              <a:spcPct val="35000"/>
            </a:spcAft>
            <a:buNone/>
          </a:pPr>
          <a:r>
            <a:rPr lang="en-US" sz="1800" kern="1200"/>
            <a:t>Most common and smallest termite in urban CA</a:t>
          </a:r>
        </a:p>
        <a:p>
          <a:pPr marL="0" lvl="0" indent="0" algn="l" defTabSz="800100">
            <a:lnSpc>
              <a:spcPct val="90000"/>
            </a:lnSpc>
            <a:spcBef>
              <a:spcPct val="0"/>
            </a:spcBef>
            <a:spcAft>
              <a:spcPct val="35000"/>
            </a:spcAft>
            <a:buNone/>
          </a:pPr>
          <a:r>
            <a:rPr lang="en-US" sz="1800" kern="1200" dirty="0"/>
            <a:t>Nests in soil (except for carton nests)</a:t>
          </a:r>
        </a:p>
      </dsp:txBody>
      <dsp:txXfrm>
        <a:off x="2101291" y="1432"/>
        <a:ext cx="8405164" cy="1468615"/>
      </dsp:txXfrm>
    </dsp:sp>
    <dsp:sp modelId="{D5DFD63A-BBAE-0140-8AD6-C45E0BCC09C3}">
      <dsp:nvSpPr>
        <dsp:cNvPr id="0" name=""/>
        <dsp:cNvSpPr/>
      </dsp:nvSpPr>
      <dsp:spPr>
        <a:xfrm>
          <a:off x="0" y="1432"/>
          <a:ext cx="2101291" cy="146861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193" tIns="145067" rIns="111193" bIns="145067" numCol="1" spcCol="1270" anchor="ctr" anchorCtr="0">
          <a:noAutofit/>
        </a:bodyPr>
        <a:lstStyle/>
        <a:p>
          <a:pPr marL="0" lvl="0" indent="0" algn="ctr" defTabSz="977900">
            <a:lnSpc>
              <a:spcPct val="90000"/>
            </a:lnSpc>
            <a:spcBef>
              <a:spcPct val="0"/>
            </a:spcBef>
            <a:spcAft>
              <a:spcPct val="35000"/>
            </a:spcAft>
            <a:buNone/>
          </a:pPr>
          <a:r>
            <a:rPr lang="en-US" sz="2200" kern="1200"/>
            <a:t>Subterranean: </a:t>
          </a:r>
          <a:r>
            <a:rPr lang="en-US" sz="2200" i="1" kern="1200"/>
            <a:t>Reticulitermes</a:t>
          </a:r>
          <a:r>
            <a:rPr lang="en-US" sz="2200" kern="1200"/>
            <a:t> (and others)</a:t>
          </a:r>
        </a:p>
      </dsp:txBody>
      <dsp:txXfrm>
        <a:off x="0" y="1432"/>
        <a:ext cx="2101291" cy="1468615"/>
      </dsp:txXfrm>
    </dsp:sp>
    <dsp:sp modelId="{1DEED9E3-F47C-E044-8BA1-C18E239539B6}">
      <dsp:nvSpPr>
        <dsp:cNvPr id="0" name=""/>
        <dsp:cNvSpPr/>
      </dsp:nvSpPr>
      <dsp:spPr>
        <a:xfrm>
          <a:off x="2101291" y="1558165"/>
          <a:ext cx="8405164" cy="146861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084" tIns="373028" rIns="163084" bIns="373028" numCol="1" spcCol="1270" anchor="ctr" anchorCtr="0">
          <a:noAutofit/>
        </a:bodyPr>
        <a:lstStyle/>
        <a:p>
          <a:pPr marL="0" lvl="0" indent="0" algn="l" defTabSz="800100">
            <a:lnSpc>
              <a:spcPct val="90000"/>
            </a:lnSpc>
            <a:spcBef>
              <a:spcPct val="0"/>
            </a:spcBef>
            <a:spcAft>
              <a:spcPct val="35000"/>
            </a:spcAft>
            <a:buNone/>
          </a:pPr>
          <a:r>
            <a:rPr lang="en-US" sz="1800" kern="1200"/>
            <a:t>Common in parts of CA</a:t>
          </a:r>
        </a:p>
        <a:p>
          <a:pPr marL="0" lvl="0" indent="0" algn="l" defTabSz="800100">
            <a:lnSpc>
              <a:spcPct val="90000"/>
            </a:lnSpc>
            <a:spcBef>
              <a:spcPct val="0"/>
            </a:spcBef>
            <a:spcAft>
              <a:spcPct val="35000"/>
            </a:spcAft>
            <a:buNone/>
          </a:pPr>
          <a:r>
            <a:rPr lang="en-US" sz="1800" kern="1200"/>
            <a:t>Nests in wood (difficult to detect)</a:t>
          </a:r>
        </a:p>
      </dsp:txBody>
      <dsp:txXfrm>
        <a:off x="2101291" y="1558165"/>
        <a:ext cx="8405164" cy="1468615"/>
      </dsp:txXfrm>
    </dsp:sp>
    <dsp:sp modelId="{6CF0FBA2-3C47-B240-ADF5-643AD5B9AB64}">
      <dsp:nvSpPr>
        <dsp:cNvPr id="0" name=""/>
        <dsp:cNvSpPr/>
      </dsp:nvSpPr>
      <dsp:spPr>
        <a:xfrm>
          <a:off x="0" y="1558165"/>
          <a:ext cx="2101291" cy="1468615"/>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193" tIns="145067" rIns="111193" bIns="145067" numCol="1" spcCol="1270" anchor="ctr" anchorCtr="0">
          <a:noAutofit/>
        </a:bodyPr>
        <a:lstStyle/>
        <a:p>
          <a:pPr marL="0" lvl="0" indent="0" algn="ctr" defTabSz="977900">
            <a:lnSpc>
              <a:spcPct val="90000"/>
            </a:lnSpc>
            <a:spcBef>
              <a:spcPct val="0"/>
            </a:spcBef>
            <a:spcAft>
              <a:spcPct val="35000"/>
            </a:spcAft>
            <a:buNone/>
          </a:pPr>
          <a:r>
            <a:rPr lang="en-US" sz="2200" kern="1200"/>
            <a:t>Drywood: </a:t>
          </a:r>
          <a:r>
            <a:rPr lang="en-US" sz="2200" i="1" kern="1200"/>
            <a:t>Incisitermes</a:t>
          </a:r>
          <a:endParaRPr lang="en-US" sz="2200" kern="1200"/>
        </a:p>
      </dsp:txBody>
      <dsp:txXfrm>
        <a:off x="0" y="1558165"/>
        <a:ext cx="2101291" cy="1468615"/>
      </dsp:txXfrm>
    </dsp:sp>
    <dsp:sp modelId="{2CF2A213-A721-6549-A487-5EA58B111537}">
      <dsp:nvSpPr>
        <dsp:cNvPr id="0" name=""/>
        <dsp:cNvSpPr/>
      </dsp:nvSpPr>
      <dsp:spPr>
        <a:xfrm>
          <a:off x="2101291" y="3114897"/>
          <a:ext cx="8405164" cy="146861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084" tIns="373028" rIns="163084" bIns="373028" numCol="1" spcCol="1270" anchor="ctr" anchorCtr="0">
          <a:noAutofit/>
        </a:bodyPr>
        <a:lstStyle/>
        <a:p>
          <a:pPr marL="0" lvl="0" indent="0" algn="l" defTabSz="800100">
            <a:lnSpc>
              <a:spcPct val="90000"/>
            </a:lnSpc>
            <a:spcBef>
              <a:spcPct val="0"/>
            </a:spcBef>
            <a:spcAft>
              <a:spcPct val="35000"/>
            </a:spcAft>
            <a:buNone/>
          </a:pPr>
          <a:r>
            <a:rPr lang="en-US" sz="1800" kern="1200"/>
            <a:t>Largest and least common pest termite</a:t>
          </a:r>
        </a:p>
        <a:p>
          <a:pPr marL="0" lvl="0" indent="0" algn="l" defTabSz="800100">
            <a:lnSpc>
              <a:spcPct val="90000"/>
            </a:lnSpc>
            <a:spcBef>
              <a:spcPct val="0"/>
            </a:spcBef>
            <a:spcAft>
              <a:spcPct val="35000"/>
            </a:spcAft>
            <a:buNone/>
          </a:pPr>
          <a:r>
            <a:rPr lang="en-US" sz="1800" kern="1200"/>
            <a:t>Nests in buried or wet wood</a:t>
          </a:r>
        </a:p>
      </dsp:txBody>
      <dsp:txXfrm>
        <a:off x="2101291" y="3114897"/>
        <a:ext cx="8405164" cy="1468615"/>
      </dsp:txXfrm>
    </dsp:sp>
    <dsp:sp modelId="{9028E77F-DFC6-B740-8653-B236A11E255A}">
      <dsp:nvSpPr>
        <dsp:cNvPr id="0" name=""/>
        <dsp:cNvSpPr/>
      </dsp:nvSpPr>
      <dsp:spPr>
        <a:xfrm>
          <a:off x="0" y="3114897"/>
          <a:ext cx="2101291" cy="146861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193" tIns="145067" rIns="111193" bIns="145067" numCol="1" spcCol="1270" anchor="ctr" anchorCtr="0">
          <a:noAutofit/>
        </a:bodyPr>
        <a:lstStyle/>
        <a:p>
          <a:pPr marL="0" lvl="0" indent="0" algn="ctr" defTabSz="977900">
            <a:lnSpc>
              <a:spcPct val="90000"/>
            </a:lnSpc>
            <a:spcBef>
              <a:spcPct val="0"/>
            </a:spcBef>
            <a:spcAft>
              <a:spcPct val="35000"/>
            </a:spcAft>
            <a:buNone/>
          </a:pPr>
          <a:r>
            <a:rPr lang="en-US" sz="2200" kern="1200"/>
            <a:t>Dampwood: </a:t>
          </a:r>
          <a:r>
            <a:rPr lang="en-US" sz="2200" i="1" kern="1200"/>
            <a:t>Zootermopsis</a:t>
          </a:r>
          <a:endParaRPr lang="en-US" sz="2200" kern="1200"/>
        </a:p>
      </dsp:txBody>
      <dsp:txXfrm>
        <a:off x="0" y="3114897"/>
        <a:ext cx="2101291" cy="1468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569A0-86E4-42DC-994C-BBD506CC611D}">
      <dsp:nvSpPr>
        <dsp:cNvPr id="0" name=""/>
        <dsp:cNvSpPr/>
      </dsp:nvSpPr>
      <dsp:spPr>
        <a:xfrm>
          <a:off x="82613" y="92113"/>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E9B6F5-0DE9-4B5B-BAE0-9485AD42A95F}">
      <dsp:nvSpPr>
        <dsp:cNvPr id="0" name=""/>
        <dsp:cNvSpPr/>
      </dsp:nvSpPr>
      <dsp:spPr>
        <a:xfrm>
          <a:off x="271034" y="280535"/>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DE32B4-77F1-4771-870B-BFDC9A387972}">
      <dsp:nvSpPr>
        <dsp:cNvPr id="0" name=""/>
        <dsp:cNvSpPr/>
      </dsp:nvSpPr>
      <dsp:spPr>
        <a:xfrm>
          <a:off x="1172126" y="92113"/>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Disposal of infested items (clearly marked)</a:t>
          </a:r>
        </a:p>
      </dsp:txBody>
      <dsp:txXfrm>
        <a:off x="1172126" y="92113"/>
        <a:ext cx="2114937" cy="897246"/>
      </dsp:txXfrm>
    </dsp:sp>
    <dsp:sp modelId="{3258FC5B-3B26-4F24-B5D1-B404C3890037}">
      <dsp:nvSpPr>
        <dsp:cNvPr id="0" name=""/>
        <dsp:cNvSpPr/>
      </dsp:nvSpPr>
      <dsp:spPr>
        <a:xfrm>
          <a:off x="3655575" y="92113"/>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BF695-232B-4B86-8AB4-FFE44AB81877}">
      <dsp:nvSpPr>
        <dsp:cNvPr id="0" name=""/>
        <dsp:cNvSpPr/>
      </dsp:nvSpPr>
      <dsp:spPr>
        <a:xfrm>
          <a:off x="3843996" y="280535"/>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B10DFF-305D-4A8B-867B-AFC3CD7FE059}">
      <dsp:nvSpPr>
        <dsp:cNvPr id="0" name=""/>
        <dsp:cNvSpPr/>
      </dsp:nvSpPr>
      <dsp:spPr>
        <a:xfrm>
          <a:off x="4745088" y="92113"/>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Clutter management</a:t>
          </a:r>
        </a:p>
      </dsp:txBody>
      <dsp:txXfrm>
        <a:off x="4745088" y="92113"/>
        <a:ext cx="2114937" cy="897246"/>
      </dsp:txXfrm>
    </dsp:sp>
    <dsp:sp modelId="{28DD88BF-BE2F-4965-A898-C0B78CC32890}">
      <dsp:nvSpPr>
        <dsp:cNvPr id="0" name=""/>
        <dsp:cNvSpPr/>
      </dsp:nvSpPr>
      <dsp:spPr>
        <a:xfrm>
          <a:off x="7228536" y="92113"/>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257E1-617B-428D-9998-35ADF4C79937}">
      <dsp:nvSpPr>
        <dsp:cNvPr id="0" name=""/>
        <dsp:cNvSpPr/>
      </dsp:nvSpPr>
      <dsp:spPr>
        <a:xfrm>
          <a:off x="7416958" y="280535"/>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2BBB03-EE32-45B9-AED1-FAC8F69A0B35}">
      <dsp:nvSpPr>
        <dsp:cNvPr id="0" name=""/>
        <dsp:cNvSpPr/>
      </dsp:nvSpPr>
      <dsp:spPr>
        <a:xfrm>
          <a:off x="8318049" y="92113"/>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Barriers (encasements, interceptors)</a:t>
          </a:r>
        </a:p>
      </dsp:txBody>
      <dsp:txXfrm>
        <a:off x="8318049" y="92113"/>
        <a:ext cx="2114937" cy="897246"/>
      </dsp:txXfrm>
    </dsp:sp>
    <dsp:sp modelId="{1E6133AE-F616-4658-B6B7-ACB37C3F6A20}">
      <dsp:nvSpPr>
        <dsp:cNvPr id="0" name=""/>
        <dsp:cNvSpPr/>
      </dsp:nvSpPr>
      <dsp:spPr>
        <a:xfrm>
          <a:off x="82613" y="1730139"/>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D2B9FE-F16F-4DB9-87A0-8216D8027C3A}">
      <dsp:nvSpPr>
        <dsp:cNvPr id="0" name=""/>
        <dsp:cNvSpPr/>
      </dsp:nvSpPr>
      <dsp:spPr>
        <a:xfrm>
          <a:off x="271034" y="1918560"/>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507A0F-BC41-4F3E-BB13-5EB332EE2D57}">
      <dsp:nvSpPr>
        <dsp:cNvPr id="0" name=""/>
        <dsp:cNvSpPr/>
      </dsp:nvSpPr>
      <dsp:spPr>
        <a:xfrm>
          <a:off x="1172126" y="173013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Laundering (heat is most important)</a:t>
          </a:r>
        </a:p>
      </dsp:txBody>
      <dsp:txXfrm>
        <a:off x="1172126" y="1730139"/>
        <a:ext cx="2114937" cy="897246"/>
      </dsp:txXfrm>
    </dsp:sp>
    <dsp:sp modelId="{CE49F057-5D1C-45B5-B20C-94B5C65410DC}">
      <dsp:nvSpPr>
        <dsp:cNvPr id="0" name=""/>
        <dsp:cNvSpPr/>
      </dsp:nvSpPr>
      <dsp:spPr>
        <a:xfrm>
          <a:off x="3655575" y="1730139"/>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3925BC-15BC-42E0-BFB1-BC2B8DD261DC}">
      <dsp:nvSpPr>
        <dsp:cNvPr id="0" name=""/>
        <dsp:cNvSpPr/>
      </dsp:nvSpPr>
      <dsp:spPr>
        <a:xfrm>
          <a:off x="3843996" y="1918560"/>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DE2386-5011-4CA2-8A5A-84012D2C6F95}">
      <dsp:nvSpPr>
        <dsp:cNvPr id="0" name=""/>
        <dsp:cNvSpPr/>
      </dsp:nvSpPr>
      <dsp:spPr>
        <a:xfrm>
          <a:off x="4745088" y="173013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Vacuum (provide HEPA filter)</a:t>
          </a:r>
        </a:p>
      </dsp:txBody>
      <dsp:txXfrm>
        <a:off x="4745088" y="1730139"/>
        <a:ext cx="2114937" cy="897246"/>
      </dsp:txXfrm>
    </dsp:sp>
    <dsp:sp modelId="{7C0F1099-A244-403F-97A2-C1C45B10B542}">
      <dsp:nvSpPr>
        <dsp:cNvPr id="0" name=""/>
        <dsp:cNvSpPr/>
      </dsp:nvSpPr>
      <dsp:spPr>
        <a:xfrm>
          <a:off x="7228536" y="173013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4CB8AC-C5B3-4EFA-BBF3-CBF68D60B0A3}">
      <dsp:nvSpPr>
        <dsp:cNvPr id="0" name=""/>
        <dsp:cNvSpPr/>
      </dsp:nvSpPr>
      <dsp:spPr>
        <a:xfrm>
          <a:off x="7416958" y="1918560"/>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78DCD9-F659-421B-86FD-FE2BBDAC1F19}">
      <dsp:nvSpPr>
        <dsp:cNvPr id="0" name=""/>
        <dsp:cNvSpPr/>
      </dsp:nvSpPr>
      <dsp:spPr>
        <a:xfrm>
          <a:off x="8318049" y="173013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Steam</a:t>
          </a:r>
        </a:p>
      </dsp:txBody>
      <dsp:txXfrm>
        <a:off x="8318049" y="1730139"/>
        <a:ext cx="2114937" cy="897246"/>
      </dsp:txXfrm>
    </dsp:sp>
    <dsp:sp modelId="{79702BDC-7EC2-4787-9BE8-79361E0ABE14}">
      <dsp:nvSpPr>
        <dsp:cNvPr id="0" name=""/>
        <dsp:cNvSpPr/>
      </dsp:nvSpPr>
      <dsp:spPr>
        <a:xfrm>
          <a:off x="82613" y="3368164"/>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F5519A-ABA0-454A-9CE2-C56EDD0CB1EA}">
      <dsp:nvSpPr>
        <dsp:cNvPr id="0" name=""/>
        <dsp:cNvSpPr/>
      </dsp:nvSpPr>
      <dsp:spPr>
        <a:xfrm>
          <a:off x="271034" y="3556585"/>
          <a:ext cx="520402" cy="5204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2F3D42-3507-486F-82B1-E0025065F682}">
      <dsp:nvSpPr>
        <dsp:cNvPr id="0" name=""/>
        <dsp:cNvSpPr/>
      </dsp:nvSpPr>
      <dsp:spPr>
        <a:xfrm>
          <a:off x="1172126" y="3368164"/>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Heat (&gt; 45</a:t>
          </a:r>
          <a:r>
            <a:rPr lang="en-US" sz="2100" kern="1200" baseline="30000"/>
            <a:t>o</a:t>
          </a:r>
          <a:r>
            <a:rPr lang="en-US" sz="2100" kern="1200"/>
            <a:t>C or &gt; 115</a:t>
          </a:r>
          <a:r>
            <a:rPr lang="en-US" sz="2100" kern="1200" baseline="30000"/>
            <a:t>o</a:t>
          </a:r>
          <a:r>
            <a:rPr lang="en-US" sz="2100" kern="1200"/>
            <a:t>F, 2 – 4 hours min.)</a:t>
          </a:r>
        </a:p>
      </dsp:txBody>
      <dsp:txXfrm>
        <a:off x="1172126" y="3368164"/>
        <a:ext cx="2114937" cy="897246"/>
      </dsp:txXfrm>
    </dsp:sp>
    <dsp:sp modelId="{5D7B5310-030B-4D40-8945-027B3D0033DF}">
      <dsp:nvSpPr>
        <dsp:cNvPr id="0" name=""/>
        <dsp:cNvSpPr/>
      </dsp:nvSpPr>
      <dsp:spPr>
        <a:xfrm>
          <a:off x="3655575" y="3368164"/>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942EC-5E31-4F1A-ABF0-C5BC031D9460}">
      <dsp:nvSpPr>
        <dsp:cNvPr id="0" name=""/>
        <dsp:cNvSpPr/>
      </dsp:nvSpPr>
      <dsp:spPr>
        <a:xfrm>
          <a:off x="3843996" y="3556585"/>
          <a:ext cx="520402" cy="5204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01653B-6DA3-4E07-BEC1-1654739412C8}">
      <dsp:nvSpPr>
        <dsp:cNvPr id="0" name=""/>
        <dsp:cNvSpPr/>
      </dsp:nvSpPr>
      <dsp:spPr>
        <a:xfrm>
          <a:off x="4745088" y="3368164"/>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a:t>Cold (below freezing, at least five days)</a:t>
          </a:r>
        </a:p>
      </dsp:txBody>
      <dsp:txXfrm>
        <a:off x="4745088" y="3368164"/>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F61C4B-29D7-394D-B5AB-A038A687D9ED}" type="datetimeFigureOut">
              <a:rPr lang="en-US" smtClean="0"/>
              <a:t>11/1/23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767D3-E71D-254F-9781-2A7C0D9B78E9}" type="slidenum">
              <a:rPr lang="en-US" smtClean="0"/>
              <a:t>‹#›</a:t>
            </a:fld>
            <a:endParaRPr lang="en-US"/>
          </a:p>
        </p:txBody>
      </p:sp>
    </p:spTree>
    <p:extLst>
      <p:ext uri="{BB962C8B-B14F-4D97-AF65-F5344CB8AC3E}">
        <p14:creationId xmlns:p14="http://schemas.microsoft.com/office/powerpoint/2010/main" val="229401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Droppings of house mouse (left), roof rat (center), and Norway rat (right).</a:t>
            </a:r>
          </a:p>
          <a:p>
            <a:endParaRPr lang="en-US" dirty="0"/>
          </a:p>
        </p:txBody>
      </p:sp>
      <p:sp>
        <p:nvSpPr>
          <p:cNvPr id="4" name="Slide Number Placeholder 3"/>
          <p:cNvSpPr>
            <a:spLocks noGrp="1"/>
          </p:cNvSpPr>
          <p:nvPr>
            <p:ph type="sldNum" sz="quarter" idx="10"/>
          </p:nvPr>
        </p:nvSpPr>
        <p:spPr/>
        <p:txBody>
          <a:bodyPr/>
          <a:lstStyle/>
          <a:p>
            <a:fld id="{531C2B84-08D3-DC46-8D7E-0F73A06007D7}" type="slidenum">
              <a:rPr lang="en-US" smtClean="0"/>
              <a:pPr/>
              <a:t>2</a:t>
            </a:fld>
            <a:endParaRPr lang="en-US"/>
          </a:p>
        </p:txBody>
      </p:sp>
    </p:spTree>
    <p:extLst>
      <p:ext uri="{BB962C8B-B14F-4D97-AF65-F5344CB8AC3E}">
        <p14:creationId xmlns:p14="http://schemas.microsoft.com/office/powerpoint/2010/main" val="1242634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of</a:t>
            </a:r>
            <a:r>
              <a:rPr lang="en-US" baseline="0" dirty="0"/>
              <a:t> these minor pests damage wood through nest excavation activities rather than by feeding. Carpenter bees make long tubular holes in wood in which they construct numerous individual brood chambers. Entry can be prevented by sealing all cracks and crevices and by screening (metal) or chemically-treating all exposed structural softwood. Some tolerance of carpenter bees may be warranted since infestations rarely lead to severe damage. Additionally, these bees are important native pollinators. Carpenter ants are large and usually conspicuous. Their excavations are evident by accumulation of copious sawdust-like </a:t>
            </a:r>
            <a:r>
              <a:rPr lang="en-US" baseline="0" dirty="0" err="1"/>
              <a:t>frass</a:t>
            </a:r>
            <a:r>
              <a:rPr lang="en-US" baseline="0" dirty="0"/>
              <a:t> at the nest entrance. These ants can be excluded from structures in a similar manner as carpenter bees. They can also be managed using insecticidal bait stations. It is important to remember that carpenter ants serve as beneficial predators and scavengers in our landscapes.  </a:t>
            </a:r>
          </a:p>
          <a:p>
            <a:endParaRPr lang="en-US" baseline="0" dirty="0"/>
          </a:p>
          <a:p>
            <a:r>
              <a:rPr lang="en-US" baseline="0" dirty="0"/>
              <a:t>Carpenter bee Pest Note: http://www.ipm.ucdavis.edu/PMG/PESTNOTES/pn7417.html</a:t>
            </a:r>
          </a:p>
          <a:p>
            <a:endParaRPr lang="en-US" baseline="0" dirty="0"/>
          </a:p>
          <a:p>
            <a:r>
              <a:rPr lang="en-US" baseline="0" dirty="0"/>
              <a:t>Carpenter ant Pest Note: http://www.ipm.ucdavis.edu/PMG/PESTNOTES/pn7416.html</a:t>
            </a:r>
            <a:endParaRPr lang="en-US" dirty="0"/>
          </a:p>
        </p:txBody>
      </p:sp>
      <p:sp>
        <p:nvSpPr>
          <p:cNvPr id="4" name="Slide Number Placeholder 3"/>
          <p:cNvSpPr>
            <a:spLocks noGrp="1"/>
          </p:cNvSpPr>
          <p:nvPr>
            <p:ph type="sldNum" sz="quarter" idx="10"/>
          </p:nvPr>
        </p:nvSpPr>
        <p:spPr/>
        <p:txBody>
          <a:bodyPr/>
          <a:lstStyle/>
          <a:p>
            <a:fld id="{05E8EBD4-6F3D-41F4-8009-EDD1C29D307F}" type="slidenum">
              <a:rPr lang="en-US" smtClean="0"/>
              <a:t>14</a:t>
            </a:fld>
            <a:endParaRPr lang="en-US"/>
          </a:p>
        </p:txBody>
      </p:sp>
    </p:spTree>
    <p:extLst>
      <p:ext uri="{BB962C8B-B14F-4D97-AF65-F5344CB8AC3E}">
        <p14:creationId xmlns:p14="http://schemas.microsoft.com/office/powerpoint/2010/main" val="423989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Bed bugs are true bugs,</a:t>
            </a:r>
            <a:r>
              <a:rPr lang="en-US" baseline="0" dirty="0"/>
              <a:t> </a:t>
            </a:r>
            <a:r>
              <a:rPr lang="en-US" baseline="0" dirty="0" err="1"/>
              <a:t>sinilar</a:t>
            </a:r>
            <a:r>
              <a:rPr lang="en-US" baseline="0" dirty="0"/>
              <a:t> to stink bugs and </a:t>
            </a:r>
            <a:r>
              <a:rPr lang="en-US" baseline="0" dirty="0" err="1"/>
              <a:t>assasssin</a:t>
            </a:r>
            <a:r>
              <a:rPr lang="en-US" baseline="0" dirty="0"/>
              <a:t> bugs. As nest parasites, they do not live on their hosts but rather harbor in areas near where their hosts are expected to spend long periods in a sedentary state. At this point, transmission of disease in humans by bed bugs has never been demonstrated.</a:t>
            </a:r>
            <a:endParaRPr lang="en-US" dirty="0"/>
          </a:p>
        </p:txBody>
      </p:sp>
      <p:sp>
        <p:nvSpPr>
          <p:cNvPr id="4" name="Slide Number Placeholder 3"/>
          <p:cNvSpPr>
            <a:spLocks noGrp="1"/>
          </p:cNvSpPr>
          <p:nvPr>
            <p:ph type="sldNum" sz="quarter" idx="10"/>
          </p:nvPr>
        </p:nvSpPr>
        <p:spPr/>
        <p:txBody>
          <a:bodyPr/>
          <a:lstStyle/>
          <a:p>
            <a:fld id="{05E8EBD4-6F3D-41F4-8009-EDD1C29D307F}" type="slidenum">
              <a:rPr lang="en-US" smtClean="0"/>
              <a:t>16</a:t>
            </a:fld>
            <a:endParaRPr lang="en-US"/>
          </a:p>
        </p:txBody>
      </p:sp>
    </p:spTree>
    <p:extLst>
      <p:ext uri="{BB962C8B-B14F-4D97-AF65-F5344CB8AC3E}">
        <p14:creationId xmlns:p14="http://schemas.microsoft.com/office/powerpoint/2010/main" val="1205079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559BB7BF-CC2C-4E4B-80D4-FFA0A52F2A1C}"/>
              </a:ext>
            </a:extLst>
          </p:cNvPr>
          <p:cNvSpPr>
            <a:spLocks noGrp="1" noRot="1" noChangeAspect="1" noChangeArrowheads="1" noTextEdit="1"/>
          </p:cNvSpPr>
          <p:nvPr>
            <p:ph type="sldImg"/>
          </p:nvPr>
        </p:nvSpPr>
        <p:spPr>
          <a:xfrm>
            <a:off x="393700" y="692150"/>
            <a:ext cx="6070600" cy="3416300"/>
          </a:xfrm>
          <a:ln/>
        </p:spPr>
      </p:sp>
      <p:sp>
        <p:nvSpPr>
          <p:cNvPr id="80898" name="Notes Placeholder 2">
            <a:extLst>
              <a:ext uri="{FF2B5EF4-FFF2-40B4-BE49-F238E27FC236}">
                <a16:creationId xmlns:a16="http://schemas.microsoft.com/office/drawing/2014/main" id="{4B4D1892-FFC9-C24E-8819-239C5DB2BE3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2" charset="0"/>
                <a:ea typeface="ＭＳ Ｐゴシック" panose="020B0600070205080204" pitchFamily="34" charset="-128"/>
              </a:rPr>
              <a:t>The other four species almost always originate from outside areas, and have entered the home through cracks and crevices. These outdoor invaders are the largest species in the state and tend to be the most conspicuous. Management for indoor vs. outdoor species is quite different.</a:t>
            </a:r>
          </a:p>
        </p:txBody>
      </p:sp>
      <p:sp>
        <p:nvSpPr>
          <p:cNvPr id="80899" name="Slide Number Placeholder 3">
            <a:extLst>
              <a:ext uri="{FF2B5EF4-FFF2-40B4-BE49-F238E27FC236}">
                <a16:creationId xmlns:a16="http://schemas.microsoft.com/office/drawing/2014/main" id="{AD770614-09F1-724B-9D18-9109AAF6DBAC}"/>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B5976305-9383-4646-9BD1-3CFFDAF5AC09}" type="slidenum">
              <a:rPr lang="en-US" altLang="en-US">
                <a:latin typeface="Calibri" panose="020F0502020204030204" pitchFamily="34" charset="0"/>
              </a:rPr>
              <a:pPr/>
              <a:t>21</a:t>
            </a:fld>
            <a:endParaRPr lang="en-US" altLang="en-US">
              <a:latin typeface="Calibri" panose="020F0502020204030204" pitchFamily="34" charset="0"/>
            </a:endParaRPr>
          </a:p>
        </p:txBody>
      </p:sp>
    </p:spTree>
    <p:extLst>
      <p:ext uri="{BB962C8B-B14F-4D97-AF65-F5344CB8AC3E}">
        <p14:creationId xmlns:p14="http://schemas.microsoft.com/office/powerpoint/2010/main" val="2906382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F01BCD5E-A702-A247-B35C-CBE201A155AB}"/>
              </a:ext>
            </a:extLst>
          </p:cNvPr>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0962" name="Rectangle 3">
            <a:extLst>
              <a:ext uri="{FF2B5EF4-FFF2-40B4-BE49-F238E27FC236}">
                <a16:creationId xmlns:a16="http://schemas.microsoft.com/office/drawing/2014/main" id="{142A7F52-811D-D04D-B5DC-051E78AED4D9}"/>
              </a:ext>
            </a:extLst>
          </p:cNvPr>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r"/>
            <a:r>
              <a:rPr lang="en-US" altLang="en-US" sz="1200" b="0">
                <a:latin typeface="Times" pitchFamily="2" charset="0"/>
              </a:rPr>
              <a:t>1</a:t>
            </a:r>
          </a:p>
        </p:txBody>
      </p:sp>
      <p:sp>
        <p:nvSpPr>
          <p:cNvPr id="40963" name="Rectangle 4">
            <a:extLst>
              <a:ext uri="{FF2B5EF4-FFF2-40B4-BE49-F238E27FC236}">
                <a16:creationId xmlns:a16="http://schemas.microsoft.com/office/drawing/2014/main" id="{9781B947-1406-174E-92C9-3F034559FCF7}"/>
              </a:ext>
            </a:extLst>
          </p:cNvPr>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0964" name="Rectangle 5">
            <a:extLst>
              <a:ext uri="{FF2B5EF4-FFF2-40B4-BE49-F238E27FC236}">
                <a16:creationId xmlns:a16="http://schemas.microsoft.com/office/drawing/2014/main" id="{3F15A22C-93E6-CA49-BDDF-18838E82916A}"/>
              </a:ext>
            </a:extLst>
          </p:cNvPr>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0965" name="Rectangle 6">
            <a:extLst>
              <a:ext uri="{FF2B5EF4-FFF2-40B4-BE49-F238E27FC236}">
                <a16:creationId xmlns:a16="http://schemas.microsoft.com/office/drawing/2014/main" id="{F1089D47-FAD3-D049-B78B-76AAE81FCA39}"/>
              </a:ext>
            </a:extLst>
          </p:cNvPr>
          <p:cNvSpPr>
            <a:spLocks noGrp="1" noRot="1" noChangeAspect="1" noChangeArrowheads="1" noTextEdit="1"/>
          </p:cNvSpPr>
          <p:nvPr>
            <p:ph type="sldImg"/>
          </p:nvPr>
        </p:nvSpPr>
        <p:spPr>
          <a:xfrm>
            <a:off x="393700" y="692150"/>
            <a:ext cx="6070600" cy="3416300"/>
          </a:xfrm>
          <a:ln cap="flat"/>
        </p:spPr>
      </p:sp>
      <p:sp>
        <p:nvSpPr>
          <p:cNvPr id="40966" name="Rectangle 7">
            <a:extLst>
              <a:ext uri="{FF2B5EF4-FFF2-40B4-BE49-F238E27FC236}">
                <a16:creationId xmlns:a16="http://schemas.microsoft.com/office/drawing/2014/main" id="{9BBCB97A-9EFB-EC49-99DE-AF6A3BF3BDD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788972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4458F857-F8AC-F845-844F-29753B0F0DBF}"/>
              </a:ext>
            </a:extLst>
          </p:cNvPr>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1CE6580A-4372-F04C-ADCA-46EFB9B38372}" type="slidenum">
              <a:rPr lang="en-US" altLang="en-US"/>
              <a:pPr/>
              <a:t>24</a:t>
            </a:fld>
            <a:endParaRPr lang="en-US" altLang="en-US"/>
          </a:p>
        </p:txBody>
      </p:sp>
      <p:sp>
        <p:nvSpPr>
          <p:cNvPr id="78850" name="Rectangle 2">
            <a:extLst>
              <a:ext uri="{FF2B5EF4-FFF2-40B4-BE49-F238E27FC236}">
                <a16:creationId xmlns:a16="http://schemas.microsoft.com/office/drawing/2014/main" id="{D05A2AB0-8BD0-7D4C-87E9-66AF7EE509A5}"/>
              </a:ext>
            </a:extLst>
          </p:cNvPr>
          <p:cNvSpPr>
            <a:spLocks noGrp="1" noRot="1" noChangeAspect="1" noChangeArrowheads="1" noTextEdit="1"/>
          </p:cNvSpPr>
          <p:nvPr>
            <p:ph type="sldImg"/>
          </p:nvPr>
        </p:nvSpPr>
        <p:spPr>
          <a:xfrm>
            <a:off x="393700" y="692150"/>
            <a:ext cx="6070600" cy="3416300"/>
          </a:xfrm>
          <a:ln/>
        </p:spPr>
      </p:sp>
      <p:sp>
        <p:nvSpPr>
          <p:cNvPr id="78851" name="Rectangle 3">
            <a:extLst>
              <a:ext uri="{FF2B5EF4-FFF2-40B4-BE49-F238E27FC236}">
                <a16:creationId xmlns:a16="http://schemas.microsoft.com/office/drawing/2014/main" id="{6C8F2129-0926-2340-8985-721CA986BC4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3502216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4458F857-F8AC-F845-844F-29753B0F0DBF}"/>
              </a:ext>
            </a:extLst>
          </p:cNvPr>
          <p:cNvSpPr>
            <a:spLocks noGrp="1" noChangeArrowheads="1"/>
          </p:cNvSpPr>
          <p:nvPr>
            <p:ph type="sldNum" sz="quarter" idx="4294967295"/>
          </p:nvPr>
        </p:nvSpPr>
        <p:spPr bwMode="auto">
          <a:xfrm>
            <a:off x="3886200" y="8686800"/>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1CE6580A-4372-F04C-ADCA-46EFB9B38372}" type="slidenum">
              <a:rPr lang="en-US" altLang="en-US"/>
              <a:pPr/>
              <a:t>25</a:t>
            </a:fld>
            <a:endParaRPr lang="en-US" altLang="en-US"/>
          </a:p>
        </p:txBody>
      </p:sp>
      <p:sp>
        <p:nvSpPr>
          <p:cNvPr id="78850" name="Rectangle 2">
            <a:extLst>
              <a:ext uri="{FF2B5EF4-FFF2-40B4-BE49-F238E27FC236}">
                <a16:creationId xmlns:a16="http://schemas.microsoft.com/office/drawing/2014/main" id="{D05A2AB0-8BD0-7D4C-87E9-66AF7EE509A5}"/>
              </a:ext>
            </a:extLst>
          </p:cNvPr>
          <p:cNvSpPr>
            <a:spLocks noGrp="1" noRot="1" noChangeAspect="1" noChangeArrowheads="1" noTextEdit="1"/>
          </p:cNvSpPr>
          <p:nvPr>
            <p:ph type="sldImg"/>
          </p:nvPr>
        </p:nvSpPr>
        <p:spPr>
          <a:xfrm>
            <a:off x="393700" y="692150"/>
            <a:ext cx="6070600" cy="3416300"/>
          </a:xfrm>
          <a:ln/>
        </p:spPr>
      </p:sp>
      <p:sp>
        <p:nvSpPr>
          <p:cNvPr id="78851" name="Rectangle 3">
            <a:extLst>
              <a:ext uri="{FF2B5EF4-FFF2-40B4-BE49-F238E27FC236}">
                <a16:creationId xmlns:a16="http://schemas.microsoft.com/office/drawing/2014/main" id="{6C8F2129-0926-2340-8985-721CA986BC4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75795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Pantry pests, attacking our stored food products, are among the most common pests members of the public inquire about,</a:t>
            </a:r>
            <a:r>
              <a:rPr lang="en-US" baseline="0" dirty="0"/>
              <a:t> according to Master Gardener hotline volunteers. Management is straightforward and can be a do-it-yourself job. The main pantry pests include the Indian meal moth and various species of beetles. Clockwise form top left: Indian meal moth adult, adult bean weevils, adult </a:t>
            </a:r>
            <a:r>
              <a:rPr lang="en-US" baseline="0" dirty="0" err="1"/>
              <a:t>sawtoothed</a:t>
            </a:r>
            <a:r>
              <a:rPr lang="en-US" baseline="0" dirty="0"/>
              <a:t> grain beetles, flour beetle larva.</a:t>
            </a:r>
            <a:endParaRPr lang="en-US" dirty="0"/>
          </a:p>
        </p:txBody>
      </p:sp>
      <p:sp>
        <p:nvSpPr>
          <p:cNvPr id="4" name="Slide Number Placeholder 3"/>
          <p:cNvSpPr>
            <a:spLocks noGrp="1"/>
          </p:cNvSpPr>
          <p:nvPr>
            <p:ph type="sldNum" sz="quarter" idx="10"/>
          </p:nvPr>
        </p:nvSpPr>
        <p:spPr/>
        <p:txBody>
          <a:bodyPr/>
          <a:lstStyle/>
          <a:p>
            <a:fld id="{05E8EBD4-6F3D-41F4-8009-EDD1C29D307F}" type="slidenum">
              <a:rPr lang="en-US" smtClean="0"/>
              <a:t>26</a:t>
            </a:fld>
            <a:endParaRPr lang="en-US"/>
          </a:p>
        </p:txBody>
      </p:sp>
    </p:spTree>
    <p:extLst>
      <p:ext uri="{BB962C8B-B14F-4D97-AF65-F5344CB8AC3E}">
        <p14:creationId xmlns:p14="http://schemas.microsoft.com/office/powerpoint/2010/main" val="113049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F866CFDC-F408-E44A-AF6F-F34D1A6213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panose="020B0600000000000000" charset="-128"/>
              </a:rPr>
              <a:t>IPM in Multifamily Housing Training</a:t>
            </a:r>
          </a:p>
        </p:txBody>
      </p:sp>
      <p:sp>
        <p:nvSpPr>
          <p:cNvPr id="22530" name="Rectangle 6">
            <a:extLst>
              <a:ext uri="{FF2B5EF4-FFF2-40B4-BE49-F238E27FC236}">
                <a16:creationId xmlns:a16="http://schemas.microsoft.com/office/drawing/2014/main" id="{51F143AA-F7E6-724B-ACF4-84B2CB680A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panose="020B0600000000000000" charset="-128"/>
              </a:rPr>
              <a:t>www.StopPests.org</a:t>
            </a:r>
          </a:p>
        </p:txBody>
      </p:sp>
      <p:sp>
        <p:nvSpPr>
          <p:cNvPr id="22531" name="Rectangle 7">
            <a:extLst>
              <a:ext uri="{FF2B5EF4-FFF2-40B4-BE49-F238E27FC236}">
                <a16:creationId xmlns:a16="http://schemas.microsoft.com/office/drawing/2014/main" id="{6CDBF7F7-A830-1D44-AF42-113BD88F4D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0032A39-F265-F84E-92A1-608255F5ADE5}" type="slidenum">
              <a:rPr lang="en-US" altLang="en-US" sz="1100" smtClean="0">
                <a:ea typeface="Osaka" panose="020B0600000000000000" charset="-128"/>
              </a:rPr>
              <a:pPr>
                <a:spcBef>
                  <a:spcPct val="0"/>
                </a:spcBef>
              </a:pPr>
              <a:t>28</a:t>
            </a:fld>
            <a:endParaRPr lang="en-US" altLang="en-US" sz="1100">
              <a:ea typeface="Osaka" panose="020B0600000000000000" charset="-128"/>
            </a:endParaRPr>
          </a:p>
        </p:txBody>
      </p:sp>
      <p:sp>
        <p:nvSpPr>
          <p:cNvPr id="22532" name="Rectangle 7">
            <a:extLst>
              <a:ext uri="{FF2B5EF4-FFF2-40B4-BE49-F238E27FC236}">
                <a16:creationId xmlns:a16="http://schemas.microsoft.com/office/drawing/2014/main" id="{F7A21C34-FE02-5742-A65D-368D032AAD7A}"/>
              </a:ext>
            </a:extLst>
          </p:cNvPr>
          <p:cNvSpPr txBox="1">
            <a:spLocks noGrp="1" noChangeArrowheads="1"/>
          </p:cNvSpPr>
          <p:nvPr/>
        </p:nvSpPr>
        <p:spPr bwMode="auto">
          <a:xfrm>
            <a:off x="4144963"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4" tIns="48328" rIns="96654" bIns="48328" anchor="b"/>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23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091E6D0-00AF-C24C-A013-32D10EBF2180}" type="slidenum">
              <a:rPr lang="en-US" altLang="en-US" sz="1100">
                <a:ea typeface="Osaka" panose="020B0600000000000000" charset="-128"/>
              </a:rPr>
              <a:pPr algn="r" eaLnBrk="1" hangingPunct="1">
                <a:spcBef>
                  <a:spcPct val="0"/>
                </a:spcBef>
              </a:pPr>
              <a:t>28</a:t>
            </a:fld>
            <a:endParaRPr lang="en-US" altLang="en-US" sz="1100">
              <a:ea typeface="Osaka" panose="020B0600000000000000" charset="-128"/>
            </a:endParaRPr>
          </a:p>
        </p:txBody>
      </p:sp>
      <p:sp>
        <p:nvSpPr>
          <p:cNvPr id="22533" name="Rectangle 2">
            <a:extLst>
              <a:ext uri="{FF2B5EF4-FFF2-40B4-BE49-F238E27FC236}">
                <a16:creationId xmlns:a16="http://schemas.microsoft.com/office/drawing/2014/main" id="{44B6C7EB-2F87-2A45-8A7D-6A122897E286}"/>
              </a:ext>
            </a:extLst>
          </p:cNvPr>
          <p:cNvSpPr>
            <a:spLocks noGrp="1" noRot="1" noChangeAspect="1" noChangeArrowheads="1" noTextEdit="1"/>
          </p:cNvSpPr>
          <p:nvPr>
            <p:ph type="sldImg"/>
          </p:nvPr>
        </p:nvSpPr>
        <p:spPr>
          <a:ln/>
        </p:spPr>
      </p:sp>
      <p:sp>
        <p:nvSpPr>
          <p:cNvPr id="22534" name="Rectangle 3">
            <a:extLst>
              <a:ext uri="{FF2B5EF4-FFF2-40B4-BE49-F238E27FC236}">
                <a16:creationId xmlns:a16="http://schemas.microsoft.com/office/drawing/2014/main" id="{32470CA9-D390-D14C-8341-48B9E3A608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latin typeface="Arial" panose="020B0604020202020204" pitchFamily="34" charset="0"/>
              </a:rPr>
              <a:t>Rodents are gnawing animals. They gnaw wood, wires, and other rough materials. The term "rodent" comes from "rodentia"—gnawing animals.</a:t>
            </a:r>
            <a:r>
              <a:rPr lang="en-US" altLang="en-US" i="1">
                <a:latin typeface="Arial" panose="020B0604020202020204" pitchFamily="34" charset="0"/>
              </a:rPr>
              <a:t> Rodents are some of the most successful mammals (success in this case means living long enough to produce offspring). They are a formidable opponent.</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Understanding rodent behavior is the key to controlling them.  Knowing that they are active at night and are good reproducers is important (rodent problems must be acted upon quickly).</a:t>
            </a: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i="1">
                <a:latin typeface="Arial" panose="020B0604020202020204" pitchFamily="34" charset="0"/>
              </a:rPr>
              <a:t>Trainees may have stories about rodents</a:t>
            </a:r>
            <a:r>
              <a:rPr lang="ja-JP" altLang="en-US" i="1">
                <a:latin typeface="Arial" panose="020B0604020202020204" pitchFamily="34" charset="0"/>
              </a:rPr>
              <a:t>’</a:t>
            </a:r>
            <a:r>
              <a:rPr lang="en-US" altLang="ja-JP" i="1">
                <a:latin typeface="Arial" panose="020B0604020202020204" pitchFamily="34" charset="0"/>
              </a:rPr>
              <a:t> gnawing abilities (concrete, trash cans, cupboards, wires). Despite the myth, rodents are not likely to start gnawing on a smooth surface. This is why good repairs (no cracks, bumps, or uneven edges that promote gnawing) are essential to rodent control and can have an impact.</a:t>
            </a:r>
          </a:p>
          <a:p>
            <a:pPr eaLnBrk="1" hangingPunct="1">
              <a:spcBef>
                <a:spcPct val="0"/>
              </a:spcBef>
            </a:pPr>
            <a:endParaRPr lang="en-US" altLang="en-US" i="1">
              <a:latin typeface="Arial" panose="020B0604020202020204" pitchFamily="34" charset="0"/>
            </a:endParaRPr>
          </a:p>
          <a:p>
            <a:pPr eaLnBrk="1" hangingPunct="1">
              <a:spcBef>
                <a:spcPct val="0"/>
              </a:spcBef>
            </a:pPr>
            <a:r>
              <a:rPr lang="en-US" altLang="en-US" i="1">
                <a:latin typeface="Arial" panose="020B0604020202020204" pitchFamily="34" charset="0"/>
              </a:rPr>
              <a:t>Suggestion: Have the trainees share some stories and lead into a brief discussion/ review of exclusion. The conclusion should be that anything used to exclude rodents should be able to hold up to and not encourage their gnawing. Since they are persistent, it is best to trap (and kill) the rodents and make repairs.</a:t>
            </a:r>
          </a:p>
        </p:txBody>
      </p:sp>
    </p:spTree>
    <p:extLst>
      <p:ext uri="{BB962C8B-B14F-4D97-AF65-F5344CB8AC3E}">
        <p14:creationId xmlns:p14="http://schemas.microsoft.com/office/powerpoint/2010/main" val="1003086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950F436-BB4A-914B-AC69-D361483E040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panose="020B0600000000000000" charset="-128"/>
              </a:rPr>
              <a:t>IPM in Multifamily Housing Training</a:t>
            </a:r>
          </a:p>
        </p:txBody>
      </p:sp>
      <p:sp>
        <p:nvSpPr>
          <p:cNvPr id="20482" name="Rectangle 6">
            <a:extLst>
              <a:ext uri="{FF2B5EF4-FFF2-40B4-BE49-F238E27FC236}">
                <a16:creationId xmlns:a16="http://schemas.microsoft.com/office/drawing/2014/main" id="{8A361E15-81E3-C44D-B8D1-E2023EA553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panose="020B0600000000000000" charset="-128"/>
              </a:rPr>
              <a:t>www.StopPests.org</a:t>
            </a:r>
          </a:p>
        </p:txBody>
      </p:sp>
      <p:sp>
        <p:nvSpPr>
          <p:cNvPr id="20483" name="Rectangle 7">
            <a:extLst>
              <a:ext uri="{FF2B5EF4-FFF2-40B4-BE49-F238E27FC236}">
                <a16:creationId xmlns:a16="http://schemas.microsoft.com/office/drawing/2014/main" id="{FA7C3CD0-5DCA-D143-B04D-3C83E2F81C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B4B85DB-177C-1D42-96A9-8CD871B41E42}" type="slidenum">
              <a:rPr lang="en-US" altLang="en-US" sz="1100" smtClean="0">
                <a:ea typeface="Osaka" panose="020B0600000000000000" charset="-128"/>
              </a:rPr>
              <a:pPr>
                <a:spcBef>
                  <a:spcPct val="0"/>
                </a:spcBef>
              </a:pPr>
              <a:t>29</a:t>
            </a:fld>
            <a:endParaRPr lang="en-US" altLang="en-US" sz="1100">
              <a:ea typeface="Osaka" panose="020B0600000000000000" charset="-128"/>
            </a:endParaRPr>
          </a:p>
        </p:txBody>
      </p:sp>
      <p:sp>
        <p:nvSpPr>
          <p:cNvPr id="20484" name="Rectangle 7">
            <a:extLst>
              <a:ext uri="{FF2B5EF4-FFF2-40B4-BE49-F238E27FC236}">
                <a16:creationId xmlns:a16="http://schemas.microsoft.com/office/drawing/2014/main" id="{EF2F963B-9FA9-DD49-AD4A-1E4D2950D945}"/>
              </a:ext>
            </a:extLst>
          </p:cNvPr>
          <p:cNvSpPr txBox="1">
            <a:spLocks noGrp="1" noChangeArrowheads="1"/>
          </p:cNvSpPr>
          <p:nvPr/>
        </p:nvSpPr>
        <p:spPr bwMode="auto">
          <a:xfrm>
            <a:off x="4144963"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4" tIns="48328" rIns="96654" bIns="48328" anchor="b"/>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23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C2B17AD2-6C3E-B74A-A385-86C52EED7841}" type="slidenum">
              <a:rPr lang="en-US" altLang="en-US" sz="1100">
                <a:ea typeface="Osaka" panose="020B0600000000000000" charset="-128"/>
              </a:rPr>
              <a:pPr algn="r" eaLnBrk="1" hangingPunct="1">
                <a:spcBef>
                  <a:spcPct val="0"/>
                </a:spcBef>
              </a:pPr>
              <a:t>29</a:t>
            </a:fld>
            <a:endParaRPr lang="en-US" altLang="en-US" sz="1100">
              <a:ea typeface="Osaka" panose="020B0600000000000000" charset="-128"/>
            </a:endParaRPr>
          </a:p>
        </p:txBody>
      </p:sp>
      <p:sp>
        <p:nvSpPr>
          <p:cNvPr id="20485" name="Rectangle 2">
            <a:extLst>
              <a:ext uri="{FF2B5EF4-FFF2-40B4-BE49-F238E27FC236}">
                <a16:creationId xmlns:a16="http://schemas.microsoft.com/office/drawing/2014/main" id="{5DAB45F7-66B9-F142-8881-D5EBBBEF33F5}"/>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E41B68E7-D482-B946-9919-49EF9F96A2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Rats and mice carry various infectious diseases, including </a:t>
            </a:r>
            <a:r>
              <a:rPr lang="en-US" altLang="en-US" i="1">
                <a:latin typeface="Arial" panose="020B0604020202020204" pitchFamily="34" charset="0"/>
              </a:rPr>
              <a:t>Salmonella</a:t>
            </a:r>
            <a:r>
              <a:rPr lang="en-US" altLang="en-US">
                <a:latin typeface="Arial" panose="020B0604020202020204" pitchFamily="34" charset="0"/>
              </a:rPr>
              <a:t> and Lymphocytic Choriomeningitis (LCMV) a serious disease for pregnant women. </a:t>
            </a:r>
            <a:r>
              <a:rPr lang="en-US" altLang="en-US" i="1">
                <a:latin typeface="Arial" panose="020B0604020202020204" pitchFamily="34" charset="0"/>
              </a:rPr>
              <a:t>Mice leave little drops of urine wherever they go. </a:t>
            </a:r>
            <a:r>
              <a:rPr lang="en-US" altLang="en-US">
                <a:latin typeface="Arial" panose="020B0604020202020204" pitchFamily="34" charset="0"/>
              </a:rPr>
              <a:t>Mouse urine can trigger asthma attacks in sensitive people.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Rats may bite people when threatened. Babies are especially at risk since the rat may be in the crib with them, feeding on spilled milk.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Both rats and mice instinctively gnaw on things. This is damaging to property and can be dangerous if gnawing results in wires sparking and starting a fire.</a:t>
            </a:r>
          </a:p>
        </p:txBody>
      </p:sp>
    </p:spTree>
    <p:extLst>
      <p:ext uri="{BB962C8B-B14F-4D97-AF65-F5344CB8AC3E}">
        <p14:creationId xmlns:p14="http://schemas.microsoft.com/office/powerpoint/2010/main" val="1270102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5502BB41-116A-6349-A258-EFDEE94B9F1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charset="-128"/>
              </a:rPr>
              <a:t>IPM in Multifamily Housing Training</a:t>
            </a:r>
          </a:p>
        </p:txBody>
      </p:sp>
      <p:sp>
        <p:nvSpPr>
          <p:cNvPr id="30722" name="Rectangle 6">
            <a:extLst>
              <a:ext uri="{FF2B5EF4-FFF2-40B4-BE49-F238E27FC236}">
                <a16:creationId xmlns:a16="http://schemas.microsoft.com/office/drawing/2014/main" id="{E4DA184E-3D65-054E-A4E1-2B63F6C2614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charset="-128"/>
              </a:rPr>
              <a:t>www.StopPests.org</a:t>
            </a:r>
          </a:p>
        </p:txBody>
      </p:sp>
      <p:sp>
        <p:nvSpPr>
          <p:cNvPr id="30723" name="Rectangle 7">
            <a:extLst>
              <a:ext uri="{FF2B5EF4-FFF2-40B4-BE49-F238E27FC236}">
                <a16:creationId xmlns:a16="http://schemas.microsoft.com/office/drawing/2014/main" id="{D65F0CA3-C134-7C46-ABB4-1546B900C8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0E68414-5050-C142-BF9F-7896050B6DCA}" type="slidenum">
              <a:rPr lang="en-US" altLang="en-US" sz="1100" smtClean="0">
                <a:ea typeface="Osaka" charset="-128"/>
              </a:rPr>
              <a:pPr>
                <a:spcBef>
                  <a:spcPct val="0"/>
                </a:spcBef>
              </a:pPr>
              <a:t>30</a:t>
            </a:fld>
            <a:endParaRPr lang="en-US" altLang="en-US" sz="1100">
              <a:ea typeface="Osaka" charset="-128"/>
            </a:endParaRPr>
          </a:p>
        </p:txBody>
      </p:sp>
      <p:sp>
        <p:nvSpPr>
          <p:cNvPr id="30724" name="Rectangle 2">
            <a:extLst>
              <a:ext uri="{FF2B5EF4-FFF2-40B4-BE49-F238E27FC236}">
                <a16:creationId xmlns:a16="http://schemas.microsoft.com/office/drawing/2014/main" id="{EB34BA01-89E4-5D48-B783-238C4AF880D0}"/>
              </a:ext>
            </a:extLst>
          </p:cNvPr>
          <p:cNvSpPr>
            <a:spLocks noGrp="1" noRot="1" noChangeAspect="1" noChangeArrowheads="1" noTextEdit="1"/>
          </p:cNvSpPr>
          <p:nvPr>
            <p:ph type="sldImg"/>
          </p:nvPr>
        </p:nvSpPr>
        <p:spPr>
          <a:ln/>
        </p:spPr>
      </p:sp>
      <p:sp>
        <p:nvSpPr>
          <p:cNvPr id="30725" name="Rectangle 3">
            <a:extLst>
              <a:ext uri="{FF2B5EF4-FFF2-40B4-BE49-F238E27FC236}">
                <a16:creationId xmlns:a16="http://schemas.microsoft.com/office/drawing/2014/main" id="{084B8DED-BAB7-9847-B02C-1F74E8A1F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droppings (feces) of mice differ from those of rats. Knowing the difference can help determine if the pest in question is a mouse or rat. Control of each will differ. </a:t>
            </a:r>
            <a:r>
              <a:rPr lang="en-US" altLang="en-US" i="1">
                <a:latin typeface="Arial" panose="020B0604020202020204" pitchFamily="34" charset="0"/>
              </a:rPr>
              <a:t>Droppings can help trainees find nests or burrows because they are left in areas of high activity. Rodents communicate by smelling chemicals in droppings.</a:t>
            </a:r>
          </a:p>
          <a:p>
            <a:endParaRPr lang="en-US" altLang="en-US">
              <a:latin typeface="Arial" panose="020B0604020202020204" pitchFamily="34" charset="0"/>
            </a:endParaRPr>
          </a:p>
          <a:p>
            <a:r>
              <a:rPr lang="en-US" altLang="en-US">
                <a:latin typeface="Arial" panose="020B0604020202020204" pitchFamily="34" charset="0"/>
              </a:rPr>
              <a:t>Adults can be distinguished by size, but it can be difficult to tell an adult mouse from a baby rat. The feet and head of mice seem in proportion to their bodies and their tails are thin and long, while the rats have hind feet and heads that seem larger than they should be and thick tails that are shorter than their bodies.  </a:t>
            </a:r>
            <a:r>
              <a:rPr lang="en-US" altLang="en-US" i="1">
                <a:latin typeface="Arial" panose="020B0604020202020204" pitchFamily="34" charset="0"/>
              </a:rPr>
              <a:t>Mice are not small rats and mice do not become rats when they go outdoors.</a:t>
            </a:r>
          </a:p>
          <a:p>
            <a:endParaRPr lang="en-US" altLang="en-US">
              <a:latin typeface="Arial" panose="020B0604020202020204" pitchFamily="34" charset="0"/>
            </a:endParaRPr>
          </a:p>
        </p:txBody>
      </p:sp>
    </p:spTree>
    <p:extLst>
      <p:ext uri="{BB962C8B-B14F-4D97-AF65-F5344CB8AC3E}">
        <p14:creationId xmlns:p14="http://schemas.microsoft.com/office/powerpoint/2010/main" val="287775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Clockwise from top</a:t>
            </a:r>
            <a:r>
              <a:rPr lang="en-US" baseline="0" dirty="0"/>
              <a:t> left: Argentine ant, odorous house ant, velvety tree ant, pharaoh ant. All four species exist as household pests in California, though certain species may dominate certain areas. </a:t>
            </a:r>
            <a:endParaRPr lang="en-US" dirty="0"/>
          </a:p>
        </p:txBody>
      </p:sp>
      <p:sp>
        <p:nvSpPr>
          <p:cNvPr id="4" name="Slide Number Placeholder 3"/>
          <p:cNvSpPr>
            <a:spLocks noGrp="1"/>
          </p:cNvSpPr>
          <p:nvPr>
            <p:ph type="sldNum" sz="quarter" idx="10"/>
          </p:nvPr>
        </p:nvSpPr>
        <p:spPr/>
        <p:txBody>
          <a:bodyPr/>
          <a:lstStyle/>
          <a:p>
            <a:fld id="{05E8EBD4-6F3D-41F4-8009-EDD1C29D307F}" type="slidenum">
              <a:rPr lang="en-US" smtClean="0"/>
              <a:t>3</a:t>
            </a:fld>
            <a:endParaRPr lang="en-US"/>
          </a:p>
        </p:txBody>
      </p:sp>
    </p:spTree>
    <p:extLst>
      <p:ext uri="{BB962C8B-B14F-4D97-AF65-F5344CB8AC3E}">
        <p14:creationId xmlns:p14="http://schemas.microsoft.com/office/powerpoint/2010/main" val="4209873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06547803-C3DC-7145-8748-9AEE54061B8E}"/>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52B9C267-8309-0044-ADCD-D859F7F7D7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If you have flip chart paper, see how much the audience knows about Rats vs mice. Click for suggested responses</a:t>
            </a:r>
          </a:p>
          <a:p>
            <a:endParaRPr lang="en-US" altLang="en-US">
              <a:latin typeface="Arial" panose="020B0604020202020204" pitchFamily="34" charset="0"/>
            </a:endParaRPr>
          </a:p>
          <a:p>
            <a:r>
              <a:rPr lang="en-US" altLang="en-US" b="1">
                <a:latin typeface="Arial" panose="020B0604020202020204" pitchFamily="34" charset="0"/>
              </a:rPr>
              <a:t>Rats</a:t>
            </a:r>
            <a:r>
              <a:rPr lang="en-US" altLang="en-US">
                <a:latin typeface="Arial" panose="020B0604020202020204" pitchFamily="34" charset="0"/>
              </a:rPr>
              <a:t> can squeeze through a ½" gap, such as under a door. A quarter can be used for a visual to remember the size hole a rat can use to enter buildings.</a:t>
            </a:r>
          </a:p>
          <a:p>
            <a:r>
              <a:rPr lang="en-US" altLang="en-US">
                <a:latin typeface="Arial" panose="020B0604020202020204" pitchFamily="34" charset="0"/>
              </a:rPr>
              <a:t>The larger the rat, the more food they require. </a:t>
            </a:r>
          </a:p>
          <a:p>
            <a:r>
              <a:rPr lang="en-US" altLang="en-US">
                <a:latin typeface="Arial" panose="020B0604020202020204" pitchFamily="34" charset="0"/>
              </a:rPr>
              <a:t>Rats can go 3–4 days without food, but only 1–2 days without water. They eat 3–5 ounces per day (a soda is 12 ounces, so a little less than the weight of a half-full soda can). They prefer to stick to a few feeding locations and eat 2 meals a day.</a:t>
            </a: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Young or small </a:t>
            </a:r>
            <a:r>
              <a:rPr lang="en-US" altLang="en-US" b="1">
                <a:latin typeface="Arial" panose="020B0604020202020204" pitchFamily="34" charset="0"/>
              </a:rPr>
              <a:t>mice</a:t>
            </a:r>
            <a:r>
              <a:rPr lang="en-US" altLang="en-US">
                <a:latin typeface="Arial" panose="020B0604020202020204" pitchFamily="34" charset="0"/>
              </a:rPr>
              <a:t> can fit through a gap as narrow as ¼" and a hole the size of a dime.</a:t>
            </a:r>
          </a:p>
          <a:p>
            <a:r>
              <a:rPr lang="en-US" altLang="en-US">
                <a:latin typeface="Arial" panose="020B0604020202020204" pitchFamily="34" charset="0"/>
              </a:rPr>
              <a:t>Mice can go a month without drinking…they get most of their water from food. They like to nibble many times during the night. They need less than an ounce of food per day.</a:t>
            </a:r>
          </a:p>
          <a:p>
            <a:r>
              <a:rPr lang="en-US" altLang="en-US">
                <a:latin typeface="Arial" panose="020B0604020202020204" pitchFamily="34" charset="0"/>
              </a:rPr>
              <a:t>1/10 oz. is just under 3 grams</a:t>
            </a:r>
          </a:p>
          <a:p>
            <a:r>
              <a:rPr lang="en-US" altLang="en-US">
                <a:latin typeface="Arial" panose="020B0604020202020204" pitchFamily="34" charset="0"/>
              </a:rPr>
              <a:t>The main point of rodent food: Rodents have similar nutritional requirements to humans and, like us, prefer fresh food. Knowing what a particular rodent is eating tells you what to use for bait on a trap. </a:t>
            </a:r>
          </a:p>
          <a:p>
            <a:endParaRPr lang="en-US" altLang="en-US">
              <a:latin typeface="Arial" panose="020B0604020202020204" pitchFamily="34" charset="0"/>
            </a:endParaRPr>
          </a:p>
          <a:p>
            <a:r>
              <a:rPr lang="en-US" altLang="en-US">
                <a:latin typeface="Arial" panose="020B0604020202020204" pitchFamily="34" charset="0"/>
              </a:rPr>
              <a:t>Have trainees grab a pen or a pencil and look at the blunt/ eraser end. This is the size of the gap that a mouse could fit through. Contrary to popular myth, mice and rats do have bones, but they are very flexible. If they can get their head through a hole, they can push the rest of their body through. Have trainees look around the room or think of areas where they spend time. How many exterior doors could you shove a pencil under?</a:t>
            </a:r>
          </a:p>
          <a:p>
            <a:endParaRPr lang="en-US" altLang="en-US">
              <a:latin typeface="Arial" panose="020B0604020202020204" pitchFamily="34" charset="0"/>
            </a:endParaRPr>
          </a:p>
          <a:p>
            <a:r>
              <a:rPr lang="en-US" altLang="en-US">
                <a:latin typeface="Arial" panose="020B0604020202020204" pitchFamily="34" charset="0"/>
              </a:rPr>
              <a:t>Ask: What else could fit through a hole this size? Answer: Cockroach. Note that the exclusion methods used for rodents will often work for cockroaches, too!</a:t>
            </a:r>
          </a:p>
          <a:p>
            <a:r>
              <a:rPr lang="en-US" altLang="en-US">
                <a:latin typeface="Arial" panose="020B0604020202020204" pitchFamily="34" charset="0"/>
              </a:rPr>
              <a:t>Limiting rodents’ access to food is critical, and their feeding behavior (where/when they are feeding) needs to be remembered when setting traps.</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40963" name="Header Placeholder 3">
            <a:extLst>
              <a:ext uri="{FF2B5EF4-FFF2-40B4-BE49-F238E27FC236}">
                <a16:creationId xmlns:a16="http://schemas.microsoft.com/office/drawing/2014/main" id="{264C42B1-6135-3743-973E-54E6F8EDF0D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a:ea typeface="Osaka" panose="020B0600000000000000" charset="-128"/>
              </a:rPr>
              <a:t>IPM in Multifamily Housing Training</a:t>
            </a:r>
          </a:p>
        </p:txBody>
      </p:sp>
      <p:sp>
        <p:nvSpPr>
          <p:cNvPr id="40964" name="Footer Placeholder 4">
            <a:extLst>
              <a:ext uri="{FF2B5EF4-FFF2-40B4-BE49-F238E27FC236}">
                <a16:creationId xmlns:a16="http://schemas.microsoft.com/office/drawing/2014/main" id="{259E7CA5-3414-F743-8ED6-09FD38CAAF8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a:ea typeface="Osaka" panose="020B0600000000000000" charset="-128"/>
              </a:rPr>
              <a:t>www.StopPests.org</a:t>
            </a:r>
          </a:p>
        </p:txBody>
      </p:sp>
      <p:sp>
        <p:nvSpPr>
          <p:cNvPr id="40965" name="Slide Number Placeholder 5">
            <a:extLst>
              <a:ext uri="{FF2B5EF4-FFF2-40B4-BE49-F238E27FC236}">
                <a16:creationId xmlns:a16="http://schemas.microsoft.com/office/drawing/2014/main" id="{D860CAF0-3BB0-504F-AE92-A13EC4DD7C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105467-DACE-254E-910B-CA2DCB8E4043}" type="slidenum">
              <a:rPr lang="en-US" altLang="en-US" sz="1100" smtClean="0">
                <a:ea typeface="Osaka" panose="020B0600000000000000" charset="-128"/>
              </a:rPr>
              <a:pPr/>
              <a:t>31</a:t>
            </a:fld>
            <a:endParaRPr lang="en-US" altLang="en-US" sz="1100">
              <a:ea typeface="Osaka" panose="020B0600000000000000" charset="-128"/>
            </a:endParaRPr>
          </a:p>
        </p:txBody>
      </p:sp>
    </p:spTree>
    <p:extLst>
      <p:ext uri="{BB962C8B-B14F-4D97-AF65-F5344CB8AC3E}">
        <p14:creationId xmlns:p14="http://schemas.microsoft.com/office/powerpoint/2010/main" val="3131879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60FD377-C0BE-E24B-9C48-6FDAA58051D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charset="-128"/>
              </a:rPr>
              <a:t>IPM in Multifamily Housing Training</a:t>
            </a:r>
          </a:p>
        </p:txBody>
      </p:sp>
      <p:sp>
        <p:nvSpPr>
          <p:cNvPr id="45058" name="Rectangle 6">
            <a:extLst>
              <a:ext uri="{FF2B5EF4-FFF2-40B4-BE49-F238E27FC236}">
                <a16:creationId xmlns:a16="http://schemas.microsoft.com/office/drawing/2014/main" id="{580F143D-5840-DC45-A120-D1EF5DD63A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charset="-128"/>
              </a:rPr>
              <a:t>www.StopPests.org</a:t>
            </a:r>
          </a:p>
        </p:txBody>
      </p:sp>
      <p:sp>
        <p:nvSpPr>
          <p:cNvPr id="45059" name="Rectangle 7">
            <a:extLst>
              <a:ext uri="{FF2B5EF4-FFF2-40B4-BE49-F238E27FC236}">
                <a16:creationId xmlns:a16="http://schemas.microsoft.com/office/drawing/2014/main" id="{AD4E8F88-912E-5B4B-A47A-D20161DE5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F23C8F-5DEE-4241-8DD3-9C4B45EE85E4}" type="slidenum">
              <a:rPr lang="en-US" altLang="en-US" sz="1100" smtClean="0">
                <a:ea typeface="Osaka" charset="-128"/>
              </a:rPr>
              <a:pPr>
                <a:spcBef>
                  <a:spcPct val="0"/>
                </a:spcBef>
              </a:pPr>
              <a:t>32</a:t>
            </a:fld>
            <a:endParaRPr lang="en-US" altLang="en-US" sz="1100">
              <a:ea typeface="Osaka" charset="-128"/>
            </a:endParaRPr>
          </a:p>
        </p:txBody>
      </p:sp>
      <p:sp>
        <p:nvSpPr>
          <p:cNvPr id="45060" name="Rectangle 7">
            <a:extLst>
              <a:ext uri="{FF2B5EF4-FFF2-40B4-BE49-F238E27FC236}">
                <a16:creationId xmlns:a16="http://schemas.microsoft.com/office/drawing/2014/main" id="{5671073B-07D5-9344-9975-1C4F31054907}"/>
              </a:ext>
            </a:extLst>
          </p:cNvPr>
          <p:cNvSpPr txBox="1">
            <a:spLocks noGrp="1" noChangeArrowheads="1"/>
          </p:cNvSpPr>
          <p:nvPr/>
        </p:nvSpPr>
        <p:spPr bwMode="auto">
          <a:xfrm>
            <a:off x="4144963"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4" tIns="48328" rIns="96654" bIns="48328" anchor="b"/>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23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6C0D9974-9676-7D4A-B891-B836B427CFCC}" type="slidenum">
              <a:rPr lang="en-US" altLang="en-US" sz="1100">
                <a:ea typeface="Osaka" charset="-128"/>
              </a:rPr>
              <a:pPr algn="r" eaLnBrk="1" hangingPunct="1">
                <a:spcBef>
                  <a:spcPct val="0"/>
                </a:spcBef>
              </a:pPr>
              <a:t>32</a:t>
            </a:fld>
            <a:endParaRPr lang="en-US" altLang="en-US" sz="1100">
              <a:ea typeface="Osaka" charset="-128"/>
            </a:endParaRPr>
          </a:p>
        </p:txBody>
      </p:sp>
      <p:sp>
        <p:nvSpPr>
          <p:cNvPr id="45061" name="Rectangle 2">
            <a:extLst>
              <a:ext uri="{FF2B5EF4-FFF2-40B4-BE49-F238E27FC236}">
                <a16:creationId xmlns:a16="http://schemas.microsoft.com/office/drawing/2014/main" id="{75E7D27E-04BF-044A-BEFC-45312E2C54F8}"/>
              </a:ext>
            </a:extLst>
          </p:cNvPr>
          <p:cNvSpPr>
            <a:spLocks noGrp="1" noRot="1" noChangeAspect="1" noChangeArrowheads="1" noTextEdit="1"/>
          </p:cNvSpPr>
          <p:nvPr>
            <p:ph type="sldImg"/>
          </p:nvPr>
        </p:nvSpPr>
        <p:spPr>
          <a:ln/>
        </p:spPr>
      </p:sp>
      <p:sp>
        <p:nvSpPr>
          <p:cNvPr id="45062" name="Rectangle 3">
            <a:extLst>
              <a:ext uri="{FF2B5EF4-FFF2-40B4-BE49-F238E27FC236}">
                <a16:creationId xmlns:a16="http://schemas.microsoft.com/office/drawing/2014/main" id="{E064F716-BEA7-3743-9587-BD6E522D2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i="1">
                <a:latin typeface="Arial" panose="020B0604020202020204" pitchFamily="34" charset="0"/>
              </a:rPr>
              <a:t>We’ll talk first about rats:</a:t>
            </a:r>
          </a:p>
          <a:p>
            <a:pPr eaLnBrk="1" hangingPunct="1"/>
            <a:r>
              <a:rPr lang="en-US" altLang="en-US" i="1">
                <a:latin typeface="Arial" panose="020B0604020202020204" pitchFamily="34" charset="0"/>
              </a:rPr>
              <a:t>Because it is a constant battle to exclude rodents, it is best to exclude and trap at the same time</a:t>
            </a:r>
            <a:r>
              <a:rPr lang="en-US" altLang="en-US">
                <a:latin typeface="Arial" panose="020B0604020202020204" pitchFamily="34" charset="0"/>
              </a:rPr>
              <a:t>.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Rats love to burrow, usually outdoors, and prefer to live in secluded areas. If there is plenty of food available, however, they will burrow and nest inside buildings. Rats will travel further than mice for sustenance, but still prefer to stay within 150 feet of their burrow if possible. </a:t>
            </a:r>
            <a:r>
              <a:rPr lang="en-US" altLang="en-US" i="1">
                <a:latin typeface="Arial" panose="020B0604020202020204" pitchFamily="34" charset="0"/>
              </a:rPr>
              <a:t>Unlike mice, rats need to drink water daily.</a:t>
            </a:r>
          </a:p>
          <a:p>
            <a:pPr eaLnBrk="1" hangingPunct="1"/>
            <a:endParaRPr lang="en-US" altLang="en-US" i="1">
              <a:latin typeface="Arial" panose="020B0604020202020204" pitchFamily="34" charset="0"/>
            </a:endParaRPr>
          </a:p>
          <a:p>
            <a:pPr eaLnBrk="1" hangingPunct="1"/>
            <a:r>
              <a:rPr lang="en-US" altLang="en-US" i="1">
                <a:latin typeface="Arial" panose="020B0604020202020204" pitchFamily="34" charset="0"/>
              </a:rPr>
              <a:t>Norway rat burrows are usually 1–3 feet deep and have at least two entrances. The main hole (2–4" across) and one or more bolt-holes (three or more feet from the main entrance and may be small and well camouflaged). Burrows are often found under plantings and groundcover; near trash areas or outdoor trash cans; and under concrete slabs, tires, sheets of plywood, or other debris on the ground. Outdoor vending machines and other food sources are also popular places for Norway rats to be found. Eliminating debris and trash is a crucial part of control. Doing so will make new burrows easier to spot and discourage rats from setting up shop.</a:t>
            </a:r>
          </a:p>
          <a:p>
            <a:pPr eaLnBrk="1" hangingPunct="1"/>
            <a:r>
              <a:rPr lang="en-US" altLang="en-US" i="1">
                <a:latin typeface="Arial" panose="020B0604020202020204" pitchFamily="34" charset="0"/>
              </a:rPr>
              <a:t>Roof rats prefer to nest in secluded areas above ground in such places as attics, soffits, overhead garage storage, in the vine cover of fences or buildings, and in wood piles or other stored materials where harborage can be found. They favor dense non-deciduous trees or trees with hollow cavities and the crowns of palm trees, especially when old fronds are not removed. Roof rats sometimes burrow in the ground, especially in hot, dry environments. In these areas, they may use trees, materials stored on the ground, concrete slabs, and sidewalks to support shallow burrows. Because they are often living overhead between floors or above false ceilings, there is less chance signs of roof rat tracks, urine, and droppings will be seen. </a:t>
            </a:r>
          </a:p>
          <a:p>
            <a:pPr eaLnBrk="1" hangingPunct="1"/>
            <a:endParaRPr lang="en-US" altLang="en-US" i="1">
              <a:latin typeface="Arial" panose="020B0604020202020204" pitchFamily="34" charset="0"/>
            </a:endParaRPr>
          </a:p>
          <a:p>
            <a:pPr eaLnBrk="1" hangingPunct="1"/>
            <a:r>
              <a:rPr lang="en-US" altLang="en-US" i="1">
                <a:latin typeface="Arial" panose="020B0604020202020204" pitchFamily="34" charset="0"/>
              </a:rPr>
              <a:t>Action should be taken when evidence of even one rat is seen. </a:t>
            </a:r>
          </a:p>
        </p:txBody>
      </p:sp>
    </p:spTree>
    <p:extLst>
      <p:ext uri="{BB962C8B-B14F-4D97-AF65-F5344CB8AC3E}">
        <p14:creationId xmlns:p14="http://schemas.microsoft.com/office/powerpoint/2010/main" val="1393054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DC1894BD-996E-534A-AFF8-B4D5370B096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charset="-128"/>
              </a:rPr>
              <a:t>IPM in Multifamily Housing Training</a:t>
            </a:r>
          </a:p>
        </p:txBody>
      </p:sp>
      <p:sp>
        <p:nvSpPr>
          <p:cNvPr id="69634" name="Rectangle 6">
            <a:extLst>
              <a:ext uri="{FF2B5EF4-FFF2-40B4-BE49-F238E27FC236}">
                <a16:creationId xmlns:a16="http://schemas.microsoft.com/office/drawing/2014/main" id="{3B0806CE-C838-2141-A09B-CE20B1BDA4C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100">
                <a:ea typeface="Osaka" charset="-128"/>
              </a:rPr>
              <a:t>www.StopPests.org</a:t>
            </a:r>
          </a:p>
        </p:txBody>
      </p:sp>
      <p:sp>
        <p:nvSpPr>
          <p:cNvPr id="69635" name="Rectangle 7">
            <a:extLst>
              <a:ext uri="{FF2B5EF4-FFF2-40B4-BE49-F238E27FC236}">
                <a16:creationId xmlns:a16="http://schemas.microsoft.com/office/drawing/2014/main" id="{DB1DE296-2248-854E-8110-AC96AB5C9D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76288" indent="-298450" defTabSz="9636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93800"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71638"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9475" indent="-238125" defTabSz="9636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66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638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210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78275" indent="-238125" defTabSz="9636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B3813B-11CA-0542-8FA4-8FFEE786E4B8}" type="slidenum">
              <a:rPr lang="en-US" altLang="en-US" sz="1100" smtClean="0">
                <a:ea typeface="Osaka" charset="-128"/>
              </a:rPr>
              <a:pPr>
                <a:spcBef>
                  <a:spcPct val="0"/>
                </a:spcBef>
              </a:pPr>
              <a:t>33</a:t>
            </a:fld>
            <a:endParaRPr lang="en-US" altLang="en-US" sz="1100">
              <a:ea typeface="Osaka" charset="-128"/>
            </a:endParaRPr>
          </a:p>
        </p:txBody>
      </p:sp>
      <p:sp>
        <p:nvSpPr>
          <p:cNvPr id="69636" name="Rectangle 7">
            <a:extLst>
              <a:ext uri="{FF2B5EF4-FFF2-40B4-BE49-F238E27FC236}">
                <a16:creationId xmlns:a16="http://schemas.microsoft.com/office/drawing/2014/main" id="{B4B61839-34DD-334A-94D9-7D552859AF7B}"/>
              </a:ext>
            </a:extLst>
          </p:cNvPr>
          <p:cNvSpPr txBox="1">
            <a:spLocks noGrp="1" noChangeArrowheads="1"/>
          </p:cNvSpPr>
          <p:nvPr/>
        </p:nvSpPr>
        <p:spPr bwMode="auto">
          <a:xfrm>
            <a:off x="4144963"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4" tIns="48328" rIns="96654" bIns="48328" anchor="b"/>
          <a:lstStyle>
            <a:lvl1pPr defTabSz="92233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233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233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170E4F67-7535-2D4F-968E-125D8E7D2C33}" type="slidenum">
              <a:rPr lang="en-US" altLang="en-US" sz="1100">
                <a:ea typeface="Osaka" charset="-128"/>
              </a:rPr>
              <a:pPr algn="r" eaLnBrk="1" hangingPunct="1">
                <a:spcBef>
                  <a:spcPct val="0"/>
                </a:spcBef>
              </a:pPr>
              <a:t>33</a:t>
            </a:fld>
            <a:endParaRPr lang="en-US" altLang="en-US" sz="1100">
              <a:ea typeface="Osaka" charset="-128"/>
            </a:endParaRPr>
          </a:p>
        </p:txBody>
      </p:sp>
      <p:sp>
        <p:nvSpPr>
          <p:cNvPr id="69637" name="Rectangle 2">
            <a:extLst>
              <a:ext uri="{FF2B5EF4-FFF2-40B4-BE49-F238E27FC236}">
                <a16:creationId xmlns:a16="http://schemas.microsoft.com/office/drawing/2014/main" id="{5509B86A-5E1D-A446-94B6-8E0FCC0F7822}"/>
              </a:ext>
            </a:extLst>
          </p:cNvPr>
          <p:cNvSpPr>
            <a:spLocks noGrp="1" noRot="1" noChangeAspect="1" noChangeArrowheads="1" noTextEdit="1"/>
          </p:cNvSpPr>
          <p:nvPr>
            <p:ph type="sldImg"/>
          </p:nvPr>
        </p:nvSpPr>
        <p:spPr>
          <a:ln/>
        </p:spPr>
      </p:sp>
      <p:sp>
        <p:nvSpPr>
          <p:cNvPr id="69638" name="Rectangle 3">
            <a:extLst>
              <a:ext uri="{FF2B5EF4-FFF2-40B4-BE49-F238E27FC236}">
                <a16:creationId xmlns:a16="http://schemas.microsoft.com/office/drawing/2014/main" id="{00FD9350-F174-3544-A9F6-0DE7C79C12B9}"/>
              </a:ext>
            </a:extLst>
          </p:cNvPr>
          <p:cNvSpPr>
            <a:spLocks noGrp="1" noChangeArrowheads="1"/>
          </p:cNvSpPr>
          <p:nvPr>
            <p:ph type="body" idx="1"/>
          </p:nvPr>
        </p:nvSpPr>
        <p:spPr>
          <a:xfrm>
            <a:off x="457200" y="4560888"/>
            <a:ext cx="6400800" cy="4675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60000"/>
              </a:spcBef>
            </a:pPr>
            <a:r>
              <a:rPr lang="en-US" altLang="en-US" i="1">
                <a:latin typeface="Arial" panose="020B0604020202020204" pitchFamily="34" charset="0"/>
              </a:rPr>
              <a:t>Rodents will often nest near a heat source.</a:t>
            </a:r>
            <a:endParaRPr lang="en-US" altLang="en-US">
              <a:latin typeface="Arial" panose="020B0604020202020204" pitchFamily="34" charset="0"/>
            </a:endParaRPr>
          </a:p>
          <a:p>
            <a:pPr eaLnBrk="1" hangingPunct="1">
              <a:spcBef>
                <a:spcPct val="60000"/>
              </a:spcBef>
            </a:pPr>
            <a:r>
              <a:rPr lang="en-US" altLang="en-US">
                <a:latin typeface="Arial" panose="020B0604020202020204" pitchFamily="34" charset="0"/>
              </a:rPr>
              <a:t> </a:t>
            </a:r>
          </a:p>
          <a:p>
            <a:pPr eaLnBrk="1" hangingPunct="1">
              <a:spcBef>
                <a:spcPct val="60000"/>
              </a:spcBef>
            </a:pPr>
            <a:r>
              <a:rPr lang="en-US" altLang="en-US">
                <a:latin typeface="Arial" panose="020B0604020202020204" pitchFamily="34" charset="0"/>
              </a:rPr>
              <a:t>Mice will nest in insulation, old clothes, cars, boxes, shoes…many things. </a:t>
            </a:r>
            <a:r>
              <a:rPr lang="en-US" altLang="en-US" i="1">
                <a:latin typeface="Arial" panose="020B0604020202020204" pitchFamily="34" charset="0"/>
              </a:rPr>
              <a:t>They live and eat in a 10 square foot area, so if there is food available they will nest.</a:t>
            </a:r>
          </a:p>
          <a:p>
            <a:pPr eaLnBrk="1" hangingPunct="1">
              <a:spcBef>
                <a:spcPct val="60000"/>
              </a:spcBef>
            </a:pPr>
            <a:endParaRPr lang="en-US" altLang="en-US">
              <a:latin typeface="Arial" panose="020B0604020202020204" pitchFamily="34" charset="0"/>
            </a:endParaRPr>
          </a:p>
        </p:txBody>
      </p:sp>
    </p:spTree>
    <p:extLst>
      <p:ext uri="{BB962C8B-B14F-4D97-AF65-F5344CB8AC3E}">
        <p14:creationId xmlns:p14="http://schemas.microsoft.com/office/powerpoint/2010/main" val="1822509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Ants are important generalist predators, such as this native gray ant attacking a peach twig borer larva. They also maintain and protect colonies of honeydew-producing insect pests, however, interfering with other natural enemies such as parasitic wasps. </a:t>
            </a:r>
          </a:p>
        </p:txBody>
      </p:sp>
      <p:sp>
        <p:nvSpPr>
          <p:cNvPr id="4" name="Slide Number Placeholder 3"/>
          <p:cNvSpPr>
            <a:spLocks noGrp="1"/>
          </p:cNvSpPr>
          <p:nvPr>
            <p:ph type="sldNum" sz="quarter" idx="10"/>
          </p:nvPr>
        </p:nvSpPr>
        <p:spPr/>
        <p:txBody>
          <a:bodyPr/>
          <a:lstStyle/>
          <a:p>
            <a:fld id="{05E8EBD4-6F3D-41F4-8009-EDD1C29D307F}" type="slidenum">
              <a:rPr lang="en-US" smtClean="0"/>
              <a:t>4</a:t>
            </a:fld>
            <a:endParaRPr lang="en-US"/>
          </a:p>
        </p:txBody>
      </p:sp>
    </p:spTree>
    <p:extLst>
      <p:ext uri="{BB962C8B-B14F-4D97-AF65-F5344CB8AC3E}">
        <p14:creationId xmlns:p14="http://schemas.microsoft.com/office/powerpoint/2010/main" val="2770872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Ants invade usually during hot and dry periods or during cold and wet periods, to escape such environmental extremes and to access unprotected resources.</a:t>
            </a:r>
          </a:p>
        </p:txBody>
      </p:sp>
      <p:sp>
        <p:nvSpPr>
          <p:cNvPr id="4" name="Slide Number Placeholder 3"/>
          <p:cNvSpPr>
            <a:spLocks noGrp="1"/>
          </p:cNvSpPr>
          <p:nvPr>
            <p:ph type="sldNum" sz="quarter" idx="10"/>
          </p:nvPr>
        </p:nvSpPr>
        <p:spPr/>
        <p:txBody>
          <a:bodyPr/>
          <a:lstStyle/>
          <a:p>
            <a:fld id="{05E8EBD4-6F3D-41F4-8009-EDD1C29D307F}" type="slidenum">
              <a:rPr lang="en-US" smtClean="0"/>
              <a:t>5</a:t>
            </a:fld>
            <a:endParaRPr lang="en-US"/>
          </a:p>
        </p:txBody>
      </p:sp>
    </p:spTree>
    <p:extLst>
      <p:ext uri="{BB962C8B-B14F-4D97-AF65-F5344CB8AC3E}">
        <p14:creationId xmlns:p14="http://schemas.microsoft.com/office/powerpoint/2010/main" val="383109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Master Gardeners to be able to distinguish between winged ants and winged termites since ant management can be</a:t>
            </a:r>
            <a:r>
              <a:rPr lang="en-US" baseline="0" dirty="0"/>
              <a:t> a do-it-yourself job while termite management usually requires a pest management professional (PMP).</a:t>
            </a:r>
            <a:endParaRPr lang="en-US" dirty="0"/>
          </a:p>
        </p:txBody>
      </p:sp>
      <p:sp>
        <p:nvSpPr>
          <p:cNvPr id="4" name="Slide Number Placeholder 3"/>
          <p:cNvSpPr>
            <a:spLocks noGrp="1"/>
          </p:cNvSpPr>
          <p:nvPr>
            <p:ph type="sldNum" sz="quarter" idx="10"/>
          </p:nvPr>
        </p:nvSpPr>
        <p:spPr/>
        <p:txBody>
          <a:bodyPr/>
          <a:lstStyle/>
          <a:p>
            <a:fld id="{05E8EBD4-6F3D-41F4-8009-EDD1C29D307F}" type="slidenum">
              <a:rPr lang="en-US" smtClean="0"/>
              <a:t>8</a:t>
            </a:fld>
            <a:endParaRPr lang="en-US"/>
          </a:p>
        </p:txBody>
      </p:sp>
    </p:spTree>
    <p:extLst>
      <p:ext uri="{BB962C8B-B14F-4D97-AF65-F5344CB8AC3E}">
        <p14:creationId xmlns:p14="http://schemas.microsoft.com/office/powerpoint/2010/main" val="317082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photo: Worker cast</a:t>
            </a:r>
          </a:p>
          <a:p>
            <a:r>
              <a:rPr lang="en-US" dirty="0"/>
              <a:t>Bottom photo” Soldier cast</a:t>
            </a:r>
          </a:p>
          <a:p>
            <a:r>
              <a:rPr lang="en-US" dirty="0"/>
              <a:t>Right photo: </a:t>
            </a:r>
            <a:r>
              <a:rPr lang="en-US" dirty="0" err="1"/>
              <a:t>Reproductives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Damage to wood by </a:t>
            </a:r>
            <a:r>
              <a:rPr lang="en-US" b="1" dirty="0" err="1"/>
              <a:t>dampwood</a:t>
            </a:r>
            <a:r>
              <a:rPr lang="en-US" b="1" dirty="0"/>
              <a:t>, </a:t>
            </a:r>
            <a:r>
              <a:rPr lang="en-US" b="1" i="1" dirty="0" err="1"/>
              <a:t>Zootermopsis</a:t>
            </a:r>
            <a:r>
              <a:rPr lang="en-US" b="1" i="1" dirty="0"/>
              <a:t> </a:t>
            </a:r>
            <a:r>
              <a:rPr lang="en-US" b="1" i="1" dirty="0" err="1"/>
              <a:t>nevadensis</a:t>
            </a:r>
            <a:r>
              <a:rPr lang="en-US" b="1" i="1" dirty="0"/>
              <a:t>,</a:t>
            </a:r>
            <a:r>
              <a:rPr lang="en-US" b="1" dirty="0"/>
              <a:t> (left); </a:t>
            </a:r>
            <a:r>
              <a:rPr lang="en-US" b="1" dirty="0" err="1"/>
              <a:t>drywood</a:t>
            </a:r>
            <a:r>
              <a:rPr lang="en-US" b="1" dirty="0"/>
              <a:t>, </a:t>
            </a:r>
            <a:r>
              <a:rPr lang="en-US" b="1" i="1" dirty="0" err="1"/>
              <a:t>Incisitermes</a:t>
            </a:r>
            <a:r>
              <a:rPr lang="en-US" b="1" i="1" dirty="0"/>
              <a:t> minor,</a:t>
            </a:r>
            <a:r>
              <a:rPr lang="en-US" b="1" dirty="0"/>
              <a:t> (center); and subterranean termites, </a:t>
            </a:r>
            <a:r>
              <a:rPr lang="en-US" b="1" i="1" dirty="0"/>
              <a:t>Reticulitermes </a:t>
            </a:r>
            <a:r>
              <a:rPr lang="en-US" b="1" i="1" dirty="0" err="1"/>
              <a:t>hesperus</a:t>
            </a:r>
            <a:r>
              <a:rPr lang="en-US" b="1" dirty="0"/>
              <a:t> (right).</a:t>
            </a:r>
          </a:p>
          <a:p>
            <a:endParaRPr lang="en-US" dirty="0"/>
          </a:p>
        </p:txBody>
      </p:sp>
      <p:sp>
        <p:nvSpPr>
          <p:cNvPr id="4" name="Slide Number Placeholder 3"/>
          <p:cNvSpPr>
            <a:spLocks noGrp="1"/>
          </p:cNvSpPr>
          <p:nvPr>
            <p:ph type="sldNum" sz="quarter" idx="5"/>
          </p:nvPr>
        </p:nvSpPr>
        <p:spPr/>
        <p:txBody>
          <a:bodyPr/>
          <a:lstStyle/>
          <a:p>
            <a:fld id="{1FD767D3-E71D-254F-9781-2A7C0D9B78E9}" type="slidenum">
              <a:rPr lang="en-US" smtClean="0"/>
              <a:t>10</a:t>
            </a:fld>
            <a:endParaRPr lang="en-US"/>
          </a:p>
        </p:txBody>
      </p:sp>
    </p:spTree>
    <p:extLst>
      <p:ext uri="{BB962C8B-B14F-4D97-AF65-F5344CB8AC3E}">
        <p14:creationId xmlns:p14="http://schemas.microsoft.com/office/powerpoint/2010/main" val="181929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Subterranean termites must bring moisture with them, from the soil and insulated by transported soil particles, as they forage. Therefore, mud tubes and extruding</a:t>
            </a:r>
            <a:r>
              <a:rPr lang="en-US" baseline="0" dirty="0"/>
              <a:t> muddy </a:t>
            </a:r>
            <a:r>
              <a:rPr lang="en-US" baseline="0" dirty="0" err="1"/>
              <a:t>frass</a:t>
            </a:r>
            <a:r>
              <a:rPr lang="en-US" baseline="0" dirty="0"/>
              <a:t> are important diagnostic signs for this species.</a:t>
            </a:r>
            <a:endParaRPr lang="en-US" dirty="0"/>
          </a:p>
        </p:txBody>
      </p:sp>
      <p:sp>
        <p:nvSpPr>
          <p:cNvPr id="4" name="Slide Number Placeholder 3"/>
          <p:cNvSpPr>
            <a:spLocks noGrp="1"/>
          </p:cNvSpPr>
          <p:nvPr>
            <p:ph type="sldNum" sz="quarter" idx="10"/>
          </p:nvPr>
        </p:nvSpPr>
        <p:spPr/>
        <p:txBody>
          <a:bodyPr/>
          <a:lstStyle/>
          <a:p>
            <a:fld id="{05E8EBD4-6F3D-41F4-8009-EDD1C29D307F}" type="slidenum">
              <a:rPr lang="en-US" smtClean="0"/>
              <a:t>11</a:t>
            </a:fld>
            <a:endParaRPr lang="en-US"/>
          </a:p>
        </p:txBody>
      </p:sp>
    </p:spTree>
    <p:extLst>
      <p:ext uri="{BB962C8B-B14F-4D97-AF65-F5344CB8AC3E}">
        <p14:creationId xmlns:p14="http://schemas.microsoft.com/office/powerpoint/2010/main" val="2502645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diagnostic sign for </a:t>
            </a:r>
            <a:r>
              <a:rPr lang="en-US" dirty="0" err="1"/>
              <a:t>drywood</a:t>
            </a:r>
            <a:r>
              <a:rPr lang="en-US" dirty="0"/>
              <a:t> termites is the accumulation of pellets, compressed fecal materials which are pushed out</a:t>
            </a:r>
            <a:r>
              <a:rPr lang="en-US" baseline="0" dirty="0"/>
              <a:t> of the colony’s galleries as termites feed and develop. These pellets are about one millimeter or less in length, cylindrical, and characterized by six longitudinal ridges, giving the pellets a hexagonal cross section.</a:t>
            </a:r>
            <a:endParaRPr lang="en-US" dirty="0"/>
          </a:p>
        </p:txBody>
      </p:sp>
      <p:sp>
        <p:nvSpPr>
          <p:cNvPr id="4" name="Slide Number Placeholder 3"/>
          <p:cNvSpPr>
            <a:spLocks noGrp="1"/>
          </p:cNvSpPr>
          <p:nvPr>
            <p:ph type="sldNum" sz="quarter" idx="10"/>
          </p:nvPr>
        </p:nvSpPr>
        <p:spPr/>
        <p:txBody>
          <a:bodyPr/>
          <a:lstStyle/>
          <a:p>
            <a:fld id="{05E8EBD4-6F3D-41F4-8009-EDD1C29D307F}" type="slidenum">
              <a:rPr lang="en-US" smtClean="0"/>
              <a:t>12</a:t>
            </a:fld>
            <a:endParaRPr lang="en-US"/>
          </a:p>
        </p:txBody>
      </p:sp>
    </p:spTree>
    <p:extLst>
      <p:ext uri="{BB962C8B-B14F-4D97-AF65-F5344CB8AC3E}">
        <p14:creationId xmlns:p14="http://schemas.microsoft.com/office/powerpoint/2010/main" val="4037405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Drywood</a:t>
            </a:r>
            <a:r>
              <a:rPr lang="en-US" dirty="0"/>
              <a:t> termites indiscriminately consume wood,</a:t>
            </a:r>
            <a:r>
              <a:rPr lang="en-US" baseline="0" dirty="0"/>
              <a:t> both along and across the grain (growth rings), so damage is amorphous rather than striated as in sub termites.</a:t>
            </a:r>
            <a:endParaRPr lang="en-US" dirty="0"/>
          </a:p>
        </p:txBody>
      </p:sp>
      <p:sp>
        <p:nvSpPr>
          <p:cNvPr id="4" name="Slide Number Placeholder 3"/>
          <p:cNvSpPr>
            <a:spLocks noGrp="1"/>
          </p:cNvSpPr>
          <p:nvPr>
            <p:ph type="sldNum" sz="quarter" idx="10"/>
          </p:nvPr>
        </p:nvSpPr>
        <p:spPr/>
        <p:txBody>
          <a:bodyPr/>
          <a:lstStyle/>
          <a:p>
            <a:fld id="{05E8EBD4-6F3D-41F4-8009-EDD1C29D307F}" type="slidenum">
              <a:rPr lang="en-US" smtClean="0"/>
              <a:t>13</a:t>
            </a:fld>
            <a:endParaRPr lang="en-US"/>
          </a:p>
        </p:txBody>
      </p:sp>
    </p:spTree>
    <p:extLst>
      <p:ext uri="{BB962C8B-B14F-4D97-AF65-F5344CB8AC3E}">
        <p14:creationId xmlns:p14="http://schemas.microsoft.com/office/powerpoint/2010/main" val="443211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11/1/23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81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1680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70032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pic>
        <p:nvPicPr>
          <p:cNvPr id="4" name="Picture 7" descr="IPMwht no border 2.pd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74400" y="6248400"/>
            <a:ext cx="77893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524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p:txBody>
          <a:bodyPr/>
          <a:lstStyle>
            <a:lvl1pPr>
              <a:defRPr/>
            </a:lvl1pPr>
          </a:lstStyle>
          <a:p>
            <a:fld id="{FE67B514-060E-43A2-BCBE-0830B2929103}" type="datetimeFigureOut">
              <a:rPr lang="en-US" smtClean="0"/>
              <a:t>11/1/23</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p:spPr>
        <p:txBody>
          <a:bodyPr/>
          <a:lstStyle>
            <a:lvl1pPr>
              <a:defRPr>
                <a:latin typeface="Arial" pitchFamily="-106" charset="0"/>
                <a:ea typeface="ＭＳ Ｐゴシック" pitchFamily="-106" charset="-128"/>
                <a:cs typeface="ＭＳ Ｐゴシック" pitchFamily="-106" charset="-128"/>
              </a:defRPr>
            </a:lvl1pPr>
          </a:lstStyle>
          <a:p>
            <a:endParaRPr lang="en-US"/>
          </a:p>
        </p:txBody>
      </p:sp>
      <p:sp>
        <p:nvSpPr>
          <p:cNvPr id="7" name="Slide Number Placeholder 7"/>
          <p:cNvSpPr>
            <a:spLocks noGrp="1"/>
          </p:cNvSpPr>
          <p:nvPr>
            <p:ph type="sldNum" sz="quarter" idx="12"/>
          </p:nvPr>
        </p:nvSpPr>
        <p:spPr>
          <a:xfrm>
            <a:off x="203200" y="6324601"/>
            <a:ext cx="2844800" cy="365125"/>
          </a:xfrm>
        </p:spPr>
        <p:txBody>
          <a:bodyPr/>
          <a:lstStyle>
            <a:lvl1pPr>
              <a:defRPr/>
            </a:lvl1pPr>
          </a:lstStyle>
          <a:p>
            <a:fld id="{6CF6EEB4-C7D9-4669-B081-CDE4775098D8}" type="slidenum">
              <a:rPr lang="en-US" smtClean="0"/>
              <a:t>‹#›</a:t>
            </a:fld>
            <a:endParaRPr lang="en-US"/>
          </a:p>
        </p:txBody>
      </p:sp>
    </p:spTree>
    <p:extLst>
      <p:ext uri="{BB962C8B-B14F-4D97-AF65-F5344CB8AC3E}">
        <p14:creationId xmlns:p14="http://schemas.microsoft.com/office/powerpoint/2010/main" val="204817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9753600" cy="1143000"/>
          </a:xfrm>
        </p:spPr>
        <p:txBody>
          <a:bodyPr>
            <a:normAutofit/>
          </a:bodyPr>
          <a:lstStyle>
            <a:lvl1pPr>
              <a:defRPr sz="4000" b="1">
                <a:solidFill>
                  <a:schemeClr val="tx1"/>
                </a:solidFill>
              </a:defRPr>
            </a:lvl1pPr>
          </a:lstStyle>
          <a:p>
            <a:r>
              <a:rPr lang="en-US"/>
              <a:t>Click to edit Master title style</a:t>
            </a:r>
          </a:p>
        </p:txBody>
      </p:sp>
      <p:sp>
        <p:nvSpPr>
          <p:cNvPr id="3" name="Text Placeholder 2"/>
          <p:cNvSpPr>
            <a:spLocks noGrp="1"/>
          </p:cNvSpPr>
          <p:nvPr>
            <p:ph type="body" sz="half" idx="1"/>
          </p:nvPr>
        </p:nvSpPr>
        <p:spPr>
          <a:xfrm>
            <a:off x="1524000" y="1752600"/>
            <a:ext cx="50292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756400" y="1752600"/>
            <a:ext cx="5029200" cy="4343400"/>
          </a:xfrm>
        </p:spPr>
        <p:txBody>
          <a:bodyPr rtlCol="0">
            <a:normAutofit/>
          </a:bodyPr>
          <a:lstStyle/>
          <a:p>
            <a:pPr lvl="0"/>
            <a:endParaRPr lang="en-US" noProof="0"/>
          </a:p>
        </p:txBody>
      </p:sp>
      <p:sp>
        <p:nvSpPr>
          <p:cNvPr id="5" name="Rectangle 5">
            <a:extLst>
              <a:ext uri="{FF2B5EF4-FFF2-40B4-BE49-F238E27FC236}">
                <a16:creationId xmlns:a16="http://schemas.microsoft.com/office/drawing/2014/main" id="{8208CC30-DB14-C841-BBA0-2308CCAEF9C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3C8AEE-37B2-3A4F-A108-9FD141877B4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A1392A4-BA13-3A4B-827E-A616DF71CA73}"/>
              </a:ext>
            </a:extLst>
          </p:cNvPr>
          <p:cNvSpPr>
            <a:spLocks noGrp="1" noChangeArrowheads="1"/>
          </p:cNvSpPr>
          <p:nvPr>
            <p:ph type="sldNum" sz="quarter" idx="12"/>
          </p:nvPr>
        </p:nvSpPr>
        <p:spPr/>
        <p:txBody>
          <a:bodyPr/>
          <a:lstStyle>
            <a:lvl1pPr>
              <a:defRPr>
                <a:latin typeface="+mn-lt"/>
                <a:ea typeface="+mn-ea"/>
                <a:cs typeface="+mn-cs"/>
              </a:defRPr>
            </a:lvl1pPr>
          </a:lstStyle>
          <a:p>
            <a:pPr>
              <a:defRPr/>
            </a:pPr>
            <a:r>
              <a:rPr lang="en-US"/>
              <a:t>1</a:t>
            </a:r>
          </a:p>
        </p:txBody>
      </p:sp>
    </p:spTree>
    <p:extLst>
      <p:ext uri="{BB962C8B-B14F-4D97-AF65-F5344CB8AC3E}">
        <p14:creationId xmlns:p14="http://schemas.microsoft.com/office/powerpoint/2010/main" val="43267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677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4435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22045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3050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2556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757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83693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184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175985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ipm.ucanr.edu/PMG/T/I-IS-TERM-AD.003.html" TargetMode="External"/><Relationship Id="rId3" Type="http://schemas.openxmlformats.org/officeDocument/2006/relationships/hyperlink" Target="http://ipm.ucanr.edu/PMG/T/I-IS-TERM-NM.001.html" TargetMode="External"/><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hyperlink" Target="http://ipm.ucanr.edu/PMG/T/I-IS-TERM-AD.004.html" TargetMode="External"/><Relationship Id="rId4" Type="http://schemas.openxmlformats.org/officeDocument/2006/relationships/image" Target="../media/image19.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google.com/url?sa=i&amp;rct=j&amp;q=&amp;esrc=s&amp;source=images&amp;cd=&amp;cad=rja&amp;uact=8&amp;ved=0ahUKEwi2u4_4kf7NAhVM7oMKHXpTB-gQjRwIBw&amp;url=http%3A%2F%2Fwww.planetnatural.com%2Fproduct-category%2Fhealthy-living%2Fhome-pest-control%2Fbed-bug-spray%2F&amp;psig=AFQjCNH9RvkCPEiuMsYLe5T2U8bgsB0cEg&amp;ust=1468969843887593" TargetMode="Externa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1.jp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63.jpg"/><Relationship Id="rId7" Type="http://schemas.openxmlformats.org/officeDocument/2006/relationships/image" Target="../media/image6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g"/></Relationships>
</file>

<file path=ppt/slides/_rels/slide27.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74.jpeg"/><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3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5.jp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0F6ECAF-EAAE-449A-B7ED-B6EC73EBA911}"/>
              </a:ext>
            </a:extLst>
          </p:cNvPr>
          <p:cNvPicPr>
            <a:picLocks noChangeAspect="1"/>
          </p:cNvPicPr>
          <p:nvPr/>
        </p:nvPicPr>
        <p:blipFill rotWithShape="1">
          <a:blip r:embed="rId2"/>
          <a:srcRect r="16444" b="1"/>
          <a:stretch/>
        </p:blipFill>
        <p:spPr>
          <a:xfrm>
            <a:off x="3533427" y="10"/>
            <a:ext cx="8668512" cy="6857990"/>
          </a:xfrm>
          <a:prstGeom prst="rect">
            <a:avLst/>
          </a:prstGeom>
        </p:spPr>
      </p:pic>
      <p:sp>
        <p:nvSpPr>
          <p:cNvPr id="31" name="Rectangle 21">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16FEA4-DFD9-FA40-9C1B-86E4645777CB}"/>
              </a:ext>
            </a:extLst>
          </p:cNvPr>
          <p:cNvSpPr>
            <a:spLocks noGrp="1"/>
          </p:cNvSpPr>
          <p:nvPr>
            <p:ph type="ctrTitle"/>
          </p:nvPr>
        </p:nvSpPr>
        <p:spPr>
          <a:xfrm>
            <a:off x="477981" y="1122363"/>
            <a:ext cx="4023360" cy="3204134"/>
          </a:xfrm>
        </p:spPr>
        <p:txBody>
          <a:bodyPr anchor="b">
            <a:normAutofit/>
          </a:bodyPr>
          <a:lstStyle/>
          <a:p>
            <a:r>
              <a:rPr lang="en-US" sz="4800" dirty="0"/>
              <a:t>Household &amp; Indoor Pests</a:t>
            </a:r>
          </a:p>
        </p:txBody>
      </p:sp>
      <p:sp>
        <p:nvSpPr>
          <p:cNvPr id="3" name="Subtitle 2">
            <a:extLst>
              <a:ext uri="{FF2B5EF4-FFF2-40B4-BE49-F238E27FC236}">
                <a16:creationId xmlns:a16="http://schemas.microsoft.com/office/drawing/2014/main" id="{BA000164-6353-D54C-8C44-E4610E14AA84}"/>
              </a:ext>
            </a:extLst>
          </p:cNvPr>
          <p:cNvSpPr>
            <a:spLocks noGrp="1"/>
          </p:cNvSpPr>
          <p:nvPr>
            <p:ph type="subTitle" idx="1"/>
          </p:nvPr>
        </p:nvSpPr>
        <p:spPr>
          <a:xfrm>
            <a:off x="477980" y="4872922"/>
            <a:ext cx="4023359" cy="1208141"/>
          </a:xfrm>
        </p:spPr>
        <p:txBody>
          <a:bodyPr>
            <a:normAutofit/>
          </a:bodyPr>
          <a:lstStyle/>
          <a:p>
            <a:r>
              <a:rPr lang="en-US" sz="2000"/>
              <a:t>Karey Windbiel-Rojas</a:t>
            </a:r>
          </a:p>
          <a:p>
            <a:r>
              <a:rPr lang="en-US" sz="2000"/>
              <a:t>UC Statewide IPM Program</a:t>
            </a:r>
          </a:p>
        </p:txBody>
      </p:sp>
      <p:sp>
        <p:nvSpPr>
          <p:cNvPr id="32"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4657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4" name="Picture 6" descr="Worker caste of subterranean, drywood and dampwood termites. ">
            <a:hlinkClick r:id="rId3"/>
            <a:extLst>
              <a:ext uri="{FF2B5EF4-FFF2-40B4-BE49-F238E27FC236}">
                <a16:creationId xmlns:a16="http://schemas.microsoft.com/office/drawing/2014/main" id="{950C09C5-ED0E-1540-870C-754409827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04" y="286179"/>
            <a:ext cx="3861636" cy="254868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Soldier caste of drywood, subterranean and dampwood termites.">
            <a:hlinkClick r:id="rId5"/>
            <a:extLst>
              <a:ext uri="{FF2B5EF4-FFF2-40B4-BE49-F238E27FC236}">
                <a16:creationId xmlns:a16="http://schemas.microsoft.com/office/drawing/2014/main" id="{965B64BF-970A-B84F-92BA-B5538826A3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91" y="2919283"/>
            <a:ext cx="3791274" cy="3374233"/>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Photo">
            <a:extLst>
              <a:ext uri="{FF2B5EF4-FFF2-40B4-BE49-F238E27FC236}">
                <a16:creationId xmlns:a16="http://schemas.microsoft.com/office/drawing/2014/main" id="{BE83C20F-B1BB-ED4B-B6A3-0EE164EEEA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2215"/>
          <a:stretch/>
        </p:blipFill>
        <p:spPr bwMode="auto">
          <a:xfrm>
            <a:off x="5700677" y="1400880"/>
            <a:ext cx="6417538" cy="423097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Reproductives of dampwood, drywood and subterranean termites.">
            <a:hlinkClick r:id="rId8"/>
            <a:extLst>
              <a:ext uri="{FF2B5EF4-FFF2-40B4-BE49-F238E27FC236}">
                <a16:creationId xmlns:a16="http://schemas.microsoft.com/office/drawing/2014/main" id="{BAEDB624-7C27-8543-AF7A-41FA6645224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5253" y="221635"/>
            <a:ext cx="2810848" cy="27546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3F5F61-E23E-F953-2815-7483835D44D4}"/>
              </a:ext>
            </a:extLst>
          </p:cNvPr>
          <p:cNvSpPr txBox="1"/>
          <p:nvPr/>
        </p:nvSpPr>
        <p:spPr>
          <a:xfrm>
            <a:off x="5610782" y="5713035"/>
            <a:ext cx="6697326" cy="923330"/>
          </a:xfrm>
          <a:prstGeom prst="rect">
            <a:avLst/>
          </a:prstGeom>
          <a:noFill/>
        </p:spPr>
        <p:txBody>
          <a:bodyPr wrap="square" rtlCol="0">
            <a:spAutoFit/>
          </a:bodyPr>
          <a:lstStyle/>
          <a:p>
            <a:r>
              <a:rPr lang="en-US" b="1" dirty="0"/>
              <a:t>Damage to wood by </a:t>
            </a:r>
            <a:r>
              <a:rPr lang="en-US" b="1" dirty="0" err="1"/>
              <a:t>dampwood</a:t>
            </a:r>
            <a:r>
              <a:rPr lang="en-US" b="1" dirty="0"/>
              <a:t> (left); drywood (center); and subterranean termite (right).</a:t>
            </a:r>
          </a:p>
          <a:p>
            <a:endParaRPr lang="en-US" dirty="0"/>
          </a:p>
        </p:txBody>
      </p:sp>
    </p:spTree>
    <p:extLst>
      <p:ext uri="{BB962C8B-B14F-4D97-AF65-F5344CB8AC3E}">
        <p14:creationId xmlns:p14="http://schemas.microsoft.com/office/powerpoint/2010/main" val="225857200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6057E0BB-58EB-465F-AD1E-92692B4B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283925"/>
            <a:ext cx="10515600" cy="1092050"/>
          </a:xfrm>
        </p:spPr>
        <p:txBody>
          <a:bodyPr vert="horz" lIns="91440" tIns="45720" rIns="91440" bIns="45720" rtlCol="0" anchor="b">
            <a:normAutofit/>
          </a:bodyPr>
          <a:lstStyle/>
          <a:p>
            <a:pPr algn="ctr"/>
            <a:r>
              <a:rPr lang="en-US" sz="5200" b="1"/>
              <a:t>Subterranean termite signs</a:t>
            </a:r>
          </a:p>
        </p:txBody>
      </p:sp>
      <p:sp useBgFill="1">
        <p:nvSpPr>
          <p:cNvPr id="17" name="Rectangle 16">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53947"/>
            <a:ext cx="10515599"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99" y="269515"/>
            <a:ext cx="5140661" cy="38554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0771" y="257324"/>
            <a:ext cx="2545397" cy="3879878"/>
          </a:xfrm>
          <a:prstGeom prst="rect">
            <a:avLst/>
          </a:prstGeom>
        </p:spPr>
      </p:pic>
      <p:sp>
        <p:nvSpPr>
          <p:cNvPr id="19" name="Rectangle 18">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5917696"/>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7" descr="IPMwht no border 2.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800" y="6248400"/>
            <a:ext cx="584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69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6057E0BB-58EB-465F-AD1E-92692B4B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283925"/>
            <a:ext cx="10515600" cy="1092050"/>
          </a:xfrm>
        </p:spPr>
        <p:txBody>
          <a:bodyPr vert="horz" lIns="91440" tIns="45720" rIns="91440" bIns="45720" rtlCol="0" anchor="b">
            <a:normAutofit/>
          </a:bodyPr>
          <a:lstStyle/>
          <a:p>
            <a:pPr algn="ctr"/>
            <a:r>
              <a:rPr lang="en-US" sz="5200" b="1"/>
              <a:t>Drywood termite signs</a:t>
            </a:r>
          </a:p>
        </p:txBody>
      </p:sp>
      <p:sp useBgFill="1">
        <p:nvSpPr>
          <p:cNvPr id="29" name="Rectangle 28">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53947"/>
            <a:ext cx="10515599"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36" r="6114" b="-3"/>
          <a:stretch/>
        </p:blipFill>
        <p:spPr>
          <a:xfrm>
            <a:off x="838199" y="297770"/>
            <a:ext cx="5140661" cy="379898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2" b="1464"/>
          <a:stretch/>
        </p:blipFill>
        <p:spPr>
          <a:xfrm>
            <a:off x="6213142" y="297777"/>
            <a:ext cx="5140656" cy="3798972"/>
          </a:xfrm>
          <a:prstGeom prst="rect">
            <a:avLst/>
          </a:prstGeom>
        </p:spPr>
      </p:pic>
      <p:sp>
        <p:nvSpPr>
          <p:cNvPr id="31" name="Rectangle 30">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5917696"/>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89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808" r="5808"/>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31" name="Freeform: Shape 3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t>Drywood termite damage</a:t>
            </a:r>
          </a:p>
        </p:txBody>
      </p:sp>
      <p:sp>
        <p:nvSpPr>
          <p:cNvPr id="3" name="Content Placeholder 2"/>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000"/>
              <a:t>Consume wood along and across grain</a:t>
            </a:r>
          </a:p>
        </p:txBody>
      </p:sp>
      <p:sp>
        <p:nvSpPr>
          <p:cNvPr id="35" name="Rectangle 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479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198" y="978408"/>
            <a:ext cx="4607052" cy="1106424"/>
          </a:xfrm>
        </p:spPr>
        <p:txBody>
          <a:bodyPr vert="horz" lIns="91440" tIns="45720" rIns="91440" bIns="45720" rtlCol="0" anchor="ctr">
            <a:normAutofit/>
          </a:bodyPr>
          <a:lstStyle/>
          <a:p>
            <a:r>
              <a:rPr lang="en-US" sz="2900" b="1"/>
              <a:t>Minor wood-destroying pests</a:t>
            </a:r>
          </a:p>
        </p:txBody>
      </p:sp>
      <p:sp>
        <p:nvSpPr>
          <p:cNvPr id="17" name="Rectangle 16">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841246" y="2368296"/>
            <a:ext cx="4607052" cy="3502152"/>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dirty="0"/>
              <a:t>Carpenter bee:</a:t>
            </a:r>
          </a:p>
          <a:p>
            <a:pPr lvl="1" indent="-228600">
              <a:lnSpc>
                <a:spcPct val="110000"/>
              </a:lnSpc>
              <a:spcAft>
                <a:spcPts val="600"/>
              </a:spcAft>
              <a:buFont typeface="Arial" panose="020B0604020202020204" pitchFamily="34" charset="0"/>
              <a:buChar char="•"/>
            </a:pPr>
            <a:r>
              <a:rPr lang="en-US" dirty="0"/>
              <a:t>Large diameter (1/2”),  tubular holes.</a:t>
            </a:r>
          </a:p>
          <a:p>
            <a:pPr lvl="1" indent="-228600">
              <a:lnSpc>
                <a:spcPct val="110000"/>
              </a:lnSpc>
              <a:spcAft>
                <a:spcPts val="600"/>
              </a:spcAft>
              <a:buFont typeface="Arial" panose="020B0604020202020204" pitchFamily="34" charset="0"/>
              <a:buChar char="•"/>
            </a:pPr>
            <a:r>
              <a:rPr lang="en-US" dirty="0"/>
              <a:t>Prefer softer woods.</a:t>
            </a:r>
          </a:p>
          <a:p>
            <a:pPr lvl="1" indent="-228600">
              <a:lnSpc>
                <a:spcPct val="110000"/>
              </a:lnSpc>
              <a:spcAft>
                <a:spcPts val="600"/>
              </a:spcAft>
              <a:buFont typeface="Arial" panose="020B0604020202020204" pitchFamily="34" charset="0"/>
              <a:buChar char="•"/>
            </a:pPr>
            <a:r>
              <a:rPr lang="en-US" dirty="0"/>
              <a:t>Prevention is best management tactic.</a:t>
            </a:r>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r>
              <a:rPr lang="en-US" dirty="0"/>
              <a:t>Carpenter ant:</a:t>
            </a:r>
          </a:p>
          <a:p>
            <a:pPr lvl="1" indent="-228600">
              <a:lnSpc>
                <a:spcPct val="110000"/>
              </a:lnSpc>
              <a:spcAft>
                <a:spcPts val="600"/>
              </a:spcAft>
              <a:buFont typeface="Arial" panose="020B0604020202020204" pitchFamily="34" charset="0"/>
              <a:buChar char="•"/>
            </a:pPr>
            <a:r>
              <a:rPr lang="en-US" dirty="0"/>
              <a:t>Large ants, conspicuous trails, copious </a:t>
            </a:r>
            <a:r>
              <a:rPr lang="en-US" dirty="0" err="1"/>
              <a:t>frass</a:t>
            </a:r>
            <a:r>
              <a:rPr lang="en-US" dirty="0"/>
              <a:t>.</a:t>
            </a:r>
          </a:p>
          <a:p>
            <a:pPr lvl="1" indent="-228600">
              <a:lnSpc>
                <a:spcPct val="110000"/>
              </a:lnSpc>
              <a:spcAft>
                <a:spcPts val="600"/>
              </a:spcAft>
              <a:buFont typeface="Arial" panose="020B0604020202020204" pitchFamily="34" charset="0"/>
              <a:buChar char="•"/>
            </a:pPr>
            <a:r>
              <a:rPr lang="en-US" dirty="0"/>
              <a:t>Exclusion and baits.</a:t>
            </a:r>
          </a:p>
          <a:p>
            <a:pPr indent="-228600">
              <a:lnSpc>
                <a:spcPct val="110000"/>
              </a:lnSpc>
              <a:spcAft>
                <a:spcPts val="600"/>
              </a:spcAft>
              <a:buFont typeface="Arial" panose="020B0604020202020204" pitchFamily="34" charset="0"/>
              <a:buChar char="•"/>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935"/>
          <a:stretch/>
        </p:blipFill>
        <p:spPr>
          <a:xfrm>
            <a:off x="6324599" y="10"/>
            <a:ext cx="5457817" cy="333754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6934"/>
          <a:stretch/>
        </p:blipFill>
        <p:spPr>
          <a:xfrm>
            <a:off x="6324590" y="3520439"/>
            <a:ext cx="5457817" cy="3337561"/>
          </a:xfrm>
          <a:prstGeom prst="rect">
            <a:avLst/>
          </a:prstGeom>
        </p:spPr>
      </p:pic>
      <p:pic>
        <p:nvPicPr>
          <p:cNvPr id="8" name="Picture 7" descr="IPMwht no border 2.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9800" y="6248400"/>
            <a:ext cx="584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16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82" r="14434" b="9091"/>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Bed bugs: Heteroptera: Cimicidae </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9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768" y="411480"/>
            <a:ext cx="11201400" cy="1106424"/>
          </a:xfrm>
        </p:spPr>
        <p:txBody>
          <a:bodyPr>
            <a:normAutofit/>
          </a:bodyPr>
          <a:lstStyle/>
          <a:p>
            <a:r>
              <a:rPr lang="en-US" sz="3600" b="1">
                <a:latin typeface="Times New Roman" panose="02020603050405020304" pitchFamily="18" charset="0"/>
                <a:cs typeface="Times New Roman" panose="02020603050405020304" pitchFamily="18" charset="0"/>
              </a:rPr>
              <a:t>Bed bug biology</a:t>
            </a:r>
          </a:p>
        </p:txBody>
      </p:sp>
      <p:sp>
        <p:nvSpPr>
          <p:cNvPr id="15" name="Rectangle 14">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figure2_choe_s"/>
          <p:cNvPicPr/>
          <p:nvPr/>
        </p:nvPicPr>
        <p:blipFill rotWithShape="1">
          <a:blip r:embed="rId3" cstate="print">
            <a:extLst>
              <a:ext uri="{28A0092B-C50C-407E-A947-70E740481C1C}">
                <a14:useLocalDpi xmlns:a14="http://schemas.microsoft.com/office/drawing/2010/main" val="0"/>
              </a:ext>
            </a:extLst>
          </a:blip>
          <a:srcRect t="9083" r="-1" b="6901"/>
          <a:stretch/>
        </p:blipFill>
        <p:spPr bwMode="auto">
          <a:xfrm>
            <a:off x="429768" y="1721922"/>
            <a:ext cx="6704891" cy="4520559"/>
          </a:xfrm>
          <a:prstGeom prst="rect">
            <a:avLst/>
          </a:prstGeom>
          <a:noFill/>
        </p:spPr>
      </p:pic>
      <p:sp useBgFill="1">
        <p:nvSpPr>
          <p:cNvPr id="17" name="Rectangle 16">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38752" y="2020824"/>
            <a:ext cx="4111286" cy="3959352"/>
          </a:xfrm>
        </p:spPr>
        <p:txBody>
          <a:bodyPr anchor="ctr">
            <a:noAutofit/>
          </a:bodyPr>
          <a:lstStyle/>
          <a:p>
            <a:r>
              <a:rPr lang="en-US">
                <a:latin typeface="Times New Roman" panose="02020603050405020304" pitchFamily="18" charset="0"/>
                <a:cs typeface="Times New Roman" panose="02020603050405020304" pitchFamily="18" charset="0"/>
              </a:rPr>
              <a:t>Life cycle: egg, 5 nymphal instars, adults</a:t>
            </a:r>
          </a:p>
          <a:p>
            <a:r>
              <a:rPr lang="en-US">
                <a:latin typeface="Times New Roman" panose="02020603050405020304" pitchFamily="18" charset="0"/>
                <a:cs typeface="Times New Roman" panose="02020603050405020304" pitchFamily="18" charset="0"/>
              </a:rPr>
              <a:t>All obligate blood feeders</a:t>
            </a:r>
          </a:p>
          <a:p>
            <a:r>
              <a:rPr lang="en-US">
                <a:latin typeface="Times New Roman" panose="02020603050405020304" pitchFamily="18" charset="0"/>
                <a:cs typeface="Times New Roman" panose="02020603050405020304" pitchFamily="18" charset="0"/>
              </a:rPr>
              <a:t>Nest parasites (harborages within ~6’ from host)</a:t>
            </a:r>
          </a:p>
          <a:p>
            <a:r>
              <a:rPr lang="en-US">
                <a:latin typeface="Times New Roman" panose="02020603050405020304" pitchFamily="18" charset="0"/>
                <a:cs typeface="Times New Roman" panose="02020603050405020304" pitchFamily="18" charset="0"/>
              </a:rPr>
              <a:t>NOT KNOWN to vector human pathogens</a:t>
            </a:r>
          </a:p>
        </p:txBody>
      </p:sp>
    </p:spTree>
    <p:extLst>
      <p:ext uri="{BB962C8B-B14F-4D97-AF65-F5344CB8AC3E}">
        <p14:creationId xmlns:p14="http://schemas.microsoft.com/office/powerpoint/2010/main" val="4107312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6" name="Rectangle 7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0" name="Rectangle 7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26" name="Title 1"/>
          <p:cNvSpPr>
            <a:spLocks noGrp="1"/>
          </p:cNvSpPr>
          <p:nvPr>
            <p:ph type="title"/>
          </p:nvPr>
        </p:nvSpPr>
        <p:spPr>
          <a:xfrm>
            <a:off x="841248" y="256032"/>
            <a:ext cx="10506456" cy="1014984"/>
          </a:xfrm>
        </p:spPr>
        <p:txBody>
          <a:bodyPr vert="horz" lIns="91440" tIns="45720" rIns="91440" bIns="45720" rtlCol="0" anchor="b">
            <a:normAutofit/>
          </a:bodyPr>
          <a:lstStyle/>
          <a:p>
            <a:r>
              <a:rPr lang="en-US" altLang="en-US" sz="4000" b="1"/>
              <a:t>Nonchemical tactics</a:t>
            </a:r>
          </a:p>
        </p:txBody>
      </p:sp>
      <p:sp>
        <p:nvSpPr>
          <p:cNvPr id="82" name="Rectangle 8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2229" name="Text Placeholder 2">
            <a:extLst>
              <a:ext uri="{FF2B5EF4-FFF2-40B4-BE49-F238E27FC236}">
                <a16:creationId xmlns:a16="http://schemas.microsoft.com/office/drawing/2014/main" id="{B6D6BB8F-C13C-497B-9254-1C868570AC1E}"/>
              </a:ext>
            </a:extLst>
          </p:cNvPr>
          <p:cNvGraphicFramePr/>
          <p:nvPr>
            <p:extLst>
              <p:ext uri="{D42A27DB-BD31-4B8C-83A1-F6EECF244321}">
                <p14:modId xmlns:p14="http://schemas.microsoft.com/office/powerpoint/2010/main" val="326358956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39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p:cNvPicPr>
            <a:picLocks noChangeAspect="1" noChangeArrowheads="1"/>
          </p:cNvPicPr>
          <p:nvPr/>
        </p:nvPicPr>
        <p:blipFill rotWithShape="1">
          <a:blip r:embed="rId2">
            <a:extLst>
              <a:ext uri="{28A0092B-C50C-407E-A947-70E740481C1C}">
                <a14:useLocalDpi xmlns:a14="http://schemas.microsoft.com/office/drawing/2010/main" val="0"/>
              </a:ext>
            </a:extLst>
          </a:blip>
          <a:srcRect l="9535" r="8014"/>
          <a:stretch/>
        </p:blipFill>
        <p:spPr bwMode="auto">
          <a:xfrm>
            <a:off x="2754418" y="762001"/>
            <a:ext cx="6770583" cy="548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82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49B9E8A9-352D-4DCB-9485-C777000D4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612648" y="1078992"/>
            <a:ext cx="6272784" cy="1536192"/>
          </a:xfrm>
        </p:spPr>
        <p:txBody>
          <a:bodyPr vert="horz" lIns="91440" tIns="45720" rIns="91440" bIns="45720" rtlCol="0" anchor="b">
            <a:normAutofit/>
          </a:bodyPr>
          <a:lstStyle/>
          <a:p>
            <a:r>
              <a:rPr lang="en-US" sz="5200" b="1"/>
              <a:t>Chemical control of bed bugs</a:t>
            </a:r>
          </a:p>
        </p:txBody>
      </p:sp>
      <p:sp>
        <p:nvSpPr>
          <p:cNvPr id="21" name="Rectangle 20">
            <a:extLst>
              <a:ext uri="{FF2B5EF4-FFF2-40B4-BE49-F238E27FC236}">
                <a16:creationId xmlns:a16="http://schemas.microsoft.com/office/drawing/2014/main" id="{C2A9B0E5-C2C1-4B85-99A9-117A659D5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A8AEACA-9535-4BE8-A91B-8BE82BA54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6" descr="http://1274ym4fbva545shrh1giu44.wpengine.netdna-cdn.com/wp-content/uploads/2013/03/bed-bug-repelle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6280" r="26050"/>
          <a:stretch>
            <a:fillRect/>
          </a:stretch>
        </p:blipFill>
        <p:spPr bwMode="auto">
          <a:xfrm>
            <a:off x="9184065" y="331311"/>
            <a:ext cx="1229658" cy="2834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p:cNvSpPr txBox="1">
            <a:spLocks/>
          </p:cNvSpPr>
          <p:nvPr/>
        </p:nvSpPr>
        <p:spPr>
          <a:xfrm>
            <a:off x="612648" y="3355848"/>
            <a:ext cx="6272784" cy="2825496"/>
          </a:xfrm>
          <a:prstGeom prst="rect">
            <a:avLst/>
          </a:prstGeom>
        </p:spPr>
        <p:txBody>
          <a:bodyPr vert="horz" lIns="91440" tIns="45720" rIns="91440" bIns="45720" rtlCol="0">
            <a:normAutofit/>
          </a:bodyPr>
          <a:lstStyle>
            <a:lvl1pPr marL="342900" indent="-342900" algn="l" rtl="0" eaLnBrk="1" fontAlgn="base" hangingPunct="1">
              <a:spcBef>
                <a:spcPts val="1200"/>
              </a:spcBef>
              <a:spcAft>
                <a:spcPct val="0"/>
              </a:spcAft>
              <a:buChar char="•"/>
              <a:defRPr sz="3200">
                <a:solidFill>
                  <a:srgbClr val="FFEEB1"/>
                </a:solidFill>
                <a:latin typeface="+mn-lt"/>
                <a:ea typeface="+mn-ea"/>
                <a:cs typeface="+mn-cs"/>
              </a:defRPr>
            </a:lvl1pPr>
            <a:lvl2pPr marL="742950" indent="-285750" algn="l" rtl="0" eaLnBrk="1" fontAlgn="base" hangingPunct="1">
              <a:spcBef>
                <a:spcPts val="1200"/>
              </a:spcBef>
              <a:spcAft>
                <a:spcPct val="0"/>
              </a:spcAft>
              <a:buChar char="–"/>
              <a:defRPr sz="2800">
                <a:solidFill>
                  <a:srgbClr val="FFEEB1"/>
                </a:solidFill>
                <a:latin typeface="+mn-lt"/>
                <a:ea typeface="+mn-ea"/>
              </a:defRPr>
            </a:lvl2pPr>
            <a:lvl3pPr marL="1143000" indent="-228600" algn="l" rtl="0" eaLnBrk="1" fontAlgn="base" hangingPunct="1">
              <a:spcBef>
                <a:spcPts val="1200"/>
              </a:spcBef>
              <a:spcAft>
                <a:spcPct val="0"/>
              </a:spcAft>
              <a:buChar char="•"/>
              <a:defRPr sz="2000">
                <a:solidFill>
                  <a:srgbClr val="FFEEB1"/>
                </a:solidFill>
                <a:latin typeface="+mn-lt"/>
                <a:ea typeface="+mn-ea"/>
              </a:defRPr>
            </a:lvl3pPr>
            <a:lvl4pPr marL="1600200" indent="-228600" algn="l" rtl="0" eaLnBrk="1" fontAlgn="base" hangingPunct="1">
              <a:spcBef>
                <a:spcPts val="1200"/>
              </a:spcBef>
              <a:spcAft>
                <a:spcPct val="0"/>
              </a:spcAft>
              <a:buChar char="–"/>
              <a:defRPr sz="2000">
                <a:solidFill>
                  <a:srgbClr val="FFEEB1"/>
                </a:solidFill>
                <a:latin typeface="+mn-lt"/>
                <a:ea typeface="+mn-ea"/>
              </a:defRPr>
            </a:lvl4pPr>
            <a:lvl5pPr marL="2057400" indent="-228600" algn="l" rtl="0" eaLnBrk="1" fontAlgn="base" hangingPunct="1">
              <a:spcBef>
                <a:spcPts val="1200"/>
              </a:spcBef>
              <a:spcAft>
                <a:spcPct val="0"/>
              </a:spcAft>
              <a:buChar char="»"/>
              <a:defRPr sz="2000">
                <a:solidFill>
                  <a:srgbClr val="FFEEB1"/>
                </a:solidFill>
                <a:latin typeface="+mn-lt"/>
                <a:ea typeface="+mn-ea"/>
              </a:defRPr>
            </a:lvl5pPr>
            <a:lvl6pPr marL="2514600" indent="-228600" algn="l" rtl="0" eaLnBrk="1" fontAlgn="base" hangingPunct="1">
              <a:spcBef>
                <a:spcPct val="20000"/>
              </a:spcBef>
              <a:spcAft>
                <a:spcPct val="20000"/>
              </a:spcAft>
              <a:buChar char="»"/>
              <a:defRPr sz="2000">
                <a:solidFill>
                  <a:srgbClr val="FFEEB1"/>
                </a:solidFill>
                <a:latin typeface="+mn-lt"/>
                <a:ea typeface="+mn-ea"/>
              </a:defRPr>
            </a:lvl6pPr>
            <a:lvl7pPr marL="2971800" indent="-228600" algn="l" rtl="0" eaLnBrk="1" fontAlgn="base" hangingPunct="1">
              <a:spcBef>
                <a:spcPct val="20000"/>
              </a:spcBef>
              <a:spcAft>
                <a:spcPct val="20000"/>
              </a:spcAft>
              <a:buChar char="»"/>
              <a:defRPr sz="2000">
                <a:solidFill>
                  <a:srgbClr val="FFEEB1"/>
                </a:solidFill>
                <a:latin typeface="+mn-lt"/>
                <a:ea typeface="+mn-ea"/>
              </a:defRPr>
            </a:lvl7pPr>
            <a:lvl8pPr marL="3429000" indent="-228600" algn="l" rtl="0" eaLnBrk="1" fontAlgn="base" hangingPunct="1">
              <a:spcBef>
                <a:spcPct val="20000"/>
              </a:spcBef>
              <a:spcAft>
                <a:spcPct val="20000"/>
              </a:spcAft>
              <a:buChar char="»"/>
              <a:defRPr sz="2000">
                <a:solidFill>
                  <a:srgbClr val="FFEEB1"/>
                </a:solidFill>
                <a:latin typeface="+mn-lt"/>
                <a:ea typeface="+mn-ea"/>
              </a:defRPr>
            </a:lvl8pPr>
            <a:lvl9pPr marL="3886200" indent="-228600" algn="l" rtl="0" eaLnBrk="1" fontAlgn="base" hangingPunct="1">
              <a:spcBef>
                <a:spcPct val="20000"/>
              </a:spcBef>
              <a:spcAft>
                <a:spcPct val="20000"/>
              </a:spcAft>
              <a:buChar char="»"/>
              <a:defRPr sz="2000">
                <a:solidFill>
                  <a:srgbClr val="FFEEB1"/>
                </a:solidFill>
                <a:latin typeface="+mn-lt"/>
                <a:ea typeface="+mn-ea"/>
              </a:defRPr>
            </a:lvl9pPr>
          </a:lstStyle>
          <a:p>
            <a:pPr indent="-228600">
              <a:buFont typeface="Arial" panose="020B0604020202020204" pitchFamily="34" charset="0"/>
              <a:buChar char="•"/>
            </a:pPr>
            <a:r>
              <a:rPr lang="en-US" sz="1700">
                <a:solidFill>
                  <a:schemeClr val="tx1"/>
                </a:solidFill>
              </a:rPr>
              <a:t>Retail products unlikely to completely control infestations</a:t>
            </a:r>
          </a:p>
          <a:p>
            <a:pPr lvl="1" indent="-228600">
              <a:buFont typeface="Arial" panose="020B0604020202020204" pitchFamily="34" charset="0"/>
              <a:buChar char="•"/>
            </a:pPr>
            <a:r>
              <a:rPr lang="en-US" sz="1700">
                <a:solidFill>
                  <a:schemeClr val="tx1"/>
                </a:solidFill>
              </a:rPr>
              <a:t>Mostly ‘contact only’ materials</a:t>
            </a:r>
          </a:p>
          <a:p>
            <a:pPr lvl="1" indent="-228600">
              <a:buFont typeface="Arial" panose="020B0604020202020204" pitchFamily="34" charset="0"/>
              <a:buChar char="•"/>
            </a:pPr>
            <a:r>
              <a:rPr lang="en-US" sz="1700">
                <a:solidFill>
                  <a:schemeClr val="tx1"/>
                </a:solidFill>
              </a:rPr>
              <a:t>Desiccants can help, if applied correctly</a:t>
            </a:r>
          </a:p>
          <a:p>
            <a:pPr lvl="1" indent="-228600">
              <a:buFont typeface="Arial" panose="020B0604020202020204" pitchFamily="34" charset="0"/>
              <a:buChar char="•"/>
            </a:pPr>
            <a:r>
              <a:rPr lang="en-US" sz="1700">
                <a:solidFill>
                  <a:schemeClr val="tx1"/>
                </a:solidFill>
              </a:rPr>
              <a:t>No proven ‘repellents’ available</a:t>
            </a:r>
          </a:p>
          <a:p>
            <a:pPr lvl="1" indent="-228600">
              <a:buFont typeface="Arial" panose="020B0604020202020204" pitchFamily="34" charset="0"/>
              <a:buChar char="•"/>
            </a:pPr>
            <a:r>
              <a:rPr lang="en-US" sz="1700">
                <a:solidFill>
                  <a:schemeClr val="tx1"/>
                </a:solidFill>
              </a:rPr>
              <a:t>‘bug bombs’ can be dangerous!</a:t>
            </a:r>
          </a:p>
          <a:p>
            <a:pPr indent="-228600">
              <a:buFont typeface="Arial" panose="020B0604020202020204" pitchFamily="34" charset="0"/>
              <a:buChar char="•"/>
            </a:pPr>
            <a:r>
              <a:rPr lang="en-US" sz="1700">
                <a:solidFill>
                  <a:schemeClr val="tx1"/>
                </a:solidFill>
              </a:rPr>
              <a:t>Most of the effective materials are only available to pest management professionals</a:t>
            </a:r>
          </a:p>
        </p:txBody>
      </p:sp>
      <p:pic>
        <p:nvPicPr>
          <p:cNvPr id="7" name="Picture 2" descr="C:\Users\Andrew\AppData\Local\Temp\Temp1_dust photos.zip\dust photos\140317car_004.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84008" y="3354750"/>
            <a:ext cx="4229773" cy="281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2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04" y="332332"/>
            <a:ext cx="4315865" cy="1323192"/>
          </a:xfrm>
        </p:spPr>
        <p:txBody>
          <a:bodyPr>
            <a:normAutofit fontScale="90000"/>
          </a:bodyPr>
          <a:lstStyle/>
          <a:p>
            <a:r>
              <a:rPr lang="en-US" b="1" dirty="0"/>
              <a:t>Household &amp; Indoor Pests</a:t>
            </a:r>
            <a:endParaRPr lang="en-US" dirty="0"/>
          </a:p>
        </p:txBody>
      </p:sp>
      <p:sp>
        <p:nvSpPr>
          <p:cNvPr id="3" name="TextBox 2"/>
          <p:cNvSpPr txBox="1"/>
          <p:nvPr/>
        </p:nvSpPr>
        <p:spPr>
          <a:xfrm>
            <a:off x="1311965" y="1766455"/>
            <a:ext cx="8055409" cy="3046988"/>
          </a:xfrm>
          <a:prstGeom prst="rect">
            <a:avLst/>
          </a:prstGeom>
          <a:noFill/>
        </p:spPr>
        <p:txBody>
          <a:bodyPr wrap="square" rtlCol="0">
            <a:spAutoFit/>
          </a:bodyPr>
          <a:lstStyle/>
          <a:p>
            <a:r>
              <a:rPr lang="en-US" sz="3200" dirty="0"/>
              <a:t>Signs and Symptoms</a:t>
            </a:r>
          </a:p>
          <a:p>
            <a:pPr marL="457200" indent="-457200">
              <a:buFont typeface="Arial" charset="0"/>
              <a:buChar char="•"/>
            </a:pPr>
            <a:r>
              <a:rPr lang="en-US" sz="3200" dirty="0"/>
              <a:t>Vertebrate?</a:t>
            </a:r>
          </a:p>
          <a:p>
            <a:pPr marL="457200" indent="-457200">
              <a:buFont typeface="Arial" charset="0"/>
              <a:buChar char="•"/>
            </a:pPr>
            <a:r>
              <a:rPr lang="en-US" sz="3200" dirty="0"/>
              <a:t>Invertebrate?</a:t>
            </a:r>
          </a:p>
          <a:p>
            <a:pPr marL="457200" indent="-457200">
              <a:buFont typeface="Arial" charset="0"/>
              <a:buChar char="•"/>
            </a:pPr>
            <a:r>
              <a:rPr lang="en-US" sz="3200" dirty="0"/>
              <a:t>Nuisance?</a:t>
            </a:r>
          </a:p>
          <a:p>
            <a:pPr marL="457200" indent="-457200">
              <a:buFont typeface="Arial" charset="0"/>
              <a:buChar char="•"/>
            </a:pPr>
            <a:r>
              <a:rPr lang="en-US" sz="3200" dirty="0"/>
              <a:t>Damage causing?</a:t>
            </a:r>
          </a:p>
          <a:p>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076" y="4449725"/>
            <a:ext cx="3159326" cy="20759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9053" y="4449725"/>
            <a:ext cx="3147181" cy="20759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9451" y="429450"/>
            <a:ext cx="2171814" cy="32544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4582" y="429450"/>
            <a:ext cx="1982671" cy="304779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3407" y="4449725"/>
            <a:ext cx="3110739" cy="2075942"/>
          </a:xfrm>
          <a:prstGeom prst="rect">
            <a:avLst/>
          </a:prstGeom>
        </p:spPr>
      </p:pic>
    </p:spTree>
    <p:extLst>
      <p:ext uri="{BB962C8B-B14F-4D97-AF65-F5344CB8AC3E}">
        <p14:creationId xmlns:p14="http://schemas.microsoft.com/office/powerpoint/2010/main" val="3940807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88263A24-0C1F-4677-B43C-4AE14E276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8680" y="405575"/>
            <a:ext cx="5001768" cy="1371600"/>
          </a:xfrm>
        </p:spPr>
        <p:txBody>
          <a:bodyPr vert="horz" lIns="91440" tIns="45720" rIns="91440" bIns="45720" rtlCol="0" anchor="ctr">
            <a:normAutofit/>
          </a:bodyPr>
          <a:lstStyle/>
          <a:p>
            <a:r>
              <a:rPr lang="en-US" sz="3600" b="1" dirty="0"/>
              <a:t>Cockroaches</a:t>
            </a:r>
          </a:p>
        </p:txBody>
      </p:sp>
      <p:sp>
        <p:nvSpPr>
          <p:cNvPr id="3" name="Text Placeholder 2"/>
          <p:cNvSpPr>
            <a:spLocks noGrp="1"/>
          </p:cNvSpPr>
          <p:nvPr>
            <p:ph type="body" sz="half" idx="1"/>
          </p:nvPr>
        </p:nvSpPr>
        <p:spPr>
          <a:xfrm>
            <a:off x="6382512" y="498698"/>
            <a:ext cx="4940808" cy="1185353"/>
          </a:xfrm>
        </p:spPr>
        <p:txBody>
          <a:bodyPr vert="horz" lIns="91440" tIns="45720" rIns="91440" bIns="45720" rtlCol="0" anchor="ctr">
            <a:normAutofit/>
          </a:bodyPr>
          <a:lstStyle/>
          <a:p>
            <a:pPr marL="0" indent="0">
              <a:buNone/>
            </a:pPr>
            <a:r>
              <a:rPr lang="en-US" sz="2400"/>
              <a:t>Indoor resident or outdoor invader?</a:t>
            </a:r>
          </a:p>
        </p:txBody>
      </p:sp>
      <p:sp>
        <p:nvSpPr>
          <p:cNvPr id="21" name="Rectangle 20">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4" y="1071836"/>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645" b="10249"/>
          <a:stretch/>
        </p:blipFill>
        <p:spPr>
          <a:xfrm>
            <a:off x="622800" y="2098056"/>
            <a:ext cx="5165942" cy="3606020"/>
          </a:xfrm>
          <a:prstGeom prst="rect">
            <a:avLst/>
          </a:prstGeom>
        </p:spPr>
      </p:pic>
      <p:pic>
        <p:nvPicPr>
          <p:cNvPr id="8" name="Picture 2" descr="Photo"/>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81812" y="2098056"/>
            <a:ext cx="5431536" cy="36057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0254" y="5768075"/>
            <a:ext cx="3550901" cy="954107"/>
          </a:xfrm>
          <a:prstGeom prst="rect">
            <a:avLst/>
          </a:prstGeom>
          <a:noFill/>
        </p:spPr>
        <p:txBody>
          <a:bodyPr wrap="square" rtlCol="0">
            <a:spAutoFit/>
          </a:bodyPr>
          <a:lstStyle/>
          <a:p>
            <a:pPr algn="ctr">
              <a:spcAft>
                <a:spcPts val="600"/>
              </a:spcAft>
            </a:pPr>
            <a:r>
              <a:rPr lang="en-US" sz="2800" dirty="0">
                <a:latin typeface="Times New Roman" panose="02020603050405020304" pitchFamily="18" charset="0"/>
                <a:cs typeface="Times New Roman" panose="02020603050405020304" pitchFamily="18" charset="0"/>
              </a:rPr>
              <a:t>German cockroach, adults: ½ inch</a:t>
            </a:r>
          </a:p>
        </p:txBody>
      </p:sp>
      <p:sp>
        <p:nvSpPr>
          <p:cNvPr id="7" name="TextBox 6"/>
          <p:cNvSpPr txBox="1"/>
          <p:nvPr/>
        </p:nvSpPr>
        <p:spPr>
          <a:xfrm>
            <a:off x="7077465" y="5777828"/>
            <a:ext cx="3550901" cy="954107"/>
          </a:xfrm>
          <a:prstGeom prst="rect">
            <a:avLst/>
          </a:prstGeom>
          <a:noFill/>
        </p:spPr>
        <p:txBody>
          <a:bodyPr wrap="square" rtlCol="0">
            <a:spAutoFit/>
          </a:bodyPr>
          <a:lstStyle/>
          <a:p>
            <a:pPr algn="ctr">
              <a:spcAft>
                <a:spcPts val="600"/>
              </a:spcAft>
            </a:pPr>
            <a:r>
              <a:rPr lang="en-US" sz="2800" dirty="0">
                <a:latin typeface="Times New Roman" panose="02020603050405020304" pitchFamily="18" charset="0"/>
                <a:cs typeface="Times New Roman" panose="02020603050405020304" pitchFamily="18" charset="0"/>
              </a:rPr>
              <a:t>Oriental cockroach, adults: 1 ¼ inch</a:t>
            </a:r>
          </a:p>
        </p:txBody>
      </p:sp>
    </p:spTree>
    <p:extLst>
      <p:ext uri="{BB962C8B-B14F-4D97-AF65-F5344CB8AC3E}">
        <p14:creationId xmlns:p14="http://schemas.microsoft.com/office/powerpoint/2010/main" val="3653189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0D477A01-27F4-9945-91D3-3B9628DC2370}"/>
              </a:ext>
            </a:extLst>
          </p:cNvPr>
          <p:cNvSpPr txBox="1">
            <a:spLocks/>
          </p:cNvSpPr>
          <p:nvPr/>
        </p:nvSpPr>
        <p:spPr bwMode="auto">
          <a:xfrm>
            <a:off x="798514" y="401637"/>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defTabSz="685800">
              <a:spcBef>
                <a:spcPct val="0"/>
              </a:spcBef>
              <a:buNone/>
              <a:defRPr/>
            </a:pPr>
            <a:r>
              <a:rPr lang="en-US" altLang="en-US" sz="4000" b="1" dirty="0">
                <a:latin typeface="+mn-lt"/>
                <a:ea typeface="ＭＳ Ｐゴシック" charset="-128"/>
                <a:cs typeface="+mj-cs"/>
              </a:rPr>
              <a:t>Household cockroaches</a:t>
            </a:r>
          </a:p>
        </p:txBody>
      </p:sp>
      <p:sp>
        <p:nvSpPr>
          <p:cNvPr id="78850" name="Content Placeholder 2">
            <a:extLst>
              <a:ext uri="{FF2B5EF4-FFF2-40B4-BE49-F238E27FC236}">
                <a16:creationId xmlns:a16="http://schemas.microsoft.com/office/drawing/2014/main" id="{3E2A9BED-06D1-3340-A1ED-82D5EAB792DF}"/>
              </a:ext>
            </a:extLst>
          </p:cNvPr>
          <p:cNvSpPr txBox="1">
            <a:spLocks/>
          </p:cNvSpPr>
          <p:nvPr/>
        </p:nvSpPr>
        <p:spPr bwMode="auto">
          <a:xfrm>
            <a:off x="1246137" y="1240039"/>
            <a:ext cx="395605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3">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22313" indent="-2730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004888" indent="-255588">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79525" indent="-236538">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489075" indent="-182563">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1946275" indent="-1825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03475" indent="-1825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860675" indent="-1825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17875" indent="-18256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defTabSz="685800">
              <a:buClr>
                <a:schemeClr val="accent1"/>
              </a:buClr>
              <a:buSzPct val="80000"/>
              <a:buNone/>
              <a:defRPr/>
            </a:pPr>
            <a:r>
              <a:rPr lang="en-US" altLang="en-US" sz="3200" dirty="0">
                <a:latin typeface="+mn-lt"/>
              </a:rPr>
              <a:t>Indoor species</a:t>
            </a:r>
          </a:p>
          <a:p>
            <a:pPr marL="171450" indent="-171450" defTabSz="685800">
              <a:buClr>
                <a:schemeClr val="tx1"/>
              </a:buClr>
              <a:defRPr/>
            </a:pPr>
            <a:r>
              <a:rPr lang="en-US" altLang="en-US" sz="3200" dirty="0">
                <a:latin typeface="+mn-lt"/>
              </a:rPr>
              <a:t>German </a:t>
            </a:r>
          </a:p>
          <a:p>
            <a:pPr marL="171450" indent="-171450" defTabSz="685800">
              <a:buClr>
                <a:schemeClr val="tx1"/>
              </a:buClr>
              <a:defRPr/>
            </a:pPr>
            <a:r>
              <a:rPr lang="en-US" altLang="en-US" sz="3200" dirty="0" err="1">
                <a:latin typeface="+mn-lt"/>
              </a:rPr>
              <a:t>Brownbanded</a:t>
            </a:r>
            <a:r>
              <a:rPr lang="en-US" altLang="en-US" sz="3200" dirty="0">
                <a:latin typeface="+mn-lt"/>
              </a:rPr>
              <a:t> </a:t>
            </a:r>
          </a:p>
        </p:txBody>
      </p:sp>
      <p:sp>
        <p:nvSpPr>
          <p:cNvPr id="4" name="TextBox 3">
            <a:extLst>
              <a:ext uri="{FF2B5EF4-FFF2-40B4-BE49-F238E27FC236}">
                <a16:creationId xmlns:a16="http://schemas.microsoft.com/office/drawing/2014/main" id="{37560609-5E11-F247-AA1C-77758F437E7E}"/>
              </a:ext>
            </a:extLst>
          </p:cNvPr>
          <p:cNvSpPr txBox="1"/>
          <p:nvPr/>
        </p:nvSpPr>
        <p:spPr>
          <a:xfrm>
            <a:off x="6323014" y="1097130"/>
            <a:ext cx="3886200" cy="4364272"/>
          </a:xfrm>
          <a:prstGeom prst="rect">
            <a:avLst/>
          </a:prstGeom>
          <a:noFill/>
        </p:spPr>
        <p:txBody>
          <a:bodyPr>
            <a:spAutoFit/>
          </a:bodyPr>
          <a:lstStyle/>
          <a:p>
            <a:pPr defTabSz="685800">
              <a:lnSpc>
                <a:spcPct val="90000"/>
              </a:lnSpc>
              <a:spcBef>
                <a:spcPts val="750"/>
              </a:spcBef>
              <a:defRPr/>
            </a:pPr>
            <a:r>
              <a:rPr lang="en-US" sz="3200" dirty="0"/>
              <a:t>Outdoor invaders</a:t>
            </a:r>
          </a:p>
          <a:p>
            <a:pPr marL="571500" indent="-571500" defTabSz="685800">
              <a:lnSpc>
                <a:spcPct val="90000"/>
              </a:lnSpc>
              <a:spcBef>
                <a:spcPts val="750"/>
              </a:spcBef>
              <a:buFont typeface="Arial" panose="020B0604020202020204" pitchFamily="34" charset="0"/>
              <a:buChar char="•"/>
              <a:defRPr/>
            </a:pPr>
            <a:r>
              <a:rPr lang="en-US" sz="3200" dirty="0"/>
              <a:t>Oriental</a:t>
            </a:r>
          </a:p>
          <a:p>
            <a:pPr marL="571500" indent="-571500" defTabSz="685800">
              <a:lnSpc>
                <a:spcPct val="90000"/>
              </a:lnSpc>
              <a:spcBef>
                <a:spcPts val="750"/>
              </a:spcBef>
              <a:buFont typeface="Arial" panose="020B0604020202020204" pitchFamily="34" charset="0"/>
              <a:buChar char="•"/>
              <a:defRPr/>
            </a:pPr>
            <a:r>
              <a:rPr lang="en-US" sz="3200" dirty="0" err="1"/>
              <a:t>Smokybrown</a:t>
            </a:r>
            <a:endParaRPr lang="en-US" sz="3200" dirty="0"/>
          </a:p>
          <a:p>
            <a:pPr marL="571500" indent="-571500" defTabSz="685800">
              <a:lnSpc>
                <a:spcPct val="90000"/>
              </a:lnSpc>
              <a:spcBef>
                <a:spcPts val="750"/>
              </a:spcBef>
              <a:buFont typeface="Arial" panose="020B0604020202020204" pitchFamily="34" charset="0"/>
              <a:buChar char="•"/>
              <a:defRPr/>
            </a:pPr>
            <a:r>
              <a:rPr lang="en-US" sz="3200" dirty="0"/>
              <a:t>American</a:t>
            </a:r>
          </a:p>
          <a:p>
            <a:pPr marL="571500" indent="-571500" defTabSz="685800">
              <a:lnSpc>
                <a:spcPct val="90000"/>
              </a:lnSpc>
              <a:spcBef>
                <a:spcPts val="750"/>
              </a:spcBef>
              <a:buFont typeface="Arial" panose="020B0604020202020204" pitchFamily="34" charset="0"/>
              <a:buChar char="•"/>
              <a:defRPr/>
            </a:pPr>
            <a:r>
              <a:rPr lang="en-US" sz="3200" dirty="0"/>
              <a:t>Turkestan </a:t>
            </a:r>
          </a:p>
          <a:p>
            <a:pPr marL="571500" indent="-571500" defTabSz="685800">
              <a:lnSpc>
                <a:spcPct val="90000"/>
              </a:lnSpc>
              <a:spcBef>
                <a:spcPts val="750"/>
              </a:spcBef>
              <a:buFont typeface="Arial" panose="020B0604020202020204" pitchFamily="34" charset="0"/>
              <a:buChar char="•"/>
              <a:defRPr/>
            </a:pPr>
            <a:r>
              <a:rPr lang="en-US" sz="3200" dirty="0"/>
              <a:t>Field</a:t>
            </a:r>
          </a:p>
          <a:p>
            <a:pPr marL="571500" indent="-571500" defTabSz="685800">
              <a:lnSpc>
                <a:spcPct val="90000"/>
              </a:lnSpc>
              <a:spcBef>
                <a:spcPts val="750"/>
              </a:spcBef>
              <a:buFont typeface="Arial" panose="020B0604020202020204" pitchFamily="34" charset="0"/>
              <a:buChar char="•"/>
              <a:defRPr/>
            </a:pPr>
            <a:r>
              <a:rPr lang="en-US" sz="3200" dirty="0"/>
              <a:t>3-lined</a:t>
            </a:r>
          </a:p>
          <a:p>
            <a:pPr>
              <a:defRPr/>
            </a:pPr>
            <a:endParaRPr lang="en-US" sz="3600" dirty="0">
              <a:latin typeface="Calibri" charset="0"/>
              <a:ea typeface="ＭＳ Ｐゴシック" charset="-128"/>
            </a:endParaRPr>
          </a:p>
        </p:txBody>
      </p:sp>
      <p:pic>
        <p:nvPicPr>
          <p:cNvPr id="79876" name="Picture 4">
            <a:extLst>
              <a:ext uri="{FF2B5EF4-FFF2-40B4-BE49-F238E27FC236}">
                <a16:creationId xmlns:a16="http://schemas.microsoft.com/office/drawing/2014/main" id="{807933E1-4365-9E46-90A9-4A8487B4D8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7787" y="4943827"/>
            <a:ext cx="2691412" cy="178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a:extLst>
              <a:ext uri="{FF2B5EF4-FFF2-40B4-BE49-F238E27FC236}">
                <a16:creationId xmlns:a16="http://schemas.microsoft.com/office/drawing/2014/main" id="{40BB1F00-94CA-B340-B5A5-4248072E87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2031" y="4957782"/>
            <a:ext cx="2691412" cy="1787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6">
            <a:extLst>
              <a:ext uri="{FF2B5EF4-FFF2-40B4-BE49-F238E27FC236}">
                <a16:creationId xmlns:a16="http://schemas.microsoft.com/office/drawing/2014/main" id="{DFAE49C1-7E95-6D42-A533-8C02F3C9E8B4}"/>
              </a:ext>
            </a:extLst>
          </p:cNvPr>
          <p:cNvPicPr>
            <a:picLocks noChangeAspect="1"/>
          </p:cNvPicPr>
          <p:nvPr/>
        </p:nvPicPr>
        <p:blipFill rotWithShape="1">
          <a:blip r:embed="rId5">
            <a:extLst>
              <a:ext uri="{28A0092B-C50C-407E-A947-70E740481C1C}">
                <a14:useLocalDpi xmlns:a14="http://schemas.microsoft.com/office/drawing/2010/main" val="0"/>
              </a:ext>
            </a:extLst>
          </a:blip>
          <a:srcRect l="10809" t="6467" r="8247" b="8859"/>
          <a:stretch/>
        </p:blipFill>
        <p:spPr bwMode="auto">
          <a:xfrm>
            <a:off x="551329" y="4943827"/>
            <a:ext cx="2672833" cy="185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a:extLst>
              <a:ext uri="{FF2B5EF4-FFF2-40B4-BE49-F238E27FC236}">
                <a16:creationId xmlns:a16="http://schemas.microsoft.com/office/drawing/2014/main" id="{3417999F-9C8B-7D4B-AB7D-3E6B04DBCBF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19684" y="4958859"/>
            <a:ext cx="2938003" cy="178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23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a:extLst>
              <a:ext uri="{FF2B5EF4-FFF2-40B4-BE49-F238E27FC236}">
                <a16:creationId xmlns:a16="http://schemas.microsoft.com/office/drawing/2014/main" id="{9FCF626E-71CF-7B44-B441-E40D1B6D0422}"/>
              </a:ext>
            </a:extLst>
          </p:cNvPr>
          <p:cNvSpPr>
            <a:spLocks noChangeArrowheads="1"/>
          </p:cNvSpPr>
          <p:nvPr/>
        </p:nvSpPr>
        <p:spPr bwMode="auto">
          <a:xfrm>
            <a:off x="731729" y="609407"/>
            <a:ext cx="8472318" cy="643766"/>
          </a:xfrm>
          <a:prstGeom prst="rect">
            <a:avLst/>
          </a:prstGeom>
          <a:noFill/>
          <a:ln w="12700">
            <a:noFill/>
            <a:miter lim="800000"/>
            <a:headEnd/>
            <a:tailEnd/>
          </a:ln>
        </p:spPr>
        <p:txBody>
          <a:bodyPr wrap="none" lIns="90487" tIns="44450" rIns="90487" bIns="44450">
            <a:spAutoFit/>
          </a:bodyPr>
          <a:lstStyle/>
          <a:p>
            <a:pPr>
              <a:defRPr/>
            </a:pPr>
            <a:r>
              <a:rPr lang="en-US" sz="3600" b="1" dirty="0"/>
              <a:t>Cockroach Growth and Development</a:t>
            </a:r>
          </a:p>
        </p:txBody>
      </p:sp>
      <p:pic>
        <p:nvPicPr>
          <p:cNvPr id="39941" name="Picture 1">
            <a:extLst>
              <a:ext uri="{FF2B5EF4-FFF2-40B4-BE49-F238E27FC236}">
                <a16:creationId xmlns:a16="http://schemas.microsoft.com/office/drawing/2014/main" id="{9AD4B6F6-61ED-6E4A-A33B-3121028CEA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359783" y="2583125"/>
            <a:ext cx="2385310" cy="35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83F82848-61D8-A84F-B73C-4E32C9DB73C6}"/>
              </a:ext>
            </a:extLst>
          </p:cNvPr>
          <p:cNvSpPr>
            <a:spLocks noChangeArrowheads="1"/>
          </p:cNvSpPr>
          <p:nvPr/>
        </p:nvSpPr>
        <p:spPr bwMode="auto">
          <a:xfrm>
            <a:off x="1991639" y="1599390"/>
            <a:ext cx="7133186" cy="1382430"/>
          </a:xfrm>
          <a:prstGeom prst="rect">
            <a:avLst/>
          </a:prstGeom>
          <a:noFill/>
          <a:ln w="12700">
            <a:noFill/>
            <a:miter lim="800000"/>
            <a:headEnd/>
            <a:tailEnd/>
          </a:ln>
        </p:spPr>
        <p:txBody>
          <a:bodyPr wrap="square" lIns="90487" tIns="44450" rIns="90487" bIns="44450">
            <a:spAutoFit/>
          </a:bodyPr>
          <a:lstStyle/>
          <a:p>
            <a:pPr marL="342900" lvl="3">
              <a:defRPr/>
            </a:pPr>
            <a:r>
              <a:rPr lang="en-US" sz="2800" dirty="0"/>
              <a:t>Cockroach eggs are inside an egg case and insects hatch inside and emerge as immatures (nymphs).</a:t>
            </a:r>
          </a:p>
        </p:txBody>
      </p:sp>
      <p:pic>
        <p:nvPicPr>
          <p:cNvPr id="3" name="Picture 2">
            <a:extLst>
              <a:ext uri="{FF2B5EF4-FFF2-40B4-BE49-F238E27FC236}">
                <a16:creationId xmlns:a16="http://schemas.microsoft.com/office/drawing/2014/main" id="{9E9A2F9B-6DF1-764D-BD14-69FABD9C86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1123" y="3152846"/>
            <a:ext cx="3667848" cy="238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extLst>
              <a:ext uri="{FF2B5EF4-FFF2-40B4-BE49-F238E27FC236}">
                <a16:creationId xmlns:a16="http://schemas.microsoft.com/office/drawing/2014/main" id="{826B843A-FB9B-E84F-B0D3-6BE3C96B5683}"/>
              </a:ext>
            </a:extLst>
          </p:cNvPr>
          <p:cNvSpPr/>
          <p:nvPr/>
        </p:nvSpPr>
        <p:spPr>
          <a:xfrm>
            <a:off x="5415172" y="4013460"/>
            <a:ext cx="856231" cy="4550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D674407F-5520-A4AC-9C17-412D39BBE4B5}"/>
              </a:ext>
            </a:extLst>
          </p:cNvPr>
          <p:cNvSpPr txBox="1"/>
          <p:nvPr/>
        </p:nvSpPr>
        <p:spPr>
          <a:xfrm>
            <a:off x="1790061" y="5538157"/>
            <a:ext cx="3524755" cy="646331"/>
          </a:xfrm>
          <a:prstGeom prst="rect">
            <a:avLst/>
          </a:prstGeom>
          <a:noFill/>
        </p:spPr>
        <p:txBody>
          <a:bodyPr wrap="square" rtlCol="0">
            <a:spAutoFit/>
          </a:bodyPr>
          <a:lstStyle/>
          <a:p>
            <a:r>
              <a:rPr lang="en-US" dirty="0"/>
              <a:t>Egg cases (ootheca) from different cockroach species.</a:t>
            </a:r>
          </a:p>
        </p:txBody>
      </p:sp>
      <p:sp>
        <p:nvSpPr>
          <p:cNvPr id="5" name="TextBox 4">
            <a:extLst>
              <a:ext uri="{FF2B5EF4-FFF2-40B4-BE49-F238E27FC236}">
                <a16:creationId xmlns:a16="http://schemas.microsoft.com/office/drawing/2014/main" id="{08306618-C88D-61C4-C2B8-C90217AE1F35}"/>
              </a:ext>
            </a:extLst>
          </p:cNvPr>
          <p:cNvSpPr txBox="1"/>
          <p:nvPr/>
        </p:nvSpPr>
        <p:spPr>
          <a:xfrm>
            <a:off x="6421123" y="5564684"/>
            <a:ext cx="3575437" cy="646331"/>
          </a:xfrm>
          <a:prstGeom prst="rect">
            <a:avLst/>
          </a:prstGeom>
          <a:noFill/>
        </p:spPr>
        <p:txBody>
          <a:bodyPr wrap="square" rtlCol="0">
            <a:spAutoFit/>
          </a:bodyPr>
          <a:lstStyle/>
          <a:p>
            <a:r>
              <a:rPr lang="en-US" dirty="0"/>
              <a:t>Egg cases open at the seam like a purse and the nymphs emerge</a:t>
            </a:r>
          </a:p>
        </p:txBody>
      </p:sp>
    </p:spTree>
    <p:extLst>
      <p:ext uri="{BB962C8B-B14F-4D97-AF65-F5344CB8AC3E}">
        <p14:creationId xmlns:p14="http://schemas.microsoft.com/office/powerpoint/2010/main" val="1676708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Rectangle 7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id="{DB90EDA9-2517-46EC-B6D4-3918D0478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1078992"/>
            <a:ext cx="6272784" cy="1536192"/>
          </a:xfrm>
        </p:spPr>
        <p:txBody>
          <a:bodyPr vert="horz" lIns="91440" tIns="45720" rIns="91440" bIns="45720" rtlCol="0" anchor="b">
            <a:normAutofit/>
          </a:bodyPr>
          <a:lstStyle/>
          <a:p>
            <a:r>
              <a:rPr lang="en-US" sz="5200" b="1" dirty="0"/>
              <a:t>IPM for cockroaches</a:t>
            </a:r>
          </a:p>
        </p:txBody>
      </p:sp>
      <p:sp>
        <p:nvSpPr>
          <p:cNvPr id="79" name="Rectangle 78">
            <a:extLst>
              <a:ext uri="{FF2B5EF4-FFF2-40B4-BE49-F238E27FC236}">
                <a16:creationId xmlns:a16="http://schemas.microsoft.com/office/drawing/2014/main" id="{D449B1F2-532C-44C7-8AC7-28EA15EE0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www.homedepot.com/catalog/productImages/1000/ff/ff0be75e-5276-41d0-9084-7992789b143d_10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4903"/>
          <a:stretch/>
        </p:blipFill>
        <p:spPr bwMode="auto">
          <a:xfrm>
            <a:off x="7684008" y="10"/>
            <a:ext cx="4507992" cy="2934576"/>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EE7D3784-5CF9-4282-9B1C-523957852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half" idx="1"/>
          </p:nvPr>
        </p:nvSpPr>
        <p:spPr>
          <a:xfrm>
            <a:off x="612648" y="3035298"/>
            <a:ext cx="6953073" cy="2990088"/>
          </a:xfrm>
        </p:spPr>
        <p:txBody>
          <a:bodyPr vert="horz" lIns="91440" tIns="45720" rIns="91440" bIns="45720" rtlCol="0">
            <a:noAutofit/>
          </a:bodyPr>
          <a:lstStyle/>
          <a:p>
            <a:pPr>
              <a:lnSpc>
                <a:spcPct val="100000"/>
              </a:lnSpc>
            </a:pPr>
            <a:r>
              <a:rPr lang="en-US" sz="2000" dirty="0"/>
              <a:t>Indoor species</a:t>
            </a:r>
          </a:p>
          <a:p>
            <a:pPr lvl="1">
              <a:lnSpc>
                <a:spcPct val="100000"/>
              </a:lnSpc>
            </a:pPr>
            <a:r>
              <a:rPr lang="en-US" sz="2000" dirty="0"/>
              <a:t>Sanitation, food containment, moisture management</a:t>
            </a:r>
          </a:p>
          <a:p>
            <a:pPr lvl="1">
              <a:lnSpc>
                <a:spcPct val="100000"/>
              </a:lnSpc>
            </a:pPr>
            <a:r>
              <a:rPr lang="en-US" sz="2000" dirty="0"/>
              <a:t>Gel baits</a:t>
            </a:r>
          </a:p>
          <a:p>
            <a:pPr>
              <a:lnSpc>
                <a:spcPct val="100000"/>
              </a:lnSpc>
            </a:pPr>
            <a:r>
              <a:rPr lang="en-US" sz="2000" dirty="0"/>
              <a:t>Outdoor species</a:t>
            </a:r>
          </a:p>
          <a:p>
            <a:pPr lvl="1">
              <a:lnSpc>
                <a:spcPct val="100000"/>
              </a:lnSpc>
            </a:pPr>
            <a:r>
              <a:rPr lang="en-US" sz="2000" dirty="0"/>
              <a:t>Exclusion: door sweeps</a:t>
            </a:r>
          </a:p>
          <a:p>
            <a:pPr lvl="1">
              <a:lnSpc>
                <a:spcPct val="100000"/>
              </a:lnSpc>
            </a:pPr>
            <a:r>
              <a:rPr lang="en-US" sz="2000" dirty="0"/>
              <a:t>Landscape / habitat / moisture management</a:t>
            </a:r>
          </a:p>
          <a:p>
            <a:pPr lvl="1">
              <a:lnSpc>
                <a:spcPct val="100000"/>
              </a:lnSpc>
            </a:pPr>
            <a:r>
              <a:rPr lang="en-US" sz="2000" dirty="0"/>
              <a:t>Tolerance?</a:t>
            </a:r>
          </a:p>
          <a:p>
            <a:pPr lvl="1">
              <a:lnSpc>
                <a:spcPct val="100000"/>
              </a:lnSpc>
            </a:pPr>
            <a:r>
              <a:rPr lang="en-US" sz="2000" dirty="0"/>
              <a:t>Granular baits or sprays</a:t>
            </a:r>
          </a:p>
        </p:txBody>
      </p:sp>
      <p:pic>
        <p:nvPicPr>
          <p:cNvPr id="4" name="Picture 9"/>
          <p:cNvPicPr>
            <a:picLocks noChangeAspect="1"/>
          </p:cNvPicPr>
          <p:nvPr/>
        </p:nvPicPr>
        <p:blipFill rotWithShape="1">
          <a:blip r:embed="rId3">
            <a:extLst>
              <a:ext uri="{28A0092B-C50C-407E-A947-70E740481C1C}">
                <a14:useLocalDpi xmlns:a14="http://schemas.microsoft.com/office/drawing/2010/main" val="0"/>
              </a:ext>
            </a:extLst>
          </a:blip>
          <a:srcRect r="8247" b="-4"/>
          <a:stretch/>
        </p:blipFill>
        <p:spPr bwMode="auto">
          <a:xfrm>
            <a:off x="7684008" y="3172968"/>
            <a:ext cx="4507992" cy="36850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416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88C702B6-F6AC-134F-A430-D2B8E5353C5B}"/>
              </a:ext>
            </a:extLst>
          </p:cNvPr>
          <p:cNvSpPr>
            <a:spLocks noGrp="1" noChangeArrowheads="1"/>
          </p:cNvSpPr>
          <p:nvPr>
            <p:ph type="title"/>
          </p:nvPr>
        </p:nvSpPr>
        <p:spPr>
          <a:xfrm>
            <a:off x="1344464" y="437072"/>
            <a:ext cx="4321085" cy="1477992"/>
          </a:xfrm>
        </p:spPr>
        <p:txBody>
          <a:bodyPr>
            <a:normAutofit/>
          </a:bodyPr>
          <a:lstStyle/>
          <a:p>
            <a:pPr eaLnBrk="1" hangingPunct="1">
              <a:defRPr/>
            </a:pPr>
            <a:r>
              <a:rPr lang="en-US" altLang="x-none" dirty="0">
                <a:latin typeface="+mn-lt"/>
                <a:ea typeface="ＭＳ Ｐゴシック" charset="-128"/>
              </a:rPr>
              <a:t>Carpet beetles</a:t>
            </a:r>
          </a:p>
        </p:txBody>
      </p:sp>
      <p:pic>
        <p:nvPicPr>
          <p:cNvPr id="77828" name="Picture 7">
            <a:extLst>
              <a:ext uri="{FF2B5EF4-FFF2-40B4-BE49-F238E27FC236}">
                <a16:creationId xmlns:a16="http://schemas.microsoft.com/office/drawing/2014/main" id="{586017B6-8827-DB49-ABFE-AAFA3F8EED3B}"/>
              </a:ext>
            </a:extLst>
          </p:cNvPr>
          <p:cNvPicPr>
            <a:picLocks noChangeAspect="1"/>
          </p:cNvPicPr>
          <p:nvPr/>
        </p:nvPicPr>
        <p:blipFill>
          <a:blip r:embed="rId3">
            <a:extLst>
              <a:ext uri="{28A0092B-C50C-407E-A947-70E740481C1C}">
                <a14:useLocalDpi xmlns:a14="http://schemas.microsoft.com/office/drawing/2010/main" val="0"/>
              </a:ext>
            </a:extLst>
          </a:blip>
          <a:srcRect l="9798" r="10632"/>
          <a:stretch>
            <a:fillRect/>
          </a:stretch>
        </p:blipFill>
        <p:spPr bwMode="auto">
          <a:xfrm>
            <a:off x="409794" y="4290969"/>
            <a:ext cx="2809396" cy="237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inal-instar larval cast skin and adult varied carpet beetles, &lt;i&gt;Anthrenus verbasci.&lt;/i&gt;.">
            <a:extLst>
              <a:ext uri="{FF2B5EF4-FFF2-40B4-BE49-F238E27FC236}">
                <a16:creationId xmlns:a16="http://schemas.microsoft.com/office/drawing/2014/main" id="{4238D79E-3658-E1A3-6F48-D1B55D86E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121" y="4359827"/>
            <a:ext cx="3470549" cy="2308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rva and adult of the black carpet beetle, &lt;i&gt;Attagenus unicolor.&lt;/i&gt;.">
            <a:extLst>
              <a:ext uri="{FF2B5EF4-FFF2-40B4-BE49-F238E27FC236}">
                <a16:creationId xmlns:a16="http://schemas.microsoft.com/office/drawing/2014/main" id="{41B30702-6F72-FF58-2F38-1F9145B429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6368" y="4359826"/>
            <a:ext cx="3377311" cy="2308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4CD91A-2646-DE13-5365-2A29D14B30AA}"/>
              </a:ext>
            </a:extLst>
          </p:cNvPr>
          <p:cNvSpPr txBox="1"/>
          <p:nvPr/>
        </p:nvSpPr>
        <p:spPr>
          <a:xfrm>
            <a:off x="1344464" y="1788740"/>
            <a:ext cx="8976983" cy="1938992"/>
          </a:xfrm>
          <a:prstGeom prst="rect">
            <a:avLst/>
          </a:prstGeom>
          <a:noFill/>
        </p:spPr>
        <p:txBody>
          <a:bodyPr wrap="square">
            <a:spAutoFit/>
          </a:bodyPr>
          <a:lstStyle/>
          <a:p>
            <a:pPr marL="285750" indent="-285750">
              <a:buFont typeface="Arial" panose="020B0604020202020204" pitchFamily="34" charset="0"/>
              <a:buChar char="•"/>
            </a:pPr>
            <a:r>
              <a:rPr lang="en-US" sz="2000" dirty="0"/>
              <a:t>Adult carpet beetles are small (about 1/8 to 1/10 inch long) and have round bodies and short antennae. They range in color from black to a mix of white, brown, and yellow, depending on the species and age.</a:t>
            </a:r>
          </a:p>
          <a:p>
            <a:pPr marL="285750" indent="-285750">
              <a:buFont typeface="Arial" panose="020B0604020202020204" pitchFamily="34" charset="0"/>
              <a:buChar char="•"/>
            </a:pPr>
            <a:r>
              <a:rPr lang="en-US" sz="2000" dirty="0"/>
              <a:t>Larvae are slightly longer than adults and look like fuzzy or hairy maggots.</a:t>
            </a:r>
          </a:p>
          <a:p>
            <a:pPr marL="285750" indent="-285750">
              <a:buFont typeface="Arial" panose="020B0604020202020204" pitchFamily="34" charset="0"/>
              <a:buChar char="•"/>
            </a:pPr>
            <a:r>
              <a:rPr lang="en-US" sz="2000" dirty="0"/>
              <a:t>In California, there are three common species: the varied carpet beetle, the furniture carpet beetle, and the black carpet beetle.</a:t>
            </a:r>
          </a:p>
        </p:txBody>
      </p:sp>
    </p:spTree>
    <p:extLst>
      <p:ext uri="{BB962C8B-B14F-4D97-AF65-F5344CB8AC3E}">
        <p14:creationId xmlns:p14="http://schemas.microsoft.com/office/powerpoint/2010/main" val="283859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88C702B6-F6AC-134F-A430-D2B8E5353C5B}"/>
              </a:ext>
            </a:extLst>
          </p:cNvPr>
          <p:cNvSpPr>
            <a:spLocks noGrp="1" noChangeArrowheads="1"/>
          </p:cNvSpPr>
          <p:nvPr>
            <p:ph type="title"/>
          </p:nvPr>
        </p:nvSpPr>
        <p:spPr>
          <a:xfrm>
            <a:off x="1344464" y="437072"/>
            <a:ext cx="4321085" cy="1477992"/>
          </a:xfrm>
        </p:spPr>
        <p:txBody>
          <a:bodyPr>
            <a:normAutofit/>
          </a:bodyPr>
          <a:lstStyle/>
          <a:p>
            <a:pPr eaLnBrk="1" hangingPunct="1">
              <a:defRPr/>
            </a:pPr>
            <a:r>
              <a:rPr lang="en-US" altLang="x-none" dirty="0">
                <a:latin typeface="+mn-lt"/>
                <a:ea typeface="ＭＳ Ｐゴシック" charset="-128"/>
              </a:rPr>
              <a:t>Carpet beetles</a:t>
            </a:r>
          </a:p>
        </p:txBody>
      </p:sp>
      <p:pic>
        <p:nvPicPr>
          <p:cNvPr id="77828" name="Picture 7">
            <a:extLst>
              <a:ext uri="{FF2B5EF4-FFF2-40B4-BE49-F238E27FC236}">
                <a16:creationId xmlns:a16="http://schemas.microsoft.com/office/drawing/2014/main" id="{586017B6-8827-DB49-ABFE-AAFA3F8EED3B}"/>
              </a:ext>
            </a:extLst>
          </p:cNvPr>
          <p:cNvPicPr>
            <a:picLocks noChangeAspect="1"/>
          </p:cNvPicPr>
          <p:nvPr/>
        </p:nvPicPr>
        <p:blipFill>
          <a:blip r:embed="rId3">
            <a:extLst>
              <a:ext uri="{28A0092B-C50C-407E-A947-70E740481C1C}">
                <a14:useLocalDpi xmlns:a14="http://schemas.microsoft.com/office/drawing/2010/main" val="0"/>
              </a:ext>
            </a:extLst>
          </a:blip>
          <a:srcRect l="9798" r="10632"/>
          <a:stretch>
            <a:fillRect/>
          </a:stretch>
        </p:blipFill>
        <p:spPr bwMode="auto">
          <a:xfrm>
            <a:off x="409794" y="4290969"/>
            <a:ext cx="2809396" cy="237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Final-instar larval cast skin and adult varied carpet beetles, &lt;i&gt;Anthrenus verbasci.&lt;/i&gt;.">
            <a:extLst>
              <a:ext uri="{FF2B5EF4-FFF2-40B4-BE49-F238E27FC236}">
                <a16:creationId xmlns:a16="http://schemas.microsoft.com/office/drawing/2014/main" id="{4238D79E-3658-E1A3-6F48-D1B55D86E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121" y="4359827"/>
            <a:ext cx="3470549" cy="23089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rva and adult of the black carpet beetle, &lt;i&gt;Attagenus unicolor.&lt;/i&gt;.">
            <a:extLst>
              <a:ext uri="{FF2B5EF4-FFF2-40B4-BE49-F238E27FC236}">
                <a16:creationId xmlns:a16="http://schemas.microsoft.com/office/drawing/2014/main" id="{41B30702-6F72-FF58-2F38-1F9145B429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6368" y="4359826"/>
            <a:ext cx="3377311" cy="2308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4CD91A-2646-DE13-5365-2A29D14B30AA}"/>
              </a:ext>
            </a:extLst>
          </p:cNvPr>
          <p:cNvSpPr txBox="1"/>
          <p:nvPr/>
        </p:nvSpPr>
        <p:spPr>
          <a:xfrm>
            <a:off x="1344464" y="1788740"/>
            <a:ext cx="9891383" cy="1631216"/>
          </a:xfrm>
          <a:prstGeom prst="rect">
            <a:avLst/>
          </a:prstGeom>
          <a:noFill/>
        </p:spPr>
        <p:txBody>
          <a:bodyPr wrap="square">
            <a:spAutoFit/>
          </a:bodyPr>
          <a:lstStyle/>
          <a:p>
            <a:pPr marL="342900" indent="-342900">
              <a:buFont typeface="Arial" panose="020B0604020202020204" pitchFamily="34" charset="0"/>
              <a:buChar char="•"/>
            </a:pPr>
            <a:r>
              <a:rPr lang="en-US" sz="2000" dirty="0"/>
              <a:t>Carpet beetle adults are pollen feeders and are found on flowers with abundant pollen.</a:t>
            </a:r>
          </a:p>
          <a:p>
            <a:pPr marL="342900" indent="-342900">
              <a:buFont typeface="Arial" panose="020B0604020202020204" pitchFamily="34" charset="0"/>
              <a:buChar char="•"/>
            </a:pPr>
            <a:r>
              <a:rPr lang="en-US" sz="2000" dirty="0"/>
              <a:t>People often bring carpet beetles into their homes on cut flowers from the garden–- Check flowers before bringing in!</a:t>
            </a:r>
          </a:p>
          <a:p>
            <a:pPr marL="342900" indent="-342900">
              <a:buFont typeface="Arial" panose="020B0604020202020204" pitchFamily="34" charset="0"/>
              <a:buChar char="•"/>
            </a:pPr>
            <a:r>
              <a:rPr lang="en-US" sz="2000" dirty="0"/>
              <a:t>Adults can fly in through open windows or doors–- Exclusion is important!</a:t>
            </a:r>
          </a:p>
        </p:txBody>
      </p:sp>
    </p:spTree>
    <p:extLst>
      <p:ext uri="{BB962C8B-B14F-4D97-AF65-F5344CB8AC3E}">
        <p14:creationId xmlns:p14="http://schemas.microsoft.com/office/powerpoint/2010/main" val="757045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23" y="282119"/>
            <a:ext cx="10168128" cy="1179576"/>
          </a:xfrm>
        </p:spPr>
        <p:txBody>
          <a:bodyPr/>
          <a:lstStyle/>
          <a:p>
            <a:pPr algn="ctr"/>
            <a:r>
              <a:rPr lang="en-US" sz="4800" b="1" dirty="0">
                <a:latin typeface="Times New Roman" panose="02020603050405020304" pitchFamily="18" charset="0"/>
                <a:cs typeface="Times New Roman" panose="02020603050405020304" pitchFamily="18" charset="0"/>
              </a:rPr>
              <a:t>Pantry pests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447" y="1248718"/>
            <a:ext cx="3444045" cy="2276695"/>
          </a:xfrm>
        </p:spPr>
      </p:pic>
      <p:pic>
        <p:nvPicPr>
          <p:cNvPr id="10" name="Picture 9" descr="A insect on the ground&#10;&#10;Description automatically generated">
            <a:extLst>
              <a:ext uri="{FF2B5EF4-FFF2-40B4-BE49-F238E27FC236}">
                <a16:creationId xmlns:a16="http://schemas.microsoft.com/office/drawing/2014/main" id="{B8688AC3-6186-2248-B6F1-DD5553BB09CE}"/>
              </a:ext>
            </a:extLst>
          </p:cNvPr>
          <p:cNvPicPr>
            <a:picLocks noChangeAspect="1"/>
          </p:cNvPicPr>
          <p:nvPr/>
        </p:nvPicPr>
        <p:blipFill>
          <a:blip r:embed="rId4"/>
          <a:stretch>
            <a:fillRect/>
          </a:stretch>
        </p:blipFill>
        <p:spPr>
          <a:xfrm>
            <a:off x="4262155" y="3913745"/>
            <a:ext cx="3630901" cy="2265433"/>
          </a:xfrm>
          <a:prstGeom prst="rect">
            <a:avLst/>
          </a:prstGeom>
        </p:spPr>
      </p:pic>
      <p:pic>
        <p:nvPicPr>
          <p:cNvPr id="16386" name="Picture 2" descr="Photo">
            <a:extLst>
              <a:ext uri="{FF2B5EF4-FFF2-40B4-BE49-F238E27FC236}">
                <a16:creationId xmlns:a16="http://schemas.microsoft.com/office/drawing/2014/main" id="{A286BD1F-38A6-C04D-A0AA-EDA574546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218" y="3913745"/>
            <a:ext cx="3480501" cy="22959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a:extLst>
              <a:ext uri="{FF2B5EF4-FFF2-40B4-BE49-F238E27FC236}">
                <a16:creationId xmlns:a16="http://schemas.microsoft.com/office/drawing/2014/main" id="{2D5B601E-CF41-38AD-D653-B76567A16B7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59345" y="1231690"/>
            <a:ext cx="4068159" cy="227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1301AE1-AAA4-589E-3FF8-5877D27FBA83}"/>
              </a:ext>
            </a:extLst>
          </p:cNvPr>
          <p:cNvSpPr txBox="1"/>
          <p:nvPr/>
        </p:nvSpPr>
        <p:spPr>
          <a:xfrm>
            <a:off x="4277263" y="6217506"/>
            <a:ext cx="3582082" cy="369332"/>
          </a:xfrm>
          <a:prstGeom prst="rect">
            <a:avLst/>
          </a:prstGeom>
          <a:noFill/>
        </p:spPr>
        <p:txBody>
          <a:bodyPr wrap="square" rtlCol="0">
            <a:spAutoFit/>
          </a:bodyPr>
          <a:lstStyle/>
          <a:p>
            <a:r>
              <a:rPr lang="en-US" dirty="0"/>
              <a:t>Drugstore and cigarette beetles</a:t>
            </a:r>
          </a:p>
        </p:txBody>
      </p:sp>
      <p:sp>
        <p:nvSpPr>
          <p:cNvPr id="6" name="TextBox 5">
            <a:extLst>
              <a:ext uri="{FF2B5EF4-FFF2-40B4-BE49-F238E27FC236}">
                <a16:creationId xmlns:a16="http://schemas.microsoft.com/office/drawing/2014/main" id="{9CD6846F-77AC-038A-9679-87DC6518C368}"/>
              </a:ext>
            </a:extLst>
          </p:cNvPr>
          <p:cNvSpPr txBox="1"/>
          <p:nvPr/>
        </p:nvSpPr>
        <p:spPr>
          <a:xfrm>
            <a:off x="8660253" y="3510909"/>
            <a:ext cx="2908300" cy="369332"/>
          </a:xfrm>
          <a:prstGeom prst="rect">
            <a:avLst/>
          </a:prstGeom>
          <a:noFill/>
        </p:spPr>
        <p:txBody>
          <a:bodyPr>
            <a:spAutoFit/>
          </a:bodyPr>
          <a:lstStyle/>
          <a:p>
            <a:pPr>
              <a:defRPr/>
            </a:pPr>
            <a:r>
              <a:rPr lang="en-US" dirty="0">
                <a:ea typeface="ＭＳ Ｐゴシック" charset="-128"/>
              </a:rPr>
              <a:t>Cowpea weevil</a:t>
            </a:r>
          </a:p>
        </p:txBody>
      </p:sp>
      <p:pic>
        <p:nvPicPr>
          <p:cNvPr id="7" name="Picture 6">
            <a:extLst>
              <a:ext uri="{FF2B5EF4-FFF2-40B4-BE49-F238E27FC236}">
                <a16:creationId xmlns:a16="http://schemas.microsoft.com/office/drawing/2014/main" id="{FCEE211E-05A5-4992-AC35-6F758123989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62155" y="1248718"/>
            <a:ext cx="3447863" cy="227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E0E3B7F-6C5E-BDD7-5434-E3518DF65047}"/>
              </a:ext>
            </a:extLst>
          </p:cNvPr>
          <p:cNvSpPr txBox="1"/>
          <p:nvPr/>
        </p:nvSpPr>
        <p:spPr>
          <a:xfrm>
            <a:off x="623447" y="3510909"/>
            <a:ext cx="3582082" cy="369332"/>
          </a:xfrm>
          <a:prstGeom prst="rect">
            <a:avLst/>
          </a:prstGeom>
          <a:noFill/>
        </p:spPr>
        <p:txBody>
          <a:bodyPr wrap="square" rtlCol="0">
            <a:spAutoFit/>
          </a:bodyPr>
          <a:lstStyle/>
          <a:p>
            <a:r>
              <a:rPr lang="en-US" dirty="0"/>
              <a:t>Indian meal moths</a:t>
            </a:r>
          </a:p>
        </p:txBody>
      </p:sp>
      <p:sp>
        <p:nvSpPr>
          <p:cNvPr id="11" name="TextBox 10">
            <a:extLst>
              <a:ext uri="{FF2B5EF4-FFF2-40B4-BE49-F238E27FC236}">
                <a16:creationId xmlns:a16="http://schemas.microsoft.com/office/drawing/2014/main" id="{AB29FB3C-3D77-D44F-2035-19D5C66C4F56}"/>
              </a:ext>
            </a:extLst>
          </p:cNvPr>
          <p:cNvSpPr txBox="1"/>
          <p:nvPr/>
        </p:nvSpPr>
        <p:spPr>
          <a:xfrm>
            <a:off x="680073" y="6217506"/>
            <a:ext cx="3582082" cy="369332"/>
          </a:xfrm>
          <a:prstGeom prst="rect">
            <a:avLst/>
          </a:prstGeom>
          <a:noFill/>
        </p:spPr>
        <p:txBody>
          <a:bodyPr wrap="square" rtlCol="0">
            <a:spAutoFit/>
          </a:bodyPr>
          <a:lstStyle/>
          <a:p>
            <a:r>
              <a:rPr lang="en-US" dirty="0"/>
              <a:t>Indian meal moth webbing</a:t>
            </a:r>
          </a:p>
        </p:txBody>
      </p:sp>
      <p:sp>
        <p:nvSpPr>
          <p:cNvPr id="12" name="TextBox 11">
            <a:extLst>
              <a:ext uri="{FF2B5EF4-FFF2-40B4-BE49-F238E27FC236}">
                <a16:creationId xmlns:a16="http://schemas.microsoft.com/office/drawing/2014/main" id="{428E953E-5D17-F681-0968-7D866356B574}"/>
              </a:ext>
            </a:extLst>
          </p:cNvPr>
          <p:cNvSpPr txBox="1"/>
          <p:nvPr/>
        </p:nvSpPr>
        <p:spPr>
          <a:xfrm>
            <a:off x="4388861" y="3525413"/>
            <a:ext cx="2908300" cy="369332"/>
          </a:xfrm>
          <a:prstGeom prst="rect">
            <a:avLst/>
          </a:prstGeom>
          <a:noFill/>
        </p:spPr>
        <p:txBody>
          <a:bodyPr>
            <a:spAutoFit/>
          </a:bodyPr>
          <a:lstStyle/>
          <a:p>
            <a:pPr>
              <a:defRPr/>
            </a:pPr>
            <a:r>
              <a:rPr lang="en-US" dirty="0" err="1">
                <a:ea typeface="ＭＳ Ｐゴシック" charset="-128"/>
              </a:rPr>
              <a:t>Sawtoothed</a:t>
            </a:r>
            <a:r>
              <a:rPr lang="en-US" dirty="0">
                <a:ea typeface="ＭＳ Ｐゴシック" charset="-128"/>
              </a:rPr>
              <a:t> grain beetle</a:t>
            </a:r>
          </a:p>
        </p:txBody>
      </p:sp>
      <p:pic>
        <p:nvPicPr>
          <p:cNvPr id="3074" name="Picture 2" descr="Adult red flour beetle.">
            <a:extLst>
              <a:ext uri="{FF2B5EF4-FFF2-40B4-BE49-F238E27FC236}">
                <a16:creationId xmlns:a16="http://schemas.microsoft.com/office/drawing/2014/main" id="{368EF8C5-1590-3E7F-CC30-58B98A8137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2383" y="3913745"/>
            <a:ext cx="3466170" cy="22913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BECC255-FF52-3B3C-3D3F-173CBE822098}"/>
              </a:ext>
            </a:extLst>
          </p:cNvPr>
          <p:cNvSpPr txBox="1"/>
          <p:nvPr/>
        </p:nvSpPr>
        <p:spPr>
          <a:xfrm>
            <a:off x="8161851" y="6221807"/>
            <a:ext cx="2908300" cy="369332"/>
          </a:xfrm>
          <a:prstGeom prst="rect">
            <a:avLst/>
          </a:prstGeom>
          <a:noFill/>
        </p:spPr>
        <p:txBody>
          <a:bodyPr>
            <a:spAutoFit/>
          </a:bodyPr>
          <a:lstStyle/>
          <a:p>
            <a:pPr>
              <a:defRPr/>
            </a:pPr>
            <a:r>
              <a:rPr lang="en-US" dirty="0">
                <a:ea typeface="ＭＳ Ｐゴシック" charset="-128"/>
              </a:rPr>
              <a:t>Red flour beetle</a:t>
            </a:r>
          </a:p>
        </p:txBody>
      </p:sp>
    </p:spTree>
    <p:extLst>
      <p:ext uri="{BB962C8B-B14F-4D97-AF65-F5344CB8AC3E}">
        <p14:creationId xmlns:p14="http://schemas.microsoft.com/office/powerpoint/2010/main" val="81791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3" name="Rectangle 7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Rectangle 76">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9" name="Rectangle 78">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198" y="978408"/>
            <a:ext cx="4607052" cy="1106424"/>
          </a:xfrm>
        </p:spPr>
        <p:txBody>
          <a:bodyPr vert="horz" lIns="91440" tIns="45720" rIns="91440" bIns="45720" rtlCol="0" anchor="ctr">
            <a:normAutofit/>
          </a:bodyPr>
          <a:lstStyle/>
          <a:p>
            <a:r>
              <a:rPr lang="en-US" sz="2900" b="1"/>
              <a:t>IPM for pantry pests</a:t>
            </a:r>
          </a:p>
        </p:txBody>
      </p:sp>
      <p:sp>
        <p:nvSpPr>
          <p:cNvPr id="81" name="Rectangle 80">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half" idx="1"/>
          </p:nvPr>
        </p:nvSpPr>
        <p:spPr>
          <a:xfrm>
            <a:off x="473581" y="2368296"/>
            <a:ext cx="4971669" cy="3752104"/>
          </a:xfrm>
        </p:spPr>
        <p:txBody>
          <a:bodyPr vert="horz" lIns="91440" tIns="45720" rIns="91440" bIns="45720" rtlCol="0">
            <a:noAutofit/>
          </a:bodyPr>
          <a:lstStyle/>
          <a:p>
            <a:pPr lvl="1"/>
            <a:r>
              <a:rPr lang="en-US" sz="2000" dirty="0"/>
              <a:t>Throw out infested food</a:t>
            </a:r>
          </a:p>
          <a:p>
            <a:pPr lvl="1"/>
            <a:r>
              <a:rPr lang="en-US" sz="2000" dirty="0"/>
              <a:t>Clean up cabinets and storage areas with vacuuming, soap and water</a:t>
            </a:r>
          </a:p>
          <a:p>
            <a:pPr lvl="1"/>
            <a:r>
              <a:rPr lang="en-US" sz="2000" dirty="0"/>
              <a:t>Use pheromone traps to detect Indian meal moth infestations</a:t>
            </a:r>
          </a:p>
          <a:p>
            <a:pPr lvl="1"/>
            <a:r>
              <a:rPr lang="en-US" sz="2000" dirty="0"/>
              <a:t>Store food in tightly-sealed containers</a:t>
            </a:r>
          </a:p>
          <a:p>
            <a:pPr lvl="1"/>
            <a:r>
              <a:rPr lang="en-US" sz="2000" dirty="0"/>
              <a:t>Freeze bulk purchases for five days or so before placing in cupboard</a:t>
            </a:r>
          </a:p>
        </p:txBody>
      </p:sp>
      <p:pic>
        <p:nvPicPr>
          <p:cNvPr id="1026" name="Picture 2" descr="Photo"/>
          <p:cNvPicPr>
            <a:picLocks noChangeAspect="1" noChangeArrowheads="1"/>
          </p:cNvPicPr>
          <p:nvPr/>
        </p:nvPicPr>
        <p:blipFill rotWithShape="1">
          <a:blip r:embed="rId2">
            <a:extLst>
              <a:ext uri="{28A0092B-C50C-407E-A947-70E740481C1C}">
                <a14:useLocalDpi xmlns:a14="http://schemas.microsoft.com/office/drawing/2010/main" val="0"/>
              </a:ext>
            </a:extLst>
          </a:blip>
          <a:srcRect t="13885" r="3" b="4582"/>
          <a:stretch/>
        </p:blipFill>
        <p:spPr bwMode="auto">
          <a:xfrm>
            <a:off x="6324599" y="10"/>
            <a:ext cx="5457817" cy="33375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728" r="-1" b="18119"/>
          <a:stretch/>
        </p:blipFill>
        <p:spPr>
          <a:xfrm>
            <a:off x="6846267" y="3866036"/>
            <a:ext cx="4366856" cy="2670417"/>
          </a:xfrm>
          <a:prstGeom prst="rect">
            <a:avLst/>
          </a:prstGeom>
        </p:spPr>
      </p:pic>
    </p:spTree>
    <p:extLst>
      <p:ext uri="{BB962C8B-B14F-4D97-AF65-F5344CB8AC3E}">
        <p14:creationId xmlns:p14="http://schemas.microsoft.com/office/powerpoint/2010/main" val="2035991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12">
            <a:extLst>
              <a:ext uri="{FF2B5EF4-FFF2-40B4-BE49-F238E27FC236}">
                <a16:creationId xmlns:a16="http://schemas.microsoft.com/office/drawing/2014/main" id="{6A902337-A0B0-ED4B-A575-BB8F54D95577}"/>
              </a:ext>
            </a:extLst>
          </p:cNvPr>
          <p:cNvSpPr>
            <a:spLocks noGrp="1" noChangeArrowheads="1"/>
          </p:cNvSpPr>
          <p:nvPr>
            <p:ph type="title" idx="4294967295"/>
          </p:nvPr>
        </p:nvSpPr>
        <p:spPr>
          <a:xfrm>
            <a:off x="5080216" y="1076324"/>
            <a:ext cx="6272784" cy="1535051"/>
          </a:xfrm>
        </p:spPr>
        <p:txBody>
          <a:bodyPr anchor="b">
            <a:normAutofit/>
          </a:bodyPr>
          <a:lstStyle/>
          <a:p>
            <a:br>
              <a:rPr lang="en-US" altLang="en-US" sz="5200"/>
            </a:br>
            <a:r>
              <a:rPr lang="en-US" altLang="en-US" sz="5200"/>
              <a:t>What is a Rodent?</a:t>
            </a:r>
          </a:p>
        </p:txBody>
      </p:sp>
      <p:pic>
        <p:nvPicPr>
          <p:cNvPr id="8197" name="Picture 9" descr="Macintosh HD:Users:allieytaisey:Documents:Eudora Folder:Attachments Folder:">
            <a:extLst>
              <a:ext uri="{FF2B5EF4-FFF2-40B4-BE49-F238E27FC236}">
                <a16:creationId xmlns:a16="http://schemas.microsoft.com/office/drawing/2014/main" id="{2A03D12F-6888-446C-83BA-1A6255A614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791"/>
          <a:stretch/>
        </p:blipFill>
        <p:spPr bwMode="auto">
          <a:xfrm>
            <a:off x="20" y="10"/>
            <a:ext cx="4505305" cy="6857990"/>
          </a:xfrm>
          <a:prstGeom prst="rect">
            <a:avLst/>
          </a:prstGeom>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07" name="Rectangle 13">
            <a:extLst>
              <a:ext uri="{FF2B5EF4-FFF2-40B4-BE49-F238E27FC236}">
                <a16:creationId xmlns:a16="http://schemas.microsoft.com/office/drawing/2014/main" id="{A2645550-922A-6146-9930-B9AFC91107DD}"/>
              </a:ext>
            </a:extLst>
          </p:cNvPr>
          <p:cNvSpPr>
            <a:spLocks noGrp="1" noChangeArrowheads="1"/>
          </p:cNvSpPr>
          <p:nvPr>
            <p:ph type="body" idx="4294967295"/>
          </p:nvPr>
        </p:nvSpPr>
        <p:spPr>
          <a:xfrm>
            <a:off x="5080216" y="3351276"/>
            <a:ext cx="6272784" cy="2825686"/>
          </a:xfrm>
        </p:spPr>
        <p:txBody>
          <a:bodyPr>
            <a:normAutofit/>
          </a:bodyPr>
          <a:lstStyle/>
          <a:p>
            <a:r>
              <a:rPr lang="en-US" altLang="en-US" sz="1800"/>
              <a:t>Gnaw constantly to create holes and pathways</a:t>
            </a:r>
          </a:p>
          <a:p>
            <a:pPr lvl="1"/>
            <a:r>
              <a:rPr lang="en-US" altLang="en-US" sz="1800"/>
              <a:t>Wood, plastics, hoses, sheetrock, copper, wires, etc.</a:t>
            </a:r>
          </a:p>
          <a:p>
            <a:r>
              <a:rPr lang="en-US" altLang="en-US" sz="1800"/>
              <a:t>Most active during the first two hours after dusk</a:t>
            </a:r>
          </a:p>
          <a:p>
            <a:r>
              <a:rPr lang="en-US" altLang="en-US" sz="1800"/>
              <a:t>Make lots of babies fast</a:t>
            </a:r>
          </a:p>
          <a:p>
            <a:r>
              <a:rPr lang="en-US" altLang="en-US" sz="1800"/>
              <a:t>Travel the same paths nightly, staying close to walls or items that give them cover </a:t>
            </a:r>
          </a:p>
        </p:txBody>
      </p:sp>
      <p:sp>
        <p:nvSpPr>
          <p:cNvPr id="21505" name="Rectangle 6">
            <a:extLst>
              <a:ext uri="{FF2B5EF4-FFF2-40B4-BE49-F238E27FC236}">
                <a16:creationId xmlns:a16="http://schemas.microsoft.com/office/drawing/2014/main" id="{684E3200-A2AE-B941-9006-A2E477D10D03}"/>
              </a:ext>
            </a:extLst>
          </p:cNvPr>
          <p:cNvSpPr>
            <a:spLocks noGrp="1" noChangeArrowheads="1"/>
          </p:cNvSpPr>
          <p:nvPr>
            <p:ph type="sldNum" sz="quarter" idx="12"/>
          </p:nvPr>
        </p:nvSpPr>
        <p:spPr>
          <a:xfrm>
            <a:off x="10073642" y="6356350"/>
            <a:ext cx="128016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0000"/>
              </a:spcBef>
              <a:buBlip>
                <a:blip r:embed="rId4"/>
              </a:buBlip>
              <a:defRPr sz="3200">
                <a:solidFill>
                  <a:schemeClr val="tx1"/>
                </a:solidFill>
                <a:latin typeface="Arial" panose="020B0604020202020204" pitchFamily="34" charset="0"/>
                <a:ea typeface="Osaka" panose="020B0600000000000000" charset="-128"/>
              </a:defRPr>
            </a:lvl1pPr>
            <a:lvl2pPr marL="742950" indent="-285750">
              <a:spcBef>
                <a:spcPct val="15000"/>
              </a:spcBef>
              <a:buChar char="–"/>
              <a:defRPr sz="2400">
                <a:solidFill>
                  <a:schemeClr val="tx1"/>
                </a:solidFill>
                <a:latin typeface="Arial" panose="020B0604020202020204" pitchFamily="34" charset="0"/>
                <a:ea typeface="Osaka" panose="020B0600000000000000" charset="-128"/>
              </a:defRPr>
            </a:lvl2pPr>
            <a:lvl3pPr marL="1143000" indent="-228600">
              <a:spcBef>
                <a:spcPct val="20000"/>
              </a:spcBef>
              <a:buChar char="•"/>
              <a:defRPr sz="2400">
                <a:solidFill>
                  <a:schemeClr val="tx1"/>
                </a:solidFill>
                <a:latin typeface="Arial" panose="020B0604020202020204" pitchFamily="34" charset="0"/>
                <a:ea typeface="Osaka" panose="020B0600000000000000" charset="-128"/>
              </a:defRPr>
            </a:lvl3pPr>
            <a:lvl4pPr marL="1600200" indent="-228600">
              <a:spcBef>
                <a:spcPct val="20000"/>
              </a:spcBef>
              <a:buChar char="–"/>
              <a:defRPr sz="2000">
                <a:solidFill>
                  <a:schemeClr val="tx1"/>
                </a:solidFill>
                <a:latin typeface="Arial" panose="020B0604020202020204" pitchFamily="34" charset="0"/>
                <a:ea typeface="Osaka" panose="020B0600000000000000" charset="-128"/>
              </a:defRPr>
            </a:lvl4pPr>
            <a:lvl5pPr marL="2057400" indent="-228600">
              <a:spcBef>
                <a:spcPct val="20000"/>
              </a:spcBef>
              <a:buChar char="»"/>
              <a:defRPr sz="2000">
                <a:solidFill>
                  <a:schemeClr val="tx1"/>
                </a:solidFill>
                <a:latin typeface="Arial" panose="020B0604020202020204" pitchFamily="34" charset="0"/>
                <a:ea typeface="Osaka" panose="020B060000000000000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charset="-128"/>
              </a:defRPr>
            </a:lvl9pPr>
          </a:lstStyle>
          <a:p>
            <a:pPr>
              <a:spcBef>
                <a:spcPct val="0"/>
              </a:spcBef>
              <a:spcAft>
                <a:spcPts val="600"/>
              </a:spcAft>
              <a:buFontTx/>
              <a:buNone/>
            </a:pPr>
            <a:fld id="{7B1F7C12-D2D1-1E4A-AD9E-F06A78038775}" type="slidenum">
              <a:rPr lang="en-US" altLang="en-US" sz="1800"/>
              <a:pPr>
                <a:spcBef>
                  <a:spcPct val="0"/>
                </a:spcBef>
                <a:spcAft>
                  <a:spcPts val="600"/>
                </a:spcAft>
                <a:buFontTx/>
                <a:buNone/>
              </a:pPr>
              <a:t>28</a:t>
            </a:fld>
            <a:endParaRPr lang="en-US" altLang="en-US" sz="1800"/>
          </a:p>
        </p:txBody>
      </p:sp>
    </p:spTree>
    <p:extLst>
      <p:ext uri="{BB962C8B-B14F-4D97-AF65-F5344CB8AC3E}">
        <p14:creationId xmlns:p14="http://schemas.microsoft.com/office/powerpoint/2010/main" val="427554461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9">
            <a:extLst>
              <a:ext uri="{FF2B5EF4-FFF2-40B4-BE49-F238E27FC236}">
                <a16:creationId xmlns:a16="http://schemas.microsoft.com/office/drawing/2014/main" id="{C72F2798-ADC5-6D4D-BC63-C26DCA3F6212}"/>
              </a:ext>
            </a:extLst>
          </p:cNvPr>
          <p:cNvSpPr>
            <a:spLocks noGrp="1" noChangeArrowheads="1"/>
          </p:cNvSpPr>
          <p:nvPr>
            <p:ph type="title" idx="4294967295"/>
          </p:nvPr>
        </p:nvSpPr>
        <p:spPr>
          <a:xfrm>
            <a:off x="612648" y="1078992"/>
            <a:ext cx="6268770" cy="1536192"/>
          </a:xfrm>
        </p:spPr>
        <p:txBody>
          <a:bodyPr anchor="b">
            <a:normAutofit/>
          </a:bodyPr>
          <a:lstStyle/>
          <a:p>
            <a:r>
              <a:rPr lang="en-US" altLang="en-US" sz="5200"/>
              <a:t>Rodents are Health Hazards</a:t>
            </a:r>
          </a:p>
        </p:txBody>
      </p:sp>
      <p:sp>
        <p:nvSpPr>
          <p:cNvPr id="76" name="Rectangle 75">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60" name="Rectangle 10">
            <a:extLst>
              <a:ext uri="{FF2B5EF4-FFF2-40B4-BE49-F238E27FC236}">
                <a16:creationId xmlns:a16="http://schemas.microsoft.com/office/drawing/2014/main" id="{79027416-EACD-4545-8852-EBD39CAF7B6E}"/>
              </a:ext>
            </a:extLst>
          </p:cNvPr>
          <p:cNvSpPr>
            <a:spLocks noGrp="1" noChangeArrowheads="1"/>
          </p:cNvSpPr>
          <p:nvPr>
            <p:ph type="body" idx="4294967295"/>
          </p:nvPr>
        </p:nvSpPr>
        <p:spPr>
          <a:xfrm>
            <a:off x="615458" y="3355848"/>
            <a:ext cx="6268770" cy="2825496"/>
          </a:xfrm>
        </p:spPr>
        <p:txBody>
          <a:bodyPr>
            <a:normAutofit/>
          </a:bodyPr>
          <a:lstStyle/>
          <a:p>
            <a:r>
              <a:rPr lang="en-US" altLang="en-US" sz="1800"/>
              <a:t>Carry infectious diseases </a:t>
            </a:r>
          </a:p>
          <a:p>
            <a:r>
              <a:rPr lang="en-US" altLang="en-US" sz="1800"/>
              <a:t>May cause asthma attacks</a:t>
            </a:r>
          </a:p>
          <a:p>
            <a:r>
              <a:rPr lang="en-US" altLang="en-US" sz="1800"/>
              <a:t>Bite</a:t>
            </a:r>
          </a:p>
          <a:p>
            <a:r>
              <a:rPr lang="en-US" altLang="en-US" sz="1800"/>
              <a:t>Damage food and property</a:t>
            </a:r>
          </a:p>
          <a:p>
            <a:r>
              <a:rPr lang="en-US" altLang="en-US" sz="1800"/>
              <a:t>Can attract other pests</a:t>
            </a:r>
          </a:p>
          <a:p>
            <a:r>
              <a:rPr lang="en-US" altLang="en-US" sz="1800"/>
              <a:t>Are repulsive</a:t>
            </a:r>
          </a:p>
        </p:txBody>
      </p:sp>
      <p:pic>
        <p:nvPicPr>
          <p:cNvPr id="6147" name="Picture 11" descr="rat-chewing">
            <a:extLst>
              <a:ext uri="{FF2B5EF4-FFF2-40B4-BE49-F238E27FC236}">
                <a16:creationId xmlns:a16="http://schemas.microsoft.com/office/drawing/2014/main" id="{D073C42E-9837-4090-952F-DBC177CB43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58" r="4525" b="-2"/>
          <a:stretch/>
        </p:blipFill>
        <p:spPr bwMode="auto">
          <a:xfrm>
            <a:off x="7684007" y="603504"/>
            <a:ext cx="4050792" cy="5577840"/>
          </a:xfrm>
          <a:prstGeom prst="rect">
            <a:avLst/>
          </a:prstGeom>
          <a:extLst>
            <a:ext uri="{909E8E84-426E-40DD-AFC4-6F175D3DCCD1}">
              <a14:hiddenFill xmlns:a14="http://schemas.microsoft.com/office/drawing/2010/main">
                <a:solidFill>
                  <a:srgbClr val="FFFFFF"/>
                </a:solidFill>
              </a14:hiddenFill>
            </a:ext>
          </a:extLst>
        </p:spPr>
      </p:pic>
      <p:sp>
        <p:nvSpPr>
          <p:cNvPr id="19457" name="Rectangle 6">
            <a:extLst>
              <a:ext uri="{FF2B5EF4-FFF2-40B4-BE49-F238E27FC236}">
                <a16:creationId xmlns:a16="http://schemas.microsoft.com/office/drawing/2014/main" id="{FB868077-D0D4-B949-AF28-F6D4EE79D519}"/>
              </a:ext>
            </a:extLst>
          </p:cNvPr>
          <p:cNvSpPr>
            <a:spLocks noGrp="1" noChangeArrowheads="1"/>
          </p:cNvSpPr>
          <p:nvPr>
            <p:ph type="sldNum" sz="quarter" idx="12"/>
          </p:nvPr>
        </p:nvSpPr>
        <p:spPr>
          <a:xfrm>
            <a:off x="8836152"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nSpc>
                <a:spcPct val="90000"/>
              </a:lnSpc>
              <a:spcBef>
                <a:spcPct val="30000"/>
              </a:spcBef>
              <a:buBlip>
                <a:blip r:embed="rId4"/>
              </a:buBlip>
              <a:defRPr sz="3200">
                <a:solidFill>
                  <a:schemeClr val="tx1"/>
                </a:solidFill>
                <a:latin typeface="Arial" panose="020B0604020202020204" pitchFamily="34" charset="0"/>
                <a:ea typeface="Osaka" panose="020B0600000000000000" charset="-128"/>
              </a:defRPr>
            </a:lvl1pPr>
            <a:lvl2pPr marL="742950" indent="-285750">
              <a:spcBef>
                <a:spcPct val="15000"/>
              </a:spcBef>
              <a:buChar char="–"/>
              <a:defRPr sz="2400">
                <a:solidFill>
                  <a:schemeClr val="tx1"/>
                </a:solidFill>
                <a:latin typeface="Arial" panose="020B0604020202020204" pitchFamily="34" charset="0"/>
                <a:ea typeface="Osaka" panose="020B0600000000000000" charset="-128"/>
              </a:defRPr>
            </a:lvl2pPr>
            <a:lvl3pPr marL="1143000" indent="-228600">
              <a:spcBef>
                <a:spcPct val="20000"/>
              </a:spcBef>
              <a:buChar char="•"/>
              <a:defRPr sz="2400">
                <a:solidFill>
                  <a:schemeClr val="tx1"/>
                </a:solidFill>
                <a:latin typeface="Arial" panose="020B0604020202020204" pitchFamily="34" charset="0"/>
                <a:ea typeface="Osaka" panose="020B0600000000000000" charset="-128"/>
              </a:defRPr>
            </a:lvl3pPr>
            <a:lvl4pPr marL="1600200" indent="-228600">
              <a:spcBef>
                <a:spcPct val="20000"/>
              </a:spcBef>
              <a:buChar char="–"/>
              <a:defRPr sz="2000">
                <a:solidFill>
                  <a:schemeClr val="tx1"/>
                </a:solidFill>
                <a:latin typeface="Arial" panose="020B0604020202020204" pitchFamily="34" charset="0"/>
                <a:ea typeface="Osaka" panose="020B0600000000000000" charset="-128"/>
              </a:defRPr>
            </a:lvl4pPr>
            <a:lvl5pPr marL="2057400" indent="-228600">
              <a:spcBef>
                <a:spcPct val="20000"/>
              </a:spcBef>
              <a:buChar char="»"/>
              <a:defRPr sz="2000">
                <a:solidFill>
                  <a:schemeClr val="tx1"/>
                </a:solidFill>
                <a:latin typeface="Arial" panose="020B0604020202020204" pitchFamily="34" charset="0"/>
                <a:ea typeface="Osaka" panose="020B060000000000000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anose="020B0600000000000000" charset="-128"/>
              </a:defRPr>
            </a:lvl9pPr>
          </a:lstStyle>
          <a:p>
            <a:pPr>
              <a:spcBef>
                <a:spcPct val="0"/>
              </a:spcBef>
              <a:spcAft>
                <a:spcPts val="600"/>
              </a:spcAft>
              <a:buFontTx/>
              <a:buNone/>
            </a:pPr>
            <a:fld id="{334385DE-EF3C-4F46-949D-2A24038AE7D4}" type="slidenum">
              <a:rPr lang="en-US" altLang="en-US" sz="1800"/>
              <a:pPr>
                <a:spcBef>
                  <a:spcPct val="0"/>
                </a:spcBef>
                <a:spcAft>
                  <a:spcPts val="600"/>
                </a:spcAft>
                <a:buFontTx/>
                <a:buNone/>
              </a:pPr>
              <a:t>29</a:t>
            </a:fld>
            <a:endParaRPr lang="en-US" altLang="en-US" sz="1800"/>
          </a:p>
        </p:txBody>
      </p:sp>
    </p:spTree>
    <p:extLst>
      <p:ext uri="{BB962C8B-B14F-4D97-AF65-F5344CB8AC3E}">
        <p14:creationId xmlns:p14="http://schemas.microsoft.com/office/powerpoint/2010/main" val="25385094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3">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15">
            <a:extLst>
              <a:ext uri="{FF2B5EF4-FFF2-40B4-BE49-F238E27FC236}">
                <a16:creationId xmlns:a16="http://schemas.microsoft.com/office/drawing/2014/main" id="{602E5CEE-91F4-469A-8DB0-B083D4E6D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169" r="15968"/>
          <a:stretch/>
        </p:blipFill>
        <p:spPr>
          <a:xfrm>
            <a:off x="5115314" y="10"/>
            <a:ext cx="4118110" cy="3401558"/>
          </a:xfrm>
          <a:custGeom>
            <a:avLst/>
            <a:gdLst>
              <a:gd name="connsiteX0" fmla="*/ 0 w 4118110"/>
              <a:gd name="connsiteY0" fmla="*/ 0 h 3401568"/>
              <a:gd name="connsiteX1" fmla="*/ 3343575 w 4118110"/>
              <a:gd name="connsiteY1" fmla="*/ 0 h 3401568"/>
              <a:gd name="connsiteX2" fmla="*/ 3448028 w 4118110"/>
              <a:gd name="connsiteY2" fmla="*/ 215050 h 3401568"/>
              <a:gd name="connsiteX3" fmla="*/ 4113475 w 4118110"/>
              <a:gd name="connsiteY3" fmla="*/ 3133192 h 3401568"/>
              <a:gd name="connsiteX4" fmla="*/ 4118110 w 4118110"/>
              <a:gd name="connsiteY4" fmla="*/ 3401568 h 3401568"/>
              <a:gd name="connsiteX5" fmla="*/ 801224 w 4118110"/>
              <a:gd name="connsiteY5" fmla="*/ 3401568 h 3401568"/>
              <a:gd name="connsiteX6" fmla="*/ 797493 w 4118110"/>
              <a:gd name="connsiteY6" fmla="*/ 3185579 h 3401568"/>
              <a:gd name="connsiteX7" fmla="*/ 22579 w 4118110"/>
              <a:gd name="connsiteY7" fmla="*/ 42066 h 340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6180" r="12052" b="1"/>
          <a:stretch/>
        </p:blipFill>
        <p:spPr>
          <a:xfrm>
            <a:off x="8530121" y="3456433"/>
            <a:ext cx="3661880" cy="3401568"/>
          </a:xfrm>
          <a:custGeom>
            <a:avLst/>
            <a:gdLst>
              <a:gd name="connsiteX0" fmla="*/ 774544 w 3661880"/>
              <a:gd name="connsiteY0" fmla="*/ 0 h 3401568"/>
              <a:gd name="connsiteX1" fmla="*/ 3661880 w 3661880"/>
              <a:gd name="connsiteY1" fmla="*/ 0 h 3401568"/>
              <a:gd name="connsiteX2" fmla="*/ 3661880 w 3661880"/>
              <a:gd name="connsiteY2" fmla="*/ 3401568 h 3401568"/>
              <a:gd name="connsiteX3" fmla="*/ 0 w 3661880"/>
              <a:gd name="connsiteY3" fmla="*/ 3401568 h 3401568"/>
              <a:gd name="connsiteX4" fmla="*/ 104462 w 3661880"/>
              <a:gd name="connsiteY4" fmla="*/ 3186501 h 3401568"/>
              <a:gd name="connsiteX5" fmla="*/ 769909 w 3661880"/>
              <a:gd name="connsiteY5" fmla="*/ 268359 h 340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2760" r="8724" b="1"/>
          <a:stretch/>
        </p:blipFill>
        <p:spPr>
          <a:xfrm>
            <a:off x="5168353" y="3456432"/>
            <a:ext cx="4064598" cy="3401568"/>
          </a:xfrm>
          <a:custGeom>
            <a:avLst/>
            <a:gdLst>
              <a:gd name="connsiteX0" fmla="*/ 749132 w 4064598"/>
              <a:gd name="connsiteY0" fmla="*/ 0 h 3401568"/>
              <a:gd name="connsiteX1" fmla="*/ 4064598 w 4064598"/>
              <a:gd name="connsiteY1" fmla="*/ 0 h 3401568"/>
              <a:gd name="connsiteX2" fmla="*/ 4059963 w 4064598"/>
              <a:gd name="connsiteY2" fmla="*/ 268360 h 3401568"/>
              <a:gd name="connsiteX3" fmla="*/ 3394516 w 4064598"/>
              <a:gd name="connsiteY3" fmla="*/ 3186502 h 3401568"/>
              <a:gd name="connsiteX4" fmla="*/ 3290055 w 4064598"/>
              <a:gd name="connsiteY4" fmla="*/ 3401568 h 3401568"/>
              <a:gd name="connsiteX5" fmla="*/ 0 w 4064598"/>
              <a:gd name="connsiteY5" fmla="*/ 3401568 h 3401568"/>
              <a:gd name="connsiteX6" fmla="*/ 79008 w 4064598"/>
              <a:gd name="connsiteY6" fmla="*/ 3238906 h 3401568"/>
              <a:gd name="connsiteX7" fmla="*/ 749563 w 4064598"/>
              <a:gd name="connsiteY7" fmla="*/ 24956 h 340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useBgFill="1">
        <p:nvSpPr>
          <p:cNvPr id="27" name="Freeform: Shape 17">
            <a:extLst>
              <a:ext uri="{FF2B5EF4-FFF2-40B4-BE49-F238E27FC236}">
                <a16:creationId xmlns:a16="http://schemas.microsoft.com/office/drawing/2014/main" id="{E2AC6510-3E38-4777-B5FF-489AB2AFC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8" name="Freeform: Shape 19">
            <a:extLst>
              <a:ext uri="{FF2B5EF4-FFF2-40B4-BE49-F238E27FC236}">
                <a16:creationId xmlns:a16="http://schemas.microsoft.com/office/drawing/2014/main" id="{01E4E464-521F-49A9-8D9D-6F6979C45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912" y="1527048"/>
            <a:ext cx="5020056" cy="2770632"/>
          </a:xfrm>
        </p:spPr>
        <p:txBody>
          <a:bodyPr vert="horz" lIns="91440" tIns="45720" rIns="91440" bIns="45720" rtlCol="0" anchor="b">
            <a:normAutofit/>
          </a:bodyPr>
          <a:lstStyle/>
          <a:p>
            <a:r>
              <a:rPr lang="en-US" sz="5400"/>
              <a:t>Pest ants: Hymenoptera: Formicidae</a:t>
            </a:r>
          </a:p>
        </p:txBody>
      </p:sp>
      <p:sp>
        <p:nvSpPr>
          <p:cNvPr id="22" name="Rectangle 21">
            <a:extLst>
              <a:ext uri="{FF2B5EF4-FFF2-40B4-BE49-F238E27FC236}">
                <a16:creationId xmlns:a16="http://schemas.microsoft.com/office/drawing/2014/main" id="{D1CD565B-6ECC-4F9F-9651-D9B02A7EB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4131" r="14009" b="-3"/>
          <a:stretch/>
        </p:blipFill>
        <p:spPr>
          <a:xfrm>
            <a:off x="8529321" y="10"/>
            <a:ext cx="3662680" cy="3401558"/>
          </a:xfrm>
          <a:custGeom>
            <a:avLst/>
            <a:gdLst>
              <a:gd name="connsiteX0" fmla="*/ 0 w 3662680"/>
              <a:gd name="connsiteY0" fmla="*/ 0 h 3401568"/>
              <a:gd name="connsiteX1" fmla="*/ 3662680 w 3662680"/>
              <a:gd name="connsiteY1" fmla="*/ 0 h 3401568"/>
              <a:gd name="connsiteX2" fmla="*/ 3662680 w 3662680"/>
              <a:gd name="connsiteY2" fmla="*/ 3401568 h 3401568"/>
              <a:gd name="connsiteX3" fmla="*/ 774527 w 3662680"/>
              <a:gd name="connsiteY3" fmla="*/ 3401568 h 3401568"/>
              <a:gd name="connsiteX4" fmla="*/ 769892 w 3662680"/>
              <a:gd name="connsiteY4" fmla="*/ 3133175 h 3401568"/>
              <a:gd name="connsiteX5" fmla="*/ 104445 w 3662680"/>
              <a:gd name="connsiteY5" fmla="*/ 215033 h 340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
        <p:nvSpPr>
          <p:cNvPr id="24" name="Rectangle 23">
            <a:extLst>
              <a:ext uri="{FF2B5EF4-FFF2-40B4-BE49-F238E27FC236}">
                <a16:creationId xmlns:a16="http://schemas.microsoft.com/office/drawing/2014/main" id="{E52DEE4C-2D60-4B27-8ABB-1D595DF08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12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7">
            <a:extLst>
              <a:ext uri="{FF2B5EF4-FFF2-40B4-BE49-F238E27FC236}">
                <a16:creationId xmlns:a16="http://schemas.microsoft.com/office/drawing/2014/main" id="{5BD2AC39-9EA2-0644-A5BB-59F4EC95E8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5251" y="1600200"/>
            <a:ext cx="41116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6">
            <a:extLst>
              <a:ext uri="{FF2B5EF4-FFF2-40B4-BE49-F238E27FC236}">
                <a16:creationId xmlns:a16="http://schemas.microsoft.com/office/drawing/2014/main" id="{7D5ABD39-17FC-874B-A1A0-A626A9C46D2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nSpc>
                <a:spcPct val="100000"/>
              </a:lnSpc>
              <a:spcBef>
                <a:spcPct val="0"/>
              </a:spcBef>
              <a:buFontTx/>
              <a:buNone/>
            </a:pPr>
            <a:fld id="{9FF7C11B-D2FB-8C4F-9CB4-EC2CE6D23ABA}" type="slidenum">
              <a:rPr lang="en-US" altLang="en-US" sz="1400"/>
              <a:pPr>
                <a:lnSpc>
                  <a:spcPct val="100000"/>
                </a:lnSpc>
                <a:spcBef>
                  <a:spcPct val="0"/>
                </a:spcBef>
                <a:buFontTx/>
                <a:buNone/>
              </a:pPr>
              <a:t>30</a:t>
            </a:fld>
            <a:endParaRPr lang="en-US" altLang="en-US" sz="1400"/>
          </a:p>
        </p:txBody>
      </p:sp>
      <p:sp>
        <p:nvSpPr>
          <p:cNvPr id="29699" name="Rectangle 8">
            <a:extLst>
              <a:ext uri="{FF2B5EF4-FFF2-40B4-BE49-F238E27FC236}">
                <a16:creationId xmlns:a16="http://schemas.microsoft.com/office/drawing/2014/main" id="{FE095F86-D744-7148-8C77-769559230503}"/>
              </a:ext>
            </a:extLst>
          </p:cNvPr>
          <p:cNvSpPr>
            <a:spLocks noGrp="1" noChangeArrowheads="1"/>
          </p:cNvSpPr>
          <p:nvPr>
            <p:ph type="title"/>
          </p:nvPr>
        </p:nvSpPr>
        <p:spPr>
          <a:xfrm>
            <a:off x="2209800" y="593726"/>
            <a:ext cx="7772400" cy="676275"/>
          </a:xfrm>
        </p:spPr>
        <p:txBody>
          <a:bodyPr>
            <a:normAutofit fontScale="90000"/>
          </a:bodyPr>
          <a:lstStyle/>
          <a:p>
            <a:r>
              <a:rPr lang="en-US" altLang="en-US"/>
              <a:t>Rodent Identification</a:t>
            </a:r>
          </a:p>
        </p:txBody>
      </p:sp>
      <p:sp>
        <p:nvSpPr>
          <p:cNvPr id="16389" name="Text Box 30">
            <a:extLst>
              <a:ext uri="{FF2B5EF4-FFF2-40B4-BE49-F238E27FC236}">
                <a16:creationId xmlns:a16="http://schemas.microsoft.com/office/drawing/2014/main" id="{5BFB71F5-9F62-4B46-9187-7E07C5E67BB3}"/>
              </a:ext>
            </a:extLst>
          </p:cNvPr>
          <p:cNvSpPr txBox="1">
            <a:spLocks noChangeArrowheads="1"/>
          </p:cNvSpPr>
          <p:nvPr/>
        </p:nvSpPr>
        <p:spPr bwMode="auto">
          <a:xfrm>
            <a:off x="8016876" y="2209801"/>
            <a:ext cx="2346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defRPr/>
            </a:pPr>
            <a:r>
              <a:rPr lang="en-US" altLang="en-US" sz="2800" b="1" dirty="0">
                <a:latin typeface="+mn-lt"/>
              </a:rPr>
              <a:t>Young Rat</a:t>
            </a:r>
            <a:endParaRPr lang="en-US" altLang="en-US" sz="1800" dirty="0">
              <a:latin typeface="+mn-lt"/>
            </a:endParaRPr>
          </a:p>
        </p:txBody>
      </p:sp>
      <p:sp>
        <p:nvSpPr>
          <p:cNvPr id="16390" name="Text Box 31">
            <a:extLst>
              <a:ext uri="{FF2B5EF4-FFF2-40B4-BE49-F238E27FC236}">
                <a16:creationId xmlns:a16="http://schemas.microsoft.com/office/drawing/2014/main" id="{AAC4D5AB-0775-4266-88C3-C4191C21B942}"/>
              </a:ext>
            </a:extLst>
          </p:cNvPr>
          <p:cNvSpPr txBox="1">
            <a:spLocks noChangeArrowheads="1"/>
          </p:cNvSpPr>
          <p:nvPr/>
        </p:nvSpPr>
        <p:spPr bwMode="auto">
          <a:xfrm>
            <a:off x="8016876" y="5410201"/>
            <a:ext cx="3260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defRPr/>
            </a:pPr>
            <a:r>
              <a:rPr lang="en-US" altLang="en-US" sz="2800" b="1" dirty="0">
                <a:latin typeface="+mn-lt"/>
              </a:rPr>
              <a:t>House Mouse</a:t>
            </a:r>
            <a:endParaRPr lang="en-US" altLang="en-US" sz="1800" dirty="0">
              <a:latin typeface="+mn-lt"/>
            </a:endParaRPr>
          </a:p>
        </p:txBody>
      </p:sp>
      <p:sp>
        <p:nvSpPr>
          <p:cNvPr id="29702" name="Text Box 34">
            <a:extLst>
              <a:ext uri="{FF2B5EF4-FFF2-40B4-BE49-F238E27FC236}">
                <a16:creationId xmlns:a16="http://schemas.microsoft.com/office/drawing/2014/main" id="{654DE64E-EBB5-3E48-BFF9-71E534D4322D}"/>
              </a:ext>
            </a:extLst>
          </p:cNvPr>
          <p:cNvSpPr txBox="1">
            <a:spLocks noChangeArrowheads="1"/>
          </p:cNvSpPr>
          <p:nvPr/>
        </p:nvSpPr>
        <p:spPr bwMode="auto">
          <a:xfrm>
            <a:off x="5105400" y="4098926"/>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pPr>
            <a:r>
              <a:rPr lang="en-US" altLang="en-US" sz="1900" b="1"/>
              <a:t>FEET</a:t>
            </a:r>
            <a:endParaRPr lang="en-US" altLang="en-US" sz="1900"/>
          </a:p>
        </p:txBody>
      </p:sp>
      <p:sp>
        <p:nvSpPr>
          <p:cNvPr id="29703" name="Text Box 35">
            <a:extLst>
              <a:ext uri="{FF2B5EF4-FFF2-40B4-BE49-F238E27FC236}">
                <a16:creationId xmlns:a16="http://schemas.microsoft.com/office/drawing/2014/main" id="{A28AA55D-4F1B-0C4A-AFDC-F280D5BD48C9}"/>
              </a:ext>
            </a:extLst>
          </p:cNvPr>
          <p:cNvSpPr txBox="1">
            <a:spLocks noChangeArrowheads="1"/>
          </p:cNvSpPr>
          <p:nvPr/>
        </p:nvSpPr>
        <p:spPr bwMode="auto">
          <a:xfrm>
            <a:off x="7086600" y="4098926"/>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pPr>
            <a:r>
              <a:rPr lang="en-US" altLang="en-US" sz="1900" b="1"/>
              <a:t>HEAD</a:t>
            </a:r>
            <a:endParaRPr lang="en-US" altLang="en-US" sz="1900"/>
          </a:p>
        </p:txBody>
      </p:sp>
      <p:sp>
        <p:nvSpPr>
          <p:cNvPr id="29704" name="Text Box 36">
            <a:extLst>
              <a:ext uri="{FF2B5EF4-FFF2-40B4-BE49-F238E27FC236}">
                <a16:creationId xmlns:a16="http://schemas.microsoft.com/office/drawing/2014/main" id="{C39308A4-AAAC-C042-9128-AE22095760F8}"/>
              </a:ext>
            </a:extLst>
          </p:cNvPr>
          <p:cNvSpPr txBox="1">
            <a:spLocks noChangeArrowheads="1"/>
          </p:cNvSpPr>
          <p:nvPr/>
        </p:nvSpPr>
        <p:spPr bwMode="auto">
          <a:xfrm>
            <a:off x="5257800" y="324485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pPr>
            <a:r>
              <a:rPr lang="en-US" altLang="en-US" sz="1800"/>
              <a:t>large</a:t>
            </a:r>
          </a:p>
        </p:txBody>
      </p:sp>
      <p:sp>
        <p:nvSpPr>
          <p:cNvPr id="29705" name="Text Box 37">
            <a:extLst>
              <a:ext uri="{FF2B5EF4-FFF2-40B4-BE49-F238E27FC236}">
                <a16:creationId xmlns:a16="http://schemas.microsoft.com/office/drawing/2014/main" id="{D491FE69-4DCD-8046-852A-16FD58417DFB}"/>
              </a:ext>
            </a:extLst>
          </p:cNvPr>
          <p:cNvSpPr txBox="1">
            <a:spLocks noChangeArrowheads="1"/>
          </p:cNvSpPr>
          <p:nvPr/>
        </p:nvSpPr>
        <p:spPr bwMode="auto">
          <a:xfrm>
            <a:off x="7162800" y="324485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pPr>
            <a:r>
              <a:rPr lang="en-US" altLang="en-US" sz="1800"/>
              <a:t>large</a:t>
            </a:r>
          </a:p>
        </p:txBody>
      </p:sp>
      <p:sp>
        <p:nvSpPr>
          <p:cNvPr id="29706" name="Text Box 38">
            <a:extLst>
              <a:ext uri="{FF2B5EF4-FFF2-40B4-BE49-F238E27FC236}">
                <a16:creationId xmlns:a16="http://schemas.microsoft.com/office/drawing/2014/main" id="{E3722BDB-3973-8D47-8D87-5BD220050F76}"/>
              </a:ext>
            </a:extLst>
          </p:cNvPr>
          <p:cNvSpPr txBox="1">
            <a:spLocks noChangeArrowheads="1"/>
          </p:cNvSpPr>
          <p:nvPr/>
        </p:nvSpPr>
        <p:spPr bwMode="auto">
          <a:xfrm>
            <a:off x="5181600" y="50434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pPr>
            <a:r>
              <a:rPr lang="en-US" altLang="en-US" sz="1800"/>
              <a:t>small</a:t>
            </a:r>
          </a:p>
        </p:txBody>
      </p:sp>
      <p:sp>
        <p:nvSpPr>
          <p:cNvPr id="29707" name="Text Box 39">
            <a:extLst>
              <a:ext uri="{FF2B5EF4-FFF2-40B4-BE49-F238E27FC236}">
                <a16:creationId xmlns:a16="http://schemas.microsoft.com/office/drawing/2014/main" id="{8EAA5779-3835-9346-A3CB-0EF076B53B98}"/>
              </a:ext>
            </a:extLst>
          </p:cNvPr>
          <p:cNvSpPr txBox="1">
            <a:spLocks noChangeArrowheads="1"/>
          </p:cNvSpPr>
          <p:nvPr/>
        </p:nvSpPr>
        <p:spPr bwMode="auto">
          <a:xfrm>
            <a:off x="7239000" y="50434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pPr>
            <a:r>
              <a:rPr lang="en-US" altLang="en-US" sz="1800"/>
              <a:t>small</a:t>
            </a:r>
          </a:p>
        </p:txBody>
      </p:sp>
      <p:pic>
        <p:nvPicPr>
          <p:cNvPr id="29708" name="Picture 41" descr="Feces">
            <a:extLst>
              <a:ext uri="{FF2B5EF4-FFF2-40B4-BE49-F238E27FC236}">
                <a16:creationId xmlns:a16="http://schemas.microsoft.com/office/drawing/2014/main" id="{FB896B48-2345-C348-B193-DA8401E573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429000"/>
            <a:ext cx="2400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 Box 43">
            <a:extLst>
              <a:ext uri="{FF2B5EF4-FFF2-40B4-BE49-F238E27FC236}">
                <a16:creationId xmlns:a16="http://schemas.microsoft.com/office/drawing/2014/main" id="{DA0103F6-5382-9041-9B39-7929F6925787}"/>
              </a:ext>
            </a:extLst>
          </p:cNvPr>
          <p:cNvSpPr txBox="1">
            <a:spLocks noChangeArrowheads="1"/>
          </p:cNvSpPr>
          <p:nvPr/>
        </p:nvSpPr>
        <p:spPr bwMode="auto">
          <a:xfrm>
            <a:off x="2209800" y="45720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pPr>
            <a:r>
              <a:rPr lang="en-US" altLang="en-US" sz="1800"/>
              <a:t>1/4"</a:t>
            </a:r>
          </a:p>
        </p:txBody>
      </p:sp>
      <p:sp>
        <p:nvSpPr>
          <p:cNvPr id="29710" name="Text Box 44">
            <a:extLst>
              <a:ext uri="{FF2B5EF4-FFF2-40B4-BE49-F238E27FC236}">
                <a16:creationId xmlns:a16="http://schemas.microsoft.com/office/drawing/2014/main" id="{EC4CF0ED-9966-2F48-B57C-62D8638A28BE}"/>
              </a:ext>
            </a:extLst>
          </p:cNvPr>
          <p:cNvSpPr txBox="1">
            <a:spLocks noChangeArrowheads="1"/>
          </p:cNvSpPr>
          <p:nvPr/>
        </p:nvSpPr>
        <p:spPr bwMode="auto">
          <a:xfrm>
            <a:off x="3581400" y="45862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eaLnBrk="1" hangingPunct="1">
              <a:lnSpc>
                <a:spcPct val="100000"/>
              </a:lnSpc>
              <a:spcBef>
                <a:spcPct val="50000"/>
              </a:spcBef>
              <a:buFontTx/>
              <a:buNone/>
            </a:pPr>
            <a:r>
              <a:rPr lang="en-US" altLang="en-US" sz="1800"/>
              <a:t>3/4"</a:t>
            </a:r>
          </a:p>
        </p:txBody>
      </p:sp>
    </p:spTree>
    <p:extLst>
      <p:ext uri="{BB962C8B-B14F-4D97-AF65-F5344CB8AC3E}">
        <p14:creationId xmlns:p14="http://schemas.microsoft.com/office/powerpoint/2010/main" val="60731350"/>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5D1C734E-07DE-9D45-B170-BD08E95E4FF2}"/>
              </a:ext>
            </a:extLst>
          </p:cNvPr>
          <p:cNvSpPr>
            <a:spLocks noGrp="1" noChangeArrowheads="1"/>
          </p:cNvSpPr>
          <p:nvPr>
            <p:ph type="title"/>
          </p:nvPr>
        </p:nvSpPr>
        <p:spPr/>
        <p:txBody>
          <a:bodyPr>
            <a:normAutofit fontScale="90000"/>
          </a:bodyPr>
          <a:lstStyle/>
          <a:p>
            <a:r>
              <a:rPr lang="en-US" altLang="en-US"/>
              <a:t>Rats &amp; Mice</a:t>
            </a:r>
            <a:br>
              <a:rPr lang="en-US" altLang="en-US"/>
            </a:br>
            <a:r>
              <a:rPr lang="en-US" altLang="en-US"/>
              <a:t>Rodents, but Different</a:t>
            </a:r>
          </a:p>
        </p:txBody>
      </p:sp>
      <p:sp>
        <p:nvSpPr>
          <p:cNvPr id="39938" name="Text Placeholder 2">
            <a:extLst>
              <a:ext uri="{FF2B5EF4-FFF2-40B4-BE49-F238E27FC236}">
                <a16:creationId xmlns:a16="http://schemas.microsoft.com/office/drawing/2014/main" id="{648BB3AF-B948-9E4E-8BF4-F624340E8C25}"/>
              </a:ext>
            </a:extLst>
          </p:cNvPr>
          <p:cNvSpPr>
            <a:spLocks noGrp="1" noChangeArrowheads="1"/>
          </p:cNvSpPr>
          <p:nvPr>
            <p:ph type="body" idx="1"/>
          </p:nvPr>
        </p:nvSpPr>
        <p:spPr>
          <a:xfrm>
            <a:off x="1981200" y="1676400"/>
            <a:ext cx="4040188" cy="609600"/>
          </a:xfrm>
        </p:spPr>
        <p:txBody>
          <a:bodyPr>
            <a:normAutofit/>
          </a:bodyPr>
          <a:lstStyle/>
          <a:p>
            <a:pPr algn="ctr"/>
            <a:r>
              <a:rPr lang="en-US" altLang="en-US" sz="3200" dirty="0"/>
              <a:t>Rats</a:t>
            </a:r>
          </a:p>
        </p:txBody>
      </p:sp>
      <p:sp>
        <p:nvSpPr>
          <p:cNvPr id="4" name="Content Placeholder 3">
            <a:extLst>
              <a:ext uri="{FF2B5EF4-FFF2-40B4-BE49-F238E27FC236}">
                <a16:creationId xmlns:a16="http://schemas.microsoft.com/office/drawing/2014/main" id="{A9538E9A-1610-5845-9338-523F58AE4AAB}"/>
              </a:ext>
            </a:extLst>
          </p:cNvPr>
          <p:cNvSpPr>
            <a:spLocks noGrp="1" noChangeArrowheads="1"/>
          </p:cNvSpPr>
          <p:nvPr>
            <p:ph sz="half" idx="2"/>
          </p:nvPr>
        </p:nvSpPr>
        <p:spPr>
          <a:xfrm>
            <a:off x="1676400" y="2286001"/>
            <a:ext cx="4876800" cy="3840163"/>
          </a:xfrm>
        </p:spPr>
        <p:txBody>
          <a:bodyPr>
            <a:normAutofit fontScale="92500" lnSpcReduction="20000"/>
          </a:bodyPr>
          <a:lstStyle/>
          <a:p>
            <a:r>
              <a:rPr lang="en-US" altLang="en-US" sz="2800" dirty="0"/>
              <a:t>Mostly outdoors</a:t>
            </a:r>
          </a:p>
          <a:p>
            <a:r>
              <a:rPr lang="en-US" altLang="en-US" sz="2800" dirty="0"/>
              <a:t>Cautious (paranoid)</a:t>
            </a:r>
          </a:p>
          <a:p>
            <a:r>
              <a:rPr lang="en-US" altLang="en-US" sz="2800" dirty="0"/>
              <a:t>Food: 0.5–2.5 oz daily</a:t>
            </a:r>
          </a:p>
          <a:p>
            <a:r>
              <a:rPr lang="en-US" altLang="en-US" sz="2800" dirty="0"/>
              <a:t>Drink 1 ounce of water daily</a:t>
            </a:r>
          </a:p>
          <a:p>
            <a:r>
              <a:rPr lang="en-US" altLang="en-US" sz="2800" dirty="0"/>
              <a:t>Entry size: quarter (1/2” gap)</a:t>
            </a:r>
          </a:p>
          <a:p>
            <a:r>
              <a:rPr lang="en-US" altLang="en-US" sz="2800" dirty="0">
                <a:solidFill>
                  <a:srgbClr val="000000"/>
                </a:solidFill>
              </a:rPr>
              <a:t>Travel up to 450 feet from their burrow</a:t>
            </a:r>
            <a:endParaRPr lang="en-US" altLang="en-US" sz="2800" dirty="0"/>
          </a:p>
        </p:txBody>
      </p:sp>
      <p:sp>
        <p:nvSpPr>
          <p:cNvPr id="39940" name="Text Placeholder 4">
            <a:extLst>
              <a:ext uri="{FF2B5EF4-FFF2-40B4-BE49-F238E27FC236}">
                <a16:creationId xmlns:a16="http://schemas.microsoft.com/office/drawing/2014/main" id="{4B0576EB-2BD5-DF40-A710-5645B28CF838}"/>
              </a:ext>
            </a:extLst>
          </p:cNvPr>
          <p:cNvSpPr>
            <a:spLocks noGrp="1" noChangeArrowheads="1"/>
          </p:cNvSpPr>
          <p:nvPr>
            <p:ph type="body" sz="quarter" idx="3"/>
          </p:nvPr>
        </p:nvSpPr>
        <p:spPr>
          <a:xfrm>
            <a:off x="6169026" y="1676400"/>
            <a:ext cx="4041775" cy="609600"/>
          </a:xfrm>
        </p:spPr>
        <p:txBody>
          <a:bodyPr>
            <a:normAutofit/>
          </a:bodyPr>
          <a:lstStyle/>
          <a:p>
            <a:pPr algn="ctr"/>
            <a:r>
              <a:rPr lang="en-US" altLang="en-US" sz="3200"/>
              <a:t>Mice</a:t>
            </a:r>
          </a:p>
        </p:txBody>
      </p:sp>
      <p:sp>
        <p:nvSpPr>
          <p:cNvPr id="6" name="Content Placeholder 5">
            <a:extLst>
              <a:ext uri="{FF2B5EF4-FFF2-40B4-BE49-F238E27FC236}">
                <a16:creationId xmlns:a16="http://schemas.microsoft.com/office/drawing/2014/main" id="{C03455C7-C1D3-4948-B2E9-14BED1996A2F}"/>
              </a:ext>
            </a:extLst>
          </p:cNvPr>
          <p:cNvSpPr>
            <a:spLocks noGrp="1" noChangeArrowheads="1"/>
          </p:cNvSpPr>
          <p:nvPr>
            <p:ph sz="quarter" idx="4"/>
          </p:nvPr>
        </p:nvSpPr>
        <p:spPr>
          <a:xfrm>
            <a:off x="6700839" y="2286001"/>
            <a:ext cx="3813175" cy="3840163"/>
          </a:xfrm>
        </p:spPr>
        <p:txBody>
          <a:bodyPr>
            <a:normAutofit fontScale="92500" lnSpcReduction="20000"/>
          </a:bodyPr>
          <a:lstStyle/>
          <a:p>
            <a:r>
              <a:rPr lang="en-US" altLang="en-US" sz="2800"/>
              <a:t>Mostly indoors</a:t>
            </a:r>
          </a:p>
          <a:p>
            <a:r>
              <a:rPr lang="en-US" altLang="en-US" sz="2800"/>
              <a:t>Curious/cautious</a:t>
            </a:r>
          </a:p>
          <a:p>
            <a:r>
              <a:rPr lang="en-US" altLang="en-US" sz="2800"/>
              <a:t>Food: 0.1 oz daily</a:t>
            </a:r>
          </a:p>
          <a:p>
            <a:r>
              <a:rPr lang="en-US" altLang="en-US" sz="2800"/>
              <a:t>Rarely drink</a:t>
            </a:r>
          </a:p>
          <a:p>
            <a:r>
              <a:rPr lang="en-US" altLang="en-US" sz="2800"/>
              <a:t>Entry size: dime (1/4” gap)</a:t>
            </a:r>
          </a:p>
          <a:p>
            <a:r>
              <a:rPr lang="en-US" altLang="en-US" sz="2800">
                <a:solidFill>
                  <a:srgbClr val="000000"/>
                </a:solidFill>
              </a:rPr>
              <a:t>Travel </a:t>
            </a:r>
            <a:r>
              <a:rPr lang="en-US" altLang="ja-JP" sz="2800">
                <a:solidFill>
                  <a:srgbClr val="000000"/>
                </a:solidFill>
              </a:rPr>
              <a:t>10-30 feet from their nest</a:t>
            </a:r>
            <a:endParaRPr lang="en-US" altLang="en-US" sz="2800"/>
          </a:p>
        </p:txBody>
      </p:sp>
      <p:sp>
        <p:nvSpPr>
          <p:cNvPr id="39942" name="Slide Number Placeholder 6">
            <a:extLst>
              <a:ext uri="{FF2B5EF4-FFF2-40B4-BE49-F238E27FC236}">
                <a16:creationId xmlns:a16="http://schemas.microsoft.com/office/drawing/2014/main" id="{83B60E2A-E4F1-8A43-9894-6D1AE53387E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58C72E-F9FA-4C44-94F5-1C79B0E60BF5}" type="slidenum">
              <a:rPr lang="en-US" altLang="en-US" sz="1400">
                <a:ea typeface="Osaka" panose="020B0600000000000000" charset="-128"/>
              </a:rPr>
              <a:pPr/>
              <a:t>31</a:t>
            </a:fld>
            <a:endParaRPr lang="en-US" altLang="en-US" sz="1400">
              <a:ea typeface="Osaka" panose="020B0600000000000000" charset="-128"/>
            </a:endParaRPr>
          </a:p>
        </p:txBody>
      </p:sp>
    </p:spTree>
    <p:extLst>
      <p:ext uri="{BB962C8B-B14F-4D97-AF65-F5344CB8AC3E}">
        <p14:creationId xmlns:p14="http://schemas.microsoft.com/office/powerpoint/2010/main" val="4167967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0" name="Rectangle 13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4" name="Rectangle 143">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9" name="Picture 16" descr="yes; retaining walls">
            <a:extLst>
              <a:ext uri="{FF2B5EF4-FFF2-40B4-BE49-F238E27FC236}">
                <a16:creationId xmlns:a16="http://schemas.microsoft.com/office/drawing/2014/main" id="{0528D9F4-7203-4757-8645-E21F58C520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6" r="3595"/>
          <a:stretch/>
        </p:blipFill>
        <p:spPr bwMode="auto">
          <a:xfrm>
            <a:off x="4883023" y="10"/>
            <a:ext cx="7308978" cy="6857990"/>
          </a:xfrm>
          <a:custGeom>
            <a:avLst/>
            <a:gdLst>
              <a:gd name="connsiteX0" fmla="*/ 0 w 7308978"/>
              <a:gd name="connsiteY0" fmla="*/ 0 h 6858000"/>
              <a:gd name="connsiteX1" fmla="*/ 7308978 w 7308978"/>
              <a:gd name="connsiteY1" fmla="*/ 0 h 6858000"/>
              <a:gd name="connsiteX2" fmla="*/ 7308978 w 7308978"/>
              <a:gd name="connsiteY2" fmla="*/ 6858000 h 6858000"/>
              <a:gd name="connsiteX3" fmla="*/ 0 w 7308978"/>
              <a:gd name="connsiteY3" fmla="*/ 6858000 h 6858000"/>
              <a:gd name="connsiteX4" fmla="*/ 62983 w 7308978"/>
              <a:gd name="connsiteY4" fmla="*/ 6788730 h 6858000"/>
              <a:gd name="connsiteX5" fmla="*/ 1212978 w 7308978"/>
              <a:gd name="connsiteY5" fmla="*/ 3429000 h 6858000"/>
              <a:gd name="connsiteX6" fmla="*/ 62983 w 7308978"/>
              <a:gd name="connsiteY6" fmla="*/ 692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extLst>
            <a:ext uri="{909E8E84-426E-40DD-AFC4-6F175D3DCCD1}">
              <a14:hiddenFill xmlns:a14="http://schemas.microsoft.com/office/drawing/2010/main">
                <a:solidFill>
                  <a:srgbClr val="FFFFFF"/>
                </a:solidFill>
              </a14:hiddenFill>
            </a:ext>
          </a:extLst>
        </p:spPr>
      </p:pic>
      <p:sp useBgFill="1">
        <p:nvSpPr>
          <p:cNvPr id="146" name="Freeform: Shape 145">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8" name="Freeform: Shape 147">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034" name="Rectangle 14">
            <a:extLst>
              <a:ext uri="{FF2B5EF4-FFF2-40B4-BE49-F238E27FC236}">
                <a16:creationId xmlns:a16="http://schemas.microsoft.com/office/drawing/2014/main" id="{1B2379E9-760F-B747-B59A-D3D5B912C981}"/>
              </a:ext>
            </a:extLst>
          </p:cNvPr>
          <p:cNvSpPr>
            <a:spLocks noGrp="1" noChangeArrowheads="1"/>
          </p:cNvSpPr>
          <p:nvPr>
            <p:ph type="title" idx="4294967295"/>
          </p:nvPr>
        </p:nvSpPr>
        <p:spPr>
          <a:xfrm>
            <a:off x="374904" y="856488"/>
            <a:ext cx="4992624" cy="1173761"/>
          </a:xfrm>
        </p:spPr>
        <p:txBody>
          <a:bodyPr vert="horz" lIns="91440" tIns="45720" rIns="91440" bIns="45720" rtlCol="0" anchor="b">
            <a:normAutofit/>
          </a:bodyPr>
          <a:lstStyle/>
          <a:p>
            <a:r>
              <a:rPr lang="en-US" altLang="en-US" sz="3400"/>
              <a:t>Where Rats Live</a:t>
            </a:r>
          </a:p>
        </p:txBody>
      </p:sp>
      <p:sp>
        <p:nvSpPr>
          <p:cNvPr id="150" name="Rectangle 149">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253806"/>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035" name="Rectangle 15">
            <a:extLst>
              <a:ext uri="{FF2B5EF4-FFF2-40B4-BE49-F238E27FC236}">
                <a16:creationId xmlns:a16="http://schemas.microsoft.com/office/drawing/2014/main" id="{796009E1-8C1F-7C46-9868-4EFA8B10DDC9}"/>
              </a:ext>
            </a:extLst>
          </p:cNvPr>
          <p:cNvSpPr>
            <a:spLocks noGrp="1" noChangeArrowheads="1"/>
          </p:cNvSpPr>
          <p:nvPr>
            <p:ph type="body" idx="4294967295"/>
          </p:nvPr>
        </p:nvSpPr>
        <p:spPr>
          <a:xfrm>
            <a:off x="374904" y="2522949"/>
            <a:ext cx="5065776" cy="3402363"/>
          </a:xfrm>
        </p:spPr>
        <p:txBody>
          <a:bodyPr vert="horz" lIns="91440" tIns="45720" rIns="91440" bIns="45720" rtlCol="0" anchor="t">
            <a:normAutofit/>
          </a:bodyPr>
          <a:lstStyle/>
          <a:p>
            <a:r>
              <a:rPr lang="en-US" altLang="en-US" sz="1800"/>
              <a:t>Exterior: Burrows, usually around trash</a:t>
            </a:r>
          </a:p>
          <a:p>
            <a:pPr lvl="1"/>
            <a:r>
              <a:rPr lang="en-US" altLang="en-US" sz="1800"/>
              <a:t>Travel 150-450 feet from burrow; prefer to live close to food and water </a:t>
            </a:r>
          </a:p>
          <a:p>
            <a:r>
              <a:rPr lang="en-US" altLang="en-US" sz="1800"/>
              <a:t>Crawl spaces become infested if food trash collects along the exterior</a:t>
            </a:r>
          </a:p>
          <a:p>
            <a:r>
              <a:rPr lang="en-US" altLang="en-US" sz="1800"/>
              <a:t>Indoors: trash rooms, wall and ceiling voids, concrete hollow block walls, and other nooks</a:t>
            </a:r>
          </a:p>
        </p:txBody>
      </p:sp>
      <p:sp>
        <p:nvSpPr>
          <p:cNvPr id="44033" name="Rectangle 6">
            <a:extLst>
              <a:ext uri="{FF2B5EF4-FFF2-40B4-BE49-F238E27FC236}">
                <a16:creationId xmlns:a16="http://schemas.microsoft.com/office/drawing/2014/main" id="{6181D6A7-CEA7-C043-B60A-8B0995050805}"/>
              </a:ext>
            </a:extLst>
          </p:cNvPr>
          <p:cNvSpPr>
            <a:spLocks noGrp="1" noChangeArrowheads="1"/>
          </p:cNvSpPr>
          <p:nvPr>
            <p:ph type="sldNum" sz="quarter" idx="12"/>
          </p:nvPr>
        </p:nvSpPr>
        <p:spPr>
          <a:xfrm>
            <a:off x="908113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spcBef>
                <a:spcPct val="0"/>
              </a:spcBef>
              <a:spcAft>
                <a:spcPts val="600"/>
              </a:spcAft>
              <a:buFontTx/>
              <a:buNone/>
            </a:pPr>
            <a:fld id="{656C6EE0-349D-F843-B2BF-22131EC4C496}" type="slidenum">
              <a:rPr lang="en-US" altLang="en-US" sz="1200">
                <a:solidFill>
                  <a:schemeClr val="bg1"/>
                </a:solidFill>
                <a:latin typeface="+mn-lt"/>
                <a:ea typeface="+mn-ea"/>
              </a:rPr>
              <a:pPr>
                <a:spcBef>
                  <a:spcPct val="0"/>
                </a:spcBef>
                <a:spcAft>
                  <a:spcPts val="600"/>
                </a:spcAft>
                <a:buFontTx/>
                <a:buNone/>
              </a:pPr>
              <a:t>32</a:t>
            </a:fld>
            <a:endParaRPr lang="en-US" altLang="en-US" sz="1200">
              <a:solidFill>
                <a:schemeClr val="bg1"/>
              </a:solidFill>
              <a:latin typeface="+mn-lt"/>
              <a:ea typeface="+mn-ea"/>
            </a:endParaRPr>
          </a:p>
        </p:txBody>
      </p:sp>
      <p:sp>
        <p:nvSpPr>
          <p:cNvPr id="44037" name="Text Box 17">
            <a:extLst>
              <a:ext uri="{FF2B5EF4-FFF2-40B4-BE49-F238E27FC236}">
                <a16:creationId xmlns:a16="http://schemas.microsoft.com/office/drawing/2014/main" id="{415010AD-DAAB-A640-9B53-668ABDA9B3A4}"/>
              </a:ext>
            </a:extLst>
          </p:cNvPr>
          <p:cNvSpPr txBox="1">
            <a:spLocks noChangeArrowheads="1"/>
          </p:cNvSpPr>
          <p:nvPr/>
        </p:nvSpPr>
        <p:spPr bwMode="auto">
          <a:xfrm>
            <a:off x="7235687" y="158238"/>
            <a:ext cx="2332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4"/>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lnSpc>
                <a:spcPct val="100000"/>
              </a:lnSpc>
              <a:spcBef>
                <a:spcPct val="50000"/>
              </a:spcBef>
              <a:buFontTx/>
              <a:buNone/>
            </a:pPr>
            <a:r>
              <a:rPr lang="en-US" altLang="en-US" sz="1800" b="1" dirty="0"/>
              <a:t>Norway Rat Burrow</a:t>
            </a:r>
          </a:p>
        </p:txBody>
      </p:sp>
    </p:spTree>
    <p:extLst>
      <p:ext uri="{BB962C8B-B14F-4D97-AF65-F5344CB8AC3E}">
        <p14:creationId xmlns:p14="http://schemas.microsoft.com/office/powerpoint/2010/main" val="427871392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4">
            <a:extLst>
              <a:ext uri="{FF2B5EF4-FFF2-40B4-BE49-F238E27FC236}">
                <a16:creationId xmlns:a16="http://schemas.microsoft.com/office/drawing/2014/main" id="{0D025B42-5524-0840-B80C-4D354BEDEF26}"/>
              </a:ext>
            </a:extLst>
          </p:cNvPr>
          <p:cNvSpPr>
            <a:spLocks noGrp="1" noChangeArrowheads="1"/>
          </p:cNvSpPr>
          <p:nvPr>
            <p:ph type="title"/>
          </p:nvPr>
        </p:nvSpPr>
        <p:spPr>
          <a:xfrm>
            <a:off x="2057400" y="604838"/>
            <a:ext cx="7924800" cy="842962"/>
          </a:xfrm>
        </p:spPr>
        <p:txBody>
          <a:bodyPr>
            <a:normAutofit fontScale="90000"/>
          </a:bodyPr>
          <a:lstStyle/>
          <a:p>
            <a:r>
              <a:rPr lang="en-US" altLang="en-US" sz="6600"/>
              <a:t>Where Mice Live</a:t>
            </a:r>
          </a:p>
        </p:txBody>
      </p:sp>
      <p:sp>
        <p:nvSpPr>
          <p:cNvPr id="14342" name="Rectangle 15">
            <a:extLst>
              <a:ext uri="{FF2B5EF4-FFF2-40B4-BE49-F238E27FC236}">
                <a16:creationId xmlns:a16="http://schemas.microsoft.com/office/drawing/2014/main" id="{C8217A74-581D-4BC5-AB5F-B3DDA44DD878}"/>
              </a:ext>
            </a:extLst>
          </p:cNvPr>
          <p:cNvSpPr>
            <a:spLocks noGrp="1" noChangeArrowheads="1"/>
          </p:cNvSpPr>
          <p:nvPr>
            <p:ph sz="half" idx="1"/>
          </p:nvPr>
        </p:nvSpPr>
        <p:spPr>
          <a:xfrm>
            <a:off x="1510748" y="1828800"/>
            <a:ext cx="5715000" cy="4572000"/>
          </a:xfrm>
        </p:spPr>
        <p:txBody>
          <a:bodyPr>
            <a:normAutofit/>
          </a:bodyPr>
          <a:lstStyle/>
          <a:p>
            <a:pPr marL="0" indent="0">
              <a:spcBef>
                <a:spcPct val="20000"/>
              </a:spcBef>
              <a:buNone/>
              <a:defRPr/>
            </a:pPr>
            <a:r>
              <a:rPr lang="en-US" altLang="en-US" sz="3200" dirty="0">
                <a:solidFill>
                  <a:srgbClr val="000000"/>
                </a:solidFill>
              </a:rPr>
              <a:t>Nests:</a:t>
            </a:r>
          </a:p>
          <a:p>
            <a:pPr>
              <a:spcBef>
                <a:spcPct val="20000"/>
              </a:spcBef>
              <a:defRPr/>
            </a:pPr>
            <a:r>
              <a:rPr lang="en-US" altLang="en-US" dirty="0">
                <a:solidFill>
                  <a:srgbClr val="000000"/>
                </a:solidFill>
              </a:rPr>
              <a:t>Walls </a:t>
            </a:r>
          </a:p>
          <a:p>
            <a:pPr>
              <a:spcBef>
                <a:spcPct val="20000"/>
              </a:spcBef>
              <a:defRPr/>
            </a:pPr>
            <a:r>
              <a:rPr lang="en-US" altLang="en-US" dirty="0">
                <a:solidFill>
                  <a:srgbClr val="000000"/>
                </a:solidFill>
              </a:rPr>
              <a:t>Beneath refrigerators and stoves </a:t>
            </a:r>
          </a:p>
          <a:p>
            <a:pPr>
              <a:spcBef>
                <a:spcPct val="20000"/>
              </a:spcBef>
              <a:defRPr/>
            </a:pPr>
            <a:r>
              <a:rPr lang="en-US" altLang="en-US" dirty="0">
                <a:solidFill>
                  <a:srgbClr val="000000"/>
                </a:solidFill>
              </a:rPr>
              <a:t>Inside stoves</a:t>
            </a:r>
          </a:p>
          <a:p>
            <a:pPr>
              <a:spcBef>
                <a:spcPct val="20000"/>
              </a:spcBef>
              <a:defRPr/>
            </a:pPr>
            <a:r>
              <a:rPr lang="en-US" altLang="en-US" dirty="0">
                <a:solidFill>
                  <a:srgbClr val="000000"/>
                </a:solidFill>
              </a:rPr>
              <a:t>Cabinets, closets </a:t>
            </a:r>
          </a:p>
          <a:p>
            <a:pPr>
              <a:spcBef>
                <a:spcPct val="20000"/>
              </a:spcBef>
              <a:defRPr/>
            </a:pPr>
            <a:r>
              <a:rPr lang="en-US" altLang="en-US" dirty="0">
                <a:solidFill>
                  <a:srgbClr val="000000"/>
                </a:solidFill>
              </a:rPr>
              <a:t>Couches &amp; chairs </a:t>
            </a:r>
          </a:p>
          <a:p>
            <a:pPr>
              <a:spcBef>
                <a:spcPct val="20000"/>
              </a:spcBef>
              <a:defRPr/>
            </a:pPr>
            <a:r>
              <a:rPr lang="en-US" altLang="en-US" dirty="0">
                <a:solidFill>
                  <a:srgbClr val="000000"/>
                </a:solidFill>
              </a:rPr>
              <a:t>Stored cardboard boxes </a:t>
            </a:r>
          </a:p>
          <a:p>
            <a:pPr>
              <a:spcBef>
                <a:spcPct val="20000"/>
              </a:spcBef>
              <a:defRPr/>
            </a:pPr>
            <a:r>
              <a:rPr lang="en-US" altLang="en-US" dirty="0">
                <a:solidFill>
                  <a:srgbClr val="000000"/>
                </a:solidFill>
              </a:rPr>
              <a:t>Ceiling</a:t>
            </a:r>
          </a:p>
          <a:p>
            <a:pPr>
              <a:spcBef>
                <a:spcPct val="20000"/>
              </a:spcBef>
              <a:defRPr/>
            </a:pPr>
            <a:endParaRPr lang="en-US" altLang="en-US" dirty="0">
              <a:solidFill>
                <a:srgbClr val="000000"/>
              </a:solidFill>
            </a:endParaRPr>
          </a:p>
        </p:txBody>
      </p:sp>
      <p:sp>
        <p:nvSpPr>
          <p:cNvPr id="68611" name="Rectangle 6">
            <a:extLst>
              <a:ext uri="{FF2B5EF4-FFF2-40B4-BE49-F238E27FC236}">
                <a16:creationId xmlns:a16="http://schemas.microsoft.com/office/drawing/2014/main" id="{249ED90A-54AB-AA49-8D1C-FAF7DEE9F69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0000"/>
              </a:spcBef>
              <a:buBlip>
                <a:blip r:embed="rId3"/>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nSpc>
                <a:spcPct val="100000"/>
              </a:lnSpc>
              <a:spcBef>
                <a:spcPct val="0"/>
              </a:spcBef>
              <a:buFontTx/>
              <a:buNone/>
            </a:pPr>
            <a:fld id="{80685766-3D40-EC40-AA3A-D2BA8B649698}" type="slidenum">
              <a:rPr lang="en-US" altLang="en-US" sz="1400"/>
              <a:pPr>
                <a:lnSpc>
                  <a:spcPct val="100000"/>
                </a:lnSpc>
                <a:spcBef>
                  <a:spcPct val="0"/>
                </a:spcBef>
                <a:buFontTx/>
                <a:buNone/>
              </a:pPr>
              <a:t>33</a:t>
            </a:fld>
            <a:endParaRPr lang="en-US" altLang="en-US" sz="1400"/>
          </a:p>
        </p:txBody>
      </p:sp>
      <p:pic>
        <p:nvPicPr>
          <p:cNvPr id="14340" name="Picture 10" descr="Mouse Hat">
            <a:extLst>
              <a:ext uri="{FF2B5EF4-FFF2-40B4-BE49-F238E27FC236}">
                <a16:creationId xmlns:a16="http://schemas.microsoft.com/office/drawing/2014/main" id="{9B5AC0F9-AEA4-4EE4-ACC6-EBA6C01A3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 t="-52"/>
          <a:stretch>
            <a:fillRect/>
          </a:stretch>
        </p:blipFill>
        <p:spPr bwMode="auto">
          <a:xfrm>
            <a:off x="7836523" y="1828800"/>
            <a:ext cx="3189287" cy="3525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8613" name="TextBox 6">
            <a:extLst>
              <a:ext uri="{FF2B5EF4-FFF2-40B4-BE49-F238E27FC236}">
                <a16:creationId xmlns:a16="http://schemas.microsoft.com/office/drawing/2014/main" id="{7618D762-1349-B540-A231-30B8D715B798}"/>
              </a:ext>
            </a:extLst>
          </p:cNvPr>
          <p:cNvSpPr txBox="1">
            <a:spLocks noChangeArrowheads="1"/>
          </p:cNvSpPr>
          <p:nvPr/>
        </p:nvSpPr>
        <p:spPr bwMode="auto">
          <a:xfrm>
            <a:off x="7760323" y="5504655"/>
            <a:ext cx="3265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buBlip>
                <a:blip r:embed="rId3"/>
              </a:buBlip>
              <a:defRPr sz="3200">
                <a:solidFill>
                  <a:schemeClr val="tx1"/>
                </a:solidFill>
                <a:latin typeface="Arial" panose="020B0604020202020204" pitchFamily="34" charset="0"/>
                <a:ea typeface="Osaka" charset="-128"/>
              </a:defRPr>
            </a:lvl1pPr>
            <a:lvl2pPr marL="742950" indent="-285750">
              <a:spcBef>
                <a:spcPct val="15000"/>
              </a:spcBef>
              <a:buChar char="–"/>
              <a:defRPr sz="2400">
                <a:solidFill>
                  <a:schemeClr val="tx1"/>
                </a:solidFill>
                <a:latin typeface="Arial" panose="020B0604020202020204" pitchFamily="34" charset="0"/>
                <a:ea typeface="Osaka" charset="-128"/>
              </a:defRPr>
            </a:lvl2pPr>
            <a:lvl3pPr marL="1143000" indent="-228600">
              <a:spcBef>
                <a:spcPct val="20000"/>
              </a:spcBef>
              <a:buChar char="•"/>
              <a:defRPr sz="2400">
                <a:solidFill>
                  <a:schemeClr val="tx1"/>
                </a:solidFill>
                <a:latin typeface="Arial" panose="020B0604020202020204" pitchFamily="34" charset="0"/>
                <a:ea typeface="Osaka" charset="-128"/>
              </a:defRPr>
            </a:lvl3pPr>
            <a:lvl4pPr marL="1600200" indent="-228600">
              <a:spcBef>
                <a:spcPct val="20000"/>
              </a:spcBef>
              <a:buChar char="–"/>
              <a:defRPr sz="2000">
                <a:solidFill>
                  <a:schemeClr val="tx1"/>
                </a:solidFill>
                <a:latin typeface="Arial" panose="020B0604020202020204" pitchFamily="34" charset="0"/>
                <a:ea typeface="Osaka" charset="-128"/>
              </a:defRPr>
            </a:lvl4pPr>
            <a:lvl5pPr marL="2057400" indent="-228600">
              <a:spcBef>
                <a:spcPct val="20000"/>
              </a:spcBef>
              <a:buChar char="»"/>
              <a:defRPr sz="2000">
                <a:solidFill>
                  <a:schemeClr val="tx1"/>
                </a:solidFill>
                <a:latin typeface="Arial" panose="020B0604020202020204" pitchFamily="34" charset="0"/>
                <a:ea typeface="Osaka"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charset="-128"/>
              </a:defRPr>
            </a:lvl9pPr>
          </a:lstStyle>
          <a:p>
            <a:pPr algn="ctr" eaLnBrk="1" hangingPunct="1">
              <a:lnSpc>
                <a:spcPct val="100000"/>
              </a:lnSpc>
              <a:spcBef>
                <a:spcPct val="0"/>
              </a:spcBef>
              <a:buFontTx/>
              <a:buNone/>
            </a:pPr>
            <a:r>
              <a:rPr lang="en-US" altLang="en-US" sz="2400" b="1" dirty="0"/>
              <a:t>Mouse nest in a hat</a:t>
            </a:r>
          </a:p>
        </p:txBody>
      </p:sp>
    </p:spTree>
    <p:extLst>
      <p:ext uri="{BB962C8B-B14F-4D97-AF65-F5344CB8AC3E}">
        <p14:creationId xmlns:p14="http://schemas.microsoft.com/office/powerpoint/2010/main" val="133189180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0873" r="-1" b="20068"/>
          <a:stretch/>
        </p:blipFill>
        <p:spPr>
          <a:xfrm>
            <a:off x="4883025" y="10"/>
            <a:ext cx="7308975" cy="3364982"/>
          </a:xfrm>
          <a:custGeom>
            <a:avLst/>
            <a:gdLst>
              <a:gd name="connsiteX0" fmla="*/ 0 w 7308975"/>
              <a:gd name="connsiteY0" fmla="*/ 0 h 3364992"/>
              <a:gd name="connsiteX1" fmla="*/ 7308975 w 7308975"/>
              <a:gd name="connsiteY1" fmla="*/ 0 h 3364992"/>
              <a:gd name="connsiteX2" fmla="*/ 7308975 w 7308975"/>
              <a:gd name="connsiteY2" fmla="*/ 3364992 h 3364992"/>
              <a:gd name="connsiteX3" fmla="*/ 1210305 w 7308975"/>
              <a:gd name="connsiteY3" fmla="*/ 3364992 h 3364992"/>
              <a:gd name="connsiteX4" fmla="*/ 1192705 w 7308975"/>
              <a:gd name="connsiteY4" fmla="*/ 2943200 h 3364992"/>
              <a:gd name="connsiteX5" fmla="*/ 62981 w 7308975"/>
              <a:gd name="connsiteY5" fmla="*/ 69271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209" r="-1" b="20196"/>
          <a:stretch/>
        </p:blipFill>
        <p:spPr>
          <a:xfrm>
            <a:off x="4883025" y="3493008"/>
            <a:ext cx="7308975" cy="3364992"/>
          </a:xfrm>
          <a:custGeom>
            <a:avLst/>
            <a:gdLst>
              <a:gd name="connsiteX0" fmla="*/ 1210305 w 7308975"/>
              <a:gd name="connsiteY0" fmla="*/ 0 h 3364992"/>
              <a:gd name="connsiteX1" fmla="*/ 7308975 w 7308975"/>
              <a:gd name="connsiteY1" fmla="*/ 0 h 3364992"/>
              <a:gd name="connsiteX2" fmla="*/ 7308975 w 7308975"/>
              <a:gd name="connsiteY2" fmla="*/ 3364992 h 3364992"/>
              <a:gd name="connsiteX3" fmla="*/ 0 w 7308975"/>
              <a:gd name="connsiteY3" fmla="*/ 3364992 h 3364992"/>
              <a:gd name="connsiteX4" fmla="*/ 62981 w 7308975"/>
              <a:gd name="connsiteY4" fmla="*/ 3295722 h 3364992"/>
              <a:gd name="connsiteX5" fmla="*/ 1192705 w 7308975"/>
              <a:gd name="connsiteY5" fmla="*/ 421793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38913" y="859536"/>
            <a:ext cx="4832802" cy="1243584"/>
          </a:xfrm>
        </p:spPr>
        <p:txBody>
          <a:bodyPr>
            <a:normAutofit/>
          </a:bodyPr>
          <a:lstStyle/>
          <a:p>
            <a:r>
              <a:rPr lang="en-US" sz="3400" b="1" dirty="0">
                <a:cs typeface="Times New Roman" panose="02020603050405020304" pitchFamily="18" charset="0"/>
              </a:rPr>
              <a:t>Ants outside</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438912" y="2512611"/>
            <a:ext cx="4832803" cy="3664351"/>
          </a:xfrm>
        </p:spPr>
        <p:txBody>
          <a:bodyPr>
            <a:normAutofit/>
          </a:bodyPr>
          <a:lstStyle/>
          <a:p>
            <a:r>
              <a:rPr lang="en-US" sz="2000" dirty="0">
                <a:cs typeface="Times New Roman" panose="02020603050405020304" pitchFamily="18" charset="0"/>
              </a:rPr>
              <a:t>Important predators, scavengers</a:t>
            </a:r>
          </a:p>
          <a:p>
            <a:r>
              <a:rPr lang="en-US" sz="2000" dirty="0">
                <a:cs typeface="Times New Roman" panose="02020603050405020304" pitchFamily="18" charset="0"/>
              </a:rPr>
              <a:t>But…</a:t>
            </a:r>
          </a:p>
          <a:p>
            <a:pPr lvl="1"/>
            <a:r>
              <a:rPr lang="en-US" sz="2000" dirty="0">
                <a:cs typeface="Times New Roman" panose="02020603050405020304" pitchFamily="18" charset="0"/>
              </a:rPr>
              <a:t>‘farm’ honeydew-excreting garden pests such as aphids, scales, mealybugs, whiteflies, psyllids</a:t>
            </a:r>
          </a:p>
          <a:p>
            <a:pPr lvl="1"/>
            <a:r>
              <a:rPr lang="en-US" sz="2000" dirty="0">
                <a:cs typeface="Times New Roman" panose="02020603050405020304" pitchFamily="18" charset="0"/>
              </a:rPr>
              <a:t>Interfere with natural enemies</a:t>
            </a:r>
          </a:p>
          <a:p>
            <a:pPr lvl="1"/>
            <a:r>
              <a:rPr lang="en-US" sz="2000" dirty="0">
                <a:cs typeface="Times New Roman" panose="02020603050405020304" pitchFamily="18" charset="0"/>
              </a:rPr>
              <a:t>Often find their way inside the home, office, or structure</a:t>
            </a:r>
          </a:p>
        </p:txBody>
      </p:sp>
    </p:spTree>
    <p:extLst>
      <p:ext uri="{BB962C8B-B14F-4D97-AF65-F5344CB8AC3E}">
        <p14:creationId xmlns:p14="http://schemas.microsoft.com/office/powerpoint/2010/main" val="146918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768" y="411480"/>
            <a:ext cx="11201400" cy="1106424"/>
          </a:xfrm>
        </p:spPr>
        <p:txBody>
          <a:bodyPr>
            <a:normAutofit/>
          </a:bodyPr>
          <a:lstStyle/>
          <a:p>
            <a:r>
              <a:rPr lang="en-US" sz="3600" b="1" dirty="0">
                <a:cs typeface="Times New Roman" panose="02020603050405020304" pitchFamily="18" charset="0"/>
              </a:rPr>
              <a:t>Why do ants invade indoors?</a:t>
            </a:r>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92" r="1" b="1"/>
          <a:stretch/>
        </p:blipFill>
        <p:spPr>
          <a:xfrm>
            <a:off x="429768" y="1721922"/>
            <a:ext cx="6704891" cy="4520559"/>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38752" y="2020824"/>
            <a:ext cx="3455097" cy="3959352"/>
          </a:xfrm>
        </p:spPr>
        <p:txBody>
          <a:bodyPr anchor="ctr">
            <a:normAutofit/>
          </a:bodyPr>
          <a:lstStyle/>
          <a:p>
            <a:r>
              <a:rPr lang="en-US" sz="2000" dirty="0">
                <a:cs typeface="Times New Roman" panose="02020603050405020304" pitchFamily="18" charset="0"/>
              </a:rPr>
              <a:t>Water, shelter, moderate temperatures</a:t>
            </a:r>
          </a:p>
          <a:p>
            <a:r>
              <a:rPr lang="en-US" sz="2000" dirty="0">
                <a:cs typeface="Times New Roman" panose="02020603050405020304" pitchFamily="18" charset="0"/>
              </a:rPr>
              <a:t>Uncontained/unsealed food resources</a:t>
            </a:r>
          </a:p>
        </p:txBody>
      </p:sp>
      <p:pic>
        <p:nvPicPr>
          <p:cNvPr id="5" name="Picture 7" descr="IPMwht no border 2.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800" y="6248400"/>
            <a:ext cx="5842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213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 name="Rectangle 4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5" name="Rectangle 44">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0767FBA-B9AC-B843-88DA-654FD9699BCC}"/>
              </a:ext>
            </a:extLst>
          </p:cNvPr>
          <p:cNvPicPr>
            <a:picLocks noChangeAspect="1"/>
          </p:cNvPicPr>
          <p:nvPr/>
        </p:nvPicPr>
        <p:blipFill rotWithShape="1">
          <a:blip r:embed="rId2">
            <a:extLst>
              <a:ext uri="{28A0092B-C50C-407E-A947-70E740481C1C}">
                <a14:useLocalDpi xmlns:a14="http://schemas.microsoft.com/office/drawing/2010/main" val="0"/>
              </a:ext>
            </a:extLst>
          </a:blip>
          <a:srcRect l="1180" r="24839" b="1"/>
          <a:stretch/>
        </p:blipFill>
        <p:spPr>
          <a:xfrm>
            <a:off x="-6" y="10"/>
            <a:ext cx="7642746" cy="6857990"/>
          </a:xfrm>
          <a:prstGeom prst="rect">
            <a:avLst/>
          </a:prstGeom>
        </p:spPr>
      </p:pic>
      <p:sp>
        <p:nvSpPr>
          <p:cNvPr id="47" name="Rectangle 4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chemeClr val="tx2">
                <a:lumMod val="10000"/>
                <a:lumOff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5"/>
          <p:cNvSpPr>
            <a:spLocks noChangeArrowheads="1"/>
          </p:cNvSpPr>
          <p:nvPr/>
        </p:nvSpPr>
        <p:spPr bwMode="auto">
          <a:xfrm>
            <a:off x="841248" y="4152624"/>
            <a:ext cx="2112264" cy="19202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rmAutofit/>
          </a:bodyPr>
          <a:lstStyle/>
          <a:p>
            <a:pPr>
              <a:lnSpc>
                <a:spcPct val="90000"/>
              </a:lnSpc>
              <a:spcBef>
                <a:spcPct val="0"/>
              </a:spcBef>
              <a:spcAft>
                <a:spcPts val="600"/>
              </a:spcAft>
            </a:pPr>
            <a:r>
              <a:rPr lang="en-US" sz="2400" b="1">
                <a:latin typeface="+mj-lt"/>
                <a:ea typeface="+mj-ea"/>
                <a:cs typeface="+mj-cs"/>
              </a:rPr>
              <a:t>IPM for ants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95" r="12695" b="1"/>
          <a:stretch/>
        </p:blipFill>
        <p:spPr>
          <a:xfrm>
            <a:off x="7809454" y="1"/>
            <a:ext cx="4382546" cy="3345645"/>
          </a:xfrm>
          <a:prstGeom prst="rect">
            <a:avLst/>
          </a:prstGeom>
        </p:spPr>
      </p:pic>
      <p:sp>
        <p:nvSpPr>
          <p:cNvPr id="49" name="Rectangle 4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8918" y="5108173"/>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6"/>
          <p:cNvSpPr>
            <a:spLocks noChangeArrowheads="1"/>
          </p:cNvSpPr>
          <p:nvPr/>
        </p:nvSpPr>
        <p:spPr bwMode="auto">
          <a:xfrm>
            <a:off x="3364992" y="4151376"/>
            <a:ext cx="3319272" cy="19202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rtlCol="0" anchor="ctr">
            <a:normAutofit/>
          </a:bodyPr>
          <a:lstStyle/>
          <a:p>
            <a:pPr marL="800100" lvl="1" indent="-228600">
              <a:lnSpc>
                <a:spcPct val="110000"/>
              </a:lnSpc>
              <a:spcBef>
                <a:spcPct val="20000"/>
              </a:spcBef>
              <a:buFont typeface="Arial" panose="020B0604020202020204" pitchFamily="34" charset="0"/>
              <a:buChar char="•"/>
            </a:pPr>
            <a:r>
              <a:rPr lang="en-US" sz="1600" b="1"/>
              <a:t>Identification is critical</a:t>
            </a:r>
          </a:p>
          <a:p>
            <a:pPr marL="800100" lvl="1" indent="-228600">
              <a:lnSpc>
                <a:spcPct val="110000"/>
              </a:lnSpc>
              <a:spcBef>
                <a:spcPct val="20000"/>
              </a:spcBef>
              <a:buFont typeface="Arial" panose="020B0604020202020204" pitchFamily="34" charset="0"/>
              <a:buChar char="•"/>
            </a:pPr>
            <a:r>
              <a:rPr lang="en-US" sz="1600" b="1"/>
              <a:t>Outdoor or indoor resident?</a:t>
            </a:r>
          </a:p>
          <a:p>
            <a:pPr marL="800100" lvl="1" indent="-228600">
              <a:lnSpc>
                <a:spcPct val="110000"/>
              </a:lnSpc>
              <a:spcBef>
                <a:spcPct val="20000"/>
              </a:spcBef>
              <a:buFont typeface="Arial" panose="020B0604020202020204" pitchFamily="34" charset="0"/>
              <a:buChar char="•"/>
            </a:pPr>
            <a:r>
              <a:rPr lang="en-US" sz="1600" b="1"/>
              <a:t>Exclusion is key</a:t>
            </a:r>
          </a:p>
          <a:p>
            <a:pPr marL="800100" lvl="1" indent="-228600">
              <a:lnSpc>
                <a:spcPct val="110000"/>
              </a:lnSpc>
              <a:spcBef>
                <a:spcPct val="20000"/>
              </a:spcBef>
              <a:buFont typeface="Arial" panose="020B0604020202020204" pitchFamily="34" charset="0"/>
              <a:buChar char="•"/>
            </a:pPr>
            <a:r>
              <a:rPr lang="en-US" sz="1600" b="1"/>
              <a:t>Remove food and water sources</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8982" r="4944" b="-1"/>
          <a:stretch/>
        </p:blipFill>
        <p:spPr>
          <a:xfrm>
            <a:off x="7809462" y="3512354"/>
            <a:ext cx="4382545" cy="3345646"/>
          </a:xfrm>
          <a:prstGeom prst="rect">
            <a:avLst/>
          </a:prstGeom>
        </p:spPr>
      </p:pic>
    </p:spTree>
    <p:extLst>
      <p:ext uri="{BB962C8B-B14F-4D97-AF65-F5344CB8AC3E}">
        <p14:creationId xmlns:p14="http://schemas.microsoft.com/office/powerpoint/2010/main" val="237165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063" y="189315"/>
            <a:ext cx="8731875" cy="613215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202" y="1120462"/>
            <a:ext cx="5093799" cy="61367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954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1051560" y="4444332"/>
            <a:ext cx="3538728" cy="1645920"/>
          </a:xfrm>
        </p:spPr>
        <p:txBody>
          <a:bodyPr vert="horz" lIns="91440" tIns="45720" rIns="91440" bIns="45720" rtlCol="0" anchor="ctr">
            <a:normAutofit/>
          </a:bodyPr>
          <a:lstStyle/>
          <a:p>
            <a:r>
              <a:rPr lang="en-US" sz="3200" b="1"/>
              <a:t>Is it an ant or a termite?</a:t>
            </a:r>
          </a:p>
        </p:txBody>
      </p:sp>
      <p:sp>
        <p:nvSpPr>
          <p:cNvPr id="20" name="Rectangle 19">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p:cNvSpPr>
            <a:spLocks noGrp="1"/>
          </p:cNvSpPr>
          <p:nvPr>
            <p:ph type="body" sz="half" idx="1"/>
          </p:nvPr>
        </p:nvSpPr>
        <p:spPr>
          <a:xfrm>
            <a:off x="5349240" y="4440602"/>
            <a:ext cx="6007608" cy="1645920"/>
          </a:xfrm>
        </p:spPr>
        <p:txBody>
          <a:bodyPr vert="horz" lIns="91440" tIns="45720" rIns="91440" bIns="45720" rtlCol="0" anchor="ctr">
            <a:normAutofit/>
          </a:bodyPr>
          <a:lstStyle/>
          <a:p>
            <a:pPr>
              <a:lnSpc>
                <a:spcPct val="100000"/>
              </a:lnSpc>
            </a:pPr>
            <a:r>
              <a:rPr lang="en-US" sz="1800" dirty="0"/>
              <a:t>Antennae: elbowed vs. string-of-beads</a:t>
            </a:r>
          </a:p>
          <a:p>
            <a:pPr>
              <a:lnSpc>
                <a:spcPct val="100000"/>
              </a:lnSpc>
            </a:pPr>
            <a:r>
              <a:rPr lang="en-US" sz="1800" dirty="0"/>
              <a:t>Constriction in abdomen (‘waist’)?</a:t>
            </a:r>
          </a:p>
          <a:p>
            <a:pPr>
              <a:lnSpc>
                <a:spcPct val="100000"/>
              </a:lnSpc>
            </a:pPr>
            <a:r>
              <a:rPr lang="en-US" sz="1800" dirty="0"/>
              <a:t>Wings: different sizes or all same size?</a:t>
            </a:r>
          </a:p>
          <a:p>
            <a:pPr>
              <a:lnSpc>
                <a:spcPct val="100000"/>
              </a:lnSpc>
            </a:pPr>
            <a:r>
              <a:rPr lang="en-US" sz="1800" dirty="0"/>
              <a:t>Wing veins: reduced or many (net-like)?</a:t>
            </a:r>
          </a:p>
        </p:txBody>
      </p:sp>
      <p:pic>
        <p:nvPicPr>
          <p:cNvPr id="6" name="Picture 5" descr="A insect on the ground&#10;&#10;Description automatically generated">
            <a:extLst>
              <a:ext uri="{FF2B5EF4-FFF2-40B4-BE49-F238E27FC236}">
                <a16:creationId xmlns:a16="http://schemas.microsoft.com/office/drawing/2014/main" id="{99564CC8-459C-C947-91BD-42E646AF83CE}"/>
              </a:ext>
            </a:extLst>
          </p:cNvPr>
          <p:cNvPicPr>
            <a:picLocks noChangeAspect="1"/>
          </p:cNvPicPr>
          <p:nvPr/>
        </p:nvPicPr>
        <p:blipFill>
          <a:blip r:embed="rId3"/>
          <a:stretch>
            <a:fillRect/>
          </a:stretch>
        </p:blipFill>
        <p:spPr>
          <a:xfrm>
            <a:off x="1868557" y="42808"/>
            <a:ext cx="8080513" cy="4084654"/>
          </a:xfrm>
          <a:prstGeom prst="rect">
            <a:avLst/>
          </a:prstGeom>
        </p:spPr>
      </p:pic>
    </p:spTree>
    <p:extLst>
      <p:ext uri="{BB962C8B-B14F-4D97-AF65-F5344CB8AC3E}">
        <p14:creationId xmlns:p14="http://schemas.microsoft.com/office/powerpoint/2010/main" val="108813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DEB09-A6F7-E945-A463-354508B824AD}"/>
              </a:ext>
            </a:extLst>
          </p:cNvPr>
          <p:cNvSpPr>
            <a:spLocks noGrp="1"/>
          </p:cNvSpPr>
          <p:nvPr>
            <p:ph type="title"/>
          </p:nvPr>
        </p:nvSpPr>
        <p:spPr>
          <a:xfrm>
            <a:off x="841248" y="251312"/>
            <a:ext cx="10506456" cy="1010264"/>
          </a:xfrm>
        </p:spPr>
        <p:txBody>
          <a:bodyPr anchor="ctr">
            <a:normAutofit/>
          </a:bodyPr>
          <a:lstStyle/>
          <a:p>
            <a:r>
              <a:rPr lang="en-US" b="1" dirty="0">
                <a:latin typeface="Times New Roman" panose="02020603050405020304" pitchFamily="18" charset="0"/>
                <a:cs typeface="Times New Roman" panose="02020603050405020304" pitchFamily="18" charset="0"/>
              </a:rPr>
              <a:t>Termites: </a:t>
            </a:r>
            <a:r>
              <a:rPr lang="en-US" b="1" dirty="0" err="1">
                <a:latin typeface="Times New Roman" panose="02020603050405020304" pitchFamily="18" charset="0"/>
                <a:cs typeface="Times New Roman" panose="02020603050405020304" pitchFamily="18" charset="0"/>
              </a:rPr>
              <a:t>Blattodea</a:t>
            </a:r>
            <a:r>
              <a:rPr lang="en-US" b="1" dirty="0">
                <a:latin typeface="Times New Roman" panose="02020603050405020304" pitchFamily="18" charset="0"/>
                <a:cs typeface="Times New Roman" panose="02020603050405020304" pitchFamily="18" charset="0"/>
              </a:rPr>
              <a:t> (formerly Isoptera)</a:t>
            </a:r>
            <a:endParaRPr lang="en-US" dirty="0"/>
          </a:p>
        </p:txBody>
      </p:sp>
      <p:sp>
        <p:nvSpPr>
          <p:cNvPr id="1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E0C5EAD-2A5E-4A29-8ECA-8D30B3ADE2BB}"/>
              </a:ext>
            </a:extLst>
          </p:cNvPr>
          <p:cNvGraphicFramePr>
            <a:graphicFrameLocks noGrp="1"/>
          </p:cNvGraphicFramePr>
          <p:nvPr>
            <p:ph idx="1"/>
            <p:extLst>
              <p:ext uri="{D42A27DB-BD31-4B8C-83A1-F6EECF244321}">
                <p14:modId xmlns:p14="http://schemas.microsoft.com/office/powerpoint/2010/main" val="3275418165"/>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042468"/>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313C22"/>
      </a:dk2>
      <a:lt2>
        <a:srgbClr val="E8E2E4"/>
      </a:lt2>
      <a:accent1>
        <a:srgbClr val="29B585"/>
      </a:accent1>
      <a:accent2>
        <a:srgbClr val="1DB843"/>
      </a:accent2>
      <a:accent3>
        <a:srgbClr val="41B729"/>
      </a:accent3>
      <a:accent4>
        <a:srgbClr val="73B01C"/>
      </a:accent4>
      <a:accent5>
        <a:srgbClr val="A7A726"/>
      </a:accent5>
      <a:accent6>
        <a:srgbClr val="CC8420"/>
      </a:accent6>
      <a:hlink>
        <a:srgbClr val="7A892D"/>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4945e8-53ba-4031-8925-86cfb2e30778" xsi:nil="true"/>
    <lcf76f155ced4ddcb4097134ff3c332f xmlns="febb48a7-c5bb-410a-b2dc-73a323ac6ba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B037243B29EA4EA1F7141DE508AFD3" ma:contentTypeVersion="17" ma:contentTypeDescription="Create a new document." ma:contentTypeScope="" ma:versionID="f3b62bf2b4e6de9c260c445d4647379e">
  <xsd:schema xmlns:xsd="http://www.w3.org/2001/XMLSchema" xmlns:xs="http://www.w3.org/2001/XMLSchema" xmlns:p="http://schemas.microsoft.com/office/2006/metadata/properties" xmlns:ns2="febb48a7-c5bb-410a-b2dc-73a323ac6ba8" xmlns:ns3="834945e8-53ba-4031-8925-86cfb2e30778" targetNamespace="http://schemas.microsoft.com/office/2006/metadata/properties" ma:root="true" ma:fieldsID="3415293aa2b81acd5da8319bfbd66c91" ns2:_="" ns3:_="">
    <xsd:import namespace="febb48a7-c5bb-410a-b2dc-73a323ac6ba8"/>
    <xsd:import namespace="834945e8-53ba-4031-8925-86cfb2e307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b48a7-c5bb-410a-b2dc-73a323ac6b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4945e8-53ba-4031-8925-86cfb2e30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b4939-54eb-4ea4-b0ba-e15335a262e9}" ma:internalName="TaxCatchAll" ma:showField="CatchAllData" ma:web="834945e8-53ba-4031-8925-86cfb2e307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1632A7-367E-48F1-A8A6-7EE1E153FE5C}">
  <ds:schemaRefs>
    <ds:schemaRef ds:uri="febb48a7-c5bb-410a-b2dc-73a323ac6ba8"/>
    <ds:schemaRef ds:uri="http://schemas.microsoft.com/office/2006/documentManagement/types"/>
    <ds:schemaRef ds:uri="http://schemas.microsoft.com/office/2006/metadata/properties"/>
    <ds:schemaRef ds:uri="http://purl.org/dc/elements/1.1/"/>
    <ds:schemaRef ds:uri="http://purl.org/dc/dcmitype/"/>
    <ds:schemaRef ds:uri="http://www.w3.org/XML/1998/namespace"/>
    <ds:schemaRef ds:uri="834945e8-53ba-4031-8925-86cfb2e30778"/>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3A68B46F-AF94-4564-8A19-D76690C53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bb48a7-c5bb-410a-b2dc-73a323ac6ba8"/>
    <ds:schemaRef ds:uri="834945e8-53ba-4031-8925-86cfb2e30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A34E6E-32ED-4442-84BB-8B37FBC1E8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3530</TotalTime>
  <Words>3067</Words>
  <Application>Microsoft Macintosh PowerPoint</Application>
  <PresentationFormat>Widescreen</PresentationFormat>
  <Paragraphs>287</Paragraphs>
  <Slides>33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Avenir Next LT Pro</vt:lpstr>
      <vt:lpstr>Calibri</vt:lpstr>
      <vt:lpstr>Times</vt:lpstr>
      <vt:lpstr>Times New Roman</vt:lpstr>
      <vt:lpstr>AccentBoxVTI</vt:lpstr>
      <vt:lpstr>Household &amp; Indoor Pests</vt:lpstr>
      <vt:lpstr>Household &amp; Indoor Pests</vt:lpstr>
      <vt:lpstr>Pest ants: Hymenoptera: Formicidae</vt:lpstr>
      <vt:lpstr>Ants outside</vt:lpstr>
      <vt:lpstr>Why do ants invade indoors?</vt:lpstr>
      <vt:lpstr>PowerPoint Presentation</vt:lpstr>
      <vt:lpstr>PowerPoint Presentation</vt:lpstr>
      <vt:lpstr>Is it an ant or a termite?</vt:lpstr>
      <vt:lpstr>Termites: Blattodea (formerly Isoptera)</vt:lpstr>
      <vt:lpstr>PowerPoint Presentation</vt:lpstr>
      <vt:lpstr>Subterranean termite signs</vt:lpstr>
      <vt:lpstr>Drywood termite signs</vt:lpstr>
      <vt:lpstr>Drywood termite damage</vt:lpstr>
      <vt:lpstr>Minor wood-destroying pests</vt:lpstr>
      <vt:lpstr>Bed bugs: Heteroptera: Cimicidae </vt:lpstr>
      <vt:lpstr>Bed bug biology</vt:lpstr>
      <vt:lpstr>Nonchemical tactics</vt:lpstr>
      <vt:lpstr>PowerPoint Presentation</vt:lpstr>
      <vt:lpstr>Chemical control of bed bugs</vt:lpstr>
      <vt:lpstr>Cockroaches</vt:lpstr>
      <vt:lpstr>PowerPoint Presentation</vt:lpstr>
      <vt:lpstr>PowerPoint Presentation</vt:lpstr>
      <vt:lpstr>IPM for cockroaches</vt:lpstr>
      <vt:lpstr>Carpet beetles</vt:lpstr>
      <vt:lpstr>Carpet beetles</vt:lpstr>
      <vt:lpstr>Pantry pests</vt:lpstr>
      <vt:lpstr>IPM for pantry pests</vt:lpstr>
      <vt:lpstr> What is a Rodent?</vt:lpstr>
      <vt:lpstr>Rodents are Health Hazards</vt:lpstr>
      <vt:lpstr>Rodent Identification</vt:lpstr>
      <vt:lpstr>Rats &amp; Mice Rodents, but Different</vt:lpstr>
      <vt:lpstr>Where Rats Live</vt:lpstr>
      <vt:lpstr>Where Mice Live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Household Pests</dc:title>
  <dc:creator>Karey Windbiel</dc:creator>
  <cp:lastModifiedBy>Karey Windbiel</cp:lastModifiedBy>
  <cp:revision>8</cp:revision>
  <cp:lastPrinted>2023-10-31T05:34:00Z</cp:lastPrinted>
  <dcterms:created xsi:type="dcterms:W3CDTF">2020-01-15T01:25:49Z</dcterms:created>
  <dcterms:modified xsi:type="dcterms:W3CDTF">2023-11-02T04:43:22Z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0x010100DDB037243B29EA4EA1F7141DE508AFD3</vt:lpwstr>
  </property>
  <property fmtid="{D5CDD505-2E9C-101B-9397-08002B2CF9AE}" pid="3" name="MediaServiceImageTags">
    <vt:lpwstr/>
  </property>
</Properties>
</file>