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2"/>
  </p:notesMasterIdLst>
  <p:handoutMasterIdLst>
    <p:handoutMasterId r:id="rId23"/>
  </p:handoutMasterIdLst>
  <p:sldIdLst>
    <p:sldId id="256" r:id="rId2"/>
    <p:sldId id="257" r:id="rId3"/>
    <p:sldId id="258" r:id="rId4"/>
    <p:sldId id="266" r:id="rId5"/>
    <p:sldId id="267" r:id="rId6"/>
    <p:sldId id="259" r:id="rId7"/>
    <p:sldId id="260" r:id="rId8"/>
    <p:sldId id="268" r:id="rId9"/>
    <p:sldId id="262" r:id="rId10"/>
    <p:sldId id="274" r:id="rId11"/>
    <p:sldId id="261" r:id="rId12"/>
    <p:sldId id="272" r:id="rId13"/>
    <p:sldId id="263" r:id="rId14"/>
    <p:sldId id="269" r:id="rId15"/>
    <p:sldId id="273" r:id="rId16"/>
    <p:sldId id="270" r:id="rId17"/>
    <p:sldId id="275" r:id="rId18"/>
    <p:sldId id="271" r:id="rId19"/>
    <p:sldId id="276" r:id="rId20"/>
    <p:sldId id="26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14" autoAdjust="0"/>
  </p:normalViewPr>
  <p:slideViewPr>
    <p:cSldViewPr>
      <p:cViewPr varScale="1">
        <p:scale>
          <a:sx n="95" d="100"/>
          <a:sy n="95"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7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26053DC-FDD0-40E4-A05C-8EDB0B36E8A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2531" name="Rectangle 3">
            <a:extLst>
              <a:ext uri="{FF2B5EF4-FFF2-40B4-BE49-F238E27FC236}">
                <a16:creationId xmlns:a16="http://schemas.microsoft.com/office/drawing/2014/main" id="{AA0E3F18-55E3-41EF-90DF-073AABCB9B74}"/>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2532" name="Rectangle 4">
            <a:extLst>
              <a:ext uri="{FF2B5EF4-FFF2-40B4-BE49-F238E27FC236}">
                <a16:creationId xmlns:a16="http://schemas.microsoft.com/office/drawing/2014/main" id="{0C93FB8B-F44C-40C7-9048-FDAAFC284ECB}"/>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2533" name="Rectangle 5">
            <a:extLst>
              <a:ext uri="{FF2B5EF4-FFF2-40B4-BE49-F238E27FC236}">
                <a16:creationId xmlns:a16="http://schemas.microsoft.com/office/drawing/2014/main" id="{99A8A085-BC48-4980-8DC2-C73DB2CAA237}"/>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D2C7D19-0781-4F63-86FA-21AA8D32E0B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1BE82D3-7D9F-40B0-9731-7AE8238C7D3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228B1C44-D10C-4E2F-A001-84EFA08EB20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77AF1490-2BB5-4228-B10D-A691C90359A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C69317B1-63C0-471F-B0BA-A6F69A4BE874}"/>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3F37D7CD-CD06-4AC7-B845-A2523FF0626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25AAC67C-1138-41B8-9646-E01892B5C1C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DC3BCE2-2E7B-4D44-9B58-7FD26F4022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7E214BD-33DE-4403-8E59-89B1B9F30A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10D858-1DBE-4CA8-8BB1-F1D41A972A0B}" type="slidenum">
              <a:rPr lang="en-US" altLang="en-US"/>
              <a:pPr/>
              <a:t>2</a:t>
            </a:fld>
            <a:endParaRPr lang="en-US" altLang="en-US"/>
          </a:p>
        </p:txBody>
      </p:sp>
      <p:sp>
        <p:nvSpPr>
          <p:cNvPr id="7171" name="Rectangle 2">
            <a:extLst>
              <a:ext uri="{FF2B5EF4-FFF2-40B4-BE49-F238E27FC236}">
                <a16:creationId xmlns:a16="http://schemas.microsoft.com/office/drawing/2014/main" id="{E9489AFE-B9E3-41EF-A3FC-126414548B1E}"/>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55CAF42-639D-4113-9B33-65B639B080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2.  County = Board of Supervisors, State = University of California, Federal = U.S.D.A.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F361032-3370-46EE-8B20-623EB4FF51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A9EF44-A435-4C0F-BBAF-D89306EDE64B}" type="slidenum">
              <a:rPr lang="en-US" altLang="en-US"/>
              <a:pPr/>
              <a:t>3</a:t>
            </a:fld>
            <a:endParaRPr lang="en-US" altLang="en-US"/>
          </a:p>
        </p:txBody>
      </p:sp>
      <p:sp>
        <p:nvSpPr>
          <p:cNvPr id="9219" name="Rectangle 2">
            <a:extLst>
              <a:ext uri="{FF2B5EF4-FFF2-40B4-BE49-F238E27FC236}">
                <a16:creationId xmlns:a16="http://schemas.microsoft.com/office/drawing/2014/main" id="{228A504B-2BDD-457E-8B76-9A844A8C53DE}"/>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A6B055E7-530D-433A-A6C2-058329B6CC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Engage implies that youth are partners in the process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DC3BCE2-2E7B-4D44-9B58-7FD26F4022CF}" type="slidenum">
              <a:rPr lang="en-US" altLang="en-US" smtClean="0"/>
              <a:pPr>
                <a:defRPr/>
              </a:pPr>
              <a:t>7</a:t>
            </a:fld>
            <a:endParaRPr lang="en-US" altLang="en-US"/>
          </a:p>
        </p:txBody>
      </p:sp>
    </p:spTree>
    <p:extLst>
      <p:ext uri="{BB962C8B-B14F-4D97-AF65-F5344CB8AC3E}">
        <p14:creationId xmlns:p14="http://schemas.microsoft.com/office/powerpoint/2010/main" val="35965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B9D686D-316C-4C73-822C-023C3F659436}"/>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B33F8C8-9A04-428F-AD2C-146CE99552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15364" name="Slide Number Placeholder 3">
            <a:extLst>
              <a:ext uri="{FF2B5EF4-FFF2-40B4-BE49-F238E27FC236}">
                <a16:creationId xmlns:a16="http://schemas.microsoft.com/office/drawing/2014/main" id="{E4AAFA9B-BCEE-4788-8FEB-7EC98E6A8B8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3558AA-A9A3-459A-B6EE-1E05F92024A5}" type="slidenum">
              <a:rPr lang="en-US" altLang="en-US"/>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66152F-9E07-4045-B516-562E3439C2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D73CCF-E13E-4C59-BC39-109AF426AFF7}" type="slidenum">
              <a:rPr lang="en-US" altLang="en-US"/>
              <a:pPr/>
              <a:t>9</a:t>
            </a:fld>
            <a:endParaRPr lang="en-US" altLang="en-US"/>
          </a:p>
        </p:txBody>
      </p:sp>
      <p:sp>
        <p:nvSpPr>
          <p:cNvPr id="17411" name="Rectangle 2">
            <a:extLst>
              <a:ext uri="{FF2B5EF4-FFF2-40B4-BE49-F238E27FC236}">
                <a16:creationId xmlns:a16="http://schemas.microsoft.com/office/drawing/2014/main" id="{3CCCB630-C24F-455C-8CAA-3ACC0B907DC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5334B12-9905-4549-87E7-EF8678BA87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r>
              <a:rPr lang="en-US" altLang="en-US"/>
              <a:t>4-H Projects consist of:</a:t>
            </a:r>
          </a:p>
          <a:p>
            <a:pPr marL="228600" indent="-228600" eaLnBrk="1" hangingPunct="1">
              <a:buFontTx/>
              <a:buAutoNum type="arabicPeriod"/>
            </a:pPr>
            <a:r>
              <a:rPr lang="en-US" altLang="en-US"/>
              <a:t>Meetings</a:t>
            </a:r>
          </a:p>
          <a:p>
            <a:pPr marL="228600" indent="-228600" eaLnBrk="1" hangingPunct="1">
              <a:buFontTx/>
              <a:buAutoNum type="arabicPeriod"/>
            </a:pPr>
            <a:r>
              <a:rPr lang="en-US" altLang="en-US"/>
              <a:t>Field Trips</a:t>
            </a:r>
          </a:p>
          <a:p>
            <a:pPr marL="228600" indent="-228600" eaLnBrk="1" hangingPunct="1">
              <a:buFontTx/>
              <a:buAutoNum type="arabicPeriod"/>
            </a:pPr>
            <a:r>
              <a:rPr lang="en-US" altLang="en-US"/>
              <a:t>Related activities led and supervised by the project leader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962B3D7-88F9-4520-ABC6-025424FF31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50C414-E41B-411B-882B-108606021E39}" type="slidenum">
              <a:rPr lang="en-US" altLang="en-US"/>
              <a:pPr/>
              <a:t>11</a:t>
            </a:fld>
            <a:endParaRPr lang="en-US" altLang="en-US"/>
          </a:p>
        </p:txBody>
      </p:sp>
      <p:sp>
        <p:nvSpPr>
          <p:cNvPr id="19459" name="Rectangle 2">
            <a:extLst>
              <a:ext uri="{FF2B5EF4-FFF2-40B4-BE49-F238E27FC236}">
                <a16:creationId xmlns:a16="http://schemas.microsoft.com/office/drawing/2014/main" id="{A857F9B9-335B-4826-920F-C7CA5F6AAB9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EB3BDF3-6BC2-4281-AB59-4903E0597F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buFontTx/>
              <a:buAutoNum type="arabicPeriod"/>
            </a:pPr>
            <a:r>
              <a:rPr lang="en-US" altLang="en-US"/>
              <a:t>Operated primarily by volunteers (Community club leaders and project leaders)</a:t>
            </a:r>
          </a:p>
          <a:p>
            <a:pPr marL="228600" indent="-228600" eaLnBrk="1" hangingPunct="1">
              <a:buFontTx/>
              <a:buAutoNum type="arabicPeriod"/>
            </a:pPr>
            <a:r>
              <a:rPr lang="en-US" altLang="en-US"/>
              <a:t>Have a monthly meeting that are conducted by youth members (officers)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64D11F1-FEDE-42DB-8661-6D9AEF954591}"/>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8521F04A-EBFB-4C7D-A7A6-183EF3E5F5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1508" name="Slide Number Placeholder 3">
            <a:extLst>
              <a:ext uri="{FF2B5EF4-FFF2-40B4-BE49-F238E27FC236}">
                <a16:creationId xmlns:a16="http://schemas.microsoft.com/office/drawing/2014/main" id="{884002C9-4458-4A1E-87EF-4F1F3ADE3B3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E40F07-5211-4625-B106-24E6036EB6E2}" type="slidenum">
              <a:rPr lang="en-US" altLang="en-US"/>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DC3BCE2-2E7B-4D44-9B58-7FD26F4022CF}" type="slidenum">
              <a:rPr lang="en-US" altLang="en-US" smtClean="0"/>
              <a:pPr>
                <a:defRPr/>
              </a:pPr>
              <a:t>17</a:t>
            </a:fld>
            <a:endParaRPr lang="en-US" altLang="en-US"/>
          </a:p>
        </p:txBody>
      </p:sp>
    </p:spTree>
    <p:extLst>
      <p:ext uri="{BB962C8B-B14F-4D97-AF65-F5344CB8AC3E}">
        <p14:creationId xmlns:p14="http://schemas.microsoft.com/office/powerpoint/2010/main" val="402725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DC3BCE2-2E7B-4D44-9B58-7FD26F4022CF}" type="slidenum">
              <a:rPr lang="en-US" altLang="en-US" smtClean="0"/>
              <a:pPr>
                <a:defRPr/>
              </a:pPr>
              <a:t>19</a:t>
            </a:fld>
            <a:endParaRPr lang="en-US" altLang="en-US"/>
          </a:p>
        </p:txBody>
      </p:sp>
    </p:spTree>
    <p:extLst>
      <p:ext uri="{BB962C8B-B14F-4D97-AF65-F5344CB8AC3E}">
        <p14:creationId xmlns:p14="http://schemas.microsoft.com/office/powerpoint/2010/main" val="383631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681CB3F-27A1-4F0D-8A89-2ACDA973567B}"/>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id="{56ADDB29-D4AE-454F-A7B7-A90D9FB33080}"/>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714DD912-FD64-4A7A-A069-B0D1D22B3F11}"/>
                </a:ext>
              </a:extLst>
            </p:cNvPr>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4FC52721-7DB9-4D5C-B10E-1B05C28A7814}"/>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a:defRPr/>
              </a:pPr>
              <a:endParaRPr lang="en-US"/>
            </a:p>
          </p:txBody>
        </p:sp>
        <p:sp>
          <p:nvSpPr>
            <p:cNvPr id="8" name="Freeform 6">
              <a:extLst>
                <a:ext uri="{FF2B5EF4-FFF2-40B4-BE49-F238E27FC236}">
                  <a16:creationId xmlns:a16="http://schemas.microsoft.com/office/drawing/2014/main" id="{F1338657-0563-432F-8363-95B895BEA685}"/>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a:defRPr/>
              </a:pPr>
              <a:endParaRPr lang="en-US"/>
            </a:p>
          </p:txBody>
        </p:sp>
        <p:sp>
          <p:nvSpPr>
            <p:cNvPr id="9" name="Freeform 7">
              <a:extLst>
                <a:ext uri="{FF2B5EF4-FFF2-40B4-BE49-F238E27FC236}">
                  <a16:creationId xmlns:a16="http://schemas.microsoft.com/office/drawing/2014/main" id="{827F60D2-2A9B-4728-BE8C-860A63E8A281}"/>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a:defRPr/>
              </a:pPr>
              <a:endParaRPr lang="en-US"/>
            </a:p>
          </p:txBody>
        </p:sp>
        <p:sp>
          <p:nvSpPr>
            <p:cNvPr id="10" name="Freeform 8">
              <a:extLst>
                <a:ext uri="{FF2B5EF4-FFF2-40B4-BE49-F238E27FC236}">
                  <a16:creationId xmlns:a16="http://schemas.microsoft.com/office/drawing/2014/main" id="{DF931774-F786-4402-920A-419CBF19DF74}"/>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a:defRPr/>
              </a:pPr>
              <a:endParaRPr lang="en-US"/>
            </a:p>
          </p:txBody>
        </p:sp>
      </p:grpSp>
      <p:sp>
        <p:nvSpPr>
          <p:cNvPr id="9225"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9226"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11" name="Rectangle 11">
            <a:extLst>
              <a:ext uri="{FF2B5EF4-FFF2-40B4-BE49-F238E27FC236}">
                <a16:creationId xmlns:a16="http://schemas.microsoft.com/office/drawing/2014/main" id="{885105BC-441C-4994-AD76-71FD7BFA6FE0}"/>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ltLang="en-US"/>
          </a:p>
        </p:txBody>
      </p:sp>
      <p:sp>
        <p:nvSpPr>
          <p:cNvPr id="12" name="Rectangle 12">
            <a:extLst>
              <a:ext uri="{FF2B5EF4-FFF2-40B4-BE49-F238E27FC236}">
                <a16:creationId xmlns:a16="http://schemas.microsoft.com/office/drawing/2014/main" id="{04D18BF5-AF09-4F54-9754-2F552780780B}"/>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ltLang="en-US"/>
          </a:p>
        </p:txBody>
      </p:sp>
      <p:sp>
        <p:nvSpPr>
          <p:cNvPr id="13" name="Rectangle 13">
            <a:extLst>
              <a:ext uri="{FF2B5EF4-FFF2-40B4-BE49-F238E27FC236}">
                <a16:creationId xmlns:a16="http://schemas.microsoft.com/office/drawing/2014/main" id="{7CD2B87D-4BBD-47FC-AB31-044EE5139148}"/>
              </a:ext>
            </a:extLst>
          </p:cNvPr>
          <p:cNvSpPr>
            <a:spLocks noGrp="1" noChangeArrowheads="1"/>
          </p:cNvSpPr>
          <p:nvPr>
            <p:ph type="sldNum" sz="quarter" idx="12"/>
          </p:nvPr>
        </p:nvSpPr>
        <p:spPr/>
        <p:txBody>
          <a:bodyPr/>
          <a:lstStyle>
            <a:lvl1pPr>
              <a:defRPr smtClean="0"/>
            </a:lvl1pPr>
          </a:lstStyle>
          <a:p>
            <a:pPr>
              <a:defRPr/>
            </a:pPr>
            <a:fld id="{95147AE5-8F46-48AB-8074-A3995286E7FE}" type="slidenum">
              <a:rPr lang="en-US" altLang="en-US"/>
              <a:pPr>
                <a:defRPr/>
              </a:pPr>
              <a:t>‹#›</a:t>
            </a:fld>
            <a:endParaRPr lang="en-US" altLang="en-US"/>
          </a:p>
        </p:txBody>
      </p:sp>
    </p:spTree>
    <p:extLst>
      <p:ext uri="{BB962C8B-B14F-4D97-AF65-F5344CB8AC3E}">
        <p14:creationId xmlns:p14="http://schemas.microsoft.com/office/powerpoint/2010/main" val="241954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69D5878-9CC7-4C61-B391-EB826EAC19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591FAC4A-A6FE-46F0-B9CD-7234DE6719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903E1210-45E1-4042-B7B0-692834ACF7DF}"/>
              </a:ext>
            </a:extLst>
          </p:cNvPr>
          <p:cNvSpPr>
            <a:spLocks noGrp="1" noChangeArrowheads="1"/>
          </p:cNvSpPr>
          <p:nvPr>
            <p:ph type="sldNum" sz="quarter" idx="12"/>
          </p:nvPr>
        </p:nvSpPr>
        <p:spPr>
          <a:ln/>
        </p:spPr>
        <p:txBody>
          <a:bodyPr/>
          <a:lstStyle>
            <a:lvl1pPr>
              <a:defRPr/>
            </a:lvl1pPr>
          </a:lstStyle>
          <a:p>
            <a:pPr>
              <a:defRPr/>
            </a:pPr>
            <a:fld id="{63759A66-0A11-4F69-ADC1-E7E540E6A7B7}" type="slidenum">
              <a:rPr lang="en-US" altLang="en-US"/>
              <a:pPr>
                <a:defRPr/>
              </a:pPr>
              <a:t>‹#›</a:t>
            </a:fld>
            <a:endParaRPr lang="en-US" altLang="en-US"/>
          </a:p>
        </p:txBody>
      </p:sp>
    </p:spTree>
    <p:extLst>
      <p:ext uri="{BB962C8B-B14F-4D97-AF65-F5344CB8AC3E}">
        <p14:creationId xmlns:p14="http://schemas.microsoft.com/office/powerpoint/2010/main" val="24808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5795941-92B6-4021-96C6-C14BAE27D0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FBD3C873-1095-4B4E-B864-0D50666C71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9F4A98AA-B954-4E84-A23B-F7C72653B938}"/>
              </a:ext>
            </a:extLst>
          </p:cNvPr>
          <p:cNvSpPr>
            <a:spLocks noGrp="1" noChangeArrowheads="1"/>
          </p:cNvSpPr>
          <p:nvPr>
            <p:ph type="sldNum" sz="quarter" idx="12"/>
          </p:nvPr>
        </p:nvSpPr>
        <p:spPr>
          <a:ln/>
        </p:spPr>
        <p:txBody>
          <a:bodyPr/>
          <a:lstStyle>
            <a:lvl1pPr>
              <a:defRPr/>
            </a:lvl1pPr>
          </a:lstStyle>
          <a:p>
            <a:pPr>
              <a:defRPr/>
            </a:pPr>
            <a:fld id="{C6C99B47-951E-46E0-919C-492A00BB72AD}" type="slidenum">
              <a:rPr lang="en-US" altLang="en-US"/>
              <a:pPr>
                <a:defRPr/>
              </a:pPr>
              <a:t>‹#›</a:t>
            </a:fld>
            <a:endParaRPr lang="en-US" altLang="en-US"/>
          </a:p>
        </p:txBody>
      </p:sp>
    </p:spTree>
    <p:extLst>
      <p:ext uri="{BB962C8B-B14F-4D97-AF65-F5344CB8AC3E}">
        <p14:creationId xmlns:p14="http://schemas.microsoft.com/office/powerpoint/2010/main" val="28617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B7F0B93B-FE0D-48F3-A2CE-F3B6EA7D79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E4DC9A38-ED0B-4616-9D82-0C5E95F884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7032D7C6-6A93-40B9-BEA1-2243BD12F493}"/>
              </a:ext>
            </a:extLst>
          </p:cNvPr>
          <p:cNvSpPr>
            <a:spLocks noGrp="1" noChangeArrowheads="1"/>
          </p:cNvSpPr>
          <p:nvPr>
            <p:ph type="sldNum" sz="quarter" idx="12"/>
          </p:nvPr>
        </p:nvSpPr>
        <p:spPr>
          <a:ln/>
        </p:spPr>
        <p:txBody>
          <a:bodyPr/>
          <a:lstStyle>
            <a:lvl1pPr>
              <a:defRPr/>
            </a:lvl1pPr>
          </a:lstStyle>
          <a:p>
            <a:pPr>
              <a:defRPr/>
            </a:pPr>
            <a:fld id="{507C7169-2738-4904-9556-9B424DC4EFC6}" type="slidenum">
              <a:rPr lang="en-US" altLang="en-US"/>
              <a:pPr>
                <a:defRPr/>
              </a:pPr>
              <a:t>‹#›</a:t>
            </a:fld>
            <a:endParaRPr lang="en-US" altLang="en-US"/>
          </a:p>
        </p:txBody>
      </p:sp>
    </p:spTree>
    <p:extLst>
      <p:ext uri="{BB962C8B-B14F-4D97-AF65-F5344CB8AC3E}">
        <p14:creationId xmlns:p14="http://schemas.microsoft.com/office/powerpoint/2010/main" val="132996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a:extLst>
              <a:ext uri="{FF2B5EF4-FFF2-40B4-BE49-F238E27FC236}">
                <a16:creationId xmlns:a16="http://schemas.microsoft.com/office/drawing/2014/main" id="{7199C56C-E3A2-4993-B15B-06D94875B4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A8E92BAF-A26B-4142-9D07-FEA2F5469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C8FA8FB6-DE02-47F0-A1DC-62473F969F96}"/>
              </a:ext>
            </a:extLst>
          </p:cNvPr>
          <p:cNvSpPr>
            <a:spLocks noGrp="1" noChangeArrowheads="1"/>
          </p:cNvSpPr>
          <p:nvPr>
            <p:ph type="sldNum" sz="quarter" idx="12"/>
          </p:nvPr>
        </p:nvSpPr>
        <p:spPr>
          <a:ln/>
        </p:spPr>
        <p:txBody>
          <a:bodyPr/>
          <a:lstStyle>
            <a:lvl1pPr>
              <a:defRPr/>
            </a:lvl1pPr>
          </a:lstStyle>
          <a:p>
            <a:pPr>
              <a:defRPr/>
            </a:pPr>
            <a:fld id="{9DC733E2-6D1D-4EE8-982B-AE2165AF001B}" type="slidenum">
              <a:rPr lang="en-US" altLang="en-US"/>
              <a:pPr>
                <a:defRPr/>
              </a:pPr>
              <a:t>‹#›</a:t>
            </a:fld>
            <a:endParaRPr lang="en-US" altLang="en-US"/>
          </a:p>
        </p:txBody>
      </p:sp>
    </p:spTree>
    <p:extLst>
      <p:ext uri="{BB962C8B-B14F-4D97-AF65-F5344CB8AC3E}">
        <p14:creationId xmlns:p14="http://schemas.microsoft.com/office/powerpoint/2010/main" val="292123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C19E27DE-026E-4428-B170-52A6CF777D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BB315BAD-432F-43DE-9E31-B3CF9716F9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AB9C6059-1E34-4177-B103-A3202723E24F}"/>
              </a:ext>
            </a:extLst>
          </p:cNvPr>
          <p:cNvSpPr>
            <a:spLocks noGrp="1" noChangeArrowheads="1"/>
          </p:cNvSpPr>
          <p:nvPr>
            <p:ph type="sldNum" sz="quarter" idx="12"/>
          </p:nvPr>
        </p:nvSpPr>
        <p:spPr>
          <a:ln/>
        </p:spPr>
        <p:txBody>
          <a:bodyPr/>
          <a:lstStyle>
            <a:lvl1pPr>
              <a:defRPr/>
            </a:lvl1pPr>
          </a:lstStyle>
          <a:p>
            <a:pPr>
              <a:defRPr/>
            </a:pPr>
            <a:fld id="{255152C3-CD97-4B84-ADFE-2E366581A70E}" type="slidenum">
              <a:rPr lang="en-US" altLang="en-US"/>
              <a:pPr>
                <a:defRPr/>
              </a:pPr>
              <a:t>‹#›</a:t>
            </a:fld>
            <a:endParaRPr lang="en-US" altLang="en-US"/>
          </a:p>
        </p:txBody>
      </p:sp>
    </p:spTree>
    <p:extLst>
      <p:ext uri="{BB962C8B-B14F-4D97-AF65-F5344CB8AC3E}">
        <p14:creationId xmlns:p14="http://schemas.microsoft.com/office/powerpoint/2010/main" val="266311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FD176FAC-D785-44A4-9A74-4CF1F982AA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980BD9D8-92C9-4EDE-9E16-453747511E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a:extLst>
              <a:ext uri="{FF2B5EF4-FFF2-40B4-BE49-F238E27FC236}">
                <a16:creationId xmlns:a16="http://schemas.microsoft.com/office/drawing/2014/main" id="{1E66C898-F5FF-469F-AEEA-9457397883F7}"/>
              </a:ext>
            </a:extLst>
          </p:cNvPr>
          <p:cNvSpPr>
            <a:spLocks noGrp="1" noChangeArrowheads="1"/>
          </p:cNvSpPr>
          <p:nvPr>
            <p:ph type="sldNum" sz="quarter" idx="12"/>
          </p:nvPr>
        </p:nvSpPr>
        <p:spPr>
          <a:ln/>
        </p:spPr>
        <p:txBody>
          <a:bodyPr/>
          <a:lstStyle>
            <a:lvl1pPr>
              <a:defRPr/>
            </a:lvl1pPr>
          </a:lstStyle>
          <a:p>
            <a:pPr>
              <a:defRPr/>
            </a:pPr>
            <a:fld id="{02142E63-EE0C-407B-95FC-797B2AF19044}" type="slidenum">
              <a:rPr lang="en-US" altLang="en-US"/>
              <a:pPr>
                <a:defRPr/>
              </a:pPr>
              <a:t>‹#›</a:t>
            </a:fld>
            <a:endParaRPr lang="en-US" altLang="en-US"/>
          </a:p>
        </p:txBody>
      </p:sp>
    </p:spTree>
    <p:extLst>
      <p:ext uri="{BB962C8B-B14F-4D97-AF65-F5344CB8AC3E}">
        <p14:creationId xmlns:p14="http://schemas.microsoft.com/office/powerpoint/2010/main" val="320538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E132088A-F3B4-456B-BEE5-0804D2C4F7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6D80B5B9-39C0-4235-B000-5099B6C291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5C3C8541-4A42-45E0-B5D8-1B2D64FC8853}"/>
              </a:ext>
            </a:extLst>
          </p:cNvPr>
          <p:cNvSpPr>
            <a:spLocks noGrp="1" noChangeArrowheads="1"/>
          </p:cNvSpPr>
          <p:nvPr>
            <p:ph type="sldNum" sz="quarter" idx="12"/>
          </p:nvPr>
        </p:nvSpPr>
        <p:spPr>
          <a:ln/>
        </p:spPr>
        <p:txBody>
          <a:bodyPr/>
          <a:lstStyle>
            <a:lvl1pPr>
              <a:defRPr/>
            </a:lvl1pPr>
          </a:lstStyle>
          <a:p>
            <a:pPr>
              <a:defRPr/>
            </a:pPr>
            <a:fld id="{474C0967-43C5-4793-B7ED-EDD5AFC40A2E}" type="slidenum">
              <a:rPr lang="en-US" altLang="en-US"/>
              <a:pPr>
                <a:defRPr/>
              </a:pPr>
              <a:t>‹#›</a:t>
            </a:fld>
            <a:endParaRPr lang="en-US" altLang="en-US"/>
          </a:p>
        </p:txBody>
      </p:sp>
    </p:spTree>
    <p:extLst>
      <p:ext uri="{BB962C8B-B14F-4D97-AF65-F5344CB8AC3E}">
        <p14:creationId xmlns:p14="http://schemas.microsoft.com/office/powerpoint/2010/main" val="429207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20B2BBE9-5285-44D8-BEC3-FAF7B10DB0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CD218616-7164-435E-AAC3-DC35F65497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46349A7B-FBC8-4C67-B55A-7C8D110A1BAD}"/>
              </a:ext>
            </a:extLst>
          </p:cNvPr>
          <p:cNvSpPr>
            <a:spLocks noGrp="1" noChangeArrowheads="1"/>
          </p:cNvSpPr>
          <p:nvPr>
            <p:ph type="sldNum" sz="quarter" idx="12"/>
          </p:nvPr>
        </p:nvSpPr>
        <p:spPr>
          <a:ln/>
        </p:spPr>
        <p:txBody>
          <a:bodyPr/>
          <a:lstStyle>
            <a:lvl1pPr>
              <a:defRPr/>
            </a:lvl1pPr>
          </a:lstStyle>
          <a:p>
            <a:pPr>
              <a:defRPr/>
            </a:pPr>
            <a:fld id="{F065FB83-128B-434D-93E4-2E2C9A4BFF78}" type="slidenum">
              <a:rPr lang="en-US" altLang="en-US"/>
              <a:pPr>
                <a:defRPr/>
              </a:pPr>
              <a:t>‹#›</a:t>
            </a:fld>
            <a:endParaRPr lang="en-US" altLang="en-US"/>
          </a:p>
        </p:txBody>
      </p:sp>
    </p:spTree>
    <p:extLst>
      <p:ext uri="{BB962C8B-B14F-4D97-AF65-F5344CB8AC3E}">
        <p14:creationId xmlns:p14="http://schemas.microsoft.com/office/powerpoint/2010/main" val="4091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FAFDBEC1-F29E-43B3-82A0-6BB26593F8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865C0C81-1CB5-4BF7-BC9D-340CC05D3B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53F390FD-A2C3-4435-BC7D-62F6D4321E35}"/>
              </a:ext>
            </a:extLst>
          </p:cNvPr>
          <p:cNvSpPr>
            <a:spLocks noGrp="1" noChangeArrowheads="1"/>
          </p:cNvSpPr>
          <p:nvPr>
            <p:ph type="sldNum" sz="quarter" idx="12"/>
          </p:nvPr>
        </p:nvSpPr>
        <p:spPr>
          <a:ln/>
        </p:spPr>
        <p:txBody>
          <a:bodyPr/>
          <a:lstStyle>
            <a:lvl1pPr>
              <a:defRPr/>
            </a:lvl1pPr>
          </a:lstStyle>
          <a:p>
            <a:pPr>
              <a:defRPr/>
            </a:pPr>
            <a:fld id="{EFA723DB-0745-42E8-B2BA-8982AEA4960C}" type="slidenum">
              <a:rPr lang="en-US" altLang="en-US"/>
              <a:pPr>
                <a:defRPr/>
              </a:pPr>
              <a:t>‹#›</a:t>
            </a:fld>
            <a:endParaRPr lang="en-US" altLang="en-US"/>
          </a:p>
        </p:txBody>
      </p:sp>
    </p:spTree>
    <p:extLst>
      <p:ext uri="{BB962C8B-B14F-4D97-AF65-F5344CB8AC3E}">
        <p14:creationId xmlns:p14="http://schemas.microsoft.com/office/powerpoint/2010/main" val="420788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48BB388E-61CB-4DDD-BC52-FCD55ED905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B8A5D767-C383-4CB3-9439-4AADF444EB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F1343CC9-DEDD-4B82-A760-EE6750FDFE97}"/>
              </a:ext>
            </a:extLst>
          </p:cNvPr>
          <p:cNvSpPr>
            <a:spLocks noGrp="1" noChangeArrowheads="1"/>
          </p:cNvSpPr>
          <p:nvPr>
            <p:ph type="sldNum" sz="quarter" idx="12"/>
          </p:nvPr>
        </p:nvSpPr>
        <p:spPr>
          <a:ln/>
        </p:spPr>
        <p:txBody>
          <a:bodyPr/>
          <a:lstStyle>
            <a:lvl1pPr>
              <a:defRPr/>
            </a:lvl1pPr>
          </a:lstStyle>
          <a:p>
            <a:pPr>
              <a:defRPr/>
            </a:pPr>
            <a:fld id="{A9E9DCA4-4987-40FD-9285-E1F7834684B0}" type="slidenum">
              <a:rPr lang="en-US" altLang="en-US"/>
              <a:pPr>
                <a:defRPr/>
              </a:pPr>
              <a:t>‹#›</a:t>
            </a:fld>
            <a:endParaRPr lang="en-US" altLang="en-US"/>
          </a:p>
        </p:txBody>
      </p:sp>
    </p:spTree>
    <p:extLst>
      <p:ext uri="{BB962C8B-B14F-4D97-AF65-F5344CB8AC3E}">
        <p14:creationId xmlns:p14="http://schemas.microsoft.com/office/powerpoint/2010/main" val="58037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13F3AD0-0045-40ED-B0CA-8A5A72551F60}"/>
              </a:ext>
            </a:extLst>
          </p:cNvPr>
          <p:cNvGrpSpPr>
            <a:grpSpLocks/>
          </p:cNvGrpSpPr>
          <p:nvPr/>
        </p:nvGrpSpPr>
        <p:grpSpPr bwMode="auto">
          <a:xfrm>
            <a:off x="319088" y="1828800"/>
            <a:ext cx="8824912" cy="5029200"/>
            <a:chOff x="201" y="1152"/>
            <a:chExt cx="5559" cy="3168"/>
          </a:xfrm>
        </p:grpSpPr>
        <p:sp>
          <p:nvSpPr>
            <p:cNvPr id="1032" name="Freeform 3">
              <a:extLst>
                <a:ext uri="{FF2B5EF4-FFF2-40B4-BE49-F238E27FC236}">
                  <a16:creationId xmlns:a16="http://schemas.microsoft.com/office/drawing/2014/main" id="{1F7122F2-2CC9-4519-AA6A-86D0F3F541DF}"/>
                </a:ext>
              </a:extLst>
            </p:cNvPr>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4AF2BA63-F5E9-4148-BF73-4F9EDF5FEEDF}"/>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758A9FCC-F811-4481-A6E1-3CB629DF1E6E}"/>
                </a:ext>
              </a:extLst>
            </p:cNvPr>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 name="Freeform 6">
              <a:extLst>
                <a:ext uri="{FF2B5EF4-FFF2-40B4-BE49-F238E27FC236}">
                  <a16:creationId xmlns:a16="http://schemas.microsoft.com/office/drawing/2014/main" id="{7007E980-41D2-4F59-88B1-E298CE02CAC6}"/>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a:defRPr/>
              </a:pPr>
              <a:endParaRPr lang="en-US"/>
            </a:p>
          </p:txBody>
        </p:sp>
        <p:sp>
          <p:nvSpPr>
            <p:cNvPr id="8199" name="Freeform 7">
              <a:extLst>
                <a:ext uri="{FF2B5EF4-FFF2-40B4-BE49-F238E27FC236}">
                  <a16:creationId xmlns:a16="http://schemas.microsoft.com/office/drawing/2014/main" id="{B5961A98-762E-4011-B846-9EF9B2B80C06}"/>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a:defRPr/>
              </a:pPr>
              <a:endParaRPr lang="en-US"/>
            </a:p>
          </p:txBody>
        </p:sp>
        <p:sp>
          <p:nvSpPr>
            <p:cNvPr id="8200" name="Freeform 8">
              <a:extLst>
                <a:ext uri="{FF2B5EF4-FFF2-40B4-BE49-F238E27FC236}">
                  <a16:creationId xmlns:a16="http://schemas.microsoft.com/office/drawing/2014/main" id="{E9D3BB2A-13EE-4733-AA9D-842D1D2E91BA}"/>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a:defRPr/>
              </a:pPr>
              <a:endParaRPr lang="en-US"/>
            </a:p>
          </p:txBody>
        </p:sp>
        <p:sp>
          <p:nvSpPr>
            <p:cNvPr id="8201" name="Freeform 9">
              <a:extLst>
                <a:ext uri="{FF2B5EF4-FFF2-40B4-BE49-F238E27FC236}">
                  <a16:creationId xmlns:a16="http://schemas.microsoft.com/office/drawing/2014/main" id="{4160E676-2CE0-4252-A684-3B6D22A98D8C}"/>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a:defRPr/>
              </a:pPr>
              <a:endParaRPr lang="en-US"/>
            </a:p>
          </p:txBody>
        </p:sp>
        <p:sp>
          <p:nvSpPr>
            <p:cNvPr id="8202" name="Freeform 10">
              <a:extLst>
                <a:ext uri="{FF2B5EF4-FFF2-40B4-BE49-F238E27FC236}">
                  <a16:creationId xmlns:a16="http://schemas.microsoft.com/office/drawing/2014/main" id="{40C4D4D4-E6D1-4601-A264-6683AD09C27B}"/>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a:defRPr/>
              </a:pPr>
              <a:endParaRPr lang="en-US"/>
            </a:p>
          </p:txBody>
        </p:sp>
      </p:grpSp>
      <p:sp>
        <p:nvSpPr>
          <p:cNvPr id="8203" name="Rectangle 11">
            <a:extLst>
              <a:ext uri="{FF2B5EF4-FFF2-40B4-BE49-F238E27FC236}">
                <a16:creationId xmlns:a16="http://schemas.microsoft.com/office/drawing/2014/main" id="{177ECF46-3DD9-49C1-86F0-F74F26DD4D3C}"/>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8204" name="Rectangle 12">
            <a:extLst>
              <a:ext uri="{FF2B5EF4-FFF2-40B4-BE49-F238E27FC236}">
                <a16:creationId xmlns:a16="http://schemas.microsoft.com/office/drawing/2014/main" id="{FF55B48D-9209-4725-A48E-F60E95EA27A2}"/>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8205" name="Rectangle 13">
            <a:extLst>
              <a:ext uri="{FF2B5EF4-FFF2-40B4-BE49-F238E27FC236}">
                <a16:creationId xmlns:a16="http://schemas.microsoft.com/office/drawing/2014/main" id="{2DF5CE56-DCFD-4EFA-8A20-13ECAA9063F2}"/>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ECFB0964-98FC-4E8C-BB38-E1E3008D8AE6}" type="slidenum">
              <a:rPr lang="en-US" altLang="en-US"/>
              <a:pPr>
                <a:defRPr/>
              </a:pPr>
              <a:t>‹#›</a:t>
            </a:fld>
            <a:endParaRPr lang="en-US" altLang="en-US"/>
          </a:p>
        </p:txBody>
      </p:sp>
      <p:sp>
        <p:nvSpPr>
          <p:cNvPr id="8206" name="Rectangle 14">
            <a:extLst>
              <a:ext uri="{FF2B5EF4-FFF2-40B4-BE49-F238E27FC236}">
                <a16:creationId xmlns:a16="http://schemas.microsoft.com/office/drawing/2014/main" id="{71AA0A58-13F1-4FEB-95B8-E8406472ACC7}"/>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207" name="Rectangle 15">
            <a:extLst>
              <a:ext uri="{FF2B5EF4-FFF2-40B4-BE49-F238E27FC236}">
                <a16:creationId xmlns:a16="http://schemas.microsoft.com/office/drawing/2014/main" id="{390ACF52-5405-4FBD-9CA4-359440F95A5C}"/>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2CF605E-6510-4BFD-A500-030234D3EA34}"/>
              </a:ext>
            </a:extLst>
          </p:cNvPr>
          <p:cNvSpPr>
            <a:spLocks noGrp="1" noChangeArrowheads="1"/>
          </p:cNvSpPr>
          <p:nvPr>
            <p:ph type="ctrTitle"/>
          </p:nvPr>
        </p:nvSpPr>
        <p:spPr>
          <a:xfrm>
            <a:off x="1752600" y="228600"/>
            <a:ext cx="7239000" cy="1676400"/>
          </a:xfrm>
        </p:spPr>
        <p:txBody>
          <a:bodyPr/>
          <a:lstStyle/>
          <a:p>
            <a:pPr algn="ctr" eaLnBrk="1" hangingPunct="1">
              <a:defRPr/>
            </a:pPr>
            <a:r>
              <a:rPr lang="en-US" altLang="en-US" sz="4800">
                <a:latin typeface="Cooper Black" panose="0208090404030B020404" pitchFamily="18" charset="0"/>
              </a:rPr>
              <a:t>Make the 4-H Connection </a:t>
            </a:r>
          </a:p>
        </p:txBody>
      </p:sp>
      <p:pic>
        <p:nvPicPr>
          <p:cNvPr id="5123" name="Picture 6">
            <a:extLst>
              <a:ext uri="{FF2B5EF4-FFF2-40B4-BE49-F238E27FC236}">
                <a16:creationId xmlns:a16="http://schemas.microsoft.com/office/drawing/2014/main" id="{0330E421-9083-427E-8250-9B298A679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4652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5">
            <a:extLst>
              <a:ext uri="{FF2B5EF4-FFF2-40B4-BE49-F238E27FC236}">
                <a16:creationId xmlns:a16="http://schemas.microsoft.com/office/drawing/2014/main" id="{73A2F301-4F91-4C82-90D7-982F54D47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4600"/>
            <a:ext cx="45720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39302F-F641-4E45-BBEB-291AB86E9EF1}"/>
              </a:ext>
            </a:extLst>
          </p:cNvPr>
          <p:cNvSpPr txBox="1"/>
          <p:nvPr/>
        </p:nvSpPr>
        <p:spPr>
          <a:xfrm>
            <a:off x="685800" y="1752600"/>
            <a:ext cx="8001000" cy="4343400"/>
          </a:xfrm>
          <a:prstGeom prst="rect">
            <a:avLst/>
          </a:prstGeom>
          <a:solidFill>
            <a:schemeClr val="accent1">
              <a:lumMod val="20000"/>
              <a:lumOff val="80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C82629A-8D94-4F79-AEF9-87C584B61B38}"/>
              </a:ext>
            </a:extLst>
          </p:cNvPr>
          <p:cNvSpPr>
            <a:spLocks noGrp="1"/>
          </p:cNvSpPr>
          <p:nvPr>
            <p:ph type="title"/>
          </p:nvPr>
        </p:nvSpPr>
        <p:spPr/>
        <p:txBody>
          <a:bodyPr/>
          <a:lstStyle/>
          <a:p>
            <a:pPr algn="ctr"/>
            <a:r>
              <a:rPr lang="en-US" dirty="0"/>
              <a:t>Available 4-H Projects</a:t>
            </a:r>
          </a:p>
        </p:txBody>
      </p:sp>
      <p:sp>
        <p:nvSpPr>
          <p:cNvPr id="3" name="Text Box 2">
            <a:extLst>
              <a:ext uri="{FF2B5EF4-FFF2-40B4-BE49-F238E27FC236}">
                <a16:creationId xmlns:a16="http://schemas.microsoft.com/office/drawing/2014/main" id="{901142DF-CFD1-4BD1-B885-D62CA6E7802F}"/>
              </a:ext>
            </a:extLst>
          </p:cNvPr>
          <p:cNvSpPr txBox="1">
            <a:spLocks noChangeArrowheads="1"/>
          </p:cNvSpPr>
          <p:nvPr/>
        </p:nvSpPr>
        <p:spPr bwMode="auto">
          <a:xfrm>
            <a:off x="1066800" y="1905000"/>
            <a:ext cx="728345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oper Black" panose="0208090404030B020404" pitchFamily="18" charset="0"/>
              </a:rPr>
              <a:t>Available 4-H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oper Black" panose="0208090404030B020404" pitchFamily="18" charset="0"/>
              </a:rPr>
              <a:t>Projects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6D53D662-7E35-4A84-9959-06AB40ECC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000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4">
            <a:extLst>
              <a:ext uri="{FF2B5EF4-FFF2-40B4-BE49-F238E27FC236}">
                <a16:creationId xmlns:a16="http://schemas.microsoft.com/office/drawing/2014/main" id="{14B1887A-110D-4050-B83D-C216AE2F7044}"/>
              </a:ext>
            </a:extLst>
          </p:cNvPr>
          <p:cNvSpPr txBox="1">
            <a:spLocks noChangeArrowheads="1"/>
          </p:cNvSpPr>
          <p:nvPr/>
        </p:nvSpPr>
        <p:spPr bwMode="auto">
          <a:xfrm>
            <a:off x="1295400" y="2697163"/>
            <a:ext cx="3352800" cy="324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r>
              <a:rPr kumimoji="0" lang="en-US" altLang="en-US" sz="1200" b="1" i="0" u="sng" strike="noStrike" cap="none" normalizeH="0" baseline="0" dirty="0">
                <a:ln>
                  <a:noFill/>
                </a:ln>
                <a:solidFill>
                  <a:srgbClr val="000000"/>
                </a:solidFill>
                <a:effectLst/>
                <a:latin typeface="Comic Sans MS" panose="030F0702030302020204" pitchFamily="66" charset="0"/>
              </a:rPr>
              <a:t>Ages 5 and Above:</a:t>
            </a:r>
            <a:br>
              <a:rPr kumimoji="0" lang="en-US" altLang="en-US" sz="1200" b="1" i="0" u="sng"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Goats-Pygmy		</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Bucket Calf (Therapeutic)	</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Pets &amp; Small Animals</a:t>
            </a:r>
          </a:p>
          <a:p>
            <a:pPr lvl="0"/>
            <a:r>
              <a:rPr kumimoji="0" lang="en-US" altLang="en-US" sz="1200" b="0" i="0" u="none" strike="noStrike" cap="none" normalizeH="0" baseline="0" dirty="0">
                <a:ln>
                  <a:noFill/>
                </a:ln>
                <a:solidFill>
                  <a:srgbClr val="000000"/>
                </a:solidFill>
                <a:effectLst/>
                <a:latin typeface="Comic Sans MS" panose="030F0702030302020204" pitchFamily="66" charset="0"/>
              </a:rPr>
              <a:t>Rabbits</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Guinea pigs (Cavies)</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Poultry &amp; Game Birds</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Clover Sprouts (Primary Members)</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lang="en-US" altLang="en-US" sz="1200" dirty="0">
                <a:solidFill>
                  <a:srgbClr val="000000"/>
                </a:solidFill>
                <a:latin typeface="Comic Sans MS" panose="030F0702030302020204" pitchFamily="66" charset="0"/>
              </a:rPr>
              <a:t>Outdoor Adventure</a:t>
            </a:r>
          </a:p>
          <a:p>
            <a:pPr lvl="0"/>
            <a:r>
              <a:rPr lang="en-US" altLang="en-US" sz="1200" dirty="0">
                <a:solidFill>
                  <a:srgbClr val="000000"/>
                </a:solidFill>
                <a:latin typeface="Comic Sans MS" panose="030F0702030302020204" pitchFamily="66" charset="0"/>
              </a:rPr>
              <a:t>Arts &amp; Crafts</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lang="en-US" altLang="en-US" sz="1200" dirty="0">
                <a:solidFill>
                  <a:srgbClr val="000000"/>
                </a:solidFill>
                <a:latin typeface="Comic Sans MS" panose="030F0702030302020204" pitchFamily="66" charset="0"/>
              </a:rPr>
              <a:t>Leathercraft</a:t>
            </a:r>
            <a:br>
              <a:rPr lang="en-US" altLang="en-US" sz="1200" dirty="0">
                <a:solidFill>
                  <a:srgbClr val="000000"/>
                </a:solidFill>
                <a:latin typeface="Comic Sans MS" panose="030F0702030302020204" pitchFamily="66" charset="0"/>
              </a:rPr>
            </a:br>
            <a:r>
              <a:rPr lang="en-US" altLang="en-US" sz="1200" dirty="0">
                <a:solidFill>
                  <a:srgbClr val="000000"/>
                </a:solidFill>
                <a:latin typeface="Comic Sans MS" panose="030F0702030302020204" pitchFamily="66" charset="0"/>
              </a:rPr>
              <a:t>Cake Decorating</a:t>
            </a:r>
            <a:br>
              <a:rPr lang="en-US" altLang="en-US" sz="1200" dirty="0">
                <a:solidFill>
                  <a:srgbClr val="000000"/>
                </a:solidFill>
                <a:latin typeface="Comic Sans MS" panose="030F0702030302020204" pitchFamily="66" charset="0"/>
              </a:rPr>
            </a:br>
            <a:r>
              <a:rPr lang="en-US" altLang="en-US" sz="1200" dirty="0">
                <a:solidFill>
                  <a:srgbClr val="000000"/>
                </a:solidFill>
                <a:latin typeface="Comic Sans MS" panose="030F0702030302020204" pitchFamily="66" charset="0"/>
              </a:rPr>
              <a:t>Photography</a:t>
            </a:r>
            <a:br>
              <a:rPr lang="en-US" altLang="en-US" sz="1200" dirty="0">
                <a:solidFill>
                  <a:srgbClr val="000000"/>
                </a:solidFill>
                <a:latin typeface="Comic Sans MS" panose="030F0702030302020204" pitchFamily="66" charset="0"/>
              </a:rPr>
            </a:br>
            <a:r>
              <a:rPr lang="en-US" altLang="en-US" sz="1200" dirty="0">
                <a:solidFill>
                  <a:srgbClr val="000000"/>
                </a:solidFill>
                <a:latin typeface="Comic Sans MS" panose="030F0702030302020204" pitchFamily="66" charset="0"/>
              </a:rPr>
              <a:t>Gardening (Vegetable Gardens &amp; Crops)</a:t>
            </a:r>
            <a:br>
              <a:rPr lang="en-US" altLang="en-US" sz="1200" dirty="0">
                <a:solidFill>
                  <a:srgbClr val="000000"/>
                </a:solidFill>
                <a:latin typeface="Comic Sans MS" panose="030F0702030302020204" pitchFamily="66" charset="0"/>
              </a:rPr>
            </a:br>
            <a:r>
              <a:rPr lang="en-US" altLang="en-US" sz="1200" dirty="0">
                <a:solidFill>
                  <a:srgbClr val="000000"/>
                </a:solidFill>
                <a:latin typeface="Comic Sans MS" panose="030F0702030302020204" pitchFamily="66" charset="0"/>
              </a:rPr>
              <a:t>Marine Biology</a:t>
            </a:r>
          </a:p>
          <a:p>
            <a:pPr lvl="0" algn="just"/>
            <a:r>
              <a:rPr lang="en-US" altLang="en-US" sz="1200" dirty="0">
                <a:solidFill>
                  <a:srgbClr val="000000"/>
                </a:solidFill>
                <a:latin typeface="Comic Sans MS" panose="030F0702030302020204" pitchFamily="66" charset="0"/>
              </a:rPr>
              <a:t>GIS/GPS</a:t>
            </a:r>
          </a:p>
          <a:p>
            <a:pPr lvl="0"/>
            <a:br>
              <a:rPr kumimoji="0" lang="en-US" altLang="en-US" sz="1000" b="0" i="0" u="none" strike="noStrike" cap="none" normalizeH="0" baseline="0" dirty="0">
                <a:ln>
                  <a:noFill/>
                </a:ln>
                <a:solidFill>
                  <a:srgbClr val="000000"/>
                </a:solidFill>
                <a:effectLst/>
                <a:latin typeface="Comic Sans MS" panose="030F0702030302020204" pitchFamily="66" charset="0"/>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2E96F17F-F932-4CE6-B5B9-4A764911B45A}"/>
              </a:ext>
            </a:extLst>
          </p:cNvPr>
          <p:cNvSpPr txBox="1">
            <a:spLocks noChangeArrowheads="1"/>
          </p:cNvSpPr>
          <p:nvPr/>
        </p:nvSpPr>
        <p:spPr bwMode="auto">
          <a:xfrm>
            <a:off x="4648200" y="2697162"/>
            <a:ext cx="4038600" cy="3246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0000"/>
                </a:solidFill>
                <a:effectLst/>
                <a:latin typeface="Comic Sans MS" panose="030F0702030302020204" pitchFamily="66" charset="0"/>
              </a:rPr>
              <a:t>Ages 9 and Above:</a:t>
            </a:r>
            <a:br>
              <a:rPr kumimoji="0" lang="en-US" altLang="en-US" sz="1200" b="1" i="0" u="sng"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Goats-Dairy</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Goats-Market</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Cattle-Dairy</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Cattle-Beef</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Horses &amp; Ponies (Equine)</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Sheep</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Swine</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Surf Camp</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Archery (Shooting Sports, $5.00 per project meeting)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omic Sans MS" panose="030F0702030302020204" pitchFamily="66" charset="0"/>
              </a:rPr>
              <a:t>Air Rifle (Shooting Sports, $5.00 per project meeting)</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Sewing (Clothing &amp; Textiles)</a:t>
            </a:r>
            <a:br>
              <a:rPr kumimoji="0" lang="en-US" altLang="en-US" sz="1200" b="0" i="0" u="none" strike="noStrike" cap="none" normalizeH="0" baseline="0" dirty="0">
                <a:ln>
                  <a:noFill/>
                </a:ln>
                <a:solidFill>
                  <a:srgbClr val="000000"/>
                </a:solidFill>
                <a:effectLst/>
                <a:latin typeface="Comic Sans MS" panose="030F0702030302020204" pitchFamily="66" charset="0"/>
              </a:rPr>
            </a:br>
            <a:r>
              <a:rPr kumimoji="0" lang="en-US" altLang="en-US" sz="1200" b="0" i="0" u="none" strike="noStrike" cap="none" normalizeH="0" baseline="0" dirty="0">
                <a:ln>
                  <a:noFill/>
                </a:ln>
                <a:solidFill>
                  <a:srgbClr val="000000"/>
                </a:solidFill>
                <a:effectLst/>
                <a:latin typeface="Comic Sans MS" panose="030F0702030302020204" pitchFamily="66" charset="0"/>
              </a:rPr>
              <a:t>Crocheting (Fiber Arts)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omic Sans MS" panose="030F0702030302020204" pitchFamily="66" charset="0"/>
              </a:rPr>
              <a:t>Foods - cooking &amp; preservation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omic Sans MS" panose="030F0702030302020204" pitchFamily="66" charset="0"/>
              </a:rPr>
              <a:t>Fine Arts</a:t>
            </a:r>
          </a:p>
          <a:p>
            <a:r>
              <a:rPr lang="en-US" altLang="en-US" sz="1200" dirty="0">
                <a:solidFill>
                  <a:srgbClr val="000000"/>
                </a:solidFill>
                <a:latin typeface="Comic Sans MS" panose="030F0702030302020204" pitchFamily="66" charset="0"/>
              </a:rPr>
              <a:t>Robotics</a:t>
            </a:r>
            <a:endParaRPr lang="en-US" altLang="en-US" sz="1200" dirty="0"/>
          </a:p>
        </p:txBody>
      </p:sp>
      <p:pic>
        <p:nvPicPr>
          <p:cNvPr id="1030" name="Picture 6">
            <a:extLst>
              <a:ext uri="{FF2B5EF4-FFF2-40B4-BE49-F238E27FC236}">
                <a16:creationId xmlns:a16="http://schemas.microsoft.com/office/drawing/2014/main" id="{2C235EF3-1CEE-4433-B5D1-70B684D56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1976437"/>
            <a:ext cx="687388"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9743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4283D22-2CA7-4466-827C-DA8BBDABEF9E}"/>
              </a:ext>
            </a:extLst>
          </p:cNvPr>
          <p:cNvSpPr>
            <a:spLocks noGrp="1" noRot="1" noChangeArrowheads="1"/>
          </p:cNvSpPr>
          <p:nvPr>
            <p:ph type="title"/>
          </p:nvPr>
        </p:nvSpPr>
        <p:spPr>
          <a:xfrm>
            <a:off x="457200" y="244475"/>
            <a:ext cx="8385175" cy="974725"/>
          </a:xfrm>
        </p:spPr>
        <p:txBody>
          <a:bodyPr/>
          <a:lstStyle/>
          <a:p>
            <a:pPr algn="ctr" eaLnBrk="1" hangingPunct="1">
              <a:defRPr/>
            </a:pPr>
            <a:r>
              <a:rPr lang="en-US" altLang="en-US" dirty="0"/>
              <a:t>Community Clubs</a:t>
            </a:r>
          </a:p>
        </p:txBody>
      </p:sp>
      <p:sp>
        <p:nvSpPr>
          <p:cNvPr id="17411" name="Rectangle 3">
            <a:extLst>
              <a:ext uri="{FF2B5EF4-FFF2-40B4-BE49-F238E27FC236}">
                <a16:creationId xmlns:a16="http://schemas.microsoft.com/office/drawing/2014/main" id="{FBAEFF67-811D-4B9F-8426-52CC4A3D5E56}"/>
              </a:ext>
            </a:extLst>
          </p:cNvPr>
          <p:cNvSpPr>
            <a:spLocks noGrp="1" noRot="1" noChangeArrowheads="1"/>
          </p:cNvSpPr>
          <p:nvPr>
            <p:ph type="body" idx="1"/>
          </p:nvPr>
        </p:nvSpPr>
        <p:spPr>
          <a:xfrm>
            <a:off x="152400" y="1143000"/>
            <a:ext cx="8915400" cy="5715000"/>
          </a:xfrm>
        </p:spPr>
        <p:txBody>
          <a:bodyPr/>
          <a:lstStyle/>
          <a:p>
            <a:pPr eaLnBrk="1" hangingPunct="1">
              <a:defRPr/>
            </a:pPr>
            <a:r>
              <a:rPr lang="en-US" altLang="en-US" sz="2800" dirty="0"/>
              <a:t>A community club is a way of providing 4-H members with opportunities to learn and practice specific skills.  Club meetings give members a chance to take on responsibility and to practice citizenship, leadership and democratic procedures – all learned by doing.</a:t>
            </a:r>
          </a:p>
          <a:p>
            <a:pPr eaLnBrk="1" hangingPunct="1">
              <a:defRPr/>
            </a:pPr>
            <a:r>
              <a:rPr lang="en-US" altLang="en-US" sz="2800" dirty="0"/>
              <a:t>Most of the monthly announcements about what is going on in 4-H are giving at the Community Club meetings.  Also, for our countywide events to happen 4-H members need to step up and apply to be event chairpersons.  The 4-H program is for the youth and run by the youth, with help from our </a:t>
            </a:r>
            <a:br>
              <a:rPr lang="en-US" altLang="en-US" sz="2800" dirty="0"/>
            </a:br>
            <a:r>
              <a:rPr lang="en-US" altLang="en-US" sz="2800" dirty="0"/>
              <a:t>volunteers.</a:t>
            </a:r>
            <a:br>
              <a:rPr lang="en-US" altLang="en-US" sz="2800" dirty="0"/>
            </a:br>
            <a:endParaRPr lang="en-US" altLang="en-US" sz="2800" dirty="0"/>
          </a:p>
        </p:txBody>
      </p:sp>
      <p:pic>
        <p:nvPicPr>
          <p:cNvPr id="18436" name="Picture 4">
            <a:extLst>
              <a:ext uri="{FF2B5EF4-FFF2-40B4-BE49-F238E27FC236}">
                <a16:creationId xmlns:a16="http://schemas.microsoft.com/office/drawing/2014/main" id="{C6FD3E69-8575-4091-B411-E60909944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477154"/>
            <a:ext cx="2141019" cy="11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ext, letter&#10;&#10;Description automatically generated">
            <a:extLst>
              <a:ext uri="{FF2B5EF4-FFF2-40B4-BE49-F238E27FC236}">
                <a16:creationId xmlns:a16="http://schemas.microsoft.com/office/drawing/2014/main" id="{AA36592B-71BB-4919-ADA8-4BEB13F2D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066800"/>
            <a:ext cx="4464491" cy="5562600"/>
          </a:xfrm>
          <a:prstGeom prst="rect">
            <a:avLst/>
          </a:prstGeom>
        </p:spPr>
      </p:pic>
      <p:sp>
        <p:nvSpPr>
          <p:cNvPr id="23" name="Rectangle 2">
            <a:extLst>
              <a:ext uri="{FF2B5EF4-FFF2-40B4-BE49-F238E27FC236}">
                <a16:creationId xmlns:a16="http://schemas.microsoft.com/office/drawing/2014/main" id="{8C3C47A8-A960-49EE-A803-58560CFAB5CB}"/>
              </a:ext>
            </a:extLst>
          </p:cNvPr>
          <p:cNvSpPr>
            <a:spLocks noGrp="1" noRot="1" noChangeArrowheads="1"/>
          </p:cNvSpPr>
          <p:nvPr>
            <p:ph type="title"/>
          </p:nvPr>
        </p:nvSpPr>
        <p:spPr>
          <a:xfrm>
            <a:off x="457200" y="244475"/>
            <a:ext cx="8385175" cy="822325"/>
          </a:xfrm>
        </p:spPr>
        <p:txBody>
          <a:bodyPr/>
          <a:lstStyle/>
          <a:p>
            <a:pPr algn="ctr" eaLnBrk="1" hangingPunct="1">
              <a:defRPr/>
            </a:pPr>
            <a:r>
              <a:rPr lang="en-US" altLang="en-US" dirty="0"/>
              <a:t>Community Club Agenda</a:t>
            </a:r>
          </a:p>
        </p:txBody>
      </p:sp>
    </p:spTree>
    <p:extLst>
      <p:ext uri="{BB962C8B-B14F-4D97-AF65-F5344CB8AC3E}">
        <p14:creationId xmlns:p14="http://schemas.microsoft.com/office/powerpoint/2010/main" val="89595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5819120-90F0-4C4C-8E99-3210C15EEBB3}"/>
              </a:ext>
            </a:extLst>
          </p:cNvPr>
          <p:cNvSpPr>
            <a:spLocks noGrp="1" noRot="1" noChangeArrowheads="1"/>
          </p:cNvSpPr>
          <p:nvPr>
            <p:ph type="title"/>
          </p:nvPr>
        </p:nvSpPr>
        <p:spPr/>
        <p:txBody>
          <a:bodyPr/>
          <a:lstStyle/>
          <a:p>
            <a:pPr algn="ctr" eaLnBrk="1" hangingPunct="1">
              <a:defRPr/>
            </a:pPr>
            <a:r>
              <a:rPr lang="en-US" altLang="en-US"/>
              <a:t>Community Club List</a:t>
            </a:r>
          </a:p>
        </p:txBody>
      </p:sp>
      <p:sp>
        <p:nvSpPr>
          <p:cNvPr id="20483" name="Rectangle 3">
            <a:extLst>
              <a:ext uri="{FF2B5EF4-FFF2-40B4-BE49-F238E27FC236}">
                <a16:creationId xmlns:a16="http://schemas.microsoft.com/office/drawing/2014/main" id="{8479F35D-E0B3-47DF-9EAD-5A7E81730666}"/>
              </a:ext>
            </a:extLst>
          </p:cNvPr>
          <p:cNvSpPr>
            <a:spLocks noGrp="1" noRot="1" noChangeArrowheads="1"/>
          </p:cNvSpPr>
          <p:nvPr>
            <p:ph type="body" idx="1"/>
          </p:nvPr>
        </p:nvSpPr>
        <p:spPr>
          <a:xfrm>
            <a:off x="0" y="1676400"/>
            <a:ext cx="9144000" cy="4419600"/>
          </a:xfrm>
        </p:spPr>
        <p:txBody>
          <a:bodyPr/>
          <a:lstStyle/>
          <a:p>
            <a:pPr eaLnBrk="1" hangingPunct="1">
              <a:defRPr/>
            </a:pPr>
            <a:r>
              <a:rPr lang="en-US" altLang="en-US" dirty="0"/>
              <a:t>Del Norte 4-H Community Club</a:t>
            </a:r>
          </a:p>
          <a:p>
            <a:pPr eaLnBrk="1" hangingPunct="1">
              <a:defRPr/>
            </a:pPr>
            <a:r>
              <a:rPr lang="en-US" altLang="en-US" dirty="0"/>
              <a:t>Elk Valley Swine/Pig Irons 4-H Community Club</a:t>
            </a:r>
          </a:p>
          <a:p>
            <a:pPr eaLnBrk="1" hangingPunct="1">
              <a:defRPr/>
            </a:pPr>
            <a:r>
              <a:rPr lang="en-US" altLang="en-US" dirty="0"/>
              <a:t>Wild River 4-H Community Club</a:t>
            </a:r>
          </a:p>
        </p:txBody>
      </p:sp>
      <p:pic>
        <p:nvPicPr>
          <p:cNvPr id="5" name="Picture 4" descr="Text, letter&#10;&#10;Description automatically generated">
            <a:extLst>
              <a:ext uri="{FF2B5EF4-FFF2-40B4-BE49-F238E27FC236}">
                <a16:creationId xmlns:a16="http://schemas.microsoft.com/office/drawing/2014/main" id="{D85E9624-2EA0-42D7-99F4-19D5A193A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657600"/>
            <a:ext cx="2643624" cy="2859092"/>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CD0EFF05-BF41-437B-A523-B4261BA3C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1" y="3697489"/>
            <a:ext cx="3651624" cy="24186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2EA2-2154-41F4-918B-4D8898160071}"/>
              </a:ext>
            </a:extLst>
          </p:cNvPr>
          <p:cNvSpPr>
            <a:spLocks noGrp="1"/>
          </p:cNvSpPr>
          <p:nvPr>
            <p:ph type="title"/>
          </p:nvPr>
        </p:nvSpPr>
        <p:spPr>
          <a:xfrm>
            <a:off x="228600" y="-62837"/>
            <a:ext cx="8385175" cy="1431925"/>
          </a:xfrm>
        </p:spPr>
        <p:txBody>
          <a:bodyPr/>
          <a:lstStyle/>
          <a:p>
            <a:pPr eaLnBrk="1" hangingPunct="1">
              <a:defRPr/>
            </a:pPr>
            <a:r>
              <a:rPr lang="en-US" dirty="0"/>
              <a:t>Other Youth Opportunities</a:t>
            </a:r>
          </a:p>
        </p:txBody>
      </p:sp>
      <p:sp>
        <p:nvSpPr>
          <p:cNvPr id="3" name="Content Placeholder 2">
            <a:extLst>
              <a:ext uri="{FF2B5EF4-FFF2-40B4-BE49-F238E27FC236}">
                <a16:creationId xmlns:a16="http://schemas.microsoft.com/office/drawing/2014/main" id="{84E5AE73-EA8A-4D44-A4C4-2AA1BD1BAEAA}"/>
              </a:ext>
            </a:extLst>
          </p:cNvPr>
          <p:cNvSpPr>
            <a:spLocks noGrp="1"/>
          </p:cNvSpPr>
          <p:nvPr>
            <p:ph idx="1"/>
          </p:nvPr>
        </p:nvSpPr>
        <p:spPr>
          <a:xfrm>
            <a:off x="762000" y="990600"/>
            <a:ext cx="8007350" cy="4708525"/>
          </a:xfrm>
        </p:spPr>
        <p:txBody>
          <a:bodyPr/>
          <a:lstStyle/>
          <a:p>
            <a:pPr eaLnBrk="1" hangingPunct="1">
              <a:defRPr/>
            </a:pPr>
            <a:r>
              <a:rPr lang="en-US" sz="2400" dirty="0"/>
              <a:t>Holding a Leadership Position</a:t>
            </a:r>
          </a:p>
          <a:p>
            <a:pPr lvl="1" eaLnBrk="1" hangingPunct="1">
              <a:defRPr/>
            </a:pPr>
            <a:r>
              <a:rPr lang="en-US" sz="2400" dirty="0"/>
              <a:t>Club Level – officer positions</a:t>
            </a:r>
          </a:p>
          <a:p>
            <a:pPr lvl="1" eaLnBrk="1" hangingPunct="1">
              <a:defRPr/>
            </a:pPr>
            <a:r>
              <a:rPr lang="en-US" sz="2400" dirty="0"/>
              <a:t>County Council Level – </a:t>
            </a:r>
          </a:p>
          <a:p>
            <a:pPr marL="457200" lvl="1" indent="0" eaLnBrk="1" hangingPunct="1">
              <a:buNone/>
              <a:defRPr/>
            </a:pPr>
            <a:r>
              <a:rPr lang="en-US" sz="2400" dirty="0"/>
              <a:t>	officer positions</a:t>
            </a:r>
          </a:p>
          <a:p>
            <a:pPr lvl="1" eaLnBrk="1" hangingPunct="1">
              <a:defRPr/>
            </a:pPr>
            <a:r>
              <a:rPr lang="en-US" sz="2400" dirty="0"/>
              <a:t>Event Chairperson</a:t>
            </a:r>
          </a:p>
          <a:p>
            <a:pPr eaLnBrk="1" hangingPunct="1">
              <a:defRPr/>
            </a:pPr>
            <a:r>
              <a:rPr lang="en-US" sz="2400" dirty="0"/>
              <a:t>Serving on an Event Committee</a:t>
            </a:r>
          </a:p>
          <a:p>
            <a:pPr eaLnBrk="1" hangingPunct="1">
              <a:defRPr/>
            </a:pPr>
            <a:r>
              <a:rPr lang="en-US" sz="2400" dirty="0"/>
              <a:t>Attending County Events</a:t>
            </a:r>
          </a:p>
          <a:p>
            <a:pPr lvl="1" eaLnBrk="1" hangingPunct="1">
              <a:defRPr/>
            </a:pPr>
            <a:r>
              <a:rPr lang="en-US" sz="1800" dirty="0"/>
              <a:t>Veteran’s Day Parade</a:t>
            </a:r>
          </a:p>
          <a:p>
            <a:pPr lvl="1" eaLnBrk="1" hangingPunct="1">
              <a:defRPr/>
            </a:pPr>
            <a:r>
              <a:rPr lang="en-US" sz="1800" dirty="0"/>
              <a:t>4-H Christmas Party</a:t>
            </a:r>
          </a:p>
          <a:p>
            <a:pPr lvl="1" eaLnBrk="1" hangingPunct="1">
              <a:defRPr/>
            </a:pPr>
            <a:r>
              <a:rPr lang="en-US" sz="1800" dirty="0"/>
              <a:t>Soup Supper – Annual 4-H Countywide Fundraiser</a:t>
            </a:r>
          </a:p>
          <a:p>
            <a:pPr lvl="1" eaLnBrk="1" hangingPunct="1">
              <a:defRPr/>
            </a:pPr>
            <a:r>
              <a:rPr lang="en-US" sz="1800" dirty="0"/>
              <a:t>Home </a:t>
            </a:r>
            <a:r>
              <a:rPr lang="en-US" sz="1800" dirty="0" err="1"/>
              <a:t>Ec</a:t>
            </a:r>
            <a:r>
              <a:rPr lang="en-US" sz="1800" dirty="0"/>
              <a:t> Day</a:t>
            </a:r>
          </a:p>
          <a:p>
            <a:pPr lvl="1" eaLnBrk="1" hangingPunct="1">
              <a:defRPr/>
            </a:pPr>
            <a:r>
              <a:rPr lang="en-US" sz="1800" dirty="0"/>
              <a:t>Presentation Day &amp; Regional Presentation Day</a:t>
            </a:r>
          </a:p>
          <a:p>
            <a:pPr lvl="1" eaLnBrk="1" hangingPunct="1">
              <a:defRPr/>
            </a:pPr>
            <a:r>
              <a:rPr lang="en-US" sz="1800" dirty="0"/>
              <a:t>Fashion Revue</a:t>
            </a:r>
          </a:p>
          <a:p>
            <a:pPr lvl="1" eaLnBrk="1" hangingPunct="1">
              <a:defRPr/>
            </a:pPr>
            <a:r>
              <a:rPr lang="en-US" sz="1800" dirty="0"/>
              <a:t>4-H Easter Egg Hunt</a:t>
            </a:r>
          </a:p>
          <a:p>
            <a:pPr lvl="1" eaLnBrk="1" hangingPunct="1">
              <a:defRPr/>
            </a:pPr>
            <a:r>
              <a:rPr lang="en-US" sz="1800" dirty="0"/>
              <a:t>4</a:t>
            </a:r>
            <a:r>
              <a:rPr lang="en-US" sz="1800" baseline="30000" dirty="0"/>
              <a:t>th</a:t>
            </a:r>
            <a:r>
              <a:rPr lang="en-US" sz="1800" dirty="0"/>
              <a:t> of July Parade</a:t>
            </a:r>
          </a:p>
        </p:txBody>
      </p:sp>
      <p:pic>
        <p:nvPicPr>
          <p:cNvPr id="20484" name="Picture 4" descr="Logo, company name&#10;&#10;Description automatically generated">
            <a:extLst>
              <a:ext uri="{FF2B5EF4-FFF2-40B4-BE49-F238E27FC236}">
                <a16:creationId xmlns:a16="http://schemas.microsoft.com/office/drawing/2014/main" id="{5E08B9C6-F2D7-4CEC-A0F7-3FFFFFE2F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76488"/>
            <a:ext cx="21431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21E6-8653-4B55-B5EA-B6725E01DB07}"/>
              </a:ext>
            </a:extLst>
          </p:cNvPr>
          <p:cNvSpPr>
            <a:spLocks noGrp="1"/>
          </p:cNvSpPr>
          <p:nvPr>
            <p:ph type="title"/>
          </p:nvPr>
        </p:nvSpPr>
        <p:spPr/>
        <p:txBody>
          <a:bodyPr/>
          <a:lstStyle/>
          <a:p>
            <a:r>
              <a:rPr lang="en-US" dirty="0"/>
              <a:t>4-H Soup Supper </a:t>
            </a:r>
            <a:br>
              <a:rPr lang="en-US" dirty="0"/>
            </a:br>
            <a:r>
              <a:rPr lang="en-US" dirty="0"/>
              <a:t>Annual Fundraiser</a:t>
            </a:r>
          </a:p>
        </p:txBody>
      </p:sp>
      <p:sp>
        <p:nvSpPr>
          <p:cNvPr id="3" name="Content Placeholder 2">
            <a:extLst>
              <a:ext uri="{FF2B5EF4-FFF2-40B4-BE49-F238E27FC236}">
                <a16:creationId xmlns:a16="http://schemas.microsoft.com/office/drawing/2014/main" id="{A63D404F-76FF-4CF1-A1E3-93CD06095094}"/>
              </a:ext>
            </a:extLst>
          </p:cNvPr>
          <p:cNvSpPr>
            <a:spLocks noGrp="1"/>
          </p:cNvSpPr>
          <p:nvPr>
            <p:ph idx="1"/>
          </p:nvPr>
        </p:nvSpPr>
        <p:spPr>
          <a:xfrm>
            <a:off x="838200" y="1676399"/>
            <a:ext cx="8007350" cy="4937125"/>
          </a:xfrm>
        </p:spPr>
        <p:txBody>
          <a:bodyPr/>
          <a:lstStyle/>
          <a:p>
            <a:r>
              <a:rPr lang="en-US" dirty="0"/>
              <a:t>Saturday, March 16</a:t>
            </a:r>
            <a:r>
              <a:rPr lang="en-US" baseline="30000" dirty="0"/>
              <a:t>th</a:t>
            </a:r>
            <a:r>
              <a:rPr lang="en-US" dirty="0"/>
              <a:t>, 2024</a:t>
            </a:r>
          </a:p>
          <a:p>
            <a:r>
              <a:rPr lang="en-US" sz="2000" dirty="0"/>
              <a:t>Annual countywide fundraiser – this fundraiser is what helps the </a:t>
            </a:r>
            <a:br>
              <a:rPr lang="en-US" sz="2000" dirty="0"/>
            </a:br>
            <a:r>
              <a:rPr lang="en-US" sz="2000" dirty="0"/>
              <a:t>4-H Council pay the $42.00 of your yearly 4-H enrollment fee, fund our countywide 4-H events and prizes youth receive at events.  Also these funds support purchase of pins, trophies and buckles.</a:t>
            </a:r>
          </a:p>
          <a:p>
            <a:r>
              <a:rPr lang="en-US" sz="2000" dirty="0"/>
              <a:t>We sell tickets for a soup dinner and have a silent and live auction.</a:t>
            </a:r>
          </a:p>
          <a:p>
            <a:r>
              <a:rPr lang="en-US" sz="2400" dirty="0"/>
              <a:t>Ways to help:</a:t>
            </a:r>
          </a:p>
          <a:p>
            <a:pPr lvl="1"/>
            <a:r>
              <a:rPr lang="en-US" sz="2000" dirty="0"/>
              <a:t>Sell tickets</a:t>
            </a:r>
          </a:p>
          <a:p>
            <a:pPr lvl="1"/>
            <a:r>
              <a:rPr lang="en-US" sz="2000" dirty="0"/>
              <a:t>Make a donation.</a:t>
            </a:r>
          </a:p>
          <a:p>
            <a:pPr lvl="1"/>
            <a:r>
              <a:rPr lang="en-US" sz="2000" dirty="0"/>
              <a:t>Request donation items, services and soup.</a:t>
            </a:r>
          </a:p>
          <a:p>
            <a:pPr lvl="1"/>
            <a:r>
              <a:rPr lang="en-US" sz="2000" dirty="0"/>
              <a:t>Pick up donation items.</a:t>
            </a:r>
          </a:p>
          <a:p>
            <a:pPr lvl="1"/>
            <a:r>
              <a:rPr lang="en-US" sz="2000" dirty="0"/>
              <a:t>Sign up to help at the event – many hands makes light work. </a:t>
            </a:r>
          </a:p>
        </p:txBody>
      </p:sp>
    </p:spTree>
    <p:extLst>
      <p:ext uri="{BB962C8B-B14F-4D97-AF65-F5344CB8AC3E}">
        <p14:creationId xmlns:p14="http://schemas.microsoft.com/office/powerpoint/2010/main" val="403509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A268-5051-40CF-9EB3-456E21643B5E}"/>
              </a:ext>
            </a:extLst>
          </p:cNvPr>
          <p:cNvSpPr>
            <a:spLocks noGrp="1"/>
          </p:cNvSpPr>
          <p:nvPr>
            <p:ph type="title"/>
          </p:nvPr>
        </p:nvSpPr>
        <p:spPr/>
        <p:txBody>
          <a:bodyPr/>
          <a:lstStyle/>
          <a:p>
            <a:pPr eaLnBrk="1" hangingPunct="1">
              <a:defRPr/>
            </a:pPr>
            <a:r>
              <a:rPr lang="en-US" dirty="0"/>
              <a:t>Record Books and Awards</a:t>
            </a:r>
          </a:p>
        </p:txBody>
      </p:sp>
      <p:sp>
        <p:nvSpPr>
          <p:cNvPr id="3" name="Content Placeholder 2">
            <a:extLst>
              <a:ext uri="{FF2B5EF4-FFF2-40B4-BE49-F238E27FC236}">
                <a16:creationId xmlns:a16="http://schemas.microsoft.com/office/drawing/2014/main" id="{201731A9-82DB-401B-A933-8B329F8029C4}"/>
              </a:ext>
            </a:extLst>
          </p:cNvPr>
          <p:cNvSpPr>
            <a:spLocks noGrp="1"/>
          </p:cNvSpPr>
          <p:nvPr>
            <p:ph idx="1"/>
          </p:nvPr>
        </p:nvSpPr>
        <p:spPr/>
        <p:txBody>
          <a:bodyPr/>
          <a:lstStyle/>
          <a:p>
            <a:pPr eaLnBrk="1" hangingPunct="1">
              <a:defRPr/>
            </a:pPr>
            <a:r>
              <a:rPr lang="en-US" sz="2800" dirty="0"/>
              <a:t>Record Books:</a:t>
            </a:r>
          </a:p>
          <a:p>
            <a:pPr lvl="1" eaLnBrk="1" hangingPunct="1">
              <a:defRPr/>
            </a:pPr>
            <a:r>
              <a:rPr lang="en-US" sz="2000" dirty="0"/>
              <a:t>Youth keep track of what they did, what they learned and where they did for each project on an Annual Project Report Form (APR).  If your youth turns in one APR at the end of the program year they will receive a year pin and stripe.  If they want to earn their Stars, they will need to turn in a completed Record Book.</a:t>
            </a:r>
          </a:p>
          <a:p>
            <a:pPr eaLnBrk="1" hangingPunct="1">
              <a:defRPr/>
            </a:pPr>
            <a:r>
              <a:rPr lang="en-US" sz="2800" dirty="0"/>
              <a:t>Awards:</a:t>
            </a:r>
          </a:p>
          <a:p>
            <a:pPr lvl="1" eaLnBrk="1" hangingPunct="1">
              <a:defRPr/>
            </a:pPr>
            <a:r>
              <a:rPr lang="en-US" sz="2000" dirty="0"/>
              <a:t>Year Pin and Stripe</a:t>
            </a:r>
          </a:p>
          <a:p>
            <a:pPr lvl="1" eaLnBrk="1" hangingPunct="1">
              <a:defRPr/>
            </a:pPr>
            <a:r>
              <a:rPr lang="en-US" sz="2000" dirty="0"/>
              <a:t>Proficiency pins: Community Service, Judging, Presentation &amp; Project Level Proficiency Pins.</a:t>
            </a:r>
          </a:p>
          <a:p>
            <a:pPr lvl="1" eaLnBrk="1" hangingPunct="1">
              <a:defRPr/>
            </a:pPr>
            <a:r>
              <a:rPr lang="en-US" sz="2000" dirty="0"/>
              <a:t>Record Book Pins</a:t>
            </a:r>
          </a:p>
          <a:p>
            <a:pPr lvl="1" eaLnBrk="1" hangingPunct="1">
              <a:defRPr/>
            </a:pPr>
            <a:r>
              <a:rPr lang="en-US" sz="2000" dirty="0"/>
              <a:t>Stars: Bronze, Silver, Gold &amp; Platinum</a:t>
            </a:r>
          </a:p>
        </p:txBody>
      </p:sp>
      <p:pic>
        <p:nvPicPr>
          <p:cNvPr id="5" name="Picture 4" descr="A picture containing hat, headdress, seat&#10;&#10;Description automatically generated">
            <a:extLst>
              <a:ext uri="{FF2B5EF4-FFF2-40B4-BE49-F238E27FC236}">
                <a16:creationId xmlns:a16="http://schemas.microsoft.com/office/drawing/2014/main" id="{BEAAE5A4-D7CB-4F54-99F0-4AC8800D8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510" y="5257800"/>
            <a:ext cx="1975931" cy="1485900"/>
          </a:xfrm>
          <a:prstGeom prst="rect">
            <a:avLst/>
          </a:prstGeom>
        </p:spPr>
      </p:pic>
      <p:pic>
        <p:nvPicPr>
          <p:cNvPr id="7" name="Picture 6">
            <a:extLst>
              <a:ext uri="{FF2B5EF4-FFF2-40B4-BE49-F238E27FC236}">
                <a16:creationId xmlns:a16="http://schemas.microsoft.com/office/drawing/2014/main" id="{B917779A-1B54-49C2-9CD1-9351D823E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18" y="2804318"/>
            <a:ext cx="1249363" cy="12493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D51-E52A-47CF-8C02-1A670FB2C51C}"/>
              </a:ext>
            </a:extLst>
          </p:cNvPr>
          <p:cNvSpPr>
            <a:spLocks noGrp="1"/>
          </p:cNvSpPr>
          <p:nvPr>
            <p:ph type="title"/>
          </p:nvPr>
        </p:nvSpPr>
        <p:spPr>
          <a:xfrm>
            <a:off x="421192" y="201570"/>
            <a:ext cx="8385175" cy="1066800"/>
          </a:xfrm>
        </p:spPr>
        <p:txBody>
          <a:bodyPr/>
          <a:lstStyle/>
          <a:p>
            <a:r>
              <a:rPr lang="en-US" dirty="0"/>
              <a:t>Annual Project </a:t>
            </a:r>
            <a:br>
              <a:rPr lang="en-US" dirty="0"/>
            </a:br>
            <a:r>
              <a:rPr lang="en-US" dirty="0"/>
              <a:t>			Report Form</a:t>
            </a:r>
          </a:p>
        </p:txBody>
      </p:sp>
      <p:pic>
        <p:nvPicPr>
          <p:cNvPr id="15" name="Picture 14" descr="Graphical user interface, table, Word&#10;&#10;Description automatically generated">
            <a:extLst>
              <a:ext uri="{FF2B5EF4-FFF2-40B4-BE49-F238E27FC236}">
                <a16:creationId xmlns:a16="http://schemas.microsoft.com/office/drawing/2014/main" id="{2A21AAEC-BBEF-41C2-86F8-43422C014ED9}"/>
              </a:ext>
            </a:extLst>
          </p:cNvPr>
          <p:cNvPicPr>
            <a:picLocks noChangeAspect="1"/>
          </p:cNvPicPr>
          <p:nvPr/>
        </p:nvPicPr>
        <p:blipFill rotWithShape="1">
          <a:blip r:embed="rId3">
            <a:extLst>
              <a:ext uri="{28A0092B-C50C-407E-A947-70E740481C1C}">
                <a14:useLocalDpi xmlns:a14="http://schemas.microsoft.com/office/drawing/2010/main" val="0"/>
              </a:ext>
            </a:extLst>
          </a:blip>
          <a:srcRect l="31666" t="17224" r="32501" b="4932"/>
          <a:stretch/>
        </p:blipFill>
        <p:spPr>
          <a:xfrm>
            <a:off x="536883" y="1524000"/>
            <a:ext cx="3871832" cy="5132429"/>
          </a:xfrm>
          <a:prstGeom prst="rect">
            <a:avLst/>
          </a:prstGeom>
        </p:spPr>
      </p:pic>
      <p:pic>
        <p:nvPicPr>
          <p:cNvPr id="19" name="Picture 18" descr="Graphical user interface, application, table, Word&#10;&#10;Description automatically generated">
            <a:extLst>
              <a:ext uri="{FF2B5EF4-FFF2-40B4-BE49-F238E27FC236}">
                <a16:creationId xmlns:a16="http://schemas.microsoft.com/office/drawing/2014/main" id="{51CC9EE4-0FF5-4958-977E-4BDF35E91ABD}"/>
              </a:ext>
            </a:extLst>
          </p:cNvPr>
          <p:cNvPicPr>
            <a:picLocks noChangeAspect="1"/>
          </p:cNvPicPr>
          <p:nvPr/>
        </p:nvPicPr>
        <p:blipFill rotWithShape="1">
          <a:blip r:embed="rId4">
            <a:extLst>
              <a:ext uri="{28A0092B-C50C-407E-A947-70E740481C1C}">
                <a14:useLocalDpi xmlns:a14="http://schemas.microsoft.com/office/drawing/2010/main" val="0"/>
              </a:ext>
            </a:extLst>
          </a:blip>
          <a:srcRect l="31667" t="18589" r="32500" b="5283"/>
          <a:stretch/>
        </p:blipFill>
        <p:spPr>
          <a:xfrm>
            <a:off x="4724400" y="1524000"/>
            <a:ext cx="3959116" cy="5132429"/>
          </a:xfrm>
          <a:prstGeom prst="rect">
            <a:avLst/>
          </a:prstGeom>
        </p:spPr>
      </p:pic>
    </p:spTree>
    <p:extLst>
      <p:ext uri="{BB962C8B-B14F-4D97-AF65-F5344CB8AC3E}">
        <p14:creationId xmlns:p14="http://schemas.microsoft.com/office/powerpoint/2010/main" val="185007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534B-5D68-435E-9EE2-3CD7AE02EC82}"/>
              </a:ext>
            </a:extLst>
          </p:cNvPr>
          <p:cNvSpPr>
            <a:spLocks noGrp="1"/>
          </p:cNvSpPr>
          <p:nvPr>
            <p:ph type="title"/>
          </p:nvPr>
        </p:nvSpPr>
        <p:spPr/>
        <p:txBody>
          <a:bodyPr/>
          <a:lstStyle/>
          <a:p>
            <a:r>
              <a:rPr lang="en-US" dirty="0"/>
              <a:t>Star Rankings</a:t>
            </a:r>
          </a:p>
        </p:txBody>
      </p:sp>
      <p:sp>
        <p:nvSpPr>
          <p:cNvPr id="3" name="Content Placeholder 2">
            <a:extLst>
              <a:ext uri="{FF2B5EF4-FFF2-40B4-BE49-F238E27FC236}">
                <a16:creationId xmlns:a16="http://schemas.microsoft.com/office/drawing/2014/main" id="{3F9DDCD7-3B94-4792-9C55-2B21FC2E1B35}"/>
              </a:ext>
            </a:extLst>
          </p:cNvPr>
          <p:cNvSpPr>
            <a:spLocks noGrp="1"/>
          </p:cNvSpPr>
          <p:nvPr>
            <p:ph idx="1"/>
          </p:nvPr>
        </p:nvSpPr>
        <p:spPr>
          <a:xfrm>
            <a:off x="462224" y="1295399"/>
            <a:ext cx="8153400" cy="5562601"/>
          </a:xfrm>
        </p:spPr>
        <p:txBody>
          <a:bodyPr/>
          <a:lstStyle/>
          <a:p>
            <a:r>
              <a:rPr lang="en-US" sz="2400" dirty="0"/>
              <a:t>Personal Development Report (PDR)</a:t>
            </a:r>
          </a:p>
          <a:p>
            <a:r>
              <a:rPr lang="en-US" sz="1800" dirty="0"/>
              <a:t>1.  4-H Projects Completed</a:t>
            </a:r>
          </a:p>
          <a:p>
            <a:r>
              <a:rPr lang="en-US" sz="1800" dirty="0"/>
              <a:t>2.  4-H Project Skill Activities</a:t>
            </a:r>
          </a:p>
          <a:p>
            <a:r>
              <a:rPr lang="en-US" sz="1800" dirty="0"/>
              <a:t>3.  4-H Event Attended</a:t>
            </a:r>
          </a:p>
          <a:p>
            <a:r>
              <a:rPr lang="en-US" sz="1800" dirty="0"/>
              <a:t>4.  Leadership Development</a:t>
            </a:r>
          </a:p>
          <a:p>
            <a:r>
              <a:rPr lang="en-US" sz="1800" dirty="0"/>
              <a:t>5.  Citizenship &amp; Community Service</a:t>
            </a:r>
          </a:p>
          <a:p>
            <a:r>
              <a:rPr lang="en-US" sz="1800" dirty="0"/>
              <a:t>6.  Communication Skills</a:t>
            </a:r>
          </a:p>
          <a:p>
            <a:r>
              <a:rPr lang="en-US" sz="1800" dirty="0"/>
              <a:t>7.  Honors and Recognition</a:t>
            </a:r>
          </a:p>
          <a:p>
            <a:r>
              <a:rPr lang="en-US" sz="1800" dirty="0"/>
              <a:t>8.  Lifestyle Activities</a:t>
            </a:r>
          </a:p>
          <a:p>
            <a:endParaRPr lang="en-US" sz="1800" dirty="0"/>
          </a:p>
          <a:p>
            <a:r>
              <a:rPr lang="en-US" sz="1800" dirty="0"/>
              <a:t>Bronze Star: Complete at least 5 of the 8 PDR categories</a:t>
            </a:r>
          </a:p>
          <a:p>
            <a:r>
              <a:rPr lang="en-US" sz="1800" dirty="0"/>
              <a:t>Silver Star: Complete at Least 6 of the 8 PDR categories</a:t>
            </a:r>
          </a:p>
          <a:p>
            <a:r>
              <a:rPr lang="en-US" sz="1800" dirty="0"/>
              <a:t>Gold Star: Complete at least 7 of the 8 PDR categories</a:t>
            </a:r>
          </a:p>
          <a:p>
            <a:r>
              <a:rPr lang="en-US" sz="1800" dirty="0"/>
              <a:t>Platinum Star: Complete at least 7 of the 8 PDR categories.</a:t>
            </a:r>
          </a:p>
          <a:p>
            <a:pPr marL="0" indent="0">
              <a:buNone/>
            </a:pPr>
            <a:endParaRPr lang="en-US" sz="2000" dirty="0"/>
          </a:p>
        </p:txBody>
      </p:sp>
      <p:pic>
        <p:nvPicPr>
          <p:cNvPr id="20" name="Picture 19" descr="A picture containing text&#10;&#10;Description automatically generated">
            <a:extLst>
              <a:ext uri="{FF2B5EF4-FFF2-40B4-BE49-F238E27FC236}">
                <a16:creationId xmlns:a16="http://schemas.microsoft.com/office/drawing/2014/main" id="{59F13307-E018-4305-9806-6859A6A30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672" y="244475"/>
            <a:ext cx="2142703" cy="1611313"/>
          </a:xfrm>
          <a:prstGeom prst="rect">
            <a:avLst/>
          </a:prstGeom>
        </p:spPr>
      </p:pic>
    </p:spTree>
    <p:extLst>
      <p:ext uri="{BB962C8B-B14F-4D97-AF65-F5344CB8AC3E}">
        <p14:creationId xmlns:p14="http://schemas.microsoft.com/office/powerpoint/2010/main" val="3845201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3F86-D46E-4B1D-9CB4-3A4359C08EA7}"/>
              </a:ext>
            </a:extLst>
          </p:cNvPr>
          <p:cNvSpPr>
            <a:spLocks noGrp="1"/>
          </p:cNvSpPr>
          <p:nvPr>
            <p:ph type="title"/>
          </p:nvPr>
        </p:nvSpPr>
        <p:spPr>
          <a:xfrm>
            <a:off x="379412" y="152400"/>
            <a:ext cx="8385175" cy="1431925"/>
          </a:xfrm>
        </p:spPr>
        <p:txBody>
          <a:bodyPr/>
          <a:lstStyle/>
          <a:p>
            <a:r>
              <a:rPr lang="en-US" dirty="0"/>
              <a:t>Personal Development 					Report Form</a:t>
            </a:r>
          </a:p>
        </p:txBody>
      </p:sp>
      <p:pic>
        <p:nvPicPr>
          <p:cNvPr id="10" name="Picture 9" descr="Graphical user interface, application, table&#10;&#10;Description automatically generated">
            <a:extLst>
              <a:ext uri="{FF2B5EF4-FFF2-40B4-BE49-F238E27FC236}">
                <a16:creationId xmlns:a16="http://schemas.microsoft.com/office/drawing/2014/main" id="{8F52BE0E-A1A2-4905-BA9B-6D47C7E6B646}"/>
              </a:ext>
            </a:extLst>
          </p:cNvPr>
          <p:cNvPicPr>
            <a:picLocks noChangeAspect="1"/>
          </p:cNvPicPr>
          <p:nvPr/>
        </p:nvPicPr>
        <p:blipFill rotWithShape="1">
          <a:blip r:embed="rId3">
            <a:extLst>
              <a:ext uri="{28A0092B-C50C-407E-A947-70E740481C1C}">
                <a14:useLocalDpi xmlns:a14="http://schemas.microsoft.com/office/drawing/2010/main" val="0"/>
              </a:ext>
            </a:extLst>
          </a:blip>
          <a:srcRect l="27500" t="44536" r="26667" b="3567"/>
          <a:stretch/>
        </p:blipFill>
        <p:spPr>
          <a:xfrm>
            <a:off x="4800600" y="2438400"/>
            <a:ext cx="4191000" cy="2895600"/>
          </a:xfrm>
          <a:prstGeom prst="rect">
            <a:avLst/>
          </a:prstGeom>
        </p:spPr>
      </p:pic>
      <p:pic>
        <p:nvPicPr>
          <p:cNvPr id="12" name="Picture 11" descr="Graphical user interface, application, table, Word&#10;&#10;Description automatically generated">
            <a:extLst>
              <a:ext uri="{FF2B5EF4-FFF2-40B4-BE49-F238E27FC236}">
                <a16:creationId xmlns:a16="http://schemas.microsoft.com/office/drawing/2014/main" id="{0440DAAA-806F-4EC8-91AA-1B79A5AF4C4B}"/>
              </a:ext>
            </a:extLst>
          </p:cNvPr>
          <p:cNvPicPr>
            <a:picLocks noChangeAspect="1"/>
          </p:cNvPicPr>
          <p:nvPr/>
        </p:nvPicPr>
        <p:blipFill rotWithShape="1">
          <a:blip r:embed="rId4">
            <a:extLst>
              <a:ext uri="{28A0092B-C50C-407E-A947-70E740481C1C}">
                <a14:useLocalDpi xmlns:a14="http://schemas.microsoft.com/office/drawing/2010/main" val="0"/>
              </a:ext>
            </a:extLst>
          </a:blip>
          <a:srcRect l="26667" t="15857" r="28333" b="2201"/>
          <a:stretch/>
        </p:blipFill>
        <p:spPr>
          <a:xfrm>
            <a:off x="394397" y="1600200"/>
            <a:ext cx="4114800" cy="4572000"/>
          </a:xfrm>
          <a:prstGeom prst="rect">
            <a:avLst/>
          </a:prstGeom>
        </p:spPr>
      </p:pic>
    </p:spTree>
    <p:extLst>
      <p:ext uri="{BB962C8B-B14F-4D97-AF65-F5344CB8AC3E}">
        <p14:creationId xmlns:p14="http://schemas.microsoft.com/office/powerpoint/2010/main" val="110859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6649660-D942-4BF0-A709-97ED69FFD928}"/>
              </a:ext>
            </a:extLst>
          </p:cNvPr>
          <p:cNvSpPr>
            <a:spLocks noGrp="1" noRot="1" noChangeArrowheads="1"/>
          </p:cNvSpPr>
          <p:nvPr>
            <p:ph type="title"/>
          </p:nvPr>
        </p:nvSpPr>
        <p:spPr/>
        <p:txBody>
          <a:bodyPr/>
          <a:lstStyle/>
          <a:p>
            <a:pPr algn="ctr" eaLnBrk="1" hangingPunct="1">
              <a:defRPr/>
            </a:pPr>
            <a:r>
              <a:rPr lang="en-US" altLang="en-US"/>
              <a:t>What Is 4-H?</a:t>
            </a:r>
          </a:p>
        </p:txBody>
      </p:sp>
      <p:sp>
        <p:nvSpPr>
          <p:cNvPr id="10243" name="Rectangle 3">
            <a:extLst>
              <a:ext uri="{FF2B5EF4-FFF2-40B4-BE49-F238E27FC236}">
                <a16:creationId xmlns:a16="http://schemas.microsoft.com/office/drawing/2014/main" id="{1BF7E2DC-05AD-4AAE-8571-47DE39FB7C09}"/>
              </a:ext>
            </a:extLst>
          </p:cNvPr>
          <p:cNvSpPr>
            <a:spLocks noGrp="1" noRot="1" noChangeArrowheads="1"/>
          </p:cNvSpPr>
          <p:nvPr>
            <p:ph type="body" idx="1"/>
          </p:nvPr>
        </p:nvSpPr>
        <p:spPr/>
        <p:txBody>
          <a:bodyPr/>
          <a:lstStyle/>
          <a:p>
            <a:pPr eaLnBrk="1" hangingPunct="1">
              <a:defRPr/>
            </a:pPr>
            <a:r>
              <a:rPr lang="en-US" altLang="en-US"/>
              <a:t>4-H is an educational program of the University of California Cooperative Extension Service.</a:t>
            </a:r>
          </a:p>
          <a:p>
            <a:pPr eaLnBrk="1" hangingPunct="1">
              <a:defRPr/>
            </a:pPr>
            <a:r>
              <a:rPr lang="en-US" altLang="en-US"/>
              <a:t>This youth development program is made available through a partnership of county, state and federal governments.</a:t>
            </a:r>
          </a:p>
        </p:txBody>
      </p:sp>
      <p:pic>
        <p:nvPicPr>
          <p:cNvPr id="6148" name="Picture 2" descr="Logo, company name&#10;&#10;Description automatically generated">
            <a:extLst>
              <a:ext uri="{FF2B5EF4-FFF2-40B4-BE49-F238E27FC236}">
                <a16:creationId xmlns:a16="http://schemas.microsoft.com/office/drawing/2014/main" id="{4FDDF679-ED74-4626-AC3B-A8054DE86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24400"/>
            <a:ext cx="1501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47982BA-F538-4138-9334-3A078E5C33BB}"/>
              </a:ext>
            </a:extLst>
          </p:cNvPr>
          <p:cNvSpPr>
            <a:spLocks noGrp="1" noRot="1" noChangeArrowheads="1"/>
          </p:cNvSpPr>
          <p:nvPr>
            <p:ph type="title"/>
          </p:nvPr>
        </p:nvSpPr>
        <p:spPr/>
        <p:txBody>
          <a:bodyPr/>
          <a:lstStyle/>
          <a:p>
            <a:pPr algn="ctr" eaLnBrk="1" hangingPunct="1">
              <a:defRPr/>
            </a:pPr>
            <a:r>
              <a:rPr lang="en-US" altLang="en-US"/>
              <a:t>Ways for Parents </a:t>
            </a:r>
            <a:br>
              <a:rPr lang="en-US" altLang="en-US"/>
            </a:br>
            <a:r>
              <a:rPr lang="en-US" altLang="en-US"/>
              <a:t>to get Involved</a:t>
            </a:r>
            <a:endParaRPr lang="en-US" altLang="en-US" dirty="0"/>
          </a:p>
        </p:txBody>
      </p:sp>
      <p:sp>
        <p:nvSpPr>
          <p:cNvPr id="24579" name="Rectangle 3">
            <a:extLst>
              <a:ext uri="{FF2B5EF4-FFF2-40B4-BE49-F238E27FC236}">
                <a16:creationId xmlns:a16="http://schemas.microsoft.com/office/drawing/2014/main" id="{C465B763-BC91-4E58-B58E-2B4F76744C68}"/>
              </a:ext>
            </a:extLst>
          </p:cNvPr>
          <p:cNvSpPr>
            <a:spLocks noGrp="1" noRot="1" noChangeArrowheads="1"/>
          </p:cNvSpPr>
          <p:nvPr>
            <p:ph type="body" idx="1"/>
          </p:nvPr>
        </p:nvSpPr>
        <p:spPr/>
        <p:txBody>
          <a:bodyPr/>
          <a:lstStyle/>
          <a:p>
            <a:pPr eaLnBrk="1" hangingPunct="1">
              <a:defRPr/>
            </a:pPr>
            <a:r>
              <a:rPr lang="en-US" altLang="en-US"/>
              <a:t>Projects at the county level</a:t>
            </a:r>
          </a:p>
          <a:p>
            <a:pPr eaLnBrk="1" hangingPunct="1">
              <a:defRPr/>
            </a:pPr>
            <a:r>
              <a:rPr lang="en-US" altLang="en-US"/>
              <a:t>Projects in the community club</a:t>
            </a:r>
          </a:p>
          <a:p>
            <a:pPr eaLnBrk="1" hangingPunct="1">
              <a:defRPr/>
            </a:pPr>
            <a:r>
              <a:rPr lang="en-US" altLang="en-US"/>
              <a:t>Become a project leader</a:t>
            </a:r>
          </a:p>
          <a:p>
            <a:pPr eaLnBrk="1" hangingPunct="1">
              <a:defRPr/>
            </a:pPr>
            <a:r>
              <a:rPr lang="en-US" altLang="en-US"/>
              <a:t>Participate in 4-H Council</a:t>
            </a:r>
            <a:endParaRPr lang="en-US" altLang="en-US" dirty="0"/>
          </a:p>
        </p:txBody>
      </p:sp>
      <p:pic>
        <p:nvPicPr>
          <p:cNvPr id="23556" name="Picture 5">
            <a:extLst>
              <a:ext uri="{FF2B5EF4-FFF2-40B4-BE49-F238E27FC236}">
                <a16:creationId xmlns:a16="http://schemas.microsoft.com/office/drawing/2014/main" id="{9A574D68-9BC8-4BAA-A44F-5F7FC5A5D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4763"/>
            <a:ext cx="17018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4DCEBB9-6189-4B2D-9F75-5CB38ABABDEC}"/>
              </a:ext>
            </a:extLst>
          </p:cNvPr>
          <p:cNvSpPr>
            <a:spLocks noGrp="1" noRot="1" noChangeArrowheads="1"/>
          </p:cNvSpPr>
          <p:nvPr>
            <p:ph type="title"/>
          </p:nvPr>
        </p:nvSpPr>
        <p:spPr/>
        <p:txBody>
          <a:bodyPr/>
          <a:lstStyle/>
          <a:p>
            <a:pPr algn="ctr" eaLnBrk="1" hangingPunct="1">
              <a:defRPr/>
            </a:pPr>
            <a:r>
              <a:rPr lang="en-US" altLang="en-US"/>
              <a:t>The 4-H Mission</a:t>
            </a:r>
          </a:p>
        </p:txBody>
      </p:sp>
      <p:sp>
        <p:nvSpPr>
          <p:cNvPr id="13315" name="Rectangle 3">
            <a:extLst>
              <a:ext uri="{FF2B5EF4-FFF2-40B4-BE49-F238E27FC236}">
                <a16:creationId xmlns:a16="http://schemas.microsoft.com/office/drawing/2014/main" id="{55274109-1924-4429-B74B-336C097E02F4}"/>
              </a:ext>
            </a:extLst>
          </p:cNvPr>
          <p:cNvSpPr>
            <a:spLocks noGrp="1" noRot="1" noChangeArrowheads="1"/>
          </p:cNvSpPr>
          <p:nvPr>
            <p:ph type="body" idx="1"/>
          </p:nvPr>
        </p:nvSpPr>
        <p:spPr/>
        <p:txBody>
          <a:bodyPr/>
          <a:lstStyle/>
          <a:p>
            <a:pPr eaLnBrk="1" hangingPunct="1">
              <a:defRPr/>
            </a:pPr>
            <a:r>
              <a:rPr lang="en-US" altLang="en-US" sz="2800" dirty="0"/>
              <a:t>The 4-H program is dedicated to providing opportunities for young people to develop leadership and management skills, positive self-esteem, effective communication skills, a solid sense of personal responsibility and the ability to make sound decisions.</a:t>
            </a:r>
          </a:p>
          <a:p>
            <a:pPr eaLnBrk="1" hangingPunct="1">
              <a:defRPr/>
            </a:pPr>
            <a:r>
              <a:rPr lang="en-US" altLang="en-US" sz="2800" dirty="0"/>
              <a:t>The life-skills learned in 4-H enable youth to become productive, well-informed, self-reliant responsible adults.</a:t>
            </a:r>
          </a:p>
        </p:txBody>
      </p:sp>
      <p:pic>
        <p:nvPicPr>
          <p:cNvPr id="8196" name="Picture 5">
            <a:extLst>
              <a:ext uri="{FF2B5EF4-FFF2-40B4-BE49-F238E27FC236}">
                <a16:creationId xmlns:a16="http://schemas.microsoft.com/office/drawing/2014/main" id="{7532CF19-05F2-4982-B38F-FF2BD5A53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3276600"/>
            <a:ext cx="21304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04DFEB59-D2EA-4EFE-A92A-1FE8AF24E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0363"/>
            <a:ext cx="127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E596-15EF-4058-8054-9AA25B74C574}"/>
              </a:ext>
            </a:extLst>
          </p:cNvPr>
          <p:cNvSpPr>
            <a:spLocks noGrp="1"/>
          </p:cNvSpPr>
          <p:nvPr>
            <p:ph type="title"/>
          </p:nvPr>
        </p:nvSpPr>
        <p:spPr/>
        <p:txBody>
          <a:bodyPr/>
          <a:lstStyle/>
          <a:p>
            <a:pPr eaLnBrk="1" hangingPunct="1">
              <a:defRPr/>
            </a:pPr>
            <a:r>
              <a:rPr lang="en-US" dirty="0"/>
              <a:t>4-H Motto: </a:t>
            </a:r>
            <a:br>
              <a:rPr lang="en-US" dirty="0"/>
            </a:br>
            <a:r>
              <a:rPr lang="en-US" dirty="0"/>
              <a:t>“To Make the Best Better”</a:t>
            </a:r>
          </a:p>
        </p:txBody>
      </p:sp>
      <p:sp>
        <p:nvSpPr>
          <p:cNvPr id="3" name="Content Placeholder 2">
            <a:extLst>
              <a:ext uri="{FF2B5EF4-FFF2-40B4-BE49-F238E27FC236}">
                <a16:creationId xmlns:a16="http://schemas.microsoft.com/office/drawing/2014/main" id="{C353D1CB-4EF0-4B03-97BB-D1703F634259}"/>
              </a:ext>
            </a:extLst>
          </p:cNvPr>
          <p:cNvSpPr>
            <a:spLocks noGrp="1"/>
          </p:cNvSpPr>
          <p:nvPr>
            <p:ph idx="1"/>
          </p:nvPr>
        </p:nvSpPr>
        <p:spPr/>
        <p:txBody>
          <a:bodyPr/>
          <a:lstStyle/>
          <a:p>
            <a:pPr eaLnBrk="1" hangingPunct="1">
              <a:defRPr/>
            </a:pPr>
            <a:r>
              <a:rPr lang="en-US" dirty="0"/>
              <a:t>4-H Colors:</a:t>
            </a:r>
          </a:p>
          <a:p>
            <a:pPr lvl="1" eaLnBrk="1" hangingPunct="1">
              <a:defRPr/>
            </a:pPr>
            <a:r>
              <a:rPr lang="en-US" dirty="0"/>
              <a:t>The 4-H colors are green and white.  Green is nature’s most common color and represents youth, life and growth.  White symbolizes purity and high ideals.</a:t>
            </a:r>
          </a:p>
          <a:p>
            <a:pPr eaLnBrk="1" hangingPunct="1">
              <a:defRPr/>
            </a:pPr>
            <a:r>
              <a:rPr lang="en-US" dirty="0"/>
              <a:t>4-H Slogan:</a:t>
            </a:r>
          </a:p>
          <a:p>
            <a:pPr lvl="1" eaLnBrk="1" hangingPunct="1">
              <a:defRPr/>
            </a:pPr>
            <a:r>
              <a:rPr lang="en-US" dirty="0"/>
              <a:t>“Learn by Doing”</a:t>
            </a:r>
          </a:p>
        </p:txBody>
      </p:sp>
      <p:pic>
        <p:nvPicPr>
          <p:cNvPr id="10244" name="Picture 4" descr="A picture containing map&#10;&#10;Description automatically generated">
            <a:extLst>
              <a:ext uri="{FF2B5EF4-FFF2-40B4-BE49-F238E27FC236}">
                <a16:creationId xmlns:a16="http://schemas.microsoft.com/office/drawing/2014/main" id="{076A25AE-4681-49E1-8DB8-B6F198D46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629150"/>
            <a:ext cx="21939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7">
            <a:extLst>
              <a:ext uri="{FF2B5EF4-FFF2-40B4-BE49-F238E27FC236}">
                <a16:creationId xmlns:a16="http://schemas.microsoft.com/office/drawing/2014/main" id="{2FD3BD21-A82D-44B3-AB13-5AF8F51E7A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5925" y="914400"/>
            <a:ext cx="8312150" cy="5181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7973E92-7F66-4BA2-AA4A-B0CC3B342E7D}"/>
              </a:ext>
            </a:extLst>
          </p:cNvPr>
          <p:cNvSpPr>
            <a:spLocks noGrp="1" noRot="1" noChangeArrowheads="1"/>
          </p:cNvSpPr>
          <p:nvPr>
            <p:ph type="title"/>
          </p:nvPr>
        </p:nvSpPr>
        <p:spPr/>
        <p:txBody>
          <a:bodyPr/>
          <a:lstStyle/>
          <a:p>
            <a:pPr algn="ctr" eaLnBrk="1" hangingPunct="1">
              <a:defRPr/>
            </a:pPr>
            <a:r>
              <a:rPr lang="en-US" altLang="en-US" dirty="0"/>
              <a:t>Del Norte County 4-H Program Support</a:t>
            </a:r>
          </a:p>
        </p:txBody>
      </p:sp>
      <p:sp>
        <p:nvSpPr>
          <p:cNvPr id="15363" name="Rectangle 3">
            <a:extLst>
              <a:ext uri="{FF2B5EF4-FFF2-40B4-BE49-F238E27FC236}">
                <a16:creationId xmlns:a16="http://schemas.microsoft.com/office/drawing/2014/main" id="{59069B1A-0EBF-4456-A8CC-90359E7E3847}"/>
              </a:ext>
            </a:extLst>
          </p:cNvPr>
          <p:cNvSpPr>
            <a:spLocks noGrp="1" noRot="1" noChangeArrowheads="1"/>
          </p:cNvSpPr>
          <p:nvPr>
            <p:ph type="body" idx="1"/>
          </p:nvPr>
        </p:nvSpPr>
        <p:spPr>
          <a:xfrm>
            <a:off x="838200" y="1447800"/>
            <a:ext cx="8007350" cy="4648200"/>
          </a:xfrm>
        </p:spPr>
        <p:txBody>
          <a:bodyPr/>
          <a:lstStyle/>
          <a:p>
            <a:pPr eaLnBrk="1" hangingPunct="1">
              <a:defRPr/>
            </a:pPr>
            <a:r>
              <a:rPr lang="en-US" altLang="en-US" dirty="0"/>
              <a:t>Staff:</a:t>
            </a:r>
          </a:p>
          <a:p>
            <a:pPr lvl="1" eaLnBrk="1" hangingPunct="1">
              <a:defRPr/>
            </a:pPr>
            <a:r>
              <a:rPr lang="en-US" altLang="en-US" dirty="0"/>
              <a:t>County Director – Yana </a:t>
            </a:r>
            <a:r>
              <a:rPr lang="en-US" altLang="en-US" dirty="0" err="1"/>
              <a:t>Valchovic</a:t>
            </a:r>
            <a:r>
              <a:rPr lang="en-US" altLang="en-US" dirty="0"/>
              <a:t> </a:t>
            </a:r>
          </a:p>
          <a:p>
            <a:pPr marL="457200" lvl="1" indent="0" eaLnBrk="1" hangingPunct="1">
              <a:buNone/>
              <a:defRPr/>
            </a:pPr>
            <a:r>
              <a:rPr lang="en-US" altLang="en-US" dirty="0"/>
              <a:t>	(707-445-7351)</a:t>
            </a:r>
          </a:p>
          <a:p>
            <a:pPr lvl="1" eaLnBrk="1" hangingPunct="1">
              <a:defRPr/>
            </a:pPr>
            <a:r>
              <a:rPr lang="en-US" altLang="en-US" dirty="0"/>
              <a:t>4-H Program Rep – Kaylin Nylander </a:t>
            </a:r>
          </a:p>
          <a:p>
            <a:pPr marL="457200" lvl="1" indent="0" eaLnBrk="1" hangingPunct="1">
              <a:buNone/>
              <a:defRPr/>
            </a:pPr>
            <a:r>
              <a:rPr lang="en-US" altLang="en-US" dirty="0"/>
              <a:t>	(707-445-7351)</a:t>
            </a:r>
          </a:p>
          <a:p>
            <a:pPr lvl="1" eaLnBrk="1" hangingPunct="1">
              <a:defRPr/>
            </a:pPr>
            <a:r>
              <a:rPr lang="en-US" altLang="en-US" dirty="0"/>
              <a:t>Del Norte Secretary – Jacki Bennett </a:t>
            </a:r>
          </a:p>
          <a:p>
            <a:pPr marL="914400" lvl="2" indent="0" eaLnBrk="1" hangingPunct="1">
              <a:buNone/>
              <a:defRPr/>
            </a:pPr>
            <a:r>
              <a:rPr lang="en-US" altLang="en-US" dirty="0"/>
              <a:t>(707-464-4711)</a:t>
            </a:r>
          </a:p>
          <a:p>
            <a:pPr eaLnBrk="1" hangingPunct="1">
              <a:defRPr/>
            </a:pPr>
            <a:r>
              <a:rPr lang="en-US" altLang="en-US" dirty="0"/>
              <a:t>Adult volunteers:</a:t>
            </a:r>
          </a:p>
          <a:p>
            <a:pPr lvl="1" eaLnBrk="1" hangingPunct="1">
              <a:defRPr/>
            </a:pPr>
            <a:r>
              <a:rPr lang="en-US" altLang="en-US" dirty="0"/>
              <a:t>Community Club Leaders</a:t>
            </a:r>
          </a:p>
          <a:p>
            <a:pPr lvl="1" eaLnBrk="1" hangingPunct="1">
              <a:defRPr/>
            </a:pPr>
            <a:r>
              <a:rPr lang="en-US" altLang="en-US" dirty="0"/>
              <a:t>Project Leaders</a:t>
            </a:r>
          </a:p>
        </p:txBody>
      </p:sp>
      <p:pic>
        <p:nvPicPr>
          <p:cNvPr id="12292" name="Picture 4">
            <a:extLst>
              <a:ext uri="{FF2B5EF4-FFF2-40B4-BE49-F238E27FC236}">
                <a16:creationId xmlns:a16="http://schemas.microsoft.com/office/drawing/2014/main" id="{AF766183-D604-4587-9E89-022F81B2C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80783">
            <a:off x="6217209" y="5619638"/>
            <a:ext cx="2793404" cy="79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10876F4-C390-4CA8-8458-4F64D453FD6A}"/>
              </a:ext>
            </a:extLst>
          </p:cNvPr>
          <p:cNvSpPr>
            <a:spLocks noGrp="1" noRot="1" noChangeArrowheads="1"/>
          </p:cNvSpPr>
          <p:nvPr>
            <p:ph type="title"/>
          </p:nvPr>
        </p:nvSpPr>
        <p:spPr/>
        <p:txBody>
          <a:bodyPr/>
          <a:lstStyle/>
          <a:p>
            <a:pPr algn="ctr" eaLnBrk="1" hangingPunct="1">
              <a:defRPr/>
            </a:pPr>
            <a:r>
              <a:rPr lang="en-US" altLang="en-US"/>
              <a:t>4-H Membership</a:t>
            </a:r>
          </a:p>
        </p:txBody>
      </p:sp>
      <p:sp>
        <p:nvSpPr>
          <p:cNvPr id="16387" name="Rectangle 3">
            <a:extLst>
              <a:ext uri="{FF2B5EF4-FFF2-40B4-BE49-F238E27FC236}">
                <a16:creationId xmlns:a16="http://schemas.microsoft.com/office/drawing/2014/main" id="{750367ED-A003-433B-B8AB-C7565D1DD88B}"/>
              </a:ext>
            </a:extLst>
          </p:cNvPr>
          <p:cNvSpPr>
            <a:spLocks noGrp="1" noRot="1" noChangeArrowheads="1"/>
          </p:cNvSpPr>
          <p:nvPr>
            <p:ph type="body" idx="1"/>
          </p:nvPr>
        </p:nvSpPr>
        <p:spPr/>
        <p:txBody>
          <a:bodyPr/>
          <a:lstStyle/>
          <a:p>
            <a:pPr eaLnBrk="1" hangingPunct="1">
              <a:defRPr/>
            </a:pPr>
            <a:r>
              <a:rPr lang="en-US" altLang="en-US" dirty="0"/>
              <a:t>Primary members:</a:t>
            </a:r>
          </a:p>
          <a:p>
            <a:pPr lvl="1" eaLnBrk="1" hangingPunct="1">
              <a:defRPr/>
            </a:pPr>
            <a:r>
              <a:rPr lang="en-US" altLang="en-US" dirty="0"/>
              <a:t>5 years old by January 1</a:t>
            </a:r>
            <a:r>
              <a:rPr lang="en-US" altLang="en-US" baseline="30000" dirty="0"/>
              <a:t>st</a:t>
            </a:r>
            <a:r>
              <a:rPr lang="en-US" altLang="en-US" dirty="0"/>
              <a:t> of the program year</a:t>
            </a:r>
          </a:p>
          <a:p>
            <a:pPr eaLnBrk="1" hangingPunct="1">
              <a:defRPr/>
            </a:pPr>
            <a:r>
              <a:rPr lang="en-US" altLang="en-US" dirty="0"/>
              <a:t>Regular members:</a:t>
            </a:r>
          </a:p>
          <a:p>
            <a:pPr lvl="1" eaLnBrk="1" hangingPunct="1">
              <a:defRPr/>
            </a:pPr>
            <a:r>
              <a:rPr lang="en-US" altLang="en-US" dirty="0"/>
              <a:t>9 years of age by January 1</a:t>
            </a:r>
            <a:r>
              <a:rPr lang="en-US" altLang="en-US" baseline="30000" dirty="0"/>
              <a:t>st</a:t>
            </a:r>
            <a:r>
              <a:rPr lang="en-US" altLang="en-US" dirty="0"/>
              <a:t> of the program year</a:t>
            </a:r>
          </a:p>
          <a:p>
            <a:pPr eaLnBrk="1" hangingPunct="1">
              <a:defRPr/>
            </a:pPr>
            <a:r>
              <a:rPr lang="en-US" altLang="en-US" dirty="0"/>
              <a:t>Fee: $20.00 enrollment for the year</a:t>
            </a:r>
          </a:p>
          <a:p>
            <a:pPr lvl="1" eaLnBrk="1" hangingPunct="1">
              <a:defRPr/>
            </a:pPr>
            <a:r>
              <a:rPr lang="en-US" altLang="en-US" dirty="0"/>
              <a:t>$62.00 is the actual enrollment fee, but 4-H Council covers the remaining $42.00.</a:t>
            </a:r>
          </a:p>
        </p:txBody>
      </p:sp>
      <p:pic>
        <p:nvPicPr>
          <p:cNvPr id="13316" name="Picture 4">
            <a:extLst>
              <a:ext uri="{FF2B5EF4-FFF2-40B4-BE49-F238E27FC236}">
                <a16:creationId xmlns:a16="http://schemas.microsoft.com/office/drawing/2014/main" id="{1E94E9EE-34FA-4189-972F-6E5B370E0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663" y="1031875"/>
            <a:ext cx="21336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EFD2-16CF-4FA8-AFF1-8E53543FFCDD}"/>
              </a:ext>
            </a:extLst>
          </p:cNvPr>
          <p:cNvSpPr>
            <a:spLocks noGrp="1"/>
          </p:cNvSpPr>
          <p:nvPr>
            <p:ph type="title"/>
          </p:nvPr>
        </p:nvSpPr>
        <p:spPr/>
        <p:txBody>
          <a:bodyPr/>
          <a:lstStyle/>
          <a:p>
            <a:pPr algn="ctr" eaLnBrk="1" hangingPunct="1">
              <a:defRPr/>
            </a:pPr>
            <a:r>
              <a:rPr lang="en-US" dirty="0"/>
              <a:t>Minimum Expectations </a:t>
            </a:r>
            <a:br>
              <a:rPr lang="en-US" dirty="0"/>
            </a:br>
            <a:r>
              <a:rPr lang="en-US" dirty="0"/>
              <a:t>of Youth</a:t>
            </a:r>
          </a:p>
        </p:txBody>
      </p:sp>
      <p:sp>
        <p:nvSpPr>
          <p:cNvPr id="3" name="Content Placeholder 2">
            <a:extLst>
              <a:ext uri="{FF2B5EF4-FFF2-40B4-BE49-F238E27FC236}">
                <a16:creationId xmlns:a16="http://schemas.microsoft.com/office/drawing/2014/main" id="{D023AF14-F2A7-47D9-9DD6-3F98F68C4FD8}"/>
              </a:ext>
            </a:extLst>
          </p:cNvPr>
          <p:cNvSpPr>
            <a:spLocks noGrp="1"/>
          </p:cNvSpPr>
          <p:nvPr>
            <p:ph idx="1"/>
          </p:nvPr>
        </p:nvSpPr>
        <p:spPr/>
        <p:txBody>
          <a:bodyPr/>
          <a:lstStyle/>
          <a:p>
            <a:pPr eaLnBrk="1" hangingPunct="1">
              <a:defRPr/>
            </a:pPr>
            <a:r>
              <a:rPr lang="en-US" dirty="0"/>
              <a:t>Attend 75% of club/project meetings</a:t>
            </a:r>
          </a:p>
          <a:p>
            <a:pPr eaLnBrk="1" hangingPunct="1">
              <a:defRPr/>
            </a:pPr>
            <a:r>
              <a:rPr lang="en-US" dirty="0"/>
              <a:t>Enroll in at least one 4-H project </a:t>
            </a:r>
          </a:p>
          <a:p>
            <a:pPr eaLnBrk="1" hangingPunct="1">
              <a:defRPr/>
            </a:pPr>
            <a:r>
              <a:rPr lang="en-US" dirty="0"/>
              <a:t>Complete one community service activity</a:t>
            </a:r>
          </a:p>
          <a:p>
            <a:pPr eaLnBrk="1" hangingPunct="1">
              <a:defRPr/>
            </a:pPr>
            <a:r>
              <a:rPr lang="en-US" dirty="0"/>
              <a:t>Complete one Annual Project Report Form.</a:t>
            </a:r>
          </a:p>
        </p:txBody>
      </p:sp>
      <p:pic>
        <p:nvPicPr>
          <p:cNvPr id="14340" name="Picture 4" descr="Icon&#10;&#10;Description automatically generated">
            <a:extLst>
              <a:ext uri="{FF2B5EF4-FFF2-40B4-BE49-F238E27FC236}">
                <a16:creationId xmlns:a16="http://schemas.microsoft.com/office/drawing/2014/main" id="{2FFADD1A-C1D9-476F-8A5C-F874E76A0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95800"/>
            <a:ext cx="20462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2A2E8E1-DDCB-4D28-A8AC-728299F8FC34}"/>
              </a:ext>
            </a:extLst>
          </p:cNvPr>
          <p:cNvSpPr>
            <a:spLocks noGrp="1" noRot="1" noChangeArrowheads="1"/>
          </p:cNvSpPr>
          <p:nvPr>
            <p:ph type="title"/>
          </p:nvPr>
        </p:nvSpPr>
        <p:spPr/>
        <p:txBody>
          <a:bodyPr/>
          <a:lstStyle/>
          <a:p>
            <a:pPr algn="ctr" eaLnBrk="1" hangingPunct="1">
              <a:defRPr/>
            </a:pPr>
            <a:r>
              <a:rPr lang="en-US" altLang="en-US" dirty="0"/>
              <a:t>4-H Projects</a:t>
            </a:r>
          </a:p>
        </p:txBody>
      </p:sp>
      <p:sp>
        <p:nvSpPr>
          <p:cNvPr id="18435" name="Rectangle 3">
            <a:extLst>
              <a:ext uri="{FF2B5EF4-FFF2-40B4-BE49-F238E27FC236}">
                <a16:creationId xmlns:a16="http://schemas.microsoft.com/office/drawing/2014/main" id="{20C4D141-1DF6-40E9-9284-9470FC9C770A}"/>
              </a:ext>
            </a:extLst>
          </p:cNvPr>
          <p:cNvSpPr>
            <a:spLocks noGrp="1" noRot="1" noChangeArrowheads="1"/>
          </p:cNvSpPr>
          <p:nvPr>
            <p:ph type="body" idx="1"/>
          </p:nvPr>
        </p:nvSpPr>
        <p:spPr>
          <a:xfrm>
            <a:off x="838200" y="1752600"/>
            <a:ext cx="8007350" cy="4191000"/>
          </a:xfrm>
        </p:spPr>
        <p:txBody>
          <a:bodyPr/>
          <a:lstStyle/>
          <a:p>
            <a:pPr eaLnBrk="1" hangingPunct="1">
              <a:lnSpc>
                <a:spcPct val="90000"/>
              </a:lnSpc>
              <a:defRPr/>
            </a:pPr>
            <a:r>
              <a:rPr lang="en-US" altLang="en-US" dirty="0"/>
              <a:t>At least six hours of planned work in an area that interests the 4-H member</a:t>
            </a:r>
            <a:r>
              <a:rPr lang="en-US" altLang="en-US" dirty="0">
                <a:solidFill>
                  <a:srgbClr val="FF3300"/>
                </a:solidFill>
              </a:rPr>
              <a:t> </a:t>
            </a:r>
          </a:p>
          <a:p>
            <a:pPr eaLnBrk="1" hangingPunct="1">
              <a:lnSpc>
                <a:spcPct val="90000"/>
              </a:lnSpc>
              <a:defRPr/>
            </a:pPr>
            <a:r>
              <a:rPr lang="en-US" altLang="en-US" dirty="0"/>
              <a:t>Guided by a volunteers who are the project leaders</a:t>
            </a:r>
          </a:p>
          <a:p>
            <a:pPr eaLnBrk="1" hangingPunct="1">
              <a:lnSpc>
                <a:spcPct val="90000"/>
              </a:lnSpc>
              <a:defRPr/>
            </a:pPr>
            <a:r>
              <a:rPr lang="en-US" altLang="en-US" dirty="0"/>
              <a:t>Aimed at planned objectives that can be attained and measured</a:t>
            </a:r>
          </a:p>
          <a:p>
            <a:pPr eaLnBrk="1" hangingPunct="1">
              <a:lnSpc>
                <a:spcPct val="90000"/>
              </a:lnSpc>
              <a:defRPr/>
            </a:pPr>
            <a:r>
              <a:rPr lang="en-US" altLang="en-US" dirty="0"/>
              <a:t>Summarized by some form of record keeping (Annual Project Report).</a:t>
            </a:r>
          </a:p>
        </p:txBody>
      </p:sp>
      <p:pic>
        <p:nvPicPr>
          <p:cNvPr id="16388" name="Picture 4">
            <a:extLst>
              <a:ext uri="{FF2B5EF4-FFF2-40B4-BE49-F238E27FC236}">
                <a16:creationId xmlns:a16="http://schemas.microsoft.com/office/drawing/2014/main" id="{E700D91E-EC71-456D-897A-076A5B969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97948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id="{71871400-51BA-44CF-B0A8-8655C6E3B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4800"/>
            <a:ext cx="1371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a:extLst>
              <a:ext uri="{FF2B5EF4-FFF2-40B4-BE49-F238E27FC236}">
                <a16:creationId xmlns:a16="http://schemas.microsoft.com/office/drawing/2014/main" id="{6209EDA0-53F2-4954-BF0E-E0505A570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513" y="5210175"/>
            <a:ext cx="146526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620</TotalTime>
  <Words>1111</Words>
  <Application>Microsoft Office PowerPoint</Application>
  <PresentationFormat>On-screen Show (4:3)</PresentationFormat>
  <Paragraphs>134</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Comic Sans MS</vt:lpstr>
      <vt:lpstr>Cooper Black</vt:lpstr>
      <vt:lpstr>Wingdings</vt:lpstr>
      <vt:lpstr>Glass Layers</vt:lpstr>
      <vt:lpstr>Make the 4-H Connection </vt:lpstr>
      <vt:lpstr>What Is 4-H?</vt:lpstr>
      <vt:lpstr>The 4-H Mission</vt:lpstr>
      <vt:lpstr>4-H Motto:  “To Make the Best Better”</vt:lpstr>
      <vt:lpstr>PowerPoint Presentation</vt:lpstr>
      <vt:lpstr>Del Norte County 4-H Program Support</vt:lpstr>
      <vt:lpstr>4-H Membership</vt:lpstr>
      <vt:lpstr>Minimum Expectations  of Youth</vt:lpstr>
      <vt:lpstr>4-H Projects</vt:lpstr>
      <vt:lpstr>Available 4-H Projects</vt:lpstr>
      <vt:lpstr>Community Clubs</vt:lpstr>
      <vt:lpstr>Community Club Agenda</vt:lpstr>
      <vt:lpstr>Community Club List</vt:lpstr>
      <vt:lpstr>Other Youth Opportunities</vt:lpstr>
      <vt:lpstr>4-H Soup Supper  Annual Fundraiser</vt:lpstr>
      <vt:lpstr>Record Books and Awards</vt:lpstr>
      <vt:lpstr>Annual Project     Report Form</vt:lpstr>
      <vt:lpstr>Star Rankings</vt:lpstr>
      <vt:lpstr>Personal Development      Report Form</vt:lpstr>
      <vt:lpstr>Ways for Parents  to get Involved</vt:lpstr>
    </vt:vector>
  </TitlesOfParts>
  <Company>DEL NORTE COOPERATIVE EXTENSION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Involved in 4-H</dc:title>
  <dc:creator>UCCE DEL NORTE</dc:creator>
  <cp:lastModifiedBy>Jaclyn Bennett</cp:lastModifiedBy>
  <cp:revision>42</cp:revision>
  <dcterms:created xsi:type="dcterms:W3CDTF">2005-09-23T20:19:58Z</dcterms:created>
  <dcterms:modified xsi:type="dcterms:W3CDTF">2023-10-11T18:34:27Z</dcterms:modified>
</cp:coreProperties>
</file>