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82" r:id="rId6"/>
    <p:sldMasterId id="2147483689" r:id="rId7"/>
  </p:sldMasterIdLst>
  <p:notesMasterIdLst>
    <p:notesMasterId r:id="rId35"/>
  </p:notesMasterIdLst>
  <p:sldIdLst>
    <p:sldId id="451" r:id="rId8"/>
    <p:sldId id="501" r:id="rId9"/>
    <p:sldId id="504" r:id="rId10"/>
    <p:sldId id="527" r:id="rId11"/>
    <p:sldId id="526" r:id="rId12"/>
    <p:sldId id="542" r:id="rId13"/>
    <p:sldId id="555" r:id="rId14"/>
    <p:sldId id="522" r:id="rId15"/>
    <p:sldId id="544" r:id="rId16"/>
    <p:sldId id="523" r:id="rId17"/>
    <p:sldId id="543" r:id="rId18"/>
    <p:sldId id="533" r:id="rId19"/>
    <p:sldId id="548" r:id="rId20"/>
    <p:sldId id="268" r:id="rId21"/>
    <p:sldId id="272" r:id="rId22"/>
    <p:sldId id="273" r:id="rId23"/>
    <p:sldId id="274" r:id="rId24"/>
    <p:sldId id="267" r:id="rId25"/>
    <p:sldId id="264" r:id="rId26"/>
    <p:sldId id="550" r:id="rId27"/>
    <p:sldId id="545" r:id="rId28"/>
    <p:sldId id="524" r:id="rId29"/>
    <p:sldId id="551" r:id="rId30"/>
    <p:sldId id="552" r:id="rId31"/>
    <p:sldId id="553" r:id="rId32"/>
    <p:sldId id="554" r:id="rId33"/>
    <p:sldId id="531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22812-F900-3E67-8B98-DD68E6F62206}" name="Miranda Renee Westfall" initials="MW" userId="S::mrwestfall@ucdavis.edu::b93b117d-d29b-4b18-a170-6904bb2a87ba" providerId="AD"/>
  <p188:author id="{2856C06D-ED2F-EF89-B7EC-7E7D689A1170}" name="Janice Kao" initials="JK" userId="S::jankao@ucdavis.edu::0c1c0f66-4494-448a-83a5-f6c1d4d9be8a" providerId="AD"/>
  <p188:author id="{F301FD92-9B02-4B2B-F73F-575530DBF69D}" name="Amanda M Linares" initials="AL" userId="S::amlinares@ucdavis.edu::baadcad8-1e51-4f82-ab68-4f4320b9f765" providerId="AD"/>
  <p188:author id="{07956CDB-A13B-856F-525D-2ADFFAD5AD5A}" name="Summer Jean Cortez" initials="SC" userId="S::sjcortez@ucdavis.edu::15bee438-bc94-41aa-8f90-87ce5bfedc31" providerId="AD"/>
  <p188:author id="{407420E0-E93E-7ED4-893F-073660A9B4A8}" name="Carolyn Dawn Rider" initials="CR" userId="S::cdkitzmann@ucdavis.edu::8c9e2da6-2e24-4746-b720-68f58bc9dd08" providerId="AD"/>
  <p188:author id="{6034CDEA-F7E5-68F2-0736-BF5E64C47FCD}" name="Summer Jean Cortez" initials="" userId="S::sjcortez@UCDAVIS.EDU::15bee438-bc94-41aa-8f90-87ce5bfedc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2" clrIdx="0">
    <p:extLst>
      <p:ext uri="{19B8F6BF-5375-455C-9EA6-DF929625EA0E}">
        <p15:presenceInfo xmlns:p15="http://schemas.microsoft.com/office/powerpoint/2012/main" userId="Amanda M Lina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311"/>
    <a:srgbClr val="FB8654"/>
    <a:srgbClr val="8BC53F"/>
    <a:srgbClr val="702B84"/>
    <a:srgbClr val="00944D"/>
    <a:srgbClr val="AF2A30"/>
    <a:srgbClr val="59CFC3"/>
    <a:srgbClr val="2B388F"/>
    <a:srgbClr val="4D96BA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25CAA-36E5-674C-9D7B-CBB2F8E023D7}" v="4" dt="2023-11-16T16:23:12.193"/>
    <p1510:client id="{0FA29EC1-5E0B-CD43-963A-718002A7C0F7}" v="1866" dt="2023-11-16T17:48:33.052"/>
    <p1510:client id="{24391B9B-9E7E-65EF-68CA-A370B3B5DC03}" v="1" dt="2023-11-15T22:07:20.373"/>
    <p1510:client id="{310106E9-C9DB-FC86-7C8C-E2634A163B89}" v="64" dt="2023-11-16T00:48:38.283"/>
    <p1510:client id="{7B1E7726-BE4F-4C6F-A122-8A361C33E565}" v="1395" vWet="1397" dt="2023-11-16T16:41:41.071"/>
    <p1510:client id="{9077B8DF-C1DD-72D3-4957-A653F1C5C310}" v="5" dt="2023-11-15T18:37:12.736"/>
    <p1510:client id="{C78F67C1-132C-2BD5-893D-0250F72C6FFB}" v="610" dt="2023-11-16T11:37:04.666"/>
    <p1510:client id="{DB468BF0-D193-97BB-FF6A-2D9B68B56FDD}" v="37" dt="2023-11-16T19:08:3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1606" autoAdjust="0"/>
  </p:normalViewPr>
  <p:slideViewPr>
    <p:cSldViewPr snapToGrid="0">
      <p:cViewPr varScale="1">
        <p:scale>
          <a:sx n="74" d="100"/>
          <a:sy n="74" d="100"/>
        </p:scale>
        <p:origin x="22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anr-file03.ou.ad3.ucdavis.edu\NPI\Baig\UC-ANR\IOE\Adult%20Survey%20Analyses\Infographics\AdultEd_Infographics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Age (in years)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517032781992924"/>
          <c:y val="0.2307072015468877"/>
          <c:w val="0.76687984141469101"/>
          <c:h val="0.61303807772651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Statewide!$B$4</c:f>
              <c:strCache>
                <c:ptCount val="1"/>
              </c:strCache>
            </c:strRef>
          </c:tx>
          <c:spPr>
            <a:solidFill>
              <a:srgbClr val="00944D"/>
            </a:solidFill>
            <a:ln>
              <a:solidFill>
                <a:srgbClr val="00944D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00944D"/>
                </a:fgClr>
                <a:bgClr>
                  <a:sysClr val="window" lastClr="FFFFFF"/>
                </a:bgClr>
              </a:pattFill>
              <a:ln>
                <a:solidFill>
                  <a:srgbClr val="0094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D3-4223-AC21-67688288EB3E}"/>
              </c:ext>
            </c:extLst>
          </c:dPt>
          <c:dPt>
            <c:idx val="2"/>
            <c:invertIfNegative val="0"/>
            <c:bubble3D val="0"/>
            <c:spPr>
              <a:pattFill prst="pct80">
                <a:fgClr>
                  <a:srgbClr val="00944D"/>
                </a:fgClr>
                <a:bgClr>
                  <a:sysClr val="window" lastClr="FFFFFF"/>
                </a:bgClr>
              </a:pattFill>
              <a:ln>
                <a:solidFill>
                  <a:srgbClr val="0094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D3-4223-AC21-67688288EB3E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00944D"/>
                </a:fgClr>
                <a:bgClr>
                  <a:sysClr val="window" lastClr="FFFFFF"/>
                </a:bgClr>
              </a:pattFill>
              <a:ln>
                <a:solidFill>
                  <a:srgbClr val="0094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3-4223-AC21-67688288EB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Statewide!$A$5:$A$8</c:f>
              <c:strCache>
                <c:ptCount val="4"/>
                <c:pt idx="0">
                  <c:v>18-35 </c:v>
                </c:pt>
                <c:pt idx="1">
                  <c:v>36-50 </c:v>
                </c:pt>
                <c:pt idx="2">
                  <c:v>51-64 </c:v>
                </c:pt>
                <c:pt idx="3">
                  <c:v>65 and older</c:v>
                </c:pt>
              </c:strCache>
            </c:strRef>
          </c:cat>
          <c:val>
            <c:numRef>
              <c:f>Statewide!$B$5:$B$8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0.38</c:v>
                </c:pt>
                <c:pt idx="2">
                  <c:v>0.17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3-4223-AC21-67688288EB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92752"/>
        <c:axId val="390010160"/>
      </c:barChart>
      <c:catAx>
        <c:axId val="63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010160"/>
        <c:crosses val="autoZero"/>
        <c:auto val="1"/>
        <c:lblAlgn val="ctr"/>
        <c:lblOffset val="100"/>
        <c:noMultiLvlLbl val="0"/>
      </c:catAx>
      <c:valAx>
        <c:axId val="3900101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</a:t>
                </a:r>
                <a:r>
                  <a:rPr lang="en-US" sz="1100" baseline="0" dirty="0">
                    <a:solidFill>
                      <a:schemeClr val="tx1"/>
                    </a:solidFill>
                  </a:rPr>
                  <a:t> participants</a:t>
                </a:r>
                <a:endParaRPr lang="en-US" sz="11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1847242171654"/>
          <c:y val="6.2067854390921599E-2"/>
          <c:w val="0.74802361564936637"/>
          <c:h val="0.66307656384990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Statewide!$B$34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2B3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Statewide!$A$35:$A$38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everyday</c:v>
                </c:pt>
              </c:strCache>
            </c:strRef>
          </c:cat>
          <c:val>
            <c:numRef>
              <c:f>Statewide!$B$35:$B$38</c:f>
              <c:numCache>
                <c:formatCode>0%</c:formatCode>
                <c:ptCount val="4"/>
                <c:pt idx="0">
                  <c:v>0.34</c:v>
                </c:pt>
                <c:pt idx="1">
                  <c:v>0.49</c:v>
                </c:pt>
                <c:pt idx="2">
                  <c:v>0.12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6-40C9-9E47-24E18508ED4F}"/>
            </c:ext>
          </c:extLst>
        </c:ser>
        <c:ser>
          <c:idx val="1"/>
          <c:order val="1"/>
          <c:tx>
            <c:strRef>
              <c:f>Statewide!$C$34</c:f>
              <c:strCache>
                <c:ptCount val="1"/>
                <c:pt idx="0">
                  <c:v>After</c:v>
                </c:pt>
              </c:strCache>
            </c:strRef>
          </c:tx>
          <c:spPr>
            <a:pattFill prst="trellis">
              <a:fgClr>
                <a:srgbClr val="2B388F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Statewide!$A$35:$A$38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everyday</c:v>
                </c:pt>
              </c:strCache>
            </c:strRef>
          </c:cat>
          <c:val>
            <c:numRef>
              <c:f>Statewide!$C$35:$C$38</c:f>
              <c:numCache>
                <c:formatCode>0%</c:formatCode>
                <c:ptCount val="4"/>
                <c:pt idx="0">
                  <c:v>0.49</c:v>
                </c:pt>
                <c:pt idx="1">
                  <c:v>0.43</c:v>
                </c:pt>
                <c:pt idx="2">
                  <c:v>0.05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06-40C9-9E47-24E18508ED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43248"/>
        <c:axId val="732665680"/>
      </c:barChart>
      <c:catAx>
        <c:axId val="8064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665680"/>
        <c:crosses val="autoZero"/>
        <c:auto val="1"/>
        <c:lblAlgn val="ctr"/>
        <c:lblOffset val="100"/>
        <c:noMultiLvlLbl val="0"/>
      </c:catAx>
      <c:valAx>
        <c:axId val="732665680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432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0149103807641"/>
          <c:y val="0.12524860921153613"/>
          <c:w val="0.72410556859211628"/>
          <c:h val="0.68518640499939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Statewide!$B$48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6E2D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Statewide!$A$49:$A$52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Statewide!$B$49:$B$52</c:f>
              <c:numCache>
                <c:formatCode>0%</c:formatCode>
                <c:ptCount val="4"/>
                <c:pt idx="0">
                  <c:v>0.26</c:v>
                </c:pt>
                <c:pt idx="1">
                  <c:v>0.37</c:v>
                </c:pt>
                <c:pt idx="2">
                  <c:v>0.19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9-4D5C-970C-7B8198C4FB12}"/>
            </c:ext>
          </c:extLst>
        </c:ser>
        <c:ser>
          <c:idx val="1"/>
          <c:order val="1"/>
          <c:tx>
            <c:strRef>
              <c:f>Statewide!$C$48</c:f>
              <c:strCache>
                <c:ptCount val="1"/>
                <c:pt idx="0">
                  <c:v>After</c:v>
                </c:pt>
              </c:strCache>
            </c:strRef>
          </c:tx>
          <c:spPr>
            <a:pattFill prst="trellis">
              <a:fgClr>
                <a:srgbClr val="6E2D7B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Statewide!$A$49:$A$52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Statewide!$C$49:$C$52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0.28999999999999998</c:v>
                </c:pt>
                <c:pt idx="2">
                  <c:v>0.3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9-4D5C-970C-7B8198C4FB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174160"/>
        <c:axId val="1465600191"/>
      </c:barChart>
      <c:catAx>
        <c:axId val="1091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600191"/>
        <c:crosses val="autoZero"/>
        <c:auto val="1"/>
        <c:lblAlgn val="ctr"/>
        <c:lblOffset val="100"/>
        <c:noMultiLvlLbl val="0"/>
      </c:catAx>
      <c:valAx>
        <c:axId val="1465600191"/>
        <c:scaling>
          <c:orientation val="minMax"/>
          <c:max val="0.6000000000000000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741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631852567302141"/>
          <c:y val="0"/>
          <c:w val="0.12351859924676048"/>
          <c:h val="0.22026118911650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85918596692045"/>
          <c:y val="0.15381206769399194"/>
          <c:w val="0.78499563515544224"/>
          <c:h val="0.67239906324616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Statewide!$B$54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2B3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Statewide!$A$55:$A$58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Statewide!$B$55:$B$58</c:f>
              <c:numCache>
                <c:formatCode>0%</c:formatCode>
                <c:ptCount val="4"/>
                <c:pt idx="0">
                  <c:v>0.44</c:v>
                </c:pt>
                <c:pt idx="1">
                  <c:v>0.33</c:v>
                </c:pt>
                <c:pt idx="2">
                  <c:v>0.13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D-4CE0-989E-0B951C026E2D}"/>
            </c:ext>
          </c:extLst>
        </c:ser>
        <c:ser>
          <c:idx val="1"/>
          <c:order val="1"/>
          <c:tx>
            <c:strRef>
              <c:f>Statewide!$C$54</c:f>
              <c:strCache>
                <c:ptCount val="1"/>
                <c:pt idx="0">
                  <c:v>After</c:v>
                </c:pt>
              </c:strCache>
            </c:strRef>
          </c:tx>
          <c:spPr>
            <a:pattFill prst="trellis">
              <a:fgClr>
                <a:srgbClr val="2B388F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466098832106874E-3"/>
                  <c:y val="-5.7075291297456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D-4CE0-989E-0B951C026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Statewide!$A$55:$A$58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Statewide!$C$55:$C$58</c:f>
              <c:numCache>
                <c:formatCode>0%</c:formatCode>
                <c:ptCount val="4"/>
                <c:pt idx="0">
                  <c:v>0.47</c:v>
                </c:pt>
                <c:pt idx="1">
                  <c:v>0.32</c:v>
                </c:pt>
                <c:pt idx="2">
                  <c:v>0.1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D-4CE0-989E-0B951C026E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056576"/>
        <c:axId val="377261024"/>
      </c:barChart>
      <c:catAx>
        <c:axId val="2050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261024"/>
        <c:crosses val="autoZero"/>
        <c:auto val="1"/>
        <c:lblAlgn val="ctr"/>
        <c:lblOffset val="100"/>
        <c:noMultiLvlLbl val="0"/>
      </c:catAx>
      <c:valAx>
        <c:axId val="377261024"/>
        <c:scaling>
          <c:orientation val="minMax"/>
          <c:max val="0.6000000000000000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layout>
            <c:manualLayout>
              <c:xMode val="edge"/>
              <c:yMode val="edge"/>
              <c:x val="2.5858358842202289E-2"/>
              <c:y val="0.22154381022959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565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5164954468993803"/>
          <c:y val="6.2782820427201819E-2"/>
          <c:w val="0.13187079601079785"/>
          <c:h val="0.22026118911650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17215787358388"/>
          <c:y val="0.14248396944908431"/>
          <c:w val="0.73461258359195336"/>
          <c:h val="0.70529980785555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Statewide!$E$17</c:f>
              <c:strCache>
                <c:ptCount val="1"/>
              </c:strCache>
            </c:strRef>
          </c:tx>
          <c:spPr>
            <a:solidFill>
              <a:srgbClr val="00944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00944D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A-4876-A2EA-BF0986015D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Statewide!$D$18:$D$19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Statewide!$E$18:$E$19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A-4876-A2EA-BF0986015D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7867648"/>
        <c:axId val="112965648"/>
      </c:barChart>
      <c:catAx>
        <c:axId val="11278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5648"/>
        <c:crosses val="autoZero"/>
        <c:auto val="1"/>
        <c:lblAlgn val="ctr"/>
        <c:lblOffset val="100"/>
        <c:noMultiLvlLbl val="0"/>
      </c:catAx>
      <c:valAx>
        <c:axId val="112965648"/>
        <c:scaling>
          <c:orientation val="minMax"/>
          <c:max val="0.750000000000000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</a:t>
                </a:r>
                <a:r>
                  <a:rPr lang="en-US" sz="1100" baseline="0" dirty="0">
                    <a:solidFill>
                      <a:schemeClr val="tx1"/>
                    </a:solidFill>
                  </a:rPr>
                  <a:t> of participants</a:t>
                </a:r>
                <a:endParaRPr lang="en-US" sz="11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351003103440982E-2"/>
              <c:y val="0.2291458174353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8676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17215787358388"/>
          <c:y val="0.16413944845476286"/>
          <c:w val="0.73461258359195336"/>
          <c:h val="0.69332844386798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Statewide!$E$21</c:f>
              <c:strCache>
                <c:ptCount val="1"/>
              </c:strCache>
            </c:strRef>
          </c:tx>
          <c:spPr>
            <a:solidFill>
              <a:srgbClr val="2B388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FB-4368-9680-DDDA79D0C4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Statewide!$D$22:$D$23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Statewide!$E$22:$E$23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B-4368-9680-DDDA79D0C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9876800"/>
        <c:axId val="1447854224"/>
      </c:barChart>
      <c:catAx>
        <c:axId val="2398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854224"/>
        <c:crosses val="autoZero"/>
        <c:auto val="1"/>
        <c:lblAlgn val="ctr"/>
        <c:lblOffset val="100"/>
        <c:noMultiLvlLbl val="0"/>
      </c:catAx>
      <c:valAx>
        <c:axId val="1447854224"/>
        <c:scaling>
          <c:orientation val="minMax"/>
          <c:max val="0.750000000000000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7680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Statewide!$B$16</c:f>
              <c:strCache>
                <c:ptCount val="1"/>
              </c:strCache>
            </c:strRef>
          </c:tx>
          <c:spPr>
            <a:solidFill>
              <a:srgbClr val="2B3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Statewide!$A$17:$A$25</c:f>
              <c:strCache>
                <c:ptCount val="9"/>
                <c:pt idx="0">
                  <c:v>Farmer's Market</c:v>
                </c:pt>
                <c:pt idx="1">
                  <c:v>Convenience store</c:v>
                </c:pt>
                <c:pt idx="2">
                  <c:v>Online Grocery</c:v>
                </c:pt>
                <c:pt idx="3">
                  <c:v>Produce store</c:v>
                </c:pt>
                <c:pt idx="4">
                  <c:v>Food Bank</c:v>
                </c:pt>
                <c:pt idx="5">
                  <c:v>Small Grocery</c:v>
                </c:pt>
                <c:pt idx="6">
                  <c:v>Discount Grocery</c:v>
                </c:pt>
                <c:pt idx="7">
                  <c:v>Warehouse</c:v>
                </c:pt>
                <c:pt idx="8">
                  <c:v>Large Grocery</c:v>
                </c:pt>
              </c:strCache>
            </c:strRef>
          </c:cat>
          <c:val>
            <c:numRef>
              <c:f>Statewide!$B$17:$B$25</c:f>
              <c:numCache>
                <c:formatCode>0%</c:formatCode>
                <c:ptCount val="9"/>
                <c:pt idx="0">
                  <c:v>0.1</c:v>
                </c:pt>
                <c:pt idx="1">
                  <c:v>0.11</c:v>
                </c:pt>
                <c:pt idx="2">
                  <c:v>0.11</c:v>
                </c:pt>
                <c:pt idx="3">
                  <c:v>0.13</c:v>
                </c:pt>
                <c:pt idx="4">
                  <c:v>0.22</c:v>
                </c:pt>
                <c:pt idx="5">
                  <c:v>0.26</c:v>
                </c:pt>
                <c:pt idx="6">
                  <c:v>0.34</c:v>
                </c:pt>
                <c:pt idx="7">
                  <c:v>0.35</c:v>
                </c:pt>
                <c:pt idx="8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4-4233-9FD1-85508B8957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8192160"/>
        <c:axId val="1305164176"/>
      </c:barChart>
      <c:catAx>
        <c:axId val="110819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164176"/>
        <c:crosses val="autoZero"/>
        <c:auto val="1"/>
        <c:lblAlgn val="ctr"/>
        <c:lblOffset val="100"/>
        <c:noMultiLvlLbl val="0"/>
      </c:catAx>
      <c:valAx>
        <c:axId val="1305164176"/>
        <c:scaling>
          <c:orientation val="minMax"/>
          <c:max val="0.7500000000000001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1921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Sex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Statewide!$B$10</c:f>
              <c:strCache>
                <c:ptCount val="1"/>
              </c:strCache>
            </c:strRef>
          </c:tx>
          <c:spPr>
            <a:solidFill>
              <a:srgbClr val="00944D"/>
            </a:solidFill>
            <a:ln>
              <a:solidFill>
                <a:srgbClr val="00944D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00944D"/>
                </a:fgClr>
                <a:bgClr>
                  <a:sysClr val="window" lastClr="FFFFFF"/>
                </a:bgClr>
              </a:pattFill>
              <a:ln>
                <a:solidFill>
                  <a:srgbClr val="0094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4F-470B-AD99-354B6F0167AE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00944D"/>
                </a:fgClr>
                <a:bgClr>
                  <a:sysClr val="window" lastClr="FFFFFF"/>
                </a:bgClr>
              </a:pattFill>
              <a:ln>
                <a:solidFill>
                  <a:srgbClr val="0094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F4F-470B-AD99-354B6F0167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Statewide!$A$11:$A$13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Prefer not to answer</c:v>
                </c:pt>
              </c:strCache>
            </c:strRef>
          </c:cat>
          <c:val>
            <c:numRef>
              <c:f>Statewide!$B$11:$B$13</c:f>
              <c:numCache>
                <c:formatCode>0%</c:formatCode>
                <c:ptCount val="3"/>
                <c:pt idx="0">
                  <c:v>0.22</c:v>
                </c:pt>
                <c:pt idx="1">
                  <c:v>0.77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F-470B-AD99-354B6F0167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4848239"/>
        <c:axId val="8335312"/>
      </c:barChart>
      <c:catAx>
        <c:axId val="129484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5312"/>
        <c:crosses val="autoZero"/>
        <c:auto val="1"/>
        <c:lblAlgn val="ctr"/>
        <c:lblOffset val="100"/>
        <c:noMultiLvlLbl val="0"/>
      </c:catAx>
      <c:valAx>
        <c:axId val="8335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848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Statewide!$E$4</c:f>
              <c:strCache>
                <c:ptCount val="1"/>
              </c:strCache>
            </c:strRef>
          </c:tx>
          <c:spPr>
            <a:solidFill>
              <a:srgbClr val="2B388F"/>
            </a:solidFill>
            <a:ln>
              <a:solidFill>
                <a:srgbClr val="2B388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2-4087-8694-3178894D7D1B}"/>
              </c:ext>
            </c:extLst>
          </c:dPt>
          <c:dPt>
            <c:idx val="1"/>
            <c:invertIfNegative val="0"/>
            <c:bubble3D val="0"/>
            <c:spPr>
              <a:pattFill prst="trellis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2-4087-8694-3178894D7D1B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D2-4087-8694-3178894D7D1B}"/>
              </c:ext>
            </c:extLst>
          </c:dPt>
          <c:dPt>
            <c:idx val="3"/>
            <c:invertIfNegative val="0"/>
            <c:bubble3D val="0"/>
            <c:spPr>
              <a:pattFill prst="smCheck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D2-4087-8694-3178894D7D1B}"/>
              </c:ext>
            </c:extLst>
          </c:dPt>
          <c:dPt>
            <c:idx val="4"/>
            <c:invertIfNegative val="0"/>
            <c:bubble3D val="0"/>
            <c:spPr>
              <a:pattFill prst="sphere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D2-4087-8694-3178894D7D1B}"/>
              </c:ext>
            </c:extLst>
          </c:dPt>
          <c:dPt>
            <c:idx val="6"/>
            <c:invertIfNegative val="0"/>
            <c:bubble3D val="0"/>
            <c:spPr>
              <a:pattFill prst="pct90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D2-4087-8694-3178894D7D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Statewide!$D$5:$D$11</c:f>
              <c:strCache>
                <c:ptCount val="7"/>
                <c:pt idx="0">
                  <c:v>*AIAN</c:v>
                </c:pt>
                <c:pt idx="1">
                  <c:v>Asian</c:v>
                </c:pt>
                <c:pt idx="2">
                  <c:v>Black</c:v>
                </c:pt>
                <c:pt idx="3">
                  <c:v>*NHPI</c:v>
                </c:pt>
                <c:pt idx="4">
                  <c:v>White</c:v>
                </c:pt>
                <c:pt idx="5">
                  <c:v>Other</c:v>
                </c:pt>
                <c:pt idx="6">
                  <c:v>Prefer not to answer</c:v>
                </c:pt>
              </c:strCache>
            </c:strRef>
          </c:cat>
          <c:val>
            <c:numRef>
              <c:f>Statewide!$E$5:$E$11</c:f>
              <c:numCache>
                <c:formatCode>0%</c:formatCode>
                <c:ptCount val="7"/>
                <c:pt idx="0">
                  <c:v>0.03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0.48</c:v>
                </c:pt>
                <c:pt idx="5">
                  <c:v>0.06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D2-4087-8694-3178894D7D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9877264"/>
        <c:axId val="1447883984"/>
      </c:barChart>
      <c:catAx>
        <c:axId val="23987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883984"/>
        <c:crosses val="autoZero"/>
        <c:auto val="1"/>
        <c:lblAlgn val="ctr"/>
        <c:lblOffset val="100"/>
        <c:noMultiLvlLbl val="0"/>
      </c:catAx>
      <c:valAx>
        <c:axId val="144788398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77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38563354727822"/>
          <c:y val="0.19460159510373121"/>
          <c:w val="0.77206113173595603"/>
          <c:h val="0.57908290369658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Statewide!$E$13</c:f>
              <c:strCache>
                <c:ptCount val="1"/>
              </c:strCache>
            </c:strRef>
          </c:tx>
          <c:spPr>
            <a:solidFill>
              <a:srgbClr val="2B388F"/>
            </a:solidFill>
            <a:ln>
              <a:solidFill>
                <a:srgbClr val="2B388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22-4C28-80D7-8F57DAB65BE8}"/>
              </c:ext>
            </c:extLst>
          </c:dPt>
          <c:dPt>
            <c:idx val="2"/>
            <c:invertIfNegative val="0"/>
            <c:bubble3D val="0"/>
            <c:spPr>
              <a:pattFill prst="pct50">
                <a:fgClr>
                  <a:srgbClr val="2B388F"/>
                </a:fgClr>
                <a:bgClr>
                  <a:sysClr val="window" lastClr="FFFFFF"/>
                </a:bgClr>
              </a:pattFill>
              <a:ln>
                <a:solidFill>
                  <a:srgbClr val="2B38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22-4C28-80D7-8F57DAB65B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Statewide!$D$14:$D$16</c:f>
              <c:strCache>
                <c:ptCount val="3"/>
                <c:pt idx="0">
                  <c:v>Hispanic</c:v>
                </c:pt>
                <c:pt idx="1">
                  <c:v>Non-Hispanic</c:v>
                </c:pt>
                <c:pt idx="2">
                  <c:v>Prefer not to answer</c:v>
                </c:pt>
              </c:strCache>
            </c:strRef>
          </c:cat>
          <c:val>
            <c:numRef>
              <c:f>Statewide!$E$14:$E$16</c:f>
              <c:numCache>
                <c:formatCode>0%</c:formatCode>
                <c:ptCount val="3"/>
                <c:pt idx="0">
                  <c:v>0.7</c:v>
                </c:pt>
                <c:pt idx="1">
                  <c:v>0.25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22-4C28-80D7-8F57DAB65B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9166240"/>
        <c:axId val="1496337343"/>
      </c:barChart>
      <c:catAx>
        <c:axId val="11091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337343"/>
        <c:crosses val="autoZero"/>
        <c:auto val="1"/>
        <c:lblAlgn val="ctr"/>
        <c:lblOffset val="100"/>
        <c:noMultiLvlLbl val="0"/>
      </c:catAx>
      <c:valAx>
        <c:axId val="149633734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16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Statewide!$A$41</c:f>
              <c:strCache>
                <c:ptCount val="1"/>
                <c:pt idx="0">
                  <c:v>Average fruit consumption each day</c:v>
                </c:pt>
              </c:strCache>
            </c:strRef>
          </c:tx>
          <c:spPr>
            <a:solidFill>
              <a:srgbClr val="6E2D7B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6E2D7B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73-4F4C-9983-F1130EAFFF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EC1C24"/>
                </a:solidFill>
                <a:prstDash val="sysDash"/>
                <a:tailEnd type="triangle" w="lg" len="lg"/>
              </a:ln>
              <a:effectLst/>
            </c:spPr>
            <c:trendlineType val="linear"/>
            <c:dispRSqr val="0"/>
            <c:dispEq val="0"/>
          </c:trendline>
          <c:cat>
            <c:strRef>
              <c:f>Statewide!$B$40:$C$40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Statewide!$B$41:$C$41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3-4F4C-9983-F1130EAFFF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90576"/>
        <c:axId val="732666640"/>
      </c:barChart>
      <c:catAx>
        <c:axId val="806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666640"/>
        <c:crosses val="autoZero"/>
        <c:auto val="1"/>
        <c:lblAlgn val="ctr"/>
        <c:lblOffset val="100"/>
        <c:noMultiLvlLbl val="0"/>
      </c:catAx>
      <c:valAx>
        <c:axId val="73266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Quantity (in cups)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9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36039387274653"/>
          <c:y val="0.26091546742047228"/>
          <c:w val="0.80851326442742744"/>
          <c:h val="0.55518066973070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Statewide!$F$28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6E2D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Statewide!$E$29:$E$32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Statewide!$F$29:$F$32</c:f>
              <c:numCache>
                <c:formatCode>0%</c:formatCode>
                <c:ptCount val="4"/>
                <c:pt idx="0">
                  <c:v>0.08</c:v>
                </c:pt>
                <c:pt idx="1">
                  <c:v>0.54</c:v>
                </c:pt>
                <c:pt idx="2">
                  <c:v>0.26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F-4F69-A703-D50448AC545A}"/>
            </c:ext>
          </c:extLst>
        </c:ser>
        <c:ser>
          <c:idx val="1"/>
          <c:order val="1"/>
          <c:tx>
            <c:strRef>
              <c:f>Statewide!$G$28</c:f>
              <c:strCache>
                <c:ptCount val="1"/>
                <c:pt idx="0">
                  <c:v>After</c:v>
                </c:pt>
              </c:strCache>
            </c:strRef>
          </c:tx>
          <c:spPr>
            <a:pattFill prst="trellis">
              <a:fgClr>
                <a:srgbClr val="6E2D7B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Statewide!$E$29:$E$32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Statewide!$G$29:$G$32</c:f>
              <c:numCache>
                <c:formatCode>0%</c:formatCode>
                <c:ptCount val="4"/>
                <c:pt idx="0">
                  <c:v>0.05</c:v>
                </c:pt>
                <c:pt idx="1">
                  <c:v>0.38</c:v>
                </c:pt>
                <c:pt idx="2">
                  <c:v>0.35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F-4F69-A703-D50448AC54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91504"/>
        <c:axId val="729387664"/>
      </c:barChart>
      <c:catAx>
        <c:axId val="8069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87664"/>
        <c:crosses val="autoZero"/>
        <c:auto val="1"/>
        <c:lblAlgn val="ctr"/>
        <c:lblOffset val="100"/>
        <c:noMultiLvlLbl val="0"/>
      </c:catAx>
      <c:valAx>
        <c:axId val="729387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915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5660710782107177"/>
          <c:y val="4.9638955853466497E-2"/>
          <c:w val="0.13487615495401198"/>
          <c:h val="0.21284819469240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13995180424944"/>
          <c:y val="0.20324957421074719"/>
          <c:w val="0.78130875789094534"/>
          <c:h val="0.63450430915812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Statewide!$A$44</c:f>
              <c:strCache>
                <c:ptCount val="1"/>
                <c:pt idx="0">
                  <c:v>Average vegetable consumption each day</c:v>
                </c:pt>
              </c:strCache>
            </c:strRef>
          </c:tx>
          <c:spPr>
            <a:solidFill>
              <a:srgbClr val="00944D"/>
            </a:solidFill>
            <a:ln>
              <a:solidFill>
                <a:srgbClr val="00944D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00944D"/>
                </a:fgClr>
                <a:bgClr>
                  <a:sysClr val="window" lastClr="FFFFFF"/>
                </a:bgClr>
              </a:pattFill>
              <a:ln>
                <a:solidFill>
                  <a:srgbClr val="0094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003-4F8E-98A1-8C3EC40246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EC1C24"/>
                </a:solidFill>
                <a:prstDash val="sysDash"/>
                <a:tailEnd type="triangle" w="lg" len="lg"/>
              </a:ln>
              <a:effectLst/>
            </c:spPr>
            <c:trendlineType val="linear"/>
            <c:dispRSqr val="0"/>
            <c:dispEq val="0"/>
          </c:trendline>
          <c:cat>
            <c:strRef>
              <c:f>Statewide!$B$43:$C$43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Statewide!$B$44:$C$44</c:f>
              <c:numCache>
                <c:formatCode>General</c:formatCode>
                <c:ptCount val="2"/>
                <c:pt idx="0">
                  <c:v>1.3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3-4F8E-98A1-8C3EC40246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41216"/>
        <c:axId val="732664240"/>
      </c:barChart>
      <c:catAx>
        <c:axId val="161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664240"/>
        <c:crosses val="autoZero"/>
        <c:auto val="1"/>
        <c:lblAlgn val="ctr"/>
        <c:lblOffset val="100"/>
        <c:noMultiLvlLbl val="0"/>
      </c:catAx>
      <c:valAx>
        <c:axId val="732664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Quantity (in cups)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88683560388068"/>
          <c:y val="0.14097744360902259"/>
          <c:w val="0.81635095884033326"/>
          <c:h val="0.5926120428161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Statewide!$F$35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0094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Statewide!$E$36:$E$39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Statewide!$F$36:$F$39</c:f>
              <c:numCache>
                <c:formatCode>0%</c:formatCode>
                <c:ptCount val="4"/>
                <c:pt idx="0">
                  <c:v>0.06</c:v>
                </c:pt>
                <c:pt idx="1">
                  <c:v>0.48</c:v>
                </c:pt>
                <c:pt idx="2">
                  <c:v>0.28000000000000003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5-457C-9BD2-A688694D578B}"/>
            </c:ext>
          </c:extLst>
        </c:ser>
        <c:ser>
          <c:idx val="1"/>
          <c:order val="1"/>
          <c:tx>
            <c:strRef>
              <c:f>Statewide!$G$35</c:f>
              <c:strCache>
                <c:ptCount val="1"/>
                <c:pt idx="0">
                  <c:v>After</c:v>
                </c:pt>
              </c:strCache>
            </c:strRef>
          </c:tx>
          <c:spPr>
            <a:pattFill prst="trellis">
              <a:fgClr>
                <a:srgbClr val="00944D"/>
              </a:fgClr>
              <a:bgClr>
                <a:sysClr val="window" lastClr="FFFFFF"/>
              </a:bgClr>
            </a:pattFill>
            <a:ln>
              <a:solidFill>
                <a:srgbClr val="00944D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Statewide!$E$36:$E$39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always</c:v>
                </c:pt>
              </c:strCache>
            </c:strRef>
          </c:cat>
          <c:val>
            <c:numRef>
              <c:f>Statewide!$G$36:$G$39</c:f>
              <c:numCache>
                <c:formatCode>0%</c:formatCode>
                <c:ptCount val="4"/>
                <c:pt idx="0">
                  <c:v>0.05</c:v>
                </c:pt>
                <c:pt idx="1">
                  <c:v>0.33</c:v>
                </c:pt>
                <c:pt idx="2">
                  <c:v>0.38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5-457C-9BD2-A688694D57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84080"/>
        <c:axId val="8377440"/>
      </c:barChart>
      <c:catAx>
        <c:axId val="806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7440"/>
        <c:crosses val="autoZero"/>
        <c:auto val="1"/>
        <c:lblAlgn val="ctr"/>
        <c:lblOffset val="100"/>
        <c:noMultiLvlLbl val="0"/>
      </c:catAx>
      <c:valAx>
        <c:axId val="8377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layout>
            <c:manualLayout>
              <c:xMode val="edge"/>
              <c:yMode val="edge"/>
              <c:x val="1.4091292491072001E-2"/>
              <c:y val="0.23223290139317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840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94169718762416"/>
          <c:y val="8.3926553006839627E-2"/>
          <c:w val="0.83394633505318161"/>
          <c:h val="0.72633461146363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Statewide!$B$28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2B3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Statewide!$A$29:$A$32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everyday</c:v>
                </c:pt>
              </c:strCache>
            </c:strRef>
          </c:cat>
          <c:val>
            <c:numRef>
              <c:f>Statewide!$B$29:$B$32</c:f>
              <c:numCache>
                <c:formatCode>0%</c:formatCode>
                <c:ptCount val="4"/>
                <c:pt idx="0">
                  <c:v>0.28000000000000003</c:v>
                </c:pt>
                <c:pt idx="1">
                  <c:v>0.53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A-4F1E-BF37-FAF975B9E20C}"/>
            </c:ext>
          </c:extLst>
        </c:ser>
        <c:ser>
          <c:idx val="1"/>
          <c:order val="1"/>
          <c:tx>
            <c:strRef>
              <c:f>Statewide!$C$28</c:f>
              <c:strCache>
                <c:ptCount val="1"/>
                <c:pt idx="0">
                  <c:v>After</c:v>
                </c:pt>
              </c:strCache>
            </c:strRef>
          </c:tx>
          <c:spPr>
            <a:pattFill prst="trellis">
              <a:fgClr>
                <a:srgbClr val="2B388F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Statewide!$A$29:$A$32</c:f>
              <c:strCache>
                <c:ptCount val="4"/>
                <c:pt idx="0">
                  <c:v>No</c:v>
                </c:pt>
                <c:pt idx="1">
                  <c:v>Yes, sometimes</c:v>
                </c:pt>
                <c:pt idx="2">
                  <c:v>Yes, often</c:v>
                </c:pt>
                <c:pt idx="3">
                  <c:v>Yes, everyday</c:v>
                </c:pt>
              </c:strCache>
            </c:strRef>
          </c:cat>
          <c:val>
            <c:numRef>
              <c:f>Statewide!$C$29:$C$32</c:f>
              <c:numCache>
                <c:formatCode>0%</c:formatCode>
                <c:ptCount val="4"/>
                <c:pt idx="0">
                  <c:v>0.4</c:v>
                </c:pt>
                <c:pt idx="1">
                  <c:v>0.47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A-4F1E-BF37-FAF975B9E2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9618176"/>
        <c:axId val="113845824"/>
      </c:barChart>
      <c:catAx>
        <c:axId val="11096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45824"/>
        <c:crosses val="autoZero"/>
        <c:auto val="1"/>
        <c:lblAlgn val="ctr"/>
        <c:lblOffset val="100"/>
        <c:noMultiLvlLbl val="0"/>
      </c:catAx>
      <c:valAx>
        <c:axId val="113845824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%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6181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41076768188934"/>
          <c:y val="4.1064612789340385E-2"/>
          <c:w val="0.13122792171541195"/>
          <c:h val="0.22639119655999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ucanr.edu/sites/http___ucanredu_sites_adultDE/files/372785.pdf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mailto:EvaluateSNAPEd@ucanr.edu" TargetMode="External"/><Relationship Id="rId1" Type="http://schemas.openxmlformats.org/officeDocument/2006/relationships/hyperlink" Target="https://ucanr.edu/sites/LHDEvaluation/NPI_LHD_Evaluation_OneDrive/" TargetMode="Externa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ucanr.edu/sites/http___ucanredu_sites_adultDE/files/372785.pdf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mailto:EvaluateSNAPEd@ucanr.edu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ucanr.edu/sites/LHDEvaluation/NPI_LHD_Evaluation_OneDrive/" TargetMode="External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86138-177F-4907-B6B9-8E8E1E7EDB44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B4DF851-BD3A-4F7C-AC6F-8D1BCF0106F6}">
      <dgm:prSet/>
      <dgm:spPr/>
      <dgm:t>
        <a:bodyPr/>
        <a:lstStyle/>
        <a:p>
          <a:r>
            <a:rPr lang="en-US" b="0" dirty="0"/>
            <a:t>You need to evaluate if you deliver any adult DE that has </a:t>
          </a:r>
          <a:r>
            <a:rPr lang="en-US" b="1" dirty="0"/>
            <a:t>4 or more sessions, over 4 or more weeks</a:t>
          </a:r>
        </a:p>
      </dgm:t>
    </dgm:pt>
    <dgm:pt modelId="{41190EB6-FEDC-47BC-AC5A-1726CF32AD3D}" type="parTrans" cxnId="{B0DDEEAF-8D8F-47E2-8C46-9A9AC434E7CD}">
      <dgm:prSet/>
      <dgm:spPr/>
      <dgm:t>
        <a:bodyPr/>
        <a:lstStyle/>
        <a:p>
          <a:endParaRPr lang="en-US"/>
        </a:p>
      </dgm:t>
    </dgm:pt>
    <dgm:pt modelId="{77E1E932-2494-4312-A246-3185A0AE8D7B}" type="sibTrans" cxnId="{B0DDEEAF-8D8F-47E2-8C46-9A9AC434E7CD}">
      <dgm:prSet/>
      <dgm:spPr/>
      <dgm:t>
        <a:bodyPr/>
        <a:lstStyle/>
        <a:p>
          <a:endParaRPr lang="en-US"/>
        </a:p>
      </dgm:t>
    </dgm:pt>
    <dgm:pt modelId="{9F627826-3CE0-4A13-BEA2-8AC6B3BE2BD0}">
      <dgm:prSet/>
      <dgm:spPr/>
      <dgm:t>
        <a:bodyPr/>
        <a:lstStyle/>
        <a:p>
          <a:r>
            <a:rPr lang="en-US" b="0" dirty="0"/>
            <a:t>This applies to </a:t>
          </a:r>
          <a:r>
            <a:rPr lang="en-US" b="1" dirty="0"/>
            <a:t>all program activities delivered</a:t>
          </a:r>
          <a:r>
            <a:rPr lang="en-US" b="0" dirty="0"/>
            <a:t>, i.e., not a sample</a:t>
          </a:r>
          <a:endParaRPr lang="en-US" dirty="0"/>
        </a:p>
      </dgm:t>
    </dgm:pt>
    <dgm:pt modelId="{B877CCA2-166C-4FB9-977C-16BD1EFBC34E}" type="parTrans" cxnId="{00078146-F64D-4F4A-ADE9-EDEAA3A900C9}">
      <dgm:prSet/>
      <dgm:spPr/>
      <dgm:t>
        <a:bodyPr/>
        <a:lstStyle/>
        <a:p>
          <a:endParaRPr lang="en-US"/>
        </a:p>
      </dgm:t>
    </dgm:pt>
    <dgm:pt modelId="{836F3B6B-3FF2-4D92-895F-C6EE9215CD95}" type="sibTrans" cxnId="{00078146-F64D-4F4A-ADE9-EDEAA3A900C9}">
      <dgm:prSet/>
      <dgm:spPr/>
      <dgm:t>
        <a:bodyPr/>
        <a:lstStyle/>
        <a:p>
          <a:endParaRPr lang="en-US"/>
        </a:p>
      </dgm:t>
    </dgm:pt>
    <dgm:pt modelId="{493926DE-FF8B-4005-B755-5B25B5E9B20A}">
      <dgm:prSet/>
      <dgm:spPr/>
      <dgm:t>
        <a:bodyPr/>
        <a:lstStyle/>
        <a:p>
          <a:r>
            <a:rPr lang="en-US" b="0" dirty="0"/>
            <a:t>Requirement applies to all series-based (4+ session) </a:t>
          </a:r>
          <a:r>
            <a:rPr lang="en-US" b="1" dirty="0"/>
            <a:t>nutrition and/or PA-focused curricula</a:t>
          </a:r>
        </a:p>
      </dgm:t>
    </dgm:pt>
    <dgm:pt modelId="{7C302876-B2A8-4CA1-A5F7-690BFC1BF3A3}" type="parTrans" cxnId="{F54415A3-6BF9-48E3-AF5A-24952D9D2156}">
      <dgm:prSet/>
      <dgm:spPr/>
      <dgm:t>
        <a:bodyPr/>
        <a:lstStyle/>
        <a:p>
          <a:endParaRPr lang="en-US"/>
        </a:p>
      </dgm:t>
    </dgm:pt>
    <dgm:pt modelId="{8A6876F7-4818-4C70-9D0A-A25445E546C6}" type="sibTrans" cxnId="{F54415A3-6BF9-48E3-AF5A-24952D9D2156}">
      <dgm:prSet/>
      <dgm:spPr/>
      <dgm:t>
        <a:bodyPr/>
        <a:lstStyle/>
        <a:p>
          <a:endParaRPr lang="en-US"/>
        </a:p>
      </dgm:t>
    </dgm:pt>
    <dgm:pt modelId="{013B0189-9CE9-41EF-AB8B-2C67529C4CC3}" type="pres">
      <dgm:prSet presAssocID="{58C86138-177F-4907-B6B9-8E8E1E7EDB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27D0E7-70EB-4A74-B32E-08AA9FC36F1D}" type="pres">
      <dgm:prSet presAssocID="{6B4DF851-BD3A-4F7C-AC6F-8D1BCF0106F6}" presName="hierRoot1" presStyleCnt="0"/>
      <dgm:spPr/>
    </dgm:pt>
    <dgm:pt modelId="{062D201D-2A33-44D0-8F82-444E6DE6A1F1}" type="pres">
      <dgm:prSet presAssocID="{6B4DF851-BD3A-4F7C-AC6F-8D1BCF0106F6}" presName="composite" presStyleCnt="0"/>
      <dgm:spPr/>
    </dgm:pt>
    <dgm:pt modelId="{4D935A27-2C59-462B-9B4A-51BD94EA2298}" type="pres">
      <dgm:prSet presAssocID="{6B4DF851-BD3A-4F7C-AC6F-8D1BCF0106F6}" presName="background" presStyleLbl="node0" presStyleIdx="0" presStyleCnt="3"/>
      <dgm:spPr>
        <a:solidFill>
          <a:srgbClr val="8BC53F"/>
        </a:solidFill>
      </dgm:spPr>
    </dgm:pt>
    <dgm:pt modelId="{E8A544D6-8071-468A-B49B-9869446210CC}" type="pres">
      <dgm:prSet presAssocID="{6B4DF851-BD3A-4F7C-AC6F-8D1BCF0106F6}" presName="text" presStyleLbl="fgAcc0" presStyleIdx="0" presStyleCnt="3">
        <dgm:presLayoutVars>
          <dgm:chPref val="3"/>
        </dgm:presLayoutVars>
      </dgm:prSet>
      <dgm:spPr/>
    </dgm:pt>
    <dgm:pt modelId="{B6E32BC0-9153-4616-B2AC-EF1F6C186CA5}" type="pres">
      <dgm:prSet presAssocID="{6B4DF851-BD3A-4F7C-AC6F-8D1BCF0106F6}" presName="hierChild2" presStyleCnt="0"/>
      <dgm:spPr/>
    </dgm:pt>
    <dgm:pt modelId="{CBC4440E-5947-40FE-8A17-9AD3EC0462A1}" type="pres">
      <dgm:prSet presAssocID="{9F627826-3CE0-4A13-BEA2-8AC6B3BE2BD0}" presName="hierRoot1" presStyleCnt="0"/>
      <dgm:spPr/>
    </dgm:pt>
    <dgm:pt modelId="{441AC580-2489-460C-82CC-2D1906116C65}" type="pres">
      <dgm:prSet presAssocID="{9F627826-3CE0-4A13-BEA2-8AC6B3BE2BD0}" presName="composite" presStyleCnt="0"/>
      <dgm:spPr/>
    </dgm:pt>
    <dgm:pt modelId="{6DC10AFD-6BE4-40E5-985F-80E461A2A490}" type="pres">
      <dgm:prSet presAssocID="{9F627826-3CE0-4A13-BEA2-8AC6B3BE2BD0}" presName="background" presStyleLbl="node0" presStyleIdx="1" presStyleCnt="3"/>
      <dgm:spPr>
        <a:solidFill>
          <a:srgbClr val="8BC53F"/>
        </a:solidFill>
      </dgm:spPr>
    </dgm:pt>
    <dgm:pt modelId="{C38520E5-1246-464D-A1CD-B0DAB6176C87}" type="pres">
      <dgm:prSet presAssocID="{9F627826-3CE0-4A13-BEA2-8AC6B3BE2BD0}" presName="text" presStyleLbl="fgAcc0" presStyleIdx="1" presStyleCnt="3">
        <dgm:presLayoutVars>
          <dgm:chPref val="3"/>
        </dgm:presLayoutVars>
      </dgm:prSet>
      <dgm:spPr/>
    </dgm:pt>
    <dgm:pt modelId="{95A8E768-075A-4DB9-8125-D2EA1432669C}" type="pres">
      <dgm:prSet presAssocID="{9F627826-3CE0-4A13-BEA2-8AC6B3BE2BD0}" presName="hierChild2" presStyleCnt="0"/>
      <dgm:spPr/>
    </dgm:pt>
    <dgm:pt modelId="{B8721182-8B5C-4041-A89B-9B078FC90987}" type="pres">
      <dgm:prSet presAssocID="{493926DE-FF8B-4005-B755-5B25B5E9B20A}" presName="hierRoot1" presStyleCnt="0"/>
      <dgm:spPr/>
    </dgm:pt>
    <dgm:pt modelId="{A563135C-A44F-441F-9D6F-41953E20B1D7}" type="pres">
      <dgm:prSet presAssocID="{493926DE-FF8B-4005-B755-5B25B5E9B20A}" presName="composite" presStyleCnt="0"/>
      <dgm:spPr/>
    </dgm:pt>
    <dgm:pt modelId="{ACEBFFBB-52D5-44B4-BCFD-A17B93215A7F}" type="pres">
      <dgm:prSet presAssocID="{493926DE-FF8B-4005-B755-5B25B5E9B20A}" presName="background" presStyleLbl="node0" presStyleIdx="2" presStyleCnt="3"/>
      <dgm:spPr>
        <a:solidFill>
          <a:srgbClr val="8BC53F"/>
        </a:solidFill>
      </dgm:spPr>
    </dgm:pt>
    <dgm:pt modelId="{0456DB6E-A567-4182-A677-65962514D077}" type="pres">
      <dgm:prSet presAssocID="{493926DE-FF8B-4005-B755-5B25B5E9B20A}" presName="text" presStyleLbl="fgAcc0" presStyleIdx="2" presStyleCnt="3">
        <dgm:presLayoutVars>
          <dgm:chPref val="3"/>
        </dgm:presLayoutVars>
      </dgm:prSet>
      <dgm:spPr/>
    </dgm:pt>
    <dgm:pt modelId="{31EB21ED-62DC-4909-BEFE-5B40342A599D}" type="pres">
      <dgm:prSet presAssocID="{493926DE-FF8B-4005-B755-5B25B5E9B20A}" presName="hierChild2" presStyleCnt="0"/>
      <dgm:spPr/>
    </dgm:pt>
  </dgm:ptLst>
  <dgm:cxnLst>
    <dgm:cxn modelId="{071FB027-2CF2-44F1-9CCB-A05CF4ADD55F}" type="presOf" srcId="{6B4DF851-BD3A-4F7C-AC6F-8D1BCF0106F6}" destId="{E8A544D6-8071-468A-B49B-9869446210CC}" srcOrd="0" destOrd="0" presId="urn:microsoft.com/office/officeart/2005/8/layout/hierarchy1"/>
    <dgm:cxn modelId="{0BF05146-A085-44E0-9D5E-F6FC53BB980E}" type="presOf" srcId="{493926DE-FF8B-4005-B755-5B25B5E9B20A}" destId="{0456DB6E-A567-4182-A677-65962514D077}" srcOrd="0" destOrd="0" presId="urn:microsoft.com/office/officeart/2005/8/layout/hierarchy1"/>
    <dgm:cxn modelId="{00078146-F64D-4F4A-ADE9-EDEAA3A900C9}" srcId="{58C86138-177F-4907-B6B9-8E8E1E7EDB44}" destId="{9F627826-3CE0-4A13-BEA2-8AC6B3BE2BD0}" srcOrd="1" destOrd="0" parTransId="{B877CCA2-166C-4FB9-977C-16BD1EFBC34E}" sibTransId="{836F3B6B-3FF2-4D92-895F-C6EE9215CD95}"/>
    <dgm:cxn modelId="{E0576B8D-A950-4FBE-A2B6-DF07E192C39B}" type="presOf" srcId="{9F627826-3CE0-4A13-BEA2-8AC6B3BE2BD0}" destId="{C38520E5-1246-464D-A1CD-B0DAB6176C87}" srcOrd="0" destOrd="0" presId="urn:microsoft.com/office/officeart/2005/8/layout/hierarchy1"/>
    <dgm:cxn modelId="{70E99895-549D-49BD-8B23-5EBE4D21DDE8}" type="presOf" srcId="{58C86138-177F-4907-B6B9-8E8E1E7EDB44}" destId="{013B0189-9CE9-41EF-AB8B-2C67529C4CC3}" srcOrd="0" destOrd="0" presId="urn:microsoft.com/office/officeart/2005/8/layout/hierarchy1"/>
    <dgm:cxn modelId="{F54415A3-6BF9-48E3-AF5A-24952D9D2156}" srcId="{58C86138-177F-4907-B6B9-8E8E1E7EDB44}" destId="{493926DE-FF8B-4005-B755-5B25B5E9B20A}" srcOrd="2" destOrd="0" parTransId="{7C302876-B2A8-4CA1-A5F7-690BFC1BF3A3}" sibTransId="{8A6876F7-4818-4C70-9D0A-A25445E546C6}"/>
    <dgm:cxn modelId="{B0DDEEAF-8D8F-47E2-8C46-9A9AC434E7CD}" srcId="{58C86138-177F-4907-B6B9-8E8E1E7EDB44}" destId="{6B4DF851-BD3A-4F7C-AC6F-8D1BCF0106F6}" srcOrd="0" destOrd="0" parTransId="{41190EB6-FEDC-47BC-AC5A-1726CF32AD3D}" sibTransId="{77E1E932-2494-4312-A246-3185A0AE8D7B}"/>
    <dgm:cxn modelId="{818A92A7-DE81-41B2-A57A-353BFEBFD641}" type="presParOf" srcId="{013B0189-9CE9-41EF-AB8B-2C67529C4CC3}" destId="{3F27D0E7-70EB-4A74-B32E-08AA9FC36F1D}" srcOrd="0" destOrd="0" presId="urn:microsoft.com/office/officeart/2005/8/layout/hierarchy1"/>
    <dgm:cxn modelId="{C3FE39FA-96C1-4A0A-911B-FC008C9FCC84}" type="presParOf" srcId="{3F27D0E7-70EB-4A74-B32E-08AA9FC36F1D}" destId="{062D201D-2A33-44D0-8F82-444E6DE6A1F1}" srcOrd="0" destOrd="0" presId="urn:microsoft.com/office/officeart/2005/8/layout/hierarchy1"/>
    <dgm:cxn modelId="{D1A8EA09-8345-4C2B-8189-1437D40F6428}" type="presParOf" srcId="{062D201D-2A33-44D0-8F82-444E6DE6A1F1}" destId="{4D935A27-2C59-462B-9B4A-51BD94EA2298}" srcOrd="0" destOrd="0" presId="urn:microsoft.com/office/officeart/2005/8/layout/hierarchy1"/>
    <dgm:cxn modelId="{B2CBFCEC-CFC7-4F05-9C89-B1803AE83898}" type="presParOf" srcId="{062D201D-2A33-44D0-8F82-444E6DE6A1F1}" destId="{E8A544D6-8071-468A-B49B-9869446210CC}" srcOrd="1" destOrd="0" presId="urn:microsoft.com/office/officeart/2005/8/layout/hierarchy1"/>
    <dgm:cxn modelId="{F495C44F-5B24-4FAC-812E-263289FF31FE}" type="presParOf" srcId="{3F27D0E7-70EB-4A74-B32E-08AA9FC36F1D}" destId="{B6E32BC0-9153-4616-B2AC-EF1F6C186CA5}" srcOrd="1" destOrd="0" presId="urn:microsoft.com/office/officeart/2005/8/layout/hierarchy1"/>
    <dgm:cxn modelId="{5D60DBCD-AAB2-44EC-9882-72E6A33A6988}" type="presParOf" srcId="{013B0189-9CE9-41EF-AB8B-2C67529C4CC3}" destId="{CBC4440E-5947-40FE-8A17-9AD3EC0462A1}" srcOrd="1" destOrd="0" presId="urn:microsoft.com/office/officeart/2005/8/layout/hierarchy1"/>
    <dgm:cxn modelId="{9297A952-1AA7-4FB5-8CCE-F40F9DA98392}" type="presParOf" srcId="{CBC4440E-5947-40FE-8A17-9AD3EC0462A1}" destId="{441AC580-2489-460C-82CC-2D1906116C65}" srcOrd="0" destOrd="0" presId="urn:microsoft.com/office/officeart/2005/8/layout/hierarchy1"/>
    <dgm:cxn modelId="{324391CA-64D7-4EE9-8156-3B95905F2255}" type="presParOf" srcId="{441AC580-2489-460C-82CC-2D1906116C65}" destId="{6DC10AFD-6BE4-40E5-985F-80E461A2A490}" srcOrd="0" destOrd="0" presId="urn:microsoft.com/office/officeart/2005/8/layout/hierarchy1"/>
    <dgm:cxn modelId="{619AFB7B-6307-4071-9560-738DE070ED6E}" type="presParOf" srcId="{441AC580-2489-460C-82CC-2D1906116C65}" destId="{C38520E5-1246-464D-A1CD-B0DAB6176C87}" srcOrd="1" destOrd="0" presId="urn:microsoft.com/office/officeart/2005/8/layout/hierarchy1"/>
    <dgm:cxn modelId="{25EAEECF-E917-42C2-8EBC-B2E092B2F6CB}" type="presParOf" srcId="{CBC4440E-5947-40FE-8A17-9AD3EC0462A1}" destId="{95A8E768-075A-4DB9-8125-D2EA1432669C}" srcOrd="1" destOrd="0" presId="urn:microsoft.com/office/officeart/2005/8/layout/hierarchy1"/>
    <dgm:cxn modelId="{4419329A-9D41-4607-A00C-51FB1F01FBC9}" type="presParOf" srcId="{013B0189-9CE9-41EF-AB8B-2C67529C4CC3}" destId="{B8721182-8B5C-4041-A89B-9B078FC90987}" srcOrd="2" destOrd="0" presId="urn:microsoft.com/office/officeart/2005/8/layout/hierarchy1"/>
    <dgm:cxn modelId="{A19F78AD-5EAC-4AC9-A102-5D34EA015B38}" type="presParOf" srcId="{B8721182-8B5C-4041-A89B-9B078FC90987}" destId="{A563135C-A44F-441F-9D6F-41953E20B1D7}" srcOrd="0" destOrd="0" presId="urn:microsoft.com/office/officeart/2005/8/layout/hierarchy1"/>
    <dgm:cxn modelId="{B09DCA06-A47E-4A1D-8FA8-4A8B5555B9EF}" type="presParOf" srcId="{A563135C-A44F-441F-9D6F-41953E20B1D7}" destId="{ACEBFFBB-52D5-44B4-BCFD-A17B93215A7F}" srcOrd="0" destOrd="0" presId="urn:microsoft.com/office/officeart/2005/8/layout/hierarchy1"/>
    <dgm:cxn modelId="{7683C875-BFCE-43E6-A372-7DB8BAF3A8FD}" type="presParOf" srcId="{A563135C-A44F-441F-9D6F-41953E20B1D7}" destId="{0456DB6E-A567-4182-A677-65962514D077}" srcOrd="1" destOrd="0" presId="urn:microsoft.com/office/officeart/2005/8/layout/hierarchy1"/>
    <dgm:cxn modelId="{3FE17171-0F89-4396-BEA2-06680BC8090C}" type="presParOf" srcId="{B8721182-8B5C-4041-A89B-9B078FC90987}" destId="{31EB21ED-62DC-4909-BEFE-5B40342A59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02C06-E120-449C-8305-ACBAE3FCC51E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511944-89D4-4D6D-9F4D-BDCFB61B7DDA}">
      <dgm:prSet/>
      <dgm:spPr/>
      <dgm:t>
        <a:bodyPr/>
        <a:lstStyle/>
        <a:p>
          <a:r>
            <a:rPr lang="en-US" b="0"/>
            <a:t>Administer a pre-test before the DE series begins</a:t>
          </a:r>
          <a:endParaRPr lang="en-US"/>
        </a:p>
      </dgm:t>
    </dgm:pt>
    <dgm:pt modelId="{8253F5F6-C539-4448-A8A2-DC5A7A2E7A89}" type="parTrans" cxnId="{19601D03-2B9C-42AA-B6AD-16E799D1FBEC}">
      <dgm:prSet/>
      <dgm:spPr/>
      <dgm:t>
        <a:bodyPr/>
        <a:lstStyle/>
        <a:p>
          <a:endParaRPr lang="en-US"/>
        </a:p>
      </dgm:t>
    </dgm:pt>
    <dgm:pt modelId="{3C418CA6-4D48-46D0-AC4F-328DA401E689}" type="sibTrans" cxnId="{19601D03-2B9C-42AA-B6AD-16E799D1FBEC}">
      <dgm:prSet/>
      <dgm:spPr/>
      <dgm:t>
        <a:bodyPr/>
        <a:lstStyle/>
        <a:p>
          <a:endParaRPr lang="en-US"/>
        </a:p>
      </dgm:t>
    </dgm:pt>
    <dgm:pt modelId="{A37693DA-AB27-4D70-B0FA-3043610DF708}">
      <dgm:prSet/>
      <dgm:spPr/>
      <dgm:t>
        <a:bodyPr/>
        <a:lstStyle/>
        <a:p>
          <a:r>
            <a:rPr lang="en-US" b="0"/>
            <a:t>All participants present that day</a:t>
          </a:r>
          <a:endParaRPr lang="en-US"/>
        </a:p>
      </dgm:t>
    </dgm:pt>
    <dgm:pt modelId="{B3191F8A-62BF-43F0-B548-DBD08A992DEA}" type="parTrans" cxnId="{EEAA0440-45D5-45F7-85D9-57DDDAF87803}">
      <dgm:prSet/>
      <dgm:spPr/>
      <dgm:t>
        <a:bodyPr/>
        <a:lstStyle/>
        <a:p>
          <a:endParaRPr lang="en-US"/>
        </a:p>
      </dgm:t>
    </dgm:pt>
    <dgm:pt modelId="{B358038D-E288-4374-9A7D-047C8694F489}" type="sibTrans" cxnId="{EEAA0440-45D5-45F7-85D9-57DDDAF87803}">
      <dgm:prSet/>
      <dgm:spPr/>
      <dgm:t>
        <a:bodyPr/>
        <a:lstStyle/>
        <a:p>
          <a:endParaRPr lang="en-US"/>
        </a:p>
      </dgm:t>
    </dgm:pt>
    <dgm:pt modelId="{825E6935-F3A9-4F7E-9178-CACB361EE306}">
      <dgm:prSet/>
      <dgm:spPr/>
      <dgm:t>
        <a:bodyPr/>
        <a:lstStyle/>
        <a:p>
          <a:r>
            <a:rPr lang="en-US" b="0"/>
            <a:t>Administer a post-test after the DE series is complete</a:t>
          </a:r>
          <a:endParaRPr lang="en-US"/>
        </a:p>
      </dgm:t>
    </dgm:pt>
    <dgm:pt modelId="{5B160393-DE61-4B44-891F-4507C276F646}" type="parTrans" cxnId="{AE599540-B61A-444E-B6EB-5CAE2D657A08}">
      <dgm:prSet/>
      <dgm:spPr/>
      <dgm:t>
        <a:bodyPr/>
        <a:lstStyle/>
        <a:p>
          <a:endParaRPr lang="en-US"/>
        </a:p>
      </dgm:t>
    </dgm:pt>
    <dgm:pt modelId="{4FBBE40A-2810-47FD-91AD-B4A7E54C33F5}" type="sibTrans" cxnId="{AE599540-B61A-444E-B6EB-5CAE2D657A08}">
      <dgm:prSet/>
      <dgm:spPr/>
      <dgm:t>
        <a:bodyPr/>
        <a:lstStyle/>
        <a:p>
          <a:endParaRPr lang="en-US"/>
        </a:p>
      </dgm:t>
    </dgm:pt>
    <dgm:pt modelId="{870725B9-175A-4574-8DEE-D51775F1B0F3}">
      <dgm:prSet/>
      <dgm:spPr/>
      <dgm:t>
        <a:bodyPr/>
        <a:lstStyle/>
        <a:p>
          <a:r>
            <a:rPr lang="en-US" b="0"/>
            <a:t>All participants present that day</a:t>
          </a:r>
          <a:endParaRPr lang="en-US"/>
        </a:p>
      </dgm:t>
    </dgm:pt>
    <dgm:pt modelId="{99CFBD6B-C5C9-4ECE-BAEB-3D264502B196}" type="parTrans" cxnId="{B1B059D0-2D2A-4C8F-9DA5-566CA6D6F60C}">
      <dgm:prSet/>
      <dgm:spPr/>
      <dgm:t>
        <a:bodyPr/>
        <a:lstStyle/>
        <a:p>
          <a:endParaRPr lang="en-US"/>
        </a:p>
      </dgm:t>
    </dgm:pt>
    <dgm:pt modelId="{E660E8E4-DD15-4999-9650-369019C9F9E0}" type="sibTrans" cxnId="{B1B059D0-2D2A-4C8F-9DA5-566CA6D6F60C}">
      <dgm:prSet/>
      <dgm:spPr/>
      <dgm:t>
        <a:bodyPr/>
        <a:lstStyle/>
        <a:p>
          <a:endParaRPr lang="en-US"/>
        </a:p>
      </dgm:t>
    </dgm:pt>
    <dgm:pt modelId="{7E8568F3-8E8E-4396-9C25-3F1481856592}">
      <dgm:prSet/>
      <dgm:spPr/>
      <dgm:t>
        <a:bodyPr/>
        <a:lstStyle/>
        <a:p>
          <a:r>
            <a:rPr lang="en-US" b="0"/>
            <a:t>Participants completed surveys online? </a:t>
          </a:r>
          <a:endParaRPr lang="en-US"/>
        </a:p>
      </dgm:t>
    </dgm:pt>
    <dgm:pt modelId="{6E73B72B-D6F7-4491-9860-2A2BF0E5C12F}" type="parTrans" cxnId="{EF011B55-3687-4F56-85D8-9A473F3E6729}">
      <dgm:prSet/>
      <dgm:spPr/>
      <dgm:t>
        <a:bodyPr/>
        <a:lstStyle/>
        <a:p>
          <a:endParaRPr lang="en-US"/>
        </a:p>
      </dgm:t>
    </dgm:pt>
    <dgm:pt modelId="{830A3266-90AF-46C5-B1B4-DC9F7415162B}" type="sibTrans" cxnId="{EF011B55-3687-4F56-85D8-9A473F3E6729}">
      <dgm:prSet/>
      <dgm:spPr/>
      <dgm:t>
        <a:bodyPr/>
        <a:lstStyle/>
        <a:p>
          <a:endParaRPr lang="en-US"/>
        </a:p>
      </dgm:t>
    </dgm:pt>
    <dgm:pt modelId="{36608C2F-1C4D-4D24-9C1B-D2797C5B5252}">
      <dgm:prSet/>
      <dgm:spPr/>
      <dgm:t>
        <a:bodyPr/>
        <a:lstStyle/>
        <a:p>
          <a:r>
            <a:rPr lang="en-US" b="0"/>
            <a:t>You’re done!</a:t>
          </a:r>
          <a:endParaRPr lang="en-US"/>
        </a:p>
      </dgm:t>
    </dgm:pt>
    <dgm:pt modelId="{DE24F258-8996-44F2-89C2-803A7D9FCE3F}" type="parTrans" cxnId="{7E182110-C41D-49BC-8D06-FF40511E0DC5}">
      <dgm:prSet/>
      <dgm:spPr/>
      <dgm:t>
        <a:bodyPr/>
        <a:lstStyle/>
        <a:p>
          <a:endParaRPr lang="en-US"/>
        </a:p>
      </dgm:t>
    </dgm:pt>
    <dgm:pt modelId="{7428850A-BBD3-4B62-9AD9-56A483CDFC4E}" type="sibTrans" cxnId="{7E182110-C41D-49BC-8D06-FF40511E0DC5}">
      <dgm:prSet/>
      <dgm:spPr/>
      <dgm:t>
        <a:bodyPr/>
        <a:lstStyle/>
        <a:p>
          <a:endParaRPr lang="en-US"/>
        </a:p>
      </dgm:t>
    </dgm:pt>
    <dgm:pt modelId="{6130129B-EDC9-4894-A1ED-7E10FAD6ABF6}">
      <dgm:prSet/>
      <dgm:spPr/>
      <dgm:t>
        <a:bodyPr/>
        <a:lstStyle/>
        <a:p>
          <a:r>
            <a:rPr lang="en-US" b="0"/>
            <a:t>Participants completed surveys on paper? </a:t>
          </a:r>
          <a:endParaRPr lang="en-US"/>
        </a:p>
      </dgm:t>
    </dgm:pt>
    <dgm:pt modelId="{02EDB0BE-41FB-4570-AAA7-1CB0E4BA3D77}" type="parTrans" cxnId="{1F6FAB96-69FB-4BC7-BB80-031993CC0F70}">
      <dgm:prSet/>
      <dgm:spPr/>
      <dgm:t>
        <a:bodyPr/>
        <a:lstStyle/>
        <a:p>
          <a:endParaRPr lang="en-US"/>
        </a:p>
      </dgm:t>
    </dgm:pt>
    <dgm:pt modelId="{97779791-91F4-44FB-AF2C-DD2AE775217C}" type="sibTrans" cxnId="{1F6FAB96-69FB-4BC7-BB80-031993CC0F70}">
      <dgm:prSet/>
      <dgm:spPr/>
      <dgm:t>
        <a:bodyPr/>
        <a:lstStyle/>
        <a:p>
          <a:endParaRPr lang="en-US"/>
        </a:p>
      </dgm:t>
    </dgm:pt>
    <dgm:pt modelId="{DAF3FE53-4390-4033-9B18-F8548DB735FF}">
      <dgm:prSet/>
      <dgm:spPr/>
      <dgm:t>
        <a:bodyPr/>
        <a:lstStyle/>
        <a:p>
          <a:r>
            <a:rPr lang="en-US" b="0" dirty="0"/>
            <a:t>Enter them into the </a:t>
          </a:r>
          <a:r>
            <a:rPr lang="en-US" b="0" dirty="0">
              <a:hlinkClick xmlns:r="http://schemas.openxmlformats.org/officeDocument/2006/relationships" r:id="rId1"/>
            </a:rPr>
            <a:t>online link</a:t>
          </a:r>
          <a:endParaRPr lang="en-US" dirty="0"/>
        </a:p>
      </dgm:t>
    </dgm:pt>
    <dgm:pt modelId="{2D8D498D-07C3-41BC-BAD4-A095F0A0C788}" type="parTrans" cxnId="{75F21251-636E-4F92-951A-B59A0BE75A91}">
      <dgm:prSet/>
      <dgm:spPr/>
      <dgm:t>
        <a:bodyPr/>
        <a:lstStyle/>
        <a:p>
          <a:endParaRPr lang="en-US"/>
        </a:p>
      </dgm:t>
    </dgm:pt>
    <dgm:pt modelId="{7A6DCE22-70F0-45E5-B3F3-BD91CD07DCA8}" type="sibTrans" cxnId="{75F21251-636E-4F92-951A-B59A0BE75A91}">
      <dgm:prSet/>
      <dgm:spPr/>
      <dgm:t>
        <a:bodyPr/>
        <a:lstStyle/>
        <a:p>
          <a:endParaRPr lang="en-US"/>
        </a:p>
      </dgm:t>
    </dgm:pt>
    <dgm:pt modelId="{AF503599-8276-4319-8F0E-1CEF6DFD4B69}">
      <dgm:prSet/>
      <dgm:spPr/>
      <dgm:t>
        <a:bodyPr/>
        <a:lstStyle/>
        <a:p>
          <a:r>
            <a:rPr lang="en-US"/>
            <a:t>Surveys are </a:t>
          </a:r>
          <a:r>
            <a:rPr lang="en-US" b="1" u="sng"/>
            <a:t>never entered into PEARS</a:t>
          </a:r>
          <a:endParaRPr lang="en-US"/>
        </a:p>
      </dgm:t>
    </dgm:pt>
    <dgm:pt modelId="{A32206B8-280E-4B09-869D-E765B096ECED}" type="parTrans" cxnId="{5A8847CE-69FC-44EB-B035-0A5B4168C81C}">
      <dgm:prSet/>
      <dgm:spPr/>
      <dgm:t>
        <a:bodyPr/>
        <a:lstStyle/>
        <a:p>
          <a:endParaRPr lang="en-US"/>
        </a:p>
      </dgm:t>
    </dgm:pt>
    <dgm:pt modelId="{3284DC4D-D5A0-403B-8976-222E087D00AD}" type="sibTrans" cxnId="{5A8847CE-69FC-44EB-B035-0A5B4168C81C}">
      <dgm:prSet/>
      <dgm:spPr/>
      <dgm:t>
        <a:bodyPr/>
        <a:lstStyle/>
        <a:p>
          <a:endParaRPr lang="en-US"/>
        </a:p>
      </dgm:t>
    </dgm:pt>
    <dgm:pt modelId="{5E685BB8-4239-4A4D-A5BC-78C569674355}" type="pres">
      <dgm:prSet presAssocID="{25C02C06-E120-449C-8305-ACBAE3FCC51E}" presName="Name0" presStyleCnt="0">
        <dgm:presLayoutVars>
          <dgm:dir/>
          <dgm:animLvl val="lvl"/>
          <dgm:resizeHandles val="exact"/>
        </dgm:presLayoutVars>
      </dgm:prSet>
      <dgm:spPr/>
    </dgm:pt>
    <dgm:pt modelId="{49F8EBAC-558A-4362-AE2D-2A23A9630069}" type="pres">
      <dgm:prSet presAssocID="{68511944-89D4-4D6D-9F4D-BDCFB61B7DDA}" presName="linNode" presStyleCnt="0"/>
      <dgm:spPr/>
    </dgm:pt>
    <dgm:pt modelId="{1D95F641-735C-4DD6-950A-1C7B9F4F2E76}" type="pres">
      <dgm:prSet presAssocID="{68511944-89D4-4D6D-9F4D-BDCFB61B7DD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2EE9B90-D7AA-4FF3-BBBD-E18F7D308991}" type="pres">
      <dgm:prSet presAssocID="{68511944-89D4-4D6D-9F4D-BDCFB61B7DDA}" presName="descendantText" presStyleLbl="alignAccFollowNode1" presStyleIdx="0" presStyleCnt="4">
        <dgm:presLayoutVars>
          <dgm:bulletEnabled val="1"/>
        </dgm:presLayoutVars>
      </dgm:prSet>
      <dgm:spPr/>
    </dgm:pt>
    <dgm:pt modelId="{7D423F0D-2ACC-4AFB-A913-92C87DA0DE08}" type="pres">
      <dgm:prSet presAssocID="{3C418CA6-4D48-46D0-AC4F-328DA401E689}" presName="sp" presStyleCnt="0"/>
      <dgm:spPr/>
    </dgm:pt>
    <dgm:pt modelId="{E91DD321-9B88-4F9B-868C-4C33038C9293}" type="pres">
      <dgm:prSet presAssocID="{825E6935-F3A9-4F7E-9178-CACB361EE306}" presName="linNode" presStyleCnt="0"/>
      <dgm:spPr/>
    </dgm:pt>
    <dgm:pt modelId="{0B5A8B3F-AE91-4820-9830-63836F414A5D}" type="pres">
      <dgm:prSet presAssocID="{825E6935-F3A9-4F7E-9178-CACB361EE30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6B3D6A7-799B-4200-8EB6-8B69B77F4544}" type="pres">
      <dgm:prSet presAssocID="{825E6935-F3A9-4F7E-9178-CACB361EE306}" presName="descendantText" presStyleLbl="alignAccFollowNode1" presStyleIdx="1" presStyleCnt="4">
        <dgm:presLayoutVars>
          <dgm:bulletEnabled val="1"/>
        </dgm:presLayoutVars>
      </dgm:prSet>
      <dgm:spPr/>
    </dgm:pt>
    <dgm:pt modelId="{C87D7593-9D1C-4174-A65F-5B00A8C032CB}" type="pres">
      <dgm:prSet presAssocID="{4FBBE40A-2810-47FD-91AD-B4A7E54C33F5}" presName="sp" presStyleCnt="0"/>
      <dgm:spPr/>
    </dgm:pt>
    <dgm:pt modelId="{9572F840-AC4F-4DFF-892E-1787D72A2873}" type="pres">
      <dgm:prSet presAssocID="{7E8568F3-8E8E-4396-9C25-3F1481856592}" presName="linNode" presStyleCnt="0"/>
      <dgm:spPr/>
    </dgm:pt>
    <dgm:pt modelId="{6BC2D20C-5329-442A-804A-3B88758EC429}" type="pres">
      <dgm:prSet presAssocID="{7E8568F3-8E8E-4396-9C25-3F148185659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B849C2-BDFA-4F27-B878-8FC5E687DD19}" type="pres">
      <dgm:prSet presAssocID="{7E8568F3-8E8E-4396-9C25-3F1481856592}" presName="descendantText" presStyleLbl="alignAccFollowNode1" presStyleIdx="2" presStyleCnt="4">
        <dgm:presLayoutVars>
          <dgm:bulletEnabled val="1"/>
        </dgm:presLayoutVars>
      </dgm:prSet>
      <dgm:spPr/>
    </dgm:pt>
    <dgm:pt modelId="{018C1369-47A8-4ADE-B5F8-2BD7B158A400}" type="pres">
      <dgm:prSet presAssocID="{830A3266-90AF-46C5-B1B4-DC9F7415162B}" presName="sp" presStyleCnt="0"/>
      <dgm:spPr/>
    </dgm:pt>
    <dgm:pt modelId="{AF4A01B8-0DE2-40D4-86C8-7A5B0D007F1D}" type="pres">
      <dgm:prSet presAssocID="{6130129B-EDC9-4894-A1ED-7E10FAD6ABF6}" presName="linNode" presStyleCnt="0"/>
      <dgm:spPr/>
    </dgm:pt>
    <dgm:pt modelId="{52AA1944-D2BB-40E7-9468-FD9D975B23A1}" type="pres">
      <dgm:prSet presAssocID="{6130129B-EDC9-4894-A1ED-7E10FAD6ABF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90EB4AA-99FA-4DAA-8F0A-651E23285154}" type="pres">
      <dgm:prSet presAssocID="{6130129B-EDC9-4894-A1ED-7E10FAD6ABF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9601D03-2B9C-42AA-B6AD-16E799D1FBEC}" srcId="{25C02C06-E120-449C-8305-ACBAE3FCC51E}" destId="{68511944-89D4-4D6D-9F4D-BDCFB61B7DDA}" srcOrd="0" destOrd="0" parTransId="{8253F5F6-C539-4448-A8A2-DC5A7A2E7A89}" sibTransId="{3C418CA6-4D48-46D0-AC4F-328DA401E689}"/>
    <dgm:cxn modelId="{7E182110-C41D-49BC-8D06-FF40511E0DC5}" srcId="{7E8568F3-8E8E-4396-9C25-3F1481856592}" destId="{36608C2F-1C4D-4D24-9C1B-D2797C5B5252}" srcOrd="0" destOrd="0" parTransId="{DE24F258-8996-44F2-89C2-803A7D9FCE3F}" sibTransId="{7428850A-BBD3-4B62-9AD9-56A483CDFC4E}"/>
    <dgm:cxn modelId="{795AF226-85F9-4CE4-B69D-B51E5A7BC55F}" type="presOf" srcId="{825E6935-F3A9-4F7E-9178-CACB361EE306}" destId="{0B5A8B3F-AE91-4820-9830-63836F414A5D}" srcOrd="0" destOrd="0" presId="urn:microsoft.com/office/officeart/2005/8/layout/vList5"/>
    <dgm:cxn modelId="{EEAA0440-45D5-45F7-85D9-57DDDAF87803}" srcId="{68511944-89D4-4D6D-9F4D-BDCFB61B7DDA}" destId="{A37693DA-AB27-4D70-B0FA-3043610DF708}" srcOrd="0" destOrd="0" parTransId="{B3191F8A-62BF-43F0-B548-DBD08A992DEA}" sibTransId="{B358038D-E288-4374-9A7D-047C8694F489}"/>
    <dgm:cxn modelId="{AE599540-B61A-444E-B6EB-5CAE2D657A08}" srcId="{25C02C06-E120-449C-8305-ACBAE3FCC51E}" destId="{825E6935-F3A9-4F7E-9178-CACB361EE306}" srcOrd="1" destOrd="0" parTransId="{5B160393-DE61-4B44-891F-4507C276F646}" sibTransId="{4FBBE40A-2810-47FD-91AD-B4A7E54C33F5}"/>
    <dgm:cxn modelId="{38750642-BA45-4D7F-B4C0-DC870BC2BCE6}" type="presOf" srcId="{68511944-89D4-4D6D-9F4D-BDCFB61B7DDA}" destId="{1D95F641-735C-4DD6-950A-1C7B9F4F2E76}" srcOrd="0" destOrd="0" presId="urn:microsoft.com/office/officeart/2005/8/layout/vList5"/>
    <dgm:cxn modelId="{0789C76A-2B17-4DF6-A706-37A6D7498029}" type="presOf" srcId="{AF503599-8276-4319-8F0E-1CEF6DFD4B69}" destId="{B90EB4AA-99FA-4DAA-8F0A-651E23285154}" srcOrd="0" destOrd="1" presId="urn:microsoft.com/office/officeart/2005/8/layout/vList5"/>
    <dgm:cxn modelId="{75F21251-636E-4F92-951A-B59A0BE75A91}" srcId="{6130129B-EDC9-4894-A1ED-7E10FAD6ABF6}" destId="{DAF3FE53-4390-4033-9B18-F8548DB735FF}" srcOrd="0" destOrd="0" parTransId="{2D8D498D-07C3-41BC-BAD4-A095F0A0C788}" sibTransId="{7A6DCE22-70F0-45E5-B3F3-BD91CD07DCA8}"/>
    <dgm:cxn modelId="{69678371-B6BF-43EE-982C-6C92082B2AED}" type="presOf" srcId="{DAF3FE53-4390-4033-9B18-F8548DB735FF}" destId="{B90EB4AA-99FA-4DAA-8F0A-651E23285154}" srcOrd="0" destOrd="0" presId="urn:microsoft.com/office/officeart/2005/8/layout/vList5"/>
    <dgm:cxn modelId="{EF011B55-3687-4F56-85D8-9A473F3E6729}" srcId="{25C02C06-E120-449C-8305-ACBAE3FCC51E}" destId="{7E8568F3-8E8E-4396-9C25-3F1481856592}" srcOrd="2" destOrd="0" parTransId="{6E73B72B-D6F7-4491-9860-2A2BF0E5C12F}" sibTransId="{830A3266-90AF-46C5-B1B4-DC9F7415162B}"/>
    <dgm:cxn modelId="{7C071179-BB77-4FE6-BB9F-3B2DDD3A5D0D}" type="presOf" srcId="{25C02C06-E120-449C-8305-ACBAE3FCC51E}" destId="{5E685BB8-4239-4A4D-A5BC-78C569674355}" srcOrd="0" destOrd="0" presId="urn:microsoft.com/office/officeart/2005/8/layout/vList5"/>
    <dgm:cxn modelId="{1F6FAB96-69FB-4BC7-BB80-031993CC0F70}" srcId="{25C02C06-E120-449C-8305-ACBAE3FCC51E}" destId="{6130129B-EDC9-4894-A1ED-7E10FAD6ABF6}" srcOrd="3" destOrd="0" parTransId="{02EDB0BE-41FB-4570-AAA7-1CB0E4BA3D77}" sibTransId="{97779791-91F4-44FB-AF2C-DD2AE775217C}"/>
    <dgm:cxn modelId="{76B804B5-C667-49EC-9ADA-2B44C1052242}" type="presOf" srcId="{7E8568F3-8E8E-4396-9C25-3F1481856592}" destId="{6BC2D20C-5329-442A-804A-3B88758EC429}" srcOrd="0" destOrd="0" presId="urn:microsoft.com/office/officeart/2005/8/layout/vList5"/>
    <dgm:cxn modelId="{DDE408BC-BA0C-41D9-9573-CAEFED316D62}" type="presOf" srcId="{A37693DA-AB27-4D70-B0FA-3043610DF708}" destId="{D2EE9B90-D7AA-4FF3-BBBD-E18F7D308991}" srcOrd="0" destOrd="0" presId="urn:microsoft.com/office/officeart/2005/8/layout/vList5"/>
    <dgm:cxn modelId="{5A8847CE-69FC-44EB-B035-0A5B4168C81C}" srcId="{6130129B-EDC9-4894-A1ED-7E10FAD6ABF6}" destId="{AF503599-8276-4319-8F0E-1CEF6DFD4B69}" srcOrd="1" destOrd="0" parTransId="{A32206B8-280E-4B09-869D-E765B096ECED}" sibTransId="{3284DC4D-D5A0-403B-8976-222E087D00AD}"/>
    <dgm:cxn modelId="{AC39AECE-7B90-4A64-BE5D-405CEB6E0EED}" type="presOf" srcId="{36608C2F-1C4D-4D24-9C1B-D2797C5B5252}" destId="{E2B849C2-BDFA-4F27-B878-8FC5E687DD19}" srcOrd="0" destOrd="0" presId="urn:microsoft.com/office/officeart/2005/8/layout/vList5"/>
    <dgm:cxn modelId="{B1B059D0-2D2A-4C8F-9DA5-566CA6D6F60C}" srcId="{825E6935-F3A9-4F7E-9178-CACB361EE306}" destId="{870725B9-175A-4574-8DEE-D51775F1B0F3}" srcOrd="0" destOrd="0" parTransId="{99CFBD6B-C5C9-4ECE-BAEB-3D264502B196}" sibTransId="{E660E8E4-DD15-4999-9650-369019C9F9E0}"/>
    <dgm:cxn modelId="{2799D2EA-E57D-403D-ACB2-323DCC4C7442}" type="presOf" srcId="{6130129B-EDC9-4894-A1ED-7E10FAD6ABF6}" destId="{52AA1944-D2BB-40E7-9468-FD9D975B23A1}" srcOrd="0" destOrd="0" presId="urn:microsoft.com/office/officeart/2005/8/layout/vList5"/>
    <dgm:cxn modelId="{C86860FE-966B-4DA2-BC61-213854F014AD}" type="presOf" srcId="{870725B9-175A-4574-8DEE-D51775F1B0F3}" destId="{A6B3D6A7-799B-4200-8EB6-8B69B77F4544}" srcOrd="0" destOrd="0" presId="urn:microsoft.com/office/officeart/2005/8/layout/vList5"/>
    <dgm:cxn modelId="{56ED45F8-5EF8-4ADF-910B-3645F1CCF641}" type="presParOf" srcId="{5E685BB8-4239-4A4D-A5BC-78C569674355}" destId="{49F8EBAC-558A-4362-AE2D-2A23A9630069}" srcOrd="0" destOrd="0" presId="urn:microsoft.com/office/officeart/2005/8/layout/vList5"/>
    <dgm:cxn modelId="{EE9C8AC0-347A-4BDB-966F-97AF7E40A41D}" type="presParOf" srcId="{49F8EBAC-558A-4362-AE2D-2A23A9630069}" destId="{1D95F641-735C-4DD6-950A-1C7B9F4F2E76}" srcOrd="0" destOrd="0" presId="urn:microsoft.com/office/officeart/2005/8/layout/vList5"/>
    <dgm:cxn modelId="{A0297DFB-C577-4545-B002-63665C273756}" type="presParOf" srcId="{49F8EBAC-558A-4362-AE2D-2A23A9630069}" destId="{D2EE9B90-D7AA-4FF3-BBBD-E18F7D308991}" srcOrd="1" destOrd="0" presId="urn:microsoft.com/office/officeart/2005/8/layout/vList5"/>
    <dgm:cxn modelId="{6C33F6EE-7E80-4310-8E5D-B0881C73B5C4}" type="presParOf" srcId="{5E685BB8-4239-4A4D-A5BC-78C569674355}" destId="{7D423F0D-2ACC-4AFB-A913-92C87DA0DE08}" srcOrd="1" destOrd="0" presId="urn:microsoft.com/office/officeart/2005/8/layout/vList5"/>
    <dgm:cxn modelId="{BF8A97E5-9B59-4B80-9ACE-AE57FD5BD062}" type="presParOf" srcId="{5E685BB8-4239-4A4D-A5BC-78C569674355}" destId="{E91DD321-9B88-4F9B-868C-4C33038C9293}" srcOrd="2" destOrd="0" presId="urn:microsoft.com/office/officeart/2005/8/layout/vList5"/>
    <dgm:cxn modelId="{880ACB4C-2DCA-4EAB-8232-EF677B5F6F6E}" type="presParOf" srcId="{E91DD321-9B88-4F9B-868C-4C33038C9293}" destId="{0B5A8B3F-AE91-4820-9830-63836F414A5D}" srcOrd="0" destOrd="0" presId="urn:microsoft.com/office/officeart/2005/8/layout/vList5"/>
    <dgm:cxn modelId="{5F90515C-1EA7-4C61-B588-69E81CC3A95F}" type="presParOf" srcId="{E91DD321-9B88-4F9B-868C-4C33038C9293}" destId="{A6B3D6A7-799B-4200-8EB6-8B69B77F4544}" srcOrd="1" destOrd="0" presId="urn:microsoft.com/office/officeart/2005/8/layout/vList5"/>
    <dgm:cxn modelId="{09CFB4E5-8F1E-48BE-8F13-49A31F6EEF7F}" type="presParOf" srcId="{5E685BB8-4239-4A4D-A5BC-78C569674355}" destId="{C87D7593-9D1C-4174-A65F-5B00A8C032CB}" srcOrd="3" destOrd="0" presId="urn:microsoft.com/office/officeart/2005/8/layout/vList5"/>
    <dgm:cxn modelId="{DAB9BE5B-4215-4AAB-A3A9-81FF804DC975}" type="presParOf" srcId="{5E685BB8-4239-4A4D-A5BC-78C569674355}" destId="{9572F840-AC4F-4DFF-892E-1787D72A2873}" srcOrd="4" destOrd="0" presId="urn:microsoft.com/office/officeart/2005/8/layout/vList5"/>
    <dgm:cxn modelId="{DDB8B130-B684-46C8-80E0-F970E945EF45}" type="presParOf" srcId="{9572F840-AC4F-4DFF-892E-1787D72A2873}" destId="{6BC2D20C-5329-442A-804A-3B88758EC429}" srcOrd="0" destOrd="0" presId="urn:microsoft.com/office/officeart/2005/8/layout/vList5"/>
    <dgm:cxn modelId="{9C2BD626-95BF-47D9-85E3-26D48CA1587D}" type="presParOf" srcId="{9572F840-AC4F-4DFF-892E-1787D72A2873}" destId="{E2B849C2-BDFA-4F27-B878-8FC5E687DD19}" srcOrd="1" destOrd="0" presId="urn:microsoft.com/office/officeart/2005/8/layout/vList5"/>
    <dgm:cxn modelId="{D3D895F5-57DA-4668-B8F8-0D39F63125C3}" type="presParOf" srcId="{5E685BB8-4239-4A4D-A5BC-78C569674355}" destId="{018C1369-47A8-4ADE-B5F8-2BD7B158A400}" srcOrd="5" destOrd="0" presId="urn:microsoft.com/office/officeart/2005/8/layout/vList5"/>
    <dgm:cxn modelId="{26303A91-3869-4879-B444-3F2561594EA2}" type="presParOf" srcId="{5E685BB8-4239-4A4D-A5BC-78C569674355}" destId="{AF4A01B8-0DE2-40D4-86C8-7A5B0D007F1D}" srcOrd="6" destOrd="0" presId="urn:microsoft.com/office/officeart/2005/8/layout/vList5"/>
    <dgm:cxn modelId="{B01408ED-C606-40CF-9943-1DB50D0B3F61}" type="presParOf" srcId="{AF4A01B8-0DE2-40D4-86C8-7A5B0D007F1D}" destId="{52AA1944-D2BB-40E7-9468-FD9D975B23A1}" srcOrd="0" destOrd="0" presId="urn:microsoft.com/office/officeart/2005/8/layout/vList5"/>
    <dgm:cxn modelId="{5AB3B9B0-6D13-4614-BAE5-D0488FE024F5}" type="presParOf" srcId="{AF4A01B8-0DE2-40D4-86C8-7A5B0D007F1D}" destId="{B90EB4AA-99FA-4DAA-8F0A-651E232851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18B64-5B8E-4B6D-A090-D238958FFA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33C93C-95CA-4F25-809F-054226BFB3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111 PEARS Program Activities from 24 LHDs</a:t>
          </a:r>
        </a:p>
      </dgm:t>
    </dgm:pt>
    <dgm:pt modelId="{987DFA98-0F80-4CBD-9D19-E4C209F8B3D3}" type="parTrans" cxnId="{1735D3DD-55DA-49A8-AFBF-72BD498F198E}">
      <dgm:prSet/>
      <dgm:spPr/>
      <dgm:t>
        <a:bodyPr/>
        <a:lstStyle/>
        <a:p>
          <a:endParaRPr lang="en-US"/>
        </a:p>
      </dgm:t>
    </dgm:pt>
    <dgm:pt modelId="{F8690C36-5BD3-4BF6-B656-12EE43DA742A}" type="sibTrans" cxnId="{1735D3DD-55DA-49A8-AFBF-72BD498F198E}">
      <dgm:prSet/>
      <dgm:spPr/>
      <dgm:t>
        <a:bodyPr/>
        <a:lstStyle/>
        <a:p>
          <a:endParaRPr lang="en-US"/>
        </a:p>
      </dgm:t>
    </dgm:pt>
    <dgm:pt modelId="{4969DE08-CEF8-4D4F-9451-8D5D9657C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17 unique curricula delivered</a:t>
          </a:r>
        </a:p>
      </dgm:t>
    </dgm:pt>
    <dgm:pt modelId="{767E7DC7-A15E-4859-91FF-4D55C60E34EA}" type="parTrans" cxnId="{40EBB85B-5739-4B9E-8F72-AFF5E6BD9CB6}">
      <dgm:prSet/>
      <dgm:spPr/>
      <dgm:t>
        <a:bodyPr/>
        <a:lstStyle/>
        <a:p>
          <a:endParaRPr lang="en-US"/>
        </a:p>
      </dgm:t>
    </dgm:pt>
    <dgm:pt modelId="{B7982FCF-46F2-4F60-BB55-CFCFFD4CC15A}" type="sibTrans" cxnId="{40EBB85B-5739-4B9E-8F72-AFF5E6BD9CB6}">
      <dgm:prSet/>
      <dgm:spPr/>
      <dgm:t>
        <a:bodyPr/>
        <a:lstStyle/>
        <a:p>
          <a:endParaRPr lang="en-US"/>
        </a:p>
      </dgm:t>
    </dgm:pt>
    <dgm:pt modelId="{866B5724-05B0-4AAB-A512-D45744E737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n = 531 matched pre/post (on average, &lt; 5 matches per program activity) </a:t>
          </a:r>
          <a:endParaRPr lang="en-US" dirty="0"/>
        </a:p>
      </dgm:t>
    </dgm:pt>
    <dgm:pt modelId="{DABAC13E-F5CC-4CE2-BC30-24EA66121B47}" type="parTrans" cxnId="{9A020B32-1B42-40FE-82BE-79BD10CA523A}">
      <dgm:prSet/>
      <dgm:spPr/>
      <dgm:t>
        <a:bodyPr/>
        <a:lstStyle/>
        <a:p>
          <a:endParaRPr lang="en-US"/>
        </a:p>
      </dgm:t>
    </dgm:pt>
    <dgm:pt modelId="{0E11C040-A007-44FD-A19C-D982424ABE17}" type="sibTrans" cxnId="{9A020B32-1B42-40FE-82BE-79BD10CA523A}">
      <dgm:prSet/>
      <dgm:spPr/>
      <dgm:t>
        <a:bodyPr/>
        <a:lstStyle/>
        <a:p>
          <a:endParaRPr lang="en-US"/>
        </a:p>
      </dgm:t>
    </dgm:pt>
    <dgm:pt modelId="{BE9B08FE-0540-44F4-82EE-02495C32D3F7}" type="pres">
      <dgm:prSet presAssocID="{11718B64-5B8E-4B6D-A090-D238958FFA8D}" presName="root" presStyleCnt="0">
        <dgm:presLayoutVars>
          <dgm:dir/>
          <dgm:resizeHandles val="exact"/>
        </dgm:presLayoutVars>
      </dgm:prSet>
      <dgm:spPr/>
    </dgm:pt>
    <dgm:pt modelId="{70EA9197-F94B-4728-BC41-330FAA34897D}" type="pres">
      <dgm:prSet presAssocID="{B233C93C-95CA-4F25-809F-054226BFB349}" presName="compNode" presStyleCnt="0"/>
      <dgm:spPr/>
    </dgm:pt>
    <dgm:pt modelId="{498DE76B-AD56-48F5-9DB3-82CF0ED3629A}" type="pres">
      <dgm:prSet presAssocID="{B233C93C-95CA-4F25-809F-054226BFB349}" presName="bgRect" presStyleLbl="bgShp" presStyleIdx="0" presStyleCnt="3"/>
      <dgm:spPr/>
    </dgm:pt>
    <dgm:pt modelId="{83578416-8023-45FF-9CEB-9222A53A0FD5}" type="pres">
      <dgm:prSet presAssocID="{B233C93C-95CA-4F25-809F-054226BFB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d Safety with solid fill"/>
        </a:ext>
      </dgm:extLst>
    </dgm:pt>
    <dgm:pt modelId="{D38ADBD4-6903-4987-992A-FE3F6586F691}" type="pres">
      <dgm:prSet presAssocID="{B233C93C-95CA-4F25-809F-054226BFB349}" presName="spaceRect" presStyleCnt="0"/>
      <dgm:spPr/>
    </dgm:pt>
    <dgm:pt modelId="{F2FD6AD7-2111-4470-BE2B-70F90A834BFB}" type="pres">
      <dgm:prSet presAssocID="{B233C93C-95CA-4F25-809F-054226BFB349}" presName="parTx" presStyleLbl="revTx" presStyleIdx="0" presStyleCnt="3">
        <dgm:presLayoutVars>
          <dgm:chMax val="0"/>
          <dgm:chPref val="0"/>
        </dgm:presLayoutVars>
      </dgm:prSet>
      <dgm:spPr/>
    </dgm:pt>
    <dgm:pt modelId="{B2A24F08-77E4-4A45-816F-6A1E6998EE80}" type="pres">
      <dgm:prSet presAssocID="{F8690C36-5BD3-4BF6-B656-12EE43DA742A}" presName="sibTrans" presStyleCnt="0"/>
      <dgm:spPr/>
    </dgm:pt>
    <dgm:pt modelId="{3873E5C6-036C-444A-B2DB-2A519B284378}" type="pres">
      <dgm:prSet presAssocID="{4969DE08-CEF8-4D4F-9451-8D5D9657C9CB}" presName="compNode" presStyleCnt="0"/>
      <dgm:spPr/>
    </dgm:pt>
    <dgm:pt modelId="{899F89A8-620F-41D7-8EA3-003F834BC8F8}" type="pres">
      <dgm:prSet presAssocID="{4969DE08-CEF8-4D4F-9451-8D5D9657C9CB}" presName="bgRect" presStyleLbl="bgShp" presStyleIdx="1" presStyleCnt="3"/>
      <dgm:spPr/>
    </dgm:pt>
    <dgm:pt modelId="{998395DA-3985-4E6E-9707-9B7D45A2403D}" type="pres">
      <dgm:prSet presAssocID="{4969DE08-CEF8-4D4F-9451-8D5D9657C9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C9C9B374-7C79-4CED-9C77-D0898F427D8F}" type="pres">
      <dgm:prSet presAssocID="{4969DE08-CEF8-4D4F-9451-8D5D9657C9CB}" presName="spaceRect" presStyleCnt="0"/>
      <dgm:spPr/>
    </dgm:pt>
    <dgm:pt modelId="{6729F2A0-14F6-40F7-B854-03F7AFE47BDD}" type="pres">
      <dgm:prSet presAssocID="{4969DE08-CEF8-4D4F-9451-8D5D9657C9CB}" presName="parTx" presStyleLbl="revTx" presStyleIdx="1" presStyleCnt="3">
        <dgm:presLayoutVars>
          <dgm:chMax val="0"/>
          <dgm:chPref val="0"/>
        </dgm:presLayoutVars>
      </dgm:prSet>
      <dgm:spPr/>
    </dgm:pt>
    <dgm:pt modelId="{8F22D9A8-957F-4E6A-A489-B18EAD564D6C}" type="pres">
      <dgm:prSet presAssocID="{B7982FCF-46F2-4F60-BB55-CFCFFD4CC15A}" presName="sibTrans" presStyleCnt="0"/>
      <dgm:spPr/>
    </dgm:pt>
    <dgm:pt modelId="{9420405F-4259-4E05-B4AE-A587B73ED643}" type="pres">
      <dgm:prSet presAssocID="{866B5724-05B0-4AAB-A512-D45744E737CB}" presName="compNode" presStyleCnt="0"/>
      <dgm:spPr/>
    </dgm:pt>
    <dgm:pt modelId="{38341BC5-9C1B-4432-9DD0-833D08141D3A}" type="pres">
      <dgm:prSet presAssocID="{866B5724-05B0-4AAB-A512-D45744E737CB}" presName="bgRect" presStyleLbl="bgShp" presStyleIdx="2" presStyleCnt="3"/>
      <dgm:spPr/>
    </dgm:pt>
    <dgm:pt modelId="{F9877BBF-5BEE-4A97-98F8-C22D966D6DC8}" type="pres">
      <dgm:prSet presAssocID="{866B5724-05B0-4AAB-A512-D45744E737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Partially Crossed with solid fill"/>
        </a:ext>
      </dgm:extLst>
    </dgm:pt>
    <dgm:pt modelId="{C500314F-1272-47E3-A77B-2EA94B734F87}" type="pres">
      <dgm:prSet presAssocID="{866B5724-05B0-4AAB-A512-D45744E737CB}" presName="spaceRect" presStyleCnt="0"/>
      <dgm:spPr/>
    </dgm:pt>
    <dgm:pt modelId="{B29426A1-DDB2-4DCF-AB93-BAF2D57CE7D1}" type="pres">
      <dgm:prSet presAssocID="{866B5724-05B0-4AAB-A512-D45744E737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5CEA27-C7FE-4DF0-B7BA-11E824320B19}" type="presOf" srcId="{B233C93C-95CA-4F25-809F-054226BFB349}" destId="{F2FD6AD7-2111-4470-BE2B-70F90A834BFB}" srcOrd="0" destOrd="0" presId="urn:microsoft.com/office/officeart/2018/2/layout/IconVerticalSolidList"/>
    <dgm:cxn modelId="{9A020B32-1B42-40FE-82BE-79BD10CA523A}" srcId="{11718B64-5B8E-4B6D-A090-D238958FFA8D}" destId="{866B5724-05B0-4AAB-A512-D45744E737CB}" srcOrd="2" destOrd="0" parTransId="{DABAC13E-F5CC-4CE2-BC30-24EA66121B47}" sibTransId="{0E11C040-A007-44FD-A19C-D982424ABE17}"/>
    <dgm:cxn modelId="{40EBB85B-5739-4B9E-8F72-AFF5E6BD9CB6}" srcId="{11718B64-5B8E-4B6D-A090-D238958FFA8D}" destId="{4969DE08-CEF8-4D4F-9451-8D5D9657C9CB}" srcOrd="1" destOrd="0" parTransId="{767E7DC7-A15E-4859-91FF-4D55C60E34EA}" sibTransId="{B7982FCF-46F2-4F60-BB55-CFCFFD4CC15A}"/>
    <dgm:cxn modelId="{30B79B64-CCCE-4576-B0E7-F4049C6D8B9D}" type="presOf" srcId="{11718B64-5B8E-4B6D-A090-D238958FFA8D}" destId="{BE9B08FE-0540-44F4-82EE-02495C32D3F7}" srcOrd="0" destOrd="0" presId="urn:microsoft.com/office/officeart/2018/2/layout/IconVerticalSolidList"/>
    <dgm:cxn modelId="{069FCBB0-CE41-4F2B-8DCF-95FA978DBF99}" type="presOf" srcId="{866B5724-05B0-4AAB-A512-D45744E737CB}" destId="{B29426A1-DDB2-4DCF-AB93-BAF2D57CE7D1}" srcOrd="0" destOrd="0" presId="urn:microsoft.com/office/officeart/2018/2/layout/IconVerticalSolidList"/>
    <dgm:cxn modelId="{FC2B2CC4-8A97-44A8-9329-3381E332B5BA}" type="presOf" srcId="{4969DE08-CEF8-4D4F-9451-8D5D9657C9CB}" destId="{6729F2A0-14F6-40F7-B854-03F7AFE47BDD}" srcOrd="0" destOrd="0" presId="urn:microsoft.com/office/officeart/2018/2/layout/IconVerticalSolidList"/>
    <dgm:cxn modelId="{1735D3DD-55DA-49A8-AFBF-72BD498F198E}" srcId="{11718B64-5B8E-4B6D-A090-D238958FFA8D}" destId="{B233C93C-95CA-4F25-809F-054226BFB349}" srcOrd="0" destOrd="0" parTransId="{987DFA98-0F80-4CBD-9D19-E4C209F8B3D3}" sibTransId="{F8690C36-5BD3-4BF6-B656-12EE43DA742A}"/>
    <dgm:cxn modelId="{4EA3A79D-6228-4773-9D00-D7AD1C493AB3}" type="presParOf" srcId="{BE9B08FE-0540-44F4-82EE-02495C32D3F7}" destId="{70EA9197-F94B-4728-BC41-330FAA34897D}" srcOrd="0" destOrd="0" presId="urn:microsoft.com/office/officeart/2018/2/layout/IconVerticalSolidList"/>
    <dgm:cxn modelId="{DB7150E6-0030-4E70-9415-2C9823568183}" type="presParOf" srcId="{70EA9197-F94B-4728-BC41-330FAA34897D}" destId="{498DE76B-AD56-48F5-9DB3-82CF0ED3629A}" srcOrd="0" destOrd="0" presId="urn:microsoft.com/office/officeart/2018/2/layout/IconVerticalSolidList"/>
    <dgm:cxn modelId="{F6DBE5B0-E714-43E4-B7A2-C07B4CF4B917}" type="presParOf" srcId="{70EA9197-F94B-4728-BC41-330FAA34897D}" destId="{83578416-8023-45FF-9CEB-9222A53A0FD5}" srcOrd="1" destOrd="0" presId="urn:microsoft.com/office/officeart/2018/2/layout/IconVerticalSolidList"/>
    <dgm:cxn modelId="{159EE5D3-3DC8-4673-9B53-D97874A752B7}" type="presParOf" srcId="{70EA9197-F94B-4728-BC41-330FAA34897D}" destId="{D38ADBD4-6903-4987-992A-FE3F6586F691}" srcOrd="2" destOrd="0" presId="urn:microsoft.com/office/officeart/2018/2/layout/IconVerticalSolidList"/>
    <dgm:cxn modelId="{6A497D17-15B3-496D-ACC1-0B652805785B}" type="presParOf" srcId="{70EA9197-F94B-4728-BC41-330FAA34897D}" destId="{F2FD6AD7-2111-4470-BE2B-70F90A834BFB}" srcOrd="3" destOrd="0" presId="urn:microsoft.com/office/officeart/2018/2/layout/IconVerticalSolidList"/>
    <dgm:cxn modelId="{EE8CD44C-8771-4DB1-A823-DA24512A6598}" type="presParOf" srcId="{BE9B08FE-0540-44F4-82EE-02495C32D3F7}" destId="{B2A24F08-77E4-4A45-816F-6A1E6998EE80}" srcOrd="1" destOrd="0" presId="urn:microsoft.com/office/officeart/2018/2/layout/IconVerticalSolidList"/>
    <dgm:cxn modelId="{71204690-BCCB-4146-899E-709CF13DDC19}" type="presParOf" srcId="{BE9B08FE-0540-44F4-82EE-02495C32D3F7}" destId="{3873E5C6-036C-444A-B2DB-2A519B284378}" srcOrd="2" destOrd="0" presId="urn:microsoft.com/office/officeart/2018/2/layout/IconVerticalSolidList"/>
    <dgm:cxn modelId="{B5D486AD-AAC3-493A-B45C-657841D4A235}" type="presParOf" srcId="{3873E5C6-036C-444A-B2DB-2A519B284378}" destId="{899F89A8-620F-41D7-8EA3-003F834BC8F8}" srcOrd="0" destOrd="0" presId="urn:microsoft.com/office/officeart/2018/2/layout/IconVerticalSolidList"/>
    <dgm:cxn modelId="{15C74C4E-2D20-46D6-AEE8-1BDACC5E991F}" type="presParOf" srcId="{3873E5C6-036C-444A-B2DB-2A519B284378}" destId="{998395DA-3985-4E6E-9707-9B7D45A2403D}" srcOrd="1" destOrd="0" presId="urn:microsoft.com/office/officeart/2018/2/layout/IconVerticalSolidList"/>
    <dgm:cxn modelId="{957E8DC5-3F56-4698-AAB2-2BA7E680F07E}" type="presParOf" srcId="{3873E5C6-036C-444A-B2DB-2A519B284378}" destId="{C9C9B374-7C79-4CED-9C77-D0898F427D8F}" srcOrd="2" destOrd="0" presId="urn:microsoft.com/office/officeart/2018/2/layout/IconVerticalSolidList"/>
    <dgm:cxn modelId="{A4301BE1-58A4-4E74-81B2-459347EBFB3C}" type="presParOf" srcId="{3873E5C6-036C-444A-B2DB-2A519B284378}" destId="{6729F2A0-14F6-40F7-B854-03F7AFE47BDD}" srcOrd="3" destOrd="0" presId="urn:microsoft.com/office/officeart/2018/2/layout/IconVerticalSolidList"/>
    <dgm:cxn modelId="{33616323-CDAE-4503-9BCB-5F41F54F4247}" type="presParOf" srcId="{BE9B08FE-0540-44F4-82EE-02495C32D3F7}" destId="{8F22D9A8-957F-4E6A-A489-B18EAD564D6C}" srcOrd="3" destOrd="0" presId="urn:microsoft.com/office/officeart/2018/2/layout/IconVerticalSolidList"/>
    <dgm:cxn modelId="{53666740-CD88-44B8-87CD-606BE28AD9B5}" type="presParOf" srcId="{BE9B08FE-0540-44F4-82EE-02495C32D3F7}" destId="{9420405F-4259-4E05-B4AE-A587B73ED643}" srcOrd="4" destOrd="0" presId="urn:microsoft.com/office/officeart/2018/2/layout/IconVerticalSolidList"/>
    <dgm:cxn modelId="{1481F9FD-11F4-46FA-9EEA-388EDD568B18}" type="presParOf" srcId="{9420405F-4259-4E05-B4AE-A587B73ED643}" destId="{38341BC5-9C1B-4432-9DD0-833D08141D3A}" srcOrd="0" destOrd="0" presId="urn:microsoft.com/office/officeart/2018/2/layout/IconVerticalSolidList"/>
    <dgm:cxn modelId="{D400C943-68CE-44F6-8F56-74A3099C65DF}" type="presParOf" srcId="{9420405F-4259-4E05-B4AE-A587B73ED643}" destId="{F9877BBF-5BEE-4A97-98F8-C22D966D6DC8}" srcOrd="1" destOrd="0" presId="urn:microsoft.com/office/officeart/2018/2/layout/IconVerticalSolidList"/>
    <dgm:cxn modelId="{AD639E18-9114-49EF-B245-C9D5F77385DA}" type="presParOf" srcId="{9420405F-4259-4E05-B4AE-A587B73ED643}" destId="{C500314F-1272-47E3-A77B-2EA94B734F87}" srcOrd="2" destOrd="0" presId="urn:microsoft.com/office/officeart/2018/2/layout/IconVerticalSolidList"/>
    <dgm:cxn modelId="{DE80C081-AE53-4F88-9B72-48597FE1EDAF}" type="presParOf" srcId="{9420405F-4259-4E05-B4AE-A587B73ED643}" destId="{B29426A1-DDB2-4DCF-AB93-BAF2D57CE7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A8E86-F6CA-4908-89C7-CB58B626178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416C729-9C8F-4700-A24A-75E83CDC975C}">
      <dgm:prSet custT="1"/>
      <dgm:spPr/>
      <dgm:t>
        <a:bodyPr/>
        <a:lstStyle/>
        <a:p>
          <a:pPr>
            <a:defRPr b="1"/>
          </a:pPr>
          <a:r>
            <a:rPr lang="en-US" sz="2400" b="1" dirty="0"/>
            <a:t>Adequate sample (30+ matches) for analysis and data dissemination product for 3 LHDs</a:t>
          </a:r>
        </a:p>
      </dgm:t>
    </dgm:pt>
    <dgm:pt modelId="{3F99FE88-C047-43D6-83CB-406EE90D11A3}" type="parTrans" cxnId="{0833EC3B-23C4-4486-BD65-73BE84162F51}">
      <dgm:prSet/>
      <dgm:spPr/>
      <dgm:t>
        <a:bodyPr/>
        <a:lstStyle/>
        <a:p>
          <a:endParaRPr lang="en-US" b="1"/>
        </a:p>
      </dgm:t>
    </dgm:pt>
    <dgm:pt modelId="{8B6E6B4D-2B8C-4332-945A-445DECBD6249}" type="sibTrans" cxnId="{0833EC3B-23C4-4486-BD65-73BE84162F51}">
      <dgm:prSet/>
      <dgm:spPr/>
      <dgm:t>
        <a:bodyPr/>
        <a:lstStyle/>
        <a:p>
          <a:endParaRPr lang="en-US" b="1"/>
        </a:p>
      </dgm:t>
    </dgm:pt>
    <dgm:pt modelId="{10602F91-7196-4A1A-934E-0619BC7855E0}">
      <dgm:prSet/>
      <dgm:spPr/>
      <dgm:t>
        <a:bodyPr/>
        <a:lstStyle/>
        <a:p>
          <a:pPr>
            <a:defRPr b="1"/>
          </a:pPr>
          <a:r>
            <a:rPr lang="en-US" b="1" dirty="0"/>
            <a:t>All LHDs receive a matched dataset</a:t>
          </a:r>
        </a:p>
      </dgm:t>
    </dgm:pt>
    <dgm:pt modelId="{B285684D-8693-4346-BEC1-201BF23002FF}" type="parTrans" cxnId="{AEDDE1DF-E5A6-474C-81DA-0951D301E720}">
      <dgm:prSet/>
      <dgm:spPr/>
      <dgm:t>
        <a:bodyPr/>
        <a:lstStyle/>
        <a:p>
          <a:endParaRPr lang="en-US" b="1"/>
        </a:p>
      </dgm:t>
    </dgm:pt>
    <dgm:pt modelId="{7CE500BB-8FE0-4AA7-AFC4-DDB7BEBC5216}" type="sibTrans" cxnId="{AEDDE1DF-E5A6-474C-81DA-0951D301E720}">
      <dgm:prSet/>
      <dgm:spPr/>
      <dgm:t>
        <a:bodyPr/>
        <a:lstStyle/>
        <a:p>
          <a:endParaRPr lang="en-US" b="1"/>
        </a:p>
      </dgm:t>
    </dgm:pt>
    <dgm:pt modelId="{F1E7102A-9A04-4C6F-A9E8-7053AA0DB3DB}">
      <dgm:prSet/>
      <dgm:spPr/>
      <dgm:t>
        <a:bodyPr/>
        <a:lstStyle/>
        <a:p>
          <a:pPr>
            <a:defRPr b="1"/>
          </a:pPr>
          <a:r>
            <a:rPr lang="en-US" b="1"/>
            <a:t>Data products are in your </a:t>
          </a:r>
          <a:r>
            <a:rPr lang="en-US" b="1">
              <a:hlinkClick xmlns:r="http://schemas.openxmlformats.org/officeDocument/2006/relationships" r:id="rId1"/>
            </a:rPr>
            <a:t>LHD Evaluation OneDrive folder</a:t>
          </a:r>
          <a:endParaRPr lang="en-US" b="1"/>
        </a:p>
      </dgm:t>
    </dgm:pt>
    <dgm:pt modelId="{9DE109E5-B4E3-40C8-813D-0664275AB4CF}" type="parTrans" cxnId="{4E74460C-FFF4-4761-A780-9399F0F9DD9D}">
      <dgm:prSet/>
      <dgm:spPr/>
      <dgm:t>
        <a:bodyPr/>
        <a:lstStyle/>
        <a:p>
          <a:endParaRPr lang="en-US" b="1"/>
        </a:p>
      </dgm:t>
    </dgm:pt>
    <dgm:pt modelId="{A7CB748B-275C-4F12-8379-A8857000F817}" type="sibTrans" cxnId="{4E74460C-FFF4-4761-A780-9399F0F9DD9D}">
      <dgm:prSet/>
      <dgm:spPr/>
      <dgm:t>
        <a:bodyPr/>
        <a:lstStyle/>
        <a:p>
          <a:endParaRPr lang="en-US" b="1"/>
        </a:p>
      </dgm:t>
    </dgm:pt>
    <dgm:pt modelId="{DF9D01F4-940F-4F01-B08B-2483BCE3B3BC}">
      <dgm:prSet/>
      <dgm:spPr/>
      <dgm:t>
        <a:bodyPr/>
        <a:lstStyle/>
        <a:p>
          <a:r>
            <a:rPr lang="en-US" b="0" dirty="0"/>
            <a:t>If you don’t have edit access to your LHD’s folder, obtain PD permission and email </a:t>
          </a:r>
          <a:r>
            <a:rPr lang="en-US" b="0" dirty="0">
              <a:hlinkClick xmlns:r="http://schemas.openxmlformats.org/officeDocument/2006/relationships" r:id="rId2"/>
            </a:rPr>
            <a:t>EvaluateSNAPEd@ucanr.edu</a:t>
          </a:r>
          <a:endParaRPr lang="en-US" b="0" dirty="0"/>
        </a:p>
      </dgm:t>
    </dgm:pt>
    <dgm:pt modelId="{92838922-35CB-4F64-AC00-76C6B9B61A58}" type="parTrans" cxnId="{55319A71-9F61-4032-9639-976D217FE8F0}">
      <dgm:prSet/>
      <dgm:spPr/>
      <dgm:t>
        <a:bodyPr/>
        <a:lstStyle/>
        <a:p>
          <a:endParaRPr lang="en-US" b="1"/>
        </a:p>
      </dgm:t>
    </dgm:pt>
    <dgm:pt modelId="{687F8CFD-87AB-4831-9407-C3EF21C1DA0B}" type="sibTrans" cxnId="{55319A71-9F61-4032-9639-976D217FE8F0}">
      <dgm:prSet/>
      <dgm:spPr/>
      <dgm:t>
        <a:bodyPr/>
        <a:lstStyle/>
        <a:p>
          <a:endParaRPr lang="en-US" b="1"/>
        </a:p>
      </dgm:t>
    </dgm:pt>
    <dgm:pt modelId="{90BA4D42-8316-4D9A-B18D-8E1A5C473A88}" type="pres">
      <dgm:prSet presAssocID="{61CA8E86-F6CA-4908-89C7-CB58B6261786}" presName="root" presStyleCnt="0">
        <dgm:presLayoutVars>
          <dgm:dir/>
          <dgm:resizeHandles val="exact"/>
        </dgm:presLayoutVars>
      </dgm:prSet>
      <dgm:spPr/>
    </dgm:pt>
    <dgm:pt modelId="{6E4682A7-E9A2-4824-A82C-F5FA8FB80831}" type="pres">
      <dgm:prSet presAssocID="{9416C729-9C8F-4700-A24A-75E83CDC975C}" presName="compNode" presStyleCnt="0"/>
      <dgm:spPr/>
    </dgm:pt>
    <dgm:pt modelId="{359C5F75-BFE8-4308-B0C9-B2327DCD42B6}" type="pres">
      <dgm:prSet presAssocID="{9416C729-9C8F-4700-A24A-75E83CDC975C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DA3EDE3-586B-413D-AC46-93DBD5BCC3BA}" type="pres">
      <dgm:prSet presAssocID="{9416C729-9C8F-4700-A24A-75E83CDC975C}" presName="iconSpace" presStyleCnt="0"/>
      <dgm:spPr/>
    </dgm:pt>
    <dgm:pt modelId="{73B73BEC-4ABC-4EE5-B122-913B7D8C6A24}" type="pres">
      <dgm:prSet presAssocID="{9416C729-9C8F-4700-A24A-75E83CDC975C}" presName="parTx" presStyleLbl="revTx" presStyleIdx="0" presStyleCnt="6">
        <dgm:presLayoutVars>
          <dgm:chMax val="0"/>
          <dgm:chPref val="0"/>
        </dgm:presLayoutVars>
      </dgm:prSet>
      <dgm:spPr/>
    </dgm:pt>
    <dgm:pt modelId="{BE804435-AA60-4C60-875B-A443A8C428E1}" type="pres">
      <dgm:prSet presAssocID="{9416C729-9C8F-4700-A24A-75E83CDC975C}" presName="txSpace" presStyleCnt="0"/>
      <dgm:spPr/>
    </dgm:pt>
    <dgm:pt modelId="{8E77AB1A-17FF-41B4-AD2F-28D71ED94BFA}" type="pres">
      <dgm:prSet presAssocID="{9416C729-9C8F-4700-A24A-75E83CDC975C}" presName="desTx" presStyleLbl="revTx" presStyleIdx="1" presStyleCnt="6">
        <dgm:presLayoutVars/>
      </dgm:prSet>
      <dgm:spPr/>
    </dgm:pt>
    <dgm:pt modelId="{87EF4217-CB7F-4ED1-89F1-52BB7687C305}" type="pres">
      <dgm:prSet presAssocID="{8B6E6B4D-2B8C-4332-945A-445DECBD6249}" presName="sibTrans" presStyleCnt="0"/>
      <dgm:spPr/>
    </dgm:pt>
    <dgm:pt modelId="{D0AB219D-2461-47FA-86BC-796790282081}" type="pres">
      <dgm:prSet presAssocID="{10602F91-7196-4A1A-934E-0619BC7855E0}" presName="compNode" presStyleCnt="0"/>
      <dgm:spPr/>
    </dgm:pt>
    <dgm:pt modelId="{F9D3008B-9652-434B-9848-7026BA96DA46}" type="pres">
      <dgm:prSet presAssocID="{10602F91-7196-4A1A-934E-0619BC7855E0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38E9627-3D65-47DD-919F-C576F9E9385F}" type="pres">
      <dgm:prSet presAssocID="{10602F91-7196-4A1A-934E-0619BC7855E0}" presName="iconSpace" presStyleCnt="0"/>
      <dgm:spPr/>
    </dgm:pt>
    <dgm:pt modelId="{62F0F5FB-C5CA-4F8A-8E53-386BDA1B7F4A}" type="pres">
      <dgm:prSet presAssocID="{10602F91-7196-4A1A-934E-0619BC7855E0}" presName="parTx" presStyleLbl="revTx" presStyleIdx="2" presStyleCnt="6">
        <dgm:presLayoutVars>
          <dgm:chMax val="0"/>
          <dgm:chPref val="0"/>
        </dgm:presLayoutVars>
      </dgm:prSet>
      <dgm:spPr/>
    </dgm:pt>
    <dgm:pt modelId="{5F6973CC-359B-45DB-A062-E4FDBD9A144A}" type="pres">
      <dgm:prSet presAssocID="{10602F91-7196-4A1A-934E-0619BC7855E0}" presName="txSpace" presStyleCnt="0"/>
      <dgm:spPr/>
    </dgm:pt>
    <dgm:pt modelId="{FEF5C8CF-664B-4C01-B386-87F635E3AF06}" type="pres">
      <dgm:prSet presAssocID="{10602F91-7196-4A1A-934E-0619BC7855E0}" presName="desTx" presStyleLbl="revTx" presStyleIdx="3" presStyleCnt="6">
        <dgm:presLayoutVars/>
      </dgm:prSet>
      <dgm:spPr/>
    </dgm:pt>
    <dgm:pt modelId="{F6A0CAF9-2735-4B24-9432-6CB2D8754095}" type="pres">
      <dgm:prSet presAssocID="{7CE500BB-8FE0-4AA7-AFC4-DDB7BEBC5216}" presName="sibTrans" presStyleCnt="0"/>
      <dgm:spPr/>
    </dgm:pt>
    <dgm:pt modelId="{70102C1C-CE6F-494F-9063-39E188899A53}" type="pres">
      <dgm:prSet presAssocID="{F1E7102A-9A04-4C6F-A9E8-7053AA0DB3DB}" presName="compNode" presStyleCnt="0"/>
      <dgm:spPr/>
    </dgm:pt>
    <dgm:pt modelId="{F077201F-82FB-4998-BCF5-6F8468F42DF5}" type="pres">
      <dgm:prSet presAssocID="{F1E7102A-9A04-4C6F-A9E8-7053AA0DB3DB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F90C27C-6C56-42D4-ACAF-020C4CE25F1E}" type="pres">
      <dgm:prSet presAssocID="{F1E7102A-9A04-4C6F-A9E8-7053AA0DB3DB}" presName="iconSpace" presStyleCnt="0"/>
      <dgm:spPr/>
    </dgm:pt>
    <dgm:pt modelId="{870BD16B-3C35-4F4E-9682-CEBAF81EB0C3}" type="pres">
      <dgm:prSet presAssocID="{F1E7102A-9A04-4C6F-A9E8-7053AA0DB3DB}" presName="parTx" presStyleLbl="revTx" presStyleIdx="4" presStyleCnt="6">
        <dgm:presLayoutVars>
          <dgm:chMax val="0"/>
          <dgm:chPref val="0"/>
        </dgm:presLayoutVars>
      </dgm:prSet>
      <dgm:spPr/>
    </dgm:pt>
    <dgm:pt modelId="{B7FB5E65-362C-459C-83C7-F8B508B4793E}" type="pres">
      <dgm:prSet presAssocID="{F1E7102A-9A04-4C6F-A9E8-7053AA0DB3DB}" presName="txSpace" presStyleCnt="0"/>
      <dgm:spPr/>
    </dgm:pt>
    <dgm:pt modelId="{E9149EFA-735C-42DC-8F62-FF958B7A1527}" type="pres">
      <dgm:prSet presAssocID="{F1E7102A-9A04-4C6F-A9E8-7053AA0DB3DB}" presName="desTx" presStyleLbl="revTx" presStyleIdx="5" presStyleCnt="6" custLinFactNeighborX="340" custLinFactNeighborY="21034">
        <dgm:presLayoutVars/>
      </dgm:prSet>
      <dgm:spPr/>
    </dgm:pt>
  </dgm:ptLst>
  <dgm:cxnLst>
    <dgm:cxn modelId="{4E74460C-FFF4-4761-A780-9399F0F9DD9D}" srcId="{61CA8E86-F6CA-4908-89C7-CB58B6261786}" destId="{F1E7102A-9A04-4C6F-A9E8-7053AA0DB3DB}" srcOrd="2" destOrd="0" parTransId="{9DE109E5-B4E3-40C8-813D-0664275AB4CF}" sibTransId="{A7CB748B-275C-4F12-8379-A8857000F817}"/>
    <dgm:cxn modelId="{EB8A9414-844C-43E9-96A5-8071D8599477}" type="presOf" srcId="{10602F91-7196-4A1A-934E-0619BC7855E0}" destId="{62F0F5FB-C5CA-4F8A-8E53-386BDA1B7F4A}" srcOrd="0" destOrd="0" presId="urn:microsoft.com/office/officeart/2018/5/layout/CenteredIconLabelDescriptionList"/>
    <dgm:cxn modelId="{0833EC3B-23C4-4486-BD65-73BE84162F51}" srcId="{61CA8E86-F6CA-4908-89C7-CB58B6261786}" destId="{9416C729-9C8F-4700-A24A-75E83CDC975C}" srcOrd="0" destOrd="0" parTransId="{3F99FE88-C047-43D6-83CB-406EE90D11A3}" sibTransId="{8B6E6B4D-2B8C-4332-945A-445DECBD6249}"/>
    <dgm:cxn modelId="{41818044-45FA-42D7-BDFD-720BAEC4A655}" type="presOf" srcId="{61CA8E86-F6CA-4908-89C7-CB58B6261786}" destId="{90BA4D42-8316-4D9A-B18D-8E1A5C473A88}" srcOrd="0" destOrd="0" presId="urn:microsoft.com/office/officeart/2018/5/layout/CenteredIconLabelDescriptionList"/>
    <dgm:cxn modelId="{82F54E65-E332-463B-A5B7-DFA284FBE12F}" type="presOf" srcId="{9416C729-9C8F-4700-A24A-75E83CDC975C}" destId="{73B73BEC-4ABC-4EE5-B122-913B7D8C6A24}" srcOrd="0" destOrd="0" presId="urn:microsoft.com/office/officeart/2018/5/layout/CenteredIconLabelDescriptionList"/>
    <dgm:cxn modelId="{55319A71-9F61-4032-9639-976D217FE8F0}" srcId="{F1E7102A-9A04-4C6F-A9E8-7053AA0DB3DB}" destId="{DF9D01F4-940F-4F01-B08B-2483BCE3B3BC}" srcOrd="0" destOrd="0" parTransId="{92838922-35CB-4F64-AC00-76C6B9B61A58}" sibTransId="{687F8CFD-87AB-4831-9407-C3EF21C1DA0B}"/>
    <dgm:cxn modelId="{CE891BAC-0226-4558-95B4-2D822B2B3BBF}" type="presOf" srcId="{F1E7102A-9A04-4C6F-A9E8-7053AA0DB3DB}" destId="{870BD16B-3C35-4F4E-9682-CEBAF81EB0C3}" srcOrd="0" destOrd="0" presId="urn:microsoft.com/office/officeart/2018/5/layout/CenteredIconLabelDescriptionList"/>
    <dgm:cxn modelId="{AEDDE1DF-E5A6-474C-81DA-0951D301E720}" srcId="{61CA8E86-F6CA-4908-89C7-CB58B6261786}" destId="{10602F91-7196-4A1A-934E-0619BC7855E0}" srcOrd="1" destOrd="0" parTransId="{B285684D-8693-4346-BEC1-201BF23002FF}" sibTransId="{7CE500BB-8FE0-4AA7-AFC4-DDB7BEBC5216}"/>
    <dgm:cxn modelId="{2665AFF4-F971-4724-88DF-772168942958}" type="presOf" srcId="{DF9D01F4-940F-4F01-B08B-2483BCE3B3BC}" destId="{E9149EFA-735C-42DC-8F62-FF958B7A1527}" srcOrd="0" destOrd="0" presId="urn:microsoft.com/office/officeart/2018/5/layout/CenteredIconLabelDescriptionList"/>
    <dgm:cxn modelId="{3C5FED8D-34DA-4AD2-86CE-9430EFB50EE5}" type="presParOf" srcId="{90BA4D42-8316-4D9A-B18D-8E1A5C473A88}" destId="{6E4682A7-E9A2-4824-A82C-F5FA8FB80831}" srcOrd="0" destOrd="0" presId="urn:microsoft.com/office/officeart/2018/5/layout/CenteredIconLabelDescriptionList"/>
    <dgm:cxn modelId="{D0FD9287-9903-4152-965A-1FAC57F942E9}" type="presParOf" srcId="{6E4682A7-E9A2-4824-A82C-F5FA8FB80831}" destId="{359C5F75-BFE8-4308-B0C9-B2327DCD42B6}" srcOrd="0" destOrd="0" presId="urn:microsoft.com/office/officeart/2018/5/layout/CenteredIconLabelDescriptionList"/>
    <dgm:cxn modelId="{F01DE144-BD57-4DBF-8C68-FF59AA8F02A7}" type="presParOf" srcId="{6E4682A7-E9A2-4824-A82C-F5FA8FB80831}" destId="{CDA3EDE3-586B-413D-AC46-93DBD5BCC3BA}" srcOrd="1" destOrd="0" presId="urn:microsoft.com/office/officeart/2018/5/layout/CenteredIconLabelDescriptionList"/>
    <dgm:cxn modelId="{491005CF-7092-4B21-AFB2-C14E5F6F0B4E}" type="presParOf" srcId="{6E4682A7-E9A2-4824-A82C-F5FA8FB80831}" destId="{73B73BEC-4ABC-4EE5-B122-913B7D8C6A24}" srcOrd="2" destOrd="0" presId="urn:microsoft.com/office/officeart/2018/5/layout/CenteredIconLabelDescriptionList"/>
    <dgm:cxn modelId="{DA7A424E-1DDD-4B03-9ADA-424397B6D557}" type="presParOf" srcId="{6E4682A7-E9A2-4824-A82C-F5FA8FB80831}" destId="{BE804435-AA60-4C60-875B-A443A8C428E1}" srcOrd="3" destOrd="0" presId="urn:microsoft.com/office/officeart/2018/5/layout/CenteredIconLabelDescriptionList"/>
    <dgm:cxn modelId="{567B2F5D-3EF2-442E-B7D1-FBD73AFDD525}" type="presParOf" srcId="{6E4682A7-E9A2-4824-A82C-F5FA8FB80831}" destId="{8E77AB1A-17FF-41B4-AD2F-28D71ED94BFA}" srcOrd="4" destOrd="0" presId="urn:microsoft.com/office/officeart/2018/5/layout/CenteredIconLabelDescriptionList"/>
    <dgm:cxn modelId="{AE13CAD4-64B5-407B-9808-836AFF9CC623}" type="presParOf" srcId="{90BA4D42-8316-4D9A-B18D-8E1A5C473A88}" destId="{87EF4217-CB7F-4ED1-89F1-52BB7687C305}" srcOrd="1" destOrd="0" presId="urn:microsoft.com/office/officeart/2018/5/layout/CenteredIconLabelDescriptionList"/>
    <dgm:cxn modelId="{A3B936D7-6044-4C03-BA46-4DC8CFBCF889}" type="presParOf" srcId="{90BA4D42-8316-4D9A-B18D-8E1A5C473A88}" destId="{D0AB219D-2461-47FA-86BC-796790282081}" srcOrd="2" destOrd="0" presId="urn:microsoft.com/office/officeart/2018/5/layout/CenteredIconLabelDescriptionList"/>
    <dgm:cxn modelId="{7990B7F7-F95E-4ED2-8499-9A9134F30ECD}" type="presParOf" srcId="{D0AB219D-2461-47FA-86BC-796790282081}" destId="{F9D3008B-9652-434B-9848-7026BA96DA46}" srcOrd="0" destOrd="0" presId="urn:microsoft.com/office/officeart/2018/5/layout/CenteredIconLabelDescriptionList"/>
    <dgm:cxn modelId="{0ECB15E0-D39C-47CC-9DEA-23A4CAEBCA8C}" type="presParOf" srcId="{D0AB219D-2461-47FA-86BC-796790282081}" destId="{438E9627-3D65-47DD-919F-C576F9E9385F}" srcOrd="1" destOrd="0" presId="urn:microsoft.com/office/officeart/2018/5/layout/CenteredIconLabelDescriptionList"/>
    <dgm:cxn modelId="{8B30823A-AB95-416A-959A-B80691B8C23F}" type="presParOf" srcId="{D0AB219D-2461-47FA-86BC-796790282081}" destId="{62F0F5FB-C5CA-4F8A-8E53-386BDA1B7F4A}" srcOrd="2" destOrd="0" presId="urn:microsoft.com/office/officeart/2018/5/layout/CenteredIconLabelDescriptionList"/>
    <dgm:cxn modelId="{AC8D4B32-E8E7-43F0-AD8C-3C21DC9BAF8C}" type="presParOf" srcId="{D0AB219D-2461-47FA-86BC-796790282081}" destId="{5F6973CC-359B-45DB-A062-E4FDBD9A144A}" srcOrd="3" destOrd="0" presId="urn:microsoft.com/office/officeart/2018/5/layout/CenteredIconLabelDescriptionList"/>
    <dgm:cxn modelId="{BEFBCD9A-D628-4FAF-AA80-A0C17C737CD4}" type="presParOf" srcId="{D0AB219D-2461-47FA-86BC-796790282081}" destId="{FEF5C8CF-664B-4C01-B386-87F635E3AF06}" srcOrd="4" destOrd="0" presId="urn:microsoft.com/office/officeart/2018/5/layout/CenteredIconLabelDescriptionList"/>
    <dgm:cxn modelId="{051E26FC-21EE-49AB-9E27-E2F06CD60421}" type="presParOf" srcId="{90BA4D42-8316-4D9A-B18D-8E1A5C473A88}" destId="{F6A0CAF9-2735-4B24-9432-6CB2D8754095}" srcOrd="3" destOrd="0" presId="urn:microsoft.com/office/officeart/2018/5/layout/CenteredIconLabelDescriptionList"/>
    <dgm:cxn modelId="{D67DC1E3-44A7-4693-96F7-C9D265A14A39}" type="presParOf" srcId="{90BA4D42-8316-4D9A-B18D-8E1A5C473A88}" destId="{70102C1C-CE6F-494F-9063-39E188899A53}" srcOrd="4" destOrd="0" presId="urn:microsoft.com/office/officeart/2018/5/layout/CenteredIconLabelDescriptionList"/>
    <dgm:cxn modelId="{0BE90706-3F28-4030-91AE-D5657ED5AFE3}" type="presParOf" srcId="{70102C1C-CE6F-494F-9063-39E188899A53}" destId="{F077201F-82FB-4998-BCF5-6F8468F42DF5}" srcOrd="0" destOrd="0" presId="urn:microsoft.com/office/officeart/2018/5/layout/CenteredIconLabelDescriptionList"/>
    <dgm:cxn modelId="{41435E18-CFD2-49C5-AF1A-94FC4EF07BA1}" type="presParOf" srcId="{70102C1C-CE6F-494F-9063-39E188899A53}" destId="{DF90C27C-6C56-42D4-ACAF-020C4CE25F1E}" srcOrd="1" destOrd="0" presId="urn:microsoft.com/office/officeart/2018/5/layout/CenteredIconLabelDescriptionList"/>
    <dgm:cxn modelId="{3E338D9B-8539-45A4-B299-139C6265F861}" type="presParOf" srcId="{70102C1C-CE6F-494F-9063-39E188899A53}" destId="{870BD16B-3C35-4F4E-9682-CEBAF81EB0C3}" srcOrd="2" destOrd="0" presId="urn:microsoft.com/office/officeart/2018/5/layout/CenteredIconLabelDescriptionList"/>
    <dgm:cxn modelId="{53AC0850-0D49-4D27-9C58-C60DF94743EF}" type="presParOf" srcId="{70102C1C-CE6F-494F-9063-39E188899A53}" destId="{B7FB5E65-362C-459C-83C7-F8B508B4793E}" srcOrd="3" destOrd="0" presId="urn:microsoft.com/office/officeart/2018/5/layout/CenteredIconLabelDescriptionList"/>
    <dgm:cxn modelId="{73E8FB8B-3186-4B8C-B5C8-CA0D953920FB}" type="presParOf" srcId="{70102C1C-CE6F-494F-9063-39E188899A53}" destId="{E9149EFA-735C-42DC-8F62-FF958B7A152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7AD20-7694-4CA9-9FE0-4BBE53F4F8C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33DB53-F685-439D-B1FC-5B8D920B722F}">
      <dgm:prSet custT="1"/>
      <dgm:spPr/>
      <dgm:t>
        <a:bodyPr/>
        <a:lstStyle/>
        <a:p>
          <a:pPr>
            <a:defRPr b="1"/>
          </a:pPr>
          <a:r>
            <a:rPr lang="en-US" sz="2000" b="1" dirty="0"/>
            <a:t>CCC is validating a modular survey, expected to go into use next year*</a:t>
          </a:r>
          <a:endParaRPr lang="en-US" sz="2000" dirty="0"/>
        </a:p>
      </dgm:t>
    </dgm:pt>
    <dgm:pt modelId="{FAA1EDB4-8C0B-4CCC-8084-FE7E61BB4C33}" type="parTrans" cxnId="{190E115F-A356-42F7-AB2E-070BE5525A36}">
      <dgm:prSet/>
      <dgm:spPr/>
      <dgm:t>
        <a:bodyPr/>
        <a:lstStyle/>
        <a:p>
          <a:endParaRPr lang="en-US" sz="2000"/>
        </a:p>
      </dgm:t>
    </dgm:pt>
    <dgm:pt modelId="{6078EB23-B3C5-4E99-9B53-E3FB2BE190B1}" type="sibTrans" cxnId="{190E115F-A356-42F7-AB2E-070BE5525A36}">
      <dgm:prSet/>
      <dgm:spPr/>
      <dgm:t>
        <a:bodyPr/>
        <a:lstStyle/>
        <a:p>
          <a:endParaRPr lang="en-US" sz="2000"/>
        </a:p>
      </dgm:t>
    </dgm:pt>
    <dgm:pt modelId="{761BF196-8535-4A08-9ACB-897C86F5CDF5}">
      <dgm:prSet custT="1"/>
      <dgm:spPr/>
      <dgm:t>
        <a:bodyPr/>
        <a:lstStyle/>
        <a:p>
          <a:pPr>
            <a:defRPr b="1"/>
          </a:pPr>
          <a:r>
            <a:rPr lang="en-US" sz="2000" b="1" i="1" dirty="0"/>
            <a:t>Modular</a:t>
          </a:r>
          <a:r>
            <a:rPr lang="en-US" sz="2000" b="1" dirty="0"/>
            <a:t>, meaning…</a:t>
          </a:r>
          <a:endParaRPr lang="en-US" sz="2000" dirty="0"/>
        </a:p>
      </dgm:t>
    </dgm:pt>
    <dgm:pt modelId="{8D9B3FD2-E0CD-43F1-AB55-4FC8A37DA1AC}" type="parTrans" cxnId="{00C8B188-9F5D-4152-BD04-B5DB6488DC4E}">
      <dgm:prSet/>
      <dgm:spPr/>
      <dgm:t>
        <a:bodyPr/>
        <a:lstStyle/>
        <a:p>
          <a:endParaRPr lang="en-US" sz="2000"/>
        </a:p>
      </dgm:t>
    </dgm:pt>
    <dgm:pt modelId="{94BE7369-3B4F-4669-AA45-90D7D57AF868}" type="sibTrans" cxnId="{00C8B188-9F5D-4152-BD04-B5DB6488DC4E}">
      <dgm:prSet/>
      <dgm:spPr/>
      <dgm:t>
        <a:bodyPr/>
        <a:lstStyle/>
        <a:p>
          <a:endParaRPr lang="en-US" sz="2000"/>
        </a:p>
      </dgm:t>
    </dgm:pt>
    <dgm:pt modelId="{1D906356-2DBA-47CB-BFCC-EC14CC6863BE}">
      <dgm:prSet custT="1"/>
      <dgm:spPr/>
      <dgm:t>
        <a:bodyPr/>
        <a:lstStyle/>
        <a:p>
          <a:r>
            <a:rPr lang="en-US" sz="1600" dirty="0"/>
            <a:t>FV module</a:t>
          </a:r>
        </a:p>
      </dgm:t>
    </dgm:pt>
    <dgm:pt modelId="{D4AC2608-D591-42C0-9A97-F6DC51EB1A17}" type="parTrans" cxnId="{06CE4173-2A5B-4370-BA9B-C0A73350457D}">
      <dgm:prSet/>
      <dgm:spPr/>
      <dgm:t>
        <a:bodyPr/>
        <a:lstStyle/>
        <a:p>
          <a:endParaRPr lang="en-US" sz="2000"/>
        </a:p>
      </dgm:t>
    </dgm:pt>
    <dgm:pt modelId="{98187D79-B247-496C-BD6A-FFC6C0A4CCFB}" type="sibTrans" cxnId="{06CE4173-2A5B-4370-BA9B-C0A73350457D}">
      <dgm:prSet/>
      <dgm:spPr/>
      <dgm:t>
        <a:bodyPr/>
        <a:lstStyle/>
        <a:p>
          <a:endParaRPr lang="en-US" sz="2000"/>
        </a:p>
      </dgm:t>
    </dgm:pt>
    <dgm:pt modelId="{FF541BAB-1831-406F-872F-B23E1197F12A}">
      <dgm:prSet custT="1"/>
      <dgm:spPr/>
      <dgm:t>
        <a:bodyPr/>
        <a:lstStyle/>
        <a:p>
          <a:r>
            <a:rPr lang="en-US" sz="1600"/>
            <a:t>SSB module</a:t>
          </a:r>
        </a:p>
      </dgm:t>
    </dgm:pt>
    <dgm:pt modelId="{9716E072-9640-4B69-A4B0-9D53443FF2F0}" type="parTrans" cxnId="{2721F883-AFAC-47A0-BD59-E07CA23B4BAB}">
      <dgm:prSet/>
      <dgm:spPr/>
      <dgm:t>
        <a:bodyPr/>
        <a:lstStyle/>
        <a:p>
          <a:endParaRPr lang="en-US" sz="2000"/>
        </a:p>
      </dgm:t>
    </dgm:pt>
    <dgm:pt modelId="{E1EA4206-CF5B-4619-A4CE-F9190ADC7A50}" type="sibTrans" cxnId="{2721F883-AFAC-47A0-BD59-E07CA23B4BAB}">
      <dgm:prSet/>
      <dgm:spPr/>
      <dgm:t>
        <a:bodyPr/>
        <a:lstStyle/>
        <a:p>
          <a:endParaRPr lang="en-US" sz="2000"/>
        </a:p>
      </dgm:t>
    </dgm:pt>
    <dgm:pt modelId="{C2543992-1D79-4502-AB87-2BC79081324C}">
      <dgm:prSet custT="1"/>
      <dgm:spPr/>
      <dgm:t>
        <a:bodyPr/>
        <a:lstStyle/>
        <a:p>
          <a:r>
            <a:rPr lang="en-US" sz="1600" dirty="0"/>
            <a:t>PA module</a:t>
          </a:r>
        </a:p>
        <a:p>
          <a:r>
            <a:rPr lang="en-US" sz="1600" dirty="0"/>
            <a:t>FRM module</a:t>
          </a:r>
        </a:p>
      </dgm:t>
    </dgm:pt>
    <dgm:pt modelId="{DB85A9B6-FAF7-4AAE-A420-D8D2888BC337}" type="parTrans" cxnId="{97E90E23-D300-4375-BB6E-50D48E0995C8}">
      <dgm:prSet/>
      <dgm:spPr/>
      <dgm:t>
        <a:bodyPr/>
        <a:lstStyle/>
        <a:p>
          <a:endParaRPr lang="en-US" sz="2000"/>
        </a:p>
      </dgm:t>
    </dgm:pt>
    <dgm:pt modelId="{4206F98B-68E9-4F1A-88AA-2F4650C6A04C}" type="sibTrans" cxnId="{97E90E23-D300-4375-BB6E-50D48E0995C8}">
      <dgm:prSet/>
      <dgm:spPr/>
      <dgm:t>
        <a:bodyPr/>
        <a:lstStyle/>
        <a:p>
          <a:endParaRPr lang="en-US" sz="2000"/>
        </a:p>
      </dgm:t>
    </dgm:pt>
    <dgm:pt modelId="{EA58BF4F-8A2B-477D-94FC-CEE34B05B91F}">
      <dgm:prSet custT="1"/>
      <dgm:spPr/>
      <dgm:t>
        <a:bodyPr/>
        <a:lstStyle/>
        <a:p>
          <a:pPr>
            <a:defRPr b="1"/>
          </a:pPr>
          <a:r>
            <a:rPr lang="en-US" sz="2000" b="1"/>
            <a:t>Approach still TBD, but each curricula could be matched with modules that target the intended outcomes</a:t>
          </a:r>
          <a:endParaRPr lang="en-US" sz="2000"/>
        </a:p>
      </dgm:t>
    </dgm:pt>
    <dgm:pt modelId="{0C6B28AC-C44F-4FAC-817E-00183C6CBE7B}" type="parTrans" cxnId="{EA2AF641-4C4E-467D-AD8A-44120F9F14CA}">
      <dgm:prSet/>
      <dgm:spPr/>
      <dgm:t>
        <a:bodyPr/>
        <a:lstStyle/>
        <a:p>
          <a:endParaRPr lang="en-US" sz="2000"/>
        </a:p>
      </dgm:t>
    </dgm:pt>
    <dgm:pt modelId="{1C7DD3EA-A872-434B-9E54-C3EE3B42B137}" type="sibTrans" cxnId="{EA2AF641-4C4E-467D-AD8A-44120F9F14CA}">
      <dgm:prSet/>
      <dgm:spPr/>
      <dgm:t>
        <a:bodyPr/>
        <a:lstStyle/>
        <a:p>
          <a:endParaRPr lang="en-US" sz="2000"/>
        </a:p>
      </dgm:t>
    </dgm:pt>
    <dgm:pt modelId="{BCDF6FF8-A41A-46D7-A03E-C35A063559ED}">
      <dgm:prSet custT="1"/>
      <dgm:spPr/>
      <dgm:t>
        <a:bodyPr/>
        <a:lstStyle/>
        <a:p>
          <a:endParaRPr lang="en-US" sz="2000" dirty="0"/>
        </a:p>
      </dgm:t>
    </dgm:pt>
    <dgm:pt modelId="{7EA9BF28-DCAE-4895-A19E-2A933A2235C0}" type="parTrans" cxnId="{587BD411-08FA-4C5B-A213-73A55171370F}">
      <dgm:prSet/>
      <dgm:spPr/>
      <dgm:t>
        <a:bodyPr/>
        <a:lstStyle/>
        <a:p>
          <a:endParaRPr lang="en-US" sz="2000"/>
        </a:p>
      </dgm:t>
    </dgm:pt>
    <dgm:pt modelId="{FCC46AF2-9443-4F23-B2AA-D19BC63116AB}" type="sibTrans" cxnId="{587BD411-08FA-4C5B-A213-73A55171370F}">
      <dgm:prSet/>
      <dgm:spPr/>
      <dgm:t>
        <a:bodyPr/>
        <a:lstStyle/>
        <a:p>
          <a:endParaRPr lang="en-US" sz="2000"/>
        </a:p>
      </dgm:t>
    </dgm:pt>
    <dgm:pt modelId="{D8AD8D06-F9E7-4687-96B5-D296F569B0A9}" type="pres">
      <dgm:prSet presAssocID="{56F7AD20-7694-4CA9-9FE0-4BBE53F4F8C9}" presName="root" presStyleCnt="0">
        <dgm:presLayoutVars>
          <dgm:dir/>
          <dgm:resizeHandles val="exact"/>
        </dgm:presLayoutVars>
      </dgm:prSet>
      <dgm:spPr/>
    </dgm:pt>
    <dgm:pt modelId="{445FDBAB-73BE-4564-B213-2ABD5A8BC06B}" type="pres">
      <dgm:prSet presAssocID="{0A33DB53-F685-439D-B1FC-5B8D920B722F}" presName="compNode" presStyleCnt="0"/>
      <dgm:spPr/>
    </dgm:pt>
    <dgm:pt modelId="{D27FAD3A-31EB-47B8-9B70-F002F3B47703}" type="pres">
      <dgm:prSet presAssocID="{0A33DB53-F685-439D-B1FC-5B8D920B722F}" presName="iconRect" presStyleLbl="node1" presStyleIdx="0" presStyleCnt="3" custLinFactNeighborY="-158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C117E02F-EFE0-4C25-B07F-BA540E0ED123}" type="pres">
      <dgm:prSet presAssocID="{0A33DB53-F685-439D-B1FC-5B8D920B722F}" presName="iconSpace" presStyleCnt="0"/>
      <dgm:spPr/>
    </dgm:pt>
    <dgm:pt modelId="{FCFC5B01-86AD-425D-BADC-4102F2CF110B}" type="pres">
      <dgm:prSet presAssocID="{0A33DB53-F685-439D-B1FC-5B8D920B722F}" presName="parTx" presStyleLbl="revTx" presStyleIdx="0" presStyleCnt="6">
        <dgm:presLayoutVars>
          <dgm:chMax val="0"/>
          <dgm:chPref val="0"/>
        </dgm:presLayoutVars>
      </dgm:prSet>
      <dgm:spPr/>
    </dgm:pt>
    <dgm:pt modelId="{0D67BD72-30BB-4A11-AC2A-7D923174EE05}" type="pres">
      <dgm:prSet presAssocID="{0A33DB53-F685-439D-B1FC-5B8D920B722F}" presName="txSpace" presStyleCnt="0"/>
      <dgm:spPr/>
    </dgm:pt>
    <dgm:pt modelId="{7ABCFEBC-1181-4FAE-8A3B-F17D73590B74}" type="pres">
      <dgm:prSet presAssocID="{0A33DB53-F685-439D-B1FC-5B8D920B722F}" presName="desTx" presStyleLbl="revTx" presStyleIdx="1" presStyleCnt="6">
        <dgm:presLayoutVars/>
      </dgm:prSet>
      <dgm:spPr/>
    </dgm:pt>
    <dgm:pt modelId="{821980FA-C1BF-4B53-A4B7-371172D8C859}" type="pres">
      <dgm:prSet presAssocID="{6078EB23-B3C5-4E99-9B53-E3FB2BE190B1}" presName="sibTrans" presStyleCnt="0"/>
      <dgm:spPr/>
    </dgm:pt>
    <dgm:pt modelId="{54082418-4F26-4283-9C35-DF4BC9CAA9BC}" type="pres">
      <dgm:prSet presAssocID="{761BF196-8535-4A08-9ACB-897C86F5CDF5}" presName="compNode" presStyleCnt="0"/>
      <dgm:spPr/>
    </dgm:pt>
    <dgm:pt modelId="{E77B755B-EB66-47AF-8F80-9DDD11E4F5BF}" type="pres">
      <dgm:prSet presAssocID="{761BF196-8535-4A08-9ACB-897C86F5CD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833684D2-4C7B-459E-8892-4153F91655B6}" type="pres">
      <dgm:prSet presAssocID="{761BF196-8535-4A08-9ACB-897C86F5CDF5}" presName="iconSpace" presStyleCnt="0"/>
      <dgm:spPr/>
    </dgm:pt>
    <dgm:pt modelId="{9D8A3B1B-F0CD-48B9-AB53-892683A32BDE}" type="pres">
      <dgm:prSet presAssocID="{761BF196-8535-4A08-9ACB-897C86F5CDF5}" presName="parTx" presStyleLbl="revTx" presStyleIdx="2" presStyleCnt="6">
        <dgm:presLayoutVars>
          <dgm:chMax val="0"/>
          <dgm:chPref val="0"/>
        </dgm:presLayoutVars>
      </dgm:prSet>
      <dgm:spPr/>
    </dgm:pt>
    <dgm:pt modelId="{94CC1D13-A1F4-42AA-8BB9-74AEFB4F4E1D}" type="pres">
      <dgm:prSet presAssocID="{761BF196-8535-4A08-9ACB-897C86F5CDF5}" presName="txSpace" presStyleCnt="0"/>
      <dgm:spPr/>
    </dgm:pt>
    <dgm:pt modelId="{1B3BDC62-00A2-42DE-A7C3-9452FB9BEBBE}" type="pres">
      <dgm:prSet presAssocID="{761BF196-8535-4A08-9ACB-897C86F5CDF5}" presName="desTx" presStyleLbl="revTx" presStyleIdx="3" presStyleCnt="6">
        <dgm:presLayoutVars/>
      </dgm:prSet>
      <dgm:spPr/>
    </dgm:pt>
    <dgm:pt modelId="{6911DE99-0467-499E-A5E7-56578480E33D}" type="pres">
      <dgm:prSet presAssocID="{94BE7369-3B4F-4669-AA45-90D7D57AF868}" presName="sibTrans" presStyleCnt="0"/>
      <dgm:spPr/>
    </dgm:pt>
    <dgm:pt modelId="{506DA621-A539-4049-938B-2E327CB5606E}" type="pres">
      <dgm:prSet presAssocID="{EA58BF4F-8A2B-477D-94FC-CEE34B05B91F}" presName="compNode" presStyleCnt="0"/>
      <dgm:spPr/>
    </dgm:pt>
    <dgm:pt modelId="{83C81F5F-D601-4F56-8E0A-4A11472A2452}" type="pres">
      <dgm:prSet presAssocID="{EA58BF4F-8A2B-477D-94FC-CEE34B05B9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D89EF7A-8C52-4D1C-BBBD-3ADCE78C13C6}" type="pres">
      <dgm:prSet presAssocID="{EA58BF4F-8A2B-477D-94FC-CEE34B05B91F}" presName="iconSpace" presStyleCnt="0"/>
      <dgm:spPr/>
    </dgm:pt>
    <dgm:pt modelId="{2D968673-097E-4A57-B1D0-F8D2994B7077}" type="pres">
      <dgm:prSet presAssocID="{EA58BF4F-8A2B-477D-94FC-CEE34B05B91F}" presName="parTx" presStyleLbl="revTx" presStyleIdx="4" presStyleCnt="6">
        <dgm:presLayoutVars>
          <dgm:chMax val="0"/>
          <dgm:chPref val="0"/>
        </dgm:presLayoutVars>
      </dgm:prSet>
      <dgm:spPr/>
    </dgm:pt>
    <dgm:pt modelId="{36D01F9F-D826-486B-AF72-04F089964436}" type="pres">
      <dgm:prSet presAssocID="{EA58BF4F-8A2B-477D-94FC-CEE34B05B91F}" presName="txSpace" presStyleCnt="0"/>
      <dgm:spPr/>
    </dgm:pt>
    <dgm:pt modelId="{72963248-6272-432B-9BB8-35529C781DAD}" type="pres">
      <dgm:prSet presAssocID="{EA58BF4F-8A2B-477D-94FC-CEE34B05B91F}" presName="desTx" presStyleLbl="revTx" presStyleIdx="5" presStyleCnt="6">
        <dgm:presLayoutVars/>
      </dgm:prSet>
      <dgm:spPr/>
    </dgm:pt>
  </dgm:ptLst>
  <dgm:cxnLst>
    <dgm:cxn modelId="{587BD411-08FA-4C5B-A213-73A55171370F}" srcId="{EA58BF4F-8A2B-477D-94FC-CEE34B05B91F}" destId="{BCDF6FF8-A41A-46D7-A03E-C35A063559ED}" srcOrd="0" destOrd="0" parTransId="{7EA9BF28-DCAE-4895-A19E-2A933A2235C0}" sibTransId="{FCC46AF2-9443-4F23-B2AA-D19BC63116AB}"/>
    <dgm:cxn modelId="{E14B721C-B84A-4676-8240-2392399ACF9F}" type="presOf" srcId="{1D906356-2DBA-47CB-BFCC-EC14CC6863BE}" destId="{1B3BDC62-00A2-42DE-A7C3-9452FB9BEBBE}" srcOrd="0" destOrd="0" presId="urn:microsoft.com/office/officeart/2018/5/layout/CenteredIconLabelDescriptionList"/>
    <dgm:cxn modelId="{A90D7E20-A1F2-4A6C-9ECA-5B4BD78A71C6}" type="presOf" srcId="{C2543992-1D79-4502-AB87-2BC79081324C}" destId="{1B3BDC62-00A2-42DE-A7C3-9452FB9BEBBE}" srcOrd="0" destOrd="2" presId="urn:microsoft.com/office/officeart/2018/5/layout/CenteredIconLabelDescriptionList"/>
    <dgm:cxn modelId="{97E90E23-D300-4375-BB6E-50D48E0995C8}" srcId="{761BF196-8535-4A08-9ACB-897C86F5CDF5}" destId="{C2543992-1D79-4502-AB87-2BC79081324C}" srcOrd="2" destOrd="0" parTransId="{DB85A9B6-FAF7-4AAE-A420-D8D2888BC337}" sibTransId="{4206F98B-68E9-4F1A-88AA-2F4650C6A04C}"/>
    <dgm:cxn modelId="{E6AB4D40-417E-4445-88CA-0CE0877FC4F4}" type="presOf" srcId="{761BF196-8535-4A08-9ACB-897C86F5CDF5}" destId="{9D8A3B1B-F0CD-48B9-AB53-892683A32BDE}" srcOrd="0" destOrd="0" presId="urn:microsoft.com/office/officeart/2018/5/layout/CenteredIconLabelDescriptionList"/>
    <dgm:cxn modelId="{190E115F-A356-42F7-AB2E-070BE5525A36}" srcId="{56F7AD20-7694-4CA9-9FE0-4BBE53F4F8C9}" destId="{0A33DB53-F685-439D-B1FC-5B8D920B722F}" srcOrd="0" destOrd="0" parTransId="{FAA1EDB4-8C0B-4CCC-8084-FE7E61BB4C33}" sibTransId="{6078EB23-B3C5-4E99-9B53-E3FB2BE190B1}"/>
    <dgm:cxn modelId="{EA2AF641-4C4E-467D-AD8A-44120F9F14CA}" srcId="{56F7AD20-7694-4CA9-9FE0-4BBE53F4F8C9}" destId="{EA58BF4F-8A2B-477D-94FC-CEE34B05B91F}" srcOrd="2" destOrd="0" parTransId="{0C6B28AC-C44F-4FAC-817E-00183C6CBE7B}" sibTransId="{1C7DD3EA-A872-434B-9E54-C3EE3B42B137}"/>
    <dgm:cxn modelId="{6BEA0A63-C51A-4091-9919-63234663FE24}" type="presOf" srcId="{EA58BF4F-8A2B-477D-94FC-CEE34B05B91F}" destId="{2D968673-097E-4A57-B1D0-F8D2994B7077}" srcOrd="0" destOrd="0" presId="urn:microsoft.com/office/officeart/2018/5/layout/CenteredIconLabelDescriptionList"/>
    <dgm:cxn modelId="{06CE4173-2A5B-4370-BA9B-C0A73350457D}" srcId="{761BF196-8535-4A08-9ACB-897C86F5CDF5}" destId="{1D906356-2DBA-47CB-BFCC-EC14CC6863BE}" srcOrd="0" destOrd="0" parTransId="{D4AC2608-D591-42C0-9A97-F6DC51EB1A17}" sibTransId="{98187D79-B247-496C-BD6A-FFC6C0A4CCFB}"/>
    <dgm:cxn modelId="{94EA8074-E22E-43C4-A2A1-D2B94962DB9F}" type="presOf" srcId="{BCDF6FF8-A41A-46D7-A03E-C35A063559ED}" destId="{72963248-6272-432B-9BB8-35529C781DAD}" srcOrd="0" destOrd="0" presId="urn:microsoft.com/office/officeart/2018/5/layout/CenteredIconLabelDescriptionList"/>
    <dgm:cxn modelId="{2721F883-AFAC-47A0-BD59-E07CA23B4BAB}" srcId="{761BF196-8535-4A08-9ACB-897C86F5CDF5}" destId="{FF541BAB-1831-406F-872F-B23E1197F12A}" srcOrd="1" destOrd="0" parTransId="{9716E072-9640-4B69-A4B0-9D53443FF2F0}" sibTransId="{E1EA4206-CF5B-4619-A4CE-F9190ADC7A50}"/>
    <dgm:cxn modelId="{00C8B188-9F5D-4152-BD04-B5DB6488DC4E}" srcId="{56F7AD20-7694-4CA9-9FE0-4BBE53F4F8C9}" destId="{761BF196-8535-4A08-9ACB-897C86F5CDF5}" srcOrd="1" destOrd="0" parTransId="{8D9B3FD2-E0CD-43F1-AB55-4FC8A37DA1AC}" sibTransId="{94BE7369-3B4F-4669-AA45-90D7D57AF868}"/>
    <dgm:cxn modelId="{7582EFA5-3DA3-4584-9B03-8FF3830FED21}" type="presOf" srcId="{0A33DB53-F685-439D-B1FC-5B8D920B722F}" destId="{FCFC5B01-86AD-425D-BADC-4102F2CF110B}" srcOrd="0" destOrd="0" presId="urn:microsoft.com/office/officeart/2018/5/layout/CenteredIconLabelDescriptionList"/>
    <dgm:cxn modelId="{71A57FB0-0639-4388-B1C6-6A45FA93780D}" type="presOf" srcId="{FF541BAB-1831-406F-872F-B23E1197F12A}" destId="{1B3BDC62-00A2-42DE-A7C3-9452FB9BEBBE}" srcOrd="0" destOrd="1" presId="urn:microsoft.com/office/officeart/2018/5/layout/CenteredIconLabelDescriptionList"/>
    <dgm:cxn modelId="{230D0FCB-9DB3-4232-ACC3-D6E85B389428}" type="presOf" srcId="{56F7AD20-7694-4CA9-9FE0-4BBE53F4F8C9}" destId="{D8AD8D06-F9E7-4687-96B5-D296F569B0A9}" srcOrd="0" destOrd="0" presId="urn:microsoft.com/office/officeart/2018/5/layout/CenteredIconLabelDescriptionList"/>
    <dgm:cxn modelId="{6B9C55FD-3031-4073-8DF6-CD0427697022}" type="presParOf" srcId="{D8AD8D06-F9E7-4687-96B5-D296F569B0A9}" destId="{445FDBAB-73BE-4564-B213-2ABD5A8BC06B}" srcOrd="0" destOrd="0" presId="urn:microsoft.com/office/officeart/2018/5/layout/CenteredIconLabelDescriptionList"/>
    <dgm:cxn modelId="{A174026A-27B4-422F-ABD2-58BFAD413214}" type="presParOf" srcId="{445FDBAB-73BE-4564-B213-2ABD5A8BC06B}" destId="{D27FAD3A-31EB-47B8-9B70-F002F3B47703}" srcOrd="0" destOrd="0" presId="urn:microsoft.com/office/officeart/2018/5/layout/CenteredIconLabelDescriptionList"/>
    <dgm:cxn modelId="{1B2FE32D-520A-425F-9CCE-EA746A05759B}" type="presParOf" srcId="{445FDBAB-73BE-4564-B213-2ABD5A8BC06B}" destId="{C117E02F-EFE0-4C25-B07F-BA540E0ED123}" srcOrd="1" destOrd="0" presId="urn:microsoft.com/office/officeart/2018/5/layout/CenteredIconLabelDescriptionList"/>
    <dgm:cxn modelId="{15B21E03-0349-4C67-848D-3D99221F2E1A}" type="presParOf" srcId="{445FDBAB-73BE-4564-B213-2ABD5A8BC06B}" destId="{FCFC5B01-86AD-425D-BADC-4102F2CF110B}" srcOrd="2" destOrd="0" presId="urn:microsoft.com/office/officeart/2018/5/layout/CenteredIconLabelDescriptionList"/>
    <dgm:cxn modelId="{F1DAC457-5497-47CE-B7BE-819EEA4A7A24}" type="presParOf" srcId="{445FDBAB-73BE-4564-B213-2ABD5A8BC06B}" destId="{0D67BD72-30BB-4A11-AC2A-7D923174EE05}" srcOrd="3" destOrd="0" presId="urn:microsoft.com/office/officeart/2018/5/layout/CenteredIconLabelDescriptionList"/>
    <dgm:cxn modelId="{3245F00B-4369-4B01-AF5A-2712B6CA2D8A}" type="presParOf" srcId="{445FDBAB-73BE-4564-B213-2ABD5A8BC06B}" destId="{7ABCFEBC-1181-4FAE-8A3B-F17D73590B74}" srcOrd="4" destOrd="0" presId="urn:microsoft.com/office/officeart/2018/5/layout/CenteredIconLabelDescriptionList"/>
    <dgm:cxn modelId="{B6D8991B-69AA-4810-80B5-F43A1A76D3C6}" type="presParOf" srcId="{D8AD8D06-F9E7-4687-96B5-D296F569B0A9}" destId="{821980FA-C1BF-4B53-A4B7-371172D8C859}" srcOrd="1" destOrd="0" presId="urn:microsoft.com/office/officeart/2018/5/layout/CenteredIconLabelDescriptionList"/>
    <dgm:cxn modelId="{71DC7CD4-DA6E-486F-8CD2-01F45463074A}" type="presParOf" srcId="{D8AD8D06-F9E7-4687-96B5-D296F569B0A9}" destId="{54082418-4F26-4283-9C35-DF4BC9CAA9BC}" srcOrd="2" destOrd="0" presId="urn:microsoft.com/office/officeart/2018/5/layout/CenteredIconLabelDescriptionList"/>
    <dgm:cxn modelId="{ACF1D3D1-84AF-462E-B410-EB3EB52A4135}" type="presParOf" srcId="{54082418-4F26-4283-9C35-DF4BC9CAA9BC}" destId="{E77B755B-EB66-47AF-8F80-9DDD11E4F5BF}" srcOrd="0" destOrd="0" presId="urn:microsoft.com/office/officeart/2018/5/layout/CenteredIconLabelDescriptionList"/>
    <dgm:cxn modelId="{53907E98-3E4D-4749-A87D-EABDBB598FC5}" type="presParOf" srcId="{54082418-4F26-4283-9C35-DF4BC9CAA9BC}" destId="{833684D2-4C7B-459E-8892-4153F91655B6}" srcOrd="1" destOrd="0" presId="urn:microsoft.com/office/officeart/2018/5/layout/CenteredIconLabelDescriptionList"/>
    <dgm:cxn modelId="{33035636-0B80-451A-8669-1C4B0F8CB772}" type="presParOf" srcId="{54082418-4F26-4283-9C35-DF4BC9CAA9BC}" destId="{9D8A3B1B-F0CD-48B9-AB53-892683A32BDE}" srcOrd="2" destOrd="0" presId="urn:microsoft.com/office/officeart/2018/5/layout/CenteredIconLabelDescriptionList"/>
    <dgm:cxn modelId="{5F76632E-DCF7-42EA-8800-9EF01DD9F475}" type="presParOf" srcId="{54082418-4F26-4283-9C35-DF4BC9CAA9BC}" destId="{94CC1D13-A1F4-42AA-8BB9-74AEFB4F4E1D}" srcOrd="3" destOrd="0" presId="urn:microsoft.com/office/officeart/2018/5/layout/CenteredIconLabelDescriptionList"/>
    <dgm:cxn modelId="{33036B17-C436-447B-B150-CCD971A9E5E0}" type="presParOf" srcId="{54082418-4F26-4283-9C35-DF4BC9CAA9BC}" destId="{1B3BDC62-00A2-42DE-A7C3-9452FB9BEBBE}" srcOrd="4" destOrd="0" presId="urn:microsoft.com/office/officeart/2018/5/layout/CenteredIconLabelDescriptionList"/>
    <dgm:cxn modelId="{D5CB905F-8A96-4A54-A9C3-C317A5E93AFB}" type="presParOf" srcId="{D8AD8D06-F9E7-4687-96B5-D296F569B0A9}" destId="{6911DE99-0467-499E-A5E7-56578480E33D}" srcOrd="3" destOrd="0" presId="urn:microsoft.com/office/officeart/2018/5/layout/CenteredIconLabelDescriptionList"/>
    <dgm:cxn modelId="{643B03BA-4A92-4FA0-912F-118D4A414ECA}" type="presParOf" srcId="{D8AD8D06-F9E7-4687-96B5-D296F569B0A9}" destId="{506DA621-A539-4049-938B-2E327CB5606E}" srcOrd="4" destOrd="0" presId="urn:microsoft.com/office/officeart/2018/5/layout/CenteredIconLabelDescriptionList"/>
    <dgm:cxn modelId="{E5FDABFA-DB95-4946-8885-DE7EE56340D1}" type="presParOf" srcId="{506DA621-A539-4049-938B-2E327CB5606E}" destId="{83C81F5F-D601-4F56-8E0A-4A11472A2452}" srcOrd="0" destOrd="0" presId="urn:microsoft.com/office/officeart/2018/5/layout/CenteredIconLabelDescriptionList"/>
    <dgm:cxn modelId="{F76281D4-2637-4558-8489-807EDFBF26AD}" type="presParOf" srcId="{506DA621-A539-4049-938B-2E327CB5606E}" destId="{AD89EF7A-8C52-4D1C-BBBD-3ADCE78C13C6}" srcOrd="1" destOrd="0" presId="urn:microsoft.com/office/officeart/2018/5/layout/CenteredIconLabelDescriptionList"/>
    <dgm:cxn modelId="{1AF9CD87-DD12-4BBF-BDCA-59FF8049DB81}" type="presParOf" srcId="{506DA621-A539-4049-938B-2E327CB5606E}" destId="{2D968673-097E-4A57-B1D0-F8D2994B7077}" srcOrd="2" destOrd="0" presId="urn:microsoft.com/office/officeart/2018/5/layout/CenteredIconLabelDescriptionList"/>
    <dgm:cxn modelId="{9440585F-ABFD-4A06-8756-09E91FA571B7}" type="presParOf" srcId="{506DA621-A539-4049-938B-2E327CB5606E}" destId="{36D01F9F-D826-486B-AF72-04F089964436}" srcOrd="3" destOrd="0" presId="urn:microsoft.com/office/officeart/2018/5/layout/CenteredIconLabelDescriptionList"/>
    <dgm:cxn modelId="{F8B8DB33-94F0-430E-A714-59D4DB12AD1C}" type="presParOf" srcId="{506DA621-A539-4049-938B-2E327CB5606E}" destId="{72963248-6272-432B-9BB8-35529C781DA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EC0A65-CB59-4B63-A4FA-97D6469F83F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A406970-D460-4155-BA48-B700FDE10F8A}">
      <dgm:prSet custT="1"/>
      <dgm:spPr/>
      <dgm:t>
        <a:bodyPr/>
        <a:lstStyle/>
        <a:p>
          <a:pPr>
            <a:defRPr b="1"/>
          </a:pPr>
          <a:r>
            <a:rPr lang="en-US" sz="1600" dirty="0"/>
            <a:t>We currently offer the survey in 13 languages, but to our knowledge, only English, Spanish, and Chinese have been used in FFY 22/23</a:t>
          </a:r>
        </a:p>
      </dgm:t>
    </dgm:pt>
    <dgm:pt modelId="{2E78DD4C-056E-47F4-9EE8-D9A258B0AC82}" type="parTrans" cxnId="{E615B9D5-A5D8-47C5-8B2D-B8B1FE4B7D6E}">
      <dgm:prSet/>
      <dgm:spPr/>
      <dgm:t>
        <a:bodyPr/>
        <a:lstStyle/>
        <a:p>
          <a:endParaRPr lang="en-US" sz="1600"/>
        </a:p>
      </dgm:t>
    </dgm:pt>
    <dgm:pt modelId="{790F7168-36B7-499C-B8C5-4FC08A4B1A2C}" type="sibTrans" cxnId="{E615B9D5-A5D8-47C5-8B2D-B8B1FE4B7D6E}">
      <dgm:prSet/>
      <dgm:spPr/>
      <dgm:t>
        <a:bodyPr/>
        <a:lstStyle/>
        <a:p>
          <a:endParaRPr lang="en-US" sz="1600"/>
        </a:p>
      </dgm:t>
    </dgm:pt>
    <dgm:pt modelId="{DD616C4C-A58B-4DCA-A5B0-4465C124FCB2}">
      <dgm:prSet custT="1"/>
      <dgm:spPr/>
      <dgm:t>
        <a:bodyPr/>
        <a:lstStyle/>
        <a:p>
          <a:pPr>
            <a:defRPr b="1"/>
          </a:pPr>
          <a:r>
            <a:rPr lang="en-US" sz="1600" dirty="0"/>
            <a:t>So far this year, PEARS indicates adult direct education was delivered in the following languages:</a:t>
          </a:r>
        </a:p>
      </dgm:t>
    </dgm:pt>
    <dgm:pt modelId="{720E0CA3-1776-4019-89A4-511E197F0798}" type="parTrans" cxnId="{F8672D4A-2C61-48EE-BB80-1448A8C73218}">
      <dgm:prSet/>
      <dgm:spPr/>
      <dgm:t>
        <a:bodyPr/>
        <a:lstStyle/>
        <a:p>
          <a:endParaRPr lang="en-US" sz="1600"/>
        </a:p>
      </dgm:t>
    </dgm:pt>
    <dgm:pt modelId="{50EA844F-F675-47BD-8E30-DCA0324F806D}" type="sibTrans" cxnId="{F8672D4A-2C61-48EE-BB80-1448A8C73218}">
      <dgm:prSet/>
      <dgm:spPr/>
      <dgm:t>
        <a:bodyPr/>
        <a:lstStyle/>
        <a:p>
          <a:endParaRPr lang="en-US" sz="1600"/>
        </a:p>
      </dgm:t>
    </dgm:pt>
    <dgm:pt modelId="{35D80638-B5F3-4CB6-8CD0-F1161E40CBE0}">
      <dgm:prSet custT="1"/>
      <dgm:spPr/>
      <dgm:t>
        <a:bodyPr/>
        <a:lstStyle/>
        <a:p>
          <a:r>
            <a:rPr lang="en-US" sz="1400" dirty="0"/>
            <a:t>English/Spanish</a:t>
          </a:r>
        </a:p>
      </dgm:t>
    </dgm:pt>
    <dgm:pt modelId="{875D01FC-2468-4ADD-B55B-DC65E7419E59}" type="parTrans" cxnId="{1ACE2CF5-85E3-4FF8-8E7C-F03262F3A617}">
      <dgm:prSet/>
      <dgm:spPr/>
      <dgm:t>
        <a:bodyPr/>
        <a:lstStyle/>
        <a:p>
          <a:endParaRPr lang="en-US" sz="1600"/>
        </a:p>
      </dgm:t>
    </dgm:pt>
    <dgm:pt modelId="{8B5B0569-16D5-479E-A7E1-69AE87042F35}" type="sibTrans" cxnId="{1ACE2CF5-85E3-4FF8-8E7C-F03262F3A617}">
      <dgm:prSet/>
      <dgm:spPr/>
      <dgm:t>
        <a:bodyPr/>
        <a:lstStyle/>
        <a:p>
          <a:endParaRPr lang="en-US" sz="1600"/>
        </a:p>
      </dgm:t>
    </dgm:pt>
    <dgm:pt modelId="{F8EA35B9-C04E-40A7-BE6E-0733D69C5717}">
      <dgm:prSet custT="1"/>
      <dgm:spPr/>
      <dgm:t>
        <a:bodyPr/>
        <a:lstStyle/>
        <a:p>
          <a:r>
            <a:rPr lang="en-US" sz="1400" dirty="0"/>
            <a:t>Farsi = 8 program activities</a:t>
          </a:r>
        </a:p>
      </dgm:t>
    </dgm:pt>
    <dgm:pt modelId="{160E3B75-6490-4CB0-B612-12B0778D3938}" type="parTrans" cxnId="{D77114F8-67D3-458A-950C-A0B0F45401C9}">
      <dgm:prSet/>
      <dgm:spPr/>
      <dgm:t>
        <a:bodyPr/>
        <a:lstStyle/>
        <a:p>
          <a:endParaRPr lang="en-US" sz="1600"/>
        </a:p>
      </dgm:t>
    </dgm:pt>
    <dgm:pt modelId="{115987A1-0398-464B-8A0E-C640C57F5B44}" type="sibTrans" cxnId="{D77114F8-67D3-458A-950C-A0B0F45401C9}">
      <dgm:prSet/>
      <dgm:spPr/>
      <dgm:t>
        <a:bodyPr/>
        <a:lstStyle/>
        <a:p>
          <a:endParaRPr lang="en-US" sz="1600"/>
        </a:p>
      </dgm:t>
    </dgm:pt>
    <dgm:pt modelId="{E7C6193C-04E0-4CDF-9334-FBD17D728883}">
      <dgm:prSet custT="1"/>
      <dgm:spPr/>
      <dgm:t>
        <a:bodyPr/>
        <a:lstStyle/>
        <a:p>
          <a:r>
            <a:rPr lang="en-US" sz="1400" dirty="0"/>
            <a:t>Russian = 1 program activity</a:t>
          </a:r>
        </a:p>
      </dgm:t>
    </dgm:pt>
    <dgm:pt modelId="{E45BE113-74F6-4B39-A10C-E2E0340AAA75}" type="parTrans" cxnId="{FBFB109E-6DC1-4BC4-84AC-B0630374C9D9}">
      <dgm:prSet/>
      <dgm:spPr/>
      <dgm:t>
        <a:bodyPr/>
        <a:lstStyle/>
        <a:p>
          <a:endParaRPr lang="en-US" sz="1600"/>
        </a:p>
      </dgm:t>
    </dgm:pt>
    <dgm:pt modelId="{5EA113A9-248B-40B9-803A-DCE950AD8E46}" type="sibTrans" cxnId="{FBFB109E-6DC1-4BC4-84AC-B0630374C9D9}">
      <dgm:prSet/>
      <dgm:spPr/>
      <dgm:t>
        <a:bodyPr/>
        <a:lstStyle/>
        <a:p>
          <a:endParaRPr lang="en-US" sz="1600"/>
        </a:p>
      </dgm:t>
    </dgm:pt>
    <dgm:pt modelId="{C812066B-AD73-4D1F-A50B-3B908245F306}">
      <dgm:prSet custT="1"/>
      <dgm:spPr/>
      <dgm:t>
        <a:bodyPr/>
        <a:lstStyle/>
        <a:p>
          <a:r>
            <a:rPr lang="en-US" sz="1400" dirty="0"/>
            <a:t>Thai = 1 program activity</a:t>
          </a:r>
        </a:p>
      </dgm:t>
    </dgm:pt>
    <dgm:pt modelId="{CE60E584-9BC0-4BCE-91A5-F3EF115792DE}" type="parTrans" cxnId="{DE86549E-6623-4BAE-B471-2BE1EF4E7103}">
      <dgm:prSet/>
      <dgm:spPr/>
      <dgm:t>
        <a:bodyPr/>
        <a:lstStyle/>
        <a:p>
          <a:endParaRPr lang="en-US" sz="1600"/>
        </a:p>
      </dgm:t>
    </dgm:pt>
    <dgm:pt modelId="{3C27FF4E-C3A0-45A1-AD58-2FCC6D810D27}" type="sibTrans" cxnId="{DE86549E-6623-4BAE-B471-2BE1EF4E7103}">
      <dgm:prSet/>
      <dgm:spPr/>
      <dgm:t>
        <a:bodyPr/>
        <a:lstStyle/>
        <a:p>
          <a:endParaRPr lang="en-US" sz="1600"/>
        </a:p>
      </dgm:t>
    </dgm:pt>
    <dgm:pt modelId="{FECDB218-0238-4CC6-8097-77C58BAF22A9}">
      <dgm:prSet custT="1"/>
      <dgm:spPr/>
      <dgm:t>
        <a:bodyPr/>
        <a:lstStyle/>
        <a:p>
          <a:pPr>
            <a:defRPr b="1"/>
          </a:pPr>
          <a:r>
            <a:rPr lang="en-US" sz="1600" dirty="0"/>
            <a:t>Using responses from the PEARS Adult DE Eval custom question, none of these (Farsi/Russian/Thai) were evaluated via Adult DE Eval</a:t>
          </a:r>
        </a:p>
      </dgm:t>
    </dgm:pt>
    <dgm:pt modelId="{74B1DAF5-400C-4DD8-9E6C-6C082A864910}" type="parTrans" cxnId="{7D28CEFD-2A1B-4EB9-AE37-2A80E3606412}">
      <dgm:prSet/>
      <dgm:spPr/>
      <dgm:t>
        <a:bodyPr/>
        <a:lstStyle/>
        <a:p>
          <a:endParaRPr lang="en-US" sz="1600"/>
        </a:p>
      </dgm:t>
    </dgm:pt>
    <dgm:pt modelId="{CDB2F6A3-DF9D-4B29-B3F5-3B7B7D7E1C89}" type="sibTrans" cxnId="{7D28CEFD-2A1B-4EB9-AE37-2A80E3606412}">
      <dgm:prSet/>
      <dgm:spPr/>
      <dgm:t>
        <a:bodyPr/>
        <a:lstStyle/>
        <a:p>
          <a:endParaRPr lang="en-US" sz="1600"/>
        </a:p>
      </dgm:t>
    </dgm:pt>
    <dgm:pt modelId="{1979DCBA-9DDE-4C8D-8751-97CD2A1BB1C4}">
      <dgm:prSet custT="1"/>
      <dgm:spPr/>
      <dgm:t>
        <a:bodyPr/>
        <a:lstStyle/>
        <a:p>
          <a:pPr>
            <a:defRPr b="1"/>
          </a:pPr>
          <a:r>
            <a:rPr lang="en-US" sz="1600" dirty="0"/>
            <a:t>Additionally, of the ~1000 survey responses so far, none are in a language other than English or Spanish</a:t>
          </a:r>
        </a:p>
      </dgm:t>
    </dgm:pt>
    <dgm:pt modelId="{A1689A23-F5C7-4AC2-AE41-10567C631014}" type="parTrans" cxnId="{116D82AB-D941-4019-8685-E119E33FB445}">
      <dgm:prSet/>
      <dgm:spPr/>
      <dgm:t>
        <a:bodyPr/>
        <a:lstStyle/>
        <a:p>
          <a:endParaRPr lang="en-US" sz="1600"/>
        </a:p>
      </dgm:t>
    </dgm:pt>
    <dgm:pt modelId="{8C4D3A1A-0594-449E-9FC3-29E73E5E0C85}" type="sibTrans" cxnId="{116D82AB-D941-4019-8685-E119E33FB445}">
      <dgm:prSet/>
      <dgm:spPr/>
      <dgm:t>
        <a:bodyPr/>
        <a:lstStyle/>
        <a:p>
          <a:endParaRPr lang="en-US" sz="1600"/>
        </a:p>
      </dgm:t>
    </dgm:pt>
    <dgm:pt modelId="{831D3CF7-DCB9-4854-B09E-70023AB71699}" type="pres">
      <dgm:prSet presAssocID="{F8EC0A65-CB59-4B63-A4FA-97D6469F83FB}" presName="root" presStyleCnt="0">
        <dgm:presLayoutVars>
          <dgm:dir/>
          <dgm:resizeHandles val="exact"/>
        </dgm:presLayoutVars>
      </dgm:prSet>
      <dgm:spPr/>
    </dgm:pt>
    <dgm:pt modelId="{624F1CDE-60C5-456F-BB80-144F4CFF91D9}" type="pres">
      <dgm:prSet presAssocID="{7A406970-D460-4155-BA48-B700FDE10F8A}" presName="compNode" presStyleCnt="0"/>
      <dgm:spPr/>
    </dgm:pt>
    <dgm:pt modelId="{6AF9CD36-97BB-4134-B91C-82C37D895F43}" type="pres">
      <dgm:prSet presAssocID="{7A406970-D460-4155-BA48-B700FDE10F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 with solid fill"/>
        </a:ext>
      </dgm:extLst>
    </dgm:pt>
    <dgm:pt modelId="{6DBAC9F0-9CF5-4802-821D-54170A38D6D4}" type="pres">
      <dgm:prSet presAssocID="{7A406970-D460-4155-BA48-B700FDE10F8A}" presName="iconSpace" presStyleCnt="0"/>
      <dgm:spPr/>
    </dgm:pt>
    <dgm:pt modelId="{5DF6918E-9EBD-411B-BE8E-ABBFDCBA0FCD}" type="pres">
      <dgm:prSet presAssocID="{7A406970-D460-4155-BA48-B700FDE10F8A}" presName="parTx" presStyleLbl="revTx" presStyleIdx="0" presStyleCnt="8">
        <dgm:presLayoutVars>
          <dgm:chMax val="0"/>
          <dgm:chPref val="0"/>
        </dgm:presLayoutVars>
      </dgm:prSet>
      <dgm:spPr/>
    </dgm:pt>
    <dgm:pt modelId="{6E356AEE-E3EB-423B-9C32-5A8D061A50F6}" type="pres">
      <dgm:prSet presAssocID="{7A406970-D460-4155-BA48-B700FDE10F8A}" presName="txSpace" presStyleCnt="0"/>
      <dgm:spPr/>
    </dgm:pt>
    <dgm:pt modelId="{1320C476-F9CC-4EF1-BABD-222E15D05ED5}" type="pres">
      <dgm:prSet presAssocID="{7A406970-D460-4155-BA48-B700FDE10F8A}" presName="desTx" presStyleLbl="revTx" presStyleIdx="1" presStyleCnt="8">
        <dgm:presLayoutVars/>
      </dgm:prSet>
      <dgm:spPr/>
    </dgm:pt>
    <dgm:pt modelId="{EF0388F4-9AAB-47DD-B6CD-997234497584}" type="pres">
      <dgm:prSet presAssocID="{790F7168-36B7-499C-B8C5-4FC08A4B1A2C}" presName="sibTrans" presStyleCnt="0"/>
      <dgm:spPr/>
    </dgm:pt>
    <dgm:pt modelId="{811A91EA-9017-4917-9162-EDB83D14C1F4}" type="pres">
      <dgm:prSet presAssocID="{DD616C4C-A58B-4DCA-A5B0-4465C124FCB2}" presName="compNode" presStyleCnt="0"/>
      <dgm:spPr/>
    </dgm:pt>
    <dgm:pt modelId="{DB4AE263-761E-4DD9-BBA6-537F5274650D}" type="pres">
      <dgm:prSet presAssocID="{DD616C4C-A58B-4DCA-A5B0-4465C124FCB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 with solid fill"/>
        </a:ext>
      </dgm:extLst>
    </dgm:pt>
    <dgm:pt modelId="{79ED6648-438C-4D01-A5C5-98091D7282AB}" type="pres">
      <dgm:prSet presAssocID="{DD616C4C-A58B-4DCA-A5B0-4465C124FCB2}" presName="iconSpace" presStyleCnt="0"/>
      <dgm:spPr/>
    </dgm:pt>
    <dgm:pt modelId="{8F0CFB18-D4EA-4591-A715-739F90EEA485}" type="pres">
      <dgm:prSet presAssocID="{DD616C4C-A58B-4DCA-A5B0-4465C124FCB2}" presName="parTx" presStyleLbl="revTx" presStyleIdx="2" presStyleCnt="8">
        <dgm:presLayoutVars>
          <dgm:chMax val="0"/>
          <dgm:chPref val="0"/>
        </dgm:presLayoutVars>
      </dgm:prSet>
      <dgm:spPr/>
    </dgm:pt>
    <dgm:pt modelId="{60EB5F4D-419C-4FD7-A0CE-003A344297AB}" type="pres">
      <dgm:prSet presAssocID="{DD616C4C-A58B-4DCA-A5B0-4465C124FCB2}" presName="txSpace" presStyleCnt="0"/>
      <dgm:spPr/>
    </dgm:pt>
    <dgm:pt modelId="{9E7747BB-BD0B-42E0-8201-9853CB88066A}" type="pres">
      <dgm:prSet presAssocID="{DD616C4C-A58B-4DCA-A5B0-4465C124FCB2}" presName="desTx" presStyleLbl="revTx" presStyleIdx="3" presStyleCnt="8">
        <dgm:presLayoutVars/>
      </dgm:prSet>
      <dgm:spPr/>
    </dgm:pt>
    <dgm:pt modelId="{63FC5EF5-23AD-40D6-A04F-DD45953642F8}" type="pres">
      <dgm:prSet presAssocID="{50EA844F-F675-47BD-8E30-DCA0324F806D}" presName="sibTrans" presStyleCnt="0"/>
      <dgm:spPr/>
    </dgm:pt>
    <dgm:pt modelId="{2DD33EE8-1512-438A-BC40-256D462049AB}" type="pres">
      <dgm:prSet presAssocID="{FECDB218-0238-4CC6-8097-77C58BAF22A9}" presName="compNode" presStyleCnt="0"/>
      <dgm:spPr/>
    </dgm:pt>
    <dgm:pt modelId="{D3D7DF8A-9A9C-489E-AAF7-9986D78BC130}" type="pres">
      <dgm:prSet presAssocID="{FECDB218-0238-4CC6-8097-77C58BAF22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3BA1E6F6-372D-4024-B5BE-38B1239183FC}" type="pres">
      <dgm:prSet presAssocID="{FECDB218-0238-4CC6-8097-77C58BAF22A9}" presName="iconSpace" presStyleCnt="0"/>
      <dgm:spPr/>
    </dgm:pt>
    <dgm:pt modelId="{D6B1A6D8-0F3C-4AEB-AA36-6FFD0E006BDE}" type="pres">
      <dgm:prSet presAssocID="{FECDB218-0238-4CC6-8097-77C58BAF22A9}" presName="parTx" presStyleLbl="revTx" presStyleIdx="4" presStyleCnt="8">
        <dgm:presLayoutVars>
          <dgm:chMax val="0"/>
          <dgm:chPref val="0"/>
        </dgm:presLayoutVars>
      </dgm:prSet>
      <dgm:spPr/>
    </dgm:pt>
    <dgm:pt modelId="{027FD1C3-D019-4E33-8166-DC58202BA229}" type="pres">
      <dgm:prSet presAssocID="{FECDB218-0238-4CC6-8097-77C58BAF22A9}" presName="txSpace" presStyleCnt="0"/>
      <dgm:spPr/>
    </dgm:pt>
    <dgm:pt modelId="{F796AC85-D40B-40DC-89FB-3866318325FB}" type="pres">
      <dgm:prSet presAssocID="{FECDB218-0238-4CC6-8097-77C58BAF22A9}" presName="desTx" presStyleLbl="revTx" presStyleIdx="5" presStyleCnt="8">
        <dgm:presLayoutVars/>
      </dgm:prSet>
      <dgm:spPr/>
    </dgm:pt>
    <dgm:pt modelId="{4B8FF16D-9E1A-4102-B2C5-5A7FDB955975}" type="pres">
      <dgm:prSet presAssocID="{CDB2F6A3-DF9D-4B29-B3F5-3B7B7D7E1C89}" presName="sibTrans" presStyleCnt="0"/>
      <dgm:spPr/>
    </dgm:pt>
    <dgm:pt modelId="{D6CABD68-E63F-4127-A787-2B67FB6AC247}" type="pres">
      <dgm:prSet presAssocID="{1979DCBA-9DDE-4C8D-8751-97CD2A1BB1C4}" presName="compNode" presStyleCnt="0"/>
      <dgm:spPr/>
    </dgm:pt>
    <dgm:pt modelId="{35220985-A269-4FE7-8195-5C16E9EC4E85}" type="pres">
      <dgm:prSet presAssocID="{1979DCBA-9DDE-4C8D-8751-97CD2A1BB1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B7B37CA-EECE-404A-8E76-2C7CAE14F446}" type="pres">
      <dgm:prSet presAssocID="{1979DCBA-9DDE-4C8D-8751-97CD2A1BB1C4}" presName="iconSpace" presStyleCnt="0"/>
      <dgm:spPr/>
    </dgm:pt>
    <dgm:pt modelId="{F1A580AD-3C47-4612-9EE9-2E1268F6F624}" type="pres">
      <dgm:prSet presAssocID="{1979DCBA-9DDE-4C8D-8751-97CD2A1BB1C4}" presName="parTx" presStyleLbl="revTx" presStyleIdx="6" presStyleCnt="8">
        <dgm:presLayoutVars>
          <dgm:chMax val="0"/>
          <dgm:chPref val="0"/>
        </dgm:presLayoutVars>
      </dgm:prSet>
      <dgm:spPr/>
    </dgm:pt>
    <dgm:pt modelId="{719692D3-5BCB-45DC-B74A-411DA1D7DAB5}" type="pres">
      <dgm:prSet presAssocID="{1979DCBA-9DDE-4C8D-8751-97CD2A1BB1C4}" presName="txSpace" presStyleCnt="0"/>
      <dgm:spPr/>
    </dgm:pt>
    <dgm:pt modelId="{3ADD3652-23C7-42AE-8C5E-4BF6816738C4}" type="pres">
      <dgm:prSet presAssocID="{1979DCBA-9DDE-4C8D-8751-97CD2A1BB1C4}" presName="desTx" presStyleLbl="revTx" presStyleIdx="7" presStyleCnt="8">
        <dgm:presLayoutVars/>
      </dgm:prSet>
      <dgm:spPr/>
    </dgm:pt>
  </dgm:ptLst>
  <dgm:cxnLst>
    <dgm:cxn modelId="{2F629619-11CE-4464-AF0D-C3E957D0A571}" type="presOf" srcId="{E7C6193C-04E0-4CDF-9334-FBD17D728883}" destId="{9E7747BB-BD0B-42E0-8201-9853CB88066A}" srcOrd="0" destOrd="2" presId="urn:microsoft.com/office/officeart/2018/2/layout/IconLabelDescriptionList"/>
    <dgm:cxn modelId="{A4194533-1316-4CA2-B747-6ADE832A91BB}" type="presOf" srcId="{F8EA35B9-C04E-40A7-BE6E-0733D69C5717}" destId="{9E7747BB-BD0B-42E0-8201-9853CB88066A}" srcOrd="0" destOrd="1" presId="urn:microsoft.com/office/officeart/2018/2/layout/IconLabelDescriptionList"/>
    <dgm:cxn modelId="{F8672D4A-2C61-48EE-BB80-1448A8C73218}" srcId="{F8EC0A65-CB59-4B63-A4FA-97D6469F83FB}" destId="{DD616C4C-A58B-4DCA-A5B0-4465C124FCB2}" srcOrd="1" destOrd="0" parTransId="{720E0CA3-1776-4019-89A4-511E197F0798}" sibTransId="{50EA844F-F675-47BD-8E30-DCA0324F806D}"/>
    <dgm:cxn modelId="{DC625A4C-F7A3-4FB7-B020-102CFFC2E3D9}" type="presOf" srcId="{7A406970-D460-4155-BA48-B700FDE10F8A}" destId="{5DF6918E-9EBD-411B-BE8E-ABBFDCBA0FCD}" srcOrd="0" destOrd="0" presId="urn:microsoft.com/office/officeart/2018/2/layout/IconLabelDescriptionList"/>
    <dgm:cxn modelId="{2431124F-CE06-4412-A8F9-964A377033BD}" type="presOf" srcId="{F8EC0A65-CB59-4B63-A4FA-97D6469F83FB}" destId="{831D3CF7-DCB9-4854-B09E-70023AB71699}" srcOrd="0" destOrd="0" presId="urn:microsoft.com/office/officeart/2018/2/layout/IconLabelDescriptionList"/>
    <dgm:cxn modelId="{C82DEE57-E26F-4836-B04B-CA11AF486D13}" type="presOf" srcId="{DD616C4C-A58B-4DCA-A5B0-4465C124FCB2}" destId="{8F0CFB18-D4EA-4591-A715-739F90EEA485}" srcOrd="0" destOrd="0" presId="urn:microsoft.com/office/officeart/2018/2/layout/IconLabelDescriptionList"/>
    <dgm:cxn modelId="{0B8B448D-DCD9-4C44-9AC2-D58D9EAA96DD}" type="presOf" srcId="{35D80638-B5F3-4CB6-8CD0-F1161E40CBE0}" destId="{9E7747BB-BD0B-42E0-8201-9853CB88066A}" srcOrd="0" destOrd="0" presId="urn:microsoft.com/office/officeart/2018/2/layout/IconLabelDescriptionList"/>
    <dgm:cxn modelId="{1F186B8D-FE56-4764-A335-F29F03B2C6E6}" type="presOf" srcId="{C812066B-AD73-4D1F-A50B-3B908245F306}" destId="{9E7747BB-BD0B-42E0-8201-9853CB88066A}" srcOrd="0" destOrd="3" presId="urn:microsoft.com/office/officeart/2018/2/layout/IconLabelDescriptionList"/>
    <dgm:cxn modelId="{FBFB109E-6DC1-4BC4-84AC-B0630374C9D9}" srcId="{DD616C4C-A58B-4DCA-A5B0-4465C124FCB2}" destId="{E7C6193C-04E0-4CDF-9334-FBD17D728883}" srcOrd="2" destOrd="0" parTransId="{E45BE113-74F6-4B39-A10C-E2E0340AAA75}" sibTransId="{5EA113A9-248B-40B9-803A-DCE950AD8E46}"/>
    <dgm:cxn modelId="{DE86549E-6623-4BAE-B471-2BE1EF4E7103}" srcId="{DD616C4C-A58B-4DCA-A5B0-4465C124FCB2}" destId="{C812066B-AD73-4D1F-A50B-3B908245F306}" srcOrd="3" destOrd="0" parTransId="{CE60E584-9BC0-4BCE-91A5-F3EF115792DE}" sibTransId="{3C27FF4E-C3A0-45A1-AD58-2FCC6D810D27}"/>
    <dgm:cxn modelId="{116D82AB-D941-4019-8685-E119E33FB445}" srcId="{F8EC0A65-CB59-4B63-A4FA-97D6469F83FB}" destId="{1979DCBA-9DDE-4C8D-8751-97CD2A1BB1C4}" srcOrd="3" destOrd="0" parTransId="{A1689A23-F5C7-4AC2-AE41-10567C631014}" sibTransId="{8C4D3A1A-0594-449E-9FC3-29E73E5E0C85}"/>
    <dgm:cxn modelId="{7EFF58AD-C77D-4AF6-B14E-78E0F8EB56CD}" type="presOf" srcId="{1979DCBA-9DDE-4C8D-8751-97CD2A1BB1C4}" destId="{F1A580AD-3C47-4612-9EE9-2E1268F6F624}" srcOrd="0" destOrd="0" presId="urn:microsoft.com/office/officeart/2018/2/layout/IconLabelDescriptionList"/>
    <dgm:cxn modelId="{E615B9D5-A5D8-47C5-8B2D-B8B1FE4B7D6E}" srcId="{F8EC0A65-CB59-4B63-A4FA-97D6469F83FB}" destId="{7A406970-D460-4155-BA48-B700FDE10F8A}" srcOrd="0" destOrd="0" parTransId="{2E78DD4C-056E-47F4-9EE8-D9A258B0AC82}" sibTransId="{790F7168-36B7-499C-B8C5-4FC08A4B1A2C}"/>
    <dgm:cxn modelId="{54F74FEE-BDB2-4295-80F1-4BD38104DDB8}" type="presOf" srcId="{FECDB218-0238-4CC6-8097-77C58BAF22A9}" destId="{D6B1A6D8-0F3C-4AEB-AA36-6FFD0E006BDE}" srcOrd="0" destOrd="0" presId="urn:microsoft.com/office/officeart/2018/2/layout/IconLabelDescriptionList"/>
    <dgm:cxn modelId="{1ACE2CF5-85E3-4FF8-8E7C-F03262F3A617}" srcId="{DD616C4C-A58B-4DCA-A5B0-4465C124FCB2}" destId="{35D80638-B5F3-4CB6-8CD0-F1161E40CBE0}" srcOrd="0" destOrd="0" parTransId="{875D01FC-2468-4ADD-B55B-DC65E7419E59}" sibTransId="{8B5B0569-16D5-479E-A7E1-69AE87042F35}"/>
    <dgm:cxn modelId="{D77114F8-67D3-458A-950C-A0B0F45401C9}" srcId="{DD616C4C-A58B-4DCA-A5B0-4465C124FCB2}" destId="{F8EA35B9-C04E-40A7-BE6E-0733D69C5717}" srcOrd="1" destOrd="0" parTransId="{160E3B75-6490-4CB0-B612-12B0778D3938}" sibTransId="{115987A1-0398-464B-8A0E-C640C57F5B44}"/>
    <dgm:cxn modelId="{7D28CEFD-2A1B-4EB9-AE37-2A80E3606412}" srcId="{F8EC0A65-CB59-4B63-A4FA-97D6469F83FB}" destId="{FECDB218-0238-4CC6-8097-77C58BAF22A9}" srcOrd="2" destOrd="0" parTransId="{74B1DAF5-400C-4DD8-9E6C-6C082A864910}" sibTransId="{CDB2F6A3-DF9D-4B29-B3F5-3B7B7D7E1C89}"/>
    <dgm:cxn modelId="{4FA7408D-ABC4-46DD-9418-40A85FC565C5}" type="presParOf" srcId="{831D3CF7-DCB9-4854-B09E-70023AB71699}" destId="{624F1CDE-60C5-456F-BB80-144F4CFF91D9}" srcOrd="0" destOrd="0" presId="urn:microsoft.com/office/officeart/2018/2/layout/IconLabelDescriptionList"/>
    <dgm:cxn modelId="{54790E55-296B-431D-B5AB-FD6EEA53750B}" type="presParOf" srcId="{624F1CDE-60C5-456F-BB80-144F4CFF91D9}" destId="{6AF9CD36-97BB-4134-B91C-82C37D895F43}" srcOrd="0" destOrd="0" presId="urn:microsoft.com/office/officeart/2018/2/layout/IconLabelDescriptionList"/>
    <dgm:cxn modelId="{09E6B2C1-2F7E-4933-AF91-9BA9FAEFBF10}" type="presParOf" srcId="{624F1CDE-60C5-456F-BB80-144F4CFF91D9}" destId="{6DBAC9F0-9CF5-4802-821D-54170A38D6D4}" srcOrd="1" destOrd="0" presId="urn:microsoft.com/office/officeart/2018/2/layout/IconLabelDescriptionList"/>
    <dgm:cxn modelId="{AE319DA5-D70D-48C8-AE40-C3FDF655C693}" type="presParOf" srcId="{624F1CDE-60C5-456F-BB80-144F4CFF91D9}" destId="{5DF6918E-9EBD-411B-BE8E-ABBFDCBA0FCD}" srcOrd="2" destOrd="0" presId="urn:microsoft.com/office/officeart/2018/2/layout/IconLabelDescriptionList"/>
    <dgm:cxn modelId="{AF0887FF-2178-431B-986B-F1237DFC1903}" type="presParOf" srcId="{624F1CDE-60C5-456F-BB80-144F4CFF91D9}" destId="{6E356AEE-E3EB-423B-9C32-5A8D061A50F6}" srcOrd="3" destOrd="0" presId="urn:microsoft.com/office/officeart/2018/2/layout/IconLabelDescriptionList"/>
    <dgm:cxn modelId="{656B77DB-AFA3-4A77-99FE-CC4170DBDF7C}" type="presParOf" srcId="{624F1CDE-60C5-456F-BB80-144F4CFF91D9}" destId="{1320C476-F9CC-4EF1-BABD-222E15D05ED5}" srcOrd="4" destOrd="0" presId="urn:microsoft.com/office/officeart/2018/2/layout/IconLabelDescriptionList"/>
    <dgm:cxn modelId="{9A8263AB-7C6A-4B97-A1EE-ED4A513AB331}" type="presParOf" srcId="{831D3CF7-DCB9-4854-B09E-70023AB71699}" destId="{EF0388F4-9AAB-47DD-B6CD-997234497584}" srcOrd="1" destOrd="0" presId="urn:microsoft.com/office/officeart/2018/2/layout/IconLabelDescriptionList"/>
    <dgm:cxn modelId="{73D1CC55-48C6-469A-BB28-F04C3054BAC9}" type="presParOf" srcId="{831D3CF7-DCB9-4854-B09E-70023AB71699}" destId="{811A91EA-9017-4917-9162-EDB83D14C1F4}" srcOrd="2" destOrd="0" presId="urn:microsoft.com/office/officeart/2018/2/layout/IconLabelDescriptionList"/>
    <dgm:cxn modelId="{2BCE9063-5AB9-4ECF-8D1A-D0B8F156139E}" type="presParOf" srcId="{811A91EA-9017-4917-9162-EDB83D14C1F4}" destId="{DB4AE263-761E-4DD9-BBA6-537F5274650D}" srcOrd="0" destOrd="0" presId="urn:microsoft.com/office/officeart/2018/2/layout/IconLabelDescriptionList"/>
    <dgm:cxn modelId="{D4F17FAB-B118-4ABC-A368-F7DBC209402D}" type="presParOf" srcId="{811A91EA-9017-4917-9162-EDB83D14C1F4}" destId="{79ED6648-438C-4D01-A5C5-98091D7282AB}" srcOrd="1" destOrd="0" presId="urn:microsoft.com/office/officeart/2018/2/layout/IconLabelDescriptionList"/>
    <dgm:cxn modelId="{05365FF1-A113-4C39-9867-8C2D93BE43B8}" type="presParOf" srcId="{811A91EA-9017-4917-9162-EDB83D14C1F4}" destId="{8F0CFB18-D4EA-4591-A715-739F90EEA485}" srcOrd="2" destOrd="0" presId="urn:microsoft.com/office/officeart/2018/2/layout/IconLabelDescriptionList"/>
    <dgm:cxn modelId="{70ABEC12-99BC-4AD3-8162-ED7586E2DD55}" type="presParOf" srcId="{811A91EA-9017-4917-9162-EDB83D14C1F4}" destId="{60EB5F4D-419C-4FD7-A0CE-003A344297AB}" srcOrd="3" destOrd="0" presId="urn:microsoft.com/office/officeart/2018/2/layout/IconLabelDescriptionList"/>
    <dgm:cxn modelId="{F0D3E6EB-A5A9-42EE-958D-F9E53AA97A56}" type="presParOf" srcId="{811A91EA-9017-4917-9162-EDB83D14C1F4}" destId="{9E7747BB-BD0B-42E0-8201-9853CB88066A}" srcOrd="4" destOrd="0" presId="urn:microsoft.com/office/officeart/2018/2/layout/IconLabelDescriptionList"/>
    <dgm:cxn modelId="{1E3248A0-75AE-4E2D-AA7D-B9160ABA032E}" type="presParOf" srcId="{831D3CF7-DCB9-4854-B09E-70023AB71699}" destId="{63FC5EF5-23AD-40D6-A04F-DD45953642F8}" srcOrd="3" destOrd="0" presId="urn:microsoft.com/office/officeart/2018/2/layout/IconLabelDescriptionList"/>
    <dgm:cxn modelId="{48C8B57B-F348-4ABE-858A-CD2EE3A36B1B}" type="presParOf" srcId="{831D3CF7-DCB9-4854-B09E-70023AB71699}" destId="{2DD33EE8-1512-438A-BC40-256D462049AB}" srcOrd="4" destOrd="0" presId="urn:microsoft.com/office/officeart/2018/2/layout/IconLabelDescriptionList"/>
    <dgm:cxn modelId="{D6166082-7063-46B9-BCD4-01B1F8C74A16}" type="presParOf" srcId="{2DD33EE8-1512-438A-BC40-256D462049AB}" destId="{D3D7DF8A-9A9C-489E-AAF7-9986D78BC130}" srcOrd="0" destOrd="0" presId="urn:microsoft.com/office/officeart/2018/2/layout/IconLabelDescriptionList"/>
    <dgm:cxn modelId="{C8678604-4D21-4E32-800D-A77B0BC9FC30}" type="presParOf" srcId="{2DD33EE8-1512-438A-BC40-256D462049AB}" destId="{3BA1E6F6-372D-4024-B5BE-38B1239183FC}" srcOrd="1" destOrd="0" presId="urn:microsoft.com/office/officeart/2018/2/layout/IconLabelDescriptionList"/>
    <dgm:cxn modelId="{A661B0CB-6F4A-4D0E-BB21-F6BD6BB802EC}" type="presParOf" srcId="{2DD33EE8-1512-438A-BC40-256D462049AB}" destId="{D6B1A6D8-0F3C-4AEB-AA36-6FFD0E006BDE}" srcOrd="2" destOrd="0" presId="urn:microsoft.com/office/officeart/2018/2/layout/IconLabelDescriptionList"/>
    <dgm:cxn modelId="{87FE4D5F-CA6B-4E4C-A685-0C9F61057A37}" type="presParOf" srcId="{2DD33EE8-1512-438A-BC40-256D462049AB}" destId="{027FD1C3-D019-4E33-8166-DC58202BA229}" srcOrd="3" destOrd="0" presId="urn:microsoft.com/office/officeart/2018/2/layout/IconLabelDescriptionList"/>
    <dgm:cxn modelId="{E612638E-DE4D-49FA-9EC4-56D7270A7302}" type="presParOf" srcId="{2DD33EE8-1512-438A-BC40-256D462049AB}" destId="{F796AC85-D40B-40DC-89FB-3866318325FB}" srcOrd="4" destOrd="0" presId="urn:microsoft.com/office/officeart/2018/2/layout/IconLabelDescriptionList"/>
    <dgm:cxn modelId="{02C3A8DC-DA20-4FB4-8398-F9D88996923B}" type="presParOf" srcId="{831D3CF7-DCB9-4854-B09E-70023AB71699}" destId="{4B8FF16D-9E1A-4102-B2C5-5A7FDB955975}" srcOrd="5" destOrd="0" presId="urn:microsoft.com/office/officeart/2018/2/layout/IconLabelDescriptionList"/>
    <dgm:cxn modelId="{F828D07C-91F2-46F2-B16E-9AC16DA15730}" type="presParOf" srcId="{831D3CF7-DCB9-4854-B09E-70023AB71699}" destId="{D6CABD68-E63F-4127-A787-2B67FB6AC247}" srcOrd="6" destOrd="0" presId="urn:microsoft.com/office/officeart/2018/2/layout/IconLabelDescriptionList"/>
    <dgm:cxn modelId="{698DDE80-8E79-4A91-BD5D-232A57A37D6D}" type="presParOf" srcId="{D6CABD68-E63F-4127-A787-2B67FB6AC247}" destId="{35220985-A269-4FE7-8195-5C16E9EC4E85}" srcOrd="0" destOrd="0" presId="urn:microsoft.com/office/officeart/2018/2/layout/IconLabelDescriptionList"/>
    <dgm:cxn modelId="{81B2731A-A201-41AF-AE9E-C9008B6331DF}" type="presParOf" srcId="{D6CABD68-E63F-4127-A787-2B67FB6AC247}" destId="{3B7B37CA-EECE-404A-8E76-2C7CAE14F446}" srcOrd="1" destOrd="0" presId="urn:microsoft.com/office/officeart/2018/2/layout/IconLabelDescriptionList"/>
    <dgm:cxn modelId="{3BBCE55D-7A02-4CD1-82B7-602260627265}" type="presParOf" srcId="{D6CABD68-E63F-4127-A787-2B67FB6AC247}" destId="{F1A580AD-3C47-4612-9EE9-2E1268F6F624}" srcOrd="2" destOrd="0" presId="urn:microsoft.com/office/officeart/2018/2/layout/IconLabelDescriptionList"/>
    <dgm:cxn modelId="{4DE9AAEF-1864-4FB2-A999-2D89A668F740}" type="presParOf" srcId="{D6CABD68-E63F-4127-A787-2B67FB6AC247}" destId="{719692D3-5BCB-45DC-B74A-411DA1D7DAB5}" srcOrd="3" destOrd="0" presId="urn:microsoft.com/office/officeart/2018/2/layout/IconLabelDescriptionList"/>
    <dgm:cxn modelId="{6C313B37-1EEB-4B17-AB85-E22ACAEA1AFA}" type="presParOf" srcId="{D6CABD68-E63F-4127-A787-2B67FB6AC247}" destId="{3ADD3652-23C7-42AE-8C5E-4BF6816738C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35A27-2C59-462B-9B4A-51BD94EA2298}">
      <dsp:nvSpPr>
        <dsp:cNvPr id="0" name=""/>
        <dsp:cNvSpPr/>
      </dsp:nvSpPr>
      <dsp:spPr>
        <a:xfrm>
          <a:off x="0" y="582480"/>
          <a:ext cx="2957512" cy="1878020"/>
        </a:xfrm>
        <a:prstGeom prst="roundRect">
          <a:avLst>
            <a:gd name="adj" fmla="val 10000"/>
          </a:avLst>
        </a:prstGeom>
        <a:solidFill>
          <a:srgbClr val="8BC53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A544D6-8071-468A-B49B-9869446210CC}">
      <dsp:nvSpPr>
        <dsp:cNvPr id="0" name=""/>
        <dsp:cNvSpPr/>
      </dsp:nvSpPr>
      <dsp:spPr>
        <a:xfrm>
          <a:off x="328612" y="8946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You need to evaluate if you deliver any adult DE that has </a:t>
          </a:r>
          <a:r>
            <a:rPr lang="en-US" sz="2200" b="1" kern="1200" dirty="0"/>
            <a:t>4 or more sessions, over 4 or more weeks</a:t>
          </a:r>
        </a:p>
      </dsp:txBody>
      <dsp:txXfrm>
        <a:off x="383617" y="949667"/>
        <a:ext cx="2847502" cy="1768010"/>
      </dsp:txXfrm>
    </dsp:sp>
    <dsp:sp modelId="{6DC10AFD-6BE4-40E5-985F-80E461A2A490}">
      <dsp:nvSpPr>
        <dsp:cNvPr id="0" name=""/>
        <dsp:cNvSpPr/>
      </dsp:nvSpPr>
      <dsp:spPr>
        <a:xfrm>
          <a:off x="3614737" y="582480"/>
          <a:ext cx="2957512" cy="1878020"/>
        </a:xfrm>
        <a:prstGeom prst="roundRect">
          <a:avLst>
            <a:gd name="adj" fmla="val 10000"/>
          </a:avLst>
        </a:prstGeom>
        <a:solidFill>
          <a:srgbClr val="8BC53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8520E5-1246-464D-A1CD-B0DAB6176C87}">
      <dsp:nvSpPr>
        <dsp:cNvPr id="0" name=""/>
        <dsp:cNvSpPr/>
      </dsp:nvSpPr>
      <dsp:spPr>
        <a:xfrm>
          <a:off x="3943350" y="8946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This applies to </a:t>
          </a:r>
          <a:r>
            <a:rPr lang="en-US" sz="2200" b="1" kern="1200" dirty="0"/>
            <a:t>all program activities delivered</a:t>
          </a:r>
          <a:r>
            <a:rPr lang="en-US" sz="2200" b="0" kern="1200" dirty="0"/>
            <a:t>, i.e., not a sample</a:t>
          </a:r>
          <a:endParaRPr lang="en-US" sz="2200" kern="1200" dirty="0"/>
        </a:p>
      </dsp:txBody>
      <dsp:txXfrm>
        <a:off x="3998355" y="949667"/>
        <a:ext cx="2847502" cy="1768010"/>
      </dsp:txXfrm>
    </dsp:sp>
    <dsp:sp modelId="{ACEBFFBB-52D5-44B4-BCFD-A17B93215A7F}">
      <dsp:nvSpPr>
        <dsp:cNvPr id="0" name=""/>
        <dsp:cNvSpPr/>
      </dsp:nvSpPr>
      <dsp:spPr>
        <a:xfrm>
          <a:off x="7229475" y="582480"/>
          <a:ext cx="2957512" cy="1878020"/>
        </a:xfrm>
        <a:prstGeom prst="roundRect">
          <a:avLst>
            <a:gd name="adj" fmla="val 10000"/>
          </a:avLst>
        </a:prstGeom>
        <a:solidFill>
          <a:srgbClr val="8BC53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56DB6E-A567-4182-A677-65962514D077}">
      <dsp:nvSpPr>
        <dsp:cNvPr id="0" name=""/>
        <dsp:cNvSpPr/>
      </dsp:nvSpPr>
      <dsp:spPr>
        <a:xfrm>
          <a:off x="7558087" y="89466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Requirement applies to all series-based (4+ session) </a:t>
          </a:r>
          <a:r>
            <a:rPr lang="en-US" sz="2200" b="1" kern="1200" dirty="0"/>
            <a:t>nutrition and/or PA-focused curricula</a:t>
          </a:r>
        </a:p>
      </dsp:txBody>
      <dsp:txXfrm>
        <a:off x="7613092" y="949667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E9B90-D7AA-4FF3-BBBD-E18F7D308991}">
      <dsp:nvSpPr>
        <dsp:cNvPr id="0" name=""/>
        <dsp:cNvSpPr/>
      </dsp:nvSpPr>
      <dsp:spPr>
        <a:xfrm rot="5400000">
          <a:off x="6827464" y="-2959382"/>
          <a:ext cx="64628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/>
            <a:t>All participants present that day</a:t>
          </a:r>
          <a:endParaRPr lang="en-US" sz="1700" kern="1200"/>
        </a:p>
      </dsp:txBody>
      <dsp:txXfrm rot="-5400000">
        <a:off x="3785616" y="114015"/>
        <a:ext cx="6698435" cy="583189"/>
      </dsp:txXfrm>
    </dsp:sp>
    <dsp:sp modelId="{1D95F641-735C-4DD6-950A-1C7B9F4F2E76}">
      <dsp:nvSpPr>
        <dsp:cNvPr id="0" name=""/>
        <dsp:cNvSpPr/>
      </dsp:nvSpPr>
      <dsp:spPr>
        <a:xfrm>
          <a:off x="0" y="1679"/>
          <a:ext cx="3785616" cy="807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Administer a pre-test before the DE series begins</a:t>
          </a:r>
          <a:endParaRPr lang="en-US" sz="2200" kern="1200"/>
        </a:p>
      </dsp:txBody>
      <dsp:txXfrm>
        <a:off x="39436" y="41115"/>
        <a:ext cx="3706744" cy="728987"/>
      </dsp:txXfrm>
    </dsp:sp>
    <dsp:sp modelId="{A6B3D6A7-799B-4200-8EB6-8B69B77F4544}">
      <dsp:nvSpPr>
        <dsp:cNvPr id="0" name=""/>
        <dsp:cNvSpPr/>
      </dsp:nvSpPr>
      <dsp:spPr>
        <a:xfrm rot="5400000">
          <a:off x="6827464" y="-2111130"/>
          <a:ext cx="64628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/>
            <a:t>All participants present that day</a:t>
          </a:r>
          <a:endParaRPr lang="en-US" sz="1700" kern="1200"/>
        </a:p>
      </dsp:txBody>
      <dsp:txXfrm rot="-5400000">
        <a:off x="3785616" y="962267"/>
        <a:ext cx="6698435" cy="583189"/>
      </dsp:txXfrm>
    </dsp:sp>
    <dsp:sp modelId="{0B5A8B3F-AE91-4820-9830-63836F414A5D}">
      <dsp:nvSpPr>
        <dsp:cNvPr id="0" name=""/>
        <dsp:cNvSpPr/>
      </dsp:nvSpPr>
      <dsp:spPr>
        <a:xfrm>
          <a:off x="0" y="849931"/>
          <a:ext cx="3785616" cy="807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Administer a post-test after the DE series is complete</a:t>
          </a:r>
          <a:endParaRPr lang="en-US" sz="2200" kern="1200"/>
        </a:p>
      </dsp:txBody>
      <dsp:txXfrm>
        <a:off x="39436" y="889367"/>
        <a:ext cx="3706744" cy="728987"/>
      </dsp:txXfrm>
    </dsp:sp>
    <dsp:sp modelId="{E2B849C2-BDFA-4F27-B878-8FC5E687DD19}">
      <dsp:nvSpPr>
        <dsp:cNvPr id="0" name=""/>
        <dsp:cNvSpPr/>
      </dsp:nvSpPr>
      <dsp:spPr>
        <a:xfrm rot="5400000">
          <a:off x="6827464" y="-1262878"/>
          <a:ext cx="64628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/>
            <a:t>You’re done!</a:t>
          </a:r>
          <a:endParaRPr lang="en-US" sz="1700" kern="1200"/>
        </a:p>
      </dsp:txBody>
      <dsp:txXfrm rot="-5400000">
        <a:off x="3785616" y="1810519"/>
        <a:ext cx="6698435" cy="583189"/>
      </dsp:txXfrm>
    </dsp:sp>
    <dsp:sp modelId="{6BC2D20C-5329-442A-804A-3B88758EC429}">
      <dsp:nvSpPr>
        <dsp:cNvPr id="0" name=""/>
        <dsp:cNvSpPr/>
      </dsp:nvSpPr>
      <dsp:spPr>
        <a:xfrm>
          <a:off x="0" y="1698183"/>
          <a:ext cx="3785616" cy="807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Participants completed surveys online? </a:t>
          </a:r>
          <a:endParaRPr lang="en-US" sz="2200" kern="1200"/>
        </a:p>
      </dsp:txBody>
      <dsp:txXfrm>
        <a:off x="39436" y="1737619"/>
        <a:ext cx="3706744" cy="728987"/>
      </dsp:txXfrm>
    </dsp:sp>
    <dsp:sp modelId="{B90EB4AA-99FA-4DAA-8F0A-651E23285154}">
      <dsp:nvSpPr>
        <dsp:cNvPr id="0" name=""/>
        <dsp:cNvSpPr/>
      </dsp:nvSpPr>
      <dsp:spPr>
        <a:xfrm rot="5400000">
          <a:off x="6827464" y="-414626"/>
          <a:ext cx="64628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Enter them into the </a:t>
          </a:r>
          <a:r>
            <a:rPr lang="en-US" sz="1700" b="0" kern="1200" dirty="0">
              <a:hlinkClick xmlns:r="http://schemas.openxmlformats.org/officeDocument/2006/relationships" r:id="rId1"/>
            </a:rPr>
            <a:t>online link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Surveys are </a:t>
          </a:r>
          <a:r>
            <a:rPr lang="en-US" sz="1700" b="1" u="sng" kern="1200"/>
            <a:t>never entered into PEARS</a:t>
          </a:r>
          <a:endParaRPr lang="en-US" sz="1700" kern="1200"/>
        </a:p>
      </dsp:txBody>
      <dsp:txXfrm rot="-5400000">
        <a:off x="3785616" y="2658771"/>
        <a:ext cx="6698435" cy="583189"/>
      </dsp:txXfrm>
    </dsp:sp>
    <dsp:sp modelId="{52AA1944-D2BB-40E7-9468-FD9D975B23A1}">
      <dsp:nvSpPr>
        <dsp:cNvPr id="0" name=""/>
        <dsp:cNvSpPr/>
      </dsp:nvSpPr>
      <dsp:spPr>
        <a:xfrm>
          <a:off x="0" y="2546436"/>
          <a:ext cx="3785616" cy="807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Participants completed surveys on paper? </a:t>
          </a:r>
          <a:endParaRPr lang="en-US" sz="2200" kern="1200"/>
        </a:p>
      </dsp:txBody>
      <dsp:txXfrm>
        <a:off x="39436" y="2585872"/>
        <a:ext cx="3706744" cy="728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E76B-AD56-48F5-9DB3-82CF0ED3629A}">
      <dsp:nvSpPr>
        <dsp:cNvPr id="0" name=""/>
        <dsp:cNvSpPr/>
      </dsp:nvSpPr>
      <dsp:spPr>
        <a:xfrm>
          <a:off x="0" y="40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78416-8023-45FF-9CEB-9222A53A0FD5}">
      <dsp:nvSpPr>
        <dsp:cNvPr id="0" name=""/>
        <dsp:cNvSpPr/>
      </dsp:nvSpPr>
      <dsp:spPr>
        <a:xfrm>
          <a:off x="289981" y="216098"/>
          <a:ext cx="527238" cy="5272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D6AD7-2111-4470-BE2B-70F90A834BFB}">
      <dsp:nvSpPr>
        <dsp:cNvPr id="0" name=""/>
        <dsp:cNvSpPr/>
      </dsp:nvSpPr>
      <dsp:spPr>
        <a:xfrm>
          <a:off x="1107201" y="40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111 PEARS Program Activities from 24 LHDs</a:t>
          </a:r>
        </a:p>
      </dsp:txBody>
      <dsp:txXfrm>
        <a:off x="1107201" y="409"/>
        <a:ext cx="9408398" cy="958615"/>
      </dsp:txXfrm>
    </dsp:sp>
    <dsp:sp modelId="{899F89A8-620F-41D7-8EA3-003F834BC8F8}">
      <dsp:nvSpPr>
        <dsp:cNvPr id="0" name=""/>
        <dsp:cNvSpPr/>
      </dsp:nvSpPr>
      <dsp:spPr>
        <a:xfrm>
          <a:off x="0" y="119867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395DA-3985-4E6E-9707-9B7D45A2403D}">
      <dsp:nvSpPr>
        <dsp:cNvPr id="0" name=""/>
        <dsp:cNvSpPr/>
      </dsp:nvSpPr>
      <dsp:spPr>
        <a:xfrm>
          <a:off x="289981" y="1414368"/>
          <a:ext cx="527238" cy="5272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9F2A0-14F6-40F7-B854-03F7AFE47BDD}">
      <dsp:nvSpPr>
        <dsp:cNvPr id="0" name=""/>
        <dsp:cNvSpPr/>
      </dsp:nvSpPr>
      <dsp:spPr>
        <a:xfrm>
          <a:off x="1107201" y="119867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17 unique curricula delivered</a:t>
          </a:r>
        </a:p>
      </dsp:txBody>
      <dsp:txXfrm>
        <a:off x="1107201" y="1198679"/>
        <a:ext cx="9408398" cy="958615"/>
      </dsp:txXfrm>
    </dsp:sp>
    <dsp:sp modelId="{38341BC5-9C1B-4432-9DD0-833D08141D3A}">
      <dsp:nvSpPr>
        <dsp:cNvPr id="0" name=""/>
        <dsp:cNvSpPr/>
      </dsp:nvSpPr>
      <dsp:spPr>
        <a:xfrm>
          <a:off x="0" y="239694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77BBF-5BEE-4A97-98F8-C22D966D6DC8}">
      <dsp:nvSpPr>
        <dsp:cNvPr id="0" name=""/>
        <dsp:cNvSpPr/>
      </dsp:nvSpPr>
      <dsp:spPr>
        <a:xfrm>
          <a:off x="289981" y="2612638"/>
          <a:ext cx="527238" cy="5272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26A1-DDB2-4DCF-AB93-BAF2D57CE7D1}">
      <dsp:nvSpPr>
        <dsp:cNvPr id="0" name=""/>
        <dsp:cNvSpPr/>
      </dsp:nvSpPr>
      <dsp:spPr>
        <a:xfrm>
          <a:off x="1107201" y="239694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n = 531 matched pre/post (on average, &lt; 5 matches per program activity) </a:t>
          </a:r>
          <a:endParaRPr lang="en-US" sz="2400" kern="1200" dirty="0"/>
        </a:p>
      </dsp:txBody>
      <dsp:txXfrm>
        <a:off x="1107201" y="2396949"/>
        <a:ext cx="9408398" cy="958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C5F75-BFE8-4308-B0C9-B2327DCD42B6}">
      <dsp:nvSpPr>
        <dsp:cNvPr id="0" name=""/>
        <dsp:cNvSpPr/>
      </dsp:nvSpPr>
      <dsp:spPr>
        <a:xfrm>
          <a:off x="1028759" y="128614"/>
          <a:ext cx="1096417" cy="1013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73BEC-4ABC-4EE5-B122-913B7D8C6A24}">
      <dsp:nvSpPr>
        <dsp:cNvPr id="0" name=""/>
        <dsp:cNvSpPr/>
      </dsp:nvSpPr>
      <dsp:spPr>
        <a:xfrm>
          <a:off x="10657" y="1275174"/>
          <a:ext cx="3132622" cy="125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Adequate sample (30+ matches) for analysis and data dissemination product for 3 LHDs</a:t>
          </a:r>
        </a:p>
      </dsp:txBody>
      <dsp:txXfrm>
        <a:off x="10657" y="1275174"/>
        <a:ext cx="3132622" cy="1256238"/>
      </dsp:txXfrm>
    </dsp:sp>
    <dsp:sp modelId="{8E77AB1A-17FF-41B4-AD2F-28D71ED94BFA}">
      <dsp:nvSpPr>
        <dsp:cNvPr id="0" name=""/>
        <dsp:cNvSpPr/>
      </dsp:nvSpPr>
      <dsp:spPr>
        <a:xfrm>
          <a:off x="10657" y="2593371"/>
          <a:ext cx="3132622" cy="63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3008B-9652-434B-9848-7026BA96DA46}">
      <dsp:nvSpPr>
        <dsp:cNvPr id="0" name=""/>
        <dsp:cNvSpPr/>
      </dsp:nvSpPr>
      <dsp:spPr>
        <a:xfrm>
          <a:off x="4709591" y="128614"/>
          <a:ext cx="1096417" cy="10133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0F5FB-C5CA-4F8A-8E53-386BDA1B7F4A}">
      <dsp:nvSpPr>
        <dsp:cNvPr id="0" name=""/>
        <dsp:cNvSpPr/>
      </dsp:nvSpPr>
      <dsp:spPr>
        <a:xfrm>
          <a:off x="3691488" y="1275174"/>
          <a:ext cx="3132622" cy="125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b="1" kern="1200" dirty="0"/>
            <a:t>All LHDs receive a matched dataset</a:t>
          </a:r>
        </a:p>
      </dsp:txBody>
      <dsp:txXfrm>
        <a:off x="3691488" y="1275174"/>
        <a:ext cx="3132622" cy="1256238"/>
      </dsp:txXfrm>
    </dsp:sp>
    <dsp:sp modelId="{FEF5C8CF-664B-4C01-B386-87F635E3AF06}">
      <dsp:nvSpPr>
        <dsp:cNvPr id="0" name=""/>
        <dsp:cNvSpPr/>
      </dsp:nvSpPr>
      <dsp:spPr>
        <a:xfrm>
          <a:off x="3691488" y="2593371"/>
          <a:ext cx="3132622" cy="63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7201F-82FB-4998-BCF5-6F8468F42DF5}">
      <dsp:nvSpPr>
        <dsp:cNvPr id="0" name=""/>
        <dsp:cNvSpPr/>
      </dsp:nvSpPr>
      <dsp:spPr>
        <a:xfrm>
          <a:off x="8390422" y="128614"/>
          <a:ext cx="1096417" cy="10133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BD16B-3C35-4F4E-9682-CEBAF81EB0C3}">
      <dsp:nvSpPr>
        <dsp:cNvPr id="0" name=""/>
        <dsp:cNvSpPr/>
      </dsp:nvSpPr>
      <dsp:spPr>
        <a:xfrm>
          <a:off x="7372320" y="1275174"/>
          <a:ext cx="3132622" cy="125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b="1" kern="1200"/>
            <a:t>Data products are in your </a:t>
          </a:r>
          <a:r>
            <a:rPr lang="en-US" sz="2700" b="1" kern="1200">
              <a:hlinkClick xmlns:r="http://schemas.openxmlformats.org/officeDocument/2006/relationships" r:id="rId7"/>
            </a:rPr>
            <a:t>LHD Evaluation OneDrive folder</a:t>
          </a:r>
          <a:endParaRPr lang="en-US" sz="2700" b="1" kern="1200"/>
        </a:p>
      </dsp:txBody>
      <dsp:txXfrm>
        <a:off x="7372320" y="1275174"/>
        <a:ext cx="3132622" cy="1256238"/>
      </dsp:txXfrm>
    </dsp:sp>
    <dsp:sp modelId="{E9149EFA-735C-42DC-8F62-FF958B7A1527}">
      <dsp:nvSpPr>
        <dsp:cNvPr id="0" name=""/>
        <dsp:cNvSpPr/>
      </dsp:nvSpPr>
      <dsp:spPr>
        <a:xfrm>
          <a:off x="7382971" y="2721985"/>
          <a:ext cx="3132622" cy="63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If you don’t have edit access to your LHD’s folder, obtain PD permission and email </a:t>
          </a:r>
          <a:r>
            <a:rPr lang="en-US" sz="1700" b="0" kern="1200" dirty="0">
              <a:hlinkClick xmlns:r="http://schemas.openxmlformats.org/officeDocument/2006/relationships" r:id="rId8"/>
            </a:rPr>
            <a:t>EvaluateSNAPEd@ucanr.edu</a:t>
          </a:r>
          <a:endParaRPr lang="en-US" sz="1700" b="0" kern="1200" dirty="0"/>
        </a:p>
      </dsp:txBody>
      <dsp:txXfrm>
        <a:off x="7382971" y="2721985"/>
        <a:ext cx="3132622" cy="633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FAD3A-31EB-47B8-9B70-F002F3B47703}">
      <dsp:nvSpPr>
        <dsp:cNvPr id="0" name=""/>
        <dsp:cNvSpPr/>
      </dsp:nvSpPr>
      <dsp:spPr>
        <a:xfrm>
          <a:off x="1028759" y="0"/>
          <a:ext cx="1096417" cy="1020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C5B01-86AD-425D-BADC-4102F2CF110B}">
      <dsp:nvSpPr>
        <dsp:cNvPr id="0" name=""/>
        <dsp:cNvSpPr/>
      </dsp:nvSpPr>
      <dsp:spPr>
        <a:xfrm>
          <a:off x="10657" y="1272443"/>
          <a:ext cx="3132622" cy="10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CCC is validating a modular survey, expected to go into use next year*</a:t>
          </a:r>
          <a:endParaRPr lang="en-US" sz="2000" kern="1200" dirty="0"/>
        </a:p>
      </dsp:txBody>
      <dsp:txXfrm>
        <a:off x="10657" y="1272443"/>
        <a:ext cx="3132622" cy="1062401"/>
      </dsp:txXfrm>
    </dsp:sp>
    <dsp:sp modelId="{7ABCFEBC-1181-4FAE-8A3B-F17D73590B74}">
      <dsp:nvSpPr>
        <dsp:cNvPr id="0" name=""/>
        <dsp:cNvSpPr/>
      </dsp:nvSpPr>
      <dsp:spPr>
        <a:xfrm>
          <a:off x="10657" y="2397224"/>
          <a:ext cx="3132622" cy="83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B755B-EB66-47AF-8F80-9DDD11E4F5BF}">
      <dsp:nvSpPr>
        <dsp:cNvPr id="0" name=""/>
        <dsp:cNvSpPr/>
      </dsp:nvSpPr>
      <dsp:spPr>
        <a:xfrm>
          <a:off x="4709591" y="118102"/>
          <a:ext cx="1096417" cy="1020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A3B1B-F0CD-48B9-AB53-892683A32BDE}">
      <dsp:nvSpPr>
        <dsp:cNvPr id="0" name=""/>
        <dsp:cNvSpPr/>
      </dsp:nvSpPr>
      <dsp:spPr>
        <a:xfrm>
          <a:off x="3691488" y="1272443"/>
          <a:ext cx="3132622" cy="10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i="1" kern="1200" dirty="0"/>
            <a:t>Modular</a:t>
          </a:r>
          <a:r>
            <a:rPr lang="en-US" sz="2000" b="1" kern="1200" dirty="0"/>
            <a:t>, meaning…</a:t>
          </a:r>
          <a:endParaRPr lang="en-US" sz="2000" kern="1200" dirty="0"/>
        </a:p>
      </dsp:txBody>
      <dsp:txXfrm>
        <a:off x="3691488" y="1272443"/>
        <a:ext cx="3132622" cy="1062401"/>
      </dsp:txXfrm>
    </dsp:sp>
    <dsp:sp modelId="{1B3BDC62-00A2-42DE-A7C3-9452FB9BEBBE}">
      <dsp:nvSpPr>
        <dsp:cNvPr id="0" name=""/>
        <dsp:cNvSpPr/>
      </dsp:nvSpPr>
      <dsp:spPr>
        <a:xfrm>
          <a:off x="3691488" y="2397224"/>
          <a:ext cx="3132622" cy="83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FV module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SSB module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 module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FRM module</a:t>
          </a:r>
        </a:p>
      </dsp:txBody>
      <dsp:txXfrm>
        <a:off x="3691488" y="2397224"/>
        <a:ext cx="3132622" cy="839836"/>
      </dsp:txXfrm>
    </dsp:sp>
    <dsp:sp modelId="{83C81F5F-D601-4F56-8E0A-4A11472A2452}">
      <dsp:nvSpPr>
        <dsp:cNvPr id="0" name=""/>
        <dsp:cNvSpPr/>
      </dsp:nvSpPr>
      <dsp:spPr>
        <a:xfrm>
          <a:off x="8390422" y="118102"/>
          <a:ext cx="1096417" cy="1020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68673-097E-4A57-B1D0-F8D2994B7077}">
      <dsp:nvSpPr>
        <dsp:cNvPr id="0" name=""/>
        <dsp:cNvSpPr/>
      </dsp:nvSpPr>
      <dsp:spPr>
        <a:xfrm>
          <a:off x="7372320" y="1272443"/>
          <a:ext cx="3132622" cy="10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/>
            <a:t>Approach still TBD, but each curricula could be matched with modules that target the intended outcomes</a:t>
          </a:r>
          <a:endParaRPr lang="en-US" sz="2000" kern="1200"/>
        </a:p>
      </dsp:txBody>
      <dsp:txXfrm>
        <a:off x="7372320" y="1272443"/>
        <a:ext cx="3132622" cy="1062401"/>
      </dsp:txXfrm>
    </dsp:sp>
    <dsp:sp modelId="{72963248-6272-432B-9BB8-35529C781DAD}">
      <dsp:nvSpPr>
        <dsp:cNvPr id="0" name=""/>
        <dsp:cNvSpPr/>
      </dsp:nvSpPr>
      <dsp:spPr>
        <a:xfrm>
          <a:off x="7372320" y="2397224"/>
          <a:ext cx="3132622" cy="83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7372320" y="2397224"/>
        <a:ext cx="3132622" cy="839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9CD36-97BB-4134-B91C-82C37D895F43}">
      <dsp:nvSpPr>
        <dsp:cNvPr id="0" name=""/>
        <dsp:cNvSpPr/>
      </dsp:nvSpPr>
      <dsp:spPr>
        <a:xfrm>
          <a:off x="18341" y="29985"/>
          <a:ext cx="810523" cy="796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6918E-9EBD-411B-BE8E-ABBFDCBA0FCD}">
      <dsp:nvSpPr>
        <dsp:cNvPr id="0" name=""/>
        <dsp:cNvSpPr/>
      </dsp:nvSpPr>
      <dsp:spPr>
        <a:xfrm>
          <a:off x="18341" y="968493"/>
          <a:ext cx="2315782" cy="1331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We currently offer the survey in 13 languages, but to our knowledge, only English, Spanish, and Chinese have been used in FFY 22/23</a:t>
          </a:r>
        </a:p>
      </dsp:txBody>
      <dsp:txXfrm>
        <a:off x="18341" y="968493"/>
        <a:ext cx="2315782" cy="1331256"/>
      </dsp:txXfrm>
    </dsp:sp>
    <dsp:sp modelId="{1320C476-F9CC-4EF1-BABD-222E15D05ED5}">
      <dsp:nvSpPr>
        <dsp:cNvPr id="0" name=""/>
        <dsp:cNvSpPr/>
      </dsp:nvSpPr>
      <dsp:spPr>
        <a:xfrm>
          <a:off x="18341" y="2365653"/>
          <a:ext cx="2315782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AE263-761E-4DD9-BBA6-537F5274650D}">
      <dsp:nvSpPr>
        <dsp:cNvPr id="0" name=""/>
        <dsp:cNvSpPr/>
      </dsp:nvSpPr>
      <dsp:spPr>
        <a:xfrm>
          <a:off x="2739386" y="29985"/>
          <a:ext cx="810523" cy="796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CFB18-D4EA-4591-A715-739F90EEA485}">
      <dsp:nvSpPr>
        <dsp:cNvPr id="0" name=""/>
        <dsp:cNvSpPr/>
      </dsp:nvSpPr>
      <dsp:spPr>
        <a:xfrm>
          <a:off x="2739386" y="968493"/>
          <a:ext cx="2315782" cy="1331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So far this year, PEARS indicates adult direct education was delivered in the following languages:</a:t>
          </a:r>
        </a:p>
      </dsp:txBody>
      <dsp:txXfrm>
        <a:off x="2739386" y="968493"/>
        <a:ext cx="2315782" cy="1331256"/>
      </dsp:txXfrm>
    </dsp:sp>
    <dsp:sp modelId="{9E7747BB-BD0B-42E0-8201-9853CB88066A}">
      <dsp:nvSpPr>
        <dsp:cNvPr id="0" name=""/>
        <dsp:cNvSpPr/>
      </dsp:nvSpPr>
      <dsp:spPr>
        <a:xfrm>
          <a:off x="2739386" y="2365653"/>
          <a:ext cx="2315782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English/Spanish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Farsi = 8 program activities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Russian = 1 program activity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Thai = 1 program activity</a:t>
          </a:r>
        </a:p>
      </dsp:txBody>
      <dsp:txXfrm>
        <a:off x="2739386" y="2365653"/>
        <a:ext cx="2315782" cy="959524"/>
      </dsp:txXfrm>
    </dsp:sp>
    <dsp:sp modelId="{D3D7DF8A-9A9C-489E-AAF7-9986D78BC130}">
      <dsp:nvSpPr>
        <dsp:cNvPr id="0" name=""/>
        <dsp:cNvSpPr/>
      </dsp:nvSpPr>
      <dsp:spPr>
        <a:xfrm>
          <a:off x="5460430" y="29985"/>
          <a:ext cx="810523" cy="796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1A6D8-0F3C-4AEB-AA36-6FFD0E006BDE}">
      <dsp:nvSpPr>
        <dsp:cNvPr id="0" name=""/>
        <dsp:cNvSpPr/>
      </dsp:nvSpPr>
      <dsp:spPr>
        <a:xfrm>
          <a:off x="5460430" y="968493"/>
          <a:ext cx="2315782" cy="1331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Using responses from the PEARS Adult DE Eval custom question, none of these (Farsi/Russian/Thai) were evaluated via Adult DE Eval</a:t>
          </a:r>
        </a:p>
      </dsp:txBody>
      <dsp:txXfrm>
        <a:off x="5460430" y="968493"/>
        <a:ext cx="2315782" cy="1331256"/>
      </dsp:txXfrm>
    </dsp:sp>
    <dsp:sp modelId="{F796AC85-D40B-40DC-89FB-3866318325FB}">
      <dsp:nvSpPr>
        <dsp:cNvPr id="0" name=""/>
        <dsp:cNvSpPr/>
      </dsp:nvSpPr>
      <dsp:spPr>
        <a:xfrm>
          <a:off x="5460430" y="2365653"/>
          <a:ext cx="2315782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20985-A269-4FE7-8195-5C16E9EC4E85}">
      <dsp:nvSpPr>
        <dsp:cNvPr id="0" name=""/>
        <dsp:cNvSpPr/>
      </dsp:nvSpPr>
      <dsp:spPr>
        <a:xfrm>
          <a:off x="8181475" y="29985"/>
          <a:ext cx="810523" cy="7968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580AD-3C47-4612-9EE9-2E1268F6F624}">
      <dsp:nvSpPr>
        <dsp:cNvPr id="0" name=""/>
        <dsp:cNvSpPr/>
      </dsp:nvSpPr>
      <dsp:spPr>
        <a:xfrm>
          <a:off x="8181475" y="968493"/>
          <a:ext cx="2315782" cy="1331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Additionally, of the ~1000 survey responses so far, none are in a language other than English or Spanish</a:t>
          </a:r>
        </a:p>
      </dsp:txBody>
      <dsp:txXfrm>
        <a:off x="8181475" y="968493"/>
        <a:ext cx="2315782" cy="1331256"/>
      </dsp:txXfrm>
    </dsp:sp>
    <dsp:sp modelId="{3ADD3652-23C7-42AE-8C5E-4BF6816738C4}">
      <dsp:nvSpPr>
        <dsp:cNvPr id="0" name=""/>
        <dsp:cNvSpPr/>
      </dsp:nvSpPr>
      <dsp:spPr>
        <a:xfrm>
          <a:off x="8181475" y="2365653"/>
          <a:ext cx="2315782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19B77D-97A1-4CEA-9A73-BA9AB5BE2CD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1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1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70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9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7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22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63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1" r:id="rId3"/>
    <p:sldLayoutId id="2147483650" r:id="rId4"/>
    <p:sldLayoutId id="2147483679" r:id="rId5"/>
    <p:sldLayoutId id="214748368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canr.edu/sites/LHDEvaluation/" TargetMode="External"/><Relationship Id="rId5" Type="http://schemas.openxmlformats.org/officeDocument/2006/relationships/hyperlink" Target="https://ucanr.edu/sites/http___ucanredu_sites_adultDE/" TargetMode="Externa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http___ucanredu_sites_adultDE/" TargetMode="External"/><Relationship Id="rId2" Type="http://schemas.openxmlformats.org/officeDocument/2006/relationships/hyperlink" Target="mailto:amlinares@ucanr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ucanr.edu/sites/LHDEvaluation/Evaluation_Project_Listserv_Signup/IOE_AdultDE_listser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039" y="1317202"/>
            <a:ext cx="6261653" cy="2387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FFY 24 </a:t>
            </a:r>
            <a:b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Adult Direct Education Evaluation </a:t>
            </a:r>
            <a:b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Mid-Year Check-In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214" y="4739454"/>
            <a:ext cx="3922872" cy="2041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March 19, 2024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Hosted by:</a:t>
            </a:r>
          </a:p>
          <a:p>
            <a:r>
              <a:rPr lang="en-US" b="0" dirty="0">
                <a:solidFill>
                  <a:schemeClr val="bg1"/>
                </a:solidFill>
                <a:latin typeface="Arial"/>
                <a:cs typeface="Arial"/>
              </a:rPr>
              <a:t>Amanda Linares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934"/>
            <a:ext cx="10515600" cy="1325563"/>
          </a:xfrm>
        </p:spPr>
        <p:txBody>
          <a:bodyPr/>
          <a:lstStyle/>
          <a:p>
            <a:r>
              <a:rPr lang="en-US" sz="3600" dirty="0"/>
              <a:t>FFY 24 Evaluation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ABC-6F86-60BC-7541-245D098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485" y="3005770"/>
            <a:ext cx="6661575" cy="407815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/>
              <a:t>The online survey will close on </a:t>
            </a:r>
            <a:r>
              <a:rPr lang="en-US" sz="2400" dirty="0"/>
              <a:t>August 30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/>
              <a:t>All paper surveys must be in by this 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/>
              <a:t>Series that cannot be post-tested by 8/30 are not subject to evaluation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/>
              <a:t>No evaluation required 8/30-mid-October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BFCDBC-FCF5-9704-AFC3-B660ED89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65" y="2499436"/>
            <a:ext cx="3880241" cy="2758345"/>
          </a:xfrm>
          <a:prstGeom prst="rect">
            <a:avLst/>
          </a:prstGeom>
        </p:spPr>
      </p:pic>
      <p:pic>
        <p:nvPicPr>
          <p:cNvPr id="5" name="Graphic 4" descr="Star with solid fill">
            <a:extLst>
              <a:ext uri="{FF2B5EF4-FFF2-40B4-BE49-F238E27FC236}">
                <a16:creationId xmlns:a16="http://schemas.microsoft.com/office/drawing/2014/main" id="{BB566DF0-7130-C42D-568D-6286578B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4727" y="4715605"/>
            <a:ext cx="658482" cy="6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5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7239D-DE6D-DB0E-3119-3FFF6B22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EE37-2A71-B237-8FC7-BC6B65ED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2766218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FFY 23 CFHL Adult Survey Statewide Results</a:t>
            </a:r>
          </a:p>
        </p:txBody>
      </p:sp>
    </p:spTree>
    <p:extLst>
      <p:ext uri="{BB962C8B-B14F-4D97-AF65-F5344CB8AC3E}">
        <p14:creationId xmlns:p14="http://schemas.microsoft.com/office/powerpoint/2010/main" val="38516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FFY 23 Statewide Data Collection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6352A5-C76B-DFEB-C7A4-C29579C26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64235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18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3CBC-AFBA-3664-B203-A5CD5D1E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EA4DA-195B-223D-3F4E-C1296CC1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151" y="2577426"/>
            <a:ext cx="7534672" cy="2536826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We are unable to access control or comparison groups, i.e., groups taking a pre/post survey but not receiving CFHL direct education.</a:t>
            </a:r>
          </a:p>
          <a:p>
            <a:endParaRPr lang="en-US" b="0" dirty="0"/>
          </a:p>
          <a:p>
            <a:r>
              <a:rPr lang="en-US" b="0" dirty="0"/>
              <a:t>As such, findings shown here cannot be attributed to the intervention itself.</a:t>
            </a:r>
          </a:p>
        </p:txBody>
      </p:sp>
      <p:pic>
        <p:nvPicPr>
          <p:cNvPr id="5" name="Graphic 4" descr="Traffic cone with solid fill">
            <a:extLst>
              <a:ext uri="{FF2B5EF4-FFF2-40B4-BE49-F238E27FC236}">
                <a16:creationId xmlns:a16="http://schemas.microsoft.com/office/drawing/2014/main" id="{C66E6FBB-FEC0-3372-3A0A-A57825FCB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860" y="2388694"/>
            <a:ext cx="2914291" cy="29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ext">
            <a:extLst>
              <a:ext uri="{FF2B5EF4-FFF2-40B4-BE49-F238E27FC236}">
                <a16:creationId xmlns:a16="http://schemas.microsoft.com/office/drawing/2014/main" id="{D0038639-B1E1-0C85-0B68-6437551D5BC4}"/>
              </a:ext>
            </a:extLst>
          </p:cNvPr>
          <p:cNvSpPr txBox="1"/>
          <p:nvPr/>
        </p:nvSpPr>
        <p:spPr>
          <a:xfrm>
            <a:off x="9166207" y="6257229"/>
            <a:ext cx="2635082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reported at pre-test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*AIAN: American Indian or Alaska Native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NHPI: Native Hawaiian or Pacific Islander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BBCFD2-AA66-46AC-AC64-B92D475EC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4396" y="1493453"/>
            <a:ext cx="4104299" cy="3871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Demographic Characteristics (n=531)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Chart 4" descr="Age Distribution:  29% are 18-35 years, 38% are 36-50 years, 17% are 51-64 years, and 16% are 65 years or older.">
            <a:extLst>
              <a:ext uri="{FF2B5EF4-FFF2-40B4-BE49-F238E27FC236}">
                <a16:creationId xmlns:a16="http://schemas.microsoft.com/office/drawing/2014/main" id="{7A895518-3BEE-1D08-F9E3-0CD975907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872630"/>
              </p:ext>
            </p:extLst>
          </p:nvPr>
        </p:nvGraphicFramePr>
        <p:xfrm>
          <a:off x="3378310" y="1196106"/>
          <a:ext cx="3494937" cy="235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 descr="Sex distribution: 22% were male, 77% were female, and 1% didn't prefer to answer">
            <a:extLst>
              <a:ext uri="{FF2B5EF4-FFF2-40B4-BE49-F238E27FC236}">
                <a16:creationId xmlns:a16="http://schemas.microsoft.com/office/drawing/2014/main" id="{84080987-EAA8-37B1-FA6C-B0788C0C7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745720"/>
              </p:ext>
            </p:extLst>
          </p:nvPr>
        </p:nvGraphicFramePr>
        <p:xfrm>
          <a:off x="7752265" y="1338379"/>
          <a:ext cx="3494937" cy="235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Racial distribution: 3% AIAN, 9% Asian, 7% Black, 1% NHPI, 48% White, 6% other, 23% didn't prefer to answer.">
            <a:extLst>
              <a:ext uri="{FF2B5EF4-FFF2-40B4-BE49-F238E27FC236}">
                <a16:creationId xmlns:a16="http://schemas.microsoft.com/office/drawing/2014/main" id="{FBCE6870-73FA-6EDD-C6DC-F36D54519F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725098"/>
              </p:ext>
            </p:extLst>
          </p:nvPr>
        </p:nvGraphicFramePr>
        <p:xfrm>
          <a:off x="3271189" y="3688388"/>
          <a:ext cx="4530428" cy="275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Ethnic distribution: 70% were Hispanic, 25% were non-Hispanic, and 5% didn't prefer to answer">
            <a:extLst>
              <a:ext uri="{FF2B5EF4-FFF2-40B4-BE49-F238E27FC236}">
                <a16:creationId xmlns:a16="http://schemas.microsoft.com/office/drawing/2014/main" id="{DDAB1863-E34C-6658-D7E5-8A44C0785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41954"/>
              </p:ext>
            </p:extLst>
          </p:nvPr>
        </p:nvGraphicFramePr>
        <p:xfrm>
          <a:off x="7759981" y="3993301"/>
          <a:ext cx="4163533" cy="22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A747E6-D992-4A81-1E86-A5ACD0B9DE33}"/>
              </a:ext>
            </a:extLst>
          </p:cNvPr>
          <p:cNvSpPr txBox="1"/>
          <p:nvPr/>
        </p:nvSpPr>
        <p:spPr>
          <a:xfrm>
            <a:off x="4020181" y="6257229"/>
            <a:ext cx="6885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Calibri" panose="020F0502020204030204"/>
              </a:rPr>
              <a:t>* AIAN = American Indian or Alaska Native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NHPI = Native Hawaiian or Pacific Islander</a:t>
            </a:r>
          </a:p>
        </p:txBody>
      </p:sp>
    </p:spTree>
    <p:extLst>
      <p:ext uri="{BB962C8B-B14F-4D97-AF65-F5344CB8AC3E}">
        <p14:creationId xmlns:p14="http://schemas.microsoft.com/office/powerpoint/2010/main" val="119032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3372618-8603-4A62-ABD0-E68CEC6C5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449" y="768592"/>
            <a:ext cx="7580090" cy="69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Fruit Consumption Behaviors</a:t>
            </a:r>
            <a:endParaRPr kumimoji="0" lang="en-US" sz="3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0BC66-6272-4EB3-948A-DB57492BAEF8}"/>
              </a:ext>
            </a:extLst>
          </p:cNvPr>
          <p:cNvSpPr/>
          <p:nvPr/>
        </p:nvSpPr>
        <p:spPr>
          <a:xfrm>
            <a:off x="896769" y="1784492"/>
            <a:ext cx="4425696" cy="698300"/>
          </a:xfrm>
          <a:prstGeom prst="rect">
            <a:avLst/>
          </a:prstGeom>
          <a:solidFill>
            <a:srgbClr val="6E2D7B"/>
          </a:solidFill>
          <a:ln>
            <a:solidFill>
              <a:srgbClr val="6E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a statistically significant increase in fruit consumption from pre to post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2BCCE-DF88-4FB8-A8AE-10E84391AD95}"/>
              </a:ext>
            </a:extLst>
          </p:cNvPr>
          <p:cNvSpPr txBox="1"/>
          <p:nvPr/>
        </p:nvSpPr>
        <p:spPr>
          <a:xfrm>
            <a:off x="6447904" y="1185451"/>
            <a:ext cx="439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Fruit Consumption (n=513)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4259D-2317-4F14-A586-42EFE068576A}"/>
              </a:ext>
            </a:extLst>
          </p:cNvPr>
          <p:cNvSpPr txBox="1"/>
          <p:nvPr/>
        </p:nvSpPr>
        <p:spPr>
          <a:xfrm>
            <a:off x="6406744" y="3404773"/>
            <a:ext cx="452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 More Than 1 Kind of Fruit (n=517)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F78B-975A-090A-A4DE-490E0D24BE85}"/>
              </a:ext>
            </a:extLst>
          </p:cNvPr>
          <p:cNvSpPr txBox="1"/>
          <p:nvPr/>
        </p:nvSpPr>
        <p:spPr>
          <a:xfrm>
            <a:off x="3864905" y="6236936"/>
            <a:ext cx="6885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Paired T Test adjusting for clustering was conducted. Statistical significance set at p-value &lt; 0.05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Wilcoxon Signed Rank test adjusting for clustering was conducted. Statistical significance set at p-value &lt; 0.05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80C5D4-D35E-2034-C512-D71D8EB8FD17}"/>
              </a:ext>
            </a:extLst>
          </p:cNvPr>
          <p:cNvGraphicFramePr>
            <a:graphicFrameLocks noGrp="1"/>
          </p:cNvGraphicFramePr>
          <p:nvPr/>
        </p:nvGraphicFramePr>
        <p:xfrm>
          <a:off x="9946106" y="1670950"/>
          <a:ext cx="1447446" cy="698300"/>
        </p:xfrm>
        <a:graphic>
          <a:graphicData uri="http://schemas.openxmlformats.org/drawingml/2006/table">
            <a:tbl>
              <a:tblPr/>
              <a:tblGrid>
                <a:gridCol w="1447446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698300">
                <a:tc>
                  <a:txBody>
                    <a:bodyPr/>
                    <a:lstStyle/>
                    <a:p>
                      <a:r>
                        <a:rPr lang="en-US" sz="1200" b="0" dirty="0"/>
                        <a:t>Mean change from pre to post: </a:t>
                      </a:r>
                      <a:r>
                        <a:rPr lang="en-US" sz="1200" dirty="0"/>
                        <a:t>0.4 </a:t>
                      </a:r>
                    </a:p>
                    <a:p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1" baseline="30000" dirty="0" err="1"/>
                        <a:t>a</a:t>
                      </a:r>
                      <a:r>
                        <a:rPr lang="en-US" sz="1200" b="1" dirty="0"/>
                        <a:t>: </a:t>
                      </a:r>
                      <a:r>
                        <a:rPr lang="en-US" sz="1200" dirty="0"/>
                        <a:t>&lt; 0.0001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EF3F93-081C-3EE6-3B96-60EE2151BAA5}"/>
              </a:ext>
            </a:extLst>
          </p:cNvPr>
          <p:cNvGraphicFramePr>
            <a:graphicFrameLocks noGrp="1"/>
          </p:cNvGraphicFramePr>
          <p:nvPr/>
        </p:nvGraphicFramePr>
        <p:xfrm>
          <a:off x="10669829" y="3906941"/>
          <a:ext cx="835470" cy="457200"/>
        </p:xfrm>
        <a:graphic>
          <a:graphicData uri="http://schemas.openxmlformats.org/drawingml/2006/table">
            <a:tbl>
              <a:tblPr/>
              <a:tblGrid>
                <a:gridCol w="835470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306816">
                <a:tc>
                  <a:txBody>
                    <a:bodyPr/>
                    <a:lstStyle/>
                    <a:p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0" baseline="30000" dirty="0" err="1"/>
                        <a:t>b</a:t>
                      </a:r>
                      <a:r>
                        <a:rPr lang="en-US" sz="1200" b="1" dirty="0"/>
                        <a:t>:  </a:t>
                      </a:r>
                    </a:p>
                    <a:p>
                      <a:r>
                        <a:rPr lang="en-US" sz="1200" dirty="0"/>
                        <a:t>&lt; 0.0001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3896A822-6314-4A28-971D-2BDD99556E7C}"/>
              </a:ext>
            </a:extLst>
          </p:cNvPr>
          <p:cNvSpPr/>
          <p:nvPr/>
        </p:nvSpPr>
        <p:spPr>
          <a:xfrm>
            <a:off x="896769" y="2482793"/>
            <a:ext cx="4425696" cy="2516534"/>
          </a:xfrm>
          <a:prstGeom prst="rect">
            <a:avLst/>
          </a:prstGeom>
          <a:solidFill>
            <a:schemeClr val="bg1"/>
          </a:solidFill>
          <a:ln>
            <a:solidFill>
              <a:srgbClr val="6E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daily fruit consumption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by 0.4 cups.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proportion of participants who reported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or always consuming more than one type of fruit each day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from 39% to 56%.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 descr="Average fruit consumption (n=513): On an average, 1.1 cups of fruit consumed before intervention and 1.5 cups post-intervention. ">
            <a:extLst>
              <a:ext uri="{FF2B5EF4-FFF2-40B4-BE49-F238E27FC236}">
                <a16:creationId xmlns:a16="http://schemas.microsoft.com/office/drawing/2014/main" id="{294ECBFA-5067-EFE1-56A4-B9AC74D312C8}"/>
              </a:ext>
            </a:extLst>
          </p:cNvPr>
          <p:cNvGraphicFramePr>
            <a:graphicFrameLocks/>
          </p:cNvGraphicFramePr>
          <p:nvPr/>
        </p:nvGraphicFramePr>
        <p:xfrm>
          <a:off x="6535453" y="1635503"/>
          <a:ext cx="3581311" cy="189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 descr="Consume more than 1 kind of fruit (n=517), pre and post intervention (respectively): No 8% vs 5% of participants; Yes, sometimes 54% vs 38%; Yes, often 26% vs 35%; Yes, everyday 13% vs 21%. ">
            <a:extLst>
              <a:ext uri="{FF2B5EF4-FFF2-40B4-BE49-F238E27FC236}">
                <a16:creationId xmlns:a16="http://schemas.microsoft.com/office/drawing/2014/main" id="{9D2E900D-90DF-56BB-BB82-C969868695AC}"/>
              </a:ext>
            </a:extLst>
          </p:cNvPr>
          <p:cNvGraphicFramePr>
            <a:graphicFrameLocks/>
          </p:cNvGraphicFramePr>
          <p:nvPr/>
        </p:nvGraphicFramePr>
        <p:xfrm>
          <a:off x="6535452" y="3797259"/>
          <a:ext cx="4520851" cy="230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07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AB1ECCE-09FB-4138-8EE0-9AFCA6623DF3}"/>
              </a:ext>
            </a:extLst>
          </p:cNvPr>
          <p:cNvSpPr txBox="1"/>
          <p:nvPr/>
        </p:nvSpPr>
        <p:spPr>
          <a:xfrm>
            <a:off x="6096000" y="1186262"/>
            <a:ext cx="449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Vegetable Consumption (n=511)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3D789-7FB6-4488-8CC2-9593813B8378}"/>
              </a:ext>
            </a:extLst>
          </p:cNvPr>
          <p:cNvSpPr txBox="1"/>
          <p:nvPr/>
        </p:nvSpPr>
        <p:spPr>
          <a:xfrm>
            <a:off x="6056053" y="3445312"/>
            <a:ext cx="490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 More Than 1 Kind of Vegetable (n=517)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F78B-975A-090A-A4DE-490E0D24BE85}"/>
              </a:ext>
            </a:extLst>
          </p:cNvPr>
          <p:cNvSpPr txBox="1"/>
          <p:nvPr/>
        </p:nvSpPr>
        <p:spPr>
          <a:xfrm>
            <a:off x="3899411" y="6205554"/>
            <a:ext cx="6885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Paired T Test adjusting for clustering was conducted. Statistical significance set at p-value &lt; 0.05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Wilcoxon Signed Rank test adjusting for clustering was conducted. Statistical significance set at p-value &lt; 0.05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B36B3E-BCD7-140D-749E-BFEA80599B98}"/>
              </a:ext>
            </a:extLst>
          </p:cNvPr>
          <p:cNvGraphicFramePr>
            <a:graphicFrameLocks noGrp="1"/>
          </p:cNvGraphicFramePr>
          <p:nvPr/>
        </p:nvGraphicFramePr>
        <p:xfrm>
          <a:off x="9617484" y="1707987"/>
          <a:ext cx="1476162" cy="698300"/>
        </p:xfrm>
        <a:graphic>
          <a:graphicData uri="http://schemas.openxmlformats.org/drawingml/2006/table">
            <a:tbl>
              <a:tblPr/>
              <a:tblGrid>
                <a:gridCol w="1476162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698300">
                <a:tc>
                  <a:txBody>
                    <a:bodyPr/>
                    <a:lstStyle/>
                    <a:p>
                      <a:r>
                        <a:rPr lang="en-US" sz="1200" b="0" dirty="0"/>
                        <a:t>Mean change from pre to post: </a:t>
                      </a:r>
                      <a:r>
                        <a:rPr lang="en-US" sz="1200" dirty="0"/>
                        <a:t>0.3 </a:t>
                      </a:r>
                    </a:p>
                    <a:p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0" baseline="30000" dirty="0" err="1"/>
                        <a:t>a</a:t>
                      </a:r>
                      <a:r>
                        <a:rPr lang="en-US" sz="1200" b="0" dirty="0"/>
                        <a:t>: </a:t>
                      </a:r>
                      <a:r>
                        <a:rPr lang="en-US" sz="1200" dirty="0"/>
                        <a:t>0.0003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3756EE-1E0C-F431-8CED-A8163F6A95C0}"/>
              </a:ext>
            </a:extLst>
          </p:cNvPr>
          <p:cNvGraphicFramePr>
            <a:graphicFrameLocks noGrp="1"/>
          </p:cNvGraphicFramePr>
          <p:nvPr/>
        </p:nvGraphicFramePr>
        <p:xfrm>
          <a:off x="10701184" y="3911299"/>
          <a:ext cx="802839" cy="457200"/>
        </p:xfrm>
        <a:graphic>
          <a:graphicData uri="http://schemas.openxmlformats.org/drawingml/2006/table">
            <a:tbl>
              <a:tblPr/>
              <a:tblGrid>
                <a:gridCol w="802839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306816">
                <a:tc>
                  <a:txBody>
                    <a:bodyPr/>
                    <a:lstStyle/>
                    <a:p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0" baseline="30000" dirty="0" err="1"/>
                        <a:t>b</a:t>
                      </a:r>
                      <a:r>
                        <a:rPr lang="en-US" sz="1200" b="0" dirty="0"/>
                        <a:t>:  </a:t>
                      </a:r>
                    </a:p>
                    <a:p>
                      <a:r>
                        <a:rPr lang="en-US" sz="1200" dirty="0"/>
                        <a:t>&lt; 0.0001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A514E836-3A1B-45D4-9954-C83C66BA7376}"/>
              </a:ext>
            </a:extLst>
          </p:cNvPr>
          <p:cNvSpPr/>
          <p:nvPr/>
        </p:nvSpPr>
        <p:spPr>
          <a:xfrm>
            <a:off x="896769" y="1784492"/>
            <a:ext cx="4425696" cy="698300"/>
          </a:xfrm>
          <a:prstGeom prst="rect">
            <a:avLst/>
          </a:prstGeom>
          <a:solidFill>
            <a:srgbClr val="00944D"/>
          </a:solidFill>
          <a:ln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a statistically significant increase in vegetable consumption from pre to post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307BE6-F83E-46F0-ACC4-F1BA14B090B5}"/>
              </a:ext>
            </a:extLst>
          </p:cNvPr>
          <p:cNvSpPr/>
          <p:nvPr/>
        </p:nvSpPr>
        <p:spPr>
          <a:xfrm>
            <a:off x="896769" y="2482793"/>
            <a:ext cx="4425696" cy="2516534"/>
          </a:xfrm>
          <a:prstGeom prst="rect">
            <a:avLst/>
          </a:prstGeom>
          <a:solidFill>
            <a:schemeClr val="bg1"/>
          </a:solidFill>
          <a:ln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4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daily vegetable consumption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4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by approximately 1/3 cup.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4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4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proportion of participants who reported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4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or always consuming more than one type of vegetable each day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4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increased from 46% to 62%.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A17CDC-F757-42EA-9389-8475C169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318" y="652446"/>
            <a:ext cx="7580090" cy="69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Vegetable Consumption Behaviors</a:t>
            </a:r>
            <a:endParaRPr kumimoji="0" lang="en-US" sz="3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1" descr="Average vegetable consumption (n=511): On an average, 1.3 cups of vegetables consumed before intervention and 1.6 cups after intervention. ">
            <a:extLst>
              <a:ext uri="{FF2B5EF4-FFF2-40B4-BE49-F238E27FC236}">
                <a16:creationId xmlns:a16="http://schemas.microsoft.com/office/drawing/2014/main" id="{AD97C77A-A576-4C7A-2B15-6EE9A77F85C8}"/>
              </a:ext>
            </a:extLst>
          </p:cNvPr>
          <p:cNvGraphicFramePr>
            <a:graphicFrameLocks/>
          </p:cNvGraphicFramePr>
          <p:nvPr/>
        </p:nvGraphicFramePr>
        <p:xfrm>
          <a:off x="6195453" y="1425785"/>
          <a:ext cx="3720245" cy="210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 descr="Consume more than 1 kind of vegetable (n=517), pre and post intervention (respectively): No 6% vs 5% of participants; Yes, sometimes 48% vs 33%; Yes, often 28% vs 38%; Yes, everyday 18% vs 24%. ">
            <a:extLst>
              <a:ext uri="{FF2B5EF4-FFF2-40B4-BE49-F238E27FC236}">
                <a16:creationId xmlns:a16="http://schemas.microsoft.com/office/drawing/2014/main" id="{6F3882D5-A3C1-6249-93C1-3690009442DB}"/>
              </a:ext>
            </a:extLst>
          </p:cNvPr>
          <p:cNvGraphicFramePr>
            <a:graphicFrameLocks/>
          </p:cNvGraphicFramePr>
          <p:nvPr/>
        </p:nvGraphicFramePr>
        <p:xfrm>
          <a:off x="6194855" y="3814644"/>
          <a:ext cx="4506329" cy="244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37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E5FB8DA-A103-4A2D-8057-1245B3049C3F}"/>
              </a:ext>
            </a:extLst>
          </p:cNvPr>
          <p:cNvSpPr txBox="1"/>
          <p:nvPr/>
        </p:nvSpPr>
        <p:spPr>
          <a:xfrm>
            <a:off x="6096000" y="1172852"/>
            <a:ext cx="57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 Fruit Drinks, Sports Drinks, &amp; Punch (n=528)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4DAA8-4025-44AE-8427-A9D162B202DB}"/>
              </a:ext>
            </a:extLst>
          </p:cNvPr>
          <p:cNvSpPr txBox="1"/>
          <p:nvPr/>
        </p:nvSpPr>
        <p:spPr>
          <a:xfrm>
            <a:off x="6531103" y="3697815"/>
            <a:ext cx="476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 Regular Soda (n=526)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0476F-7DE2-4636-D870-E9B66445DE5B}"/>
              </a:ext>
            </a:extLst>
          </p:cNvPr>
          <p:cNvSpPr txBox="1"/>
          <p:nvPr/>
        </p:nvSpPr>
        <p:spPr>
          <a:xfrm>
            <a:off x="4090394" y="6299639"/>
            <a:ext cx="6885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Wilcoxon Signed Rank test adjusting for clustering was conducted. Statistical significance set at p-value &lt; 0.05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64C6B9-B744-EA9F-C49E-CE974998E2AE}"/>
              </a:ext>
            </a:extLst>
          </p:cNvPr>
          <p:cNvGraphicFramePr>
            <a:graphicFrameLocks noGrp="1"/>
          </p:cNvGraphicFramePr>
          <p:nvPr/>
        </p:nvGraphicFramePr>
        <p:xfrm>
          <a:off x="10485656" y="1696021"/>
          <a:ext cx="735710" cy="457200"/>
        </p:xfrm>
        <a:graphic>
          <a:graphicData uri="http://schemas.openxmlformats.org/drawingml/2006/table">
            <a:tbl>
              <a:tblPr/>
              <a:tblGrid>
                <a:gridCol w="735710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30874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1" baseline="300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dirty="0"/>
                        <a:t>: </a:t>
                      </a:r>
                    </a:p>
                    <a:p>
                      <a:pPr algn="l"/>
                      <a:r>
                        <a:rPr lang="en-US" sz="1200" dirty="0"/>
                        <a:t>&lt; 0.0001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4A8099-9820-2F6B-4F8E-E9577BCEF6E2}"/>
              </a:ext>
            </a:extLst>
          </p:cNvPr>
          <p:cNvGraphicFramePr>
            <a:graphicFrameLocks noGrp="1"/>
          </p:cNvGraphicFramePr>
          <p:nvPr/>
        </p:nvGraphicFramePr>
        <p:xfrm>
          <a:off x="10853511" y="4189415"/>
          <a:ext cx="883442" cy="457200"/>
        </p:xfrm>
        <a:graphic>
          <a:graphicData uri="http://schemas.openxmlformats.org/drawingml/2006/table">
            <a:tbl>
              <a:tblPr/>
              <a:tblGrid>
                <a:gridCol w="883442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308749">
                <a:tc>
                  <a:txBody>
                    <a:bodyPr/>
                    <a:lstStyle/>
                    <a:p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1" baseline="300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dirty="0"/>
                        <a:t>: </a:t>
                      </a:r>
                    </a:p>
                    <a:p>
                      <a:r>
                        <a:rPr lang="en-US" sz="1200" dirty="0"/>
                        <a:t>&lt; 0.0001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AED1447-65D4-4E56-9523-4F8D3D473415}"/>
              </a:ext>
            </a:extLst>
          </p:cNvPr>
          <p:cNvSpPr/>
          <p:nvPr/>
        </p:nvSpPr>
        <p:spPr>
          <a:xfrm>
            <a:off x="896768" y="1784492"/>
            <a:ext cx="4427111" cy="698300"/>
          </a:xfrm>
          <a:prstGeom prst="rect">
            <a:avLst/>
          </a:prstGeom>
          <a:solidFill>
            <a:srgbClr val="2B388F"/>
          </a:solidFill>
          <a:ln>
            <a:solidFill>
              <a:srgbClr val="2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a statistically significant decrease in sugary drink consumption from pre to post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02B174-F82D-482D-9950-19398CD1F150}"/>
              </a:ext>
            </a:extLst>
          </p:cNvPr>
          <p:cNvSpPr/>
          <p:nvPr/>
        </p:nvSpPr>
        <p:spPr>
          <a:xfrm>
            <a:off x="896768" y="2482793"/>
            <a:ext cx="4427107" cy="3081984"/>
          </a:xfrm>
          <a:prstGeom prst="rect">
            <a:avLst/>
          </a:prstGeom>
          <a:solidFill>
            <a:schemeClr val="bg1"/>
          </a:solidFill>
          <a:ln>
            <a:solidFill>
              <a:srgbClr val="2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proportion of participants who reported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consuming fruit drinks, sports drinks, and punch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from 28% to 40%.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38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proportion of participants who reported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consuming soda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from 34% to 49%.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775FD48-DF59-40CA-A145-BE31DDEEB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1874" y="701434"/>
            <a:ext cx="7580090" cy="69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Beverage Consumption Behaviors</a:t>
            </a:r>
            <a:endParaRPr kumimoji="0" lang="en-US" sz="3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6" descr="% of participants consuming fruit drinks, sport drinks, &amp; punch, before and after intervention (respectively) (n=528). No: 28% vs, 40%; Yes, sometime 53% vs 47%; Yes, often 15% vs 10%; Yes, everyday 6% vs 3%.">
            <a:extLst>
              <a:ext uri="{FF2B5EF4-FFF2-40B4-BE49-F238E27FC236}">
                <a16:creationId xmlns:a16="http://schemas.microsoft.com/office/drawing/2014/main" id="{2137146A-F2CE-12A9-6D36-FA0A15EC51EA}"/>
              </a:ext>
            </a:extLst>
          </p:cNvPr>
          <p:cNvGraphicFramePr>
            <a:graphicFrameLocks/>
          </p:cNvGraphicFramePr>
          <p:nvPr/>
        </p:nvGraphicFramePr>
        <p:xfrm>
          <a:off x="6067623" y="1589114"/>
          <a:ext cx="4646534" cy="216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 descr="% of participants consuming regular soda, before and after intervention (respectively) (n=526); No 34% vs 49%; Yes, sometimes 49% vs 43%; Yes, often 12% vs 5%; Yes, everyday 6% vs 3%.">
            <a:extLst>
              <a:ext uri="{FF2B5EF4-FFF2-40B4-BE49-F238E27FC236}">
                <a16:creationId xmlns:a16="http://schemas.microsoft.com/office/drawing/2014/main" id="{DC5B82F0-1144-B113-D4F4-D6A6B96429D6}"/>
              </a:ext>
            </a:extLst>
          </p:cNvPr>
          <p:cNvGraphicFramePr>
            <a:graphicFrameLocks/>
          </p:cNvGraphicFramePr>
          <p:nvPr/>
        </p:nvGraphicFramePr>
        <p:xfrm>
          <a:off x="6067623" y="4127050"/>
          <a:ext cx="4764129" cy="214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748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DD0ABA4-2207-4473-8C27-470D3405B655}"/>
              </a:ext>
            </a:extLst>
          </p:cNvPr>
          <p:cNvSpPr txBox="1"/>
          <p:nvPr/>
        </p:nvSpPr>
        <p:spPr>
          <a:xfrm>
            <a:off x="6009071" y="3802373"/>
            <a:ext cx="561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Runs Out of Food Before the End of the Month (n=520)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7056B-AC4F-4C81-A9CA-7DDA702B95F0}"/>
              </a:ext>
            </a:extLst>
          </p:cNvPr>
          <p:cNvSpPr txBox="1"/>
          <p:nvPr/>
        </p:nvSpPr>
        <p:spPr>
          <a:xfrm>
            <a:off x="5896450" y="1241908"/>
            <a:ext cx="568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Reads Nutrition Facts Label When Food Shopping (n=514)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D41DD-85AF-96D7-78AD-ECF420C86271}"/>
              </a:ext>
            </a:extLst>
          </p:cNvPr>
          <p:cNvSpPr txBox="1"/>
          <p:nvPr/>
        </p:nvSpPr>
        <p:spPr>
          <a:xfrm>
            <a:off x="4399894" y="6319708"/>
            <a:ext cx="6885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Wilcoxon Signed Rank test adjusting for clustering was conducted. Statistical significance set at p-value &lt; 0.05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D748BF-6A13-4996-D554-87A0DAE0500C}"/>
              </a:ext>
            </a:extLst>
          </p:cNvPr>
          <p:cNvGraphicFramePr>
            <a:graphicFrameLocks noGrp="1"/>
          </p:cNvGraphicFramePr>
          <p:nvPr/>
        </p:nvGraphicFramePr>
        <p:xfrm>
          <a:off x="10481524" y="1668060"/>
          <a:ext cx="803962" cy="457200"/>
        </p:xfrm>
        <a:graphic>
          <a:graphicData uri="http://schemas.openxmlformats.org/drawingml/2006/table">
            <a:tbl>
              <a:tblPr/>
              <a:tblGrid>
                <a:gridCol w="803962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308749">
                <a:tc>
                  <a:txBody>
                    <a:bodyPr/>
                    <a:lstStyle/>
                    <a:p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1" baseline="300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dirty="0"/>
                        <a:t>: </a:t>
                      </a:r>
                    </a:p>
                    <a:p>
                      <a:r>
                        <a:rPr lang="en-US" sz="1200" dirty="0"/>
                        <a:t>&lt; 0.0001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F65994-F3BD-E474-32DF-91495EB3692C}"/>
              </a:ext>
            </a:extLst>
          </p:cNvPr>
          <p:cNvGraphicFramePr>
            <a:graphicFrameLocks noGrp="1"/>
          </p:cNvGraphicFramePr>
          <p:nvPr/>
        </p:nvGraphicFramePr>
        <p:xfrm>
          <a:off x="10635044" y="4217799"/>
          <a:ext cx="803962" cy="457200"/>
        </p:xfrm>
        <a:graphic>
          <a:graphicData uri="http://schemas.openxmlformats.org/drawingml/2006/table">
            <a:tbl>
              <a:tblPr/>
              <a:tblGrid>
                <a:gridCol w="803962">
                  <a:extLst>
                    <a:ext uri="{9D8B030D-6E8A-4147-A177-3AD203B41FA5}">
                      <a16:colId xmlns:a16="http://schemas.microsoft.com/office/drawing/2014/main" val="1206212201"/>
                    </a:ext>
                  </a:extLst>
                </a:gridCol>
              </a:tblGrid>
              <a:tr h="308749">
                <a:tc>
                  <a:txBody>
                    <a:bodyPr/>
                    <a:lstStyle/>
                    <a:p>
                      <a:r>
                        <a:rPr lang="en-US" sz="1200" b="0" dirty="0"/>
                        <a:t>p-</a:t>
                      </a:r>
                      <a:r>
                        <a:rPr lang="en-US" sz="1200" b="0" dirty="0" err="1"/>
                        <a:t>value</a:t>
                      </a:r>
                      <a:r>
                        <a:rPr lang="en-US" sz="1200" b="1" baseline="300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dirty="0"/>
                        <a:t>: </a:t>
                      </a:r>
                    </a:p>
                    <a:p>
                      <a:r>
                        <a:rPr lang="en-US" sz="1200" dirty="0"/>
                        <a:t>0.2572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18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BDF6824-3012-475B-8FE5-C52122AEE0D1}"/>
              </a:ext>
            </a:extLst>
          </p:cNvPr>
          <p:cNvSpPr/>
          <p:nvPr/>
        </p:nvSpPr>
        <p:spPr>
          <a:xfrm>
            <a:off x="906514" y="1504225"/>
            <a:ext cx="4425696" cy="698300"/>
          </a:xfrm>
          <a:prstGeom prst="rect">
            <a:avLst/>
          </a:prstGeom>
          <a:solidFill>
            <a:srgbClr val="6E2D7B"/>
          </a:solidFill>
          <a:ln>
            <a:solidFill>
              <a:srgbClr val="6E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a statistically significant increase in the use of the nutrition facts label.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905BC2-1D9B-4307-AEA9-9174E914A925}"/>
              </a:ext>
            </a:extLst>
          </p:cNvPr>
          <p:cNvSpPr/>
          <p:nvPr/>
        </p:nvSpPr>
        <p:spPr>
          <a:xfrm>
            <a:off x="906514" y="2193898"/>
            <a:ext cx="4425696" cy="1696334"/>
          </a:xfrm>
          <a:prstGeom prst="rect">
            <a:avLst/>
          </a:prstGeom>
          <a:solidFill>
            <a:schemeClr val="bg1"/>
          </a:solidFill>
          <a:ln>
            <a:solidFill>
              <a:srgbClr val="6E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proportion of participants who reported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or always using the nutrition facts label when shopping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2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from 37% to 57%.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2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6A20CD-CA0F-4C12-8427-4E9F717279E3}"/>
              </a:ext>
            </a:extLst>
          </p:cNvPr>
          <p:cNvSpPr/>
          <p:nvPr/>
        </p:nvSpPr>
        <p:spPr>
          <a:xfrm>
            <a:off x="906514" y="4543640"/>
            <a:ext cx="4425696" cy="941514"/>
          </a:xfrm>
          <a:prstGeom prst="rect">
            <a:avLst/>
          </a:prstGeom>
          <a:solidFill>
            <a:srgbClr val="2B388F"/>
          </a:solidFill>
          <a:ln>
            <a:solidFill>
              <a:srgbClr val="2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no significant change in the proportion of participants who reported running out of food by the end of the month.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116709-BC4E-4E7F-AA8E-2FA435F64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5232" y="612623"/>
            <a:ext cx="12191999" cy="69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Food Shopping &amp; Resource Management Behaviors</a:t>
            </a:r>
            <a:endParaRPr kumimoji="0" lang="en-US" sz="3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" name="Chart 4" descr="% of participants reading nutrition label, before and after intervention (respectively). No: 26% vs 14%; Yes, sometime 37% vs 29%; Yes, often 19% vs 30%; Yes, everyday 18% vs 27%.">
            <a:extLst>
              <a:ext uri="{FF2B5EF4-FFF2-40B4-BE49-F238E27FC236}">
                <a16:creationId xmlns:a16="http://schemas.microsoft.com/office/drawing/2014/main" id="{77F52CF5-0228-F404-A333-58F48B614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24299"/>
              </p:ext>
            </p:extLst>
          </p:nvPr>
        </p:nvGraphicFramePr>
        <p:xfrm>
          <a:off x="5896450" y="1682343"/>
          <a:ext cx="4936544" cy="222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 descr="% of participants running out of food before the end of the month, before and after intervention (respectively). No: 44% vs 47%; Yes, sometime 33% vs 32%; Yes, often 13% vs 10%; Yes, everyday 10% vs 11%.">
            <a:extLst>
              <a:ext uri="{FF2B5EF4-FFF2-40B4-BE49-F238E27FC236}">
                <a16:creationId xmlns:a16="http://schemas.microsoft.com/office/drawing/2014/main" id="{748FB02D-285F-5BC6-981A-5D8101FF9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95468"/>
              </p:ext>
            </p:extLst>
          </p:nvPr>
        </p:nvGraphicFramePr>
        <p:xfrm>
          <a:off x="6011162" y="4063376"/>
          <a:ext cx="4623882" cy="222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43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80EB12-8664-4A4C-9DB0-715FA6A6D512}"/>
              </a:ext>
            </a:extLst>
          </p:cNvPr>
          <p:cNvSpPr txBox="1"/>
          <p:nvPr/>
        </p:nvSpPr>
        <p:spPr>
          <a:xfrm>
            <a:off x="3907278" y="1486107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Child Who Attends K-12 School (n=501)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B26A6-8E5B-4C91-ACEC-CD69F5032776}"/>
              </a:ext>
            </a:extLst>
          </p:cNvPr>
          <p:cNvSpPr txBox="1"/>
          <p:nvPr/>
        </p:nvSpPr>
        <p:spPr>
          <a:xfrm>
            <a:off x="4023209" y="3868792"/>
            <a:ext cx="414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Child Who Regularly Attends Before or After School Program (n=246)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F4B00-0594-4D1F-BC99-30336E2B8344}"/>
              </a:ext>
            </a:extLst>
          </p:cNvPr>
          <p:cNvSpPr txBox="1"/>
          <p:nvPr/>
        </p:nvSpPr>
        <p:spPr>
          <a:xfrm>
            <a:off x="7892469" y="1444568"/>
            <a:ext cx="39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Places Where the Household Shopped for Food Last Month (n=521)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492945-AFA9-4A57-BEEF-D607EC3FCAC0}"/>
              </a:ext>
            </a:extLst>
          </p:cNvPr>
          <p:cNvSpPr/>
          <p:nvPr/>
        </p:nvSpPr>
        <p:spPr>
          <a:xfrm>
            <a:off x="550473" y="1019659"/>
            <a:ext cx="3088162" cy="5079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survey asks questions to help identify opportunities to reach participants and their families in other settings with CFHL programming.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4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 of the participants have a child who attends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4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K-12 school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 of those, 41% of the participants have a child who attends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or after school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majority of participants shopped at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grocery store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past month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9B7442-9710-472F-8F51-30EEDE34A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6324" y="517177"/>
            <a:ext cx="12192000" cy="69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Potential Focus Areas for CFHL Programming</a:t>
            </a:r>
            <a:endParaRPr kumimoji="0" lang="en-US" sz="3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1" descr="50% of participants with a child in school; 50% with no child in school.">
            <a:extLst>
              <a:ext uri="{FF2B5EF4-FFF2-40B4-BE49-F238E27FC236}">
                <a16:creationId xmlns:a16="http://schemas.microsoft.com/office/drawing/2014/main" id="{A3FCB1E5-9F79-4681-5C92-40363CCB6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40049"/>
              </p:ext>
            </p:extLst>
          </p:nvPr>
        </p:nvGraphicFramePr>
        <p:xfrm>
          <a:off x="4110937" y="2012084"/>
          <a:ext cx="3309230" cy="193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 descr="Out of those whose child attends a K-12 school, 41% of participants have a child who attends an after-school program on a regular basis and 59% do not.">
            <a:extLst>
              <a:ext uri="{FF2B5EF4-FFF2-40B4-BE49-F238E27FC236}">
                <a16:creationId xmlns:a16="http://schemas.microsoft.com/office/drawing/2014/main" id="{0C7372CC-06DD-D122-31B9-D295553EB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071812"/>
              </p:ext>
            </p:extLst>
          </p:nvPr>
        </p:nvGraphicFramePr>
        <p:xfrm>
          <a:off x="4189108" y="4446856"/>
          <a:ext cx="3309230" cy="206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Place where household shopped for food last month (n=521): large grocery: 64%; warehouse: 35%; discount grocery: 34%; small grocery: 26%;  food bank/pantry: 22%; produce store: 13%; convenience store: 11%; online grocery: 11%; farmer's market: 10%">
            <a:extLst>
              <a:ext uri="{FF2B5EF4-FFF2-40B4-BE49-F238E27FC236}">
                <a16:creationId xmlns:a16="http://schemas.microsoft.com/office/drawing/2014/main" id="{219C0167-CC60-652D-29E1-780B14F01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478535"/>
              </p:ext>
            </p:extLst>
          </p:nvPr>
        </p:nvGraphicFramePr>
        <p:xfrm>
          <a:off x="8221363" y="2083654"/>
          <a:ext cx="3628428" cy="435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961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DAC-0B86-6AC2-D8F3-CCEBA2BA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8701726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Access the recording &amp; slides</a:t>
            </a:r>
            <a:endParaRPr lang="en-US" dirty="0"/>
          </a:p>
        </p:txBody>
      </p:sp>
      <p:pic>
        <p:nvPicPr>
          <p:cNvPr id="12" name="Picture 11" descr="Laptop Icon&quot; Images – Browse 2,280 Stock Photos, Vectors, and Video | Adobe  Stock">
            <a:extLst>
              <a:ext uri="{FF2B5EF4-FFF2-40B4-BE49-F238E27FC236}">
                <a16:creationId xmlns:a16="http://schemas.microsoft.com/office/drawing/2014/main" id="{BC007BA8-0A38-352E-A936-04B6ECA5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67" r="-272" b="15574"/>
          <a:stretch/>
        </p:blipFill>
        <p:spPr>
          <a:xfrm>
            <a:off x="3454775" y="1983097"/>
            <a:ext cx="4857715" cy="3242884"/>
          </a:xfrm>
          <a:prstGeom prst="rect">
            <a:avLst/>
          </a:prstGeom>
        </p:spPr>
      </p:pic>
      <p:pic>
        <p:nvPicPr>
          <p:cNvPr id="16" name="Picture 15" descr="Harvest of the Month Evaluation 2017_FINAL">
            <a:extLst>
              <a:ext uri="{FF2B5EF4-FFF2-40B4-BE49-F238E27FC236}">
                <a16:creationId xmlns:a16="http://schemas.microsoft.com/office/drawing/2014/main" id="{6EB4CA65-B15E-31D6-38A0-817DEC95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39" y="2541790"/>
            <a:ext cx="1143698" cy="1117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CD7945-5735-2E21-6DA5-40083366D03F}"/>
              </a:ext>
            </a:extLst>
          </p:cNvPr>
          <p:cNvSpPr txBox="1"/>
          <p:nvPr/>
        </p:nvSpPr>
        <p:spPr>
          <a:xfrm>
            <a:off x="3041140" y="5225981"/>
            <a:ext cx="60082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Find the webinar recording and this slide deck on the </a:t>
            </a:r>
          </a:p>
          <a:p>
            <a:pPr algn="ctr"/>
            <a:r>
              <a:rPr lang="en-US" sz="2000" b="1" dirty="0">
                <a:solidFill>
                  <a:srgbClr val="702B84"/>
                </a:solidFill>
                <a:ea typeface="Calibri"/>
                <a:cs typeface="Calibri"/>
                <a:hlinkClick r:id="rId5"/>
              </a:rPr>
              <a:t>Adult Direct Education Evaluation Website</a:t>
            </a:r>
            <a:endParaRPr lang="en-US" sz="2000" b="1" dirty="0">
              <a:solidFill>
                <a:srgbClr val="702B84"/>
              </a:solidFill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4598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636F-C737-A71F-1402-7D496F04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LHD-level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C68449-5A10-5D02-063F-1FFFB7124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397548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66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848F4-4FBD-92EE-CAD6-D9172EEF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7709-E8D3-7E0A-083D-80F66B23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FFY 25: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98719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Modular Survey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8ABF08-9BA7-A246-0BCF-EEBE6D25B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738841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8B0EB8-C6A3-74C0-557A-614733A8594D}"/>
              </a:ext>
            </a:extLst>
          </p:cNvPr>
          <p:cNvSpPr txBox="1"/>
          <p:nvPr/>
        </p:nvSpPr>
        <p:spPr>
          <a:xfrm>
            <a:off x="3026007" y="6123792"/>
            <a:ext cx="8147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</a:t>
            </a:r>
            <a:r>
              <a:rPr lang="en-US" sz="1600" dirty="0"/>
              <a:t> Timing of validation completion could affect ability to (optionally) evaluate Sept 1 - mid-Oct </a:t>
            </a:r>
          </a:p>
        </p:txBody>
      </p:sp>
    </p:spTree>
    <p:extLst>
      <p:ext uri="{BB962C8B-B14F-4D97-AF65-F5344CB8AC3E}">
        <p14:creationId xmlns:p14="http://schemas.microsoft.com/office/powerpoint/2010/main" val="396236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8B8E9-2C21-1F31-B44A-CB1B6BDD2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4E39-B253-739B-C04B-C20F6FD0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8117-C8B2-8265-34D9-4A46F3C5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739111"/>
          </a:xfrm>
        </p:spPr>
        <p:txBody>
          <a:bodyPr>
            <a:normAutofit/>
          </a:bodyPr>
          <a:lstStyle/>
          <a:p>
            <a:r>
              <a:rPr lang="en-US" sz="2400" dirty="0"/>
              <a:t>Q: As a rough estimate, how many of your CFHL Adult Surveys are administered on paper? </a:t>
            </a:r>
          </a:p>
          <a:p>
            <a:endParaRPr lang="en-US" sz="2400" dirty="0"/>
          </a:p>
          <a:p>
            <a:pPr marL="742950" indent="-742950">
              <a:buAutoNum type="arabicPeriod"/>
            </a:pPr>
            <a:r>
              <a:rPr lang="en-US" sz="2400" b="0" dirty="0"/>
              <a:t>None or very few</a:t>
            </a:r>
          </a:p>
          <a:p>
            <a:pPr marL="742950" indent="-742950">
              <a:buAutoNum type="arabicPeriod"/>
            </a:pPr>
            <a:r>
              <a:rPr lang="en-US" sz="2400" b="0" dirty="0"/>
              <a:t>Some (~1/4)</a:t>
            </a:r>
          </a:p>
          <a:p>
            <a:pPr marL="742950" indent="-742950">
              <a:buAutoNum type="arabicPeriod"/>
            </a:pPr>
            <a:r>
              <a:rPr lang="en-US" sz="2400" b="0" dirty="0"/>
              <a:t>Half</a:t>
            </a:r>
          </a:p>
          <a:p>
            <a:pPr marL="742950" indent="-742950">
              <a:buAutoNum type="arabicPeriod"/>
            </a:pPr>
            <a:r>
              <a:rPr lang="en-US" sz="2400" b="0" dirty="0"/>
              <a:t>Most (~3/4)</a:t>
            </a:r>
          </a:p>
          <a:p>
            <a:pPr marL="742950" indent="-742950">
              <a:buAutoNum type="arabicPeriod"/>
            </a:pPr>
            <a:r>
              <a:rPr lang="en-US" sz="2400" b="0" dirty="0"/>
              <a:t>All or nearly all</a:t>
            </a:r>
          </a:p>
        </p:txBody>
      </p:sp>
    </p:spTree>
    <p:extLst>
      <p:ext uri="{BB962C8B-B14F-4D97-AF65-F5344CB8AC3E}">
        <p14:creationId xmlns:p14="http://schemas.microsoft.com/office/powerpoint/2010/main" val="144451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74D1E-3C82-4D3D-B63B-C3C6ABE4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1B35-4BF3-0AE3-7291-6697C8C1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Survey Translations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4C8FE3-171A-A5CD-7D89-942532EE0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19015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57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9E5D-6F1B-31F1-9A99-007A3DA4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BF3DC-BECC-01F3-6618-78E9918B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862388"/>
          </a:xfrm>
        </p:spPr>
        <p:txBody>
          <a:bodyPr>
            <a:normAutofit/>
          </a:bodyPr>
          <a:lstStyle/>
          <a:p>
            <a:r>
              <a:rPr lang="en-US" sz="2400" dirty="0"/>
              <a:t>Q: Do you ever administer the survey in a language </a:t>
            </a:r>
            <a:r>
              <a:rPr lang="en-US" sz="2400" i="1" dirty="0"/>
              <a:t>other than </a:t>
            </a:r>
            <a:r>
              <a:rPr lang="en-US" sz="2400" dirty="0"/>
              <a:t>the language used to deliver the education?</a:t>
            </a:r>
          </a:p>
          <a:p>
            <a:endParaRPr lang="en-US" sz="2400" b="0" dirty="0"/>
          </a:p>
          <a:p>
            <a:pPr marL="742950" indent="-742950">
              <a:buAutoNum type="arabicPeriod"/>
            </a:pPr>
            <a:r>
              <a:rPr lang="en-US" sz="2400" b="0" dirty="0"/>
              <a:t>Yes, we administer the survey in languages that are not the language in which we delivered DE</a:t>
            </a:r>
          </a:p>
          <a:p>
            <a:pPr marL="742950" indent="-742950">
              <a:buAutoNum type="arabicPeriod"/>
            </a:pPr>
            <a:r>
              <a:rPr lang="en-US" sz="2400" b="0" dirty="0"/>
              <a:t>No, we do not administer the survey in languages that are not the language in which we delivered DE</a:t>
            </a:r>
          </a:p>
        </p:txBody>
      </p:sp>
    </p:spTree>
    <p:extLst>
      <p:ext uri="{BB962C8B-B14F-4D97-AF65-F5344CB8AC3E}">
        <p14:creationId xmlns:p14="http://schemas.microsoft.com/office/powerpoint/2010/main" val="106327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796E-C338-E4A4-3BE8-84A9AD17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B02D-4F25-3055-0F66-D1841B7D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790208" cy="3862388"/>
          </a:xfrm>
        </p:spPr>
        <p:txBody>
          <a:bodyPr>
            <a:normAutofit/>
          </a:bodyPr>
          <a:lstStyle/>
          <a:p>
            <a:r>
              <a:rPr lang="en-US" sz="2400" dirty="0"/>
              <a:t>Q: If you administer the survey in languages other than English/Spanish, do respondents primarily complete the survey online, on paper, or a mix of both?</a:t>
            </a:r>
          </a:p>
          <a:p>
            <a:endParaRPr lang="en-US" sz="2400" dirty="0"/>
          </a:p>
          <a:p>
            <a:pPr marL="742950" indent="-742950">
              <a:buAutoNum type="arabicPeriod"/>
            </a:pPr>
            <a:r>
              <a:rPr lang="en-US" sz="2400" b="0" dirty="0"/>
              <a:t>We don’t administer the survey in languages other than English/Spanish</a:t>
            </a:r>
          </a:p>
          <a:p>
            <a:pPr marL="742950" indent="-742950">
              <a:buAutoNum type="arabicPeriod"/>
            </a:pPr>
            <a:r>
              <a:rPr lang="en-US" sz="2400" b="0" dirty="0"/>
              <a:t>Online</a:t>
            </a:r>
          </a:p>
          <a:p>
            <a:pPr marL="742950" indent="-742950">
              <a:buAutoNum type="arabicPeriod"/>
            </a:pPr>
            <a:r>
              <a:rPr lang="en-US" sz="2400" b="0" dirty="0"/>
              <a:t>Paper</a:t>
            </a:r>
          </a:p>
          <a:p>
            <a:pPr marL="742950" indent="-742950">
              <a:buAutoNum type="arabicPeriod"/>
            </a:pPr>
            <a:r>
              <a:rPr lang="en-US" sz="2400" b="0" dirty="0"/>
              <a:t>Mix of both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28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411EF75D-B91B-5BB1-E67B-DBBBB773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34" y="1814424"/>
            <a:ext cx="2927131" cy="2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31EA-409A-CFDE-6953-8075E0E1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Objectives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69FB2-65CB-2AE5-9769-A0F5A5E4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86" y="2093119"/>
            <a:ext cx="10515600" cy="3355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Provide a quick refresher on the FFY 24 evaluation project and related timelines</a:t>
            </a: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Review results from FFY 23</a:t>
            </a: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Provide insight on FFY 25</a:t>
            </a: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Info gathering</a:t>
            </a:r>
          </a:p>
          <a:p>
            <a:pPr marL="742950" indent="-742950" fontAlgn="base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Answer questions</a:t>
            </a:r>
            <a:endParaRPr lang="en-US" sz="2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8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Evaluation Project Refresher</a:t>
            </a:r>
          </a:p>
        </p:txBody>
      </p:sp>
    </p:spTree>
    <p:extLst>
      <p:ext uri="{BB962C8B-B14F-4D97-AF65-F5344CB8AC3E}">
        <p14:creationId xmlns:p14="http://schemas.microsoft.com/office/powerpoint/2010/main" val="265518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Adult DE Eval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ABC-6F86-60BC-7541-245D098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22" y="2652716"/>
            <a:ext cx="5898950" cy="3613998"/>
          </a:xfrm>
        </p:spPr>
        <p:txBody>
          <a:bodyPr>
            <a:normAutofit/>
          </a:bodyPr>
          <a:lstStyle/>
          <a:p>
            <a:r>
              <a:rPr lang="en-US" sz="1800" dirty="0"/>
              <a:t>Contact: </a:t>
            </a:r>
            <a:r>
              <a:rPr lang="en-US" sz="1800" b="0" dirty="0"/>
              <a:t>Amanda Linares</a:t>
            </a:r>
          </a:p>
          <a:p>
            <a:r>
              <a:rPr lang="en-US" sz="1800" b="0" dirty="0"/>
              <a:t>	</a:t>
            </a:r>
            <a:r>
              <a:rPr lang="en-US" sz="1800" b="0" dirty="0">
                <a:hlinkClick r:id="rId2"/>
              </a:rPr>
              <a:t>amlinares@ucanr.edu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dirty="0"/>
              <a:t>Website: </a:t>
            </a:r>
            <a:r>
              <a:rPr lang="en-US" sz="1800" b="0" dirty="0">
                <a:hlinkClick r:id="rId3"/>
              </a:rPr>
              <a:t>https://ucanr.edu/sites/http___ucanredu_sites_adultDE//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dirty="0"/>
              <a:t>Listserv: </a:t>
            </a:r>
          </a:p>
          <a:p>
            <a:r>
              <a:rPr lang="en-US" sz="1800" b="0" dirty="0">
                <a:hlinkClick r:id="rId4"/>
              </a:rPr>
              <a:t>https://ucanr.edu/sites/LHDEvaluation/Evaluation_Project_Listserv_Signup/IOE_AdultDE_listserv/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FE92A-948F-59C1-DC1B-C2ABCA520B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3" r="4387"/>
          <a:stretch/>
        </p:blipFill>
        <p:spPr>
          <a:xfrm>
            <a:off x="6790454" y="1766308"/>
            <a:ext cx="5213705" cy="39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10566-A3D1-2DAB-2C17-CF13651F4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3F9D-1B0A-1694-049E-E60000BE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Do I need to evaluate?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EA838B-E696-72BC-2EA0-557FE5334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934057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1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6F7A1B-5BCD-E248-47C1-433A0DC64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74196"/>
              </p:ext>
            </p:extLst>
          </p:nvPr>
        </p:nvGraphicFramePr>
        <p:xfrm>
          <a:off x="820947" y="1002270"/>
          <a:ext cx="10394829" cy="4853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44442">
                  <a:extLst>
                    <a:ext uri="{9D8B030D-6E8A-4147-A177-3AD203B41FA5}">
                      <a16:colId xmlns:a16="http://schemas.microsoft.com/office/drawing/2014/main" val="962638963"/>
                    </a:ext>
                  </a:extLst>
                </a:gridCol>
                <a:gridCol w="868146">
                  <a:extLst>
                    <a:ext uri="{9D8B030D-6E8A-4147-A177-3AD203B41FA5}">
                      <a16:colId xmlns:a16="http://schemas.microsoft.com/office/drawing/2014/main" val="321991599"/>
                    </a:ext>
                  </a:extLst>
                </a:gridCol>
                <a:gridCol w="4290030">
                  <a:extLst>
                    <a:ext uri="{9D8B030D-6E8A-4147-A177-3AD203B41FA5}">
                      <a16:colId xmlns:a16="http://schemas.microsoft.com/office/drawing/2014/main" val="3258642251"/>
                    </a:ext>
                  </a:extLst>
                </a:gridCol>
                <a:gridCol w="992211">
                  <a:extLst>
                    <a:ext uri="{9D8B030D-6E8A-4147-A177-3AD203B41FA5}">
                      <a16:colId xmlns:a16="http://schemas.microsoft.com/office/drawing/2014/main" val="431005922"/>
                    </a:ext>
                  </a:extLst>
                </a:gridCol>
              </a:tblGrid>
              <a:tr h="191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Curriculum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Lessons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Curriculum cont'd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Lessons</a:t>
                      </a:r>
                    </a:p>
                  </a:txBody>
                  <a:tcPr marL="0" marR="3125" marT="8999" marB="449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15626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Taste of African Heritage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Fresh from the Garden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35514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Around the Table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Healthy, Happy Families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71576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Around the Table: Nourishing Families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Making Every Dollar Count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605447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Bingocize™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Matter of Balance (MOB)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97184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Cell-Ed Eat Healthy, Be Active Community Workshops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MyPlate for My Family Education Toolkit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550539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Cell-Ed Eat Smart, Live Strong: Nutrition Ed for Older Adults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Nutrition 5 Class Series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79052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Chronic Disease Self Management Program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Parent Lesson Plans: Advocating for Healthier School Environments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17941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Cooking for Health Academy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Plan, Shop, Save and Cook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01124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Cooking Matters (national)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Seniors Eating Well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427432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Create Better Health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Staying Healthy through Education &amp; Prevention (STEP)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027635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Eat Healthy, Be Active Community Workshops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 Chi for Arthritis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459157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Eat Smart, Live Strong: Nutrition Education for Older Adults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 Chi: Moving for Better Balance (a.k.a. Tai Ji Quan)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26784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Eating Smart, Being Active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Telephonic Health Coaching Intervention Toolkit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001582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Enhance® Fitness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4+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Turtle Island Tales Family Wellness Program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22595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Everybody Loves Line Dancing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TWIGs: Teams With Inter-Generational Support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499704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Faithful Families Eating Smart and Moving More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UCCE Connects to You!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6071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Families Eating Smart and Moving More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Walk with Ease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183118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 &amp; Strong!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Young at Heart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4+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50007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Food Smarts for Adults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3-6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125" marT="13499" marB="4499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75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26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How do I evaluate?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4BBE1-C439-2C6A-1C41-74C8B21E8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02187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7EDA5-C5DA-D908-63DE-9AE6B7B96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8ED2-7958-5B9D-64F8-252632AC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522"/>
            <a:ext cx="10515600" cy="1325563"/>
          </a:xfrm>
        </p:spPr>
        <p:txBody>
          <a:bodyPr/>
          <a:lstStyle/>
          <a:p>
            <a:r>
              <a:rPr lang="en-US" sz="3600" dirty="0"/>
              <a:t>How do I identify Adult DE Eval in PEARS?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2E1E4-CBC6-F5AC-95BB-605DA27E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7" y="1886085"/>
            <a:ext cx="9100070" cy="416889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10F3C37-45E7-D7CF-D9F3-0B0F9C116E3C}"/>
              </a:ext>
            </a:extLst>
          </p:cNvPr>
          <p:cNvSpPr/>
          <p:nvPr/>
        </p:nvSpPr>
        <p:spPr>
          <a:xfrm>
            <a:off x="241214" y="4382814"/>
            <a:ext cx="778289" cy="361714"/>
          </a:xfrm>
          <a:prstGeom prst="rightArrow">
            <a:avLst/>
          </a:prstGeom>
          <a:solidFill>
            <a:srgbClr val="F8D311"/>
          </a:solidFill>
          <a:ln>
            <a:solidFill>
              <a:srgbClr val="F8D3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E4000B-25AE-8B7A-A62C-7D5753018B84}"/>
              </a:ext>
            </a:extLst>
          </p:cNvPr>
          <p:cNvSpPr/>
          <p:nvPr/>
        </p:nvSpPr>
        <p:spPr>
          <a:xfrm rot="8875730">
            <a:off x="7695793" y="3986137"/>
            <a:ext cx="736211" cy="290844"/>
          </a:xfrm>
          <a:prstGeom prst="rightArrow">
            <a:avLst/>
          </a:prstGeom>
          <a:solidFill>
            <a:srgbClr val="F8D311"/>
          </a:solidFill>
          <a:ln>
            <a:solidFill>
              <a:srgbClr val="F8D3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H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2B84"/>
      </a:accent1>
      <a:accent2>
        <a:srgbClr val="8BC53F"/>
      </a:accent2>
      <a:accent3>
        <a:srgbClr val="00944D"/>
      </a:accent3>
      <a:accent4>
        <a:srgbClr val="2B388F"/>
      </a:accent4>
      <a:accent5>
        <a:srgbClr val="EC1C24"/>
      </a:accent5>
      <a:accent6>
        <a:srgbClr val="AF2A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7" ma:contentTypeDescription="Create a new document." ma:contentTypeScope="" ma:versionID="e33ec1952eb5afb59fd7a5b9c2d29c38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9f3e452d45072b16d5559a8bfdf9afbf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3721E0-5FAB-44FE-BE8A-7AABAE50F7FC}">
  <ds:schemaRefs>
    <ds:schemaRef ds:uri="4de515f2-057f-4c6c-9009-40b624203122"/>
    <ds:schemaRef ds:uri="aa572fdf-9ee6-45c3-8555-cedceb13ba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aa572fdf-9ee6-45c3-8555-cedceb13ba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29148</TotalTime>
  <Words>1702</Words>
  <Application>Microsoft Office PowerPoint</Application>
  <PresentationFormat>Widescreen</PresentationFormat>
  <Paragraphs>266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2_Custom Design</vt:lpstr>
      <vt:lpstr>FFY 24  Adult Direct Education Evaluation  Mid-Year Check-In</vt:lpstr>
      <vt:lpstr>Access the recording &amp; slides</vt:lpstr>
      <vt:lpstr>Objectives</vt:lpstr>
      <vt:lpstr>Evaluation Project Refresher</vt:lpstr>
      <vt:lpstr>Adult DE Eval Resources</vt:lpstr>
      <vt:lpstr>Do I need to evaluate?</vt:lpstr>
      <vt:lpstr>PowerPoint Presentation</vt:lpstr>
      <vt:lpstr>How do I evaluate?</vt:lpstr>
      <vt:lpstr>How do I identify Adult DE Eval in PEARS?</vt:lpstr>
      <vt:lpstr>FFY 24 Evaluation Timeline</vt:lpstr>
      <vt:lpstr>FFY 23 CFHL Adult Survey Statewide Results</vt:lpstr>
      <vt:lpstr>FFY 23 Statewide Data Collection </vt:lpstr>
      <vt:lpstr>Caution!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LHD-level Results</vt:lpstr>
      <vt:lpstr>FFY 25: What’s next?</vt:lpstr>
      <vt:lpstr>Modular Survey</vt:lpstr>
      <vt:lpstr>Poll Question</vt:lpstr>
      <vt:lpstr>Survey Translations</vt:lpstr>
      <vt:lpstr>Poll Question</vt:lpstr>
      <vt:lpstr>Poll Question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105</cp:revision>
  <cp:lastPrinted>2023-11-16T16:13:19Z</cp:lastPrinted>
  <dcterms:created xsi:type="dcterms:W3CDTF">2022-04-06T22:46:18Z</dcterms:created>
  <dcterms:modified xsi:type="dcterms:W3CDTF">2024-03-18T22:32:46Z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  <property fmtid="{D5CDD505-2E9C-101B-9397-08002B2CF9AE}" pid="3" name="MediaServiceImageTags">
    <vt:lpwstr/>
  </property>
</Properties>
</file>