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jpg" ContentType="image/jpeg"/>
  <Override PartName="/ppt/media/image14.jpg" ContentType="image/jpeg"/>
  <Override PartName="/ppt/notesSlides/notesSlide6.xml" ContentType="application/vnd.openxmlformats-officedocument.presentationml.notesSlide+xml"/>
  <Override PartName="/ppt/media/image15.jpg" ContentType="image/jpeg"/>
  <Override PartName="/ppt/media/image16.jpg" ContentType="image/jpeg"/>
  <Override PartName="/ppt/notesSlides/notesSlide7.xml" ContentType="application/vnd.openxmlformats-officedocument.presentationml.notesSlide+xml"/>
  <Override PartName="/ppt/media/image18.jpg" ContentType="image/jpeg"/>
  <Override PartName="/ppt/notesSlides/notesSlide8.xml" ContentType="application/vnd.openxmlformats-officedocument.presentationml.notesSlide+xml"/>
  <Override PartName="/ppt/media/image19.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2.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68" r:id="rId2"/>
    <p:sldId id="304" r:id="rId3"/>
    <p:sldId id="683" r:id="rId4"/>
    <p:sldId id="642" r:id="rId5"/>
    <p:sldId id="665" r:id="rId6"/>
    <p:sldId id="685" r:id="rId7"/>
    <p:sldId id="686" r:id="rId8"/>
    <p:sldId id="687" r:id="rId9"/>
    <p:sldId id="639" r:id="rId10"/>
    <p:sldId id="309" r:id="rId11"/>
    <p:sldId id="675" r:id="rId12"/>
    <p:sldId id="643" r:id="rId13"/>
    <p:sldId id="285" r:id="rId14"/>
    <p:sldId id="688" r:id="rId15"/>
    <p:sldId id="650" r:id="rId16"/>
    <p:sldId id="690" r:id="rId17"/>
    <p:sldId id="680" r:id="rId18"/>
    <p:sldId id="287" r:id="rId19"/>
    <p:sldId id="286" r:id="rId20"/>
    <p:sldId id="644" r:id="rId21"/>
    <p:sldId id="308" r:id="rId22"/>
    <p:sldId id="641" r:id="rId23"/>
    <p:sldId id="288" r:id="rId24"/>
    <p:sldId id="302" r:id="rId25"/>
    <p:sldId id="645" r:id="rId26"/>
    <p:sldId id="289" r:id="rId27"/>
    <p:sldId id="654" r:id="rId28"/>
    <p:sldId id="656" r:id="rId29"/>
    <p:sldId id="651" r:id="rId30"/>
    <p:sldId id="658" r:id="rId31"/>
    <p:sldId id="303" r:id="rId32"/>
    <p:sldId id="646" r:id="rId33"/>
    <p:sldId id="647" r:id="rId34"/>
    <p:sldId id="660" r:id="rId35"/>
    <p:sldId id="661" r:id="rId36"/>
    <p:sldId id="662" r:id="rId37"/>
    <p:sldId id="670" r:id="rId38"/>
    <p:sldId id="663" r:id="rId39"/>
    <p:sldId id="664" r:id="rId40"/>
    <p:sldId id="671" r:id="rId41"/>
    <p:sldId id="695" r:id="rId42"/>
    <p:sldId id="696" r:id="rId43"/>
    <p:sldId id="666" r:id="rId44"/>
    <p:sldId id="667" r:id="rId45"/>
    <p:sldId id="668" r:id="rId46"/>
    <p:sldId id="669" r:id="rId47"/>
    <p:sldId id="297" r:id="rId48"/>
    <p:sldId id="693" r:id="rId49"/>
    <p:sldId id="691" r:id="rId50"/>
    <p:sldId id="692" r:id="rId51"/>
    <p:sldId id="694" r:id="rId52"/>
    <p:sldId id="306" r:id="rId53"/>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35333B-EB17-43CC-AD61-A63B1CDFC284}">
          <p14:sldIdLst>
            <p14:sldId id="268"/>
            <p14:sldId id="304"/>
            <p14:sldId id="683"/>
            <p14:sldId id="642"/>
            <p14:sldId id="665"/>
            <p14:sldId id="685"/>
            <p14:sldId id="686"/>
            <p14:sldId id="687"/>
            <p14:sldId id="639"/>
            <p14:sldId id="309"/>
            <p14:sldId id="675"/>
            <p14:sldId id="643"/>
            <p14:sldId id="285"/>
            <p14:sldId id="688"/>
            <p14:sldId id="650"/>
            <p14:sldId id="690"/>
            <p14:sldId id="680"/>
            <p14:sldId id="287"/>
            <p14:sldId id="286"/>
            <p14:sldId id="644"/>
            <p14:sldId id="308"/>
            <p14:sldId id="641"/>
            <p14:sldId id="288"/>
            <p14:sldId id="302"/>
            <p14:sldId id="645"/>
            <p14:sldId id="289"/>
            <p14:sldId id="654"/>
            <p14:sldId id="656"/>
            <p14:sldId id="651"/>
            <p14:sldId id="658"/>
            <p14:sldId id="303"/>
            <p14:sldId id="646"/>
            <p14:sldId id="647"/>
            <p14:sldId id="660"/>
            <p14:sldId id="661"/>
            <p14:sldId id="662"/>
            <p14:sldId id="670"/>
            <p14:sldId id="663"/>
            <p14:sldId id="664"/>
            <p14:sldId id="671"/>
            <p14:sldId id="695"/>
            <p14:sldId id="696"/>
            <p14:sldId id="666"/>
            <p14:sldId id="667"/>
            <p14:sldId id="668"/>
            <p14:sldId id="669"/>
            <p14:sldId id="297"/>
            <p14:sldId id="693"/>
            <p14:sldId id="691"/>
            <p14:sldId id="692"/>
            <p14:sldId id="694"/>
          </p14:sldIdLst>
        </p14:section>
        <p14:section name="Untitled Section" id="{A55B92F0-099E-410C-88CD-78E672B4CFCB}">
          <p14:sldIdLst>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DAE3F3"/>
    <a:srgbClr val="FFC000"/>
    <a:srgbClr val="ED7D31"/>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87485" autoAdjust="0"/>
  </p:normalViewPr>
  <p:slideViewPr>
    <p:cSldViewPr snapToGrid="0">
      <p:cViewPr varScale="1">
        <p:scale>
          <a:sx n="80" d="100"/>
          <a:sy n="80" d="100"/>
        </p:scale>
        <p:origin x="1435" y="48"/>
      </p:cViewPr>
      <p:guideLst/>
    </p:cSldViewPr>
  </p:slideViewPr>
  <p:outlineViewPr>
    <p:cViewPr>
      <p:scale>
        <a:sx n="33" d="100"/>
        <a:sy n="33" d="100"/>
      </p:scale>
      <p:origin x="0" y="-15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1D54E8A-B702-443C-B0BD-7C8DC491B3C0}" type="datetimeFigureOut">
              <a:rPr lang="en-US" smtClean="0"/>
              <a:t>6/20/2024</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B576060-5A2F-4A31-B9AA-85BDCCCFF5FC}" type="slidenum">
              <a:rPr lang="en-US" smtClean="0"/>
              <a:t>‹#›</a:t>
            </a:fld>
            <a:endParaRPr lang="en-US"/>
          </a:p>
        </p:txBody>
      </p:sp>
    </p:spTree>
    <p:extLst>
      <p:ext uri="{BB962C8B-B14F-4D97-AF65-F5344CB8AC3E}">
        <p14:creationId xmlns:p14="http://schemas.microsoft.com/office/powerpoint/2010/main" val="1998759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C2985BC-80D6-49C8-BD63-8A0D68C46BE2}" type="datetimeFigureOut">
              <a:rPr lang="en-US" smtClean="0"/>
              <a:t>6/20/2024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DFF3F6C-E91D-4D89-A7EC-9C2B35F925EE}" type="slidenum">
              <a:rPr lang="en-US" smtClean="0"/>
              <a:t>‹#›</a:t>
            </a:fld>
            <a:endParaRPr lang="en-US"/>
          </a:p>
        </p:txBody>
      </p:sp>
    </p:spTree>
    <p:extLst>
      <p:ext uri="{BB962C8B-B14F-4D97-AF65-F5344CB8AC3E}">
        <p14:creationId xmlns:p14="http://schemas.microsoft.com/office/powerpoint/2010/main" val="98192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1</a:t>
            </a:fld>
            <a:endParaRPr lang="en-US"/>
          </a:p>
        </p:txBody>
      </p:sp>
    </p:spTree>
    <p:extLst>
      <p:ext uri="{BB962C8B-B14F-4D97-AF65-F5344CB8AC3E}">
        <p14:creationId xmlns:p14="http://schemas.microsoft.com/office/powerpoint/2010/main" val="213076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10</a:t>
            </a:fld>
            <a:endParaRPr lang="en-US"/>
          </a:p>
        </p:txBody>
      </p:sp>
    </p:spTree>
    <p:extLst>
      <p:ext uri="{BB962C8B-B14F-4D97-AF65-F5344CB8AC3E}">
        <p14:creationId xmlns:p14="http://schemas.microsoft.com/office/powerpoint/2010/main" val="363372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11</a:t>
            </a:fld>
            <a:endParaRPr lang="en-US"/>
          </a:p>
        </p:txBody>
      </p:sp>
    </p:spTree>
    <p:extLst>
      <p:ext uri="{BB962C8B-B14F-4D97-AF65-F5344CB8AC3E}">
        <p14:creationId xmlns:p14="http://schemas.microsoft.com/office/powerpoint/2010/main" val="123541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Today’s presentation is the start of a conversation. </a:t>
            </a:r>
          </a:p>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12</a:t>
            </a:fld>
            <a:endParaRPr lang="en-US"/>
          </a:p>
        </p:txBody>
      </p:sp>
    </p:spTree>
    <p:extLst>
      <p:ext uri="{BB962C8B-B14F-4D97-AF65-F5344CB8AC3E}">
        <p14:creationId xmlns:p14="http://schemas.microsoft.com/office/powerpoint/2010/main" val="651256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Typical livestock grazing is sheep,</a:t>
            </a:r>
            <a:r>
              <a:rPr lang="en-US" baseline="0" dirty="0"/>
              <a:t> goats, cattle </a:t>
            </a:r>
          </a:p>
          <a:p>
            <a:pPr marL="171450" indent="-171450">
              <a:buFontTx/>
              <a:buChar char="-"/>
            </a:pPr>
            <a:r>
              <a:rPr lang="en-US" dirty="0"/>
              <a:t>Type of livestock dependent on infrastructure , size of property and vegetation</a:t>
            </a:r>
            <a:r>
              <a:rPr lang="en-US" baseline="0" dirty="0"/>
              <a:t> you want controlled </a:t>
            </a:r>
          </a:p>
          <a:p>
            <a:pPr marL="0" indent="0">
              <a:buFontTx/>
              <a:buNone/>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13</a:t>
            </a:fld>
            <a:endParaRPr lang="en-US"/>
          </a:p>
        </p:txBody>
      </p:sp>
    </p:spTree>
    <p:extLst>
      <p:ext uri="{BB962C8B-B14F-4D97-AF65-F5344CB8AC3E}">
        <p14:creationId xmlns:p14="http://schemas.microsoft.com/office/powerpoint/2010/main" val="166284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454"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Brainstorm slide </a:t>
            </a:r>
          </a:p>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14</a:t>
            </a:fld>
            <a:endParaRPr lang="en-US"/>
          </a:p>
        </p:txBody>
      </p:sp>
    </p:spTree>
    <p:extLst>
      <p:ext uri="{BB962C8B-B14F-4D97-AF65-F5344CB8AC3E}">
        <p14:creationId xmlns:p14="http://schemas.microsoft.com/office/powerpoint/2010/main" val="3446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Defining the type of livestock is important to meet objectives, specific consideration of livestock foraging behavior.</a:t>
            </a:r>
          </a:p>
          <a:p>
            <a:pPr marL="171450" indent="-171450">
              <a:buFontTx/>
              <a:buChar char="-"/>
            </a:pPr>
            <a:r>
              <a:rPr lang="en-US" baseline="0" dirty="0"/>
              <a:t>Cattle and sheep are a good selection to manage fine vegetation like grasses</a:t>
            </a:r>
          </a:p>
          <a:p>
            <a:pPr marL="171450" indent="-171450">
              <a:buFontTx/>
              <a:buChar char="-"/>
            </a:pPr>
            <a:r>
              <a:rPr lang="en-US" baseline="0" dirty="0"/>
              <a:t>If property is predominately brush, consider using goats as they are browsers and consume a higher percentage of foliage from shrubs</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15</a:t>
            </a:fld>
            <a:endParaRPr lang="en-US"/>
          </a:p>
        </p:txBody>
      </p:sp>
    </p:spTree>
    <p:extLst>
      <p:ext uri="{BB962C8B-B14F-4D97-AF65-F5344CB8AC3E}">
        <p14:creationId xmlns:p14="http://schemas.microsoft.com/office/powerpoint/2010/main" val="253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4225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500" dirty="0">
              <a:latin typeface="Times New Roman" panose="02020603050405020304" pitchFamily="18" charset="0"/>
              <a:cs typeface="Times New Roman" panose="02020603050405020304" pitchFamily="18" charset="0"/>
            </a:endParaRPr>
          </a:p>
          <a:p>
            <a:pPr marL="457200" marR="0" lvl="1" indent="0" algn="l" defTabSz="94225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dirty="0">
                <a:latin typeface="Times New Roman" panose="02020603050405020304" pitchFamily="18" charset="0"/>
                <a:cs typeface="Times New Roman" panose="02020603050405020304" pitchFamily="18" charset="0"/>
              </a:rPr>
              <a:t>A few types of plant species that are on rangeland include </a:t>
            </a:r>
          </a:p>
          <a:p>
            <a:pPr marL="457200" marR="0" lvl="1" indent="0" algn="l" defTabSz="94225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17</a:t>
            </a:fld>
            <a:endParaRPr lang="en-US"/>
          </a:p>
        </p:txBody>
      </p:sp>
    </p:spTree>
    <p:extLst>
      <p:ext uri="{BB962C8B-B14F-4D97-AF65-F5344CB8AC3E}">
        <p14:creationId xmlns:p14="http://schemas.microsoft.com/office/powerpoint/2010/main" val="410348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tx2">
                    <a:lumMod val="75000"/>
                  </a:schemeClr>
                </a:solidFill>
                <a:latin typeface="Bookman Old Style" panose="02050604050505020204" pitchFamily="18" charset="0"/>
                <a:cs typeface="Times New Roman" panose="02020603050405020304" pitchFamily="18" charset="0"/>
              </a:rPr>
              <a:t>Prescribed grazing is the controlled implementation of the timing, frequency, and intensity of grazing to achieve specific goal(s).</a:t>
            </a:r>
          </a:p>
          <a:p>
            <a:endParaRPr lang="en-US" dirty="0"/>
          </a:p>
          <a:p>
            <a:endParaRPr lang="en-US" dirty="0"/>
          </a:p>
          <a:p>
            <a:r>
              <a:rPr lang="en-US" dirty="0"/>
              <a:t>Today’s conversation is about the specific</a:t>
            </a:r>
            <a:r>
              <a:rPr lang="en-US" baseline="0" dirty="0"/>
              <a:t> goal of “reducing fire fuel loads” </a:t>
            </a: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18</a:t>
            </a:fld>
            <a:endParaRPr lang="en-US"/>
          </a:p>
        </p:txBody>
      </p:sp>
    </p:spTree>
    <p:extLst>
      <p:ext uri="{BB962C8B-B14F-4D97-AF65-F5344CB8AC3E}">
        <p14:creationId xmlns:p14="http://schemas.microsoft.com/office/powerpoint/2010/main" val="4128010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sz="3200" b="1" dirty="0"/>
              <a:t>Property owner and manager define</a:t>
            </a:r>
            <a:r>
              <a:rPr lang="en-US" sz="3200" b="1" baseline="0" dirty="0"/>
              <a:t> when developing YOUR managed grazing program </a:t>
            </a:r>
            <a:endParaRPr lang="en-US" sz="3200" b="1" dirty="0"/>
          </a:p>
          <a:p>
            <a:pPr marL="971550" lvl="1" indent="-514350">
              <a:lnSpc>
                <a:spcPct val="150000"/>
              </a:lnSpc>
              <a:buAutoNum type="arabicPeriod"/>
            </a:pPr>
            <a:r>
              <a:rPr lang="en-US" dirty="0">
                <a:cs typeface="Calibri" panose="020F0502020204030204" pitchFamily="34" charset="0"/>
              </a:rPr>
              <a:t>Type of livestock (</a:t>
            </a:r>
            <a:r>
              <a:rPr lang="en-US" i="1" dirty="0">
                <a:cs typeface="Calibri" panose="020F0502020204030204" pitchFamily="34" charset="0"/>
              </a:rPr>
              <a:t>e.g., cattle, sheep, goats</a:t>
            </a:r>
            <a:r>
              <a:rPr lang="en-US" dirty="0">
                <a:cs typeface="Calibri" panose="020F0502020204030204" pitchFamily="34" charset="0"/>
              </a:rPr>
              <a:t>)</a:t>
            </a:r>
          </a:p>
          <a:p>
            <a:pPr marL="1428750" marR="0" lvl="2" indent="-5143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dirty="0"/>
              <a:t>dependent on infrastructure , size of property and personal</a:t>
            </a:r>
            <a:r>
              <a:rPr lang="en-US" sz="1800" baseline="0" dirty="0"/>
              <a:t> preference </a:t>
            </a:r>
            <a:r>
              <a:rPr lang="en-US" sz="1800" dirty="0"/>
              <a:t>species</a:t>
            </a:r>
          </a:p>
          <a:p>
            <a:pPr marL="1428750" marR="0" lvl="2" indent="-5143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dirty="0"/>
              <a:t>Main goals?</a:t>
            </a:r>
            <a:r>
              <a:rPr lang="en-US" sz="1800" baseline="0" dirty="0"/>
              <a:t> Species of control  - last webinar targeted grazing shared a lot of people look at “goats” when in fact sometime sheep may be a better option </a:t>
            </a:r>
          </a:p>
          <a:p>
            <a:pPr marL="1428750" marR="0" lvl="2" indent="-5143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aseline="0" dirty="0"/>
              <a:t>Access  to what animals – or purchase with background</a:t>
            </a:r>
          </a:p>
          <a:p>
            <a:pPr marL="1428750" marR="0" lvl="2" indent="-5143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800" dirty="0"/>
          </a:p>
          <a:p>
            <a:pPr marL="971550" lvl="1" indent="-514350">
              <a:lnSpc>
                <a:spcPct val="150000"/>
              </a:lnSpc>
              <a:buAutoNum type="arabicPeriod"/>
            </a:pPr>
            <a:endParaRPr lang="en-US" sz="1800" dirty="0">
              <a:cs typeface="Calibri" panose="020F0502020204030204" pitchFamily="34" charset="0"/>
            </a:endParaRPr>
          </a:p>
          <a:p>
            <a:pPr marL="971550" lvl="1" indent="-514350">
              <a:lnSpc>
                <a:spcPct val="150000"/>
              </a:lnSpc>
              <a:buAutoNum type="arabicPeriod"/>
            </a:pPr>
            <a:r>
              <a:rPr lang="en-US" dirty="0">
                <a:cs typeface="Calibri" panose="020F0502020204030204" pitchFamily="34" charset="0"/>
              </a:rPr>
              <a:t>Number of livestock (</a:t>
            </a:r>
            <a:r>
              <a:rPr lang="en-US" i="1" dirty="0">
                <a:cs typeface="Calibri" panose="020F0502020204030204" pitchFamily="34" charset="0"/>
              </a:rPr>
              <a:t>stocking density – head/acre</a:t>
            </a:r>
            <a:r>
              <a:rPr lang="en-US" dirty="0">
                <a:cs typeface="Calibri" panose="020F0502020204030204" pitchFamily="34" charset="0"/>
              </a:rPr>
              <a:t>)</a:t>
            </a:r>
          </a:p>
          <a:p>
            <a:pPr marL="971550" lvl="1" indent="-514350">
              <a:lnSpc>
                <a:spcPct val="150000"/>
              </a:lnSpc>
              <a:buAutoNum type="arabicPeriod"/>
            </a:pPr>
            <a:endParaRPr lang="en-US" dirty="0">
              <a:cs typeface="Calibri" panose="020F0502020204030204" pitchFamily="34" charset="0"/>
            </a:endParaRPr>
          </a:p>
          <a:p>
            <a:pPr marL="971550" lvl="1" indent="-514350">
              <a:lnSpc>
                <a:spcPct val="150000"/>
              </a:lnSpc>
              <a:buAutoNum type="arabicPeriod"/>
            </a:pPr>
            <a:r>
              <a:rPr lang="en-US" dirty="0">
                <a:cs typeface="Calibri" panose="020F0502020204030204" pitchFamily="34" charset="0"/>
              </a:rPr>
              <a:t>Duration of grazing (</a:t>
            </a:r>
            <a:r>
              <a:rPr lang="en-US" i="1" dirty="0">
                <a:cs typeface="Calibri" panose="020F0502020204030204" pitchFamily="34" charset="0"/>
              </a:rPr>
              <a:t>stocking rate – head/acre/year</a:t>
            </a:r>
            <a:r>
              <a:rPr lang="en-US" dirty="0">
                <a:cs typeface="Calibri" panose="020F0502020204030204" pitchFamily="34" charset="0"/>
              </a:rPr>
              <a:t>)</a:t>
            </a:r>
          </a:p>
          <a:p>
            <a:pPr marL="971550" lvl="1" indent="-514350">
              <a:lnSpc>
                <a:spcPct val="150000"/>
              </a:lnSpc>
              <a:buFont typeface="Arial" panose="020B0604020202020204" pitchFamily="34" charset="0"/>
              <a:buChar char="•"/>
            </a:pPr>
            <a:endParaRPr lang="en-US" dirty="0">
              <a:cs typeface="Calibri" panose="020F0502020204030204" pitchFamily="34" charset="0"/>
            </a:endParaRPr>
          </a:p>
          <a:p>
            <a:pPr marL="457200" lvl="1" indent="0">
              <a:lnSpc>
                <a:spcPct val="150000"/>
              </a:lnSpc>
              <a:buNone/>
            </a:pPr>
            <a:r>
              <a:rPr lang="en-US" dirty="0">
                <a:cs typeface="Calibri" panose="020F0502020204030204" pitchFamily="34" charset="0"/>
              </a:rPr>
              <a:t>4. Seasonal timing of grazing (</a:t>
            </a:r>
            <a:r>
              <a:rPr lang="en-US" i="1" dirty="0">
                <a:cs typeface="Calibri" panose="020F0502020204030204" pitchFamily="34" charset="0"/>
              </a:rPr>
              <a:t>e.g., spring, summer, </a:t>
            </a:r>
            <a:r>
              <a:rPr lang="en-US" i="1" dirty="0" err="1">
                <a:cs typeface="Calibri" panose="020F0502020204030204" pitchFamily="34" charset="0"/>
              </a:rPr>
              <a:t>etc</a:t>
            </a:r>
            <a:r>
              <a:rPr lang="en-US" dirty="0">
                <a:cs typeface="Calibri" panose="020F0502020204030204" pitchFamily="34" charset="0"/>
              </a:rPr>
              <a:t>)</a:t>
            </a:r>
          </a:p>
          <a:p>
            <a:pPr marL="1428750" lvl="2" indent="-514350">
              <a:lnSpc>
                <a:spcPct val="150000"/>
              </a:lnSpc>
              <a:buFont typeface="Arial" panose="020B0604020202020204" pitchFamily="34" charset="0"/>
              <a:buChar char="•"/>
            </a:pPr>
            <a:r>
              <a:rPr lang="en-US" dirty="0"/>
              <a:t>Everyone wants animals June 1</a:t>
            </a:r>
            <a:r>
              <a:rPr lang="en-US" baseline="30000" dirty="0"/>
              <a:t>st</a:t>
            </a:r>
            <a:r>
              <a:rPr lang="en-US" dirty="0"/>
              <a:t> when grass starts turning brown</a:t>
            </a:r>
            <a:r>
              <a:rPr lang="en-US" baseline="0" dirty="0"/>
              <a:t>, but you can reduce fire fuel loads year round on a lot of the valley and foothill landscapes</a:t>
            </a:r>
          </a:p>
          <a:p>
            <a:pPr marL="1428750" lvl="2" indent="-514350">
              <a:lnSpc>
                <a:spcPct val="150000"/>
              </a:lnSpc>
              <a:buFont typeface="Arial" panose="020B0604020202020204" pitchFamily="34" charset="0"/>
              <a:buChar char="•"/>
            </a:pPr>
            <a:r>
              <a:rPr lang="en-US" baseline="0" dirty="0"/>
              <a:t>Season long grazing – Nov-May </a:t>
            </a:r>
          </a:p>
          <a:p>
            <a:pPr marL="1428750" lvl="2" indent="-514350">
              <a:lnSpc>
                <a:spcPct val="150000"/>
              </a:lnSpc>
              <a:buFont typeface="Arial" panose="020B0604020202020204" pitchFamily="34" charset="0"/>
              <a:buChar char="•"/>
            </a:pPr>
            <a:r>
              <a:rPr lang="en-US" baseline="0" dirty="0"/>
              <a:t>Or Year round grazing – unique situation – see this often in coastal landscapes or mixed use in foothills with reliable water supplies </a:t>
            </a:r>
          </a:p>
          <a:p>
            <a:pPr marL="1428750" lvl="2" indent="-514350">
              <a:lnSpc>
                <a:spcPct val="150000"/>
              </a:lnSpc>
              <a:buFont typeface="Arial" panose="020B0604020202020204" pitchFamily="34" charset="0"/>
              <a:buChar char="•"/>
            </a:pPr>
            <a:r>
              <a:rPr lang="en-US" baseline="0" dirty="0"/>
              <a:t>CO BENEFITS WE WILL talk about later </a:t>
            </a:r>
            <a:endParaRPr lang="en-US" dirty="0"/>
          </a:p>
          <a:p>
            <a:pPr marL="971550" lvl="1" indent="-514350">
              <a:lnSpc>
                <a:spcPct val="150000"/>
              </a:lnSpc>
              <a:buAutoNum type="arabicPeriod"/>
            </a:pPr>
            <a:endParaRPr lang="en-US" dirty="0">
              <a:cs typeface="Calibri" panose="020F0502020204030204" pitchFamily="34" charset="0"/>
            </a:endParaRPr>
          </a:p>
          <a:p>
            <a:pPr marL="971550" lvl="1" indent="-514350">
              <a:lnSpc>
                <a:spcPct val="150000"/>
              </a:lnSpc>
              <a:buAutoNum type="arabicPeriod"/>
            </a:pPr>
            <a:r>
              <a:rPr lang="en-US" dirty="0">
                <a:cs typeface="Calibri" panose="020F0502020204030204" pitchFamily="34" charset="0"/>
              </a:rPr>
              <a:t>Frequency of grazing (</a:t>
            </a:r>
            <a:r>
              <a:rPr lang="en-US" i="1" dirty="0">
                <a:cs typeface="Calibri" panose="020F0502020204030204" pitchFamily="34" charset="0"/>
              </a:rPr>
              <a:t>e.g., 1X, 2X per growing season</a:t>
            </a:r>
            <a:r>
              <a:rPr lang="en-US" dirty="0">
                <a:cs typeface="Calibri" panose="020F0502020204030204" pitchFamily="34" charset="0"/>
              </a:rPr>
              <a:t>)</a:t>
            </a:r>
          </a:p>
          <a:p>
            <a:pPr marL="1428750" lvl="2" indent="-514350">
              <a:lnSpc>
                <a:spcPct val="150000"/>
              </a:lnSpc>
              <a:buAutoNum type="arabicPeriod"/>
            </a:pPr>
            <a:r>
              <a:rPr lang="en-US" dirty="0">
                <a:cs typeface="Calibri" panose="020F0502020204030204" pitchFamily="34" charset="0"/>
              </a:rPr>
              <a:t>Pastures to create rotation? Or</a:t>
            </a:r>
            <a:r>
              <a:rPr lang="en-US" baseline="0" dirty="0">
                <a:cs typeface="Calibri" panose="020F0502020204030204" pitchFamily="34" charset="0"/>
              </a:rPr>
              <a:t> come in to reduce thatch accumulation, </a:t>
            </a:r>
          </a:p>
          <a:p>
            <a:pPr marL="1428750" lvl="2" indent="-514350">
              <a:lnSpc>
                <a:spcPct val="150000"/>
              </a:lnSpc>
              <a:buAutoNum type="arabicPeriod"/>
            </a:pPr>
            <a:r>
              <a:rPr lang="en-US" baseline="0" dirty="0">
                <a:cs typeface="Calibri" panose="020F0502020204030204" pitchFamily="34" charset="0"/>
              </a:rPr>
              <a:t>Ongoing maintenance  - after camp fire you could see new grass cover in March, brush is already back 2 years later </a:t>
            </a:r>
          </a:p>
          <a:p>
            <a:pPr marL="1428750" lvl="2" indent="-514350">
              <a:lnSpc>
                <a:spcPct val="150000"/>
              </a:lnSpc>
              <a:buAutoNum type="arabicPeriod"/>
            </a:pPr>
            <a:endParaRPr lang="en-US" dirty="0">
              <a:cs typeface="Calibri" panose="020F0502020204030204" pitchFamily="34" charset="0"/>
            </a:endParaRPr>
          </a:p>
          <a:p>
            <a:pPr marL="971550" lvl="1" indent="-514350">
              <a:lnSpc>
                <a:spcPct val="150000"/>
              </a:lnSpc>
              <a:buAutoNum type="arabicPeriod"/>
            </a:pPr>
            <a:r>
              <a:rPr lang="en-US" dirty="0">
                <a:cs typeface="Calibri" panose="020F0502020204030204" pitchFamily="34" charset="0"/>
              </a:rPr>
              <a:t>Spatial distribution of grazing (</a:t>
            </a:r>
            <a:r>
              <a:rPr lang="en-US" i="1" dirty="0">
                <a:cs typeface="Calibri" panose="020F0502020204030204" pitchFamily="34" charset="0"/>
              </a:rPr>
              <a:t>e.g., fences, water</a:t>
            </a:r>
            <a:r>
              <a:rPr lang="en-US" dirty="0">
                <a:cs typeface="Calibri" panose="020F0502020204030204" pitchFamily="34" charset="0"/>
              </a:rPr>
              <a:t>)</a:t>
            </a:r>
          </a:p>
          <a:p>
            <a:pPr marL="1428750" lvl="2" indent="-514350">
              <a:lnSpc>
                <a:spcPct val="150000"/>
              </a:lnSpc>
              <a:buAutoNum type="arabicPeriod"/>
            </a:pPr>
            <a:r>
              <a:rPr lang="en-US" dirty="0">
                <a:cs typeface="Calibri" panose="020F0502020204030204" pitchFamily="34" charset="0"/>
              </a:rPr>
              <a:t>Exterior</a:t>
            </a:r>
            <a:r>
              <a:rPr lang="en-US" baseline="0" dirty="0">
                <a:cs typeface="Calibri" panose="020F0502020204030204" pitchFamily="34" charset="0"/>
              </a:rPr>
              <a:t> </a:t>
            </a:r>
          </a:p>
          <a:p>
            <a:pPr marL="1428750" lvl="2" indent="-514350">
              <a:lnSpc>
                <a:spcPct val="150000"/>
              </a:lnSpc>
              <a:buAutoNum type="arabicPeriod"/>
            </a:pPr>
            <a:r>
              <a:rPr lang="en-US" baseline="0" dirty="0">
                <a:cs typeface="Calibri" panose="020F0502020204030204" pitchFamily="34" charset="0"/>
              </a:rPr>
              <a:t>Interior – electric fencing? </a:t>
            </a:r>
          </a:p>
          <a:p>
            <a:pPr marL="1428750" lvl="2" indent="-514350">
              <a:lnSpc>
                <a:spcPct val="150000"/>
              </a:lnSpc>
              <a:buAutoNum type="arabicPeriod"/>
            </a:pPr>
            <a:r>
              <a:rPr lang="en-US" baseline="0" dirty="0">
                <a:cs typeface="Calibri" panose="020F0502020204030204" pitchFamily="34" charset="0"/>
              </a:rPr>
              <a:t>Water </a:t>
            </a:r>
          </a:p>
          <a:p>
            <a:pPr marL="1428750" lvl="2" indent="-514350">
              <a:lnSpc>
                <a:spcPct val="150000"/>
              </a:lnSpc>
              <a:buAutoNum type="arabicPeriod"/>
            </a:pPr>
            <a:r>
              <a:rPr lang="en-US" baseline="0" dirty="0">
                <a:cs typeface="Calibri" panose="020F0502020204030204" pitchFamily="34" charset="0"/>
              </a:rPr>
              <a:t>Multiple variables can influence where the grazing will congregate – forage, shade, water, fences. – These factors become more influences the larger the parcel size </a:t>
            </a:r>
          </a:p>
          <a:p>
            <a:pPr marL="1428750" lvl="2" indent="-514350">
              <a:lnSpc>
                <a:spcPct val="150000"/>
              </a:lnSpc>
              <a:buAutoNum type="arabicPeriod"/>
            </a:pPr>
            <a:endParaRPr lang="en-US" sz="3200" b="1" kern="1200" baseline="0" dirty="0">
              <a:solidFill>
                <a:schemeClr val="tx1"/>
              </a:solidFill>
              <a:latin typeface="+mn-lt"/>
              <a:ea typeface="+mn-ea"/>
              <a:cs typeface="Calibri" panose="020F0502020204030204" pitchFamily="34" charset="0"/>
            </a:endParaRPr>
          </a:p>
          <a:p>
            <a:pPr marL="914400" lvl="2" indent="0">
              <a:lnSpc>
                <a:spcPct val="150000"/>
              </a:lnSpc>
              <a:buNone/>
            </a:pPr>
            <a:endParaRPr lang="en-US" sz="3200" b="1" kern="1200" baseline="0" dirty="0">
              <a:solidFill>
                <a:schemeClr val="tx1"/>
              </a:solidFill>
              <a:latin typeface="+mn-lt"/>
              <a:ea typeface="+mn-ea"/>
              <a:cs typeface="Calibri" panose="020F0502020204030204" pitchFamily="34" charset="0"/>
            </a:endParaRPr>
          </a:p>
          <a:p>
            <a:pPr marL="914400" lvl="2" indent="0">
              <a:lnSpc>
                <a:spcPct val="150000"/>
              </a:lnSpc>
              <a:buNone/>
            </a:pPr>
            <a:r>
              <a:rPr lang="en-US" sz="3200" b="1" kern="1200" dirty="0">
                <a:solidFill>
                  <a:schemeClr val="tx1"/>
                </a:solidFill>
                <a:latin typeface="+mn-lt"/>
                <a:ea typeface="+mn-ea"/>
                <a:cs typeface="+mn-cs"/>
              </a:rPr>
              <a:t>BEFORE</a:t>
            </a:r>
            <a:r>
              <a:rPr lang="en-US" b="1" baseline="0" dirty="0">
                <a:cs typeface="Calibri" panose="020F0502020204030204" pitchFamily="34" charset="0"/>
              </a:rPr>
              <a:t> you start a grazing program you will want to clearly identify these factors  </a:t>
            </a:r>
            <a:endParaRPr lang="en-US" b="1" dirty="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19</a:t>
            </a:fld>
            <a:endParaRPr lang="en-US"/>
          </a:p>
        </p:txBody>
      </p:sp>
    </p:spTree>
    <p:extLst>
      <p:ext uri="{BB962C8B-B14F-4D97-AF65-F5344CB8AC3E}">
        <p14:creationId xmlns:p14="http://schemas.microsoft.com/office/powerpoint/2010/main" val="877299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20</a:t>
            </a:fld>
            <a:endParaRPr lang="en-US"/>
          </a:p>
        </p:txBody>
      </p:sp>
    </p:spTree>
    <p:extLst>
      <p:ext uri="{BB962C8B-B14F-4D97-AF65-F5344CB8AC3E}">
        <p14:creationId xmlns:p14="http://schemas.microsoft.com/office/powerpoint/2010/main" val="109507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a:t>
            </a:fld>
            <a:endParaRPr lang="en-US"/>
          </a:p>
        </p:txBody>
      </p:sp>
    </p:spTree>
    <p:extLst>
      <p:ext uri="{BB962C8B-B14F-4D97-AF65-F5344CB8AC3E}">
        <p14:creationId xmlns:p14="http://schemas.microsoft.com/office/powerpoint/2010/main" val="323740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454"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Brainstorm slide </a:t>
            </a:r>
          </a:p>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21</a:t>
            </a:fld>
            <a:endParaRPr lang="en-US"/>
          </a:p>
        </p:txBody>
      </p:sp>
    </p:spTree>
    <p:extLst>
      <p:ext uri="{BB962C8B-B14F-4D97-AF65-F5344CB8AC3E}">
        <p14:creationId xmlns:p14="http://schemas.microsoft.com/office/powerpoint/2010/main" val="123070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22</a:t>
            </a:fld>
            <a:endParaRPr lang="en-US"/>
          </a:p>
        </p:txBody>
      </p:sp>
    </p:spTree>
    <p:extLst>
      <p:ext uri="{BB962C8B-B14F-4D97-AF65-F5344CB8AC3E}">
        <p14:creationId xmlns:p14="http://schemas.microsoft.com/office/powerpoint/2010/main" val="245493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23</a:t>
            </a:fld>
            <a:endParaRPr lang="en-US"/>
          </a:p>
        </p:txBody>
      </p:sp>
    </p:spTree>
    <p:extLst>
      <p:ext uri="{BB962C8B-B14F-4D97-AF65-F5344CB8AC3E}">
        <p14:creationId xmlns:p14="http://schemas.microsoft.com/office/powerpoint/2010/main" val="792218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Nutritional requirements ‐ vary annually (e.g., breeding, gestation, lactation, growth) </a:t>
            </a:r>
          </a:p>
          <a:p>
            <a:r>
              <a:rPr lang="en-US" dirty="0"/>
              <a:t>Supplemental</a:t>
            </a:r>
            <a:r>
              <a:rPr lang="en-US" baseline="0" dirty="0"/>
              <a:t> fending – season, situation </a:t>
            </a:r>
          </a:p>
          <a:p>
            <a:r>
              <a:rPr lang="en-US" baseline="0" dirty="0"/>
              <a:t>	drought, under estimate production, having livestock year round</a:t>
            </a:r>
          </a:p>
          <a:p>
            <a:endParaRPr lang="en-US" dirty="0"/>
          </a:p>
          <a:p>
            <a:r>
              <a:rPr lang="en-US" dirty="0"/>
              <a:t>Animal health (e.g., poisonous plants, vaccinations, predators),</a:t>
            </a:r>
            <a:r>
              <a:rPr lang="en-US" baseline="0" dirty="0"/>
              <a: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Plant requirements to conduct critical functions (e.g., photosynthesis, reproduction) </a:t>
            </a:r>
            <a:r>
              <a:rPr lang="en-US" baseline="0" dirty="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Mitigate potential negative impacts of animals on soils, erosion , riparian areas – water quality</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Emergency Plan – fire, PG&amp;E power shutoffs – water well, flood, freeze</a:t>
            </a:r>
            <a:r>
              <a:rPr lang="en-US" baseline="0" dirty="0"/>
              <a:t>  - impact growth and animal health </a:t>
            </a:r>
          </a:p>
          <a:p>
            <a:endParaRPr lang="en-US" dirty="0"/>
          </a:p>
          <a:p>
            <a:r>
              <a:rPr lang="en-US" dirty="0"/>
              <a:t>Lease/Contract/Agreement – terms and conditions of responsibility, insurance and goals.  </a:t>
            </a:r>
          </a:p>
          <a:p>
            <a:endParaRPr lang="en-US" baseline="0" dirty="0"/>
          </a:p>
          <a:p>
            <a:r>
              <a:rPr lang="en-US" dirty="0"/>
              <a:t>Lease out/contract</a:t>
            </a:r>
            <a:r>
              <a:rPr lang="en-US" baseline="0" dirty="0"/>
              <a:t> grazing - </a:t>
            </a:r>
            <a:r>
              <a:rPr lang="en-US" dirty="0"/>
              <a:t>Communication between</a:t>
            </a:r>
            <a:r>
              <a:rPr lang="en-US" baseline="0" dirty="0"/>
              <a:t> landowner and grazing operator is paramount </a:t>
            </a:r>
          </a:p>
          <a:p>
            <a:endParaRPr lang="en-US" dirty="0"/>
          </a:p>
          <a:p>
            <a:r>
              <a:rPr lang="en-US" dirty="0"/>
              <a:t>- Communication</a:t>
            </a:r>
            <a:r>
              <a:rPr lang="en-US" baseline="0" dirty="0"/>
              <a:t> is key!</a:t>
            </a:r>
            <a:endParaRPr lang="en-US" dirty="0"/>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24</a:t>
            </a:fld>
            <a:endParaRPr lang="en-US"/>
          </a:p>
        </p:txBody>
      </p:sp>
    </p:spTree>
    <p:extLst>
      <p:ext uri="{BB962C8B-B14F-4D97-AF65-F5344CB8AC3E}">
        <p14:creationId xmlns:p14="http://schemas.microsoft.com/office/powerpoint/2010/main" val="958257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25</a:t>
            </a:fld>
            <a:endParaRPr lang="en-US"/>
          </a:p>
        </p:txBody>
      </p:sp>
    </p:spTree>
    <p:extLst>
      <p:ext uri="{BB962C8B-B14F-4D97-AF65-F5344CB8AC3E}">
        <p14:creationId xmlns:p14="http://schemas.microsoft.com/office/powerpoint/2010/main" val="3060293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26</a:t>
            </a:fld>
            <a:endParaRPr lang="en-US"/>
          </a:p>
        </p:txBody>
      </p:sp>
    </p:spTree>
    <p:extLst>
      <p:ext uri="{BB962C8B-B14F-4D97-AF65-F5344CB8AC3E}">
        <p14:creationId xmlns:p14="http://schemas.microsoft.com/office/powerpoint/2010/main" val="3744021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27</a:t>
            </a:fld>
            <a:endParaRPr lang="en-US"/>
          </a:p>
        </p:txBody>
      </p:sp>
    </p:spTree>
    <p:extLst>
      <p:ext uri="{BB962C8B-B14F-4D97-AF65-F5344CB8AC3E}">
        <p14:creationId xmlns:p14="http://schemas.microsoft.com/office/powerpoint/2010/main" val="1351256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grazing is important to reducing flame length, particularly underneath trees – called ladder fuels. </a:t>
            </a:r>
          </a:p>
          <a:p>
            <a:r>
              <a:rPr lang="en-US" dirty="0"/>
              <a:t>The reduction or elimination of ladder fuels can reduce the likelihood of trees catching fire and contributing to a crown fire </a:t>
            </a:r>
          </a:p>
          <a:p>
            <a:r>
              <a:rPr lang="en-US" dirty="0"/>
              <a:t>Crown fires are when the trees tops are on fire rather than the vegetation on the ground.</a:t>
            </a:r>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28</a:t>
            </a:fld>
            <a:endParaRPr lang="en-US"/>
          </a:p>
        </p:txBody>
      </p:sp>
    </p:spTree>
    <p:extLst>
      <p:ext uri="{BB962C8B-B14F-4D97-AF65-F5344CB8AC3E}">
        <p14:creationId xmlns:p14="http://schemas.microsoft.com/office/powerpoint/2010/main" val="2431932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Reducing fuels with grazing can mitigate wildfire intensity and frequency providing significant reductions in CO2 emissions from wildfires.</a:t>
            </a:r>
            <a:endParaRPr lang="en-US" dirty="0"/>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29</a:t>
            </a:fld>
            <a:endParaRPr lang="en-US"/>
          </a:p>
        </p:txBody>
      </p:sp>
    </p:spTree>
    <p:extLst>
      <p:ext uri="{BB962C8B-B14F-4D97-AF65-F5344CB8AC3E}">
        <p14:creationId xmlns:p14="http://schemas.microsoft.com/office/powerpoint/2010/main" val="3708513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Primary goal of prescribed grazing</a:t>
            </a:r>
            <a:r>
              <a:rPr lang="en-US" sz="1200" b="1" baseline="0" dirty="0"/>
              <a:t> </a:t>
            </a:r>
            <a:r>
              <a:rPr lang="en-US" sz="1200" b="1" dirty="0"/>
              <a:t> is reducing  “1 hour fine fuels” vegetation – but that</a:t>
            </a:r>
            <a:r>
              <a:rPr lang="en-US" sz="1200" b="1" baseline="0" dirty="0"/>
              <a:t> are other co-benefits if you considering timing and implementation that RESEARCH  has found – just to highlight a few </a:t>
            </a:r>
            <a:endParaRPr lang="en-US" sz="1200" b="1" dirty="0"/>
          </a:p>
          <a:p>
            <a:pPr algn="l"/>
            <a:endParaRPr lang="en-US" sz="1200" b="1" dirty="0"/>
          </a:p>
          <a:p>
            <a:endParaRPr lang="en-US" dirty="0"/>
          </a:p>
          <a:p>
            <a:r>
              <a:rPr lang="en-US" dirty="0"/>
              <a:t>Invasive Species control “Timing” </a:t>
            </a:r>
          </a:p>
          <a:p>
            <a:pPr lvl="1"/>
            <a:r>
              <a:rPr lang="en-US" dirty="0"/>
              <a:t>Yellow Star thistle </a:t>
            </a:r>
          </a:p>
          <a:p>
            <a:pPr lvl="1"/>
            <a:r>
              <a:rPr lang="en-US" dirty="0"/>
              <a:t>Brush </a:t>
            </a:r>
          </a:p>
          <a:p>
            <a:r>
              <a:rPr lang="en-US" dirty="0"/>
              <a:t>Wildlife Habitat  - reducing thatch</a:t>
            </a:r>
            <a:r>
              <a:rPr lang="en-US" baseline="0" dirty="0"/>
              <a:t> – vegetation cover </a:t>
            </a:r>
            <a:endParaRPr lang="en-US" dirty="0"/>
          </a:p>
          <a:p>
            <a:pPr lvl="1"/>
            <a:r>
              <a:rPr lang="en-US" dirty="0"/>
              <a:t>Raptor, borrowing owls, grassland birds – removing</a:t>
            </a:r>
            <a:r>
              <a:rPr lang="en-US" baseline="0" dirty="0"/>
              <a:t> </a:t>
            </a:r>
            <a:r>
              <a:rPr lang="en-US" dirty="0"/>
              <a:t>thatch</a:t>
            </a:r>
            <a:r>
              <a:rPr lang="en-US" baseline="0" dirty="0"/>
              <a:t> so they can see pray and burrowing owls so they can see predators </a:t>
            </a:r>
            <a:endParaRPr lang="en-US" dirty="0"/>
          </a:p>
          <a:p>
            <a:pPr lvl="1"/>
            <a:r>
              <a:rPr lang="en-US" dirty="0"/>
              <a:t>Butterflies  - promote habitat</a:t>
            </a:r>
            <a:r>
              <a:rPr lang="en-US" baseline="0" dirty="0"/>
              <a:t> by </a:t>
            </a:r>
            <a:r>
              <a:rPr lang="en-US" dirty="0"/>
              <a:t>reducing non native annuals,</a:t>
            </a:r>
            <a:r>
              <a:rPr lang="en-US" baseline="0" dirty="0"/>
              <a:t> promoting  key native plants </a:t>
            </a:r>
            <a:endParaRPr lang="en-US" dirty="0"/>
          </a:p>
          <a:p>
            <a:pPr lvl="1"/>
            <a:r>
              <a:rPr lang="en-US" dirty="0"/>
              <a:t>Kit Fix – prefer grazing landscapes </a:t>
            </a:r>
          </a:p>
          <a:p>
            <a:r>
              <a:rPr lang="en-US" dirty="0"/>
              <a:t>Vernal Pools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Unique ecosystems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**picture of cow</a:t>
            </a:r>
            <a:r>
              <a:rPr lang="en-US" baseline="0" dirty="0"/>
              <a:t> eating dry </a:t>
            </a:r>
            <a:r>
              <a:rPr lang="en-US" baseline="0" dirty="0" err="1"/>
              <a:t>medusahead</a:t>
            </a:r>
            <a:r>
              <a:rPr lang="en-US" baseline="0" dirty="0"/>
              <a:t> with a vernal pool behind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reduce </a:t>
            </a:r>
            <a:r>
              <a:rPr lang="en-US" dirty="0"/>
              <a:t>Non native annual grasses,</a:t>
            </a:r>
            <a:r>
              <a:rPr lang="en-US" baseline="0" dirty="0"/>
              <a:t> promote native vegetation endemic to vernal pool ecosystems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Local Foods </a:t>
            </a:r>
          </a:p>
          <a:p>
            <a:endParaRPr lang="en-US" dirty="0"/>
          </a:p>
          <a:p>
            <a:r>
              <a:rPr lang="en-US" dirty="0"/>
              <a:t>Local Economy</a:t>
            </a:r>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30</a:t>
            </a:fld>
            <a:endParaRPr lang="en-US"/>
          </a:p>
        </p:txBody>
      </p:sp>
    </p:spTree>
    <p:extLst>
      <p:ext uri="{BB962C8B-B14F-4D97-AF65-F5344CB8AC3E}">
        <p14:creationId xmlns:p14="http://schemas.microsoft.com/office/powerpoint/2010/main" val="112048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a:t>
            </a:fld>
            <a:endParaRPr lang="en-US"/>
          </a:p>
        </p:txBody>
      </p:sp>
    </p:spTree>
    <p:extLst>
      <p:ext uri="{BB962C8B-B14F-4D97-AF65-F5344CB8AC3E}">
        <p14:creationId xmlns:p14="http://schemas.microsoft.com/office/powerpoint/2010/main" val="1338387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Wrapping</a:t>
            </a:r>
            <a:r>
              <a:rPr lang="en-US" baseline="0" dirty="0"/>
              <a:t> up our foundational principles section  - we are creating fire resistant landscapes with livestock grazing </a:t>
            </a:r>
          </a:p>
          <a:p>
            <a:endParaRPr lang="en-US" baseline="0" dirty="0"/>
          </a:p>
          <a:p>
            <a:r>
              <a:rPr lang="en-US" baseline="0" dirty="0"/>
              <a:t>**Understand that livestock grazing is not Fire Proof  the goal is to reduce fire fuel loads while </a:t>
            </a:r>
          </a:p>
          <a:p>
            <a:r>
              <a:rPr lang="en-US" baseline="0" dirty="0"/>
              <a:t>Balancing healthy land and healthy livestock grazing animals </a:t>
            </a:r>
          </a:p>
          <a:p>
            <a:endParaRPr lang="en-US" baseline="0" dirty="0"/>
          </a:p>
          <a:p>
            <a:r>
              <a:rPr lang="en-US" baseline="0" dirty="0"/>
              <a:t>If we take off to much cover – it will lead to bare ground – creating a prime opportunity for invasive weeds to flourish – counter to mission </a:t>
            </a:r>
          </a:p>
          <a:p>
            <a:endParaRPr lang="en-US" baseline="0" dirty="0"/>
          </a:p>
          <a:p>
            <a:r>
              <a:rPr lang="en-US" baseline="0" dirty="0"/>
              <a:t>You want to leave cover to promote good grasses and forages, soil stabilization and prevent erosion. </a:t>
            </a:r>
          </a:p>
          <a:p>
            <a:endParaRPr lang="en-US" baseline="0" dirty="0"/>
          </a:p>
          <a:p>
            <a:r>
              <a:rPr lang="en-US" baseline="0" dirty="0"/>
              <a:t>Balancing act – need </a:t>
            </a:r>
            <a:r>
              <a:rPr lang="en-US" dirty="0"/>
              <a:t>Flexible as a grazer and flexible as a landowner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Seminar –Quote- </a:t>
            </a:r>
            <a:r>
              <a:rPr lang="en-US" sz="1200" b="1" dirty="0"/>
              <a:t>No place that we graze that wont burn when we are done….it will all carry a fire, but what we are doing with our grazing animals is changing the characteristics of the fire. </a:t>
            </a:r>
            <a:r>
              <a:rPr lang="en-US" sz="1200" dirty="0"/>
              <a:t>Brad Fowler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3</a:t>
            </a:r>
            <a:r>
              <a:rPr lang="en-US" sz="1200" b="1" baseline="30000" dirty="0"/>
              <a:t>rd</a:t>
            </a:r>
            <a:r>
              <a:rPr lang="en-US" sz="1200" b="1" dirty="0"/>
              <a:t> speaker today </a:t>
            </a:r>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31</a:t>
            </a:fld>
            <a:endParaRPr lang="en-US"/>
          </a:p>
        </p:txBody>
      </p:sp>
    </p:spTree>
    <p:extLst>
      <p:ext uri="{BB962C8B-B14F-4D97-AF65-F5344CB8AC3E}">
        <p14:creationId xmlns:p14="http://schemas.microsoft.com/office/powerpoint/2010/main" val="89065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for a targeted grazer - </a:t>
            </a:r>
            <a:r>
              <a:rPr lang="en-US" sz="1200" b="1" dirty="0"/>
              <a:t>No place that we graze that wont burn when we are done….it will all carry a fire, but what we are doing with our grazing animals is changing the characteristics of the fire. </a:t>
            </a:r>
            <a:r>
              <a:rPr lang="en-US" sz="1200" dirty="0"/>
              <a:t>Brad Fowler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3</a:t>
            </a:r>
            <a:r>
              <a:rPr lang="en-US" sz="1200" b="1" baseline="30000" dirty="0"/>
              <a:t>rd</a:t>
            </a:r>
            <a:r>
              <a:rPr lang="en-US" sz="1200" b="1" dirty="0"/>
              <a:t> speaker today </a:t>
            </a:r>
          </a:p>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32</a:t>
            </a:fld>
            <a:endParaRPr lang="en-US"/>
          </a:p>
        </p:txBody>
      </p:sp>
    </p:spTree>
    <p:extLst>
      <p:ext uri="{BB962C8B-B14F-4D97-AF65-F5344CB8AC3E}">
        <p14:creationId xmlns:p14="http://schemas.microsoft.com/office/powerpoint/2010/main" val="385443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Today’s presentation is the start of a conversation. </a:t>
            </a:r>
          </a:p>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33</a:t>
            </a:fld>
            <a:endParaRPr lang="en-US"/>
          </a:p>
        </p:txBody>
      </p:sp>
    </p:spTree>
    <p:extLst>
      <p:ext uri="{BB962C8B-B14F-4D97-AF65-F5344CB8AC3E}">
        <p14:creationId xmlns:p14="http://schemas.microsoft.com/office/powerpoint/2010/main" val="4038060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34</a:t>
            </a:fld>
            <a:endParaRPr lang="en-US"/>
          </a:p>
        </p:txBody>
      </p:sp>
    </p:spTree>
    <p:extLst>
      <p:ext uri="{BB962C8B-B14F-4D97-AF65-F5344CB8AC3E}">
        <p14:creationId xmlns:p14="http://schemas.microsoft.com/office/powerpoint/2010/main" val="291709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35</a:t>
            </a:fld>
            <a:endParaRPr lang="en-US"/>
          </a:p>
        </p:txBody>
      </p:sp>
    </p:spTree>
    <p:extLst>
      <p:ext uri="{BB962C8B-B14F-4D97-AF65-F5344CB8AC3E}">
        <p14:creationId xmlns:p14="http://schemas.microsoft.com/office/powerpoint/2010/main" val="1086057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36</a:t>
            </a:fld>
            <a:endParaRPr lang="en-US"/>
          </a:p>
        </p:txBody>
      </p:sp>
    </p:spTree>
    <p:extLst>
      <p:ext uri="{BB962C8B-B14F-4D97-AF65-F5344CB8AC3E}">
        <p14:creationId xmlns:p14="http://schemas.microsoft.com/office/powerpoint/2010/main" val="1949946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37</a:t>
            </a:fld>
            <a:endParaRPr lang="en-US"/>
          </a:p>
        </p:txBody>
      </p:sp>
    </p:spTree>
    <p:extLst>
      <p:ext uri="{BB962C8B-B14F-4D97-AF65-F5344CB8AC3E}">
        <p14:creationId xmlns:p14="http://schemas.microsoft.com/office/powerpoint/2010/main" val="1930255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https://www.smithsonianmag.com/smart-news/hungry-goats-helped-save-reagan-library-california-wildfire-180973461/</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38</a:t>
            </a:fld>
            <a:endParaRPr lang="en-US"/>
          </a:p>
        </p:txBody>
      </p:sp>
    </p:spTree>
    <p:extLst>
      <p:ext uri="{BB962C8B-B14F-4D97-AF65-F5344CB8AC3E}">
        <p14:creationId xmlns:p14="http://schemas.microsoft.com/office/powerpoint/2010/main" val="51503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https://oaklandside.org/2023/06/05/after-a-wet-winter-bay-area-goats-have-a-lot-on-their-plates/</a:t>
            </a:r>
          </a:p>
        </p:txBody>
      </p:sp>
      <p:sp>
        <p:nvSpPr>
          <p:cNvPr id="4" name="Slide Number Placeholder 3"/>
          <p:cNvSpPr>
            <a:spLocks noGrp="1"/>
          </p:cNvSpPr>
          <p:nvPr>
            <p:ph type="sldNum" sz="quarter" idx="10"/>
          </p:nvPr>
        </p:nvSpPr>
        <p:spPr/>
        <p:txBody>
          <a:bodyPr/>
          <a:lstStyle/>
          <a:p>
            <a:fld id="{8DFF3F6C-E91D-4D89-A7EC-9C2B35F925EE}" type="slidenum">
              <a:rPr lang="en-US" smtClean="0"/>
              <a:t>39</a:t>
            </a:fld>
            <a:endParaRPr lang="en-US"/>
          </a:p>
        </p:txBody>
      </p:sp>
    </p:spTree>
    <p:extLst>
      <p:ext uri="{BB962C8B-B14F-4D97-AF65-F5344CB8AC3E}">
        <p14:creationId xmlns:p14="http://schemas.microsoft.com/office/powerpoint/2010/main" val="3174861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Sheep at Travis Air Force base in Fairfield, California  https://www.stripes.com/branches/air_force/2023-06-14/sheep-fires-travis-air-force-10433404.html</a:t>
            </a:r>
          </a:p>
        </p:txBody>
      </p:sp>
      <p:sp>
        <p:nvSpPr>
          <p:cNvPr id="4" name="Slide Number Placeholder 3"/>
          <p:cNvSpPr>
            <a:spLocks noGrp="1"/>
          </p:cNvSpPr>
          <p:nvPr>
            <p:ph type="sldNum" sz="quarter" idx="10"/>
          </p:nvPr>
        </p:nvSpPr>
        <p:spPr/>
        <p:txBody>
          <a:bodyPr/>
          <a:lstStyle/>
          <a:p>
            <a:fld id="{8DFF3F6C-E91D-4D89-A7EC-9C2B35F925EE}" type="slidenum">
              <a:rPr lang="en-US" smtClean="0"/>
              <a:t>40</a:t>
            </a:fld>
            <a:endParaRPr lang="en-US"/>
          </a:p>
        </p:txBody>
      </p:sp>
    </p:spTree>
    <p:extLst>
      <p:ext uri="{BB962C8B-B14F-4D97-AF65-F5344CB8AC3E}">
        <p14:creationId xmlns:p14="http://schemas.microsoft.com/office/powerpoint/2010/main" val="247402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4</a:t>
            </a:fld>
            <a:endParaRPr lang="en-US"/>
          </a:p>
        </p:txBody>
      </p:sp>
    </p:spTree>
    <p:extLst>
      <p:ext uri="{BB962C8B-B14F-4D97-AF65-F5344CB8AC3E}">
        <p14:creationId xmlns:p14="http://schemas.microsoft.com/office/powerpoint/2010/main" val="294414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Sheep at Travis Air Force base in Fairfield, California  https://www.stripes.com/branches/air_force/2023-06-14/sheep-fires-travis-air-force-10433404.html</a:t>
            </a:r>
          </a:p>
        </p:txBody>
      </p:sp>
      <p:sp>
        <p:nvSpPr>
          <p:cNvPr id="4" name="Slide Number Placeholder 3"/>
          <p:cNvSpPr>
            <a:spLocks noGrp="1"/>
          </p:cNvSpPr>
          <p:nvPr>
            <p:ph type="sldNum" sz="quarter" idx="10"/>
          </p:nvPr>
        </p:nvSpPr>
        <p:spPr/>
        <p:txBody>
          <a:bodyPr/>
          <a:lstStyle/>
          <a:p>
            <a:fld id="{8DFF3F6C-E91D-4D89-A7EC-9C2B35F925EE}" type="slidenum">
              <a:rPr lang="en-US" smtClean="0"/>
              <a:t>41</a:t>
            </a:fld>
            <a:endParaRPr lang="en-US"/>
          </a:p>
        </p:txBody>
      </p:sp>
    </p:spTree>
    <p:extLst>
      <p:ext uri="{BB962C8B-B14F-4D97-AF65-F5344CB8AC3E}">
        <p14:creationId xmlns:p14="http://schemas.microsoft.com/office/powerpoint/2010/main" val="2060820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Sheep at Travis Air Force base in Fairfield, California  https://www.stripes.com/branches/air_force/2023-06-14/sheep-fires-travis-air-force-10433404.html</a:t>
            </a:r>
          </a:p>
        </p:txBody>
      </p:sp>
      <p:sp>
        <p:nvSpPr>
          <p:cNvPr id="4" name="Slide Number Placeholder 3"/>
          <p:cNvSpPr>
            <a:spLocks noGrp="1"/>
          </p:cNvSpPr>
          <p:nvPr>
            <p:ph type="sldNum" sz="quarter" idx="10"/>
          </p:nvPr>
        </p:nvSpPr>
        <p:spPr/>
        <p:txBody>
          <a:bodyPr/>
          <a:lstStyle/>
          <a:p>
            <a:fld id="{8DFF3F6C-E91D-4D89-A7EC-9C2B35F925EE}" type="slidenum">
              <a:rPr lang="en-US" smtClean="0"/>
              <a:t>42</a:t>
            </a:fld>
            <a:endParaRPr lang="en-US"/>
          </a:p>
        </p:txBody>
      </p:sp>
    </p:spTree>
    <p:extLst>
      <p:ext uri="{BB962C8B-B14F-4D97-AF65-F5344CB8AC3E}">
        <p14:creationId xmlns:p14="http://schemas.microsoft.com/office/powerpoint/2010/main" val="4214824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43</a:t>
            </a:fld>
            <a:endParaRPr lang="en-US"/>
          </a:p>
        </p:txBody>
      </p:sp>
    </p:spTree>
    <p:extLst>
      <p:ext uri="{BB962C8B-B14F-4D97-AF65-F5344CB8AC3E}">
        <p14:creationId xmlns:p14="http://schemas.microsoft.com/office/powerpoint/2010/main" val="3362700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44</a:t>
            </a:fld>
            <a:endParaRPr lang="en-US"/>
          </a:p>
        </p:txBody>
      </p:sp>
    </p:spTree>
    <p:extLst>
      <p:ext uri="{BB962C8B-B14F-4D97-AF65-F5344CB8AC3E}">
        <p14:creationId xmlns:p14="http://schemas.microsoft.com/office/powerpoint/2010/main" val="1006267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45</a:t>
            </a:fld>
            <a:endParaRPr lang="en-US"/>
          </a:p>
        </p:txBody>
      </p:sp>
    </p:spTree>
    <p:extLst>
      <p:ext uri="{BB962C8B-B14F-4D97-AF65-F5344CB8AC3E}">
        <p14:creationId xmlns:p14="http://schemas.microsoft.com/office/powerpoint/2010/main" val="2206282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F3F6C-E91D-4D89-A7EC-9C2B35F925EE}" type="slidenum">
              <a:rPr lang="en-US" smtClean="0"/>
              <a:t>46</a:t>
            </a:fld>
            <a:endParaRPr lang="en-US"/>
          </a:p>
        </p:txBody>
      </p:sp>
    </p:spTree>
    <p:extLst>
      <p:ext uri="{BB962C8B-B14F-4D97-AF65-F5344CB8AC3E}">
        <p14:creationId xmlns:p14="http://schemas.microsoft.com/office/powerpoint/2010/main" val="930099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growing list or resources, technical service producers that assist with the implementation of targeted grazing to reduce fire fuels including – </a:t>
            </a:r>
          </a:p>
          <a:p>
            <a:pPr marL="171450" indent="-171450">
              <a:buFontTx/>
              <a:buChar char="-"/>
            </a:pPr>
            <a:endParaRPr lang="en-US" baseline="0" dirty="0"/>
          </a:p>
          <a:p>
            <a:pPr marL="171450" indent="-171450">
              <a:buFont typeface="Arial" panose="020B0604020202020204" pitchFamily="34" charset="0"/>
              <a:buChar char="•"/>
            </a:pPr>
            <a:r>
              <a:rPr lang="en-US" dirty="0"/>
              <a:t>Cooperative Extension Advisor</a:t>
            </a:r>
          </a:p>
          <a:p>
            <a:pPr marL="171450" indent="-171450">
              <a:buFont typeface="Arial" panose="020B0604020202020204" pitchFamily="34" charset="0"/>
              <a:buChar char="•"/>
            </a:pPr>
            <a:r>
              <a:rPr lang="en-US" dirty="0"/>
              <a:t>Universities </a:t>
            </a:r>
          </a:p>
          <a:p>
            <a:pPr marL="171450" indent="-171450">
              <a:buFont typeface="Arial" panose="020B0604020202020204" pitchFamily="34" charset="0"/>
              <a:buChar char="•"/>
            </a:pPr>
            <a:r>
              <a:rPr lang="en-US" dirty="0"/>
              <a:t>Resource Conservation District </a:t>
            </a:r>
          </a:p>
          <a:p>
            <a:pPr marL="171450" indent="-171450">
              <a:buFont typeface="Arial" panose="020B0604020202020204" pitchFamily="34" charset="0"/>
              <a:buChar char="•"/>
            </a:pPr>
            <a:r>
              <a:rPr lang="en-US" dirty="0"/>
              <a:t>Natural Resources Conservation Service </a:t>
            </a:r>
          </a:p>
          <a:p>
            <a:pPr marL="171450" indent="-171450">
              <a:buFont typeface="Arial" panose="020B0604020202020204" pitchFamily="34" charset="0"/>
              <a:buChar char="•"/>
            </a:pPr>
            <a:r>
              <a:rPr lang="en-US" dirty="0"/>
              <a:t>Fire Safe Council </a:t>
            </a:r>
          </a:p>
          <a:p>
            <a:pPr marL="171450" indent="-171450">
              <a:buFont typeface="Arial" panose="020B0604020202020204" pitchFamily="34" charset="0"/>
              <a:buChar char="•"/>
            </a:pPr>
            <a:r>
              <a:rPr lang="en-US" dirty="0"/>
              <a:t>More! </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47</a:t>
            </a:fld>
            <a:endParaRPr lang="en-US"/>
          </a:p>
        </p:txBody>
      </p:sp>
    </p:spTree>
    <p:extLst>
      <p:ext uri="{BB962C8B-B14F-4D97-AF65-F5344CB8AC3E}">
        <p14:creationId xmlns:p14="http://schemas.microsoft.com/office/powerpoint/2010/main" val="2315324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49</a:t>
            </a:fld>
            <a:endParaRPr lang="en-US"/>
          </a:p>
        </p:txBody>
      </p:sp>
    </p:spTree>
    <p:extLst>
      <p:ext uri="{BB962C8B-B14F-4D97-AF65-F5344CB8AC3E}">
        <p14:creationId xmlns:p14="http://schemas.microsoft.com/office/powerpoint/2010/main" val="1566669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50</a:t>
            </a:fld>
            <a:endParaRPr lang="en-US"/>
          </a:p>
        </p:txBody>
      </p:sp>
    </p:spTree>
    <p:extLst>
      <p:ext uri="{BB962C8B-B14F-4D97-AF65-F5344CB8AC3E}">
        <p14:creationId xmlns:p14="http://schemas.microsoft.com/office/powerpoint/2010/main" val="1548249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51</a:t>
            </a:fld>
            <a:endParaRPr lang="en-US"/>
          </a:p>
        </p:txBody>
      </p:sp>
    </p:spTree>
    <p:extLst>
      <p:ext uri="{BB962C8B-B14F-4D97-AF65-F5344CB8AC3E}">
        <p14:creationId xmlns:p14="http://schemas.microsoft.com/office/powerpoint/2010/main" val="174316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8DFF3F6C-E91D-4D89-A7EC-9C2B35F925EE}" type="slidenum">
              <a:rPr lang="en-US" smtClean="0"/>
              <a:t>5</a:t>
            </a:fld>
            <a:endParaRPr lang="en-US"/>
          </a:p>
        </p:txBody>
      </p:sp>
    </p:spTree>
    <p:extLst>
      <p:ext uri="{BB962C8B-B14F-4D97-AF65-F5344CB8AC3E}">
        <p14:creationId xmlns:p14="http://schemas.microsoft.com/office/powerpoint/2010/main" val="2192109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Today’s presentation covered the principles of grazing to reduce fire fuels, implementation, effectives and showcased partners </a:t>
            </a:r>
          </a:p>
          <a:p>
            <a:pPr marL="628650" lvl="1" indent="-171450">
              <a:buFontTx/>
              <a:buChar char="-"/>
            </a:pPr>
            <a:endParaRPr lang="en-US" baseline="0" dirty="0"/>
          </a:p>
        </p:txBody>
      </p:sp>
      <p:sp>
        <p:nvSpPr>
          <p:cNvPr id="4" name="Slide Number Placeholder 3"/>
          <p:cNvSpPr>
            <a:spLocks noGrp="1"/>
          </p:cNvSpPr>
          <p:nvPr>
            <p:ph type="sldNum" sz="quarter" idx="10"/>
          </p:nvPr>
        </p:nvSpPr>
        <p:spPr/>
        <p:txBody>
          <a:bodyPr/>
          <a:lstStyle/>
          <a:p>
            <a:fld id="{8DFF3F6C-E91D-4D89-A7EC-9C2B35F925EE}" type="slidenum">
              <a:rPr lang="en-US" smtClean="0"/>
              <a:t>52</a:t>
            </a:fld>
            <a:endParaRPr lang="en-US"/>
          </a:p>
        </p:txBody>
      </p:sp>
    </p:spTree>
    <p:extLst>
      <p:ext uri="{BB962C8B-B14F-4D97-AF65-F5344CB8AC3E}">
        <p14:creationId xmlns:p14="http://schemas.microsoft.com/office/powerpoint/2010/main" val="133945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8DFF3F6C-E91D-4D89-A7EC-9C2B35F925EE}" type="slidenum">
              <a:rPr lang="en-US" smtClean="0"/>
              <a:t>6</a:t>
            </a:fld>
            <a:endParaRPr lang="en-US"/>
          </a:p>
        </p:txBody>
      </p:sp>
    </p:spTree>
    <p:extLst>
      <p:ext uri="{BB962C8B-B14F-4D97-AF65-F5344CB8AC3E}">
        <p14:creationId xmlns:p14="http://schemas.microsoft.com/office/powerpoint/2010/main" val="35325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8DFF3F6C-E91D-4D89-A7EC-9C2B35F925EE}" type="slidenum">
              <a:rPr lang="en-US" smtClean="0"/>
              <a:t>7</a:t>
            </a:fld>
            <a:endParaRPr lang="en-US"/>
          </a:p>
        </p:txBody>
      </p:sp>
    </p:spTree>
    <p:extLst>
      <p:ext uri="{BB962C8B-B14F-4D97-AF65-F5344CB8AC3E}">
        <p14:creationId xmlns:p14="http://schemas.microsoft.com/office/powerpoint/2010/main" val="247547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8DFF3F6C-E91D-4D89-A7EC-9C2B35F925EE}" type="slidenum">
              <a:rPr lang="en-US" smtClean="0"/>
              <a:t>8</a:t>
            </a:fld>
            <a:endParaRPr lang="en-US"/>
          </a:p>
        </p:txBody>
      </p:sp>
    </p:spTree>
    <p:extLst>
      <p:ext uri="{BB962C8B-B14F-4D97-AF65-F5344CB8AC3E}">
        <p14:creationId xmlns:p14="http://schemas.microsoft.com/office/powerpoint/2010/main" val="26578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42253">
              <a:buFontTx/>
              <a:buChar char="-"/>
              <a:defRPr/>
            </a:pPr>
            <a:r>
              <a:rPr lang="en-US" sz="1500" dirty="0">
                <a:latin typeface="Times New Roman" panose="02020603050405020304" pitchFamily="18" charset="0"/>
                <a:cs typeface="Times New Roman" panose="02020603050405020304" pitchFamily="18" charset="0"/>
              </a:rPr>
              <a:t>Grazing to reduce fire fuels loads can be use in various landscapes – like rangelands </a:t>
            </a:r>
          </a:p>
          <a:p>
            <a:pPr marL="285750" indent="-285750" defTabSz="942253">
              <a:buFontTx/>
              <a:buChar char="-"/>
              <a:defRPr/>
            </a:pPr>
            <a:r>
              <a:rPr lang="en-US" sz="1500" dirty="0">
                <a:latin typeface="Times New Roman" panose="02020603050405020304" pitchFamily="18" charset="0"/>
                <a:cs typeface="Times New Roman" panose="02020603050405020304" pitchFamily="18" charset="0"/>
              </a:rPr>
              <a:t>Rangelands are incredibly biologically diverse-- arid deserts and shrublands to mesic grasslands and woodlands</a:t>
            </a:r>
          </a:p>
          <a:p>
            <a:pPr marL="742950" lvl="1" indent="-285750" defTabSz="942253">
              <a:buFontTx/>
              <a:buChar char="-"/>
              <a:defRPr/>
            </a:pPr>
            <a:r>
              <a:rPr lang="en-US" sz="1500" dirty="0">
                <a:latin typeface="Times New Roman" panose="02020603050405020304" pitchFamily="18" charset="0"/>
                <a:cs typeface="Times New Roman" panose="02020603050405020304" pitchFamily="18" charset="0"/>
              </a:rPr>
              <a:t>Very simplified map </a:t>
            </a:r>
          </a:p>
          <a:p>
            <a:pPr marL="742950" lvl="1" indent="-285750" defTabSz="942253">
              <a:buFontTx/>
              <a:buChar char="-"/>
              <a:defRPr/>
            </a:pPr>
            <a:r>
              <a:rPr lang="en-US" sz="1500" dirty="0">
                <a:latin typeface="Times New Roman" panose="02020603050405020304" pitchFamily="18" charset="0"/>
                <a:cs typeface="Times New Roman" panose="02020603050405020304" pitchFamily="18" charset="0"/>
              </a:rPr>
              <a:t>Grazing is a tool to mange these lands to promote wildlife diversity, reduce fire fuels and support local rural economies - ranchers – through beef, lamb, goat production </a:t>
            </a:r>
          </a:p>
          <a:p>
            <a:pPr marL="751654" marR="0" lvl="1" indent="-294454" algn="l" defTabSz="94225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dirty="0">
              <a:latin typeface="Times New Roman" panose="02020603050405020304" pitchFamily="18" charset="0"/>
              <a:cs typeface="Times New Roman" panose="02020603050405020304" pitchFamily="18" charset="0"/>
            </a:endParaRPr>
          </a:p>
          <a:p>
            <a:pPr marL="294454"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note guide for map coloring exercise </a:t>
            </a:r>
          </a:p>
        </p:txBody>
      </p:sp>
      <p:sp>
        <p:nvSpPr>
          <p:cNvPr id="4" name="Slide Number Placeholder 3"/>
          <p:cNvSpPr>
            <a:spLocks noGrp="1"/>
          </p:cNvSpPr>
          <p:nvPr>
            <p:ph type="sldNum" sz="quarter" idx="10"/>
          </p:nvPr>
        </p:nvSpPr>
        <p:spPr/>
        <p:txBody>
          <a:bodyPr/>
          <a:lstStyle/>
          <a:p>
            <a:fld id="{8DFF3F6C-E91D-4D89-A7EC-9C2B35F925EE}" type="slidenum">
              <a:rPr lang="en-US" smtClean="0"/>
              <a:t>9</a:t>
            </a:fld>
            <a:endParaRPr lang="en-US"/>
          </a:p>
        </p:txBody>
      </p:sp>
    </p:spTree>
    <p:extLst>
      <p:ext uri="{BB962C8B-B14F-4D97-AF65-F5344CB8AC3E}">
        <p14:creationId xmlns:p14="http://schemas.microsoft.com/office/powerpoint/2010/main" val="362154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AAD14-C5AA-4B9A-AF83-0BFBFF608BE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2364327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AAD14-C5AA-4B9A-AF83-0BFBFF608BE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181288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AAD14-C5AA-4B9A-AF83-0BFBFF608BE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131243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44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628650" y="1057322"/>
            <a:ext cx="7886700" cy="1325563"/>
          </a:xfrm>
          <a:prstGeom prst="rect">
            <a:avLst/>
          </a:prstGeom>
          <a:ln>
            <a:noFill/>
          </a:ln>
        </p:spPr>
        <p:txBody>
          <a:bodyPr vert="horz" lIns="91440" tIns="45720" rIns="91440" bIns="45720" rtlCol="0" anchor="ctr">
            <a:normAutofit/>
          </a:bodyPr>
          <a:lstStyle>
            <a:lvl1pPr algn="l">
              <a:defRPr sz="45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628650" y="4361380"/>
            <a:ext cx="2560582" cy="660400"/>
          </a:xfrm>
        </p:spPr>
        <p:txBody>
          <a:bodyPr>
            <a:normAutofit/>
          </a:bodyPr>
          <a:lstStyle>
            <a:lvl1pPr marL="0" indent="0" algn="l">
              <a:lnSpc>
                <a:spcPct val="100000"/>
              </a:lnSpc>
              <a:buNone/>
              <a:defRPr sz="1350">
                <a:solidFill>
                  <a:schemeClr val="bg1"/>
                </a:solidFill>
              </a:defRPr>
            </a:lvl1pPr>
          </a:lstStyle>
          <a:p>
            <a:pPr lvl="0"/>
            <a:r>
              <a:rPr lang="en-US" dirty="0"/>
              <a:t>Presented by</a:t>
            </a:r>
          </a:p>
        </p:txBody>
      </p:sp>
      <p:sp>
        <p:nvSpPr>
          <p:cNvPr id="16" name="Rectangle 15">
            <a:extLst>
              <a:ext uri="{FF2B5EF4-FFF2-40B4-BE49-F238E27FC236}">
                <a16:creationId xmlns:a16="http://schemas.microsoft.com/office/drawing/2014/main" id="{B940280E-9AA3-484F-A058-312163E8EC4A}"/>
              </a:ext>
            </a:extLst>
          </p:cNvPr>
          <p:cNvSpPr/>
          <p:nvPr userDrawn="1"/>
        </p:nvSpPr>
        <p:spPr>
          <a:xfrm>
            <a:off x="6421582" y="6174350"/>
            <a:ext cx="2722418" cy="68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628650" y="5057208"/>
            <a:ext cx="2144316" cy="531813"/>
          </a:xfrm>
        </p:spPr>
        <p:txBody>
          <a:bodyPr>
            <a:normAutofit/>
          </a:bodyPr>
          <a:lstStyle>
            <a:lvl1pPr marL="0" indent="0" algn="l">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628650" y="2750550"/>
            <a:ext cx="6199415" cy="798192"/>
          </a:xfrm>
        </p:spPr>
        <p:txBody>
          <a:bodyPr>
            <a:noAutofit/>
          </a:bodyPr>
          <a:lstStyle>
            <a:lvl1pPr marL="0" indent="0" algn="l">
              <a:buNone/>
              <a:defRPr sz="27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pic>
        <p:nvPicPr>
          <p:cNvPr id="9" name="Picture 8">
            <a:extLst>
              <a:ext uri="{FF2B5EF4-FFF2-40B4-BE49-F238E27FC236}">
                <a16:creationId xmlns:a16="http://schemas.microsoft.com/office/drawing/2014/main" id="{B5822650-545A-7045-9C38-BC4EE4FD3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2058" y="6240869"/>
            <a:ext cx="2204357" cy="407618"/>
          </a:xfrm>
          <a:prstGeom prst="rect">
            <a:avLst/>
          </a:prstGeom>
        </p:spPr>
      </p:pic>
    </p:spTree>
    <p:extLst>
      <p:ext uri="{BB962C8B-B14F-4D97-AF65-F5344CB8AC3E}">
        <p14:creationId xmlns:p14="http://schemas.microsoft.com/office/powerpoint/2010/main" val="3209664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1598278"/>
          </a:xfrm>
          <a:prstGeom prst="rect">
            <a:avLst/>
          </a:prstGeom>
        </p:spPr>
      </p:pic>
      <p:sp>
        <p:nvSpPr>
          <p:cNvPr id="2" name="Title 1"/>
          <p:cNvSpPr>
            <a:spLocks noGrp="1"/>
          </p:cNvSpPr>
          <p:nvPr>
            <p:ph type="title"/>
          </p:nvPr>
        </p:nvSpPr>
        <p:spPr>
          <a:xfrm>
            <a:off x="513550" y="313786"/>
            <a:ext cx="8113379" cy="767528"/>
          </a:xfrm>
          <a:noFill/>
        </p:spPr>
        <p:txBody>
          <a:bodyPr>
            <a:normAutofit/>
          </a:bodyPr>
          <a:lstStyle>
            <a:lvl1pPr>
              <a:defRPr sz="2625"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0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AAD14-C5AA-4B9A-AF83-0BFBFF608BE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22642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DAAD14-C5AA-4B9A-AF83-0BFBFF608BE4}"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141242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AAD14-C5AA-4B9A-AF83-0BFBFF608BE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78975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AAD14-C5AA-4B9A-AF83-0BFBFF608BE4}"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155617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AAD14-C5AA-4B9A-AF83-0BFBFF608BE4}"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339362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AAD14-C5AA-4B9A-AF83-0BFBFF608BE4}"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354508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DAAD14-C5AA-4B9A-AF83-0BFBFF608BE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14300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DAAD14-C5AA-4B9A-AF83-0BFBFF608BE4}"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388FF-7596-4448-96C2-2C93323BC800}" type="slidenum">
              <a:rPr lang="en-US" smtClean="0"/>
              <a:t>‹#›</a:t>
            </a:fld>
            <a:endParaRPr lang="en-US"/>
          </a:p>
        </p:txBody>
      </p:sp>
    </p:spTree>
    <p:extLst>
      <p:ext uri="{BB962C8B-B14F-4D97-AF65-F5344CB8AC3E}">
        <p14:creationId xmlns:p14="http://schemas.microsoft.com/office/powerpoint/2010/main" val="42315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AAD14-C5AA-4B9A-AF83-0BFBFF608BE4}" type="datetimeFigureOut">
              <a:rPr lang="en-US" smtClean="0"/>
              <a:t>6/20/2024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388FF-7596-4448-96C2-2C93323BC800}" type="slidenum">
              <a:rPr lang="en-US" smtClean="0"/>
              <a:t>‹#›</a:t>
            </a:fld>
            <a:endParaRPr lang="en-US"/>
          </a:p>
        </p:txBody>
      </p:sp>
    </p:spTree>
    <p:extLst>
      <p:ext uri="{BB962C8B-B14F-4D97-AF65-F5344CB8AC3E}">
        <p14:creationId xmlns:p14="http://schemas.microsoft.com/office/powerpoint/2010/main" val="128241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ucanr.edu/sites/Rangelands/Curriculum_-_Grazing_for_Fire_Prevention__448/" TargetMode="Externa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pic>
        <p:nvPicPr>
          <p:cNvPr id="3" name="Picture 2" descr="A logo with cows and a road&#10;&#10;Description automatically generated">
            <a:extLst>
              <a:ext uri="{FF2B5EF4-FFF2-40B4-BE49-F238E27FC236}">
                <a16:creationId xmlns:a16="http://schemas.microsoft.com/office/drawing/2014/main" id="{9655749B-5E64-B8B9-8786-960A3053A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AF280370-95B3-3370-10ED-82C8FEF2FB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368477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p:txBody>
          <a:bodyPr>
            <a:normAutofit fontScale="90000"/>
          </a:bodyPr>
          <a:lstStyle/>
          <a:p>
            <a:r>
              <a:rPr lang="en-US" sz="4500" b="1" dirty="0">
                <a:latin typeface="Arial Black" panose="020B0A04020102020204" pitchFamily="34" charset="0"/>
              </a:rPr>
              <a:t>California Public vs Private  Rangelands</a:t>
            </a:r>
          </a:p>
        </p:txBody>
      </p:sp>
      <p:pic>
        <p:nvPicPr>
          <p:cNvPr id="3" name="Picture 2" descr="C:\Users\lmroche\Downloads\Rangelands_PublicPrivate.tif">
            <a:extLst>
              <a:ext uri="{FF2B5EF4-FFF2-40B4-BE49-F238E27FC236}">
                <a16:creationId xmlns:a16="http://schemas.microsoft.com/office/drawing/2014/main" id="{F6116E4F-A0D3-2FF9-82B0-54EAB8BB37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44" t="11081" r="13582" b="18728"/>
          <a:stretch/>
        </p:blipFill>
        <p:spPr bwMode="auto">
          <a:xfrm>
            <a:off x="542499" y="1514901"/>
            <a:ext cx="3479739" cy="42555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7514F65-0F42-E48C-AB1E-0BD6EA47260D}"/>
              </a:ext>
            </a:extLst>
          </p:cNvPr>
          <p:cNvSpPr txBox="1"/>
          <p:nvPr/>
        </p:nvSpPr>
        <p:spPr>
          <a:xfrm>
            <a:off x="7064220" y="6598737"/>
            <a:ext cx="1973081" cy="276999"/>
          </a:xfrm>
          <a:prstGeom prst="rect">
            <a:avLst/>
          </a:prstGeom>
          <a:noFill/>
        </p:spPr>
        <p:txBody>
          <a:bodyPr wrap="square" rtlCol="0">
            <a:spAutoFit/>
          </a:bodyPr>
          <a:lstStyle/>
          <a:p>
            <a:r>
              <a:rPr lang="en-US" sz="1200" dirty="0"/>
              <a:t>Leslie Roche, Ph.D. UC Davis</a:t>
            </a:r>
          </a:p>
        </p:txBody>
      </p:sp>
      <p:sp>
        <p:nvSpPr>
          <p:cNvPr id="5" name="TextBox 4">
            <a:extLst>
              <a:ext uri="{FF2B5EF4-FFF2-40B4-BE49-F238E27FC236}">
                <a16:creationId xmlns:a16="http://schemas.microsoft.com/office/drawing/2014/main" id="{0F7E56AC-B322-4F51-AEF4-793593802C25}"/>
              </a:ext>
            </a:extLst>
          </p:cNvPr>
          <p:cNvSpPr txBox="1"/>
          <p:nvPr/>
        </p:nvSpPr>
        <p:spPr>
          <a:xfrm>
            <a:off x="4022238" y="1705384"/>
            <a:ext cx="4302729" cy="3462486"/>
          </a:xfrm>
          <a:prstGeom prst="rect">
            <a:avLst/>
          </a:prstGeom>
          <a:noFill/>
        </p:spPr>
        <p:txBody>
          <a:bodyPr wrap="square" rtlCol="0">
            <a:spAutoFit/>
          </a:bodyPr>
          <a:lstStyle/>
          <a:p>
            <a:pPr defTabSz="942253">
              <a:defRPr/>
            </a:pPr>
            <a:r>
              <a:rPr lang="en-US" b="1" dirty="0">
                <a:latin typeface="Times New Roman" panose="02020603050405020304" pitchFamily="18" charset="0"/>
                <a:cs typeface="Times New Roman" panose="02020603050405020304" pitchFamily="18" charset="0"/>
              </a:rPr>
              <a:t>57 million acres of rangelands </a:t>
            </a:r>
            <a:r>
              <a:rPr lang="en-US" sz="1500" b="1" dirty="0">
                <a:latin typeface="Times New Roman" panose="02020603050405020304" pitchFamily="18" charset="0"/>
                <a:cs typeface="Times New Roman" panose="02020603050405020304" pitchFamily="18" charset="0"/>
              </a:rPr>
              <a:t>(54% of state) </a:t>
            </a:r>
          </a:p>
          <a:p>
            <a:pPr marL="742950" lvl="1" indent="-285750"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34 million acres are grazed </a:t>
            </a:r>
          </a:p>
          <a:p>
            <a:pPr marL="742950" lvl="1" indent="-285750"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22 million acres are privately owned </a:t>
            </a:r>
          </a:p>
          <a:p>
            <a:pPr marL="742950" lvl="1" indent="-285750"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35 million acres of public lands </a:t>
            </a:r>
          </a:p>
          <a:p>
            <a:pPr lvl="1" defTabSz="942253">
              <a:defRPr/>
            </a:pPr>
            <a:endParaRPr lang="en-US" sz="1500" dirty="0">
              <a:latin typeface="Times New Roman" panose="02020603050405020304" pitchFamily="18" charset="0"/>
              <a:cs typeface="Times New Roman" panose="02020603050405020304" pitchFamily="18" charset="0"/>
            </a:endParaRPr>
          </a:p>
          <a:p>
            <a:pPr defTabSz="942253">
              <a:defRPr/>
            </a:pPr>
            <a:r>
              <a:rPr lang="en-US" b="1" dirty="0">
                <a:latin typeface="Times New Roman" panose="02020603050405020304" pitchFamily="18" charset="0"/>
                <a:cs typeface="Times New Roman" panose="02020603050405020304" pitchFamily="18" charset="0"/>
              </a:rPr>
              <a:t>Public Land Managers </a:t>
            </a:r>
          </a:p>
          <a:p>
            <a:pPr marL="751654" lvl="1"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US Forest Service</a:t>
            </a:r>
          </a:p>
          <a:p>
            <a:pPr marL="751654" lvl="1"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Bureau of Land Management</a:t>
            </a:r>
          </a:p>
          <a:p>
            <a:pPr marL="751654" lvl="1"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CA Department of Fish and Wildlife</a:t>
            </a:r>
          </a:p>
          <a:p>
            <a:pPr marL="751654" lvl="1"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CA State Parks</a:t>
            </a:r>
          </a:p>
          <a:p>
            <a:pPr marL="751654" lvl="1" indent="-294454" defTabSz="942253">
              <a:buFont typeface="Arial" panose="020B0604020202020204" pitchFamily="34" charset="0"/>
              <a:buChar char="•"/>
              <a:defRPr/>
            </a:pPr>
            <a:r>
              <a:rPr lang="en-US" sz="1500" dirty="0">
                <a:latin typeface="Times New Roman" panose="02020603050405020304" pitchFamily="18" charset="0"/>
                <a:cs typeface="Times New Roman" panose="02020603050405020304" pitchFamily="18" charset="0"/>
              </a:rPr>
              <a:t>Local entities such as parks and water districts, etc. </a:t>
            </a:r>
          </a:p>
          <a:p>
            <a:pPr marL="751654" lvl="1" indent="-294454" defTabSz="942253">
              <a:buFont typeface="Arial" panose="020B0604020202020204" pitchFamily="34" charset="0"/>
              <a:buChar char="•"/>
              <a:defRPr/>
            </a:pPr>
            <a:endParaRPr lang="en-US" sz="15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2166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fontScale="90000"/>
          </a:bodyPr>
          <a:lstStyle/>
          <a:p>
            <a:r>
              <a:rPr lang="en-US" sz="4500" b="1" dirty="0">
                <a:latin typeface="Arial Black" panose="020B0A04020102020204" pitchFamily="34" charset="0"/>
              </a:rPr>
              <a:t>California's Forage Calendar</a:t>
            </a:r>
          </a:p>
        </p:txBody>
      </p:sp>
      <p:pic>
        <p:nvPicPr>
          <p:cNvPr id="4" name="Picture 3">
            <a:extLst>
              <a:ext uri="{FF2B5EF4-FFF2-40B4-BE49-F238E27FC236}">
                <a16:creationId xmlns:a16="http://schemas.microsoft.com/office/drawing/2014/main" id="{0BA923A0-62CA-81AB-24BA-C420BA190A1C}"/>
              </a:ext>
            </a:extLst>
          </p:cNvPr>
          <p:cNvPicPr>
            <a:picLocks noChangeAspect="1"/>
          </p:cNvPicPr>
          <p:nvPr/>
        </p:nvPicPr>
        <p:blipFill>
          <a:blip r:embed="rId3"/>
          <a:stretch>
            <a:fillRect/>
          </a:stretch>
        </p:blipFill>
        <p:spPr>
          <a:xfrm>
            <a:off x="984433" y="1668627"/>
            <a:ext cx="7188895" cy="4827426"/>
          </a:xfrm>
          <a:prstGeom prst="rect">
            <a:avLst/>
          </a:prstGeom>
        </p:spPr>
      </p:pic>
      <p:sp>
        <p:nvSpPr>
          <p:cNvPr id="3" name="Right Brace 2">
            <a:extLst>
              <a:ext uri="{FF2B5EF4-FFF2-40B4-BE49-F238E27FC236}">
                <a16:creationId xmlns:a16="http://schemas.microsoft.com/office/drawing/2014/main" id="{2D7CD8DC-EA52-2F47-1C1E-6FD07CF967F9}"/>
              </a:ext>
            </a:extLst>
          </p:cNvPr>
          <p:cNvSpPr/>
          <p:nvPr/>
        </p:nvSpPr>
        <p:spPr>
          <a:xfrm rot="16200000">
            <a:off x="3127380" y="1546229"/>
            <a:ext cx="593132" cy="2772359"/>
          </a:xfrm>
          <a:prstGeom prst="rightBrace">
            <a:avLst>
              <a:gd name="adj1" fmla="val 8333"/>
              <a:gd name="adj2" fmla="val 49395"/>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8AF7AC27-190C-26A0-7A22-FFB0F1C5436E}"/>
              </a:ext>
            </a:extLst>
          </p:cNvPr>
          <p:cNvSpPr/>
          <p:nvPr/>
        </p:nvSpPr>
        <p:spPr>
          <a:xfrm rot="16200000">
            <a:off x="5675685" y="2065706"/>
            <a:ext cx="593132" cy="1733405"/>
          </a:xfrm>
          <a:prstGeom prst="rightBrace">
            <a:avLst>
              <a:gd name="adj1" fmla="val 8333"/>
              <a:gd name="adj2" fmla="val 49395"/>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485C1167-22B4-4AA4-0D32-14C8BBAAD50A}"/>
              </a:ext>
            </a:extLst>
          </p:cNvPr>
          <p:cNvSpPr/>
          <p:nvPr/>
        </p:nvSpPr>
        <p:spPr>
          <a:xfrm rot="16200000">
            <a:off x="7609261" y="2065706"/>
            <a:ext cx="593132" cy="1733405"/>
          </a:xfrm>
          <a:prstGeom prst="rightBrace">
            <a:avLst>
              <a:gd name="adj1" fmla="val 8333"/>
              <a:gd name="adj2" fmla="val 49395"/>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descr="A set of weather icons&#10;&#10;Description automatically generated">
            <a:extLst>
              <a:ext uri="{FF2B5EF4-FFF2-40B4-BE49-F238E27FC236}">
                <a16:creationId xmlns:a16="http://schemas.microsoft.com/office/drawing/2014/main" id="{85E73F07-BE37-554C-41A9-CD892C34704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43193" t="29609" r="40833" b="52973"/>
          <a:stretch/>
        </p:blipFill>
        <p:spPr>
          <a:xfrm>
            <a:off x="2952751" y="1506364"/>
            <a:ext cx="971550" cy="1059338"/>
          </a:xfrm>
          <a:prstGeom prst="rect">
            <a:avLst/>
          </a:prstGeom>
        </p:spPr>
      </p:pic>
      <p:pic>
        <p:nvPicPr>
          <p:cNvPr id="9" name="Picture 8" descr="A set of weather icons&#10;&#10;Description automatically generated">
            <a:extLst>
              <a:ext uri="{FF2B5EF4-FFF2-40B4-BE49-F238E27FC236}">
                <a16:creationId xmlns:a16="http://schemas.microsoft.com/office/drawing/2014/main" id="{57C5311B-A2F0-9818-F4F1-DDE605E60E1A}"/>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41249" t="7217" r="39862" b="77223"/>
          <a:stretch/>
        </p:blipFill>
        <p:spPr>
          <a:xfrm>
            <a:off x="4702794" y="1764462"/>
            <a:ext cx="941495" cy="775546"/>
          </a:xfrm>
          <a:prstGeom prst="rect">
            <a:avLst/>
          </a:prstGeom>
        </p:spPr>
      </p:pic>
      <p:pic>
        <p:nvPicPr>
          <p:cNvPr id="11" name="Picture 10" descr="A set of weather icons&#10;&#10;Description automatically generated">
            <a:extLst>
              <a:ext uri="{FF2B5EF4-FFF2-40B4-BE49-F238E27FC236}">
                <a16:creationId xmlns:a16="http://schemas.microsoft.com/office/drawing/2014/main" id="{98EF7444-2BA7-230A-742D-7E314F3C2CD6}"/>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4430" t="8253" r="81404" b="76301"/>
          <a:stretch/>
        </p:blipFill>
        <p:spPr>
          <a:xfrm>
            <a:off x="5591251" y="1804989"/>
            <a:ext cx="761999" cy="830853"/>
          </a:xfrm>
          <a:prstGeom prst="rect">
            <a:avLst/>
          </a:prstGeom>
        </p:spPr>
      </p:pic>
      <p:pic>
        <p:nvPicPr>
          <p:cNvPr id="13" name="Picture 12" descr="A set of weather icons&#10;&#10;Description automatically generated">
            <a:extLst>
              <a:ext uri="{FF2B5EF4-FFF2-40B4-BE49-F238E27FC236}">
                <a16:creationId xmlns:a16="http://schemas.microsoft.com/office/drawing/2014/main" id="{C51D2A48-0E63-3B7B-8AD4-BDE4B0C10D78}"/>
              </a:ext>
            </a:extLst>
          </p:cNvPr>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82569" t="77560" r="4101" b="7838"/>
          <a:stretch/>
        </p:blipFill>
        <p:spPr>
          <a:xfrm>
            <a:off x="6298371" y="1747158"/>
            <a:ext cx="708961" cy="776679"/>
          </a:xfrm>
          <a:prstGeom prst="rect">
            <a:avLst/>
          </a:prstGeom>
        </p:spPr>
      </p:pic>
      <p:pic>
        <p:nvPicPr>
          <p:cNvPr id="14" name="Picture 13" descr="A set of weather icons&#10;&#10;Description automatically generated">
            <a:extLst>
              <a:ext uri="{FF2B5EF4-FFF2-40B4-BE49-F238E27FC236}">
                <a16:creationId xmlns:a16="http://schemas.microsoft.com/office/drawing/2014/main" id="{D8ABEA3C-3691-50E3-CA12-666731B82A14}"/>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4430" t="8253" r="81404" b="76301"/>
          <a:stretch/>
        </p:blipFill>
        <p:spPr>
          <a:xfrm>
            <a:off x="7598053" y="1752620"/>
            <a:ext cx="761999" cy="830853"/>
          </a:xfrm>
          <a:prstGeom prst="rect">
            <a:avLst/>
          </a:prstGeom>
        </p:spPr>
      </p:pic>
      <p:sp>
        <p:nvSpPr>
          <p:cNvPr id="7" name="TextBox 6">
            <a:extLst>
              <a:ext uri="{FF2B5EF4-FFF2-40B4-BE49-F238E27FC236}">
                <a16:creationId xmlns:a16="http://schemas.microsoft.com/office/drawing/2014/main" id="{383BD3BD-BF02-4F45-AD05-28FB903676CB}"/>
              </a:ext>
            </a:extLst>
          </p:cNvPr>
          <p:cNvSpPr txBox="1"/>
          <p:nvPr/>
        </p:nvSpPr>
        <p:spPr>
          <a:xfrm>
            <a:off x="4678469" y="6542368"/>
            <a:ext cx="4657725" cy="538609"/>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Source: George, Clawson, Menke and Bartolome. Rangelands. 1985 (17-19)</a:t>
            </a:r>
          </a:p>
          <a:p>
            <a:endParaRPr lang="en-US" dirty="0"/>
          </a:p>
        </p:txBody>
      </p:sp>
      <p:sp>
        <p:nvSpPr>
          <p:cNvPr id="12" name="TextBox 11">
            <a:extLst>
              <a:ext uri="{FF2B5EF4-FFF2-40B4-BE49-F238E27FC236}">
                <a16:creationId xmlns:a16="http://schemas.microsoft.com/office/drawing/2014/main" id="{1B91EE7F-5CFB-44E8-9E67-146EC4B3B176}"/>
              </a:ext>
            </a:extLst>
          </p:cNvPr>
          <p:cNvSpPr txBox="1"/>
          <p:nvPr/>
        </p:nvSpPr>
        <p:spPr>
          <a:xfrm>
            <a:off x="6934200" y="3362325"/>
            <a:ext cx="2133600" cy="2031325"/>
          </a:xfrm>
          <a:prstGeom prst="rect">
            <a:avLst/>
          </a:prstGeom>
          <a:solidFill>
            <a:schemeClr val="bg1"/>
          </a:solidFill>
        </p:spPr>
        <p:txBody>
          <a:bodyPr wrap="square" rtlCol="0">
            <a:spAutoFit/>
          </a:bodyPr>
          <a:lstStyle/>
          <a:p>
            <a:pPr lvl="1"/>
            <a:r>
              <a:rPr lang="en-US" b="1" dirty="0">
                <a:solidFill>
                  <a:schemeClr val="accent6">
                    <a:lumMod val="50000"/>
                  </a:schemeClr>
                </a:solidFill>
              </a:rPr>
              <a:t>Annual vegetation growth varies based on rainfall, location, and temperature.</a:t>
            </a:r>
          </a:p>
        </p:txBody>
      </p:sp>
      <p:sp>
        <p:nvSpPr>
          <p:cNvPr id="15" name="Oval 14">
            <a:extLst>
              <a:ext uri="{FF2B5EF4-FFF2-40B4-BE49-F238E27FC236}">
                <a16:creationId xmlns:a16="http://schemas.microsoft.com/office/drawing/2014/main" id="{B19C6ACC-5B58-4080-BA16-00D6E85AC6ED}"/>
              </a:ext>
            </a:extLst>
          </p:cNvPr>
          <p:cNvSpPr/>
          <p:nvPr/>
        </p:nvSpPr>
        <p:spPr>
          <a:xfrm>
            <a:off x="5099018" y="3100950"/>
            <a:ext cx="1733406" cy="276645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A21E75F-E0BD-46E5-BF81-148159185A1E}"/>
              </a:ext>
            </a:extLst>
          </p:cNvPr>
          <p:cNvCxnSpPr/>
          <p:nvPr/>
        </p:nvCxnSpPr>
        <p:spPr>
          <a:xfrm>
            <a:off x="3514725" y="3724275"/>
            <a:ext cx="1485900" cy="295275"/>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354D82-F44C-4EC1-8EDB-CA3D7DABEF93}"/>
              </a:ext>
            </a:extLst>
          </p:cNvPr>
          <p:cNvSpPr txBox="1"/>
          <p:nvPr/>
        </p:nvSpPr>
        <p:spPr>
          <a:xfrm>
            <a:off x="2494038" y="3286126"/>
            <a:ext cx="1095375" cy="923330"/>
          </a:xfrm>
          <a:prstGeom prst="rect">
            <a:avLst/>
          </a:prstGeom>
          <a:noFill/>
        </p:spPr>
        <p:txBody>
          <a:bodyPr wrap="square" rtlCol="0">
            <a:spAutoFit/>
          </a:bodyPr>
          <a:lstStyle/>
          <a:p>
            <a:pPr algn="ctr"/>
            <a:r>
              <a:rPr lang="en-US" b="1" dirty="0">
                <a:solidFill>
                  <a:schemeClr val="accent6">
                    <a:lumMod val="50000"/>
                  </a:schemeClr>
                </a:solidFill>
              </a:rPr>
              <a:t>Most Palatable Grass</a:t>
            </a:r>
          </a:p>
        </p:txBody>
      </p:sp>
    </p:spTree>
    <p:extLst>
      <p:ext uri="{BB962C8B-B14F-4D97-AF65-F5344CB8AC3E}">
        <p14:creationId xmlns:p14="http://schemas.microsoft.com/office/powerpoint/2010/main" val="229742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sp>
        <p:nvSpPr>
          <p:cNvPr id="2" name="Rectangle 1"/>
          <p:cNvSpPr/>
          <p:nvPr/>
        </p:nvSpPr>
        <p:spPr>
          <a:xfrm>
            <a:off x="232186" y="2022017"/>
            <a:ext cx="1900648" cy="28337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cows and a road&#10;&#10;Description automatically generated">
            <a:extLst>
              <a:ext uri="{FF2B5EF4-FFF2-40B4-BE49-F238E27FC236}">
                <a16:creationId xmlns:a16="http://schemas.microsoft.com/office/drawing/2014/main" id="{1A5CD764-3D9A-D974-C45B-C48551BFCD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484298EE-B13B-BC37-BCE5-84F79360C4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170355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Black" panose="020B0A04020102020204" pitchFamily="34" charset="0"/>
              </a:rPr>
              <a:t>Livestock Grazers</a:t>
            </a:r>
          </a:p>
        </p:txBody>
      </p:sp>
      <p:pic>
        <p:nvPicPr>
          <p:cNvPr id="6" name="Picture 5"/>
          <p:cNvPicPr>
            <a:picLocks noChangeAspect="1"/>
          </p:cNvPicPr>
          <p:nvPr/>
        </p:nvPicPr>
        <p:blipFill rotWithShape="1">
          <a:blip r:embed="rId3"/>
          <a:srcRect t="22273" r="28723" b="13659"/>
          <a:stretch/>
        </p:blipFill>
        <p:spPr>
          <a:xfrm>
            <a:off x="2928540" y="1501371"/>
            <a:ext cx="3283397" cy="221295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p:cNvPicPr>
            <a:picLocks noChangeAspect="1"/>
          </p:cNvPicPr>
          <p:nvPr/>
        </p:nvPicPr>
        <p:blipFill rotWithShape="1">
          <a:blip r:embed="rId4"/>
          <a:srcRect l="21168" b="31149"/>
          <a:stretch/>
        </p:blipFill>
        <p:spPr>
          <a:xfrm>
            <a:off x="426302" y="4134387"/>
            <a:ext cx="3199031" cy="2094964"/>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3" name="Picture 2" descr="A group of animals on a hill&#10;&#10;Description automatically generated">
            <a:extLst>
              <a:ext uri="{FF2B5EF4-FFF2-40B4-BE49-F238E27FC236}">
                <a16:creationId xmlns:a16="http://schemas.microsoft.com/office/drawing/2014/main" id="{303F4255-55E4-4890-C468-341496736B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417" t="27057" r="21526" b="28101"/>
          <a:stretch/>
        </p:blipFill>
        <p:spPr>
          <a:xfrm>
            <a:off x="5518669" y="4134385"/>
            <a:ext cx="3096335" cy="221295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0988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Forage Preferences</a:t>
            </a:r>
          </a:p>
        </p:txBody>
      </p:sp>
      <p:pic>
        <p:nvPicPr>
          <p:cNvPr id="3" name="Picture 2">
            <a:extLst>
              <a:ext uri="{FF2B5EF4-FFF2-40B4-BE49-F238E27FC236}">
                <a16:creationId xmlns:a16="http://schemas.microsoft.com/office/drawing/2014/main" id="{C384E998-F6A6-45F5-9465-957BD726096D}"/>
              </a:ext>
            </a:extLst>
          </p:cNvPr>
          <p:cNvPicPr>
            <a:picLocks noChangeAspect="1"/>
          </p:cNvPicPr>
          <p:nvPr/>
        </p:nvPicPr>
        <p:blipFill>
          <a:blip r:embed="rId3"/>
          <a:stretch>
            <a:fillRect/>
          </a:stretch>
        </p:blipFill>
        <p:spPr>
          <a:xfrm>
            <a:off x="2705476" y="1546678"/>
            <a:ext cx="3866391" cy="3764644"/>
          </a:xfrm>
          <a:prstGeom prst="rect">
            <a:avLst/>
          </a:prstGeom>
        </p:spPr>
      </p:pic>
      <p:sp>
        <p:nvSpPr>
          <p:cNvPr id="6" name="Rectangle 5">
            <a:extLst>
              <a:ext uri="{FF2B5EF4-FFF2-40B4-BE49-F238E27FC236}">
                <a16:creationId xmlns:a16="http://schemas.microsoft.com/office/drawing/2014/main" id="{189580B3-9488-4D18-AD73-87174F784515}"/>
              </a:ext>
            </a:extLst>
          </p:cNvPr>
          <p:cNvSpPr/>
          <p:nvPr/>
        </p:nvSpPr>
        <p:spPr>
          <a:xfrm>
            <a:off x="1727138" y="5358110"/>
            <a:ext cx="582306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Brainstorm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Session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a16="http://schemas.microsoft.com/office/drawing/2014/main" id="{407A8DDB-0A1D-425E-8E02-BA67B1BD975F}"/>
              </a:ext>
            </a:extLst>
          </p:cNvPr>
          <p:cNvPicPr>
            <a:picLocks noChangeAspect="1"/>
          </p:cNvPicPr>
          <p:nvPr/>
        </p:nvPicPr>
        <p:blipFill rotWithShape="1">
          <a:blip r:embed="rId4"/>
          <a:srcRect t="22273" r="28723" b="13659"/>
          <a:stretch/>
        </p:blipFill>
        <p:spPr>
          <a:xfrm rot="20942103">
            <a:off x="552810" y="1778837"/>
            <a:ext cx="2301407" cy="1551112"/>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A35F3020-AD5D-453D-A42D-C0D195ED8CB8}"/>
              </a:ext>
            </a:extLst>
          </p:cNvPr>
          <p:cNvPicPr>
            <a:picLocks noChangeAspect="1"/>
          </p:cNvPicPr>
          <p:nvPr/>
        </p:nvPicPr>
        <p:blipFill rotWithShape="1">
          <a:blip r:embed="rId5"/>
          <a:srcRect l="21168" b="31149"/>
          <a:stretch/>
        </p:blipFill>
        <p:spPr>
          <a:xfrm rot="21089751">
            <a:off x="523080" y="3804373"/>
            <a:ext cx="2254646" cy="147651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8" name="Picture 7" descr="A group of animals on a hill&#10;&#10;Description automatically generated">
            <a:extLst>
              <a:ext uri="{FF2B5EF4-FFF2-40B4-BE49-F238E27FC236}">
                <a16:creationId xmlns:a16="http://schemas.microsoft.com/office/drawing/2014/main" id="{FA5706BC-CAE6-449D-AC19-863ED6F648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17" t="27057" r="21526" b="28101"/>
          <a:stretch/>
        </p:blipFill>
        <p:spPr>
          <a:xfrm rot="481008">
            <a:off x="6428146" y="2263660"/>
            <a:ext cx="2318670" cy="165715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1832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Arial Black" panose="020B0A04020102020204" pitchFamily="34" charset="0"/>
              </a:rPr>
              <a:t>Preferences of Livestock Grazers </a:t>
            </a:r>
          </a:p>
        </p:txBody>
      </p:sp>
      <p:pic>
        <p:nvPicPr>
          <p:cNvPr id="6" name="Picture 5"/>
          <p:cNvPicPr>
            <a:picLocks noChangeAspect="1"/>
          </p:cNvPicPr>
          <p:nvPr/>
        </p:nvPicPr>
        <p:blipFill rotWithShape="1">
          <a:blip r:embed="rId3"/>
          <a:srcRect t="22273" r="28723" b="13659"/>
          <a:stretch/>
        </p:blipFill>
        <p:spPr>
          <a:xfrm>
            <a:off x="2928540" y="1501371"/>
            <a:ext cx="3283397" cy="221295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p:cNvPicPr>
            <a:picLocks noChangeAspect="1"/>
          </p:cNvPicPr>
          <p:nvPr/>
        </p:nvPicPr>
        <p:blipFill rotWithShape="1">
          <a:blip r:embed="rId4"/>
          <a:srcRect l="21168" b="31149"/>
          <a:stretch/>
        </p:blipFill>
        <p:spPr>
          <a:xfrm>
            <a:off x="426302" y="4134387"/>
            <a:ext cx="3199031" cy="2094964"/>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4" name="Picture 3" descr="A group of animals on a hill&#10;&#10;Description automatically generated">
            <a:extLst>
              <a:ext uri="{FF2B5EF4-FFF2-40B4-BE49-F238E27FC236}">
                <a16:creationId xmlns:a16="http://schemas.microsoft.com/office/drawing/2014/main" id="{4E80E37A-3D4E-DD38-8785-A99B13F429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417" t="27057" r="21526" b="28101"/>
          <a:stretch/>
        </p:blipFill>
        <p:spPr>
          <a:xfrm>
            <a:off x="5518669" y="4134385"/>
            <a:ext cx="3096335" cy="221295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69539CEB-94E3-2818-6304-D0B418182A92}"/>
              </a:ext>
            </a:extLst>
          </p:cNvPr>
          <p:cNvSpPr txBox="1"/>
          <p:nvPr/>
        </p:nvSpPr>
        <p:spPr>
          <a:xfrm>
            <a:off x="154442" y="1846866"/>
            <a:ext cx="2345473" cy="1384995"/>
          </a:xfrm>
          <a:prstGeom prst="rect">
            <a:avLst/>
          </a:prstGeom>
          <a:noFill/>
        </p:spPr>
        <p:txBody>
          <a:bodyPr wrap="square" rtlCol="0">
            <a:spAutoFit/>
          </a:bodyPr>
          <a:lstStyle/>
          <a:p>
            <a:pPr algn="ctr"/>
            <a:r>
              <a:rPr lang="en-US" sz="2800" b="1" dirty="0">
                <a:solidFill>
                  <a:srgbClr val="FF0000"/>
                </a:solidFill>
              </a:rPr>
              <a:t>Grass </a:t>
            </a:r>
            <a:br>
              <a:rPr lang="en-US" sz="2800" b="1" dirty="0">
                <a:solidFill>
                  <a:srgbClr val="FF0000"/>
                </a:solidFill>
              </a:rPr>
            </a:br>
            <a:r>
              <a:rPr lang="en-US" sz="2800" b="1" dirty="0">
                <a:solidFill>
                  <a:srgbClr val="FF0000"/>
                </a:solidFill>
              </a:rPr>
              <a:t>and other fine vegetation </a:t>
            </a:r>
          </a:p>
        </p:txBody>
      </p:sp>
      <p:sp>
        <p:nvSpPr>
          <p:cNvPr id="8" name="TextBox 7">
            <a:extLst>
              <a:ext uri="{FF2B5EF4-FFF2-40B4-BE49-F238E27FC236}">
                <a16:creationId xmlns:a16="http://schemas.microsoft.com/office/drawing/2014/main" id="{A2A26A29-166C-7363-97AA-A8D053E62C4F}"/>
              </a:ext>
            </a:extLst>
          </p:cNvPr>
          <p:cNvSpPr txBox="1"/>
          <p:nvPr/>
        </p:nvSpPr>
        <p:spPr>
          <a:xfrm>
            <a:off x="6542910" y="3093360"/>
            <a:ext cx="2345473" cy="830997"/>
          </a:xfrm>
          <a:prstGeom prst="rect">
            <a:avLst/>
          </a:prstGeom>
          <a:noFill/>
        </p:spPr>
        <p:txBody>
          <a:bodyPr wrap="square" rtlCol="0">
            <a:spAutoFit/>
          </a:bodyPr>
          <a:lstStyle/>
          <a:p>
            <a:pPr algn="ctr"/>
            <a:r>
              <a:rPr lang="en-US" sz="4800" b="1" dirty="0">
                <a:solidFill>
                  <a:srgbClr val="FF0000"/>
                </a:solidFill>
              </a:rPr>
              <a:t>Brush</a:t>
            </a:r>
            <a:endParaRPr lang="en-US" sz="2800" b="1" dirty="0">
              <a:solidFill>
                <a:srgbClr val="FF0000"/>
              </a:solidFill>
            </a:endParaRPr>
          </a:p>
        </p:txBody>
      </p:sp>
      <p:cxnSp>
        <p:nvCxnSpPr>
          <p:cNvPr id="10" name="Straight Arrow Connector 9">
            <a:extLst>
              <a:ext uri="{FF2B5EF4-FFF2-40B4-BE49-F238E27FC236}">
                <a16:creationId xmlns:a16="http://schemas.microsoft.com/office/drawing/2014/main" id="{2AFD518F-7EBE-C68A-1B0D-DE2B5E06EE84}"/>
              </a:ext>
            </a:extLst>
          </p:cNvPr>
          <p:cNvCxnSpPr/>
          <p:nvPr/>
        </p:nvCxnSpPr>
        <p:spPr>
          <a:xfrm>
            <a:off x="2499915" y="2616076"/>
            <a:ext cx="857250" cy="1075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40669F-9CE3-1BCC-EF23-6BDE7148EAF6}"/>
              </a:ext>
            </a:extLst>
          </p:cNvPr>
          <p:cNvCxnSpPr>
            <a:cxnSpLocks/>
          </p:cNvCxnSpPr>
          <p:nvPr/>
        </p:nvCxnSpPr>
        <p:spPr>
          <a:xfrm>
            <a:off x="1428353" y="3267695"/>
            <a:ext cx="100410" cy="10630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7D2E12-F389-1F82-B448-C061EE5DBBE3}"/>
              </a:ext>
            </a:extLst>
          </p:cNvPr>
          <p:cNvCxnSpPr>
            <a:cxnSpLocks/>
          </p:cNvCxnSpPr>
          <p:nvPr/>
        </p:nvCxnSpPr>
        <p:spPr>
          <a:xfrm flipH="1">
            <a:off x="7329488" y="3847620"/>
            <a:ext cx="137714" cy="7243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18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FFA8-4350-4AB3-AFA6-E01F37E67C43}"/>
              </a:ext>
            </a:extLst>
          </p:cNvPr>
          <p:cNvSpPr>
            <a:spLocks noGrp="1"/>
          </p:cNvSpPr>
          <p:nvPr>
            <p:ph type="title"/>
          </p:nvPr>
        </p:nvSpPr>
        <p:spPr>
          <a:xfrm>
            <a:off x="513549" y="275557"/>
            <a:ext cx="8113379" cy="767528"/>
          </a:xfrm>
        </p:spPr>
        <p:txBody>
          <a:bodyPr/>
          <a:lstStyle/>
          <a:p>
            <a:r>
              <a:rPr lang="en-US" sz="3200" b="1" dirty="0">
                <a:latin typeface="Arial Black" panose="020B0A04020102020204" pitchFamily="34" charset="0"/>
              </a:rPr>
              <a:t>Fire Fuels Livestock Graze </a:t>
            </a:r>
          </a:p>
        </p:txBody>
      </p:sp>
      <p:pic>
        <p:nvPicPr>
          <p:cNvPr id="7" name="Picture 6" descr="A cow standing in a field&#10;&#10;Description automatically generated">
            <a:extLst>
              <a:ext uri="{FF2B5EF4-FFF2-40B4-BE49-F238E27FC236}">
                <a16:creationId xmlns:a16="http://schemas.microsoft.com/office/drawing/2014/main" id="{D4E7D141-869E-4A9D-856A-627407CE9D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06" t="24957" r="54159" b="25386"/>
          <a:stretch/>
        </p:blipFill>
        <p:spPr>
          <a:xfrm rot="4444935">
            <a:off x="710788" y="1211234"/>
            <a:ext cx="2373567" cy="2803193"/>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A594AE5-28BD-4999-B7C8-61493CA8D203}"/>
              </a:ext>
            </a:extLst>
          </p:cNvPr>
          <p:cNvPicPr>
            <a:picLocks noChangeAspect="1"/>
          </p:cNvPicPr>
          <p:nvPr/>
        </p:nvPicPr>
        <p:blipFill>
          <a:blip r:embed="rId3"/>
          <a:stretch>
            <a:fillRect/>
          </a:stretch>
        </p:blipFill>
        <p:spPr>
          <a:xfrm rot="21367399">
            <a:off x="591138" y="4267781"/>
            <a:ext cx="2524926" cy="2380643"/>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534CCFD7-69FE-4AC9-9618-DC5B923DE0F3}"/>
              </a:ext>
            </a:extLst>
          </p:cNvPr>
          <p:cNvSpPr/>
          <p:nvPr/>
        </p:nvSpPr>
        <p:spPr>
          <a:xfrm>
            <a:off x="3376933" y="1490698"/>
            <a:ext cx="2750358" cy="2606676"/>
          </a:xfrm>
          <a:prstGeom prst="rect">
            <a:avLst/>
          </a:prstGeom>
        </p:spPr>
        <p:txBody>
          <a:bodyPr wrap="square">
            <a:spAutoFit/>
          </a:bodyPr>
          <a:lstStyle/>
          <a:p>
            <a:pPr algn="ctr">
              <a:lnSpc>
                <a:spcPct val="115000"/>
              </a:lnSpc>
            </a:pPr>
            <a:r>
              <a:rPr lang="en-US" sz="2400" b="1" dirty="0">
                <a:latin typeface="Times New Roman" panose="02020603050405020304" pitchFamily="18" charset="0"/>
                <a:ea typeface="Times New Roman" panose="02020603050405020304" pitchFamily="18" charset="0"/>
              </a:rPr>
              <a:t>Grasses such as Medusahead, wild oats and foxtail. </a:t>
            </a:r>
          </a:p>
          <a:p>
            <a:pPr algn="ctr">
              <a:lnSpc>
                <a:spcPct val="115000"/>
              </a:lnSpc>
            </a:pPr>
            <a:endParaRPr lang="en-US" sz="2400" b="1" dirty="0">
              <a:latin typeface="Times New Roman" panose="02020603050405020304" pitchFamily="18" charset="0"/>
              <a:ea typeface="Times New Roman" panose="02020603050405020304" pitchFamily="18" charset="0"/>
            </a:endParaRPr>
          </a:p>
          <a:p>
            <a:pPr algn="ctr">
              <a:lnSpc>
                <a:spcPct val="115000"/>
              </a:lnSpc>
            </a:pPr>
            <a:r>
              <a:rPr lang="en-US" sz="2400" b="1" dirty="0" err="1">
                <a:latin typeface="Times New Roman" panose="02020603050405020304" pitchFamily="18" charset="0"/>
                <a:ea typeface="Times New Roman" panose="02020603050405020304" pitchFamily="18" charset="0"/>
              </a:rPr>
              <a:t>Starthistle</a:t>
            </a:r>
            <a:r>
              <a:rPr lang="en-US" sz="2400" b="1" dirty="0">
                <a:latin typeface="Times New Roman" panose="02020603050405020304" pitchFamily="18" charset="0"/>
                <a:ea typeface="Times New Roman" panose="02020603050405020304" pitchFamily="18" charset="0"/>
              </a:rPr>
              <a:t> before flowering. </a:t>
            </a:r>
            <a:endParaRPr lang="en-US" sz="2400" dirty="0">
              <a:latin typeface="Times New Roman" panose="02020603050405020304" pitchFamily="18" charset="0"/>
            </a:endParaRPr>
          </a:p>
        </p:txBody>
      </p:sp>
      <p:pic>
        <p:nvPicPr>
          <p:cNvPr id="10" name="Picture 9">
            <a:extLst>
              <a:ext uri="{FF2B5EF4-FFF2-40B4-BE49-F238E27FC236}">
                <a16:creationId xmlns:a16="http://schemas.microsoft.com/office/drawing/2014/main" id="{25D64EF3-97EB-4B03-B625-9BBC35B214F7}"/>
              </a:ext>
            </a:extLst>
          </p:cNvPr>
          <p:cNvPicPr>
            <a:picLocks noChangeAspect="1"/>
          </p:cNvPicPr>
          <p:nvPr/>
        </p:nvPicPr>
        <p:blipFill>
          <a:blip r:embed="rId4"/>
          <a:stretch>
            <a:fillRect/>
          </a:stretch>
        </p:blipFill>
        <p:spPr>
          <a:xfrm>
            <a:off x="3737597" y="4119363"/>
            <a:ext cx="1872836" cy="249587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2C94E76D-6A0F-59E8-BD29-DE60ECDFD5F9}"/>
              </a:ext>
            </a:extLst>
          </p:cNvPr>
          <p:cNvPicPr>
            <a:picLocks noChangeAspect="1"/>
          </p:cNvPicPr>
          <p:nvPr/>
        </p:nvPicPr>
        <p:blipFill rotWithShape="1">
          <a:blip r:embed="rId5"/>
          <a:srcRect b="12786"/>
          <a:stretch/>
        </p:blipFill>
        <p:spPr>
          <a:xfrm rot="558780">
            <a:off x="6207379" y="1336049"/>
            <a:ext cx="2700338" cy="3140116"/>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DFCBCDF5-1FD0-8664-91C4-933043663186}"/>
              </a:ext>
            </a:extLst>
          </p:cNvPr>
          <p:cNvPicPr>
            <a:picLocks noChangeAspect="1"/>
          </p:cNvPicPr>
          <p:nvPr/>
        </p:nvPicPr>
        <p:blipFill rotWithShape="1">
          <a:blip r:embed="rId6"/>
          <a:srcRect l="57222" t="30417" r="7735" b="39933"/>
          <a:stretch/>
        </p:blipFill>
        <p:spPr>
          <a:xfrm>
            <a:off x="6304471" y="3997174"/>
            <a:ext cx="1491301" cy="2733881"/>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2408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fontScale="90000"/>
          </a:bodyPr>
          <a:lstStyle/>
          <a:p>
            <a:r>
              <a:rPr lang="en-US" sz="4800" b="1" dirty="0">
                <a:latin typeface="Arial Black" panose="020B0A04020102020204" pitchFamily="34" charset="0"/>
              </a:rPr>
              <a:t>Fire Fuels Livestock Graze </a:t>
            </a:r>
            <a:endParaRPr lang="en-US" sz="4500" b="1" dirty="0">
              <a:latin typeface="Arial Black" panose="020B0A04020102020204" pitchFamily="34" charset="0"/>
            </a:endParaRPr>
          </a:p>
        </p:txBody>
      </p:sp>
      <p:sp>
        <p:nvSpPr>
          <p:cNvPr id="3" name="AutoShape 2">
            <a:extLst>
              <a:ext uri="{FF2B5EF4-FFF2-40B4-BE49-F238E27FC236}">
                <a16:creationId xmlns:a16="http://schemas.microsoft.com/office/drawing/2014/main" id="{D5B452F7-FB7F-5594-9B6C-7E617D55E9D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E2619F9E-6B65-9B30-3A42-D81A9DB2D213}"/>
              </a:ext>
            </a:extLst>
          </p:cNvPr>
          <p:cNvSpPr>
            <a:spLocks noChangeAspect="1" noChangeArrowheads="1"/>
          </p:cNvSpPr>
          <p:nvPr/>
        </p:nvSpPr>
        <p:spPr bwMode="auto">
          <a:xfrm>
            <a:off x="2000250" y="0"/>
            <a:ext cx="514191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A390DCCD-CA36-449A-A53F-65D80270F5AC}"/>
              </a:ext>
            </a:extLst>
          </p:cNvPr>
          <p:cNvSpPr/>
          <p:nvPr/>
        </p:nvSpPr>
        <p:spPr>
          <a:xfrm>
            <a:off x="3887488" y="1638300"/>
            <a:ext cx="3351512" cy="2181944"/>
          </a:xfrm>
          <a:prstGeom prst="rect">
            <a:avLst/>
          </a:prstGeom>
        </p:spPr>
        <p:txBody>
          <a:bodyPr wrap="square">
            <a:spAutoFit/>
          </a:bodyPr>
          <a:lstStyle/>
          <a:p>
            <a:pPr algn="ctr">
              <a:lnSpc>
                <a:spcPct val="115000"/>
              </a:lnSpc>
            </a:pPr>
            <a:r>
              <a:rPr lang="en-US" sz="2400" b="1" dirty="0" err="1">
                <a:latin typeface="Times New Roman" panose="02020603050405020304" pitchFamily="18" charset="0"/>
                <a:ea typeface="Times New Roman" panose="02020603050405020304" pitchFamily="18" charset="0"/>
              </a:rPr>
              <a:t>Starthisle</a:t>
            </a:r>
            <a:r>
              <a:rPr lang="en-US" sz="2400" b="1" dirty="0">
                <a:latin typeface="Times New Roman" panose="02020603050405020304" pitchFamily="18" charset="0"/>
                <a:ea typeface="Times New Roman" panose="02020603050405020304" pitchFamily="18" charset="0"/>
              </a:rPr>
              <a:t> when flowering, deer brush, poison oak, blackberry, manzanita, pine, </a:t>
            </a:r>
            <a:r>
              <a:rPr lang="en-US" sz="2400" b="1" dirty="0" err="1">
                <a:latin typeface="Times New Roman" panose="02020603050405020304" pitchFamily="18" charset="0"/>
                <a:ea typeface="Times New Roman" panose="02020603050405020304" pitchFamily="18" charset="0"/>
              </a:rPr>
              <a:t>etc</a:t>
            </a:r>
            <a:r>
              <a:rPr lang="en-US" sz="2400" b="1" dirty="0">
                <a:latin typeface="Times New Roman" panose="02020603050405020304" pitchFamily="18" charset="0"/>
                <a:ea typeface="Times New Roman" panose="02020603050405020304" pitchFamily="18" charset="0"/>
              </a:rPr>
              <a:t> </a:t>
            </a:r>
          </a:p>
          <a:p>
            <a:pPr>
              <a:lnSpc>
                <a:spcPct val="115000"/>
              </a:lnSpc>
            </a:pPr>
            <a:endParaRPr lang="en-US" sz="2400" b="1"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A00FADE9-890F-1649-06D4-33E6C789A8B3}"/>
              </a:ext>
            </a:extLst>
          </p:cNvPr>
          <p:cNvPicPr>
            <a:picLocks noChangeAspect="1"/>
          </p:cNvPicPr>
          <p:nvPr/>
        </p:nvPicPr>
        <p:blipFill>
          <a:blip r:embed="rId3"/>
          <a:stretch>
            <a:fillRect/>
          </a:stretch>
        </p:blipFill>
        <p:spPr>
          <a:xfrm>
            <a:off x="183154" y="1638300"/>
            <a:ext cx="3634192" cy="4845589"/>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8" name="Picture 7" descr="A group of plants in a field&#10;&#10;Description automatically generated">
            <a:extLst>
              <a:ext uri="{FF2B5EF4-FFF2-40B4-BE49-F238E27FC236}">
                <a16:creationId xmlns:a16="http://schemas.microsoft.com/office/drawing/2014/main" id="{FF9E5796-23E3-AC7F-5767-CDD3CF3F5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08915" y="3974306"/>
            <a:ext cx="3143250" cy="235743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10" name="Picture 9" descr="A blue bag on a bush&#10;&#10;Description automatically generated">
            <a:extLst>
              <a:ext uri="{FF2B5EF4-FFF2-40B4-BE49-F238E27FC236}">
                <a16:creationId xmlns:a16="http://schemas.microsoft.com/office/drawing/2014/main" id="{0D2A5EBA-3291-AAE4-499D-1FCFE8FE0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612956" y="3974309"/>
            <a:ext cx="3143250" cy="235743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12" name="Picture 11" descr="A small tree with a blue ribbon&#10;&#10;Description automatically generated">
            <a:extLst>
              <a:ext uri="{FF2B5EF4-FFF2-40B4-BE49-F238E27FC236}">
                <a16:creationId xmlns:a16="http://schemas.microsoft.com/office/drawing/2014/main" id="{0540AEE5-8295-A104-C948-00684563C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041252" y="1514984"/>
            <a:ext cx="2143125" cy="1607344"/>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10806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Arial Black" panose="020B0A04020102020204" pitchFamily="34" charset="0"/>
              </a:rPr>
              <a:t>Managing Vegetation With Grazing</a:t>
            </a:r>
            <a:endParaRPr lang="en-US" dirty="0"/>
          </a:p>
        </p:txBody>
      </p:sp>
      <p:sp>
        <p:nvSpPr>
          <p:cNvPr id="6" name="Rectangle 5"/>
          <p:cNvSpPr/>
          <p:nvPr/>
        </p:nvSpPr>
        <p:spPr>
          <a:xfrm>
            <a:off x="-144636" y="1355486"/>
            <a:ext cx="9429750" cy="5920883"/>
          </a:xfrm>
          <a:prstGeom prst="rect">
            <a:avLst/>
          </a:prstGeom>
          <a:blipFill>
            <a:blip r:embed="rId3">
              <a:alphaModFix amt="3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txBox="1">
            <a:spLocks noGrp="1"/>
          </p:cNvSpPr>
          <p:nvPr>
            <p:ph idx="1"/>
          </p:nvPr>
        </p:nvSpPr>
        <p:spPr>
          <a:xfrm>
            <a:off x="740229" y="2498486"/>
            <a:ext cx="7886700" cy="2935162"/>
          </a:xfrm>
          <a:prstGeom prst="rect">
            <a:avLst/>
          </a:prstGeom>
          <a:noFill/>
        </p:spPr>
        <p:txBody>
          <a:bodyPr wrap="square" rtlCol="0">
            <a:spAutoFit/>
          </a:bodyPr>
          <a:lstStyle/>
          <a:p>
            <a:pPr marL="0" indent="0" algn="ctr">
              <a:buNone/>
            </a:pPr>
            <a:r>
              <a:rPr lang="en-US" sz="3600" b="1" i="1" dirty="0">
                <a:solidFill>
                  <a:schemeClr val="tx2">
                    <a:lumMod val="75000"/>
                  </a:schemeClr>
                </a:solidFill>
                <a:latin typeface="Bookman Old Style" panose="02050604050505020204" pitchFamily="18" charset="0"/>
                <a:cs typeface="Times New Roman" panose="02020603050405020304" pitchFamily="18" charset="0"/>
              </a:rPr>
              <a:t>Prescribed grazing is the controlled implementation of the timing, frequency, and intensity of grazing to achieve specific goal(s).</a:t>
            </a:r>
          </a:p>
          <a:p>
            <a:endParaRPr lang="en-US" sz="1600" b="1" i="1" dirty="0">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132450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Arial Black" panose="020B0A04020102020204" pitchFamily="34" charset="0"/>
              </a:rPr>
              <a:t>Prescribed Grazing Program Elements </a:t>
            </a:r>
          </a:p>
        </p:txBody>
      </p:sp>
      <p:sp>
        <p:nvSpPr>
          <p:cNvPr id="4" name="Content Placeholder 3"/>
          <p:cNvSpPr txBox="1">
            <a:spLocks noGrp="1"/>
          </p:cNvSpPr>
          <p:nvPr>
            <p:ph idx="1"/>
          </p:nvPr>
        </p:nvSpPr>
        <p:spPr>
          <a:xfrm>
            <a:off x="640524" y="1513364"/>
            <a:ext cx="8102396" cy="4564519"/>
          </a:xfrm>
          <a:prstGeom prst="rect">
            <a:avLst/>
          </a:prstGeom>
          <a:noFill/>
        </p:spPr>
        <p:txBody>
          <a:bodyPr wrap="square" rtlCol="0">
            <a:spAutoFit/>
          </a:bodyPr>
          <a:lstStyle/>
          <a:p>
            <a:endParaRPr lang="en-US" sz="1800" b="1" i="1" dirty="0">
              <a:cs typeface="Calibri" panose="020F0502020204030204" pitchFamily="34" charset="0"/>
            </a:endParaRPr>
          </a:p>
          <a:p>
            <a:pPr marL="0" indent="0">
              <a:buNone/>
            </a:pPr>
            <a:r>
              <a:rPr lang="en-US" sz="3200" b="1" dirty="0"/>
              <a:t>Property owner and manager must define:</a:t>
            </a:r>
          </a:p>
          <a:p>
            <a:pPr marL="971550" lvl="1" indent="-514350">
              <a:lnSpc>
                <a:spcPct val="150000"/>
              </a:lnSpc>
              <a:buAutoNum type="arabicPeriod"/>
            </a:pPr>
            <a:r>
              <a:rPr lang="en-US" dirty="0">
                <a:cs typeface="Calibri" panose="020F0502020204030204" pitchFamily="34" charset="0"/>
              </a:rPr>
              <a:t>Type of livestock (</a:t>
            </a:r>
            <a:r>
              <a:rPr lang="en-US" i="1" dirty="0">
                <a:cs typeface="Calibri" panose="020F0502020204030204" pitchFamily="34" charset="0"/>
              </a:rPr>
              <a:t>e.g., cattle, sheep, goats</a:t>
            </a:r>
            <a:r>
              <a:rPr lang="en-US" dirty="0">
                <a:cs typeface="Calibri" panose="020F0502020204030204" pitchFamily="34" charset="0"/>
              </a:rPr>
              <a:t>)</a:t>
            </a:r>
            <a:endParaRPr lang="en-US" sz="1800" dirty="0">
              <a:cs typeface="Calibri" panose="020F0502020204030204" pitchFamily="34" charset="0"/>
            </a:endParaRPr>
          </a:p>
          <a:p>
            <a:pPr marL="971550" lvl="1" indent="-514350">
              <a:lnSpc>
                <a:spcPct val="150000"/>
              </a:lnSpc>
              <a:buAutoNum type="arabicPeriod"/>
            </a:pPr>
            <a:r>
              <a:rPr lang="en-US" dirty="0">
                <a:cs typeface="Calibri" panose="020F0502020204030204" pitchFamily="34" charset="0"/>
              </a:rPr>
              <a:t>Number of livestock (</a:t>
            </a:r>
            <a:r>
              <a:rPr lang="en-US" i="1" dirty="0">
                <a:cs typeface="Calibri" panose="020F0502020204030204" pitchFamily="34" charset="0"/>
              </a:rPr>
              <a:t>stocking density – head/acre</a:t>
            </a:r>
            <a:r>
              <a:rPr lang="en-US" dirty="0">
                <a:cs typeface="Calibri" panose="020F0502020204030204" pitchFamily="34" charset="0"/>
              </a:rPr>
              <a:t>)</a:t>
            </a:r>
          </a:p>
          <a:p>
            <a:pPr marL="971550" lvl="1" indent="-514350">
              <a:lnSpc>
                <a:spcPct val="150000"/>
              </a:lnSpc>
              <a:buAutoNum type="arabicPeriod"/>
            </a:pPr>
            <a:r>
              <a:rPr lang="en-US" dirty="0">
                <a:cs typeface="Calibri" panose="020F0502020204030204" pitchFamily="34" charset="0"/>
              </a:rPr>
              <a:t>Duration of grazing (</a:t>
            </a:r>
            <a:r>
              <a:rPr lang="en-US" i="1" dirty="0">
                <a:cs typeface="Calibri" panose="020F0502020204030204" pitchFamily="34" charset="0"/>
              </a:rPr>
              <a:t>stocking rate – head/acre/year</a:t>
            </a:r>
            <a:r>
              <a:rPr lang="en-US" dirty="0">
                <a:cs typeface="Calibri" panose="020F0502020204030204" pitchFamily="34" charset="0"/>
              </a:rPr>
              <a:t>)</a:t>
            </a:r>
          </a:p>
          <a:p>
            <a:pPr marL="971550" lvl="1" indent="-514350">
              <a:lnSpc>
                <a:spcPct val="150000"/>
              </a:lnSpc>
              <a:buAutoNum type="arabicPeriod"/>
            </a:pPr>
            <a:r>
              <a:rPr lang="en-US" dirty="0">
                <a:cs typeface="Calibri" panose="020F0502020204030204" pitchFamily="34" charset="0"/>
              </a:rPr>
              <a:t>Seasonal timing of grazing (</a:t>
            </a:r>
            <a:r>
              <a:rPr lang="en-US" i="1" dirty="0">
                <a:cs typeface="Calibri" panose="020F0502020204030204" pitchFamily="34" charset="0"/>
              </a:rPr>
              <a:t>e.g., spring, summer, </a:t>
            </a:r>
            <a:r>
              <a:rPr lang="en-US" i="1" dirty="0" err="1">
                <a:cs typeface="Calibri" panose="020F0502020204030204" pitchFamily="34" charset="0"/>
              </a:rPr>
              <a:t>etc</a:t>
            </a:r>
            <a:r>
              <a:rPr lang="en-US" dirty="0">
                <a:cs typeface="Calibri" panose="020F0502020204030204" pitchFamily="34" charset="0"/>
              </a:rPr>
              <a:t>)</a:t>
            </a:r>
          </a:p>
          <a:p>
            <a:pPr marL="971550" lvl="1" indent="-514350">
              <a:lnSpc>
                <a:spcPct val="150000"/>
              </a:lnSpc>
              <a:buAutoNum type="arabicPeriod"/>
            </a:pPr>
            <a:r>
              <a:rPr lang="en-US" dirty="0">
                <a:cs typeface="Calibri" panose="020F0502020204030204" pitchFamily="34" charset="0"/>
              </a:rPr>
              <a:t>Frequency of grazing (</a:t>
            </a:r>
            <a:r>
              <a:rPr lang="en-US" i="1" dirty="0">
                <a:cs typeface="Calibri" panose="020F0502020204030204" pitchFamily="34" charset="0"/>
              </a:rPr>
              <a:t>e.g., 1X, 2X per growing season</a:t>
            </a:r>
            <a:r>
              <a:rPr lang="en-US" dirty="0">
                <a:cs typeface="Calibri" panose="020F0502020204030204" pitchFamily="34" charset="0"/>
              </a:rPr>
              <a:t>)</a:t>
            </a:r>
          </a:p>
          <a:p>
            <a:pPr marL="971550" lvl="1" indent="-514350">
              <a:lnSpc>
                <a:spcPct val="150000"/>
              </a:lnSpc>
              <a:buAutoNum type="arabicPeriod"/>
            </a:pPr>
            <a:r>
              <a:rPr lang="en-US" dirty="0">
                <a:cs typeface="Calibri" panose="020F0502020204030204" pitchFamily="34" charset="0"/>
              </a:rPr>
              <a:t>Spatial distribution of grazing (</a:t>
            </a:r>
            <a:r>
              <a:rPr lang="en-US" i="1" dirty="0">
                <a:cs typeface="Calibri" panose="020F0502020204030204" pitchFamily="34" charset="0"/>
              </a:rPr>
              <a:t>e.g., fences, water</a:t>
            </a:r>
            <a:r>
              <a:rPr lang="en-US" dirty="0">
                <a:cs typeface="Calibri" panose="020F0502020204030204" pitchFamily="34" charset="0"/>
              </a:rPr>
              <a:t>)</a:t>
            </a:r>
          </a:p>
        </p:txBody>
      </p:sp>
      <p:sp>
        <p:nvSpPr>
          <p:cNvPr id="6" name="Rectangle 5"/>
          <p:cNvSpPr/>
          <p:nvPr/>
        </p:nvSpPr>
        <p:spPr>
          <a:xfrm>
            <a:off x="8051441" y="6509934"/>
            <a:ext cx="1097095" cy="338554"/>
          </a:xfrm>
          <a:prstGeom prst="rect">
            <a:avLst/>
          </a:prstGeom>
        </p:spPr>
        <p:txBody>
          <a:bodyPr wrap="none">
            <a:spAutoFit/>
          </a:bodyPr>
          <a:lstStyle/>
          <a:p>
            <a:pPr algn="r"/>
            <a:r>
              <a:rPr lang="en-US" sz="1600" dirty="0">
                <a:solidFill>
                  <a:prstClr val="black"/>
                </a:solidFill>
                <a:latin typeface="+mj-lt"/>
              </a:rPr>
              <a:t>L.M. Roche</a:t>
            </a:r>
            <a:endParaRPr lang="en-US" sz="1600" i="1" dirty="0">
              <a:solidFill>
                <a:prstClr val="black"/>
              </a:solidFill>
              <a:latin typeface="+mj-lt"/>
            </a:endParaRPr>
          </a:p>
        </p:txBody>
      </p:sp>
    </p:spTree>
    <p:extLst>
      <p:ext uri="{BB962C8B-B14F-4D97-AF65-F5344CB8AC3E}">
        <p14:creationId xmlns:p14="http://schemas.microsoft.com/office/powerpoint/2010/main" val="110431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13550" y="313786"/>
            <a:ext cx="8516150" cy="767528"/>
          </a:xfrm>
        </p:spPr>
        <p:txBody>
          <a:bodyPr>
            <a:noAutofit/>
          </a:bodyPr>
          <a:lstStyle/>
          <a:p>
            <a:r>
              <a:rPr lang="en-US" sz="3200" b="1" dirty="0">
                <a:latin typeface="Arial Black" panose="020B0A04020102020204" pitchFamily="34" charset="0"/>
              </a:rPr>
              <a:t>California Career Technical Education Model Curriculum Standards</a:t>
            </a:r>
            <a:endParaRPr lang="en-US" sz="4800" b="1" dirty="0">
              <a:latin typeface="Arial Black" panose="020B0A04020102020204" pitchFamily="34" charset="0"/>
            </a:endParaRPr>
          </a:p>
        </p:txBody>
      </p:sp>
      <p:sp>
        <p:nvSpPr>
          <p:cNvPr id="4" name="Content Placeholder 3">
            <a:extLst>
              <a:ext uri="{FF2B5EF4-FFF2-40B4-BE49-F238E27FC236}">
                <a16:creationId xmlns:a16="http://schemas.microsoft.com/office/drawing/2014/main" id="{48B8B5A3-F01A-7A17-985F-8F003FC4C39C}"/>
              </a:ext>
            </a:extLst>
          </p:cNvPr>
          <p:cNvSpPr>
            <a:spLocks noGrp="1"/>
          </p:cNvSpPr>
          <p:nvPr>
            <p:ph idx="1"/>
          </p:nvPr>
        </p:nvSpPr>
        <p:spPr>
          <a:xfrm>
            <a:off x="628650" y="1635125"/>
            <a:ext cx="7886700" cy="4351338"/>
          </a:xfrm>
        </p:spPr>
        <p:txBody>
          <a:bodyPr>
            <a:normAutofit fontScale="85000" lnSpcReduction="10000"/>
          </a:bodyPr>
          <a:lstStyle/>
          <a:p>
            <a:pPr marL="0" marR="0" lvl="0" indent="0">
              <a:lnSpc>
                <a:spcPct val="115000"/>
              </a:lnSpc>
              <a:spcBef>
                <a:spcPts val="0"/>
              </a:spcBef>
              <a:spcAft>
                <a:spcPts val="0"/>
              </a:spcAft>
              <a:buNone/>
            </a:pPr>
            <a:r>
              <a:rPr lang="en-US" sz="2600" b="1" u="none" strike="noStrike" dirty="0">
                <a:effectLst/>
                <a:latin typeface="Times New Roman" panose="02020603050405020304" pitchFamily="18" charset="0"/>
                <a:ea typeface="Arial" panose="020B0604020202020204" pitchFamily="34" charset="0"/>
              </a:rPr>
              <a:t>E. Forestry and Natural Resources Pathway, including </a:t>
            </a:r>
            <a:br>
              <a:rPr lang="en-US" sz="2600" b="1" u="none" strike="noStrike" dirty="0">
                <a:effectLst/>
                <a:latin typeface="Times New Roman" panose="02020603050405020304" pitchFamily="18" charset="0"/>
                <a:ea typeface="Arial" panose="020B0604020202020204" pitchFamily="34" charset="0"/>
              </a:rPr>
            </a:br>
            <a:r>
              <a:rPr lang="en-US" sz="2600" b="1" u="none" strike="noStrike" dirty="0">
                <a:effectLst/>
                <a:latin typeface="Times New Roman" panose="02020603050405020304" pitchFamily="18" charset="0"/>
                <a:ea typeface="Arial" panose="020B0604020202020204" pitchFamily="34" charset="0"/>
              </a:rPr>
              <a:t>      E4.0 Explore rangeland management, </a:t>
            </a:r>
            <a:br>
              <a:rPr lang="en-US" sz="2600" b="1" u="none" strike="noStrike" dirty="0">
                <a:effectLst/>
                <a:latin typeface="Times New Roman" panose="02020603050405020304" pitchFamily="18" charset="0"/>
                <a:ea typeface="Arial" panose="020B0604020202020204" pitchFamily="34" charset="0"/>
              </a:rPr>
            </a:br>
            <a:r>
              <a:rPr lang="en-US" sz="2600" b="1" u="none" strike="noStrike" dirty="0">
                <a:effectLst/>
                <a:latin typeface="Times New Roman" panose="02020603050405020304" pitchFamily="18" charset="0"/>
                <a:ea typeface="Arial" panose="020B0604020202020204" pitchFamily="34" charset="0"/>
              </a:rPr>
              <a:t>      E9.0 Explore the role of fire in natural resource management</a:t>
            </a:r>
            <a:endParaRPr lang="en-US" sz="2600" b="1" u="none" strike="noStrike" dirty="0">
              <a:effectLst/>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Expose students to the use of livestock as a tool to reduce fire risks. </a:t>
            </a:r>
            <a:endParaRPr lang="en-US" sz="2600" u="none" strike="noStrike" dirty="0">
              <a:effectLst/>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Knowledge of vegetated landscapes </a:t>
            </a:r>
            <a:endParaRPr lang="en-US" sz="2600" u="none" strike="noStrike" dirty="0">
              <a:effectLst/>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Understanding benefits and challenges of grazing to reduce fire fuels </a:t>
            </a:r>
            <a:endParaRPr lang="en-US" sz="2600" u="none" strike="noStrike" dirty="0">
              <a:effectLst/>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Principles of how to implement grazing for fire prevention</a:t>
            </a:r>
            <a:endParaRPr lang="en-US" sz="2600" u="none" strike="noStrike" dirty="0">
              <a:effectLst/>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Recognize elements of fire behavior</a:t>
            </a:r>
          </a:p>
          <a:p>
            <a:pPr marR="0" lvl="1">
              <a:lnSpc>
                <a:spcPct val="115000"/>
              </a:lnSpc>
              <a:spcBef>
                <a:spcPts val="0"/>
              </a:spcBef>
              <a:spcAft>
                <a:spcPts val="0"/>
              </a:spcAft>
            </a:pPr>
            <a:r>
              <a:rPr lang="en-US" sz="2600" u="none" strike="noStrike" dirty="0">
                <a:effectLst/>
                <a:latin typeface="Times New Roman" panose="02020603050405020304" pitchFamily="18" charset="0"/>
                <a:ea typeface="Times New Roman" panose="02020603050405020304" pitchFamily="18" charset="0"/>
              </a:rPr>
              <a:t>Learn about where grazing is used as a tool to reduce fire fuels </a:t>
            </a:r>
            <a:endParaRPr lang="en-US" sz="2600" u="none" strike="noStrike"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2015349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sp>
        <p:nvSpPr>
          <p:cNvPr id="2" name="Rectangle 1"/>
          <p:cNvSpPr/>
          <p:nvPr/>
        </p:nvSpPr>
        <p:spPr>
          <a:xfrm>
            <a:off x="2232873" y="2185288"/>
            <a:ext cx="2242399" cy="26248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cows and a road&#10;&#10;Description automatically generated">
            <a:extLst>
              <a:ext uri="{FF2B5EF4-FFF2-40B4-BE49-F238E27FC236}">
                <a16:creationId xmlns:a16="http://schemas.microsoft.com/office/drawing/2014/main" id="{A2F9CE74-9405-DD9B-6F7C-C57BEF9EE6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7E9D0164-6DAA-A9E1-75D8-BBDB404109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273925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fontScale="90000"/>
          </a:bodyPr>
          <a:lstStyle/>
          <a:p>
            <a:r>
              <a:rPr lang="en-US" sz="4500" b="1" dirty="0">
                <a:latin typeface="Arial Black" panose="020B0A04020102020204" pitchFamily="34" charset="0"/>
              </a:rPr>
              <a:t>Where might grazing be used to reduce fire fuels?  </a:t>
            </a:r>
          </a:p>
        </p:txBody>
      </p:sp>
      <p:pic>
        <p:nvPicPr>
          <p:cNvPr id="3" name="Picture 2">
            <a:extLst>
              <a:ext uri="{FF2B5EF4-FFF2-40B4-BE49-F238E27FC236}">
                <a16:creationId xmlns:a16="http://schemas.microsoft.com/office/drawing/2014/main" id="{C384E998-F6A6-45F5-9465-957BD726096D}"/>
              </a:ext>
            </a:extLst>
          </p:cNvPr>
          <p:cNvPicPr>
            <a:picLocks noChangeAspect="1"/>
          </p:cNvPicPr>
          <p:nvPr/>
        </p:nvPicPr>
        <p:blipFill>
          <a:blip r:embed="rId3"/>
          <a:stretch>
            <a:fillRect/>
          </a:stretch>
        </p:blipFill>
        <p:spPr>
          <a:xfrm>
            <a:off x="2705476" y="1546678"/>
            <a:ext cx="3866391" cy="3764644"/>
          </a:xfrm>
          <a:prstGeom prst="rect">
            <a:avLst/>
          </a:prstGeom>
        </p:spPr>
      </p:pic>
      <p:sp>
        <p:nvSpPr>
          <p:cNvPr id="6" name="Rectangle 5">
            <a:extLst>
              <a:ext uri="{FF2B5EF4-FFF2-40B4-BE49-F238E27FC236}">
                <a16:creationId xmlns:a16="http://schemas.microsoft.com/office/drawing/2014/main" id="{189580B3-9488-4D18-AD73-87174F784515}"/>
              </a:ext>
            </a:extLst>
          </p:cNvPr>
          <p:cNvSpPr/>
          <p:nvPr/>
        </p:nvSpPr>
        <p:spPr>
          <a:xfrm>
            <a:off x="1727138" y="5358110"/>
            <a:ext cx="582306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Brainstorm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Session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33628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fontScale="90000"/>
          </a:bodyPr>
          <a:lstStyle/>
          <a:p>
            <a:r>
              <a:rPr lang="en-US" sz="4500" b="1" dirty="0">
                <a:latin typeface="Arial Black" panose="020B0A04020102020204" pitchFamily="34" charset="0"/>
              </a:rPr>
              <a:t>Where is there grazing to reduce fire fuels?  </a:t>
            </a:r>
          </a:p>
        </p:txBody>
      </p:sp>
      <p:sp>
        <p:nvSpPr>
          <p:cNvPr id="3" name="Content Placeholder 8">
            <a:extLst>
              <a:ext uri="{FF2B5EF4-FFF2-40B4-BE49-F238E27FC236}">
                <a16:creationId xmlns:a16="http://schemas.microsoft.com/office/drawing/2014/main" id="{36299E90-0651-A97A-7A9A-3A94E196DDCC}"/>
              </a:ext>
            </a:extLst>
          </p:cNvPr>
          <p:cNvSpPr>
            <a:spLocks noGrp="1"/>
          </p:cNvSpPr>
          <p:nvPr>
            <p:ph idx="1"/>
          </p:nvPr>
        </p:nvSpPr>
        <p:spPr>
          <a:xfrm>
            <a:off x="290526" y="2063823"/>
            <a:ext cx="5014899" cy="4648050"/>
          </a:xfrm>
        </p:spPr>
        <p:txBody>
          <a:bodyPr>
            <a:normAutofit/>
          </a:bodyPr>
          <a:lstStyle/>
          <a:p>
            <a:r>
              <a:rPr lang="en-US" dirty="0"/>
              <a:t>Vast Open Grasslands </a:t>
            </a:r>
          </a:p>
          <a:p>
            <a:r>
              <a:rPr lang="en-US" dirty="0"/>
              <a:t>Oak Woodlands </a:t>
            </a:r>
          </a:p>
          <a:p>
            <a:r>
              <a:rPr lang="en-US" dirty="0"/>
              <a:t>Forests </a:t>
            </a:r>
          </a:p>
          <a:p>
            <a:r>
              <a:rPr lang="en-US" dirty="0"/>
              <a:t>Wetlands – Refuges  </a:t>
            </a:r>
          </a:p>
          <a:p>
            <a:r>
              <a:rPr lang="en-US" dirty="0"/>
              <a:t>Riparian Areas </a:t>
            </a:r>
          </a:p>
          <a:p>
            <a:r>
              <a:rPr lang="en-US" dirty="0"/>
              <a:t>Wildland Urban Interface</a:t>
            </a:r>
          </a:p>
          <a:p>
            <a:pPr marL="0" indent="0">
              <a:buNone/>
            </a:pP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**Here are just a few examples to build on discussion. </a:t>
            </a:r>
          </a:p>
          <a:p>
            <a:endParaRPr lang="en-US" dirty="0"/>
          </a:p>
          <a:p>
            <a:pPr marL="0" indent="0">
              <a:buNone/>
            </a:pPr>
            <a:endParaRPr lang="en-US" dirty="0"/>
          </a:p>
        </p:txBody>
      </p:sp>
      <p:pic>
        <p:nvPicPr>
          <p:cNvPr id="5" name="Picture 4" descr="A group of goats in a field of bushes&#10;&#10;Description automatically generated">
            <a:extLst>
              <a:ext uri="{FF2B5EF4-FFF2-40B4-BE49-F238E27FC236}">
                <a16:creationId xmlns:a16="http://schemas.microsoft.com/office/drawing/2014/main" id="{878B8C11-AAF8-19DA-10CF-92302C507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699" y="1700213"/>
            <a:ext cx="3152761" cy="209767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10" name="Picture 9" descr="A herd of black cows in a field&#10;&#10;Description automatically generated">
            <a:extLst>
              <a:ext uri="{FF2B5EF4-FFF2-40B4-BE49-F238E27FC236}">
                <a16:creationId xmlns:a16="http://schemas.microsoft.com/office/drawing/2014/main" id="{3A4140B8-92D4-4697-E26B-AB3FFB0D7C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60" r="18903" b="33023"/>
          <a:stretch/>
        </p:blipFill>
        <p:spPr>
          <a:xfrm>
            <a:off x="5600700" y="4057650"/>
            <a:ext cx="3129948" cy="2654223"/>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364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b="1" dirty="0">
                <a:latin typeface="Arial Black" panose="020B0A04020102020204" pitchFamily="34" charset="0"/>
              </a:rPr>
              <a:t>Infrastructure </a:t>
            </a:r>
            <a:endParaRPr lang="en-US" sz="4100" dirty="0"/>
          </a:p>
        </p:txBody>
      </p:sp>
      <p:sp>
        <p:nvSpPr>
          <p:cNvPr id="3" name="Content Placeholder 2"/>
          <p:cNvSpPr>
            <a:spLocks noGrp="1"/>
          </p:cNvSpPr>
          <p:nvPr>
            <p:ph idx="1"/>
          </p:nvPr>
        </p:nvSpPr>
        <p:spPr/>
        <p:txBody>
          <a:bodyPr>
            <a:normAutofit/>
          </a:bodyPr>
          <a:lstStyle/>
          <a:p>
            <a:r>
              <a:rPr lang="en-US" sz="3600" dirty="0"/>
              <a:t>Fencing</a:t>
            </a:r>
          </a:p>
          <a:p>
            <a:r>
              <a:rPr lang="en-US" sz="3600" dirty="0"/>
              <a:t>Drinking water</a:t>
            </a:r>
          </a:p>
          <a:p>
            <a:r>
              <a:rPr lang="en-US" sz="3600" dirty="0"/>
              <a:t>Supplemental feeding</a:t>
            </a:r>
          </a:p>
          <a:p>
            <a:r>
              <a:rPr lang="en-US" sz="3600" dirty="0"/>
              <a:t>Shade/shelter</a:t>
            </a:r>
          </a:p>
          <a:p>
            <a:r>
              <a:rPr lang="en-US" sz="3600" dirty="0"/>
              <a:t>Facilities</a:t>
            </a:r>
          </a:p>
          <a:p>
            <a:pPr marL="0" indent="0">
              <a:buNone/>
            </a:pPr>
            <a:endParaRPr lang="en-US" dirty="0"/>
          </a:p>
        </p:txBody>
      </p:sp>
      <p:sp>
        <p:nvSpPr>
          <p:cNvPr id="5" name="TextBox 4"/>
          <p:cNvSpPr txBox="1"/>
          <p:nvPr/>
        </p:nvSpPr>
        <p:spPr>
          <a:xfrm>
            <a:off x="2800350" y="4954228"/>
            <a:ext cx="5161321" cy="1200329"/>
          </a:xfrm>
          <a:prstGeom prst="rect">
            <a:avLst/>
          </a:prstGeom>
          <a:solidFill>
            <a:schemeClr val="accent1">
              <a:lumMod val="40000"/>
              <a:lumOff val="60000"/>
            </a:schemeClr>
          </a:solidFill>
        </p:spPr>
        <p:txBody>
          <a:bodyPr wrap="square" rtlCol="0">
            <a:spAutoFit/>
          </a:bodyPr>
          <a:lstStyle/>
          <a:p>
            <a:pPr algn="ctr"/>
            <a:r>
              <a:rPr lang="en-US" sz="3600" b="1" dirty="0"/>
              <a:t>Dependent on parcel size and livestock species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14045" y="2029577"/>
            <a:ext cx="3100439" cy="2325329"/>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79614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b="1" dirty="0">
                <a:latin typeface="Arial Black" panose="020B0A04020102020204" pitchFamily="34" charset="0"/>
              </a:rPr>
              <a:t>Key Considerations </a:t>
            </a:r>
            <a:endParaRPr lang="en-US" sz="4100" dirty="0"/>
          </a:p>
        </p:txBody>
      </p:sp>
      <p:sp>
        <p:nvSpPr>
          <p:cNvPr id="3" name="Content Placeholder 2"/>
          <p:cNvSpPr>
            <a:spLocks noGrp="1"/>
          </p:cNvSpPr>
          <p:nvPr>
            <p:ph idx="1"/>
          </p:nvPr>
        </p:nvSpPr>
        <p:spPr>
          <a:xfrm>
            <a:off x="628650" y="1619250"/>
            <a:ext cx="8191500" cy="5048250"/>
          </a:xfrm>
        </p:spPr>
        <p:txBody>
          <a:bodyPr>
            <a:normAutofit/>
          </a:bodyPr>
          <a:lstStyle/>
          <a:p>
            <a:r>
              <a:rPr lang="en-US" sz="3600" dirty="0"/>
              <a:t>Nutritional requirements </a:t>
            </a:r>
          </a:p>
          <a:p>
            <a:r>
              <a:rPr lang="en-US" sz="3600" dirty="0"/>
              <a:t>Supplemental feeding</a:t>
            </a:r>
          </a:p>
          <a:p>
            <a:r>
              <a:rPr lang="en-US" sz="3600" dirty="0"/>
              <a:t>Animal health </a:t>
            </a:r>
          </a:p>
          <a:p>
            <a:r>
              <a:rPr lang="en-US" sz="3600" dirty="0"/>
              <a:t>Plant health </a:t>
            </a:r>
          </a:p>
          <a:p>
            <a:r>
              <a:rPr lang="en-US" sz="3600" dirty="0"/>
              <a:t>Mitigate potential negative impacts </a:t>
            </a:r>
          </a:p>
          <a:p>
            <a:r>
              <a:rPr lang="en-US" sz="3600" dirty="0"/>
              <a:t>Emergency Plan </a:t>
            </a:r>
          </a:p>
          <a:p>
            <a:r>
              <a:rPr lang="en-US" sz="3600" dirty="0"/>
              <a:t>Lease/Contract/Agreement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017" y="1619250"/>
            <a:ext cx="2976133" cy="1976685"/>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2909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sp>
        <p:nvSpPr>
          <p:cNvPr id="2" name="Rectangle 1"/>
          <p:cNvSpPr/>
          <p:nvPr/>
        </p:nvSpPr>
        <p:spPr>
          <a:xfrm>
            <a:off x="4866074" y="2276475"/>
            <a:ext cx="1991369" cy="25332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cows and a road&#10;&#10;Description automatically generated">
            <a:extLst>
              <a:ext uri="{FF2B5EF4-FFF2-40B4-BE49-F238E27FC236}">
                <a16:creationId xmlns:a16="http://schemas.microsoft.com/office/drawing/2014/main" id="{EFA22997-BA79-3176-152E-AD4DDE42E5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A18B7050-3851-91C0-BF60-20E4DBE5E6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2082630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321133" y="1747981"/>
            <a:ext cx="4407621" cy="6732099"/>
          </a:xfrm>
          <a:prstGeom prst="rect">
            <a:avLst/>
          </a:prstGeom>
          <a:noFill/>
        </p:spPr>
        <p:txBody>
          <a:bodyPr wrap="square" rtlCol="0">
            <a:spAutoFit/>
          </a:bodyPr>
          <a:lstStyle/>
          <a:p>
            <a:pPr marL="0" indent="0">
              <a:buNone/>
            </a:pPr>
            <a:r>
              <a:rPr lang="en-US" b="1" dirty="0"/>
              <a:t>Creates Gaps in Fuel Continuity</a:t>
            </a:r>
          </a:p>
          <a:p>
            <a:pPr marL="0" indent="0">
              <a:buNone/>
            </a:pPr>
            <a:endParaRPr lang="en-US" sz="1400" b="1" dirty="0"/>
          </a:p>
          <a:p>
            <a:pPr lvl="1">
              <a:lnSpc>
                <a:spcPct val="100000"/>
              </a:lnSpc>
              <a:spcBef>
                <a:spcPts val="0"/>
              </a:spcBef>
              <a:defRPr/>
            </a:pPr>
            <a:r>
              <a:rPr lang="en-US" dirty="0">
                <a:solidFill>
                  <a:schemeClr val="tx1">
                    <a:lumMod val="75000"/>
                    <a:lumOff val="25000"/>
                  </a:schemeClr>
                </a:solidFill>
                <a:latin typeface="Book Antiqua" panose="02040602050305030304" pitchFamily="18" charset="0"/>
              </a:rPr>
              <a:t>Herbivory – livestock consuming vegetation and preventing it from being within flame length </a:t>
            </a:r>
          </a:p>
          <a:p>
            <a:pPr lvl="1">
              <a:lnSpc>
                <a:spcPct val="100000"/>
              </a:lnSpc>
              <a:spcBef>
                <a:spcPts val="0"/>
              </a:spcBef>
              <a:defRPr/>
            </a:pPr>
            <a:endParaRPr lang="en-US" sz="1000" dirty="0">
              <a:solidFill>
                <a:schemeClr val="tx1">
                  <a:lumMod val="75000"/>
                  <a:lumOff val="25000"/>
                </a:schemeClr>
              </a:solidFill>
              <a:latin typeface="Book Antiqua" panose="02040602050305030304" pitchFamily="18" charset="0"/>
            </a:endParaRPr>
          </a:p>
          <a:p>
            <a:pPr lvl="1">
              <a:lnSpc>
                <a:spcPct val="100000"/>
              </a:lnSpc>
              <a:spcBef>
                <a:spcPts val="0"/>
              </a:spcBef>
              <a:defRPr/>
            </a:pPr>
            <a:r>
              <a:rPr lang="en-US" dirty="0">
                <a:solidFill>
                  <a:schemeClr val="tx1">
                    <a:lumMod val="75000"/>
                    <a:lumOff val="25000"/>
                  </a:schemeClr>
                </a:solidFill>
                <a:latin typeface="Book Antiqua" panose="02040602050305030304" pitchFamily="18" charset="0"/>
              </a:rPr>
              <a:t>This includes indirect breaks in vegetation that can come from livestock trails, roads, dozer lines put in by ranchers, etc. </a:t>
            </a:r>
            <a:endParaRPr lang="en-US" dirty="0">
              <a:solidFill>
                <a:schemeClr val="tx1">
                  <a:lumMod val="75000"/>
                  <a:lumOff val="25000"/>
                </a:schemeClr>
              </a:solidFill>
            </a:endParaRPr>
          </a:p>
          <a:p>
            <a:pPr marL="0" indent="0">
              <a:buNone/>
            </a:pPr>
            <a:endParaRPr lang="en-US" b="1" dirty="0"/>
          </a:p>
          <a:p>
            <a:endParaRPr lang="en-US" dirty="0"/>
          </a:p>
          <a:p>
            <a:endParaRPr lang="en-US" dirty="0"/>
          </a:p>
          <a:p>
            <a:endParaRPr lang="en-US" dirty="0"/>
          </a:p>
        </p:txBody>
      </p:sp>
      <p:sp>
        <p:nvSpPr>
          <p:cNvPr id="14" name="Title 1">
            <a:extLst>
              <a:ext uri="{FF2B5EF4-FFF2-40B4-BE49-F238E27FC236}">
                <a16:creationId xmlns:a16="http://schemas.microsoft.com/office/drawing/2014/main" id="{29B19CDC-AB5D-2C07-9D9F-0EBB0A88CA00}"/>
              </a:ext>
            </a:extLst>
          </p:cNvPr>
          <p:cNvSpPr txBox="1">
            <a:spLocks/>
          </p:cNvSpPr>
          <p:nvPr/>
        </p:nvSpPr>
        <p:spPr>
          <a:xfrm>
            <a:off x="515310" y="337598"/>
            <a:ext cx="8113379" cy="767528"/>
          </a:xfrm>
          <a:prstGeom prst="rect">
            <a:avLst/>
          </a:prstGeom>
          <a:no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2625" kern="1200" baseline="0">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sz="3200" b="1" dirty="0">
                <a:latin typeface="Arial Black" panose="020B0A04020102020204" pitchFamily="34" charset="0"/>
              </a:rPr>
              <a:t>Grazing potential to mitigate wildfire intensity and frequency </a:t>
            </a:r>
          </a:p>
        </p:txBody>
      </p:sp>
      <p:pic>
        <p:nvPicPr>
          <p:cNvPr id="3" name="Picture 2" descr="A long line of dirt on grass&#10;&#10;Description automatically generated">
            <a:extLst>
              <a:ext uri="{FF2B5EF4-FFF2-40B4-BE49-F238E27FC236}">
                <a16:creationId xmlns:a16="http://schemas.microsoft.com/office/drawing/2014/main" id="{84A359D6-BD38-C20B-6FAD-984AE006A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940"/>
          <a:stretch/>
        </p:blipFill>
        <p:spPr>
          <a:xfrm rot="5400000">
            <a:off x="5075236" y="2229972"/>
            <a:ext cx="3620022" cy="387524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19683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latin typeface="Arial Black" panose="020B0A04020102020204" pitchFamily="34" charset="0"/>
              </a:rPr>
              <a:t>Grazing potential to mitigate wildfire intensity and frequency </a:t>
            </a:r>
          </a:p>
        </p:txBody>
      </p:sp>
      <p:sp>
        <p:nvSpPr>
          <p:cNvPr id="4" name="Content Placeholder 3"/>
          <p:cNvSpPr txBox="1">
            <a:spLocks noGrp="1"/>
          </p:cNvSpPr>
          <p:nvPr>
            <p:ph idx="1"/>
          </p:nvPr>
        </p:nvSpPr>
        <p:spPr>
          <a:xfrm>
            <a:off x="321133" y="2096324"/>
            <a:ext cx="5222417" cy="3808222"/>
          </a:xfrm>
          <a:prstGeom prst="rect">
            <a:avLst/>
          </a:prstGeom>
          <a:noFill/>
        </p:spPr>
        <p:txBody>
          <a:bodyPr wrap="square" rtlCol="0">
            <a:spAutoFit/>
          </a:bodyPr>
          <a:lstStyle/>
          <a:p>
            <a:pPr marL="0" indent="0">
              <a:buNone/>
            </a:pPr>
            <a:r>
              <a:rPr lang="en-US" b="1" dirty="0"/>
              <a:t>Reducing fuel biomass</a:t>
            </a:r>
          </a:p>
          <a:p>
            <a:pPr marL="0" indent="0">
              <a:buNone/>
            </a:pPr>
            <a:endParaRPr lang="en-US" sz="1400" b="1" dirty="0"/>
          </a:p>
          <a:p>
            <a:pPr marL="624329" lvl="1" indent="-167129"/>
            <a:r>
              <a:rPr lang="en-US" dirty="0"/>
              <a:t>Research estimates 596 </a:t>
            </a:r>
            <a:r>
              <a:rPr lang="en-US" dirty="0" err="1"/>
              <a:t>lbs</a:t>
            </a:r>
            <a:r>
              <a:rPr lang="en-US" dirty="0"/>
              <a:t> per acre removed by cattle grazing each year in California.</a:t>
            </a:r>
          </a:p>
          <a:p>
            <a:pPr marL="457200" lvl="1" indent="0">
              <a:buNone/>
            </a:pPr>
            <a:endParaRPr lang="en-US" dirty="0"/>
          </a:p>
          <a:p>
            <a:endParaRPr lang="en-US" dirty="0"/>
          </a:p>
          <a:p>
            <a:endParaRPr lang="en-US" dirty="0"/>
          </a:p>
          <a:p>
            <a:endParaRPr lang="en-US" dirty="0"/>
          </a:p>
        </p:txBody>
      </p:sp>
      <p:pic>
        <p:nvPicPr>
          <p:cNvPr id="5" name="Picture 4" descr="A cow standing in a field&#10;&#10;Description automatically generated">
            <a:extLst>
              <a:ext uri="{FF2B5EF4-FFF2-40B4-BE49-F238E27FC236}">
                <a16:creationId xmlns:a16="http://schemas.microsoft.com/office/drawing/2014/main" id="{5D72A6F5-FF09-0744-EE6D-2BB693EB6D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89" t="14132" r="42392" b="38645"/>
          <a:stretch/>
        </p:blipFill>
        <p:spPr>
          <a:xfrm rot="5400000">
            <a:off x="5746936" y="1580561"/>
            <a:ext cx="2888197" cy="287178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descr="A sheep grazing in a field&#10;&#10;Description automatically generated">
            <a:extLst>
              <a:ext uri="{FF2B5EF4-FFF2-40B4-BE49-F238E27FC236}">
                <a16:creationId xmlns:a16="http://schemas.microsoft.com/office/drawing/2014/main" id="{BD0DA827-E686-CE2C-D58B-F310B6DBE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56" r="31094" b="28611"/>
          <a:stretch/>
        </p:blipFill>
        <p:spPr>
          <a:xfrm>
            <a:off x="5740854" y="4577536"/>
            <a:ext cx="2886075" cy="215616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85088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381434" y="1643478"/>
            <a:ext cx="5493880" cy="4369401"/>
          </a:xfrm>
          <a:prstGeom prst="rect">
            <a:avLst/>
          </a:prstGeom>
          <a:noFill/>
        </p:spPr>
        <p:txBody>
          <a:bodyPr wrap="square" rtlCol="0">
            <a:spAutoFit/>
          </a:bodyPr>
          <a:lstStyle/>
          <a:p>
            <a:pPr marL="0" indent="0">
              <a:buNone/>
            </a:pPr>
            <a:r>
              <a:rPr lang="en-US" b="1" dirty="0"/>
              <a:t>Remove ladder fuels that can take ground/grass fire to tree fire</a:t>
            </a:r>
          </a:p>
          <a:p>
            <a:pPr marL="0" indent="0">
              <a:buNone/>
            </a:pPr>
            <a:endParaRPr lang="en-US" sz="2000" b="1" dirty="0"/>
          </a:p>
          <a:p>
            <a:pPr marL="0" indent="0">
              <a:buNone/>
            </a:pPr>
            <a:r>
              <a:rPr lang="en-US" b="1" dirty="0"/>
              <a:t>Reduce wildfire flame length</a:t>
            </a:r>
          </a:p>
          <a:p>
            <a:pPr marL="0" indent="0">
              <a:buNone/>
            </a:pPr>
            <a:endParaRPr lang="en-US" sz="2000" b="1" dirty="0"/>
          </a:p>
          <a:p>
            <a:pPr marL="0" indent="0">
              <a:buNone/>
            </a:pPr>
            <a:r>
              <a:rPr lang="en-US" b="1" dirty="0"/>
              <a:t>Decrease rates of spread</a:t>
            </a:r>
          </a:p>
          <a:p>
            <a:pPr marL="0" indent="0">
              <a:buNone/>
            </a:pPr>
            <a:endParaRPr lang="en-US" b="1" dirty="0"/>
          </a:p>
          <a:p>
            <a:endParaRPr lang="en-US" dirty="0"/>
          </a:p>
          <a:p>
            <a:endParaRPr lang="en-US" dirty="0"/>
          </a:p>
        </p:txBody>
      </p:sp>
      <p:sp>
        <p:nvSpPr>
          <p:cNvPr id="6" name="Title 1">
            <a:extLst>
              <a:ext uri="{FF2B5EF4-FFF2-40B4-BE49-F238E27FC236}">
                <a16:creationId xmlns:a16="http://schemas.microsoft.com/office/drawing/2014/main" id="{C6628F43-A30E-040C-A17A-292D5AF31A29}"/>
              </a:ext>
            </a:extLst>
          </p:cNvPr>
          <p:cNvSpPr>
            <a:spLocks noGrp="1"/>
          </p:cNvSpPr>
          <p:nvPr>
            <p:ph type="title"/>
          </p:nvPr>
        </p:nvSpPr>
        <p:spPr>
          <a:xfrm>
            <a:off x="513550" y="313786"/>
            <a:ext cx="8113379" cy="767528"/>
          </a:xfrm>
        </p:spPr>
        <p:txBody>
          <a:bodyPr>
            <a:normAutofit fontScale="90000"/>
          </a:bodyPr>
          <a:lstStyle/>
          <a:p>
            <a:r>
              <a:rPr lang="en-US" sz="3200" b="1" dirty="0">
                <a:latin typeface="Arial Black" panose="020B0A04020102020204" pitchFamily="34" charset="0"/>
              </a:rPr>
              <a:t>Grazing potential to mitigate wildfire intensity and frequency </a:t>
            </a:r>
          </a:p>
        </p:txBody>
      </p:sp>
      <p:pic>
        <p:nvPicPr>
          <p:cNvPr id="8" name="Picture 7" descr="A firefighter in a field&#10;&#10;Description automatically generated">
            <a:extLst>
              <a:ext uri="{FF2B5EF4-FFF2-40B4-BE49-F238E27FC236}">
                <a16:creationId xmlns:a16="http://schemas.microsoft.com/office/drawing/2014/main" id="{103B3FBE-F261-AF50-FC48-054DFE8ACD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56" b="15418"/>
          <a:stretch/>
        </p:blipFill>
        <p:spPr>
          <a:xfrm>
            <a:off x="2268313" y="4438500"/>
            <a:ext cx="3236731" cy="227735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5" name="Picture 4" descr="A field of hay with a tree&#10;&#10;Description automatically generated">
            <a:extLst>
              <a:ext uri="{FF2B5EF4-FFF2-40B4-BE49-F238E27FC236}">
                <a16:creationId xmlns:a16="http://schemas.microsoft.com/office/drawing/2014/main" id="{6868456A-25B9-490F-A324-0B4B3DFF8B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874" b="5278"/>
          <a:stretch/>
        </p:blipFill>
        <p:spPr>
          <a:xfrm rot="5400000">
            <a:off x="6128093" y="1452221"/>
            <a:ext cx="2085975" cy="231090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descr="A field with trees and dirt&#10;&#10;Description automatically generated">
            <a:extLst>
              <a:ext uri="{FF2B5EF4-FFF2-40B4-BE49-F238E27FC236}">
                <a16:creationId xmlns:a16="http://schemas.microsoft.com/office/drawing/2014/main" id="{BB4DF50E-A175-4753-9562-81DDF5504F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34" t="12329" r="34108" b="23381"/>
          <a:stretch/>
        </p:blipFill>
        <p:spPr>
          <a:xfrm>
            <a:off x="6015627" y="4134036"/>
            <a:ext cx="2310908" cy="2581814"/>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78887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Black" panose="020B0A04020102020204" pitchFamily="34" charset="0"/>
              </a:rPr>
              <a:t>Co-Benefits from Grazing </a:t>
            </a:r>
          </a:p>
        </p:txBody>
      </p:sp>
      <p:sp>
        <p:nvSpPr>
          <p:cNvPr id="4" name="Content Placeholder 3"/>
          <p:cNvSpPr txBox="1">
            <a:spLocks noGrp="1"/>
          </p:cNvSpPr>
          <p:nvPr>
            <p:ph idx="1"/>
          </p:nvPr>
        </p:nvSpPr>
        <p:spPr>
          <a:xfrm>
            <a:off x="513550" y="2512168"/>
            <a:ext cx="3865904" cy="1255728"/>
          </a:xfrm>
          <a:prstGeom prst="rect">
            <a:avLst/>
          </a:prstGeom>
          <a:noFill/>
        </p:spPr>
        <p:txBody>
          <a:bodyPr wrap="square" rtlCol="0">
            <a:spAutoFit/>
          </a:bodyPr>
          <a:lstStyle/>
          <a:p>
            <a:pPr marL="0" indent="0">
              <a:buNone/>
            </a:pPr>
            <a:r>
              <a:rPr lang="en-US" b="1" dirty="0"/>
              <a:t>Significant reductions in CO</a:t>
            </a:r>
            <a:r>
              <a:rPr lang="en-US" b="1" baseline="-25000" dirty="0"/>
              <a:t>2</a:t>
            </a:r>
            <a:r>
              <a:rPr lang="en-US" b="1" dirty="0"/>
              <a:t> emissions from wildfires</a:t>
            </a:r>
          </a:p>
        </p:txBody>
      </p:sp>
      <p:pic>
        <p:nvPicPr>
          <p:cNvPr id="9" name="Picture 8" descr="A fire in the mountains&#10;&#10;Description automatically generated">
            <a:extLst>
              <a:ext uri="{FF2B5EF4-FFF2-40B4-BE49-F238E27FC236}">
                <a16:creationId xmlns:a16="http://schemas.microsoft.com/office/drawing/2014/main" id="{598BD555-941A-3C89-5DC4-F531AA730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477" y="2115396"/>
            <a:ext cx="4215648" cy="3161736"/>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0255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p:txBody>
          <a:bodyPr>
            <a:normAutofit/>
          </a:bodyPr>
          <a:lstStyle/>
          <a:p>
            <a:r>
              <a:rPr lang="en-US" sz="4500" b="1" dirty="0">
                <a:latin typeface="Arial Black" panose="020B0A04020102020204" pitchFamily="34" charset="0"/>
              </a:rPr>
              <a:t>Overview</a:t>
            </a:r>
          </a:p>
        </p:txBody>
      </p:sp>
      <p:sp>
        <p:nvSpPr>
          <p:cNvPr id="9" name="Content Placeholder 8">
            <a:extLst>
              <a:ext uri="{FF2B5EF4-FFF2-40B4-BE49-F238E27FC236}">
                <a16:creationId xmlns:a16="http://schemas.microsoft.com/office/drawing/2014/main" id="{3DDDB7C6-EF55-AD49-8D09-81584B9D6F7C}"/>
              </a:ext>
            </a:extLst>
          </p:cNvPr>
          <p:cNvSpPr>
            <a:spLocks noGrp="1"/>
          </p:cNvSpPr>
          <p:nvPr>
            <p:ph idx="1"/>
          </p:nvPr>
        </p:nvSpPr>
        <p:spPr>
          <a:xfrm>
            <a:off x="513550" y="1924049"/>
            <a:ext cx="4508615" cy="3666826"/>
          </a:xfrm>
        </p:spPr>
        <p:txBody>
          <a:bodyPr>
            <a:normAutofit/>
          </a:bodyPr>
          <a:lstStyle/>
          <a:p>
            <a:r>
              <a:rPr lang="en-US" dirty="0"/>
              <a:t>Rangelands </a:t>
            </a:r>
          </a:p>
          <a:p>
            <a:r>
              <a:rPr lang="en-US" dirty="0"/>
              <a:t>Principles of Grazing </a:t>
            </a:r>
          </a:p>
          <a:p>
            <a:r>
              <a:rPr lang="en-US" dirty="0"/>
              <a:t>Infrastructure </a:t>
            </a:r>
          </a:p>
          <a:p>
            <a:r>
              <a:rPr lang="en-US" dirty="0"/>
              <a:t>Key Considerations</a:t>
            </a:r>
            <a:endParaRPr lang="en-US" dirty="0">
              <a:solidFill>
                <a:schemeClr val="tx1">
                  <a:lumMod val="50000"/>
                  <a:lumOff val="50000"/>
                </a:schemeClr>
              </a:solidFill>
            </a:endParaRPr>
          </a:p>
          <a:p>
            <a:r>
              <a:rPr lang="en-US" dirty="0"/>
              <a:t>Resources </a:t>
            </a:r>
          </a:p>
          <a:p>
            <a:r>
              <a:rPr lang="en-US" dirty="0"/>
              <a:t>Case Examples </a:t>
            </a:r>
          </a:p>
          <a:p>
            <a:pPr marL="0" indent="0">
              <a:buNone/>
            </a:pP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833" t="20201" r="5417" b="16124"/>
          <a:stretch/>
        </p:blipFill>
        <p:spPr>
          <a:xfrm>
            <a:off x="4819650" y="1924049"/>
            <a:ext cx="4000500" cy="3867151"/>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56184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Black" panose="020B0A04020102020204" pitchFamily="34" charset="0"/>
              </a:rPr>
              <a:t>Co-Benefits from Grazing </a:t>
            </a:r>
          </a:p>
        </p:txBody>
      </p:sp>
      <p:sp>
        <p:nvSpPr>
          <p:cNvPr id="4" name="Content Placeholder 3"/>
          <p:cNvSpPr txBox="1">
            <a:spLocks noGrp="1"/>
          </p:cNvSpPr>
          <p:nvPr>
            <p:ph idx="1"/>
          </p:nvPr>
        </p:nvSpPr>
        <p:spPr>
          <a:xfrm>
            <a:off x="335420" y="1510537"/>
            <a:ext cx="5916747" cy="5789277"/>
          </a:xfrm>
          <a:prstGeom prst="rect">
            <a:avLst/>
          </a:prstGeom>
          <a:noFill/>
        </p:spPr>
        <p:txBody>
          <a:bodyPr wrap="square" rtlCol="0">
            <a:spAutoFit/>
          </a:bodyPr>
          <a:lstStyle/>
          <a:p>
            <a:endParaRPr lang="en-US" sz="1600" b="1" i="1" dirty="0">
              <a:cs typeface="Calibri" panose="020F0502020204030204" pitchFamily="34" charset="0"/>
            </a:endParaRPr>
          </a:p>
          <a:p>
            <a:pPr marL="0" indent="0">
              <a:buNone/>
            </a:pPr>
            <a:r>
              <a:rPr lang="en-US" b="1" dirty="0"/>
              <a:t>Invasive Species control “Timing” </a:t>
            </a:r>
          </a:p>
          <a:p>
            <a:pPr lvl="1"/>
            <a:r>
              <a:rPr lang="en-US" dirty="0"/>
              <a:t>Yellow Star thistle </a:t>
            </a:r>
          </a:p>
          <a:p>
            <a:pPr lvl="1"/>
            <a:r>
              <a:rPr lang="en-US" dirty="0"/>
              <a:t>Brush </a:t>
            </a:r>
          </a:p>
          <a:p>
            <a:pPr marL="0" indent="0">
              <a:buNone/>
            </a:pPr>
            <a:r>
              <a:rPr lang="en-US" b="1" dirty="0"/>
              <a:t>Wildlife Habitat </a:t>
            </a:r>
          </a:p>
          <a:p>
            <a:pPr lvl="1"/>
            <a:r>
              <a:rPr lang="en-US" dirty="0"/>
              <a:t>Raptor, borrowing owls, grassland birds</a:t>
            </a:r>
          </a:p>
          <a:p>
            <a:pPr lvl="1"/>
            <a:r>
              <a:rPr lang="en-US" dirty="0"/>
              <a:t>Butterflies </a:t>
            </a:r>
          </a:p>
          <a:p>
            <a:pPr lvl="1"/>
            <a:r>
              <a:rPr lang="en-US" dirty="0"/>
              <a:t>Kit Fox </a:t>
            </a:r>
          </a:p>
          <a:p>
            <a:pPr marL="0" indent="0">
              <a:buNone/>
            </a:pPr>
            <a:r>
              <a:rPr lang="en-US" b="1" dirty="0"/>
              <a:t>Local Foods </a:t>
            </a:r>
          </a:p>
          <a:p>
            <a:pPr marL="0" indent="0">
              <a:buNone/>
            </a:pPr>
            <a:r>
              <a:rPr lang="en-US" b="1" dirty="0"/>
              <a:t>Local Economy</a:t>
            </a:r>
          </a:p>
          <a:p>
            <a:pPr lvl="1"/>
            <a:endParaRPr lang="en-US" dirty="0"/>
          </a:p>
          <a:p>
            <a:endParaRPr lang="en-US" dirty="0"/>
          </a:p>
          <a:p>
            <a:endParaRPr lang="en-US" dirty="0"/>
          </a:p>
        </p:txBody>
      </p:sp>
      <p:pic>
        <p:nvPicPr>
          <p:cNvPr id="3" name="Picture 2"/>
          <p:cNvPicPr>
            <a:picLocks noChangeAspect="1"/>
          </p:cNvPicPr>
          <p:nvPr/>
        </p:nvPicPr>
        <p:blipFill rotWithShape="1">
          <a:blip r:embed="rId3"/>
          <a:srcRect l="4163" t="3361" r="30307" b="8663"/>
          <a:stretch/>
        </p:blipFill>
        <p:spPr>
          <a:xfrm>
            <a:off x="6252167" y="1484257"/>
            <a:ext cx="2453391" cy="2244781"/>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200" t="30578" r="27000" b="10704"/>
          <a:stretch/>
        </p:blipFill>
        <p:spPr>
          <a:xfrm>
            <a:off x="6245550" y="4158261"/>
            <a:ext cx="2482147" cy="2630536"/>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1214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Black" panose="020B0A04020102020204" pitchFamily="34" charset="0"/>
              </a:rPr>
              <a:t>Challenges with Targeted Grazing </a:t>
            </a:r>
          </a:p>
        </p:txBody>
      </p:sp>
      <p:sp>
        <p:nvSpPr>
          <p:cNvPr id="3" name="Content Placeholder 2"/>
          <p:cNvSpPr>
            <a:spLocks noGrp="1"/>
          </p:cNvSpPr>
          <p:nvPr>
            <p:ph idx="1"/>
          </p:nvPr>
        </p:nvSpPr>
        <p:spPr>
          <a:xfrm>
            <a:off x="336569" y="2152649"/>
            <a:ext cx="5321281" cy="3855295"/>
          </a:xfrm>
        </p:spPr>
        <p:txBody>
          <a:bodyPr>
            <a:normAutofit/>
          </a:bodyPr>
          <a:lstStyle/>
          <a:p>
            <a:r>
              <a:rPr lang="en-US" b="1" dirty="0"/>
              <a:t>Balance healthy land and healthy animals </a:t>
            </a:r>
          </a:p>
          <a:p>
            <a:r>
              <a:rPr lang="en-US" b="1" dirty="0"/>
              <a:t>Bare ground = invasive weeds </a:t>
            </a:r>
          </a:p>
          <a:p>
            <a:r>
              <a:rPr lang="en-US" b="1" dirty="0"/>
              <a:t>Soil stabilization </a:t>
            </a:r>
          </a:p>
          <a:p>
            <a:r>
              <a:rPr lang="en-US" b="1" dirty="0"/>
              <a:t>Erosion control</a:t>
            </a:r>
          </a:p>
          <a:p>
            <a:pPr marL="0" indent="0">
              <a:buNone/>
            </a:pPr>
            <a:r>
              <a:rPr lang="en-US" sz="3200" dirty="0"/>
              <a:t> </a:t>
            </a:r>
          </a:p>
        </p:txBody>
      </p:sp>
      <p:pic>
        <p:nvPicPr>
          <p:cNvPr id="8" name="Picture 7" descr="A group of cows grazing in a field&#10;&#10;Description automatically generated">
            <a:extLst>
              <a:ext uri="{FF2B5EF4-FFF2-40B4-BE49-F238E27FC236}">
                <a16:creationId xmlns:a16="http://schemas.microsoft.com/office/drawing/2014/main" id="{E95EFDD8-6B07-D611-7039-67688B3EF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968" y="2527970"/>
            <a:ext cx="2978131" cy="223359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9939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Arial Black" panose="020B0A04020102020204" pitchFamily="34" charset="0"/>
              </a:rPr>
              <a:t>Fire Resistant – NOT Fire Proof </a:t>
            </a:r>
            <a:r>
              <a:rPr lang="en-US" dirty="0"/>
              <a:t> </a:t>
            </a:r>
          </a:p>
        </p:txBody>
      </p:sp>
      <p:sp>
        <p:nvSpPr>
          <p:cNvPr id="4" name="TextBox 3"/>
          <p:cNvSpPr txBox="1"/>
          <p:nvPr/>
        </p:nvSpPr>
        <p:spPr>
          <a:xfrm>
            <a:off x="921764" y="2273176"/>
            <a:ext cx="7296950" cy="3293209"/>
          </a:xfrm>
          <a:prstGeom prst="rect">
            <a:avLst/>
          </a:prstGeom>
          <a:solidFill>
            <a:schemeClr val="accent1">
              <a:lumMod val="40000"/>
              <a:lumOff val="60000"/>
            </a:schemeClr>
          </a:solidFill>
        </p:spPr>
        <p:txBody>
          <a:bodyPr wrap="square" rtlCol="0">
            <a:spAutoFit/>
          </a:bodyPr>
          <a:lstStyle/>
          <a:p>
            <a:pPr algn="ctr"/>
            <a:r>
              <a:rPr lang="en-US" sz="3600" b="1" dirty="0"/>
              <a:t>No place that we graze that will not burn when we are done….it will all carry a fire, but what we are doing with our grazing animals is changing the characteristics of the fire.</a:t>
            </a:r>
          </a:p>
          <a:p>
            <a:pPr algn="ctr"/>
            <a:r>
              <a:rPr lang="en-US" sz="2800" b="1" dirty="0"/>
              <a:t>- </a:t>
            </a:r>
            <a:r>
              <a:rPr lang="en-US" sz="2800" dirty="0"/>
              <a:t>Brad Fowler</a:t>
            </a:r>
          </a:p>
        </p:txBody>
      </p:sp>
    </p:spTree>
    <p:extLst>
      <p:ext uri="{BB962C8B-B14F-4D97-AF65-F5344CB8AC3E}">
        <p14:creationId xmlns:p14="http://schemas.microsoft.com/office/powerpoint/2010/main" val="1156406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sp>
        <p:nvSpPr>
          <p:cNvPr id="2" name="Rectangle 1"/>
          <p:cNvSpPr/>
          <p:nvPr/>
        </p:nvSpPr>
        <p:spPr>
          <a:xfrm>
            <a:off x="6696736" y="1975965"/>
            <a:ext cx="2237509" cy="29060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cows and a road&#10;&#10;Description automatically generated">
            <a:extLst>
              <a:ext uri="{FF2B5EF4-FFF2-40B4-BE49-F238E27FC236}">
                <a16:creationId xmlns:a16="http://schemas.microsoft.com/office/drawing/2014/main" id="{D6504C1D-6C5E-3CBD-5E6B-84298F293F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65EC2DDA-21A1-DA04-DFC9-743AFF2635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413654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sp>
        <p:nvSpPr>
          <p:cNvPr id="3" name="Content Placeholder 8">
            <a:extLst>
              <a:ext uri="{FF2B5EF4-FFF2-40B4-BE49-F238E27FC236}">
                <a16:creationId xmlns:a16="http://schemas.microsoft.com/office/drawing/2014/main" id="{36299E90-0651-A97A-7A9A-3A94E196DDCC}"/>
              </a:ext>
            </a:extLst>
          </p:cNvPr>
          <p:cNvSpPr>
            <a:spLocks noGrp="1"/>
          </p:cNvSpPr>
          <p:nvPr>
            <p:ph idx="1"/>
          </p:nvPr>
        </p:nvSpPr>
        <p:spPr>
          <a:xfrm>
            <a:off x="290526" y="2063823"/>
            <a:ext cx="3624249" cy="3666826"/>
          </a:xfrm>
        </p:spPr>
        <p:txBody>
          <a:bodyPr>
            <a:normAutofit fontScale="92500" lnSpcReduction="20000"/>
          </a:bodyPr>
          <a:lstStyle/>
          <a:p>
            <a:pPr marL="0" indent="0" algn="ctr">
              <a:buNone/>
            </a:pPr>
            <a:r>
              <a:rPr lang="en-US" dirty="0"/>
              <a:t>California Department of Fish and Wildlife </a:t>
            </a:r>
            <a:br>
              <a:rPr lang="en-US" dirty="0"/>
            </a:br>
            <a:endParaRPr lang="en-US" dirty="0"/>
          </a:p>
          <a:p>
            <a:pPr marL="0" indent="0" algn="ctr">
              <a:buNone/>
            </a:pPr>
            <a:r>
              <a:rPr lang="en-US" dirty="0"/>
              <a:t>Table Mountain Ecological Reserve in Oroville, California</a:t>
            </a:r>
          </a:p>
          <a:p>
            <a:pPr marL="0" indent="0" algn="ctr">
              <a:buNone/>
            </a:pPr>
            <a:endParaRPr lang="en-US" dirty="0"/>
          </a:p>
          <a:p>
            <a:pPr marL="0" indent="0" algn="ctr">
              <a:buNone/>
            </a:pPr>
            <a:r>
              <a:rPr lang="en-US" dirty="0"/>
              <a:t>Grazing to reduce fire fuel and control invasive weeds to promote wildflowers. </a:t>
            </a:r>
          </a:p>
          <a:p>
            <a:pPr marL="0" indent="0">
              <a:buNone/>
            </a:pPr>
            <a:endParaRPr lang="en-US" dirty="0"/>
          </a:p>
        </p:txBody>
      </p:sp>
      <p:pic>
        <p:nvPicPr>
          <p:cNvPr id="5" name="Picture 4">
            <a:extLst>
              <a:ext uri="{FF2B5EF4-FFF2-40B4-BE49-F238E27FC236}">
                <a16:creationId xmlns:a16="http://schemas.microsoft.com/office/drawing/2014/main" id="{48AA3356-681A-5D14-F003-84218B2B1C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37" b="8520"/>
          <a:stretch/>
        </p:blipFill>
        <p:spPr>
          <a:xfrm>
            <a:off x="4386263" y="2063823"/>
            <a:ext cx="4681537" cy="3606434"/>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16757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sp>
        <p:nvSpPr>
          <p:cNvPr id="3" name="Content Placeholder 8">
            <a:extLst>
              <a:ext uri="{FF2B5EF4-FFF2-40B4-BE49-F238E27FC236}">
                <a16:creationId xmlns:a16="http://schemas.microsoft.com/office/drawing/2014/main" id="{36299E90-0651-A97A-7A9A-3A94E196DDCC}"/>
              </a:ext>
            </a:extLst>
          </p:cNvPr>
          <p:cNvSpPr>
            <a:spLocks noGrp="1"/>
          </p:cNvSpPr>
          <p:nvPr>
            <p:ph idx="1"/>
          </p:nvPr>
        </p:nvSpPr>
        <p:spPr>
          <a:xfrm>
            <a:off x="290526" y="2063823"/>
            <a:ext cx="3624249" cy="3666826"/>
          </a:xfrm>
        </p:spPr>
        <p:txBody>
          <a:bodyPr>
            <a:normAutofit fontScale="92500" lnSpcReduction="10000"/>
          </a:bodyPr>
          <a:lstStyle/>
          <a:p>
            <a:pPr marL="0" indent="0" algn="ctr">
              <a:buNone/>
            </a:pPr>
            <a:r>
              <a:rPr lang="en-US" dirty="0"/>
              <a:t>Department of Defense</a:t>
            </a:r>
            <a:br>
              <a:rPr lang="en-US" dirty="0"/>
            </a:br>
            <a:endParaRPr lang="en-US" dirty="0"/>
          </a:p>
          <a:p>
            <a:pPr marL="0" indent="0" algn="ctr">
              <a:buNone/>
            </a:pPr>
            <a:r>
              <a:rPr lang="en-US" dirty="0"/>
              <a:t>Beale Air Force Base</a:t>
            </a:r>
          </a:p>
          <a:p>
            <a:pPr marL="0" indent="0" algn="ctr">
              <a:buNone/>
            </a:pPr>
            <a:r>
              <a:rPr lang="en-US" dirty="0"/>
              <a:t>Marysville, California</a:t>
            </a:r>
          </a:p>
          <a:p>
            <a:pPr marL="0" indent="0" algn="ctr">
              <a:buNone/>
            </a:pPr>
            <a:endParaRPr lang="en-US" dirty="0"/>
          </a:p>
          <a:p>
            <a:pPr marL="0" indent="0" algn="ctr">
              <a:buNone/>
            </a:pPr>
            <a:r>
              <a:rPr lang="en-US" dirty="0"/>
              <a:t>Grazing to reduce fire fuels, control invasive weeds, and support wildlife habitat.  </a:t>
            </a:r>
          </a:p>
          <a:p>
            <a:pPr marL="0" indent="0" algn="ctr">
              <a:buNone/>
            </a:pPr>
            <a:endParaRPr lang="en-US" dirty="0"/>
          </a:p>
          <a:p>
            <a:pPr marL="0" indent="0" algn="ctr">
              <a:buNone/>
            </a:pPr>
            <a:endParaRPr lang="en-US" dirty="0"/>
          </a:p>
          <a:p>
            <a:pPr marL="0" indent="0" algn="ctr">
              <a:buNone/>
            </a:pPr>
            <a:endParaRPr lang="en-US" dirty="0"/>
          </a:p>
          <a:p>
            <a:pPr marL="0" indent="0">
              <a:buNone/>
            </a:pPr>
            <a:endParaRPr lang="en-US" dirty="0"/>
          </a:p>
        </p:txBody>
      </p:sp>
      <p:pic>
        <p:nvPicPr>
          <p:cNvPr id="10" name="Picture 9" descr="A group of cows in a field&#10;&#10;Description automatically generated">
            <a:extLst>
              <a:ext uri="{FF2B5EF4-FFF2-40B4-BE49-F238E27FC236}">
                <a16:creationId xmlns:a16="http://schemas.microsoft.com/office/drawing/2014/main" id="{15C785E4-ADC2-E6A9-33DE-645A40D69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44" t="23125" r="16875" b="29167"/>
          <a:stretch/>
        </p:blipFill>
        <p:spPr>
          <a:xfrm>
            <a:off x="4195763" y="1957388"/>
            <a:ext cx="4872037" cy="327183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41664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sp>
        <p:nvSpPr>
          <p:cNvPr id="3" name="Content Placeholder 8">
            <a:extLst>
              <a:ext uri="{FF2B5EF4-FFF2-40B4-BE49-F238E27FC236}">
                <a16:creationId xmlns:a16="http://schemas.microsoft.com/office/drawing/2014/main" id="{36299E90-0651-A97A-7A9A-3A94E196DDCC}"/>
              </a:ext>
            </a:extLst>
          </p:cNvPr>
          <p:cNvSpPr>
            <a:spLocks noGrp="1"/>
          </p:cNvSpPr>
          <p:nvPr>
            <p:ph idx="1"/>
          </p:nvPr>
        </p:nvSpPr>
        <p:spPr>
          <a:xfrm>
            <a:off x="290526" y="2063823"/>
            <a:ext cx="3195625" cy="3666826"/>
          </a:xfrm>
        </p:spPr>
        <p:txBody>
          <a:bodyPr>
            <a:normAutofit fontScale="77500" lnSpcReduction="20000"/>
          </a:bodyPr>
          <a:lstStyle/>
          <a:p>
            <a:pPr marL="0" indent="0" algn="ctr">
              <a:buNone/>
            </a:pPr>
            <a:r>
              <a:rPr lang="en-US" sz="3400" dirty="0"/>
              <a:t>Placer Land Trust</a:t>
            </a:r>
          </a:p>
          <a:p>
            <a:pPr marL="0" indent="0" algn="ctr">
              <a:buNone/>
            </a:pPr>
            <a:endParaRPr lang="en-US" sz="3400" dirty="0"/>
          </a:p>
          <a:p>
            <a:pPr marL="0" indent="0" algn="ctr">
              <a:buNone/>
            </a:pPr>
            <a:r>
              <a:rPr lang="en-US" sz="3400" dirty="0"/>
              <a:t>Lincoln, CA</a:t>
            </a:r>
          </a:p>
          <a:p>
            <a:pPr marL="0" indent="0" algn="ctr">
              <a:buNone/>
            </a:pPr>
            <a:endParaRPr lang="en-US" sz="3400" dirty="0"/>
          </a:p>
          <a:p>
            <a:pPr marL="0" indent="0" algn="ctr">
              <a:buNone/>
            </a:pPr>
            <a:r>
              <a:rPr lang="en-US" sz="3400" dirty="0"/>
              <a:t>Grazing to control invasive weeds promoting vernal pool ecosystems, burrowing owl habitat, raptors and more. </a:t>
            </a: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endParaRPr lang="en-US" dirty="0"/>
          </a:p>
        </p:txBody>
      </p:sp>
      <p:pic>
        <p:nvPicPr>
          <p:cNvPr id="5" name="Picture 4" descr="A group of cows in a field&#10;&#10;Description automatically generated">
            <a:extLst>
              <a:ext uri="{FF2B5EF4-FFF2-40B4-BE49-F238E27FC236}">
                <a16:creationId xmlns:a16="http://schemas.microsoft.com/office/drawing/2014/main" id="{70AF563D-6B40-34A5-0D7D-76D5E705C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151" y="1544412"/>
            <a:ext cx="5581649" cy="418623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50374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sp>
        <p:nvSpPr>
          <p:cNvPr id="3" name="Content Placeholder 8">
            <a:extLst>
              <a:ext uri="{FF2B5EF4-FFF2-40B4-BE49-F238E27FC236}">
                <a16:creationId xmlns:a16="http://schemas.microsoft.com/office/drawing/2014/main" id="{36299E90-0651-A97A-7A9A-3A94E196DDCC}"/>
              </a:ext>
            </a:extLst>
          </p:cNvPr>
          <p:cNvSpPr>
            <a:spLocks noGrp="1"/>
          </p:cNvSpPr>
          <p:nvPr>
            <p:ph idx="1"/>
          </p:nvPr>
        </p:nvSpPr>
        <p:spPr>
          <a:xfrm>
            <a:off x="290526" y="2063823"/>
            <a:ext cx="3195625" cy="3666826"/>
          </a:xfrm>
        </p:spPr>
        <p:txBody>
          <a:bodyPr>
            <a:normAutofit fontScale="85000" lnSpcReduction="20000"/>
          </a:bodyPr>
          <a:lstStyle/>
          <a:p>
            <a:pPr marL="0" indent="0" algn="ctr">
              <a:buNone/>
            </a:pPr>
            <a:r>
              <a:rPr lang="en-US" dirty="0"/>
              <a:t>East Bay Regional Parks </a:t>
            </a:r>
          </a:p>
          <a:p>
            <a:pPr marL="0" indent="0" algn="ctr">
              <a:buNone/>
            </a:pPr>
            <a:r>
              <a:rPr lang="en-US" dirty="0"/>
              <a:t>Round Valley Regional Preserve </a:t>
            </a:r>
          </a:p>
          <a:p>
            <a:pPr marL="0" indent="0" algn="ctr">
              <a:buNone/>
            </a:pPr>
            <a:endParaRPr lang="en-US" dirty="0"/>
          </a:p>
          <a:p>
            <a:pPr marL="0" indent="0" algn="ctr">
              <a:buNone/>
            </a:pPr>
            <a:r>
              <a:rPr lang="en-US" dirty="0"/>
              <a:t>Brentwood, CA</a:t>
            </a:r>
          </a:p>
          <a:p>
            <a:pPr marL="0" indent="0" algn="ctr">
              <a:buNone/>
            </a:pPr>
            <a:endParaRPr lang="en-US" dirty="0"/>
          </a:p>
          <a:p>
            <a:pPr marL="0" indent="0" algn="ctr">
              <a:buNone/>
            </a:pPr>
            <a:r>
              <a:rPr lang="en-US" dirty="0"/>
              <a:t>Grazing to control invasive weeds promoting wildlife habitat in conjunction with recreation. </a:t>
            </a:r>
          </a:p>
          <a:p>
            <a:pPr marL="0" indent="0" algn="ctr">
              <a:buNone/>
            </a:pPr>
            <a:endParaRPr lang="en-US" dirty="0"/>
          </a:p>
          <a:p>
            <a:pPr marL="0" indent="0" algn="ctr">
              <a:buNone/>
            </a:pPr>
            <a:endParaRPr lang="en-US" dirty="0"/>
          </a:p>
          <a:p>
            <a:pPr marL="0" indent="0">
              <a:buNone/>
            </a:pPr>
            <a:endParaRPr lang="en-US" dirty="0"/>
          </a:p>
        </p:txBody>
      </p:sp>
      <p:sp>
        <p:nvSpPr>
          <p:cNvPr id="6" name="AutoShape 4">
            <a:extLst>
              <a:ext uri="{FF2B5EF4-FFF2-40B4-BE49-F238E27FC236}">
                <a16:creationId xmlns:a16="http://schemas.microsoft.com/office/drawing/2014/main" id="{99E570E3-3A8F-E98F-EE32-CE47725751B6}"/>
              </a:ext>
            </a:extLst>
          </p:cNvPr>
          <p:cNvSpPr>
            <a:spLocks noChangeAspect="1" noChangeArrowheads="1"/>
          </p:cNvSpPr>
          <p:nvPr/>
        </p:nvSpPr>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EC4F422-9209-360E-7286-7D444EE28048}"/>
              </a:ext>
            </a:extLst>
          </p:cNvPr>
          <p:cNvPicPr>
            <a:picLocks noChangeAspect="1"/>
          </p:cNvPicPr>
          <p:nvPr/>
        </p:nvPicPr>
        <p:blipFill>
          <a:blip r:embed="rId3"/>
          <a:stretch>
            <a:fillRect/>
          </a:stretch>
        </p:blipFill>
        <p:spPr>
          <a:xfrm>
            <a:off x="4079484" y="2014837"/>
            <a:ext cx="4614350" cy="3460763"/>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0737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pic>
        <p:nvPicPr>
          <p:cNvPr id="8" name="Picture 7">
            <a:extLst>
              <a:ext uri="{FF2B5EF4-FFF2-40B4-BE49-F238E27FC236}">
                <a16:creationId xmlns:a16="http://schemas.microsoft.com/office/drawing/2014/main" id="{7605F2B5-67FB-D6E2-918A-9439B4B09CAB}"/>
              </a:ext>
            </a:extLst>
          </p:cNvPr>
          <p:cNvPicPr>
            <a:picLocks noChangeAspect="1"/>
          </p:cNvPicPr>
          <p:nvPr/>
        </p:nvPicPr>
        <p:blipFill rotWithShape="1">
          <a:blip r:embed="rId3"/>
          <a:srcRect b="6356"/>
          <a:stretch/>
        </p:blipFill>
        <p:spPr>
          <a:xfrm>
            <a:off x="1762308" y="1474429"/>
            <a:ext cx="6073666" cy="5223772"/>
          </a:xfrm>
          <a:prstGeom prst="rect">
            <a:avLst/>
          </a:prstGeom>
        </p:spPr>
      </p:pic>
    </p:spTree>
    <p:extLst>
      <p:ext uri="{BB962C8B-B14F-4D97-AF65-F5344CB8AC3E}">
        <p14:creationId xmlns:p14="http://schemas.microsoft.com/office/powerpoint/2010/main" val="1084311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pic>
        <p:nvPicPr>
          <p:cNvPr id="4" name="Picture 3">
            <a:extLst>
              <a:ext uri="{FF2B5EF4-FFF2-40B4-BE49-F238E27FC236}">
                <a16:creationId xmlns:a16="http://schemas.microsoft.com/office/drawing/2014/main" id="{294A1960-5AA9-AF3B-0438-CA4F0BF9B310}"/>
              </a:ext>
            </a:extLst>
          </p:cNvPr>
          <p:cNvPicPr>
            <a:picLocks noChangeAspect="1"/>
          </p:cNvPicPr>
          <p:nvPr/>
        </p:nvPicPr>
        <p:blipFill>
          <a:blip r:embed="rId3"/>
          <a:stretch>
            <a:fillRect/>
          </a:stretch>
        </p:blipFill>
        <p:spPr>
          <a:xfrm>
            <a:off x="1825665" y="1502781"/>
            <a:ext cx="5146635" cy="5177379"/>
          </a:xfrm>
          <a:prstGeom prst="rect">
            <a:avLst/>
          </a:prstGeom>
        </p:spPr>
      </p:pic>
    </p:spTree>
    <p:extLst>
      <p:ext uri="{BB962C8B-B14F-4D97-AF65-F5344CB8AC3E}">
        <p14:creationId xmlns:p14="http://schemas.microsoft.com/office/powerpoint/2010/main" val="18592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p:txBody>
          <a:bodyPr>
            <a:normAutofit/>
          </a:bodyPr>
          <a:lstStyle/>
          <a:p>
            <a:r>
              <a:rPr lang="en-US" sz="4500" b="1" dirty="0">
                <a:latin typeface="Arial Black" panose="020B0A04020102020204" pitchFamily="34" charset="0"/>
              </a:rPr>
              <a:t>Tyles of Rangeland</a:t>
            </a:r>
          </a:p>
        </p:txBody>
      </p:sp>
      <p:sp>
        <p:nvSpPr>
          <p:cNvPr id="7" name="TextBox 6">
            <a:extLst>
              <a:ext uri="{FF2B5EF4-FFF2-40B4-BE49-F238E27FC236}">
                <a16:creationId xmlns:a16="http://schemas.microsoft.com/office/drawing/2014/main" id="{ADA7461C-E1B7-39E7-C2D5-A85313B93764}"/>
              </a:ext>
            </a:extLst>
          </p:cNvPr>
          <p:cNvSpPr txBox="1"/>
          <p:nvPr/>
        </p:nvSpPr>
        <p:spPr>
          <a:xfrm>
            <a:off x="515310" y="1874788"/>
            <a:ext cx="8113379" cy="4031873"/>
          </a:xfrm>
          <a:prstGeom prst="rect">
            <a:avLst/>
          </a:prstGeom>
          <a:noFill/>
        </p:spPr>
        <p:txBody>
          <a:bodyPr wrap="square">
            <a:spAutoFit/>
          </a:bodyPr>
          <a:lstStyle/>
          <a:p>
            <a:pPr algn="ctr"/>
            <a:r>
              <a:rPr lang="en-US" sz="3200" dirty="0"/>
              <a:t>Land on which the indigenous vegetation is </a:t>
            </a:r>
            <a:r>
              <a:rPr lang="en-US" sz="3200" b="1" dirty="0"/>
              <a:t>predominantly grasses, grass-like plants, forbs, or shrubs and is managed as a natural ecosystem</a:t>
            </a:r>
            <a:r>
              <a:rPr lang="en-US" sz="3200" dirty="0"/>
              <a:t>. If plants are introduced, they are managed similarly. Rangeland </a:t>
            </a:r>
            <a:r>
              <a:rPr lang="en-US" sz="3200" b="1" dirty="0"/>
              <a:t>includes natural grasslands, savannas, shrublands, many deserts, </a:t>
            </a:r>
            <a:r>
              <a:rPr lang="en-US" sz="3200" b="1" dirty="0" err="1"/>
              <a:t>tundras</a:t>
            </a:r>
            <a:r>
              <a:rPr lang="en-US" sz="3200" b="1" dirty="0"/>
              <a:t>, alpine communities, marshes and meadows.</a:t>
            </a:r>
          </a:p>
        </p:txBody>
      </p:sp>
      <p:sp>
        <p:nvSpPr>
          <p:cNvPr id="10" name="TextBox 9">
            <a:extLst>
              <a:ext uri="{FF2B5EF4-FFF2-40B4-BE49-F238E27FC236}">
                <a16:creationId xmlns:a16="http://schemas.microsoft.com/office/drawing/2014/main" id="{04D40348-078B-AEDA-300C-9DDDE42CF7B2}"/>
              </a:ext>
            </a:extLst>
          </p:cNvPr>
          <p:cNvSpPr txBox="1"/>
          <p:nvPr/>
        </p:nvSpPr>
        <p:spPr>
          <a:xfrm>
            <a:off x="3009900" y="6313381"/>
            <a:ext cx="6057899" cy="461665"/>
          </a:xfrm>
          <a:prstGeom prst="rect">
            <a:avLst/>
          </a:prstGeom>
          <a:noFill/>
        </p:spPr>
        <p:txBody>
          <a:bodyPr wrap="square" rtlCol="0">
            <a:spAutoFit/>
          </a:bodyPr>
          <a:lstStyle/>
          <a:p>
            <a:r>
              <a:rPr lang="en-US" sz="1200" b="0" i="1" dirty="0">
                <a:solidFill>
                  <a:srgbClr val="212529"/>
                </a:solidFill>
                <a:effectLst/>
                <a:latin typeface="-apple-system"/>
              </a:rPr>
              <a:t>SOURCE: Society for Range Management. 1998. Glossary of terms used in range management, fourth edition. Edited by the Glossary Update Task Group, Thomas E. Bedell, Chairman.</a:t>
            </a:r>
            <a:endParaRPr lang="en-US" sz="1200" i="1" dirty="0"/>
          </a:p>
        </p:txBody>
      </p:sp>
    </p:spTree>
    <p:extLst>
      <p:ext uri="{BB962C8B-B14F-4D97-AF65-F5344CB8AC3E}">
        <p14:creationId xmlns:p14="http://schemas.microsoft.com/office/powerpoint/2010/main" val="1027496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pic>
        <p:nvPicPr>
          <p:cNvPr id="5" name="Picture 4">
            <a:extLst>
              <a:ext uri="{FF2B5EF4-FFF2-40B4-BE49-F238E27FC236}">
                <a16:creationId xmlns:a16="http://schemas.microsoft.com/office/drawing/2014/main" id="{41203CED-5D26-4999-D51A-7D32614072C1}"/>
              </a:ext>
            </a:extLst>
          </p:cNvPr>
          <p:cNvPicPr>
            <a:picLocks noChangeAspect="1"/>
          </p:cNvPicPr>
          <p:nvPr/>
        </p:nvPicPr>
        <p:blipFill>
          <a:blip r:embed="rId3"/>
          <a:stretch>
            <a:fillRect/>
          </a:stretch>
        </p:blipFill>
        <p:spPr>
          <a:xfrm>
            <a:off x="2180492" y="1627016"/>
            <a:ext cx="5148776" cy="5107444"/>
          </a:xfrm>
          <a:prstGeom prst="rect">
            <a:avLst/>
          </a:prstGeom>
        </p:spPr>
      </p:pic>
    </p:spTree>
    <p:extLst>
      <p:ext uri="{BB962C8B-B14F-4D97-AF65-F5344CB8AC3E}">
        <p14:creationId xmlns:p14="http://schemas.microsoft.com/office/powerpoint/2010/main" val="1668328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pic>
        <p:nvPicPr>
          <p:cNvPr id="4" name="Picture 3">
            <a:extLst>
              <a:ext uri="{FF2B5EF4-FFF2-40B4-BE49-F238E27FC236}">
                <a16:creationId xmlns:a16="http://schemas.microsoft.com/office/drawing/2014/main" id="{74996585-7259-4C22-3DD5-94FC72703556}"/>
              </a:ext>
            </a:extLst>
          </p:cNvPr>
          <p:cNvPicPr>
            <a:picLocks noChangeAspect="1"/>
          </p:cNvPicPr>
          <p:nvPr/>
        </p:nvPicPr>
        <p:blipFill>
          <a:blip r:embed="rId3"/>
          <a:stretch>
            <a:fillRect/>
          </a:stretch>
        </p:blipFill>
        <p:spPr>
          <a:xfrm>
            <a:off x="1474928" y="1704975"/>
            <a:ext cx="6649897" cy="4890826"/>
          </a:xfrm>
          <a:prstGeom prst="rect">
            <a:avLst/>
          </a:prstGeom>
        </p:spPr>
      </p:pic>
    </p:spTree>
    <p:extLst>
      <p:ext uri="{BB962C8B-B14F-4D97-AF65-F5344CB8AC3E}">
        <p14:creationId xmlns:p14="http://schemas.microsoft.com/office/powerpoint/2010/main" val="442549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30483" y="288386"/>
            <a:ext cx="8537317" cy="767528"/>
          </a:xfrm>
        </p:spPr>
        <p:txBody>
          <a:bodyPr>
            <a:normAutofit/>
          </a:bodyPr>
          <a:lstStyle/>
          <a:p>
            <a:r>
              <a:rPr lang="en-US" sz="4500" b="1" dirty="0">
                <a:latin typeface="Arial Black" panose="020B0A04020102020204" pitchFamily="34" charset="0"/>
              </a:rPr>
              <a:t>Case Example  </a:t>
            </a:r>
          </a:p>
        </p:txBody>
      </p:sp>
      <p:pic>
        <p:nvPicPr>
          <p:cNvPr id="5" name="Picture 4">
            <a:extLst>
              <a:ext uri="{FF2B5EF4-FFF2-40B4-BE49-F238E27FC236}">
                <a16:creationId xmlns:a16="http://schemas.microsoft.com/office/drawing/2014/main" id="{521635ED-620D-A56B-3445-823A79EDF5C6}"/>
              </a:ext>
            </a:extLst>
          </p:cNvPr>
          <p:cNvPicPr>
            <a:picLocks noChangeAspect="1"/>
          </p:cNvPicPr>
          <p:nvPr/>
        </p:nvPicPr>
        <p:blipFill>
          <a:blip r:embed="rId3"/>
          <a:stretch>
            <a:fillRect/>
          </a:stretch>
        </p:blipFill>
        <p:spPr>
          <a:xfrm>
            <a:off x="606683" y="1619250"/>
            <a:ext cx="7817612" cy="4611460"/>
          </a:xfrm>
          <a:prstGeom prst="rect">
            <a:avLst/>
          </a:prstGeom>
        </p:spPr>
      </p:pic>
    </p:spTree>
    <p:extLst>
      <p:ext uri="{BB962C8B-B14F-4D97-AF65-F5344CB8AC3E}">
        <p14:creationId xmlns:p14="http://schemas.microsoft.com/office/powerpoint/2010/main" val="2476385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0" y="1"/>
            <a:ext cx="8113379" cy="1315232"/>
          </a:xfrm>
        </p:spPr>
        <p:txBody>
          <a:bodyPr>
            <a:normAutofit/>
          </a:bodyPr>
          <a:lstStyle/>
          <a:p>
            <a:r>
              <a:rPr lang="en-US" sz="2800" b="1" dirty="0">
                <a:latin typeface="Arial Black" panose="020B0A04020102020204" pitchFamily="34" charset="0"/>
              </a:rPr>
              <a:t>Rangeland Trivia – </a:t>
            </a:r>
            <a:br>
              <a:rPr lang="en-US" sz="2800" b="1" dirty="0">
                <a:latin typeface="Arial Black" panose="020B0A04020102020204" pitchFamily="34" charset="0"/>
              </a:rPr>
            </a:br>
            <a:r>
              <a:rPr lang="en-US" sz="2800" b="1" dirty="0">
                <a:latin typeface="Arial Black" panose="020B0A04020102020204" pitchFamily="34" charset="0"/>
              </a:rPr>
              <a:t>                 Who has the right-of- way? </a:t>
            </a:r>
            <a:endParaRPr lang="en-US" sz="2800" dirty="0"/>
          </a:p>
        </p:txBody>
      </p:sp>
      <p:pic>
        <p:nvPicPr>
          <p:cNvPr id="5" name="Picture 4" descr="A jeep in the woods&#10;&#10;Description automatically generated">
            <a:extLst>
              <a:ext uri="{FF2B5EF4-FFF2-40B4-BE49-F238E27FC236}">
                <a16:creationId xmlns:a16="http://schemas.microsoft.com/office/drawing/2014/main" id="{31F87200-E67E-F2A2-D676-38A970BFF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59" y="2621573"/>
            <a:ext cx="3296529" cy="2472397"/>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7" name="Picture 6" descr="A person riding a horse and herding cattle&#10;&#10;Description automatically generated">
            <a:extLst>
              <a:ext uri="{FF2B5EF4-FFF2-40B4-BE49-F238E27FC236}">
                <a16:creationId xmlns:a16="http://schemas.microsoft.com/office/drawing/2014/main" id="{FF5DC7C6-1827-2DEC-1E73-AB044EDF9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354" y="2621572"/>
            <a:ext cx="3722487" cy="2472398"/>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69847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0" y="1"/>
            <a:ext cx="8113379" cy="1315232"/>
          </a:xfrm>
        </p:spPr>
        <p:txBody>
          <a:bodyPr>
            <a:normAutofit/>
          </a:bodyPr>
          <a:lstStyle/>
          <a:p>
            <a:r>
              <a:rPr lang="en-US" sz="2800" b="1" dirty="0">
                <a:latin typeface="Arial Black" panose="020B0A04020102020204" pitchFamily="34" charset="0"/>
              </a:rPr>
              <a:t>Rangeland Trivia – Who has the right-of- way </a:t>
            </a:r>
            <a:endParaRPr lang="en-US" sz="2800" dirty="0"/>
          </a:p>
        </p:txBody>
      </p:sp>
      <p:pic>
        <p:nvPicPr>
          <p:cNvPr id="3" name="Picture 2" descr="A person riding a horse and herding cattle&#10;&#10;Description automatically generated">
            <a:extLst>
              <a:ext uri="{FF2B5EF4-FFF2-40B4-BE49-F238E27FC236}">
                <a16:creationId xmlns:a16="http://schemas.microsoft.com/office/drawing/2014/main" id="{DE2EC17F-BEBB-9592-8A8D-E57564C5C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917" y="2385091"/>
            <a:ext cx="4586067" cy="304597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0E0D591B-DBB0-4085-15E1-AC221A8EE808}"/>
              </a:ext>
            </a:extLst>
          </p:cNvPr>
          <p:cNvSpPr txBox="1"/>
          <p:nvPr/>
        </p:nvSpPr>
        <p:spPr>
          <a:xfrm>
            <a:off x="211016" y="1902796"/>
            <a:ext cx="3945908" cy="4401205"/>
          </a:xfrm>
          <a:prstGeom prst="rect">
            <a:avLst/>
          </a:prstGeom>
          <a:noFill/>
        </p:spPr>
        <p:txBody>
          <a:bodyPr wrap="square" rtlCol="0">
            <a:spAutoFit/>
          </a:bodyPr>
          <a:lstStyle/>
          <a:p>
            <a:pPr algn="ctr"/>
            <a:r>
              <a:rPr lang="en-US" sz="2800" b="1" i="0" dirty="0">
                <a:solidFill>
                  <a:srgbClr val="050505"/>
                </a:solidFill>
                <a:effectLst/>
                <a:highlight>
                  <a:srgbClr val="FFFFFF"/>
                </a:highlight>
                <a:latin typeface="inherit"/>
              </a:rPr>
              <a:t>Per vehicle code 21759</a:t>
            </a:r>
            <a:r>
              <a:rPr lang="en-US" b="0" i="0" dirty="0">
                <a:solidFill>
                  <a:srgbClr val="050505"/>
                </a:solidFill>
                <a:effectLst/>
                <a:highlight>
                  <a:srgbClr val="FFFFFF"/>
                </a:highlight>
                <a:latin typeface="inherit"/>
              </a:rPr>
              <a:t>, the driver of any vehicle approaching any horse drawn vehicle, any ridden animal, or any livestock shall exercise proper control of his vehicle and shall reduce speed or stop as may appear necessary or as may be signaled or otherwise requested by any person driving, riding or in charge of the animal or livestock in order to avoid frightening and to safeguard the animal or livestock and to insure the safety of any person driving or riding the animal or in charge of the livestock.</a:t>
            </a:r>
          </a:p>
          <a:p>
            <a:pPr algn="ctr"/>
            <a:endParaRPr lang="en-US" dirty="0">
              <a:solidFill>
                <a:srgbClr val="050505"/>
              </a:solidFill>
              <a:highlight>
                <a:srgbClr val="FFFFFF"/>
              </a:highlight>
              <a:latin typeface="inherit"/>
            </a:endParaRPr>
          </a:p>
        </p:txBody>
      </p:sp>
      <p:sp>
        <p:nvSpPr>
          <p:cNvPr id="6" name="TextBox 5">
            <a:extLst>
              <a:ext uri="{FF2B5EF4-FFF2-40B4-BE49-F238E27FC236}">
                <a16:creationId xmlns:a16="http://schemas.microsoft.com/office/drawing/2014/main" id="{8E63963D-1E34-B35D-6CE0-F2BA42F8D202}"/>
              </a:ext>
            </a:extLst>
          </p:cNvPr>
          <p:cNvSpPr txBox="1"/>
          <p:nvPr/>
        </p:nvSpPr>
        <p:spPr>
          <a:xfrm>
            <a:off x="4987078" y="5565337"/>
            <a:ext cx="3460652" cy="1477328"/>
          </a:xfrm>
          <a:prstGeom prst="rect">
            <a:avLst/>
          </a:prstGeom>
          <a:noFill/>
        </p:spPr>
        <p:txBody>
          <a:bodyPr wrap="square" rtlCol="0">
            <a:spAutoFit/>
          </a:bodyPr>
          <a:lstStyle/>
          <a:p>
            <a:pPr algn="ctr"/>
            <a:r>
              <a:rPr lang="en-US" sz="2400" b="1" i="0" dirty="0">
                <a:solidFill>
                  <a:srgbClr val="050505"/>
                </a:solidFill>
                <a:effectLst/>
                <a:highlight>
                  <a:srgbClr val="FFFFFF"/>
                </a:highlight>
                <a:latin typeface="inherit"/>
              </a:rPr>
              <a:t>Please be patient and courteous around livestock!</a:t>
            </a:r>
          </a:p>
          <a:p>
            <a:endParaRPr lang="en-US" dirty="0"/>
          </a:p>
        </p:txBody>
      </p:sp>
    </p:spTree>
    <p:extLst>
      <p:ext uri="{BB962C8B-B14F-4D97-AF65-F5344CB8AC3E}">
        <p14:creationId xmlns:p14="http://schemas.microsoft.com/office/powerpoint/2010/main" val="3678440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0" y="1"/>
            <a:ext cx="8113379" cy="1315232"/>
          </a:xfrm>
        </p:spPr>
        <p:txBody>
          <a:bodyPr>
            <a:normAutofit/>
          </a:bodyPr>
          <a:lstStyle/>
          <a:p>
            <a:r>
              <a:rPr lang="en-US" sz="2800" b="1" dirty="0">
                <a:latin typeface="Arial Black" panose="020B0A04020102020204" pitchFamily="34" charset="0"/>
              </a:rPr>
              <a:t>Rangeland Trivia – </a:t>
            </a:r>
            <a:br>
              <a:rPr lang="en-US" sz="2800" b="1" dirty="0">
                <a:latin typeface="Arial Black" panose="020B0A04020102020204" pitchFamily="34" charset="0"/>
              </a:rPr>
            </a:br>
            <a:r>
              <a:rPr lang="en-US" sz="2800" b="1" dirty="0">
                <a:latin typeface="Arial Black" panose="020B0A04020102020204" pitchFamily="34" charset="0"/>
              </a:rPr>
              <a:t>                 Importance of these images?</a:t>
            </a:r>
            <a:endParaRPr lang="en-US" sz="2800" dirty="0"/>
          </a:p>
        </p:txBody>
      </p:sp>
      <p:pic>
        <p:nvPicPr>
          <p:cNvPr id="4" name="Picture 3" descr="A group of sheep in the woods&#10;&#10;Description automatically generated">
            <a:extLst>
              <a:ext uri="{FF2B5EF4-FFF2-40B4-BE49-F238E27FC236}">
                <a16:creationId xmlns:a16="http://schemas.microsoft.com/office/drawing/2014/main" id="{9A0F5440-1BAD-3D02-19AE-23CAF58A8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454" y="2517677"/>
            <a:ext cx="3319975" cy="2489981"/>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1028" name="Picture 4" descr="Oleander - American College of Veterinary Pharmacists">
            <a:extLst>
              <a:ext uri="{FF2B5EF4-FFF2-40B4-BE49-F238E27FC236}">
                <a16:creationId xmlns:a16="http://schemas.microsoft.com/office/drawing/2014/main" id="{B293E915-1031-0536-BC86-77B9D9EE75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7663" y="2517677"/>
            <a:ext cx="3273083" cy="2454812"/>
          </a:xfrm>
          <a:prstGeom prst="rect">
            <a:avLst/>
          </a:prstGeom>
          <a:ln w="76200">
            <a:solidFill>
              <a:schemeClr val="tx2">
                <a:lumMod val="7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60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0" y="1"/>
            <a:ext cx="8113379" cy="1315232"/>
          </a:xfrm>
        </p:spPr>
        <p:txBody>
          <a:bodyPr>
            <a:normAutofit/>
          </a:bodyPr>
          <a:lstStyle/>
          <a:p>
            <a:r>
              <a:rPr lang="en-US" sz="2800" b="1" dirty="0">
                <a:latin typeface="Arial Black" panose="020B0A04020102020204" pitchFamily="34" charset="0"/>
              </a:rPr>
              <a:t>Rangeland Trivia – </a:t>
            </a:r>
            <a:br>
              <a:rPr lang="en-US" sz="2800" b="1" dirty="0">
                <a:latin typeface="Arial Black" panose="020B0A04020102020204" pitchFamily="34" charset="0"/>
              </a:rPr>
            </a:br>
            <a:r>
              <a:rPr lang="en-US" sz="2800" b="1" dirty="0">
                <a:latin typeface="Arial Black" panose="020B0A04020102020204" pitchFamily="34" charset="0"/>
              </a:rPr>
              <a:t>                 Importance of these images?</a:t>
            </a:r>
            <a:endParaRPr lang="en-US" sz="2800" dirty="0"/>
          </a:p>
        </p:txBody>
      </p:sp>
      <p:pic>
        <p:nvPicPr>
          <p:cNvPr id="4" name="Picture 3" descr="A group of sheep in the woods&#10;&#10;Description automatically generated">
            <a:extLst>
              <a:ext uri="{FF2B5EF4-FFF2-40B4-BE49-F238E27FC236}">
                <a16:creationId xmlns:a16="http://schemas.microsoft.com/office/drawing/2014/main" id="{9A0F5440-1BAD-3D02-19AE-23CAF58A8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9" y="2422427"/>
            <a:ext cx="3319975" cy="2489981"/>
          </a:xfrm>
          <a:prstGeom prst="rect">
            <a:avLst/>
          </a:prstGeom>
          <a:ln w="76200">
            <a:solidFill>
              <a:schemeClr val="tx2">
                <a:lumMod val="75000"/>
              </a:schemeClr>
            </a:solidFill>
          </a:ln>
          <a:effectLst>
            <a:outerShdw blurRad="50800" dist="38100" dir="5400000" algn="t" rotWithShape="0">
              <a:prstClr val="black">
                <a:alpha val="40000"/>
              </a:prstClr>
            </a:outerShdw>
          </a:effectLst>
        </p:spPr>
      </p:pic>
      <p:pic>
        <p:nvPicPr>
          <p:cNvPr id="1028" name="Picture 4" descr="Oleander - American College of Veterinary Pharmacists">
            <a:extLst>
              <a:ext uri="{FF2B5EF4-FFF2-40B4-BE49-F238E27FC236}">
                <a16:creationId xmlns:a16="http://schemas.microsoft.com/office/drawing/2014/main" id="{B293E915-1031-0536-BC86-77B9D9EE75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9088" y="2422427"/>
            <a:ext cx="3273083" cy="2454812"/>
          </a:xfrm>
          <a:prstGeom prst="rect">
            <a:avLst/>
          </a:prstGeom>
          <a:ln w="76200">
            <a:solidFill>
              <a:schemeClr val="tx2">
                <a:lumMod val="7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F82D34-708F-9384-7546-C58162DB18A6}"/>
              </a:ext>
            </a:extLst>
          </p:cNvPr>
          <p:cNvSpPr txBox="1"/>
          <p:nvPr/>
        </p:nvSpPr>
        <p:spPr>
          <a:xfrm>
            <a:off x="741045" y="5028972"/>
            <a:ext cx="2546252" cy="400110"/>
          </a:xfrm>
          <a:prstGeom prst="rect">
            <a:avLst/>
          </a:prstGeom>
          <a:noFill/>
        </p:spPr>
        <p:txBody>
          <a:bodyPr wrap="square" rtlCol="0">
            <a:spAutoFit/>
          </a:bodyPr>
          <a:lstStyle/>
          <a:p>
            <a:pPr algn="ctr"/>
            <a:r>
              <a:rPr lang="en-US" sz="2000" b="1" dirty="0"/>
              <a:t>Guard Dogs</a:t>
            </a:r>
          </a:p>
        </p:txBody>
      </p:sp>
      <p:sp>
        <p:nvSpPr>
          <p:cNvPr id="5" name="TextBox 4">
            <a:extLst>
              <a:ext uri="{FF2B5EF4-FFF2-40B4-BE49-F238E27FC236}">
                <a16:creationId xmlns:a16="http://schemas.microsoft.com/office/drawing/2014/main" id="{E1DDF279-734A-B55F-1D06-D43A21C1F789}"/>
              </a:ext>
            </a:extLst>
          </p:cNvPr>
          <p:cNvSpPr txBox="1"/>
          <p:nvPr/>
        </p:nvSpPr>
        <p:spPr>
          <a:xfrm>
            <a:off x="5962503" y="4993803"/>
            <a:ext cx="2546252" cy="400110"/>
          </a:xfrm>
          <a:prstGeom prst="rect">
            <a:avLst/>
          </a:prstGeom>
          <a:noFill/>
        </p:spPr>
        <p:txBody>
          <a:bodyPr wrap="square" rtlCol="0">
            <a:spAutoFit/>
          </a:bodyPr>
          <a:lstStyle/>
          <a:p>
            <a:pPr algn="ctr"/>
            <a:r>
              <a:rPr lang="en-US" sz="2000" b="1" dirty="0"/>
              <a:t>Toxic Plants</a:t>
            </a:r>
          </a:p>
        </p:txBody>
      </p:sp>
    </p:spTree>
    <p:extLst>
      <p:ext uri="{BB962C8B-B14F-4D97-AF65-F5344CB8AC3E}">
        <p14:creationId xmlns:p14="http://schemas.microsoft.com/office/powerpoint/2010/main" val="2146717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Arial Black" panose="020B0A04020102020204" pitchFamily="34" charset="0"/>
              </a:rPr>
              <a:t>Resources</a:t>
            </a:r>
            <a:endParaRPr lang="en-US" b="1" dirty="0">
              <a:latin typeface="Arial Black" panose="020B0A04020102020204" pitchFamily="34" charset="0"/>
            </a:endParaRPr>
          </a:p>
        </p:txBody>
      </p:sp>
      <p:sp>
        <p:nvSpPr>
          <p:cNvPr id="6" name="Content Placeholder 5"/>
          <p:cNvSpPr>
            <a:spLocks noGrp="1"/>
          </p:cNvSpPr>
          <p:nvPr>
            <p:ph idx="1"/>
          </p:nvPr>
        </p:nvSpPr>
        <p:spPr>
          <a:xfrm>
            <a:off x="663678" y="1825624"/>
            <a:ext cx="7851672" cy="3970491"/>
          </a:xfrm>
        </p:spPr>
        <p:txBody>
          <a:bodyPr/>
          <a:lstStyle/>
          <a:p>
            <a:r>
              <a:rPr lang="en-US" dirty="0"/>
              <a:t>Cooperative Extension Advisor</a:t>
            </a:r>
          </a:p>
          <a:p>
            <a:r>
              <a:rPr lang="en-US" dirty="0"/>
              <a:t>Universities </a:t>
            </a:r>
          </a:p>
          <a:p>
            <a:r>
              <a:rPr lang="en-US" dirty="0"/>
              <a:t>Resource Conservation District </a:t>
            </a:r>
          </a:p>
          <a:p>
            <a:r>
              <a:rPr lang="en-US" dirty="0"/>
              <a:t>Natural Resources Conservation Service </a:t>
            </a:r>
          </a:p>
          <a:p>
            <a:r>
              <a:rPr lang="en-US" dirty="0"/>
              <a:t>Fire Safe Council </a:t>
            </a:r>
          </a:p>
          <a:p>
            <a:r>
              <a:rPr lang="en-US" dirty="0"/>
              <a:t>More! </a:t>
            </a:r>
          </a:p>
          <a:p>
            <a:endParaRPr lang="en-US" dirty="0"/>
          </a:p>
        </p:txBody>
      </p:sp>
    </p:spTree>
    <p:extLst>
      <p:ext uri="{BB962C8B-B14F-4D97-AF65-F5344CB8AC3E}">
        <p14:creationId xmlns:p14="http://schemas.microsoft.com/office/powerpoint/2010/main" val="2520646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700D-EE12-4B8C-9D56-AF9DDDADE221}"/>
              </a:ext>
            </a:extLst>
          </p:cNvPr>
          <p:cNvSpPr>
            <a:spLocks noGrp="1"/>
          </p:cNvSpPr>
          <p:nvPr>
            <p:ph type="title"/>
          </p:nvPr>
        </p:nvSpPr>
        <p:spPr/>
        <p:txBody>
          <a:bodyPr/>
          <a:lstStyle/>
          <a:p>
            <a:r>
              <a:rPr lang="en-US" sz="4000" b="1" dirty="0">
                <a:latin typeface="Arial Black" panose="020B0A04020102020204" pitchFamily="34" charset="0"/>
              </a:rPr>
              <a:t>Experiment with Fire Board </a:t>
            </a:r>
            <a:r>
              <a:rPr lang="en-US" dirty="0"/>
              <a:t> </a:t>
            </a:r>
          </a:p>
        </p:txBody>
      </p:sp>
      <p:sp>
        <p:nvSpPr>
          <p:cNvPr id="3" name="Content Placeholder 2">
            <a:extLst>
              <a:ext uri="{FF2B5EF4-FFF2-40B4-BE49-F238E27FC236}">
                <a16:creationId xmlns:a16="http://schemas.microsoft.com/office/drawing/2014/main" id="{79ACF8D4-6F52-4790-B3EF-3EDD196CFD31}"/>
              </a:ext>
            </a:extLst>
          </p:cNvPr>
          <p:cNvSpPr>
            <a:spLocks noGrp="1"/>
          </p:cNvSpPr>
          <p:nvPr>
            <p:ph idx="1"/>
          </p:nvPr>
        </p:nvSpPr>
        <p:spPr>
          <a:xfrm>
            <a:off x="201930" y="1712413"/>
            <a:ext cx="6442710" cy="4351338"/>
          </a:xfrm>
        </p:spPr>
        <p:txBody>
          <a:bodyPr>
            <a:normAutofit fontScale="62500" lnSpcReduction="20000"/>
          </a:bodyPr>
          <a:lstStyle/>
          <a:p>
            <a:pPr marL="0" indent="0">
              <a:buNone/>
            </a:pPr>
            <a:r>
              <a:rPr lang="en-US" b="1" dirty="0"/>
              <a:t>Goal: </a:t>
            </a:r>
            <a:r>
              <a:rPr lang="en-US" dirty="0"/>
              <a:t>Demonstrate fire fuels on rangelands</a:t>
            </a:r>
          </a:p>
          <a:p>
            <a:pPr marL="0" indent="0">
              <a:buNone/>
            </a:pPr>
            <a:r>
              <a:rPr lang="en-US" b="1" dirty="0"/>
              <a:t>Supplies Needed: </a:t>
            </a:r>
            <a:r>
              <a:rPr lang="en-US" dirty="0"/>
              <a:t>Fire board, matches, mister fan with batteries and water, fire extinguisher, needle nose pliers, water supply, safe location with no wind, non-flammable clothing and personal protective gear.  </a:t>
            </a:r>
          </a:p>
          <a:p>
            <a:pPr marL="0" indent="0">
              <a:buNone/>
            </a:pPr>
            <a:r>
              <a:rPr lang="en-US" b="1" dirty="0"/>
              <a:t>Experiment 1</a:t>
            </a:r>
            <a:r>
              <a:rPr lang="en-US" dirty="0"/>
              <a:t> place matches in all holes </a:t>
            </a:r>
          </a:p>
          <a:p>
            <a:pPr marL="0" indent="0">
              <a:buNone/>
            </a:pPr>
            <a:r>
              <a:rPr lang="en-US" b="1" dirty="0"/>
              <a:t>Experiment 2+ </a:t>
            </a:r>
            <a:r>
              <a:rPr lang="en-US" dirty="0"/>
              <a:t> Use different variables to create different fire scenarios.  </a:t>
            </a:r>
          </a:p>
          <a:p>
            <a:pPr marL="0" indent="0">
              <a:buNone/>
            </a:pPr>
            <a:r>
              <a:rPr lang="en-US" b="1" dirty="0"/>
              <a:t>Variable Ideas:  </a:t>
            </a:r>
            <a:r>
              <a:rPr lang="en-US" sz="2400" dirty="0"/>
              <a:t>	</a:t>
            </a:r>
            <a:r>
              <a:rPr lang="en-US" dirty="0"/>
              <a:t> </a:t>
            </a:r>
          </a:p>
          <a:p>
            <a:pPr lvl="1">
              <a:buFontTx/>
              <a:buChar char="-"/>
            </a:pPr>
            <a:r>
              <a:rPr lang="en-US" dirty="0"/>
              <a:t>Slope (add a brick under board on one end) </a:t>
            </a:r>
          </a:p>
          <a:p>
            <a:pPr lvl="1">
              <a:buFontTx/>
              <a:buChar char="-"/>
            </a:pPr>
            <a:r>
              <a:rPr lang="en-US" dirty="0"/>
              <a:t>Wind (use fan) </a:t>
            </a:r>
          </a:p>
          <a:p>
            <a:pPr lvl="1">
              <a:buFontTx/>
              <a:buChar char="-"/>
            </a:pPr>
            <a:r>
              <a:rPr lang="en-US" dirty="0"/>
              <a:t>Humidity (fan water mister) </a:t>
            </a:r>
          </a:p>
          <a:p>
            <a:pPr lvl="1">
              <a:buFontTx/>
              <a:buChar char="-"/>
            </a:pPr>
            <a:r>
              <a:rPr lang="en-US" dirty="0"/>
              <a:t>Fuels (matches density and spacing) </a:t>
            </a:r>
          </a:p>
          <a:p>
            <a:pPr marL="0" indent="0">
              <a:buNone/>
            </a:pPr>
            <a:r>
              <a:rPr lang="en-US" b="1" dirty="0"/>
              <a:t>Hint: </a:t>
            </a:r>
            <a:r>
              <a:rPr lang="en-US" dirty="0"/>
              <a:t>Do not let matches completely burn. Putting out early will make match removal easier. Use needle nose pliers if they burn to short.</a:t>
            </a:r>
          </a:p>
          <a:p>
            <a:pPr marL="0" indent="0">
              <a:buNone/>
            </a:pPr>
            <a:r>
              <a:rPr lang="en-US" dirty="0">
                <a:hlinkClick r:id="rId3"/>
              </a:rPr>
              <a:t>Click here for guide online with additional details </a:t>
            </a:r>
            <a:endParaRPr lang="en-US" dirty="0"/>
          </a:p>
        </p:txBody>
      </p:sp>
      <p:pic>
        <p:nvPicPr>
          <p:cNvPr id="5" name="Picture 4" descr="A burning matchsticks on the ground&#10;&#10;Description automatically generated">
            <a:extLst>
              <a:ext uri="{FF2B5EF4-FFF2-40B4-BE49-F238E27FC236}">
                <a16:creationId xmlns:a16="http://schemas.microsoft.com/office/drawing/2014/main" id="{33AB81C7-7E5B-4FF7-ACC9-249FB3C8EDBE}"/>
              </a:ext>
            </a:extLst>
          </p:cNvPr>
          <p:cNvPicPr/>
          <p:nvPr/>
        </p:nvPicPr>
        <p:blipFill rotWithShape="1">
          <a:blip r:embed="rId4" cstate="print">
            <a:extLst>
              <a:ext uri="{28A0092B-C50C-407E-A947-70E740481C1C}">
                <a14:useLocalDpi xmlns:a14="http://schemas.microsoft.com/office/drawing/2010/main" val="0"/>
              </a:ext>
            </a:extLst>
          </a:blip>
          <a:srcRect l="12281" t="21406" r="23946" b="17010"/>
          <a:stretch/>
        </p:blipFill>
        <p:spPr bwMode="auto">
          <a:xfrm>
            <a:off x="6837861" y="1607909"/>
            <a:ext cx="2104209" cy="1716587"/>
          </a:xfrm>
          <a:prstGeom prst="rect">
            <a:avLst/>
          </a:prstGeom>
          <a:ln w="76200">
            <a:solidFill>
              <a:schemeClr val="tx2">
                <a:lumMod val="75000"/>
              </a:schemeClr>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331DC0D-F4D3-48CA-B5BB-16365BDE0E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7860" y="3535179"/>
            <a:ext cx="2104209" cy="1533210"/>
          </a:xfrm>
          <a:prstGeom prst="rect">
            <a:avLst/>
          </a:prstGeom>
          <a:ln w="76200">
            <a:solidFill>
              <a:schemeClr val="tx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8562803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10" y="294357"/>
            <a:ext cx="8113379" cy="767528"/>
          </a:xfrm>
        </p:spPr>
        <p:txBody>
          <a:bodyPr/>
          <a:lstStyle/>
          <a:p>
            <a:r>
              <a:rPr lang="en-US" sz="4000" b="1" dirty="0">
                <a:latin typeface="Arial Black" panose="020B0A04020102020204" pitchFamily="34" charset="0"/>
              </a:rPr>
              <a:t>Recap </a:t>
            </a:r>
            <a:endParaRPr lang="en-US" b="1" dirty="0">
              <a:latin typeface="Arial Black" panose="020B0A04020102020204" pitchFamily="34" charset="0"/>
            </a:endParaRPr>
          </a:p>
        </p:txBody>
      </p:sp>
      <p:sp>
        <p:nvSpPr>
          <p:cNvPr id="6" name="Content Placeholder 5"/>
          <p:cNvSpPr>
            <a:spLocks noGrp="1"/>
          </p:cNvSpPr>
          <p:nvPr>
            <p:ph idx="1"/>
          </p:nvPr>
        </p:nvSpPr>
        <p:spPr>
          <a:xfrm>
            <a:off x="646163" y="2104298"/>
            <a:ext cx="7851672" cy="3970491"/>
          </a:xfrm>
        </p:spPr>
        <p:txBody>
          <a:bodyPr/>
          <a:lstStyle/>
          <a:p>
            <a:r>
              <a:rPr lang="en-US" dirty="0"/>
              <a:t>Types of rangelands </a:t>
            </a:r>
          </a:p>
          <a:p>
            <a:r>
              <a:rPr lang="en-US" dirty="0"/>
              <a:t>Principles of grazing </a:t>
            </a:r>
          </a:p>
          <a:p>
            <a:r>
              <a:rPr lang="en-US" dirty="0"/>
              <a:t>Infrastructure needed for grazing </a:t>
            </a:r>
          </a:p>
          <a:p>
            <a:r>
              <a:rPr lang="en-US" dirty="0"/>
              <a:t>Key considerations when using grazing </a:t>
            </a:r>
            <a:endParaRPr lang="en-US" dirty="0">
              <a:solidFill>
                <a:schemeClr val="tx1">
                  <a:lumMod val="50000"/>
                  <a:lumOff val="50000"/>
                </a:schemeClr>
              </a:solidFill>
            </a:endParaRPr>
          </a:p>
          <a:p>
            <a:r>
              <a:rPr lang="en-US" dirty="0"/>
              <a:t>Resources to help with grazing management  </a:t>
            </a:r>
          </a:p>
          <a:p>
            <a:r>
              <a:rPr lang="en-US" dirty="0"/>
              <a:t>Case examples of where grazing is reducing fire fuels </a:t>
            </a:r>
          </a:p>
          <a:p>
            <a:pPr marL="0" indent="0">
              <a:buNone/>
            </a:pPr>
            <a:endParaRPr lang="en-US" dirty="0"/>
          </a:p>
        </p:txBody>
      </p:sp>
    </p:spTree>
    <p:extLst>
      <p:ext uri="{BB962C8B-B14F-4D97-AF65-F5344CB8AC3E}">
        <p14:creationId xmlns:p14="http://schemas.microsoft.com/office/powerpoint/2010/main" val="1411936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2F5-3CE3-3DFE-CEA3-9242DEF8B53C}"/>
              </a:ext>
            </a:extLst>
          </p:cNvPr>
          <p:cNvSpPr>
            <a:spLocks noGrp="1"/>
          </p:cNvSpPr>
          <p:nvPr>
            <p:ph type="title"/>
          </p:nvPr>
        </p:nvSpPr>
        <p:spPr/>
        <p:txBody>
          <a:bodyPr/>
          <a:lstStyle/>
          <a:p>
            <a:r>
              <a:rPr lang="en-US" sz="4500" b="1" dirty="0">
                <a:latin typeface="Arial Black" panose="020B0A04020102020204" pitchFamily="34" charset="0"/>
              </a:rPr>
              <a:t>Examples of Rangelands</a:t>
            </a:r>
          </a:p>
        </p:txBody>
      </p:sp>
      <p:sp>
        <p:nvSpPr>
          <p:cNvPr id="4" name="Oval 3">
            <a:extLst>
              <a:ext uri="{FF2B5EF4-FFF2-40B4-BE49-F238E27FC236}">
                <a16:creationId xmlns:a16="http://schemas.microsoft.com/office/drawing/2014/main" id="{8E1423EC-5431-1548-C24F-D9EF27037750}"/>
              </a:ext>
            </a:extLst>
          </p:cNvPr>
          <p:cNvSpPr/>
          <p:nvPr/>
        </p:nvSpPr>
        <p:spPr>
          <a:xfrm>
            <a:off x="177988" y="1508250"/>
            <a:ext cx="2322738" cy="2223283"/>
          </a:xfrm>
          <a:prstGeom prst="ellipse">
            <a:avLst/>
          </a:prstGeom>
          <a:blipFill>
            <a:blip r:embed="rId3"/>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85B543-F6D3-092F-9B0B-F8EE8DB3F91D}"/>
              </a:ext>
            </a:extLst>
          </p:cNvPr>
          <p:cNvSpPr txBox="1"/>
          <p:nvPr/>
        </p:nvSpPr>
        <p:spPr>
          <a:xfrm>
            <a:off x="7198963" y="3374488"/>
            <a:ext cx="1427966" cy="400110"/>
          </a:xfrm>
          <a:prstGeom prst="rect">
            <a:avLst/>
          </a:prstGeom>
          <a:noFill/>
        </p:spPr>
        <p:txBody>
          <a:bodyPr wrap="square" rtlCol="0">
            <a:spAutoFit/>
          </a:bodyPr>
          <a:lstStyle/>
          <a:p>
            <a:r>
              <a:rPr lang="en-US" sz="2000" b="1" dirty="0">
                <a:solidFill>
                  <a:schemeClr val="bg1"/>
                </a:solidFill>
              </a:rPr>
              <a:t>Marsh</a:t>
            </a:r>
            <a:endParaRPr lang="en-US" sz="2400" b="1" dirty="0">
              <a:solidFill>
                <a:schemeClr val="bg1"/>
              </a:solidFill>
            </a:endParaRPr>
          </a:p>
        </p:txBody>
      </p:sp>
      <p:sp>
        <p:nvSpPr>
          <p:cNvPr id="9" name="TextBox 8">
            <a:extLst>
              <a:ext uri="{FF2B5EF4-FFF2-40B4-BE49-F238E27FC236}">
                <a16:creationId xmlns:a16="http://schemas.microsoft.com/office/drawing/2014/main" id="{A039ED28-6A00-4218-00AA-42768C42587A}"/>
              </a:ext>
            </a:extLst>
          </p:cNvPr>
          <p:cNvSpPr txBox="1"/>
          <p:nvPr/>
        </p:nvSpPr>
        <p:spPr>
          <a:xfrm>
            <a:off x="3900732" y="3435280"/>
            <a:ext cx="1427966" cy="400110"/>
          </a:xfrm>
          <a:prstGeom prst="rect">
            <a:avLst/>
          </a:prstGeom>
          <a:noFill/>
        </p:spPr>
        <p:txBody>
          <a:bodyPr wrap="square" rtlCol="0">
            <a:spAutoFit/>
          </a:bodyPr>
          <a:lstStyle/>
          <a:p>
            <a:r>
              <a:rPr lang="en-US" sz="2000" b="1" dirty="0">
                <a:solidFill>
                  <a:schemeClr val="bg1"/>
                </a:solidFill>
              </a:rPr>
              <a:t>Shrubland</a:t>
            </a:r>
            <a:endParaRPr lang="en-US" sz="2400" b="1" dirty="0">
              <a:solidFill>
                <a:schemeClr val="bg1"/>
              </a:solidFill>
            </a:endParaRPr>
          </a:p>
        </p:txBody>
      </p:sp>
      <p:sp>
        <p:nvSpPr>
          <p:cNvPr id="13" name="TextBox 12">
            <a:extLst>
              <a:ext uri="{FF2B5EF4-FFF2-40B4-BE49-F238E27FC236}">
                <a16:creationId xmlns:a16="http://schemas.microsoft.com/office/drawing/2014/main" id="{DF980EF0-3B07-C1D9-C761-47434F970EC0}"/>
              </a:ext>
            </a:extLst>
          </p:cNvPr>
          <p:cNvSpPr txBox="1"/>
          <p:nvPr/>
        </p:nvSpPr>
        <p:spPr>
          <a:xfrm>
            <a:off x="625374" y="6187284"/>
            <a:ext cx="1427966" cy="400110"/>
          </a:xfrm>
          <a:prstGeom prst="rect">
            <a:avLst/>
          </a:prstGeom>
          <a:noFill/>
        </p:spPr>
        <p:txBody>
          <a:bodyPr wrap="square" rtlCol="0">
            <a:spAutoFit/>
          </a:bodyPr>
          <a:lstStyle/>
          <a:p>
            <a:r>
              <a:rPr lang="en-US" sz="2000" b="1" dirty="0">
                <a:solidFill>
                  <a:schemeClr val="bg1"/>
                </a:solidFill>
              </a:rPr>
              <a:t>Savanna</a:t>
            </a:r>
            <a:endParaRPr lang="en-US" sz="2400" b="1" dirty="0">
              <a:solidFill>
                <a:schemeClr val="bg1"/>
              </a:solidFill>
            </a:endParaRPr>
          </a:p>
        </p:txBody>
      </p:sp>
      <p:sp>
        <p:nvSpPr>
          <p:cNvPr id="11" name="TextBox 10">
            <a:extLst>
              <a:ext uri="{FF2B5EF4-FFF2-40B4-BE49-F238E27FC236}">
                <a16:creationId xmlns:a16="http://schemas.microsoft.com/office/drawing/2014/main" id="{0C4FAFE9-EC72-A066-549A-26ED2187B8FB}"/>
              </a:ext>
            </a:extLst>
          </p:cNvPr>
          <p:cNvSpPr txBox="1"/>
          <p:nvPr/>
        </p:nvSpPr>
        <p:spPr>
          <a:xfrm>
            <a:off x="7290626" y="6109064"/>
            <a:ext cx="1427966" cy="400110"/>
          </a:xfrm>
          <a:prstGeom prst="rect">
            <a:avLst/>
          </a:prstGeom>
          <a:noFill/>
        </p:spPr>
        <p:txBody>
          <a:bodyPr wrap="square" rtlCol="0">
            <a:spAutoFit/>
          </a:bodyPr>
          <a:lstStyle/>
          <a:p>
            <a:r>
              <a:rPr lang="en-US" sz="2000" b="1" dirty="0">
                <a:solidFill>
                  <a:schemeClr val="bg1"/>
                </a:solidFill>
              </a:rPr>
              <a:t>Grassland</a:t>
            </a:r>
            <a:endParaRPr lang="en-US" sz="2400" b="1" dirty="0">
              <a:solidFill>
                <a:schemeClr val="bg1"/>
              </a:solidFill>
            </a:endParaRPr>
          </a:p>
        </p:txBody>
      </p:sp>
      <p:sp>
        <p:nvSpPr>
          <p:cNvPr id="3" name="Rectangle 2">
            <a:extLst>
              <a:ext uri="{FF2B5EF4-FFF2-40B4-BE49-F238E27FC236}">
                <a16:creationId xmlns:a16="http://schemas.microsoft.com/office/drawing/2014/main" id="{26DBE410-E703-452B-A908-2F1573F59D1D}"/>
              </a:ext>
            </a:extLst>
          </p:cNvPr>
          <p:cNvSpPr/>
          <p:nvPr/>
        </p:nvSpPr>
        <p:spPr>
          <a:xfrm>
            <a:off x="3042698" y="1625143"/>
            <a:ext cx="5357294" cy="2606676"/>
          </a:xfrm>
          <a:prstGeom prst="rect">
            <a:avLst/>
          </a:prstGeom>
        </p:spPr>
        <p:txBody>
          <a:bodyPr wrap="square">
            <a:spAutoFit/>
          </a:bodyPr>
          <a:lstStyle/>
          <a:p>
            <a:pPr>
              <a:lnSpc>
                <a:spcPct val="115000"/>
              </a:lnSpc>
            </a:pPr>
            <a:r>
              <a:rPr lang="en-US" sz="2400" b="1" dirty="0">
                <a:latin typeface="Times New Roman" panose="02020603050405020304" pitchFamily="18" charset="0"/>
                <a:ea typeface="Times New Roman" panose="02020603050405020304" pitchFamily="18" charset="0"/>
              </a:rPr>
              <a:t>Meadow</a:t>
            </a:r>
            <a:r>
              <a:rPr lang="en-US" sz="2400" dirty="0">
                <a:latin typeface="Times New Roman" panose="02020603050405020304" pitchFamily="18" charset="0"/>
                <a:ea typeface="Times New Roman" panose="02020603050405020304" pitchFamily="18" charset="0"/>
              </a:rPr>
              <a:t> - Area composed of one or more plant communities dominated by herbaceous species that use surface or shallow ground water. May have woody vegetation like trees and shrubs, but it is not dominate. </a:t>
            </a:r>
          </a:p>
        </p:txBody>
      </p:sp>
      <p:sp>
        <p:nvSpPr>
          <p:cNvPr id="22" name="Oval 21">
            <a:extLst>
              <a:ext uri="{FF2B5EF4-FFF2-40B4-BE49-F238E27FC236}">
                <a16:creationId xmlns:a16="http://schemas.microsoft.com/office/drawing/2014/main" id="{64C25BF4-0156-4691-B66A-73A53F670CE2}"/>
              </a:ext>
            </a:extLst>
          </p:cNvPr>
          <p:cNvSpPr/>
          <p:nvPr/>
        </p:nvSpPr>
        <p:spPr>
          <a:xfrm>
            <a:off x="245736" y="4158469"/>
            <a:ext cx="2423854" cy="2337288"/>
          </a:xfrm>
          <a:prstGeom prst="ellipse">
            <a:avLst/>
          </a:prstGeom>
          <a:blipFill dpi="0" rotWithShape="1">
            <a:blip r:embed="rId4">
              <a:alphaModFix amt="96000"/>
            </a:blip>
            <a:srcRect/>
            <a:stretch>
              <a:fillRect t="43" b="4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F923E0-50ED-4885-ADB3-41FF0DBCAEAB}"/>
              </a:ext>
            </a:extLst>
          </p:cNvPr>
          <p:cNvSpPr/>
          <p:nvPr/>
        </p:nvSpPr>
        <p:spPr>
          <a:xfrm>
            <a:off x="3042698" y="4384406"/>
            <a:ext cx="4572000" cy="1200329"/>
          </a:xfrm>
          <a:prstGeom prst="rect">
            <a:avLst/>
          </a:prstGeom>
        </p:spPr>
        <p:txBody>
          <a:bodyPr>
            <a:spAutoFit/>
          </a:bodyPr>
          <a:lstStyle/>
          <a:p>
            <a:r>
              <a:rPr lang="en-US" sz="2400" b="1" dirty="0"/>
              <a:t>Shrubland - </a:t>
            </a:r>
            <a:r>
              <a:rPr lang="en-US" sz="2400" dirty="0"/>
              <a:t>Area where vegetation is dominated by woody plants generally less than 9 feet in height</a:t>
            </a:r>
          </a:p>
        </p:txBody>
      </p:sp>
    </p:spTree>
    <p:extLst>
      <p:ext uri="{BB962C8B-B14F-4D97-AF65-F5344CB8AC3E}">
        <p14:creationId xmlns:p14="http://schemas.microsoft.com/office/powerpoint/2010/main" val="96077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10" y="294357"/>
            <a:ext cx="8113379" cy="767528"/>
          </a:xfrm>
        </p:spPr>
        <p:txBody>
          <a:bodyPr/>
          <a:lstStyle/>
          <a:p>
            <a:r>
              <a:rPr lang="en-US" sz="4000" b="1" dirty="0">
                <a:latin typeface="Arial Black" panose="020B0A04020102020204" pitchFamily="34" charset="0"/>
              </a:rPr>
              <a:t>Unit Review Choice Board  </a:t>
            </a:r>
            <a:endParaRPr lang="en-US" b="1" dirty="0">
              <a:latin typeface="Arial Black" panose="020B0A04020102020204" pitchFamily="34" charset="0"/>
            </a:endParaRPr>
          </a:p>
        </p:txBody>
      </p:sp>
      <p:graphicFrame>
        <p:nvGraphicFramePr>
          <p:cNvPr id="8" name="Table 7">
            <a:extLst>
              <a:ext uri="{FF2B5EF4-FFF2-40B4-BE49-F238E27FC236}">
                <a16:creationId xmlns:a16="http://schemas.microsoft.com/office/drawing/2014/main" id="{82EC3CA6-0E67-4570-9F39-6585142156BA}"/>
              </a:ext>
            </a:extLst>
          </p:cNvPr>
          <p:cNvGraphicFramePr>
            <a:graphicFrameLocks noGrp="1"/>
          </p:cNvGraphicFramePr>
          <p:nvPr>
            <p:extLst>
              <p:ext uri="{D42A27DB-BD31-4B8C-83A1-F6EECF244321}">
                <p14:modId xmlns:p14="http://schemas.microsoft.com/office/powerpoint/2010/main" val="1199378219"/>
              </p:ext>
            </p:extLst>
          </p:nvPr>
        </p:nvGraphicFramePr>
        <p:xfrm>
          <a:off x="746759" y="1762759"/>
          <a:ext cx="7650480" cy="4450080"/>
        </p:xfrm>
        <a:graphic>
          <a:graphicData uri="http://schemas.openxmlformats.org/drawingml/2006/table">
            <a:tbl>
              <a:tblPr firstRow="1" bandRow="1">
                <a:tableStyleId>{5940675A-B579-460E-94D1-54222C63F5DA}</a:tableStyleId>
              </a:tblPr>
              <a:tblGrid>
                <a:gridCol w="2550160">
                  <a:extLst>
                    <a:ext uri="{9D8B030D-6E8A-4147-A177-3AD203B41FA5}">
                      <a16:colId xmlns:a16="http://schemas.microsoft.com/office/drawing/2014/main" val="3923430791"/>
                    </a:ext>
                  </a:extLst>
                </a:gridCol>
                <a:gridCol w="2831495">
                  <a:extLst>
                    <a:ext uri="{9D8B030D-6E8A-4147-A177-3AD203B41FA5}">
                      <a16:colId xmlns:a16="http://schemas.microsoft.com/office/drawing/2014/main" val="3045865367"/>
                    </a:ext>
                  </a:extLst>
                </a:gridCol>
                <a:gridCol w="2268825">
                  <a:extLst>
                    <a:ext uri="{9D8B030D-6E8A-4147-A177-3AD203B41FA5}">
                      <a16:colId xmlns:a16="http://schemas.microsoft.com/office/drawing/2014/main" val="2908574703"/>
                    </a:ext>
                  </a:extLst>
                </a:gridCol>
              </a:tblGrid>
              <a:tr h="370840">
                <a:tc>
                  <a:txBody>
                    <a:bodyPr/>
                    <a:lstStyle/>
                    <a:p>
                      <a:pPr algn="ctr"/>
                      <a:r>
                        <a:rPr lang="en-US" sz="2000" b="1" dirty="0"/>
                        <a:t>Grazing for Change </a:t>
                      </a:r>
                      <a:r>
                        <a:rPr lang="en-US" sz="2000" dirty="0"/>
                        <a:t>Read booklet and provide 10 bullet points of lesson learned from additional reading</a:t>
                      </a:r>
                    </a:p>
                  </a:txBody>
                  <a:tcPr/>
                </a:tc>
                <a:tc>
                  <a:txBody>
                    <a:bodyPr/>
                    <a:lstStyle/>
                    <a:p>
                      <a:pPr algn="ctr"/>
                      <a:r>
                        <a:rPr lang="en-US" sz="2000" b="1" dirty="0"/>
                        <a:t>Grazing in Action</a:t>
                      </a:r>
                    </a:p>
                    <a:p>
                      <a:pPr algn="ctr"/>
                      <a:r>
                        <a:rPr lang="en-US" sz="2000" b="1" dirty="0"/>
                        <a:t> </a:t>
                      </a:r>
                      <a:r>
                        <a:rPr lang="en-US" sz="2000" dirty="0"/>
                        <a:t>Look up a news article or paper on grazing to reduce fire fuels.  Write  about the 5 w’s – Who, What, When, Where and Why</a:t>
                      </a:r>
                    </a:p>
                  </a:txBody>
                  <a:tcPr/>
                </a:tc>
                <a:tc>
                  <a:txBody>
                    <a:bodyPr/>
                    <a:lstStyle/>
                    <a:p>
                      <a:pPr algn="ctr"/>
                      <a:r>
                        <a:rPr lang="en-US" sz="2000" b="1" dirty="0"/>
                        <a:t>Poster</a:t>
                      </a:r>
                      <a:r>
                        <a:rPr lang="en-US" sz="2000" dirty="0"/>
                        <a:t> </a:t>
                      </a:r>
                    </a:p>
                    <a:p>
                      <a:pPr algn="ctr"/>
                      <a:r>
                        <a:rPr lang="en-US" sz="2000" dirty="0"/>
                        <a:t>Create poster with 8 elements on grazing. Must include color, graphics, and facts. </a:t>
                      </a:r>
                    </a:p>
                  </a:txBody>
                  <a:tcPr/>
                </a:tc>
                <a:extLst>
                  <a:ext uri="{0D108BD9-81ED-4DB2-BD59-A6C34878D82A}">
                    <a16:rowId xmlns:a16="http://schemas.microsoft.com/office/drawing/2014/main" val="1831627118"/>
                  </a:ext>
                </a:extLst>
              </a:tr>
              <a:tr h="370840">
                <a:tc>
                  <a:txBody>
                    <a:bodyPr/>
                    <a:lstStyle/>
                    <a:p>
                      <a:pPr algn="ctr"/>
                      <a:r>
                        <a:rPr lang="en-US" sz="2000" b="1" dirty="0"/>
                        <a:t>Fact Sheet </a:t>
                      </a:r>
                    </a:p>
                    <a:p>
                      <a:pPr algn="ctr"/>
                      <a:r>
                        <a:rPr lang="en-US" sz="2000" b="0" dirty="0"/>
                        <a:t>Create a fact sheet on Toxic Plant, include scientific name, picture, 3-5 sentences, and source of information. </a:t>
                      </a:r>
                    </a:p>
                  </a:txBody>
                  <a:tcPr/>
                </a:tc>
                <a:tc>
                  <a:txBody>
                    <a:bodyPr/>
                    <a:lstStyle/>
                    <a:p>
                      <a:pPr algn="ctr"/>
                      <a:r>
                        <a:rPr lang="en-US" sz="2000" b="1" dirty="0"/>
                        <a:t>Social Media</a:t>
                      </a:r>
                    </a:p>
                    <a:p>
                      <a:pPr algn="ctr"/>
                      <a:r>
                        <a:rPr lang="en-US" sz="2000" dirty="0"/>
                        <a:t>Create a fake post on the value of grazing to reduce fire fuel loads. Must include picture and source of picture. </a:t>
                      </a:r>
                    </a:p>
                  </a:txBody>
                  <a:tcPr/>
                </a:tc>
                <a:tc>
                  <a:txBody>
                    <a:bodyPr/>
                    <a:lstStyle/>
                    <a:p>
                      <a:pPr algn="ctr"/>
                      <a:r>
                        <a:rPr lang="en-US" sz="2000" b="1" dirty="0"/>
                        <a:t>Flip Book </a:t>
                      </a:r>
                    </a:p>
                    <a:p>
                      <a:pPr algn="ctr"/>
                      <a:r>
                        <a:rPr lang="en-US" sz="2000" dirty="0"/>
                        <a:t>Create a flip book on Grazing to reduce fuels with 4 to 6 categories </a:t>
                      </a:r>
                    </a:p>
                  </a:txBody>
                  <a:tcPr/>
                </a:tc>
                <a:extLst>
                  <a:ext uri="{0D108BD9-81ED-4DB2-BD59-A6C34878D82A}">
                    <a16:rowId xmlns:a16="http://schemas.microsoft.com/office/drawing/2014/main" val="1671471007"/>
                  </a:ext>
                </a:extLst>
              </a:tr>
            </a:tbl>
          </a:graphicData>
        </a:graphic>
      </p:graphicFrame>
    </p:spTree>
    <p:extLst>
      <p:ext uri="{BB962C8B-B14F-4D97-AF65-F5344CB8AC3E}">
        <p14:creationId xmlns:p14="http://schemas.microsoft.com/office/powerpoint/2010/main" val="723201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10" y="294357"/>
            <a:ext cx="8113379" cy="767528"/>
          </a:xfrm>
        </p:spPr>
        <p:txBody>
          <a:bodyPr/>
          <a:lstStyle/>
          <a:p>
            <a:r>
              <a:rPr lang="en-US" sz="4000" b="1" dirty="0">
                <a:latin typeface="Arial Black" panose="020B0A04020102020204" pitchFamily="34" charset="0"/>
              </a:rPr>
              <a:t>Expanded Learning </a:t>
            </a:r>
            <a:endParaRPr lang="en-US" b="1" dirty="0">
              <a:latin typeface="Arial Black" panose="020B0A04020102020204" pitchFamily="34" charset="0"/>
            </a:endParaRPr>
          </a:p>
        </p:txBody>
      </p:sp>
    </p:spTree>
    <p:extLst>
      <p:ext uri="{BB962C8B-B14F-4D97-AF65-F5344CB8AC3E}">
        <p14:creationId xmlns:p14="http://schemas.microsoft.com/office/powerpoint/2010/main" val="3818007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50" y="2528950"/>
            <a:ext cx="1378032" cy="1378032"/>
          </a:xfrm>
          <a:prstGeom prst="rect">
            <a:avLst/>
          </a:prstGeom>
        </p:spPr>
      </p:pic>
      <p:sp>
        <p:nvSpPr>
          <p:cNvPr id="12" name="TextBox 11"/>
          <p:cNvSpPr txBox="1"/>
          <p:nvPr/>
        </p:nvSpPr>
        <p:spPr>
          <a:xfrm>
            <a:off x="321620" y="3979219"/>
            <a:ext cx="1496291"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Principles</a:t>
            </a:r>
          </a:p>
        </p:txBody>
      </p:sp>
      <p:sp>
        <p:nvSpPr>
          <p:cNvPr id="13" name="TextBox 12"/>
          <p:cNvSpPr txBox="1"/>
          <p:nvPr/>
        </p:nvSpPr>
        <p:spPr>
          <a:xfrm>
            <a:off x="2270515" y="3968541"/>
            <a:ext cx="2237509"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Implementation</a:t>
            </a:r>
          </a:p>
        </p:txBody>
      </p:sp>
      <p:sp>
        <p:nvSpPr>
          <p:cNvPr id="14" name="TextBox 13"/>
          <p:cNvSpPr txBox="1"/>
          <p:nvPr/>
        </p:nvSpPr>
        <p:spPr>
          <a:xfrm>
            <a:off x="7106836" y="3968541"/>
            <a:ext cx="1614056"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Partners</a:t>
            </a:r>
          </a:p>
        </p:txBody>
      </p:sp>
      <p:sp>
        <p:nvSpPr>
          <p:cNvPr id="15" name="TextBox 14"/>
          <p:cNvSpPr txBox="1"/>
          <p:nvPr/>
        </p:nvSpPr>
        <p:spPr>
          <a:xfrm>
            <a:off x="4795058" y="3979219"/>
            <a:ext cx="2024744" cy="369332"/>
          </a:xfrm>
          <a:prstGeom prst="rect">
            <a:avLst/>
          </a:prstGeom>
          <a:noFill/>
        </p:spPr>
        <p:txBody>
          <a:bodyPr wrap="square" rtlCol="0">
            <a:spAutoFit/>
          </a:bodyPr>
          <a:lstStyle/>
          <a:p>
            <a:pPr algn="ctr"/>
            <a:r>
              <a:rPr lang="en-US" b="1" dirty="0">
                <a:solidFill>
                  <a:schemeClr val="bg1"/>
                </a:solidFill>
                <a:latin typeface="Arial Black" panose="020B0A04020102020204" pitchFamily="34" charset="0"/>
              </a:rPr>
              <a:t>Effectiveness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976" y="2474425"/>
            <a:ext cx="1235034" cy="1268465"/>
          </a:xfrm>
          <a:prstGeom prst="rect">
            <a:avLst/>
          </a:prstGeom>
        </p:spPr>
      </p:pic>
      <p:pic>
        <p:nvPicPr>
          <p:cNvPr id="18" name="Picture 1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908581" y="2807542"/>
            <a:ext cx="863111" cy="86311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898" y="3225136"/>
            <a:ext cx="993281" cy="754083"/>
          </a:xfrm>
          <a:prstGeom prst="rect">
            <a:avLst/>
          </a:prstGeom>
        </p:spPr>
      </p:pic>
      <p:pic>
        <p:nvPicPr>
          <p:cNvPr id="20" name="Picture 19"/>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240126" y="2577802"/>
            <a:ext cx="1048680" cy="129466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5848"/>
          <a:stretch/>
        </p:blipFill>
        <p:spPr>
          <a:xfrm>
            <a:off x="6857444" y="2469473"/>
            <a:ext cx="1863448" cy="1568137"/>
          </a:xfrm>
          <a:prstGeom prst="rect">
            <a:avLst/>
          </a:prstGeom>
        </p:spPr>
      </p:pic>
      <p:sp>
        <p:nvSpPr>
          <p:cNvPr id="23" name="Title 1">
            <a:extLst>
              <a:ext uri="{FF2B5EF4-FFF2-40B4-BE49-F238E27FC236}">
                <a16:creationId xmlns:a16="http://schemas.microsoft.com/office/drawing/2014/main" id="{B93571D4-4813-B74C-AE0C-C482ABC74A6E}"/>
              </a:ext>
            </a:extLst>
          </p:cNvPr>
          <p:cNvSpPr>
            <a:spLocks noGrp="1"/>
          </p:cNvSpPr>
          <p:nvPr>
            <p:ph type="title"/>
          </p:nvPr>
        </p:nvSpPr>
        <p:spPr>
          <a:xfrm>
            <a:off x="664276" y="8716"/>
            <a:ext cx="7886700" cy="1967249"/>
          </a:xfrm>
        </p:spPr>
        <p:txBody>
          <a:bodyPr>
            <a:normAutofit/>
          </a:bodyPr>
          <a:lstStyle/>
          <a:p>
            <a:pPr algn="ctr"/>
            <a:r>
              <a:rPr lang="en-US" dirty="0">
                <a:latin typeface="Arial Black" panose="020B0A04020102020204" pitchFamily="34" charset="0"/>
              </a:rPr>
              <a:t>Grazing for Fire Prevention</a:t>
            </a:r>
          </a:p>
        </p:txBody>
      </p:sp>
      <p:pic>
        <p:nvPicPr>
          <p:cNvPr id="3" name="Picture 2" descr="A logo with cows and a road&#10;&#10;Description automatically generated">
            <a:extLst>
              <a:ext uri="{FF2B5EF4-FFF2-40B4-BE49-F238E27FC236}">
                <a16:creationId xmlns:a16="http://schemas.microsoft.com/office/drawing/2014/main" id="{C53A7B87-2FF3-F5EC-AA9B-892531511C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01" y="6012167"/>
            <a:ext cx="1049310" cy="774157"/>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658AB9FD-FDFD-C810-5186-6E9752F4ED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4134" y="6243349"/>
            <a:ext cx="2360762" cy="542975"/>
          </a:xfrm>
          <a:prstGeom prst="rect">
            <a:avLst/>
          </a:prstGeom>
        </p:spPr>
      </p:pic>
    </p:spTree>
    <p:extLst>
      <p:ext uri="{BB962C8B-B14F-4D97-AF65-F5344CB8AC3E}">
        <p14:creationId xmlns:p14="http://schemas.microsoft.com/office/powerpoint/2010/main" val="183486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2F5-3CE3-3DFE-CEA3-9242DEF8B53C}"/>
              </a:ext>
            </a:extLst>
          </p:cNvPr>
          <p:cNvSpPr>
            <a:spLocks noGrp="1"/>
          </p:cNvSpPr>
          <p:nvPr>
            <p:ph type="title"/>
          </p:nvPr>
        </p:nvSpPr>
        <p:spPr/>
        <p:txBody>
          <a:bodyPr/>
          <a:lstStyle/>
          <a:p>
            <a:r>
              <a:rPr lang="en-US" sz="4500" b="1" dirty="0">
                <a:latin typeface="Arial Black" panose="020B0A04020102020204" pitchFamily="34" charset="0"/>
              </a:rPr>
              <a:t>Examples of Rangelands</a:t>
            </a:r>
          </a:p>
        </p:txBody>
      </p:sp>
      <p:sp>
        <p:nvSpPr>
          <p:cNvPr id="6" name="Oval 5">
            <a:extLst>
              <a:ext uri="{FF2B5EF4-FFF2-40B4-BE49-F238E27FC236}">
                <a16:creationId xmlns:a16="http://schemas.microsoft.com/office/drawing/2014/main" id="{E15DDE4F-12B0-D314-0D14-03F1242DA132}"/>
              </a:ext>
            </a:extLst>
          </p:cNvPr>
          <p:cNvSpPr/>
          <p:nvPr/>
        </p:nvSpPr>
        <p:spPr>
          <a:xfrm>
            <a:off x="186669" y="1592244"/>
            <a:ext cx="2384121" cy="2282037"/>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8DBBB4-01B8-FE47-BDA2-78AA5FEFB56F}"/>
              </a:ext>
            </a:extLst>
          </p:cNvPr>
          <p:cNvSpPr/>
          <p:nvPr/>
        </p:nvSpPr>
        <p:spPr>
          <a:xfrm>
            <a:off x="262038" y="4385211"/>
            <a:ext cx="2298356" cy="2282037"/>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E78681-2E7C-4E23-A2E6-3D9FFF92BC83}"/>
              </a:ext>
            </a:extLst>
          </p:cNvPr>
          <p:cNvSpPr/>
          <p:nvPr/>
        </p:nvSpPr>
        <p:spPr>
          <a:xfrm>
            <a:off x="2940518" y="1950744"/>
            <a:ext cx="5523860" cy="1757212"/>
          </a:xfrm>
          <a:prstGeom prst="rect">
            <a:avLst/>
          </a:prstGeom>
        </p:spPr>
        <p:txBody>
          <a:bodyPr wrap="square">
            <a:spAutoFit/>
          </a:bodyPr>
          <a:lstStyle/>
          <a:p>
            <a:pPr>
              <a:lnSpc>
                <a:spcPct val="115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Marsh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Wetlands that are frequently </a:t>
            </a:r>
            <a:r>
              <a:rPr lang="en-US" sz="2400" dirty="0">
                <a:latin typeface="Times New Roman" panose="02020603050405020304" pitchFamily="18" charset="0"/>
                <a:ea typeface="Arial" panose="020B0604020202020204" pitchFamily="34" charset="0"/>
                <a:cs typeface="Times New Roman" panose="02020603050405020304" pitchFamily="18" charset="0"/>
              </a:rPr>
              <a:t>or continually inundated and are dominated by herbaceous plant species adapted to these hydrologic conditions.</a:t>
            </a:r>
          </a:p>
        </p:txBody>
      </p:sp>
      <p:sp>
        <p:nvSpPr>
          <p:cNvPr id="14" name="Rectangle 13">
            <a:extLst>
              <a:ext uri="{FF2B5EF4-FFF2-40B4-BE49-F238E27FC236}">
                <a16:creationId xmlns:a16="http://schemas.microsoft.com/office/drawing/2014/main" id="{07CD0E2E-EFA2-4114-9DF7-4DEABB3F3E5E}"/>
              </a:ext>
            </a:extLst>
          </p:cNvPr>
          <p:cNvSpPr/>
          <p:nvPr/>
        </p:nvSpPr>
        <p:spPr>
          <a:xfrm>
            <a:off x="2940518" y="4484065"/>
            <a:ext cx="4572000" cy="1330364"/>
          </a:xfrm>
          <a:prstGeom prst="rect">
            <a:avLst/>
          </a:prstGeom>
        </p:spPr>
        <p:txBody>
          <a:bodyPr>
            <a:spAutoFit/>
          </a:bodyPr>
          <a:lstStyle/>
          <a:p>
            <a:pPr>
              <a:lnSpc>
                <a:spcPct val="115000"/>
              </a:lnSpc>
            </a:pPr>
            <a:r>
              <a:rPr lang="en-US" sz="2400" b="1" dirty="0">
                <a:latin typeface="Times New Roman" panose="02020603050405020304" pitchFamily="18" charset="0"/>
                <a:cs typeface="Times New Roman" panose="02020603050405020304" pitchFamily="18" charset="0"/>
              </a:rPr>
              <a:t>Savanna - </a:t>
            </a:r>
            <a:r>
              <a:rPr lang="en-US" sz="2400" dirty="0">
                <a:latin typeface="Times New Roman" panose="02020603050405020304" pitchFamily="18" charset="0"/>
                <a:cs typeface="Times New Roman" panose="02020603050405020304" pitchFamily="18" charset="0"/>
              </a:rPr>
              <a:t>Grassland area that contains small shrubs and a few trees.</a:t>
            </a:r>
          </a:p>
        </p:txBody>
      </p:sp>
    </p:spTree>
    <p:extLst>
      <p:ext uri="{BB962C8B-B14F-4D97-AF65-F5344CB8AC3E}">
        <p14:creationId xmlns:p14="http://schemas.microsoft.com/office/powerpoint/2010/main" val="386009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2F5-3CE3-3DFE-CEA3-9242DEF8B53C}"/>
              </a:ext>
            </a:extLst>
          </p:cNvPr>
          <p:cNvSpPr>
            <a:spLocks noGrp="1"/>
          </p:cNvSpPr>
          <p:nvPr>
            <p:ph type="title"/>
          </p:nvPr>
        </p:nvSpPr>
        <p:spPr/>
        <p:txBody>
          <a:bodyPr/>
          <a:lstStyle/>
          <a:p>
            <a:r>
              <a:rPr lang="en-US" sz="4500" b="1" dirty="0">
                <a:latin typeface="Arial Black" panose="020B0A04020102020204" pitchFamily="34" charset="0"/>
              </a:rPr>
              <a:t>Examples of Rangelands</a:t>
            </a:r>
          </a:p>
        </p:txBody>
      </p:sp>
      <p:pic>
        <p:nvPicPr>
          <p:cNvPr id="18" name="Picture 17">
            <a:extLst>
              <a:ext uri="{FF2B5EF4-FFF2-40B4-BE49-F238E27FC236}">
                <a16:creationId xmlns:a16="http://schemas.microsoft.com/office/drawing/2014/main" id="{21D04D88-BEA7-DF52-CC20-AD4F1C21B5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61" r="3643"/>
          <a:stretch/>
        </p:blipFill>
        <p:spPr>
          <a:xfrm>
            <a:off x="223996" y="1608406"/>
            <a:ext cx="2432577" cy="2251325"/>
          </a:xfrm>
          <a:prstGeom prst="ellipse">
            <a:avLst/>
          </a:prstGeom>
          <a:ln w="12700">
            <a:solidFill>
              <a:schemeClr val="tx1"/>
            </a:solidFill>
          </a:ln>
        </p:spPr>
      </p:pic>
      <p:sp>
        <p:nvSpPr>
          <p:cNvPr id="20" name="Oval 19">
            <a:extLst>
              <a:ext uri="{FF2B5EF4-FFF2-40B4-BE49-F238E27FC236}">
                <a16:creationId xmlns:a16="http://schemas.microsoft.com/office/drawing/2014/main" id="{0252DFEA-2950-5B23-DA77-536D55153377}"/>
              </a:ext>
            </a:extLst>
          </p:cNvPr>
          <p:cNvSpPr/>
          <p:nvPr/>
        </p:nvSpPr>
        <p:spPr>
          <a:xfrm>
            <a:off x="310624" y="4123931"/>
            <a:ext cx="2345949" cy="2251325"/>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AB6025-9233-42BF-BDA9-6791F0CBC109}"/>
              </a:ext>
            </a:extLst>
          </p:cNvPr>
          <p:cNvSpPr/>
          <p:nvPr/>
        </p:nvSpPr>
        <p:spPr>
          <a:xfrm>
            <a:off x="3046395" y="1748004"/>
            <a:ext cx="4572000" cy="2181559"/>
          </a:xfrm>
          <a:prstGeom prst="rect">
            <a:avLst/>
          </a:prstGeom>
        </p:spPr>
        <p:txBody>
          <a:bodyPr>
            <a:spAutoFit/>
          </a:bodyPr>
          <a:lstStyle/>
          <a:p>
            <a:pPr lvl="0" defTabSz="914400">
              <a:lnSpc>
                <a:spcPct val="115000"/>
              </a:lnSpc>
              <a:defRPr/>
            </a:pPr>
            <a:r>
              <a:rPr lang="en-US" sz="2400" b="1" dirty="0">
                <a:latin typeface="Times New Roman" panose="02020603050405020304" pitchFamily="18" charset="0"/>
                <a:ea typeface="Times New Roman" panose="02020603050405020304" pitchFamily="18" charset="0"/>
              </a:rPr>
              <a:t>Desert - </a:t>
            </a:r>
            <a:r>
              <a:rPr lang="en-US" sz="2400" dirty="0">
                <a:latin typeface="Times New Roman" panose="02020603050405020304" pitchFamily="18" charset="0"/>
                <a:ea typeface="Times New Roman" panose="02020603050405020304" pitchFamily="18" charset="0"/>
              </a:rPr>
              <a:t>Area that is extremely dry with sparse vegetation and well adapted plants that is receiving no more than 10 inches of precipitation a year.</a:t>
            </a:r>
            <a:endParaRPr lang="en-US" sz="2400" dirty="0">
              <a:latin typeface="Arial" panose="020B0604020202020204" pitchFamily="34" charset="0"/>
              <a:ea typeface="Arial" panose="020B0604020202020204" pitchFamily="34" charset="0"/>
            </a:endParaRPr>
          </a:p>
        </p:txBody>
      </p:sp>
      <p:sp>
        <p:nvSpPr>
          <p:cNvPr id="4" name="Rectangle 3">
            <a:extLst>
              <a:ext uri="{FF2B5EF4-FFF2-40B4-BE49-F238E27FC236}">
                <a16:creationId xmlns:a16="http://schemas.microsoft.com/office/drawing/2014/main" id="{F4FE4F68-3D61-413D-A554-1DA71260B5BD}"/>
              </a:ext>
            </a:extLst>
          </p:cNvPr>
          <p:cNvSpPr/>
          <p:nvPr/>
        </p:nvSpPr>
        <p:spPr>
          <a:xfrm>
            <a:off x="3175556" y="4583352"/>
            <a:ext cx="4572000" cy="1332481"/>
          </a:xfrm>
          <a:prstGeom prst="rect">
            <a:avLst/>
          </a:prstGeom>
        </p:spPr>
        <p:txBody>
          <a:bodyPr>
            <a:spAutoFit/>
          </a:bodyPr>
          <a:lstStyle/>
          <a:p>
            <a:pPr>
              <a:lnSpc>
                <a:spcPct val="115000"/>
              </a:lnSpc>
            </a:pPr>
            <a:r>
              <a:rPr lang="en-US" sz="2400" b="1" dirty="0">
                <a:latin typeface="Times New Roman" panose="02020603050405020304" pitchFamily="18" charset="0"/>
                <a:ea typeface="Times New Roman" panose="02020603050405020304" pitchFamily="18" charset="0"/>
              </a:rPr>
              <a:t>Tundra</a:t>
            </a:r>
            <a:r>
              <a:rPr lang="en-US" sz="2400" dirty="0">
                <a:latin typeface="Times New Roman" panose="02020603050405020304" pitchFamily="18" charset="0"/>
                <a:ea typeface="Times New Roman" panose="02020603050405020304" pitchFamily="18" charset="0"/>
              </a:rPr>
              <a:t> - An area with frigid temperatures, short growing seasons, and little precipitation.</a:t>
            </a:r>
          </a:p>
        </p:txBody>
      </p:sp>
      <p:sp>
        <p:nvSpPr>
          <p:cNvPr id="5" name="TextBox 4">
            <a:extLst>
              <a:ext uri="{FF2B5EF4-FFF2-40B4-BE49-F238E27FC236}">
                <a16:creationId xmlns:a16="http://schemas.microsoft.com/office/drawing/2014/main" id="{F07740E2-5931-47E7-BFCC-50EEE905C751}"/>
              </a:ext>
            </a:extLst>
          </p:cNvPr>
          <p:cNvSpPr txBox="1"/>
          <p:nvPr/>
        </p:nvSpPr>
        <p:spPr>
          <a:xfrm>
            <a:off x="7618394" y="6488668"/>
            <a:ext cx="1525605" cy="276999"/>
          </a:xfrm>
          <a:prstGeom prst="rect">
            <a:avLst/>
          </a:prstGeom>
          <a:noFill/>
        </p:spPr>
        <p:txBody>
          <a:bodyPr wrap="square" rtlCol="0">
            <a:spAutoFit/>
          </a:bodyPr>
          <a:lstStyle/>
          <a:p>
            <a:r>
              <a:rPr lang="en-US" sz="1200" i="1" dirty="0"/>
              <a:t>Photo Credit: Roche </a:t>
            </a:r>
          </a:p>
        </p:txBody>
      </p:sp>
    </p:spTree>
    <p:extLst>
      <p:ext uri="{BB962C8B-B14F-4D97-AF65-F5344CB8AC3E}">
        <p14:creationId xmlns:p14="http://schemas.microsoft.com/office/powerpoint/2010/main" val="399148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2F5-3CE3-3DFE-CEA3-9242DEF8B53C}"/>
              </a:ext>
            </a:extLst>
          </p:cNvPr>
          <p:cNvSpPr>
            <a:spLocks noGrp="1"/>
          </p:cNvSpPr>
          <p:nvPr>
            <p:ph type="title"/>
          </p:nvPr>
        </p:nvSpPr>
        <p:spPr/>
        <p:txBody>
          <a:bodyPr/>
          <a:lstStyle/>
          <a:p>
            <a:r>
              <a:rPr lang="en-US" sz="4500" b="1" dirty="0">
                <a:latin typeface="Arial Black" panose="020B0A04020102020204" pitchFamily="34" charset="0"/>
              </a:rPr>
              <a:t>Examples of Rangelands</a:t>
            </a:r>
          </a:p>
        </p:txBody>
      </p:sp>
      <p:sp>
        <p:nvSpPr>
          <p:cNvPr id="7" name="Oval 6">
            <a:extLst>
              <a:ext uri="{FF2B5EF4-FFF2-40B4-BE49-F238E27FC236}">
                <a16:creationId xmlns:a16="http://schemas.microsoft.com/office/drawing/2014/main" id="{31427F9D-D445-4814-BB82-DD739E87A830}"/>
              </a:ext>
            </a:extLst>
          </p:cNvPr>
          <p:cNvSpPr/>
          <p:nvPr/>
        </p:nvSpPr>
        <p:spPr>
          <a:xfrm>
            <a:off x="286259" y="1686103"/>
            <a:ext cx="2802930" cy="2712901"/>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2F3BDB-1551-494A-B27F-B1870AB678F3}"/>
              </a:ext>
            </a:extLst>
          </p:cNvPr>
          <p:cNvSpPr/>
          <p:nvPr/>
        </p:nvSpPr>
        <p:spPr>
          <a:xfrm>
            <a:off x="3496963" y="1965097"/>
            <a:ext cx="4572000" cy="1332096"/>
          </a:xfrm>
          <a:prstGeom prst="rect">
            <a:avLst/>
          </a:prstGeom>
        </p:spPr>
        <p:txBody>
          <a:bodyPr>
            <a:spAutoFit/>
          </a:bodyPr>
          <a:lstStyle/>
          <a:p>
            <a:pPr>
              <a:lnSpc>
                <a:spcPct val="115000"/>
              </a:lnSpc>
            </a:pPr>
            <a:r>
              <a:rPr lang="en-US" sz="2400" b="1" dirty="0">
                <a:latin typeface="Times New Roman" panose="02020603050405020304" pitchFamily="18" charset="0"/>
                <a:ea typeface="Times New Roman" panose="02020603050405020304" pitchFamily="18" charset="0"/>
              </a:rPr>
              <a:t>Grasslands - </a:t>
            </a:r>
            <a:r>
              <a:rPr lang="en-US" sz="2400" dirty="0">
                <a:latin typeface="Times New Roman" panose="02020603050405020304" pitchFamily="18" charset="0"/>
              </a:rPr>
              <a:t>Area in which the vegetation is dominated by a nearly continuous cover of grasses. </a:t>
            </a:r>
          </a:p>
        </p:txBody>
      </p:sp>
    </p:spTree>
    <p:extLst>
      <p:ext uri="{BB962C8B-B14F-4D97-AF65-F5344CB8AC3E}">
        <p14:creationId xmlns:p14="http://schemas.microsoft.com/office/powerpoint/2010/main" val="202921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p:txBody>
          <a:bodyPr>
            <a:normAutofit/>
          </a:bodyPr>
          <a:lstStyle/>
          <a:p>
            <a:r>
              <a:rPr lang="en-US" sz="4500" b="1" dirty="0">
                <a:latin typeface="Arial Black" panose="020B0A04020102020204" pitchFamily="34" charset="0"/>
              </a:rPr>
              <a:t>Western Rangelands</a:t>
            </a:r>
          </a:p>
        </p:txBody>
      </p:sp>
      <p:pic>
        <p:nvPicPr>
          <p:cNvPr id="5" name="Picture 4" descr="RangeVeg.png">
            <a:extLst>
              <a:ext uri="{FF2B5EF4-FFF2-40B4-BE49-F238E27FC236}">
                <a16:creationId xmlns:a16="http://schemas.microsoft.com/office/drawing/2014/main" id="{6515462C-7401-C074-119B-FFFEE658D287}"/>
              </a:ext>
            </a:extLst>
          </p:cNvPr>
          <p:cNvPicPr>
            <a:picLocks noChangeAspect="1"/>
          </p:cNvPicPr>
          <p:nvPr/>
        </p:nvPicPr>
        <p:blipFill rotWithShape="1">
          <a:blip r:embed="rId3" cstate="email"/>
          <a:srcRect t="13877" b="2135"/>
          <a:stretch/>
        </p:blipFill>
        <p:spPr>
          <a:xfrm>
            <a:off x="628650" y="1494354"/>
            <a:ext cx="7500938" cy="4867587"/>
          </a:xfrm>
          <a:prstGeom prst="rect">
            <a:avLst/>
          </a:prstGeom>
        </p:spPr>
      </p:pic>
      <p:sp>
        <p:nvSpPr>
          <p:cNvPr id="3" name="TextBox 2">
            <a:extLst>
              <a:ext uri="{FF2B5EF4-FFF2-40B4-BE49-F238E27FC236}">
                <a16:creationId xmlns:a16="http://schemas.microsoft.com/office/drawing/2014/main" id="{F9636F70-A8E9-7CD6-5F8D-996473C2238C}"/>
              </a:ext>
            </a:extLst>
          </p:cNvPr>
          <p:cNvSpPr txBox="1"/>
          <p:nvPr/>
        </p:nvSpPr>
        <p:spPr>
          <a:xfrm>
            <a:off x="7064220" y="6598737"/>
            <a:ext cx="1973081" cy="276999"/>
          </a:xfrm>
          <a:prstGeom prst="rect">
            <a:avLst/>
          </a:prstGeom>
          <a:noFill/>
        </p:spPr>
        <p:txBody>
          <a:bodyPr wrap="square" rtlCol="0">
            <a:spAutoFit/>
          </a:bodyPr>
          <a:lstStyle/>
          <a:p>
            <a:r>
              <a:rPr lang="en-US" sz="1200" dirty="0"/>
              <a:t>Leslie Roche, Ph.D. UC Davis</a:t>
            </a:r>
          </a:p>
        </p:txBody>
      </p:sp>
    </p:spTree>
    <p:extLst>
      <p:ext uri="{BB962C8B-B14F-4D97-AF65-F5344CB8AC3E}">
        <p14:creationId xmlns:p14="http://schemas.microsoft.com/office/powerpoint/2010/main" val="1866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16785</TotalTime>
  <Words>2871</Words>
  <Application>Microsoft Office PowerPoint</Application>
  <PresentationFormat>On-screen Show (4:3)</PresentationFormat>
  <Paragraphs>447</Paragraphs>
  <Slides>52</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-apple-system</vt:lpstr>
      <vt:lpstr>Arial</vt:lpstr>
      <vt:lpstr>Arial Black</vt:lpstr>
      <vt:lpstr>Book Antiqua</vt:lpstr>
      <vt:lpstr>Bookman Old Style</vt:lpstr>
      <vt:lpstr>Calibri</vt:lpstr>
      <vt:lpstr>Calibri Light</vt:lpstr>
      <vt:lpstr>inherit</vt:lpstr>
      <vt:lpstr>Times New Roman</vt:lpstr>
      <vt:lpstr>Office Theme</vt:lpstr>
      <vt:lpstr>Grazing for Fire Prevention</vt:lpstr>
      <vt:lpstr>California Career Technical Education Model Curriculum Standards</vt:lpstr>
      <vt:lpstr>Overview</vt:lpstr>
      <vt:lpstr>Tyles of Rangeland</vt:lpstr>
      <vt:lpstr>Examples of Rangelands</vt:lpstr>
      <vt:lpstr>Examples of Rangelands</vt:lpstr>
      <vt:lpstr>Examples of Rangelands</vt:lpstr>
      <vt:lpstr>Examples of Rangelands</vt:lpstr>
      <vt:lpstr>Western Rangelands</vt:lpstr>
      <vt:lpstr>California Public vs Private  Rangelands</vt:lpstr>
      <vt:lpstr>California's Forage Calendar</vt:lpstr>
      <vt:lpstr>Grazing for Fire Prevention</vt:lpstr>
      <vt:lpstr>Livestock Grazers</vt:lpstr>
      <vt:lpstr>Forage Preferences</vt:lpstr>
      <vt:lpstr>Preferences of Livestock Grazers </vt:lpstr>
      <vt:lpstr>Fire Fuels Livestock Graze </vt:lpstr>
      <vt:lpstr>Fire Fuels Livestock Graze </vt:lpstr>
      <vt:lpstr>Managing Vegetation With Grazing</vt:lpstr>
      <vt:lpstr>Prescribed Grazing Program Elements </vt:lpstr>
      <vt:lpstr>Grazing for Fire Prevention</vt:lpstr>
      <vt:lpstr>Where might grazing be used to reduce fire fuels?  </vt:lpstr>
      <vt:lpstr>Where is there grazing to reduce fire fuels?  </vt:lpstr>
      <vt:lpstr>Infrastructure </vt:lpstr>
      <vt:lpstr>Key Considerations </vt:lpstr>
      <vt:lpstr>Grazing for Fire Prevention</vt:lpstr>
      <vt:lpstr>PowerPoint Presentation</vt:lpstr>
      <vt:lpstr>Grazing potential to mitigate wildfire intensity and frequency </vt:lpstr>
      <vt:lpstr>Grazing potential to mitigate wildfire intensity and frequency </vt:lpstr>
      <vt:lpstr>Co-Benefits from Grazing </vt:lpstr>
      <vt:lpstr>Co-Benefits from Grazing </vt:lpstr>
      <vt:lpstr>Challenges with Targeted Grazing </vt:lpstr>
      <vt:lpstr>Fire Resistant – NOT Fire Proof  </vt:lpstr>
      <vt:lpstr>Grazing for Fire Prevention</vt:lpstr>
      <vt:lpstr>Case Example  </vt:lpstr>
      <vt:lpstr>Case Example  </vt:lpstr>
      <vt:lpstr>Case Example  </vt:lpstr>
      <vt:lpstr>Case Example  </vt:lpstr>
      <vt:lpstr>Case Example  </vt:lpstr>
      <vt:lpstr>Case Example   </vt:lpstr>
      <vt:lpstr>Case Example  </vt:lpstr>
      <vt:lpstr>Case Example  </vt:lpstr>
      <vt:lpstr>Case Example  </vt:lpstr>
      <vt:lpstr>Rangeland Trivia –                   Who has the right-of- way? </vt:lpstr>
      <vt:lpstr>Rangeland Trivia – Who has the right-of- way </vt:lpstr>
      <vt:lpstr>Rangeland Trivia –                   Importance of these images?</vt:lpstr>
      <vt:lpstr>Rangeland Trivia –                   Importance of these images?</vt:lpstr>
      <vt:lpstr>Resources</vt:lpstr>
      <vt:lpstr>Experiment with Fire Board  </vt:lpstr>
      <vt:lpstr>Recap </vt:lpstr>
      <vt:lpstr>Unit Review Choice Board  </vt:lpstr>
      <vt:lpstr>Expanded Learning </vt:lpstr>
      <vt:lpstr>Grazing for Fire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Schohr</dc:creator>
  <cp:lastModifiedBy>Tracy Schohr</cp:lastModifiedBy>
  <cp:revision>99</cp:revision>
  <cp:lastPrinted>2024-06-01T06:59:07Z</cp:lastPrinted>
  <dcterms:created xsi:type="dcterms:W3CDTF">2020-04-29T21:32:25Z</dcterms:created>
  <dcterms:modified xsi:type="dcterms:W3CDTF">2024-06-20T17:30:02Z</dcterms:modified>
</cp:coreProperties>
</file>