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29"/>
  </p:notesMasterIdLst>
  <p:sldIdLst>
    <p:sldId id="256" r:id="rId6"/>
    <p:sldId id="261" r:id="rId7"/>
    <p:sldId id="471" r:id="rId8"/>
    <p:sldId id="469" r:id="rId9"/>
    <p:sldId id="279" r:id="rId10"/>
    <p:sldId id="262" r:id="rId11"/>
    <p:sldId id="274" r:id="rId12"/>
    <p:sldId id="290" r:id="rId13"/>
    <p:sldId id="268" r:id="rId14"/>
    <p:sldId id="269" r:id="rId15"/>
    <p:sldId id="291" r:id="rId16"/>
    <p:sldId id="473" r:id="rId17"/>
    <p:sldId id="483" r:id="rId18"/>
    <p:sldId id="476" r:id="rId19"/>
    <p:sldId id="474" r:id="rId20"/>
    <p:sldId id="475" r:id="rId21"/>
    <p:sldId id="478" r:id="rId22"/>
    <p:sldId id="477" r:id="rId23"/>
    <p:sldId id="479" r:id="rId24"/>
    <p:sldId id="480" r:id="rId25"/>
    <p:sldId id="486" r:id="rId26"/>
    <p:sldId id="487" r:id="rId27"/>
    <p:sldId id="4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24C"/>
    <a:srgbClr val="005A9E"/>
    <a:srgbClr val="FBB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1" autoAdjust="0"/>
    <p:restoredTop sz="77687"/>
  </p:normalViewPr>
  <p:slideViewPr>
    <p:cSldViewPr snapToGrid="0">
      <p:cViewPr varScale="1">
        <p:scale>
          <a:sx n="98" d="100"/>
          <a:sy n="98" d="100"/>
        </p:scale>
        <p:origin x="1968" y="192"/>
      </p:cViewPr>
      <p:guideLst/>
    </p:cSldViewPr>
  </p:slideViewPr>
  <p:notesTextViewPr>
    <p:cViewPr>
      <p:scale>
        <a:sx n="1" d="1"/>
        <a:sy n="1" d="1"/>
      </p:scale>
      <p:origin x="0" y="0"/>
    </p:cViewPr>
  </p:notesTextViewPr>
  <p:sorterViewPr>
    <p:cViewPr>
      <p:scale>
        <a:sx n="114" d="100"/>
        <a:sy n="114" d="100"/>
      </p:scale>
      <p:origin x="0" y="-2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3BF2B3-1DD6-485D-8142-5C9D1E86778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B13B6B7-7579-4474-B2EA-08DA40266DB1}">
      <dgm:prSet custT="1"/>
      <dgm:spPr/>
      <dgm:t>
        <a:bodyPr/>
        <a:lstStyle/>
        <a:p>
          <a:r>
            <a:rPr lang="en-US" sz="1400" dirty="0"/>
            <a:t>Pyrethroids are man-made pesticides that are similar to pyrethrum, a natural pesticide that comes from chrysanthemum flowers. They are effective at killing insects by making their nervous systems hypersensitive to stimuli from sensory organs.</a:t>
          </a:r>
        </a:p>
      </dgm:t>
    </dgm:pt>
    <dgm:pt modelId="{7BDCE76B-04D6-4767-8C1F-405539DC5BFE}" type="parTrans" cxnId="{D3F2EC39-6E62-431B-AEF3-EB120158F19A}">
      <dgm:prSet/>
      <dgm:spPr/>
      <dgm:t>
        <a:bodyPr/>
        <a:lstStyle/>
        <a:p>
          <a:endParaRPr lang="en-US"/>
        </a:p>
      </dgm:t>
    </dgm:pt>
    <dgm:pt modelId="{6C24CF07-BC45-4DDA-A84C-DF82CAEB2EC7}" type="sibTrans" cxnId="{D3F2EC39-6E62-431B-AEF3-EB120158F19A}">
      <dgm:prSet/>
      <dgm:spPr/>
      <dgm:t>
        <a:bodyPr/>
        <a:lstStyle/>
        <a:p>
          <a:endParaRPr lang="en-US"/>
        </a:p>
      </dgm:t>
    </dgm:pt>
    <dgm:pt modelId="{0B661D1B-B82B-4D47-869A-F8B75E4D947D}">
      <dgm:prSet custT="1"/>
      <dgm:spPr/>
      <dgm:t>
        <a:bodyPr/>
        <a:lstStyle/>
        <a:p>
          <a:r>
            <a:rPr lang="en-US" sz="1400" dirty="0"/>
            <a:t>Pyrethroids are generally harmless to humans at household concentrations, but they can be toxic to insects like bees, dragonflies, mayflies, and gadflies. They can also be toxic to aquatic organisms, especially fish.</a:t>
          </a:r>
        </a:p>
      </dgm:t>
    </dgm:pt>
    <dgm:pt modelId="{A55705B4-FA35-4BC5-8469-D61CAC9558FA}" type="parTrans" cxnId="{EB1B6902-5FD7-4B71-821B-F8E545653AB2}">
      <dgm:prSet/>
      <dgm:spPr/>
      <dgm:t>
        <a:bodyPr/>
        <a:lstStyle/>
        <a:p>
          <a:endParaRPr lang="en-US"/>
        </a:p>
      </dgm:t>
    </dgm:pt>
    <dgm:pt modelId="{A2636AD1-3D8D-474E-8ECB-2664B69C684C}" type="sibTrans" cxnId="{EB1B6902-5FD7-4B71-821B-F8E545653AB2}">
      <dgm:prSet/>
      <dgm:spPr/>
      <dgm:t>
        <a:bodyPr/>
        <a:lstStyle/>
        <a:p>
          <a:endParaRPr lang="en-US"/>
        </a:p>
      </dgm:t>
    </dgm:pt>
    <dgm:pt modelId="{2D9D2CBC-E222-49E9-9A62-2AE83E016F7E}">
      <dgm:prSet custT="1"/>
      <dgm:spPr/>
      <dgm:t>
        <a:bodyPr/>
        <a:lstStyle/>
        <a:p>
          <a:r>
            <a:rPr lang="en-US" sz="1400" dirty="0"/>
            <a:t>Pyrethroids are hydrophobic and can be dispersed via dust and suspended sediments in water. They don't dissolve well in water, but instead tend to bind to sediment.</a:t>
          </a:r>
        </a:p>
      </dgm:t>
    </dgm:pt>
    <dgm:pt modelId="{2F88781E-A0DC-4DB7-B3D3-81D6154A6161}" type="parTrans" cxnId="{AA6C2D71-08E3-48F0-9765-F18911609D10}">
      <dgm:prSet/>
      <dgm:spPr/>
      <dgm:t>
        <a:bodyPr/>
        <a:lstStyle/>
        <a:p>
          <a:endParaRPr lang="en-US"/>
        </a:p>
      </dgm:t>
    </dgm:pt>
    <dgm:pt modelId="{E15D351A-F063-4586-97CE-DF4ED89A1124}" type="sibTrans" cxnId="{AA6C2D71-08E3-48F0-9765-F18911609D10}">
      <dgm:prSet/>
      <dgm:spPr/>
      <dgm:t>
        <a:bodyPr/>
        <a:lstStyle/>
        <a:p>
          <a:endParaRPr lang="en-US"/>
        </a:p>
      </dgm:t>
    </dgm:pt>
    <dgm:pt modelId="{2E378D53-3AA0-4F71-99BE-45E1110F3AA2}" type="pres">
      <dgm:prSet presAssocID="{323BF2B3-1DD6-485D-8142-5C9D1E86778E}" presName="root" presStyleCnt="0">
        <dgm:presLayoutVars>
          <dgm:dir/>
          <dgm:resizeHandles val="exact"/>
        </dgm:presLayoutVars>
      </dgm:prSet>
      <dgm:spPr/>
    </dgm:pt>
    <dgm:pt modelId="{C54C09BA-5E3B-4E44-ADAA-FD16111A2400}" type="pres">
      <dgm:prSet presAssocID="{3B13B6B7-7579-4474-B2EA-08DA40266DB1}" presName="compNode" presStyleCnt="0"/>
      <dgm:spPr/>
    </dgm:pt>
    <dgm:pt modelId="{FDA3B275-FF43-410F-9174-60407E2C86BB}" type="pres">
      <dgm:prSet presAssocID="{3B13B6B7-7579-4474-B2EA-08DA40266DB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g spray"/>
        </a:ext>
      </dgm:extLst>
    </dgm:pt>
    <dgm:pt modelId="{A7C74A07-492C-45AA-809A-0661562AD77D}" type="pres">
      <dgm:prSet presAssocID="{3B13B6B7-7579-4474-B2EA-08DA40266DB1}" presName="spaceRect" presStyleCnt="0"/>
      <dgm:spPr/>
    </dgm:pt>
    <dgm:pt modelId="{E630F48B-7C38-4B7C-A3E4-EAD4D892557F}" type="pres">
      <dgm:prSet presAssocID="{3B13B6B7-7579-4474-B2EA-08DA40266DB1}" presName="textRect" presStyleLbl="revTx" presStyleIdx="0" presStyleCnt="3">
        <dgm:presLayoutVars>
          <dgm:chMax val="1"/>
          <dgm:chPref val="1"/>
        </dgm:presLayoutVars>
      </dgm:prSet>
      <dgm:spPr/>
    </dgm:pt>
    <dgm:pt modelId="{B2624FB9-816A-43A2-8B85-CB43DD1C5518}" type="pres">
      <dgm:prSet presAssocID="{6C24CF07-BC45-4DDA-A84C-DF82CAEB2EC7}" presName="sibTrans" presStyleCnt="0"/>
      <dgm:spPr/>
    </dgm:pt>
    <dgm:pt modelId="{FE4FF3FF-CF00-4D01-BC29-FB8AF6E9BDD2}" type="pres">
      <dgm:prSet presAssocID="{0B661D1B-B82B-4D47-869A-F8B75E4D947D}" presName="compNode" presStyleCnt="0"/>
      <dgm:spPr/>
    </dgm:pt>
    <dgm:pt modelId="{B383285F-86D8-43FA-9141-7A12678571F9}" type="pres">
      <dgm:prSet presAssocID="{0B661D1B-B82B-4D47-869A-F8B75E4D947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e"/>
        </a:ext>
      </dgm:extLst>
    </dgm:pt>
    <dgm:pt modelId="{DFB9FF74-67E0-4442-853B-35CC59A150E3}" type="pres">
      <dgm:prSet presAssocID="{0B661D1B-B82B-4D47-869A-F8B75E4D947D}" presName="spaceRect" presStyleCnt="0"/>
      <dgm:spPr/>
    </dgm:pt>
    <dgm:pt modelId="{371D0F62-73A6-4EA2-AA1D-CC4904E44999}" type="pres">
      <dgm:prSet presAssocID="{0B661D1B-B82B-4D47-869A-F8B75E4D947D}" presName="textRect" presStyleLbl="revTx" presStyleIdx="1" presStyleCnt="3">
        <dgm:presLayoutVars>
          <dgm:chMax val="1"/>
          <dgm:chPref val="1"/>
        </dgm:presLayoutVars>
      </dgm:prSet>
      <dgm:spPr/>
    </dgm:pt>
    <dgm:pt modelId="{5B661F66-9BB5-4AB8-863D-FA2C381AA6C7}" type="pres">
      <dgm:prSet presAssocID="{A2636AD1-3D8D-474E-8ECB-2664B69C684C}" presName="sibTrans" presStyleCnt="0"/>
      <dgm:spPr/>
    </dgm:pt>
    <dgm:pt modelId="{FD37E3E2-E03B-4BE4-85A2-321A8535B253}" type="pres">
      <dgm:prSet presAssocID="{2D9D2CBC-E222-49E9-9A62-2AE83E016F7E}" presName="compNode" presStyleCnt="0"/>
      <dgm:spPr/>
    </dgm:pt>
    <dgm:pt modelId="{8D737ED9-0C14-49B9-9656-60E90ECB6161}" type="pres">
      <dgm:prSet presAssocID="{2D9D2CBC-E222-49E9-9A62-2AE83E016F7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plash1 outline"/>
        </a:ext>
      </dgm:extLst>
    </dgm:pt>
    <dgm:pt modelId="{8465302A-48C9-4784-8879-CD62FBDCA397}" type="pres">
      <dgm:prSet presAssocID="{2D9D2CBC-E222-49E9-9A62-2AE83E016F7E}" presName="spaceRect" presStyleCnt="0"/>
      <dgm:spPr/>
    </dgm:pt>
    <dgm:pt modelId="{31A64654-FFC4-4AF0-BF04-1A43027105E2}" type="pres">
      <dgm:prSet presAssocID="{2D9D2CBC-E222-49E9-9A62-2AE83E016F7E}" presName="textRect" presStyleLbl="revTx" presStyleIdx="2" presStyleCnt="3">
        <dgm:presLayoutVars>
          <dgm:chMax val="1"/>
          <dgm:chPref val="1"/>
        </dgm:presLayoutVars>
      </dgm:prSet>
      <dgm:spPr/>
    </dgm:pt>
  </dgm:ptLst>
  <dgm:cxnLst>
    <dgm:cxn modelId="{EB1B6902-5FD7-4B71-821B-F8E545653AB2}" srcId="{323BF2B3-1DD6-485D-8142-5C9D1E86778E}" destId="{0B661D1B-B82B-4D47-869A-F8B75E4D947D}" srcOrd="1" destOrd="0" parTransId="{A55705B4-FA35-4BC5-8469-D61CAC9558FA}" sibTransId="{A2636AD1-3D8D-474E-8ECB-2664B69C684C}"/>
    <dgm:cxn modelId="{64734E15-F262-4783-8CF4-161ECA1D091B}" type="presOf" srcId="{3B13B6B7-7579-4474-B2EA-08DA40266DB1}" destId="{E630F48B-7C38-4B7C-A3E4-EAD4D892557F}" srcOrd="0" destOrd="0" presId="urn:microsoft.com/office/officeart/2018/2/layout/IconLabelList"/>
    <dgm:cxn modelId="{D3F2EC39-6E62-431B-AEF3-EB120158F19A}" srcId="{323BF2B3-1DD6-485D-8142-5C9D1E86778E}" destId="{3B13B6B7-7579-4474-B2EA-08DA40266DB1}" srcOrd="0" destOrd="0" parTransId="{7BDCE76B-04D6-4767-8C1F-405539DC5BFE}" sibTransId="{6C24CF07-BC45-4DDA-A84C-DF82CAEB2EC7}"/>
    <dgm:cxn modelId="{AA6C2D71-08E3-48F0-9765-F18911609D10}" srcId="{323BF2B3-1DD6-485D-8142-5C9D1E86778E}" destId="{2D9D2CBC-E222-49E9-9A62-2AE83E016F7E}" srcOrd="2" destOrd="0" parTransId="{2F88781E-A0DC-4DB7-B3D3-81D6154A6161}" sibTransId="{E15D351A-F063-4586-97CE-DF4ED89A1124}"/>
    <dgm:cxn modelId="{989DB89E-E63B-4D92-AAD0-C39AC8483BFD}" type="presOf" srcId="{323BF2B3-1DD6-485D-8142-5C9D1E86778E}" destId="{2E378D53-3AA0-4F71-99BE-45E1110F3AA2}" srcOrd="0" destOrd="0" presId="urn:microsoft.com/office/officeart/2018/2/layout/IconLabelList"/>
    <dgm:cxn modelId="{CEE7A6D5-81C2-4570-A9F5-6CAFAF500BC4}" type="presOf" srcId="{0B661D1B-B82B-4D47-869A-F8B75E4D947D}" destId="{371D0F62-73A6-4EA2-AA1D-CC4904E44999}" srcOrd="0" destOrd="0" presId="urn:microsoft.com/office/officeart/2018/2/layout/IconLabelList"/>
    <dgm:cxn modelId="{EC06C2EE-B7C9-4226-BFE6-7968CDBFD50B}" type="presOf" srcId="{2D9D2CBC-E222-49E9-9A62-2AE83E016F7E}" destId="{31A64654-FFC4-4AF0-BF04-1A43027105E2}" srcOrd="0" destOrd="0" presId="urn:microsoft.com/office/officeart/2018/2/layout/IconLabelList"/>
    <dgm:cxn modelId="{E54408D3-9CD6-45A0-A93C-B23C37E43034}" type="presParOf" srcId="{2E378D53-3AA0-4F71-99BE-45E1110F3AA2}" destId="{C54C09BA-5E3B-4E44-ADAA-FD16111A2400}" srcOrd="0" destOrd="0" presId="urn:microsoft.com/office/officeart/2018/2/layout/IconLabelList"/>
    <dgm:cxn modelId="{AC4DB1D7-BFED-4F98-BC17-14EAE926DC4B}" type="presParOf" srcId="{C54C09BA-5E3B-4E44-ADAA-FD16111A2400}" destId="{FDA3B275-FF43-410F-9174-60407E2C86BB}" srcOrd="0" destOrd="0" presId="urn:microsoft.com/office/officeart/2018/2/layout/IconLabelList"/>
    <dgm:cxn modelId="{33D3033F-BEC0-4AE0-BEEB-267319160CCC}" type="presParOf" srcId="{C54C09BA-5E3B-4E44-ADAA-FD16111A2400}" destId="{A7C74A07-492C-45AA-809A-0661562AD77D}" srcOrd="1" destOrd="0" presId="urn:microsoft.com/office/officeart/2018/2/layout/IconLabelList"/>
    <dgm:cxn modelId="{27F73A01-F9C3-4485-9854-E69E7C8912B2}" type="presParOf" srcId="{C54C09BA-5E3B-4E44-ADAA-FD16111A2400}" destId="{E630F48B-7C38-4B7C-A3E4-EAD4D892557F}" srcOrd="2" destOrd="0" presId="urn:microsoft.com/office/officeart/2018/2/layout/IconLabelList"/>
    <dgm:cxn modelId="{48398E6B-3076-4AFA-B587-4F1D360E7B5D}" type="presParOf" srcId="{2E378D53-3AA0-4F71-99BE-45E1110F3AA2}" destId="{B2624FB9-816A-43A2-8B85-CB43DD1C5518}" srcOrd="1" destOrd="0" presId="urn:microsoft.com/office/officeart/2018/2/layout/IconLabelList"/>
    <dgm:cxn modelId="{13AEEED2-B716-4E11-BEFF-394238BC0A06}" type="presParOf" srcId="{2E378D53-3AA0-4F71-99BE-45E1110F3AA2}" destId="{FE4FF3FF-CF00-4D01-BC29-FB8AF6E9BDD2}" srcOrd="2" destOrd="0" presId="urn:microsoft.com/office/officeart/2018/2/layout/IconLabelList"/>
    <dgm:cxn modelId="{0BDAB9E9-B732-4B44-A024-4956444E874A}" type="presParOf" srcId="{FE4FF3FF-CF00-4D01-BC29-FB8AF6E9BDD2}" destId="{B383285F-86D8-43FA-9141-7A12678571F9}" srcOrd="0" destOrd="0" presId="urn:microsoft.com/office/officeart/2018/2/layout/IconLabelList"/>
    <dgm:cxn modelId="{617F4A56-4C10-42E2-90EA-82225FB3808B}" type="presParOf" srcId="{FE4FF3FF-CF00-4D01-BC29-FB8AF6E9BDD2}" destId="{DFB9FF74-67E0-4442-853B-35CC59A150E3}" srcOrd="1" destOrd="0" presId="urn:microsoft.com/office/officeart/2018/2/layout/IconLabelList"/>
    <dgm:cxn modelId="{B8FE348D-20CF-4637-8FC5-E97EE643C76C}" type="presParOf" srcId="{FE4FF3FF-CF00-4D01-BC29-FB8AF6E9BDD2}" destId="{371D0F62-73A6-4EA2-AA1D-CC4904E44999}" srcOrd="2" destOrd="0" presId="urn:microsoft.com/office/officeart/2018/2/layout/IconLabelList"/>
    <dgm:cxn modelId="{DCA01F1C-38D4-405A-9B3C-7CDB4A752C9B}" type="presParOf" srcId="{2E378D53-3AA0-4F71-99BE-45E1110F3AA2}" destId="{5B661F66-9BB5-4AB8-863D-FA2C381AA6C7}" srcOrd="3" destOrd="0" presId="urn:microsoft.com/office/officeart/2018/2/layout/IconLabelList"/>
    <dgm:cxn modelId="{87D633C3-7E11-41F8-917F-07C3EFC39B94}" type="presParOf" srcId="{2E378D53-3AA0-4F71-99BE-45E1110F3AA2}" destId="{FD37E3E2-E03B-4BE4-85A2-321A8535B253}" srcOrd="4" destOrd="0" presId="urn:microsoft.com/office/officeart/2018/2/layout/IconLabelList"/>
    <dgm:cxn modelId="{F8EA8A68-29AE-4ED3-A87F-F453FD4CE20C}" type="presParOf" srcId="{FD37E3E2-E03B-4BE4-85A2-321A8535B253}" destId="{8D737ED9-0C14-49B9-9656-60E90ECB6161}" srcOrd="0" destOrd="0" presId="urn:microsoft.com/office/officeart/2018/2/layout/IconLabelList"/>
    <dgm:cxn modelId="{31D98DD2-8B37-4CCE-9893-0CC4B7E4873F}" type="presParOf" srcId="{FD37E3E2-E03B-4BE4-85A2-321A8535B253}" destId="{8465302A-48C9-4784-8879-CD62FBDCA397}" srcOrd="1" destOrd="0" presId="urn:microsoft.com/office/officeart/2018/2/layout/IconLabelList"/>
    <dgm:cxn modelId="{AAB5B869-D3B2-44B4-AA46-EF07133CE265}" type="presParOf" srcId="{FD37E3E2-E03B-4BE4-85A2-321A8535B253}" destId="{31A64654-FFC4-4AF0-BF04-1A43027105E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3B275-FF43-410F-9174-60407E2C86BB}">
      <dsp:nvSpPr>
        <dsp:cNvPr id="0" name=""/>
        <dsp:cNvSpPr/>
      </dsp:nvSpPr>
      <dsp:spPr>
        <a:xfrm>
          <a:off x="1259494" y="667116"/>
          <a:ext cx="1529873" cy="15298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30F48B-7C38-4B7C-A3E4-EAD4D892557F}">
      <dsp:nvSpPr>
        <dsp:cNvPr id="0" name=""/>
        <dsp:cNvSpPr/>
      </dsp:nvSpPr>
      <dsp:spPr>
        <a:xfrm>
          <a:off x="324571" y="2697414"/>
          <a:ext cx="3399718"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Pyrethroids are man-made pesticides that are similar to pyrethrum, a natural pesticide that comes from chrysanthemum flowers. They are effective at killing insects by making their nervous systems hypersensitive to stimuli from sensory organs.</a:t>
          </a:r>
        </a:p>
      </dsp:txBody>
      <dsp:txXfrm>
        <a:off x="324571" y="2697414"/>
        <a:ext cx="3399718" cy="1305000"/>
      </dsp:txXfrm>
    </dsp:sp>
    <dsp:sp modelId="{B383285F-86D8-43FA-9141-7A12678571F9}">
      <dsp:nvSpPr>
        <dsp:cNvPr id="0" name=""/>
        <dsp:cNvSpPr/>
      </dsp:nvSpPr>
      <dsp:spPr>
        <a:xfrm>
          <a:off x="5254163" y="667116"/>
          <a:ext cx="1529873" cy="15298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1D0F62-73A6-4EA2-AA1D-CC4904E44999}">
      <dsp:nvSpPr>
        <dsp:cNvPr id="0" name=""/>
        <dsp:cNvSpPr/>
      </dsp:nvSpPr>
      <dsp:spPr>
        <a:xfrm>
          <a:off x="4319241" y="2697414"/>
          <a:ext cx="3399718"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Pyrethroids are generally harmless to humans at household concentrations, but they can be toxic to insects like bees, dragonflies, mayflies, and gadflies. They can also be toxic to aquatic organisms, especially fish.</a:t>
          </a:r>
        </a:p>
      </dsp:txBody>
      <dsp:txXfrm>
        <a:off x="4319241" y="2697414"/>
        <a:ext cx="3399718" cy="1305000"/>
      </dsp:txXfrm>
    </dsp:sp>
    <dsp:sp modelId="{8D737ED9-0C14-49B9-9656-60E90ECB6161}">
      <dsp:nvSpPr>
        <dsp:cNvPr id="0" name=""/>
        <dsp:cNvSpPr/>
      </dsp:nvSpPr>
      <dsp:spPr>
        <a:xfrm>
          <a:off x="9248833" y="667116"/>
          <a:ext cx="1529873" cy="152987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A64654-FFC4-4AF0-BF04-1A43027105E2}">
      <dsp:nvSpPr>
        <dsp:cNvPr id="0" name=""/>
        <dsp:cNvSpPr/>
      </dsp:nvSpPr>
      <dsp:spPr>
        <a:xfrm>
          <a:off x="8313910" y="2697414"/>
          <a:ext cx="3399718"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Pyrethroids are hydrophobic and can be dispersed via dust and suspended sediments in water. They don't dissolve well in water, but instead tend to bind to sediment.</a:t>
          </a:r>
        </a:p>
      </dsp:txBody>
      <dsp:txXfrm>
        <a:off x="8313910" y="2697414"/>
        <a:ext cx="3399718" cy="1305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E98AD-7B51-4DC6-82E1-521A52F6A235}" type="datetimeFigureOut">
              <a:rPr lang="en-US" smtClean="0"/>
              <a:t>8/28/24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40387-D8E8-4747-B676-98ED036C8F01}" type="slidenum">
              <a:rPr lang="en-US" smtClean="0"/>
              <a:t>‹#›</a:t>
            </a:fld>
            <a:endParaRPr lang="en-US" dirty="0"/>
          </a:p>
        </p:txBody>
      </p:sp>
    </p:spTree>
    <p:extLst>
      <p:ext uri="{BB962C8B-B14F-4D97-AF65-F5344CB8AC3E}">
        <p14:creationId xmlns:p14="http://schemas.microsoft.com/office/powerpoint/2010/main" val="103125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Melissa Kinsey, Utility Exploration Center, ruec@roseville.ca.us</a:t>
            </a:r>
          </a:p>
          <a:p>
            <a:pPr marL="0" lvl="0" indent="0" algn="l" rtl="0">
              <a:lnSpc>
                <a:spcPct val="100000"/>
              </a:lnSpc>
              <a:spcBef>
                <a:spcPts val="0"/>
              </a:spcBef>
              <a:spcAft>
                <a:spcPts val="0"/>
              </a:spcAft>
              <a:buSzPts val="1100"/>
              <a:buNone/>
            </a:pPr>
            <a:r>
              <a:rPr lang="en-US" dirty="0"/>
              <a:t>Matt Ocko, Stormwater Management, stormwater@roseville.ca.us</a:t>
            </a: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pinpoint the source of the pollution as this is a cumulative effect of small amounts of contaminants gathered from a large area. There are a variety of possible sources in and around our homes and neighborhoods.</a:t>
            </a:r>
          </a:p>
          <a:p>
            <a:endParaRPr lang="en-US" dirty="0"/>
          </a:p>
          <a:p>
            <a:r>
              <a:rPr lang="en-US" dirty="0"/>
              <a:t>Resources</a:t>
            </a:r>
          </a:p>
          <a:p>
            <a:r>
              <a:rPr lang="en-US" dirty="0"/>
              <a:t>https://h2oc.org/resources/runoff-101/what-are-common-pollutants/</a:t>
            </a:r>
          </a:p>
          <a:p>
            <a:r>
              <a:rPr lang="en-US" dirty="0"/>
              <a:t>https://</a:t>
            </a:r>
            <a:r>
              <a:rPr lang="en-US" dirty="0" err="1"/>
              <a:t>www.epa.gov</a:t>
            </a:r>
            <a:r>
              <a:rPr lang="en-US" dirty="0"/>
              <a:t>/</a:t>
            </a:r>
            <a:r>
              <a:rPr lang="en-US" dirty="0" err="1"/>
              <a:t>nps</a:t>
            </a:r>
            <a:r>
              <a:rPr lang="en-US" dirty="0"/>
              <a:t> </a:t>
            </a:r>
          </a:p>
        </p:txBody>
      </p:sp>
      <p:sp>
        <p:nvSpPr>
          <p:cNvPr id="4" name="Slide Number Placeholder 3"/>
          <p:cNvSpPr>
            <a:spLocks noGrp="1"/>
          </p:cNvSpPr>
          <p:nvPr>
            <p:ph type="sldNum" sz="quarter" idx="5"/>
          </p:nvPr>
        </p:nvSpPr>
        <p:spPr/>
        <p:txBody>
          <a:bodyPr/>
          <a:lstStyle/>
          <a:p>
            <a:fld id="{E2C40387-D8E8-4747-B676-98ED036C8F01}" type="slidenum">
              <a:rPr lang="en-US" smtClean="0"/>
              <a:t>10</a:t>
            </a:fld>
            <a:endParaRPr lang="en-US" dirty="0"/>
          </a:p>
        </p:txBody>
      </p:sp>
    </p:spTree>
    <p:extLst>
      <p:ext uri="{BB962C8B-B14F-4D97-AF65-F5344CB8AC3E}">
        <p14:creationId xmlns:p14="http://schemas.microsoft.com/office/powerpoint/2010/main" val="1218755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r>
              <a:rPr lang="en-US" dirty="0"/>
              <a:t>This graphic shows many paths by which pollutants can be carried with stormwater runoff and into our water ways. By visiting the Roseville Stormwater website, you can explore ways to protect our local watershed.</a:t>
            </a:r>
          </a:p>
          <a:p>
            <a:r>
              <a:rPr lang="en-US" dirty="0"/>
              <a:t>https://www.roseville.ca.us/cms/One.aspx?portalId=7964922&amp;pageId=16948126</a:t>
            </a:r>
          </a:p>
        </p:txBody>
      </p:sp>
      <p:sp>
        <p:nvSpPr>
          <p:cNvPr id="261" name="Google Shape;261;p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ways to protect found on the previous slide website</a:t>
            </a:r>
          </a:p>
        </p:txBody>
      </p:sp>
      <p:sp>
        <p:nvSpPr>
          <p:cNvPr id="4" name="Slide Number Placeholder 3"/>
          <p:cNvSpPr>
            <a:spLocks noGrp="1"/>
          </p:cNvSpPr>
          <p:nvPr>
            <p:ph type="sldNum" sz="quarter" idx="5"/>
          </p:nvPr>
        </p:nvSpPr>
        <p:spPr/>
        <p:txBody>
          <a:bodyPr/>
          <a:lstStyle/>
          <a:p>
            <a:fld id="{E2C40387-D8E8-4747-B676-98ED036C8F01}" type="slidenum">
              <a:rPr lang="en-US" smtClean="0"/>
              <a:t>12</a:t>
            </a:fld>
            <a:endParaRPr lang="en-US" dirty="0"/>
          </a:p>
        </p:txBody>
      </p:sp>
    </p:spTree>
    <p:extLst>
      <p:ext uri="{BB962C8B-B14F-4D97-AF65-F5344CB8AC3E}">
        <p14:creationId xmlns:p14="http://schemas.microsoft.com/office/powerpoint/2010/main" val="140793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of Roseville boundary and creek, there are 2 creek watersheds. </a:t>
            </a:r>
          </a:p>
          <a:p>
            <a:pPr marL="228600" indent="-228600">
              <a:buAutoNum type="arabicPeriod"/>
            </a:pPr>
            <a:r>
              <a:rPr lang="en-US" dirty="0"/>
              <a:t>Dry Creek (southern portion of map) – perennial /year round creek</a:t>
            </a:r>
          </a:p>
          <a:p>
            <a:pPr marL="228600" indent="-228600">
              <a:buAutoNum type="arabicPeriod"/>
            </a:pPr>
            <a:r>
              <a:rPr lang="en-US" dirty="0"/>
              <a:t>Pleasant Grove Creek system (northern) – seasonal creek </a:t>
            </a:r>
          </a:p>
        </p:txBody>
      </p:sp>
      <p:sp>
        <p:nvSpPr>
          <p:cNvPr id="4" name="Slide Number Placeholder 3"/>
          <p:cNvSpPr>
            <a:spLocks noGrp="1"/>
          </p:cNvSpPr>
          <p:nvPr>
            <p:ph type="sldNum" sz="quarter" idx="5"/>
          </p:nvPr>
        </p:nvSpPr>
        <p:spPr/>
        <p:txBody>
          <a:bodyPr/>
          <a:lstStyle/>
          <a:p>
            <a:fld id="{E2C40387-D8E8-4747-B676-98ED036C8F01}" type="slidenum">
              <a:rPr lang="en-US" smtClean="0"/>
              <a:t>13</a:t>
            </a:fld>
            <a:endParaRPr lang="en-US" dirty="0"/>
          </a:p>
        </p:txBody>
      </p:sp>
    </p:spTree>
    <p:extLst>
      <p:ext uri="{BB962C8B-B14F-4D97-AF65-F5344CB8AC3E}">
        <p14:creationId xmlns:p14="http://schemas.microsoft.com/office/powerpoint/2010/main" val="2129478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 are today, and the watershed near us</a:t>
            </a:r>
          </a:p>
        </p:txBody>
      </p:sp>
      <p:sp>
        <p:nvSpPr>
          <p:cNvPr id="4" name="Slide Number Placeholder 3"/>
          <p:cNvSpPr>
            <a:spLocks noGrp="1"/>
          </p:cNvSpPr>
          <p:nvPr>
            <p:ph type="sldNum" sz="quarter" idx="5"/>
          </p:nvPr>
        </p:nvSpPr>
        <p:spPr/>
        <p:txBody>
          <a:bodyPr/>
          <a:lstStyle/>
          <a:p>
            <a:fld id="{E2C40387-D8E8-4747-B676-98ED036C8F01}" type="slidenum">
              <a:rPr lang="en-US" smtClean="0"/>
              <a:t>14</a:t>
            </a:fld>
            <a:endParaRPr lang="en-US" dirty="0"/>
          </a:p>
        </p:txBody>
      </p:sp>
    </p:spTree>
    <p:extLst>
      <p:ext uri="{BB962C8B-B14F-4D97-AF65-F5344CB8AC3E}">
        <p14:creationId xmlns:p14="http://schemas.microsoft.com/office/powerpoint/2010/main" val="159078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 map of the </a:t>
            </a:r>
            <a:r>
              <a:rPr lang="en-US" dirty="0" err="1"/>
              <a:t>stormdrain</a:t>
            </a:r>
            <a:r>
              <a:rPr lang="en-US" dirty="0"/>
              <a:t> inlets (magenta and orange) with arrow for the direction of the water flowing toward it’s outlet (release to creek)</a:t>
            </a:r>
          </a:p>
        </p:txBody>
      </p:sp>
      <p:sp>
        <p:nvSpPr>
          <p:cNvPr id="4" name="Slide Number Placeholder 3"/>
          <p:cNvSpPr>
            <a:spLocks noGrp="1"/>
          </p:cNvSpPr>
          <p:nvPr>
            <p:ph type="sldNum" sz="quarter" idx="5"/>
          </p:nvPr>
        </p:nvSpPr>
        <p:spPr/>
        <p:txBody>
          <a:bodyPr/>
          <a:lstStyle/>
          <a:p>
            <a:fld id="{E2C40387-D8E8-4747-B676-98ED036C8F01}" type="slidenum">
              <a:rPr lang="en-US" smtClean="0"/>
              <a:t>15</a:t>
            </a:fld>
            <a:endParaRPr lang="en-US" dirty="0"/>
          </a:p>
        </p:txBody>
      </p:sp>
    </p:spTree>
    <p:extLst>
      <p:ext uri="{BB962C8B-B14F-4D97-AF65-F5344CB8AC3E}">
        <p14:creationId xmlns:p14="http://schemas.microsoft.com/office/powerpoint/2010/main" val="2869651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into closer to the closest creek outflow from where we are today</a:t>
            </a:r>
          </a:p>
        </p:txBody>
      </p:sp>
      <p:sp>
        <p:nvSpPr>
          <p:cNvPr id="4" name="Slide Number Placeholder 3"/>
          <p:cNvSpPr>
            <a:spLocks noGrp="1"/>
          </p:cNvSpPr>
          <p:nvPr>
            <p:ph type="sldNum" sz="quarter" idx="5"/>
          </p:nvPr>
        </p:nvSpPr>
        <p:spPr/>
        <p:txBody>
          <a:bodyPr/>
          <a:lstStyle/>
          <a:p>
            <a:fld id="{E2C40387-D8E8-4747-B676-98ED036C8F01}" type="slidenum">
              <a:rPr lang="en-US" smtClean="0"/>
              <a:t>16</a:t>
            </a:fld>
            <a:endParaRPr lang="en-US" dirty="0"/>
          </a:p>
        </p:txBody>
      </p:sp>
    </p:spTree>
    <p:extLst>
      <p:ext uri="{BB962C8B-B14F-4D97-AF65-F5344CB8AC3E}">
        <p14:creationId xmlns:p14="http://schemas.microsoft.com/office/powerpoint/2010/main" val="717337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what happens when pollutants enter our </a:t>
            </a:r>
            <a:r>
              <a:rPr lang="en-US" dirty="0" err="1"/>
              <a:t>stormdrain</a:t>
            </a:r>
            <a:r>
              <a:rPr lang="en-US" dirty="0"/>
              <a:t> system. Barrels of solvent uncovered were filled with water when a fire sprinkler system burst in the middle of the night. Water flowed outside the building and into the stormdrains contaminating this creek. The creek was dammed, the source identified and both working parties (utility and business owner) worked to clean it up. Water was removed by a vactor truck and soil </a:t>
            </a:r>
            <a:r>
              <a:rPr lang="en-US" dirty="0" err="1"/>
              <a:t>escavated</a:t>
            </a:r>
            <a:r>
              <a:rPr lang="en-US" dirty="0"/>
              <a:t>. </a:t>
            </a:r>
          </a:p>
        </p:txBody>
      </p:sp>
      <p:sp>
        <p:nvSpPr>
          <p:cNvPr id="4" name="Slide Number Placeholder 3"/>
          <p:cNvSpPr>
            <a:spLocks noGrp="1"/>
          </p:cNvSpPr>
          <p:nvPr>
            <p:ph type="sldNum" sz="quarter" idx="5"/>
          </p:nvPr>
        </p:nvSpPr>
        <p:spPr/>
        <p:txBody>
          <a:bodyPr/>
          <a:lstStyle/>
          <a:p>
            <a:fld id="{E2C40387-D8E8-4747-B676-98ED036C8F01}" type="slidenum">
              <a:rPr lang="en-US" smtClean="0"/>
              <a:t>17</a:t>
            </a:fld>
            <a:endParaRPr lang="en-US" dirty="0"/>
          </a:p>
        </p:txBody>
      </p:sp>
    </p:spTree>
    <p:extLst>
      <p:ext uri="{BB962C8B-B14F-4D97-AF65-F5344CB8AC3E}">
        <p14:creationId xmlns:p14="http://schemas.microsoft.com/office/powerpoint/2010/main" val="2810330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Pyrethroids are found in the seasonal creek in West Roseville. Originally created from chrysanthemum flowers, pyrethroids have been synthesized to now be very harmful to our aquatic environments. Only water from the landscaping is keeping the creek flowing so the concentration of pollutants is very high. One of the biggest pollutants found is </a:t>
            </a:r>
            <a:r>
              <a:rPr lang="en-US" dirty="0" err="1"/>
              <a:t>Pyrethoids</a:t>
            </a:r>
            <a:r>
              <a:rPr lang="en-US" dirty="0"/>
              <a:t> which is many ill effects on our benthic (bottom of the waterway) creatures. </a:t>
            </a:r>
          </a:p>
        </p:txBody>
      </p:sp>
      <p:sp>
        <p:nvSpPr>
          <p:cNvPr id="4" name="Slide Number Placeholder 3"/>
          <p:cNvSpPr>
            <a:spLocks noGrp="1"/>
          </p:cNvSpPr>
          <p:nvPr>
            <p:ph type="sldNum" sz="quarter" idx="5"/>
          </p:nvPr>
        </p:nvSpPr>
        <p:spPr/>
        <p:txBody>
          <a:bodyPr/>
          <a:lstStyle/>
          <a:p>
            <a:fld id="{E2C40387-D8E8-4747-B676-98ED036C8F01}" type="slidenum">
              <a:rPr lang="en-US" smtClean="0"/>
              <a:t>18</a:t>
            </a:fld>
            <a:endParaRPr lang="en-US" dirty="0"/>
          </a:p>
        </p:txBody>
      </p:sp>
    </p:spTree>
    <p:extLst>
      <p:ext uri="{BB962C8B-B14F-4D97-AF65-F5344CB8AC3E}">
        <p14:creationId xmlns:p14="http://schemas.microsoft.com/office/powerpoint/2010/main" val="753104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19</a:t>
            </a:fld>
            <a:endParaRPr lang="en-US" dirty="0"/>
          </a:p>
        </p:txBody>
      </p:sp>
    </p:spTree>
    <p:extLst>
      <p:ext uri="{BB962C8B-B14F-4D97-AF65-F5344CB8AC3E}">
        <p14:creationId xmlns:p14="http://schemas.microsoft.com/office/powerpoint/2010/main" val="356893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Water sheds are defined as a land area that drains and stores water. These are vital in moving rainfall and snowmelt into area creeks, streams, and rivers. Watersheds range in size, small watersheds surrounding creeks and streams drain into progressively larger watersheds channeling water to the reservoirs, bays, and oceans. </a:t>
            </a:r>
          </a:p>
        </p:txBody>
      </p:sp>
      <p:sp>
        <p:nvSpPr>
          <p:cNvPr id="4" name="Slide Number Placeholder 3"/>
          <p:cNvSpPr>
            <a:spLocks noGrp="1"/>
          </p:cNvSpPr>
          <p:nvPr>
            <p:ph type="sldNum" sz="quarter" idx="5"/>
          </p:nvPr>
        </p:nvSpPr>
        <p:spPr/>
        <p:txBody>
          <a:bodyPr/>
          <a:lstStyle/>
          <a:p>
            <a:fld id="{E2C40387-D8E8-4747-B676-98ED036C8F01}" type="slidenum">
              <a:rPr lang="en-US" smtClean="0"/>
              <a:t>2</a:t>
            </a:fld>
            <a:endParaRPr lang="en-US" dirty="0"/>
          </a:p>
        </p:txBody>
      </p:sp>
    </p:spTree>
    <p:extLst>
      <p:ext uri="{BB962C8B-B14F-4D97-AF65-F5344CB8AC3E}">
        <p14:creationId xmlns:p14="http://schemas.microsoft.com/office/powerpoint/2010/main" val="2875563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UCANR IPM graphic from Santa Barbara County</a:t>
            </a:r>
          </a:p>
          <a:p>
            <a:r>
              <a:rPr lang="en-US" dirty="0"/>
              <a:t>https://cesantabarbara.ucanr.edu/Strawberry_Production/?blogpost=28210&amp;blogasset=63881</a:t>
            </a:r>
          </a:p>
        </p:txBody>
      </p:sp>
      <p:sp>
        <p:nvSpPr>
          <p:cNvPr id="4" name="Slide Number Placeholder 3"/>
          <p:cNvSpPr>
            <a:spLocks noGrp="1"/>
          </p:cNvSpPr>
          <p:nvPr>
            <p:ph type="sldNum" sz="quarter" idx="5"/>
          </p:nvPr>
        </p:nvSpPr>
        <p:spPr/>
        <p:txBody>
          <a:bodyPr/>
          <a:lstStyle/>
          <a:p>
            <a:fld id="{E2C40387-D8E8-4747-B676-98ED036C8F01}" type="slidenum">
              <a:rPr lang="en-US" smtClean="0"/>
              <a:t>20</a:t>
            </a:fld>
            <a:endParaRPr lang="en-US" dirty="0"/>
          </a:p>
        </p:txBody>
      </p:sp>
    </p:spTree>
    <p:extLst>
      <p:ext uri="{BB962C8B-B14F-4D97-AF65-F5344CB8AC3E}">
        <p14:creationId xmlns:p14="http://schemas.microsoft.com/office/powerpoint/2010/main" val="126137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UCANR Pests in the Urban Landscape, Reading Pesticide Labels</a:t>
            </a:r>
          </a:p>
          <a:p>
            <a:r>
              <a:rPr lang="en-US" dirty="0"/>
              <a:t>https://ucanr.edu/blogs/blogcore/postdetail.cfm?postnum=30243</a:t>
            </a:r>
          </a:p>
        </p:txBody>
      </p:sp>
      <p:sp>
        <p:nvSpPr>
          <p:cNvPr id="4" name="Slide Number Placeholder 3"/>
          <p:cNvSpPr>
            <a:spLocks noGrp="1"/>
          </p:cNvSpPr>
          <p:nvPr>
            <p:ph type="sldNum" sz="quarter" idx="5"/>
          </p:nvPr>
        </p:nvSpPr>
        <p:spPr/>
        <p:txBody>
          <a:bodyPr/>
          <a:lstStyle/>
          <a:p>
            <a:fld id="{E2C40387-D8E8-4747-B676-98ED036C8F01}" type="slidenum">
              <a:rPr lang="en-US" smtClean="0"/>
              <a:t>21</a:t>
            </a:fld>
            <a:endParaRPr lang="en-US" dirty="0"/>
          </a:p>
        </p:txBody>
      </p:sp>
    </p:spTree>
    <p:extLst>
      <p:ext uri="{BB962C8B-B14F-4D97-AF65-F5344CB8AC3E}">
        <p14:creationId xmlns:p14="http://schemas.microsoft.com/office/powerpoint/2010/main" val="1919455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world!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22</a:t>
            </a:fld>
            <a:endParaRPr lang="en-US" dirty="0"/>
          </a:p>
        </p:txBody>
      </p:sp>
    </p:spTree>
    <p:extLst>
      <p:ext uri="{BB962C8B-B14F-4D97-AF65-F5344CB8AC3E}">
        <p14:creationId xmlns:p14="http://schemas.microsoft.com/office/powerpoint/2010/main" val="1408319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b644b0578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1b644b0578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United States watersheds</a:t>
            </a:r>
          </a:p>
          <a:p>
            <a:r>
              <a:rPr lang="en-US" dirty="0"/>
              <a:t>https://images.app.goo.gl/25ExAUnz2Z7D46NTA</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a:t>
            </a:fld>
            <a:endParaRPr lang="en-US" dirty="0"/>
          </a:p>
        </p:txBody>
      </p:sp>
    </p:spTree>
    <p:extLst>
      <p:ext uri="{BB962C8B-B14F-4D97-AF65-F5344CB8AC3E}">
        <p14:creationId xmlns:p14="http://schemas.microsoft.com/office/powerpoint/2010/main" val="2400954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Sacramento River watershed is the largest watershed in our state. Most of us are connected by this watershed. It begins all the way up north in Oregon at Goose Lake, as well as the headwaters for the Sacramento River north of Redding and Lake Shasta. </a:t>
            </a:r>
          </a:p>
        </p:txBody>
      </p:sp>
      <p:sp>
        <p:nvSpPr>
          <p:cNvPr id="4" name="Slide Number Placeholder 3"/>
          <p:cNvSpPr>
            <a:spLocks noGrp="1"/>
          </p:cNvSpPr>
          <p:nvPr>
            <p:ph type="sldNum" sz="quarter" idx="5"/>
          </p:nvPr>
        </p:nvSpPr>
        <p:spPr/>
        <p:txBody>
          <a:bodyPr/>
          <a:lstStyle/>
          <a:p>
            <a:fld id="{E2C40387-D8E8-4747-B676-98ED036C8F01}" type="slidenum">
              <a:rPr lang="en-US" smtClean="0"/>
              <a:t>4</a:t>
            </a:fld>
            <a:endParaRPr lang="en-US" dirty="0"/>
          </a:p>
        </p:txBody>
      </p:sp>
    </p:spTree>
    <p:extLst>
      <p:ext uri="{BB962C8B-B14F-4D97-AF65-F5344CB8AC3E}">
        <p14:creationId xmlns:p14="http://schemas.microsoft.com/office/powerpoint/2010/main" val="273459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Roseville we rely on the American River watershed as our primary drinking water. Folsom Lake is fed by 3 forks of the American River, all snowpack and runoff from the Sierra Nevada Mountains.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5</a:t>
            </a:fld>
            <a:endParaRPr lang="en-US" dirty="0"/>
          </a:p>
        </p:txBody>
      </p:sp>
    </p:spTree>
    <p:extLst>
      <p:ext uri="{BB962C8B-B14F-4D97-AF65-F5344CB8AC3E}">
        <p14:creationId xmlns:p14="http://schemas.microsoft.com/office/powerpoint/2010/main" val="26718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Watersheds include surface water and groundwater that are interconnected, flowing together from higher elevations to lower elevations. Surface water flows above ground, like streams and rivers, while groundwater flows underground in the soil and through gaps between rocks under the surface. Polluted surface waters can contribute to ground water contamination, with as much as 60% of stream flow coming from groundwater.</a:t>
            </a:r>
            <a:endParaRPr lang="en-US" dirty="0">
              <a:cs typeface="Calibri"/>
            </a:endParaRP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6</a:t>
            </a:fld>
            <a:endParaRPr lang="en-US" dirty="0"/>
          </a:p>
        </p:txBody>
      </p:sp>
    </p:spTree>
    <p:extLst>
      <p:ext uri="{BB962C8B-B14F-4D97-AF65-F5344CB8AC3E}">
        <p14:creationId xmlns:p14="http://schemas.microsoft.com/office/powerpoint/2010/main" val="338296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Stormwater refers to the runoff and drainage that occurs during rainfall or following any precipitation event including snowmelt. Whereas surface water means the natural drainage systems, including the beds and boundaries of receiving waters. Examples of surface water are streams, rivers, sloughs, wetlands, and lakes. </a:t>
            </a:r>
          </a:p>
        </p:txBody>
      </p:sp>
      <p:sp>
        <p:nvSpPr>
          <p:cNvPr id="4" name="Slide Number Placeholder 3"/>
          <p:cNvSpPr>
            <a:spLocks noGrp="1"/>
          </p:cNvSpPr>
          <p:nvPr>
            <p:ph type="sldNum" sz="quarter" idx="5"/>
          </p:nvPr>
        </p:nvSpPr>
        <p:spPr/>
        <p:txBody>
          <a:bodyPr/>
          <a:lstStyle/>
          <a:p>
            <a:fld id="{E2C40387-D8E8-4747-B676-98ED036C8F01}" type="slidenum">
              <a:rPr lang="en-US" smtClean="0"/>
              <a:t>7</a:t>
            </a:fld>
            <a:endParaRPr lang="en-US" dirty="0"/>
          </a:p>
        </p:txBody>
      </p:sp>
    </p:spTree>
    <p:extLst>
      <p:ext uri="{BB962C8B-B14F-4D97-AF65-F5344CB8AC3E}">
        <p14:creationId xmlns:p14="http://schemas.microsoft.com/office/powerpoint/2010/main" val="305647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r>
              <a:rPr lang="en-US" dirty="0"/>
              <a:t>In urban areas stormwater includes water draining from our landscapes. This </a:t>
            </a:r>
            <a:r>
              <a:rPr lang="en-US" b="1" dirty="0"/>
              <a:t>untreated</a:t>
            </a:r>
            <a:r>
              <a:rPr lang="en-US" dirty="0"/>
              <a:t> water can contain fertilizers, pesticides, dog waste, and other sediment. These pollutants drain to the street storm system and into local waterways. Impervious surfaces, like driveways and rooftops, create more runoff. </a:t>
            </a:r>
          </a:p>
        </p:txBody>
      </p:sp>
      <p:sp>
        <p:nvSpPr>
          <p:cNvPr id="252" name="Google Shape;252;p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all must be aware of where the drains flow in order to protect our waterways. Wastewater treatment plants differ from the stormwater drainage system. </a:t>
            </a:r>
            <a:r>
              <a:rPr lang="en-US" dirty="0"/>
              <a:t>In our homes and offices, the water that drains from our sink, tubs, and toilets flows to a wastewater treatment plant to be treated and filtered. </a:t>
            </a:r>
          </a:p>
          <a:p>
            <a:r>
              <a:rPr lang="en-US" dirty="0"/>
              <a:t>The stormwater system drains runoff water from driveways, streets, and through gutters where it may have picked up pollutants. The </a:t>
            </a:r>
            <a:r>
              <a:rPr lang="en-US" b="1" dirty="0"/>
              <a:t>stormwater runoff is not treated </a:t>
            </a:r>
            <a:r>
              <a:rPr lang="en-US" dirty="0"/>
              <a:t>and instead flows directly to a lake, river, or ocean.</a:t>
            </a:r>
            <a:endParaRPr lang="en-US" dirty="0">
              <a:cs typeface="Calibri"/>
            </a:endParaRPr>
          </a:p>
          <a:p>
            <a:endParaRPr lang="en-US" dirty="0"/>
          </a:p>
          <a:p>
            <a:r>
              <a:rPr lang="en-US" dirty="0">
                <a:cs typeface="Calibri"/>
              </a:rPr>
              <a:t>Even water treatment plants cannot filer out every chemical.</a:t>
            </a:r>
          </a:p>
          <a:p>
            <a:endParaRPr lang="en-US" dirty="0">
              <a:cs typeface="Calibri"/>
            </a:endParaRPr>
          </a:p>
          <a:p>
            <a:endParaRPr lang="en-US" dirty="0"/>
          </a:p>
          <a:p>
            <a:r>
              <a:rPr lang="en-US" dirty="0"/>
              <a:t>https://h2oc.org/resources/runoff-101/sanitary-sewer-vs-storm-drain/</a:t>
            </a:r>
            <a:endParaRPr lang="en-US" dirty="0">
              <a:cs typeface="Calibri"/>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9</a:t>
            </a:fld>
            <a:endParaRPr lang="en-US" dirty="0"/>
          </a:p>
        </p:txBody>
      </p:sp>
    </p:spTree>
    <p:extLst>
      <p:ext uri="{BB962C8B-B14F-4D97-AF65-F5344CB8AC3E}">
        <p14:creationId xmlns:p14="http://schemas.microsoft.com/office/powerpoint/2010/main" val="1978516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200018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9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27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7758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8/28/24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7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24105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8765EA4-6984-5848-8818-2A8FAE52ED87}"/>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758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8/28/24</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096000" y="6176962"/>
            <a:ext cx="578104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7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321287" y="6176962"/>
            <a:ext cx="1644153"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46497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8/28/24</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190455"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0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268278" y="6176962"/>
            <a:ext cx="1697162"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6896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8/28/24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228522" y="6127827"/>
            <a:ext cx="5658678"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8300" y="5924325"/>
            <a:ext cx="12348905" cy="933675"/>
          </a:xfrm>
          <a:prstGeom prst="rect">
            <a:avLst/>
          </a:prstGeom>
        </p:spPr>
      </p:pic>
      <p:pic>
        <p:nvPicPr>
          <p:cNvPr id="13" name="Graphic 12">
            <a:extLst>
              <a:ext uri="{FF2B5EF4-FFF2-40B4-BE49-F238E27FC236}">
                <a16:creationId xmlns:a16="http://schemas.microsoft.com/office/drawing/2014/main" id="{525E8E6B-842A-B042-8B95-991B4FEC40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0387" y="5027530"/>
            <a:ext cx="7210733" cy="1068257"/>
          </a:xfrm>
          <a:prstGeom prst="rect">
            <a:avLst/>
          </a:prstGeom>
        </p:spPr>
      </p:pic>
    </p:spTree>
    <p:extLst>
      <p:ext uri="{BB962C8B-B14F-4D97-AF65-F5344CB8AC3E}">
        <p14:creationId xmlns:p14="http://schemas.microsoft.com/office/powerpoint/2010/main" val="284140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00363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8/28/24</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150429"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4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8/28/24</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105938" y="6180276"/>
            <a:ext cx="5675811" cy="54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294783" y="6176962"/>
            <a:ext cx="1670657"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249527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2216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9396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1320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7709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1877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7406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8/28/24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732094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3872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6053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2079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777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8/28/24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48627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8/28/24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793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8/28/24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92049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8/28/24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19594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67900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12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2.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8/28/24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pic>
        <p:nvPicPr>
          <p:cNvPr id="8" name="Graphic 7">
            <a:extLst>
              <a:ext uri="{FF2B5EF4-FFF2-40B4-BE49-F238E27FC236}">
                <a16:creationId xmlns:a16="http://schemas.microsoft.com/office/drawing/2014/main" id="{ADCE6575-9A10-A443-8AEB-EF007157B263}"/>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715760" y="5987327"/>
            <a:ext cx="5953236" cy="881961"/>
          </a:xfrm>
          <a:prstGeom prst="rect">
            <a:avLst/>
          </a:prstGeom>
        </p:spPr>
      </p:pic>
    </p:spTree>
    <p:extLst>
      <p:ext uri="{BB962C8B-B14F-4D97-AF65-F5344CB8AC3E}">
        <p14:creationId xmlns:p14="http://schemas.microsoft.com/office/powerpoint/2010/main" val="930085637"/>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79" r:id="rId5"/>
    <p:sldLayoutId id="2147483652" r:id="rId6"/>
    <p:sldLayoutId id="2147483653" r:id="rId7"/>
    <p:sldLayoutId id="2147483654" r:id="rId8"/>
    <p:sldLayoutId id="2147483676" r:id="rId9"/>
    <p:sldLayoutId id="2147483675" r:id="rId10"/>
    <p:sldLayoutId id="2147483677" r:id="rId11"/>
    <p:sldLayoutId id="2147483678" r:id="rId12"/>
    <p:sldLayoutId id="2147483655" r:id="rId13"/>
    <p:sldLayoutId id="2147483656" r:id="rId14"/>
    <p:sldLayoutId id="2147483669" r:id="rId15"/>
    <p:sldLayoutId id="2147483670" r:id="rId16"/>
    <p:sldLayoutId id="2147483668" r:id="rId17"/>
    <p:sldLayoutId id="2147483671" r:id="rId18"/>
    <p:sldLayoutId id="2147483657" r:id="rId19"/>
    <p:sldLayoutId id="2147483663" r:id="rId20"/>
    <p:sldLayoutId id="2147483664" r:id="rId21"/>
    <p:sldLayoutId id="2147483665" r:id="rId22"/>
    <p:sldLayoutId id="2147483666" r:id="rId23"/>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671422"/>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hyperlink" Target="https://pixabay.com/en/water-stream-creek-nature-flow-225528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8.jpeg"/><Relationship Id="rId4" Type="http://schemas.openxmlformats.org/officeDocument/2006/relationships/hyperlink" Target="https://www.google.com/url?sa=i&amp;url=https%3A%2F%2Fbewaterfriendly.com%2Four-water%2Fwatersheds%2F&amp;psig=AOvVaw0wZCxbIzvaLFg1qbpPbhDp&amp;ust=1720037591615000&amp;source=images&amp;cd=vfe&amp;opi=89978449&amp;ved=0CBQQjhxqFwoTCOiylcGViYcDFQAAAAAdAAAAABAJ"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12.png"/><Relationship Id="rId4" Type="http://schemas.openxmlformats.org/officeDocument/2006/relationships/hyperlink" Target="https://www.roseville.ca.us/government/departments/environmental_utilities/programs/stormwater_managem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2192000" cy="6846947"/>
          </a:xfrm>
          <a:prstGeom prst="rect">
            <a:avLst/>
          </a:prstGeom>
          <a:solidFill>
            <a:srgbClr val="002F6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0" y="2"/>
            <a:ext cx="9144000" cy="6846947"/>
          </a:xfrm>
          <a:prstGeom prst="rect">
            <a:avLst/>
          </a:prstGeom>
          <a:solidFill>
            <a:srgbClr val="002F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1"/>
          <p:cNvPicPr preferRelativeResize="0"/>
          <p:nvPr/>
        </p:nvPicPr>
        <p:blipFill rotWithShape="1">
          <a:blip r:embed="rId3" cstate="hqprint">
            <a:alphaModFix/>
            <a:extLst>
              <a:ext uri="{28A0092B-C50C-407E-A947-70E740481C1C}">
                <a14:useLocalDpi xmlns:a14="http://schemas.microsoft.com/office/drawing/2010/main"/>
              </a:ext>
            </a:extLst>
          </a:blip>
          <a:srcRect t="2451" r="2227"/>
          <a:stretch/>
        </p:blipFill>
        <p:spPr>
          <a:xfrm>
            <a:off x="10284119" y="192788"/>
            <a:ext cx="1759104" cy="2137241"/>
          </a:xfrm>
          <a:prstGeom prst="rect">
            <a:avLst/>
          </a:prstGeom>
          <a:noFill/>
          <a:ln>
            <a:noFill/>
          </a:ln>
        </p:spPr>
      </p:pic>
      <p:pic>
        <p:nvPicPr>
          <p:cNvPr id="87" name="Google Shape;87;p1"/>
          <p:cNvPicPr preferRelativeResize="0"/>
          <p:nvPr/>
        </p:nvPicPr>
        <p:blipFill rotWithShape="1">
          <a:blip r:embed="rId4">
            <a:alphaModFix/>
          </a:blip>
          <a:srcRect/>
          <a:stretch/>
        </p:blipFill>
        <p:spPr>
          <a:xfrm>
            <a:off x="10157203" y="5675122"/>
            <a:ext cx="1773113" cy="990090"/>
          </a:xfrm>
          <a:prstGeom prst="rect">
            <a:avLst/>
          </a:prstGeom>
          <a:noFill/>
          <a:ln>
            <a:noFill/>
          </a:ln>
        </p:spPr>
      </p:pic>
      <p:sp>
        <p:nvSpPr>
          <p:cNvPr id="88" name="Google Shape;88;p1"/>
          <p:cNvSpPr txBox="1"/>
          <p:nvPr/>
        </p:nvSpPr>
        <p:spPr>
          <a:xfrm>
            <a:off x="1039344" y="4118749"/>
            <a:ext cx="10113311" cy="24313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dirty="0">
                <a:solidFill>
                  <a:schemeClr val="lt1"/>
                </a:solidFill>
                <a:latin typeface="Montserrat"/>
                <a:ea typeface="Montserrat"/>
                <a:cs typeface="Montserrat"/>
                <a:sym typeface="Montserrat"/>
              </a:rPr>
              <a:t>Know Your Water</a:t>
            </a:r>
            <a:endParaRPr sz="1800" b="1" i="0" u="none" strike="noStrike" cap="none" dirty="0">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6BD14"/>
                </a:solidFill>
                <a:latin typeface="Montserrat"/>
                <a:ea typeface="Montserrat"/>
                <a:cs typeface="Montserrat"/>
                <a:sym typeface="Montserrat"/>
              </a:rPr>
              <a:t>Saving Water and </a:t>
            </a:r>
            <a:br>
              <a:rPr lang="en-US" sz="3600" b="0" i="0" u="none" strike="noStrike" cap="none" dirty="0">
                <a:solidFill>
                  <a:srgbClr val="F6BD14"/>
                </a:solidFill>
                <a:latin typeface="Montserrat"/>
                <a:ea typeface="Montserrat"/>
                <a:cs typeface="Montserrat"/>
                <a:sym typeface="Montserrat"/>
              </a:rPr>
            </a:br>
            <a:r>
              <a:rPr lang="en-US" sz="3600" b="0" i="0" u="none" strike="noStrike" cap="none" dirty="0">
                <a:solidFill>
                  <a:srgbClr val="F6BD14"/>
                </a:solidFill>
                <a:latin typeface="Montserrat"/>
                <a:ea typeface="Montserrat"/>
                <a:cs typeface="Montserrat"/>
                <a:sym typeface="Montserrat"/>
              </a:rPr>
              <a:t>Protecting Watersheds</a:t>
            </a:r>
            <a:endParaRPr sz="1050" b="0" i="0" u="none" strike="noStrike" cap="none" dirty="0">
              <a:solidFill>
                <a:schemeClr val="dk1"/>
              </a:solidFill>
              <a:latin typeface="Calibri"/>
              <a:ea typeface="Calibri"/>
              <a:cs typeface="Calibri"/>
              <a:sym typeface="Calibri"/>
            </a:endParaRPr>
          </a:p>
        </p:txBody>
      </p:sp>
      <p:sp>
        <p:nvSpPr>
          <p:cNvPr id="89" name="Google Shape;89;p1"/>
          <p:cNvSpPr/>
          <p:nvPr/>
        </p:nvSpPr>
        <p:spPr>
          <a:xfrm>
            <a:off x="0" y="-11052"/>
            <a:ext cx="10249489" cy="38491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9980583" y="2349254"/>
            <a:ext cx="2209426" cy="14880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1" name="Google Shape;91;p1"/>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211512" y="2086"/>
            <a:ext cx="2980120" cy="1992574"/>
          </a:xfrm>
          <a:prstGeom prst="rect">
            <a:avLst/>
          </a:prstGeom>
          <a:noFill/>
          <a:ln>
            <a:noFill/>
          </a:ln>
        </p:spPr>
      </p:pic>
      <p:pic>
        <p:nvPicPr>
          <p:cNvPr id="92" name="Google Shape;92;p1"/>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7211512" y="2063646"/>
            <a:ext cx="2980120" cy="1707772"/>
          </a:xfrm>
          <a:prstGeom prst="rect">
            <a:avLst/>
          </a:prstGeom>
          <a:noFill/>
          <a:ln>
            <a:noFill/>
          </a:ln>
        </p:spPr>
      </p:pic>
      <p:pic>
        <p:nvPicPr>
          <p:cNvPr id="93" name="Google Shape;93;p1"/>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0251480" y="2424046"/>
            <a:ext cx="1940520" cy="1347372"/>
          </a:xfrm>
          <a:prstGeom prst="rect">
            <a:avLst/>
          </a:prstGeom>
          <a:noFill/>
          <a:ln>
            <a:noFill/>
          </a:ln>
        </p:spPr>
      </p:pic>
      <p:pic>
        <p:nvPicPr>
          <p:cNvPr id="94" name="Google Shape;94;p1"/>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0" y="-11051"/>
            <a:ext cx="7153655" cy="3782470"/>
          </a:xfrm>
          <a:prstGeom prst="rect">
            <a:avLst/>
          </a:prstGeom>
          <a:noFill/>
          <a:ln>
            <a:noFill/>
          </a:ln>
        </p:spPr>
      </p:pic>
      <p:sp>
        <p:nvSpPr>
          <p:cNvPr id="95" name="Google Shape;95;p1"/>
          <p:cNvSpPr txBox="1"/>
          <p:nvPr/>
        </p:nvSpPr>
        <p:spPr>
          <a:xfrm>
            <a:off x="0" y="3517502"/>
            <a:ext cx="244736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Calibri"/>
                <a:ea typeface="Calibri"/>
                <a:cs typeface="Calibri"/>
                <a:sym typeface="Calibri"/>
              </a:rPr>
              <a:t>CA Department of Water Resources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89230-4596-BAA8-EF76-BD411D5042F7}"/>
              </a:ext>
            </a:extLst>
          </p:cNvPr>
          <p:cNvSpPr>
            <a:spLocks noGrp="1"/>
          </p:cNvSpPr>
          <p:nvPr>
            <p:ph type="title"/>
          </p:nvPr>
        </p:nvSpPr>
        <p:spPr>
          <a:xfrm>
            <a:off x="838200" y="365125"/>
            <a:ext cx="10515600" cy="1325563"/>
          </a:xfrm>
        </p:spPr>
        <p:txBody>
          <a:bodyPr anchor="ctr">
            <a:normAutofit/>
          </a:bodyPr>
          <a:lstStyle/>
          <a:p>
            <a:pPr algn="ctr"/>
            <a:r>
              <a:rPr lang="en-US" dirty="0"/>
              <a:t>Nonpoint source pollution</a:t>
            </a:r>
            <a:br>
              <a:rPr lang="en-US" dirty="0"/>
            </a:br>
            <a:endParaRPr lang="en-US" dirty="0"/>
          </a:p>
        </p:txBody>
      </p:sp>
      <p:sp>
        <p:nvSpPr>
          <p:cNvPr id="3" name="Content Placeholder 2">
            <a:extLst>
              <a:ext uri="{FF2B5EF4-FFF2-40B4-BE49-F238E27FC236}">
                <a16:creationId xmlns:a16="http://schemas.microsoft.com/office/drawing/2014/main" id="{0F39FE30-0C87-D30C-A0C5-6EA78DCBD86A}"/>
              </a:ext>
            </a:extLst>
          </p:cNvPr>
          <p:cNvSpPr>
            <a:spLocks noGrp="1"/>
          </p:cNvSpPr>
          <p:nvPr>
            <p:ph sz="half" idx="1"/>
          </p:nvPr>
        </p:nvSpPr>
        <p:spPr>
          <a:xfrm>
            <a:off x="149802" y="1438275"/>
            <a:ext cx="4898448" cy="4984549"/>
          </a:xfrm>
        </p:spPr>
        <p:txBody>
          <a:bodyPr>
            <a:normAutofit lnSpcReduction="10000"/>
          </a:bodyPr>
          <a:lstStyle/>
          <a:p>
            <a:r>
              <a:rPr lang="en-US" sz="2400" dirty="0"/>
              <a:t>Most common type of water pollution </a:t>
            </a:r>
          </a:p>
          <a:p>
            <a:r>
              <a:rPr lang="en-US" sz="2400" dirty="0"/>
              <a:t>Comes from a variety of sources, difficult to pinpoint</a:t>
            </a:r>
          </a:p>
          <a:p>
            <a:r>
              <a:rPr lang="en-US" sz="2400" dirty="0"/>
              <a:t>Examples:	</a:t>
            </a:r>
          </a:p>
          <a:p>
            <a:pPr lvl="1"/>
            <a:r>
              <a:rPr lang="en-US" dirty="0"/>
              <a:t>Overfertilizing/overwatering your lawn</a:t>
            </a:r>
          </a:p>
          <a:p>
            <a:pPr lvl="1"/>
            <a:r>
              <a:rPr lang="en-US" dirty="0"/>
              <a:t>Inappropriately using pesticides/fertilizers</a:t>
            </a:r>
          </a:p>
          <a:p>
            <a:pPr lvl="1"/>
            <a:r>
              <a:rPr lang="en-US" dirty="0"/>
              <a:t>Washing or draining polluted water in your yard (pool, car wash, etc.)</a:t>
            </a:r>
          </a:p>
          <a:p>
            <a:pPr lvl="1"/>
            <a:r>
              <a:rPr lang="en-US" dirty="0"/>
              <a:t>Leaving pet waste to decompose</a:t>
            </a:r>
          </a:p>
        </p:txBody>
      </p:sp>
      <p:pic>
        <p:nvPicPr>
          <p:cNvPr id="6" name="Picture Placeholder 5" descr="A black and white sign with text&#10;&#10;Description automatically generated with medium confidence">
            <a:extLst>
              <a:ext uri="{FF2B5EF4-FFF2-40B4-BE49-F238E27FC236}">
                <a16:creationId xmlns:a16="http://schemas.microsoft.com/office/drawing/2014/main" id="{0F82B028-D645-E8E5-8B1B-C557AB7C409F}"/>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5048250" y="1890560"/>
            <a:ext cx="6753225" cy="3436840"/>
          </a:xfrm>
          <a:noFill/>
        </p:spPr>
      </p:pic>
      <p:sp>
        <p:nvSpPr>
          <p:cNvPr id="2" name="TextBox 1">
            <a:extLst>
              <a:ext uri="{FF2B5EF4-FFF2-40B4-BE49-F238E27FC236}">
                <a16:creationId xmlns:a16="http://schemas.microsoft.com/office/drawing/2014/main" id="{049DFFFC-F853-977D-DBFC-738188E4DAEA}"/>
              </a:ext>
            </a:extLst>
          </p:cNvPr>
          <p:cNvSpPr txBox="1"/>
          <p:nvPr/>
        </p:nvSpPr>
        <p:spPr>
          <a:xfrm>
            <a:off x="10323310" y="4279890"/>
            <a:ext cx="858174" cy="1015663"/>
          </a:xfrm>
          <a:prstGeom prst="rect">
            <a:avLst/>
          </a:prstGeom>
          <a:noFill/>
        </p:spPr>
        <p:txBody>
          <a:bodyPr wrap="square" rtlCol="0">
            <a:spAutoFit/>
          </a:bodyPr>
          <a:lstStyle/>
          <a:p>
            <a:r>
              <a:rPr lang="en-US" sz="2000" b="1" dirty="0"/>
              <a:t>RIVER</a:t>
            </a:r>
          </a:p>
          <a:p>
            <a:r>
              <a:rPr lang="en-US" sz="2000" b="1" dirty="0"/>
              <a:t>CREEK</a:t>
            </a:r>
          </a:p>
          <a:p>
            <a:r>
              <a:rPr lang="en-US" sz="2000" b="1" dirty="0"/>
              <a:t>LAKE</a:t>
            </a:r>
          </a:p>
        </p:txBody>
      </p:sp>
    </p:spTree>
    <p:extLst>
      <p:ext uri="{BB962C8B-B14F-4D97-AF65-F5344CB8AC3E}">
        <p14:creationId xmlns:p14="http://schemas.microsoft.com/office/powerpoint/2010/main" val="410365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2"/>
        <p:cNvGrpSpPr/>
        <p:nvPr/>
      </p:nvGrpSpPr>
      <p:grpSpPr>
        <a:xfrm>
          <a:off x="0" y="0"/>
          <a:ext cx="0" cy="0"/>
          <a:chOff x="0" y="0"/>
          <a:chExt cx="0" cy="0"/>
        </a:xfrm>
      </p:grpSpPr>
      <p:pic>
        <p:nvPicPr>
          <p:cNvPr id="3" name="Picture 2">
            <a:extLst>
              <a:ext uri="{FF2B5EF4-FFF2-40B4-BE49-F238E27FC236}">
                <a16:creationId xmlns:a16="http://schemas.microsoft.com/office/drawing/2014/main" id="{FF8D1174-DAAB-F692-C1A5-1271CC6C03B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FAC498-06D9-85B9-3109-C2693A3F556A}"/>
              </a:ext>
            </a:extLst>
          </p:cNvPr>
          <p:cNvPicPr>
            <a:picLocks noChangeAspect="1"/>
          </p:cNvPicPr>
          <p:nvPr/>
        </p:nvPicPr>
        <p:blipFill>
          <a:blip r:embed="rId3"/>
          <a:stretch>
            <a:fillRect/>
          </a:stretch>
        </p:blipFill>
        <p:spPr>
          <a:xfrm>
            <a:off x="507127" y="1161887"/>
            <a:ext cx="3222067" cy="2624663"/>
          </a:xfrm>
          <a:prstGeom prst="rect">
            <a:avLst/>
          </a:prstGeom>
        </p:spPr>
      </p:pic>
      <p:pic>
        <p:nvPicPr>
          <p:cNvPr id="7" name="Picture 6">
            <a:extLst>
              <a:ext uri="{FF2B5EF4-FFF2-40B4-BE49-F238E27FC236}">
                <a16:creationId xmlns:a16="http://schemas.microsoft.com/office/drawing/2014/main" id="{DD552527-B452-23A0-97A8-5450BA17EB71}"/>
              </a:ext>
            </a:extLst>
          </p:cNvPr>
          <p:cNvPicPr>
            <a:picLocks noChangeAspect="1"/>
          </p:cNvPicPr>
          <p:nvPr/>
        </p:nvPicPr>
        <p:blipFill>
          <a:blip r:embed="rId4"/>
          <a:stretch>
            <a:fillRect/>
          </a:stretch>
        </p:blipFill>
        <p:spPr>
          <a:xfrm>
            <a:off x="4391407" y="2332917"/>
            <a:ext cx="3743538" cy="3297060"/>
          </a:xfrm>
          <a:prstGeom prst="rect">
            <a:avLst/>
          </a:prstGeom>
        </p:spPr>
      </p:pic>
      <p:pic>
        <p:nvPicPr>
          <p:cNvPr id="3" name="Picture 2">
            <a:extLst>
              <a:ext uri="{FF2B5EF4-FFF2-40B4-BE49-F238E27FC236}">
                <a16:creationId xmlns:a16="http://schemas.microsoft.com/office/drawing/2014/main" id="{EA1E5D48-2A17-5651-7F8A-A3CDA06273B2}"/>
              </a:ext>
            </a:extLst>
          </p:cNvPr>
          <p:cNvPicPr>
            <a:picLocks noChangeAspect="1"/>
          </p:cNvPicPr>
          <p:nvPr/>
        </p:nvPicPr>
        <p:blipFill>
          <a:blip r:embed="rId5"/>
          <a:stretch>
            <a:fillRect/>
          </a:stretch>
        </p:blipFill>
        <p:spPr>
          <a:xfrm>
            <a:off x="8591521" y="1162596"/>
            <a:ext cx="3093352" cy="2624662"/>
          </a:xfrm>
          <a:prstGeom prst="rect">
            <a:avLst/>
          </a:prstGeom>
        </p:spPr>
      </p:pic>
      <p:pic>
        <p:nvPicPr>
          <p:cNvPr id="5" name="Picture 4">
            <a:extLst>
              <a:ext uri="{FF2B5EF4-FFF2-40B4-BE49-F238E27FC236}">
                <a16:creationId xmlns:a16="http://schemas.microsoft.com/office/drawing/2014/main" id="{F32ECA79-5F03-1A56-7674-C653591699B7}"/>
              </a:ext>
            </a:extLst>
          </p:cNvPr>
          <p:cNvPicPr>
            <a:picLocks noChangeAspect="1"/>
          </p:cNvPicPr>
          <p:nvPr/>
        </p:nvPicPr>
        <p:blipFill>
          <a:blip r:embed="rId6"/>
          <a:stretch>
            <a:fillRect/>
          </a:stretch>
        </p:blipFill>
        <p:spPr>
          <a:xfrm>
            <a:off x="421603" y="3981447"/>
            <a:ext cx="3245769" cy="2624665"/>
          </a:xfrm>
          <a:prstGeom prst="rect">
            <a:avLst/>
          </a:prstGeom>
        </p:spPr>
      </p:pic>
      <p:pic>
        <p:nvPicPr>
          <p:cNvPr id="9" name="Picture 8">
            <a:extLst>
              <a:ext uri="{FF2B5EF4-FFF2-40B4-BE49-F238E27FC236}">
                <a16:creationId xmlns:a16="http://schemas.microsoft.com/office/drawing/2014/main" id="{EB1F42D9-6049-D564-370A-52478D150DE4}"/>
              </a:ext>
            </a:extLst>
          </p:cNvPr>
          <p:cNvPicPr>
            <a:picLocks noChangeAspect="1"/>
          </p:cNvPicPr>
          <p:nvPr/>
        </p:nvPicPr>
        <p:blipFill>
          <a:blip r:embed="rId7"/>
          <a:stretch>
            <a:fillRect/>
          </a:stretch>
        </p:blipFill>
        <p:spPr>
          <a:xfrm>
            <a:off x="8620855" y="4069221"/>
            <a:ext cx="3034684" cy="2643992"/>
          </a:xfrm>
          <a:prstGeom prst="rect">
            <a:avLst/>
          </a:prstGeom>
        </p:spPr>
      </p:pic>
      <p:pic>
        <p:nvPicPr>
          <p:cNvPr id="12" name="Google Shape;118;p3">
            <a:extLst>
              <a:ext uri="{FF2B5EF4-FFF2-40B4-BE49-F238E27FC236}">
                <a16:creationId xmlns:a16="http://schemas.microsoft.com/office/drawing/2014/main" id="{12FE6F7C-E922-A885-31BC-F9BFA5D0CFAB}"/>
              </a:ext>
            </a:extLst>
          </p:cNvPr>
          <p:cNvPicPr preferRelativeResize="0"/>
          <p:nvPr/>
        </p:nvPicPr>
        <p:blipFill rotWithShape="1">
          <a:blip r:embed="rId8" cstate="hqprint">
            <a:alphaModFix/>
            <a:extLst>
              <a:ext uri="{BEBA8EAE-BF5A-486C-A8C5-ECC9F3942E4B}">
                <a14:imgProps xmlns:a14="http://schemas.microsoft.com/office/drawing/2010/main">
                  <a14:imgLayer r:embed="rId9">
                    <a14:imgEffect>
                      <a14:backgroundRemoval t="9875" b="89969" l="6241" r="91445">
                        <a14:foregroundMark x1="10238" y1="57837" x2="10238" y2="57837"/>
                        <a14:foregroundMark x1="19846" y1="78527" x2="19846" y2="78527"/>
                        <a14:foregroundMark x1="6311" y1="49373" x2="6311" y2="49373"/>
                        <a14:foregroundMark x1="46213" y1="33699" x2="46213" y2="33699"/>
                        <a14:foregroundMark x1="53647" y1="31818" x2="53647" y2="31818"/>
                        <a14:foregroundMark x1="53927" y1="26959" x2="53927" y2="26959"/>
                        <a14:foregroundMark x1="52805" y1="44514" x2="52805" y2="44514"/>
                        <a14:foregroundMark x1="48878" y1="47022" x2="48878" y2="47022"/>
                        <a14:foregroundMark x1="46213" y1="33072" x2="46213" y2="33072"/>
                        <a14:foregroundMark x1="58696" y1="33072" x2="58696" y2="33072"/>
                        <a14:foregroundMark x1="58696" y1="40909" x2="58696" y2="40909"/>
                        <a14:foregroundMark x1="59748" y1="45768" x2="59748" y2="45768"/>
                        <a14:foregroundMark x1="58976" y1="36050" x2="58976" y2="36050"/>
                        <a14:foregroundMark x1="52805" y1="29467" x2="52805" y2="29467"/>
                        <a14:foregroundMark x1="53366" y1="40282" x2="53366" y2="40282"/>
                        <a14:foregroundMark x1="65077" y1="41536" x2="65077" y2="41536"/>
                        <a14:foregroundMark x1="64797" y1="37304" x2="64797" y2="37304"/>
                        <a14:foregroundMark x1="64797" y1="24608" x2="64797" y2="24608"/>
                        <a14:foregroundMark x1="69355" y1="31191" x2="69355" y2="31191"/>
                        <a14:foregroundMark x1="69565" y1="39185" x2="69565" y2="39185"/>
                        <a14:foregroundMark x1="70126" y1="45141" x2="70126" y2="45141"/>
                        <a14:foregroundMark x1="70407" y1="34326" x2="70407" y2="34326"/>
                        <a14:foregroundMark x1="71178" y1="26332" x2="71178" y2="26332"/>
                        <a14:foregroundMark x1="75736" y1="34953" x2="75736" y2="34953"/>
                        <a14:foregroundMark x1="75456" y1="41536" x2="75456" y2="41536"/>
                        <a14:foregroundMark x1="74895" y1="45768" x2="74895" y2="45768"/>
                        <a14:foregroundMark x1="74895" y1="25862" x2="74895" y2="25862"/>
                        <a14:foregroundMark x1="80224" y1="35423" x2="80224" y2="35423"/>
                        <a14:foregroundMark x1="80785" y1="40282" x2="80785" y2="40282"/>
                        <a14:foregroundMark x1="81066" y1="45141" x2="81066" y2="45141"/>
                        <a14:foregroundMark x1="82398" y1="47649" x2="82398" y2="47649"/>
                        <a14:foregroundMark x1="87658" y1="39185" x2="87658" y2="39185"/>
                        <a14:foregroundMark x1="91445" y1="40282" x2="91445" y2="40282"/>
                        <a14:foregroundMark x1="88990" y1="47022" x2="88990" y2="47022"/>
                        <a14:foregroundMark x1="45512" y1="64263" x2="45512" y2="64263"/>
                        <a14:foregroundMark x1="45722" y1="59718" x2="45722" y2="59718"/>
                        <a14:foregroundMark x1="65498" y1="44357" x2="65498" y2="44357"/>
                        <a14:foregroundMark x1="50000" y1="59091" x2="50000" y2="59091"/>
                        <a14:foregroundMark x1="50912" y1="64263" x2="50912" y2="64263"/>
                        <a14:foregroundMark x1="50771" y1="56270" x2="50771" y2="56270"/>
                        <a14:foregroundMark x1="52595" y1="55956" x2="52595" y2="55956"/>
                        <a14:foregroundMark x1="52735" y1="60502" x2="52735" y2="60502"/>
                        <a14:foregroundMark x1="56732" y1="58307" x2="56732" y2="58307"/>
                        <a14:foregroundMark x1="59187" y1="57994" x2="59187" y2="57994"/>
                        <a14:foregroundMark x1="59537" y1="57994" x2="59537" y2="57994"/>
                        <a14:foregroundMark x1="59537" y1="55172" x2="59537" y2="55172"/>
                        <a14:foregroundMark x1="62132" y1="58777" x2="62132" y2="58777"/>
                        <a14:foregroundMark x1="60589" y1="66771" x2="60589" y2="66771"/>
                        <a14:foregroundMark x1="63815" y1="59718" x2="63815" y2="59718"/>
                        <a14:foregroundMark x1="67812" y1="62226" x2="67812" y2="62226"/>
                        <a14:foregroundMark x1="67812" y1="62226" x2="67812" y2="62226"/>
                        <a14:foregroundMark x1="67532" y1="64734" x2="67532" y2="64734"/>
                        <a14:foregroundMark x1="69986" y1="61599" x2="69986" y2="61599"/>
                        <a14:foregroundMark x1="69986" y1="62539" x2="69986" y2="62539"/>
                        <a14:foregroundMark x1="68724" y1="62539" x2="68724" y2="62539"/>
                        <a14:foregroundMark x1="68724" y1="54232" x2="68724" y2="54232"/>
                        <a14:foregroundMark x1="69215" y1="54859" x2="69215" y2="54859"/>
                        <a14:foregroundMark x1="72090" y1="56270" x2="72090" y2="56270"/>
                        <a14:foregroundMark x1="71809" y1="53762" x2="71809" y2="53762"/>
                        <a14:foregroundMark x1="71950" y1="59404" x2="71950" y2="59404"/>
                        <a14:foregroundMark x1="74755" y1="61599" x2="74755" y2="61599"/>
                        <a14:foregroundMark x1="76438" y1="61599" x2="76438" y2="61599"/>
                        <a14:foregroundMark x1="79173" y1="61599" x2="79173" y2="61599"/>
                        <a14:foregroundMark x1="80856" y1="64263" x2="80856" y2="64263"/>
                        <a14:foregroundMark x1="82398" y1="61599" x2="82398" y2="61599"/>
                        <a14:foregroundMark x1="83661" y1="61599" x2="83661" y2="61599"/>
                        <a14:foregroundMark x1="77980" y1="76646" x2="77980" y2="76646"/>
                        <a14:foregroundMark x1="80084" y1="73041" x2="80084" y2="73041"/>
                        <a14:foregroundMark x1="79523" y1="76176" x2="79523" y2="76176"/>
                        <a14:foregroundMark x1="79804" y1="78370" x2="79804" y2="78370"/>
                        <a14:foregroundMark x1="74544" y1="75862" x2="74544" y2="75862"/>
                        <a14:foregroundMark x1="74895" y1="73041" x2="74895" y2="73041"/>
                        <a14:foregroundMark x1="72090" y1="73511" x2="72090" y2="73511"/>
                        <a14:foregroundMark x1="72090" y1="71630" x2="72090" y2="71630"/>
                        <a14:foregroundMark x1="72090" y1="78056" x2="72090" y2="78056"/>
                        <a14:foregroundMark x1="72090" y1="81191" x2="72090" y2="81191"/>
                        <a14:foregroundMark x1="71950" y1="69906" x2="71950" y2="69906"/>
                        <a14:foregroundMark x1="69495" y1="82602" x2="69495" y2="82602"/>
                        <a14:foregroundMark x1="69635" y1="77273" x2="69635" y2="77273"/>
                        <a14:foregroundMark x1="67321" y1="71317" x2="67321" y2="71317"/>
                        <a14:foregroundMark x1="67041" y1="76646" x2="67041" y2="76646"/>
                        <a14:foregroundMark x1="63955" y1="75862" x2="63955" y2="75862"/>
                        <a14:foregroundMark x1="59958" y1="78370" x2="59958" y2="78370"/>
                        <a14:foregroundMark x1="57994" y1="67085" x2="57994" y2="67085"/>
                      </a14:backgroundRemoval>
                    </a14:imgEffect>
                  </a14:imgLayer>
                </a14:imgProps>
              </a:ext>
              <a:ext uri="{28A0092B-C50C-407E-A947-70E740481C1C}">
                <a14:useLocalDpi xmlns:a14="http://schemas.microsoft.com/office/drawing/2010/main"/>
              </a:ext>
            </a:extLst>
          </a:blip>
          <a:srcRect/>
          <a:stretch/>
        </p:blipFill>
        <p:spPr>
          <a:xfrm>
            <a:off x="10260871" y="144787"/>
            <a:ext cx="1676573" cy="735846"/>
          </a:xfrm>
          <a:prstGeom prst="rect">
            <a:avLst/>
          </a:prstGeom>
          <a:noFill/>
          <a:ln>
            <a:noFill/>
          </a:ln>
        </p:spPr>
      </p:pic>
      <p:sp>
        <p:nvSpPr>
          <p:cNvPr id="13" name="Title 3">
            <a:extLst>
              <a:ext uri="{FF2B5EF4-FFF2-40B4-BE49-F238E27FC236}">
                <a16:creationId xmlns:a16="http://schemas.microsoft.com/office/drawing/2014/main" id="{18FFF9D4-1E84-DA44-318C-12639C89B4C2}"/>
              </a:ext>
            </a:extLst>
          </p:cNvPr>
          <p:cNvSpPr txBox="1">
            <a:spLocks/>
          </p:cNvSpPr>
          <p:nvPr/>
        </p:nvSpPr>
        <p:spPr>
          <a:xfrm>
            <a:off x="254556" y="499105"/>
            <a:ext cx="9686926" cy="1325563"/>
          </a:xfrm>
          <a:prstGeom prst="rect">
            <a:avLst/>
          </a:prstGeom>
        </p:spPr>
        <p:txBody>
          <a:bodyPr/>
          <a:lst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a:lstStyle>
          <a:p>
            <a:r>
              <a:rPr lang="en-US" dirty="0">
                <a:solidFill>
                  <a:srgbClr val="002060"/>
                </a:solidFill>
              </a:rPr>
              <a:t>Make small changes to reduce pollution</a:t>
            </a:r>
          </a:p>
        </p:txBody>
      </p:sp>
    </p:spTree>
    <p:extLst>
      <p:ext uri="{BB962C8B-B14F-4D97-AF65-F5344CB8AC3E}">
        <p14:creationId xmlns:p14="http://schemas.microsoft.com/office/powerpoint/2010/main" val="2301054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ABF09-A92B-5477-72F9-54D01EFF1A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52" y="817927"/>
            <a:ext cx="12208503" cy="6040073"/>
          </a:xfrm>
          <a:prstGeom prst="rect">
            <a:avLst/>
          </a:prstGeom>
        </p:spPr>
      </p:pic>
      <p:sp>
        <p:nvSpPr>
          <p:cNvPr id="2" name="Title 1">
            <a:extLst>
              <a:ext uri="{FF2B5EF4-FFF2-40B4-BE49-F238E27FC236}">
                <a16:creationId xmlns:a16="http://schemas.microsoft.com/office/drawing/2014/main" id="{E6CD4CC0-87BF-4516-38E4-AA452927E0AE}"/>
              </a:ext>
            </a:extLst>
          </p:cNvPr>
          <p:cNvSpPr txBox="1">
            <a:spLocks/>
          </p:cNvSpPr>
          <p:nvPr/>
        </p:nvSpPr>
        <p:spPr>
          <a:xfrm>
            <a:off x="420188" y="82080"/>
            <a:ext cx="5675811" cy="735847"/>
          </a:xfrm>
          <a:prstGeom prst="rect">
            <a:avLst/>
          </a:prstGeom>
        </p:spPr>
        <p:txBody>
          <a:bodyPr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kern="0" dirty="0">
                <a:solidFill>
                  <a:srgbClr val="002060"/>
                </a:solidFill>
              </a:rPr>
              <a:t>Creeks in Roseville</a:t>
            </a:r>
          </a:p>
        </p:txBody>
      </p:sp>
    </p:spTree>
    <p:extLst>
      <p:ext uri="{BB962C8B-B14F-4D97-AF65-F5344CB8AC3E}">
        <p14:creationId xmlns:p14="http://schemas.microsoft.com/office/powerpoint/2010/main" val="301325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28F00-0A34-30F5-3CF8-973410AFF3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49" y="756303"/>
            <a:ext cx="12336819" cy="6101697"/>
          </a:xfrm>
          <a:prstGeom prst="rect">
            <a:avLst/>
          </a:prstGeom>
        </p:spPr>
      </p:pic>
      <p:sp>
        <p:nvSpPr>
          <p:cNvPr id="2" name="Title 1">
            <a:extLst>
              <a:ext uri="{FF2B5EF4-FFF2-40B4-BE49-F238E27FC236}">
                <a16:creationId xmlns:a16="http://schemas.microsoft.com/office/drawing/2014/main" id="{378FA30C-B9DC-3DDA-817A-3F258CD33F37}"/>
              </a:ext>
            </a:extLst>
          </p:cNvPr>
          <p:cNvSpPr txBox="1">
            <a:spLocks/>
          </p:cNvSpPr>
          <p:nvPr/>
        </p:nvSpPr>
        <p:spPr>
          <a:xfrm>
            <a:off x="355372" y="20456"/>
            <a:ext cx="5675811" cy="735847"/>
          </a:xfrm>
          <a:prstGeom prst="rect">
            <a:avLst/>
          </a:prstGeom>
        </p:spPr>
        <p:txBody>
          <a:bodyPr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kern="0" dirty="0">
                <a:solidFill>
                  <a:srgbClr val="002060"/>
                </a:solidFill>
              </a:rPr>
              <a:t>Maidu Regional Park</a:t>
            </a:r>
          </a:p>
        </p:txBody>
      </p:sp>
    </p:spTree>
    <p:extLst>
      <p:ext uri="{BB962C8B-B14F-4D97-AF65-F5344CB8AC3E}">
        <p14:creationId xmlns:p14="http://schemas.microsoft.com/office/powerpoint/2010/main" val="1439285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E0ADD4-4AF7-0694-8706-E193D2C082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996" y="802257"/>
            <a:ext cx="12214996" cy="6055743"/>
          </a:xfrm>
          <a:prstGeom prst="rect">
            <a:avLst/>
          </a:prstGeom>
        </p:spPr>
      </p:pic>
      <p:sp>
        <p:nvSpPr>
          <p:cNvPr id="2" name="Title 1">
            <a:extLst>
              <a:ext uri="{FF2B5EF4-FFF2-40B4-BE49-F238E27FC236}">
                <a16:creationId xmlns:a16="http://schemas.microsoft.com/office/drawing/2014/main" id="{CDF8965D-27E9-AD16-0B49-B93600470B95}"/>
              </a:ext>
            </a:extLst>
          </p:cNvPr>
          <p:cNvSpPr txBox="1">
            <a:spLocks/>
          </p:cNvSpPr>
          <p:nvPr/>
        </p:nvSpPr>
        <p:spPr>
          <a:xfrm>
            <a:off x="238005" y="66410"/>
            <a:ext cx="9432206" cy="735847"/>
          </a:xfrm>
          <a:prstGeom prst="rect">
            <a:avLst/>
          </a:prstGeom>
        </p:spPr>
        <p:txBody>
          <a:bodyPr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kern="0" dirty="0">
                <a:solidFill>
                  <a:srgbClr val="002060"/>
                </a:solidFill>
              </a:rPr>
              <a:t>Stormwater Inlets and Flow</a:t>
            </a:r>
          </a:p>
        </p:txBody>
      </p:sp>
    </p:spTree>
    <p:extLst>
      <p:ext uri="{BB962C8B-B14F-4D97-AF65-F5344CB8AC3E}">
        <p14:creationId xmlns:p14="http://schemas.microsoft.com/office/powerpoint/2010/main" val="3425654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9D3AEC-74D4-12B4-D521-AEB3739F6E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207" y="961402"/>
            <a:ext cx="12172793" cy="5896598"/>
          </a:xfrm>
          <a:prstGeom prst="rect">
            <a:avLst/>
          </a:prstGeom>
        </p:spPr>
      </p:pic>
      <p:sp>
        <p:nvSpPr>
          <p:cNvPr id="2" name="Title 1">
            <a:extLst>
              <a:ext uri="{FF2B5EF4-FFF2-40B4-BE49-F238E27FC236}">
                <a16:creationId xmlns:a16="http://schemas.microsoft.com/office/drawing/2014/main" id="{D8697525-F799-C82B-959C-EB49D5E677A9}"/>
              </a:ext>
            </a:extLst>
          </p:cNvPr>
          <p:cNvSpPr txBox="1">
            <a:spLocks/>
          </p:cNvSpPr>
          <p:nvPr/>
        </p:nvSpPr>
        <p:spPr>
          <a:xfrm>
            <a:off x="249373" y="140821"/>
            <a:ext cx="5675811" cy="735847"/>
          </a:xfrm>
          <a:prstGeom prst="rect">
            <a:avLst/>
          </a:prstGeom>
        </p:spPr>
        <p:txBody>
          <a:bodyPr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kern="0" dirty="0">
                <a:solidFill>
                  <a:srgbClr val="002060"/>
                </a:solidFill>
              </a:rPr>
              <a:t>Outfall &amp; Creek</a:t>
            </a:r>
          </a:p>
        </p:txBody>
      </p:sp>
    </p:spTree>
    <p:extLst>
      <p:ext uri="{BB962C8B-B14F-4D97-AF65-F5344CB8AC3E}">
        <p14:creationId xmlns:p14="http://schemas.microsoft.com/office/powerpoint/2010/main" val="529032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1" name="Freeform: Shape 10">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5DD03A75-F300-1070-26A7-3D9CE2916ED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5" name="Freeform: Shape 14">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85231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CD626D-0A4D-FF48-E70F-DB08841DB712}"/>
              </a:ext>
            </a:extLst>
          </p:cNvPr>
          <p:cNvSpPr>
            <a:spLocks noGrp="1"/>
          </p:cNvSpPr>
          <p:nvPr>
            <p:ph type="title"/>
          </p:nvPr>
        </p:nvSpPr>
        <p:spPr>
          <a:xfrm>
            <a:off x="1371597" y="348865"/>
            <a:ext cx="10044023" cy="877729"/>
          </a:xfrm>
        </p:spPr>
        <p:txBody>
          <a:bodyPr anchor="ctr">
            <a:normAutofit/>
          </a:bodyPr>
          <a:lstStyle/>
          <a:p>
            <a:r>
              <a:rPr lang="en-US" sz="5400" dirty="0">
                <a:solidFill>
                  <a:srgbClr val="FFFFFF"/>
                </a:solidFill>
              </a:rPr>
              <a:t>What is a Pyrethroid?</a:t>
            </a:r>
          </a:p>
        </p:txBody>
      </p:sp>
      <p:graphicFrame>
        <p:nvGraphicFramePr>
          <p:cNvPr id="5" name="Text Placeholder 2">
            <a:extLst>
              <a:ext uri="{FF2B5EF4-FFF2-40B4-BE49-F238E27FC236}">
                <a16:creationId xmlns:a16="http://schemas.microsoft.com/office/drawing/2014/main" id="{A3578CFC-1F7D-8489-B08E-580AD0EBE2BC}"/>
              </a:ext>
            </a:extLst>
          </p:cNvPr>
          <p:cNvGraphicFramePr/>
          <p:nvPr>
            <p:extLst>
              <p:ext uri="{D42A27DB-BD31-4B8C-83A1-F6EECF244321}">
                <p14:modId xmlns:p14="http://schemas.microsoft.com/office/powerpoint/2010/main" val="947739745"/>
              </p:ext>
            </p:extLst>
          </p:nvPr>
        </p:nvGraphicFramePr>
        <p:xfrm>
          <a:off x="58723" y="1635853"/>
          <a:ext cx="12038201" cy="4669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9527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rock, nature&#10;&#10;Description automatically generated">
            <a:extLst>
              <a:ext uri="{FF2B5EF4-FFF2-40B4-BE49-F238E27FC236}">
                <a16:creationId xmlns:a16="http://schemas.microsoft.com/office/drawing/2014/main" id="{BEC3766C-E676-53A9-E361-F4E587AF034E}"/>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2" name="Freeform: Shape 11">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17D925-B382-A592-5C98-7506B2B80954}"/>
              </a:ext>
            </a:extLst>
          </p:cNvPr>
          <p:cNvSpPr>
            <a:spLocks noGrp="1"/>
          </p:cNvSpPr>
          <p:nvPr>
            <p:ph type="title"/>
          </p:nvPr>
        </p:nvSpPr>
        <p:spPr>
          <a:xfrm>
            <a:off x="374904" y="856488"/>
            <a:ext cx="4992624" cy="1243584"/>
          </a:xfrm>
        </p:spPr>
        <p:txBody>
          <a:bodyPr anchor="ctr">
            <a:normAutofit/>
          </a:bodyPr>
          <a:lstStyle/>
          <a:p>
            <a:r>
              <a:rPr lang="en-US" sz="3400"/>
              <a:t>Pyrethroid Impacts to Aquatic Life</a:t>
            </a:r>
          </a:p>
        </p:txBody>
      </p:sp>
      <p:sp>
        <p:nvSpPr>
          <p:cNvPr id="16" name="Rectangle 15">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17956EAD-48F1-F0FC-F3DC-AF013306813B}"/>
              </a:ext>
            </a:extLst>
          </p:cNvPr>
          <p:cNvSpPr>
            <a:spLocks noGrp="1"/>
          </p:cNvSpPr>
          <p:nvPr>
            <p:ph type="body" idx="1"/>
          </p:nvPr>
        </p:nvSpPr>
        <p:spPr>
          <a:xfrm>
            <a:off x="374904" y="2522949"/>
            <a:ext cx="5065776" cy="3402363"/>
          </a:xfrm>
        </p:spPr>
        <p:txBody>
          <a:bodyPr anchor="t">
            <a:normAutofit/>
          </a:bodyPr>
          <a:lstStyle/>
          <a:p>
            <a:r>
              <a:rPr lang="en-US" sz="1600" b="1"/>
              <a:t>Acute toxicity: </a:t>
            </a:r>
            <a:r>
              <a:rPr lang="en-US" sz="1600"/>
              <a:t>causing death to aquatic organisms, including fish, insects, crustaceans, and amphibians at higher concentrations.</a:t>
            </a:r>
          </a:p>
          <a:p>
            <a:r>
              <a:rPr lang="en-US" sz="1600" b="1"/>
              <a:t>Sublethal effects: </a:t>
            </a:r>
            <a:r>
              <a:rPr lang="en-US" sz="1600"/>
              <a:t>behavioral changes</a:t>
            </a:r>
          </a:p>
          <a:p>
            <a:r>
              <a:rPr lang="en-US" sz="1600" b="1"/>
              <a:t>Growth effects: </a:t>
            </a:r>
            <a:r>
              <a:rPr lang="en-US" sz="1600"/>
              <a:t>slows growth and lowers survivability.</a:t>
            </a:r>
          </a:p>
          <a:p>
            <a:r>
              <a:rPr lang="en-US" sz="1600" b="1"/>
              <a:t>Oxidative stress: </a:t>
            </a:r>
            <a:r>
              <a:rPr lang="en-US" sz="1600"/>
              <a:t>can alter DNA, proteins, and lipids in fish cells.</a:t>
            </a:r>
          </a:p>
          <a:p>
            <a:r>
              <a:rPr lang="en-US" sz="1600" b="1"/>
              <a:t>Endocrine disruption: </a:t>
            </a:r>
            <a:r>
              <a:rPr lang="en-US" sz="1600"/>
              <a:t>mimicking or blocking normal hormone function</a:t>
            </a:r>
          </a:p>
          <a:p>
            <a:r>
              <a:rPr lang="en-US" sz="1600" b="1"/>
              <a:t>Suppressed immune systems </a:t>
            </a:r>
          </a:p>
        </p:txBody>
      </p:sp>
    </p:spTree>
    <p:extLst>
      <p:ext uri="{BB962C8B-B14F-4D97-AF65-F5344CB8AC3E}">
        <p14:creationId xmlns:p14="http://schemas.microsoft.com/office/powerpoint/2010/main" val="3005145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sheds - Be Water Friendly">
            <a:extLst>
              <a:ext uri="{FF2B5EF4-FFF2-40B4-BE49-F238E27FC236}">
                <a16:creationId xmlns:a16="http://schemas.microsoft.com/office/drawing/2014/main" id="{E9A7ABA7-E996-CE32-B745-CDDE03F20E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4461" y="1009650"/>
            <a:ext cx="6472589" cy="5663516"/>
          </a:xfrm>
          <a:prstGeom prst="rect">
            <a:avLst/>
          </a:prstGeom>
          <a:solidFill>
            <a:srgbClr val="FFFFFF"/>
          </a:solidFill>
          <a:ln w="50800">
            <a:solidFill>
              <a:schemeClr val="bg1"/>
            </a:solidFill>
          </a:ln>
        </p:spPr>
      </p:pic>
      <p:sp>
        <p:nvSpPr>
          <p:cNvPr id="1031" name="Content Placeholder 2">
            <a:extLst>
              <a:ext uri="{FF2B5EF4-FFF2-40B4-BE49-F238E27FC236}">
                <a16:creationId xmlns:a16="http://schemas.microsoft.com/office/drawing/2014/main" id="{01BF6B21-37BD-1D13-3CD7-B883192911B6}"/>
              </a:ext>
            </a:extLst>
          </p:cNvPr>
          <p:cNvSpPr>
            <a:spLocks noGrp="1"/>
          </p:cNvSpPr>
          <p:nvPr>
            <p:ph idx="16"/>
          </p:nvPr>
        </p:nvSpPr>
        <p:spPr>
          <a:xfrm>
            <a:off x="7875561" y="2807204"/>
            <a:ext cx="4316439" cy="2688721"/>
          </a:xfrm>
        </p:spPr>
        <p:txBody>
          <a:bodyPr>
            <a:normAutofit/>
          </a:bodyPr>
          <a:lstStyle/>
          <a:p>
            <a:r>
              <a:rPr lang="en-US" dirty="0"/>
              <a:t>The land that all water flows across on its way to the lowest point. </a:t>
            </a:r>
          </a:p>
          <a:p>
            <a:endParaRPr lang="en-US" dirty="0"/>
          </a:p>
          <a:p>
            <a:r>
              <a:rPr lang="en-US" dirty="0"/>
              <a:t>Come in many sizes</a:t>
            </a:r>
            <a:br>
              <a:rPr lang="en-US" dirty="0"/>
            </a:br>
            <a:endParaRPr lang="en-US" dirty="0"/>
          </a:p>
          <a:p>
            <a:endParaRPr lang="en-US" dirty="0"/>
          </a:p>
        </p:txBody>
      </p:sp>
      <p:sp>
        <p:nvSpPr>
          <p:cNvPr id="2" name="Title 1">
            <a:extLst>
              <a:ext uri="{FF2B5EF4-FFF2-40B4-BE49-F238E27FC236}">
                <a16:creationId xmlns:a16="http://schemas.microsoft.com/office/drawing/2014/main" id="{B73FF548-17EB-C64D-8994-8CD160158538}"/>
              </a:ext>
            </a:extLst>
          </p:cNvPr>
          <p:cNvSpPr>
            <a:spLocks noGrp="1"/>
          </p:cNvSpPr>
          <p:nvPr>
            <p:ph type="title"/>
          </p:nvPr>
        </p:nvSpPr>
        <p:spPr>
          <a:xfrm>
            <a:off x="2368730" y="354466"/>
            <a:ext cx="5675811" cy="735847"/>
          </a:xfrm>
        </p:spPr>
        <p:txBody>
          <a:bodyPr anchor="t">
            <a:normAutofit/>
          </a:bodyPr>
          <a:lstStyle/>
          <a:p>
            <a:r>
              <a:rPr lang="en-US" sz="4000" dirty="0">
                <a:solidFill>
                  <a:srgbClr val="002060"/>
                </a:solidFill>
              </a:rPr>
              <a:t>What is a watershed?</a:t>
            </a:r>
          </a:p>
        </p:txBody>
      </p:sp>
      <p:sp>
        <p:nvSpPr>
          <p:cNvPr id="4" name="TextBox 3">
            <a:extLst>
              <a:ext uri="{FF2B5EF4-FFF2-40B4-BE49-F238E27FC236}">
                <a16:creationId xmlns:a16="http://schemas.microsoft.com/office/drawing/2014/main" id="{44585C31-F00D-DF35-ECAA-B2E701E2FAE0}"/>
              </a:ext>
            </a:extLst>
          </p:cNvPr>
          <p:cNvSpPr txBox="1"/>
          <p:nvPr/>
        </p:nvSpPr>
        <p:spPr>
          <a:xfrm>
            <a:off x="272800" y="6092686"/>
            <a:ext cx="1665330" cy="230832"/>
          </a:xfrm>
          <a:prstGeom prst="rect">
            <a:avLst/>
          </a:prstGeom>
          <a:noFill/>
        </p:spPr>
        <p:txBody>
          <a:bodyPr wrap="square" rtlCol="0">
            <a:spAutoFit/>
          </a:bodyPr>
          <a:lstStyle/>
          <a:p>
            <a:r>
              <a:rPr lang="en-US" sz="900" b="0" i="0" u="none" strike="noStrike" dirty="0">
                <a:effectLst/>
                <a:highlight>
                  <a:srgbClr val="FFFFFF"/>
                </a:highlight>
                <a:latin typeface="Google Sans"/>
                <a:hlinkClick r:id="rId4"/>
              </a:rPr>
              <a:t>Watersheds - Be Water Friendly</a:t>
            </a:r>
          </a:p>
        </p:txBody>
      </p:sp>
      <p:pic>
        <p:nvPicPr>
          <p:cNvPr id="3" name="Google Shape;118;p3">
            <a:extLst>
              <a:ext uri="{FF2B5EF4-FFF2-40B4-BE49-F238E27FC236}">
                <a16:creationId xmlns:a16="http://schemas.microsoft.com/office/drawing/2014/main" id="{BAD77965-36D7-B9B5-4857-0B8B492E25D8}"/>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0260871" y="166559"/>
            <a:ext cx="1676573" cy="735846"/>
          </a:xfrm>
          <a:prstGeom prst="rect">
            <a:avLst/>
          </a:prstGeom>
          <a:noFill/>
          <a:ln>
            <a:noFill/>
          </a:ln>
        </p:spPr>
      </p:pic>
    </p:spTree>
    <p:extLst>
      <p:ext uri="{BB962C8B-B14F-4D97-AF65-F5344CB8AC3E}">
        <p14:creationId xmlns:p14="http://schemas.microsoft.com/office/powerpoint/2010/main" val="1680755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69342-BF31-6A06-AFE5-9247886A396B}"/>
              </a:ext>
            </a:extLst>
          </p:cNvPr>
          <p:cNvSpPr>
            <a:spLocks noGrp="1"/>
          </p:cNvSpPr>
          <p:nvPr>
            <p:ph type="title"/>
          </p:nvPr>
        </p:nvSpPr>
        <p:spPr>
          <a:xfrm>
            <a:off x="890338" y="640080"/>
            <a:ext cx="3734014" cy="2344660"/>
          </a:xfrm>
        </p:spPr>
        <p:txBody>
          <a:bodyPr vert="horz" lIns="91440" tIns="45720" rIns="91440" bIns="45720" rtlCol="0" anchor="b">
            <a:normAutofit/>
          </a:bodyPr>
          <a:lstStyle/>
          <a:p>
            <a:pPr>
              <a:spcBef>
                <a:spcPct val="0"/>
              </a:spcBef>
            </a:pPr>
            <a:r>
              <a:rPr lang="en-US" sz="5400" b="1" kern="1200" dirty="0">
                <a:solidFill>
                  <a:schemeClr val="tx1"/>
                </a:solidFill>
                <a:latin typeface="+mj-lt"/>
                <a:ea typeface="+mj-ea"/>
                <a:cs typeface="+mj-cs"/>
              </a:rPr>
              <a:t>What can you do to help?</a:t>
            </a:r>
          </a:p>
        </p:txBody>
      </p:sp>
      <p:sp>
        <p:nvSpPr>
          <p:cNvPr id="3" name="Text Placeholder 2">
            <a:extLst>
              <a:ext uri="{FF2B5EF4-FFF2-40B4-BE49-F238E27FC236}">
                <a16:creationId xmlns:a16="http://schemas.microsoft.com/office/drawing/2014/main" id="{047AB8FB-9B2A-6AFC-CD92-815601904618}"/>
              </a:ext>
            </a:extLst>
          </p:cNvPr>
          <p:cNvSpPr>
            <a:spLocks noGrp="1"/>
          </p:cNvSpPr>
          <p:nvPr>
            <p:ph type="body" idx="1"/>
          </p:nvPr>
        </p:nvSpPr>
        <p:spPr>
          <a:xfrm>
            <a:off x="890339" y="4636008"/>
            <a:ext cx="3734014" cy="1572768"/>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Follow IPM tactics</a:t>
            </a:r>
          </a:p>
        </p:txBody>
      </p:sp>
      <p:sp>
        <p:nvSpPr>
          <p:cNvPr id="104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w IPM paradigm">
            <a:extLst>
              <a:ext uri="{FF2B5EF4-FFF2-40B4-BE49-F238E27FC236}">
                <a16:creationId xmlns:a16="http://schemas.microsoft.com/office/drawing/2014/main" id="{209124C2-F537-5C19-3100-1CE35D7C8A5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50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69342-BF31-6A06-AFE5-9247886A396B}"/>
              </a:ext>
            </a:extLst>
          </p:cNvPr>
          <p:cNvSpPr>
            <a:spLocks noGrp="1"/>
          </p:cNvSpPr>
          <p:nvPr>
            <p:ph type="title"/>
          </p:nvPr>
        </p:nvSpPr>
        <p:spPr>
          <a:xfrm>
            <a:off x="5297762" y="640080"/>
            <a:ext cx="6251110" cy="3566160"/>
          </a:xfrm>
        </p:spPr>
        <p:txBody>
          <a:bodyPr vert="horz" lIns="91440" tIns="45720" rIns="91440" bIns="45720" rtlCol="0" anchor="b">
            <a:normAutofit/>
          </a:bodyPr>
          <a:lstStyle/>
          <a:p>
            <a:pPr>
              <a:spcBef>
                <a:spcPct val="0"/>
              </a:spcBef>
            </a:pPr>
            <a:r>
              <a:rPr lang="en-US" sz="5400" b="1" kern="1200" dirty="0">
                <a:solidFill>
                  <a:schemeClr val="tx1"/>
                </a:solidFill>
                <a:latin typeface="+mj-lt"/>
                <a:ea typeface="+mj-ea"/>
                <a:cs typeface="+mj-cs"/>
              </a:rPr>
              <a:t>What can you do to help?</a:t>
            </a:r>
          </a:p>
        </p:txBody>
      </p:sp>
      <p:sp>
        <p:nvSpPr>
          <p:cNvPr id="3" name="Text Placeholder 2">
            <a:extLst>
              <a:ext uri="{FF2B5EF4-FFF2-40B4-BE49-F238E27FC236}">
                <a16:creationId xmlns:a16="http://schemas.microsoft.com/office/drawing/2014/main" id="{047AB8FB-9B2A-6AFC-CD92-815601904618}"/>
              </a:ext>
            </a:extLst>
          </p:cNvPr>
          <p:cNvSpPr>
            <a:spLocks noGrp="1"/>
          </p:cNvSpPr>
          <p:nvPr>
            <p:ph type="body" idx="1"/>
          </p:nvPr>
        </p:nvSpPr>
        <p:spPr>
          <a:xfrm>
            <a:off x="5297760" y="4636008"/>
            <a:ext cx="6251111" cy="1572768"/>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Always read labels</a:t>
            </a:r>
          </a:p>
        </p:txBody>
      </p:sp>
      <p:pic>
        <p:nvPicPr>
          <p:cNvPr id="1026" name="Picture 2">
            <a:extLst>
              <a:ext uri="{FF2B5EF4-FFF2-40B4-BE49-F238E27FC236}">
                <a16:creationId xmlns:a16="http://schemas.microsoft.com/office/drawing/2014/main" id="{209124C2-F537-5C19-3100-1CE35D7C8A5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4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88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69342-BF31-6A06-AFE5-9247886A396B}"/>
              </a:ext>
            </a:extLst>
          </p:cNvPr>
          <p:cNvSpPr>
            <a:spLocks noGrp="1"/>
          </p:cNvSpPr>
          <p:nvPr>
            <p:ph type="title"/>
          </p:nvPr>
        </p:nvSpPr>
        <p:spPr>
          <a:xfrm>
            <a:off x="577573" y="368708"/>
            <a:ext cx="4368602" cy="1956841"/>
          </a:xfrm>
        </p:spPr>
        <p:txBody>
          <a:bodyPr vert="horz" lIns="91440" tIns="45720" rIns="91440" bIns="45720" rtlCol="0" anchor="b">
            <a:normAutofit/>
          </a:bodyPr>
          <a:lstStyle/>
          <a:p>
            <a:pPr>
              <a:spcBef>
                <a:spcPct val="0"/>
              </a:spcBef>
            </a:pPr>
            <a:r>
              <a:rPr lang="en-US" sz="5000" b="1" kern="1200" dirty="0">
                <a:latin typeface="+mj-lt"/>
                <a:ea typeface="+mj-ea"/>
                <a:cs typeface="+mj-cs"/>
              </a:rPr>
              <a:t>What can you do to help?</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47AB8FB-9B2A-6AFC-CD92-815601904618}"/>
              </a:ext>
            </a:extLst>
          </p:cNvPr>
          <p:cNvSpPr>
            <a:spLocks noGrp="1"/>
          </p:cNvSpPr>
          <p:nvPr>
            <p:ph type="body" idx="1"/>
          </p:nvPr>
        </p:nvSpPr>
        <p:spPr>
          <a:xfrm>
            <a:off x="640080" y="4002657"/>
            <a:ext cx="4243589" cy="2190910"/>
          </a:xfrm>
        </p:spPr>
        <p:txBody>
          <a:bodyPr vert="horz" lIns="91440" tIns="45720" rIns="91440" bIns="45720" rtlCol="0">
            <a:normAutofit/>
          </a:bodyPr>
          <a:lstStyle/>
          <a:p>
            <a:pPr marL="114300" indent="0">
              <a:buNone/>
            </a:pPr>
            <a:r>
              <a:rPr lang="en-US" sz="2200" dirty="0"/>
              <a:t>Be an advocate: Tell your neighbors, friends, and community</a:t>
            </a:r>
          </a:p>
        </p:txBody>
      </p:sp>
      <p:pic>
        <p:nvPicPr>
          <p:cNvPr id="2050" name="Picture 2" descr="Neighbors Talking Fence Images – Browse 910 Stock Photos, Vectors, and  Video | Adobe Stock">
            <a:extLst>
              <a:ext uri="{FF2B5EF4-FFF2-40B4-BE49-F238E27FC236}">
                <a16:creationId xmlns:a16="http://schemas.microsoft.com/office/drawing/2014/main" id="{7990E38E-4C18-562A-8750-1E457FD6276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50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F6C"/>
        </a:solidFill>
        <a:effectLst/>
      </p:bgPr>
    </p:bg>
    <p:spTree>
      <p:nvGrpSpPr>
        <p:cNvPr id="1" name="Shape 160"/>
        <p:cNvGrpSpPr/>
        <p:nvPr/>
      </p:nvGrpSpPr>
      <p:grpSpPr>
        <a:xfrm>
          <a:off x="0" y="0"/>
          <a:ext cx="0" cy="0"/>
          <a:chOff x="0" y="0"/>
          <a:chExt cx="0" cy="0"/>
        </a:xfrm>
      </p:grpSpPr>
      <p:pic>
        <p:nvPicPr>
          <p:cNvPr id="161" name="Google Shape;161;g1b644b0578b_0_8"/>
          <p:cNvPicPr preferRelativeResize="0"/>
          <p:nvPr/>
        </p:nvPicPr>
        <p:blipFill rotWithShape="1">
          <a:blip r:embed="rId3" cstate="hqprint">
            <a:alphaModFix amt="50000"/>
            <a:extLst>
              <a:ext uri="{28A0092B-C50C-407E-A947-70E740481C1C}">
                <a14:useLocalDpi xmlns:a14="http://schemas.microsoft.com/office/drawing/2010/main"/>
              </a:ext>
            </a:extLst>
          </a:blip>
          <a:srcRect/>
          <a:stretch/>
        </p:blipFill>
        <p:spPr>
          <a:xfrm>
            <a:off x="0" y="-4"/>
            <a:ext cx="4601926" cy="6858005"/>
          </a:xfrm>
          <a:prstGeom prst="rect">
            <a:avLst/>
          </a:prstGeom>
          <a:noFill/>
          <a:ln>
            <a:noFill/>
          </a:ln>
        </p:spPr>
      </p:pic>
      <p:sp>
        <p:nvSpPr>
          <p:cNvPr id="162" name="Google Shape;162;g1b644b0578b_0_8"/>
          <p:cNvSpPr txBox="1"/>
          <p:nvPr/>
        </p:nvSpPr>
        <p:spPr>
          <a:xfrm>
            <a:off x="4773336" y="611803"/>
            <a:ext cx="7418663" cy="344091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4800"/>
              <a:buFont typeface="Arial"/>
              <a:buNone/>
              <a:tabLst/>
              <a:defRPr/>
            </a:pPr>
            <a:r>
              <a:rPr kumimoji="0" lang="en-US" sz="4800" b="1" i="0" u="none" strike="noStrike" kern="0" cap="none" spc="0" normalizeH="0" baseline="0" noProof="0" dirty="0">
                <a:ln>
                  <a:noFill/>
                </a:ln>
                <a:solidFill>
                  <a:srgbClr val="FFC000"/>
                </a:solidFill>
                <a:effectLst/>
                <a:uLnTx/>
                <a:uFillTx/>
                <a:latin typeface="Montserrat"/>
                <a:ea typeface="Montserrat"/>
                <a:cs typeface="Montserrat"/>
                <a:sym typeface="Montserrat"/>
              </a:rPr>
              <a:t>Questions?</a:t>
            </a:r>
            <a:endParaRPr kumimoji="0" sz="4800" b="1" i="0" u="none" strike="noStrike" kern="0" cap="none" spc="0" normalizeH="0" baseline="0" noProof="0" dirty="0">
              <a:ln>
                <a:noFill/>
              </a:ln>
              <a:solidFill>
                <a:srgbClr val="FFC000"/>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br>
              <a:rPr kumimoji="0" lang="en-US" sz="3200" b="1" i="0" u="none" strike="noStrike" kern="0" cap="none" spc="0" normalizeH="0" baseline="0" noProof="0" dirty="0">
                <a:ln>
                  <a:noFill/>
                </a:ln>
                <a:solidFill>
                  <a:srgbClr val="FFFFFF"/>
                </a:solidFill>
                <a:effectLst/>
                <a:uLnTx/>
                <a:uFillTx/>
                <a:latin typeface="Montserrat"/>
                <a:ea typeface="Montserrat"/>
                <a:cs typeface="Montserrat"/>
                <a:sym typeface="Montserrat"/>
              </a:rPr>
            </a:br>
            <a:r>
              <a:rPr kumimoji="0" lang="en-US" sz="3200" b="0" i="0" u="none" strike="noStrike" kern="0" cap="none" spc="0" normalizeH="0" baseline="0" noProof="0" dirty="0">
                <a:ln>
                  <a:noFill/>
                </a:ln>
                <a:solidFill>
                  <a:srgbClr val="FFFFFF"/>
                </a:solidFill>
                <a:effectLst/>
                <a:uLnTx/>
                <a:uFillTx/>
                <a:latin typeface="Montserrat"/>
                <a:ea typeface="Montserrat"/>
                <a:cs typeface="Montserrat"/>
                <a:sym typeface="Montserrat"/>
              </a:rPr>
              <a:t>Learn more at</a:t>
            </a:r>
            <a:endParaRPr kumimoji="0" sz="32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0" marR="0" lvl="0" indent="0" algn="ctr" defTabSz="914400" rtl="0" eaLnBrk="1" fontAlgn="auto" latinLnBrk="0" hangingPunct="1">
              <a:lnSpc>
                <a:spcPct val="115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FFFFFF"/>
                </a:solidFill>
                <a:effectLst/>
                <a:uLnTx/>
                <a:uFillTx/>
                <a:latin typeface="Montserrat"/>
                <a:ea typeface="Montserrat"/>
                <a:cs typeface="Montserrat"/>
                <a:sym typeface="Montserrat"/>
                <a:hlinkClick r:id="rId4"/>
              </a:rPr>
              <a:t>https://www.roseville.ca.us/government/ departments/</a:t>
            </a:r>
            <a:r>
              <a:rPr kumimoji="0" lang="en-US" sz="2400" b="1" i="0" u="none" strike="noStrike" kern="0" cap="none" spc="0" normalizeH="0" baseline="0" noProof="0" dirty="0" err="1">
                <a:ln>
                  <a:noFill/>
                </a:ln>
                <a:solidFill>
                  <a:srgbClr val="FFFFFF"/>
                </a:solidFill>
                <a:effectLst/>
                <a:uLnTx/>
                <a:uFillTx/>
                <a:latin typeface="Montserrat"/>
                <a:ea typeface="Montserrat"/>
                <a:cs typeface="Montserrat"/>
                <a:sym typeface="Montserrat"/>
                <a:hlinkClick r:id="rId4"/>
              </a:rPr>
              <a:t>environmental_utilities</a:t>
            </a:r>
            <a:r>
              <a:rPr kumimoji="0" lang="en-US" sz="2400" b="1" i="0" u="none" strike="noStrike" kern="0" cap="none" spc="0" normalizeH="0" baseline="0" noProof="0" dirty="0">
                <a:ln>
                  <a:noFill/>
                </a:ln>
                <a:solidFill>
                  <a:srgbClr val="FFFFFF"/>
                </a:solidFill>
                <a:effectLst/>
                <a:uLnTx/>
                <a:uFillTx/>
                <a:latin typeface="Montserrat"/>
                <a:ea typeface="Montserrat"/>
                <a:cs typeface="Montserrat"/>
                <a:sym typeface="Montserrat"/>
                <a:hlinkClick r:id="rId4"/>
              </a:rPr>
              <a:t>/ programs/stormwater_management</a:t>
            </a:r>
            <a:r>
              <a:rPr kumimoji="0" lang="en-US" sz="2400" b="1" i="0" u="none" strike="noStrike" kern="0" cap="none" spc="0" normalizeH="0" baseline="0" noProof="0" dirty="0">
                <a:ln>
                  <a:noFill/>
                </a:ln>
                <a:solidFill>
                  <a:srgbClr val="FFFFFF"/>
                </a:solidFill>
                <a:effectLst/>
                <a:uLnTx/>
                <a:uFillTx/>
                <a:latin typeface="Montserrat"/>
                <a:ea typeface="Montserrat"/>
                <a:cs typeface="Montserrat"/>
                <a:sym typeface="Montserrat"/>
              </a:rPr>
              <a:t> </a:t>
            </a:r>
            <a:endParaRPr kumimoji="0" sz="24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63" name="Google Shape;163;g1b644b0578b_0_8"/>
          <p:cNvSpPr txBox="1"/>
          <p:nvPr/>
        </p:nvSpPr>
        <p:spPr>
          <a:xfrm>
            <a:off x="5278073" y="4547315"/>
            <a:ext cx="6409188" cy="1046410"/>
          </a:xfrm>
          <a:prstGeom prst="rect">
            <a:avLst/>
          </a:prstGeom>
          <a:noFill/>
          <a:ln>
            <a:noFill/>
          </a:ln>
        </p:spPr>
        <p:txBody>
          <a:bodyPr spcFirstLastPara="1" wrap="square" lIns="91425" tIns="91425" rIns="91425" bIns="91425" anchor="t" anchorCtr="0">
            <a:spAutoFit/>
          </a:bodyPr>
          <a:lstStyle/>
          <a:p>
            <a:pPr algn="ctr">
              <a:buClr>
                <a:srgbClr val="000000"/>
              </a:buClr>
              <a:buSzPts val="2800"/>
              <a:defRPr/>
            </a:pPr>
            <a:r>
              <a:rPr kumimoji="0" lang="en-US" sz="2800" b="0" i="0" u="none" strike="noStrike" kern="0" cap="none" spc="0" normalizeH="0" baseline="0" noProof="0" dirty="0">
                <a:ln>
                  <a:noFill/>
                </a:ln>
                <a:solidFill>
                  <a:srgbClr val="FFFFFF"/>
                </a:solidFill>
                <a:effectLst/>
                <a:uLnTx/>
                <a:uFillTx/>
                <a:latin typeface="Montserrat"/>
                <a:ea typeface="Montserrat"/>
                <a:cs typeface="Montserrat"/>
                <a:sym typeface="Montserrat"/>
              </a:rPr>
              <a:t>Or at the Utility Exploration Center</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F6BD14"/>
                </a:solidFill>
                <a:effectLst/>
                <a:uLnTx/>
                <a:uFillTx/>
                <a:latin typeface="Montserrat"/>
                <a:ea typeface="Montserrat"/>
                <a:cs typeface="Montserrat"/>
                <a:sym typeface="Montserrat"/>
              </a:rPr>
              <a:t>roseville.ca.us/explore</a:t>
            </a:r>
            <a:endParaRPr kumimoji="0" sz="2800" b="0" i="0" u="none" strike="noStrike" kern="0" cap="none" spc="0" normalizeH="0" baseline="0" noProof="0" dirty="0">
              <a:ln>
                <a:noFill/>
              </a:ln>
              <a:solidFill>
                <a:srgbClr val="F6BD14"/>
              </a:solidFill>
              <a:effectLst/>
              <a:uLnTx/>
              <a:uFillTx/>
              <a:latin typeface="Montserrat"/>
              <a:ea typeface="Montserrat"/>
              <a:cs typeface="Montserrat"/>
              <a:sym typeface="Montserrat"/>
            </a:endParaRPr>
          </a:p>
        </p:txBody>
      </p:sp>
      <p:pic>
        <p:nvPicPr>
          <p:cNvPr id="164" name="Google Shape;164;g1b644b0578b_0_8"/>
          <p:cNvPicPr preferRelativeResize="0"/>
          <p:nvPr/>
        </p:nvPicPr>
        <p:blipFill rotWithShape="1">
          <a:blip r:embed="rId5">
            <a:alphaModFix/>
          </a:blip>
          <a:srcRect/>
          <a:stretch/>
        </p:blipFill>
        <p:spPr>
          <a:xfrm>
            <a:off x="7479997" y="5475329"/>
            <a:ext cx="1773113" cy="990090"/>
          </a:xfrm>
          <a:prstGeom prst="rect">
            <a:avLst/>
          </a:prstGeom>
          <a:noFill/>
          <a:ln>
            <a:noFill/>
          </a:ln>
        </p:spPr>
      </p:pic>
      <p:pic>
        <p:nvPicPr>
          <p:cNvPr id="165" name="Google Shape;165;g1b644b0578b_0_8"/>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85497" y="2883576"/>
            <a:ext cx="3630924" cy="16244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The veins of America: Stunning map shows every river basin in the US - Reel  Deal Anglers">
            <a:extLst>
              <a:ext uri="{FF2B5EF4-FFF2-40B4-BE49-F238E27FC236}">
                <a16:creationId xmlns:a16="http://schemas.microsoft.com/office/drawing/2014/main" id="{0B7D69AF-3533-B5DC-DA33-3772598834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575" y="-7446"/>
            <a:ext cx="11506200" cy="686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6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ltimedia Gallery - The Sacramento River and its watershed are part of the  Central Valley. | NSF - National Science Foundation">
            <a:extLst>
              <a:ext uri="{FF2B5EF4-FFF2-40B4-BE49-F238E27FC236}">
                <a16:creationId xmlns:a16="http://schemas.microsoft.com/office/drawing/2014/main" id="{4A403283-4F19-E3FB-FBCF-0A5E537984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1973" y="2622215"/>
            <a:ext cx="6760027" cy="424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Sacramento River watershed showing the location of the City of... |  Download Scientific Diagram">
            <a:extLst>
              <a:ext uri="{FF2B5EF4-FFF2-40B4-BE49-F238E27FC236}">
                <a16:creationId xmlns:a16="http://schemas.microsoft.com/office/drawing/2014/main" id="{0D0E3898-35FC-D2D5-371F-55EEF0B8DB5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7655" t="2111" r="7473" b="2111"/>
          <a:stretch/>
        </p:blipFill>
        <p:spPr bwMode="auto">
          <a:xfrm>
            <a:off x="0" y="-13374"/>
            <a:ext cx="5431973" cy="6871374"/>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18;p3">
            <a:extLst>
              <a:ext uri="{FF2B5EF4-FFF2-40B4-BE49-F238E27FC236}">
                <a16:creationId xmlns:a16="http://schemas.microsoft.com/office/drawing/2014/main" id="{140167CC-286B-7DD3-B4F4-8307455029AB}"/>
              </a:ext>
            </a:extLst>
          </p:cNvPr>
          <p:cNvPicPr preferRelativeResize="0"/>
          <p:nvPr/>
        </p:nvPicPr>
        <p:blipFill rotWithShape="1">
          <a:blip r:embed="rId5" cstate="hqprint">
            <a:alphaModFix/>
            <a:extLst>
              <a:ext uri="{BEBA8EAE-BF5A-486C-A8C5-ECC9F3942E4B}">
                <a14:imgProps xmlns:a14="http://schemas.microsoft.com/office/drawing/2010/main">
                  <a14:imgLayer r:embed="rId6">
                    <a14:imgEffect>
                      <a14:backgroundRemoval t="9875" b="89969" l="6241" r="91445">
                        <a14:foregroundMark x1="10238" y1="57837" x2="10238" y2="57837"/>
                        <a14:foregroundMark x1="19846" y1="78527" x2="19846" y2="78527"/>
                        <a14:foregroundMark x1="6311" y1="49373" x2="6311" y2="49373"/>
                        <a14:foregroundMark x1="46213" y1="33699" x2="46213" y2="33699"/>
                        <a14:foregroundMark x1="53647" y1="31818" x2="53647" y2="31818"/>
                        <a14:foregroundMark x1="53927" y1="26959" x2="53927" y2="26959"/>
                        <a14:foregroundMark x1="52805" y1="44514" x2="52805" y2="44514"/>
                        <a14:foregroundMark x1="48878" y1="47022" x2="48878" y2="47022"/>
                        <a14:foregroundMark x1="46213" y1="33072" x2="46213" y2="33072"/>
                        <a14:foregroundMark x1="58696" y1="33072" x2="58696" y2="33072"/>
                        <a14:foregroundMark x1="58696" y1="40909" x2="58696" y2="40909"/>
                        <a14:foregroundMark x1="59748" y1="45768" x2="59748" y2="45768"/>
                        <a14:foregroundMark x1="58976" y1="36050" x2="58976" y2="36050"/>
                        <a14:foregroundMark x1="52805" y1="29467" x2="52805" y2="29467"/>
                        <a14:foregroundMark x1="53366" y1="40282" x2="53366" y2="40282"/>
                        <a14:foregroundMark x1="65077" y1="41536" x2="65077" y2="41536"/>
                        <a14:foregroundMark x1="64797" y1="37304" x2="64797" y2="37304"/>
                        <a14:foregroundMark x1="64797" y1="24608" x2="64797" y2="24608"/>
                        <a14:foregroundMark x1="69355" y1="31191" x2="69355" y2="31191"/>
                        <a14:foregroundMark x1="69565" y1="39185" x2="69565" y2="39185"/>
                        <a14:foregroundMark x1="70126" y1="45141" x2="70126" y2="45141"/>
                        <a14:foregroundMark x1="70407" y1="34326" x2="70407" y2="34326"/>
                        <a14:foregroundMark x1="71178" y1="26332" x2="71178" y2="26332"/>
                        <a14:foregroundMark x1="75736" y1="34953" x2="75736" y2="34953"/>
                        <a14:foregroundMark x1="75456" y1="41536" x2="75456" y2="41536"/>
                        <a14:foregroundMark x1="74895" y1="45768" x2="74895" y2="45768"/>
                        <a14:foregroundMark x1="74895" y1="25862" x2="74895" y2="25862"/>
                        <a14:foregroundMark x1="80224" y1="35423" x2="80224" y2="35423"/>
                        <a14:foregroundMark x1="80785" y1="40282" x2="80785" y2="40282"/>
                        <a14:foregroundMark x1="81066" y1="45141" x2="81066" y2="45141"/>
                        <a14:foregroundMark x1="82398" y1="47649" x2="82398" y2="47649"/>
                        <a14:foregroundMark x1="87658" y1="39185" x2="87658" y2="39185"/>
                        <a14:foregroundMark x1="91445" y1="40282" x2="91445" y2="40282"/>
                        <a14:foregroundMark x1="88990" y1="47022" x2="88990" y2="47022"/>
                        <a14:foregroundMark x1="45512" y1="64263" x2="45512" y2="64263"/>
                        <a14:foregroundMark x1="45722" y1="59718" x2="45722" y2="59718"/>
                        <a14:foregroundMark x1="65498" y1="44357" x2="65498" y2="44357"/>
                        <a14:foregroundMark x1="50000" y1="59091" x2="50000" y2="59091"/>
                        <a14:foregroundMark x1="50912" y1="64263" x2="50912" y2="64263"/>
                        <a14:foregroundMark x1="50771" y1="56270" x2="50771" y2="56270"/>
                        <a14:foregroundMark x1="52595" y1="55956" x2="52595" y2="55956"/>
                        <a14:foregroundMark x1="52735" y1="60502" x2="52735" y2="60502"/>
                        <a14:foregroundMark x1="56732" y1="58307" x2="56732" y2="58307"/>
                        <a14:foregroundMark x1="59187" y1="57994" x2="59187" y2="57994"/>
                        <a14:foregroundMark x1="59537" y1="57994" x2="59537" y2="57994"/>
                        <a14:foregroundMark x1="59537" y1="55172" x2="59537" y2="55172"/>
                        <a14:foregroundMark x1="62132" y1="58777" x2="62132" y2="58777"/>
                        <a14:foregroundMark x1="60589" y1="66771" x2="60589" y2="66771"/>
                        <a14:foregroundMark x1="63815" y1="59718" x2="63815" y2="59718"/>
                        <a14:foregroundMark x1="67812" y1="62226" x2="67812" y2="62226"/>
                        <a14:foregroundMark x1="67812" y1="62226" x2="67812" y2="62226"/>
                        <a14:foregroundMark x1="67532" y1="64734" x2="67532" y2="64734"/>
                        <a14:foregroundMark x1="69986" y1="61599" x2="69986" y2="61599"/>
                        <a14:foregroundMark x1="69986" y1="62539" x2="69986" y2="62539"/>
                        <a14:foregroundMark x1="68724" y1="62539" x2="68724" y2="62539"/>
                        <a14:foregroundMark x1="68724" y1="54232" x2="68724" y2="54232"/>
                        <a14:foregroundMark x1="69215" y1="54859" x2="69215" y2="54859"/>
                        <a14:foregroundMark x1="72090" y1="56270" x2="72090" y2="56270"/>
                        <a14:foregroundMark x1="71809" y1="53762" x2="71809" y2="53762"/>
                        <a14:foregroundMark x1="71950" y1="59404" x2="71950" y2="59404"/>
                        <a14:foregroundMark x1="74755" y1="61599" x2="74755" y2="61599"/>
                        <a14:foregroundMark x1="76438" y1="61599" x2="76438" y2="61599"/>
                        <a14:foregroundMark x1="79173" y1="61599" x2="79173" y2="61599"/>
                        <a14:foregroundMark x1="80856" y1="64263" x2="80856" y2="64263"/>
                        <a14:foregroundMark x1="82398" y1="61599" x2="82398" y2="61599"/>
                        <a14:foregroundMark x1="83661" y1="61599" x2="83661" y2="61599"/>
                        <a14:foregroundMark x1="77980" y1="76646" x2="77980" y2="76646"/>
                        <a14:foregroundMark x1="80084" y1="73041" x2="80084" y2="73041"/>
                        <a14:foregroundMark x1="79523" y1="76176" x2="79523" y2="76176"/>
                        <a14:foregroundMark x1="79804" y1="78370" x2="79804" y2="78370"/>
                        <a14:foregroundMark x1="74544" y1="75862" x2="74544" y2="75862"/>
                        <a14:foregroundMark x1="74895" y1="73041" x2="74895" y2="73041"/>
                        <a14:foregroundMark x1="72090" y1="73511" x2="72090" y2="73511"/>
                        <a14:foregroundMark x1="72090" y1="71630" x2="72090" y2="71630"/>
                        <a14:foregroundMark x1="72090" y1="78056" x2="72090" y2="78056"/>
                        <a14:foregroundMark x1="72090" y1="81191" x2="72090" y2="81191"/>
                        <a14:foregroundMark x1="71950" y1="69906" x2="71950" y2="69906"/>
                        <a14:foregroundMark x1="69495" y1="82602" x2="69495" y2="82602"/>
                        <a14:foregroundMark x1="69635" y1="77273" x2="69635" y2="77273"/>
                        <a14:foregroundMark x1="67321" y1="71317" x2="67321" y2="71317"/>
                        <a14:foregroundMark x1="67041" y1="76646" x2="67041" y2="76646"/>
                        <a14:foregroundMark x1="63955" y1="75862" x2="63955" y2="75862"/>
                        <a14:foregroundMark x1="59958" y1="78370" x2="59958" y2="78370"/>
                        <a14:foregroundMark x1="57994" y1="67085" x2="57994" y2="67085"/>
                      </a14:backgroundRemoval>
                    </a14:imgEffect>
                  </a14:imgLayer>
                </a14:imgProps>
              </a:ext>
              <a:ext uri="{28A0092B-C50C-407E-A947-70E740481C1C}">
                <a14:useLocalDpi xmlns:a14="http://schemas.microsoft.com/office/drawing/2010/main"/>
              </a:ext>
            </a:extLst>
          </a:blip>
          <a:srcRect/>
          <a:stretch/>
        </p:blipFill>
        <p:spPr>
          <a:xfrm>
            <a:off x="10260871" y="144787"/>
            <a:ext cx="1676573" cy="735846"/>
          </a:xfrm>
          <a:prstGeom prst="rect">
            <a:avLst/>
          </a:prstGeom>
          <a:noFill/>
          <a:ln>
            <a:noFill/>
          </a:ln>
        </p:spPr>
      </p:pic>
      <p:sp>
        <p:nvSpPr>
          <p:cNvPr id="6" name="Title 1">
            <a:extLst>
              <a:ext uri="{FF2B5EF4-FFF2-40B4-BE49-F238E27FC236}">
                <a16:creationId xmlns:a16="http://schemas.microsoft.com/office/drawing/2014/main" id="{3388B994-D81D-4E10-5F39-2AF0D6FB8740}"/>
              </a:ext>
            </a:extLst>
          </p:cNvPr>
          <p:cNvSpPr txBox="1">
            <a:spLocks/>
          </p:cNvSpPr>
          <p:nvPr/>
        </p:nvSpPr>
        <p:spPr>
          <a:xfrm>
            <a:off x="5756721" y="880633"/>
            <a:ext cx="5675811" cy="1325563"/>
          </a:xfrm>
          <a:prstGeom prst="rect">
            <a:avLst/>
          </a:prstGeom>
        </p:spPr>
        <p:txBody>
          <a:bodyPr anchor="t">
            <a:normAutofit/>
          </a:bodyPr>
          <a:lst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a:lstStyle>
          <a:p>
            <a:r>
              <a:rPr lang="en-US" sz="4000" dirty="0">
                <a:solidFill>
                  <a:srgbClr val="002060"/>
                </a:solidFill>
              </a:rPr>
              <a:t>Sacramento River Watershed</a:t>
            </a:r>
          </a:p>
        </p:txBody>
      </p:sp>
    </p:spTree>
    <p:extLst>
      <p:ext uri="{BB962C8B-B14F-4D97-AF65-F5344CB8AC3E}">
        <p14:creationId xmlns:p14="http://schemas.microsoft.com/office/powerpoint/2010/main" val="1123029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CWA CONFERENCE: Adapting to Flood, Fire, and Drought: A Case Study of the American  River ~ MAVEN'S NOTEBOOK | California Water News Central">
            <a:extLst>
              <a:ext uri="{FF2B5EF4-FFF2-40B4-BE49-F238E27FC236}">
                <a16:creationId xmlns:a16="http://schemas.microsoft.com/office/drawing/2014/main" id="{6E9FFE87-BB38-1BEE-D93E-A5B3C3F9CDA2}"/>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886" b="93811" l="6250" r="99063">
                        <a14:foregroundMark x1="14688" y1="35179" x2="14688" y2="35179"/>
                        <a14:foregroundMark x1="12604" y1="53420" x2="12604" y2="53420"/>
                        <a14:foregroundMark x1="16875" y1="62378" x2="16875" y2="62378"/>
                        <a14:foregroundMark x1="20417" y1="71987" x2="20417" y2="71987"/>
                        <a14:foregroundMark x1="25417" y1="91368" x2="25417" y2="91368"/>
                        <a14:foregroundMark x1="26042" y1="92997" x2="26042" y2="92997"/>
                        <a14:foregroundMark x1="6354" y1="34202" x2="6354" y2="34202"/>
                        <a14:foregroundMark x1="60104" y1="16450" x2="60104" y2="16450"/>
                        <a14:foregroundMark x1="60521" y1="16450" x2="60521" y2="16450"/>
                        <a14:foregroundMark x1="60833" y1="17915" x2="60833" y2="17915"/>
                        <a14:foregroundMark x1="62813" y1="16775" x2="62813" y2="16775"/>
                        <a14:foregroundMark x1="71458" y1="5375" x2="71458" y2="5375"/>
                        <a14:foregroundMark x1="76042" y1="4886" x2="76042" y2="4886"/>
                        <a14:foregroundMark x1="90104" y1="23779" x2="90104" y2="23779"/>
                        <a14:foregroundMark x1="88958" y1="33876" x2="88958" y2="33876"/>
                        <a14:foregroundMark x1="92604" y1="30293" x2="92604" y2="30293"/>
                        <a14:foregroundMark x1="93646" y1="46580" x2="93646" y2="46580"/>
                        <a14:foregroundMark x1="95729" y1="46417" x2="95729" y2="46417"/>
                        <a14:foregroundMark x1="99063" y1="54235" x2="99063" y2="54235"/>
                        <a14:foregroundMark x1="46458" y1="23127" x2="46458" y2="23127"/>
                        <a14:foregroundMark x1="45833" y1="23616" x2="45833" y2="23616"/>
                        <a14:foregroundMark x1="44375" y1="25896" x2="44375" y2="25896"/>
                        <a14:foregroundMark x1="43125" y1="27524" x2="43125" y2="27524"/>
                        <a14:foregroundMark x1="42083" y1="28339" x2="42083" y2="28339"/>
                        <a14:foregroundMark x1="40313" y1="28339" x2="40313" y2="28339"/>
                        <a14:foregroundMark x1="38854" y1="29153" x2="38854" y2="29153"/>
                        <a14:foregroundMark x1="57188" y1="25896" x2="57188" y2="25896"/>
                        <a14:foregroundMark x1="50313" y1="26547" x2="50313" y2="26547"/>
                        <a14:foregroundMark x1="48958" y1="25570" x2="48958" y2="25570"/>
                        <a14:foregroundMark x1="48333" y1="25407" x2="48333" y2="25407"/>
                        <a14:foregroundMark x1="46979" y1="24104" x2="46979" y2="24104"/>
                        <a14:foregroundMark x1="58333" y1="23290" x2="58333" y2="23290"/>
                        <a14:foregroundMark x1="62604" y1="12866" x2="62604" y2="12866"/>
                        <a14:foregroundMark x1="63438" y1="12704" x2="63438" y2="12704"/>
                        <a14:foregroundMark x1="64583" y1="10098" x2="64583" y2="10098"/>
                        <a14:foregroundMark x1="66771" y1="7329" x2="66771" y2="7329"/>
                        <a14:foregroundMark x1="65938" y1="8306" x2="65938" y2="8306"/>
                        <a14:foregroundMark x1="29167" y1="45277" x2="29167" y2="45277"/>
                        <a14:foregroundMark x1="29583" y1="50977" x2="29583" y2="50977"/>
                        <a14:foregroundMark x1="32292" y1="63029" x2="32292" y2="63029"/>
                        <a14:foregroundMark x1="34583" y1="69055" x2="34583" y2="69055"/>
                        <a14:foregroundMark x1="25417" y1="58795" x2="25417" y2="58795"/>
                        <a14:foregroundMark x1="16146" y1="60098" x2="16146" y2="60098"/>
                        <a14:foregroundMark x1="12917" y1="63681" x2="12917" y2="63681"/>
                        <a14:foregroundMark x1="19375" y1="74430" x2="19375" y2="74430"/>
                        <a14:foregroundMark x1="23333" y1="81922" x2="23333" y2="81922"/>
                        <a14:foregroundMark x1="19271" y1="34365" x2="19271" y2="34365"/>
                        <a14:foregroundMark x1="33333" y1="35993" x2="33333" y2="35993"/>
                        <a14:foregroundMark x1="35625" y1="32410" x2="35625" y2="32410"/>
                        <a14:foregroundMark x1="35938" y1="32085" x2="35938" y2="32085"/>
                        <a14:foregroundMark x1="54792" y1="73290" x2="54792" y2="73290"/>
                        <a14:foregroundMark x1="55729" y1="73941" x2="55729" y2="73941"/>
                        <a14:foregroundMark x1="58854" y1="72638" x2="58854" y2="72638"/>
                        <a14:foregroundMark x1="62187" y1="70684" x2="62187" y2="70684"/>
                        <a14:foregroundMark x1="64688" y1="68893" x2="64688" y2="68893"/>
                        <a14:foregroundMark x1="65417" y1="68893" x2="65417" y2="68893"/>
                        <a14:foregroundMark x1="64688" y1="68404" x2="64688" y2="68404"/>
                        <a14:foregroundMark x1="64583" y1="70521" x2="64583" y2="70521"/>
                        <a14:foregroundMark x1="66250" y1="72150" x2="66250" y2="72150"/>
                        <a14:foregroundMark x1="62292" y1="72476" x2="62292" y2="72476"/>
                        <a14:foregroundMark x1="59792" y1="73290" x2="59792" y2="73290"/>
                        <a14:foregroundMark x1="57396" y1="74756" x2="57396" y2="74756"/>
                        <a14:foregroundMark x1="54479" y1="76710" x2="54479" y2="76710"/>
                        <a14:foregroundMark x1="53125" y1="76059" x2="53125" y2="76059"/>
                        <a14:foregroundMark x1="52500" y1="74267" x2="52500" y2="74267"/>
                        <a14:foregroundMark x1="52188" y1="72476" x2="52188" y2="72476"/>
                        <a14:foregroundMark x1="64583" y1="73290" x2="64583" y2="73290"/>
                        <a14:foregroundMark x1="62500" y1="73290" x2="62500" y2="73290"/>
                        <a14:foregroundMark x1="60313" y1="75407" x2="60313" y2="75407"/>
                        <a14:foregroundMark x1="57396" y1="75896" x2="57396" y2="75896"/>
                        <a14:foregroundMark x1="21771" y1="63518" x2="21771" y2="63518"/>
                        <a14:foregroundMark x1="11354" y1="36319" x2="11354" y2="36319"/>
                        <a14:foregroundMark x1="18646" y1="87948" x2="18646" y2="87948"/>
                        <a14:foregroundMark x1="17917" y1="91368" x2="17917" y2="91368"/>
                        <a14:foregroundMark x1="17708" y1="90554" x2="17708" y2="90554"/>
                        <a14:foregroundMark x1="14271" y1="87459" x2="14271" y2="87459"/>
                        <a14:foregroundMark x1="14167" y1="82085" x2="14167" y2="82085"/>
                        <a14:foregroundMark x1="14063" y1="81596" x2="14063" y2="81596"/>
                        <a14:foregroundMark x1="12917" y1="81596" x2="12917" y2="81596"/>
                        <a14:foregroundMark x1="11875" y1="80619" x2="11875" y2="80619"/>
                        <a14:foregroundMark x1="22708" y1="93648" x2="22708" y2="93648"/>
                        <a14:foregroundMark x1="22500" y1="93811" x2="22500" y2="93811"/>
                        <a14:foregroundMark x1="65104" y1="71173" x2="65104" y2="71173"/>
                        <a14:backgroundMark x1="23958" y1="7329" x2="23958" y2="7329"/>
                        <a14:backgroundMark x1="24375" y1="7329" x2="24375" y2="7329"/>
                      </a14:backgroundRemoval>
                    </a14:imgEffect>
                  </a14:imgLayer>
                </a14:imgProps>
              </a:ext>
              <a:ext uri="{28A0092B-C50C-407E-A947-70E740481C1C}">
                <a14:useLocalDpi xmlns:a14="http://schemas.microsoft.com/office/drawing/2010/main"/>
              </a:ext>
            </a:extLst>
          </a:blip>
          <a:srcRect/>
          <a:stretch/>
        </p:blipFill>
        <p:spPr bwMode="auto">
          <a:xfrm>
            <a:off x="-104776" y="437853"/>
            <a:ext cx="9144000" cy="5848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7D248B1-9C56-06A5-D8D3-E8B0ECFB47E3}"/>
              </a:ext>
            </a:extLst>
          </p:cNvPr>
          <p:cNvSpPr>
            <a:spLocks noGrp="1"/>
          </p:cNvSpPr>
          <p:nvPr>
            <p:ph type="title"/>
          </p:nvPr>
        </p:nvSpPr>
        <p:spPr>
          <a:xfrm>
            <a:off x="152399" y="223837"/>
            <a:ext cx="6456317" cy="1325563"/>
          </a:xfrm>
        </p:spPr>
        <p:txBody>
          <a:bodyPr/>
          <a:lstStyle/>
          <a:p>
            <a:r>
              <a:rPr lang="en-US" dirty="0">
                <a:solidFill>
                  <a:srgbClr val="002060"/>
                </a:solidFill>
              </a:rPr>
              <a:t>American River Watershed</a:t>
            </a:r>
            <a:br>
              <a:rPr lang="en-US" dirty="0">
                <a:solidFill>
                  <a:srgbClr val="002060"/>
                </a:solidFill>
              </a:rPr>
            </a:br>
            <a:endParaRPr lang="en-US" dirty="0">
              <a:solidFill>
                <a:srgbClr val="002060"/>
              </a:solidFill>
            </a:endParaRPr>
          </a:p>
        </p:txBody>
      </p:sp>
      <p:sp>
        <p:nvSpPr>
          <p:cNvPr id="3" name="Content Placeholder 2">
            <a:extLst>
              <a:ext uri="{FF2B5EF4-FFF2-40B4-BE49-F238E27FC236}">
                <a16:creationId xmlns:a16="http://schemas.microsoft.com/office/drawing/2014/main" id="{40892203-A4EE-FD33-249B-81B5AE7E7D7D}"/>
              </a:ext>
            </a:extLst>
          </p:cNvPr>
          <p:cNvSpPr>
            <a:spLocks noGrp="1"/>
          </p:cNvSpPr>
          <p:nvPr>
            <p:ph idx="16"/>
          </p:nvPr>
        </p:nvSpPr>
        <p:spPr>
          <a:xfrm>
            <a:off x="8820151" y="571797"/>
            <a:ext cx="3219450" cy="5495925"/>
          </a:xfrm>
          <a:noFill/>
        </p:spPr>
        <p:txBody>
          <a:bodyPr>
            <a:noAutofit/>
          </a:bodyPr>
          <a:lstStyle/>
          <a:p>
            <a:endParaRPr lang="en-US" sz="2000" b="0" i="0" dirty="0">
              <a:effectLst/>
              <a:highlight>
                <a:srgbClr val="FFFFFF"/>
              </a:highlight>
            </a:endParaRPr>
          </a:p>
          <a:p>
            <a:r>
              <a:rPr lang="en-US" sz="2000" dirty="0">
                <a:solidFill>
                  <a:srgbClr val="000000"/>
                </a:solidFill>
                <a:latin typeface="Source Sans Pro" panose="020B0503030403020204" pitchFamily="34" charset="0"/>
              </a:rPr>
              <a:t>The </a:t>
            </a:r>
            <a:r>
              <a:rPr lang="en-US" sz="2000" b="1" dirty="0">
                <a:solidFill>
                  <a:srgbClr val="000000"/>
                </a:solidFill>
                <a:latin typeface="Source Sans Pro" panose="020B0503030403020204" pitchFamily="34" charset="0"/>
              </a:rPr>
              <a:t>North Fork </a:t>
            </a:r>
            <a:r>
              <a:rPr lang="en-US" sz="2000" dirty="0">
                <a:solidFill>
                  <a:srgbClr val="000000"/>
                </a:solidFill>
                <a:latin typeface="Source Sans Pro" panose="020B0503030403020204" pitchFamily="34" charset="0"/>
              </a:rPr>
              <a:t>of the American River is 85 miles long and its watershed encompasses 287 square miles.</a:t>
            </a:r>
            <a:endParaRPr lang="en-US" sz="2000" b="0" i="0" dirty="0">
              <a:solidFill>
                <a:srgbClr val="000000"/>
              </a:solidFill>
              <a:effectLst/>
              <a:latin typeface="Source Sans Pro" panose="020B0503030403020204" pitchFamily="34" charset="0"/>
            </a:endParaRPr>
          </a:p>
          <a:p>
            <a:r>
              <a:rPr lang="en-US" sz="2000" dirty="0">
                <a:solidFill>
                  <a:srgbClr val="000000"/>
                </a:solidFill>
                <a:latin typeface="Source Sans Pro" panose="020B0503030403020204" pitchFamily="34" charset="0"/>
              </a:rPr>
              <a:t>The shortest of the three branches, the </a:t>
            </a:r>
            <a:r>
              <a:rPr lang="en-US" sz="2000" b="1" dirty="0">
                <a:solidFill>
                  <a:srgbClr val="000000"/>
                </a:solidFill>
                <a:latin typeface="Source Sans Pro" panose="020B0503030403020204" pitchFamily="34" charset="0"/>
              </a:rPr>
              <a:t>Middle Fork </a:t>
            </a:r>
            <a:r>
              <a:rPr lang="en-US" sz="2000" dirty="0">
                <a:solidFill>
                  <a:srgbClr val="000000"/>
                </a:solidFill>
                <a:latin typeface="Source Sans Pro" panose="020B0503030403020204" pitchFamily="34" charset="0"/>
              </a:rPr>
              <a:t>of the American River is 65 miles long, and its watershed covers 312 square miles. </a:t>
            </a:r>
          </a:p>
          <a:p>
            <a:r>
              <a:rPr lang="en-US" sz="2000" b="0" i="0" dirty="0">
                <a:solidFill>
                  <a:srgbClr val="000000"/>
                </a:solidFill>
                <a:effectLst/>
                <a:latin typeface="Source Sans Pro" panose="020B0503030403020204" pitchFamily="34" charset="0"/>
              </a:rPr>
              <a:t>The </a:t>
            </a:r>
            <a:r>
              <a:rPr lang="en-US" sz="2000" b="1" i="0" dirty="0">
                <a:solidFill>
                  <a:srgbClr val="000000"/>
                </a:solidFill>
                <a:effectLst/>
                <a:latin typeface="Source Sans Pro" panose="020B0503030403020204" pitchFamily="34" charset="0"/>
              </a:rPr>
              <a:t>South Fork </a:t>
            </a:r>
            <a:r>
              <a:rPr lang="en-US" sz="2000" b="0" i="0" dirty="0">
                <a:solidFill>
                  <a:srgbClr val="000000"/>
                </a:solidFill>
                <a:effectLst/>
                <a:latin typeface="Source Sans Pro" panose="020B0503030403020204" pitchFamily="34" charset="0"/>
              </a:rPr>
              <a:t>of the American River is 90 miles long, with an 850-square-mile watershed. </a:t>
            </a:r>
            <a:endParaRPr lang="en-US" sz="2000" dirty="0">
              <a:solidFill>
                <a:srgbClr val="000000"/>
              </a:solidFill>
              <a:latin typeface="Source Sans Pro" panose="020B0503030403020204" pitchFamily="34" charset="0"/>
            </a:endParaRPr>
          </a:p>
        </p:txBody>
      </p:sp>
      <p:sp>
        <p:nvSpPr>
          <p:cNvPr id="6" name="TextBox 5">
            <a:extLst>
              <a:ext uri="{FF2B5EF4-FFF2-40B4-BE49-F238E27FC236}">
                <a16:creationId xmlns:a16="http://schemas.microsoft.com/office/drawing/2014/main" id="{34695E04-9EAD-0540-270E-C490E2B480E9}"/>
              </a:ext>
            </a:extLst>
          </p:cNvPr>
          <p:cNvSpPr txBox="1"/>
          <p:nvPr/>
        </p:nvSpPr>
        <p:spPr>
          <a:xfrm>
            <a:off x="3380557" y="5824538"/>
            <a:ext cx="6353174" cy="923330"/>
          </a:xfrm>
          <a:prstGeom prst="rect">
            <a:avLst/>
          </a:prstGeom>
          <a:noFill/>
        </p:spPr>
        <p:txBody>
          <a:bodyPr wrap="square">
            <a:spAutoFit/>
          </a:bodyPr>
          <a:lstStyle/>
          <a:p>
            <a:r>
              <a:rPr lang="en-US" sz="1800" b="0" i="0" dirty="0">
                <a:solidFill>
                  <a:srgbClr val="000000"/>
                </a:solidFill>
                <a:effectLst/>
                <a:latin typeface="Source Sans Pro" panose="020B0503030403020204" pitchFamily="34" charset="0"/>
              </a:rPr>
              <a:t>The American River watershed covers 1900 square miles of the Tahoe and El Dorado National Forests, including the Granite Chief Wilderness and Desolation Wilderness.</a:t>
            </a:r>
          </a:p>
        </p:txBody>
      </p:sp>
      <p:pic>
        <p:nvPicPr>
          <p:cNvPr id="7" name="Google Shape;118;p3">
            <a:extLst>
              <a:ext uri="{FF2B5EF4-FFF2-40B4-BE49-F238E27FC236}">
                <a16:creationId xmlns:a16="http://schemas.microsoft.com/office/drawing/2014/main" id="{820B011C-CCAD-6ABD-ACD1-190B42095A9C}"/>
              </a:ext>
            </a:extLst>
          </p:cNvPr>
          <p:cNvPicPr preferRelativeResize="0"/>
          <p:nvPr/>
        </p:nvPicPr>
        <p:blipFill rotWithShape="1">
          <a:blip r:embed="rId5" cstate="hqprint">
            <a:alphaModFix/>
            <a:extLst>
              <a:ext uri="{BEBA8EAE-BF5A-486C-A8C5-ECC9F3942E4B}">
                <a14:imgProps xmlns:a14="http://schemas.microsoft.com/office/drawing/2010/main">
                  <a14:imgLayer r:embed="rId6">
                    <a14:imgEffect>
                      <a14:backgroundRemoval t="9875" b="89969" l="6241" r="91445">
                        <a14:foregroundMark x1="10238" y1="57837" x2="10238" y2="57837"/>
                        <a14:foregroundMark x1="19846" y1="78527" x2="19846" y2="78527"/>
                        <a14:foregroundMark x1="6311" y1="49373" x2="6311" y2="49373"/>
                        <a14:foregroundMark x1="46213" y1="33699" x2="46213" y2="33699"/>
                        <a14:foregroundMark x1="53647" y1="31818" x2="53647" y2="31818"/>
                        <a14:foregroundMark x1="53927" y1="26959" x2="53927" y2="26959"/>
                        <a14:foregroundMark x1="52805" y1="44514" x2="52805" y2="44514"/>
                        <a14:foregroundMark x1="48878" y1="47022" x2="48878" y2="47022"/>
                        <a14:foregroundMark x1="46213" y1="33072" x2="46213" y2="33072"/>
                        <a14:foregroundMark x1="58696" y1="33072" x2="58696" y2="33072"/>
                        <a14:foregroundMark x1="58696" y1="40909" x2="58696" y2="40909"/>
                        <a14:foregroundMark x1="59748" y1="45768" x2="59748" y2="45768"/>
                        <a14:foregroundMark x1="58976" y1="36050" x2="58976" y2="36050"/>
                        <a14:foregroundMark x1="52805" y1="29467" x2="52805" y2="29467"/>
                        <a14:foregroundMark x1="53366" y1="40282" x2="53366" y2="40282"/>
                        <a14:foregroundMark x1="65077" y1="41536" x2="65077" y2="41536"/>
                        <a14:foregroundMark x1="64797" y1="37304" x2="64797" y2="37304"/>
                        <a14:foregroundMark x1="64797" y1="24608" x2="64797" y2="24608"/>
                        <a14:foregroundMark x1="69355" y1="31191" x2="69355" y2="31191"/>
                        <a14:foregroundMark x1="69565" y1="39185" x2="69565" y2="39185"/>
                        <a14:foregroundMark x1="70126" y1="45141" x2="70126" y2="45141"/>
                        <a14:foregroundMark x1="70407" y1="34326" x2="70407" y2="34326"/>
                        <a14:foregroundMark x1="71178" y1="26332" x2="71178" y2="26332"/>
                        <a14:foregroundMark x1="75736" y1="34953" x2="75736" y2="34953"/>
                        <a14:foregroundMark x1="75456" y1="41536" x2="75456" y2="41536"/>
                        <a14:foregroundMark x1="74895" y1="45768" x2="74895" y2="45768"/>
                        <a14:foregroundMark x1="74895" y1="25862" x2="74895" y2="25862"/>
                        <a14:foregroundMark x1="80224" y1="35423" x2="80224" y2="35423"/>
                        <a14:foregroundMark x1="80785" y1="40282" x2="80785" y2="40282"/>
                        <a14:foregroundMark x1="81066" y1="45141" x2="81066" y2="45141"/>
                        <a14:foregroundMark x1="82398" y1="47649" x2="82398" y2="47649"/>
                        <a14:foregroundMark x1="87658" y1="39185" x2="87658" y2="39185"/>
                        <a14:foregroundMark x1="91445" y1="40282" x2="91445" y2="40282"/>
                        <a14:foregroundMark x1="88990" y1="47022" x2="88990" y2="47022"/>
                        <a14:foregroundMark x1="45512" y1="64263" x2="45512" y2="64263"/>
                        <a14:foregroundMark x1="45722" y1="59718" x2="45722" y2="59718"/>
                        <a14:foregroundMark x1="65498" y1="44357" x2="65498" y2="44357"/>
                        <a14:foregroundMark x1="50000" y1="59091" x2="50000" y2="59091"/>
                        <a14:foregroundMark x1="50912" y1="64263" x2="50912" y2="64263"/>
                        <a14:foregroundMark x1="50771" y1="56270" x2="50771" y2="56270"/>
                        <a14:foregroundMark x1="52595" y1="55956" x2="52595" y2="55956"/>
                        <a14:foregroundMark x1="52735" y1="60502" x2="52735" y2="60502"/>
                        <a14:foregroundMark x1="56732" y1="58307" x2="56732" y2="58307"/>
                        <a14:foregroundMark x1="59187" y1="57994" x2="59187" y2="57994"/>
                        <a14:foregroundMark x1="59537" y1="57994" x2="59537" y2="57994"/>
                        <a14:foregroundMark x1="59537" y1="55172" x2="59537" y2="55172"/>
                        <a14:foregroundMark x1="62132" y1="58777" x2="62132" y2="58777"/>
                        <a14:foregroundMark x1="60589" y1="66771" x2="60589" y2="66771"/>
                        <a14:foregroundMark x1="63815" y1="59718" x2="63815" y2="59718"/>
                        <a14:foregroundMark x1="67812" y1="62226" x2="67812" y2="62226"/>
                        <a14:foregroundMark x1="67812" y1="62226" x2="67812" y2="62226"/>
                        <a14:foregroundMark x1="67532" y1="64734" x2="67532" y2="64734"/>
                        <a14:foregroundMark x1="69986" y1="61599" x2="69986" y2="61599"/>
                        <a14:foregroundMark x1="69986" y1="62539" x2="69986" y2="62539"/>
                        <a14:foregroundMark x1="68724" y1="62539" x2="68724" y2="62539"/>
                        <a14:foregroundMark x1="68724" y1="54232" x2="68724" y2="54232"/>
                        <a14:foregroundMark x1="69215" y1="54859" x2="69215" y2="54859"/>
                        <a14:foregroundMark x1="72090" y1="56270" x2="72090" y2="56270"/>
                        <a14:foregroundMark x1="71809" y1="53762" x2="71809" y2="53762"/>
                        <a14:foregroundMark x1="71950" y1="59404" x2="71950" y2="59404"/>
                        <a14:foregroundMark x1="74755" y1="61599" x2="74755" y2="61599"/>
                        <a14:foregroundMark x1="76438" y1="61599" x2="76438" y2="61599"/>
                        <a14:foregroundMark x1="79173" y1="61599" x2="79173" y2="61599"/>
                        <a14:foregroundMark x1="80856" y1="64263" x2="80856" y2="64263"/>
                        <a14:foregroundMark x1="82398" y1="61599" x2="82398" y2="61599"/>
                        <a14:foregroundMark x1="83661" y1="61599" x2="83661" y2="61599"/>
                        <a14:foregroundMark x1="77980" y1="76646" x2="77980" y2="76646"/>
                        <a14:foregroundMark x1="80084" y1="73041" x2="80084" y2="73041"/>
                        <a14:foregroundMark x1="79523" y1="76176" x2="79523" y2="76176"/>
                        <a14:foregroundMark x1="79804" y1="78370" x2="79804" y2="78370"/>
                        <a14:foregroundMark x1="74544" y1="75862" x2="74544" y2="75862"/>
                        <a14:foregroundMark x1="74895" y1="73041" x2="74895" y2="73041"/>
                        <a14:foregroundMark x1="72090" y1="73511" x2="72090" y2="73511"/>
                        <a14:foregroundMark x1="72090" y1="71630" x2="72090" y2="71630"/>
                        <a14:foregroundMark x1="72090" y1="78056" x2="72090" y2="78056"/>
                        <a14:foregroundMark x1="72090" y1="81191" x2="72090" y2="81191"/>
                        <a14:foregroundMark x1="71950" y1="69906" x2="71950" y2="69906"/>
                        <a14:foregroundMark x1="69495" y1="82602" x2="69495" y2="82602"/>
                        <a14:foregroundMark x1="69635" y1="77273" x2="69635" y2="77273"/>
                        <a14:foregroundMark x1="67321" y1="71317" x2="67321" y2="71317"/>
                        <a14:foregroundMark x1="67041" y1="76646" x2="67041" y2="76646"/>
                        <a14:foregroundMark x1="63955" y1="75862" x2="63955" y2="75862"/>
                        <a14:foregroundMark x1="59958" y1="78370" x2="59958" y2="78370"/>
                        <a14:foregroundMark x1="57994" y1="67085" x2="57994" y2="67085"/>
                      </a14:backgroundRemoval>
                    </a14:imgEffect>
                  </a14:imgLayer>
                </a14:imgProps>
              </a:ext>
              <a:ext uri="{28A0092B-C50C-407E-A947-70E740481C1C}">
                <a14:useLocalDpi xmlns:a14="http://schemas.microsoft.com/office/drawing/2010/main"/>
              </a:ext>
            </a:extLst>
          </a:blip>
          <a:srcRect/>
          <a:stretch/>
        </p:blipFill>
        <p:spPr>
          <a:xfrm>
            <a:off x="10260871" y="144787"/>
            <a:ext cx="1676573" cy="735846"/>
          </a:xfrm>
          <a:prstGeom prst="rect">
            <a:avLst/>
          </a:prstGeom>
          <a:noFill/>
          <a:ln>
            <a:noFill/>
          </a:ln>
        </p:spPr>
      </p:pic>
    </p:spTree>
    <p:extLst>
      <p:ext uri="{BB962C8B-B14F-4D97-AF65-F5344CB8AC3E}">
        <p14:creationId xmlns:p14="http://schemas.microsoft.com/office/powerpoint/2010/main" val="2328074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2" name="Rectangle 41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12099CF-37B4-874B-228F-B7C4D74AF59F}"/>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4300">
                <a:solidFill>
                  <a:schemeClr val="tx1"/>
                </a:solidFill>
                <a:latin typeface="+mj-lt"/>
                <a:cs typeface="+mj-cs"/>
              </a:rPr>
              <a:t>Surface water and groundwater</a:t>
            </a:r>
          </a:p>
        </p:txBody>
      </p:sp>
      <p:sp>
        <p:nvSpPr>
          <p:cNvPr id="4114" name="Oval 41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roundwater graphic">
            <a:extLst>
              <a:ext uri="{FF2B5EF4-FFF2-40B4-BE49-F238E27FC236}">
                <a16:creationId xmlns:a16="http://schemas.microsoft.com/office/drawing/2014/main" id="{BA01F7F6-885B-DD58-846B-956354834447}"/>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41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1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F94DE32-0DDA-33AF-D481-C237E1E75535}"/>
              </a:ext>
            </a:extLst>
          </p:cNvPr>
          <p:cNvSpPr>
            <a:spLocks noGrp="1"/>
          </p:cNvSpPr>
          <p:nvPr>
            <p:ph idx="1"/>
          </p:nvPr>
        </p:nvSpPr>
        <p:spPr>
          <a:xfrm>
            <a:off x="6657715" y="2990818"/>
            <a:ext cx="4745988" cy="3582510"/>
          </a:xfrm>
        </p:spPr>
        <p:txBody>
          <a:bodyPr vert="horz" lIns="91440" tIns="45720" rIns="91440" bIns="45720" rtlCol="0" anchor="t">
            <a:normAutofit/>
          </a:bodyPr>
          <a:lstStyle/>
          <a:p>
            <a:r>
              <a:rPr lang="en-US" sz="1800" dirty="0">
                <a:solidFill>
                  <a:schemeClr val="tx1">
                    <a:alpha val="80000"/>
                  </a:schemeClr>
                </a:solidFill>
                <a:latin typeface="+mn-lt"/>
                <a:cs typeface="+mn-cs"/>
              </a:rPr>
              <a:t>Watersheds include water flowing above ground such as streams and rivers</a:t>
            </a:r>
          </a:p>
          <a:p>
            <a:r>
              <a:rPr lang="en-US" sz="1800" dirty="0">
                <a:solidFill>
                  <a:schemeClr val="tx1">
                    <a:alpha val="80000"/>
                  </a:schemeClr>
                </a:solidFill>
                <a:latin typeface="+mn-lt"/>
                <a:cs typeface="+mn-cs"/>
              </a:rPr>
              <a:t>They also include water flowing below ground in the soil and gaps between rocks underground</a:t>
            </a:r>
          </a:p>
          <a:p>
            <a:r>
              <a:rPr lang="en-US" sz="1800" dirty="0">
                <a:solidFill>
                  <a:schemeClr val="tx1">
                    <a:alpha val="80000"/>
                  </a:schemeClr>
                </a:solidFill>
                <a:latin typeface="+mn-lt"/>
                <a:cs typeface="+mn-cs"/>
              </a:rPr>
              <a:t>Surface water and groundwater are interconnected </a:t>
            </a:r>
          </a:p>
          <a:p>
            <a:pPr lvl="1"/>
            <a:r>
              <a:rPr lang="en-US" sz="1800" dirty="0">
                <a:solidFill>
                  <a:schemeClr val="tx1">
                    <a:alpha val="80000"/>
                  </a:schemeClr>
                </a:solidFill>
                <a:latin typeface="+mn-lt"/>
                <a:cs typeface="+mn-cs"/>
              </a:rPr>
              <a:t>As much as 60% of stream flow comes from groundwater</a:t>
            </a:r>
          </a:p>
          <a:p>
            <a:pPr lvl="1"/>
            <a:r>
              <a:rPr lang="en-US" sz="1800" dirty="0">
                <a:solidFill>
                  <a:schemeClr val="tx1">
                    <a:alpha val="80000"/>
                  </a:schemeClr>
                </a:solidFill>
                <a:latin typeface="+mn-lt"/>
                <a:cs typeface="+mn-cs"/>
              </a:rPr>
              <a:t>Polluted surface waters can contribute to groundwater contamination</a:t>
            </a:r>
          </a:p>
          <a:p>
            <a:endParaRPr lang="en-US" sz="1800" dirty="0">
              <a:solidFill>
                <a:schemeClr val="tx1">
                  <a:alpha val="80000"/>
                </a:schemeClr>
              </a:solidFill>
              <a:latin typeface="+mn-lt"/>
              <a:cs typeface="+mn-cs"/>
            </a:endParaRPr>
          </a:p>
        </p:txBody>
      </p:sp>
      <p:sp>
        <p:nvSpPr>
          <p:cNvPr id="41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1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Google Shape;118;p3">
            <a:extLst>
              <a:ext uri="{FF2B5EF4-FFF2-40B4-BE49-F238E27FC236}">
                <a16:creationId xmlns:a16="http://schemas.microsoft.com/office/drawing/2014/main" id="{FC1F6811-04C8-C475-0B30-01149D9289A7}"/>
              </a:ext>
            </a:extLst>
          </p:cNvPr>
          <p:cNvPicPr preferRelativeResize="0"/>
          <p:nvPr/>
        </p:nvPicPr>
        <p:blipFill rotWithShape="1">
          <a:blip r:embed="rId4" cstate="hqprint">
            <a:alphaModFix/>
            <a:extLst>
              <a:ext uri="{BEBA8EAE-BF5A-486C-A8C5-ECC9F3942E4B}">
                <a14:imgProps xmlns:a14="http://schemas.microsoft.com/office/drawing/2010/main">
                  <a14:imgLayer r:embed="rId5">
                    <a14:imgEffect>
                      <a14:backgroundRemoval t="9875" b="89969" l="6241" r="91445">
                        <a14:foregroundMark x1="10238" y1="57837" x2="10238" y2="57837"/>
                        <a14:foregroundMark x1="19846" y1="78527" x2="19846" y2="78527"/>
                        <a14:foregroundMark x1="6311" y1="49373" x2="6311" y2="49373"/>
                        <a14:foregroundMark x1="46213" y1="33699" x2="46213" y2="33699"/>
                        <a14:foregroundMark x1="53647" y1="31818" x2="53647" y2="31818"/>
                        <a14:foregroundMark x1="53927" y1="26959" x2="53927" y2="26959"/>
                        <a14:foregroundMark x1="52805" y1="44514" x2="52805" y2="44514"/>
                        <a14:foregroundMark x1="48878" y1="47022" x2="48878" y2="47022"/>
                        <a14:foregroundMark x1="46213" y1="33072" x2="46213" y2="33072"/>
                        <a14:foregroundMark x1="58696" y1="33072" x2="58696" y2="33072"/>
                        <a14:foregroundMark x1="58696" y1="40909" x2="58696" y2="40909"/>
                        <a14:foregroundMark x1="59748" y1="45768" x2="59748" y2="45768"/>
                        <a14:foregroundMark x1="58976" y1="36050" x2="58976" y2="36050"/>
                        <a14:foregroundMark x1="52805" y1="29467" x2="52805" y2="29467"/>
                        <a14:foregroundMark x1="53366" y1="40282" x2="53366" y2="40282"/>
                        <a14:foregroundMark x1="65077" y1="41536" x2="65077" y2="41536"/>
                        <a14:foregroundMark x1="64797" y1="37304" x2="64797" y2="37304"/>
                        <a14:foregroundMark x1="64797" y1="24608" x2="64797" y2="24608"/>
                        <a14:foregroundMark x1="69355" y1="31191" x2="69355" y2="31191"/>
                        <a14:foregroundMark x1="69565" y1="39185" x2="69565" y2="39185"/>
                        <a14:foregroundMark x1="70126" y1="45141" x2="70126" y2="45141"/>
                        <a14:foregroundMark x1="70407" y1="34326" x2="70407" y2="34326"/>
                        <a14:foregroundMark x1="71178" y1="26332" x2="71178" y2="26332"/>
                        <a14:foregroundMark x1="75736" y1="34953" x2="75736" y2="34953"/>
                        <a14:foregroundMark x1="75456" y1="41536" x2="75456" y2="41536"/>
                        <a14:foregroundMark x1="74895" y1="45768" x2="74895" y2="45768"/>
                        <a14:foregroundMark x1="74895" y1="25862" x2="74895" y2="25862"/>
                        <a14:foregroundMark x1="80224" y1="35423" x2="80224" y2="35423"/>
                        <a14:foregroundMark x1="80785" y1="40282" x2="80785" y2="40282"/>
                        <a14:foregroundMark x1="81066" y1="45141" x2="81066" y2="45141"/>
                        <a14:foregroundMark x1="82398" y1="47649" x2="82398" y2="47649"/>
                        <a14:foregroundMark x1="87658" y1="39185" x2="87658" y2="39185"/>
                        <a14:foregroundMark x1="91445" y1="40282" x2="91445" y2="40282"/>
                        <a14:foregroundMark x1="88990" y1="47022" x2="88990" y2="47022"/>
                        <a14:foregroundMark x1="45512" y1="64263" x2="45512" y2="64263"/>
                        <a14:foregroundMark x1="45722" y1="59718" x2="45722" y2="59718"/>
                        <a14:foregroundMark x1="65498" y1="44357" x2="65498" y2="44357"/>
                        <a14:foregroundMark x1="50000" y1="59091" x2="50000" y2="59091"/>
                        <a14:foregroundMark x1="50912" y1="64263" x2="50912" y2="64263"/>
                        <a14:foregroundMark x1="50771" y1="56270" x2="50771" y2="56270"/>
                        <a14:foregroundMark x1="52595" y1="55956" x2="52595" y2="55956"/>
                        <a14:foregroundMark x1="52735" y1="60502" x2="52735" y2="60502"/>
                        <a14:foregroundMark x1="56732" y1="58307" x2="56732" y2="58307"/>
                        <a14:foregroundMark x1="59187" y1="57994" x2="59187" y2="57994"/>
                        <a14:foregroundMark x1="59537" y1="57994" x2="59537" y2="57994"/>
                        <a14:foregroundMark x1="59537" y1="55172" x2="59537" y2="55172"/>
                        <a14:foregroundMark x1="62132" y1="58777" x2="62132" y2="58777"/>
                        <a14:foregroundMark x1="60589" y1="66771" x2="60589" y2="66771"/>
                        <a14:foregroundMark x1="63815" y1="59718" x2="63815" y2="59718"/>
                        <a14:foregroundMark x1="67812" y1="62226" x2="67812" y2="62226"/>
                        <a14:foregroundMark x1="67812" y1="62226" x2="67812" y2="62226"/>
                        <a14:foregroundMark x1="67532" y1="64734" x2="67532" y2="64734"/>
                        <a14:foregroundMark x1="69986" y1="61599" x2="69986" y2="61599"/>
                        <a14:foregroundMark x1="69986" y1="62539" x2="69986" y2="62539"/>
                        <a14:foregroundMark x1="68724" y1="62539" x2="68724" y2="62539"/>
                        <a14:foregroundMark x1="68724" y1="54232" x2="68724" y2="54232"/>
                        <a14:foregroundMark x1="69215" y1="54859" x2="69215" y2="54859"/>
                        <a14:foregroundMark x1="72090" y1="56270" x2="72090" y2="56270"/>
                        <a14:foregroundMark x1="71809" y1="53762" x2="71809" y2="53762"/>
                        <a14:foregroundMark x1="71950" y1="59404" x2="71950" y2="59404"/>
                        <a14:foregroundMark x1="74755" y1="61599" x2="74755" y2="61599"/>
                        <a14:foregroundMark x1="76438" y1="61599" x2="76438" y2="61599"/>
                        <a14:foregroundMark x1="79173" y1="61599" x2="79173" y2="61599"/>
                        <a14:foregroundMark x1="80856" y1="64263" x2="80856" y2="64263"/>
                        <a14:foregroundMark x1="82398" y1="61599" x2="82398" y2="61599"/>
                        <a14:foregroundMark x1="83661" y1="61599" x2="83661" y2="61599"/>
                        <a14:foregroundMark x1="77980" y1="76646" x2="77980" y2="76646"/>
                        <a14:foregroundMark x1="80084" y1="73041" x2="80084" y2="73041"/>
                        <a14:foregroundMark x1="79523" y1="76176" x2="79523" y2="76176"/>
                        <a14:foregroundMark x1="79804" y1="78370" x2="79804" y2="78370"/>
                        <a14:foregroundMark x1="74544" y1="75862" x2="74544" y2="75862"/>
                        <a14:foregroundMark x1="74895" y1="73041" x2="74895" y2="73041"/>
                        <a14:foregroundMark x1="72090" y1="73511" x2="72090" y2="73511"/>
                        <a14:foregroundMark x1="72090" y1="71630" x2="72090" y2="71630"/>
                        <a14:foregroundMark x1="72090" y1="78056" x2="72090" y2="78056"/>
                        <a14:foregroundMark x1="72090" y1="81191" x2="72090" y2="81191"/>
                        <a14:foregroundMark x1="71950" y1="69906" x2="71950" y2="69906"/>
                        <a14:foregroundMark x1="69495" y1="82602" x2="69495" y2="82602"/>
                        <a14:foregroundMark x1="69635" y1="77273" x2="69635" y2="77273"/>
                        <a14:foregroundMark x1="67321" y1="71317" x2="67321" y2="71317"/>
                        <a14:foregroundMark x1="67041" y1="76646" x2="67041" y2="76646"/>
                        <a14:foregroundMark x1="63955" y1="75862" x2="63955" y2="75862"/>
                        <a14:foregroundMark x1="59958" y1="78370" x2="59958" y2="78370"/>
                        <a14:foregroundMark x1="57994" y1="67085" x2="57994" y2="67085"/>
                      </a14:backgroundRemoval>
                    </a14:imgEffect>
                  </a14:imgLayer>
                </a14:imgProps>
              </a:ext>
              <a:ext uri="{28A0092B-C50C-407E-A947-70E740481C1C}">
                <a14:useLocalDpi xmlns:a14="http://schemas.microsoft.com/office/drawing/2010/main"/>
              </a:ext>
            </a:extLst>
          </a:blip>
          <a:srcRect/>
          <a:stretch/>
        </p:blipFill>
        <p:spPr>
          <a:xfrm>
            <a:off x="10425210" y="77413"/>
            <a:ext cx="1676573" cy="735846"/>
          </a:xfrm>
          <a:prstGeom prst="rect">
            <a:avLst/>
          </a:prstGeom>
          <a:noFill/>
          <a:ln>
            <a:noFill/>
          </a:ln>
        </p:spPr>
      </p:pic>
    </p:spTree>
    <p:extLst>
      <p:ext uri="{BB962C8B-B14F-4D97-AF65-F5344CB8AC3E}">
        <p14:creationId xmlns:p14="http://schemas.microsoft.com/office/powerpoint/2010/main" val="1228130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0B0F05C-24B4-3E91-7EFF-7BD979DC688B}"/>
              </a:ext>
            </a:extLst>
          </p:cNvPr>
          <p:cNvSpPr>
            <a:spLocks noGrp="1"/>
          </p:cNvSpPr>
          <p:nvPr>
            <p:ph type="title"/>
          </p:nvPr>
        </p:nvSpPr>
        <p:spPr>
          <a:xfrm>
            <a:off x="6513788" y="1123433"/>
            <a:ext cx="5423656" cy="1807305"/>
          </a:xfrm>
        </p:spPr>
        <p:txBody>
          <a:bodyPr vert="horz" lIns="91440" tIns="45720" rIns="91440" bIns="45720" rtlCol="0" anchor="ctr">
            <a:normAutofit/>
          </a:bodyPr>
          <a:lstStyle/>
          <a:p>
            <a:r>
              <a:rPr lang="en-US" sz="4400" dirty="0">
                <a:solidFill>
                  <a:schemeClr val="tx1"/>
                </a:solidFill>
                <a:latin typeface="+mj-lt"/>
                <a:cs typeface="+mj-cs"/>
              </a:rPr>
              <a:t>Surface water vs stormwater?</a:t>
            </a:r>
          </a:p>
        </p:txBody>
      </p:sp>
      <p:pic>
        <p:nvPicPr>
          <p:cNvPr id="5122" name="Picture 2" descr="Best practices for businesses - City of Roseville">
            <a:extLst>
              <a:ext uri="{FF2B5EF4-FFF2-40B4-BE49-F238E27FC236}">
                <a16:creationId xmlns:a16="http://schemas.microsoft.com/office/drawing/2014/main" id="{40DED8D0-CE2B-3AF9-BC03-CFB0643AD177}"/>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6DFA2542-5A0B-4B22-2A25-A737E5BA5C2F}"/>
              </a:ext>
            </a:extLst>
          </p:cNvPr>
          <p:cNvSpPr>
            <a:spLocks noGrp="1"/>
          </p:cNvSpPr>
          <p:nvPr>
            <p:ph sz="half" idx="2"/>
          </p:nvPr>
        </p:nvSpPr>
        <p:spPr>
          <a:xfrm>
            <a:off x="6440932" y="3429000"/>
            <a:ext cx="5423656" cy="2890838"/>
          </a:xfrm>
        </p:spPr>
        <p:txBody>
          <a:bodyPr vert="horz" lIns="91440" tIns="45720" rIns="91440" bIns="45720" rtlCol="0">
            <a:normAutofit/>
          </a:bodyPr>
          <a:lstStyle/>
          <a:p>
            <a:pPr marL="0"/>
            <a:r>
              <a:rPr lang="en-US" sz="2000" b="0" i="0" dirty="0">
                <a:solidFill>
                  <a:srgbClr val="282828"/>
                </a:solidFill>
                <a:effectLst/>
                <a:latin typeface="Open Sans" panose="020B0606030504020204" pitchFamily="34" charset="0"/>
              </a:rPr>
              <a:t>Every time it rains, water flows down the gutter into the storm drain and out to the creek, untreated.</a:t>
            </a:r>
          </a:p>
          <a:p>
            <a:pPr marL="0"/>
            <a:r>
              <a:rPr lang="en-US" sz="2000" dirty="0">
                <a:solidFill>
                  <a:srgbClr val="282828"/>
                </a:solidFill>
                <a:latin typeface="Open Sans" panose="020B0606030504020204" pitchFamily="34" charset="0"/>
              </a:rPr>
              <a:t>Other sources </a:t>
            </a:r>
            <a:r>
              <a:rPr lang="en-US" sz="2000" b="0" i="0" dirty="0">
                <a:solidFill>
                  <a:srgbClr val="282828"/>
                </a:solidFill>
                <a:effectLst/>
                <a:latin typeface="Open Sans" panose="020B0606030504020204" pitchFamily="34" charset="0"/>
              </a:rPr>
              <a:t>called “non-stormwater runoff” come from a variety of places, such as over watering a lawn, hosing down a driveway, and even washing a car.</a:t>
            </a:r>
            <a:endParaRPr lang="en-US" sz="3200" dirty="0">
              <a:latin typeface="+mn-lt"/>
              <a:cs typeface="+mn-cs"/>
            </a:endParaRPr>
          </a:p>
        </p:txBody>
      </p:sp>
      <p:pic>
        <p:nvPicPr>
          <p:cNvPr id="6" name="Google Shape;118;p3">
            <a:extLst>
              <a:ext uri="{FF2B5EF4-FFF2-40B4-BE49-F238E27FC236}">
                <a16:creationId xmlns:a16="http://schemas.microsoft.com/office/drawing/2014/main" id="{29D739EF-DF48-1F4D-13C1-1C3BA67035CA}"/>
              </a:ext>
            </a:extLst>
          </p:cNvPr>
          <p:cNvPicPr preferRelativeResize="0"/>
          <p:nvPr/>
        </p:nvPicPr>
        <p:blipFill rotWithShape="1">
          <a:blip r:embed="rId4" cstate="hqprint">
            <a:alphaModFix/>
            <a:extLst>
              <a:ext uri="{BEBA8EAE-BF5A-486C-A8C5-ECC9F3942E4B}">
                <a14:imgProps xmlns:a14="http://schemas.microsoft.com/office/drawing/2010/main">
                  <a14:imgLayer r:embed="rId5">
                    <a14:imgEffect>
                      <a14:backgroundRemoval t="9875" b="89969" l="6241" r="91445">
                        <a14:foregroundMark x1="10238" y1="57837" x2="10238" y2="57837"/>
                        <a14:foregroundMark x1="19846" y1="78527" x2="19846" y2="78527"/>
                        <a14:foregroundMark x1="6311" y1="49373" x2="6311" y2="49373"/>
                        <a14:foregroundMark x1="46213" y1="33699" x2="46213" y2="33699"/>
                        <a14:foregroundMark x1="53647" y1="31818" x2="53647" y2="31818"/>
                        <a14:foregroundMark x1="53927" y1="26959" x2="53927" y2="26959"/>
                        <a14:foregroundMark x1="52805" y1="44514" x2="52805" y2="44514"/>
                        <a14:foregroundMark x1="48878" y1="47022" x2="48878" y2="47022"/>
                        <a14:foregroundMark x1="46213" y1="33072" x2="46213" y2="33072"/>
                        <a14:foregroundMark x1="58696" y1="33072" x2="58696" y2="33072"/>
                        <a14:foregroundMark x1="58696" y1="40909" x2="58696" y2="40909"/>
                        <a14:foregroundMark x1="59748" y1="45768" x2="59748" y2="45768"/>
                        <a14:foregroundMark x1="58976" y1="36050" x2="58976" y2="36050"/>
                        <a14:foregroundMark x1="52805" y1="29467" x2="52805" y2="29467"/>
                        <a14:foregroundMark x1="53366" y1="40282" x2="53366" y2="40282"/>
                        <a14:foregroundMark x1="65077" y1="41536" x2="65077" y2="41536"/>
                        <a14:foregroundMark x1="64797" y1="37304" x2="64797" y2="37304"/>
                        <a14:foregroundMark x1="64797" y1="24608" x2="64797" y2="24608"/>
                        <a14:foregroundMark x1="69355" y1="31191" x2="69355" y2="31191"/>
                        <a14:foregroundMark x1="69565" y1="39185" x2="69565" y2="39185"/>
                        <a14:foregroundMark x1="70126" y1="45141" x2="70126" y2="45141"/>
                        <a14:foregroundMark x1="70407" y1="34326" x2="70407" y2="34326"/>
                        <a14:foregroundMark x1="71178" y1="26332" x2="71178" y2="26332"/>
                        <a14:foregroundMark x1="75736" y1="34953" x2="75736" y2="34953"/>
                        <a14:foregroundMark x1="75456" y1="41536" x2="75456" y2="41536"/>
                        <a14:foregroundMark x1="74895" y1="45768" x2="74895" y2="45768"/>
                        <a14:foregroundMark x1="74895" y1="25862" x2="74895" y2="25862"/>
                        <a14:foregroundMark x1="80224" y1="35423" x2="80224" y2="35423"/>
                        <a14:foregroundMark x1="80785" y1="40282" x2="80785" y2="40282"/>
                        <a14:foregroundMark x1="81066" y1="45141" x2="81066" y2="45141"/>
                        <a14:foregroundMark x1="82398" y1="47649" x2="82398" y2="47649"/>
                        <a14:foregroundMark x1="87658" y1="39185" x2="87658" y2="39185"/>
                        <a14:foregroundMark x1="91445" y1="40282" x2="91445" y2="40282"/>
                        <a14:foregroundMark x1="88990" y1="47022" x2="88990" y2="47022"/>
                        <a14:foregroundMark x1="45512" y1="64263" x2="45512" y2="64263"/>
                        <a14:foregroundMark x1="45722" y1="59718" x2="45722" y2="59718"/>
                        <a14:foregroundMark x1="65498" y1="44357" x2="65498" y2="44357"/>
                        <a14:foregroundMark x1="50000" y1="59091" x2="50000" y2="59091"/>
                        <a14:foregroundMark x1="50912" y1="64263" x2="50912" y2="64263"/>
                        <a14:foregroundMark x1="50771" y1="56270" x2="50771" y2="56270"/>
                        <a14:foregroundMark x1="52595" y1="55956" x2="52595" y2="55956"/>
                        <a14:foregroundMark x1="52735" y1="60502" x2="52735" y2="60502"/>
                        <a14:foregroundMark x1="56732" y1="58307" x2="56732" y2="58307"/>
                        <a14:foregroundMark x1="59187" y1="57994" x2="59187" y2="57994"/>
                        <a14:foregroundMark x1="59537" y1="57994" x2="59537" y2="57994"/>
                        <a14:foregroundMark x1="59537" y1="55172" x2="59537" y2="55172"/>
                        <a14:foregroundMark x1="62132" y1="58777" x2="62132" y2="58777"/>
                        <a14:foregroundMark x1="60589" y1="66771" x2="60589" y2="66771"/>
                        <a14:foregroundMark x1="63815" y1="59718" x2="63815" y2="59718"/>
                        <a14:foregroundMark x1="67812" y1="62226" x2="67812" y2="62226"/>
                        <a14:foregroundMark x1="67812" y1="62226" x2="67812" y2="62226"/>
                        <a14:foregroundMark x1="67532" y1="64734" x2="67532" y2="64734"/>
                        <a14:foregroundMark x1="69986" y1="61599" x2="69986" y2="61599"/>
                        <a14:foregroundMark x1="69986" y1="62539" x2="69986" y2="62539"/>
                        <a14:foregroundMark x1="68724" y1="62539" x2="68724" y2="62539"/>
                        <a14:foregroundMark x1="68724" y1="54232" x2="68724" y2="54232"/>
                        <a14:foregroundMark x1="69215" y1="54859" x2="69215" y2="54859"/>
                        <a14:foregroundMark x1="72090" y1="56270" x2="72090" y2="56270"/>
                        <a14:foregroundMark x1="71809" y1="53762" x2="71809" y2="53762"/>
                        <a14:foregroundMark x1="71950" y1="59404" x2="71950" y2="59404"/>
                        <a14:foregroundMark x1="74755" y1="61599" x2="74755" y2="61599"/>
                        <a14:foregroundMark x1="76438" y1="61599" x2="76438" y2="61599"/>
                        <a14:foregroundMark x1="79173" y1="61599" x2="79173" y2="61599"/>
                        <a14:foregroundMark x1="80856" y1="64263" x2="80856" y2="64263"/>
                        <a14:foregroundMark x1="82398" y1="61599" x2="82398" y2="61599"/>
                        <a14:foregroundMark x1="83661" y1="61599" x2="83661" y2="61599"/>
                        <a14:foregroundMark x1="77980" y1="76646" x2="77980" y2="76646"/>
                        <a14:foregroundMark x1="80084" y1="73041" x2="80084" y2="73041"/>
                        <a14:foregroundMark x1="79523" y1="76176" x2="79523" y2="76176"/>
                        <a14:foregroundMark x1="79804" y1="78370" x2="79804" y2="78370"/>
                        <a14:foregroundMark x1="74544" y1="75862" x2="74544" y2="75862"/>
                        <a14:foregroundMark x1="74895" y1="73041" x2="74895" y2="73041"/>
                        <a14:foregroundMark x1="72090" y1="73511" x2="72090" y2="73511"/>
                        <a14:foregroundMark x1="72090" y1="71630" x2="72090" y2="71630"/>
                        <a14:foregroundMark x1="72090" y1="78056" x2="72090" y2="78056"/>
                        <a14:foregroundMark x1="72090" y1="81191" x2="72090" y2="81191"/>
                        <a14:foregroundMark x1="71950" y1="69906" x2="71950" y2="69906"/>
                        <a14:foregroundMark x1="69495" y1="82602" x2="69495" y2="82602"/>
                        <a14:foregroundMark x1="69635" y1="77273" x2="69635" y2="77273"/>
                        <a14:foregroundMark x1="67321" y1="71317" x2="67321" y2="71317"/>
                        <a14:foregroundMark x1="67041" y1="76646" x2="67041" y2="76646"/>
                        <a14:foregroundMark x1="63955" y1="75862" x2="63955" y2="75862"/>
                        <a14:foregroundMark x1="59958" y1="78370" x2="59958" y2="78370"/>
                        <a14:foregroundMark x1="57994" y1="67085" x2="57994" y2="67085"/>
                      </a14:backgroundRemoval>
                    </a14:imgEffect>
                  </a14:imgLayer>
                </a14:imgProps>
              </a:ext>
              <a:ext uri="{28A0092B-C50C-407E-A947-70E740481C1C}">
                <a14:useLocalDpi xmlns:a14="http://schemas.microsoft.com/office/drawing/2010/main"/>
              </a:ext>
            </a:extLst>
          </a:blip>
          <a:srcRect/>
          <a:stretch/>
        </p:blipFill>
        <p:spPr>
          <a:xfrm>
            <a:off x="10260871" y="144787"/>
            <a:ext cx="1676573" cy="735846"/>
          </a:xfrm>
          <a:prstGeom prst="rect">
            <a:avLst/>
          </a:prstGeom>
          <a:noFill/>
          <a:ln>
            <a:noFill/>
          </a:ln>
        </p:spPr>
      </p:pic>
    </p:spTree>
    <p:extLst>
      <p:ext uri="{BB962C8B-B14F-4D97-AF65-F5344CB8AC3E}">
        <p14:creationId xmlns:p14="http://schemas.microsoft.com/office/powerpoint/2010/main" val="888757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74384" y="2046124"/>
            <a:ext cx="6518988" cy="4133460"/>
          </a:xfrm>
          <a:prstGeom prst="rect">
            <a:avLst/>
          </a:prstGeom>
          <a:noFill/>
          <a:ln>
            <a:noFill/>
          </a:ln>
        </p:spPr>
      </p:pic>
      <p:sp>
        <p:nvSpPr>
          <p:cNvPr id="255" name="Google Shape;255;p8"/>
          <p:cNvSpPr/>
          <p:nvPr/>
        </p:nvSpPr>
        <p:spPr>
          <a:xfrm>
            <a:off x="400985" y="415355"/>
            <a:ext cx="696331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Stormwater is untreated </a:t>
            </a:r>
            <a:r>
              <a:rPr lang="en-US" sz="2000" b="1">
                <a:solidFill>
                  <a:schemeClr val="dk1"/>
                </a:solidFill>
                <a:latin typeface="Calibri"/>
                <a:ea typeface="Calibri"/>
                <a:cs typeface="Calibri"/>
                <a:sym typeface="Calibri"/>
              </a:rPr>
              <a:t>water running off or </a:t>
            </a:r>
            <a:r>
              <a:rPr lang="en-US" sz="2000" b="1" dirty="0">
                <a:solidFill>
                  <a:schemeClr val="dk1"/>
                </a:solidFill>
                <a:latin typeface="Calibri"/>
                <a:ea typeface="Calibri"/>
                <a:cs typeface="Calibri"/>
                <a:sym typeface="Calibri"/>
              </a:rPr>
              <a:t>draining from our landscapes, plus all the fertilizers, pesticides, sediments, dog waste, etc., which drains to the street storm system.                      </a:t>
            </a:r>
            <a:endParaRPr sz="2000" dirty="0"/>
          </a:p>
        </p:txBody>
      </p:sp>
      <p:pic>
        <p:nvPicPr>
          <p:cNvPr id="256" name="Google Shape;256;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27941" y="923166"/>
            <a:ext cx="4062146" cy="5256418"/>
          </a:xfrm>
          <a:prstGeom prst="rect">
            <a:avLst/>
          </a:prstGeom>
          <a:noFill/>
          <a:ln>
            <a:noFill/>
          </a:ln>
        </p:spPr>
      </p:pic>
      <p:sp>
        <p:nvSpPr>
          <p:cNvPr id="257" name="Google Shape;257;p8"/>
          <p:cNvSpPr/>
          <p:nvPr/>
        </p:nvSpPr>
        <p:spPr>
          <a:xfrm>
            <a:off x="3882640" y="4811877"/>
            <a:ext cx="13102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UNTREATED</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6DB796B3-B00B-4520-F79C-4B45198DB27C}"/>
              </a:ext>
            </a:extLst>
          </p:cNvPr>
          <p:cNvSpPr>
            <a:spLocks noGrp="1"/>
          </p:cNvSpPr>
          <p:nvPr>
            <p:ph type="title"/>
          </p:nvPr>
        </p:nvSpPr>
        <p:spPr>
          <a:xfrm>
            <a:off x="557156" y="352425"/>
            <a:ext cx="5743576" cy="1330840"/>
          </a:xfrm>
        </p:spPr>
        <p:txBody>
          <a:bodyPr vert="horz" lIns="91440" tIns="45720" rIns="91440" bIns="45720" rtlCol="0" anchor="ctr">
            <a:normAutofit/>
          </a:bodyPr>
          <a:lstStyle/>
          <a:p>
            <a:r>
              <a:rPr lang="en-US" sz="4400" kern="1200" dirty="0">
                <a:solidFill>
                  <a:schemeClr val="tx1"/>
                </a:solidFill>
                <a:latin typeface="+mj-lt"/>
                <a:ea typeface="+mj-ea"/>
                <a:cs typeface="+mj-cs"/>
              </a:rPr>
              <a:t>Where do drains flow?</a:t>
            </a:r>
          </a:p>
        </p:txBody>
      </p:sp>
      <p:sp>
        <p:nvSpPr>
          <p:cNvPr id="3" name="Content Placeholder 2">
            <a:extLst>
              <a:ext uri="{FF2B5EF4-FFF2-40B4-BE49-F238E27FC236}">
                <a16:creationId xmlns:a16="http://schemas.microsoft.com/office/drawing/2014/main" id="{EB72C16D-DCAE-DAF4-1B13-22C24C7DDDAD}"/>
              </a:ext>
            </a:extLst>
          </p:cNvPr>
          <p:cNvSpPr>
            <a:spLocks noGrp="1"/>
          </p:cNvSpPr>
          <p:nvPr>
            <p:ph sz="half" idx="1"/>
          </p:nvPr>
        </p:nvSpPr>
        <p:spPr>
          <a:xfrm>
            <a:off x="1151979" y="1803577"/>
            <a:ext cx="4438036" cy="3908585"/>
          </a:xfrm>
        </p:spPr>
        <p:txBody>
          <a:bodyPr vert="horz" lIns="91440" tIns="45720" rIns="91440" bIns="45720" rtlCol="0">
            <a:normAutofit lnSpcReduction="10000"/>
          </a:bodyPr>
          <a:lstStyle/>
          <a:p>
            <a:r>
              <a:rPr lang="en-US" dirty="0">
                <a:latin typeface="+mn-lt"/>
                <a:cs typeface="+mn-cs"/>
              </a:rPr>
              <a:t>Drains in homes and buildings are treated at wastewater treatment plants.</a:t>
            </a:r>
          </a:p>
          <a:p>
            <a:endParaRPr lang="en-US" dirty="0">
              <a:latin typeface="+mn-lt"/>
              <a:cs typeface="+mn-cs"/>
            </a:endParaRPr>
          </a:p>
          <a:p>
            <a:endParaRPr lang="en-US" dirty="0">
              <a:latin typeface="+mn-lt"/>
              <a:cs typeface="+mn-cs"/>
            </a:endParaRPr>
          </a:p>
          <a:p>
            <a:r>
              <a:rPr lang="en-US" dirty="0">
                <a:latin typeface="+mn-lt"/>
                <a:cs typeface="+mn-cs"/>
              </a:rPr>
              <a:t>Runoff and any water outside enter stormdrains to prevent flooding and are not treated.</a:t>
            </a:r>
          </a:p>
        </p:txBody>
      </p:sp>
      <p:pic>
        <p:nvPicPr>
          <p:cNvPr id="6" name="Picture Placeholder 5" descr="Diagram of water drainage&#10;&#10;Description automatically generated">
            <a:extLst>
              <a:ext uri="{FF2B5EF4-FFF2-40B4-BE49-F238E27FC236}">
                <a16:creationId xmlns:a16="http://schemas.microsoft.com/office/drawing/2014/main" id="{B5355DAE-18EE-0BE1-6FB7-E0101F612AFB}"/>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r="-1" b="-1"/>
          <a:stretch/>
        </p:blipFill>
        <p:spPr>
          <a:xfrm>
            <a:off x="6880610" y="1450294"/>
            <a:ext cx="4737650" cy="3979626"/>
          </a:xfrm>
          <a:prstGeom prst="rect">
            <a:avLst/>
          </a:prstGeom>
          <a:noFill/>
        </p:spPr>
      </p:pic>
      <p:pic>
        <p:nvPicPr>
          <p:cNvPr id="2" name="Google Shape;118;p3">
            <a:extLst>
              <a:ext uri="{FF2B5EF4-FFF2-40B4-BE49-F238E27FC236}">
                <a16:creationId xmlns:a16="http://schemas.microsoft.com/office/drawing/2014/main" id="{09A9317C-E5C7-81DD-1914-1A8700B0D201}"/>
              </a:ext>
            </a:extLst>
          </p:cNvPr>
          <p:cNvPicPr preferRelativeResize="0"/>
          <p:nvPr/>
        </p:nvPicPr>
        <p:blipFill rotWithShape="1">
          <a:blip r:embed="rId4" cstate="hqprint">
            <a:alphaModFix/>
            <a:extLst>
              <a:ext uri="{BEBA8EAE-BF5A-486C-A8C5-ECC9F3942E4B}">
                <a14:imgProps xmlns:a14="http://schemas.microsoft.com/office/drawing/2010/main">
                  <a14:imgLayer r:embed="rId5">
                    <a14:imgEffect>
                      <a14:backgroundRemoval t="9875" b="89969" l="6241" r="91445">
                        <a14:foregroundMark x1="10238" y1="57837" x2="10238" y2="57837"/>
                        <a14:foregroundMark x1="19846" y1="78527" x2="19846" y2="78527"/>
                        <a14:foregroundMark x1="6311" y1="49373" x2="6311" y2="49373"/>
                        <a14:foregroundMark x1="46213" y1="33699" x2="46213" y2="33699"/>
                        <a14:foregroundMark x1="53647" y1="31818" x2="53647" y2="31818"/>
                        <a14:foregroundMark x1="53927" y1="26959" x2="53927" y2="26959"/>
                        <a14:foregroundMark x1="52805" y1="44514" x2="52805" y2="44514"/>
                        <a14:foregroundMark x1="48878" y1="47022" x2="48878" y2="47022"/>
                        <a14:foregroundMark x1="46213" y1="33072" x2="46213" y2="33072"/>
                        <a14:foregroundMark x1="58696" y1="33072" x2="58696" y2="33072"/>
                        <a14:foregroundMark x1="58696" y1="40909" x2="58696" y2="40909"/>
                        <a14:foregroundMark x1="59748" y1="45768" x2="59748" y2="45768"/>
                        <a14:foregroundMark x1="58976" y1="36050" x2="58976" y2="36050"/>
                        <a14:foregroundMark x1="52805" y1="29467" x2="52805" y2="29467"/>
                        <a14:foregroundMark x1="53366" y1="40282" x2="53366" y2="40282"/>
                        <a14:foregroundMark x1="65077" y1="41536" x2="65077" y2="41536"/>
                        <a14:foregroundMark x1="64797" y1="37304" x2="64797" y2="37304"/>
                        <a14:foregroundMark x1="64797" y1="24608" x2="64797" y2="24608"/>
                        <a14:foregroundMark x1="69355" y1="31191" x2="69355" y2="31191"/>
                        <a14:foregroundMark x1="69565" y1="39185" x2="69565" y2="39185"/>
                        <a14:foregroundMark x1="70126" y1="45141" x2="70126" y2="45141"/>
                        <a14:foregroundMark x1="70407" y1="34326" x2="70407" y2="34326"/>
                        <a14:foregroundMark x1="71178" y1="26332" x2="71178" y2="26332"/>
                        <a14:foregroundMark x1="75736" y1="34953" x2="75736" y2="34953"/>
                        <a14:foregroundMark x1="75456" y1="41536" x2="75456" y2="41536"/>
                        <a14:foregroundMark x1="74895" y1="45768" x2="74895" y2="45768"/>
                        <a14:foregroundMark x1="74895" y1="25862" x2="74895" y2="25862"/>
                        <a14:foregroundMark x1="80224" y1="35423" x2="80224" y2="35423"/>
                        <a14:foregroundMark x1="80785" y1="40282" x2="80785" y2="40282"/>
                        <a14:foregroundMark x1="81066" y1="45141" x2="81066" y2="45141"/>
                        <a14:foregroundMark x1="82398" y1="47649" x2="82398" y2="47649"/>
                        <a14:foregroundMark x1="87658" y1="39185" x2="87658" y2="39185"/>
                        <a14:foregroundMark x1="91445" y1="40282" x2="91445" y2="40282"/>
                        <a14:foregroundMark x1="88990" y1="47022" x2="88990" y2="47022"/>
                        <a14:foregroundMark x1="45512" y1="64263" x2="45512" y2="64263"/>
                        <a14:foregroundMark x1="45722" y1="59718" x2="45722" y2="59718"/>
                        <a14:foregroundMark x1="65498" y1="44357" x2="65498" y2="44357"/>
                        <a14:foregroundMark x1="50000" y1="59091" x2="50000" y2="59091"/>
                        <a14:foregroundMark x1="50912" y1="64263" x2="50912" y2="64263"/>
                        <a14:foregroundMark x1="50771" y1="56270" x2="50771" y2="56270"/>
                        <a14:foregroundMark x1="52595" y1="55956" x2="52595" y2="55956"/>
                        <a14:foregroundMark x1="52735" y1="60502" x2="52735" y2="60502"/>
                        <a14:foregroundMark x1="56732" y1="58307" x2="56732" y2="58307"/>
                        <a14:foregroundMark x1="59187" y1="57994" x2="59187" y2="57994"/>
                        <a14:foregroundMark x1="59537" y1="57994" x2="59537" y2="57994"/>
                        <a14:foregroundMark x1="59537" y1="55172" x2="59537" y2="55172"/>
                        <a14:foregroundMark x1="62132" y1="58777" x2="62132" y2="58777"/>
                        <a14:foregroundMark x1="60589" y1="66771" x2="60589" y2="66771"/>
                        <a14:foregroundMark x1="63815" y1="59718" x2="63815" y2="59718"/>
                        <a14:foregroundMark x1="67812" y1="62226" x2="67812" y2="62226"/>
                        <a14:foregroundMark x1="67812" y1="62226" x2="67812" y2="62226"/>
                        <a14:foregroundMark x1="67532" y1="64734" x2="67532" y2="64734"/>
                        <a14:foregroundMark x1="69986" y1="61599" x2="69986" y2="61599"/>
                        <a14:foregroundMark x1="69986" y1="62539" x2="69986" y2="62539"/>
                        <a14:foregroundMark x1="68724" y1="62539" x2="68724" y2="62539"/>
                        <a14:foregroundMark x1="68724" y1="54232" x2="68724" y2="54232"/>
                        <a14:foregroundMark x1="69215" y1="54859" x2="69215" y2="54859"/>
                        <a14:foregroundMark x1="72090" y1="56270" x2="72090" y2="56270"/>
                        <a14:foregroundMark x1="71809" y1="53762" x2="71809" y2="53762"/>
                        <a14:foregroundMark x1="71950" y1="59404" x2="71950" y2="59404"/>
                        <a14:foregroundMark x1="74755" y1="61599" x2="74755" y2="61599"/>
                        <a14:foregroundMark x1="76438" y1="61599" x2="76438" y2="61599"/>
                        <a14:foregroundMark x1="79173" y1="61599" x2="79173" y2="61599"/>
                        <a14:foregroundMark x1="80856" y1="64263" x2="80856" y2="64263"/>
                        <a14:foregroundMark x1="82398" y1="61599" x2="82398" y2="61599"/>
                        <a14:foregroundMark x1="83661" y1="61599" x2="83661" y2="61599"/>
                        <a14:foregroundMark x1="77980" y1="76646" x2="77980" y2="76646"/>
                        <a14:foregroundMark x1="80084" y1="73041" x2="80084" y2="73041"/>
                        <a14:foregroundMark x1="79523" y1="76176" x2="79523" y2="76176"/>
                        <a14:foregroundMark x1="79804" y1="78370" x2="79804" y2="78370"/>
                        <a14:foregroundMark x1="74544" y1="75862" x2="74544" y2="75862"/>
                        <a14:foregroundMark x1="74895" y1="73041" x2="74895" y2="73041"/>
                        <a14:foregroundMark x1="72090" y1="73511" x2="72090" y2="73511"/>
                        <a14:foregroundMark x1="72090" y1="71630" x2="72090" y2="71630"/>
                        <a14:foregroundMark x1="72090" y1="78056" x2="72090" y2="78056"/>
                        <a14:foregroundMark x1="72090" y1="81191" x2="72090" y2="81191"/>
                        <a14:foregroundMark x1="71950" y1="69906" x2="71950" y2="69906"/>
                        <a14:foregroundMark x1="69495" y1="82602" x2="69495" y2="82602"/>
                        <a14:foregroundMark x1="69635" y1="77273" x2="69635" y2="77273"/>
                        <a14:foregroundMark x1="67321" y1="71317" x2="67321" y2="71317"/>
                        <a14:foregroundMark x1="67041" y1="76646" x2="67041" y2="76646"/>
                        <a14:foregroundMark x1="63955" y1="75862" x2="63955" y2="75862"/>
                        <a14:foregroundMark x1="59958" y1="78370" x2="59958" y2="78370"/>
                        <a14:foregroundMark x1="57994" y1="67085" x2="57994" y2="67085"/>
                      </a14:backgroundRemoval>
                    </a14:imgEffect>
                  </a14:imgLayer>
                </a14:imgProps>
              </a:ext>
              <a:ext uri="{28A0092B-C50C-407E-A947-70E740481C1C}">
                <a14:useLocalDpi xmlns:a14="http://schemas.microsoft.com/office/drawing/2010/main"/>
              </a:ext>
            </a:extLst>
          </a:blip>
          <a:srcRect/>
          <a:stretch/>
        </p:blipFill>
        <p:spPr>
          <a:xfrm>
            <a:off x="10260871" y="144787"/>
            <a:ext cx="1676573" cy="735846"/>
          </a:xfrm>
          <a:prstGeom prst="rect">
            <a:avLst/>
          </a:prstGeom>
          <a:noFill/>
          <a:ln>
            <a:noFill/>
          </a:ln>
        </p:spPr>
      </p:pic>
    </p:spTree>
    <p:extLst>
      <p:ext uri="{BB962C8B-B14F-4D97-AF65-F5344CB8AC3E}">
        <p14:creationId xmlns:p14="http://schemas.microsoft.com/office/powerpoint/2010/main" val="3565428491"/>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6483-DEB7-994B-AD90-C6917F8B1E41}" vid="{770DECAB-4E2D-E149-85FC-6189BEEE2ECC}"/>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B037243B29EA4EA1F7141DE508AFD3" ma:contentTypeVersion="18" ma:contentTypeDescription="Create a new document." ma:contentTypeScope="" ma:versionID="04ca9aa6e8f4429e9cf21b0c013c19fd">
  <xsd:schema xmlns:xsd="http://www.w3.org/2001/XMLSchema" xmlns:xs="http://www.w3.org/2001/XMLSchema" xmlns:p="http://schemas.microsoft.com/office/2006/metadata/properties" xmlns:ns2="febb48a7-c5bb-410a-b2dc-73a323ac6ba8" xmlns:ns3="834945e8-53ba-4031-8925-86cfb2e30778" targetNamespace="http://schemas.microsoft.com/office/2006/metadata/properties" ma:root="true" ma:fieldsID="2579fb53b3522fd745fa9575bd06f674" ns2:_="" ns3:_="">
    <xsd:import namespace="febb48a7-c5bb-410a-b2dc-73a323ac6ba8"/>
    <xsd:import namespace="834945e8-53ba-4031-8925-86cfb2e307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b48a7-c5bb-410a-b2dc-73a323ac6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945e8-53ba-4031-8925-86cfb2e307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b4939-54eb-4ea4-b0ba-e15335a262e9}" ma:internalName="TaxCatchAll" ma:showField="CatchAllData" ma:web="834945e8-53ba-4031-8925-86cfb2e30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4945e8-53ba-4031-8925-86cfb2e30778" xsi:nil="true"/>
    <lcf76f155ced4ddcb4097134ff3c332f xmlns="febb48a7-c5bb-410a-b2dc-73a323ac6ba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26F1E9-43EF-42CC-8C42-8254EF6BB1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b48a7-c5bb-410a-b2dc-73a323ac6ba8"/>
    <ds:schemaRef ds:uri="834945e8-53ba-4031-8925-86cfb2e30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2B083D-C381-4DBC-8946-B538D3C87EAB}">
  <ds:schemaRef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terms/"/>
    <ds:schemaRef ds:uri="http://schemas.microsoft.com/office/infopath/2007/PartnerControls"/>
    <ds:schemaRef ds:uri="http://purl.org/dc/elements/1.1/"/>
    <ds:schemaRef ds:uri="febb48a7-c5bb-410a-b2dc-73a323ac6ba8"/>
    <ds:schemaRef ds:uri="834945e8-53ba-4031-8925-86cfb2e30778"/>
    <ds:schemaRef ds:uri="http://purl.org/dc/dcmitype/"/>
  </ds:schemaRefs>
</ds:datastoreItem>
</file>

<file path=customXml/itemProps3.xml><?xml version="1.0" encoding="utf-8"?>
<ds:datastoreItem xmlns:ds="http://schemas.openxmlformats.org/officeDocument/2006/customXml" ds:itemID="{521CB0C7-E8B1-4867-A816-B242558188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3239</TotalTime>
  <Words>1592</Words>
  <Application>Microsoft Macintosh PowerPoint</Application>
  <PresentationFormat>Widescreen</PresentationFormat>
  <Paragraphs>129</Paragraphs>
  <Slides>23</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Meiryo</vt:lpstr>
      <vt:lpstr>Arial</vt:lpstr>
      <vt:lpstr>Calibri</vt:lpstr>
      <vt:lpstr>Google Sans</vt:lpstr>
      <vt:lpstr>Montserrat</vt:lpstr>
      <vt:lpstr>Open Sans</vt:lpstr>
      <vt:lpstr>Source Sans Pro</vt:lpstr>
      <vt:lpstr>Wingdings</vt:lpstr>
      <vt:lpstr>Office Theme</vt:lpstr>
      <vt:lpstr>1_Office Theme</vt:lpstr>
      <vt:lpstr>PowerPoint Presentation</vt:lpstr>
      <vt:lpstr>What is a watershed?</vt:lpstr>
      <vt:lpstr>PowerPoint Presentation</vt:lpstr>
      <vt:lpstr>PowerPoint Presentation</vt:lpstr>
      <vt:lpstr>American River Watershed </vt:lpstr>
      <vt:lpstr>Surface water and groundwater</vt:lpstr>
      <vt:lpstr>Surface water vs stormwater?</vt:lpstr>
      <vt:lpstr>PowerPoint Presentation</vt:lpstr>
      <vt:lpstr>Where do drains flow?</vt:lpstr>
      <vt:lpstr>Nonpoint source pollution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Pyrethroid?</vt:lpstr>
      <vt:lpstr>Pyrethroid Impacts to Aquatic Life</vt:lpstr>
      <vt:lpstr>What can you do to help?</vt:lpstr>
      <vt:lpstr>What can you do to help?</vt:lpstr>
      <vt:lpstr>What can you do to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Water</dc:title>
  <dc:creator>Lauren Fordyce</dc:creator>
  <cp:lastModifiedBy>Lauren Fordyce</cp:lastModifiedBy>
  <cp:revision>15</cp:revision>
  <dcterms:created xsi:type="dcterms:W3CDTF">2024-07-02T19:47:06Z</dcterms:created>
  <dcterms:modified xsi:type="dcterms:W3CDTF">2024-08-28T20:08:31Z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0x010100DDB037243B29EA4EA1F7141DE508AFD3</vt:lpwstr>
  </property>
  <property fmtid="{D5CDD505-2E9C-101B-9397-08002B2CF9AE}" pid="3" name="MediaServiceImageTags">
    <vt:lpwstr/>
  </property>
</Properties>
</file>