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7" r:id="rId5"/>
    <p:sldMasterId id="2147483665" r:id="rId6"/>
  </p:sldMasterIdLst>
  <p:notesMasterIdLst>
    <p:notesMasterId r:id="rId71"/>
  </p:notesMasterIdLst>
  <p:sldIdLst>
    <p:sldId id="256" r:id="rId7"/>
    <p:sldId id="307" r:id="rId8"/>
    <p:sldId id="362" r:id="rId9"/>
    <p:sldId id="305" r:id="rId10"/>
    <p:sldId id="259" r:id="rId11"/>
    <p:sldId id="270" r:id="rId12"/>
    <p:sldId id="268" r:id="rId13"/>
    <p:sldId id="316" r:id="rId14"/>
    <p:sldId id="266" r:id="rId15"/>
    <p:sldId id="269" r:id="rId16"/>
    <p:sldId id="354" r:id="rId17"/>
    <p:sldId id="342" r:id="rId18"/>
    <p:sldId id="318" r:id="rId19"/>
    <p:sldId id="356" r:id="rId20"/>
    <p:sldId id="322" r:id="rId21"/>
    <p:sldId id="273" r:id="rId22"/>
    <p:sldId id="323" r:id="rId23"/>
    <p:sldId id="338" r:id="rId24"/>
    <p:sldId id="288" r:id="rId25"/>
    <p:sldId id="328" r:id="rId26"/>
    <p:sldId id="361" r:id="rId27"/>
    <p:sldId id="272" r:id="rId28"/>
    <p:sldId id="287" r:id="rId29"/>
    <p:sldId id="286" r:id="rId30"/>
    <p:sldId id="291" r:id="rId31"/>
    <p:sldId id="357" r:id="rId32"/>
    <p:sldId id="358" r:id="rId33"/>
    <p:sldId id="359" r:id="rId34"/>
    <p:sldId id="339" r:id="rId35"/>
    <p:sldId id="275" r:id="rId36"/>
    <p:sldId id="308" r:id="rId37"/>
    <p:sldId id="310" r:id="rId38"/>
    <p:sldId id="309" r:id="rId39"/>
    <p:sldId id="294" r:id="rId40"/>
    <p:sldId id="300" r:id="rId41"/>
    <p:sldId id="313" r:id="rId42"/>
    <p:sldId id="314" r:id="rId43"/>
    <p:sldId id="315" r:id="rId44"/>
    <p:sldId id="363" r:id="rId45"/>
    <p:sldId id="302" r:id="rId46"/>
    <p:sldId id="303" r:id="rId47"/>
    <p:sldId id="351" r:id="rId48"/>
    <p:sldId id="317" r:id="rId49"/>
    <p:sldId id="350" r:id="rId50"/>
    <p:sldId id="344" r:id="rId51"/>
    <p:sldId id="345" r:id="rId52"/>
    <p:sldId id="346" r:id="rId53"/>
    <p:sldId id="347" r:id="rId54"/>
    <p:sldId id="348" r:id="rId55"/>
    <p:sldId id="349" r:id="rId56"/>
    <p:sldId id="353" r:id="rId57"/>
    <p:sldId id="375" r:id="rId58"/>
    <p:sldId id="278" r:id="rId59"/>
    <p:sldId id="376" r:id="rId60"/>
    <p:sldId id="263" r:id="rId61"/>
    <p:sldId id="377" r:id="rId62"/>
    <p:sldId id="264" r:id="rId63"/>
    <p:sldId id="378" r:id="rId64"/>
    <p:sldId id="276" r:id="rId65"/>
    <p:sldId id="277" r:id="rId66"/>
    <p:sldId id="267" r:id="rId67"/>
    <p:sldId id="352" r:id="rId68"/>
    <p:sldId id="281" r:id="rId69"/>
    <p:sldId id="283"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A36005-BE04-EB7A-E8DC-7774389AE519}" name="Brasuell-Wax, Robyn" initials="BR" userId="S::brasuell_msu.edu#ext#@ucdavis365.onmicrosoft.com::3e5a4e04-aaa7-4e26-932b-41e03cc60ea1" providerId="AD"/>
  <p188:author id="{6AF22812-F900-3E67-8B98-DD68E6F62206}" name="Miranda Renee Westfall" initials="MW" userId="S::mrwestfall@ucdavis.edu::b93b117d-d29b-4b18-a170-6904bb2a87ba" providerId="AD"/>
  <p188:author id="{2856C06D-ED2F-EF89-B7EC-7E7D689A1170}" name="Janice Kao" initials="JK" userId="S::jankao@ucdavis.edu::0c1c0f66-4494-448a-83a5-f6c1d4d9be8a" providerId="AD"/>
  <p188:author id="{F301FD92-9B02-4B2B-F73F-575530DBF69D}" name="Amanda M Linares" initials="AL" userId="S::amlinares@ucdavis.edu::baadcad8-1e51-4f82-ab68-4f4320b9f765" providerId="AD"/>
  <p188:author id="{DDDD90B1-67F1-52D7-483F-733D0D351994}" name="Brasuell-Wax, Robyn" initials="RB" userId="S::brasuell@msu.edu::113cbccb-0f62-4a6e-9725-cd09ce55af24" providerId="AD"/>
  <p188:author id="{07956CDB-A13B-856F-525D-2ADFFAD5AD5A}" name="Summer J Cortez" initials="SC" userId="S::sjcortez@ucdavis.edu::15bee438-bc94-41aa-8f90-87ce5bfedc31" providerId="AD"/>
  <p188:author id="{407420E0-E93E-7ED4-893F-073660A9B4A8}" name="Carolyn Dawn Rider" initials="CR" userId="S::cdkitzmann@ucdavis.edu::8c9e2da6-2e24-4746-b720-68f58bc9dd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388F"/>
    <a:srgbClr val="702B84"/>
    <a:srgbClr val="548235"/>
    <a:srgbClr val="811DDE"/>
    <a:srgbClr val="000000"/>
    <a:srgbClr val="6E2D7B"/>
    <a:srgbClr val="2B3885"/>
    <a:srgbClr val="AF2A30"/>
    <a:srgbClr val="E2F0D9"/>
    <a:srgbClr val="8545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EBC3AA-A317-7B43-0312-14CC35C881D4}" v="21" dt="2024-08-28T22:05:57.598"/>
    <p1510:client id="{0F7A402B-9014-D479-B467-27AC8E467EC2}" v="64" dt="2024-08-28T23:03:23.919"/>
    <p1510:client id="{58D653DE-1CD9-F27F-B378-61A8E72919C6}" v="1" dt="2024-08-28T22:30:28.189"/>
    <p1510:client id="{7E45CD67-F0B9-1108-815B-8BD524B58882}" v="3" dt="2024-08-28T21:39:40.971"/>
    <p1510:client id="{89C351D6-F73E-9681-21D5-A7505D0B5E0C}" v="3" dt="2024-08-28T18:51:26.330"/>
    <p1510:client id="{8AC76AD0-C1D7-374F-887A-32D6A796CAB6}" v="265" dt="2024-08-28T20:59:19.503"/>
    <p1510:client id="{98FB40C5-8FA2-7F0F-5420-80921C95E4DF}" v="227" dt="2024-08-29T00:37:31.929"/>
    <p1510:client id="{AD70C879-F9E4-3194-1A1F-A4D14EF3463C}" v="40" dt="2024-08-29T00:08:42.067"/>
    <p1510:client id="{B8E1457E-0C4C-57E8-7790-B16E996339E9}" v="32" dt="2024-08-28T21:58:12.745"/>
    <p1510:client id="{EB7F2948-0878-7CE0-4FE7-D258AF2AB57F}" v="1" dt="2024-08-28T21:53:25.505"/>
    <p1510:client id="{F3CA7ED2-C31A-4172-987D-CC7662F5EECD}" v="1964" dt="2024-08-29T03:35:26.2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926" autoAdjust="0"/>
  </p:normalViewPr>
  <p:slideViewPr>
    <p:cSldViewPr snapToGrid="0">
      <p:cViewPr varScale="1">
        <p:scale>
          <a:sx n="46" d="100"/>
          <a:sy n="46" d="100"/>
        </p:scale>
        <p:origin x="1632"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microsoft.com/office/2018/10/relationships/authors" Targe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microsoft.com/office/2015/10/relationships/revisionInfo" Target="revisionInfo.xml"/><Relationship Id="rId7" Type="http://schemas.openxmlformats.org/officeDocument/2006/relationships/slide" Target="slides/slide1.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 coalition members</c:v>
                </c:pt>
              </c:strCache>
            </c:strRef>
          </c:tx>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BBCF-4547-B9EB-EE5DD22D4BF4}"/>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BBCF-4547-B9EB-EE5DD22D4BF4}"/>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BBCF-4547-B9EB-EE5DD22D4BF4}"/>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BBCF-4547-B9EB-EE5DD22D4BF4}"/>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BBCF-4547-B9EB-EE5DD22D4BF4}"/>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9-CE29-45F5-AC60-4BEFE4D61A73}"/>
              </c:ext>
            </c:extLst>
          </c:dPt>
          <c:dPt>
            <c:idx val="6"/>
            <c:invertIfNegative val="0"/>
            <c:bubble3D val="0"/>
            <c:spPr>
              <a:solidFill>
                <a:schemeClr val="accent1">
                  <a:lumMod val="60000"/>
                </a:schemeClr>
              </a:solidFill>
              <a:ln>
                <a:noFill/>
              </a:ln>
              <a:effectLst/>
            </c:spPr>
            <c:extLst>
              <c:ext xmlns:c16="http://schemas.microsoft.com/office/drawing/2014/chart" uri="{C3380CC4-5D6E-409C-BE32-E72D297353CC}">
                <c16:uniqueId val="{00000008-CE29-45F5-AC60-4BEFE4D61A73}"/>
              </c:ext>
            </c:extLst>
          </c:dPt>
          <c:dPt>
            <c:idx val="7"/>
            <c:invertIfNegative val="0"/>
            <c:bubble3D val="0"/>
            <c:spPr>
              <a:solidFill>
                <a:schemeClr val="accent2">
                  <a:lumMod val="60000"/>
                </a:schemeClr>
              </a:solidFill>
              <a:ln>
                <a:noFill/>
              </a:ln>
              <a:effectLst/>
            </c:spPr>
            <c:extLst>
              <c:ext xmlns:c16="http://schemas.microsoft.com/office/drawing/2014/chart" uri="{C3380CC4-5D6E-409C-BE32-E72D297353CC}">
                <c16:uniqueId val="{00000007-CE29-45F5-AC60-4BEFE4D61A73}"/>
              </c:ext>
            </c:extLst>
          </c:dPt>
          <c:dPt>
            <c:idx val="8"/>
            <c:invertIfNegative val="0"/>
            <c:bubble3D val="0"/>
            <c:spPr>
              <a:solidFill>
                <a:schemeClr val="accent3">
                  <a:lumMod val="60000"/>
                </a:schemeClr>
              </a:solidFill>
              <a:ln>
                <a:noFill/>
              </a:ln>
              <a:effectLst/>
            </c:spPr>
            <c:extLst>
              <c:ext xmlns:c16="http://schemas.microsoft.com/office/drawing/2014/chart" uri="{C3380CC4-5D6E-409C-BE32-E72D297353CC}">
                <c16:uniqueId val="{00000006-CE29-45F5-AC60-4BEFE4D61A73}"/>
              </c:ext>
            </c:extLst>
          </c:dPt>
          <c:dPt>
            <c:idx val="9"/>
            <c:invertIfNegative val="0"/>
            <c:bubble3D val="0"/>
            <c:spPr>
              <a:solidFill>
                <a:schemeClr val="accent4">
                  <a:lumMod val="60000"/>
                </a:schemeClr>
              </a:solidFill>
              <a:ln>
                <a:noFill/>
              </a:ln>
              <a:effectLst/>
            </c:spPr>
            <c:extLst>
              <c:ext xmlns:c16="http://schemas.microsoft.com/office/drawing/2014/chart" uri="{C3380CC4-5D6E-409C-BE32-E72D297353CC}">
                <c16:uniqueId val="{00000005-CE29-45F5-AC60-4BEFE4D61A73}"/>
              </c:ext>
            </c:extLst>
          </c:dPt>
          <c:dPt>
            <c:idx val="10"/>
            <c:invertIfNegative val="0"/>
            <c:bubble3D val="0"/>
            <c:spPr>
              <a:solidFill>
                <a:schemeClr val="accent5">
                  <a:lumMod val="60000"/>
                </a:schemeClr>
              </a:solidFill>
              <a:ln>
                <a:noFill/>
              </a:ln>
              <a:effectLst/>
            </c:spPr>
            <c:extLst>
              <c:ext xmlns:c16="http://schemas.microsoft.com/office/drawing/2014/chart" uri="{C3380CC4-5D6E-409C-BE32-E72D297353CC}">
                <c16:uniqueId val="{00000004-CE29-45F5-AC60-4BEFE4D61A7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Food industry</c:v>
                </c:pt>
                <c:pt idx="1">
                  <c:v>Transportation</c:v>
                </c:pt>
                <c:pt idx="2">
                  <c:v>Public safety</c:v>
                </c:pt>
                <c:pt idx="3">
                  <c:v>Community members</c:v>
                </c:pt>
                <c:pt idx="4">
                  <c:v>Agriculture</c:v>
                </c:pt>
                <c:pt idx="5">
                  <c:v>Government</c:v>
                </c:pt>
                <c:pt idx="6">
                  <c:v>Community design</c:v>
                </c:pt>
                <c:pt idx="7">
                  <c:v>Health care</c:v>
                </c:pt>
                <c:pt idx="8">
                  <c:v>Social/human services</c:v>
                </c:pt>
                <c:pt idx="9">
                  <c:v>Public health</c:v>
                </c:pt>
                <c:pt idx="10">
                  <c:v>Education</c:v>
                </c:pt>
              </c:strCache>
            </c:strRef>
          </c:cat>
          <c:val>
            <c:numRef>
              <c:f>Sheet1!$B$2:$B$12</c:f>
              <c:numCache>
                <c:formatCode>General</c:formatCode>
                <c:ptCount val="11"/>
                <c:pt idx="0">
                  <c:v>17</c:v>
                </c:pt>
                <c:pt idx="1">
                  <c:v>31</c:v>
                </c:pt>
                <c:pt idx="2">
                  <c:v>32</c:v>
                </c:pt>
                <c:pt idx="3">
                  <c:v>58</c:v>
                </c:pt>
                <c:pt idx="4">
                  <c:v>72</c:v>
                </c:pt>
                <c:pt idx="5">
                  <c:v>80</c:v>
                </c:pt>
                <c:pt idx="6">
                  <c:v>97</c:v>
                </c:pt>
                <c:pt idx="7">
                  <c:v>176</c:v>
                </c:pt>
                <c:pt idx="8">
                  <c:v>271</c:v>
                </c:pt>
                <c:pt idx="9">
                  <c:v>302</c:v>
                </c:pt>
                <c:pt idx="10">
                  <c:v>409</c:v>
                </c:pt>
              </c:numCache>
            </c:numRef>
          </c:val>
          <c:extLst>
            <c:ext xmlns:c16="http://schemas.microsoft.com/office/drawing/2014/chart" uri="{C3380CC4-5D6E-409C-BE32-E72D297353CC}">
              <c16:uniqueId val="{00000000-CE29-45F5-AC60-4BEFE4D61A73}"/>
            </c:ext>
          </c:extLst>
        </c:ser>
        <c:dLbls>
          <c:showLegendKey val="0"/>
          <c:showVal val="0"/>
          <c:showCatName val="0"/>
          <c:showSerName val="0"/>
          <c:showPercent val="0"/>
          <c:showBubbleSize val="0"/>
        </c:dLbls>
        <c:gapWidth val="90"/>
        <c:axId val="650353840"/>
        <c:axId val="650352592"/>
      </c:barChart>
      <c:catAx>
        <c:axId val="650353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crossAx val="650352592"/>
        <c:crosses val="autoZero"/>
        <c:auto val="1"/>
        <c:lblAlgn val="ctr"/>
        <c:lblOffset val="100"/>
        <c:noMultiLvlLbl val="0"/>
      </c:catAx>
      <c:valAx>
        <c:axId val="650352592"/>
        <c:scaling>
          <c:orientation val="minMax"/>
        </c:scaling>
        <c:delete val="1"/>
        <c:axPos val="b"/>
        <c:numFmt formatCode="General" sourceLinked="1"/>
        <c:majorTickMark val="none"/>
        <c:minorTickMark val="none"/>
        <c:tickLblPos val="nextTo"/>
        <c:crossAx val="650353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 coalition members</c:v>
                </c:pt>
              </c:strCache>
            </c:strRef>
          </c:tx>
          <c:spPr>
            <a:solidFill>
              <a:schemeClr val="bg1">
                <a:lumMod val="50000"/>
              </a:schemeClr>
            </a:solidFill>
            <a:ln>
              <a:noFill/>
            </a:ln>
            <a:effectLst/>
          </c:spPr>
          <c:invertIfNegative val="0"/>
          <c:dPt>
            <c:idx val="10"/>
            <c:invertIfNegative val="0"/>
            <c:bubble3D val="0"/>
            <c:spPr>
              <a:solidFill>
                <a:srgbClr val="702B84"/>
              </a:solidFill>
              <a:ln>
                <a:noFill/>
              </a:ln>
              <a:effectLst/>
            </c:spPr>
            <c:extLst>
              <c:ext xmlns:c16="http://schemas.microsoft.com/office/drawing/2014/chart" uri="{C3380CC4-5D6E-409C-BE32-E72D297353CC}">
                <c16:uniqueId val="{00000001-5F96-4F35-9DCE-E2ABF3BEAAB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Food industry</c:v>
                </c:pt>
                <c:pt idx="1">
                  <c:v>Transportation</c:v>
                </c:pt>
                <c:pt idx="2">
                  <c:v>Public safety</c:v>
                </c:pt>
                <c:pt idx="3">
                  <c:v>Community members</c:v>
                </c:pt>
                <c:pt idx="4">
                  <c:v>Agriculture</c:v>
                </c:pt>
                <c:pt idx="5">
                  <c:v>Government</c:v>
                </c:pt>
                <c:pt idx="6">
                  <c:v>Community design</c:v>
                </c:pt>
                <c:pt idx="7">
                  <c:v>Health care</c:v>
                </c:pt>
                <c:pt idx="8">
                  <c:v>Social/human services</c:v>
                </c:pt>
                <c:pt idx="9">
                  <c:v>Public health</c:v>
                </c:pt>
                <c:pt idx="10">
                  <c:v>Education</c:v>
                </c:pt>
              </c:strCache>
            </c:strRef>
          </c:cat>
          <c:val>
            <c:numRef>
              <c:f>Sheet1!$B$2:$B$12</c:f>
              <c:numCache>
                <c:formatCode>General</c:formatCode>
                <c:ptCount val="11"/>
                <c:pt idx="0">
                  <c:v>17</c:v>
                </c:pt>
                <c:pt idx="1">
                  <c:v>31</c:v>
                </c:pt>
                <c:pt idx="2">
                  <c:v>32</c:v>
                </c:pt>
                <c:pt idx="3">
                  <c:v>58</c:v>
                </c:pt>
                <c:pt idx="4">
                  <c:v>72</c:v>
                </c:pt>
                <c:pt idx="5">
                  <c:v>80</c:v>
                </c:pt>
                <c:pt idx="6">
                  <c:v>97</c:v>
                </c:pt>
                <c:pt idx="7">
                  <c:v>176</c:v>
                </c:pt>
                <c:pt idx="8">
                  <c:v>271</c:v>
                </c:pt>
                <c:pt idx="9">
                  <c:v>302</c:v>
                </c:pt>
                <c:pt idx="10">
                  <c:v>409</c:v>
                </c:pt>
              </c:numCache>
            </c:numRef>
          </c:val>
          <c:extLst>
            <c:ext xmlns:c16="http://schemas.microsoft.com/office/drawing/2014/chart" uri="{C3380CC4-5D6E-409C-BE32-E72D297353CC}">
              <c16:uniqueId val="{00000000-5F96-4F35-9DCE-E2ABF3BEAABD}"/>
            </c:ext>
          </c:extLst>
        </c:ser>
        <c:dLbls>
          <c:showLegendKey val="0"/>
          <c:showVal val="0"/>
          <c:showCatName val="0"/>
          <c:showSerName val="0"/>
          <c:showPercent val="0"/>
          <c:showBubbleSize val="0"/>
        </c:dLbls>
        <c:gapWidth val="90"/>
        <c:axId val="650353840"/>
        <c:axId val="650352592"/>
      </c:barChart>
      <c:catAx>
        <c:axId val="650353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crossAx val="650352592"/>
        <c:crosses val="autoZero"/>
        <c:auto val="1"/>
        <c:lblAlgn val="ctr"/>
        <c:lblOffset val="100"/>
        <c:noMultiLvlLbl val="0"/>
      </c:catAx>
      <c:valAx>
        <c:axId val="650352592"/>
        <c:scaling>
          <c:orientation val="minMax"/>
        </c:scaling>
        <c:delete val="1"/>
        <c:axPos val="b"/>
        <c:numFmt formatCode="General" sourceLinked="1"/>
        <c:majorTickMark val="none"/>
        <c:minorTickMark val="none"/>
        <c:tickLblPos val="nextTo"/>
        <c:crossAx val="650353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image" Target="../media/image127.png"/><Relationship Id="rId4" Type="http://schemas.openxmlformats.org/officeDocument/2006/relationships/image" Target="../media/image13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image" Target="../media/image127.png"/><Relationship Id="rId4" Type="http://schemas.openxmlformats.org/officeDocument/2006/relationships/image" Target="../media/image130.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9C0BBA-C9A2-4D28-A646-70F1AC81E7F4}"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1549AC9C-2456-4096-93AD-98EAC695204C}">
      <dgm:prSet phldrT="[Text]"/>
      <dgm:spPr/>
      <dgm:t>
        <a:bodyPr/>
        <a:lstStyle/>
        <a:p>
          <a:r>
            <a:rPr lang="en-US"/>
            <a:t>Find mutual goals.</a:t>
          </a:r>
        </a:p>
      </dgm:t>
    </dgm:pt>
    <dgm:pt modelId="{E2AE6D21-C14A-4701-9D77-16BA0DC63B44}" type="parTrans" cxnId="{ADABAF64-895A-4F72-AA37-4EE2CF4AF2A2}">
      <dgm:prSet/>
      <dgm:spPr/>
      <dgm:t>
        <a:bodyPr/>
        <a:lstStyle/>
        <a:p>
          <a:endParaRPr lang="en-US"/>
        </a:p>
      </dgm:t>
    </dgm:pt>
    <dgm:pt modelId="{89E7EC27-DEF4-44EF-84F5-459B47FC4C5A}" type="sibTrans" cxnId="{ADABAF64-895A-4F72-AA37-4EE2CF4AF2A2}">
      <dgm:prSet/>
      <dgm:spPr/>
      <dgm:t>
        <a:bodyPr/>
        <a:lstStyle/>
        <a:p>
          <a:endParaRPr lang="en-US"/>
        </a:p>
      </dgm:t>
    </dgm:pt>
    <dgm:pt modelId="{3CADF4BB-3D7E-4E06-B9DD-F79C9AFCC88D}">
      <dgm:prSet phldrT="[Text]"/>
      <dgm:spPr/>
      <dgm:t>
        <a:bodyPr/>
        <a:lstStyle/>
        <a:p>
          <a:r>
            <a:rPr lang="en-US"/>
            <a:t>Check in.</a:t>
          </a:r>
        </a:p>
      </dgm:t>
    </dgm:pt>
    <dgm:pt modelId="{761C49FF-8176-4E30-8406-422FC24ECB3F}" type="parTrans" cxnId="{75472E31-36BE-4F03-9076-1F0782FF517F}">
      <dgm:prSet/>
      <dgm:spPr/>
      <dgm:t>
        <a:bodyPr/>
        <a:lstStyle/>
        <a:p>
          <a:endParaRPr lang="en-US"/>
        </a:p>
      </dgm:t>
    </dgm:pt>
    <dgm:pt modelId="{86F213A2-BF9D-4494-94EC-37EEFF8A418C}" type="sibTrans" cxnId="{75472E31-36BE-4F03-9076-1F0782FF517F}">
      <dgm:prSet/>
      <dgm:spPr/>
      <dgm:t>
        <a:bodyPr/>
        <a:lstStyle/>
        <a:p>
          <a:endParaRPr lang="en-US"/>
        </a:p>
      </dgm:t>
    </dgm:pt>
    <dgm:pt modelId="{2D9A9C0C-B123-4DD4-B3F7-D10BF60CFAB5}">
      <dgm:prSet phldrT="[Text]"/>
      <dgm:spPr/>
      <dgm:t>
        <a:bodyPr/>
        <a:lstStyle/>
        <a:p>
          <a:r>
            <a:rPr lang="en-US"/>
            <a:t>Recognize Partners/stakeholders.</a:t>
          </a:r>
        </a:p>
      </dgm:t>
    </dgm:pt>
    <dgm:pt modelId="{633A23F1-D7B8-4A1B-816F-78B380EF4D77}" type="parTrans" cxnId="{BAAF41C3-56BD-4A1C-982B-E9F88767C389}">
      <dgm:prSet/>
      <dgm:spPr/>
      <dgm:t>
        <a:bodyPr/>
        <a:lstStyle/>
        <a:p>
          <a:endParaRPr lang="en-US"/>
        </a:p>
      </dgm:t>
    </dgm:pt>
    <dgm:pt modelId="{9FAA9308-320A-4496-B04B-45926ADB6270}" type="sibTrans" cxnId="{BAAF41C3-56BD-4A1C-982B-E9F88767C389}">
      <dgm:prSet/>
      <dgm:spPr/>
      <dgm:t>
        <a:bodyPr/>
        <a:lstStyle/>
        <a:p>
          <a:endParaRPr lang="en-US"/>
        </a:p>
      </dgm:t>
    </dgm:pt>
    <dgm:pt modelId="{59728C71-E29A-48F3-A8C6-A974D38FD834}">
      <dgm:prSet/>
      <dgm:spPr/>
      <dgm:t>
        <a:bodyPr/>
        <a:lstStyle/>
        <a:p>
          <a:r>
            <a:rPr lang="en-US"/>
            <a:t>Be flexible. </a:t>
          </a:r>
        </a:p>
      </dgm:t>
    </dgm:pt>
    <dgm:pt modelId="{03D18C5C-0C0E-4D3A-BA27-4E253B9EB8CE}" type="parTrans" cxnId="{727C888E-5AA7-41D4-A850-094304B10FCE}">
      <dgm:prSet/>
      <dgm:spPr/>
      <dgm:t>
        <a:bodyPr/>
        <a:lstStyle/>
        <a:p>
          <a:endParaRPr lang="en-US"/>
        </a:p>
      </dgm:t>
    </dgm:pt>
    <dgm:pt modelId="{4E9BEED0-76DA-4469-AF81-114DCFC7BD59}" type="sibTrans" cxnId="{727C888E-5AA7-41D4-A850-094304B10FCE}">
      <dgm:prSet/>
      <dgm:spPr/>
      <dgm:t>
        <a:bodyPr/>
        <a:lstStyle/>
        <a:p>
          <a:endParaRPr lang="en-US"/>
        </a:p>
      </dgm:t>
    </dgm:pt>
    <dgm:pt modelId="{922B0DDB-23BD-48D0-93FB-72070E10D155}" type="pres">
      <dgm:prSet presAssocID="{859C0BBA-C9A2-4D28-A646-70F1AC81E7F4}" presName="linear" presStyleCnt="0">
        <dgm:presLayoutVars>
          <dgm:dir/>
          <dgm:animLvl val="lvl"/>
          <dgm:resizeHandles val="exact"/>
        </dgm:presLayoutVars>
      </dgm:prSet>
      <dgm:spPr/>
    </dgm:pt>
    <dgm:pt modelId="{98865484-FC18-4BB3-86F1-581D1799BC34}" type="pres">
      <dgm:prSet presAssocID="{1549AC9C-2456-4096-93AD-98EAC695204C}" presName="parentLin" presStyleCnt="0"/>
      <dgm:spPr/>
    </dgm:pt>
    <dgm:pt modelId="{7028C7CE-44C8-4D5F-B9FE-66FA1173BBC7}" type="pres">
      <dgm:prSet presAssocID="{1549AC9C-2456-4096-93AD-98EAC695204C}" presName="parentLeftMargin" presStyleLbl="node1" presStyleIdx="0" presStyleCnt="4"/>
      <dgm:spPr/>
    </dgm:pt>
    <dgm:pt modelId="{791FA398-7041-4D06-A5AD-0E5DF9BBB631}" type="pres">
      <dgm:prSet presAssocID="{1549AC9C-2456-4096-93AD-98EAC695204C}" presName="parentText" presStyleLbl="node1" presStyleIdx="0" presStyleCnt="4">
        <dgm:presLayoutVars>
          <dgm:chMax val="0"/>
          <dgm:bulletEnabled val="1"/>
        </dgm:presLayoutVars>
      </dgm:prSet>
      <dgm:spPr/>
    </dgm:pt>
    <dgm:pt modelId="{99692D2D-C221-49ED-96E8-BBD60DA2A9A0}" type="pres">
      <dgm:prSet presAssocID="{1549AC9C-2456-4096-93AD-98EAC695204C}" presName="negativeSpace" presStyleCnt="0"/>
      <dgm:spPr/>
    </dgm:pt>
    <dgm:pt modelId="{32004A8C-B1FE-4DDF-BAB4-60E0AF090D6F}" type="pres">
      <dgm:prSet presAssocID="{1549AC9C-2456-4096-93AD-98EAC695204C}" presName="childText" presStyleLbl="conFgAcc1" presStyleIdx="0" presStyleCnt="4">
        <dgm:presLayoutVars>
          <dgm:bulletEnabled val="1"/>
        </dgm:presLayoutVars>
      </dgm:prSet>
      <dgm:spPr/>
    </dgm:pt>
    <dgm:pt modelId="{FF2D5544-0915-460D-86B8-712D2924873D}" type="pres">
      <dgm:prSet presAssocID="{89E7EC27-DEF4-44EF-84F5-459B47FC4C5A}" presName="spaceBetweenRectangles" presStyleCnt="0"/>
      <dgm:spPr/>
    </dgm:pt>
    <dgm:pt modelId="{E73773C4-6A09-4CC8-9505-9BF61EAE2740}" type="pres">
      <dgm:prSet presAssocID="{3CADF4BB-3D7E-4E06-B9DD-F79C9AFCC88D}" presName="parentLin" presStyleCnt="0"/>
      <dgm:spPr/>
    </dgm:pt>
    <dgm:pt modelId="{710C1143-D78E-4FB1-9D59-E1778F968321}" type="pres">
      <dgm:prSet presAssocID="{3CADF4BB-3D7E-4E06-B9DD-F79C9AFCC88D}" presName="parentLeftMargin" presStyleLbl="node1" presStyleIdx="0" presStyleCnt="4"/>
      <dgm:spPr/>
    </dgm:pt>
    <dgm:pt modelId="{2BB27963-F9E6-402C-8659-028826A797CC}" type="pres">
      <dgm:prSet presAssocID="{3CADF4BB-3D7E-4E06-B9DD-F79C9AFCC88D}" presName="parentText" presStyleLbl="node1" presStyleIdx="1" presStyleCnt="4">
        <dgm:presLayoutVars>
          <dgm:chMax val="0"/>
          <dgm:bulletEnabled val="1"/>
        </dgm:presLayoutVars>
      </dgm:prSet>
      <dgm:spPr/>
    </dgm:pt>
    <dgm:pt modelId="{975994E6-ACBA-44F4-83D1-FBB0513A9FEB}" type="pres">
      <dgm:prSet presAssocID="{3CADF4BB-3D7E-4E06-B9DD-F79C9AFCC88D}" presName="negativeSpace" presStyleCnt="0"/>
      <dgm:spPr/>
    </dgm:pt>
    <dgm:pt modelId="{E363BAB7-9A86-4C0F-875D-A5BB626F649E}" type="pres">
      <dgm:prSet presAssocID="{3CADF4BB-3D7E-4E06-B9DD-F79C9AFCC88D}" presName="childText" presStyleLbl="conFgAcc1" presStyleIdx="1" presStyleCnt="4">
        <dgm:presLayoutVars>
          <dgm:bulletEnabled val="1"/>
        </dgm:presLayoutVars>
      </dgm:prSet>
      <dgm:spPr/>
    </dgm:pt>
    <dgm:pt modelId="{7BEE8C6B-F313-429F-9177-A801C8159AD2}" type="pres">
      <dgm:prSet presAssocID="{86F213A2-BF9D-4494-94EC-37EEFF8A418C}" presName="spaceBetweenRectangles" presStyleCnt="0"/>
      <dgm:spPr/>
    </dgm:pt>
    <dgm:pt modelId="{E6E7442A-EA38-417A-A490-662C5959AF92}" type="pres">
      <dgm:prSet presAssocID="{2D9A9C0C-B123-4DD4-B3F7-D10BF60CFAB5}" presName="parentLin" presStyleCnt="0"/>
      <dgm:spPr/>
    </dgm:pt>
    <dgm:pt modelId="{9E5CDF56-99B9-4015-8CE1-D663B9A18EF3}" type="pres">
      <dgm:prSet presAssocID="{2D9A9C0C-B123-4DD4-B3F7-D10BF60CFAB5}" presName="parentLeftMargin" presStyleLbl="node1" presStyleIdx="1" presStyleCnt="4"/>
      <dgm:spPr/>
    </dgm:pt>
    <dgm:pt modelId="{4ED751E4-EC7E-48D4-A4F2-068389815EED}" type="pres">
      <dgm:prSet presAssocID="{2D9A9C0C-B123-4DD4-B3F7-D10BF60CFAB5}" presName="parentText" presStyleLbl="node1" presStyleIdx="2" presStyleCnt="4">
        <dgm:presLayoutVars>
          <dgm:chMax val="0"/>
          <dgm:bulletEnabled val="1"/>
        </dgm:presLayoutVars>
      </dgm:prSet>
      <dgm:spPr/>
    </dgm:pt>
    <dgm:pt modelId="{3A818EE5-F198-4FFE-9266-811FCA38AC21}" type="pres">
      <dgm:prSet presAssocID="{2D9A9C0C-B123-4DD4-B3F7-D10BF60CFAB5}" presName="negativeSpace" presStyleCnt="0"/>
      <dgm:spPr/>
    </dgm:pt>
    <dgm:pt modelId="{B3E9A674-394F-463F-99C5-72A94C15A661}" type="pres">
      <dgm:prSet presAssocID="{2D9A9C0C-B123-4DD4-B3F7-D10BF60CFAB5}" presName="childText" presStyleLbl="conFgAcc1" presStyleIdx="2" presStyleCnt="4">
        <dgm:presLayoutVars>
          <dgm:bulletEnabled val="1"/>
        </dgm:presLayoutVars>
      </dgm:prSet>
      <dgm:spPr/>
    </dgm:pt>
    <dgm:pt modelId="{094B550C-5C5E-4051-B612-6481CBDDEE55}" type="pres">
      <dgm:prSet presAssocID="{9FAA9308-320A-4496-B04B-45926ADB6270}" presName="spaceBetweenRectangles" presStyleCnt="0"/>
      <dgm:spPr/>
    </dgm:pt>
    <dgm:pt modelId="{77A5DD42-9ADE-457A-868B-0554DC653D1F}" type="pres">
      <dgm:prSet presAssocID="{59728C71-E29A-48F3-A8C6-A974D38FD834}" presName="parentLin" presStyleCnt="0"/>
      <dgm:spPr/>
    </dgm:pt>
    <dgm:pt modelId="{224DF47C-3B58-4184-B1EE-42622C2B7ECD}" type="pres">
      <dgm:prSet presAssocID="{59728C71-E29A-48F3-A8C6-A974D38FD834}" presName="parentLeftMargin" presStyleLbl="node1" presStyleIdx="2" presStyleCnt="4"/>
      <dgm:spPr/>
    </dgm:pt>
    <dgm:pt modelId="{BD838B31-5DF1-40B5-9213-4819DA742DF6}" type="pres">
      <dgm:prSet presAssocID="{59728C71-E29A-48F3-A8C6-A974D38FD834}" presName="parentText" presStyleLbl="node1" presStyleIdx="3" presStyleCnt="4">
        <dgm:presLayoutVars>
          <dgm:chMax val="0"/>
          <dgm:bulletEnabled val="1"/>
        </dgm:presLayoutVars>
      </dgm:prSet>
      <dgm:spPr/>
    </dgm:pt>
    <dgm:pt modelId="{C3F16D56-90ED-4A95-8E13-5D1AB3627F9D}" type="pres">
      <dgm:prSet presAssocID="{59728C71-E29A-48F3-A8C6-A974D38FD834}" presName="negativeSpace" presStyleCnt="0"/>
      <dgm:spPr/>
    </dgm:pt>
    <dgm:pt modelId="{1A730634-09F1-42A9-B07F-D4FBFD0CF6C1}" type="pres">
      <dgm:prSet presAssocID="{59728C71-E29A-48F3-A8C6-A974D38FD834}" presName="childText" presStyleLbl="conFgAcc1" presStyleIdx="3" presStyleCnt="4">
        <dgm:presLayoutVars>
          <dgm:bulletEnabled val="1"/>
        </dgm:presLayoutVars>
      </dgm:prSet>
      <dgm:spPr/>
    </dgm:pt>
  </dgm:ptLst>
  <dgm:cxnLst>
    <dgm:cxn modelId="{48D8D823-E73B-4A9B-B578-FD5C200DC14C}" type="presOf" srcId="{2D9A9C0C-B123-4DD4-B3F7-D10BF60CFAB5}" destId="{4ED751E4-EC7E-48D4-A4F2-068389815EED}" srcOrd="1" destOrd="0" presId="urn:microsoft.com/office/officeart/2005/8/layout/list1"/>
    <dgm:cxn modelId="{75472E31-36BE-4F03-9076-1F0782FF517F}" srcId="{859C0BBA-C9A2-4D28-A646-70F1AC81E7F4}" destId="{3CADF4BB-3D7E-4E06-B9DD-F79C9AFCC88D}" srcOrd="1" destOrd="0" parTransId="{761C49FF-8176-4E30-8406-422FC24ECB3F}" sibTransId="{86F213A2-BF9D-4494-94EC-37EEFF8A418C}"/>
    <dgm:cxn modelId="{ADABAF64-895A-4F72-AA37-4EE2CF4AF2A2}" srcId="{859C0BBA-C9A2-4D28-A646-70F1AC81E7F4}" destId="{1549AC9C-2456-4096-93AD-98EAC695204C}" srcOrd="0" destOrd="0" parTransId="{E2AE6D21-C14A-4701-9D77-16BA0DC63B44}" sibTransId="{89E7EC27-DEF4-44EF-84F5-459B47FC4C5A}"/>
    <dgm:cxn modelId="{9A443C72-7999-4217-98F3-21EF9CB1E341}" type="presOf" srcId="{859C0BBA-C9A2-4D28-A646-70F1AC81E7F4}" destId="{922B0DDB-23BD-48D0-93FB-72070E10D155}" srcOrd="0" destOrd="0" presId="urn:microsoft.com/office/officeart/2005/8/layout/list1"/>
    <dgm:cxn modelId="{9EB0B889-EC64-4888-A441-B437528831DA}" type="presOf" srcId="{1549AC9C-2456-4096-93AD-98EAC695204C}" destId="{791FA398-7041-4D06-A5AD-0E5DF9BBB631}" srcOrd="1" destOrd="0" presId="urn:microsoft.com/office/officeart/2005/8/layout/list1"/>
    <dgm:cxn modelId="{727C888E-5AA7-41D4-A850-094304B10FCE}" srcId="{859C0BBA-C9A2-4D28-A646-70F1AC81E7F4}" destId="{59728C71-E29A-48F3-A8C6-A974D38FD834}" srcOrd="3" destOrd="0" parTransId="{03D18C5C-0C0E-4D3A-BA27-4E253B9EB8CE}" sibTransId="{4E9BEED0-76DA-4469-AF81-114DCFC7BD59}"/>
    <dgm:cxn modelId="{341D12BE-B061-4D10-80AF-F64B39FF3268}" type="presOf" srcId="{1549AC9C-2456-4096-93AD-98EAC695204C}" destId="{7028C7CE-44C8-4D5F-B9FE-66FA1173BBC7}" srcOrd="0" destOrd="0" presId="urn:microsoft.com/office/officeart/2005/8/layout/list1"/>
    <dgm:cxn modelId="{BAAF41C3-56BD-4A1C-982B-E9F88767C389}" srcId="{859C0BBA-C9A2-4D28-A646-70F1AC81E7F4}" destId="{2D9A9C0C-B123-4DD4-B3F7-D10BF60CFAB5}" srcOrd="2" destOrd="0" parTransId="{633A23F1-D7B8-4A1B-816F-78B380EF4D77}" sibTransId="{9FAA9308-320A-4496-B04B-45926ADB6270}"/>
    <dgm:cxn modelId="{5C58E5C7-2FDD-444E-8C68-715456CD6EDD}" type="presOf" srcId="{3CADF4BB-3D7E-4E06-B9DD-F79C9AFCC88D}" destId="{2BB27963-F9E6-402C-8659-028826A797CC}" srcOrd="1" destOrd="0" presId="urn:microsoft.com/office/officeart/2005/8/layout/list1"/>
    <dgm:cxn modelId="{EE652ED2-2837-4FFE-ACDC-9C8E77F775C9}" type="presOf" srcId="{59728C71-E29A-48F3-A8C6-A974D38FD834}" destId="{224DF47C-3B58-4184-B1EE-42622C2B7ECD}" srcOrd="0" destOrd="0" presId="urn:microsoft.com/office/officeart/2005/8/layout/list1"/>
    <dgm:cxn modelId="{BDD7E0D5-4DB1-470A-A069-C424BE9A32B5}" type="presOf" srcId="{2D9A9C0C-B123-4DD4-B3F7-D10BF60CFAB5}" destId="{9E5CDF56-99B9-4015-8CE1-D663B9A18EF3}" srcOrd="0" destOrd="0" presId="urn:microsoft.com/office/officeart/2005/8/layout/list1"/>
    <dgm:cxn modelId="{52EF70F2-CA4D-4BEA-8279-BF60A6D0B42D}" type="presOf" srcId="{59728C71-E29A-48F3-A8C6-A974D38FD834}" destId="{BD838B31-5DF1-40B5-9213-4819DA742DF6}" srcOrd="1" destOrd="0" presId="urn:microsoft.com/office/officeart/2005/8/layout/list1"/>
    <dgm:cxn modelId="{B91612FF-7AC6-42C4-AAF1-12AD59B38F7B}" type="presOf" srcId="{3CADF4BB-3D7E-4E06-B9DD-F79C9AFCC88D}" destId="{710C1143-D78E-4FB1-9D59-E1778F968321}" srcOrd="0" destOrd="0" presId="urn:microsoft.com/office/officeart/2005/8/layout/list1"/>
    <dgm:cxn modelId="{CB0ED68B-91C1-4BB6-A859-F665A6AA8D82}" type="presParOf" srcId="{922B0DDB-23BD-48D0-93FB-72070E10D155}" destId="{98865484-FC18-4BB3-86F1-581D1799BC34}" srcOrd="0" destOrd="0" presId="urn:microsoft.com/office/officeart/2005/8/layout/list1"/>
    <dgm:cxn modelId="{8AB466A4-351C-4088-ABB1-20D6A05A9541}" type="presParOf" srcId="{98865484-FC18-4BB3-86F1-581D1799BC34}" destId="{7028C7CE-44C8-4D5F-B9FE-66FA1173BBC7}" srcOrd="0" destOrd="0" presId="urn:microsoft.com/office/officeart/2005/8/layout/list1"/>
    <dgm:cxn modelId="{DB00D72F-652B-4785-B518-30502384B088}" type="presParOf" srcId="{98865484-FC18-4BB3-86F1-581D1799BC34}" destId="{791FA398-7041-4D06-A5AD-0E5DF9BBB631}" srcOrd="1" destOrd="0" presId="urn:microsoft.com/office/officeart/2005/8/layout/list1"/>
    <dgm:cxn modelId="{5B7F2362-CBEF-463C-B19D-7882EB1BEA95}" type="presParOf" srcId="{922B0DDB-23BD-48D0-93FB-72070E10D155}" destId="{99692D2D-C221-49ED-96E8-BBD60DA2A9A0}" srcOrd="1" destOrd="0" presId="urn:microsoft.com/office/officeart/2005/8/layout/list1"/>
    <dgm:cxn modelId="{48607446-EB68-48A3-AF79-B5DBB036076C}" type="presParOf" srcId="{922B0DDB-23BD-48D0-93FB-72070E10D155}" destId="{32004A8C-B1FE-4DDF-BAB4-60E0AF090D6F}" srcOrd="2" destOrd="0" presId="urn:microsoft.com/office/officeart/2005/8/layout/list1"/>
    <dgm:cxn modelId="{129BB02F-E8CA-4978-92AB-888E75666AF5}" type="presParOf" srcId="{922B0DDB-23BD-48D0-93FB-72070E10D155}" destId="{FF2D5544-0915-460D-86B8-712D2924873D}" srcOrd="3" destOrd="0" presId="urn:microsoft.com/office/officeart/2005/8/layout/list1"/>
    <dgm:cxn modelId="{85B4C50D-027B-4DFC-949A-8EC4F3134C0C}" type="presParOf" srcId="{922B0DDB-23BD-48D0-93FB-72070E10D155}" destId="{E73773C4-6A09-4CC8-9505-9BF61EAE2740}" srcOrd="4" destOrd="0" presId="urn:microsoft.com/office/officeart/2005/8/layout/list1"/>
    <dgm:cxn modelId="{44490402-BFA7-4FC0-BDA4-1FD363AF3A6A}" type="presParOf" srcId="{E73773C4-6A09-4CC8-9505-9BF61EAE2740}" destId="{710C1143-D78E-4FB1-9D59-E1778F968321}" srcOrd="0" destOrd="0" presId="urn:microsoft.com/office/officeart/2005/8/layout/list1"/>
    <dgm:cxn modelId="{095987AF-AD21-4EB1-B6DD-9207F98E4F57}" type="presParOf" srcId="{E73773C4-6A09-4CC8-9505-9BF61EAE2740}" destId="{2BB27963-F9E6-402C-8659-028826A797CC}" srcOrd="1" destOrd="0" presId="urn:microsoft.com/office/officeart/2005/8/layout/list1"/>
    <dgm:cxn modelId="{051CC844-593A-47A5-BB6D-32D7AF15771E}" type="presParOf" srcId="{922B0DDB-23BD-48D0-93FB-72070E10D155}" destId="{975994E6-ACBA-44F4-83D1-FBB0513A9FEB}" srcOrd="5" destOrd="0" presId="urn:microsoft.com/office/officeart/2005/8/layout/list1"/>
    <dgm:cxn modelId="{CA1BA235-6995-486C-9A6F-39E6D7DDC28D}" type="presParOf" srcId="{922B0DDB-23BD-48D0-93FB-72070E10D155}" destId="{E363BAB7-9A86-4C0F-875D-A5BB626F649E}" srcOrd="6" destOrd="0" presId="urn:microsoft.com/office/officeart/2005/8/layout/list1"/>
    <dgm:cxn modelId="{BC34F5AD-FB6A-44A5-9834-F6F171925BD7}" type="presParOf" srcId="{922B0DDB-23BD-48D0-93FB-72070E10D155}" destId="{7BEE8C6B-F313-429F-9177-A801C8159AD2}" srcOrd="7" destOrd="0" presId="urn:microsoft.com/office/officeart/2005/8/layout/list1"/>
    <dgm:cxn modelId="{5D929477-29E8-404F-943C-EB56FBD32294}" type="presParOf" srcId="{922B0DDB-23BD-48D0-93FB-72070E10D155}" destId="{E6E7442A-EA38-417A-A490-662C5959AF92}" srcOrd="8" destOrd="0" presId="urn:microsoft.com/office/officeart/2005/8/layout/list1"/>
    <dgm:cxn modelId="{4296B69C-BA29-4B21-BA52-D8398839828C}" type="presParOf" srcId="{E6E7442A-EA38-417A-A490-662C5959AF92}" destId="{9E5CDF56-99B9-4015-8CE1-D663B9A18EF3}" srcOrd="0" destOrd="0" presId="urn:microsoft.com/office/officeart/2005/8/layout/list1"/>
    <dgm:cxn modelId="{443ACED3-8C3A-4172-B1C2-0995EB6C482B}" type="presParOf" srcId="{E6E7442A-EA38-417A-A490-662C5959AF92}" destId="{4ED751E4-EC7E-48D4-A4F2-068389815EED}" srcOrd="1" destOrd="0" presId="urn:microsoft.com/office/officeart/2005/8/layout/list1"/>
    <dgm:cxn modelId="{FF790277-7901-4E8D-827A-5F5009496E10}" type="presParOf" srcId="{922B0DDB-23BD-48D0-93FB-72070E10D155}" destId="{3A818EE5-F198-4FFE-9266-811FCA38AC21}" srcOrd="9" destOrd="0" presId="urn:microsoft.com/office/officeart/2005/8/layout/list1"/>
    <dgm:cxn modelId="{7FF9EFEE-8C77-4A61-92A2-C2B924E58500}" type="presParOf" srcId="{922B0DDB-23BD-48D0-93FB-72070E10D155}" destId="{B3E9A674-394F-463F-99C5-72A94C15A661}" srcOrd="10" destOrd="0" presId="urn:microsoft.com/office/officeart/2005/8/layout/list1"/>
    <dgm:cxn modelId="{C0B74B6D-F493-498D-846E-620EA3DE4ECD}" type="presParOf" srcId="{922B0DDB-23BD-48D0-93FB-72070E10D155}" destId="{094B550C-5C5E-4051-B612-6481CBDDEE55}" srcOrd="11" destOrd="0" presId="urn:microsoft.com/office/officeart/2005/8/layout/list1"/>
    <dgm:cxn modelId="{BBA7AA0F-771E-422F-9DD1-CC6E2DCFDC8D}" type="presParOf" srcId="{922B0DDB-23BD-48D0-93FB-72070E10D155}" destId="{77A5DD42-9ADE-457A-868B-0554DC653D1F}" srcOrd="12" destOrd="0" presId="urn:microsoft.com/office/officeart/2005/8/layout/list1"/>
    <dgm:cxn modelId="{F9FE2A21-7B07-4019-9E6A-1BFEBBA1EB2F}" type="presParOf" srcId="{77A5DD42-9ADE-457A-868B-0554DC653D1F}" destId="{224DF47C-3B58-4184-B1EE-42622C2B7ECD}" srcOrd="0" destOrd="0" presId="urn:microsoft.com/office/officeart/2005/8/layout/list1"/>
    <dgm:cxn modelId="{71D0C086-5961-42FF-8442-C81EFC468775}" type="presParOf" srcId="{77A5DD42-9ADE-457A-868B-0554DC653D1F}" destId="{BD838B31-5DF1-40B5-9213-4819DA742DF6}" srcOrd="1" destOrd="0" presId="urn:microsoft.com/office/officeart/2005/8/layout/list1"/>
    <dgm:cxn modelId="{D1438EA0-B13D-4315-BB68-BF12618A740A}" type="presParOf" srcId="{922B0DDB-23BD-48D0-93FB-72070E10D155}" destId="{C3F16D56-90ED-4A95-8E13-5D1AB3627F9D}" srcOrd="13" destOrd="0" presId="urn:microsoft.com/office/officeart/2005/8/layout/list1"/>
    <dgm:cxn modelId="{5B8D8733-A260-4D57-9FA3-66934B99C16B}" type="presParOf" srcId="{922B0DDB-23BD-48D0-93FB-72070E10D155}" destId="{1A730634-09F1-42A9-B07F-D4FBFD0CF6C1}"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002ACF-F9E9-4195-AF52-A4690B23B132}" type="doc">
      <dgm:prSet loTypeId="urn:microsoft.com/office/officeart/2005/8/layout/pList2" loCatId="list" qsTypeId="urn:microsoft.com/office/officeart/2005/8/quickstyle/simple1" qsCatId="simple" csTypeId="urn:microsoft.com/office/officeart/2005/8/colors/colorful1" csCatId="colorful" phldr="1"/>
      <dgm:spPr/>
      <dgm:t>
        <a:bodyPr/>
        <a:lstStyle/>
        <a:p>
          <a:endParaRPr lang="en-US"/>
        </a:p>
      </dgm:t>
    </dgm:pt>
    <dgm:pt modelId="{1AF7BA19-3FD3-4B33-A7E6-F2F1EB86157F}">
      <dgm:prSet phldrT="[Text]" custT="1"/>
      <dgm:spPr/>
      <dgm:t>
        <a:bodyPr/>
        <a:lstStyle/>
        <a:p>
          <a:pPr algn="ctr"/>
          <a:r>
            <a:rPr lang="en-US" sz="3200"/>
            <a:t>Find mutual goals.</a:t>
          </a:r>
        </a:p>
      </dgm:t>
    </dgm:pt>
    <dgm:pt modelId="{E48ED5BA-D7A0-4BA7-BF6C-82F6B2BE6FD3}" type="parTrans" cxnId="{B8AD361D-DB88-4BD8-B7F4-F84E03A1FC70}">
      <dgm:prSet/>
      <dgm:spPr/>
      <dgm:t>
        <a:bodyPr/>
        <a:lstStyle/>
        <a:p>
          <a:endParaRPr lang="en-US"/>
        </a:p>
      </dgm:t>
    </dgm:pt>
    <dgm:pt modelId="{FC2E8DD4-598D-4217-9559-9E08C3EA1C6D}" type="sibTrans" cxnId="{B8AD361D-DB88-4BD8-B7F4-F84E03A1FC70}">
      <dgm:prSet/>
      <dgm:spPr/>
      <dgm:t>
        <a:bodyPr/>
        <a:lstStyle/>
        <a:p>
          <a:endParaRPr lang="en-US"/>
        </a:p>
      </dgm:t>
    </dgm:pt>
    <dgm:pt modelId="{93E24EE2-1281-4B3F-A473-A69E95A1F4E8}">
      <dgm:prSet phldrT="[Text]" custT="1"/>
      <dgm:spPr/>
      <dgm:t>
        <a:bodyPr/>
        <a:lstStyle/>
        <a:p>
          <a:r>
            <a:rPr lang="en-US" sz="3200"/>
            <a:t>Check in.</a:t>
          </a:r>
        </a:p>
      </dgm:t>
    </dgm:pt>
    <dgm:pt modelId="{136699D5-6EF6-4747-A35E-7C4DC48BAF45}" type="parTrans" cxnId="{B0423A8A-509F-4958-90FE-6AB54A20B526}">
      <dgm:prSet/>
      <dgm:spPr/>
      <dgm:t>
        <a:bodyPr/>
        <a:lstStyle/>
        <a:p>
          <a:endParaRPr lang="en-US"/>
        </a:p>
      </dgm:t>
    </dgm:pt>
    <dgm:pt modelId="{0A67E919-C216-4407-B714-645FA9073D71}" type="sibTrans" cxnId="{B0423A8A-509F-4958-90FE-6AB54A20B526}">
      <dgm:prSet/>
      <dgm:spPr/>
      <dgm:t>
        <a:bodyPr/>
        <a:lstStyle/>
        <a:p>
          <a:endParaRPr lang="en-US"/>
        </a:p>
      </dgm:t>
    </dgm:pt>
    <dgm:pt modelId="{B466FEC7-C2A8-4F7E-A990-E4880D284C94}">
      <dgm:prSet phldrT="[Text]" custT="1"/>
      <dgm:spPr/>
      <dgm:t>
        <a:bodyPr/>
        <a:lstStyle/>
        <a:p>
          <a:r>
            <a:rPr lang="en-US" sz="2900"/>
            <a:t>Recognize partners &amp; stakeholders.</a:t>
          </a:r>
        </a:p>
      </dgm:t>
    </dgm:pt>
    <dgm:pt modelId="{95057780-569F-4043-9C84-074485F193BC}" type="parTrans" cxnId="{444B3066-C788-48A0-A6BD-BD724DCCFB84}">
      <dgm:prSet/>
      <dgm:spPr/>
      <dgm:t>
        <a:bodyPr/>
        <a:lstStyle/>
        <a:p>
          <a:endParaRPr lang="en-US"/>
        </a:p>
      </dgm:t>
    </dgm:pt>
    <dgm:pt modelId="{2EF529A4-44D4-494F-B73F-864F1DB93B31}" type="sibTrans" cxnId="{444B3066-C788-48A0-A6BD-BD724DCCFB84}">
      <dgm:prSet/>
      <dgm:spPr/>
      <dgm:t>
        <a:bodyPr/>
        <a:lstStyle/>
        <a:p>
          <a:endParaRPr lang="en-US"/>
        </a:p>
      </dgm:t>
    </dgm:pt>
    <dgm:pt modelId="{D3977BA2-E3E2-40D7-B3FD-0967480D336D}">
      <dgm:prSet custT="1"/>
      <dgm:spPr/>
      <dgm:t>
        <a:bodyPr/>
        <a:lstStyle/>
        <a:p>
          <a:r>
            <a:rPr lang="en-US" sz="3200"/>
            <a:t>Be flexible. </a:t>
          </a:r>
        </a:p>
      </dgm:t>
    </dgm:pt>
    <dgm:pt modelId="{09D2507E-DAEE-4311-960E-95A5848FFD77}" type="parTrans" cxnId="{6E0FB3B5-ECB7-4464-A62A-90F90B992353}">
      <dgm:prSet/>
      <dgm:spPr/>
      <dgm:t>
        <a:bodyPr/>
        <a:lstStyle/>
        <a:p>
          <a:endParaRPr lang="en-US"/>
        </a:p>
      </dgm:t>
    </dgm:pt>
    <dgm:pt modelId="{BBB30B77-35A4-49AB-9428-C4A141C51609}" type="sibTrans" cxnId="{6E0FB3B5-ECB7-4464-A62A-90F90B992353}">
      <dgm:prSet/>
      <dgm:spPr/>
      <dgm:t>
        <a:bodyPr/>
        <a:lstStyle/>
        <a:p>
          <a:endParaRPr lang="en-US"/>
        </a:p>
      </dgm:t>
    </dgm:pt>
    <dgm:pt modelId="{06329039-FBE3-479D-86F9-A0F6C7796402}" type="pres">
      <dgm:prSet presAssocID="{FD002ACF-F9E9-4195-AF52-A4690B23B132}" presName="Name0" presStyleCnt="0">
        <dgm:presLayoutVars>
          <dgm:dir/>
          <dgm:resizeHandles val="exact"/>
        </dgm:presLayoutVars>
      </dgm:prSet>
      <dgm:spPr/>
    </dgm:pt>
    <dgm:pt modelId="{2D7C4393-55CA-4FEE-A983-EECF9FE5DBF3}" type="pres">
      <dgm:prSet presAssocID="{FD002ACF-F9E9-4195-AF52-A4690B23B132}" presName="bkgdShp" presStyleLbl="alignAccFollowNode1" presStyleIdx="0" presStyleCnt="1"/>
      <dgm:spPr/>
    </dgm:pt>
    <dgm:pt modelId="{EA2C3150-865D-45E6-B3C0-B6F947561E4C}" type="pres">
      <dgm:prSet presAssocID="{FD002ACF-F9E9-4195-AF52-A4690B23B132}" presName="linComp" presStyleCnt="0"/>
      <dgm:spPr/>
    </dgm:pt>
    <dgm:pt modelId="{5BFEBF67-7276-4703-B022-007DC6066B50}" type="pres">
      <dgm:prSet presAssocID="{1AF7BA19-3FD3-4B33-A7E6-F2F1EB86157F}" presName="compNode" presStyleCnt="0"/>
      <dgm:spPr/>
    </dgm:pt>
    <dgm:pt modelId="{A15DC653-C442-47E3-B6B5-60E76C42C9E8}" type="pres">
      <dgm:prSet presAssocID="{1AF7BA19-3FD3-4B33-A7E6-F2F1EB86157F}" presName="node" presStyleLbl="node1" presStyleIdx="0" presStyleCnt="4">
        <dgm:presLayoutVars>
          <dgm:bulletEnabled val="1"/>
        </dgm:presLayoutVars>
      </dgm:prSet>
      <dgm:spPr/>
    </dgm:pt>
    <dgm:pt modelId="{E3EB0BCF-0A56-4E0C-87AE-529A1D58BF65}" type="pres">
      <dgm:prSet presAssocID="{1AF7BA19-3FD3-4B33-A7E6-F2F1EB86157F}" presName="invisiNode" presStyleLbl="node1" presStyleIdx="0" presStyleCnt="4"/>
      <dgm:spPr/>
    </dgm:pt>
    <dgm:pt modelId="{C75C9986-AB29-44BD-9249-9058CC576706}" type="pres">
      <dgm:prSet presAssocID="{1AF7BA19-3FD3-4B33-A7E6-F2F1EB86157F}" presName="imagNode" presStyleLbl="fgImgPlace1" presStyleIdx="0" presStyleCnt="4"/>
      <dgm:spPr>
        <a:blipFill rotWithShape="1">
          <a:blip xmlns:r="http://schemas.openxmlformats.org/officeDocument/2006/relationships" r:embed="rId1"/>
          <a:srcRect/>
          <a:stretch>
            <a:fillRect t="-6000" b="-6000"/>
          </a:stretch>
        </a:blipFill>
      </dgm:spPr>
    </dgm:pt>
    <dgm:pt modelId="{51634A8A-3B8B-45BC-B6D2-9DFACB0356A4}" type="pres">
      <dgm:prSet presAssocID="{FC2E8DD4-598D-4217-9559-9E08C3EA1C6D}" presName="sibTrans" presStyleLbl="sibTrans2D1" presStyleIdx="0" presStyleCnt="0"/>
      <dgm:spPr/>
    </dgm:pt>
    <dgm:pt modelId="{5ACB8CE1-6336-4D09-9CB9-6847FE8B308F}" type="pres">
      <dgm:prSet presAssocID="{93E24EE2-1281-4B3F-A473-A69E95A1F4E8}" presName="compNode" presStyleCnt="0"/>
      <dgm:spPr/>
    </dgm:pt>
    <dgm:pt modelId="{144BFC08-A636-413E-B9EB-FB1EE4A42620}" type="pres">
      <dgm:prSet presAssocID="{93E24EE2-1281-4B3F-A473-A69E95A1F4E8}" presName="node" presStyleLbl="node1" presStyleIdx="1" presStyleCnt="4" custLinFactNeighborX="1625" custLinFactNeighborY="1195">
        <dgm:presLayoutVars>
          <dgm:bulletEnabled val="1"/>
        </dgm:presLayoutVars>
      </dgm:prSet>
      <dgm:spPr/>
    </dgm:pt>
    <dgm:pt modelId="{93F325AA-6AB6-4A61-92E6-87DE0E49026A}" type="pres">
      <dgm:prSet presAssocID="{93E24EE2-1281-4B3F-A473-A69E95A1F4E8}" presName="invisiNode" presStyleLbl="node1" presStyleIdx="1" presStyleCnt="4"/>
      <dgm:spPr/>
    </dgm:pt>
    <dgm:pt modelId="{2F9E3E5B-5310-40B7-B123-D02D2A46D533}" type="pres">
      <dgm:prSet presAssocID="{93E24EE2-1281-4B3F-A473-A69E95A1F4E8}" presName="imagNode" presStyleLbl="fgImgPlace1" presStyleIdx="1" presStyleCnt="4"/>
      <dgm:spPr>
        <a:blipFill rotWithShape="1">
          <a:blip xmlns:r="http://schemas.openxmlformats.org/officeDocument/2006/relationships" r:embed="rId2"/>
          <a:srcRect/>
          <a:stretch>
            <a:fillRect t="-6000" b="-6000"/>
          </a:stretch>
        </a:blipFill>
      </dgm:spPr>
    </dgm:pt>
    <dgm:pt modelId="{8A3DF8BC-73E4-4464-939E-09680DDF3015}" type="pres">
      <dgm:prSet presAssocID="{0A67E919-C216-4407-B714-645FA9073D71}" presName="sibTrans" presStyleLbl="sibTrans2D1" presStyleIdx="0" presStyleCnt="0"/>
      <dgm:spPr/>
    </dgm:pt>
    <dgm:pt modelId="{9E3C921F-43D7-425F-A452-35E15762A4B7}" type="pres">
      <dgm:prSet presAssocID="{B466FEC7-C2A8-4F7E-A990-E4880D284C94}" presName="compNode" presStyleCnt="0"/>
      <dgm:spPr/>
    </dgm:pt>
    <dgm:pt modelId="{9AEEF895-FE56-458A-875C-A1024E08EBA0}" type="pres">
      <dgm:prSet presAssocID="{B466FEC7-C2A8-4F7E-A990-E4880D284C94}" presName="node" presStyleLbl="node1" presStyleIdx="2" presStyleCnt="4" custScaleX="111665">
        <dgm:presLayoutVars>
          <dgm:bulletEnabled val="1"/>
        </dgm:presLayoutVars>
      </dgm:prSet>
      <dgm:spPr/>
    </dgm:pt>
    <dgm:pt modelId="{8C4777A0-7FD6-4748-9889-C07C0D885739}" type="pres">
      <dgm:prSet presAssocID="{B466FEC7-C2A8-4F7E-A990-E4880D284C94}" presName="invisiNode" presStyleLbl="node1" presStyleIdx="2" presStyleCnt="4"/>
      <dgm:spPr/>
    </dgm:pt>
    <dgm:pt modelId="{F8322718-B409-4213-8C57-C85077FADFE6}" type="pres">
      <dgm:prSet presAssocID="{B466FEC7-C2A8-4F7E-A990-E4880D284C94}" presName="imagNode" presStyleLbl="fgImgPlace1" presStyleIdx="2" presStyleCnt="4"/>
      <dgm:spPr>
        <a:blipFill rotWithShape="1">
          <a:blip xmlns:r="http://schemas.openxmlformats.org/officeDocument/2006/relationships" r:embed="rId3"/>
          <a:srcRect/>
          <a:stretch>
            <a:fillRect t="-6000" b="-6000"/>
          </a:stretch>
        </a:blipFill>
      </dgm:spPr>
    </dgm:pt>
    <dgm:pt modelId="{78FBBDFD-FF74-4B4B-B5DA-3305C6DE6994}" type="pres">
      <dgm:prSet presAssocID="{2EF529A4-44D4-494F-B73F-864F1DB93B31}" presName="sibTrans" presStyleLbl="sibTrans2D1" presStyleIdx="0" presStyleCnt="0"/>
      <dgm:spPr/>
    </dgm:pt>
    <dgm:pt modelId="{9D53B2B3-0A1C-4BEA-B052-EC99998C80A9}" type="pres">
      <dgm:prSet presAssocID="{D3977BA2-E3E2-40D7-B3FD-0967480D336D}" presName="compNode" presStyleCnt="0"/>
      <dgm:spPr/>
    </dgm:pt>
    <dgm:pt modelId="{BE585D0F-F3B2-4989-B364-641B0DE9A96D}" type="pres">
      <dgm:prSet presAssocID="{D3977BA2-E3E2-40D7-B3FD-0967480D336D}" presName="node" presStyleLbl="node1" presStyleIdx="3" presStyleCnt="4">
        <dgm:presLayoutVars>
          <dgm:bulletEnabled val="1"/>
        </dgm:presLayoutVars>
      </dgm:prSet>
      <dgm:spPr/>
    </dgm:pt>
    <dgm:pt modelId="{1C748C14-16EB-4715-86BB-444AEA03A38C}" type="pres">
      <dgm:prSet presAssocID="{D3977BA2-E3E2-40D7-B3FD-0967480D336D}" presName="invisiNode" presStyleLbl="node1" presStyleIdx="3" presStyleCnt="4"/>
      <dgm:spPr/>
    </dgm:pt>
    <dgm:pt modelId="{73F69DAE-D757-44D3-B228-1EDCAF510368}" type="pres">
      <dgm:prSet presAssocID="{D3977BA2-E3E2-40D7-B3FD-0967480D336D}" presName="imagNode" presStyleLbl="fgImgPlace1" presStyleIdx="3" presStyleCnt="4"/>
      <dgm:spPr>
        <a:blipFill rotWithShape="1">
          <a:blip xmlns:r="http://schemas.openxmlformats.org/officeDocument/2006/relationships" r:embed="rId4"/>
          <a:srcRect/>
          <a:stretch>
            <a:fillRect t="-11000" b="-11000"/>
          </a:stretch>
        </a:blipFill>
      </dgm:spPr>
    </dgm:pt>
  </dgm:ptLst>
  <dgm:cxnLst>
    <dgm:cxn modelId="{CE1F5503-CE82-47E9-A056-2896C7502DF1}" type="presOf" srcId="{D3977BA2-E3E2-40D7-B3FD-0967480D336D}" destId="{BE585D0F-F3B2-4989-B364-641B0DE9A96D}" srcOrd="0" destOrd="0" presId="urn:microsoft.com/office/officeart/2005/8/layout/pList2"/>
    <dgm:cxn modelId="{0C0AFC1B-8FB8-4B65-B8BF-C860F6DE1AE6}" type="presOf" srcId="{93E24EE2-1281-4B3F-A473-A69E95A1F4E8}" destId="{144BFC08-A636-413E-B9EB-FB1EE4A42620}" srcOrd="0" destOrd="0" presId="urn:microsoft.com/office/officeart/2005/8/layout/pList2"/>
    <dgm:cxn modelId="{B8AD361D-DB88-4BD8-B7F4-F84E03A1FC70}" srcId="{FD002ACF-F9E9-4195-AF52-A4690B23B132}" destId="{1AF7BA19-3FD3-4B33-A7E6-F2F1EB86157F}" srcOrd="0" destOrd="0" parTransId="{E48ED5BA-D7A0-4BA7-BF6C-82F6B2BE6FD3}" sibTransId="{FC2E8DD4-598D-4217-9559-9E08C3EA1C6D}"/>
    <dgm:cxn modelId="{444B3066-C788-48A0-A6BD-BD724DCCFB84}" srcId="{FD002ACF-F9E9-4195-AF52-A4690B23B132}" destId="{B466FEC7-C2A8-4F7E-A990-E4880D284C94}" srcOrd="2" destOrd="0" parTransId="{95057780-569F-4043-9C84-074485F193BC}" sibTransId="{2EF529A4-44D4-494F-B73F-864F1DB93B31}"/>
    <dgm:cxn modelId="{35138C6D-5530-4BF5-B3F0-F3BDB5B70756}" type="presOf" srcId="{2EF529A4-44D4-494F-B73F-864F1DB93B31}" destId="{78FBBDFD-FF74-4B4B-B5DA-3305C6DE6994}" srcOrd="0" destOrd="0" presId="urn:microsoft.com/office/officeart/2005/8/layout/pList2"/>
    <dgm:cxn modelId="{B0423A8A-509F-4958-90FE-6AB54A20B526}" srcId="{FD002ACF-F9E9-4195-AF52-A4690B23B132}" destId="{93E24EE2-1281-4B3F-A473-A69E95A1F4E8}" srcOrd="1" destOrd="0" parTransId="{136699D5-6EF6-4747-A35E-7C4DC48BAF45}" sibTransId="{0A67E919-C216-4407-B714-645FA9073D71}"/>
    <dgm:cxn modelId="{3E71628A-0C80-4628-85A5-6AE6A4C5B08C}" type="presOf" srcId="{0A67E919-C216-4407-B714-645FA9073D71}" destId="{8A3DF8BC-73E4-4464-939E-09680DDF3015}" srcOrd="0" destOrd="0" presId="urn:microsoft.com/office/officeart/2005/8/layout/pList2"/>
    <dgm:cxn modelId="{FCD1869C-ED57-4092-9173-ED08FC70DEDA}" type="presOf" srcId="{FC2E8DD4-598D-4217-9559-9E08C3EA1C6D}" destId="{51634A8A-3B8B-45BC-B6D2-9DFACB0356A4}" srcOrd="0" destOrd="0" presId="urn:microsoft.com/office/officeart/2005/8/layout/pList2"/>
    <dgm:cxn modelId="{25A9CF9E-2BE6-4F02-892C-B0B96CCB8964}" type="presOf" srcId="{FD002ACF-F9E9-4195-AF52-A4690B23B132}" destId="{06329039-FBE3-479D-86F9-A0F6C7796402}" srcOrd="0" destOrd="0" presId="urn:microsoft.com/office/officeart/2005/8/layout/pList2"/>
    <dgm:cxn modelId="{E07989B1-772E-4B0A-8B4C-29EB843FFC76}" type="presOf" srcId="{1AF7BA19-3FD3-4B33-A7E6-F2F1EB86157F}" destId="{A15DC653-C442-47E3-B6B5-60E76C42C9E8}" srcOrd="0" destOrd="0" presId="urn:microsoft.com/office/officeart/2005/8/layout/pList2"/>
    <dgm:cxn modelId="{6E0FB3B5-ECB7-4464-A62A-90F90B992353}" srcId="{FD002ACF-F9E9-4195-AF52-A4690B23B132}" destId="{D3977BA2-E3E2-40D7-B3FD-0967480D336D}" srcOrd="3" destOrd="0" parTransId="{09D2507E-DAEE-4311-960E-95A5848FFD77}" sibTransId="{BBB30B77-35A4-49AB-9428-C4A141C51609}"/>
    <dgm:cxn modelId="{B27E2CF9-E436-40AE-9418-F17BD3E734E9}" type="presOf" srcId="{B466FEC7-C2A8-4F7E-A990-E4880D284C94}" destId="{9AEEF895-FE56-458A-875C-A1024E08EBA0}" srcOrd="0" destOrd="0" presId="urn:microsoft.com/office/officeart/2005/8/layout/pList2"/>
    <dgm:cxn modelId="{67F3F10E-7D3B-41CF-AF6F-3F04573ABBB0}" type="presParOf" srcId="{06329039-FBE3-479D-86F9-A0F6C7796402}" destId="{2D7C4393-55CA-4FEE-A983-EECF9FE5DBF3}" srcOrd="0" destOrd="0" presId="urn:microsoft.com/office/officeart/2005/8/layout/pList2"/>
    <dgm:cxn modelId="{9DE61BA7-2147-4831-801E-CDBBB9B3660B}" type="presParOf" srcId="{06329039-FBE3-479D-86F9-A0F6C7796402}" destId="{EA2C3150-865D-45E6-B3C0-B6F947561E4C}" srcOrd="1" destOrd="0" presId="urn:microsoft.com/office/officeart/2005/8/layout/pList2"/>
    <dgm:cxn modelId="{33063387-0789-48FD-B00E-13A99F5A043B}" type="presParOf" srcId="{EA2C3150-865D-45E6-B3C0-B6F947561E4C}" destId="{5BFEBF67-7276-4703-B022-007DC6066B50}" srcOrd="0" destOrd="0" presId="urn:microsoft.com/office/officeart/2005/8/layout/pList2"/>
    <dgm:cxn modelId="{B336D554-F40E-4960-A0FD-9C4E309CD7D4}" type="presParOf" srcId="{5BFEBF67-7276-4703-B022-007DC6066B50}" destId="{A15DC653-C442-47E3-B6B5-60E76C42C9E8}" srcOrd="0" destOrd="0" presId="urn:microsoft.com/office/officeart/2005/8/layout/pList2"/>
    <dgm:cxn modelId="{028005BE-D301-49E9-B4DC-80B23BC8AFE3}" type="presParOf" srcId="{5BFEBF67-7276-4703-B022-007DC6066B50}" destId="{E3EB0BCF-0A56-4E0C-87AE-529A1D58BF65}" srcOrd="1" destOrd="0" presId="urn:microsoft.com/office/officeart/2005/8/layout/pList2"/>
    <dgm:cxn modelId="{FDF885F9-642D-427D-BF58-3B0B59EF0FF4}" type="presParOf" srcId="{5BFEBF67-7276-4703-B022-007DC6066B50}" destId="{C75C9986-AB29-44BD-9249-9058CC576706}" srcOrd="2" destOrd="0" presId="urn:microsoft.com/office/officeart/2005/8/layout/pList2"/>
    <dgm:cxn modelId="{A44D8E6D-D71C-424B-96B9-48BB31272339}" type="presParOf" srcId="{EA2C3150-865D-45E6-B3C0-B6F947561E4C}" destId="{51634A8A-3B8B-45BC-B6D2-9DFACB0356A4}" srcOrd="1" destOrd="0" presId="urn:microsoft.com/office/officeart/2005/8/layout/pList2"/>
    <dgm:cxn modelId="{B01A6ECD-9ACF-40D6-B636-59AA2F511C07}" type="presParOf" srcId="{EA2C3150-865D-45E6-B3C0-B6F947561E4C}" destId="{5ACB8CE1-6336-4D09-9CB9-6847FE8B308F}" srcOrd="2" destOrd="0" presId="urn:microsoft.com/office/officeart/2005/8/layout/pList2"/>
    <dgm:cxn modelId="{66E73D00-35C7-45A0-81DD-5655B6AFE9E1}" type="presParOf" srcId="{5ACB8CE1-6336-4D09-9CB9-6847FE8B308F}" destId="{144BFC08-A636-413E-B9EB-FB1EE4A42620}" srcOrd="0" destOrd="0" presId="urn:microsoft.com/office/officeart/2005/8/layout/pList2"/>
    <dgm:cxn modelId="{5654918B-27C2-4B44-A98D-7348370F1B98}" type="presParOf" srcId="{5ACB8CE1-6336-4D09-9CB9-6847FE8B308F}" destId="{93F325AA-6AB6-4A61-92E6-87DE0E49026A}" srcOrd="1" destOrd="0" presId="urn:microsoft.com/office/officeart/2005/8/layout/pList2"/>
    <dgm:cxn modelId="{7D043C53-2468-4BB7-89A4-979BB4A16AEB}" type="presParOf" srcId="{5ACB8CE1-6336-4D09-9CB9-6847FE8B308F}" destId="{2F9E3E5B-5310-40B7-B123-D02D2A46D533}" srcOrd="2" destOrd="0" presId="urn:microsoft.com/office/officeart/2005/8/layout/pList2"/>
    <dgm:cxn modelId="{E8BBA311-D0B9-4A4B-B4E0-7ECE7876BEFB}" type="presParOf" srcId="{EA2C3150-865D-45E6-B3C0-B6F947561E4C}" destId="{8A3DF8BC-73E4-4464-939E-09680DDF3015}" srcOrd="3" destOrd="0" presId="urn:microsoft.com/office/officeart/2005/8/layout/pList2"/>
    <dgm:cxn modelId="{A4428875-1B95-4E65-812F-7B3D1B9EFD62}" type="presParOf" srcId="{EA2C3150-865D-45E6-B3C0-B6F947561E4C}" destId="{9E3C921F-43D7-425F-A452-35E15762A4B7}" srcOrd="4" destOrd="0" presId="urn:microsoft.com/office/officeart/2005/8/layout/pList2"/>
    <dgm:cxn modelId="{9B5659F5-F6F2-4BB0-9C67-C2242ACBCF71}" type="presParOf" srcId="{9E3C921F-43D7-425F-A452-35E15762A4B7}" destId="{9AEEF895-FE56-458A-875C-A1024E08EBA0}" srcOrd="0" destOrd="0" presId="urn:microsoft.com/office/officeart/2005/8/layout/pList2"/>
    <dgm:cxn modelId="{469D410F-9883-4C4C-99D2-2C84D34E706C}" type="presParOf" srcId="{9E3C921F-43D7-425F-A452-35E15762A4B7}" destId="{8C4777A0-7FD6-4748-9889-C07C0D885739}" srcOrd="1" destOrd="0" presId="urn:microsoft.com/office/officeart/2005/8/layout/pList2"/>
    <dgm:cxn modelId="{4BFD0511-5C15-48A3-AC39-7C806828D1DC}" type="presParOf" srcId="{9E3C921F-43D7-425F-A452-35E15762A4B7}" destId="{F8322718-B409-4213-8C57-C85077FADFE6}" srcOrd="2" destOrd="0" presId="urn:microsoft.com/office/officeart/2005/8/layout/pList2"/>
    <dgm:cxn modelId="{3B63C20B-381F-4E90-9267-AF7D50CABA67}" type="presParOf" srcId="{EA2C3150-865D-45E6-B3C0-B6F947561E4C}" destId="{78FBBDFD-FF74-4B4B-B5DA-3305C6DE6994}" srcOrd="5" destOrd="0" presId="urn:microsoft.com/office/officeart/2005/8/layout/pList2"/>
    <dgm:cxn modelId="{963AD334-2A32-4964-9DF0-0ACDEB8F1D59}" type="presParOf" srcId="{EA2C3150-865D-45E6-B3C0-B6F947561E4C}" destId="{9D53B2B3-0A1C-4BEA-B052-EC99998C80A9}" srcOrd="6" destOrd="0" presId="urn:microsoft.com/office/officeart/2005/8/layout/pList2"/>
    <dgm:cxn modelId="{8E4608EA-F98B-49B5-90BC-7675939E60C4}" type="presParOf" srcId="{9D53B2B3-0A1C-4BEA-B052-EC99998C80A9}" destId="{BE585D0F-F3B2-4989-B364-641B0DE9A96D}" srcOrd="0" destOrd="0" presId="urn:microsoft.com/office/officeart/2005/8/layout/pList2"/>
    <dgm:cxn modelId="{AF7055C7-B177-4DBD-A32E-19C6600C3B56}" type="presParOf" srcId="{9D53B2B3-0A1C-4BEA-B052-EC99998C80A9}" destId="{1C748C14-16EB-4715-86BB-444AEA03A38C}" srcOrd="1" destOrd="0" presId="urn:microsoft.com/office/officeart/2005/8/layout/pList2"/>
    <dgm:cxn modelId="{A9CBA4F9-E81D-4A45-9521-9CDAC6C2AD3F}" type="presParOf" srcId="{9D53B2B3-0A1C-4BEA-B052-EC99998C80A9}" destId="{73F69DAE-D757-44D3-B228-1EDCAF510368}"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04A8C-B1FE-4DDF-BAB4-60E0AF090D6F}">
      <dsp:nvSpPr>
        <dsp:cNvPr id="0" name=""/>
        <dsp:cNvSpPr/>
      </dsp:nvSpPr>
      <dsp:spPr>
        <a:xfrm>
          <a:off x="0" y="577671"/>
          <a:ext cx="8577518" cy="781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1FA398-7041-4D06-A5AD-0E5DF9BBB631}">
      <dsp:nvSpPr>
        <dsp:cNvPr id="0" name=""/>
        <dsp:cNvSpPr/>
      </dsp:nvSpPr>
      <dsp:spPr>
        <a:xfrm>
          <a:off x="428875" y="120111"/>
          <a:ext cx="6004262" cy="9151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947" tIns="0" rIns="226947" bIns="0" numCol="1" spcCol="1270" anchor="ctr" anchorCtr="0">
          <a:noAutofit/>
        </a:bodyPr>
        <a:lstStyle/>
        <a:p>
          <a:pPr marL="0" lvl="0" indent="0" algn="l" defTabSz="1377950">
            <a:lnSpc>
              <a:spcPct val="90000"/>
            </a:lnSpc>
            <a:spcBef>
              <a:spcPct val="0"/>
            </a:spcBef>
            <a:spcAft>
              <a:spcPct val="35000"/>
            </a:spcAft>
            <a:buNone/>
          </a:pPr>
          <a:r>
            <a:rPr lang="en-US" sz="3100" kern="1200"/>
            <a:t>Find mutual goals.</a:t>
          </a:r>
        </a:p>
      </dsp:txBody>
      <dsp:txXfrm>
        <a:off x="473547" y="164783"/>
        <a:ext cx="5914918" cy="825776"/>
      </dsp:txXfrm>
    </dsp:sp>
    <dsp:sp modelId="{E363BAB7-9A86-4C0F-875D-A5BB626F649E}">
      <dsp:nvSpPr>
        <dsp:cNvPr id="0" name=""/>
        <dsp:cNvSpPr/>
      </dsp:nvSpPr>
      <dsp:spPr>
        <a:xfrm>
          <a:off x="0" y="1983831"/>
          <a:ext cx="8577518" cy="781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B27963-F9E6-402C-8659-028826A797CC}">
      <dsp:nvSpPr>
        <dsp:cNvPr id="0" name=""/>
        <dsp:cNvSpPr/>
      </dsp:nvSpPr>
      <dsp:spPr>
        <a:xfrm>
          <a:off x="428875" y="1526271"/>
          <a:ext cx="6004262" cy="9151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947" tIns="0" rIns="226947" bIns="0" numCol="1" spcCol="1270" anchor="ctr" anchorCtr="0">
          <a:noAutofit/>
        </a:bodyPr>
        <a:lstStyle/>
        <a:p>
          <a:pPr marL="0" lvl="0" indent="0" algn="l" defTabSz="1377950">
            <a:lnSpc>
              <a:spcPct val="90000"/>
            </a:lnSpc>
            <a:spcBef>
              <a:spcPct val="0"/>
            </a:spcBef>
            <a:spcAft>
              <a:spcPct val="35000"/>
            </a:spcAft>
            <a:buNone/>
          </a:pPr>
          <a:r>
            <a:rPr lang="en-US" sz="3100" kern="1200"/>
            <a:t>Check in.</a:t>
          </a:r>
        </a:p>
      </dsp:txBody>
      <dsp:txXfrm>
        <a:off x="473547" y="1570943"/>
        <a:ext cx="5914918" cy="825776"/>
      </dsp:txXfrm>
    </dsp:sp>
    <dsp:sp modelId="{B3E9A674-394F-463F-99C5-72A94C15A661}">
      <dsp:nvSpPr>
        <dsp:cNvPr id="0" name=""/>
        <dsp:cNvSpPr/>
      </dsp:nvSpPr>
      <dsp:spPr>
        <a:xfrm>
          <a:off x="0" y="3389992"/>
          <a:ext cx="8577518" cy="781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D751E4-EC7E-48D4-A4F2-068389815EED}">
      <dsp:nvSpPr>
        <dsp:cNvPr id="0" name=""/>
        <dsp:cNvSpPr/>
      </dsp:nvSpPr>
      <dsp:spPr>
        <a:xfrm>
          <a:off x="428875" y="2932431"/>
          <a:ext cx="6004262" cy="9151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947" tIns="0" rIns="226947" bIns="0" numCol="1" spcCol="1270" anchor="ctr" anchorCtr="0">
          <a:noAutofit/>
        </a:bodyPr>
        <a:lstStyle/>
        <a:p>
          <a:pPr marL="0" lvl="0" indent="0" algn="l" defTabSz="1377950">
            <a:lnSpc>
              <a:spcPct val="90000"/>
            </a:lnSpc>
            <a:spcBef>
              <a:spcPct val="0"/>
            </a:spcBef>
            <a:spcAft>
              <a:spcPct val="35000"/>
            </a:spcAft>
            <a:buNone/>
          </a:pPr>
          <a:r>
            <a:rPr lang="en-US" sz="3100" kern="1200"/>
            <a:t>Recognize Partners/stakeholders.</a:t>
          </a:r>
        </a:p>
      </dsp:txBody>
      <dsp:txXfrm>
        <a:off x="473547" y="2977103"/>
        <a:ext cx="5914918" cy="825776"/>
      </dsp:txXfrm>
    </dsp:sp>
    <dsp:sp modelId="{1A730634-09F1-42A9-B07F-D4FBFD0CF6C1}">
      <dsp:nvSpPr>
        <dsp:cNvPr id="0" name=""/>
        <dsp:cNvSpPr/>
      </dsp:nvSpPr>
      <dsp:spPr>
        <a:xfrm>
          <a:off x="0" y="4796152"/>
          <a:ext cx="8577518" cy="781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838B31-5DF1-40B5-9213-4819DA742DF6}">
      <dsp:nvSpPr>
        <dsp:cNvPr id="0" name=""/>
        <dsp:cNvSpPr/>
      </dsp:nvSpPr>
      <dsp:spPr>
        <a:xfrm>
          <a:off x="428875" y="4338592"/>
          <a:ext cx="6004262" cy="9151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947" tIns="0" rIns="226947" bIns="0" numCol="1" spcCol="1270" anchor="ctr" anchorCtr="0">
          <a:noAutofit/>
        </a:bodyPr>
        <a:lstStyle/>
        <a:p>
          <a:pPr marL="0" lvl="0" indent="0" algn="l" defTabSz="1377950">
            <a:lnSpc>
              <a:spcPct val="90000"/>
            </a:lnSpc>
            <a:spcBef>
              <a:spcPct val="0"/>
            </a:spcBef>
            <a:spcAft>
              <a:spcPct val="35000"/>
            </a:spcAft>
            <a:buNone/>
          </a:pPr>
          <a:r>
            <a:rPr lang="en-US" sz="3100" kern="1200"/>
            <a:t>Be flexible. </a:t>
          </a:r>
        </a:p>
      </dsp:txBody>
      <dsp:txXfrm>
        <a:off x="473547" y="4383264"/>
        <a:ext cx="5914918" cy="825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7C4393-55CA-4FEE-A983-EECF9FE5DBF3}">
      <dsp:nvSpPr>
        <dsp:cNvPr id="0" name=""/>
        <dsp:cNvSpPr/>
      </dsp:nvSpPr>
      <dsp:spPr>
        <a:xfrm>
          <a:off x="0" y="0"/>
          <a:ext cx="11608440" cy="1987219"/>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5C9986-AB29-44BD-9249-9058CC576706}">
      <dsp:nvSpPr>
        <dsp:cNvPr id="0" name=""/>
        <dsp:cNvSpPr/>
      </dsp:nvSpPr>
      <dsp:spPr>
        <a:xfrm>
          <a:off x="350604" y="264962"/>
          <a:ext cx="2469570" cy="1457294"/>
        </a:xfrm>
        <a:prstGeom prst="roundRect">
          <a:avLst>
            <a:gd name="adj" fmla="val 10000"/>
          </a:avLst>
        </a:prstGeom>
        <a:blipFill rotWithShape="1">
          <a:blip xmlns:r="http://schemas.openxmlformats.org/officeDocument/2006/relationships" r:embed="rId1"/>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5DC653-C442-47E3-B6B5-60E76C42C9E8}">
      <dsp:nvSpPr>
        <dsp:cNvPr id="0" name=""/>
        <dsp:cNvSpPr/>
      </dsp:nvSpPr>
      <dsp:spPr>
        <a:xfrm rot="10800000">
          <a:off x="350604" y="1987219"/>
          <a:ext cx="2469570" cy="2428823"/>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US" sz="3200" kern="1200"/>
            <a:t>Find mutual goals.</a:t>
          </a:r>
        </a:p>
      </dsp:txBody>
      <dsp:txXfrm rot="10800000">
        <a:off x="425299" y="1987219"/>
        <a:ext cx="2320180" cy="2354128"/>
      </dsp:txXfrm>
    </dsp:sp>
    <dsp:sp modelId="{2F9E3E5B-5310-40B7-B123-D02D2A46D533}">
      <dsp:nvSpPr>
        <dsp:cNvPr id="0" name=""/>
        <dsp:cNvSpPr/>
      </dsp:nvSpPr>
      <dsp:spPr>
        <a:xfrm>
          <a:off x="3067132" y="264962"/>
          <a:ext cx="2469570" cy="1457294"/>
        </a:xfrm>
        <a:prstGeom prst="roundRect">
          <a:avLst>
            <a:gd name="adj" fmla="val 10000"/>
          </a:avLst>
        </a:prstGeom>
        <a:blipFill rotWithShape="1">
          <a:blip xmlns:r="http://schemas.openxmlformats.org/officeDocument/2006/relationships" r:embed="rId2"/>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4BFC08-A636-413E-B9EB-FB1EE4A42620}">
      <dsp:nvSpPr>
        <dsp:cNvPr id="0" name=""/>
        <dsp:cNvSpPr/>
      </dsp:nvSpPr>
      <dsp:spPr>
        <a:xfrm rot="10800000">
          <a:off x="3107263" y="1987219"/>
          <a:ext cx="2469570" cy="2428823"/>
        </a:xfrm>
        <a:prstGeom prst="round2SameRect">
          <a:avLst>
            <a:gd name="adj1" fmla="val 10500"/>
            <a:gd name="adj2" fmla="val 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US" sz="3200" kern="1200"/>
            <a:t>Check in.</a:t>
          </a:r>
        </a:p>
      </dsp:txBody>
      <dsp:txXfrm rot="10800000">
        <a:off x="3181958" y="1987219"/>
        <a:ext cx="2320180" cy="2354128"/>
      </dsp:txXfrm>
    </dsp:sp>
    <dsp:sp modelId="{F8322718-B409-4213-8C57-C85077FADFE6}">
      <dsp:nvSpPr>
        <dsp:cNvPr id="0" name=""/>
        <dsp:cNvSpPr/>
      </dsp:nvSpPr>
      <dsp:spPr>
        <a:xfrm>
          <a:off x="5927698" y="264962"/>
          <a:ext cx="2469570" cy="1457294"/>
        </a:xfrm>
        <a:prstGeom prst="roundRect">
          <a:avLst>
            <a:gd name="adj" fmla="val 10000"/>
          </a:avLst>
        </a:prstGeom>
        <a:blipFill rotWithShape="1">
          <a:blip xmlns:r="http://schemas.openxmlformats.org/officeDocument/2006/relationships" r:embed="rId3"/>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EEF895-FE56-458A-875C-A1024E08EBA0}">
      <dsp:nvSpPr>
        <dsp:cNvPr id="0" name=""/>
        <dsp:cNvSpPr/>
      </dsp:nvSpPr>
      <dsp:spPr>
        <a:xfrm rot="10800000">
          <a:off x="5783660" y="1987219"/>
          <a:ext cx="2757646" cy="2428823"/>
        </a:xfrm>
        <a:prstGeom prst="round2SameRect">
          <a:avLst>
            <a:gd name="adj1" fmla="val 10500"/>
            <a:gd name="adj2" fmla="val 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t" anchorCtr="0">
          <a:noAutofit/>
        </a:bodyPr>
        <a:lstStyle/>
        <a:p>
          <a:pPr marL="0" lvl="0" indent="0" algn="ctr" defTabSz="1289050">
            <a:lnSpc>
              <a:spcPct val="90000"/>
            </a:lnSpc>
            <a:spcBef>
              <a:spcPct val="0"/>
            </a:spcBef>
            <a:spcAft>
              <a:spcPct val="35000"/>
            </a:spcAft>
            <a:buNone/>
          </a:pPr>
          <a:r>
            <a:rPr lang="en-US" sz="2900" kern="1200"/>
            <a:t>Recognize partners &amp; stakeholders.</a:t>
          </a:r>
        </a:p>
      </dsp:txBody>
      <dsp:txXfrm rot="10800000">
        <a:off x="5858355" y="1987219"/>
        <a:ext cx="2608256" cy="2354128"/>
      </dsp:txXfrm>
    </dsp:sp>
    <dsp:sp modelId="{73F69DAE-D757-44D3-B228-1EDCAF510368}">
      <dsp:nvSpPr>
        <dsp:cNvPr id="0" name=""/>
        <dsp:cNvSpPr/>
      </dsp:nvSpPr>
      <dsp:spPr>
        <a:xfrm>
          <a:off x="8788264" y="264962"/>
          <a:ext cx="2469570" cy="1457294"/>
        </a:xfrm>
        <a:prstGeom prst="roundRect">
          <a:avLst>
            <a:gd name="adj" fmla="val 10000"/>
          </a:avLst>
        </a:prstGeom>
        <a:blipFill rotWithShape="1">
          <a:blip xmlns:r="http://schemas.openxmlformats.org/officeDocument/2006/relationships" r:embed="rId4"/>
          <a:srcRect/>
          <a:stretch>
            <a:fillRect t="-11000" b="-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585D0F-F3B2-4989-B364-641B0DE9A96D}">
      <dsp:nvSpPr>
        <dsp:cNvPr id="0" name=""/>
        <dsp:cNvSpPr/>
      </dsp:nvSpPr>
      <dsp:spPr>
        <a:xfrm rot="10800000">
          <a:off x="8788264" y="1987219"/>
          <a:ext cx="2469570" cy="2428823"/>
        </a:xfrm>
        <a:prstGeom prst="round2SameRect">
          <a:avLst>
            <a:gd name="adj1" fmla="val 10500"/>
            <a:gd name="adj2" fmla="val 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US" sz="3200" kern="1200"/>
            <a:t>Be flexible. </a:t>
          </a:r>
        </a:p>
      </dsp:txBody>
      <dsp:txXfrm rot="10800000">
        <a:off x="8862959" y="1987219"/>
        <a:ext cx="2320180" cy="235412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61455D4D-539B-4379-B2F0-E638C5506FFF}" type="datetimeFigureOut">
              <a:t>8/29/2024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D977D7-06DC-4718-9F81-53DB47CB0EB7}" type="slidenum">
              <a:t>‹#›</a:t>
            </a:fld>
            <a:endParaRPr lang="en-US"/>
          </a:p>
        </p:txBody>
      </p:sp>
    </p:spTree>
    <p:extLst>
      <p:ext uri="{BB962C8B-B14F-4D97-AF65-F5344CB8AC3E}">
        <p14:creationId xmlns:p14="http://schemas.microsoft.com/office/powerpoint/2010/main" val="297195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pears.io/reflect/stories/32896/"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Welcome everyone and thank you for logging on today...</a:t>
            </a:r>
          </a:p>
        </p:txBody>
      </p:sp>
      <p:sp>
        <p:nvSpPr>
          <p:cNvPr id="4" name="Slide Number Placeholder 3"/>
          <p:cNvSpPr>
            <a:spLocks noGrp="1"/>
          </p:cNvSpPr>
          <p:nvPr>
            <p:ph type="sldNum" sz="quarter" idx="5"/>
          </p:nvPr>
        </p:nvSpPr>
        <p:spPr/>
        <p:txBody>
          <a:bodyPr/>
          <a:lstStyle/>
          <a:p>
            <a:fld id="{F0D977D7-06DC-4718-9F81-53DB47CB0EB7}" type="slidenum">
              <a:rPr lang="en-US"/>
              <a:t>1</a:t>
            </a:fld>
            <a:endParaRPr lang="en-US"/>
          </a:p>
        </p:txBody>
      </p:sp>
    </p:spTree>
    <p:extLst>
      <p:ext uri="{BB962C8B-B14F-4D97-AF65-F5344CB8AC3E}">
        <p14:creationId xmlns:p14="http://schemas.microsoft.com/office/powerpoint/2010/main" val="3042222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Next, you will want to consider how best to facilitate meaningful engagement with your audience. </a:t>
            </a:r>
            <a:r>
              <a:rPr lang="en-US">
                <a:ea typeface="Calibri"/>
                <a:cs typeface="Calibri"/>
              </a:rPr>
              <a:t>We recommend considering the following three points to determine </a:t>
            </a:r>
            <a:r>
              <a:rPr lang="en-US">
                <a:cs typeface="Calibri"/>
              </a:rPr>
              <a:t>how best to present your information and how much detail to include. </a:t>
            </a:r>
          </a:p>
          <a:p>
            <a:endParaRPr lang="en-US">
              <a:cs typeface="Calibri"/>
            </a:endParaRPr>
          </a:p>
          <a:p>
            <a:r>
              <a:rPr lang="en-US">
                <a:cs typeface="Calibri"/>
              </a:rPr>
              <a:t>-How much time your audience has. </a:t>
            </a:r>
            <a:r>
              <a:rPr lang="en-US"/>
              <a:t>If we include too much, we risk our audience losing interest or not even reading or listening to our messages at all.</a:t>
            </a:r>
            <a:endParaRPr lang="en-US">
              <a:ea typeface="Calibri"/>
              <a:cs typeface="Calibri"/>
            </a:endParaRPr>
          </a:p>
          <a:p>
            <a:r>
              <a:rPr lang="en-US">
                <a:ea typeface="Calibri"/>
                <a:cs typeface="Calibri"/>
              </a:rPr>
              <a:t>-Your relationship with the audience. </a:t>
            </a:r>
            <a:r>
              <a:rPr lang="en-US"/>
              <a:t>If your audience is </a:t>
            </a:r>
            <a:r>
              <a:rPr lang="en-US" b="1"/>
              <a:t>already familiar</a:t>
            </a:r>
            <a:r>
              <a:rPr lang="en-US"/>
              <a:t> with your program and/or has an </a:t>
            </a:r>
            <a:r>
              <a:rPr lang="en-US" b="1"/>
              <a:t>existing relationship</a:t>
            </a:r>
            <a:r>
              <a:rPr lang="en-US"/>
              <a:t> with you, you may be able to provide less detail without them questioning the information being shared. If you are communicating with a </a:t>
            </a:r>
            <a:r>
              <a:rPr lang="en-US" b="1"/>
              <a:t>new audience</a:t>
            </a:r>
            <a:r>
              <a:rPr lang="en-US"/>
              <a:t>, you may need to opt for more information to illustrate that you are a credible source.</a:t>
            </a:r>
            <a:endParaRPr lang="en-US">
              <a:ea typeface="Calibri" panose="020F0502020204030204"/>
              <a:cs typeface="Calibri" panose="020F0502020204030204"/>
            </a:endParaRPr>
          </a:p>
          <a:p>
            <a:r>
              <a:rPr lang="en-US">
                <a:ea typeface="Calibri" panose="020F0502020204030204"/>
                <a:cs typeface="Calibri" panose="020F0502020204030204"/>
              </a:rPr>
              <a:t>-If your message will be delivered in written form, orally, in video, or a combination of these.  You should </a:t>
            </a:r>
            <a:r>
              <a:rPr lang="en-US"/>
              <a:t>tailor the amount of information you include to align with the communication method you use.</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0D977D7-06DC-4718-9F81-53DB47CB0EB7}" type="slidenum">
              <a:rPr lang="en-US"/>
              <a:t>10</a:t>
            </a:fld>
            <a:endParaRPr lang="en-US"/>
          </a:p>
        </p:txBody>
      </p:sp>
    </p:spTree>
    <p:extLst>
      <p:ext uri="{BB962C8B-B14F-4D97-AF65-F5344CB8AC3E}">
        <p14:creationId xmlns:p14="http://schemas.microsoft.com/office/powerpoint/2010/main" val="1104407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mentioned on the previous slide, you want to ensure the level of detail you include aligns with the type of communication method you are using. Here we have listed several examples. </a:t>
            </a:r>
          </a:p>
          <a:p>
            <a:pPr marL="171450" indent="-171450">
              <a:buFontTx/>
              <a:buChar char="-"/>
            </a:pPr>
            <a:r>
              <a:rPr lang="en-US" b="1">
                <a:cs typeface="Calibri"/>
              </a:rPr>
              <a:t>Written: </a:t>
            </a:r>
            <a:r>
              <a:rPr lang="en-US">
                <a:ea typeface="Calibri"/>
                <a:cs typeface="Calibri"/>
              </a:rPr>
              <a:t>it's important for your document to be able to stand alone so you want to include explicit details and contextual information. </a:t>
            </a:r>
          </a:p>
          <a:p>
            <a:pPr marL="171450" indent="-171450">
              <a:buFontTx/>
              <a:buChar char="-"/>
            </a:pPr>
            <a:r>
              <a:rPr lang="en-US" b="1">
                <a:ea typeface="Calibri"/>
                <a:cs typeface="Calibri"/>
              </a:rPr>
              <a:t>Live Oral: </a:t>
            </a:r>
            <a:r>
              <a:rPr lang="en-US" b="0">
                <a:ea typeface="Calibri"/>
                <a:cs typeface="Calibri"/>
              </a:rPr>
              <a:t>contextual details are not necessary on slides since the presenter can verbally elaborate and the audience can ask clarifying questions.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a:ea typeface="Calibri"/>
                <a:cs typeface="Calibri"/>
              </a:rPr>
              <a:t>Video: </a:t>
            </a:r>
            <a:r>
              <a:rPr lang="en-US">
                <a:ea typeface="Calibri"/>
                <a:cs typeface="Calibri"/>
              </a:rPr>
              <a:t>Video communications, like success story spotlights or informational videos, require a mix of explicit details and contextual information to be able to effectively tell the story you want to convey. Using visuals, text overlays, and narration can work together to help convey your story.</a:t>
            </a:r>
            <a:endParaRPr lang="en-US" b="1">
              <a:ea typeface="Calibri"/>
              <a:cs typeface="Calibri"/>
            </a:endParaRPr>
          </a:p>
          <a:p>
            <a:pPr marL="171450" indent="-171450">
              <a:buFontTx/>
              <a:buChar char="-"/>
            </a:pPr>
            <a:endParaRPr lang="en-US" b="1">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11</a:t>
            </a:fld>
            <a:endParaRPr lang="en-US"/>
          </a:p>
        </p:txBody>
      </p:sp>
    </p:spTree>
    <p:extLst>
      <p:ext uri="{BB962C8B-B14F-4D97-AF65-F5344CB8AC3E}">
        <p14:creationId xmlns:p14="http://schemas.microsoft.com/office/powerpoint/2010/main" val="3086040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While each of these communication methods can be effective on their own, we'd really like to emphasize the power of leveraging multiple methods of communication. Doing this is often the most effective and inclusive to your audience members. Let's consider how we can appeal to different learning styles with our communication strategies:</a:t>
            </a:r>
          </a:p>
          <a:p>
            <a:endParaRPr lang="en-US">
              <a:ea typeface="Calibri"/>
              <a:cs typeface="Calibri"/>
            </a:endParaRPr>
          </a:p>
          <a:p>
            <a:r>
              <a:rPr lang="en-US">
                <a:ea typeface="Calibri"/>
                <a:cs typeface="Calibri"/>
              </a:rPr>
              <a:t>-visual learners might appreciate the use of visual aids like charts, diagrams, and infographics. These can be sprinkled into your written communications or your slide decks</a:t>
            </a:r>
          </a:p>
          <a:p>
            <a:r>
              <a:rPr lang="en-US">
                <a:ea typeface="Calibri"/>
                <a:cs typeface="Calibri"/>
              </a:rPr>
              <a:t>-auditory learners are better engaged through presentations and meetings, rather than written materials only. </a:t>
            </a:r>
          </a:p>
          <a:p>
            <a:r>
              <a:rPr lang="en-US">
                <a:ea typeface="Calibri"/>
                <a:cs typeface="Calibri"/>
              </a:rPr>
              <a:t>-verbal learners are best engaged when there are opportunities for them to contribute to discussions, rather than one-way presentations</a:t>
            </a:r>
          </a:p>
          <a:p>
            <a:r>
              <a:rPr lang="en-US">
                <a:ea typeface="Calibri"/>
                <a:cs typeface="Calibri"/>
              </a:rPr>
              <a:t>-this is not dissimilar from hands-on learners, who are best engaged when they are presented with interactive components</a:t>
            </a:r>
          </a:p>
          <a:p>
            <a:r>
              <a:rPr lang="en-US">
                <a:ea typeface="Calibri"/>
                <a:cs typeface="Calibri"/>
              </a:rPr>
              <a:t>-and finally, some folks are more social learners while some are solitary learners. Social learners are best engaged when there are opportunities for group discussions or collaborative activities, while solitary learners might need some peace and quiet to absorb information. Solitary learners appreciate when information is shared ahead of time and/or left behind for further exploration.</a:t>
            </a:r>
          </a:p>
          <a:p>
            <a:endParaRPr lang="en-US">
              <a:ea typeface="Calibri"/>
              <a:cs typeface="Calibri"/>
            </a:endParaRPr>
          </a:p>
          <a:p>
            <a:r>
              <a:rPr lang="en-US">
                <a:ea typeface="Calibri"/>
                <a:cs typeface="Calibri"/>
              </a:rPr>
              <a:t>Since your audience may include individuals with different learning styles, it can be effective to leverage multiple communication methods and strategies to ensure you are reaching everyone.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12</a:t>
            </a:fld>
            <a:endParaRPr lang="en-US"/>
          </a:p>
        </p:txBody>
      </p:sp>
    </p:spTree>
    <p:extLst>
      <p:ext uri="{BB962C8B-B14F-4D97-AF65-F5344CB8AC3E}">
        <p14:creationId xmlns:p14="http://schemas.microsoft.com/office/powerpoint/2010/main" val="1887275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Let's look at an example situation and how your team might approach forming a communication strategy. </a:t>
            </a:r>
            <a:endParaRPr lang="en-US" dirty="0"/>
          </a:p>
          <a:p>
            <a:endParaRPr lang="en-US" dirty="0"/>
          </a:p>
          <a:p>
            <a:r>
              <a:rPr lang="en-US" dirty="0">
                <a:ea typeface="Calibri"/>
                <a:cs typeface="Calibri"/>
              </a:rPr>
              <a:t>Your LHD team wants to engage the community to help in planning and evaluating your program. There are multiple ways you could go about achieving this goal, but let's look at a strategy with consideration for what we just learned about multi-modal communication.</a:t>
            </a:r>
            <a:endParaRPr lang="en-US" dirty="0"/>
          </a:p>
          <a:p>
            <a:endParaRPr lang="en-US" dirty="0"/>
          </a:p>
          <a:p>
            <a:r>
              <a:rPr lang="en-US" dirty="0">
                <a:ea typeface="Calibri"/>
                <a:cs typeface="Calibri"/>
              </a:rPr>
              <a:t>Your team decides to host a data party. A</a:t>
            </a:r>
            <a:r>
              <a:rPr lang="en-US" dirty="0"/>
              <a:t> </a:t>
            </a:r>
            <a:r>
              <a:rPr lang="en-US" b="1" dirty="0"/>
              <a:t>data party</a:t>
            </a:r>
            <a:r>
              <a:rPr lang="en-US" dirty="0"/>
              <a:t> is a collaborative event where a group of diverse stakeholders comes together to review, interpret, and discuss data. The intent with an event like this is to make data more accessible, understandable, and actionable for all participants, regardless of their level of expertise in data analysis. So, what kind of communications materials will your team want to employ to make this event happen?</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13</a:t>
            </a:fld>
            <a:endParaRPr lang="en-US"/>
          </a:p>
        </p:txBody>
      </p:sp>
    </p:spTree>
    <p:extLst>
      <p:ext uri="{BB962C8B-B14F-4D97-AF65-F5344CB8AC3E}">
        <p14:creationId xmlns:p14="http://schemas.microsoft.com/office/powerpoint/2010/main" val="1696990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With a strategy like this, you will probably be working with three buckets of communications</a:t>
            </a:r>
            <a:endParaRPr lang="en-US" dirty="0"/>
          </a:p>
          <a:p>
            <a:endParaRPr lang="en-US" dirty="0">
              <a:ea typeface="Calibri" panose="020F0502020204030204"/>
              <a:cs typeface="Calibri" panose="020F0502020204030204"/>
            </a:endParaRPr>
          </a:p>
          <a:p>
            <a:pPr marL="171450" indent="-171450">
              <a:buFont typeface="Arial"/>
              <a:buChar char="•"/>
            </a:pPr>
            <a:r>
              <a:rPr lang="en-US" dirty="0">
                <a:ea typeface="Calibri" panose="020F0502020204030204"/>
                <a:cs typeface="Calibri" panose="020F0502020204030204"/>
              </a:rPr>
              <a:t>To </a:t>
            </a:r>
            <a:r>
              <a:rPr lang="en-US" dirty="0"/>
              <a:t>advertise this event, your team might utilize flyers in settings frequented by your priority audience. You might also share your fliers digitally, through a list serv, or slightly abbreviated in the form of social media.</a:t>
            </a:r>
            <a:endParaRPr lang="en-US" dirty="0">
              <a:ea typeface="Calibri"/>
              <a:cs typeface="Calibri"/>
            </a:endParaRPr>
          </a:p>
          <a:p>
            <a:pPr marL="171450" indent="-171450">
              <a:buFont typeface="Arial"/>
              <a:buChar char="•"/>
            </a:pPr>
            <a:r>
              <a:rPr lang="en-US" dirty="0"/>
              <a:t>During the session, data parties typically utilize various approaches to share data in accessible and engaging ways, such as posters or data placemats. Data placemats are visual representations of key data points, laid out on large sheets of paper in a format that can be easily viewed and annotated by a group. It acts like a 'placemat' for discussion. </a:t>
            </a:r>
          </a:p>
          <a:p>
            <a:pPr marL="171450" indent="-171450">
              <a:buFont typeface="Arial"/>
              <a:buChar char="•"/>
            </a:pPr>
            <a:r>
              <a:rPr lang="en-US" dirty="0"/>
              <a:t>And finally, facilitators guide discussions, ask framing questions, and encourage ideas for action.</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r>
              <a:rPr lang="en-US" dirty="0"/>
              <a:t>By combining these methods, a data party caters to different learning styles and preferences, ensuring that participants can engage with the information presented in multiple ways</a:t>
            </a: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0D977D7-06DC-4718-9F81-53DB47CB0EB7}" type="slidenum">
              <a:rPr lang="en-US"/>
              <a:t>14</a:t>
            </a:fld>
            <a:endParaRPr lang="en-US"/>
          </a:p>
        </p:txBody>
      </p:sp>
    </p:spTree>
    <p:extLst>
      <p:ext uri="{BB962C8B-B14F-4D97-AF65-F5344CB8AC3E}">
        <p14:creationId xmlns:p14="http://schemas.microsoft.com/office/powerpoint/2010/main" val="603762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Next, let’s look at how we can craft an impactful message. Crafting an impactful message comes down to pinpointing what you want your audience to know and connecting it to why they should care. You can achieve this by considering...</a:t>
            </a:r>
          </a:p>
        </p:txBody>
      </p:sp>
      <p:sp>
        <p:nvSpPr>
          <p:cNvPr id="4" name="Slide Number Placeholder 3"/>
          <p:cNvSpPr>
            <a:spLocks noGrp="1"/>
          </p:cNvSpPr>
          <p:nvPr>
            <p:ph type="sldNum" sz="quarter" idx="5"/>
          </p:nvPr>
        </p:nvSpPr>
        <p:spPr/>
        <p:txBody>
          <a:bodyPr/>
          <a:lstStyle/>
          <a:p>
            <a:fld id="{F0D977D7-06DC-4718-9F81-53DB47CB0EB7}" type="slidenum">
              <a:rPr lang="en-US"/>
              <a:t>15</a:t>
            </a:fld>
            <a:endParaRPr lang="en-US"/>
          </a:p>
        </p:txBody>
      </p:sp>
    </p:spTree>
    <p:extLst>
      <p:ext uri="{BB962C8B-B14F-4D97-AF65-F5344CB8AC3E}">
        <p14:creationId xmlns:p14="http://schemas.microsoft.com/office/powerpoint/2010/main" val="1170905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Selecting impactful data is an essential step in crafting your message for impact. We have included a list here of some internal sources for quantitative data. </a:t>
            </a:r>
          </a:p>
          <a:p>
            <a:endParaRPr lang="en-US">
              <a:ea typeface="Calibri"/>
              <a:cs typeface="Calibri"/>
            </a:endParaRPr>
          </a:p>
          <a:p>
            <a:r>
              <a:rPr lang="en-US">
                <a:ea typeface="Calibri"/>
                <a:cs typeface="Calibri"/>
              </a:rPr>
              <a:t>-using the PEARS site dashboards, you can find data points for CFHL activities, reach, and so forth</a:t>
            </a:r>
          </a:p>
          <a:p>
            <a:r>
              <a:rPr lang="en-US">
                <a:ea typeface="Calibri"/>
                <a:cs typeface="Calibri"/>
              </a:rPr>
              <a:t>-you can also utilize evaluation project data such as the data storytelling toolkit data tables. Every LHD has a data table file, summarizing their program and evaluation data for ffy23, and soon ffy24</a:t>
            </a:r>
          </a:p>
          <a:p>
            <a:r>
              <a:rPr lang="en-US">
                <a:ea typeface="Calibri"/>
                <a:cs typeface="Calibri"/>
              </a:rPr>
              <a:t>-For IOE and Adult DE, you have access to datasets summarizing changes in dietary and physical activity behaviors among surveyed program participants</a:t>
            </a:r>
          </a:p>
          <a:p>
            <a:r>
              <a:rPr lang="en-US">
                <a:ea typeface="Calibri"/>
                <a:cs typeface="Calibri"/>
              </a:rPr>
              <a:t>-and with SLAQ data, you can convey changes in policies and practices where PSE interventions are implemented</a:t>
            </a:r>
          </a:p>
          <a:p>
            <a:r>
              <a:rPr lang="en-US">
                <a:ea typeface="Calibri"/>
                <a:cs typeface="Calibri"/>
              </a:rPr>
              <a:t>-Finally, using the California community obesity profiles, you can access county-level health data, including obesity, dietary intake and so much more</a:t>
            </a:r>
          </a:p>
        </p:txBody>
      </p:sp>
      <p:sp>
        <p:nvSpPr>
          <p:cNvPr id="4" name="Slide Number Placeholder 3"/>
          <p:cNvSpPr>
            <a:spLocks noGrp="1"/>
          </p:cNvSpPr>
          <p:nvPr>
            <p:ph type="sldNum" sz="quarter" idx="5"/>
          </p:nvPr>
        </p:nvSpPr>
        <p:spPr/>
        <p:txBody>
          <a:bodyPr/>
          <a:lstStyle/>
          <a:p>
            <a:fld id="{F0D977D7-06DC-4718-9F81-53DB47CB0EB7}" type="slidenum">
              <a:rPr lang="en-US"/>
              <a:t>16</a:t>
            </a:fld>
            <a:endParaRPr lang="en-US"/>
          </a:p>
        </p:txBody>
      </p:sp>
    </p:spTree>
    <p:extLst>
      <p:ext uri="{BB962C8B-B14F-4D97-AF65-F5344CB8AC3E}">
        <p14:creationId xmlns:p14="http://schemas.microsoft.com/office/powerpoint/2010/main" val="1035426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Next, we'd like to highlight some external sources for health-related quantitative data. The first four sources are specific to California, while the remaining three are national sources. *Read slide* Remember to say ‘California Department of Education’s Dataquest site.  </a:t>
            </a:r>
          </a:p>
        </p:txBody>
      </p:sp>
      <p:sp>
        <p:nvSpPr>
          <p:cNvPr id="4" name="Slide Number Placeholder 3"/>
          <p:cNvSpPr>
            <a:spLocks noGrp="1"/>
          </p:cNvSpPr>
          <p:nvPr>
            <p:ph type="sldNum" sz="quarter" idx="5"/>
          </p:nvPr>
        </p:nvSpPr>
        <p:spPr/>
        <p:txBody>
          <a:bodyPr/>
          <a:lstStyle/>
          <a:p>
            <a:fld id="{F0D977D7-06DC-4718-9F81-53DB47CB0EB7}" type="slidenum">
              <a:rPr lang="en-US"/>
              <a:t>17</a:t>
            </a:fld>
            <a:endParaRPr lang="en-US"/>
          </a:p>
        </p:txBody>
      </p:sp>
    </p:spTree>
    <p:extLst>
      <p:ext uri="{BB962C8B-B14F-4D97-AF65-F5344CB8AC3E}">
        <p14:creationId xmlns:p14="http://schemas.microsoft.com/office/powerpoint/2010/main" val="3219624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Alright! </a:t>
            </a:r>
            <a:r>
              <a:rPr lang="en-US"/>
              <a:t>Now, I’d love to hear from all of you. Are there any other data sources have you found particularly helpful in your work? Please share in the chat!  </a:t>
            </a: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18</a:t>
            </a:fld>
            <a:endParaRPr lang="en-US"/>
          </a:p>
        </p:txBody>
      </p:sp>
    </p:spTree>
    <p:extLst>
      <p:ext uri="{BB962C8B-B14F-4D97-AF65-F5344CB8AC3E}">
        <p14:creationId xmlns:p14="http://schemas.microsoft.com/office/powerpoint/2010/main" val="1747162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to talk about effective data visualization…</a:t>
            </a:r>
          </a:p>
          <a:p>
            <a:endParaRPr lang="en-US" dirty="0"/>
          </a:p>
          <a:p>
            <a:r>
              <a:rPr lang="en-US" dirty="0"/>
              <a:t>Visualizations are a great way to tell your data’s story, however, if our visualizations do not align with our audience’s needs or our data, they will lose their potency. To avoid this missed opportunity, you will always want to keep in mind your audience, the type of data you are working with, and what you are trying to convey. Are you making a comparison? Describing a process? Trying to convey a hierarchy or sense of change over time?</a:t>
            </a:r>
            <a:endParaRPr lang="en-US" dirty="0">
              <a:ea typeface="Calibri"/>
              <a:cs typeface="Calibri"/>
            </a:endParaRPr>
          </a:p>
          <a:p>
            <a:endParaRPr lang="en-US" dirty="0"/>
          </a:p>
          <a:p>
            <a:r>
              <a:rPr lang="en-US" dirty="0"/>
              <a:t>You can use tools like the Data Visualization Catalogue to help you choose the best visualization for your data needs. </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F0D977D7-06DC-4718-9F81-53DB47CB0EB7}" type="slidenum">
              <a:rPr lang="en-US"/>
              <a:t>19</a:t>
            </a:fld>
            <a:endParaRPr lang="en-US"/>
          </a:p>
        </p:txBody>
      </p:sp>
    </p:spTree>
    <p:extLst>
      <p:ext uri="{BB962C8B-B14F-4D97-AF65-F5344CB8AC3E}">
        <p14:creationId xmlns:p14="http://schemas.microsoft.com/office/powerpoint/2010/main" val="2130839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we wait for a few more folks to log on, please let me know who has joined us today. Go ahead and use the chat to say your name, your </a:t>
            </a:r>
            <a:r>
              <a:rPr lang="en-US" err="1">
                <a:cs typeface="Calibri"/>
              </a:rPr>
              <a:t>lhd</a:t>
            </a:r>
            <a:r>
              <a:rPr lang="en-US">
                <a:cs typeface="Calibri"/>
              </a:rPr>
              <a:t> affiliation, and *just to get some ideas going* some reasons your team might be engaging with different kinds of stakeholders. </a:t>
            </a:r>
          </a:p>
          <a:p>
            <a:endParaRPr lang="en-US">
              <a:cs typeface="Calibri"/>
            </a:endParaRPr>
          </a:p>
          <a:p>
            <a:r>
              <a:rPr lang="en-US">
                <a:cs typeface="Calibri"/>
              </a:rPr>
              <a:t>Once we get going, feel free to add questions to the chat at any time. We will stop a couple times during our session to take questions, but definitely don't feel like you need to hold on to them until then.</a:t>
            </a:r>
            <a:endParaRPr lang="en-US">
              <a:ea typeface="Calibri"/>
              <a:cs typeface="Calibri"/>
            </a:endParaRPr>
          </a:p>
          <a:p>
            <a:endParaRPr lang="en-US">
              <a:cs typeface="Calibri"/>
            </a:endParaRPr>
          </a:p>
          <a:p>
            <a:r>
              <a:rPr lang="en-US">
                <a:cs typeface="Calibri"/>
              </a:rPr>
              <a:t>I see some fantastic answers coming into chat. *read off a couple things from chat.* Thank you everyone for sharing your thoughts and kicking us off...</a:t>
            </a: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2</a:t>
            </a:fld>
            <a:endParaRPr lang="en-US"/>
          </a:p>
        </p:txBody>
      </p:sp>
    </p:spTree>
    <p:extLst>
      <p:ext uri="{BB962C8B-B14F-4D97-AF65-F5344CB8AC3E}">
        <p14:creationId xmlns:p14="http://schemas.microsoft.com/office/powerpoint/2010/main" val="3770538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Something else to keep in mind is that some types of data visualizations are easier for people to interpret than others. This hierarchy provides a framework for making choices in presenting data effectively, and ranks them according to how accurately people can perceive the quantitative values they represent. </a:t>
            </a:r>
            <a:endParaRPr lang="en-US" dirty="0">
              <a:ea typeface="Calibri"/>
              <a:cs typeface="Calibri"/>
            </a:endParaRPr>
          </a:p>
          <a:p>
            <a:endParaRPr lang="en-US" dirty="0"/>
          </a:p>
          <a:p>
            <a:pPr marL="171450" indent="-171450">
              <a:buFont typeface="Arial,Sans-Serif"/>
              <a:buChar char="•"/>
            </a:pPr>
            <a:r>
              <a:rPr lang="en-US" b="1" dirty="0"/>
              <a:t>Position along a common scale</a:t>
            </a:r>
            <a:r>
              <a:rPr lang="en-US" dirty="0"/>
              <a:t> is the most accurate type of visual cue. It involves using spatial location along a common baseline to represent data. An example is a bar chart where the length of each bar represents a certain value, and each bar starts from the same baseline.</a:t>
            </a:r>
            <a:endParaRPr lang="en-US" dirty="0">
              <a:ea typeface="Calibri"/>
              <a:cs typeface="Calibri"/>
            </a:endParaRPr>
          </a:p>
          <a:p>
            <a:pPr marL="171450" indent="-171450">
              <a:buFont typeface="Arial,Sans-Serif"/>
              <a:buChar char="•"/>
            </a:pPr>
            <a:r>
              <a:rPr lang="en-US" b="1" dirty="0"/>
              <a:t>Position along non-aligned scales </a:t>
            </a:r>
            <a:r>
              <a:rPr lang="en-US" dirty="0"/>
              <a:t> is less accurate. Here, the position is still used, but the baselines differ. This is typical in a grouped bar chart where each group has a different baseline.</a:t>
            </a:r>
            <a:endParaRPr lang="en-US" dirty="0">
              <a:ea typeface="Calibri"/>
              <a:cs typeface="Calibri"/>
            </a:endParaRPr>
          </a:p>
          <a:p>
            <a:pPr marL="171450" indent="-171450">
              <a:buFont typeface="Arial,Sans-Serif"/>
              <a:buChar char="•"/>
            </a:pPr>
            <a:r>
              <a:rPr lang="en-US" b="1" dirty="0"/>
              <a:t>Angle and slope </a:t>
            </a:r>
            <a:r>
              <a:rPr lang="en-US" dirty="0"/>
              <a:t>comparisons are fairly accurate. A common example of this includes pie charts. These types of charts get significantly less effective when conveying more than 3 data points</a:t>
            </a:r>
            <a:endParaRPr lang="en-US" dirty="0">
              <a:ea typeface="Calibri"/>
              <a:cs typeface="Calibri"/>
            </a:endParaRPr>
          </a:p>
          <a:p>
            <a:pPr marL="171450" indent="-171450">
              <a:buFont typeface="Arial,Sans-Serif"/>
              <a:buChar char="•"/>
            </a:pPr>
            <a:r>
              <a:rPr lang="en-US" b="1" dirty="0"/>
              <a:t>Area, volume, and color saturation </a:t>
            </a:r>
            <a:r>
              <a:rPr lang="en-US" dirty="0"/>
              <a:t>are difficult for us to evaluate accurately and can lead to misinterpretation. Think bubble charts, 3-d charts, and heatmaps. </a:t>
            </a:r>
            <a:endParaRPr lang="en-US" dirty="0">
              <a:ea typeface="Calibri"/>
              <a:cs typeface="Calibri"/>
            </a:endParaRPr>
          </a:p>
          <a:p>
            <a:pPr marL="171450" indent="-171450">
              <a:buFont typeface="Arial,Sans-Serif"/>
              <a:buChar char="•"/>
            </a:pPr>
            <a:endParaRPr lang="en-US" b="1" dirty="0"/>
          </a:p>
          <a:p>
            <a:r>
              <a:rPr lang="en-US" dirty="0">
                <a:ea typeface="Calibri"/>
                <a:cs typeface="Calibri"/>
              </a:rPr>
              <a:t>Keep in mind though that whichever type of visual you decide to use, data labels can help lessen the burden of interpretation. </a:t>
            </a:r>
          </a:p>
        </p:txBody>
      </p:sp>
      <p:sp>
        <p:nvSpPr>
          <p:cNvPr id="4" name="Slide Number Placeholder 3"/>
          <p:cNvSpPr>
            <a:spLocks noGrp="1"/>
          </p:cNvSpPr>
          <p:nvPr>
            <p:ph type="sldNum" sz="quarter" idx="5"/>
          </p:nvPr>
        </p:nvSpPr>
        <p:spPr/>
        <p:txBody>
          <a:bodyPr/>
          <a:lstStyle/>
          <a:p>
            <a:fld id="{F0D977D7-06DC-4718-9F81-53DB47CB0EB7}" type="slidenum">
              <a:rPr lang="en-US"/>
              <a:t>20</a:t>
            </a:fld>
            <a:endParaRPr lang="en-US"/>
          </a:p>
        </p:txBody>
      </p:sp>
    </p:spTree>
    <p:extLst>
      <p:ext uri="{BB962C8B-B14F-4D97-AF65-F5344CB8AC3E}">
        <p14:creationId xmlns:p14="http://schemas.microsoft.com/office/powerpoint/2010/main" val="3999720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You can also use color and descriptive titles to communicate key takeaways of your visuals.  </a:t>
            </a:r>
          </a:p>
          <a:p>
            <a:endParaRPr lang="en-US" dirty="0">
              <a:ea typeface="Calibri"/>
              <a:cs typeface="Calibri"/>
            </a:endParaRPr>
          </a:p>
          <a:p>
            <a:r>
              <a:rPr lang="en-US" dirty="0">
                <a:ea typeface="Calibri"/>
                <a:cs typeface="Calibri"/>
              </a:rPr>
              <a:t>Color is a great tool for making your data visualizations more engaging. However, as you can see in the example on the left, over-use of color can feel overwhelming and lose impact. So, we want to be intentional in how we use color. As you can see, in contrast, the graph on the right, is easier to read. Here we used one of our brand colors to highlight a specific data point, and grey for the remaining points. Color is also strategically used in the title for emphasis of a single data point. </a:t>
            </a:r>
          </a:p>
          <a:p>
            <a:endParaRPr lang="en-US" dirty="0">
              <a:ea typeface="Calibri"/>
              <a:cs typeface="Calibri"/>
            </a:endParaRPr>
          </a:p>
          <a:p>
            <a:r>
              <a:rPr lang="en-US" dirty="0">
                <a:ea typeface="Calibri"/>
                <a:cs typeface="Calibri"/>
              </a:rPr>
              <a:t>You can also use descriptive titles to clearly convey your ‘so what?’ You can think of these titles as </a:t>
            </a:r>
            <a:r>
              <a:rPr lang="en-US" dirty="0"/>
              <a:t>“one-sentence stories” aimed at capturing key insights. So, for example, the title on the right provides audiences with a quick understanding of your take-away message. </a:t>
            </a:r>
          </a:p>
          <a:p>
            <a:endParaRPr lang="en-US" dirty="0"/>
          </a:p>
          <a:p>
            <a:r>
              <a:rPr lang="en-US" dirty="0"/>
              <a:t>Also note that the title in the graph on the right is left-justified. Left justifying titles is a good rule of thumb, because it aligns with how our eyes naturally travel. </a:t>
            </a:r>
            <a:r>
              <a:rPr lang="en-US" dirty="0">
                <a:ea typeface="Calibri"/>
                <a:cs typeface="Calibri"/>
              </a:rPr>
              <a:t>Additional best practices include using fewer categories, gridlines, unnecessary axis, alphabetical ordering or ordering from largest to smallest. </a:t>
            </a:r>
          </a:p>
          <a:p>
            <a:endParaRPr lang="en-US" dirty="0"/>
          </a:p>
        </p:txBody>
      </p:sp>
      <p:sp>
        <p:nvSpPr>
          <p:cNvPr id="4" name="Slide Number Placeholder 3"/>
          <p:cNvSpPr>
            <a:spLocks noGrp="1"/>
          </p:cNvSpPr>
          <p:nvPr>
            <p:ph type="sldNum" sz="quarter" idx="5"/>
          </p:nvPr>
        </p:nvSpPr>
        <p:spPr/>
        <p:txBody>
          <a:bodyPr/>
          <a:lstStyle/>
          <a:p>
            <a:fld id="{F0D977D7-06DC-4718-9F81-53DB47CB0EB7}" type="slidenum">
              <a:rPr lang="en-US" smtClean="0"/>
              <a:t>21</a:t>
            </a:fld>
            <a:endParaRPr lang="en-US"/>
          </a:p>
        </p:txBody>
      </p:sp>
    </p:spTree>
    <p:extLst>
      <p:ext uri="{BB962C8B-B14F-4D97-AF65-F5344CB8AC3E}">
        <p14:creationId xmlns:p14="http://schemas.microsoft.com/office/powerpoint/2010/main" val="1076317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Choosing the right messenger to communicate your message is essential. The messenger you choose will be the "face of the story" you are aiming to tell. They should have a deep understanding of the topic, and be perceived as credible. When selecting your messenger, let your setting and goals guide you. Here we have listed some example messengers….</a:t>
            </a:r>
          </a:p>
        </p:txBody>
      </p:sp>
      <p:sp>
        <p:nvSpPr>
          <p:cNvPr id="4" name="Slide Number Placeholder 3"/>
          <p:cNvSpPr>
            <a:spLocks noGrp="1"/>
          </p:cNvSpPr>
          <p:nvPr>
            <p:ph type="sldNum" sz="quarter" idx="5"/>
          </p:nvPr>
        </p:nvSpPr>
        <p:spPr/>
        <p:txBody>
          <a:bodyPr/>
          <a:lstStyle/>
          <a:p>
            <a:fld id="{F0D977D7-06DC-4718-9F81-53DB47CB0EB7}" type="slidenum">
              <a:t>22</a:t>
            </a:fld>
            <a:endParaRPr lang="en-US"/>
          </a:p>
        </p:txBody>
      </p:sp>
    </p:spTree>
    <p:extLst>
      <p:ext uri="{BB962C8B-B14F-4D97-AF65-F5344CB8AC3E}">
        <p14:creationId xmlns:p14="http://schemas.microsoft.com/office/powerpoint/2010/main" val="10706471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r>
              <a:rPr lang="en-US">
                <a:ea typeface="Calibri"/>
                <a:cs typeface="Calibri"/>
              </a:rPr>
              <a:t>Let's take a look now at an example situation and how your team might navigate choosing the best messengers. Your team wants to help improve access to physical activity for residents to help improve health and prevent chronic disease. </a:t>
            </a:r>
          </a:p>
          <a:p>
            <a:endParaRPr lang="en-US">
              <a:ea typeface="Calibri"/>
              <a:cs typeface="Calibri"/>
            </a:endParaRPr>
          </a:p>
          <a:p>
            <a:r>
              <a:rPr lang="en-US">
                <a:ea typeface="Calibri"/>
                <a:cs typeface="Calibri"/>
              </a:rPr>
              <a:t>To do this, you decide you'd like to perform walk audits and park assessments to gain a better understanding of the barriers that prevent community residents from being physically active in their communities. What are some of the pros and cons of different potential facilitators for these activities? </a:t>
            </a:r>
            <a:r>
              <a:rPr lang="en-US" b="1">
                <a:ea typeface="Calibri"/>
                <a:cs typeface="Calibri"/>
              </a:rPr>
              <a:t>Go ahead and comment in the chat, or raise your hand to share. </a:t>
            </a:r>
            <a:endParaRPr lang="en-US">
              <a:ea typeface="Calibri"/>
              <a:cs typeface="Calibri"/>
            </a:endParaRPr>
          </a:p>
          <a:p>
            <a:endParaRPr lang="en-US" b="1">
              <a:ea typeface="Calibri"/>
              <a:cs typeface="Calibri"/>
            </a:endParaRPr>
          </a:p>
          <a:p>
            <a:r>
              <a:rPr lang="en-US">
                <a:ea typeface="Calibri"/>
                <a:cs typeface="Calibri"/>
              </a:rPr>
              <a:t>*acknowledge the answers coming in*</a:t>
            </a:r>
            <a:endParaRPr lang="en-US" b="1">
              <a:ea typeface="Calibri"/>
              <a:cs typeface="Calibri"/>
            </a:endParaRPr>
          </a:p>
          <a:p>
            <a:endParaRPr lang="en-US">
              <a:ea typeface="Calibri"/>
              <a:cs typeface="Calibri"/>
            </a:endParaRPr>
          </a:p>
          <a:p>
            <a:r>
              <a:rPr lang="en-US">
                <a:ea typeface="Calibri"/>
                <a:cs typeface="Calibri"/>
              </a:rPr>
              <a:t>Potential facilitators might include... </a:t>
            </a:r>
          </a:p>
          <a:p>
            <a:pPr marL="628650" lvl="1" indent="-171450">
              <a:buFont typeface="Courier New"/>
              <a:buChar char="o"/>
            </a:pPr>
            <a:r>
              <a:rPr lang="en-US" u="sng">
                <a:ea typeface="Calibri"/>
                <a:cs typeface="Calibri"/>
              </a:rPr>
              <a:t>LHD team members</a:t>
            </a:r>
            <a:r>
              <a:rPr lang="en-US">
                <a:ea typeface="Calibri"/>
                <a:cs typeface="Calibri"/>
              </a:rPr>
              <a:t> who are probably experienced in facilitating events and activities like these</a:t>
            </a:r>
          </a:p>
          <a:p>
            <a:pPr marL="628650" lvl="1" indent="-171450">
              <a:buFont typeface="Courier New"/>
              <a:buChar char="o"/>
            </a:pPr>
            <a:r>
              <a:rPr lang="en-US" u="sng">
                <a:ea typeface="Calibri"/>
                <a:cs typeface="Calibri"/>
              </a:rPr>
              <a:t>Community groups and other partners</a:t>
            </a:r>
            <a:r>
              <a:rPr lang="en-US">
                <a:ea typeface="Calibri"/>
                <a:cs typeface="Calibri"/>
              </a:rPr>
              <a:t> – they have existing relationships with the community members you are trying to engage, and their involvement in facilitation may help in establishing open communication with your participants</a:t>
            </a:r>
          </a:p>
          <a:p>
            <a:pPr marL="628650" lvl="1" indent="-171450">
              <a:buFont typeface="Courier New"/>
              <a:buChar char="o"/>
            </a:pPr>
            <a:r>
              <a:rPr lang="en-US" u="sng">
                <a:ea typeface="Calibri"/>
                <a:cs typeface="Calibri"/>
              </a:rPr>
              <a:t>Community members</a:t>
            </a:r>
            <a:r>
              <a:rPr lang="en-US">
                <a:ea typeface="Calibri"/>
                <a:cs typeface="Calibri"/>
              </a:rPr>
              <a:t> themselves can be involved in the planning and execution of these events too - they are invested in the neighborhood and have valuable lived experience that can help encourage engagement from participants</a:t>
            </a:r>
          </a:p>
          <a:p>
            <a:pPr marL="628650" lvl="1" indent="-171450">
              <a:buFont typeface="Courier New"/>
              <a:buChar char="o"/>
            </a:pPr>
            <a:endParaRPr lang="en-US">
              <a:ea typeface="Calibri"/>
              <a:cs typeface="Calibri"/>
            </a:endParaRPr>
          </a:p>
          <a:p>
            <a:r>
              <a:rPr lang="en-US">
                <a:ea typeface="Calibri"/>
                <a:cs typeface="Calibri"/>
              </a:rPr>
              <a:t>Ok, wonderful. Let's expand on this example a little further. Now your team wants to sustain this effort and connect with policy and decision-makers to implement the actions identified in your assessments. What are some of the pros and cons of different potential messengers for this activity? </a:t>
            </a:r>
            <a:r>
              <a:rPr lang="en-US" b="1">
                <a:ea typeface="Calibri"/>
                <a:cs typeface="Calibri"/>
              </a:rPr>
              <a:t>Again, feel free to comment in the chat or raise your hand to share.</a:t>
            </a:r>
          </a:p>
          <a:p>
            <a:endParaRPr lang="en-US">
              <a:ea typeface="Calibri"/>
              <a:cs typeface="Calibri"/>
            </a:endParaRPr>
          </a:p>
          <a:p>
            <a:r>
              <a:rPr lang="en-US"/>
              <a:t>*acknowledge the answers coming in*</a:t>
            </a:r>
          </a:p>
          <a:p>
            <a:endParaRPr lang="en-US">
              <a:ea typeface="Calibri"/>
              <a:cs typeface="Calibri"/>
            </a:endParaRPr>
          </a:p>
          <a:p>
            <a:pPr marL="800100" lvl="1" indent="-171450">
              <a:buFont typeface="Courier New"/>
              <a:buChar char="o"/>
            </a:pPr>
            <a:r>
              <a:rPr lang="en-US" u="sng">
                <a:ea typeface="Calibri"/>
                <a:cs typeface="Calibri"/>
              </a:rPr>
              <a:t>Your LHD team</a:t>
            </a:r>
            <a:r>
              <a:rPr lang="en-US">
                <a:ea typeface="Calibri"/>
                <a:cs typeface="Calibri"/>
              </a:rPr>
              <a:t> can share the results of your assessments to city staff – you are subject matter experts experienced in communicating data</a:t>
            </a:r>
          </a:p>
          <a:p>
            <a:pPr marL="800100" lvl="1" indent="-171450">
              <a:buFont typeface="Courier New"/>
              <a:buChar char="o"/>
            </a:pPr>
            <a:r>
              <a:rPr lang="en-US">
                <a:ea typeface="Calibri"/>
                <a:cs typeface="Calibri"/>
              </a:rPr>
              <a:t>Or you might consider building the capacity of </a:t>
            </a:r>
            <a:r>
              <a:rPr lang="en-US" u="sng">
                <a:ea typeface="Calibri"/>
                <a:cs typeface="Calibri"/>
              </a:rPr>
              <a:t>community partners or the participants</a:t>
            </a:r>
            <a:r>
              <a:rPr lang="en-US">
                <a:ea typeface="Calibri"/>
                <a:cs typeface="Calibri"/>
              </a:rPr>
              <a:t> of your assessment who can add a personal touch and share the potential impact for themselves and their community </a:t>
            </a:r>
          </a:p>
          <a:p>
            <a:endParaRPr lang="en-US">
              <a:ea typeface="Calibri"/>
              <a:cs typeface="Calibri"/>
            </a:endParaRPr>
          </a:p>
          <a:p>
            <a:pPr marL="628650" lvl="1" indent="-171450">
              <a:buFont typeface="Courier New"/>
              <a:buChar char="o"/>
            </a:pPr>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r>
              <a:rPr lang="en-US">
                <a:ea typeface="Calibri"/>
                <a:cs typeface="Calibri"/>
              </a:rPr>
              <a:t>Strategy 1: Who might you want to facilitate (LHD staff, community residents, program participants) and why? </a:t>
            </a:r>
          </a:p>
          <a:p>
            <a:r>
              <a:rPr lang="en-US">
                <a:ea typeface="Calibri"/>
                <a:cs typeface="Calibri"/>
              </a:rPr>
              <a:t>Strategy 2: Can emphasize value of working with partners to not cross the line into lobbying.</a:t>
            </a:r>
          </a:p>
          <a:p>
            <a:endParaRPr lang="en-US">
              <a:ea typeface="Calibri"/>
              <a:cs typeface="Calibri"/>
            </a:endParaRPr>
          </a:p>
          <a:p>
            <a:r>
              <a:rPr lang="en-US">
                <a:ea typeface="Calibri"/>
                <a:cs typeface="Calibri"/>
              </a:rPr>
              <a:t>-------------------------------</a:t>
            </a:r>
            <a:endParaRPr lang="en-US"/>
          </a:p>
          <a:p>
            <a:r>
              <a:rPr lang="en-US">
                <a:ea typeface="Calibri"/>
                <a:cs typeface="Calibri"/>
              </a:rPr>
              <a:t>Notes: </a:t>
            </a:r>
          </a:p>
          <a:p>
            <a:r>
              <a:rPr lang="en-US">
                <a:ea typeface="Calibri"/>
                <a:cs typeface="Calibri"/>
              </a:rPr>
              <a:t>Based on Madera success story: </a:t>
            </a:r>
            <a:r>
              <a:rPr lang="en-US">
                <a:hlinkClick r:id="rId3"/>
              </a:rPr>
              <a:t>https://pears.io/reflect/stories/32896/</a:t>
            </a:r>
            <a:r>
              <a:rPr lang="en-US"/>
              <a:t> </a:t>
            </a:r>
            <a:endParaRPr lang="en-US">
              <a:ea typeface="Calibri"/>
              <a:cs typeface="Calibri"/>
            </a:endParaRPr>
          </a:p>
          <a:p>
            <a:endParaRPr lang="en-US">
              <a:ea typeface="Calibri"/>
              <a:cs typeface="Calibri"/>
            </a:endParaRPr>
          </a:p>
          <a:p>
            <a:r>
              <a:rPr lang="en-US">
                <a:ea typeface="Calibri"/>
                <a:cs typeface="Calibri"/>
              </a:rPr>
              <a:t>Example 1 – </a:t>
            </a:r>
          </a:p>
          <a:p>
            <a:r>
              <a:rPr lang="en-US">
                <a:ea typeface="Calibri"/>
                <a:cs typeface="Calibri"/>
              </a:rPr>
              <a:t>Potential pros: Recruiting community residents to collaborate on performing activities may garner more engagement and honest feedback.</a:t>
            </a:r>
          </a:p>
          <a:p>
            <a:r>
              <a:rPr lang="en-US">
                <a:ea typeface="Calibri"/>
                <a:cs typeface="Calibri"/>
              </a:rPr>
              <a:t>Potential cons: Coordination, need for training</a:t>
            </a:r>
          </a:p>
          <a:p>
            <a:endParaRPr lang="en-US">
              <a:ea typeface="Calibri"/>
              <a:cs typeface="Calibri"/>
            </a:endParaRPr>
          </a:p>
          <a:p>
            <a:r>
              <a:rPr lang="en-US">
                <a:ea typeface="Calibri"/>
                <a:cs typeface="Calibri"/>
              </a:rPr>
              <a:t>Example 2 –</a:t>
            </a:r>
          </a:p>
          <a:p>
            <a:r>
              <a:rPr lang="en-US">
                <a:ea typeface="Calibri"/>
                <a:cs typeface="Calibri"/>
              </a:rPr>
              <a:t>Potential pros: If a community resident is selected as the ‘right messenger’, they can put a face to the findings and share the realities of their experiences in their community.</a:t>
            </a:r>
          </a:p>
          <a:p>
            <a:r>
              <a:rPr lang="en-US">
                <a:ea typeface="Calibri"/>
                <a:cs typeface="Calibri"/>
              </a:rPr>
              <a:t>Potential cons: Coordination, inexperience with crafting talking points</a:t>
            </a: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t>23</a:t>
            </a:fld>
            <a:endParaRPr lang="en-US"/>
          </a:p>
        </p:txBody>
      </p:sp>
    </p:spTree>
    <p:extLst>
      <p:ext uri="{BB962C8B-B14F-4D97-AF65-F5344CB8AC3E}">
        <p14:creationId xmlns:p14="http://schemas.microsoft.com/office/powerpoint/2010/main" val="36904013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When someone outside your LHD is decided to be the messenger, you and your team can still play an active role by supporting logistics and coordination, creating materials and refining talking points, and building capacity of the messenger.</a:t>
            </a:r>
            <a:endParaRPr lang="en-US"/>
          </a:p>
        </p:txBody>
      </p:sp>
      <p:sp>
        <p:nvSpPr>
          <p:cNvPr id="4" name="Slide Number Placeholder 3"/>
          <p:cNvSpPr>
            <a:spLocks noGrp="1"/>
          </p:cNvSpPr>
          <p:nvPr>
            <p:ph type="sldNum" sz="quarter" idx="5"/>
          </p:nvPr>
        </p:nvSpPr>
        <p:spPr/>
        <p:txBody>
          <a:bodyPr/>
          <a:lstStyle/>
          <a:p>
            <a:fld id="{F0D977D7-06DC-4718-9F81-53DB47CB0EB7}" type="slidenum">
              <a:t>24</a:t>
            </a:fld>
            <a:endParaRPr lang="en-US"/>
          </a:p>
        </p:txBody>
      </p:sp>
    </p:spTree>
    <p:extLst>
      <p:ext uri="{BB962C8B-B14F-4D97-AF65-F5344CB8AC3E}">
        <p14:creationId xmlns:p14="http://schemas.microsoft.com/office/powerpoint/2010/main" val="2224700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let's take a look at how these best practices can be applied for two different stakeholder groups you may be engaging with: current and potential partners. </a:t>
            </a:r>
          </a:p>
        </p:txBody>
      </p:sp>
      <p:sp>
        <p:nvSpPr>
          <p:cNvPr id="4" name="Slide Number Placeholder 3"/>
          <p:cNvSpPr>
            <a:spLocks noGrp="1"/>
          </p:cNvSpPr>
          <p:nvPr>
            <p:ph type="sldNum" sz="quarter" idx="5"/>
          </p:nvPr>
        </p:nvSpPr>
        <p:spPr/>
        <p:txBody>
          <a:bodyPr/>
          <a:lstStyle/>
          <a:p>
            <a:fld id="{F0D977D7-06DC-4718-9F81-53DB47CB0EB7}" type="slidenum">
              <a:rPr lang="en-US"/>
              <a:t>25</a:t>
            </a:fld>
            <a:endParaRPr lang="en-US"/>
          </a:p>
        </p:txBody>
      </p:sp>
    </p:spTree>
    <p:extLst>
      <p:ext uri="{BB962C8B-B14F-4D97-AF65-F5344CB8AC3E}">
        <p14:creationId xmlns:p14="http://schemas.microsoft.com/office/powerpoint/2010/main" val="18492664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Let's start by thinking about the intended outcome of these sort of interactions. When we are engaging these groups, what are we trying to do?</a:t>
            </a:r>
          </a:p>
          <a:p>
            <a:endParaRPr lang="en-US">
              <a:ea typeface="Calibri"/>
              <a:cs typeface="Calibri"/>
            </a:endParaRPr>
          </a:p>
          <a:p>
            <a:r>
              <a:rPr lang="en-US">
                <a:ea typeface="Calibri"/>
                <a:cs typeface="Calibri"/>
              </a:rPr>
              <a:t>If you are looking to engage a new, potential partner, it's likely that you or your team have a program-specific need--perhaps you are looking to initiate some new programming that would benefit from a specific individual or group's expertise or resources. In this case, during the interaction, much of your focus would be tailored toward the goal of inspiring buy-in. To do this, you might seek to demonstrate the credibility of your team and highlight the mutual benefit that will come from this new partnership.</a:t>
            </a:r>
          </a:p>
          <a:p>
            <a:endParaRPr lang="en-US">
              <a:ea typeface="Calibri"/>
              <a:cs typeface="Calibri"/>
            </a:endParaRPr>
          </a:p>
          <a:p>
            <a:pPr>
              <a:buFont typeface="Arial"/>
            </a:pPr>
            <a:r>
              <a:rPr lang="en-US">
                <a:ea typeface="Calibri"/>
                <a:cs typeface="Calibri"/>
              </a:rPr>
              <a:t>These points around engaging potential partners are likely not new to most of you. It's probably intuitive to think about interacting with potential partners in this strategic way. But it may be less common for us to think critically and strategically about the way we engage with our current partners, especially outside of those really material, task-oriented exchanges that happen amidst an active project. </a:t>
            </a:r>
          </a:p>
          <a:p>
            <a:pPr>
              <a:buFont typeface="Arial"/>
            </a:pPr>
            <a:endParaRPr lang="en-US">
              <a:ea typeface="Calibri"/>
              <a:cs typeface="Calibri"/>
            </a:endParaRPr>
          </a:p>
          <a:p>
            <a:r>
              <a:rPr lang="en-US"/>
              <a:t>It’s clear that maintaining partner buy-in is a fundamental goal. Ensuring that our partners continue to support and believe in our shared mission is crucial for sustaining our efforts. However, let’s not stop there. The true potential of these partnerships lies in going beyond just retention. It’s about finding ways to deepen collaboration and build trust over time. By doing this, we can transform these partnerships into powerful alliances that not only sustain but also elevate our work.</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26</a:t>
            </a:fld>
            <a:endParaRPr lang="en-US"/>
          </a:p>
        </p:txBody>
      </p:sp>
    </p:spTree>
    <p:extLst>
      <p:ext uri="{BB962C8B-B14F-4D97-AF65-F5344CB8AC3E}">
        <p14:creationId xmlns:p14="http://schemas.microsoft.com/office/powerpoint/2010/main" val="1687615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Next, we want to consider the when and how. </a:t>
            </a:r>
            <a:endParaRPr lang="en-US"/>
          </a:p>
          <a:p>
            <a:endParaRPr lang="en-US">
              <a:ea typeface="Calibri"/>
              <a:cs typeface="Calibri"/>
            </a:endParaRPr>
          </a:p>
          <a:p>
            <a:r>
              <a:rPr lang="en-US">
                <a:ea typeface="Calibri"/>
                <a:cs typeface="Calibri"/>
              </a:rPr>
              <a:t>When connecting with potential partners, it may be beneficial to create a brief report to leave behind after your meeting. This report can spotlight the reach and outcomes of your program in the relevant setting.  In drafting this up, you might consider leveraging the LHD Data Storytelling toolkit and data tables create by NPI, refining the data to reflect only school settings, for example. If you want to do this but need help, keep in mind that NPI is happy to help you facilitate this!</a:t>
            </a:r>
            <a:endParaRPr lang="en-US"/>
          </a:p>
          <a:p>
            <a:endParaRPr lang="en-US">
              <a:ea typeface="Calibri" panose="020F0502020204030204"/>
              <a:cs typeface="Calibri" panose="020F0502020204030204"/>
            </a:endParaRPr>
          </a:p>
          <a:p>
            <a:r>
              <a:rPr lang="en-US">
                <a:ea typeface="Calibri" panose="020F0502020204030204"/>
                <a:cs typeface="Calibri" panose="020F0502020204030204"/>
              </a:rPr>
              <a:t>When connecting with current partners, sharing program data and successes through regular meetings or progress reports can be instrumental in garnering continued engagement.  After all, they've likely been involved in collecting the data, and sharing it back with them can help foster a sense of collaboration. </a:t>
            </a:r>
          </a:p>
          <a:p>
            <a:endParaRPr lang="en-US">
              <a:ea typeface="Calibri" panose="020F0502020204030204"/>
              <a:cs typeface="Calibri" panose="020F0502020204030204"/>
            </a:endParaRPr>
          </a:p>
          <a:p>
            <a:r>
              <a:rPr lang="en-US">
                <a:ea typeface="Calibri" panose="020F0502020204030204"/>
                <a:cs typeface="Calibri" panose="020F0502020204030204"/>
              </a:rPr>
              <a:t>When preparing to share data with current partners, you might consider leveraging some of the site-specific program evaluation data resources NPI creates for you—like the IOE and Adult DE Infographics, or the SLAQ </a:t>
            </a:r>
            <a:r>
              <a:rPr lang="en-US"/>
              <a:t>change over time summary reports. </a:t>
            </a: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27</a:t>
            </a:fld>
            <a:endParaRPr lang="en-US"/>
          </a:p>
        </p:txBody>
      </p:sp>
    </p:spTree>
    <p:extLst>
      <p:ext uri="{BB962C8B-B14F-4D97-AF65-F5344CB8AC3E}">
        <p14:creationId xmlns:p14="http://schemas.microsoft.com/office/powerpoint/2010/main" val="3436938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finally, I'd like to present some best practices for crafting your message to each of these groups</a:t>
            </a:r>
          </a:p>
          <a:p>
            <a:endParaRPr lang="en-US">
              <a:ea typeface="Calibri"/>
              <a:cs typeface="Calibri"/>
            </a:endParaRPr>
          </a:p>
          <a:p>
            <a:r>
              <a:rPr lang="en-US">
                <a:ea typeface="Calibri"/>
                <a:cs typeface="Calibri"/>
              </a:rPr>
              <a:t>With potential partners, consider emphasizing how your program is aligned with their goals and values. You might choose to describe a specific need you are addressing in the community they serve - this would be a good opportunity to reference some county or census-tract level health data points. If possible, it can be very impactful to share specific outcomes you have achieved in the same or similar settings. And then finally, clearly share your ask. What are the next steps? </a:t>
            </a:r>
          </a:p>
          <a:p>
            <a:endParaRPr lang="en-US">
              <a:ea typeface="Calibri"/>
              <a:cs typeface="Calibri"/>
            </a:endParaRPr>
          </a:p>
          <a:p>
            <a:r>
              <a:rPr lang="en-US">
                <a:ea typeface="Calibri"/>
                <a:cs typeface="Calibri"/>
              </a:rPr>
              <a:t>With current partners, consider positioning your program data as the focal point of your engagement. Revel in your successes and pose questions that can deepen collaboration and shape future programming. For example, how can we improve current programming? How can we expand our efforts to reach more participants and increase our impact?</a:t>
            </a:r>
          </a:p>
        </p:txBody>
      </p:sp>
      <p:sp>
        <p:nvSpPr>
          <p:cNvPr id="4" name="Slide Number Placeholder 3"/>
          <p:cNvSpPr>
            <a:spLocks noGrp="1"/>
          </p:cNvSpPr>
          <p:nvPr>
            <p:ph type="sldNum" sz="quarter" idx="5"/>
          </p:nvPr>
        </p:nvSpPr>
        <p:spPr/>
        <p:txBody>
          <a:bodyPr/>
          <a:lstStyle/>
          <a:p>
            <a:fld id="{F0D977D7-06DC-4718-9F81-53DB47CB0EB7}" type="slidenum">
              <a:rPr lang="en-US"/>
              <a:t>28</a:t>
            </a:fld>
            <a:endParaRPr lang="en-US"/>
          </a:p>
        </p:txBody>
      </p:sp>
    </p:spTree>
    <p:extLst>
      <p:ext uri="{BB962C8B-B14F-4D97-AF65-F5344CB8AC3E}">
        <p14:creationId xmlns:p14="http://schemas.microsoft.com/office/powerpoint/2010/main" val="598364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Now, I'd like to take a moment for us to reflect on our own experiences. </a:t>
            </a:r>
            <a:r>
              <a:rPr lang="en-US"/>
              <a:t>Think about the most meaningful, longest-lasting partnerships your team has had. What qualities or characteristics stand out to you? And importantly, what actions or strategies did you use to help build and sustain those relationships?</a:t>
            </a:r>
            <a:endParaRPr lang="en-US">
              <a:ea typeface="Calibri"/>
              <a:cs typeface="Calibri"/>
            </a:endParaRPr>
          </a:p>
          <a:p>
            <a:endParaRPr lang="en-US">
              <a:ea typeface="Calibri"/>
              <a:cs typeface="Calibri"/>
            </a:endParaRPr>
          </a:p>
          <a:p>
            <a:r>
              <a:rPr lang="en-US"/>
              <a:t>Your experiences are incredibly valuable, and this discussion will help us all think more deeply about what it takes to create meaningful, lasting connections. So, please take a moment to reflect and then share in the chat. (3min)</a:t>
            </a: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29</a:t>
            </a:fld>
            <a:endParaRPr lang="en-US"/>
          </a:p>
        </p:txBody>
      </p:sp>
    </p:spTree>
    <p:extLst>
      <p:ext uri="{BB962C8B-B14F-4D97-AF65-F5344CB8AC3E}">
        <p14:creationId xmlns:p14="http://schemas.microsoft.com/office/powerpoint/2010/main" val="73803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Certainly there are countless reasons </a:t>
            </a:r>
            <a:r>
              <a:rPr lang="en-US" b="1"/>
              <a:t>why</a:t>
            </a:r>
            <a:r>
              <a:rPr lang="en-US"/>
              <a:t> you would want to engage with stakeholders. Some other essential reasons might be...</a:t>
            </a:r>
            <a:endParaRPr lang="en-US" b="1">
              <a:cs typeface="Calibri"/>
            </a:endParaRPr>
          </a:p>
          <a:p>
            <a:endParaRPr lang="en-US">
              <a:cs typeface="Calibri"/>
            </a:endParaRPr>
          </a:p>
          <a:p>
            <a:r>
              <a:rPr lang="en-US">
                <a:cs typeface="Calibri"/>
              </a:rPr>
              <a:t>-To support program visibility and spotlight your successes</a:t>
            </a:r>
            <a:endParaRPr lang="en-US"/>
          </a:p>
          <a:p>
            <a:r>
              <a:rPr lang="en-US">
                <a:cs typeface="Calibri"/>
              </a:rPr>
              <a:t>-You might be engaging simply for the sake of growing your relationships—not necessarily in connection to a particular project</a:t>
            </a:r>
            <a:endParaRPr lang="en-US"/>
          </a:p>
          <a:p>
            <a:r>
              <a:rPr lang="en-US">
                <a:cs typeface="Calibri"/>
              </a:rPr>
              <a:t>-You could be mobilizing your community toward collaboration on a new initiative</a:t>
            </a:r>
          </a:p>
          <a:p>
            <a:r>
              <a:rPr lang="en-US">
                <a:cs typeface="Calibri"/>
              </a:rPr>
              <a:t>-Or, perhaps engaging them to support collaborative scaling of a past or existing initiative</a:t>
            </a:r>
          </a:p>
          <a:p>
            <a:r>
              <a:rPr lang="en-US">
                <a:cs typeface="Calibri"/>
              </a:rPr>
              <a:t>-And finally, one of your driving why's may very well be the Funding Application Package, which lists presenting to a community decision-making body at least annually as a core objective.</a:t>
            </a:r>
            <a:endParaRPr lang="en-US"/>
          </a:p>
        </p:txBody>
      </p:sp>
      <p:sp>
        <p:nvSpPr>
          <p:cNvPr id="4" name="Slide Number Placeholder 3"/>
          <p:cNvSpPr>
            <a:spLocks noGrp="1"/>
          </p:cNvSpPr>
          <p:nvPr>
            <p:ph type="sldNum" sz="quarter" idx="5"/>
          </p:nvPr>
        </p:nvSpPr>
        <p:spPr/>
        <p:txBody>
          <a:bodyPr/>
          <a:lstStyle/>
          <a:p>
            <a:fld id="{F0D977D7-06DC-4718-9F81-53DB47CB0EB7}" type="slidenum">
              <a:rPr lang="en-US"/>
              <a:t>3</a:t>
            </a:fld>
            <a:endParaRPr lang="en-US"/>
          </a:p>
        </p:txBody>
      </p:sp>
    </p:spTree>
    <p:extLst>
      <p:ext uri="{BB962C8B-B14F-4D97-AF65-F5344CB8AC3E}">
        <p14:creationId xmlns:p14="http://schemas.microsoft.com/office/powerpoint/2010/main" val="34829403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Alright, next, we’ll be diving into how to engage decision-makers. To help us explore this topic, I’m excited to introduce Christina Hecht, who is NPI's senior policy advisor, and who has extensive experience in this area.</a:t>
            </a:r>
            <a:endParaRPr lang="en-US">
              <a:ea typeface="Calibri"/>
              <a:cs typeface="Calibri"/>
            </a:endParaRPr>
          </a:p>
          <a:p>
            <a:endParaRPr lang="en-US"/>
          </a:p>
          <a:p>
            <a:r>
              <a:rPr lang="en-US"/>
              <a:t>But before I hand things over, I want to emphasize that the focus of this section will primarily be on local and state govt, drawing on Christina's expertise. Despite this, it's important to remember that decision-makers also include entities like school boards, planning commissions, and zoning boards. These groups play a significant role in shaping our communities and are also incredibly critical to many of our initiatives.</a:t>
            </a:r>
            <a:endParaRPr lang="en-US">
              <a:ea typeface="Calibri" panose="020F0502020204030204"/>
              <a:cs typeface="Calibri" panose="020F0502020204030204"/>
            </a:endParaRPr>
          </a:p>
          <a:p>
            <a:endParaRPr lang="en-US"/>
          </a:p>
          <a:p>
            <a:r>
              <a:rPr lang="en-US"/>
              <a:t>With that in mind, I’ll hand things over to Christina...</a:t>
            </a: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30</a:t>
            </a:fld>
            <a:endParaRPr lang="en-US"/>
          </a:p>
        </p:txBody>
      </p:sp>
    </p:spTree>
    <p:extLst>
      <p:ext uri="{BB962C8B-B14F-4D97-AF65-F5344CB8AC3E}">
        <p14:creationId xmlns:p14="http://schemas.microsoft.com/office/powerpoint/2010/main" val="1871800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31</a:t>
            </a:fld>
            <a:endParaRPr lang="en-US"/>
          </a:p>
        </p:txBody>
      </p:sp>
    </p:spTree>
    <p:extLst>
      <p:ext uri="{BB962C8B-B14F-4D97-AF65-F5344CB8AC3E}">
        <p14:creationId xmlns:p14="http://schemas.microsoft.com/office/powerpoint/2010/main" val="32457612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32</a:t>
            </a:fld>
            <a:endParaRPr lang="en-US"/>
          </a:p>
        </p:txBody>
      </p:sp>
    </p:spTree>
    <p:extLst>
      <p:ext uri="{BB962C8B-B14F-4D97-AF65-F5344CB8AC3E}">
        <p14:creationId xmlns:p14="http://schemas.microsoft.com/office/powerpoint/2010/main" val="687648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33</a:t>
            </a:fld>
            <a:endParaRPr lang="en-US"/>
          </a:p>
        </p:txBody>
      </p:sp>
    </p:spTree>
    <p:extLst>
      <p:ext uri="{BB962C8B-B14F-4D97-AF65-F5344CB8AC3E}">
        <p14:creationId xmlns:p14="http://schemas.microsoft.com/office/powerpoint/2010/main" val="7338186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smtClean="0"/>
              <a:t>34</a:t>
            </a:fld>
            <a:endParaRPr lang="en-US"/>
          </a:p>
        </p:txBody>
      </p:sp>
    </p:spTree>
    <p:extLst>
      <p:ext uri="{BB962C8B-B14F-4D97-AF65-F5344CB8AC3E}">
        <p14:creationId xmlns:p14="http://schemas.microsoft.com/office/powerpoint/2010/main" val="34623494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Your organization or employer may have specific rules.</a:t>
            </a:r>
          </a:p>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35</a:t>
            </a:fld>
            <a:endParaRPr lang="en-US"/>
          </a:p>
        </p:txBody>
      </p:sp>
    </p:spTree>
    <p:extLst>
      <p:ext uri="{BB962C8B-B14F-4D97-AF65-F5344CB8AC3E}">
        <p14:creationId xmlns:p14="http://schemas.microsoft.com/office/powerpoint/2010/main" val="21688421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smtClean="0"/>
              <a:t>36</a:t>
            </a:fld>
            <a:endParaRPr lang="en-US"/>
          </a:p>
        </p:txBody>
      </p:sp>
    </p:spTree>
    <p:extLst>
      <p:ext uri="{BB962C8B-B14F-4D97-AF65-F5344CB8AC3E}">
        <p14:creationId xmlns:p14="http://schemas.microsoft.com/office/powerpoint/2010/main" val="4520484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37</a:t>
            </a:fld>
            <a:endParaRPr lang="en-US"/>
          </a:p>
        </p:txBody>
      </p:sp>
    </p:spTree>
    <p:extLst>
      <p:ext uri="{BB962C8B-B14F-4D97-AF65-F5344CB8AC3E}">
        <p14:creationId xmlns:p14="http://schemas.microsoft.com/office/powerpoint/2010/main" val="42444598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smtClean="0"/>
              <a:t>38</a:t>
            </a:fld>
            <a:endParaRPr lang="en-US"/>
          </a:p>
        </p:txBody>
      </p:sp>
    </p:spTree>
    <p:extLst>
      <p:ext uri="{BB962C8B-B14F-4D97-AF65-F5344CB8AC3E}">
        <p14:creationId xmlns:p14="http://schemas.microsoft.com/office/powerpoint/2010/main" val="17431571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smtClean="0"/>
              <a:t>39</a:t>
            </a:fld>
            <a:endParaRPr lang="en-US"/>
          </a:p>
        </p:txBody>
      </p:sp>
    </p:spTree>
    <p:extLst>
      <p:ext uri="{BB962C8B-B14F-4D97-AF65-F5344CB8AC3E}">
        <p14:creationId xmlns:p14="http://schemas.microsoft.com/office/powerpoint/2010/main" val="2829884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clearly so many reasons why you might want to engage stakeholders; however, we recognize that the 'how' might be more challenging than identifying a why—figuring out how to effectively form a communication strategy for different situations and stakeholder types. We heard this feedback in our surveys conducted for the LHD Data Storytelling Toolkit, as well as the TA &amp; Training survey. In response, we created this webinar as well as a corresponding supplemental resource (which I will introduce shortly) with the goal of supporting you with strategies and tools to enhance the impact and effectiveness of your stakeholder engagements. A big thank you for your filling out our surveys—we sincerely value your feedback and do our best to be responsive.</a:t>
            </a:r>
          </a:p>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a:t>4</a:t>
            </a:fld>
            <a:endParaRPr lang="en-US"/>
          </a:p>
        </p:txBody>
      </p:sp>
    </p:spTree>
    <p:extLst>
      <p:ext uri="{BB962C8B-B14F-4D97-AF65-F5344CB8AC3E}">
        <p14:creationId xmlns:p14="http://schemas.microsoft.com/office/powerpoint/2010/main" val="17772880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40</a:t>
            </a:fld>
            <a:endParaRPr lang="en-US"/>
          </a:p>
        </p:txBody>
      </p:sp>
    </p:spTree>
    <p:extLst>
      <p:ext uri="{BB962C8B-B14F-4D97-AF65-F5344CB8AC3E}">
        <p14:creationId xmlns:p14="http://schemas.microsoft.com/office/powerpoint/2010/main" val="3633779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41</a:t>
            </a:fld>
            <a:endParaRPr lang="en-US"/>
          </a:p>
        </p:txBody>
      </p:sp>
    </p:spTree>
    <p:extLst>
      <p:ext uri="{BB962C8B-B14F-4D97-AF65-F5344CB8AC3E}">
        <p14:creationId xmlns:p14="http://schemas.microsoft.com/office/powerpoint/2010/main" val="15754571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so much, Christina. </a:t>
            </a:r>
          </a:p>
          <a:p>
            <a:endParaRPr lang="en-US"/>
          </a:p>
          <a:p>
            <a:r>
              <a:rPr lang="en-US"/>
              <a:t>Before we open the floor to questions I'd like to make 2 reminders. First, as Christina said, that LHD staff should be cautious of county-level restrictions around providing public comment. You may need to obtain specific permissions or be barred from providing public comment in your work capacity altogether. You can, however, always comment as a citizen. Second, if you are working on something and are not sure if an activity is allowable (maybe it's toeing a line), you will want to contact your PO for assistance. Alright! Wonderful...</a:t>
            </a:r>
            <a:endParaRPr lang="en-US">
              <a:ea typeface="Calibri" panose="020F0502020204030204"/>
              <a:cs typeface="Calibri" panose="020F0502020204030204"/>
            </a:endParaRPr>
          </a:p>
          <a:p>
            <a:endParaRPr lang="en-US"/>
          </a:p>
          <a:p>
            <a:r>
              <a:rPr lang="en-US"/>
              <a:t>At this time I'd like to open the floor to questions on the content we've covered thus far. </a:t>
            </a:r>
          </a:p>
          <a:p>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0D977D7-06DC-4718-9F81-53DB47CB0EB7}" type="slidenum">
              <a:rPr lang="en-US"/>
              <a:t>42</a:t>
            </a:fld>
            <a:endParaRPr lang="en-US"/>
          </a:p>
        </p:txBody>
      </p:sp>
    </p:spTree>
    <p:extLst>
      <p:ext uri="{BB962C8B-B14F-4D97-AF65-F5344CB8AC3E}">
        <p14:creationId xmlns:p14="http://schemas.microsoft.com/office/powerpoint/2010/main" val="23366929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Alright, next we'll be hearing from two different LHDs, who have generously agreed to share about some of their experiences engaging diverse stakeholders. We will be pausing for questions between each.</a:t>
            </a:r>
          </a:p>
          <a:p>
            <a:endParaRPr lang="en-US">
              <a:cs typeface="Calibri"/>
            </a:endParaRPr>
          </a:p>
          <a:p>
            <a:r>
              <a:rPr lang="en-US">
                <a:cs typeface="Calibri"/>
              </a:rPr>
              <a:t>Starting us off will be Laurel Chambers, project director from Sonoma County... </a:t>
            </a:r>
            <a:endParaRPr lang="en-US"/>
          </a:p>
        </p:txBody>
      </p:sp>
      <p:sp>
        <p:nvSpPr>
          <p:cNvPr id="4" name="Slide Number Placeholder 3"/>
          <p:cNvSpPr>
            <a:spLocks noGrp="1"/>
          </p:cNvSpPr>
          <p:nvPr>
            <p:ph type="sldNum" sz="quarter" idx="5"/>
          </p:nvPr>
        </p:nvSpPr>
        <p:spPr/>
        <p:txBody>
          <a:bodyPr/>
          <a:lstStyle/>
          <a:p>
            <a:fld id="{F0D977D7-06DC-4718-9F81-53DB47CB0EB7}" type="slidenum">
              <a:rPr lang="en-US"/>
              <a:t>43</a:t>
            </a:fld>
            <a:endParaRPr lang="en-US"/>
          </a:p>
        </p:txBody>
      </p:sp>
    </p:spTree>
    <p:extLst>
      <p:ext uri="{BB962C8B-B14F-4D97-AF65-F5344CB8AC3E}">
        <p14:creationId xmlns:p14="http://schemas.microsoft.com/office/powerpoint/2010/main" val="14692104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44</a:t>
            </a:fld>
            <a:endParaRPr lang="en-US"/>
          </a:p>
        </p:txBody>
      </p:sp>
    </p:spTree>
    <p:extLst>
      <p:ext uri="{BB962C8B-B14F-4D97-AF65-F5344CB8AC3E}">
        <p14:creationId xmlns:p14="http://schemas.microsoft.com/office/powerpoint/2010/main" val="39908362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kern="100">
                <a:effectLst/>
                <a:latin typeface="Calibri" panose="020F0502020204030204" pitchFamily="34" charset="0"/>
                <a:ea typeface="Calibri" panose="020F0502020204030204" pitchFamily="34" charset="0"/>
                <a:cs typeface="Times New Roman" panose="02020603050405020304" pitchFamily="18" charset="0"/>
              </a:rPr>
              <a:t>This work was done through the coalition, and really was made possible by the coalition. I could not have done it alone.</a:t>
            </a:r>
          </a:p>
          <a:p>
            <a:pPr marL="342900" marR="0" lvl="0" indent="-342900">
              <a:lnSpc>
                <a:spcPct val="107000"/>
              </a:lnSpc>
              <a:spcBef>
                <a:spcPts val="0"/>
              </a:spcBef>
              <a:spcAft>
                <a:spcPts val="0"/>
              </a:spcAft>
              <a:buFont typeface="Symbol" panose="05050102010706020507" pitchFamily="18" charset="2"/>
              <a:buChar char=""/>
            </a:pPr>
            <a:r>
              <a:rPr lang="en-US" sz="1800" kern="100">
                <a:effectLst/>
                <a:latin typeface="Calibri" panose="020F0502020204030204" pitchFamily="34" charset="0"/>
                <a:ea typeface="Calibri" panose="020F0502020204030204" pitchFamily="34" charset="0"/>
                <a:cs typeface="Times New Roman" panose="02020603050405020304" pitchFamily="18" charset="0"/>
              </a:rPr>
              <a:t>Began looking at General Plans as an opportunity to impact local food policy</a:t>
            </a:r>
          </a:p>
          <a:p>
            <a:pPr marL="342900" marR="0" lvl="0" indent="-342900">
              <a:lnSpc>
                <a:spcPct val="107000"/>
              </a:lnSpc>
              <a:spcBef>
                <a:spcPts val="0"/>
              </a:spcBef>
              <a:spcAft>
                <a:spcPts val="0"/>
              </a:spcAft>
              <a:buFont typeface="Symbol" panose="05050102010706020507" pitchFamily="18" charset="2"/>
              <a:buChar char=""/>
            </a:pPr>
            <a:r>
              <a:rPr lang="en-US" sz="1800" kern="100">
                <a:effectLst/>
                <a:latin typeface="Calibri" panose="020F0502020204030204" pitchFamily="34" charset="0"/>
                <a:ea typeface="Calibri" panose="020F0502020204030204" pitchFamily="34" charset="0"/>
                <a:cs typeface="Times New Roman" panose="02020603050405020304" pitchFamily="18" charset="0"/>
              </a:rPr>
              <a:t>Realized that food was not mentioned at all in the current General Plan for the county or Santa Rosa</a:t>
            </a:r>
          </a:p>
          <a:p>
            <a:pPr marL="342900" marR="0" lvl="0" indent="-342900">
              <a:lnSpc>
                <a:spcPct val="107000"/>
              </a:lnSpc>
              <a:spcBef>
                <a:spcPts val="0"/>
              </a:spcBef>
              <a:spcAft>
                <a:spcPts val="0"/>
              </a:spcAft>
              <a:buFont typeface="Symbol" panose="05050102010706020507" pitchFamily="18" charset="2"/>
              <a:buChar char=""/>
            </a:pPr>
            <a:r>
              <a:rPr lang="en-US" sz="1800" kern="100">
                <a:effectLst/>
                <a:latin typeface="Calibri" panose="020F0502020204030204" pitchFamily="34" charset="0"/>
                <a:ea typeface="Calibri" panose="020F0502020204030204" pitchFamily="34" charset="0"/>
                <a:cs typeface="Times New Roman" panose="02020603050405020304" pitchFamily="18" charset="0"/>
              </a:rPr>
              <a:t>Learning journey that led to action – talked to local general plan expert, guest speaker from Santa Clara County</a:t>
            </a:r>
          </a:p>
          <a:p>
            <a:pPr marL="342900" marR="0" lvl="0" indent="-342900">
              <a:lnSpc>
                <a:spcPct val="107000"/>
              </a:lnSpc>
              <a:spcBef>
                <a:spcPts val="0"/>
              </a:spcBef>
              <a:spcAft>
                <a:spcPts val="0"/>
              </a:spcAft>
              <a:buFont typeface="Symbol" panose="05050102010706020507" pitchFamily="18" charset="2"/>
              <a:buChar char=""/>
            </a:pPr>
            <a:r>
              <a:rPr lang="en-US" sz="1800" kern="100">
                <a:effectLst/>
                <a:latin typeface="Calibri" panose="020F0502020204030204" pitchFamily="34" charset="0"/>
                <a:ea typeface="Calibri" panose="020F0502020204030204" pitchFamily="34" charset="0"/>
                <a:cs typeface="Times New Roman" panose="02020603050405020304" pitchFamily="18" charset="0"/>
              </a:rPr>
              <a:t>Original plan was to host a workshop for all the planners in the county and all 9 jurisdictions to present best practices and discuss how to integrate the Food Action Plan</a:t>
            </a:r>
          </a:p>
          <a:p>
            <a:pPr marL="342900" marR="0" lvl="0" indent="-342900">
              <a:lnSpc>
                <a:spcPct val="107000"/>
              </a:lnSpc>
              <a:spcBef>
                <a:spcPts val="0"/>
              </a:spcBef>
              <a:spcAft>
                <a:spcPts val="0"/>
              </a:spcAft>
              <a:buFont typeface="Symbol" panose="05050102010706020507" pitchFamily="18" charset="2"/>
              <a:buChar char=""/>
            </a:pPr>
            <a:r>
              <a:rPr lang="en-US" sz="1800" kern="100">
                <a:effectLst/>
                <a:latin typeface="Calibri" panose="020F0502020204030204" pitchFamily="34" charset="0"/>
                <a:ea typeface="Calibri" panose="020F0502020204030204" pitchFamily="34" charset="0"/>
                <a:cs typeface="Times New Roman" panose="02020603050405020304" pitchFamily="18" charset="0"/>
              </a:rPr>
              <a:t>Realized we would need to take them one by one and have a more tailored approach</a:t>
            </a:r>
          </a:p>
          <a:p>
            <a:pPr marL="342900" marR="0" lvl="0" indent="-342900">
              <a:lnSpc>
                <a:spcPct val="107000"/>
              </a:lnSpc>
              <a:spcBef>
                <a:spcPts val="0"/>
              </a:spcBef>
              <a:spcAft>
                <a:spcPts val="0"/>
              </a:spcAft>
              <a:buFont typeface="Symbol" panose="05050102010706020507" pitchFamily="18" charset="2"/>
              <a:buChar char=""/>
            </a:pPr>
            <a:r>
              <a:rPr lang="en-US" sz="1800" kern="100">
                <a:effectLst/>
                <a:latin typeface="Calibri" panose="020F0502020204030204" pitchFamily="34" charset="0"/>
                <a:ea typeface="Calibri" panose="020F0502020204030204" pitchFamily="34" charset="0"/>
                <a:cs typeface="Times New Roman" panose="02020603050405020304" pitchFamily="18" charset="0"/>
              </a:rPr>
              <a:t>We’re working with 2 jurisdictions and the approach has been different</a:t>
            </a:r>
          </a:p>
          <a:p>
            <a:endParaRPr lang="en-US"/>
          </a:p>
        </p:txBody>
      </p:sp>
      <p:sp>
        <p:nvSpPr>
          <p:cNvPr id="4" name="Slide Number Placeholder 3"/>
          <p:cNvSpPr>
            <a:spLocks noGrp="1"/>
          </p:cNvSpPr>
          <p:nvPr>
            <p:ph type="sldNum" sz="quarter" idx="5"/>
          </p:nvPr>
        </p:nvSpPr>
        <p:spPr/>
        <p:txBody>
          <a:bodyPr/>
          <a:lstStyle/>
          <a:p>
            <a:fld id="{0514AF32-3F49-4D61-BE1C-B3670B28028C}" type="slidenum">
              <a:rPr lang="en-US" smtClean="0"/>
              <a:t>45</a:t>
            </a:fld>
            <a:endParaRPr lang="en-US"/>
          </a:p>
        </p:txBody>
      </p:sp>
    </p:spTree>
    <p:extLst>
      <p:ext uri="{BB962C8B-B14F-4D97-AF65-F5344CB8AC3E}">
        <p14:creationId xmlns:p14="http://schemas.microsoft.com/office/powerpoint/2010/main" val="8421965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first started working with Santa Rosa—they are in the midst of a comprehensive general plan update</a:t>
            </a:r>
          </a:p>
          <a:p>
            <a:r>
              <a:rPr lang="en-US"/>
              <a:t>I met one of the planners through my work on the Vision Zero Action Plan for the county—she gave a presentation to the VZAC and gathered our feedback to inform the GP</a:t>
            </a:r>
            <a:endParaRPr lang="en-US">
              <a:ea typeface="Calibri"/>
              <a:cs typeface="Calibri"/>
            </a:endParaRPr>
          </a:p>
          <a:p>
            <a:r>
              <a:rPr lang="en-US"/>
              <a:t>I invited her to do the same for the FSA and she eagerly accepted</a:t>
            </a:r>
            <a:endParaRPr lang="en-US">
              <a:ea typeface="Calibri"/>
              <a:cs typeface="Calibri"/>
            </a:endParaRPr>
          </a:p>
          <a:p>
            <a:r>
              <a:rPr lang="en-US"/>
              <a:t>She ended up attending multiple meetings throughout 2021-2022 to get feedback from the FSA, but we wanted to make sure that she was hearing from a </a:t>
            </a:r>
            <a:r>
              <a:rPr lang="en-US" b="1"/>
              <a:t>wider pool of stakeholders </a:t>
            </a:r>
            <a:r>
              <a:rPr lang="en-US"/>
              <a:t>and especially from the community</a:t>
            </a:r>
            <a:endParaRPr lang="en-US">
              <a:ea typeface="Calibri"/>
              <a:cs typeface="Calibri"/>
            </a:endParaRPr>
          </a:p>
          <a:p>
            <a:r>
              <a:rPr lang="en-US"/>
              <a:t>CFHL paid for the event facilitator to help us plan the event, facilitate during the event, and compile the notes into a summery afterwards</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0514AF32-3F49-4D61-BE1C-B3670B28028C}" type="slidenum">
              <a:rPr lang="en-US" smtClean="0"/>
              <a:t>46</a:t>
            </a:fld>
            <a:endParaRPr lang="en-US"/>
          </a:p>
        </p:txBody>
      </p:sp>
    </p:spTree>
    <p:extLst>
      <p:ext uri="{BB962C8B-B14F-4D97-AF65-F5344CB8AC3E}">
        <p14:creationId xmlns:p14="http://schemas.microsoft.com/office/powerpoint/2010/main" val="22824200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About 60 people attended, mix of English and Spanish speakers</a:t>
            </a:r>
          </a:p>
          <a:p>
            <a:r>
              <a:rPr lang="en-US"/>
              <a:t>Generated A LOT of feedback for the planners—super grateful that we transcribed all of it for them</a:t>
            </a:r>
          </a:p>
        </p:txBody>
      </p:sp>
      <p:sp>
        <p:nvSpPr>
          <p:cNvPr id="4" name="Slide Number Placeholder 3"/>
          <p:cNvSpPr>
            <a:spLocks noGrp="1"/>
          </p:cNvSpPr>
          <p:nvPr>
            <p:ph type="sldNum" sz="quarter" idx="5"/>
          </p:nvPr>
        </p:nvSpPr>
        <p:spPr/>
        <p:txBody>
          <a:bodyPr/>
          <a:lstStyle/>
          <a:p>
            <a:fld id="{0514AF32-3F49-4D61-BE1C-B3670B28028C}" type="slidenum">
              <a:rPr lang="en-US" smtClean="0"/>
              <a:t>47</a:t>
            </a:fld>
            <a:endParaRPr lang="en-US"/>
          </a:p>
        </p:txBody>
      </p:sp>
    </p:spTree>
    <p:extLst>
      <p:ext uri="{BB962C8B-B14F-4D97-AF65-F5344CB8AC3E}">
        <p14:creationId xmlns:p14="http://schemas.microsoft.com/office/powerpoint/2010/main" val="40179930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County is working on updating the Safety Element and adding a new Environmental Justice element before the end of the calendar year. Once that’s done they will start a full update.</a:t>
            </a:r>
          </a:p>
          <a:p>
            <a:r>
              <a:rPr lang="en-US"/>
              <a:t>FSA is focused on getting as much as possible included in this interim plan and will focus on larger community events for the big update over the next couple years.</a:t>
            </a:r>
          </a:p>
          <a:p>
            <a:r>
              <a:rPr lang="en-US"/>
              <a:t>Planners are trying to meet with as many groups and people as time and capacity allows</a:t>
            </a:r>
          </a:p>
        </p:txBody>
      </p:sp>
      <p:sp>
        <p:nvSpPr>
          <p:cNvPr id="4" name="Slide Number Placeholder 3"/>
          <p:cNvSpPr>
            <a:spLocks noGrp="1"/>
          </p:cNvSpPr>
          <p:nvPr>
            <p:ph type="sldNum" sz="quarter" idx="5"/>
          </p:nvPr>
        </p:nvSpPr>
        <p:spPr/>
        <p:txBody>
          <a:bodyPr/>
          <a:lstStyle/>
          <a:p>
            <a:fld id="{0514AF32-3F49-4D61-BE1C-B3670B28028C}" type="slidenum">
              <a:rPr lang="en-US" smtClean="0"/>
              <a:t>48</a:t>
            </a:fld>
            <a:endParaRPr lang="en-US"/>
          </a:p>
        </p:txBody>
      </p:sp>
    </p:spTree>
    <p:extLst>
      <p:ext uri="{BB962C8B-B14F-4D97-AF65-F5344CB8AC3E}">
        <p14:creationId xmlns:p14="http://schemas.microsoft.com/office/powerpoint/2010/main" val="1527601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nSpc>
                <a:spcPct val="107000"/>
              </a:lnSpc>
              <a:spcBef>
                <a:spcPts val="0"/>
              </a:spcBef>
              <a:spcAft>
                <a:spcPts val="0"/>
              </a:spcAft>
              <a:buFont typeface="Courier New" panose="02070309020205020404" pitchFamily="49" charset="0"/>
              <a:buChar char="o"/>
            </a:pPr>
            <a:r>
              <a:rPr lang="en-US" sz="1800" kern="100">
                <a:effectLst/>
                <a:latin typeface="Calibri" panose="020F0502020204030204" pitchFamily="34" charset="0"/>
                <a:ea typeface="Calibri" panose="020F0502020204030204" pitchFamily="34" charset="0"/>
                <a:cs typeface="Times New Roman" panose="02020603050405020304" pitchFamily="18" charset="0"/>
              </a:rPr>
              <a:t>They get to count your input as community engagement</a:t>
            </a:r>
          </a:p>
          <a:p>
            <a:pPr marL="742950" marR="0" lvl="1" indent="-285750">
              <a:lnSpc>
                <a:spcPct val="107000"/>
              </a:lnSpc>
              <a:spcBef>
                <a:spcPts val="0"/>
              </a:spcBef>
              <a:spcAft>
                <a:spcPts val="0"/>
              </a:spcAft>
              <a:buFont typeface="Courier New" panose="02070309020205020404" pitchFamily="49" charset="0"/>
              <a:buChar char="o"/>
            </a:pPr>
            <a:r>
              <a:rPr lang="en-US" sz="1800" kern="100">
                <a:effectLst/>
                <a:latin typeface="Calibri" panose="020F0502020204030204" pitchFamily="34" charset="0"/>
                <a:ea typeface="Calibri" panose="020F0502020204030204" pitchFamily="34" charset="0"/>
                <a:cs typeface="Times New Roman" panose="02020603050405020304" pitchFamily="18" charset="0"/>
              </a:rPr>
              <a:t>Make it as easy as possible for them to use your feedback—send them meeting notes, facilitate the meeting, transcribe the notes and present a report to them</a:t>
            </a:r>
          </a:p>
          <a:p>
            <a:pPr marL="742950" marR="0" lvl="1" indent="-285750">
              <a:lnSpc>
                <a:spcPct val="107000"/>
              </a:lnSpc>
              <a:spcBef>
                <a:spcPts val="0"/>
              </a:spcBef>
              <a:spcAft>
                <a:spcPts val="0"/>
              </a:spcAft>
              <a:buFont typeface="Courier New" panose="02070309020205020404" pitchFamily="49" charset="0"/>
              <a:buChar char="o"/>
            </a:pPr>
            <a:r>
              <a:rPr lang="en-US" sz="1800" kern="100">
                <a:effectLst/>
                <a:latin typeface="Calibri" panose="020F0502020204030204" pitchFamily="34" charset="0"/>
                <a:ea typeface="Calibri" panose="020F0502020204030204" pitchFamily="34" charset="0"/>
                <a:cs typeface="Times New Roman" panose="02020603050405020304" pitchFamily="18" charset="0"/>
              </a:rPr>
              <a:t>Be persistent—they are very busy</a:t>
            </a:r>
          </a:p>
          <a:p>
            <a:pPr marL="742950" marR="0" lvl="1" indent="-285750">
              <a:lnSpc>
                <a:spcPct val="107000"/>
              </a:lnSpc>
              <a:spcBef>
                <a:spcPts val="0"/>
              </a:spcBef>
              <a:spcAft>
                <a:spcPts val="0"/>
              </a:spcAft>
              <a:buFont typeface="Courier New" panose="02070309020205020404" pitchFamily="49" charset="0"/>
              <a:buChar char="o"/>
            </a:pPr>
            <a:r>
              <a:rPr lang="en-US" sz="1800" kern="100">
                <a:effectLst/>
                <a:latin typeface="Calibri" panose="020F0502020204030204" pitchFamily="34" charset="0"/>
                <a:ea typeface="Calibri" panose="020F0502020204030204" pitchFamily="34" charset="0"/>
                <a:cs typeface="Times New Roman" panose="02020603050405020304" pitchFamily="18" charset="0"/>
              </a:rPr>
              <a:t>Timelines often get pushed back </a:t>
            </a:r>
          </a:p>
          <a:p>
            <a:pPr marL="742950" marR="0" lvl="1" indent="-285750">
              <a:lnSpc>
                <a:spcPct val="107000"/>
              </a:lnSpc>
              <a:spcBef>
                <a:spcPts val="0"/>
              </a:spcBef>
              <a:spcAft>
                <a:spcPts val="800"/>
              </a:spcAft>
              <a:buFont typeface="Courier New" panose="02070309020205020404" pitchFamily="49" charset="0"/>
              <a:buChar char="o"/>
            </a:pPr>
            <a:r>
              <a:rPr lang="en-US" sz="1800" kern="100">
                <a:effectLst/>
                <a:latin typeface="Calibri" panose="020F0502020204030204" pitchFamily="34" charset="0"/>
                <a:ea typeface="Calibri" panose="020F0502020204030204" pitchFamily="34" charset="0"/>
                <a:cs typeface="Times New Roman" panose="02020603050405020304" pitchFamily="18" charset="0"/>
              </a:rPr>
              <a:t>Email comments to the board/council and cc the planners so the elected officials can see that they are involved and easily direct them to follow up</a:t>
            </a:r>
          </a:p>
          <a:p>
            <a:endParaRPr lang="en-US"/>
          </a:p>
        </p:txBody>
      </p:sp>
      <p:sp>
        <p:nvSpPr>
          <p:cNvPr id="4" name="Slide Number Placeholder 3"/>
          <p:cNvSpPr>
            <a:spLocks noGrp="1"/>
          </p:cNvSpPr>
          <p:nvPr>
            <p:ph type="sldNum" sz="quarter" idx="5"/>
          </p:nvPr>
        </p:nvSpPr>
        <p:spPr/>
        <p:txBody>
          <a:bodyPr/>
          <a:lstStyle/>
          <a:p>
            <a:fld id="{0514AF32-3F49-4D61-BE1C-B3670B28028C}" type="slidenum">
              <a:rPr lang="en-US" smtClean="0"/>
              <a:t>49</a:t>
            </a:fld>
            <a:endParaRPr lang="en-US"/>
          </a:p>
        </p:txBody>
      </p:sp>
    </p:spTree>
    <p:extLst>
      <p:ext uri="{BB962C8B-B14F-4D97-AF65-F5344CB8AC3E}">
        <p14:creationId xmlns:p14="http://schemas.microsoft.com/office/powerpoint/2010/main" val="1199883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 Over the next hour and a half, we will be </a:t>
            </a:r>
            <a:endParaRPr lang="en-US"/>
          </a:p>
          <a:p>
            <a:r>
              <a:rPr lang="en-US">
                <a:cs typeface="Calibri"/>
              </a:rPr>
              <a:t>-Diving into best practices for tailoring communications to different audiences and the different decision points you will want to consider.</a:t>
            </a:r>
            <a:endParaRPr lang="en-US">
              <a:ea typeface="Calibri"/>
              <a:cs typeface="Calibri"/>
            </a:endParaRPr>
          </a:p>
          <a:p>
            <a:r>
              <a:rPr lang="en-US">
                <a:cs typeface="Calibri"/>
              </a:rPr>
              <a:t>-We will be spotlighting how to maximize impact when engaging with current vs potential partners, as well as decision-makers</a:t>
            </a:r>
            <a:endParaRPr lang="en-US">
              <a:ea typeface="Calibri"/>
              <a:cs typeface="Calibri"/>
            </a:endParaRPr>
          </a:p>
          <a:p>
            <a:r>
              <a:rPr lang="en-US">
                <a:cs typeface="Calibri"/>
              </a:rPr>
              <a:t>-along the way we will be exploring data sources available to you and situations where they'd be most impactful</a:t>
            </a:r>
            <a:endParaRPr lang="en-US">
              <a:ea typeface="Calibri"/>
              <a:cs typeface="Calibri"/>
            </a:endParaRPr>
          </a:p>
          <a:p>
            <a:r>
              <a:rPr lang="en-US">
                <a:cs typeface="Calibri"/>
              </a:rPr>
              <a:t>-And finally, we will be exploring lessons learned from two different LHDs who have engaged diverse stakeholders in their work</a:t>
            </a: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5</a:t>
            </a:fld>
            <a:endParaRPr lang="en-US"/>
          </a:p>
        </p:txBody>
      </p:sp>
    </p:spTree>
    <p:extLst>
      <p:ext uri="{BB962C8B-B14F-4D97-AF65-F5344CB8AC3E}">
        <p14:creationId xmlns:p14="http://schemas.microsoft.com/office/powerpoint/2010/main" val="35189444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50</a:t>
            </a:fld>
            <a:endParaRPr lang="en-US"/>
          </a:p>
        </p:txBody>
      </p:sp>
    </p:spTree>
    <p:extLst>
      <p:ext uri="{BB962C8B-B14F-4D97-AF65-F5344CB8AC3E}">
        <p14:creationId xmlns:p14="http://schemas.microsoft.com/office/powerpoint/2010/main" val="38730208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so much Laurel. Now, let's open it up for questions... </a:t>
            </a:r>
          </a:p>
          <a:p>
            <a:endParaRPr lang="en-US">
              <a:cs typeface="Calibri"/>
            </a:endParaRPr>
          </a:p>
          <a:p>
            <a:r>
              <a:rPr lang="en-US">
                <a:cs typeface="Calibri"/>
              </a:rPr>
              <a:t>Alright, this feels like a good stopping point to move onto our next guest speaker. I'd like to now introduce Megan Beard and Anna Luciano-Acenas from Orange County.</a:t>
            </a: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51</a:t>
            </a:fld>
            <a:endParaRPr lang="en-US"/>
          </a:p>
        </p:txBody>
      </p:sp>
    </p:spTree>
    <p:extLst>
      <p:ext uri="{BB962C8B-B14F-4D97-AF65-F5344CB8AC3E}">
        <p14:creationId xmlns:p14="http://schemas.microsoft.com/office/powerpoint/2010/main" val="12438829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Date Placeholder 2"/>
          <p:cNvSpPr>
            <a:spLocks noGrp="1"/>
          </p:cNvSpPr>
          <p:nvPr>
            <p:ph type="dt" idx="1"/>
          </p:nvPr>
        </p:nvSpPr>
        <p:spPr>
          <a:xfrm>
            <a:off x="5180013" y="1"/>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panose="020F0502020204030204"/>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r>
              <a:rPr lang="en-US"/>
              <a:t>Anna:  </a:t>
            </a:r>
          </a:p>
          <a:p>
            <a:r>
              <a:rPr lang="en-US"/>
              <a:t>In Orange County, the CalFresh Healthy Living Program is able to tap into the expertise of the Safe Routes to School Team within the Health Promotion and Community Planning Division, part of the local health department.  We are fortunate to have two Health Educators supporting the Safe Routes to School &amp; Active Transportation efforts, not exclusive to CalFresh Healthy Living sites.  </a:t>
            </a:r>
          </a:p>
          <a:p>
            <a:r>
              <a:rPr lang="en-US"/>
              <a:t>Today, we will hear from Megan Beard, who has several years of experience working with city staff, school partners and other community-based stakeholders.  Her successful partnerships even led to funding opportunities for projects in select cities and school districts enhancing over-all Safe Routes to School and Active Transportation projects in Orange County.     </a:t>
            </a:r>
          </a:p>
          <a:p>
            <a:endParaRPr lang="en-US"/>
          </a:p>
        </p:txBody>
      </p:sp>
      <p:sp>
        <p:nvSpPr>
          <p:cNvPr id="6" name="Footer Placeholder 5"/>
          <p:cNvSpPr>
            <a:spLocks noGrp="1"/>
          </p:cNvSpPr>
          <p:nvPr>
            <p:ph type="ftr" sz="quarter" idx="4"/>
          </p:nvPr>
        </p:nvSpPr>
        <p:spPr>
          <a:xfrm>
            <a:off x="0" y="6502401"/>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a:xfrm>
            <a:off x="5180013" y="6502401"/>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Anna:  </a:t>
            </a:r>
          </a:p>
          <a:p>
            <a:r>
              <a:rPr lang="en-US">
                <a:cs typeface="Calibri"/>
              </a:rPr>
              <a:t>Orange County is the 4th largest recipient of SNAP-ed funds in California.  We have 34 cities and 28 school districts. </a:t>
            </a:r>
            <a:endParaRPr lang="en-US"/>
          </a:p>
          <a:p>
            <a:r>
              <a:rPr lang="en-US">
                <a:cs typeface="Calibri"/>
              </a:rPr>
              <a:t>La Habra is a small city in North Orange County.  It's one of the four cities identified in the Orange County Health Improvement Plan with the highest needs.    </a:t>
            </a:r>
          </a:p>
          <a:p>
            <a:r>
              <a:rPr lang="en-US">
                <a:cs typeface="Calibri"/>
              </a:rPr>
              <a:t>La Habra youth are served by 3 public school districts.  Our CalFresh Healthy Living team primarily supports the La Habra School District with all its nine Title 1 schools.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71915-E6ED-49FB-95E1-C34157EC6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0521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Anna:  In particular, today, we will hear about the La Habra project, focusing on communication and relationship building.  Let me pass it on to Megan.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71915-E6ED-49FB-95E1-C34157EC6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37988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Megan</a:t>
            </a:r>
          </a:p>
          <a:p>
            <a:pPr marL="228600" indent="-228600">
              <a:buAutoNum type="arabicPeriod"/>
            </a:pPr>
            <a:r>
              <a:rPr lang="en-US"/>
              <a:t>Everyone wants to work together on common goals.  Schools love this leadership opportunity for students.  The Traffic Engineer loves having walk audit reports to demonstrate community involvement; the Police Department needs/wants positive community relationship. etc.</a:t>
            </a:r>
            <a:endParaRPr lang="en-US">
              <a:cs typeface="Calibri"/>
            </a:endParaRPr>
          </a:p>
          <a:p>
            <a:pPr marL="228600" indent="-228600">
              <a:buAutoNum type="arabicPeriod"/>
            </a:pPr>
            <a:r>
              <a:rPr lang="en-US"/>
              <a:t>Follow-up to see how things are going.  Are goals being accomplished?  Have priorities shifted? </a:t>
            </a:r>
            <a:r>
              <a:rPr lang="en-US" b="0" i="0">
                <a:solidFill>
                  <a:srgbClr val="333333"/>
                </a:solidFill>
                <a:effectLst/>
                <a:latin typeface="Segoe UI" panose="020B0502040204020203" pitchFamily="34" charset="0"/>
              </a:rPr>
              <a:t>Early communication with city partners - giving them a heads up about what issues the youth will be presenting so that they are not caught off guard. In working with the city partners, our approach is to collaborate, not agitate. They are our partners, not advisories, and also want a healthier safer community for residents.</a:t>
            </a:r>
            <a:endParaRPr lang="en-US"/>
          </a:p>
          <a:p>
            <a:pPr marL="228600" indent="-228600">
              <a:buAutoNum type="arabicPeriod"/>
            </a:pPr>
            <a:r>
              <a:rPr lang="en-US"/>
              <a:t>Give thanks and recognition to all partners (ex: Fullerton collaborative shout out to Public Works, commend student’s efforts, thank PD for all they do to keep us safe, etc.)</a:t>
            </a:r>
          </a:p>
          <a:p>
            <a:pPr marL="228600" indent="-228600">
              <a:buAutoNum type="arabicPeriod"/>
            </a:pPr>
            <a:r>
              <a:rPr lang="en-US"/>
              <a:t>Especially when working with schools/ youth, be ready to pivot and do things different ways.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71915-E6ED-49FB-95E1-C34157EC6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2598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Megan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The model that we use follows this basic structure: (1)  we initiate contact with a school based on data, need, readiness or other relationships. (2) Identify a core group of students to carry out the project. (3) Meet with the students to discuss the big picture and project details. (4) Train students to conduct walk audit and then accompany them to conduct walk audit. </a:t>
            </a:r>
            <a:r>
              <a:rPr lang="en-US" sz="1200"/>
              <a:t>Our model is “student led” photo voice project because they know their neighborhood best.  They can tell us where drivers speed and do not yield to pedestrians.  They are aware of all the intricacies of their streets. </a:t>
            </a:r>
            <a:r>
              <a:rPr lang="en-US" sz="1200">
                <a:solidFill>
                  <a:schemeClr val="tx1"/>
                </a:solidFill>
              </a:rPr>
              <a:t>  Next steps on next slide. On April 24, 2023, the Peer Assistance and Leadership (P.A.L.) </a:t>
            </a:r>
            <a:r>
              <a:rPr lang="en-US" sz="1200"/>
              <a:t>students</a:t>
            </a:r>
            <a:r>
              <a:rPr lang="en-US" sz="1200">
                <a:solidFill>
                  <a:schemeClr val="tx1"/>
                </a:solidFill>
              </a:rPr>
              <a:t>, conducted a </a:t>
            </a:r>
            <a:r>
              <a:rPr lang="en-US" sz="1200" b="1">
                <a:solidFill>
                  <a:srgbClr val="92D050"/>
                </a:solidFill>
              </a:rPr>
              <a:t>walkability audit </a:t>
            </a:r>
            <a:r>
              <a:rPr lang="en-US" sz="1200" b="1"/>
              <a:t>around Washington Middle School </a:t>
            </a:r>
            <a:r>
              <a:rPr lang="en-US" sz="1200"/>
              <a:t>t</a:t>
            </a:r>
            <a:r>
              <a:rPr lang="en-US" sz="1200">
                <a:solidFill>
                  <a:schemeClr val="tx1"/>
                </a:solidFill>
              </a:rPr>
              <a:t>o see how walkable the routes to the </a:t>
            </a:r>
            <a:r>
              <a:rPr lang="en-US" sz="1200"/>
              <a:t>school</a:t>
            </a:r>
            <a:r>
              <a:rPr lang="en-US" sz="1200">
                <a:solidFill>
                  <a:schemeClr val="tx1"/>
                </a:solidFill>
              </a:rPr>
              <a:t> were.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71915-E6ED-49FB-95E1-C34157EC6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6921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Megan</a:t>
            </a:r>
          </a:p>
          <a:p>
            <a:r>
              <a:rPr lang="en-US"/>
              <a:t>Meet with students to review walk audit findings, facilitate the students to prioritize issues, help the students practice presenting info to stakeholders.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71915-E6ED-49FB-95E1-C34157EC6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35175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spcBef>
                <a:spcPts val="0"/>
              </a:spcBef>
              <a:spcAft>
                <a:spcPts val="0"/>
              </a:spcAft>
              <a:buFont typeface="Arial" panose="020B0604020202020204" pitchFamily="34" charset="0"/>
              <a:buNone/>
            </a:pPr>
            <a:r>
              <a:rPr lang="en-US" sz="1200">
                <a:effectLst/>
                <a:latin typeface="Arial" panose="020B0604020202020204" pitchFamily="34" charset="0"/>
                <a:ea typeface="Times New Roman" panose="02020603050405020304" pitchFamily="18" charset="0"/>
              </a:rPr>
              <a:t>Megan</a:t>
            </a:r>
          </a:p>
          <a:p>
            <a:pPr marL="0" marR="0" indent="0">
              <a:spcBef>
                <a:spcPts val="0"/>
              </a:spcBef>
              <a:spcAft>
                <a:spcPts val="0"/>
              </a:spcAft>
              <a:buFont typeface="Arial" panose="020B0604020202020204" pitchFamily="34" charset="0"/>
              <a:buNone/>
            </a:pPr>
            <a:r>
              <a:rPr lang="en-US" sz="1200">
                <a:effectLst/>
                <a:latin typeface="Arial" panose="020B0604020202020204" pitchFamily="34" charset="0"/>
                <a:ea typeface="Times New Roman" panose="02020603050405020304" pitchFamily="18" charset="0"/>
              </a:rPr>
              <a:t>Results Continued: </a:t>
            </a:r>
          </a:p>
          <a:p>
            <a:pPr marL="342900" marR="0" indent="-342900">
              <a:spcBef>
                <a:spcPts val="0"/>
              </a:spcBef>
              <a:spcAft>
                <a:spcPts val="0"/>
              </a:spcAft>
              <a:buFont typeface="Arial" panose="020B0604020202020204" pitchFamily="34" charset="0"/>
              <a:buChar char="•"/>
            </a:pPr>
            <a:r>
              <a:rPr lang="en-US" sz="1200">
                <a:effectLst/>
                <a:latin typeface="Arial" panose="020B0604020202020204" pitchFamily="34" charset="0"/>
                <a:ea typeface="Times New Roman" panose="02020603050405020304" pitchFamily="18" charset="0"/>
              </a:rPr>
              <a:t>The results of the student led walk audit and report that followed, was used by the city traffic engineers office to apply for additional active transportation funds.  </a:t>
            </a:r>
          </a:p>
          <a:p>
            <a:pPr marL="0" marR="0">
              <a:spcBef>
                <a:spcPts val="0"/>
              </a:spcBef>
              <a:spcAft>
                <a:spcPts val="0"/>
              </a:spcAft>
            </a:pPr>
            <a:endParaRPr lang="en-US" sz="1200">
              <a:latin typeface="Arial" panose="020B060402020202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1200">
                <a:effectLst/>
                <a:latin typeface="Arial" panose="020B0604020202020204" pitchFamily="34" charset="0"/>
                <a:ea typeface="Calibri" panose="020F0502020204030204" pitchFamily="34" charset="0"/>
              </a:rPr>
              <a:t>In 2024, they were awarded funds to develop a </a:t>
            </a:r>
            <a:r>
              <a:rPr lang="en-US" sz="1200" b="1">
                <a:effectLst/>
                <a:latin typeface="Arial" panose="020B0604020202020204" pitchFamily="34" charset="0"/>
                <a:ea typeface="Calibri" panose="020F0502020204030204" pitchFamily="34" charset="0"/>
              </a:rPr>
              <a:t>Safe Routes to School Master Plan, </a:t>
            </a:r>
            <a:r>
              <a:rPr lang="en-US" sz="1200">
                <a:effectLst/>
                <a:latin typeface="Arial" panose="020B0604020202020204" pitchFamily="34" charset="0"/>
                <a:ea typeface="Calibri" panose="020F0502020204030204" pitchFamily="34" charset="0"/>
              </a:rPr>
              <a:t>among many other grants over the last several years.</a:t>
            </a:r>
          </a:p>
          <a:p>
            <a:pPr marL="342900" marR="0" indent="-342900">
              <a:spcBef>
                <a:spcPts val="0"/>
              </a:spcBef>
              <a:spcAft>
                <a:spcPts val="0"/>
              </a:spcAft>
              <a:buFont typeface="Arial" panose="020B0604020202020204" pitchFamily="34" charset="0"/>
              <a:buChar char="•"/>
            </a:pPr>
            <a:endParaRPr lang="en-US" sz="1200">
              <a:latin typeface="Arial" panose="020B060402020202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1200">
                <a:latin typeface="Arial" panose="020B0604020202020204" pitchFamily="34" charset="0"/>
                <a:ea typeface="Calibri" panose="020F0502020204030204" pitchFamily="34" charset="0"/>
              </a:rPr>
              <a:t>The b</a:t>
            </a:r>
            <a:r>
              <a:rPr lang="en-US" sz="1200">
                <a:effectLst/>
                <a:latin typeface="Arial" panose="020B0604020202020204" pitchFamily="34" charset="0"/>
                <a:ea typeface="Calibri" panose="020F0502020204030204" pitchFamily="34" charset="0"/>
              </a:rPr>
              <a:t>igger picture: this is the sixth (of nine) La Habra City School District (LHCSD) schools to participate in this type of walkability audit project.</a:t>
            </a:r>
          </a:p>
          <a:p>
            <a:pPr marL="342900" marR="0" indent="-342900">
              <a:spcBef>
                <a:spcPts val="0"/>
              </a:spcBef>
              <a:spcAft>
                <a:spcPts val="0"/>
              </a:spcAft>
              <a:buFont typeface="Arial" panose="020B0604020202020204" pitchFamily="34" charset="0"/>
              <a:buChar char="•"/>
            </a:pPr>
            <a:endParaRPr lang="en-US" sz="1200">
              <a:latin typeface="Arial" panose="020B060402020202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1200" b="1">
                <a:effectLst/>
                <a:latin typeface="Arial" panose="020B0604020202020204" pitchFamily="34" charset="0"/>
                <a:ea typeface="Calibri" panose="020F0502020204030204" pitchFamily="34" charset="0"/>
              </a:rPr>
              <a:t>Systems changes</a:t>
            </a:r>
            <a:r>
              <a:rPr lang="en-US" sz="1200">
                <a:effectLst/>
                <a:latin typeface="Arial" panose="020B0604020202020204" pitchFamily="34" charset="0"/>
                <a:ea typeface="Calibri" panose="020F0502020204030204" pitchFamily="34" charset="0"/>
              </a:rPr>
              <a:t>: LHCSD annually participates in Walk to School Day.  Some schools have “Walking Wednesday.”</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71915-E6ED-49FB-95E1-C34157EC6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24824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Anna:  Review of lessons learned/tips: </a:t>
            </a:r>
          </a:p>
          <a:p>
            <a:pPr marL="228600" indent="-228600">
              <a:buAutoNum type="arabicPeriod"/>
            </a:pPr>
            <a:endParaRPr lang="en-US"/>
          </a:p>
          <a:p>
            <a:pPr marL="228600" indent="-228600">
              <a:buAutoNum type="arabicPeriod"/>
            </a:pPr>
            <a:r>
              <a:rPr lang="en-US"/>
              <a:t>Find Mutual Goals: Make sure that all people are in agreement.  Make it a "win-win" for all stakeholders.  What's in it for you and your community partners?  Use of a visual Action Planning Tool may be very helpful.  </a:t>
            </a:r>
          </a:p>
          <a:p>
            <a:pPr marL="228600" indent="-228600">
              <a:buAutoNum type="arabicPeriod"/>
            </a:pPr>
            <a:r>
              <a:rPr lang="en-US"/>
              <a:t>Check-in: Routine communication can include phone calls, texts, in-person &amp; virtual meetings and even electronic newsletters.  Keeping stakeholders informed, engaged and excited/curious will be strategic.  </a:t>
            </a:r>
            <a:endParaRPr lang="en-US">
              <a:solidFill>
                <a:srgbClr val="333333"/>
              </a:solidFill>
              <a:latin typeface="Segoe UI"/>
              <a:cs typeface="Segoe UI"/>
            </a:endParaRPr>
          </a:p>
          <a:p>
            <a:pPr marL="228600" indent="-228600">
              <a:buAutoNum type="arabicPeriod"/>
            </a:pPr>
            <a:r>
              <a:rPr lang="en-US"/>
              <a:t>Recognize partners &amp; stakeholders:  This can be a handwritten "thank you card," a company or collaborative e-mail blast, featured photo in social media, story in a newsletter, a short video highlighting their contributions, or even a formal nomination for a community recognition hosted by city council or County Board of Supervisor.  The important thing will be the sincerity and gratitude you express for your stakeholders letting them know that they are valued.   </a:t>
            </a:r>
            <a:endParaRPr lang="en-US">
              <a:cs typeface="Calibri"/>
            </a:endParaRPr>
          </a:p>
          <a:p>
            <a:pPr marL="228600" indent="-228600">
              <a:buFontTx/>
              <a:buAutoNum type="arabicPeriod"/>
              <a:defRPr/>
            </a:pPr>
            <a:r>
              <a:rPr lang="en-US"/>
              <a:t>Be flexible: The work in public health is long-term.  We will experience staff turn overs, annual student graduation, leadership changes, shifts in funding streams &amp; priorities.  What is relevant now, may not be in a year or two.  Listening and strengthening connections with the community/neighborhood/school site will dictate how we pivot.  As a public health servant, we follow the lead of the community- our primary customers.  (data gathering, partnership building, community engagement will be on-going).  </a:t>
            </a:r>
            <a:endParaRPr lang="en-US">
              <a:cs typeface="Calibri" panose="020F0502020204030204"/>
            </a:endParaRPr>
          </a:p>
          <a:p>
            <a:pPr marL="228600" indent="-228600">
              <a:buAutoNum type="arabicPeriod"/>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71915-E6ED-49FB-95E1-C34157EC6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3776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Let's begin with general best practices for tailoring communication materials...I will hand things off now to Robyn Brasuell-Wax. Robyn is </a:t>
            </a:r>
            <a:r>
              <a:rPr lang="en-US">
                <a:ea typeface="Calibri"/>
                <a:cs typeface="Calibri"/>
              </a:rPr>
              <a:t>pursuing a Master's degree in Program Evaluation; she has a special interest in effective stakeholder communication and has been working with NPI to develop today's training and supplemental resources as part of </a:t>
            </a:r>
            <a:r>
              <a:rPr lang="en-US"/>
              <a:t>an 8-month practicum.</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6</a:t>
            </a:fld>
            <a:endParaRPr lang="en-US"/>
          </a:p>
        </p:txBody>
      </p:sp>
    </p:spTree>
    <p:extLst>
      <p:ext uri="{BB962C8B-B14F-4D97-AF65-F5344CB8AC3E}">
        <p14:creationId xmlns:p14="http://schemas.microsoft.com/office/powerpoint/2010/main" val="1467013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Anna:  In our team, we continue to support both city-based collaborative and district wellness meetings to build the relationship with stakeholders.  Another piece of communication platform we use is e-newsletters to keep partners informed and virtually connected before our next in-person meetings.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71915-E6ED-49FB-95E1-C34157EC6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2647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D977D7-06DC-4718-9F81-53DB47CB0EB7}" type="slidenum">
              <a:rPr lang="en-US" smtClean="0"/>
              <a:t>61</a:t>
            </a:fld>
            <a:endParaRPr lang="en-US"/>
          </a:p>
        </p:txBody>
      </p:sp>
    </p:spTree>
    <p:extLst>
      <p:ext uri="{BB962C8B-B14F-4D97-AF65-F5344CB8AC3E}">
        <p14:creationId xmlns:p14="http://schemas.microsoft.com/office/powerpoint/2010/main" val="7280814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so much Megan and Anna! Let's open it up for questions... </a:t>
            </a:r>
          </a:p>
          <a:p>
            <a:endParaRPr lang="en-US">
              <a:cs typeface="Calibri"/>
            </a:endParaRPr>
          </a:p>
          <a:p>
            <a:r>
              <a:rPr lang="en-US">
                <a:cs typeface="Calibri"/>
              </a:rPr>
              <a:t>Alright, it looks like we are approaching time...so at this point I'm going to move ahead for some brief closing material.</a:t>
            </a:r>
            <a:endParaRPr lang="en-US">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62</a:t>
            </a:fld>
            <a:endParaRPr lang="en-US"/>
          </a:p>
        </p:txBody>
      </p:sp>
    </p:spTree>
    <p:extLst>
      <p:ext uri="{BB962C8B-B14F-4D97-AF65-F5344CB8AC3E}">
        <p14:creationId xmlns:p14="http://schemas.microsoft.com/office/powerpoint/2010/main" val="22520309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Thank you very much for joining us today. This topic is so incredibly rich, so we wanted to make sure to provide resources for further learning in a few different areas. We will be sending out our best practices for effective communication with stakeholders supplemental PDF to all registrants after this session. Our slides and the today's recording will also be made available to you. Leah's pantry has created a fantastic training on breakthrough messaging, for those interested in really digging deeper into </a:t>
            </a:r>
            <a:r>
              <a:rPr lang="en-US"/>
              <a:t>message development, writing and delivery. The Collective impact forum offers a training for government employees to learn how to advance policy conversations. And the public health communication collaborative offers a training specifically on using data visualization in public health communications.</a:t>
            </a:r>
            <a:endParaRPr lang="en-US">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63</a:t>
            </a:fld>
            <a:endParaRPr lang="en-US"/>
          </a:p>
        </p:txBody>
      </p:sp>
    </p:spTree>
    <p:extLst>
      <p:ext uri="{BB962C8B-B14F-4D97-AF65-F5344CB8AC3E}">
        <p14:creationId xmlns:p14="http://schemas.microsoft.com/office/powerpoint/2010/main" val="7467127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Please feel free to contact NPI if you have any questions about this training or the data tools mentioned today. If you'd like to connect with our guest presenters, their emails are provided here. </a:t>
            </a:r>
          </a:p>
          <a:p>
            <a:endParaRPr lang="en-US">
              <a:cs typeface="Calibri"/>
            </a:endParaRPr>
          </a:p>
          <a:p>
            <a:r>
              <a:rPr lang="en-US">
                <a:cs typeface="Calibri"/>
              </a:rPr>
              <a:t>That's all we have for you today folks. Thank you so much for tuning in—those with any final questions are welcome to stay on for a few, otherwise please enjoy the rest of your day!</a:t>
            </a:r>
          </a:p>
        </p:txBody>
      </p:sp>
      <p:sp>
        <p:nvSpPr>
          <p:cNvPr id="4" name="Slide Number Placeholder 3"/>
          <p:cNvSpPr>
            <a:spLocks noGrp="1"/>
          </p:cNvSpPr>
          <p:nvPr>
            <p:ph type="sldNum" sz="quarter" idx="5"/>
          </p:nvPr>
        </p:nvSpPr>
        <p:spPr/>
        <p:txBody>
          <a:bodyPr/>
          <a:lstStyle/>
          <a:p>
            <a:fld id="{F0D977D7-06DC-4718-9F81-53DB47CB0EB7}" type="slidenum">
              <a:rPr lang="en-US"/>
              <a:t>64</a:t>
            </a:fld>
            <a:endParaRPr lang="en-US"/>
          </a:p>
        </p:txBody>
      </p:sp>
    </p:spTree>
    <p:extLst>
      <p:ext uri="{BB962C8B-B14F-4D97-AF65-F5344CB8AC3E}">
        <p14:creationId xmlns:p14="http://schemas.microsoft.com/office/powerpoint/2010/main" val="30391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There are a number of decision points one ought to consider when putting together a strategy for effective communication with various stakeholder groups. Today we'll be looking at </a:t>
            </a:r>
            <a:r>
              <a:rPr lang="en-US" b="1" dirty="0">
                <a:cs typeface="Calibri"/>
              </a:rPr>
              <a:t>five core steps </a:t>
            </a:r>
            <a:r>
              <a:rPr lang="en-US" dirty="0">
                <a:cs typeface="Calibri"/>
              </a:rPr>
              <a:t>within this process and walking through considerations for each. </a:t>
            </a:r>
            <a:endParaRPr lang="en-US" dirty="0">
              <a:ea typeface="Calibri"/>
              <a:cs typeface="Calibri"/>
            </a:endParaRPr>
          </a:p>
          <a:p>
            <a:r>
              <a:rPr lang="en-US" dirty="0">
                <a:cs typeface="Calibri"/>
              </a:rPr>
              <a:t>Because there is so much to think about with each of these, and we could easily spend an hour on these best practices alone, we've created a supplemental resource for you to reference after this training, in case you'd like to learn more about any of these topics or use them as reference guides after the fact</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0D977D7-06DC-4718-9F81-53DB47CB0EB7}" type="slidenum">
              <a:rPr lang="en-US"/>
              <a:t>7</a:t>
            </a:fld>
            <a:endParaRPr lang="en-US"/>
          </a:p>
        </p:txBody>
      </p:sp>
    </p:spTree>
    <p:extLst>
      <p:ext uri="{BB962C8B-B14F-4D97-AF65-F5344CB8AC3E}">
        <p14:creationId xmlns:p14="http://schemas.microsoft.com/office/powerpoint/2010/main" val="4104758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supplemental resource is broken down into the same five sections, each 1-2 pages. Sections include additional detail, examples, and link out to other learning opportunities. So please keep an eye out for that—it will be sent out right after this session.</a:t>
            </a:r>
          </a:p>
        </p:txBody>
      </p:sp>
      <p:sp>
        <p:nvSpPr>
          <p:cNvPr id="4" name="Slide Number Placeholder 3"/>
          <p:cNvSpPr>
            <a:spLocks noGrp="1"/>
          </p:cNvSpPr>
          <p:nvPr>
            <p:ph type="sldNum" sz="quarter" idx="5"/>
          </p:nvPr>
        </p:nvSpPr>
        <p:spPr/>
        <p:txBody>
          <a:bodyPr/>
          <a:lstStyle/>
          <a:p>
            <a:fld id="{F0D977D7-06DC-4718-9F81-53DB47CB0EB7}" type="slidenum">
              <a:rPr lang="en-US"/>
              <a:t>8</a:t>
            </a:fld>
            <a:endParaRPr lang="en-US"/>
          </a:p>
        </p:txBody>
      </p:sp>
    </p:spTree>
    <p:extLst>
      <p:ext uri="{BB962C8B-B14F-4D97-AF65-F5344CB8AC3E}">
        <p14:creationId xmlns:p14="http://schemas.microsoft.com/office/powerpoint/2010/main" val="3007920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Your communication strategy should start with identifying who your intended audience is. From here, we can start to understand our audience and their needs </a:t>
            </a:r>
            <a:r>
              <a:rPr lang="en-US"/>
              <a:t>to effectively communicate our points and inform their decision making. We recommend developing an audience profile by considering points like...*read out contents*</a:t>
            </a:r>
          </a:p>
          <a:p>
            <a:endParaRPr lang="en-US"/>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F0D977D7-06DC-4718-9F81-53DB47CB0EB7}" type="slidenum">
              <a:rPr lang="en-US"/>
              <a:t>9</a:t>
            </a:fld>
            <a:endParaRPr lang="en-US"/>
          </a:p>
        </p:txBody>
      </p:sp>
    </p:spTree>
    <p:extLst>
      <p:ext uri="{BB962C8B-B14F-4D97-AF65-F5344CB8AC3E}">
        <p14:creationId xmlns:p14="http://schemas.microsoft.com/office/powerpoint/2010/main" val="37414747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descr="A picture containing shape&#10;&#10;Description automatically generated">
            <a:extLst>
              <a:ext uri="{FF2B5EF4-FFF2-40B4-BE49-F238E27FC236}">
                <a16:creationId xmlns:a16="http://schemas.microsoft.com/office/drawing/2014/main" id="{6ECB916F-3420-AC47-BF46-D73950AA9A6F}"/>
              </a:ext>
            </a:extLst>
          </p:cNvPr>
          <p:cNvPicPr>
            <a:picLocks noChangeAspect="1"/>
          </p:cNvPicPr>
          <p:nvPr userDrawn="1"/>
        </p:nvPicPr>
        <p:blipFill>
          <a:blip r:embed="rId2"/>
          <a:stretch>
            <a:fillRect/>
          </a:stretch>
        </p:blipFill>
        <p:spPr>
          <a:xfrm>
            <a:off x="12699" y="0"/>
            <a:ext cx="12322585" cy="6938682"/>
          </a:xfrm>
          <a:prstGeom prst="rect">
            <a:avLst/>
          </a:prstGeom>
        </p:spPr>
      </p:pic>
    </p:spTree>
    <p:extLst>
      <p:ext uri="{BB962C8B-B14F-4D97-AF65-F5344CB8AC3E}">
        <p14:creationId xmlns:p14="http://schemas.microsoft.com/office/powerpoint/2010/main" val="1578366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F923-9446-2E45-A898-D6FCC99781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E8671-903F-8E49-8BC8-1D1F3F6B3EB6}"/>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4" name="Footer Placeholder 3">
            <a:extLst>
              <a:ext uri="{FF2B5EF4-FFF2-40B4-BE49-F238E27FC236}">
                <a16:creationId xmlns:a16="http://schemas.microsoft.com/office/drawing/2014/main" id="{FA0BCDD4-AB16-DC44-A2F0-83AC79734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FCCA6E-D388-2946-A4AA-79983DC3090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701032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9950E-24DB-294B-BAA8-96F21CC168F4}"/>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3" name="Footer Placeholder 2">
            <a:extLst>
              <a:ext uri="{FF2B5EF4-FFF2-40B4-BE49-F238E27FC236}">
                <a16:creationId xmlns:a16="http://schemas.microsoft.com/office/drawing/2014/main" id="{2F4845F0-B9F9-5C4F-A4B1-F5ED69DA7B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A1748D-C581-5448-A94C-5F3FE4A25B47}"/>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0604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7BD8-A2EB-E24A-9E65-A72820568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C5582-3ACF-114E-AEDA-F4C9407BF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84EA56-2D33-0844-9B63-B7550BE52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901CE-A1B1-9D4F-A2E0-0E83A82339D5}"/>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6" name="Footer Placeholder 5">
            <a:extLst>
              <a:ext uri="{FF2B5EF4-FFF2-40B4-BE49-F238E27FC236}">
                <a16:creationId xmlns:a16="http://schemas.microsoft.com/office/drawing/2014/main" id="{79CFC791-4F7B-B447-874E-4B66ABBD0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B31FA-F2A7-F04E-B4C3-F33EBC5CF7CB}"/>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53205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5A9B-0D3B-9848-AB35-0E2646D6C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17720-72F7-3B46-9E8C-F254453270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C5EA8A-C537-C54B-A832-40518AC20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2A074-E97A-5B42-B03D-CB57992145B2}"/>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6" name="Footer Placeholder 5">
            <a:extLst>
              <a:ext uri="{FF2B5EF4-FFF2-40B4-BE49-F238E27FC236}">
                <a16:creationId xmlns:a16="http://schemas.microsoft.com/office/drawing/2014/main" id="{D33E15EF-C73D-5248-BB71-F085D0930D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53A90-9CEC-5A49-AD3E-5A30C61AFB8F}"/>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34344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6D0F0-DDA8-F148-8FE1-215E174240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4A1A5-59DF-9A41-B640-9348396259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CA9FC-4A74-014B-B428-2F09059DC144}"/>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5" name="Footer Placeholder 4">
            <a:extLst>
              <a:ext uri="{FF2B5EF4-FFF2-40B4-BE49-F238E27FC236}">
                <a16:creationId xmlns:a16="http://schemas.microsoft.com/office/drawing/2014/main" id="{17083C65-8198-8344-8717-84AF3C6E16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81C1D-C627-204C-A820-3EA8009EFC1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088704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FDCC3-7419-544B-9964-A9A4C9FF0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BB6A46-D461-8849-81E6-C3D563190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BC004-98E2-D445-9A4F-38F3B3D7375E}"/>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5" name="Footer Placeholder 4">
            <a:extLst>
              <a:ext uri="{FF2B5EF4-FFF2-40B4-BE49-F238E27FC236}">
                <a16:creationId xmlns:a16="http://schemas.microsoft.com/office/drawing/2014/main" id="{25D153F6-F504-7841-80B0-F0533224A3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9D37C-328D-3C47-8108-46FDDB6620AD}"/>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597150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A37A0-1EE1-094E-ABDA-99B17C2CAEB0}"/>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04A922A9-BD72-134C-A77B-CCE77E19E458}"/>
              </a:ext>
            </a:extLst>
          </p:cNvPr>
          <p:cNvSpPr>
            <a:spLocks noGrp="1"/>
          </p:cNvSpPr>
          <p:nvPr>
            <p:ph type="subTitle" idx="1"/>
          </p:nvPr>
        </p:nvSpPr>
        <p:spPr>
          <a:xfrm>
            <a:off x="1524000" y="3602038"/>
            <a:ext cx="9144000" cy="1655762"/>
          </a:xfrm>
        </p:spPr>
        <p:txBody>
          <a:bodyPr/>
          <a:lstStyle>
            <a:lvl1pPr marL="0" indent="0" algn="ctr">
              <a:buNone/>
              <a:defRPr sz="2400" strike="sngStrike">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F4DF33CE-3BA5-3943-A091-27950CC182A2}"/>
              </a:ext>
            </a:extLst>
          </p:cNvPr>
          <p:cNvSpPr>
            <a:spLocks noGrp="1"/>
          </p:cNvSpPr>
          <p:nvPr>
            <p:ph type="sldNum" sz="quarter" idx="12"/>
          </p:nvPr>
        </p:nvSpPr>
        <p:spPr/>
        <p:txBody>
          <a:bodyPr/>
          <a:lstStyle/>
          <a:p>
            <a:fld id="{69280D35-D7F2-7B4C-B1FE-824959C6F424}" type="slidenum">
              <a:rPr lang="en-US" smtClean="0"/>
              <a:t>‹#›</a:t>
            </a:fld>
            <a:endParaRPr lang="en-US"/>
          </a:p>
        </p:txBody>
      </p:sp>
    </p:spTree>
    <p:extLst>
      <p:ext uri="{BB962C8B-B14F-4D97-AF65-F5344CB8AC3E}">
        <p14:creationId xmlns:p14="http://schemas.microsoft.com/office/powerpoint/2010/main" val="717984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A25D-B4D9-774B-8F39-3453553B27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180F51-DA7E-2A43-9000-DD5B9899B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60FFE3-70E2-EA4A-AEAA-CB01A3E86D29}"/>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5" name="Footer Placeholder 4">
            <a:extLst>
              <a:ext uri="{FF2B5EF4-FFF2-40B4-BE49-F238E27FC236}">
                <a16:creationId xmlns:a16="http://schemas.microsoft.com/office/drawing/2014/main" id="{972D4320-7E57-7A4E-8CB8-E3676F67D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9E17A3-B13D-8C4B-84CD-7EE2E595D0D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512389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926D-1EBB-B045-B829-242DD3A6D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D75F42-D264-B642-8713-DE54F1F6F1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B7178-70B9-DA44-A084-FCF125E93BC5}"/>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5" name="Footer Placeholder 4">
            <a:extLst>
              <a:ext uri="{FF2B5EF4-FFF2-40B4-BE49-F238E27FC236}">
                <a16:creationId xmlns:a16="http://schemas.microsoft.com/office/drawing/2014/main" id="{B9AB9BD2-65B4-3245-BA00-10318F000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5B376C-3EF6-F640-9BE9-2BB325C4D7E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405551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09855-5710-2748-9CAC-0C16C0A2B6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8A16BC-C0F4-6747-AECD-8B332CFDB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698D37-8764-F843-9824-E063E866D9E4}"/>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5" name="Footer Placeholder 4">
            <a:extLst>
              <a:ext uri="{FF2B5EF4-FFF2-40B4-BE49-F238E27FC236}">
                <a16:creationId xmlns:a16="http://schemas.microsoft.com/office/drawing/2014/main" id="{A1F21946-D1A0-C942-B46B-FF0CF853A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BB91AD-51BB-3C47-A633-0FDD42A4EE97}"/>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613791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descr="A picture containing shape&#10;&#10;Description automatically generated">
            <a:extLst>
              <a:ext uri="{FF2B5EF4-FFF2-40B4-BE49-F238E27FC236}">
                <a16:creationId xmlns:a16="http://schemas.microsoft.com/office/drawing/2014/main" id="{18E9A1D2-2FD9-D241-A512-8D1372742074}"/>
              </a:ext>
            </a:extLst>
          </p:cNvPr>
          <p:cNvPicPr>
            <a:picLocks noChangeAspect="1"/>
          </p:cNvPicPr>
          <p:nvPr userDrawn="1"/>
        </p:nvPicPr>
        <p:blipFill>
          <a:blip r:embed="rId2"/>
          <a:stretch>
            <a:fillRect/>
          </a:stretch>
        </p:blipFill>
        <p:spPr>
          <a:xfrm>
            <a:off x="6350" y="0"/>
            <a:ext cx="12179300" cy="6858000"/>
          </a:xfrm>
          <a:prstGeom prst="rect">
            <a:avLst/>
          </a:prstGeom>
        </p:spPr>
      </p:pic>
    </p:spTree>
    <p:extLst>
      <p:ext uri="{BB962C8B-B14F-4D97-AF65-F5344CB8AC3E}">
        <p14:creationId xmlns:p14="http://schemas.microsoft.com/office/powerpoint/2010/main" val="1029246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69D1-20DF-0043-A02D-78596AC0F1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E2B8D0-C20A-F04B-981A-DA974A36F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674BCF-100F-E941-BFF2-7B6B0B23A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3904E8-EA83-864B-ACF4-F24C33B55488}"/>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6" name="Footer Placeholder 5">
            <a:extLst>
              <a:ext uri="{FF2B5EF4-FFF2-40B4-BE49-F238E27FC236}">
                <a16:creationId xmlns:a16="http://schemas.microsoft.com/office/drawing/2014/main" id="{B541DF38-CEE6-5D4D-8459-B166301032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D939E0-1F5B-E748-9F09-5CD6D05C4EC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398396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7351-0478-3444-A34E-7791F585A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F97317-9412-474E-92A7-B8982763B3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C12BF-BE58-774F-9DFC-1DF78F1B33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6852B3-06E8-2B4D-ADD2-B3D503C24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AAFA2-0287-8E41-8792-95DF20CEA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C91D6B-C6F9-C245-8385-C9794CB43A7F}"/>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8" name="Footer Placeholder 7">
            <a:extLst>
              <a:ext uri="{FF2B5EF4-FFF2-40B4-BE49-F238E27FC236}">
                <a16:creationId xmlns:a16="http://schemas.microsoft.com/office/drawing/2014/main" id="{AB02CBAD-2E5E-A34C-BCF6-15EB4A4FB5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3F09A-A506-274A-84B4-F676C828AE4E}"/>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21602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AADC-51BC-6745-B4A6-51772613C5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039962-60A3-814E-A66E-61EAF01AE3A0}"/>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4" name="Footer Placeholder 3">
            <a:extLst>
              <a:ext uri="{FF2B5EF4-FFF2-40B4-BE49-F238E27FC236}">
                <a16:creationId xmlns:a16="http://schemas.microsoft.com/office/drawing/2014/main" id="{7F674173-2B8A-8948-8CAE-F8D3B62F0D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FE4F1-524B-3746-B7FC-CEBFD57CC333}"/>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91057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DB7BA4-B554-4047-9D76-7DE18F2C4431}"/>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3" name="Footer Placeholder 2">
            <a:extLst>
              <a:ext uri="{FF2B5EF4-FFF2-40B4-BE49-F238E27FC236}">
                <a16:creationId xmlns:a16="http://schemas.microsoft.com/office/drawing/2014/main" id="{5197B702-28D4-D244-A44F-7CEC919C92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6AD1F4-2338-604E-8482-EF2DB0D4EDB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395131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ED7D-0C14-CB48-BC82-F06753D10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12676-FDBA-4A43-B716-9A1E89403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6E8161-0CC0-0D4E-A1C2-3DB408665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F8742-A805-4B46-8046-EEF934569776}"/>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6" name="Footer Placeholder 5">
            <a:extLst>
              <a:ext uri="{FF2B5EF4-FFF2-40B4-BE49-F238E27FC236}">
                <a16:creationId xmlns:a16="http://schemas.microsoft.com/office/drawing/2014/main" id="{9B4348AB-1783-D145-B908-D8B512E42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28A057-1CA7-7544-BE14-88F59444396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589389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C12-CA29-3946-A3E7-77DBFD858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9B36E5-0F6D-8245-B6EB-CE60A1F86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1BBE08-E002-C049-9C23-AAC5428F2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BBB1B6-3A68-0D4D-AB16-2D642B5D36DE}"/>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6" name="Footer Placeholder 5">
            <a:extLst>
              <a:ext uri="{FF2B5EF4-FFF2-40B4-BE49-F238E27FC236}">
                <a16:creationId xmlns:a16="http://schemas.microsoft.com/office/drawing/2014/main" id="{035D3103-01C1-3F46-BE14-8B7AA41B9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D48798-8CB3-284D-AA02-0C20DB6C282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931449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FBF6-5055-354A-A634-0C5311A88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450A89-858A-6C44-B6D9-CB68CB6E9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56155-DB15-E04D-B976-E4FE7BD88610}"/>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5" name="Footer Placeholder 4">
            <a:extLst>
              <a:ext uri="{FF2B5EF4-FFF2-40B4-BE49-F238E27FC236}">
                <a16:creationId xmlns:a16="http://schemas.microsoft.com/office/drawing/2014/main" id="{72127903-332A-F945-81D9-712A9EDB7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5C2485-2415-AE41-BA81-B7C1024E365F}"/>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5069651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AF87FF-0B87-E040-9BC5-975B6900B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4FB225-FBCC-0C43-9934-11CB2FCF44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4BA93-566A-484F-AAE7-564F6D5A9084}"/>
              </a:ext>
            </a:extLst>
          </p:cNvPr>
          <p:cNvSpPr>
            <a:spLocks noGrp="1"/>
          </p:cNvSpPr>
          <p:nvPr>
            <p:ph type="dt" sz="half" idx="10"/>
          </p:nvPr>
        </p:nvSpPr>
        <p:spPr/>
        <p:txBody>
          <a:bodyPr/>
          <a:lstStyle/>
          <a:p>
            <a:fld id="{0CB11CA2-BB88-8644-98B4-6A53F6EA3C3D}" type="datetimeFigureOut">
              <a:rPr lang="en-US" smtClean="0"/>
              <a:t>8/29/2024</a:t>
            </a:fld>
            <a:endParaRPr lang="en-US"/>
          </a:p>
        </p:txBody>
      </p:sp>
      <p:sp>
        <p:nvSpPr>
          <p:cNvPr id="5" name="Footer Placeholder 4">
            <a:extLst>
              <a:ext uri="{FF2B5EF4-FFF2-40B4-BE49-F238E27FC236}">
                <a16:creationId xmlns:a16="http://schemas.microsoft.com/office/drawing/2014/main" id="{54C8546A-3542-814A-869A-AD7345F4B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1D029-03A8-924C-829C-D72BAC507A9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83139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descr="Graphical user interface&#10;&#10;Description automatically generated with medium confidence">
            <a:extLst>
              <a:ext uri="{FF2B5EF4-FFF2-40B4-BE49-F238E27FC236}">
                <a16:creationId xmlns:a16="http://schemas.microsoft.com/office/drawing/2014/main" id="{773FF124-3618-F34E-8B16-A531C632B7CC}"/>
              </a:ext>
            </a:extLst>
          </p:cNvPr>
          <p:cNvPicPr>
            <a:picLocks noChangeAspect="1"/>
          </p:cNvPicPr>
          <p:nvPr userDrawn="1"/>
        </p:nvPicPr>
        <p:blipFill>
          <a:blip r:embed="rId2"/>
          <a:stretch>
            <a:fillRect/>
          </a:stretch>
        </p:blipFill>
        <p:spPr>
          <a:xfrm>
            <a:off x="6350" y="0"/>
            <a:ext cx="12179300" cy="6858000"/>
          </a:xfrm>
          <a:prstGeom prst="rect">
            <a:avLst/>
          </a:prstGeom>
        </p:spPr>
      </p:pic>
    </p:spTree>
    <p:extLst>
      <p:ext uri="{BB962C8B-B14F-4D97-AF65-F5344CB8AC3E}">
        <p14:creationId xmlns:p14="http://schemas.microsoft.com/office/powerpoint/2010/main" val="11692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07342CD-F67A-404F-9FE4-F5EC18A337BA}"/>
              </a:ext>
            </a:extLst>
          </p:cNvPr>
          <p:cNvPicPr>
            <a:picLocks noChangeAspect="1"/>
          </p:cNvPicPr>
          <p:nvPr userDrawn="1"/>
        </p:nvPicPr>
        <p:blipFill>
          <a:blip r:embed="rId2"/>
          <a:stretch>
            <a:fillRect/>
          </a:stretch>
        </p:blipFill>
        <p:spPr>
          <a:xfrm>
            <a:off x="0" y="0"/>
            <a:ext cx="12179300" cy="990600"/>
          </a:xfrm>
          <a:prstGeom prst="rect">
            <a:avLst/>
          </a:prstGeom>
        </p:spPr>
      </p:pic>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rgbClr val="702B8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55163"/>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12" name="Picture 11" descr="A picture containing graphical user interface&#10;&#10;Description automatically generated">
            <a:extLst>
              <a:ext uri="{FF2B5EF4-FFF2-40B4-BE49-F238E27FC236}">
                <a16:creationId xmlns:a16="http://schemas.microsoft.com/office/drawing/2014/main" id="{A9DB1244-CF85-3A48-A017-351AEDDBF90D}"/>
              </a:ext>
            </a:extLst>
          </p:cNvPr>
          <p:cNvPicPr>
            <a:picLocks noChangeAspect="1"/>
          </p:cNvPicPr>
          <p:nvPr userDrawn="1"/>
        </p:nvPicPr>
        <p:blipFill>
          <a:blip r:embed="rId3"/>
          <a:stretch>
            <a:fillRect/>
          </a:stretch>
        </p:blipFill>
        <p:spPr>
          <a:xfrm>
            <a:off x="119503" y="6090444"/>
            <a:ext cx="2826897" cy="667248"/>
          </a:xfrm>
          <a:prstGeom prst="rect">
            <a:avLst/>
          </a:prstGeom>
        </p:spPr>
      </p:pic>
    </p:spTree>
    <p:extLst>
      <p:ext uri="{BB962C8B-B14F-4D97-AF65-F5344CB8AC3E}">
        <p14:creationId xmlns:p14="http://schemas.microsoft.com/office/powerpoint/2010/main" val="211522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rgbClr val="2B3885"/>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7536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45EC23C6-4398-6945-9B74-D6670BAF20E9}"/>
              </a:ext>
            </a:extLst>
          </p:cNvPr>
          <p:cNvPicPr>
            <a:picLocks noChangeAspect="1"/>
          </p:cNvPicPr>
          <p:nvPr userDrawn="1"/>
        </p:nvPicPr>
        <p:blipFill>
          <a:blip r:embed="rId2"/>
          <a:stretch>
            <a:fillRect/>
          </a:stretch>
        </p:blipFill>
        <p:spPr>
          <a:xfrm>
            <a:off x="6350" y="0"/>
            <a:ext cx="12179300" cy="990600"/>
          </a:xfrm>
          <a:prstGeom prst="rect">
            <a:avLst/>
          </a:prstGeom>
        </p:spPr>
      </p:pic>
      <p:pic>
        <p:nvPicPr>
          <p:cNvPr id="14" name="Picture 13">
            <a:extLst>
              <a:ext uri="{FF2B5EF4-FFF2-40B4-BE49-F238E27FC236}">
                <a16:creationId xmlns:a16="http://schemas.microsoft.com/office/drawing/2014/main" id="{B6D25991-5F79-BC4D-8982-967F3537E9F6}"/>
              </a:ext>
            </a:extLst>
          </p:cNvPr>
          <p:cNvPicPr>
            <a:picLocks noChangeAspect="1"/>
          </p:cNvPicPr>
          <p:nvPr userDrawn="1"/>
        </p:nvPicPr>
        <p:blipFill>
          <a:blip r:embed="rId3"/>
          <a:stretch>
            <a:fillRect/>
          </a:stretch>
        </p:blipFill>
        <p:spPr>
          <a:xfrm>
            <a:off x="158750" y="6090444"/>
            <a:ext cx="2832100" cy="660400"/>
          </a:xfrm>
          <a:prstGeom prst="rect">
            <a:avLst/>
          </a:prstGeom>
        </p:spPr>
      </p:pic>
    </p:spTree>
    <p:extLst>
      <p:ext uri="{BB962C8B-B14F-4D97-AF65-F5344CB8AC3E}">
        <p14:creationId xmlns:p14="http://schemas.microsoft.com/office/powerpoint/2010/main" val="2342563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rgbClr val="2B3885"/>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218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BD65CB5E-AE67-E140-BF09-4C613F180386}"/>
              </a:ext>
            </a:extLst>
          </p:cNvPr>
          <p:cNvPicPr>
            <a:picLocks noChangeAspect="1"/>
          </p:cNvPicPr>
          <p:nvPr userDrawn="1"/>
        </p:nvPicPr>
        <p:blipFill>
          <a:blip r:embed="rId2"/>
          <a:stretch>
            <a:fillRect/>
          </a:stretch>
        </p:blipFill>
        <p:spPr>
          <a:xfrm>
            <a:off x="0" y="0"/>
            <a:ext cx="12179300" cy="990600"/>
          </a:xfrm>
          <a:prstGeom prst="rect">
            <a:avLst/>
          </a:prstGeom>
        </p:spPr>
      </p:pic>
      <p:pic>
        <p:nvPicPr>
          <p:cNvPr id="10" name="Picture 9">
            <a:extLst>
              <a:ext uri="{FF2B5EF4-FFF2-40B4-BE49-F238E27FC236}">
                <a16:creationId xmlns:a16="http://schemas.microsoft.com/office/drawing/2014/main" id="{3540BCAA-BF3A-F14F-B1FB-9A3795590448}"/>
              </a:ext>
            </a:extLst>
          </p:cNvPr>
          <p:cNvPicPr>
            <a:picLocks noChangeAspect="1"/>
          </p:cNvPicPr>
          <p:nvPr userDrawn="1"/>
        </p:nvPicPr>
        <p:blipFill>
          <a:blip r:embed="rId3"/>
          <a:stretch>
            <a:fillRect/>
          </a:stretch>
        </p:blipFill>
        <p:spPr>
          <a:xfrm>
            <a:off x="133350" y="6090444"/>
            <a:ext cx="2832100" cy="660400"/>
          </a:xfrm>
          <a:prstGeom prst="rect">
            <a:avLst/>
          </a:prstGeom>
        </p:spPr>
      </p:pic>
    </p:spTree>
    <p:extLst>
      <p:ext uri="{BB962C8B-B14F-4D97-AF65-F5344CB8AC3E}">
        <p14:creationId xmlns:p14="http://schemas.microsoft.com/office/powerpoint/2010/main" val="729029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0AD50-C820-B74B-9D12-54B165080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5A7509-3C51-1540-B5B2-80960E1A17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97C75A-44C2-0D45-9B39-CBD19CF04CF4}"/>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5" name="Footer Placeholder 4">
            <a:extLst>
              <a:ext uri="{FF2B5EF4-FFF2-40B4-BE49-F238E27FC236}">
                <a16:creationId xmlns:a16="http://schemas.microsoft.com/office/drawing/2014/main" id="{8FBE2794-1B84-6948-9C2F-67DE0E98C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2E7A24-18F8-6440-AFD3-FFF1C3452141}"/>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85671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0C4C-9C1B-8C45-87A0-74246445E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53C22E-33C7-8F49-A265-D5D8313AE7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BBB54A-308F-2746-B04C-B86E00FCC5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72772E-B089-4543-9E9B-B2CA0B237407}"/>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6" name="Footer Placeholder 5">
            <a:extLst>
              <a:ext uri="{FF2B5EF4-FFF2-40B4-BE49-F238E27FC236}">
                <a16:creationId xmlns:a16="http://schemas.microsoft.com/office/drawing/2014/main" id="{3761BBD7-D362-9647-B586-25CA09FCD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1D535-282B-5F42-9B25-E107E28E966C}"/>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419418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9812B-B797-7742-8124-2FCD0E9884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A045D5-C335-6A43-AF25-1E6648EEBE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3B8F3-7B8E-5947-A74B-02808BC706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88BEFF-5E2A-7444-8D06-0162C78F4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4F5142-3022-1446-9DEA-634D5376AC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48A6EB-ECE1-C943-929B-709097BCAD52}"/>
              </a:ext>
            </a:extLst>
          </p:cNvPr>
          <p:cNvSpPr>
            <a:spLocks noGrp="1"/>
          </p:cNvSpPr>
          <p:nvPr>
            <p:ph type="dt" sz="half" idx="10"/>
          </p:nvPr>
        </p:nvSpPr>
        <p:spPr/>
        <p:txBody>
          <a:bodyPr/>
          <a:lstStyle/>
          <a:p>
            <a:fld id="{C1D30179-B65F-F446-91C9-CBE070704E17}" type="datetimeFigureOut">
              <a:rPr lang="en-US" smtClean="0"/>
              <a:t>8/29/2024</a:t>
            </a:fld>
            <a:endParaRPr lang="en-US"/>
          </a:p>
        </p:txBody>
      </p:sp>
      <p:sp>
        <p:nvSpPr>
          <p:cNvPr id="8" name="Footer Placeholder 7">
            <a:extLst>
              <a:ext uri="{FF2B5EF4-FFF2-40B4-BE49-F238E27FC236}">
                <a16:creationId xmlns:a16="http://schemas.microsoft.com/office/drawing/2014/main" id="{3144C670-B14E-0E48-B55D-EC84DA1095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A098D4-C2EA-4244-9BF6-CD3FCAF1409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825058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95BE0-A2D0-E54E-9352-EEB5C7C7FC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40850F-B278-BD42-AFBE-FFBAF7274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84A547-AE65-4241-9104-BFE1B9A13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30179-B65F-F446-91C9-CBE070704E17}" type="datetimeFigureOut">
              <a:rPr lang="en-US" smtClean="0"/>
              <a:t>8/29/2024</a:t>
            </a:fld>
            <a:endParaRPr lang="en-US"/>
          </a:p>
        </p:txBody>
      </p:sp>
      <p:sp>
        <p:nvSpPr>
          <p:cNvPr id="5" name="Footer Placeholder 4">
            <a:extLst>
              <a:ext uri="{FF2B5EF4-FFF2-40B4-BE49-F238E27FC236}">
                <a16:creationId xmlns:a16="http://schemas.microsoft.com/office/drawing/2014/main" id="{A3EF0867-20DA-C043-BC77-40BC1D9CF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BED5A9-B320-B743-9689-FE5B1D07A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E07EE-3704-CE4D-9B60-474F9201CD5F}" type="slidenum">
              <a:rPr lang="en-US" smtClean="0"/>
              <a:t>‹#›</a:t>
            </a:fld>
            <a:endParaRPr lang="en-US"/>
          </a:p>
        </p:txBody>
      </p:sp>
    </p:spTree>
    <p:extLst>
      <p:ext uri="{BB962C8B-B14F-4D97-AF65-F5344CB8AC3E}">
        <p14:creationId xmlns:p14="http://schemas.microsoft.com/office/powerpoint/2010/main" val="307102306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3" r:id="rId3"/>
    <p:sldLayoutId id="2147483650" r:id="rId4"/>
    <p:sldLayoutId id="2147483661" r:id="rId5"/>
    <p:sldLayoutId id="2147483662"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A86AE0-40A6-1E46-A593-25DD4273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755E19-42B9-4A46-90B5-12782457A5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F58836-528F-7945-B98A-8677621612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105A7-A977-FA46-BA0B-8C6154C51868}" type="datetimeFigureOut">
              <a:rPr lang="en-US" smtClean="0"/>
              <a:t>8/29/2024</a:t>
            </a:fld>
            <a:endParaRPr lang="en-US"/>
          </a:p>
        </p:txBody>
      </p:sp>
      <p:sp>
        <p:nvSpPr>
          <p:cNvPr id="5" name="Footer Placeholder 4">
            <a:extLst>
              <a:ext uri="{FF2B5EF4-FFF2-40B4-BE49-F238E27FC236}">
                <a16:creationId xmlns:a16="http://schemas.microsoft.com/office/drawing/2014/main" id="{0AE5AE97-BC85-C64E-90EC-1BE94FA71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D3FE05-048D-3147-A74E-EF48E8E42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80D35-D7F2-7B4C-B1FE-824959C6F424}" type="slidenum">
              <a:rPr lang="en-US" smtClean="0"/>
              <a:t>‹#›</a:t>
            </a:fld>
            <a:endParaRPr lang="en-US"/>
          </a:p>
        </p:txBody>
      </p:sp>
      <p:pic>
        <p:nvPicPr>
          <p:cNvPr id="7" name="Picture 6" descr="Shape, rectangle&#10;&#10;Description automatically generated">
            <a:extLst>
              <a:ext uri="{FF2B5EF4-FFF2-40B4-BE49-F238E27FC236}">
                <a16:creationId xmlns:a16="http://schemas.microsoft.com/office/drawing/2014/main" id="{59012EB5-E61D-884A-AAB6-02CDD1C54DD7}"/>
              </a:ext>
            </a:extLst>
          </p:cNvPr>
          <p:cNvPicPr>
            <a:picLocks noChangeAspect="1"/>
          </p:cNvPicPr>
          <p:nvPr userDrawn="1"/>
        </p:nvPicPr>
        <p:blipFill>
          <a:blip r:embed="rId3"/>
          <a:stretch>
            <a:fillRect/>
          </a:stretch>
        </p:blipFill>
        <p:spPr>
          <a:xfrm>
            <a:off x="0" y="0"/>
            <a:ext cx="12263120" cy="6883664"/>
          </a:xfrm>
          <a:prstGeom prst="rect">
            <a:avLst/>
          </a:prstGeom>
        </p:spPr>
      </p:pic>
    </p:spTree>
    <p:extLst>
      <p:ext uri="{BB962C8B-B14F-4D97-AF65-F5344CB8AC3E}">
        <p14:creationId xmlns:p14="http://schemas.microsoft.com/office/powerpoint/2010/main" val="268141934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FEE4F7-30AA-7344-9252-A2D3FC439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BD2A9-3A5C-D248-9B83-E56E3C6C2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CE581-6F1B-2145-8516-2C06C21139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11CA2-BB88-8644-98B4-6A53F6EA3C3D}" type="datetimeFigureOut">
              <a:rPr lang="en-US" smtClean="0"/>
              <a:t>8/29/2024</a:t>
            </a:fld>
            <a:endParaRPr lang="en-US"/>
          </a:p>
        </p:txBody>
      </p:sp>
      <p:sp>
        <p:nvSpPr>
          <p:cNvPr id="5" name="Footer Placeholder 4">
            <a:extLst>
              <a:ext uri="{FF2B5EF4-FFF2-40B4-BE49-F238E27FC236}">
                <a16:creationId xmlns:a16="http://schemas.microsoft.com/office/drawing/2014/main" id="{41027632-0FF1-F14C-85E6-24DD836EE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A5F543-BEAF-4D4E-962F-42E10D66FA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0C10C-F020-BF4B-8150-00A8BD9FF433}" type="slidenum">
              <a:rPr lang="en-US" smtClean="0"/>
              <a:t>‹#›</a:t>
            </a:fld>
            <a:endParaRPr lang="en-US"/>
          </a:p>
        </p:txBody>
      </p:sp>
      <p:pic>
        <p:nvPicPr>
          <p:cNvPr id="8" name="Picture 7">
            <a:extLst>
              <a:ext uri="{FF2B5EF4-FFF2-40B4-BE49-F238E27FC236}">
                <a16:creationId xmlns:a16="http://schemas.microsoft.com/office/drawing/2014/main" id="{83FDFBB4-48B8-C248-9939-E8CFD79A97C9}"/>
              </a:ext>
            </a:extLst>
          </p:cNvPr>
          <p:cNvPicPr>
            <a:picLocks noChangeAspect="1"/>
          </p:cNvPicPr>
          <p:nvPr userDrawn="1"/>
        </p:nvPicPr>
        <p:blipFill>
          <a:blip r:embed="rId13"/>
          <a:stretch>
            <a:fillRect/>
          </a:stretch>
        </p:blipFill>
        <p:spPr>
          <a:xfrm>
            <a:off x="0" y="6208712"/>
            <a:ext cx="12192000" cy="660400"/>
          </a:xfrm>
          <a:prstGeom prst="rect">
            <a:avLst/>
          </a:prstGeom>
        </p:spPr>
      </p:pic>
    </p:spTree>
    <p:extLst>
      <p:ext uri="{BB962C8B-B14F-4D97-AF65-F5344CB8AC3E}">
        <p14:creationId xmlns:p14="http://schemas.microsoft.com/office/powerpoint/2010/main" val="344460381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 Id="rId9"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44.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jpe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cdph.ca.gov/Programs/CCDPHP/DCDIC/NEOPB/Pages/SNAPEdCountyProfileDashboard.aspx"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8" Type="http://schemas.openxmlformats.org/officeDocument/2006/relationships/hyperlink" Target="https://www.countyhealthrankings.org/health-data" TargetMode="External"/><Relationship Id="rId3" Type="http://schemas.openxmlformats.org/officeDocument/2006/relationships/hyperlink" Target="https://healthpolicy.ucla.edu/our-work/askchis" TargetMode="External"/><Relationship Id="rId7" Type="http://schemas.openxmlformats.org/officeDocument/2006/relationships/hyperlink" Target="https://www.cityhealthdashboard.com/"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data.census.gov/" TargetMode="External"/><Relationship Id="rId5" Type="http://schemas.openxmlformats.org/officeDocument/2006/relationships/hyperlink" Target="https://data.chhs.ca.gov/" TargetMode="External"/><Relationship Id="rId4" Type="http://schemas.openxmlformats.org/officeDocument/2006/relationships/hyperlink" Target="https://www.healthyplacesindex.org/" TargetMode="External"/><Relationship Id="rId9"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63.svg"/></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datavizcatalogue.com/search.html" TargetMode="External"/><Relationship Id="rId7" Type="http://schemas.openxmlformats.org/officeDocument/2006/relationships/image" Target="../media/image67.sv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chart" Target="../charts/chart2.xml"/></Relationships>
</file>

<file path=ppt/slides/_rels/slide2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80.svg"/><Relationship Id="rId4" Type="http://schemas.openxmlformats.org/officeDocument/2006/relationships/image" Target="../media/image79.png"/></Relationships>
</file>

<file path=ppt/slides/_rels/slide2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82.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0.sv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8.xml"/><Relationship Id="rId1" Type="http://schemas.openxmlformats.org/officeDocument/2006/relationships/slideLayout" Target="../slideLayouts/slideLayout18.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0.svg"/></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63.svg"/></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86.svg"/></Relationships>
</file>

<file path=ppt/slides/_rels/slide3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hyperlink" Target="https://DrinkingWaterAlliance.org" TargetMode="External"/><Relationship Id="rId5" Type="http://schemas.openxmlformats.org/officeDocument/2006/relationships/hyperlink" Target="https://npi.ucanr.edu" TargetMode="External"/><Relationship Id="rId4" Type="http://schemas.openxmlformats.org/officeDocument/2006/relationships/image" Target="../media/image88.png"/></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92.svg"/></Relationships>
</file>

<file path=ppt/slides/_rels/slide36.xml.rels><?xml version="1.0" encoding="UTF-8" standalone="yes"?>
<Relationships xmlns="http://schemas.openxmlformats.org/package/2006/relationships"><Relationship Id="rId8" Type="http://schemas.openxmlformats.org/officeDocument/2006/relationships/image" Target="../media/image98.sv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96.svg"/><Relationship Id="rId5" Type="http://schemas.openxmlformats.org/officeDocument/2006/relationships/image" Target="../media/image95.png"/><Relationship Id="rId4" Type="http://schemas.openxmlformats.org/officeDocument/2006/relationships/image" Target="../media/image94.svg"/></Relationships>
</file>

<file path=ppt/slides/_rels/slide3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101.jpeg"/></Relationships>
</file>

<file path=ppt/slides/_rels/slide39.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jpe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105.png"/><Relationship Id="rId5" Type="http://schemas.openxmlformats.org/officeDocument/2006/relationships/image" Target="../media/image104.jpeg"/><Relationship Id="rId4" Type="http://schemas.openxmlformats.org/officeDocument/2006/relationships/image" Target="../media/image10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hyperlink" Target="https://ucanr.edu/sites/NewNutritionPolicyInstitute/files/354287.pdf"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2.xml"/><Relationship Id="rId1" Type="http://schemas.openxmlformats.org/officeDocument/2006/relationships/slideLayout" Target="../slideLayouts/slideLayout11.xml"/><Relationship Id="rId6" Type="http://schemas.openxmlformats.org/officeDocument/2006/relationships/image" Target="../media/image116.jpeg"/><Relationship Id="rId5" Type="http://schemas.openxmlformats.org/officeDocument/2006/relationships/image" Target="../media/image115.png"/><Relationship Id="rId4" Type="http://schemas.openxmlformats.org/officeDocument/2006/relationships/image" Target="../media/image114.png"/></Relationships>
</file>

<file path=ppt/slides/_rels/slide5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3.xml"/><Relationship Id="rId1" Type="http://schemas.openxmlformats.org/officeDocument/2006/relationships/slideLayout" Target="../slideLayouts/slideLayout20.xml"/><Relationship Id="rId4" Type="http://schemas.openxmlformats.org/officeDocument/2006/relationships/image" Target="../media/image118.png"/></Relationships>
</file>

<file path=ppt/slides/_rels/slide5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4.xml"/><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5.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6.xml"/><Relationship Id="rId1" Type="http://schemas.openxmlformats.org/officeDocument/2006/relationships/slideLayout" Target="../slideLayouts/slideLayout20.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5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57.xml"/><Relationship Id="rId1" Type="http://schemas.openxmlformats.org/officeDocument/2006/relationships/slideLayout" Target="../slideLayouts/slideLayout24.xml"/><Relationship Id="rId4" Type="http://schemas.openxmlformats.org/officeDocument/2006/relationships/image" Target="../media/image125.jpeg"/></Relationships>
</file>

<file path=ppt/slides/_rels/slide5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8.xml"/><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9.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32.sv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3" Type="http://schemas.openxmlformats.org/officeDocument/2006/relationships/image" Target="../media/image133.gif"/><Relationship Id="rId2" Type="http://schemas.openxmlformats.org/officeDocument/2006/relationships/notesSlide" Target="../notesSlides/notesSlide61.xml"/><Relationship Id="rId1" Type="http://schemas.openxmlformats.org/officeDocument/2006/relationships/slideLayout" Target="../slideLayouts/slideLayout20.xml"/><Relationship Id="rId4" Type="http://schemas.openxmlformats.org/officeDocument/2006/relationships/image" Target="../media/image134.gif"/></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hyperlink" Target="https://leahspantry.org/courses/?tlms-course=309" TargetMode="External"/><Relationship Id="rId2" Type="http://schemas.openxmlformats.org/officeDocument/2006/relationships/notesSlide" Target="../notesSlides/notesSlide63.xml"/><Relationship Id="rId1" Type="http://schemas.openxmlformats.org/officeDocument/2006/relationships/slideLayout" Target="../slideLayouts/slideLayout4.xml"/><Relationship Id="rId5" Type="http://schemas.openxmlformats.org/officeDocument/2006/relationships/hyperlink" Target="https://publichealthcollaborative.org/webinars/" TargetMode="External"/><Relationship Id="rId4" Type="http://schemas.openxmlformats.org/officeDocument/2006/relationships/hyperlink" Target="https://youtu.be/WQEFjKyXGaQ?feature=shared"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mailto:evaluatesnaped@ucanr.edu" TargetMode="External"/><Relationship Id="rId7" Type="http://schemas.openxmlformats.org/officeDocument/2006/relationships/hyperlink" Target="mailto:mbeard@ocha.com" TargetMode="External"/><Relationship Id="rId2" Type="http://schemas.openxmlformats.org/officeDocument/2006/relationships/notesSlide" Target="../notesSlides/notesSlide64.xml"/><Relationship Id="rId1" Type="http://schemas.openxmlformats.org/officeDocument/2006/relationships/slideLayout" Target="../slideLayouts/slideLayout4.xml"/><Relationship Id="rId6" Type="http://schemas.openxmlformats.org/officeDocument/2006/relationships/hyperlink" Target="mailto:aluciano@ochca.com" TargetMode="External"/><Relationship Id="rId5" Type="http://schemas.openxmlformats.org/officeDocument/2006/relationships/hyperlink" Target="mailto:laurel.chambers@sonoma-county.org" TargetMode="External"/><Relationship Id="rId4" Type="http://schemas.openxmlformats.org/officeDocument/2006/relationships/hyperlink" Target="mailto:ceahecht@ucanr.ed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17B975-441A-6D6D-9B18-BDB192B297F4}"/>
              </a:ext>
            </a:extLst>
          </p:cNvPr>
          <p:cNvSpPr txBox="1"/>
          <p:nvPr/>
        </p:nvSpPr>
        <p:spPr>
          <a:xfrm>
            <a:off x="6034049" y="2410521"/>
            <a:ext cx="615386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bg1"/>
                </a:solidFill>
                <a:cs typeface="Calibri"/>
              </a:rPr>
              <a:t>Crafting Impactful Messages:</a:t>
            </a:r>
          </a:p>
          <a:p>
            <a:r>
              <a:rPr lang="en-US" sz="2400">
                <a:solidFill>
                  <a:srgbClr val="FFFFFF"/>
                </a:solidFill>
              </a:rPr>
              <a:t>Tailoring LHD data stories for diverse audiences</a:t>
            </a:r>
            <a:endParaRPr lang="en-US" sz="2400">
              <a:cs typeface="Calibri" panose="020F0502020204030204"/>
            </a:endParaRPr>
          </a:p>
        </p:txBody>
      </p:sp>
      <p:sp>
        <p:nvSpPr>
          <p:cNvPr id="3" name="TextBox 2">
            <a:extLst>
              <a:ext uri="{FF2B5EF4-FFF2-40B4-BE49-F238E27FC236}">
                <a16:creationId xmlns:a16="http://schemas.microsoft.com/office/drawing/2014/main" id="{58F803A6-C8C6-0FE0-5136-EB2FA9E2CCCA}"/>
              </a:ext>
            </a:extLst>
          </p:cNvPr>
          <p:cNvSpPr txBox="1"/>
          <p:nvPr/>
        </p:nvSpPr>
        <p:spPr>
          <a:xfrm>
            <a:off x="7600300" y="3815204"/>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rgbClr val="FFFFFF"/>
                </a:solidFill>
                <a:cs typeface="Calibri"/>
              </a:rPr>
              <a:t>August 29, 2024</a:t>
            </a:r>
            <a:endParaRPr lang="en-US" sz="2000">
              <a:solidFill>
                <a:srgbClr val="FFFFFF"/>
              </a:solidFill>
            </a:endParaRPr>
          </a:p>
        </p:txBody>
      </p:sp>
      <p:sp>
        <p:nvSpPr>
          <p:cNvPr id="4" name="TextBox 3">
            <a:extLst>
              <a:ext uri="{FF2B5EF4-FFF2-40B4-BE49-F238E27FC236}">
                <a16:creationId xmlns:a16="http://schemas.microsoft.com/office/drawing/2014/main" id="{67FBE2D9-4911-A5B7-DD89-A10B6F41E61C}"/>
              </a:ext>
            </a:extLst>
          </p:cNvPr>
          <p:cNvSpPr txBox="1"/>
          <p:nvPr/>
        </p:nvSpPr>
        <p:spPr>
          <a:xfrm>
            <a:off x="7321519" y="4214789"/>
            <a:ext cx="33007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rgbClr val="FFFFFF"/>
                </a:solidFill>
                <a:ea typeface="Calibri"/>
                <a:cs typeface="Calibri"/>
              </a:rPr>
              <a:t>Nutrition Policy Institute</a:t>
            </a:r>
          </a:p>
          <a:p>
            <a:pPr algn="ctr"/>
            <a:r>
              <a:rPr lang="en-US" sz="2000">
                <a:solidFill>
                  <a:srgbClr val="FFFFFF"/>
                </a:solidFill>
                <a:ea typeface="Calibri"/>
                <a:cs typeface="Calibri"/>
              </a:rPr>
              <a:t>CalFresh Healthy Living Team</a:t>
            </a:r>
          </a:p>
        </p:txBody>
      </p:sp>
    </p:spTree>
    <p:extLst>
      <p:ext uri="{BB962C8B-B14F-4D97-AF65-F5344CB8AC3E}">
        <p14:creationId xmlns:p14="http://schemas.microsoft.com/office/powerpoint/2010/main" val="1142958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a:xfrm>
            <a:off x="838200" y="953410"/>
            <a:ext cx="10515600" cy="1325563"/>
          </a:xfrm>
        </p:spPr>
        <p:txBody>
          <a:bodyPr/>
          <a:lstStyle/>
          <a:p>
            <a:r>
              <a:rPr lang="en-US" b="0">
                <a:solidFill>
                  <a:schemeClr val="tx1"/>
                </a:solidFill>
                <a:latin typeface="Arial"/>
                <a:cs typeface="Arial"/>
              </a:rPr>
              <a:t>Choosing your communication method: </a:t>
            </a:r>
            <a:r>
              <a:rPr lang="en-US" sz="3600" b="0">
                <a:solidFill>
                  <a:schemeClr val="tx1"/>
                </a:solidFill>
                <a:latin typeface="Arial"/>
                <a:cs typeface="Arial"/>
              </a:rPr>
              <a:t>how and how much to share?</a:t>
            </a:r>
            <a:endParaRPr lang="en-US" sz="4000"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875071" y="2454377"/>
            <a:ext cx="10515600" cy="3460680"/>
          </a:xfrm>
        </p:spPr>
        <p:txBody>
          <a:bodyPr vert="horz" lIns="91440" tIns="45720" rIns="91440" bIns="45720" rtlCol="0" anchor="t">
            <a:normAutofit/>
          </a:bodyPr>
          <a:lstStyle/>
          <a:p>
            <a:r>
              <a:rPr lang="en-US" sz="2400" b="0">
                <a:latin typeface="Arial"/>
                <a:cs typeface="Arial"/>
              </a:rPr>
              <a:t>Be intentional about what level of detail to include; consider...</a:t>
            </a:r>
            <a:endParaRPr lang="en-US"/>
          </a:p>
          <a:p>
            <a:pPr marL="457200" indent="-457200">
              <a:buChar char="•"/>
            </a:pPr>
            <a:endParaRPr lang="en-US" sz="2000" b="0">
              <a:latin typeface="Arial"/>
              <a:cs typeface="Arial"/>
            </a:endParaRPr>
          </a:p>
          <a:p>
            <a:r>
              <a:rPr lang="en-US" sz="2000" b="0">
                <a:latin typeface="Arial"/>
                <a:cs typeface="Arial"/>
              </a:rPr>
              <a:t>    </a:t>
            </a:r>
            <a:endParaRPr lang="en-US" sz="2000" b="0"/>
          </a:p>
          <a:p>
            <a:pPr lvl="1" indent="0">
              <a:buNone/>
            </a:pPr>
            <a:endParaRPr lang="en-US" sz="2000">
              <a:latin typeface="Arial"/>
              <a:cs typeface="Arial"/>
            </a:endParaRPr>
          </a:p>
          <a:p>
            <a:pPr lvl="1" indent="0">
              <a:buNone/>
            </a:pPr>
            <a:endParaRPr lang="en-US" sz="2000"/>
          </a:p>
          <a:p>
            <a:pPr lvl="1" indent="0">
              <a:buNone/>
            </a:pPr>
            <a:endParaRPr lang="en-US" sz="2000">
              <a:latin typeface="Arial"/>
              <a:cs typeface="Arial"/>
            </a:endParaRPr>
          </a:p>
          <a:p>
            <a:pPr lvl="1" indent="0">
              <a:buNone/>
            </a:pPr>
            <a:endParaRPr lang="en-US" sz="2000">
              <a:latin typeface="Arial"/>
              <a:cs typeface="Arial"/>
            </a:endParaRPr>
          </a:p>
        </p:txBody>
      </p:sp>
      <p:pic>
        <p:nvPicPr>
          <p:cNvPr id="4" name="Graphic 3" descr="Clock with solid fill">
            <a:extLst>
              <a:ext uri="{FF2B5EF4-FFF2-40B4-BE49-F238E27FC236}">
                <a16:creationId xmlns:a16="http://schemas.microsoft.com/office/drawing/2014/main" id="{4A6DD488-B8C0-3BA8-8E60-4838EB77B6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1240" y="3137841"/>
            <a:ext cx="640079" cy="640080"/>
          </a:xfrm>
          <a:prstGeom prst="rect">
            <a:avLst/>
          </a:prstGeom>
        </p:spPr>
      </p:pic>
      <p:pic>
        <p:nvPicPr>
          <p:cNvPr id="5" name="Graphic 4" descr="Handshake with solid fill">
            <a:extLst>
              <a:ext uri="{FF2B5EF4-FFF2-40B4-BE49-F238E27FC236}">
                <a16:creationId xmlns:a16="http://schemas.microsoft.com/office/drawing/2014/main" id="{93D8CE36-8211-A498-F48D-07211514B6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2081" y="4023605"/>
            <a:ext cx="681111" cy="640080"/>
          </a:xfrm>
          <a:prstGeom prst="rect">
            <a:avLst/>
          </a:prstGeom>
        </p:spPr>
      </p:pic>
      <p:sp>
        <p:nvSpPr>
          <p:cNvPr id="6" name="TextBox 5">
            <a:extLst>
              <a:ext uri="{FF2B5EF4-FFF2-40B4-BE49-F238E27FC236}">
                <a16:creationId xmlns:a16="http://schemas.microsoft.com/office/drawing/2014/main" id="{9E0724AA-38C2-A04C-35C5-53F250E11322}"/>
              </a:ext>
            </a:extLst>
          </p:cNvPr>
          <p:cNvSpPr txBox="1"/>
          <p:nvPr/>
        </p:nvSpPr>
        <p:spPr>
          <a:xfrm>
            <a:off x="1787627" y="3270455"/>
            <a:ext cx="534629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a:ea typeface="Calibri"/>
                <a:cs typeface="Arial"/>
              </a:rPr>
              <a:t>how much </a:t>
            </a:r>
            <a:r>
              <a:rPr lang="en-US" sz="2000" b="1">
                <a:solidFill>
                  <a:srgbClr val="6E2D7B"/>
                </a:solidFill>
                <a:latin typeface="Arial"/>
                <a:ea typeface="Calibri"/>
                <a:cs typeface="Arial"/>
              </a:rPr>
              <a:t>time</a:t>
            </a:r>
            <a:r>
              <a:rPr lang="en-US" sz="2000" b="1">
                <a:solidFill>
                  <a:srgbClr val="702B84"/>
                </a:solidFill>
                <a:latin typeface="Arial"/>
                <a:ea typeface="Calibri"/>
                <a:cs typeface="Arial"/>
              </a:rPr>
              <a:t> </a:t>
            </a:r>
            <a:r>
              <a:rPr lang="en-US" sz="2000">
                <a:latin typeface="Arial"/>
                <a:ea typeface="Calibri"/>
                <a:cs typeface="Arial"/>
              </a:rPr>
              <a:t>your audience has</a:t>
            </a:r>
            <a:endParaRPr lang="en-US"/>
          </a:p>
        </p:txBody>
      </p:sp>
      <p:sp>
        <p:nvSpPr>
          <p:cNvPr id="7" name="TextBox 6">
            <a:extLst>
              <a:ext uri="{FF2B5EF4-FFF2-40B4-BE49-F238E27FC236}">
                <a16:creationId xmlns:a16="http://schemas.microsoft.com/office/drawing/2014/main" id="{278C2DF7-FB28-ADCF-45F0-C5708BCCB341}"/>
              </a:ext>
            </a:extLst>
          </p:cNvPr>
          <p:cNvSpPr txBox="1"/>
          <p:nvPr/>
        </p:nvSpPr>
        <p:spPr>
          <a:xfrm>
            <a:off x="1775337" y="4129547"/>
            <a:ext cx="453512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a:ea typeface="Calibri"/>
                <a:cs typeface="Arial"/>
              </a:rPr>
              <a:t>your </a:t>
            </a:r>
            <a:r>
              <a:rPr lang="en-US" sz="2000" b="1">
                <a:solidFill>
                  <a:srgbClr val="6E2D7B"/>
                </a:solidFill>
                <a:latin typeface="Arial"/>
                <a:ea typeface="Calibri"/>
                <a:cs typeface="Arial"/>
              </a:rPr>
              <a:t>relationship</a:t>
            </a:r>
            <a:r>
              <a:rPr lang="en-US" sz="2000" b="1">
                <a:solidFill>
                  <a:srgbClr val="702B84"/>
                </a:solidFill>
                <a:latin typeface="Arial"/>
                <a:ea typeface="Calibri"/>
                <a:cs typeface="Arial"/>
              </a:rPr>
              <a:t> </a:t>
            </a:r>
            <a:r>
              <a:rPr lang="en-US" sz="2000">
                <a:latin typeface="Arial"/>
                <a:ea typeface="Calibri"/>
                <a:cs typeface="Arial"/>
              </a:rPr>
              <a:t>with the audience</a:t>
            </a:r>
            <a:endParaRPr lang="en-US"/>
          </a:p>
        </p:txBody>
      </p:sp>
      <p:sp>
        <p:nvSpPr>
          <p:cNvPr id="8" name="TextBox 7">
            <a:extLst>
              <a:ext uri="{FF2B5EF4-FFF2-40B4-BE49-F238E27FC236}">
                <a16:creationId xmlns:a16="http://schemas.microsoft.com/office/drawing/2014/main" id="{28998F07-7570-8544-FB91-EE4C60D1E804}"/>
              </a:ext>
            </a:extLst>
          </p:cNvPr>
          <p:cNvSpPr txBox="1"/>
          <p:nvPr/>
        </p:nvSpPr>
        <p:spPr>
          <a:xfrm>
            <a:off x="1775337" y="4916128"/>
            <a:ext cx="835926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a:ea typeface="Calibri"/>
                <a:cs typeface="Arial"/>
              </a:rPr>
              <a:t>if your message will be </a:t>
            </a:r>
            <a:r>
              <a:rPr lang="en-US" sz="2000" b="1">
                <a:solidFill>
                  <a:srgbClr val="6E2D7B"/>
                </a:solidFill>
                <a:latin typeface="Arial"/>
                <a:ea typeface="Calibri"/>
                <a:cs typeface="Arial"/>
              </a:rPr>
              <a:t>delivered in written form, orally (live), video, or a combination</a:t>
            </a:r>
            <a:r>
              <a:rPr lang="en-US" sz="2000">
                <a:latin typeface="Arial"/>
                <a:ea typeface="Calibri"/>
                <a:cs typeface="Arial"/>
              </a:rPr>
              <a:t> of these</a:t>
            </a:r>
            <a:endParaRPr lang="en-US"/>
          </a:p>
        </p:txBody>
      </p:sp>
      <p:pic>
        <p:nvPicPr>
          <p:cNvPr id="9" name="Graphic 8" descr="Marketing with solid fill">
            <a:extLst>
              <a:ext uri="{FF2B5EF4-FFF2-40B4-BE49-F238E27FC236}">
                <a16:creationId xmlns:a16="http://schemas.microsoft.com/office/drawing/2014/main" id="{DAAC155E-CD65-C8F6-42FE-188B73C7BA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800" y="4925100"/>
            <a:ext cx="640080" cy="640080"/>
          </a:xfrm>
          <a:prstGeom prst="rect">
            <a:avLst/>
          </a:prstGeom>
        </p:spPr>
      </p:pic>
      <p:sp>
        <p:nvSpPr>
          <p:cNvPr id="10" name="Rectangle: Rounded Corners 9">
            <a:extLst>
              <a:ext uri="{FF2B5EF4-FFF2-40B4-BE49-F238E27FC236}">
                <a16:creationId xmlns:a16="http://schemas.microsoft.com/office/drawing/2014/main" id="{FFD80A67-279B-A2B8-E0CC-CD769E96B32B}"/>
              </a:ext>
            </a:extLst>
          </p:cNvPr>
          <p:cNvSpPr/>
          <p:nvPr/>
        </p:nvSpPr>
        <p:spPr>
          <a:xfrm>
            <a:off x="931544" y="3009899"/>
            <a:ext cx="9761650" cy="2790825"/>
          </a:xfrm>
          <a:prstGeom prst="roundRect">
            <a:avLst/>
          </a:prstGeom>
          <a:noFill/>
          <a:ln w="31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white figure pointing at a white board&#10;&#10;Description automatically generated">
            <a:extLst>
              <a:ext uri="{FF2B5EF4-FFF2-40B4-BE49-F238E27FC236}">
                <a16:creationId xmlns:a16="http://schemas.microsoft.com/office/drawing/2014/main" id="{1C5B77EE-2FFF-CF9C-BEAF-D07D6F48EE55}"/>
              </a:ext>
            </a:extLst>
          </p:cNvPr>
          <p:cNvPicPr>
            <a:picLocks noChangeAspect="1"/>
          </p:cNvPicPr>
          <p:nvPr/>
        </p:nvPicPr>
        <p:blipFill>
          <a:blip r:embed="rId9"/>
          <a:stretch>
            <a:fillRect/>
          </a:stretch>
        </p:blipFill>
        <p:spPr>
          <a:xfrm>
            <a:off x="324479" y="205004"/>
            <a:ext cx="448514" cy="367378"/>
          </a:xfrm>
          <a:prstGeom prst="rect">
            <a:avLst/>
          </a:prstGeom>
        </p:spPr>
      </p:pic>
    </p:spTree>
    <p:extLst>
      <p:ext uri="{BB962C8B-B14F-4D97-AF65-F5344CB8AC3E}">
        <p14:creationId xmlns:p14="http://schemas.microsoft.com/office/powerpoint/2010/main" val="1548478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a:xfrm>
            <a:off x="838200" y="953410"/>
            <a:ext cx="10515600" cy="1325563"/>
          </a:xfrm>
        </p:spPr>
        <p:txBody>
          <a:bodyPr>
            <a:normAutofit/>
          </a:bodyPr>
          <a:lstStyle/>
          <a:p>
            <a:r>
              <a:rPr lang="en-US" sz="2800" b="0">
                <a:solidFill>
                  <a:schemeClr val="tx1"/>
                </a:solidFill>
                <a:latin typeface="Arial"/>
                <a:cs typeface="Arial"/>
              </a:rPr>
              <a:t>Tailor the level of detail you include to align with the communication method you use:</a:t>
            </a:r>
            <a:endParaRPr lang="en-US" sz="280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1114098" y="2476302"/>
            <a:ext cx="2713256" cy="3143581"/>
          </a:xfrm>
        </p:spPr>
        <p:txBody>
          <a:bodyPr vert="horz" lIns="91440" tIns="45720" rIns="91440" bIns="45720" rtlCol="0" anchor="t">
            <a:normAutofit/>
          </a:bodyPr>
          <a:lstStyle/>
          <a:p>
            <a:pPr algn="ctr">
              <a:lnSpc>
                <a:spcPct val="70000"/>
              </a:lnSpc>
            </a:pPr>
            <a:r>
              <a:rPr lang="en-US" sz="2000">
                <a:solidFill>
                  <a:srgbClr val="702B84"/>
                </a:solidFill>
                <a:latin typeface="Arial"/>
                <a:ea typeface="Calibri"/>
                <a:cs typeface="Arial"/>
              </a:rPr>
              <a:t>Written</a:t>
            </a:r>
            <a:endParaRPr lang="en-US">
              <a:solidFill>
                <a:srgbClr val="702B84"/>
              </a:solidFill>
            </a:endParaRPr>
          </a:p>
          <a:p>
            <a:pPr algn="ctr">
              <a:lnSpc>
                <a:spcPct val="70000"/>
              </a:lnSpc>
            </a:pPr>
            <a:r>
              <a:rPr lang="en-US" sz="1600" b="0" i="1">
                <a:latin typeface="Arial"/>
                <a:ea typeface="Calibri"/>
                <a:cs typeface="Arial"/>
              </a:rPr>
              <a:t>(infographic, report, flyer)</a:t>
            </a:r>
          </a:p>
          <a:p>
            <a:pPr>
              <a:lnSpc>
                <a:spcPct val="70000"/>
              </a:lnSpc>
            </a:pPr>
            <a:endParaRPr lang="en-US" sz="2000" b="0">
              <a:latin typeface="Arial"/>
              <a:ea typeface="Calibri"/>
              <a:cs typeface="Arial"/>
            </a:endParaRPr>
          </a:p>
          <a:p>
            <a:pPr>
              <a:lnSpc>
                <a:spcPct val="70000"/>
              </a:lnSpc>
            </a:pPr>
            <a:r>
              <a:rPr lang="en-US" sz="2000" b="0">
                <a:latin typeface="Arial"/>
                <a:ea typeface="Calibri"/>
                <a:cs typeface="Arial"/>
              </a:rPr>
              <a:t>Explicit details and contextual information are necessary in order for a resource to stand alone.</a:t>
            </a:r>
            <a:endParaRPr lang="en-US" sz="2000" b="0">
              <a:ea typeface="Calibri"/>
            </a:endParaRPr>
          </a:p>
        </p:txBody>
      </p:sp>
      <p:sp>
        <p:nvSpPr>
          <p:cNvPr id="10" name="Rectangle: Rounded Corners 9">
            <a:extLst>
              <a:ext uri="{FF2B5EF4-FFF2-40B4-BE49-F238E27FC236}">
                <a16:creationId xmlns:a16="http://schemas.microsoft.com/office/drawing/2014/main" id="{FFD80A67-279B-A2B8-E0CC-CD769E96B32B}"/>
              </a:ext>
            </a:extLst>
          </p:cNvPr>
          <p:cNvSpPr/>
          <p:nvPr/>
        </p:nvSpPr>
        <p:spPr>
          <a:xfrm>
            <a:off x="848125" y="2276775"/>
            <a:ext cx="3262994" cy="3526088"/>
          </a:xfrm>
          <a:prstGeom prst="roundRect">
            <a:avLst/>
          </a:prstGeom>
          <a:noFill/>
          <a:ln w="31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BC02999-1F38-FA93-F891-FCF3C843B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469" y="209035"/>
            <a:ext cx="383797" cy="365947"/>
          </a:xfrm>
          <a:prstGeom prst="rect">
            <a:avLst/>
          </a:prstGeom>
        </p:spPr>
      </p:pic>
      <p:sp>
        <p:nvSpPr>
          <p:cNvPr id="13" name="Rectangle: Rounded Corners 12">
            <a:extLst>
              <a:ext uri="{FF2B5EF4-FFF2-40B4-BE49-F238E27FC236}">
                <a16:creationId xmlns:a16="http://schemas.microsoft.com/office/drawing/2014/main" id="{5B4C2D4F-5392-37EC-5A42-A6AEC24ACD13}"/>
              </a:ext>
            </a:extLst>
          </p:cNvPr>
          <p:cNvSpPr/>
          <p:nvPr/>
        </p:nvSpPr>
        <p:spPr>
          <a:xfrm>
            <a:off x="4468292" y="2276238"/>
            <a:ext cx="3273154" cy="3526623"/>
          </a:xfrm>
          <a:prstGeom prst="roundRect">
            <a:avLst/>
          </a:prstGeom>
          <a:noFill/>
          <a:ln w="31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2660165-1AB3-6947-3F3A-878C0A3F6170}"/>
              </a:ext>
            </a:extLst>
          </p:cNvPr>
          <p:cNvSpPr txBox="1"/>
          <p:nvPr/>
        </p:nvSpPr>
        <p:spPr>
          <a:xfrm>
            <a:off x="8198585" y="2468880"/>
            <a:ext cx="305816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702B84"/>
                </a:solidFill>
                <a:latin typeface="Arial"/>
                <a:cs typeface="Arial"/>
              </a:rPr>
              <a:t>Video</a:t>
            </a:r>
            <a:endParaRPr lang="en-US">
              <a:solidFill>
                <a:srgbClr val="702B84"/>
              </a:solidFill>
              <a:latin typeface="Arial"/>
              <a:ea typeface="Calibri"/>
              <a:cs typeface="Arial"/>
            </a:endParaRPr>
          </a:p>
          <a:p>
            <a:pPr algn="ctr"/>
            <a:r>
              <a:rPr lang="en-US" sz="1600" i="1">
                <a:latin typeface="Arial"/>
                <a:cs typeface="Arial"/>
              </a:rPr>
              <a:t>(instructional video, </a:t>
            </a:r>
            <a:endParaRPr lang="en-US" sz="1600" i="1">
              <a:latin typeface="Arial"/>
              <a:ea typeface="Calibri"/>
              <a:cs typeface="Arial"/>
            </a:endParaRPr>
          </a:p>
          <a:p>
            <a:pPr algn="ctr"/>
            <a:r>
              <a:rPr lang="en-US" sz="1600" i="1">
                <a:latin typeface="Arial"/>
                <a:cs typeface="Arial"/>
              </a:rPr>
              <a:t>success story spotlight)</a:t>
            </a:r>
            <a:endParaRPr lang="en-US" sz="1600" i="1">
              <a:latin typeface="Arial"/>
              <a:ea typeface="Calibri"/>
              <a:cs typeface="Arial"/>
            </a:endParaRPr>
          </a:p>
          <a:p>
            <a:endParaRPr lang="en-US">
              <a:latin typeface="Arial"/>
              <a:cs typeface="Arial"/>
            </a:endParaRPr>
          </a:p>
          <a:p>
            <a:r>
              <a:rPr lang="en-US">
                <a:latin typeface="Arial"/>
                <a:cs typeface="Arial"/>
              </a:rPr>
              <a:t>Visual and auditory elements can convey a mix of explicit details and contextual storytelling</a:t>
            </a:r>
            <a:endParaRPr lang="en-US">
              <a:latin typeface="Arial"/>
              <a:ea typeface="Calibri"/>
              <a:cs typeface="Arial"/>
            </a:endParaRPr>
          </a:p>
        </p:txBody>
      </p:sp>
      <p:sp>
        <p:nvSpPr>
          <p:cNvPr id="16" name="TextBox 15">
            <a:extLst>
              <a:ext uri="{FF2B5EF4-FFF2-40B4-BE49-F238E27FC236}">
                <a16:creationId xmlns:a16="http://schemas.microsoft.com/office/drawing/2014/main" id="{027FE1C8-F211-55E7-13C6-EEE422555A3B}"/>
              </a:ext>
            </a:extLst>
          </p:cNvPr>
          <p:cNvSpPr txBox="1"/>
          <p:nvPr/>
        </p:nvSpPr>
        <p:spPr>
          <a:xfrm>
            <a:off x="4704079" y="2479040"/>
            <a:ext cx="2763519"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702B84"/>
                </a:solidFill>
                <a:latin typeface="Arial"/>
                <a:ea typeface="Calibri"/>
                <a:cs typeface="Calibri"/>
              </a:rPr>
              <a:t>Live Oral</a:t>
            </a:r>
            <a:endParaRPr lang="en-US">
              <a:solidFill>
                <a:srgbClr val="000000"/>
              </a:solidFill>
              <a:ea typeface="Calibri" panose="020F0502020204030204"/>
              <a:cs typeface="Calibri" panose="020F0502020204030204"/>
            </a:endParaRPr>
          </a:p>
          <a:p>
            <a:pPr algn="ctr"/>
            <a:r>
              <a:rPr lang="en-US" sz="1600" i="1">
                <a:latin typeface="Arial"/>
                <a:ea typeface="Calibri"/>
                <a:cs typeface="Calibri"/>
              </a:rPr>
              <a:t>(presentation, meetings)</a:t>
            </a:r>
          </a:p>
          <a:p>
            <a:endParaRPr lang="en-US">
              <a:latin typeface="Arial"/>
              <a:ea typeface="Calibri"/>
              <a:cs typeface="Calibri"/>
            </a:endParaRPr>
          </a:p>
          <a:p>
            <a:r>
              <a:rPr lang="en-US">
                <a:latin typeface="Arial"/>
                <a:ea typeface="Calibri"/>
                <a:cs typeface="Calibri"/>
              </a:rPr>
              <a:t>Slides need not include all contextual details, as the presenter can verbalize further, and audience members can ask clarifying questions as needed.</a:t>
            </a:r>
            <a:endParaRPr lang="en-US">
              <a:latin typeface="Arial"/>
              <a:cs typeface="Arial"/>
            </a:endParaRPr>
          </a:p>
        </p:txBody>
      </p:sp>
      <p:sp>
        <p:nvSpPr>
          <p:cNvPr id="17" name="Rectangle: Rounded Corners 16">
            <a:extLst>
              <a:ext uri="{FF2B5EF4-FFF2-40B4-BE49-F238E27FC236}">
                <a16:creationId xmlns:a16="http://schemas.microsoft.com/office/drawing/2014/main" id="{CE9BBBF2-640E-BA25-72CC-5AEC9D82A61E}"/>
              </a:ext>
            </a:extLst>
          </p:cNvPr>
          <p:cNvSpPr/>
          <p:nvPr/>
        </p:nvSpPr>
        <p:spPr>
          <a:xfrm>
            <a:off x="8095412" y="2276237"/>
            <a:ext cx="3273154" cy="3526623"/>
          </a:xfrm>
          <a:prstGeom prst="roundRect">
            <a:avLst/>
          </a:prstGeom>
          <a:noFill/>
          <a:ln w="31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9249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CC1EE-3D2C-78AA-3E32-D3EF8A3BA862}"/>
              </a:ext>
            </a:extLst>
          </p:cNvPr>
          <p:cNvSpPr>
            <a:spLocks noGrp="1"/>
          </p:cNvSpPr>
          <p:nvPr>
            <p:ph type="title"/>
          </p:nvPr>
        </p:nvSpPr>
        <p:spPr/>
        <p:txBody>
          <a:bodyPr/>
          <a:lstStyle/>
          <a:p>
            <a:r>
              <a:rPr lang="en-US" b="0">
                <a:solidFill>
                  <a:schemeClr val="tx1"/>
                </a:solidFill>
                <a:latin typeface="Arial"/>
                <a:cs typeface="Arial"/>
              </a:rPr>
              <a:t>Multi-modal Communication</a:t>
            </a:r>
            <a:endParaRPr lang="en-US">
              <a:solidFill>
                <a:schemeClr val="tx1"/>
              </a:solidFill>
            </a:endParaRPr>
          </a:p>
        </p:txBody>
      </p:sp>
      <p:sp>
        <p:nvSpPr>
          <p:cNvPr id="3" name="Content Placeholder 2">
            <a:extLst>
              <a:ext uri="{FF2B5EF4-FFF2-40B4-BE49-F238E27FC236}">
                <a16:creationId xmlns:a16="http://schemas.microsoft.com/office/drawing/2014/main" id="{0AFF9E80-AA3B-816F-AD9A-33623C62E45F}"/>
              </a:ext>
            </a:extLst>
          </p:cNvPr>
          <p:cNvSpPr>
            <a:spLocks noGrp="1"/>
          </p:cNvSpPr>
          <p:nvPr>
            <p:ph idx="1"/>
          </p:nvPr>
        </p:nvSpPr>
        <p:spPr>
          <a:xfrm>
            <a:off x="838200" y="1886862"/>
            <a:ext cx="10515600" cy="420894"/>
          </a:xfrm>
        </p:spPr>
        <p:txBody>
          <a:bodyPr vert="horz" lIns="91440" tIns="45720" rIns="91440" bIns="45720" rtlCol="0" anchor="t">
            <a:noAutofit/>
          </a:bodyPr>
          <a:lstStyle/>
          <a:p>
            <a:r>
              <a:rPr lang="en-US" sz="1800" b="0">
                <a:latin typeface="Arial"/>
                <a:cs typeface="Arial"/>
              </a:rPr>
              <a:t>Keep in mind — </a:t>
            </a:r>
            <a:r>
              <a:rPr lang="en-US" sz="1800">
                <a:latin typeface="Arial"/>
                <a:cs typeface="Arial"/>
              </a:rPr>
              <a:t>Leveraging multiple methods of communication </a:t>
            </a:r>
            <a:r>
              <a:rPr lang="en-US" sz="1800" b="0">
                <a:latin typeface="Arial"/>
                <a:cs typeface="Arial"/>
              </a:rPr>
              <a:t>is often most effective and inclusive to all audience members! Consider how you can appeal to </a:t>
            </a:r>
            <a:r>
              <a:rPr lang="en-US" sz="1800" b="0" u="sng">
                <a:latin typeface="Arial"/>
                <a:cs typeface="Arial"/>
              </a:rPr>
              <a:t>different learning styles:</a:t>
            </a:r>
            <a:endParaRPr lang="en-US" sz="1800" u="sng"/>
          </a:p>
        </p:txBody>
      </p:sp>
      <p:sp>
        <p:nvSpPr>
          <p:cNvPr id="5" name="Rectangle 4">
            <a:extLst>
              <a:ext uri="{FF2B5EF4-FFF2-40B4-BE49-F238E27FC236}">
                <a16:creationId xmlns:a16="http://schemas.microsoft.com/office/drawing/2014/main" id="{C8313DE4-3B5E-549F-E441-70CD7906CFD2}"/>
              </a:ext>
            </a:extLst>
          </p:cNvPr>
          <p:cNvSpPr/>
          <p:nvPr/>
        </p:nvSpPr>
        <p:spPr>
          <a:xfrm>
            <a:off x="922019" y="2775291"/>
            <a:ext cx="1412240" cy="1320799"/>
          </a:xfrm>
          <a:prstGeom prst="ellipse">
            <a:avLst/>
          </a:prstGeom>
          <a:solidFill>
            <a:srgbClr val="702B84">
              <a:alpha val="10000"/>
            </a:srgbClr>
          </a:solidFill>
          <a:ln w="285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BC9BF648-3688-95A3-9708-978995956DAA}"/>
              </a:ext>
            </a:extLst>
          </p:cNvPr>
          <p:cNvCxnSpPr/>
          <p:nvPr/>
        </p:nvCxnSpPr>
        <p:spPr>
          <a:xfrm>
            <a:off x="2334260" y="3420451"/>
            <a:ext cx="294640" cy="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8F986A7-9BF5-E6E5-EE87-27CE74FABEB3}"/>
              </a:ext>
            </a:extLst>
          </p:cNvPr>
          <p:cNvCxnSpPr>
            <a:cxnSpLocks/>
          </p:cNvCxnSpPr>
          <p:nvPr/>
        </p:nvCxnSpPr>
        <p:spPr>
          <a:xfrm flipV="1">
            <a:off x="2628899" y="2851491"/>
            <a:ext cx="0" cy="114808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pic>
        <p:nvPicPr>
          <p:cNvPr id="25" name="Graphic 24" descr="Eye with solid fill">
            <a:extLst>
              <a:ext uri="{FF2B5EF4-FFF2-40B4-BE49-F238E27FC236}">
                <a16:creationId xmlns:a16="http://schemas.microsoft.com/office/drawing/2014/main" id="{1E7A5E84-5FF2-6EE6-081C-7BE5C7F3AD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3966" y="3001729"/>
            <a:ext cx="914400" cy="914400"/>
          </a:xfrm>
          <a:prstGeom prst="rect">
            <a:avLst/>
          </a:prstGeom>
        </p:spPr>
      </p:pic>
      <p:sp>
        <p:nvSpPr>
          <p:cNvPr id="26" name="Rectangle 4">
            <a:extLst>
              <a:ext uri="{FF2B5EF4-FFF2-40B4-BE49-F238E27FC236}">
                <a16:creationId xmlns:a16="http://schemas.microsoft.com/office/drawing/2014/main" id="{3650B844-5E90-51AB-B1F2-B39F671B441F}"/>
              </a:ext>
            </a:extLst>
          </p:cNvPr>
          <p:cNvSpPr/>
          <p:nvPr/>
        </p:nvSpPr>
        <p:spPr>
          <a:xfrm>
            <a:off x="926612" y="4488828"/>
            <a:ext cx="1412240" cy="1320799"/>
          </a:xfrm>
          <a:prstGeom prst="ellipse">
            <a:avLst/>
          </a:prstGeom>
          <a:solidFill>
            <a:srgbClr val="702B84">
              <a:alpha val="10000"/>
            </a:srgbClr>
          </a:solidFill>
          <a:ln w="285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a:extLst>
              <a:ext uri="{FF2B5EF4-FFF2-40B4-BE49-F238E27FC236}">
                <a16:creationId xmlns:a16="http://schemas.microsoft.com/office/drawing/2014/main" id="{DA09E6D4-FCD6-5289-389E-D821523CBB11}"/>
              </a:ext>
            </a:extLst>
          </p:cNvPr>
          <p:cNvCxnSpPr>
            <a:cxnSpLocks/>
          </p:cNvCxnSpPr>
          <p:nvPr/>
        </p:nvCxnSpPr>
        <p:spPr>
          <a:xfrm>
            <a:off x="2338853" y="5133988"/>
            <a:ext cx="294640" cy="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848274F-F704-3055-FD42-2F2A65062F87}"/>
              </a:ext>
            </a:extLst>
          </p:cNvPr>
          <p:cNvCxnSpPr>
            <a:cxnSpLocks/>
          </p:cNvCxnSpPr>
          <p:nvPr/>
        </p:nvCxnSpPr>
        <p:spPr>
          <a:xfrm flipV="1">
            <a:off x="2633492" y="4565028"/>
            <a:ext cx="0" cy="114808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pic>
        <p:nvPicPr>
          <p:cNvPr id="30" name="Graphic 29" descr="Group of men with solid fill">
            <a:extLst>
              <a:ext uri="{FF2B5EF4-FFF2-40B4-BE49-F238E27FC236}">
                <a16:creationId xmlns:a16="http://schemas.microsoft.com/office/drawing/2014/main" id="{03C79FEA-CFA0-C9CE-D34E-767F202AD0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9813" y="4739676"/>
            <a:ext cx="807648" cy="822372"/>
          </a:xfrm>
          <a:prstGeom prst="rect">
            <a:avLst/>
          </a:prstGeom>
        </p:spPr>
      </p:pic>
      <p:sp>
        <p:nvSpPr>
          <p:cNvPr id="31" name="Rectangle 4">
            <a:extLst>
              <a:ext uri="{FF2B5EF4-FFF2-40B4-BE49-F238E27FC236}">
                <a16:creationId xmlns:a16="http://schemas.microsoft.com/office/drawing/2014/main" id="{DB9691C8-C490-4828-6B8D-E05C7068BC05}"/>
              </a:ext>
            </a:extLst>
          </p:cNvPr>
          <p:cNvSpPr/>
          <p:nvPr/>
        </p:nvSpPr>
        <p:spPr>
          <a:xfrm>
            <a:off x="4484298" y="2771667"/>
            <a:ext cx="1412240" cy="1320799"/>
          </a:xfrm>
          <a:prstGeom prst="ellipse">
            <a:avLst/>
          </a:prstGeom>
          <a:solidFill>
            <a:srgbClr val="702B84">
              <a:alpha val="10000"/>
            </a:srgbClr>
          </a:solidFill>
          <a:ln w="285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94E78544-77BD-BCB6-1331-AF5262D032DB}"/>
              </a:ext>
            </a:extLst>
          </p:cNvPr>
          <p:cNvCxnSpPr>
            <a:cxnSpLocks/>
          </p:cNvCxnSpPr>
          <p:nvPr/>
        </p:nvCxnSpPr>
        <p:spPr>
          <a:xfrm>
            <a:off x="5896539" y="3416826"/>
            <a:ext cx="294640" cy="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0763BB0-D476-1E25-FBA8-D9EE757C9730}"/>
              </a:ext>
            </a:extLst>
          </p:cNvPr>
          <p:cNvCxnSpPr>
            <a:cxnSpLocks/>
          </p:cNvCxnSpPr>
          <p:nvPr/>
        </p:nvCxnSpPr>
        <p:spPr>
          <a:xfrm flipV="1">
            <a:off x="6191178" y="2847867"/>
            <a:ext cx="0" cy="114808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pic>
        <p:nvPicPr>
          <p:cNvPr id="43" name="Graphic 42" descr="Ear with solid fill">
            <a:extLst>
              <a:ext uri="{FF2B5EF4-FFF2-40B4-BE49-F238E27FC236}">
                <a16:creationId xmlns:a16="http://schemas.microsoft.com/office/drawing/2014/main" id="{520AEED8-37E7-2134-2DC9-AAF452544B4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45248" y="3009200"/>
            <a:ext cx="914400" cy="914400"/>
          </a:xfrm>
          <a:prstGeom prst="rect">
            <a:avLst/>
          </a:prstGeom>
        </p:spPr>
      </p:pic>
      <p:sp>
        <p:nvSpPr>
          <p:cNvPr id="39" name="Rectangle 4">
            <a:extLst>
              <a:ext uri="{FF2B5EF4-FFF2-40B4-BE49-F238E27FC236}">
                <a16:creationId xmlns:a16="http://schemas.microsoft.com/office/drawing/2014/main" id="{ECD043E5-B454-BC11-5EBA-1BB85DF4776F}"/>
              </a:ext>
            </a:extLst>
          </p:cNvPr>
          <p:cNvSpPr/>
          <p:nvPr/>
        </p:nvSpPr>
        <p:spPr>
          <a:xfrm>
            <a:off x="4497225" y="4493312"/>
            <a:ext cx="1412240" cy="1320799"/>
          </a:xfrm>
          <a:prstGeom prst="ellipse">
            <a:avLst/>
          </a:prstGeom>
          <a:solidFill>
            <a:srgbClr val="702B84">
              <a:alpha val="10000"/>
            </a:srgbClr>
          </a:solidFill>
          <a:ln w="285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F0D182D3-2D60-23A0-1DF6-5E017DC189BE}"/>
              </a:ext>
            </a:extLst>
          </p:cNvPr>
          <p:cNvCxnSpPr>
            <a:cxnSpLocks/>
          </p:cNvCxnSpPr>
          <p:nvPr/>
        </p:nvCxnSpPr>
        <p:spPr>
          <a:xfrm>
            <a:off x="5909466" y="5138472"/>
            <a:ext cx="294640" cy="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A4E4B38-36DB-4BA9-AF66-7EBDBAA4BB46}"/>
              </a:ext>
            </a:extLst>
          </p:cNvPr>
          <p:cNvCxnSpPr>
            <a:cxnSpLocks/>
          </p:cNvCxnSpPr>
          <p:nvPr/>
        </p:nvCxnSpPr>
        <p:spPr>
          <a:xfrm flipV="1">
            <a:off x="6204105" y="4569512"/>
            <a:ext cx="0" cy="114808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pic>
        <p:nvPicPr>
          <p:cNvPr id="44" name="Graphic 43" descr="Man with solid fill">
            <a:extLst>
              <a:ext uri="{FF2B5EF4-FFF2-40B4-BE49-F238E27FC236}">
                <a16:creationId xmlns:a16="http://schemas.microsoft.com/office/drawing/2014/main" id="{6EAF3D08-8F55-2C11-CB74-43E7D15B74C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45100" y="4805310"/>
            <a:ext cx="716845" cy="716845"/>
          </a:xfrm>
          <a:prstGeom prst="rect">
            <a:avLst/>
          </a:prstGeom>
        </p:spPr>
      </p:pic>
      <p:sp>
        <p:nvSpPr>
          <p:cNvPr id="51" name="Rectangle 4">
            <a:extLst>
              <a:ext uri="{FF2B5EF4-FFF2-40B4-BE49-F238E27FC236}">
                <a16:creationId xmlns:a16="http://schemas.microsoft.com/office/drawing/2014/main" id="{D3BBCC26-83D3-113B-0086-4C714F4204D9}"/>
              </a:ext>
            </a:extLst>
          </p:cNvPr>
          <p:cNvSpPr/>
          <p:nvPr/>
        </p:nvSpPr>
        <p:spPr>
          <a:xfrm>
            <a:off x="8213969" y="4493312"/>
            <a:ext cx="1412240" cy="1320799"/>
          </a:xfrm>
          <a:prstGeom prst="ellipse">
            <a:avLst/>
          </a:prstGeom>
          <a:solidFill>
            <a:srgbClr val="702B84">
              <a:alpha val="10000"/>
            </a:srgbClr>
          </a:solidFill>
          <a:ln w="285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Arrow Connector 51">
            <a:extLst>
              <a:ext uri="{FF2B5EF4-FFF2-40B4-BE49-F238E27FC236}">
                <a16:creationId xmlns:a16="http://schemas.microsoft.com/office/drawing/2014/main" id="{56666472-C595-A148-DEF4-E1774EA59B6C}"/>
              </a:ext>
            </a:extLst>
          </p:cNvPr>
          <p:cNvCxnSpPr>
            <a:cxnSpLocks/>
          </p:cNvCxnSpPr>
          <p:nvPr/>
        </p:nvCxnSpPr>
        <p:spPr>
          <a:xfrm>
            <a:off x="9626210" y="5138472"/>
            <a:ext cx="294640" cy="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046237D-A528-B725-D971-419B6F606252}"/>
              </a:ext>
            </a:extLst>
          </p:cNvPr>
          <p:cNvCxnSpPr>
            <a:cxnSpLocks/>
          </p:cNvCxnSpPr>
          <p:nvPr/>
        </p:nvCxnSpPr>
        <p:spPr>
          <a:xfrm flipV="1">
            <a:off x="9920849" y="4569512"/>
            <a:ext cx="0" cy="114808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pic>
        <p:nvPicPr>
          <p:cNvPr id="55" name="Graphic 54" descr="Chat bubble with solid fill">
            <a:extLst>
              <a:ext uri="{FF2B5EF4-FFF2-40B4-BE49-F238E27FC236}">
                <a16:creationId xmlns:a16="http://schemas.microsoft.com/office/drawing/2014/main" id="{4CB6DF09-57FF-39DE-1A76-8772BE14586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67596" y="3018969"/>
            <a:ext cx="914400" cy="914400"/>
          </a:xfrm>
          <a:prstGeom prst="rect">
            <a:avLst/>
          </a:prstGeom>
        </p:spPr>
      </p:pic>
      <p:sp>
        <p:nvSpPr>
          <p:cNvPr id="45" name="Rectangle 4">
            <a:extLst>
              <a:ext uri="{FF2B5EF4-FFF2-40B4-BE49-F238E27FC236}">
                <a16:creationId xmlns:a16="http://schemas.microsoft.com/office/drawing/2014/main" id="{19F03211-AA0E-7EAD-43B8-5273B2612DCA}"/>
              </a:ext>
            </a:extLst>
          </p:cNvPr>
          <p:cNvSpPr/>
          <p:nvPr/>
        </p:nvSpPr>
        <p:spPr>
          <a:xfrm>
            <a:off x="8218002" y="2769754"/>
            <a:ext cx="1412240" cy="1320799"/>
          </a:xfrm>
          <a:prstGeom prst="ellipse">
            <a:avLst/>
          </a:prstGeom>
          <a:solidFill>
            <a:srgbClr val="702B84">
              <a:alpha val="10000"/>
            </a:srgbClr>
          </a:solidFill>
          <a:ln w="285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Arrow Connector 45">
            <a:extLst>
              <a:ext uri="{FF2B5EF4-FFF2-40B4-BE49-F238E27FC236}">
                <a16:creationId xmlns:a16="http://schemas.microsoft.com/office/drawing/2014/main" id="{FDCC181D-E9D9-ADF8-BC4E-B6666D0EC612}"/>
              </a:ext>
            </a:extLst>
          </p:cNvPr>
          <p:cNvCxnSpPr>
            <a:cxnSpLocks/>
          </p:cNvCxnSpPr>
          <p:nvPr/>
        </p:nvCxnSpPr>
        <p:spPr>
          <a:xfrm>
            <a:off x="9630243" y="3414913"/>
            <a:ext cx="294640" cy="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5203F4A6-B6FC-4F07-41D1-33AA4896A720}"/>
              </a:ext>
            </a:extLst>
          </p:cNvPr>
          <p:cNvCxnSpPr>
            <a:cxnSpLocks/>
          </p:cNvCxnSpPr>
          <p:nvPr/>
        </p:nvCxnSpPr>
        <p:spPr>
          <a:xfrm flipV="1">
            <a:off x="9924882" y="2845954"/>
            <a:ext cx="0" cy="1148080"/>
          </a:xfrm>
          <a:prstGeom prst="straightConnector1">
            <a:avLst/>
          </a:prstGeom>
          <a:ln w="28575">
            <a:solidFill>
              <a:srgbClr val="702B84"/>
            </a:solidFill>
          </a:ln>
        </p:spPr>
        <p:style>
          <a:lnRef idx="1">
            <a:schemeClr val="accent1"/>
          </a:lnRef>
          <a:fillRef idx="0">
            <a:schemeClr val="accent1"/>
          </a:fillRef>
          <a:effectRef idx="0">
            <a:schemeClr val="accent1"/>
          </a:effectRef>
          <a:fontRef idx="minor">
            <a:schemeClr val="tx1"/>
          </a:fontRef>
        </p:style>
      </p:cxnSp>
      <p:pic>
        <p:nvPicPr>
          <p:cNvPr id="56" name="Graphic 55" descr="Raised hand with solid fill">
            <a:extLst>
              <a:ext uri="{FF2B5EF4-FFF2-40B4-BE49-F238E27FC236}">
                <a16:creationId xmlns:a16="http://schemas.microsoft.com/office/drawing/2014/main" id="{13C7312A-15E5-2EE8-2368-CAEDE288A75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467596" y="4706008"/>
            <a:ext cx="914400" cy="914400"/>
          </a:xfrm>
          <a:prstGeom prst="rect">
            <a:avLst/>
          </a:prstGeom>
        </p:spPr>
      </p:pic>
      <p:sp>
        <p:nvSpPr>
          <p:cNvPr id="61" name="TextBox 60">
            <a:extLst>
              <a:ext uri="{FF2B5EF4-FFF2-40B4-BE49-F238E27FC236}">
                <a16:creationId xmlns:a16="http://schemas.microsoft.com/office/drawing/2014/main" id="{83C1387F-2982-09CE-7E0C-2ABBBFE13771}"/>
              </a:ext>
            </a:extLst>
          </p:cNvPr>
          <p:cNvSpPr txBox="1"/>
          <p:nvPr/>
        </p:nvSpPr>
        <p:spPr>
          <a:xfrm>
            <a:off x="9978911" y="4558585"/>
            <a:ext cx="131100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ea typeface="Calibri"/>
                <a:cs typeface="Calibri"/>
              </a:rPr>
              <a:t>Hands-on</a:t>
            </a:r>
          </a:p>
          <a:p>
            <a:pPr marL="114300" indent="-114300">
              <a:buFont typeface="Arial"/>
              <a:buChar char="•"/>
            </a:pPr>
            <a:r>
              <a:rPr lang="en-US" sz="1400">
                <a:ea typeface="Calibri"/>
                <a:cs typeface="Calibri"/>
              </a:rPr>
              <a:t>interactive components</a:t>
            </a:r>
          </a:p>
        </p:txBody>
      </p:sp>
      <p:sp>
        <p:nvSpPr>
          <p:cNvPr id="11" name="TextBox 10">
            <a:extLst>
              <a:ext uri="{FF2B5EF4-FFF2-40B4-BE49-F238E27FC236}">
                <a16:creationId xmlns:a16="http://schemas.microsoft.com/office/drawing/2014/main" id="{C955A043-4313-3FB0-3F7F-5B4D1FD373C2}"/>
              </a:ext>
            </a:extLst>
          </p:cNvPr>
          <p:cNvSpPr txBox="1"/>
          <p:nvPr/>
        </p:nvSpPr>
        <p:spPr>
          <a:xfrm>
            <a:off x="9978911" y="2851706"/>
            <a:ext cx="131100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ea typeface="Calibri"/>
                <a:cs typeface="Calibri"/>
              </a:rPr>
              <a:t>Verbal</a:t>
            </a:r>
          </a:p>
          <a:p>
            <a:pPr marL="114300" indent="-114300">
              <a:buFont typeface="Arial"/>
              <a:buChar char="•"/>
            </a:pPr>
            <a:r>
              <a:rPr lang="en-US" sz="1400">
                <a:ea typeface="Calibri"/>
                <a:cs typeface="Calibri"/>
              </a:rPr>
              <a:t>discussions preferred over one-way presentations</a:t>
            </a:r>
          </a:p>
        </p:txBody>
      </p:sp>
      <p:sp>
        <p:nvSpPr>
          <p:cNvPr id="12" name="TextBox 11">
            <a:extLst>
              <a:ext uri="{FF2B5EF4-FFF2-40B4-BE49-F238E27FC236}">
                <a16:creationId xmlns:a16="http://schemas.microsoft.com/office/drawing/2014/main" id="{7CB656D0-D50D-3AAB-8D16-0D7BDAD242AC}"/>
              </a:ext>
            </a:extLst>
          </p:cNvPr>
          <p:cNvSpPr txBox="1"/>
          <p:nvPr/>
        </p:nvSpPr>
        <p:spPr>
          <a:xfrm>
            <a:off x="6250191" y="2851706"/>
            <a:ext cx="1595487" cy="14157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ea typeface="Calibri"/>
                <a:cs typeface="Calibri"/>
              </a:rPr>
              <a:t>Auditory</a:t>
            </a:r>
          </a:p>
          <a:p>
            <a:pPr marL="114300" indent="-114300">
              <a:buFont typeface="Arial"/>
              <a:buChar char="•"/>
            </a:pPr>
            <a:r>
              <a:rPr lang="en-US" sz="1400">
                <a:ea typeface="Calibri"/>
                <a:cs typeface="Calibri"/>
              </a:rPr>
              <a:t>presentations and meetings preferred over written materials only</a:t>
            </a:r>
          </a:p>
        </p:txBody>
      </p:sp>
      <p:sp>
        <p:nvSpPr>
          <p:cNvPr id="13" name="TextBox 12">
            <a:extLst>
              <a:ext uri="{FF2B5EF4-FFF2-40B4-BE49-F238E27FC236}">
                <a16:creationId xmlns:a16="http://schemas.microsoft.com/office/drawing/2014/main" id="{FB1C053D-3144-221D-2E8A-7905E53000BA}"/>
              </a:ext>
            </a:extLst>
          </p:cNvPr>
          <p:cNvSpPr txBox="1"/>
          <p:nvPr/>
        </p:nvSpPr>
        <p:spPr>
          <a:xfrm>
            <a:off x="6300991" y="4558585"/>
            <a:ext cx="1402447"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ea typeface="Calibri"/>
                <a:cs typeface="Calibri"/>
              </a:rPr>
              <a:t>Solitary</a:t>
            </a:r>
          </a:p>
          <a:p>
            <a:pPr marL="114300" indent="-114300">
              <a:buFont typeface="Arial"/>
              <a:buChar char="•"/>
            </a:pPr>
            <a:r>
              <a:rPr lang="en-US" sz="1400">
                <a:ea typeface="Calibri"/>
                <a:cs typeface="Calibri"/>
              </a:rPr>
              <a:t>information shared ahead</a:t>
            </a:r>
          </a:p>
          <a:p>
            <a:pPr marL="114300" indent="-114300">
              <a:buFont typeface="Arial"/>
              <a:buChar char="•"/>
            </a:pPr>
            <a:r>
              <a:rPr lang="en-US" sz="1400">
                <a:ea typeface="Calibri"/>
                <a:cs typeface="Calibri"/>
              </a:rPr>
              <a:t>leave-behinds</a:t>
            </a:r>
          </a:p>
        </p:txBody>
      </p:sp>
      <p:sp>
        <p:nvSpPr>
          <p:cNvPr id="14" name="TextBox 13">
            <a:extLst>
              <a:ext uri="{FF2B5EF4-FFF2-40B4-BE49-F238E27FC236}">
                <a16:creationId xmlns:a16="http://schemas.microsoft.com/office/drawing/2014/main" id="{411173F0-FD3D-7ABB-8CF3-93C87A0FB7CD}"/>
              </a:ext>
            </a:extLst>
          </p:cNvPr>
          <p:cNvSpPr txBox="1"/>
          <p:nvPr/>
        </p:nvSpPr>
        <p:spPr>
          <a:xfrm>
            <a:off x="2684031" y="2851706"/>
            <a:ext cx="144308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ea typeface="Calibri"/>
                <a:cs typeface="Calibri"/>
              </a:rPr>
              <a:t>Visual</a:t>
            </a:r>
          </a:p>
          <a:p>
            <a:pPr marL="114300" indent="-114300">
              <a:buFont typeface="Arial"/>
              <a:buChar char="•"/>
            </a:pPr>
            <a:r>
              <a:rPr lang="en-US" sz="1400">
                <a:ea typeface="Calibri"/>
                <a:cs typeface="Calibri"/>
              </a:rPr>
              <a:t>visual aids like charts, diagrams, infographics</a:t>
            </a:r>
          </a:p>
        </p:txBody>
      </p:sp>
      <p:sp>
        <p:nvSpPr>
          <p:cNvPr id="15" name="TextBox 14">
            <a:extLst>
              <a:ext uri="{FF2B5EF4-FFF2-40B4-BE49-F238E27FC236}">
                <a16:creationId xmlns:a16="http://schemas.microsoft.com/office/drawing/2014/main" id="{F6569BC2-A1DB-36D7-1D48-0CD19E047943}"/>
              </a:ext>
            </a:extLst>
          </p:cNvPr>
          <p:cNvSpPr txBox="1"/>
          <p:nvPr/>
        </p:nvSpPr>
        <p:spPr>
          <a:xfrm>
            <a:off x="2684031" y="4558585"/>
            <a:ext cx="144308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ea typeface="Calibri"/>
                <a:cs typeface="Calibri"/>
              </a:rPr>
              <a:t>Social</a:t>
            </a:r>
          </a:p>
          <a:p>
            <a:pPr marL="114300" indent="-114300">
              <a:buFont typeface="Arial"/>
              <a:buChar char="•"/>
            </a:pPr>
            <a:r>
              <a:rPr lang="en-US" sz="1400">
                <a:ea typeface="Calibri"/>
                <a:cs typeface="Calibri"/>
              </a:rPr>
              <a:t>collaborative activities</a:t>
            </a:r>
          </a:p>
          <a:p>
            <a:pPr marL="114300" indent="-114300">
              <a:buFont typeface="Arial"/>
              <a:buChar char="•"/>
            </a:pPr>
            <a:r>
              <a:rPr lang="en-US" sz="1400">
                <a:ea typeface="Calibri"/>
                <a:cs typeface="Calibri"/>
              </a:rPr>
              <a:t>group discussions</a:t>
            </a:r>
          </a:p>
        </p:txBody>
      </p:sp>
      <p:pic>
        <p:nvPicPr>
          <p:cNvPr id="17" name="Picture 16" descr="A white figure pointing at a white board&#10;&#10;Description automatically generated">
            <a:extLst>
              <a:ext uri="{FF2B5EF4-FFF2-40B4-BE49-F238E27FC236}">
                <a16:creationId xmlns:a16="http://schemas.microsoft.com/office/drawing/2014/main" id="{F91D5261-B0B3-BD4F-D0FB-9BF10C6DE196}"/>
              </a:ext>
            </a:extLst>
          </p:cNvPr>
          <p:cNvPicPr>
            <a:picLocks noChangeAspect="1"/>
          </p:cNvPicPr>
          <p:nvPr/>
        </p:nvPicPr>
        <p:blipFill>
          <a:blip r:embed="rId15"/>
          <a:stretch>
            <a:fillRect/>
          </a:stretch>
        </p:blipFill>
        <p:spPr>
          <a:xfrm>
            <a:off x="324479" y="205004"/>
            <a:ext cx="448514" cy="367378"/>
          </a:xfrm>
          <a:prstGeom prst="rect">
            <a:avLst/>
          </a:prstGeom>
        </p:spPr>
      </p:pic>
    </p:spTree>
    <p:extLst>
      <p:ext uri="{BB962C8B-B14F-4D97-AF65-F5344CB8AC3E}">
        <p14:creationId xmlns:p14="http://schemas.microsoft.com/office/powerpoint/2010/main" val="308217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7"/>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31" grpId="0" animBg="1"/>
      <p:bldP spid="39" grpId="0" animBg="1"/>
      <p:bldP spid="51" grpId="0" animBg="1"/>
      <p:bldP spid="45" grpId="0" animBg="1"/>
      <p:bldP spid="61" grpId="0"/>
      <p:bldP spid="11" grpId="0"/>
      <p:bldP spid="12" grpId="0"/>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7F503-3939-F80A-20F1-7E34E3D07DE2}"/>
              </a:ext>
            </a:extLst>
          </p:cNvPr>
          <p:cNvSpPr>
            <a:spLocks noGrp="1"/>
          </p:cNvSpPr>
          <p:nvPr>
            <p:ph type="title"/>
          </p:nvPr>
        </p:nvSpPr>
        <p:spPr/>
        <p:txBody>
          <a:bodyPr>
            <a:normAutofit/>
          </a:bodyPr>
          <a:lstStyle/>
          <a:p>
            <a:r>
              <a:rPr lang="en-US" b="0">
                <a:solidFill>
                  <a:schemeClr val="tx1"/>
                </a:solidFill>
                <a:latin typeface="Arial"/>
                <a:cs typeface="Arial"/>
              </a:rPr>
              <a:t>Example </a:t>
            </a:r>
            <a:endParaRPr lang="en-US" sz="2800" b="0" i="1">
              <a:solidFill>
                <a:schemeClr val="tx1"/>
              </a:solidFill>
            </a:endParaRPr>
          </a:p>
        </p:txBody>
      </p:sp>
      <p:sp>
        <p:nvSpPr>
          <p:cNvPr id="3" name="Content Placeholder 2">
            <a:extLst>
              <a:ext uri="{FF2B5EF4-FFF2-40B4-BE49-F238E27FC236}">
                <a16:creationId xmlns:a16="http://schemas.microsoft.com/office/drawing/2014/main" id="{E9B51A3A-0C54-D83F-0ADE-2811AC562530}"/>
              </a:ext>
            </a:extLst>
          </p:cNvPr>
          <p:cNvSpPr>
            <a:spLocks noGrp="1"/>
          </p:cNvSpPr>
          <p:nvPr>
            <p:ph idx="1"/>
          </p:nvPr>
        </p:nvSpPr>
        <p:spPr>
          <a:xfrm>
            <a:off x="852577" y="1912105"/>
            <a:ext cx="10515600" cy="1021297"/>
          </a:xfrm>
        </p:spPr>
        <p:txBody>
          <a:bodyPr vert="horz" lIns="91440" tIns="45720" rIns="91440" bIns="45720" rtlCol="0" anchor="t">
            <a:normAutofit/>
          </a:bodyPr>
          <a:lstStyle/>
          <a:p>
            <a:r>
              <a:rPr lang="en-US" sz="2400">
                <a:latin typeface="Arial"/>
                <a:cs typeface="Arial"/>
              </a:rPr>
              <a:t>Goal: </a:t>
            </a:r>
            <a:r>
              <a:rPr lang="en-US" sz="2000" b="0">
                <a:latin typeface="Arial"/>
                <a:cs typeface="Arial"/>
              </a:rPr>
              <a:t>Your LHD team wants to </a:t>
            </a:r>
            <a:r>
              <a:rPr lang="en-US" sz="2000">
                <a:latin typeface="Arial"/>
                <a:cs typeface="Arial"/>
              </a:rPr>
              <a:t>engage the community</a:t>
            </a:r>
            <a:r>
              <a:rPr lang="en-US" sz="2000" b="0">
                <a:latin typeface="Arial"/>
                <a:cs typeface="Arial"/>
              </a:rPr>
              <a:t> to help in planning and evaluating your program. </a:t>
            </a:r>
          </a:p>
        </p:txBody>
      </p:sp>
      <p:sp>
        <p:nvSpPr>
          <p:cNvPr id="5" name="TextBox 4">
            <a:extLst>
              <a:ext uri="{FF2B5EF4-FFF2-40B4-BE49-F238E27FC236}">
                <a16:creationId xmlns:a16="http://schemas.microsoft.com/office/drawing/2014/main" id="{A9076853-99F9-344C-4429-20AA65E19D88}"/>
              </a:ext>
            </a:extLst>
          </p:cNvPr>
          <p:cNvSpPr txBox="1"/>
          <p:nvPr/>
        </p:nvSpPr>
        <p:spPr>
          <a:xfrm>
            <a:off x="837452" y="3166912"/>
            <a:ext cx="1052434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Arial"/>
                <a:cs typeface="Calibri"/>
              </a:rPr>
              <a:t>Strategy: </a:t>
            </a:r>
            <a:r>
              <a:rPr lang="en-US" sz="2000">
                <a:latin typeface="Arial"/>
                <a:cs typeface="Calibri"/>
              </a:rPr>
              <a:t>Your team decides to host a </a:t>
            </a:r>
            <a:r>
              <a:rPr lang="en-US" sz="2000" b="1">
                <a:latin typeface="Arial"/>
                <a:cs typeface="Calibri"/>
              </a:rPr>
              <a:t>data party! </a:t>
            </a:r>
            <a:r>
              <a:rPr lang="en-US" sz="2000">
                <a:latin typeface="Arial"/>
                <a:cs typeface="Calibri"/>
              </a:rPr>
              <a:t>You invite diverse stakeholders to </a:t>
            </a:r>
            <a:r>
              <a:rPr lang="en-US" sz="2000" u="sng">
                <a:latin typeface="Arial"/>
                <a:cs typeface="Calibri"/>
              </a:rPr>
              <a:t>collaboratively interpret</a:t>
            </a:r>
            <a:r>
              <a:rPr lang="en-US" sz="2000">
                <a:latin typeface="Arial"/>
                <a:cs typeface="Calibri"/>
              </a:rPr>
              <a:t> data and provide input on recommendations </a:t>
            </a:r>
            <a:endParaRPr lang="en-US">
              <a:ea typeface="Calibri"/>
              <a:cs typeface="Calibri"/>
            </a:endParaRPr>
          </a:p>
        </p:txBody>
      </p:sp>
      <p:pic>
        <p:nvPicPr>
          <p:cNvPr id="7" name="Picture 6" descr="A white figure pointing at a white board&#10;&#10;Description automatically generated">
            <a:extLst>
              <a:ext uri="{FF2B5EF4-FFF2-40B4-BE49-F238E27FC236}">
                <a16:creationId xmlns:a16="http://schemas.microsoft.com/office/drawing/2014/main" id="{3899AEEB-5813-B8DD-9033-5F88D97CE416}"/>
              </a:ext>
            </a:extLst>
          </p:cNvPr>
          <p:cNvPicPr>
            <a:picLocks noChangeAspect="1"/>
          </p:cNvPicPr>
          <p:nvPr/>
        </p:nvPicPr>
        <p:blipFill>
          <a:blip r:embed="rId3"/>
          <a:stretch>
            <a:fillRect/>
          </a:stretch>
        </p:blipFill>
        <p:spPr>
          <a:xfrm>
            <a:off x="324479" y="205004"/>
            <a:ext cx="448514" cy="367378"/>
          </a:xfrm>
          <a:prstGeom prst="rect">
            <a:avLst/>
          </a:prstGeom>
        </p:spPr>
      </p:pic>
    </p:spTree>
    <p:extLst>
      <p:ext uri="{BB962C8B-B14F-4D97-AF65-F5344CB8AC3E}">
        <p14:creationId xmlns:p14="http://schemas.microsoft.com/office/powerpoint/2010/main" val="402720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CE483B-A82E-9A4B-0818-3C46715F7C9A}"/>
              </a:ext>
            </a:extLst>
          </p:cNvPr>
          <p:cNvSpPr/>
          <p:nvPr/>
        </p:nvSpPr>
        <p:spPr>
          <a:xfrm>
            <a:off x="377" y="5965975"/>
            <a:ext cx="3821528" cy="8757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D7F503-3939-F80A-20F1-7E34E3D07DE2}"/>
              </a:ext>
            </a:extLst>
          </p:cNvPr>
          <p:cNvSpPr>
            <a:spLocks noGrp="1"/>
          </p:cNvSpPr>
          <p:nvPr>
            <p:ph type="title"/>
          </p:nvPr>
        </p:nvSpPr>
        <p:spPr/>
        <p:txBody>
          <a:bodyPr>
            <a:normAutofit/>
          </a:bodyPr>
          <a:lstStyle/>
          <a:p>
            <a:r>
              <a:rPr lang="en-US" sz="4000" b="0">
                <a:solidFill>
                  <a:schemeClr val="tx1"/>
                </a:solidFill>
                <a:latin typeface="Arial"/>
                <a:cs typeface="Arial"/>
              </a:rPr>
              <a:t>Data party: making it happen</a:t>
            </a:r>
            <a:endParaRPr lang="en-US" sz="4000" b="0" i="1">
              <a:solidFill>
                <a:schemeClr val="tx1"/>
              </a:solidFill>
            </a:endParaRPr>
          </a:p>
        </p:txBody>
      </p:sp>
      <p:sp>
        <p:nvSpPr>
          <p:cNvPr id="3" name="Content Placeholder 2">
            <a:extLst>
              <a:ext uri="{FF2B5EF4-FFF2-40B4-BE49-F238E27FC236}">
                <a16:creationId xmlns:a16="http://schemas.microsoft.com/office/drawing/2014/main" id="{E9B51A3A-0C54-D83F-0ADE-2811AC562530}"/>
              </a:ext>
            </a:extLst>
          </p:cNvPr>
          <p:cNvSpPr>
            <a:spLocks noGrp="1"/>
          </p:cNvSpPr>
          <p:nvPr>
            <p:ph idx="1"/>
          </p:nvPr>
        </p:nvSpPr>
        <p:spPr>
          <a:xfrm>
            <a:off x="905516" y="2046294"/>
            <a:ext cx="2347331" cy="418676"/>
          </a:xfrm>
        </p:spPr>
        <p:txBody>
          <a:bodyPr vert="horz" lIns="91440" tIns="45720" rIns="91440" bIns="45720" rtlCol="0" anchor="t">
            <a:normAutofit/>
          </a:bodyPr>
          <a:lstStyle/>
          <a:p>
            <a:pPr algn="ctr"/>
            <a:r>
              <a:rPr lang="en-US" sz="2000">
                <a:latin typeface="Arial"/>
                <a:cs typeface="Arial"/>
              </a:rPr>
              <a:t>Flyers</a:t>
            </a:r>
            <a:endParaRPr lang="en-US" sz="1800" b="0">
              <a:latin typeface="Arial"/>
              <a:cs typeface="Arial"/>
            </a:endParaRPr>
          </a:p>
        </p:txBody>
      </p:sp>
      <p:sp>
        <p:nvSpPr>
          <p:cNvPr id="5" name="TextBox 4">
            <a:extLst>
              <a:ext uri="{FF2B5EF4-FFF2-40B4-BE49-F238E27FC236}">
                <a16:creationId xmlns:a16="http://schemas.microsoft.com/office/drawing/2014/main" id="{A9076853-99F9-344C-4429-20AA65E19D88}"/>
              </a:ext>
            </a:extLst>
          </p:cNvPr>
          <p:cNvSpPr txBox="1"/>
          <p:nvPr/>
        </p:nvSpPr>
        <p:spPr>
          <a:xfrm>
            <a:off x="4161355" y="2054118"/>
            <a:ext cx="255122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latin typeface="Arial"/>
                <a:cs typeface="Calibri"/>
              </a:rPr>
              <a:t>Data Placemats</a:t>
            </a:r>
            <a:endParaRPr lang="en-US" sz="1600"/>
          </a:p>
        </p:txBody>
      </p:sp>
      <p:pic>
        <p:nvPicPr>
          <p:cNvPr id="7" name="Picture 6" descr="A white figure pointing at a white board&#10;&#10;Description automatically generated">
            <a:extLst>
              <a:ext uri="{FF2B5EF4-FFF2-40B4-BE49-F238E27FC236}">
                <a16:creationId xmlns:a16="http://schemas.microsoft.com/office/drawing/2014/main" id="{3899AEEB-5813-B8DD-9033-5F88D97CE416}"/>
              </a:ext>
            </a:extLst>
          </p:cNvPr>
          <p:cNvPicPr>
            <a:picLocks noChangeAspect="1"/>
          </p:cNvPicPr>
          <p:nvPr/>
        </p:nvPicPr>
        <p:blipFill>
          <a:blip r:embed="rId3"/>
          <a:stretch>
            <a:fillRect/>
          </a:stretch>
        </p:blipFill>
        <p:spPr>
          <a:xfrm>
            <a:off x="324479" y="205004"/>
            <a:ext cx="448514" cy="367378"/>
          </a:xfrm>
          <a:prstGeom prst="rect">
            <a:avLst/>
          </a:prstGeom>
        </p:spPr>
      </p:pic>
      <p:sp>
        <p:nvSpPr>
          <p:cNvPr id="8" name="TextBox 7">
            <a:extLst>
              <a:ext uri="{FF2B5EF4-FFF2-40B4-BE49-F238E27FC236}">
                <a16:creationId xmlns:a16="http://schemas.microsoft.com/office/drawing/2014/main" id="{A45CC34A-3B48-3BE1-BDE8-B436A5E5062E}"/>
              </a:ext>
            </a:extLst>
          </p:cNvPr>
          <p:cNvSpPr txBox="1"/>
          <p:nvPr/>
        </p:nvSpPr>
        <p:spPr>
          <a:xfrm>
            <a:off x="8981042" y="5303203"/>
            <a:ext cx="154520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a:ea typeface="Calibri"/>
                <a:cs typeface="Calibri"/>
              </a:rPr>
              <a:t>Photos source: </a:t>
            </a:r>
            <a:r>
              <a:rPr lang="en-US" sz="1200" err="1">
                <a:ea typeface="Calibri"/>
                <a:cs typeface="Calibri"/>
              </a:rPr>
              <a:t>Pexels</a:t>
            </a:r>
          </a:p>
        </p:txBody>
      </p:sp>
      <p:pic>
        <p:nvPicPr>
          <p:cNvPr id="9" name="Picture 8" descr="The Difference Between First, Second, and Third-Party Data - ReTargeter">
            <a:extLst>
              <a:ext uri="{FF2B5EF4-FFF2-40B4-BE49-F238E27FC236}">
                <a16:creationId xmlns:a16="http://schemas.microsoft.com/office/drawing/2014/main" id="{F35FE19D-05FB-2F64-2F92-EDB7AB2FA88C}"/>
              </a:ext>
            </a:extLst>
          </p:cNvPr>
          <p:cNvPicPr>
            <a:picLocks noChangeAspect="1"/>
          </p:cNvPicPr>
          <p:nvPr/>
        </p:nvPicPr>
        <p:blipFill>
          <a:blip r:embed="rId4"/>
          <a:stretch>
            <a:fillRect/>
          </a:stretch>
        </p:blipFill>
        <p:spPr>
          <a:xfrm>
            <a:off x="3471067" y="2664757"/>
            <a:ext cx="3928533" cy="2627085"/>
          </a:xfrm>
          <a:prstGeom prst="rect">
            <a:avLst/>
          </a:prstGeom>
        </p:spPr>
      </p:pic>
      <p:sp>
        <p:nvSpPr>
          <p:cNvPr id="4" name="TextBox 3">
            <a:extLst>
              <a:ext uri="{FF2B5EF4-FFF2-40B4-BE49-F238E27FC236}">
                <a16:creationId xmlns:a16="http://schemas.microsoft.com/office/drawing/2014/main" id="{3F308B80-8B87-5BE9-C161-0663DED01058}"/>
              </a:ext>
            </a:extLst>
          </p:cNvPr>
          <p:cNvSpPr txBox="1"/>
          <p:nvPr/>
        </p:nvSpPr>
        <p:spPr>
          <a:xfrm>
            <a:off x="7861757" y="2057237"/>
            <a:ext cx="338511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latin typeface="Arial"/>
                <a:cs typeface="Calibri"/>
              </a:rPr>
              <a:t>Facilitated discussion</a:t>
            </a:r>
            <a:endParaRPr lang="en-US" sz="1600"/>
          </a:p>
        </p:txBody>
      </p:sp>
      <p:pic>
        <p:nvPicPr>
          <p:cNvPr id="11" name="Picture 10" descr="A blue and white flyer with text and images&#10;&#10;Description automatically generated">
            <a:extLst>
              <a:ext uri="{FF2B5EF4-FFF2-40B4-BE49-F238E27FC236}">
                <a16:creationId xmlns:a16="http://schemas.microsoft.com/office/drawing/2014/main" id="{D88C1877-0E18-88AC-F4B5-C2C79E90269B}"/>
              </a:ext>
            </a:extLst>
          </p:cNvPr>
          <p:cNvPicPr>
            <a:picLocks noChangeAspect="1"/>
          </p:cNvPicPr>
          <p:nvPr/>
        </p:nvPicPr>
        <p:blipFill>
          <a:blip r:embed="rId5"/>
          <a:stretch>
            <a:fillRect/>
          </a:stretch>
        </p:blipFill>
        <p:spPr>
          <a:xfrm>
            <a:off x="748930" y="2467428"/>
            <a:ext cx="2662902" cy="3422953"/>
          </a:xfrm>
          <a:prstGeom prst="rect">
            <a:avLst/>
          </a:prstGeom>
        </p:spPr>
      </p:pic>
      <p:pic>
        <p:nvPicPr>
          <p:cNvPr id="13" name="Picture 12" descr="A person pointing at a whiteboard&#10;&#10;Description automatically generated">
            <a:extLst>
              <a:ext uri="{FF2B5EF4-FFF2-40B4-BE49-F238E27FC236}">
                <a16:creationId xmlns:a16="http://schemas.microsoft.com/office/drawing/2014/main" id="{8874AED1-A754-FC4F-4435-5C8300945446}"/>
              </a:ext>
            </a:extLst>
          </p:cNvPr>
          <p:cNvPicPr>
            <a:picLocks noChangeAspect="1"/>
          </p:cNvPicPr>
          <p:nvPr/>
        </p:nvPicPr>
        <p:blipFill>
          <a:blip r:embed="rId6"/>
          <a:stretch>
            <a:fillRect/>
          </a:stretch>
        </p:blipFill>
        <p:spPr>
          <a:xfrm>
            <a:off x="7486952" y="2658133"/>
            <a:ext cx="4124476" cy="2642400"/>
          </a:xfrm>
          <a:prstGeom prst="rect">
            <a:avLst/>
          </a:prstGeom>
        </p:spPr>
      </p:pic>
      <p:sp>
        <p:nvSpPr>
          <p:cNvPr id="15" name="TextBox 14">
            <a:extLst>
              <a:ext uri="{FF2B5EF4-FFF2-40B4-BE49-F238E27FC236}">
                <a16:creationId xmlns:a16="http://schemas.microsoft.com/office/drawing/2014/main" id="{A1408D7F-E4F7-5B25-7FF0-2AD94CE462D8}"/>
              </a:ext>
            </a:extLst>
          </p:cNvPr>
          <p:cNvSpPr txBox="1"/>
          <p:nvPr/>
        </p:nvSpPr>
        <p:spPr>
          <a:xfrm>
            <a:off x="4675136" y="5303202"/>
            <a:ext cx="154520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a:ea typeface="Calibri"/>
                <a:cs typeface="Calibri"/>
              </a:rPr>
              <a:t>Photos source: </a:t>
            </a:r>
            <a:r>
              <a:rPr lang="en-US" sz="1200" err="1">
                <a:ea typeface="Calibri"/>
                <a:cs typeface="Calibri"/>
              </a:rPr>
              <a:t>Pexels</a:t>
            </a:r>
          </a:p>
        </p:txBody>
      </p:sp>
      <p:sp>
        <p:nvSpPr>
          <p:cNvPr id="16" name="TextBox 15">
            <a:extLst>
              <a:ext uri="{FF2B5EF4-FFF2-40B4-BE49-F238E27FC236}">
                <a16:creationId xmlns:a16="http://schemas.microsoft.com/office/drawing/2014/main" id="{EF8C30AC-E544-AEF7-7F6C-D35A6762B369}"/>
              </a:ext>
            </a:extLst>
          </p:cNvPr>
          <p:cNvSpPr txBox="1"/>
          <p:nvPr/>
        </p:nvSpPr>
        <p:spPr>
          <a:xfrm>
            <a:off x="550660" y="5895869"/>
            <a:ext cx="292406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a:ea typeface="Calibri"/>
                <a:cs typeface="Calibri"/>
              </a:rPr>
              <a:t>Photos source: </a:t>
            </a:r>
            <a:r>
              <a:rPr lang="en-US" sz="1200">
                <a:ea typeface="+mn-lt"/>
                <a:cs typeface="+mn-lt"/>
              </a:rPr>
              <a:t>North Carolina Translational and Clinical Sciences (NC </a:t>
            </a:r>
            <a:r>
              <a:rPr lang="en-US" sz="1200" err="1">
                <a:ea typeface="+mn-lt"/>
                <a:cs typeface="+mn-lt"/>
              </a:rPr>
              <a:t>TraCS</a:t>
            </a:r>
            <a:r>
              <a:rPr lang="en-US" sz="1200">
                <a:ea typeface="+mn-lt"/>
                <a:cs typeface="+mn-lt"/>
              </a:rPr>
              <a:t>) Institute</a:t>
            </a:r>
            <a:endParaRPr lang="en-US" sz="1200" err="1">
              <a:ea typeface="Calibri"/>
              <a:cs typeface="Calibri"/>
            </a:endParaRPr>
          </a:p>
        </p:txBody>
      </p:sp>
    </p:spTree>
    <p:extLst>
      <p:ext uri="{BB962C8B-B14F-4D97-AF65-F5344CB8AC3E}">
        <p14:creationId xmlns:p14="http://schemas.microsoft.com/office/powerpoint/2010/main" val="26310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43356-70BD-061B-367B-018B27B18314}"/>
              </a:ext>
            </a:extLst>
          </p:cNvPr>
          <p:cNvSpPr>
            <a:spLocks noGrp="1"/>
          </p:cNvSpPr>
          <p:nvPr>
            <p:ph type="title"/>
          </p:nvPr>
        </p:nvSpPr>
        <p:spPr>
          <a:ln>
            <a:noFill/>
          </a:ln>
        </p:spPr>
        <p:txBody>
          <a:bodyPr/>
          <a:lstStyle/>
          <a:p>
            <a:r>
              <a:rPr lang="en-US" b="0">
                <a:solidFill>
                  <a:schemeClr val="tx1"/>
                </a:solidFill>
              </a:rPr>
              <a:t>Crafting your message for impact</a:t>
            </a:r>
            <a:endParaRPr lang="en-US" b="0">
              <a:solidFill>
                <a:srgbClr val="000000"/>
              </a:solidFill>
            </a:endParaRPr>
          </a:p>
        </p:txBody>
      </p:sp>
      <p:sp>
        <p:nvSpPr>
          <p:cNvPr id="4" name="Rectangle 3">
            <a:extLst>
              <a:ext uri="{FF2B5EF4-FFF2-40B4-BE49-F238E27FC236}">
                <a16:creationId xmlns:a16="http://schemas.microsoft.com/office/drawing/2014/main" id="{68497AB7-AA04-A5AA-758A-AAB4ADFB7B97}"/>
              </a:ext>
            </a:extLst>
          </p:cNvPr>
          <p:cNvSpPr/>
          <p:nvPr/>
        </p:nvSpPr>
        <p:spPr>
          <a:xfrm>
            <a:off x="839304" y="2082119"/>
            <a:ext cx="2339942" cy="725573"/>
          </a:xfrm>
          <a:prstGeom prst="rect">
            <a:avLst/>
          </a:prstGeom>
          <a:solidFill>
            <a:srgbClr val="702B84"/>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latin typeface="Arial"/>
                <a:ea typeface="Calibri"/>
                <a:cs typeface="Calibri"/>
              </a:rPr>
              <a:t>The 'so what?' </a:t>
            </a:r>
            <a:endParaRPr lang="en-US" sz="2000">
              <a:latin typeface="Arial"/>
              <a:cs typeface="Arial"/>
            </a:endParaRPr>
          </a:p>
        </p:txBody>
      </p:sp>
      <p:sp>
        <p:nvSpPr>
          <p:cNvPr id="5" name="Rectangle 4">
            <a:extLst>
              <a:ext uri="{FF2B5EF4-FFF2-40B4-BE49-F238E27FC236}">
                <a16:creationId xmlns:a16="http://schemas.microsoft.com/office/drawing/2014/main" id="{4B8214C1-7363-BF08-477E-2D3D3B9CEC2D}"/>
              </a:ext>
            </a:extLst>
          </p:cNvPr>
          <p:cNvSpPr/>
          <p:nvPr/>
        </p:nvSpPr>
        <p:spPr>
          <a:xfrm>
            <a:off x="3563788" y="2087234"/>
            <a:ext cx="2339942" cy="726746"/>
          </a:xfrm>
          <a:prstGeom prst="rect">
            <a:avLst/>
          </a:prstGeom>
          <a:solidFill>
            <a:srgbClr val="702B84"/>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latin typeface="Arial"/>
                <a:ea typeface="Calibri"/>
                <a:cs typeface="Calibri"/>
              </a:rPr>
              <a:t>Supporting information</a:t>
            </a:r>
            <a:endParaRPr lang="en-US"/>
          </a:p>
        </p:txBody>
      </p:sp>
      <p:sp>
        <p:nvSpPr>
          <p:cNvPr id="6" name="Rectangle 5">
            <a:extLst>
              <a:ext uri="{FF2B5EF4-FFF2-40B4-BE49-F238E27FC236}">
                <a16:creationId xmlns:a16="http://schemas.microsoft.com/office/drawing/2014/main" id="{D61952D2-4D38-893B-B743-C6B2C37D147F}"/>
              </a:ext>
            </a:extLst>
          </p:cNvPr>
          <p:cNvSpPr/>
          <p:nvPr/>
        </p:nvSpPr>
        <p:spPr>
          <a:xfrm>
            <a:off x="6288272" y="2082118"/>
            <a:ext cx="2339942" cy="725573"/>
          </a:xfrm>
          <a:prstGeom prst="rect">
            <a:avLst/>
          </a:prstGeom>
          <a:solidFill>
            <a:srgbClr val="702B84"/>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latin typeface="Arial"/>
                <a:ea typeface="Calibri"/>
                <a:cs typeface="Calibri"/>
              </a:rPr>
              <a:t>Framing</a:t>
            </a:r>
            <a:endParaRPr lang="en-US"/>
          </a:p>
        </p:txBody>
      </p:sp>
      <p:sp>
        <p:nvSpPr>
          <p:cNvPr id="7" name="Rectangle 6">
            <a:extLst>
              <a:ext uri="{FF2B5EF4-FFF2-40B4-BE49-F238E27FC236}">
                <a16:creationId xmlns:a16="http://schemas.microsoft.com/office/drawing/2014/main" id="{05ECFB3D-5E7C-12B7-FA3B-B048DDCDFFA1}"/>
              </a:ext>
            </a:extLst>
          </p:cNvPr>
          <p:cNvSpPr/>
          <p:nvPr/>
        </p:nvSpPr>
        <p:spPr>
          <a:xfrm>
            <a:off x="9012756" y="2090763"/>
            <a:ext cx="2339942" cy="725573"/>
          </a:xfrm>
          <a:prstGeom prst="rect">
            <a:avLst/>
          </a:prstGeom>
          <a:solidFill>
            <a:srgbClr val="702B84"/>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latin typeface="Arial"/>
                <a:ea typeface="Calibri"/>
                <a:cs typeface="Calibri"/>
              </a:rPr>
              <a:t>Emotional connection</a:t>
            </a:r>
            <a:endParaRPr lang="en-US"/>
          </a:p>
        </p:txBody>
      </p:sp>
      <p:sp>
        <p:nvSpPr>
          <p:cNvPr id="9" name="Rectangle 8">
            <a:extLst>
              <a:ext uri="{FF2B5EF4-FFF2-40B4-BE49-F238E27FC236}">
                <a16:creationId xmlns:a16="http://schemas.microsoft.com/office/drawing/2014/main" id="{FF9A81C3-EDFD-4D94-8775-FD1C008488F6}"/>
              </a:ext>
            </a:extLst>
          </p:cNvPr>
          <p:cNvSpPr/>
          <p:nvPr/>
        </p:nvSpPr>
        <p:spPr>
          <a:xfrm>
            <a:off x="839304" y="2927664"/>
            <a:ext cx="2339942" cy="2662290"/>
          </a:xfrm>
          <a:prstGeom prst="rect">
            <a:avLst/>
          </a:prstGeom>
          <a:solidFill>
            <a:schemeClr val="bg1">
              <a:lumMod val="9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28600" indent="-228600">
              <a:buFont typeface="Arial" panose="020B0604020202020204" pitchFamily="34" charset="0"/>
              <a:buChar char="•"/>
            </a:pPr>
            <a:r>
              <a:rPr lang="en-US">
                <a:solidFill>
                  <a:srgbClr val="000000"/>
                </a:solidFill>
                <a:latin typeface="Arial"/>
                <a:ea typeface="Calibri"/>
                <a:cs typeface="Calibri"/>
              </a:rPr>
              <a:t>What is the intended outcome/ call to action? </a:t>
            </a:r>
            <a:endParaRPr lang="en-US">
              <a:ea typeface="Calibri" panose="020F0502020204030204"/>
              <a:cs typeface="Calibri" panose="020F0502020204030204"/>
            </a:endParaRPr>
          </a:p>
          <a:p>
            <a:pPr marL="228600" indent="-228600">
              <a:buFont typeface="Arial" panose="020B0604020202020204" pitchFamily="34" charset="0"/>
              <a:buChar char="•"/>
            </a:pPr>
            <a:r>
              <a:rPr lang="en-US">
                <a:solidFill>
                  <a:srgbClr val="000000"/>
                </a:solidFill>
                <a:latin typeface="Arial"/>
                <a:ea typeface="Calibri"/>
                <a:cs typeface="Calibri"/>
              </a:rPr>
              <a:t>Be direct and provide your audience with information and tools to take action</a:t>
            </a:r>
          </a:p>
          <a:p>
            <a:pPr marL="342900" indent="-342900">
              <a:buFont typeface="Arial" panose="020B0604020202020204" pitchFamily="34" charset="0"/>
              <a:buChar char="•"/>
            </a:pPr>
            <a:endParaRPr lang="en-US" sz="2000">
              <a:solidFill>
                <a:srgbClr val="000000"/>
              </a:solidFill>
              <a:latin typeface="Arial"/>
              <a:cs typeface="Arial"/>
            </a:endParaRPr>
          </a:p>
        </p:txBody>
      </p:sp>
      <p:sp>
        <p:nvSpPr>
          <p:cNvPr id="10" name="Rectangle 9">
            <a:extLst>
              <a:ext uri="{FF2B5EF4-FFF2-40B4-BE49-F238E27FC236}">
                <a16:creationId xmlns:a16="http://schemas.microsoft.com/office/drawing/2014/main" id="{7D6E6A1A-5AD0-4FE5-B727-679EB8A19840}"/>
              </a:ext>
            </a:extLst>
          </p:cNvPr>
          <p:cNvSpPr/>
          <p:nvPr/>
        </p:nvSpPr>
        <p:spPr>
          <a:xfrm>
            <a:off x="3563788" y="2927663"/>
            <a:ext cx="2339942" cy="2662290"/>
          </a:xfrm>
          <a:prstGeom prst="rect">
            <a:avLst/>
          </a:prstGeom>
          <a:solidFill>
            <a:schemeClr val="bg1">
              <a:lumMod val="9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28600" indent="-228600">
              <a:buFont typeface="Arial" panose="020B0604020202020204" pitchFamily="34" charset="0"/>
              <a:buChar char="•"/>
            </a:pPr>
            <a:r>
              <a:rPr lang="en-US">
                <a:solidFill>
                  <a:srgbClr val="000000"/>
                </a:solidFill>
                <a:latin typeface="Arial"/>
                <a:ea typeface="Calibri"/>
                <a:cs typeface="Calibri"/>
              </a:rPr>
              <a:t>What information does your audience trust? </a:t>
            </a:r>
          </a:p>
          <a:p>
            <a:pPr marL="228600" indent="-228600">
              <a:buFont typeface="Arial" panose="020B0604020202020204" pitchFamily="34" charset="0"/>
              <a:buChar char="•"/>
            </a:pPr>
            <a:r>
              <a:rPr lang="en-US">
                <a:solidFill>
                  <a:srgbClr val="000000"/>
                </a:solidFill>
                <a:latin typeface="Arial"/>
                <a:ea typeface="Calibri"/>
                <a:cs typeface="Calibri"/>
              </a:rPr>
              <a:t>If quantitative, what data points are most relevant?</a:t>
            </a:r>
          </a:p>
          <a:p>
            <a:pPr marL="228600" indent="-228600">
              <a:buFont typeface="Arial" panose="020B0604020202020204" pitchFamily="34" charset="0"/>
              <a:buChar char="•"/>
            </a:pPr>
            <a:r>
              <a:rPr lang="en-US">
                <a:solidFill>
                  <a:srgbClr val="000000"/>
                </a:solidFill>
                <a:latin typeface="Arial"/>
                <a:ea typeface="Calibri"/>
                <a:cs typeface="Calibri"/>
              </a:rPr>
              <a:t>If qualitative, include participant stories</a:t>
            </a:r>
            <a:endParaRPr lang="en-US">
              <a:solidFill>
                <a:srgbClr val="000000"/>
              </a:solidFill>
            </a:endParaRPr>
          </a:p>
          <a:p>
            <a:pPr marL="342900" indent="-342900">
              <a:buFont typeface="Arial" panose="020B0604020202020204" pitchFamily="34" charset="0"/>
              <a:buChar char="•"/>
            </a:pPr>
            <a:endParaRPr lang="en-US" sz="2000">
              <a:solidFill>
                <a:srgbClr val="000000"/>
              </a:solidFill>
              <a:latin typeface="Arial"/>
              <a:cs typeface="Arial"/>
            </a:endParaRPr>
          </a:p>
        </p:txBody>
      </p:sp>
      <p:sp>
        <p:nvSpPr>
          <p:cNvPr id="11" name="Rectangle 10">
            <a:extLst>
              <a:ext uri="{FF2B5EF4-FFF2-40B4-BE49-F238E27FC236}">
                <a16:creationId xmlns:a16="http://schemas.microsoft.com/office/drawing/2014/main" id="{E76A370A-1C7C-4ECA-ABFE-9525CB0B1B4F}"/>
              </a:ext>
            </a:extLst>
          </p:cNvPr>
          <p:cNvSpPr/>
          <p:nvPr/>
        </p:nvSpPr>
        <p:spPr>
          <a:xfrm>
            <a:off x="6288272" y="2927663"/>
            <a:ext cx="2339942" cy="2662290"/>
          </a:xfrm>
          <a:prstGeom prst="rect">
            <a:avLst/>
          </a:prstGeom>
          <a:solidFill>
            <a:schemeClr val="bg1">
              <a:lumMod val="9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28600" indent="-228600">
              <a:buFont typeface="Arial" panose="020B0604020202020204" pitchFamily="34" charset="0"/>
              <a:buChar char="•"/>
            </a:pPr>
            <a:r>
              <a:rPr lang="en-US">
                <a:solidFill>
                  <a:srgbClr val="000000"/>
                </a:solidFill>
                <a:latin typeface="Arial"/>
                <a:ea typeface="Calibri"/>
                <a:cs typeface="Calibri"/>
              </a:rPr>
              <a:t>Frame your message to align with your audience’s values</a:t>
            </a:r>
          </a:p>
          <a:p>
            <a:pPr marL="228600" indent="-228600">
              <a:buFont typeface="Arial" panose="020B0604020202020204" pitchFamily="34" charset="0"/>
              <a:buChar char="•"/>
            </a:pPr>
            <a:r>
              <a:rPr lang="en-US">
                <a:solidFill>
                  <a:srgbClr val="000000"/>
                </a:solidFill>
                <a:latin typeface="Arial"/>
                <a:ea typeface="Calibri"/>
                <a:cs typeface="Calibri"/>
              </a:rPr>
              <a:t>Use asset-based framing to focus on strengths instead of problems </a:t>
            </a:r>
          </a:p>
          <a:p>
            <a:pPr marL="342900" indent="-342900">
              <a:buFont typeface="Arial" panose="020B0604020202020204" pitchFamily="34" charset="0"/>
              <a:buChar char="•"/>
            </a:pPr>
            <a:endParaRPr lang="en-US" sz="2000">
              <a:solidFill>
                <a:srgbClr val="000000"/>
              </a:solidFill>
              <a:latin typeface="Arial"/>
              <a:cs typeface="Arial"/>
            </a:endParaRPr>
          </a:p>
        </p:txBody>
      </p:sp>
      <p:sp>
        <p:nvSpPr>
          <p:cNvPr id="12" name="Rectangle 11">
            <a:extLst>
              <a:ext uri="{FF2B5EF4-FFF2-40B4-BE49-F238E27FC236}">
                <a16:creationId xmlns:a16="http://schemas.microsoft.com/office/drawing/2014/main" id="{7DEFED07-42AB-42DE-A9E2-B2C083BDE4EF}"/>
              </a:ext>
            </a:extLst>
          </p:cNvPr>
          <p:cNvSpPr/>
          <p:nvPr/>
        </p:nvSpPr>
        <p:spPr>
          <a:xfrm>
            <a:off x="9012756" y="2927663"/>
            <a:ext cx="2339942" cy="2662290"/>
          </a:xfrm>
          <a:prstGeom prst="rect">
            <a:avLst/>
          </a:prstGeom>
          <a:solidFill>
            <a:schemeClr val="bg1">
              <a:lumMod val="95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28600" indent="-228600">
              <a:buFont typeface="Arial" panose="020B0604020202020204" pitchFamily="34" charset="0"/>
              <a:buChar char="•"/>
            </a:pPr>
            <a:r>
              <a:rPr lang="en-US">
                <a:solidFill>
                  <a:srgbClr val="000000"/>
                </a:solidFill>
                <a:latin typeface="Arial"/>
                <a:ea typeface="Calibri"/>
                <a:cs typeface="Calibri"/>
              </a:rPr>
              <a:t>Use the pronoun “you” to help audience feel like you are speaking to them </a:t>
            </a:r>
          </a:p>
          <a:p>
            <a:pPr marL="228600" indent="-228600">
              <a:buFont typeface="Arial" panose="020B0604020202020204" pitchFamily="34" charset="0"/>
              <a:buChar char="•"/>
            </a:pPr>
            <a:r>
              <a:rPr lang="en-US">
                <a:solidFill>
                  <a:srgbClr val="000000"/>
                </a:solidFill>
                <a:latin typeface="Arial"/>
                <a:ea typeface="Calibri"/>
                <a:cs typeface="Calibri"/>
              </a:rPr>
              <a:t>Highlight benefits that will be most meaningful to them </a:t>
            </a:r>
          </a:p>
          <a:p>
            <a:pPr marL="342900" indent="-342900">
              <a:buFont typeface="Arial" panose="020B0604020202020204" pitchFamily="34" charset="0"/>
              <a:buChar char="•"/>
            </a:pPr>
            <a:endParaRPr lang="en-US" sz="2000">
              <a:solidFill>
                <a:srgbClr val="000000"/>
              </a:solidFill>
              <a:latin typeface="Arial"/>
              <a:cs typeface="Arial"/>
            </a:endParaRPr>
          </a:p>
        </p:txBody>
      </p:sp>
      <p:pic>
        <p:nvPicPr>
          <p:cNvPr id="3" name="Picture 2">
            <a:extLst>
              <a:ext uri="{FF2B5EF4-FFF2-40B4-BE49-F238E27FC236}">
                <a16:creationId xmlns:a16="http://schemas.microsoft.com/office/drawing/2014/main" id="{B263FAFE-4C2A-0F2C-3CAA-F61D6CCE4C08}"/>
              </a:ext>
            </a:extLst>
          </p:cNvPr>
          <p:cNvPicPr>
            <a:picLocks noChangeAspect="1"/>
          </p:cNvPicPr>
          <p:nvPr/>
        </p:nvPicPr>
        <p:blipFill>
          <a:blip r:embed="rId3"/>
          <a:stretch>
            <a:fillRect/>
          </a:stretch>
        </p:blipFill>
        <p:spPr>
          <a:xfrm>
            <a:off x="271744" y="207462"/>
            <a:ext cx="368087" cy="351356"/>
          </a:xfrm>
          <a:prstGeom prst="rect">
            <a:avLst/>
          </a:prstGeom>
        </p:spPr>
      </p:pic>
    </p:spTree>
    <p:extLst>
      <p:ext uri="{BB962C8B-B14F-4D97-AF65-F5344CB8AC3E}">
        <p14:creationId xmlns:p14="http://schemas.microsoft.com/office/powerpoint/2010/main" val="1957728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75A7-5AF8-49C4-A294-8199CEE16B8C}"/>
              </a:ext>
            </a:extLst>
          </p:cNvPr>
          <p:cNvSpPr>
            <a:spLocks noGrp="1"/>
          </p:cNvSpPr>
          <p:nvPr>
            <p:ph type="title"/>
          </p:nvPr>
        </p:nvSpPr>
        <p:spPr>
          <a:xfrm>
            <a:off x="592393" y="792137"/>
            <a:ext cx="10515600" cy="1325563"/>
          </a:xfrm>
        </p:spPr>
        <p:txBody>
          <a:bodyPr/>
          <a:lstStyle/>
          <a:p>
            <a:r>
              <a:rPr kumimoji="0" lang="en-US" sz="44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Where to find impactful quantitative data?</a:t>
            </a:r>
            <a:endParaRPr lang="en-US"/>
          </a:p>
        </p:txBody>
      </p:sp>
      <p:sp>
        <p:nvSpPr>
          <p:cNvPr id="3" name="Content Placeholder 2">
            <a:extLst>
              <a:ext uri="{FF2B5EF4-FFF2-40B4-BE49-F238E27FC236}">
                <a16:creationId xmlns:a16="http://schemas.microsoft.com/office/drawing/2014/main" id="{BCF455B3-13D2-4B76-8AD1-CB3BB14DABCE}"/>
              </a:ext>
            </a:extLst>
          </p:cNvPr>
          <p:cNvSpPr>
            <a:spLocks noGrp="1"/>
          </p:cNvSpPr>
          <p:nvPr>
            <p:ph idx="1"/>
          </p:nvPr>
        </p:nvSpPr>
        <p:spPr>
          <a:xfrm>
            <a:off x="838200" y="2117443"/>
            <a:ext cx="10515600" cy="3736163"/>
          </a:xfrm>
        </p:spPr>
        <p:txBody>
          <a:bodyPr vert="horz" lIns="91440" tIns="45720" rIns="91440" bIns="45720" rtlCol="0" anchor="t">
            <a:normAutofit fontScale="92500" lnSpcReduction="10000"/>
          </a:bodyPr>
          <a:lstStyle/>
          <a:p>
            <a:pPr marL="342900" indent="-342900">
              <a:buChar char="•"/>
            </a:pPr>
            <a:endParaRPr lang="en-US" sz="2400">
              <a:latin typeface="Arial"/>
              <a:cs typeface="Arial"/>
            </a:endParaRPr>
          </a:p>
          <a:p>
            <a:pPr marL="342900" indent="-342900">
              <a:buChar char="•"/>
            </a:pPr>
            <a:r>
              <a:rPr lang="en-US" sz="2400" b="0">
                <a:latin typeface="Arial"/>
                <a:cs typeface="Arial"/>
              </a:rPr>
              <a:t>PEARS dashboards &gt; CFHL activities, reach, etc.</a:t>
            </a:r>
          </a:p>
          <a:p>
            <a:pPr marL="342900" indent="-342900">
              <a:buChar char="•"/>
            </a:pPr>
            <a:r>
              <a:rPr lang="en-US" sz="2400" b="0">
                <a:latin typeface="Arial"/>
                <a:cs typeface="Arial"/>
              </a:rPr>
              <a:t>Evaluation project data </a:t>
            </a:r>
          </a:p>
          <a:p>
            <a:pPr marL="1028700" lvl="1" indent="-342900"/>
            <a:r>
              <a:rPr lang="en-US" sz="2200">
                <a:latin typeface="Arial"/>
                <a:cs typeface="Arial"/>
              </a:rPr>
              <a:t>Data Storytelling Toolkit Data Tables &gt; summary of LHD program and evaluation data [PEARS, SLAQ, IOE, Adult DE]</a:t>
            </a:r>
            <a:endParaRPr lang="en-US" sz="2200">
              <a:solidFill>
                <a:srgbClr val="000000"/>
              </a:solidFill>
              <a:latin typeface="Arial"/>
              <a:cs typeface="Arial"/>
            </a:endParaRPr>
          </a:p>
          <a:p>
            <a:pPr marL="1028700" lvl="1" indent="-342900"/>
            <a:r>
              <a:rPr lang="en-US" sz="2200">
                <a:latin typeface="Arial"/>
                <a:cs typeface="Arial"/>
              </a:rPr>
              <a:t>IOE and Adult DE &gt; changes in dietary and PA behaviors among CFHL participants</a:t>
            </a:r>
            <a:endParaRPr lang="en-US" sz="2200"/>
          </a:p>
          <a:p>
            <a:pPr marL="1028700" lvl="1" indent="-342900"/>
            <a:r>
              <a:rPr lang="en-US" sz="2200">
                <a:latin typeface="Arial"/>
                <a:cs typeface="Arial"/>
              </a:rPr>
              <a:t>SLAQ &gt; changes in policies and practices where PSE interventions are implemented</a:t>
            </a:r>
          </a:p>
          <a:p>
            <a:pPr marL="342900" indent="-342900">
              <a:buChar char="•"/>
            </a:pPr>
            <a:r>
              <a:rPr lang="en-US" sz="2400" b="0">
                <a:latin typeface="Arial"/>
                <a:cs typeface="Arial"/>
                <a:hlinkClick r:id="rId3"/>
              </a:rPr>
              <a:t>California Community Obesity Profiles </a:t>
            </a:r>
            <a:r>
              <a:rPr lang="en-US" sz="2400" b="0">
                <a:latin typeface="Arial"/>
                <a:cs typeface="Arial"/>
              </a:rPr>
              <a:t>&gt; county-level health data, including adult and child obesity, dietary intake, physical activity, food access, and food security</a:t>
            </a:r>
          </a:p>
        </p:txBody>
      </p:sp>
      <p:sp>
        <p:nvSpPr>
          <p:cNvPr id="10" name="TextBox 9">
            <a:extLst>
              <a:ext uri="{FF2B5EF4-FFF2-40B4-BE49-F238E27FC236}">
                <a16:creationId xmlns:a16="http://schemas.microsoft.com/office/drawing/2014/main" id="{B3FC2BBE-2C06-E5FD-D34D-9B8CAA3453F1}"/>
              </a:ext>
            </a:extLst>
          </p:cNvPr>
          <p:cNvSpPr txBox="1"/>
          <p:nvPr/>
        </p:nvSpPr>
        <p:spPr>
          <a:xfrm>
            <a:off x="700547" y="2113935"/>
            <a:ext cx="2433483"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latin typeface="Arial"/>
                <a:ea typeface="Calibri"/>
                <a:cs typeface="Arial"/>
              </a:rPr>
              <a:t>Internal Sources</a:t>
            </a:r>
            <a:endParaRPr lang="en-US"/>
          </a:p>
        </p:txBody>
      </p:sp>
      <p:pic>
        <p:nvPicPr>
          <p:cNvPr id="4" name="Picture 3">
            <a:extLst>
              <a:ext uri="{FF2B5EF4-FFF2-40B4-BE49-F238E27FC236}">
                <a16:creationId xmlns:a16="http://schemas.microsoft.com/office/drawing/2014/main" id="{160462A4-3FCE-C9AB-0C1B-5CE392542706}"/>
              </a:ext>
            </a:extLst>
          </p:cNvPr>
          <p:cNvPicPr>
            <a:picLocks noChangeAspect="1"/>
          </p:cNvPicPr>
          <p:nvPr/>
        </p:nvPicPr>
        <p:blipFill>
          <a:blip r:embed="rId4"/>
          <a:stretch>
            <a:fillRect/>
          </a:stretch>
        </p:blipFill>
        <p:spPr>
          <a:xfrm>
            <a:off x="224306" y="189337"/>
            <a:ext cx="368087" cy="351356"/>
          </a:xfrm>
          <a:prstGeom prst="rect">
            <a:avLst/>
          </a:prstGeom>
        </p:spPr>
      </p:pic>
    </p:spTree>
    <p:extLst>
      <p:ext uri="{BB962C8B-B14F-4D97-AF65-F5344CB8AC3E}">
        <p14:creationId xmlns:p14="http://schemas.microsoft.com/office/powerpoint/2010/main" val="2257205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75A7-5AF8-49C4-A294-8199CEE16B8C}"/>
              </a:ext>
            </a:extLst>
          </p:cNvPr>
          <p:cNvSpPr>
            <a:spLocks noGrp="1"/>
          </p:cNvSpPr>
          <p:nvPr>
            <p:ph type="title"/>
          </p:nvPr>
        </p:nvSpPr>
        <p:spPr>
          <a:xfrm>
            <a:off x="728031" y="740014"/>
            <a:ext cx="10515600" cy="1325563"/>
          </a:xfrm>
        </p:spPr>
        <p:txBody>
          <a:bodyPr/>
          <a:lstStyle/>
          <a:p>
            <a:r>
              <a:rPr kumimoji="0" lang="en-US" sz="44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Where to find impactful quantitative data?</a:t>
            </a:r>
            <a:endParaRPr lang="en-US"/>
          </a:p>
        </p:txBody>
      </p:sp>
      <p:sp>
        <p:nvSpPr>
          <p:cNvPr id="3" name="Content Placeholder 2">
            <a:extLst>
              <a:ext uri="{FF2B5EF4-FFF2-40B4-BE49-F238E27FC236}">
                <a16:creationId xmlns:a16="http://schemas.microsoft.com/office/drawing/2014/main" id="{BCF455B3-13D2-4B76-8AD1-CB3BB14DABCE}"/>
              </a:ext>
            </a:extLst>
          </p:cNvPr>
          <p:cNvSpPr>
            <a:spLocks noGrp="1"/>
          </p:cNvSpPr>
          <p:nvPr>
            <p:ph idx="1"/>
          </p:nvPr>
        </p:nvSpPr>
        <p:spPr>
          <a:xfrm>
            <a:off x="838200" y="1869440"/>
            <a:ext cx="10515600" cy="4038991"/>
          </a:xfrm>
        </p:spPr>
        <p:txBody>
          <a:bodyPr vert="horz" lIns="91440" tIns="45720" rIns="91440" bIns="45720" rtlCol="0" anchor="t">
            <a:normAutofit fontScale="85000" lnSpcReduction="10000"/>
          </a:bodyPr>
          <a:lstStyle/>
          <a:p>
            <a:r>
              <a:rPr lang="en-US" sz="2000" dirty="0">
                <a:latin typeface="Arial"/>
                <a:cs typeface="Arial"/>
              </a:rPr>
              <a:t>External Sources</a:t>
            </a:r>
          </a:p>
          <a:p>
            <a:pPr marL="285750" indent="-285750">
              <a:lnSpc>
                <a:spcPct val="100000"/>
              </a:lnSpc>
              <a:buFont typeface="Arial"/>
              <a:buChar char="•"/>
            </a:pPr>
            <a:r>
              <a:rPr lang="en-US" sz="2000" b="0" i="0" u="none" strike="noStrike" baseline="0" noProof="0">
                <a:solidFill>
                  <a:srgbClr val="000000"/>
                </a:solidFill>
                <a:latin typeface="Arial"/>
                <a:cs typeface="Arial"/>
                <a:hlinkClick r:id="rId3"/>
              </a:rPr>
              <a:t>AskCHIS</a:t>
            </a:r>
            <a:r>
              <a:rPr lang="en-US" sz="2000" b="0" i="0" u="none" strike="noStrike" baseline="0" noProof="0" dirty="0">
                <a:solidFill>
                  <a:srgbClr val="000000"/>
                </a:solidFill>
                <a:latin typeface="Arial"/>
                <a:cs typeface="Arial"/>
              </a:rPr>
              <a:t> &gt; health statistics by county, region, and state, including demographics</a:t>
            </a:r>
            <a:r>
              <a:rPr lang="en-US" sz="2000" b="0" dirty="0">
                <a:solidFill>
                  <a:srgbClr val="000000"/>
                </a:solidFill>
                <a:latin typeface="Arial"/>
                <a:cs typeface="Arial"/>
              </a:rPr>
              <a:t>, </a:t>
            </a:r>
            <a:r>
              <a:rPr lang="en-US" sz="2000" b="0" i="0" u="none" strike="noStrike" baseline="0" noProof="0" dirty="0">
                <a:solidFill>
                  <a:srgbClr val="000000"/>
                </a:solidFill>
                <a:latin typeface="Arial"/>
                <a:cs typeface="Arial"/>
              </a:rPr>
              <a:t>dietary and PA behaviors, chronic disease, SNAP participation</a:t>
            </a:r>
          </a:p>
          <a:p>
            <a:pPr marL="285750" lvl="0" indent="-285750" algn="l">
              <a:buFont typeface="Arial"/>
              <a:buChar char="•"/>
            </a:pPr>
            <a:r>
              <a:rPr lang="en-US" sz="2000" b="0" i="0" u="none" strike="noStrike" baseline="0" noProof="0" dirty="0">
                <a:solidFill>
                  <a:srgbClr val="000000"/>
                </a:solidFill>
                <a:latin typeface="Arial"/>
                <a:cs typeface="Arial"/>
                <a:hlinkClick r:id="rId4"/>
              </a:rPr>
              <a:t>Healthy Places Index</a:t>
            </a:r>
            <a:r>
              <a:rPr lang="en-US" sz="2000" b="0" i="0" u="none" strike="noStrike" baseline="0" noProof="0" dirty="0">
                <a:solidFill>
                  <a:srgbClr val="000000"/>
                </a:solidFill>
                <a:latin typeface="Arial"/>
                <a:cs typeface="Arial"/>
              </a:rPr>
              <a:t> &gt; summary score of the healthfulness of a community, based on 25 indicators; available at multiple geographic levels, including county, city, and census tract</a:t>
            </a:r>
          </a:p>
          <a:p>
            <a:pPr marL="285750" indent="-285750">
              <a:buFont typeface="Arial"/>
              <a:buChar char="•"/>
            </a:pPr>
            <a:r>
              <a:rPr lang="en-US" sz="2000" b="0" i="0" u="none" strike="noStrike" baseline="0" noProof="0">
                <a:solidFill>
                  <a:srgbClr val="000000"/>
                </a:solidFill>
                <a:latin typeface="Arial"/>
                <a:cs typeface="Arial"/>
                <a:hlinkClick r:id="rId5"/>
              </a:rPr>
              <a:t>CalHHS</a:t>
            </a:r>
            <a:r>
              <a:rPr lang="en-US" sz="2000" b="0" i="0" u="none" strike="noStrike" baseline="0" noProof="0" dirty="0">
                <a:solidFill>
                  <a:srgbClr val="000000"/>
                </a:solidFill>
                <a:latin typeface="Arial"/>
                <a:cs typeface="Arial"/>
                <a:hlinkClick r:id="rId5"/>
              </a:rPr>
              <a:t> Open Data Portal </a:t>
            </a:r>
            <a:r>
              <a:rPr lang="en-US" sz="2000" b="0" i="0" u="none" strike="noStrike" baseline="0" noProof="0" dirty="0">
                <a:solidFill>
                  <a:srgbClr val="000000"/>
                </a:solidFill>
                <a:latin typeface="Arial"/>
                <a:cs typeface="Arial"/>
              </a:rPr>
              <a:t>&gt; access to all publicly available data collected by CHHS departments  </a:t>
            </a:r>
          </a:p>
          <a:p>
            <a:pPr marL="285750" indent="-285750">
              <a:buFont typeface="Arial"/>
              <a:buChar char="•"/>
            </a:pPr>
            <a:r>
              <a:rPr lang="en-US" sz="2000" b="0" i="0" u="none" strike="noStrike" baseline="0" noProof="0" dirty="0">
                <a:solidFill>
                  <a:srgbClr val="000000"/>
                </a:solidFill>
                <a:latin typeface="Arial"/>
                <a:cs typeface="Arial"/>
                <a:hlinkClick r:id="rId5"/>
              </a:rPr>
              <a:t>California Department of </a:t>
            </a:r>
            <a:r>
              <a:rPr lang="en-US" sz="2000" b="0">
                <a:solidFill>
                  <a:srgbClr val="000000"/>
                </a:solidFill>
                <a:latin typeface="Arial"/>
                <a:cs typeface="Arial"/>
                <a:hlinkClick r:id="rId5"/>
              </a:rPr>
              <a:t>Education's</a:t>
            </a:r>
            <a:r>
              <a:rPr lang="en-US" sz="2000" b="0" i="0" u="none" strike="noStrike" baseline="0" noProof="0" dirty="0">
                <a:solidFill>
                  <a:srgbClr val="000000"/>
                </a:solidFill>
                <a:latin typeface="Arial"/>
                <a:cs typeface="Arial"/>
                <a:hlinkClick r:id="rId5"/>
              </a:rPr>
              <a:t> </a:t>
            </a:r>
            <a:r>
              <a:rPr lang="en-US" sz="2000" b="0" i="0" u="none" strike="noStrike" baseline="0" noProof="0">
                <a:solidFill>
                  <a:srgbClr val="000000"/>
                </a:solidFill>
                <a:latin typeface="Arial"/>
                <a:cs typeface="Arial"/>
                <a:hlinkClick r:id="rId5"/>
              </a:rPr>
              <a:t>DataQuest</a:t>
            </a:r>
            <a:r>
              <a:rPr lang="en-US" sz="2000" b="0" i="0" u="none" strike="noStrike" baseline="0" noProof="0" dirty="0">
                <a:solidFill>
                  <a:srgbClr val="000000"/>
                </a:solidFill>
                <a:latin typeface="Arial"/>
                <a:cs typeface="Arial"/>
                <a:hlinkClick r:id="rId5"/>
              </a:rPr>
              <a:t> </a:t>
            </a:r>
            <a:r>
              <a:rPr lang="en-US" sz="2000" b="0" i="0" u="none" strike="noStrike" baseline="0" noProof="0" dirty="0">
                <a:solidFill>
                  <a:srgbClr val="000000"/>
                </a:solidFill>
                <a:latin typeface="Arial"/>
                <a:cs typeface="Arial"/>
              </a:rPr>
              <a:t>&gt; data about California’s TK/K-12 schools available at school, district, county, and state levels </a:t>
            </a:r>
          </a:p>
          <a:p>
            <a:pPr marL="285750" indent="-285750">
              <a:buFont typeface="Arial"/>
              <a:buChar char="•"/>
            </a:pPr>
            <a:r>
              <a:rPr lang="en-US" sz="2000" b="0">
                <a:solidFill>
                  <a:srgbClr val="000000"/>
                </a:solidFill>
                <a:latin typeface="Arial"/>
                <a:cs typeface="Arial"/>
                <a:hlinkClick r:id="rId6"/>
              </a:rPr>
              <a:t>American Community </a:t>
            </a:r>
            <a:r>
              <a:rPr lang="en-US" sz="2000" b="0" i="0" u="none" strike="noStrike" baseline="0" noProof="0">
                <a:solidFill>
                  <a:srgbClr val="000000"/>
                </a:solidFill>
                <a:latin typeface="Arial"/>
                <a:cs typeface="Arial"/>
                <a:hlinkClick r:id="rId6"/>
              </a:rPr>
              <a:t>Survey</a:t>
            </a:r>
            <a:r>
              <a:rPr lang="en-US" sz="2000" b="0">
                <a:solidFill>
                  <a:srgbClr val="000000"/>
                </a:solidFill>
                <a:latin typeface="Arial"/>
                <a:cs typeface="Arial"/>
                <a:hlinkClick r:id="rId6"/>
              </a:rPr>
              <a:t> (US</a:t>
            </a:r>
            <a:r>
              <a:rPr lang="en-US" sz="2000" b="0" i="0" u="none" strike="noStrike" baseline="0" noProof="0">
                <a:solidFill>
                  <a:srgbClr val="000000"/>
                </a:solidFill>
                <a:latin typeface="Arial"/>
                <a:cs typeface="Arial"/>
                <a:hlinkClick r:id="rId6"/>
              </a:rPr>
              <a:t> </a:t>
            </a:r>
            <a:r>
              <a:rPr lang="en-US" sz="2000" b="0">
                <a:solidFill>
                  <a:srgbClr val="000000"/>
                </a:solidFill>
                <a:latin typeface="Arial"/>
                <a:cs typeface="Arial"/>
                <a:hlinkClick r:id="rId6"/>
              </a:rPr>
              <a:t>Census Bureau)</a:t>
            </a:r>
            <a:r>
              <a:rPr lang="en-US" sz="2000" b="0">
                <a:solidFill>
                  <a:srgbClr val="000000"/>
                </a:solidFill>
                <a:latin typeface="Arial"/>
                <a:cs typeface="Arial"/>
              </a:rPr>
              <a:t>  </a:t>
            </a:r>
            <a:r>
              <a:rPr lang="en-US" sz="2000" b="0" i="0" u="none" strike="noStrike" baseline="0" noProof="0" dirty="0">
                <a:solidFill>
                  <a:srgbClr val="000000"/>
                </a:solidFill>
                <a:latin typeface="Arial"/>
                <a:cs typeface="Arial"/>
              </a:rPr>
              <a:t>&gt; demographic, social, economic, and health data at multiple geographic levels  </a:t>
            </a:r>
          </a:p>
          <a:p>
            <a:pPr marL="285750" indent="-285750">
              <a:buFont typeface="Arial"/>
              <a:buChar char="•"/>
            </a:pPr>
            <a:r>
              <a:rPr lang="en-US" sz="2000" b="0" i="0" u="none" strike="noStrike" baseline="0" noProof="0" dirty="0">
                <a:solidFill>
                  <a:srgbClr val="000000"/>
                </a:solidFill>
                <a:latin typeface="Arial"/>
                <a:cs typeface="Arial"/>
                <a:hlinkClick r:id="rId7"/>
              </a:rPr>
              <a:t>City Health Dashboard</a:t>
            </a:r>
            <a:r>
              <a:rPr lang="en-US" sz="2000" b="0" i="0" u="none" strike="noStrike" baseline="0" noProof="0" dirty="0">
                <a:solidFill>
                  <a:srgbClr val="000000"/>
                </a:solidFill>
                <a:latin typeface="Arial"/>
                <a:cs typeface="Arial"/>
              </a:rPr>
              <a:t> &gt; data on over 40 measures of health and drivers of health for all cities with population ≥50,000 and growing number of smaller cities</a:t>
            </a:r>
          </a:p>
          <a:p>
            <a:pPr marL="285750" lvl="0" indent="-285750" algn="l">
              <a:buFont typeface="Arial"/>
              <a:buChar char="•"/>
            </a:pPr>
            <a:r>
              <a:rPr lang="en-US" sz="2000" b="0" i="0" u="none" strike="noStrike" baseline="0" noProof="0" dirty="0">
                <a:solidFill>
                  <a:srgbClr val="000000"/>
                </a:solidFill>
                <a:latin typeface="Arial"/>
                <a:cs typeface="Arial"/>
                <a:hlinkClick r:id="rId8"/>
              </a:rPr>
              <a:t>County Health Rankings</a:t>
            </a:r>
            <a:r>
              <a:rPr lang="en-US" sz="2000" b="0" i="0" u="none" strike="noStrike" baseline="0" noProof="0" dirty="0">
                <a:solidFill>
                  <a:srgbClr val="000000"/>
                </a:solidFill>
                <a:latin typeface="Arial"/>
                <a:cs typeface="Arial"/>
              </a:rPr>
              <a:t> &gt; how county ranks with relation to health outcomes and health factors</a:t>
            </a:r>
          </a:p>
        </p:txBody>
      </p:sp>
      <p:pic>
        <p:nvPicPr>
          <p:cNvPr id="4" name="Picture 3">
            <a:extLst>
              <a:ext uri="{FF2B5EF4-FFF2-40B4-BE49-F238E27FC236}">
                <a16:creationId xmlns:a16="http://schemas.microsoft.com/office/drawing/2014/main" id="{06032701-1F5E-5FB7-DB31-768AE383A728}"/>
              </a:ext>
            </a:extLst>
          </p:cNvPr>
          <p:cNvPicPr>
            <a:picLocks noChangeAspect="1"/>
          </p:cNvPicPr>
          <p:nvPr/>
        </p:nvPicPr>
        <p:blipFill>
          <a:blip r:embed="rId9"/>
          <a:stretch>
            <a:fillRect/>
          </a:stretch>
        </p:blipFill>
        <p:spPr>
          <a:xfrm>
            <a:off x="271744" y="188412"/>
            <a:ext cx="368087" cy="351356"/>
          </a:xfrm>
          <a:prstGeom prst="rect">
            <a:avLst/>
          </a:prstGeom>
        </p:spPr>
      </p:pic>
    </p:spTree>
    <p:extLst>
      <p:ext uri="{BB962C8B-B14F-4D97-AF65-F5344CB8AC3E}">
        <p14:creationId xmlns:p14="http://schemas.microsoft.com/office/powerpoint/2010/main" val="3356120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FDB80D-0C28-AC6C-3CF3-B05317927DA4}"/>
              </a:ext>
            </a:extLst>
          </p:cNvPr>
          <p:cNvSpPr>
            <a:spLocks noGrp="1"/>
          </p:cNvSpPr>
          <p:nvPr/>
        </p:nvSpPr>
        <p:spPr>
          <a:xfrm>
            <a:off x="3539691" y="2632607"/>
            <a:ext cx="7452360" cy="778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Arial"/>
                <a:ea typeface="Calibri Light"/>
                <a:cs typeface="Arial"/>
              </a:rPr>
              <a:t>Chat discussion:</a:t>
            </a:r>
          </a:p>
        </p:txBody>
      </p:sp>
      <p:sp>
        <p:nvSpPr>
          <p:cNvPr id="5" name="Content Placeholder 2">
            <a:extLst>
              <a:ext uri="{FF2B5EF4-FFF2-40B4-BE49-F238E27FC236}">
                <a16:creationId xmlns:a16="http://schemas.microsoft.com/office/drawing/2014/main" id="{6C7F8E23-7833-2DC7-8F09-BA76E3C6ABA0}"/>
              </a:ext>
            </a:extLst>
          </p:cNvPr>
          <p:cNvSpPr>
            <a:spLocks noGrp="1"/>
          </p:cNvSpPr>
          <p:nvPr/>
        </p:nvSpPr>
        <p:spPr>
          <a:xfrm>
            <a:off x="3539691" y="3551252"/>
            <a:ext cx="7940040" cy="300955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i="0">
                <a:effectLst/>
                <a:highlight>
                  <a:srgbClr val="FFFFFF"/>
                </a:highlight>
                <a:latin typeface="Arial"/>
                <a:ea typeface="+mn-lt"/>
                <a:cs typeface="+mn-lt"/>
              </a:rPr>
              <a:t>What </a:t>
            </a:r>
            <a:r>
              <a:rPr lang="en-US">
                <a:highlight>
                  <a:srgbClr val="FFFFFF"/>
                </a:highlight>
                <a:latin typeface="Arial"/>
                <a:ea typeface="+mn-lt"/>
                <a:cs typeface="+mn-lt"/>
              </a:rPr>
              <a:t>other data sources have </a:t>
            </a:r>
            <a:r>
              <a:rPr lang="en-US" b="0" i="0">
                <a:effectLst/>
                <a:highlight>
                  <a:srgbClr val="FFFFFF"/>
                </a:highlight>
                <a:latin typeface="Arial"/>
                <a:ea typeface="+mn-lt"/>
                <a:cs typeface="+mn-lt"/>
              </a:rPr>
              <a:t>you </a:t>
            </a:r>
            <a:r>
              <a:rPr lang="en-US">
                <a:highlight>
                  <a:srgbClr val="FFFFFF"/>
                </a:highlight>
                <a:latin typeface="Arial"/>
                <a:ea typeface="+mn-lt"/>
                <a:cs typeface="+mn-lt"/>
              </a:rPr>
              <a:t>found helpful in your work</a:t>
            </a:r>
            <a:r>
              <a:rPr lang="en-US" b="0" i="0">
                <a:effectLst/>
                <a:highlight>
                  <a:srgbClr val="FFFFFF"/>
                </a:highlight>
                <a:latin typeface="Arial"/>
                <a:ea typeface="+mn-lt"/>
                <a:cs typeface="+mn-lt"/>
              </a:rPr>
              <a:t>?</a:t>
            </a:r>
            <a:endParaRPr lang="en-US">
              <a:latin typeface="Arial"/>
              <a:ea typeface="+mn-lt"/>
              <a:cs typeface="+mn-lt"/>
            </a:endParaRPr>
          </a:p>
        </p:txBody>
      </p:sp>
      <p:pic>
        <p:nvPicPr>
          <p:cNvPr id="6" name="Graphic 6" descr="Questions with solid fill">
            <a:extLst>
              <a:ext uri="{FF2B5EF4-FFF2-40B4-BE49-F238E27FC236}">
                <a16:creationId xmlns:a16="http://schemas.microsoft.com/office/drawing/2014/main" id="{9FEB3A9E-6D20-E462-3D6D-A73FBA4A52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374575"/>
            <a:ext cx="2352040" cy="2352040"/>
          </a:xfrm>
          <a:prstGeom prst="rect">
            <a:avLst/>
          </a:prstGeom>
        </p:spPr>
      </p:pic>
    </p:spTree>
    <p:extLst>
      <p:ext uri="{BB962C8B-B14F-4D97-AF65-F5344CB8AC3E}">
        <p14:creationId xmlns:p14="http://schemas.microsoft.com/office/powerpoint/2010/main" val="2399783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normAutofit/>
          </a:bodyPr>
          <a:lstStyle/>
          <a:p>
            <a:r>
              <a:rPr lang="en-US" sz="3600" b="0">
                <a:solidFill>
                  <a:schemeClr val="tx1"/>
                </a:solidFill>
                <a:latin typeface="Arial"/>
                <a:cs typeface="Arial"/>
              </a:rPr>
              <a:t>Creating clear and engaging visuals</a:t>
            </a:r>
            <a:endParaRPr lang="en-US" sz="3600"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1229238" y="2095723"/>
            <a:ext cx="5452110" cy="3521786"/>
          </a:xfrm>
        </p:spPr>
        <p:txBody>
          <a:bodyPr vert="horz" lIns="91440" tIns="45720" rIns="91440" bIns="45720" rtlCol="0" anchor="t">
            <a:noAutofit/>
          </a:bodyPr>
          <a:lstStyle/>
          <a:p>
            <a:pPr>
              <a:lnSpc>
                <a:spcPct val="80000"/>
              </a:lnSpc>
            </a:pPr>
            <a:r>
              <a:rPr lang="en-US" sz="2400" b="0">
                <a:latin typeface="Arial"/>
                <a:cs typeface="Arial"/>
              </a:rPr>
              <a:t>Choose visualizations that align with your data's story and your audience's needs</a:t>
            </a:r>
          </a:p>
          <a:p>
            <a:pPr>
              <a:lnSpc>
                <a:spcPct val="80000"/>
              </a:lnSpc>
            </a:pPr>
            <a:endParaRPr lang="en-US" sz="2400" b="0"/>
          </a:p>
          <a:p>
            <a:pPr>
              <a:lnSpc>
                <a:spcPct val="80000"/>
              </a:lnSpc>
            </a:pPr>
            <a:r>
              <a:rPr lang="en-US" sz="2400" b="0">
                <a:latin typeface="Arial"/>
                <a:cs typeface="Arial"/>
              </a:rPr>
              <a:t>What are you trying to convey?</a:t>
            </a:r>
          </a:p>
          <a:p>
            <a:pPr marL="1257300" lvl="1" indent="-342900">
              <a:lnSpc>
                <a:spcPct val="80000"/>
              </a:lnSpc>
              <a:buFont typeface="Courier New" panose="020B0604020202020204" pitchFamily="34" charset="0"/>
              <a:buChar char="o"/>
            </a:pPr>
            <a:r>
              <a:rPr lang="en-US" sz="2400">
                <a:latin typeface="Arial"/>
                <a:cs typeface="Arial"/>
              </a:rPr>
              <a:t>Comparison</a:t>
            </a:r>
          </a:p>
          <a:p>
            <a:pPr marL="1257300" lvl="1" indent="-342900">
              <a:lnSpc>
                <a:spcPct val="80000"/>
              </a:lnSpc>
              <a:buFont typeface="Courier New" panose="020B0604020202020204" pitchFamily="34" charset="0"/>
              <a:buChar char="o"/>
            </a:pPr>
            <a:r>
              <a:rPr lang="en-US" sz="2400">
                <a:latin typeface="Arial"/>
                <a:cs typeface="Arial"/>
              </a:rPr>
              <a:t>Process</a:t>
            </a:r>
          </a:p>
          <a:p>
            <a:pPr marL="1257300" lvl="1" indent="-342900">
              <a:lnSpc>
                <a:spcPct val="80000"/>
              </a:lnSpc>
              <a:buFont typeface="Courier New" panose="020B0604020202020204" pitchFamily="34" charset="0"/>
              <a:buChar char="o"/>
            </a:pPr>
            <a:r>
              <a:rPr lang="en-US" sz="2400">
                <a:latin typeface="Arial"/>
                <a:cs typeface="Arial"/>
              </a:rPr>
              <a:t>Hierarchy</a:t>
            </a:r>
          </a:p>
          <a:p>
            <a:pPr marL="1257300" lvl="1" indent="-342900">
              <a:lnSpc>
                <a:spcPct val="80000"/>
              </a:lnSpc>
              <a:buFont typeface="Courier New" panose="020B0604020202020204" pitchFamily="34" charset="0"/>
              <a:buChar char="o"/>
            </a:pPr>
            <a:r>
              <a:rPr lang="en-US" sz="2400">
                <a:latin typeface="Arial"/>
                <a:cs typeface="Arial"/>
              </a:rPr>
              <a:t>Timeline</a:t>
            </a:r>
          </a:p>
          <a:p>
            <a:pPr>
              <a:lnSpc>
                <a:spcPct val="80000"/>
              </a:lnSpc>
            </a:pPr>
            <a:endParaRPr lang="en-US" sz="2000" b="0">
              <a:latin typeface="Arial"/>
              <a:cs typeface="Arial"/>
            </a:endParaRPr>
          </a:p>
          <a:p>
            <a:pPr marL="571500" indent="-571500">
              <a:buChar char="•"/>
            </a:pPr>
            <a:endParaRPr lang="en-US" b="0"/>
          </a:p>
        </p:txBody>
      </p:sp>
      <p:sp>
        <p:nvSpPr>
          <p:cNvPr id="4" name="Rectangle 3">
            <a:extLst>
              <a:ext uri="{FF2B5EF4-FFF2-40B4-BE49-F238E27FC236}">
                <a16:creationId xmlns:a16="http://schemas.microsoft.com/office/drawing/2014/main" id="{06F9CD8C-1345-09EF-57F3-9FBA946C36C9}"/>
              </a:ext>
            </a:extLst>
          </p:cNvPr>
          <p:cNvSpPr/>
          <p:nvPr/>
        </p:nvSpPr>
        <p:spPr>
          <a:xfrm>
            <a:off x="7502072" y="2362582"/>
            <a:ext cx="3454948" cy="3145693"/>
          </a:xfrm>
          <a:prstGeom prst="rect">
            <a:avLst/>
          </a:prstGeom>
          <a:solidFill>
            <a:schemeClr val="bg1"/>
          </a:solidFill>
          <a:ln>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rgbClr val="702B84"/>
                </a:solidFill>
                <a:latin typeface="Arial"/>
                <a:ea typeface="Calibri"/>
                <a:cs typeface="Arial"/>
              </a:rPr>
              <a:t>Use this tool </a:t>
            </a:r>
            <a:endParaRPr lang="en-US">
              <a:solidFill>
                <a:srgbClr val="702B84"/>
              </a:solidFill>
              <a:ea typeface="Calibri"/>
              <a:cs typeface="Calibri"/>
            </a:endParaRPr>
          </a:p>
          <a:p>
            <a:pPr algn="ctr"/>
            <a:r>
              <a:rPr lang="en-US" sz="2400">
                <a:solidFill>
                  <a:srgbClr val="702B84"/>
                </a:solidFill>
                <a:latin typeface="Arial"/>
                <a:ea typeface="Calibri"/>
                <a:cs typeface="Arial"/>
              </a:rPr>
              <a:t>to select a data visualization based on what you want to communicate: </a:t>
            </a:r>
            <a:endParaRPr lang="en-US">
              <a:solidFill>
                <a:srgbClr val="702B84"/>
              </a:solidFill>
              <a:ea typeface="Calibri"/>
              <a:cs typeface="Calibri"/>
            </a:endParaRPr>
          </a:p>
          <a:p>
            <a:pPr algn="ctr"/>
            <a:endParaRPr lang="en-US" sz="2400">
              <a:solidFill>
                <a:srgbClr val="702B84"/>
              </a:solidFill>
              <a:latin typeface="Arial"/>
              <a:ea typeface="Calibri"/>
              <a:cs typeface="Arial"/>
            </a:endParaRPr>
          </a:p>
          <a:p>
            <a:pPr algn="ctr"/>
            <a:r>
              <a:rPr lang="en-US" sz="2400">
                <a:solidFill>
                  <a:srgbClr val="702B84"/>
                </a:solidFill>
                <a:latin typeface="Arial"/>
                <a:cs typeface="Arial"/>
                <a:hlinkClick r:id="rId3">
                  <a:extLst>
                    <a:ext uri="{A12FA001-AC4F-418D-AE19-62706E023703}">
                      <ahyp:hlinkClr xmlns:ahyp="http://schemas.microsoft.com/office/drawing/2018/hyperlinkcolor" val="tx"/>
                    </a:ext>
                  </a:extLst>
                </a:hlinkClick>
              </a:rPr>
              <a:t>The Data Visualisation Catalogue</a:t>
            </a:r>
            <a:r>
              <a:rPr lang="en-US" sz="2400">
                <a:solidFill>
                  <a:srgbClr val="702B84"/>
                </a:solidFill>
                <a:latin typeface="Arial"/>
                <a:cs typeface="Arial"/>
              </a:rPr>
              <a:t> </a:t>
            </a:r>
          </a:p>
        </p:txBody>
      </p:sp>
      <p:sp>
        <p:nvSpPr>
          <p:cNvPr id="6" name="Oval 5">
            <a:extLst>
              <a:ext uri="{FF2B5EF4-FFF2-40B4-BE49-F238E27FC236}">
                <a16:creationId xmlns:a16="http://schemas.microsoft.com/office/drawing/2014/main" id="{AA536C80-6959-2CB0-B522-19F247A06284}"/>
              </a:ext>
            </a:extLst>
          </p:cNvPr>
          <p:cNvSpPr/>
          <p:nvPr/>
        </p:nvSpPr>
        <p:spPr>
          <a:xfrm>
            <a:off x="7077414" y="2008754"/>
            <a:ext cx="857249" cy="821531"/>
          </a:xfrm>
          <a:prstGeom prst="ellipse">
            <a:avLst/>
          </a:prstGeom>
          <a:solidFill>
            <a:schemeClr val="bg1"/>
          </a:solidFill>
          <a:ln>
            <a:solidFill>
              <a:srgbClr val="5482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Lightbulb and gear with solid fill">
            <a:extLst>
              <a:ext uri="{FF2B5EF4-FFF2-40B4-BE49-F238E27FC236}">
                <a16:creationId xmlns:a16="http://schemas.microsoft.com/office/drawing/2014/main" id="{CE8F16A6-86D1-6685-DA97-98F7813DBA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72652" y="2003991"/>
            <a:ext cx="866776" cy="831058"/>
          </a:xfrm>
          <a:prstGeom prst="rect">
            <a:avLst/>
          </a:prstGeom>
        </p:spPr>
      </p:pic>
      <p:pic>
        <p:nvPicPr>
          <p:cNvPr id="9" name="Graphic 8" descr="Checkbox Checked with solid fill">
            <a:extLst>
              <a:ext uri="{FF2B5EF4-FFF2-40B4-BE49-F238E27FC236}">
                <a16:creationId xmlns:a16="http://schemas.microsoft.com/office/drawing/2014/main" id="{568A79EF-5FCA-B781-A2DD-E36FDA0B40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3351" y="2092948"/>
            <a:ext cx="457200" cy="457200"/>
          </a:xfrm>
          <a:prstGeom prst="rect">
            <a:avLst/>
          </a:prstGeom>
        </p:spPr>
      </p:pic>
      <p:pic>
        <p:nvPicPr>
          <p:cNvPr id="10" name="Graphic 9" descr="Checkbox Checked with solid fill">
            <a:extLst>
              <a:ext uri="{FF2B5EF4-FFF2-40B4-BE49-F238E27FC236}">
                <a16:creationId xmlns:a16="http://schemas.microsoft.com/office/drawing/2014/main" id="{0DEB1ADA-A39C-0674-2D12-0B97085E1F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3351" y="3475715"/>
            <a:ext cx="457200" cy="457200"/>
          </a:xfrm>
          <a:prstGeom prst="rect">
            <a:avLst/>
          </a:prstGeom>
        </p:spPr>
      </p:pic>
      <p:pic>
        <p:nvPicPr>
          <p:cNvPr id="7" name="Picture 6">
            <a:extLst>
              <a:ext uri="{FF2B5EF4-FFF2-40B4-BE49-F238E27FC236}">
                <a16:creationId xmlns:a16="http://schemas.microsoft.com/office/drawing/2014/main" id="{EA88261F-C321-39A2-1D2A-2BC5B29C3900}"/>
              </a:ext>
            </a:extLst>
          </p:cNvPr>
          <p:cNvPicPr>
            <a:picLocks noChangeAspect="1"/>
          </p:cNvPicPr>
          <p:nvPr/>
        </p:nvPicPr>
        <p:blipFill>
          <a:blip r:embed="rId8"/>
          <a:stretch>
            <a:fillRect/>
          </a:stretch>
        </p:blipFill>
        <p:spPr>
          <a:xfrm>
            <a:off x="271744" y="224495"/>
            <a:ext cx="310987" cy="336202"/>
          </a:xfrm>
          <a:prstGeom prst="rect">
            <a:avLst/>
          </a:prstGeom>
        </p:spPr>
      </p:pic>
      <p:sp>
        <p:nvSpPr>
          <p:cNvPr id="8" name="Oval 7">
            <a:extLst>
              <a:ext uri="{FF2B5EF4-FFF2-40B4-BE49-F238E27FC236}">
                <a16:creationId xmlns:a16="http://schemas.microsoft.com/office/drawing/2014/main" id="{D84845D6-B827-A9B4-5326-EB9D7A4A4B31}"/>
              </a:ext>
            </a:extLst>
          </p:cNvPr>
          <p:cNvSpPr/>
          <p:nvPr/>
        </p:nvSpPr>
        <p:spPr>
          <a:xfrm>
            <a:off x="7072609" y="2006913"/>
            <a:ext cx="868835" cy="830237"/>
          </a:xfrm>
          <a:prstGeom prst="ellipse">
            <a:avLst/>
          </a:prstGeom>
          <a:noFill/>
          <a:ln w="285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5962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DD2258-B73A-0257-89EE-7675DF3E29ED}"/>
              </a:ext>
            </a:extLst>
          </p:cNvPr>
          <p:cNvSpPr txBox="1"/>
          <p:nvPr/>
        </p:nvSpPr>
        <p:spPr>
          <a:xfrm>
            <a:off x="6638334" y="1464607"/>
            <a:ext cx="5250995"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latin typeface="Arial"/>
                <a:ea typeface="Calibri" panose="020F0502020204030204"/>
                <a:cs typeface="Calibri" panose="020F0502020204030204"/>
              </a:rPr>
              <a:t>Please let us know who has joined us today!</a:t>
            </a:r>
          </a:p>
          <a:p>
            <a:endParaRPr lang="en-US" sz="2400">
              <a:latin typeface="Arial"/>
              <a:ea typeface="Calibri" panose="020F0502020204030204"/>
              <a:cs typeface="Calibri" panose="020F0502020204030204"/>
            </a:endParaRPr>
          </a:p>
          <a:p>
            <a:r>
              <a:rPr lang="en-US" sz="2400">
                <a:latin typeface="Arial"/>
                <a:ea typeface="Calibri" panose="020F0502020204030204"/>
                <a:cs typeface="Calibri" panose="020F0502020204030204"/>
              </a:rPr>
              <a:t>Use the chat feature to tell us:</a:t>
            </a:r>
          </a:p>
          <a:p>
            <a:pPr marL="457200" indent="-457200">
              <a:buAutoNum type="arabicPeriod"/>
            </a:pPr>
            <a:r>
              <a:rPr lang="en-US" sz="2000">
                <a:latin typeface="Arial"/>
                <a:ea typeface="Calibri" panose="020F0502020204030204"/>
                <a:cs typeface="Calibri" panose="020F0502020204030204"/>
              </a:rPr>
              <a:t>Your name</a:t>
            </a:r>
          </a:p>
          <a:p>
            <a:pPr marL="457200" indent="-457200">
              <a:buAutoNum type="arabicPeriod"/>
            </a:pPr>
            <a:r>
              <a:rPr lang="en-US" sz="2000">
                <a:latin typeface="Arial"/>
                <a:ea typeface="Calibri" panose="020F0502020204030204"/>
                <a:cs typeface="Calibri" panose="020F0502020204030204"/>
              </a:rPr>
              <a:t>Your LHD affiliation</a:t>
            </a:r>
            <a:endParaRPr lang="en-US" sz="2000">
              <a:latin typeface="Calibri" panose="020F0502020204030204"/>
              <a:ea typeface="Calibri" panose="020F0502020204030204"/>
              <a:cs typeface="Calibri" panose="020F0502020204030204"/>
            </a:endParaRPr>
          </a:p>
          <a:p>
            <a:pPr marL="457200" indent="-457200">
              <a:buAutoNum type="arabicPeriod"/>
            </a:pPr>
            <a:r>
              <a:rPr lang="en-US" sz="2000">
                <a:latin typeface="Arial"/>
                <a:ea typeface="Calibri" panose="020F0502020204030204"/>
                <a:cs typeface="Calibri" panose="020F0502020204030204"/>
              </a:rPr>
              <a:t>Why might your team want to engage with various stakeholders?</a:t>
            </a:r>
            <a:endParaRPr lang="en-US" sz="2000">
              <a:latin typeface="Calibri" panose="020F0502020204030204"/>
              <a:ea typeface="Calibri" panose="020F0502020204030204"/>
              <a:cs typeface="Calibri" panose="020F0502020204030204"/>
            </a:endParaRPr>
          </a:p>
          <a:p>
            <a:pPr marL="285750" indent="-285750">
              <a:buAutoNum type="arabicPeriod"/>
            </a:pPr>
            <a:endParaRPr lang="en-US" sz="2400">
              <a:latin typeface="Arial"/>
              <a:ea typeface="Calibri" panose="020F0502020204030204"/>
              <a:cs typeface="Calibri" panose="020F0502020204030204"/>
            </a:endParaRPr>
          </a:p>
          <a:p>
            <a:r>
              <a:rPr lang="en-US" sz="2000">
                <a:latin typeface="Arial"/>
                <a:ea typeface="Calibri" panose="020F0502020204030204"/>
                <a:cs typeface="Calibri" panose="020F0502020204030204"/>
              </a:rPr>
              <a:t>During the session, add your questions to chat at any time!</a:t>
            </a:r>
          </a:p>
        </p:txBody>
      </p:sp>
      <p:pic>
        <p:nvPicPr>
          <p:cNvPr id="5" name="Picture 4" descr="Welcome Office Images – Browse 119,921 Stock Photos, Vectors, and Video |  Adobe Stock">
            <a:extLst>
              <a:ext uri="{FF2B5EF4-FFF2-40B4-BE49-F238E27FC236}">
                <a16:creationId xmlns:a16="http://schemas.microsoft.com/office/drawing/2014/main" id="{2BEF68E6-2DB3-5BA8-69F9-EFF5F2BA247B}"/>
              </a:ext>
            </a:extLst>
          </p:cNvPr>
          <p:cNvPicPr>
            <a:picLocks noChangeAspect="1"/>
          </p:cNvPicPr>
          <p:nvPr/>
        </p:nvPicPr>
        <p:blipFill>
          <a:blip r:embed="rId3"/>
          <a:stretch>
            <a:fillRect/>
          </a:stretch>
        </p:blipFill>
        <p:spPr>
          <a:xfrm>
            <a:off x="463863" y="1509014"/>
            <a:ext cx="6016511" cy="4076096"/>
          </a:xfrm>
          <a:prstGeom prst="rect">
            <a:avLst/>
          </a:prstGeom>
        </p:spPr>
      </p:pic>
    </p:spTree>
    <p:extLst>
      <p:ext uri="{BB962C8B-B14F-4D97-AF65-F5344CB8AC3E}">
        <p14:creationId xmlns:p14="http://schemas.microsoft.com/office/powerpoint/2010/main" val="4138437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a:xfrm>
            <a:off x="614576" y="579605"/>
            <a:ext cx="10431966" cy="1390611"/>
          </a:xfrm>
        </p:spPr>
        <p:txBody>
          <a:bodyPr>
            <a:normAutofit/>
          </a:bodyPr>
          <a:lstStyle/>
          <a:p>
            <a:r>
              <a:rPr lang="en-US" sz="3600" b="0">
                <a:solidFill>
                  <a:schemeClr val="tx1"/>
                </a:solidFill>
                <a:latin typeface="Arial"/>
                <a:cs typeface="Arial"/>
              </a:rPr>
              <a:t>Creating clear and engaging visuals</a:t>
            </a:r>
            <a:endParaRPr lang="en-US" sz="3600"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615176" y="1764525"/>
            <a:ext cx="10726719" cy="718715"/>
          </a:xfrm>
        </p:spPr>
        <p:txBody>
          <a:bodyPr vert="horz" lIns="91440" tIns="45720" rIns="91440" bIns="45720" rtlCol="0" anchor="t">
            <a:noAutofit/>
          </a:bodyPr>
          <a:lstStyle/>
          <a:p>
            <a:pPr>
              <a:lnSpc>
                <a:spcPct val="80000"/>
              </a:lnSpc>
            </a:pPr>
            <a:r>
              <a:rPr lang="en-US" sz="2400" b="0">
                <a:latin typeface="Arial"/>
                <a:cs typeface="Arial"/>
              </a:rPr>
              <a:t>It is easier for people to interpret some visual relationships than others...</a:t>
            </a:r>
            <a:endParaRPr lang="en-US"/>
          </a:p>
          <a:p>
            <a:pPr>
              <a:lnSpc>
                <a:spcPct val="80000"/>
              </a:lnSpc>
            </a:pPr>
            <a:endParaRPr lang="en-US" sz="2000" b="0">
              <a:latin typeface="Arial"/>
              <a:cs typeface="Arial"/>
            </a:endParaRPr>
          </a:p>
          <a:p>
            <a:pPr marL="571500" indent="-571500">
              <a:buChar char="•"/>
            </a:pPr>
            <a:endParaRPr lang="en-US" b="0"/>
          </a:p>
        </p:txBody>
      </p:sp>
      <p:sp>
        <p:nvSpPr>
          <p:cNvPr id="19" name="TextBox 18">
            <a:extLst>
              <a:ext uri="{FF2B5EF4-FFF2-40B4-BE49-F238E27FC236}">
                <a16:creationId xmlns:a16="http://schemas.microsoft.com/office/drawing/2014/main" id="{26C0AC48-542D-0259-0056-15616F267915}"/>
              </a:ext>
            </a:extLst>
          </p:cNvPr>
          <p:cNvSpPr txBox="1"/>
          <p:nvPr/>
        </p:nvSpPr>
        <p:spPr>
          <a:xfrm>
            <a:off x="7704533" y="6362483"/>
            <a:ext cx="426557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7F7F7F"/>
                </a:solidFill>
                <a:latin typeface="Arial"/>
              </a:rPr>
              <a:t>Adapted from: University of Wisconsin-Madison </a:t>
            </a:r>
            <a:r>
              <a:rPr lang="en-US" sz="1200" err="1">
                <a:solidFill>
                  <a:srgbClr val="7F7F7F"/>
                </a:solidFill>
                <a:latin typeface="Arial"/>
              </a:rPr>
              <a:t>DesignLab</a:t>
            </a:r>
            <a:endParaRPr lang="en-US" err="1">
              <a:solidFill>
                <a:srgbClr val="7F7F7F"/>
              </a:solidFill>
            </a:endParaRPr>
          </a:p>
        </p:txBody>
      </p:sp>
      <p:grpSp>
        <p:nvGrpSpPr>
          <p:cNvPr id="4" name="Group 3">
            <a:extLst>
              <a:ext uri="{FF2B5EF4-FFF2-40B4-BE49-F238E27FC236}">
                <a16:creationId xmlns:a16="http://schemas.microsoft.com/office/drawing/2014/main" id="{F3AE28AE-811F-0F0D-1A7D-01827EF9C2E1}"/>
              </a:ext>
            </a:extLst>
          </p:cNvPr>
          <p:cNvGrpSpPr/>
          <p:nvPr/>
        </p:nvGrpSpPr>
        <p:grpSpPr>
          <a:xfrm>
            <a:off x="492504" y="2390329"/>
            <a:ext cx="11218129" cy="3516883"/>
            <a:chOff x="529675" y="2483256"/>
            <a:chExt cx="11218129" cy="3516883"/>
          </a:xfrm>
        </p:grpSpPr>
        <p:cxnSp>
          <p:nvCxnSpPr>
            <p:cNvPr id="6" name="Straight Arrow Connector 5">
              <a:extLst>
                <a:ext uri="{FF2B5EF4-FFF2-40B4-BE49-F238E27FC236}">
                  <a16:creationId xmlns:a16="http://schemas.microsoft.com/office/drawing/2014/main" id="{A9FD2A0B-C8BC-12B4-1D2E-67D0559C2034}"/>
                </a:ext>
              </a:extLst>
            </p:cNvPr>
            <p:cNvCxnSpPr/>
            <p:nvPr/>
          </p:nvCxnSpPr>
          <p:spPr>
            <a:xfrm>
              <a:off x="640008" y="5052646"/>
              <a:ext cx="10923279" cy="7999"/>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D42AF0-207E-E5B2-C3F0-B5512A7AB123}"/>
                </a:ext>
              </a:extLst>
            </p:cNvPr>
            <p:cNvSpPr/>
            <p:nvPr/>
          </p:nvSpPr>
          <p:spPr>
            <a:xfrm>
              <a:off x="10397208" y="5118466"/>
              <a:ext cx="1240693" cy="8816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rgbClr val="000000"/>
                  </a:solidFill>
                  <a:latin typeface="Arial"/>
                  <a:ea typeface="Calibri"/>
                  <a:cs typeface="Arial"/>
                </a:rPr>
                <a:t>Easier </a:t>
              </a:r>
              <a:r>
                <a:rPr lang="en-US">
                  <a:solidFill>
                    <a:srgbClr val="000000"/>
                  </a:solidFill>
                  <a:latin typeface="Arial"/>
                  <a:ea typeface="Calibri"/>
                  <a:cs typeface="Arial"/>
                </a:rPr>
                <a:t>to </a:t>
              </a:r>
            </a:p>
            <a:p>
              <a:pPr algn="ctr"/>
              <a:r>
                <a:rPr lang="en-US">
                  <a:solidFill>
                    <a:srgbClr val="000000"/>
                  </a:solidFill>
                  <a:latin typeface="Arial"/>
                  <a:ea typeface="Calibri"/>
                  <a:cs typeface="Arial"/>
                </a:rPr>
                <a:t>accurately interpret</a:t>
              </a:r>
            </a:p>
          </p:txBody>
        </p:sp>
        <p:sp>
          <p:nvSpPr>
            <p:cNvPr id="9" name="Rectangle 8">
              <a:extLst>
                <a:ext uri="{FF2B5EF4-FFF2-40B4-BE49-F238E27FC236}">
                  <a16:creationId xmlns:a16="http://schemas.microsoft.com/office/drawing/2014/main" id="{4415974E-A28E-56F8-87B1-21FB763215CB}"/>
                </a:ext>
              </a:extLst>
            </p:cNvPr>
            <p:cNvSpPr/>
            <p:nvPr/>
          </p:nvSpPr>
          <p:spPr>
            <a:xfrm>
              <a:off x="529675" y="5118466"/>
              <a:ext cx="1312129" cy="8816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rgbClr val="000000"/>
                  </a:solidFill>
                  <a:latin typeface="Arial"/>
                  <a:ea typeface="Calibri"/>
                  <a:cs typeface="Arial"/>
                </a:rPr>
                <a:t>Harder </a:t>
              </a:r>
              <a:r>
                <a:rPr lang="en-US">
                  <a:solidFill>
                    <a:srgbClr val="000000"/>
                  </a:solidFill>
                  <a:latin typeface="Arial"/>
                  <a:ea typeface="Calibri"/>
                  <a:cs typeface="Arial"/>
                </a:rPr>
                <a:t>to accurately interpret</a:t>
              </a:r>
              <a:endParaRPr lang="en-US">
                <a:solidFill>
                  <a:srgbClr val="000000"/>
                </a:solidFill>
                <a:latin typeface="Arial"/>
                <a:cs typeface="Arial"/>
              </a:endParaRPr>
            </a:p>
          </p:txBody>
        </p:sp>
        <p:pic>
          <p:nvPicPr>
            <p:cNvPr id="10" name="Picture 9" descr="A black and pink dot with black text&#10;&#10;Description automatically generated">
              <a:extLst>
                <a:ext uri="{FF2B5EF4-FFF2-40B4-BE49-F238E27FC236}">
                  <a16:creationId xmlns:a16="http://schemas.microsoft.com/office/drawing/2014/main" id="{475779D0-2275-6B6C-ABB4-101FF2CCD747}"/>
                </a:ext>
              </a:extLst>
            </p:cNvPr>
            <p:cNvPicPr>
              <a:picLocks noChangeAspect="1"/>
            </p:cNvPicPr>
            <p:nvPr/>
          </p:nvPicPr>
          <p:blipFill>
            <a:blip r:embed="rId3"/>
            <a:srcRect l="-334" t="-6708" r="47651" b="-6195"/>
            <a:stretch/>
          </p:blipFill>
          <p:spPr>
            <a:xfrm>
              <a:off x="10516270" y="3689715"/>
              <a:ext cx="933358" cy="838813"/>
            </a:xfrm>
            <a:prstGeom prst="rect">
              <a:avLst/>
            </a:prstGeom>
            <a:ln>
              <a:noFill/>
            </a:ln>
          </p:spPr>
        </p:pic>
        <p:pic>
          <p:nvPicPr>
            <p:cNvPr id="11" name="Picture 10" descr="A black text on a white background&#10;&#10;Description automatically generated">
              <a:extLst>
                <a:ext uri="{FF2B5EF4-FFF2-40B4-BE49-F238E27FC236}">
                  <a16:creationId xmlns:a16="http://schemas.microsoft.com/office/drawing/2014/main" id="{2722A19F-9F11-525A-298D-44733CA69A7F}"/>
                </a:ext>
              </a:extLst>
            </p:cNvPr>
            <p:cNvPicPr>
              <a:picLocks noChangeAspect="1"/>
            </p:cNvPicPr>
            <p:nvPr/>
          </p:nvPicPr>
          <p:blipFill>
            <a:blip r:embed="rId4"/>
            <a:srcRect t="9737" r="65346" b="-852"/>
            <a:stretch/>
          </p:blipFill>
          <p:spPr>
            <a:xfrm>
              <a:off x="9053513" y="3630184"/>
              <a:ext cx="834260" cy="833161"/>
            </a:xfrm>
            <a:prstGeom prst="rect">
              <a:avLst/>
            </a:prstGeom>
            <a:ln>
              <a:noFill/>
            </a:ln>
          </p:spPr>
        </p:pic>
        <p:pic>
          <p:nvPicPr>
            <p:cNvPr id="12" name="Picture 11" descr="A yellow square with black text&#10;&#10;Description automatically generated">
              <a:extLst>
                <a:ext uri="{FF2B5EF4-FFF2-40B4-BE49-F238E27FC236}">
                  <a16:creationId xmlns:a16="http://schemas.microsoft.com/office/drawing/2014/main" id="{FCF87EFC-B6F1-EE94-6211-B1801AEA8708}"/>
                </a:ext>
              </a:extLst>
            </p:cNvPr>
            <p:cNvPicPr>
              <a:picLocks noChangeAspect="1"/>
            </p:cNvPicPr>
            <p:nvPr/>
          </p:nvPicPr>
          <p:blipFill>
            <a:blip r:embed="rId5"/>
            <a:srcRect t="5532" r="48241" b="12984"/>
            <a:stretch/>
          </p:blipFill>
          <p:spPr>
            <a:xfrm>
              <a:off x="577300" y="3829050"/>
              <a:ext cx="1232487" cy="457923"/>
            </a:xfrm>
            <a:prstGeom prst="rect">
              <a:avLst/>
            </a:prstGeom>
            <a:ln>
              <a:noFill/>
            </a:ln>
          </p:spPr>
        </p:pic>
        <p:pic>
          <p:nvPicPr>
            <p:cNvPr id="13" name="Picture 12" descr="A pink lines with black text&#10;&#10;Description automatically generated">
              <a:extLst>
                <a:ext uri="{FF2B5EF4-FFF2-40B4-BE49-F238E27FC236}">
                  <a16:creationId xmlns:a16="http://schemas.microsoft.com/office/drawing/2014/main" id="{DA6DB6F3-CC8B-E7E7-786E-C05C4985469C}"/>
                </a:ext>
              </a:extLst>
            </p:cNvPr>
            <p:cNvPicPr>
              <a:picLocks noChangeAspect="1"/>
            </p:cNvPicPr>
            <p:nvPr/>
          </p:nvPicPr>
          <p:blipFill>
            <a:blip r:embed="rId6"/>
            <a:srcRect t="1053" b="28421"/>
            <a:stretch/>
          </p:blipFill>
          <p:spPr>
            <a:xfrm>
              <a:off x="5822156" y="3600450"/>
              <a:ext cx="1047750" cy="799399"/>
            </a:xfrm>
            <a:prstGeom prst="rect">
              <a:avLst/>
            </a:prstGeom>
            <a:ln>
              <a:noFill/>
            </a:ln>
          </p:spPr>
        </p:pic>
        <p:pic>
          <p:nvPicPr>
            <p:cNvPr id="14" name="Picture 13" descr="A close-up of a line&#10;&#10;Description automatically generated">
              <a:extLst>
                <a:ext uri="{FF2B5EF4-FFF2-40B4-BE49-F238E27FC236}">
                  <a16:creationId xmlns:a16="http://schemas.microsoft.com/office/drawing/2014/main" id="{4F76D8D7-4691-6B62-2F96-FAFA4DE3C955}"/>
                </a:ext>
              </a:extLst>
            </p:cNvPr>
            <p:cNvPicPr>
              <a:picLocks noChangeAspect="1"/>
            </p:cNvPicPr>
            <p:nvPr/>
          </p:nvPicPr>
          <p:blipFill>
            <a:blip r:embed="rId7"/>
            <a:srcRect t="-5555" r="-730" b="24598"/>
            <a:stretch/>
          </p:blipFill>
          <p:spPr>
            <a:xfrm>
              <a:off x="5526881" y="2483256"/>
              <a:ext cx="1650259" cy="840516"/>
            </a:xfrm>
            <a:prstGeom prst="rect">
              <a:avLst/>
            </a:prstGeom>
            <a:ln>
              <a:noFill/>
            </a:ln>
          </p:spPr>
        </p:pic>
        <p:pic>
          <p:nvPicPr>
            <p:cNvPr id="15" name="Picture 14" descr="A pink cubes with black text&#10;&#10;Description automatically generated">
              <a:extLst>
                <a:ext uri="{FF2B5EF4-FFF2-40B4-BE49-F238E27FC236}">
                  <a16:creationId xmlns:a16="http://schemas.microsoft.com/office/drawing/2014/main" id="{9B851BBB-931A-73B7-9ECA-685E99A75538}"/>
                </a:ext>
              </a:extLst>
            </p:cNvPr>
            <p:cNvPicPr>
              <a:picLocks noChangeAspect="1"/>
            </p:cNvPicPr>
            <p:nvPr/>
          </p:nvPicPr>
          <p:blipFill>
            <a:blip r:embed="rId8"/>
            <a:srcRect t="6988" r="-885" b="35181"/>
            <a:stretch/>
          </p:blipFill>
          <p:spPr>
            <a:xfrm>
              <a:off x="2133600" y="3829050"/>
              <a:ext cx="1364520" cy="567371"/>
            </a:xfrm>
            <a:prstGeom prst="rect">
              <a:avLst/>
            </a:prstGeom>
            <a:ln>
              <a:noFill/>
            </a:ln>
          </p:spPr>
        </p:pic>
        <p:pic>
          <p:nvPicPr>
            <p:cNvPr id="16" name="Picture 15" descr="A pink and black text&#10;&#10;Description automatically generated">
              <a:extLst>
                <a:ext uri="{FF2B5EF4-FFF2-40B4-BE49-F238E27FC236}">
                  <a16:creationId xmlns:a16="http://schemas.microsoft.com/office/drawing/2014/main" id="{85874633-3EE9-338C-E3AB-B9032B14E4B2}"/>
                </a:ext>
              </a:extLst>
            </p:cNvPr>
            <p:cNvPicPr>
              <a:picLocks noChangeAspect="1"/>
            </p:cNvPicPr>
            <p:nvPr/>
          </p:nvPicPr>
          <p:blipFill>
            <a:blip r:embed="rId9"/>
            <a:srcRect l="-3134" t="-3457" b="29383"/>
            <a:stretch/>
          </p:blipFill>
          <p:spPr>
            <a:xfrm>
              <a:off x="1898894" y="2636044"/>
              <a:ext cx="1768232" cy="719667"/>
            </a:xfrm>
            <a:prstGeom prst="rect">
              <a:avLst/>
            </a:prstGeom>
            <a:ln>
              <a:noFill/>
            </a:ln>
          </p:spPr>
        </p:pic>
        <p:pic>
          <p:nvPicPr>
            <p:cNvPr id="17" name="Picture 16" descr="A group of pink circles&#10;&#10;Description automatically generated">
              <a:extLst>
                <a:ext uri="{FF2B5EF4-FFF2-40B4-BE49-F238E27FC236}">
                  <a16:creationId xmlns:a16="http://schemas.microsoft.com/office/drawing/2014/main" id="{EAE4F4E6-1E40-5BE8-7207-82B147A9FD85}"/>
                </a:ext>
              </a:extLst>
            </p:cNvPr>
            <p:cNvPicPr>
              <a:picLocks noChangeAspect="1"/>
            </p:cNvPicPr>
            <p:nvPr/>
          </p:nvPicPr>
          <p:blipFill>
            <a:blip r:embed="rId10"/>
            <a:srcRect t="7500" r="31953" b="556"/>
            <a:stretch/>
          </p:blipFill>
          <p:spPr>
            <a:xfrm>
              <a:off x="3948112" y="3600450"/>
              <a:ext cx="1367600" cy="788194"/>
            </a:xfrm>
            <a:prstGeom prst="rect">
              <a:avLst/>
            </a:prstGeom>
            <a:ln>
              <a:noFill/>
            </a:ln>
          </p:spPr>
        </p:pic>
        <p:sp>
          <p:nvSpPr>
            <p:cNvPr id="20" name="Rectangle 19">
              <a:extLst>
                <a:ext uri="{FF2B5EF4-FFF2-40B4-BE49-F238E27FC236}">
                  <a16:creationId xmlns:a16="http://schemas.microsoft.com/office/drawing/2014/main" id="{52ACF6E3-43FE-743F-D04C-4CAF4E8656CA}"/>
                </a:ext>
              </a:extLst>
            </p:cNvPr>
            <p:cNvSpPr/>
            <p:nvPr/>
          </p:nvSpPr>
          <p:spPr>
            <a:xfrm>
              <a:off x="577300" y="4392184"/>
              <a:ext cx="1312129" cy="5721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Color hue</a:t>
              </a:r>
              <a:endParaRPr lang="en-US"/>
            </a:p>
          </p:txBody>
        </p:sp>
        <p:sp>
          <p:nvSpPr>
            <p:cNvPr id="21" name="Rectangle 20">
              <a:extLst>
                <a:ext uri="{FF2B5EF4-FFF2-40B4-BE49-F238E27FC236}">
                  <a16:creationId xmlns:a16="http://schemas.microsoft.com/office/drawing/2014/main" id="{88B34A98-5731-C22F-BD37-6912D6BF0D0C}"/>
                </a:ext>
              </a:extLst>
            </p:cNvPr>
            <p:cNvSpPr/>
            <p:nvPr/>
          </p:nvSpPr>
          <p:spPr>
            <a:xfrm>
              <a:off x="1863175" y="3177746"/>
              <a:ext cx="1883628" cy="512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Color saturation</a:t>
              </a:r>
              <a:endParaRPr lang="en-US"/>
            </a:p>
          </p:txBody>
        </p:sp>
        <p:sp>
          <p:nvSpPr>
            <p:cNvPr id="22" name="Rectangle 21">
              <a:extLst>
                <a:ext uri="{FF2B5EF4-FFF2-40B4-BE49-F238E27FC236}">
                  <a16:creationId xmlns:a16="http://schemas.microsoft.com/office/drawing/2014/main" id="{5EDFFA48-2B00-E1DC-EB55-9F3376BD80F4}"/>
                </a:ext>
              </a:extLst>
            </p:cNvPr>
            <p:cNvSpPr/>
            <p:nvPr/>
          </p:nvSpPr>
          <p:spPr>
            <a:xfrm>
              <a:off x="1863175" y="4475526"/>
              <a:ext cx="1883628" cy="512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Volume</a:t>
              </a:r>
              <a:endParaRPr lang="en-US"/>
            </a:p>
          </p:txBody>
        </p:sp>
        <p:sp>
          <p:nvSpPr>
            <p:cNvPr id="23" name="Rectangle 22">
              <a:extLst>
                <a:ext uri="{FF2B5EF4-FFF2-40B4-BE49-F238E27FC236}">
                  <a16:creationId xmlns:a16="http://schemas.microsoft.com/office/drawing/2014/main" id="{9D5B963E-BDFA-AB0D-2B2E-9C971F104F32}"/>
                </a:ext>
              </a:extLst>
            </p:cNvPr>
            <p:cNvSpPr/>
            <p:nvPr/>
          </p:nvSpPr>
          <p:spPr>
            <a:xfrm>
              <a:off x="3756269" y="4451714"/>
              <a:ext cx="1883628" cy="512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Area</a:t>
              </a:r>
              <a:endParaRPr lang="en-US"/>
            </a:p>
          </p:txBody>
        </p:sp>
        <p:sp>
          <p:nvSpPr>
            <p:cNvPr id="24" name="Rectangle 23">
              <a:extLst>
                <a:ext uri="{FF2B5EF4-FFF2-40B4-BE49-F238E27FC236}">
                  <a16:creationId xmlns:a16="http://schemas.microsoft.com/office/drawing/2014/main" id="{9BF0647C-1FA9-3387-9A46-1EDC3917612E}"/>
                </a:ext>
              </a:extLst>
            </p:cNvPr>
            <p:cNvSpPr/>
            <p:nvPr/>
          </p:nvSpPr>
          <p:spPr>
            <a:xfrm>
              <a:off x="5399331" y="4475527"/>
              <a:ext cx="1883628" cy="512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Slope</a:t>
              </a:r>
              <a:endParaRPr lang="en-US"/>
            </a:p>
          </p:txBody>
        </p:sp>
        <p:sp>
          <p:nvSpPr>
            <p:cNvPr id="25" name="Rectangle 24">
              <a:extLst>
                <a:ext uri="{FF2B5EF4-FFF2-40B4-BE49-F238E27FC236}">
                  <a16:creationId xmlns:a16="http://schemas.microsoft.com/office/drawing/2014/main" id="{9AB7B998-B975-3381-8F07-6A12D18B7197}"/>
                </a:ext>
              </a:extLst>
            </p:cNvPr>
            <p:cNvSpPr/>
            <p:nvPr/>
          </p:nvSpPr>
          <p:spPr>
            <a:xfrm>
              <a:off x="5399331" y="3225371"/>
              <a:ext cx="1883628" cy="417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Angle</a:t>
              </a:r>
              <a:endParaRPr lang="en-US"/>
            </a:p>
          </p:txBody>
        </p:sp>
        <p:sp>
          <p:nvSpPr>
            <p:cNvPr id="26" name="Rectangle 25">
              <a:extLst>
                <a:ext uri="{FF2B5EF4-FFF2-40B4-BE49-F238E27FC236}">
                  <a16:creationId xmlns:a16="http://schemas.microsoft.com/office/drawing/2014/main" id="{A963937D-ACE5-5FE5-F402-1815A63362FC}"/>
                </a:ext>
              </a:extLst>
            </p:cNvPr>
            <p:cNvSpPr/>
            <p:nvPr/>
          </p:nvSpPr>
          <p:spPr>
            <a:xfrm>
              <a:off x="8756894" y="4451714"/>
              <a:ext cx="1419285" cy="5006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Length </a:t>
              </a:r>
              <a:endParaRPr lang="en-US">
                <a:solidFill>
                  <a:srgbClr val="FFFFFF"/>
                </a:solidFill>
                <a:latin typeface="Calibri" panose="020F0502020204030204"/>
                <a:ea typeface="Calibri"/>
                <a:cs typeface="Calibri" panose="020F0502020204030204"/>
              </a:endParaRPr>
            </a:p>
            <a:p>
              <a:pPr algn="ctr"/>
              <a:r>
                <a:rPr lang="en-US">
                  <a:solidFill>
                    <a:srgbClr val="000000"/>
                  </a:solidFill>
                  <a:latin typeface="Arial"/>
                  <a:ea typeface="Calibri"/>
                  <a:cs typeface="Arial"/>
                </a:rPr>
                <a:t>(aligned)</a:t>
              </a:r>
              <a:endParaRPr lang="en-US">
                <a:ea typeface="Calibri"/>
                <a:cs typeface="Calibri"/>
              </a:endParaRPr>
            </a:p>
          </p:txBody>
        </p:sp>
        <p:sp>
          <p:nvSpPr>
            <p:cNvPr id="27" name="Rectangle 26">
              <a:extLst>
                <a:ext uri="{FF2B5EF4-FFF2-40B4-BE49-F238E27FC236}">
                  <a16:creationId xmlns:a16="http://schemas.microsoft.com/office/drawing/2014/main" id="{4E55B7A7-FC6A-7BAA-0B38-FB26D72E9433}"/>
                </a:ext>
              </a:extLst>
            </p:cNvPr>
            <p:cNvSpPr/>
            <p:nvPr/>
          </p:nvSpPr>
          <p:spPr>
            <a:xfrm>
              <a:off x="10328519" y="4630305"/>
              <a:ext cx="1419285" cy="286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Position</a:t>
              </a:r>
              <a:endParaRPr lang="en-US"/>
            </a:p>
          </p:txBody>
        </p:sp>
        <p:pic>
          <p:nvPicPr>
            <p:cNvPr id="28" name="Picture 27" descr="A pink lines on a white background&#10;&#10;Description automatically generated">
              <a:extLst>
                <a:ext uri="{FF2B5EF4-FFF2-40B4-BE49-F238E27FC236}">
                  <a16:creationId xmlns:a16="http://schemas.microsoft.com/office/drawing/2014/main" id="{0325AEB6-7CAD-8551-9D3C-993BA05A2C9F}"/>
                </a:ext>
              </a:extLst>
            </p:cNvPr>
            <p:cNvPicPr>
              <a:picLocks noChangeAspect="1"/>
            </p:cNvPicPr>
            <p:nvPr/>
          </p:nvPicPr>
          <p:blipFill>
            <a:blip r:embed="rId11"/>
            <a:stretch>
              <a:fillRect/>
            </a:stretch>
          </p:blipFill>
          <p:spPr>
            <a:xfrm>
              <a:off x="7503319" y="3433763"/>
              <a:ext cx="733425" cy="895350"/>
            </a:xfrm>
            <a:prstGeom prst="rect">
              <a:avLst/>
            </a:prstGeom>
            <a:ln>
              <a:noFill/>
            </a:ln>
          </p:spPr>
        </p:pic>
        <p:sp>
          <p:nvSpPr>
            <p:cNvPr id="29" name="Rectangle 28">
              <a:extLst>
                <a:ext uri="{FF2B5EF4-FFF2-40B4-BE49-F238E27FC236}">
                  <a16:creationId xmlns:a16="http://schemas.microsoft.com/office/drawing/2014/main" id="{0C180A86-0148-B2AF-5810-5EA8888CA900}"/>
                </a:ext>
              </a:extLst>
            </p:cNvPr>
            <p:cNvSpPr/>
            <p:nvPr/>
          </p:nvSpPr>
          <p:spPr>
            <a:xfrm>
              <a:off x="7127875" y="4434312"/>
              <a:ext cx="1466910" cy="4887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0000"/>
                  </a:solidFill>
                  <a:latin typeface="Arial"/>
                  <a:ea typeface="Calibri"/>
                  <a:cs typeface="Arial"/>
                </a:rPr>
                <a:t>Length (unaligned)</a:t>
              </a:r>
              <a:endParaRPr lang="en-US"/>
            </a:p>
          </p:txBody>
        </p:sp>
      </p:grpSp>
      <p:pic>
        <p:nvPicPr>
          <p:cNvPr id="5" name="Picture 4">
            <a:extLst>
              <a:ext uri="{FF2B5EF4-FFF2-40B4-BE49-F238E27FC236}">
                <a16:creationId xmlns:a16="http://schemas.microsoft.com/office/drawing/2014/main" id="{9153B746-49F8-B276-1865-64CEEA5E7B5B}"/>
              </a:ext>
            </a:extLst>
          </p:cNvPr>
          <p:cNvPicPr>
            <a:picLocks noChangeAspect="1"/>
          </p:cNvPicPr>
          <p:nvPr/>
        </p:nvPicPr>
        <p:blipFill>
          <a:blip r:embed="rId12"/>
          <a:stretch>
            <a:fillRect/>
          </a:stretch>
        </p:blipFill>
        <p:spPr>
          <a:xfrm>
            <a:off x="271744" y="224495"/>
            <a:ext cx="310987" cy="336202"/>
          </a:xfrm>
          <a:prstGeom prst="rect">
            <a:avLst/>
          </a:prstGeom>
        </p:spPr>
      </p:pic>
    </p:spTree>
    <p:extLst>
      <p:ext uri="{BB962C8B-B14F-4D97-AF65-F5344CB8AC3E}">
        <p14:creationId xmlns:p14="http://schemas.microsoft.com/office/powerpoint/2010/main" val="3495093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97F0227B-67D7-46C3-9CAC-A69AC4C2FA4C}"/>
              </a:ext>
            </a:extLst>
          </p:cNvPr>
          <p:cNvGraphicFramePr/>
          <p:nvPr>
            <p:extLst>
              <p:ext uri="{D42A27DB-BD31-4B8C-83A1-F6EECF244321}">
                <p14:modId xmlns:p14="http://schemas.microsoft.com/office/powerpoint/2010/main" val="901371779"/>
              </p:ext>
            </p:extLst>
          </p:nvPr>
        </p:nvGraphicFramePr>
        <p:xfrm>
          <a:off x="361950" y="2134215"/>
          <a:ext cx="5605366" cy="36185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41803305-2173-4780-8C6C-206CB8C06DFC}"/>
              </a:ext>
            </a:extLst>
          </p:cNvPr>
          <p:cNvGraphicFramePr/>
          <p:nvPr>
            <p:extLst>
              <p:ext uri="{D42A27DB-BD31-4B8C-83A1-F6EECF244321}">
                <p14:modId xmlns:p14="http://schemas.microsoft.com/office/powerpoint/2010/main" val="1442891127"/>
              </p:ext>
            </p:extLst>
          </p:nvPr>
        </p:nvGraphicFramePr>
        <p:xfrm>
          <a:off x="6224686" y="2134215"/>
          <a:ext cx="5605272" cy="3621024"/>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1">
            <a:extLst>
              <a:ext uri="{FF2B5EF4-FFF2-40B4-BE49-F238E27FC236}">
                <a16:creationId xmlns:a16="http://schemas.microsoft.com/office/drawing/2014/main" id="{C5F0C13C-926A-4D52-B50C-0C8B11550A82}"/>
              </a:ext>
            </a:extLst>
          </p:cNvPr>
          <p:cNvSpPr>
            <a:spLocks noGrp="1"/>
          </p:cNvSpPr>
          <p:nvPr>
            <p:ph type="title"/>
          </p:nvPr>
        </p:nvSpPr>
        <p:spPr>
          <a:xfrm>
            <a:off x="838200" y="483557"/>
            <a:ext cx="10515600" cy="1325563"/>
          </a:xfrm>
        </p:spPr>
        <p:txBody>
          <a:bodyPr>
            <a:normAutofit/>
          </a:bodyPr>
          <a:lstStyle/>
          <a:p>
            <a:r>
              <a:rPr lang="en-US" sz="3600" b="0">
                <a:solidFill>
                  <a:schemeClr val="tx1"/>
                </a:solidFill>
                <a:latin typeface="Arial"/>
                <a:cs typeface="Arial"/>
              </a:rPr>
              <a:t>Use color and descriptive titles to convey purpose</a:t>
            </a:r>
            <a:endParaRPr lang="en-US" sz="3600" b="0">
              <a:solidFill>
                <a:schemeClr val="tx1"/>
              </a:solidFill>
            </a:endParaRPr>
          </a:p>
        </p:txBody>
      </p:sp>
      <p:sp>
        <p:nvSpPr>
          <p:cNvPr id="9" name="TextBox 8">
            <a:extLst>
              <a:ext uri="{FF2B5EF4-FFF2-40B4-BE49-F238E27FC236}">
                <a16:creationId xmlns:a16="http://schemas.microsoft.com/office/drawing/2014/main" id="{D9411C04-CCE2-43EA-9654-8E588383F927}"/>
              </a:ext>
            </a:extLst>
          </p:cNvPr>
          <p:cNvSpPr txBox="1"/>
          <p:nvPr/>
        </p:nvSpPr>
        <p:spPr>
          <a:xfrm>
            <a:off x="1595950" y="5749761"/>
            <a:ext cx="34544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Arial"/>
                <a:ea typeface="Calibri"/>
                <a:cs typeface="Calibri"/>
              </a:rPr>
              <a:t>Over-use of color, generalized title</a:t>
            </a:r>
            <a:endParaRPr lang="en-US" sz="1600">
              <a:latin typeface="Arial"/>
              <a:cs typeface="Arial"/>
            </a:endParaRPr>
          </a:p>
        </p:txBody>
      </p:sp>
      <p:sp>
        <p:nvSpPr>
          <p:cNvPr id="10" name="TextBox 9">
            <a:extLst>
              <a:ext uri="{FF2B5EF4-FFF2-40B4-BE49-F238E27FC236}">
                <a16:creationId xmlns:a16="http://schemas.microsoft.com/office/drawing/2014/main" id="{C3F94C52-9475-462A-89A4-1D6468F06632}"/>
              </a:ext>
            </a:extLst>
          </p:cNvPr>
          <p:cNvSpPr txBox="1"/>
          <p:nvPr/>
        </p:nvSpPr>
        <p:spPr>
          <a:xfrm>
            <a:off x="6362700" y="5749761"/>
            <a:ext cx="455168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Arial"/>
                <a:ea typeface="Calibri"/>
                <a:cs typeface="Calibri"/>
              </a:rPr>
              <a:t>Targeted use of color, title with a clear 'so what?'</a:t>
            </a:r>
            <a:endParaRPr lang="en-US" sz="1600">
              <a:latin typeface="Arial"/>
              <a:cs typeface="Arial"/>
            </a:endParaRPr>
          </a:p>
        </p:txBody>
      </p:sp>
      <p:sp>
        <p:nvSpPr>
          <p:cNvPr id="11" name="TextBox 10">
            <a:extLst>
              <a:ext uri="{FF2B5EF4-FFF2-40B4-BE49-F238E27FC236}">
                <a16:creationId xmlns:a16="http://schemas.microsoft.com/office/drawing/2014/main" id="{3D4375D2-0DB2-48D0-9B06-3C94E3CA69B1}"/>
              </a:ext>
            </a:extLst>
          </p:cNvPr>
          <p:cNvSpPr txBox="1"/>
          <p:nvPr/>
        </p:nvSpPr>
        <p:spPr>
          <a:xfrm>
            <a:off x="361950" y="1754565"/>
            <a:ext cx="56053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1">
                    <a:lumMod val="75000"/>
                    <a:lumOff val="25000"/>
                  </a:schemeClr>
                </a:solidFill>
                <a:ea typeface="Calibri"/>
                <a:cs typeface="Calibri"/>
              </a:rPr>
              <a:t>Number of coalition members by sector</a:t>
            </a:r>
            <a:endParaRPr lang="en-US">
              <a:solidFill>
                <a:schemeClr val="tx1">
                  <a:lumMod val="75000"/>
                  <a:lumOff val="25000"/>
                </a:schemeClr>
              </a:solidFill>
              <a:cs typeface="Arial"/>
            </a:endParaRPr>
          </a:p>
        </p:txBody>
      </p:sp>
      <p:sp>
        <p:nvSpPr>
          <p:cNvPr id="12" name="TextBox 11">
            <a:extLst>
              <a:ext uri="{FF2B5EF4-FFF2-40B4-BE49-F238E27FC236}">
                <a16:creationId xmlns:a16="http://schemas.microsoft.com/office/drawing/2014/main" id="{9A8D7D4F-811D-4E59-81A6-DF910A5961AF}"/>
              </a:ext>
            </a:extLst>
          </p:cNvPr>
          <p:cNvSpPr txBox="1"/>
          <p:nvPr/>
        </p:nvSpPr>
        <p:spPr>
          <a:xfrm>
            <a:off x="6222785" y="1616065"/>
            <a:ext cx="56625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75000"/>
                    <a:lumOff val="25000"/>
                  </a:schemeClr>
                </a:solidFill>
                <a:ea typeface="Calibri"/>
                <a:cs typeface="Calibri"/>
              </a:rPr>
              <a:t>Coalition members are most commonly from the </a:t>
            </a:r>
            <a:r>
              <a:rPr lang="en-US" b="1">
                <a:solidFill>
                  <a:srgbClr val="702B84"/>
                </a:solidFill>
                <a:ea typeface="Calibri"/>
                <a:cs typeface="Calibri"/>
              </a:rPr>
              <a:t>education sector</a:t>
            </a:r>
            <a:endParaRPr lang="en-US" b="1">
              <a:solidFill>
                <a:srgbClr val="702B84"/>
              </a:solidFill>
              <a:cs typeface="Arial"/>
            </a:endParaRPr>
          </a:p>
        </p:txBody>
      </p:sp>
      <p:pic>
        <p:nvPicPr>
          <p:cNvPr id="13" name="Picture 12">
            <a:extLst>
              <a:ext uri="{FF2B5EF4-FFF2-40B4-BE49-F238E27FC236}">
                <a16:creationId xmlns:a16="http://schemas.microsoft.com/office/drawing/2014/main" id="{EDC53304-FEDC-4D0F-9813-B23D424C8E5E}"/>
              </a:ext>
            </a:extLst>
          </p:cNvPr>
          <p:cNvPicPr>
            <a:picLocks noChangeAspect="1"/>
          </p:cNvPicPr>
          <p:nvPr/>
        </p:nvPicPr>
        <p:blipFill>
          <a:blip r:embed="rId5"/>
          <a:stretch>
            <a:fillRect/>
          </a:stretch>
        </p:blipFill>
        <p:spPr>
          <a:xfrm>
            <a:off x="271744" y="224495"/>
            <a:ext cx="310987" cy="336202"/>
          </a:xfrm>
          <a:prstGeom prst="rect">
            <a:avLst/>
          </a:prstGeom>
        </p:spPr>
      </p:pic>
    </p:spTree>
    <p:extLst>
      <p:ext uri="{BB962C8B-B14F-4D97-AF65-F5344CB8AC3E}">
        <p14:creationId xmlns:p14="http://schemas.microsoft.com/office/powerpoint/2010/main" val="1778284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Choosing the right messengers</a:t>
            </a:r>
            <a:endParaRPr lang="en-US">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838200" y="2088666"/>
            <a:ext cx="10515600" cy="3494553"/>
          </a:xfrm>
        </p:spPr>
        <p:txBody>
          <a:bodyPr vert="horz" lIns="91440" tIns="45720" rIns="91440" bIns="45720" rtlCol="0" anchor="t">
            <a:normAutofit/>
          </a:bodyPr>
          <a:lstStyle/>
          <a:p>
            <a:pPr marL="571500" indent="-571500">
              <a:buChar char="•"/>
            </a:pPr>
            <a:r>
              <a:rPr lang="en-US" sz="2400" b="0">
                <a:latin typeface="Arial"/>
                <a:cs typeface="Arial"/>
              </a:rPr>
              <a:t>The messenger you choose can impact how your message is received!</a:t>
            </a:r>
            <a:endParaRPr lang="en-US" sz="2400" b="0"/>
          </a:p>
          <a:p>
            <a:pPr marL="571500" indent="-571500">
              <a:buChar char="•"/>
            </a:pPr>
            <a:r>
              <a:rPr lang="en-US" sz="2400" b="0">
                <a:latin typeface="Arial"/>
                <a:cs typeface="Arial"/>
              </a:rPr>
              <a:t>Match your messenger to your setting and goal. </a:t>
            </a:r>
          </a:p>
          <a:p>
            <a:pPr marL="1257300" lvl="1">
              <a:buFont typeface="Courier New" panose="020B0604020202020204" pitchFamily="34" charset="0"/>
              <a:buChar char="o"/>
            </a:pPr>
            <a:r>
              <a:rPr lang="en-US" sz="2000" b="1">
                <a:latin typeface="Arial"/>
                <a:cs typeface="Arial"/>
              </a:rPr>
              <a:t>LHD team members</a:t>
            </a:r>
            <a:r>
              <a:rPr lang="en-US" sz="2000">
                <a:latin typeface="Arial"/>
                <a:cs typeface="Arial"/>
              </a:rPr>
              <a:t> can provide impactful (often quantitative) data about the reach and outcomes of the program</a:t>
            </a:r>
            <a:endParaRPr lang="en-US" sz="2000" b="0">
              <a:latin typeface="Arial"/>
              <a:cs typeface="Arial"/>
            </a:endParaRPr>
          </a:p>
          <a:p>
            <a:pPr marL="1257300" lvl="1">
              <a:buFont typeface="Courier New" panose="020B0604020202020204" pitchFamily="34" charset="0"/>
              <a:buChar char="o"/>
            </a:pPr>
            <a:r>
              <a:rPr lang="en-US" sz="2000" b="1">
                <a:latin typeface="Arial"/>
                <a:cs typeface="Arial"/>
              </a:rPr>
              <a:t>Program participants</a:t>
            </a:r>
            <a:r>
              <a:rPr lang="en-US" sz="2000">
                <a:latin typeface="Arial"/>
                <a:cs typeface="Arial"/>
              </a:rPr>
              <a:t> can share the qualitative impact of programs/initiatives on them/their family/community</a:t>
            </a:r>
          </a:p>
          <a:p>
            <a:pPr marL="1257300" lvl="1">
              <a:buFont typeface="Courier New" panose="020B0604020202020204" pitchFamily="34" charset="0"/>
              <a:buChar char="o"/>
            </a:pPr>
            <a:r>
              <a:rPr lang="en-US" sz="2000" b="1">
                <a:latin typeface="Arial"/>
                <a:cs typeface="Arial"/>
              </a:rPr>
              <a:t>Program partners</a:t>
            </a:r>
            <a:r>
              <a:rPr lang="en-US" sz="2000">
                <a:latin typeface="Arial"/>
                <a:cs typeface="Arial"/>
              </a:rPr>
              <a:t> can more directly advocate for funding/resources</a:t>
            </a:r>
          </a:p>
          <a:p>
            <a:pPr marL="1028700" lvl="1" indent="0">
              <a:buNone/>
            </a:pPr>
            <a:endParaRPr lang="en-US" sz="2000">
              <a:latin typeface="Arial"/>
              <a:cs typeface="Arial"/>
            </a:endParaRPr>
          </a:p>
          <a:p>
            <a:pPr marL="1257300" lvl="1">
              <a:buFont typeface="Courier New" panose="020B0604020202020204" pitchFamily="34" charset="0"/>
              <a:buChar char="o"/>
            </a:pPr>
            <a:endParaRPr lang="en-US" sz="2000">
              <a:latin typeface="Arial"/>
              <a:cs typeface="Arial"/>
            </a:endParaRPr>
          </a:p>
        </p:txBody>
      </p:sp>
      <p:pic>
        <p:nvPicPr>
          <p:cNvPr id="4" name="Picture 3">
            <a:extLst>
              <a:ext uri="{FF2B5EF4-FFF2-40B4-BE49-F238E27FC236}">
                <a16:creationId xmlns:a16="http://schemas.microsoft.com/office/drawing/2014/main" id="{B3469D09-DD09-0F2C-EA8F-9D3D8E56B37C}"/>
              </a:ext>
            </a:extLst>
          </p:cNvPr>
          <p:cNvPicPr>
            <a:picLocks noChangeAspect="1"/>
          </p:cNvPicPr>
          <p:nvPr/>
        </p:nvPicPr>
        <p:blipFill>
          <a:blip r:embed="rId3"/>
          <a:stretch>
            <a:fillRect/>
          </a:stretch>
        </p:blipFill>
        <p:spPr>
          <a:xfrm>
            <a:off x="236748" y="182776"/>
            <a:ext cx="371675" cy="344479"/>
          </a:xfrm>
          <a:prstGeom prst="rect">
            <a:avLst/>
          </a:prstGeom>
        </p:spPr>
      </p:pic>
    </p:spTree>
    <p:extLst>
      <p:ext uri="{BB962C8B-B14F-4D97-AF65-F5344CB8AC3E}">
        <p14:creationId xmlns:p14="http://schemas.microsoft.com/office/powerpoint/2010/main" val="3713189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Example</a:t>
            </a:r>
            <a:endParaRPr lang="en-US">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838200" y="1839046"/>
            <a:ext cx="10515600" cy="853333"/>
          </a:xfrm>
        </p:spPr>
        <p:txBody>
          <a:bodyPr vert="horz" lIns="91440" tIns="45720" rIns="91440" bIns="45720" rtlCol="0" anchor="t">
            <a:normAutofit/>
          </a:bodyPr>
          <a:lstStyle/>
          <a:p>
            <a:r>
              <a:rPr lang="en-US" sz="2200">
                <a:latin typeface="Arial"/>
                <a:cs typeface="Arial"/>
              </a:rPr>
              <a:t>Goal:</a:t>
            </a:r>
            <a:r>
              <a:rPr lang="en-US" sz="2200" b="0">
                <a:latin typeface="Arial"/>
                <a:cs typeface="Arial"/>
              </a:rPr>
              <a:t> Your LHD team wants to help improve access to physical activity for residents to help improve health and prevent chronic disease.</a:t>
            </a:r>
          </a:p>
        </p:txBody>
      </p:sp>
      <p:pic>
        <p:nvPicPr>
          <p:cNvPr id="4" name="Picture 3">
            <a:extLst>
              <a:ext uri="{FF2B5EF4-FFF2-40B4-BE49-F238E27FC236}">
                <a16:creationId xmlns:a16="http://schemas.microsoft.com/office/drawing/2014/main" id="{F2941EA0-E6EC-90B0-40D4-C128B9AEF423}"/>
              </a:ext>
            </a:extLst>
          </p:cNvPr>
          <p:cNvPicPr>
            <a:picLocks noChangeAspect="1"/>
          </p:cNvPicPr>
          <p:nvPr/>
        </p:nvPicPr>
        <p:blipFill>
          <a:blip r:embed="rId3"/>
          <a:stretch>
            <a:fillRect/>
          </a:stretch>
        </p:blipFill>
        <p:spPr>
          <a:xfrm>
            <a:off x="258846" y="192682"/>
            <a:ext cx="371675" cy="344479"/>
          </a:xfrm>
          <a:prstGeom prst="rect">
            <a:avLst/>
          </a:prstGeom>
        </p:spPr>
      </p:pic>
      <p:sp>
        <p:nvSpPr>
          <p:cNvPr id="5" name="TextBox 4">
            <a:extLst>
              <a:ext uri="{FF2B5EF4-FFF2-40B4-BE49-F238E27FC236}">
                <a16:creationId xmlns:a16="http://schemas.microsoft.com/office/drawing/2014/main" id="{7A20405A-190D-4C7C-41AE-01F1898A18A7}"/>
              </a:ext>
            </a:extLst>
          </p:cNvPr>
          <p:cNvSpPr txBox="1"/>
          <p:nvPr/>
        </p:nvSpPr>
        <p:spPr>
          <a:xfrm>
            <a:off x="834228" y="4494978"/>
            <a:ext cx="981528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000">
                <a:latin typeface="Arial"/>
                <a:cs typeface="Arial"/>
              </a:rPr>
              <a:t>Your team wants to sustain this effort and connect with </a:t>
            </a:r>
            <a:r>
              <a:rPr lang="en-US" sz="2000" u="sng">
                <a:latin typeface="Arial"/>
                <a:cs typeface="Arial"/>
              </a:rPr>
              <a:t>policy and decision-makers</a:t>
            </a:r>
            <a:r>
              <a:rPr lang="en-US" sz="2000">
                <a:latin typeface="Arial"/>
                <a:cs typeface="Arial"/>
              </a:rPr>
              <a:t> to implement the actions identified in your assessments. </a:t>
            </a:r>
            <a:r>
              <a:rPr lang="en-US" sz="2000" b="1">
                <a:latin typeface="Arial"/>
                <a:cs typeface="Arial"/>
              </a:rPr>
              <a:t>What are some of the pros and cons of different potential messengers for this activity?</a:t>
            </a:r>
            <a:endParaRPr lang="en-US">
              <a:ea typeface="Calibri" panose="020F0502020204030204"/>
              <a:cs typeface="Calibri" panose="020F0502020204030204"/>
            </a:endParaRPr>
          </a:p>
        </p:txBody>
      </p:sp>
      <p:sp>
        <p:nvSpPr>
          <p:cNvPr id="6" name="TextBox 5">
            <a:extLst>
              <a:ext uri="{FF2B5EF4-FFF2-40B4-BE49-F238E27FC236}">
                <a16:creationId xmlns:a16="http://schemas.microsoft.com/office/drawing/2014/main" id="{092FFA25-FBFB-6FD6-F605-79432D67D756}"/>
              </a:ext>
            </a:extLst>
          </p:cNvPr>
          <p:cNvSpPr txBox="1"/>
          <p:nvPr/>
        </p:nvSpPr>
        <p:spPr>
          <a:xfrm>
            <a:off x="834227" y="2683431"/>
            <a:ext cx="9815285" cy="16332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200" b="1">
                <a:latin typeface="Arial"/>
                <a:cs typeface="Arial"/>
              </a:rPr>
              <a:t>Strategy:</a:t>
            </a:r>
            <a:endParaRPr lang="en-US" sz="2200">
              <a:latin typeface="Arial"/>
              <a:cs typeface="Arial"/>
            </a:endParaRPr>
          </a:p>
          <a:p>
            <a:pPr marL="342900" indent="-342900">
              <a:lnSpc>
                <a:spcPct val="90000"/>
              </a:lnSpc>
              <a:spcBef>
                <a:spcPts val="1000"/>
              </a:spcBef>
              <a:buFont typeface="Arial,Sans-Serif"/>
              <a:buChar char="•"/>
            </a:pPr>
            <a:r>
              <a:rPr lang="en-US" sz="2000">
                <a:latin typeface="Arial"/>
                <a:cs typeface="Arial"/>
              </a:rPr>
              <a:t>Your team decides to perform walk audits and park assessments to gain a better understanding of the barriers that prevent </a:t>
            </a:r>
            <a:r>
              <a:rPr lang="en-US" sz="2000" u="sng">
                <a:latin typeface="Arial"/>
                <a:cs typeface="Arial"/>
              </a:rPr>
              <a:t>community residents</a:t>
            </a:r>
            <a:r>
              <a:rPr lang="en-US" sz="2000">
                <a:latin typeface="Arial"/>
                <a:cs typeface="Arial"/>
              </a:rPr>
              <a:t> from being physically active in their communities. </a:t>
            </a:r>
            <a:r>
              <a:rPr lang="en-US" sz="2000" b="1">
                <a:latin typeface="Arial"/>
                <a:cs typeface="Arial"/>
              </a:rPr>
              <a:t>What are some of the pros and cons of different facilitators for these activities?</a:t>
            </a:r>
            <a:endParaRPr lang="en-US"/>
          </a:p>
        </p:txBody>
      </p:sp>
    </p:spTree>
    <p:extLst>
      <p:ext uri="{BB962C8B-B14F-4D97-AF65-F5344CB8AC3E}">
        <p14:creationId xmlns:p14="http://schemas.microsoft.com/office/powerpoint/2010/main" val="22559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945777" y="2743629"/>
            <a:ext cx="10515600" cy="3494553"/>
          </a:xfrm>
        </p:spPr>
        <p:txBody>
          <a:bodyPr vert="horz" lIns="91440" tIns="45720" rIns="91440" bIns="45720" rtlCol="0" anchor="t">
            <a:normAutofit/>
          </a:bodyPr>
          <a:lstStyle/>
          <a:p>
            <a:pPr marL="571500" indent="-571500">
              <a:buFont typeface="Arial" panose="020B0604020202020204" pitchFamily="34" charset="0"/>
              <a:buChar char="•"/>
            </a:pPr>
            <a:r>
              <a:rPr lang="en-US" sz="2400" b="0">
                <a:latin typeface="Arial"/>
                <a:cs typeface="Arial"/>
              </a:rPr>
              <a:t>Even if an external messenger is chosen, LHD teams should feel empowered to still take an active role...</a:t>
            </a:r>
            <a:endParaRPr lang="en-US"/>
          </a:p>
          <a:p>
            <a:pPr marL="1257300" lvl="1">
              <a:buFont typeface="Courier New" panose="020B0604020202020204" pitchFamily="34" charset="0"/>
              <a:buChar char="o"/>
            </a:pPr>
            <a:endParaRPr lang="en-US" b="1"/>
          </a:p>
          <a:p>
            <a:pPr marL="571500" indent="-571500">
              <a:buFont typeface="Arial" panose="020B0604020202020204" pitchFamily="34" charset="0"/>
              <a:buChar char="•"/>
            </a:pPr>
            <a:endParaRPr lang="en-US" sz="2400" b="0">
              <a:latin typeface="Arial"/>
              <a:cs typeface="Arial"/>
            </a:endParaRPr>
          </a:p>
          <a:p>
            <a:pPr marL="1257300" lvl="1">
              <a:buFont typeface="Courier New" panose="020B0604020202020204" pitchFamily="34" charset="0"/>
              <a:buChar char="o"/>
            </a:pPr>
            <a:endParaRPr lang="en-US" sz="2000">
              <a:latin typeface="Arial"/>
              <a:cs typeface="Arial"/>
            </a:endParaRPr>
          </a:p>
        </p:txBody>
      </p:sp>
      <p:sp>
        <p:nvSpPr>
          <p:cNvPr id="9" name="TextBox 8">
            <a:extLst>
              <a:ext uri="{FF2B5EF4-FFF2-40B4-BE49-F238E27FC236}">
                <a16:creationId xmlns:a16="http://schemas.microsoft.com/office/drawing/2014/main" id="{EE9162BE-2C24-6D70-DA51-AA5796431CEE}"/>
              </a:ext>
            </a:extLst>
          </p:cNvPr>
          <p:cNvSpPr txBox="1"/>
          <p:nvPr/>
        </p:nvSpPr>
        <p:spPr>
          <a:xfrm>
            <a:off x="940848" y="4142617"/>
            <a:ext cx="7048051" cy="400110"/>
          </a:xfrm>
          <a:prstGeom prst="rect">
            <a:avLst/>
          </a:prstGeom>
          <a:noFill/>
        </p:spPr>
        <p:txBody>
          <a:bodyPr wrap="square" rtlCol="0">
            <a:spAutoFit/>
          </a:bodyPr>
          <a:lstStyle/>
          <a:p>
            <a:pPr marL="1257300" lvl="1"/>
            <a:r>
              <a:rPr lang="en-US" sz="2000" b="1">
                <a:solidFill>
                  <a:srgbClr val="702B84"/>
                </a:solidFill>
                <a:latin typeface="Arial"/>
                <a:cs typeface="Arial"/>
              </a:rPr>
              <a:t>Creating</a:t>
            </a:r>
            <a:r>
              <a:rPr lang="en-US" sz="2000">
                <a:latin typeface="Arial"/>
                <a:cs typeface="Arial"/>
              </a:rPr>
              <a:t> materials and refining talking points</a:t>
            </a:r>
          </a:p>
        </p:txBody>
      </p:sp>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Supporting the right messenger</a:t>
            </a:r>
            <a:endParaRPr lang="en-US">
              <a:solidFill>
                <a:schemeClr val="tx1"/>
              </a:solidFill>
            </a:endParaRPr>
          </a:p>
        </p:txBody>
      </p:sp>
      <p:pic>
        <p:nvPicPr>
          <p:cNvPr id="4" name="Picture 3">
            <a:extLst>
              <a:ext uri="{FF2B5EF4-FFF2-40B4-BE49-F238E27FC236}">
                <a16:creationId xmlns:a16="http://schemas.microsoft.com/office/drawing/2014/main" id="{BB394825-7CFE-7261-9EC8-A95CC64D927A}"/>
              </a:ext>
            </a:extLst>
          </p:cNvPr>
          <p:cNvPicPr>
            <a:picLocks noChangeAspect="1"/>
          </p:cNvPicPr>
          <p:nvPr/>
        </p:nvPicPr>
        <p:blipFill>
          <a:blip r:embed="rId3"/>
          <a:stretch>
            <a:fillRect/>
          </a:stretch>
        </p:blipFill>
        <p:spPr>
          <a:xfrm>
            <a:off x="273324" y="210208"/>
            <a:ext cx="371675" cy="344479"/>
          </a:xfrm>
          <a:prstGeom prst="rect">
            <a:avLst/>
          </a:prstGeom>
        </p:spPr>
      </p:pic>
      <p:sp>
        <p:nvSpPr>
          <p:cNvPr id="6" name="TextBox 5">
            <a:extLst>
              <a:ext uri="{FF2B5EF4-FFF2-40B4-BE49-F238E27FC236}">
                <a16:creationId xmlns:a16="http://schemas.microsoft.com/office/drawing/2014/main" id="{632569D8-A9D6-2F43-1728-62951CC14523}"/>
              </a:ext>
            </a:extLst>
          </p:cNvPr>
          <p:cNvSpPr txBox="1"/>
          <p:nvPr/>
        </p:nvSpPr>
        <p:spPr>
          <a:xfrm>
            <a:off x="838200" y="1786240"/>
            <a:ext cx="10726271" cy="1107996"/>
          </a:xfrm>
          <a:prstGeom prst="rect">
            <a:avLst/>
          </a:prstGeom>
          <a:noFill/>
        </p:spPr>
        <p:txBody>
          <a:bodyPr wrap="square" rtlCol="0">
            <a:spAutoFit/>
          </a:bodyPr>
          <a:lstStyle/>
          <a:p>
            <a:r>
              <a:rPr lang="en-US" sz="2400" b="0">
                <a:latin typeface="Arial"/>
                <a:cs typeface="Arial"/>
              </a:rPr>
              <a:t>What can you do if it is determined that </a:t>
            </a:r>
            <a:r>
              <a:rPr lang="en-US" sz="2400" b="1">
                <a:solidFill>
                  <a:srgbClr val="702B84"/>
                </a:solidFill>
                <a:latin typeface="Arial"/>
                <a:cs typeface="Arial"/>
              </a:rPr>
              <a:t>someone outside of your immediate team is the best messenger</a:t>
            </a:r>
            <a:r>
              <a:rPr lang="en-US" sz="2400" b="0">
                <a:solidFill>
                  <a:srgbClr val="702B84"/>
                </a:solidFill>
                <a:latin typeface="Arial"/>
                <a:cs typeface="Arial"/>
              </a:rPr>
              <a:t> </a:t>
            </a:r>
            <a:r>
              <a:rPr lang="en-US" sz="2400" b="0">
                <a:latin typeface="Arial"/>
                <a:cs typeface="Arial"/>
              </a:rPr>
              <a:t>in a given situation?</a:t>
            </a:r>
          </a:p>
          <a:p>
            <a:endParaRPr lang="en-US"/>
          </a:p>
        </p:txBody>
      </p:sp>
      <p:sp>
        <p:nvSpPr>
          <p:cNvPr id="8" name="TextBox 7">
            <a:extLst>
              <a:ext uri="{FF2B5EF4-FFF2-40B4-BE49-F238E27FC236}">
                <a16:creationId xmlns:a16="http://schemas.microsoft.com/office/drawing/2014/main" id="{3074D092-21D1-57C7-FAE6-617F6017C495}"/>
              </a:ext>
            </a:extLst>
          </p:cNvPr>
          <p:cNvSpPr txBox="1"/>
          <p:nvPr/>
        </p:nvSpPr>
        <p:spPr>
          <a:xfrm>
            <a:off x="940848" y="3595195"/>
            <a:ext cx="6253779" cy="400110"/>
          </a:xfrm>
          <a:prstGeom prst="rect">
            <a:avLst/>
          </a:prstGeom>
          <a:noFill/>
        </p:spPr>
        <p:txBody>
          <a:bodyPr wrap="square" rtlCol="0">
            <a:spAutoFit/>
          </a:bodyPr>
          <a:lstStyle/>
          <a:p>
            <a:pPr marL="1257300" lvl="1"/>
            <a:r>
              <a:rPr lang="en-US" sz="2000" b="1">
                <a:solidFill>
                  <a:srgbClr val="702B84"/>
                </a:solidFill>
                <a:latin typeface="Arial"/>
                <a:cs typeface="Arial"/>
              </a:rPr>
              <a:t>Supporting</a:t>
            </a:r>
            <a:r>
              <a:rPr lang="en-US" sz="2000">
                <a:latin typeface="Arial"/>
                <a:cs typeface="Arial"/>
              </a:rPr>
              <a:t> logistics and coordination</a:t>
            </a:r>
          </a:p>
        </p:txBody>
      </p:sp>
      <p:sp>
        <p:nvSpPr>
          <p:cNvPr id="10" name="TextBox 9">
            <a:extLst>
              <a:ext uri="{FF2B5EF4-FFF2-40B4-BE49-F238E27FC236}">
                <a16:creationId xmlns:a16="http://schemas.microsoft.com/office/drawing/2014/main" id="{36B2898A-F91C-0F73-55A8-D975342C4800}"/>
              </a:ext>
            </a:extLst>
          </p:cNvPr>
          <p:cNvSpPr txBox="1"/>
          <p:nvPr/>
        </p:nvSpPr>
        <p:spPr>
          <a:xfrm>
            <a:off x="2202527" y="4707821"/>
            <a:ext cx="4242098" cy="707886"/>
          </a:xfrm>
          <a:prstGeom prst="rect">
            <a:avLst/>
          </a:prstGeom>
          <a:noFill/>
        </p:spPr>
        <p:txBody>
          <a:bodyPr wrap="square" rtlCol="0">
            <a:spAutoFit/>
          </a:bodyPr>
          <a:lstStyle/>
          <a:p>
            <a:r>
              <a:rPr lang="en-US" sz="2000" b="1">
                <a:solidFill>
                  <a:srgbClr val="702B84"/>
                </a:solidFill>
                <a:latin typeface="Arial"/>
                <a:cs typeface="Arial"/>
              </a:rPr>
              <a:t>Building</a:t>
            </a:r>
            <a:r>
              <a:rPr lang="en-US" sz="2000">
                <a:latin typeface="Arial"/>
                <a:cs typeface="Arial"/>
              </a:rPr>
              <a:t> capacity of the messenger</a:t>
            </a:r>
          </a:p>
          <a:p>
            <a:endParaRPr lang="en-US" sz="2000"/>
          </a:p>
        </p:txBody>
      </p:sp>
      <p:pic>
        <p:nvPicPr>
          <p:cNvPr id="11" name="Graphic 10" descr="Checkbox Checked with solid fill">
            <a:extLst>
              <a:ext uri="{FF2B5EF4-FFF2-40B4-BE49-F238E27FC236}">
                <a16:creationId xmlns:a16="http://schemas.microsoft.com/office/drawing/2014/main" id="{8EE5C323-F66B-41E4-DD2F-585D2B30EB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45327" y="3548813"/>
            <a:ext cx="457200" cy="457200"/>
          </a:xfrm>
          <a:prstGeom prst="rect">
            <a:avLst/>
          </a:prstGeom>
        </p:spPr>
      </p:pic>
      <p:pic>
        <p:nvPicPr>
          <p:cNvPr id="12" name="Graphic 11" descr="Checkbox Checked with solid fill">
            <a:extLst>
              <a:ext uri="{FF2B5EF4-FFF2-40B4-BE49-F238E27FC236}">
                <a16:creationId xmlns:a16="http://schemas.microsoft.com/office/drawing/2014/main" id="{D89E2F48-63CD-A185-917B-7AFE840361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4569" y="4114072"/>
            <a:ext cx="457200" cy="457200"/>
          </a:xfrm>
          <a:prstGeom prst="rect">
            <a:avLst/>
          </a:prstGeom>
        </p:spPr>
      </p:pic>
      <p:pic>
        <p:nvPicPr>
          <p:cNvPr id="13" name="Graphic 12" descr="Checkbox Checked with solid fill">
            <a:extLst>
              <a:ext uri="{FF2B5EF4-FFF2-40B4-BE49-F238E27FC236}">
                <a16:creationId xmlns:a16="http://schemas.microsoft.com/office/drawing/2014/main" id="{EF2D9632-D0E0-5D54-962A-C329523ACD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4569" y="4679332"/>
            <a:ext cx="457200" cy="457200"/>
          </a:xfrm>
          <a:prstGeom prst="rect">
            <a:avLst/>
          </a:prstGeom>
        </p:spPr>
      </p:pic>
    </p:spTree>
    <p:extLst>
      <p:ext uri="{BB962C8B-B14F-4D97-AF65-F5344CB8AC3E}">
        <p14:creationId xmlns:p14="http://schemas.microsoft.com/office/powerpoint/2010/main" val="3192788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F1B39-7207-C9FD-507A-242B09D9739B}"/>
              </a:ext>
            </a:extLst>
          </p:cNvPr>
          <p:cNvSpPr>
            <a:spLocks noGrp="1"/>
          </p:cNvSpPr>
          <p:nvPr>
            <p:ph type="ctrTitle"/>
          </p:nvPr>
        </p:nvSpPr>
        <p:spPr>
          <a:xfrm>
            <a:off x="3606800" y="1801348"/>
            <a:ext cx="8101460" cy="2387600"/>
          </a:xfrm>
        </p:spPr>
        <p:txBody>
          <a:bodyPr>
            <a:normAutofit/>
          </a:bodyPr>
          <a:lstStyle/>
          <a:p>
            <a:pPr algn="l"/>
            <a:r>
              <a:rPr lang="en-US" sz="4000" b="1">
                <a:latin typeface="Arial"/>
                <a:ea typeface="Calibri Light"/>
                <a:cs typeface="Calibri Light"/>
              </a:rPr>
              <a:t>Considerations for Current vs. Potential Partners</a:t>
            </a:r>
            <a:endParaRPr lang="en-US" sz="4000">
              <a:latin typeface="Arial"/>
              <a:ea typeface="Calibri Light" panose="020F0302020204030204"/>
              <a:cs typeface="Calibri Light" panose="020F0302020204030204"/>
            </a:endParaRPr>
          </a:p>
        </p:txBody>
      </p:sp>
      <p:sp>
        <p:nvSpPr>
          <p:cNvPr id="6" name="Rectangle 5">
            <a:extLst>
              <a:ext uri="{FF2B5EF4-FFF2-40B4-BE49-F238E27FC236}">
                <a16:creationId xmlns:a16="http://schemas.microsoft.com/office/drawing/2014/main" id="{4F1E6610-51F2-FE74-788B-8FC7F0C72662}"/>
              </a:ext>
            </a:extLst>
          </p:cNvPr>
          <p:cNvSpPr/>
          <p:nvPr/>
        </p:nvSpPr>
        <p:spPr>
          <a:xfrm>
            <a:off x="0" y="0"/>
            <a:ext cx="3191256" cy="6227064"/>
          </a:xfrm>
          <a:prstGeom prst="rect">
            <a:avLst/>
          </a:prstGeom>
          <a:solidFill>
            <a:srgbClr val="6E2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2B84"/>
              </a:solidFill>
            </a:endParaRPr>
          </a:p>
        </p:txBody>
      </p:sp>
      <p:pic>
        <p:nvPicPr>
          <p:cNvPr id="8" name="Graphic 7" descr="Handshake with solid fill">
            <a:extLst>
              <a:ext uri="{FF2B5EF4-FFF2-40B4-BE49-F238E27FC236}">
                <a16:creationId xmlns:a16="http://schemas.microsoft.com/office/drawing/2014/main" id="{1BED138F-0BB1-BE8E-FF4C-83440A8376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6992" y="2154916"/>
            <a:ext cx="2554224" cy="2554224"/>
          </a:xfrm>
          <a:prstGeom prst="rect">
            <a:avLst/>
          </a:prstGeom>
        </p:spPr>
      </p:pic>
    </p:spTree>
    <p:extLst>
      <p:ext uri="{BB962C8B-B14F-4D97-AF65-F5344CB8AC3E}">
        <p14:creationId xmlns:p14="http://schemas.microsoft.com/office/powerpoint/2010/main" val="1540099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What is the intended outcome? </a:t>
            </a:r>
            <a:endParaRPr lang="en-US"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6083481" y="1930690"/>
            <a:ext cx="4980037" cy="3717577"/>
          </a:xfrm>
        </p:spPr>
        <p:txBody>
          <a:bodyPr vert="horz" lIns="91440" tIns="45720" rIns="91440" bIns="45720" rtlCol="0" anchor="t">
            <a:normAutofit/>
          </a:bodyPr>
          <a:lstStyle/>
          <a:p>
            <a:pPr marL="0" indent="0" algn="ctr">
              <a:buNone/>
            </a:pPr>
            <a:r>
              <a:rPr lang="en-US" sz="2400" b="1">
                <a:solidFill>
                  <a:srgbClr val="548235"/>
                </a:solidFill>
                <a:latin typeface="Arial"/>
                <a:cs typeface="Arial"/>
              </a:rPr>
              <a:t>Current</a:t>
            </a:r>
            <a:r>
              <a:rPr lang="en-US" sz="2400" b="1">
                <a:latin typeface="Arial"/>
                <a:cs typeface="Arial"/>
              </a:rPr>
              <a:t> </a:t>
            </a:r>
            <a:r>
              <a:rPr lang="en-US" sz="2400" b="1">
                <a:solidFill>
                  <a:srgbClr val="548235"/>
                </a:solidFill>
                <a:latin typeface="Arial"/>
                <a:cs typeface="Arial"/>
              </a:rPr>
              <a:t>Partner</a:t>
            </a:r>
            <a:endParaRPr lang="en-US" sz="1800" b="1">
              <a:solidFill>
                <a:srgbClr val="548235"/>
              </a:solidFill>
              <a:cs typeface="Calibri" panose="020F0502020204030204"/>
            </a:endParaRPr>
          </a:p>
          <a:p>
            <a:pPr marL="342900" indent="-342900">
              <a:buChar char="•"/>
            </a:pPr>
            <a:r>
              <a:rPr lang="en-US" sz="2400" b="0">
                <a:latin typeface="Arial"/>
                <a:cs typeface="Arial"/>
              </a:rPr>
              <a:t>Reinforce value and retain buy-in</a:t>
            </a:r>
            <a:endParaRPr lang="en-US" b="0">
              <a:latin typeface="Calibri"/>
              <a:ea typeface="Calibri"/>
              <a:cs typeface="Calibri"/>
            </a:endParaRPr>
          </a:p>
          <a:p>
            <a:pPr marL="342900" indent="-342900"/>
            <a:r>
              <a:rPr lang="en-US" sz="2400">
                <a:latin typeface="Arial"/>
                <a:cs typeface="Arial"/>
              </a:rPr>
              <a:t>Strengthen relationships</a:t>
            </a:r>
            <a:endParaRPr lang="en-US">
              <a:ea typeface="Calibri"/>
              <a:cs typeface="Calibri"/>
            </a:endParaRPr>
          </a:p>
          <a:p>
            <a:pPr marL="342900" indent="-342900">
              <a:buFont typeface="Arial" panose="020B0604020202020204" pitchFamily="34" charset="0"/>
              <a:buChar char="•"/>
            </a:pPr>
            <a:r>
              <a:rPr lang="en-US" sz="2400" b="0">
                <a:latin typeface="Arial"/>
                <a:cs typeface="Arial"/>
              </a:rPr>
              <a:t>Boost morale and motivation</a:t>
            </a:r>
            <a:endParaRPr lang="en-US" sz="2400" b="0"/>
          </a:p>
          <a:p>
            <a:pPr marL="342900" indent="-342900"/>
            <a:r>
              <a:rPr lang="en-US" sz="2400">
                <a:latin typeface="Arial"/>
                <a:cs typeface="Arial"/>
              </a:rPr>
              <a:t>Improve/expand programming </a:t>
            </a:r>
          </a:p>
          <a:p>
            <a:pPr marL="0" indent="0">
              <a:buNone/>
            </a:pPr>
            <a:endParaRPr lang="en-US" sz="2400">
              <a:latin typeface="Arial"/>
              <a:cs typeface="Arial"/>
            </a:endParaRPr>
          </a:p>
          <a:p>
            <a:pPr marL="571500" indent="-571500">
              <a:buFont typeface="Arial" panose="020B0604020202020204" pitchFamily="34" charset="0"/>
              <a:buChar char="•"/>
            </a:pPr>
            <a:endParaRPr lang="en-US" sz="1800" b="0">
              <a:ea typeface="Calibri" panose="020F0502020204030204"/>
              <a:cs typeface="Calibri" panose="020F0502020204030204"/>
            </a:endParaRPr>
          </a:p>
          <a:p>
            <a:pPr marL="571500" indent="-571500">
              <a:buFont typeface="Arial" panose="020B0604020202020204" pitchFamily="34" charset="0"/>
              <a:buChar char="•"/>
            </a:pPr>
            <a:endParaRPr lang="en-US" b="0"/>
          </a:p>
          <a:p>
            <a:pPr marL="571500" indent="-571500"/>
            <a:endParaRPr lang="en-US">
              <a:ea typeface="Calibri" panose="020F0502020204030204"/>
              <a:cs typeface="Calibri" panose="020F0502020204030204"/>
            </a:endParaRPr>
          </a:p>
        </p:txBody>
      </p:sp>
      <p:sp>
        <p:nvSpPr>
          <p:cNvPr id="7" name="Content Placeholder 2">
            <a:extLst>
              <a:ext uri="{FF2B5EF4-FFF2-40B4-BE49-F238E27FC236}">
                <a16:creationId xmlns:a16="http://schemas.microsoft.com/office/drawing/2014/main" id="{9A2CB3AB-3278-42B8-9776-C953DBFD4F67}"/>
              </a:ext>
            </a:extLst>
          </p:cNvPr>
          <p:cNvSpPr txBox="1">
            <a:spLocks/>
          </p:cNvSpPr>
          <p:nvPr/>
        </p:nvSpPr>
        <p:spPr>
          <a:xfrm>
            <a:off x="830205" y="1930689"/>
            <a:ext cx="4879396" cy="371757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solidFill>
                  <a:srgbClr val="702B84"/>
                </a:solidFill>
                <a:latin typeface="Arial"/>
                <a:cs typeface="Arial"/>
              </a:rPr>
              <a:t>Potential</a:t>
            </a:r>
            <a:r>
              <a:rPr lang="en-US" sz="2400">
                <a:latin typeface="Arial"/>
                <a:cs typeface="Arial"/>
              </a:rPr>
              <a:t> </a:t>
            </a:r>
            <a:r>
              <a:rPr lang="en-US" sz="2400">
                <a:solidFill>
                  <a:srgbClr val="702B84"/>
                </a:solidFill>
                <a:latin typeface="Arial"/>
                <a:cs typeface="Arial"/>
              </a:rPr>
              <a:t>Partner</a:t>
            </a:r>
            <a:endParaRPr lang="en-US" sz="1800">
              <a:solidFill>
                <a:srgbClr val="702B84"/>
              </a:solidFill>
            </a:endParaRPr>
          </a:p>
          <a:p>
            <a:pPr marL="342900" indent="-342900">
              <a:buFont typeface="Arial" panose="020B0604020202020204" pitchFamily="34" charset="0"/>
              <a:buChar char="•"/>
            </a:pPr>
            <a:r>
              <a:rPr lang="en-US" sz="2400" b="0">
                <a:latin typeface="Arial"/>
                <a:cs typeface="Arial"/>
              </a:rPr>
              <a:t>Initiate programming</a:t>
            </a:r>
          </a:p>
          <a:p>
            <a:pPr marL="342900" indent="-342900">
              <a:buFont typeface="Arial" panose="020B0604020202020204" pitchFamily="34" charset="0"/>
              <a:buChar char="•"/>
            </a:pPr>
            <a:r>
              <a:rPr lang="en-US" sz="2400" b="0">
                <a:latin typeface="Arial"/>
                <a:cs typeface="Arial"/>
              </a:rPr>
              <a:t>Inspire buy-in</a:t>
            </a:r>
          </a:p>
          <a:p>
            <a:pPr marL="342900" indent="-342900">
              <a:buFont typeface="Arial" panose="020B0604020202020204" pitchFamily="34" charset="0"/>
              <a:buChar char="•"/>
            </a:pPr>
            <a:r>
              <a:rPr lang="en-US" sz="2400" b="0">
                <a:latin typeface="Arial"/>
                <a:cs typeface="Arial"/>
              </a:rPr>
              <a:t>Demonstrate credibility</a:t>
            </a:r>
          </a:p>
          <a:p>
            <a:pPr marL="342900" indent="-342900">
              <a:buFont typeface="Arial" panose="020B0604020202020204" pitchFamily="34" charset="0"/>
              <a:buChar char="•"/>
            </a:pPr>
            <a:r>
              <a:rPr lang="en-US" sz="2400" b="0">
                <a:latin typeface="Arial"/>
                <a:cs typeface="Arial"/>
              </a:rPr>
              <a:t>Highlight mutual benefit</a:t>
            </a:r>
            <a:endParaRPr lang="en-US" sz="2400" b="0"/>
          </a:p>
          <a:p>
            <a:endParaRPr lang="en-US" sz="2400"/>
          </a:p>
          <a:p>
            <a:pPr marL="571500" indent="-571500">
              <a:buFont typeface="Arial" panose="020B0604020202020204" pitchFamily="34" charset="0"/>
              <a:buChar char="•"/>
            </a:pPr>
            <a:endParaRPr lang="en-US" sz="1800"/>
          </a:p>
          <a:p>
            <a:pPr marL="571500" indent="-571500">
              <a:buFont typeface="Arial" panose="020B0604020202020204" pitchFamily="34" charset="0"/>
              <a:buChar char="•"/>
            </a:pPr>
            <a:endParaRPr lang="en-US" b="0"/>
          </a:p>
          <a:p>
            <a:pPr marL="571500" indent="-571500">
              <a:buFont typeface="Arial" panose="020B0604020202020204" pitchFamily="34" charset="0"/>
              <a:buChar char="•"/>
            </a:pPr>
            <a:endParaRPr lang="en-US" b="0"/>
          </a:p>
        </p:txBody>
      </p:sp>
      <p:sp>
        <p:nvSpPr>
          <p:cNvPr id="4" name="Rectangle: Rounded Corners 3">
            <a:extLst>
              <a:ext uri="{FF2B5EF4-FFF2-40B4-BE49-F238E27FC236}">
                <a16:creationId xmlns:a16="http://schemas.microsoft.com/office/drawing/2014/main" id="{7F91B387-DCDF-D8B9-D2AF-229947B13C1F}"/>
              </a:ext>
            </a:extLst>
          </p:cNvPr>
          <p:cNvSpPr/>
          <p:nvPr/>
        </p:nvSpPr>
        <p:spPr>
          <a:xfrm>
            <a:off x="6088372" y="1705065"/>
            <a:ext cx="4988311" cy="3086298"/>
          </a:xfrm>
          <a:prstGeom prst="roundRect">
            <a:avLst/>
          </a:prstGeom>
          <a:noFill/>
          <a:ln w="6350">
            <a:solidFill>
              <a:srgbClr val="5482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FFB6F5D6-DA43-6D7C-AE8A-33E4A03EE66A}"/>
              </a:ext>
            </a:extLst>
          </p:cNvPr>
          <p:cNvSpPr/>
          <p:nvPr/>
        </p:nvSpPr>
        <p:spPr>
          <a:xfrm>
            <a:off x="817072" y="1705065"/>
            <a:ext cx="4890419" cy="3086298"/>
          </a:xfrm>
          <a:prstGeom prst="roundRect">
            <a:avLst/>
          </a:prstGeom>
          <a:noFill/>
          <a:ln w="6350">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9681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E5F21CE-B7A8-35BB-D9B0-4A1F006F85D1}"/>
              </a:ext>
            </a:extLst>
          </p:cNvPr>
          <p:cNvSpPr txBox="1">
            <a:spLocks/>
          </p:cNvSpPr>
          <p:nvPr/>
        </p:nvSpPr>
        <p:spPr>
          <a:xfrm>
            <a:off x="645745" y="1811140"/>
            <a:ext cx="5259038" cy="39964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solidFill>
                  <a:srgbClr val="702B84"/>
                </a:solidFill>
                <a:latin typeface="Arial"/>
                <a:cs typeface="Arial"/>
              </a:rPr>
              <a:t>Potential</a:t>
            </a:r>
            <a:r>
              <a:rPr lang="en-US" sz="2400">
                <a:latin typeface="Arial"/>
                <a:cs typeface="Arial"/>
              </a:rPr>
              <a:t> </a:t>
            </a:r>
            <a:r>
              <a:rPr lang="en-US" sz="2400">
                <a:solidFill>
                  <a:srgbClr val="702B84"/>
                </a:solidFill>
                <a:latin typeface="Arial"/>
                <a:cs typeface="Arial"/>
              </a:rPr>
              <a:t>Partner</a:t>
            </a:r>
            <a:endParaRPr lang="en-US" sz="1800">
              <a:solidFill>
                <a:srgbClr val="702B84"/>
              </a:solidFill>
            </a:endParaRPr>
          </a:p>
          <a:p>
            <a:endParaRPr lang="en-US" sz="2000" b="0"/>
          </a:p>
        </p:txBody>
      </p:sp>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Choosing your communication method</a:t>
            </a:r>
            <a:endParaRPr lang="en-US">
              <a:solidFill>
                <a:schemeClr val="tx1"/>
              </a:solidFill>
            </a:endParaRPr>
          </a:p>
        </p:txBody>
      </p:sp>
      <p:sp>
        <p:nvSpPr>
          <p:cNvPr id="7" name="Content Placeholder 2">
            <a:extLst>
              <a:ext uri="{FF2B5EF4-FFF2-40B4-BE49-F238E27FC236}">
                <a16:creationId xmlns:a16="http://schemas.microsoft.com/office/drawing/2014/main" id="{CEF29DC6-5E31-7ABE-3C53-55258A3A749D}"/>
              </a:ext>
            </a:extLst>
          </p:cNvPr>
          <p:cNvSpPr txBox="1">
            <a:spLocks/>
          </p:cNvSpPr>
          <p:nvPr/>
        </p:nvSpPr>
        <p:spPr>
          <a:xfrm>
            <a:off x="6138595" y="1802463"/>
            <a:ext cx="5066301" cy="400512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solidFill>
                  <a:srgbClr val="548235"/>
                </a:solidFill>
                <a:latin typeface="Arial"/>
                <a:cs typeface="Arial"/>
              </a:rPr>
              <a:t>Current</a:t>
            </a:r>
            <a:r>
              <a:rPr lang="en-US" sz="2400">
                <a:latin typeface="Arial"/>
                <a:cs typeface="Arial"/>
              </a:rPr>
              <a:t> </a:t>
            </a:r>
            <a:r>
              <a:rPr lang="en-US" sz="2400">
                <a:solidFill>
                  <a:srgbClr val="548235"/>
                </a:solidFill>
                <a:latin typeface="Arial"/>
                <a:cs typeface="Arial"/>
              </a:rPr>
              <a:t>Partner</a:t>
            </a:r>
            <a:endParaRPr lang="en-US" sz="1800">
              <a:solidFill>
                <a:srgbClr val="548235"/>
              </a:solidFill>
            </a:endParaRPr>
          </a:p>
          <a:p>
            <a:pPr indent="0">
              <a:buNone/>
            </a:pPr>
            <a:endParaRPr lang="en-US" sz="2000" b="0" i="1">
              <a:latin typeface="Arial"/>
              <a:cs typeface="Arial"/>
            </a:endParaRPr>
          </a:p>
          <a:p>
            <a:pPr marL="571500" indent="-571500">
              <a:buChar char="•"/>
            </a:pPr>
            <a:endParaRPr lang="en-US" b="0"/>
          </a:p>
        </p:txBody>
      </p:sp>
      <p:pic>
        <p:nvPicPr>
          <p:cNvPr id="5" name="Graphic 4" descr="Checkbox Checked with solid fill">
            <a:extLst>
              <a:ext uri="{FF2B5EF4-FFF2-40B4-BE49-F238E27FC236}">
                <a16:creationId xmlns:a16="http://schemas.microsoft.com/office/drawing/2014/main" id="{BC51512F-F93A-F11E-D6B7-C7EF186C15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281791"/>
            <a:ext cx="457200" cy="457200"/>
          </a:xfrm>
          <a:prstGeom prst="rect">
            <a:avLst/>
          </a:prstGeom>
        </p:spPr>
      </p:pic>
      <p:sp>
        <p:nvSpPr>
          <p:cNvPr id="6" name="TextBox 5">
            <a:extLst>
              <a:ext uri="{FF2B5EF4-FFF2-40B4-BE49-F238E27FC236}">
                <a16:creationId xmlns:a16="http://schemas.microsoft.com/office/drawing/2014/main" id="{0AF74CAB-E90F-4C18-6C7B-6D93CE456204}"/>
              </a:ext>
            </a:extLst>
          </p:cNvPr>
          <p:cNvSpPr txBox="1"/>
          <p:nvPr/>
        </p:nvSpPr>
        <p:spPr>
          <a:xfrm>
            <a:off x="1206723" y="2294615"/>
            <a:ext cx="4457178" cy="1015663"/>
          </a:xfrm>
          <a:prstGeom prst="rect">
            <a:avLst/>
          </a:prstGeom>
          <a:noFill/>
        </p:spPr>
        <p:txBody>
          <a:bodyPr wrap="square" rtlCol="0">
            <a:spAutoFit/>
          </a:bodyPr>
          <a:lstStyle/>
          <a:p>
            <a:r>
              <a:rPr lang="en-US" sz="2000" b="0">
                <a:latin typeface="Arial"/>
                <a:cs typeface="Arial"/>
              </a:rPr>
              <a:t>Create a brief report spotlighting the reach and outcomes of your program in the relevant setting </a:t>
            </a:r>
            <a:endParaRPr lang="en-US" sz="2000"/>
          </a:p>
        </p:txBody>
      </p:sp>
      <p:sp>
        <p:nvSpPr>
          <p:cNvPr id="8" name="TextBox 7">
            <a:extLst>
              <a:ext uri="{FF2B5EF4-FFF2-40B4-BE49-F238E27FC236}">
                <a16:creationId xmlns:a16="http://schemas.microsoft.com/office/drawing/2014/main" id="{A817DCF2-8EAA-6363-0E8F-871B62EB93D0}"/>
              </a:ext>
            </a:extLst>
          </p:cNvPr>
          <p:cNvSpPr txBox="1"/>
          <p:nvPr/>
        </p:nvSpPr>
        <p:spPr>
          <a:xfrm>
            <a:off x="1206723" y="3455421"/>
            <a:ext cx="4329781" cy="707886"/>
          </a:xfrm>
          <a:prstGeom prst="rect">
            <a:avLst/>
          </a:prstGeom>
          <a:noFill/>
        </p:spPr>
        <p:txBody>
          <a:bodyPr wrap="square" rtlCol="0">
            <a:spAutoFit/>
          </a:bodyPr>
          <a:lstStyle/>
          <a:p>
            <a:r>
              <a:rPr lang="en-US" sz="2000" b="0">
                <a:latin typeface="Arial"/>
                <a:cs typeface="Arial"/>
              </a:rPr>
              <a:t>Consider leveraging: LHD Data Storytelling Toolkit + data tables</a:t>
            </a:r>
          </a:p>
        </p:txBody>
      </p:sp>
      <p:sp>
        <p:nvSpPr>
          <p:cNvPr id="10" name="TextBox 9">
            <a:extLst>
              <a:ext uri="{FF2B5EF4-FFF2-40B4-BE49-F238E27FC236}">
                <a16:creationId xmlns:a16="http://schemas.microsoft.com/office/drawing/2014/main" id="{D6023769-4ECF-9C78-AD34-045FFFEE4AB1}"/>
              </a:ext>
            </a:extLst>
          </p:cNvPr>
          <p:cNvSpPr txBox="1"/>
          <p:nvPr/>
        </p:nvSpPr>
        <p:spPr>
          <a:xfrm>
            <a:off x="1716065" y="4163307"/>
            <a:ext cx="3319398" cy="1292662"/>
          </a:xfrm>
          <a:prstGeom prst="rect">
            <a:avLst/>
          </a:prstGeom>
          <a:noFill/>
        </p:spPr>
        <p:txBody>
          <a:bodyPr wrap="square" rtlCol="0">
            <a:spAutoFit/>
          </a:bodyPr>
          <a:lstStyle/>
          <a:p>
            <a:r>
              <a:rPr lang="en-US" sz="2000">
                <a:latin typeface="Arial"/>
                <a:cs typeface="Arial"/>
              </a:rPr>
              <a:t>We can provide TA to help you filter your data to specific settings! </a:t>
            </a:r>
            <a:endParaRPr lang="en-US" sz="2000" b="0">
              <a:latin typeface="Arial"/>
              <a:cs typeface="Arial"/>
            </a:endParaRPr>
          </a:p>
          <a:p>
            <a:endParaRPr lang="en-US"/>
          </a:p>
        </p:txBody>
      </p:sp>
      <p:pic>
        <p:nvPicPr>
          <p:cNvPr id="12" name="Graphic 11" descr="Checkbox Checked with solid fill">
            <a:extLst>
              <a:ext uri="{FF2B5EF4-FFF2-40B4-BE49-F238E27FC236}">
                <a16:creationId xmlns:a16="http://schemas.microsoft.com/office/drawing/2014/main" id="{D7C57C2F-EEF1-561E-6E76-33669EF539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3463447"/>
            <a:ext cx="457200" cy="457200"/>
          </a:xfrm>
          <a:prstGeom prst="rect">
            <a:avLst/>
          </a:prstGeom>
        </p:spPr>
      </p:pic>
      <p:sp>
        <p:nvSpPr>
          <p:cNvPr id="13" name="TextBox 12">
            <a:extLst>
              <a:ext uri="{FF2B5EF4-FFF2-40B4-BE49-F238E27FC236}">
                <a16:creationId xmlns:a16="http://schemas.microsoft.com/office/drawing/2014/main" id="{3CD54BA6-1364-E117-2AEA-32C241C85BCC}"/>
              </a:ext>
            </a:extLst>
          </p:cNvPr>
          <p:cNvSpPr txBox="1"/>
          <p:nvPr/>
        </p:nvSpPr>
        <p:spPr>
          <a:xfrm>
            <a:off x="1553227" y="4163307"/>
            <a:ext cx="914400" cy="461665"/>
          </a:xfrm>
          <a:prstGeom prst="rect">
            <a:avLst/>
          </a:prstGeom>
          <a:noFill/>
        </p:spPr>
        <p:txBody>
          <a:bodyPr wrap="square" rtlCol="0">
            <a:spAutoFit/>
          </a:bodyPr>
          <a:lstStyle/>
          <a:p>
            <a:r>
              <a:rPr lang="en-US" sz="2400" b="1">
                <a:solidFill>
                  <a:srgbClr val="702B84"/>
                </a:solidFill>
              </a:rPr>
              <a:t>*</a:t>
            </a:r>
          </a:p>
        </p:txBody>
      </p:sp>
      <p:sp>
        <p:nvSpPr>
          <p:cNvPr id="14" name="TextBox 13">
            <a:extLst>
              <a:ext uri="{FF2B5EF4-FFF2-40B4-BE49-F238E27FC236}">
                <a16:creationId xmlns:a16="http://schemas.microsoft.com/office/drawing/2014/main" id="{ECE135CC-6D5E-F8F3-0C9D-1F2B5F847874}"/>
              </a:ext>
            </a:extLst>
          </p:cNvPr>
          <p:cNvSpPr txBox="1"/>
          <p:nvPr/>
        </p:nvSpPr>
        <p:spPr>
          <a:xfrm>
            <a:off x="6708732" y="2294614"/>
            <a:ext cx="4207136" cy="1015663"/>
          </a:xfrm>
          <a:prstGeom prst="rect">
            <a:avLst/>
          </a:prstGeom>
          <a:noFill/>
        </p:spPr>
        <p:txBody>
          <a:bodyPr wrap="square" rtlCol="0">
            <a:spAutoFit/>
          </a:bodyPr>
          <a:lstStyle/>
          <a:p>
            <a:r>
              <a:rPr lang="en-US" sz="2000" b="0">
                <a:latin typeface="Arial"/>
                <a:cs typeface="Arial"/>
              </a:rPr>
              <a:t>Connect with your current partners about successes through regular updates, progress reports, etc.</a:t>
            </a:r>
          </a:p>
        </p:txBody>
      </p:sp>
      <p:sp>
        <p:nvSpPr>
          <p:cNvPr id="15" name="TextBox 14">
            <a:extLst>
              <a:ext uri="{FF2B5EF4-FFF2-40B4-BE49-F238E27FC236}">
                <a16:creationId xmlns:a16="http://schemas.microsoft.com/office/drawing/2014/main" id="{043B228C-3C62-7B2D-5AAE-EC889E40E6BF}"/>
              </a:ext>
            </a:extLst>
          </p:cNvPr>
          <p:cNvSpPr txBox="1"/>
          <p:nvPr/>
        </p:nvSpPr>
        <p:spPr>
          <a:xfrm>
            <a:off x="6657513" y="3411928"/>
            <a:ext cx="4329781" cy="707886"/>
          </a:xfrm>
          <a:prstGeom prst="rect">
            <a:avLst/>
          </a:prstGeom>
          <a:noFill/>
        </p:spPr>
        <p:txBody>
          <a:bodyPr wrap="square" rtlCol="0">
            <a:spAutoFit/>
          </a:bodyPr>
          <a:lstStyle/>
          <a:p>
            <a:r>
              <a:rPr lang="en-US" sz="2000" b="0">
                <a:latin typeface="Arial"/>
                <a:cs typeface="Arial"/>
              </a:rPr>
              <a:t>Consider leveraging: Site-specific program evaluation data</a:t>
            </a:r>
            <a:endParaRPr lang="en-US" sz="2000"/>
          </a:p>
        </p:txBody>
      </p:sp>
      <p:sp>
        <p:nvSpPr>
          <p:cNvPr id="16" name="TextBox 15">
            <a:extLst>
              <a:ext uri="{FF2B5EF4-FFF2-40B4-BE49-F238E27FC236}">
                <a16:creationId xmlns:a16="http://schemas.microsoft.com/office/drawing/2014/main" id="{BCD7BC65-2BAE-72BE-C501-1685D0C7F731}"/>
              </a:ext>
            </a:extLst>
          </p:cNvPr>
          <p:cNvSpPr txBox="1"/>
          <p:nvPr/>
        </p:nvSpPr>
        <p:spPr>
          <a:xfrm>
            <a:off x="6422285" y="4163307"/>
            <a:ext cx="4329781" cy="1292662"/>
          </a:xfrm>
          <a:prstGeom prst="rect">
            <a:avLst/>
          </a:prstGeom>
          <a:noFill/>
        </p:spPr>
        <p:txBody>
          <a:bodyPr wrap="square" lIns="91440" tIns="45720" rIns="91440" bIns="45720" rtlCol="0" anchor="t">
            <a:spAutoFit/>
          </a:bodyPr>
          <a:lstStyle/>
          <a:p>
            <a:pPr marL="1028700" lvl="1" indent="-342900">
              <a:buFont typeface="Courier New" panose="020B0604020202020204" pitchFamily="34" charset="0"/>
              <a:buChar char="o"/>
            </a:pPr>
            <a:r>
              <a:rPr lang="en-US" sz="2000">
                <a:latin typeface="Arial"/>
                <a:cs typeface="Arial"/>
              </a:rPr>
              <a:t>IOE Infographics</a:t>
            </a:r>
            <a:endParaRPr lang="en-US" sz="2000" b="0">
              <a:latin typeface="Arial"/>
              <a:cs typeface="Arial"/>
            </a:endParaRPr>
          </a:p>
          <a:p>
            <a:pPr marL="1028700" lvl="1" indent="-342900">
              <a:buFont typeface="Courier New" panose="020B0604020202020204" pitchFamily="34" charset="0"/>
              <a:buChar char="o"/>
            </a:pPr>
            <a:r>
              <a:rPr lang="en-US" sz="2000">
                <a:latin typeface="Arial"/>
                <a:cs typeface="Arial"/>
              </a:rPr>
              <a:t>Adult DE Infographics</a:t>
            </a:r>
          </a:p>
          <a:p>
            <a:pPr marL="1028700" lvl="1" indent="-342900">
              <a:buFont typeface="Courier New" panose="020B0604020202020204" pitchFamily="34" charset="0"/>
              <a:buChar char="o"/>
            </a:pPr>
            <a:r>
              <a:rPr lang="en-US" sz="2000">
                <a:latin typeface="Arial"/>
                <a:cs typeface="Arial"/>
              </a:rPr>
              <a:t>SLAQ Reports</a:t>
            </a:r>
          </a:p>
          <a:p>
            <a:endParaRPr lang="en-US"/>
          </a:p>
        </p:txBody>
      </p:sp>
      <p:pic>
        <p:nvPicPr>
          <p:cNvPr id="18" name="Graphic 17" descr="Checkbox Checked with solid fill">
            <a:extLst>
              <a:ext uri="{FF2B5EF4-FFF2-40B4-BE49-F238E27FC236}">
                <a16:creationId xmlns:a16="http://schemas.microsoft.com/office/drawing/2014/main" id="{B5514BD7-01E1-2D78-3CE6-1765ABAFB7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26015" y="2300878"/>
            <a:ext cx="457200" cy="457200"/>
          </a:xfrm>
          <a:prstGeom prst="rect">
            <a:avLst/>
          </a:prstGeom>
        </p:spPr>
      </p:pic>
      <p:pic>
        <p:nvPicPr>
          <p:cNvPr id="19" name="Graphic 18" descr="Checkbox Checked with solid fill">
            <a:extLst>
              <a:ext uri="{FF2B5EF4-FFF2-40B4-BE49-F238E27FC236}">
                <a16:creationId xmlns:a16="http://schemas.microsoft.com/office/drawing/2014/main" id="{80709F2D-F844-50DB-C3C2-616DE98163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30239" y="3367151"/>
            <a:ext cx="457200" cy="457200"/>
          </a:xfrm>
          <a:prstGeom prst="rect">
            <a:avLst/>
          </a:prstGeom>
        </p:spPr>
      </p:pic>
      <p:sp>
        <p:nvSpPr>
          <p:cNvPr id="20" name="Rectangle: Rounded Corners 19">
            <a:extLst>
              <a:ext uri="{FF2B5EF4-FFF2-40B4-BE49-F238E27FC236}">
                <a16:creationId xmlns:a16="http://schemas.microsoft.com/office/drawing/2014/main" id="{76A817AE-9CB8-9385-7D1A-DC91710BF614}"/>
              </a:ext>
            </a:extLst>
          </p:cNvPr>
          <p:cNvSpPr/>
          <p:nvPr/>
        </p:nvSpPr>
        <p:spPr>
          <a:xfrm>
            <a:off x="730265" y="1524443"/>
            <a:ext cx="4994016" cy="4069312"/>
          </a:xfrm>
          <a:prstGeom prst="roundRect">
            <a:avLst/>
          </a:prstGeom>
          <a:noFill/>
          <a:ln w="6350">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26A2BB46-AE61-D974-2475-095CB8303902}"/>
              </a:ext>
            </a:extLst>
          </p:cNvPr>
          <p:cNvSpPr/>
          <p:nvPr/>
        </p:nvSpPr>
        <p:spPr>
          <a:xfrm>
            <a:off x="6090167" y="1520436"/>
            <a:ext cx="4994016" cy="4069312"/>
          </a:xfrm>
          <a:prstGeom prst="roundRect">
            <a:avLst/>
          </a:prstGeom>
          <a:noFill/>
          <a:ln w="6350">
            <a:solidFill>
              <a:srgbClr val="5482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8136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Crafting your message for impact</a:t>
            </a:r>
            <a:endParaRPr lang="en-US">
              <a:solidFill>
                <a:schemeClr val="tx1"/>
              </a:solidFill>
            </a:endParaRPr>
          </a:p>
        </p:txBody>
      </p:sp>
      <p:sp>
        <p:nvSpPr>
          <p:cNvPr id="7" name="Content Placeholder 2">
            <a:extLst>
              <a:ext uri="{FF2B5EF4-FFF2-40B4-BE49-F238E27FC236}">
                <a16:creationId xmlns:a16="http://schemas.microsoft.com/office/drawing/2014/main" id="{CEF29DC6-5E31-7ABE-3C53-55258A3A749D}"/>
              </a:ext>
            </a:extLst>
          </p:cNvPr>
          <p:cNvSpPr txBox="1">
            <a:spLocks/>
          </p:cNvSpPr>
          <p:nvPr/>
        </p:nvSpPr>
        <p:spPr>
          <a:xfrm>
            <a:off x="6485682" y="1559513"/>
            <a:ext cx="5066301" cy="45546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solidFill>
                  <a:srgbClr val="548235"/>
                </a:solidFill>
                <a:latin typeface="Arial"/>
                <a:cs typeface="Arial"/>
              </a:rPr>
              <a:t>Current Partner</a:t>
            </a:r>
            <a:endParaRPr lang="en-US" sz="1800">
              <a:solidFill>
                <a:srgbClr val="548235"/>
              </a:solidFill>
            </a:endParaRPr>
          </a:p>
          <a:p>
            <a:pPr indent="0">
              <a:buNone/>
            </a:pPr>
            <a:endParaRPr lang="en-US" sz="2000" b="0" i="1">
              <a:latin typeface="Arial"/>
              <a:cs typeface="Arial"/>
            </a:endParaRPr>
          </a:p>
          <a:p>
            <a:pPr marL="571500" indent="-571500">
              <a:buChar char="•"/>
            </a:pPr>
            <a:endParaRPr lang="en-US" b="0"/>
          </a:p>
        </p:txBody>
      </p:sp>
      <p:sp>
        <p:nvSpPr>
          <p:cNvPr id="9" name="Content Placeholder 2">
            <a:extLst>
              <a:ext uri="{FF2B5EF4-FFF2-40B4-BE49-F238E27FC236}">
                <a16:creationId xmlns:a16="http://schemas.microsoft.com/office/drawing/2014/main" id="{0E5F21CE-B7A8-35BB-D9B0-4A1F006F85D1}"/>
              </a:ext>
            </a:extLst>
          </p:cNvPr>
          <p:cNvSpPr txBox="1">
            <a:spLocks/>
          </p:cNvSpPr>
          <p:nvPr/>
        </p:nvSpPr>
        <p:spPr>
          <a:xfrm>
            <a:off x="839119" y="1561336"/>
            <a:ext cx="5249269" cy="45182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solidFill>
                  <a:srgbClr val="702B84"/>
                </a:solidFill>
                <a:latin typeface="Arial"/>
                <a:cs typeface="Arial"/>
              </a:rPr>
              <a:t>Potential Partner</a:t>
            </a:r>
            <a:endParaRPr lang="en-US" sz="1800">
              <a:solidFill>
                <a:srgbClr val="702B84"/>
              </a:solidFill>
            </a:endParaRPr>
          </a:p>
          <a:p>
            <a:pPr marL="285750" indent="-285750">
              <a:buChar char="•"/>
            </a:pPr>
            <a:endParaRPr lang="en-US" sz="2000" b="0"/>
          </a:p>
        </p:txBody>
      </p:sp>
      <p:sp>
        <p:nvSpPr>
          <p:cNvPr id="3" name="TextBox 2">
            <a:extLst>
              <a:ext uri="{FF2B5EF4-FFF2-40B4-BE49-F238E27FC236}">
                <a16:creationId xmlns:a16="http://schemas.microsoft.com/office/drawing/2014/main" id="{9A1353C1-881F-9E8F-F2E9-AB36EC7529A9}"/>
              </a:ext>
            </a:extLst>
          </p:cNvPr>
          <p:cNvSpPr txBox="1"/>
          <p:nvPr/>
        </p:nvSpPr>
        <p:spPr>
          <a:xfrm>
            <a:off x="1379654" y="2013495"/>
            <a:ext cx="4634630" cy="984885"/>
          </a:xfrm>
          <a:prstGeom prst="rect">
            <a:avLst/>
          </a:prstGeom>
          <a:noFill/>
        </p:spPr>
        <p:txBody>
          <a:bodyPr wrap="square" rtlCol="0">
            <a:spAutoFit/>
          </a:bodyPr>
          <a:lstStyle/>
          <a:p>
            <a:r>
              <a:rPr lang="en-US" sz="2000" b="1">
                <a:latin typeface="Arial"/>
                <a:cs typeface="Arial"/>
              </a:rPr>
              <a:t>Emphasize</a:t>
            </a:r>
            <a:r>
              <a:rPr lang="en-US" sz="2000" b="0">
                <a:latin typeface="Arial"/>
                <a:cs typeface="Arial"/>
              </a:rPr>
              <a:t> how your program is aligned with their goals/values</a:t>
            </a:r>
          </a:p>
          <a:p>
            <a:endParaRPr lang="en-US"/>
          </a:p>
        </p:txBody>
      </p:sp>
      <p:sp>
        <p:nvSpPr>
          <p:cNvPr id="4" name="TextBox 3">
            <a:extLst>
              <a:ext uri="{FF2B5EF4-FFF2-40B4-BE49-F238E27FC236}">
                <a16:creationId xmlns:a16="http://schemas.microsoft.com/office/drawing/2014/main" id="{150880CA-1AAB-9A8D-1B24-BF0317C44C2C}"/>
              </a:ext>
            </a:extLst>
          </p:cNvPr>
          <p:cNvSpPr txBox="1"/>
          <p:nvPr/>
        </p:nvSpPr>
        <p:spPr>
          <a:xfrm>
            <a:off x="1379654" y="2667622"/>
            <a:ext cx="4634630" cy="1600438"/>
          </a:xfrm>
          <a:prstGeom prst="rect">
            <a:avLst/>
          </a:prstGeom>
          <a:noFill/>
        </p:spPr>
        <p:txBody>
          <a:bodyPr wrap="square" rtlCol="0">
            <a:spAutoFit/>
          </a:bodyPr>
          <a:lstStyle/>
          <a:p>
            <a:r>
              <a:rPr lang="en-US" sz="2000" b="1">
                <a:latin typeface="Arial"/>
                <a:cs typeface="Arial"/>
              </a:rPr>
              <a:t>Describe</a:t>
            </a:r>
            <a:r>
              <a:rPr lang="en-US" sz="2000">
                <a:latin typeface="Arial"/>
                <a:cs typeface="Arial"/>
              </a:rPr>
              <a:t> a specific need you are addressing in the community they serve (e.g., county or census-tract health data) </a:t>
            </a:r>
          </a:p>
          <a:p>
            <a:endParaRPr lang="en-US"/>
          </a:p>
        </p:txBody>
      </p:sp>
      <p:sp>
        <p:nvSpPr>
          <p:cNvPr id="5" name="TextBox 4">
            <a:extLst>
              <a:ext uri="{FF2B5EF4-FFF2-40B4-BE49-F238E27FC236}">
                <a16:creationId xmlns:a16="http://schemas.microsoft.com/office/drawing/2014/main" id="{AD78BE76-47B1-A436-1E83-35CB137AA2E7}"/>
              </a:ext>
            </a:extLst>
          </p:cNvPr>
          <p:cNvSpPr txBox="1"/>
          <p:nvPr/>
        </p:nvSpPr>
        <p:spPr>
          <a:xfrm>
            <a:off x="1379654" y="3943440"/>
            <a:ext cx="4634630" cy="984885"/>
          </a:xfrm>
          <a:prstGeom prst="rect">
            <a:avLst/>
          </a:prstGeom>
          <a:noFill/>
        </p:spPr>
        <p:txBody>
          <a:bodyPr wrap="square" rtlCol="0">
            <a:spAutoFit/>
          </a:bodyPr>
          <a:lstStyle/>
          <a:p>
            <a:r>
              <a:rPr lang="en-US" sz="2000" b="1">
                <a:latin typeface="Arial"/>
                <a:cs typeface="Arial"/>
              </a:rPr>
              <a:t>Share</a:t>
            </a:r>
            <a:r>
              <a:rPr lang="en-US" sz="2000" b="0">
                <a:latin typeface="Arial"/>
                <a:cs typeface="Arial"/>
              </a:rPr>
              <a:t> </a:t>
            </a:r>
            <a:r>
              <a:rPr lang="en-US" sz="2000" b="1">
                <a:latin typeface="Arial"/>
                <a:cs typeface="Arial"/>
              </a:rPr>
              <a:t>outcomes</a:t>
            </a:r>
            <a:r>
              <a:rPr lang="en-US" sz="2000" b="0">
                <a:latin typeface="Arial"/>
                <a:cs typeface="Arial"/>
              </a:rPr>
              <a:t> you have achieved in similar settings </a:t>
            </a:r>
          </a:p>
          <a:p>
            <a:endParaRPr lang="en-US"/>
          </a:p>
        </p:txBody>
      </p:sp>
      <p:sp>
        <p:nvSpPr>
          <p:cNvPr id="6" name="TextBox 5">
            <a:extLst>
              <a:ext uri="{FF2B5EF4-FFF2-40B4-BE49-F238E27FC236}">
                <a16:creationId xmlns:a16="http://schemas.microsoft.com/office/drawing/2014/main" id="{BBAAE6BE-E552-E1C9-2840-3B647FECB679}"/>
              </a:ext>
            </a:extLst>
          </p:cNvPr>
          <p:cNvSpPr txBox="1"/>
          <p:nvPr/>
        </p:nvSpPr>
        <p:spPr>
          <a:xfrm>
            <a:off x="1379654" y="4645391"/>
            <a:ext cx="2824313" cy="400110"/>
          </a:xfrm>
          <a:prstGeom prst="rect">
            <a:avLst/>
          </a:prstGeom>
          <a:noFill/>
        </p:spPr>
        <p:txBody>
          <a:bodyPr wrap="square" rtlCol="0">
            <a:spAutoFit/>
          </a:bodyPr>
          <a:lstStyle/>
          <a:p>
            <a:r>
              <a:rPr lang="en-US" sz="2000" b="1">
                <a:latin typeface="Arial"/>
                <a:cs typeface="Arial"/>
              </a:rPr>
              <a:t>Share</a:t>
            </a:r>
            <a:r>
              <a:rPr lang="en-US" sz="2000" b="0">
                <a:latin typeface="Arial"/>
                <a:cs typeface="Arial"/>
              </a:rPr>
              <a:t> </a:t>
            </a:r>
            <a:r>
              <a:rPr lang="en-US" sz="2000" b="1">
                <a:latin typeface="Arial"/>
                <a:cs typeface="Arial"/>
              </a:rPr>
              <a:t>your</a:t>
            </a:r>
            <a:r>
              <a:rPr lang="en-US" sz="2000" b="0">
                <a:latin typeface="Arial"/>
                <a:cs typeface="Arial"/>
              </a:rPr>
              <a:t> </a:t>
            </a:r>
            <a:r>
              <a:rPr lang="en-US" sz="2000" b="1">
                <a:latin typeface="Arial"/>
                <a:cs typeface="Arial"/>
              </a:rPr>
              <a:t>ask</a:t>
            </a:r>
          </a:p>
        </p:txBody>
      </p:sp>
      <p:sp>
        <p:nvSpPr>
          <p:cNvPr id="10" name="TextBox 9">
            <a:extLst>
              <a:ext uri="{FF2B5EF4-FFF2-40B4-BE49-F238E27FC236}">
                <a16:creationId xmlns:a16="http://schemas.microsoft.com/office/drawing/2014/main" id="{F30BEDD0-04B5-C2C1-723B-26517C2DC354}"/>
              </a:ext>
            </a:extLst>
          </p:cNvPr>
          <p:cNvSpPr txBox="1"/>
          <p:nvPr/>
        </p:nvSpPr>
        <p:spPr>
          <a:xfrm>
            <a:off x="679526" y="4968360"/>
            <a:ext cx="5334758" cy="1015663"/>
          </a:xfrm>
          <a:prstGeom prst="rect">
            <a:avLst/>
          </a:prstGeom>
          <a:noFill/>
        </p:spPr>
        <p:txBody>
          <a:bodyPr wrap="square" rtlCol="0">
            <a:spAutoFit/>
          </a:bodyPr>
          <a:lstStyle/>
          <a:p>
            <a:pPr marL="1085850" lvl="1" indent="-342900">
              <a:buFont typeface="Courier New" panose="02070309020205020404" pitchFamily="49" charset="0"/>
              <a:buChar char="o"/>
            </a:pPr>
            <a:r>
              <a:rPr lang="en-US" sz="2000">
                <a:latin typeface="Arial"/>
                <a:cs typeface="Arial"/>
              </a:rPr>
              <a:t>Do you see value in this partnership? </a:t>
            </a:r>
            <a:endParaRPr lang="en-US" sz="2000"/>
          </a:p>
          <a:p>
            <a:pPr marL="1085850" lvl="1" indent="-342900">
              <a:buFont typeface="Courier New" panose="02070309020205020404" pitchFamily="49" charset="0"/>
              <a:buChar char="o"/>
            </a:pPr>
            <a:r>
              <a:rPr lang="en-US" sz="2000">
                <a:latin typeface="Arial"/>
                <a:cs typeface="Arial"/>
              </a:rPr>
              <a:t>What are next steps? </a:t>
            </a:r>
            <a:endParaRPr lang="en-US" sz="2000" b="0"/>
          </a:p>
        </p:txBody>
      </p:sp>
      <p:sp>
        <p:nvSpPr>
          <p:cNvPr id="11" name="TextBox 10">
            <a:extLst>
              <a:ext uri="{FF2B5EF4-FFF2-40B4-BE49-F238E27FC236}">
                <a16:creationId xmlns:a16="http://schemas.microsoft.com/office/drawing/2014/main" id="{FF315101-8D82-9450-95F6-EAA6A53036D5}"/>
              </a:ext>
            </a:extLst>
          </p:cNvPr>
          <p:cNvSpPr txBox="1"/>
          <p:nvPr/>
        </p:nvSpPr>
        <p:spPr>
          <a:xfrm>
            <a:off x="7047326" y="2059305"/>
            <a:ext cx="2266967" cy="677108"/>
          </a:xfrm>
          <a:prstGeom prst="rect">
            <a:avLst/>
          </a:prstGeom>
          <a:noFill/>
        </p:spPr>
        <p:txBody>
          <a:bodyPr wrap="none" rtlCol="0">
            <a:spAutoFit/>
          </a:bodyPr>
          <a:lstStyle/>
          <a:p>
            <a:r>
              <a:rPr lang="en-US" sz="2000" b="1">
                <a:latin typeface="Arial"/>
                <a:cs typeface="Arial"/>
              </a:rPr>
              <a:t>Share</a:t>
            </a:r>
            <a:r>
              <a:rPr lang="en-US" sz="2000" b="0">
                <a:latin typeface="Arial"/>
                <a:cs typeface="Arial"/>
              </a:rPr>
              <a:t> </a:t>
            </a:r>
            <a:r>
              <a:rPr lang="en-US" sz="2000" b="1">
                <a:latin typeface="Arial"/>
                <a:cs typeface="Arial"/>
              </a:rPr>
              <a:t>successes</a:t>
            </a:r>
          </a:p>
          <a:p>
            <a:endParaRPr lang="en-US"/>
          </a:p>
        </p:txBody>
      </p:sp>
      <p:sp>
        <p:nvSpPr>
          <p:cNvPr id="12" name="TextBox 11">
            <a:extLst>
              <a:ext uri="{FF2B5EF4-FFF2-40B4-BE49-F238E27FC236}">
                <a16:creationId xmlns:a16="http://schemas.microsoft.com/office/drawing/2014/main" id="{3A5167CA-5DFD-32F6-65C6-103846BB4D35}"/>
              </a:ext>
            </a:extLst>
          </p:cNvPr>
          <p:cNvSpPr txBox="1"/>
          <p:nvPr/>
        </p:nvSpPr>
        <p:spPr>
          <a:xfrm>
            <a:off x="6458603" y="2415396"/>
            <a:ext cx="4895197" cy="984885"/>
          </a:xfrm>
          <a:prstGeom prst="rect">
            <a:avLst/>
          </a:prstGeom>
          <a:noFill/>
        </p:spPr>
        <p:txBody>
          <a:bodyPr wrap="square" rtlCol="0">
            <a:spAutoFit/>
          </a:bodyPr>
          <a:lstStyle/>
          <a:p>
            <a:pPr marL="1028700" lvl="1" indent="-342900">
              <a:buFont typeface="Courier New" panose="02070309020205020404" pitchFamily="49" charset="0"/>
              <a:buChar char="o"/>
            </a:pPr>
            <a:r>
              <a:rPr lang="en-US" sz="2000">
                <a:latin typeface="Arial"/>
                <a:cs typeface="Arial"/>
              </a:rPr>
              <a:t>Quantitative and qualitative program data </a:t>
            </a:r>
            <a:endParaRPr lang="en-US" sz="2000" b="0">
              <a:latin typeface="Arial"/>
              <a:cs typeface="Arial"/>
            </a:endParaRPr>
          </a:p>
          <a:p>
            <a:endParaRPr lang="en-US"/>
          </a:p>
        </p:txBody>
      </p:sp>
      <p:sp>
        <p:nvSpPr>
          <p:cNvPr id="13" name="TextBox 12">
            <a:extLst>
              <a:ext uri="{FF2B5EF4-FFF2-40B4-BE49-F238E27FC236}">
                <a16:creationId xmlns:a16="http://schemas.microsoft.com/office/drawing/2014/main" id="{7A46AD4B-DCDA-D7E8-4235-0B13A237E8AD}"/>
              </a:ext>
            </a:extLst>
          </p:cNvPr>
          <p:cNvSpPr txBox="1"/>
          <p:nvPr/>
        </p:nvSpPr>
        <p:spPr>
          <a:xfrm>
            <a:off x="7047326" y="3122993"/>
            <a:ext cx="3970751" cy="1292662"/>
          </a:xfrm>
          <a:prstGeom prst="rect">
            <a:avLst/>
          </a:prstGeom>
          <a:noFill/>
        </p:spPr>
        <p:txBody>
          <a:bodyPr wrap="square" rtlCol="0">
            <a:spAutoFit/>
          </a:bodyPr>
          <a:lstStyle/>
          <a:p>
            <a:r>
              <a:rPr lang="en-US" sz="2000" b="1">
                <a:latin typeface="Arial"/>
                <a:cs typeface="Arial"/>
              </a:rPr>
              <a:t>Share your ask</a:t>
            </a:r>
            <a:r>
              <a:rPr lang="en-US" sz="2000" b="0">
                <a:latin typeface="Arial"/>
                <a:cs typeface="Arial"/>
              </a:rPr>
              <a:t>: Pose questions to involve partners in shaping future programming</a:t>
            </a:r>
          </a:p>
          <a:p>
            <a:endParaRPr lang="en-US"/>
          </a:p>
        </p:txBody>
      </p:sp>
      <p:sp>
        <p:nvSpPr>
          <p:cNvPr id="15" name="TextBox 14">
            <a:extLst>
              <a:ext uri="{FF2B5EF4-FFF2-40B4-BE49-F238E27FC236}">
                <a16:creationId xmlns:a16="http://schemas.microsoft.com/office/drawing/2014/main" id="{A472D13F-299A-EBD4-120C-5284AA0C8C22}"/>
              </a:ext>
            </a:extLst>
          </p:cNvPr>
          <p:cNvSpPr txBox="1"/>
          <p:nvPr/>
        </p:nvSpPr>
        <p:spPr>
          <a:xfrm>
            <a:off x="6593308" y="4085197"/>
            <a:ext cx="4056459" cy="2215991"/>
          </a:xfrm>
          <a:prstGeom prst="rect">
            <a:avLst/>
          </a:prstGeom>
          <a:noFill/>
        </p:spPr>
        <p:txBody>
          <a:bodyPr wrap="square" rtlCol="0">
            <a:spAutoFit/>
          </a:bodyPr>
          <a:lstStyle/>
          <a:p>
            <a:pPr marL="1028700" lvl="1" indent="-342900">
              <a:buFont typeface="Courier New" panose="02070309020205020404" pitchFamily="49" charset="0"/>
              <a:buChar char="o"/>
            </a:pPr>
            <a:r>
              <a:rPr lang="en-US" sz="2000">
                <a:latin typeface="Arial"/>
                <a:cs typeface="Arial"/>
              </a:rPr>
              <a:t>How can we improve current programming? </a:t>
            </a:r>
          </a:p>
          <a:p>
            <a:pPr marL="1028700" lvl="1" indent="-342900">
              <a:buFont typeface="Courier New" panose="02070309020205020404" pitchFamily="49" charset="0"/>
              <a:buChar char="o"/>
            </a:pPr>
            <a:r>
              <a:rPr lang="en-US" sz="2000" b="0">
                <a:latin typeface="Arial"/>
                <a:cs typeface="Arial"/>
              </a:rPr>
              <a:t>How can we expand our efforts to reach more participants, increase our impact?  </a:t>
            </a:r>
            <a:endParaRPr lang="en-US" sz="2000">
              <a:latin typeface="Arial"/>
              <a:cs typeface="Arial"/>
            </a:endParaRPr>
          </a:p>
          <a:p>
            <a:endParaRPr lang="en-US"/>
          </a:p>
        </p:txBody>
      </p:sp>
      <p:pic>
        <p:nvPicPr>
          <p:cNvPr id="16" name="Graphic 15" descr="Checkbox Checked with solid fill">
            <a:extLst>
              <a:ext uri="{FF2B5EF4-FFF2-40B4-BE49-F238E27FC236}">
                <a16:creationId xmlns:a16="http://schemas.microsoft.com/office/drawing/2014/main" id="{91BECCD0-E625-993D-C582-F6CCF1ED2F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6492" y="1978050"/>
            <a:ext cx="457200" cy="457200"/>
          </a:xfrm>
          <a:prstGeom prst="rect">
            <a:avLst/>
          </a:prstGeom>
        </p:spPr>
      </p:pic>
      <p:pic>
        <p:nvPicPr>
          <p:cNvPr id="17" name="Graphic 16" descr="Checkbox Checked with solid fill">
            <a:extLst>
              <a:ext uri="{FF2B5EF4-FFF2-40B4-BE49-F238E27FC236}">
                <a16:creationId xmlns:a16="http://schemas.microsoft.com/office/drawing/2014/main" id="{A590FEFF-FA89-373E-9A7C-08AA79145F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6492" y="2670050"/>
            <a:ext cx="457200" cy="457200"/>
          </a:xfrm>
          <a:prstGeom prst="rect">
            <a:avLst/>
          </a:prstGeom>
        </p:spPr>
      </p:pic>
      <p:pic>
        <p:nvPicPr>
          <p:cNvPr id="18" name="Graphic 17" descr="Checkbox Checked with solid fill">
            <a:extLst>
              <a:ext uri="{FF2B5EF4-FFF2-40B4-BE49-F238E27FC236}">
                <a16:creationId xmlns:a16="http://schemas.microsoft.com/office/drawing/2014/main" id="{4D856A07-5B45-4114-1824-3CFE2021A4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5323" y="3947820"/>
            <a:ext cx="457200" cy="457200"/>
          </a:xfrm>
          <a:prstGeom prst="rect">
            <a:avLst/>
          </a:prstGeom>
        </p:spPr>
      </p:pic>
      <p:pic>
        <p:nvPicPr>
          <p:cNvPr id="19" name="Graphic 18" descr="Checkbox Checked with solid fill">
            <a:extLst>
              <a:ext uri="{FF2B5EF4-FFF2-40B4-BE49-F238E27FC236}">
                <a16:creationId xmlns:a16="http://schemas.microsoft.com/office/drawing/2014/main" id="{53A2671E-FE24-DF9B-5097-5D7E256B98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5323" y="4659000"/>
            <a:ext cx="457200" cy="457200"/>
          </a:xfrm>
          <a:prstGeom prst="rect">
            <a:avLst/>
          </a:prstGeom>
        </p:spPr>
      </p:pic>
      <p:pic>
        <p:nvPicPr>
          <p:cNvPr id="20" name="Graphic 19" descr="Checkbox Checked with solid fill">
            <a:extLst>
              <a:ext uri="{FF2B5EF4-FFF2-40B4-BE49-F238E27FC236}">
                <a16:creationId xmlns:a16="http://schemas.microsoft.com/office/drawing/2014/main" id="{4DB23EE9-B209-433E-15AF-CEF05405BE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05834" y="2031279"/>
            <a:ext cx="457200" cy="457200"/>
          </a:xfrm>
          <a:prstGeom prst="rect">
            <a:avLst/>
          </a:prstGeom>
        </p:spPr>
      </p:pic>
      <p:pic>
        <p:nvPicPr>
          <p:cNvPr id="21" name="Graphic 20" descr="Checkbox Checked with solid fill">
            <a:extLst>
              <a:ext uri="{FF2B5EF4-FFF2-40B4-BE49-F238E27FC236}">
                <a16:creationId xmlns:a16="http://schemas.microsoft.com/office/drawing/2014/main" id="{B9336DC9-F709-5EFC-0F1A-697307DEB9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28059" y="3118703"/>
            <a:ext cx="457200" cy="457200"/>
          </a:xfrm>
          <a:prstGeom prst="rect">
            <a:avLst/>
          </a:prstGeom>
        </p:spPr>
      </p:pic>
      <p:sp>
        <p:nvSpPr>
          <p:cNvPr id="22" name="Rectangle: Rounded Corners 21">
            <a:extLst>
              <a:ext uri="{FF2B5EF4-FFF2-40B4-BE49-F238E27FC236}">
                <a16:creationId xmlns:a16="http://schemas.microsoft.com/office/drawing/2014/main" id="{C4E7BACE-B631-31A9-98A0-66C95E43E336}"/>
              </a:ext>
            </a:extLst>
          </p:cNvPr>
          <p:cNvSpPr/>
          <p:nvPr/>
        </p:nvSpPr>
        <p:spPr>
          <a:xfrm>
            <a:off x="717739" y="1524443"/>
            <a:ext cx="5249268" cy="4588258"/>
          </a:xfrm>
          <a:prstGeom prst="roundRect">
            <a:avLst/>
          </a:prstGeom>
          <a:noFill/>
          <a:ln w="6350">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647DBBCE-2D2D-5C82-55D4-1A56688F9D59}"/>
              </a:ext>
            </a:extLst>
          </p:cNvPr>
          <p:cNvSpPr/>
          <p:nvPr/>
        </p:nvSpPr>
        <p:spPr>
          <a:xfrm>
            <a:off x="6212467" y="1524443"/>
            <a:ext cx="5249268" cy="4588258"/>
          </a:xfrm>
          <a:prstGeom prst="roundRect">
            <a:avLst/>
          </a:prstGeom>
          <a:noFill/>
          <a:ln w="6350">
            <a:solidFill>
              <a:srgbClr val="5482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0489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FDB80D-0C28-AC6C-3CF3-B05317927DA4}"/>
              </a:ext>
            </a:extLst>
          </p:cNvPr>
          <p:cNvSpPr>
            <a:spLocks noGrp="1"/>
          </p:cNvSpPr>
          <p:nvPr/>
        </p:nvSpPr>
        <p:spPr>
          <a:xfrm>
            <a:off x="3539691" y="2496129"/>
            <a:ext cx="7452360" cy="7784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latin typeface="Arial"/>
                <a:ea typeface="Calibri Light"/>
                <a:cs typeface="Calibri Light"/>
              </a:rPr>
              <a:t>Chat discussion:</a:t>
            </a:r>
          </a:p>
        </p:txBody>
      </p:sp>
      <p:sp>
        <p:nvSpPr>
          <p:cNvPr id="5" name="Content Placeholder 2">
            <a:extLst>
              <a:ext uri="{FF2B5EF4-FFF2-40B4-BE49-F238E27FC236}">
                <a16:creationId xmlns:a16="http://schemas.microsoft.com/office/drawing/2014/main" id="{6C7F8E23-7833-2DC7-8F09-BA76E3C6ABA0}"/>
              </a:ext>
            </a:extLst>
          </p:cNvPr>
          <p:cNvSpPr>
            <a:spLocks noGrp="1"/>
          </p:cNvSpPr>
          <p:nvPr/>
        </p:nvSpPr>
        <p:spPr>
          <a:xfrm>
            <a:off x="3539691" y="3266924"/>
            <a:ext cx="7940040" cy="315740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highlight>
                  <a:srgbClr val="FFFFFF"/>
                </a:highlight>
                <a:latin typeface="Arial"/>
                <a:ea typeface="Calibri"/>
                <a:cs typeface="Calibri"/>
              </a:rPr>
              <a:t>Think about the most meaningful, longest lasting partnerships you have. </a:t>
            </a:r>
            <a:endParaRPr lang="en-US">
              <a:latin typeface="Arial"/>
              <a:ea typeface="Calibri"/>
              <a:cs typeface="Calibri"/>
            </a:endParaRPr>
          </a:p>
          <a:p>
            <a:pPr marL="0" indent="0">
              <a:buNone/>
            </a:pPr>
            <a:r>
              <a:rPr lang="en-US" sz="2400">
                <a:highlight>
                  <a:srgbClr val="FFFFFF"/>
                </a:highlight>
                <a:latin typeface="Arial"/>
                <a:ea typeface="Calibri"/>
                <a:cs typeface="Calibri"/>
              </a:rPr>
              <a:t>What are the characteristics of those partnerships? </a:t>
            </a:r>
            <a:endParaRPr lang="en-US" sz="2400">
              <a:latin typeface="Arial"/>
              <a:ea typeface="Calibri"/>
              <a:cs typeface="Calibri"/>
            </a:endParaRPr>
          </a:p>
          <a:p>
            <a:pPr marL="0" indent="0">
              <a:buNone/>
            </a:pPr>
            <a:r>
              <a:rPr lang="en-US" sz="2400" b="0" i="0">
                <a:effectLst/>
                <a:highlight>
                  <a:srgbClr val="FFFFFF"/>
                </a:highlight>
                <a:latin typeface="Arial"/>
                <a:ea typeface="Calibri"/>
                <a:cs typeface="Calibri"/>
              </a:rPr>
              <a:t>What </a:t>
            </a:r>
            <a:r>
              <a:rPr lang="en-US" sz="2400">
                <a:highlight>
                  <a:srgbClr val="FFFFFF"/>
                </a:highlight>
                <a:latin typeface="Arial"/>
                <a:ea typeface="Calibri"/>
                <a:cs typeface="Calibri"/>
              </a:rPr>
              <a:t>did </a:t>
            </a:r>
            <a:r>
              <a:rPr lang="en-US" sz="2400" b="0" i="0">
                <a:effectLst/>
                <a:highlight>
                  <a:srgbClr val="FFFFFF"/>
                </a:highlight>
                <a:latin typeface="Arial"/>
                <a:ea typeface="Calibri"/>
                <a:cs typeface="Calibri"/>
              </a:rPr>
              <a:t>you </a:t>
            </a:r>
            <a:r>
              <a:rPr lang="en-US" sz="2400">
                <a:highlight>
                  <a:srgbClr val="FFFFFF"/>
                </a:highlight>
                <a:latin typeface="Arial"/>
                <a:ea typeface="Calibri"/>
                <a:cs typeface="Calibri"/>
              </a:rPr>
              <a:t>do </a:t>
            </a:r>
            <a:r>
              <a:rPr lang="en-US" sz="2400" b="0" i="0">
                <a:effectLst/>
                <a:highlight>
                  <a:srgbClr val="FFFFFF"/>
                </a:highlight>
                <a:latin typeface="Arial"/>
                <a:ea typeface="Calibri"/>
                <a:cs typeface="Calibri"/>
              </a:rPr>
              <a:t>to </a:t>
            </a:r>
            <a:r>
              <a:rPr lang="en-US" sz="2400">
                <a:highlight>
                  <a:srgbClr val="FFFFFF"/>
                </a:highlight>
                <a:latin typeface="Arial"/>
                <a:ea typeface="Calibri"/>
                <a:cs typeface="Calibri"/>
              </a:rPr>
              <a:t>facilitate them</a:t>
            </a:r>
            <a:r>
              <a:rPr lang="en-US" sz="2400" b="0" i="0">
                <a:effectLst/>
                <a:highlight>
                  <a:srgbClr val="FFFFFF"/>
                </a:highlight>
                <a:latin typeface="Arial"/>
                <a:ea typeface="Calibri"/>
                <a:cs typeface="Calibri"/>
              </a:rPr>
              <a:t>?</a:t>
            </a:r>
            <a:endParaRPr lang="en-US" sz="2400">
              <a:latin typeface="Arial"/>
              <a:ea typeface="Calibri"/>
              <a:cs typeface="Calibri"/>
            </a:endParaRPr>
          </a:p>
        </p:txBody>
      </p:sp>
      <p:pic>
        <p:nvPicPr>
          <p:cNvPr id="6" name="Graphic 6" descr="Questions with solid fill">
            <a:extLst>
              <a:ext uri="{FF2B5EF4-FFF2-40B4-BE49-F238E27FC236}">
                <a16:creationId xmlns:a16="http://schemas.microsoft.com/office/drawing/2014/main" id="{9FEB3A9E-6D20-E462-3D6D-A73FBA4A52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2238097"/>
            <a:ext cx="2352040" cy="2352040"/>
          </a:xfrm>
          <a:prstGeom prst="rect">
            <a:avLst/>
          </a:prstGeom>
        </p:spPr>
      </p:pic>
    </p:spTree>
    <p:extLst>
      <p:ext uri="{BB962C8B-B14F-4D97-AF65-F5344CB8AC3E}">
        <p14:creationId xmlns:p14="http://schemas.microsoft.com/office/powerpoint/2010/main" val="4119389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EF6AE-6C55-A020-2E7E-06611E150556}"/>
              </a:ext>
            </a:extLst>
          </p:cNvPr>
          <p:cNvSpPr>
            <a:spLocks noGrp="1"/>
          </p:cNvSpPr>
          <p:nvPr>
            <p:ph type="title"/>
          </p:nvPr>
        </p:nvSpPr>
        <p:spPr>
          <a:xfrm>
            <a:off x="838200" y="767556"/>
            <a:ext cx="10515600" cy="1130417"/>
          </a:xfrm>
        </p:spPr>
        <p:txBody>
          <a:bodyPr/>
          <a:lstStyle/>
          <a:p>
            <a:r>
              <a:rPr lang="en-US" b="0">
                <a:solidFill>
                  <a:schemeClr val="tx1"/>
                </a:solidFill>
                <a:latin typeface="Arial"/>
                <a:ea typeface="Calibri Light"/>
                <a:cs typeface="Calibri Light"/>
              </a:rPr>
              <a:t>Why engage stakeholders?</a:t>
            </a:r>
            <a:endParaRPr lang="en-US" b="0">
              <a:solidFill>
                <a:schemeClr val="tx1"/>
              </a:solidFill>
              <a:latin typeface="Arial"/>
              <a:cs typeface="Arial"/>
            </a:endParaRPr>
          </a:p>
        </p:txBody>
      </p:sp>
      <p:grpSp>
        <p:nvGrpSpPr>
          <p:cNvPr id="7" name="Group 6">
            <a:extLst>
              <a:ext uri="{FF2B5EF4-FFF2-40B4-BE49-F238E27FC236}">
                <a16:creationId xmlns:a16="http://schemas.microsoft.com/office/drawing/2014/main" id="{32A1D586-B8FD-A2F2-BA3F-281AB8CA8521}"/>
              </a:ext>
            </a:extLst>
          </p:cNvPr>
          <p:cNvGrpSpPr/>
          <p:nvPr/>
        </p:nvGrpSpPr>
        <p:grpSpPr>
          <a:xfrm>
            <a:off x="994103" y="2374578"/>
            <a:ext cx="9277256" cy="530352"/>
            <a:chOff x="994103" y="2374578"/>
            <a:chExt cx="9277256" cy="530352"/>
          </a:xfrm>
        </p:grpSpPr>
        <p:sp>
          <p:nvSpPr>
            <p:cNvPr id="6" name="TextBox 5">
              <a:extLst>
                <a:ext uri="{FF2B5EF4-FFF2-40B4-BE49-F238E27FC236}">
                  <a16:creationId xmlns:a16="http://schemas.microsoft.com/office/drawing/2014/main" id="{A205E2EB-105A-5403-B4E4-15B1192289EF}"/>
                </a:ext>
              </a:extLst>
            </p:cNvPr>
            <p:cNvSpPr txBox="1"/>
            <p:nvPr/>
          </p:nvSpPr>
          <p:spPr>
            <a:xfrm>
              <a:off x="1663049" y="2404816"/>
              <a:ext cx="86083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Calibri"/>
                </a:rPr>
                <a:t>Supporting program visibility (spotlighting successes)</a:t>
              </a:r>
              <a:endParaRPr lang="en-US"/>
            </a:p>
          </p:txBody>
        </p:sp>
        <p:pic>
          <p:nvPicPr>
            <p:cNvPr id="4" name="Graphic 3" descr="Classroom with solid fill">
              <a:extLst>
                <a:ext uri="{FF2B5EF4-FFF2-40B4-BE49-F238E27FC236}">
                  <a16:creationId xmlns:a16="http://schemas.microsoft.com/office/drawing/2014/main" id="{6F0AF2F2-6CC5-ECFC-C289-12722DB0E0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4103" y="2374578"/>
              <a:ext cx="530352" cy="530352"/>
            </a:xfrm>
            <a:prstGeom prst="rect">
              <a:avLst/>
            </a:prstGeom>
          </p:spPr>
        </p:pic>
      </p:grpSp>
      <p:grpSp>
        <p:nvGrpSpPr>
          <p:cNvPr id="3" name="Group 2">
            <a:extLst>
              <a:ext uri="{FF2B5EF4-FFF2-40B4-BE49-F238E27FC236}">
                <a16:creationId xmlns:a16="http://schemas.microsoft.com/office/drawing/2014/main" id="{8494A02A-6325-17C4-E303-8F1EB7036FBA}"/>
              </a:ext>
            </a:extLst>
          </p:cNvPr>
          <p:cNvGrpSpPr/>
          <p:nvPr/>
        </p:nvGrpSpPr>
        <p:grpSpPr>
          <a:xfrm>
            <a:off x="995753" y="3048197"/>
            <a:ext cx="9656430" cy="533401"/>
            <a:chOff x="995753" y="3048197"/>
            <a:chExt cx="9656430" cy="533401"/>
          </a:xfrm>
        </p:grpSpPr>
        <p:pic>
          <p:nvPicPr>
            <p:cNvPr id="15" name="Graphic 14" descr="Open hand with plant with solid fill">
              <a:extLst>
                <a:ext uri="{FF2B5EF4-FFF2-40B4-BE49-F238E27FC236}">
                  <a16:creationId xmlns:a16="http://schemas.microsoft.com/office/drawing/2014/main" id="{F2955278-196C-4549-1876-7560E1F4B0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5753" y="3048197"/>
              <a:ext cx="533402" cy="533401"/>
            </a:xfrm>
            <a:prstGeom prst="rect">
              <a:avLst/>
            </a:prstGeom>
          </p:spPr>
        </p:pic>
        <p:sp>
          <p:nvSpPr>
            <p:cNvPr id="17" name="TextBox 16">
              <a:extLst>
                <a:ext uri="{FF2B5EF4-FFF2-40B4-BE49-F238E27FC236}">
                  <a16:creationId xmlns:a16="http://schemas.microsoft.com/office/drawing/2014/main" id="{CE97D954-D843-0154-88A2-84BE033E65EA}"/>
                </a:ext>
              </a:extLst>
            </p:cNvPr>
            <p:cNvSpPr txBox="1"/>
            <p:nvPr/>
          </p:nvSpPr>
          <p:spPr>
            <a:xfrm>
              <a:off x="1663049" y="3084483"/>
              <a:ext cx="898913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ea typeface="Calibri"/>
                  <a:cs typeface="Calibri"/>
                </a:rPr>
                <a:t>Nourishing existing relationships or establishing new ones</a:t>
              </a:r>
              <a:endParaRPr lang="en-US"/>
            </a:p>
          </p:txBody>
        </p:sp>
      </p:grpSp>
      <p:sp>
        <p:nvSpPr>
          <p:cNvPr id="5" name="TextBox 4">
            <a:extLst>
              <a:ext uri="{FF2B5EF4-FFF2-40B4-BE49-F238E27FC236}">
                <a16:creationId xmlns:a16="http://schemas.microsoft.com/office/drawing/2014/main" id="{830F7C07-F231-7DF7-9B71-D7290FB4288F}"/>
              </a:ext>
            </a:extLst>
          </p:cNvPr>
          <p:cNvSpPr txBox="1"/>
          <p:nvPr/>
        </p:nvSpPr>
        <p:spPr>
          <a:xfrm>
            <a:off x="1663048" y="5520542"/>
            <a:ext cx="1013116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300"/>
              </a:spcBef>
            </a:pPr>
            <a:r>
              <a:rPr lang="en-US" sz="1400" i="1">
                <a:latin typeface="Calibri"/>
                <a:cs typeface="Calibri"/>
              </a:rPr>
              <a:t>"7B: Present to an applicable decision-making body (School Board, City Council/Committee, County Board/Committee, etc.) annually to educate and inform on healthy eating and active living best practices and program opportunities through policy or environment change." </a:t>
            </a:r>
            <a:endParaRPr lang="en-US" sz="1400" i="1">
              <a:cs typeface="Calibri"/>
            </a:endParaRPr>
          </a:p>
        </p:txBody>
      </p:sp>
      <p:sp>
        <p:nvSpPr>
          <p:cNvPr id="9" name="TextBox 8">
            <a:extLst>
              <a:ext uri="{FF2B5EF4-FFF2-40B4-BE49-F238E27FC236}">
                <a16:creationId xmlns:a16="http://schemas.microsoft.com/office/drawing/2014/main" id="{1FB955DF-F99E-553C-520A-C1C971769CF3}"/>
              </a:ext>
            </a:extLst>
          </p:cNvPr>
          <p:cNvSpPr txBox="1"/>
          <p:nvPr/>
        </p:nvSpPr>
        <p:spPr>
          <a:xfrm>
            <a:off x="952686" y="1895583"/>
            <a:ext cx="68426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latin typeface="Arial"/>
                <a:cs typeface="Calibri"/>
              </a:rPr>
              <a:t>Just a handful of reasons include...</a:t>
            </a:r>
            <a:endParaRPr lang="en-US" i="1">
              <a:latin typeface="Arial"/>
              <a:cs typeface="Arial"/>
            </a:endParaRPr>
          </a:p>
        </p:txBody>
      </p:sp>
      <p:pic>
        <p:nvPicPr>
          <p:cNvPr id="13" name="Graphic 12" descr="Pencil with solid fill">
            <a:extLst>
              <a:ext uri="{FF2B5EF4-FFF2-40B4-BE49-F238E27FC236}">
                <a16:creationId xmlns:a16="http://schemas.microsoft.com/office/drawing/2014/main" id="{B2B42E80-3EF7-757F-80E1-967476B504F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1563" y="5116893"/>
            <a:ext cx="530352" cy="491306"/>
          </a:xfrm>
          <a:prstGeom prst="rect">
            <a:avLst/>
          </a:prstGeom>
        </p:spPr>
      </p:pic>
      <p:sp>
        <p:nvSpPr>
          <p:cNvPr id="16" name="TextBox 15">
            <a:extLst>
              <a:ext uri="{FF2B5EF4-FFF2-40B4-BE49-F238E27FC236}">
                <a16:creationId xmlns:a16="http://schemas.microsoft.com/office/drawing/2014/main" id="{CD07C922-99A9-4A37-10B7-863AF24638B3}"/>
              </a:ext>
            </a:extLst>
          </p:cNvPr>
          <p:cNvSpPr txBox="1"/>
          <p:nvPr/>
        </p:nvSpPr>
        <p:spPr>
          <a:xfrm>
            <a:off x="1663048" y="5135036"/>
            <a:ext cx="60756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Meeting FAP objectives</a:t>
            </a:r>
            <a:endParaRPr lang="en-US"/>
          </a:p>
        </p:txBody>
      </p:sp>
      <p:grpSp>
        <p:nvGrpSpPr>
          <p:cNvPr id="8" name="Group 7">
            <a:extLst>
              <a:ext uri="{FF2B5EF4-FFF2-40B4-BE49-F238E27FC236}">
                <a16:creationId xmlns:a16="http://schemas.microsoft.com/office/drawing/2014/main" id="{95B2EBD1-A943-919C-8F20-FE1575B93944}"/>
              </a:ext>
            </a:extLst>
          </p:cNvPr>
          <p:cNvGrpSpPr/>
          <p:nvPr/>
        </p:nvGrpSpPr>
        <p:grpSpPr>
          <a:xfrm>
            <a:off x="952686" y="3758182"/>
            <a:ext cx="8398522" cy="461665"/>
            <a:chOff x="952686" y="3758182"/>
            <a:chExt cx="8398522" cy="461665"/>
          </a:xfrm>
        </p:grpSpPr>
        <p:sp>
          <p:nvSpPr>
            <p:cNvPr id="20" name="TextBox 19">
              <a:extLst>
                <a:ext uri="{FF2B5EF4-FFF2-40B4-BE49-F238E27FC236}">
                  <a16:creationId xmlns:a16="http://schemas.microsoft.com/office/drawing/2014/main" id="{FFE946A9-8C4D-8967-6082-59AE414CEBB2}"/>
                </a:ext>
              </a:extLst>
            </p:cNvPr>
            <p:cNvSpPr txBox="1"/>
            <p:nvPr/>
          </p:nvSpPr>
          <p:spPr>
            <a:xfrm>
              <a:off x="1663049" y="3758182"/>
              <a:ext cx="768815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Calibri"/>
                </a:rPr>
                <a:t>Fostering collaboration for </a:t>
              </a:r>
              <a:r>
                <a:rPr lang="en-US" sz="2400" i="1">
                  <a:latin typeface="Arial"/>
                  <a:cs typeface="Calibri"/>
                </a:rPr>
                <a:t>new</a:t>
              </a:r>
              <a:r>
                <a:rPr lang="en-US" sz="2400">
                  <a:latin typeface="Arial"/>
                  <a:cs typeface="Calibri"/>
                </a:rPr>
                <a:t> initiatives</a:t>
              </a:r>
              <a:endParaRPr lang="en-US"/>
            </a:p>
          </p:txBody>
        </p:sp>
        <p:pic>
          <p:nvPicPr>
            <p:cNvPr id="22" name="Graphic 15" descr="Cheers with solid fill">
              <a:extLst>
                <a:ext uri="{FF2B5EF4-FFF2-40B4-BE49-F238E27FC236}">
                  <a16:creationId xmlns:a16="http://schemas.microsoft.com/office/drawing/2014/main" id="{D4E748B2-959F-2C7E-4239-4E75722BC4D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2686" y="3758182"/>
              <a:ext cx="513397" cy="457835"/>
            </a:xfrm>
            <a:prstGeom prst="rect">
              <a:avLst/>
            </a:prstGeom>
          </p:spPr>
        </p:pic>
      </p:grpSp>
      <p:grpSp>
        <p:nvGrpSpPr>
          <p:cNvPr id="10" name="Group 9">
            <a:extLst>
              <a:ext uri="{FF2B5EF4-FFF2-40B4-BE49-F238E27FC236}">
                <a16:creationId xmlns:a16="http://schemas.microsoft.com/office/drawing/2014/main" id="{1B0D13A5-1C5F-EF31-D1E8-9EFCB644C2D2}"/>
              </a:ext>
            </a:extLst>
          </p:cNvPr>
          <p:cNvGrpSpPr/>
          <p:nvPr/>
        </p:nvGrpSpPr>
        <p:grpSpPr>
          <a:xfrm>
            <a:off x="971563" y="4404512"/>
            <a:ext cx="8426108" cy="527807"/>
            <a:chOff x="971563" y="4404512"/>
            <a:chExt cx="8426108" cy="527807"/>
          </a:xfrm>
        </p:grpSpPr>
        <p:sp>
          <p:nvSpPr>
            <p:cNvPr id="19" name="TextBox 18">
              <a:extLst>
                <a:ext uri="{FF2B5EF4-FFF2-40B4-BE49-F238E27FC236}">
                  <a16:creationId xmlns:a16="http://schemas.microsoft.com/office/drawing/2014/main" id="{6796746D-D307-78BE-0C34-B7DFCF9756C8}"/>
                </a:ext>
              </a:extLst>
            </p:cNvPr>
            <p:cNvSpPr txBox="1"/>
            <p:nvPr/>
          </p:nvSpPr>
          <p:spPr>
            <a:xfrm>
              <a:off x="1663049" y="4440798"/>
              <a:ext cx="773462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Calibri"/>
                </a:rPr>
                <a:t>Improving or scaling </a:t>
              </a:r>
              <a:r>
                <a:rPr lang="en-US" sz="2400" i="1">
                  <a:latin typeface="Arial"/>
                  <a:cs typeface="Calibri"/>
                </a:rPr>
                <a:t>existing</a:t>
              </a:r>
              <a:r>
                <a:rPr lang="en-US" sz="2400">
                  <a:latin typeface="Arial"/>
                  <a:cs typeface="Calibri"/>
                </a:rPr>
                <a:t> initiatives</a:t>
              </a:r>
              <a:endParaRPr lang="en-US"/>
            </a:p>
          </p:txBody>
        </p:sp>
        <p:pic>
          <p:nvPicPr>
            <p:cNvPr id="23" name="Graphic 13" descr="Business Growth with solid fill">
              <a:extLst>
                <a:ext uri="{FF2B5EF4-FFF2-40B4-BE49-F238E27FC236}">
                  <a16:creationId xmlns:a16="http://schemas.microsoft.com/office/drawing/2014/main" id="{76767252-F910-BA04-0EA4-8527E62822C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1563" y="4404512"/>
              <a:ext cx="575432" cy="527807"/>
            </a:xfrm>
            <a:prstGeom prst="rect">
              <a:avLst/>
            </a:prstGeom>
          </p:spPr>
        </p:pic>
      </p:grpSp>
    </p:spTree>
    <p:extLst>
      <p:ext uri="{BB962C8B-B14F-4D97-AF65-F5344CB8AC3E}">
        <p14:creationId xmlns:p14="http://schemas.microsoft.com/office/powerpoint/2010/main" val="23303683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F1B39-7207-C9FD-507A-242B09D9739B}"/>
              </a:ext>
            </a:extLst>
          </p:cNvPr>
          <p:cNvSpPr>
            <a:spLocks noGrp="1"/>
          </p:cNvSpPr>
          <p:nvPr>
            <p:ph type="ctrTitle"/>
          </p:nvPr>
        </p:nvSpPr>
        <p:spPr>
          <a:xfrm>
            <a:off x="3547823" y="1921479"/>
            <a:ext cx="10383172" cy="2387600"/>
          </a:xfrm>
        </p:spPr>
        <p:txBody>
          <a:bodyPr>
            <a:normAutofit/>
          </a:bodyPr>
          <a:lstStyle/>
          <a:p>
            <a:pPr algn="l">
              <a:lnSpc>
                <a:spcPct val="100000"/>
              </a:lnSpc>
              <a:spcBef>
                <a:spcPts val="500"/>
              </a:spcBef>
            </a:pPr>
            <a:r>
              <a:rPr lang="en-US" sz="4400" b="1">
                <a:latin typeface="Arial"/>
                <a:ea typeface="Calibri Light"/>
                <a:cs typeface="Calibri Light"/>
              </a:rPr>
              <a:t>Engaging Decision Makers</a:t>
            </a:r>
            <a:br>
              <a:rPr lang="en-US" sz="4400" b="1">
                <a:latin typeface="Arial"/>
                <a:ea typeface="Calibri Light"/>
                <a:cs typeface="Calibri Light"/>
              </a:rPr>
            </a:br>
            <a:r>
              <a:rPr lang="en-US" sz="2800">
                <a:latin typeface="Arial"/>
                <a:ea typeface="Calibri Light" panose="020F0302020204030204"/>
                <a:cs typeface="Calibri Light" panose="020F0302020204030204"/>
              </a:rPr>
              <a:t>Presented by Christina Hecht, PhD</a:t>
            </a:r>
            <a:endParaRPr lang="en-US" sz="2800">
              <a:cs typeface="Calibri Light" panose="020F0302020204030204"/>
            </a:endParaRPr>
          </a:p>
        </p:txBody>
      </p:sp>
      <p:sp>
        <p:nvSpPr>
          <p:cNvPr id="3" name="Rectangle 2">
            <a:extLst>
              <a:ext uri="{FF2B5EF4-FFF2-40B4-BE49-F238E27FC236}">
                <a16:creationId xmlns:a16="http://schemas.microsoft.com/office/drawing/2014/main" id="{0410CAAB-59F5-B3D7-DA6C-D1FB72CA6677}"/>
              </a:ext>
            </a:extLst>
          </p:cNvPr>
          <p:cNvSpPr/>
          <p:nvPr/>
        </p:nvSpPr>
        <p:spPr>
          <a:xfrm>
            <a:off x="0" y="0"/>
            <a:ext cx="3191256" cy="6227064"/>
          </a:xfrm>
          <a:prstGeom prst="rect">
            <a:avLst/>
          </a:prstGeom>
          <a:solidFill>
            <a:srgbClr val="6E2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2B84"/>
              </a:solidFill>
            </a:endParaRPr>
          </a:p>
        </p:txBody>
      </p:sp>
      <p:pic>
        <p:nvPicPr>
          <p:cNvPr id="5" name="Graphic 4" descr="Head with gears with solid fill">
            <a:extLst>
              <a:ext uri="{FF2B5EF4-FFF2-40B4-BE49-F238E27FC236}">
                <a16:creationId xmlns:a16="http://schemas.microsoft.com/office/drawing/2014/main" id="{17C4DED1-F2DC-AC72-8332-5402B7C87E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2306" y="1680210"/>
            <a:ext cx="2866644" cy="2866644"/>
          </a:xfrm>
          <a:prstGeom prst="rect">
            <a:avLst/>
          </a:prstGeom>
        </p:spPr>
      </p:pic>
    </p:spTree>
    <p:extLst>
      <p:ext uri="{BB962C8B-B14F-4D97-AF65-F5344CB8AC3E}">
        <p14:creationId xmlns:p14="http://schemas.microsoft.com/office/powerpoint/2010/main" val="922360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94BC3-2CDE-113D-8418-B211195A5F76}"/>
              </a:ext>
            </a:extLst>
          </p:cNvPr>
          <p:cNvSpPr>
            <a:spLocks noGrp="1"/>
          </p:cNvSpPr>
          <p:nvPr>
            <p:ph type="title"/>
          </p:nvPr>
        </p:nvSpPr>
        <p:spPr/>
        <p:txBody>
          <a:bodyPr/>
          <a:lstStyle/>
          <a:p>
            <a:r>
              <a:rPr lang="en-US" b="0">
                <a:solidFill>
                  <a:schemeClr val="tx1"/>
                </a:solidFill>
                <a:latin typeface="Arial"/>
                <a:cs typeface="Arial"/>
              </a:rPr>
              <a:t>About me</a:t>
            </a:r>
          </a:p>
        </p:txBody>
      </p:sp>
      <p:pic>
        <p:nvPicPr>
          <p:cNvPr id="6" name="Picture 5" descr="A group of vegetables in a pile&#10;&#10;Description automatically generated">
            <a:extLst>
              <a:ext uri="{FF2B5EF4-FFF2-40B4-BE49-F238E27FC236}">
                <a16:creationId xmlns:a16="http://schemas.microsoft.com/office/drawing/2014/main" id="{5D9C737B-44DD-8796-77CE-1D456AEB2E79}"/>
              </a:ext>
            </a:extLst>
          </p:cNvPr>
          <p:cNvPicPr>
            <a:picLocks noChangeAspect="1"/>
          </p:cNvPicPr>
          <p:nvPr/>
        </p:nvPicPr>
        <p:blipFill>
          <a:blip r:embed="rId3"/>
          <a:stretch>
            <a:fillRect/>
          </a:stretch>
        </p:blipFill>
        <p:spPr>
          <a:xfrm>
            <a:off x="856082" y="1949181"/>
            <a:ext cx="4374731" cy="2915789"/>
          </a:xfrm>
          <a:prstGeom prst="rect">
            <a:avLst/>
          </a:prstGeom>
        </p:spPr>
      </p:pic>
      <p:pic>
        <p:nvPicPr>
          <p:cNvPr id="7" name="Picture 6" descr="A group of people looking at each other&#10;&#10;Description automatically generated">
            <a:extLst>
              <a:ext uri="{FF2B5EF4-FFF2-40B4-BE49-F238E27FC236}">
                <a16:creationId xmlns:a16="http://schemas.microsoft.com/office/drawing/2014/main" id="{13824EC6-AA6C-3DA4-7F31-48CB4832C51A}"/>
              </a:ext>
            </a:extLst>
          </p:cNvPr>
          <p:cNvPicPr>
            <a:picLocks noChangeAspect="1"/>
          </p:cNvPicPr>
          <p:nvPr/>
        </p:nvPicPr>
        <p:blipFill>
          <a:blip r:embed="rId4"/>
          <a:stretch>
            <a:fillRect/>
          </a:stretch>
        </p:blipFill>
        <p:spPr>
          <a:xfrm>
            <a:off x="5751513" y="1943100"/>
            <a:ext cx="5514975" cy="2921000"/>
          </a:xfrm>
          <a:prstGeom prst="rect">
            <a:avLst/>
          </a:prstGeom>
        </p:spPr>
      </p:pic>
      <p:sp>
        <p:nvSpPr>
          <p:cNvPr id="9" name="TextBox 8">
            <a:extLst>
              <a:ext uri="{FF2B5EF4-FFF2-40B4-BE49-F238E27FC236}">
                <a16:creationId xmlns:a16="http://schemas.microsoft.com/office/drawing/2014/main" id="{CBC3D0B5-FACD-9556-62B9-D0A0A9403F8F}"/>
              </a:ext>
            </a:extLst>
          </p:cNvPr>
          <p:cNvSpPr txBox="1"/>
          <p:nvPr/>
        </p:nvSpPr>
        <p:spPr>
          <a:xfrm>
            <a:off x="419100" y="4965700"/>
            <a:ext cx="52451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Arial"/>
                <a:cs typeface="Arial"/>
                <a:hlinkClick r:id="rId5"/>
              </a:rPr>
              <a:t>Nutrition </a:t>
            </a:r>
            <a:r>
              <a:rPr lang="en-US" b="1">
                <a:solidFill>
                  <a:srgbClr val="000000"/>
                </a:solidFill>
                <a:latin typeface="Arial"/>
                <a:cs typeface="Arial"/>
                <a:hlinkClick r:id="rId5"/>
              </a:rPr>
              <a:t>Policy Institute</a:t>
            </a:r>
            <a:endParaRPr lang="en-US" b="1">
              <a:latin typeface="Arial"/>
              <a:cs typeface="Arial"/>
            </a:endParaRPr>
          </a:p>
          <a:p>
            <a:pPr algn="ctr"/>
            <a:r>
              <a:rPr lang="en-US">
                <a:solidFill>
                  <a:srgbClr val="000000"/>
                </a:solidFill>
                <a:latin typeface="Arial"/>
                <a:cs typeface="Arial"/>
              </a:rPr>
              <a:t>University of California </a:t>
            </a:r>
            <a:endParaRPr lang="en-US">
              <a:latin typeface="Arial"/>
              <a:cs typeface="Arial"/>
            </a:endParaRPr>
          </a:p>
          <a:p>
            <a:pPr algn="ctr"/>
            <a:r>
              <a:rPr lang="en-US">
                <a:solidFill>
                  <a:srgbClr val="000000"/>
                </a:solidFill>
                <a:latin typeface="Arial"/>
                <a:cs typeface="Arial"/>
              </a:rPr>
              <a:t>Division of Agriculture and Natural Resources</a:t>
            </a:r>
          </a:p>
        </p:txBody>
      </p:sp>
      <p:sp>
        <p:nvSpPr>
          <p:cNvPr id="10" name="TextBox 9">
            <a:extLst>
              <a:ext uri="{FF2B5EF4-FFF2-40B4-BE49-F238E27FC236}">
                <a16:creationId xmlns:a16="http://schemas.microsoft.com/office/drawing/2014/main" id="{EA0A6249-8379-0978-0CCC-173341A0CDEB}"/>
              </a:ext>
            </a:extLst>
          </p:cNvPr>
          <p:cNvSpPr txBox="1"/>
          <p:nvPr/>
        </p:nvSpPr>
        <p:spPr>
          <a:xfrm>
            <a:off x="5880100" y="4965700"/>
            <a:ext cx="52451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Arial"/>
                <a:cs typeface="Arial"/>
                <a:hlinkClick r:id="rId6"/>
              </a:rPr>
              <a:t>National Drinking Water Alliance</a:t>
            </a:r>
            <a:endParaRPr lang="en-US"/>
          </a:p>
        </p:txBody>
      </p:sp>
    </p:spTree>
    <p:extLst>
      <p:ext uri="{BB962C8B-B14F-4D97-AF65-F5344CB8AC3E}">
        <p14:creationId xmlns:p14="http://schemas.microsoft.com/office/powerpoint/2010/main" val="11454216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4B606B-5BF7-E126-B6E4-9DEA068D9E41}"/>
              </a:ext>
            </a:extLst>
          </p:cNvPr>
          <p:cNvPicPr>
            <a:picLocks noChangeAspect="1"/>
          </p:cNvPicPr>
          <p:nvPr/>
        </p:nvPicPr>
        <p:blipFill>
          <a:blip r:embed="rId3"/>
          <a:srcRect l="925" t="1481" r="925" b="1778"/>
          <a:stretch/>
        </p:blipFill>
        <p:spPr>
          <a:xfrm>
            <a:off x="1784873" y="101600"/>
            <a:ext cx="8622297" cy="6634460"/>
          </a:xfrm>
          <a:prstGeom prst="rect">
            <a:avLst/>
          </a:prstGeom>
        </p:spPr>
      </p:pic>
    </p:spTree>
    <p:extLst>
      <p:ext uri="{BB962C8B-B14F-4D97-AF65-F5344CB8AC3E}">
        <p14:creationId xmlns:p14="http://schemas.microsoft.com/office/powerpoint/2010/main" val="3470192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Why engage decision-makers?</a:t>
            </a:r>
            <a:endParaRPr lang="en-US"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p:txBody>
          <a:bodyPr vert="horz" lIns="91440" tIns="45720" rIns="91440" bIns="45720" rtlCol="0" anchor="t">
            <a:normAutofit/>
          </a:bodyPr>
          <a:lstStyle/>
          <a:p>
            <a:pPr marL="571500" indent="-571500">
              <a:buChar char="•"/>
            </a:pPr>
            <a:endParaRPr lang="en-US" b="0">
              <a:solidFill>
                <a:srgbClr val="000000"/>
              </a:solidFill>
              <a:latin typeface="Arial"/>
              <a:cs typeface="Arial"/>
            </a:endParaRPr>
          </a:p>
          <a:p>
            <a:pPr marL="571500" indent="-571500">
              <a:buChar char="•"/>
            </a:pPr>
            <a:endParaRPr lang="en-US" b="0">
              <a:solidFill>
                <a:srgbClr val="000000"/>
              </a:solidFill>
            </a:endParaRPr>
          </a:p>
        </p:txBody>
      </p:sp>
      <p:sp>
        <p:nvSpPr>
          <p:cNvPr id="5" name="Content Placeholder 2">
            <a:extLst>
              <a:ext uri="{FF2B5EF4-FFF2-40B4-BE49-F238E27FC236}">
                <a16:creationId xmlns:a16="http://schemas.microsoft.com/office/drawing/2014/main" id="{72B5BB90-0D81-3574-8B0A-6A98A5C99EF4}"/>
              </a:ext>
            </a:extLst>
          </p:cNvPr>
          <p:cNvSpPr txBox="1">
            <a:spLocks/>
          </p:cNvSpPr>
          <p:nvPr/>
        </p:nvSpPr>
        <p:spPr>
          <a:xfrm>
            <a:off x="844534" y="2093119"/>
            <a:ext cx="6702670" cy="383143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a:latin typeface="Arial"/>
                <a:cs typeface="Arial"/>
              </a:rPr>
              <a:t>It’s rewarding! It’s fun! It’s for everyone!</a:t>
            </a:r>
          </a:p>
          <a:p>
            <a:endParaRPr lang="en-US" sz="2200" b="0">
              <a:latin typeface="Arial"/>
              <a:cs typeface="Arial"/>
            </a:endParaRPr>
          </a:p>
          <a:p>
            <a:pPr marL="457200" indent="-457200">
              <a:buFont typeface="Arial" panose="020B0604020202020204" pitchFamily="34" charset="0"/>
              <a:buChar char="•"/>
            </a:pPr>
            <a:r>
              <a:rPr lang="en-US" sz="2200" b="0"/>
              <a:t>Educate about topics under the CFHL umbrella </a:t>
            </a:r>
          </a:p>
          <a:p>
            <a:pPr marL="457200" indent="-457200">
              <a:buFont typeface="Arial" panose="020B0604020202020204" pitchFamily="34" charset="0"/>
              <a:buChar char="•"/>
            </a:pPr>
            <a:r>
              <a:rPr lang="en-US" sz="2200" b="0"/>
              <a:t>Learn about decision-makers' priorities in ways that may influence program planning (or evaluation and reporting) </a:t>
            </a:r>
          </a:p>
          <a:p>
            <a:pPr marL="457200" indent="-457200">
              <a:buFont typeface="Arial" panose="020B0604020202020204" pitchFamily="34" charset="0"/>
              <a:buChar char="•"/>
            </a:pPr>
            <a:r>
              <a:rPr lang="en-US" sz="2200" b="0"/>
              <a:t>Build relationships and open the door for more conversations</a:t>
            </a:r>
          </a:p>
          <a:p>
            <a:pPr marL="571500" indent="-571500">
              <a:buFont typeface="Arial" panose="020B0604020202020204" pitchFamily="34" charset="0"/>
              <a:buChar char="•"/>
            </a:pPr>
            <a:endParaRPr lang="en-US" b="0"/>
          </a:p>
          <a:p>
            <a:pPr marL="571500" indent="-571500">
              <a:buFont typeface="Arial" panose="020B0604020202020204" pitchFamily="34" charset="0"/>
              <a:buChar char="•"/>
            </a:pPr>
            <a:endParaRPr lang="en-US" b="0"/>
          </a:p>
        </p:txBody>
      </p:sp>
      <p:pic>
        <p:nvPicPr>
          <p:cNvPr id="4" name="Content Placeholder 5">
            <a:extLst>
              <a:ext uri="{FF2B5EF4-FFF2-40B4-BE49-F238E27FC236}">
                <a16:creationId xmlns:a16="http://schemas.microsoft.com/office/drawing/2014/main" id="{B912BC00-4D6A-18E2-AB3C-384F799BF66D}"/>
              </a:ext>
            </a:extLst>
          </p:cNvPr>
          <p:cNvPicPr>
            <a:picLocks noChangeAspect="1"/>
          </p:cNvPicPr>
          <p:nvPr/>
        </p:nvPicPr>
        <p:blipFill>
          <a:blip r:embed="rId3"/>
          <a:stretch>
            <a:fillRect/>
          </a:stretch>
        </p:blipFill>
        <p:spPr>
          <a:xfrm rot="5400000">
            <a:off x="7186742" y="2356643"/>
            <a:ext cx="4527520" cy="3395639"/>
          </a:xfrm>
          <a:prstGeom prst="rect">
            <a:avLst/>
          </a:prstGeom>
        </p:spPr>
      </p:pic>
      <p:sp>
        <p:nvSpPr>
          <p:cNvPr id="6" name="TextBox 5">
            <a:extLst>
              <a:ext uri="{FF2B5EF4-FFF2-40B4-BE49-F238E27FC236}">
                <a16:creationId xmlns:a16="http://schemas.microsoft.com/office/drawing/2014/main" id="{80D9808D-785E-5CF3-7210-19D2F69B4C78}"/>
              </a:ext>
            </a:extLst>
          </p:cNvPr>
          <p:cNvSpPr txBox="1"/>
          <p:nvPr/>
        </p:nvSpPr>
        <p:spPr>
          <a:xfrm>
            <a:off x="7915838" y="6318223"/>
            <a:ext cx="3232484"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California State Capitol Building</a:t>
            </a:r>
          </a:p>
        </p:txBody>
      </p:sp>
    </p:spTree>
    <p:extLst>
      <p:ext uri="{BB962C8B-B14F-4D97-AF65-F5344CB8AC3E}">
        <p14:creationId xmlns:p14="http://schemas.microsoft.com/office/powerpoint/2010/main" val="1018679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normAutofit/>
          </a:bodyPr>
          <a:lstStyle/>
          <a:p>
            <a:r>
              <a:rPr lang="en-US" b="0">
                <a:solidFill>
                  <a:schemeClr val="tx1"/>
                </a:solidFill>
                <a:latin typeface="Arial"/>
                <a:cs typeface="Arial"/>
              </a:rPr>
              <a:t>Decision-making levels</a:t>
            </a:r>
            <a:endParaRPr lang="en-US"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sz="2400">
                <a:latin typeface="Arial"/>
                <a:cs typeface="Arial"/>
              </a:rPr>
              <a:t>Organizational</a:t>
            </a:r>
            <a:r>
              <a:rPr lang="en-US" sz="2400" b="0">
                <a:latin typeface="Arial"/>
                <a:cs typeface="Arial"/>
              </a:rPr>
              <a:t>: (e.g., your local YMCA)</a:t>
            </a:r>
          </a:p>
          <a:p>
            <a:pPr marL="457200" indent="-457200">
              <a:buFont typeface="Arial" panose="020B0604020202020204" pitchFamily="34" charset="0"/>
              <a:buChar char="•"/>
            </a:pPr>
            <a:r>
              <a:rPr lang="en-US" sz="2400">
                <a:latin typeface="Arial"/>
                <a:cs typeface="Arial"/>
              </a:rPr>
              <a:t>Local</a:t>
            </a:r>
            <a:r>
              <a:rPr lang="en-US" sz="2400" b="0">
                <a:latin typeface="Arial"/>
                <a:cs typeface="Arial"/>
              </a:rPr>
              <a:t>: School wellness committees, school board, city government </a:t>
            </a:r>
          </a:p>
          <a:p>
            <a:pPr marL="457200" indent="-457200">
              <a:buFont typeface="Arial" panose="020B0604020202020204" pitchFamily="34" charset="0"/>
              <a:buChar char="•"/>
            </a:pPr>
            <a:r>
              <a:rPr lang="en-US" sz="2400">
                <a:latin typeface="Arial"/>
                <a:cs typeface="Arial"/>
              </a:rPr>
              <a:t>Regional:</a:t>
            </a:r>
            <a:r>
              <a:rPr lang="en-US" sz="2400" b="0">
                <a:latin typeface="Arial"/>
                <a:cs typeface="Arial"/>
              </a:rPr>
              <a:t> State representatives and agencies</a:t>
            </a:r>
          </a:p>
          <a:p>
            <a:pPr marL="457200" indent="-457200">
              <a:buFont typeface="Arial" panose="020B0604020202020204" pitchFamily="34" charset="0"/>
              <a:buChar char="•"/>
            </a:pPr>
            <a:r>
              <a:rPr lang="en-US" sz="2400">
                <a:latin typeface="Arial"/>
                <a:cs typeface="Arial"/>
              </a:rPr>
              <a:t>Federal: </a:t>
            </a:r>
            <a:r>
              <a:rPr lang="en-US" sz="2400" b="0">
                <a:latin typeface="Arial"/>
                <a:cs typeface="Arial"/>
              </a:rPr>
              <a:t>Federal representatives and agencies</a:t>
            </a:r>
            <a:endParaRPr lang="en-US" sz="2800" b="0"/>
          </a:p>
          <a:p>
            <a:pPr marL="571500" indent="-571500">
              <a:buChar char="•"/>
            </a:pPr>
            <a:endParaRPr lang="en-US" sz="2800" b="0"/>
          </a:p>
          <a:p>
            <a:endParaRPr lang="en-US" b="0"/>
          </a:p>
          <a:p>
            <a:pPr marL="571500" indent="-571500">
              <a:buChar char="•"/>
            </a:pPr>
            <a:endParaRPr lang="en-US" b="0"/>
          </a:p>
          <a:p>
            <a:pPr marL="571500" indent="-571500">
              <a:buChar char="•"/>
            </a:pPr>
            <a:endParaRPr lang="en-US" b="0"/>
          </a:p>
        </p:txBody>
      </p:sp>
    </p:spTree>
    <p:extLst>
      <p:ext uri="{BB962C8B-B14F-4D97-AF65-F5344CB8AC3E}">
        <p14:creationId xmlns:p14="http://schemas.microsoft.com/office/powerpoint/2010/main" val="2175166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normAutofit/>
          </a:bodyPr>
          <a:lstStyle/>
          <a:p>
            <a:r>
              <a:rPr lang="en-US" b="0">
                <a:solidFill>
                  <a:schemeClr val="tx1"/>
                </a:solidFill>
                <a:latin typeface="Arial"/>
                <a:cs typeface="Arial"/>
              </a:rPr>
              <a:t>What is allowed?</a:t>
            </a:r>
            <a:r>
              <a:rPr lang="en-US" sz="3600">
                <a:solidFill>
                  <a:schemeClr val="tx1"/>
                </a:solidFill>
                <a:latin typeface="Arial"/>
                <a:cs typeface="Arial"/>
              </a:rPr>
              <a:t> </a:t>
            </a:r>
            <a:endParaRPr lang="en-US" sz="360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838200" y="2109013"/>
            <a:ext cx="5514474" cy="1515979"/>
          </a:xfrm>
        </p:spPr>
        <p:txBody>
          <a:bodyPr vert="horz" lIns="91440" tIns="45720" rIns="91440" bIns="45720" rtlCol="0" anchor="t">
            <a:normAutofit/>
          </a:bodyPr>
          <a:lstStyle/>
          <a:p>
            <a:r>
              <a:rPr lang="en-US" sz="2800" b="0">
                <a:latin typeface="Arial"/>
                <a:cs typeface="Arial"/>
              </a:rPr>
              <a:t>Lobbying: NO</a:t>
            </a:r>
          </a:p>
          <a:p>
            <a:r>
              <a:rPr lang="en-US" sz="2400" b="0">
                <a:latin typeface="Arial"/>
                <a:cs typeface="Arial"/>
              </a:rPr>
              <a:t>(attempting to influence the decisions and policies of government officials)</a:t>
            </a:r>
            <a:endParaRPr lang="en-US" b="0"/>
          </a:p>
        </p:txBody>
      </p:sp>
      <p:sp>
        <p:nvSpPr>
          <p:cNvPr id="4" name="Content Placeholder 2">
            <a:extLst>
              <a:ext uri="{FF2B5EF4-FFF2-40B4-BE49-F238E27FC236}">
                <a16:creationId xmlns:a16="http://schemas.microsoft.com/office/drawing/2014/main" id="{C2FB1E24-F057-F13D-9D35-9727B3C0DE96}"/>
              </a:ext>
            </a:extLst>
          </p:cNvPr>
          <p:cNvSpPr txBox="1">
            <a:spLocks/>
          </p:cNvSpPr>
          <p:nvPr/>
        </p:nvSpPr>
        <p:spPr>
          <a:xfrm>
            <a:off x="6661485" y="2109014"/>
            <a:ext cx="5257800" cy="1515978"/>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0">
                <a:latin typeface="Arial"/>
                <a:cs typeface="Arial"/>
              </a:rPr>
              <a:t>Information provision: YES</a:t>
            </a:r>
          </a:p>
          <a:p>
            <a:r>
              <a:rPr lang="en-US" sz="2600" b="0">
                <a:latin typeface="Arial"/>
                <a:cs typeface="Arial"/>
              </a:rPr>
              <a:t>(providing facts, data, or context without pushing for a specific policy decision)</a:t>
            </a:r>
          </a:p>
        </p:txBody>
      </p:sp>
      <p:sp>
        <p:nvSpPr>
          <p:cNvPr id="5" name="&quot;Not Allowed&quot; Symbol 4">
            <a:extLst>
              <a:ext uri="{FF2B5EF4-FFF2-40B4-BE49-F238E27FC236}">
                <a16:creationId xmlns:a16="http://schemas.microsoft.com/office/drawing/2014/main" id="{2927F123-0029-D133-A02D-818FD28AB120}"/>
              </a:ext>
            </a:extLst>
          </p:cNvPr>
          <p:cNvSpPr/>
          <p:nvPr/>
        </p:nvSpPr>
        <p:spPr>
          <a:xfrm>
            <a:off x="2418347" y="3532602"/>
            <a:ext cx="1275348" cy="1183777"/>
          </a:xfrm>
          <a:prstGeom prst="noSmoking">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Graphic 6" descr="Checkmark with solid fill">
            <a:extLst>
              <a:ext uri="{FF2B5EF4-FFF2-40B4-BE49-F238E27FC236}">
                <a16:creationId xmlns:a16="http://schemas.microsoft.com/office/drawing/2014/main" id="{4DFC7B50-2BD4-0D82-0AD6-CAED3F740A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37884" y="3280610"/>
            <a:ext cx="1435769" cy="1435769"/>
          </a:xfrm>
          <a:prstGeom prst="rect">
            <a:avLst/>
          </a:prstGeom>
        </p:spPr>
      </p:pic>
      <p:sp>
        <p:nvSpPr>
          <p:cNvPr id="8" name="Content Placeholder 2">
            <a:extLst>
              <a:ext uri="{FF2B5EF4-FFF2-40B4-BE49-F238E27FC236}">
                <a16:creationId xmlns:a16="http://schemas.microsoft.com/office/drawing/2014/main" id="{7467CDF6-6E72-DF41-0984-C41361CA79A4}"/>
              </a:ext>
            </a:extLst>
          </p:cNvPr>
          <p:cNvSpPr txBox="1">
            <a:spLocks/>
          </p:cNvSpPr>
          <p:nvPr/>
        </p:nvSpPr>
        <p:spPr>
          <a:xfrm>
            <a:off x="546039" y="5201787"/>
            <a:ext cx="11107288" cy="64465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0" i="1">
                <a:latin typeface="Arial"/>
                <a:cs typeface="Arial"/>
              </a:rPr>
              <a:t>*While your LHD team is restricted from lobbying, you can leverage partners and coalitions to achieve mutual goals and navigate legal barriers! </a:t>
            </a:r>
            <a:endParaRPr lang="en-US" sz="1800" b="0" i="1"/>
          </a:p>
        </p:txBody>
      </p:sp>
    </p:spTree>
    <p:extLst>
      <p:ext uri="{BB962C8B-B14F-4D97-AF65-F5344CB8AC3E}">
        <p14:creationId xmlns:p14="http://schemas.microsoft.com/office/powerpoint/2010/main" val="4078104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normAutofit/>
          </a:bodyPr>
          <a:lstStyle/>
          <a:p>
            <a:r>
              <a:rPr lang="en-US" b="0">
                <a:solidFill>
                  <a:schemeClr val="tx1"/>
                </a:solidFill>
                <a:latin typeface="Arial"/>
                <a:cs typeface="Arial"/>
              </a:rPr>
              <a:t>Avenues for decision-maker engagement</a:t>
            </a:r>
            <a:endParaRPr lang="en-US"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5521680" y="4302532"/>
            <a:ext cx="1139459" cy="592764"/>
          </a:xfrm>
        </p:spPr>
        <p:txBody>
          <a:bodyPr vert="horz" lIns="91440" tIns="45720" rIns="91440" bIns="45720" rtlCol="0" anchor="t">
            <a:normAutofit/>
          </a:bodyPr>
          <a:lstStyle/>
          <a:p>
            <a:pPr algn="ctr"/>
            <a:r>
              <a:rPr lang="en-US" sz="2800" b="0">
                <a:latin typeface="Arial"/>
                <a:cs typeface="Arial"/>
              </a:rPr>
              <a:t>Visits</a:t>
            </a:r>
            <a:endParaRPr lang="en-US"/>
          </a:p>
        </p:txBody>
      </p:sp>
      <p:sp>
        <p:nvSpPr>
          <p:cNvPr id="4" name="Rectangle 3">
            <a:extLst>
              <a:ext uri="{FF2B5EF4-FFF2-40B4-BE49-F238E27FC236}">
                <a16:creationId xmlns:a16="http://schemas.microsoft.com/office/drawing/2014/main" id="{EF329501-3DD1-8970-0DCE-5F5BD33BB1FD}"/>
              </a:ext>
            </a:extLst>
          </p:cNvPr>
          <p:cNvSpPr/>
          <p:nvPr/>
        </p:nvSpPr>
        <p:spPr>
          <a:xfrm>
            <a:off x="5458161" y="2824821"/>
            <a:ext cx="1281500" cy="1215843"/>
          </a:xfrm>
          <a:prstGeom prst="ellipse">
            <a:avLst/>
          </a:prstGeom>
          <a:solidFill>
            <a:srgbClr val="702B84">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A2721747-4659-1294-A0E8-D15E37A8566C}"/>
              </a:ext>
            </a:extLst>
          </p:cNvPr>
          <p:cNvSpPr txBox="1">
            <a:spLocks/>
          </p:cNvSpPr>
          <p:nvPr/>
        </p:nvSpPr>
        <p:spPr>
          <a:xfrm>
            <a:off x="1465229" y="4306874"/>
            <a:ext cx="3113315" cy="58358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b="0">
                <a:latin typeface="Arial"/>
                <a:cs typeface="Arial"/>
              </a:rPr>
              <a:t>Briefs &amp; reports</a:t>
            </a:r>
            <a:endParaRPr lang="en-US"/>
          </a:p>
          <a:p>
            <a:pPr algn="ctr"/>
            <a:endParaRPr lang="en-US" sz="2800" b="0"/>
          </a:p>
        </p:txBody>
      </p:sp>
      <p:sp>
        <p:nvSpPr>
          <p:cNvPr id="7" name="Rectangle 3">
            <a:extLst>
              <a:ext uri="{FF2B5EF4-FFF2-40B4-BE49-F238E27FC236}">
                <a16:creationId xmlns:a16="http://schemas.microsoft.com/office/drawing/2014/main" id="{8239ECF2-61A6-23C9-3A05-365D283FE9E6}"/>
              </a:ext>
            </a:extLst>
          </p:cNvPr>
          <p:cNvSpPr/>
          <p:nvPr/>
        </p:nvSpPr>
        <p:spPr>
          <a:xfrm>
            <a:off x="2385970" y="2824819"/>
            <a:ext cx="1281500" cy="1215843"/>
          </a:xfrm>
          <a:prstGeom prst="ellipse">
            <a:avLst/>
          </a:prstGeom>
          <a:solidFill>
            <a:srgbClr val="702B84">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071412CC-D3D8-AF89-81F4-8264F57EAAF5}"/>
              </a:ext>
            </a:extLst>
          </p:cNvPr>
          <p:cNvSpPr txBox="1">
            <a:spLocks/>
          </p:cNvSpPr>
          <p:nvPr/>
        </p:nvSpPr>
        <p:spPr>
          <a:xfrm>
            <a:off x="7703457" y="4306874"/>
            <a:ext cx="3113315" cy="583584"/>
          </a:xfrm>
          <a:prstGeom prst="rect">
            <a:avLst/>
          </a:prstGeom>
        </p:spPr>
        <p:txBody>
          <a:bodyPr vert="horz" lIns="91440" tIns="45720" rIns="91440" bIns="45720" rtlCol="0" anchor="t">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b="0">
                <a:latin typeface="Arial"/>
                <a:cs typeface="Arial"/>
              </a:rPr>
              <a:t>Legislative process</a:t>
            </a:r>
            <a:endParaRPr lang="en-US"/>
          </a:p>
          <a:p>
            <a:pPr algn="ctr"/>
            <a:endParaRPr lang="en-US" sz="2800" b="0"/>
          </a:p>
        </p:txBody>
      </p:sp>
      <p:sp>
        <p:nvSpPr>
          <p:cNvPr id="10" name="Rectangle 3">
            <a:extLst>
              <a:ext uri="{FF2B5EF4-FFF2-40B4-BE49-F238E27FC236}">
                <a16:creationId xmlns:a16="http://schemas.microsoft.com/office/drawing/2014/main" id="{AF8B46DC-2F2A-4F06-701C-B3FAC227C295}"/>
              </a:ext>
            </a:extLst>
          </p:cNvPr>
          <p:cNvSpPr/>
          <p:nvPr/>
        </p:nvSpPr>
        <p:spPr>
          <a:xfrm>
            <a:off x="8615017" y="2824820"/>
            <a:ext cx="1281500" cy="1215843"/>
          </a:xfrm>
          <a:prstGeom prst="ellipse">
            <a:avLst/>
          </a:prstGeom>
          <a:solidFill>
            <a:srgbClr val="702B84">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Court with solid fill">
            <a:extLst>
              <a:ext uri="{FF2B5EF4-FFF2-40B4-BE49-F238E27FC236}">
                <a16:creationId xmlns:a16="http://schemas.microsoft.com/office/drawing/2014/main" id="{070AFEF7-F932-1245-4632-00EDD0F43F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31942" y="3048959"/>
            <a:ext cx="853924" cy="769258"/>
          </a:xfrm>
          <a:prstGeom prst="rect">
            <a:avLst/>
          </a:prstGeom>
        </p:spPr>
      </p:pic>
      <p:pic>
        <p:nvPicPr>
          <p:cNvPr id="12" name="Graphic 11" descr="Pencil with solid fill">
            <a:extLst>
              <a:ext uri="{FF2B5EF4-FFF2-40B4-BE49-F238E27FC236}">
                <a16:creationId xmlns:a16="http://schemas.microsoft.com/office/drawing/2014/main" id="{CCBF4051-8EBF-851E-D1C2-58DA1BE2AD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39181" y="3048959"/>
            <a:ext cx="769258" cy="769258"/>
          </a:xfrm>
          <a:prstGeom prst="rect">
            <a:avLst/>
          </a:prstGeom>
        </p:spPr>
      </p:pic>
      <p:pic>
        <p:nvPicPr>
          <p:cNvPr id="13" name="Graphic 12" descr="Walk with solid fill">
            <a:extLst>
              <a:ext uri="{FF2B5EF4-FFF2-40B4-BE49-F238E27FC236}">
                <a16:creationId xmlns:a16="http://schemas.microsoft.com/office/drawing/2014/main" id="{E0229BD6-3D83-E496-DFF9-6660441492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38800" y="2976388"/>
            <a:ext cx="914400" cy="914400"/>
          </a:xfrm>
          <a:prstGeom prst="rect">
            <a:avLst/>
          </a:prstGeom>
        </p:spPr>
      </p:pic>
      <p:sp>
        <p:nvSpPr>
          <p:cNvPr id="8" name="Rectangle: Rounded Corners 7">
            <a:extLst>
              <a:ext uri="{FF2B5EF4-FFF2-40B4-BE49-F238E27FC236}">
                <a16:creationId xmlns:a16="http://schemas.microsoft.com/office/drawing/2014/main" id="{1A4D76E9-DFFF-1583-C2AF-84449BB58952}"/>
              </a:ext>
            </a:extLst>
          </p:cNvPr>
          <p:cNvSpPr/>
          <p:nvPr/>
        </p:nvSpPr>
        <p:spPr>
          <a:xfrm>
            <a:off x="839737" y="2304724"/>
            <a:ext cx="10514469" cy="2748246"/>
          </a:xfrm>
          <a:prstGeom prst="roundRect">
            <a:avLst/>
          </a:prstGeom>
          <a:noFill/>
          <a:ln w="31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7235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a:xfrm>
            <a:off x="838200" y="767556"/>
            <a:ext cx="6104021" cy="1325563"/>
          </a:xfrm>
        </p:spPr>
        <p:txBody>
          <a:bodyPr>
            <a:normAutofit/>
          </a:bodyPr>
          <a:lstStyle/>
          <a:p>
            <a:r>
              <a:rPr lang="en-US" b="0">
                <a:solidFill>
                  <a:schemeClr val="tx1"/>
                </a:solidFill>
                <a:latin typeface="Arial"/>
                <a:cs typeface="Arial"/>
              </a:rPr>
              <a:t>Briefs</a:t>
            </a:r>
            <a:br>
              <a:rPr lang="en-US" b="0">
                <a:solidFill>
                  <a:schemeClr val="tx1"/>
                </a:solidFill>
                <a:latin typeface="Arial"/>
                <a:cs typeface="Arial"/>
              </a:rPr>
            </a:br>
            <a:r>
              <a:rPr lang="en-US" sz="2800" b="0">
                <a:solidFill>
                  <a:schemeClr val="tx1"/>
                </a:solidFill>
                <a:latin typeface="Arial"/>
                <a:cs typeface="Arial"/>
              </a:rPr>
              <a:t>The critical door-opener</a:t>
            </a:r>
            <a:endParaRPr lang="en-US" sz="2800" b="0">
              <a:solidFill>
                <a:schemeClr val="tx1"/>
              </a:solidFill>
            </a:endParaRPr>
          </a:p>
        </p:txBody>
      </p:sp>
      <p:sp>
        <p:nvSpPr>
          <p:cNvPr id="10" name="TextBox 9">
            <a:extLst>
              <a:ext uri="{FF2B5EF4-FFF2-40B4-BE49-F238E27FC236}">
                <a16:creationId xmlns:a16="http://schemas.microsoft.com/office/drawing/2014/main" id="{62D9FF0C-8858-E83D-6CB9-EAB66EF17821}"/>
              </a:ext>
            </a:extLst>
          </p:cNvPr>
          <p:cNvSpPr txBox="1"/>
          <p:nvPr/>
        </p:nvSpPr>
        <p:spPr>
          <a:xfrm>
            <a:off x="926933" y="2237695"/>
            <a:ext cx="5693515" cy="3785652"/>
          </a:xfrm>
          <a:prstGeom prst="rect">
            <a:avLst/>
          </a:prstGeom>
          <a:noFill/>
        </p:spPr>
        <p:txBody>
          <a:bodyPr wrap="square" lIns="91440" tIns="45720" rIns="91440" bIns="45720" rtlCol="0" anchor="t">
            <a:spAutoFit/>
          </a:bodyPr>
          <a:lstStyle/>
          <a:p>
            <a:r>
              <a:rPr lang="en-US" sz="2400">
                <a:latin typeface="Arial"/>
                <a:cs typeface="Arial"/>
              </a:rPr>
              <a:t>Ideally &lt;2 pages</a:t>
            </a:r>
            <a:endParaRPr lang="en-US"/>
          </a:p>
          <a:p>
            <a:pPr marL="285750" indent="-285750">
              <a:buFont typeface="Arial" panose="020B0604020202020204" pitchFamily="34" charset="0"/>
              <a:buChar char="•"/>
            </a:pPr>
            <a:r>
              <a:rPr lang="en-US" sz="2400">
                <a:latin typeface="Arial"/>
                <a:cs typeface="Arial"/>
              </a:rPr>
              <a:t>Your message ‘at a glance’</a:t>
            </a:r>
          </a:p>
          <a:p>
            <a:pPr marL="285750" indent="-285750">
              <a:buFont typeface="Arial" panose="020B0604020202020204" pitchFamily="34" charset="0"/>
              <a:buChar char="•"/>
            </a:pPr>
            <a:endParaRPr lang="en-US" sz="2400">
              <a:latin typeface="Arial"/>
              <a:cs typeface="Arial"/>
            </a:endParaRPr>
          </a:p>
          <a:p>
            <a:r>
              <a:rPr lang="en-US" sz="2400">
                <a:latin typeface="Arial"/>
                <a:cs typeface="Arial"/>
              </a:rPr>
              <a:t>Include:</a:t>
            </a:r>
          </a:p>
          <a:p>
            <a:pPr marL="285750" indent="-285750">
              <a:buFont typeface="Arial" panose="020B0604020202020204" pitchFamily="34" charset="0"/>
              <a:buChar char="•"/>
            </a:pPr>
            <a:r>
              <a:rPr lang="en-US" sz="2400">
                <a:latin typeface="Arial"/>
                <a:cs typeface="Arial"/>
              </a:rPr>
              <a:t>Background (why it matters)</a:t>
            </a:r>
          </a:p>
          <a:p>
            <a:pPr marL="285750" indent="-285750">
              <a:buFont typeface="Arial" panose="020B0604020202020204" pitchFamily="34" charset="0"/>
              <a:buChar char="•"/>
            </a:pPr>
            <a:r>
              <a:rPr lang="en-US" sz="2400">
                <a:latin typeface="Arial"/>
                <a:cs typeface="Arial"/>
              </a:rPr>
              <a:t>Key findings</a:t>
            </a:r>
          </a:p>
          <a:p>
            <a:pPr marL="285750" indent="-285750">
              <a:buFont typeface="Arial" panose="020B0604020202020204" pitchFamily="34" charset="0"/>
              <a:buChar char="•"/>
            </a:pPr>
            <a:r>
              <a:rPr lang="en-US" sz="2400">
                <a:latin typeface="Arial"/>
                <a:cs typeface="Arial"/>
              </a:rPr>
              <a:t>Conclusions or recommendations</a:t>
            </a:r>
          </a:p>
          <a:p>
            <a:pPr marL="285750" indent="-285750">
              <a:buFont typeface="Arial" panose="020B0604020202020204" pitchFamily="34" charset="0"/>
              <a:buChar char="•"/>
            </a:pPr>
            <a:r>
              <a:rPr lang="en-US" sz="2400">
                <a:latin typeface="Arial"/>
                <a:cs typeface="Arial"/>
              </a:rPr>
              <a:t>Links to more information</a:t>
            </a:r>
          </a:p>
          <a:p>
            <a:pPr marL="285750" indent="-285750">
              <a:buFont typeface="Arial" panose="020B0604020202020204" pitchFamily="34" charset="0"/>
              <a:buChar char="•"/>
            </a:pPr>
            <a:endParaRPr lang="en-US" sz="2400">
              <a:latin typeface="Arial"/>
              <a:cs typeface="Arial"/>
            </a:endParaRPr>
          </a:p>
          <a:p>
            <a:r>
              <a:rPr lang="en-US" sz="2400">
                <a:latin typeface="Arial"/>
                <a:cs typeface="Arial"/>
              </a:rPr>
              <a:t>*Tailor to your audience!</a:t>
            </a:r>
          </a:p>
        </p:txBody>
      </p:sp>
      <p:pic>
        <p:nvPicPr>
          <p:cNvPr id="3" name="Picture 2" descr="A close up of a product&#10;&#10;Description automatically generated">
            <a:extLst>
              <a:ext uri="{FF2B5EF4-FFF2-40B4-BE49-F238E27FC236}">
                <a16:creationId xmlns:a16="http://schemas.microsoft.com/office/drawing/2014/main" id="{3387AC14-47B2-3B38-9FBE-FF0E4C6D4A32}"/>
              </a:ext>
            </a:extLst>
          </p:cNvPr>
          <p:cNvPicPr>
            <a:picLocks noChangeAspect="1"/>
          </p:cNvPicPr>
          <p:nvPr/>
        </p:nvPicPr>
        <p:blipFill>
          <a:blip r:embed="rId3"/>
          <a:stretch>
            <a:fillRect/>
          </a:stretch>
        </p:blipFill>
        <p:spPr>
          <a:xfrm>
            <a:off x="6243446" y="0"/>
            <a:ext cx="5322137" cy="6858000"/>
          </a:xfrm>
          <a:prstGeom prst="rect">
            <a:avLst/>
          </a:prstGeom>
        </p:spPr>
      </p:pic>
    </p:spTree>
    <p:extLst>
      <p:ext uri="{BB962C8B-B14F-4D97-AF65-F5344CB8AC3E}">
        <p14:creationId xmlns:p14="http://schemas.microsoft.com/office/powerpoint/2010/main" val="12769137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a:xfrm>
            <a:off x="838200" y="902493"/>
            <a:ext cx="10515600" cy="1325563"/>
          </a:xfrm>
        </p:spPr>
        <p:txBody>
          <a:bodyPr>
            <a:normAutofit/>
          </a:bodyPr>
          <a:lstStyle/>
          <a:p>
            <a:r>
              <a:rPr lang="en-US" b="0">
                <a:solidFill>
                  <a:schemeClr val="tx1"/>
                </a:solidFill>
                <a:latin typeface="Arial"/>
                <a:cs typeface="Arial"/>
              </a:rPr>
              <a:t>Visits</a:t>
            </a:r>
            <a:br>
              <a:rPr lang="en-US" b="0">
                <a:latin typeface="Arial"/>
                <a:cs typeface="Arial"/>
              </a:rPr>
            </a:br>
            <a:r>
              <a:rPr lang="en-US" sz="2800" b="0">
                <a:solidFill>
                  <a:schemeClr val="tx1"/>
                </a:solidFill>
                <a:latin typeface="Arial"/>
                <a:cs typeface="Arial"/>
              </a:rPr>
              <a:t>Make a visit – Host a visit</a:t>
            </a:r>
            <a:endParaRPr lang="en-US" sz="3600"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838200" y="2380456"/>
            <a:ext cx="6573253" cy="3202763"/>
          </a:xfrm>
        </p:spPr>
        <p:txBody>
          <a:bodyPr vert="horz" lIns="91440" tIns="45720" rIns="91440" bIns="45720" rtlCol="0" anchor="t">
            <a:normAutofit/>
          </a:bodyPr>
          <a:lstStyle/>
          <a:p>
            <a:r>
              <a:rPr lang="en-US" sz="2400" b="0">
                <a:latin typeface="Arial"/>
                <a:cs typeface="Arial"/>
              </a:rPr>
              <a:t>Representative’s district or capitol office</a:t>
            </a:r>
          </a:p>
          <a:p>
            <a:pPr marL="457200" indent="-457200">
              <a:buFont typeface="Arial" panose="020B0604020202020204" pitchFamily="34" charset="0"/>
              <a:buChar char="•"/>
            </a:pPr>
            <a:r>
              <a:rPr lang="en-US" sz="2400" b="0">
                <a:latin typeface="Arial"/>
                <a:cs typeface="Arial"/>
              </a:rPr>
              <a:t>Make an appointment</a:t>
            </a:r>
          </a:p>
          <a:p>
            <a:pPr marL="457200" indent="-457200">
              <a:buFont typeface="Arial" panose="020B0604020202020204" pitchFamily="34" charset="0"/>
              <a:buChar char="•"/>
            </a:pPr>
            <a:r>
              <a:rPr lang="en-US" sz="2400" b="0">
                <a:latin typeface="Arial"/>
                <a:cs typeface="Arial"/>
              </a:rPr>
              <a:t>Have something to show and/or tell</a:t>
            </a:r>
          </a:p>
          <a:p>
            <a:pPr marL="457200" indent="-457200">
              <a:buFont typeface="Arial" panose="020B0604020202020204" pitchFamily="34" charset="0"/>
              <a:buChar char="•"/>
            </a:pPr>
            <a:endParaRPr lang="en-US" sz="2400" b="0">
              <a:latin typeface="Arial"/>
              <a:cs typeface="Arial"/>
            </a:endParaRPr>
          </a:p>
          <a:p>
            <a:r>
              <a:rPr lang="en-US" sz="2400" b="0">
                <a:latin typeface="Arial"/>
                <a:cs typeface="Arial"/>
              </a:rPr>
              <a:t>Visit your program</a:t>
            </a:r>
          </a:p>
          <a:p>
            <a:pPr marL="457200" indent="-457200">
              <a:buFont typeface="Arial" panose="020B0604020202020204" pitchFamily="34" charset="0"/>
              <a:buChar char="•"/>
            </a:pPr>
            <a:r>
              <a:rPr lang="en-US" sz="2400" b="0">
                <a:latin typeface="Arial"/>
                <a:cs typeface="Arial"/>
              </a:rPr>
              <a:t>When representatives are home</a:t>
            </a:r>
          </a:p>
          <a:p>
            <a:pPr marL="457200" indent="-457200">
              <a:buFont typeface="Arial" panose="020B0604020202020204" pitchFamily="34" charset="0"/>
              <a:buChar char="•"/>
            </a:pPr>
            <a:r>
              <a:rPr lang="en-US" sz="2400" b="0">
                <a:latin typeface="Arial"/>
                <a:cs typeface="Arial"/>
              </a:rPr>
              <a:t>Have something to show and/or tell</a:t>
            </a:r>
          </a:p>
          <a:p>
            <a:pPr marL="571500" indent="-571500">
              <a:buChar char="•"/>
            </a:pPr>
            <a:endParaRPr lang="en-US" sz="2400" b="0">
              <a:latin typeface="Arial"/>
              <a:cs typeface="Arial"/>
            </a:endParaRPr>
          </a:p>
          <a:p>
            <a:pPr marL="571500" indent="-571500">
              <a:buChar char="•"/>
            </a:pPr>
            <a:endParaRPr lang="en-US" sz="2400" b="0">
              <a:latin typeface="Arial"/>
              <a:cs typeface="Arial"/>
            </a:endParaRPr>
          </a:p>
          <a:p>
            <a:endParaRPr lang="en-US" sz="2400" b="0">
              <a:latin typeface="Arial"/>
              <a:cs typeface="Arial"/>
            </a:endParaRPr>
          </a:p>
          <a:p>
            <a:pPr marL="571500" indent="-571500">
              <a:buChar char="•"/>
            </a:pPr>
            <a:endParaRPr lang="en-US" sz="2400" b="0">
              <a:latin typeface="Arial"/>
              <a:cs typeface="Arial"/>
            </a:endParaRPr>
          </a:p>
          <a:p>
            <a:pPr marL="571500" indent="-571500">
              <a:buChar char="•"/>
            </a:pPr>
            <a:endParaRPr lang="en-US" sz="2400" b="0">
              <a:latin typeface="Arial"/>
              <a:cs typeface="Arial"/>
            </a:endParaRPr>
          </a:p>
        </p:txBody>
      </p:sp>
      <p:pic>
        <p:nvPicPr>
          <p:cNvPr id="4" name="Content Placeholder 5">
            <a:extLst>
              <a:ext uri="{FF2B5EF4-FFF2-40B4-BE49-F238E27FC236}">
                <a16:creationId xmlns:a16="http://schemas.microsoft.com/office/drawing/2014/main" id="{52ED1B90-656D-F8FB-4BE6-875BB35B5583}"/>
              </a:ext>
            </a:extLst>
          </p:cNvPr>
          <p:cNvPicPr>
            <a:picLocks noChangeAspect="1"/>
          </p:cNvPicPr>
          <p:nvPr/>
        </p:nvPicPr>
        <p:blipFill>
          <a:blip r:embed="rId3"/>
          <a:srcRect t="7861" b="7861"/>
          <a:stretch>
            <a:fillRect/>
          </a:stretch>
        </p:blipFill>
        <p:spPr>
          <a:xfrm>
            <a:off x="7603066" y="877065"/>
            <a:ext cx="4458305" cy="2818740"/>
          </a:xfrm>
          <a:prstGeom prst="rect">
            <a:avLst/>
          </a:prstGeom>
        </p:spPr>
      </p:pic>
      <p:pic>
        <p:nvPicPr>
          <p:cNvPr id="5" name="Picture Placeholder 1">
            <a:extLst>
              <a:ext uri="{FF2B5EF4-FFF2-40B4-BE49-F238E27FC236}">
                <a16:creationId xmlns:a16="http://schemas.microsoft.com/office/drawing/2014/main" id="{EE8FBC30-618B-0B53-912F-6A0CE6B854F1}"/>
              </a:ext>
            </a:extLst>
          </p:cNvPr>
          <p:cNvPicPr>
            <a:picLocks noChangeAspect="1"/>
          </p:cNvPicPr>
          <p:nvPr/>
        </p:nvPicPr>
        <p:blipFill>
          <a:blip r:embed="rId4"/>
          <a:srcRect t="8033" b="8033"/>
          <a:stretch>
            <a:fillRect/>
          </a:stretch>
        </p:blipFill>
        <p:spPr>
          <a:xfrm>
            <a:off x="7603066" y="3905847"/>
            <a:ext cx="4458305" cy="2801656"/>
          </a:xfrm>
          <a:prstGeom prst="rect">
            <a:avLst/>
          </a:prstGeom>
        </p:spPr>
      </p:pic>
      <p:sp>
        <p:nvSpPr>
          <p:cNvPr id="6" name="TextBox 5">
            <a:extLst>
              <a:ext uri="{FF2B5EF4-FFF2-40B4-BE49-F238E27FC236}">
                <a16:creationId xmlns:a16="http://schemas.microsoft.com/office/drawing/2014/main" id="{BC655CEC-0A90-1D64-0936-EC6E76C94731}"/>
              </a:ext>
            </a:extLst>
          </p:cNvPr>
          <p:cNvSpPr txBox="1"/>
          <p:nvPr/>
        </p:nvSpPr>
        <p:spPr>
          <a:xfrm>
            <a:off x="2988352" y="6107339"/>
            <a:ext cx="4625854" cy="600164"/>
          </a:xfrm>
          <a:prstGeom prst="rect">
            <a:avLst/>
          </a:prstGeom>
          <a:noFill/>
        </p:spPr>
        <p:txBody>
          <a:bodyPr wrap="square" rtlCol="0">
            <a:spAutoFit/>
          </a:bodyPr>
          <a:lstStyle/>
          <a:p>
            <a:r>
              <a:rPr lang="en-US" sz="1100"/>
              <a:t>Photos:  Top- visiting a Congressional office in DC Bottom-</a:t>
            </a:r>
            <a:r>
              <a:rPr lang="en-US" sz="1100" b="0" i="0" u="none" strike="noStrike">
                <a:solidFill>
                  <a:srgbClr val="000000"/>
                </a:solidFill>
                <a:effectLst/>
                <a:latin typeface="Arial" panose="020B0604020202020204" pitchFamily="34" charset="0"/>
              </a:rPr>
              <a:t>Loving Kindness Education and Learning Center hosted their Congressional Representative, Greg Landsman; courtesy National CACFP Assn</a:t>
            </a:r>
            <a:endParaRPr lang="en-US" sz="1100"/>
          </a:p>
        </p:txBody>
      </p:sp>
    </p:spTree>
    <p:extLst>
      <p:ext uri="{BB962C8B-B14F-4D97-AF65-F5344CB8AC3E}">
        <p14:creationId xmlns:p14="http://schemas.microsoft.com/office/powerpoint/2010/main" val="30247496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normAutofit/>
          </a:bodyPr>
          <a:lstStyle/>
          <a:p>
            <a:r>
              <a:rPr lang="en-US" b="0">
                <a:solidFill>
                  <a:schemeClr val="tx1"/>
                </a:solidFill>
                <a:latin typeface="Arial"/>
                <a:cs typeface="Arial"/>
              </a:rPr>
              <a:t>Informing the legislative process</a:t>
            </a:r>
            <a:endParaRPr lang="en-US" b="0">
              <a:solidFill>
                <a:schemeClr val="tx1"/>
              </a:solidFill>
            </a:endParaRPr>
          </a:p>
        </p:txBody>
      </p:sp>
      <p:sp>
        <p:nvSpPr>
          <p:cNvPr id="7" name="Rectangle 6">
            <a:extLst>
              <a:ext uri="{FF2B5EF4-FFF2-40B4-BE49-F238E27FC236}">
                <a16:creationId xmlns:a16="http://schemas.microsoft.com/office/drawing/2014/main" id="{FFF0F1F0-D4F8-350E-4A99-957910F4314D}"/>
              </a:ext>
            </a:extLst>
          </p:cNvPr>
          <p:cNvSpPr/>
          <p:nvPr/>
        </p:nvSpPr>
        <p:spPr>
          <a:xfrm>
            <a:off x="1441526" y="4020464"/>
            <a:ext cx="4586309" cy="2078497"/>
          </a:xfrm>
          <a:prstGeom prst="rect">
            <a:avLst/>
          </a:prstGeom>
          <a:solidFill>
            <a:schemeClr val="bg1"/>
          </a:solidFill>
          <a:ln w="28575">
            <a:solidFill>
              <a:srgbClr val="AF2A3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rgbClr val="AF2A30"/>
                </a:solidFill>
                <a:latin typeface="Arial"/>
                <a:cs typeface="Arial"/>
              </a:rPr>
              <a:t>Hearing</a:t>
            </a:r>
          </a:p>
          <a:p>
            <a:pPr algn="ctr"/>
            <a:r>
              <a:rPr lang="en-US" sz="2400">
                <a:solidFill>
                  <a:srgbClr val="AF2A30"/>
                </a:solidFill>
                <a:latin typeface="Arial"/>
                <a:cs typeface="Arial"/>
              </a:rPr>
              <a:t>Legislative hearings</a:t>
            </a:r>
          </a:p>
          <a:p>
            <a:pPr algn="ctr"/>
            <a:r>
              <a:rPr lang="en-US" sz="2400">
                <a:solidFill>
                  <a:srgbClr val="AF2A30"/>
                </a:solidFill>
                <a:latin typeface="Arial"/>
                <a:cs typeface="Arial"/>
              </a:rPr>
              <a:t>Invited as an expert witness </a:t>
            </a:r>
          </a:p>
          <a:p>
            <a:pPr algn="ctr"/>
            <a:r>
              <a:rPr lang="en-US" sz="2400">
                <a:solidFill>
                  <a:srgbClr val="AF2A30"/>
                </a:solidFill>
                <a:latin typeface="Arial"/>
                <a:cs typeface="Arial"/>
              </a:rPr>
              <a:t>or open for “me too”</a:t>
            </a:r>
            <a:endParaRPr lang="en-US"/>
          </a:p>
        </p:txBody>
      </p:sp>
      <p:sp>
        <p:nvSpPr>
          <p:cNvPr id="6" name="Rectangle 5">
            <a:extLst>
              <a:ext uri="{FF2B5EF4-FFF2-40B4-BE49-F238E27FC236}">
                <a16:creationId xmlns:a16="http://schemas.microsoft.com/office/drawing/2014/main" id="{176DFA3F-F364-28A0-3D08-1B61609EAA66}"/>
              </a:ext>
            </a:extLst>
          </p:cNvPr>
          <p:cNvSpPr/>
          <p:nvPr/>
        </p:nvSpPr>
        <p:spPr>
          <a:xfrm>
            <a:off x="1436978" y="1796786"/>
            <a:ext cx="4591046" cy="2071707"/>
          </a:xfrm>
          <a:prstGeom prst="rect">
            <a:avLst/>
          </a:prstGeom>
          <a:solidFill>
            <a:schemeClr val="bg1"/>
          </a:solidFill>
          <a:ln w="285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rgbClr val="702B84"/>
                </a:solidFill>
                <a:latin typeface="Arial"/>
                <a:cs typeface="Arial"/>
              </a:rPr>
              <a:t>Public comment</a:t>
            </a:r>
          </a:p>
          <a:p>
            <a:pPr algn="ctr"/>
            <a:r>
              <a:rPr lang="en-US" sz="2400">
                <a:solidFill>
                  <a:srgbClr val="702B84"/>
                </a:solidFill>
                <a:latin typeface="Arial"/>
                <a:cs typeface="Arial"/>
              </a:rPr>
              <a:t>Development of regulations</a:t>
            </a:r>
          </a:p>
          <a:p>
            <a:pPr algn="ctr"/>
            <a:r>
              <a:rPr lang="en-US" sz="2400">
                <a:solidFill>
                  <a:srgbClr val="702B84"/>
                </a:solidFill>
                <a:latin typeface="Arial"/>
                <a:cs typeface="Arial"/>
              </a:rPr>
              <a:t>Open to (almost) anyone</a:t>
            </a:r>
          </a:p>
          <a:p>
            <a:pPr algn="ctr"/>
            <a:endParaRPr lang="en-US" sz="2400">
              <a:solidFill>
                <a:srgbClr val="702B84"/>
              </a:solidFill>
              <a:latin typeface="Arial"/>
              <a:cs typeface="Arial"/>
            </a:endParaRPr>
          </a:p>
        </p:txBody>
      </p:sp>
      <p:sp>
        <p:nvSpPr>
          <p:cNvPr id="8" name="Rectangle 7">
            <a:extLst>
              <a:ext uri="{FF2B5EF4-FFF2-40B4-BE49-F238E27FC236}">
                <a16:creationId xmlns:a16="http://schemas.microsoft.com/office/drawing/2014/main" id="{12CD0F46-F501-D38F-F1EC-51AE1D22748C}"/>
              </a:ext>
            </a:extLst>
          </p:cNvPr>
          <p:cNvSpPr/>
          <p:nvPr/>
        </p:nvSpPr>
        <p:spPr>
          <a:xfrm>
            <a:off x="6177194" y="1811163"/>
            <a:ext cx="4588401" cy="2061124"/>
          </a:xfrm>
          <a:prstGeom prst="rect">
            <a:avLst/>
          </a:prstGeom>
          <a:solidFill>
            <a:schemeClr val="bg1"/>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accent6">
                    <a:lumMod val="49000"/>
                  </a:schemeClr>
                </a:solidFill>
                <a:latin typeface="Arial"/>
                <a:cs typeface="Arial"/>
              </a:rPr>
              <a:t>Listening session</a:t>
            </a:r>
          </a:p>
          <a:p>
            <a:pPr algn="ctr"/>
            <a:r>
              <a:rPr lang="en-US" sz="2400">
                <a:solidFill>
                  <a:schemeClr val="accent6">
                    <a:lumMod val="49000"/>
                  </a:schemeClr>
                </a:solidFill>
                <a:latin typeface="Arial"/>
                <a:cs typeface="Arial"/>
              </a:rPr>
              <a:t>Fact- and opinion-finding by agencies</a:t>
            </a:r>
          </a:p>
          <a:p>
            <a:pPr algn="ctr"/>
            <a:r>
              <a:rPr lang="en-US" sz="2400">
                <a:solidFill>
                  <a:schemeClr val="accent6">
                    <a:lumMod val="49000"/>
                  </a:schemeClr>
                </a:solidFill>
                <a:latin typeface="Arial"/>
                <a:cs typeface="Arial"/>
              </a:rPr>
              <a:t>May be open or by invite</a:t>
            </a:r>
            <a:endParaRPr lang="en-US">
              <a:solidFill>
                <a:schemeClr val="accent6">
                  <a:lumMod val="49000"/>
                </a:schemeClr>
              </a:solidFill>
            </a:endParaRPr>
          </a:p>
        </p:txBody>
      </p:sp>
      <p:sp>
        <p:nvSpPr>
          <p:cNvPr id="4" name="Rectangle 3">
            <a:extLst>
              <a:ext uri="{FF2B5EF4-FFF2-40B4-BE49-F238E27FC236}">
                <a16:creationId xmlns:a16="http://schemas.microsoft.com/office/drawing/2014/main" id="{3DAC678D-9696-3416-BFE8-F959156A6119}"/>
              </a:ext>
            </a:extLst>
          </p:cNvPr>
          <p:cNvSpPr/>
          <p:nvPr/>
        </p:nvSpPr>
        <p:spPr>
          <a:xfrm>
            <a:off x="6173508" y="4024925"/>
            <a:ext cx="4581507" cy="2056882"/>
          </a:xfrm>
          <a:prstGeom prst="rect">
            <a:avLst/>
          </a:prstGeom>
          <a:solidFill>
            <a:schemeClr val="bg1"/>
          </a:solidFill>
          <a:ln w="28575">
            <a:solidFill>
              <a:srgbClr val="2B388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rgbClr val="702B84"/>
                </a:solidFill>
              </a:rPr>
              <a:t>    </a:t>
            </a:r>
            <a:r>
              <a:rPr lang="en-US" sz="2800" b="1">
                <a:solidFill>
                  <a:srgbClr val="2B388F"/>
                </a:solidFill>
                <a:latin typeface="Arial"/>
                <a:cs typeface="Arial"/>
              </a:rPr>
              <a:t>Briefing</a:t>
            </a:r>
            <a:endParaRPr lang="en-US">
              <a:solidFill>
                <a:srgbClr val="2B388F"/>
              </a:solidFill>
              <a:ea typeface="Calibri"/>
              <a:cs typeface="Calibri"/>
            </a:endParaRPr>
          </a:p>
          <a:p>
            <a:pPr lvl="1" algn="ctr"/>
            <a:r>
              <a:rPr lang="en-US" sz="2400">
                <a:solidFill>
                  <a:srgbClr val="2B388F"/>
                </a:solidFill>
                <a:latin typeface="Arial"/>
                <a:cs typeface="Arial"/>
              </a:rPr>
              <a:t>Experts invited to speak on specific issue</a:t>
            </a:r>
          </a:p>
          <a:p>
            <a:pPr lvl="1" algn="ctr"/>
            <a:r>
              <a:rPr lang="en-US" sz="2400">
                <a:solidFill>
                  <a:srgbClr val="2B388F"/>
                </a:solidFill>
                <a:latin typeface="Arial"/>
                <a:cs typeface="Arial"/>
              </a:rPr>
              <a:t>Longer talk; provide factsheet for briefing packet</a:t>
            </a:r>
            <a:endParaRPr lang="en-US"/>
          </a:p>
        </p:txBody>
      </p:sp>
      <p:pic>
        <p:nvPicPr>
          <p:cNvPr id="13" name="Content Placeholder 5">
            <a:extLst>
              <a:ext uri="{FF2B5EF4-FFF2-40B4-BE49-F238E27FC236}">
                <a16:creationId xmlns:a16="http://schemas.microsoft.com/office/drawing/2014/main" id="{23567CD3-E8F3-B9AD-1E30-256DF1C57A23}"/>
              </a:ext>
            </a:extLst>
          </p:cNvPr>
          <p:cNvPicPr>
            <a:picLocks noChangeAspect="1"/>
          </p:cNvPicPr>
          <p:nvPr/>
        </p:nvPicPr>
        <p:blipFill rotWithShape="1">
          <a:blip r:embed="rId3"/>
          <a:srcRect l="2062" r="33505" b="29775"/>
          <a:stretch/>
        </p:blipFill>
        <p:spPr>
          <a:xfrm>
            <a:off x="436539" y="1800580"/>
            <a:ext cx="1324026" cy="1318066"/>
          </a:xfrm>
          <a:prstGeom prst="rect">
            <a:avLst/>
          </a:prstGeom>
        </p:spPr>
      </p:pic>
      <p:pic>
        <p:nvPicPr>
          <p:cNvPr id="12" name="Content Placeholder 5">
            <a:extLst>
              <a:ext uri="{FF2B5EF4-FFF2-40B4-BE49-F238E27FC236}">
                <a16:creationId xmlns:a16="http://schemas.microsoft.com/office/drawing/2014/main" id="{EC938D48-5A72-DDC0-AADB-C707ED15C11B}"/>
              </a:ext>
            </a:extLst>
          </p:cNvPr>
          <p:cNvPicPr>
            <a:picLocks noChangeAspect="1"/>
          </p:cNvPicPr>
          <p:nvPr/>
        </p:nvPicPr>
        <p:blipFill>
          <a:blip r:embed="rId4"/>
          <a:stretch>
            <a:fillRect/>
          </a:stretch>
        </p:blipFill>
        <p:spPr>
          <a:xfrm>
            <a:off x="122589" y="5078653"/>
            <a:ext cx="1434873" cy="1030121"/>
          </a:xfrm>
          <a:prstGeom prst="rect">
            <a:avLst/>
          </a:prstGeom>
        </p:spPr>
      </p:pic>
      <p:pic>
        <p:nvPicPr>
          <p:cNvPr id="10" name="Content Placeholder 9">
            <a:extLst>
              <a:ext uri="{FF2B5EF4-FFF2-40B4-BE49-F238E27FC236}">
                <a16:creationId xmlns:a16="http://schemas.microsoft.com/office/drawing/2014/main" id="{05BB5F08-3EC4-03E0-FCA9-7C455F21EEC5}"/>
              </a:ext>
            </a:extLst>
          </p:cNvPr>
          <p:cNvPicPr>
            <a:picLocks noChangeAspect="1"/>
          </p:cNvPicPr>
          <p:nvPr/>
        </p:nvPicPr>
        <p:blipFill>
          <a:blip r:embed="rId5"/>
          <a:stretch>
            <a:fillRect/>
          </a:stretch>
        </p:blipFill>
        <p:spPr bwMode="auto">
          <a:xfrm>
            <a:off x="10642048" y="2344306"/>
            <a:ext cx="1436047" cy="1004097"/>
          </a:xfrm>
          <a:prstGeom prst="rect">
            <a:avLst/>
          </a:prstGeom>
          <a:noFill/>
          <a:extLst>
            <a:ext uri="{909E8E84-426E-40DD-AFC4-6F175D3DCCD1}">
              <a14:hiddenFill xmlns:a14="http://schemas.microsoft.com/office/drawing/2010/main">
                <a:solidFill>
                  <a:srgbClr val="FFFFFF"/>
                </a:solidFill>
              </a14:hiddenFill>
            </a:ext>
          </a:extLst>
        </p:spPr>
      </p:pic>
      <p:pic>
        <p:nvPicPr>
          <p:cNvPr id="11" name="Content Placeholder 5">
            <a:extLst>
              <a:ext uri="{FF2B5EF4-FFF2-40B4-BE49-F238E27FC236}">
                <a16:creationId xmlns:a16="http://schemas.microsoft.com/office/drawing/2014/main" id="{B197854C-FB76-EBD3-F15E-5CE439162773}"/>
              </a:ext>
            </a:extLst>
          </p:cNvPr>
          <p:cNvPicPr>
            <a:picLocks noChangeAspect="1"/>
          </p:cNvPicPr>
          <p:nvPr/>
        </p:nvPicPr>
        <p:blipFill>
          <a:blip r:embed="rId6"/>
          <a:srcRect l="-291" r="1110" b="12178"/>
          <a:stretch/>
        </p:blipFill>
        <p:spPr>
          <a:xfrm>
            <a:off x="4598" y="4017916"/>
            <a:ext cx="1435511" cy="1013929"/>
          </a:xfrm>
          <a:prstGeom prst="rect">
            <a:avLst/>
          </a:prstGeom>
        </p:spPr>
      </p:pic>
      <p:pic>
        <p:nvPicPr>
          <p:cNvPr id="14" name="Content Placeholder 5" descr="A person standing in front of a group of people&#10;&#10;Description automatically generated">
            <a:extLst>
              <a:ext uri="{FF2B5EF4-FFF2-40B4-BE49-F238E27FC236}">
                <a16:creationId xmlns:a16="http://schemas.microsoft.com/office/drawing/2014/main" id="{AF03D9B1-8805-DFE4-53CA-92A9A2F98C36}"/>
              </a:ext>
            </a:extLst>
          </p:cNvPr>
          <p:cNvPicPr>
            <a:picLocks noChangeAspect="1"/>
          </p:cNvPicPr>
          <p:nvPr/>
        </p:nvPicPr>
        <p:blipFill>
          <a:blip r:embed="rId7"/>
          <a:srcRect l="-968" t="24324" r="15328"/>
          <a:stretch/>
        </p:blipFill>
        <p:spPr>
          <a:xfrm>
            <a:off x="10642048" y="4562131"/>
            <a:ext cx="1442553" cy="995464"/>
          </a:xfrm>
          <a:prstGeom prst="rect">
            <a:avLst/>
          </a:prstGeom>
        </p:spPr>
      </p:pic>
    </p:spTree>
    <p:extLst>
      <p:ext uri="{BB962C8B-B14F-4D97-AF65-F5344CB8AC3E}">
        <p14:creationId xmlns:p14="http://schemas.microsoft.com/office/powerpoint/2010/main" val="2078104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EF6AE-6C55-A020-2E7E-06611E150556}"/>
              </a:ext>
            </a:extLst>
          </p:cNvPr>
          <p:cNvSpPr>
            <a:spLocks noGrp="1"/>
          </p:cNvSpPr>
          <p:nvPr>
            <p:ph type="title"/>
          </p:nvPr>
        </p:nvSpPr>
        <p:spPr/>
        <p:txBody>
          <a:bodyPr/>
          <a:lstStyle/>
          <a:p>
            <a:r>
              <a:rPr lang="en-US" b="0">
                <a:solidFill>
                  <a:schemeClr val="tx1"/>
                </a:solidFill>
                <a:latin typeface="Arial"/>
                <a:ea typeface="Calibri Light"/>
                <a:cs typeface="Calibri Light"/>
              </a:rPr>
              <a:t>Why did we create this webinar?</a:t>
            </a:r>
            <a:endParaRPr lang="en-US" b="0">
              <a:solidFill>
                <a:schemeClr val="tx1"/>
              </a:solidFill>
              <a:latin typeface="Arial"/>
              <a:cs typeface="Arial"/>
            </a:endParaRPr>
          </a:p>
        </p:txBody>
      </p:sp>
      <p:sp>
        <p:nvSpPr>
          <p:cNvPr id="3" name="Content Placeholder 2">
            <a:extLst>
              <a:ext uri="{FF2B5EF4-FFF2-40B4-BE49-F238E27FC236}">
                <a16:creationId xmlns:a16="http://schemas.microsoft.com/office/drawing/2014/main" id="{33EE2501-C7D2-B5E7-D2EB-BF38D83CFE0B}"/>
              </a:ext>
            </a:extLst>
          </p:cNvPr>
          <p:cNvSpPr>
            <a:spLocks noGrp="1"/>
          </p:cNvSpPr>
          <p:nvPr>
            <p:ph idx="1"/>
          </p:nvPr>
        </p:nvSpPr>
        <p:spPr>
          <a:xfrm>
            <a:off x="838200" y="2070081"/>
            <a:ext cx="10515600" cy="3513138"/>
          </a:xfrm>
        </p:spPr>
        <p:txBody>
          <a:bodyPr vert="horz" lIns="91440" tIns="45720" rIns="91440" bIns="45720" rtlCol="0" anchor="t">
            <a:normAutofit/>
          </a:bodyPr>
          <a:lstStyle/>
          <a:p>
            <a:r>
              <a:rPr lang="en-US" sz="2400" b="0">
                <a:latin typeface="Arial"/>
                <a:ea typeface="Calibri"/>
                <a:cs typeface="Calibri"/>
              </a:rPr>
              <a:t>This webinar was developed based on valuable feedback from LHDs. </a:t>
            </a:r>
            <a:endParaRPr lang="en-US">
              <a:ea typeface="Calibri"/>
            </a:endParaRPr>
          </a:p>
          <a:p>
            <a:r>
              <a:rPr lang="en-US" sz="2400">
                <a:latin typeface="Arial"/>
                <a:ea typeface="Calibri"/>
                <a:cs typeface="Calibri"/>
              </a:rPr>
              <a:t>We heard you ask for support tailoring your messages to different stakeholder groups!</a:t>
            </a:r>
            <a:endParaRPr lang="en-US"/>
          </a:p>
          <a:p>
            <a:endParaRPr lang="en-US" sz="2400" b="0">
              <a:latin typeface="Arial"/>
              <a:cs typeface="Calibri"/>
            </a:endParaRPr>
          </a:p>
          <a:p>
            <a:r>
              <a:rPr lang="en-US" sz="2400">
                <a:latin typeface="Arial"/>
                <a:cs typeface="Calibri"/>
              </a:rPr>
              <a:t>Our response—</a:t>
            </a:r>
            <a:r>
              <a:rPr lang="en-US" sz="2400" b="0">
                <a:latin typeface="Arial"/>
                <a:cs typeface="Arial"/>
              </a:rPr>
              <a:t>Given the importance of this topic, we’ve created this training and corresponding supplemental resource</a:t>
            </a:r>
            <a:r>
              <a:rPr lang="en-US" sz="2400">
                <a:latin typeface="Arial"/>
                <a:cs typeface="Arial"/>
              </a:rPr>
              <a:t> </a:t>
            </a:r>
            <a:r>
              <a:rPr lang="en-US" sz="2400" b="0">
                <a:latin typeface="Arial"/>
                <a:cs typeface="Arial"/>
              </a:rPr>
              <a:t>to provide you with strategies and tools to enhance the impact and effectiveness of your stakeholder engagements.</a:t>
            </a:r>
            <a:endParaRPr lang="en-US"/>
          </a:p>
          <a:p>
            <a:endParaRPr lang="en-US" sz="2400">
              <a:latin typeface="Arial"/>
              <a:cs typeface="Arial"/>
            </a:endParaRPr>
          </a:p>
          <a:p>
            <a:endParaRPr lang="en-US" sz="2400">
              <a:latin typeface="Arial"/>
              <a:cs typeface="Arial"/>
            </a:endParaRPr>
          </a:p>
        </p:txBody>
      </p:sp>
    </p:spTree>
    <p:extLst>
      <p:ext uri="{BB962C8B-B14F-4D97-AF65-F5344CB8AC3E}">
        <p14:creationId xmlns:p14="http://schemas.microsoft.com/office/powerpoint/2010/main" val="33161811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F0CA1-0999-C13F-B247-16BE8A37F8F2}"/>
              </a:ext>
            </a:extLst>
          </p:cNvPr>
          <p:cNvSpPr>
            <a:spLocks noGrp="1"/>
          </p:cNvSpPr>
          <p:nvPr>
            <p:ph type="title"/>
          </p:nvPr>
        </p:nvSpPr>
        <p:spPr/>
        <p:txBody>
          <a:bodyPr>
            <a:normAutofit/>
          </a:bodyPr>
          <a:lstStyle/>
          <a:p>
            <a:r>
              <a:rPr lang="en-US" sz="3200">
                <a:solidFill>
                  <a:schemeClr val="tx1"/>
                </a:solidFill>
                <a:latin typeface="Arial"/>
                <a:cs typeface="Arial"/>
              </a:rPr>
              <a:t>Closing thoughts</a:t>
            </a:r>
            <a:endParaRPr lang="en-US" sz="3200">
              <a:solidFill>
                <a:schemeClr val="tx1"/>
              </a:solidFill>
            </a:endParaRPr>
          </a:p>
        </p:txBody>
      </p:sp>
      <p:sp>
        <p:nvSpPr>
          <p:cNvPr id="3" name="Content Placeholder 2">
            <a:extLst>
              <a:ext uri="{FF2B5EF4-FFF2-40B4-BE49-F238E27FC236}">
                <a16:creationId xmlns:a16="http://schemas.microsoft.com/office/drawing/2014/main" id="{DFE1BC3F-3D1C-8F90-2744-E028E36EC365}"/>
              </a:ext>
            </a:extLst>
          </p:cNvPr>
          <p:cNvSpPr>
            <a:spLocks noGrp="1"/>
          </p:cNvSpPr>
          <p:nvPr>
            <p:ph idx="1"/>
          </p:nvPr>
        </p:nvSpPr>
        <p:spPr>
          <a:xfrm>
            <a:off x="838200" y="1943100"/>
            <a:ext cx="6934200" cy="4019550"/>
          </a:xfrm>
        </p:spPr>
        <p:txBody>
          <a:bodyPr vert="horz" lIns="91440" tIns="45720" rIns="91440" bIns="45720" rtlCol="0" anchor="t">
            <a:normAutofit/>
          </a:bodyPr>
          <a:lstStyle/>
          <a:p>
            <a:pPr marL="457200" indent="-457200">
              <a:buFont typeface="Arial" panose="020B0604020202020204" pitchFamily="34" charset="0"/>
              <a:buChar char="•"/>
            </a:pPr>
            <a:r>
              <a:rPr lang="en-US" sz="2400" b="0">
                <a:latin typeface="Arial"/>
                <a:cs typeface="Arial"/>
              </a:rPr>
              <a:t>It’s all about effective ways to provide information</a:t>
            </a:r>
          </a:p>
          <a:p>
            <a:pPr marL="457200" indent="-457200">
              <a:buFont typeface="Arial" panose="020B0604020202020204" pitchFamily="34" charset="0"/>
              <a:buChar char="•"/>
            </a:pPr>
            <a:r>
              <a:rPr lang="en-US" sz="2400" b="0">
                <a:latin typeface="Arial"/>
                <a:cs typeface="Arial"/>
              </a:rPr>
              <a:t>You work in the field </a:t>
            </a:r>
            <a:r>
              <a:rPr lang="en-US" sz="2400" b="0">
                <a:latin typeface="Arial"/>
                <a:cs typeface="Arial"/>
                <a:sym typeface="Wingdings" panose="05000000000000000000" pitchFamily="2" charset="2"/>
              </a:rPr>
              <a:t> </a:t>
            </a:r>
            <a:r>
              <a:rPr lang="en-US" sz="2400" b="0">
                <a:latin typeface="Arial"/>
                <a:cs typeface="Arial"/>
              </a:rPr>
              <a:t>You are a subject matter expert with “on-the-ground” (constituent) input</a:t>
            </a:r>
          </a:p>
          <a:p>
            <a:pPr marL="457200" indent="-457200">
              <a:buFont typeface="Arial" panose="020B0604020202020204" pitchFamily="34" charset="0"/>
              <a:buChar char="•"/>
            </a:pPr>
            <a:r>
              <a:rPr lang="en-US" sz="2400" b="0">
                <a:latin typeface="Arial"/>
                <a:cs typeface="Arial"/>
              </a:rPr>
              <a:t>What will grab your audience’s attention and what do you want them to take away?</a:t>
            </a:r>
          </a:p>
          <a:p>
            <a:pPr marL="457200" indent="-457200">
              <a:buFont typeface="Arial" panose="020B0604020202020204" pitchFamily="34" charset="0"/>
              <a:buChar char="•"/>
            </a:pPr>
            <a:r>
              <a:rPr lang="en-US" sz="2400" b="0">
                <a:latin typeface="Arial"/>
                <a:cs typeface="Arial"/>
              </a:rPr>
              <a:t>What to do when you don’t know the answer…</a:t>
            </a:r>
          </a:p>
          <a:p>
            <a:pPr marL="457200" indent="-457200">
              <a:buFont typeface="Arial" panose="020B0604020202020204" pitchFamily="34" charset="0"/>
              <a:buChar char="•"/>
            </a:pPr>
            <a:r>
              <a:rPr lang="en-US" sz="2400" b="0">
                <a:latin typeface="Arial"/>
                <a:cs typeface="Arial"/>
              </a:rPr>
              <a:t>Use our democratic process</a:t>
            </a:r>
          </a:p>
          <a:p>
            <a:endParaRPr lang="en-US" sz="2800" b="0"/>
          </a:p>
        </p:txBody>
      </p:sp>
      <p:sp>
        <p:nvSpPr>
          <p:cNvPr id="5" name="Explosion: 8 Points 4">
            <a:extLst>
              <a:ext uri="{FF2B5EF4-FFF2-40B4-BE49-F238E27FC236}">
                <a16:creationId xmlns:a16="http://schemas.microsoft.com/office/drawing/2014/main" id="{C88F3D7D-784C-8737-4499-CB27BAD75935}"/>
              </a:ext>
            </a:extLst>
          </p:cNvPr>
          <p:cNvSpPr/>
          <p:nvPr/>
        </p:nvSpPr>
        <p:spPr>
          <a:xfrm>
            <a:off x="7210425" y="581025"/>
            <a:ext cx="2743199" cy="2305049"/>
          </a:xfrm>
          <a:prstGeom prst="irregularSeal1">
            <a:avLst/>
          </a:prstGeom>
          <a:solidFill>
            <a:srgbClr val="54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rgbClr val="FFFFFF"/>
                </a:solidFill>
              </a:rPr>
              <a:t>Build relationships</a:t>
            </a:r>
          </a:p>
        </p:txBody>
      </p:sp>
      <p:sp>
        <p:nvSpPr>
          <p:cNvPr id="6" name="Explosion: 8 Points 5">
            <a:extLst>
              <a:ext uri="{FF2B5EF4-FFF2-40B4-BE49-F238E27FC236}">
                <a16:creationId xmlns:a16="http://schemas.microsoft.com/office/drawing/2014/main" id="{08715794-3768-E164-5616-D3884C7571B8}"/>
              </a:ext>
            </a:extLst>
          </p:cNvPr>
          <p:cNvSpPr/>
          <p:nvPr/>
        </p:nvSpPr>
        <p:spPr>
          <a:xfrm>
            <a:off x="8943975" y="2106611"/>
            <a:ext cx="3048000" cy="2846389"/>
          </a:xfrm>
          <a:prstGeom prst="irregularSeal1">
            <a:avLst/>
          </a:prstGeom>
          <a:solidFill>
            <a:srgbClr val="54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rgbClr val="FFFFFF"/>
                </a:solidFill>
              </a:rPr>
              <a:t>Always have something to offer</a:t>
            </a:r>
          </a:p>
        </p:txBody>
      </p:sp>
      <p:sp>
        <p:nvSpPr>
          <p:cNvPr id="7" name="Explosion: 8 Points 6">
            <a:extLst>
              <a:ext uri="{FF2B5EF4-FFF2-40B4-BE49-F238E27FC236}">
                <a16:creationId xmlns:a16="http://schemas.microsoft.com/office/drawing/2014/main" id="{309440B5-6A9E-90B5-613A-2E66400B66B4}"/>
              </a:ext>
            </a:extLst>
          </p:cNvPr>
          <p:cNvSpPr/>
          <p:nvPr/>
        </p:nvSpPr>
        <p:spPr>
          <a:xfrm>
            <a:off x="7696200" y="4266406"/>
            <a:ext cx="2495550" cy="2305049"/>
          </a:xfrm>
          <a:prstGeom prst="irregularSeal1">
            <a:avLst/>
          </a:prstGeom>
          <a:solidFill>
            <a:srgbClr val="54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rgbClr val="FFFFFF"/>
                </a:solidFill>
              </a:rPr>
              <a:t>Expect good</a:t>
            </a:r>
          </a:p>
        </p:txBody>
      </p:sp>
    </p:spTree>
    <p:extLst>
      <p:ext uri="{BB962C8B-B14F-4D97-AF65-F5344CB8AC3E}">
        <p14:creationId xmlns:p14="http://schemas.microsoft.com/office/powerpoint/2010/main" val="35589063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F0CA1-0999-C13F-B247-16BE8A37F8F2}"/>
              </a:ext>
            </a:extLst>
          </p:cNvPr>
          <p:cNvSpPr>
            <a:spLocks noGrp="1"/>
          </p:cNvSpPr>
          <p:nvPr>
            <p:ph type="title"/>
          </p:nvPr>
        </p:nvSpPr>
        <p:spPr>
          <a:xfrm>
            <a:off x="733425" y="767556"/>
            <a:ext cx="10620375" cy="1325563"/>
          </a:xfrm>
        </p:spPr>
        <p:txBody>
          <a:bodyPr>
            <a:normAutofit/>
          </a:bodyPr>
          <a:lstStyle/>
          <a:p>
            <a:r>
              <a:rPr lang="en-US" sz="3200">
                <a:solidFill>
                  <a:schemeClr val="tx1"/>
                </a:solidFill>
                <a:latin typeface="Arial"/>
                <a:cs typeface="Arial"/>
              </a:rPr>
              <a:t>Thank you!</a:t>
            </a:r>
            <a:endParaRPr lang="en-US">
              <a:solidFill>
                <a:schemeClr val="tx1"/>
              </a:solidFill>
            </a:endParaRPr>
          </a:p>
        </p:txBody>
      </p:sp>
      <p:sp>
        <p:nvSpPr>
          <p:cNvPr id="3" name="Content Placeholder 2">
            <a:extLst>
              <a:ext uri="{FF2B5EF4-FFF2-40B4-BE49-F238E27FC236}">
                <a16:creationId xmlns:a16="http://schemas.microsoft.com/office/drawing/2014/main" id="{DFE1BC3F-3D1C-8F90-2744-E028E36EC365}"/>
              </a:ext>
            </a:extLst>
          </p:cNvPr>
          <p:cNvSpPr>
            <a:spLocks noGrp="1"/>
          </p:cNvSpPr>
          <p:nvPr>
            <p:ph idx="1"/>
          </p:nvPr>
        </p:nvSpPr>
        <p:spPr>
          <a:xfrm>
            <a:off x="838200" y="1983641"/>
            <a:ext cx="5469148" cy="3858370"/>
          </a:xfrm>
        </p:spPr>
        <p:txBody>
          <a:bodyPr vert="horz" lIns="91440" tIns="45720" rIns="91440" bIns="45720" rtlCol="0" anchor="t">
            <a:normAutofit/>
          </a:bodyPr>
          <a:lstStyle/>
          <a:p>
            <a:r>
              <a:rPr lang="en-US" sz="2400" b="0">
                <a:solidFill>
                  <a:srgbClr val="000000"/>
                </a:solidFill>
                <a:latin typeface="Arial"/>
                <a:ea typeface="Calibri"/>
                <a:cs typeface="Arial"/>
              </a:rPr>
              <a:t>Photo Acknowledgements</a:t>
            </a:r>
            <a:endParaRPr lang="en-US" sz="2400"/>
          </a:p>
          <a:p>
            <a:pPr marL="342900" indent="-342900">
              <a:buFont typeface="Arial" panose="020B0604020202020204" pitchFamily="34" charset="0"/>
              <a:buChar char="•"/>
            </a:pPr>
            <a:r>
              <a:rPr lang="en-US" sz="2000" b="0">
                <a:solidFill>
                  <a:srgbClr val="000000"/>
                </a:solidFill>
                <a:latin typeface="Arial"/>
                <a:ea typeface="Calibri"/>
                <a:cs typeface="Arial"/>
              </a:rPr>
              <a:t>Lorrene Ritchie</a:t>
            </a:r>
            <a:endParaRPr lang="en-US" sz="2000" b="1"/>
          </a:p>
          <a:p>
            <a:pPr marL="342900" indent="-342900">
              <a:buFont typeface="Arial" panose="020B0604020202020204" pitchFamily="34" charset="0"/>
              <a:buChar char="•"/>
            </a:pPr>
            <a:r>
              <a:rPr lang="en-US" sz="2000" b="0">
                <a:solidFill>
                  <a:srgbClr val="000000"/>
                </a:solidFill>
                <a:latin typeface="Arial"/>
                <a:ea typeface="Calibri"/>
                <a:cs typeface="Arial"/>
              </a:rPr>
              <a:t>Melissa Cannon</a:t>
            </a:r>
            <a:endParaRPr lang="en-US" sz="2000" b="1"/>
          </a:p>
          <a:p>
            <a:pPr marL="342900" indent="-342900">
              <a:buFont typeface="Arial" panose="020B0604020202020204" pitchFamily="34" charset="0"/>
              <a:buChar char="•"/>
            </a:pPr>
            <a:r>
              <a:rPr lang="en-US" sz="2000" b="0">
                <a:solidFill>
                  <a:srgbClr val="000000"/>
                </a:solidFill>
                <a:latin typeface="Arial"/>
                <a:ea typeface="Calibri"/>
                <a:cs typeface="Arial"/>
              </a:rPr>
              <a:t>Matt Sharp</a:t>
            </a:r>
            <a:endParaRPr lang="en-US" sz="2000" b="1"/>
          </a:p>
          <a:p>
            <a:pPr marL="342900" indent="-342900">
              <a:buFont typeface="Arial" panose="020B0604020202020204" pitchFamily="34" charset="0"/>
              <a:buChar char="•"/>
            </a:pPr>
            <a:r>
              <a:rPr lang="en-US" sz="2000" b="0">
                <a:solidFill>
                  <a:srgbClr val="000000"/>
                </a:solidFill>
                <a:latin typeface="Arial"/>
                <a:ea typeface="Calibri"/>
                <a:cs typeface="Arial"/>
              </a:rPr>
              <a:t>Christina Hecht</a:t>
            </a:r>
            <a:endParaRPr lang="en-US" sz="2000" b="1"/>
          </a:p>
          <a:p>
            <a:pPr marL="342900" indent="-342900">
              <a:buFont typeface="Arial" panose="020B0604020202020204" pitchFamily="34" charset="0"/>
              <a:buChar char="•"/>
            </a:pPr>
            <a:r>
              <a:rPr lang="en-US" sz="2000" b="0">
                <a:solidFill>
                  <a:srgbClr val="000000"/>
                </a:solidFill>
                <a:latin typeface="Arial"/>
                <a:ea typeface="Calibri"/>
                <a:cs typeface="Arial"/>
              </a:rPr>
              <a:t>National CACFP Association</a:t>
            </a:r>
            <a:endParaRPr lang="en-US" sz="2000" b="1"/>
          </a:p>
          <a:p>
            <a:endParaRPr lang="en-US" sz="2400" b="0">
              <a:solidFill>
                <a:srgbClr val="000000"/>
              </a:solidFill>
              <a:latin typeface="Arial"/>
              <a:ea typeface="Calibri"/>
              <a:cs typeface="Arial"/>
            </a:endParaRPr>
          </a:p>
          <a:p>
            <a:r>
              <a:rPr lang="en-US" sz="2400" b="0">
                <a:solidFill>
                  <a:srgbClr val="000000"/>
                </a:solidFill>
                <a:latin typeface="Arial"/>
                <a:ea typeface="Calibri"/>
                <a:cs typeface="Arial"/>
              </a:rPr>
              <a:t>Contact me:</a:t>
            </a:r>
          </a:p>
          <a:p>
            <a:r>
              <a:rPr lang="en-US" sz="2400" b="0">
                <a:solidFill>
                  <a:srgbClr val="000000"/>
                </a:solidFill>
                <a:latin typeface="Arial"/>
                <a:ea typeface="Calibri"/>
                <a:cs typeface="Arial"/>
              </a:rPr>
              <a:t>Christina Hecht, ceahecht@ucanr.edu</a:t>
            </a:r>
            <a:endParaRPr lang="en-US" sz="2400"/>
          </a:p>
          <a:p>
            <a:endParaRPr lang="en-US" sz="2800" b="0"/>
          </a:p>
        </p:txBody>
      </p:sp>
      <p:pic>
        <p:nvPicPr>
          <p:cNvPr id="5" name="Picture 4" descr="A close-up of a poster&#10;&#10;Description automatically generated">
            <a:extLst>
              <a:ext uri="{FF2B5EF4-FFF2-40B4-BE49-F238E27FC236}">
                <a16:creationId xmlns:a16="http://schemas.microsoft.com/office/drawing/2014/main" id="{94A53372-2C79-E9DF-4F7A-1603E83C4DBC}"/>
              </a:ext>
            </a:extLst>
          </p:cNvPr>
          <p:cNvPicPr>
            <a:picLocks noChangeAspect="1"/>
          </p:cNvPicPr>
          <p:nvPr/>
        </p:nvPicPr>
        <p:blipFill>
          <a:blip r:embed="rId3"/>
          <a:stretch>
            <a:fillRect/>
          </a:stretch>
        </p:blipFill>
        <p:spPr>
          <a:xfrm rot="527091">
            <a:off x="7140455" y="318197"/>
            <a:ext cx="4624144" cy="5952227"/>
          </a:xfrm>
          <a:prstGeom prst="rect">
            <a:avLst/>
          </a:prstGeom>
        </p:spPr>
      </p:pic>
      <p:sp>
        <p:nvSpPr>
          <p:cNvPr id="6" name="TextBox 5">
            <a:extLst>
              <a:ext uri="{FF2B5EF4-FFF2-40B4-BE49-F238E27FC236}">
                <a16:creationId xmlns:a16="http://schemas.microsoft.com/office/drawing/2014/main" id="{936F624F-CBA7-37A0-24E9-0CBC2CE74C41}"/>
              </a:ext>
            </a:extLst>
          </p:cNvPr>
          <p:cNvSpPr txBox="1"/>
          <p:nvPr/>
        </p:nvSpPr>
        <p:spPr>
          <a:xfrm rot="522114">
            <a:off x="7971047" y="6249290"/>
            <a:ext cx="192449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hlinkClick r:id="rId4"/>
              </a:rPr>
              <a:t>Access this brief</a:t>
            </a:r>
            <a:endParaRPr 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4085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F1B39-7207-C9FD-507A-242B09D9739B}"/>
              </a:ext>
            </a:extLst>
          </p:cNvPr>
          <p:cNvSpPr>
            <a:spLocks noGrp="1"/>
          </p:cNvSpPr>
          <p:nvPr>
            <p:ph type="ctrTitle"/>
          </p:nvPr>
        </p:nvSpPr>
        <p:spPr>
          <a:xfrm>
            <a:off x="706244" y="2906558"/>
            <a:ext cx="10770219" cy="2387600"/>
          </a:xfrm>
        </p:spPr>
        <p:txBody>
          <a:bodyPr>
            <a:normAutofit/>
          </a:bodyPr>
          <a:lstStyle/>
          <a:p>
            <a:pPr algn="l"/>
            <a:r>
              <a:rPr lang="en-US" sz="5400" b="1">
                <a:latin typeface="Arial"/>
                <a:ea typeface="Calibri Light"/>
                <a:cs typeface="Calibri Light"/>
              </a:rPr>
              <a:t>Questions?</a:t>
            </a:r>
            <a:endParaRPr lang="en-US"/>
          </a:p>
        </p:txBody>
      </p:sp>
    </p:spTree>
    <p:extLst>
      <p:ext uri="{BB962C8B-B14F-4D97-AF65-F5344CB8AC3E}">
        <p14:creationId xmlns:p14="http://schemas.microsoft.com/office/powerpoint/2010/main" val="16708377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F68D3-5D44-19E2-3057-E5628D0B46AD}"/>
              </a:ext>
            </a:extLst>
          </p:cNvPr>
          <p:cNvSpPr>
            <a:spLocks noGrp="1"/>
          </p:cNvSpPr>
          <p:nvPr>
            <p:ph type="ctrTitle"/>
          </p:nvPr>
        </p:nvSpPr>
        <p:spPr>
          <a:xfrm>
            <a:off x="1524000" y="2479095"/>
            <a:ext cx="9144000" cy="2434063"/>
          </a:xfrm>
        </p:spPr>
        <p:txBody>
          <a:bodyPr>
            <a:normAutofit/>
          </a:bodyPr>
          <a:lstStyle/>
          <a:p>
            <a:r>
              <a:rPr lang="en-US" sz="5400" b="1">
                <a:latin typeface="Arial"/>
                <a:cs typeface="Calibri Light"/>
              </a:rPr>
              <a:t>From theory to practice!</a:t>
            </a:r>
            <a:br>
              <a:rPr lang="en-US" sz="5400">
                <a:latin typeface="Arial"/>
                <a:cs typeface="Calibri Light"/>
              </a:rPr>
            </a:br>
            <a:r>
              <a:rPr lang="en-US" sz="4800">
                <a:latin typeface="Arial"/>
                <a:cs typeface="Calibri Light"/>
              </a:rPr>
              <a:t>Success stories from the field</a:t>
            </a:r>
            <a:endParaRPr lang="en-US" sz="4800">
              <a:cs typeface="Calibri Light"/>
            </a:endParaRPr>
          </a:p>
        </p:txBody>
      </p:sp>
    </p:spTree>
    <p:extLst>
      <p:ext uri="{BB962C8B-B14F-4D97-AF65-F5344CB8AC3E}">
        <p14:creationId xmlns:p14="http://schemas.microsoft.com/office/powerpoint/2010/main" val="1430231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BE860D-7689-CB59-CB51-E9A5343D0BA4}"/>
              </a:ext>
            </a:extLst>
          </p:cNvPr>
          <p:cNvSpPr txBox="1"/>
          <p:nvPr/>
        </p:nvSpPr>
        <p:spPr>
          <a:xfrm>
            <a:off x="5917116" y="2103863"/>
            <a:ext cx="6042567" cy="1323439"/>
          </a:xfrm>
          <a:prstGeom prst="rect">
            <a:avLst/>
          </a:prstGeom>
          <a:noFill/>
        </p:spPr>
        <p:txBody>
          <a:bodyPr wrap="square" lIns="91440" tIns="45720" rIns="91440" bIns="45720" rtlCol="0" anchor="t">
            <a:spAutoFit/>
          </a:bodyPr>
          <a:lstStyle/>
          <a:p>
            <a:pPr algn="ctr"/>
            <a:r>
              <a:rPr lang="en-US" sz="4000">
                <a:solidFill>
                  <a:schemeClr val="bg1"/>
                </a:solidFill>
              </a:rPr>
              <a:t>Engaging Stakeholders for General Plan Policy Changes</a:t>
            </a:r>
          </a:p>
        </p:txBody>
      </p:sp>
      <p:sp>
        <p:nvSpPr>
          <p:cNvPr id="3" name="TextBox 2">
            <a:extLst>
              <a:ext uri="{FF2B5EF4-FFF2-40B4-BE49-F238E27FC236}">
                <a16:creationId xmlns:a16="http://schemas.microsoft.com/office/drawing/2014/main" id="{CAA147E0-C7F6-5CA0-582A-4DEA3A5CD0A7}"/>
              </a:ext>
            </a:extLst>
          </p:cNvPr>
          <p:cNvSpPr txBox="1"/>
          <p:nvPr/>
        </p:nvSpPr>
        <p:spPr>
          <a:xfrm>
            <a:off x="7189980" y="3636066"/>
            <a:ext cx="4679403" cy="646331"/>
          </a:xfrm>
          <a:prstGeom prst="rect">
            <a:avLst/>
          </a:prstGeom>
          <a:noFill/>
        </p:spPr>
        <p:txBody>
          <a:bodyPr wrap="square" rtlCol="0">
            <a:spAutoFit/>
          </a:bodyPr>
          <a:lstStyle/>
          <a:p>
            <a:pPr algn="r"/>
            <a:r>
              <a:rPr lang="en-US">
                <a:solidFill>
                  <a:schemeClr val="bg1"/>
                </a:solidFill>
              </a:rPr>
              <a:t>Laurel Chambers</a:t>
            </a:r>
          </a:p>
          <a:p>
            <a:pPr algn="r"/>
            <a:r>
              <a:rPr lang="en-US">
                <a:solidFill>
                  <a:schemeClr val="bg1"/>
                </a:solidFill>
              </a:rPr>
              <a:t>Project Director, Sonoma County LHD</a:t>
            </a:r>
          </a:p>
        </p:txBody>
      </p:sp>
    </p:spTree>
    <p:extLst>
      <p:ext uri="{BB962C8B-B14F-4D97-AF65-F5344CB8AC3E}">
        <p14:creationId xmlns:p14="http://schemas.microsoft.com/office/powerpoint/2010/main" val="3748819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5B530-C12B-B587-CBA4-3EFF5AD58EBB}"/>
              </a:ext>
            </a:extLst>
          </p:cNvPr>
          <p:cNvSpPr>
            <a:spLocks noGrp="1"/>
          </p:cNvSpPr>
          <p:nvPr>
            <p:ph type="title"/>
          </p:nvPr>
        </p:nvSpPr>
        <p:spPr/>
        <p:txBody>
          <a:bodyPr>
            <a:normAutofit/>
          </a:bodyPr>
          <a:lstStyle/>
          <a:p>
            <a:r>
              <a:rPr lang="en-US" sz="3600">
                <a:latin typeface="Arial"/>
                <a:cs typeface="Arial"/>
              </a:rPr>
              <a:t>Sonoma County Food System Alliance (FSA)</a:t>
            </a:r>
          </a:p>
        </p:txBody>
      </p:sp>
      <p:sp>
        <p:nvSpPr>
          <p:cNvPr id="3" name="Content Placeholder 2">
            <a:extLst>
              <a:ext uri="{FF2B5EF4-FFF2-40B4-BE49-F238E27FC236}">
                <a16:creationId xmlns:a16="http://schemas.microsoft.com/office/drawing/2014/main" id="{92CAC645-5058-FDDA-EE76-E84B9782D3C7}"/>
              </a:ext>
            </a:extLst>
          </p:cNvPr>
          <p:cNvSpPr>
            <a:spLocks noGrp="1"/>
          </p:cNvSpPr>
          <p:nvPr>
            <p:ph idx="1"/>
          </p:nvPr>
        </p:nvSpPr>
        <p:spPr>
          <a:xfrm>
            <a:off x="838200" y="1695528"/>
            <a:ext cx="6036527" cy="4481435"/>
          </a:xfrm>
        </p:spPr>
        <p:txBody>
          <a:bodyPr vert="horz" lIns="91440" tIns="45720" rIns="91440" bIns="45720" rtlCol="0" anchor="t">
            <a:normAutofit/>
          </a:bodyPr>
          <a:lstStyle/>
          <a:p>
            <a:r>
              <a:rPr lang="en-US">
                <a:latin typeface="Arial"/>
                <a:cs typeface="Arial"/>
              </a:rPr>
              <a:t>Group established in 2009</a:t>
            </a:r>
          </a:p>
          <a:p>
            <a:r>
              <a:rPr lang="en-US">
                <a:latin typeface="Arial"/>
                <a:cs typeface="Arial"/>
              </a:rPr>
              <a:t>Food Action Plan released in 2012</a:t>
            </a:r>
          </a:p>
          <a:p>
            <a:r>
              <a:rPr lang="en-US">
                <a:latin typeface="Arial"/>
                <a:cs typeface="Arial"/>
              </a:rPr>
              <a:t>Working on General Plan policy changes since 2017</a:t>
            </a:r>
          </a:p>
        </p:txBody>
      </p:sp>
      <p:pic>
        <p:nvPicPr>
          <p:cNvPr id="8" name="Picture 7">
            <a:extLst>
              <a:ext uri="{FF2B5EF4-FFF2-40B4-BE49-F238E27FC236}">
                <a16:creationId xmlns:a16="http://schemas.microsoft.com/office/drawing/2014/main" id="{A405D029-DCF4-C97A-F74F-9A2BB4502051}"/>
              </a:ext>
            </a:extLst>
          </p:cNvPr>
          <p:cNvPicPr>
            <a:picLocks noChangeAspect="1"/>
          </p:cNvPicPr>
          <p:nvPr/>
        </p:nvPicPr>
        <p:blipFill>
          <a:blip r:embed="rId3"/>
          <a:stretch>
            <a:fillRect/>
          </a:stretch>
        </p:blipFill>
        <p:spPr>
          <a:xfrm>
            <a:off x="7396725" y="1724569"/>
            <a:ext cx="4426232" cy="4869402"/>
          </a:xfrm>
          <a:prstGeom prst="rect">
            <a:avLst/>
          </a:prstGeom>
        </p:spPr>
      </p:pic>
    </p:spTree>
    <p:extLst>
      <p:ext uri="{BB962C8B-B14F-4D97-AF65-F5344CB8AC3E}">
        <p14:creationId xmlns:p14="http://schemas.microsoft.com/office/powerpoint/2010/main" val="39124129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535606-7EFD-1D8E-D29C-16083D7D51CA}"/>
              </a:ext>
            </a:extLst>
          </p:cNvPr>
          <p:cNvSpPr>
            <a:spLocks noGrp="1"/>
          </p:cNvSpPr>
          <p:nvPr>
            <p:ph idx="1"/>
          </p:nvPr>
        </p:nvSpPr>
        <p:spPr>
          <a:xfrm>
            <a:off x="6572572" y="2150566"/>
            <a:ext cx="4923295" cy="4091331"/>
          </a:xfrm>
        </p:spPr>
        <p:txBody>
          <a:bodyPr vert="horz" lIns="91440" tIns="45720" rIns="91440" bIns="45720" rtlCol="0" anchor="t">
            <a:normAutofit/>
          </a:bodyPr>
          <a:lstStyle/>
          <a:p>
            <a:pPr marL="457200" indent="-457200">
              <a:buFont typeface="Arial" panose="020B0604020202020204" pitchFamily="34" charset="0"/>
              <a:buChar char="•"/>
            </a:pPr>
            <a:r>
              <a:rPr lang="en-US" sz="2800" b="0">
                <a:latin typeface="Arial"/>
                <a:cs typeface="Calibri"/>
              </a:rPr>
              <a:t>Community engagement event focused on the food system, co-hosted by the FSA and the city</a:t>
            </a:r>
          </a:p>
          <a:p>
            <a:pPr marL="457200" indent="-457200">
              <a:buFont typeface="Arial" panose="020B0604020202020204" pitchFamily="34" charset="0"/>
              <a:buChar char="•"/>
            </a:pPr>
            <a:r>
              <a:rPr lang="en-US" sz="2800" b="0">
                <a:latin typeface="Arial"/>
                <a:cs typeface="Calibri"/>
              </a:rPr>
              <a:t>Goal was to bring together stakeholders and members of the community to give input on the draft General Plan</a:t>
            </a:r>
          </a:p>
        </p:txBody>
      </p:sp>
      <p:pic>
        <p:nvPicPr>
          <p:cNvPr id="4" name="Picture 3">
            <a:extLst>
              <a:ext uri="{FF2B5EF4-FFF2-40B4-BE49-F238E27FC236}">
                <a16:creationId xmlns:a16="http://schemas.microsoft.com/office/drawing/2014/main" id="{2EE63B3A-4625-3B1A-43C6-3ECA4B0F1B6C}"/>
              </a:ext>
            </a:extLst>
          </p:cNvPr>
          <p:cNvPicPr>
            <a:picLocks noChangeAspect="1"/>
          </p:cNvPicPr>
          <p:nvPr/>
        </p:nvPicPr>
        <p:blipFill>
          <a:blip r:embed="rId3"/>
          <a:stretch>
            <a:fillRect/>
          </a:stretch>
        </p:blipFill>
        <p:spPr>
          <a:xfrm>
            <a:off x="246101" y="906321"/>
            <a:ext cx="5850294" cy="5850294"/>
          </a:xfrm>
          <a:prstGeom prst="rect">
            <a:avLst/>
          </a:prstGeom>
          <a:ln>
            <a:solidFill>
              <a:schemeClr val="tx2"/>
            </a:solidFill>
          </a:ln>
        </p:spPr>
      </p:pic>
    </p:spTree>
    <p:extLst>
      <p:ext uri="{BB962C8B-B14F-4D97-AF65-F5344CB8AC3E}">
        <p14:creationId xmlns:p14="http://schemas.microsoft.com/office/powerpoint/2010/main" val="1088430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252964-EB3D-961A-EDAC-C89625F40704}"/>
              </a:ext>
            </a:extLst>
          </p:cNvPr>
          <p:cNvSpPr>
            <a:spLocks noGrp="1"/>
          </p:cNvSpPr>
          <p:nvPr>
            <p:ph type="title"/>
          </p:nvPr>
        </p:nvSpPr>
        <p:spPr>
          <a:xfrm>
            <a:off x="838200" y="365125"/>
            <a:ext cx="10515600" cy="1338478"/>
          </a:xfrm>
        </p:spPr>
        <p:txBody>
          <a:bodyPr>
            <a:normAutofit/>
          </a:bodyPr>
          <a:lstStyle/>
          <a:p>
            <a:r>
              <a:rPr lang="en-US" sz="3600">
                <a:latin typeface="Arial"/>
                <a:cs typeface="Arial"/>
              </a:rPr>
              <a:t>Santa Rosa General Plan Event Outreach</a:t>
            </a:r>
          </a:p>
        </p:txBody>
      </p:sp>
      <p:sp>
        <p:nvSpPr>
          <p:cNvPr id="5" name="Content Placeholder 4">
            <a:extLst>
              <a:ext uri="{FF2B5EF4-FFF2-40B4-BE49-F238E27FC236}">
                <a16:creationId xmlns:a16="http://schemas.microsoft.com/office/drawing/2014/main" id="{9E503CEF-6499-7728-AAFF-988C34979912}"/>
              </a:ext>
            </a:extLst>
          </p:cNvPr>
          <p:cNvSpPr>
            <a:spLocks noGrp="1"/>
          </p:cNvSpPr>
          <p:nvPr>
            <p:ph idx="1"/>
          </p:nvPr>
        </p:nvSpPr>
        <p:spPr>
          <a:xfrm>
            <a:off x="838200" y="1825625"/>
            <a:ext cx="5259091" cy="4351338"/>
          </a:xfrm>
        </p:spPr>
        <p:txBody>
          <a:bodyPr vert="horz" lIns="91440" tIns="45720" rIns="91440" bIns="45720" rtlCol="0" anchor="t">
            <a:normAutofit/>
          </a:bodyPr>
          <a:lstStyle/>
          <a:p>
            <a:r>
              <a:rPr lang="en-US">
                <a:latin typeface="Arial"/>
                <a:cs typeface="Arial"/>
              </a:rPr>
              <a:t>FSA members developed a list of local individuals and organizations to invite</a:t>
            </a:r>
          </a:p>
          <a:p>
            <a:r>
              <a:rPr lang="en-US">
                <a:latin typeface="Arial"/>
                <a:cs typeface="Arial"/>
              </a:rPr>
              <a:t>Members invited their contacts</a:t>
            </a:r>
          </a:p>
          <a:p>
            <a:r>
              <a:rPr lang="en-US">
                <a:latin typeface="Arial"/>
                <a:cs typeface="Arial"/>
              </a:rPr>
              <a:t>Flyers and social media posts </a:t>
            </a:r>
          </a:p>
          <a:p>
            <a:r>
              <a:rPr lang="en-US">
                <a:latin typeface="Arial"/>
                <a:cs typeface="Arial"/>
              </a:rPr>
              <a:t>Sample outreach emails</a:t>
            </a:r>
          </a:p>
          <a:p>
            <a:r>
              <a:rPr lang="en-US">
                <a:latin typeface="Arial"/>
                <a:cs typeface="Arial"/>
              </a:rPr>
              <a:t>Table hosts</a:t>
            </a:r>
          </a:p>
        </p:txBody>
      </p:sp>
      <p:pic>
        <p:nvPicPr>
          <p:cNvPr id="6" name="Picture 5">
            <a:extLst>
              <a:ext uri="{FF2B5EF4-FFF2-40B4-BE49-F238E27FC236}">
                <a16:creationId xmlns:a16="http://schemas.microsoft.com/office/drawing/2014/main" id="{80C58EAD-FE96-7768-2C9E-956A52A453D1}"/>
              </a:ext>
            </a:extLst>
          </p:cNvPr>
          <p:cNvPicPr>
            <a:picLocks noChangeAspect="1"/>
          </p:cNvPicPr>
          <p:nvPr/>
        </p:nvPicPr>
        <p:blipFill rotWithShape="1">
          <a:blip r:embed="rId3"/>
          <a:srcRect l="9918" b="2607"/>
          <a:stretch/>
        </p:blipFill>
        <p:spPr>
          <a:xfrm>
            <a:off x="6641432" y="1825625"/>
            <a:ext cx="4953801" cy="4016910"/>
          </a:xfrm>
          <a:prstGeom prst="rect">
            <a:avLst/>
          </a:prstGeom>
        </p:spPr>
      </p:pic>
    </p:spTree>
    <p:extLst>
      <p:ext uri="{BB962C8B-B14F-4D97-AF65-F5344CB8AC3E}">
        <p14:creationId xmlns:p14="http://schemas.microsoft.com/office/powerpoint/2010/main" val="29156650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87954-36BD-5B5A-375F-50E74FC13B87}"/>
              </a:ext>
            </a:extLst>
          </p:cNvPr>
          <p:cNvSpPr>
            <a:spLocks noGrp="1"/>
          </p:cNvSpPr>
          <p:nvPr>
            <p:ph type="title"/>
          </p:nvPr>
        </p:nvSpPr>
        <p:spPr/>
        <p:txBody>
          <a:bodyPr>
            <a:normAutofit/>
          </a:bodyPr>
          <a:lstStyle/>
          <a:p>
            <a:r>
              <a:rPr lang="en-US" sz="4000" b="0">
                <a:solidFill>
                  <a:schemeClr val="tx1"/>
                </a:solidFill>
                <a:latin typeface="Arial"/>
                <a:cs typeface="Arial"/>
              </a:rPr>
              <a:t>Sonoma County General Plan </a:t>
            </a:r>
          </a:p>
        </p:txBody>
      </p:sp>
      <p:sp>
        <p:nvSpPr>
          <p:cNvPr id="3" name="Content Placeholder 2">
            <a:extLst>
              <a:ext uri="{FF2B5EF4-FFF2-40B4-BE49-F238E27FC236}">
                <a16:creationId xmlns:a16="http://schemas.microsoft.com/office/drawing/2014/main" id="{96577D1B-311C-7B8B-DFB7-3E3ED2F2E490}"/>
              </a:ext>
            </a:extLst>
          </p:cNvPr>
          <p:cNvSpPr>
            <a:spLocks noGrp="1"/>
          </p:cNvSpPr>
          <p:nvPr>
            <p:ph idx="1"/>
          </p:nvPr>
        </p:nvSpPr>
        <p:spPr/>
        <p:txBody>
          <a:bodyPr>
            <a:normAutofit/>
          </a:bodyPr>
          <a:lstStyle/>
          <a:p>
            <a:pPr marL="571500" indent="-571500">
              <a:buFont typeface="Arial" panose="020B0604020202020204" pitchFamily="34" charset="0"/>
              <a:buChar char="•"/>
            </a:pPr>
            <a:r>
              <a:rPr lang="en-US" sz="2800" b="0"/>
              <a:t>Focus groups</a:t>
            </a:r>
          </a:p>
          <a:p>
            <a:pPr marL="571500" indent="-571500">
              <a:buFont typeface="Arial" panose="020B0604020202020204" pitchFamily="34" charset="0"/>
              <a:buChar char="•"/>
            </a:pPr>
            <a:r>
              <a:rPr lang="en-US" sz="2800" b="0"/>
              <a:t>FSA Meetings</a:t>
            </a:r>
          </a:p>
          <a:p>
            <a:pPr marL="571500" indent="-571500">
              <a:buFont typeface="Arial" panose="020B0604020202020204" pitchFamily="34" charset="0"/>
              <a:buChar char="•"/>
            </a:pPr>
            <a:r>
              <a:rPr lang="en-US" sz="2800" b="0"/>
              <a:t>Promote county events</a:t>
            </a:r>
          </a:p>
          <a:p>
            <a:pPr marL="571500" indent="-571500">
              <a:buFont typeface="Arial" panose="020B0604020202020204" pitchFamily="34" charset="0"/>
              <a:buChar char="•"/>
            </a:pPr>
            <a:r>
              <a:rPr lang="en-US" sz="2800" b="0"/>
              <a:t>Public comment</a:t>
            </a:r>
          </a:p>
          <a:p>
            <a:pPr marL="571500" indent="-571500">
              <a:buFont typeface="Arial" panose="020B0604020202020204" pitchFamily="34" charset="0"/>
              <a:buChar char="•"/>
            </a:pPr>
            <a:r>
              <a:rPr lang="en-US" sz="2800" b="0"/>
              <a:t>Gold resolutions</a:t>
            </a:r>
          </a:p>
        </p:txBody>
      </p:sp>
      <p:pic>
        <p:nvPicPr>
          <p:cNvPr id="6" name="Picture 5">
            <a:extLst>
              <a:ext uri="{FF2B5EF4-FFF2-40B4-BE49-F238E27FC236}">
                <a16:creationId xmlns:a16="http://schemas.microsoft.com/office/drawing/2014/main" id="{E71648CC-20BF-472C-5323-2D6DCF467005}"/>
              </a:ext>
            </a:extLst>
          </p:cNvPr>
          <p:cNvPicPr>
            <a:picLocks noChangeAspect="1"/>
          </p:cNvPicPr>
          <p:nvPr/>
        </p:nvPicPr>
        <p:blipFill rotWithShape="1">
          <a:blip r:embed="rId3"/>
          <a:srcRect l="22819"/>
          <a:stretch/>
        </p:blipFill>
        <p:spPr>
          <a:xfrm>
            <a:off x="6763767" y="1705661"/>
            <a:ext cx="4594578" cy="44647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69095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177A4-D99A-4C64-9E71-6230C00244E5}"/>
              </a:ext>
            </a:extLst>
          </p:cNvPr>
          <p:cNvSpPr>
            <a:spLocks noGrp="1"/>
          </p:cNvSpPr>
          <p:nvPr>
            <p:ph type="title"/>
          </p:nvPr>
        </p:nvSpPr>
        <p:spPr/>
        <p:txBody>
          <a:bodyPr/>
          <a:lstStyle/>
          <a:p>
            <a:r>
              <a:rPr lang="en-US" b="0">
                <a:solidFill>
                  <a:schemeClr val="tx1"/>
                </a:solidFill>
                <a:latin typeface="Arial"/>
                <a:cs typeface="Arial"/>
              </a:rPr>
              <a:t>Engaging Planning Staff</a:t>
            </a:r>
          </a:p>
        </p:txBody>
      </p:sp>
      <p:sp>
        <p:nvSpPr>
          <p:cNvPr id="5" name="Content Placeholder 4">
            <a:extLst>
              <a:ext uri="{FF2B5EF4-FFF2-40B4-BE49-F238E27FC236}">
                <a16:creationId xmlns:a16="http://schemas.microsoft.com/office/drawing/2014/main" id="{776F5AC3-CAFC-46BD-9E84-2B0816AEED3E}"/>
              </a:ext>
            </a:extLst>
          </p:cNvPr>
          <p:cNvSpPr>
            <a:spLocks noGrp="1"/>
          </p:cNvSpPr>
          <p:nvPr>
            <p:ph idx="1"/>
          </p:nvPr>
        </p:nvSpPr>
        <p:spPr>
          <a:xfrm>
            <a:off x="838200" y="1825625"/>
            <a:ext cx="6963906" cy="4351338"/>
          </a:xfrm>
        </p:spPr>
        <p:txBody>
          <a:bodyPr vert="horz" lIns="91440" tIns="45720" rIns="91440" bIns="45720" rtlCol="0" anchor="t">
            <a:normAutofit/>
          </a:bodyPr>
          <a:lstStyle/>
          <a:p>
            <a:pPr marL="457200" indent="-457200">
              <a:buFont typeface="Arial" panose="020B0604020202020204" pitchFamily="34" charset="0"/>
              <a:buChar char="•"/>
            </a:pPr>
            <a:r>
              <a:rPr lang="en-US" sz="2600" b="0">
                <a:latin typeface="Arial"/>
                <a:ea typeface="Calibri"/>
                <a:cs typeface="Calibri"/>
              </a:rPr>
              <a:t>Stakeholder relationship goes both ways</a:t>
            </a:r>
          </a:p>
          <a:p>
            <a:pPr marL="457200" indent="-457200">
              <a:buFont typeface="Arial" panose="020B0604020202020204" pitchFamily="34" charset="0"/>
              <a:buChar char="•"/>
            </a:pPr>
            <a:r>
              <a:rPr lang="en-US" sz="2600" b="0">
                <a:latin typeface="Arial"/>
                <a:ea typeface="Calibri"/>
                <a:cs typeface="Calibri"/>
              </a:rPr>
              <a:t>Make it easy for them</a:t>
            </a:r>
          </a:p>
          <a:p>
            <a:pPr marL="457200" indent="-457200">
              <a:buFont typeface="Arial" panose="020B0604020202020204" pitchFamily="34" charset="0"/>
              <a:buChar char="•"/>
            </a:pPr>
            <a:r>
              <a:rPr lang="en-US" sz="2600" b="0">
                <a:latin typeface="Arial"/>
                <a:ea typeface="Calibri"/>
                <a:cs typeface="Calibri"/>
              </a:rPr>
              <a:t>Be persistent</a:t>
            </a:r>
          </a:p>
          <a:p>
            <a:pPr marL="457200" indent="-457200">
              <a:buFont typeface="Arial" panose="020B0604020202020204" pitchFamily="34" charset="0"/>
              <a:buChar char="•"/>
            </a:pPr>
            <a:r>
              <a:rPr lang="en-US" sz="2600" b="0">
                <a:latin typeface="Arial"/>
                <a:ea typeface="Calibri"/>
                <a:cs typeface="Calibri"/>
              </a:rPr>
              <a:t>Plan for delays</a:t>
            </a:r>
          </a:p>
          <a:p>
            <a:pPr marL="457200" indent="-457200">
              <a:buFont typeface="Arial" panose="020B0604020202020204" pitchFamily="34" charset="0"/>
              <a:buChar char="•"/>
            </a:pPr>
            <a:r>
              <a:rPr lang="en-US" sz="2600" b="0">
                <a:latin typeface="Arial"/>
                <a:ea typeface="Calibri"/>
                <a:cs typeface="Calibri"/>
              </a:rPr>
              <a:t>Find out how to elevate recommendations</a:t>
            </a:r>
          </a:p>
        </p:txBody>
      </p:sp>
      <p:pic>
        <p:nvPicPr>
          <p:cNvPr id="3" name="Picture 2">
            <a:extLst>
              <a:ext uri="{FF2B5EF4-FFF2-40B4-BE49-F238E27FC236}">
                <a16:creationId xmlns:a16="http://schemas.microsoft.com/office/drawing/2014/main" id="{C841B9AC-0EE6-5E29-5F4E-FA71CFBDE118}"/>
              </a:ext>
            </a:extLst>
          </p:cNvPr>
          <p:cNvPicPr>
            <a:picLocks noChangeAspect="1"/>
          </p:cNvPicPr>
          <p:nvPr/>
        </p:nvPicPr>
        <p:blipFill>
          <a:blip r:embed="rId3"/>
          <a:stretch>
            <a:fillRect/>
          </a:stretch>
        </p:blipFill>
        <p:spPr>
          <a:xfrm>
            <a:off x="7642761" y="703596"/>
            <a:ext cx="4274418" cy="5135077"/>
          </a:xfrm>
          <a:prstGeom prst="rect">
            <a:avLst/>
          </a:prstGeom>
          <a:ln>
            <a:solidFill>
              <a:schemeClr val="tx1"/>
            </a:solidFill>
          </a:ln>
        </p:spPr>
      </p:pic>
    </p:spTree>
    <p:extLst>
      <p:ext uri="{BB962C8B-B14F-4D97-AF65-F5344CB8AC3E}">
        <p14:creationId xmlns:p14="http://schemas.microsoft.com/office/powerpoint/2010/main" val="1768941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177A4-D99A-4C64-9E71-6230C00244E5}"/>
              </a:ext>
            </a:extLst>
          </p:cNvPr>
          <p:cNvSpPr>
            <a:spLocks noGrp="1"/>
          </p:cNvSpPr>
          <p:nvPr>
            <p:ph type="title"/>
          </p:nvPr>
        </p:nvSpPr>
        <p:spPr/>
        <p:txBody>
          <a:bodyPr/>
          <a:lstStyle/>
          <a:p>
            <a:r>
              <a:rPr lang="en-US" b="0">
                <a:solidFill>
                  <a:schemeClr val="tx1"/>
                </a:solidFill>
                <a:latin typeface="Arial"/>
                <a:cs typeface="Arial"/>
              </a:rPr>
              <a:t>During this training, you will:</a:t>
            </a:r>
            <a:endParaRPr lang="en-US" b="0">
              <a:solidFill>
                <a:schemeClr val="tx1"/>
              </a:solidFill>
            </a:endParaRPr>
          </a:p>
        </p:txBody>
      </p:sp>
      <p:sp>
        <p:nvSpPr>
          <p:cNvPr id="7" name="Content Placeholder 4">
            <a:extLst>
              <a:ext uri="{FF2B5EF4-FFF2-40B4-BE49-F238E27FC236}">
                <a16:creationId xmlns:a16="http://schemas.microsoft.com/office/drawing/2014/main" id="{A03C66E0-3D0C-62F7-11F6-49AF9FFE3EC7}"/>
              </a:ext>
            </a:extLst>
          </p:cNvPr>
          <p:cNvSpPr txBox="1">
            <a:spLocks/>
          </p:cNvSpPr>
          <p:nvPr/>
        </p:nvSpPr>
        <p:spPr>
          <a:xfrm>
            <a:off x="2298820" y="3918002"/>
            <a:ext cx="3463593" cy="98788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a:latin typeface="Arial"/>
                <a:cs typeface="Arial"/>
              </a:rPr>
              <a:t>Explore data resources available to you and situations where they'd be most impactful</a:t>
            </a:r>
            <a:endParaRPr lang="en-US"/>
          </a:p>
        </p:txBody>
      </p:sp>
      <p:sp>
        <p:nvSpPr>
          <p:cNvPr id="8" name="Content Placeholder 4">
            <a:extLst>
              <a:ext uri="{FF2B5EF4-FFF2-40B4-BE49-F238E27FC236}">
                <a16:creationId xmlns:a16="http://schemas.microsoft.com/office/drawing/2014/main" id="{91A0F695-0BAB-1252-2273-BF1EBEE33924}"/>
              </a:ext>
            </a:extLst>
          </p:cNvPr>
          <p:cNvSpPr txBox="1">
            <a:spLocks/>
          </p:cNvSpPr>
          <p:nvPr/>
        </p:nvSpPr>
        <p:spPr>
          <a:xfrm>
            <a:off x="7814376" y="2431255"/>
            <a:ext cx="3485364" cy="1138832"/>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a:latin typeface="Arial"/>
                <a:cs typeface="Arial"/>
              </a:rPr>
              <a:t>Understand how to maximize impact with current partners, potential partners, and decision-makers</a:t>
            </a:r>
            <a:endParaRPr lang="en-US" sz="2000">
              <a:latin typeface="Arial"/>
              <a:cs typeface="Arial"/>
            </a:endParaRPr>
          </a:p>
        </p:txBody>
      </p:sp>
      <p:sp>
        <p:nvSpPr>
          <p:cNvPr id="9" name="Oval 8">
            <a:extLst>
              <a:ext uri="{FF2B5EF4-FFF2-40B4-BE49-F238E27FC236}">
                <a16:creationId xmlns:a16="http://schemas.microsoft.com/office/drawing/2014/main" id="{1F9DD61D-1509-2D96-FAAB-6357711B2FFC}"/>
              </a:ext>
            </a:extLst>
          </p:cNvPr>
          <p:cNvSpPr/>
          <p:nvPr/>
        </p:nvSpPr>
        <p:spPr>
          <a:xfrm>
            <a:off x="985520" y="2428240"/>
            <a:ext cx="1066800" cy="995680"/>
          </a:xfrm>
          <a:prstGeom prst="ellipse">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5DAA4A9-9104-FC87-A34D-40068BC9C0CB}"/>
              </a:ext>
            </a:extLst>
          </p:cNvPr>
          <p:cNvSpPr/>
          <p:nvPr/>
        </p:nvSpPr>
        <p:spPr>
          <a:xfrm>
            <a:off x="985520" y="3921759"/>
            <a:ext cx="1066800" cy="995680"/>
          </a:xfrm>
          <a:prstGeom prst="ellipse">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388D424-C7D6-93AC-33E0-E98987107750}"/>
              </a:ext>
            </a:extLst>
          </p:cNvPr>
          <p:cNvSpPr/>
          <p:nvPr/>
        </p:nvSpPr>
        <p:spPr>
          <a:xfrm>
            <a:off x="6431280" y="2428239"/>
            <a:ext cx="1066800" cy="995680"/>
          </a:xfrm>
          <a:prstGeom prst="ellipse">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4">
            <a:extLst>
              <a:ext uri="{FF2B5EF4-FFF2-40B4-BE49-F238E27FC236}">
                <a16:creationId xmlns:a16="http://schemas.microsoft.com/office/drawing/2014/main" id="{2039A3D3-BF81-F9CC-75B9-3F51270649F5}"/>
              </a:ext>
            </a:extLst>
          </p:cNvPr>
          <p:cNvSpPr txBox="1">
            <a:spLocks/>
          </p:cNvSpPr>
          <p:nvPr/>
        </p:nvSpPr>
        <p:spPr>
          <a:xfrm>
            <a:off x="7876609" y="3928722"/>
            <a:ext cx="3413760" cy="98788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a:latin typeface="Arial"/>
                <a:cs typeface="Arial"/>
              </a:rPr>
              <a:t>Learn from LHD teams who have successfully engaged with diverse stakeholders</a:t>
            </a:r>
          </a:p>
        </p:txBody>
      </p:sp>
      <p:sp>
        <p:nvSpPr>
          <p:cNvPr id="13" name="Oval 12">
            <a:extLst>
              <a:ext uri="{FF2B5EF4-FFF2-40B4-BE49-F238E27FC236}">
                <a16:creationId xmlns:a16="http://schemas.microsoft.com/office/drawing/2014/main" id="{A1498222-9DDF-3527-8C7E-02AE9C5CBCFF}"/>
              </a:ext>
            </a:extLst>
          </p:cNvPr>
          <p:cNvSpPr/>
          <p:nvPr/>
        </p:nvSpPr>
        <p:spPr>
          <a:xfrm>
            <a:off x="6503469" y="3923897"/>
            <a:ext cx="1066800" cy="995680"/>
          </a:xfrm>
          <a:prstGeom prst="ellipse">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Research with solid fill">
            <a:extLst>
              <a:ext uri="{FF2B5EF4-FFF2-40B4-BE49-F238E27FC236}">
                <a16:creationId xmlns:a16="http://schemas.microsoft.com/office/drawing/2014/main" id="{ABF24DA4-FCF8-7306-7543-9258F61EE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9360" y="4140200"/>
            <a:ext cx="579120" cy="558800"/>
          </a:xfrm>
          <a:prstGeom prst="rect">
            <a:avLst/>
          </a:prstGeom>
        </p:spPr>
      </p:pic>
      <p:pic>
        <p:nvPicPr>
          <p:cNvPr id="15" name="Graphic 14" descr="Users with solid fill">
            <a:extLst>
              <a:ext uri="{FF2B5EF4-FFF2-40B4-BE49-F238E27FC236}">
                <a16:creationId xmlns:a16="http://schemas.microsoft.com/office/drawing/2014/main" id="{8D1708B2-97A1-75FD-A7A7-45B955DCB5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8400" y="2555240"/>
            <a:ext cx="690880" cy="741680"/>
          </a:xfrm>
          <a:prstGeom prst="rect">
            <a:avLst/>
          </a:prstGeom>
        </p:spPr>
      </p:pic>
      <p:pic>
        <p:nvPicPr>
          <p:cNvPr id="16" name="Graphic 15" descr="Subtitles with solid fill">
            <a:extLst>
              <a:ext uri="{FF2B5EF4-FFF2-40B4-BE49-F238E27FC236}">
                <a16:creationId xmlns:a16="http://schemas.microsoft.com/office/drawing/2014/main" id="{E59906FA-B213-9CBB-9052-A3447F7CA3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44640" y="2575560"/>
            <a:ext cx="640080" cy="741680"/>
          </a:xfrm>
          <a:prstGeom prst="rect">
            <a:avLst/>
          </a:prstGeom>
        </p:spPr>
      </p:pic>
      <p:pic>
        <p:nvPicPr>
          <p:cNvPr id="17" name="Graphic 16" descr="Person with idea with solid fill">
            <a:extLst>
              <a:ext uri="{FF2B5EF4-FFF2-40B4-BE49-F238E27FC236}">
                <a16:creationId xmlns:a16="http://schemas.microsoft.com/office/drawing/2014/main" id="{5798C574-14F0-97E9-08F2-940060F7F6D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44461" y="3993860"/>
            <a:ext cx="784816" cy="847736"/>
          </a:xfrm>
          <a:prstGeom prst="rect">
            <a:avLst/>
          </a:prstGeom>
        </p:spPr>
      </p:pic>
      <p:sp>
        <p:nvSpPr>
          <p:cNvPr id="3" name="TextBox 2">
            <a:extLst>
              <a:ext uri="{FF2B5EF4-FFF2-40B4-BE49-F238E27FC236}">
                <a16:creationId xmlns:a16="http://schemas.microsoft.com/office/drawing/2014/main" id="{B6CF8D82-0C15-676B-B0C4-31E84CAC1562}"/>
              </a:ext>
            </a:extLst>
          </p:cNvPr>
          <p:cNvSpPr txBox="1"/>
          <p:nvPr/>
        </p:nvSpPr>
        <p:spPr>
          <a:xfrm>
            <a:off x="2298008" y="2432461"/>
            <a:ext cx="376702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a:ea typeface="Calibri"/>
                <a:cs typeface="Arial"/>
              </a:rPr>
              <a:t>Learn best practices for tailoring communications to different audiences</a:t>
            </a:r>
            <a:endParaRPr lang="en-US" sz="2000">
              <a:latin typeface="Arial"/>
              <a:cs typeface="Arial"/>
            </a:endParaRPr>
          </a:p>
        </p:txBody>
      </p:sp>
    </p:spTree>
    <p:extLst>
      <p:ext uri="{BB962C8B-B14F-4D97-AF65-F5344CB8AC3E}">
        <p14:creationId xmlns:p14="http://schemas.microsoft.com/office/powerpoint/2010/main" val="33349393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7D6B0-A945-0B03-6466-79EC1A5E9235}"/>
              </a:ext>
            </a:extLst>
          </p:cNvPr>
          <p:cNvSpPr>
            <a:spLocks noGrp="1"/>
          </p:cNvSpPr>
          <p:nvPr>
            <p:ph type="title"/>
          </p:nvPr>
        </p:nvSpPr>
        <p:spPr>
          <a:xfrm>
            <a:off x="838200" y="1749116"/>
            <a:ext cx="10515600" cy="1325563"/>
          </a:xfrm>
        </p:spPr>
        <p:txBody>
          <a:bodyPr/>
          <a:lstStyle/>
          <a:p>
            <a:pPr algn="ctr"/>
            <a:br>
              <a:rPr lang="en-US"/>
            </a:br>
            <a:r>
              <a:rPr lang="en-US"/>
              <a:t>Thank You!</a:t>
            </a:r>
          </a:p>
        </p:txBody>
      </p:sp>
      <p:sp>
        <p:nvSpPr>
          <p:cNvPr id="3" name="Content Placeholder 2">
            <a:extLst>
              <a:ext uri="{FF2B5EF4-FFF2-40B4-BE49-F238E27FC236}">
                <a16:creationId xmlns:a16="http://schemas.microsoft.com/office/drawing/2014/main" id="{55CB6ED1-73CE-01EF-762D-9D8214E9BDAC}"/>
              </a:ext>
            </a:extLst>
          </p:cNvPr>
          <p:cNvSpPr>
            <a:spLocks noGrp="1"/>
          </p:cNvSpPr>
          <p:nvPr>
            <p:ph idx="1"/>
          </p:nvPr>
        </p:nvSpPr>
        <p:spPr>
          <a:xfrm>
            <a:off x="838200" y="3209616"/>
            <a:ext cx="10515600" cy="3355163"/>
          </a:xfrm>
        </p:spPr>
        <p:txBody>
          <a:bodyPr/>
          <a:lstStyle/>
          <a:p>
            <a:pPr algn="ctr"/>
            <a:r>
              <a:rPr lang="en-US"/>
              <a:t>Laurel Chambers</a:t>
            </a:r>
          </a:p>
          <a:p>
            <a:pPr algn="ctr"/>
            <a:r>
              <a:rPr lang="en-US" b="0"/>
              <a:t>Laurel.Chambers@Sonoma-County.org</a:t>
            </a:r>
          </a:p>
        </p:txBody>
      </p:sp>
    </p:spTree>
    <p:extLst>
      <p:ext uri="{BB962C8B-B14F-4D97-AF65-F5344CB8AC3E}">
        <p14:creationId xmlns:p14="http://schemas.microsoft.com/office/powerpoint/2010/main" val="17051901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F1B39-7207-C9FD-507A-242B09D9739B}"/>
              </a:ext>
            </a:extLst>
          </p:cNvPr>
          <p:cNvSpPr>
            <a:spLocks noGrp="1"/>
          </p:cNvSpPr>
          <p:nvPr>
            <p:ph type="ctrTitle"/>
          </p:nvPr>
        </p:nvSpPr>
        <p:spPr>
          <a:xfrm>
            <a:off x="706244" y="2906558"/>
            <a:ext cx="10770219" cy="2387600"/>
          </a:xfrm>
        </p:spPr>
        <p:txBody>
          <a:bodyPr>
            <a:normAutofit/>
          </a:bodyPr>
          <a:lstStyle/>
          <a:p>
            <a:pPr algn="l"/>
            <a:r>
              <a:rPr lang="en-US" sz="5400" b="1">
                <a:latin typeface="Arial"/>
                <a:ea typeface="Calibri Light"/>
                <a:cs typeface="Calibri Light"/>
              </a:rPr>
              <a:t>Questions?</a:t>
            </a:r>
            <a:endParaRPr lang="en-US"/>
          </a:p>
        </p:txBody>
      </p:sp>
    </p:spTree>
    <p:extLst>
      <p:ext uri="{BB962C8B-B14F-4D97-AF65-F5344CB8AC3E}">
        <p14:creationId xmlns:p14="http://schemas.microsoft.com/office/powerpoint/2010/main" val="37398474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430820" y="1010742"/>
            <a:ext cx="6700221" cy="1654299"/>
          </a:xfrm>
          <a:prstGeom prst="rect">
            <a:avLst/>
          </a:prstGeom>
        </p:spPr>
        <p:txBody>
          <a:bodyPr lIns="0" tIns="0" rIns="0" bIns="0" rtlCol="0" anchor="t">
            <a:spAutoFit/>
          </a:bodyPr>
          <a:lstStyle/>
          <a:p>
            <a:pPr marL="0" marR="0" lvl="0" indent="0" algn="ctr" defTabSz="914400" rtl="0" eaLnBrk="1" fontAlgn="auto" latinLnBrk="0" hangingPunct="1">
              <a:lnSpc>
                <a:spcPts val="432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Arial"/>
                <a:ea typeface="Arial"/>
                <a:cs typeface="Arial"/>
                <a:sym typeface="Arial"/>
              </a:rPr>
              <a:t>Partnership with La Habra Youth Leads to </a:t>
            </a:r>
          </a:p>
          <a:p>
            <a:pPr marL="0" marR="0" lvl="0" indent="0" algn="ctr" defTabSz="914400" rtl="0" eaLnBrk="1" fontAlgn="auto" latinLnBrk="0" hangingPunct="1">
              <a:lnSpc>
                <a:spcPts val="432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Arial"/>
                <a:ea typeface="Arial"/>
                <a:cs typeface="Arial"/>
                <a:sym typeface="Arial"/>
              </a:rPr>
              <a:t>Safer Routes to School</a:t>
            </a:r>
          </a:p>
        </p:txBody>
      </p:sp>
      <p:sp>
        <p:nvSpPr>
          <p:cNvPr id="3" name="TextBox 3"/>
          <p:cNvSpPr txBox="1"/>
          <p:nvPr/>
        </p:nvSpPr>
        <p:spPr>
          <a:xfrm>
            <a:off x="6528996" y="6156112"/>
            <a:ext cx="5821680" cy="333425"/>
          </a:xfrm>
          <a:prstGeom prst="rect">
            <a:avLst/>
          </a:prstGeom>
        </p:spPr>
        <p:txBody>
          <a:bodyPr lIns="0" tIns="0" rIns="0" bIns="0" rtlCol="0" anchor="t">
            <a:spAutoFit/>
          </a:bodyPr>
          <a:lstStyle/>
          <a:p>
            <a:pPr marL="0" marR="0" lvl="0" indent="0" algn="ctr" defTabSz="914400" rtl="0" eaLnBrk="1" fontAlgn="auto" latinLnBrk="0" hangingPunct="1">
              <a:lnSpc>
                <a:spcPts val="2592"/>
              </a:lnSpc>
              <a:spcBef>
                <a:spcPts val="0"/>
              </a:spcBef>
              <a:spcAft>
                <a:spcPts val="0"/>
              </a:spcAft>
              <a:buClrTx/>
              <a:buSzTx/>
              <a:buFontTx/>
              <a:buNone/>
              <a:tabLst/>
              <a:defRPr/>
            </a:pPr>
            <a:r>
              <a:rPr kumimoji="0" lang="en-US" sz="2400" b="0" i="0" u="none" strike="noStrike" kern="1200" cap="none" spc="22" normalizeH="0" baseline="0" noProof="0">
                <a:ln>
                  <a:noFill/>
                </a:ln>
                <a:solidFill>
                  <a:srgbClr val="FFFFFF"/>
                </a:solidFill>
                <a:effectLst/>
                <a:uLnTx/>
                <a:uFillTx/>
                <a:latin typeface="TT Rounds Condensed"/>
                <a:ea typeface="TT Rounds Condensed"/>
                <a:cs typeface="TT Rounds Condensed"/>
                <a:sym typeface="TT Rounds Condensed"/>
              </a:rPr>
              <a:t>August 29, 2024</a:t>
            </a:r>
          </a:p>
        </p:txBody>
      </p:sp>
      <p:sp>
        <p:nvSpPr>
          <p:cNvPr id="4" name="Freeform 4"/>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 name="Group 5"/>
          <p:cNvGrpSpPr/>
          <p:nvPr/>
        </p:nvGrpSpPr>
        <p:grpSpPr>
          <a:xfrm>
            <a:off x="0" y="2543176"/>
            <a:ext cx="5543253" cy="2057400"/>
            <a:chOff x="0" y="0"/>
            <a:chExt cx="11086505" cy="4114800"/>
          </a:xfrm>
        </p:grpSpPr>
        <p:grpSp>
          <p:nvGrpSpPr>
            <p:cNvPr id="6" name="Group 6"/>
            <p:cNvGrpSpPr/>
            <p:nvPr/>
          </p:nvGrpSpPr>
          <p:grpSpPr>
            <a:xfrm>
              <a:off x="0" y="0"/>
              <a:ext cx="11086505" cy="4114800"/>
              <a:chOff x="0" y="0"/>
              <a:chExt cx="2189927" cy="812800"/>
            </a:xfrm>
          </p:grpSpPr>
          <p:sp>
            <p:nvSpPr>
              <p:cNvPr id="7" name="Freeform 7"/>
              <p:cNvSpPr/>
              <p:nvPr/>
            </p:nvSpPr>
            <p:spPr>
              <a:xfrm>
                <a:off x="0" y="0"/>
                <a:ext cx="2189927" cy="812800"/>
              </a:xfrm>
              <a:custGeom>
                <a:avLst/>
                <a:gdLst/>
                <a:ahLst/>
                <a:cxnLst/>
                <a:rect l="l" t="t" r="r" b="b"/>
                <a:pathLst>
                  <a:path w="2189927" h="812800">
                    <a:moveTo>
                      <a:pt x="0" y="0"/>
                    </a:moveTo>
                    <a:lnTo>
                      <a:pt x="2189927" y="0"/>
                    </a:lnTo>
                    <a:lnTo>
                      <a:pt x="2189927" y="812800"/>
                    </a:lnTo>
                    <a:lnTo>
                      <a:pt x="0" y="81280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8"/>
              <p:cNvSpPr txBox="1"/>
              <p:nvPr/>
            </p:nvSpPr>
            <p:spPr>
              <a:xfrm>
                <a:off x="0" y="-38100"/>
                <a:ext cx="2189927" cy="850900"/>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 name="Freeform 9"/>
            <p:cNvSpPr/>
            <p:nvPr/>
          </p:nvSpPr>
          <p:spPr>
            <a:xfrm>
              <a:off x="351694" y="1116539"/>
              <a:ext cx="8632442" cy="2145493"/>
            </a:xfrm>
            <a:custGeom>
              <a:avLst/>
              <a:gdLst/>
              <a:ahLst/>
              <a:cxnLst/>
              <a:rect l="l" t="t" r="r" b="b"/>
              <a:pathLst>
                <a:path w="8632442" h="2145493">
                  <a:moveTo>
                    <a:pt x="0" y="0"/>
                  </a:moveTo>
                  <a:lnTo>
                    <a:pt x="8632442" y="0"/>
                  </a:lnTo>
                  <a:lnTo>
                    <a:pt x="8632442" y="2145493"/>
                  </a:lnTo>
                  <a:lnTo>
                    <a:pt x="0" y="2145493"/>
                  </a:lnTo>
                  <a:lnTo>
                    <a:pt x="0" y="0"/>
                  </a:lnTo>
                  <a:close/>
                </a:path>
              </a:pathLst>
            </a:custGeom>
            <a:blipFill>
              <a:blip r:embed="rId4"/>
              <a:stretch>
                <a:fillRect l="-4408" r="-152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10"/>
            <p:cNvSpPr/>
            <p:nvPr/>
          </p:nvSpPr>
          <p:spPr>
            <a:xfrm>
              <a:off x="8984136" y="1366709"/>
              <a:ext cx="138876" cy="1645152"/>
            </a:xfrm>
            <a:custGeom>
              <a:avLst/>
              <a:gdLst/>
              <a:ahLst/>
              <a:cxnLst/>
              <a:rect l="l" t="t" r="r" b="b"/>
              <a:pathLst>
                <a:path w="138876" h="1645152">
                  <a:moveTo>
                    <a:pt x="0" y="0"/>
                  </a:moveTo>
                  <a:lnTo>
                    <a:pt x="138876" y="0"/>
                  </a:lnTo>
                  <a:lnTo>
                    <a:pt x="138876" y="1645152"/>
                  </a:lnTo>
                  <a:lnTo>
                    <a:pt x="0" y="1645152"/>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 name="Freeform 11"/>
          <p:cNvSpPr/>
          <p:nvPr/>
        </p:nvSpPr>
        <p:spPr>
          <a:xfrm>
            <a:off x="4641206" y="3203088"/>
            <a:ext cx="978063" cy="810474"/>
          </a:xfrm>
          <a:custGeom>
            <a:avLst/>
            <a:gdLst/>
            <a:ahLst/>
            <a:cxnLst/>
            <a:rect l="l" t="t" r="r" b="b"/>
            <a:pathLst>
              <a:path w="1467095" h="1215711">
                <a:moveTo>
                  <a:pt x="0" y="0"/>
                </a:moveTo>
                <a:lnTo>
                  <a:pt x="1467095" y="0"/>
                </a:lnTo>
                <a:lnTo>
                  <a:pt x="1467095" y="1215710"/>
                </a:lnTo>
                <a:lnTo>
                  <a:pt x="0" y="121571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1CE64E4C-D268-B536-B681-B71833F17D45}"/>
              </a:ext>
            </a:extLst>
          </p:cNvPr>
          <p:cNvSpPr txBox="1"/>
          <p:nvPr/>
        </p:nvSpPr>
        <p:spPr>
          <a:xfrm>
            <a:off x="7200219" y="4509553"/>
            <a:ext cx="4667033" cy="12772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1"/>
                </a:solidFill>
                <a:latin typeface="Arial"/>
                <a:cs typeface="Arial"/>
              </a:rPr>
              <a:t>Megan Beard, MPH, Health Educator</a:t>
            </a:r>
          </a:p>
          <a:p>
            <a:pPr>
              <a:spcAft>
                <a:spcPts val="600"/>
              </a:spcAft>
            </a:pPr>
            <a:r>
              <a:rPr lang="en-US">
                <a:solidFill>
                  <a:schemeClr val="bg1"/>
                </a:solidFill>
                <a:latin typeface="Arial"/>
                <a:cs typeface="Arial"/>
              </a:rPr>
              <a:t>Safe Routes to School Coordinator</a:t>
            </a:r>
          </a:p>
          <a:p>
            <a:r>
              <a:rPr lang="en-US" b="1">
                <a:solidFill>
                  <a:schemeClr val="bg1"/>
                </a:solidFill>
                <a:latin typeface="Arial"/>
                <a:cs typeface="Arial"/>
              </a:rPr>
              <a:t>Anna Luciano-Acenas, RD</a:t>
            </a:r>
          </a:p>
          <a:p>
            <a:r>
              <a:rPr lang="en-US">
                <a:solidFill>
                  <a:schemeClr val="bg1"/>
                </a:solidFill>
                <a:latin typeface="Arial"/>
                <a:cs typeface="Arial"/>
              </a:rPr>
              <a:t>Nutrition Services – CalFresh Healthy Living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72B6727-D4E8-7408-C1F6-0331ECEEFA66}"/>
              </a:ext>
            </a:extLst>
          </p:cNvPr>
          <p:cNvPicPr>
            <a:picLocks noGrp="1" noChangeAspect="1"/>
          </p:cNvPicPr>
          <p:nvPr>
            <p:ph sz="half" idx="1"/>
          </p:nvPr>
        </p:nvPicPr>
        <p:blipFill>
          <a:blip r:embed="rId3"/>
          <a:stretch>
            <a:fillRect/>
          </a:stretch>
        </p:blipFill>
        <p:spPr>
          <a:xfrm>
            <a:off x="401459" y="260436"/>
            <a:ext cx="4963567" cy="5916527"/>
          </a:xfrm>
        </p:spPr>
      </p:pic>
      <p:pic>
        <p:nvPicPr>
          <p:cNvPr id="6" name="Content Placeholder 5">
            <a:extLst>
              <a:ext uri="{FF2B5EF4-FFF2-40B4-BE49-F238E27FC236}">
                <a16:creationId xmlns:a16="http://schemas.microsoft.com/office/drawing/2014/main" id="{429FBCF8-212D-5734-9EEA-796A52477A35}"/>
              </a:ext>
            </a:extLst>
          </p:cNvPr>
          <p:cNvPicPr>
            <a:picLocks noGrp="1" noChangeAspect="1"/>
          </p:cNvPicPr>
          <p:nvPr>
            <p:ph sz="half" idx="2"/>
          </p:nvPr>
        </p:nvPicPr>
        <p:blipFill>
          <a:blip r:embed="rId4"/>
          <a:stretch>
            <a:fillRect/>
          </a:stretch>
        </p:blipFill>
        <p:spPr>
          <a:xfrm>
            <a:off x="5365026" y="216681"/>
            <a:ext cx="6592810" cy="5772365"/>
          </a:xfrm>
        </p:spPr>
      </p:pic>
      <p:sp>
        <p:nvSpPr>
          <p:cNvPr id="2" name="Oval 1">
            <a:extLst>
              <a:ext uri="{FF2B5EF4-FFF2-40B4-BE49-F238E27FC236}">
                <a16:creationId xmlns:a16="http://schemas.microsoft.com/office/drawing/2014/main" id="{BA9B6171-6E61-C935-75E2-B0B4FC4510FD}"/>
              </a:ext>
            </a:extLst>
          </p:cNvPr>
          <p:cNvSpPr/>
          <p:nvPr/>
        </p:nvSpPr>
        <p:spPr>
          <a:xfrm>
            <a:off x="3267456" y="5132832"/>
            <a:ext cx="560832" cy="560832"/>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Arrow Connector 7">
            <a:extLst>
              <a:ext uri="{FF2B5EF4-FFF2-40B4-BE49-F238E27FC236}">
                <a16:creationId xmlns:a16="http://schemas.microsoft.com/office/drawing/2014/main" id="{2A2CA2FC-13D8-3D4A-FA03-5B8DD30D56EF}"/>
              </a:ext>
            </a:extLst>
          </p:cNvPr>
          <p:cNvCxnSpPr/>
          <p:nvPr/>
        </p:nvCxnSpPr>
        <p:spPr>
          <a:xfrm flipV="1">
            <a:off x="3535680" y="1072896"/>
            <a:ext cx="3072384" cy="405993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72AFBEE5-3479-EBFF-A36C-93D8FC6E8BC5}"/>
              </a:ext>
            </a:extLst>
          </p:cNvPr>
          <p:cNvSpPr/>
          <p:nvPr/>
        </p:nvSpPr>
        <p:spPr>
          <a:xfrm>
            <a:off x="6510528" y="359778"/>
            <a:ext cx="820069" cy="82006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30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5B29BA1-EF91-B306-E73E-1A02AFBFE7AF}"/>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a:ln>
                  <a:noFill/>
                </a:ln>
                <a:solidFill>
                  <a:srgbClr val="FFFFFF"/>
                </a:solidFill>
                <a:effectLst/>
                <a:uLnTx/>
                <a:uFillTx/>
                <a:latin typeface="Calibri Light" panose="020F0302020204030204"/>
                <a:ea typeface="+mn-ea"/>
                <a:cs typeface="+mn-cs"/>
              </a:rPr>
              <a:t>What Does It Take to Communicate Effectively and Engage Stakeholders? </a:t>
            </a:r>
          </a:p>
        </p:txBody>
      </p:sp>
      <p:pic>
        <p:nvPicPr>
          <p:cNvPr id="5" name="Content Placeholder 4">
            <a:extLst>
              <a:ext uri="{FF2B5EF4-FFF2-40B4-BE49-F238E27FC236}">
                <a16:creationId xmlns:a16="http://schemas.microsoft.com/office/drawing/2014/main" id="{1721814D-BF85-2447-B171-7C6DC5046B9C}"/>
              </a:ext>
            </a:extLst>
          </p:cNvPr>
          <p:cNvPicPr>
            <a:picLocks noGrp="1" noChangeAspect="1"/>
          </p:cNvPicPr>
          <p:nvPr>
            <p:ph sz="half" idx="1"/>
          </p:nvPr>
        </p:nvPicPr>
        <p:blipFill>
          <a:blip r:embed="rId3"/>
          <a:srcRect t="2597"/>
          <a:stretch/>
        </p:blipFill>
        <p:spPr>
          <a:xfrm>
            <a:off x="4777316" y="1520756"/>
            <a:ext cx="6780700" cy="3814159"/>
          </a:xfrm>
          <a:prstGeom prst="rect">
            <a:avLst/>
          </a:prstGeom>
        </p:spPr>
      </p:pic>
    </p:spTree>
    <p:extLst>
      <p:ext uri="{BB962C8B-B14F-4D97-AF65-F5344CB8AC3E}">
        <p14:creationId xmlns:p14="http://schemas.microsoft.com/office/powerpoint/2010/main" val="23179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B99E06-A088-4EC5-8FA4-64EB95D51B3F}"/>
              </a:ext>
            </a:extLst>
          </p:cNvPr>
          <p:cNvSpPr>
            <a:spLocks noGrp="1"/>
          </p:cNvSpPr>
          <p:nvPr>
            <p:ph type="title"/>
          </p:nvPr>
        </p:nvSpPr>
        <p:spPr>
          <a:xfrm>
            <a:off x="421341" y="788613"/>
            <a:ext cx="11985812" cy="1325563"/>
          </a:xfrm>
        </p:spPr>
        <p:txBody>
          <a:bodyPr>
            <a:normAutofit/>
          </a:bodyPr>
          <a:lstStyle/>
          <a:p>
            <a:br>
              <a:rPr lang="en-US" sz="4000" b="1">
                <a:effectLst/>
                <a:latin typeface="Arial" panose="020B0604020202020204" pitchFamily="34" charset="0"/>
                <a:ea typeface="Calibri" panose="020F0502020204030204" pitchFamily="34" charset="0"/>
              </a:rPr>
            </a:br>
            <a:endParaRPr lang="en-US"/>
          </a:p>
        </p:txBody>
      </p:sp>
      <p:graphicFrame>
        <p:nvGraphicFramePr>
          <p:cNvPr id="3" name="Diagram 2">
            <a:extLst>
              <a:ext uri="{FF2B5EF4-FFF2-40B4-BE49-F238E27FC236}">
                <a16:creationId xmlns:a16="http://schemas.microsoft.com/office/drawing/2014/main" id="{A57648CE-9C4E-AFEF-E7B4-B312216AE301}"/>
              </a:ext>
            </a:extLst>
          </p:cNvPr>
          <p:cNvGraphicFramePr/>
          <p:nvPr/>
        </p:nvGraphicFramePr>
        <p:xfrm>
          <a:off x="1814711" y="371923"/>
          <a:ext cx="8577518" cy="5697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42688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177A4-D99A-4C64-9E71-6230C00244E5}"/>
              </a:ext>
            </a:extLst>
          </p:cNvPr>
          <p:cNvSpPr>
            <a:spLocks noGrp="1"/>
          </p:cNvSpPr>
          <p:nvPr>
            <p:ph type="title"/>
          </p:nvPr>
        </p:nvSpPr>
        <p:spPr>
          <a:xfrm>
            <a:off x="101600" y="264517"/>
            <a:ext cx="12090400" cy="1325563"/>
          </a:xfrm>
        </p:spPr>
        <p:txBody>
          <a:bodyPr/>
          <a:lstStyle/>
          <a:p>
            <a:pPr algn="ctr"/>
            <a:r>
              <a:rPr lang="en-US" sz="4400" b="1">
                <a:solidFill>
                  <a:srgbClr val="702B84"/>
                </a:solidFill>
                <a:latin typeface="Arial"/>
                <a:cs typeface="Arial"/>
              </a:rPr>
              <a:t>Walk </a:t>
            </a:r>
            <a:r>
              <a:rPr lang="en-US" b="1">
                <a:solidFill>
                  <a:srgbClr val="702B84"/>
                </a:solidFill>
                <a:latin typeface="Arial"/>
                <a:cs typeface="Arial"/>
              </a:rPr>
              <a:t>Audit</a:t>
            </a:r>
            <a:r>
              <a:rPr lang="en-US" sz="4400" b="1">
                <a:solidFill>
                  <a:srgbClr val="702B84"/>
                </a:solidFill>
                <a:latin typeface="Arial"/>
                <a:cs typeface="Arial"/>
              </a:rPr>
              <a:t> in </a:t>
            </a:r>
            <a:r>
              <a:rPr lang="en-US" b="1">
                <a:solidFill>
                  <a:srgbClr val="702B84"/>
                </a:solidFill>
                <a:latin typeface="Arial"/>
                <a:cs typeface="Arial"/>
              </a:rPr>
              <a:t>Action</a:t>
            </a:r>
            <a:r>
              <a:rPr lang="en-US" sz="4400" b="1">
                <a:solidFill>
                  <a:srgbClr val="702B84"/>
                </a:solidFill>
                <a:latin typeface="Arial"/>
                <a:cs typeface="Arial"/>
              </a:rPr>
              <a:t>: </a:t>
            </a:r>
            <a:br>
              <a:rPr lang="en-US" sz="4400" b="1">
                <a:solidFill>
                  <a:srgbClr val="702B84"/>
                </a:solidFill>
                <a:latin typeface="Arial"/>
                <a:cs typeface="Arial"/>
              </a:rPr>
            </a:br>
            <a:r>
              <a:rPr lang="en-US" sz="4400" b="1">
                <a:solidFill>
                  <a:srgbClr val="702B84"/>
                </a:solidFill>
                <a:latin typeface="Arial"/>
                <a:cs typeface="Arial"/>
              </a:rPr>
              <a:t>Students as Agents of Change</a:t>
            </a:r>
            <a:endParaRPr lang="en-US" b="1">
              <a:solidFill>
                <a:srgbClr val="702B84"/>
              </a:solidFill>
              <a:latin typeface="Arial"/>
              <a:cs typeface="Arial"/>
            </a:endParaRPr>
          </a:p>
        </p:txBody>
      </p:sp>
      <p:pic>
        <p:nvPicPr>
          <p:cNvPr id="2" name="Picture 1">
            <a:extLst>
              <a:ext uri="{FF2B5EF4-FFF2-40B4-BE49-F238E27FC236}">
                <a16:creationId xmlns:a16="http://schemas.microsoft.com/office/drawing/2014/main" id="{EEA02D6B-2A9D-C6DB-85D8-DF32C7F35E7A}"/>
              </a:ext>
            </a:extLst>
          </p:cNvPr>
          <p:cNvPicPr>
            <a:picLocks noChangeAspect="1"/>
          </p:cNvPicPr>
          <p:nvPr/>
        </p:nvPicPr>
        <p:blipFill>
          <a:blip r:embed="rId3"/>
          <a:stretch>
            <a:fillRect/>
          </a:stretch>
        </p:blipFill>
        <p:spPr>
          <a:xfrm>
            <a:off x="430104" y="1687894"/>
            <a:ext cx="3304717" cy="4403863"/>
          </a:xfrm>
          <a:prstGeom prst="rect">
            <a:avLst/>
          </a:prstGeom>
        </p:spPr>
      </p:pic>
      <p:pic>
        <p:nvPicPr>
          <p:cNvPr id="3" name="Picture 2">
            <a:extLst>
              <a:ext uri="{FF2B5EF4-FFF2-40B4-BE49-F238E27FC236}">
                <a16:creationId xmlns:a16="http://schemas.microsoft.com/office/drawing/2014/main" id="{93B57F80-CCBD-773A-83B3-623C9BE2D034}"/>
              </a:ext>
            </a:extLst>
          </p:cNvPr>
          <p:cNvPicPr>
            <a:picLocks noChangeAspect="1"/>
          </p:cNvPicPr>
          <p:nvPr/>
        </p:nvPicPr>
        <p:blipFill rotWithShape="1">
          <a:blip r:embed="rId4"/>
          <a:srcRect t="18740" r="3286"/>
          <a:stretch/>
        </p:blipFill>
        <p:spPr>
          <a:xfrm>
            <a:off x="4127081" y="1687894"/>
            <a:ext cx="3448160" cy="2172188"/>
          </a:xfrm>
          <a:prstGeom prst="rect">
            <a:avLst/>
          </a:prstGeom>
        </p:spPr>
      </p:pic>
      <p:pic>
        <p:nvPicPr>
          <p:cNvPr id="6" name="Picture 5">
            <a:extLst>
              <a:ext uri="{FF2B5EF4-FFF2-40B4-BE49-F238E27FC236}">
                <a16:creationId xmlns:a16="http://schemas.microsoft.com/office/drawing/2014/main" id="{2BB81A74-0BAC-CB6D-2102-92358A8A12E5}"/>
              </a:ext>
            </a:extLst>
          </p:cNvPr>
          <p:cNvPicPr>
            <a:picLocks noChangeAspect="1"/>
          </p:cNvPicPr>
          <p:nvPr/>
        </p:nvPicPr>
        <p:blipFill rotWithShape="1">
          <a:blip r:embed="rId5"/>
          <a:srcRect l="10790" t="27061" r="8361" b="10114"/>
          <a:stretch/>
        </p:blipFill>
        <p:spPr>
          <a:xfrm>
            <a:off x="4127081" y="3953810"/>
            <a:ext cx="3448160" cy="2233815"/>
          </a:xfrm>
          <a:prstGeom prst="rect">
            <a:avLst/>
          </a:prstGeom>
        </p:spPr>
      </p:pic>
      <p:pic>
        <p:nvPicPr>
          <p:cNvPr id="7" name="Picture 6">
            <a:extLst>
              <a:ext uri="{FF2B5EF4-FFF2-40B4-BE49-F238E27FC236}">
                <a16:creationId xmlns:a16="http://schemas.microsoft.com/office/drawing/2014/main" id="{B05062A2-021C-F091-D563-7E0DB6DF09E2}"/>
              </a:ext>
            </a:extLst>
          </p:cNvPr>
          <p:cNvPicPr>
            <a:picLocks noChangeAspect="1"/>
          </p:cNvPicPr>
          <p:nvPr/>
        </p:nvPicPr>
        <p:blipFill>
          <a:blip r:embed="rId6"/>
          <a:stretch>
            <a:fillRect/>
          </a:stretch>
        </p:blipFill>
        <p:spPr>
          <a:xfrm>
            <a:off x="8191419" y="1590080"/>
            <a:ext cx="3448159" cy="4597545"/>
          </a:xfrm>
          <a:prstGeom prst="rect">
            <a:avLst/>
          </a:prstGeom>
        </p:spPr>
      </p:pic>
    </p:spTree>
    <p:extLst>
      <p:ext uri="{BB962C8B-B14F-4D97-AF65-F5344CB8AC3E}">
        <p14:creationId xmlns:p14="http://schemas.microsoft.com/office/powerpoint/2010/main" val="10728323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177A4-D99A-4C64-9E71-6230C00244E5}"/>
              </a:ext>
            </a:extLst>
          </p:cNvPr>
          <p:cNvSpPr>
            <a:spLocks noGrp="1"/>
          </p:cNvSpPr>
          <p:nvPr>
            <p:ph type="title"/>
          </p:nvPr>
        </p:nvSpPr>
        <p:spPr>
          <a:xfrm>
            <a:off x="159656" y="0"/>
            <a:ext cx="11858173" cy="1600200"/>
          </a:xfrm>
        </p:spPr>
        <p:txBody>
          <a:bodyPr>
            <a:noAutofit/>
          </a:bodyPr>
          <a:lstStyle/>
          <a:p>
            <a:pPr algn="ctr"/>
            <a:r>
              <a:rPr lang="en-US" sz="4400" b="1">
                <a:solidFill>
                  <a:srgbClr val="702B84"/>
                </a:solidFill>
                <a:latin typeface="Arial" panose="020B0604020202020204" pitchFamily="34" charset="0"/>
                <a:cs typeface="Arial" panose="020B0604020202020204" pitchFamily="34" charset="0"/>
              </a:rPr>
              <a:t>Next: Students Present Walk Audit Findings to Stakeholders</a:t>
            </a:r>
          </a:p>
        </p:txBody>
      </p:sp>
      <p:pic>
        <p:nvPicPr>
          <p:cNvPr id="5" name="Picture 4" descr="A group of people in a room&#10;&#10;Description automatically generated with medium confidence">
            <a:extLst>
              <a:ext uri="{FF2B5EF4-FFF2-40B4-BE49-F238E27FC236}">
                <a16:creationId xmlns:a16="http://schemas.microsoft.com/office/drawing/2014/main" id="{2456D648-89DD-E9C7-EE22-9653A4340AD7}"/>
              </a:ext>
            </a:extLst>
          </p:cNvPr>
          <p:cNvPicPr>
            <a:picLocks noChangeAspect="1"/>
          </p:cNvPicPr>
          <p:nvPr/>
        </p:nvPicPr>
        <p:blipFill>
          <a:blip r:embed="rId3"/>
          <a:stretch>
            <a:fillRect/>
          </a:stretch>
        </p:blipFill>
        <p:spPr>
          <a:xfrm>
            <a:off x="349794" y="1694531"/>
            <a:ext cx="5662208" cy="4246656"/>
          </a:xfrm>
          <a:prstGeom prst="rect">
            <a:avLst/>
          </a:prstGeom>
        </p:spPr>
      </p:pic>
      <p:pic>
        <p:nvPicPr>
          <p:cNvPr id="8" name="Picture 7" descr="A group of people sitting at a table with a computer&#10;&#10;Description automatically generated with low confidence">
            <a:extLst>
              <a:ext uri="{FF2B5EF4-FFF2-40B4-BE49-F238E27FC236}">
                <a16:creationId xmlns:a16="http://schemas.microsoft.com/office/drawing/2014/main" id="{43DEE5F1-28E3-29D6-31BF-0AFF239559C7}"/>
              </a:ext>
            </a:extLst>
          </p:cNvPr>
          <p:cNvPicPr>
            <a:picLocks noChangeAspect="1"/>
          </p:cNvPicPr>
          <p:nvPr/>
        </p:nvPicPr>
        <p:blipFill>
          <a:blip r:embed="rId4"/>
          <a:stretch>
            <a:fillRect/>
          </a:stretch>
        </p:blipFill>
        <p:spPr>
          <a:xfrm rot="5400000">
            <a:off x="5994233" y="2225364"/>
            <a:ext cx="4246656" cy="3184993"/>
          </a:xfrm>
          <a:prstGeom prst="rect">
            <a:avLst/>
          </a:prstGeom>
        </p:spPr>
      </p:pic>
      <p:sp>
        <p:nvSpPr>
          <p:cNvPr id="10" name="TextBox 9">
            <a:extLst>
              <a:ext uri="{FF2B5EF4-FFF2-40B4-BE49-F238E27FC236}">
                <a16:creationId xmlns:a16="http://schemas.microsoft.com/office/drawing/2014/main" id="{3D170C53-78FD-8234-363B-CAE4B44D82F7}"/>
              </a:ext>
            </a:extLst>
          </p:cNvPr>
          <p:cNvSpPr txBox="1"/>
          <p:nvPr/>
        </p:nvSpPr>
        <p:spPr>
          <a:xfrm>
            <a:off x="9898743" y="2609392"/>
            <a:ext cx="1943463"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City of La Habra Traffic Engineer, Michael </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Plotnik</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addressing students following their presentation. </a:t>
            </a:r>
          </a:p>
        </p:txBody>
      </p:sp>
    </p:spTree>
    <p:extLst>
      <p:ext uri="{BB962C8B-B14F-4D97-AF65-F5344CB8AC3E}">
        <p14:creationId xmlns:p14="http://schemas.microsoft.com/office/powerpoint/2010/main" val="41806737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B99E06-A088-4EC5-8FA4-64EB95D51B3F}"/>
              </a:ext>
            </a:extLst>
          </p:cNvPr>
          <p:cNvSpPr>
            <a:spLocks noGrp="1"/>
          </p:cNvSpPr>
          <p:nvPr>
            <p:ph type="title"/>
          </p:nvPr>
        </p:nvSpPr>
        <p:spPr>
          <a:xfrm>
            <a:off x="476932" y="798740"/>
            <a:ext cx="5386840" cy="1600200"/>
          </a:xfrm>
        </p:spPr>
        <p:txBody>
          <a:bodyPr>
            <a:normAutofit fontScale="90000"/>
          </a:bodyPr>
          <a:lstStyle/>
          <a:p>
            <a:r>
              <a:rPr lang="en-US" sz="4400" b="1">
                <a:solidFill>
                  <a:srgbClr val="702B84"/>
                </a:solidFill>
                <a:effectLst/>
                <a:latin typeface="Arial"/>
                <a:ea typeface="Calibri" panose="020F0502020204030204" pitchFamily="34" charset="0"/>
                <a:cs typeface="Arial"/>
              </a:rPr>
              <a:t>The Impact: Results</a:t>
            </a:r>
            <a:br>
              <a:rPr lang="en-US" sz="4400" b="1">
                <a:solidFill>
                  <a:srgbClr val="702B84"/>
                </a:solidFill>
                <a:effectLst/>
                <a:latin typeface="Arial" panose="020B0604020202020204" pitchFamily="34" charset="0"/>
                <a:ea typeface="Calibri" panose="020F0502020204030204" pitchFamily="34" charset="0"/>
                <a:cs typeface="Arial"/>
              </a:rPr>
            </a:br>
            <a:br>
              <a:rPr lang="en-US" sz="4000" b="1">
                <a:effectLst/>
                <a:latin typeface="Arial" panose="020B0604020202020204" pitchFamily="34" charset="0"/>
                <a:ea typeface="Calibri" panose="020F0502020204030204" pitchFamily="34" charset="0"/>
              </a:rPr>
            </a:br>
            <a:endParaRPr lang="en-US"/>
          </a:p>
        </p:txBody>
      </p:sp>
      <p:sp>
        <p:nvSpPr>
          <p:cNvPr id="7" name="Content Placeholder 6">
            <a:extLst>
              <a:ext uri="{FF2B5EF4-FFF2-40B4-BE49-F238E27FC236}">
                <a16:creationId xmlns:a16="http://schemas.microsoft.com/office/drawing/2014/main" id="{066D26F6-A295-421C-A10A-A72A645B47EF}"/>
              </a:ext>
            </a:extLst>
          </p:cNvPr>
          <p:cNvSpPr>
            <a:spLocks noGrp="1"/>
          </p:cNvSpPr>
          <p:nvPr>
            <p:ph idx="1"/>
          </p:nvPr>
        </p:nvSpPr>
        <p:spPr>
          <a:xfrm>
            <a:off x="6538460" y="812801"/>
            <a:ext cx="4944380" cy="5254170"/>
          </a:xfrm>
        </p:spPr>
        <p:txBody>
          <a:bodyPr vert="horz" lIns="91440" tIns="45720" rIns="91440" bIns="45720" rtlCol="0" anchor="t">
            <a:normAutofit lnSpcReduction="10000"/>
          </a:bodyPr>
          <a:lstStyle/>
          <a:p>
            <a:pPr marL="0" marR="0" indent="0">
              <a:spcBef>
                <a:spcPts val="0"/>
              </a:spcBef>
              <a:spcAft>
                <a:spcPts val="0"/>
              </a:spcAft>
              <a:buNone/>
            </a:pPr>
            <a:r>
              <a:rPr lang="en-US" sz="2400">
                <a:effectLst/>
                <a:latin typeface="Arial"/>
                <a:ea typeface="Calibri" panose="020F0502020204030204" pitchFamily="34" charset="0"/>
                <a:cs typeface="Arial"/>
              </a:rPr>
              <a:t>City staff made the following </a:t>
            </a:r>
            <a:r>
              <a:rPr lang="en-US" sz="2400" b="1">
                <a:effectLst/>
                <a:latin typeface="Arial"/>
                <a:ea typeface="Times New Roman" panose="02020603050405020304" pitchFamily="18" charset="0"/>
                <a:cs typeface="Arial"/>
              </a:rPr>
              <a:t>Environmental Changes </a:t>
            </a:r>
            <a:r>
              <a:rPr lang="en-US" sz="2400">
                <a:effectLst/>
                <a:latin typeface="Arial"/>
                <a:ea typeface="Times New Roman" panose="02020603050405020304" pitchFamily="18" charset="0"/>
                <a:cs typeface="Arial"/>
              </a:rPr>
              <a:t>on the routes to school:</a:t>
            </a:r>
            <a:endParaRPr lang="en-US" sz="2400">
              <a:effectLst/>
              <a:latin typeface="Arial"/>
              <a:ea typeface="Calibri" panose="020F0502020204030204" pitchFamily="34" charset="0"/>
              <a:cs typeface="Arial"/>
            </a:endParaRPr>
          </a:p>
          <a:p>
            <a:pPr marL="800100" lvl="1" indent="-342900">
              <a:buFont typeface="Symbol" panose="05050102010706020507" pitchFamily="18" charset="2"/>
              <a:buChar char=""/>
            </a:pPr>
            <a:r>
              <a:rPr lang="en-US" sz="2400">
                <a:latin typeface="Arial"/>
                <a:ea typeface="Times New Roman" panose="02020603050405020304" pitchFamily="18" charset="0"/>
                <a:cs typeface="Arial"/>
              </a:rPr>
              <a:t>Repainted</a:t>
            </a:r>
            <a:r>
              <a:rPr lang="en-US" sz="2400">
                <a:effectLst/>
                <a:latin typeface="Arial"/>
                <a:ea typeface="Times New Roman" panose="02020603050405020304" pitchFamily="18" charset="0"/>
                <a:cs typeface="Arial"/>
              </a:rPr>
              <a:t> crosswalks, stop crossbars, and lane markings</a:t>
            </a:r>
            <a:endParaRPr lang="en-US" sz="2400">
              <a:effectLst/>
              <a:latin typeface="Arial"/>
              <a:ea typeface="Calibri" panose="020F0502020204030204" pitchFamily="34" charset="0"/>
              <a:cs typeface="Arial"/>
            </a:endParaRPr>
          </a:p>
          <a:p>
            <a:pPr marL="800100" lvl="1" indent="-342900">
              <a:buFont typeface="Symbol" panose="05050102010706020507" pitchFamily="18" charset="2"/>
              <a:buChar char=""/>
            </a:pPr>
            <a:r>
              <a:rPr lang="en-US" sz="2400">
                <a:latin typeface="Arial"/>
                <a:ea typeface="Times New Roman" panose="02020603050405020304" pitchFamily="18" charset="0"/>
                <a:cs typeface="Arial"/>
              </a:rPr>
              <a:t>Removed graffiti </a:t>
            </a:r>
          </a:p>
          <a:p>
            <a:pPr marL="800100" lvl="1" indent="-342900">
              <a:buFont typeface="Symbol" panose="05050102010706020507" pitchFamily="18" charset="2"/>
              <a:buChar char=""/>
            </a:pPr>
            <a:r>
              <a:rPr lang="en-US" sz="2400">
                <a:latin typeface="Arial"/>
                <a:ea typeface="Times New Roman" panose="02020603050405020304" pitchFamily="18" charset="0"/>
                <a:cs typeface="Arial"/>
              </a:rPr>
              <a:t>Conducted</a:t>
            </a:r>
            <a:r>
              <a:rPr lang="en-US" sz="2400">
                <a:effectLst/>
                <a:latin typeface="Arial"/>
                <a:ea typeface="Times New Roman" panose="02020603050405020304" pitchFamily="18" charset="0"/>
                <a:cs typeface="Arial"/>
              </a:rPr>
              <a:t> traffic studies to see if crossings are warranted</a:t>
            </a:r>
            <a:endParaRPr lang="en-US" sz="2400"/>
          </a:p>
          <a:p>
            <a:pPr lvl="1"/>
            <a:endParaRPr lang="en-US" sz="2400">
              <a:effectLst/>
              <a:latin typeface="Calibri" panose="020F0502020204030204" pitchFamily="34" charset="0"/>
              <a:ea typeface="Calibri" panose="020F0502020204030204" pitchFamily="34" charset="0"/>
            </a:endParaRPr>
          </a:p>
          <a:p>
            <a:pPr marL="0" indent="0">
              <a:spcBef>
                <a:spcPts val="0"/>
              </a:spcBef>
              <a:buNone/>
            </a:pPr>
            <a:r>
              <a:rPr lang="en-US" sz="2400">
                <a:effectLst/>
                <a:latin typeface="Arial"/>
                <a:ea typeface="Calibri" panose="020F0502020204030204" pitchFamily="34" charset="0"/>
                <a:cs typeface="Arial"/>
              </a:rPr>
              <a:t>Additionally, </a:t>
            </a:r>
            <a:r>
              <a:rPr lang="en-US" sz="2400">
                <a:latin typeface="Arial"/>
                <a:ea typeface="Calibri" panose="020F0502020204030204" pitchFamily="34" charset="0"/>
                <a:cs typeface="Arial"/>
              </a:rPr>
              <a:t>the city</a:t>
            </a:r>
            <a:r>
              <a:rPr lang="en-US" sz="2400">
                <a:effectLst/>
                <a:latin typeface="Arial"/>
                <a:ea typeface="Calibri" panose="020F0502020204030204" pitchFamily="34" charset="0"/>
                <a:cs typeface="Arial"/>
              </a:rPr>
              <a:t> </a:t>
            </a:r>
            <a:r>
              <a:rPr lang="en-US" sz="2400">
                <a:latin typeface="Arial"/>
                <a:ea typeface="Calibri" panose="020F0502020204030204" pitchFamily="34" charset="0"/>
                <a:cs typeface="Arial"/>
              </a:rPr>
              <a:t>has</a:t>
            </a:r>
            <a:r>
              <a:rPr lang="en-US" sz="2400">
                <a:effectLst/>
                <a:latin typeface="Arial"/>
                <a:ea typeface="Calibri" panose="020F0502020204030204" pitchFamily="34" charset="0"/>
                <a:cs typeface="Arial"/>
              </a:rPr>
              <a:t> updated plans to address the following:</a:t>
            </a:r>
          </a:p>
          <a:p>
            <a:pPr marL="800100" lvl="1" indent="-342900">
              <a:buFont typeface="Symbol" panose="05050102010706020507" pitchFamily="18" charset="2"/>
              <a:buChar char=""/>
            </a:pPr>
            <a:r>
              <a:rPr lang="en-US" sz="2400">
                <a:effectLst/>
                <a:latin typeface="Arial" panose="020B0604020202020204" pitchFamily="34" charset="0"/>
                <a:ea typeface="Times New Roman" panose="02020603050405020304" pitchFamily="18" charset="0"/>
              </a:rPr>
              <a:t>Repair sidewalks</a:t>
            </a:r>
            <a:endParaRPr lang="en-US" sz="2400">
              <a:effectLst/>
              <a:latin typeface="Calibri" panose="020F0502020204030204" pitchFamily="34" charset="0"/>
              <a:ea typeface="Calibri" panose="020F0502020204030204" pitchFamily="34" charset="0"/>
            </a:endParaRPr>
          </a:p>
          <a:p>
            <a:pPr marL="800100" lvl="1" indent="-342900">
              <a:buFont typeface="Symbol" panose="05050102010706020507" pitchFamily="18" charset="2"/>
              <a:buChar char=""/>
            </a:pPr>
            <a:r>
              <a:rPr lang="en-US" sz="2400">
                <a:effectLst/>
                <a:latin typeface="Arial" panose="020B0604020202020204" pitchFamily="34" charset="0"/>
                <a:ea typeface="Times New Roman" panose="02020603050405020304" pitchFamily="18" charset="0"/>
              </a:rPr>
              <a:t>Repair trip hazards</a:t>
            </a:r>
            <a:endParaRPr lang="en-US" sz="2400">
              <a:effectLst/>
              <a:latin typeface="Calibri" panose="020F0502020204030204" pitchFamily="34" charset="0"/>
              <a:ea typeface="Calibri" panose="020F0502020204030204" pitchFamily="34" charset="0"/>
            </a:endParaRPr>
          </a:p>
          <a:p>
            <a:endParaRPr lang="en-US"/>
          </a:p>
        </p:txBody>
      </p:sp>
      <p:pic>
        <p:nvPicPr>
          <p:cNvPr id="3" name="Picture 2">
            <a:extLst>
              <a:ext uri="{FF2B5EF4-FFF2-40B4-BE49-F238E27FC236}">
                <a16:creationId xmlns:a16="http://schemas.microsoft.com/office/drawing/2014/main" id="{99C5D72A-6033-C8D2-BA9F-A0CD4558F759}"/>
              </a:ext>
            </a:extLst>
          </p:cNvPr>
          <p:cNvPicPr>
            <a:picLocks noChangeAspect="1"/>
          </p:cNvPicPr>
          <p:nvPr/>
        </p:nvPicPr>
        <p:blipFill>
          <a:blip r:embed="rId3"/>
          <a:stretch>
            <a:fillRect/>
          </a:stretch>
        </p:blipFill>
        <p:spPr>
          <a:xfrm>
            <a:off x="476932" y="1984375"/>
            <a:ext cx="5829300" cy="3886200"/>
          </a:xfrm>
          <a:prstGeom prst="rect">
            <a:avLst/>
          </a:prstGeom>
        </p:spPr>
      </p:pic>
    </p:spTree>
    <p:extLst>
      <p:ext uri="{BB962C8B-B14F-4D97-AF65-F5344CB8AC3E}">
        <p14:creationId xmlns:p14="http://schemas.microsoft.com/office/powerpoint/2010/main" val="19957776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B99E06-A088-4EC5-8FA4-64EB95D51B3F}"/>
              </a:ext>
            </a:extLst>
          </p:cNvPr>
          <p:cNvSpPr>
            <a:spLocks noGrp="1"/>
          </p:cNvSpPr>
          <p:nvPr>
            <p:ph type="title"/>
          </p:nvPr>
        </p:nvSpPr>
        <p:spPr>
          <a:xfrm>
            <a:off x="0" y="396727"/>
            <a:ext cx="11985812" cy="1325563"/>
          </a:xfrm>
        </p:spPr>
        <p:txBody>
          <a:bodyPr>
            <a:normAutofit/>
          </a:bodyPr>
          <a:lstStyle/>
          <a:p>
            <a:pPr algn="ctr">
              <a:lnSpc>
                <a:spcPct val="90000"/>
              </a:lnSpc>
              <a:spcBef>
                <a:spcPct val="0"/>
              </a:spcBef>
              <a:spcAft>
                <a:spcPts val="600"/>
              </a:spcAft>
            </a:pPr>
            <a:r>
              <a:rPr lang="en-US" sz="4000" b="1">
                <a:solidFill>
                  <a:srgbClr val="702B84"/>
                </a:solidFill>
                <a:latin typeface="Arial" panose="020B0604020202020204" pitchFamily="34" charset="0"/>
                <a:cs typeface="Arial" panose="020B0604020202020204" pitchFamily="34" charset="0"/>
              </a:rPr>
              <a:t>What Does It Take to Communicate Effectively and Engage Stakeholders? </a:t>
            </a:r>
          </a:p>
        </p:txBody>
      </p:sp>
      <p:graphicFrame>
        <p:nvGraphicFramePr>
          <p:cNvPr id="4" name="Diagram 3">
            <a:extLst>
              <a:ext uri="{FF2B5EF4-FFF2-40B4-BE49-F238E27FC236}">
                <a16:creationId xmlns:a16="http://schemas.microsoft.com/office/drawing/2014/main" id="{475BD11A-BEE4-2E29-6DDA-868A11D8ACDC}"/>
              </a:ext>
            </a:extLst>
          </p:cNvPr>
          <p:cNvGraphicFramePr/>
          <p:nvPr/>
        </p:nvGraphicFramePr>
        <p:xfrm>
          <a:off x="377372" y="1722290"/>
          <a:ext cx="11608440" cy="4416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4528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F1B39-7207-C9FD-507A-242B09D9739B}"/>
              </a:ext>
            </a:extLst>
          </p:cNvPr>
          <p:cNvSpPr>
            <a:spLocks noGrp="1"/>
          </p:cNvSpPr>
          <p:nvPr>
            <p:ph type="ctrTitle"/>
          </p:nvPr>
        </p:nvSpPr>
        <p:spPr>
          <a:xfrm>
            <a:off x="3551620" y="1718569"/>
            <a:ext cx="7901947" cy="2418080"/>
          </a:xfrm>
        </p:spPr>
        <p:txBody>
          <a:bodyPr>
            <a:normAutofit/>
          </a:bodyPr>
          <a:lstStyle/>
          <a:p>
            <a:pPr algn="l"/>
            <a:r>
              <a:rPr lang="en-US" sz="4000" b="1">
                <a:latin typeface="Arial"/>
                <a:ea typeface="Calibri Light"/>
                <a:cs typeface="Calibri Light"/>
              </a:rPr>
              <a:t>Best Practices</a:t>
            </a:r>
            <a:r>
              <a:rPr lang="en-US" sz="3600">
                <a:latin typeface="Arial"/>
                <a:ea typeface="Calibri Light"/>
                <a:cs typeface="Calibri Light"/>
              </a:rPr>
              <a:t> for Tailoring Communication Materials</a:t>
            </a:r>
            <a:endParaRPr lang="en-US" sz="3600">
              <a:ea typeface="Calibri Light" panose="020F0302020204030204"/>
              <a:cs typeface="Calibri Light" panose="020F0302020204030204"/>
            </a:endParaRPr>
          </a:p>
        </p:txBody>
      </p:sp>
      <p:sp>
        <p:nvSpPr>
          <p:cNvPr id="7" name="Rectangle 6">
            <a:extLst>
              <a:ext uri="{FF2B5EF4-FFF2-40B4-BE49-F238E27FC236}">
                <a16:creationId xmlns:a16="http://schemas.microsoft.com/office/drawing/2014/main" id="{227178FC-058B-D8C0-EDDF-03B916E0306F}"/>
              </a:ext>
            </a:extLst>
          </p:cNvPr>
          <p:cNvSpPr/>
          <p:nvPr/>
        </p:nvSpPr>
        <p:spPr>
          <a:xfrm>
            <a:off x="0" y="0"/>
            <a:ext cx="3191256" cy="6227064"/>
          </a:xfrm>
          <a:prstGeom prst="rect">
            <a:avLst/>
          </a:prstGeom>
          <a:solidFill>
            <a:srgbClr val="6E2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2B84"/>
              </a:solidFill>
            </a:endParaRPr>
          </a:p>
        </p:txBody>
      </p:sp>
      <p:pic>
        <p:nvPicPr>
          <p:cNvPr id="9" name="Graphic 8" descr="Megaphone with solid fill">
            <a:extLst>
              <a:ext uri="{FF2B5EF4-FFF2-40B4-BE49-F238E27FC236}">
                <a16:creationId xmlns:a16="http://schemas.microsoft.com/office/drawing/2014/main" id="{47A62811-7A85-CD38-D6D2-CE565C7421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642" y="1935448"/>
            <a:ext cx="2587281" cy="2587281"/>
          </a:xfrm>
          <a:prstGeom prst="rect">
            <a:avLst/>
          </a:prstGeom>
        </p:spPr>
      </p:pic>
    </p:spTree>
    <p:extLst>
      <p:ext uri="{BB962C8B-B14F-4D97-AF65-F5344CB8AC3E}">
        <p14:creationId xmlns:p14="http://schemas.microsoft.com/office/powerpoint/2010/main" val="9140041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CBFCA-CB2B-10B7-058F-BECA754C62D9}"/>
              </a:ext>
            </a:extLst>
          </p:cNvPr>
          <p:cNvSpPr>
            <a:spLocks noGrp="1"/>
          </p:cNvSpPr>
          <p:nvPr>
            <p:ph type="title"/>
          </p:nvPr>
        </p:nvSpPr>
        <p:spPr>
          <a:xfrm>
            <a:off x="125126" y="488693"/>
            <a:ext cx="4468288" cy="1325563"/>
          </a:xfrm>
        </p:spPr>
        <p:txBody>
          <a:bodyPr>
            <a:normAutofit fontScale="90000"/>
          </a:bodyPr>
          <a:lstStyle/>
          <a:p>
            <a:pPr algn="ctr"/>
            <a:r>
              <a:rPr lang="en-US" b="1">
                <a:solidFill>
                  <a:srgbClr val="702B84"/>
                </a:solidFill>
                <a:latin typeface="Arial" panose="020B0604020202020204" pitchFamily="34" charset="0"/>
                <a:cs typeface="Arial" panose="020B0604020202020204" pitchFamily="34" charset="0"/>
              </a:rPr>
              <a:t>On-going Communication: </a:t>
            </a:r>
          </a:p>
        </p:txBody>
      </p:sp>
      <p:pic>
        <p:nvPicPr>
          <p:cNvPr id="3" name="Safe Routes to School Newsletter Scrolling">
            <a:hlinkClick r:id="" action="ppaction://media"/>
            <a:extLst>
              <a:ext uri="{FF2B5EF4-FFF2-40B4-BE49-F238E27FC236}">
                <a16:creationId xmlns:a16="http://schemas.microsoft.com/office/drawing/2014/main" id="{D6D449D2-C7D7-789D-C70A-DC411462AD2B}"/>
              </a:ext>
            </a:extLst>
          </p:cNvPr>
          <p:cNvPicPr>
            <a:picLocks noChangeAspect="1"/>
          </p:cNvPicPr>
          <p:nvPr>
            <a:videoFile r:link="rId2"/>
            <p:extLst>
              <p:ext uri="{DAA4B4D4-6D71-4841-9C94-3DE7FCFB9230}">
                <p14:media xmlns:p14="http://schemas.microsoft.com/office/powerpoint/2010/main" r:embed="rId1">
                  <p14:fade in="750"/>
                </p14:media>
              </p:ext>
            </p:extLst>
          </p:nvPr>
        </p:nvPicPr>
        <p:blipFill>
          <a:blip r:embed="rId5"/>
          <a:stretch>
            <a:fillRect/>
          </a:stretch>
        </p:blipFill>
        <p:spPr>
          <a:xfrm>
            <a:off x="5065351" y="278629"/>
            <a:ext cx="6788592" cy="5726756"/>
          </a:xfrm>
          <a:prstGeom prst="rect">
            <a:avLst/>
          </a:prstGeom>
          <a:ln w="76200">
            <a:solidFill>
              <a:schemeClr val="tx1"/>
            </a:solidFill>
          </a:ln>
        </p:spPr>
      </p:pic>
      <p:pic>
        <p:nvPicPr>
          <p:cNvPr id="11" name="Picture 10" descr="Graphical user interface, Teams&#10;&#10;Description automatically generated">
            <a:extLst>
              <a:ext uri="{FF2B5EF4-FFF2-40B4-BE49-F238E27FC236}">
                <a16:creationId xmlns:a16="http://schemas.microsoft.com/office/drawing/2014/main" id="{28FD97D5-8E27-1154-1ED6-74E06A64FC41}"/>
              </a:ext>
            </a:extLst>
          </p:cNvPr>
          <p:cNvPicPr>
            <a:picLocks noChangeAspect="1"/>
          </p:cNvPicPr>
          <p:nvPr/>
        </p:nvPicPr>
        <p:blipFill rotWithShape="1">
          <a:blip r:embed="rId6"/>
          <a:srcRect l="21253" t="18919" r="25268" b="19820"/>
          <a:stretch/>
        </p:blipFill>
        <p:spPr>
          <a:xfrm>
            <a:off x="338057" y="2187145"/>
            <a:ext cx="4255357" cy="3045941"/>
          </a:xfrm>
          <a:prstGeom prst="rect">
            <a:avLst/>
          </a:prstGeom>
        </p:spPr>
      </p:pic>
    </p:spTree>
    <p:extLst>
      <p:ext uri="{BB962C8B-B14F-4D97-AF65-F5344CB8AC3E}">
        <p14:creationId xmlns:p14="http://schemas.microsoft.com/office/powerpoint/2010/main" val="241145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7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B99E06-A088-4EC5-8FA4-64EB95D51B3F}"/>
              </a:ext>
            </a:extLst>
          </p:cNvPr>
          <p:cNvSpPr>
            <a:spLocks noGrp="1"/>
          </p:cNvSpPr>
          <p:nvPr>
            <p:ph type="title"/>
          </p:nvPr>
        </p:nvSpPr>
        <p:spPr>
          <a:xfrm>
            <a:off x="353039" y="643897"/>
            <a:ext cx="11592218" cy="909132"/>
          </a:xfrm>
        </p:spPr>
        <p:txBody>
          <a:bodyPr>
            <a:normAutofit fontScale="90000"/>
          </a:bodyPr>
          <a:lstStyle/>
          <a:p>
            <a:pPr algn="ctr"/>
            <a:r>
              <a:rPr lang="en-US" b="1">
                <a:solidFill>
                  <a:srgbClr val="702B84"/>
                </a:solidFill>
                <a:latin typeface="Arial"/>
                <a:cs typeface="Arial"/>
              </a:rPr>
              <a:t>For more information:</a:t>
            </a:r>
            <a:br>
              <a:rPr lang="en-US" sz="4400" b="1" u="sng">
                <a:effectLst/>
                <a:latin typeface="Arial" panose="020B0604020202020204" pitchFamily="34" charset="0"/>
                <a:ea typeface="Calibri" panose="020F0502020204030204" pitchFamily="34" charset="0"/>
              </a:rPr>
            </a:br>
            <a:br>
              <a:rPr lang="en-US" sz="4000" b="1">
                <a:effectLst/>
                <a:latin typeface="Arial" panose="020B0604020202020204" pitchFamily="34" charset="0"/>
                <a:ea typeface="Calibri" panose="020F0502020204030204" pitchFamily="34" charset="0"/>
              </a:rPr>
            </a:br>
            <a:endParaRPr lang="en-US"/>
          </a:p>
        </p:txBody>
      </p:sp>
      <p:sp>
        <p:nvSpPr>
          <p:cNvPr id="6" name="TextBox 5">
            <a:extLst>
              <a:ext uri="{FF2B5EF4-FFF2-40B4-BE49-F238E27FC236}">
                <a16:creationId xmlns:a16="http://schemas.microsoft.com/office/drawing/2014/main" id="{F86FB61C-5EFD-6B33-AADD-ACAA80FEB0B7}"/>
              </a:ext>
            </a:extLst>
          </p:cNvPr>
          <p:cNvSpPr txBox="1"/>
          <p:nvPr/>
        </p:nvSpPr>
        <p:spPr>
          <a:xfrm>
            <a:off x="4001011" y="1119450"/>
            <a:ext cx="8480612" cy="181588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Megan Beard, MPH, Health Educator</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Safe Routes to School Coordinator</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(714) 667-8336</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mbeard@ochca.com</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p:txBody>
      </p:sp>
      <p:sp>
        <p:nvSpPr>
          <p:cNvPr id="3" name="TextBox 2">
            <a:extLst>
              <a:ext uri="{FF2B5EF4-FFF2-40B4-BE49-F238E27FC236}">
                <a16:creationId xmlns:a16="http://schemas.microsoft.com/office/drawing/2014/main" id="{5E4BDDC3-287C-EFA7-9C12-C2D06A3E67DA}"/>
              </a:ext>
            </a:extLst>
          </p:cNvPr>
          <p:cNvSpPr txBox="1"/>
          <p:nvPr/>
        </p:nvSpPr>
        <p:spPr>
          <a:xfrm>
            <a:off x="4001011" y="3753813"/>
            <a:ext cx="8480612" cy="181588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Anna Luciano-</a:t>
            </a:r>
            <a:r>
              <a:rPr kumimoji="0" lang="en-US" sz="2800" b="0" i="0" u="none" strike="noStrike" kern="1200" cap="none" spc="0" normalizeH="0" baseline="0" noProof="0" err="1">
                <a:ln>
                  <a:noFill/>
                </a:ln>
                <a:solidFill>
                  <a:prstClr val="black"/>
                </a:solidFill>
                <a:effectLst/>
                <a:uLnTx/>
                <a:uFillTx/>
                <a:latin typeface="Calibri" panose="020F0502020204030204"/>
                <a:ea typeface="+mn-ea"/>
                <a:cs typeface="+mn-cs"/>
              </a:rPr>
              <a:t>Acenas</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RD</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Nutrition Services - CalFresh Healthy Living</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(714) 796-0155</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aluciano@ochca.com</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p:txBody>
      </p:sp>
      <p:pic>
        <p:nvPicPr>
          <p:cNvPr id="7" name="Picture 6" descr="A pair of women smiling&#10;&#10;Description automatically generated with low confidence">
            <a:extLst>
              <a:ext uri="{FF2B5EF4-FFF2-40B4-BE49-F238E27FC236}">
                <a16:creationId xmlns:a16="http://schemas.microsoft.com/office/drawing/2014/main" id="{172E2873-7C71-78E4-0987-B1D9F5ECA905}"/>
              </a:ext>
            </a:extLst>
          </p:cNvPr>
          <p:cNvPicPr>
            <a:picLocks noChangeAspect="1"/>
          </p:cNvPicPr>
          <p:nvPr/>
        </p:nvPicPr>
        <p:blipFill rotWithShape="1">
          <a:blip r:embed="rId3"/>
          <a:srcRect l="56854" t="18640" r="1132" b="18640"/>
          <a:stretch/>
        </p:blipFill>
        <p:spPr>
          <a:xfrm>
            <a:off x="487258" y="3231824"/>
            <a:ext cx="3064476" cy="2859859"/>
          </a:xfrm>
          <a:prstGeom prst="rect">
            <a:avLst/>
          </a:prstGeom>
        </p:spPr>
      </p:pic>
      <p:pic>
        <p:nvPicPr>
          <p:cNvPr id="8" name="Picture 7" descr="A picture containing person&#10;&#10;Description automatically generated">
            <a:extLst>
              <a:ext uri="{FF2B5EF4-FFF2-40B4-BE49-F238E27FC236}">
                <a16:creationId xmlns:a16="http://schemas.microsoft.com/office/drawing/2014/main" id="{66DAEFA7-D7E4-A14A-199A-1B227256549B}"/>
              </a:ext>
            </a:extLst>
          </p:cNvPr>
          <p:cNvPicPr>
            <a:picLocks noChangeAspect="1"/>
          </p:cNvPicPr>
          <p:nvPr/>
        </p:nvPicPr>
        <p:blipFill rotWithShape="1">
          <a:blip r:embed="rId4"/>
          <a:srcRect l="7385" t="18785" r="51502" b="18785"/>
          <a:stretch/>
        </p:blipFill>
        <p:spPr>
          <a:xfrm>
            <a:off x="699734" y="766317"/>
            <a:ext cx="2764911" cy="2624634"/>
          </a:xfrm>
          <a:prstGeom prst="rect">
            <a:avLst/>
          </a:prstGeom>
        </p:spPr>
      </p:pic>
    </p:spTree>
    <p:extLst>
      <p:ext uri="{BB962C8B-B14F-4D97-AF65-F5344CB8AC3E}">
        <p14:creationId xmlns:p14="http://schemas.microsoft.com/office/powerpoint/2010/main" val="4824960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F1B39-7207-C9FD-507A-242B09D9739B}"/>
              </a:ext>
            </a:extLst>
          </p:cNvPr>
          <p:cNvSpPr>
            <a:spLocks noGrp="1"/>
          </p:cNvSpPr>
          <p:nvPr>
            <p:ph type="ctrTitle"/>
          </p:nvPr>
        </p:nvSpPr>
        <p:spPr>
          <a:xfrm>
            <a:off x="706244" y="2906558"/>
            <a:ext cx="10770219" cy="2387600"/>
          </a:xfrm>
        </p:spPr>
        <p:txBody>
          <a:bodyPr>
            <a:normAutofit/>
          </a:bodyPr>
          <a:lstStyle/>
          <a:p>
            <a:pPr algn="l"/>
            <a:r>
              <a:rPr lang="en-US" sz="5400" b="1">
                <a:latin typeface="Arial"/>
                <a:ea typeface="Calibri Light"/>
                <a:cs typeface="Calibri Light"/>
              </a:rPr>
              <a:t>Questions?</a:t>
            </a:r>
            <a:endParaRPr lang="en-US"/>
          </a:p>
        </p:txBody>
      </p:sp>
    </p:spTree>
    <p:extLst>
      <p:ext uri="{BB962C8B-B14F-4D97-AF65-F5344CB8AC3E}">
        <p14:creationId xmlns:p14="http://schemas.microsoft.com/office/powerpoint/2010/main" val="14246427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Resources for further learning</a:t>
            </a:r>
            <a:endParaRPr lang="en-US"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p:txBody>
          <a:bodyPr vert="horz" lIns="91440" tIns="45720" rIns="91440" bIns="45720" rtlCol="0" anchor="t">
            <a:normAutofit/>
          </a:bodyPr>
          <a:lstStyle/>
          <a:p>
            <a:pPr marL="571500" indent="-571500">
              <a:buChar char="•"/>
            </a:pPr>
            <a:r>
              <a:rPr lang="en-US" sz="2400" b="0">
                <a:latin typeface="Arial"/>
                <a:cs typeface="Arial"/>
              </a:rPr>
              <a:t>Best Practices for Effective Communication with Stakeholders (PDF)</a:t>
            </a:r>
          </a:p>
          <a:p>
            <a:pPr marL="571500" indent="-571500">
              <a:buChar char="•"/>
            </a:pPr>
            <a:r>
              <a:rPr lang="en-US" sz="2400" b="0">
                <a:latin typeface="Arial"/>
                <a:cs typeface="Arial"/>
              </a:rPr>
              <a:t>Leah's Pantry—</a:t>
            </a:r>
            <a:r>
              <a:rPr lang="en-US" sz="2400" b="0">
                <a:latin typeface="Arial"/>
                <a:cs typeface="Arial"/>
                <a:hlinkClick r:id="rId3"/>
              </a:rPr>
              <a:t>Breakthrough Messaging</a:t>
            </a:r>
            <a:r>
              <a:rPr lang="en-US" sz="2400" b="0">
                <a:latin typeface="Arial"/>
                <a:cs typeface="Arial"/>
              </a:rPr>
              <a:t> </a:t>
            </a:r>
          </a:p>
          <a:p>
            <a:pPr marL="571500" indent="-571500">
              <a:buChar char="•"/>
            </a:pPr>
            <a:r>
              <a:rPr lang="en-US" sz="2400" b="0">
                <a:solidFill>
                  <a:srgbClr val="000000"/>
                </a:solidFill>
                <a:latin typeface="Arial"/>
                <a:cs typeface="Arial"/>
              </a:rPr>
              <a:t>Collective Impact Forum—</a:t>
            </a:r>
            <a:r>
              <a:rPr lang="en-US" sz="2400" b="0">
                <a:solidFill>
                  <a:srgbClr val="000000"/>
                </a:solidFill>
                <a:latin typeface="Arial"/>
                <a:cs typeface="Arial"/>
                <a:hlinkClick r:id="rId4"/>
              </a:rPr>
              <a:t>Government Employees: Advancing the Policy Conversation</a:t>
            </a:r>
            <a:r>
              <a:rPr lang="en-US" sz="2400" b="0">
                <a:solidFill>
                  <a:srgbClr val="000000"/>
                </a:solidFill>
                <a:latin typeface="Arial"/>
                <a:cs typeface="Arial"/>
              </a:rPr>
              <a:t> </a:t>
            </a:r>
            <a:endParaRPr lang="en-US" sz="2400" b="0"/>
          </a:p>
          <a:p>
            <a:pPr marL="571500" indent="-571500">
              <a:buChar char="•"/>
            </a:pPr>
            <a:r>
              <a:rPr lang="en-US" sz="2400" b="0">
                <a:latin typeface="Arial"/>
                <a:cs typeface="Arial"/>
              </a:rPr>
              <a:t>Public Health Communication Collaborative—</a:t>
            </a:r>
            <a:r>
              <a:rPr lang="en-US" sz="2400" b="0">
                <a:solidFill>
                  <a:srgbClr val="000000"/>
                </a:solidFill>
                <a:latin typeface="Arial"/>
                <a:cs typeface="Arial"/>
                <a:hlinkClick r:id="rId5"/>
              </a:rPr>
              <a:t>Using Data Visualization in Public Health Communications</a:t>
            </a:r>
            <a:endParaRPr lang="en-US" sz="2400" b="0">
              <a:solidFill>
                <a:srgbClr val="000000"/>
              </a:solidFill>
            </a:endParaRPr>
          </a:p>
          <a:p>
            <a:endParaRPr lang="en-US" sz="2400" b="0"/>
          </a:p>
          <a:p>
            <a:endParaRPr lang="en-US" sz="2400" b="0"/>
          </a:p>
        </p:txBody>
      </p:sp>
    </p:spTree>
    <p:extLst>
      <p:ext uri="{BB962C8B-B14F-4D97-AF65-F5344CB8AC3E}">
        <p14:creationId xmlns:p14="http://schemas.microsoft.com/office/powerpoint/2010/main" val="4228251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Contact Us!</a:t>
            </a:r>
            <a:endParaRPr lang="en-US"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838200" y="2088666"/>
            <a:ext cx="10515600" cy="3494553"/>
          </a:xfrm>
        </p:spPr>
        <p:txBody>
          <a:bodyPr vert="horz" lIns="91440" tIns="45720" rIns="91440" bIns="45720" rtlCol="0" anchor="t">
            <a:normAutofit/>
          </a:bodyPr>
          <a:lstStyle/>
          <a:p>
            <a:pPr marL="571500" indent="-571500">
              <a:buChar char="•"/>
            </a:pPr>
            <a:r>
              <a:rPr lang="en-US" sz="2800" b="0">
                <a:latin typeface="Arial"/>
                <a:cs typeface="Arial"/>
              </a:rPr>
              <a:t>Connect with NPI about this training or the data tools mentioned: </a:t>
            </a:r>
            <a:r>
              <a:rPr lang="en-US" sz="2800" b="0">
                <a:latin typeface="Arial"/>
                <a:cs typeface="Arial"/>
                <a:hlinkClick r:id="rId3"/>
              </a:rPr>
              <a:t>evaluatesnaped@ucanr.edu</a:t>
            </a:r>
            <a:r>
              <a:rPr lang="en-US" sz="2800" b="0">
                <a:latin typeface="Arial"/>
                <a:cs typeface="Arial"/>
              </a:rPr>
              <a:t> </a:t>
            </a:r>
          </a:p>
          <a:p>
            <a:endParaRPr lang="en-US" sz="2800" b="0">
              <a:latin typeface="Arial"/>
              <a:cs typeface="Arial"/>
            </a:endParaRPr>
          </a:p>
          <a:p>
            <a:pPr marL="571500" indent="-571500">
              <a:buChar char="•"/>
            </a:pPr>
            <a:r>
              <a:rPr lang="en-US" sz="2800" b="0">
                <a:latin typeface="Arial"/>
                <a:cs typeface="Arial"/>
              </a:rPr>
              <a:t>Connect with guest presenters</a:t>
            </a:r>
            <a:endParaRPr lang="en-US" sz="2800" b="0"/>
          </a:p>
          <a:p>
            <a:pPr marL="1257300" lvl="1" indent="-571500">
              <a:buFont typeface="Courier New" panose="020B0604020202020204" pitchFamily="34" charset="0"/>
              <a:buChar char="o"/>
            </a:pPr>
            <a:r>
              <a:rPr lang="en-US" sz="2400">
                <a:latin typeface="Arial"/>
                <a:cs typeface="Arial"/>
              </a:rPr>
              <a:t>Christina Hecht: </a:t>
            </a:r>
            <a:r>
              <a:rPr lang="en-US" sz="2400">
                <a:latin typeface="Arial"/>
                <a:cs typeface="Arial"/>
                <a:hlinkClick r:id="rId4"/>
              </a:rPr>
              <a:t>ceahecht@ucanr.edu</a:t>
            </a:r>
            <a:r>
              <a:rPr lang="en-US" sz="2400">
                <a:latin typeface="Arial"/>
                <a:cs typeface="Arial"/>
              </a:rPr>
              <a:t> </a:t>
            </a:r>
            <a:endParaRPr lang="en-US" sz="2400" b="0"/>
          </a:p>
          <a:p>
            <a:pPr marL="1257300" lvl="1" indent="-571500">
              <a:buFont typeface="Courier New" panose="020B0604020202020204" pitchFamily="34" charset="0"/>
              <a:buChar char="o"/>
            </a:pPr>
            <a:r>
              <a:rPr lang="en-US" sz="2400">
                <a:latin typeface="Arial"/>
                <a:cs typeface="Arial"/>
              </a:rPr>
              <a:t>Laurel Chambers: </a:t>
            </a:r>
            <a:r>
              <a:rPr lang="en-US" sz="2400">
                <a:latin typeface="Arial"/>
                <a:cs typeface="Arial"/>
                <a:hlinkClick r:id="rId5"/>
              </a:rPr>
              <a:t>laurel.chambers@sonoma-county.org</a:t>
            </a:r>
            <a:r>
              <a:rPr lang="en-US" sz="2400">
                <a:latin typeface="Arial"/>
                <a:cs typeface="Arial"/>
              </a:rPr>
              <a:t> </a:t>
            </a:r>
          </a:p>
          <a:p>
            <a:pPr marL="1257300" lvl="1" indent="-571500">
              <a:buFont typeface="Courier New" panose="020B0604020202020204" pitchFamily="34" charset="0"/>
              <a:buChar char="o"/>
            </a:pPr>
            <a:r>
              <a:rPr lang="en-US" sz="2400">
                <a:latin typeface="Arial"/>
                <a:cs typeface="Arial"/>
              </a:rPr>
              <a:t>Anna Luciano-Acenas: </a:t>
            </a:r>
            <a:r>
              <a:rPr lang="en-US" sz="2400">
                <a:latin typeface="Arial"/>
                <a:cs typeface="Arial"/>
                <a:hlinkClick r:id="rId6"/>
              </a:rPr>
              <a:t>aluciano@ochca.com</a:t>
            </a:r>
            <a:r>
              <a:rPr lang="en-US" sz="2400">
                <a:latin typeface="Arial"/>
                <a:cs typeface="Arial"/>
              </a:rPr>
              <a:t> </a:t>
            </a:r>
            <a:endParaRPr lang="en-US" sz="2400" b="0"/>
          </a:p>
          <a:p>
            <a:pPr marL="1257300" lvl="1" indent="-571500">
              <a:buFont typeface="Courier New" panose="020B0604020202020204" pitchFamily="34" charset="0"/>
              <a:buChar char="o"/>
            </a:pPr>
            <a:r>
              <a:rPr lang="en-US" sz="2400">
                <a:latin typeface="Arial"/>
                <a:cs typeface="Arial"/>
              </a:rPr>
              <a:t>Megan Beard: </a:t>
            </a:r>
            <a:r>
              <a:rPr lang="en-US" sz="2400">
                <a:latin typeface="Arial"/>
                <a:cs typeface="Arial"/>
                <a:hlinkClick r:id="rId7"/>
              </a:rPr>
              <a:t>mbeard@ocha.com</a:t>
            </a:r>
            <a:r>
              <a:rPr lang="en-US" sz="2400">
                <a:latin typeface="Arial"/>
                <a:cs typeface="Arial"/>
              </a:rPr>
              <a:t> </a:t>
            </a:r>
            <a:endParaRPr lang="en-US" sz="2400" b="0"/>
          </a:p>
          <a:p>
            <a:pPr marL="571500" indent="-571500">
              <a:buChar char="•"/>
            </a:pPr>
            <a:endParaRPr lang="en-US" sz="2800" b="0"/>
          </a:p>
        </p:txBody>
      </p:sp>
    </p:spTree>
    <p:extLst>
      <p:ext uri="{BB962C8B-B14F-4D97-AF65-F5344CB8AC3E}">
        <p14:creationId xmlns:p14="http://schemas.microsoft.com/office/powerpoint/2010/main" val="2581693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545A0F1-8EF3-9C48-C2FC-7C959A5C5FE2}"/>
              </a:ext>
            </a:extLst>
          </p:cNvPr>
          <p:cNvSpPr txBox="1"/>
          <p:nvPr/>
        </p:nvSpPr>
        <p:spPr>
          <a:xfrm>
            <a:off x="1869438" y="2986608"/>
            <a:ext cx="5506721" cy="430887"/>
          </a:xfrm>
          <a:prstGeom prst="rect">
            <a:avLst/>
          </a:prstGeom>
          <a:noFill/>
        </p:spPr>
        <p:txBody>
          <a:bodyPr wrap="square" lIns="91440" tIns="45720" rIns="91440" bIns="45720" rtlCol="0" anchor="t">
            <a:spAutoFit/>
          </a:bodyPr>
          <a:lstStyle/>
          <a:p>
            <a:r>
              <a:rPr lang="en-US" sz="2200" b="0">
                <a:latin typeface="Arial"/>
                <a:cs typeface="Arial"/>
              </a:rPr>
              <a:t>Choosing your communication method</a:t>
            </a:r>
          </a:p>
        </p:txBody>
      </p:sp>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Best Practices—Overview </a:t>
            </a:r>
            <a:endParaRPr lang="en-US"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838200" y="1825049"/>
            <a:ext cx="10515600" cy="461666"/>
          </a:xfrm>
        </p:spPr>
        <p:txBody>
          <a:bodyPr vert="horz" lIns="91440" tIns="45720" rIns="91440" bIns="45720" rtlCol="0" anchor="t">
            <a:normAutofit/>
          </a:bodyPr>
          <a:lstStyle/>
          <a:p>
            <a:r>
              <a:rPr lang="en-US" sz="2400" b="0">
                <a:latin typeface="Arial"/>
                <a:cs typeface="Arial"/>
              </a:rPr>
              <a:t>Effective communication with stakeholders involves...</a:t>
            </a:r>
          </a:p>
          <a:p>
            <a:pPr marL="514350" indent="-514350">
              <a:buAutoNum type="arabicPeriod"/>
            </a:pPr>
            <a:endParaRPr lang="en-US" sz="2400" b="0">
              <a:latin typeface="Arial"/>
              <a:cs typeface="Arial"/>
            </a:endParaRPr>
          </a:p>
        </p:txBody>
      </p:sp>
      <p:sp>
        <p:nvSpPr>
          <p:cNvPr id="4" name="TextBox 3">
            <a:extLst>
              <a:ext uri="{FF2B5EF4-FFF2-40B4-BE49-F238E27FC236}">
                <a16:creationId xmlns:a16="http://schemas.microsoft.com/office/drawing/2014/main" id="{2D249C3C-6A0C-EFEB-BA28-7DA3444D09D3}"/>
              </a:ext>
            </a:extLst>
          </p:cNvPr>
          <p:cNvSpPr txBox="1"/>
          <p:nvPr/>
        </p:nvSpPr>
        <p:spPr>
          <a:xfrm>
            <a:off x="1869438" y="2397417"/>
            <a:ext cx="5019675" cy="430887"/>
          </a:xfrm>
          <a:prstGeom prst="rect">
            <a:avLst/>
          </a:prstGeom>
          <a:noFill/>
        </p:spPr>
        <p:txBody>
          <a:bodyPr wrap="square" rtlCol="0">
            <a:spAutoFit/>
          </a:bodyPr>
          <a:lstStyle/>
          <a:p>
            <a:r>
              <a:rPr lang="en-US" sz="2200" b="0">
                <a:latin typeface="Arial"/>
                <a:cs typeface="Arial"/>
              </a:rPr>
              <a:t>Understanding your audience</a:t>
            </a:r>
            <a:endParaRPr lang="en-US" sz="2200" b="0"/>
          </a:p>
        </p:txBody>
      </p:sp>
      <p:sp>
        <p:nvSpPr>
          <p:cNvPr id="7" name="TextBox 6">
            <a:extLst>
              <a:ext uri="{FF2B5EF4-FFF2-40B4-BE49-F238E27FC236}">
                <a16:creationId xmlns:a16="http://schemas.microsoft.com/office/drawing/2014/main" id="{3B726B94-1863-E501-6470-D4DC63EE5126}"/>
              </a:ext>
            </a:extLst>
          </p:cNvPr>
          <p:cNvSpPr txBox="1"/>
          <p:nvPr/>
        </p:nvSpPr>
        <p:spPr>
          <a:xfrm>
            <a:off x="1873504" y="3603702"/>
            <a:ext cx="4819652" cy="430887"/>
          </a:xfrm>
          <a:prstGeom prst="rect">
            <a:avLst/>
          </a:prstGeom>
          <a:noFill/>
        </p:spPr>
        <p:txBody>
          <a:bodyPr wrap="square" lIns="91440" tIns="45720" rIns="91440" bIns="45720" rtlCol="0" anchor="t">
            <a:spAutoFit/>
          </a:bodyPr>
          <a:lstStyle/>
          <a:p>
            <a:r>
              <a:rPr lang="en-US" sz="2200" b="0">
                <a:latin typeface="Arial"/>
                <a:cs typeface="Arial"/>
              </a:rPr>
              <a:t>Crafting your message for impact</a:t>
            </a:r>
          </a:p>
        </p:txBody>
      </p:sp>
      <p:sp>
        <p:nvSpPr>
          <p:cNvPr id="8" name="TextBox 7">
            <a:extLst>
              <a:ext uri="{FF2B5EF4-FFF2-40B4-BE49-F238E27FC236}">
                <a16:creationId xmlns:a16="http://schemas.microsoft.com/office/drawing/2014/main" id="{92224343-BCB6-6B81-C1E3-706654CD62CA}"/>
              </a:ext>
            </a:extLst>
          </p:cNvPr>
          <p:cNvSpPr txBox="1"/>
          <p:nvPr/>
        </p:nvSpPr>
        <p:spPr>
          <a:xfrm>
            <a:off x="1872256" y="4216113"/>
            <a:ext cx="5219702" cy="430887"/>
          </a:xfrm>
          <a:prstGeom prst="rect">
            <a:avLst/>
          </a:prstGeom>
          <a:noFill/>
        </p:spPr>
        <p:txBody>
          <a:bodyPr wrap="square" lIns="91440" tIns="45720" rIns="91440" bIns="45720" rtlCol="0" anchor="t">
            <a:spAutoFit/>
          </a:bodyPr>
          <a:lstStyle/>
          <a:p>
            <a:r>
              <a:rPr lang="en-US" sz="2200" b="0">
                <a:latin typeface="Arial"/>
                <a:cs typeface="Arial"/>
              </a:rPr>
              <a:t>Creating engaging visuals</a:t>
            </a:r>
          </a:p>
        </p:txBody>
      </p:sp>
      <p:sp>
        <p:nvSpPr>
          <p:cNvPr id="9" name="TextBox 8">
            <a:extLst>
              <a:ext uri="{FF2B5EF4-FFF2-40B4-BE49-F238E27FC236}">
                <a16:creationId xmlns:a16="http://schemas.microsoft.com/office/drawing/2014/main" id="{E0EAC49D-E7CA-2C1A-3783-203B0BB37E05}"/>
              </a:ext>
            </a:extLst>
          </p:cNvPr>
          <p:cNvSpPr txBox="1"/>
          <p:nvPr/>
        </p:nvSpPr>
        <p:spPr>
          <a:xfrm>
            <a:off x="1872256" y="4827393"/>
            <a:ext cx="4819652" cy="430887"/>
          </a:xfrm>
          <a:prstGeom prst="rect">
            <a:avLst/>
          </a:prstGeom>
          <a:noFill/>
        </p:spPr>
        <p:txBody>
          <a:bodyPr wrap="square" lIns="91440" tIns="45720" rIns="91440" bIns="45720" rtlCol="0" anchor="t">
            <a:spAutoFit/>
          </a:bodyPr>
          <a:lstStyle/>
          <a:p>
            <a:r>
              <a:rPr lang="en-US" sz="2200" b="0">
                <a:latin typeface="Arial"/>
                <a:cs typeface="Arial"/>
              </a:rPr>
              <a:t>Selecting the best messenger</a:t>
            </a:r>
          </a:p>
        </p:txBody>
      </p:sp>
      <p:sp>
        <p:nvSpPr>
          <p:cNvPr id="11" name="TextBox 10">
            <a:extLst>
              <a:ext uri="{FF2B5EF4-FFF2-40B4-BE49-F238E27FC236}">
                <a16:creationId xmlns:a16="http://schemas.microsoft.com/office/drawing/2014/main" id="{A4857315-BF7D-B716-79EC-25286C1FAB25}"/>
              </a:ext>
            </a:extLst>
          </p:cNvPr>
          <p:cNvSpPr txBox="1"/>
          <p:nvPr/>
        </p:nvSpPr>
        <p:spPr>
          <a:xfrm>
            <a:off x="838200" y="5574822"/>
            <a:ext cx="10852785" cy="615553"/>
          </a:xfrm>
          <a:prstGeom prst="rect">
            <a:avLst/>
          </a:prstGeom>
          <a:noFill/>
        </p:spPr>
        <p:txBody>
          <a:bodyPr wrap="square" lIns="91440" tIns="45720" rIns="91440" bIns="45720" rtlCol="0" anchor="t">
            <a:spAutoFit/>
          </a:bodyPr>
          <a:lstStyle/>
          <a:p>
            <a:r>
              <a:rPr lang="en-US" sz="1600" b="0" i="1">
                <a:latin typeface="Arial"/>
                <a:cs typeface="Arial"/>
              </a:rPr>
              <a:t>*</a:t>
            </a:r>
            <a:r>
              <a:rPr lang="en-US" sz="1600" i="1">
                <a:latin typeface="Arial"/>
                <a:cs typeface="Arial"/>
              </a:rPr>
              <a:t>See </a:t>
            </a:r>
            <a:r>
              <a:rPr lang="en-US" sz="1600" b="0" i="1">
                <a:latin typeface="Arial"/>
                <a:cs typeface="Arial"/>
              </a:rPr>
              <a:t>"Best Practices for Effective Communication with Stakeholders" supplemental </a:t>
            </a:r>
            <a:r>
              <a:rPr lang="en-US" sz="1600" i="1">
                <a:latin typeface="Arial"/>
                <a:cs typeface="Arial"/>
              </a:rPr>
              <a:t>resource for</a:t>
            </a:r>
            <a:r>
              <a:rPr lang="en-US" sz="1600" b="0" i="1">
                <a:latin typeface="Arial"/>
                <a:cs typeface="Arial"/>
              </a:rPr>
              <a:t> </a:t>
            </a:r>
            <a:r>
              <a:rPr lang="en-US" sz="1600" i="1">
                <a:latin typeface="Arial"/>
                <a:cs typeface="Arial"/>
              </a:rPr>
              <a:t>more on</a:t>
            </a:r>
            <a:r>
              <a:rPr lang="en-US" sz="1600" b="0" i="1">
                <a:latin typeface="Arial"/>
                <a:cs typeface="Arial"/>
              </a:rPr>
              <a:t> these topics</a:t>
            </a:r>
          </a:p>
          <a:p>
            <a:endParaRPr lang="en-US"/>
          </a:p>
        </p:txBody>
      </p:sp>
      <p:pic>
        <p:nvPicPr>
          <p:cNvPr id="27" name="Picture 26" descr="A purple circle with a hand holding a plant&#10;&#10;Description automatically generated">
            <a:extLst>
              <a:ext uri="{FF2B5EF4-FFF2-40B4-BE49-F238E27FC236}">
                <a16:creationId xmlns:a16="http://schemas.microsoft.com/office/drawing/2014/main" id="{C1821489-8DEA-2110-A24B-EE78735E848B}"/>
              </a:ext>
            </a:extLst>
          </p:cNvPr>
          <p:cNvPicPr>
            <a:picLocks noChangeAspect="1"/>
          </p:cNvPicPr>
          <p:nvPr/>
        </p:nvPicPr>
        <p:blipFill>
          <a:blip r:embed="rId3"/>
          <a:stretch>
            <a:fillRect/>
          </a:stretch>
        </p:blipFill>
        <p:spPr>
          <a:xfrm>
            <a:off x="1127443" y="2332990"/>
            <a:ext cx="742315" cy="3025140"/>
          </a:xfrm>
          <a:prstGeom prst="rect">
            <a:avLst/>
          </a:prstGeom>
        </p:spPr>
      </p:pic>
    </p:spTree>
    <p:extLst>
      <p:ext uri="{BB962C8B-B14F-4D97-AF65-F5344CB8AC3E}">
        <p14:creationId xmlns:p14="http://schemas.microsoft.com/office/powerpoint/2010/main" val="1346132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message&#10;&#10;Description automatically generated">
            <a:extLst>
              <a:ext uri="{FF2B5EF4-FFF2-40B4-BE49-F238E27FC236}">
                <a16:creationId xmlns:a16="http://schemas.microsoft.com/office/drawing/2014/main" id="{24189462-0123-4722-C9CC-ADE5741E2229}"/>
              </a:ext>
            </a:extLst>
          </p:cNvPr>
          <p:cNvPicPr>
            <a:picLocks noChangeAspect="1"/>
          </p:cNvPicPr>
          <p:nvPr/>
        </p:nvPicPr>
        <p:blipFill>
          <a:blip r:embed="rId3"/>
          <a:stretch>
            <a:fillRect/>
          </a:stretch>
        </p:blipFill>
        <p:spPr>
          <a:xfrm>
            <a:off x="4917455" y="1381939"/>
            <a:ext cx="3249187" cy="4289271"/>
          </a:xfrm>
          <a:prstGeom prst="rect">
            <a:avLst/>
          </a:prstGeom>
        </p:spPr>
      </p:pic>
      <p:pic>
        <p:nvPicPr>
          <p:cNvPr id="2" name="Picture 1" descr="A screenshot of a computer&#10;&#10;Description automatically generated">
            <a:extLst>
              <a:ext uri="{FF2B5EF4-FFF2-40B4-BE49-F238E27FC236}">
                <a16:creationId xmlns:a16="http://schemas.microsoft.com/office/drawing/2014/main" id="{8C71D74A-05B8-A4ED-43B3-9853A011EB81}"/>
              </a:ext>
            </a:extLst>
          </p:cNvPr>
          <p:cNvPicPr>
            <a:picLocks noChangeAspect="1"/>
          </p:cNvPicPr>
          <p:nvPr/>
        </p:nvPicPr>
        <p:blipFill>
          <a:blip r:embed="rId4"/>
          <a:srcRect l="1795" t="697" r="180" b="418"/>
          <a:stretch/>
        </p:blipFill>
        <p:spPr>
          <a:xfrm>
            <a:off x="8320589" y="1377640"/>
            <a:ext cx="3248613" cy="4279246"/>
          </a:xfrm>
          <a:prstGeom prst="rect">
            <a:avLst/>
          </a:prstGeom>
        </p:spPr>
      </p:pic>
      <p:pic>
        <p:nvPicPr>
          <p:cNvPr id="5" name="Picture 4" descr="A white and purple page with text&#10;&#10;Description automatically generated">
            <a:extLst>
              <a:ext uri="{FF2B5EF4-FFF2-40B4-BE49-F238E27FC236}">
                <a16:creationId xmlns:a16="http://schemas.microsoft.com/office/drawing/2014/main" id="{EDB77B9D-FDA6-E64E-1730-88B9AC11AC8D}"/>
              </a:ext>
            </a:extLst>
          </p:cNvPr>
          <p:cNvPicPr>
            <a:picLocks noChangeAspect="1"/>
          </p:cNvPicPr>
          <p:nvPr/>
        </p:nvPicPr>
        <p:blipFill>
          <a:blip r:embed="rId5"/>
          <a:stretch>
            <a:fillRect/>
          </a:stretch>
        </p:blipFill>
        <p:spPr>
          <a:xfrm rot="21240000">
            <a:off x="545868" y="679588"/>
            <a:ext cx="3965420" cy="5145156"/>
          </a:xfrm>
          <a:prstGeom prst="rect">
            <a:avLst/>
          </a:prstGeom>
        </p:spPr>
      </p:pic>
    </p:spTree>
    <p:extLst>
      <p:ext uri="{BB962C8B-B14F-4D97-AF65-F5344CB8AC3E}">
        <p14:creationId xmlns:p14="http://schemas.microsoft.com/office/powerpoint/2010/main" val="1348511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003B-7700-5E04-AF4E-D458A2982EED}"/>
              </a:ext>
            </a:extLst>
          </p:cNvPr>
          <p:cNvSpPr>
            <a:spLocks noGrp="1"/>
          </p:cNvSpPr>
          <p:nvPr>
            <p:ph type="title"/>
          </p:nvPr>
        </p:nvSpPr>
        <p:spPr/>
        <p:txBody>
          <a:bodyPr/>
          <a:lstStyle/>
          <a:p>
            <a:r>
              <a:rPr lang="en-US" b="0">
                <a:solidFill>
                  <a:schemeClr val="tx1"/>
                </a:solidFill>
                <a:latin typeface="Arial"/>
                <a:cs typeface="Arial"/>
              </a:rPr>
              <a:t>Understanding your Audience</a:t>
            </a:r>
            <a:endParaRPr lang="en-US" b="0">
              <a:solidFill>
                <a:schemeClr val="tx1"/>
              </a:solidFill>
            </a:endParaRPr>
          </a:p>
        </p:txBody>
      </p:sp>
      <p:sp>
        <p:nvSpPr>
          <p:cNvPr id="3" name="Content Placeholder 2">
            <a:extLst>
              <a:ext uri="{FF2B5EF4-FFF2-40B4-BE49-F238E27FC236}">
                <a16:creationId xmlns:a16="http://schemas.microsoft.com/office/drawing/2014/main" id="{628D78D1-3B3E-7B91-AB27-8E8667ECC5F9}"/>
              </a:ext>
            </a:extLst>
          </p:cNvPr>
          <p:cNvSpPr>
            <a:spLocks noGrp="1"/>
          </p:cNvSpPr>
          <p:nvPr>
            <p:ph idx="1"/>
          </p:nvPr>
        </p:nvSpPr>
        <p:spPr>
          <a:xfrm>
            <a:off x="848360" y="1917681"/>
            <a:ext cx="10515600" cy="343218"/>
          </a:xfrm>
        </p:spPr>
        <p:txBody>
          <a:bodyPr vert="horz" lIns="91440" tIns="45720" rIns="91440" bIns="45720" rtlCol="0" anchor="t">
            <a:normAutofit/>
          </a:bodyPr>
          <a:lstStyle/>
          <a:p>
            <a:r>
              <a:rPr lang="en-US" sz="1800" b="0">
                <a:latin typeface="Arial"/>
                <a:cs typeface="Arial"/>
              </a:rPr>
              <a:t>Identify who your intended audience is and consider...</a:t>
            </a:r>
          </a:p>
        </p:txBody>
      </p:sp>
      <p:sp>
        <p:nvSpPr>
          <p:cNvPr id="6" name="Rectangle 5">
            <a:extLst>
              <a:ext uri="{FF2B5EF4-FFF2-40B4-BE49-F238E27FC236}">
                <a16:creationId xmlns:a16="http://schemas.microsoft.com/office/drawing/2014/main" id="{4F25C993-BE9F-2773-3345-BE1B30AC9782}"/>
              </a:ext>
            </a:extLst>
          </p:cNvPr>
          <p:cNvSpPr/>
          <p:nvPr/>
        </p:nvSpPr>
        <p:spPr>
          <a:xfrm>
            <a:off x="854075" y="2320347"/>
            <a:ext cx="3284538" cy="568325"/>
          </a:xfrm>
          <a:prstGeom prst="rect">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Arial"/>
                <a:ea typeface="Calibri"/>
                <a:cs typeface="Calibri"/>
              </a:rPr>
              <a:t>Expertise</a:t>
            </a:r>
            <a:endParaRPr lang="en-US">
              <a:latin typeface="Arial"/>
            </a:endParaRPr>
          </a:p>
        </p:txBody>
      </p:sp>
      <p:sp>
        <p:nvSpPr>
          <p:cNvPr id="7" name="Rectangle 6">
            <a:extLst>
              <a:ext uri="{FF2B5EF4-FFF2-40B4-BE49-F238E27FC236}">
                <a16:creationId xmlns:a16="http://schemas.microsoft.com/office/drawing/2014/main" id="{6F74A103-A7F9-D585-9E6E-C875E858105E}"/>
              </a:ext>
            </a:extLst>
          </p:cNvPr>
          <p:cNvSpPr/>
          <p:nvPr/>
        </p:nvSpPr>
        <p:spPr>
          <a:xfrm>
            <a:off x="4464352" y="2320347"/>
            <a:ext cx="3284538" cy="568325"/>
          </a:xfrm>
          <a:prstGeom prst="rect">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Arial"/>
                <a:ea typeface="Calibri"/>
                <a:cs typeface="Calibri"/>
              </a:rPr>
              <a:t>Needs</a:t>
            </a:r>
            <a:endParaRPr lang="en-US">
              <a:latin typeface="Arial"/>
            </a:endParaRPr>
          </a:p>
        </p:txBody>
      </p:sp>
      <p:sp>
        <p:nvSpPr>
          <p:cNvPr id="8" name="Rectangle 7">
            <a:extLst>
              <a:ext uri="{FF2B5EF4-FFF2-40B4-BE49-F238E27FC236}">
                <a16:creationId xmlns:a16="http://schemas.microsoft.com/office/drawing/2014/main" id="{21E3BD7E-C01B-21AE-F7C8-8B9C7DAAF37C}"/>
              </a:ext>
            </a:extLst>
          </p:cNvPr>
          <p:cNvSpPr/>
          <p:nvPr/>
        </p:nvSpPr>
        <p:spPr>
          <a:xfrm>
            <a:off x="8089090" y="2320347"/>
            <a:ext cx="3284538" cy="568325"/>
          </a:xfrm>
          <a:prstGeom prst="rect">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Arial"/>
                <a:ea typeface="Calibri"/>
                <a:cs typeface="Calibri"/>
              </a:rPr>
              <a:t>Priorities</a:t>
            </a:r>
            <a:endParaRPr lang="en-US">
              <a:latin typeface="Arial"/>
            </a:endParaRPr>
          </a:p>
        </p:txBody>
      </p:sp>
      <p:sp>
        <p:nvSpPr>
          <p:cNvPr id="10" name="Rectangle 9">
            <a:extLst>
              <a:ext uri="{FF2B5EF4-FFF2-40B4-BE49-F238E27FC236}">
                <a16:creationId xmlns:a16="http://schemas.microsoft.com/office/drawing/2014/main" id="{A5EF93EE-6CC2-A8CF-9895-C1B33218B53C}"/>
              </a:ext>
            </a:extLst>
          </p:cNvPr>
          <p:cNvSpPr/>
          <p:nvPr/>
        </p:nvSpPr>
        <p:spPr>
          <a:xfrm>
            <a:off x="835001" y="2957333"/>
            <a:ext cx="3272992" cy="293052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a:buChar char="•"/>
            </a:pPr>
            <a:r>
              <a:rPr lang="en-US">
                <a:solidFill>
                  <a:schemeClr val="tx1"/>
                </a:solidFill>
                <a:latin typeface="Arial"/>
                <a:cs typeface="Calibri"/>
              </a:rPr>
              <a:t>What is your audience's literacy level, numeracy level, and level of expertise on this topic?</a:t>
            </a:r>
          </a:p>
        </p:txBody>
      </p:sp>
      <p:sp>
        <p:nvSpPr>
          <p:cNvPr id="11" name="Rectangle 10">
            <a:extLst>
              <a:ext uri="{FF2B5EF4-FFF2-40B4-BE49-F238E27FC236}">
                <a16:creationId xmlns:a16="http://schemas.microsoft.com/office/drawing/2014/main" id="{658265CF-BC6D-05FE-FCC2-0752425D7D35}"/>
              </a:ext>
            </a:extLst>
          </p:cNvPr>
          <p:cNvSpPr/>
          <p:nvPr/>
        </p:nvSpPr>
        <p:spPr>
          <a:xfrm>
            <a:off x="4469300" y="2957333"/>
            <a:ext cx="3272992" cy="293052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a:buChar char="•"/>
            </a:pPr>
            <a:r>
              <a:rPr lang="en-US">
                <a:solidFill>
                  <a:schemeClr val="tx1"/>
                </a:solidFill>
                <a:latin typeface="Arial"/>
                <a:cs typeface="Calibri" panose="020F0502020204030204"/>
              </a:rPr>
              <a:t>What information does your audience expect?</a:t>
            </a:r>
          </a:p>
          <a:p>
            <a:pPr marL="285750" indent="-285750">
              <a:buFont typeface="Arial"/>
              <a:buChar char="•"/>
            </a:pPr>
            <a:r>
              <a:rPr lang="en-US">
                <a:solidFill>
                  <a:schemeClr val="tx1"/>
                </a:solidFill>
                <a:latin typeface="Arial"/>
                <a:cs typeface="Calibri" panose="020F0502020204030204"/>
              </a:rPr>
              <a:t>What information do they need to inform their decision? </a:t>
            </a:r>
          </a:p>
          <a:p>
            <a:endParaRPr lang="en-US">
              <a:solidFill>
                <a:schemeClr val="tx1"/>
              </a:solidFill>
              <a:latin typeface="Arial"/>
              <a:cs typeface="Calibri" panose="020F0502020204030204"/>
            </a:endParaRPr>
          </a:p>
        </p:txBody>
      </p:sp>
      <p:sp>
        <p:nvSpPr>
          <p:cNvPr id="13" name="Rectangle 12">
            <a:extLst>
              <a:ext uri="{FF2B5EF4-FFF2-40B4-BE49-F238E27FC236}">
                <a16:creationId xmlns:a16="http://schemas.microsoft.com/office/drawing/2014/main" id="{36D4919F-82CB-4616-7B7E-3758F884F220}"/>
              </a:ext>
            </a:extLst>
          </p:cNvPr>
          <p:cNvSpPr/>
          <p:nvPr/>
        </p:nvSpPr>
        <p:spPr>
          <a:xfrm>
            <a:off x="8084394" y="2957333"/>
            <a:ext cx="3272993" cy="2930525"/>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a:buChar char="•"/>
            </a:pPr>
            <a:r>
              <a:rPr lang="en-US">
                <a:solidFill>
                  <a:schemeClr val="tx1"/>
                </a:solidFill>
                <a:latin typeface="Arial"/>
                <a:cs typeface="Calibri" panose="020F0502020204030204"/>
              </a:rPr>
              <a:t>How can you align your message with your audience's priorities?</a:t>
            </a:r>
          </a:p>
          <a:p>
            <a:pPr marL="285750" indent="-285750">
              <a:buFont typeface="Arial"/>
              <a:buChar char="•"/>
            </a:pPr>
            <a:r>
              <a:rPr lang="en-US">
                <a:solidFill>
                  <a:schemeClr val="tx1"/>
                </a:solidFill>
                <a:latin typeface="Arial"/>
                <a:cs typeface="Calibri" panose="020F0502020204030204"/>
              </a:rPr>
              <a:t>How might you frame your information to resonate with their values and context?</a:t>
            </a:r>
          </a:p>
          <a:p>
            <a:pPr marL="285750" indent="-285750">
              <a:buFont typeface="Arial"/>
              <a:buChar char="•"/>
            </a:pPr>
            <a:r>
              <a:rPr lang="en-US">
                <a:solidFill>
                  <a:schemeClr val="tx1"/>
                </a:solidFill>
                <a:latin typeface="Arial"/>
                <a:cs typeface="Calibri" panose="020F0502020204030204"/>
              </a:rPr>
              <a:t>How do they tend to receive information (e.g., news, websites, blogs)?</a:t>
            </a:r>
          </a:p>
        </p:txBody>
      </p:sp>
      <p:pic>
        <p:nvPicPr>
          <p:cNvPr id="4" name="Picture 3" descr="A white people on a purple background&#10;&#10;Description automatically generated">
            <a:extLst>
              <a:ext uri="{FF2B5EF4-FFF2-40B4-BE49-F238E27FC236}">
                <a16:creationId xmlns:a16="http://schemas.microsoft.com/office/drawing/2014/main" id="{B4B8C954-D122-B3FF-9B3C-81A7D85EBD0B}"/>
              </a:ext>
            </a:extLst>
          </p:cNvPr>
          <p:cNvPicPr>
            <a:picLocks noChangeAspect="1"/>
          </p:cNvPicPr>
          <p:nvPr/>
        </p:nvPicPr>
        <p:blipFill>
          <a:blip r:embed="rId3"/>
          <a:stretch>
            <a:fillRect/>
          </a:stretch>
        </p:blipFill>
        <p:spPr>
          <a:xfrm>
            <a:off x="211137" y="182880"/>
            <a:ext cx="370205" cy="365760"/>
          </a:xfrm>
          <a:prstGeom prst="rect">
            <a:avLst/>
          </a:prstGeom>
        </p:spPr>
      </p:pic>
    </p:spTree>
    <p:extLst>
      <p:ext uri="{BB962C8B-B14F-4D97-AF65-F5344CB8AC3E}">
        <p14:creationId xmlns:p14="http://schemas.microsoft.com/office/powerpoint/2010/main" val="163043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HL_CDPH_NPI template" id="{A88077E0-8371-D14F-AF84-F56FB1A409E0}" vid="{1560E5F9-D077-DF48-B8E1-5CC05BC68212}"/>
    </a:ext>
  </a:extLst>
</a:theme>
</file>

<file path=ppt/theme/theme2.xml><?xml version="1.0" encoding="utf-8"?>
<a:theme xmlns:a="http://schemas.openxmlformats.org/drawingml/2006/main" name="1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34656826B405439EBE9B90EEBCBEBE" ma:contentTypeVersion="18" ma:contentTypeDescription="Create a new document." ma:contentTypeScope="" ma:versionID="cbcbff078ab18b4f48dff9884b8bfa3d">
  <xsd:schema xmlns:xsd="http://www.w3.org/2001/XMLSchema" xmlns:xs="http://www.w3.org/2001/XMLSchema" xmlns:p="http://schemas.microsoft.com/office/2006/metadata/properties" xmlns:ns2="4de515f2-057f-4c6c-9009-40b624203122" xmlns:ns3="aa572fdf-9ee6-45c3-8555-cedceb13baa8" targetNamespace="http://schemas.microsoft.com/office/2006/metadata/properties" ma:root="true" ma:fieldsID="cd93446b64f101b473f58bf28b58bcd3" ns2:_="" ns3:_="">
    <xsd:import namespace="4de515f2-057f-4c6c-9009-40b624203122"/>
    <xsd:import namespace="aa572fdf-9ee6-45c3-8555-cedceb13baa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515f2-057f-4c6c-9009-40b6242031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d3f96132-7575-4dc3-b6aa-46cada61f72b}" ma:internalName="TaxCatchAll" ma:showField="CatchAllData" ma:web="4de515f2-057f-4c6c-9009-40b6242031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a572fdf-9ee6-45c3-8555-cedceb13baa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de515f2-057f-4c6c-9009-40b624203122" xsi:nil="true"/>
    <lcf76f155ced4ddcb4097134ff3c332f xmlns="aa572fdf-9ee6-45c3-8555-cedceb13baa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2FFDE2-96BC-40CD-BD28-9443C87F6A2C}">
  <ds:schemaRefs>
    <ds:schemaRef ds:uri="4de515f2-057f-4c6c-9009-40b624203122"/>
    <ds:schemaRef ds:uri="aa572fdf-9ee6-45c3-8555-cedceb13ba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7072527-AB63-4D3C-8C47-BBD62F22CF14}">
  <ds:schemaRefs>
    <ds:schemaRef ds:uri="http://www.w3.org/XML/1998/namespace"/>
    <ds:schemaRef ds:uri="http://schemas.microsoft.com/office/2006/metadata/properties"/>
    <ds:schemaRef ds:uri="4de515f2-057f-4c6c-9009-40b624203122"/>
    <ds:schemaRef ds:uri="http://schemas.microsoft.com/office/infopath/2007/PartnerControls"/>
    <ds:schemaRef ds:uri="http://schemas.microsoft.com/office/2006/documentManagement/types"/>
    <ds:schemaRef ds:uri="http://purl.org/dc/elements/1.1/"/>
    <ds:schemaRef ds:uri="http://purl.org/dc/terms/"/>
    <ds:schemaRef ds:uri="http://schemas.openxmlformats.org/package/2006/metadata/core-properties"/>
    <ds:schemaRef ds:uri="aa572fdf-9ee6-45c3-8555-cedceb13baa8"/>
    <ds:schemaRef ds:uri="http://purl.org/dc/dcmitype/"/>
  </ds:schemaRefs>
</ds:datastoreItem>
</file>

<file path=customXml/itemProps3.xml><?xml version="1.0" encoding="utf-8"?>
<ds:datastoreItem xmlns:ds="http://schemas.openxmlformats.org/officeDocument/2006/customXml" ds:itemID="{6802E892-8934-40F9-BE9F-51F45F192E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8704</Words>
  <Application>Microsoft Office PowerPoint</Application>
  <PresentationFormat>Widescreen</PresentationFormat>
  <Paragraphs>698</Paragraphs>
  <Slides>64</Slides>
  <Notes>64</Notes>
  <HiddenSlides>0</HiddenSlides>
  <MMClips>1</MMClips>
  <ScaleCrop>false</ScaleCrop>
  <HeadingPairs>
    <vt:vector size="4" baseType="variant">
      <vt:variant>
        <vt:lpstr>Theme</vt:lpstr>
      </vt:variant>
      <vt:variant>
        <vt:i4>3</vt:i4>
      </vt:variant>
      <vt:variant>
        <vt:lpstr>Slide Titles</vt:lpstr>
      </vt:variant>
      <vt:variant>
        <vt:i4>64</vt:i4>
      </vt:variant>
    </vt:vector>
  </HeadingPairs>
  <TitlesOfParts>
    <vt:vector size="67" baseType="lpstr">
      <vt:lpstr>Office Theme</vt:lpstr>
      <vt:lpstr>1_Custom Design</vt:lpstr>
      <vt:lpstr>Custom Design</vt:lpstr>
      <vt:lpstr>PowerPoint Presentation</vt:lpstr>
      <vt:lpstr>PowerPoint Presentation</vt:lpstr>
      <vt:lpstr>Why engage stakeholders?</vt:lpstr>
      <vt:lpstr>Why did we create this webinar?</vt:lpstr>
      <vt:lpstr>During this training, you will:</vt:lpstr>
      <vt:lpstr>Best Practices for Tailoring Communication Materials</vt:lpstr>
      <vt:lpstr>Best Practices—Overview </vt:lpstr>
      <vt:lpstr>PowerPoint Presentation</vt:lpstr>
      <vt:lpstr>Understanding your Audience</vt:lpstr>
      <vt:lpstr>Choosing your communication method: how and how much to share?</vt:lpstr>
      <vt:lpstr>Tailor the level of detail you include to align with the communication method you use:</vt:lpstr>
      <vt:lpstr>Multi-modal Communication</vt:lpstr>
      <vt:lpstr>Example </vt:lpstr>
      <vt:lpstr>Data party: making it happen</vt:lpstr>
      <vt:lpstr>Crafting your message for impact</vt:lpstr>
      <vt:lpstr>Where to find impactful quantitative data?</vt:lpstr>
      <vt:lpstr>Where to find impactful quantitative data?</vt:lpstr>
      <vt:lpstr>PowerPoint Presentation</vt:lpstr>
      <vt:lpstr>Creating clear and engaging visuals</vt:lpstr>
      <vt:lpstr>Creating clear and engaging visuals</vt:lpstr>
      <vt:lpstr>Use color and descriptive titles to convey purpose</vt:lpstr>
      <vt:lpstr>Choosing the right messengers</vt:lpstr>
      <vt:lpstr>Example</vt:lpstr>
      <vt:lpstr>Supporting the right messenger</vt:lpstr>
      <vt:lpstr>Considerations for Current vs. Potential Partners</vt:lpstr>
      <vt:lpstr>What is the intended outcome? </vt:lpstr>
      <vt:lpstr>Choosing your communication method</vt:lpstr>
      <vt:lpstr>Crafting your message for impact</vt:lpstr>
      <vt:lpstr>PowerPoint Presentation</vt:lpstr>
      <vt:lpstr>Engaging Decision Makers Presented by Christina Hecht, PhD</vt:lpstr>
      <vt:lpstr>About me</vt:lpstr>
      <vt:lpstr>PowerPoint Presentation</vt:lpstr>
      <vt:lpstr>Why engage decision-makers?</vt:lpstr>
      <vt:lpstr>Decision-making levels</vt:lpstr>
      <vt:lpstr>What is allowed? </vt:lpstr>
      <vt:lpstr>Avenues for decision-maker engagement</vt:lpstr>
      <vt:lpstr>Briefs The critical door-opener</vt:lpstr>
      <vt:lpstr>Visits Make a visit – Host a visit</vt:lpstr>
      <vt:lpstr>Informing the legislative process</vt:lpstr>
      <vt:lpstr>Closing thoughts</vt:lpstr>
      <vt:lpstr>Thank you!</vt:lpstr>
      <vt:lpstr>Questions?</vt:lpstr>
      <vt:lpstr>From theory to practice! Success stories from the field</vt:lpstr>
      <vt:lpstr>PowerPoint Presentation</vt:lpstr>
      <vt:lpstr>Sonoma County Food System Alliance (FSA)</vt:lpstr>
      <vt:lpstr>PowerPoint Presentation</vt:lpstr>
      <vt:lpstr>Santa Rosa General Plan Event Outreach</vt:lpstr>
      <vt:lpstr>Sonoma County General Plan </vt:lpstr>
      <vt:lpstr>Engaging Planning Staff</vt:lpstr>
      <vt:lpstr> Thank You!</vt:lpstr>
      <vt:lpstr>Questions?</vt:lpstr>
      <vt:lpstr>PowerPoint Presentation</vt:lpstr>
      <vt:lpstr>PowerPoint Presentation</vt:lpstr>
      <vt:lpstr>PowerPoint Presentation</vt:lpstr>
      <vt:lpstr> </vt:lpstr>
      <vt:lpstr>Walk Audit in Action:  Students as Agents of Change</vt:lpstr>
      <vt:lpstr>Next: Students Present Walk Audit Findings to Stakeholders</vt:lpstr>
      <vt:lpstr>The Impact: Results  </vt:lpstr>
      <vt:lpstr>What Does It Take to Communicate Effectively and Engage Stakeholders? </vt:lpstr>
      <vt:lpstr>On-going Communication: </vt:lpstr>
      <vt:lpstr>For more information:  </vt:lpstr>
      <vt:lpstr>Questions?</vt:lpstr>
      <vt:lpstr>Resources for further learning</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J Osterman</dc:creator>
  <cp:lastModifiedBy>Brasuell-Wax, Robyn</cp:lastModifiedBy>
  <cp:revision>2</cp:revision>
  <dcterms:created xsi:type="dcterms:W3CDTF">2022-04-06T22:46:18Z</dcterms:created>
  <dcterms:modified xsi:type="dcterms:W3CDTF">2024-08-29T16:28:57Z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0x0101007E34656826B405439EBE9B90EEBCBEBE</vt:lpwstr>
  </property>
  <property fmtid="{D5CDD505-2E9C-101B-9397-08002B2CF9AE}" pid="3" name="MediaServiceImageTags">
    <vt:lpwstr/>
  </property>
</Properties>
</file>