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9"/>
  </p:notesMasterIdLst>
  <p:sldIdLst>
    <p:sldId id="281" r:id="rId2"/>
    <p:sldId id="283" r:id="rId3"/>
    <p:sldId id="297" r:id="rId4"/>
    <p:sldId id="320" r:id="rId5"/>
    <p:sldId id="259" r:id="rId6"/>
    <p:sldId id="329" r:id="rId7"/>
    <p:sldId id="319" r:id="rId8"/>
    <p:sldId id="321" r:id="rId9"/>
    <p:sldId id="292" r:id="rId10"/>
    <p:sldId id="324" r:id="rId11"/>
    <p:sldId id="335" r:id="rId12"/>
    <p:sldId id="331" r:id="rId13"/>
    <p:sldId id="322" r:id="rId14"/>
    <p:sldId id="280" r:id="rId15"/>
    <p:sldId id="326" r:id="rId16"/>
    <p:sldId id="285" r:id="rId17"/>
    <p:sldId id="299" r:id="rId18"/>
    <p:sldId id="327" r:id="rId19"/>
    <p:sldId id="336" r:id="rId20"/>
    <p:sldId id="337" r:id="rId21"/>
    <p:sldId id="260" r:id="rId22"/>
    <p:sldId id="308" r:id="rId23"/>
    <p:sldId id="328" r:id="rId24"/>
    <p:sldId id="272" r:id="rId25"/>
    <p:sldId id="279" r:id="rId26"/>
    <p:sldId id="295" r:id="rId27"/>
    <p:sldId id="332" r:id="rId28"/>
    <p:sldId id="309" r:id="rId29"/>
    <p:sldId id="307" r:id="rId30"/>
    <p:sldId id="291" r:id="rId31"/>
    <p:sldId id="310" r:id="rId32"/>
    <p:sldId id="298" r:id="rId33"/>
    <p:sldId id="265" r:id="rId34"/>
    <p:sldId id="350" r:id="rId35"/>
    <p:sldId id="271" r:id="rId36"/>
    <p:sldId id="311" r:id="rId37"/>
    <p:sldId id="338" r:id="rId38"/>
    <p:sldId id="352" r:id="rId39"/>
    <p:sldId id="266" r:id="rId40"/>
    <p:sldId id="267" r:id="rId41"/>
    <p:sldId id="343" r:id="rId42"/>
    <p:sldId id="341" r:id="rId43"/>
    <p:sldId id="342" r:id="rId44"/>
    <p:sldId id="340" r:id="rId45"/>
    <p:sldId id="344" r:id="rId46"/>
    <p:sldId id="349" r:id="rId47"/>
    <p:sldId id="353" r:id="rId48"/>
    <p:sldId id="347" r:id="rId49"/>
    <p:sldId id="346" r:id="rId50"/>
    <p:sldId id="348" r:id="rId51"/>
    <p:sldId id="301" r:id="rId52"/>
    <p:sldId id="339" r:id="rId53"/>
    <p:sldId id="351" r:id="rId54"/>
    <p:sldId id="286" r:id="rId55"/>
    <p:sldId id="304" r:id="rId56"/>
    <p:sldId id="330" r:id="rId57"/>
    <p:sldId id="276" r:id="rId58"/>
  </p:sldIdLst>
  <p:sldSz cx="18288000" cy="10287000"/>
  <p:notesSz cx="6858000" cy="9144000"/>
  <p:embeddedFontLst>
    <p:embeddedFont>
      <p:font typeface="Corbel" panose="020B0503020204020204" pitchFamily="34" charset="0"/>
      <p:regular r:id="rId60"/>
      <p:bold r:id="rId61"/>
      <p:italic r:id="rId62"/>
      <p:boldItalic r:id="rId63"/>
    </p:embeddedFont>
    <p:embeddedFont>
      <p:font typeface="Montserrat" pitchFamily="2" charset="77"/>
      <p:regular r:id="rId64"/>
      <p:bold r:id="rId65"/>
      <p:italic r:id="rId66"/>
      <p:boldItalic r:id="rId67"/>
    </p:embeddedFont>
    <p:embeddedFont>
      <p:font typeface="Montserrat Black" panose="020F0502020204030204" pitchFamily="34" charset="0"/>
      <p:bold r:id="rId68"/>
      <p:boldItalic r:id="rId69"/>
    </p:embeddedFont>
    <p:embeddedFont>
      <p:font typeface="Montserrat Classic" pitchFamily="2" charset="77"/>
      <p:regular r:id="rId70"/>
    </p:embeddedFont>
    <p:embeddedFont>
      <p:font typeface="Montserrat Classic Bold" pitchFamily="2" charset="77"/>
      <p:regular r:id="rId71"/>
      <p:bold r:id="rId72"/>
    </p:embeddedFont>
    <p:embeddedFont>
      <p:font typeface="Montserrat Light" panose="020F0302020204030204" pitchFamily="34" charset="0"/>
      <p:regular r:id="rId73"/>
      <p:italic r:id="rId74"/>
    </p:embeddedFont>
    <p:embeddedFont>
      <p:font typeface="Montserrat Medium" panose="020F0502020204030204" pitchFamily="34" charset="0"/>
      <p:regular r:id="rId75"/>
      <p: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FCFE"/>
    <a:srgbClr val="213060"/>
    <a:srgbClr val="104D8A"/>
    <a:srgbClr val="234977"/>
    <a:srgbClr val="E8F0F5"/>
    <a:srgbClr val="F8F7F9"/>
    <a:srgbClr val="FCF5D0"/>
    <a:srgbClr val="FBF0B7"/>
    <a:srgbClr val="F8EFD4"/>
    <a:srgbClr val="FAF5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699" autoAdjust="0"/>
  </p:normalViewPr>
  <p:slideViewPr>
    <p:cSldViewPr>
      <p:cViewPr varScale="1">
        <p:scale>
          <a:sx n="79" d="100"/>
          <a:sy n="79" d="100"/>
        </p:scale>
        <p:origin x="88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1434"/>
    </p:cViewPr>
  </p:sorterViewPr>
  <p:notesViewPr>
    <p:cSldViewPr>
      <p:cViewPr varScale="1">
        <p:scale>
          <a:sx n="73" d="100"/>
          <a:sy n="73" d="100"/>
        </p:scale>
        <p:origin x="298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cdavis365-my.sharepoint.com/personal/enmosase_ucdavis_edu/Documents/UWR%20ADVISOR/INVITED%20TALKS/2024/IPM%20-%20SoCal/water%20u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cdavis365-my.sharepoint.com/personal/enmosase_ucdavis_edu/Documents/UWR%20ADVISOR/INVITED%20TALKS/2024/IPM%20-%20SoCal/water%20u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cdavis365-my.sharepoint.com/personal/enmosase_ucdavis_edu/Documents/UWR%20ADVISOR/INVITED%20TALKS/2024/IPM%20-%20SoCal/water%20us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cdavis365-my.sharepoint.com/personal/enmosase_ucdavis_edu/Documents/UWR%20ADVISOR/INVITED%20TALKS/2024/IPM%20-%20SoCal/water%20us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53F-4CD3-BDDD-1ABFA17B38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53F-4CD3-BDDD-1ABFA17B38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53F-4CD3-BDDD-1ABFA17B386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Groundwater</c:v>
                </c:pt>
                <c:pt idx="1">
                  <c:v>Imported water</c:v>
                </c:pt>
                <c:pt idx="2">
                  <c:v>Recycled Water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64</c:v>
                </c:pt>
                <c:pt idx="1">
                  <c:v>24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75-414F-A7EB-5EF55FB1254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50800" cap="flat" cmpd="sng" algn="ctr">
      <a:solidFill>
        <a:schemeClr val="tx2">
          <a:lumMod val="75000"/>
          <a:lumOff val="2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Sheet1!$E$1</c:f>
              <c:strCache>
                <c:ptCount val="1"/>
                <c:pt idx="0">
                  <c:v>San Bernardino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382-4DB0-91FA-371222CE6D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382-4DB0-91FA-371222CE6D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382-4DB0-91FA-371222CE6D0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Groundwater</c:v>
                </c:pt>
                <c:pt idx="1">
                  <c:v>Imported water</c:v>
                </c:pt>
                <c:pt idx="2">
                  <c:v>Recycled Water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60</c:v>
                </c:pt>
                <c:pt idx="1">
                  <c:v>30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3D-476D-AAAF-7FB731113BB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50800" cap="flat" cmpd="sng" algn="ctr">
      <a:solidFill>
        <a:schemeClr val="tx2">
          <a:lumMod val="75000"/>
          <a:lumOff val="2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Sheet1!$C$1</c:f>
              <c:strCache>
                <c:ptCount val="1"/>
                <c:pt idx="0">
                  <c:v>Orange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92F-4B92-9157-42D3213F0C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92F-4B92-9157-42D3213F0C6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92F-4B92-9157-42D3213F0C6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1" i="0" u="none" strike="noStrike" kern="1200" baseline="0">
                    <a:solidFill>
                      <a:schemeClr val="lt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Groundwater</c:v>
                </c:pt>
                <c:pt idx="1">
                  <c:v>Imported water</c:v>
                </c:pt>
                <c:pt idx="2">
                  <c:v>Recycled Water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42</c:v>
                </c:pt>
                <c:pt idx="1">
                  <c:v>40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2F-4B92-9157-42D3213F0C6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50800" cap="flat" cmpd="sng" algn="ctr">
      <a:solidFill>
        <a:schemeClr val="tx2">
          <a:lumMod val="75000"/>
          <a:lumOff val="2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Sheet1!$D$1</c:f>
              <c:strCache>
                <c:ptCount val="1"/>
                <c:pt idx="0">
                  <c:v>Riverside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2D7-4AEA-843B-19157FF806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2D7-4AEA-843B-19157FF806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2D7-4AEA-843B-19157FF8061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1" i="0" u="none" strike="noStrike" kern="1200" baseline="0">
                    <a:solidFill>
                      <a:schemeClr val="lt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Groundwater</c:v>
                </c:pt>
                <c:pt idx="1">
                  <c:v>Imported water</c:v>
                </c:pt>
                <c:pt idx="2">
                  <c:v>Recycled Water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52</c:v>
                </c:pt>
                <c:pt idx="1">
                  <c:v>36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D7-4AEA-843B-19157FF8061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50800" cap="flat" cmpd="sng" algn="ctr">
      <a:solidFill>
        <a:schemeClr val="tx2">
          <a:lumMod val="75000"/>
          <a:lumOff val="2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'P with 3 year pesistance'!$J$2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cat>
            <c:strRef>
              <c:f>'P with 3 year pesistance'!$I$3:$I$13</c:f>
              <c:strCache>
                <c:ptCount val="11"/>
                <c:pt idx="0">
                  <c:v>Imidacloprid</c:v>
                </c:pt>
                <c:pt idx="1">
                  <c:v>Bifenthrin </c:v>
                </c:pt>
                <c:pt idx="2">
                  <c:v>Fipronil </c:v>
                </c:pt>
                <c:pt idx="3">
                  <c:v>Deltamethrin/Tralomethri</c:v>
                </c:pt>
                <c:pt idx="4">
                  <c:v>Cyfluthrin</c:v>
                </c:pt>
                <c:pt idx="5">
                  <c:v>Lambda Cyhalothrin</c:v>
                </c:pt>
                <c:pt idx="6">
                  <c:v>Permethrin</c:v>
                </c:pt>
                <c:pt idx="7">
                  <c:v>Diuron</c:v>
                </c:pt>
                <c:pt idx="8">
                  <c:v>Cypermethrin</c:v>
                </c:pt>
                <c:pt idx="9">
                  <c:v>Bifenthrin</c:v>
                </c:pt>
                <c:pt idx="10">
                  <c:v>Deltamethrin/Tralomethrin</c:v>
                </c:pt>
              </c:strCache>
            </c:strRef>
          </c:cat>
          <c:val>
            <c:numRef>
              <c:f>'P with 3 year pesistance'!$J$3:$J$13</c:f>
              <c:numCache>
                <c:formatCode>General</c:formatCode>
                <c:ptCount val="11"/>
                <c:pt idx="0">
                  <c:v>93</c:v>
                </c:pt>
                <c:pt idx="1">
                  <c:v>91</c:v>
                </c:pt>
                <c:pt idx="2">
                  <c:v>75</c:v>
                </c:pt>
                <c:pt idx="3">
                  <c:v>40</c:v>
                </c:pt>
                <c:pt idx="4">
                  <c:v>65</c:v>
                </c:pt>
                <c:pt idx="5">
                  <c:v>32</c:v>
                </c:pt>
                <c:pt idx="6">
                  <c:v>42</c:v>
                </c:pt>
                <c:pt idx="7">
                  <c:v>48</c:v>
                </c:pt>
                <c:pt idx="8">
                  <c:v>20</c:v>
                </c:pt>
                <c:pt idx="9">
                  <c:v>100</c:v>
                </c:pt>
                <c:pt idx="10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AE-4A4B-9082-8AA0401DF54B}"/>
            </c:ext>
          </c:extLst>
        </c:ser>
        <c:ser>
          <c:idx val="1"/>
          <c:order val="1"/>
          <c:tx>
            <c:strRef>
              <c:f>'P with 3 year pesistance'!$K$2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cat>
            <c:strRef>
              <c:f>'P with 3 year pesistance'!$I$3:$I$13</c:f>
              <c:strCache>
                <c:ptCount val="11"/>
                <c:pt idx="0">
                  <c:v>Imidacloprid</c:v>
                </c:pt>
                <c:pt idx="1">
                  <c:v>Bifenthrin </c:v>
                </c:pt>
                <c:pt idx="2">
                  <c:v>Fipronil </c:v>
                </c:pt>
                <c:pt idx="3">
                  <c:v>Deltamethrin/Tralomethri</c:v>
                </c:pt>
                <c:pt idx="4">
                  <c:v>Cyfluthrin</c:v>
                </c:pt>
                <c:pt idx="5">
                  <c:v>Lambda Cyhalothrin</c:v>
                </c:pt>
                <c:pt idx="6">
                  <c:v>Permethrin</c:v>
                </c:pt>
                <c:pt idx="7">
                  <c:v>Diuron</c:v>
                </c:pt>
                <c:pt idx="8">
                  <c:v>Cypermethrin</c:v>
                </c:pt>
                <c:pt idx="9">
                  <c:v>Bifenthrin</c:v>
                </c:pt>
                <c:pt idx="10">
                  <c:v>Deltamethrin/Tralomethrin</c:v>
                </c:pt>
              </c:strCache>
            </c:strRef>
          </c:cat>
          <c:val>
            <c:numRef>
              <c:f>'P with 3 year pesistance'!$K$3:$K$13</c:f>
              <c:numCache>
                <c:formatCode>General</c:formatCode>
                <c:ptCount val="11"/>
                <c:pt idx="0">
                  <c:v>81</c:v>
                </c:pt>
                <c:pt idx="1">
                  <c:v>83</c:v>
                </c:pt>
                <c:pt idx="2">
                  <c:v>78</c:v>
                </c:pt>
                <c:pt idx="3">
                  <c:v>54</c:v>
                </c:pt>
                <c:pt idx="4">
                  <c:v>40</c:v>
                </c:pt>
                <c:pt idx="5">
                  <c:v>39</c:v>
                </c:pt>
                <c:pt idx="6">
                  <c:v>43</c:v>
                </c:pt>
                <c:pt idx="7">
                  <c:v>46</c:v>
                </c:pt>
                <c:pt idx="8">
                  <c:v>25</c:v>
                </c:pt>
                <c:pt idx="9">
                  <c:v>50</c:v>
                </c:pt>
                <c:pt idx="1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AE-4A4B-9082-8AA0401DF54B}"/>
            </c:ext>
          </c:extLst>
        </c:ser>
        <c:ser>
          <c:idx val="2"/>
          <c:order val="2"/>
          <c:tx>
            <c:strRef>
              <c:f>'P with 3 year pesistance'!$L$2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cat>
            <c:strRef>
              <c:f>'P with 3 year pesistance'!$I$3:$I$13</c:f>
              <c:strCache>
                <c:ptCount val="11"/>
                <c:pt idx="0">
                  <c:v>Imidacloprid</c:v>
                </c:pt>
                <c:pt idx="1">
                  <c:v>Bifenthrin </c:v>
                </c:pt>
                <c:pt idx="2">
                  <c:v>Fipronil </c:v>
                </c:pt>
                <c:pt idx="3">
                  <c:v>Deltamethrin/Tralomethri</c:v>
                </c:pt>
                <c:pt idx="4">
                  <c:v>Cyfluthrin</c:v>
                </c:pt>
                <c:pt idx="5">
                  <c:v>Lambda Cyhalothrin</c:v>
                </c:pt>
                <c:pt idx="6">
                  <c:v>Permethrin</c:v>
                </c:pt>
                <c:pt idx="7">
                  <c:v>Diuron</c:v>
                </c:pt>
                <c:pt idx="8">
                  <c:v>Cypermethrin</c:v>
                </c:pt>
                <c:pt idx="9">
                  <c:v>Bifenthrin</c:v>
                </c:pt>
                <c:pt idx="10">
                  <c:v>Deltamethrin/Tralomethrin</c:v>
                </c:pt>
              </c:strCache>
            </c:strRef>
          </c:cat>
          <c:val>
            <c:numRef>
              <c:f>'P with 3 year pesistance'!$L$3:$L$13</c:f>
              <c:numCache>
                <c:formatCode>General</c:formatCode>
                <c:ptCount val="11"/>
                <c:pt idx="0">
                  <c:v>87</c:v>
                </c:pt>
                <c:pt idx="1">
                  <c:v>83</c:v>
                </c:pt>
                <c:pt idx="2">
                  <c:v>70</c:v>
                </c:pt>
                <c:pt idx="3">
                  <c:v>46</c:v>
                </c:pt>
                <c:pt idx="4">
                  <c:v>43</c:v>
                </c:pt>
                <c:pt idx="5">
                  <c:v>43</c:v>
                </c:pt>
                <c:pt idx="6">
                  <c:v>40</c:v>
                </c:pt>
                <c:pt idx="7">
                  <c:v>35</c:v>
                </c:pt>
                <c:pt idx="8">
                  <c:v>14</c:v>
                </c:pt>
                <c:pt idx="9">
                  <c:v>75</c:v>
                </c:pt>
                <c:pt idx="1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AE-4A4B-9082-8AA0401DF5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1018832"/>
        <c:axId val="1301017872"/>
        <c:axId val="0"/>
      </c:bar3DChart>
      <c:catAx>
        <c:axId val="130101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1" i="0" u="none" strike="noStrike" kern="1200" spc="30" baseline="0">
                <a:solidFill>
                  <a:srgbClr val="F8FBFD"/>
                </a:solidFill>
                <a:latin typeface="Montserrat Light"/>
                <a:ea typeface="+mn-ea"/>
                <a:cs typeface="+mn-cs"/>
              </a:defRPr>
            </a:pPr>
            <a:endParaRPr lang="en-US"/>
          </a:p>
        </c:txPr>
        <c:crossAx val="1301017872"/>
        <c:crosses val="autoZero"/>
        <c:auto val="1"/>
        <c:lblAlgn val="ctr"/>
        <c:lblOffset val="100"/>
        <c:noMultiLvlLbl val="0"/>
      </c:catAx>
      <c:valAx>
        <c:axId val="130101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spc="30" baseline="0">
                <a:solidFill>
                  <a:srgbClr val="F8FBFD"/>
                </a:solidFill>
                <a:latin typeface="Montserrat Light"/>
                <a:ea typeface="+mn-ea"/>
                <a:cs typeface="+mn-cs"/>
              </a:defRPr>
            </a:pPr>
            <a:endParaRPr lang="en-US"/>
          </a:p>
        </c:txPr>
        <c:crossAx val="130101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163284007602497"/>
          <c:y val="3.007744596883917E-2"/>
          <c:w val="0.35501018191691558"/>
          <c:h val="3.91747858370184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2000" b="0" i="0" u="none" strike="noStrike" kern="1200" spc="30" baseline="0">
              <a:solidFill>
                <a:srgbClr val="F8FBFD"/>
              </a:solidFill>
              <a:latin typeface="Montserrat Ligh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57150">
      <a:solidFill>
        <a:schemeClr val="tx2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2:35.720"/>
    </inkml:context>
    <inkml:brush xml:id="br0">
      <inkml:brushProperty name="width" value="0.035" units="cm"/>
      <inkml:brushProperty name="height" value="0.035" units="cm"/>
      <inkml:brushProperty name="color" value="#E46C0A"/>
    </inkml:brush>
  </inkml:definitions>
  <inkml:trace contextRef="#ctx0" brushRef="#br0">0 1136 24575,'8'-7'0,"-1"-1"0,-1 0 0,1-1 0,-2 0 0,1 0 0,4-10 0,-6 13 0,-1 0 0,1 0 0,0 1 0,6-7 0,-5 6 0,0 1 0,-1-1 0,0 0 0,3-6 0,-3 6 0,-1 0 0,1 0 0,1 0 0,-1 1 0,1-1 0,10-8 0,0 0 0,-2-1 0,-10 11 0,-1 1 0,1 0 0,0 0 0,0 0 0,0 0 0,0 1 0,1-1 0,-1 1 0,0 0 0,7-3 0,2-1 0,0 0 0,0 0 0,-1-1 0,19-15 0,3-1 0,14-10 0,-31 21 0,-12 9 0,0 0 0,-1 0 0,1 0 0,0 1 0,8-4 0,24-5 0,-22 7 0,18-7 0,43-19 0,-12 7 0,24-9 0,-80 28 0,0 0 0,0-1 0,0 0 0,-1 0 0,9-9 0,-6 6 0,16-12 0,-22 18 0,0 0 0,0-1 0,-1 1 0,1-1 0,-1 1 0,0-1 0,0 0 0,0 0 0,2-4 0,13-32 0,-5 9 0,7-2 0,2-1 0,-20 29 0,0 1 0,0 0 0,0-1 0,0 1 0,0-1 0,-1 1 0,0-1 0,1 1 0,-2-5 0,-4-32 0,2 26 0,9-29 0,-6 23 0,-1 15 0,1 0 0,0-1 0,0 1 0,0 0 0,1-1 0,0 1 0,0 0 0,3-9 0,-1 9 0,-1-1 0,0 1 0,-1-1 0,1 1 0,-1-1 0,1-6 0,-2 12 0,0-1 0,0 1 0,0 0 0,0 0 0,0-1 0,0 1 0,0 0 0,0 0 0,0-1 0,0 1 0,0 0 0,-1 0 0,1-1 0,0 1 0,0 0 0,0 0 0,0 0 0,0-1 0,-1 1 0,1 0 0,0 0 0,0 0 0,0 0 0,0-1 0,-1 1 0,1 0 0,-2-2 0,5-2 0,-3 4 0,1-1 0,-1 1 0,0-1 0,1 1 0,-1-1 0,0 1 0,0-1 0,1 1 0,-1-1 0,0 1 0,0-1 0,0 0 0,0 1 0,0-1 0,0 1 0,0-1 0,0 1 0,0-1 0,0 0 0,0 1 0,0-1 0,0 1 0,0-1 0,-1 0 0,-8-15 0,8 14 0,0 0 0,-1 0 0,1 0 0,0 0 0,-1-4 0,-15-79 0,17 75-1365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4:18.87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2814 2518 24575,'-106'-3'0,"81"1"0,-25-2 0,-70-16 0,82 12 0,-95-12 0,126 18 0,-1 0 0,1 0 0,-9-5 0,10 5 0,-1-1 0,0 1 0,1 0 0,-9-2 0,-108-16 0,116 18 0,0 0 0,0 0 0,0 0 0,1-1 0,-1 0 0,1 0 0,0 0 0,-9-7 0,8 5 0,0 0 0,-1 1 0,0 0 0,1 1 0,-12-4 0,-26-4 0,1-3 0,0-1 0,-42-21 0,-48-37 0,103 55 0,-2 2 0,-37-14 0,49 21 0,2-1 0,-37-24 0,49 29 0,1 0 0,0 0 0,0 0 0,0-1 0,0 0 0,1 0 0,0 0 0,1-1 0,-1 0 0,1 0 0,0 0 0,1 0 0,0-1 0,0 1 0,-3-13 0,1-7 0,-15-45 0,14 58 0,0-1 0,-1 1 0,-1 0 0,-12-19 0,16 28 0,1 0 0,0 0 0,0-1 0,1 0 0,-1 1 0,-1-9 0,0-2 0,-1-17 0,4 22 0,0 7 0,0 0 0,1 1 0,-1-1 0,0 1 0,-1-1 0,1 1 0,-1 0 0,1 0 0,-4-4 0,1 1 0,0 1 0,-1 0 0,-10-8 0,12 10 0,-1 0 0,1 0 0,0 0 0,0-1 0,0 1 0,1-1 0,-1 0 0,1 0 0,0 0 0,0 0 0,0 0 0,0 0 0,1-1 0,0 1 0,0 0 0,0-1 0,0-5 0,0 7 0,1-1 0,-1 1 0,1 0 0,-1 0 0,0 0 0,0 0 0,-1 0 0,1 0 0,-1 0 0,-1-3 0,-4-3 0,-12-14 0,12 16 0,1 0 0,-9-15 0,-30-50 0,40 62 0,1 0 0,1 0 0,0 0 0,1 0 0,-1-1 0,1-12 0,-2 0 0,3 17 0,0 0 0,-1 0 0,0 0 0,0 1 0,-1-1 0,-5-9 0,-24-29 0,24 35 0,0-2 0,1 1 0,-12-23 0,17 29 0,0-1 0,-1 1 0,0 0 0,1 1 0,-1-1 0,0 1 0,-1-1 0,1 1 0,-8-6 0,7 6 0,-35-33 0,25 21 0,-20-27 0,13 16 0,16 19 0,-1 1 0,-12-9 0,12 11 0,1-1 0,0 1 0,0-1 0,1 0 0,-7-8 0,-5-14 0,-23-33 0,33 53 0,-1-1 0,0 1 0,0 0 0,0 0 0,-12-7 0,-2 1 0,0 2 0,-35-14 0,36 16 0,10 4 0,0 0 0,1-1 0,0 0 0,0 0 0,0-1 0,1 0 0,0-1 0,0 0 0,1 0 0,-8-10 0,11 12 0,0-1 0,1 0 0,-5-10 0,6 10 0,-1 0 0,-1 1 0,-7-13 0,6 12 0,0 0 0,1 0 0,0 0 0,0 0 0,1-1 0,0 0 0,-3-11 0,3 5 0,1 1 0,0-1 0,1-23 0,2 2 0,0 22 0,-1 0 0,0 0 0,-3-26 0,2 37 0,1 1 0,0-1 0,-1 0 0,0 0 0,1 0 0,-1 0 0,0 0 0,0 1 0,0-1 0,0 0 0,0 1 0,0-1 0,0 0 0,0 1 0,-1 0 0,1-1 0,-1 1 0,1 0 0,-1 0 0,0 0 0,1 0 0,-1 0 0,0 0 0,0 0 0,1 0 0,-1 1 0,0-1 0,0 1 0,-2-1 0,-43-12 0,33 8 0,0 1 0,-19-3 0,32 7 0,-8-1 0,0 0 0,-16-5 0,21 5 0,1-1 0,0 0 0,-1 1 0,1-1 0,0 0 0,0 0 0,0-1 0,0 1 0,-4-6 0,-6-5 0,8 8 0,0 0 0,0-1 0,0 1 0,1-1 0,0 0 0,-6-11 0,-10-43 0,14 49 0,5 10 0,0-1 0,0 1 0,0 0 0,0-1 0,1 1 0,-1-1 0,0 1 0,0-4 0,1 4-1365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4:32.5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3:04.167"/>
    </inkml:context>
    <inkml:brush xml:id="br0">
      <inkml:brushProperty name="width" value="0.06174" units="cm"/>
      <inkml:brushProperty name="height" value="0.06174" units="cm"/>
      <inkml:brushProperty name="color" value="#558ED5"/>
    </inkml:brush>
  </inkml:definitions>
  <inkml:trace contextRef="#ctx0" brushRef="#br0">11 1013 24575,'-1'-3'0,"1"-1"0,-1 1 0,1 0 0,-1-1 0,-1-2 0,-3-16 0,4 12 0,2 0 0,1-11 0,0-13 0,-1 18 0,-1 11 0,1 0 0,-1 0 0,-1 0 0,1 0 0,-2-6 0,1 4 0,0 0 0,1 0 0,0-1 0,0 1 0,0 0 0,1 0 0,0-1 0,1 1 0,-1 0 0,1 0 0,6-12 0,21-56 0,-21 54 0,-7 17 0,1-1 0,0 1 0,0-1 0,0 1 0,0 0 0,1 0 0,4-5 0,-1 0 0,0 0 0,0 0 0,-1 0 0,0-1 0,-1 0 0,0 0 0,0 0 0,1-11 0,18-85 0,-19 91 0,8-17 0,-8 20 0,1 0 0,4-24 0,-6 16 0,13-60 0,-14 73 0,0-1 0,1 1 0,6-13 0,-7 17 0,0 1 0,0-1 0,0 1 0,0 0 0,0-1 0,0 1 0,0 0 0,1 1 0,-1-1 0,1 0 0,-1 1 0,6-3 0,-3 1 0,0 0 0,0 0 0,0 0 0,6-6 0,-6 5 0,0 0 0,0 0 0,7-3 0,-8 5 0,-1 0 0,0-1 0,0 1 0,0-1 0,0 1 0,-1-1 0,1 0 0,-1 0 0,0 0 0,1 0 0,-1 0 0,-1-1 0,1 1 0,1-4 0,1 0 0,-1 1 0,7-10 0,-9 15-105,1 0 0,-1 0 0,1 0 0,-1 0 0,1 0 0,0 0 0,-1 0 0,1 0 0,0 1 0,0-1 0,-1 1 0,5-1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01:16:41.7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3440 2637,'0'-1,"0"0,0 1,0-1,-1 1,1-1,0 1,0-1,0 1,-1-1,1 1,0-1,0 1,-1 0,1-1,0 1,-1-1,1 1,-1 0,1-1,-1 1,1 0,-1-1,1 1,-1 0,0-1,-15-3,9 2,-18-4,-1 0,1 1,-48-2,3 7,-42-3,91 2,0-2,0-1,-27-8,-128-39,159 45,-1-1,2 0,-1-1,-24-17,-56-50,58 37,27 25,0 1,-14-10,-119-87,116 88,-35-30,38 29,-1-2,-29-31,19 14,-18-19,14 14,28 32,0-1,1 0,-12-19,-35-68,51 89,1-2,-9-22,10 20,-13-23,14 30,0 1,1-1,0-1,1 1,-3-15,-4-54,1 9,5 37,-1-41,1 2,2 55,-1 1,-1 0,-1 0,0 0,-1 0,-1 1,-10-18,15 30,-1-1,0 1,1-1,-1 1,0 0,0 0,-1 0,-3-2,-5-3,-16-7,16 9,-17-12,19 10,1-1,-1 0,-11-16,14 17,0 0,0 0,-1 1,1-1,-2 2,-13-10,8 9,1 2,-1-1,-21-4,-18-6,-97-53,122 53,1-1,0-1,-25-23,33 26,0 0,-1 1,-34-16,-71-26,60 27,45 20,-5-1,-29-19,31 15,-1 1,0 1,-32-11,38 16,-1-2,1 0,0 0,1-2,-26-20,-23-15,35 25,-5-1,20 13,-22-18,10 6,-44-24,22 15,23 14,19 12,-1-1,1 0,1-1,-13-10,9 2,11 14,0 0,0 0,0 0,0 0,0 0,0 0,0 0,0 0,0 0,0 0,0 0,0 0,0 0,0 0,0 0,0 0,0 0,0 0,0 0,0-1,0 1,0 0,0 0,0 0,0 0,0 0,0 0,0 0,0 0,0 0,0 0,0 0,0 0,0 0,0 0,0 0,0 0,0 0,0 0,0 0,0 0,0 0,0 0,0 0,0-1,0 1,0 0,0 0,0 0,0 0,0 0,0 0,1 0,-1 0,0 0,0 0,0 0,0 0,0 0,0 0,0 0,0 0,0 0,0 0,0 0,0 0,0 0,0 0,0 0,9 6,1 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01:17:04.3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3774 2738,'-140'-6,"-13"0,-29 12,-177-3,80-34,16-28,75 12,123 33,-15-5,77 19,0-1,0 0,0 0,1-1,-1 1,0-1,0 1,1-1,-1 0,1 0,0 0,-1 0,1 0,0 0,0-1,0 1,1-1,-1 0,1 1,-1-1,1 0,-2-6,-6-17,2 0,-5-33,-9-32,19 85,0 0,-1 1,0 0,0-1,0 1,0 0,-1 0,-6-6,-5-4,-20-14,-11-10,36 28,0-1,0 0,1 0,1-1,0 0,0 0,2-1,-9-23,-2-10,11 31,1 1,-6-25,8 14,0-27,2 27,-4-26,2 37,-2 0,0 1,0 0,-2 0,-8-14,-1-4,-10-16,-2 1,-42-54,58 86,-1 1,-15-14,16 18,1-1,1 0,-1-1,-8-14,6 6,-2 0,0 1,-1 0,-22-19,5 10,-55-38,75 56,-1-1,1-1,1 0,0-1,1-1,-10-15,11 17,0 0,-1 1,0 0,-1 1,0 0,-1 0,0 2,-16-9,7 5,-87-44,107 55,-1 0,1 0,-1 0,1-1,-1 1,1-1,0 1,-1-1,1 0,0 0,0 0,1 0,-1 0,0-1,1 1,-1 0,1-1,-2-2,2 2,-1 1,1-1,-1 1,0 0,0 0,0 0,0 0,0 0,0 0,-1 1,1-1,-1 1,-3-2,-13-10,-23-19,-116-101,113 78,-19-22,45 52,-71-71,29 34,54 54,-1 1,-11-8,12 10,-1-1,1-1,-9-9,11 10,-1 0,0 0,0 1,0 0,-9-5,12 7,-1 0,1 0,0 0,0 0,0-1,0 0,1 1,-4-7,-10-15,-58-52,47 50,24 26,2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01:17:28.669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3549 2163,'-14'-6,"0"1,-1 1,1 0,-21-2,10 2,-10-2,-1 3,-38 0,36 2,-60-8,77 5,-46-8,-68-3,-102 13,153 3,57 0,-26 5,31-2,0-2,-32 0,47-2,0-1,0 0,0 0,1-1,-1 1,1-1,-1-1,1 1,0-1,-1-1,2 1,-8-5,6 2,0 0,1 0,-1-1,1 1,0-1,1-1,0 1,-6-11,-23-39,-5-9,-8-19,43 77,-1 0,1 0,-1 0,0 1,-1-1,0 1,0 0,0 1,-14-11,-6 1,17 11,1-1,-1 0,-14-12,-104-128,124 142,-5-5,1 1,-1 0,-1 1,1 0,-11-7,-49-23,48 27,0-1,-36-27,15 3,19 15,-1 1,-1 1,-32-18,23 19,0 3,-1 0,-37-8,51 15,-1-1,1-1,0-1,-22-15,12 8,16 10,0-2,0 1,-14-13,-1-6,-92-72,78 63,-3-2,20 20,-24-22,40 30,0 1,1-1,0-1,1 0,-7-12,-5-13,14 23,-2-1,1 2,-2-1,-18-21,11 18,0 0,-29-20,23 18,0-1,1 0,-34-42,6 7,33 37,-37-35,46 45,-1 1,0 0,0 1,-1 0,-12-6,-113-45,124 51,0-1,0 0,0 0,1-1,-1 0,2-1,-10-10,11 11,2 0,-1-1,1 1,0-1,1 0,0 0,0 0,1-1,-4-12,4 6,2 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1:17:53.219"/>
    </inkml:context>
    <inkml:brush xml:id="br0">
      <inkml:brushProperty name="width" value="0.14111" units="cm"/>
      <inkml:brushProperty name="height" value="0.14111" units="cm"/>
      <inkml:brushProperty name="color" value="#E71224"/>
    </inkml:brush>
  </inkml:definitions>
  <inkml:trace contextRef="#ctx0" brushRef="#br0">3830 3046 24575,'-7'-5'0,"1"1"0,-1 0 0,0 0 0,0 0 0,-1 1 0,1 0 0,-10-2 0,-13-6 0,0-1 0,1 1 0,-1 2 0,-51-10 0,64 16 0,0-1 0,0 0 0,-22-10 0,18 7 0,-1 1 0,1 1 0,-1 1 0,-1 0 0,-23 1 0,-5-2 0,-271-5 0,246 10 0,63-1 0,-1 0 0,0-1 0,1-1 0,-15-4 0,-10-3 0,0 2 0,-71-14 0,103 21 0,1 0 0,-1 0 0,0-1 0,1 0 0,0 0 0,-1 0 0,1-1 0,0 0 0,0 0 0,0 0 0,0 0 0,1-1 0,0 0 0,-1 0 0,1 0 0,-6-9 0,-24-35 0,27 35 0,-2 1 0,1 0 0,-2 0 0,-13-13 0,-82-55 0,100 76 0,-1-1 0,1 0 0,1-1 0,-1 1 0,1-1 0,0 0 0,0 0 0,0 0 0,-4-11 0,-7-11 0,-3-3 0,-18-44 0,29 61 0,-11-19 0,10 21 0,1-1 0,-9-20 0,12 20 0,2 7 0,0 0 0,0-1 0,-1 1 0,-4-7 0,-5-3 0,-20-21 0,19 22 0,-19-26 0,18 16 0,1-1 0,-19-52 0,-8-16 0,38 89 0,-7-13 0,-1 0 0,0 1 0,-1 0 0,-16-19 0,10 17 0,-24-24 0,-111-100 0,142 133 0,-1 0 0,-1 1 0,-21-13 0,-41-16 0,-1-2 0,40 18 0,17 10 0,-1 1 0,-35-16 0,44 22 0,1 0 0,0 0 0,0-1 0,1 0 0,0-1 0,-13-12 0,12 10 0,0 1 0,0 1 0,0 0 0,-1 0 0,-12-6 0,-73-23 0,41 16 0,41 15 0,0 0 0,0-1 0,0-1 0,1 0 0,0 0 0,-16-14 0,15 11 0,0 0 0,-19-10 0,21 14 0,0-1 0,1 1 0,0-2 0,1 0 0,-13-11 0,-27-44 0,-16-16 0,56 68 0,1-1 0,0 0 0,0 0 0,1-1 0,1 0 0,-7-15 0,9 16 0,-4-1 0,1 0 0,-2 0 0,0 1 0,0 0 0,-15-15 0,-6-7 0,-32-45 0,51 63 0,2 0 0,-1 0 0,2-1 0,-12-32 0,2 3 0,9 27 0,2 1 0,-1 0 0,-1 0 0,0 1 0,-2 0 0,-20-25 0,-8 3 0,28 29 0,-1-1 0,2 0 0,0-1 0,-14-20 0,16 19 0,-1 0 0,0 1 0,-1-1 0,0 2 0,-1 0 0,0 0 0,0 1 0,-21-14 0,-32-22-1365,53 37-5461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1:18:34.999"/>
    </inkml:context>
    <inkml:brush xml:id="br0">
      <inkml:brushProperty name="width" value="0.14111" units="cm"/>
      <inkml:brushProperty name="height" value="0.14111" units="cm"/>
      <inkml:brushProperty name="color" value="#E71224"/>
    </inkml:brush>
  </inkml:definitions>
  <inkml:trace contextRef="#ctx0" brushRef="#br0">1 2581 24575,'2'-3'0,"1"0"0,-1 0 0,1-1 0,-1 1 0,0-1 0,2-5 0,7-11 0,58-98 0,-31 51 0,-21 39 0,1 1 0,1 1 0,37-38 0,-14 23 0,26-27 0,-55 52 0,18-30 0,-20 28 0,23-27 0,-25 36 0,-3 2 0,0-1 0,0 2 0,1-1 0,1 1 0,14-10 0,57-26 0,55-32 0,-100 55 0,40-18 0,-72 36 0,41-16 0,10-6 0,-39 16 0,0 1 0,1 0 0,-1 1 0,1 0 0,0 1 0,26-3 0,-23 5 0,-1 0 0,1-1 0,-1-1 0,0-1 0,25-10 0,-2-3 0,-3 2 0,48-28 0,-75 38 0,0 1 0,1 0 0,0 1 0,0 1 0,0-1 0,21-2 0,-19 3 0,-4 1 0,0 0 0,-1-1 0,1 0 0,-1-1 0,16-9 0,35-30 0,2-1 0,-36 30 0,0 1 0,1 1 0,1 2 0,53-15 0,-55 18 0,0-2 0,26-12 0,-21 7 0,52-13 0,64-26 0,-133 47 0,-1 0 0,-1-1 0,1 0 0,-1 0 0,17-17 0,-17 15 0,0 0 0,0 1 0,1 0 0,0 1 0,17-8 0,-9 8 0,0 0 0,1 1 0,0 1 0,0 1 0,30-3 0,-39 7 0,-1-1 0,15-4 0,-22 5 0,0-1 0,-1-1 0,1 1 0,0 0 0,-1-1 0,1 0 0,-1 0 0,0 0 0,1 0 0,4-5 0,-5 5 0,-1 0 0,0 1 0,1-1 0,-1 1 0,1-1 0,0 1 0,-1 0 0,1 0 0,0 0 0,3 0 0,7-3 0,25-12 0,62-33 0,-89 41 0,0 0 0,-1 0 0,0-1 0,0 0 0,-1-1 0,0 0 0,-1 0 0,10-15 0,0 0 0,2 1 0,1 2 0,27-24 0,10-12 0,-48 47 0,0-1 0,-1 0 0,-1-1 0,0 1 0,-1-2 0,-1 1 0,6-16 0,59-139 0,-42 110 0,-18 38 0,9-23 0,-13 28 0,0 1 0,1 1 0,15-22 0,-4 8 0,-15 21 0,13-21 0,23-26 0,-39 52 0,22-28 0,-21 26 0,0 1 0,-1-1 0,1 0 0,-1 1 0,1-1 0,-1 0 0,0 0 0,1-6 0,-2 9 1,0 0 0,0 0 0,0 0 0,0-1 0,0 1 0,0 0 0,0 0 0,1 0 0,-1 0 0,0 0 0,0 0 0,0 0 0,0 0 0,0 0 0,-1 0 0,1 0 0,0-1 0,0 1 0,0 0 0,0 0 0,0 0 0,0 0 0,0 0 0,0 0 0,0 0 0,0 0 0,0 0 0,0 0 0,0 0-1,0 0 1,0 0 0,0-1 0,0 1 0,0 0 0,0 0 0,0 0 0,-1 0 0,1 0 0,0 0 0,0 0 0,0 0 0,0 0 0,0 0 0,0 0 0,0 0 0,0 0 0,0 0 0,0 0 0,0 0 0,-1 0 0,1 0 0,0 0 0,0 0 0,0 0 0,0 0 0,0 0 0,0 0 0,0 0 0,0 0 0,0 0 0,0 0 0,-1 1 0,-2 1-1428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1:18:58.0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6186 1777 24575,'-3'1'0,"0"-1"0,-1 1 0,1 0 0,0 0 0,1 0 0,-1 0 0,0 0 0,0 1 0,0-1 0,-2 3 0,-15 7 0,-25 5 0,-48 9 0,50-14 0,-60 23 0,24 4 0,3-1 0,52-27 0,0 2 0,-34 21 0,-45 27 0,82-48 0,-13 7 0,15-7 0,-1-1 0,-1-2 0,-26 10 0,0-5 0,-41 14 0,72-22 0,-147 63 0,142-59 0,1 2 0,1 0 0,0 1 0,0 1 0,-25 26 0,38-34 0,5-4 0,-1 0 0,0 0 0,0 0 0,0 0 0,0 0 0,0 0 0,0 0 0,0-1 0,-1 0 0,1 1 0,-1-1 0,1 0 0,-1 0 0,1 0 0,-1 0 0,0-1 0,1 1 0,-1-1 0,0 1 0,-3-1 0,-12-1 0,0 0 0,0-1 0,0-1 0,0 0 0,-35-13 0,12-2 0,18 7 0,0 1 0,0 1 0,-47-11 0,24 15 0,-58-2 0,-47 9 0,50 0 0,-265-1 0,357-1 0,1-1 0,-1 1 0,0-2 0,0 1 0,0-1 0,1 0 0,-16-7 0,0 1 0,-1 1 0,0 1 0,-46-5 0,-27-7 0,29 1 0,-1 2 0,-1 3 0,-85-2 0,135 12 0,0-1 0,1 0 0,-20-7 0,-22-3 0,-25 4 0,-8-1 0,44 3 0,-16-4 0,58 9 0,-16-3 0,1-2 0,-43-16 0,40 11 0,-142-61 0,132 59 0,0 2 0,-65-12 0,79 19 0,-41-15 0,43 13 0,-3-1 0,1 0 0,1-2 0,-28-15 0,27 11 0,-1 2 0,-37-13 0,-55-13 0,71 24 0,37 12 0,0-1 0,0 0 0,1 0 0,0-1 0,0 0 0,0 0 0,0 0 0,0-1 0,1 0 0,0-1 0,-9-9 0,10 10 0,-1 0 0,1 0 0,-1 0 0,-1 1 0,1 0 0,-9-4 0,-43-17 0,19 9 0,22 8 0,-80-38 0,83 38 0,1 0 0,0-2 0,0 1 0,-19-21 0,19 17 0,1-1 0,-17-25 0,18 23 0,-1 0 0,-1 1 0,0 1 0,-1 0 0,-1 1 0,-30-22 0,28 23 0,0-2 0,1 0 0,1-1 0,0-1 0,-23-32 0,24 30 0,-1 1 0,0 1 0,-2 0 0,1 1 0,-2 0 0,-19-11 0,33 24 0,1-1 0,0 1 0,0-1 0,-1 0 0,2 0 0,-1 0 0,0 0 0,1-1 0,-1 1 0,1-1 0,0 1 0,0-1 0,0 0 0,1 0 0,-1 0 0,0-4 0,-9-31 0,1 0 0,2-1 0,2 0 0,-2-61 0,7 81 0,-2 0 0,0 0 0,-13-39 0,14 51 0,-1-1 0,0-1 0,-1 1 0,0 0 0,-1 0 0,0 0 0,0 1 0,-11-13 0,6 10 0,0 0 0,-1 1 0,0 0 0,-20-12 0,-4-1 0,5 3 0,-42-34 0,66 48 0,1 0 0,0 0 0,0-1 0,0 1 0,1-1 0,0 0 0,0-1 0,1 1 0,0-1 0,-3-9 0,1-2 0,1 0 0,1 0 0,-2-22 0,5 39 0,0 0 0,0 0 0,-1 0 0,1 0 0,-1 0 0,1 0 0,-1 1 0,1-1 0,-1 0 0,0 0 0,0 1 0,-1-3 0,-1 1 0,0 1 0,1-1 0,-1 1 0,0 0 0,-6-4 0,-16-8 0,-1 0 0,-39-15 0,42 22 0,-18-7 0,37 12 0,1 0 0,-1 1 0,1-1 0,0-1 0,0 1 0,-1 0 0,1-1 0,-3-4 0,-10-17 0,15 22 0,0 1 0,1-1 0,-1 0 0,0 0 0,1 0 0,-1 0 0,1 0 0,-1 0 0,1 1 0,0-1 0,0 0 0,0-3 0,0 5 0,0 0 0,0-1 0,1 1 0,-1 0 0,0 0 0,0 0 0,0 0 0,0 0 0,0 0 0,0-1 0,0 1 0,0 0 0,0 0 0,1 0 0,-1 0 0,0 0 0,0 0 0,0 0 0,0 0 0,0 0 0,1 0 0,-1 0 0,0 0 0,0 0 0,0 0 0,0 0 0,0 0 0,1 0 0,-1 0 0,0 0 0,0 0 0,0 0 0,0 0 0,0 0 0,1 0 0,-1 0 0,0 0 0,0 0 0,0 0 0,0 0 0,0 0 0,0 0 0,1 0 0,7 3-455,0 0 0,15 8 0,-2 1-6371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1:19:14.229"/>
    </inkml:context>
    <inkml:brush xml:id="br0">
      <inkml:brushProperty name="width" value="0.09701" units="cm"/>
      <inkml:brushProperty name="height" value="0.09701" units="cm"/>
      <inkml:brushProperty name="color" value="#E71224"/>
    </inkml:brush>
  </inkml:definitions>
  <inkml:trace contextRef="#ctx0" brushRef="#br0">1 4174 24575,'12'-1'0,"0"-1"0,0 0 0,0 0 0,0-2 0,0 1 0,13-7 0,-10 4 0,131-55 0,-63 26 0,177-89 0,-235 112 0,88-37 0,-77 34 0,-15 6 0,20-13 0,10-5 0,-20 11 0,-1-2 0,0 0 0,-1-2 0,44-40 0,-18 4 0,-32 35 0,-15 12 0,1 1 0,-1 0 0,2 1 0,-1 0 0,1 0 0,12-5 0,2 1 0,-1-1 0,0-1 0,40-31 0,-42 26 0,-1-1 0,0-2 0,-1 0 0,-1 0 0,15-26 0,-26 37 0,0-1 0,2 1 0,-1 0 0,1 0 0,0 1 0,1 1 0,0 0 0,15-10 0,-10 10 0,-1-1 0,0-1 0,0 0 0,-1-1 0,15-16 0,-9 6 0,-9 10 0,0 0 0,11-17 0,-6 4 0,-5 7 0,0 1 0,21-24 0,20-13 0,-24 26 0,-2 0 0,-1-2 0,21-32 0,-15 13 0,4-7 0,46-59 0,-67 97 0,0-1 0,16-32 0,13-40 0,-5 8 0,-20 45 0,20-68 0,-27 73 0,14-54 0,-14 46 0,21-53 0,-20 65 0,-5 14 0,-1 0 0,1 1 0,9-14 0,68-80 0,-6 9 0,-33 21 0,-1 2 0,-37 65 0,1 1 0,0 0 0,1 1 0,0 0 0,14-12 0,-4 7 0,-9 7 0,-1 0 0,0-1 0,0 1 0,0-2 0,-1 1 0,11-16 0,0-5 0,25-56 0,-35 65 0,-1-1 0,-1 0 0,-1-1 0,4-22 0,-6 29 0,0-1 0,11-24 0,-9 23 0,8-29 0,-7 12 0,3-8 0,5-78 0,-13 105 0,1 0 0,0 1 0,1 0 0,6-17 0,5-23 0,-9 32 0,2 1 0,0-1 0,16-32 0,-3 10 0,-5 7 0,43-91 0,-46 107 0,22-30 0,-23 37 0,-1-1 0,0-1 0,-2 1 0,10-22 0,-18 35 0,0 1 0,0-1 0,0 0 0,0 0 0,0 0 0,0 0 0,0 0 0,-1 0 0,1 0 0,0 0 0,-1 0 0,1 0 0,0 0 0,-1 1 0,1-1 0,-1 0 0,1 0 0,-1 1 0,0-1 0,1 0 0,-2 0 0,-1-4 0,-4-4-227,1-1-1,1 0 1,0-1-1,0 1 1,-3-12-1,-1-7-6598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2:39.500"/>
    </inkml:context>
    <inkml:brush xml:id="br0">
      <inkml:brushProperty name="width" value="0.035" units="cm"/>
      <inkml:brushProperty name="height" value="0.035" units="cm"/>
      <inkml:brushProperty name="color" value="#E46C0A"/>
    </inkml:brush>
  </inkml:definitions>
  <inkml:trace contextRef="#ctx0" brushRef="#br0">173 376 24575,'-2'-1'0,"0"0"0,0 0 0,0 0 0,0-1 0,0 1 0,1 0 0,-4-3 0,1 1 0,-17-11 0,18 13 0,0-1 0,0 1 0,0-1 0,0 0 0,0 0 0,1 0 0,-1-1 0,1 1 0,0 0 0,-1-1 0,1 0 0,0 1 0,0-1 0,-1-3 0,1 2 0,0 0 0,0 1 0,0 0 0,-1-1 0,-3-3 0,4 5 0,0 1 0,1-1 0,-1 0 0,1 0 0,-1 0 0,1 0 0,0 0 0,0 0 0,0 0 0,0 0 0,0 0 0,0-1 0,1 1 0,-1 0 0,1 0 0,-1-1 0,1-3 0,1 1 0,0-1 0,0 0 0,3-8 0,3-13 0,-7 25 0,0 0 0,1 0 0,-1-1 0,0 1 0,-1 0 0,1 0 0,0-1 0,-1 1 0,1 0 0,-1 0 0,0 0 0,1 0 0,-1 0 0,0 0 0,0 0 0,-1 0 0,1 0 0,-2-2 0,-1 0 0,-1 0 0,1 0 0,-1 0 0,0 1 0,-6-3 0,4 2 0,6 3 0,0 0 0,0 0 0,0 0 0,-1-1 0,1 1 0,0 0 0,1-1 0,-1 1 0,0 0 0,0-1 0,0 1 0,1-1 0,-1 1 0,1-1 0,-1 1 0,1-1 0,0 1 0,0-1 0,-1-1 0,1-6 0,0 0 0,1-12 0,0 4 0,-1-14-1365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1:19:21.321"/>
    </inkml:context>
    <inkml:brush xml:id="br0">
      <inkml:brushProperty name="width" value="0.14111" units="cm"/>
      <inkml:brushProperty name="height" value="0.14111" units="cm"/>
      <inkml:brushProperty name="color" value="#E71224"/>
    </inkml:brush>
  </inkml:definitions>
  <inkml:trace contextRef="#ctx0" brushRef="#br0">0 1 24575,'14'0'0,"6"-1"0,0 2 0,0 0 0,22 5 0,25 7 0,76 19 0,-120-24 0,24 11 0,14 5 0,136 32 0,-149-42 0,58 11 0,-88-21 0,-1 1 0,0 1 0,0 0 0,31 17 0,13 5 0,-29-17 0,60 14 0,2 0 0,-14-3 0,14 8 0,1 1 0,42 13 0,-102-31 0,-18-8 0,0 0 0,33 3 0,-29-5 0,23 6 0,-13 0 0,1-1 0,-1-2 0,49 3 0,87-10 0,-89-10 0,3 1 0,17 0 0,7 0 0,-44 11 0,21-2 0,-71 0 0,1 0 0,-1-1 0,-1 0 0,1-1 0,12-5 0,-19 7 0,0-1 0,0 0 0,-1-1 0,1 1 0,-1-1 0,0 0 0,1 1 0,-1-1 0,0-1 0,0 1 0,2-4 0,3-6 0,-1 1 0,6-14 0,2-3 0,10-24 0,-18 35 0,17-28 0,-14 34-1365,-2 4-5461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1:20:07.724"/>
    </inkml:context>
    <inkml:brush xml:id="br0">
      <inkml:brushProperty name="width" value="0.17639" units="cm"/>
      <inkml:brushProperty name="height" value="0.17639" units="cm"/>
      <inkml:brushProperty name="color" value="#213060"/>
    </inkml:brush>
  </inkml:definitions>
  <inkml:trace contextRef="#ctx0" brushRef="#br0">9400 3077 24575,'-10'-1'0,"1"0"0,-1-1 0,1 1 0,0-2 0,-12-3 0,12 3 0,-104-37 0,-12-3 0,-162-34 0,113 31 0,-2-17 0,93 22 0,10 4 0,23 13 0,-8-4 0,37 20 0,-17-7 0,-51-27 0,6 0 0,-2-1 0,56 27 0,1 0 0,-51-18 0,-53-14 0,72 20 0,30 13 0,17 8 0,0 0 0,1-2 0,0 1 0,-13-13 0,14 11 0,4 4 0,1-1 0,-1 0 0,1 0 0,1-1 0,-7-10 0,-7-10 0,-5-1 0,-1 1 0,-36-30 0,-24-25 0,75 70 0,0-1 0,1-1 0,0 1 0,-11-29 0,9 22 0,-15-27 0,24 45 0,1 1 0,-1-1 0,1 1 0,-1-1 0,0 1 0,0 0 0,0 0 0,0 0 0,0 0 0,-1 0 0,1 1 0,-1-1 0,1 0 0,-1 1 0,1 0 0,-1 0 0,-5-2 0,-30-2 0,24 3 0,1 0 0,0 0 0,0-2 0,-18-5 0,-53-36 0,63 32 0,0 1 0,-1 1 0,-26-9 0,12 9 0,15 5 0,0-1 0,-38-18 0,3-10 0,32 20 0,-47-23 0,43 27 0,-1 1 0,0 2 0,-43-7 0,-92-4 0,48 8 0,-301-65 0,298 42 0,-36-7 0,146 38 0,-1 1 0,0-1 0,1-1 0,-1 0 0,-8-5 0,-43-30 0,52 32 0,-1 1 0,0 1 0,0 0 0,0 0 0,-14-3 0,-55-11 0,48 13 0,-39-13 0,47 11 0,-1 2 0,0 1 0,-31-4 0,-142 9 0,95 14 0,72-10 0,-57 12 0,-90 10 0,-153-22 0,198-5 0,69-2 0,-86-15 0,-2-1 0,-89 17 0,130 3 0,-154-1 0,245-1 0,1-1 0,-1-1 0,-30-9 0,-11-2 0,-60-5 0,-193-64 0,278 72 0,-41-17 0,41 13 0,24 11 0,-1 0 0,1-1 0,0-1 0,0 0 0,1-1 0,-13-9 0,17 11 0,1 0 0,-1 1 0,1 0 0,-1 0 0,0 0 0,-1 1 0,1 0 0,-1 0 0,1 0 0,-1 1 0,0 0 0,0 1 0,0-1 0,-11 0 0,-82-7 0,-42-5 0,67-2 0,60 11 0,1 1 0,-1 1 0,0 1 0,0 0 0,0 0 0,-20 2 0,-126 19 0,118-13 0,29-4 0,1-1 0,-1-1 0,0 0 0,1 0 0,-22-5 0,26 3 0,0 0 0,0-1 0,0 0 0,0-1 0,1 0 0,-1 0 0,1-1 0,-15-11 0,-34-25 0,-10-8 0,-82-65 0,134 103 0,-35-29 0,-26-18 0,72 55 0,0 1 0,0-1 0,1 1 0,-1-1 0,1-1 0,0 1 0,0 0 0,0-1 0,0 1 0,1-1 0,-1 0 0,1 0 0,0 0 0,0 0 0,0 0 0,1 0 0,-2-9 0,-2-1 0,-1 0 0,0 0 0,0 1 0,-2 0 0,1 0 0,-2 0 0,0 1 0,-12-13 0,14 18 0,0 1 0,-1 0 0,1 1 0,-1-1 0,0 2 0,-1-1 0,1 1 0,-18-6 0,-22-10 0,24 8 0,17 9 0,1 0 0,-1-1 0,0 1 0,1-1 0,0-1 0,0 1 0,0-1 0,0 0 0,1 0 0,-6-8 0,2 3 0,0-1 0,-18-15 0,-3-3 0,22 20 0,-1 0 0,0 1 0,-18-13 0,13 11-82,-11-8 277,24 17-287,0 0 0,-1 0-1,1 1 1,-1-1-1,1 1 1,0-1 0,-1 1-1,1-1 1,-1 1-1,1 0 1,-1 0 0,1 0-1,-1 0 1,1 0-1,-3 0 1,-4 4-6734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1:20:15.2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1:20:23.569"/>
    </inkml:context>
    <inkml:brush xml:id="br0">
      <inkml:brushProperty name="width" value="0.17639" units="cm"/>
      <inkml:brushProperty name="height" value="0.17639" units="cm"/>
      <inkml:brushProperty name="color" value="#213060"/>
    </inkml:brush>
  </inkml:definitions>
  <inkml:trace contextRef="#ctx0" brushRef="#br0">0 7352 24575,'0'-468'0,"10"345"0,-3 56 0,-4 39 0,2 0 0,9-28 0,2-11 0,-8 17 0,16-61 0,8 0 0,87-256 0,-111 350 0,0 0 0,1 0 0,1 1 0,23-29 0,-5 7 0,27-48 0,-41 59 0,15-38 0,8-17 0,71-82 0,-53 85 0,-44 64 0,29-45 0,74-85 0,-104 133 0,17-25 0,-17 22 0,12-14 0,90-83 0,-98 100 0,0-1 0,0 1 0,1 0 0,1 2 0,0 0 0,0 0 0,1 2 0,34-13 0,-18 10 0,-16 7 0,-1-2 0,22-10 0,-32 12 0,0 0 0,-1 0 0,1 0 0,-1-1 0,6-6 0,13-13 0,-10 14 0,-1 1 0,1 1 0,1 0 0,-1 0 0,1 2 0,1 0 0,19-5 0,65-21 0,-81 25 0,-1-2 0,0 0 0,22-14 0,-34 18 0,1 0 0,-1 0 0,-1-1 0,1 0 0,-1 0 0,0 0 0,6-11 0,26-52 0,-32 57 0,112-265 0,29-90-574,-53 168 574,-25 59 0,-3 9 0,-59 119 37,0 0 1,-1 1-1,-1-2 1,0 1 0,3-16-1,6-66 387,-5 24-499,-1 35 75,2 0 0,1 0 0,1 1 0,25-49 0,79-121 0,-76 147 0,13-22 0,-41 59 0,0 1 0,2 1 0,0 0 0,1 1 0,1 0 0,0 2 0,2-1 0,-1 2 0,2 0 0,28-17 0,15 0-11,113-42-1,-120 52-77,17-5-22,1 2-1,1 3 0,1 4 0,143-15 0,-171 28 112,53-11 0,-45 6 224,-1 3 0,104 0-1,-111 6-223,111 4 0,-144-3 0,-1 0 0,1-1 0,0-1 0,19-2 0,-25 1 0,0 0 0,0 0 0,0-1 0,-1 0 0,1 0 0,-1 0 0,0-1 0,0 0 0,9-8 0,11-11 0,-1-2 0,-1-1 0,-2 0 0,0-2 0,25-44 0,-8 1 0,39-95 0,-57 112 0,-12 30 0,1 0 0,0 1 0,17-27 0,-1 15 0,-16 21 0,0 1 0,-1-1 0,-1-1 0,12-27 0,-11 14 0,-2-2 0,5-35 0,-5 22 0,12-29 0,-5 21 0,29-94 0,1 22 0,4-2 0,-44 116 0,0 0 0,0 0 0,1 1 0,1 0 0,-1 0 0,1 0 0,11-11 0,-8 10 0,-1-1 0,0 0 0,0 0 0,8-17 0,11-41 0,3-6 0,-21 54 0,9-27 0,-15 38 0,0 0 0,-1 0 0,0-1 0,-1 0 0,0-12 0,-1 21-54,0 0-6,0 1 1,1-1-1,-1 0 1,0 0-1,0 1 0,0-1 1,-1 0-1,1 1 1,0-1-1,0 0 0,0 0 1,0 1-1,-1-1 1,1 0-1,0 1 0,-1-1 1,1 1-1,0-1 1,-1 0-1,1 1 1,-2-2-1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1:20:39.7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5111 24575,'95'-109'0,"-51"62"0,67-65 0,-22 23 0,-71 70 0,1 1 0,1 1 0,40-28 0,-44 35 0,0 1 0,0 0 0,1 1 0,18-6 0,-23 11 0,-1-1 0,0 0 0,1 0 0,-2-1 0,1 0 0,0-1 0,-1 0 0,16-14 0,39-45 0,-42 39 0,34-28 0,-39 41 0,1 1 0,0 1 0,1 1 0,24-10 0,1 0 0,-18 8 0,0 1 0,0 1 0,1 1 0,0 1 0,33-3 0,-33 6 0,35-12 0,4 0 0,-51 13 0,0-1 0,25-11 0,15-5 0,4 6 0,64-7 0,-31 17 0,-19 2 0,-64 1 0,0 0 0,0 0 0,0-1 0,-1 0 0,1 0 0,14-8 0,50-35 0,-43 26 0,27-23 0,-14 10 0,-34 27 0,-2-2 0,1 1 0,-1-1 0,0 0 0,9-12 0,29-50 0,5-7 0,-36 60 0,-2 0 0,-1-2 0,0 1 0,9-21 0,-7 5 0,-9 19 0,1 1 0,0 1 0,1-1 0,9-12 0,4 0 0,-8 11 0,-1 0 0,0-1 0,-1 0 0,-1 0 0,10-24 0,-6 1 0,12-31 0,30-48 0,-38 82 0,-1 0 0,15-59 0,-21 60 0,2 0 0,32-67 0,-17 59 0,-13 20 0,-1 1 0,14-35 0,-21 39 0,40-101 0,-34 90 0,-7 14 0,12-21 0,25-52 0,-29 57 0,33-55 0,-36 73 0,1 0 0,0 0 0,1 1 0,14-11 0,-13 12 0,0-1 0,-1-1 0,0 0 0,10-15 0,95-139 0,-9 15 0,-83 115 0,-8 14 0,-1-1 0,-2 0 0,0-1 0,11-30 0,-11 20 0,-6 13 0,9-30 0,-5 0 0,6-64 0,-14 92 0,12-47 0,0 1 0,-14 61 0,1-14 0,2 0 0,0 0 0,13-32 0,0 6 0,-13 31 0,16-31 0,37-76 0,-35 72 0,28-47 0,-50 98 0,1 0 0,-1 0 0,1 1 0,0-1 0,-1 0 0,1 0 0,0 1 0,4-3 0,9-9 0,7-18 0,-14 19 0,14-16 0,-9 13 0,-9 9 0,1 0 0,0 1 0,0-1 0,1 1 0,-1 0 0,1 1 0,9-6 0,11-2 0,21-12 0,-41 21 0,-1 0 0,-1-1 0,1 1 0,0-1 0,-1 0 0,7-9 0,29-48 0,-27 39 0,22-27 0,-27 39 0,-1-1 0,-1 0 0,11-23 0,-13 25 0,0 0 0,0 0 0,1 0 0,1 1 0,0-1 0,0 1 0,10-10 0,22-14 0,-33 27 22,0 1 0,0-1 0,-1 0 0,0 0 0,7-11 0,-7 10-322,0 0 1,0 1 0,1-1-1,6-5 1,-2 4-6527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1:20:53.520"/>
    </inkml:context>
    <inkml:brush xml:id="br0">
      <inkml:brushProperty name="width" value="0.17639" units="cm"/>
      <inkml:brushProperty name="height" value="0.17639" units="cm"/>
      <inkml:brushProperty name="color" value="#213060"/>
    </inkml:brush>
  </inkml:definitions>
  <inkml:trace contextRef="#ctx0" brushRef="#br0">0 1 24575,'8'4'0,"0"1"0,0-1 0,1 0 0,15 4 0,37 6 0,-14-5 0,64 24 0,-58-17 0,-31-8 0,0 1 0,26 15 0,-6-3 0,-30-16 0,0-1 0,0 0 0,22 3 0,16 6 0,28 16 0,-66-23 0,-1 0 0,-1 0 0,1 1 0,16 14 0,168 130 0,-181-142 0,-1 2 0,20 18 0,-28-24 0,1 1 0,-1 0 0,-1 1 0,1-1 0,-1 1 0,-1-1 0,6 14 0,5 23 0,-6-18 0,1 0 0,13 24 0,-15-35 0,0 1 0,0 0 0,-2 0 0,1 0 0,-2 1 0,0-1 0,2 27 0,-6-41 0,7 57 0,-6-51 0,1-1 0,0 1 0,1 0 0,-1-1 0,1 1 0,6 8 0,-7-10 0,0 0 0,0 0 0,0 0 0,-1 0 0,1 0 0,-1 0 0,-1 0 0,1 1 0,0 8 0,-1-8 0,0-1 0,0 0 0,1 1 0,0-1 0,0 0 0,0 0 0,5 10 0,-5-13-80,0 1 0,1-1-1,-1 1 1,1-1 0,-1 0-1,1 0 1,0 0 0,0 0-1,0 0 1,0 0 0,1 0 0,-1-1-1,0 1 1,1-1 0,-1 1-1,4 0 1,2-2-6746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2:35.720"/>
    </inkml:context>
    <inkml:brush xml:id="br0">
      <inkml:brushProperty name="width" value="0.035" units="cm"/>
      <inkml:brushProperty name="height" value="0.035" units="cm"/>
      <inkml:brushProperty name="color" value="#E46C0A"/>
    </inkml:brush>
  </inkml:definitions>
  <inkml:trace contextRef="#ctx0" brushRef="#br0">0 1136 24575,'8'-7'0,"-1"-1"0,-1 0 0,1-1 0,-2 0 0,1 0 0,4-10 0,-6 13 0,-1 0 0,1 0 0,0 1 0,6-7 0,-5 6 0,0 1 0,-1-1 0,0 0 0,3-6 0,-3 6 0,-1 0 0,1 0 0,1 0 0,-1 1 0,1-1 0,10-8 0,0 0 0,-2-1 0,-10 11 0,-1 1 0,1 0 0,0 0 0,0 0 0,0 0 0,0 1 0,1-1 0,-1 1 0,0 0 0,7-3 0,2-1 0,0 0 0,0 0 0,-1-1 0,19-15 0,3-1 0,14-10 0,-31 21 0,-12 9 0,0 0 0,-1 0 0,1 0 0,0 1 0,8-4 0,24-5 0,-22 7 0,18-7 0,43-19 0,-12 7 0,24-9 0,-80 28 0,0 0 0,0-1 0,0 0 0,-1 0 0,9-9 0,-6 6 0,16-12 0,-22 18 0,0 0 0,0-1 0,-1 1 0,1-1 0,-1 1 0,0-1 0,0 0 0,0 0 0,2-4 0,13-32 0,-5 9 0,7-2 0,2-1 0,-20 29 0,0 1 0,0 0 0,0-1 0,0 1 0,0-1 0,-1 1 0,0-1 0,1 1 0,-2-5 0,-4-32 0,2 26 0,9-29 0,-6 23 0,-1 15 0,1 0 0,0-1 0,0 1 0,0 0 0,1-1 0,0 1 0,0 0 0,3-9 0,-1 9 0,-1-1 0,0 1 0,-1-1 0,1 1 0,-1-1 0,1-6 0,-2 12 0,0-1 0,0 1 0,0 0 0,0 0 0,0-1 0,0 1 0,0 0 0,0 0 0,0-1 0,0 1 0,0 0 0,-1 0 0,1-1 0,0 1 0,0 0 0,0 0 0,0 0 0,0-1 0,-1 1 0,1 0 0,0 0 0,0 0 0,0 0 0,0-1 0,-1 1 0,1 0 0,-2-2 0,5-2 0,-3 4 0,1-1 0,-1 1 0,0-1 0,1 1 0,-1-1 0,0 1 0,0-1 0,1 1 0,-1-1 0,0 1 0,0-1 0,0 0 0,0 1 0,0-1 0,0 1 0,0-1 0,0 1 0,0-1 0,0 0 0,0 1 0,0-1 0,0 1 0,0-1 0,-1 0 0,-8-15 0,8 14 0,0 0 0,-1 0 0,1 0 0,0 0 0,-1-4 0,-15-79 0,17 75-1365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2:39.500"/>
    </inkml:context>
    <inkml:brush xml:id="br0">
      <inkml:brushProperty name="width" value="0.035" units="cm"/>
      <inkml:brushProperty name="height" value="0.035" units="cm"/>
      <inkml:brushProperty name="color" value="#E46C0A"/>
    </inkml:brush>
  </inkml:definitions>
  <inkml:trace contextRef="#ctx0" brushRef="#br0">173 376 24575,'-2'-1'0,"0"0"0,0 0 0,0 0 0,0-1 0,0 1 0,1 0 0,-4-3 0,1 1 0,-17-11 0,18 13 0,0-1 0,0 1 0,0-1 0,0 0 0,0 0 0,1 0 0,-1-1 0,1 1 0,0 0 0,-1-1 0,1 0 0,0 1 0,0-1 0,-1-3 0,1 2 0,0 0 0,0 1 0,0 0 0,-1-1 0,-3-3 0,4 5 0,0 1 0,1-1 0,-1 0 0,1 0 0,-1 0 0,1 0 0,0 0 0,0 0 0,0 0 0,0 0 0,0 0 0,0-1 0,1 1 0,-1 0 0,1 0 0,-1-1 0,1-3 0,1 1 0,0-1 0,0 0 0,3-8 0,3-13 0,-7 25 0,0 0 0,1 0 0,-1-1 0,0 1 0,-1 0 0,1 0 0,0-1 0,-1 1 0,1 0 0,-1 0 0,0 0 0,1 0 0,-1 0 0,0 0 0,0 0 0,-1 0 0,1 0 0,-2-2 0,-1 0 0,-1 0 0,1 0 0,-1 0 0,0 1 0,-6-3 0,4 2 0,6 3 0,0 0 0,0 0 0,0 0 0,-1-1 0,1 1 0,0 0 0,1-1 0,-1 1 0,0 0 0,0-1 0,0 1 0,1-1 0,-1 1 0,1-1 0,-1 1 0,1-1 0,0 1 0,0-1 0,-1-1 0,1-6 0,0 0 0,1-12 0,0 4 0,-1-14-1365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2:49.937"/>
    </inkml:context>
    <inkml:brush xml:id="br0">
      <inkml:brushProperty name="width" value="0.035" units="cm"/>
      <inkml:brushProperty name="height" value="0.035" units="cm"/>
      <inkml:brushProperty name="color" value="#E46C0A"/>
    </inkml:brush>
  </inkml:definitions>
  <inkml:trace contextRef="#ctx0" brushRef="#br0">0 1 24575,'1'0'0,"-1"0"0,1 1 0,-1-1 0,1 0 0,-1 1 0,1-1 0,-1 0 0,1 1 0,-1-1 0,1 0 0,-1 1 0,0-1 0,1 1 0,-1-1 0,0 1 0,1-1 0,-1 1 0,0-1 0,0 1 0,1 0 0,4 14 0,-4-12 0,19 45 0,-17-43 0,-1-1 0,1 1 0,0-1 0,1 0 0,-1 0 0,1 0 0,-1-1 0,1 1 0,0-1 0,1 0 0,7 5 0,-5-3 0,0 0 0,0 0 0,8 10 0,-11-12 0,-1 0 0,0 0 0,1 0 0,0-1 0,0 0 0,0 1 0,0-1 0,5 2 0,37 11 0,-24-9 0,-14-4 0,0 0 0,-1-1 0,16 1 0,1 1 0,1 4 0,-20-6 0,-1 1 0,0-1 0,1 0 0,-1 0 0,6 1 0,10-2 0,1-1 0,39-7 0,-44 6 0,-1 1 0,0 0 0,31 3 0,-21 3 0,-18-3 0,0-1 0,11 2 0,48-4 0,-32 1 0,-21 0 0,1 0 0,0 1 0,-1 0 0,15 4 0,-12-2 0,25 2 0,8 2 0,-40-6 0,-1 0 0,1-1 0,-1 0 0,1-1 0,-1 1 0,0-2 0,1 1 0,9-4 0,-5 2 0,0 0 0,15 0 0,192-3 0,-202 7 0,-8-1 0,0 0 0,0 0 0,0-1 0,0 0 0,12-4 0,-17 4 0,1 0 0,-1 1 0,1-1 0,0 1 0,-1 0 0,1 0 0,6 2 0,-2-1 0,0 1 0,0 0 0,10 5 0,9 3 0,36 16 0,-59-23 0,-1 0 0,1 1 0,-1 0 0,7 7 0,12 9 0,-17-15 0,-1-1 0,1 0 0,0 0 0,1 0 0,-1-1 0,15 4 0,21 6 0,-27-7 0,-13-5 0,0 1 0,0-1 0,1 0 0,-1 0 0,0 0 0,4 0 0,6 0 0,-1 1 0,1 0 0,-1 0 0,1 2 0,-1-1 0,21 10 0,-12-5-19,-18-8-77,-1 1 0,1 0 0,0 0 0,0 0-1,0 0 1,0 0 0,-1 1 0,1-1 0,0 1 0,-1 0-1,0 0 1,1 0 0,2 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3:18.977"/>
    </inkml:context>
    <inkml:brush xml:id="br0">
      <inkml:brushProperty name="width" value="0.0441" units="cm"/>
      <inkml:brushProperty name="height" value="0.0441" units="cm"/>
      <inkml:brushProperty name="color" value="#0070C0"/>
    </inkml:brush>
  </inkml:definitions>
  <inkml:trace contextRef="#ctx0" brushRef="#br0">0 484 24575,'20'0'0,"0"-1"0,34-6 0,-23 2 0,-15 2 0,-1 0 0,30-10 0,11-6 0,-22 4 0,-31 14 0,5-2 0,1 1 0,-1 0 0,1 0 0,9 0 0,4 1 0,-11 0 0,1 0 0,19 2 0,-22-1 0,0 0 0,0 0 0,0-1 0,9-2 0,14-1 0,-20 4 0,0-1 0,-1 0 0,1-1 0,20-7 0,-11 4 0,-17 4 0,0 0 0,0 0 0,0-1 0,1 1 0,4-4 0,40-24 0,-43 25 0,0 1 0,-1 1 0,11-4 0,12-6 0,-28 12 0,1 0 0,-1 0 0,1-1 0,-1 1 0,0 0 0,1 0 0,-1 0 0,1 0 0,-1-1 0,0 1 0,1 0 0,-1 0 0,0-1 0,1 1 0,-1 0 0,0-1 0,0 1 0,1 0 0,-1-1 0,0 1 0,0 0 0,0-1 0,1 1 0,-1-1 0,0 1 0,0 0 0,0-1 0,0 1 0,0-1 0,0 1 0,16-6 0,-9 3 0,-1 0 0,1 0 0,-1-1 0,0 1 0,0-2 0,0 1 0,-1-1 0,1 1 0,-1-2 0,5-6 0,16-24 0,-24 33 0,0 0 0,0-1 0,0 1 0,-1 0 0,2-5 0,-1 5 0,-1 0 0,0 0 0,1 0 0,0-1 0,3-3 0,-1 1 0,1-1 0,-1 1 0,0 0 0,4-13 0,-5 12 0,1-1 0,0 1 0,6-9 0,-8 14 0,1 0 0,-1 0 0,0 0 0,1 0 0,0 0 0,-1 0 0,1 1 0,5-2 0,11-8 0,-14 7 0,0 1 0,1 0 0,-1 0 0,1 0 0,-1 1 0,11-4 0,35-4 0,-50 10 0,12-3 0,-11 2 0,1 0 0,-1 1 0,1-1 0,-1 1 0,1 0 0,3 0 0,12 0 0,20-2 0,4 0 0,-42 2 0,16-1 0,-15 1 0,0 0 0,0 0 0,0 0 0,0 0 0,0 0 0,0 0 0,-1-1 0,1 1 0,0 0 0,0-1 0,0 1 0,0-1 0,-1 1 0,2-1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2:49.937"/>
    </inkml:context>
    <inkml:brush xml:id="br0">
      <inkml:brushProperty name="width" value="0.035" units="cm"/>
      <inkml:brushProperty name="height" value="0.035" units="cm"/>
      <inkml:brushProperty name="color" value="#E46C0A"/>
    </inkml:brush>
  </inkml:definitions>
  <inkml:trace contextRef="#ctx0" brushRef="#br0">0 1 24575,'1'0'0,"-1"0"0,1 1 0,-1-1 0,1 0 0,-1 1 0,1-1 0,-1 0 0,1 1 0,-1-1 0,1 0 0,-1 1 0,0-1 0,1 1 0,-1-1 0,0 1 0,1-1 0,-1 1 0,0-1 0,0 1 0,1 0 0,4 14 0,-4-12 0,19 45 0,-17-43 0,-1-1 0,1 1 0,0-1 0,1 0 0,-1 0 0,1 0 0,-1-1 0,1 1 0,0-1 0,1 0 0,7 5 0,-5-3 0,0 0 0,0 0 0,8 10 0,-11-12 0,-1 0 0,0 0 0,1 0 0,0-1 0,0 0 0,0 1 0,0-1 0,5 2 0,37 11 0,-24-9 0,-14-4 0,0 0 0,-1-1 0,16 1 0,1 1 0,1 4 0,-20-6 0,-1 1 0,0-1 0,1 0 0,-1 0 0,6 1 0,10-2 0,1-1 0,39-7 0,-44 6 0,-1 1 0,0 0 0,31 3 0,-21 3 0,-18-3 0,0-1 0,11 2 0,48-4 0,-32 1 0,-21 0 0,1 0 0,0 1 0,-1 0 0,15 4 0,-12-2 0,25 2 0,8 2 0,-40-6 0,-1 0 0,1-1 0,-1 0 0,1-1 0,-1 1 0,0-2 0,1 1 0,9-4 0,-5 2 0,0 0 0,15 0 0,192-3 0,-202 7 0,-8-1 0,0 0 0,0 0 0,0-1 0,0 0 0,12-4 0,-17 4 0,1 0 0,-1 1 0,1-1 0,0 1 0,-1 0 0,1 0 0,6 2 0,-2-1 0,0 1 0,0 0 0,10 5 0,9 3 0,36 16 0,-59-23 0,-1 0 0,1 1 0,-1 0 0,7 7 0,12 9 0,-17-15 0,-1-1 0,1 0 0,0 0 0,1 0 0,-1-1 0,15 4 0,21 6 0,-27-7 0,-13-5 0,0 1 0,0-1 0,1 0 0,-1 0 0,0 0 0,4 0 0,6 0 0,-1 1 0,1 0 0,-1 0 0,1 2 0,-1-1 0,21 10 0,-12-5-19,-18-8-77,-1 1 0,1 0 0,0 0 0,0 0-1,0 0 1,0 0 0,-1 1 0,1-1 0,0 1 0,-1 0-1,0 0 1,1 0 0,2 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3:31.389"/>
    </inkml:context>
    <inkml:brush xml:id="br0">
      <inkml:brushProperty name="width" value="0.0441" units="cm"/>
      <inkml:brushProperty name="height" value="0.0441" units="cm"/>
      <inkml:brushProperty name="color" value="#0070C0"/>
    </inkml:brush>
  </inkml:definitions>
  <inkml:trace contextRef="#ctx0" brushRef="#br0">83 0 24575,'-7'8'0,"1"0"0,0 0 0,0 1 0,1-1 0,-6 15 0,-12 18 0,20-37 0,1 0 0,-1 0 0,1 0 0,0 0 0,0 0 0,-1 6 0,3-8 0,-1 0 0,1 0 0,0 0 0,0 0 0,0 1 0,0-1 0,0 0 0,1 0 0,-1 0 0,1 0 0,-1 0 0,1 0 0,0 0 0,-1 0 0,2 2 0,21 34 0,8 18 0,-31-55 0,0-1 0,0 1 0,1-1 0,-1 1 0,1 0 0,-1-1 0,0 1 0,1-1 0,-1 1 0,1-1 0,-1 1 0,1-1 0,-1 0 0,1 1 0,0-1 0,-1 0 0,1 1 0,0-1 0,-1 0 0,1 0 0,-1 0 0,1 1 0,0-1 0,-1 0 0,1 0 0,0 0 0,0 0 0,-1 0 0,1 0 0,0 0 0,-1 0 0,1-1 0,0 1 0,-1 0 0,1 0 0,0-1 0,1 1 0,0-1 0,0 1 0,0 0 0,-1-1 0,1 1 0,0 0 0,2 1 0,9 1 0,0 2 0,16 5 0,-25-7 0,0 0 0,0-1 0,0 2 0,0-1 0,0 0 0,0 1 0,-1 0 0,1 0 0,-1 0 0,5 5 0,-6-3-1365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3:37.387"/>
    </inkml:context>
    <inkml:brush xml:id="br0">
      <inkml:brushProperty name="width" value="0.0441" units="cm"/>
      <inkml:brushProperty name="height" value="0.0441" units="cm"/>
      <inkml:brushProperty name="color" value="#0070C0"/>
    </inkml:brush>
  </inkml:definitions>
  <inkml:trace contextRef="#ctx0" brushRef="#br0">1 0 24575,'5'6'0,"1"-1"0,1 0 0,-1-1 0,1 0 0,0 0 0,0 0 0,0 0 0,0-1 0,1-1 0,-1 1 0,1-1 0,-1 0 0,1-1 0,13 1 0,-11 0 0,-1-1 0,1 2 0,15 4 0,5 3 0,-14-7 0,27 4 0,-36-6 0,0-1 0,0 0 0,-1 0 0,1-1 0,0 0 0,12-3 0,-3-4 0,-14 7 0,0 0 0,0-1 0,0 1 0,0 0 0,0 1 0,1-1 0,-1 0 0,4 0 0,4 1 0,0 0 0,0 1 0,0 0 0,0 1 0,0 0 0,0 1 0,0 0 0,9 4 0,-8-3 0,121 42 0,-98-37 0,0-1 0,50 5 0,-65-10 0,-1 0 0,1 2 0,-1 0 0,0 1 0,21 10 0,-2 1 0,-36-16 0,0-1 0,0 0 0,0 1 0,0-1 0,0 0 0,0 0 0,0 0 0,1 0 0,-1 0 0,0 0 0,0 0 0,0 0 0,0 0 0,0 0 0,0-1 0,0 1 0,0 0 0,1-1 0,19-11 0,-11 7 0,2-2 0,1 2 0,1 0 0,-1 0 0,1 1 0,15-2 0,-5 2 0,1 2 0,26 0 0,-46 2 0,-1-1 0,0 1 0,0-1 0,1 0 0,-1-1 0,0 1 0,4-3 0,-3 2 0,0 0 0,-1 0 0,1 1 0,0 0 0,6-1 0,-2 1 0,0 1 0,0 1 0,0 0 0,-1 0 0,1 0 0,0 1 0,12 5 0,-13-5 0,1-1 0,-1 0 0,1 0 0,16-1 0,13 1 0,-35 0 0,19 1 0,1 1 0,29 9 0,-22-3 0,34 16 0,-62-23 0,0-1 0,1 1 0,-1 0 0,0-1 0,0 1 0,4 5 0,-4-5 0,0 0 0,0 0 0,1 0 0,-1 0 0,0 0 0,5 2 0,20 12-387,28 20-1,-48-31-202,-1-1-6236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3:50.3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91 24575,'3'-1'0,"0"0"0,-1-1 0,1 1 0,-1-1 0,1 1 0,-1-1 0,3-3 0,5-9 0,-10 13 0,1-1 0,-1 1 0,1 0 0,0 0 0,-1 0 0,1 0 0,0-1 0,0 1 0,0 0 0,0 0 0,0 1 0,0-1 0,0 0 0,0 0 0,2-1 0,-2 2 0,-1-1 0,1 0 0,-1 0 0,1 1 0,-1-1 0,1 0 0,-1 0 0,0 0 0,1 0 0,-1 0 0,0 0 0,1-1 0,3-9 0,-1 7 0,1 1 0,-1 0 0,1 0 0,5-4 0,-9 9-1365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4:02.0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0 1622 24575,'1'-7'0,"0"0"0,1 0 0,-1 0 0,1 1 0,1-1 0,-1 1 0,7-11 0,0-4 0,-1 2 0,-5 14 0,0 0 0,-1-1 0,0 1 0,0-1 0,-1 1 0,2-8 0,-3 6 0,1 1 0,-1 0 0,1 0 0,1 0 0,-1 0 0,1 0 0,4-10 0,8-15 0,0-1 0,12-46 0,0-27 0,-22 79 0,-4 21 0,1-1 0,0 0 0,2-6 0,7-25 0,-8 24 0,9-23 0,-10 36 0,-1-1 0,0 1 0,0-1 0,0 0 0,1 1 0,-1-1 0,0 1 0,0-1 0,0 0 0,0 1 0,0-1 0,0 1 0,0-1 0,0 0 0,0 1 0,-1-1 0,1 1 0,0-1 0,0 0 0,0 1 0,-1-1 0,1 0 0,-11-8 0,9 8 0,1 0 0,-1 0 0,1 0 0,0 0 0,0 0 0,0 0 0,-1 0 0,1 0 0,0 0 0,0 0 0,-1-3 0,1 1 0,0 0 0,1 1 0,-1-1 0,0 0 0,1 0 0,0 0 0,0 0 0,0 0 0,0 0 0,0 1 0,1-1 0,-1 0 0,1 0 0,1-4 0,2-4 0,1 0 0,7-13 0,-1 3 0,-6 7 0,0 0 0,3-16 0,4-9 0,26-64 0,-35 97 0,0-1 0,0 1 0,1 0 0,0 0 0,0 1 0,1-1 0,0 1 0,0 0 0,0 0 0,11-8 0,-7 6 0,0-2 0,11-11 0,-1-2 0,31-30 0,-43 45 0,-1 0 0,0-1 0,10-15 0,1-2 0,23-30 0,49-61 0,-83 109 0,-4 4 0,1 0 0,0 0 0,-1 0 0,1 0 0,-1-1 0,0 1 0,3-9 0,23-54 0,-25 59 0,3-7 0,-1 0 0,3-14 0,0-1 0,-3 14-682,12-25-1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4:07.79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0 1 24575,'2'1'0,"-1"1"0,0-1 0,0 1 0,0-1 0,0 1 0,0 0 0,0-1 0,-1 1 0,2 3 0,-1-3 0,6 13 0,-1 1 0,5 20 0,-5-12 0,-3-16 0,-1-1 0,0 1 0,-1 0 0,1 11 0,-2 98 0,0-116 0,0 0 0,0 0 0,1 0 0,-1 0 0,0 0 0,0 0 0,1 0 0,-1 0 0,1 0 0,-1 0 0,1 0 0,-1-1 0,1 1 0,-1 0 0,1 0 0,0 0 0,1 0 0,16 10 0,-15-10 0,-1 0 0,1 1 0,-1-1 0,1 1 0,-1 0 0,4 3 0,4 5 0,18 15 0,7 6 0,-27-22 0,-1 0 0,0 1 0,0-1 0,9 22 0,14 45 0,-28-70 0,1 1 0,-1-1 0,0 1 0,0 0 0,-1 1 0,1 10 0,-2-16 0,0 1 0,0-1 0,1 1 0,-1-1 0,1 0 0,-1 1 0,1-1 0,0 1 0,0-1 0,0 0 0,0 0 0,1 0 0,1 4 0,0-4 0,0 1 0,0 0 0,0-1 0,0 1 0,0-1 0,0 0 0,7 3 0,-6-3 0,33 18 0,-33-18 0,-1 1 0,0-1 0,1 1 0,-1-1 0,-1 1 0,1 0 0,0 0 0,2 4 0,0 2 0,-2-3 0,1-1 0,0 1 0,0-1 0,0 1 0,0-1 0,10 8 0,-12-11 21,1 0-1,0-1 1,0 1-1,0-1 1,5 2-1,-5-2-268,0 0 0,0 1 0,0-1 0,0 1 0,4 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4:18.87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2814 2518 24575,'-106'-3'0,"81"1"0,-25-2 0,-70-16 0,82 12 0,-95-12 0,126 18 0,-1 0 0,1 0 0,-9-5 0,10 5 0,-1-1 0,0 1 0,1 0 0,-9-2 0,-108-16 0,116 18 0,0 0 0,0 0 0,0 0 0,1-1 0,-1 0 0,1 0 0,0 0 0,-9-7 0,8 5 0,0 0 0,-1 1 0,0 0 0,1 1 0,-12-4 0,-26-4 0,1-3 0,0-1 0,-42-21 0,-48-37 0,103 55 0,-2 2 0,-37-14 0,49 21 0,2-1 0,-37-24 0,49 29 0,1 0 0,0 0 0,0 0 0,0-1 0,0 0 0,1 0 0,0 0 0,1-1 0,-1 0 0,1 0 0,0 0 0,1 0 0,0-1 0,0 1 0,-3-13 0,1-7 0,-15-45 0,14 58 0,0-1 0,-1 1 0,-1 0 0,-12-19 0,16 28 0,1 0 0,0 0 0,0-1 0,1 0 0,-1 1 0,-1-9 0,0-2 0,-1-17 0,4 22 0,0 7 0,0 0 0,1 1 0,-1-1 0,0 1 0,-1-1 0,1 1 0,-1 0 0,1 0 0,-4-4 0,1 1 0,0 1 0,-1 0 0,-10-8 0,12 10 0,-1 0 0,1 0 0,0 0 0,0-1 0,0 1 0,1-1 0,-1 0 0,1 0 0,0 0 0,0 0 0,0 0 0,0 0 0,1-1 0,0 1 0,0 0 0,0-1 0,0-5 0,0 7 0,1-1 0,-1 1 0,1 0 0,-1 0 0,0 0 0,0 0 0,-1 0 0,1 0 0,-1 0 0,-1-3 0,-4-3 0,-12-14 0,12 16 0,1 0 0,-9-15 0,-30-50 0,40 62 0,1 0 0,1 0 0,0 0 0,1 0 0,-1-1 0,1-12 0,-2 0 0,3 17 0,0 0 0,-1 0 0,0 0 0,0 1 0,-1-1 0,-5-9 0,-24-29 0,24 35 0,0-2 0,1 1 0,-12-23 0,17 29 0,0-1 0,-1 1 0,0 0 0,1 1 0,-1-1 0,0 1 0,-1-1 0,1 1 0,-8-6 0,7 6 0,-35-33 0,25 21 0,-20-27 0,13 16 0,16 19 0,-1 1 0,-12-9 0,12 11 0,1-1 0,0 1 0,0-1 0,1 0 0,-7-8 0,-5-14 0,-23-33 0,33 53 0,-1-1 0,0 1 0,0 0 0,0 0 0,-12-7 0,-2 1 0,0 2 0,-35-14 0,36 16 0,10 4 0,0 0 0,1-1 0,0 0 0,0 0 0,0-1 0,1 0 0,0-1 0,0 0 0,1 0 0,-8-10 0,11 12 0,0-1 0,1 0 0,-5-10 0,6 10 0,-1 0 0,-1 1 0,-7-13 0,6 12 0,0 0 0,1 0 0,0 0 0,0 0 0,1-1 0,0 0 0,-3-11 0,3 5 0,1 1 0,0-1 0,1-23 0,2 2 0,0 22 0,-1 0 0,0 0 0,-3-26 0,2 37 0,1 1 0,0-1 0,-1 0 0,0 0 0,1 0 0,-1 0 0,0 0 0,0 1 0,0-1 0,0 0 0,0 1 0,0-1 0,0 0 0,0 1 0,-1 0 0,1-1 0,-1 1 0,1 0 0,-1 0 0,0 0 0,1 0 0,-1 0 0,0 0 0,0 0 0,1 0 0,-1 1 0,0-1 0,0 1 0,-2-1 0,-43-12 0,33 8 0,0 1 0,-19-3 0,32 7 0,-8-1 0,0 0 0,-16-5 0,21 5 0,1-1 0,0 0 0,-1 1 0,1-1 0,0 0 0,0 0 0,0-1 0,0 1 0,-4-6 0,-6-5 0,8 8 0,0 0 0,0-1 0,0 1 0,1-1 0,0 0 0,-6-11 0,-10-43 0,14 49 0,5 10 0,0-1 0,0 1 0,0 0 0,0-1 0,1 1 0,-1-1 0,0 1 0,0-4 0,1 4-1365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4:32.5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3:04.167"/>
    </inkml:context>
    <inkml:brush xml:id="br0">
      <inkml:brushProperty name="width" value="0.06174" units="cm"/>
      <inkml:brushProperty name="height" value="0.06174" units="cm"/>
      <inkml:brushProperty name="color" value="#558ED5"/>
    </inkml:brush>
  </inkml:definitions>
  <inkml:trace contextRef="#ctx0" brushRef="#br0">11 1013 24575,'-1'-3'0,"1"-1"0,-1 1 0,1 0 0,-1-1 0,-1-2 0,-3-16 0,4 12 0,2 0 0,1-11 0,0-13 0,-1 18 0,-1 11 0,1 0 0,-1 0 0,-1 0 0,1 0 0,-2-6 0,1 4 0,0 0 0,1 0 0,0-1 0,0 1 0,0 0 0,1 0 0,0-1 0,1 1 0,-1 0 0,1 0 0,6-12 0,21-56 0,-21 54 0,-7 17 0,1-1 0,0 1 0,0-1 0,0 1 0,0 0 0,1 0 0,4-5 0,-1 0 0,0 0 0,0 0 0,-1 0 0,0-1 0,-1 0 0,0 0 0,0 0 0,1-11 0,18-85 0,-19 91 0,8-17 0,-8 20 0,1 0 0,4-24 0,-6 16 0,13-60 0,-14 73 0,0-1 0,1 1 0,6-13 0,-7 17 0,0 1 0,0-1 0,0 1 0,0 0 0,0-1 0,0 1 0,0 0 0,1 1 0,-1-1 0,1 0 0,-1 1 0,6-3 0,-3 1 0,0 0 0,0 0 0,0 0 0,6-6 0,-6 5 0,0 0 0,0 0 0,7-3 0,-8 5 0,-1 0 0,0-1 0,0 1 0,0-1 0,0 1 0,-1-1 0,1 0 0,-1 0 0,0 0 0,1 0 0,-1 0 0,-1-1 0,1 1 0,1-4 0,1 0 0,-1 1 0,7-10 0,-9 15-105,1 0 0,-1 0 0,1 0 0,-1 0 0,1 0 0,0 0 0,-1 0 0,1 0 0,0 1 0,0-1 0,-1 1 0,5-1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1:20:15.2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1:20:53.520"/>
    </inkml:context>
    <inkml:brush xml:id="br0">
      <inkml:brushProperty name="width" value="0.17639" units="cm"/>
      <inkml:brushProperty name="height" value="0.17639" units="cm"/>
      <inkml:brushProperty name="color" value="#213060"/>
    </inkml:brush>
  </inkml:definitions>
  <inkml:trace contextRef="#ctx0" brushRef="#br0">0 1 24575,'8'4'0,"0"1"0,0-1 0,1 0 0,15 4 0,37 6 0,-14-5 0,64 24 0,-58-17 0,-31-8 0,0 1 0,26 15 0,-6-3 0,-30-16 0,0-1 0,0 0 0,22 3 0,16 6 0,28 16 0,-66-23 0,-1 0 0,-1 0 0,1 1 0,16 14 0,168 130 0,-181-142 0,-1 2 0,20 18 0,-28-24 0,1 1 0,-1 0 0,-1 1 0,1-1 0,-1 1 0,-1-1 0,6 14 0,5 23 0,-6-18 0,1 0 0,13 24 0,-15-35 0,0 1 0,0 0 0,-2 0 0,1 0 0,-2 1 0,0-1 0,2 27 0,-6-41 0,7 57 0,-6-51 0,1-1 0,0 1 0,1 0 0,-1-1 0,1 1 0,6 8 0,-7-10 0,0 0 0,0 0 0,0 0 0,-1 0 0,1 0 0,-1 0 0,-1 0 0,1 1 0,0 8 0,-1-8 0,0-1 0,0 0 0,1 1 0,0-1 0,0 0 0,0 0 0,5 10 0,-5-13-80,0 1 0,1-1-1,-1 1 1,1-1 0,-1 0-1,1 0 1,0 0 0,0 0-1,0 0 1,0 0 0,1 0 0,-1-1-1,0 1 1,1-1 0,-1 1-1,4 0 1,2-2-6746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3:18.977"/>
    </inkml:context>
    <inkml:brush xml:id="br0">
      <inkml:brushProperty name="width" value="0.0441" units="cm"/>
      <inkml:brushProperty name="height" value="0.0441" units="cm"/>
      <inkml:brushProperty name="color" value="#0070C0"/>
    </inkml:brush>
  </inkml:definitions>
  <inkml:trace contextRef="#ctx0" brushRef="#br0">0 484 24575,'20'0'0,"0"-1"0,34-6 0,-23 2 0,-15 2 0,-1 0 0,30-10 0,11-6 0,-22 4 0,-31 14 0,5-2 0,1 1 0,-1 0 0,1 0 0,9 0 0,4 1 0,-11 0 0,1 0 0,19 2 0,-22-1 0,0 0 0,0 0 0,0-1 0,9-2 0,14-1 0,-20 4 0,0-1 0,-1 0 0,1-1 0,20-7 0,-11 4 0,-17 4 0,0 0 0,0 0 0,0-1 0,1 1 0,4-4 0,40-24 0,-43 25 0,0 1 0,-1 1 0,11-4 0,12-6 0,-28 12 0,1 0 0,-1 0 0,1-1 0,-1 1 0,0 0 0,1 0 0,-1 0 0,1 0 0,-1-1 0,0 1 0,1 0 0,-1 0 0,0-1 0,1 1 0,-1 0 0,0-1 0,0 1 0,1 0 0,-1-1 0,0 1 0,0 0 0,0-1 0,1 1 0,-1-1 0,0 1 0,0 0 0,0-1 0,0 1 0,0-1 0,0 1 0,16-6 0,-9 3 0,-1 0 0,1 0 0,-1-1 0,0 1 0,0-2 0,0 1 0,-1-1 0,1 1 0,-1-2 0,5-6 0,16-24 0,-24 33 0,0 0 0,0-1 0,0 1 0,-1 0 0,2-5 0,-1 5 0,-1 0 0,0 0 0,1 0 0,0-1 0,3-3 0,-1 1 0,1-1 0,-1 1 0,0 0 0,4-13 0,-5 12 0,1-1 0,0 1 0,6-9 0,-8 14 0,1 0 0,-1 0 0,0 0 0,1 0 0,0 0 0,-1 0 0,1 1 0,5-2 0,11-8 0,-14 7 0,0 1 0,1 0 0,-1 0 0,1 0 0,-1 1 0,11-4 0,35-4 0,-50 10 0,12-3 0,-11 2 0,1 0 0,-1 1 0,1-1 0,-1 1 0,1 0 0,3 0 0,12 0 0,20-2 0,4 0 0,-42 2 0,16-1 0,-15 1 0,0 0 0,0 0 0,0 0 0,0 0 0,0 0 0,0 0 0,-1-1 0,1 1 0,0 0 0,0-1 0,0 1 0,0-1 0,-1 1 0,2-1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3:31.389"/>
    </inkml:context>
    <inkml:brush xml:id="br0">
      <inkml:brushProperty name="width" value="0.0441" units="cm"/>
      <inkml:brushProperty name="height" value="0.0441" units="cm"/>
      <inkml:brushProperty name="color" value="#0070C0"/>
    </inkml:brush>
  </inkml:definitions>
  <inkml:trace contextRef="#ctx0" brushRef="#br0">83 0 24575,'-7'8'0,"1"0"0,0 0 0,0 1 0,1-1 0,-6 15 0,-12 18 0,20-37 0,1 0 0,-1 0 0,1 0 0,0 0 0,0 0 0,-1 6 0,3-8 0,-1 0 0,1 0 0,0 0 0,0 0 0,0 1 0,0-1 0,0 0 0,1 0 0,-1 0 0,1 0 0,-1 0 0,1 0 0,0 0 0,-1 0 0,2 2 0,21 34 0,8 18 0,-31-55 0,0-1 0,0 1 0,1-1 0,-1 1 0,1 0 0,-1-1 0,0 1 0,1-1 0,-1 1 0,1-1 0,-1 1 0,1-1 0,-1 0 0,1 1 0,0-1 0,-1 0 0,1 1 0,0-1 0,-1 0 0,1 0 0,-1 0 0,1 1 0,0-1 0,-1 0 0,1 0 0,0 0 0,0 0 0,-1 0 0,1 0 0,0 0 0,-1 0 0,1-1 0,0 1 0,-1 0 0,1 0 0,0-1 0,1 1 0,0-1 0,0 1 0,0 0 0,-1-1 0,1 1 0,0 0 0,2 1 0,9 1 0,0 2 0,16 5 0,-25-7 0,0 0 0,0-1 0,0 2 0,0-1 0,0 0 0,0 1 0,-1 0 0,1 0 0,-1 0 0,5 5 0,-6-3-1365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3:37.387"/>
    </inkml:context>
    <inkml:brush xml:id="br0">
      <inkml:brushProperty name="width" value="0.0441" units="cm"/>
      <inkml:brushProperty name="height" value="0.0441" units="cm"/>
      <inkml:brushProperty name="color" value="#0070C0"/>
    </inkml:brush>
  </inkml:definitions>
  <inkml:trace contextRef="#ctx0" brushRef="#br0">1 0 24575,'5'6'0,"1"-1"0,1 0 0,-1-1 0,1 0 0,0 0 0,0 0 0,0 0 0,0-1 0,1-1 0,-1 1 0,1-1 0,-1 0 0,1-1 0,13 1 0,-11 0 0,-1-1 0,1 2 0,15 4 0,5 3 0,-14-7 0,27 4 0,-36-6 0,0-1 0,0 0 0,-1 0 0,1-1 0,0 0 0,12-3 0,-3-4 0,-14 7 0,0 0 0,0-1 0,0 1 0,0 0 0,0 1 0,1-1 0,-1 0 0,4 0 0,4 1 0,0 0 0,0 1 0,0 0 0,0 1 0,0 0 0,0 1 0,0 0 0,9 4 0,-8-3 0,121 42 0,-98-37 0,0-1 0,50 5 0,-65-10 0,-1 0 0,1 2 0,-1 0 0,0 1 0,21 10 0,-2 1 0,-36-16 0,0-1 0,0 0 0,0 1 0,0-1 0,0 0 0,0 0 0,0 0 0,1 0 0,-1 0 0,0 0 0,0 0 0,0 0 0,0 0 0,0 0 0,0-1 0,0 1 0,0 0 0,1-1 0,19-11 0,-11 7 0,2-2 0,1 2 0,1 0 0,-1 0 0,1 1 0,15-2 0,-5 2 0,1 2 0,26 0 0,-46 2 0,-1-1 0,0 1 0,0-1 0,1 0 0,-1-1 0,0 1 0,4-3 0,-3 2 0,0 0 0,-1 0 0,1 1 0,0 0 0,6-1 0,-2 1 0,0 1 0,0 1 0,0 0 0,-1 0 0,1 0 0,0 1 0,12 5 0,-13-5 0,1-1 0,-1 0 0,1 0 0,16-1 0,13 1 0,-35 0 0,19 1 0,1 1 0,29 9 0,-22-3 0,34 16 0,-62-23 0,0-1 0,1 1 0,-1 0 0,0-1 0,0 1 0,4 5 0,-4-5 0,0 0 0,0 0 0,1 0 0,-1 0 0,0 0 0,5 2 0,20 12-387,28 20-1,-48-31-202,-1-1-6236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3:50.3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91 24575,'3'-1'0,"0"0"0,-1-1 0,1 1 0,-1-1 0,1 1 0,-1-1 0,3-3 0,5-9 0,-10 13 0,1-1 0,-1 1 0,1 0 0,0 0 0,-1 0 0,1 0 0,0-1 0,0 1 0,0 0 0,0 0 0,0 1 0,0-1 0,0 0 0,0 0 0,2-1 0,-2 2 0,-1-1 0,1 0 0,-1 0 0,1 1 0,-1-1 0,1 0 0,-1 0 0,0 0 0,1 0 0,-1 0 0,0 0 0,1-1 0,3-9 0,-1 7 0,1 1 0,-1 0 0,1 0 0,5-4 0,-9 9-1365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4:02.0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0 1622 24575,'1'-7'0,"0"0"0,1 0 0,-1 0 0,1 1 0,1-1 0,-1 1 0,7-11 0,0-4 0,-1 2 0,-5 14 0,0 0 0,-1-1 0,0 1 0,0-1 0,-1 1 0,2-8 0,-3 6 0,1 1 0,-1 0 0,1 0 0,1 0 0,-1 0 0,1 0 0,4-10 0,8-15 0,0-1 0,12-46 0,0-27 0,-22 79 0,-4 21 0,1-1 0,0 0 0,2-6 0,7-25 0,-8 24 0,9-23 0,-10 36 0,-1-1 0,0 1 0,0-1 0,0 0 0,1 1 0,-1-1 0,0 1 0,0-1 0,0 0 0,0 1 0,0-1 0,0 1 0,0-1 0,0 0 0,0 1 0,-1-1 0,1 1 0,0-1 0,0 0 0,0 1 0,-1-1 0,1 0 0,-11-8 0,9 8 0,1 0 0,-1 0 0,1 0 0,0 0 0,0 0 0,0 0 0,-1 0 0,1 0 0,0 0 0,0 0 0,-1-3 0,1 1 0,0 0 0,1 1 0,-1-1 0,0 0 0,1 0 0,0 0 0,0 0 0,0 0 0,0 0 0,0 1 0,1-1 0,-1 0 0,1 0 0,1-4 0,2-4 0,1 0 0,7-13 0,-1 3 0,-6 7 0,0 0 0,3-16 0,4-9 0,26-64 0,-35 97 0,0-1 0,0 1 0,1 0 0,0 0 0,0 1 0,1-1 0,0 1 0,0 0 0,0 0 0,11-8 0,-7 6 0,0-2 0,11-11 0,-1-2 0,31-30 0,-43 45 0,-1 0 0,0-1 0,10-15 0,1-2 0,23-30 0,49-61 0,-83 109 0,-4 4 0,1 0 0,0 0 0,-1 0 0,1 0 0,-1-1 0,0 1 0,3-9 0,23-54 0,-25 59 0,3-7 0,-1 0 0,3-14 0,0-1 0,-3 14-682,12-25-1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0:14:07.79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0 1 24575,'2'1'0,"-1"1"0,0-1 0,0 1 0,0-1 0,0 1 0,0 0 0,0-1 0,-1 1 0,2 3 0,-1-3 0,6 13 0,-1 1 0,5 20 0,-5-12 0,-3-16 0,-1-1 0,0 1 0,-1 0 0,1 11 0,-2 98 0,0-116 0,0 0 0,0 0 0,1 0 0,-1 0 0,0 0 0,0 0 0,1 0 0,-1 0 0,1 0 0,-1 0 0,1 0 0,-1-1 0,1 1 0,-1 0 0,1 0 0,0 0 0,1 0 0,16 10 0,-15-10 0,-1 0 0,1 1 0,-1-1 0,1 1 0,-1 0 0,4 3 0,4 5 0,18 15 0,7 6 0,-27-22 0,-1 0 0,0 1 0,0-1 0,9 22 0,14 45 0,-28-70 0,1 1 0,-1-1 0,0 1 0,0 0 0,-1 1 0,1 10 0,-2-16 0,0 1 0,0-1 0,1 1 0,-1-1 0,1 0 0,-1 1 0,1-1 0,0 1 0,0-1 0,0 0 0,0 0 0,1 0 0,1 4 0,0-4 0,0 1 0,0 0 0,0-1 0,0 1 0,0-1 0,0 0 0,7 3 0,-6-3 0,33 18 0,-33-18 0,-1 1 0,0-1 0,1 1 0,-1-1 0,-1 1 0,1 0 0,0 0 0,2 4 0,0 2 0,-2-3 0,1-1 0,0 1 0,0-1 0,0 1 0,0-1 0,10 8 0,-12-11 21,1 0-1,0-1 1,0 1-1,0-1 1,5 2-1,-5-2-268,0 0 0,0 1 0,0-1 0,0 1 0,4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51F47-118E-46A0-B8B2-126533FE3352}" type="datetimeFigureOut">
              <a:rPr lang="en-US" smtClean="0"/>
              <a:t>9/27/24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5974A-64A2-4D48-B46D-1C42313F5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1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1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27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Southern California includes several major watersheds, such as the Santa Ana River Watershed and the Los Angeles River Watershed.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97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69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32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California can be divided into hydrologic subregions. Each of our local watersheds drain to and have a direct impact on the region and the state as water moves to reservoirs and oceans.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41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Use this resource to locate your local watershed and connect larger watersheds.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21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Understanding this flow helps us manage water resources and predict how pollution can travel through the watershed.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40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Once pollutants enter the waterways, they can be transported downstream, impacting water quality and ecosystems far from the original source.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48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97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1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09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42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29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48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98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81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82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0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53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023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5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67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75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Southern California's water supply comes from a variety of sources. Let’s break them down;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69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Each source is vital to our water supply but also faces challenges, such as drought, overuse, and environmental changes.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42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8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Indirect Potable Reuse (IPR) is the planned use of recycled water to replenish drinking water supplies with a suitable environmental barrier. There are two types of IPR projects: Groundwater Replenishment Reuse Projects (GRRP) and Surface Water Source Augmentation Projects (SWSAP).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48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09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5974A-64A2-4D48-B46D-1C42313F53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4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hyperlink" Target="https://www.google.com/maps/dir/south+coast+rec/data=!4m6!4m5!1m1!4e2!1m2!1m1!1s0x80dcc2c437fa9f3d:0x8d659393a86bb3ca?sa=X&amp;ved=1t:3061&amp;ictx=111&amp;cshid=1718816564607071" TargetMode="Externa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9" Type="http://schemas.openxmlformats.org/officeDocument/2006/relationships/image" Target="../media/image41.png"/><Relationship Id="rId21" Type="http://schemas.openxmlformats.org/officeDocument/2006/relationships/customXml" Target="../ink/ink9.xml"/><Relationship Id="rId34" Type="http://schemas.openxmlformats.org/officeDocument/2006/relationships/customXml" Target="../ink/ink15.xml"/><Relationship Id="rId42" Type="http://schemas.openxmlformats.org/officeDocument/2006/relationships/customXml" Target="../ink/ink19.xml"/><Relationship Id="rId47" Type="http://schemas.openxmlformats.org/officeDocument/2006/relationships/image" Target="../media/image45.png"/><Relationship Id="rId50" Type="http://schemas.openxmlformats.org/officeDocument/2006/relationships/customXml" Target="../ink/ink23.xml"/><Relationship Id="rId55" Type="http://schemas.openxmlformats.org/officeDocument/2006/relationships/image" Target="../media/image49.png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png"/><Relationship Id="rId29" Type="http://schemas.openxmlformats.org/officeDocument/2006/relationships/image" Target="../media/image22.png"/><Relationship Id="rId11" Type="http://schemas.openxmlformats.org/officeDocument/2006/relationships/customXml" Target="../ink/ink4.xml"/><Relationship Id="rId24" Type="http://schemas.openxmlformats.org/officeDocument/2006/relationships/image" Target="../media/image34.png"/><Relationship Id="rId32" Type="http://schemas.openxmlformats.org/officeDocument/2006/relationships/customXml" Target="../ink/ink14.xml"/><Relationship Id="rId37" Type="http://schemas.openxmlformats.org/officeDocument/2006/relationships/image" Target="../media/image40.png"/><Relationship Id="rId40" Type="http://schemas.openxmlformats.org/officeDocument/2006/relationships/customXml" Target="../ink/ink18.xml"/><Relationship Id="rId45" Type="http://schemas.openxmlformats.org/officeDocument/2006/relationships/image" Target="../media/image44.png"/><Relationship Id="rId53" Type="http://schemas.openxmlformats.org/officeDocument/2006/relationships/image" Target="../media/image48.png"/><Relationship Id="rId5" Type="http://schemas.openxmlformats.org/officeDocument/2006/relationships/customXml" Target="../ink/ink1.xml"/><Relationship Id="rId10" Type="http://schemas.openxmlformats.org/officeDocument/2006/relationships/image" Target="../media/image27.png"/><Relationship Id="rId19" Type="http://schemas.openxmlformats.org/officeDocument/2006/relationships/customXml" Target="../ink/ink8.xml"/><Relationship Id="rId31" Type="http://schemas.openxmlformats.org/officeDocument/2006/relationships/image" Target="../media/image37.png"/><Relationship Id="rId44" Type="http://schemas.openxmlformats.org/officeDocument/2006/relationships/customXml" Target="../ink/ink20.xml"/><Relationship Id="rId52" Type="http://schemas.openxmlformats.org/officeDocument/2006/relationships/customXml" Target="../ink/ink24.xml"/><Relationship Id="rId4" Type="http://schemas.openxmlformats.org/officeDocument/2006/relationships/image" Target="../media/image24.png"/><Relationship Id="rId9" Type="http://schemas.openxmlformats.org/officeDocument/2006/relationships/customXml" Target="../ink/ink3.xml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customXml" Target="../ink/ink12.xml"/><Relationship Id="rId30" Type="http://schemas.openxmlformats.org/officeDocument/2006/relationships/customXml" Target="../ink/ink13.xml"/><Relationship Id="rId35" Type="http://schemas.openxmlformats.org/officeDocument/2006/relationships/image" Target="../media/image39.png"/><Relationship Id="rId43" Type="http://schemas.openxmlformats.org/officeDocument/2006/relationships/image" Target="../media/image43.png"/><Relationship Id="rId48" Type="http://schemas.openxmlformats.org/officeDocument/2006/relationships/customXml" Target="../ink/ink22.xml"/><Relationship Id="rId8" Type="http://schemas.openxmlformats.org/officeDocument/2006/relationships/image" Target="../media/image26.png"/><Relationship Id="rId51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12" Type="http://schemas.openxmlformats.org/officeDocument/2006/relationships/image" Target="../media/image28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image" Target="../media/image38.png"/><Relationship Id="rId38" Type="http://schemas.openxmlformats.org/officeDocument/2006/relationships/customXml" Target="../ink/ink17.xml"/><Relationship Id="rId46" Type="http://schemas.openxmlformats.org/officeDocument/2006/relationships/customXml" Target="../ink/ink21.xml"/><Relationship Id="rId20" Type="http://schemas.openxmlformats.org/officeDocument/2006/relationships/image" Target="../media/image32.png"/><Relationship Id="rId41" Type="http://schemas.openxmlformats.org/officeDocument/2006/relationships/image" Target="../media/image42.png"/><Relationship Id="rId54" Type="http://schemas.openxmlformats.org/officeDocument/2006/relationships/customXml" Target="../ink/ink2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5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36.png"/><Relationship Id="rId36" Type="http://schemas.openxmlformats.org/officeDocument/2006/relationships/customXml" Target="../ink/ink16.xml"/><Relationship Id="rId4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customXml" Target="../ink/ink30.xml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21" Type="http://schemas.openxmlformats.org/officeDocument/2006/relationships/customXml" Target="../ink/ink34.xml"/><Relationship Id="rId7" Type="http://schemas.openxmlformats.org/officeDocument/2006/relationships/customXml" Target="../ink/ink27.xml"/><Relationship Id="rId12" Type="http://schemas.openxmlformats.org/officeDocument/2006/relationships/image" Target="../media/image53.png"/><Relationship Id="rId17" Type="http://schemas.openxmlformats.org/officeDocument/2006/relationships/customXml" Target="../ink/ink32.xml"/><Relationship Id="rId25" Type="http://schemas.openxmlformats.org/officeDocument/2006/relationships/customXml" Target="../ink/ink36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5.png"/><Relationship Id="rId20" Type="http://schemas.openxmlformats.org/officeDocument/2006/relationships/image" Target="../media/image56.png"/><Relationship Id="rId29" Type="http://schemas.openxmlformats.org/officeDocument/2006/relationships/customXml" Target="../ink/ink3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0.png"/><Relationship Id="rId11" Type="http://schemas.openxmlformats.org/officeDocument/2006/relationships/customXml" Target="../ink/ink29.xml"/><Relationship Id="rId24" Type="http://schemas.openxmlformats.org/officeDocument/2006/relationships/image" Target="../media/image58.png"/><Relationship Id="rId32" Type="http://schemas.openxmlformats.org/officeDocument/2006/relationships/image" Target="../media/image59.png"/><Relationship Id="rId5" Type="http://schemas.openxmlformats.org/officeDocument/2006/relationships/customXml" Target="../ink/ink26.xml"/><Relationship Id="rId15" Type="http://schemas.openxmlformats.org/officeDocument/2006/relationships/customXml" Target="../ink/ink31.xml"/><Relationship Id="rId23" Type="http://schemas.openxmlformats.org/officeDocument/2006/relationships/customXml" Target="../ink/ink35.xml"/><Relationship Id="rId28" Type="http://schemas.openxmlformats.org/officeDocument/2006/relationships/image" Target="../media/image36.png"/><Relationship Id="rId10" Type="http://schemas.openxmlformats.org/officeDocument/2006/relationships/image" Target="../media/image52.png"/><Relationship Id="rId19" Type="http://schemas.openxmlformats.org/officeDocument/2006/relationships/customXml" Target="../ink/ink33.xml"/><Relationship Id="rId31" Type="http://schemas.openxmlformats.org/officeDocument/2006/relationships/customXml" Target="../ink/ink39.xml"/><Relationship Id="rId4" Type="http://schemas.openxmlformats.org/officeDocument/2006/relationships/image" Target="../media/image24.png"/><Relationship Id="rId9" Type="http://schemas.openxmlformats.org/officeDocument/2006/relationships/customXml" Target="../ink/ink28.xml"/><Relationship Id="rId14" Type="http://schemas.openxmlformats.org/officeDocument/2006/relationships/image" Target="../media/image54.png"/><Relationship Id="rId22" Type="http://schemas.openxmlformats.org/officeDocument/2006/relationships/image" Target="../media/image57.png"/><Relationship Id="rId27" Type="http://schemas.openxmlformats.org/officeDocument/2006/relationships/customXml" Target="../ink/ink37.xml"/><Relationship Id="rId30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leanwatergame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eanwatergame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1.jp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9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terboards.ca.gov/water_issues/programs/stormwater/" TargetMode="External"/><Relationship Id="rId3" Type="http://schemas.openxmlformats.org/officeDocument/2006/relationships/hyperlink" Target="https://www.caltech.edu/about/news/animation-based-satellite-data-shows-socal-breathing-water-83080" TargetMode="External"/><Relationship Id="rId7" Type="http://schemas.openxmlformats.org/officeDocument/2006/relationships/hyperlink" Target="https://oceanservice.noaa.gov/facts/watershed.html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onservation.ca.gov/dlrp/Educational%20Documents/California%20Watersheds.pdf" TargetMode="External"/><Relationship Id="rId5" Type="http://schemas.openxmlformats.org/officeDocument/2006/relationships/hyperlink" Target="https://h2oc.org/" TargetMode="External"/><Relationship Id="rId4" Type="http://schemas.openxmlformats.org/officeDocument/2006/relationships/hyperlink" Target="https://ucanr.edu/sites/urbanwatermgmt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5" t="-34300" r="-21398" b="-1013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466" y="1338331"/>
            <a:ext cx="15389468" cy="8090131"/>
            <a:chOff x="101600" y="-1346559"/>
            <a:chExt cx="20519291" cy="10786841"/>
          </a:xfrm>
        </p:grpSpPr>
        <p:sp>
          <p:nvSpPr>
            <p:cNvPr id="4" name="AutoShape 4"/>
            <p:cNvSpPr/>
            <p:nvPr/>
          </p:nvSpPr>
          <p:spPr>
            <a:xfrm>
              <a:off x="405687" y="4502683"/>
              <a:ext cx="19824874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45924" y="-1346559"/>
              <a:ext cx="19630644" cy="683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352" dirty="0">
                  <a:solidFill>
                    <a:srgbClr val="F8FBFD"/>
                  </a:solidFill>
                  <a:latin typeface="Montserrat Classic"/>
                </a:rPr>
                <a:t>Advanced IPM Training – Irvine 2024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2070918"/>
              <a:ext cx="20519291" cy="2000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4"/>
                </a:lnSpc>
              </a:pPr>
              <a:r>
                <a:rPr lang="en-US" sz="10800" spc="756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Know your water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05687" y="6831277"/>
              <a:ext cx="9955560" cy="260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400" spc="196" dirty="0">
                  <a:solidFill>
                    <a:srgbClr val="F8FBFD"/>
                  </a:solidFill>
                  <a:latin typeface="Montserrat Classic"/>
                </a:rPr>
                <a:t>Esther (Mosase) Lofton</a:t>
              </a:r>
            </a:p>
            <a:p>
              <a:pPr algn="ctr">
                <a:lnSpc>
                  <a:spcPts val="3919"/>
                </a:lnSpc>
              </a:pPr>
              <a:r>
                <a:rPr lang="en-US" sz="2400" spc="196" dirty="0">
                  <a:solidFill>
                    <a:srgbClr val="F8FBFD"/>
                  </a:solidFill>
                  <a:latin typeface="Montserrat Classic"/>
                </a:rPr>
                <a:t>Urban Watershed Resilience Advisor</a:t>
              </a:r>
            </a:p>
            <a:p>
              <a:pPr algn="ctr">
                <a:lnSpc>
                  <a:spcPts val="3919"/>
                </a:lnSpc>
              </a:pPr>
              <a:r>
                <a:rPr lang="en-US" sz="2400" spc="196" dirty="0">
                  <a:solidFill>
                    <a:srgbClr val="F8FBFD"/>
                  </a:solidFill>
                  <a:latin typeface="Montserrat Classic"/>
                </a:rPr>
                <a:t>South Coast REC, Irvine, CA</a:t>
              </a:r>
            </a:p>
            <a:p>
              <a:pPr algn="ctr">
                <a:lnSpc>
                  <a:spcPts val="3919"/>
                </a:lnSpc>
              </a:pPr>
              <a:r>
                <a:rPr lang="en-US" sz="2400" spc="196" dirty="0">
                  <a:solidFill>
                    <a:srgbClr val="F8FBFD"/>
                  </a:solidFill>
                  <a:latin typeface="Montserrat Classic"/>
                </a:rPr>
                <a:t>Serving Orange, LA, Riverside &amp; San Bernardino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07EC64D-CB40-9411-CBC4-3F87EF02A01A}"/>
              </a:ext>
            </a:extLst>
          </p:cNvPr>
          <p:cNvSpPr txBox="1"/>
          <p:nvPr/>
        </p:nvSpPr>
        <p:spPr>
          <a:xfrm>
            <a:off x="12192000" y="7631211"/>
            <a:ext cx="423392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pc="196" dirty="0">
                <a:solidFill>
                  <a:srgbClr val="F8FBFD"/>
                </a:solidFill>
                <a:latin typeface="Montserrat Classic"/>
              </a:rPr>
              <a:t>September 25</a:t>
            </a:r>
            <a:r>
              <a:rPr lang="en-US" spc="196" baseline="30000" dirty="0">
                <a:solidFill>
                  <a:srgbClr val="F8FBFD"/>
                </a:solidFill>
                <a:latin typeface="Montserrat Classic"/>
              </a:rPr>
              <a:t>th</a:t>
            </a:r>
            <a:r>
              <a:rPr lang="en-US" spc="196" dirty="0">
                <a:solidFill>
                  <a:srgbClr val="F8FBFD"/>
                </a:solidFill>
                <a:latin typeface="Montserrat Classic"/>
              </a:rPr>
              <a:t>, 2024 </a:t>
            </a:r>
          </a:p>
          <a:p>
            <a:pPr algn="ctr"/>
            <a:endParaRPr lang="en-US" spc="196" dirty="0">
              <a:solidFill>
                <a:srgbClr val="F8FBFD"/>
              </a:solidFill>
              <a:latin typeface="Montserrat Classic"/>
            </a:endParaRPr>
          </a:p>
          <a:p>
            <a:pPr algn="ctr"/>
            <a:r>
              <a:rPr lang="en-US" spc="196" dirty="0">
                <a:solidFill>
                  <a:srgbClr val="F8FBFD"/>
                </a:solidFill>
                <a:latin typeface="Montserrat Class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South Coast Research &amp; Extension Center</a:t>
            </a:r>
            <a:r>
              <a:rPr lang="en-US" spc="196" dirty="0">
                <a:solidFill>
                  <a:srgbClr val="F8FBFD"/>
                </a:solidFill>
                <a:latin typeface="Montserrat Classic"/>
              </a:rPr>
              <a:t> - Irvine, CA</a:t>
            </a:r>
          </a:p>
        </p:txBody>
      </p:sp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D09A3ABD-3F1A-821C-E636-BDBAB0E408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0" y="9381033"/>
            <a:ext cx="4622800" cy="8741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315200" y="0"/>
            <a:ext cx="11405052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63092" y="1638300"/>
            <a:ext cx="5486400" cy="2570422"/>
            <a:chOff x="283111" y="101600"/>
            <a:chExt cx="8988367" cy="3427229"/>
          </a:xfrm>
        </p:grpSpPr>
        <p:sp>
          <p:nvSpPr>
            <p:cNvPr id="7" name="TextBox 7"/>
            <p:cNvSpPr txBox="1"/>
            <p:nvPr/>
          </p:nvSpPr>
          <p:spPr>
            <a:xfrm>
              <a:off x="283111" y="101600"/>
              <a:ext cx="8988367" cy="2462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Watershed &amp; Key Concepts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1490715" y="3297038"/>
              <a:ext cx="5915654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1D58468-43A7-53FC-BEFC-FA357600A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419100"/>
            <a:ext cx="10624036" cy="9448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752F4-3F84-9D1C-2B99-FB2ED9B119B5}"/>
              </a:ext>
            </a:extLst>
          </p:cNvPr>
          <p:cNvSpPr txBox="1"/>
          <p:nvPr/>
        </p:nvSpPr>
        <p:spPr>
          <a:xfrm>
            <a:off x="457200" y="4838700"/>
            <a:ext cx="6172200" cy="2800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b="1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Every stream, tributary, or river has an associated watershed 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00" spc="259" dirty="0">
              <a:solidFill>
                <a:srgbClr val="F8FBFD"/>
              </a:solidFill>
              <a:latin typeface="Montserrat Medium" panose="00000600000000000000" pitchFamily="2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… and small watersheds connect to become larger watersheds.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42358-3642-D2F4-E4C5-E2C524122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108" y="419100"/>
            <a:ext cx="10235692" cy="9448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ACF20B8-ED5A-578D-1272-F2CC69EFB4EC}"/>
                  </a:ext>
                </a:extLst>
              </p14:cNvPr>
              <p14:cNvContentPartPr/>
              <p14:nvPr/>
            </p14:nvContentPartPr>
            <p14:xfrm>
              <a:off x="14406296" y="1462180"/>
              <a:ext cx="331560" cy="409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ACF20B8-ED5A-578D-1272-F2CC69EFB4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00176" y="1456060"/>
                <a:ext cx="34380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CE26A0C-2EE4-808E-A930-D3438F020126}"/>
                  </a:ext>
                </a:extLst>
              </p14:cNvPr>
              <p14:cNvContentPartPr/>
              <p14:nvPr/>
            </p14:nvContentPartPr>
            <p14:xfrm>
              <a:off x="14351576" y="1737940"/>
              <a:ext cx="62280" cy="135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CE26A0C-2EE4-808E-A930-D3438F0201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345456" y="1731820"/>
                <a:ext cx="7452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A93D98F-DFAC-F5E7-E8E6-0EC49F2CF761}"/>
                  </a:ext>
                </a:extLst>
              </p14:cNvPr>
              <p14:cNvContentPartPr/>
              <p14:nvPr/>
            </p14:nvContentPartPr>
            <p14:xfrm>
              <a:off x="14419256" y="1889500"/>
              <a:ext cx="689400" cy="154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A93D98F-DFAC-F5E7-E8E6-0EC49F2CF76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413136" y="1883380"/>
                <a:ext cx="7016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B0092B-7CF1-0537-63B5-3F66AC2E340F}"/>
                  </a:ext>
                </a:extLst>
              </p14:cNvPr>
              <p14:cNvContentPartPr/>
              <p14:nvPr/>
            </p14:nvContentPartPr>
            <p14:xfrm>
              <a:off x="14075096" y="1965460"/>
              <a:ext cx="449640" cy="174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B0092B-7CF1-0537-63B5-3F66AC2E340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067176" y="1957900"/>
                <a:ext cx="46512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4F41BB4-20F9-C578-5738-E241E8623D12}"/>
                  </a:ext>
                </a:extLst>
              </p14:cNvPr>
              <p14:cNvContentPartPr/>
              <p14:nvPr/>
            </p14:nvContentPartPr>
            <p14:xfrm>
              <a:off x="14004536" y="2165620"/>
              <a:ext cx="72720" cy="118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4F41BB4-20F9-C578-5738-E241E8623D1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996976" y="2157700"/>
                <a:ext cx="882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CA9BC0A-BBE9-CC16-3E3E-0B1D694E18B6}"/>
                  </a:ext>
                </a:extLst>
              </p14:cNvPr>
              <p14:cNvContentPartPr/>
              <p14:nvPr/>
            </p14:nvContentPartPr>
            <p14:xfrm>
              <a:off x="14080496" y="2282260"/>
              <a:ext cx="630720" cy="109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CA9BC0A-BBE9-CC16-3E3E-0B1D694E18B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072936" y="2274340"/>
                <a:ext cx="64620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7F7278B-AEBD-3715-C17C-CC667611451F}"/>
                  </a:ext>
                </a:extLst>
              </p14:cNvPr>
              <p14:cNvContentPartPr/>
              <p14:nvPr/>
            </p14:nvContentPartPr>
            <p14:xfrm>
              <a:off x="14028656" y="2140420"/>
              <a:ext cx="29520" cy="32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7F7278B-AEBD-3715-C17C-CC667611451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022536" y="2134300"/>
                <a:ext cx="417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C4FC3AC-FC72-BA14-9258-23B066EC1028}"/>
                  </a:ext>
                </a:extLst>
              </p14:cNvPr>
              <p14:cNvContentPartPr/>
              <p14:nvPr/>
            </p14:nvContentPartPr>
            <p14:xfrm>
              <a:off x="13516016" y="1654060"/>
              <a:ext cx="254160" cy="583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C4FC3AC-FC72-BA14-9258-23B066EC102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506656" y="1644700"/>
                <a:ext cx="272880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1F41000-1130-DCD6-549C-0425F8FF3A05}"/>
                  </a:ext>
                </a:extLst>
              </p14:cNvPr>
              <p14:cNvContentPartPr/>
              <p14:nvPr/>
            </p14:nvContentPartPr>
            <p14:xfrm>
              <a:off x="13516016" y="2237620"/>
              <a:ext cx="166320" cy="27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1F41000-1130-DCD6-549C-0425F8FF3A0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506656" y="2228260"/>
                <a:ext cx="18504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04A983E-BE64-EC2E-1D03-D84ED7AFB718}"/>
                  </a:ext>
                </a:extLst>
              </p14:cNvPr>
              <p14:cNvContentPartPr/>
              <p14:nvPr/>
            </p14:nvContentPartPr>
            <p14:xfrm>
              <a:off x="12501176" y="1336900"/>
              <a:ext cx="1013040" cy="9064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04A983E-BE64-EC2E-1D03-D84ED7AFB71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491816" y="1327540"/>
                <a:ext cx="1031760" cy="9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369337A-6C28-0A01-A75A-B2C716C568A8}"/>
                  </a:ext>
                </a:extLst>
              </p14:cNvPr>
              <p14:cNvContentPartPr/>
              <p14:nvPr/>
            </p14:nvContentPartPr>
            <p14:xfrm>
              <a:off x="14952416" y="306166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369337A-6C28-0A01-A75A-B2C716C568A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4946296" y="30555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5D6254E-70EC-412E-853B-1B033ECB294B}"/>
                  </a:ext>
                </a:extLst>
              </p14:cNvPr>
              <p14:cNvContentPartPr/>
              <p14:nvPr/>
            </p14:nvContentPartPr>
            <p14:xfrm>
              <a:off x="14052776" y="1771420"/>
              <a:ext cx="138600" cy="364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5D6254E-70EC-412E-853B-1B033ECB294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041645" y="1760260"/>
                <a:ext cx="160503" cy="38664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 descr="A diagram of a mountain with water and trees&#10;&#10;Description automatically generated">
            <a:extLst>
              <a:ext uri="{FF2B5EF4-FFF2-40B4-BE49-F238E27FC236}">
                <a16:creationId xmlns:a16="http://schemas.microsoft.com/office/drawing/2014/main" id="{0BAC00EB-D480-CE77-7EF2-38912286937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08" y="419100"/>
            <a:ext cx="10235692" cy="9448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B8B3309-5888-9F5D-460A-F2C29493DB1F}"/>
              </a:ext>
            </a:extLst>
          </p:cNvPr>
          <p:cNvSpPr txBox="1"/>
          <p:nvPr/>
        </p:nvSpPr>
        <p:spPr>
          <a:xfrm>
            <a:off x="520192" y="7886700"/>
            <a:ext cx="6172200" cy="2105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00" spc="259" dirty="0">
              <a:solidFill>
                <a:srgbClr val="F8FBFD"/>
              </a:solidFill>
              <a:latin typeface="Montserrat Medium" panose="00000600000000000000" pitchFamily="2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Small watersheds nested in larger watersheds are called </a:t>
            </a:r>
            <a:r>
              <a:rPr lang="en-US" sz="2600" spc="259" dirty="0" err="1">
                <a:solidFill>
                  <a:srgbClr val="F8FBFD"/>
                </a:solidFill>
                <a:latin typeface="Montserrat Medium" panose="00000600000000000000" pitchFamily="2" charset="0"/>
              </a:rPr>
              <a:t>subwatersheds</a:t>
            </a:r>
            <a:endParaRPr lang="en-US" sz="2600" spc="259" dirty="0">
              <a:solidFill>
                <a:srgbClr val="F8FBFD"/>
              </a:solidFill>
              <a:latin typeface="Montserrat Medium" panose="00000600000000000000" pitchFamily="2" charset="0"/>
            </a:endParaRPr>
          </a:p>
          <a:p>
            <a:pPr marL="457200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endParaRPr lang="en-US" sz="3200" spc="259" dirty="0">
              <a:solidFill>
                <a:srgbClr val="F8FBFD"/>
              </a:solidFill>
              <a:latin typeface="Montserrat Medium" panose="00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71E888D-2A8B-51CF-4C3F-A24A1836F0B7}"/>
                  </a:ext>
                </a:extLst>
              </p14:cNvPr>
              <p14:cNvContentPartPr/>
              <p14:nvPr/>
            </p14:nvContentPartPr>
            <p14:xfrm>
              <a:off x="10464166" y="4964957"/>
              <a:ext cx="1238400" cy="949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71E888D-2A8B-51CF-4C3F-A24A1836F0B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410526" y="4856957"/>
                <a:ext cx="1346040" cy="11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11D7EA2-488D-4E19-D3B3-E12B973B41E8}"/>
                  </a:ext>
                </a:extLst>
              </p14:cNvPr>
              <p14:cNvContentPartPr/>
              <p14:nvPr/>
            </p14:nvContentPartPr>
            <p14:xfrm>
              <a:off x="10388566" y="4869197"/>
              <a:ext cx="1358640" cy="9856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11D7EA2-488D-4E19-D3B3-E12B973B41E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334566" y="4761557"/>
                <a:ext cx="1466280" cy="12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9D7304C-8800-7EC4-BA54-0C31C0BAD9BC}"/>
                  </a:ext>
                </a:extLst>
              </p14:cNvPr>
              <p14:cNvContentPartPr/>
              <p14:nvPr/>
            </p14:nvContentPartPr>
            <p14:xfrm>
              <a:off x="10440406" y="5054597"/>
              <a:ext cx="1277640" cy="7786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9D7304C-8800-7EC4-BA54-0C31C0BAD9B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386766" y="4946957"/>
                <a:ext cx="1385280" cy="9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3508EE9-AAC0-4096-001C-49EC7FD3F7B3}"/>
                  </a:ext>
                </a:extLst>
              </p14:cNvPr>
              <p14:cNvContentPartPr/>
              <p14:nvPr/>
            </p14:nvContentPartPr>
            <p14:xfrm>
              <a:off x="10339246" y="4898357"/>
              <a:ext cx="1378800" cy="1096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3508EE9-AAC0-4096-001C-49EC7FD3F7B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314046" y="4873157"/>
                <a:ext cx="1429200" cy="11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682037B-8027-59E1-5D84-7147BD74D2D1}"/>
                  </a:ext>
                </a:extLst>
              </p14:cNvPr>
              <p14:cNvContentPartPr/>
              <p14:nvPr/>
            </p14:nvContentPartPr>
            <p14:xfrm>
              <a:off x="11901646" y="4955597"/>
              <a:ext cx="1229400" cy="929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682037B-8027-59E1-5D84-7147BD74D2D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876446" y="4930397"/>
                <a:ext cx="1279800" cy="9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2B857E8-4321-6DCC-AB0F-20E2EDA2C19B}"/>
                  </a:ext>
                </a:extLst>
              </p14:cNvPr>
              <p14:cNvContentPartPr/>
              <p14:nvPr/>
            </p14:nvContentPartPr>
            <p14:xfrm>
              <a:off x="9144046" y="5849837"/>
              <a:ext cx="2227320" cy="867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2B857E8-4321-6DCC-AB0F-20E2EDA2C19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137926" y="5843717"/>
                <a:ext cx="2239560" cy="88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DC22045-4BE2-F13E-C6D1-29C803859EF7}"/>
                  </a:ext>
                </a:extLst>
              </p14:cNvPr>
              <p14:cNvContentPartPr/>
              <p14:nvPr/>
            </p14:nvContentPartPr>
            <p14:xfrm>
              <a:off x="12948886" y="4168277"/>
              <a:ext cx="1174320" cy="15030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DC22045-4BE2-F13E-C6D1-29C803859EF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2931606" y="4150997"/>
                <a:ext cx="1208880" cy="153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578294E-1E5B-BAB3-E39E-B49CFD4F48E3}"/>
                  </a:ext>
                </a:extLst>
              </p14:cNvPr>
              <p14:cNvContentPartPr/>
              <p14:nvPr/>
            </p14:nvContentPartPr>
            <p14:xfrm>
              <a:off x="12845926" y="5707637"/>
              <a:ext cx="1036440" cy="192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578294E-1E5B-BAB3-E39E-B49CFD4F48E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2820726" y="5682437"/>
                <a:ext cx="10868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82A4ABE-FA59-CA83-C883-1F4F65735362}"/>
                  </a:ext>
                </a:extLst>
              </p14:cNvPr>
              <p14:cNvContentPartPr/>
              <p14:nvPr/>
            </p14:nvContentPartPr>
            <p14:xfrm>
              <a:off x="10354006" y="6642557"/>
              <a:ext cx="3384000" cy="1107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82A4ABE-FA59-CA83-C883-1F4F6573536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322326" y="6610877"/>
                <a:ext cx="3447360" cy="11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AC5FEC3-4933-18F4-1B94-C80CD904F6FF}"/>
                  </a:ext>
                </a:extLst>
              </p14:cNvPr>
              <p14:cNvContentPartPr/>
              <p14:nvPr/>
            </p14:nvContentPartPr>
            <p14:xfrm>
              <a:off x="14055526" y="7705997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AC5FEC3-4933-18F4-1B94-C80CD904F6F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4049406" y="7699877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9695BFE-36AE-D764-40E4-FB2EBD037ECA}"/>
                  </a:ext>
                </a:extLst>
              </p14:cNvPr>
              <p14:cNvContentPartPr/>
              <p14:nvPr/>
            </p14:nvContentPartPr>
            <p14:xfrm>
              <a:off x="14150926" y="5545997"/>
              <a:ext cx="1857600" cy="26467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9695BFE-36AE-D764-40E4-FB2EBD037EC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4119246" y="5514317"/>
                <a:ext cx="1920960" cy="271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8D50600-1B13-F6AA-BC8A-62F8DB7567F4}"/>
                  </a:ext>
                </a:extLst>
              </p14:cNvPr>
              <p14:cNvContentPartPr/>
              <p14:nvPr/>
            </p14:nvContentPartPr>
            <p14:xfrm>
              <a:off x="13531366" y="4907357"/>
              <a:ext cx="1553760" cy="18403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8D50600-1B13-F6AA-BC8A-62F8DB7567F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3525246" y="4901237"/>
                <a:ext cx="1566000" cy="18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C1D90A3-C723-FA68-C502-2B948CF35780}"/>
                  </a:ext>
                </a:extLst>
              </p14:cNvPr>
              <p14:cNvContentPartPr/>
              <p14:nvPr/>
            </p14:nvContentPartPr>
            <p14:xfrm>
              <a:off x="13708486" y="7779797"/>
              <a:ext cx="441000" cy="389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C1D90A3-C723-FA68-C502-2B948CF3578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3676806" y="7748477"/>
                <a:ext cx="504000" cy="45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411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315200" y="0"/>
            <a:ext cx="11405052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63092" y="1638300"/>
            <a:ext cx="5486400" cy="2570422"/>
            <a:chOff x="283111" y="101600"/>
            <a:chExt cx="8988367" cy="3427229"/>
          </a:xfrm>
        </p:grpSpPr>
        <p:sp>
          <p:nvSpPr>
            <p:cNvPr id="7" name="TextBox 7"/>
            <p:cNvSpPr txBox="1"/>
            <p:nvPr/>
          </p:nvSpPr>
          <p:spPr>
            <a:xfrm>
              <a:off x="283111" y="101600"/>
              <a:ext cx="8988367" cy="2462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SoCal watersheds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1490715" y="3297038"/>
              <a:ext cx="5915654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1D58468-43A7-53FC-BEFC-FA357600A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419100"/>
            <a:ext cx="10624036" cy="9448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752F4-3F84-9D1C-2B99-FB2ED9B119B5}"/>
              </a:ext>
            </a:extLst>
          </p:cNvPr>
          <p:cNvSpPr txBox="1"/>
          <p:nvPr/>
        </p:nvSpPr>
        <p:spPr>
          <a:xfrm>
            <a:off x="1143000" y="4838700"/>
            <a:ext cx="548640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spc="30" dirty="0">
                <a:solidFill>
                  <a:srgbClr val="F8FBFD"/>
                </a:solidFill>
                <a:latin typeface="Montserrat Light"/>
              </a:rPr>
              <a:t>Water from different watersheds do not mix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spc="30" dirty="0">
              <a:solidFill>
                <a:srgbClr val="F8FBFD"/>
              </a:solidFill>
              <a:latin typeface="Montserrat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spc="30" dirty="0">
              <a:solidFill>
                <a:srgbClr val="F8FBFD"/>
              </a:solidFill>
              <a:latin typeface="Montserrat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spc="30" dirty="0">
              <a:solidFill>
                <a:srgbClr val="F8FBFD"/>
              </a:solidFill>
              <a:latin typeface="Montserrat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spc="30" dirty="0">
              <a:solidFill>
                <a:srgbClr val="F8FBFD"/>
              </a:solidFill>
              <a:latin typeface="Montserrat Ligh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b="1" spc="30" dirty="0">
              <a:solidFill>
                <a:srgbClr val="F8FBFD"/>
              </a:solidFill>
              <a:latin typeface="Montserrat Ligh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spc="30" dirty="0">
                <a:solidFill>
                  <a:srgbClr val="F8FBFD"/>
                </a:solidFill>
                <a:latin typeface="Montserrat Light"/>
              </a:rPr>
              <a:t>… unless they are nested watersheds</a:t>
            </a:r>
            <a:endParaRPr lang="en-US" sz="2800" spc="30" dirty="0">
              <a:solidFill>
                <a:srgbClr val="F8FBFD"/>
              </a:solidFill>
              <a:latin typeface="Montserrat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42358-3642-D2F4-E4C5-E2C524122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108" y="419100"/>
            <a:ext cx="10235692" cy="9448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ACF20B8-ED5A-578D-1272-F2CC69EFB4EC}"/>
                  </a:ext>
                </a:extLst>
              </p14:cNvPr>
              <p14:cNvContentPartPr/>
              <p14:nvPr/>
            </p14:nvContentPartPr>
            <p14:xfrm>
              <a:off x="14406296" y="1462180"/>
              <a:ext cx="331560" cy="409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ACF20B8-ED5A-578D-1272-F2CC69EFB4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00176" y="1456055"/>
                <a:ext cx="343800" cy="421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CE26A0C-2EE4-808E-A930-D3438F020126}"/>
                  </a:ext>
                </a:extLst>
              </p14:cNvPr>
              <p14:cNvContentPartPr/>
              <p14:nvPr/>
            </p14:nvContentPartPr>
            <p14:xfrm>
              <a:off x="14351576" y="1737940"/>
              <a:ext cx="62280" cy="135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CE26A0C-2EE4-808E-A930-D3438F0201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345456" y="1731836"/>
                <a:ext cx="74520" cy="147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A93D98F-DFAC-F5E7-E8E6-0EC49F2CF761}"/>
                  </a:ext>
                </a:extLst>
              </p14:cNvPr>
              <p14:cNvContentPartPr/>
              <p14:nvPr/>
            </p14:nvContentPartPr>
            <p14:xfrm>
              <a:off x="14419256" y="1889500"/>
              <a:ext cx="689400" cy="154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A93D98F-DFAC-F5E7-E8E6-0EC49F2CF76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413136" y="1883380"/>
                <a:ext cx="7016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B0092B-7CF1-0537-63B5-3F66AC2E340F}"/>
                  </a:ext>
                </a:extLst>
              </p14:cNvPr>
              <p14:cNvContentPartPr/>
              <p14:nvPr/>
            </p14:nvContentPartPr>
            <p14:xfrm>
              <a:off x="14075096" y="1965460"/>
              <a:ext cx="449640" cy="174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B0092B-7CF1-0537-63B5-3F66AC2E340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067176" y="1957524"/>
                <a:ext cx="465120" cy="1901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4F41BB4-20F9-C578-5738-E241E8623D12}"/>
                  </a:ext>
                </a:extLst>
              </p14:cNvPr>
              <p14:cNvContentPartPr/>
              <p14:nvPr/>
            </p14:nvContentPartPr>
            <p14:xfrm>
              <a:off x="14004536" y="2165620"/>
              <a:ext cx="72720" cy="118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4F41BB4-20F9-C578-5738-E241E8623D1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996616" y="2157700"/>
                <a:ext cx="882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CA9BC0A-BBE9-CC16-3E3E-0B1D694E18B6}"/>
                  </a:ext>
                </a:extLst>
              </p14:cNvPr>
              <p14:cNvContentPartPr/>
              <p14:nvPr/>
            </p14:nvContentPartPr>
            <p14:xfrm>
              <a:off x="14080496" y="2282260"/>
              <a:ext cx="630720" cy="109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CA9BC0A-BBE9-CC16-3E3E-0B1D694E18B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072571" y="2274340"/>
                <a:ext cx="646209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7F7278B-AEBD-3715-C17C-CC667611451F}"/>
                  </a:ext>
                </a:extLst>
              </p14:cNvPr>
              <p14:cNvContentPartPr/>
              <p14:nvPr/>
            </p14:nvContentPartPr>
            <p14:xfrm>
              <a:off x="14028656" y="2140420"/>
              <a:ext cx="29520" cy="32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7F7278B-AEBD-3715-C17C-CC667611451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022536" y="2134300"/>
                <a:ext cx="417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C4FC3AC-FC72-BA14-9258-23B066EC1028}"/>
                  </a:ext>
                </a:extLst>
              </p14:cNvPr>
              <p14:cNvContentPartPr/>
              <p14:nvPr/>
            </p14:nvContentPartPr>
            <p14:xfrm>
              <a:off x="13516016" y="1654060"/>
              <a:ext cx="254160" cy="583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C4FC3AC-FC72-BA14-9258-23B066EC102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506656" y="1644706"/>
                <a:ext cx="272880" cy="6026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1F41000-1130-DCD6-549C-0425F8FF3A05}"/>
                  </a:ext>
                </a:extLst>
              </p14:cNvPr>
              <p14:cNvContentPartPr/>
              <p14:nvPr/>
            </p14:nvContentPartPr>
            <p14:xfrm>
              <a:off x="13516016" y="2237620"/>
              <a:ext cx="166320" cy="27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1F41000-1130-DCD6-549C-0425F8FF3A0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506676" y="2228260"/>
                <a:ext cx="18500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04A983E-BE64-EC2E-1D03-D84ED7AFB718}"/>
                  </a:ext>
                </a:extLst>
              </p14:cNvPr>
              <p14:cNvContentPartPr/>
              <p14:nvPr/>
            </p14:nvContentPartPr>
            <p14:xfrm>
              <a:off x="12501176" y="1336900"/>
              <a:ext cx="1013040" cy="9064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04A983E-BE64-EC2E-1D03-D84ED7AFB71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491816" y="1327540"/>
                <a:ext cx="1031760" cy="9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369337A-6C28-0A01-A75A-B2C716C568A8}"/>
                  </a:ext>
                </a:extLst>
              </p14:cNvPr>
              <p14:cNvContentPartPr/>
              <p14:nvPr/>
            </p14:nvContentPartPr>
            <p14:xfrm>
              <a:off x="14952416" y="306166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369337A-6C28-0A01-A75A-B2C716C568A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4946296" y="305554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5D6254E-70EC-412E-853B-1B033ECB294B}"/>
                  </a:ext>
                </a:extLst>
              </p14:cNvPr>
              <p14:cNvContentPartPr/>
              <p14:nvPr/>
            </p14:nvContentPartPr>
            <p14:xfrm>
              <a:off x="14052776" y="1771420"/>
              <a:ext cx="138600" cy="364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5D6254E-70EC-412E-853B-1B033ECB294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041645" y="1760260"/>
                <a:ext cx="160503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AC5FEC3-4933-18F4-1B94-C80CD904F6FF}"/>
                  </a:ext>
                </a:extLst>
              </p14:cNvPr>
              <p14:cNvContentPartPr/>
              <p14:nvPr/>
            </p14:nvContentPartPr>
            <p14:xfrm>
              <a:off x="14055526" y="7705997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AC5FEC3-4933-18F4-1B94-C80CD904F6F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4049406" y="7699877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C1D90A3-C723-FA68-C502-2B948CF35780}"/>
                  </a:ext>
                </a:extLst>
              </p14:cNvPr>
              <p14:cNvContentPartPr/>
              <p14:nvPr/>
            </p14:nvContentPartPr>
            <p14:xfrm>
              <a:off x="13708486" y="7779797"/>
              <a:ext cx="441000" cy="389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C1D90A3-C723-FA68-C502-2B948CF3578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3676806" y="7748088"/>
                <a:ext cx="504000" cy="45221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2911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315200" y="0"/>
            <a:ext cx="11405052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92499" y="635598"/>
            <a:ext cx="5378651" cy="4072145"/>
            <a:chOff x="115772" y="1609464"/>
            <a:chExt cx="8811842" cy="5429528"/>
          </a:xfrm>
        </p:grpSpPr>
        <p:sp>
          <p:nvSpPr>
            <p:cNvPr id="7" name="TextBox 7"/>
            <p:cNvSpPr txBox="1"/>
            <p:nvPr/>
          </p:nvSpPr>
          <p:spPr>
            <a:xfrm>
              <a:off x="115772" y="1609464"/>
              <a:ext cx="8811842" cy="49244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The importance of watersheds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1553914" y="6807201"/>
              <a:ext cx="5915654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5" name="TextBox 3">
            <a:extLst>
              <a:ext uri="{FF2B5EF4-FFF2-40B4-BE49-F238E27FC236}">
                <a16:creationId xmlns:a16="http://schemas.microsoft.com/office/drawing/2014/main" id="{FA4EFA99-4BD5-F42A-7B71-99419C6688E8}"/>
              </a:ext>
            </a:extLst>
          </p:cNvPr>
          <p:cNvSpPr txBox="1"/>
          <p:nvPr/>
        </p:nvSpPr>
        <p:spPr>
          <a:xfrm>
            <a:off x="533400" y="5753100"/>
            <a:ext cx="6477000" cy="3698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400" b="1" spc="30" dirty="0">
              <a:solidFill>
                <a:srgbClr val="F8FBFD"/>
              </a:solidFill>
              <a:latin typeface="Montserrat Ligh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spc="30" dirty="0">
                <a:solidFill>
                  <a:srgbClr val="F8FBFD"/>
                </a:solidFill>
                <a:latin typeface="Montserrat Light"/>
              </a:rPr>
              <a:t>critical for capturing, storing, and distributing water.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spc="30" dirty="0">
              <a:solidFill>
                <a:srgbClr val="F8FBFD"/>
              </a:solidFill>
              <a:latin typeface="Montserrat Ligh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spc="30" dirty="0">
                <a:solidFill>
                  <a:srgbClr val="F8FBFD"/>
                </a:solidFill>
                <a:latin typeface="Montserrat Light"/>
              </a:rPr>
              <a:t> maintain ecosystems and habitats.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endParaRPr lang="en-US" sz="3000" spc="30" dirty="0">
              <a:solidFill>
                <a:srgbClr val="F8FBFD"/>
              </a:solidFill>
              <a:latin typeface="Montserrat Light"/>
            </a:endParaRPr>
          </a:p>
        </p:txBody>
      </p:sp>
      <p:pic>
        <p:nvPicPr>
          <p:cNvPr id="5" name="Picture 4" descr="A diagram of a mountain with water and trees&#10;&#10;Description automatically generated">
            <a:extLst>
              <a:ext uri="{FF2B5EF4-FFF2-40B4-BE49-F238E27FC236}">
                <a16:creationId xmlns:a16="http://schemas.microsoft.com/office/drawing/2014/main" id="{C2615689-F438-E7DD-ACF8-B7581F30D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0"/>
            <a:ext cx="1140505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3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73090" y="0"/>
            <a:ext cx="11614909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62517" y="1430689"/>
            <a:ext cx="5486400" cy="2515054"/>
            <a:chOff x="-373151" y="-175215"/>
            <a:chExt cx="8988367" cy="3353406"/>
          </a:xfrm>
        </p:grpSpPr>
        <p:sp>
          <p:nvSpPr>
            <p:cNvPr id="7" name="TextBox 7"/>
            <p:cNvSpPr txBox="1"/>
            <p:nvPr/>
          </p:nvSpPr>
          <p:spPr>
            <a:xfrm>
              <a:off x="-373151" y="-175215"/>
              <a:ext cx="8988367" cy="2462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Santa Ana Watershed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1033459" y="2946400"/>
              <a:ext cx="5915654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332C96A-343B-FFAC-B2F3-17F0347180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08"/>
          <a:stretch/>
        </p:blipFill>
        <p:spPr>
          <a:xfrm>
            <a:off x="6673091" y="25321"/>
            <a:ext cx="11588328" cy="1023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A7ABCB-49CD-792C-133A-D1FD2A958F4A}"/>
              </a:ext>
            </a:extLst>
          </p:cNvPr>
          <p:cNvSpPr/>
          <p:nvPr/>
        </p:nvSpPr>
        <p:spPr>
          <a:xfrm>
            <a:off x="9677400" y="7581900"/>
            <a:ext cx="5638800" cy="267977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pc="30" dirty="0">
                <a:solidFill>
                  <a:srgbClr val="F8FBFD"/>
                </a:solidFill>
                <a:latin typeface="Montserrat Light"/>
              </a:rPr>
              <a:t>Quick Glance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400" b="1" spc="30" dirty="0">
                <a:solidFill>
                  <a:srgbClr val="F8FBFD"/>
                </a:solidFill>
                <a:latin typeface="Montserrat Light"/>
              </a:rPr>
              <a:t>2,650 square miles (210 in OC)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400" b="1" spc="30" dirty="0">
                <a:solidFill>
                  <a:srgbClr val="F8FBFD"/>
                </a:solidFill>
                <a:latin typeface="Montserrat Light"/>
              </a:rPr>
              <a:t>Begins in the San Bernardino Mountains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400" b="1" spc="30" dirty="0">
                <a:solidFill>
                  <a:srgbClr val="F8FBFD"/>
                </a:solidFill>
                <a:latin typeface="Montserrat Light"/>
              </a:rPr>
              <a:t>Discharges to the Pacific Ocean at Huntington State Beach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4FA84-B235-132E-7F17-0C1A1D42E4C5}"/>
              </a:ext>
            </a:extLst>
          </p:cNvPr>
          <p:cNvSpPr txBox="1"/>
          <p:nvPr/>
        </p:nvSpPr>
        <p:spPr>
          <a:xfrm>
            <a:off x="914400" y="4440295"/>
            <a:ext cx="53340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Cities in the Watershed</a:t>
            </a:r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:</a:t>
            </a:r>
          </a:p>
          <a:p>
            <a:endParaRPr lang="en-US" sz="2400" spc="259" dirty="0">
              <a:solidFill>
                <a:srgbClr val="F8FBFD"/>
              </a:solidFill>
              <a:latin typeface="Montserrat Medium" panose="00000600000000000000" pitchFamily="2" charset="0"/>
            </a:endParaRPr>
          </a:p>
          <a:p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• Yorba Linda</a:t>
            </a:r>
          </a:p>
          <a:p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• Brea</a:t>
            </a:r>
          </a:p>
          <a:p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• Placentia</a:t>
            </a:r>
          </a:p>
          <a:p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• Villa Park</a:t>
            </a:r>
          </a:p>
          <a:p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• Orange</a:t>
            </a:r>
          </a:p>
          <a:p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• Anaheim</a:t>
            </a:r>
          </a:p>
          <a:p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• Garden Grove</a:t>
            </a:r>
          </a:p>
          <a:p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• Santa Ana</a:t>
            </a:r>
          </a:p>
          <a:p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• Fountain Valley</a:t>
            </a:r>
          </a:p>
          <a:p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• Costa Mesa</a:t>
            </a:r>
          </a:p>
          <a:p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• Newport Beach</a:t>
            </a:r>
          </a:p>
          <a:p>
            <a:r>
              <a:rPr lang="en-US" sz="24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• Huntington Beach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57A6FB-F1FB-8B1E-DC2A-542A9A0FC0CC}"/>
              </a:ext>
            </a:extLst>
          </p:cNvPr>
          <p:cNvSpPr/>
          <p:nvPr/>
        </p:nvSpPr>
        <p:spPr>
          <a:xfrm>
            <a:off x="6673089" y="25321"/>
            <a:ext cx="2166111" cy="4279979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27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0" cy="10300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 sz="1800" spc="259" dirty="0">
              <a:solidFill>
                <a:srgbClr val="F8FBFD"/>
              </a:solidFill>
              <a:latin typeface="Montserrat Medium" panose="00000600000000000000" pitchFamily="2" charset="0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762000" y="936807"/>
            <a:ext cx="16230600" cy="8229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 sz="3500" spc="259" dirty="0">
              <a:solidFill>
                <a:srgbClr val="F8FBFD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70473" y="1917739"/>
            <a:ext cx="4658928" cy="2123405"/>
            <a:chOff x="0" y="-47625"/>
            <a:chExt cx="7769167" cy="2831207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769167" cy="22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Hydrological Subregions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653239" y="2551791"/>
              <a:ext cx="5915654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 sz="5400"/>
            </a:p>
          </p:txBody>
        </p:sp>
      </p:grpSp>
      <p:pic>
        <p:nvPicPr>
          <p:cNvPr id="17" name="Picture 16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764521D9-CD8E-497B-7638-DFAB0CF72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14300"/>
            <a:ext cx="8600715" cy="990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79FDEE21-45AC-D7DE-A967-088AE96C730B}"/>
              </a:ext>
            </a:extLst>
          </p:cNvPr>
          <p:cNvSpPr txBox="1"/>
          <p:nvPr/>
        </p:nvSpPr>
        <p:spPr>
          <a:xfrm>
            <a:off x="2283294" y="4977951"/>
            <a:ext cx="4658929" cy="3413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 spc="30" dirty="0">
                <a:solidFill>
                  <a:srgbClr val="F8FBFD"/>
                </a:solidFill>
                <a:latin typeface="Montserrat Light"/>
              </a:rPr>
              <a:t>All water drains to the sea.</a:t>
            </a:r>
          </a:p>
          <a:p>
            <a:pPr algn="l">
              <a:lnSpc>
                <a:spcPts val="4500"/>
              </a:lnSpc>
            </a:pPr>
            <a:endParaRPr lang="en-US" sz="3000" spc="30" dirty="0">
              <a:solidFill>
                <a:srgbClr val="F8FBFD"/>
              </a:solidFill>
              <a:latin typeface="Montserrat Light"/>
            </a:endParaRPr>
          </a:p>
          <a:p>
            <a:pPr algn="l">
              <a:lnSpc>
                <a:spcPts val="4500"/>
              </a:lnSpc>
            </a:pPr>
            <a:r>
              <a:rPr lang="en-US" sz="3000" spc="30" dirty="0">
                <a:solidFill>
                  <a:srgbClr val="F8FBFD"/>
                </a:solidFill>
                <a:latin typeface="Montserrat Light"/>
              </a:rPr>
              <a:t>The region extends from Ventura to San Diego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0" cy="10300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 sz="1800" spc="259" dirty="0">
              <a:solidFill>
                <a:srgbClr val="F8FBFD"/>
              </a:solidFill>
              <a:latin typeface="Montserrat Medium" panose="00000600000000000000" pitchFamily="2" charset="0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33400" y="1028700"/>
            <a:ext cx="16230600" cy="8229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 sz="3500" spc="259" dirty="0">
              <a:solidFill>
                <a:srgbClr val="F8FBFD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70473" y="1917739"/>
            <a:ext cx="4658928" cy="4130308"/>
            <a:chOff x="0" y="-47625"/>
            <a:chExt cx="7769167" cy="5507078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769167" cy="4783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450"/>
                </a:lnSpc>
              </a:pPr>
              <a:r>
                <a:rPr lang="en-US" sz="54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Do you know your watershed?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5227662"/>
              <a:ext cx="5915654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 sz="54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035BC6-5958-DFB4-86AC-05EF3F29F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125" y="616494"/>
            <a:ext cx="11238475" cy="9184857"/>
          </a:xfrm>
          <a:prstGeom prst="rect">
            <a:avLst/>
          </a:prstGeom>
          <a:ln w="228600" cap="sq" cmpd="thickThin">
            <a:solidFill>
              <a:srgbClr val="104D8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46EDFE81-0CCD-0471-C484-E4B202E80824}"/>
              </a:ext>
            </a:extLst>
          </p:cNvPr>
          <p:cNvSpPr txBox="1"/>
          <p:nvPr/>
        </p:nvSpPr>
        <p:spPr>
          <a:xfrm>
            <a:off x="964764" y="7118266"/>
            <a:ext cx="526798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https://water.usgs.gov/wsc/map_index.html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9FCF6-2FC7-B394-4D6B-D5628AF6B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512" y="895975"/>
            <a:ext cx="10056412" cy="8774531"/>
          </a:xfrm>
          <a:prstGeom prst="rect">
            <a:avLst/>
          </a:prstGeom>
          <a:ln w="228600" cap="sq" cmpd="thickThin">
            <a:solidFill>
              <a:srgbClr val="104D8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22470F-B0A4-F8CE-3424-6A67DDCF2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847" y="1185722"/>
            <a:ext cx="9083454" cy="8344104"/>
          </a:xfrm>
          <a:prstGeom prst="rect">
            <a:avLst/>
          </a:prstGeom>
          <a:ln w="228600" cap="sq" cmpd="thickThin">
            <a:solidFill>
              <a:srgbClr val="104D8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0A1913-955C-26EE-4DE4-302B03E6B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274" y="1446312"/>
            <a:ext cx="9105446" cy="8523122"/>
          </a:xfrm>
          <a:prstGeom prst="rect">
            <a:avLst/>
          </a:prstGeom>
          <a:ln w="228600" cap="sq" cmpd="thickThin">
            <a:solidFill>
              <a:srgbClr val="104D8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260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48400" y="1"/>
            <a:ext cx="12471852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55983" y="1181100"/>
            <a:ext cx="4378017" cy="3200400"/>
            <a:chOff x="-147756" y="932532"/>
            <a:chExt cx="7227281" cy="4267197"/>
          </a:xfrm>
        </p:grpSpPr>
        <p:sp>
          <p:nvSpPr>
            <p:cNvPr id="7" name="TextBox 7"/>
            <p:cNvSpPr txBox="1"/>
            <p:nvPr/>
          </p:nvSpPr>
          <p:spPr>
            <a:xfrm>
              <a:off x="-147756" y="932532"/>
              <a:ext cx="7227281" cy="3754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500" spc="67" dirty="0">
                  <a:solidFill>
                    <a:srgbClr val="F8FBFD"/>
                  </a:solidFill>
                  <a:latin typeface="Montserrat Classic Bold"/>
                </a:rPr>
                <a:t> </a:t>
              </a:r>
              <a:r>
                <a:rPr lang="en-US" sz="54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How Does Water Flow?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538349" y="4894929"/>
              <a:ext cx="5890353" cy="304800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8EF8415-11A4-A445-E933-46FE139B8410}"/>
              </a:ext>
            </a:extLst>
          </p:cNvPr>
          <p:cNvSpPr txBox="1"/>
          <p:nvPr/>
        </p:nvSpPr>
        <p:spPr>
          <a:xfrm>
            <a:off x="762000" y="5443330"/>
            <a:ext cx="44744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lang="en-US" sz="4000" spc="30" dirty="0">
                <a:solidFill>
                  <a:schemeClr val="bg1"/>
                </a:solidFill>
                <a:latin typeface="Montserrat Light"/>
              </a:rPr>
              <a:t>Water in a watershed follows a predictable path</a:t>
            </a:r>
            <a:endParaRPr lang="en-US" altLang="en-US" sz="4000" spc="30" dirty="0">
              <a:solidFill>
                <a:schemeClr val="bg1"/>
              </a:solidFill>
              <a:latin typeface="Montserrat Light"/>
              <a:sym typeface="Arial" panose="020B0604020202020204" pitchFamily="34" charset="0"/>
            </a:endParaRPr>
          </a:p>
        </p:txBody>
      </p:sp>
      <p:pic>
        <p:nvPicPr>
          <p:cNvPr id="9" name="Picture 8" descr="A diagram of water cycle&#10;&#10;Description automatically generated">
            <a:extLst>
              <a:ext uri="{FF2B5EF4-FFF2-40B4-BE49-F238E27FC236}">
                <a16:creationId xmlns:a16="http://schemas.microsoft.com/office/drawing/2014/main" id="{9F23E3DC-6B3B-E0F9-D7AC-50F9925EE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3000" r="1780" b="8504"/>
          <a:stretch/>
        </p:blipFill>
        <p:spPr>
          <a:xfrm>
            <a:off x="6565905" y="419100"/>
            <a:ext cx="11417295" cy="9448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763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686050" y="2966276"/>
            <a:ext cx="12915900" cy="4354449"/>
          </a:xfrm>
          <a:prstGeom prst="rect">
            <a:avLst/>
          </a:prstGeom>
          <a:solidFill>
            <a:srgbClr val="F8FBFD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5284001D-DAB1-34DA-8878-B70BF999AF22}"/>
              </a:ext>
            </a:extLst>
          </p:cNvPr>
          <p:cNvSpPr/>
          <p:nvPr/>
        </p:nvSpPr>
        <p:spPr>
          <a:xfrm>
            <a:off x="6207350" y="3435347"/>
            <a:ext cx="1698814" cy="3795901"/>
          </a:xfrm>
          <a:custGeom>
            <a:avLst/>
            <a:gdLst/>
            <a:ahLst/>
            <a:cxnLst/>
            <a:rect l="l" t="t" r="r" b="b"/>
            <a:pathLst>
              <a:path w="1474216" h="2444877">
                <a:moveTo>
                  <a:pt x="1394587" y="1366393"/>
                </a:moveTo>
                <a:lnTo>
                  <a:pt x="395351" y="2365883"/>
                </a:lnTo>
                <a:cubicBezTo>
                  <a:pt x="315849" y="2444877"/>
                  <a:pt x="186944" y="2444877"/>
                  <a:pt x="107315" y="2365883"/>
                </a:cubicBezTo>
                <a:lnTo>
                  <a:pt x="0" y="2258441"/>
                </a:lnTo>
                <a:lnTo>
                  <a:pt x="891286" y="1366393"/>
                </a:lnTo>
                <a:cubicBezTo>
                  <a:pt x="970788" y="1286891"/>
                  <a:pt x="970788" y="1157859"/>
                  <a:pt x="891286" y="1078357"/>
                </a:cubicBezTo>
                <a:lnTo>
                  <a:pt x="0" y="186944"/>
                </a:lnTo>
                <a:lnTo>
                  <a:pt x="107442" y="79502"/>
                </a:lnTo>
                <a:cubicBezTo>
                  <a:pt x="186944" y="0"/>
                  <a:pt x="315849" y="0"/>
                  <a:pt x="395478" y="79502"/>
                </a:cubicBezTo>
                <a:lnTo>
                  <a:pt x="1394714" y="1078357"/>
                </a:lnTo>
                <a:cubicBezTo>
                  <a:pt x="1474216" y="1157859"/>
                  <a:pt x="1474216" y="1286891"/>
                  <a:pt x="1394714" y="1366393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reeform 26">
            <a:extLst>
              <a:ext uri="{FF2B5EF4-FFF2-40B4-BE49-F238E27FC236}">
                <a16:creationId xmlns:a16="http://schemas.microsoft.com/office/drawing/2014/main" id="{FBB166C6-C654-3DA2-F75D-9B01D6123A39}"/>
              </a:ext>
            </a:extLst>
          </p:cNvPr>
          <p:cNvSpPr/>
          <p:nvPr/>
        </p:nvSpPr>
        <p:spPr>
          <a:xfrm>
            <a:off x="6330650" y="4554854"/>
            <a:ext cx="514707" cy="1307496"/>
          </a:xfrm>
          <a:custGeom>
            <a:avLst/>
            <a:gdLst/>
            <a:ahLst/>
            <a:cxnLst/>
            <a:rect l="l" t="t" r="r" b="b"/>
            <a:pathLst>
              <a:path w="446659" h="842137">
                <a:moveTo>
                  <a:pt x="350393" y="246126"/>
                </a:moveTo>
                <a:lnTo>
                  <a:pt x="165354" y="60960"/>
                </a:lnTo>
                <a:cubicBezTo>
                  <a:pt x="104394" y="0"/>
                  <a:pt x="0" y="42926"/>
                  <a:pt x="0" y="129413"/>
                </a:cubicBezTo>
                <a:lnTo>
                  <a:pt x="0" y="712724"/>
                </a:lnTo>
                <a:cubicBezTo>
                  <a:pt x="0" y="799211"/>
                  <a:pt x="104394" y="842137"/>
                  <a:pt x="165354" y="781177"/>
                </a:cubicBezTo>
                <a:lnTo>
                  <a:pt x="350393" y="596138"/>
                </a:lnTo>
                <a:cubicBezTo>
                  <a:pt x="446659" y="499237"/>
                  <a:pt x="446659" y="342519"/>
                  <a:pt x="350393" y="246126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C6B3585C-F92A-1CDD-4397-7BA2031E012E}"/>
              </a:ext>
            </a:extLst>
          </p:cNvPr>
          <p:cNvSpPr/>
          <p:nvPr/>
        </p:nvSpPr>
        <p:spPr>
          <a:xfrm>
            <a:off x="6752910" y="3771900"/>
            <a:ext cx="8563290" cy="3048000"/>
          </a:xfrm>
          <a:custGeom>
            <a:avLst/>
            <a:gdLst/>
            <a:ahLst/>
            <a:cxnLst/>
            <a:rect l="l" t="t" r="r" b="b"/>
            <a:pathLst>
              <a:path w="7431151" h="1963166">
                <a:moveTo>
                  <a:pt x="6464935" y="0"/>
                </a:moveTo>
                <a:lnTo>
                  <a:pt x="0" y="0"/>
                </a:lnTo>
                <a:lnTo>
                  <a:pt x="837819" y="837565"/>
                </a:lnTo>
                <a:cubicBezTo>
                  <a:pt x="877316" y="877062"/>
                  <a:pt x="897636" y="929386"/>
                  <a:pt x="897636" y="981583"/>
                </a:cubicBezTo>
                <a:cubicBezTo>
                  <a:pt x="897636" y="1033780"/>
                  <a:pt x="877951" y="1085596"/>
                  <a:pt x="837819" y="1125601"/>
                </a:cubicBezTo>
                <a:lnTo>
                  <a:pt x="635" y="1963166"/>
                </a:lnTo>
                <a:lnTo>
                  <a:pt x="6464427" y="1963166"/>
                </a:lnTo>
                <a:lnTo>
                  <a:pt x="7431151" y="981583"/>
                </a:lnTo>
                <a:lnTo>
                  <a:pt x="6464935" y="0"/>
                </a:ln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3014A9A1-3FE4-0443-38C1-02CFD0E16620}"/>
              </a:ext>
            </a:extLst>
          </p:cNvPr>
          <p:cNvSpPr txBox="1"/>
          <p:nvPr/>
        </p:nvSpPr>
        <p:spPr>
          <a:xfrm>
            <a:off x="7390917" y="4187904"/>
            <a:ext cx="7148838" cy="2092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800" spc="756" dirty="0">
                <a:solidFill>
                  <a:schemeClr val="bg1"/>
                </a:solidFill>
                <a:latin typeface="Montserrat Medium" panose="00000600000000000000" pitchFamily="2" charset="0"/>
              </a:rPr>
              <a:t>Sources &amp; Transport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0C236875-8080-E782-7EA2-7EFFC628AA6D}"/>
              </a:ext>
            </a:extLst>
          </p:cNvPr>
          <p:cNvSpPr txBox="1"/>
          <p:nvPr/>
        </p:nvSpPr>
        <p:spPr>
          <a:xfrm>
            <a:off x="5105399" y="4688495"/>
            <a:ext cx="1406835" cy="799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5400" spc="67" dirty="0">
                <a:latin typeface="Montserrat Classic Bold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567515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772400" y="1"/>
            <a:ext cx="10515600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47749" y="952500"/>
            <a:ext cx="5505451" cy="2962636"/>
            <a:chOff x="-25401" y="627732"/>
            <a:chExt cx="9515158" cy="3950178"/>
          </a:xfrm>
        </p:grpSpPr>
        <p:sp>
          <p:nvSpPr>
            <p:cNvPr id="7" name="TextBox 7"/>
            <p:cNvSpPr txBox="1"/>
            <p:nvPr/>
          </p:nvSpPr>
          <p:spPr>
            <a:xfrm>
              <a:off x="-25401" y="627732"/>
              <a:ext cx="9515158" cy="33239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 How Pollution Enters Waterways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427447" y="4285329"/>
              <a:ext cx="8280401" cy="29258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8EF8415-11A4-A445-E933-46FE139B8410}"/>
              </a:ext>
            </a:extLst>
          </p:cNvPr>
          <p:cNvSpPr txBox="1"/>
          <p:nvPr/>
        </p:nvSpPr>
        <p:spPr>
          <a:xfrm>
            <a:off x="838200" y="4381500"/>
            <a:ext cx="6324600" cy="5975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altLang="en-US" sz="30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 </a:t>
            </a:r>
            <a:r>
              <a:rPr lang="en-US" sz="3000" spc="30" dirty="0">
                <a:solidFill>
                  <a:srgbClr val="F8FBFD"/>
                </a:solidFill>
                <a:latin typeface="Montserrat Light"/>
              </a:rPr>
              <a:t>Pollution can enter waterways through various sources: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endParaRPr lang="en-US" altLang="en-US" sz="3000" spc="30" dirty="0">
              <a:solidFill>
                <a:srgbClr val="F8FBFD"/>
              </a:solidFill>
              <a:latin typeface="Montserrat Light"/>
              <a:sym typeface="Arial" panose="020B060402020202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30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Point Source Pollution</a:t>
            </a:r>
          </a:p>
          <a:p>
            <a:pPr marL="914400" lvl="1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400" spc="30" dirty="0">
                <a:solidFill>
                  <a:srgbClr val="F8FBFD"/>
                </a:solidFill>
                <a:latin typeface="Montserrat Light"/>
              </a:rPr>
              <a:t>Direct discharges from identifiable sources such as factories, sewage treatment plants, and storm drains</a:t>
            </a:r>
          </a:p>
          <a:p>
            <a:pPr lvl="1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1"/>
              </a:buClr>
              <a:buSzPct val="125000"/>
              <a:defRPr/>
            </a:pPr>
            <a:endParaRPr lang="en-US" altLang="en-US" sz="1200" spc="30" dirty="0">
              <a:solidFill>
                <a:srgbClr val="F8FBFD"/>
              </a:solidFill>
              <a:latin typeface="Montserrat Light"/>
              <a:sym typeface="Arial" panose="020B060402020202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30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Non-point Source Pollution</a:t>
            </a:r>
          </a:p>
          <a:p>
            <a:pPr marL="914400" lvl="1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400" spc="30" dirty="0">
                <a:solidFill>
                  <a:srgbClr val="F8FBFD"/>
                </a:solidFill>
                <a:latin typeface="Montserrat Light"/>
              </a:rPr>
              <a:t>Diffuse sources such as agricultural runoff, urban runoff, and atmospheric deposition.</a:t>
            </a:r>
          </a:p>
          <a:p>
            <a:pPr marL="457200" marR="0" lvl="0" indent="-457200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lang="en-US" altLang="en-US" sz="3000" spc="30" dirty="0">
              <a:solidFill>
                <a:srgbClr val="F8FBFD"/>
              </a:solidFill>
              <a:latin typeface="Montserrat Light"/>
              <a:sym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07028D-9B13-92C6-E7CD-B92CC9F65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318" y="128245"/>
            <a:ext cx="5791200" cy="100305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E3DCA8-0572-DC92-61EA-72A4EE831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7436" y="1638300"/>
            <a:ext cx="3513364" cy="3289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D12E89-D0F3-C869-C9FF-47402E71D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0264" y="5676900"/>
            <a:ext cx="2279536" cy="39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90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33801" y="1"/>
            <a:ext cx="14554200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96525" y="1638300"/>
            <a:ext cx="3200400" cy="1819636"/>
            <a:chOff x="-381011" y="1542131"/>
            <a:chExt cx="8681571" cy="2426179"/>
          </a:xfrm>
        </p:grpSpPr>
        <p:sp>
          <p:nvSpPr>
            <p:cNvPr id="7" name="TextBox 7"/>
            <p:cNvSpPr txBox="1"/>
            <p:nvPr/>
          </p:nvSpPr>
          <p:spPr>
            <a:xfrm>
              <a:off x="-381011" y="1542131"/>
              <a:ext cx="8681571" cy="18056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 Identify pollutants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-180426" y="3675729"/>
              <a:ext cx="8280402" cy="29258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 sz="4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AE5881-CADB-5C67-D81D-B24A1A9D08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69" b="4687"/>
          <a:stretch/>
        </p:blipFill>
        <p:spPr>
          <a:xfrm>
            <a:off x="4114799" y="419100"/>
            <a:ext cx="13702732" cy="9448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21306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3E7793-9B1D-A120-9EC5-D4102D2BD512}"/>
              </a:ext>
            </a:extLst>
          </p:cNvPr>
          <p:cNvSpPr txBox="1"/>
          <p:nvPr/>
        </p:nvSpPr>
        <p:spPr>
          <a:xfrm>
            <a:off x="4114798" y="9334500"/>
            <a:ext cx="137027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Cleanwater Program of Alameda County http://www.cleanwatergame.com/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6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-30932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952500" y="937130"/>
            <a:ext cx="16230600" cy="8229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91959" y="3467100"/>
            <a:ext cx="4513641" cy="1645468"/>
            <a:chOff x="-9484" y="2018190"/>
            <a:chExt cx="7769167" cy="2193957"/>
          </a:xfrm>
        </p:grpSpPr>
        <p:sp>
          <p:nvSpPr>
            <p:cNvPr id="8" name="TextBox 8"/>
            <p:cNvSpPr txBox="1"/>
            <p:nvPr/>
          </p:nvSpPr>
          <p:spPr>
            <a:xfrm>
              <a:off x="-9484" y="2018190"/>
              <a:ext cx="7769167" cy="1467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450"/>
                </a:lnSpc>
              </a:pPr>
              <a:r>
                <a:rPr lang="en-US" sz="7500" spc="67" dirty="0">
                  <a:solidFill>
                    <a:srgbClr val="F8FBFD"/>
                  </a:solidFill>
                  <a:latin typeface="Montserrat Classic Bold"/>
                </a:rPr>
                <a:t>Outline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3980357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10">
            <a:extLst>
              <a:ext uri="{FF2B5EF4-FFF2-40B4-BE49-F238E27FC236}">
                <a16:creationId xmlns:a16="http://schemas.microsoft.com/office/drawing/2014/main" id="{1FDCCA1C-EFCD-118D-E475-CDE6D9756809}"/>
              </a:ext>
            </a:extLst>
          </p:cNvPr>
          <p:cNvGrpSpPr/>
          <p:nvPr/>
        </p:nvGrpSpPr>
        <p:grpSpPr>
          <a:xfrm>
            <a:off x="9643052" y="1397870"/>
            <a:ext cx="1067917" cy="1256619"/>
            <a:chOff x="0" y="-19812"/>
            <a:chExt cx="1474216" cy="2444876"/>
          </a:xfrm>
        </p:grpSpPr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D36AF1F6-9294-3727-4644-3F05EE667F11}"/>
                </a:ext>
              </a:extLst>
            </p:cNvPr>
            <p:cNvSpPr/>
            <p:nvPr/>
          </p:nvSpPr>
          <p:spPr>
            <a:xfrm>
              <a:off x="0" y="-19812"/>
              <a:ext cx="1474216" cy="2444876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12">
            <a:extLst>
              <a:ext uri="{FF2B5EF4-FFF2-40B4-BE49-F238E27FC236}">
                <a16:creationId xmlns:a16="http://schemas.microsoft.com/office/drawing/2014/main" id="{725126A5-8776-0CAD-E374-28EC2C1A0B00}"/>
              </a:ext>
            </a:extLst>
          </p:cNvPr>
          <p:cNvGrpSpPr/>
          <p:nvPr/>
        </p:nvGrpSpPr>
        <p:grpSpPr>
          <a:xfrm>
            <a:off x="9600558" y="1846632"/>
            <a:ext cx="323558" cy="432842"/>
            <a:chOff x="0" y="-32385"/>
            <a:chExt cx="446659" cy="842138"/>
          </a:xfrm>
        </p:grpSpPr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43D6A8DC-40B0-1D0B-E5B8-0559DF095972}"/>
                </a:ext>
              </a:extLst>
            </p:cNvPr>
            <p:cNvSpPr/>
            <p:nvPr/>
          </p:nvSpPr>
          <p:spPr>
            <a:xfrm>
              <a:off x="0" y="-32385"/>
              <a:ext cx="446659" cy="842138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14">
            <a:extLst>
              <a:ext uri="{FF2B5EF4-FFF2-40B4-BE49-F238E27FC236}">
                <a16:creationId xmlns:a16="http://schemas.microsoft.com/office/drawing/2014/main" id="{173A25D3-0346-2655-F53C-33CCF1C05B21}"/>
              </a:ext>
            </a:extLst>
          </p:cNvPr>
          <p:cNvGrpSpPr/>
          <p:nvPr/>
        </p:nvGrpSpPr>
        <p:grpSpPr>
          <a:xfrm>
            <a:off x="9762337" y="1478120"/>
            <a:ext cx="5692096" cy="1120728"/>
            <a:chOff x="0" y="0"/>
            <a:chExt cx="7431151" cy="1963166"/>
          </a:xfrm>
        </p:grpSpPr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3E4F49D7-88D5-87F0-214D-977F885A5078}"/>
                </a:ext>
              </a:extLst>
            </p:cNvPr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16">
            <a:extLst>
              <a:ext uri="{FF2B5EF4-FFF2-40B4-BE49-F238E27FC236}">
                <a16:creationId xmlns:a16="http://schemas.microsoft.com/office/drawing/2014/main" id="{FBF3EF7A-118C-5992-D4FD-1B84381B5903}"/>
              </a:ext>
            </a:extLst>
          </p:cNvPr>
          <p:cNvGrpSpPr/>
          <p:nvPr/>
        </p:nvGrpSpPr>
        <p:grpSpPr>
          <a:xfrm>
            <a:off x="12917464" y="2895989"/>
            <a:ext cx="1182825" cy="1518664"/>
            <a:chOff x="-84020" y="-16505"/>
            <a:chExt cx="1474216" cy="2444877"/>
          </a:xfrm>
        </p:grpSpPr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D83D9C75-FBD1-6A14-4CBB-076B1A6A4D7A}"/>
                </a:ext>
              </a:extLst>
            </p:cNvPr>
            <p:cNvSpPr/>
            <p:nvPr/>
          </p:nvSpPr>
          <p:spPr>
            <a:xfrm>
              <a:off x="-84020" y="-16505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18">
            <a:extLst>
              <a:ext uri="{FF2B5EF4-FFF2-40B4-BE49-F238E27FC236}">
                <a16:creationId xmlns:a16="http://schemas.microsoft.com/office/drawing/2014/main" id="{AFB26FA2-5AD0-EEEF-6DE0-EBA626CF8001}"/>
              </a:ext>
            </a:extLst>
          </p:cNvPr>
          <p:cNvGrpSpPr/>
          <p:nvPr/>
        </p:nvGrpSpPr>
        <p:grpSpPr>
          <a:xfrm>
            <a:off x="13651997" y="3419132"/>
            <a:ext cx="325815" cy="468704"/>
            <a:chOff x="0" y="0"/>
            <a:chExt cx="406080" cy="754560"/>
          </a:xfrm>
        </p:grpSpPr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48EEC12A-4E56-F194-5BFC-CF355CE9B318}"/>
                </a:ext>
              </a:extLst>
            </p:cNvPr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20">
            <a:extLst>
              <a:ext uri="{FF2B5EF4-FFF2-40B4-BE49-F238E27FC236}">
                <a16:creationId xmlns:a16="http://schemas.microsoft.com/office/drawing/2014/main" id="{2F577A3C-67B9-2618-BCBD-0AD322AFBC04}"/>
              </a:ext>
            </a:extLst>
          </p:cNvPr>
          <p:cNvGrpSpPr/>
          <p:nvPr/>
        </p:nvGrpSpPr>
        <p:grpSpPr>
          <a:xfrm>
            <a:off x="8686800" y="3067184"/>
            <a:ext cx="5290412" cy="1149490"/>
            <a:chOff x="0" y="0"/>
            <a:chExt cx="7434581" cy="1963166"/>
          </a:xfrm>
        </p:grpSpPr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8434F80D-6152-D1BB-CC8F-AEE5F26F8C05}"/>
                </a:ext>
              </a:extLst>
            </p:cNvPr>
            <p:cNvSpPr/>
            <p:nvPr/>
          </p:nvSpPr>
          <p:spPr>
            <a:xfrm>
              <a:off x="0" y="0"/>
              <a:ext cx="7434581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23">
            <a:extLst>
              <a:ext uri="{FF2B5EF4-FFF2-40B4-BE49-F238E27FC236}">
                <a16:creationId xmlns:a16="http://schemas.microsoft.com/office/drawing/2014/main" id="{2E801C6C-FAA3-E26E-B17E-C42442347757}"/>
              </a:ext>
            </a:extLst>
          </p:cNvPr>
          <p:cNvGrpSpPr/>
          <p:nvPr/>
        </p:nvGrpSpPr>
        <p:grpSpPr>
          <a:xfrm>
            <a:off x="9287770" y="4615406"/>
            <a:ext cx="1164616" cy="1310758"/>
            <a:chOff x="0" y="0"/>
            <a:chExt cx="1451520" cy="2381040"/>
          </a:xfrm>
        </p:grpSpPr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67B82E6D-C8F7-A053-5ED9-888858D799B8}"/>
                </a:ext>
              </a:extLst>
            </p:cNvPr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25">
            <a:extLst>
              <a:ext uri="{FF2B5EF4-FFF2-40B4-BE49-F238E27FC236}">
                <a16:creationId xmlns:a16="http://schemas.microsoft.com/office/drawing/2014/main" id="{86D7414F-1B07-C3DF-737D-1449213E76F9}"/>
              </a:ext>
            </a:extLst>
          </p:cNvPr>
          <p:cNvGrpSpPr/>
          <p:nvPr/>
        </p:nvGrpSpPr>
        <p:grpSpPr>
          <a:xfrm>
            <a:off x="9417954" y="5069758"/>
            <a:ext cx="325815" cy="415384"/>
            <a:chOff x="0" y="0"/>
            <a:chExt cx="406080" cy="754560"/>
          </a:xfrm>
        </p:grpSpPr>
        <p:sp>
          <p:nvSpPr>
            <p:cNvPr id="56" name="Freeform 26">
              <a:extLst>
                <a:ext uri="{FF2B5EF4-FFF2-40B4-BE49-F238E27FC236}">
                  <a16:creationId xmlns:a16="http://schemas.microsoft.com/office/drawing/2014/main" id="{8198BF45-449F-7DFA-F7B2-8E5262C4EB9D}"/>
                </a:ext>
              </a:extLst>
            </p:cNvPr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AE0FF28C-0C57-53B2-34DD-30B51466EDC2}"/>
              </a:ext>
            </a:extLst>
          </p:cNvPr>
          <p:cNvGrpSpPr/>
          <p:nvPr/>
        </p:nvGrpSpPr>
        <p:grpSpPr>
          <a:xfrm>
            <a:off x="9601200" y="4741099"/>
            <a:ext cx="5962326" cy="1149490"/>
            <a:chOff x="0" y="0"/>
            <a:chExt cx="7431151" cy="1963166"/>
          </a:xfrm>
        </p:grpSpPr>
        <p:sp>
          <p:nvSpPr>
            <p:cNvPr id="55" name="Freeform 28">
              <a:extLst>
                <a:ext uri="{FF2B5EF4-FFF2-40B4-BE49-F238E27FC236}">
                  <a16:creationId xmlns:a16="http://schemas.microsoft.com/office/drawing/2014/main" id="{4298BCB8-39E6-E359-50F4-818E9CD1FEB0}"/>
                </a:ext>
              </a:extLst>
            </p:cNvPr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31">
            <a:extLst>
              <a:ext uri="{FF2B5EF4-FFF2-40B4-BE49-F238E27FC236}">
                <a16:creationId xmlns:a16="http://schemas.microsoft.com/office/drawing/2014/main" id="{9915F417-D415-0BEB-78D8-0FEE9E32884A}"/>
              </a:ext>
            </a:extLst>
          </p:cNvPr>
          <p:cNvGrpSpPr/>
          <p:nvPr/>
        </p:nvGrpSpPr>
        <p:grpSpPr>
          <a:xfrm>
            <a:off x="13609621" y="6639261"/>
            <a:ext cx="284845" cy="445385"/>
            <a:chOff x="0" y="0"/>
            <a:chExt cx="406080" cy="754560"/>
          </a:xfrm>
        </p:grpSpPr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07A89708-714B-6AE3-9296-45915CAB90E9}"/>
                </a:ext>
              </a:extLst>
            </p:cNvPr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33">
            <a:extLst>
              <a:ext uri="{FF2B5EF4-FFF2-40B4-BE49-F238E27FC236}">
                <a16:creationId xmlns:a16="http://schemas.microsoft.com/office/drawing/2014/main" id="{68C4CA25-B9E2-13E4-BE05-D65B55029392}"/>
              </a:ext>
            </a:extLst>
          </p:cNvPr>
          <p:cNvGrpSpPr/>
          <p:nvPr/>
        </p:nvGrpSpPr>
        <p:grpSpPr>
          <a:xfrm>
            <a:off x="9220201" y="6269832"/>
            <a:ext cx="4572000" cy="1127750"/>
            <a:chOff x="0" y="0"/>
            <a:chExt cx="7434581" cy="1963166"/>
          </a:xfrm>
        </p:grpSpPr>
        <p:sp>
          <p:nvSpPr>
            <p:cNvPr id="53" name="Freeform 34">
              <a:extLst>
                <a:ext uri="{FF2B5EF4-FFF2-40B4-BE49-F238E27FC236}">
                  <a16:creationId xmlns:a16="http://schemas.microsoft.com/office/drawing/2014/main" id="{9A2A818B-EF5C-F6D2-97B4-E24ACF33F0AC}"/>
                </a:ext>
              </a:extLst>
            </p:cNvPr>
            <p:cNvSpPr/>
            <p:nvPr/>
          </p:nvSpPr>
          <p:spPr>
            <a:xfrm>
              <a:off x="0" y="0"/>
              <a:ext cx="7434581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5" name="TextBox 39">
            <a:extLst>
              <a:ext uri="{FF2B5EF4-FFF2-40B4-BE49-F238E27FC236}">
                <a16:creationId xmlns:a16="http://schemas.microsoft.com/office/drawing/2014/main" id="{D4F98FE5-E487-8728-7883-5520F6EB4E79}"/>
              </a:ext>
            </a:extLst>
          </p:cNvPr>
          <p:cNvSpPr txBox="1"/>
          <p:nvPr/>
        </p:nvSpPr>
        <p:spPr>
          <a:xfrm>
            <a:off x="11430000" y="1664891"/>
            <a:ext cx="40386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0">
              <a:spcBef>
                <a:spcPct val="0"/>
              </a:spcBef>
            </a:pPr>
            <a:r>
              <a:rPr lang="en-US" sz="2700" spc="30" dirty="0">
                <a:solidFill>
                  <a:srgbClr val="F8FBFD"/>
                </a:solidFill>
                <a:latin typeface="Montserrat Light"/>
              </a:rPr>
              <a:t>Where does your water come from?</a:t>
            </a:r>
          </a:p>
        </p:txBody>
      </p:sp>
      <p:sp>
        <p:nvSpPr>
          <p:cNvPr id="46" name="TextBox 40">
            <a:extLst>
              <a:ext uri="{FF2B5EF4-FFF2-40B4-BE49-F238E27FC236}">
                <a16:creationId xmlns:a16="http://schemas.microsoft.com/office/drawing/2014/main" id="{204EA496-D0B5-8A8A-3CA8-7EC3018BCEB7}"/>
              </a:ext>
            </a:extLst>
          </p:cNvPr>
          <p:cNvSpPr txBox="1"/>
          <p:nvPr/>
        </p:nvSpPr>
        <p:spPr>
          <a:xfrm>
            <a:off x="8367297" y="1641458"/>
            <a:ext cx="979531" cy="696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800" spc="67" dirty="0">
                <a:solidFill>
                  <a:srgbClr val="F8FBFD"/>
                </a:solidFill>
                <a:latin typeface="Montserrat Classic Bold"/>
              </a:rPr>
              <a:t>01</a:t>
            </a:r>
          </a:p>
        </p:txBody>
      </p:sp>
      <p:sp>
        <p:nvSpPr>
          <p:cNvPr id="47" name="TextBox 41">
            <a:extLst>
              <a:ext uri="{FF2B5EF4-FFF2-40B4-BE49-F238E27FC236}">
                <a16:creationId xmlns:a16="http://schemas.microsoft.com/office/drawing/2014/main" id="{A2004999-31B2-1739-E2D8-781329FF4E7C}"/>
              </a:ext>
            </a:extLst>
          </p:cNvPr>
          <p:cNvSpPr txBox="1"/>
          <p:nvPr/>
        </p:nvSpPr>
        <p:spPr>
          <a:xfrm>
            <a:off x="14167111" y="3371264"/>
            <a:ext cx="979531" cy="696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800" spc="67" dirty="0">
                <a:solidFill>
                  <a:srgbClr val="F8FBFD"/>
                </a:solidFill>
                <a:latin typeface="Montserrat Classic Bold"/>
              </a:rPr>
              <a:t>02</a:t>
            </a:r>
          </a:p>
        </p:txBody>
      </p:sp>
      <p:sp>
        <p:nvSpPr>
          <p:cNvPr id="48" name="TextBox 42">
            <a:extLst>
              <a:ext uri="{FF2B5EF4-FFF2-40B4-BE49-F238E27FC236}">
                <a16:creationId xmlns:a16="http://schemas.microsoft.com/office/drawing/2014/main" id="{B874B74E-BAA6-3BA0-9DCC-8E5B55203BD1}"/>
              </a:ext>
            </a:extLst>
          </p:cNvPr>
          <p:cNvSpPr txBox="1"/>
          <p:nvPr/>
        </p:nvSpPr>
        <p:spPr>
          <a:xfrm>
            <a:off x="11046633" y="4885569"/>
            <a:ext cx="407592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700" spc="30" dirty="0">
                <a:solidFill>
                  <a:srgbClr val="F8FBFD"/>
                </a:solidFill>
                <a:latin typeface="Montserrat Light"/>
              </a:rPr>
              <a:t>Sources, Fate, and Transport of pollution</a:t>
            </a: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9A633E99-0F88-B3B5-7BC9-B683285E326A}"/>
              </a:ext>
            </a:extLst>
          </p:cNvPr>
          <p:cNvSpPr txBox="1"/>
          <p:nvPr/>
        </p:nvSpPr>
        <p:spPr>
          <a:xfrm>
            <a:off x="8303469" y="4901448"/>
            <a:ext cx="979531" cy="799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5400" spc="67" dirty="0">
                <a:solidFill>
                  <a:srgbClr val="F8FBFD"/>
                </a:solidFill>
                <a:latin typeface="Montserrat Classic Bold"/>
              </a:rPr>
              <a:t>03</a:t>
            </a:r>
          </a:p>
        </p:txBody>
      </p:sp>
      <p:sp>
        <p:nvSpPr>
          <p:cNvPr id="50" name="TextBox 44">
            <a:extLst>
              <a:ext uri="{FF2B5EF4-FFF2-40B4-BE49-F238E27FC236}">
                <a16:creationId xmlns:a16="http://schemas.microsoft.com/office/drawing/2014/main" id="{236ABAFF-59DB-1365-FE4B-6283E27BE233}"/>
              </a:ext>
            </a:extLst>
          </p:cNvPr>
          <p:cNvSpPr txBox="1"/>
          <p:nvPr/>
        </p:nvSpPr>
        <p:spPr>
          <a:xfrm>
            <a:off x="14100289" y="6485470"/>
            <a:ext cx="955444" cy="696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800" spc="67" dirty="0">
                <a:solidFill>
                  <a:srgbClr val="F8FBFD"/>
                </a:solidFill>
                <a:latin typeface="Montserrat Classic Bold"/>
              </a:rPr>
              <a:t>04</a:t>
            </a:r>
          </a:p>
        </p:txBody>
      </p:sp>
      <p:sp>
        <p:nvSpPr>
          <p:cNvPr id="51" name="TextBox 45">
            <a:extLst>
              <a:ext uri="{FF2B5EF4-FFF2-40B4-BE49-F238E27FC236}">
                <a16:creationId xmlns:a16="http://schemas.microsoft.com/office/drawing/2014/main" id="{15ADDA80-C90A-C56E-FB15-7A72EB57D17C}"/>
              </a:ext>
            </a:extLst>
          </p:cNvPr>
          <p:cNvSpPr txBox="1"/>
          <p:nvPr/>
        </p:nvSpPr>
        <p:spPr>
          <a:xfrm>
            <a:off x="8824868" y="3181803"/>
            <a:ext cx="3560729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spc="30" dirty="0">
                <a:solidFill>
                  <a:srgbClr val="F8FBFD"/>
                </a:solidFill>
                <a:latin typeface="Montserrat Light"/>
              </a:rPr>
              <a:t>Concept of </a:t>
            </a:r>
            <a:r>
              <a:rPr lang="en-US" sz="2700" spc="30" dirty="0">
                <a:solidFill>
                  <a:srgbClr val="F8FBFD"/>
                </a:solidFill>
                <a:latin typeface="Montserrat Light"/>
              </a:rPr>
              <a:t>watersheds</a:t>
            </a:r>
          </a:p>
        </p:txBody>
      </p:sp>
      <p:sp>
        <p:nvSpPr>
          <p:cNvPr id="52" name="TextBox 46">
            <a:extLst>
              <a:ext uri="{FF2B5EF4-FFF2-40B4-BE49-F238E27FC236}">
                <a16:creationId xmlns:a16="http://schemas.microsoft.com/office/drawing/2014/main" id="{40A92112-DD9B-70D0-26A7-D5E433F2706B}"/>
              </a:ext>
            </a:extLst>
          </p:cNvPr>
          <p:cNvSpPr txBox="1"/>
          <p:nvPr/>
        </p:nvSpPr>
        <p:spPr>
          <a:xfrm>
            <a:off x="10270861" y="6446456"/>
            <a:ext cx="251286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0">
              <a:spcBef>
                <a:spcPct val="0"/>
              </a:spcBef>
            </a:pPr>
            <a:r>
              <a:rPr lang="en-US" sz="2700" spc="30" dirty="0">
                <a:solidFill>
                  <a:srgbClr val="F8FBFD"/>
                </a:solidFill>
                <a:latin typeface="Montserrat Light"/>
              </a:rPr>
              <a:t>Why should you care?</a:t>
            </a:r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6F0A3807-22B2-E314-A672-1332AD42AD0F}"/>
              </a:ext>
            </a:extLst>
          </p:cNvPr>
          <p:cNvSpPr/>
          <p:nvPr/>
        </p:nvSpPr>
        <p:spPr>
          <a:xfrm>
            <a:off x="10631776" y="1686156"/>
            <a:ext cx="617150" cy="723486"/>
          </a:xfrm>
          <a:custGeom>
            <a:avLst/>
            <a:gdLst/>
            <a:ahLst/>
            <a:cxnLst/>
            <a:rect l="l" t="t" r="r" b="b"/>
            <a:pathLst>
              <a:path w="847584" h="1009028">
                <a:moveTo>
                  <a:pt x="0" y="0"/>
                </a:moveTo>
                <a:lnTo>
                  <a:pt x="847584" y="0"/>
                </a:lnTo>
                <a:lnTo>
                  <a:pt x="847584" y="1009028"/>
                </a:lnTo>
                <a:lnTo>
                  <a:pt x="0" y="1009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6">
            <a:extLst>
              <a:ext uri="{FF2B5EF4-FFF2-40B4-BE49-F238E27FC236}">
                <a16:creationId xmlns:a16="http://schemas.microsoft.com/office/drawing/2014/main" id="{1EAC44CE-C72B-5472-0092-9EA8185D59F0}"/>
              </a:ext>
            </a:extLst>
          </p:cNvPr>
          <p:cNvSpPr/>
          <p:nvPr/>
        </p:nvSpPr>
        <p:spPr>
          <a:xfrm>
            <a:off x="12581795" y="3316608"/>
            <a:ext cx="671337" cy="626458"/>
          </a:xfrm>
          <a:custGeom>
            <a:avLst/>
            <a:gdLst/>
            <a:ahLst/>
            <a:cxnLst/>
            <a:rect l="l" t="t" r="r" b="b"/>
            <a:pathLst>
              <a:path w="928806" h="896720">
                <a:moveTo>
                  <a:pt x="0" y="0"/>
                </a:moveTo>
                <a:lnTo>
                  <a:pt x="928806" y="0"/>
                </a:lnTo>
                <a:lnTo>
                  <a:pt x="928806" y="896719"/>
                </a:lnTo>
                <a:lnTo>
                  <a:pt x="0" y="896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5">
            <a:extLst>
              <a:ext uri="{FF2B5EF4-FFF2-40B4-BE49-F238E27FC236}">
                <a16:creationId xmlns:a16="http://schemas.microsoft.com/office/drawing/2014/main" id="{8C9791C7-B142-15FC-7C56-51F1CA92EED6}"/>
              </a:ext>
            </a:extLst>
          </p:cNvPr>
          <p:cNvSpPr/>
          <p:nvPr/>
        </p:nvSpPr>
        <p:spPr>
          <a:xfrm>
            <a:off x="10270862" y="5008110"/>
            <a:ext cx="592525" cy="681730"/>
          </a:xfrm>
          <a:custGeom>
            <a:avLst/>
            <a:gdLst/>
            <a:ahLst/>
            <a:cxnLst/>
            <a:rect l="l" t="t" r="r" b="b"/>
            <a:pathLst>
              <a:path w="976021" h="1071481">
                <a:moveTo>
                  <a:pt x="0" y="0"/>
                </a:moveTo>
                <a:lnTo>
                  <a:pt x="976021" y="0"/>
                </a:lnTo>
                <a:lnTo>
                  <a:pt x="976021" y="1071480"/>
                </a:lnTo>
                <a:lnTo>
                  <a:pt x="0" y="10714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6">
            <a:extLst>
              <a:ext uri="{FF2B5EF4-FFF2-40B4-BE49-F238E27FC236}">
                <a16:creationId xmlns:a16="http://schemas.microsoft.com/office/drawing/2014/main" id="{52738C93-C673-03A8-3AA1-63755E5924BC}"/>
              </a:ext>
            </a:extLst>
          </p:cNvPr>
          <p:cNvGrpSpPr/>
          <p:nvPr/>
        </p:nvGrpSpPr>
        <p:grpSpPr>
          <a:xfrm>
            <a:off x="12959174" y="6129299"/>
            <a:ext cx="1182825" cy="1518664"/>
            <a:chOff x="-84020" y="-16505"/>
            <a:chExt cx="1474216" cy="2444877"/>
          </a:xfrm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BD719ADA-9B1D-6B63-4581-6DE4B5C98E0D}"/>
                </a:ext>
              </a:extLst>
            </p:cNvPr>
            <p:cNvSpPr/>
            <p:nvPr/>
          </p:nvSpPr>
          <p:spPr>
            <a:xfrm>
              <a:off x="-84020" y="-16505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37">
            <a:extLst>
              <a:ext uri="{FF2B5EF4-FFF2-40B4-BE49-F238E27FC236}">
                <a16:creationId xmlns:a16="http://schemas.microsoft.com/office/drawing/2014/main" id="{EF9F484E-93F8-6C7A-AC86-3D9BB9AD9358}"/>
              </a:ext>
            </a:extLst>
          </p:cNvPr>
          <p:cNvSpPr/>
          <p:nvPr/>
        </p:nvSpPr>
        <p:spPr>
          <a:xfrm>
            <a:off x="12572999" y="6540395"/>
            <a:ext cx="654849" cy="587750"/>
          </a:xfrm>
          <a:custGeom>
            <a:avLst/>
            <a:gdLst/>
            <a:ahLst/>
            <a:cxnLst/>
            <a:rect l="l" t="t" r="r" b="b"/>
            <a:pathLst>
              <a:path w="877197" h="877197">
                <a:moveTo>
                  <a:pt x="0" y="0"/>
                </a:moveTo>
                <a:lnTo>
                  <a:pt x="877197" y="0"/>
                </a:lnTo>
                <a:lnTo>
                  <a:pt x="877197" y="877197"/>
                </a:lnTo>
                <a:lnTo>
                  <a:pt x="0" y="877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2">
            <a:extLst>
              <a:ext uri="{FF2B5EF4-FFF2-40B4-BE49-F238E27FC236}">
                <a16:creationId xmlns:a16="http://schemas.microsoft.com/office/drawing/2014/main" id="{AB7F3F84-2A35-D9F1-2109-80D08BAB0AD7}"/>
              </a:ext>
            </a:extLst>
          </p:cNvPr>
          <p:cNvGrpSpPr/>
          <p:nvPr/>
        </p:nvGrpSpPr>
        <p:grpSpPr>
          <a:xfrm>
            <a:off x="9539417" y="8149223"/>
            <a:ext cx="323558" cy="432842"/>
            <a:chOff x="0" y="-32385"/>
            <a:chExt cx="446659" cy="842138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0C1B73F-97DC-4840-3F36-CDC47E38498E}"/>
                </a:ext>
              </a:extLst>
            </p:cNvPr>
            <p:cNvSpPr/>
            <p:nvPr/>
          </p:nvSpPr>
          <p:spPr>
            <a:xfrm>
              <a:off x="0" y="-32385"/>
              <a:ext cx="446659" cy="842138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FBAA82FE-E58B-C6C9-F293-753F62F0D0AE}"/>
              </a:ext>
            </a:extLst>
          </p:cNvPr>
          <p:cNvGrpSpPr/>
          <p:nvPr/>
        </p:nvGrpSpPr>
        <p:grpSpPr>
          <a:xfrm>
            <a:off x="9701196" y="7780711"/>
            <a:ext cx="5692096" cy="1193764"/>
            <a:chOff x="0" y="0"/>
            <a:chExt cx="7431151" cy="1963166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C5A0CD4-D631-7118-D944-0CAF2A4673F2}"/>
                </a:ext>
              </a:extLst>
            </p:cNvPr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8" name="TextBox 39">
            <a:extLst>
              <a:ext uri="{FF2B5EF4-FFF2-40B4-BE49-F238E27FC236}">
                <a16:creationId xmlns:a16="http://schemas.microsoft.com/office/drawing/2014/main" id="{2E829D33-7B04-D9D1-7BE2-4ED9B522FEB8}"/>
              </a:ext>
            </a:extLst>
          </p:cNvPr>
          <p:cNvSpPr txBox="1"/>
          <p:nvPr/>
        </p:nvSpPr>
        <p:spPr>
          <a:xfrm>
            <a:off x="10764427" y="8074407"/>
            <a:ext cx="40386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0" algn="ctr">
              <a:spcBef>
                <a:spcPct val="0"/>
              </a:spcBef>
            </a:pPr>
            <a:r>
              <a:rPr lang="en-US" sz="2700" spc="30" dirty="0">
                <a:solidFill>
                  <a:srgbClr val="F8FBFD"/>
                </a:solidFill>
                <a:latin typeface="Montserrat Light"/>
              </a:rPr>
              <a:t>What you can do to help</a:t>
            </a:r>
          </a:p>
        </p:txBody>
      </p:sp>
      <p:sp>
        <p:nvSpPr>
          <p:cNvPr id="19" name="TextBox 40">
            <a:extLst>
              <a:ext uri="{FF2B5EF4-FFF2-40B4-BE49-F238E27FC236}">
                <a16:creationId xmlns:a16="http://schemas.microsoft.com/office/drawing/2014/main" id="{88595190-BC8B-E07F-2F05-5753B7D581B0}"/>
              </a:ext>
            </a:extLst>
          </p:cNvPr>
          <p:cNvSpPr txBox="1"/>
          <p:nvPr/>
        </p:nvSpPr>
        <p:spPr>
          <a:xfrm>
            <a:off x="8306156" y="7944049"/>
            <a:ext cx="979531" cy="696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800" spc="67" dirty="0">
                <a:solidFill>
                  <a:srgbClr val="F8FBFD"/>
                </a:solidFill>
                <a:latin typeface="Montserrat Classic Bold"/>
              </a:rPr>
              <a:t>05</a:t>
            </a:r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D8D238E8-2973-4DE7-3710-DC7DB2921737}"/>
              </a:ext>
            </a:extLst>
          </p:cNvPr>
          <p:cNvGrpSpPr/>
          <p:nvPr/>
        </p:nvGrpSpPr>
        <p:grpSpPr>
          <a:xfrm>
            <a:off x="9477848" y="7568683"/>
            <a:ext cx="1067917" cy="1598047"/>
            <a:chOff x="0" y="-19812"/>
            <a:chExt cx="1474216" cy="2444876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55A44B2-831F-39B5-509D-F6000ADBD55B}"/>
                </a:ext>
              </a:extLst>
            </p:cNvPr>
            <p:cNvSpPr/>
            <p:nvPr/>
          </p:nvSpPr>
          <p:spPr>
            <a:xfrm>
              <a:off x="0" y="-19812"/>
              <a:ext cx="1474216" cy="2444876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4E1992C3-6830-EE6A-63D1-525595864885}"/>
              </a:ext>
            </a:extLst>
          </p:cNvPr>
          <p:cNvGrpSpPr/>
          <p:nvPr/>
        </p:nvGrpSpPr>
        <p:grpSpPr>
          <a:xfrm>
            <a:off x="2109763" y="6746903"/>
            <a:ext cx="323558" cy="432842"/>
            <a:chOff x="0" y="-32385"/>
            <a:chExt cx="446659" cy="842138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EF3A856-4724-F6FE-FC22-3A9433DB450B}"/>
                </a:ext>
              </a:extLst>
            </p:cNvPr>
            <p:cNvSpPr/>
            <p:nvPr/>
          </p:nvSpPr>
          <p:spPr>
            <a:xfrm>
              <a:off x="0" y="-32385"/>
              <a:ext cx="446659" cy="842138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14">
            <a:extLst>
              <a:ext uri="{FF2B5EF4-FFF2-40B4-BE49-F238E27FC236}">
                <a16:creationId xmlns:a16="http://schemas.microsoft.com/office/drawing/2014/main" id="{F3FF50D5-7946-8364-3B55-52581E25499F}"/>
              </a:ext>
            </a:extLst>
          </p:cNvPr>
          <p:cNvGrpSpPr/>
          <p:nvPr/>
        </p:nvGrpSpPr>
        <p:grpSpPr>
          <a:xfrm>
            <a:off x="2122711" y="6380589"/>
            <a:ext cx="4855798" cy="1193764"/>
            <a:chOff x="0" y="0"/>
            <a:chExt cx="7431151" cy="1963166"/>
          </a:xfrm>
        </p:grpSpPr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38A73EBE-39DE-FB05-7B52-77A148BFCAFA}"/>
                </a:ext>
              </a:extLst>
            </p:cNvPr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5" name="TextBox 39">
            <a:extLst>
              <a:ext uri="{FF2B5EF4-FFF2-40B4-BE49-F238E27FC236}">
                <a16:creationId xmlns:a16="http://schemas.microsoft.com/office/drawing/2014/main" id="{A18EFA81-C292-0628-0A15-C8AB2B129A60}"/>
              </a:ext>
            </a:extLst>
          </p:cNvPr>
          <p:cNvSpPr txBox="1"/>
          <p:nvPr/>
        </p:nvSpPr>
        <p:spPr>
          <a:xfrm>
            <a:off x="3416733" y="6617285"/>
            <a:ext cx="24618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0">
              <a:spcBef>
                <a:spcPct val="0"/>
              </a:spcBef>
            </a:pPr>
            <a:r>
              <a:rPr lang="en-US" sz="2700" spc="30" dirty="0">
                <a:solidFill>
                  <a:srgbClr val="F8FBFD"/>
                </a:solidFill>
                <a:latin typeface="Montserrat Light"/>
              </a:rPr>
              <a:t>Hands-on activities</a:t>
            </a:r>
          </a:p>
        </p:txBody>
      </p:sp>
      <p:sp>
        <p:nvSpPr>
          <p:cNvPr id="26" name="TextBox 40">
            <a:extLst>
              <a:ext uri="{FF2B5EF4-FFF2-40B4-BE49-F238E27FC236}">
                <a16:creationId xmlns:a16="http://schemas.microsoft.com/office/drawing/2014/main" id="{4260639E-2099-D4A2-350F-D8209E282DA5}"/>
              </a:ext>
            </a:extLst>
          </p:cNvPr>
          <p:cNvSpPr txBox="1"/>
          <p:nvPr/>
        </p:nvSpPr>
        <p:spPr>
          <a:xfrm>
            <a:off x="1177117" y="6571408"/>
            <a:ext cx="979531" cy="696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800" spc="67" dirty="0">
                <a:solidFill>
                  <a:srgbClr val="F8FBFD"/>
                </a:solidFill>
                <a:latin typeface="Montserrat Classic Bold"/>
              </a:rPr>
              <a:t>x</a:t>
            </a:r>
          </a:p>
        </p:txBody>
      </p:sp>
      <p:grpSp>
        <p:nvGrpSpPr>
          <p:cNvPr id="27" name="Group 10">
            <a:extLst>
              <a:ext uri="{FF2B5EF4-FFF2-40B4-BE49-F238E27FC236}">
                <a16:creationId xmlns:a16="http://schemas.microsoft.com/office/drawing/2014/main" id="{9814803D-ECC0-9844-C2AD-CB81FC05435E}"/>
              </a:ext>
            </a:extLst>
          </p:cNvPr>
          <p:cNvGrpSpPr/>
          <p:nvPr/>
        </p:nvGrpSpPr>
        <p:grpSpPr>
          <a:xfrm>
            <a:off x="1899363" y="6168561"/>
            <a:ext cx="1067917" cy="1598047"/>
            <a:chOff x="0" y="-19812"/>
            <a:chExt cx="1474216" cy="2444876"/>
          </a:xfrm>
        </p:grpSpPr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6EA32955-5007-37E9-6AA7-4877B75859BF}"/>
                </a:ext>
              </a:extLst>
            </p:cNvPr>
            <p:cNvSpPr/>
            <p:nvPr/>
          </p:nvSpPr>
          <p:spPr>
            <a:xfrm>
              <a:off x="0" y="-19812"/>
              <a:ext cx="1474216" cy="2444876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5592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33801" y="1"/>
            <a:ext cx="14554200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96525" y="1638300"/>
            <a:ext cx="3200400" cy="1819636"/>
            <a:chOff x="-381011" y="1542131"/>
            <a:chExt cx="8681571" cy="2426179"/>
          </a:xfrm>
        </p:grpSpPr>
        <p:sp>
          <p:nvSpPr>
            <p:cNvPr id="7" name="TextBox 7"/>
            <p:cNvSpPr txBox="1"/>
            <p:nvPr/>
          </p:nvSpPr>
          <p:spPr>
            <a:xfrm>
              <a:off x="-381011" y="1542131"/>
              <a:ext cx="8681571" cy="18056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 Identify pollutants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-180426" y="3675729"/>
              <a:ext cx="8280402" cy="29258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 sz="440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3E7793-9B1D-A120-9EC5-D4102D2BD512}"/>
              </a:ext>
            </a:extLst>
          </p:cNvPr>
          <p:cNvSpPr txBox="1"/>
          <p:nvPr/>
        </p:nvSpPr>
        <p:spPr>
          <a:xfrm>
            <a:off x="4114798" y="9334500"/>
            <a:ext cx="137027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Cleanwater Program of Alameda County http://www.cleanwatergame.com/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27132-B539-578E-17CC-646F10DE2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399" y="190500"/>
            <a:ext cx="13855129" cy="9860823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E5596D-665E-A168-32C5-F49E99333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7600" y="3408484"/>
            <a:ext cx="515848" cy="393920"/>
          </a:xfrm>
          <a:prstGeom prst="teardrop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008EF3-79AF-2EF5-49F7-B502CD126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6163" y="3187126"/>
            <a:ext cx="421907" cy="322183"/>
          </a:xfrm>
          <a:prstGeom prst="teardrop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E90702-6F3B-8DFD-DE88-919A9A883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00" y="2476500"/>
            <a:ext cx="514441" cy="392846"/>
          </a:xfrm>
          <a:prstGeom prst="teardrop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D830C4-0395-B39E-9093-D1F983349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1801" y="5905499"/>
            <a:ext cx="598716" cy="457201"/>
          </a:xfrm>
          <a:prstGeom prst="teardrop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63AC4B-7C29-BC7C-27DD-A1053AEB2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7800" y="6941435"/>
            <a:ext cx="598714" cy="457200"/>
          </a:xfrm>
          <a:prstGeom prst="teardrop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E8173A-72DF-9962-5D53-255489D57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8496300"/>
            <a:ext cx="514441" cy="392846"/>
          </a:xfrm>
          <a:prstGeom prst="teardrop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8E7C79-54E8-BBCB-8251-5938CABA8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220" y="5143500"/>
            <a:ext cx="514441" cy="392846"/>
          </a:xfrm>
          <a:prstGeom prst="teardrop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8BDB46-EB36-EB14-B177-3C694920A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732" y="5120911"/>
            <a:ext cx="514441" cy="392846"/>
          </a:xfrm>
          <a:prstGeom prst="teardrop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044376-4799-127E-07AB-EA4F09D64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2672923"/>
            <a:ext cx="514441" cy="392846"/>
          </a:xfrm>
          <a:prstGeom prst="teardrop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43ABB4-A550-E370-C309-699D2EBA9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315408"/>
            <a:ext cx="514441" cy="392846"/>
          </a:xfrm>
          <a:prstGeom prst="teardrop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8F04D7-1116-C0B4-8C7D-34D1D6873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5400" y="4566077"/>
            <a:ext cx="514441" cy="392846"/>
          </a:xfrm>
          <a:prstGeom prst="teardrop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E1ABAF-FAD1-7B81-A410-FB04906E9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0" y="3619500"/>
            <a:ext cx="514441" cy="392846"/>
          </a:xfrm>
          <a:prstGeom prst="teardrop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6FC1E1-B99C-10D4-736A-EAD328C99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1200" y="5628531"/>
            <a:ext cx="514441" cy="392846"/>
          </a:xfrm>
          <a:prstGeom prst="teardrop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3E2DC7C-BC3A-BF3C-1F05-BE5434F28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600" y="6373317"/>
            <a:ext cx="514441" cy="392846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3182111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-295918"/>
            <a:ext cx="9436877" cy="5439418"/>
          </a:xfrm>
          <a:custGeom>
            <a:avLst/>
            <a:gdLst/>
            <a:ahLst/>
            <a:cxnLst/>
            <a:rect l="l" t="t" r="r" b="b"/>
            <a:pathLst>
              <a:path w="9436877" h="5439418">
                <a:moveTo>
                  <a:pt x="0" y="0"/>
                </a:moveTo>
                <a:lnTo>
                  <a:pt x="9436877" y="0"/>
                </a:lnTo>
                <a:lnTo>
                  <a:pt x="9436877" y="5439418"/>
                </a:lnTo>
                <a:lnTo>
                  <a:pt x="0" y="5439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t="-15167" b="-15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304800" y="-228600"/>
            <a:ext cx="9448800" cy="53721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92877" y="5143500"/>
            <a:ext cx="9436877" cy="5439418"/>
          </a:xfrm>
          <a:custGeom>
            <a:avLst/>
            <a:gdLst/>
            <a:ahLst/>
            <a:cxnLst/>
            <a:rect l="l" t="t" r="r" b="b"/>
            <a:pathLst>
              <a:path w="9436877" h="5439418">
                <a:moveTo>
                  <a:pt x="0" y="0"/>
                </a:moveTo>
                <a:lnTo>
                  <a:pt x="9436877" y="0"/>
                </a:lnTo>
                <a:lnTo>
                  <a:pt x="9436877" y="5439418"/>
                </a:lnTo>
                <a:lnTo>
                  <a:pt x="0" y="5439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7902" b="-79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9144000" y="5143500"/>
            <a:ext cx="9372600" cy="54102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81000" y="891242"/>
            <a:ext cx="7521929" cy="4389634"/>
            <a:chOff x="0" y="-9525"/>
            <a:chExt cx="8882477" cy="5852845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888247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spc="259" dirty="0">
                  <a:solidFill>
                    <a:srgbClr val="053D57"/>
                  </a:solidFill>
                  <a:latin typeface="Montserrat Black" panose="00000A00000000000000" pitchFamily="2" charset="0"/>
                </a:rPr>
                <a:t>Residential Areas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158875"/>
              <a:ext cx="8882477" cy="468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 rtl="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3000" spc="30" dirty="0">
                  <a:solidFill>
                    <a:srgbClr val="053D57"/>
                  </a:solidFill>
                  <a:latin typeface="Montserrat Light"/>
                </a:rPr>
                <a:t>Homeowners often use pesticides and fertilizers on lawns, gardens, and landscaping.</a:t>
              </a:r>
            </a:p>
            <a:p>
              <a:pPr marL="457200" indent="-457200" rtl="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n-US" sz="1400" spc="30" dirty="0">
                <a:solidFill>
                  <a:srgbClr val="053D57"/>
                </a:solidFill>
                <a:latin typeface="Montserrat Light"/>
              </a:endParaRPr>
            </a:p>
            <a:p>
              <a:pPr marL="457200" indent="-457200" rtl="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3000" spc="30" dirty="0">
                  <a:solidFill>
                    <a:srgbClr val="053D57"/>
                  </a:solidFill>
                  <a:latin typeface="Montserrat Light"/>
                </a:rPr>
                <a:t>Improper application or overuse can lead to being washed off by rain or irrigation.</a:t>
              </a:r>
            </a:p>
            <a:p>
              <a:pPr algn="ctr">
                <a:lnSpc>
                  <a:spcPts val="4500"/>
                </a:lnSpc>
              </a:pPr>
              <a:r>
                <a:rPr lang="en-US" sz="3000" spc="30" dirty="0">
                  <a:solidFill>
                    <a:srgbClr val="053D57"/>
                  </a:solidFill>
                  <a:latin typeface="Montserrat Light"/>
                </a:rPr>
                <a:t>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67238" y="6111162"/>
            <a:ext cx="7750529" cy="4044393"/>
            <a:chOff x="0" y="-9525"/>
            <a:chExt cx="10334038" cy="539252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888247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spc="259" dirty="0">
                  <a:solidFill>
                    <a:srgbClr val="053D57"/>
                  </a:solidFill>
                  <a:latin typeface="Montserrat Black" panose="00000A00000000000000" pitchFamily="2" charset="0"/>
                </a:rPr>
                <a:t>Commercial Properties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43459"/>
              <a:ext cx="10334038" cy="39395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 rtl="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3000" spc="30" dirty="0">
                  <a:solidFill>
                    <a:srgbClr val="053D57"/>
                  </a:solidFill>
                  <a:latin typeface="Montserrat Light"/>
                </a:rPr>
                <a:t>Businesses, particularly those in landscaping and pest control, frequently apply pesticides.</a:t>
              </a:r>
            </a:p>
            <a:p>
              <a:pPr marL="457200" indent="-457200" rtl="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n-US" sz="1200" spc="30" dirty="0">
                <a:solidFill>
                  <a:srgbClr val="053D57"/>
                </a:solidFill>
                <a:latin typeface="Montserrat Light"/>
              </a:endParaRPr>
            </a:p>
            <a:p>
              <a:pPr marL="457200" indent="-457200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000" spc="30" dirty="0">
                  <a:solidFill>
                    <a:srgbClr val="053D57"/>
                  </a:solidFill>
                  <a:latin typeface="Montserrat Light"/>
                </a:rPr>
                <a:t>Parking lots and landscaped areas can contribute to runoff during rain events.</a:t>
              </a:r>
            </a:p>
          </p:txBody>
        </p:sp>
      </p:grpSp>
      <p:pic>
        <p:nvPicPr>
          <p:cNvPr id="15" name="Picture 14" descr="A sprinkler spraying water on grass&#10;&#10;Description automatically generated">
            <a:extLst>
              <a:ext uri="{FF2B5EF4-FFF2-40B4-BE49-F238E27FC236}">
                <a16:creationId xmlns:a16="http://schemas.microsoft.com/office/drawing/2014/main" id="{9AEE6A81-1F6F-8DF8-E0DF-89A7B73380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0"/>
          <a:stretch/>
        </p:blipFill>
        <p:spPr>
          <a:xfrm>
            <a:off x="9144000" y="-248900"/>
            <a:ext cx="9362873" cy="5363182"/>
          </a:xfrm>
          <a:prstGeom prst="rect">
            <a:avLst/>
          </a:prstGeom>
        </p:spPr>
      </p:pic>
      <p:pic>
        <p:nvPicPr>
          <p:cNvPr id="21" name="Picture 20" descr="Sprinklers spraying water on a lawn&#10;&#10;Description automatically generated">
            <a:extLst>
              <a:ext uri="{FF2B5EF4-FFF2-40B4-BE49-F238E27FC236}">
                <a16:creationId xmlns:a16="http://schemas.microsoft.com/office/drawing/2014/main" id="{5803F55E-BECC-14C2-D54C-85E9FFCCBE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6"/>
          <a:stretch/>
        </p:blipFill>
        <p:spPr>
          <a:xfrm>
            <a:off x="-270179" y="5131340"/>
            <a:ext cx="9460723" cy="5410201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-2511246" y="7628329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203" y="-181582"/>
            <a:ext cx="9169203" cy="53721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92877" y="5143500"/>
            <a:ext cx="9436877" cy="5439418"/>
          </a:xfrm>
          <a:custGeom>
            <a:avLst/>
            <a:gdLst/>
            <a:ahLst/>
            <a:cxnLst/>
            <a:rect l="l" t="t" r="r" b="b"/>
            <a:pathLst>
              <a:path w="9436877" h="5439418">
                <a:moveTo>
                  <a:pt x="0" y="0"/>
                </a:moveTo>
                <a:lnTo>
                  <a:pt x="9436877" y="0"/>
                </a:lnTo>
                <a:lnTo>
                  <a:pt x="9436877" y="5439418"/>
                </a:lnTo>
                <a:lnTo>
                  <a:pt x="0" y="5439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t="-7902" b="-79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9144000" y="5143500"/>
            <a:ext cx="9372600" cy="54864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33246" y="495300"/>
            <a:ext cx="8633151" cy="4909998"/>
            <a:chOff x="0" y="-9525"/>
            <a:chExt cx="8985256" cy="6020429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8882477" cy="1320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spc="259" dirty="0">
                  <a:solidFill>
                    <a:srgbClr val="053D57"/>
                  </a:solidFill>
                  <a:latin typeface="Montserrat Black" panose="00000A00000000000000" pitchFamily="2" charset="0"/>
                </a:rPr>
                <a:t>Agricultural Land Near Urban Areas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2779" y="1740743"/>
              <a:ext cx="8882477" cy="4270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 rtl="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3000" spc="30" dirty="0">
                  <a:solidFill>
                    <a:srgbClr val="053D57"/>
                  </a:solidFill>
                  <a:latin typeface="Montserrat Light"/>
                </a:rPr>
                <a:t> Agricultural fields adjacent to urban areas can contribute pesticides and nutrients to urban streams and rivers.</a:t>
              </a:r>
            </a:p>
            <a:p>
              <a:pPr marL="457200" indent="-457200" rtl="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n-US" sz="1200" spc="30" dirty="0">
                <a:solidFill>
                  <a:srgbClr val="053D57"/>
                </a:solidFill>
                <a:latin typeface="Montserrat Light"/>
              </a:endParaRPr>
            </a:p>
            <a:p>
              <a:pPr marL="457200" indent="-457200" rtl="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3000" spc="30" dirty="0">
                  <a:solidFill>
                    <a:srgbClr val="053D57"/>
                  </a:solidFill>
                  <a:latin typeface="Montserrat Light"/>
                </a:rPr>
                <a:t> Irrigation runoff and stormwater can carry pollutants from fields into urban drainage systems.</a:t>
              </a:r>
            </a:p>
            <a:p>
              <a:pPr algn="ctr">
                <a:lnSpc>
                  <a:spcPts val="4500"/>
                </a:lnSpc>
              </a:pPr>
              <a:r>
                <a:rPr lang="en-US" sz="3000" spc="30" dirty="0">
                  <a:solidFill>
                    <a:srgbClr val="053D57"/>
                  </a:solidFill>
                  <a:latin typeface="Montserrat Light"/>
                </a:rPr>
                <a:t>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53602" y="6111162"/>
            <a:ext cx="8383624" cy="3430328"/>
            <a:chOff x="0" y="-9525"/>
            <a:chExt cx="10358078" cy="457377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888247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spc="259" dirty="0">
                  <a:solidFill>
                    <a:srgbClr val="053D57"/>
                  </a:solidFill>
                  <a:latin typeface="Montserrat Black" panose="00000A00000000000000" pitchFamily="2" charset="0"/>
                </a:rPr>
                <a:t>Public Spaces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4040" y="1240259"/>
              <a:ext cx="10334038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 rtl="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3000" spc="30" dirty="0">
                  <a:solidFill>
                    <a:srgbClr val="053D57"/>
                  </a:solidFill>
                  <a:latin typeface="Montserrat Light"/>
                </a:rPr>
                <a:t>Parks, golf courses, and other public green spaces often use pesticides for maintenance.</a:t>
              </a:r>
            </a:p>
            <a:p>
              <a:pPr marL="457200" indent="-457200" rtl="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n-US" sz="1200" spc="30" dirty="0">
                <a:solidFill>
                  <a:srgbClr val="053D57"/>
                </a:solidFill>
                <a:latin typeface="Montserrat Light"/>
              </a:endParaRPr>
            </a:p>
            <a:p>
              <a:pPr marL="457200" indent="-457200" rtl="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3000" spc="30" dirty="0">
                  <a:solidFill>
                    <a:srgbClr val="053D57"/>
                  </a:solidFill>
                  <a:latin typeface="Montserrat Light"/>
                </a:rPr>
                <a:t>These areas can be significant sources of pesticide runoff during storms.</a:t>
              </a:r>
            </a:p>
          </p:txBody>
        </p:sp>
      </p:grpSp>
      <p:pic>
        <p:nvPicPr>
          <p:cNvPr id="19" name="Picture 18" descr="A sprinkler system spraying water on a golf course&#10;&#10;Description automatically generated">
            <a:extLst>
              <a:ext uri="{FF2B5EF4-FFF2-40B4-BE49-F238E27FC236}">
                <a16:creationId xmlns:a16="http://schemas.microsoft.com/office/drawing/2014/main" id="{CF675B0B-3E5C-1BB2-C3F9-2AACAB37D2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88"/>
          <a:stretch/>
        </p:blipFill>
        <p:spPr>
          <a:xfrm>
            <a:off x="44968" y="5143500"/>
            <a:ext cx="9110956" cy="5486400"/>
          </a:xfrm>
          <a:prstGeom prst="rect">
            <a:avLst/>
          </a:prstGeom>
        </p:spPr>
      </p:pic>
      <p:pic>
        <p:nvPicPr>
          <p:cNvPr id="16" name="Picture 15" descr="A field of lettuce in front of houses&#10;&#10;Description automatically generated">
            <a:extLst>
              <a:ext uri="{FF2B5EF4-FFF2-40B4-BE49-F238E27FC236}">
                <a16:creationId xmlns:a16="http://schemas.microsoft.com/office/drawing/2014/main" id="{4FDAFA72-120F-3F77-6B23-F04138EA6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" b="13678"/>
          <a:stretch/>
        </p:blipFill>
        <p:spPr>
          <a:xfrm>
            <a:off x="9138039" y="-176605"/>
            <a:ext cx="9372599" cy="532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71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086600" y="1"/>
            <a:ext cx="11633652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04144" y="647700"/>
            <a:ext cx="4887057" cy="3110600"/>
            <a:chOff x="-216874" y="221332"/>
            <a:chExt cx="6516075" cy="4147466"/>
          </a:xfrm>
        </p:grpSpPr>
        <p:sp>
          <p:nvSpPr>
            <p:cNvPr id="7" name="TextBox 7"/>
            <p:cNvSpPr txBox="1"/>
            <p:nvPr/>
          </p:nvSpPr>
          <p:spPr>
            <a:xfrm>
              <a:off x="-216874" y="221332"/>
              <a:ext cx="6211273" cy="3754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500" spc="67" dirty="0">
                  <a:solidFill>
                    <a:srgbClr val="F8FBFD"/>
                  </a:solidFill>
                  <a:latin typeface="Montserrat Classic Bold"/>
                </a:rPr>
                <a:t> </a:t>
              </a:r>
              <a:r>
                <a:rPr lang="en-US" sz="54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Transport of Pollution Downstream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1" y="4082130"/>
              <a:ext cx="6299200" cy="286668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8EF8415-11A4-A445-E933-46FE139B8410}"/>
              </a:ext>
            </a:extLst>
          </p:cNvPr>
          <p:cNvSpPr txBox="1"/>
          <p:nvPr/>
        </p:nvSpPr>
        <p:spPr>
          <a:xfrm>
            <a:off x="762000" y="4254151"/>
            <a:ext cx="5541279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altLang="en-US" sz="30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Pollution picked up by </a:t>
            </a:r>
            <a:r>
              <a:rPr lang="en-US" altLang="en-US" sz="3000" b="1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stormwater</a:t>
            </a:r>
            <a:r>
              <a:rPr lang="en-US" altLang="en-US" sz="30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 is transported through </a:t>
            </a:r>
            <a:r>
              <a:rPr lang="en-US" altLang="en-US" sz="3000" b="1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watersheds</a:t>
            </a:r>
            <a:r>
              <a:rPr lang="en-US" altLang="en-US" sz="30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 to our receiving waters via the </a:t>
            </a:r>
            <a:r>
              <a:rPr lang="en-US" altLang="en-US" sz="3000" b="1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storm drain system</a:t>
            </a:r>
          </a:p>
        </p:txBody>
      </p:sp>
      <p:pic>
        <p:nvPicPr>
          <p:cNvPr id="12" name="Picture 11" descr="A diagram of a water treatment plant&#10;&#10;Description automatically generated">
            <a:extLst>
              <a:ext uri="{FF2B5EF4-FFF2-40B4-BE49-F238E27FC236}">
                <a16:creationId xmlns:a16="http://schemas.microsoft.com/office/drawing/2014/main" id="{B4A52307-2112-1E67-B4BE-A39A3230C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11" y="419100"/>
            <a:ext cx="10378989" cy="9448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21306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4C285E-2818-027A-2DEF-0A89875E0C27}"/>
              </a:ext>
            </a:extLst>
          </p:cNvPr>
          <p:cNvSpPr txBox="1"/>
          <p:nvPr/>
        </p:nvSpPr>
        <p:spPr>
          <a:xfrm>
            <a:off x="462731" y="7370654"/>
            <a:ext cx="5541279" cy="256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altLang="en-US" sz="3000" b="1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What is stormwater?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endParaRPr lang="en-US" altLang="en-US" sz="1200" spc="30" dirty="0">
              <a:solidFill>
                <a:srgbClr val="F8FBFD"/>
              </a:solidFill>
              <a:latin typeface="Montserrat Light"/>
              <a:sym typeface="Arial" panose="020B060402020202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BFCFE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spc="30" dirty="0">
                <a:solidFill>
                  <a:srgbClr val="F8FBFD"/>
                </a:solidFill>
                <a:latin typeface="Montserrat Light"/>
              </a:rPr>
              <a:t>runoff</a:t>
            </a:r>
            <a:r>
              <a:rPr lang="en-US" sz="2600" spc="30" dirty="0">
                <a:solidFill>
                  <a:srgbClr val="F8FBFD"/>
                </a:solidFill>
                <a:latin typeface="Montserrat Light"/>
              </a:rPr>
              <a:t> during and following precipitation and snowmelt events, including surface runoff and drainage.</a:t>
            </a:r>
            <a:endParaRPr lang="en-US" altLang="en-US" sz="2600" spc="30" dirty="0">
              <a:solidFill>
                <a:srgbClr val="F8FBFD"/>
              </a:solidFill>
              <a:latin typeface="Montserrat Light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11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algn="ctr"/>
            <a:r>
              <a:rPr lang="en-US" altLang="en-US" sz="3600" b="1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Some examples of storm drains!</a:t>
            </a:r>
            <a:endParaRPr lang="en-US" sz="3600" spc="30" dirty="0">
              <a:solidFill>
                <a:srgbClr val="F8FBFD"/>
              </a:solidFill>
              <a:latin typeface="Montserrat Light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066800" y="1247304"/>
            <a:ext cx="16230600" cy="8229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F6041-0A2E-120C-A456-D6B6A0D45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5" t="6551" r="7835" b="6393"/>
          <a:stretch/>
        </p:blipFill>
        <p:spPr>
          <a:xfrm>
            <a:off x="1676400" y="1638300"/>
            <a:ext cx="14401800" cy="7340723"/>
          </a:xfrm>
          <a:prstGeom prst="rect">
            <a:avLst/>
          </a:prstGeom>
        </p:spPr>
      </p:pic>
      <p:pic>
        <p:nvPicPr>
          <p:cNvPr id="7" name="Picture 6" descr="A drain in a puddle of water&#10;&#10;Description automatically generated">
            <a:extLst>
              <a:ext uri="{FF2B5EF4-FFF2-40B4-BE49-F238E27FC236}">
                <a16:creationId xmlns:a16="http://schemas.microsoft.com/office/drawing/2014/main" id="{CF04C4B8-2F90-3838-735C-B76A2F9D4A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r="3149"/>
          <a:stretch/>
        </p:blipFill>
        <p:spPr>
          <a:xfrm>
            <a:off x="6667499" y="1677679"/>
            <a:ext cx="4419601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166" b="-831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9011982" y="0"/>
            <a:ext cx="9289170" cy="10688131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pPr algn="ctr">
              <a:lnSpc>
                <a:spcPts val="4590"/>
              </a:lnSpc>
            </a:pPr>
            <a:r>
              <a:rPr lang="en-US" sz="3200" spc="330" dirty="0">
                <a:solidFill>
                  <a:srgbClr val="053D57"/>
                </a:solidFill>
                <a:latin typeface="Montserrat Classic"/>
              </a:rPr>
              <a:t>Are any of these waters treated before they are released into the ocean?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924300"/>
            <a:ext cx="6741275" cy="1151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50"/>
              </a:lnSpc>
            </a:pPr>
            <a:r>
              <a:rPr lang="en-US" sz="7500" spc="67" dirty="0">
                <a:solidFill>
                  <a:srgbClr val="F8FBFD"/>
                </a:solidFill>
                <a:latin typeface="Montserrat Medium" panose="00000600000000000000" pitchFamily="2" charset="0"/>
              </a:rPr>
              <a:t>Challenge</a:t>
            </a:r>
          </a:p>
        </p:txBody>
      </p:sp>
      <p:sp>
        <p:nvSpPr>
          <p:cNvPr id="5" name="AutoShape 5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053D57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A56F3F-7DEF-3D3D-47F9-567D09843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8" r="6944"/>
          <a:stretch/>
        </p:blipFill>
        <p:spPr>
          <a:xfrm>
            <a:off x="9439163" y="1943100"/>
            <a:ext cx="7581900" cy="50673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E89D1D-4F43-7765-3A66-1FD6EDB17984}"/>
              </a:ext>
            </a:extLst>
          </p:cNvPr>
          <p:cNvSpPr/>
          <p:nvPr/>
        </p:nvSpPr>
        <p:spPr>
          <a:xfrm>
            <a:off x="12022667" y="2247900"/>
            <a:ext cx="5029200" cy="5029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166" b="-83166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The </a:t>
            </a:r>
            <a:r>
              <a:rPr lang="en-US" altLang="en-US" sz="3200" spc="330" dirty="0">
                <a:solidFill>
                  <a:srgbClr val="053D57"/>
                </a:solidFill>
                <a:latin typeface="Montserrat Classic"/>
                <a:sym typeface="Arial" panose="020B0604020202020204" pitchFamily="34" charset="0"/>
              </a:rPr>
              <a:t>waterways</a:t>
            </a:r>
          </a:p>
        </p:txBody>
      </p:sp>
      <p:sp>
        <p:nvSpPr>
          <p:cNvPr id="3" name="AutoShape 3"/>
          <p:cNvSpPr/>
          <p:nvPr/>
        </p:nvSpPr>
        <p:spPr>
          <a:xfrm>
            <a:off x="9011982" y="0"/>
            <a:ext cx="9289170" cy="10688131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pPr marL="457200" indent="-457200">
              <a:lnSpc>
                <a:spcPts val="4590"/>
              </a:lnSpc>
              <a:buFont typeface="Arial" panose="020B0604020202020204" pitchFamily="34" charset="0"/>
              <a:buChar char="•"/>
            </a:pPr>
            <a:r>
              <a:rPr lang="en-US" sz="3200" spc="330" dirty="0">
                <a:solidFill>
                  <a:srgbClr val="053D57"/>
                </a:solidFill>
                <a:latin typeface="Montserrat Classic"/>
              </a:rPr>
              <a:t>Yes, for household sewage &amp; </a:t>
            </a:r>
          </a:p>
          <a:p>
            <a:pPr marL="457200" indent="-457200">
              <a:lnSpc>
                <a:spcPts val="4590"/>
              </a:lnSpc>
              <a:buFont typeface="Arial" panose="020B0604020202020204" pitchFamily="34" charset="0"/>
              <a:buChar char="•"/>
            </a:pPr>
            <a:r>
              <a:rPr lang="en-US" sz="3200" spc="330" dirty="0">
                <a:solidFill>
                  <a:srgbClr val="053D57"/>
                </a:solidFill>
                <a:latin typeface="Montserrat Classic"/>
              </a:rPr>
              <a:t>No for stormwater</a:t>
            </a:r>
          </a:p>
          <a:p>
            <a:pPr marL="457200" indent="-457200">
              <a:lnSpc>
                <a:spcPts val="4590"/>
              </a:lnSpc>
              <a:buFont typeface="Arial" panose="020B0604020202020204" pitchFamily="34" charset="0"/>
              <a:buChar char="•"/>
            </a:pPr>
            <a:endParaRPr lang="en-US" sz="3200" spc="330" dirty="0">
              <a:solidFill>
                <a:srgbClr val="053D57"/>
              </a:solidFill>
              <a:latin typeface="Montserrat Classic"/>
            </a:endParaRPr>
          </a:p>
          <a:p>
            <a:pPr marL="457200" indent="-457200">
              <a:lnSpc>
                <a:spcPts val="4590"/>
              </a:lnSpc>
              <a:buFont typeface="Arial" panose="020B0604020202020204" pitchFamily="34" charset="0"/>
              <a:buChar char="•"/>
            </a:pPr>
            <a:endParaRPr lang="en-US" sz="3200" spc="330" dirty="0">
              <a:solidFill>
                <a:srgbClr val="053D57"/>
              </a:solidFill>
              <a:latin typeface="Montserrat Classic"/>
            </a:endParaRPr>
          </a:p>
          <a:p>
            <a:pPr marL="457200" indent="-457200">
              <a:lnSpc>
                <a:spcPts val="4590"/>
              </a:lnSpc>
              <a:buFont typeface="Arial" panose="020B0604020202020204" pitchFamily="34" charset="0"/>
              <a:buChar char="•"/>
            </a:pPr>
            <a:endParaRPr lang="en-US" sz="3200" spc="330" dirty="0">
              <a:solidFill>
                <a:srgbClr val="053D57"/>
              </a:solidFill>
              <a:latin typeface="Montserrat Classic"/>
            </a:endParaRPr>
          </a:p>
          <a:p>
            <a:pPr marL="457200" indent="-457200">
              <a:lnSpc>
                <a:spcPts val="4590"/>
              </a:lnSpc>
              <a:buFont typeface="Arial" panose="020B0604020202020204" pitchFamily="34" charset="0"/>
              <a:buChar char="•"/>
            </a:pPr>
            <a:endParaRPr lang="en-US" sz="3200" spc="330" dirty="0">
              <a:solidFill>
                <a:srgbClr val="053D57"/>
              </a:solidFill>
              <a:latin typeface="Montserrat Classic"/>
            </a:endParaRPr>
          </a:p>
          <a:p>
            <a:pPr marL="457200" indent="-457200">
              <a:lnSpc>
                <a:spcPts val="4590"/>
              </a:lnSpc>
              <a:buFont typeface="Arial" panose="020B0604020202020204" pitchFamily="34" charset="0"/>
              <a:buChar char="•"/>
            </a:pPr>
            <a:endParaRPr lang="en-US" sz="3200" spc="330" dirty="0">
              <a:solidFill>
                <a:srgbClr val="053D57"/>
              </a:solidFill>
              <a:latin typeface="Montserrat Classic"/>
            </a:endParaRPr>
          </a:p>
          <a:p>
            <a:pPr marL="457200" indent="-457200">
              <a:lnSpc>
                <a:spcPts val="4590"/>
              </a:lnSpc>
              <a:buFont typeface="Arial" panose="020B0604020202020204" pitchFamily="34" charset="0"/>
              <a:buChar char="•"/>
            </a:pPr>
            <a:endParaRPr lang="en-US" sz="3200" spc="330" dirty="0">
              <a:solidFill>
                <a:srgbClr val="053D57"/>
              </a:solidFill>
              <a:latin typeface="Montserrat Classic"/>
            </a:endParaRPr>
          </a:p>
          <a:p>
            <a:pPr marL="457200" indent="-457200">
              <a:lnSpc>
                <a:spcPts val="4590"/>
              </a:lnSpc>
              <a:buFont typeface="Arial" panose="020B0604020202020204" pitchFamily="34" charset="0"/>
              <a:buChar char="•"/>
            </a:pPr>
            <a:endParaRPr lang="en-US" sz="3200" spc="330" dirty="0">
              <a:solidFill>
                <a:srgbClr val="053D57"/>
              </a:solidFill>
              <a:latin typeface="Montserrat Classic"/>
            </a:endParaRPr>
          </a:p>
          <a:p>
            <a:pPr marL="457200" indent="-457200">
              <a:lnSpc>
                <a:spcPts val="4590"/>
              </a:lnSpc>
              <a:buFont typeface="Arial" panose="020B0604020202020204" pitchFamily="34" charset="0"/>
              <a:buChar char="•"/>
            </a:pPr>
            <a:endParaRPr lang="en-US" sz="3200" spc="330" dirty="0">
              <a:solidFill>
                <a:srgbClr val="053D57"/>
              </a:solidFill>
              <a:latin typeface="Montserrat Classic"/>
            </a:endParaRPr>
          </a:p>
          <a:p>
            <a:pPr marL="457200" indent="-457200">
              <a:lnSpc>
                <a:spcPts val="4590"/>
              </a:lnSpc>
              <a:buFont typeface="Arial" panose="020B0604020202020204" pitchFamily="34" charset="0"/>
              <a:buChar char="•"/>
            </a:pPr>
            <a:endParaRPr lang="en-US" sz="3200" spc="330" dirty="0">
              <a:solidFill>
                <a:srgbClr val="053D57"/>
              </a:solidFill>
              <a:latin typeface="Montserrat Classic"/>
            </a:endParaRPr>
          </a:p>
          <a:p>
            <a:pPr>
              <a:lnSpc>
                <a:spcPts val="4590"/>
              </a:lnSpc>
            </a:pPr>
            <a:endParaRPr lang="en-US" sz="3200" spc="330" dirty="0">
              <a:solidFill>
                <a:srgbClr val="053D57"/>
              </a:solidFill>
              <a:latin typeface="Montserrat Classic"/>
            </a:endParaRPr>
          </a:p>
          <a:p>
            <a:pPr marL="457200" indent="-457200">
              <a:lnSpc>
                <a:spcPts val="4590"/>
              </a:lnSpc>
              <a:buFont typeface="Arial" panose="020B0604020202020204" pitchFamily="34" charset="0"/>
              <a:buChar char="•"/>
            </a:pPr>
            <a:r>
              <a:rPr lang="en-US" altLang="en-US" sz="3200" spc="330" dirty="0">
                <a:solidFill>
                  <a:srgbClr val="053D57"/>
                </a:solidFill>
                <a:latin typeface="Montserrat Classic"/>
                <a:sym typeface="Arial" panose="020B0604020202020204" pitchFamily="34" charset="0"/>
              </a:rPr>
              <a:t> </a:t>
            </a:r>
            <a:r>
              <a:rPr lang="en-US" altLang="en-US" sz="2800" spc="330" dirty="0">
                <a:solidFill>
                  <a:srgbClr val="053D57"/>
                </a:solidFill>
                <a:latin typeface="Montserrat Classic"/>
                <a:sym typeface="Arial" panose="020B0604020202020204" pitchFamily="34" charset="0"/>
              </a:rPr>
              <a:t>The storm drain system collects excess runoff from paved streets, parking lots, sidewalks, and roofs and discharges it to our waterways</a:t>
            </a:r>
            <a:endParaRPr lang="en-US" sz="2800" spc="330" dirty="0">
              <a:solidFill>
                <a:srgbClr val="053D57"/>
              </a:solidFill>
              <a:latin typeface="Montserrat Classi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3924300"/>
            <a:ext cx="6741275" cy="1151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50"/>
              </a:lnSpc>
            </a:pPr>
            <a:r>
              <a:rPr lang="en-US" sz="7500" spc="67" dirty="0">
                <a:solidFill>
                  <a:srgbClr val="F8FBFD"/>
                </a:solidFill>
                <a:latin typeface="Montserrat Medium" panose="00000600000000000000" pitchFamily="2" charset="0"/>
              </a:rPr>
              <a:t>Answer</a:t>
            </a:r>
          </a:p>
        </p:txBody>
      </p:sp>
      <p:sp>
        <p:nvSpPr>
          <p:cNvPr id="5" name="AutoShape 5"/>
          <p:cNvSpPr/>
          <p:nvPr/>
        </p:nvSpPr>
        <p:spPr>
          <a:xfrm>
            <a:off x="16954500" y="9084457"/>
            <a:ext cx="4741539" cy="326243"/>
          </a:xfrm>
          <a:prstGeom prst="rect">
            <a:avLst/>
          </a:prstGeom>
          <a:solidFill>
            <a:srgbClr val="053D57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3408039" y="1028700"/>
            <a:ext cx="5008239" cy="2286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A56F3F-7DEF-3D3D-47F9-567D09843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8" r="6944"/>
          <a:stretch/>
        </p:blipFill>
        <p:spPr>
          <a:xfrm>
            <a:off x="9372600" y="1390650"/>
            <a:ext cx="75819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83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086600" y="1"/>
            <a:ext cx="11633652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04144" y="647700"/>
            <a:ext cx="4887057" cy="2565998"/>
            <a:chOff x="-216874" y="221332"/>
            <a:chExt cx="6516075" cy="3421330"/>
          </a:xfrm>
        </p:grpSpPr>
        <p:sp>
          <p:nvSpPr>
            <p:cNvPr id="7" name="TextBox 7"/>
            <p:cNvSpPr txBox="1"/>
            <p:nvPr/>
          </p:nvSpPr>
          <p:spPr>
            <a:xfrm>
              <a:off x="-216874" y="221332"/>
              <a:ext cx="6211272" cy="26468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500" spc="67" dirty="0">
                  <a:solidFill>
                    <a:srgbClr val="F8FBFD"/>
                  </a:solidFill>
                  <a:latin typeface="Montserrat Classic Bold"/>
                </a:rPr>
                <a:t> </a:t>
              </a:r>
              <a:r>
                <a:rPr lang="en-US" sz="54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Stormwater</a:t>
              </a:r>
            </a:p>
            <a:p>
              <a:pPr algn="ctr"/>
              <a:r>
                <a:rPr lang="en-US" sz="54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pathways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1" y="3355994"/>
              <a:ext cx="6299200" cy="286668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8EF8415-11A4-A445-E933-46FE139B8410}"/>
              </a:ext>
            </a:extLst>
          </p:cNvPr>
          <p:cNvSpPr txBox="1"/>
          <p:nvPr/>
        </p:nvSpPr>
        <p:spPr>
          <a:xfrm>
            <a:off x="762000" y="4254151"/>
            <a:ext cx="5541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altLang="en-US" sz="4000" b="1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Is it treated?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4C285E-2818-027A-2DEF-0A89875E0C27}"/>
              </a:ext>
            </a:extLst>
          </p:cNvPr>
          <p:cNvSpPr txBox="1"/>
          <p:nvPr/>
        </p:nvSpPr>
        <p:spPr>
          <a:xfrm>
            <a:off x="462731" y="7370654"/>
            <a:ext cx="5541279" cy="802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altLang="en-US" sz="30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Urban runoff is not treated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endParaRPr lang="en-US" altLang="en-US" sz="1200" spc="30" dirty="0">
              <a:solidFill>
                <a:srgbClr val="F8FBFD"/>
              </a:solidFill>
              <a:latin typeface="Montserrat Light"/>
              <a:sym typeface="Arial" panose="020B0604020202020204" pitchFamily="34" charset="0"/>
            </a:endParaRPr>
          </a:p>
        </p:txBody>
      </p:sp>
      <p:pic>
        <p:nvPicPr>
          <p:cNvPr id="9" name="Google Shape;263;p9">
            <a:extLst>
              <a:ext uri="{FF2B5EF4-FFF2-40B4-BE49-F238E27FC236}">
                <a16:creationId xmlns:a16="http://schemas.microsoft.com/office/drawing/2014/main" id="{297D533D-7FD3-7B2A-2020-9219C1E411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5869" y="266700"/>
            <a:ext cx="10597332" cy="9753600"/>
          </a:xfrm>
          <a:prstGeom prst="rect">
            <a:avLst/>
          </a:prstGeom>
          <a:ln w="228600" cap="sq" cmpd="thickThin">
            <a:solidFill>
              <a:srgbClr val="104D8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0BEDFF3-7A1E-6EAC-580D-DE4DEE7122A9}"/>
              </a:ext>
            </a:extLst>
          </p:cNvPr>
          <p:cNvGrpSpPr/>
          <p:nvPr/>
        </p:nvGrpSpPr>
        <p:grpSpPr>
          <a:xfrm>
            <a:off x="7894146" y="4182172"/>
            <a:ext cx="10165255" cy="5370708"/>
            <a:chOff x="7894146" y="4182172"/>
            <a:chExt cx="10165255" cy="5370708"/>
          </a:xfrm>
        </p:grpSpPr>
        <p:sp>
          <p:nvSpPr>
            <p:cNvPr id="10" name="Google Shape;265;p9">
              <a:extLst>
                <a:ext uri="{FF2B5EF4-FFF2-40B4-BE49-F238E27FC236}">
                  <a16:creationId xmlns:a16="http://schemas.microsoft.com/office/drawing/2014/main" id="{9E8E7901-A0CE-3789-17CF-472D600BFB83}"/>
                </a:ext>
              </a:extLst>
            </p:cNvPr>
            <p:cNvSpPr/>
            <p:nvPr/>
          </p:nvSpPr>
          <p:spPr>
            <a:xfrm>
              <a:off x="7894146" y="8097643"/>
              <a:ext cx="279691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Montserrat" panose="00000500000000000000" pitchFamily="2" charset="0"/>
                  <a:ea typeface="Calibri"/>
                  <a:cs typeface="Calibri"/>
                  <a:sym typeface="Calibri"/>
                </a:rPr>
                <a:t>UNTREATED</a:t>
              </a:r>
              <a:endParaRPr sz="2800" b="1" dirty="0">
                <a:solidFill>
                  <a:srgbClr val="FF0000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66;p9">
              <a:extLst>
                <a:ext uri="{FF2B5EF4-FFF2-40B4-BE49-F238E27FC236}">
                  <a16:creationId xmlns:a16="http://schemas.microsoft.com/office/drawing/2014/main" id="{70A9E862-4C68-CEAF-CE39-92499445C710}"/>
                </a:ext>
              </a:extLst>
            </p:cNvPr>
            <p:cNvSpPr/>
            <p:nvPr/>
          </p:nvSpPr>
          <p:spPr>
            <a:xfrm>
              <a:off x="9697075" y="6640503"/>
              <a:ext cx="2790216" cy="523180"/>
            </a:xfrm>
            <a:prstGeom prst="rect">
              <a:avLst/>
            </a:prstGeom>
            <a:noFill/>
            <a:ln>
              <a:solidFill>
                <a:srgbClr val="104D8A"/>
              </a:solidFill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FF0000"/>
                  </a:solidFill>
                  <a:latin typeface="Montserrat" panose="00000500000000000000" pitchFamily="2" charset="0"/>
                  <a:ea typeface="Calibri"/>
                  <a:cs typeface="Calibri"/>
                  <a:sym typeface="Calibri"/>
                </a:rPr>
                <a:t>UNTREATED</a:t>
              </a:r>
              <a:r>
                <a:rPr lang="en-US" sz="20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!!!</a:t>
              </a:r>
              <a:endParaRPr dirty="0"/>
            </a:p>
          </p:txBody>
        </p:sp>
        <p:sp>
          <p:nvSpPr>
            <p:cNvPr id="13" name="Google Shape;267;p9">
              <a:extLst>
                <a:ext uri="{FF2B5EF4-FFF2-40B4-BE49-F238E27FC236}">
                  <a16:creationId xmlns:a16="http://schemas.microsoft.com/office/drawing/2014/main" id="{E0FB81A5-0D6D-8496-73F5-193D2295C2C2}"/>
                </a:ext>
              </a:extLst>
            </p:cNvPr>
            <p:cNvSpPr/>
            <p:nvPr/>
          </p:nvSpPr>
          <p:spPr>
            <a:xfrm>
              <a:off x="10691065" y="5012439"/>
              <a:ext cx="279021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FF0000"/>
                  </a:solidFill>
                  <a:latin typeface="Montserrat" panose="00000500000000000000" pitchFamily="2" charset="0"/>
                  <a:ea typeface="Calibri"/>
                  <a:cs typeface="Calibri"/>
                  <a:sym typeface="Calibri"/>
                </a:rPr>
                <a:t>UNTREATED</a:t>
              </a:r>
              <a:endParaRPr sz="2800" b="1" dirty="0">
                <a:solidFill>
                  <a:srgbClr val="FF0000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68;p9">
              <a:extLst>
                <a:ext uri="{FF2B5EF4-FFF2-40B4-BE49-F238E27FC236}">
                  <a16:creationId xmlns:a16="http://schemas.microsoft.com/office/drawing/2014/main" id="{59A6DA36-5781-76B3-7641-24F82769F413}"/>
                </a:ext>
              </a:extLst>
            </p:cNvPr>
            <p:cNvSpPr/>
            <p:nvPr/>
          </p:nvSpPr>
          <p:spPr>
            <a:xfrm>
              <a:off x="13071944" y="7160958"/>
              <a:ext cx="277021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FF0000"/>
                  </a:solidFill>
                  <a:latin typeface="Montserrat" panose="00000500000000000000" pitchFamily="2" charset="0"/>
                  <a:ea typeface="Calibri"/>
                  <a:cs typeface="Calibri"/>
                  <a:sym typeface="Calibri"/>
                </a:rPr>
                <a:t>UNTREATED</a:t>
              </a:r>
              <a:endParaRPr sz="2800" b="1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69;p9">
              <a:extLst>
                <a:ext uri="{FF2B5EF4-FFF2-40B4-BE49-F238E27FC236}">
                  <a16:creationId xmlns:a16="http://schemas.microsoft.com/office/drawing/2014/main" id="{F12BC443-208F-E1DC-838C-A623E9CCD195}"/>
                </a:ext>
              </a:extLst>
            </p:cNvPr>
            <p:cNvSpPr/>
            <p:nvPr/>
          </p:nvSpPr>
          <p:spPr>
            <a:xfrm>
              <a:off x="8960252" y="4182172"/>
              <a:ext cx="279021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FF0000"/>
                  </a:solidFill>
                  <a:latin typeface="Montserrat" panose="00000500000000000000" pitchFamily="2" charset="0"/>
                  <a:ea typeface="Calibri"/>
                  <a:cs typeface="Calibri"/>
                  <a:sym typeface="Calibri"/>
                </a:rPr>
                <a:t>UNTREATED</a:t>
              </a:r>
              <a:endParaRPr sz="2800" b="1" dirty="0">
                <a:solidFill>
                  <a:srgbClr val="FF0000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70;p9">
              <a:extLst>
                <a:ext uri="{FF2B5EF4-FFF2-40B4-BE49-F238E27FC236}">
                  <a16:creationId xmlns:a16="http://schemas.microsoft.com/office/drawing/2014/main" id="{D23D2AC3-B0B4-0EC5-447A-8C77F5FB35A8}"/>
                </a:ext>
              </a:extLst>
            </p:cNvPr>
            <p:cNvSpPr/>
            <p:nvPr/>
          </p:nvSpPr>
          <p:spPr>
            <a:xfrm>
              <a:off x="15289183" y="6088821"/>
              <a:ext cx="277021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FF0000"/>
                  </a:solidFill>
                  <a:latin typeface="Montserrat" panose="00000500000000000000" pitchFamily="2" charset="0"/>
                  <a:ea typeface="Calibri"/>
                  <a:cs typeface="Calibri"/>
                  <a:sym typeface="Calibri"/>
                </a:rPr>
                <a:t>UNTREATED</a:t>
              </a:r>
              <a:endParaRPr sz="2800" b="1" dirty="0">
                <a:solidFill>
                  <a:srgbClr val="FF0000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71;p9">
              <a:extLst>
                <a:ext uri="{FF2B5EF4-FFF2-40B4-BE49-F238E27FC236}">
                  <a16:creationId xmlns:a16="http://schemas.microsoft.com/office/drawing/2014/main" id="{49457090-F64B-707F-9606-718B319DF91C}"/>
                </a:ext>
              </a:extLst>
            </p:cNvPr>
            <p:cNvSpPr/>
            <p:nvPr/>
          </p:nvSpPr>
          <p:spPr>
            <a:xfrm>
              <a:off x="14413332" y="4769543"/>
              <a:ext cx="257926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FF0000"/>
                  </a:solidFill>
                  <a:latin typeface="Montserrat" panose="00000500000000000000" pitchFamily="2" charset="0"/>
                  <a:ea typeface="Calibri"/>
                  <a:cs typeface="Calibri"/>
                  <a:sym typeface="Calibri"/>
                </a:rPr>
                <a:t>UNTREATED</a:t>
              </a:r>
              <a:endParaRPr sz="2800" b="1" dirty="0">
                <a:solidFill>
                  <a:srgbClr val="FF0000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2;p9">
              <a:extLst>
                <a:ext uri="{FF2B5EF4-FFF2-40B4-BE49-F238E27FC236}">
                  <a16:creationId xmlns:a16="http://schemas.microsoft.com/office/drawing/2014/main" id="{FF70B928-A687-8503-0F7F-BCAD407E035E}"/>
                </a:ext>
              </a:extLst>
            </p:cNvPr>
            <p:cNvSpPr/>
            <p:nvPr/>
          </p:nvSpPr>
          <p:spPr>
            <a:xfrm>
              <a:off x="11810836" y="9029700"/>
              <a:ext cx="260249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FF0000"/>
                  </a:solidFill>
                  <a:latin typeface="Montserrat" panose="00000500000000000000" pitchFamily="2" charset="0"/>
                  <a:ea typeface="Calibri"/>
                  <a:cs typeface="Calibri"/>
                  <a:sym typeface="Calibri"/>
                </a:rPr>
                <a:t>UNTREATED</a:t>
              </a:r>
              <a:endParaRPr sz="2800" b="1" dirty="0">
                <a:solidFill>
                  <a:srgbClr val="FF0000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1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11982" y="1"/>
            <a:ext cx="9708270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66800" y="800100"/>
            <a:ext cx="6210300" cy="2958201"/>
            <a:chOff x="0" y="424532"/>
            <a:chExt cx="8280400" cy="3944267"/>
          </a:xfrm>
        </p:grpSpPr>
        <p:sp>
          <p:nvSpPr>
            <p:cNvPr id="7" name="TextBox 7"/>
            <p:cNvSpPr txBox="1"/>
            <p:nvPr/>
          </p:nvSpPr>
          <p:spPr>
            <a:xfrm>
              <a:off x="1320800" y="424532"/>
              <a:ext cx="6197600" cy="3070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450"/>
                </a:lnSpc>
              </a:pPr>
              <a:r>
                <a:rPr lang="en-US" sz="54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Other forms of Transport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4076218"/>
              <a:ext cx="8280400" cy="29258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 descr="Diagram of water evaporation from a river&#10;&#10;Description automatically generated">
            <a:extLst>
              <a:ext uri="{FF2B5EF4-FFF2-40B4-BE49-F238E27FC236}">
                <a16:creationId xmlns:a16="http://schemas.microsoft.com/office/drawing/2014/main" id="{35FB0FF4-FF2F-3901-4E14-CE3D28E31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54" y="63834"/>
            <a:ext cx="8446246" cy="9591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F8415-11A4-A445-E933-46FE139B8410}"/>
              </a:ext>
            </a:extLst>
          </p:cNvPr>
          <p:cNvSpPr txBox="1"/>
          <p:nvPr/>
        </p:nvSpPr>
        <p:spPr>
          <a:xfrm>
            <a:off x="381000" y="4305300"/>
            <a:ext cx="81534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000" b="1" spc="30" dirty="0">
                <a:solidFill>
                  <a:srgbClr val="F8FBFD"/>
                </a:solidFill>
                <a:latin typeface="Montserrat Light"/>
              </a:rPr>
              <a:t>Leaching</a:t>
            </a:r>
            <a:r>
              <a:rPr lang="en-US" sz="3000" spc="30" dirty="0">
                <a:solidFill>
                  <a:srgbClr val="F8FBFD"/>
                </a:solidFill>
                <a:latin typeface="Montserrat Light"/>
              </a:rPr>
              <a:t>: Pollutants can percolate through the soil profile, reaching groundwater.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3000" spc="30" dirty="0">
              <a:solidFill>
                <a:srgbClr val="F8FBFD"/>
              </a:solidFill>
              <a:latin typeface="Montserrat Light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000" b="1" spc="30" dirty="0">
                <a:solidFill>
                  <a:srgbClr val="F8FBFD"/>
                </a:solidFill>
                <a:latin typeface="Montserrat Light"/>
              </a:rPr>
              <a:t>Atmospheric Transport</a:t>
            </a:r>
            <a:r>
              <a:rPr lang="en-US" sz="3000" spc="30" dirty="0">
                <a:solidFill>
                  <a:srgbClr val="F8FBFD"/>
                </a:solidFill>
                <a:latin typeface="Montserrat Light"/>
              </a:rPr>
              <a:t>: Pollutants can volatilize and enter the atmosphere</a:t>
            </a: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3000" spc="30" dirty="0">
              <a:solidFill>
                <a:srgbClr val="F8FBFD"/>
              </a:solidFill>
              <a:latin typeface="Montserrat Light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000" b="1" spc="30" dirty="0">
                <a:solidFill>
                  <a:srgbClr val="F8FBFD"/>
                </a:solidFill>
                <a:latin typeface="Montserrat Light"/>
              </a:rPr>
              <a:t>Adsorption/Desorption</a:t>
            </a:r>
            <a:r>
              <a:rPr lang="en-US" sz="3000" spc="30" dirty="0">
                <a:solidFill>
                  <a:srgbClr val="F8FBFD"/>
                </a:solidFill>
                <a:latin typeface="Montserrat Light"/>
              </a:rPr>
              <a:t>: Pollutants can adhere (adsorption) to soil particles and organic matter or detach from these particles (desorption) and become mobile again</a:t>
            </a:r>
            <a:endParaRPr lang="en-US" altLang="en-US" sz="3000" spc="30" dirty="0">
              <a:solidFill>
                <a:srgbClr val="F8FBFD"/>
              </a:solidFill>
              <a:latin typeface="Montserrat Light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28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342900"/>
            <a:ext cx="8556626" cy="7761208"/>
            <a:chOff x="1009897" y="-525219"/>
            <a:chExt cx="10398844" cy="9315974"/>
          </a:xfrm>
        </p:grpSpPr>
        <p:sp>
          <p:nvSpPr>
            <p:cNvPr id="3" name="TextBox 3"/>
            <p:cNvSpPr txBox="1"/>
            <p:nvPr/>
          </p:nvSpPr>
          <p:spPr>
            <a:xfrm>
              <a:off x="1287714" y="4505344"/>
              <a:ext cx="10121027" cy="4285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000" b="1" spc="30" dirty="0">
                  <a:solidFill>
                    <a:srgbClr val="F8FBFD"/>
                  </a:solidFill>
                  <a:latin typeface="Montserrat Light"/>
                </a:rPr>
                <a:t>Detections were based on; </a:t>
              </a:r>
            </a:p>
            <a:p>
              <a:endParaRPr lang="en-US" sz="3000" b="1" spc="30" dirty="0">
                <a:solidFill>
                  <a:srgbClr val="F8FBFD"/>
                </a:solidFill>
                <a:latin typeface="Montserrat Light"/>
              </a:endParaRPr>
            </a:p>
            <a:p>
              <a:pPr lvl="1"/>
              <a:r>
                <a:rPr lang="en-US" sz="2800" spc="30" dirty="0">
                  <a:solidFill>
                    <a:srgbClr val="F8FBFD"/>
                  </a:solidFill>
                  <a:latin typeface="Montserrat Light"/>
                </a:rPr>
                <a:t>1. &gt; 10% exceeding their lowest</a:t>
              </a:r>
            </a:p>
            <a:p>
              <a:pPr lvl="1"/>
              <a:r>
                <a:rPr lang="en-US" sz="2800" spc="30" dirty="0">
                  <a:solidFill>
                    <a:srgbClr val="F8FBFD"/>
                  </a:solidFill>
                  <a:latin typeface="Montserrat Light"/>
                </a:rPr>
                <a:t>USEPA aquatic life water benchmark </a:t>
              </a:r>
            </a:p>
            <a:p>
              <a:pPr lvl="1"/>
              <a:endParaRPr lang="en-US" sz="1600" spc="30" dirty="0">
                <a:solidFill>
                  <a:srgbClr val="F8FBFD"/>
                </a:solidFill>
                <a:latin typeface="Montserrat Light"/>
              </a:endParaRPr>
            </a:p>
            <a:p>
              <a:pPr lvl="1"/>
              <a:r>
                <a:rPr lang="en-US" sz="2800" spc="30" dirty="0">
                  <a:solidFill>
                    <a:srgbClr val="F8FBFD"/>
                  </a:solidFill>
                  <a:latin typeface="Montserrat Light"/>
                </a:rPr>
                <a:t>OR</a:t>
              </a:r>
            </a:p>
            <a:p>
              <a:pPr lvl="1"/>
              <a:endParaRPr lang="en-US" sz="1600" spc="30" dirty="0">
                <a:solidFill>
                  <a:srgbClr val="F8FBFD"/>
                </a:solidFill>
                <a:latin typeface="Montserrat Light"/>
              </a:endParaRPr>
            </a:p>
            <a:p>
              <a:pPr lvl="1"/>
              <a:r>
                <a:rPr lang="en-US" sz="2800" spc="30" dirty="0">
                  <a:solidFill>
                    <a:srgbClr val="F8FBFD"/>
                  </a:solidFill>
                  <a:latin typeface="Montserrat Light"/>
                </a:rPr>
                <a:t>2. Percentage of sediment detections exceeding their sediment LC 50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09897" y="-525219"/>
              <a:ext cx="9445776" cy="3601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5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Pesticide monitoring in SoCal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1519228" y="3354139"/>
              <a:ext cx="8427114" cy="274394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92AB0FF-48D3-6930-F2DB-8074213059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002323"/>
              </p:ext>
            </p:extLst>
          </p:nvPr>
        </p:nvGraphicFramePr>
        <p:xfrm>
          <a:off x="9110074" y="258609"/>
          <a:ext cx="8720726" cy="9769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E778DA3-42C7-434F-5E28-0DDDA8B5A324}"/>
              </a:ext>
            </a:extLst>
          </p:cNvPr>
          <p:cNvSpPr/>
          <p:nvPr/>
        </p:nvSpPr>
        <p:spPr>
          <a:xfrm>
            <a:off x="16306800" y="495300"/>
            <a:ext cx="1295400" cy="609600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8C5A6-DBBE-2F04-86AD-121401010EFB}"/>
              </a:ext>
            </a:extLst>
          </p:cNvPr>
          <p:cNvSpPr txBox="1"/>
          <p:nvPr/>
        </p:nvSpPr>
        <p:spPr>
          <a:xfrm>
            <a:off x="152399" y="9141343"/>
            <a:ext cx="8957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en-US" sz="2000" b="0" i="0" u="none" strike="noStrike" kern="1200" spc="30" baseline="0">
                <a:solidFill>
                  <a:srgbClr val="F8FBFD"/>
                </a:solidFill>
                <a:latin typeface="Montserrat Light"/>
                <a:ea typeface="+mn-ea"/>
                <a:cs typeface="+mn-cs"/>
              </a:defRPr>
            </a:pPr>
            <a:r>
              <a:rPr lang="en-US" sz="2000" spc="30" dirty="0">
                <a:solidFill>
                  <a:srgbClr val="F8FBFD"/>
                </a:solidFill>
                <a:latin typeface="Montserrat Light"/>
              </a:rPr>
              <a:t>The Lethal Concentration (LC50) is an estimate of the product concentration that would kill 50% of the exposed specimens for the specified exposure period.</a:t>
            </a:r>
          </a:p>
        </p:txBody>
      </p:sp>
    </p:spTree>
    <p:extLst>
      <p:ext uri="{BB962C8B-B14F-4D97-AF65-F5344CB8AC3E}">
        <p14:creationId xmlns:p14="http://schemas.microsoft.com/office/powerpoint/2010/main" val="323420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686050" y="2966276"/>
            <a:ext cx="12915900" cy="4354449"/>
          </a:xfrm>
          <a:prstGeom prst="rect">
            <a:avLst/>
          </a:prstGeom>
          <a:solidFill>
            <a:srgbClr val="F8FBFD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2743200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6230600" y="91059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5284001D-DAB1-34DA-8878-B70BF999AF22}"/>
              </a:ext>
            </a:extLst>
          </p:cNvPr>
          <p:cNvSpPr/>
          <p:nvPr/>
        </p:nvSpPr>
        <p:spPr>
          <a:xfrm>
            <a:off x="6207350" y="3435347"/>
            <a:ext cx="1698814" cy="3795901"/>
          </a:xfrm>
          <a:custGeom>
            <a:avLst/>
            <a:gdLst/>
            <a:ahLst/>
            <a:cxnLst/>
            <a:rect l="l" t="t" r="r" b="b"/>
            <a:pathLst>
              <a:path w="1474216" h="2444877">
                <a:moveTo>
                  <a:pt x="1394587" y="1366393"/>
                </a:moveTo>
                <a:lnTo>
                  <a:pt x="395351" y="2365883"/>
                </a:lnTo>
                <a:cubicBezTo>
                  <a:pt x="315849" y="2444877"/>
                  <a:pt x="186944" y="2444877"/>
                  <a:pt x="107315" y="2365883"/>
                </a:cubicBezTo>
                <a:lnTo>
                  <a:pt x="0" y="2258441"/>
                </a:lnTo>
                <a:lnTo>
                  <a:pt x="891286" y="1366393"/>
                </a:lnTo>
                <a:cubicBezTo>
                  <a:pt x="970788" y="1286891"/>
                  <a:pt x="970788" y="1157859"/>
                  <a:pt x="891286" y="1078357"/>
                </a:cubicBezTo>
                <a:lnTo>
                  <a:pt x="0" y="186944"/>
                </a:lnTo>
                <a:lnTo>
                  <a:pt x="107442" y="79502"/>
                </a:lnTo>
                <a:cubicBezTo>
                  <a:pt x="186944" y="0"/>
                  <a:pt x="315849" y="0"/>
                  <a:pt x="395478" y="79502"/>
                </a:cubicBezTo>
                <a:lnTo>
                  <a:pt x="1394714" y="1078357"/>
                </a:lnTo>
                <a:cubicBezTo>
                  <a:pt x="1474216" y="1157859"/>
                  <a:pt x="1474216" y="1286891"/>
                  <a:pt x="1394714" y="1366393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reeform 26">
            <a:extLst>
              <a:ext uri="{FF2B5EF4-FFF2-40B4-BE49-F238E27FC236}">
                <a16:creationId xmlns:a16="http://schemas.microsoft.com/office/drawing/2014/main" id="{FBB166C6-C654-3DA2-F75D-9B01D6123A39}"/>
              </a:ext>
            </a:extLst>
          </p:cNvPr>
          <p:cNvSpPr/>
          <p:nvPr/>
        </p:nvSpPr>
        <p:spPr>
          <a:xfrm>
            <a:off x="6330650" y="4554854"/>
            <a:ext cx="514707" cy="1307496"/>
          </a:xfrm>
          <a:custGeom>
            <a:avLst/>
            <a:gdLst/>
            <a:ahLst/>
            <a:cxnLst/>
            <a:rect l="l" t="t" r="r" b="b"/>
            <a:pathLst>
              <a:path w="446659" h="842137">
                <a:moveTo>
                  <a:pt x="350393" y="246126"/>
                </a:moveTo>
                <a:lnTo>
                  <a:pt x="165354" y="60960"/>
                </a:lnTo>
                <a:cubicBezTo>
                  <a:pt x="104394" y="0"/>
                  <a:pt x="0" y="42926"/>
                  <a:pt x="0" y="129413"/>
                </a:cubicBezTo>
                <a:lnTo>
                  <a:pt x="0" y="712724"/>
                </a:lnTo>
                <a:cubicBezTo>
                  <a:pt x="0" y="799211"/>
                  <a:pt x="104394" y="842137"/>
                  <a:pt x="165354" y="781177"/>
                </a:cubicBezTo>
                <a:lnTo>
                  <a:pt x="350393" y="596138"/>
                </a:lnTo>
                <a:cubicBezTo>
                  <a:pt x="446659" y="499237"/>
                  <a:pt x="446659" y="342519"/>
                  <a:pt x="350393" y="246126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C6B3585C-F92A-1CDD-4397-7BA2031E012E}"/>
              </a:ext>
            </a:extLst>
          </p:cNvPr>
          <p:cNvSpPr/>
          <p:nvPr/>
        </p:nvSpPr>
        <p:spPr>
          <a:xfrm>
            <a:off x="6752910" y="3771900"/>
            <a:ext cx="8563290" cy="3048000"/>
          </a:xfrm>
          <a:custGeom>
            <a:avLst/>
            <a:gdLst/>
            <a:ahLst/>
            <a:cxnLst/>
            <a:rect l="l" t="t" r="r" b="b"/>
            <a:pathLst>
              <a:path w="7431151" h="1963166">
                <a:moveTo>
                  <a:pt x="6464935" y="0"/>
                </a:moveTo>
                <a:lnTo>
                  <a:pt x="0" y="0"/>
                </a:lnTo>
                <a:lnTo>
                  <a:pt x="837819" y="837565"/>
                </a:lnTo>
                <a:cubicBezTo>
                  <a:pt x="877316" y="877062"/>
                  <a:pt x="897636" y="929386"/>
                  <a:pt x="897636" y="981583"/>
                </a:cubicBezTo>
                <a:cubicBezTo>
                  <a:pt x="897636" y="1033780"/>
                  <a:pt x="877951" y="1085596"/>
                  <a:pt x="837819" y="1125601"/>
                </a:cubicBezTo>
                <a:lnTo>
                  <a:pt x="635" y="1963166"/>
                </a:lnTo>
                <a:lnTo>
                  <a:pt x="6464427" y="1963166"/>
                </a:lnTo>
                <a:lnTo>
                  <a:pt x="7431151" y="981583"/>
                </a:lnTo>
                <a:lnTo>
                  <a:pt x="6464935" y="0"/>
                </a:ln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3014A9A1-3FE4-0443-38C1-02CFD0E16620}"/>
              </a:ext>
            </a:extLst>
          </p:cNvPr>
          <p:cNvSpPr txBox="1"/>
          <p:nvPr/>
        </p:nvSpPr>
        <p:spPr>
          <a:xfrm>
            <a:off x="7614185" y="4187904"/>
            <a:ext cx="692557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pc="756" dirty="0">
                <a:solidFill>
                  <a:schemeClr val="bg1"/>
                </a:solidFill>
                <a:latin typeface="Montserrat Medium" panose="00000600000000000000" pitchFamily="2" charset="0"/>
              </a:rPr>
              <a:t>Where does your water come from?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0C236875-8080-E782-7EA2-7EFFC628AA6D}"/>
              </a:ext>
            </a:extLst>
          </p:cNvPr>
          <p:cNvSpPr txBox="1"/>
          <p:nvPr/>
        </p:nvSpPr>
        <p:spPr>
          <a:xfrm>
            <a:off x="5107229" y="4896281"/>
            <a:ext cx="1406835" cy="799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5400" spc="67" dirty="0">
                <a:latin typeface="Montserrat Classic Bold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738805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77612" y="962957"/>
            <a:ext cx="14932775" cy="1151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0"/>
              </a:lnSpc>
            </a:pPr>
            <a:r>
              <a:rPr lang="en-US" sz="7500" spc="67" dirty="0">
                <a:solidFill>
                  <a:srgbClr val="F8FBFD"/>
                </a:solidFill>
                <a:latin typeface="Montserrat Medium" panose="00000600000000000000" pitchFamily="2" charset="0"/>
              </a:rPr>
              <a:t>Fate of pesticides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7259300" y="1856179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-3408039" y="1856179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diagram of a chemical reaction&#10;&#10;Description automatically generated">
            <a:extLst>
              <a:ext uri="{FF2B5EF4-FFF2-40B4-BE49-F238E27FC236}">
                <a16:creationId xmlns:a16="http://schemas.microsoft.com/office/drawing/2014/main" id="{4DFE13BC-5C73-24D3-441A-7C4F3D60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467100"/>
            <a:ext cx="9601200" cy="6415861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23CCEA-4EAA-C815-0DAA-877B2E7102C9}"/>
              </a:ext>
            </a:extLst>
          </p:cNvPr>
          <p:cNvSpPr txBox="1"/>
          <p:nvPr/>
        </p:nvSpPr>
        <p:spPr>
          <a:xfrm>
            <a:off x="1600200" y="2030022"/>
            <a:ext cx="1485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spc="30" dirty="0">
                <a:solidFill>
                  <a:srgbClr val="F8FBFD"/>
                </a:solidFill>
                <a:latin typeface="Montserrat Light"/>
              </a:rPr>
              <a:t>What happens to the pesticide in soil, water, and air after being released into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3013054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762000" y="1333500"/>
            <a:ext cx="4953000" cy="1514836"/>
            <a:chOff x="-1778000" y="406400"/>
            <a:chExt cx="10474175" cy="2019781"/>
          </a:xfrm>
        </p:grpSpPr>
        <p:sp>
          <p:nvSpPr>
            <p:cNvPr id="7" name="TextBox 7"/>
            <p:cNvSpPr txBox="1"/>
            <p:nvPr/>
          </p:nvSpPr>
          <p:spPr>
            <a:xfrm>
              <a:off x="-1778000" y="406400"/>
              <a:ext cx="10474175" cy="153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450"/>
                </a:lnSpc>
              </a:pPr>
              <a:r>
                <a:rPr lang="en-US" sz="75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Half-Life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-681113" y="2133600"/>
              <a:ext cx="8280399" cy="29258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2A6A669-3E84-3E3E-A1C8-F9012715A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102558"/>
              </p:ext>
            </p:extLst>
          </p:nvPr>
        </p:nvGraphicFramePr>
        <p:xfrm>
          <a:off x="8686800" y="266700"/>
          <a:ext cx="9067801" cy="9612644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592033807"/>
                    </a:ext>
                  </a:extLst>
                </a:gridCol>
                <a:gridCol w="4083917">
                  <a:extLst>
                    <a:ext uri="{9D8B030D-6E8A-4147-A177-3AD203B41FA5}">
                      <a16:colId xmlns:a16="http://schemas.microsoft.com/office/drawing/2014/main" val="2333057884"/>
                    </a:ext>
                  </a:extLst>
                </a:gridCol>
                <a:gridCol w="2012084">
                  <a:extLst>
                    <a:ext uri="{9D8B030D-6E8A-4147-A177-3AD203B41FA5}">
                      <a16:colId xmlns:a16="http://schemas.microsoft.com/office/drawing/2014/main" val="1142862320"/>
                    </a:ext>
                  </a:extLst>
                </a:gridCol>
              </a:tblGrid>
              <a:tr h="763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Pesticide</a:t>
                      </a:r>
                    </a:p>
                  </a:txBody>
                  <a:tcPr marL="3416" marR="3416" marT="6832" marB="68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5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Use</a:t>
                      </a:r>
                    </a:p>
                  </a:txBody>
                  <a:tcPr marL="3416" marR="3416" marT="6832" marB="683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5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Half-Life (days)</a:t>
                      </a:r>
                    </a:p>
                  </a:txBody>
                  <a:tcPr marL="3416" marR="3416" marT="6832" marB="683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306044"/>
                  </a:ext>
                </a:extLst>
              </a:tr>
              <a:tr h="13510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Glyphosate</a:t>
                      </a:r>
                    </a:p>
                  </a:txBody>
                  <a:tcPr marL="3416" marR="3416" marT="6832" marB="683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Broad-spectrum </a:t>
                      </a:r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herbicide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(agriculture, residential, public spaces)</a:t>
                      </a:r>
                    </a:p>
                  </a:txBody>
                  <a:tcPr marL="3416" marR="3416" marT="6832" marB="683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2-197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(avg. 47)</a:t>
                      </a:r>
                    </a:p>
                  </a:txBody>
                  <a:tcPr marL="3416" marR="3416" marT="6832" marB="683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93645638"/>
                  </a:ext>
                </a:extLst>
              </a:tr>
              <a:tr h="1048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2,4-D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Herbicide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for broadleaf weeds (lawns, agriculture, roadways)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1-14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(avg. 7)</a:t>
                      </a:r>
                    </a:p>
                  </a:txBody>
                  <a:tcPr marL="3416" marR="3416" marT="6832" marB="6832"/>
                </a:tc>
                <a:extLst>
                  <a:ext uri="{0D108BD9-81ED-4DB2-BD59-A6C34878D82A}">
                    <a16:rowId xmlns:a16="http://schemas.microsoft.com/office/drawing/2014/main" val="2097532930"/>
                  </a:ext>
                </a:extLst>
              </a:tr>
              <a:tr h="16855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Imidacloprid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Insecticide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(agriculture, residential, commercial landscapes)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48-190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(avg. 120)</a:t>
                      </a:r>
                    </a:p>
                  </a:txBody>
                  <a:tcPr marL="3416" marR="3416" marT="6832" marB="6832"/>
                </a:tc>
                <a:extLst>
                  <a:ext uri="{0D108BD9-81ED-4DB2-BD59-A6C34878D82A}">
                    <a16:rowId xmlns:a16="http://schemas.microsoft.com/office/drawing/2014/main" val="346873759"/>
                  </a:ext>
                </a:extLst>
              </a:tr>
              <a:tr h="101654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Carbaryl (</a:t>
                      </a:r>
                      <a:r>
                        <a:rPr lang="en-US" sz="2300" kern="1200" spc="25" dirty="0" err="1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Sevin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Insecticide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(agriculture, gardens, residential)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1-84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(avg. 10)</a:t>
                      </a:r>
                    </a:p>
                  </a:txBody>
                  <a:tcPr marL="3416" marR="3416" marT="6832" marB="6832"/>
                </a:tc>
                <a:extLst>
                  <a:ext uri="{0D108BD9-81ED-4DB2-BD59-A6C34878D82A}">
                    <a16:rowId xmlns:a16="http://schemas.microsoft.com/office/drawing/2014/main" val="1521812620"/>
                  </a:ext>
                </a:extLst>
              </a:tr>
              <a:tr h="101654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Chlorpyrifos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nsecticide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(agriculture, citrus, almonds, grapes)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7-120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(avg. 30)</a:t>
                      </a:r>
                    </a:p>
                  </a:txBody>
                  <a:tcPr marL="3416" marR="3416" marT="6832" marB="6832"/>
                </a:tc>
                <a:extLst>
                  <a:ext uri="{0D108BD9-81ED-4DB2-BD59-A6C34878D82A}">
                    <a16:rowId xmlns:a16="http://schemas.microsoft.com/office/drawing/2014/main" val="192385643"/>
                  </a:ext>
                </a:extLst>
              </a:tr>
              <a:tr h="13510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Bifenthrin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Insecticide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(agriculture, residential, commercial landscapes)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7-240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(avg. 60)</a:t>
                      </a:r>
                    </a:p>
                  </a:txBody>
                  <a:tcPr marL="3416" marR="3416" marT="6832" marB="6832"/>
                </a:tc>
                <a:extLst>
                  <a:ext uri="{0D108BD9-81ED-4DB2-BD59-A6C34878D82A}">
                    <a16:rowId xmlns:a16="http://schemas.microsoft.com/office/drawing/2014/main" val="3590686015"/>
                  </a:ext>
                </a:extLst>
              </a:tr>
              <a:tr h="13510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Pyrethroids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Insecticides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(agriculture, residential, commercial landscapes)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7-28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(avg. 10)</a:t>
                      </a:r>
                    </a:p>
                  </a:txBody>
                  <a:tcPr marL="3416" marR="3416" marT="6832" marB="6832"/>
                </a:tc>
                <a:extLst>
                  <a:ext uri="{0D108BD9-81ED-4DB2-BD59-A6C34878D82A}">
                    <a16:rowId xmlns:a16="http://schemas.microsoft.com/office/drawing/2014/main" val="256774234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7CDA7D7-8EBB-7318-4621-942013642C38}"/>
              </a:ext>
            </a:extLst>
          </p:cNvPr>
          <p:cNvSpPr txBox="1"/>
          <p:nvPr/>
        </p:nvSpPr>
        <p:spPr>
          <a:xfrm>
            <a:off x="457200" y="4533900"/>
            <a:ext cx="6172200" cy="2351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 dirty="0">
                <a:solidFill>
                  <a:srgbClr val="F8FBFD"/>
                </a:solidFill>
                <a:latin typeface="Montserrat Light"/>
              </a:rPr>
              <a:t>The </a:t>
            </a:r>
            <a:r>
              <a:rPr lang="en-US" sz="3000" b="1" spc="30" dirty="0">
                <a:solidFill>
                  <a:srgbClr val="F8FBFD"/>
                </a:solidFill>
                <a:latin typeface="Montserrat Light"/>
              </a:rPr>
              <a:t>half-life</a:t>
            </a:r>
            <a:r>
              <a:rPr lang="en-US" sz="3000" spc="30" dirty="0">
                <a:solidFill>
                  <a:srgbClr val="F8FBFD"/>
                </a:solidFill>
                <a:latin typeface="Montserrat Light"/>
              </a:rPr>
              <a:t> of a pesticide is the </a:t>
            </a:r>
            <a:r>
              <a:rPr lang="en-US" sz="3000" b="1" spc="30" dirty="0">
                <a:solidFill>
                  <a:srgbClr val="F8FBFD"/>
                </a:solidFill>
                <a:latin typeface="Montserrat Light"/>
              </a:rPr>
              <a:t>time required for half of the pesticide to break down or degrade</a:t>
            </a:r>
            <a:r>
              <a:rPr lang="en-US" sz="3000" spc="30" dirty="0">
                <a:solidFill>
                  <a:srgbClr val="F8FBFD"/>
                </a:solidFill>
                <a:latin typeface="Montserrat Light"/>
              </a:rPr>
              <a:t> in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2088725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686050" y="2966276"/>
            <a:ext cx="12915900" cy="4354449"/>
          </a:xfrm>
          <a:prstGeom prst="rect">
            <a:avLst/>
          </a:prstGeom>
          <a:solidFill>
            <a:srgbClr val="F8FBFD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5284001D-DAB1-34DA-8878-B70BF999AF22}"/>
              </a:ext>
            </a:extLst>
          </p:cNvPr>
          <p:cNvSpPr/>
          <p:nvPr/>
        </p:nvSpPr>
        <p:spPr>
          <a:xfrm>
            <a:off x="6207350" y="3435347"/>
            <a:ext cx="1698814" cy="3795901"/>
          </a:xfrm>
          <a:custGeom>
            <a:avLst/>
            <a:gdLst/>
            <a:ahLst/>
            <a:cxnLst/>
            <a:rect l="l" t="t" r="r" b="b"/>
            <a:pathLst>
              <a:path w="1474216" h="2444877">
                <a:moveTo>
                  <a:pt x="1394587" y="1366393"/>
                </a:moveTo>
                <a:lnTo>
                  <a:pt x="395351" y="2365883"/>
                </a:lnTo>
                <a:cubicBezTo>
                  <a:pt x="315849" y="2444877"/>
                  <a:pt x="186944" y="2444877"/>
                  <a:pt x="107315" y="2365883"/>
                </a:cubicBezTo>
                <a:lnTo>
                  <a:pt x="0" y="2258441"/>
                </a:lnTo>
                <a:lnTo>
                  <a:pt x="891286" y="1366393"/>
                </a:lnTo>
                <a:cubicBezTo>
                  <a:pt x="970788" y="1286891"/>
                  <a:pt x="970788" y="1157859"/>
                  <a:pt x="891286" y="1078357"/>
                </a:cubicBezTo>
                <a:lnTo>
                  <a:pt x="0" y="186944"/>
                </a:lnTo>
                <a:lnTo>
                  <a:pt x="107442" y="79502"/>
                </a:lnTo>
                <a:cubicBezTo>
                  <a:pt x="186944" y="0"/>
                  <a:pt x="315849" y="0"/>
                  <a:pt x="395478" y="79502"/>
                </a:cubicBezTo>
                <a:lnTo>
                  <a:pt x="1394714" y="1078357"/>
                </a:lnTo>
                <a:cubicBezTo>
                  <a:pt x="1474216" y="1157859"/>
                  <a:pt x="1474216" y="1286891"/>
                  <a:pt x="1394714" y="1366393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reeform 26">
            <a:extLst>
              <a:ext uri="{FF2B5EF4-FFF2-40B4-BE49-F238E27FC236}">
                <a16:creationId xmlns:a16="http://schemas.microsoft.com/office/drawing/2014/main" id="{FBB166C6-C654-3DA2-F75D-9B01D6123A39}"/>
              </a:ext>
            </a:extLst>
          </p:cNvPr>
          <p:cNvSpPr/>
          <p:nvPr/>
        </p:nvSpPr>
        <p:spPr>
          <a:xfrm>
            <a:off x="6330650" y="4554854"/>
            <a:ext cx="514707" cy="1307496"/>
          </a:xfrm>
          <a:custGeom>
            <a:avLst/>
            <a:gdLst/>
            <a:ahLst/>
            <a:cxnLst/>
            <a:rect l="l" t="t" r="r" b="b"/>
            <a:pathLst>
              <a:path w="446659" h="842137">
                <a:moveTo>
                  <a:pt x="350393" y="246126"/>
                </a:moveTo>
                <a:lnTo>
                  <a:pt x="165354" y="60960"/>
                </a:lnTo>
                <a:cubicBezTo>
                  <a:pt x="104394" y="0"/>
                  <a:pt x="0" y="42926"/>
                  <a:pt x="0" y="129413"/>
                </a:cubicBezTo>
                <a:lnTo>
                  <a:pt x="0" y="712724"/>
                </a:lnTo>
                <a:cubicBezTo>
                  <a:pt x="0" y="799211"/>
                  <a:pt x="104394" y="842137"/>
                  <a:pt x="165354" y="781177"/>
                </a:cubicBezTo>
                <a:lnTo>
                  <a:pt x="350393" y="596138"/>
                </a:lnTo>
                <a:cubicBezTo>
                  <a:pt x="446659" y="499237"/>
                  <a:pt x="446659" y="342519"/>
                  <a:pt x="350393" y="246126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C6B3585C-F92A-1CDD-4397-7BA2031E012E}"/>
              </a:ext>
            </a:extLst>
          </p:cNvPr>
          <p:cNvSpPr/>
          <p:nvPr/>
        </p:nvSpPr>
        <p:spPr>
          <a:xfrm>
            <a:off x="6752910" y="3771900"/>
            <a:ext cx="8563290" cy="3048000"/>
          </a:xfrm>
          <a:custGeom>
            <a:avLst/>
            <a:gdLst/>
            <a:ahLst/>
            <a:cxnLst/>
            <a:rect l="l" t="t" r="r" b="b"/>
            <a:pathLst>
              <a:path w="7431151" h="1963166">
                <a:moveTo>
                  <a:pt x="6464935" y="0"/>
                </a:moveTo>
                <a:lnTo>
                  <a:pt x="0" y="0"/>
                </a:lnTo>
                <a:lnTo>
                  <a:pt x="837819" y="837565"/>
                </a:lnTo>
                <a:cubicBezTo>
                  <a:pt x="877316" y="877062"/>
                  <a:pt x="897636" y="929386"/>
                  <a:pt x="897636" y="981583"/>
                </a:cubicBezTo>
                <a:cubicBezTo>
                  <a:pt x="897636" y="1033780"/>
                  <a:pt x="877951" y="1085596"/>
                  <a:pt x="837819" y="1125601"/>
                </a:cubicBezTo>
                <a:lnTo>
                  <a:pt x="635" y="1963166"/>
                </a:lnTo>
                <a:lnTo>
                  <a:pt x="6464427" y="1963166"/>
                </a:lnTo>
                <a:lnTo>
                  <a:pt x="7431151" y="981583"/>
                </a:lnTo>
                <a:lnTo>
                  <a:pt x="6464935" y="0"/>
                </a:ln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3014A9A1-3FE4-0443-38C1-02CFD0E16620}"/>
              </a:ext>
            </a:extLst>
          </p:cNvPr>
          <p:cNvSpPr txBox="1"/>
          <p:nvPr/>
        </p:nvSpPr>
        <p:spPr>
          <a:xfrm>
            <a:off x="7614185" y="4187904"/>
            <a:ext cx="692557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7200" spc="756" dirty="0">
                <a:solidFill>
                  <a:schemeClr val="bg1"/>
                </a:solidFill>
                <a:latin typeface="Montserrat Medium" panose="00000600000000000000" pitchFamily="2" charset="0"/>
              </a:rPr>
              <a:t>On-hands Activity #1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0C236875-8080-E782-7EA2-7EFFC628AA6D}"/>
              </a:ext>
            </a:extLst>
          </p:cNvPr>
          <p:cNvSpPr txBox="1"/>
          <p:nvPr/>
        </p:nvSpPr>
        <p:spPr>
          <a:xfrm>
            <a:off x="5105399" y="4688495"/>
            <a:ext cx="1406835" cy="799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5400" spc="67" dirty="0">
                <a:latin typeface="Montserrat Classic Bold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1513553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188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705100"/>
            <a:ext cx="14478000" cy="4573297"/>
            <a:chOff x="0" y="0"/>
            <a:chExt cx="17221200" cy="580593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7221200" cy="5805932"/>
            </a:xfrm>
            <a:prstGeom prst="rect">
              <a:avLst/>
            </a:prstGeom>
            <a:solidFill>
              <a:srgbClr val="F8FBFD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71914" y="1504907"/>
              <a:ext cx="16560799" cy="3125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spc="756" dirty="0">
                  <a:solidFill>
                    <a:srgbClr val="053D57"/>
                  </a:solidFill>
                  <a:latin typeface="Montserrat Black" panose="00000A00000000000000" pitchFamily="2" charset="0"/>
                </a:rPr>
                <a:t># 1 Reading Pesticides labels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686050" y="2966276"/>
            <a:ext cx="12915900" cy="4354449"/>
          </a:xfrm>
          <a:prstGeom prst="rect">
            <a:avLst/>
          </a:prstGeom>
          <a:solidFill>
            <a:srgbClr val="F8FBFD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5284001D-DAB1-34DA-8878-B70BF999AF22}"/>
              </a:ext>
            </a:extLst>
          </p:cNvPr>
          <p:cNvSpPr/>
          <p:nvPr/>
        </p:nvSpPr>
        <p:spPr>
          <a:xfrm>
            <a:off x="6207350" y="3435347"/>
            <a:ext cx="1698814" cy="3795901"/>
          </a:xfrm>
          <a:custGeom>
            <a:avLst/>
            <a:gdLst/>
            <a:ahLst/>
            <a:cxnLst/>
            <a:rect l="l" t="t" r="r" b="b"/>
            <a:pathLst>
              <a:path w="1474216" h="2444877">
                <a:moveTo>
                  <a:pt x="1394587" y="1366393"/>
                </a:moveTo>
                <a:lnTo>
                  <a:pt x="395351" y="2365883"/>
                </a:lnTo>
                <a:cubicBezTo>
                  <a:pt x="315849" y="2444877"/>
                  <a:pt x="186944" y="2444877"/>
                  <a:pt x="107315" y="2365883"/>
                </a:cubicBezTo>
                <a:lnTo>
                  <a:pt x="0" y="2258441"/>
                </a:lnTo>
                <a:lnTo>
                  <a:pt x="891286" y="1366393"/>
                </a:lnTo>
                <a:cubicBezTo>
                  <a:pt x="970788" y="1286891"/>
                  <a:pt x="970788" y="1157859"/>
                  <a:pt x="891286" y="1078357"/>
                </a:cubicBezTo>
                <a:lnTo>
                  <a:pt x="0" y="186944"/>
                </a:lnTo>
                <a:lnTo>
                  <a:pt x="107442" y="79502"/>
                </a:lnTo>
                <a:cubicBezTo>
                  <a:pt x="186944" y="0"/>
                  <a:pt x="315849" y="0"/>
                  <a:pt x="395478" y="79502"/>
                </a:cubicBezTo>
                <a:lnTo>
                  <a:pt x="1394714" y="1078357"/>
                </a:lnTo>
                <a:cubicBezTo>
                  <a:pt x="1474216" y="1157859"/>
                  <a:pt x="1474216" y="1286891"/>
                  <a:pt x="1394714" y="1366393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reeform 26">
            <a:extLst>
              <a:ext uri="{FF2B5EF4-FFF2-40B4-BE49-F238E27FC236}">
                <a16:creationId xmlns:a16="http://schemas.microsoft.com/office/drawing/2014/main" id="{FBB166C6-C654-3DA2-F75D-9B01D6123A39}"/>
              </a:ext>
            </a:extLst>
          </p:cNvPr>
          <p:cNvSpPr/>
          <p:nvPr/>
        </p:nvSpPr>
        <p:spPr>
          <a:xfrm>
            <a:off x="6330650" y="4554854"/>
            <a:ext cx="514707" cy="1307496"/>
          </a:xfrm>
          <a:custGeom>
            <a:avLst/>
            <a:gdLst/>
            <a:ahLst/>
            <a:cxnLst/>
            <a:rect l="l" t="t" r="r" b="b"/>
            <a:pathLst>
              <a:path w="446659" h="842137">
                <a:moveTo>
                  <a:pt x="350393" y="246126"/>
                </a:moveTo>
                <a:lnTo>
                  <a:pt x="165354" y="60960"/>
                </a:lnTo>
                <a:cubicBezTo>
                  <a:pt x="104394" y="0"/>
                  <a:pt x="0" y="42926"/>
                  <a:pt x="0" y="129413"/>
                </a:cubicBezTo>
                <a:lnTo>
                  <a:pt x="0" y="712724"/>
                </a:lnTo>
                <a:cubicBezTo>
                  <a:pt x="0" y="799211"/>
                  <a:pt x="104394" y="842137"/>
                  <a:pt x="165354" y="781177"/>
                </a:cubicBezTo>
                <a:lnTo>
                  <a:pt x="350393" y="596138"/>
                </a:lnTo>
                <a:cubicBezTo>
                  <a:pt x="446659" y="499237"/>
                  <a:pt x="446659" y="342519"/>
                  <a:pt x="350393" y="246126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C6B3585C-F92A-1CDD-4397-7BA2031E012E}"/>
              </a:ext>
            </a:extLst>
          </p:cNvPr>
          <p:cNvSpPr/>
          <p:nvPr/>
        </p:nvSpPr>
        <p:spPr>
          <a:xfrm>
            <a:off x="6752910" y="3771900"/>
            <a:ext cx="8563290" cy="3048000"/>
          </a:xfrm>
          <a:custGeom>
            <a:avLst/>
            <a:gdLst/>
            <a:ahLst/>
            <a:cxnLst/>
            <a:rect l="l" t="t" r="r" b="b"/>
            <a:pathLst>
              <a:path w="7431151" h="1963166">
                <a:moveTo>
                  <a:pt x="6464935" y="0"/>
                </a:moveTo>
                <a:lnTo>
                  <a:pt x="0" y="0"/>
                </a:lnTo>
                <a:lnTo>
                  <a:pt x="837819" y="837565"/>
                </a:lnTo>
                <a:cubicBezTo>
                  <a:pt x="877316" y="877062"/>
                  <a:pt x="897636" y="929386"/>
                  <a:pt x="897636" y="981583"/>
                </a:cubicBezTo>
                <a:cubicBezTo>
                  <a:pt x="897636" y="1033780"/>
                  <a:pt x="877951" y="1085596"/>
                  <a:pt x="837819" y="1125601"/>
                </a:cubicBezTo>
                <a:lnTo>
                  <a:pt x="635" y="1963166"/>
                </a:lnTo>
                <a:lnTo>
                  <a:pt x="6464427" y="1963166"/>
                </a:lnTo>
                <a:lnTo>
                  <a:pt x="7431151" y="981583"/>
                </a:lnTo>
                <a:lnTo>
                  <a:pt x="6464935" y="0"/>
                </a:ln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3014A9A1-3FE4-0443-38C1-02CFD0E16620}"/>
              </a:ext>
            </a:extLst>
          </p:cNvPr>
          <p:cNvSpPr txBox="1"/>
          <p:nvPr/>
        </p:nvSpPr>
        <p:spPr>
          <a:xfrm>
            <a:off x="7614185" y="4187904"/>
            <a:ext cx="692557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7200" spc="756" dirty="0">
                <a:solidFill>
                  <a:schemeClr val="bg1"/>
                </a:solidFill>
                <a:latin typeface="Montserrat Medium" panose="00000600000000000000" pitchFamily="2" charset="0"/>
              </a:rPr>
              <a:t>Why should we care?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0C236875-8080-E782-7EA2-7EFFC628AA6D}"/>
              </a:ext>
            </a:extLst>
          </p:cNvPr>
          <p:cNvSpPr txBox="1"/>
          <p:nvPr/>
        </p:nvSpPr>
        <p:spPr>
          <a:xfrm>
            <a:off x="5105399" y="4688495"/>
            <a:ext cx="1406835" cy="799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5400" spc="67" dirty="0">
                <a:latin typeface="Montserrat Classic Bold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706224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9415" y="889635"/>
            <a:ext cx="14909170" cy="9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We care because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2B73C-CD45-85E8-AD1F-AEECFC7D8027}"/>
              </a:ext>
            </a:extLst>
          </p:cNvPr>
          <p:cNvSpPr txBox="1"/>
          <p:nvPr/>
        </p:nvSpPr>
        <p:spPr>
          <a:xfrm>
            <a:off x="1371600" y="2291076"/>
            <a:ext cx="15621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spc="25" dirty="0">
                <a:solidFill>
                  <a:srgbClr val="F8FBFD"/>
                </a:solidFill>
                <a:latin typeface="Montserrat Light"/>
              </a:rPr>
              <a:t>Pesticides do not just harm the organisms that they are designed to control. They also have a major impact on non-target organisms, including people.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ECD250-C24D-62B9-D11D-28781EFFC8DD}"/>
              </a:ext>
            </a:extLst>
          </p:cNvPr>
          <p:cNvGrpSpPr/>
          <p:nvPr/>
        </p:nvGrpSpPr>
        <p:grpSpPr>
          <a:xfrm>
            <a:off x="7329065" y="3434105"/>
            <a:ext cx="3344200" cy="6789863"/>
            <a:chOff x="7329065" y="3434105"/>
            <a:chExt cx="3344200" cy="6789863"/>
          </a:xfrm>
        </p:grpSpPr>
        <p:grpSp>
          <p:nvGrpSpPr>
            <p:cNvPr id="12" name="Group 12"/>
            <p:cNvGrpSpPr/>
            <p:nvPr/>
          </p:nvGrpSpPr>
          <p:grpSpPr>
            <a:xfrm>
              <a:off x="7436162" y="5236592"/>
              <a:ext cx="3182119" cy="4660654"/>
              <a:chOff x="-6188459" y="-1459096"/>
              <a:chExt cx="6698077" cy="6214204"/>
            </a:xfrm>
          </p:grpSpPr>
          <p:sp>
            <p:nvSpPr>
              <p:cNvPr id="13" name="TextBox 13"/>
              <p:cNvSpPr txBox="1"/>
              <p:nvPr/>
            </p:nvSpPr>
            <p:spPr>
              <a:xfrm>
                <a:off x="-6188459" y="-1459096"/>
                <a:ext cx="6698077" cy="14759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590"/>
                  </a:lnSpc>
                </a:pPr>
                <a:r>
                  <a:rPr lang="en-US" sz="3000" spc="330" dirty="0">
                    <a:solidFill>
                      <a:srgbClr val="F8FBFD"/>
                    </a:solidFill>
                    <a:latin typeface="Montserrat Classic"/>
                  </a:rPr>
                  <a:t>Decreases biodiversity</a:t>
                </a: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-6188459" y="276361"/>
                <a:ext cx="6698077" cy="44787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50"/>
                  </a:lnSpc>
                </a:pPr>
                <a:r>
                  <a:rPr lang="en-US" sz="2200" spc="25" dirty="0">
                    <a:solidFill>
                      <a:srgbClr val="F8FBFD"/>
                    </a:solidFill>
                    <a:latin typeface="Montserrat Light"/>
                  </a:rPr>
                  <a:t>Pesticides have been linked to declines in bees &amp; pollinators, beneficial insects, birds, mammals, aquatic animals and non-target plants </a:t>
                </a:r>
              </a:p>
            </p:txBody>
          </p:sp>
        </p:grpSp>
        <p:pic>
          <p:nvPicPr>
            <p:cNvPr id="28" name="Picture 27" descr="A collage of different animals&#10;&#10;Description automatically generated">
              <a:extLst>
                <a:ext uri="{FF2B5EF4-FFF2-40B4-BE49-F238E27FC236}">
                  <a16:creationId xmlns:a16="http://schemas.microsoft.com/office/drawing/2014/main" id="{978F2425-6F04-0581-E82C-6C12894D4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257" y="3719401"/>
              <a:ext cx="3161124" cy="1305032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8E7EE98-ECC3-83F8-715B-FCA21F622C29}"/>
                </a:ext>
              </a:extLst>
            </p:cNvPr>
            <p:cNvSpPr/>
            <p:nvPr/>
          </p:nvSpPr>
          <p:spPr>
            <a:xfrm>
              <a:off x="7329065" y="3434105"/>
              <a:ext cx="3344200" cy="6789863"/>
            </a:xfrm>
            <a:prstGeom prst="roundRect">
              <a:avLst>
                <a:gd name="adj" fmla="val 6300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1579BC-8152-48CC-E37B-D10FB7A8F7C0}"/>
              </a:ext>
            </a:extLst>
          </p:cNvPr>
          <p:cNvGrpSpPr/>
          <p:nvPr/>
        </p:nvGrpSpPr>
        <p:grpSpPr>
          <a:xfrm>
            <a:off x="14499769" y="3431149"/>
            <a:ext cx="3641623" cy="7397982"/>
            <a:chOff x="14499769" y="3431149"/>
            <a:chExt cx="3641623" cy="7397982"/>
          </a:xfrm>
        </p:grpSpPr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id="{9CE7ABE3-8E54-4C49-BAA9-65ADD585F2EC}"/>
                </a:ext>
              </a:extLst>
            </p:cNvPr>
            <p:cNvGrpSpPr/>
            <p:nvPr/>
          </p:nvGrpSpPr>
          <p:grpSpPr>
            <a:xfrm>
              <a:off x="14499769" y="5193853"/>
              <a:ext cx="3407462" cy="5635278"/>
              <a:chOff x="-5397382" y="-1522092"/>
              <a:chExt cx="6698077" cy="7513701"/>
            </a:xfrm>
          </p:grpSpPr>
          <p:sp>
            <p:nvSpPr>
              <p:cNvPr id="23" name="TextBox 13">
                <a:extLst>
                  <a:ext uri="{FF2B5EF4-FFF2-40B4-BE49-F238E27FC236}">
                    <a16:creationId xmlns:a16="http://schemas.microsoft.com/office/drawing/2014/main" id="{0BE6ABC6-FE30-BD63-D04F-73BE28172FFC}"/>
                  </a:ext>
                </a:extLst>
              </p:cNvPr>
              <p:cNvSpPr txBox="1"/>
              <p:nvPr/>
            </p:nvSpPr>
            <p:spPr>
              <a:xfrm>
                <a:off x="-5397382" y="-1522092"/>
                <a:ext cx="6698077" cy="14759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590"/>
                  </a:lnSpc>
                </a:pPr>
                <a:r>
                  <a:rPr lang="en-US" sz="3000" spc="330" dirty="0">
                    <a:solidFill>
                      <a:srgbClr val="F8FBFD"/>
                    </a:solidFill>
                    <a:latin typeface="Montserrat Classic"/>
                  </a:rPr>
                  <a:t>Drains the economy </a:t>
                </a:r>
              </a:p>
            </p:txBody>
          </p:sp>
          <p:sp>
            <p:nvSpPr>
              <p:cNvPr id="24" name="TextBox 14">
                <a:extLst>
                  <a:ext uri="{FF2B5EF4-FFF2-40B4-BE49-F238E27FC236}">
                    <a16:creationId xmlns:a16="http://schemas.microsoft.com/office/drawing/2014/main" id="{30CD74D9-310D-D09A-EE82-3F322EB8CE53}"/>
                  </a:ext>
                </a:extLst>
              </p:cNvPr>
              <p:cNvSpPr txBox="1"/>
              <p:nvPr/>
            </p:nvSpPr>
            <p:spPr>
              <a:xfrm>
                <a:off x="-5397382" y="213362"/>
                <a:ext cx="6698077" cy="57782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50"/>
                  </a:lnSpc>
                </a:pPr>
                <a:r>
                  <a:rPr lang="en-US" sz="2200" spc="25" dirty="0">
                    <a:solidFill>
                      <a:srgbClr val="F8FBFD"/>
                    </a:solidFill>
                    <a:latin typeface="Montserrat Light"/>
                  </a:rPr>
                  <a:t>Pesticides cause illness and injury, resulting in lost workdays.</a:t>
                </a:r>
              </a:p>
              <a:p>
                <a:pPr algn="ctr">
                  <a:lnSpc>
                    <a:spcPts val="3750"/>
                  </a:lnSpc>
                </a:pPr>
                <a:r>
                  <a:rPr lang="en-US" sz="2200" spc="25" dirty="0">
                    <a:solidFill>
                      <a:srgbClr val="F8FBFD"/>
                    </a:solidFill>
                    <a:latin typeface="Montserrat Light"/>
                  </a:rPr>
                  <a:t>Exploitative markets keep users on the pesticide treadmill that result in resistance  and incorrect use</a:t>
                </a:r>
              </a:p>
            </p:txBody>
          </p:sp>
        </p:grpSp>
        <p:pic>
          <p:nvPicPr>
            <p:cNvPr id="32" name="Picture 31" descr="A gold dollar sign on a black background&#10;&#10;Description automatically generated">
              <a:extLst>
                <a:ext uri="{FF2B5EF4-FFF2-40B4-BE49-F238E27FC236}">
                  <a16:creationId xmlns:a16="http://schemas.microsoft.com/office/drawing/2014/main" id="{0418B17D-383C-CC39-AD7C-FA6C9FCC1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5648" y="3707047"/>
              <a:ext cx="3161124" cy="1317386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EB2B176-37A4-34DB-61ED-D7B8ECB44976}"/>
                </a:ext>
              </a:extLst>
            </p:cNvPr>
            <p:cNvSpPr/>
            <p:nvPr/>
          </p:nvSpPr>
          <p:spPr>
            <a:xfrm>
              <a:off x="14534653" y="3431149"/>
              <a:ext cx="3606739" cy="6855851"/>
            </a:xfrm>
            <a:prstGeom prst="roundRect">
              <a:avLst>
                <a:gd name="adj" fmla="val 6300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53B836-0D02-DF65-E333-CE20205DCB08}"/>
              </a:ext>
            </a:extLst>
          </p:cNvPr>
          <p:cNvGrpSpPr/>
          <p:nvPr/>
        </p:nvGrpSpPr>
        <p:grpSpPr>
          <a:xfrm>
            <a:off x="10923037" y="3434106"/>
            <a:ext cx="3489179" cy="6819900"/>
            <a:chOff x="10923037" y="3434106"/>
            <a:chExt cx="3489179" cy="6819900"/>
          </a:xfrm>
        </p:grpSpPr>
        <p:grpSp>
          <p:nvGrpSpPr>
            <p:cNvPr id="18" name="Group 12">
              <a:extLst>
                <a:ext uri="{FF2B5EF4-FFF2-40B4-BE49-F238E27FC236}">
                  <a16:creationId xmlns:a16="http://schemas.microsoft.com/office/drawing/2014/main" id="{DC41077F-C8D1-3874-F927-FF033D2A1015}"/>
                </a:ext>
              </a:extLst>
            </p:cNvPr>
            <p:cNvGrpSpPr/>
            <p:nvPr/>
          </p:nvGrpSpPr>
          <p:grpSpPr>
            <a:xfrm>
              <a:off x="10923581" y="5129420"/>
              <a:ext cx="3407462" cy="5079530"/>
              <a:chOff x="-818178" y="-1783960"/>
              <a:chExt cx="6839534" cy="6772707"/>
            </a:xfrm>
          </p:grpSpPr>
          <p:sp>
            <p:nvSpPr>
              <p:cNvPr id="19" name="TextBox 13">
                <a:extLst>
                  <a:ext uri="{FF2B5EF4-FFF2-40B4-BE49-F238E27FC236}">
                    <a16:creationId xmlns:a16="http://schemas.microsoft.com/office/drawing/2014/main" id="{A275F217-713A-9106-BEC9-8EF505D7CFB7}"/>
                  </a:ext>
                </a:extLst>
              </p:cNvPr>
              <p:cNvSpPr txBox="1"/>
              <p:nvPr/>
            </p:nvSpPr>
            <p:spPr>
              <a:xfrm>
                <a:off x="-818178" y="-1783960"/>
                <a:ext cx="6839534" cy="147596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590"/>
                  </a:lnSpc>
                </a:pPr>
                <a:r>
                  <a:rPr lang="en-US" sz="3000" spc="330" dirty="0">
                    <a:solidFill>
                      <a:srgbClr val="F8FBFD"/>
                    </a:solidFill>
                    <a:latin typeface="Montserrat Classic"/>
                  </a:rPr>
                  <a:t>Impacts water, soil and air</a:t>
                </a:r>
              </a:p>
            </p:txBody>
          </p:sp>
          <p:sp>
            <p:nvSpPr>
              <p:cNvPr id="20" name="TextBox 14">
                <a:extLst>
                  <a:ext uri="{FF2B5EF4-FFF2-40B4-BE49-F238E27FC236}">
                    <a16:creationId xmlns:a16="http://schemas.microsoft.com/office/drawing/2014/main" id="{2F178AEB-8651-3C11-DE6A-EE54B0DFF659}"/>
                  </a:ext>
                </a:extLst>
              </p:cNvPr>
              <p:cNvSpPr txBox="1"/>
              <p:nvPr/>
            </p:nvSpPr>
            <p:spPr>
              <a:xfrm>
                <a:off x="-806592" y="-139752"/>
                <a:ext cx="6698077" cy="512849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50"/>
                  </a:lnSpc>
                </a:pPr>
                <a:r>
                  <a:rPr lang="en-US" sz="2200" spc="25" dirty="0">
                    <a:solidFill>
                      <a:srgbClr val="F8FBFD"/>
                    </a:solidFill>
                    <a:latin typeface="Montserrat Light"/>
                  </a:rPr>
                  <a:t>Runoff contaminates surface &amp; groundwater. </a:t>
                </a:r>
              </a:p>
              <a:p>
                <a:pPr algn="ctr">
                  <a:lnSpc>
                    <a:spcPts val="3750"/>
                  </a:lnSpc>
                </a:pPr>
                <a:r>
                  <a:rPr lang="en-US" sz="2200" spc="25" dirty="0">
                    <a:solidFill>
                      <a:srgbClr val="F8FBFD"/>
                    </a:solidFill>
                    <a:latin typeface="Montserrat Light"/>
                  </a:rPr>
                  <a:t>Soil micro-organisms are poisoned, affecting soil fertility, and drift &amp; volatilization contaminates rain, air, and fog </a:t>
                </a:r>
              </a:p>
            </p:txBody>
          </p:sp>
        </p:grpSp>
        <p:pic>
          <p:nvPicPr>
            <p:cNvPr id="30" name="Picture 29" descr="A half of the earth with different layers of land and buildings&#10;&#10;Description automatically generated">
              <a:extLst>
                <a:ext uri="{FF2B5EF4-FFF2-40B4-BE49-F238E27FC236}">
                  <a16:creationId xmlns:a16="http://schemas.microsoft.com/office/drawing/2014/main" id="{BB4EDB69-F447-D7E1-D333-6FF99919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314"/>
            <a:stretch/>
          </p:blipFill>
          <p:spPr>
            <a:xfrm>
              <a:off x="11068543" y="3698204"/>
              <a:ext cx="3176467" cy="1305031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B18C96C-E182-E30C-4824-8F13B74B2F48}"/>
                </a:ext>
              </a:extLst>
            </p:cNvPr>
            <p:cNvSpPr/>
            <p:nvPr/>
          </p:nvSpPr>
          <p:spPr>
            <a:xfrm>
              <a:off x="10923037" y="3434106"/>
              <a:ext cx="3489179" cy="6819900"/>
            </a:xfrm>
            <a:prstGeom prst="roundRect">
              <a:avLst>
                <a:gd name="adj" fmla="val 6300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EDD853-0222-911B-8E75-FD832B6A9599}"/>
              </a:ext>
            </a:extLst>
          </p:cNvPr>
          <p:cNvGrpSpPr/>
          <p:nvPr/>
        </p:nvGrpSpPr>
        <p:grpSpPr>
          <a:xfrm>
            <a:off x="73672" y="3434105"/>
            <a:ext cx="7081965" cy="7461175"/>
            <a:chOff x="73672" y="3434105"/>
            <a:chExt cx="7081965" cy="7461175"/>
          </a:xfrm>
        </p:grpSpPr>
        <p:grpSp>
          <p:nvGrpSpPr>
            <p:cNvPr id="4" name="Group 4"/>
            <p:cNvGrpSpPr/>
            <p:nvPr/>
          </p:nvGrpSpPr>
          <p:grpSpPr>
            <a:xfrm>
              <a:off x="73672" y="5312055"/>
              <a:ext cx="3558109" cy="5583225"/>
              <a:chOff x="43661" y="-628385"/>
              <a:chExt cx="6925891" cy="7444299"/>
            </a:xfrm>
          </p:grpSpPr>
          <p:sp>
            <p:nvSpPr>
              <p:cNvPr id="5" name="TextBox 5"/>
              <p:cNvSpPr txBox="1"/>
              <p:nvPr/>
            </p:nvSpPr>
            <p:spPr>
              <a:xfrm>
                <a:off x="43661" y="-628385"/>
                <a:ext cx="6698077" cy="68942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590"/>
                  </a:lnSpc>
                </a:pPr>
                <a:r>
                  <a:rPr lang="en-US" sz="3000" spc="330" dirty="0">
                    <a:solidFill>
                      <a:srgbClr val="F8FBFD"/>
                    </a:solidFill>
                    <a:latin typeface="Montserrat Classic"/>
                  </a:rPr>
                  <a:t>Impacts Health</a:t>
                </a: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271475" y="1025012"/>
                <a:ext cx="6698077" cy="579090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50"/>
                  </a:lnSpc>
                </a:pPr>
                <a:r>
                  <a:rPr lang="en-US" sz="2200" spc="25" dirty="0">
                    <a:solidFill>
                      <a:srgbClr val="F8FBFD"/>
                    </a:solidFill>
                    <a:latin typeface="Montserrat Light"/>
                  </a:rPr>
                  <a:t>Exposure can cause</a:t>
                </a:r>
              </a:p>
              <a:p>
                <a:pPr marL="342900" indent="-342900" algn="ctr">
                  <a:lnSpc>
                    <a:spcPts val="3750"/>
                  </a:lnSpc>
                  <a:buFont typeface="Arial" panose="020B0604020202020204" pitchFamily="34" charset="0"/>
                  <a:buChar char="•"/>
                </a:pPr>
                <a:r>
                  <a:rPr lang="en-US" sz="2200" spc="25" dirty="0">
                    <a:solidFill>
                      <a:srgbClr val="F8FBFD"/>
                    </a:solidFill>
                    <a:latin typeface="Montserrat Light"/>
                  </a:rPr>
                  <a:t> fertility and reproductive issues</a:t>
                </a:r>
              </a:p>
              <a:p>
                <a:pPr marL="342900" indent="-342900" algn="ctr">
                  <a:lnSpc>
                    <a:spcPts val="3750"/>
                  </a:lnSpc>
                  <a:buFont typeface="Arial" panose="020B0604020202020204" pitchFamily="34" charset="0"/>
                  <a:buChar char="•"/>
                </a:pPr>
                <a:r>
                  <a:rPr lang="en-US" sz="2200" spc="25" dirty="0">
                    <a:solidFill>
                      <a:srgbClr val="F8FBFD"/>
                    </a:solidFill>
                    <a:latin typeface="Montserrat Light"/>
                  </a:rPr>
                  <a:t>Diabetes, Obesity</a:t>
                </a:r>
              </a:p>
              <a:p>
                <a:pPr marL="342900" indent="-342900" algn="ctr">
                  <a:lnSpc>
                    <a:spcPts val="3750"/>
                  </a:lnSpc>
                  <a:buFont typeface="Arial" panose="020B0604020202020204" pitchFamily="34" charset="0"/>
                  <a:buChar char="•"/>
                </a:pPr>
                <a:r>
                  <a:rPr lang="en-US" sz="2200" spc="25" dirty="0">
                    <a:solidFill>
                      <a:srgbClr val="F8FBFD"/>
                    </a:solidFill>
                    <a:latin typeface="Montserrat Light"/>
                  </a:rPr>
                  <a:t>Degenerative diseases such as cancers, asthma</a:t>
                </a:r>
              </a:p>
              <a:p>
                <a:pPr marL="342900" indent="-342900" algn="ctr">
                  <a:lnSpc>
                    <a:spcPts val="3750"/>
                  </a:lnSpc>
                  <a:buFont typeface="Arial" panose="020B0604020202020204" pitchFamily="34" charset="0"/>
                  <a:buChar char="•"/>
                </a:pPr>
                <a:endParaRPr lang="en-US" sz="2500" spc="25" dirty="0">
                  <a:solidFill>
                    <a:srgbClr val="F8FBFD"/>
                  </a:solidFill>
                  <a:latin typeface="Montserrat Light"/>
                </a:endParaRPr>
              </a:p>
              <a:p>
                <a:pPr marL="342900" indent="-342900" algn="ctr">
                  <a:lnSpc>
                    <a:spcPts val="3750"/>
                  </a:lnSpc>
                  <a:buFont typeface="Arial" panose="020B0604020202020204" pitchFamily="34" charset="0"/>
                  <a:buChar char="•"/>
                </a:pPr>
                <a:endParaRPr lang="en-US" sz="2500" spc="25" dirty="0">
                  <a:solidFill>
                    <a:srgbClr val="F8FBFD"/>
                  </a:solidFill>
                  <a:latin typeface="Montserrat Light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78429" y="3704749"/>
              <a:ext cx="3161125" cy="1332733"/>
            </a:xfrm>
            <a:custGeom>
              <a:avLst/>
              <a:gdLst/>
              <a:ahLst/>
              <a:cxnLst/>
              <a:rect l="l" t="t" r="r" b="b"/>
              <a:pathLst>
                <a:path w="4991866" h="2010005">
                  <a:moveTo>
                    <a:pt x="0" y="0"/>
                  </a:moveTo>
                  <a:lnTo>
                    <a:pt x="4991866" y="0"/>
                  </a:lnTo>
                  <a:lnTo>
                    <a:pt x="4991866" y="2010005"/>
                  </a:lnTo>
                  <a:lnTo>
                    <a:pt x="0" y="2010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0000"/>
              </a:blip>
              <a:stretch>
                <a:fillRect t="-10380" b="-1038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3796582" y="5308506"/>
              <a:ext cx="3211290" cy="4635247"/>
              <a:chOff x="-2056372" y="-1464759"/>
              <a:chExt cx="4834576" cy="6180327"/>
            </a:xfrm>
          </p:grpSpPr>
          <p:sp>
            <p:nvSpPr>
              <p:cNvPr id="9" name="TextBox 9"/>
              <p:cNvSpPr txBox="1"/>
              <p:nvPr/>
            </p:nvSpPr>
            <p:spPr>
              <a:xfrm>
                <a:off x="-2036376" y="-1464759"/>
                <a:ext cx="4768937" cy="22625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590"/>
                  </a:lnSpc>
                </a:pPr>
                <a:r>
                  <a:rPr lang="en-US" sz="3000" spc="330" dirty="0">
                    <a:solidFill>
                      <a:srgbClr val="F8FBFD"/>
                    </a:solidFill>
                    <a:latin typeface="Montserrat Classic"/>
                  </a:rPr>
                  <a:t>Pregnant mothers and children</a:t>
                </a: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-2056372" y="895036"/>
                <a:ext cx="4834576" cy="38205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750"/>
                  </a:lnSpc>
                </a:pPr>
                <a:r>
                  <a:rPr lang="en-US" sz="2000" spc="25" dirty="0">
                    <a:solidFill>
                      <a:srgbClr val="F8FBFD"/>
                    </a:solidFill>
                    <a:latin typeface="Montserrat Light"/>
                  </a:rPr>
                  <a:t>This group is particularly </a:t>
                </a:r>
                <a:r>
                  <a:rPr lang="en-US" sz="2200" spc="25" dirty="0">
                    <a:solidFill>
                      <a:srgbClr val="F8FBFD"/>
                    </a:solidFill>
                    <a:latin typeface="Montserrat Light"/>
                  </a:rPr>
                  <a:t>sensitive</a:t>
                </a:r>
                <a:r>
                  <a:rPr lang="en-US" sz="2000" spc="25" dirty="0">
                    <a:solidFill>
                      <a:srgbClr val="F8FBFD"/>
                    </a:solidFill>
                    <a:latin typeface="Montserrat Light"/>
                  </a:rPr>
                  <a:t> as exposure can cause childhood cancers, neuro-developmental issues, and other disorders</a:t>
                </a:r>
              </a:p>
            </p:txBody>
          </p:sp>
        </p:grpSp>
        <p:pic>
          <p:nvPicPr>
            <p:cNvPr id="26" name="Picture 25" descr="A family holding hands with a group of children&#10;&#10;Description automatically generated">
              <a:extLst>
                <a:ext uri="{FF2B5EF4-FFF2-40B4-BE49-F238E27FC236}">
                  <a16:creationId xmlns:a16="http://schemas.microsoft.com/office/drawing/2014/main" id="{E886C1AE-CD38-8AF0-9FDB-7EB64671E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32"/>
            <a:stretch/>
          </p:blipFill>
          <p:spPr>
            <a:xfrm>
              <a:off x="3816429" y="3707047"/>
              <a:ext cx="3161125" cy="1340038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E2C2B7F-97D3-EBD3-89DD-842F185148B2}"/>
                </a:ext>
              </a:extLst>
            </p:cNvPr>
            <p:cNvSpPr/>
            <p:nvPr/>
          </p:nvSpPr>
          <p:spPr>
            <a:xfrm>
              <a:off x="234161" y="3434105"/>
              <a:ext cx="6921476" cy="6819900"/>
            </a:xfrm>
            <a:prstGeom prst="roundRect">
              <a:avLst>
                <a:gd name="adj" fmla="val 6300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row: Curved Left 44">
              <a:extLst>
                <a:ext uri="{FF2B5EF4-FFF2-40B4-BE49-F238E27FC236}">
                  <a16:creationId xmlns:a16="http://schemas.microsoft.com/office/drawing/2014/main" id="{26A1775C-B7E7-C1B9-F721-B1AB95A8BB2A}"/>
                </a:ext>
              </a:extLst>
            </p:cNvPr>
            <p:cNvSpPr/>
            <p:nvPr/>
          </p:nvSpPr>
          <p:spPr>
            <a:xfrm rot="4609176">
              <a:off x="3055315" y="5530509"/>
              <a:ext cx="361561" cy="1446036"/>
            </a:xfrm>
            <a:prstGeom prst="curvedLeft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Arrow: Curved Left 46">
              <a:extLst>
                <a:ext uri="{FF2B5EF4-FFF2-40B4-BE49-F238E27FC236}">
                  <a16:creationId xmlns:a16="http://schemas.microsoft.com/office/drawing/2014/main" id="{BED4CA76-E506-A2F7-CFE9-400BD6C6B7E2}"/>
                </a:ext>
              </a:extLst>
            </p:cNvPr>
            <p:cNvSpPr/>
            <p:nvPr/>
          </p:nvSpPr>
          <p:spPr>
            <a:xfrm rot="5181758" flipH="1" flipV="1">
              <a:off x="3256681" y="5019090"/>
              <a:ext cx="385909" cy="1399799"/>
            </a:xfrm>
            <a:prstGeom prst="curvedLeft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762000" y="1333500"/>
            <a:ext cx="4953000" cy="1514836"/>
            <a:chOff x="-1778000" y="406400"/>
            <a:chExt cx="10474175" cy="2019781"/>
          </a:xfrm>
        </p:grpSpPr>
        <p:sp>
          <p:nvSpPr>
            <p:cNvPr id="7" name="TextBox 7"/>
            <p:cNvSpPr txBox="1"/>
            <p:nvPr/>
          </p:nvSpPr>
          <p:spPr>
            <a:xfrm>
              <a:off x="-1778000" y="406400"/>
              <a:ext cx="10474175" cy="1552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450"/>
                </a:lnSpc>
              </a:pPr>
              <a:r>
                <a:rPr lang="en-US" sz="75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Examples</a:t>
              </a:r>
              <a:r>
                <a:rPr lang="en-US" sz="7500" spc="67" dirty="0">
                  <a:solidFill>
                    <a:srgbClr val="F8FBFD"/>
                  </a:solidFill>
                  <a:latin typeface="Montserrat Classic Bold"/>
                </a:rPr>
                <a:t> 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-681113" y="2133600"/>
              <a:ext cx="8280399" cy="29258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2A6A669-3E84-3E3E-A1C8-F9012715A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062806"/>
              </p:ext>
            </p:extLst>
          </p:nvPr>
        </p:nvGraphicFramePr>
        <p:xfrm>
          <a:off x="6248400" y="114300"/>
          <a:ext cx="11811000" cy="976874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187221">
                  <a:extLst>
                    <a:ext uri="{9D8B030D-6E8A-4147-A177-3AD203B41FA5}">
                      <a16:colId xmlns:a16="http://schemas.microsoft.com/office/drawing/2014/main" val="592033807"/>
                    </a:ext>
                  </a:extLst>
                </a:gridCol>
                <a:gridCol w="4215270">
                  <a:extLst>
                    <a:ext uri="{9D8B030D-6E8A-4147-A177-3AD203B41FA5}">
                      <a16:colId xmlns:a16="http://schemas.microsoft.com/office/drawing/2014/main" val="2333057884"/>
                    </a:ext>
                  </a:extLst>
                </a:gridCol>
                <a:gridCol w="1825804">
                  <a:extLst>
                    <a:ext uri="{9D8B030D-6E8A-4147-A177-3AD203B41FA5}">
                      <a16:colId xmlns:a16="http://schemas.microsoft.com/office/drawing/2014/main" val="1142862320"/>
                    </a:ext>
                  </a:extLst>
                </a:gridCol>
                <a:gridCol w="3582705">
                  <a:extLst>
                    <a:ext uri="{9D8B030D-6E8A-4147-A177-3AD203B41FA5}">
                      <a16:colId xmlns:a16="http://schemas.microsoft.com/office/drawing/2014/main" val="2092159433"/>
                    </a:ext>
                  </a:extLst>
                </a:gridCol>
              </a:tblGrid>
              <a:tr h="751986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Pesticide</a:t>
                      </a:r>
                    </a:p>
                  </a:txBody>
                  <a:tcPr marL="3416" marR="3416" marT="6832" marB="68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5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Use</a:t>
                      </a:r>
                    </a:p>
                  </a:txBody>
                  <a:tcPr marL="3416" marR="3416" marT="6832" marB="683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5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Half-Life (days)</a:t>
                      </a:r>
                    </a:p>
                  </a:txBody>
                  <a:tcPr marL="3416" marR="3416" marT="6832" marB="683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5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Notes</a:t>
                      </a:r>
                    </a:p>
                  </a:txBody>
                  <a:tcPr marL="3416" marR="3416" marT="6832" marB="683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306044"/>
                  </a:ext>
                </a:extLst>
              </a:tr>
              <a:tr h="1372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Glyphosate</a:t>
                      </a:r>
                    </a:p>
                  </a:txBody>
                  <a:tcPr marL="3416" marR="3416" marT="6832" marB="683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Broad-spectrum </a:t>
                      </a:r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herbicide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(agriculture, residential, public spaces)</a:t>
                      </a:r>
                    </a:p>
                  </a:txBody>
                  <a:tcPr marL="3416" marR="3416" marT="6832" marB="683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2-197 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(avg. 47)</a:t>
                      </a:r>
                    </a:p>
                  </a:txBody>
                  <a:tcPr marL="3416" marR="3416" marT="6832" marB="683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Binds to soil, reducing mobility but increasing persistence.</a:t>
                      </a:r>
                    </a:p>
                  </a:txBody>
                  <a:tcPr marL="3416" marR="3416" marT="6832" marB="683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93645638"/>
                  </a:ext>
                </a:extLst>
              </a:tr>
              <a:tr h="1032707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2,4-D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Herbicide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for broadleaf weeds (lawns, agriculture, roadways)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1-14 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(avg. 7)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Relatively mobile, can leach into groundwater.</a:t>
                      </a:r>
                    </a:p>
                  </a:txBody>
                  <a:tcPr marL="3416" marR="3416" marT="6832" marB="6832"/>
                </a:tc>
                <a:extLst>
                  <a:ext uri="{0D108BD9-81ED-4DB2-BD59-A6C34878D82A}">
                    <a16:rowId xmlns:a16="http://schemas.microsoft.com/office/drawing/2014/main" val="2097532930"/>
                  </a:ext>
                </a:extLst>
              </a:tr>
              <a:tr h="1712346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Imidacloprid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Insecticide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(agriculture, residential, commercial landscapes)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48-190 (avg. 120)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Highly soluble, leaches into groundwater, </a:t>
                      </a:r>
                      <a:r>
                        <a:rPr lang="en-US" sz="2300" kern="1200" spc="25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 Light"/>
                          <a:ea typeface="+mn-ea"/>
                          <a:cs typeface="+mn-cs"/>
                        </a:rPr>
                        <a:t>risk to non-target organisms.</a:t>
                      </a:r>
                    </a:p>
                  </a:txBody>
                  <a:tcPr marL="3416" marR="3416" marT="6832" marB="6832"/>
                </a:tc>
                <a:extLst>
                  <a:ext uri="{0D108BD9-81ED-4DB2-BD59-A6C34878D82A}">
                    <a16:rowId xmlns:a16="http://schemas.microsoft.com/office/drawing/2014/main" val="346873759"/>
                  </a:ext>
                </a:extLst>
              </a:tr>
              <a:tr h="103270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Carbaryl (</a:t>
                      </a:r>
                      <a:r>
                        <a:rPr lang="en-US" sz="2300" kern="1200" spc="25" dirty="0" err="1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Sevin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Insecticide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(agriculture, gardens, residential)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1-84 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(avg. 10)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Moderately mobile, </a:t>
                      </a:r>
                      <a:r>
                        <a:rPr lang="en-US" sz="2300" kern="1200" spc="25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 Light"/>
                          <a:ea typeface="+mn-ea"/>
                          <a:cs typeface="+mn-cs"/>
                        </a:rPr>
                        <a:t>can affect aquatic life.</a:t>
                      </a:r>
                    </a:p>
                  </a:txBody>
                  <a:tcPr marL="3416" marR="3416" marT="6832" marB="6832"/>
                </a:tc>
                <a:extLst>
                  <a:ext uri="{0D108BD9-81ED-4DB2-BD59-A6C34878D82A}">
                    <a16:rowId xmlns:a16="http://schemas.microsoft.com/office/drawing/2014/main" val="1521812620"/>
                  </a:ext>
                </a:extLst>
              </a:tr>
              <a:tr h="103270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Chlorpyrifos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nsecticide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(agriculture, citrus, almonds, grapes)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7-120 (avg. 30)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Persistent, </a:t>
                      </a:r>
                      <a:r>
                        <a:rPr lang="en-US" sz="2300" kern="1200" spc="25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 Light"/>
                          <a:ea typeface="+mn-ea"/>
                          <a:cs typeface="+mn-cs"/>
                        </a:rPr>
                        <a:t>risks to health and wildlife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, use restricted.</a:t>
                      </a:r>
                    </a:p>
                  </a:txBody>
                  <a:tcPr marL="3416" marR="3416" marT="6832" marB="6832"/>
                </a:tc>
                <a:extLst>
                  <a:ext uri="{0D108BD9-81ED-4DB2-BD59-A6C34878D82A}">
                    <a16:rowId xmlns:a16="http://schemas.microsoft.com/office/drawing/2014/main" val="192385643"/>
                  </a:ext>
                </a:extLst>
              </a:tr>
              <a:tr h="137252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Bifenthrin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Insecticide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(agriculture, residential, commercial landscapes)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7-240 (avg. 60)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 Light"/>
                          <a:ea typeface="+mn-ea"/>
                          <a:cs typeface="+mn-cs"/>
                        </a:rPr>
                        <a:t>Highly toxic to aquatic life,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binds to soil, reduced mobility.</a:t>
                      </a:r>
                    </a:p>
                  </a:txBody>
                  <a:tcPr marL="3416" marR="3416" marT="6832" marB="6832"/>
                </a:tc>
                <a:extLst>
                  <a:ext uri="{0D108BD9-81ED-4DB2-BD59-A6C34878D82A}">
                    <a16:rowId xmlns:a16="http://schemas.microsoft.com/office/drawing/2014/main" val="3590686015"/>
                  </a:ext>
                </a:extLst>
              </a:tr>
              <a:tr h="137252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Pyrethroids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b="1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Insecticides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(agriculture, residential, commercial landscapes)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7-28 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(avg. 10)</a:t>
                      </a:r>
                    </a:p>
                  </a:txBody>
                  <a:tcPr marL="3416" marR="3416" marT="6832" marB="6832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300" kern="1200" spc="25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 Light"/>
                          <a:ea typeface="+mn-ea"/>
                          <a:cs typeface="+mn-cs"/>
                        </a:rPr>
                        <a:t>Highly toxic to aquatic life, </a:t>
                      </a:r>
                      <a:r>
                        <a:rPr lang="en-US" sz="2300" kern="1200" spc="25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binds to soil and organic matter.</a:t>
                      </a:r>
                    </a:p>
                  </a:txBody>
                  <a:tcPr marL="3416" marR="3416" marT="6832" marB="6832"/>
                </a:tc>
                <a:extLst>
                  <a:ext uri="{0D108BD9-81ED-4DB2-BD59-A6C34878D82A}">
                    <a16:rowId xmlns:a16="http://schemas.microsoft.com/office/drawing/2014/main" val="256774234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0F55C86-1769-2127-94AC-686278D0727E}"/>
              </a:ext>
            </a:extLst>
          </p:cNvPr>
          <p:cNvSpPr txBox="1"/>
          <p:nvPr/>
        </p:nvSpPr>
        <p:spPr>
          <a:xfrm>
            <a:off x="1219200" y="4457700"/>
            <a:ext cx="411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spc="30" dirty="0">
                <a:solidFill>
                  <a:srgbClr val="F8FBFD"/>
                </a:solidFill>
                <a:latin typeface="Montserrat Light"/>
              </a:rPr>
              <a:t>Impact of few individual pesticides</a:t>
            </a:r>
          </a:p>
        </p:txBody>
      </p:sp>
    </p:spTree>
    <p:extLst>
      <p:ext uri="{BB962C8B-B14F-4D97-AF65-F5344CB8AC3E}">
        <p14:creationId xmlns:p14="http://schemas.microsoft.com/office/powerpoint/2010/main" val="1280856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9415" y="889635"/>
            <a:ext cx="14909170" cy="9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We care because …</a:t>
            </a:r>
          </a:p>
        </p:txBody>
      </p:sp>
      <p:grpSp>
        <p:nvGrpSpPr>
          <p:cNvPr id="18" name="Group 12">
            <a:extLst>
              <a:ext uri="{FF2B5EF4-FFF2-40B4-BE49-F238E27FC236}">
                <a16:creationId xmlns:a16="http://schemas.microsoft.com/office/drawing/2014/main" id="{DC41077F-C8D1-3874-F927-FF033D2A1015}"/>
              </a:ext>
            </a:extLst>
          </p:cNvPr>
          <p:cNvGrpSpPr/>
          <p:nvPr/>
        </p:nvGrpSpPr>
        <p:grpSpPr>
          <a:xfrm>
            <a:off x="5106542" y="4973735"/>
            <a:ext cx="7154049" cy="2434558"/>
            <a:chOff x="-818179" y="-139752"/>
            <a:chExt cx="6839534" cy="3262198"/>
          </a:xfrm>
        </p:grpSpPr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A275F217-713A-9106-BEC9-8EF505D7CFB7}"/>
                </a:ext>
              </a:extLst>
            </p:cNvPr>
            <p:cNvSpPr txBox="1"/>
            <p:nvPr/>
          </p:nvSpPr>
          <p:spPr>
            <a:xfrm>
              <a:off x="-818179" y="-139752"/>
              <a:ext cx="6839534" cy="15808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4400" spc="330" dirty="0">
                  <a:solidFill>
                    <a:srgbClr val="F8FBFD"/>
                  </a:solidFill>
                  <a:latin typeface="Montserrat Classic"/>
                </a:rPr>
                <a:t>Pollutants impact water</a:t>
              </a: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2F178AEB-8651-3C11-DE6A-EE54B0DFF659}"/>
                </a:ext>
              </a:extLst>
            </p:cNvPr>
            <p:cNvSpPr txBox="1"/>
            <p:nvPr/>
          </p:nvSpPr>
          <p:spPr>
            <a:xfrm>
              <a:off x="202145" y="1816491"/>
              <a:ext cx="5679269" cy="1305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3200" spc="25" dirty="0">
                  <a:solidFill>
                    <a:srgbClr val="F8FBFD"/>
                  </a:solidFill>
                  <a:latin typeface="Montserrat Light"/>
                </a:rPr>
                <a:t>Runoff contaminates surface &amp; groundwater. </a:t>
              </a:r>
            </a:p>
          </p:txBody>
        </p:sp>
      </p:grpSp>
      <p:pic>
        <p:nvPicPr>
          <p:cNvPr id="30" name="Picture 29" descr="A half of the earth with different layers of land and buildings&#10;&#10;Description automatically generated">
            <a:extLst>
              <a:ext uri="{FF2B5EF4-FFF2-40B4-BE49-F238E27FC236}">
                <a16:creationId xmlns:a16="http://schemas.microsoft.com/office/drawing/2014/main" id="{BB4EDB69-F447-D7E1-D333-6FF99919B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14"/>
          <a:stretch/>
        </p:blipFill>
        <p:spPr>
          <a:xfrm>
            <a:off x="5410894" y="2322530"/>
            <a:ext cx="6669070" cy="2350568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B18C96C-E182-E30C-4824-8F13B74B2F48}"/>
              </a:ext>
            </a:extLst>
          </p:cNvPr>
          <p:cNvSpPr/>
          <p:nvPr/>
        </p:nvSpPr>
        <p:spPr>
          <a:xfrm>
            <a:off x="5020758" y="2014904"/>
            <a:ext cx="7325616" cy="5795596"/>
          </a:xfrm>
          <a:prstGeom prst="roundRect">
            <a:avLst>
              <a:gd name="adj" fmla="val 63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D6A737A3-F63F-2DB4-6E3E-A5487FD5B3A2}"/>
              </a:ext>
            </a:extLst>
          </p:cNvPr>
          <p:cNvSpPr txBox="1"/>
          <p:nvPr/>
        </p:nvSpPr>
        <p:spPr>
          <a:xfrm>
            <a:off x="1852231" y="8189046"/>
            <a:ext cx="1490917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Our hands-on activity will be to determine water quality collected from different land uses in the watershed.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883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686050" y="2966276"/>
            <a:ext cx="12915900" cy="4354449"/>
          </a:xfrm>
          <a:prstGeom prst="rect">
            <a:avLst/>
          </a:prstGeom>
          <a:solidFill>
            <a:srgbClr val="F8FBFD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5284001D-DAB1-34DA-8878-B70BF999AF22}"/>
              </a:ext>
            </a:extLst>
          </p:cNvPr>
          <p:cNvSpPr/>
          <p:nvPr/>
        </p:nvSpPr>
        <p:spPr>
          <a:xfrm>
            <a:off x="6207350" y="3435347"/>
            <a:ext cx="1698814" cy="3795901"/>
          </a:xfrm>
          <a:custGeom>
            <a:avLst/>
            <a:gdLst/>
            <a:ahLst/>
            <a:cxnLst/>
            <a:rect l="l" t="t" r="r" b="b"/>
            <a:pathLst>
              <a:path w="1474216" h="2444877">
                <a:moveTo>
                  <a:pt x="1394587" y="1366393"/>
                </a:moveTo>
                <a:lnTo>
                  <a:pt x="395351" y="2365883"/>
                </a:lnTo>
                <a:cubicBezTo>
                  <a:pt x="315849" y="2444877"/>
                  <a:pt x="186944" y="2444877"/>
                  <a:pt x="107315" y="2365883"/>
                </a:cubicBezTo>
                <a:lnTo>
                  <a:pt x="0" y="2258441"/>
                </a:lnTo>
                <a:lnTo>
                  <a:pt x="891286" y="1366393"/>
                </a:lnTo>
                <a:cubicBezTo>
                  <a:pt x="970788" y="1286891"/>
                  <a:pt x="970788" y="1157859"/>
                  <a:pt x="891286" y="1078357"/>
                </a:cubicBezTo>
                <a:lnTo>
                  <a:pt x="0" y="186944"/>
                </a:lnTo>
                <a:lnTo>
                  <a:pt x="107442" y="79502"/>
                </a:lnTo>
                <a:cubicBezTo>
                  <a:pt x="186944" y="0"/>
                  <a:pt x="315849" y="0"/>
                  <a:pt x="395478" y="79502"/>
                </a:cubicBezTo>
                <a:lnTo>
                  <a:pt x="1394714" y="1078357"/>
                </a:lnTo>
                <a:cubicBezTo>
                  <a:pt x="1474216" y="1157859"/>
                  <a:pt x="1474216" y="1286891"/>
                  <a:pt x="1394714" y="1366393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reeform 26">
            <a:extLst>
              <a:ext uri="{FF2B5EF4-FFF2-40B4-BE49-F238E27FC236}">
                <a16:creationId xmlns:a16="http://schemas.microsoft.com/office/drawing/2014/main" id="{FBB166C6-C654-3DA2-F75D-9B01D6123A39}"/>
              </a:ext>
            </a:extLst>
          </p:cNvPr>
          <p:cNvSpPr/>
          <p:nvPr/>
        </p:nvSpPr>
        <p:spPr>
          <a:xfrm>
            <a:off x="6330650" y="4554854"/>
            <a:ext cx="514707" cy="1307496"/>
          </a:xfrm>
          <a:custGeom>
            <a:avLst/>
            <a:gdLst/>
            <a:ahLst/>
            <a:cxnLst/>
            <a:rect l="l" t="t" r="r" b="b"/>
            <a:pathLst>
              <a:path w="446659" h="842137">
                <a:moveTo>
                  <a:pt x="350393" y="246126"/>
                </a:moveTo>
                <a:lnTo>
                  <a:pt x="165354" y="60960"/>
                </a:lnTo>
                <a:cubicBezTo>
                  <a:pt x="104394" y="0"/>
                  <a:pt x="0" y="42926"/>
                  <a:pt x="0" y="129413"/>
                </a:cubicBezTo>
                <a:lnTo>
                  <a:pt x="0" y="712724"/>
                </a:lnTo>
                <a:cubicBezTo>
                  <a:pt x="0" y="799211"/>
                  <a:pt x="104394" y="842137"/>
                  <a:pt x="165354" y="781177"/>
                </a:cubicBezTo>
                <a:lnTo>
                  <a:pt x="350393" y="596138"/>
                </a:lnTo>
                <a:cubicBezTo>
                  <a:pt x="446659" y="499237"/>
                  <a:pt x="446659" y="342519"/>
                  <a:pt x="350393" y="246126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C6B3585C-F92A-1CDD-4397-7BA2031E012E}"/>
              </a:ext>
            </a:extLst>
          </p:cNvPr>
          <p:cNvSpPr/>
          <p:nvPr/>
        </p:nvSpPr>
        <p:spPr>
          <a:xfrm>
            <a:off x="6752910" y="3771900"/>
            <a:ext cx="8563290" cy="3048000"/>
          </a:xfrm>
          <a:custGeom>
            <a:avLst/>
            <a:gdLst/>
            <a:ahLst/>
            <a:cxnLst/>
            <a:rect l="l" t="t" r="r" b="b"/>
            <a:pathLst>
              <a:path w="7431151" h="1963166">
                <a:moveTo>
                  <a:pt x="6464935" y="0"/>
                </a:moveTo>
                <a:lnTo>
                  <a:pt x="0" y="0"/>
                </a:lnTo>
                <a:lnTo>
                  <a:pt x="837819" y="837565"/>
                </a:lnTo>
                <a:cubicBezTo>
                  <a:pt x="877316" y="877062"/>
                  <a:pt x="897636" y="929386"/>
                  <a:pt x="897636" y="981583"/>
                </a:cubicBezTo>
                <a:cubicBezTo>
                  <a:pt x="897636" y="1033780"/>
                  <a:pt x="877951" y="1085596"/>
                  <a:pt x="837819" y="1125601"/>
                </a:cubicBezTo>
                <a:lnTo>
                  <a:pt x="635" y="1963166"/>
                </a:lnTo>
                <a:lnTo>
                  <a:pt x="6464427" y="1963166"/>
                </a:lnTo>
                <a:lnTo>
                  <a:pt x="7431151" y="981583"/>
                </a:lnTo>
                <a:lnTo>
                  <a:pt x="6464935" y="0"/>
                </a:ln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3014A9A1-3FE4-0443-38C1-02CFD0E16620}"/>
              </a:ext>
            </a:extLst>
          </p:cNvPr>
          <p:cNvSpPr txBox="1"/>
          <p:nvPr/>
        </p:nvSpPr>
        <p:spPr>
          <a:xfrm>
            <a:off x="7614185" y="4187904"/>
            <a:ext cx="692557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7200" b="1" spc="756" dirty="0">
                <a:solidFill>
                  <a:schemeClr val="bg1"/>
                </a:solidFill>
                <a:latin typeface="Montserrat Medium" panose="00000600000000000000" pitchFamily="2" charset="0"/>
              </a:rPr>
              <a:t>On-hands activity # 2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0C236875-8080-E782-7EA2-7EFFC628AA6D}"/>
              </a:ext>
            </a:extLst>
          </p:cNvPr>
          <p:cNvSpPr txBox="1"/>
          <p:nvPr/>
        </p:nvSpPr>
        <p:spPr>
          <a:xfrm>
            <a:off x="5060325" y="4808983"/>
            <a:ext cx="1406835" cy="799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5400" spc="67" dirty="0">
                <a:latin typeface="Montserrat Classic Bold"/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861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8342" y="662926"/>
            <a:ext cx="6172200" cy="6614024"/>
            <a:chOff x="-260261" y="33410"/>
            <a:chExt cx="8229599" cy="7938979"/>
          </a:xfrm>
        </p:grpSpPr>
        <p:sp>
          <p:nvSpPr>
            <p:cNvPr id="4" name="TextBox 4"/>
            <p:cNvSpPr txBox="1"/>
            <p:nvPr/>
          </p:nvSpPr>
          <p:spPr>
            <a:xfrm>
              <a:off x="-260261" y="4518200"/>
              <a:ext cx="8229599" cy="3454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600" spc="30" dirty="0">
                  <a:solidFill>
                    <a:srgbClr val="F8FBFD"/>
                  </a:solidFill>
                  <a:latin typeface="Montserrat Light"/>
                </a:rPr>
                <a:t>Why the activity?</a:t>
              </a:r>
            </a:p>
            <a:p>
              <a:pPr marL="457200" indent="-457200">
                <a:lnSpc>
                  <a:spcPts val="4500"/>
                </a:lnSpc>
                <a:buFont typeface="Wingdings" panose="05000000000000000000" pitchFamily="2" charset="2"/>
                <a:buChar char="Ø"/>
              </a:pPr>
              <a:endParaRPr lang="en-US" sz="2800" spc="30" dirty="0">
                <a:solidFill>
                  <a:srgbClr val="F8FBFD"/>
                </a:solidFill>
                <a:latin typeface="Montserrat Light"/>
              </a:endParaRPr>
            </a:p>
            <a:p>
              <a:pPr marL="457200" indent="-457200" algn="ctr">
                <a:buFont typeface="Wingdings" panose="05000000000000000000" pitchFamily="2" charset="2"/>
                <a:buChar char="Ø"/>
              </a:pPr>
              <a:r>
                <a:rPr lang="en-US" sz="2800" b="0" i="0" u="none" strike="noStrike" dirty="0">
                  <a:solidFill>
                    <a:srgbClr val="FBFCFE"/>
                  </a:solidFill>
                  <a:effectLst/>
                  <a:latin typeface="Montserrat" panose="00000500000000000000" pitchFamily="2" charset="0"/>
                </a:rPr>
                <a:t>helps you understand the quality of local water sources and identify potential pollutants.</a:t>
              </a:r>
              <a:endParaRPr lang="en-US" sz="2800" dirty="0">
                <a:solidFill>
                  <a:srgbClr val="FBFCFE"/>
                </a:solidFill>
                <a:effectLst/>
                <a:latin typeface="Montserrat" panose="00000500000000000000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43184" y="33410"/>
              <a:ext cx="7444095" cy="24382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Water Quality tests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1336780" y="3067228"/>
              <a:ext cx="5915653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86EFAAA-5158-BAD8-C762-29632F156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869" y="2749900"/>
            <a:ext cx="916203" cy="1135464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6CE6A8-8B03-3CCE-D18F-113AD12A1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713" y="3390900"/>
            <a:ext cx="614124" cy="761093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D8FD54-671E-3FE6-68D2-55E5CE4B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230" y="3600828"/>
            <a:ext cx="484770" cy="600784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767A1-D44B-5B6A-3300-2A561B27C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669071"/>
            <a:ext cx="10214145" cy="8948857"/>
          </a:xfrm>
          <a:prstGeom prst="rect">
            <a:avLst/>
          </a:prstGeom>
        </p:spPr>
      </p:pic>
      <p:pic>
        <p:nvPicPr>
          <p:cNvPr id="10" name="Picture 9" descr="A yellow excavator digging a dirt road&#10;&#10;Description automatically generated">
            <a:extLst>
              <a:ext uri="{FF2B5EF4-FFF2-40B4-BE49-F238E27FC236}">
                <a16:creationId xmlns:a16="http://schemas.microsoft.com/office/drawing/2014/main" id="{9949BABE-CE8E-FB5E-243D-18FA3C4C2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1"/>
          <a:stretch/>
        </p:blipFill>
        <p:spPr>
          <a:xfrm>
            <a:off x="12378129" y="2924234"/>
            <a:ext cx="2252271" cy="152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Octagon 17">
            <a:extLst>
              <a:ext uri="{FF2B5EF4-FFF2-40B4-BE49-F238E27FC236}">
                <a16:creationId xmlns:a16="http://schemas.microsoft.com/office/drawing/2014/main" id="{F883346D-280B-C225-DD29-5AF98BA41365}"/>
              </a:ext>
            </a:extLst>
          </p:cNvPr>
          <p:cNvSpPr/>
          <p:nvPr/>
        </p:nvSpPr>
        <p:spPr>
          <a:xfrm>
            <a:off x="10820400" y="4420535"/>
            <a:ext cx="477672" cy="527901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id="{3946497A-2886-A247-4D28-DCA1C82EAA49}"/>
              </a:ext>
            </a:extLst>
          </p:cNvPr>
          <p:cNvSpPr/>
          <p:nvPr/>
        </p:nvSpPr>
        <p:spPr>
          <a:xfrm>
            <a:off x="12268200" y="3429845"/>
            <a:ext cx="485886" cy="455519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92A631-BEB1-7A91-286A-0C397C41B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9685" y="3176326"/>
            <a:ext cx="916203" cy="808416"/>
          </a:xfrm>
          <a:prstGeom prst="snip2DiagRect">
            <a:avLst>
              <a:gd name="adj1" fmla="val 19131"/>
              <a:gd name="adj2" fmla="val 50000"/>
            </a:avLst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84DDC2-208D-E875-A5F7-19F88CD93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5266" y="3320627"/>
            <a:ext cx="830879" cy="733130"/>
          </a:xfrm>
          <a:prstGeom prst="snip2DiagRect">
            <a:avLst>
              <a:gd name="adj1" fmla="val 0"/>
              <a:gd name="adj2" fmla="val 50000"/>
            </a:avLst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EF2C96-5454-BD5E-3AF5-D52F78B46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8390" y="3185750"/>
            <a:ext cx="741233" cy="654030"/>
          </a:xfrm>
          <a:prstGeom prst="snip2DiagRect">
            <a:avLst>
              <a:gd name="adj1" fmla="val 0"/>
              <a:gd name="adj2" fmla="val 50000"/>
            </a:avLst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89130167-75DA-980C-FDCF-94011241F586}"/>
              </a:ext>
            </a:extLst>
          </p:cNvPr>
          <p:cNvSpPr txBox="1"/>
          <p:nvPr/>
        </p:nvSpPr>
        <p:spPr>
          <a:xfrm>
            <a:off x="1600200" y="8286514"/>
            <a:ext cx="501690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spc="30" dirty="0">
                <a:solidFill>
                  <a:srgbClr val="F8FBFD"/>
                </a:solidFill>
                <a:latin typeface="Montserrat Light"/>
              </a:rPr>
              <a:t>a = mine</a:t>
            </a:r>
          </a:p>
          <a:p>
            <a:r>
              <a:rPr lang="en-US" sz="2400" spc="30" dirty="0">
                <a:solidFill>
                  <a:srgbClr val="F8FBFD"/>
                </a:solidFill>
                <a:latin typeface="Montserrat Light"/>
              </a:rPr>
              <a:t>b = Undisturbed forest</a:t>
            </a:r>
          </a:p>
          <a:p>
            <a:r>
              <a:rPr lang="en-US" sz="2400" spc="30" dirty="0">
                <a:solidFill>
                  <a:srgbClr val="F8FBFD"/>
                </a:solidFill>
                <a:latin typeface="Montserrat Light"/>
              </a:rPr>
              <a:t>c = Agriculture/animal farm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BDC8678-E372-7919-CEC0-AC35E0D14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93239">
            <a:off x="11630699" y="5168671"/>
            <a:ext cx="401899" cy="623637"/>
          </a:xfrm>
          <a:prstGeom prst="snip2DiagRect">
            <a:avLst>
              <a:gd name="adj1" fmla="val 33622"/>
              <a:gd name="adj2" fmla="val 50000"/>
            </a:avLst>
          </a:prstGeom>
        </p:spPr>
      </p:pic>
      <p:sp>
        <p:nvSpPr>
          <p:cNvPr id="20" name="Octagon 19">
            <a:extLst>
              <a:ext uri="{FF2B5EF4-FFF2-40B4-BE49-F238E27FC236}">
                <a16:creationId xmlns:a16="http://schemas.microsoft.com/office/drawing/2014/main" id="{5C53F713-895B-E4DA-855B-F7585D6329B7}"/>
              </a:ext>
            </a:extLst>
          </p:cNvPr>
          <p:cNvSpPr/>
          <p:nvPr/>
        </p:nvSpPr>
        <p:spPr>
          <a:xfrm>
            <a:off x="12022695" y="5251889"/>
            <a:ext cx="446596" cy="457200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162800" y="-20379"/>
            <a:ext cx="11125200" cy="10060561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6" name="Group 6"/>
          <p:cNvGrpSpPr/>
          <p:nvPr/>
        </p:nvGrpSpPr>
        <p:grpSpPr>
          <a:xfrm>
            <a:off x="914400" y="909060"/>
            <a:ext cx="5814816" cy="1760906"/>
            <a:chOff x="-152400" y="-159519"/>
            <a:chExt cx="7753087" cy="2347873"/>
          </a:xfrm>
        </p:grpSpPr>
        <p:sp>
          <p:nvSpPr>
            <p:cNvPr id="7" name="TextBox 7"/>
            <p:cNvSpPr txBox="1"/>
            <p:nvPr/>
          </p:nvSpPr>
          <p:spPr>
            <a:xfrm>
              <a:off x="488687" y="-159519"/>
              <a:ext cx="7112000" cy="1969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8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Water Sources in SoCal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-152400" y="1956563"/>
              <a:ext cx="5915653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3">
            <a:extLst>
              <a:ext uri="{FF2B5EF4-FFF2-40B4-BE49-F238E27FC236}">
                <a16:creationId xmlns:a16="http://schemas.microsoft.com/office/drawing/2014/main" id="{FA4EFA99-4BD5-F42A-7B71-99419C6688E8}"/>
              </a:ext>
            </a:extLst>
          </p:cNvPr>
          <p:cNvSpPr txBox="1"/>
          <p:nvPr/>
        </p:nvSpPr>
        <p:spPr>
          <a:xfrm>
            <a:off x="609600" y="3982934"/>
            <a:ext cx="5867400" cy="5487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l">
              <a:buAutoNum type="arabicPeriod"/>
            </a:pPr>
            <a:r>
              <a:rPr lang="en-US" sz="40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Local Surface water</a:t>
            </a:r>
          </a:p>
          <a:p>
            <a:pPr marL="800100" lvl="1" indent="-3429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chemeClr val="bg1"/>
                </a:solidFill>
                <a:latin typeface="Montserrat Light"/>
              </a:rPr>
              <a:t>Includes reservoirs, lakes, and rivers within the region.</a:t>
            </a:r>
          </a:p>
          <a:p>
            <a:pPr marL="800100" lvl="1" indent="-342900">
              <a:lnSpc>
                <a:spcPts val="4200"/>
              </a:lnSpc>
              <a:buFont typeface="Arial" panose="020B0604020202020204" pitchFamily="34" charset="0"/>
              <a:buChar char="•"/>
            </a:pPr>
            <a:endParaRPr lang="en-US" sz="1000" spc="259" dirty="0">
              <a:solidFill>
                <a:srgbClr val="F8FBFD"/>
              </a:solidFill>
              <a:latin typeface="Montserrat Medium" panose="00000600000000000000" pitchFamily="2" charset="0"/>
            </a:endParaRPr>
          </a:p>
          <a:p>
            <a:pPr marL="514350" indent="-514350" algn="l">
              <a:lnSpc>
                <a:spcPts val="4200"/>
              </a:lnSpc>
              <a:buAutoNum type="arabicPeriod"/>
            </a:pPr>
            <a:r>
              <a:rPr lang="en-US" sz="40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Groundwater</a:t>
            </a:r>
          </a:p>
          <a:p>
            <a:pPr marL="800100" lvl="1" indent="-3429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chemeClr val="bg1"/>
                </a:solidFill>
                <a:latin typeface="Montserrat Light"/>
              </a:rPr>
              <a:t>Aquifers store water underground, providing a crucial source, especially during droughts.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2A2B53-8691-6A79-2E92-13FA43CF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3119" y="-5317"/>
            <a:ext cx="5317667" cy="403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FEB601-4407-B794-46AC-B215CA03C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809" y="0"/>
            <a:ext cx="6018690" cy="401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map of the california state&#10;&#10;Description automatically generated">
            <a:extLst>
              <a:ext uri="{FF2B5EF4-FFF2-40B4-BE49-F238E27FC236}">
                <a16:creationId xmlns:a16="http://schemas.microsoft.com/office/drawing/2014/main" id="{ABD493E9-5F8A-906C-C556-38AE21027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"/>
          <a:stretch/>
        </p:blipFill>
        <p:spPr>
          <a:xfrm>
            <a:off x="7263808" y="4032839"/>
            <a:ext cx="10986977" cy="5957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6718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" b="-1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118235"/>
            <a:ext cx="16280770" cy="9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Land Use Scenarios</a:t>
            </a:r>
          </a:p>
        </p:txBody>
      </p:sp>
      <p:sp>
        <p:nvSpPr>
          <p:cNvPr id="4" name="AutoShape 4"/>
          <p:cNvSpPr/>
          <p:nvPr/>
        </p:nvSpPr>
        <p:spPr>
          <a:xfrm>
            <a:off x="-266700" y="2476500"/>
            <a:ext cx="18821400" cy="72771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696240" y="6031099"/>
            <a:ext cx="4020649" cy="2881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 spc="25" dirty="0">
                <a:solidFill>
                  <a:srgbClr val="053D57"/>
                </a:solidFill>
                <a:latin typeface="Montserrat Light"/>
              </a:rPr>
              <a:t>Signs of erosion, such as soil in the curbs, indicate pesticides bound to the soil could move off the landscape and enter gutters and storm drains </a:t>
            </a:r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27ECE1F8-EEF2-532F-1D63-59B03E5A267D}"/>
              </a:ext>
            </a:extLst>
          </p:cNvPr>
          <p:cNvSpPr/>
          <p:nvPr/>
        </p:nvSpPr>
        <p:spPr>
          <a:xfrm>
            <a:off x="6366400" y="3310881"/>
            <a:ext cx="5414039" cy="5881268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C0F38E89-F60A-4712-E653-2FD2E409829F}"/>
              </a:ext>
            </a:extLst>
          </p:cNvPr>
          <p:cNvSpPr/>
          <p:nvPr/>
        </p:nvSpPr>
        <p:spPr>
          <a:xfrm>
            <a:off x="6246906" y="3310881"/>
            <a:ext cx="5591791" cy="1485900"/>
          </a:xfrm>
          <a:prstGeom prst="rect">
            <a:avLst/>
          </a:prstGeom>
          <a:solidFill>
            <a:srgbClr val="053D57">
              <a:alpha val="19608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5F99478A-BB55-2328-9033-5F24173F5CBD}"/>
              </a:ext>
            </a:extLst>
          </p:cNvPr>
          <p:cNvSpPr txBox="1"/>
          <p:nvPr/>
        </p:nvSpPr>
        <p:spPr>
          <a:xfrm>
            <a:off x="6512953" y="5208519"/>
            <a:ext cx="5021535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 spc="25">
                <a:solidFill>
                  <a:srgbClr val="053D57"/>
                </a:solidFill>
                <a:latin typeface="Montserrat Light"/>
              </a:defRPr>
            </a:lvl1pPr>
          </a:lstStyle>
          <a:p>
            <a:r>
              <a:rPr lang="en-US" dirty="0"/>
              <a:t>Hiking trail in the Watershed.</a:t>
            </a:r>
          </a:p>
          <a:p>
            <a:r>
              <a:rPr lang="en-US" dirty="0"/>
              <a:t>It is in a protected nature preserve and is only accessible by foot traffic (no bikes or cars).</a:t>
            </a:r>
          </a:p>
          <a:p>
            <a:r>
              <a:rPr lang="en-US" dirty="0"/>
              <a:t>Horses and dogs are not allowed on this path.</a:t>
            </a:r>
          </a:p>
          <a:p>
            <a:r>
              <a:rPr lang="en-US" dirty="0"/>
              <a:t>The trail crosses the stream once where a log bridge has been placed.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141F8B4E-CF11-3CC5-CBEE-DF44FC053AE0}"/>
              </a:ext>
            </a:extLst>
          </p:cNvPr>
          <p:cNvSpPr txBox="1"/>
          <p:nvPr/>
        </p:nvSpPr>
        <p:spPr>
          <a:xfrm>
            <a:off x="6782678" y="3504052"/>
            <a:ext cx="4520245" cy="1121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600" spc="330" dirty="0">
                <a:solidFill>
                  <a:srgbClr val="053D57"/>
                </a:solidFill>
                <a:latin typeface="Montserrat Classic"/>
              </a:rPr>
              <a:t>b. Undisturbed forest</a:t>
            </a:r>
          </a:p>
        </p:txBody>
      </p:sp>
      <p:sp>
        <p:nvSpPr>
          <p:cNvPr id="24" name="AutoShape 5">
            <a:extLst>
              <a:ext uri="{FF2B5EF4-FFF2-40B4-BE49-F238E27FC236}">
                <a16:creationId xmlns:a16="http://schemas.microsoft.com/office/drawing/2014/main" id="{7A77E9D0-9F6E-1EDF-FBCB-D950B19EAD85}"/>
              </a:ext>
            </a:extLst>
          </p:cNvPr>
          <p:cNvSpPr/>
          <p:nvPr/>
        </p:nvSpPr>
        <p:spPr>
          <a:xfrm>
            <a:off x="12293947" y="3295650"/>
            <a:ext cx="5414039" cy="5873115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478EB3E3-D985-39DE-A236-E07B4A36CF9C}"/>
              </a:ext>
            </a:extLst>
          </p:cNvPr>
          <p:cNvSpPr/>
          <p:nvPr/>
        </p:nvSpPr>
        <p:spPr>
          <a:xfrm>
            <a:off x="12180157" y="3295650"/>
            <a:ext cx="5591791" cy="1485900"/>
          </a:xfrm>
          <a:prstGeom prst="rect">
            <a:avLst/>
          </a:prstGeom>
          <a:solidFill>
            <a:srgbClr val="053D57">
              <a:alpha val="19608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27F3C03A-124F-F8F5-BFF4-A881CEFC4D71}"/>
              </a:ext>
            </a:extLst>
          </p:cNvPr>
          <p:cNvSpPr txBox="1"/>
          <p:nvPr/>
        </p:nvSpPr>
        <p:spPr>
          <a:xfrm>
            <a:off x="12510990" y="5193288"/>
            <a:ext cx="4935693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Largest farm in the Watershed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Known for raising open-pasture dairy cattle that</a:t>
            </a:r>
          </a:p>
          <a:p>
            <a:pPr algn="l"/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are free to roam and graze the property</a:t>
            </a:r>
          </a:p>
          <a:p>
            <a:pPr algn="l"/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Grows feed crops like wheat and hay. There is a barn for animals and crop storage on the property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F31C9EE6-25B9-0B6F-8051-FDC33DF6A72D}"/>
              </a:ext>
            </a:extLst>
          </p:cNvPr>
          <p:cNvSpPr txBox="1"/>
          <p:nvPr/>
        </p:nvSpPr>
        <p:spPr>
          <a:xfrm>
            <a:off x="12759228" y="3521826"/>
            <a:ext cx="4520245" cy="532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600" spc="330" dirty="0">
                <a:solidFill>
                  <a:srgbClr val="053D57"/>
                </a:solidFill>
                <a:latin typeface="Montserrat Classic"/>
              </a:rPr>
              <a:t>c. Farm</a:t>
            </a:r>
          </a:p>
        </p:txBody>
      </p:sp>
      <p:sp>
        <p:nvSpPr>
          <p:cNvPr id="32" name="AutoShape 5">
            <a:extLst>
              <a:ext uri="{FF2B5EF4-FFF2-40B4-BE49-F238E27FC236}">
                <a16:creationId xmlns:a16="http://schemas.microsoft.com/office/drawing/2014/main" id="{8E25EF2E-A58A-C903-2020-9A576FC231AD}"/>
              </a:ext>
            </a:extLst>
          </p:cNvPr>
          <p:cNvSpPr/>
          <p:nvPr/>
        </p:nvSpPr>
        <p:spPr>
          <a:xfrm>
            <a:off x="395200" y="3310881"/>
            <a:ext cx="5412026" cy="5881268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AutoShape 6">
            <a:extLst>
              <a:ext uri="{FF2B5EF4-FFF2-40B4-BE49-F238E27FC236}">
                <a16:creationId xmlns:a16="http://schemas.microsoft.com/office/drawing/2014/main" id="{5A84B4B5-E285-F73F-1CED-A7162C3EC9D3}"/>
              </a:ext>
            </a:extLst>
          </p:cNvPr>
          <p:cNvSpPr/>
          <p:nvPr/>
        </p:nvSpPr>
        <p:spPr>
          <a:xfrm>
            <a:off x="329224" y="3310881"/>
            <a:ext cx="5589711" cy="1485900"/>
          </a:xfrm>
          <a:prstGeom prst="rect">
            <a:avLst/>
          </a:prstGeom>
          <a:solidFill>
            <a:srgbClr val="053D57">
              <a:alpha val="19608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50C49A87-95C3-20F2-EEF5-1E3765B6873D}"/>
              </a:ext>
            </a:extLst>
          </p:cNvPr>
          <p:cNvSpPr txBox="1"/>
          <p:nvPr/>
        </p:nvSpPr>
        <p:spPr>
          <a:xfrm>
            <a:off x="718240" y="4967082"/>
            <a:ext cx="493385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Largest mining facility in Waterville Watershed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Uncovers metals and minerals using bulldozers and drills to move soil and rock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Has a road that passes over the creek, it connects the digging site to the processing plant</a:t>
            </a: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B15C992A-6C35-041E-8990-34578A502FB9}"/>
              </a:ext>
            </a:extLst>
          </p:cNvPr>
          <p:cNvSpPr txBox="1"/>
          <p:nvPr/>
        </p:nvSpPr>
        <p:spPr>
          <a:xfrm>
            <a:off x="475669" y="3872979"/>
            <a:ext cx="4518564" cy="532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600" spc="330" dirty="0">
                <a:solidFill>
                  <a:srgbClr val="053D57"/>
                </a:solidFill>
                <a:latin typeface="Montserrat Classic"/>
              </a:rPr>
              <a:t>a. Mine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" b="-1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118235"/>
            <a:ext cx="16280770" cy="9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Water Quality Parameters</a:t>
            </a:r>
          </a:p>
        </p:txBody>
      </p:sp>
      <p:sp>
        <p:nvSpPr>
          <p:cNvPr id="4" name="AutoShape 4"/>
          <p:cNvSpPr/>
          <p:nvPr/>
        </p:nvSpPr>
        <p:spPr>
          <a:xfrm>
            <a:off x="-266700" y="2476500"/>
            <a:ext cx="18821400" cy="72771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27ECE1F8-EEF2-532F-1D63-59B03E5A267D}"/>
              </a:ext>
            </a:extLst>
          </p:cNvPr>
          <p:cNvSpPr/>
          <p:nvPr/>
        </p:nvSpPr>
        <p:spPr>
          <a:xfrm>
            <a:off x="9159338" y="4325798"/>
            <a:ext cx="4303743" cy="3256102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C0F38E89-F60A-4712-E653-2FD2E409829F}"/>
              </a:ext>
            </a:extLst>
          </p:cNvPr>
          <p:cNvSpPr/>
          <p:nvPr/>
        </p:nvSpPr>
        <p:spPr>
          <a:xfrm>
            <a:off x="9056989" y="4295432"/>
            <a:ext cx="4445042" cy="3438867"/>
          </a:xfrm>
          <a:prstGeom prst="rect">
            <a:avLst/>
          </a:prstGeom>
          <a:solidFill>
            <a:srgbClr val="053D57">
              <a:alpha val="19608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141F8B4E-CF11-3CC5-CBEE-DF44FC053AE0}"/>
              </a:ext>
            </a:extLst>
          </p:cNvPr>
          <p:cNvSpPr txBox="1"/>
          <p:nvPr/>
        </p:nvSpPr>
        <p:spPr>
          <a:xfrm>
            <a:off x="9412456" y="5563665"/>
            <a:ext cx="3593246" cy="532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600" spc="330" dirty="0">
                <a:solidFill>
                  <a:srgbClr val="053D57"/>
                </a:solidFill>
                <a:latin typeface="Montserrat Classic"/>
              </a:rPr>
              <a:t>Temperature</a:t>
            </a:r>
          </a:p>
        </p:txBody>
      </p:sp>
      <p:sp>
        <p:nvSpPr>
          <p:cNvPr id="24" name="AutoShape 5">
            <a:extLst>
              <a:ext uri="{FF2B5EF4-FFF2-40B4-BE49-F238E27FC236}">
                <a16:creationId xmlns:a16="http://schemas.microsoft.com/office/drawing/2014/main" id="{7A77E9D0-9F6E-1EDF-FBCB-D950B19EAD85}"/>
              </a:ext>
            </a:extLst>
          </p:cNvPr>
          <p:cNvSpPr/>
          <p:nvPr/>
        </p:nvSpPr>
        <p:spPr>
          <a:xfrm>
            <a:off x="13812841" y="4295432"/>
            <a:ext cx="4303743" cy="3286467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478EB3E3-D985-39DE-A236-E07B4A36CF9C}"/>
              </a:ext>
            </a:extLst>
          </p:cNvPr>
          <p:cNvSpPr/>
          <p:nvPr/>
        </p:nvSpPr>
        <p:spPr>
          <a:xfrm>
            <a:off x="13562476" y="4229100"/>
            <a:ext cx="4725524" cy="3352799"/>
          </a:xfrm>
          <a:prstGeom prst="rect">
            <a:avLst/>
          </a:prstGeom>
          <a:solidFill>
            <a:srgbClr val="053D57">
              <a:alpha val="19608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F31C9EE6-25B9-0B6F-8051-FDC33DF6A72D}"/>
              </a:ext>
            </a:extLst>
          </p:cNvPr>
          <p:cNvSpPr txBox="1"/>
          <p:nvPr/>
        </p:nvSpPr>
        <p:spPr>
          <a:xfrm>
            <a:off x="14011587" y="5370986"/>
            <a:ext cx="3593246" cy="1121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600" spc="330" dirty="0">
                <a:solidFill>
                  <a:srgbClr val="053D57"/>
                </a:solidFill>
                <a:latin typeface="Montserrat Classic"/>
              </a:rPr>
              <a:t>Dissolved Oxygen (DO)</a:t>
            </a:r>
          </a:p>
        </p:txBody>
      </p:sp>
      <p:sp>
        <p:nvSpPr>
          <p:cNvPr id="28" name="AutoShape 5">
            <a:extLst>
              <a:ext uri="{FF2B5EF4-FFF2-40B4-BE49-F238E27FC236}">
                <a16:creationId xmlns:a16="http://schemas.microsoft.com/office/drawing/2014/main" id="{54B28EA8-AC56-02F6-CFDF-BE48AF74F731}"/>
              </a:ext>
            </a:extLst>
          </p:cNvPr>
          <p:cNvSpPr/>
          <p:nvPr/>
        </p:nvSpPr>
        <p:spPr>
          <a:xfrm>
            <a:off x="4599144" y="4325797"/>
            <a:ext cx="4303743" cy="3212289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29" name="AutoShape 6">
            <a:extLst>
              <a:ext uri="{FF2B5EF4-FFF2-40B4-BE49-F238E27FC236}">
                <a16:creationId xmlns:a16="http://schemas.microsoft.com/office/drawing/2014/main" id="{5FF6E5AE-54F9-630E-BBF5-882644F3C83C}"/>
              </a:ext>
            </a:extLst>
          </p:cNvPr>
          <p:cNvSpPr/>
          <p:nvPr/>
        </p:nvSpPr>
        <p:spPr>
          <a:xfrm>
            <a:off x="4617654" y="3609639"/>
            <a:ext cx="4445042" cy="4235274"/>
          </a:xfrm>
          <a:prstGeom prst="rect">
            <a:avLst/>
          </a:prstGeom>
          <a:solidFill>
            <a:srgbClr val="053D57">
              <a:alpha val="19608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45DDBC11-7217-1691-928F-40EBE4888B7D}"/>
              </a:ext>
            </a:extLst>
          </p:cNvPr>
          <p:cNvSpPr txBox="1"/>
          <p:nvPr/>
        </p:nvSpPr>
        <p:spPr>
          <a:xfrm>
            <a:off x="4849038" y="5499094"/>
            <a:ext cx="3593246" cy="532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600" spc="330" dirty="0">
                <a:solidFill>
                  <a:srgbClr val="053D57"/>
                </a:solidFill>
                <a:latin typeface="Montserrat Classic"/>
              </a:rPr>
              <a:t>Nitrates</a:t>
            </a:r>
          </a:p>
        </p:txBody>
      </p:sp>
      <p:sp>
        <p:nvSpPr>
          <p:cNvPr id="32" name="AutoShape 5">
            <a:extLst>
              <a:ext uri="{FF2B5EF4-FFF2-40B4-BE49-F238E27FC236}">
                <a16:creationId xmlns:a16="http://schemas.microsoft.com/office/drawing/2014/main" id="{8E25EF2E-A58A-C903-2020-9A576FC231AD}"/>
              </a:ext>
            </a:extLst>
          </p:cNvPr>
          <p:cNvSpPr/>
          <p:nvPr/>
        </p:nvSpPr>
        <p:spPr>
          <a:xfrm>
            <a:off x="231186" y="4363898"/>
            <a:ext cx="4084868" cy="3136088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AutoShape 6">
            <a:extLst>
              <a:ext uri="{FF2B5EF4-FFF2-40B4-BE49-F238E27FC236}">
                <a16:creationId xmlns:a16="http://schemas.microsoft.com/office/drawing/2014/main" id="{5A84B4B5-E285-F73F-1CED-A7162C3EC9D3}"/>
              </a:ext>
            </a:extLst>
          </p:cNvPr>
          <p:cNvSpPr/>
          <p:nvPr/>
        </p:nvSpPr>
        <p:spPr>
          <a:xfrm>
            <a:off x="169294" y="4325798"/>
            <a:ext cx="4218981" cy="3212288"/>
          </a:xfrm>
          <a:prstGeom prst="rect">
            <a:avLst/>
          </a:prstGeom>
          <a:solidFill>
            <a:srgbClr val="053D57">
              <a:alpha val="19608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B15C992A-6C35-041E-8990-34578A502FB9}"/>
              </a:ext>
            </a:extLst>
          </p:cNvPr>
          <p:cNvSpPr txBox="1"/>
          <p:nvPr/>
        </p:nvSpPr>
        <p:spPr>
          <a:xfrm>
            <a:off x="381000" y="5584274"/>
            <a:ext cx="3410505" cy="532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600" spc="330" dirty="0">
                <a:solidFill>
                  <a:srgbClr val="053D57"/>
                </a:solidFill>
                <a:latin typeface="Montserrat Classic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1963416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" b="-1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28600" y="647700"/>
            <a:ext cx="17678400" cy="92202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696240" y="6031099"/>
            <a:ext cx="4020649" cy="2881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 spc="25" dirty="0">
                <a:solidFill>
                  <a:srgbClr val="053D57"/>
                </a:solidFill>
                <a:latin typeface="Montserrat Light"/>
              </a:rPr>
              <a:t>Signs of erosion, such as soil in the curbs, indicate pesticides bound to the soil could move off the landscape and enter gutters and storm drains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E39B2-7194-693F-4B2C-96854B02BC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4" r="2069"/>
          <a:stretch/>
        </p:blipFill>
        <p:spPr>
          <a:xfrm>
            <a:off x="1066800" y="1562100"/>
            <a:ext cx="15697200" cy="7554933"/>
          </a:xfrm>
          <a:prstGeom prst="round2DiagRect">
            <a:avLst>
              <a:gd name="adj1" fmla="val 27892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9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" b="-1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28600" y="647700"/>
            <a:ext cx="17678400" cy="92202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696240" y="6031099"/>
            <a:ext cx="4020649" cy="2881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 spc="25" dirty="0">
                <a:solidFill>
                  <a:srgbClr val="053D57"/>
                </a:solidFill>
                <a:latin typeface="Montserrat Light"/>
              </a:rPr>
              <a:t>Signs of erosion, such as soil in the curbs, indicate pesticides bound to the soil could move off the landscape and enter gutters and storm drains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44CADC-9450-85F1-3AB8-D9A4DCF0EE71}"/>
              </a:ext>
            </a:extLst>
          </p:cNvPr>
          <p:cNvGrpSpPr/>
          <p:nvPr/>
        </p:nvGrpSpPr>
        <p:grpSpPr>
          <a:xfrm>
            <a:off x="990599" y="1556266"/>
            <a:ext cx="15947151" cy="7096098"/>
            <a:chOff x="990599" y="1556266"/>
            <a:chExt cx="15947151" cy="70960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A04BFD-545F-104D-EA98-B01ED3D83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599" y="1556266"/>
              <a:ext cx="15947151" cy="7016233"/>
            </a:xfrm>
            <a:prstGeom prst="round2DiagRect">
              <a:avLst>
                <a:gd name="adj1" fmla="val 28896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Chord 7">
              <a:extLst>
                <a:ext uri="{FF2B5EF4-FFF2-40B4-BE49-F238E27FC236}">
                  <a16:creationId xmlns:a16="http://schemas.microsoft.com/office/drawing/2014/main" id="{A1403C51-EA2D-2C55-E389-92CF7FAD2BB8}"/>
                </a:ext>
              </a:extLst>
            </p:cNvPr>
            <p:cNvSpPr/>
            <p:nvPr/>
          </p:nvSpPr>
          <p:spPr>
            <a:xfrm rot="4406574">
              <a:off x="15361842" y="7280764"/>
              <a:ext cx="1600200" cy="11430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551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" b="-1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28600" y="647700"/>
            <a:ext cx="17678400" cy="92202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696240" y="6031099"/>
            <a:ext cx="4020649" cy="2881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 spc="25" dirty="0">
                <a:solidFill>
                  <a:srgbClr val="053D57"/>
                </a:solidFill>
                <a:latin typeface="Montserrat Light"/>
              </a:rPr>
              <a:t>Signs of erosion, such as soil in the curbs, indicate pesticides bound to the soil could move off the landscape and enter gutters and storm drains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A5EAB-903C-127F-17F3-12AF952C8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03" y="1985108"/>
            <a:ext cx="16441261" cy="6663592"/>
          </a:xfrm>
          <a:prstGeom prst="round2DiagRect">
            <a:avLst>
              <a:gd name="adj1" fmla="val 28739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37300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" b="-1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28600" y="647700"/>
            <a:ext cx="17678400" cy="92202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696240" y="6031099"/>
            <a:ext cx="4020649" cy="2881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 spc="25" dirty="0">
                <a:solidFill>
                  <a:srgbClr val="053D57"/>
                </a:solidFill>
                <a:latin typeface="Montserrat Light"/>
              </a:rPr>
              <a:t>Signs of erosion, such as soil in the curbs, indicate pesticides bound to the soil could move off the landscape and enter gutters and storm drains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8FE6F-6248-8359-6D2D-321FF113A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85900"/>
            <a:ext cx="16030576" cy="7124700"/>
          </a:xfrm>
          <a:prstGeom prst="round2DiagRect">
            <a:avLst>
              <a:gd name="adj1" fmla="val 3105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263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153" y="2147087"/>
            <a:ext cx="5737238" cy="3012624"/>
            <a:chOff x="-231179" y="1814886"/>
            <a:chExt cx="7649650" cy="3616128"/>
          </a:xfrm>
        </p:grpSpPr>
        <p:sp>
          <p:nvSpPr>
            <p:cNvPr id="5" name="TextBox 5"/>
            <p:cNvSpPr txBox="1"/>
            <p:nvPr/>
          </p:nvSpPr>
          <p:spPr>
            <a:xfrm>
              <a:off x="-231179" y="1814886"/>
              <a:ext cx="7649650" cy="28100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450"/>
                </a:lnSpc>
              </a:pPr>
              <a:r>
                <a:rPr lang="en-US" sz="66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Water Quality Tests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947284" y="5199223"/>
              <a:ext cx="5915653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86EFAAA-5158-BAD8-C762-29632F156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869" y="2749900"/>
            <a:ext cx="916203" cy="1135464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6CE6A8-8B03-3CCE-D18F-113AD12A1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713" y="3390900"/>
            <a:ext cx="614124" cy="761093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D8FD54-671E-3FE6-68D2-55E5CE4B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230" y="3600828"/>
            <a:ext cx="484770" cy="600784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767A1-D44B-5B6A-3300-2A561B27C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669071"/>
            <a:ext cx="10214145" cy="8948857"/>
          </a:xfrm>
          <a:prstGeom prst="rect">
            <a:avLst/>
          </a:prstGeom>
        </p:spPr>
      </p:pic>
      <p:pic>
        <p:nvPicPr>
          <p:cNvPr id="10" name="Picture 9" descr="A yellow excavator digging a dirt road&#10;&#10;Description automatically generated">
            <a:extLst>
              <a:ext uri="{FF2B5EF4-FFF2-40B4-BE49-F238E27FC236}">
                <a16:creationId xmlns:a16="http://schemas.microsoft.com/office/drawing/2014/main" id="{9949BABE-CE8E-FB5E-243D-18FA3C4C2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1"/>
          <a:stretch/>
        </p:blipFill>
        <p:spPr>
          <a:xfrm>
            <a:off x="12378129" y="2924234"/>
            <a:ext cx="2252271" cy="152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Octagon 17">
            <a:extLst>
              <a:ext uri="{FF2B5EF4-FFF2-40B4-BE49-F238E27FC236}">
                <a16:creationId xmlns:a16="http://schemas.microsoft.com/office/drawing/2014/main" id="{F883346D-280B-C225-DD29-5AF98BA41365}"/>
              </a:ext>
            </a:extLst>
          </p:cNvPr>
          <p:cNvSpPr/>
          <p:nvPr/>
        </p:nvSpPr>
        <p:spPr>
          <a:xfrm>
            <a:off x="10820400" y="4420535"/>
            <a:ext cx="477672" cy="527901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id="{3946497A-2886-A247-4D28-DCA1C82EAA49}"/>
              </a:ext>
            </a:extLst>
          </p:cNvPr>
          <p:cNvSpPr/>
          <p:nvPr/>
        </p:nvSpPr>
        <p:spPr>
          <a:xfrm>
            <a:off x="12268200" y="3429845"/>
            <a:ext cx="485886" cy="455519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92A631-BEB1-7A91-286A-0C397C41B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9685" y="3176326"/>
            <a:ext cx="916203" cy="808416"/>
          </a:xfrm>
          <a:prstGeom prst="snip2DiagRect">
            <a:avLst>
              <a:gd name="adj1" fmla="val 19131"/>
              <a:gd name="adj2" fmla="val 50000"/>
            </a:avLst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84DDC2-208D-E875-A5F7-19F88CD93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5266" y="3320627"/>
            <a:ext cx="830879" cy="733130"/>
          </a:xfrm>
          <a:prstGeom prst="snip2DiagRect">
            <a:avLst>
              <a:gd name="adj1" fmla="val 0"/>
              <a:gd name="adj2" fmla="val 50000"/>
            </a:avLst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EF2C96-5454-BD5E-3AF5-D52F78B46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8390" y="3185750"/>
            <a:ext cx="741233" cy="654030"/>
          </a:xfrm>
          <a:prstGeom prst="snip2DiagRect">
            <a:avLst>
              <a:gd name="adj1" fmla="val 0"/>
              <a:gd name="adj2" fmla="val 50000"/>
            </a:avLst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89130167-75DA-980C-FDCF-94011241F586}"/>
              </a:ext>
            </a:extLst>
          </p:cNvPr>
          <p:cNvSpPr txBox="1"/>
          <p:nvPr/>
        </p:nvSpPr>
        <p:spPr>
          <a:xfrm>
            <a:off x="864596" y="6057900"/>
            <a:ext cx="61722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spc="30" dirty="0">
                <a:solidFill>
                  <a:srgbClr val="F8FBFD"/>
                </a:solidFill>
                <a:latin typeface="Montserrat Light"/>
              </a:rPr>
              <a:t>Land use types</a:t>
            </a:r>
          </a:p>
          <a:p>
            <a:endParaRPr lang="en-US" sz="2400" spc="30" dirty="0">
              <a:solidFill>
                <a:srgbClr val="F8FBFD"/>
              </a:solidFill>
              <a:latin typeface="Montserrat Light"/>
            </a:endParaRPr>
          </a:p>
          <a:p>
            <a:endParaRPr lang="en-US" sz="2400" spc="30" dirty="0">
              <a:solidFill>
                <a:srgbClr val="F8FBFD"/>
              </a:solidFill>
              <a:latin typeface="Montserrat Light"/>
            </a:endParaRPr>
          </a:p>
          <a:p>
            <a:r>
              <a:rPr lang="en-US" sz="2400" spc="30" dirty="0">
                <a:solidFill>
                  <a:srgbClr val="F8FBFD"/>
                </a:solidFill>
                <a:latin typeface="Montserrat Light"/>
              </a:rPr>
              <a:t>           </a:t>
            </a:r>
            <a:r>
              <a:rPr lang="en-US" sz="3200" spc="30" dirty="0">
                <a:solidFill>
                  <a:srgbClr val="F8FBFD"/>
                </a:solidFill>
                <a:latin typeface="Montserrat Light"/>
              </a:rPr>
              <a:t>a = Mine</a:t>
            </a:r>
          </a:p>
          <a:p>
            <a:r>
              <a:rPr lang="en-US" sz="3200" spc="30" dirty="0">
                <a:solidFill>
                  <a:srgbClr val="F8FBFD"/>
                </a:solidFill>
                <a:latin typeface="Montserrat Light"/>
              </a:rPr>
              <a:t>        b = Undisturbed forest</a:t>
            </a:r>
          </a:p>
          <a:p>
            <a:r>
              <a:rPr lang="en-US" sz="3200" spc="30" dirty="0">
                <a:solidFill>
                  <a:srgbClr val="F8FBFD"/>
                </a:solidFill>
                <a:latin typeface="Montserrat Light"/>
              </a:rPr>
              <a:t>        c = Ag/animal farm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BDC8678-E372-7919-CEC0-AC35E0D14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93239">
            <a:off x="11630699" y="5168671"/>
            <a:ext cx="401899" cy="623637"/>
          </a:xfrm>
          <a:prstGeom prst="snip2DiagRect">
            <a:avLst>
              <a:gd name="adj1" fmla="val 33622"/>
              <a:gd name="adj2" fmla="val 50000"/>
            </a:avLst>
          </a:prstGeom>
        </p:spPr>
      </p:pic>
      <p:sp>
        <p:nvSpPr>
          <p:cNvPr id="20" name="Octagon 19">
            <a:extLst>
              <a:ext uri="{FF2B5EF4-FFF2-40B4-BE49-F238E27FC236}">
                <a16:creationId xmlns:a16="http://schemas.microsoft.com/office/drawing/2014/main" id="{5C53F713-895B-E4DA-855B-F7585D6329B7}"/>
              </a:ext>
            </a:extLst>
          </p:cNvPr>
          <p:cNvSpPr/>
          <p:nvPr/>
        </p:nvSpPr>
        <p:spPr>
          <a:xfrm>
            <a:off x="12022695" y="5251889"/>
            <a:ext cx="446596" cy="457200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08377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" b="-1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-266700" y="1562100"/>
            <a:ext cx="18821400" cy="81915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696240" y="6031099"/>
            <a:ext cx="4020649" cy="2881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 spc="25" dirty="0">
                <a:solidFill>
                  <a:srgbClr val="053D57"/>
                </a:solidFill>
                <a:latin typeface="Montserrat Light"/>
              </a:rPr>
              <a:t>Signs of erosion, such as soil in the curbs, indicate pesticides bound to the soil could move off the landscape and enter gutters and storm drains </a:t>
            </a:r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27ECE1F8-EEF2-532F-1D63-59B03E5A267D}"/>
              </a:ext>
            </a:extLst>
          </p:cNvPr>
          <p:cNvSpPr/>
          <p:nvPr/>
        </p:nvSpPr>
        <p:spPr>
          <a:xfrm>
            <a:off x="3810000" y="3310881"/>
            <a:ext cx="9753600" cy="4118619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C0F38E89-F60A-4712-E653-2FD2E409829F}"/>
              </a:ext>
            </a:extLst>
          </p:cNvPr>
          <p:cNvSpPr/>
          <p:nvPr/>
        </p:nvSpPr>
        <p:spPr>
          <a:xfrm>
            <a:off x="3726378" y="3310881"/>
            <a:ext cx="9969862" cy="4118618"/>
          </a:xfrm>
          <a:prstGeom prst="rect">
            <a:avLst/>
          </a:prstGeom>
          <a:solidFill>
            <a:srgbClr val="053D57">
              <a:alpha val="19608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141F8B4E-CF11-3CC5-CBEE-DF44FC053AE0}"/>
              </a:ext>
            </a:extLst>
          </p:cNvPr>
          <p:cNvSpPr txBox="1"/>
          <p:nvPr/>
        </p:nvSpPr>
        <p:spPr>
          <a:xfrm>
            <a:off x="3726378" y="3504052"/>
            <a:ext cx="1014202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en-US" sz="3200" spc="330" dirty="0">
              <a:solidFill>
                <a:srgbClr val="053D57"/>
              </a:solidFill>
              <a:latin typeface="Montserrat Classic"/>
            </a:endParaRPr>
          </a:p>
          <a:p>
            <a:pPr algn="ctr"/>
            <a:r>
              <a:rPr lang="en-US" sz="8000" spc="330" dirty="0">
                <a:solidFill>
                  <a:srgbClr val="053D57"/>
                </a:solidFill>
                <a:latin typeface="Montserrat Classic"/>
              </a:rPr>
              <a:t>Water Quality Activity</a:t>
            </a:r>
          </a:p>
        </p:txBody>
      </p:sp>
    </p:spTree>
    <p:extLst>
      <p:ext uri="{BB962C8B-B14F-4D97-AF65-F5344CB8AC3E}">
        <p14:creationId xmlns:p14="http://schemas.microsoft.com/office/powerpoint/2010/main" val="283196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" b="-1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33400" y="3238500"/>
            <a:ext cx="4950542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u="sng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Results</a:t>
            </a:r>
          </a:p>
          <a:p>
            <a:pPr algn="ctr"/>
            <a:endParaRPr lang="en-US" sz="6000" u="sng" spc="174" dirty="0">
              <a:solidFill>
                <a:srgbClr val="F8FBFD"/>
              </a:solidFill>
              <a:latin typeface="Montserrat Medium" panose="00000600000000000000" pitchFamily="2" charset="0"/>
            </a:endParaRPr>
          </a:p>
          <a:p>
            <a:pPr algn="ctr"/>
            <a:endParaRPr lang="en-US" sz="6000" u="sng" spc="174" dirty="0">
              <a:solidFill>
                <a:srgbClr val="F8FBFD"/>
              </a:solidFill>
              <a:latin typeface="Montserrat Medium" panose="00000600000000000000" pitchFamily="2" charset="0"/>
            </a:endParaRPr>
          </a:p>
          <a:p>
            <a:pPr algn="ctr"/>
            <a:r>
              <a:rPr lang="en-US" sz="4800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a. Mine</a:t>
            </a:r>
          </a:p>
        </p:txBody>
      </p:sp>
      <p:sp>
        <p:nvSpPr>
          <p:cNvPr id="4" name="AutoShape 4"/>
          <p:cNvSpPr/>
          <p:nvPr/>
        </p:nvSpPr>
        <p:spPr>
          <a:xfrm>
            <a:off x="5791200" y="38100"/>
            <a:ext cx="12496800" cy="102489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048BFD-43E4-5F1F-2908-DB02D30DE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704445"/>
            <a:ext cx="8991600" cy="9201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ction Button: Blank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84A850F-D1BC-5144-FE6E-7A24D301B499}"/>
              </a:ext>
            </a:extLst>
          </p:cNvPr>
          <p:cNvSpPr/>
          <p:nvPr/>
        </p:nvSpPr>
        <p:spPr>
          <a:xfrm>
            <a:off x="14097000" y="6287495"/>
            <a:ext cx="2286000" cy="990600"/>
          </a:xfrm>
          <a:prstGeom prst="actionButtonBlank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lank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B1B0F26-CAFB-E57E-312C-8F4EC3976961}"/>
              </a:ext>
            </a:extLst>
          </p:cNvPr>
          <p:cNvSpPr/>
          <p:nvPr/>
        </p:nvSpPr>
        <p:spPr>
          <a:xfrm>
            <a:off x="14116665" y="8096934"/>
            <a:ext cx="1524000" cy="990600"/>
          </a:xfrm>
          <a:prstGeom prst="actionButtonBlank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52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" b="-1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33400" y="3238500"/>
            <a:ext cx="4950542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u="sng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Results</a:t>
            </a:r>
          </a:p>
          <a:p>
            <a:pPr algn="ctr"/>
            <a:endParaRPr lang="en-US" sz="6000" u="sng" spc="174" dirty="0">
              <a:solidFill>
                <a:srgbClr val="F8FBFD"/>
              </a:solidFill>
              <a:latin typeface="Montserrat Medium" panose="00000600000000000000" pitchFamily="2" charset="0"/>
            </a:endParaRPr>
          </a:p>
          <a:p>
            <a:pPr algn="ctr"/>
            <a:endParaRPr lang="en-US" sz="6000" u="sng" spc="174" dirty="0">
              <a:solidFill>
                <a:srgbClr val="F8FBFD"/>
              </a:solidFill>
              <a:latin typeface="Montserrat Medium" panose="00000600000000000000" pitchFamily="2" charset="0"/>
            </a:endParaRPr>
          </a:p>
          <a:p>
            <a:pPr algn="ctr"/>
            <a:r>
              <a:rPr lang="en-US" sz="4800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b. Forest</a:t>
            </a:r>
          </a:p>
        </p:txBody>
      </p:sp>
      <p:sp>
        <p:nvSpPr>
          <p:cNvPr id="4" name="AutoShape 4"/>
          <p:cNvSpPr/>
          <p:nvPr/>
        </p:nvSpPr>
        <p:spPr>
          <a:xfrm>
            <a:off x="5791200" y="38100"/>
            <a:ext cx="12496800" cy="102489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D5AD6-B287-22DF-2BC9-0150D7F05D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36"/>
          <a:stretch/>
        </p:blipFill>
        <p:spPr>
          <a:xfrm>
            <a:off x="7620000" y="647700"/>
            <a:ext cx="9220200" cy="921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ction Button: Blank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84A850F-D1BC-5144-FE6E-7A24D301B499}"/>
              </a:ext>
            </a:extLst>
          </p:cNvPr>
          <p:cNvSpPr/>
          <p:nvPr/>
        </p:nvSpPr>
        <p:spPr>
          <a:xfrm>
            <a:off x="13944600" y="5981700"/>
            <a:ext cx="1524000" cy="990600"/>
          </a:xfrm>
          <a:prstGeom prst="actionButtonBlank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lank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B1B0F26-CAFB-E57E-312C-8F4EC3976961}"/>
              </a:ext>
            </a:extLst>
          </p:cNvPr>
          <p:cNvSpPr/>
          <p:nvPr/>
        </p:nvSpPr>
        <p:spPr>
          <a:xfrm>
            <a:off x="13868400" y="7996883"/>
            <a:ext cx="1524000" cy="990600"/>
          </a:xfrm>
          <a:prstGeom prst="actionButtonBlank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7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799982" y="0"/>
            <a:ext cx="10488017" cy="10060561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7543800" y="9598896"/>
            <a:ext cx="1091420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spc="30" dirty="0">
                <a:solidFill>
                  <a:srgbClr val="053D57"/>
                </a:solidFill>
                <a:latin typeface="Montserrat Light"/>
              </a:rPr>
              <a:t>   - Los Angeles Aqueduct: Channels water from the Eastern Sierra Nevada.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14400" y="909060"/>
            <a:ext cx="5814816" cy="1760906"/>
            <a:chOff x="-152400" y="-159519"/>
            <a:chExt cx="7753087" cy="2347873"/>
          </a:xfrm>
        </p:grpSpPr>
        <p:sp>
          <p:nvSpPr>
            <p:cNvPr id="7" name="TextBox 7"/>
            <p:cNvSpPr txBox="1"/>
            <p:nvPr/>
          </p:nvSpPr>
          <p:spPr>
            <a:xfrm>
              <a:off x="488687" y="-159519"/>
              <a:ext cx="7112000" cy="1969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8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Water Sources in SoCal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-152400" y="1956563"/>
              <a:ext cx="5915653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3">
            <a:extLst>
              <a:ext uri="{FF2B5EF4-FFF2-40B4-BE49-F238E27FC236}">
                <a16:creationId xmlns:a16="http://schemas.microsoft.com/office/drawing/2014/main" id="{FA4EFA99-4BD5-F42A-7B71-99419C6688E8}"/>
              </a:ext>
            </a:extLst>
          </p:cNvPr>
          <p:cNvSpPr txBox="1"/>
          <p:nvPr/>
        </p:nvSpPr>
        <p:spPr>
          <a:xfrm>
            <a:off x="423557" y="3114982"/>
            <a:ext cx="6305659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>
              <a:lnSpc>
                <a:spcPts val="4200"/>
              </a:lnSpc>
            </a:pPr>
            <a:endParaRPr lang="en-US" sz="1200" spc="30" dirty="0">
              <a:solidFill>
                <a:schemeClr val="bg1"/>
              </a:solidFill>
              <a:latin typeface="Montserrat Light"/>
            </a:endParaRPr>
          </a:p>
          <a:p>
            <a:pPr algn="l">
              <a:lnSpc>
                <a:spcPts val="4200"/>
              </a:lnSpc>
            </a:pPr>
            <a:r>
              <a:rPr lang="en-US" sz="35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3</a:t>
            </a:r>
            <a:r>
              <a:rPr lang="en-US" sz="40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. Imported Water</a:t>
            </a:r>
          </a:p>
          <a:p>
            <a:pPr marL="800100" lvl="1" indent="-3429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chemeClr val="bg1"/>
                </a:solidFill>
                <a:latin typeface="Montserrat Light"/>
              </a:rPr>
              <a:t>Colorado River Aqueduct</a:t>
            </a:r>
          </a:p>
          <a:p>
            <a:pPr marL="1257300" lvl="2" indent="-3429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200" spc="30" dirty="0">
                <a:solidFill>
                  <a:schemeClr val="bg1"/>
                </a:solidFill>
                <a:latin typeface="Montserrat Light"/>
              </a:rPr>
              <a:t>Transports water from the Colorado River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600" spc="30" dirty="0">
              <a:solidFill>
                <a:schemeClr val="bg1"/>
              </a:solidFill>
              <a:latin typeface="Montserrat Light"/>
            </a:endParaRPr>
          </a:p>
          <a:p>
            <a:pPr marL="800100" lvl="1" indent="-3429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chemeClr val="bg1"/>
                </a:solidFill>
                <a:latin typeface="Montserrat Light"/>
              </a:rPr>
              <a:t>State Water Project (SWP)</a:t>
            </a:r>
          </a:p>
          <a:p>
            <a:pPr marL="800100" lvl="1" indent="-3429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200" spc="30" dirty="0">
                <a:solidFill>
                  <a:schemeClr val="bg1"/>
                </a:solidFill>
                <a:latin typeface="Montserrat Light"/>
              </a:rPr>
              <a:t> Brings water from Northern California.</a:t>
            </a:r>
          </a:p>
          <a:p>
            <a:pPr marL="800100" lvl="1" indent="-3429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chemeClr val="bg1"/>
                </a:solidFill>
                <a:latin typeface="Montserrat Light"/>
              </a:rPr>
              <a:t>Los Angeles Aqueduct</a:t>
            </a:r>
          </a:p>
          <a:p>
            <a:pPr marL="800100" lvl="1" indent="-3429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200" spc="30" dirty="0">
                <a:solidFill>
                  <a:schemeClr val="bg1"/>
                </a:solidFill>
                <a:latin typeface="Montserrat Light"/>
              </a:rPr>
              <a:t>Channels water from the Eastern Sierra Nevada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600" spc="30" dirty="0">
              <a:solidFill>
                <a:schemeClr val="bg1"/>
              </a:solidFill>
              <a:latin typeface="Montserrat Light"/>
            </a:endParaRPr>
          </a:p>
          <a:p>
            <a:pPr marL="514350" indent="-514350" algn="l">
              <a:lnSpc>
                <a:spcPts val="4200"/>
              </a:lnSpc>
              <a:buAutoNum type="arabicPeriod"/>
            </a:pPr>
            <a:endParaRPr lang="en-US" sz="3500" spc="259" dirty="0">
              <a:solidFill>
                <a:srgbClr val="F8FBFD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64796C7-9540-1557-8821-72F3A991B1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92" t="9071" b="9551"/>
          <a:stretch/>
        </p:blipFill>
        <p:spPr>
          <a:xfrm>
            <a:off x="7756895" y="0"/>
            <a:ext cx="10516579" cy="10229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860407-9854-4777-D7F8-C3838DAC7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8200" y="29241"/>
            <a:ext cx="3346536" cy="30857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C05E10-71AB-8396-5811-F779BCF2D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8259" y="0"/>
            <a:ext cx="3265216" cy="311498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CC434A4-0C6D-4877-AD72-B517728F9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581169" t="-581169" r="-581169" b="-581169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" b="-1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33400" y="3238500"/>
            <a:ext cx="4950542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u="sng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Results</a:t>
            </a:r>
          </a:p>
          <a:p>
            <a:pPr algn="ctr"/>
            <a:endParaRPr lang="en-US" sz="6000" u="sng" spc="174" dirty="0">
              <a:solidFill>
                <a:srgbClr val="F8FBFD"/>
              </a:solidFill>
              <a:latin typeface="Montserrat Medium" panose="00000600000000000000" pitchFamily="2" charset="0"/>
            </a:endParaRPr>
          </a:p>
          <a:p>
            <a:pPr algn="ctr"/>
            <a:endParaRPr lang="en-US" sz="6000" u="sng" spc="174" dirty="0">
              <a:solidFill>
                <a:srgbClr val="F8FBFD"/>
              </a:solidFill>
              <a:latin typeface="Montserrat Medium" panose="00000600000000000000" pitchFamily="2" charset="0"/>
            </a:endParaRPr>
          </a:p>
          <a:p>
            <a:pPr algn="ctr"/>
            <a:r>
              <a:rPr lang="en-US" sz="4800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c. Farm</a:t>
            </a:r>
          </a:p>
        </p:txBody>
      </p:sp>
      <p:sp>
        <p:nvSpPr>
          <p:cNvPr id="4" name="AutoShape 4"/>
          <p:cNvSpPr/>
          <p:nvPr/>
        </p:nvSpPr>
        <p:spPr>
          <a:xfrm>
            <a:off x="5791200" y="38100"/>
            <a:ext cx="12496800" cy="102489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712794-7DD4-3C62-BEE4-47BEF91DE775}"/>
              </a:ext>
            </a:extLst>
          </p:cNvPr>
          <p:cNvGrpSpPr/>
          <p:nvPr/>
        </p:nvGrpSpPr>
        <p:grpSpPr>
          <a:xfrm>
            <a:off x="7696200" y="514350"/>
            <a:ext cx="9067800" cy="9296400"/>
            <a:chOff x="7315200" y="419100"/>
            <a:chExt cx="9067800" cy="9296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9D87A1-B2A8-AD33-12F0-765564E29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5200" y="419100"/>
              <a:ext cx="9067800" cy="9296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Action Button: Blank 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C84A850F-D1BC-5144-FE6E-7A24D301B499}"/>
                </a:ext>
              </a:extLst>
            </p:cNvPr>
            <p:cNvSpPr/>
            <p:nvPr/>
          </p:nvSpPr>
          <p:spPr>
            <a:xfrm>
              <a:off x="13487400" y="7962900"/>
              <a:ext cx="1524000" cy="990600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ction Button: Blank 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4B1B0F26-CAFB-E57E-312C-8F4EC3976961}"/>
                </a:ext>
              </a:extLst>
            </p:cNvPr>
            <p:cNvSpPr/>
            <p:nvPr/>
          </p:nvSpPr>
          <p:spPr>
            <a:xfrm>
              <a:off x="13639800" y="5905500"/>
              <a:ext cx="1524000" cy="990600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804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686050" y="2966276"/>
            <a:ext cx="13392150" cy="4354449"/>
          </a:xfrm>
          <a:prstGeom prst="rect">
            <a:avLst/>
          </a:prstGeom>
          <a:solidFill>
            <a:srgbClr val="F8FBFD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5284001D-DAB1-34DA-8878-B70BF999AF22}"/>
              </a:ext>
            </a:extLst>
          </p:cNvPr>
          <p:cNvSpPr/>
          <p:nvPr/>
        </p:nvSpPr>
        <p:spPr>
          <a:xfrm>
            <a:off x="6207350" y="3435347"/>
            <a:ext cx="1698814" cy="3795901"/>
          </a:xfrm>
          <a:custGeom>
            <a:avLst/>
            <a:gdLst/>
            <a:ahLst/>
            <a:cxnLst/>
            <a:rect l="l" t="t" r="r" b="b"/>
            <a:pathLst>
              <a:path w="1474216" h="2444877">
                <a:moveTo>
                  <a:pt x="1394587" y="1366393"/>
                </a:moveTo>
                <a:lnTo>
                  <a:pt x="395351" y="2365883"/>
                </a:lnTo>
                <a:cubicBezTo>
                  <a:pt x="315849" y="2444877"/>
                  <a:pt x="186944" y="2444877"/>
                  <a:pt x="107315" y="2365883"/>
                </a:cubicBezTo>
                <a:lnTo>
                  <a:pt x="0" y="2258441"/>
                </a:lnTo>
                <a:lnTo>
                  <a:pt x="891286" y="1366393"/>
                </a:lnTo>
                <a:cubicBezTo>
                  <a:pt x="970788" y="1286891"/>
                  <a:pt x="970788" y="1157859"/>
                  <a:pt x="891286" y="1078357"/>
                </a:cubicBezTo>
                <a:lnTo>
                  <a:pt x="0" y="186944"/>
                </a:lnTo>
                <a:lnTo>
                  <a:pt x="107442" y="79502"/>
                </a:lnTo>
                <a:cubicBezTo>
                  <a:pt x="186944" y="0"/>
                  <a:pt x="315849" y="0"/>
                  <a:pt x="395478" y="79502"/>
                </a:cubicBezTo>
                <a:lnTo>
                  <a:pt x="1394714" y="1078357"/>
                </a:lnTo>
                <a:cubicBezTo>
                  <a:pt x="1474216" y="1157859"/>
                  <a:pt x="1474216" y="1286891"/>
                  <a:pt x="1394714" y="1366393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reeform 26">
            <a:extLst>
              <a:ext uri="{FF2B5EF4-FFF2-40B4-BE49-F238E27FC236}">
                <a16:creationId xmlns:a16="http://schemas.microsoft.com/office/drawing/2014/main" id="{FBB166C6-C654-3DA2-F75D-9B01D6123A39}"/>
              </a:ext>
            </a:extLst>
          </p:cNvPr>
          <p:cNvSpPr/>
          <p:nvPr/>
        </p:nvSpPr>
        <p:spPr>
          <a:xfrm>
            <a:off x="6330650" y="4554854"/>
            <a:ext cx="514707" cy="1307496"/>
          </a:xfrm>
          <a:custGeom>
            <a:avLst/>
            <a:gdLst/>
            <a:ahLst/>
            <a:cxnLst/>
            <a:rect l="l" t="t" r="r" b="b"/>
            <a:pathLst>
              <a:path w="446659" h="842137">
                <a:moveTo>
                  <a:pt x="350393" y="246126"/>
                </a:moveTo>
                <a:lnTo>
                  <a:pt x="165354" y="60960"/>
                </a:lnTo>
                <a:cubicBezTo>
                  <a:pt x="104394" y="0"/>
                  <a:pt x="0" y="42926"/>
                  <a:pt x="0" y="129413"/>
                </a:cubicBezTo>
                <a:lnTo>
                  <a:pt x="0" y="712724"/>
                </a:lnTo>
                <a:cubicBezTo>
                  <a:pt x="0" y="799211"/>
                  <a:pt x="104394" y="842137"/>
                  <a:pt x="165354" y="781177"/>
                </a:cubicBezTo>
                <a:lnTo>
                  <a:pt x="350393" y="596138"/>
                </a:lnTo>
                <a:cubicBezTo>
                  <a:pt x="446659" y="499237"/>
                  <a:pt x="446659" y="342519"/>
                  <a:pt x="350393" y="246126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C6B3585C-F92A-1CDD-4397-7BA2031E012E}"/>
              </a:ext>
            </a:extLst>
          </p:cNvPr>
          <p:cNvSpPr/>
          <p:nvPr/>
        </p:nvSpPr>
        <p:spPr>
          <a:xfrm>
            <a:off x="6752910" y="3771900"/>
            <a:ext cx="8849040" cy="3048000"/>
          </a:xfrm>
          <a:custGeom>
            <a:avLst/>
            <a:gdLst/>
            <a:ahLst/>
            <a:cxnLst/>
            <a:rect l="l" t="t" r="r" b="b"/>
            <a:pathLst>
              <a:path w="7431151" h="1963166">
                <a:moveTo>
                  <a:pt x="6464935" y="0"/>
                </a:moveTo>
                <a:lnTo>
                  <a:pt x="0" y="0"/>
                </a:lnTo>
                <a:lnTo>
                  <a:pt x="837819" y="837565"/>
                </a:lnTo>
                <a:cubicBezTo>
                  <a:pt x="877316" y="877062"/>
                  <a:pt x="897636" y="929386"/>
                  <a:pt x="897636" y="981583"/>
                </a:cubicBezTo>
                <a:cubicBezTo>
                  <a:pt x="897636" y="1033780"/>
                  <a:pt x="877951" y="1085596"/>
                  <a:pt x="837819" y="1125601"/>
                </a:cubicBezTo>
                <a:lnTo>
                  <a:pt x="635" y="1963166"/>
                </a:lnTo>
                <a:lnTo>
                  <a:pt x="6464427" y="1963166"/>
                </a:lnTo>
                <a:lnTo>
                  <a:pt x="7431151" y="981583"/>
                </a:lnTo>
                <a:lnTo>
                  <a:pt x="6464935" y="0"/>
                </a:ln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3014A9A1-3FE4-0443-38C1-02CFD0E16620}"/>
              </a:ext>
            </a:extLst>
          </p:cNvPr>
          <p:cNvSpPr txBox="1"/>
          <p:nvPr/>
        </p:nvSpPr>
        <p:spPr>
          <a:xfrm>
            <a:off x="7390917" y="4247151"/>
            <a:ext cx="777821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7200" spc="756" dirty="0">
                <a:solidFill>
                  <a:schemeClr val="bg1"/>
                </a:solidFill>
                <a:latin typeface="Montserrat Medium" panose="00000600000000000000" pitchFamily="2" charset="0"/>
              </a:rPr>
              <a:t>What can you do to help?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0C236875-8080-E782-7EA2-7EFFC628AA6D}"/>
              </a:ext>
            </a:extLst>
          </p:cNvPr>
          <p:cNvSpPr txBox="1"/>
          <p:nvPr/>
        </p:nvSpPr>
        <p:spPr>
          <a:xfrm>
            <a:off x="5105399" y="4688495"/>
            <a:ext cx="1406835" cy="799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5400" spc="67" dirty="0">
                <a:latin typeface="Montserrat Classic Bold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9015795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" b="-1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118235"/>
            <a:ext cx="16280770" cy="9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Things you can do as an individual</a:t>
            </a:r>
          </a:p>
        </p:txBody>
      </p:sp>
      <p:sp>
        <p:nvSpPr>
          <p:cNvPr id="4" name="AutoShape 4"/>
          <p:cNvSpPr/>
          <p:nvPr/>
        </p:nvSpPr>
        <p:spPr>
          <a:xfrm>
            <a:off x="-266700" y="3276600"/>
            <a:ext cx="18821400" cy="7467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523177" y="4267196"/>
            <a:ext cx="5562601" cy="548720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523177" y="4267197"/>
            <a:ext cx="5562601" cy="1485900"/>
          </a:xfrm>
          <a:prstGeom prst="rect">
            <a:avLst/>
          </a:prstGeom>
          <a:solidFill>
            <a:srgbClr val="053D57">
              <a:alpha val="19608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75577" y="4401990"/>
            <a:ext cx="4644281" cy="1106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 dirty="0">
                <a:solidFill>
                  <a:srgbClr val="053D57"/>
                </a:solidFill>
                <a:latin typeface="Montserrat Classic"/>
              </a:rPr>
              <a:t>Water use efficiency &amp; Conservation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1047" y="6023412"/>
            <a:ext cx="5071129" cy="2660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Use water-efficient appliances and fixtures.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Fix leaks promptly.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Install drought-tolerant landscapes</a:t>
            </a:r>
            <a:endParaRPr lang="en-US" spc="25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Use smart irrigation systems.</a:t>
            </a:r>
          </a:p>
          <a:p>
            <a:pPr algn="ctr">
              <a:lnSpc>
                <a:spcPts val="3750"/>
              </a:lnSpc>
            </a:pPr>
            <a:r>
              <a:rPr lang="en-US" sz="2500" spc="25" dirty="0">
                <a:solidFill>
                  <a:srgbClr val="053D57"/>
                </a:solidFill>
                <a:latin typeface="Montserrat Light"/>
              </a:rPr>
              <a:t> </a:t>
            </a:r>
          </a:p>
        </p:txBody>
      </p:sp>
      <p:sp>
        <p:nvSpPr>
          <p:cNvPr id="9" name="AutoShape 9"/>
          <p:cNvSpPr/>
          <p:nvPr/>
        </p:nvSpPr>
        <p:spPr>
          <a:xfrm>
            <a:off x="6781800" y="4268429"/>
            <a:ext cx="3919548" cy="5487202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6784052" y="4268429"/>
            <a:ext cx="3931430" cy="1485900"/>
          </a:xfrm>
          <a:prstGeom prst="rect">
            <a:avLst/>
          </a:prstGeom>
          <a:solidFill>
            <a:srgbClr val="053D57">
              <a:alpha val="19608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019263" y="4403222"/>
            <a:ext cx="3282397" cy="1106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 dirty="0">
                <a:solidFill>
                  <a:srgbClr val="053D57"/>
                </a:solidFill>
                <a:latin typeface="Montserrat Classic"/>
              </a:rPr>
              <a:t>Reduce Pollution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10010" y="5982929"/>
            <a:ext cx="335319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Properly dispose of chemicals and household waste.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Use fertilizers and pesticides sparingly.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Pick up pet waste to prevent pathogen runoff.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1201400" y="4286250"/>
            <a:ext cx="6172200" cy="54483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11201400" y="4267198"/>
            <a:ext cx="6172200" cy="1485899"/>
          </a:xfrm>
          <a:prstGeom prst="rect">
            <a:avLst/>
          </a:prstGeom>
          <a:solidFill>
            <a:srgbClr val="053D57">
              <a:alpha val="19608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1870366" y="4506277"/>
            <a:ext cx="4956119" cy="1106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 dirty="0">
                <a:solidFill>
                  <a:srgbClr val="053D57"/>
                </a:solidFill>
                <a:latin typeface="Montserrat Classic"/>
              </a:rPr>
              <a:t>Community involvement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17575" y="6023937"/>
            <a:ext cx="5628935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Participate in local clean-up events.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Advocate for sustainable water policies.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Support watershed protection initiatives.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Educate others about the importance of water conservation.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pc="25" dirty="0">
                <a:solidFill>
                  <a:srgbClr val="053D57"/>
                </a:solidFill>
                <a:latin typeface="Montserrat Light"/>
              </a:rPr>
              <a:t>Stay informed about local water issues and solutions.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400" spc="25" dirty="0">
              <a:solidFill>
                <a:srgbClr val="053D57"/>
              </a:solidFill>
              <a:latin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612939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188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705100"/>
            <a:ext cx="14478000" cy="4573297"/>
            <a:chOff x="0" y="0"/>
            <a:chExt cx="17221200" cy="580593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7221200" cy="5805932"/>
            </a:xfrm>
            <a:prstGeom prst="rect">
              <a:avLst/>
            </a:prstGeom>
            <a:solidFill>
              <a:srgbClr val="F8FBFD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77800" y="362965"/>
              <a:ext cx="16560799" cy="4688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spc="756" dirty="0">
                  <a:solidFill>
                    <a:srgbClr val="053D57"/>
                  </a:solidFill>
                  <a:latin typeface="Montserrat Black" panose="00000A00000000000000" pitchFamily="2" charset="0"/>
                </a:rPr>
                <a:t>If you are a homeowner,  landscaper, or HOA…,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64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9415" y="889635"/>
            <a:ext cx="14909170" cy="9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Runoff Relief or Reuse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81000" y="6286500"/>
            <a:ext cx="5039404" cy="3256862"/>
            <a:chOff x="0" y="-95250"/>
            <a:chExt cx="6719205" cy="4342481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0"/>
              <a:ext cx="6698077" cy="689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F8FBFD"/>
                  </a:solidFill>
                  <a:latin typeface="Montserrat Classic"/>
                </a:rPr>
                <a:t>Capture runoff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1128" y="1055332"/>
              <a:ext cx="6698077" cy="3191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 dirty="0">
                  <a:solidFill>
                    <a:srgbClr val="F8FBFD"/>
                  </a:solidFill>
                  <a:latin typeface="Montserrat Light"/>
                </a:rPr>
                <a:t>Landscape features like dry creek beds and rain gardens allow stormwater to infiltrate instead of runoff </a:t>
              </a:r>
            </a:p>
            <a:p>
              <a:pPr algn="ctr">
                <a:lnSpc>
                  <a:spcPts val="3750"/>
                </a:lnSpc>
              </a:pPr>
              <a:endParaRPr lang="en-US" sz="2500" spc="25" dirty="0">
                <a:solidFill>
                  <a:srgbClr val="F8FBFD"/>
                </a:solidFill>
                <a:latin typeface="Montserrat Light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53200" y="6286502"/>
            <a:ext cx="5638800" cy="3256860"/>
            <a:chOff x="-135033" y="-95250"/>
            <a:chExt cx="6833110" cy="4342480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0"/>
              <a:ext cx="6698077" cy="689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F8FBFD"/>
                  </a:solidFill>
                  <a:latin typeface="Montserrat Classic"/>
                </a:rPr>
                <a:t>Runoff Treatment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35033" y="1055330"/>
              <a:ext cx="6698077" cy="3191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 dirty="0">
                  <a:solidFill>
                    <a:srgbClr val="F8FBFD"/>
                  </a:solidFill>
                  <a:latin typeface="Montserrat Light"/>
                </a:rPr>
                <a:t>Localized filtration and treatment systems remove pollution before dry weather runoff enters receiving waters</a:t>
              </a:r>
            </a:p>
            <a:p>
              <a:pPr algn="ctr">
                <a:lnSpc>
                  <a:spcPts val="3750"/>
                </a:lnSpc>
              </a:pPr>
              <a:endParaRPr lang="en-US" sz="2500" spc="25" dirty="0">
                <a:solidFill>
                  <a:srgbClr val="F8FBFD"/>
                </a:solidFill>
                <a:latin typeface="Montserrat Light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90032" y="6286500"/>
            <a:ext cx="5023558" cy="2296533"/>
            <a:chOff x="0" y="-95250"/>
            <a:chExt cx="6698077" cy="306204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0"/>
              <a:ext cx="6698077" cy="689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F8FBFD"/>
                  </a:solidFill>
                  <a:latin typeface="Montserrat Classic"/>
                </a:rPr>
                <a:t>Stormwater Reuse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55330"/>
              <a:ext cx="6698077" cy="1911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 dirty="0">
                  <a:solidFill>
                    <a:srgbClr val="F8FBFD"/>
                  </a:solidFill>
                  <a:latin typeface="Montserrat Light"/>
                </a:rPr>
                <a:t>Captured dry weather runoff can be treated and reused as recycled water</a:t>
              </a:r>
            </a:p>
          </p:txBody>
        </p:sp>
      </p:grpSp>
      <p:pic>
        <p:nvPicPr>
          <p:cNvPr id="16" name="Picture 15" descr="A landscaped yard with rocks and bushes&#10;&#10;Description automatically generated">
            <a:extLst>
              <a:ext uri="{FF2B5EF4-FFF2-40B4-BE49-F238E27FC236}">
                <a16:creationId xmlns:a16="http://schemas.microsoft.com/office/drawing/2014/main" id="{BF6F622C-B90D-1E8F-737A-3E9E05093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6" y="2273493"/>
            <a:ext cx="6017450" cy="3381807"/>
          </a:xfrm>
          <a:prstGeom prst="rect">
            <a:avLst/>
          </a:prstGeom>
        </p:spPr>
      </p:pic>
      <p:pic>
        <p:nvPicPr>
          <p:cNvPr id="18" name="Picture 17" descr="A gravel driveway with bushes and grass&#10;&#10;Description automatically generated">
            <a:extLst>
              <a:ext uri="{FF2B5EF4-FFF2-40B4-BE49-F238E27FC236}">
                <a16:creationId xmlns:a16="http://schemas.microsoft.com/office/drawing/2014/main" id="{A0C3BB25-6701-1BF2-1A7F-3D1AE6BF3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/>
          <a:stretch/>
        </p:blipFill>
        <p:spPr>
          <a:xfrm>
            <a:off x="6346287" y="2276793"/>
            <a:ext cx="6051794" cy="3390507"/>
          </a:xfrm>
          <a:prstGeom prst="rect">
            <a:avLst/>
          </a:prstGeom>
        </p:spPr>
      </p:pic>
      <p:pic>
        <p:nvPicPr>
          <p:cNvPr id="20" name="Picture 19" descr="A diagram of a backyard garden&#10;&#10;Description automatically generated">
            <a:extLst>
              <a:ext uri="{FF2B5EF4-FFF2-40B4-BE49-F238E27FC236}">
                <a16:creationId xmlns:a16="http://schemas.microsoft.com/office/drawing/2014/main" id="{B65A6975-1FB3-FC18-8F61-FE0130A82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2242893"/>
            <a:ext cx="5345612" cy="34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21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9415" y="889635"/>
            <a:ext cx="14909170" cy="9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Community-Based Efforts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85800" y="6764177"/>
            <a:ext cx="5257800" cy="3744175"/>
            <a:chOff x="0" y="-95250"/>
            <a:chExt cx="7010400" cy="4992231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0"/>
              <a:ext cx="7010400" cy="7166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Education &amp; Outreach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1128" y="1055332"/>
              <a:ext cx="6698077" cy="3841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 dirty="0">
                  <a:solidFill>
                    <a:srgbClr val="F8FBFD"/>
                  </a:solidFill>
                  <a:latin typeface="Montserrat Light"/>
                </a:rPr>
                <a:t>Raise knowledge and awareness regarding stormwater pollution through events, ad campaigns, and social media</a:t>
              </a:r>
            </a:p>
            <a:p>
              <a:pPr algn="ctr">
                <a:lnSpc>
                  <a:spcPts val="3750"/>
                </a:lnSpc>
              </a:pPr>
              <a:endParaRPr lang="en-US" sz="2500" spc="25" dirty="0">
                <a:solidFill>
                  <a:srgbClr val="F8FBFD"/>
                </a:solidFill>
                <a:latin typeface="Montserrat Light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8000" y="6764179"/>
            <a:ext cx="5638800" cy="2881396"/>
            <a:chOff x="-135033" y="-95250"/>
            <a:chExt cx="6833110" cy="3841861"/>
          </a:xfrm>
        </p:grpSpPr>
        <p:sp>
          <p:nvSpPr>
            <p:cNvPr id="9" name="TextBox 9"/>
            <p:cNvSpPr txBox="1"/>
            <p:nvPr/>
          </p:nvSpPr>
          <p:spPr>
            <a:xfrm>
              <a:off x="1" y="-95250"/>
              <a:ext cx="6698076" cy="2298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Behavior Change Research</a:t>
              </a:r>
            </a:p>
            <a:p>
              <a:pPr algn="ctr">
                <a:lnSpc>
                  <a:spcPts val="4590"/>
                </a:lnSpc>
              </a:pPr>
              <a:endParaRPr lang="en-US" sz="3000" spc="330" dirty="0">
                <a:solidFill>
                  <a:srgbClr val="F8FBFD"/>
                </a:solidFill>
                <a:latin typeface="Montserrat Classic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35033" y="1835147"/>
              <a:ext cx="6698076" cy="1911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 dirty="0">
                  <a:solidFill>
                    <a:srgbClr val="F8FBFD"/>
                  </a:solidFill>
                  <a:latin typeface="Montserrat Light"/>
                </a:rPr>
                <a:t>Understand the barriers and benefits of adopting stormwater-safe behaviors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094832" y="6764177"/>
            <a:ext cx="5023558" cy="2282234"/>
            <a:chOff x="0" y="-95250"/>
            <a:chExt cx="6698077" cy="304297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0"/>
              <a:ext cx="6698077" cy="716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Pollution Prevention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55330"/>
              <a:ext cx="6698077" cy="1892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 dirty="0">
                  <a:solidFill>
                    <a:srgbClr val="F8FBFD"/>
                  </a:solidFill>
                  <a:latin typeface="Montserrat Light"/>
                </a:rPr>
                <a:t>Work with the community to stop stormwater pollution before it starts</a:t>
              </a:r>
            </a:p>
          </p:txBody>
        </p:sp>
      </p:grpSp>
      <p:pic>
        <p:nvPicPr>
          <p:cNvPr id="7" name="Picture 6" descr="A sign with text and images&#10;&#10;Description automatically generated">
            <a:extLst>
              <a:ext uri="{FF2B5EF4-FFF2-40B4-BE49-F238E27FC236}">
                <a16:creationId xmlns:a16="http://schemas.microsoft.com/office/drawing/2014/main" id="{F777BCDC-7D00-BFCE-B194-A708C05802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00"/>
          <a:stretch/>
        </p:blipFill>
        <p:spPr>
          <a:xfrm>
            <a:off x="457200" y="2754469"/>
            <a:ext cx="5818332" cy="3390507"/>
          </a:xfrm>
          <a:prstGeom prst="rect">
            <a:avLst/>
          </a:prstGeom>
        </p:spPr>
      </p:pic>
      <p:pic>
        <p:nvPicPr>
          <p:cNvPr id="15" name="Picture 14" descr="A close-up of a infographic&#10;&#10;Description automatically generated">
            <a:extLst>
              <a:ext uri="{FF2B5EF4-FFF2-40B4-BE49-F238E27FC236}">
                <a16:creationId xmlns:a16="http://schemas.microsoft.com/office/drawing/2014/main" id="{2635A7C5-073B-9030-15E8-8B74DC274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7" b="37841"/>
          <a:stretch/>
        </p:blipFill>
        <p:spPr>
          <a:xfrm>
            <a:off x="7924800" y="2781300"/>
            <a:ext cx="3979199" cy="3398486"/>
          </a:xfrm>
          <a:prstGeom prst="rect">
            <a:avLst/>
          </a:prstGeom>
        </p:spPr>
      </p:pic>
      <p:pic>
        <p:nvPicPr>
          <p:cNvPr id="22" name="Picture 21" descr="A collage of images of a person using a chainsaw&#10;&#10;Description automatically generated">
            <a:extLst>
              <a:ext uri="{FF2B5EF4-FFF2-40B4-BE49-F238E27FC236}">
                <a16:creationId xmlns:a16="http://schemas.microsoft.com/office/drawing/2014/main" id="{D17BA11F-DEDA-0845-9E5F-06C0562F9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2820483"/>
            <a:ext cx="4035600" cy="339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22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" b="-1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56015" y="495300"/>
            <a:ext cx="16280770" cy="9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5400" spc="174" dirty="0">
                <a:solidFill>
                  <a:srgbClr val="F8FBFD"/>
                </a:solidFill>
                <a:latin typeface="Montserrat Medium" panose="00000600000000000000" pitchFamily="2" charset="0"/>
              </a:rPr>
              <a:t>Resources</a:t>
            </a:r>
          </a:p>
        </p:txBody>
      </p:sp>
      <p:sp>
        <p:nvSpPr>
          <p:cNvPr id="4" name="AutoShape 4"/>
          <p:cNvSpPr/>
          <p:nvPr/>
        </p:nvSpPr>
        <p:spPr>
          <a:xfrm>
            <a:off x="1447800" y="1562100"/>
            <a:ext cx="15697200" cy="84582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773D63-6F21-AC54-6108-A4B04BD45C9A}"/>
              </a:ext>
            </a:extLst>
          </p:cNvPr>
          <p:cNvSpPr txBox="1"/>
          <p:nvPr/>
        </p:nvSpPr>
        <p:spPr>
          <a:xfrm>
            <a:off x="2438400" y="2095500"/>
            <a:ext cx="14249400" cy="777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BFCFE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600" spc="30" dirty="0">
                <a:solidFill>
                  <a:srgbClr val="F8FBFD"/>
                </a:solidFill>
                <a:latin typeface="Montserrat Light"/>
              </a:rPr>
              <a:t>SoCal "Breathing" Water </a:t>
            </a:r>
          </a:p>
          <a:p>
            <a:pPr marL="914400" lvl="1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BFCFE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sz="24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  <a:hlinkClick r:id="rId3"/>
              </a:rPr>
              <a:t>https://www.caltech.edu/about/news/animation-based-satellite-data-shows-socal-breathing-water-83080</a:t>
            </a:r>
            <a:r>
              <a:rPr lang="en-US" altLang="en-US" sz="24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 </a:t>
            </a:r>
            <a:endParaRPr lang="en-US" altLang="en-US" sz="2800" spc="30" dirty="0">
              <a:solidFill>
                <a:srgbClr val="F8FBFD"/>
              </a:solidFill>
              <a:latin typeface="Montserrat Light"/>
              <a:sym typeface="Arial" panose="020B0604020202020204" pitchFamily="34" charset="0"/>
            </a:endParaRPr>
          </a:p>
          <a:p>
            <a:pPr marL="45720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BFCFE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sz="26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ANR SoCal Water Resources</a:t>
            </a:r>
          </a:p>
          <a:p>
            <a:pPr lvl="1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BFCFE"/>
              </a:buClr>
              <a:buSzPct val="125000"/>
              <a:defRPr/>
            </a:pPr>
            <a:r>
              <a:rPr lang="en-US" altLang="en-US" sz="26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  <a:hlinkClick r:id="rId4"/>
              </a:rPr>
              <a:t>https://ucanr.edu/sites/urbanwatermgmt/</a:t>
            </a:r>
            <a:r>
              <a:rPr lang="en-US" altLang="en-US" sz="26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 </a:t>
            </a:r>
          </a:p>
          <a:p>
            <a:pPr lvl="1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BFCFE"/>
              </a:buClr>
              <a:buSzPct val="125000"/>
              <a:defRPr/>
            </a:pPr>
            <a:endParaRPr lang="en-US" altLang="en-US" sz="2800" spc="30" dirty="0">
              <a:solidFill>
                <a:srgbClr val="F8FBFD"/>
              </a:solidFill>
              <a:latin typeface="Montserrat Light"/>
              <a:sym typeface="Arial" panose="020B0604020202020204" pitchFamily="34" charset="0"/>
            </a:endParaRPr>
          </a:p>
          <a:p>
            <a:pPr marL="45720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BFCFE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sz="28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OC Watersheds &amp; Stormwater Program</a:t>
            </a:r>
          </a:p>
          <a:p>
            <a:pPr marL="914400" lvl="1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BFCFE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sz="28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  <a:hlinkClick r:id="rId5"/>
              </a:rPr>
              <a:t>https://ocerws.ocpublicworks.com/</a:t>
            </a:r>
          </a:p>
          <a:p>
            <a:pPr marL="914400" lvl="1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BFCFE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sz="28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  <a:hlinkClick r:id="rId5"/>
              </a:rPr>
              <a:t>https://h2oc.org/</a:t>
            </a:r>
            <a:r>
              <a:rPr lang="en-US" altLang="en-US" sz="2800" spc="30" dirty="0">
                <a:solidFill>
                  <a:srgbClr val="F8FBFD"/>
                </a:solidFill>
                <a:latin typeface="Montserrat Light"/>
                <a:sym typeface="Arial" panose="020B0604020202020204" pitchFamily="34" charset="0"/>
              </a:rPr>
              <a:t> </a:t>
            </a:r>
          </a:p>
          <a:p>
            <a:pPr marL="914400" lvl="1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BFCFE"/>
              </a:buClr>
              <a:buSzPct val="125000"/>
              <a:buFont typeface="Arial" panose="020B0604020202020204" pitchFamily="34" charset="0"/>
              <a:buChar char="•"/>
              <a:defRPr/>
            </a:pPr>
            <a:endParaRPr lang="en-US" altLang="en-US" sz="1000" spc="30" dirty="0">
              <a:solidFill>
                <a:srgbClr val="F8FBFD"/>
              </a:solidFill>
              <a:latin typeface="Montserrat Light"/>
              <a:sym typeface="Arial" panose="020B0604020202020204" pitchFamily="34" charset="0"/>
            </a:endParaRPr>
          </a:p>
          <a:p>
            <a:r>
              <a:rPr lang="en-US" sz="3200" spc="30" dirty="0">
                <a:solidFill>
                  <a:srgbClr val="F8FBFD"/>
                </a:solidFill>
                <a:latin typeface="Montserrat Light"/>
              </a:rPr>
              <a:t>Presentation on watersheds, water quality, and case studies</a:t>
            </a:r>
          </a:p>
          <a:p>
            <a:r>
              <a:rPr lang="en-US" sz="3200" spc="30" dirty="0">
                <a:solidFill>
                  <a:srgbClr val="F8FBFD"/>
                </a:solidFill>
                <a:latin typeface="Montserrat Light"/>
              </a:rPr>
              <a:t> </a:t>
            </a:r>
            <a:r>
              <a:rPr lang="en-US" sz="2800" spc="30" dirty="0">
                <a:solidFill>
                  <a:srgbClr val="F8FBFD"/>
                </a:solidFill>
                <a:latin typeface="Montserra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https://www.conservation.ca.gov/dlrp/Educational%20Documents/California%20Watersheds.pdf</a:t>
            </a:r>
            <a:r>
              <a:rPr lang="en-US" sz="2800" spc="30" dirty="0">
                <a:solidFill>
                  <a:srgbClr val="F8FBFD"/>
                </a:solidFill>
                <a:latin typeface="Montserrat Light"/>
              </a:rPr>
              <a:t>  </a:t>
            </a:r>
          </a:p>
          <a:p>
            <a:r>
              <a:rPr lang="en-US" sz="2800" spc="30" dirty="0">
                <a:solidFill>
                  <a:srgbClr val="F8FBFD"/>
                </a:solidFill>
                <a:latin typeface="Montserrat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https://oceanservice.noaa.gov/facts/watershed.html</a:t>
            </a:r>
            <a:r>
              <a:rPr lang="en-US" sz="2800" spc="30" dirty="0">
                <a:solidFill>
                  <a:srgbClr val="F8FBFD"/>
                </a:solidFill>
                <a:latin typeface="Montserrat Light"/>
              </a:rPr>
              <a:t> </a:t>
            </a:r>
          </a:p>
          <a:p>
            <a:r>
              <a:rPr lang="en-US" sz="2800" spc="30" dirty="0">
                <a:solidFill>
                  <a:srgbClr val="F8FBFD"/>
                </a:solidFill>
                <a:latin typeface="Montserrat Ligh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https://www.waterboards.ca.gov/water_issues/programs/stormwater/</a:t>
            </a:r>
            <a:r>
              <a:rPr lang="en-US" sz="2800" spc="30" dirty="0">
                <a:solidFill>
                  <a:srgbClr val="F8FBFD"/>
                </a:solidFill>
                <a:latin typeface="Montserrat Light"/>
              </a:rPr>
              <a:t> </a:t>
            </a:r>
          </a:p>
          <a:p>
            <a:pPr marL="914400" lvl="1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BFCFE"/>
              </a:buClr>
              <a:buSzPct val="125000"/>
              <a:buFont typeface="Arial" panose="020B0604020202020204" pitchFamily="34" charset="0"/>
              <a:buChar char="•"/>
              <a:defRPr/>
            </a:pPr>
            <a:endParaRPr lang="en-US" altLang="en-US" sz="2800" spc="30" dirty="0">
              <a:solidFill>
                <a:srgbClr val="F8FBFD"/>
              </a:solidFill>
              <a:latin typeface="Montserrat Light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4207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194" b="-9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8FBFD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972608" y="1028700"/>
            <a:ext cx="5286692" cy="8229856"/>
          </a:xfrm>
          <a:custGeom>
            <a:avLst/>
            <a:gdLst/>
            <a:ahLst/>
            <a:cxnLst/>
            <a:rect l="l" t="t" r="r" b="b"/>
            <a:pathLst>
              <a:path w="5286692" h="8229856">
                <a:moveTo>
                  <a:pt x="0" y="0"/>
                </a:moveTo>
                <a:lnTo>
                  <a:pt x="5286692" y="0"/>
                </a:lnTo>
                <a:lnTo>
                  <a:pt x="5286692" y="8229856"/>
                </a:lnTo>
                <a:lnTo>
                  <a:pt x="0" y="822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 l="-11360" r="-5662" b="-23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742403" y="1614225"/>
            <a:ext cx="9224755" cy="1591118"/>
            <a:chOff x="0" y="-47625"/>
            <a:chExt cx="12299673" cy="2121490"/>
          </a:xfrm>
        </p:grpSpPr>
        <p:sp>
          <p:nvSpPr>
            <p:cNvPr id="7" name="TextBox 7"/>
            <p:cNvSpPr txBox="1"/>
            <p:nvPr/>
          </p:nvSpPr>
          <p:spPr>
            <a:xfrm>
              <a:off x="0" y="-47625"/>
              <a:ext cx="12299673" cy="1535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50"/>
                </a:lnSpc>
              </a:pPr>
              <a:r>
                <a:rPr lang="en-US" sz="7500" spc="67" dirty="0">
                  <a:solidFill>
                    <a:srgbClr val="053D57"/>
                  </a:solidFill>
                  <a:latin typeface="Montserrat Medium" panose="00000600000000000000" pitchFamily="2" charset="0"/>
                </a:rPr>
                <a:t>Esther Lofton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3264796" y="1842074"/>
              <a:ext cx="5915653" cy="231791"/>
            </a:xfrm>
            <a:prstGeom prst="rect">
              <a:avLst/>
            </a:prstGeom>
            <a:solidFill>
              <a:srgbClr val="053D5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45860" y="3615654"/>
            <a:ext cx="9289892" cy="2517044"/>
            <a:chOff x="47120" y="-506778"/>
            <a:chExt cx="12386522" cy="3356059"/>
          </a:xfrm>
        </p:grpSpPr>
        <p:sp>
          <p:nvSpPr>
            <p:cNvPr id="10" name="TextBox 10"/>
            <p:cNvSpPr txBox="1"/>
            <p:nvPr/>
          </p:nvSpPr>
          <p:spPr>
            <a:xfrm>
              <a:off x="94240" y="-506778"/>
              <a:ext cx="12191837" cy="689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  <a:latin typeface="Montserrat Classic"/>
                </a:rPr>
                <a:t>Email;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7565" y="112910"/>
              <a:ext cx="12286077" cy="703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>
                  <a:solidFill>
                    <a:srgbClr val="053D57"/>
                  </a:solidFill>
                  <a:latin typeface="Montserrat Light"/>
                </a:rPr>
                <a:t>enmosase@ucdavis.edu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81" y="1397875"/>
              <a:ext cx="12286077" cy="702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  <a:latin typeface="Montserrat Classic"/>
                </a:rPr>
                <a:t>Phone number;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7120" y="2145413"/>
              <a:ext cx="12286077" cy="703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>
                  <a:solidFill>
                    <a:srgbClr val="053D57"/>
                  </a:solidFill>
                  <a:latin typeface="Montserrat Light"/>
                </a:rPr>
                <a:t>858-282-5637</a:t>
              </a:r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89CAB0B4-EC03-412A-AC54-A1EC7C62E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 descr="A screenshot of a qr code&#10;&#10;Description automatically generated">
            <a:extLst>
              <a:ext uri="{FF2B5EF4-FFF2-40B4-BE49-F238E27FC236}">
                <a16:creationId xmlns:a16="http://schemas.microsoft.com/office/drawing/2014/main" id="{4B4F8818-5C59-C4C6-439C-5A20B8610E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5" y="6211025"/>
            <a:ext cx="2253345" cy="2920335"/>
          </a:xfrm>
          <a:prstGeom prst="rect">
            <a:avLst/>
          </a:prstGeom>
        </p:spPr>
      </p:pic>
      <p:pic>
        <p:nvPicPr>
          <p:cNvPr id="19" name="Picture 18" descr="A qr code on a screen&#10;&#10;Description automatically generated">
            <a:extLst>
              <a:ext uri="{FF2B5EF4-FFF2-40B4-BE49-F238E27FC236}">
                <a16:creationId xmlns:a16="http://schemas.microsoft.com/office/drawing/2014/main" id="{8D0CB739-0801-829E-B4F5-8E82A31E04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9630" r="3124" b="36667"/>
          <a:stretch/>
        </p:blipFill>
        <p:spPr>
          <a:xfrm>
            <a:off x="5125690" y="6723968"/>
            <a:ext cx="2379406" cy="2411079"/>
          </a:xfrm>
          <a:prstGeom prst="flowChartAlternateProcess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99A7E54-798C-55CA-5B5B-33C3D5B70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3388" y="6660348"/>
            <a:ext cx="2335732" cy="2411079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43600" y="5715"/>
            <a:ext cx="12344400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28700" y="1190248"/>
            <a:ext cx="6741275" cy="2737631"/>
            <a:chOff x="0" y="215397"/>
            <a:chExt cx="8988367" cy="3650175"/>
          </a:xfrm>
        </p:grpSpPr>
        <p:sp>
          <p:nvSpPr>
            <p:cNvPr id="7" name="TextBox 7"/>
            <p:cNvSpPr txBox="1"/>
            <p:nvPr/>
          </p:nvSpPr>
          <p:spPr>
            <a:xfrm>
              <a:off x="0" y="215397"/>
              <a:ext cx="8988367" cy="3096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450"/>
                </a:lnSpc>
              </a:pPr>
              <a:r>
                <a:rPr lang="en-US" sz="60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Know your water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3633781"/>
              <a:ext cx="5915654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3">
            <a:extLst>
              <a:ext uri="{FF2B5EF4-FFF2-40B4-BE49-F238E27FC236}">
                <a16:creationId xmlns:a16="http://schemas.microsoft.com/office/drawing/2014/main" id="{FA4EFA99-4BD5-F42A-7B71-99419C6688E8}"/>
              </a:ext>
            </a:extLst>
          </p:cNvPr>
          <p:cNvSpPr txBox="1"/>
          <p:nvPr/>
        </p:nvSpPr>
        <p:spPr>
          <a:xfrm>
            <a:off x="836163" y="4951710"/>
            <a:ext cx="579323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spc="259" dirty="0">
                <a:solidFill>
                  <a:srgbClr val="F8FBFD"/>
                </a:solidFill>
                <a:latin typeface="Montserrat Medium" panose="00000600000000000000" pitchFamily="2" charset="0"/>
              </a:rPr>
              <a:t>How much in % is your county water Sources?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DD15D646-599D-4066-C4B7-7CB0E8025CA2}"/>
              </a:ext>
            </a:extLst>
          </p:cNvPr>
          <p:cNvSpPr txBox="1"/>
          <p:nvPr/>
        </p:nvSpPr>
        <p:spPr>
          <a:xfrm>
            <a:off x="13041387" y="5448387"/>
            <a:ext cx="1512813" cy="527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 spc="30" dirty="0">
                <a:solidFill>
                  <a:srgbClr val="053D57"/>
                </a:solidFill>
                <a:latin typeface="Montserrat Light"/>
              </a:rPr>
              <a:t>SB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07514250-6D06-4E03-A4CC-619A51E11BA7}"/>
              </a:ext>
            </a:extLst>
          </p:cNvPr>
          <p:cNvSpPr txBox="1"/>
          <p:nvPr/>
        </p:nvSpPr>
        <p:spPr>
          <a:xfrm>
            <a:off x="6248400" y="5252084"/>
            <a:ext cx="1978479" cy="527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 spc="30" dirty="0">
                <a:solidFill>
                  <a:srgbClr val="053D57"/>
                </a:solidFill>
                <a:latin typeface="Montserrat Light"/>
              </a:rPr>
              <a:t>Riverside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6D6A14-47DA-D581-7D03-687CCC4855BC}"/>
              </a:ext>
            </a:extLst>
          </p:cNvPr>
          <p:cNvGrpSpPr/>
          <p:nvPr/>
        </p:nvGrpSpPr>
        <p:grpSpPr>
          <a:xfrm>
            <a:off x="6130755" y="38100"/>
            <a:ext cx="12060293" cy="10210800"/>
            <a:chOff x="6130755" y="38100"/>
            <a:chExt cx="12060293" cy="10210800"/>
          </a:xfrm>
        </p:grpSpPr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2C9EA840-9E78-7FC2-CC4C-5B4AB121109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05129443"/>
                </p:ext>
              </p:extLst>
            </p:nvPr>
          </p:nvGraphicFramePr>
          <p:xfrm>
            <a:off x="12160902" y="38100"/>
            <a:ext cx="6030146" cy="51749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A02F8927-469A-3522-4C84-EF516A74563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71912088"/>
                </p:ext>
              </p:extLst>
            </p:nvPr>
          </p:nvGraphicFramePr>
          <p:xfrm>
            <a:off x="12160902" y="5219700"/>
            <a:ext cx="6030146" cy="50291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40BABF08-C201-F4C6-4B19-AF0EA1F72F1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52746250"/>
                </p:ext>
              </p:extLst>
            </p:nvPr>
          </p:nvGraphicFramePr>
          <p:xfrm>
            <a:off x="6130755" y="38100"/>
            <a:ext cx="6030147" cy="518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1AB55167-8080-C2FB-9DB1-C49CC807DFA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3439147"/>
                </p:ext>
              </p:extLst>
            </p:nvPr>
          </p:nvGraphicFramePr>
          <p:xfrm>
            <a:off x="6130757" y="5213078"/>
            <a:ext cx="6030146" cy="5035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25" name="TextBox 5">
            <a:extLst>
              <a:ext uri="{FF2B5EF4-FFF2-40B4-BE49-F238E27FC236}">
                <a16:creationId xmlns:a16="http://schemas.microsoft.com/office/drawing/2014/main" id="{9EC73F4C-3382-6106-83CB-7419266C4761}"/>
              </a:ext>
            </a:extLst>
          </p:cNvPr>
          <p:cNvSpPr txBox="1"/>
          <p:nvPr/>
        </p:nvSpPr>
        <p:spPr>
          <a:xfrm>
            <a:off x="6248400" y="287575"/>
            <a:ext cx="2895601" cy="527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 spc="30" dirty="0">
                <a:solidFill>
                  <a:srgbClr val="053D57"/>
                </a:solidFill>
                <a:latin typeface="Montserrat Light"/>
              </a:rPr>
              <a:t>Orange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06D237A8-958E-1822-F601-1F803DA2F898}"/>
              </a:ext>
            </a:extLst>
          </p:cNvPr>
          <p:cNvSpPr txBox="1"/>
          <p:nvPr/>
        </p:nvSpPr>
        <p:spPr>
          <a:xfrm>
            <a:off x="12623794" y="339251"/>
            <a:ext cx="1828800" cy="527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 spc="30" dirty="0">
                <a:solidFill>
                  <a:srgbClr val="053D57"/>
                </a:solidFill>
                <a:latin typeface="Montserrat Light"/>
              </a:rPr>
              <a:t>LA</a:t>
            </a:r>
          </a:p>
        </p:txBody>
      </p:sp>
    </p:spTree>
    <p:extLst>
      <p:ext uri="{BB962C8B-B14F-4D97-AF65-F5344CB8AC3E}">
        <p14:creationId xmlns:p14="http://schemas.microsoft.com/office/powerpoint/2010/main" val="386005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43600" y="5715"/>
            <a:ext cx="12471852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6" name="Group 6"/>
          <p:cNvGrpSpPr/>
          <p:nvPr/>
        </p:nvGrpSpPr>
        <p:grpSpPr>
          <a:xfrm>
            <a:off x="685800" y="1190248"/>
            <a:ext cx="4876801" cy="3956234"/>
            <a:chOff x="-457200" y="215397"/>
            <a:chExt cx="6502401" cy="5274980"/>
          </a:xfrm>
        </p:grpSpPr>
        <p:sp>
          <p:nvSpPr>
            <p:cNvPr id="7" name="TextBox 7"/>
            <p:cNvSpPr txBox="1"/>
            <p:nvPr/>
          </p:nvSpPr>
          <p:spPr>
            <a:xfrm>
              <a:off x="1" y="215397"/>
              <a:ext cx="6045200" cy="4695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9450"/>
                </a:lnSpc>
              </a:pPr>
              <a:r>
                <a:rPr lang="en-US" sz="60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IRWD Water </a:t>
              </a:r>
              <a:r>
                <a:rPr lang="en-US" sz="54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portfolio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-457200" y="5258586"/>
              <a:ext cx="5915654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52140B3-24E6-3C3C-EB79-8744E186C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371348"/>
            <a:ext cx="4291013" cy="44577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40C80C-0044-5907-EB4B-40EFEA76C6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7" t="21010" r="55107"/>
          <a:stretch/>
        </p:blipFill>
        <p:spPr>
          <a:xfrm>
            <a:off x="6160303" y="723900"/>
            <a:ext cx="5603048" cy="579646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A0E6AA7-5AE1-211F-08D2-A212A8EDA6D3}"/>
              </a:ext>
            </a:extLst>
          </p:cNvPr>
          <p:cNvGrpSpPr/>
          <p:nvPr/>
        </p:nvGrpSpPr>
        <p:grpSpPr>
          <a:xfrm>
            <a:off x="11689926" y="97813"/>
            <a:ext cx="6652102" cy="5905500"/>
            <a:chOff x="12039599" y="1485901"/>
            <a:chExt cx="5807529" cy="559155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184ECBA-7BA3-2A7C-920C-F3DE0937D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9810" t="12086" b="2947"/>
            <a:stretch/>
          </p:blipFill>
          <p:spPr>
            <a:xfrm>
              <a:off x="12039599" y="1485901"/>
              <a:ext cx="5807529" cy="5591556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B272AC0-76EF-2340-7FC3-486C3FCD1B7D}"/>
                </a:ext>
              </a:extLst>
            </p:cNvPr>
            <p:cNvSpPr/>
            <p:nvPr/>
          </p:nvSpPr>
          <p:spPr>
            <a:xfrm>
              <a:off x="17068800" y="6715794"/>
              <a:ext cx="440695" cy="361663"/>
            </a:xfrm>
            <a:prstGeom prst="rect">
              <a:avLst/>
            </a:prstGeom>
            <a:solidFill>
              <a:srgbClr val="E8F0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C77368F1-1481-32A4-E884-1AC4385F4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581169" t="-581169" r="-581169" b="-581169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  <p:sp>
        <p:nvSpPr>
          <p:cNvPr id="42" name="TextBox 3">
            <a:extLst>
              <a:ext uri="{FF2B5EF4-FFF2-40B4-BE49-F238E27FC236}">
                <a16:creationId xmlns:a16="http://schemas.microsoft.com/office/drawing/2014/main" id="{91DC84DF-908A-2538-6D05-729C8ECF6808}"/>
              </a:ext>
            </a:extLst>
          </p:cNvPr>
          <p:cNvSpPr txBox="1"/>
          <p:nvPr/>
        </p:nvSpPr>
        <p:spPr>
          <a:xfrm>
            <a:off x="6172200" y="6210300"/>
            <a:ext cx="12115800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b="0" i="0" u="none" strike="noStrike" baseline="0" dirty="0">
              <a:latin typeface="Arial" panose="020B0604020202020204" pitchFamily="34" charset="0"/>
            </a:endParaRPr>
          </a:p>
          <a:p>
            <a:pPr marR="0" algn="l"/>
            <a:r>
              <a:rPr lang="en-US" sz="3200" spc="30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More than half of IRWD’s supply comes from treating, purifying, and </a:t>
            </a:r>
            <a:r>
              <a:rPr lang="en-US" sz="3200" b="1" spc="30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reusing</a:t>
            </a:r>
            <a:r>
              <a:rPr lang="en-US" sz="3200" spc="30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 water that goes down customers’ drains.</a:t>
            </a:r>
            <a:endParaRPr lang="en-US" sz="3200" b="0" i="0" u="none" strike="noStrike" baseline="0" dirty="0">
              <a:latin typeface="Arial" panose="020B0604020202020204" pitchFamily="34" charset="0"/>
            </a:endParaRPr>
          </a:p>
          <a:p>
            <a:pPr marR="0" algn="l"/>
            <a:endParaRPr lang="en-US" dirty="0">
              <a:latin typeface="Arial" panose="020B0604020202020204" pitchFamily="34" charset="0"/>
            </a:endParaRPr>
          </a:p>
          <a:p>
            <a:r>
              <a:rPr lang="en-US" sz="2600" b="1" spc="30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That includes: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spc="30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IRWD recycled water for irrigation and other uses (26%)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spc="30" dirty="0">
                <a:solidFill>
                  <a:schemeClr val="tx2">
                    <a:lumMod val="75000"/>
                  </a:schemeClr>
                </a:solidFill>
                <a:latin typeface="Montserrat Light"/>
              </a:rPr>
              <a:t>Drinking water from OCWD’s Groundwater Replenishment System (25%)</a:t>
            </a:r>
          </a:p>
          <a:p>
            <a:pPr marR="0" algn="l"/>
            <a:endParaRPr lang="en-US" sz="1800" b="0" i="0" u="none" strike="noStrike" baseline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1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686050" y="2966276"/>
            <a:ext cx="12915900" cy="4354449"/>
          </a:xfrm>
          <a:prstGeom prst="rect">
            <a:avLst/>
          </a:prstGeom>
          <a:solidFill>
            <a:srgbClr val="F8FBFD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5284001D-DAB1-34DA-8878-B70BF999AF22}"/>
              </a:ext>
            </a:extLst>
          </p:cNvPr>
          <p:cNvSpPr/>
          <p:nvPr/>
        </p:nvSpPr>
        <p:spPr>
          <a:xfrm>
            <a:off x="6207350" y="3435347"/>
            <a:ext cx="1698814" cy="3795901"/>
          </a:xfrm>
          <a:custGeom>
            <a:avLst/>
            <a:gdLst/>
            <a:ahLst/>
            <a:cxnLst/>
            <a:rect l="l" t="t" r="r" b="b"/>
            <a:pathLst>
              <a:path w="1474216" h="2444877">
                <a:moveTo>
                  <a:pt x="1394587" y="1366393"/>
                </a:moveTo>
                <a:lnTo>
                  <a:pt x="395351" y="2365883"/>
                </a:lnTo>
                <a:cubicBezTo>
                  <a:pt x="315849" y="2444877"/>
                  <a:pt x="186944" y="2444877"/>
                  <a:pt x="107315" y="2365883"/>
                </a:cubicBezTo>
                <a:lnTo>
                  <a:pt x="0" y="2258441"/>
                </a:lnTo>
                <a:lnTo>
                  <a:pt x="891286" y="1366393"/>
                </a:lnTo>
                <a:cubicBezTo>
                  <a:pt x="970788" y="1286891"/>
                  <a:pt x="970788" y="1157859"/>
                  <a:pt x="891286" y="1078357"/>
                </a:cubicBezTo>
                <a:lnTo>
                  <a:pt x="0" y="186944"/>
                </a:lnTo>
                <a:lnTo>
                  <a:pt x="107442" y="79502"/>
                </a:lnTo>
                <a:cubicBezTo>
                  <a:pt x="186944" y="0"/>
                  <a:pt x="315849" y="0"/>
                  <a:pt x="395478" y="79502"/>
                </a:cubicBezTo>
                <a:lnTo>
                  <a:pt x="1394714" y="1078357"/>
                </a:lnTo>
                <a:cubicBezTo>
                  <a:pt x="1474216" y="1157859"/>
                  <a:pt x="1474216" y="1286891"/>
                  <a:pt x="1394714" y="1366393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reeform 26">
            <a:extLst>
              <a:ext uri="{FF2B5EF4-FFF2-40B4-BE49-F238E27FC236}">
                <a16:creationId xmlns:a16="http://schemas.microsoft.com/office/drawing/2014/main" id="{FBB166C6-C654-3DA2-F75D-9B01D6123A39}"/>
              </a:ext>
            </a:extLst>
          </p:cNvPr>
          <p:cNvSpPr/>
          <p:nvPr/>
        </p:nvSpPr>
        <p:spPr>
          <a:xfrm>
            <a:off x="6330650" y="4554854"/>
            <a:ext cx="514707" cy="1307496"/>
          </a:xfrm>
          <a:custGeom>
            <a:avLst/>
            <a:gdLst/>
            <a:ahLst/>
            <a:cxnLst/>
            <a:rect l="l" t="t" r="r" b="b"/>
            <a:pathLst>
              <a:path w="446659" h="842137">
                <a:moveTo>
                  <a:pt x="350393" y="246126"/>
                </a:moveTo>
                <a:lnTo>
                  <a:pt x="165354" y="60960"/>
                </a:lnTo>
                <a:cubicBezTo>
                  <a:pt x="104394" y="0"/>
                  <a:pt x="0" y="42926"/>
                  <a:pt x="0" y="129413"/>
                </a:cubicBezTo>
                <a:lnTo>
                  <a:pt x="0" y="712724"/>
                </a:lnTo>
                <a:cubicBezTo>
                  <a:pt x="0" y="799211"/>
                  <a:pt x="104394" y="842137"/>
                  <a:pt x="165354" y="781177"/>
                </a:cubicBezTo>
                <a:lnTo>
                  <a:pt x="350393" y="596138"/>
                </a:lnTo>
                <a:cubicBezTo>
                  <a:pt x="446659" y="499237"/>
                  <a:pt x="446659" y="342519"/>
                  <a:pt x="350393" y="246126"/>
                </a:cubicBez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C6B3585C-F92A-1CDD-4397-7BA2031E012E}"/>
              </a:ext>
            </a:extLst>
          </p:cNvPr>
          <p:cNvSpPr/>
          <p:nvPr/>
        </p:nvSpPr>
        <p:spPr>
          <a:xfrm>
            <a:off x="6752910" y="3771900"/>
            <a:ext cx="8563290" cy="3048000"/>
          </a:xfrm>
          <a:custGeom>
            <a:avLst/>
            <a:gdLst/>
            <a:ahLst/>
            <a:cxnLst/>
            <a:rect l="l" t="t" r="r" b="b"/>
            <a:pathLst>
              <a:path w="7431151" h="1963166">
                <a:moveTo>
                  <a:pt x="6464935" y="0"/>
                </a:moveTo>
                <a:lnTo>
                  <a:pt x="0" y="0"/>
                </a:lnTo>
                <a:lnTo>
                  <a:pt x="837819" y="837565"/>
                </a:lnTo>
                <a:cubicBezTo>
                  <a:pt x="877316" y="877062"/>
                  <a:pt x="897636" y="929386"/>
                  <a:pt x="897636" y="981583"/>
                </a:cubicBezTo>
                <a:cubicBezTo>
                  <a:pt x="897636" y="1033780"/>
                  <a:pt x="877951" y="1085596"/>
                  <a:pt x="837819" y="1125601"/>
                </a:cubicBezTo>
                <a:lnTo>
                  <a:pt x="635" y="1963166"/>
                </a:lnTo>
                <a:lnTo>
                  <a:pt x="6464427" y="1963166"/>
                </a:lnTo>
                <a:lnTo>
                  <a:pt x="7431151" y="981583"/>
                </a:lnTo>
                <a:lnTo>
                  <a:pt x="6464935" y="0"/>
                </a:lnTo>
                <a:close/>
              </a:path>
            </a:pathLst>
          </a:custGeom>
          <a:solidFill>
            <a:srgbClr val="1C5739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3014A9A1-3FE4-0443-38C1-02CFD0E16620}"/>
              </a:ext>
            </a:extLst>
          </p:cNvPr>
          <p:cNvSpPr txBox="1"/>
          <p:nvPr/>
        </p:nvSpPr>
        <p:spPr>
          <a:xfrm>
            <a:off x="7614185" y="4187904"/>
            <a:ext cx="692557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pc="756" dirty="0">
                <a:solidFill>
                  <a:schemeClr val="bg1"/>
                </a:solidFill>
                <a:latin typeface="Montserrat Medium" panose="00000600000000000000" pitchFamily="2" charset="0"/>
              </a:rPr>
              <a:t>Understanding Watersheds!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0C236875-8080-E782-7EA2-7EFFC628AA6D}"/>
              </a:ext>
            </a:extLst>
          </p:cNvPr>
          <p:cNvSpPr txBox="1"/>
          <p:nvPr/>
        </p:nvSpPr>
        <p:spPr>
          <a:xfrm>
            <a:off x="4988685" y="4808983"/>
            <a:ext cx="1406835" cy="799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5400" spc="67" dirty="0">
                <a:latin typeface="Montserrat Classic Bold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13030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315200" y="0"/>
            <a:ext cx="11405052" cy="102870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92499" y="635598"/>
            <a:ext cx="5378651" cy="3081545"/>
            <a:chOff x="115772" y="1609464"/>
            <a:chExt cx="8811842" cy="4108727"/>
          </a:xfrm>
        </p:grpSpPr>
        <p:sp>
          <p:nvSpPr>
            <p:cNvPr id="7" name="TextBox 7"/>
            <p:cNvSpPr txBox="1"/>
            <p:nvPr/>
          </p:nvSpPr>
          <p:spPr>
            <a:xfrm>
              <a:off x="115772" y="1609464"/>
              <a:ext cx="881184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spc="67" dirty="0">
                  <a:solidFill>
                    <a:srgbClr val="F8FBFD"/>
                  </a:solidFill>
                  <a:latin typeface="Montserrat Medium" panose="00000600000000000000" pitchFamily="2" charset="0"/>
                </a:rPr>
                <a:t>Watershed &amp; Key Concepts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1563865" y="5486400"/>
              <a:ext cx="5915654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5" name="TextBox 3">
            <a:extLst>
              <a:ext uri="{FF2B5EF4-FFF2-40B4-BE49-F238E27FC236}">
                <a16:creationId xmlns:a16="http://schemas.microsoft.com/office/drawing/2014/main" id="{FA4EFA99-4BD5-F42A-7B71-99419C6688E8}"/>
              </a:ext>
            </a:extLst>
          </p:cNvPr>
          <p:cNvSpPr txBox="1"/>
          <p:nvPr/>
        </p:nvSpPr>
        <p:spPr>
          <a:xfrm>
            <a:off x="304800" y="4465342"/>
            <a:ext cx="64770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3600" spc="30" dirty="0">
                <a:solidFill>
                  <a:srgbClr val="F8FBFD"/>
                </a:solidFill>
                <a:latin typeface="Montserrat Light"/>
              </a:rPr>
              <a:t>What is a watershed? </a:t>
            </a:r>
          </a:p>
          <a:p>
            <a:pPr marL="914400" lvl="1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600" spc="30" dirty="0">
              <a:solidFill>
                <a:srgbClr val="F8FBFD"/>
              </a:solidFill>
              <a:latin typeface="Montserrat Light"/>
            </a:endParaRPr>
          </a:p>
          <a:p>
            <a:pPr marL="914400" lvl="1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rgbClr val="F8FBFD"/>
                </a:solidFill>
                <a:latin typeface="Montserrat Light"/>
              </a:rPr>
              <a:t>an area of land where all precipitation collects and drains into a common waterway</a:t>
            </a:r>
          </a:p>
        </p:txBody>
      </p:sp>
      <p:pic>
        <p:nvPicPr>
          <p:cNvPr id="5" name="Picture 4" descr="A diagram of a mountain with water and trees&#10;&#10;Description automatically generated">
            <a:extLst>
              <a:ext uri="{FF2B5EF4-FFF2-40B4-BE49-F238E27FC236}">
                <a16:creationId xmlns:a16="http://schemas.microsoft.com/office/drawing/2014/main" id="{C2615689-F438-E7DD-ACF8-B7581F30D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0"/>
            <a:ext cx="11405052" cy="10287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09FF608-6A92-B916-11EC-056F5727FA06}"/>
              </a:ext>
            </a:extLst>
          </p:cNvPr>
          <p:cNvSpPr txBox="1"/>
          <p:nvPr/>
        </p:nvSpPr>
        <p:spPr>
          <a:xfrm>
            <a:off x="457200" y="7066320"/>
            <a:ext cx="6477000" cy="3082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1" spc="30" dirty="0">
                <a:solidFill>
                  <a:srgbClr val="F8FBFD"/>
                </a:solidFill>
                <a:latin typeface="Montserrat Light"/>
              </a:rPr>
              <a:t>Watershed Boundaries: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rgbClr val="F8FBFD"/>
                </a:solidFill>
                <a:latin typeface="Montserrat Light"/>
              </a:rPr>
              <a:t>high points and ridges </a:t>
            </a:r>
          </a:p>
          <a:p>
            <a:pPr lvl="1"/>
            <a:endParaRPr lang="en-US" sz="2600" spc="30" dirty="0">
              <a:solidFill>
                <a:srgbClr val="F8FBFD"/>
              </a:solidFill>
              <a:latin typeface="Montserrat Light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spc="30" dirty="0">
              <a:solidFill>
                <a:srgbClr val="F8FBFD"/>
              </a:solidFill>
              <a:latin typeface="Montserrat Light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1" spc="30" dirty="0">
                <a:solidFill>
                  <a:srgbClr val="F8FBFD"/>
                </a:solidFill>
                <a:latin typeface="Montserrat Light"/>
              </a:rPr>
              <a:t>Water Flow: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rgbClr val="F8FBFD"/>
                </a:solidFill>
                <a:latin typeface="Montserrat Light"/>
              </a:rPr>
              <a:t>Water flows downhill from higher elevations to lower areas, </a:t>
            </a:r>
            <a:endParaRPr lang="en-US" sz="1000" spc="30" dirty="0">
              <a:solidFill>
                <a:srgbClr val="F8FBFD"/>
              </a:solidFill>
              <a:latin typeface="Montserrat Light"/>
            </a:endParaRP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endParaRPr lang="en-US" sz="3000" spc="30" dirty="0">
              <a:solidFill>
                <a:srgbClr val="F8FBFD"/>
              </a:solidFill>
              <a:latin typeface="Montserrat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901D2-52BE-9791-FEBE-E2A45E0E9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5800" y="114300"/>
            <a:ext cx="6408731" cy="355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7535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9.2|30.8|2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9.2|30.8|29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54508</TotalTime>
  <Words>2483</Words>
  <Application>Microsoft Macintosh PowerPoint</Application>
  <PresentationFormat>Custom</PresentationFormat>
  <Paragraphs>447</Paragraphs>
  <Slides>57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Wingdings</vt:lpstr>
      <vt:lpstr>Montserrat Light</vt:lpstr>
      <vt:lpstr>Corbel</vt:lpstr>
      <vt:lpstr>Aptos</vt:lpstr>
      <vt:lpstr>Montserrat Classic</vt:lpstr>
      <vt:lpstr>Arial</vt:lpstr>
      <vt:lpstr>Montserrat Classic Bold</vt:lpstr>
      <vt:lpstr>Montserrat</vt:lpstr>
      <vt:lpstr>Montserrat Black</vt:lpstr>
      <vt:lpstr>Montserrat 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Esther Mosase</dc:creator>
  <cp:lastModifiedBy>Lauren Fordyce</cp:lastModifiedBy>
  <cp:revision>20</cp:revision>
  <dcterms:created xsi:type="dcterms:W3CDTF">2006-08-16T00:00:00Z</dcterms:created>
  <dcterms:modified xsi:type="dcterms:W3CDTF">2024-09-27T17:18:57Z</dcterms:modified>
  <dc:identifier>DAGEy061WqE</dc:identifier>
</cp:coreProperties>
</file>