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1" r:id="rId7"/>
    <p:sldId id="260" r:id="rId8"/>
    <p:sldId id="277" r:id="rId9"/>
    <p:sldId id="259" r:id="rId10"/>
    <p:sldId id="262" r:id="rId11"/>
    <p:sldId id="263" r:id="rId12"/>
    <p:sldId id="264" r:id="rId13"/>
    <p:sldId id="265" r:id="rId14"/>
    <p:sldId id="266" r:id="rId15"/>
    <p:sldId id="289" r:id="rId16"/>
    <p:sldId id="267" r:id="rId17"/>
    <p:sldId id="268" r:id="rId18"/>
    <p:sldId id="269" r:id="rId19"/>
    <p:sldId id="270" r:id="rId20"/>
    <p:sldId id="271" r:id="rId21"/>
    <p:sldId id="272" r:id="rId22"/>
    <p:sldId id="273" r:id="rId23"/>
    <p:sldId id="276" r:id="rId24"/>
    <p:sldId id="274" r:id="rId25"/>
    <p:sldId id="275" r:id="rId26"/>
    <p:sldId id="278" r:id="rId27"/>
    <p:sldId id="279" r:id="rId28"/>
    <p:sldId id="280" r:id="rId29"/>
    <p:sldId id="281" r:id="rId30"/>
    <p:sldId id="282" r:id="rId31"/>
    <p:sldId id="283" r:id="rId32"/>
    <p:sldId id="284" r:id="rId33"/>
    <p:sldId id="285" r:id="rId34"/>
    <p:sldId id="286" r:id="rId35"/>
    <p:sldId id="287" r:id="rId36"/>
    <p:sldId id="28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4" autoAdjust="0"/>
    <p:restoredTop sz="94660"/>
  </p:normalViewPr>
  <p:slideViewPr>
    <p:cSldViewPr snapToGrid="0">
      <p:cViewPr varScale="1">
        <p:scale>
          <a:sx n="57" d="100"/>
          <a:sy n="57" d="100"/>
        </p:scale>
        <p:origin x="7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FD78B-8F9A-5820-0D2D-7F6A847FA0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36A95D-5A84-A917-053B-9C1E3C6E35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151C40-8F2B-E4FF-B3F0-737E287A71D4}"/>
              </a:ext>
            </a:extLst>
          </p:cNvPr>
          <p:cNvSpPr>
            <a:spLocks noGrp="1"/>
          </p:cNvSpPr>
          <p:nvPr>
            <p:ph type="dt" sz="half" idx="10"/>
          </p:nvPr>
        </p:nvSpPr>
        <p:spPr/>
        <p:txBody>
          <a:bodyPr/>
          <a:lstStyle/>
          <a:p>
            <a:fld id="{44AD6B47-3931-4297-BC30-36232E347B6F}" type="datetimeFigureOut">
              <a:rPr lang="en-US" smtClean="0"/>
              <a:t>11/5/2024</a:t>
            </a:fld>
            <a:endParaRPr lang="en-US"/>
          </a:p>
        </p:txBody>
      </p:sp>
      <p:sp>
        <p:nvSpPr>
          <p:cNvPr id="5" name="Footer Placeholder 4">
            <a:extLst>
              <a:ext uri="{FF2B5EF4-FFF2-40B4-BE49-F238E27FC236}">
                <a16:creationId xmlns:a16="http://schemas.microsoft.com/office/drawing/2014/main" id="{56A1D8A3-1BE8-86C2-F2CF-BF99C27F0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20C594-19FF-A7A2-5343-7D704EEC3CE2}"/>
              </a:ext>
            </a:extLst>
          </p:cNvPr>
          <p:cNvSpPr>
            <a:spLocks noGrp="1"/>
          </p:cNvSpPr>
          <p:nvPr>
            <p:ph type="sldNum" sz="quarter" idx="12"/>
          </p:nvPr>
        </p:nvSpPr>
        <p:spPr/>
        <p:txBody>
          <a:bodyPr/>
          <a:lstStyle/>
          <a:p>
            <a:fld id="{2BFDB2D9-7C56-4008-9EF7-F66127B2A14B}" type="slidenum">
              <a:rPr lang="en-US" smtClean="0"/>
              <a:t>‹#›</a:t>
            </a:fld>
            <a:endParaRPr lang="en-US"/>
          </a:p>
        </p:txBody>
      </p:sp>
    </p:spTree>
    <p:extLst>
      <p:ext uri="{BB962C8B-B14F-4D97-AF65-F5344CB8AC3E}">
        <p14:creationId xmlns:p14="http://schemas.microsoft.com/office/powerpoint/2010/main" val="951485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B2ABB-4F59-333B-DE0A-6DBDB27BD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97200-52EB-B11C-E67E-C9FF9BCA92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D9A08-657A-A8BA-FFDE-4434636CB088}"/>
              </a:ext>
            </a:extLst>
          </p:cNvPr>
          <p:cNvSpPr>
            <a:spLocks noGrp="1"/>
          </p:cNvSpPr>
          <p:nvPr>
            <p:ph type="dt" sz="half" idx="10"/>
          </p:nvPr>
        </p:nvSpPr>
        <p:spPr/>
        <p:txBody>
          <a:bodyPr/>
          <a:lstStyle/>
          <a:p>
            <a:fld id="{44AD6B47-3931-4297-BC30-36232E347B6F}" type="datetimeFigureOut">
              <a:rPr lang="en-US" smtClean="0"/>
              <a:t>11/5/2024</a:t>
            </a:fld>
            <a:endParaRPr lang="en-US"/>
          </a:p>
        </p:txBody>
      </p:sp>
      <p:sp>
        <p:nvSpPr>
          <p:cNvPr id="5" name="Footer Placeholder 4">
            <a:extLst>
              <a:ext uri="{FF2B5EF4-FFF2-40B4-BE49-F238E27FC236}">
                <a16:creationId xmlns:a16="http://schemas.microsoft.com/office/drawing/2014/main" id="{D7907C1A-1D7A-AF8E-1630-1AA8CF59B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58EA8-E3EF-4FBD-C862-372B4A819AE2}"/>
              </a:ext>
            </a:extLst>
          </p:cNvPr>
          <p:cNvSpPr>
            <a:spLocks noGrp="1"/>
          </p:cNvSpPr>
          <p:nvPr>
            <p:ph type="sldNum" sz="quarter" idx="12"/>
          </p:nvPr>
        </p:nvSpPr>
        <p:spPr/>
        <p:txBody>
          <a:bodyPr/>
          <a:lstStyle/>
          <a:p>
            <a:fld id="{2BFDB2D9-7C56-4008-9EF7-F66127B2A14B}" type="slidenum">
              <a:rPr lang="en-US" smtClean="0"/>
              <a:t>‹#›</a:t>
            </a:fld>
            <a:endParaRPr lang="en-US"/>
          </a:p>
        </p:txBody>
      </p:sp>
    </p:spTree>
    <p:extLst>
      <p:ext uri="{BB962C8B-B14F-4D97-AF65-F5344CB8AC3E}">
        <p14:creationId xmlns:p14="http://schemas.microsoft.com/office/powerpoint/2010/main" val="1585746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8F2FEA-019F-2EA3-CD8A-5DA1FBF6B3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21450B-3E2F-0CE1-048C-67D6DD4785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49D9F0-485D-4695-5EC7-494585CABDD5}"/>
              </a:ext>
            </a:extLst>
          </p:cNvPr>
          <p:cNvSpPr>
            <a:spLocks noGrp="1"/>
          </p:cNvSpPr>
          <p:nvPr>
            <p:ph type="dt" sz="half" idx="10"/>
          </p:nvPr>
        </p:nvSpPr>
        <p:spPr/>
        <p:txBody>
          <a:bodyPr/>
          <a:lstStyle/>
          <a:p>
            <a:fld id="{44AD6B47-3931-4297-BC30-36232E347B6F}" type="datetimeFigureOut">
              <a:rPr lang="en-US" smtClean="0"/>
              <a:t>11/5/2024</a:t>
            </a:fld>
            <a:endParaRPr lang="en-US"/>
          </a:p>
        </p:txBody>
      </p:sp>
      <p:sp>
        <p:nvSpPr>
          <p:cNvPr id="5" name="Footer Placeholder 4">
            <a:extLst>
              <a:ext uri="{FF2B5EF4-FFF2-40B4-BE49-F238E27FC236}">
                <a16:creationId xmlns:a16="http://schemas.microsoft.com/office/drawing/2014/main" id="{0640A58B-548B-E0FD-5E76-6EBD7BEA3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33098-B2BD-A616-AF51-A8C8401A4D70}"/>
              </a:ext>
            </a:extLst>
          </p:cNvPr>
          <p:cNvSpPr>
            <a:spLocks noGrp="1"/>
          </p:cNvSpPr>
          <p:nvPr>
            <p:ph type="sldNum" sz="quarter" idx="12"/>
          </p:nvPr>
        </p:nvSpPr>
        <p:spPr/>
        <p:txBody>
          <a:bodyPr/>
          <a:lstStyle/>
          <a:p>
            <a:fld id="{2BFDB2D9-7C56-4008-9EF7-F66127B2A14B}" type="slidenum">
              <a:rPr lang="en-US" smtClean="0"/>
              <a:t>‹#›</a:t>
            </a:fld>
            <a:endParaRPr lang="en-US"/>
          </a:p>
        </p:txBody>
      </p:sp>
    </p:spTree>
    <p:extLst>
      <p:ext uri="{BB962C8B-B14F-4D97-AF65-F5344CB8AC3E}">
        <p14:creationId xmlns:p14="http://schemas.microsoft.com/office/powerpoint/2010/main" val="330223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ABAE7-E271-EF98-82EF-702BCEB72C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860826-F1BE-7DA0-A743-A194573325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071B3-85D0-0FF6-9A9C-52231581E121}"/>
              </a:ext>
            </a:extLst>
          </p:cNvPr>
          <p:cNvSpPr>
            <a:spLocks noGrp="1"/>
          </p:cNvSpPr>
          <p:nvPr>
            <p:ph type="dt" sz="half" idx="10"/>
          </p:nvPr>
        </p:nvSpPr>
        <p:spPr/>
        <p:txBody>
          <a:bodyPr/>
          <a:lstStyle/>
          <a:p>
            <a:fld id="{44AD6B47-3931-4297-BC30-36232E347B6F}" type="datetimeFigureOut">
              <a:rPr lang="en-US" smtClean="0"/>
              <a:t>11/5/2024</a:t>
            </a:fld>
            <a:endParaRPr lang="en-US"/>
          </a:p>
        </p:txBody>
      </p:sp>
      <p:sp>
        <p:nvSpPr>
          <p:cNvPr id="5" name="Footer Placeholder 4">
            <a:extLst>
              <a:ext uri="{FF2B5EF4-FFF2-40B4-BE49-F238E27FC236}">
                <a16:creationId xmlns:a16="http://schemas.microsoft.com/office/drawing/2014/main" id="{579BBD2E-FF7B-BA18-D331-4673727B2A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84A137-1ABE-3F67-4E8B-B5659C9CD1C5}"/>
              </a:ext>
            </a:extLst>
          </p:cNvPr>
          <p:cNvSpPr>
            <a:spLocks noGrp="1"/>
          </p:cNvSpPr>
          <p:nvPr>
            <p:ph type="sldNum" sz="quarter" idx="12"/>
          </p:nvPr>
        </p:nvSpPr>
        <p:spPr/>
        <p:txBody>
          <a:bodyPr/>
          <a:lstStyle/>
          <a:p>
            <a:fld id="{2BFDB2D9-7C56-4008-9EF7-F66127B2A14B}" type="slidenum">
              <a:rPr lang="en-US" smtClean="0"/>
              <a:t>‹#›</a:t>
            </a:fld>
            <a:endParaRPr lang="en-US"/>
          </a:p>
        </p:txBody>
      </p:sp>
    </p:spTree>
    <p:extLst>
      <p:ext uri="{BB962C8B-B14F-4D97-AF65-F5344CB8AC3E}">
        <p14:creationId xmlns:p14="http://schemas.microsoft.com/office/powerpoint/2010/main" val="429013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FC521-F702-FEC4-86FC-3E862F749B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D409AB-9FAF-C357-D5A9-2C7D0072046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26522D-80C2-635E-ABE6-BDB90E7A66A0}"/>
              </a:ext>
            </a:extLst>
          </p:cNvPr>
          <p:cNvSpPr>
            <a:spLocks noGrp="1"/>
          </p:cNvSpPr>
          <p:nvPr>
            <p:ph type="dt" sz="half" idx="10"/>
          </p:nvPr>
        </p:nvSpPr>
        <p:spPr/>
        <p:txBody>
          <a:bodyPr/>
          <a:lstStyle/>
          <a:p>
            <a:fld id="{44AD6B47-3931-4297-BC30-36232E347B6F}" type="datetimeFigureOut">
              <a:rPr lang="en-US" smtClean="0"/>
              <a:t>11/5/2024</a:t>
            </a:fld>
            <a:endParaRPr lang="en-US"/>
          </a:p>
        </p:txBody>
      </p:sp>
      <p:sp>
        <p:nvSpPr>
          <p:cNvPr id="5" name="Footer Placeholder 4">
            <a:extLst>
              <a:ext uri="{FF2B5EF4-FFF2-40B4-BE49-F238E27FC236}">
                <a16:creationId xmlns:a16="http://schemas.microsoft.com/office/drawing/2014/main" id="{D609AD38-952A-5A3A-7C72-336D2781E6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CA5A6A-8B54-8668-8A22-1B90263090B6}"/>
              </a:ext>
            </a:extLst>
          </p:cNvPr>
          <p:cNvSpPr>
            <a:spLocks noGrp="1"/>
          </p:cNvSpPr>
          <p:nvPr>
            <p:ph type="sldNum" sz="quarter" idx="12"/>
          </p:nvPr>
        </p:nvSpPr>
        <p:spPr/>
        <p:txBody>
          <a:bodyPr/>
          <a:lstStyle/>
          <a:p>
            <a:fld id="{2BFDB2D9-7C56-4008-9EF7-F66127B2A14B}" type="slidenum">
              <a:rPr lang="en-US" smtClean="0"/>
              <a:t>‹#›</a:t>
            </a:fld>
            <a:endParaRPr lang="en-US"/>
          </a:p>
        </p:txBody>
      </p:sp>
    </p:spTree>
    <p:extLst>
      <p:ext uri="{BB962C8B-B14F-4D97-AF65-F5344CB8AC3E}">
        <p14:creationId xmlns:p14="http://schemas.microsoft.com/office/powerpoint/2010/main" val="359200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08ED3-F78D-1AD6-4255-7C4105FCE1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4F1CB-6A7D-1053-DFB4-10F0D744E3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96FFA1-A4BD-42F3-5A5E-55A5D5B29E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66B4D4-0153-3FB1-12BF-E94CF41C7ACD}"/>
              </a:ext>
            </a:extLst>
          </p:cNvPr>
          <p:cNvSpPr>
            <a:spLocks noGrp="1"/>
          </p:cNvSpPr>
          <p:nvPr>
            <p:ph type="dt" sz="half" idx="10"/>
          </p:nvPr>
        </p:nvSpPr>
        <p:spPr/>
        <p:txBody>
          <a:bodyPr/>
          <a:lstStyle/>
          <a:p>
            <a:fld id="{44AD6B47-3931-4297-BC30-36232E347B6F}" type="datetimeFigureOut">
              <a:rPr lang="en-US" smtClean="0"/>
              <a:t>11/5/2024</a:t>
            </a:fld>
            <a:endParaRPr lang="en-US"/>
          </a:p>
        </p:txBody>
      </p:sp>
      <p:sp>
        <p:nvSpPr>
          <p:cNvPr id="6" name="Footer Placeholder 5">
            <a:extLst>
              <a:ext uri="{FF2B5EF4-FFF2-40B4-BE49-F238E27FC236}">
                <a16:creationId xmlns:a16="http://schemas.microsoft.com/office/drawing/2014/main" id="{6E632425-8CFA-5A2B-5766-8A6C8C5AC1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E29DB6-7CA2-DD77-835B-54F795D3974B}"/>
              </a:ext>
            </a:extLst>
          </p:cNvPr>
          <p:cNvSpPr>
            <a:spLocks noGrp="1"/>
          </p:cNvSpPr>
          <p:nvPr>
            <p:ph type="sldNum" sz="quarter" idx="12"/>
          </p:nvPr>
        </p:nvSpPr>
        <p:spPr/>
        <p:txBody>
          <a:bodyPr/>
          <a:lstStyle/>
          <a:p>
            <a:fld id="{2BFDB2D9-7C56-4008-9EF7-F66127B2A14B}" type="slidenum">
              <a:rPr lang="en-US" smtClean="0"/>
              <a:t>‹#›</a:t>
            </a:fld>
            <a:endParaRPr lang="en-US"/>
          </a:p>
        </p:txBody>
      </p:sp>
    </p:spTree>
    <p:extLst>
      <p:ext uri="{BB962C8B-B14F-4D97-AF65-F5344CB8AC3E}">
        <p14:creationId xmlns:p14="http://schemas.microsoft.com/office/powerpoint/2010/main" val="1042034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8220-6B62-98C2-32AE-DD67C099A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B9578F-E39E-0A72-F5A2-E92D6578F6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A9B724-7A93-0022-E040-A7BF5C96EB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9DD4DC-76A0-A9F1-FAB4-8DE5950271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69178B-70B4-FFD9-D234-1FCAC6DB86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DA3E47-5E72-5027-3CC1-668912252BC6}"/>
              </a:ext>
            </a:extLst>
          </p:cNvPr>
          <p:cNvSpPr>
            <a:spLocks noGrp="1"/>
          </p:cNvSpPr>
          <p:nvPr>
            <p:ph type="dt" sz="half" idx="10"/>
          </p:nvPr>
        </p:nvSpPr>
        <p:spPr/>
        <p:txBody>
          <a:bodyPr/>
          <a:lstStyle/>
          <a:p>
            <a:fld id="{44AD6B47-3931-4297-BC30-36232E347B6F}" type="datetimeFigureOut">
              <a:rPr lang="en-US" smtClean="0"/>
              <a:t>11/5/2024</a:t>
            </a:fld>
            <a:endParaRPr lang="en-US"/>
          </a:p>
        </p:txBody>
      </p:sp>
      <p:sp>
        <p:nvSpPr>
          <p:cNvPr id="8" name="Footer Placeholder 7">
            <a:extLst>
              <a:ext uri="{FF2B5EF4-FFF2-40B4-BE49-F238E27FC236}">
                <a16:creationId xmlns:a16="http://schemas.microsoft.com/office/drawing/2014/main" id="{460B75A4-85D9-D5AE-16AE-E5C0A8428A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272049-0F74-B6EB-4B7C-02F516B621B4}"/>
              </a:ext>
            </a:extLst>
          </p:cNvPr>
          <p:cNvSpPr>
            <a:spLocks noGrp="1"/>
          </p:cNvSpPr>
          <p:nvPr>
            <p:ph type="sldNum" sz="quarter" idx="12"/>
          </p:nvPr>
        </p:nvSpPr>
        <p:spPr/>
        <p:txBody>
          <a:bodyPr/>
          <a:lstStyle/>
          <a:p>
            <a:fld id="{2BFDB2D9-7C56-4008-9EF7-F66127B2A14B}" type="slidenum">
              <a:rPr lang="en-US" smtClean="0"/>
              <a:t>‹#›</a:t>
            </a:fld>
            <a:endParaRPr lang="en-US"/>
          </a:p>
        </p:txBody>
      </p:sp>
    </p:spTree>
    <p:extLst>
      <p:ext uri="{BB962C8B-B14F-4D97-AF65-F5344CB8AC3E}">
        <p14:creationId xmlns:p14="http://schemas.microsoft.com/office/powerpoint/2010/main" val="385931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03851-0256-2736-4610-6E4155092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18CC29-4F77-94C6-665E-AA8E0D6FAF40}"/>
              </a:ext>
            </a:extLst>
          </p:cNvPr>
          <p:cNvSpPr>
            <a:spLocks noGrp="1"/>
          </p:cNvSpPr>
          <p:nvPr>
            <p:ph type="dt" sz="half" idx="10"/>
          </p:nvPr>
        </p:nvSpPr>
        <p:spPr/>
        <p:txBody>
          <a:bodyPr/>
          <a:lstStyle/>
          <a:p>
            <a:fld id="{44AD6B47-3931-4297-BC30-36232E347B6F}" type="datetimeFigureOut">
              <a:rPr lang="en-US" smtClean="0"/>
              <a:t>11/5/2024</a:t>
            </a:fld>
            <a:endParaRPr lang="en-US"/>
          </a:p>
        </p:txBody>
      </p:sp>
      <p:sp>
        <p:nvSpPr>
          <p:cNvPr id="4" name="Footer Placeholder 3">
            <a:extLst>
              <a:ext uri="{FF2B5EF4-FFF2-40B4-BE49-F238E27FC236}">
                <a16:creationId xmlns:a16="http://schemas.microsoft.com/office/drawing/2014/main" id="{784BC875-68BF-5073-CB9E-A199E8AFE3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799231-98C1-DAA1-0654-5CCD362667B9}"/>
              </a:ext>
            </a:extLst>
          </p:cNvPr>
          <p:cNvSpPr>
            <a:spLocks noGrp="1"/>
          </p:cNvSpPr>
          <p:nvPr>
            <p:ph type="sldNum" sz="quarter" idx="12"/>
          </p:nvPr>
        </p:nvSpPr>
        <p:spPr/>
        <p:txBody>
          <a:bodyPr/>
          <a:lstStyle/>
          <a:p>
            <a:fld id="{2BFDB2D9-7C56-4008-9EF7-F66127B2A14B}" type="slidenum">
              <a:rPr lang="en-US" smtClean="0"/>
              <a:t>‹#›</a:t>
            </a:fld>
            <a:endParaRPr lang="en-US"/>
          </a:p>
        </p:txBody>
      </p:sp>
    </p:spTree>
    <p:extLst>
      <p:ext uri="{BB962C8B-B14F-4D97-AF65-F5344CB8AC3E}">
        <p14:creationId xmlns:p14="http://schemas.microsoft.com/office/powerpoint/2010/main" val="636294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E6CFD8-132F-36B3-91F5-30EE0BC1198F}"/>
              </a:ext>
            </a:extLst>
          </p:cNvPr>
          <p:cNvSpPr>
            <a:spLocks noGrp="1"/>
          </p:cNvSpPr>
          <p:nvPr>
            <p:ph type="dt" sz="half" idx="10"/>
          </p:nvPr>
        </p:nvSpPr>
        <p:spPr/>
        <p:txBody>
          <a:bodyPr/>
          <a:lstStyle/>
          <a:p>
            <a:fld id="{44AD6B47-3931-4297-BC30-36232E347B6F}" type="datetimeFigureOut">
              <a:rPr lang="en-US" smtClean="0"/>
              <a:t>11/5/2024</a:t>
            </a:fld>
            <a:endParaRPr lang="en-US"/>
          </a:p>
        </p:txBody>
      </p:sp>
      <p:sp>
        <p:nvSpPr>
          <p:cNvPr id="3" name="Footer Placeholder 2">
            <a:extLst>
              <a:ext uri="{FF2B5EF4-FFF2-40B4-BE49-F238E27FC236}">
                <a16:creationId xmlns:a16="http://schemas.microsoft.com/office/drawing/2014/main" id="{E56080E8-5527-EC28-5A38-527EF68D70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475017-F4AD-626D-2BF8-E04B640EBFAE}"/>
              </a:ext>
            </a:extLst>
          </p:cNvPr>
          <p:cNvSpPr>
            <a:spLocks noGrp="1"/>
          </p:cNvSpPr>
          <p:nvPr>
            <p:ph type="sldNum" sz="quarter" idx="12"/>
          </p:nvPr>
        </p:nvSpPr>
        <p:spPr/>
        <p:txBody>
          <a:bodyPr/>
          <a:lstStyle/>
          <a:p>
            <a:fld id="{2BFDB2D9-7C56-4008-9EF7-F66127B2A14B}" type="slidenum">
              <a:rPr lang="en-US" smtClean="0"/>
              <a:t>‹#›</a:t>
            </a:fld>
            <a:endParaRPr lang="en-US"/>
          </a:p>
        </p:txBody>
      </p:sp>
    </p:spTree>
    <p:extLst>
      <p:ext uri="{BB962C8B-B14F-4D97-AF65-F5344CB8AC3E}">
        <p14:creationId xmlns:p14="http://schemas.microsoft.com/office/powerpoint/2010/main" val="3644749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DA21-4798-EEA6-1BBC-CDBE4E9F31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AC3AAE-7AC9-6B29-BBD7-A07D676224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3793DD-0922-2173-8F7B-BD73022AC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B582E5-4B38-ACE8-FE1A-30A70E5ED747}"/>
              </a:ext>
            </a:extLst>
          </p:cNvPr>
          <p:cNvSpPr>
            <a:spLocks noGrp="1"/>
          </p:cNvSpPr>
          <p:nvPr>
            <p:ph type="dt" sz="half" idx="10"/>
          </p:nvPr>
        </p:nvSpPr>
        <p:spPr/>
        <p:txBody>
          <a:bodyPr/>
          <a:lstStyle/>
          <a:p>
            <a:fld id="{44AD6B47-3931-4297-BC30-36232E347B6F}" type="datetimeFigureOut">
              <a:rPr lang="en-US" smtClean="0"/>
              <a:t>11/5/2024</a:t>
            </a:fld>
            <a:endParaRPr lang="en-US"/>
          </a:p>
        </p:txBody>
      </p:sp>
      <p:sp>
        <p:nvSpPr>
          <p:cNvPr id="6" name="Footer Placeholder 5">
            <a:extLst>
              <a:ext uri="{FF2B5EF4-FFF2-40B4-BE49-F238E27FC236}">
                <a16:creationId xmlns:a16="http://schemas.microsoft.com/office/drawing/2014/main" id="{757576D9-FBC2-4E7A-B136-9B09F95DC9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4E0D3-87D6-5ED9-5F3C-9CD329D089F7}"/>
              </a:ext>
            </a:extLst>
          </p:cNvPr>
          <p:cNvSpPr>
            <a:spLocks noGrp="1"/>
          </p:cNvSpPr>
          <p:nvPr>
            <p:ph type="sldNum" sz="quarter" idx="12"/>
          </p:nvPr>
        </p:nvSpPr>
        <p:spPr/>
        <p:txBody>
          <a:bodyPr/>
          <a:lstStyle/>
          <a:p>
            <a:fld id="{2BFDB2D9-7C56-4008-9EF7-F66127B2A14B}" type="slidenum">
              <a:rPr lang="en-US" smtClean="0"/>
              <a:t>‹#›</a:t>
            </a:fld>
            <a:endParaRPr lang="en-US"/>
          </a:p>
        </p:txBody>
      </p:sp>
    </p:spTree>
    <p:extLst>
      <p:ext uri="{BB962C8B-B14F-4D97-AF65-F5344CB8AC3E}">
        <p14:creationId xmlns:p14="http://schemas.microsoft.com/office/powerpoint/2010/main" val="264013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EE90D-46F2-FFE3-2E9B-9C55DA3ABD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3EAC7B-B4CD-AB20-AB92-8FF2F089A3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318032-1AB7-5227-CF11-C672AD6018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D7CE8C-14B3-9FBE-017B-30C527F04C18}"/>
              </a:ext>
            </a:extLst>
          </p:cNvPr>
          <p:cNvSpPr>
            <a:spLocks noGrp="1"/>
          </p:cNvSpPr>
          <p:nvPr>
            <p:ph type="dt" sz="half" idx="10"/>
          </p:nvPr>
        </p:nvSpPr>
        <p:spPr/>
        <p:txBody>
          <a:bodyPr/>
          <a:lstStyle/>
          <a:p>
            <a:fld id="{44AD6B47-3931-4297-BC30-36232E347B6F}" type="datetimeFigureOut">
              <a:rPr lang="en-US" smtClean="0"/>
              <a:t>11/5/2024</a:t>
            </a:fld>
            <a:endParaRPr lang="en-US"/>
          </a:p>
        </p:txBody>
      </p:sp>
      <p:sp>
        <p:nvSpPr>
          <p:cNvPr id="6" name="Footer Placeholder 5">
            <a:extLst>
              <a:ext uri="{FF2B5EF4-FFF2-40B4-BE49-F238E27FC236}">
                <a16:creationId xmlns:a16="http://schemas.microsoft.com/office/drawing/2014/main" id="{FA14D5A9-92B9-E89A-0C92-AED896FF65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AE31FE-BB64-4D4D-606E-4CD0EB6E5682}"/>
              </a:ext>
            </a:extLst>
          </p:cNvPr>
          <p:cNvSpPr>
            <a:spLocks noGrp="1"/>
          </p:cNvSpPr>
          <p:nvPr>
            <p:ph type="sldNum" sz="quarter" idx="12"/>
          </p:nvPr>
        </p:nvSpPr>
        <p:spPr/>
        <p:txBody>
          <a:bodyPr/>
          <a:lstStyle/>
          <a:p>
            <a:fld id="{2BFDB2D9-7C56-4008-9EF7-F66127B2A14B}" type="slidenum">
              <a:rPr lang="en-US" smtClean="0"/>
              <a:t>‹#›</a:t>
            </a:fld>
            <a:endParaRPr lang="en-US"/>
          </a:p>
        </p:txBody>
      </p:sp>
    </p:spTree>
    <p:extLst>
      <p:ext uri="{BB962C8B-B14F-4D97-AF65-F5344CB8AC3E}">
        <p14:creationId xmlns:p14="http://schemas.microsoft.com/office/powerpoint/2010/main" val="393013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8B610B-BF1A-B8F0-6BD7-02AD9ED754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92F806-915B-63E5-0E18-0F03418F53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2D6E9-E10F-34A9-E499-39DB1E3B78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AD6B47-3931-4297-BC30-36232E347B6F}" type="datetimeFigureOut">
              <a:rPr lang="en-US" smtClean="0"/>
              <a:t>11/5/2024</a:t>
            </a:fld>
            <a:endParaRPr lang="en-US"/>
          </a:p>
        </p:txBody>
      </p:sp>
      <p:sp>
        <p:nvSpPr>
          <p:cNvPr id="5" name="Footer Placeholder 4">
            <a:extLst>
              <a:ext uri="{FF2B5EF4-FFF2-40B4-BE49-F238E27FC236}">
                <a16:creationId xmlns:a16="http://schemas.microsoft.com/office/drawing/2014/main" id="{2A63459B-19AB-3AF7-B7E5-C716D9A7A9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0C870AE-3403-D5E9-1BA2-866E011012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BFDB2D9-7C56-4008-9EF7-F66127B2A14B}" type="slidenum">
              <a:rPr lang="en-US" smtClean="0"/>
              <a:t>‹#›</a:t>
            </a:fld>
            <a:endParaRPr lang="en-US"/>
          </a:p>
        </p:txBody>
      </p:sp>
    </p:spTree>
    <p:extLst>
      <p:ext uri="{BB962C8B-B14F-4D97-AF65-F5344CB8AC3E}">
        <p14:creationId xmlns:p14="http://schemas.microsoft.com/office/powerpoint/2010/main" val="59828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urple fruit with white letters and a green leaf&#10;&#10;Description automatically generated">
            <a:extLst>
              <a:ext uri="{FF2B5EF4-FFF2-40B4-BE49-F238E27FC236}">
                <a16:creationId xmlns:a16="http://schemas.microsoft.com/office/drawing/2014/main" id="{3FF66CC4-B9FC-EFB3-38D3-3C8EAD999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688" y="2575245"/>
            <a:ext cx="7114624" cy="1707510"/>
          </a:xfrm>
          <a:prstGeom prst="rect">
            <a:avLst/>
          </a:prstGeom>
        </p:spPr>
      </p:pic>
    </p:spTree>
    <p:extLst>
      <p:ext uri="{BB962C8B-B14F-4D97-AF65-F5344CB8AC3E}">
        <p14:creationId xmlns:p14="http://schemas.microsoft.com/office/powerpoint/2010/main" val="4238105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942D1-33BB-1390-2145-87280B1A5222}"/>
              </a:ext>
            </a:extLst>
          </p:cNvPr>
          <p:cNvSpPr>
            <a:spLocks noGrp="1"/>
          </p:cNvSpPr>
          <p:nvPr>
            <p:ph type="title"/>
          </p:nvPr>
        </p:nvSpPr>
        <p:spPr/>
        <p:txBody>
          <a:bodyPr/>
          <a:lstStyle/>
          <a:p>
            <a:r>
              <a:rPr lang="en-US" dirty="0"/>
              <a:t>Help with race and ethnicity:</a:t>
            </a:r>
          </a:p>
        </p:txBody>
      </p:sp>
      <p:sp>
        <p:nvSpPr>
          <p:cNvPr id="3" name="Content Placeholder 2">
            <a:extLst>
              <a:ext uri="{FF2B5EF4-FFF2-40B4-BE49-F238E27FC236}">
                <a16:creationId xmlns:a16="http://schemas.microsoft.com/office/drawing/2014/main" id="{F9CDC780-5E7C-90C2-C618-A76F5566B690}"/>
              </a:ext>
            </a:extLst>
          </p:cNvPr>
          <p:cNvSpPr>
            <a:spLocks noGrp="1"/>
          </p:cNvSpPr>
          <p:nvPr>
            <p:ph idx="1"/>
          </p:nvPr>
        </p:nvSpPr>
        <p:spPr>
          <a:xfrm>
            <a:off x="838199" y="1825625"/>
            <a:ext cx="10982093" cy="4351338"/>
          </a:xfrm>
        </p:spPr>
        <p:txBody>
          <a:bodyPr>
            <a:normAutofit/>
          </a:bodyPr>
          <a:lstStyle/>
          <a:p>
            <a:pPr marL="0" marR="0">
              <a:lnSpc>
                <a:spcPct val="107000"/>
              </a:lnSpc>
            </a:pPr>
            <a:r>
              <a:rPr lang="en-US" sz="2200" dirty="0">
                <a:effectLst/>
                <a:latin typeface="Aptos" panose="020B0004020202020204" pitchFamily="34" charset="0"/>
                <a:ea typeface="Calibri" panose="020F0502020204030204" pitchFamily="34" charset="0"/>
                <a:cs typeface="Calibri" panose="020F0502020204030204" pitchFamily="34" charset="0"/>
              </a:rPr>
              <a:t>American Indian or Alaska Native (North, Central, or South American Origin)</a:t>
            </a:r>
            <a:endParaRPr lang="en-US" sz="2200" dirty="0">
              <a:effectLst/>
              <a:latin typeface="Aptos" panose="020B0004020202020204" pitchFamily="34" charset="0"/>
              <a:ea typeface="Calibri" panose="020F0502020204030204" pitchFamily="34" charset="0"/>
              <a:cs typeface="Times New Roman" panose="02020603050405020304" pitchFamily="18" charset="0"/>
            </a:endParaRPr>
          </a:p>
          <a:p>
            <a:pPr marL="0" marR="0">
              <a:lnSpc>
                <a:spcPct val="107000"/>
              </a:lnSpc>
            </a:pPr>
            <a:r>
              <a:rPr lang="en-US" sz="2200" dirty="0">
                <a:effectLst/>
                <a:latin typeface="Aptos" panose="020B0004020202020204" pitchFamily="34" charset="0"/>
                <a:ea typeface="Calibri" panose="020F0502020204030204" pitchFamily="34" charset="0"/>
                <a:cs typeface="Calibri" panose="020F0502020204030204" pitchFamily="34" charset="0"/>
              </a:rPr>
              <a:t>Asian (Chinese, Korean, Vietnamese, Filipino, Cambodian, Hmong, Indian, Thai, etc.)</a:t>
            </a:r>
            <a:endParaRPr lang="en-US" sz="2200" dirty="0">
              <a:effectLst/>
              <a:latin typeface="Aptos" panose="020B0004020202020204" pitchFamily="34" charset="0"/>
              <a:ea typeface="Calibri" panose="020F0502020204030204" pitchFamily="34" charset="0"/>
              <a:cs typeface="Times New Roman" panose="02020603050405020304" pitchFamily="18" charset="0"/>
            </a:endParaRPr>
          </a:p>
          <a:p>
            <a:pPr marL="0" marR="0">
              <a:lnSpc>
                <a:spcPct val="107000"/>
              </a:lnSpc>
            </a:pPr>
            <a:r>
              <a:rPr lang="en-US" sz="2200" dirty="0">
                <a:effectLst/>
                <a:latin typeface="Aptos" panose="020B0004020202020204" pitchFamily="34" charset="0"/>
                <a:ea typeface="Calibri" panose="020F0502020204030204" pitchFamily="34" charset="0"/>
                <a:cs typeface="Calibri" panose="020F0502020204030204" pitchFamily="34" charset="0"/>
              </a:rPr>
              <a:t>Black or Africa American (Middle and southern African countries not counted as MENA)</a:t>
            </a:r>
            <a:endParaRPr lang="en-US" sz="2200" dirty="0">
              <a:effectLst/>
              <a:latin typeface="Aptos" panose="020B0004020202020204" pitchFamily="34" charset="0"/>
              <a:ea typeface="Calibri" panose="020F0502020204030204" pitchFamily="34" charset="0"/>
              <a:cs typeface="Times New Roman" panose="02020603050405020304" pitchFamily="18" charset="0"/>
            </a:endParaRPr>
          </a:p>
          <a:p>
            <a:pPr marL="0" marR="0">
              <a:lnSpc>
                <a:spcPct val="107000"/>
              </a:lnSpc>
            </a:pPr>
            <a:r>
              <a:rPr lang="en-US" sz="2200" dirty="0">
                <a:effectLst/>
                <a:latin typeface="Aptos" panose="020B0004020202020204" pitchFamily="34" charset="0"/>
                <a:ea typeface="Calibri" panose="020F0502020204030204" pitchFamily="34" charset="0"/>
                <a:cs typeface="Calibri" panose="020F0502020204030204" pitchFamily="34" charset="0"/>
              </a:rPr>
              <a:t>Hispanic or Latino (Mexican, Cuban, Puerto Rican, South or Central American)</a:t>
            </a:r>
            <a:endParaRPr lang="en-US" sz="2200" dirty="0">
              <a:effectLst/>
              <a:latin typeface="Aptos" panose="020B0004020202020204" pitchFamily="34" charset="0"/>
              <a:ea typeface="Calibri" panose="020F0502020204030204" pitchFamily="34" charset="0"/>
              <a:cs typeface="Times New Roman" panose="02020603050405020304" pitchFamily="18" charset="0"/>
            </a:endParaRPr>
          </a:p>
          <a:p>
            <a:pPr marL="0" marR="0">
              <a:lnSpc>
                <a:spcPct val="107000"/>
              </a:lnSpc>
            </a:pPr>
            <a:r>
              <a:rPr lang="en-US" sz="2200" dirty="0">
                <a:effectLst/>
                <a:latin typeface="Aptos" panose="020B0004020202020204" pitchFamily="34" charset="0"/>
                <a:ea typeface="Calibri" panose="020F0502020204030204" pitchFamily="34" charset="0"/>
                <a:cs typeface="Calibri" panose="020F0502020204030204" pitchFamily="34" charset="0"/>
              </a:rPr>
              <a:t>Native Hawaiian or other Pacific Islander (Guamanian, Samoan, etc.)</a:t>
            </a:r>
            <a:endParaRPr lang="en-US" sz="2200" dirty="0">
              <a:effectLst/>
              <a:latin typeface="Aptos" panose="020B0004020202020204" pitchFamily="34" charset="0"/>
              <a:ea typeface="Calibri" panose="020F0502020204030204" pitchFamily="34" charset="0"/>
              <a:cs typeface="Times New Roman" panose="02020603050405020304" pitchFamily="18" charset="0"/>
            </a:endParaRPr>
          </a:p>
          <a:p>
            <a:pPr marL="0" marR="0">
              <a:lnSpc>
                <a:spcPct val="107000"/>
              </a:lnSpc>
            </a:pPr>
            <a:r>
              <a:rPr lang="en-US" sz="2200" dirty="0">
                <a:effectLst/>
                <a:latin typeface="Aptos" panose="020B0004020202020204" pitchFamily="34" charset="0"/>
                <a:ea typeface="Calibri" panose="020F0502020204030204" pitchFamily="34" charset="0"/>
                <a:cs typeface="Calibri" panose="020F0502020204030204" pitchFamily="34" charset="0"/>
              </a:rPr>
              <a:t>Middle Eastern or North African (Lebanese, Iranian, Egyptian, Israeli, etc.)</a:t>
            </a:r>
            <a:endParaRPr lang="en-US" sz="2200" dirty="0">
              <a:effectLst/>
              <a:latin typeface="Aptos" panose="020B0004020202020204" pitchFamily="34" charset="0"/>
              <a:ea typeface="Calibri" panose="020F0502020204030204" pitchFamily="34" charset="0"/>
              <a:cs typeface="Times New Roman" panose="02020603050405020304" pitchFamily="18" charset="0"/>
            </a:endParaRPr>
          </a:p>
          <a:p>
            <a:pPr marL="0" marR="0">
              <a:lnSpc>
                <a:spcPct val="107000"/>
              </a:lnSpc>
            </a:pPr>
            <a:r>
              <a:rPr lang="en-US" sz="2200" dirty="0">
                <a:effectLst/>
                <a:latin typeface="Aptos" panose="020B0004020202020204" pitchFamily="34" charset="0"/>
                <a:ea typeface="Calibri" panose="020F0502020204030204" pitchFamily="34" charset="0"/>
                <a:cs typeface="Calibri" panose="020F0502020204030204" pitchFamily="34" charset="0"/>
              </a:rPr>
              <a:t>White (European, includes Armenian)</a:t>
            </a:r>
            <a:endParaRPr lang="en-US" sz="2200" dirty="0">
              <a:effectLst/>
              <a:latin typeface="Aptos"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6040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437B508-E507-47B6-C3E5-BB1F46C20D83}"/>
              </a:ext>
            </a:extLst>
          </p:cNvPr>
          <p:cNvPicPr>
            <a:picLocks noGrp="1" noChangeAspect="1"/>
          </p:cNvPicPr>
          <p:nvPr>
            <p:ph idx="1"/>
          </p:nvPr>
        </p:nvPicPr>
        <p:blipFill>
          <a:blip r:embed="rId2"/>
          <a:stretch>
            <a:fillRect/>
          </a:stretch>
        </p:blipFill>
        <p:spPr>
          <a:xfrm>
            <a:off x="3204759" y="2528762"/>
            <a:ext cx="5782482" cy="1800476"/>
          </a:xfrm>
        </p:spPr>
      </p:pic>
    </p:spTree>
    <p:extLst>
      <p:ext uri="{BB962C8B-B14F-4D97-AF65-F5344CB8AC3E}">
        <p14:creationId xmlns:p14="http://schemas.microsoft.com/office/powerpoint/2010/main" val="2765388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550E2-028A-9590-7C98-C3A4BE5D83F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735F11-B31D-9B8F-B88A-F9C93E0314F4}"/>
              </a:ext>
            </a:extLst>
          </p:cNvPr>
          <p:cNvSpPr>
            <a:spLocks noGrp="1"/>
          </p:cNvSpPr>
          <p:nvPr>
            <p:ph idx="1"/>
          </p:nvPr>
        </p:nvSpPr>
        <p:spPr>
          <a:xfrm>
            <a:off x="2370438" y="3081423"/>
            <a:ext cx="7873314" cy="695153"/>
          </a:xfrm>
        </p:spPr>
        <p:txBody>
          <a:bodyPr/>
          <a:lstStyle/>
          <a:p>
            <a:pPr marL="0" indent="0">
              <a:buNone/>
            </a:pPr>
            <a:r>
              <a:rPr lang="en-US" dirty="0"/>
              <a:t>Now, we’re going to ask you about what you eat.</a:t>
            </a:r>
          </a:p>
        </p:txBody>
      </p:sp>
    </p:spTree>
    <p:extLst>
      <p:ext uri="{BB962C8B-B14F-4D97-AF65-F5344CB8AC3E}">
        <p14:creationId xmlns:p14="http://schemas.microsoft.com/office/powerpoint/2010/main" val="3870690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0645250-66D7-5158-53B1-601560AA1A51}"/>
              </a:ext>
            </a:extLst>
          </p:cNvPr>
          <p:cNvPicPr>
            <a:picLocks noGrp="1" noChangeAspect="1"/>
          </p:cNvPicPr>
          <p:nvPr>
            <p:ph idx="1"/>
          </p:nvPr>
        </p:nvPicPr>
        <p:blipFill>
          <a:blip r:embed="rId2"/>
          <a:stretch>
            <a:fillRect/>
          </a:stretch>
        </p:blipFill>
        <p:spPr>
          <a:xfrm>
            <a:off x="3028522" y="2058885"/>
            <a:ext cx="6134956" cy="3019846"/>
          </a:xfrm>
        </p:spPr>
      </p:pic>
      <p:cxnSp>
        <p:nvCxnSpPr>
          <p:cNvPr id="7" name="Straight Arrow Connector 6">
            <a:extLst>
              <a:ext uri="{FF2B5EF4-FFF2-40B4-BE49-F238E27FC236}">
                <a16:creationId xmlns:a16="http://schemas.microsoft.com/office/drawing/2014/main" id="{BE3F1C85-B765-C414-2559-B180FA9AA34E}"/>
              </a:ext>
            </a:extLst>
          </p:cNvPr>
          <p:cNvCxnSpPr>
            <a:cxnSpLocks/>
          </p:cNvCxnSpPr>
          <p:nvPr/>
        </p:nvCxnSpPr>
        <p:spPr>
          <a:xfrm flipH="1">
            <a:off x="8207297" y="2745008"/>
            <a:ext cx="1290528"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58E8E4B9-C332-472C-26AE-6748F2C2C0A6}"/>
              </a:ext>
            </a:extLst>
          </p:cNvPr>
          <p:cNvSpPr txBox="1"/>
          <p:nvPr/>
        </p:nvSpPr>
        <p:spPr>
          <a:xfrm>
            <a:off x="9559466" y="2368479"/>
            <a:ext cx="2632534" cy="1200329"/>
          </a:xfrm>
          <a:prstGeom prst="rect">
            <a:avLst/>
          </a:prstGeom>
          <a:noFill/>
        </p:spPr>
        <p:txBody>
          <a:bodyPr wrap="square" rtlCol="0">
            <a:spAutoFit/>
          </a:bodyPr>
          <a:lstStyle/>
          <a:p>
            <a:r>
              <a:rPr lang="en-US" dirty="0"/>
              <a:t>This is only referring to the meal provided by the school, and not food you brought from home.</a:t>
            </a:r>
          </a:p>
        </p:txBody>
      </p:sp>
    </p:spTree>
    <p:extLst>
      <p:ext uri="{BB962C8B-B14F-4D97-AF65-F5344CB8AC3E}">
        <p14:creationId xmlns:p14="http://schemas.microsoft.com/office/powerpoint/2010/main" val="3795310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A4D92F5-295A-2DFB-2155-300A027AD03F}"/>
              </a:ext>
            </a:extLst>
          </p:cNvPr>
          <p:cNvPicPr>
            <a:picLocks noGrp="1" noChangeAspect="1"/>
          </p:cNvPicPr>
          <p:nvPr>
            <p:ph idx="1"/>
          </p:nvPr>
        </p:nvPicPr>
        <p:blipFill>
          <a:blip r:embed="rId2"/>
          <a:stretch>
            <a:fillRect/>
          </a:stretch>
        </p:blipFill>
        <p:spPr>
          <a:xfrm>
            <a:off x="445615" y="2208717"/>
            <a:ext cx="11746385" cy="2440566"/>
          </a:xfrm>
        </p:spPr>
      </p:pic>
      <p:sp>
        <p:nvSpPr>
          <p:cNvPr id="6" name="TextBox 5">
            <a:extLst>
              <a:ext uri="{FF2B5EF4-FFF2-40B4-BE49-F238E27FC236}">
                <a16:creationId xmlns:a16="http://schemas.microsoft.com/office/drawing/2014/main" id="{AB9AF208-D564-B68F-863E-9BB9EE2AB3B6}"/>
              </a:ext>
            </a:extLst>
          </p:cNvPr>
          <p:cNvSpPr txBox="1"/>
          <p:nvPr/>
        </p:nvSpPr>
        <p:spPr>
          <a:xfrm>
            <a:off x="6556917" y="5688903"/>
            <a:ext cx="5128455" cy="646331"/>
          </a:xfrm>
          <a:prstGeom prst="rect">
            <a:avLst/>
          </a:prstGeom>
          <a:noFill/>
        </p:spPr>
        <p:txBody>
          <a:bodyPr wrap="none" rtlCol="0">
            <a:spAutoFit/>
          </a:bodyPr>
          <a:lstStyle/>
          <a:p>
            <a:r>
              <a:rPr lang="en-US" sz="1800" dirty="0">
                <a:effectLst/>
                <a:ea typeface="Calibri" panose="020F0502020204030204" pitchFamily="34" charset="0"/>
              </a:rPr>
              <a:t>Don’t include orange sweet potatoes (yams) here. </a:t>
            </a:r>
          </a:p>
          <a:p>
            <a:r>
              <a:rPr lang="en-US" sz="1800" dirty="0">
                <a:effectLst/>
                <a:ea typeface="Calibri" panose="020F0502020204030204" pitchFamily="34" charset="0"/>
              </a:rPr>
              <a:t>You can count those in the next question! </a:t>
            </a:r>
            <a:endParaRPr lang="en-US" dirty="0"/>
          </a:p>
        </p:txBody>
      </p:sp>
      <p:pic>
        <p:nvPicPr>
          <p:cNvPr id="7" name="Graphic 6" descr="Lightbulb and gear with solid fill">
            <a:extLst>
              <a:ext uri="{FF2B5EF4-FFF2-40B4-BE49-F238E27FC236}">
                <a16:creationId xmlns:a16="http://schemas.microsoft.com/office/drawing/2014/main" id="{CA262405-7ADB-0555-0783-7C330DC4D6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42517" y="5521415"/>
            <a:ext cx="914400" cy="914400"/>
          </a:xfrm>
          <a:prstGeom prst="rect">
            <a:avLst/>
          </a:prstGeom>
        </p:spPr>
      </p:pic>
    </p:spTree>
    <p:extLst>
      <p:ext uri="{BB962C8B-B14F-4D97-AF65-F5344CB8AC3E}">
        <p14:creationId xmlns:p14="http://schemas.microsoft.com/office/powerpoint/2010/main" val="4247998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A80FA07-211F-3A4A-0F4D-37E7873D5879}"/>
              </a:ext>
            </a:extLst>
          </p:cNvPr>
          <p:cNvPicPr>
            <a:picLocks noGrp="1" noChangeAspect="1"/>
          </p:cNvPicPr>
          <p:nvPr>
            <p:ph idx="1"/>
          </p:nvPr>
        </p:nvPicPr>
        <p:blipFill>
          <a:blip r:embed="rId2"/>
          <a:stretch>
            <a:fillRect/>
          </a:stretch>
        </p:blipFill>
        <p:spPr>
          <a:xfrm>
            <a:off x="372645" y="2300497"/>
            <a:ext cx="11446710" cy="2456854"/>
          </a:xfrm>
        </p:spPr>
      </p:pic>
    </p:spTree>
    <p:extLst>
      <p:ext uri="{BB962C8B-B14F-4D97-AF65-F5344CB8AC3E}">
        <p14:creationId xmlns:p14="http://schemas.microsoft.com/office/powerpoint/2010/main" val="2811009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572214A-44F9-3312-9CCE-DBC055306BC1}"/>
              </a:ext>
            </a:extLst>
          </p:cNvPr>
          <p:cNvPicPr>
            <a:picLocks noGrp="1" noChangeAspect="1"/>
          </p:cNvPicPr>
          <p:nvPr>
            <p:ph idx="1"/>
          </p:nvPr>
        </p:nvPicPr>
        <p:blipFill>
          <a:blip r:embed="rId2"/>
          <a:stretch>
            <a:fillRect/>
          </a:stretch>
        </p:blipFill>
        <p:spPr>
          <a:xfrm>
            <a:off x="319212" y="2264960"/>
            <a:ext cx="11592653" cy="2566532"/>
          </a:xfrm>
        </p:spPr>
      </p:pic>
      <p:sp>
        <p:nvSpPr>
          <p:cNvPr id="6" name="TextBox 5">
            <a:extLst>
              <a:ext uri="{FF2B5EF4-FFF2-40B4-BE49-F238E27FC236}">
                <a16:creationId xmlns:a16="http://schemas.microsoft.com/office/drawing/2014/main" id="{D13A1F0A-23DE-0CF8-0723-09F18ACBEAFB}"/>
              </a:ext>
            </a:extLst>
          </p:cNvPr>
          <p:cNvSpPr txBox="1"/>
          <p:nvPr/>
        </p:nvSpPr>
        <p:spPr>
          <a:xfrm>
            <a:off x="3023139" y="5954750"/>
            <a:ext cx="8888726" cy="646331"/>
          </a:xfrm>
          <a:prstGeom prst="rect">
            <a:avLst/>
          </a:prstGeom>
          <a:noFill/>
        </p:spPr>
        <p:txBody>
          <a:bodyPr wrap="square" rtlCol="0">
            <a:spAutoFit/>
          </a:bodyPr>
          <a:lstStyle/>
          <a:p>
            <a:r>
              <a:rPr lang="en-US" sz="1800" dirty="0">
                <a:effectLst/>
                <a:ea typeface="Calibri" panose="020F0502020204030204" pitchFamily="34" charset="0"/>
              </a:rPr>
              <a:t>If you ate other leafy greens that are not listed, include them! However, d</a:t>
            </a:r>
            <a:r>
              <a:rPr lang="en-US" dirty="0">
                <a:ea typeface="Calibri" panose="020F0502020204030204" pitchFamily="34" charset="0"/>
              </a:rPr>
              <a:t>on’t</a:t>
            </a:r>
            <a:r>
              <a:rPr lang="en-US" sz="1800" dirty="0">
                <a:effectLst/>
                <a:ea typeface="Calibri" panose="020F0502020204030204" pitchFamily="34" charset="0"/>
              </a:rPr>
              <a:t> include most other green vegetables besides </a:t>
            </a:r>
            <a:r>
              <a:rPr lang="en-US" sz="1800" u="sng" dirty="0">
                <a:effectLst/>
                <a:ea typeface="Calibri" panose="020F0502020204030204" pitchFamily="34" charset="0"/>
              </a:rPr>
              <a:t>broccoli</a:t>
            </a:r>
            <a:r>
              <a:rPr lang="en-US" sz="1800" dirty="0">
                <a:effectLst/>
                <a:ea typeface="Calibri" panose="020F0502020204030204" pitchFamily="34" charset="0"/>
              </a:rPr>
              <a:t> and </a:t>
            </a:r>
            <a:r>
              <a:rPr lang="en-US" sz="1800" u="sng" dirty="0">
                <a:effectLst/>
                <a:ea typeface="Calibri" panose="020F0502020204030204" pitchFamily="34" charset="0"/>
              </a:rPr>
              <a:t>green beans</a:t>
            </a:r>
            <a:r>
              <a:rPr lang="en-US" sz="1800" dirty="0">
                <a:effectLst/>
                <a:ea typeface="Calibri" panose="020F0502020204030204" pitchFamily="34" charset="0"/>
              </a:rPr>
              <a:t>. We will count those next.</a:t>
            </a:r>
            <a:endParaRPr lang="en-US" dirty="0"/>
          </a:p>
        </p:txBody>
      </p:sp>
      <p:pic>
        <p:nvPicPr>
          <p:cNvPr id="7" name="Graphic 6" descr="Lightbulb and gear with solid fill">
            <a:extLst>
              <a:ext uri="{FF2B5EF4-FFF2-40B4-BE49-F238E27FC236}">
                <a16:creationId xmlns:a16="http://schemas.microsoft.com/office/drawing/2014/main" id="{593B47BD-34D2-2B20-92BF-2F5210B421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8739" y="5686681"/>
            <a:ext cx="914400" cy="914400"/>
          </a:xfrm>
          <a:prstGeom prst="rect">
            <a:avLst/>
          </a:prstGeom>
        </p:spPr>
      </p:pic>
    </p:spTree>
    <p:extLst>
      <p:ext uri="{BB962C8B-B14F-4D97-AF65-F5344CB8AC3E}">
        <p14:creationId xmlns:p14="http://schemas.microsoft.com/office/powerpoint/2010/main" val="4088693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9BECEE9-B707-12F6-AB0B-1C4AFAB36363}"/>
              </a:ext>
            </a:extLst>
          </p:cNvPr>
          <p:cNvPicPr>
            <a:picLocks noGrp="1" noChangeAspect="1"/>
          </p:cNvPicPr>
          <p:nvPr>
            <p:ph idx="1"/>
          </p:nvPr>
        </p:nvPicPr>
        <p:blipFill>
          <a:blip r:embed="rId2"/>
          <a:stretch>
            <a:fillRect/>
          </a:stretch>
        </p:blipFill>
        <p:spPr>
          <a:xfrm>
            <a:off x="343929" y="2416916"/>
            <a:ext cx="11388291" cy="2192154"/>
          </a:xfrm>
        </p:spPr>
      </p:pic>
      <p:sp>
        <p:nvSpPr>
          <p:cNvPr id="6" name="TextBox 5">
            <a:extLst>
              <a:ext uri="{FF2B5EF4-FFF2-40B4-BE49-F238E27FC236}">
                <a16:creationId xmlns:a16="http://schemas.microsoft.com/office/drawing/2014/main" id="{E5A859C9-4765-708E-D118-D2C627BB523B}"/>
              </a:ext>
            </a:extLst>
          </p:cNvPr>
          <p:cNvSpPr txBox="1"/>
          <p:nvPr/>
        </p:nvSpPr>
        <p:spPr>
          <a:xfrm>
            <a:off x="3569295" y="5849266"/>
            <a:ext cx="9032487" cy="646331"/>
          </a:xfrm>
          <a:prstGeom prst="rect">
            <a:avLst/>
          </a:prstGeom>
          <a:noFill/>
        </p:spPr>
        <p:txBody>
          <a:bodyPr wrap="square" rtlCol="0">
            <a:spAutoFit/>
          </a:bodyPr>
          <a:lstStyle/>
          <a:p>
            <a:r>
              <a:rPr lang="en-US" dirty="0">
                <a:ea typeface="Calibri" panose="020F0502020204030204" pitchFamily="34" charset="0"/>
              </a:rPr>
              <a:t>I</a:t>
            </a:r>
            <a:r>
              <a:rPr lang="en-US" sz="1800" dirty="0">
                <a:effectLst/>
                <a:ea typeface="Calibri" panose="020F0502020204030204" pitchFamily="34" charset="0"/>
              </a:rPr>
              <a:t>nclude any vegetables that wer</a:t>
            </a:r>
            <a:r>
              <a:rPr lang="en-US" dirty="0">
                <a:ea typeface="Calibri" panose="020F0502020204030204" pitchFamily="34" charset="0"/>
              </a:rPr>
              <a:t>e not included in the other vegetable questions</a:t>
            </a:r>
            <a:r>
              <a:rPr lang="en-US" sz="1800" dirty="0">
                <a:effectLst/>
                <a:ea typeface="Calibri" panose="020F0502020204030204" pitchFamily="34" charset="0"/>
              </a:rPr>
              <a:t>. </a:t>
            </a:r>
          </a:p>
          <a:p>
            <a:r>
              <a:rPr lang="en-US" sz="1800" dirty="0">
                <a:effectLst/>
                <a:ea typeface="Calibri" panose="020F0502020204030204" pitchFamily="34" charset="0"/>
              </a:rPr>
              <a:t>Also include green vegetables not listed in the last question.</a:t>
            </a:r>
            <a:endParaRPr lang="en-US" dirty="0"/>
          </a:p>
        </p:txBody>
      </p:sp>
      <p:pic>
        <p:nvPicPr>
          <p:cNvPr id="7" name="Graphic 6" descr="Lightbulb and gear with solid fill">
            <a:extLst>
              <a:ext uri="{FF2B5EF4-FFF2-40B4-BE49-F238E27FC236}">
                <a16:creationId xmlns:a16="http://schemas.microsoft.com/office/drawing/2014/main" id="{39CAA0D0-F718-0368-B15B-A025321B95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2716" y="5581197"/>
            <a:ext cx="914400" cy="914400"/>
          </a:xfrm>
          <a:prstGeom prst="rect">
            <a:avLst/>
          </a:prstGeom>
        </p:spPr>
      </p:pic>
    </p:spTree>
    <p:extLst>
      <p:ext uri="{BB962C8B-B14F-4D97-AF65-F5344CB8AC3E}">
        <p14:creationId xmlns:p14="http://schemas.microsoft.com/office/powerpoint/2010/main" val="3672525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FDBE93A-A0F5-A5C7-6EE6-E646C935189C}"/>
              </a:ext>
            </a:extLst>
          </p:cNvPr>
          <p:cNvPicPr>
            <a:picLocks noGrp="1" noChangeAspect="1"/>
          </p:cNvPicPr>
          <p:nvPr>
            <p:ph idx="1"/>
          </p:nvPr>
        </p:nvPicPr>
        <p:blipFill>
          <a:blip r:embed="rId2"/>
          <a:stretch>
            <a:fillRect/>
          </a:stretch>
        </p:blipFill>
        <p:spPr>
          <a:xfrm>
            <a:off x="464269" y="2113005"/>
            <a:ext cx="11534337" cy="3002384"/>
          </a:xfrm>
        </p:spPr>
      </p:pic>
      <p:sp>
        <p:nvSpPr>
          <p:cNvPr id="6" name="TextBox 5">
            <a:extLst>
              <a:ext uri="{FF2B5EF4-FFF2-40B4-BE49-F238E27FC236}">
                <a16:creationId xmlns:a16="http://schemas.microsoft.com/office/drawing/2014/main" id="{BCDBD1BA-E5C6-E897-8C7F-84CA415264CB}"/>
              </a:ext>
            </a:extLst>
          </p:cNvPr>
          <p:cNvSpPr txBox="1"/>
          <p:nvPr/>
        </p:nvSpPr>
        <p:spPr>
          <a:xfrm>
            <a:off x="3080712" y="5968313"/>
            <a:ext cx="8636403" cy="369332"/>
          </a:xfrm>
          <a:prstGeom prst="rect">
            <a:avLst/>
          </a:prstGeom>
          <a:noFill/>
        </p:spPr>
        <p:txBody>
          <a:bodyPr wrap="none" rtlCol="0">
            <a:spAutoFit/>
          </a:bodyPr>
          <a:lstStyle/>
          <a:p>
            <a:r>
              <a:rPr lang="en-US" dirty="0"/>
              <a:t>Include beans prepared any way (whole, refried, etc.). Just don’t include green beans!</a:t>
            </a:r>
          </a:p>
        </p:txBody>
      </p:sp>
      <p:pic>
        <p:nvPicPr>
          <p:cNvPr id="7" name="Graphic 6" descr="Lightbulb and gear with solid fill">
            <a:extLst>
              <a:ext uri="{FF2B5EF4-FFF2-40B4-BE49-F238E27FC236}">
                <a16:creationId xmlns:a16="http://schemas.microsoft.com/office/drawing/2014/main" id="{3783B3C6-BFA7-057D-8191-149D56D9C0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5516" y="5511113"/>
            <a:ext cx="914400" cy="914400"/>
          </a:xfrm>
          <a:prstGeom prst="rect">
            <a:avLst/>
          </a:prstGeom>
        </p:spPr>
      </p:pic>
    </p:spTree>
    <p:extLst>
      <p:ext uri="{BB962C8B-B14F-4D97-AF65-F5344CB8AC3E}">
        <p14:creationId xmlns:p14="http://schemas.microsoft.com/office/powerpoint/2010/main" val="2136238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014312B-9142-5A81-D2DB-6A229B0E94FF}"/>
              </a:ext>
            </a:extLst>
          </p:cNvPr>
          <p:cNvPicPr>
            <a:picLocks noGrp="1" noChangeAspect="1"/>
          </p:cNvPicPr>
          <p:nvPr>
            <p:ph idx="1"/>
          </p:nvPr>
        </p:nvPicPr>
        <p:blipFill>
          <a:blip r:embed="rId2"/>
          <a:stretch>
            <a:fillRect/>
          </a:stretch>
        </p:blipFill>
        <p:spPr>
          <a:xfrm>
            <a:off x="362660" y="1961945"/>
            <a:ext cx="11660464" cy="3384941"/>
          </a:xfrm>
        </p:spPr>
      </p:pic>
    </p:spTree>
    <p:extLst>
      <p:ext uri="{BB962C8B-B14F-4D97-AF65-F5344CB8AC3E}">
        <p14:creationId xmlns:p14="http://schemas.microsoft.com/office/powerpoint/2010/main" val="2520788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C5EB85-5E0C-A0A0-74F9-63A1D6CDC14B}"/>
              </a:ext>
            </a:extLst>
          </p:cNvPr>
          <p:cNvSpPr>
            <a:spLocks noGrp="1"/>
          </p:cNvSpPr>
          <p:nvPr>
            <p:ph idx="1"/>
          </p:nvPr>
        </p:nvSpPr>
        <p:spPr>
          <a:xfrm>
            <a:off x="769434" y="892098"/>
            <a:ext cx="10584366" cy="5284865"/>
          </a:xfrm>
        </p:spPr>
        <p:txBody>
          <a:bodyPr>
            <a:normAutofit/>
          </a:bodyPr>
          <a:lstStyle/>
          <a:p>
            <a:pPr marL="0" indent="0" algn="ctr">
              <a:buNone/>
            </a:pPr>
            <a:r>
              <a:rPr lang="en-US" sz="2400" dirty="0">
                <a:effectLst/>
                <a:ea typeface="Verdana" panose="020B0604030504040204" pitchFamily="34" charset="0"/>
                <a:cs typeface="Verdana" panose="020B0604030504040204" pitchFamily="34" charset="0"/>
              </a:rPr>
              <a:t>We are the Nutrition Policy Institute, and we help to understand whether the CalFresh Healthy Living program works. CalFresh Healthy Living teaches young people about healthy eating and physical activity, with the goal of helping students stay healthy. Our program is funded by the USDA and run by the California Department of Public Health. The program is free to your school. To find out how well our lessons work, we ask that you complete this survey. However, completing the survey is voluntary. Voluntary means you can agree or not agree to complete it. It is up to you. You may also skip questions you do not want to answer, but we hope that you will answer all of them. Any information about who you are will be kept secret. We will not share your name or ID number. </a:t>
            </a:r>
          </a:p>
          <a:p>
            <a:pPr marL="0" indent="0" algn="ctr">
              <a:buNone/>
            </a:pPr>
            <a:endParaRPr lang="en-US" sz="2400" dirty="0">
              <a:ea typeface="Verdana" panose="020B0604030504040204" pitchFamily="34" charset="0"/>
              <a:cs typeface="Verdana" panose="020B0604030504040204" pitchFamily="34" charset="0"/>
            </a:endParaRPr>
          </a:p>
          <a:p>
            <a:pPr marL="0" indent="0" algn="ctr">
              <a:buNone/>
            </a:pPr>
            <a:r>
              <a:rPr lang="en-US" sz="2400" dirty="0">
                <a:effectLst/>
                <a:ea typeface="Verdana" panose="020B0604030504040204" pitchFamily="34" charset="0"/>
                <a:cs typeface="Verdana" panose="020B0604030504040204" pitchFamily="34" charset="0"/>
              </a:rPr>
              <a:t>If you have any questions about the survey, just ask us! </a:t>
            </a:r>
          </a:p>
          <a:p>
            <a:pPr algn="ctr"/>
            <a:endParaRPr lang="en-US" sz="2400" dirty="0"/>
          </a:p>
        </p:txBody>
      </p:sp>
    </p:spTree>
    <p:extLst>
      <p:ext uri="{BB962C8B-B14F-4D97-AF65-F5344CB8AC3E}">
        <p14:creationId xmlns:p14="http://schemas.microsoft.com/office/powerpoint/2010/main" val="1814271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2B1129-5459-B7E9-8905-C166187DFF82}"/>
              </a:ext>
            </a:extLst>
          </p:cNvPr>
          <p:cNvSpPr>
            <a:spLocks noGrp="1"/>
          </p:cNvSpPr>
          <p:nvPr>
            <p:ph idx="1"/>
          </p:nvPr>
        </p:nvSpPr>
        <p:spPr>
          <a:xfrm>
            <a:off x="2370438" y="3081423"/>
            <a:ext cx="7873314" cy="695153"/>
          </a:xfrm>
        </p:spPr>
        <p:txBody>
          <a:bodyPr/>
          <a:lstStyle/>
          <a:p>
            <a:pPr marL="0" indent="0">
              <a:buNone/>
            </a:pPr>
            <a:r>
              <a:rPr lang="en-US" dirty="0"/>
              <a:t>Next, we’re going to ask about what you drink.</a:t>
            </a:r>
          </a:p>
        </p:txBody>
      </p:sp>
    </p:spTree>
    <p:extLst>
      <p:ext uri="{BB962C8B-B14F-4D97-AF65-F5344CB8AC3E}">
        <p14:creationId xmlns:p14="http://schemas.microsoft.com/office/powerpoint/2010/main" val="2623471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1DE6CAB-B03B-EDCC-02D9-BCFBDA668A53}"/>
              </a:ext>
            </a:extLst>
          </p:cNvPr>
          <p:cNvPicPr>
            <a:picLocks noGrp="1" noChangeAspect="1"/>
          </p:cNvPicPr>
          <p:nvPr>
            <p:ph idx="1"/>
          </p:nvPr>
        </p:nvPicPr>
        <p:blipFill>
          <a:blip r:embed="rId2"/>
          <a:stretch>
            <a:fillRect/>
          </a:stretch>
        </p:blipFill>
        <p:spPr>
          <a:xfrm>
            <a:off x="308876" y="2175865"/>
            <a:ext cx="11883124" cy="2840977"/>
          </a:xfrm>
        </p:spPr>
      </p:pic>
      <p:sp>
        <p:nvSpPr>
          <p:cNvPr id="6" name="TextBox 5">
            <a:extLst>
              <a:ext uri="{FF2B5EF4-FFF2-40B4-BE49-F238E27FC236}">
                <a16:creationId xmlns:a16="http://schemas.microsoft.com/office/drawing/2014/main" id="{925AFD24-806C-61CA-561B-EEDDF8E4CD7D}"/>
              </a:ext>
            </a:extLst>
          </p:cNvPr>
          <p:cNvSpPr txBox="1"/>
          <p:nvPr/>
        </p:nvSpPr>
        <p:spPr>
          <a:xfrm>
            <a:off x="2849589" y="5867350"/>
            <a:ext cx="9199763" cy="369332"/>
          </a:xfrm>
          <a:prstGeom prst="rect">
            <a:avLst/>
          </a:prstGeom>
          <a:noFill/>
        </p:spPr>
        <p:txBody>
          <a:bodyPr wrap="none" rtlCol="0">
            <a:spAutoFit/>
          </a:bodyPr>
          <a:lstStyle/>
          <a:p>
            <a:r>
              <a:rPr lang="en-US" sz="1800" dirty="0">
                <a:effectLst/>
                <a:latin typeface="Aptos" panose="020B0004020202020204" pitchFamily="34" charset="0"/>
                <a:ea typeface="Calibri" panose="020F0502020204030204" pitchFamily="34" charset="0"/>
              </a:rPr>
              <a:t>100% juice refers to beverages that are pure fruit juice with no added sugar or anything else.</a:t>
            </a:r>
            <a:endParaRPr lang="en-US" dirty="0">
              <a:latin typeface="Aptos" panose="020B0004020202020204" pitchFamily="34" charset="0"/>
            </a:endParaRPr>
          </a:p>
        </p:txBody>
      </p:sp>
      <p:pic>
        <p:nvPicPr>
          <p:cNvPr id="7" name="Graphic 6" descr="Lightbulb and gear with solid fill">
            <a:extLst>
              <a:ext uri="{FF2B5EF4-FFF2-40B4-BE49-F238E27FC236}">
                <a16:creationId xmlns:a16="http://schemas.microsoft.com/office/drawing/2014/main" id="{8C766EC7-AEB2-366E-7A4F-14552DDB5A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63094" y="5410150"/>
            <a:ext cx="914400" cy="914400"/>
          </a:xfrm>
          <a:prstGeom prst="rect">
            <a:avLst/>
          </a:prstGeom>
        </p:spPr>
      </p:pic>
    </p:spTree>
    <p:extLst>
      <p:ext uri="{BB962C8B-B14F-4D97-AF65-F5344CB8AC3E}">
        <p14:creationId xmlns:p14="http://schemas.microsoft.com/office/powerpoint/2010/main" val="2818398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A709A8D-A07E-1EF7-9BB8-0E2BBFCD79B8}"/>
              </a:ext>
            </a:extLst>
          </p:cNvPr>
          <p:cNvPicPr>
            <a:picLocks noGrp="1" noChangeAspect="1"/>
          </p:cNvPicPr>
          <p:nvPr>
            <p:ph idx="1"/>
          </p:nvPr>
        </p:nvPicPr>
        <p:blipFill>
          <a:blip r:embed="rId2"/>
          <a:stretch>
            <a:fillRect/>
          </a:stretch>
        </p:blipFill>
        <p:spPr>
          <a:xfrm>
            <a:off x="146222" y="2310620"/>
            <a:ext cx="11644774" cy="2595013"/>
          </a:xfrm>
        </p:spPr>
      </p:pic>
      <p:sp>
        <p:nvSpPr>
          <p:cNvPr id="6" name="TextBox 5">
            <a:extLst>
              <a:ext uri="{FF2B5EF4-FFF2-40B4-BE49-F238E27FC236}">
                <a16:creationId xmlns:a16="http://schemas.microsoft.com/office/drawing/2014/main" id="{9B1E4576-086E-1C27-9F21-FBFE86B72BA8}"/>
              </a:ext>
            </a:extLst>
          </p:cNvPr>
          <p:cNvSpPr txBox="1"/>
          <p:nvPr/>
        </p:nvSpPr>
        <p:spPr>
          <a:xfrm>
            <a:off x="2678705" y="5902009"/>
            <a:ext cx="9784830" cy="646331"/>
          </a:xfrm>
          <a:prstGeom prst="rect">
            <a:avLst/>
          </a:prstGeom>
          <a:noFill/>
        </p:spPr>
        <p:txBody>
          <a:bodyPr wrap="square" rtlCol="0">
            <a:spAutoFit/>
          </a:bodyPr>
          <a:lstStyle/>
          <a:p>
            <a:r>
              <a:rPr lang="en-US" sz="1800" dirty="0">
                <a:effectLst/>
                <a:latin typeface="Aptos" panose="020B0004020202020204" pitchFamily="34" charset="0"/>
                <a:ea typeface="Calibri" panose="020F0502020204030204" pitchFamily="34" charset="0"/>
              </a:rPr>
              <a:t>Include drinks </a:t>
            </a:r>
            <a:r>
              <a:rPr lang="en-US" dirty="0">
                <a:latin typeface="Aptos" panose="020B0004020202020204" pitchFamily="34" charset="0"/>
                <a:ea typeface="Calibri" panose="020F0502020204030204" pitchFamily="34" charset="0"/>
              </a:rPr>
              <a:t>even if they contain juice but are not  labeled 100% juice. I</a:t>
            </a:r>
            <a:r>
              <a:rPr lang="en-US" sz="1800" dirty="0">
                <a:effectLst/>
                <a:latin typeface="Aptos" panose="020B0004020202020204" pitchFamily="34" charset="0"/>
                <a:ea typeface="Calibri" panose="020F0502020204030204" pitchFamily="34" charset="0"/>
              </a:rPr>
              <a:t>nclude fruit-flavored waters if they have added sugar. Don’t include anything with 0 calories or artificial sweetener. </a:t>
            </a:r>
            <a:endParaRPr lang="en-US" dirty="0">
              <a:latin typeface="Aptos" panose="020B0004020202020204" pitchFamily="34" charset="0"/>
            </a:endParaRPr>
          </a:p>
        </p:txBody>
      </p:sp>
      <p:pic>
        <p:nvPicPr>
          <p:cNvPr id="7" name="Graphic 6" descr="Lightbulb and gear with solid fill">
            <a:extLst>
              <a:ext uri="{FF2B5EF4-FFF2-40B4-BE49-F238E27FC236}">
                <a16:creationId xmlns:a16="http://schemas.microsoft.com/office/drawing/2014/main" id="{9FF35F36-B9B8-C033-25B1-E3CC734E92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64305" y="5633940"/>
            <a:ext cx="914400" cy="914400"/>
          </a:xfrm>
          <a:prstGeom prst="rect">
            <a:avLst/>
          </a:prstGeom>
        </p:spPr>
      </p:pic>
    </p:spTree>
    <p:extLst>
      <p:ext uri="{BB962C8B-B14F-4D97-AF65-F5344CB8AC3E}">
        <p14:creationId xmlns:p14="http://schemas.microsoft.com/office/powerpoint/2010/main" val="981750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F07F9BE-D377-7220-AD9E-CB8C5EB291C2}"/>
              </a:ext>
            </a:extLst>
          </p:cNvPr>
          <p:cNvPicPr>
            <a:picLocks noGrp="1" noChangeAspect="1"/>
          </p:cNvPicPr>
          <p:nvPr>
            <p:ph idx="1"/>
          </p:nvPr>
        </p:nvPicPr>
        <p:blipFill>
          <a:blip r:embed="rId2"/>
          <a:stretch>
            <a:fillRect/>
          </a:stretch>
        </p:blipFill>
        <p:spPr>
          <a:xfrm>
            <a:off x="208005" y="2117964"/>
            <a:ext cx="11972609" cy="2985377"/>
          </a:xfrm>
        </p:spPr>
      </p:pic>
      <p:sp>
        <p:nvSpPr>
          <p:cNvPr id="6" name="TextBox 5">
            <a:extLst>
              <a:ext uri="{FF2B5EF4-FFF2-40B4-BE49-F238E27FC236}">
                <a16:creationId xmlns:a16="http://schemas.microsoft.com/office/drawing/2014/main" id="{37B3C40B-E068-B1B9-902C-FFDC8156A61B}"/>
              </a:ext>
            </a:extLst>
          </p:cNvPr>
          <p:cNvSpPr txBox="1"/>
          <p:nvPr/>
        </p:nvSpPr>
        <p:spPr>
          <a:xfrm>
            <a:off x="6956854" y="5881816"/>
            <a:ext cx="3395930" cy="369332"/>
          </a:xfrm>
          <a:prstGeom prst="rect">
            <a:avLst/>
          </a:prstGeom>
          <a:noFill/>
        </p:spPr>
        <p:txBody>
          <a:bodyPr wrap="none" rtlCol="0">
            <a:spAutoFit/>
          </a:bodyPr>
          <a:lstStyle/>
          <a:p>
            <a:r>
              <a:rPr lang="en-US" dirty="0"/>
              <a:t>Don’t count diet or “zero” sodas.</a:t>
            </a:r>
          </a:p>
        </p:txBody>
      </p:sp>
      <p:pic>
        <p:nvPicPr>
          <p:cNvPr id="7" name="Graphic 6" descr="Lightbulb and gear with solid fill">
            <a:extLst>
              <a:ext uri="{FF2B5EF4-FFF2-40B4-BE49-F238E27FC236}">
                <a16:creationId xmlns:a16="http://schemas.microsoft.com/office/drawing/2014/main" id="{75BABB09-9F2A-07DE-849D-129E2E1E25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5424616"/>
            <a:ext cx="914400" cy="914400"/>
          </a:xfrm>
          <a:prstGeom prst="rect">
            <a:avLst/>
          </a:prstGeom>
        </p:spPr>
      </p:pic>
    </p:spTree>
    <p:extLst>
      <p:ext uri="{BB962C8B-B14F-4D97-AF65-F5344CB8AC3E}">
        <p14:creationId xmlns:p14="http://schemas.microsoft.com/office/powerpoint/2010/main" val="1471084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0DECCC8-3D76-A1B7-25A9-8E0C9D1B7C56}"/>
              </a:ext>
            </a:extLst>
          </p:cNvPr>
          <p:cNvPicPr>
            <a:picLocks noGrp="1" noChangeAspect="1"/>
          </p:cNvPicPr>
          <p:nvPr>
            <p:ph idx="1"/>
          </p:nvPr>
        </p:nvPicPr>
        <p:blipFill>
          <a:blip r:embed="rId2"/>
          <a:stretch>
            <a:fillRect/>
          </a:stretch>
        </p:blipFill>
        <p:spPr>
          <a:xfrm>
            <a:off x="225564" y="2188175"/>
            <a:ext cx="11522968" cy="2396181"/>
          </a:xfrm>
        </p:spPr>
      </p:pic>
    </p:spTree>
    <p:extLst>
      <p:ext uri="{BB962C8B-B14F-4D97-AF65-F5344CB8AC3E}">
        <p14:creationId xmlns:p14="http://schemas.microsoft.com/office/powerpoint/2010/main" val="1853063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B765EAF-D6B7-09CF-5548-B2055F1ECBC6}"/>
              </a:ext>
            </a:extLst>
          </p:cNvPr>
          <p:cNvPicPr>
            <a:picLocks noGrp="1" noChangeAspect="1"/>
          </p:cNvPicPr>
          <p:nvPr>
            <p:ph idx="1"/>
          </p:nvPr>
        </p:nvPicPr>
        <p:blipFill>
          <a:blip r:embed="rId2"/>
          <a:stretch>
            <a:fillRect/>
          </a:stretch>
        </p:blipFill>
        <p:spPr>
          <a:xfrm>
            <a:off x="356285" y="2011855"/>
            <a:ext cx="11554921" cy="2498361"/>
          </a:xfrm>
        </p:spPr>
      </p:pic>
      <p:sp>
        <p:nvSpPr>
          <p:cNvPr id="6" name="TextBox 5">
            <a:extLst>
              <a:ext uri="{FF2B5EF4-FFF2-40B4-BE49-F238E27FC236}">
                <a16:creationId xmlns:a16="http://schemas.microsoft.com/office/drawing/2014/main" id="{E1E80B32-5BCA-2DAB-212D-E1CDC0B0E110}"/>
              </a:ext>
            </a:extLst>
          </p:cNvPr>
          <p:cNvSpPr txBox="1"/>
          <p:nvPr/>
        </p:nvSpPr>
        <p:spPr>
          <a:xfrm>
            <a:off x="3512552" y="5691615"/>
            <a:ext cx="8540552" cy="923330"/>
          </a:xfrm>
          <a:prstGeom prst="rect">
            <a:avLst/>
          </a:prstGeom>
          <a:noFill/>
        </p:spPr>
        <p:txBody>
          <a:bodyPr wrap="square" rtlCol="0">
            <a:spAutoFit/>
          </a:bodyPr>
          <a:lstStyle/>
          <a:p>
            <a:r>
              <a:rPr lang="en-US" sz="1800" dirty="0">
                <a:effectLst/>
                <a:ea typeface="Calibri" panose="020F0502020204030204" pitchFamily="34" charset="0"/>
                <a:cs typeface="Calibri" panose="020F0502020204030204" pitchFamily="34" charset="0"/>
              </a:rPr>
              <a:t>Include blended drinks like you may get at a coffee shop. Include sweetened teas like boba or bubble tea. Also include bottled coffee and tea drinks that have sugar.</a:t>
            </a:r>
            <a:endParaRPr lang="en-US" sz="1800" dirty="0">
              <a:effectLst/>
              <a:ea typeface="Calibri" panose="020F0502020204030204" pitchFamily="34" charset="0"/>
              <a:cs typeface="Times New Roman" panose="02020603050405020304" pitchFamily="18" charset="0"/>
            </a:endParaRPr>
          </a:p>
          <a:p>
            <a:endParaRPr lang="en-US" dirty="0"/>
          </a:p>
        </p:txBody>
      </p:sp>
      <p:pic>
        <p:nvPicPr>
          <p:cNvPr id="8" name="Graphic 7" descr="Lightbulb and gear with solid fill">
            <a:extLst>
              <a:ext uri="{FF2B5EF4-FFF2-40B4-BE49-F238E27FC236}">
                <a16:creationId xmlns:a16="http://schemas.microsoft.com/office/drawing/2014/main" id="{A2710B7E-39CB-5995-F399-89F8FE139E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94435" y="5436219"/>
            <a:ext cx="914400" cy="914400"/>
          </a:xfrm>
          <a:prstGeom prst="rect">
            <a:avLst/>
          </a:prstGeom>
        </p:spPr>
      </p:pic>
    </p:spTree>
    <p:extLst>
      <p:ext uri="{BB962C8B-B14F-4D97-AF65-F5344CB8AC3E}">
        <p14:creationId xmlns:p14="http://schemas.microsoft.com/office/powerpoint/2010/main" val="4179747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DA33DC5-25B9-5F3A-FA55-6A68A09F1239}"/>
              </a:ext>
            </a:extLst>
          </p:cNvPr>
          <p:cNvPicPr>
            <a:picLocks noGrp="1" noChangeAspect="1"/>
          </p:cNvPicPr>
          <p:nvPr>
            <p:ph idx="1"/>
          </p:nvPr>
        </p:nvPicPr>
        <p:blipFill>
          <a:blip r:embed="rId2"/>
          <a:stretch>
            <a:fillRect/>
          </a:stretch>
        </p:blipFill>
        <p:spPr>
          <a:xfrm>
            <a:off x="380999" y="2116883"/>
            <a:ext cx="11592021" cy="2220339"/>
          </a:xfrm>
        </p:spPr>
      </p:pic>
      <p:sp>
        <p:nvSpPr>
          <p:cNvPr id="6" name="TextBox 5">
            <a:extLst>
              <a:ext uri="{FF2B5EF4-FFF2-40B4-BE49-F238E27FC236}">
                <a16:creationId xmlns:a16="http://schemas.microsoft.com/office/drawing/2014/main" id="{A56FC678-3AE3-FB75-CC99-032D7C452ED0}"/>
              </a:ext>
            </a:extLst>
          </p:cNvPr>
          <p:cNvSpPr txBox="1"/>
          <p:nvPr/>
        </p:nvSpPr>
        <p:spPr>
          <a:xfrm>
            <a:off x="4106361" y="5872774"/>
            <a:ext cx="8582315" cy="646331"/>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rPr>
              <a:t>Don’t include regular white milk here. </a:t>
            </a:r>
          </a:p>
          <a:p>
            <a:r>
              <a:rPr lang="en-US" sz="1800" dirty="0">
                <a:effectLst/>
                <a:latin typeface="Calibri" panose="020F0502020204030204" pitchFamily="34" charset="0"/>
                <a:ea typeface="Calibri" panose="020F0502020204030204" pitchFamily="34" charset="0"/>
              </a:rPr>
              <a:t>Do include any milk or milk-containing (dairy or non-dairy) beverage that is flavored.</a:t>
            </a:r>
            <a:endParaRPr lang="en-US" dirty="0"/>
          </a:p>
        </p:txBody>
      </p:sp>
      <p:pic>
        <p:nvPicPr>
          <p:cNvPr id="7" name="Graphic 6" descr="Lightbulb and gear with solid fill">
            <a:extLst>
              <a:ext uri="{FF2B5EF4-FFF2-40B4-BE49-F238E27FC236}">
                <a16:creationId xmlns:a16="http://schemas.microsoft.com/office/drawing/2014/main" id="{C31BFCC1-1113-FBF5-7C0B-434FFB6280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1961" y="5604705"/>
            <a:ext cx="914400" cy="914400"/>
          </a:xfrm>
          <a:prstGeom prst="rect">
            <a:avLst/>
          </a:prstGeom>
        </p:spPr>
      </p:pic>
    </p:spTree>
    <p:extLst>
      <p:ext uri="{BB962C8B-B14F-4D97-AF65-F5344CB8AC3E}">
        <p14:creationId xmlns:p14="http://schemas.microsoft.com/office/powerpoint/2010/main" val="2079148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6D0D214-A054-7079-DEB1-32F003388F93}"/>
              </a:ext>
            </a:extLst>
          </p:cNvPr>
          <p:cNvPicPr>
            <a:picLocks noGrp="1" noChangeAspect="1"/>
          </p:cNvPicPr>
          <p:nvPr>
            <p:ph idx="1"/>
          </p:nvPr>
        </p:nvPicPr>
        <p:blipFill>
          <a:blip r:embed="rId2"/>
          <a:stretch>
            <a:fillRect/>
          </a:stretch>
        </p:blipFill>
        <p:spPr>
          <a:xfrm>
            <a:off x="907910" y="2102030"/>
            <a:ext cx="10678208" cy="2653940"/>
          </a:xfrm>
        </p:spPr>
      </p:pic>
    </p:spTree>
    <p:extLst>
      <p:ext uri="{BB962C8B-B14F-4D97-AF65-F5344CB8AC3E}">
        <p14:creationId xmlns:p14="http://schemas.microsoft.com/office/powerpoint/2010/main" val="2658819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F40F8-E7BD-F6C4-E4AC-74F6081EF004}"/>
              </a:ext>
            </a:extLst>
          </p:cNvPr>
          <p:cNvSpPr>
            <a:spLocks noGrp="1"/>
          </p:cNvSpPr>
          <p:nvPr>
            <p:ph idx="1"/>
          </p:nvPr>
        </p:nvSpPr>
        <p:spPr>
          <a:xfrm>
            <a:off x="1774902" y="2897729"/>
            <a:ext cx="9420922" cy="1062541"/>
          </a:xfrm>
        </p:spPr>
        <p:txBody>
          <a:bodyPr/>
          <a:lstStyle/>
          <a:p>
            <a:pPr marL="0" indent="0">
              <a:buNone/>
            </a:pPr>
            <a:r>
              <a:rPr lang="en-US" dirty="0"/>
              <a:t>Finally, we’re going to ask about your physical activity.</a:t>
            </a:r>
          </a:p>
          <a:p>
            <a:pPr marL="0" indent="0">
              <a:buNone/>
            </a:pPr>
            <a:endParaRPr lang="en-US" dirty="0"/>
          </a:p>
        </p:txBody>
      </p:sp>
    </p:spTree>
    <p:extLst>
      <p:ext uri="{BB962C8B-B14F-4D97-AF65-F5344CB8AC3E}">
        <p14:creationId xmlns:p14="http://schemas.microsoft.com/office/powerpoint/2010/main" val="2581750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A7F5CB8-67E9-F441-EC7A-9408E2C99082}"/>
              </a:ext>
            </a:extLst>
          </p:cNvPr>
          <p:cNvPicPr>
            <a:picLocks noGrp="1" noChangeAspect="1"/>
          </p:cNvPicPr>
          <p:nvPr>
            <p:ph idx="1"/>
          </p:nvPr>
        </p:nvPicPr>
        <p:blipFill>
          <a:blip r:embed="rId2"/>
          <a:stretch>
            <a:fillRect/>
          </a:stretch>
        </p:blipFill>
        <p:spPr>
          <a:xfrm>
            <a:off x="405714" y="1624310"/>
            <a:ext cx="11409460" cy="3441960"/>
          </a:xfrm>
        </p:spPr>
      </p:pic>
      <p:sp>
        <p:nvSpPr>
          <p:cNvPr id="9" name="TextBox 8">
            <a:extLst>
              <a:ext uri="{FF2B5EF4-FFF2-40B4-BE49-F238E27FC236}">
                <a16:creationId xmlns:a16="http://schemas.microsoft.com/office/drawing/2014/main" id="{2602681F-2789-1FE3-F56D-211CD722923C}"/>
              </a:ext>
            </a:extLst>
          </p:cNvPr>
          <p:cNvSpPr txBox="1"/>
          <p:nvPr/>
        </p:nvSpPr>
        <p:spPr>
          <a:xfrm>
            <a:off x="2910468" y="5832087"/>
            <a:ext cx="9402382" cy="923330"/>
          </a:xfrm>
          <a:prstGeom prst="rect">
            <a:avLst/>
          </a:prstGeom>
          <a:noFill/>
        </p:spPr>
        <p:txBody>
          <a:bodyPr wrap="none" rtlCol="0">
            <a:spAutoFit/>
          </a:bodyPr>
          <a:lstStyle/>
          <a:p>
            <a:r>
              <a:rPr lang="en-US" dirty="0"/>
              <a:t>Add up all your activity throughout the day. This doesn’t have to be 60 minutes all at one time. </a:t>
            </a:r>
          </a:p>
          <a:p>
            <a:r>
              <a:rPr lang="en-US" dirty="0"/>
              <a:t>Include physical activity before school, during school, after school, and in the evening. </a:t>
            </a:r>
          </a:p>
          <a:p>
            <a:r>
              <a:rPr lang="en-US" dirty="0"/>
              <a:t>Include activities like PE and sports.</a:t>
            </a:r>
          </a:p>
        </p:txBody>
      </p:sp>
      <p:pic>
        <p:nvPicPr>
          <p:cNvPr id="10" name="Graphic 9" descr="Lightbulb and gear with solid fill">
            <a:extLst>
              <a:ext uri="{FF2B5EF4-FFF2-40B4-BE49-F238E27FC236}">
                <a16:creationId xmlns:a16="http://schemas.microsoft.com/office/drawing/2014/main" id="{4802C36D-89B1-FD94-2F58-6FD2F038F5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6068" y="5716217"/>
            <a:ext cx="914400" cy="914400"/>
          </a:xfrm>
          <a:prstGeom prst="rect">
            <a:avLst/>
          </a:prstGeom>
        </p:spPr>
      </p:pic>
    </p:spTree>
    <p:extLst>
      <p:ext uri="{BB962C8B-B14F-4D97-AF65-F5344CB8AC3E}">
        <p14:creationId xmlns:p14="http://schemas.microsoft.com/office/powerpoint/2010/main" val="2549597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F9A1D-1347-89F9-F343-2D6C187DF627}"/>
              </a:ext>
            </a:extLst>
          </p:cNvPr>
          <p:cNvSpPr>
            <a:spLocks noGrp="1"/>
          </p:cNvSpPr>
          <p:nvPr>
            <p:ph type="title"/>
          </p:nvPr>
        </p:nvSpPr>
        <p:spPr/>
        <p:txBody>
          <a:bodyPr/>
          <a:lstStyle/>
          <a:p>
            <a:r>
              <a:rPr lang="en-US" dirty="0"/>
              <a:t>ID Numbers</a:t>
            </a:r>
          </a:p>
        </p:txBody>
      </p:sp>
      <p:sp>
        <p:nvSpPr>
          <p:cNvPr id="3" name="Content Placeholder 2">
            <a:extLst>
              <a:ext uri="{FF2B5EF4-FFF2-40B4-BE49-F238E27FC236}">
                <a16:creationId xmlns:a16="http://schemas.microsoft.com/office/drawing/2014/main" id="{42C65245-6C54-EFBC-7BA5-3BC3603DCE6B}"/>
              </a:ext>
            </a:extLst>
          </p:cNvPr>
          <p:cNvSpPr>
            <a:spLocks noGrp="1"/>
          </p:cNvSpPr>
          <p:nvPr>
            <p:ph idx="1"/>
          </p:nvPr>
        </p:nvSpPr>
        <p:spPr>
          <a:xfrm>
            <a:off x="838200" y="1825625"/>
            <a:ext cx="10515600" cy="1229809"/>
          </a:xfrm>
        </p:spPr>
        <p:txBody>
          <a:bodyPr/>
          <a:lstStyle/>
          <a:p>
            <a:pPr marL="0" indent="0">
              <a:buNone/>
            </a:pPr>
            <a:r>
              <a:rPr lang="en-US" dirty="0"/>
              <a:t>If you are using ID numbers, make sure it is only 3 digits and that no other student in the class has the same ID number you do!</a:t>
            </a:r>
          </a:p>
          <a:p>
            <a:endParaRPr lang="en-US" dirty="0"/>
          </a:p>
        </p:txBody>
      </p:sp>
    </p:spTree>
    <p:extLst>
      <p:ext uri="{BB962C8B-B14F-4D97-AF65-F5344CB8AC3E}">
        <p14:creationId xmlns:p14="http://schemas.microsoft.com/office/powerpoint/2010/main" val="3129974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218E5BC-721B-7526-D910-DABC9CA7F951}"/>
              </a:ext>
            </a:extLst>
          </p:cNvPr>
          <p:cNvPicPr>
            <a:picLocks noGrp="1" noChangeAspect="1"/>
          </p:cNvPicPr>
          <p:nvPr>
            <p:ph idx="1"/>
          </p:nvPr>
        </p:nvPicPr>
        <p:blipFill>
          <a:blip r:embed="rId2"/>
          <a:stretch>
            <a:fillRect/>
          </a:stretch>
        </p:blipFill>
        <p:spPr>
          <a:xfrm>
            <a:off x="2515768" y="1444757"/>
            <a:ext cx="7501643" cy="3232506"/>
          </a:xfrm>
        </p:spPr>
      </p:pic>
      <p:pic>
        <p:nvPicPr>
          <p:cNvPr id="6" name="Graphic 5" descr="Lightbulb and gear with solid fill">
            <a:extLst>
              <a:ext uri="{FF2B5EF4-FFF2-40B4-BE49-F238E27FC236}">
                <a16:creationId xmlns:a16="http://schemas.microsoft.com/office/drawing/2014/main" id="{CC3B3E29-FEE9-7FA7-E0A3-0538487EE8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8938" y="5593553"/>
            <a:ext cx="914400" cy="914400"/>
          </a:xfrm>
          <a:prstGeom prst="rect">
            <a:avLst/>
          </a:prstGeom>
        </p:spPr>
      </p:pic>
      <p:sp>
        <p:nvSpPr>
          <p:cNvPr id="7" name="TextBox 6">
            <a:extLst>
              <a:ext uri="{FF2B5EF4-FFF2-40B4-BE49-F238E27FC236}">
                <a16:creationId xmlns:a16="http://schemas.microsoft.com/office/drawing/2014/main" id="{CF285356-0503-FB57-915E-CC5F1A88C333}"/>
              </a:ext>
            </a:extLst>
          </p:cNvPr>
          <p:cNvSpPr txBox="1"/>
          <p:nvPr/>
        </p:nvSpPr>
        <p:spPr>
          <a:xfrm>
            <a:off x="6096000" y="5861622"/>
            <a:ext cx="6224974" cy="646331"/>
          </a:xfrm>
          <a:prstGeom prst="rect">
            <a:avLst/>
          </a:prstGeom>
          <a:noFill/>
        </p:spPr>
        <p:txBody>
          <a:bodyPr wrap="none" rtlCol="0">
            <a:spAutoFit/>
          </a:bodyPr>
          <a:lstStyle/>
          <a:p>
            <a:r>
              <a:rPr lang="en-US" dirty="0"/>
              <a:t>Select either yes </a:t>
            </a:r>
            <a:r>
              <a:rPr lang="en-US" u="sng" dirty="0"/>
              <a:t>or</a:t>
            </a:r>
            <a:r>
              <a:rPr lang="en-US" dirty="0"/>
              <a:t> no for each day of the week. </a:t>
            </a:r>
          </a:p>
          <a:p>
            <a:r>
              <a:rPr lang="en-US" dirty="0"/>
              <a:t>Only if you can’t remember should you leave the boxes blank.</a:t>
            </a:r>
          </a:p>
        </p:txBody>
      </p:sp>
    </p:spTree>
    <p:extLst>
      <p:ext uri="{BB962C8B-B14F-4D97-AF65-F5344CB8AC3E}">
        <p14:creationId xmlns:p14="http://schemas.microsoft.com/office/powerpoint/2010/main" val="990794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60D0CE-0D45-307E-EAB1-9734A0111C52}"/>
              </a:ext>
            </a:extLst>
          </p:cNvPr>
          <p:cNvPicPr>
            <a:picLocks noGrp="1" noChangeAspect="1"/>
          </p:cNvPicPr>
          <p:nvPr>
            <p:ph idx="1"/>
          </p:nvPr>
        </p:nvPicPr>
        <p:blipFill>
          <a:blip r:embed="rId2"/>
          <a:stretch>
            <a:fillRect/>
          </a:stretch>
        </p:blipFill>
        <p:spPr>
          <a:xfrm>
            <a:off x="2165253" y="1360491"/>
            <a:ext cx="7616170" cy="3522631"/>
          </a:xfrm>
        </p:spPr>
      </p:pic>
      <p:sp>
        <p:nvSpPr>
          <p:cNvPr id="6" name="TextBox 5">
            <a:extLst>
              <a:ext uri="{FF2B5EF4-FFF2-40B4-BE49-F238E27FC236}">
                <a16:creationId xmlns:a16="http://schemas.microsoft.com/office/drawing/2014/main" id="{A978835B-3EA2-524B-16E2-92D8FE33EC40}"/>
              </a:ext>
            </a:extLst>
          </p:cNvPr>
          <p:cNvSpPr txBox="1"/>
          <p:nvPr/>
        </p:nvSpPr>
        <p:spPr>
          <a:xfrm>
            <a:off x="6096000" y="5861622"/>
            <a:ext cx="6224974" cy="646331"/>
          </a:xfrm>
          <a:prstGeom prst="rect">
            <a:avLst/>
          </a:prstGeom>
          <a:noFill/>
        </p:spPr>
        <p:txBody>
          <a:bodyPr wrap="none" rtlCol="0">
            <a:spAutoFit/>
          </a:bodyPr>
          <a:lstStyle/>
          <a:p>
            <a:r>
              <a:rPr lang="en-US" dirty="0"/>
              <a:t>Select either yes </a:t>
            </a:r>
            <a:r>
              <a:rPr lang="en-US" u="sng" dirty="0"/>
              <a:t>or</a:t>
            </a:r>
            <a:r>
              <a:rPr lang="en-US" dirty="0"/>
              <a:t> no for each day of the week. </a:t>
            </a:r>
          </a:p>
          <a:p>
            <a:r>
              <a:rPr lang="en-US" dirty="0"/>
              <a:t>Only if you can’t remember should you leave the boxes blank.</a:t>
            </a:r>
          </a:p>
        </p:txBody>
      </p:sp>
      <p:pic>
        <p:nvPicPr>
          <p:cNvPr id="7" name="Graphic 6" descr="Lightbulb and gear with solid fill">
            <a:extLst>
              <a:ext uri="{FF2B5EF4-FFF2-40B4-BE49-F238E27FC236}">
                <a16:creationId xmlns:a16="http://schemas.microsoft.com/office/drawing/2014/main" id="{CD143342-3E18-91D3-DFA8-29073C20CF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8938" y="5593553"/>
            <a:ext cx="914400" cy="914400"/>
          </a:xfrm>
          <a:prstGeom prst="rect">
            <a:avLst/>
          </a:prstGeom>
        </p:spPr>
      </p:pic>
    </p:spTree>
    <p:extLst>
      <p:ext uri="{BB962C8B-B14F-4D97-AF65-F5344CB8AC3E}">
        <p14:creationId xmlns:p14="http://schemas.microsoft.com/office/powerpoint/2010/main" val="955440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FAAC9C6-9FD0-62FF-F4F3-8A3AA4402D54}"/>
              </a:ext>
            </a:extLst>
          </p:cNvPr>
          <p:cNvPicPr>
            <a:picLocks noGrp="1" noChangeAspect="1"/>
          </p:cNvPicPr>
          <p:nvPr>
            <p:ph idx="1"/>
          </p:nvPr>
        </p:nvPicPr>
        <p:blipFill>
          <a:blip r:embed="rId2"/>
          <a:stretch>
            <a:fillRect/>
          </a:stretch>
        </p:blipFill>
        <p:spPr>
          <a:xfrm>
            <a:off x="581722" y="1788158"/>
            <a:ext cx="11216268" cy="2722967"/>
          </a:xfrm>
        </p:spPr>
      </p:pic>
    </p:spTree>
    <p:extLst>
      <p:ext uri="{BB962C8B-B14F-4D97-AF65-F5344CB8AC3E}">
        <p14:creationId xmlns:p14="http://schemas.microsoft.com/office/powerpoint/2010/main" val="3761425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8A0A48-0C8D-A46E-10CB-9C1BA99A73C9}"/>
              </a:ext>
            </a:extLst>
          </p:cNvPr>
          <p:cNvSpPr>
            <a:spLocks noGrp="1"/>
          </p:cNvSpPr>
          <p:nvPr>
            <p:ph idx="1"/>
          </p:nvPr>
        </p:nvSpPr>
        <p:spPr>
          <a:xfrm>
            <a:off x="838200" y="2394337"/>
            <a:ext cx="10515600" cy="1508590"/>
          </a:xfrm>
        </p:spPr>
        <p:txBody>
          <a:bodyPr/>
          <a:lstStyle/>
          <a:p>
            <a:pPr marL="0" indent="0" algn="ctr">
              <a:buNone/>
            </a:pPr>
            <a:r>
              <a:rPr lang="en-US" dirty="0"/>
              <a:t>You are all done. </a:t>
            </a:r>
          </a:p>
          <a:p>
            <a:pPr marL="0" indent="0" algn="ctr">
              <a:buNone/>
            </a:pPr>
            <a:r>
              <a:rPr lang="en-US" dirty="0"/>
              <a:t>Thank you for taking the time to take this survey!</a:t>
            </a:r>
          </a:p>
        </p:txBody>
      </p:sp>
    </p:spTree>
    <p:extLst>
      <p:ext uri="{BB962C8B-B14F-4D97-AF65-F5344CB8AC3E}">
        <p14:creationId xmlns:p14="http://schemas.microsoft.com/office/powerpoint/2010/main" val="4027417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D320-3550-DBE0-C6C4-F6AE4E3AB065}"/>
              </a:ext>
            </a:extLst>
          </p:cNvPr>
          <p:cNvSpPr>
            <a:spLocks noGrp="1"/>
          </p:cNvSpPr>
          <p:nvPr>
            <p:ph type="title"/>
          </p:nvPr>
        </p:nvSpPr>
        <p:spPr/>
        <p:txBody>
          <a:bodyPr/>
          <a:lstStyle/>
          <a:p>
            <a:r>
              <a:rPr lang="en-US" dirty="0"/>
              <a:t>Survey Directions</a:t>
            </a:r>
          </a:p>
        </p:txBody>
      </p:sp>
      <p:sp>
        <p:nvSpPr>
          <p:cNvPr id="3" name="Content Placeholder 2">
            <a:extLst>
              <a:ext uri="{FF2B5EF4-FFF2-40B4-BE49-F238E27FC236}">
                <a16:creationId xmlns:a16="http://schemas.microsoft.com/office/drawing/2014/main" id="{961908FE-AC47-52D7-E11C-63890389022A}"/>
              </a:ext>
            </a:extLst>
          </p:cNvPr>
          <p:cNvSpPr>
            <a:spLocks noGrp="1"/>
          </p:cNvSpPr>
          <p:nvPr>
            <p:ph idx="1"/>
          </p:nvPr>
        </p:nvSpPr>
        <p:spPr/>
        <p:txBody>
          <a:bodyPr>
            <a:normAutofit/>
          </a:bodyPr>
          <a:lstStyle/>
          <a:p>
            <a:r>
              <a:rPr lang="en-US" dirty="0">
                <a:solidFill>
                  <a:srgbClr val="000000"/>
                </a:solidFill>
                <a:effectLst/>
                <a:latin typeface="Aptos" panose="020B0004020202020204" pitchFamily="34" charset="0"/>
                <a:ea typeface="Verdana" panose="020B0604030504040204" pitchFamily="34" charset="0"/>
              </a:rPr>
              <a:t>Where you see a bubble (O), please select only one best answer, </a:t>
            </a:r>
          </a:p>
          <a:p>
            <a:r>
              <a:rPr lang="en-US" dirty="0">
                <a:solidFill>
                  <a:srgbClr val="000000"/>
                </a:solidFill>
                <a:latin typeface="Aptos" panose="020B0004020202020204" pitchFamily="34" charset="0"/>
                <a:ea typeface="Verdana" panose="020B0604030504040204" pitchFamily="34" charset="0"/>
              </a:rPr>
              <a:t>Where you see a</a:t>
            </a:r>
            <a:r>
              <a:rPr lang="en-US" dirty="0">
                <a:solidFill>
                  <a:srgbClr val="000000"/>
                </a:solidFill>
                <a:effectLst/>
                <a:latin typeface="Aptos" panose="020B0004020202020204" pitchFamily="34" charset="0"/>
                <a:ea typeface="Verdana" panose="020B0604030504040204" pitchFamily="34" charset="0"/>
              </a:rPr>
              <a:t> box (☐), please select all the answers that are true for you.</a:t>
            </a:r>
            <a:endParaRPr lang="en-US" dirty="0">
              <a:latin typeface="Aptos" panose="020B0004020202020204" pitchFamily="34" charset="0"/>
            </a:endParaRPr>
          </a:p>
        </p:txBody>
      </p:sp>
    </p:spTree>
    <p:extLst>
      <p:ext uri="{BB962C8B-B14F-4D97-AF65-F5344CB8AC3E}">
        <p14:creationId xmlns:p14="http://schemas.microsoft.com/office/powerpoint/2010/main" val="1191070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79738-82C5-7ED7-1F9B-8F03455727F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87FB47-5FD0-6F91-EF04-6AB0AC7446CA}"/>
              </a:ext>
            </a:extLst>
          </p:cNvPr>
          <p:cNvSpPr>
            <a:spLocks noGrp="1"/>
          </p:cNvSpPr>
          <p:nvPr>
            <p:ph idx="1"/>
          </p:nvPr>
        </p:nvSpPr>
        <p:spPr>
          <a:xfrm>
            <a:off x="2749579" y="3081423"/>
            <a:ext cx="7873314" cy="695153"/>
          </a:xfrm>
        </p:spPr>
        <p:txBody>
          <a:bodyPr/>
          <a:lstStyle/>
          <a:p>
            <a:pPr marL="0" indent="0">
              <a:buNone/>
            </a:pPr>
            <a:r>
              <a:rPr lang="en-US" dirty="0"/>
              <a:t>First, we’re going to as you about yourself.</a:t>
            </a:r>
          </a:p>
        </p:txBody>
      </p:sp>
    </p:spTree>
    <p:extLst>
      <p:ext uri="{BB962C8B-B14F-4D97-AF65-F5344CB8AC3E}">
        <p14:creationId xmlns:p14="http://schemas.microsoft.com/office/powerpoint/2010/main" val="1969206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DE62B4E-45B9-4C54-1BC0-6DDC0208ED18}"/>
              </a:ext>
            </a:extLst>
          </p:cNvPr>
          <p:cNvPicPr>
            <a:picLocks noGrp="1" noChangeAspect="1"/>
          </p:cNvPicPr>
          <p:nvPr>
            <p:ph idx="1"/>
          </p:nvPr>
        </p:nvPicPr>
        <p:blipFill>
          <a:blip r:embed="rId2"/>
          <a:stretch>
            <a:fillRect/>
          </a:stretch>
        </p:blipFill>
        <p:spPr>
          <a:xfrm>
            <a:off x="3908464" y="2121492"/>
            <a:ext cx="4658375" cy="2276793"/>
          </a:xfrm>
        </p:spPr>
      </p:pic>
    </p:spTree>
    <p:extLst>
      <p:ext uri="{BB962C8B-B14F-4D97-AF65-F5344CB8AC3E}">
        <p14:creationId xmlns:p14="http://schemas.microsoft.com/office/powerpoint/2010/main" val="1247221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ABC122C-7120-4B76-D211-59DD648BC544}"/>
              </a:ext>
            </a:extLst>
          </p:cNvPr>
          <p:cNvPicPr>
            <a:picLocks noGrp="1" noChangeAspect="1"/>
          </p:cNvPicPr>
          <p:nvPr>
            <p:ph idx="1"/>
          </p:nvPr>
        </p:nvPicPr>
        <p:blipFill>
          <a:blip r:embed="rId2"/>
          <a:stretch>
            <a:fillRect/>
          </a:stretch>
        </p:blipFill>
        <p:spPr>
          <a:xfrm>
            <a:off x="4109760" y="2163393"/>
            <a:ext cx="3972479" cy="3057952"/>
          </a:xfrm>
        </p:spPr>
      </p:pic>
    </p:spTree>
    <p:extLst>
      <p:ext uri="{BB962C8B-B14F-4D97-AF65-F5344CB8AC3E}">
        <p14:creationId xmlns:p14="http://schemas.microsoft.com/office/powerpoint/2010/main" val="1947400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85F0A82-C81E-AA17-947E-9EC265610FA9}"/>
              </a:ext>
            </a:extLst>
          </p:cNvPr>
          <p:cNvPicPr>
            <a:picLocks noGrp="1" noChangeAspect="1"/>
          </p:cNvPicPr>
          <p:nvPr>
            <p:ph idx="1"/>
          </p:nvPr>
        </p:nvPicPr>
        <p:blipFill>
          <a:blip r:embed="rId2"/>
          <a:stretch>
            <a:fillRect/>
          </a:stretch>
        </p:blipFill>
        <p:spPr>
          <a:xfrm>
            <a:off x="3723944" y="2072822"/>
            <a:ext cx="4744112" cy="2448267"/>
          </a:xfrm>
        </p:spPr>
      </p:pic>
    </p:spTree>
    <p:extLst>
      <p:ext uri="{BB962C8B-B14F-4D97-AF65-F5344CB8AC3E}">
        <p14:creationId xmlns:p14="http://schemas.microsoft.com/office/powerpoint/2010/main" val="552517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BE24A9-4AEF-4AB3-609E-258E30BD24DD}"/>
              </a:ext>
            </a:extLst>
          </p:cNvPr>
          <p:cNvSpPr txBox="1"/>
          <p:nvPr/>
        </p:nvSpPr>
        <p:spPr>
          <a:xfrm>
            <a:off x="6413740" y="5953409"/>
            <a:ext cx="5160772" cy="369332"/>
          </a:xfrm>
          <a:prstGeom prst="rect">
            <a:avLst/>
          </a:prstGeom>
          <a:noFill/>
        </p:spPr>
        <p:txBody>
          <a:bodyPr wrap="none" rtlCol="0">
            <a:spAutoFit/>
          </a:bodyPr>
          <a:lstStyle/>
          <a:p>
            <a:r>
              <a:rPr lang="en-US" dirty="0"/>
              <a:t>For help with race and ethnicity, see the next slide!</a:t>
            </a:r>
          </a:p>
        </p:txBody>
      </p:sp>
      <p:pic>
        <p:nvPicPr>
          <p:cNvPr id="9" name="Picture 8">
            <a:extLst>
              <a:ext uri="{FF2B5EF4-FFF2-40B4-BE49-F238E27FC236}">
                <a16:creationId xmlns:a16="http://schemas.microsoft.com/office/drawing/2014/main" id="{091B4572-BA89-32D5-02B8-B888EF9D0D28}"/>
              </a:ext>
            </a:extLst>
          </p:cNvPr>
          <p:cNvPicPr>
            <a:picLocks noChangeAspect="1"/>
          </p:cNvPicPr>
          <p:nvPr/>
        </p:nvPicPr>
        <p:blipFill>
          <a:blip r:embed="rId2"/>
          <a:stretch>
            <a:fillRect/>
          </a:stretch>
        </p:blipFill>
        <p:spPr>
          <a:xfrm>
            <a:off x="1570708" y="1554932"/>
            <a:ext cx="9686064" cy="3961928"/>
          </a:xfrm>
          <a:prstGeom prst="rect">
            <a:avLst/>
          </a:prstGeom>
        </p:spPr>
      </p:pic>
      <p:pic>
        <p:nvPicPr>
          <p:cNvPr id="12" name="Graphic 11" descr="Lightbulb and gear with solid fill">
            <a:extLst>
              <a:ext uri="{FF2B5EF4-FFF2-40B4-BE49-F238E27FC236}">
                <a16:creationId xmlns:a16="http://schemas.microsoft.com/office/drawing/2014/main" id="{89B3C995-8855-5DB6-B437-487686A6B7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99340" y="5509116"/>
            <a:ext cx="914400" cy="914400"/>
          </a:xfrm>
          <a:prstGeom prst="rect">
            <a:avLst/>
          </a:prstGeom>
        </p:spPr>
      </p:pic>
    </p:spTree>
    <p:extLst>
      <p:ext uri="{BB962C8B-B14F-4D97-AF65-F5344CB8AC3E}">
        <p14:creationId xmlns:p14="http://schemas.microsoft.com/office/powerpoint/2010/main" val="4212698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B84C65F9E92349A2BC7A4B5B03F491" ma:contentTypeVersion="10" ma:contentTypeDescription="Create a new document." ma:contentTypeScope="" ma:versionID="832fee8fff6bc4830b40e79f907ff638">
  <xsd:schema xmlns:xsd="http://www.w3.org/2001/XMLSchema" xmlns:xs="http://www.w3.org/2001/XMLSchema" xmlns:p="http://schemas.microsoft.com/office/2006/metadata/properties" xmlns:ns3="b2f76b9b-b5f4-41a6-8fcf-4b95b66d5a8f" xmlns:ns4="938f375a-1dae-4af2-959c-fb58608ae815" targetNamespace="http://schemas.microsoft.com/office/2006/metadata/properties" ma:root="true" ma:fieldsID="2c039b4d090b31b615adf675c903ebf1" ns3:_="" ns4:_="">
    <xsd:import namespace="b2f76b9b-b5f4-41a6-8fcf-4b95b66d5a8f"/>
    <xsd:import namespace="938f375a-1dae-4af2-959c-fb58608ae81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f76b9b-b5f4-41a6-8fcf-4b95b66d5a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8f375a-1dae-4af2-959c-fb58608ae81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2f76b9b-b5f4-41a6-8fcf-4b95b66d5a8f" xsi:nil="true"/>
  </documentManagement>
</p:properties>
</file>

<file path=customXml/itemProps1.xml><?xml version="1.0" encoding="utf-8"?>
<ds:datastoreItem xmlns:ds="http://schemas.openxmlformats.org/officeDocument/2006/customXml" ds:itemID="{9C5E53FF-765B-4066-A989-55BDF72300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f76b9b-b5f4-41a6-8fcf-4b95b66d5a8f"/>
    <ds:schemaRef ds:uri="938f375a-1dae-4af2-959c-fb58608ae8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521B3B-6459-482B-B353-52397251F16E}">
  <ds:schemaRefs>
    <ds:schemaRef ds:uri="http://schemas.microsoft.com/sharepoint/v3/contenttype/forms"/>
  </ds:schemaRefs>
</ds:datastoreItem>
</file>

<file path=customXml/itemProps3.xml><?xml version="1.0" encoding="utf-8"?>
<ds:datastoreItem xmlns:ds="http://schemas.openxmlformats.org/officeDocument/2006/customXml" ds:itemID="{30A56B9C-E762-4AE2-90B3-55750E04BC97}">
  <ds:schemaRefs>
    <ds:schemaRef ds:uri="http://www.w3.org/XML/1998/namespace"/>
    <ds:schemaRef ds:uri="938f375a-1dae-4af2-959c-fb58608ae815"/>
    <ds:schemaRef ds:uri="http://purl.org/dc/elements/1.1/"/>
    <ds:schemaRef ds:uri="http://purl.org/dc/terms/"/>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schemas.microsoft.com/office/infopath/2007/PartnerControls"/>
    <ds:schemaRef ds:uri="b2f76b9b-b5f4-41a6-8fcf-4b95b66d5a8f"/>
  </ds:schemaRefs>
</ds:datastoreItem>
</file>

<file path=docProps/app.xml><?xml version="1.0" encoding="utf-8"?>
<Properties xmlns="http://schemas.openxmlformats.org/officeDocument/2006/extended-properties" xmlns:vt="http://schemas.openxmlformats.org/officeDocument/2006/docPropsVTypes">
  <TotalTime>1466</TotalTime>
  <Words>740</Words>
  <Application>Microsoft Office PowerPoint</Application>
  <PresentationFormat>Widescreen</PresentationFormat>
  <Paragraphs>43</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Aptos</vt:lpstr>
      <vt:lpstr>Aptos Display</vt:lpstr>
      <vt:lpstr>Arial</vt:lpstr>
      <vt:lpstr>Calibri</vt:lpstr>
      <vt:lpstr>Verdana</vt:lpstr>
      <vt:lpstr>Office Theme</vt:lpstr>
      <vt:lpstr>PowerPoint Presentation</vt:lpstr>
      <vt:lpstr>PowerPoint Presentation</vt:lpstr>
      <vt:lpstr>ID Numbers</vt:lpstr>
      <vt:lpstr>Survey Directions</vt:lpstr>
      <vt:lpstr>PowerPoint Presentation</vt:lpstr>
      <vt:lpstr>PowerPoint Presentation</vt:lpstr>
      <vt:lpstr>PowerPoint Presentation</vt:lpstr>
      <vt:lpstr>PowerPoint Presentation</vt:lpstr>
      <vt:lpstr>PowerPoint Presentation</vt:lpstr>
      <vt:lpstr>Help with race and ethnicity: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Amanda M Linares</dc:creator>
  <cp:lastModifiedBy>Amanda M Linares</cp:lastModifiedBy>
  <cp:revision>43</cp:revision>
  <dcterms:created xsi:type="dcterms:W3CDTF">2024-11-05T20:52:09Z</dcterms:created>
  <dcterms:modified xsi:type="dcterms:W3CDTF">2024-11-06T21:18:24Z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0x0101008EB84C65F9E92349A2BC7A4B5B03F491</vt:lpwstr>
  </property>
</Properties>
</file>