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57" r:id="rId3"/>
    <p:sldId id="262" r:id="rId4"/>
    <p:sldId id="268" r:id="rId5"/>
    <p:sldId id="258" r:id="rId6"/>
    <p:sldId id="263" r:id="rId7"/>
    <p:sldId id="266" r:id="rId8"/>
    <p:sldId id="259" r:id="rId9"/>
    <p:sldId id="260" r:id="rId10"/>
    <p:sldId id="264" r:id="rId11"/>
    <p:sldId id="261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60C2C3B-98B6-A5CA-6D46-AF0EA5C6E597}" name="Scott J Leaf" initials="SJL" userId="S::sjleaf@UCDAVIS.EDU::fc8d3aca-c205-48b1-af31-e578756db69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2CC"/>
    <a:srgbClr val="9DC3E6"/>
    <a:srgbClr val="5597D3"/>
    <a:srgbClr val="A9D18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232" autoAdjust="0"/>
    <p:restoredTop sz="94660"/>
  </p:normalViewPr>
  <p:slideViewPr>
    <p:cSldViewPr snapToGrid="0">
      <p:cViewPr varScale="1">
        <p:scale>
          <a:sx n="77" d="100"/>
          <a:sy n="77" d="100"/>
        </p:scale>
        <p:origin x="62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E0D67D-0F43-4847-83DE-0C5A0BA0C106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FE4534-BDB8-4E7A-89FE-3F16AFCB59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68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FE4534-BDB8-4E7A-89FE-3F16AFCB59E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314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0CA8BD-0DB8-644A-9282-E9F3E48811B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7097485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6E88C916-3666-9740-89F0-549B7BA79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7321"/>
            <a:ext cx="10515600" cy="1325563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60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56F8CCC4-58F0-AE4A-83B2-DFB6FD6EAF3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361380"/>
            <a:ext cx="3414109" cy="66040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Presented by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940280E-9AA3-484F-A058-312163E8EC4A}"/>
              </a:ext>
            </a:extLst>
          </p:cNvPr>
          <p:cNvSpPr/>
          <p:nvPr/>
        </p:nvSpPr>
        <p:spPr>
          <a:xfrm>
            <a:off x="8562110" y="6174350"/>
            <a:ext cx="3629890" cy="6836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43F913D-44F0-6943-AF7B-1B5EDA4EA86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5057207"/>
            <a:ext cx="2859088" cy="531813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FFB7-E6B7-604F-AB8A-3636592F9D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2750550"/>
            <a:ext cx="8265886" cy="798192"/>
          </a:xfrm>
        </p:spPr>
        <p:txBody>
          <a:bodyPr>
            <a:noAutofit/>
          </a:bodyPr>
          <a:lstStyle>
            <a:lvl1pPr marL="0" indent="0" algn="l">
              <a:buNone/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lvl="0"/>
            <a:r>
              <a:rPr lang="en-US" dirty="0"/>
              <a:t>Subtitle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822650-545A-7045-9C38-BC4EE4FD30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2743" y="6240869"/>
            <a:ext cx="2939143" cy="40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888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313786"/>
            <a:ext cx="10817838" cy="767528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9970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7" y="0"/>
            <a:ext cx="12257314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3" y="136358"/>
            <a:ext cx="10970237" cy="1257014"/>
          </a:xfrm>
          <a:noFill/>
        </p:spPr>
        <p:txBody>
          <a:bodyPr>
            <a:normAutofit/>
          </a:bodyPr>
          <a:lstStyle>
            <a:lvl1pPr>
              <a:defRPr sz="35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0836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32655" y="0"/>
            <a:ext cx="12257310" cy="16171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6440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071C8D-2A51-D246-AA94-E9CB910FBB98}"/>
              </a:ext>
            </a:extLst>
          </p:cNvPr>
          <p:cNvSpPr/>
          <p:nvPr/>
        </p:nvSpPr>
        <p:spPr>
          <a:xfrm>
            <a:off x="8472587" y="6230394"/>
            <a:ext cx="3114076" cy="6276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6118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2858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4" y="130630"/>
            <a:ext cx="5178239" cy="6590846"/>
          </a:xfrm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A84DAB-EC3E-0B44-B20D-4056EC3F0125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6875874" y="133577"/>
            <a:ext cx="5178239" cy="65908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7679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0" y="152400"/>
            <a:ext cx="5137806" cy="65690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E688AFC-0F3C-934F-ACB2-4EF128FCF62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294EB706-0D78-4B4D-9752-B222D4B427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93944E4-DF33-4C41-8E07-6F86F4A7CA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4B7F958F-69A1-D94A-976F-4605308CC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8FE2F57-8BC4-4C49-9F97-4B6098A8A6BB}"/>
              </a:ext>
            </a:extLst>
          </p:cNvPr>
          <p:cNvSpPr/>
          <p:nvPr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1370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130628"/>
            <a:ext cx="5185496" cy="32785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5874" y="3448870"/>
            <a:ext cx="5185497" cy="325863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12528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52401" y="217714"/>
            <a:ext cx="5160666" cy="321128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52400" y="3429000"/>
            <a:ext cx="5160666" cy="329247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B5C06A-4695-D04A-B4EC-9611DA53EE00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A7C7B9C6-41DC-8E4C-AC0C-BF219311D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B1982A7A-1223-C34E-B84C-91F804438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B182AA3-5BE9-FB41-8469-AA22466C0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2BA4694-FB48-6F4A-8A5C-D1D81285C306}"/>
              </a:ext>
            </a:extLst>
          </p:cNvPr>
          <p:cNvSpPr/>
          <p:nvPr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455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308203" y="190499"/>
            <a:ext cx="2731397" cy="320980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918729" y="190500"/>
            <a:ext cx="2389474" cy="3215772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918729" y="3419596"/>
            <a:ext cx="5120871" cy="320980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2F85374-D0B7-6940-BDEE-221BD6F4225F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BEE63C50-1412-2E42-A934-5BA2B928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7083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32077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473872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5FAC313-4F1F-2A45-AB18-3446BB9C1FC8}"/>
              </a:ext>
            </a:extLst>
          </p:cNvPr>
          <p:cNvSpPr/>
          <p:nvPr/>
        </p:nvSpPr>
        <p:spPr>
          <a:xfrm>
            <a:off x="8556012" y="6272865"/>
            <a:ext cx="3024554" cy="5320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9F462CB-6DB5-CA46-B0C3-8D9C222928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946" y="5439473"/>
            <a:ext cx="3790108" cy="5256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95DB12B-3AB0-B14A-95E8-50F5D33B7B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458" y="-114196"/>
            <a:ext cx="12348905" cy="985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3130DE3-AC00-864A-ADFE-9CA427BB8A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-78456" y="6025922"/>
            <a:ext cx="12348905" cy="933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2473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Righ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id="{B344ADF4-4A34-FF4B-B28E-F0DA464C76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865986" y="3562350"/>
            <a:ext cx="2849513" cy="3159123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94C6B3AA-21EE-4D48-B66A-5607DDB3A8F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9715500" y="3562351"/>
            <a:ext cx="2333626" cy="315912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1EBB1F3C-E931-3844-833F-B99E12BCA602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48924" y="150581"/>
            <a:ext cx="5200201" cy="3411769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52D27C7D-F2B9-8F43-8A9D-7FB590B10F56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486FD241-EACA-E94A-BED0-4225E29BA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34351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A79FB5E-8D60-F34A-BDAC-7D2C449BB5B5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4992B99-9973-4F4A-A703-2D8443A0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AC298B6B-BF39-3843-8902-AF9A00E8C9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237393" y="237391"/>
            <a:ext cx="2461846" cy="2779543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D100450A-C4B4-C445-AD3C-2E402A21C265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27838" y="237391"/>
            <a:ext cx="2385061" cy="2779544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BF57ABBD-43FE-3444-A52E-AEE5B2C4D5B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237392" y="3235568"/>
            <a:ext cx="5075508" cy="3385041"/>
          </a:xfr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C8765529-376F-D74F-B0E8-FAF8CDCBB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D378A8D-9A34-FB4D-A95C-22FDADEBF2DA}"/>
              </a:ext>
            </a:extLst>
          </p:cNvPr>
          <p:cNvSpPr/>
          <p:nvPr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748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PictureLeft with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FC1475E7-C14F-E446-8414-83DF64418F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77989" y="6356350"/>
            <a:ext cx="2743200" cy="365125"/>
          </a:xfrm>
        </p:spPr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765ABCE9-2F11-F34E-B0DB-AA9F09637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Picture Placeholder 2">
            <a:extLst>
              <a:ext uri="{FF2B5EF4-FFF2-40B4-BE49-F238E27FC236}">
                <a16:creationId xmlns:a16="http://schemas.microsoft.com/office/drawing/2014/main" id="{836FE405-E176-BB45-9B4B-1F865C9F76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180974" y="3807935"/>
            <a:ext cx="2753145" cy="282146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Picture Placeholder 2">
            <a:extLst>
              <a:ext uri="{FF2B5EF4-FFF2-40B4-BE49-F238E27FC236}">
                <a16:creationId xmlns:a16="http://schemas.microsoft.com/office/drawing/2014/main" id="{96633653-4F6F-5241-9C3E-088CD2932487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935430" y="3814573"/>
            <a:ext cx="2377469" cy="2814828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07E68BAB-DEDD-C848-9DE4-0062DD19E028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180974" y="228600"/>
            <a:ext cx="5131925" cy="3574795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BAC95668-9F03-824A-9DD6-E490F6522A84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5677988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81FD3FA0-56F1-A142-9AD7-B40B89BCC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7988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83562B-E6B3-4F45-B377-5EB770C60F95}"/>
              </a:ext>
            </a:extLst>
          </p:cNvPr>
          <p:cNvSpPr/>
          <p:nvPr/>
        </p:nvSpPr>
        <p:spPr>
          <a:xfrm>
            <a:off x="8636000" y="6233886"/>
            <a:ext cx="2830286" cy="48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0004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PictureRight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481103" y="3285682"/>
            <a:ext cx="2520397" cy="335324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3DAC27D6-E9D0-064A-9A19-6303A81CED5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875876" y="3285682"/>
            <a:ext cx="2592690" cy="3353244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B35CAD8E-52A8-3B41-B832-F31E95F81F63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874564" y="219075"/>
            <a:ext cx="2592690" cy="3066606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770811" y="6356350"/>
            <a:ext cx="2743200" cy="365125"/>
          </a:xfrm>
        </p:spPr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26" name="Picture Placeholder 2">
            <a:extLst>
              <a:ext uri="{FF2B5EF4-FFF2-40B4-BE49-F238E27FC236}">
                <a16:creationId xmlns:a16="http://schemas.microsoft.com/office/drawing/2014/main" id="{8FA893B7-81D2-9A4B-B847-562AF6A61997}"/>
              </a:ext>
            </a:extLst>
          </p:cNvPr>
          <p:cNvSpPr>
            <a:spLocks noGrp="1"/>
          </p:cNvSpPr>
          <p:nvPr>
            <p:ph type="pic" idx="16"/>
          </p:nvPr>
        </p:nvSpPr>
        <p:spPr>
          <a:xfrm>
            <a:off x="9480603" y="219073"/>
            <a:ext cx="2520897" cy="3066607"/>
          </a:xfrm>
          <a:solidFill>
            <a:schemeClr val="accent3">
              <a:lumMod val="20000"/>
              <a:lumOff val="80000"/>
            </a:schemeClr>
          </a:solidFill>
          <a:ln w="50800">
            <a:solidFill>
              <a:schemeClr val="bg1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4B63FE48-61DA-6245-8958-8284086BB56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838200" y="2126166"/>
            <a:ext cx="5675811" cy="40507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8" name="Title Placeholder 1">
            <a:extLst>
              <a:ext uri="{FF2B5EF4-FFF2-40B4-BE49-F238E27FC236}">
                <a16:creationId xmlns:a16="http://schemas.microsoft.com/office/drawing/2014/main" id="{6472E66B-5FF6-7F47-995B-C928AB6A1C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5675811" cy="132556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02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5495"/>
            <a:ext cx="10515600" cy="1090129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600" baseline="0"/>
            </a:lvl1pPr>
            <a:lvl2pPr>
              <a:defRPr sz="2200" baseline="0"/>
            </a:lvl2pPr>
            <a:lvl3pPr>
              <a:defRPr sz="1800" baseline="0"/>
            </a:lvl3pPr>
            <a:lvl4pPr>
              <a:defRPr sz="1600" baseline="0"/>
            </a:lvl4pPr>
            <a:lvl5pPr>
              <a:defRPr sz="160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658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468" y="-50756"/>
            <a:ext cx="12282233" cy="69087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F183E1F-7B6F-1646-B58A-05E4D8F058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992" y="6281355"/>
            <a:ext cx="2836808" cy="393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419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3E05A-6A19-714F-848E-32E7E202EA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5117" y="-50755"/>
            <a:ext cx="12282232" cy="6553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39641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24914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565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27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958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889855"/>
          </a:xfrm>
        </p:spPr>
        <p:txBody>
          <a:bodyPr anchor="t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3349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8DBB1BB-D2E3-8E41-AA94-A70F0C7697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" y="0"/>
            <a:ext cx="12191992" cy="15982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734" y="136357"/>
            <a:ext cx="10515600" cy="1325563"/>
          </a:xfrm>
          <a:noFill/>
        </p:spPr>
        <p:txBody>
          <a:bodyPr>
            <a:normAutofit/>
          </a:bodyPr>
          <a:lstStyle>
            <a:lvl1pPr>
              <a:defRPr sz="42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9A24928A-1E60-514D-A9CC-960B78A9B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1521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7A8EF-7068-42DD-80D2-AF0BBE12E689}" type="datetimeFigureOut">
              <a:rPr lang="en-US" smtClean="0"/>
              <a:t>6/7/2024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604A9-64B2-4691-BD4B-1430D02EC10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0C1895-5776-6841-8BF3-522F008E38F1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1055" y="6311900"/>
            <a:ext cx="2632745" cy="365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4477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700" b="1" i="0" kern="1200" baseline="0">
          <a:solidFill>
            <a:srgbClr val="005A9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ucanr.zoom.us/j/91385989113?pwd=M2VwZHN1VzVDbVhQTEdjM3FOOTNwUT09" TargetMode="External"/><Relationship Id="rId2" Type="http://schemas.openxmlformats.org/officeDocument/2006/relationships/hyperlink" Target="http://www.ucanr.edu/sites/servicenow" TargetMode="Externa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ucanr.edu" TargetMode="External"/><Relationship Id="rId2" Type="http://schemas.openxmlformats.org/officeDocument/2006/relationships/hyperlink" Target="mailto:humanresources@ucanr.edu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rvicenow.com/products/hr-service-delivery.html" TargetMode="External"/><Relationship Id="rId2" Type="http://schemas.openxmlformats.org/officeDocument/2006/relationships/hyperlink" Target="https://www.servicenow.com/products/itsm.html" TargetMode="Externa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humanresources@ucanr.ed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help@ucanr.edu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ServiceNow</a:t>
            </a:r>
            <a:r>
              <a:rPr lang="en-US" dirty="0"/>
              <a:t> Overview</a:t>
            </a:r>
            <a:br>
              <a:rPr lang="en-US" dirty="0"/>
            </a:br>
            <a:r>
              <a:rPr lang="en-US" dirty="0"/>
              <a:t>at UC ANR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Tracking ServiceNow Tickets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17838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For UC ANR employees to view the status of tickets, the Employee Center can be used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Log into UC ANR Employee Center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Select My Requests on top right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View Submitted Requests </a:t>
            </a:r>
          </a:p>
          <a:p>
            <a:pPr marL="0" indent="0">
              <a:buNone/>
            </a:pP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Similar to Zendesk, ServiceNow ticket updates will get emailed to your inbox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CDC9CB-0DAF-B9F8-4FF8-23A9B24C62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3395" y="3712029"/>
            <a:ext cx="4010729" cy="143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95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Training - </a:t>
            </a:r>
            <a:r>
              <a:rPr dirty="0"/>
              <a:t>Getting Support and Additional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3775"/>
          </a:xfrm>
        </p:spPr>
        <p:txBody>
          <a:bodyPr>
            <a:normAutofit/>
          </a:bodyPr>
          <a:lstStyle/>
          <a:p>
            <a:r>
              <a:rPr dirty="0"/>
              <a:t>Training Materials:</a:t>
            </a:r>
            <a:endParaRPr lang="en-US" dirty="0"/>
          </a:p>
          <a:p>
            <a:pPr lvl="1"/>
            <a:r>
              <a:rPr lang="en-US" dirty="0"/>
              <a:t>Website has been updated with information on the ServiceNow Go-Live at </a:t>
            </a:r>
            <a:r>
              <a:rPr lang="en-US" dirty="0">
                <a:solidFill>
                  <a:srgbClr val="C00000"/>
                </a:solidFill>
                <a:hlinkClick r:id="rId2"/>
              </a:rPr>
              <a:t>www.ucanr.edu/sites/servicenow</a:t>
            </a:r>
            <a:endParaRPr lang="en-US" dirty="0">
              <a:solidFill>
                <a:srgbClr val="C00000"/>
              </a:solidFill>
            </a:endParaRPr>
          </a:p>
          <a:p>
            <a:endParaRPr lang="en-US" sz="2000" dirty="0"/>
          </a:p>
          <a:p>
            <a:r>
              <a:rPr dirty="0"/>
              <a:t>Office Hours:</a:t>
            </a:r>
            <a:endParaRPr lang="en-US" dirty="0"/>
          </a:p>
          <a:p>
            <a:pPr marL="457200" lvl="1">
              <a:lnSpc>
                <a:spcPct val="120000"/>
              </a:lnSpc>
              <a:spcBef>
                <a:spcPts val="0"/>
              </a:spcBef>
            </a:pPr>
            <a:r>
              <a:rPr lang="en-US" u="sng" dirty="0"/>
              <a:t>When</a:t>
            </a:r>
            <a:r>
              <a:rPr lang="en-US" dirty="0"/>
              <a:t>: </a:t>
            </a:r>
          </a:p>
          <a:p>
            <a:pPr marL="914400"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June 13th 2:00-2:30pm</a:t>
            </a:r>
          </a:p>
          <a:p>
            <a:pPr marL="914400" lvl="2">
              <a:lnSpc>
                <a:spcPct val="120000"/>
              </a:lnSpc>
              <a:spcBef>
                <a:spcPts val="0"/>
              </a:spcBef>
            </a:pPr>
            <a:r>
              <a:rPr lang="en-US" dirty="0"/>
              <a:t>June 18th 2:30-3:00pm</a:t>
            </a:r>
          </a:p>
          <a:p>
            <a:pPr marL="457200" lvl="1">
              <a:lnSpc>
                <a:spcPct val="120000"/>
              </a:lnSpc>
              <a:spcBef>
                <a:spcPts val="0"/>
              </a:spcBef>
            </a:pPr>
            <a:r>
              <a:rPr lang="en-US" u="sng" dirty="0"/>
              <a:t>How to Join</a:t>
            </a:r>
            <a:r>
              <a:rPr lang="en-US" dirty="0"/>
              <a:t>:  </a:t>
            </a: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u="sng" dirty="0">
                <a:ln>
                  <a:noFill/>
                </a:ln>
                <a:solidFill>
                  <a:srgbClr val="000000"/>
                </a:solidFill>
                <a:effectLst/>
                <a:highlight>
                  <a:srgbClr val="FFFFFF"/>
                </a:highlight>
                <a:ea typeface="Arial Unicode MS"/>
                <a:hlinkClick r:id="rId3"/>
              </a:rPr>
              <a:t>https://ucanr.zoom.us/j/91385989113?pwd=M2VwZHN1VzVDbVhQTEdjM3FOOTNwUT09</a:t>
            </a:r>
            <a:r>
              <a:rPr lang="en-US" sz="1800" dirty="0">
                <a:ln>
                  <a:noFill/>
                </a:ln>
                <a:solidFill>
                  <a:srgbClr val="0D0D0D"/>
                </a:solidFill>
                <a:effectLst/>
                <a:highlight>
                  <a:srgbClr val="FFFFFF"/>
                </a:highlight>
                <a:ea typeface="Arial Unicode MS"/>
              </a:rPr>
              <a:t> </a:t>
            </a:r>
            <a:endParaRPr lang="en-US" sz="1800" dirty="0">
              <a:ln>
                <a:noFill/>
              </a:ln>
              <a:solidFill>
                <a:srgbClr val="000000"/>
              </a:solidFill>
              <a:effectLst/>
              <a:ea typeface="Arial Unicode MS"/>
            </a:endParaRP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/>
              <a:t>Meeting ID: 913 8598 9113</a:t>
            </a:r>
          </a:p>
          <a:p>
            <a:pPr marL="800100" lvl="1" indent="-34290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en-US" sz="1800" dirty="0"/>
              <a:t>Passcode: 570931</a:t>
            </a:r>
          </a:p>
          <a:p>
            <a:endParaRPr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Go-Live &amp; Questions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03775"/>
          </a:xfrm>
        </p:spPr>
        <p:txBody>
          <a:bodyPr>
            <a:normAutofit/>
          </a:bodyPr>
          <a:lstStyle/>
          <a:p>
            <a:r>
              <a:rPr lang="en-US" sz="3200" dirty="0"/>
              <a:t>We are starting the transition from Zendesk to ServiceNow on the evening of </a:t>
            </a:r>
            <a:r>
              <a:rPr lang="en-US" sz="3200"/>
              <a:t>June 21st</a:t>
            </a:r>
            <a:endParaRPr lang="en-US" sz="3200" dirty="0"/>
          </a:p>
          <a:p>
            <a:endParaRPr lang="en-US" sz="2400" dirty="0">
              <a:solidFill>
                <a:srgbClr val="000000"/>
              </a:solidFill>
              <a:highlight>
                <a:srgbClr val="FFFFFF"/>
              </a:highlight>
              <a:latin typeface="Calibri" panose="020F0502020204030204" pitchFamily="34" charset="0"/>
            </a:endParaRPr>
          </a:p>
          <a:p>
            <a:r>
              <a:rPr lang="en-US" sz="3200" dirty="0"/>
              <a:t>Any questions, please feel free to contact:</a:t>
            </a:r>
          </a:p>
          <a:p>
            <a:pPr lvl="1"/>
            <a:r>
              <a:rPr lang="en-US" sz="2800" dirty="0"/>
              <a:t>Email HR: </a:t>
            </a:r>
            <a:r>
              <a:rPr lang="en-US" sz="2800" dirty="0">
                <a:hlinkClick r:id="rId2"/>
              </a:rPr>
              <a:t>humanresources@ucanr.edu</a:t>
            </a:r>
            <a:r>
              <a:rPr lang="en-US" sz="2800" dirty="0"/>
              <a:t> </a:t>
            </a:r>
          </a:p>
          <a:p>
            <a:pPr lvl="1"/>
            <a:r>
              <a:rPr lang="en-US" sz="2800" dirty="0"/>
              <a:t>Email IT: </a:t>
            </a:r>
            <a:r>
              <a:rPr lang="en-US" sz="2800" dirty="0">
                <a:hlinkClick r:id="rId3"/>
              </a:rPr>
              <a:t>help@ucanr.edu</a:t>
            </a:r>
            <a:r>
              <a:rPr lang="en-US" sz="2800" dirty="0"/>
              <a:t> </a:t>
            </a:r>
          </a:p>
          <a:p>
            <a:endParaRPr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46147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Zendesk Replacement</a:t>
            </a:r>
          </a:p>
          <a:p>
            <a:r>
              <a:rPr lang="en-US" dirty="0"/>
              <a:t>About ServiceNow</a:t>
            </a:r>
          </a:p>
          <a:p>
            <a:r>
              <a:rPr lang="en-US" dirty="0"/>
              <a:t>Employee Center</a:t>
            </a:r>
          </a:p>
          <a:p>
            <a:r>
              <a:rPr lang="en-US" dirty="0"/>
              <a:t>Human Resources (HR) Tickets</a:t>
            </a:r>
          </a:p>
          <a:p>
            <a:r>
              <a:rPr lang="en-US" dirty="0"/>
              <a:t>Information Technology (IT) Tickets</a:t>
            </a:r>
          </a:p>
          <a:p>
            <a:r>
              <a:rPr lang="en-US" dirty="0"/>
              <a:t>Tracking Tickets</a:t>
            </a:r>
          </a:p>
          <a:p>
            <a:r>
              <a:rPr lang="en-US" dirty="0"/>
              <a:t>Training Resources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UC ANR ServiceNow Implementation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599" y="1578429"/>
            <a:ext cx="11273973" cy="5116285"/>
          </a:xfrm>
        </p:spPr>
        <p:txBody>
          <a:bodyPr>
            <a:normAutofit/>
          </a:bodyPr>
          <a:lstStyle/>
          <a:p>
            <a:pPr marL="0" marR="0" inden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>
                <a:effectLst/>
                <a:ea typeface="Aptos" panose="020B0004020202020204" pitchFamily="34" charset="0"/>
              </a:rPr>
              <a:t>As part of our </a:t>
            </a:r>
            <a:r>
              <a:rPr lang="en-US" dirty="0">
                <a:ea typeface="Aptos" panose="020B0004020202020204" pitchFamily="34" charset="0"/>
              </a:rPr>
              <a:t>initiatives to enhance customer service, </a:t>
            </a:r>
            <a:r>
              <a:rPr lang="en-US" dirty="0">
                <a:effectLst/>
                <a:ea typeface="Aptos" panose="020B0004020202020204" pitchFamily="34" charset="0"/>
              </a:rPr>
              <a:t>UC ANR will implement ServiceNow for IT and HR as we move away from Zendesk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2400" dirty="0">
              <a:effectLst/>
              <a:ea typeface="Aptos" panose="020B0004020202020204" pitchFamily="34" charset="0"/>
            </a:endParaRPr>
          </a:p>
          <a:p>
            <a:pPr marL="4572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Aptos" panose="020B0004020202020204" pitchFamily="34" charset="0"/>
              </a:rPr>
              <a:t>Currently, both the HR and IT teams utilize separate instances of Zendesk as the main intake ticketing system/communication platform</a:t>
            </a:r>
          </a:p>
          <a:p>
            <a:pPr marL="4572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>
              <a:effectLst/>
              <a:ea typeface="Aptos" panose="020B0004020202020204" pitchFamily="34" charset="0"/>
            </a:endParaRPr>
          </a:p>
          <a:p>
            <a:pPr marL="4572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Aptos" panose="020B0004020202020204" pitchFamily="34" charset="0"/>
              </a:rPr>
              <a:t>While this system has served us well initially, it has become clear that this structure no longer serves our evolving needs</a:t>
            </a:r>
          </a:p>
          <a:p>
            <a:pPr marL="4572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en-US" sz="1800" dirty="0">
              <a:effectLst/>
              <a:ea typeface="Aptos" panose="020B0004020202020204" pitchFamily="34" charset="0"/>
            </a:endParaRPr>
          </a:p>
          <a:p>
            <a:pPr marL="457200" lvl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dirty="0">
                <a:effectLst/>
                <a:ea typeface="Aptos" panose="020B0004020202020204" pitchFamily="34" charset="0"/>
              </a:rPr>
              <a:t>We have been preparing to implement a unified ticketing system, providing you with a new customer-centered experience and a single, user-friendly dashboard for UC ANR employee needs</a:t>
            </a:r>
          </a:p>
        </p:txBody>
      </p:sp>
    </p:spTree>
    <p:extLst>
      <p:ext uri="{BB962C8B-B14F-4D97-AF65-F5344CB8AC3E}">
        <p14:creationId xmlns:p14="http://schemas.microsoft.com/office/powerpoint/2010/main" val="1465263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ServiceNow?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5624"/>
            <a:ext cx="11125200" cy="4879975"/>
          </a:xfrm>
        </p:spPr>
        <p:txBody>
          <a:bodyPr>
            <a:normAutofit/>
          </a:bodyPr>
          <a:lstStyle/>
          <a:p>
            <a:r>
              <a:rPr lang="en-US" dirty="0"/>
              <a:t>ServiceNow is a leading digital workflow cloud-based platform that streamlines and automates various business processes, enhancing efficiency and productivity.  </a:t>
            </a:r>
          </a:p>
          <a:p>
            <a:endParaRPr lang="en-US" dirty="0"/>
          </a:p>
          <a:p>
            <a:r>
              <a:rPr lang="en-US" dirty="0"/>
              <a:t>As part of the UC ANR implementation, we will be utilizing:</a:t>
            </a:r>
          </a:p>
          <a:p>
            <a:pPr lvl="1"/>
            <a:r>
              <a:rPr dirty="0"/>
              <a:t>HR </a:t>
            </a:r>
            <a:r>
              <a:rPr lang="en-US" dirty="0"/>
              <a:t>Service Delivery (HRSD)</a:t>
            </a:r>
          </a:p>
          <a:p>
            <a:pPr lvl="1"/>
            <a:r>
              <a:rPr dirty="0"/>
              <a:t>IT Service Management (ITSM)</a:t>
            </a: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>
              <a:hlinkClick r:id="rId2"/>
            </a:endParaRPr>
          </a:p>
          <a:p>
            <a:r>
              <a:rPr lang="en-US" dirty="0"/>
              <a:t>More Information:</a:t>
            </a:r>
          </a:p>
          <a:p>
            <a:pPr lvl="1"/>
            <a:r>
              <a:rPr lang="en-US" dirty="0"/>
              <a:t>ITSM - </a:t>
            </a:r>
            <a:r>
              <a:rPr lang="en-US" dirty="0">
                <a:hlinkClick r:id="rId2"/>
              </a:rPr>
              <a:t>https://www.servicenow.com/products/itsm.html</a:t>
            </a:r>
            <a:r>
              <a:rPr lang="en-US" dirty="0"/>
              <a:t> </a:t>
            </a:r>
          </a:p>
          <a:p>
            <a:pPr lvl="1"/>
            <a:r>
              <a:rPr lang="en-US" dirty="0"/>
              <a:t>HRSD - </a:t>
            </a:r>
            <a:r>
              <a:rPr lang="en-US" dirty="0">
                <a:hlinkClick r:id="rId3"/>
              </a:rPr>
              <a:t>https://www.servicenow.com/products/hr-service-delivery.html</a:t>
            </a:r>
            <a:r>
              <a:rPr lang="en-US" dirty="0"/>
              <a:t> </a:t>
            </a:r>
          </a:p>
        </p:txBody>
      </p:sp>
      <p:pic>
        <p:nvPicPr>
          <p:cNvPr id="2050" name="Picture 2" descr="ServiceNow opens Knowledge 2024 with innovations that power AI-driven  transformation for enterprises everywhere | Business Wire">
            <a:extLst>
              <a:ext uri="{FF2B5EF4-FFF2-40B4-BE49-F238E27FC236}">
                <a16:creationId xmlns:a16="http://schemas.microsoft.com/office/drawing/2014/main" id="{0F8433C6-54B2-0FAD-58A8-F822556E6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3087" y="4479912"/>
            <a:ext cx="6310313" cy="1098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31289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Why ServiceNow?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94571" cy="4351338"/>
          </a:xfrm>
        </p:spPr>
        <p:txBody>
          <a:bodyPr>
            <a:normAutofit/>
          </a:bodyPr>
          <a:lstStyle/>
          <a:p>
            <a:r>
              <a:rPr lang="en-US" dirty="0">
                <a:effectLst/>
              </a:rPr>
              <a:t>Based on UC ANR customer feedback and system analysis, ServiceNow was selected for reasons that included:</a:t>
            </a:r>
          </a:p>
          <a:p>
            <a:pPr lvl="1"/>
            <a:r>
              <a:rPr lang="en-US" dirty="0"/>
              <a:t>Single Platform Convenience: Easily track and manage all your IT and HR tickets in one location, ServiceNow’s Employee Center</a:t>
            </a:r>
          </a:p>
          <a:p>
            <a:pPr lvl="1"/>
            <a:r>
              <a:rPr lang="en-US" dirty="0"/>
              <a:t>Improved Visibility: Keep up to date with the status of requests, from submission to resolution</a:t>
            </a:r>
          </a:p>
          <a:p>
            <a:pPr lvl="1"/>
            <a:r>
              <a:rPr lang="en-US" dirty="0"/>
              <a:t>Scalability: Platform that can grows with UC ANR needs</a:t>
            </a:r>
          </a:p>
          <a:p>
            <a:pPr lvl="1"/>
            <a:r>
              <a:rPr lang="en-US" dirty="0"/>
              <a:t>UC ServiceNow partnership and collaboration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Functional Overview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734" y="1825625"/>
            <a:ext cx="11267780" cy="4351338"/>
          </a:xfrm>
        </p:spPr>
        <p:txBody>
          <a:bodyPr>
            <a:noAutofit/>
          </a:bodyPr>
          <a:lstStyle/>
          <a:p>
            <a:pPr fontAlgn="base"/>
            <a:r>
              <a:rPr lang="en-US" sz="2200" b="1" i="0" dirty="0">
                <a:effectLst/>
                <a:highlight>
                  <a:srgbClr val="FFFFFF"/>
                </a:highlight>
              </a:rPr>
              <a:t>Employee Center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 </a:t>
            </a:r>
            <a:r>
              <a:rPr lang="en-US" sz="2200" dirty="0">
                <a:highlight>
                  <a:srgbClr val="FFFFFF"/>
                </a:highlight>
              </a:rPr>
              <a:t>- 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Provides a single unified portal for organizational-wide service delivery, enabling organizations to easily scale their service solutions across IT and HR</a:t>
            </a:r>
          </a:p>
          <a:p>
            <a:pPr fontAlgn="base"/>
            <a:endParaRPr lang="en-US" sz="2200" b="1" dirty="0">
              <a:highlight>
                <a:srgbClr val="FFFFFF"/>
              </a:highlight>
            </a:endParaRPr>
          </a:p>
          <a:p>
            <a:pPr fontAlgn="base"/>
            <a:r>
              <a:rPr lang="en-US" sz="2200" b="1" dirty="0" err="1">
                <a:highlight>
                  <a:srgbClr val="FFFFFF"/>
                </a:highlight>
              </a:rPr>
              <a:t>Quicklinks</a:t>
            </a:r>
            <a:r>
              <a:rPr lang="en-US" sz="2200" b="1" dirty="0">
                <a:highlight>
                  <a:srgbClr val="FFFFFF"/>
                </a:highlight>
              </a:rPr>
              <a:t> and Knowledge Base – </a:t>
            </a:r>
            <a:r>
              <a:rPr lang="en-US" sz="2200" dirty="0">
                <a:highlight>
                  <a:srgbClr val="FFFFFF"/>
                </a:highlight>
              </a:rPr>
              <a:t>Provides commonly used links and future source of HR and IT knowledge base articles related to services that are addressed by ServiceNow  </a:t>
            </a:r>
            <a:endParaRPr lang="en-US" sz="2200" i="0" dirty="0">
              <a:effectLst/>
              <a:highlight>
                <a:srgbClr val="FFFFFF"/>
              </a:highlight>
            </a:endParaRPr>
          </a:p>
          <a:p>
            <a:pPr algn="l" rtl="0" fontAlgn="base"/>
            <a:endParaRPr lang="en-US" sz="2200" b="1" i="0" dirty="0">
              <a:effectLst/>
              <a:highlight>
                <a:srgbClr val="FFFFFF"/>
              </a:highlight>
            </a:endParaRPr>
          </a:p>
          <a:p>
            <a:pPr algn="l" rtl="0" fontAlgn="base"/>
            <a:r>
              <a:rPr lang="en-US" sz="2200" b="1" i="0" dirty="0">
                <a:effectLst/>
                <a:highlight>
                  <a:srgbClr val="FFFFFF"/>
                </a:highlight>
              </a:rPr>
              <a:t>My Requests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 </a:t>
            </a:r>
            <a:r>
              <a:rPr lang="en-US" sz="2200" dirty="0">
                <a:highlight>
                  <a:srgbClr val="FFFFFF"/>
                </a:highlight>
              </a:rPr>
              <a:t>- 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Shows open and closed requests and incidents for the logged in employee</a:t>
            </a:r>
          </a:p>
          <a:p>
            <a:pPr algn="l" rtl="0" fontAlgn="base"/>
            <a:endParaRPr lang="en-US" sz="2200" b="1" i="0" dirty="0">
              <a:effectLst/>
              <a:highlight>
                <a:srgbClr val="FFFFFF"/>
              </a:highlight>
            </a:endParaRPr>
          </a:p>
          <a:p>
            <a:pPr algn="l" rtl="0" fontAlgn="base"/>
            <a:r>
              <a:rPr lang="en-US" sz="2200" b="1" i="0" dirty="0">
                <a:effectLst/>
                <a:highlight>
                  <a:srgbClr val="FFFFFF"/>
                </a:highlight>
              </a:rPr>
              <a:t>My To-dos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 </a:t>
            </a:r>
            <a:r>
              <a:rPr lang="en-US" sz="2200" dirty="0">
                <a:highlight>
                  <a:srgbClr val="FFFFFF"/>
                </a:highlight>
              </a:rPr>
              <a:t>- </a:t>
            </a:r>
            <a:r>
              <a:rPr lang="en-US" sz="2200" b="0" i="0" dirty="0">
                <a:effectLst/>
                <a:highlight>
                  <a:srgbClr val="FFFFFF"/>
                </a:highlight>
              </a:rPr>
              <a:t>Displays all open and completed to-dos for an employee in one place. To-do’s may be approvals or action items, including tasks related to cases or individual tasks. </a:t>
            </a:r>
          </a:p>
        </p:txBody>
      </p:sp>
    </p:spTree>
    <p:extLst>
      <p:ext uri="{BB962C8B-B14F-4D97-AF65-F5344CB8AC3E}">
        <p14:creationId xmlns:p14="http://schemas.microsoft.com/office/powerpoint/2010/main" val="3902186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Employee Center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915" y="1567543"/>
            <a:ext cx="11059885" cy="4609420"/>
          </a:xfrm>
        </p:spPr>
        <p:txBody>
          <a:bodyPr>
            <a:normAutofit/>
          </a:bodyPr>
          <a:lstStyle/>
          <a:p>
            <a:pPr algn="l" rtl="0" fontAlgn="base"/>
            <a:r>
              <a:rPr lang="en-US" dirty="0"/>
              <a:t>Preview of the UC ANR Employee Center</a:t>
            </a:r>
          </a:p>
          <a:p>
            <a:pPr algn="l" rtl="0" fontAlgn="base"/>
            <a:r>
              <a:rPr lang="en-US" dirty="0"/>
              <a:t>UC ANR ServiceNow will be provided upon Go-live</a:t>
            </a:r>
            <a:endParaRPr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F89C90-F290-9EBF-1C9F-67669CA1C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081" y="2530767"/>
            <a:ext cx="9534605" cy="41622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57398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Submitting HR Requests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8343" y="1824918"/>
            <a:ext cx="7554686" cy="4934404"/>
          </a:xfrm>
        </p:spPr>
        <p:txBody>
          <a:bodyPr>
            <a:normAutofit fontScale="92500" lnSpcReduction="2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HR Requests may be submitted via the “Employee Center” by following: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dirty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dirty="0"/>
              <a:t>Log in to the </a:t>
            </a:r>
            <a:r>
              <a:rPr lang="en-US" dirty="0"/>
              <a:t>UC ANR Employee Center</a:t>
            </a:r>
            <a:r>
              <a:rPr dirty="0"/>
              <a:t>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Use the Human Resources Navigation or select ‘Ask HR’ request button</a:t>
            </a:r>
            <a:r>
              <a:rPr dirty="0"/>
              <a:t>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Form opens and complete requested information.</a:t>
            </a:r>
            <a:endParaRPr dirty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dirty="0"/>
              <a:t>Click 'Submit’</a:t>
            </a:r>
            <a:r>
              <a:rPr lang="en-US" dirty="0"/>
              <a:t> to create ticket.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Request may still be submitted by email at </a:t>
            </a:r>
            <a:r>
              <a:rPr lang="en-US" dirty="0">
                <a:hlinkClick r:id="rId3"/>
              </a:rPr>
              <a:t>humanresources@ucanr.edu</a:t>
            </a:r>
            <a:r>
              <a:rPr lang="en-US" dirty="0"/>
              <a:t>, in some circumstances.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3EDBCF-3244-84FE-F445-BAAD35937A7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33722"/>
          <a:stretch/>
        </p:blipFill>
        <p:spPr>
          <a:xfrm>
            <a:off x="7598230" y="490977"/>
            <a:ext cx="3320141" cy="186033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F9AD6FD-8ABC-E848-F631-1A4620683F6F}"/>
              </a:ext>
            </a:extLst>
          </p:cNvPr>
          <p:cNvCxnSpPr/>
          <p:nvPr/>
        </p:nvCxnSpPr>
        <p:spPr>
          <a:xfrm flipH="1">
            <a:off x="8926287" y="320334"/>
            <a:ext cx="805543" cy="10341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A4065634-9203-B8D2-A600-95613A84B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7273" y="2484684"/>
            <a:ext cx="2073897" cy="42746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417FFC2-A1CD-7856-2975-43607C985D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3722"/>
          <a:stretch/>
        </p:blipFill>
        <p:spPr>
          <a:xfrm>
            <a:off x="8274129" y="1568663"/>
            <a:ext cx="3320141" cy="18603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dirty="0"/>
              <a:t>Submitting IT Incidents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0171" y="1727299"/>
            <a:ext cx="7817915" cy="5228672"/>
          </a:xfrm>
        </p:spPr>
        <p:txBody>
          <a:bodyPr>
            <a:normAutofit fontScale="92500" lnSpcReduction="10000"/>
          </a:bodyPr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IT Help tickets may be submitted via the “Employee Center” by following: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dirty="0"/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Log in to the UC ANR Employee Center.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Use the Information Technology Navigation or select ‘IT Help Ticket’ request button.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Form opens and complete requested information.</a:t>
            </a:r>
          </a:p>
          <a:p>
            <a:pPr marL="514350" indent="-51435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-US" dirty="0"/>
              <a:t>Click 'Submit’ to create ticket.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en-US" dirty="0"/>
              <a:t>Request may still be submitted by email at </a:t>
            </a:r>
            <a:r>
              <a:rPr lang="en-US" dirty="0">
                <a:hlinkClick r:id="rId3"/>
              </a:rPr>
              <a:t>help@ucanr.edu</a:t>
            </a:r>
            <a:r>
              <a:rPr lang="en-US" dirty="0"/>
              <a:t>, in some circumstances.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F7C7A058-DE8F-46AC-881C-9DA78E73C157}"/>
              </a:ext>
            </a:extLst>
          </p:cNvPr>
          <p:cNvCxnSpPr>
            <a:cxnSpLocks/>
          </p:cNvCxnSpPr>
          <p:nvPr/>
        </p:nvCxnSpPr>
        <p:spPr>
          <a:xfrm>
            <a:off x="9591300" y="1275542"/>
            <a:ext cx="685800" cy="9035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618CC9B-4422-525B-EC97-630DD6935B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56645" y="3553393"/>
            <a:ext cx="2577993" cy="208103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UC ANR PowerPoint template_Brand English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C ANR PowerPoint template" id="{E3ABC6F1-FE44-E24C-9BA6-BC71FB632616}" vid="{E1EBF3C3-83B3-6446-BF48-EE02E5781DF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UC ANR PowerPoint template_Brand English</Template>
  <TotalTime>22361</TotalTime>
  <Words>715</Words>
  <Application>Microsoft Office PowerPoint</Application>
  <PresentationFormat>Widescreen</PresentationFormat>
  <Paragraphs>90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Aptos</vt:lpstr>
      <vt:lpstr>Arial</vt:lpstr>
      <vt:lpstr>Arial Unicode MS</vt:lpstr>
      <vt:lpstr>Calibri</vt:lpstr>
      <vt:lpstr>Symbol</vt:lpstr>
      <vt:lpstr>UC ANR PowerPoint template_Brand English</vt:lpstr>
      <vt:lpstr>ServiceNow Overview at UC ANR</vt:lpstr>
      <vt:lpstr>Agenda</vt:lpstr>
      <vt:lpstr>UC ANR ServiceNow Implementation</vt:lpstr>
      <vt:lpstr>What is ServiceNow?</vt:lpstr>
      <vt:lpstr>Why ServiceNow?</vt:lpstr>
      <vt:lpstr>Functional Overview</vt:lpstr>
      <vt:lpstr>Employee Center</vt:lpstr>
      <vt:lpstr>Submitting HR Requests</vt:lpstr>
      <vt:lpstr>Submitting IT Incidents</vt:lpstr>
      <vt:lpstr>Tracking ServiceNow Tickets</vt:lpstr>
      <vt:lpstr>Training - Getting Support and Additional Resources</vt:lpstr>
      <vt:lpstr>Go-Live &amp;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Bethanie Brown</dc:creator>
  <cp:lastModifiedBy>Scott Leaf</cp:lastModifiedBy>
  <cp:revision>162</cp:revision>
  <dcterms:created xsi:type="dcterms:W3CDTF">2020-02-13T19:30:43Z</dcterms:created>
  <dcterms:modified xsi:type="dcterms:W3CDTF">2024-06-07T16:44:26Z</dcterms:modified>
</cp:coreProperties>
</file>