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5583" r:id="rId2"/>
    <p:sldId id="5578" r:id="rId3"/>
    <p:sldId id="5579" r:id="rId4"/>
    <p:sldId id="5581" r:id="rId5"/>
    <p:sldId id="5582" r:id="rId6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D861C8-5F5B-125C-7392-1D4A0152A98B}" name="Jennifer Bunge" initials="JB" userId="Jennifer Bunge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5196"/>
    <a:srgbClr val="0C5399"/>
    <a:srgbClr val="6B95BF"/>
    <a:srgbClr val="525E8B"/>
    <a:srgbClr val="CC0000"/>
    <a:srgbClr val="A5A5A5"/>
    <a:srgbClr val="80C535"/>
    <a:srgbClr val="ED7D31"/>
    <a:srgbClr val="0ECFD4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90834" autoAdjust="0"/>
  </p:normalViewPr>
  <p:slideViewPr>
    <p:cSldViewPr snapToGrid="0">
      <p:cViewPr varScale="1">
        <p:scale>
          <a:sx n="103" d="100"/>
          <a:sy n="103" d="100"/>
        </p:scale>
        <p:origin x="22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9959CBD2-2073-41AB-8B8D-E1B93797B685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892E414-B9D5-4D2F-8B1E-A2E5C632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00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2E414-B9D5-4D2F-8B1E-A2E5C6321F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50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2E414-B9D5-4D2F-8B1E-A2E5C6321F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59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2E414-B9D5-4D2F-8B1E-A2E5C6321F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06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2E414-B9D5-4D2F-8B1E-A2E5C6321F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47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2E414-B9D5-4D2F-8B1E-A2E5C6321F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45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0CA8BD-0DB8-644A-9282-E9F3E48811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7097485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88C916-3666-9740-89F0-549B7BA79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7321"/>
            <a:ext cx="10515600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6F8CCC4-58F0-AE4A-83B2-DFB6FD6EAF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361380"/>
            <a:ext cx="3414109" cy="66040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Presented by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40280E-9AA3-484F-A058-312163E8EC4A}"/>
              </a:ext>
            </a:extLst>
          </p:cNvPr>
          <p:cNvSpPr/>
          <p:nvPr userDrawn="1"/>
        </p:nvSpPr>
        <p:spPr>
          <a:xfrm>
            <a:off x="8562110" y="6174350"/>
            <a:ext cx="3629890" cy="683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43F913D-44F0-6943-AF7B-1B5EDA4EA8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5057207"/>
            <a:ext cx="2859088" cy="531813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7FFB7-E6B7-604F-AB8A-3636592F9D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750550"/>
            <a:ext cx="8265886" cy="798192"/>
          </a:xfr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en-US" dirty="0"/>
              <a:t>Subtitle here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822650-545A-7045-9C38-BC4EE4FD30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43" y="6240869"/>
            <a:ext cx="2939143" cy="40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06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313786"/>
            <a:ext cx="10817838" cy="767528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31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7" y="0"/>
            <a:ext cx="12257314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3" y="136358"/>
            <a:ext cx="10970237" cy="1257014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170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5" y="0"/>
            <a:ext cx="12257310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136357"/>
            <a:ext cx="10515600" cy="1325563"/>
          </a:xfrm>
          <a:noFill/>
        </p:spPr>
        <p:txBody>
          <a:bodyPr>
            <a:normAutofit/>
          </a:bodyPr>
          <a:lstStyle>
            <a:lvl1pPr>
              <a:defRPr sz="42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049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071C8D-2A51-D246-AA94-E9CB910FBB98}"/>
              </a:ext>
            </a:extLst>
          </p:cNvPr>
          <p:cNvSpPr/>
          <p:nvPr userDrawn="1"/>
        </p:nvSpPr>
        <p:spPr>
          <a:xfrm>
            <a:off x="8472587" y="6230394"/>
            <a:ext cx="3114076" cy="627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20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228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4" y="130630"/>
            <a:ext cx="5178239" cy="6590846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5A84DAB-EC3E-0B44-B20D-4056EC3F0125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875874" y="133577"/>
            <a:ext cx="5178239" cy="65908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697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0" y="152400"/>
            <a:ext cx="5137806" cy="65690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E688AFC-0F3C-934F-ACB2-4EF128FCF62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294EB706-0D78-4B4D-9752-B222D4B4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93944E4-DF33-4C41-8E07-6F86F4A7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4B7F958F-69A1-D94A-976F-4605308C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FE2F57-8BC4-4C49-9F97-4B6098A8A6BB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651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130628"/>
            <a:ext cx="5185496" cy="32785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4" y="3448870"/>
            <a:ext cx="5185497" cy="325863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215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1" y="217714"/>
            <a:ext cx="5160666" cy="321128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52400" y="3429000"/>
            <a:ext cx="5160666" cy="32924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0B5C06A-4695-D04A-B4EC-9611DA53EE00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A7C7B9C6-41DC-8E4C-AC0C-BF219311D4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1982A7A-1223-C34E-B84C-91F804438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8B182AA3-5BE9-FB41-8469-AA22466C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BA4694-FB48-6F4A-8A5C-D1D81285C306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45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08203" y="190499"/>
            <a:ext cx="2731397" cy="32098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18729" y="190500"/>
            <a:ext cx="2389474" cy="3215772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918729" y="3419596"/>
            <a:ext cx="5120871" cy="320980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40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32077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7387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FAC313-4F1F-2A45-AB18-3446BB9C1FC8}"/>
              </a:ext>
            </a:extLst>
          </p:cNvPr>
          <p:cNvSpPr/>
          <p:nvPr userDrawn="1"/>
        </p:nvSpPr>
        <p:spPr>
          <a:xfrm>
            <a:off x="8556012" y="6272865"/>
            <a:ext cx="3024554" cy="5320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F462CB-6DB5-CA46-B0C3-8D9C222928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946" y="5439473"/>
            <a:ext cx="3790108" cy="52563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95DB12B-3AB0-B14A-95E8-50F5D33B7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458" y="-114196"/>
            <a:ext cx="12348905" cy="98583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3130DE3-AC00-864A-ADFE-9CA427BB8A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78456" y="6025922"/>
            <a:ext cx="12348905" cy="9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882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B344ADF4-4A34-FF4B-B28E-F0DA464C7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986" y="3562350"/>
            <a:ext cx="2849513" cy="315912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94C6B3AA-21EE-4D48-B66A-5607DDB3A8F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715500" y="3562351"/>
            <a:ext cx="2333626" cy="315912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1EBB1F3C-E931-3844-833F-B99E12BCA60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48924" y="150581"/>
            <a:ext cx="5200201" cy="3411769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2D27C7D-F2B9-8F43-8A9D-7FB590B10F5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486FD241-EACA-E94A-BED0-4225E29B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7075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DA79FB5E-8D60-F34A-BDAC-7D2C449BB5B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54992B99-9973-4F4A-A703-2D8443A0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AC298B6B-BF39-3843-8902-AF9A00E8C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37393" y="237391"/>
            <a:ext cx="2461846" cy="2779543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D100450A-C4B4-C445-AD3C-2E402A21C26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27838" y="237391"/>
            <a:ext cx="2385061" cy="2779544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BF57ABBD-43FE-3444-A52E-AEE5B2C4D5BA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37392" y="3235568"/>
            <a:ext cx="5075508" cy="3385041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765529-376F-D74F-B0E8-FAF8CDCB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378A8D-9A34-FB4D-A95C-22FDADEBF2DA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441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FC1475E7-C14F-E446-8414-83DF644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765ABCE9-2F11-F34E-B0DB-AA9F0963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36FE405-E176-BB45-9B4B-1F865C9F7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974" y="3807935"/>
            <a:ext cx="2753145" cy="282146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96633653-4F6F-5241-9C3E-088CD293248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35430" y="3814573"/>
            <a:ext cx="2377469" cy="2814828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07E68BAB-DEDD-C848-9DE4-0062DD19E028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80974" y="228600"/>
            <a:ext cx="5131925" cy="357479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AC95668-9F03-824A-9DD6-E490F6522A8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1FD3FA0-56F1-A142-9AD7-B40B89BC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83562B-E6B3-4F45-B377-5EB770C60F95}"/>
              </a:ext>
            </a:extLst>
          </p:cNvPr>
          <p:cNvSpPr/>
          <p:nvPr userDrawn="1"/>
        </p:nvSpPr>
        <p:spPr>
          <a:xfrm>
            <a:off x="8636000" y="6233886"/>
            <a:ext cx="2830286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777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81103" y="3285682"/>
            <a:ext cx="2520397" cy="33532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3285682"/>
            <a:ext cx="2592690" cy="335324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4564" y="219075"/>
            <a:ext cx="2592690" cy="306660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8FA893B7-81D2-9A4B-B847-562AF6A61997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9480603" y="219073"/>
            <a:ext cx="2520897" cy="3066607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B63FE48-61DA-6245-8958-8284086BB56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Title Placeholder 1">
            <a:extLst>
              <a:ext uri="{FF2B5EF4-FFF2-40B4-BE49-F238E27FC236}">
                <a16:creationId xmlns:a16="http://schemas.microsoft.com/office/drawing/2014/main" id="{6472E66B-5FF6-7F47-995B-C928AB6A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9698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5332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5495"/>
            <a:ext cx="10515600" cy="109012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 baseline="0"/>
            </a:lvl1pPr>
            <a:lvl2pPr>
              <a:defRPr sz="2200" baseline="0"/>
            </a:lvl2pPr>
            <a:lvl3pPr>
              <a:defRPr sz="18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3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68" y="-50756"/>
            <a:ext cx="12282233" cy="69087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F183E1F-7B6F-1646-B58A-05E4D8F058A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992" y="6281355"/>
            <a:ext cx="2836808" cy="39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5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5117" y="-50755"/>
            <a:ext cx="12282232" cy="65531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93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252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93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889855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957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0"/>
            <a:ext cx="12191992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136357"/>
            <a:ext cx="10515600" cy="1325563"/>
          </a:xfrm>
          <a:noFill/>
        </p:spPr>
        <p:txBody>
          <a:bodyPr>
            <a:normAutofit/>
          </a:bodyPr>
          <a:lstStyle>
            <a:lvl1pPr>
              <a:defRPr sz="42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099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AF34E-9A6B-4D28-A7B9-972D816465A9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0C1895-5776-6841-8BF3-522F008E38F1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055" y="6311900"/>
            <a:ext cx="2632745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42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700" b="1" i="0" kern="1200" baseline="0">
          <a:solidFill>
            <a:srgbClr val="005A9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99B40-7D27-694C-847A-EAC37A22D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82993"/>
            <a:ext cx="9144000" cy="163668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C5196"/>
                </a:solidFill>
              </a:rPr>
              <a:t>FY 2023-24 Budget Call</a:t>
            </a:r>
            <a:endParaRPr lang="en-US" sz="3600" dirty="0">
              <a:solidFill>
                <a:srgbClr val="0C5196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30572-299B-A449-B86B-6839F5A5A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57371" y="3380385"/>
            <a:ext cx="4077269" cy="322041"/>
          </a:xfrm>
        </p:spPr>
        <p:txBody>
          <a:bodyPr>
            <a:norm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(Draft For Management Discussion Only)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F2250D5-D10E-4ADE-87F7-4B4F4CD4C04B}"/>
              </a:ext>
            </a:extLst>
          </p:cNvPr>
          <p:cNvSpPr txBox="1">
            <a:spLocks/>
          </p:cNvSpPr>
          <p:nvPr/>
        </p:nvSpPr>
        <p:spPr>
          <a:xfrm>
            <a:off x="4815709" y="4603516"/>
            <a:ext cx="2560582" cy="32204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/>
            <a:r>
              <a:rPr lang="en-US" sz="1500" dirty="0">
                <a:solidFill>
                  <a:srgbClr val="0C5399"/>
                </a:solidFill>
                <a:latin typeface="Calibri" panose="020F0502020204030204"/>
              </a:rPr>
              <a:t>January 30, 2023</a:t>
            </a:r>
          </a:p>
        </p:txBody>
      </p:sp>
    </p:spTree>
    <p:extLst>
      <p:ext uri="{BB962C8B-B14F-4D97-AF65-F5344CB8AC3E}">
        <p14:creationId xmlns:p14="http://schemas.microsoft.com/office/powerpoint/2010/main" val="3264540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F034850F-1564-4AC5-A97C-1A3EDC387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8909"/>
            <a:ext cx="10515600" cy="1090129"/>
          </a:xfrm>
          <a:noFill/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GOVERNOR’S JANUARY PROPOSED BUDGET</a:t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600" dirty="0">
                <a:solidFill>
                  <a:srgbClr val="FF0000"/>
                </a:solidFill>
              </a:rPr>
              <a:t>(Draft For Management Discussion Only)</a:t>
            </a:r>
            <a:br>
              <a:rPr lang="en-US" sz="2800" dirty="0">
                <a:solidFill>
                  <a:srgbClr val="FF0000"/>
                </a:solidFill>
              </a:rPr>
            </a:br>
            <a:endParaRPr lang="en-US" sz="2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73C50B-25E4-BA58-1E6F-857DDBB22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7138"/>
            <a:ext cx="10515600" cy="4950862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 November 2022, the Legislative Analyst Office (LAO) estimated that the State of California could face a $23 billion budget deficit due to decreased tax revenues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Governor Newsom proposed continuation of state multi-year compact which means a 5% or $215.5M increase to UC’s base budget, and 1% increase for UC ANR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Continuation of $2M allocation for UC ANR to support wildfire and forest resilience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State proposing to spend over $1.4B to provided meals for students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endParaRPr lang="en-US" sz="1800" dirty="0">
              <a:solidFill>
                <a:srgbClr val="000000"/>
              </a:solidFill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93402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F034850F-1564-4AC5-A97C-1A3EDC387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90129"/>
          </a:xfrm>
          <a:noFill/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UC ANR’S FY 2023-24 BUDGET CALL DIRECTION </a:t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600" dirty="0">
                <a:solidFill>
                  <a:srgbClr val="FF0000"/>
                </a:solidFill>
              </a:rPr>
              <a:t>(Draft For Management Discussion Only)</a:t>
            </a:r>
            <a:br>
              <a:rPr lang="en-US" sz="2800" dirty="0">
                <a:solidFill>
                  <a:srgbClr val="FF0000"/>
                </a:solidFill>
              </a:rPr>
            </a:br>
            <a:endParaRPr lang="en-US" sz="2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D6B47C-4D90-5DDE-C179-6177AD901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1641"/>
            <a:ext cx="10515600" cy="4945322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Continue to hire academics and related programmatic support through the Laird supported funds </a:t>
            </a:r>
          </a:p>
          <a:p>
            <a:endParaRPr lang="en-US" sz="24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ontinue to maintain a healthy fiscal position </a:t>
            </a:r>
          </a:p>
          <a:p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Align resource allocations with recently refreshed strategic plan</a:t>
            </a:r>
          </a:p>
          <a:p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S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trategic plan objectives focus on advancing public policies, expanding research throughout California, employees, financial stability, and operational excellence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Build customer service centric culture and deliver exceptional customer care </a:t>
            </a:r>
          </a:p>
        </p:txBody>
      </p:sp>
    </p:spTree>
    <p:extLst>
      <p:ext uri="{BB962C8B-B14F-4D97-AF65-F5344CB8AC3E}">
        <p14:creationId xmlns:p14="http://schemas.microsoft.com/office/powerpoint/2010/main" val="2436601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F034850F-1564-4AC5-A97C-1A3EDC387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8580"/>
            <a:ext cx="10515600" cy="1090129"/>
          </a:xfrm>
          <a:noFill/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BUDGET CALL GUIDING PRINCIPLES</a:t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600" dirty="0">
                <a:solidFill>
                  <a:srgbClr val="FF0000"/>
                </a:solidFill>
              </a:rPr>
              <a:t>(Draft For Management Discussion Only)</a:t>
            </a:r>
            <a:br>
              <a:rPr lang="en-US" sz="2800" dirty="0">
                <a:solidFill>
                  <a:srgbClr val="FF0000"/>
                </a:solidFill>
              </a:rPr>
            </a:br>
            <a:endParaRPr lang="en-US" sz="2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D6B47C-4D90-5DDE-C179-6177AD901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1641"/>
            <a:ext cx="10515600" cy="4945322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ea typeface="Times New Roman" panose="02020603050405020304" pitchFamily="18" charset="0"/>
              </a:rPr>
              <a:t>G</a:t>
            </a: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uiding principles driven by UC ANR revised strategic plan:</a:t>
            </a:r>
          </a:p>
          <a:p>
            <a:endParaRPr lang="en-US" dirty="0"/>
          </a:p>
          <a:p>
            <a:pPr marL="342900" marR="22479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Attract and retain talented employees</a:t>
            </a:r>
          </a:p>
          <a:p>
            <a:pPr marL="342900" marR="22479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42900" marR="22479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Increase research and extension capacity</a:t>
            </a:r>
          </a:p>
          <a:p>
            <a:pPr marL="342900" marR="22479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42900" marR="22479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Expand and strengthen partnerships with external stakeholders </a:t>
            </a:r>
          </a:p>
          <a:p>
            <a:pPr marL="342900" marR="22479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42900" marR="22479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Generate external fundraising and reduce dependence on state funding</a:t>
            </a:r>
          </a:p>
          <a:p>
            <a:pPr marL="342900" marR="22479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42900" marR="22479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Invest in operational effectiveness </a:t>
            </a:r>
          </a:p>
          <a:p>
            <a:pPr marL="342900" marR="22479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42900" marR="22479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Enhance UC ANR’s reach through virtual engagement tools and programming</a:t>
            </a:r>
            <a:endParaRPr lang="en-US" sz="2000" dirty="0">
              <a:effectLst/>
              <a:ea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79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F034850F-1564-4AC5-A97C-1A3EDC387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8580"/>
            <a:ext cx="10515600" cy="1090129"/>
          </a:xfrm>
          <a:noFill/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BUDGET CALL PROCESS</a:t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600" dirty="0">
                <a:solidFill>
                  <a:srgbClr val="FF0000"/>
                </a:solidFill>
              </a:rPr>
              <a:t>(Draft For Management Discussion Only)</a:t>
            </a:r>
            <a:br>
              <a:rPr lang="en-US" sz="2800" dirty="0">
                <a:solidFill>
                  <a:srgbClr val="FF0000"/>
                </a:solidFill>
              </a:rPr>
            </a:br>
            <a:endParaRPr lang="en-US" sz="2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D6B47C-4D90-5DDE-C179-6177AD901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4360"/>
            <a:ext cx="10515600" cy="4945322"/>
          </a:xfrm>
        </p:spPr>
        <p:txBody>
          <a:bodyPr>
            <a:noAutofit/>
          </a:bodyPr>
          <a:lstStyle/>
          <a:p>
            <a:endParaRPr lang="en-US" sz="1800" dirty="0"/>
          </a:p>
          <a:p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Resource Planning and Management sent out individual budget call forms and instructions to your program or unit</a:t>
            </a:r>
          </a:p>
          <a:p>
            <a:endParaRPr lang="en-US" sz="1800" dirty="0">
              <a:solidFill>
                <a:srgbClr val="000000"/>
              </a:solidFill>
            </a:endParaRPr>
          </a:p>
          <a:p>
            <a:r>
              <a:rPr lang="en-US" sz="1800" b="1" dirty="0"/>
              <a:t>Budget call proposals are due Friday February 24</a:t>
            </a:r>
            <a:r>
              <a:rPr lang="en-US" sz="1800" b="1" baseline="30000" dirty="0"/>
              <a:t>th</a:t>
            </a:r>
            <a:r>
              <a:rPr lang="en-US" sz="1800" b="1" dirty="0"/>
              <a:t>, 2023</a:t>
            </a:r>
          </a:p>
          <a:p>
            <a:endParaRPr lang="en-US" sz="18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Program Council and the Administrative Review Group will analyze budget proposals and make recommendations for the executive leadership team</a:t>
            </a:r>
          </a:p>
          <a:p>
            <a:endParaRPr lang="en-US" sz="1800" dirty="0">
              <a:solidFill>
                <a:srgbClr val="000000"/>
              </a:solidFill>
            </a:endParaRPr>
          </a:p>
          <a:p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All budget decisions will be made by Vice President Glenda Humiston in consultation with the UC ANR councils and senior leadership team.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b="1" dirty="0"/>
          </a:p>
          <a:p>
            <a:r>
              <a:rPr lang="en-US" sz="1800" dirty="0"/>
              <a:t>Budget requests related to Laird supported funds will not be included in this year’s budget call</a:t>
            </a:r>
          </a:p>
          <a:p>
            <a:endParaRPr lang="en-US" sz="18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6864888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C ANR PowerPoint template" id="{E3ABC6F1-FE44-E24C-9BA6-BC71FB632616}" vid="{E1EBF3C3-83B3-6446-BF48-EE02E5781D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40697</TotalTime>
  <Words>356</Words>
  <Application>Microsoft Office PowerPoint</Application>
  <PresentationFormat>Widescreen</PresentationFormat>
  <Paragraphs>65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1_Office Theme</vt:lpstr>
      <vt:lpstr>FY 2023-24 Budget Call</vt:lpstr>
      <vt:lpstr> GOVERNOR’S JANUARY PROPOSED BUDGET (Draft For Management Discussion Only) </vt:lpstr>
      <vt:lpstr> UC ANR’S FY 2023-24 BUDGET CALL DIRECTION  (Draft For Management Discussion Only) </vt:lpstr>
      <vt:lpstr>BUDGET CALL GUIDING PRINCIPLES (Draft For Management Discussion Only) </vt:lpstr>
      <vt:lpstr>BUDGET CALL PROCESS (Draft For Management Discussion Only)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 ANR Projected Budget FY 2020-21 (in millions)</dc:title>
  <dc:creator>Glenda Humiston</dc:creator>
  <cp:lastModifiedBy>Han Pham (UCANR)</cp:lastModifiedBy>
  <cp:revision>148</cp:revision>
  <cp:lastPrinted>2022-07-06T00:04:01Z</cp:lastPrinted>
  <dcterms:created xsi:type="dcterms:W3CDTF">2021-05-25T03:10:40Z</dcterms:created>
  <dcterms:modified xsi:type="dcterms:W3CDTF">2023-01-30T19:33:14Z</dcterms:modified>
</cp:coreProperties>
</file>