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73" r:id="rId2"/>
    <p:sldId id="276" r:id="rId3"/>
  </p:sldIdLst>
  <p:sldSz cx="16238538" cy="9134475"/>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thanie Brown" initials="BB" lastIdx="1" clrIdx="0">
    <p:extLst>
      <p:ext uri="{19B8F6BF-5375-455C-9EA6-DF929625EA0E}">
        <p15:presenceInfo xmlns:p15="http://schemas.microsoft.com/office/powerpoint/2012/main" userId="w8tVScMsRlqRXCjONCoEpWA5sTTTbn+pjLD19oV7UtU=" providerId="None"/>
      </p:ext>
    </p:extLst>
  </p:cmAuthor>
  <p:cmAuthor id="2" name="Debra Driskill" initials="DD" lastIdx="2" clrIdx="1">
    <p:extLst>
      <p:ext uri="{19B8F6BF-5375-455C-9EA6-DF929625EA0E}">
        <p15:presenceInfo xmlns:p15="http://schemas.microsoft.com/office/powerpoint/2012/main" userId="8lhrXhLTfIycolKjT5phwJzqUfrSRFdgdQvy8l5Su7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33"/>
    <a:srgbClr val="2FFFEB"/>
    <a:srgbClr val="F6B0E9"/>
    <a:srgbClr val="FAD2F2"/>
    <a:srgbClr val="FFCCCC"/>
    <a:srgbClr val="CCFF66"/>
    <a:srgbClr val="5B9BD5"/>
    <a:srgbClr val="9DC3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408"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2"/>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78133" y="0"/>
            <a:ext cx="3043343" cy="467072"/>
          </a:xfrm>
          <a:prstGeom prst="rect">
            <a:avLst/>
          </a:prstGeom>
        </p:spPr>
        <p:txBody>
          <a:bodyPr vert="horz" lIns="92930" tIns="46465" rIns="92930" bIns="46465" rtlCol="0"/>
          <a:lstStyle>
            <a:lvl1pPr algn="r">
              <a:defRPr sz="1200"/>
            </a:lvl1pPr>
          </a:lstStyle>
          <a:p>
            <a:fld id="{5CE70317-2F90-4A1D-8D49-803A89F0A20C}" type="datetimeFigureOut">
              <a:rPr lang="en-US" smtClean="0"/>
              <a:t>9/20/2023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2930" tIns="46465" rIns="92930" bIns="4646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2930" tIns="46465" rIns="92930" bIns="46465" rtlCol="0" anchor="b"/>
          <a:lstStyle>
            <a:lvl1pPr algn="r">
              <a:defRPr sz="1200"/>
            </a:lvl1pPr>
          </a:lstStyle>
          <a:p>
            <a:fld id="{6898823A-63E8-4505-8C0D-DC634C58197B}" type="slidenum">
              <a:rPr lang="en-US" smtClean="0"/>
              <a:t>‹#›</a:t>
            </a:fld>
            <a:endParaRPr lang="en-US" dirty="0"/>
          </a:p>
        </p:txBody>
      </p:sp>
    </p:spTree>
    <p:extLst>
      <p:ext uri="{BB962C8B-B14F-4D97-AF65-F5344CB8AC3E}">
        <p14:creationId xmlns:p14="http://schemas.microsoft.com/office/powerpoint/2010/main" val="2375234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a:t>
            </a:r>
            <a:r>
              <a:rPr lang="en-US" baseline="0" dirty="0"/>
              <a:t> units on the right have imbedded business officers that report to their directors (All in blue and the staff they supervise). These officer have a dotted line to the Director Joni Rippee and in the even of vacancy or emergency need are provided all of the help necessary to continue their business functions. The two gray boxes on the left have all of their administrative and business needs made by the Direct SWPR staff. There are two main categories.</a:t>
            </a:r>
            <a:endParaRPr lang="en-US" dirty="0"/>
          </a:p>
        </p:txBody>
      </p:sp>
      <p:sp>
        <p:nvSpPr>
          <p:cNvPr id="4" name="Slide Number Placeholder 3"/>
          <p:cNvSpPr>
            <a:spLocks noGrp="1"/>
          </p:cNvSpPr>
          <p:nvPr>
            <p:ph type="sldNum" sz="quarter" idx="10"/>
          </p:nvPr>
        </p:nvSpPr>
        <p:spPr/>
        <p:txBody>
          <a:bodyPr/>
          <a:lstStyle/>
          <a:p>
            <a:fld id="{6898823A-63E8-4505-8C0D-DC634C58197B}" type="slidenum">
              <a:rPr lang="en-US" smtClean="0"/>
              <a:t>1</a:t>
            </a:fld>
            <a:endParaRPr lang="en-US" dirty="0"/>
          </a:p>
        </p:txBody>
      </p:sp>
    </p:spTree>
    <p:extLst>
      <p:ext uri="{BB962C8B-B14F-4D97-AF65-F5344CB8AC3E}">
        <p14:creationId xmlns:p14="http://schemas.microsoft.com/office/powerpoint/2010/main" val="640042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a:t>
            </a:r>
            <a:r>
              <a:rPr lang="en-US" baseline="0" dirty="0"/>
              <a:t> units on the right have imbedded business officers that report to their directors (All in blue and the staff they supervise). These officer have a dotted line to the Director Joni Rippee and in the even of vacancy or emergency need are provided all of the help necessary to continue their business functions. The two gray boxes on the left have all of their administrative and business needs made by the Direct SWPR staff. There are two main categories.</a:t>
            </a:r>
            <a:endParaRPr lang="en-US" dirty="0"/>
          </a:p>
        </p:txBody>
      </p:sp>
      <p:sp>
        <p:nvSpPr>
          <p:cNvPr id="4" name="Slide Number Placeholder 3"/>
          <p:cNvSpPr>
            <a:spLocks noGrp="1"/>
          </p:cNvSpPr>
          <p:nvPr>
            <p:ph type="sldNum" sz="quarter" idx="10"/>
          </p:nvPr>
        </p:nvSpPr>
        <p:spPr/>
        <p:txBody>
          <a:bodyPr/>
          <a:lstStyle/>
          <a:p>
            <a:fld id="{6898823A-63E8-4505-8C0D-DC634C58197B}" type="slidenum">
              <a:rPr lang="en-US" smtClean="0"/>
              <a:t>2</a:t>
            </a:fld>
            <a:endParaRPr lang="en-US" dirty="0"/>
          </a:p>
        </p:txBody>
      </p:sp>
    </p:spTree>
    <p:extLst>
      <p:ext uri="{BB962C8B-B14F-4D97-AF65-F5344CB8AC3E}">
        <p14:creationId xmlns:p14="http://schemas.microsoft.com/office/powerpoint/2010/main" val="3906970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29817" y="1494925"/>
            <a:ext cx="12178904"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2029817" y="4797715"/>
            <a:ext cx="12178904"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2257879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375477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20704" y="486326"/>
            <a:ext cx="3501435"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6399" y="486326"/>
            <a:ext cx="10301323" cy="774104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73026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31521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7942" y="2277277"/>
            <a:ext cx="14005739"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1107942" y="6112910"/>
            <a:ext cx="14005739" cy="1998166"/>
          </a:xfrm>
        </p:spPr>
        <p:txBody>
          <a:bodyPr/>
          <a:lstStyle>
            <a:lvl1pPr marL="0" indent="0">
              <a:buNone/>
              <a:defRPr sz="3197">
                <a:solidFill>
                  <a:schemeClr val="tx1">
                    <a:tint val="75000"/>
                  </a:schemeClr>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967606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16399" y="2431631"/>
            <a:ext cx="6901379" cy="57957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220760" y="2431631"/>
            <a:ext cx="6901379" cy="57957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458347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18515" y="486327"/>
            <a:ext cx="14005739"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18515" y="2239216"/>
            <a:ext cx="6869662"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Edit Master text styles</a:t>
            </a:r>
          </a:p>
        </p:txBody>
      </p:sp>
      <p:sp>
        <p:nvSpPr>
          <p:cNvPr id="4" name="Content Placeholder 3"/>
          <p:cNvSpPr>
            <a:spLocks noGrp="1"/>
          </p:cNvSpPr>
          <p:nvPr>
            <p:ph sz="half" idx="2"/>
          </p:nvPr>
        </p:nvSpPr>
        <p:spPr>
          <a:xfrm>
            <a:off x="1118515" y="3336620"/>
            <a:ext cx="6869662" cy="49076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220760" y="2239216"/>
            <a:ext cx="690349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Edit Master text styles</a:t>
            </a:r>
          </a:p>
        </p:txBody>
      </p:sp>
      <p:sp>
        <p:nvSpPr>
          <p:cNvPr id="6" name="Content Placeholder 5"/>
          <p:cNvSpPr>
            <a:spLocks noGrp="1"/>
          </p:cNvSpPr>
          <p:nvPr>
            <p:ph sz="quarter" idx="4"/>
          </p:nvPr>
        </p:nvSpPr>
        <p:spPr>
          <a:xfrm>
            <a:off x="8220760" y="3336620"/>
            <a:ext cx="6903494" cy="49076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106611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252542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415178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515" y="608965"/>
            <a:ext cx="523735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6903494" y="1315196"/>
            <a:ext cx="8220760"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8515" y="2740343"/>
            <a:ext cx="523735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Edit Master text styles</a:t>
            </a:r>
          </a:p>
        </p:txBody>
      </p:sp>
      <p:sp>
        <p:nvSpPr>
          <p:cNvPr id="5" name="Date Placeholder 4"/>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2953056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515" y="608965"/>
            <a:ext cx="523735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6903494" y="1315196"/>
            <a:ext cx="8220760"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dirty="0"/>
              <a:t>Click icon to add picture</a:t>
            </a:r>
          </a:p>
        </p:txBody>
      </p:sp>
      <p:sp>
        <p:nvSpPr>
          <p:cNvPr id="4" name="Text Placeholder 3"/>
          <p:cNvSpPr>
            <a:spLocks noGrp="1"/>
          </p:cNvSpPr>
          <p:nvPr>
            <p:ph type="body" sz="half" idx="2"/>
          </p:nvPr>
        </p:nvSpPr>
        <p:spPr>
          <a:xfrm>
            <a:off x="1118515" y="2740343"/>
            <a:ext cx="523735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Edit Master text styles</a:t>
            </a:r>
          </a:p>
        </p:txBody>
      </p:sp>
      <p:sp>
        <p:nvSpPr>
          <p:cNvPr id="5" name="Date Placeholder 4"/>
          <p:cNvSpPr>
            <a:spLocks noGrp="1"/>
          </p:cNvSpPr>
          <p:nvPr>
            <p:ph type="dt" sz="half" idx="10"/>
          </p:nvPr>
        </p:nvSpPr>
        <p:spPr/>
        <p:txBody>
          <a:bodyPr/>
          <a:lstStyle/>
          <a:p>
            <a:fld id="{9A625C6B-D7F9-402B-9993-54E8B9EE7954}" type="datetimeFigureOut">
              <a:rPr lang="en-US" smtClean="0"/>
              <a:t>9/20/2023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B445C9-562F-44C2-A8DB-2E1D6895055E}" type="slidenum">
              <a:rPr lang="en-US" smtClean="0"/>
              <a:t>‹#›</a:t>
            </a:fld>
            <a:endParaRPr lang="en-US" dirty="0"/>
          </a:p>
        </p:txBody>
      </p:sp>
    </p:spTree>
    <p:extLst>
      <p:ext uri="{BB962C8B-B14F-4D97-AF65-F5344CB8AC3E}">
        <p14:creationId xmlns:p14="http://schemas.microsoft.com/office/powerpoint/2010/main" val="3839862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6400" y="486327"/>
            <a:ext cx="14005739"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6400" y="2431631"/>
            <a:ext cx="14005739" cy="57957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16400" y="8466306"/>
            <a:ext cx="3653671"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9A625C6B-D7F9-402B-9993-54E8B9EE7954}" type="datetimeFigureOut">
              <a:rPr lang="en-US" smtClean="0"/>
              <a:t>9/20/2023</a:t>
            </a:fld>
            <a:endParaRPr lang="en-US" dirty="0"/>
          </a:p>
        </p:txBody>
      </p:sp>
      <p:sp>
        <p:nvSpPr>
          <p:cNvPr id="5" name="Footer Placeholder 4"/>
          <p:cNvSpPr>
            <a:spLocks noGrp="1"/>
          </p:cNvSpPr>
          <p:nvPr>
            <p:ph type="ftr" sz="quarter" idx="3"/>
          </p:nvPr>
        </p:nvSpPr>
        <p:spPr>
          <a:xfrm>
            <a:off x="5379016" y="8466306"/>
            <a:ext cx="5480507"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1468467" y="8466306"/>
            <a:ext cx="3653671"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F2B445C9-562F-44C2-A8DB-2E1D6895055E}" type="slidenum">
              <a:rPr lang="en-US" smtClean="0"/>
              <a:t>‹#›</a:t>
            </a:fld>
            <a:endParaRPr lang="en-US" dirty="0"/>
          </a:p>
        </p:txBody>
      </p:sp>
    </p:spTree>
    <p:extLst>
      <p:ext uri="{BB962C8B-B14F-4D97-AF65-F5344CB8AC3E}">
        <p14:creationId xmlns:p14="http://schemas.microsoft.com/office/powerpoint/2010/main" val="21715397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D5398F55-F706-81E6-6C64-5D7DE3115D52}"/>
              </a:ext>
            </a:extLst>
          </p:cNvPr>
          <p:cNvCxnSpPr>
            <a:cxnSpLocks/>
          </p:cNvCxnSpPr>
          <p:nvPr/>
        </p:nvCxnSpPr>
        <p:spPr>
          <a:xfrm>
            <a:off x="8119269" y="1204686"/>
            <a:ext cx="0" cy="620880"/>
          </a:xfrm>
          <a:prstGeom prst="line">
            <a:avLst/>
          </a:prstGeom>
          <a:ln w="38100"/>
        </p:spPr>
        <p:style>
          <a:lnRef idx="3">
            <a:schemeClr val="dk1"/>
          </a:lnRef>
          <a:fillRef idx="0">
            <a:schemeClr val="dk1"/>
          </a:fillRef>
          <a:effectRef idx="2">
            <a:schemeClr val="dk1"/>
          </a:effectRef>
          <a:fontRef idx="minor">
            <a:schemeClr val="tx1"/>
          </a:fontRef>
        </p:style>
      </p:cxnSp>
      <p:sp>
        <p:nvSpPr>
          <p:cNvPr id="6" name="TextBox 5">
            <a:extLst>
              <a:ext uri="{FF2B5EF4-FFF2-40B4-BE49-F238E27FC236}">
                <a16:creationId xmlns:a16="http://schemas.microsoft.com/office/drawing/2014/main" id="{C2637AFA-9D52-8A52-3415-D91999B73A04}"/>
              </a:ext>
            </a:extLst>
          </p:cNvPr>
          <p:cNvSpPr txBox="1"/>
          <p:nvPr/>
        </p:nvSpPr>
        <p:spPr>
          <a:xfrm>
            <a:off x="11066431" y="60593"/>
            <a:ext cx="4939953" cy="1815882"/>
          </a:xfrm>
          <a:prstGeom prst="rect">
            <a:avLst/>
          </a:prstGeom>
          <a:noFill/>
        </p:spPr>
        <p:txBody>
          <a:bodyPr wrap="square" rtlCol="0">
            <a:spAutoFit/>
          </a:bodyPr>
          <a:lstStyle/>
          <a:p>
            <a:pPr algn="r"/>
            <a:r>
              <a:rPr lang="en-US" sz="2200" b="1" dirty="0"/>
              <a:t>UCANR (Insert Unit Name)</a:t>
            </a:r>
          </a:p>
          <a:p>
            <a:pPr algn="r"/>
            <a:r>
              <a:rPr lang="en-US" sz="2200" b="1" dirty="0">
                <a:solidFill>
                  <a:srgbClr val="FF0000"/>
                </a:solidFill>
              </a:rPr>
              <a:t>Current State</a:t>
            </a:r>
          </a:p>
          <a:p>
            <a:pPr algn="r"/>
            <a:r>
              <a:rPr lang="en-US" sz="2000" b="1" dirty="0"/>
              <a:t>As of (Insert Month and Year)</a:t>
            </a:r>
          </a:p>
          <a:p>
            <a:pPr algn="r"/>
            <a:r>
              <a:rPr lang="en-US" sz="1600" dirty="0"/>
              <a:t>X.XX FTE </a:t>
            </a:r>
          </a:p>
          <a:p>
            <a:pPr algn="r"/>
            <a:r>
              <a:rPr lang="en-US" sz="1600" dirty="0"/>
              <a:t>XX Employees</a:t>
            </a:r>
          </a:p>
          <a:p>
            <a:pPr algn="r"/>
            <a:r>
              <a:rPr lang="en-US" sz="1600" dirty="0"/>
              <a:t>$X.XM Total Cost</a:t>
            </a:r>
          </a:p>
        </p:txBody>
      </p:sp>
      <p:sp>
        <p:nvSpPr>
          <p:cNvPr id="3" name="Rectangle 2"/>
          <p:cNvSpPr/>
          <p:nvPr/>
        </p:nvSpPr>
        <p:spPr>
          <a:xfrm>
            <a:off x="6516914" y="476069"/>
            <a:ext cx="3071610" cy="1183013"/>
          </a:xfrm>
          <a:prstGeom prst="rect">
            <a:avLst/>
          </a:prstGeom>
          <a:solidFill>
            <a:schemeClr val="accent3">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Working Title</a:t>
            </a:r>
          </a:p>
          <a:p>
            <a:pPr algn="ctr"/>
            <a:r>
              <a:rPr lang="en-US" sz="1600" dirty="0">
                <a:solidFill>
                  <a:sysClr val="windowText" lastClr="000000"/>
                </a:solidFill>
              </a:rPr>
              <a:t>Name</a:t>
            </a:r>
          </a:p>
          <a:p>
            <a:pPr algn="ctr"/>
            <a:r>
              <a:rPr lang="en-US" sz="1600" i="1" dirty="0">
                <a:solidFill>
                  <a:sysClr val="windowText" lastClr="000000"/>
                </a:solidFill>
              </a:rPr>
              <a:t>Classification / Job Title</a:t>
            </a:r>
          </a:p>
          <a:p>
            <a:pPr algn="ctr"/>
            <a:r>
              <a:rPr lang="en-US" sz="1600" dirty="0">
                <a:solidFill>
                  <a:sysClr val="windowText" lastClr="000000"/>
                </a:solidFill>
              </a:rPr>
              <a:t>Career or Contract 1.00 FTE</a:t>
            </a:r>
          </a:p>
        </p:txBody>
      </p:sp>
      <p:sp>
        <p:nvSpPr>
          <p:cNvPr id="23" name="Rectangle 22">
            <a:extLst>
              <a:ext uri="{FF2B5EF4-FFF2-40B4-BE49-F238E27FC236}">
                <a16:creationId xmlns:a16="http://schemas.microsoft.com/office/drawing/2014/main" id="{CDD61403-7C7E-B38E-51FD-5D813274723D}"/>
              </a:ext>
            </a:extLst>
          </p:cNvPr>
          <p:cNvSpPr/>
          <p:nvPr/>
        </p:nvSpPr>
        <p:spPr>
          <a:xfrm>
            <a:off x="12846184" y="2073747"/>
            <a:ext cx="2493099" cy="764771"/>
          </a:xfrm>
          <a:prstGeom prst="rect">
            <a:avLst/>
          </a:prstGeom>
          <a:solidFill>
            <a:srgbClr val="F6B0E9"/>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4" name="Rectangle 23">
            <a:extLst>
              <a:ext uri="{FF2B5EF4-FFF2-40B4-BE49-F238E27FC236}">
                <a16:creationId xmlns:a16="http://schemas.microsoft.com/office/drawing/2014/main" id="{BDCB8C90-A6BD-BEBB-AB23-5EB9658DB74C}"/>
              </a:ext>
            </a:extLst>
          </p:cNvPr>
          <p:cNvSpPr/>
          <p:nvPr/>
        </p:nvSpPr>
        <p:spPr>
          <a:xfrm>
            <a:off x="9819882" y="2073747"/>
            <a:ext cx="2493099" cy="764771"/>
          </a:xfrm>
          <a:prstGeom prst="rect">
            <a:avLst/>
          </a:prstGeom>
          <a:solidFill>
            <a:schemeClr val="accent4">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5" name="Rectangle 24">
            <a:extLst>
              <a:ext uri="{FF2B5EF4-FFF2-40B4-BE49-F238E27FC236}">
                <a16:creationId xmlns:a16="http://schemas.microsoft.com/office/drawing/2014/main" id="{2188FACA-0C16-0553-F799-04E6317C3C77}"/>
              </a:ext>
            </a:extLst>
          </p:cNvPr>
          <p:cNvSpPr/>
          <p:nvPr/>
        </p:nvSpPr>
        <p:spPr>
          <a:xfrm>
            <a:off x="6832733" y="2073747"/>
            <a:ext cx="2493099" cy="764771"/>
          </a:xfrm>
          <a:prstGeom prst="rect">
            <a:avLst/>
          </a:prstGeom>
          <a:solidFill>
            <a:schemeClr val="accent6">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6" name="Rectangle 25">
            <a:extLst>
              <a:ext uri="{FF2B5EF4-FFF2-40B4-BE49-F238E27FC236}">
                <a16:creationId xmlns:a16="http://schemas.microsoft.com/office/drawing/2014/main" id="{A2CE5A65-5E54-63DB-5269-45343A81A903}"/>
              </a:ext>
            </a:extLst>
          </p:cNvPr>
          <p:cNvSpPr/>
          <p:nvPr/>
        </p:nvSpPr>
        <p:spPr>
          <a:xfrm>
            <a:off x="3806431" y="2073747"/>
            <a:ext cx="2493099" cy="764771"/>
          </a:xfrm>
          <a:prstGeom prst="rect">
            <a:avLst/>
          </a:prstGeom>
          <a:solidFill>
            <a:schemeClr val="accent1">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7" name="Rectangle 26">
            <a:extLst>
              <a:ext uri="{FF2B5EF4-FFF2-40B4-BE49-F238E27FC236}">
                <a16:creationId xmlns:a16="http://schemas.microsoft.com/office/drawing/2014/main" id="{690BDF60-BD8B-3507-7829-9DC08F7775B1}"/>
              </a:ext>
            </a:extLst>
          </p:cNvPr>
          <p:cNvSpPr/>
          <p:nvPr/>
        </p:nvSpPr>
        <p:spPr>
          <a:xfrm>
            <a:off x="583930" y="2073746"/>
            <a:ext cx="2493099" cy="764771"/>
          </a:xfrm>
          <a:prstGeom prst="rect">
            <a:avLst/>
          </a:prstGeom>
          <a:solidFill>
            <a:schemeClr val="accent2">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cxnSp>
        <p:nvCxnSpPr>
          <p:cNvPr id="31" name="Straight Connector 30">
            <a:extLst>
              <a:ext uri="{FF2B5EF4-FFF2-40B4-BE49-F238E27FC236}">
                <a16:creationId xmlns:a16="http://schemas.microsoft.com/office/drawing/2014/main" id="{00F6BA24-C3D7-D2C7-7D04-338D9BEF650D}"/>
              </a:ext>
            </a:extLst>
          </p:cNvPr>
          <p:cNvCxnSpPr>
            <a:cxnSpLocks/>
          </p:cNvCxnSpPr>
          <p:nvPr/>
        </p:nvCxnSpPr>
        <p:spPr>
          <a:xfrm>
            <a:off x="376518" y="1846729"/>
            <a:ext cx="1525792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3CC6DE6-C318-C83A-0B42-8699DCCCC700}"/>
              </a:ext>
            </a:extLst>
          </p:cNvPr>
          <p:cNvCxnSpPr>
            <a:cxnSpLocks/>
          </p:cNvCxnSpPr>
          <p:nvPr/>
        </p:nvCxnSpPr>
        <p:spPr>
          <a:xfrm>
            <a:off x="3463471" y="1825566"/>
            <a:ext cx="0" cy="2838834"/>
          </a:xfrm>
          <a:prstGeom prst="line">
            <a:avLst/>
          </a:prstGeom>
          <a:ln w="38100"/>
        </p:spPr>
        <p:style>
          <a:lnRef idx="3">
            <a:schemeClr val="dk1"/>
          </a:lnRef>
          <a:fillRef idx="0">
            <a:schemeClr val="dk1"/>
          </a:fillRef>
          <a:effectRef idx="2">
            <a:schemeClr val="dk1"/>
          </a:effectRef>
          <a:fontRef idx="minor">
            <a:schemeClr val="tx1"/>
          </a:fontRef>
        </p:style>
      </p:cxnSp>
      <p:cxnSp>
        <p:nvCxnSpPr>
          <p:cNvPr id="34" name="Straight Connector 33">
            <a:extLst>
              <a:ext uri="{FF2B5EF4-FFF2-40B4-BE49-F238E27FC236}">
                <a16:creationId xmlns:a16="http://schemas.microsoft.com/office/drawing/2014/main" id="{11CBF1A4-E555-7C92-C818-40222A00BB0D}"/>
              </a:ext>
            </a:extLst>
          </p:cNvPr>
          <p:cNvCxnSpPr>
            <a:cxnSpLocks/>
          </p:cNvCxnSpPr>
          <p:nvPr/>
        </p:nvCxnSpPr>
        <p:spPr>
          <a:xfrm>
            <a:off x="6580896" y="1839017"/>
            <a:ext cx="0" cy="2728220"/>
          </a:xfrm>
          <a:prstGeom prst="line">
            <a:avLst/>
          </a:prstGeom>
          <a:ln w="38100"/>
        </p:spPr>
        <p:style>
          <a:lnRef idx="3">
            <a:schemeClr val="dk1"/>
          </a:lnRef>
          <a:fillRef idx="0">
            <a:schemeClr val="dk1"/>
          </a:fillRef>
          <a:effectRef idx="2">
            <a:schemeClr val="dk1"/>
          </a:effectRef>
          <a:fontRef idx="minor">
            <a:schemeClr val="tx1"/>
          </a:fontRef>
        </p:style>
      </p:cxnSp>
      <p:cxnSp>
        <p:nvCxnSpPr>
          <p:cNvPr id="35" name="Straight Connector 34">
            <a:extLst>
              <a:ext uri="{FF2B5EF4-FFF2-40B4-BE49-F238E27FC236}">
                <a16:creationId xmlns:a16="http://schemas.microsoft.com/office/drawing/2014/main" id="{1D4DD864-2940-E83A-69A4-A18ABF6EBD8F}"/>
              </a:ext>
            </a:extLst>
          </p:cNvPr>
          <p:cNvCxnSpPr>
            <a:cxnSpLocks/>
          </p:cNvCxnSpPr>
          <p:nvPr/>
        </p:nvCxnSpPr>
        <p:spPr>
          <a:xfrm>
            <a:off x="15634447" y="1825566"/>
            <a:ext cx="0" cy="6396048"/>
          </a:xfrm>
          <a:prstGeom prst="line">
            <a:avLst/>
          </a:prstGeom>
          <a:ln w="38100"/>
        </p:spPr>
        <p:style>
          <a:lnRef idx="3">
            <a:schemeClr val="dk1"/>
          </a:lnRef>
          <a:fillRef idx="0">
            <a:schemeClr val="dk1"/>
          </a:fillRef>
          <a:effectRef idx="2">
            <a:schemeClr val="dk1"/>
          </a:effectRef>
          <a:fontRef idx="minor">
            <a:schemeClr val="tx1"/>
          </a:fontRef>
        </p:style>
      </p:cxnSp>
      <p:cxnSp>
        <p:nvCxnSpPr>
          <p:cNvPr id="36" name="Straight Connector 35">
            <a:extLst>
              <a:ext uri="{FF2B5EF4-FFF2-40B4-BE49-F238E27FC236}">
                <a16:creationId xmlns:a16="http://schemas.microsoft.com/office/drawing/2014/main" id="{B52F2450-080E-2879-6B1C-4D90499AC5DB}"/>
              </a:ext>
            </a:extLst>
          </p:cNvPr>
          <p:cNvCxnSpPr>
            <a:cxnSpLocks/>
          </p:cNvCxnSpPr>
          <p:nvPr/>
        </p:nvCxnSpPr>
        <p:spPr>
          <a:xfrm>
            <a:off x="12542426" y="1845714"/>
            <a:ext cx="0" cy="1719400"/>
          </a:xfrm>
          <a:prstGeom prst="line">
            <a:avLst/>
          </a:prstGeom>
          <a:ln w="38100"/>
        </p:spPr>
        <p:style>
          <a:lnRef idx="3">
            <a:schemeClr val="dk1"/>
          </a:lnRef>
          <a:fillRef idx="0">
            <a:schemeClr val="dk1"/>
          </a:fillRef>
          <a:effectRef idx="2">
            <a:schemeClr val="dk1"/>
          </a:effectRef>
          <a:fontRef idx="minor">
            <a:schemeClr val="tx1"/>
          </a:fontRef>
        </p:style>
      </p:cxnSp>
      <p:cxnSp>
        <p:nvCxnSpPr>
          <p:cNvPr id="37" name="Straight Connector 36">
            <a:extLst>
              <a:ext uri="{FF2B5EF4-FFF2-40B4-BE49-F238E27FC236}">
                <a16:creationId xmlns:a16="http://schemas.microsoft.com/office/drawing/2014/main" id="{27A2E7D9-9460-8B40-DE74-FABFC591BDDE}"/>
              </a:ext>
            </a:extLst>
          </p:cNvPr>
          <p:cNvCxnSpPr>
            <a:cxnSpLocks/>
          </p:cNvCxnSpPr>
          <p:nvPr/>
        </p:nvCxnSpPr>
        <p:spPr>
          <a:xfrm>
            <a:off x="370610" y="1825566"/>
            <a:ext cx="0" cy="1669469"/>
          </a:xfrm>
          <a:prstGeom prst="line">
            <a:avLst/>
          </a:prstGeom>
          <a:ln w="38100"/>
        </p:spPr>
        <p:style>
          <a:lnRef idx="3">
            <a:schemeClr val="dk1"/>
          </a:lnRef>
          <a:fillRef idx="0">
            <a:schemeClr val="dk1"/>
          </a:fillRef>
          <a:effectRef idx="2">
            <a:schemeClr val="dk1"/>
          </a:effectRef>
          <a:fontRef idx="minor">
            <a:schemeClr val="tx1"/>
          </a:fontRef>
        </p:style>
      </p:cxnSp>
      <p:cxnSp>
        <p:nvCxnSpPr>
          <p:cNvPr id="38" name="Straight Connector 37">
            <a:extLst>
              <a:ext uri="{FF2B5EF4-FFF2-40B4-BE49-F238E27FC236}">
                <a16:creationId xmlns:a16="http://schemas.microsoft.com/office/drawing/2014/main" id="{4A5C8AE7-C9ED-F011-A2E5-6CA4E6CDA78C}"/>
              </a:ext>
            </a:extLst>
          </p:cNvPr>
          <p:cNvCxnSpPr>
            <a:cxnSpLocks/>
          </p:cNvCxnSpPr>
          <p:nvPr/>
        </p:nvCxnSpPr>
        <p:spPr>
          <a:xfrm>
            <a:off x="737129" y="3670693"/>
            <a:ext cx="0" cy="1011636"/>
          </a:xfrm>
          <a:prstGeom prst="line">
            <a:avLst/>
          </a:prstGeom>
          <a:ln w="38100"/>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693B4797-5067-7CF5-29AD-74C05B207654}"/>
              </a:ext>
            </a:extLst>
          </p:cNvPr>
          <p:cNvCxnSpPr>
            <a:cxnSpLocks/>
          </p:cNvCxnSpPr>
          <p:nvPr/>
        </p:nvCxnSpPr>
        <p:spPr>
          <a:xfrm>
            <a:off x="3463471" y="3506841"/>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0BB68CC-B042-5F03-57D9-C875C27B2EE5}"/>
              </a:ext>
            </a:extLst>
          </p:cNvPr>
          <p:cNvCxnSpPr>
            <a:cxnSpLocks/>
          </p:cNvCxnSpPr>
          <p:nvPr/>
        </p:nvCxnSpPr>
        <p:spPr>
          <a:xfrm>
            <a:off x="370610" y="349503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47D27F0-60BC-EAE1-50F0-642AD46DA124}"/>
              </a:ext>
            </a:extLst>
          </p:cNvPr>
          <p:cNvCxnSpPr>
            <a:cxnSpLocks/>
          </p:cNvCxnSpPr>
          <p:nvPr/>
        </p:nvCxnSpPr>
        <p:spPr>
          <a:xfrm>
            <a:off x="737129" y="467061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6F2C3DC-A6AE-B6E5-9DCE-CD057383D0D1}"/>
              </a:ext>
            </a:extLst>
          </p:cNvPr>
          <p:cNvCxnSpPr>
            <a:cxnSpLocks/>
          </p:cNvCxnSpPr>
          <p:nvPr/>
        </p:nvCxnSpPr>
        <p:spPr>
          <a:xfrm>
            <a:off x="3463471" y="4664400"/>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8F58229-2689-5872-F9D8-6FB67BEB7704}"/>
              </a:ext>
            </a:extLst>
          </p:cNvPr>
          <p:cNvCxnSpPr>
            <a:cxnSpLocks/>
          </p:cNvCxnSpPr>
          <p:nvPr/>
        </p:nvCxnSpPr>
        <p:spPr>
          <a:xfrm>
            <a:off x="6580896" y="3520292"/>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5825B0A-C611-DFBC-B27D-52902806323F}"/>
              </a:ext>
            </a:extLst>
          </p:cNvPr>
          <p:cNvCxnSpPr>
            <a:cxnSpLocks/>
          </p:cNvCxnSpPr>
          <p:nvPr/>
        </p:nvCxnSpPr>
        <p:spPr>
          <a:xfrm>
            <a:off x="11556846" y="354718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82546DE-3802-E56B-E118-B8B033DED1FF}"/>
              </a:ext>
            </a:extLst>
          </p:cNvPr>
          <p:cNvCxnSpPr>
            <a:cxnSpLocks/>
          </p:cNvCxnSpPr>
          <p:nvPr/>
        </p:nvCxnSpPr>
        <p:spPr>
          <a:xfrm>
            <a:off x="14667065" y="701531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85515D3-95CE-D986-443F-D690C90E3048}"/>
              </a:ext>
            </a:extLst>
          </p:cNvPr>
          <p:cNvCxnSpPr>
            <a:cxnSpLocks/>
          </p:cNvCxnSpPr>
          <p:nvPr/>
        </p:nvCxnSpPr>
        <p:spPr>
          <a:xfrm>
            <a:off x="14648867" y="8212648"/>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810C37D-49FB-0090-CDE7-81E0F2ED8AE0}"/>
              </a:ext>
            </a:extLst>
          </p:cNvPr>
          <p:cNvCxnSpPr>
            <a:cxnSpLocks/>
          </p:cNvCxnSpPr>
          <p:nvPr/>
        </p:nvCxnSpPr>
        <p:spPr>
          <a:xfrm>
            <a:off x="14648867" y="4567237"/>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786D079-1C97-FE08-212F-6700DB26F2B3}"/>
              </a:ext>
            </a:extLst>
          </p:cNvPr>
          <p:cNvCxnSpPr>
            <a:cxnSpLocks/>
          </p:cNvCxnSpPr>
          <p:nvPr/>
        </p:nvCxnSpPr>
        <p:spPr>
          <a:xfrm>
            <a:off x="14648867" y="349503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21DC525-93DC-2153-D350-E9F42AF8B59D}"/>
              </a:ext>
            </a:extLst>
          </p:cNvPr>
          <p:cNvCxnSpPr>
            <a:cxnSpLocks/>
          </p:cNvCxnSpPr>
          <p:nvPr/>
        </p:nvCxnSpPr>
        <p:spPr>
          <a:xfrm>
            <a:off x="14648867" y="5849600"/>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89B44D6-BDCD-20EC-AB73-C5E1281751BD}"/>
              </a:ext>
            </a:extLst>
          </p:cNvPr>
          <p:cNvSpPr/>
          <p:nvPr/>
        </p:nvSpPr>
        <p:spPr>
          <a:xfrm>
            <a:off x="583930" y="2995310"/>
            <a:ext cx="2493099" cy="1025695"/>
          </a:xfrm>
          <a:prstGeom prst="rect">
            <a:avLst/>
          </a:prstGeom>
          <a:solidFill>
            <a:schemeClr val="accent2">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4" name="Rectangle 13">
            <a:extLst>
              <a:ext uri="{FF2B5EF4-FFF2-40B4-BE49-F238E27FC236}">
                <a16:creationId xmlns:a16="http://schemas.microsoft.com/office/drawing/2014/main" id="{4C26AA2A-1117-BD61-3307-A008CAF35248}"/>
              </a:ext>
            </a:extLst>
          </p:cNvPr>
          <p:cNvSpPr/>
          <p:nvPr/>
        </p:nvSpPr>
        <p:spPr>
          <a:xfrm>
            <a:off x="899258" y="4151553"/>
            <a:ext cx="2177772" cy="1056704"/>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300" dirty="0">
                <a:solidFill>
                  <a:sysClr val="windowText" lastClr="000000"/>
                </a:solidFill>
              </a:rPr>
              <a:t>Career or Contract 1.00 FTE</a:t>
            </a:r>
          </a:p>
        </p:txBody>
      </p:sp>
      <p:sp>
        <p:nvSpPr>
          <p:cNvPr id="4" name="Rectangle 3">
            <a:extLst>
              <a:ext uri="{FF2B5EF4-FFF2-40B4-BE49-F238E27FC236}">
                <a16:creationId xmlns:a16="http://schemas.microsoft.com/office/drawing/2014/main" id="{813AF1AA-C86E-CED0-D8B2-FD05D59EFCD0}"/>
              </a:ext>
            </a:extLst>
          </p:cNvPr>
          <p:cNvSpPr/>
          <p:nvPr/>
        </p:nvSpPr>
        <p:spPr>
          <a:xfrm>
            <a:off x="3806430" y="2981834"/>
            <a:ext cx="2493099" cy="1050016"/>
          </a:xfrm>
          <a:prstGeom prst="rect">
            <a:avLst/>
          </a:prstGeom>
          <a:solidFill>
            <a:schemeClr val="accent1">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8" name="Rectangle 7">
            <a:extLst>
              <a:ext uri="{FF2B5EF4-FFF2-40B4-BE49-F238E27FC236}">
                <a16:creationId xmlns:a16="http://schemas.microsoft.com/office/drawing/2014/main" id="{11B7C718-DF27-E62B-ECD5-CA810DCE1E81}"/>
              </a:ext>
            </a:extLst>
          </p:cNvPr>
          <p:cNvSpPr/>
          <p:nvPr/>
        </p:nvSpPr>
        <p:spPr>
          <a:xfrm>
            <a:off x="3806430" y="4152515"/>
            <a:ext cx="2493099" cy="1055740"/>
          </a:xfrm>
          <a:prstGeom prst="rect">
            <a:avLst/>
          </a:prstGeom>
          <a:solidFill>
            <a:schemeClr val="accent1">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7" name="Rectangle 6">
            <a:extLst>
              <a:ext uri="{FF2B5EF4-FFF2-40B4-BE49-F238E27FC236}">
                <a16:creationId xmlns:a16="http://schemas.microsoft.com/office/drawing/2014/main" id="{B48EEC9E-1AAB-24BA-2541-AC2BEA7C7674}"/>
              </a:ext>
            </a:extLst>
          </p:cNvPr>
          <p:cNvSpPr/>
          <p:nvPr/>
        </p:nvSpPr>
        <p:spPr>
          <a:xfrm>
            <a:off x="6830733" y="2970028"/>
            <a:ext cx="2493099" cy="1050015"/>
          </a:xfrm>
          <a:prstGeom prst="rect">
            <a:avLst/>
          </a:prstGeom>
          <a:solidFill>
            <a:schemeClr val="accent6">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5" name="Rectangle 4">
            <a:extLst>
              <a:ext uri="{FF2B5EF4-FFF2-40B4-BE49-F238E27FC236}">
                <a16:creationId xmlns:a16="http://schemas.microsoft.com/office/drawing/2014/main" id="{C4507255-B6EB-0ECF-4470-CD55F21DFB3F}"/>
              </a:ext>
            </a:extLst>
          </p:cNvPr>
          <p:cNvSpPr/>
          <p:nvPr/>
        </p:nvSpPr>
        <p:spPr>
          <a:xfrm>
            <a:off x="9819882" y="2982798"/>
            <a:ext cx="2514672" cy="1037246"/>
          </a:xfrm>
          <a:prstGeom prst="rect">
            <a:avLst/>
          </a:prstGeom>
          <a:solidFill>
            <a:schemeClr val="accent4">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9" name="Rectangle 8">
            <a:extLst>
              <a:ext uri="{FF2B5EF4-FFF2-40B4-BE49-F238E27FC236}">
                <a16:creationId xmlns:a16="http://schemas.microsoft.com/office/drawing/2014/main" id="{C072CB95-ED5A-D77A-7147-8BB7A8D81F03}"/>
              </a:ext>
            </a:extLst>
          </p:cNvPr>
          <p:cNvSpPr/>
          <p:nvPr/>
        </p:nvSpPr>
        <p:spPr>
          <a:xfrm>
            <a:off x="12844185" y="2970990"/>
            <a:ext cx="2495097"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3" name="Rectangle 12">
            <a:extLst>
              <a:ext uri="{FF2B5EF4-FFF2-40B4-BE49-F238E27FC236}">
                <a16:creationId xmlns:a16="http://schemas.microsoft.com/office/drawing/2014/main" id="{15AC9466-19F5-244E-E32A-6E5909B74DA5}"/>
              </a:ext>
            </a:extLst>
          </p:cNvPr>
          <p:cNvSpPr/>
          <p:nvPr/>
        </p:nvSpPr>
        <p:spPr>
          <a:xfrm>
            <a:off x="12840888" y="5333076"/>
            <a:ext cx="2495098"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8" name="Rectangle 17">
            <a:extLst>
              <a:ext uri="{FF2B5EF4-FFF2-40B4-BE49-F238E27FC236}">
                <a16:creationId xmlns:a16="http://schemas.microsoft.com/office/drawing/2014/main" id="{E1D60B58-ACBA-6D1D-99D3-3773099C44ED}"/>
              </a:ext>
            </a:extLst>
          </p:cNvPr>
          <p:cNvSpPr/>
          <p:nvPr/>
        </p:nvSpPr>
        <p:spPr>
          <a:xfrm>
            <a:off x="12844183" y="4152033"/>
            <a:ext cx="2495098"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9" name="Rectangle 18">
            <a:extLst>
              <a:ext uri="{FF2B5EF4-FFF2-40B4-BE49-F238E27FC236}">
                <a16:creationId xmlns:a16="http://schemas.microsoft.com/office/drawing/2014/main" id="{9B68BB3D-638F-1E92-5A48-15E5E53FD6A5}"/>
              </a:ext>
            </a:extLst>
          </p:cNvPr>
          <p:cNvSpPr/>
          <p:nvPr/>
        </p:nvSpPr>
        <p:spPr>
          <a:xfrm>
            <a:off x="12844183" y="6515564"/>
            <a:ext cx="2495098"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20" name="Rectangle 19">
            <a:extLst>
              <a:ext uri="{FF2B5EF4-FFF2-40B4-BE49-F238E27FC236}">
                <a16:creationId xmlns:a16="http://schemas.microsoft.com/office/drawing/2014/main" id="{6A3AD81A-0469-B210-CAA9-23A3DA42A52B}"/>
              </a:ext>
            </a:extLst>
          </p:cNvPr>
          <p:cNvSpPr/>
          <p:nvPr/>
        </p:nvSpPr>
        <p:spPr>
          <a:xfrm>
            <a:off x="12844183" y="7697088"/>
            <a:ext cx="2495098"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1" name="TextBox 10">
            <a:extLst>
              <a:ext uri="{FF2B5EF4-FFF2-40B4-BE49-F238E27FC236}">
                <a16:creationId xmlns:a16="http://schemas.microsoft.com/office/drawing/2014/main" id="{7D3A43EB-5DB6-30F7-5DAD-BB54C24A9D52}"/>
              </a:ext>
            </a:extLst>
          </p:cNvPr>
          <p:cNvSpPr txBox="1"/>
          <p:nvPr/>
        </p:nvSpPr>
        <p:spPr>
          <a:xfrm>
            <a:off x="6461679" y="1414903"/>
            <a:ext cx="269115" cy="584775"/>
          </a:xfrm>
          <a:prstGeom prst="rect">
            <a:avLst/>
          </a:prstGeom>
          <a:noFill/>
        </p:spPr>
        <p:txBody>
          <a:bodyPr wrap="square" rtlCol="0">
            <a:spAutoFit/>
          </a:bodyPr>
          <a:lstStyle/>
          <a:p>
            <a:r>
              <a:rPr lang="en-US" sz="1400" dirty="0"/>
              <a:t>1</a:t>
            </a:r>
          </a:p>
          <a:p>
            <a:endParaRPr lang="en-US" dirty="0"/>
          </a:p>
        </p:txBody>
      </p:sp>
      <p:sp>
        <p:nvSpPr>
          <p:cNvPr id="15" name="TextBox 14">
            <a:extLst>
              <a:ext uri="{FF2B5EF4-FFF2-40B4-BE49-F238E27FC236}">
                <a16:creationId xmlns:a16="http://schemas.microsoft.com/office/drawing/2014/main" id="{9ECDEEF6-B694-9DFC-BA1F-F47E7AD5E549}"/>
              </a:ext>
            </a:extLst>
          </p:cNvPr>
          <p:cNvSpPr txBox="1"/>
          <p:nvPr/>
        </p:nvSpPr>
        <p:spPr>
          <a:xfrm>
            <a:off x="836457" y="4976717"/>
            <a:ext cx="301686" cy="307777"/>
          </a:xfrm>
          <a:prstGeom prst="rect">
            <a:avLst/>
          </a:prstGeom>
          <a:noFill/>
        </p:spPr>
        <p:txBody>
          <a:bodyPr wrap="square" rtlCol="0">
            <a:spAutoFit/>
          </a:bodyPr>
          <a:lstStyle/>
          <a:p>
            <a:r>
              <a:rPr lang="en-US" sz="1400" dirty="0"/>
              <a:t>3</a:t>
            </a:r>
          </a:p>
        </p:txBody>
      </p:sp>
      <p:sp>
        <p:nvSpPr>
          <p:cNvPr id="16" name="TextBox 15">
            <a:extLst>
              <a:ext uri="{FF2B5EF4-FFF2-40B4-BE49-F238E27FC236}">
                <a16:creationId xmlns:a16="http://schemas.microsoft.com/office/drawing/2014/main" id="{073C6C4D-58DE-4194-49CF-CF1E67B3614A}"/>
              </a:ext>
            </a:extLst>
          </p:cNvPr>
          <p:cNvSpPr txBox="1"/>
          <p:nvPr/>
        </p:nvSpPr>
        <p:spPr>
          <a:xfrm>
            <a:off x="3749127" y="3805497"/>
            <a:ext cx="276038" cy="307777"/>
          </a:xfrm>
          <a:prstGeom prst="rect">
            <a:avLst/>
          </a:prstGeom>
          <a:noFill/>
        </p:spPr>
        <p:txBody>
          <a:bodyPr wrap="none" rtlCol="0">
            <a:spAutoFit/>
          </a:bodyPr>
          <a:lstStyle/>
          <a:p>
            <a:r>
              <a:rPr lang="en-US" sz="1400" dirty="0"/>
              <a:t>4</a:t>
            </a:r>
          </a:p>
        </p:txBody>
      </p:sp>
      <p:sp>
        <p:nvSpPr>
          <p:cNvPr id="17" name="TextBox 16">
            <a:extLst>
              <a:ext uri="{FF2B5EF4-FFF2-40B4-BE49-F238E27FC236}">
                <a16:creationId xmlns:a16="http://schemas.microsoft.com/office/drawing/2014/main" id="{1B957466-9178-8771-20EF-4FADCBCE7A1E}"/>
              </a:ext>
            </a:extLst>
          </p:cNvPr>
          <p:cNvSpPr txBox="1"/>
          <p:nvPr/>
        </p:nvSpPr>
        <p:spPr>
          <a:xfrm>
            <a:off x="3751752" y="4965774"/>
            <a:ext cx="276038" cy="307777"/>
          </a:xfrm>
          <a:prstGeom prst="rect">
            <a:avLst/>
          </a:prstGeom>
          <a:noFill/>
        </p:spPr>
        <p:txBody>
          <a:bodyPr wrap="none" rtlCol="0">
            <a:spAutoFit/>
          </a:bodyPr>
          <a:lstStyle/>
          <a:p>
            <a:r>
              <a:rPr lang="en-US" sz="1400" dirty="0"/>
              <a:t>5</a:t>
            </a:r>
          </a:p>
        </p:txBody>
      </p:sp>
      <p:sp>
        <p:nvSpPr>
          <p:cNvPr id="21" name="TextBox 20">
            <a:extLst>
              <a:ext uri="{FF2B5EF4-FFF2-40B4-BE49-F238E27FC236}">
                <a16:creationId xmlns:a16="http://schemas.microsoft.com/office/drawing/2014/main" id="{F62281F6-B2E1-8E1D-0F94-6CC8CB743FEF}"/>
              </a:ext>
            </a:extLst>
          </p:cNvPr>
          <p:cNvSpPr txBox="1"/>
          <p:nvPr/>
        </p:nvSpPr>
        <p:spPr>
          <a:xfrm>
            <a:off x="6795579" y="3793946"/>
            <a:ext cx="276038" cy="307777"/>
          </a:xfrm>
          <a:prstGeom prst="rect">
            <a:avLst/>
          </a:prstGeom>
          <a:noFill/>
        </p:spPr>
        <p:txBody>
          <a:bodyPr wrap="none" rtlCol="0">
            <a:spAutoFit/>
          </a:bodyPr>
          <a:lstStyle/>
          <a:p>
            <a:r>
              <a:rPr lang="en-US" sz="1400" dirty="0"/>
              <a:t>6</a:t>
            </a:r>
          </a:p>
        </p:txBody>
      </p:sp>
      <p:sp>
        <p:nvSpPr>
          <p:cNvPr id="22" name="TextBox 21">
            <a:extLst>
              <a:ext uri="{FF2B5EF4-FFF2-40B4-BE49-F238E27FC236}">
                <a16:creationId xmlns:a16="http://schemas.microsoft.com/office/drawing/2014/main" id="{A93D7AD5-F8A1-010E-94BB-39AAF9D82ED5}"/>
              </a:ext>
            </a:extLst>
          </p:cNvPr>
          <p:cNvSpPr txBox="1"/>
          <p:nvPr/>
        </p:nvSpPr>
        <p:spPr>
          <a:xfrm>
            <a:off x="9787925" y="3770583"/>
            <a:ext cx="276038" cy="307777"/>
          </a:xfrm>
          <a:prstGeom prst="rect">
            <a:avLst/>
          </a:prstGeom>
          <a:noFill/>
        </p:spPr>
        <p:txBody>
          <a:bodyPr wrap="none" rtlCol="0">
            <a:spAutoFit/>
          </a:bodyPr>
          <a:lstStyle/>
          <a:p>
            <a:r>
              <a:rPr lang="en-US" sz="1400" dirty="0"/>
              <a:t>8</a:t>
            </a:r>
          </a:p>
        </p:txBody>
      </p:sp>
      <p:sp>
        <p:nvSpPr>
          <p:cNvPr id="28" name="TextBox 27">
            <a:extLst>
              <a:ext uri="{FF2B5EF4-FFF2-40B4-BE49-F238E27FC236}">
                <a16:creationId xmlns:a16="http://schemas.microsoft.com/office/drawing/2014/main" id="{80D47C5E-D7E4-508B-6007-216DBFCC47A1}"/>
              </a:ext>
            </a:extLst>
          </p:cNvPr>
          <p:cNvSpPr txBox="1"/>
          <p:nvPr/>
        </p:nvSpPr>
        <p:spPr>
          <a:xfrm>
            <a:off x="12802169" y="3781734"/>
            <a:ext cx="276038" cy="307777"/>
          </a:xfrm>
          <a:prstGeom prst="rect">
            <a:avLst/>
          </a:prstGeom>
          <a:noFill/>
        </p:spPr>
        <p:txBody>
          <a:bodyPr wrap="none" rtlCol="0">
            <a:spAutoFit/>
          </a:bodyPr>
          <a:lstStyle/>
          <a:p>
            <a:r>
              <a:rPr lang="en-US" sz="1400" dirty="0"/>
              <a:t>9</a:t>
            </a:r>
          </a:p>
        </p:txBody>
      </p:sp>
      <p:sp>
        <p:nvSpPr>
          <p:cNvPr id="30" name="TextBox 29">
            <a:extLst>
              <a:ext uri="{FF2B5EF4-FFF2-40B4-BE49-F238E27FC236}">
                <a16:creationId xmlns:a16="http://schemas.microsoft.com/office/drawing/2014/main" id="{76EB5264-EDE4-4C75-CA49-95B473385113}"/>
              </a:ext>
            </a:extLst>
          </p:cNvPr>
          <p:cNvSpPr txBox="1"/>
          <p:nvPr/>
        </p:nvSpPr>
        <p:spPr>
          <a:xfrm>
            <a:off x="12770833" y="4960392"/>
            <a:ext cx="367408" cy="307777"/>
          </a:xfrm>
          <a:prstGeom prst="rect">
            <a:avLst/>
          </a:prstGeom>
          <a:noFill/>
        </p:spPr>
        <p:txBody>
          <a:bodyPr wrap="none" rtlCol="0">
            <a:spAutoFit/>
          </a:bodyPr>
          <a:lstStyle/>
          <a:p>
            <a:r>
              <a:rPr lang="en-US" sz="1400" dirty="0"/>
              <a:t>10</a:t>
            </a:r>
          </a:p>
        </p:txBody>
      </p:sp>
      <p:sp>
        <p:nvSpPr>
          <p:cNvPr id="32" name="TextBox 31">
            <a:extLst>
              <a:ext uri="{FF2B5EF4-FFF2-40B4-BE49-F238E27FC236}">
                <a16:creationId xmlns:a16="http://schemas.microsoft.com/office/drawing/2014/main" id="{D4E9C5C2-E3D2-9B1C-C6B5-A88ECB23AD53}"/>
              </a:ext>
            </a:extLst>
          </p:cNvPr>
          <p:cNvSpPr txBox="1"/>
          <p:nvPr/>
        </p:nvSpPr>
        <p:spPr>
          <a:xfrm>
            <a:off x="12777113" y="6136896"/>
            <a:ext cx="367408" cy="307777"/>
          </a:xfrm>
          <a:prstGeom prst="rect">
            <a:avLst/>
          </a:prstGeom>
          <a:noFill/>
        </p:spPr>
        <p:txBody>
          <a:bodyPr wrap="none" rtlCol="0">
            <a:spAutoFit/>
          </a:bodyPr>
          <a:lstStyle/>
          <a:p>
            <a:r>
              <a:rPr lang="en-US" sz="1400" dirty="0"/>
              <a:t>11</a:t>
            </a:r>
          </a:p>
        </p:txBody>
      </p:sp>
      <p:sp>
        <p:nvSpPr>
          <p:cNvPr id="39" name="TextBox 38">
            <a:extLst>
              <a:ext uri="{FF2B5EF4-FFF2-40B4-BE49-F238E27FC236}">
                <a16:creationId xmlns:a16="http://schemas.microsoft.com/office/drawing/2014/main" id="{DDD66B70-2E00-B144-51B1-6093F52DE84D}"/>
              </a:ext>
            </a:extLst>
          </p:cNvPr>
          <p:cNvSpPr txBox="1"/>
          <p:nvPr/>
        </p:nvSpPr>
        <p:spPr>
          <a:xfrm>
            <a:off x="12766126" y="7310599"/>
            <a:ext cx="367408" cy="307777"/>
          </a:xfrm>
          <a:prstGeom prst="rect">
            <a:avLst/>
          </a:prstGeom>
          <a:noFill/>
        </p:spPr>
        <p:txBody>
          <a:bodyPr wrap="none" rtlCol="0">
            <a:spAutoFit/>
          </a:bodyPr>
          <a:lstStyle/>
          <a:p>
            <a:r>
              <a:rPr lang="en-US" sz="1400" dirty="0"/>
              <a:t>12</a:t>
            </a:r>
          </a:p>
        </p:txBody>
      </p:sp>
      <p:sp>
        <p:nvSpPr>
          <p:cNvPr id="41" name="TextBox 40">
            <a:extLst>
              <a:ext uri="{FF2B5EF4-FFF2-40B4-BE49-F238E27FC236}">
                <a16:creationId xmlns:a16="http://schemas.microsoft.com/office/drawing/2014/main" id="{D3EDF781-986B-91D6-B5CB-7278C56CC68C}"/>
              </a:ext>
            </a:extLst>
          </p:cNvPr>
          <p:cNvSpPr txBox="1"/>
          <p:nvPr/>
        </p:nvSpPr>
        <p:spPr>
          <a:xfrm>
            <a:off x="12766936" y="8491046"/>
            <a:ext cx="367408" cy="307777"/>
          </a:xfrm>
          <a:prstGeom prst="rect">
            <a:avLst/>
          </a:prstGeom>
          <a:noFill/>
        </p:spPr>
        <p:txBody>
          <a:bodyPr wrap="none" rtlCol="0">
            <a:spAutoFit/>
          </a:bodyPr>
          <a:lstStyle/>
          <a:p>
            <a:r>
              <a:rPr lang="en-US" sz="1400" dirty="0"/>
              <a:t>13</a:t>
            </a:r>
          </a:p>
        </p:txBody>
      </p:sp>
      <p:cxnSp>
        <p:nvCxnSpPr>
          <p:cNvPr id="46" name="Straight Connector 45">
            <a:extLst>
              <a:ext uri="{FF2B5EF4-FFF2-40B4-BE49-F238E27FC236}">
                <a16:creationId xmlns:a16="http://schemas.microsoft.com/office/drawing/2014/main" id="{697655C5-06DB-2A1E-D0C6-5999B7F664BF}"/>
              </a:ext>
            </a:extLst>
          </p:cNvPr>
          <p:cNvCxnSpPr>
            <a:cxnSpLocks/>
          </p:cNvCxnSpPr>
          <p:nvPr/>
        </p:nvCxnSpPr>
        <p:spPr>
          <a:xfrm>
            <a:off x="6580896" y="4560027"/>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88518865-B6A3-9D9A-23B9-AB9D352FF4F1}"/>
              </a:ext>
            </a:extLst>
          </p:cNvPr>
          <p:cNvSpPr/>
          <p:nvPr/>
        </p:nvSpPr>
        <p:spPr>
          <a:xfrm>
            <a:off x="6830732" y="4127233"/>
            <a:ext cx="2493099" cy="1050015"/>
          </a:xfrm>
          <a:prstGeom prst="rect">
            <a:avLst/>
          </a:prstGeom>
          <a:solidFill>
            <a:schemeClr val="accent6">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57" name="TextBox 56">
            <a:extLst>
              <a:ext uri="{FF2B5EF4-FFF2-40B4-BE49-F238E27FC236}">
                <a16:creationId xmlns:a16="http://schemas.microsoft.com/office/drawing/2014/main" id="{4814CE0D-BCB9-611A-F136-7C099EA2E6BA}"/>
              </a:ext>
            </a:extLst>
          </p:cNvPr>
          <p:cNvSpPr txBox="1"/>
          <p:nvPr/>
        </p:nvSpPr>
        <p:spPr>
          <a:xfrm>
            <a:off x="6771401" y="4939283"/>
            <a:ext cx="276038" cy="307777"/>
          </a:xfrm>
          <a:prstGeom prst="rect">
            <a:avLst/>
          </a:prstGeom>
          <a:noFill/>
        </p:spPr>
        <p:txBody>
          <a:bodyPr wrap="none" rtlCol="0">
            <a:spAutoFit/>
          </a:bodyPr>
          <a:lstStyle/>
          <a:p>
            <a:r>
              <a:rPr lang="en-US" sz="1400" dirty="0"/>
              <a:t>7</a:t>
            </a:r>
          </a:p>
        </p:txBody>
      </p:sp>
      <p:sp>
        <p:nvSpPr>
          <p:cNvPr id="42" name="TextBox 41">
            <a:extLst>
              <a:ext uri="{FF2B5EF4-FFF2-40B4-BE49-F238E27FC236}">
                <a16:creationId xmlns:a16="http://schemas.microsoft.com/office/drawing/2014/main" id="{6D0487D6-C663-6C2F-3F30-4F24FBE69796}"/>
              </a:ext>
            </a:extLst>
          </p:cNvPr>
          <p:cNvSpPr txBox="1"/>
          <p:nvPr/>
        </p:nvSpPr>
        <p:spPr>
          <a:xfrm>
            <a:off x="517024" y="3782203"/>
            <a:ext cx="276038" cy="307777"/>
          </a:xfrm>
          <a:prstGeom prst="rect">
            <a:avLst/>
          </a:prstGeom>
          <a:noFill/>
        </p:spPr>
        <p:txBody>
          <a:bodyPr wrap="none" rtlCol="0">
            <a:spAutoFit/>
          </a:bodyPr>
          <a:lstStyle/>
          <a:p>
            <a:r>
              <a:rPr lang="en-US" sz="1400" dirty="0"/>
              <a:t>2</a:t>
            </a:r>
          </a:p>
        </p:txBody>
      </p:sp>
    </p:spTree>
    <p:extLst>
      <p:ext uri="{BB962C8B-B14F-4D97-AF65-F5344CB8AC3E}">
        <p14:creationId xmlns:p14="http://schemas.microsoft.com/office/powerpoint/2010/main" val="299410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D5398F55-F706-81E6-6C64-5D7DE3115D52}"/>
              </a:ext>
            </a:extLst>
          </p:cNvPr>
          <p:cNvCxnSpPr>
            <a:cxnSpLocks/>
          </p:cNvCxnSpPr>
          <p:nvPr/>
        </p:nvCxnSpPr>
        <p:spPr>
          <a:xfrm>
            <a:off x="8119269" y="1204686"/>
            <a:ext cx="0" cy="620880"/>
          </a:xfrm>
          <a:prstGeom prst="line">
            <a:avLst/>
          </a:prstGeom>
          <a:ln w="38100"/>
        </p:spPr>
        <p:style>
          <a:lnRef idx="3">
            <a:schemeClr val="dk1"/>
          </a:lnRef>
          <a:fillRef idx="0">
            <a:schemeClr val="dk1"/>
          </a:fillRef>
          <a:effectRef idx="2">
            <a:schemeClr val="dk1"/>
          </a:effectRef>
          <a:fontRef idx="minor">
            <a:schemeClr val="tx1"/>
          </a:fontRef>
        </p:style>
      </p:cxnSp>
      <p:sp>
        <p:nvSpPr>
          <p:cNvPr id="6" name="TextBox 5">
            <a:extLst>
              <a:ext uri="{FF2B5EF4-FFF2-40B4-BE49-F238E27FC236}">
                <a16:creationId xmlns:a16="http://schemas.microsoft.com/office/drawing/2014/main" id="{C2637AFA-9D52-8A52-3415-D91999B73A04}"/>
              </a:ext>
            </a:extLst>
          </p:cNvPr>
          <p:cNvSpPr txBox="1"/>
          <p:nvPr/>
        </p:nvSpPr>
        <p:spPr>
          <a:xfrm>
            <a:off x="11066431" y="60593"/>
            <a:ext cx="4939953" cy="1815882"/>
          </a:xfrm>
          <a:prstGeom prst="rect">
            <a:avLst/>
          </a:prstGeom>
          <a:noFill/>
        </p:spPr>
        <p:txBody>
          <a:bodyPr wrap="square" rtlCol="0">
            <a:spAutoFit/>
          </a:bodyPr>
          <a:lstStyle/>
          <a:p>
            <a:pPr algn="r"/>
            <a:r>
              <a:rPr lang="en-US" sz="2200" b="1" dirty="0"/>
              <a:t>UCANR (Insert Unit Name)</a:t>
            </a:r>
          </a:p>
          <a:p>
            <a:pPr algn="r"/>
            <a:r>
              <a:rPr lang="en-US" sz="2200" b="1" dirty="0">
                <a:solidFill>
                  <a:srgbClr val="FF0000"/>
                </a:solidFill>
              </a:rPr>
              <a:t>Proposed Future State</a:t>
            </a:r>
          </a:p>
          <a:p>
            <a:pPr algn="r"/>
            <a:r>
              <a:rPr lang="en-US" sz="2000" b="1" dirty="0"/>
              <a:t>Proposed (Insert Month and Year)</a:t>
            </a:r>
          </a:p>
          <a:p>
            <a:pPr algn="r"/>
            <a:r>
              <a:rPr lang="en-US" sz="1600" dirty="0"/>
              <a:t>X.XX FTE </a:t>
            </a:r>
          </a:p>
          <a:p>
            <a:pPr algn="r"/>
            <a:r>
              <a:rPr lang="en-US" sz="1600" dirty="0"/>
              <a:t>XX Employees</a:t>
            </a:r>
          </a:p>
          <a:p>
            <a:pPr algn="r"/>
            <a:r>
              <a:rPr lang="en-US" sz="1600" dirty="0"/>
              <a:t>$X.XM Total Cost</a:t>
            </a:r>
          </a:p>
        </p:txBody>
      </p:sp>
      <p:sp>
        <p:nvSpPr>
          <p:cNvPr id="3" name="Rectangle 2"/>
          <p:cNvSpPr/>
          <p:nvPr/>
        </p:nvSpPr>
        <p:spPr>
          <a:xfrm>
            <a:off x="6516914" y="476069"/>
            <a:ext cx="3071610" cy="1183013"/>
          </a:xfrm>
          <a:prstGeom prst="rect">
            <a:avLst/>
          </a:prstGeom>
          <a:solidFill>
            <a:schemeClr val="accent3">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Working Title</a:t>
            </a:r>
          </a:p>
          <a:p>
            <a:pPr algn="ctr"/>
            <a:r>
              <a:rPr lang="en-US" sz="1600" dirty="0">
                <a:solidFill>
                  <a:sysClr val="windowText" lastClr="000000"/>
                </a:solidFill>
              </a:rPr>
              <a:t>Name</a:t>
            </a:r>
          </a:p>
          <a:p>
            <a:pPr algn="ctr"/>
            <a:r>
              <a:rPr lang="en-US" sz="1600" i="1" dirty="0">
                <a:solidFill>
                  <a:sysClr val="windowText" lastClr="000000"/>
                </a:solidFill>
              </a:rPr>
              <a:t>Classification / Job Title</a:t>
            </a:r>
          </a:p>
          <a:p>
            <a:pPr algn="ctr"/>
            <a:r>
              <a:rPr lang="en-US" sz="1600" dirty="0">
                <a:solidFill>
                  <a:sysClr val="windowText" lastClr="000000"/>
                </a:solidFill>
              </a:rPr>
              <a:t>Career or Contract 1.00 FTE</a:t>
            </a:r>
          </a:p>
        </p:txBody>
      </p:sp>
      <p:sp>
        <p:nvSpPr>
          <p:cNvPr id="23" name="Rectangle 22">
            <a:extLst>
              <a:ext uri="{FF2B5EF4-FFF2-40B4-BE49-F238E27FC236}">
                <a16:creationId xmlns:a16="http://schemas.microsoft.com/office/drawing/2014/main" id="{CDD61403-7C7E-B38E-51FD-5D813274723D}"/>
              </a:ext>
            </a:extLst>
          </p:cNvPr>
          <p:cNvSpPr/>
          <p:nvPr/>
        </p:nvSpPr>
        <p:spPr>
          <a:xfrm>
            <a:off x="12846183" y="2073746"/>
            <a:ext cx="2493099" cy="764771"/>
          </a:xfrm>
          <a:prstGeom prst="rect">
            <a:avLst/>
          </a:prstGeom>
          <a:solidFill>
            <a:srgbClr val="F6B0E9"/>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4" name="Rectangle 23">
            <a:extLst>
              <a:ext uri="{FF2B5EF4-FFF2-40B4-BE49-F238E27FC236}">
                <a16:creationId xmlns:a16="http://schemas.microsoft.com/office/drawing/2014/main" id="{BDCB8C90-A6BD-BEBB-AB23-5EB9658DB74C}"/>
              </a:ext>
            </a:extLst>
          </p:cNvPr>
          <p:cNvSpPr/>
          <p:nvPr/>
        </p:nvSpPr>
        <p:spPr>
          <a:xfrm>
            <a:off x="9819882" y="2073747"/>
            <a:ext cx="2493099" cy="764771"/>
          </a:xfrm>
          <a:prstGeom prst="rect">
            <a:avLst/>
          </a:prstGeom>
          <a:solidFill>
            <a:schemeClr val="accent4">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5" name="Rectangle 24">
            <a:extLst>
              <a:ext uri="{FF2B5EF4-FFF2-40B4-BE49-F238E27FC236}">
                <a16:creationId xmlns:a16="http://schemas.microsoft.com/office/drawing/2014/main" id="{2188FACA-0C16-0553-F799-04E6317C3C77}"/>
              </a:ext>
            </a:extLst>
          </p:cNvPr>
          <p:cNvSpPr/>
          <p:nvPr/>
        </p:nvSpPr>
        <p:spPr>
          <a:xfrm>
            <a:off x="6832733" y="2073747"/>
            <a:ext cx="2493099" cy="764771"/>
          </a:xfrm>
          <a:prstGeom prst="rect">
            <a:avLst/>
          </a:prstGeom>
          <a:solidFill>
            <a:schemeClr val="accent6">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6" name="Rectangle 25">
            <a:extLst>
              <a:ext uri="{FF2B5EF4-FFF2-40B4-BE49-F238E27FC236}">
                <a16:creationId xmlns:a16="http://schemas.microsoft.com/office/drawing/2014/main" id="{A2CE5A65-5E54-63DB-5269-45343A81A903}"/>
              </a:ext>
            </a:extLst>
          </p:cNvPr>
          <p:cNvSpPr/>
          <p:nvPr/>
        </p:nvSpPr>
        <p:spPr>
          <a:xfrm>
            <a:off x="3806431" y="2073747"/>
            <a:ext cx="2493099" cy="764771"/>
          </a:xfrm>
          <a:prstGeom prst="rect">
            <a:avLst/>
          </a:prstGeom>
          <a:solidFill>
            <a:schemeClr val="accent1">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ysClr val="windowText" lastClr="000000"/>
                </a:solidFill>
              </a:rPr>
              <a:t>Division</a:t>
            </a:r>
          </a:p>
        </p:txBody>
      </p:sp>
      <p:sp>
        <p:nvSpPr>
          <p:cNvPr id="27" name="Rectangle 26">
            <a:extLst>
              <a:ext uri="{FF2B5EF4-FFF2-40B4-BE49-F238E27FC236}">
                <a16:creationId xmlns:a16="http://schemas.microsoft.com/office/drawing/2014/main" id="{690BDF60-BD8B-3507-7829-9DC08F7775B1}"/>
              </a:ext>
            </a:extLst>
          </p:cNvPr>
          <p:cNvSpPr/>
          <p:nvPr/>
        </p:nvSpPr>
        <p:spPr>
          <a:xfrm>
            <a:off x="583930" y="2073746"/>
            <a:ext cx="2493099" cy="764771"/>
          </a:xfrm>
          <a:prstGeom prst="rect">
            <a:avLst/>
          </a:prstGeom>
          <a:solidFill>
            <a:schemeClr val="accent2">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00050">
              <a:lnSpc>
                <a:spcPct val="90000"/>
              </a:lnSpc>
              <a:spcBef>
                <a:spcPct val="0"/>
              </a:spcBef>
              <a:spcAft>
                <a:spcPct val="35000"/>
              </a:spcAft>
            </a:pPr>
            <a:r>
              <a:rPr lang="en-US" sz="1600" b="1" dirty="0">
                <a:solidFill>
                  <a:sysClr val="windowText" lastClr="000000"/>
                </a:solidFill>
              </a:rPr>
              <a:t>Division</a:t>
            </a:r>
            <a:endParaRPr lang="en-US" sz="1600" b="1" dirty="0">
              <a:solidFill>
                <a:schemeClr val="tx2">
                  <a:lumMod val="50000"/>
                </a:schemeClr>
              </a:solidFill>
            </a:endParaRPr>
          </a:p>
        </p:txBody>
      </p:sp>
      <p:cxnSp>
        <p:nvCxnSpPr>
          <p:cNvPr id="31" name="Straight Connector 30">
            <a:extLst>
              <a:ext uri="{FF2B5EF4-FFF2-40B4-BE49-F238E27FC236}">
                <a16:creationId xmlns:a16="http://schemas.microsoft.com/office/drawing/2014/main" id="{00F6BA24-C3D7-D2C7-7D04-338D9BEF650D}"/>
              </a:ext>
            </a:extLst>
          </p:cNvPr>
          <p:cNvCxnSpPr>
            <a:cxnSpLocks/>
          </p:cNvCxnSpPr>
          <p:nvPr/>
        </p:nvCxnSpPr>
        <p:spPr>
          <a:xfrm>
            <a:off x="376518" y="1846729"/>
            <a:ext cx="1525792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3CC6DE6-C318-C83A-0B42-8699DCCCC700}"/>
              </a:ext>
            </a:extLst>
          </p:cNvPr>
          <p:cNvCxnSpPr>
            <a:cxnSpLocks/>
          </p:cNvCxnSpPr>
          <p:nvPr/>
        </p:nvCxnSpPr>
        <p:spPr>
          <a:xfrm>
            <a:off x="3463471" y="1825566"/>
            <a:ext cx="0" cy="1694726"/>
          </a:xfrm>
          <a:prstGeom prst="line">
            <a:avLst/>
          </a:prstGeom>
          <a:ln w="38100"/>
        </p:spPr>
        <p:style>
          <a:lnRef idx="3">
            <a:schemeClr val="dk1"/>
          </a:lnRef>
          <a:fillRef idx="0">
            <a:schemeClr val="dk1"/>
          </a:fillRef>
          <a:effectRef idx="2">
            <a:schemeClr val="dk1"/>
          </a:effectRef>
          <a:fontRef idx="minor">
            <a:schemeClr val="tx1"/>
          </a:fontRef>
        </p:style>
      </p:cxnSp>
      <p:cxnSp>
        <p:nvCxnSpPr>
          <p:cNvPr id="34" name="Straight Connector 33">
            <a:extLst>
              <a:ext uri="{FF2B5EF4-FFF2-40B4-BE49-F238E27FC236}">
                <a16:creationId xmlns:a16="http://schemas.microsoft.com/office/drawing/2014/main" id="{11CBF1A4-E555-7C92-C818-40222A00BB0D}"/>
              </a:ext>
            </a:extLst>
          </p:cNvPr>
          <p:cNvCxnSpPr>
            <a:cxnSpLocks/>
          </p:cNvCxnSpPr>
          <p:nvPr/>
        </p:nvCxnSpPr>
        <p:spPr>
          <a:xfrm>
            <a:off x="6580896" y="1839017"/>
            <a:ext cx="12964" cy="2825383"/>
          </a:xfrm>
          <a:prstGeom prst="line">
            <a:avLst/>
          </a:prstGeom>
          <a:ln w="38100"/>
        </p:spPr>
        <p:style>
          <a:lnRef idx="3">
            <a:schemeClr val="dk1"/>
          </a:lnRef>
          <a:fillRef idx="0">
            <a:schemeClr val="dk1"/>
          </a:fillRef>
          <a:effectRef idx="2">
            <a:schemeClr val="dk1"/>
          </a:effectRef>
          <a:fontRef idx="minor">
            <a:schemeClr val="tx1"/>
          </a:fontRef>
        </p:style>
      </p:cxnSp>
      <p:cxnSp>
        <p:nvCxnSpPr>
          <p:cNvPr id="35" name="Straight Connector 34">
            <a:extLst>
              <a:ext uri="{FF2B5EF4-FFF2-40B4-BE49-F238E27FC236}">
                <a16:creationId xmlns:a16="http://schemas.microsoft.com/office/drawing/2014/main" id="{1D4DD864-2940-E83A-69A4-A18ABF6EBD8F}"/>
              </a:ext>
            </a:extLst>
          </p:cNvPr>
          <p:cNvCxnSpPr>
            <a:cxnSpLocks/>
          </p:cNvCxnSpPr>
          <p:nvPr/>
        </p:nvCxnSpPr>
        <p:spPr>
          <a:xfrm>
            <a:off x="15634447" y="1825566"/>
            <a:ext cx="18198" cy="1669469"/>
          </a:xfrm>
          <a:prstGeom prst="line">
            <a:avLst/>
          </a:prstGeom>
          <a:ln w="38100"/>
        </p:spPr>
        <p:style>
          <a:lnRef idx="3">
            <a:schemeClr val="dk1"/>
          </a:lnRef>
          <a:fillRef idx="0">
            <a:schemeClr val="dk1"/>
          </a:fillRef>
          <a:effectRef idx="2">
            <a:schemeClr val="dk1"/>
          </a:effectRef>
          <a:fontRef idx="minor">
            <a:schemeClr val="tx1"/>
          </a:fontRef>
        </p:style>
      </p:cxnSp>
      <p:cxnSp>
        <p:nvCxnSpPr>
          <p:cNvPr id="36" name="Straight Connector 35">
            <a:extLst>
              <a:ext uri="{FF2B5EF4-FFF2-40B4-BE49-F238E27FC236}">
                <a16:creationId xmlns:a16="http://schemas.microsoft.com/office/drawing/2014/main" id="{B52F2450-080E-2879-6B1C-4D90499AC5DB}"/>
              </a:ext>
            </a:extLst>
          </p:cNvPr>
          <p:cNvCxnSpPr>
            <a:cxnSpLocks/>
          </p:cNvCxnSpPr>
          <p:nvPr/>
        </p:nvCxnSpPr>
        <p:spPr>
          <a:xfrm>
            <a:off x="12542426" y="1836717"/>
            <a:ext cx="0" cy="2868441"/>
          </a:xfrm>
          <a:prstGeom prst="line">
            <a:avLst/>
          </a:prstGeom>
          <a:ln w="38100"/>
        </p:spPr>
        <p:style>
          <a:lnRef idx="3">
            <a:schemeClr val="dk1"/>
          </a:lnRef>
          <a:fillRef idx="0">
            <a:schemeClr val="dk1"/>
          </a:fillRef>
          <a:effectRef idx="2">
            <a:schemeClr val="dk1"/>
          </a:effectRef>
          <a:fontRef idx="minor">
            <a:schemeClr val="tx1"/>
          </a:fontRef>
        </p:style>
      </p:cxnSp>
      <p:cxnSp>
        <p:nvCxnSpPr>
          <p:cNvPr id="37" name="Straight Connector 36">
            <a:extLst>
              <a:ext uri="{FF2B5EF4-FFF2-40B4-BE49-F238E27FC236}">
                <a16:creationId xmlns:a16="http://schemas.microsoft.com/office/drawing/2014/main" id="{27A2E7D9-9460-8B40-DE74-FABFC591BDDE}"/>
              </a:ext>
            </a:extLst>
          </p:cNvPr>
          <p:cNvCxnSpPr>
            <a:cxnSpLocks/>
          </p:cNvCxnSpPr>
          <p:nvPr/>
        </p:nvCxnSpPr>
        <p:spPr>
          <a:xfrm>
            <a:off x="370610" y="1825566"/>
            <a:ext cx="0" cy="1669469"/>
          </a:xfrm>
          <a:prstGeom prst="line">
            <a:avLst/>
          </a:prstGeom>
          <a:ln w="38100"/>
        </p:spPr>
        <p:style>
          <a:lnRef idx="3">
            <a:schemeClr val="dk1"/>
          </a:lnRef>
          <a:fillRef idx="0">
            <a:schemeClr val="dk1"/>
          </a:fillRef>
          <a:effectRef idx="2">
            <a:schemeClr val="dk1"/>
          </a:effectRef>
          <a:fontRef idx="minor">
            <a:schemeClr val="tx1"/>
          </a:fontRef>
        </p:style>
      </p:cxnSp>
      <p:cxnSp>
        <p:nvCxnSpPr>
          <p:cNvPr id="38" name="Straight Connector 37">
            <a:extLst>
              <a:ext uri="{FF2B5EF4-FFF2-40B4-BE49-F238E27FC236}">
                <a16:creationId xmlns:a16="http://schemas.microsoft.com/office/drawing/2014/main" id="{4A5C8AE7-C9ED-F011-A2E5-6CA4E6CDA78C}"/>
              </a:ext>
            </a:extLst>
          </p:cNvPr>
          <p:cNvCxnSpPr>
            <a:cxnSpLocks/>
          </p:cNvCxnSpPr>
          <p:nvPr/>
        </p:nvCxnSpPr>
        <p:spPr>
          <a:xfrm>
            <a:off x="737129" y="3670693"/>
            <a:ext cx="0" cy="1011636"/>
          </a:xfrm>
          <a:prstGeom prst="line">
            <a:avLst/>
          </a:prstGeom>
          <a:ln w="38100"/>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693B4797-5067-7CF5-29AD-74C05B207654}"/>
              </a:ext>
            </a:extLst>
          </p:cNvPr>
          <p:cNvCxnSpPr>
            <a:cxnSpLocks/>
          </p:cNvCxnSpPr>
          <p:nvPr/>
        </p:nvCxnSpPr>
        <p:spPr>
          <a:xfrm>
            <a:off x="3463471" y="3506841"/>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0BB68CC-B042-5F03-57D9-C875C27B2EE5}"/>
              </a:ext>
            </a:extLst>
          </p:cNvPr>
          <p:cNvCxnSpPr>
            <a:cxnSpLocks/>
          </p:cNvCxnSpPr>
          <p:nvPr/>
        </p:nvCxnSpPr>
        <p:spPr>
          <a:xfrm>
            <a:off x="370610" y="349503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47D27F0-60BC-EAE1-50F0-642AD46DA124}"/>
              </a:ext>
            </a:extLst>
          </p:cNvPr>
          <p:cNvCxnSpPr>
            <a:cxnSpLocks/>
          </p:cNvCxnSpPr>
          <p:nvPr/>
        </p:nvCxnSpPr>
        <p:spPr>
          <a:xfrm>
            <a:off x="737129" y="467061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6F2C3DC-A6AE-B6E5-9DCE-CD057383D0D1}"/>
              </a:ext>
            </a:extLst>
          </p:cNvPr>
          <p:cNvCxnSpPr>
            <a:cxnSpLocks/>
          </p:cNvCxnSpPr>
          <p:nvPr/>
        </p:nvCxnSpPr>
        <p:spPr>
          <a:xfrm flipV="1">
            <a:off x="3956261" y="4664400"/>
            <a:ext cx="492790" cy="179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8F58229-2689-5872-F9D8-6FB67BEB7704}"/>
              </a:ext>
            </a:extLst>
          </p:cNvPr>
          <p:cNvCxnSpPr>
            <a:cxnSpLocks/>
          </p:cNvCxnSpPr>
          <p:nvPr/>
        </p:nvCxnSpPr>
        <p:spPr>
          <a:xfrm>
            <a:off x="6580896" y="3520292"/>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5825B0A-C611-DFBC-B27D-52902806323F}"/>
              </a:ext>
            </a:extLst>
          </p:cNvPr>
          <p:cNvCxnSpPr>
            <a:cxnSpLocks/>
          </p:cNvCxnSpPr>
          <p:nvPr/>
        </p:nvCxnSpPr>
        <p:spPr>
          <a:xfrm>
            <a:off x="11556846" y="354718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82546DE-3802-E56B-E118-B8B033DED1FF}"/>
              </a:ext>
            </a:extLst>
          </p:cNvPr>
          <p:cNvCxnSpPr>
            <a:cxnSpLocks/>
          </p:cNvCxnSpPr>
          <p:nvPr/>
        </p:nvCxnSpPr>
        <p:spPr>
          <a:xfrm>
            <a:off x="14200681" y="7022083"/>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85515D3-95CE-D986-443F-D690C90E3048}"/>
              </a:ext>
            </a:extLst>
          </p:cNvPr>
          <p:cNvCxnSpPr>
            <a:cxnSpLocks/>
          </p:cNvCxnSpPr>
          <p:nvPr/>
        </p:nvCxnSpPr>
        <p:spPr>
          <a:xfrm>
            <a:off x="3956261" y="5849600"/>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810C37D-49FB-0090-CDE7-81E0F2ED8AE0}"/>
              </a:ext>
            </a:extLst>
          </p:cNvPr>
          <p:cNvCxnSpPr>
            <a:cxnSpLocks/>
          </p:cNvCxnSpPr>
          <p:nvPr/>
        </p:nvCxnSpPr>
        <p:spPr>
          <a:xfrm>
            <a:off x="14648867" y="4567237"/>
            <a:ext cx="55016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786D079-1C97-FE08-212F-6700DB26F2B3}"/>
              </a:ext>
            </a:extLst>
          </p:cNvPr>
          <p:cNvCxnSpPr>
            <a:cxnSpLocks/>
          </p:cNvCxnSpPr>
          <p:nvPr/>
        </p:nvCxnSpPr>
        <p:spPr>
          <a:xfrm>
            <a:off x="14648867" y="3495035"/>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21DC525-93DC-2153-D350-E9F42AF8B59D}"/>
              </a:ext>
            </a:extLst>
          </p:cNvPr>
          <p:cNvCxnSpPr>
            <a:cxnSpLocks/>
          </p:cNvCxnSpPr>
          <p:nvPr/>
        </p:nvCxnSpPr>
        <p:spPr>
          <a:xfrm>
            <a:off x="14200681" y="5872831"/>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89B44D6-BDCD-20EC-AB73-C5E1281751BD}"/>
              </a:ext>
            </a:extLst>
          </p:cNvPr>
          <p:cNvSpPr/>
          <p:nvPr/>
        </p:nvSpPr>
        <p:spPr>
          <a:xfrm>
            <a:off x="583930" y="2995310"/>
            <a:ext cx="2493099" cy="1086626"/>
          </a:xfrm>
          <a:prstGeom prst="rect">
            <a:avLst/>
          </a:prstGeom>
          <a:solidFill>
            <a:schemeClr val="accent2">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4" name="Rectangle 13">
            <a:extLst>
              <a:ext uri="{FF2B5EF4-FFF2-40B4-BE49-F238E27FC236}">
                <a16:creationId xmlns:a16="http://schemas.microsoft.com/office/drawing/2014/main" id="{4C26AA2A-1117-BD61-3307-A008CAF35248}"/>
              </a:ext>
            </a:extLst>
          </p:cNvPr>
          <p:cNvSpPr/>
          <p:nvPr/>
        </p:nvSpPr>
        <p:spPr>
          <a:xfrm>
            <a:off x="899258" y="4151553"/>
            <a:ext cx="2177772" cy="1050015"/>
          </a:xfrm>
          <a:prstGeom prst="rect">
            <a:avLst/>
          </a:prstGeom>
          <a:solidFill>
            <a:schemeClr val="accent2">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300" dirty="0">
                <a:solidFill>
                  <a:sysClr val="windowText" lastClr="000000"/>
                </a:solidFill>
              </a:rPr>
              <a:t>Career or Contract </a:t>
            </a:r>
            <a:r>
              <a:rPr lang="en-US" sz="1300" dirty="0">
                <a:solidFill>
                  <a:sysClr val="windowText" lastClr="000000"/>
                </a:solidFill>
                <a:highlight>
                  <a:srgbClr val="99FF33"/>
                </a:highlight>
              </a:rPr>
              <a:t>1.00 FTE </a:t>
            </a:r>
          </a:p>
        </p:txBody>
      </p:sp>
      <p:sp>
        <p:nvSpPr>
          <p:cNvPr id="4" name="Rectangle 3">
            <a:extLst>
              <a:ext uri="{FF2B5EF4-FFF2-40B4-BE49-F238E27FC236}">
                <a16:creationId xmlns:a16="http://schemas.microsoft.com/office/drawing/2014/main" id="{813AF1AA-C86E-CED0-D8B2-FD05D59EFCD0}"/>
              </a:ext>
            </a:extLst>
          </p:cNvPr>
          <p:cNvSpPr/>
          <p:nvPr/>
        </p:nvSpPr>
        <p:spPr>
          <a:xfrm>
            <a:off x="3806430" y="2981834"/>
            <a:ext cx="2493099" cy="1050016"/>
          </a:xfrm>
          <a:prstGeom prst="rect">
            <a:avLst/>
          </a:prstGeom>
          <a:solidFill>
            <a:schemeClr val="accent1">
              <a:lumMod val="40000"/>
              <a:lumOff val="6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highlight>
                  <a:srgbClr val="00FFFF"/>
                </a:highlight>
              </a:rPr>
              <a:t>Working Title</a:t>
            </a:r>
          </a:p>
          <a:p>
            <a:pPr algn="ctr"/>
            <a:r>
              <a:rPr lang="en-US" sz="1400" dirty="0">
                <a:solidFill>
                  <a:sysClr val="windowText" lastClr="000000"/>
                </a:solidFill>
              </a:rPr>
              <a:t>Name</a:t>
            </a:r>
          </a:p>
          <a:p>
            <a:pPr algn="ctr"/>
            <a:r>
              <a:rPr lang="en-US" sz="1400" i="1" dirty="0">
                <a:solidFill>
                  <a:srgbClr val="FF0000"/>
                </a:solidFill>
              </a:rPr>
              <a:t>Classification / Job Title</a:t>
            </a:r>
          </a:p>
          <a:p>
            <a:pPr algn="ctr"/>
            <a:r>
              <a:rPr lang="en-US" sz="1400" dirty="0">
                <a:solidFill>
                  <a:sysClr val="windowText" lastClr="000000"/>
                </a:solidFill>
              </a:rPr>
              <a:t>Career or Contract 1.00 FTE</a:t>
            </a:r>
            <a:endParaRPr lang="en-US" sz="1600" dirty="0">
              <a:solidFill>
                <a:sysClr val="windowText" lastClr="000000"/>
              </a:solidFill>
            </a:endParaRPr>
          </a:p>
        </p:txBody>
      </p:sp>
      <p:sp>
        <p:nvSpPr>
          <p:cNvPr id="8" name="Rectangle 7">
            <a:extLst>
              <a:ext uri="{FF2B5EF4-FFF2-40B4-BE49-F238E27FC236}">
                <a16:creationId xmlns:a16="http://schemas.microsoft.com/office/drawing/2014/main" id="{11B7C718-DF27-E62B-ECD5-CA810DCE1E81}"/>
              </a:ext>
            </a:extLst>
          </p:cNvPr>
          <p:cNvSpPr/>
          <p:nvPr/>
        </p:nvSpPr>
        <p:spPr>
          <a:xfrm>
            <a:off x="4121757" y="4152515"/>
            <a:ext cx="2177772" cy="1066019"/>
          </a:xfrm>
          <a:prstGeom prst="rect">
            <a:avLst/>
          </a:prstGeom>
          <a:solidFill>
            <a:schemeClr val="accent1">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rgbClr val="FF0000"/>
                </a:solidFill>
              </a:rPr>
              <a:t>Classification / Job Title</a:t>
            </a:r>
          </a:p>
          <a:p>
            <a:pPr algn="ctr"/>
            <a:r>
              <a:rPr lang="en-US" sz="1300" dirty="0">
                <a:solidFill>
                  <a:sysClr val="windowText" lastClr="000000"/>
                </a:solidFill>
              </a:rPr>
              <a:t>Career or Contract 1.00 FTE</a:t>
            </a:r>
          </a:p>
        </p:txBody>
      </p:sp>
      <p:sp>
        <p:nvSpPr>
          <p:cNvPr id="7" name="Rectangle 6">
            <a:extLst>
              <a:ext uri="{FF2B5EF4-FFF2-40B4-BE49-F238E27FC236}">
                <a16:creationId xmlns:a16="http://schemas.microsoft.com/office/drawing/2014/main" id="{B48EEC9E-1AAB-24BA-2541-AC2BEA7C7674}"/>
              </a:ext>
            </a:extLst>
          </p:cNvPr>
          <p:cNvSpPr/>
          <p:nvPr/>
        </p:nvSpPr>
        <p:spPr>
          <a:xfrm>
            <a:off x="6830733" y="2970028"/>
            <a:ext cx="2493099" cy="1067943"/>
          </a:xfrm>
          <a:prstGeom prst="rect">
            <a:avLst/>
          </a:prstGeom>
          <a:solidFill>
            <a:schemeClr val="accent6">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5" name="Rectangle 4">
            <a:extLst>
              <a:ext uri="{FF2B5EF4-FFF2-40B4-BE49-F238E27FC236}">
                <a16:creationId xmlns:a16="http://schemas.microsoft.com/office/drawing/2014/main" id="{C4507255-B6EB-0ECF-4470-CD55F21DFB3F}"/>
              </a:ext>
            </a:extLst>
          </p:cNvPr>
          <p:cNvSpPr/>
          <p:nvPr/>
        </p:nvSpPr>
        <p:spPr>
          <a:xfrm>
            <a:off x="9819882" y="2982797"/>
            <a:ext cx="2514672" cy="1049053"/>
          </a:xfrm>
          <a:prstGeom prst="rect">
            <a:avLst/>
          </a:prstGeom>
          <a:solidFill>
            <a:schemeClr val="accent4">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rgbClr val="FF0000"/>
                </a:solidFill>
              </a:rPr>
              <a:t>Classification / Job Title</a:t>
            </a:r>
          </a:p>
          <a:p>
            <a:pPr algn="ctr"/>
            <a:r>
              <a:rPr lang="en-US" sz="1400" dirty="0">
                <a:solidFill>
                  <a:sysClr val="windowText" lastClr="000000"/>
                </a:solidFill>
              </a:rPr>
              <a:t>Career or Contract 1.00 FTE</a:t>
            </a:r>
          </a:p>
        </p:txBody>
      </p:sp>
      <p:sp>
        <p:nvSpPr>
          <p:cNvPr id="9" name="Rectangle 8">
            <a:extLst>
              <a:ext uri="{FF2B5EF4-FFF2-40B4-BE49-F238E27FC236}">
                <a16:creationId xmlns:a16="http://schemas.microsoft.com/office/drawing/2014/main" id="{C072CB95-ED5A-D77A-7147-8BB7A8D81F03}"/>
              </a:ext>
            </a:extLst>
          </p:cNvPr>
          <p:cNvSpPr/>
          <p:nvPr/>
        </p:nvSpPr>
        <p:spPr>
          <a:xfrm>
            <a:off x="12844185" y="2970990"/>
            <a:ext cx="2495097" cy="1049053"/>
          </a:xfrm>
          <a:prstGeom prst="rect">
            <a:avLst/>
          </a:prstGeom>
          <a:solidFill>
            <a:srgbClr val="F6B0E9"/>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highlight>
                  <a:srgbClr val="00FFFF"/>
                </a:highlight>
              </a:rPr>
              <a:t>Working Title</a:t>
            </a:r>
          </a:p>
          <a:p>
            <a:pPr algn="ctr"/>
            <a:r>
              <a:rPr lang="en-US" sz="1400" dirty="0">
                <a:solidFill>
                  <a:sysClr val="windowText" lastClr="000000"/>
                </a:solidFill>
              </a:rPr>
              <a:t>Name</a:t>
            </a:r>
          </a:p>
          <a:p>
            <a:pPr algn="ctr"/>
            <a:r>
              <a:rPr lang="en-US" sz="1400" i="1" dirty="0">
                <a:solidFill>
                  <a:srgbClr val="FF0000"/>
                </a:solidFill>
              </a:rPr>
              <a:t>Classification / Job Title</a:t>
            </a:r>
          </a:p>
          <a:p>
            <a:pPr algn="ctr"/>
            <a:r>
              <a:rPr lang="en-US" sz="1400" dirty="0">
                <a:solidFill>
                  <a:sysClr val="windowText" lastClr="000000"/>
                </a:solidFill>
              </a:rPr>
              <a:t>Career or Contract 1.00 FTE</a:t>
            </a:r>
          </a:p>
        </p:txBody>
      </p:sp>
      <p:sp>
        <p:nvSpPr>
          <p:cNvPr id="13" name="Rectangle 12">
            <a:extLst>
              <a:ext uri="{FF2B5EF4-FFF2-40B4-BE49-F238E27FC236}">
                <a16:creationId xmlns:a16="http://schemas.microsoft.com/office/drawing/2014/main" id="{15AC9466-19F5-244E-E32A-6E5909B74DA5}"/>
              </a:ext>
            </a:extLst>
          </p:cNvPr>
          <p:cNvSpPr/>
          <p:nvPr/>
        </p:nvSpPr>
        <p:spPr>
          <a:xfrm>
            <a:off x="12844183" y="4152515"/>
            <a:ext cx="2177771"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300" dirty="0">
                <a:solidFill>
                  <a:sysClr val="windowText" lastClr="000000"/>
                </a:solidFill>
              </a:rPr>
              <a:t>Career or Contract 1.00 FTE</a:t>
            </a:r>
          </a:p>
        </p:txBody>
      </p:sp>
      <p:sp>
        <p:nvSpPr>
          <p:cNvPr id="18" name="Rectangle 17">
            <a:extLst>
              <a:ext uri="{FF2B5EF4-FFF2-40B4-BE49-F238E27FC236}">
                <a16:creationId xmlns:a16="http://schemas.microsoft.com/office/drawing/2014/main" id="{E1D60B58-ACBA-6D1D-99D3-3773099C44ED}"/>
              </a:ext>
            </a:extLst>
          </p:cNvPr>
          <p:cNvSpPr/>
          <p:nvPr/>
        </p:nvSpPr>
        <p:spPr>
          <a:xfrm>
            <a:off x="12844183" y="5334040"/>
            <a:ext cx="2177772"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300" dirty="0">
                <a:solidFill>
                  <a:sysClr val="windowText" lastClr="000000"/>
                </a:solidFill>
              </a:rPr>
              <a:t>Career or Contract 1.00 FTE</a:t>
            </a:r>
          </a:p>
        </p:txBody>
      </p:sp>
      <p:sp>
        <p:nvSpPr>
          <p:cNvPr id="19" name="Rectangle 18">
            <a:extLst>
              <a:ext uri="{FF2B5EF4-FFF2-40B4-BE49-F238E27FC236}">
                <a16:creationId xmlns:a16="http://schemas.microsoft.com/office/drawing/2014/main" id="{9B68BB3D-638F-1E92-5A48-15E5E53FD6A5}"/>
              </a:ext>
            </a:extLst>
          </p:cNvPr>
          <p:cNvSpPr/>
          <p:nvPr/>
        </p:nvSpPr>
        <p:spPr>
          <a:xfrm>
            <a:off x="12844183" y="6515564"/>
            <a:ext cx="2177768" cy="1049053"/>
          </a:xfrm>
          <a:prstGeom prst="rect">
            <a:avLst/>
          </a:prstGeom>
          <a:solidFill>
            <a:srgbClr val="FAD2F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789" tIns="60894" rIns="121789" bIns="60894" numCol="1" spcCol="0" rtlCol="0" fromWordArt="0" anchor="ctr" anchorCtr="0" forceAA="0" compatLnSpc="1">
            <a:prstTxWarp prst="textNoShape">
              <a:avLst/>
            </a:prstTxWarp>
            <a:noAutofit/>
          </a:bodyP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300" dirty="0">
                <a:solidFill>
                  <a:sysClr val="windowText" lastClr="000000"/>
                </a:solidFill>
              </a:rPr>
              <a:t>Career or Contract </a:t>
            </a:r>
            <a:r>
              <a:rPr lang="en-US" sz="1300" dirty="0">
                <a:solidFill>
                  <a:sysClr val="windowText" lastClr="000000"/>
                </a:solidFill>
                <a:highlight>
                  <a:srgbClr val="00FF00"/>
                </a:highlight>
              </a:rPr>
              <a:t>1.00 FTE</a:t>
            </a:r>
          </a:p>
        </p:txBody>
      </p:sp>
      <p:sp>
        <p:nvSpPr>
          <p:cNvPr id="10" name="Rectangle 9">
            <a:extLst>
              <a:ext uri="{FF2B5EF4-FFF2-40B4-BE49-F238E27FC236}">
                <a16:creationId xmlns:a16="http://schemas.microsoft.com/office/drawing/2014/main" id="{3E104895-79FD-D23F-3925-639827768E82}"/>
              </a:ext>
            </a:extLst>
          </p:cNvPr>
          <p:cNvSpPr/>
          <p:nvPr/>
        </p:nvSpPr>
        <p:spPr>
          <a:xfrm>
            <a:off x="4121756" y="5334040"/>
            <a:ext cx="2177772" cy="1050016"/>
          </a:xfrm>
          <a:prstGeom prst="rect">
            <a:avLst/>
          </a:prstGeom>
          <a:solidFill>
            <a:schemeClr val="accent1">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chemeClr val="tx1"/>
                </a:solidFill>
              </a:rPr>
              <a:t>Name</a:t>
            </a:r>
          </a:p>
          <a:p>
            <a:pPr algn="ctr"/>
            <a:r>
              <a:rPr lang="en-US" sz="1400" i="1" dirty="0">
                <a:solidFill>
                  <a:schemeClr val="tx1"/>
                </a:solidFill>
              </a:rPr>
              <a:t>Classification / Job Title</a:t>
            </a:r>
          </a:p>
          <a:p>
            <a:pPr algn="ctr"/>
            <a:r>
              <a:rPr lang="en-US" sz="1300" dirty="0">
                <a:solidFill>
                  <a:sysClr val="windowText" lastClr="000000"/>
                </a:solidFill>
              </a:rPr>
              <a:t>Career or Contract 1.00 FTE</a:t>
            </a:r>
          </a:p>
        </p:txBody>
      </p:sp>
      <p:cxnSp>
        <p:nvCxnSpPr>
          <p:cNvPr id="28" name="Straight Connector 27">
            <a:extLst>
              <a:ext uri="{FF2B5EF4-FFF2-40B4-BE49-F238E27FC236}">
                <a16:creationId xmlns:a16="http://schemas.microsoft.com/office/drawing/2014/main" id="{176EA717-EACC-A3B6-79B4-66BF222374B0}"/>
              </a:ext>
            </a:extLst>
          </p:cNvPr>
          <p:cNvCxnSpPr>
            <a:cxnSpLocks/>
          </p:cNvCxnSpPr>
          <p:nvPr/>
        </p:nvCxnSpPr>
        <p:spPr>
          <a:xfrm>
            <a:off x="3968321" y="4037972"/>
            <a:ext cx="0" cy="1834859"/>
          </a:xfrm>
          <a:prstGeom prst="line">
            <a:avLst/>
          </a:prstGeom>
          <a:ln w="38100"/>
        </p:spPr>
        <p:style>
          <a:lnRef idx="3">
            <a:schemeClr val="dk1"/>
          </a:lnRef>
          <a:fillRef idx="0">
            <a:schemeClr val="dk1"/>
          </a:fillRef>
          <a:effectRef idx="2">
            <a:schemeClr val="dk1"/>
          </a:effectRef>
          <a:fontRef idx="minor">
            <a:schemeClr val="tx1"/>
          </a:fontRef>
        </p:style>
      </p:cxnSp>
      <p:sp>
        <p:nvSpPr>
          <p:cNvPr id="57" name="TextBox 56">
            <a:extLst>
              <a:ext uri="{FF2B5EF4-FFF2-40B4-BE49-F238E27FC236}">
                <a16:creationId xmlns:a16="http://schemas.microsoft.com/office/drawing/2014/main" id="{BD3D124B-3554-06FE-A06B-32AB5A7B6472}"/>
              </a:ext>
            </a:extLst>
          </p:cNvPr>
          <p:cNvSpPr txBox="1"/>
          <p:nvPr/>
        </p:nvSpPr>
        <p:spPr>
          <a:xfrm>
            <a:off x="1160211" y="6905194"/>
            <a:ext cx="1748973" cy="338554"/>
          </a:xfrm>
          <a:prstGeom prst="rect">
            <a:avLst/>
          </a:prstGeom>
          <a:noFill/>
          <a:ln>
            <a:solidFill>
              <a:schemeClr val="bg2">
                <a:lumMod val="75000"/>
              </a:schemeClr>
            </a:solidFill>
          </a:ln>
        </p:spPr>
        <p:txBody>
          <a:bodyPr wrap="square" rtlCol="0">
            <a:spAutoFit/>
          </a:bodyPr>
          <a:lstStyle/>
          <a:p>
            <a:r>
              <a:rPr lang="en-US" sz="1600" dirty="0"/>
              <a:t>Legend</a:t>
            </a:r>
          </a:p>
        </p:txBody>
      </p:sp>
      <p:sp>
        <p:nvSpPr>
          <p:cNvPr id="58" name="Rectangle 57">
            <a:extLst>
              <a:ext uri="{FF2B5EF4-FFF2-40B4-BE49-F238E27FC236}">
                <a16:creationId xmlns:a16="http://schemas.microsoft.com/office/drawing/2014/main" id="{685205B1-915D-3ADB-07F3-2BAD472EC6F4}"/>
              </a:ext>
            </a:extLst>
          </p:cNvPr>
          <p:cNvSpPr/>
          <p:nvPr/>
        </p:nvSpPr>
        <p:spPr>
          <a:xfrm>
            <a:off x="1160211" y="7465255"/>
            <a:ext cx="452976" cy="233079"/>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769A1294-511E-875C-95F4-3E7F593D94C6}"/>
              </a:ext>
            </a:extLst>
          </p:cNvPr>
          <p:cNvSpPr/>
          <p:nvPr/>
        </p:nvSpPr>
        <p:spPr>
          <a:xfrm>
            <a:off x="1160211" y="7809465"/>
            <a:ext cx="452976" cy="233079"/>
          </a:xfrm>
          <a:prstGeom prst="rect">
            <a:avLst/>
          </a:prstGeom>
          <a:solidFill>
            <a:srgbClr val="2FFFE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3C4B2B9C-028D-5E4E-622C-10F340824273}"/>
              </a:ext>
            </a:extLst>
          </p:cNvPr>
          <p:cNvSpPr/>
          <p:nvPr/>
        </p:nvSpPr>
        <p:spPr>
          <a:xfrm>
            <a:off x="1160211" y="8179790"/>
            <a:ext cx="452976" cy="233079"/>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1" name="TextBox 60">
            <a:extLst>
              <a:ext uri="{FF2B5EF4-FFF2-40B4-BE49-F238E27FC236}">
                <a16:creationId xmlns:a16="http://schemas.microsoft.com/office/drawing/2014/main" id="{2AB7E9E6-C455-FE6D-DC8F-D80D350DEC8C}"/>
              </a:ext>
            </a:extLst>
          </p:cNvPr>
          <p:cNvSpPr txBox="1"/>
          <p:nvPr/>
        </p:nvSpPr>
        <p:spPr>
          <a:xfrm>
            <a:off x="1600025" y="7379690"/>
            <a:ext cx="1446215" cy="338554"/>
          </a:xfrm>
          <a:prstGeom prst="rect">
            <a:avLst/>
          </a:prstGeom>
          <a:noFill/>
        </p:spPr>
        <p:txBody>
          <a:bodyPr wrap="square" rtlCol="0">
            <a:spAutoFit/>
          </a:bodyPr>
          <a:lstStyle/>
          <a:p>
            <a:r>
              <a:rPr lang="en-US" sz="1600" dirty="0"/>
              <a:t>New Position</a:t>
            </a:r>
          </a:p>
        </p:txBody>
      </p:sp>
      <p:sp>
        <p:nvSpPr>
          <p:cNvPr id="62" name="TextBox 61">
            <a:extLst>
              <a:ext uri="{FF2B5EF4-FFF2-40B4-BE49-F238E27FC236}">
                <a16:creationId xmlns:a16="http://schemas.microsoft.com/office/drawing/2014/main" id="{84271938-4714-44FF-0A0E-414AA30723E4}"/>
              </a:ext>
            </a:extLst>
          </p:cNvPr>
          <p:cNvSpPr txBox="1"/>
          <p:nvPr/>
        </p:nvSpPr>
        <p:spPr>
          <a:xfrm>
            <a:off x="1611428" y="7773607"/>
            <a:ext cx="1446215" cy="338554"/>
          </a:xfrm>
          <a:prstGeom prst="rect">
            <a:avLst/>
          </a:prstGeom>
          <a:noFill/>
        </p:spPr>
        <p:txBody>
          <a:bodyPr wrap="square" rtlCol="0">
            <a:spAutoFit/>
          </a:bodyPr>
          <a:lstStyle/>
          <a:p>
            <a:r>
              <a:rPr lang="en-US" sz="1600" dirty="0"/>
              <a:t>Rename</a:t>
            </a:r>
          </a:p>
        </p:txBody>
      </p:sp>
      <p:sp>
        <p:nvSpPr>
          <p:cNvPr id="63" name="TextBox 62">
            <a:extLst>
              <a:ext uri="{FF2B5EF4-FFF2-40B4-BE49-F238E27FC236}">
                <a16:creationId xmlns:a16="http://schemas.microsoft.com/office/drawing/2014/main" id="{A31096AB-8ED6-E663-464B-9756D11349F8}"/>
              </a:ext>
            </a:extLst>
          </p:cNvPr>
          <p:cNvSpPr txBox="1"/>
          <p:nvPr/>
        </p:nvSpPr>
        <p:spPr>
          <a:xfrm>
            <a:off x="1596100" y="8112161"/>
            <a:ext cx="1446215" cy="338554"/>
          </a:xfrm>
          <a:prstGeom prst="rect">
            <a:avLst/>
          </a:prstGeom>
          <a:noFill/>
        </p:spPr>
        <p:txBody>
          <a:bodyPr wrap="square" rtlCol="0">
            <a:spAutoFit/>
          </a:bodyPr>
          <a:lstStyle/>
          <a:p>
            <a:r>
              <a:rPr lang="en-US" sz="1600" dirty="0"/>
              <a:t>Reclass</a:t>
            </a:r>
          </a:p>
        </p:txBody>
      </p:sp>
      <p:sp>
        <p:nvSpPr>
          <p:cNvPr id="64" name="Rectangle 63">
            <a:extLst>
              <a:ext uri="{FF2B5EF4-FFF2-40B4-BE49-F238E27FC236}">
                <a16:creationId xmlns:a16="http://schemas.microsoft.com/office/drawing/2014/main" id="{03D4A6FD-8288-7901-83E9-255EB8989638}"/>
              </a:ext>
            </a:extLst>
          </p:cNvPr>
          <p:cNvSpPr/>
          <p:nvPr/>
        </p:nvSpPr>
        <p:spPr>
          <a:xfrm>
            <a:off x="1160211" y="8518344"/>
            <a:ext cx="452976" cy="233079"/>
          </a:xfrm>
          <a:prstGeom prst="rect">
            <a:avLst/>
          </a:prstGeom>
          <a:solidFill>
            <a:srgbClr val="99FF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A3F73FCD-45E5-24DA-51F5-88D49CCC2DC0}"/>
              </a:ext>
            </a:extLst>
          </p:cNvPr>
          <p:cNvSpPr txBox="1"/>
          <p:nvPr/>
        </p:nvSpPr>
        <p:spPr>
          <a:xfrm>
            <a:off x="1596099" y="8448765"/>
            <a:ext cx="2177771" cy="338554"/>
          </a:xfrm>
          <a:prstGeom prst="rect">
            <a:avLst/>
          </a:prstGeom>
          <a:noFill/>
        </p:spPr>
        <p:txBody>
          <a:bodyPr wrap="square" rtlCol="0">
            <a:spAutoFit/>
          </a:bodyPr>
          <a:lstStyle/>
          <a:p>
            <a:r>
              <a:rPr lang="en-US" sz="1600" dirty="0"/>
              <a:t>Increase/Decrease FTE</a:t>
            </a:r>
          </a:p>
        </p:txBody>
      </p:sp>
      <p:cxnSp>
        <p:nvCxnSpPr>
          <p:cNvPr id="12" name="Straight Connector 11">
            <a:extLst>
              <a:ext uri="{FF2B5EF4-FFF2-40B4-BE49-F238E27FC236}">
                <a16:creationId xmlns:a16="http://schemas.microsoft.com/office/drawing/2014/main" id="{32157D05-A4BE-823C-8CD2-DD1A9663BCF7}"/>
              </a:ext>
            </a:extLst>
          </p:cNvPr>
          <p:cNvCxnSpPr>
            <a:cxnSpLocks/>
          </p:cNvCxnSpPr>
          <p:nvPr/>
        </p:nvCxnSpPr>
        <p:spPr>
          <a:xfrm>
            <a:off x="15187878" y="4026841"/>
            <a:ext cx="0" cy="3013201"/>
          </a:xfrm>
          <a:prstGeom prst="line">
            <a:avLst/>
          </a:prstGeom>
          <a:ln w="38100"/>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D293005D-3635-93FC-00C0-FA3139453F79}"/>
              </a:ext>
            </a:extLst>
          </p:cNvPr>
          <p:cNvCxnSpPr>
            <a:cxnSpLocks/>
          </p:cNvCxnSpPr>
          <p:nvPr/>
        </p:nvCxnSpPr>
        <p:spPr>
          <a:xfrm>
            <a:off x="6580896" y="4682329"/>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B25487CA-1346-F8FF-4951-7AA8E4F8FF3A}"/>
              </a:ext>
            </a:extLst>
          </p:cNvPr>
          <p:cNvSpPr/>
          <p:nvPr/>
        </p:nvSpPr>
        <p:spPr>
          <a:xfrm>
            <a:off x="6806260" y="4169481"/>
            <a:ext cx="2493099" cy="1067943"/>
          </a:xfrm>
          <a:prstGeom prst="rect">
            <a:avLst/>
          </a:prstGeom>
          <a:solidFill>
            <a:schemeClr val="accent6">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ysClr val="windowText" lastClr="000000"/>
                </a:solidFill>
              </a:rPr>
              <a:t>Classification / Job Title</a:t>
            </a:r>
          </a:p>
          <a:p>
            <a:pPr algn="ctr"/>
            <a:r>
              <a:rPr lang="en-US" sz="1400" dirty="0">
                <a:solidFill>
                  <a:sysClr val="windowText" lastClr="000000"/>
                </a:solidFill>
              </a:rPr>
              <a:t>Career or Contract 1.00 FTE</a:t>
            </a:r>
          </a:p>
        </p:txBody>
      </p:sp>
      <p:sp>
        <p:nvSpPr>
          <p:cNvPr id="11" name="TextBox 10">
            <a:extLst>
              <a:ext uri="{FF2B5EF4-FFF2-40B4-BE49-F238E27FC236}">
                <a16:creationId xmlns:a16="http://schemas.microsoft.com/office/drawing/2014/main" id="{112B4EC1-FC5A-5C3C-B7E4-1D0E94CEFC57}"/>
              </a:ext>
            </a:extLst>
          </p:cNvPr>
          <p:cNvSpPr txBox="1"/>
          <p:nvPr/>
        </p:nvSpPr>
        <p:spPr>
          <a:xfrm>
            <a:off x="6443417" y="1425736"/>
            <a:ext cx="276038" cy="307777"/>
          </a:xfrm>
          <a:prstGeom prst="rect">
            <a:avLst/>
          </a:prstGeom>
          <a:noFill/>
        </p:spPr>
        <p:txBody>
          <a:bodyPr wrap="none" rtlCol="0">
            <a:spAutoFit/>
          </a:bodyPr>
          <a:lstStyle/>
          <a:p>
            <a:r>
              <a:rPr lang="en-US" sz="1400" dirty="0"/>
              <a:t>1</a:t>
            </a:r>
          </a:p>
        </p:txBody>
      </p:sp>
      <p:sp>
        <p:nvSpPr>
          <p:cNvPr id="15" name="TextBox 14">
            <a:extLst>
              <a:ext uri="{FF2B5EF4-FFF2-40B4-BE49-F238E27FC236}">
                <a16:creationId xmlns:a16="http://schemas.microsoft.com/office/drawing/2014/main" id="{336C3E2D-FB34-40B9-498B-4D94499D32BF}"/>
              </a:ext>
            </a:extLst>
          </p:cNvPr>
          <p:cNvSpPr txBox="1"/>
          <p:nvPr/>
        </p:nvSpPr>
        <p:spPr>
          <a:xfrm>
            <a:off x="513633" y="3792732"/>
            <a:ext cx="276038" cy="307777"/>
          </a:xfrm>
          <a:prstGeom prst="rect">
            <a:avLst/>
          </a:prstGeom>
          <a:noFill/>
        </p:spPr>
        <p:txBody>
          <a:bodyPr wrap="none" rtlCol="0">
            <a:spAutoFit/>
          </a:bodyPr>
          <a:lstStyle/>
          <a:p>
            <a:r>
              <a:rPr lang="en-US" sz="1400" dirty="0"/>
              <a:t>2</a:t>
            </a:r>
          </a:p>
        </p:txBody>
      </p:sp>
      <p:sp>
        <p:nvSpPr>
          <p:cNvPr id="16" name="TextBox 15">
            <a:extLst>
              <a:ext uri="{FF2B5EF4-FFF2-40B4-BE49-F238E27FC236}">
                <a16:creationId xmlns:a16="http://schemas.microsoft.com/office/drawing/2014/main" id="{DBC8B3F6-EE9F-19C9-BBC8-7A40BBAFC88C}"/>
              </a:ext>
            </a:extLst>
          </p:cNvPr>
          <p:cNvSpPr txBox="1"/>
          <p:nvPr/>
        </p:nvSpPr>
        <p:spPr>
          <a:xfrm>
            <a:off x="845734" y="4941674"/>
            <a:ext cx="276038" cy="307777"/>
          </a:xfrm>
          <a:prstGeom prst="rect">
            <a:avLst/>
          </a:prstGeom>
          <a:noFill/>
        </p:spPr>
        <p:txBody>
          <a:bodyPr wrap="none" rtlCol="0">
            <a:spAutoFit/>
          </a:bodyPr>
          <a:lstStyle/>
          <a:p>
            <a:r>
              <a:rPr lang="en-US" sz="1400" dirty="0"/>
              <a:t>3</a:t>
            </a:r>
          </a:p>
        </p:txBody>
      </p:sp>
      <p:sp>
        <p:nvSpPr>
          <p:cNvPr id="20" name="TextBox 19">
            <a:extLst>
              <a:ext uri="{FF2B5EF4-FFF2-40B4-BE49-F238E27FC236}">
                <a16:creationId xmlns:a16="http://schemas.microsoft.com/office/drawing/2014/main" id="{1E965037-AB41-5867-6BE9-29CBED2C5D13}"/>
              </a:ext>
            </a:extLst>
          </p:cNvPr>
          <p:cNvSpPr txBox="1"/>
          <p:nvPr/>
        </p:nvSpPr>
        <p:spPr>
          <a:xfrm>
            <a:off x="4074806" y="4958500"/>
            <a:ext cx="276038" cy="307777"/>
          </a:xfrm>
          <a:prstGeom prst="rect">
            <a:avLst/>
          </a:prstGeom>
          <a:noFill/>
        </p:spPr>
        <p:txBody>
          <a:bodyPr wrap="none" rtlCol="0">
            <a:spAutoFit/>
          </a:bodyPr>
          <a:lstStyle/>
          <a:p>
            <a:r>
              <a:rPr lang="en-US" sz="1400" dirty="0"/>
              <a:t>4</a:t>
            </a:r>
          </a:p>
        </p:txBody>
      </p:sp>
      <p:sp>
        <p:nvSpPr>
          <p:cNvPr id="22" name="TextBox 21">
            <a:extLst>
              <a:ext uri="{FF2B5EF4-FFF2-40B4-BE49-F238E27FC236}">
                <a16:creationId xmlns:a16="http://schemas.microsoft.com/office/drawing/2014/main" id="{53E52B63-A3C5-7B21-B100-240FA113FAD8}"/>
              </a:ext>
            </a:extLst>
          </p:cNvPr>
          <p:cNvSpPr txBox="1"/>
          <p:nvPr/>
        </p:nvSpPr>
        <p:spPr>
          <a:xfrm>
            <a:off x="4054850" y="6141356"/>
            <a:ext cx="276038" cy="307777"/>
          </a:xfrm>
          <a:prstGeom prst="rect">
            <a:avLst/>
          </a:prstGeom>
          <a:noFill/>
        </p:spPr>
        <p:txBody>
          <a:bodyPr wrap="none" rtlCol="0">
            <a:spAutoFit/>
          </a:bodyPr>
          <a:lstStyle/>
          <a:p>
            <a:r>
              <a:rPr lang="en-US" sz="1400" dirty="0"/>
              <a:t>5</a:t>
            </a:r>
          </a:p>
        </p:txBody>
      </p:sp>
      <p:sp>
        <p:nvSpPr>
          <p:cNvPr id="30" name="TextBox 29">
            <a:extLst>
              <a:ext uri="{FF2B5EF4-FFF2-40B4-BE49-F238E27FC236}">
                <a16:creationId xmlns:a16="http://schemas.microsoft.com/office/drawing/2014/main" id="{F244BE60-EB46-D45E-E14B-BA9B5EB0F304}"/>
              </a:ext>
            </a:extLst>
          </p:cNvPr>
          <p:cNvSpPr txBox="1"/>
          <p:nvPr/>
        </p:nvSpPr>
        <p:spPr>
          <a:xfrm>
            <a:off x="6769352" y="3801700"/>
            <a:ext cx="276038" cy="307777"/>
          </a:xfrm>
          <a:prstGeom prst="rect">
            <a:avLst/>
          </a:prstGeom>
          <a:noFill/>
        </p:spPr>
        <p:txBody>
          <a:bodyPr wrap="none" rtlCol="0">
            <a:spAutoFit/>
          </a:bodyPr>
          <a:lstStyle/>
          <a:p>
            <a:r>
              <a:rPr lang="en-US" sz="1400" dirty="0"/>
              <a:t>6</a:t>
            </a:r>
          </a:p>
        </p:txBody>
      </p:sp>
      <p:sp>
        <p:nvSpPr>
          <p:cNvPr id="32" name="TextBox 31">
            <a:extLst>
              <a:ext uri="{FF2B5EF4-FFF2-40B4-BE49-F238E27FC236}">
                <a16:creationId xmlns:a16="http://schemas.microsoft.com/office/drawing/2014/main" id="{470392E8-1A37-DD35-5965-0475FB036C5A}"/>
              </a:ext>
            </a:extLst>
          </p:cNvPr>
          <p:cNvSpPr txBox="1"/>
          <p:nvPr/>
        </p:nvSpPr>
        <p:spPr>
          <a:xfrm>
            <a:off x="9766557" y="3804505"/>
            <a:ext cx="276038" cy="307777"/>
          </a:xfrm>
          <a:prstGeom prst="rect">
            <a:avLst/>
          </a:prstGeom>
          <a:noFill/>
        </p:spPr>
        <p:txBody>
          <a:bodyPr wrap="none" rtlCol="0">
            <a:spAutoFit/>
          </a:bodyPr>
          <a:lstStyle/>
          <a:p>
            <a:r>
              <a:rPr lang="en-US" sz="1400" dirty="0"/>
              <a:t>8</a:t>
            </a:r>
          </a:p>
        </p:txBody>
      </p:sp>
      <p:sp>
        <p:nvSpPr>
          <p:cNvPr id="39" name="TextBox 38">
            <a:extLst>
              <a:ext uri="{FF2B5EF4-FFF2-40B4-BE49-F238E27FC236}">
                <a16:creationId xmlns:a16="http://schemas.microsoft.com/office/drawing/2014/main" id="{CE3D58B6-9458-1C32-51FE-ED237860C364}"/>
              </a:ext>
            </a:extLst>
          </p:cNvPr>
          <p:cNvSpPr txBox="1"/>
          <p:nvPr/>
        </p:nvSpPr>
        <p:spPr>
          <a:xfrm>
            <a:off x="12766126" y="3795004"/>
            <a:ext cx="367408" cy="307777"/>
          </a:xfrm>
          <a:prstGeom prst="rect">
            <a:avLst/>
          </a:prstGeom>
          <a:noFill/>
        </p:spPr>
        <p:txBody>
          <a:bodyPr wrap="none" rtlCol="0">
            <a:spAutoFit/>
          </a:bodyPr>
          <a:lstStyle/>
          <a:p>
            <a:r>
              <a:rPr lang="en-US" sz="1400" dirty="0"/>
              <a:t>10</a:t>
            </a:r>
          </a:p>
        </p:txBody>
      </p:sp>
      <p:sp>
        <p:nvSpPr>
          <p:cNvPr id="41" name="TextBox 40">
            <a:extLst>
              <a:ext uri="{FF2B5EF4-FFF2-40B4-BE49-F238E27FC236}">
                <a16:creationId xmlns:a16="http://schemas.microsoft.com/office/drawing/2014/main" id="{647E47FC-D8D4-0CE8-AC73-18B227977D35}"/>
              </a:ext>
            </a:extLst>
          </p:cNvPr>
          <p:cNvSpPr txBox="1"/>
          <p:nvPr/>
        </p:nvSpPr>
        <p:spPr>
          <a:xfrm>
            <a:off x="12786166" y="4965378"/>
            <a:ext cx="276038" cy="307777"/>
          </a:xfrm>
          <a:prstGeom prst="rect">
            <a:avLst/>
          </a:prstGeom>
          <a:noFill/>
        </p:spPr>
        <p:txBody>
          <a:bodyPr wrap="none" rtlCol="0">
            <a:spAutoFit/>
          </a:bodyPr>
          <a:lstStyle/>
          <a:p>
            <a:r>
              <a:rPr lang="en-US" sz="1400" dirty="0"/>
              <a:t>9</a:t>
            </a:r>
          </a:p>
        </p:txBody>
      </p:sp>
      <p:sp>
        <p:nvSpPr>
          <p:cNvPr id="42" name="TextBox 41">
            <a:extLst>
              <a:ext uri="{FF2B5EF4-FFF2-40B4-BE49-F238E27FC236}">
                <a16:creationId xmlns:a16="http://schemas.microsoft.com/office/drawing/2014/main" id="{D3EE089C-3D43-536F-C55F-94531FD705E2}"/>
              </a:ext>
            </a:extLst>
          </p:cNvPr>
          <p:cNvSpPr txBox="1"/>
          <p:nvPr/>
        </p:nvSpPr>
        <p:spPr>
          <a:xfrm>
            <a:off x="12763372" y="6142638"/>
            <a:ext cx="367408" cy="307777"/>
          </a:xfrm>
          <a:prstGeom prst="rect">
            <a:avLst/>
          </a:prstGeom>
          <a:noFill/>
        </p:spPr>
        <p:txBody>
          <a:bodyPr wrap="none" rtlCol="0">
            <a:spAutoFit/>
          </a:bodyPr>
          <a:lstStyle/>
          <a:p>
            <a:r>
              <a:rPr lang="en-US" sz="1400" dirty="0"/>
              <a:t>12</a:t>
            </a:r>
          </a:p>
        </p:txBody>
      </p:sp>
      <p:sp>
        <p:nvSpPr>
          <p:cNvPr id="46" name="TextBox 45">
            <a:extLst>
              <a:ext uri="{FF2B5EF4-FFF2-40B4-BE49-F238E27FC236}">
                <a16:creationId xmlns:a16="http://schemas.microsoft.com/office/drawing/2014/main" id="{CD6CE687-558D-1862-4E85-66C361B43A55}"/>
              </a:ext>
            </a:extLst>
          </p:cNvPr>
          <p:cNvSpPr txBox="1"/>
          <p:nvPr/>
        </p:nvSpPr>
        <p:spPr>
          <a:xfrm>
            <a:off x="12752221" y="7321505"/>
            <a:ext cx="367408" cy="307777"/>
          </a:xfrm>
          <a:prstGeom prst="rect">
            <a:avLst/>
          </a:prstGeom>
          <a:noFill/>
        </p:spPr>
        <p:txBody>
          <a:bodyPr wrap="none" rtlCol="0">
            <a:spAutoFit/>
          </a:bodyPr>
          <a:lstStyle/>
          <a:p>
            <a:r>
              <a:rPr lang="en-US" sz="1400" dirty="0"/>
              <a:t>13</a:t>
            </a:r>
          </a:p>
        </p:txBody>
      </p:sp>
      <p:sp>
        <p:nvSpPr>
          <p:cNvPr id="54" name="TextBox 53">
            <a:extLst>
              <a:ext uri="{FF2B5EF4-FFF2-40B4-BE49-F238E27FC236}">
                <a16:creationId xmlns:a16="http://schemas.microsoft.com/office/drawing/2014/main" id="{50161702-4BB2-C0B4-F2D8-6CABF3C95F91}"/>
              </a:ext>
            </a:extLst>
          </p:cNvPr>
          <p:cNvSpPr txBox="1"/>
          <p:nvPr/>
        </p:nvSpPr>
        <p:spPr>
          <a:xfrm>
            <a:off x="3729266" y="3800589"/>
            <a:ext cx="367408" cy="307777"/>
          </a:xfrm>
          <a:prstGeom prst="rect">
            <a:avLst/>
          </a:prstGeom>
          <a:noFill/>
        </p:spPr>
        <p:txBody>
          <a:bodyPr wrap="none" rtlCol="0">
            <a:spAutoFit/>
          </a:bodyPr>
          <a:lstStyle/>
          <a:p>
            <a:r>
              <a:rPr lang="en-US" sz="1400" dirty="0"/>
              <a:t>11</a:t>
            </a:r>
          </a:p>
        </p:txBody>
      </p:sp>
      <p:sp>
        <p:nvSpPr>
          <p:cNvPr id="67" name="TextBox 66">
            <a:extLst>
              <a:ext uri="{FF2B5EF4-FFF2-40B4-BE49-F238E27FC236}">
                <a16:creationId xmlns:a16="http://schemas.microsoft.com/office/drawing/2014/main" id="{7DFB5A79-AEDC-A383-3500-696556584D33}"/>
              </a:ext>
            </a:extLst>
          </p:cNvPr>
          <p:cNvSpPr txBox="1"/>
          <p:nvPr/>
        </p:nvSpPr>
        <p:spPr>
          <a:xfrm>
            <a:off x="6748423" y="5001904"/>
            <a:ext cx="276038" cy="307777"/>
          </a:xfrm>
          <a:prstGeom prst="rect">
            <a:avLst/>
          </a:prstGeom>
          <a:noFill/>
        </p:spPr>
        <p:txBody>
          <a:bodyPr wrap="none" rtlCol="0">
            <a:spAutoFit/>
          </a:bodyPr>
          <a:lstStyle/>
          <a:p>
            <a:r>
              <a:rPr lang="en-US" sz="1400" dirty="0"/>
              <a:t>7</a:t>
            </a:r>
          </a:p>
        </p:txBody>
      </p:sp>
      <p:cxnSp>
        <p:nvCxnSpPr>
          <p:cNvPr id="68" name="Straight Connector 67">
            <a:extLst>
              <a:ext uri="{FF2B5EF4-FFF2-40B4-BE49-F238E27FC236}">
                <a16:creationId xmlns:a16="http://schemas.microsoft.com/office/drawing/2014/main" id="{83038E49-6919-D254-7CDA-C9285C733058}"/>
              </a:ext>
            </a:extLst>
          </p:cNvPr>
          <p:cNvCxnSpPr>
            <a:cxnSpLocks/>
          </p:cNvCxnSpPr>
          <p:nvPr/>
        </p:nvCxnSpPr>
        <p:spPr>
          <a:xfrm>
            <a:off x="11564279" y="4694007"/>
            <a:ext cx="98558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4185FCB8-2D26-6BE2-CA62-EB625AA0FD31}"/>
              </a:ext>
            </a:extLst>
          </p:cNvPr>
          <p:cNvSpPr/>
          <p:nvPr/>
        </p:nvSpPr>
        <p:spPr>
          <a:xfrm>
            <a:off x="9788339" y="4169481"/>
            <a:ext cx="2514672" cy="1049053"/>
          </a:xfrm>
          <a:prstGeom prst="rect">
            <a:avLst/>
          </a:prstGeom>
          <a:solidFill>
            <a:srgbClr val="FFFF00"/>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ysClr val="windowText" lastClr="000000"/>
                </a:solidFill>
              </a:rPr>
              <a:t>Working Title</a:t>
            </a:r>
          </a:p>
          <a:p>
            <a:pPr algn="ctr"/>
            <a:r>
              <a:rPr lang="en-US" sz="1400" dirty="0">
                <a:solidFill>
                  <a:sysClr val="windowText" lastClr="000000"/>
                </a:solidFill>
              </a:rPr>
              <a:t>Name</a:t>
            </a:r>
          </a:p>
          <a:p>
            <a:pPr algn="ctr"/>
            <a:r>
              <a:rPr lang="en-US" sz="1400" i="1" dirty="0">
                <a:solidFill>
                  <a:schemeClr val="tx1"/>
                </a:solidFill>
              </a:rPr>
              <a:t>Classification / Job Title</a:t>
            </a:r>
          </a:p>
          <a:p>
            <a:pPr algn="ctr"/>
            <a:r>
              <a:rPr lang="en-US" sz="1400" dirty="0">
                <a:solidFill>
                  <a:sysClr val="windowText" lastClr="000000"/>
                </a:solidFill>
              </a:rPr>
              <a:t>Career or Contract 1.00 FTE</a:t>
            </a:r>
          </a:p>
        </p:txBody>
      </p:sp>
      <p:sp>
        <p:nvSpPr>
          <p:cNvPr id="71" name="TextBox 70">
            <a:extLst>
              <a:ext uri="{FF2B5EF4-FFF2-40B4-BE49-F238E27FC236}">
                <a16:creationId xmlns:a16="http://schemas.microsoft.com/office/drawing/2014/main" id="{31B3BBDB-9F9F-FD3D-E3DB-FAC1EBF5927E}"/>
              </a:ext>
            </a:extLst>
          </p:cNvPr>
          <p:cNvSpPr txBox="1"/>
          <p:nvPr/>
        </p:nvSpPr>
        <p:spPr>
          <a:xfrm>
            <a:off x="9707710" y="4986686"/>
            <a:ext cx="367408" cy="307777"/>
          </a:xfrm>
          <a:prstGeom prst="rect">
            <a:avLst/>
          </a:prstGeom>
          <a:noFill/>
        </p:spPr>
        <p:txBody>
          <a:bodyPr wrap="none" rtlCol="0">
            <a:spAutoFit/>
          </a:bodyPr>
          <a:lstStyle/>
          <a:p>
            <a:r>
              <a:rPr lang="en-US" sz="1400" dirty="0"/>
              <a:t>14</a:t>
            </a:r>
          </a:p>
        </p:txBody>
      </p:sp>
    </p:spTree>
    <p:extLst>
      <p:ext uri="{BB962C8B-B14F-4D97-AF65-F5344CB8AC3E}">
        <p14:creationId xmlns:p14="http://schemas.microsoft.com/office/powerpoint/2010/main" val="42668587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25752</TotalTime>
  <Words>600</Words>
  <Application>Microsoft Office PowerPoint</Application>
  <PresentationFormat>Custom</PresentationFormat>
  <Paragraphs>166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Harold Tabios</cp:lastModifiedBy>
  <cp:revision>1499</cp:revision>
  <cp:lastPrinted>2023-08-08T23:33:59Z</cp:lastPrinted>
  <dcterms:created xsi:type="dcterms:W3CDTF">2020-05-19T18:31:38Z</dcterms:created>
  <dcterms:modified xsi:type="dcterms:W3CDTF">2023-09-20T17:40:38Z</dcterms:modified>
</cp:coreProperties>
</file>