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7" r:id="rId2"/>
    <p:sldId id="277" r:id="rId3"/>
    <p:sldId id="275" r:id="rId4"/>
    <p:sldId id="276" r:id="rId5"/>
    <p:sldId id="260" r:id="rId6"/>
    <p:sldId id="261" r:id="rId7"/>
    <p:sldId id="278" r:id="rId8"/>
    <p:sldId id="279" r:id="rId9"/>
    <p:sldId id="26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A796"/>
    <a:srgbClr val="005A9E"/>
    <a:srgbClr val="FBB131"/>
    <a:srgbClr val="91C2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520" autoAdjust="0"/>
    <p:restoredTop sz="94660"/>
  </p:normalViewPr>
  <p:slideViewPr>
    <p:cSldViewPr snapToGrid="0">
      <p:cViewPr varScale="1">
        <p:scale>
          <a:sx n="86" d="100"/>
          <a:sy n="86" d="100"/>
        </p:scale>
        <p:origin x="696" y="60"/>
      </p:cViewPr>
      <p:guideLst/>
    </p:cSldViewPr>
  </p:slideViewPr>
  <p:notesTextViewPr>
    <p:cViewPr>
      <p:scale>
        <a:sx n="1" d="1"/>
        <a:sy n="1" d="1"/>
      </p:scale>
      <p:origin x="0" y="0"/>
    </p:cViewPr>
  </p:notesTextViewPr>
  <p:sorterViewPr>
    <p:cViewPr>
      <p:scale>
        <a:sx n="100" d="100"/>
        <a:sy n="100" d="100"/>
      </p:scale>
      <p:origin x="0" y="-221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3C1108-4675-4F67-B8B6-C48321AB84A4}" type="doc">
      <dgm:prSet loTypeId="urn:microsoft.com/office/officeart/2005/8/layout/radial3" loCatId="cycle" qsTypeId="urn:microsoft.com/office/officeart/2005/8/quickstyle/simple1" qsCatId="simple" csTypeId="urn:microsoft.com/office/officeart/2005/8/colors/colorful1" csCatId="colorful" phldr="1"/>
      <dgm:spPr/>
      <dgm:t>
        <a:bodyPr/>
        <a:lstStyle/>
        <a:p>
          <a:endParaRPr lang="en-US"/>
        </a:p>
      </dgm:t>
    </dgm:pt>
    <dgm:pt modelId="{14DB49F5-B136-47DB-ACD1-003BFC3DFB70}">
      <dgm:prSet phldrT="[Text]"/>
      <dgm:spPr/>
      <dgm:t>
        <a:bodyPr/>
        <a:lstStyle/>
        <a:p>
          <a:r>
            <a:rPr lang="en-US" dirty="0"/>
            <a:t>HOWL</a:t>
          </a:r>
        </a:p>
      </dgm:t>
    </dgm:pt>
    <dgm:pt modelId="{39B39390-5BC7-4E19-A6C4-6033981F7AF5}" type="parTrans" cxnId="{F191EA07-B2AB-4806-91EB-7FB6FD9265EE}">
      <dgm:prSet/>
      <dgm:spPr/>
      <dgm:t>
        <a:bodyPr/>
        <a:lstStyle/>
        <a:p>
          <a:endParaRPr lang="en-US"/>
        </a:p>
      </dgm:t>
    </dgm:pt>
    <dgm:pt modelId="{68D1B391-2393-4DA4-9841-2BA2091025DD}" type="sibTrans" cxnId="{F191EA07-B2AB-4806-91EB-7FB6FD9265EE}">
      <dgm:prSet/>
      <dgm:spPr/>
      <dgm:t>
        <a:bodyPr/>
        <a:lstStyle/>
        <a:p>
          <a:endParaRPr lang="en-US"/>
        </a:p>
      </dgm:t>
    </dgm:pt>
    <dgm:pt modelId="{2E7406E9-BCDA-4D08-8395-0C33A9D5134F}">
      <dgm:prSet phldrT="[Text]"/>
      <dgm:spPr/>
      <dgm:t>
        <a:bodyPr/>
        <a:lstStyle/>
        <a:p>
          <a:r>
            <a:rPr lang="en-US" dirty="0"/>
            <a:t>Livestock Production</a:t>
          </a:r>
        </a:p>
      </dgm:t>
    </dgm:pt>
    <dgm:pt modelId="{A1D7DC63-77ED-4E64-938B-FF13A76DA9DF}" type="parTrans" cxnId="{065A9F66-51D9-4FD2-AFE1-AC97CACF031B}">
      <dgm:prSet/>
      <dgm:spPr/>
      <dgm:t>
        <a:bodyPr/>
        <a:lstStyle/>
        <a:p>
          <a:endParaRPr lang="en-US"/>
        </a:p>
      </dgm:t>
    </dgm:pt>
    <dgm:pt modelId="{36DFD214-C22B-4EF8-989E-7260DC3B132A}" type="sibTrans" cxnId="{065A9F66-51D9-4FD2-AFE1-AC97CACF031B}">
      <dgm:prSet/>
      <dgm:spPr/>
      <dgm:t>
        <a:bodyPr/>
        <a:lstStyle/>
        <a:p>
          <a:endParaRPr lang="en-US"/>
        </a:p>
      </dgm:t>
    </dgm:pt>
    <dgm:pt modelId="{2C324D0F-DB9C-4571-A981-850426343A7C}">
      <dgm:prSet phldrT="[Text]"/>
      <dgm:spPr/>
      <dgm:t>
        <a:bodyPr/>
        <a:lstStyle/>
        <a:p>
          <a:r>
            <a:rPr lang="en-US" dirty="0"/>
            <a:t>Rangeland Management</a:t>
          </a:r>
        </a:p>
      </dgm:t>
    </dgm:pt>
    <dgm:pt modelId="{BB845306-E275-4F93-A4C6-ED0DA4213990}" type="parTrans" cxnId="{D8611421-8CD6-4E6C-8F22-745149780C54}">
      <dgm:prSet/>
      <dgm:spPr/>
      <dgm:t>
        <a:bodyPr/>
        <a:lstStyle/>
        <a:p>
          <a:endParaRPr lang="en-US"/>
        </a:p>
      </dgm:t>
    </dgm:pt>
    <dgm:pt modelId="{D261F418-2857-4E0D-8CBC-FD8969925BA9}" type="sibTrans" cxnId="{D8611421-8CD6-4E6C-8F22-745149780C54}">
      <dgm:prSet/>
      <dgm:spPr/>
      <dgm:t>
        <a:bodyPr/>
        <a:lstStyle/>
        <a:p>
          <a:endParaRPr lang="en-US"/>
        </a:p>
      </dgm:t>
    </dgm:pt>
    <dgm:pt modelId="{73D7A33B-51E8-482E-9F2C-1D6E87EBC26F}">
      <dgm:prSet phldrT="[Text]"/>
      <dgm:spPr/>
      <dgm:t>
        <a:bodyPr/>
        <a:lstStyle/>
        <a:p>
          <a:r>
            <a:rPr lang="en-US" dirty="0"/>
            <a:t>Fire Ecology</a:t>
          </a:r>
        </a:p>
      </dgm:t>
    </dgm:pt>
    <dgm:pt modelId="{88B87F9A-3778-448B-B74D-B16A7CFC47D3}" type="parTrans" cxnId="{E26E5EFF-8C4E-45AE-A7F2-2C5B95EAC54B}">
      <dgm:prSet/>
      <dgm:spPr/>
      <dgm:t>
        <a:bodyPr/>
        <a:lstStyle/>
        <a:p>
          <a:endParaRPr lang="en-US"/>
        </a:p>
      </dgm:t>
    </dgm:pt>
    <dgm:pt modelId="{FBF73E51-68CE-429F-9725-645894D7E0A8}" type="sibTrans" cxnId="{E26E5EFF-8C4E-45AE-A7F2-2C5B95EAC54B}">
      <dgm:prSet/>
      <dgm:spPr/>
      <dgm:t>
        <a:bodyPr/>
        <a:lstStyle/>
        <a:p>
          <a:endParaRPr lang="en-US"/>
        </a:p>
      </dgm:t>
    </dgm:pt>
    <dgm:pt modelId="{64048809-88AA-4DA0-A05D-8A1FA0901742}">
      <dgm:prSet/>
      <dgm:spPr/>
      <dgm:t>
        <a:bodyPr/>
        <a:lstStyle/>
        <a:p>
          <a:r>
            <a:rPr lang="en-US" dirty="0"/>
            <a:t>Infrastructure Development</a:t>
          </a:r>
        </a:p>
      </dgm:t>
    </dgm:pt>
    <dgm:pt modelId="{0DF6C3B2-B2B8-4E2D-BDF2-C683D3B1DD2B}" type="parTrans" cxnId="{51BC9C72-4935-4A38-A83E-51E29A0114D9}">
      <dgm:prSet/>
      <dgm:spPr/>
      <dgm:t>
        <a:bodyPr/>
        <a:lstStyle/>
        <a:p>
          <a:endParaRPr lang="en-US"/>
        </a:p>
      </dgm:t>
    </dgm:pt>
    <dgm:pt modelId="{7B71CF4F-CAE5-4C67-98C7-815A3B73530E}" type="sibTrans" cxnId="{51BC9C72-4935-4A38-A83E-51E29A0114D9}">
      <dgm:prSet/>
      <dgm:spPr/>
      <dgm:t>
        <a:bodyPr/>
        <a:lstStyle/>
        <a:p>
          <a:endParaRPr lang="en-US"/>
        </a:p>
      </dgm:t>
    </dgm:pt>
    <dgm:pt modelId="{254D0C3D-3657-4EF6-B871-B2EF537F5A45}">
      <dgm:prSet/>
      <dgm:spPr>
        <a:solidFill>
          <a:schemeClr val="accent4">
            <a:lumMod val="75000"/>
            <a:alpha val="27843"/>
          </a:schemeClr>
        </a:solidFill>
      </dgm:spPr>
      <dgm:t>
        <a:bodyPr/>
        <a:lstStyle/>
        <a:p>
          <a:r>
            <a:rPr lang="en-US" dirty="0"/>
            <a:t>Soil Ecology and Chemistry</a:t>
          </a:r>
        </a:p>
      </dgm:t>
    </dgm:pt>
    <dgm:pt modelId="{177BF2B0-E145-4B7B-A485-F9143C86A6F7}" type="parTrans" cxnId="{B6FA0E05-D61C-4E4D-B22A-724D3973E5FF}">
      <dgm:prSet/>
      <dgm:spPr/>
      <dgm:t>
        <a:bodyPr/>
        <a:lstStyle/>
        <a:p>
          <a:endParaRPr lang="en-US"/>
        </a:p>
      </dgm:t>
    </dgm:pt>
    <dgm:pt modelId="{63F7B662-6209-4AA3-BDB9-F52307FAFC34}" type="sibTrans" cxnId="{B6FA0E05-D61C-4E4D-B22A-724D3973E5FF}">
      <dgm:prSet/>
      <dgm:spPr/>
      <dgm:t>
        <a:bodyPr/>
        <a:lstStyle/>
        <a:p>
          <a:endParaRPr lang="en-US"/>
        </a:p>
      </dgm:t>
    </dgm:pt>
    <dgm:pt modelId="{F0303429-E23E-46A2-89F1-D6FEC142BFEF}">
      <dgm:prSet/>
      <dgm:spPr>
        <a:solidFill>
          <a:schemeClr val="accent6">
            <a:lumMod val="60000"/>
            <a:lumOff val="40000"/>
            <a:alpha val="50000"/>
          </a:schemeClr>
        </a:solidFill>
      </dgm:spPr>
      <dgm:t>
        <a:bodyPr/>
        <a:lstStyle/>
        <a:p>
          <a:r>
            <a:rPr lang="en-US" dirty="0"/>
            <a:t>Crop Production</a:t>
          </a:r>
        </a:p>
      </dgm:t>
    </dgm:pt>
    <dgm:pt modelId="{5888422E-06B2-4F6A-9572-DE3DCA363928}" type="parTrans" cxnId="{F0475199-C405-412A-8175-CDE6F5FF3D69}">
      <dgm:prSet/>
      <dgm:spPr/>
      <dgm:t>
        <a:bodyPr/>
        <a:lstStyle/>
        <a:p>
          <a:endParaRPr lang="en-US"/>
        </a:p>
      </dgm:t>
    </dgm:pt>
    <dgm:pt modelId="{6490008F-965E-45B9-A098-D61F13907DE3}" type="sibTrans" cxnId="{F0475199-C405-412A-8175-CDE6F5FF3D69}">
      <dgm:prSet/>
      <dgm:spPr/>
      <dgm:t>
        <a:bodyPr/>
        <a:lstStyle/>
        <a:p>
          <a:endParaRPr lang="en-US"/>
        </a:p>
      </dgm:t>
    </dgm:pt>
    <dgm:pt modelId="{CC86FEEC-C1A5-4963-B803-B4BE70FBFFC3}">
      <dgm:prSet/>
      <dgm:spPr/>
      <dgm:t>
        <a:bodyPr/>
        <a:lstStyle/>
        <a:p>
          <a:r>
            <a:rPr lang="en-US"/>
            <a:t>Wildlife Ecology and Management</a:t>
          </a:r>
        </a:p>
      </dgm:t>
    </dgm:pt>
    <dgm:pt modelId="{73B9B8F3-C323-4DE6-AF2F-446CBD396BB3}" type="parTrans" cxnId="{2FBC3C57-A89F-4939-8DFC-2702EB00FA7D}">
      <dgm:prSet/>
      <dgm:spPr/>
      <dgm:t>
        <a:bodyPr/>
        <a:lstStyle/>
        <a:p>
          <a:endParaRPr lang="en-US"/>
        </a:p>
      </dgm:t>
    </dgm:pt>
    <dgm:pt modelId="{6CF2C6A5-D70B-4537-BDEC-B9F482D94DF9}" type="sibTrans" cxnId="{2FBC3C57-A89F-4939-8DFC-2702EB00FA7D}">
      <dgm:prSet/>
      <dgm:spPr/>
      <dgm:t>
        <a:bodyPr/>
        <a:lstStyle/>
        <a:p>
          <a:endParaRPr lang="en-US"/>
        </a:p>
      </dgm:t>
    </dgm:pt>
    <dgm:pt modelId="{256BA676-B8C5-4E2A-8C02-3E6EFD2371D1}">
      <dgm:prSet/>
      <dgm:spPr/>
      <dgm:t>
        <a:bodyPr/>
        <a:lstStyle/>
        <a:p>
          <a:r>
            <a:rPr lang="en-US"/>
            <a:t>Biodiversity Conservation</a:t>
          </a:r>
          <a:endParaRPr lang="en-US" dirty="0"/>
        </a:p>
      </dgm:t>
    </dgm:pt>
    <dgm:pt modelId="{1B3B2AEE-7A1F-4187-BC88-7B55C32D0668}" type="parTrans" cxnId="{A92D7E3D-B074-4C41-A74C-66D15FA3ED1B}">
      <dgm:prSet/>
      <dgm:spPr/>
      <dgm:t>
        <a:bodyPr/>
        <a:lstStyle/>
        <a:p>
          <a:endParaRPr lang="en-US"/>
        </a:p>
      </dgm:t>
    </dgm:pt>
    <dgm:pt modelId="{19DFD65E-1D8A-4F18-A428-77266D0137AC}" type="sibTrans" cxnId="{A92D7E3D-B074-4C41-A74C-66D15FA3ED1B}">
      <dgm:prSet/>
      <dgm:spPr/>
      <dgm:t>
        <a:bodyPr/>
        <a:lstStyle/>
        <a:p>
          <a:endParaRPr lang="en-US"/>
        </a:p>
      </dgm:t>
    </dgm:pt>
    <dgm:pt modelId="{608B1340-1590-46EE-AAA9-0F90DE4B696D}">
      <dgm:prSet/>
      <dgm:spPr/>
      <dgm:t>
        <a:bodyPr/>
        <a:lstStyle/>
        <a:p>
          <a:r>
            <a:rPr lang="en-US"/>
            <a:t>Oak Woodland Management</a:t>
          </a:r>
        </a:p>
      </dgm:t>
    </dgm:pt>
    <dgm:pt modelId="{9643EC8A-86DF-44CE-B9A0-697E3656B470}" type="parTrans" cxnId="{289132A3-EE77-4014-9B3C-7E737D9BFEF4}">
      <dgm:prSet/>
      <dgm:spPr/>
      <dgm:t>
        <a:bodyPr/>
        <a:lstStyle/>
        <a:p>
          <a:endParaRPr lang="en-US"/>
        </a:p>
      </dgm:t>
    </dgm:pt>
    <dgm:pt modelId="{F8FF3EA2-AAD0-48E5-986A-3FC67995C540}" type="sibTrans" cxnId="{289132A3-EE77-4014-9B3C-7E737D9BFEF4}">
      <dgm:prSet/>
      <dgm:spPr/>
      <dgm:t>
        <a:bodyPr/>
        <a:lstStyle/>
        <a:p>
          <a:endParaRPr lang="en-US"/>
        </a:p>
      </dgm:t>
    </dgm:pt>
    <dgm:pt modelId="{CFB81A20-71E4-4001-BB20-2957283C115B}">
      <dgm:prSet/>
      <dgm:spPr/>
      <dgm:t>
        <a:bodyPr/>
        <a:lstStyle/>
        <a:p>
          <a:r>
            <a:rPr lang="en-US"/>
            <a:t>Watershed Management</a:t>
          </a:r>
          <a:endParaRPr lang="en-US" dirty="0"/>
        </a:p>
      </dgm:t>
    </dgm:pt>
    <dgm:pt modelId="{9A310E90-EEB1-4964-96E1-C8A3850892EF}" type="parTrans" cxnId="{6D56481C-7019-406E-AC96-9295E0F7B513}">
      <dgm:prSet/>
      <dgm:spPr/>
      <dgm:t>
        <a:bodyPr/>
        <a:lstStyle/>
        <a:p>
          <a:endParaRPr lang="en-US"/>
        </a:p>
      </dgm:t>
    </dgm:pt>
    <dgm:pt modelId="{CB556DA0-E2B9-4FAE-B00F-8648C4B8D9BC}" type="sibTrans" cxnId="{6D56481C-7019-406E-AC96-9295E0F7B513}">
      <dgm:prSet/>
      <dgm:spPr/>
      <dgm:t>
        <a:bodyPr/>
        <a:lstStyle/>
        <a:p>
          <a:endParaRPr lang="en-US"/>
        </a:p>
      </dgm:t>
    </dgm:pt>
    <dgm:pt modelId="{99CD2953-CFDA-45C4-8DDA-E26593B7BA59}">
      <dgm:prSet/>
      <dgm:spPr/>
      <dgm:t>
        <a:bodyPr/>
        <a:lstStyle/>
        <a:p>
          <a:r>
            <a:rPr lang="en-US" dirty="0"/>
            <a:t>Economic Development</a:t>
          </a:r>
        </a:p>
      </dgm:t>
    </dgm:pt>
    <dgm:pt modelId="{AAE06FA1-0787-4D33-AC9C-BFF584F27398}" type="parTrans" cxnId="{AE95CC6A-2707-4F29-B912-52AD3A44D4D2}">
      <dgm:prSet/>
      <dgm:spPr/>
      <dgm:t>
        <a:bodyPr/>
        <a:lstStyle/>
        <a:p>
          <a:endParaRPr lang="en-US"/>
        </a:p>
      </dgm:t>
    </dgm:pt>
    <dgm:pt modelId="{06F36DBA-C41F-42B9-BA71-71909ADE3B9D}" type="sibTrans" cxnId="{AE95CC6A-2707-4F29-B912-52AD3A44D4D2}">
      <dgm:prSet/>
      <dgm:spPr/>
      <dgm:t>
        <a:bodyPr/>
        <a:lstStyle/>
        <a:p>
          <a:endParaRPr lang="en-US"/>
        </a:p>
      </dgm:t>
    </dgm:pt>
    <dgm:pt modelId="{672B0FB5-D628-4F8D-8453-9541E48499DB}" type="pres">
      <dgm:prSet presAssocID="{973C1108-4675-4F67-B8B6-C48321AB84A4}" presName="composite" presStyleCnt="0">
        <dgm:presLayoutVars>
          <dgm:chMax val="1"/>
          <dgm:dir/>
          <dgm:resizeHandles val="exact"/>
        </dgm:presLayoutVars>
      </dgm:prSet>
      <dgm:spPr/>
    </dgm:pt>
    <dgm:pt modelId="{F7D053A5-A78A-4D20-BB57-C6CA8945EF01}" type="pres">
      <dgm:prSet presAssocID="{973C1108-4675-4F67-B8B6-C48321AB84A4}" presName="radial" presStyleCnt="0">
        <dgm:presLayoutVars>
          <dgm:animLvl val="ctr"/>
        </dgm:presLayoutVars>
      </dgm:prSet>
      <dgm:spPr/>
    </dgm:pt>
    <dgm:pt modelId="{5C61B9B2-C52C-4952-9EA9-08979228BB52}" type="pres">
      <dgm:prSet presAssocID="{14DB49F5-B136-47DB-ACD1-003BFC3DFB70}" presName="centerShape" presStyleLbl="vennNode1" presStyleIdx="0" presStyleCnt="12"/>
      <dgm:spPr/>
    </dgm:pt>
    <dgm:pt modelId="{3C5EB440-5496-43D1-8284-22EC12B3C75F}" type="pres">
      <dgm:prSet presAssocID="{2E7406E9-BCDA-4D08-8395-0C33A9D5134F}" presName="node" presStyleLbl="vennNode1" presStyleIdx="1" presStyleCnt="12">
        <dgm:presLayoutVars>
          <dgm:bulletEnabled val="1"/>
        </dgm:presLayoutVars>
      </dgm:prSet>
      <dgm:spPr/>
    </dgm:pt>
    <dgm:pt modelId="{482BF161-A955-4FC7-8BDE-61810B823737}" type="pres">
      <dgm:prSet presAssocID="{2C324D0F-DB9C-4571-A981-850426343A7C}" presName="node" presStyleLbl="vennNode1" presStyleIdx="2" presStyleCnt="12">
        <dgm:presLayoutVars>
          <dgm:bulletEnabled val="1"/>
        </dgm:presLayoutVars>
      </dgm:prSet>
      <dgm:spPr/>
    </dgm:pt>
    <dgm:pt modelId="{8806719D-9544-4B60-A308-1121115851A8}" type="pres">
      <dgm:prSet presAssocID="{73D7A33B-51E8-482E-9F2C-1D6E87EBC26F}" presName="node" presStyleLbl="vennNode1" presStyleIdx="3" presStyleCnt="12">
        <dgm:presLayoutVars>
          <dgm:bulletEnabled val="1"/>
        </dgm:presLayoutVars>
      </dgm:prSet>
      <dgm:spPr/>
    </dgm:pt>
    <dgm:pt modelId="{7B00B08F-E8D5-4BE5-8D22-67010765A920}" type="pres">
      <dgm:prSet presAssocID="{608B1340-1590-46EE-AAA9-0F90DE4B696D}" presName="node" presStyleLbl="vennNode1" presStyleIdx="4" presStyleCnt="12">
        <dgm:presLayoutVars>
          <dgm:bulletEnabled val="1"/>
        </dgm:presLayoutVars>
      </dgm:prSet>
      <dgm:spPr/>
    </dgm:pt>
    <dgm:pt modelId="{8F6871AE-1B93-4D54-A46A-E11901969A5E}" type="pres">
      <dgm:prSet presAssocID="{256BA676-B8C5-4E2A-8C02-3E6EFD2371D1}" presName="node" presStyleLbl="vennNode1" presStyleIdx="5" presStyleCnt="12">
        <dgm:presLayoutVars>
          <dgm:bulletEnabled val="1"/>
        </dgm:presLayoutVars>
      </dgm:prSet>
      <dgm:spPr/>
    </dgm:pt>
    <dgm:pt modelId="{F901CB5E-FFA4-4736-A77C-D0155C7BF8AD}" type="pres">
      <dgm:prSet presAssocID="{CC86FEEC-C1A5-4963-B803-B4BE70FBFFC3}" presName="node" presStyleLbl="vennNode1" presStyleIdx="6" presStyleCnt="12">
        <dgm:presLayoutVars>
          <dgm:bulletEnabled val="1"/>
        </dgm:presLayoutVars>
      </dgm:prSet>
      <dgm:spPr/>
    </dgm:pt>
    <dgm:pt modelId="{F511A7CA-21EC-4269-A63E-59D9A88C9EB9}" type="pres">
      <dgm:prSet presAssocID="{64048809-88AA-4DA0-A05D-8A1FA0901742}" presName="node" presStyleLbl="vennNode1" presStyleIdx="7" presStyleCnt="12">
        <dgm:presLayoutVars>
          <dgm:bulletEnabled val="1"/>
        </dgm:presLayoutVars>
      </dgm:prSet>
      <dgm:spPr/>
    </dgm:pt>
    <dgm:pt modelId="{89BBAAD4-FFC3-4A5C-BFAF-164CC64925E3}" type="pres">
      <dgm:prSet presAssocID="{CFB81A20-71E4-4001-BB20-2957283C115B}" presName="node" presStyleLbl="vennNode1" presStyleIdx="8" presStyleCnt="12">
        <dgm:presLayoutVars>
          <dgm:bulletEnabled val="1"/>
        </dgm:presLayoutVars>
      </dgm:prSet>
      <dgm:spPr/>
    </dgm:pt>
    <dgm:pt modelId="{53C62779-090B-4667-84D8-48F11184106F}" type="pres">
      <dgm:prSet presAssocID="{254D0C3D-3657-4EF6-B871-B2EF537F5A45}" presName="node" presStyleLbl="vennNode1" presStyleIdx="9" presStyleCnt="12">
        <dgm:presLayoutVars>
          <dgm:bulletEnabled val="1"/>
        </dgm:presLayoutVars>
      </dgm:prSet>
      <dgm:spPr/>
    </dgm:pt>
    <dgm:pt modelId="{895A907B-2351-479A-8BA9-FC379E45C51B}" type="pres">
      <dgm:prSet presAssocID="{99CD2953-CFDA-45C4-8DDA-E26593B7BA59}" presName="node" presStyleLbl="vennNode1" presStyleIdx="10" presStyleCnt="12">
        <dgm:presLayoutVars>
          <dgm:bulletEnabled val="1"/>
        </dgm:presLayoutVars>
      </dgm:prSet>
      <dgm:spPr/>
    </dgm:pt>
    <dgm:pt modelId="{FD245579-BCF0-4C96-A9BF-35FE76C20DB3}" type="pres">
      <dgm:prSet presAssocID="{F0303429-E23E-46A2-89F1-D6FEC142BFEF}" presName="node" presStyleLbl="vennNode1" presStyleIdx="11" presStyleCnt="12">
        <dgm:presLayoutVars>
          <dgm:bulletEnabled val="1"/>
        </dgm:presLayoutVars>
      </dgm:prSet>
      <dgm:spPr/>
    </dgm:pt>
  </dgm:ptLst>
  <dgm:cxnLst>
    <dgm:cxn modelId="{B6FA0E05-D61C-4E4D-B22A-724D3973E5FF}" srcId="{14DB49F5-B136-47DB-ACD1-003BFC3DFB70}" destId="{254D0C3D-3657-4EF6-B871-B2EF537F5A45}" srcOrd="8" destOrd="0" parTransId="{177BF2B0-E145-4B7B-A485-F9143C86A6F7}" sibTransId="{63F7B662-6209-4AA3-BDB9-F52307FAFC34}"/>
    <dgm:cxn modelId="{F191EA07-B2AB-4806-91EB-7FB6FD9265EE}" srcId="{973C1108-4675-4F67-B8B6-C48321AB84A4}" destId="{14DB49F5-B136-47DB-ACD1-003BFC3DFB70}" srcOrd="0" destOrd="0" parTransId="{39B39390-5BC7-4E19-A6C4-6033981F7AF5}" sibTransId="{68D1B391-2393-4DA4-9841-2BA2091025DD}"/>
    <dgm:cxn modelId="{6D56481C-7019-406E-AC96-9295E0F7B513}" srcId="{14DB49F5-B136-47DB-ACD1-003BFC3DFB70}" destId="{CFB81A20-71E4-4001-BB20-2957283C115B}" srcOrd="7" destOrd="0" parTransId="{9A310E90-EEB1-4964-96E1-C8A3850892EF}" sibTransId="{CB556DA0-E2B9-4FAE-B00F-8648C4B8D9BC}"/>
    <dgm:cxn modelId="{D8611421-8CD6-4E6C-8F22-745149780C54}" srcId="{14DB49F5-B136-47DB-ACD1-003BFC3DFB70}" destId="{2C324D0F-DB9C-4571-A981-850426343A7C}" srcOrd="1" destOrd="0" parTransId="{BB845306-E275-4F93-A4C6-ED0DA4213990}" sibTransId="{D261F418-2857-4E0D-8CBC-FD8969925BA9}"/>
    <dgm:cxn modelId="{A92D7E3D-B074-4C41-A74C-66D15FA3ED1B}" srcId="{14DB49F5-B136-47DB-ACD1-003BFC3DFB70}" destId="{256BA676-B8C5-4E2A-8C02-3E6EFD2371D1}" srcOrd="4" destOrd="0" parTransId="{1B3B2AEE-7A1F-4187-BC88-7B55C32D0668}" sibTransId="{19DFD65E-1D8A-4F18-A428-77266D0137AC}"/>
    <dgm:cxn modelId="{06B29162-AEFA-49C0-8E45-768279583437}" type="presOf" srcId="{2C324D0F-DB9C-4571-A981-850426343A7C}" destId="{482BF161-A955-4FC7-8BDE-61810B823737}" srcOrd="0" destOrd="0" presId="urn:microsoft.com/office/officeart/2005/8/layout/radial3"/>
    <dgm:cxn modelId="{065A9F66-51D9-4FD2-AFE1-AC97CACF031B}" srcId="{14DB49F5-B136-47DB-ACD1-003BFC3DFB70}" destId="{2E7406E9-BCDA-4D08-8395-0C33A9D5134F}" srcOrd="0" destOrd="0" parTransId="{A1D7DC63-77ED-4E64-938B-FF13A76DA9DF}" sibTransId="{36DFD214-C22B-4EF8-989E-7260DC3B132A}"/>
    <dgm:cxn modelId="{F9AF0048-7192-41CE-9054-7EAD0417AF47}" type="presOf" srcId="{73D7A33B-51E8-482E-9F2C-1D6E87EBC26F}" destId="{8806719D-9544-4B60-A308-1121115851A8}" srcOrd="0" destOrd="0" presId="urn:microsoft.com/office/officeart/2005/8/layout/radial3"/>
    <dgm:cxn modelId="{AE95CC6A-2707-4F29-B912-52AD3A44D4D2}" srcId="{14DB49F5-B136-47DB-ACD1-003BFC3DFB70}" destId="{99CD2953-CFDA-45C4-8DDA-E26593B7BA59}" srcOrd="9" destOrd="0" parTransId="{AAE06FA1-0787-4D33-AC9C-BFF584F27398}" sibTransId="{06F36DBA-C41F-42B9-BA71-71909ADE3B9D}"/>
    <dgm:cxn modelId="{51BC9C72-4935-4A38-A83E-51E29A0114D9}" srcId="{14DB49F5-B136-47DB-ACD1-003BFC3DFB70}" destId="{64048809-88AA-4DA0-A05D-8A1FA0901742}" srcOrd="6" destOrd="0" parTransId="{0DF6C3B2-B2B8-4E2D-BDF2-C683D3B1DD2B}" sibTransId="{7B71CF4F-CAE5-4C67-98C7-815A3B73530E}"/>
    <dgm:cxn modelId="{81A6A974-2D9D-472C-A73E-6F555DB2ECF3}" type="presOf" srcId="{2E7406E9-BCDA-4D08-8395-0C33A9D5134F}" destId="{3C5EB440-5496-43D1-8284-22EC12B3C75F}" srcOrd="0" destOrd="0" presId="urn:microsoft.com/office/officeart/2005/8/layout/radial3"/>
    <dgm:cxn modelId="{2FBC3C57-A89F-4939-8DFC-2702EB00FA7D}" srcId="{14DB49F5-B136-47DB-ACD1-003BFC3DFB70}" destId="{CC86FEEC-C1A5-4963-B803-B4BE70FBFFC3}" srcOrd="5" destOrd="0" parTransId="{73B9B8F3-C323-4DE6-AF2F-446CBD396BB3}" sibTransId="{6CF2C6A5-D70B-4537-BDEC-B9F482D94DF9}"/>
    <dgm:cxn modelId="{D7970F93-902A-4CBD-991C-4B6E89558AA5}" type="presOf" srcId="{973C1108-4675-4F67-B8B6-C48321AB84A4}" destId="{672B0FB5-D628-4F8D-8453-9541E48499DB}" srcOrd="0" destOrd="0" presId="urn:microsoft.com/office/officeart/2005/8/layout/radial3"/>
    <dgm:cxn modelId="{F0475199-C405-412A-8175-CDE6F5FF3D69}" srcId="{14DB49F5-B136-47DB-ACD1-003BFC3DFB70}" destId="{F0303429-E23E-46A2-89F1-D6FEC142BFEF}" srcOrd="10" destOrd="0" parTransId="{5888422E-06B2-4F6A-9572-DE3DCA363928}" sibTransId="{6490008F-965E-45B9-A098-D61F13907DE3}"/>
    <dgm:cxn modelId="{289132A3-EE77-4014-9B3C-7E737D9BFEF4}" srcId="{14DB49F5-B136-47DB-ACD1-003BFC3DFB70}" destId="{608B1340-1590-46EE-AAA9-0F90DE4B696D}" srcOrd="3" destOrd="0" parTransId="{9643EC8A-86DF-44CE-B9A0-697E3656B470}" sibTransId="{F8FF3EA2-AAD0-48E5-986A-3FC67995C540}"/>
    <dgm:cxn modelId="{F44AE4A3-A9EB-420C-9B89-A3E588FAE9A6}" type="presOf" srcId="{99CD2953-CFDA-45C4-8DDA-E26593B7BA59}" destId="{895A907B-2351-479A-8BA9-FC379E45C51B}" srcOrd="0" destOrd="0" presId="urn:microsoft.com/office/officeart/2005/8/layout/radial3"/>
    <dgm:cxn modelId="{27808BA4-728B-4EC6-B645-90D0497E21DD}" type="presOf" srcId="{256BA676-B8C5-4E2A-8C02-3E6EFD2371D1}" destId="{8F6871AE-1B93-4D54-A46A-E11901969A5E}" srcOrd="0" destOrd="0" presId="urn:microsoft.com/office/officeart/2005/8/layout/radial3"/>
    <dgm:cxn modelId="{73BA17B1-0D5C-4CB2-A7F5-199D6620314F}" type="presOf" srcId="{F0303429-E23E-46A2-89F1-D6FEC142BFEF}" destId="{FD245579-BCF0-4C96-A9BF-35FE76C20DB3}" srcOrd="0" destOrd="0" presId="urn:microsoft.com/office/officeart/2005/8/layout/radial3"/>
    <dgm:cxn modelId="{DC9B9BB8-C29F-4C93-AD6D-1020B181111F}" type="presOf" srcId="{CC86FEEC-C1A5-4963-B803-B4BE70FBFFC3}" destId="{F901CB5E-FFA4-4736-A77C-D0155C7BF8AD}" srcOrd="0" destOrd="0" presId="urn:microsoft.com/office/officeart/2005/8/layout/radial3"/>
    <dgm:cxn modelId="{5161C3CD-1FF9-435E-8BE5-335BC9CCA80B}" type="presOf" srcId="{CFB81A20-71E4-4001-BB20-2957283C115B}" destId="{89BBAAD4-FFC3-4A5C-BFAF-164CC64925E3}" srcOrd="0" destOrd="0" presId="urn:microsoft.com/office/officeart/2005/8/layout/radial3"/>
    <dgm:cxn modelId="{B76007DB-288E-4117-A4BB-E1595391E683}" type="presOf" srcId="{64048809-88AA-4DA0-A05D-8A1FA0901742}" destId="{F511A7CA-21EC-4269-A63E-59D9A88C9EB9}" srcOrd="0" destOrd="0" presId="urn:microsoft.com/office/officeart/2005/8/layout/radial3"/>
    <dgm:cxn modelId="{6C85BAEA-2C5B-4D9D-ADB0-908BE0904222}" type="presOf" srcId="{608B1340-1590-46EE-AAA9-0F90DE4B696D}" destId="{7B00B08F-E8D5-4BE5-8D22-67010765A920}" srcOrd="0" destOrd="0" presId="urn:microsoft.com/office/officeart/2005/8/layout/radial3"/>
    <dgm:cxn modelId="{2DCBC2EB-2C74-4F7A-9F78-2212991D1F4F}" type="presOf" srcId="{14DB49F5-B136-47DB-ACD1-003BFC3DFB70}" destId="{5C61B9B2-C52C-4952-9EA9-08979228BB52}" srcOrd="0" destOrd="0" presId="urn:microsoft.com/office/officeart/2005/8/layout/radial3"/>
    <dgm:cxn modelId="{075C36EE-8F33-4A07-9355-E9E2C607C81B}" type="presOf" srcId="{254D0C3D-3657-4EF6-B871-B2EF537F5A45}" destId="{53C62779-090B-4667-84D8-48F11184106F}" srcOrd="0" destOrd="0" presId="urn:microsoft.com/office/officeart/2005/8/layout/radial3"/>
    <dgm:cxn modelId="{E26E5EFF-8C4E-45AE-A7F2-2C5B95EAC54B}" srcId="{14DB49F5-B136-47DB-ACD1-003BFC3DFB70}" destId="{73D7A33B-51E8-482E-9F2C-1D6E87EBC26F}" srcOrd="2" destOrd="0" parTransId="{88B87F9A-3778-448B-B74D-B16A7CFC47D3}" sibTransId="{FBF73E51-68CE-429F-9725-645894D7E0A8}"/>
    <dgm:cxn modelId="{1BB39012-EA85-4D88-8DCE-E1D5493B6BC6}" type="presParOf" srcId="{672B0FB5-D628-4F8D-8453-9541E48499DB}" destId="{F7D053A5-A78A-4D20-BB57-C6CA8945EF01}" srcOrd="0" destOrd="0" presId="urn:microsoft.com/office/officeart/2005/8/layout/radial3"/>
    <dgm:cxn modelId="{4B19CA58-E704-44EE-89D5-2F5C7F7A1762}" type="presParOf" srcId="{F7D053A5-A78A-4D20-BB57-C6CA8945EF01}" destId="{5C61B9B2-C52C-4952-9EA9-08979228BB52}" srcOrd="0" destOrd="0" presId="urn:microsoft.com/office/officeart/2005/8/layout/radial3"/>
    <dgm:cxn modelId="{23D00F84-6531-4E69-A970-7D92460DF177}" type="presParOf" srcId="{F7D053A5-A78A-4D20-BB57-C6CA8945EF01}" destId="{3C5EB440-5496-43D1-8284-22EC12B3C75F}" srcOrd="1" destOrd="0" presId="urn:microsoft.com/office/officeart/2005/8/layout/radial3"/>
    <dgm:cxn modelId="{910BFD01-6F3E-4BB2-B478-75C2CBE98F91}" type="presParOf" srcId="{F7D053A5-A78A-4D20-BB57-C6CA8945EF01}" destId="{482BF161-A955-4FC7-8BDE-61810B823737}" srcOrd="2" destOrd="0" presId="urn:microsoft.com/office/officeart/2005/8/layout/radial3"/>
    <dgm:cxn modelId="{E1A6C32B-AC74-4962-9D28-484B2A855D64}" type="presParOf" srcId="{F7D053A5-A78A-4D20-BB57-C6CA8945EF01}" destId="{8806719D-9544-4B60-A308-1121115851A8}" srcOrd="3" destOrd="0" presId="urn:microsoft.com/office/officeart/2005/8/layout/radial3"/>
    <dgm:cxn modelId="{261B4F75-78F4-4DAF-9FC8-C041BD33EB27}" type="presParOf" srcId="{F7D053A5-A78A-4D20-BB57-C6CA8945EF01}" destId="{7B00B08F-E8D5-4BE5-8D22-67010765A920}" srcOrd="4" destOrd="0" presId="urn:microsoft.com/office/officeart/2005/8/layout/radial3"/>
    <dgm:cxn modelId="{E1EA22F6-3944-40D8-AF20-5EEB4653D528}" type="presParOf" srcId="{F7D053A5-A78A-4D20-BB57-C6CA8945EF01}" destId="{8F6871AE-1B93-4D54-A46A-E11901969A5E}" srcOrd="5" destOrd="0" presId="urn:microsoft.com/office/officeart/2005/8/layout/radial3"/>
    <dgm:cxn modelId="{6AC67B7E-CEB1-44EE-8A95-47E5A0D8A159}" type="presParOf" srcId="{F7D053A5-A78A-4D20-BB57-C6CA8945EF01}" destId="{F901CB5E-FFA4-4736-A77C-D0155C7BF8AD}" srcOrd="6" destOrd="0" presId="urn:microsoft.com/office/officeart/2005/8/layout/radial3"/>
    <dgm:cxn modelId="{EEFF95CC-8386-4C94-8571-56A4E625DEDB}" type="presParOf" srcId="{F7D053A5-A78A-4D20-BB57-C6CA8945EF01}" destId="{F511A7CA-21EC-4269-A63E-59D9A88C9EB9}" srcOrd="7" destOrd="0" presId="urn:microsoft.com/office/officeart/2005/8/layout/radial3"/>
    <dgm:cxn modelId="{13A2E599-E67E-425F-8F06-4FE02823593D}" type="presParOf" srcId="{F7D053A5-A78A-4D20-BB57-C6CA8945EF01}" destId="{89BBAAD4-FFC3-4A5C-BFAF-164CC64925E3}" srcOrd="8" destOrd="0" presId="urn:microsoft.com/office/officeart/2005/8/layout/radial3"/>
    <dgm:cxn modelId="{1DA2B4EB-200F-4C73-ADAB-647B6E940D5E}" type="presParOf" srcId="{F7D053A5-A78A-4D20-BB57-C6CA8945EF01}" destId="{53C62779-090B-4667-84D8-48F11184106F}" srcOrd="9" destOrd="0" presId="urn:microsoft.com/office/officeart/2005/8/layout/radial3"/>
    <dgm:cxn modelId="{52EF9C21-B709-4041-B1F0-E8279C3C85E5}" type="presParOf" srcId="{F7D053A5-A78A-4D20-BB57-C6CA8945EF01}" destId="{895A907B-2351-479A-8BA9-FC379E45C51B}" srcOrd="10" destOrd="0" presId="urn:microsoft.com/office/officeart/2005/8/layout/radial3"/>
    <dgm:cxn modelId="{7D67B068-6272-40A0-ADF4-5C27612882BC}" type="presParOf" srcId="{F7D053A5-A78A-4D20-BB57-C6CA8945EF01}" destId="{FD245579-BCF0-4C96-A9BF-35FE76C20DB3}" srcOrd="11"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61B9B2-C52C-4952-9EA9-08979228BB52}">
      <dsp:nvSpPr>
        <dsp:cNvPr id="0" name=""/>
        <dsp:cNvSpPr/>
      </dsp:nvSpPr>
      <dsp:spPr>
        <a:xfrm>
          <a:off x="2643187" y="1329404"/>
          <a:ext cx="2841625" cy="2841625"/>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1120" tIns="71120" rIns="71120" bIns="71120" numCol="1" spcCol="1270" anchor="ctr" anchorCtr="0">
          <a:noAutofit/>
        </a:bodyPr>
        <a:lstStyle/>
        <a:p>
          <a:pPr marL="0" lvl="0" indent="0" algn="ctr" defTabSz="2489200">
            <a:lnSpc>
              <a:spcPct val="90000"/>
            </a:lnSpc>
            <a:spcBef>
              <a:spcPct val="0"/>
            </a:spcBef>
            <a:spcAft>
              <a:spcPct val="35000"/>
            </a:spcAft>
            <a:buNone/>
          </a:pPr>
          <a:r>
            <a:rPr lang="en-US" sz="5600" kern="1200" dirty="0"/>
            <a:t>HOWL</a:t>
          </a:r>
        </a:p>
      </dsp:txBody>
      <dsp:txXfrm>
        <a:off x="3059333" y="1745550"/>
        <a:ext cx="2009333" cy="2009333"/>
      </dsp:txXfrm>
    </dsp:sp>
    <dsp:sp modelId="{3C5EB440-5496-43D1-8284-22EC12B3C75F}">
      <dsp:nvSpPr>
        <dsp:cNvPr id="0" name=""/>
        <dsp:cNvSpPr/>
      </dsp:nvSpPr>
      <dsp:spPr>
        <a:xfrm>
          <a:off x="3353593" y="21202"/>
          <a:ext cx="1420812" cy="1420812"/>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Livestock Production</a:t>
          </a:r>
        </a:p>
      </dsp:txBody>
      <dsp:txXfrm>
        <a:off x="3561666" y="229275"/>
        <a:ext cx="1004666" cy="1004666"/>
      </dsp:txXfrm>
    </dsp:sp>
    <dsp:sp modelId="{482BF161-A955-4FC7-8BDE-61810B823737}">
      <dsp:nvSpPr>
        <dsp:cNvPr id="0" name=""/>
        <dsp:cNvSpPr/>
      </dsp:nvSpPr>
      <dsp:spPr>
        <a:xfrm>
          <a:off x="4444935" y="341649"/>
          <a:ext cx="1420812" cy="1420812"/>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Rangeland Management</a:t>
          </a:r>
        </a:p>
      </dsp:txBody>
      <dsp:txXfrm>
        <a:off x="4653008" y="549722"/>
        <a:ext cx="1004666" cy="1004666"/>
      </dsp:txXfrm>
    </dsp:sp>
    <dsp:sp modelId="{8806719D-9544-4B60-A308-1121115851A8}">
      <dsp:nvSpPr>
        <dsp:cNvPr id="0" name=""/>
        <dsp:cNvSpPr/>
      </dsp:nvSpPr>
      <dsp:spPr>
        <a:xfrm>
          <a:off x="5189784" y="1201250"/>
          <a:ext cx="1420812" cy="1420812"/>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Fire Ecology</a:t>
          </a:r>
        </a:p>
      </dsp:txBody>
      <dsp:txXfrm>
        <a:off x="5397857" y="1409323"/>
        <a:ext cx="1004666" cy="1004666"/>
      </dsp:txXfrm>
    </dsp:sp>
    <dsp:sp modelId="{7B00B08F-E8D5-4BE5-8D22-67010765A920}">
      <dsp:nvSpPr>
        <dsp:cNvPr id="0" name=""/>
        <dsp:cNvSpPr/>
      </dsp:nvSpPr>
      <dsp:spPr>
        <a:xfrm>
          <a:off x="5351655" y="2327089"/>
          <a:ext cx="1420812" cy="1420812"/>
        </a:xfrm>
        <a:prstGeom prst="ellipse">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t>Oak Woodland Management</a:t>
          </a:r>
        </a:p>
      </dsp:txBody>
      <dsp:txXfrm>
        <a:off x="5559728" y="2535162"/>
        <a:ext cx="1004666" cy="1004666"/>
      </dsp:txXfrm>
    </dsp:sp>
    <dsp:sp modelId="{8F6871AE-1B93-4D54-A46A-E11901969A5E}">
      <dsp:nvSpPr>
        <dsp:cNvPr id="0" name=""/>
        <dsp:cNvSpPr/>
      </dsp:nvSpPr>
      <dsp:spPr>
        <a:xfrm>
          <a:off x="4879156" y="3361718"/>
          <a:ext cx="1420812" cy="1420812"/>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t>Biodiversity Conservation</a:t>
          </a:r>
          <a:endParaRPr lang="en-US" sz="1300" kern="1200" dirty="0"/>
        </a:p>
      </dsp:txBody>
      <dsp:txXfrm>
        <a:off x="5087229" y="3569791"/>
        <a:ext cx="1004666" cy="1004666"/>
      </dsp:txXfrm>
    </dsp:sp>
    <dsp:sp modelId="{F901CB5E-FFA4-4736-A77C-D0155C7BF8AD}">
      <dsp:nvSpPr>
        <dsp:cNvPr id="0" name=""/>
        <dsp:cNvSpPr/>
      </dsp:nvSpPr>
      <dsp:spPr>
        <a:xfrm>
          <a:off x="3922301" y="3976651"/>
          <a:ext cx="1420812" cy="1420812"/>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t>Wildlife Ecology and Management</a:t>
          </a:r>
        </a:p>
      </dsp:txBody>
      <dsp:txXfrm>
        <a:off x="4130374" y="4184724"/>
        <a:ext cx="1004666" cy="1004666"/>
      </dsp:txXfrm>
    </dsp:sp>
    <dsp:sp modelId="{F511A7CA-21EC-4269-A63E-59D9A88C9EB9}">
      <dsp:nvSpPr>
        <dsp:cNvPr id="0" name=""/>
        <dsp:cNvSpPr/>
      </dsp:nvSpPr>
      <dsp:spPr>
        <a:xfrm>
          <a:off x="2784885" y="3976651"/>
          <a:ext cx="1420812" cy="1420812"/>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Infrastructure Development</a:t>
          </a:r>
        </a:p>
      </dsp:txBody>
      <dsp:txXfrm>
        <a:off x="2992958" y="4184724"/>
        <a:ext cx="1004666" cy="1004666"/>
      </dsp:txXfrm>
    </dsp:sp>
    <dsp:sp modelId="{89BBAAD4-FFC3-4A5C-BFAF-164CC64925E3}">
      <dsp:nvSpPr>
        <dsp:cNvPr id="0" name=""/>
        <dsp:cNvSpPr/>
      </dsp:nvSpPr>
      <dsp:spPr>
        <a:xfrm>
          <a:off x="1828031" y="3361718"/>
          <a:ext cx="1420812" cy="1420812"/>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t>Watershed Management</a:t>
          </a:r>
          <a:endParaRPr lang="en-US" sz="1300" kern="1200" dirty="0"/>
        </a:p>
      </dsp:txBody>
      <dsp:txXfrm>
        <a:off x="2036104" y="3569791"/>
        <a:ext cx="1004666" cy="1004666"/>
      </dsp:txXfrm>
    </dsp:sp>
    <dsp:sp modelId="{53C62779-090B-4667-84D8-48F11184106F}">
      <dsp:nvSpPr>
        <dsp:cNvPr id="0" name=""/>
        <dsp:cNvSpPr/>
      </dsp:nvSpPr>
      <dsp:spPr>
        <a:xfrm>
          <a:off x="1355531" y="2327089"/>
          <a:ext cx="1420812" cy="1420812"/>
        </a:xfrm>
        <a:prstGeom prst="ellipse">
          <a:avLst/>
        </a:prstGeom>
        <a:solidFill>
          <a:schemeClr val="accent4">
            <a:lumMod val="75000"/>
            <a:alpha val="2784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Soil Ecology and Chemistry</a:t>
          </a:r>
        </a:p>
      </dsp:txBody>
      <dsp:txXfrm>
        <a:off x="1563604" y="2535162"/>
        <a:ext cx="1004666" cy="1004666"/>
      </dsp:txXfrm>
    </dsp:sp>
    <dsp:sp modelId="{895A907B-2351-479A-8BA9-FC379E45C51B}">
      <dsp:nvSpPr>
        <dsp:cNvPr id="0" name=""/>
        <dsp:cNvSpPr/>
      </dsp:nvSpPr>
      <dsp:spPr>
        <a:xfrm>
          <a:off x="1517402" y="1201250"/>
          <a:ext cx="1420812" cy="1420812"/>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Economic Development</a:t>
          </a:r>
        </a:p>
      </dsp:txBody>
      <dsp:txXfrm>
        <a:off x="1725475" y="1409323"/>
        <a:ext cx="1004666" cy="1004666"/>
      </dsp:txXfrm>
    </dsp:sp>
    <dsp:sp modelId="{FD245579-BCF0-4C96-A9BF-35FE76C20DB3}">
      <dsp:nvSpPr>
        <dsp:cNvPr id="0" name=""/>
        <dsp:cNvSpPr/>
      </dsp:nvSpPr>
      <dsp:spPr>
        <a:xfrm>
          <a:off x="2262251" y="341649"/>
          <a:ext cx="1420812" cy="1420812"/>
        </a:xfrm>
        <a:prstGeom prst="ellipse">
          <a:avLst/>
        </a:prstGeom>
        <a:solidFill>
          <a:schemeClr val="accent6">
            <a:lumMod val="60000"/>
            <a:lumOff val="4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Crop Production</a:t>
          </a:r>
        </a:p>
      </dsp:txBody>
      <dsp:txXfrm>
        <a:off x="2470324" y="549722"/>
        <a:ext cx="1004666" cy="1004666"/>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3E98AD-7B51-4DC6-82E1-521A52F6A235}" type="datetimeFigureOut">
              <a:rPr lang="en-US" smtClean="0"/>
              <a:t>1/22/2025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C40387-D8E8-4747-B676-98ED036C8F01}" type="slidenum">
              <a:rPr lang="en-US" smtClean="0"/>
              <a:t>‹#›</a:t>
            </a:fld>
            <a:endParaRPr lang="en-US" dirty="0"/>
          </a:p>
        </p:txBody>
      </p:sp>
    </p:spTree>
    <p:extLst>
      <p:ext uri="{BB962C8B-B14F-4D97-AF65-F5344CB8AC3E}">
        <p14:creationId xmlns:p14="http://schemas.microsoft.com/office/powerpoint/2010/main" val="1031257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0CA8BD-0DB8-644A-9282-E9F3E48811B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7097485"/>
          </a:xfrm>
          <a:prstGeom prst="rect">
            <a:avLst/>
          </a:prstGeom>
        </p:spPr>
      </p:pic>
      <p:sp>
        <p:nvSpPr>
          <p:cNvPr id="7" name="Title Placeholder 1">
            <a:extLst>
              <a:ext uri="{FF2B5EF4-FFF2-40B4-BE49-F238E27FC236}">
                <a16:creationId xmlns:a16="http://schemas.microsoft.com/office/drawing/2014/main" id="{6E88C916-3666-9740-89F0-549B7BA79015}"/>
              </a:ext>
            </a:extLst>
          </p:cNvPr>
          <p:cNvSpPr>
            <a:spLocks noGrp="1"/>
          </p:cNvSpPr>
          <p:nvPr>
            <p:ph type="title"/>
          </p:nvPr>
        </p:nvSpPr>
        <p:spPr>
          <a:xfrm>
            <a:off x="838200" y="1057321"/>
            <a:ext cx="10515600" cy="1325563"/>
          </a:xfrm>
          <a:prstGeom prst="rect">
            <a:avLst/>
          </a:prstGeom>
          <a:ln>
            <a:noFill/>
          </a:ln>
        </p:spPr>
        <p:txBody>
          <a:bodyPr vert="horz" lIns="91440" tIns="45720" rIns="91440" bIns="45720" rtlCol="0" anchor="ctr">
            <a:normAutofit/>
          </a:bodyPr>
          <a:lstStyle>
            <a:lvl1pPr algn="l">
              <a:defRPr sz="600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56F8CCC4-58F0-AE4A-83B2-DFB6FD6EAF36}"/>
              </a:ext>
            </a:extLst>
          </p:cNvPr>
          <p:cNvSpPr>
            <a:spLocks noGrp="1"/>
          </p:cNvSpPr>
          <p:nvPr>
            <p:ph type="body" sz="quarter" idx="10" hasCustomPrompt="1"/>
          </p:nvPr>
        </p:nvSpPr>
        <p:spPr>
          <a:xfrm>
            <a:off x="838200" y="4361380"/>
            <a:ext cx="3414109" cy="660400"/>
          </a:xfrm>
        </p:spPr>
        <p:txBody>
          <a:bodyPr>
            <a:normAutofit/>
          </a:bodyPr>
          <a:lstStyle>
            <a:lvl1pPr marL="0" indent="0" algn="l">
              <a:lnSpc>
                <a:spcPct val="100000"/>
              </a:lnSpc>
              <a:buNone/>
              <a:defRPr sz="1800">
                <a:solidFill>
                  <a:schemeClr val="bg1"/>
                </a:solidFill>
              </a:defRPr>
            </a:lvl1pPr>
          </a:lstStyle>
          <a:p>
            <a:pPr lvl="0"/>
            <a:r>
              <a:rPr lang="en-US" dirty="0"/>
              <a:t>Presented by</a:t>
            </a:r>
          </a:p>
        </p:txBody>
      </p:sp>
      <p:sp>
        <p:nvSpPr>
          <p:cNvPr id="19" name="Text Placeholder 18">
            <a:extLst>
              <a:ext uri="{FF2B5EF4-FFF2-40B4-BE49-F238E27FC236}">
                <a16:creationId xmlns:a16="http://schemas.microsoft.com/office/drawing/2014/main" id="{743F913D-44F0-6943-AF7B-1B5EDA4EA863}"/>
              </a:ext>
            </a:extLst>
          </p:cNvPr>
          <p:cNvSpPr>
            <a:spLocks noGrp="1"/>
          </p:cNvSpPr>
          <p:nvPr>
            <p:ph type="body" sz="quarter" idx="11" hasCustomPrompt="1"/>
          </p:nvPr>
        </p:nvSpPr>
        <p:spPr>
          <a:xfrm>
            <a:off x="838200" y="5057207"/>
            <a:ext cx="2859088" cy="531813"/>
          </a:xfrm>
        </p:spPr>
        <p:txBody>
          <a:bodyPr>
            <a:normAutofit/>
          </a:bodyPr>
          <a:lstStyle>
            <a:lvl1pPr marL="0" indent="0" algn="l">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a:t>
            </a:r>
          </a:p>
        </p:txBody>
      </p:sp>
      <p:sp>
        <p:nvSpPr>
          <p:cNvPr id="4" name="Text Placeholder 3">
            <a:extLst>
              <a:ext uri="{FF2B5EF4-FFF2-40B4-BE49-F238E27FC236}">
                <a16:creationId xmlns:a16="http://schemas.microsoft.com/office/drawing/2014/main" id="{E907FFB7-E6B7-604F-AB8A-3636592F9D47}"/>
              </a:ext>
            </a:extLst>
          </p:cNvPr>
          <p:cNvSpPr>
            <a:spLocks noGrp="1"/>
          </p:cNvSpPr>
          <p:nvPr>
            <p:ph type="body" sz="quarter" idx="12" hasCustomPrompt="1"/>
          </p:nvPr>
        </p:nvSpPr>
        <p:spPr>
          <a:xfrm>
            <a:off x="838200" y="2750550"/>
            <a:ext cx="8265886" cy="798192"/>
          </a:xfrm>
        </p:spPr>
        <p:txBody>
          <a:bodyPr>
            <a:noAutofit/>
          </a:bodyPr>
          <a:lstStyle>
            <a:lvl1pPr marL="0" indent="0" algn="l">
              <a:buNone/>
              <a:defRPr sz="3600">
                <a:solidFill>
                  <a:schemeClr val="bg1"/>
                </a:solidFill>
                <a:effectLst>
                  <a:outerShdw blurRad="50800" dist="38100" dir="2700000" algn="tl" rotWithShape="0">
                    <a:prstClr val="black">
                      <a:alpha val="40000"/>
                    </a:prstClr>
                  </a:outerShdw>
                </a:effectLst>
              </a:defRPr>
            </a:lvl1pPr>
          </a:lstStyle>
          <a:p>
            <a:pPr lvl="0"/>
            <a:r>
              <a:rPr lang="en-US" dirty="0"/>
              <a:t>Subtitle here</a:t>
            </a:r>
          </a:p>
        </p:txBody>
      </p:sp>
    </p:spTree>
    <p:extLst>
      <p:ext uri="{BB962C8B-B14F-4D97-AF65-F5344CB8AC3E}">
        <p14:creationId xmlns:p14="http://schemas.microsoft.com/office/powerpoint/2010/main" val="2000181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1598278"/>
          </a:xfrm>
          <a:prstGeom prst="rect">
            <a:avLst/>
          </a:prstGeom>
        </p:spPr>
      </p:pic>
      <p:sp>
        <p:nvSpPr>
          <p:cNvPr id="2" name="Title 1"/>
          <p:cNvSpPr>
            <a:spLocks noGrp="1"/>
          </p:cNvSpPr>
          <p:nvPr>
            <p:ph type="title"/>
          </p:nvPr>
        </p:nvSpPr>
        <p:spPr>
          <a:xfrm>
            <a:off x="684734" y="313786"/>
            <a:ext cx="10817838" cy="767528"/>
          </a:xfrm>
          <a:noFill/>
        </p:spPr>
        <p:txBody>
          <a:bodyPr>
            <a:normAutofit/>
          </a:bodyPr>
          <a:lstStyle>
            <a:lvl1pPr>
              <a:defRPr sz="35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1/22/2025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97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2657" y="0"/>
            <a:ext cx="12257314" cy="1617141"/>
          </a:xfrm>
          <a:prstGeom prst="rect">
            <a:avLst/>
          </a:prstGeom>
        </p:spPr>
      </p:pic>
      <p:sp>
        <p:nvSpPr>
          <p:cNvPr id="2" name="Title 1"/>
          <p:cNvSpPr>
            <a:spLocks noGrp="1"/>
          </p:cNvSpPr>
          <p:nvPr>
            <p:ph type="title"/>
          </p:nvPr>
        </p:nvSpPr>
        <p:spPr>
          <a:xfrm>
            <a:off x="684733" y="55078"/>
            <a:ext cx="10970237" cy="1257014"/>
          </a:xfrm>
          <a:noFill/>
        </p:spPr>
        <p:txBody>
          <a:bodyPr>
            <a:normAutofit/>
          </a:bodyPr>
          <a:lstStyle>
            <a:lvl1pPr>
              <a:defRPr sz="35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1/22/2025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82276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2655" y="0"/>
            <a:ext cx="12257310" cy="1617141"/>
          </a:xfrm>
          <a:prstGeom prst="rect">
            <a:avLst/>
          </a:prstGeom>
        </p:spPr>
      </p:pic>
      <p:sp>
        <p:nvSpPr>
          <p:cNvPr id="2" name="Title 1"/>
          <p:cNvSpPr>
            <a:spLocks noGrp="1"/>
          </p:cNvSpPr>
          <p:nvPr>
            <p:ph type="title"/>
          </p:nvPr>
        </p:nvSpPr>
        <p:spPr>
          <a:xfrm>
            <a:off x="684734" y="14437"/>
            <a:ext cx="10515600" cy="1325563"/>
          </a:xfrm>
          <a:noFill/>
        </p:spPr>
        <p:txBody>
          <a:bodyPr>
            <a:normAutofit/>
          </a:bodyPr>
          <a:lstStyle>
            <a:lvl1pPr>
              <a:defRPr sz="35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1/22/2025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97758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CAF34E-9A6B-4D28-A7B9-972D816465A9}" type="datetimeFigureOut">
              <a:rPr lang="en-US" smtClean="0"/>
              <a:t>1/22/2025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5AB6C3-3666-4A99-912F-5AB9870711E1}" type="slidenum">
              <a:rPr lang="en-US" smtClean="0"/>
              <a:t>‹#›</a:t>
            </a:fld>
            <a:endParaRPr lang="en-US" dirty="0"/>
          </a:p>
        </p:txBody>
      </p:sp>
      <p:sp>
        <p:nvSpPr>
          <p:cNvPr id="5" name="Rectangle 4">
            <a:extLst>
              <a:ext uri="{FF2B5EF4-FFF2-40B4-BE49-F238E27FC236}">
                <a16:creationId xmlns:a16="http://schemas.microsoft.com/office/drawing/2014/main" id="{32071C8D-2A51-D246-AA94-E9CB910FBB98}"/>
              </a:ext>
            </a:extLst>
          </p:cNvPr>
          <p:cNvSpPr/>
          <p:nvPr userDrawn="1"/>
        </p:nvSpPr>
        <p:spPr>
          <a:xfrm>
            <a:off x="6390640" y="6085840"/>
            <a:ext cx="5516880" cy="772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5794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hasCustomPrompt="1"/>
          </p:nvPr>
        </p:nvSpPr>
        <p:spPr>
          <a:xfrm>
            <a:off x="5183188" y="987425"/>
            <a:ext cx="6172200" cy="4873625"/>
          </a:xfrm>
        </p:spPr>
        <p:txBody>
          <a:bodyPr/>
          <a:lstStyle>
            <a:lvl1pPr>
              <a:defRPr sz="2800"/>
            </a:lvl1pPr>
            <a:lvl2pPr>
              <a:defRPr sz="25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FCAF34E-9A6B-4D28-A7B9-972D816465A9}" type="datetimeFigureOut">
              <a:rPr lang="en-US" smtClean="0"/>
              <a:t>1/22/2025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4241054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PictureRight with Tex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6875874" y="130630"/>
            <a:ext cx="5178239" cy="6590846"/>
          </a:xfrm>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dirty="0"/>
          </a:p>
        </p:txBody>
      </p:sp>
      <p:sp>
        <p:nvSpPr>
          <p:cNvPr id="16" name="Text Placeholder 2">
            <a:extLst>
              <a:ext uri="{FF2B5EF4-FFF2-40B4-BE49-F238E27FC236}">
                <a16:creationId xmlns:a16="http://schemas.microsoft.com/office/drawing/2014/main" id="{72F85374-D0B7-6940-BDEE-221BD6F4225F}"/>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CAF34E-9A6B-4D28-A7B9-972D816465A9}" type="datetimeFigureOut">
              <a:rPr lang="en-US" smtClean="0"/>
              <a:t>1/22/2025</a:t>
            </a:fld>
            <a:endParaRPr lang="en-US" dirty="0"/>
          </a:p>
        </p:txBody>
      </p:sp>
      <p:sp>
        <p:nvSpPr>
          <p:cNvPr id="15" name="Title Placeholder 1">
            <a:extLst>
              <a:ext uri="{FF2B5EF4-FFF2-40B4-BE49-F238E27FC236}">
                <a16:creationId xmlns:a16="http://schemas.microsoft.com/office/drawing/2014/main" id="{BEE63C50-1412-2E42-A934-5BA2B928B334}"/>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2" name="Rectangle 1">
            <a:extLst>
              <a:ext uri="{FF2B5EF4-FFF2-40B4-BE49-F238E27FC236}">
                <a16:creationId xmlns:a16="http://schemas.microsoft.com/office/drawing/2014/main" id="{48765EA4-6984-5848-8818-2A8FAE52ED87}"/>
              </a:ext>
            </a:extLst>
          </p:cNvPr>
          <p:cNvSpPr/>
          <p:nvPr userDrawn="1"/>
        </p:nvSpPr>
        <p:spPr>
          <a:xfrm>
            <a:off x="6634480" y="6176962"/>
            <a:ext cx="1330960"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2">
            <a:extLst>
              <a:ext uri="{FF2B5EF4-FFF2-40B4-BE49-F238E27FC236}">
                <a16:creationId xmlns:a16="http://schemas.microsoft.com/office/drawing/2014/main" id="{B5A84DAB-EC3E-0B44-B20D-4056EC3F0125}"/>
              </a:ext>
            </a:extLst>
          </p:cNvPr>
          <p:cNvSpPr>
            <a:spLocks noGrp="1"/>
          </p:cNvSpPr>
          <p:nvPr>
            <p:ph type="pic" idx="16"/>
          </p:nvPr>
        </p:nvSpPr>
        <p:spPr>
          <a:xfrm>
            <a:off x="6875874" y="133577"/>
            <a:ext cx="5178239" cy="6590846"/>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367589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PictureLeft with Tex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152400" y="152400"/>
            <a:ext cx="5137806" cy="6569075"/>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Text Placeholder 2">
            <a:extLst>
              <a:ext uri="{FF2B5EF4-FFF2-40B4-BE49-F238E27FC236}">
                <a16:creationId xmlns:a16="http://schemas.microsoft.com/office/drawing/2014/main" id="{4E688AFC-0F3C-934F-ACB2-4EF128FCF622}"/>
              </a:ext>
            </a:extLst>
          </p:cNvPr>
          <p:cNvSpPr>
            <a:spLocks noGrp="1"/>
          </p:cNvSpPr>
          <p:nvPr>
            <p:ph idx="16"/>
          </p:nvPr>
        </p:nvSpPr>
        <p:spPr>
          <a:xfrm>
            <a:off x="5677988"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4">
            <a:extLst>
              <a:ext uri="{FF2B5EF4-FFF2-40B4-BE49-F238E27FC236}">
                <a16:creationId xmlns:a16="http://schemas.microsoft.com/office/drawing/2014/main" id="{294EB706-0D78-4B4D-9752-B222D4B427D2}"/>
              </a:ext>
            </a:extLst>
          </p:cNvPr>
          <p:cNvSpPr>
            <a:spLocks noGrp="1"/>
          </p:cNvSpPr>
          <p:nvPr>
            <p:ph type="dt" sz="half" idx="10"/>
          </p:nvPr>
        </p:nvSpPr>
        <p:spPr>
          <a:xfrm>
            <a:off x="5677989" y="6356350"/>
            <a:ext cx="2743200" cy="365125"/>
          </a:xfrm>
        </p:spPr>
        <p:txBody>
          <a:bodyPr/>
          <a:lstStyle/>
          <a:p>
            <a:fld id="{2FCAF34E-9A6B-4D28-A7B9-972D816465A9}" type="datetimeFigureOut">
              <a:rPr lang="en-US" smtClean="0"/>
              <a:t>1/22/2025</a:t>
            </a:fld>
            <a:endParaRPr lang="en-US" dirty="0"/>
          </a:p>
        </p:txBody>
      </p:sp>
      <p:sp>
        <p:nvSpPr>
          <p:cNvPr id="10" name="Slide Number Placeholder 4">
            <a:extLst>
              <a:ext uri="{FF2B5EF4-FFF2-40B4-BE49-F238E27FC236}">
                <a16:creationId xmlns:a16="http://schemas.microsoft.com/office/drawing/2014/main" id="{E93944E4-DF33-4C41-8E07-6F86F4A7CA5C}"/>
              </a:ext>
            </a:extLst>
          </p:cNvPr>
          <p:cNvSpPr>
            <a:spLocks noGrp="1"/>
          </p:cNvSpPr>
          <p:nvPr>
            <p:ph type="sldNum" sz="quarter" idx="12"/>
          </p:nvPr>
        </p:nvSpPr>
        <p:spPr>
          <a:xfrm>
            <a:off x="8610600" y="6356350"/>
            <a:ext cx="2743200" cy="365125"/>
          </a:xfrm>
        </p:spPr>
        <p:txBody>
          <a:bodyPr/>
          <a:lstStyle/>
          <a:p>
            <a:fld id="{B65AB6C3-3666-4A99-912F-5AB9870711E1}" type="slidenum">
              <a:rPr lang="en-US" smtClean="0"/>
              <a:t>‹#›</a:t>
            </a:fld>
            <a:endParaRPr lang="en-US" dirty="0"/>
          </a:p>
        </p:txBody>
      </p:sp>
      <p:sp>
        <p:nvSpPr>
          <p:cNvPr id="11" name="Title Placeholder 1">
            <a:extLst>
              <a:ext uri="{FF2B5EF4-FFF2-40B4-BE49-F238E27FC236}">
                <a16:creationId xmlns:a16="http://schemas.microsoft.com/office/drawing/2014/main" id="{4B7F958F-69A1-D94A-976F-4605308CC028}"/>
              </a:ext>
            </a:extLst>
          </p:cNvPr>
          <p:cNvSpPr>
            <a:spLocks noGrp="1"/>
          </p:cNvSpPr>
          <p:nvPr>
            <p:ph type="title"/>
          </p:nvPr>
        </p:nvSpPr>
        <p:spPr>
          <a:xfrm>
            <a:off x="5677988"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7" name="Rectangle 6">
            <a:extLst>
              <a:ext uri="{FF2B5EF4-FFF2-40B4-BE49-F238E27FC236}">
                <a16:creationId xmlns:a16="http://schemas.microsoft.com/office/drawing/2014/main" id="{58FE2F57-8BC4-4C49-9F97-4B6098A8A6BB}"/>
              </a:ext>
            </a:extLst>
          </p:cNvPr>
          <p:cNvSpPr/>
          <p:nvPr userDrawn="1"/>
        </p:nvSpPr>
        <p:spPr>
          <a:xfrm>
            <a:off x="6492240" y="6176962"/>
            <a:ext cx="5384800"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04762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PictureRight with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88EBAB-B081-694E-9499-A18ACD006188}"/>
              </a:ext>
            </a:extLst>
          </p:cNvPr>
          <p:cNvSpPr/>
          <p:nvPr userDrawn="1"/>
        </p:nvSpPr>
        <p:spPr>
          <a:xfrm>
            <a:off x="6634480" y="6176962"/>
            <a:ext cx="1330960"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6875876" y="130628"/>
            <a:ext cx="5185496" cy="327850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6875874" y="3448870"/>
            <a:ext cx="5185497" cy="325863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dirty="0"/>
          </a:p>
        </p:txBody>
      </p:sp>
      <p:sp>
        <p:nvSpPr>
          <p:cNvPr id="16" name="Text Placeholder 2">
            <a:extLst>
              <a:ext uri="{FF2B5EF4-FFF2-40B4-BE49-F238E27FC236}">
                <a16:creationId xmlns:a16="http://schemas.microsoft.com/office/drawing/2014/main" id="{72F85374-D0B7-6940-BDEE-221BD6F4225F}"/>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CAF34E-9A6B-4D28-A7B9-972D816465A9}" type="datetimeFigureOut">
              <a:rPr lang="en-US" smtClean="0"/>
              <a:t>1/22/2025</a:t>
            </a:fld>
            <a:endParaRPr lang="en-US" dirty="0"/>
          </a:p>
        </p:txBody>
      </p:sp>
      <p:sp>
        <p:nvSpPr>
          <p:cNvPr id="15" name="Title Placeholder 1">
            <a:extLst>
              <a:ext uri="{FF2B5EF4-FFF2-40B4-BE49-F238E27FC236}">
                <a16:creationId xmlns:a16="http://schemas.microsoft.com/office/drawing/2014/main" id="{BEE63C50-1412-2E42-A934-5BA2B928B334}"/>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2464971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PictureLeft with Tex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152401" y="217714"/>
            <a:ext cx="5160666" cy="3211286"/>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152400" y="3429000"/>
            <a:ext cx="5160666" cy="3292475"/>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Text Placeholder 2">
            <a:extLst>
              <a:ext uri="{FF2B5EF4-FFF2-40B4-BE49-F238E27FC236}">
                <a16:creationId xmlns:a16="http://schemas.microsoft.com/office/drawing/2014/main" id="{80B5C06A-4695-D04A-B4EC-9611DA53EE00}"/>
              </a:ext>
            </a:extLst>
          </p:cNvPr>
          <p:cNvSpPr>
            <a:spLocks noGrp="1"/>
          </p:cNvSpPr>
          <p:nvPr>
            <p:ph idx="16"/>
          </p:nvPr>
        </p:nvSpPr>
        <p:spPr>
          <a:xfrm>
            <a:off x="5677988"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4">
            <a:extLst>
              <a:ext uri="{FF2B5EF4-FFF2-40B4-BE49-F238E27FC236}">
                <a16:creationId xmlns:a16="http://schemas.microsoft.com/office/drawing/2014/main" id="{A7C7B9C6-41DC-8E4C-AC0C-BF219311D4ED}"/>
              </a:ext>
            </a:extLst>
          </p:cNvPr>
          <p:cNvSpPr>
            <a:spLocks noGrp="1"/>
          </p:cNvSpPr>
          <p:nvPr>
            <p:ph type="dt" sz="half" idx="10"/>
          </p:nvPr>
        </p:nvSpPr>
        <p:spPr>
          <a:xfrm>
            <a:off x="5677989" y="6356350"/>
            <a:ext cx="2743200" cy="365125"/>
          </a:xfrm>
        </p:spPr>
        <p:txBody>
          <a:bodyPr/>
          <a:lstStyle/>
          <a:p>
            <a:fld id="{2FCAF34E-9A6B-4D28-A7B9-972D816465A9}" type="datetimeFigureOut">
              <a:rPr lang="en-US" smtClean="0"/>
              <a:t>1/22/2025</a:t>
            </a:fld>
            <a:endParaRPr lang="en-US" dirty="0"/>
          </a:p>
        </p:txBody>
      </p:sp>
      <p:sp>
        <p:nvSpPr>
          <p:cNvPr id="10" name="Slide Number Placeholder 4">
            <a:extLst>
              <a:ext uri="{FF2B5EF4-FFF2-40B4-BE49-F238E27FC236}">
                <a16:creationId xmlns:a16="http://schemas.microsoft.com/office/drawing/2014/main" id="{B1982A7A-1223-C34E-B84C-91F804438A36}"/>
              </a:ext>
            </a:extLst>
          </p:cNvPr>
          <p:cNvSpPr>
            <a:spLocks noGrp="1"/>
          </p:cNvSpPr>
          <p:nvPr>
            <p:ph type="sldNum" sz="quarter" idx="12"/>
          </p:nvPr>
        </p:nvSpPr>
        <p:spPr>
          <a:xfrm>
            <a:off x="8610600" y="6356350"/>
            <a:ext cx="2743200" cy="365125"/>
          </a:xfrm>
        </p:spPr>
        <p:txBody>
          <a:bodyPr/>
          <a:lstStyle/>
          <a:p>
            <a:fld id="{B65AB6C3-3666-4A99-912F-5AB9870711E1}" type="slidenum">
              <a:rPr lang="en-US" smtClean="0"/>
              <a:t>‹#›</a:t>
            </a:fld>
            <a:endParaRPr lang="en-US" dirty="0"/>
          </a:p>
        </p:txBody>
      </p:sp>
      <p:sp>
        <p:nvSpPr>
          <p:cNvPr id="11" name="Title Placeholder 1">
            <a:extLst>
              <a:ext uri="{FF2B5EF4-FFF2-40B4-BE49-F238E27FC236}">
                <a16:creationId xmlns:a16="http://schemas.microsoft.com/office/drawing/2014/main" id="{8B182AA3-5BE9-FB41-8469-AA22466C00A3}"/>
              </a:ext>
            </a:extLst>
          </p:cNvPr>
          <p:cNvSpPr>
            <a:spLocks noGrp="1"/>
          </p:cNvSpPr>
          <p:nvPr>
            <p:ph type="title"/>
          </p:nvPr>
        </p:nvSpPr>
        <p:spPr>
          <a:xfrm>
            <a:off x="5677988"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12" name="Rectangle 11">
            <a:extLst>
              <a:ext uri="{FF2B5EF4-FFF2-40B4-BE49-F238E27FC236}">
                <a16:creationId xmlns:a16="http://schemas.microsoft.com/office/drawing/2014/main" id="{12BA4694-FB48-6F4A-8A5C-D1D81285C306}"/>
              </a:ext>
            </a:extLst>
          </p:cNvPr>
          <p:cNvSpPr/>
          <p:nvPr userDrawn="1"/>
        </p:nvSpPr>
        <p:spPr>
          <a:xfrm>
            <a:off x="6471920" y="6176962"/>
            <a:ext cx="5394346"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3902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PictureRight with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3350BD6-B391-2240-B22E-E25C7A02B6EC}"/>
              </a:ext>
            </a:extLst>
          </p:cNvPr>
          <p:cNvSpPr/>
          <p:nvPr userDrawn="1"/>
        </p:nvSpPr>
        <p:spPr>
          <a:xfrm>
            <a:off x="6634480" y="6176962"/>
            <a:ext cx="1330960"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9308203" y="190499"/>
            <a:ext cx="2731397" cy="320980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6918729" y="190500"/>
            <a:ext cx="2389474" cy="3215772"/>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6918729" y="3419595"/>
            <a:ext cx="5120871" cy="3301879"/>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dirty="0"/>
          </a:p>
        </p:txBody>
      </p:sp>
      <p:sp>
        <p:nvSpPr>
          <p:cNvPr id="16" name="Text Placeholder 2">
            <a:extLst>
              <a:ext uri="{FF2B5EF4-FFF2-40B4-BE49-F238E27FC236}">
                <a16:creationId xmlns:a16="http://schemas.microsoft.com/office/drawing/2014/main" id="{72F85374-D0B7-6940-BDEE-221BD6F4225F}"/>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CAF34E-9A6B-4D28-A7B9-972D816465A9}" type="datetimeFigureOut">
              <a:rPr lang="en-US" smtClean="0"/>
              <a:t>1/22/2025</a:t>
            </a:fld>
            <a:endParaRPr lang="en-US" dirty="0"/>
          </a:p>
        </p:txBody>
      </p:sp>
      <p:sp>
        <p:nvSpPr>
          <p:cNvPr id="15" name="Title Placeholder 1">
            <a:extLst>
              <a:ext uri="{FF2B5EF4-FFF2-40B4-BE49-F238E27FC236}">
                <a16:creationId xmlns:a16="http://schemas.microsoft.com/office/drawing/2014/main" id="{BEE63C50-1412-2E42-A934-5BA2B928B334}"/>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16896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832077"/>
            <a:ext cx="9144000" cy="2387600"/>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524000" y="3473872"/>
            <a:ext cx="9144000" cy="1655762"/>
          </a:xfrm>
        </p:spPr>
        <p:txBody>
          <a:bodyPr>
            <a:normAutofit/>
          </a:bodyPr>
          <a:lstStyle>
            <a:lvl1pPr marL="0" indent="0" algn="ctr">
              <a:buNone/>
              <a:defRPr sz="26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FCAF34E-9A6B-4D28-A7B9-972D816465A9}" type="datetimeFigureOut">
              <a:rPr lang="en-US" smtClean="0"/>
              <a:t>1/22/2025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5AB6C3-3666-4A99-912F-5AB9870711E1}" type="slidenum">
              <a:rPr lang="en-US" smtClean="0"/>
              <a:t>‹#›</a:t>
            </a:fld>
            <a:endParaRPr lang="en-US" dirty="0"/>
          </a:p>
        </p:txBody>
      </p:sp>
      <p:sp>
        <p:nvSpPr>
          <p:cNvPr id="7" name="Rectangle 6">
            <a:extLst>
              <a:ext uri="{FF2B5EF4-FFF2-40B4-BE49-F238E27FC236}">
                <a16:creationId xmlns:a16="http://schemas.microsoft.com/office/drawing/2014/main" id="{C5FAC313-4F1F-2A45-AB18-3446BB9C1FC8}"/>
              </a:ext>
            </a:extLst>
          </p:cNvPr>
          <p:cNvSpPr/>
          <p:nvPr userDrawn="1"/>
        </p:nvSpPr>
        <p:spPr>
          <a:xfrm>
            <a:off x="6624320" y="6127827"/>
            <a:ext cx="5262880" cy="677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95DB12B-3AB0-B14A-95E8-50F5D33B7B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458" y="-114196"/>
            <a:ext cx="12348905" cy="985837"/>
          </a:xfrm>
          <a:prstGeom prst="rect">
            <a:avLst/>
          </a:prstGeom>
        </p:spPr>
      </p:pic>
      <p:pic>
        <p:nvPicPr>
          <p:cNvPr id="15" name="Picture 14">
            <a:extLst>
              <a:ext uri="{FF2B5EF4-FFF2-40B4-BE49-F238E27FC236}">
                <a16:creationId xmlns:a16="http://schemas.microsoft.com/office/drawing/2014/main" id="{33130DE3-AC00-864A-ADFE-9CA427BB8A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68298" y="5932545"/>
            <a:ext cx="12348905" cy="933675"/>
          </a:xfrm>
          <a:prstGeom prst="rect">
            <a:avLst/>
          </a:prstGeom>
        </p:spPr>
      </p:pic>
      <p:pic>
        <p:nvPicPr>
          <p:cNvPr id="12" name="Picture 11">
            <a:extLst>
              <a:ext uri="{FF2B5EF4-FFF2-40B4-BE49-F238E27FC236}">
                <a16:creationId xmlns:a16="http://schemas.microsoft.com/office/drawing/2014/main" id="{879B26FE-356E-8C42-ACF7-4AD5B643D16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071114" y="5485593"/>
            <a:ext cx="6070080" cy="452991"/>
          </a:xfrm>
          <a:prstGeom prst="rect">
            <a:avLst/>
          </a:prstGeom>
        </p:spPr>
      </p:pic>
    </p:spTree>
    <p:extLst>
      <p:ext uri="{BB962C8B-B14F-4D97-AF65-F5344CB8AC3E}">
        <p14:creationId xmlns:p14="http://schemas.microsoft.com/office/powerpoint/2010/main" val="28414021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PictureRight with Text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CD2842-FF27-3D4F-930E-CDE39F13101D}"/>
              </a:ext>
            </a:extLst>
          </p:cNvPr>
          <p:cNvSpPr/>
          <p:nvPr userDrawn="1"/>
        </p:nvSpPr>
        <p:spPr>
          <a:xfrm>
            <a:off x="6634480" y="6176962"/>
            <a:ext cx="1330960"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2FCAF34E-9A6B-4D28-A7B9-972D816465A9}" type="datetimeFigureOut">
              <a:rPr lang="en-US" smtClean="0"/>
              <a:t>1/22/2025</a:t>
            </a:fld>
            <a:endParaRPr lang="en-US" dirty="0"/>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dirty="0"/>
          </a:p>
        </p:txBody>
      </p:sp>
      <p:sp>
        <p:nvSpPr>
          <p:cNvPr id="17" name="Picture Placeholder 2">
            <a:extLst>
              <a:ext uri="{FF2B5EF4-FFF2-40B4-BE49-F238E27FC236}">
                <a16:creationId xmlns:a16="http://schemas.microsoft.com/office/drawing/2014/main" id="{B344ADF4-4A34-FF4B-B28E-F0DA464C7613}"/>
              </a:ext>
            </a:extLst>
          </p:cNvPr>
          <p:cNvSpPr>
            <a:spLocks noGrp="1"/>
          </p:cNvSpPr>
          <p:nvPr>
            <p:ph type="pic" idx="1"/>
          </p:nvPr>
        </p:nvSpPr>
        <p:spPr>
          <a:xfrm>
            <a:off x="6865986" y="3562350"/>
            <a:ext cx="2849513" cy="315912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8" name="Picture Placeholder 2">
            <a:extLst>
              <a:ext uri="{FF2B5EF4-FFF2-40B4-BE49-F238E27FC236}">
                <a16:creationId xmlns:a16="http://schemas.microsoft.com/office/drawing/2014/main" id="{94C6B3AA-21EE-4D48-B66A-5607DDB3A8F5}"/>
              </a:ext>
            </a:extLst>
          </p:cNvPr>
          <p:cNvSpPr>
            <a:spLocks noGrp="1"/>
          </p:cNvSpPr>
          <p:nvPr>
            <p:ph type="pic" idx="13"/>
          </p:nvPr>
        </p:nvSpPr>
        <p:spPr>
          <a:xfrm>
            <a:off x="9715500" y="3562351"/>
            <a:ext cx="2333626" cy="3159124"/>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9" name="Picture Placeholder 2">
            <a:extLst>
              <a:ext uri="{FF2B5EF4-FFF2-40B4-BE49-F238E27FC236}">
                <a16:creationId xmlns:a16="http://schemas.microsoft.com/office/drawing/2014/main" id="{1EBB1F3C-E931-3844-833F-B99E12BCA602}"/>
              </a:ext>
            </a:extLst>
          </p:cNvPr>
          <p:cNvSpPr>
            <a:spLocks noGrp="1"/>
          </p:cNvSpPr>
          <p:nvPr>
            <p:ph type="pic" idx="14"/>
          </p:nvPr>
        </p:nvSpPr>
        <p:spPr>
          <a:xfrm>
            <a:off x="6848924" y="150581"/>
            <a:ext cx="5200201" cy="3411769"/>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0" name="Text Placeholder 2">
            <a:extLst>
              <a:ext uri="{FF2B5EF4-FFF2-40B4-BE49-F238E27FC236}">
                <a16:creationId xmlns:a16="http://schemas.microsoft.com/office/drawing/2014/main" id="{52D27C7D-F2B9-8F43-8A9D-7FB590B10F56}"/>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itle Placeholder 1">
            <a:extLst>
              <a:ext uri="{FF2B5EF4-FFF2-40B4-BE49-F238E27FC236}">
                <a16:creationId xmlns:a16="http://schemas.microsoft.com/office/drawing/2014/main" id="{486FD241-EACA-E94A-BED0-4225E29BA7F8}"/>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40036305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PictureLeft with Text">
    <p:spTree>
      <p:nvGrpSpPr>
        <p:cNvPr id="1" name=""/>
        <p:cNvGrpSpPr/>
        <p:nvPr/>
      </p:nvGrpSpPr>
      <p:grpSpPr>
        <a:xfrm>
          <a:off x="0" y="0"/>
          <a:ext cx="0" cy="0"/>
          <a:chOff x="0" y="0"/>
          <a:chExt cx="0" cy="0"/>
        </a:xfrm>
      </p:grpSpPr>
      <p:sp>
        <p:nvSpPr>
          <p:cNvPr id="25" name="Text Placeholder 2">
            <a:extLst>
              <a:ext uri="{FF2B5EF4-FFF2-40B4-BE49-F238E27FC236}">
                <a16:creationId xmlns:a16="http://schemas.microsoft.com/office/drawing/2014/main" id="{DA79FB5E-8D60-F34A-BDAC-7D2C449BB5B5}"/>
              </a:ext>
            </a:extLst>
          </p:cNvPr>
          <p:cNvSpPr>
            <a:spLocks noGrp="1"/>
          </p:cNvSpPr>
          <p:nvPr>
            <p:ph idx="16"/>
          </p:nvPr>
        </p:nvSpPr>
        <p:spPr>
          <a:xfrm>
            <a:off x="5677988"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5677989" y="6356350"/>
            <a:ext cx="2743200" cy="365125"/>
          </a:xfrm>
        </p:spPr>
        <p:txBody>
          <a:bodyPr/>
          <a:lstStyle/>
          <a:p>
            <a:fld id="{2FCAF34E-9A6B-4D28-A7B9-972D816465A9}" type="datetimeFigureOut">
              <a:rPr lang="en-US" smtClean="0"/>
              <a:t>1/22/2025</a:t>
            </a:fld>
            <a:endParaRPr lang="en-US" dirty="0"/>
          </a:p>
        </p:txBody>
      </p:sp>
      <p:sp>
        <p:nvSpPr>
          <p:cNvPr id="21" name="Slide Number Placeholder 4">
            <a:extLst>
              <a:ext uri="{FF2B5EF4-FFF2-40B4-BE49-F238E27FC236}">
                <a16:creationId xmlns:a16="http://schemas.microsoft.com/office/drawing/2014/main" id="{54992B99-9973-4F4A-A703-2D8443A08E0E}"/>
              </a:ext>
            </a:extLst>
          </p:cNvPr>
          <p:cNvSpPr>
            <a:spLocks noGrp="1"/>
          </p:cNvSpPr>
          <p:nvPr>
            <p:ph type="sldNum" sz="quarter" idx="12"/>
          </p:nvPr>
        </p:nvSpPr>
        <p:spPr>
          <a:xfrm>
            <a:off x="8610600" y="6356350"/>
            <a:ext cx="2743200" cy="365125"/>
          </a:xfrm>
        </p:spPr>
        <p:txBody>
          <a:bodyPr/>
          <a:lstStyle/>
          <a:p>
            <a:fld id="{B65AB6C3-3666-4A99-912F-5AB9870711E1}" type="slidenum">
              <a:rPr lang="en-US" smtClean="0"/>
              <a:t>‹#›</a:t>
            </a:fld>
            <a:endParaRPr lang="en-US" dirty="0"/>
          </a:p>
        </p:txBody>
      </p:sp>
      <p:sp>
        <p:nvSpPr>
          <p:cNvPr id="22" name="Picture Placeholder 2">
            <a:extLst>
              <a:ext uri="{FF2B5EF4-FFF2-40B4-BE49-F238E27FC236}">
                <a16:creationId xmlns:a16="http://schemas.microsoft.com/office/drawing/2014/main" id="{AC298B6B-BF39-3843-8902-AF9A00E8C91D}"/>
              </a:ext>
            </a:extLst>
          </p:cNvPr>
          <p:cNvSpPr>
            <a:spLocks noGrp="1"/>
          </p:cNvSpPr>
          <p:nvPr>
            <p:ph type="pic" idx="1"/>
          </p:nvPr>
        </p:nvSpPr>
        <p:spPr>
          <a:xfrm>
            <a:off x="237393" y="237391"/>
            <a:ext cx="2461846" cy="2779543"/>
          </a:xfrm>
          <a:solidFill>
            <a:schemeClr val="bg1">
              <a:lumMod val="95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3" name="Picture Placeholder 2">
            <a:extLst>
              <a:ext uri="{FF2B5EF4-FFF2-40B4-BE49-F238E27FC236}">
                <a16:creationId xmlns:a16="http://schemas.microsoft.com/office/drawing/2014/main" id="{D100450A-C4B4-C445-AD3C-2E402A21C265}"/>
              </a:ext>
            </a:extLst>
          </p:cNvPr>
          <p:cNvSpPr>
            <a:spLocks noGrp="1"/>
          </p:cNvSpPr>
          <p:nvPr>
            <p:ph type="pic" idx="13"/>
          </p:nvPr>
        </p:nvSpPr>
        <p:spPr>
          <a:xfrm>
            <a:off x="2927838" y="237391"/>
            <a:ext cx="2385061" cy="2779544"/>
          </a:xfrm>
          <a:solidFill>
            <a:schemeClr val="bg1">
              <a:lumMod val="95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4" name="Picture Placeholder 2">
            <a:extLst>
              <a:ext uri="{FF2B5EF4-FFF2-40B4-BE49-F238E27FC236}">
                <a16:creationId xmlns:a16="http://schemas.microsoft.com/office/drawing/2014/main" id="{BF57ABBD-43FE-3444-A52E-AEE5B2C4D5BA}"/>
              </a:ext>
            </a:extLst>
          </p:cNvPr>
          <p:cNvSpPr>
            <a:spLocks noGrp="1"/>
          </p:cNvSpPr>
          <p:nvPr>
            <p:ph type="pic" idx="14"/>
          </p:nvPr>
        </p:nvSpPr>
        <p:spPr>
          <a:xfrm>
            <a:off x="237392" y="3235568"/>
            <a:ext cx="5075508" cy="3385041"/>
          </a:xfrm>
          <a:solidFill>
            <a:schemeClr val="bg1">
              <a:lumMod val="95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itle Placeholder 1">
            <a:extLst>
              <a:ext uri="{FF2B5EF4-FFF2-40B4-BE49-F238E27FC236}">
                <a16:creationId xmlns:a16="http://schemas.microsoft.com/office/drawing/2014/main" id="{C8765529-376F-D74F-B0E8-FAF8CDCBBC7F}"/>
              </a:ext>
            </a:extLst>
          </p:cNvPr>
          <p:cNvSpPr>
            <a:spLocks noGrp="1"/>
          </p:cNvSpPr>
          <p:nvPr>
            <p:ph type="title"/>
          </p:nvPr>
        </p:nvSpPr>
        <p:spPr>
          <a:xfrm>
            <a:off x="5677988"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9" name="Rectangle 8">
            <a:extLst>
              <a:ext uri="{FF2B5EF4-FFF2-40B4-BE49-F238E27FC236}">
                <a16:creationId xmlns:a16="http://schemas.microsoft.com/office/drawing/2014/main" id="{FD378A8D-9A34-FB4D-A95C-22FDADEBF2DA}"/>
              </a:ext>
            </a:extLst>
          </p:cNvPr>
          <p:cNvSpPr/>
          <p:nvPr userDrawn="1"/>
        </p:nvSpPr>
        <p:spPr>
          <a:xfrm>
            <a:off x="6583680" y="6176962"/>
            <a:ext cx="5242560"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0451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PictureLeft with Text 2">
    <p:spTree>
      <p:nvGrpSpPr>
        <p:cNvPr id="1" name=""/>
        <p:cNvGrpSpPr/>
        <p:nvPr/>
      </p:nvGrpSpPr>
      <p:grpSpPr>
        <a:xfrm>
          <a:off x="0" y="0"/>
          <a:ext cx="0" cy="0"/>
          <a:chOff x="0" y="0"/>
          <a:chExt cx="0" cy="0"/>
        </a:xfrm>
      </p:grpSpPr>
      <p:sp>
        <p:nvSpPr>
          <p:cNvPr id="17" name="Date Placeholder 4">
            <a:extLst>
              <a:ext uri="{FF2B5EF4-FFF2-40B4-BE49-F238E27FC236}">
                <a16:creationId xmlns:a16="http://schemas.microsoft.com/office/drawing/2014/main" id="{FC1475E7-C14F-E446-8414-83DF64418F5B}"/>
              </a:ext>
            </a:extLst>
          </p:cNvPr>
          <p:cNvSpPr>
            <a:spLocks noGrp="1"/>
          </p:cNvSpPr>
          <p:nvPr>
            <p:ph type="dt" sz="half" idx="10"/>
          </p:nvPr>
        </p:nvSpPr>
        <p:spPr>
          <a:xfrm>
            <a:off x="5677989" y="6356350"/>
            <a:ext cx="2743200" cy="365125"/>
          </a:xfrm>
        </p:spPr>
        <p:txBody>
          <a:bodyPr/>
          <a:lstStyle/>
          <a:p>
            <a:fld id="{2FCAF34E-9A6B-4D28-A7B9-972D816465A9}" type="datetimeFigureOut">
              <a:rPr lang="en-US" smtClean="0"/>
              <a:t>1/22/2025</a:t>
            </a:fld>
            <a:endParaRPr lang="en-US" dirty="0"/>
          </a:p>
        </p:txBody>
      </p:sp>
      <p:sp>
        <p:nvSpPr>
          <p:cNvPr id="20" name="Slide Number Placeholder 4">
            <a:extLst>
              <a:ext uri="{FF2B5EF4-FFF2-40B4-BE49-F238E27FC236}">
                <a16:creationId xmlns:a16="http://schemas.microsoft.com/office/drawing/2014/main" id="{765ABCE9-2F11-F34E-B0DB-AA9F09637B5A}"/>
              </a:ext>
            </a:extLst>
          </p:cNvPr>
          <p:cNvSpPr>
            <a:spLocks noGrp="1"/>
          </p:cNvSpPr>
          <p:nvPr>
            <p:ph type="sldNum" sz="quarter" idx="12"/>
          </p:nvPr>
        </p:nvSpPr>
        <p:spPr>
          <a:xfrm>
            <a:off x="8610600" y="6356350"/>
            <a:ext cx="2743200" cy="365125"/>
          </a:xfrm>
        </p:spPr>
        <p:txBody>
          <a:bodyPr/>
          <a:lstStyle/>
          <a:p>
            <a:fld id="{B65AB6C3-3666-4A99-912F-5AB9870711E1}" type="slidenum">
              <a:rPr lang="en-US" smtClean="0"/>
              <a:t>‹#›</a:t>
            </a:fld>
            <a:endParaRPr lang="en-US" dirty="0"/>
          </a:p>
        </p:txBody>
      </p:sp>
      <p:sp>
        <p:nvSpPr>
          <p:cNvPr id="21" name="Picture Placeholder 2">
            <a:extLst>
              <a:ext uri="{FF2B5EF4-FFF2-40B4-BE49-F238E27FC236}">
                <a16:creationId xmlns:a16="http://schemas.microsoft.com/office/drawing/2014/main" id="{836FE405-E176-BB45-9B4B-1F865C9F76E4}"/>
              </a:ext>
            </a:extLst>
          </p:cNvPr>
          <p:cNvSpPr>
            <a:spLocks noGrp="1"/>
          </p:cNvSpPr>
          <p:nvPr>
            <p:ph type="pic" idx="1"/>
          </p:nvPr>
        </p:nvSpPr>
        <p:spPr>
          <a:xfrm>
            <a:off x="180974" y="3807935"/>
            <a:ext cx="2753145" cy="2821465"/>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2" name="Picture Placeholder 2">
            <a:extLst>
              <a:ext uri="{FF2B5EF4-FFF2-40B4-BE49-F238E27FC236}">
                <a16:creationId xmlns:a16="http://schemas.microsoft.com/office/drawing/2014/main" id="{96633653-4F6F-5241-9C3E-088CD2932487}"/>
              </a:ext>
            </a:extLst>
          </p:cNvPr>
          <p:cNvSpPr>
            <a:spLocks noGrp="1"/>
          </p:cNvSpPr>
          <p:nvPr>
            <p:ph type="pic" idx="13"/>
          </p:nvPr>
        </p:nvSpPr>
        <p:spPr>
          <a:xfrm>
            <a:off x="2935430" y="3814573"/>
            <a:ext cx="2377469" cy="2814828"/>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3" name="Picture Placeholder 2">
            <a:extLst>
              <a:ext uri="{FF2B5EF4-FFF2-40B4-BE49-F238E27FC236}">
                <a16:creationId xmlns:a16="http://schemas.microsoft.com/office/drawing/2014/main" id="{07E68BAB-DEDD-C848-9DE4-0062DD19E028}"/>
              </a:ext>
            </a:extLst>
          </p:cNvPr>
          <p:cNvSpPr>
            <a:spLocks noGrp="1"/>
          </p:cNvSpPr>
          <p:nvPr>
            <p:ph type="pic" idx="14"/>
          </p:nvPr>
        </p:nvSpPr>
        <p:spPr>
          <a:xfrm>
            <a:off x="180974" y="228600"/>
            <a:ext cx="5131925" cy="3574795"/>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4" name="Text Placeholder 2">
            <a:extLst>
              <a:ext uri="{FF2B5EF4-FFF2-40B4-BE49-F238E27FC236}">
                <a16:creationId xmlns:a16="http://schemas.microsoft.com/office/drawing/2014/main" id="{BAC95668-9F03-824A-9DD6-E490F6522A84}"/>
              </a:ext>
            </a:extLst>
          </p:cNvPr>
          <p:cNvSpPr>
            <a:spLocks noGrp="1"/>
          </p:cNvSpPr>
          <p:nvPr>
            <p:ph idx="16"/>
          </p:nvPr>
        </p:nvSpPr>
        <p:spPr>
          <a:xfrm>
            <a:off x="5677988"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Placeholder 1">
            <a:extLst>
              <a:ext uri="{FF2B5EF4-FFF2-40B4-BE49-F238E27FC236}">
                <a16:creationId xmlns:a16="http://schemas.microsoft.com/office/drawing/2014/main" id="{81FD3FA0-56F1-A142-9AD7-B40B89BCC5D4}"/>
              </a:ext>
            </a:extLst>
          </p:cNvPr>
          <p:cNvSpPr>
            <a:spLocks noGrp="1"/>
          </p:cNvSpPr>
          <p:nvPr>
            <p:ph type="title"/>
          </p:nvPr>
        </p:nvSpPr>
        <p:spPr>
          <a:xfrm>
            <a:off x="5677988"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10" name="Rectangle 9">
            <a:extLst>
              <a:ext uri="{FF2B5EF4-FFF2-40B4-BE49-F238E27FC236}">
                <a16:creationId xmlns:a16="http://schemas.microsoft.com/office/drawing/2014/main" id="{9283562B-E6B3-4F45-B377-5EB770C60F95}"/>
              </a:ext>
            </a:extLst>
          </p:cNvPr>
          <p:cNvSpPr/>
          <p:nvPr userDrawn="1"/>
        </p:nvSpPr>
        <p:spPr>
          <a:xfrm>
            <a:off x="6654800" y="6176962"/>
            <a:ext cx="5212080"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85046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PictureRight with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DB51572-2361-F04D-A576-F95D7FBC9E5B}"/>
              </a:ext>
            </a:extLst>
          </p:cNvPr>
          <p:cNvSpPr/>
          <p:nvPr userDrawn="1"/>
        </p:nvSpPr>
        <p:spPr>
          <a:xfrm>
            <a:off x="6634480" y="6176962"/>
            <a:ext cx="1330960"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9481103" y="3265362"/>
            <a:ext cx="2520397" cy="3435792"/>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6875876" y="3265361"/>
            <a:ext cx="2592690" cy="343579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6875876" y="198754"/>
            <a:ext cx="2592690" cy="3066606"/>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2FCAF34E-9A6B-4D28-A7B9-972D816465A9}" type="datetimeFigureOut">
              <a:rPr lang="en-US" smtClean="0"/>
              <a:t>1/22/2025</a:t>
            </a:fld>
            <a:endParaRPr lang="en-US" dirty="0"/>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dirty="0"/>
          </a:p>
        </p:txBody>
      </p:sp>
      <p:sp>
        <p:nvSpPr>
          <p:cNvPr id="26" name="Picture Placeholder 2">
            <a:extLst>
              <a:ext uri="{FF2B5EF4-FFF2-40B4-BE49-F238E27FC236}">
                <a16:creationId xmlns:a16="http://schemas.microsoft.com/office/drawing/2014/main" id="{8FA893B7-81D2-9A4B-B847-562AF6A61997}"/>
              </a:ext>
            </a:extLst>
          </p:cNvPr>
          <p:cNvSpPr>
            <a:spLocks noGrp="1"/>
          </p:cNvSpPr>
          <p:nvPr>
            <p:ph type="pic" idx="16"/>
          </p:nvPr>
        </p:nvSpPr>
        <p:spPr>
          <a:xfrm>
            <a:off x="9480603" y="198753"/>
            <a:ext cx="2520897" cy="3066607"/>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7" name="Text Placeholder 2">
            <a:extLst>
              <a:ext uri="{FF2B5EF4-FFF2-40B4-BE49-F238E27FC236}">
                <a16:creationId xmlns:a16="http://schemas.microsoft.com/office/drawing/2014/main" id="{4B63FE48-61DA-6245-8958-8284086BB561}"/>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itle Placeholder 1">
            <a:extLst>
              <a:ext uri="{FF2B5EF4-FFF2-40B4-BE49-F238E27FC236}">
                <a16:creationId xmlns:a16="http://schemas.microsoft.com/office/drawing/2014/main" id="{6472E66B-5FF6-7F47-995B-C928AB6A1CA0}"/>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4249527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735495"/>
            <a:ext cx="10515600" cy="1090129"/>
          </a:xfrm>
        </p:spPr>
        <p:txBody>
          <a:bodyPr anchor="t" anchorCtr="0"/>
          <a:lstStyle/>
          <a:p>
            <a:r>
              <a:rPr lang="en-US"/>
              <a:t>Click to edit Master title style</a:t>
            </a:r>
            <a:endParaRPr lang="en-US" dirty="0"/>
          </a:p>
        </p:txBody>
      </p:sp>
      <p:sp>
        <p:nvSpPr>
          <p:cNvPr id="3" name="Content Placeholder 2"/>
          <p:cNvSpPr>
            <a:spLocks noGrp="1"/>
          </p:cNvSpPr>
          <p:nvPr>
            <p:ph idx="1"/>
          </p:nvPr>
        </p:nvSpPr>
        <p:spPr/>
        <p:txBody>
          <a:bodyPr/>
          <a:lstStyle>
            <a:lvl1pPr>
              <a:defRPr sz="2600" baseline="0"/>
            </a:lvl1pPr>
            <a:lvl2pPr>
              <a:defRPr sz="2200" baseline="0"/>
            </a:lvl2pPr>
            <a:lvl3pPr>
              <a:defRPr sz="1800" baseline="0"/>
            </a:lvl3pPr>
            <a:lvl4pPr>
              <a:defRPr sz="1600" baseline="0"/>
            </a:lvl4pPr>
            <a:lvl5pPr>
              <a:defRPr sz="16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CAF34E-9A6B-4D28-A7B9-972D816465A9}" type="datetimeFigureOut">
              <a:rPr lang="en-US" smtClean="0"/>
              <a:t>1/22/2025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732094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A3E05A-6A19-714F-848E-32E7E202EA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141"/>
          <a:stretch/>
        </p:blipFill>
        <p:spPr>
          <a:xfrm>
            <a:off x="-45117" y="-197441"/>
            <a:ext cx="12282233" cy="6415361"/>
          </a:xfrm>
          <a:prstGeom prst="rect">
            <a:avLst/>
          </a:prstGeom>
        </p:spPr>
      </p:pic>
      <p:sp>
        <p:nvSpPr>
          <p:cNvPr id="2" name="Title 1"/>
          <p:cNvSpPr>
            <a:spLocks noGrp="1"/>
          </p:cNvSpPr>
          <p:nvPr>
            <p:ph type="title"/>
          </p:nvPr>
        </p:nvSpPr>
        <p:spPr>
          <a:xfrm>
            <a:off x="831850" y="1396412"/>
            <a:ext cx="10515600" cy="2852737"/>
          </a:xfrm>
        </p:spPr>
        <p:txBody>
          <a:bodyPr anchor="b">
            <a:normAutofit/>
          </a:bodyPr>
          <a:lstStyle>
            <a:lvl1pPr>
              <a:defRPr sz="5400"/>
            </a:lvl1pPr>
          </a:lstStyle>
          <a:p>
            <a:r>
              <a:rPr lang="en-US"/>
              <a:t>Click to edit Master title style</a:t>
            </a:r>
            <a:endParaRPr lang="en-US" dirty="0"/>
          </a:p>
        </p:txBody>
      </p:sp>
      <p:sp>
        <p:nvSpPr>
          <p:cNvPr id="3" name="Text Placeholder 2"/>
          <p:cNvSpPr>
            <a:spLocks noGrp="1"/>
          </p:cNvSpPr>
          <p:nvPr>
            <p:ph type="body" idx="1"/>
          </p:nvPr>
        </p:nvSpPr>
        <p:spPr>
          <a:xfrm>
            <a:off x="831849" y="4249149"/>
            <a:ext cx="10515600" cy="1500187"/>
          </a:xfrm>
        </p:spPr>
        <p:txBody>
          <a:bodyPr>
            <a:normAutofit/>
          </a:bodyPr>
          <a:lstStyle>
            <a:lvl1pPr marL="0" indent="0">
              <a:buNone/>
              <a:defRPr sz="28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CAF34E-9A6B-4D28-A7B9-972D816465A9}" type="datetimeFigureOut">
              <a:rPr lang="en-US" smtClean="0"/>
              <a:t>1/22/2025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2486278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A3E05A-6A19-714F-848E-32E7E202EA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5116" y="-50756"/>
            <a:ext cx="12282232" cy="6772231"/>
          </a:xfrm>
          <a:prstGeom prst="rect">
            <a:avLst/>
          </a:prstGeom>
        </p:spPr>
      </p:pic>
      <p:sp>
        <p:nvSpPr>
          <p:cNvPr id="2" name="Title 1"/>
          <p:cNvSpPr>
            <a:spLocks noGrp="1"/>
          </p:cNvSpPr>
          <p:nvPr>
            <p:ph type="title"/>
          </p:nvPr>
        </p:nvSpPr>
        <p:spPr>
          <a:xfrm>
            <a:off x="831850" y="1396412"/>
            <a:ext cx="10515600" cy="2852737"/>
          </a:xfrm>
        </p:spPr>
        <p:txBody>
          <a:bodyPr anchor="b">
            <a:normAutofit/>
          </a:bodyPr>
          <a:lstStyle>
            <a:lvl1pPr>
              <a:defRPr sz="5400"/>
            </a:lvl1pPr>
          </a:lstStyle>
          <a:p>
            <a:r>
              <a:rPr lang="en-US"/>
              <a:t>Click to edit Master title style</a:t>
            </a:r>
            <a:endParaRPr lang="en-US" dirty="0"/>
          </a:p>
        </p:txBody>
      </p:sp>
      <p:sp>
        <p:nvSpPr>
          <p:cNvPr id="3" name="Text Placeholder 2"/>
          <p:cNvSpPr>
            <a:spLocks noGrp="1"/>
          </p:cNvSpPr>
          <p:nvPr>
            <p:ph type="body" idx="1"/>
          </p:nvPr>
        </p:nvSpPr>
        <p:spPr>
          <a:xfrm>
            <a:off x="831849" y="4249149"/>
            <a:ext cx="10515600" cy="1500187"/>
          </a:xfrm>
        </p:spPr>
        <p:txBody>
          <a:bodyPr>
            <a:normAutofit/>
          </a:bodyPr>
          <a:lstStyle>
            <a:lvl1pPr marL="0" indent="0">
              <a:buNone/>
              <a:defRPr sz="28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CAF34E-9A6B-4D28-A7B9-972D816465A9}" type="datetimeFigureOut">
              <a:rPr lang="en-US" smtClean="0"/>
              <a:t>1/22/2025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3793031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CAF34E-9A6B-4D28-A7B9-972D816465A9}" type="datetimeFigureOut">
              <a:rPr lang="en-US" smtClean="0"/>
              <a:t>1/22/2025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920493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CAF34E-9A6B-4D28-A7B9-972D816465A9}" type="datetimeFigureOut">
              <a:rPr lang="en-US" smtClean="0"/>
              <a:t>1/22/2025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2195945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681037"/>
            <a:ext cx="10515600" cy="889855"/>
          </a:xfrm>
        </p:spPr>
        <p:txBody>
          <a:bodyPr anchor="t" anchorCtr="0"/>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1/22/2025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1679005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 y="0"/>
            <a:ext cx="12191992" cy="1598278"/>
          </a:xfrm>
          <a:prstGeom prst="rect">
            <a:avLst/>
          </a:prstGeom>
        </p:spPr>
      </p:pic>
      <p:sp>
        <p:nvSpPr>
          <p:cNvPr id="2" name="Title 1"/>
          <p:cNvSpPr>
            <a:spLocks noGrp="1"/>
          </p:cNvSpPr>
          <p:nvPr>
            <p:ph type="title"/>
          </p:nvPr>
        </p:nvSpPr>
        <p:spPr>
          <a:xfrm>
            <a:off x="684734" y="24597"/>
            <a:ext cx="10515600" cy="1325563"/>
          </a:xfrm>
          <a:noFill/>
        </p:spPr>
        <p:txBody>
          <a:bodyPr>
            <a:normAutofit/>
          </a:bodyPr>
          <a:lstStyle>
            <a:lvl1pPr>
              <a:defRPr sz="35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1/22/2025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53120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7DD87D4-C7C1-E54F-9841-64106C127D55}"/>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6664960" y="6289675"/>
            <a:ext cx="5105400" cy="381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CAF34E-9A6B-4D28-A7B9-972D816465A9}" type="datetimeFigureOut">
              <a:rPr lang="en-US" smtClean="0"/>
              <a:t>1/22/2025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5AB6C3-3666-4A99-912F-5AB9870711E1}" type="slidenum">
              <a:rPr lang="en-US" smtClean="0"/>
              <a:t>‹#›</a:t>
            </a:fld>
            <a:endParaRPr lang="en-US" dirty="0"/>
          </a:p>
        </p:txBody>
      </p:sp>
    </p:spTree>
    <p:extLst>
      <p:ext uri="{BB962C8B-B14F-4D97-AF65-F5344CB8AC3E}">
        <p14:creationId xmlns:p14="http://schemas.microsoft.com/office/powerpoint/2010/main" val="930085637"/>
      </p:ext>
    </p:extLst>
  </p:cSld>
  <p:clrMap bg1="lt1" tx1="dk1" bg2="lt2" tx2="dk2" accent1="accent1" accent2="accent2" accent3="accent3" accent4="accent4" accent5="accent5" accent6="accent6" hlink="hlink" folHlink="folHlink"/>
  <p:sldLayoutIdLst>
    <p:sldLayoutId id="2147483674" r:id="rId1"/>
    <p:sldLayoutId id="2147483649" r:id="rId2"/>
    <p:sldLayoutId id="2147483650" r:id="rId3"/>
    <p:sldLayoutId id="2147483651" r:id="rId4"/>
    <p:sldLayoutId id="2147483679" r:id="rId5"/>
    <p:sldLayoutId id="2147483652" r:id="rId6"/>
    <p:sldLayoutId id="2147483653" r:id="rId7"/>
    <p:sldLayoutId id="2147483654" r:id="rId8"/>
    <p:sldLayoutId id="2147483676" r:id="rId9"/>
    <p:sldLayoutId id="2147483675" r:id="rId10"/>
    <p:sldLayoutId id="2147483677" r:id="rId11"/>
    <p:sldLayoutId id="2147483678" r:id="rId12"/>
    <p:sldLayoutId id="2147483655" r:id="rId13"/>
    <p:sldLayoutId id="2147483656" r:id="rId14"/>
    <p:sldLayoutId id="2147483669" r:id="rId15"/>
    <p:sldLayoutId id="2147483670" r:id="rId16"/>
    <p:sldLayoutId id="2147483668" r:id="rId17"/>
    <p:sldLayoutId id="2147483671" r:id="rId18"/>
    <p:sldLayoutId id="2147483657" r:id="rId19"/>
    <p:sldLayoutId id="2147483663" r:id="rId20"/>
    <p:sldLayoutId id="2147483664" r:id="rId21"/>
    <p:sldLayoutId id="2147483665" r:id="rId22"/>
    <p:sldLayoutId id="2147483666" r:id="rId23"/>
  </p:sldLayoutIdLst>
  <p:txStyles>
    <p:titleStyle>
      <a:lvl1pPr algn="l" defTabSz="914400" rtl="0" eaLnBrk="1" latinLnBrk="0" hangingPunct="1">
        <a:lnSpc>
          <a:spcPct val="90000"/>
        </a:lnSpc>
        <a:spcBef>
          <a:spcPct val="0"/>
        </a:spcBef>
        <a:buNone/>
        <a:defRPr sz="3700" b="1" i="0" kern="1200" baseline="0">
          <a:solidFill>
            <a:srgbClr val="005A9E"/>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hyperlink" Target="https://ucanr.co1.qualtrics.com/jfe/form/SV_bwShjbfMlMr7fiC" TargetMode="Externa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een field with trees and mountains&#10;&#10;Description automatically generated">
            <a:extLst>
              <a:ext uri="{FF2B5EF4-FFF2-40B4-BE49-F238E27FC236}">
                <a16:creationId xmlns:a16="http://schemas.microsoft.com/office/drawing/2014/main" id="{0537ABDF-9B5C-F195-218F-DB44CBEC46AB}"/>
              </a:ext>
            </a:extLst>
          </p:cNvPr>
          <p:cNvPicPr>
            <a:picLocks noChangeAspect="1"/>
          </p:cNvPicPr>
          <p:nvPr/>
        </p:nvPicPr>
        <p:blipFill>
          <a:blip r:embed="rId2" cstate="print">
            <a:extLst>
              <a:ext uri="{28A0092B-C50C-407E-A947-70E740481C1C}">
                <a14:useLocalDpi xmlns:a14="http://schemas.microsoft.com/office/drawing/2010/main" val="0"/>
              </a:ext>
            </a:extLst>
          </a:blip>
          <a:srcRect t="11594" b="4092"/>
          <a:stretch/>
        </p:blipFill>
        <p:spPr>
          <a:xfrm>
            <a:off x="0" y="0"/>
            <a:ext cx="12200751" cy="6858000"/>
          </a:xfrm>
          <a:prstGeom prst="rect">
            <a:avLst/>
          </a:prstGeom>
        </p:spPr>
      </p:pic>
      <p:sp>
        <p:nvSpPr>
          <p:cNvPr id="2" name="Title 1">
            <a:extLst>
              <a:ext uri="{FF2B5EF4-FFF2-40B4-BE49-F238E27FC236}">
                <a16:creationId xmlns:a16="http://schemas.microsoft.com/office/drawing/2014/main" id="{4E199B40-7D27-694C-847A-EAC37A22D61F}"/>
              </a:ext>
            </a:extLst>
          </p:cNvPr>
          <p:cNvSpPr>
            <a:spLocks noGrp="1"/>
          </p:cNvSpPr>
          <p:nvPr>
            <p:ph type="title"/>
          </p:nvPr>
        </p:nvSpPr>
        <p:spPr>
          <a:xfrm>
            <a:off x="838200" y="882802"/>
            <a:ext cx="10515600" cy="2097158"/>
          </a:xfrm>
        </p:spPr>
        <p:txBody>
          <a:bodyPr anchor="ctr">
            <a:normAutofit/>
          </a:bodyPr>
          <a:lstStyle/>
          <a:p>
            <a:pPr algn="ctr"/>
            <a:br>
              <a:rPr lang="en-US" sz="4400" dirty="0">
                <a:solidFill>
                  <a:schemeClr val="bg1"/>
                </a:solidFill>
              </a:rPr>
            </a:br>
            <a:r>
              <a:rPr lang="en-US" sz="4800" dirty="0">
                <a:solidFill>
                  <a:schemeClr val="bg1"/>
                </a:solidFill>
                <a:effectLst>
                  <a:outerShdw blurRad="38100" dist="38100" dir="2700000" algn="tl">
                    <a:srgbClr val="000000">
                      <a:alpha val="43137"/>
                    </a:srgbClr>
                  </a:outerShdw>
                </a:effectLst>
              </a:rPr>
              <a:t>Hub of Working Lands </a:t>
            </a:r>
            <a:br>
              <a:rPr lang="en-US" sz="4400" dirty="0">
                <a:solidFill>
                  <a:schemeClr val="bg1"/>
                </a:solidFill>
                <a:effectLst>
                  <a:outerShdw blurRad="38100" dist="38100" dir="2700000" algn="tl">
                    <a:srgbClr val="000000">
                      <a:alpha val="43137"/>
                    </a:srgbClr>
                  </a:outerShdw>
                </a:effectLst>
              </a:rPr>
            </a:br>
            <a:r>
              <a:rPr lang="en-US" sz="4400" dirty="0">
                <a:solidFill>
                  <a:schemeClr val="bg1"/>
                </a:solidFill>
                <a:effectLst>
                  <a:outerShdw blurRad="38100" dist="38100" dir="2700000" algn="tl">
                    <a:srgbClr val="000000">
                      <a:alpha val="43137"/>
                    </a:srgbClr>
                  </a:outerShdw>
                </a:effectLst>
              </a:rPr>
              <a:t>Concept for Feedback</a:t>
            </a:r>
          </a:p>
        </p:txBody>
      </p:sp>
      <p:sp>
        <p:nvSpPr>
          <p:cNvPr id="3" name="Subtitle 2">
            <a:extLst>
              <a:ext uri="{FF2B5EF4-FFF2-40B4-BE49-F238E27FC236}">
                <a16:creationId xmlns:a16="http://schemas.microsoft.com/office/drawing/2014/main" id="{28030572-299B-A449-B86B-6839F5A5ACD0}"/>
              </a:ext>
            </a:extLst>
          </p:cNvPr>
          <p:cNvSpPr>
            <a:spLocks noGrp="1"/>
          </p:cNvSpPr>
          <p:nvPr>
            <p:ph sz="half" idx="1"/>
          </p:nvPr>
        </p:nvSpPr>
        <p:spPr>
          <a:xfrm>
            <a:off x="781834" y="3221278"/>
            <a:ext cx="10628332" cy="4351338"/>
          </a:xfrm>
        </p:spPr>
        <p:txBody>
          <a:bodyPr>
            <a:normAutofit/>
          </a:bodyPr>
          <a:lstStyle/>
          <a:p>
            <a:pPr marL="0" indent="0" algn="ctr">
              <a:buNone/>
            </a:pPr>
            <a:r>
              <a:rPr lang="en-US" dirty="0">
                <a:solidFill>
                  <a:schemeClr val="bg1"/>
                </a:solidFill>
                <a:effectLst>
                  <a:outerShdw blurRad="38100" dist="38100" dir="2700000" algn="tl">
                    <a:srgbClr val="000000">
                      <a:alpha val="43137"/>
                    </a:srgbClr>
                  </a:outerShdw>
                </a:effectLst>
              </a:rPr>
              <a:t>Based at the Hopland and Sierra Foothill RECs</a:t>
            </a:r>
          </a:p>
          <a:p>
            <a:pPr marL="0" indent="0" algn="ctr">
              <a:buNone/>
            </a:pPr>
            <a:r>
              <a:rPr lang="en-US" dirty="0">
                <a:solidFill>
                  <a:schemeClr val="bg1"/>
                </a:solidFill>
                <a:effectLst>
                  <a:outerShdw blurRad="38100" dist="38100" dir="2700000" algn="tl">
                    <a:srgbClr val="000000">
                      <a:alpha val="43137"/>
                    </a:srgbClr>
                  </a:outerShdw>
                </a:effectLst>
              </a:rPr>
              <a:t> </a:t>
            </a:r>
          </a:p>
          <a:p>
            <a:pPr marL="0" indent="0" algn="ctr">
              <a:buNone/>
            </a:pPr>
            <a:r>
              <a:rPr lang="en-US" dirty="0">
                <a:solidFill>
                  <a:schemeClr val="bg1"/>
                </a:solidFill>
                <a:effectLst>
                  <a:outerShdw blurRad="38100" dist="38100" dir="2700000" algn="tl">
                    <a:srgbClr val="000000">
                      <a:alpha val="43137"/>
                    </a:srgbClr>
                  </a:outerShdw>
                </a:effectLst>
              </a:rPr>
              <a:t>Draft Mission: Maintain and enhance ecosystem integrity and support working landscapes through applied research, adaptive management, and educational activities.</a:t>
            </a:r>
          </a:p>
        </p:txBody>
      </p:sp>
      <p:pic>
        <p:nvPicPr>
          <p:cNvPr id="8" name="Picture 7">
            <a:extLst>
              <a:ext uri="{FF2B5EF4-FFF2-40B4-BE49-F238E27FC236}">
                <a16:creationId xmlns:a16="http://schemas.microsoft.com/office/drawing/2014/main" id="{5EC88A95-FE64-3B05-82C7-369D80925D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46927" y="5959919"/>
            <a:ext cx="3503061" cy="486195"/>
          </a:xfrm>
          <a:prstGeom prst="rect">
            <a:avLst/>
          </a:prstGeom>
        </p:spPr>
      </p:pic>
      <p:sp>
        <p:nvSpPr>
          <p:cNvPr id="9" name="Rectangle 8">
            <a:extLst>
              <a:ext uri="{FF2B5EF4-FFF2-40B4-BE49-F238E27FC236}">
                <a16:creationId xmlns:a16="http://schemas.microsoft.com/office/drawing/2014/main" id="{F7CD6541-6C5C-79FE-D4A3-886CC1DB30C0}"/>
              </a:ext>
            </a:extLst>
          </p:cNvPr>
          <p:cNvSpPr/>
          <p:nvPr/>
        </p:nvSpPr>
        <p:spPr>
          <a:xfrm>
            <a:off x="8546927" y="5959919"/>
            <a:ext cx="129934" cy="451116"/>
          </a:xfrm>
          <a:prstGeom prst="rect">
            <a:avLst/>
          </a:prstGeom>
          <a:solidFill>
            <a:srgbClr val="F7A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Tree>
    <p:extLst>
      <p:ext uri="{BB962C8B-B14F-4D97-AF65-F5344CB8AC3E}">
        <p14:creationId xmlns:p14="http://schemas.microsoft.com/office/powerpoint/2010/main" val="388376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3715B-CAFA-E65E-9EE5-0C83AA267C3C}"/>
            </a:ext>
          </a:extLst>
        </p:cNvPr>
        <p:cNvGrpSpPr/>
        <p:nvPr/>
      </p:nvGrpSpPr>
      <p:grpSpPr>
        <a:xfrm>
          <a:off x="0" y="0"/>
          <a:ext cx="0" cy="0"/>
          <a:chOff x="0" y="0"/>
          <a:chExt cx="0" cy="0"/>
        </a:xfrm>
      </p:grpSpPr>
      <p:pic>
        <p:nvPicPr>
          <p:cNvPr id="6" name="Picture 5" descr="A picture containing mountain, outdoor, sky, nature&#10;&#10;Description automatically generated">
            <a:extLst>
              <a:ext uri="{FF2B5EF4-FFF2-40B4-BE49-F238E27FC236}">
                <a16:creationId xmlns:a16="http://schemas.microsoft.com/office/drawing/2014/main" id="{EE08516E-5A7E-F039-8BF9-4693A7272B6E}"/>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0" y="-111760"/>
            <a:ext cx="12192000" cy="7274559"/>
          </a:xfrm>
          <a:prstGeom prst="rect">
            <a:avLst/>
          </a:prstGeom>
        </p:spPr>
      </p:pic>
      <p:sp>
        <p:nvSpPr>
          <p:cNvPr id="2" name="Title 1">
            <a:extLst>
              <a:ext uri="{FF2B5EF4-FFF2-40B4-BE49-F238E27FC236}">
                <a16:creationId xmlns:a16="http://schemas.microsoft.com/office/drawing/2014/main" id="{27B2F794-C7EB-1E20-98C1-D0E5D415229D}"/>
              </a:ext>
            </a:extLst>
          </p:cNvPr>
          <p:cNvSpPr>
            <a:spLocks noGrp="1"/>
          </p:cNvSpPr>
          <p:nvPr>
            <p:ph type="title"/>
          </p:nvPr>
        </p:nvSpPr>
        <p:spPr>
          <a:xfrm>
            <a:off x="838200" y="-273361"/>
            <a:ext cx="10515600" cy="979040"/>
          </a:xfrm>
        </p:spPr>
        <p:txBody>
          <a:bodyPr>
            <a:normAutofit/>
          </a:bodyPr>
          <a:lstStyle/>
          <a:p>
            <a:pPr algn="ctr"/>
            <a:r>
              <a:rPr lang="en-US" sz="4800" dirty="0">
                <a:solidFill>
                  <a:schemeClr val="tx1"/>
                </a:solidFill>
              </a:rPr>
              <a:t>Sierra Foothill REC (SFREC)</a:t>
            </a:r>
          </a:p>
        </p:txBody>
      </p:sp>
      <p:sp>
        <p:nvSpPr>
          <p:cNvPr id="3" name="Text Placeholder 2">
            <a:extLst>
              <a:ext uri="{FF2B5EF4-FFF2-40B4-BE49-F238E27FC236}">
                <a16:creationId xmlns:a16="http://schemas.microsoft.com/office/drawing/2014/main" id="{311348E5-AAC7-5C14-A767-C31F4E3AD302}"/>
              </a:ext>
            </a:extLst>
          </p:cNvPr>
          <p:cNvSpPr>
            <a:spLocks noGrp="1"/>
          </p:cNvSpPr>
          <p:nvPr>
            <p:ph type="body" idx="1"/>
          </p:nvPr>
        </p:nvSpPr>
        <p:spPr>
          <a:xfrm>
            <a:off x="417443" y="817579"/>
            <a:ext cx="5360505" cy="5420662"/>
          </a:xfrm>
        </p:spPr>
        <p:txBody>
          <a:bodyPr>
            <a:normAutofit fontScale="85000" lnSpcReduction="20000"/>
          </a:bodyPr>
          <a:lstStyle/>
          <a:p>
            <a:r>
              <a:rPr lang="en-US" sz="2400" b="1" dirty="0">
                <a:solidFill>
                  <a:schemeClr val="tx1"/>
                </a:solidFill>
              </a:rPr>
              <a:t>Assets Onsite:</a:t>
            </a:r>
          </a:p>
          <a:p>
            <a:pPr marL="457200" indent="-457200">
              <a:buFont typeface="Arial" panose="020B0604020202020204" pitchFamily="34" charset="0"/>
              <a:buChar char="•"/>
            </a:pPr>
            <a:r>
              <a:rPr lang="en-US" sz="2400" b="1" dirty="0">
                <a:solidFill>
                  <a:schemeClr val="tx1"/>
                </a:solidFill>
              </a:rPr>
              <a:t>Skilled staff for field work, fabrication, data collection and cattle work</a:t>
            </a:r>
          </a:p>
          <a:p>
            <a:pPr marL="457200" indent="-457200">
              <a:buFont typeface="Arial" panose="020B0604020202020204" pitchFamily="34" charset="0"/>
              <a:buChar char="•"/>
            </a:pPr>
            <a:r>
              <a:rPr lang="en-US" sz="2400" b="1" dirty="0">
                <a:solidFill>
                  <a:schemeClr val="tx1"/>
                </a:solidFill>
              </a:rPr>
              <a:t>5,721 acres of diverse rangelands, oak woodlands, riparian areas</a:t>
            </a:r>
          </a:p>
          <a:p>
            <a:pPr marL="457200" indent="-457200">
              <a:buFont typeface="Arial" panose="020B0604020202020204" pitchFamily="34" charset="0"/>
              <a:buChar char="•"/>
            </a:pPr>
            <a:r>
              <a:rPr lang="en-US" sz="2400" b="1" dirty="0">
                <a:solidFill>
                  <a:schemeClr val="tx1"/>
                </a:solidFill>
              </a:rPr>
              <a:t>160 acres of irrigated pasture</a:t>
            </a:r>
          </a:p>
          <a:p>
            <a:pPr marL="457200" indent="-457200">
              <a:buFont typeface="Arial" panose="020B0604020202020204" pitchFamily="34" charset="0"/>
              <a:buChar char="•"/>
            </a:pPr>
            <a:r>
              <a:rPr lang="en-US" sz="2400" b="1" dirty="0">
                <a:solidFill>
                  <a:schemeClr val="tx1"/>
                </a:solidFill>
              </a:rPr>
              <a:t>UC Davis Animal Science owned cow/calf herd </a:t>
            </a:r>
          </a:p>
          <a:p>
            <a:pPr marL="457200" indent="-457200">
              <a:buFont typeface="Arial" panose="020B0604020202020204" pitchFamily="34" charset="0"/>
              <a:buChar char="•"/>
            </a:pPr>
            <a:r>
              <a:rPr lang="en-US" sz="2400" b="1" dirty="0">
                <a:solidFill>
                  <a:schemeClr val="tx1"/>
                </a:solidFill>
              </a:rPr>
              <a:t>Weaned and Yearling leased cattle available for research projects </a:t>
            </a:r>
          </a:p>
          <a:p>
            <a:pPr marL="457200" indent="-457200">
              <a:buFont typeface="Arial" panose="020B0604020202020204" pitchFamily="34" charset="0"/>
              <a:buChar char="•"/>
            </a:pPr>
            <a:r>
              <a:rPr lang="en-US" sz="2400" b="1" dirty="0">
                <a:solidFill>
                  <a:schemeClr val="tx1"/>
                </a:solidFill>
              </a:rPr>
              <a:t>Conference Center and overnight accommodations</a:t>
            </a:r>
          </a:p>
          <a:p>
            <a:pPr marL="457200" indent="-457200">
              <a:buFont typeface="Arial" panose="020B0604020202020204" pitchFamily="34" charset="0"/>
              <a:buChar char="•"/>
            </a:pPr>
            <a:r>
              <a:rPr lang="en-US" sz="2400" b="1" dirty="0">
                <a:solidFill>
                  <a:schemeClr val="tx1"/>
                </a:solidFill>
              </a:rPr>
              <a:t>Specialized equipment, workrooms, vehicles, warehouses, barns, animal handling facilities</a:t>
            </a:r>
          </a:p>
          <a:p>
            <a:pPr marL="457200" indent="-457200">
              <a:buFont typeface="Arial" panose="020B0604020202020204" pitchFamily="34" charset="0"/>
              <a:buChar char="•"/>
            </a:pPr>
            <a:r>
              <a:rPr lang="en-US" sz="2400" b="1" dirty="0">
                <a:solidFill>
                  <a:schemeClr val="tx1"/>
                </a:solidFill>
              </a:rPr>
              <a:t>Access to Yuba River</a:t>
            </a:r>
          </a:p>
          <a:p>
            <a:pPr marL="457200" indent="-457200">
              <a:buFont typeface="Arial" panose="020B0604020202020204" pitchFamily="34" charset="0"/>
              <a:buChar char="•"/>
            </a:pPr>
            <a:r>
              <a:rPr lang="en-US" sz="2400" b="1" dirty="0">
                <a:solidFill>
                  <a:schemeClr val="tx1"/>
                </a:solidFill>
              </a:rPr>
              <a:t>42 acres of recently planted blue oaks </a:t>
            </a:r>
          </a:p>
          <a:p>
            <a:pPr marL="457200" indent="-457200">
              <a:buFont typeface="Arial" panose="020B0604020202020204" pitchFamily="34" charset="0"/>
              <a:buChar char="•"/>
            </a:pPr>
            <a:r>
              <a:rPr lang="en-US" sz="2400" b="1" dirty="0">
                <a:solidFill>
                  <a:schemeClr val="tx1"/>
                </a:solidFill>
              </a:rPr>
              <a:t>Infrastructure for studying a warmer, drier climate </a:t>
            </a:r>
          </a:p>
          <a:p>
            <a:pPr marL="457200" indent="-457200">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A9A9757D-D0A9-C1C2-8E26-71C618540632}"/>
              </a:ext>
            </a:extLst>
          </p:cNvPr>
          <p:cNvSpPr txBox="1"/>
          <p:nvPr/>
        </p:nvSpPr>
        <p:spPr>
          <a:xfrm>
            <a:off x="6195390" y="817578"/>
            <a:ext cx="5761383" cy="4708981"/>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Nearby:</a:t>
            </a:r>
          </a:p>
          <a:p>
            <a:pPr marL="285750"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UCCE Advisors: </a:t>
            </a:r>
          </a:p>
          <a:p>
            <a:pPr marL="742950" lvl="1" indent="-285750">
              <a:buFont typeface="Arial" panose="020B0604020202020204" pitchFamily="34" charset="0"/>
              <a:buChar char="•"/>
            </a:pPr>
            <a:r>
              <a:rPr lang="en-US" sz="2000" b="1" u="sng" dirty="0">
                <a:latin typeface="Arial" panose="020B0604020202020204" pitchFamily="34" charset="0"/>
                <a:cs typeface="Arial" panose="020B0604020202020204" pitchFamily="34" charset="0"/>
              </a:rPr>
              <a:t>Yuba/Sutter</a:t>
            </a:r>
            <a:r>
              <a:rPr lang="en-US" sz="2000" b="1" dirty="0">
                <a:latin typeface="Arial" panose="020B0604020202020204" pitchFamily="34" charset="0"/>
                <a:cs typeface="Arial" panose="020B0604020202020204" pitchFamily="34" charset="0"/>
              </a:rPr>
              <a:t>: Livestock and Natural Resources, Forestry and Dairy</a:t>
            </a:r>
          </a:p>
          <a:p>
            <a:pPr marL="742950" lvl="1" indent="-285750">
              <a:buFont typeface="Arial" panose="020B0604020202020204" pitchFamily="34" charset="0"/>
              <a:buChar char="•"/>
            </a:pPr>
            <a:r>
              <a:rPr lang="en-US" sz="2000" b="1" u="sng" dirty="0">
                <a:latin typeface="Arial" panose="020B0604020202020204" pitchFamily="34" charset="0"/>
                <a:cs typeface="Arial" panose="020B0604020202020204" pitchFamily="34" charset="0"/>
              </a:rPr>
              <a:t>Placer/Nevada</a:t>
            </a:r>
            <a:r>
              <a:rPr lang="en-US" sz="2000" b="1" dirty="0">
                <a:latin typeface="Arial" panose="020B0604020202020204" pitchFamily="34" charset="0"/>
                <a:cs typeface="Arial" panose="020B0604020202020204" pitchFamily="34" charset="0"/>
              </a:rPr>
              <a:t>: Livestock and Natural Resources, Forestry, Environmental Horticulture and Statewide Fire Coordinator</a:t>
            </a:r>
          </a:p>
          <a:p>
            <a:pPr marL="742950" lvl="1" indent="-285750">
              <a:buFont typeface="Arial" panose="020B0604020202020204" pitchFamily="34" charset="0"/>
              <a:buChar char="•"/>
            </a:pPr>
            <a:r>
              <a:rPr lang="en-US" sz="2000" b="1" u="sng" dirty="0">
                <a:latin typeface="Arial" panose="020B0604020202020204" pitchFamily="34" charset="0"/>
                <a:cs typeface="Arial" panose="020B0604020202020204" pitchFamily="34" charset="0"/>
              </a:rPr>
              <a:t>Butte</a:t>
            </a:r>
            <a:r>
              <a:rPr lang="en-US" sz="2000" b="1" dirty="0">
                <a:latin typeface="Arial" panose="020B0604020202020204" pitchFamily="34" charset="0"/>
                <a:cs typeface="Arial" panose="020B0604020202020204" pitchFamily="34" charset="0"/>
              </a:rPr>
              <a:t>: Livestock and Natural Resources, Forestry </a:t>
            </a:r>
          </a:p>
          <a:p>
            <a:pPr marL="285750"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Relationships with NRCS, CalFire &amp; Farm Bureau</a:t>
            </a:r>
          </a:p>
          <a:p>
            <a:pPr marL="285750"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UC Davis</a:t>
            </a:r>
          </a:p>
          <a:p>
            <a:pPr marL="285750"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CSU Chico </a:t>
            </a:r>
          </a:p>
          <a:p>
            <a:pPr marL="285750"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Butte and Yuba Community Junior Colleges</a:t>
            </a:r>
          </a:p>
        </p:txBody>
      </p:sp>
    </p:spTree>
    <p:extLst>
      <p:ext uri="{BB962C8B-B14F-4D97-AF65-F5344CB8AC3E}">
        <p14:creationId xmlns:p14="http://schemas.microsoft.com/office/powerpoint/2010/main" val="144463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78A2F-9BD5-2551-53FB-409B8C3BA5E2}"/>
            </a:ext>
          </a:extLst>
        </p:cNvPr>
        <p:cNvGrpSpPr/>
        <p:nvPr/>
      </p:nvGrpSpPr>
      <p:grpSpPr>
        <a:xfrm>
          <a:off x="0" y="0"/>
          <a:ext cx="0" cy="0"/>
          <a:chOff x="0" y="0"/>
          <a:chExt cx="0" cy="0"/>
        </a:xfrm>
      </p:grpSpPr>
      <p:pic>
        <p:nvPicPr>
          <p:cNvPr id="5" name="Picture 4" descr="A aerial view of a valley with trees and mountains&#10;&#10;Description automatically generated">
            <a:extLst>
              <a:ext uri="{FF2B5EF4-FFF2-40B4-BE49-F238E27FC236}">
                <a16:creationId xmlns:a16="http://schemas.microsoft.com/office/drawing/2014/main" id="{3BFFC434-7BA3-8643-A6BC-F63CB84CA556}"/>
              </a:ext>
            </a:extLst>
          </p:cNvPr>
          <p:cNvPicPr>
            <a:picLocks noChangeAspect="1"/>
          </p:cNvPicPr>
          <p:nvPr/>
        </p:nvPicPr>
        <p:blipFill>
          <a:blip r:embed="rId2" cstate="print">
            <a:alphaModFix amt="35000"/>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t="1930" b="10332"/>
          <a:stretch/>
        </p:blipFill>
        <p:spPr>
          <a:xfrm>
            <a:off x="0" y="-273361"/>
            <a:ext cx="12192000" cy="7131361"/>
          </a:xfrm>
          <a:prstGeom prst="rect">
            <a:avLst/>
          </a:prstGeom>
        </p:spPr>
      </p:pic>
      <p:sp>
        <p:nvSpPr>
          <p:cNvPr id="2" name="Title 1">
            <a:extLst>
              <a:ext uri="{FF2B5EF4-FFF2-40B4-BE49-F238E27FC236}">
                <a16:creationId xmlns:a16="http://schemas.microsoft.com/office/drawing/2014/main" id="{B60C5B2E-96BF-40D2-8169-D9DAC0D63346}"/>
              </a:ext>
            </a:extLst>
          </p:cNvPr>
          <p:cNvSpPr>
            <a:spLocks noGrp="1"/>
          </p:cNvSpPr>
          <p:nvPr>
            <p:ph type="title"/>
          </p:nvPr>
        </p:nvSpPr>
        <p:spPr>
          <a:xfrm>
            <a:off x="838200" y="-273361"/>
            <a:ext cx="10515600" cy="979040"/>
          </a:xfrm>
        </p:spPr>
        <p:txBody>
          <a:bodyPr>
            <a:normAutofit/>
          </a:bodyPr>
          <a:lstStyle/>
          <a:p>
            <a:pPr algn="ctr"/>
            <a:r>
              <a:rPr lang="en-US" sz="4800" dirty="0">
                <a:solidFill>
                  <a:schemeClr val="tx1"/>
                </a:solidFill>
              </a:rPr>
              <a:t>Hopland REC (HREC)</a:t>
            </a:r>
          </a:p>
        </p:txBody>
      </p:sp>
      <p:sp>
        <p:nvSpPr>
          <p:cNvPr id="3" name="Text Placeholder 2">
            <a:extLst>
              <a:ext uri="{FF2B5EF4-FFF2-40B4-BE49-F238E27FC236}">
                <a16:creationId xmlns:a16="http://schemas.microsoft.com/office/drawing/2014/main" id="{DA6BB01D-7421-8F48-2F92-8B79A1FB3AD7}"/>
              </a:ext>
            </a:extLst>
          </p:cNvPr>
          <p:cNvSpPr>
            <a:spLocks noGrp="1"/>
          </p:cNvSpPr>
          <p:nvPr>
            <p:ph type="body" idx="1"/>
          </p:nvPr>
        </p:nvSpPr>
        <p:spPr>
          <a:xfrm>
            <a:off x="417443" y="817578"/>
            <a:ext cx="5360505" cy="5752187"/>
          </a:xfrm>
        </p:spPr>
        <p:txBody>
          <a:bodyPr>
            <a:normAutofit fontScale="85000" lnSpcReduction="10000"/>
          </a:bodyPr>
          <a:lstStyle/>
          <a:p>
            <a:r>
              <a:rPr lang="en-US" sz="2400" b="1" dirty="0">
                <a:solidFill>
                  <a:schemeClr val="tx1"/>
                </a:solidFill>
              </a:rPr>
              <a:t>Assets Onsite:</a:t>
            </a:r>
          </a:p>
          <a:p>
            <a:pPr marL="457200" indent="-457200">
              <a:buFont typeface="Arial" panose="020B0604020202020204" pitchFamily="34" charset="0"/>
              <a:buChar char="•"/>
            </a:pPr>
            <a:r>
              <a:rPr lang="en-US" sz="2400" b="1" dirty="0">
                <a:solidFill>
                  <a:schemeClr val="tx1"/>
                </a:solidFill>
              </a:rPr>
              <a:t>Skilled staff for field work and extension events</a:t>
            </a:r>
          </a:p>
          <a:p>
            <a:pPr marL="457200" indent="-457200">
              <a:buFont typeface="Arial" panose="020B0604020202020204" pitchFamily="34" charset="0"/>
              <a:buChar char="•"/>
            </a:pPr>
            <a:r>
              <a:rPr lang="en-US" sz="2400" b="1" dirty="0">
                <a:solidFill>
                  <a:schemeClr val="tx1"/>
                </a:solidFill>
              </a:rPr>
              <a:t>5,358 acres of diverse rangelands, oak woodlands, riparian areas</a:t>
            </a:r>
          </a:p>
          <a:p>
            <a:pPr marL="457200" indent="-457200">
              <a:buFont typeface="Arial" panose="020B0604020202020204" pitchFamily="34" charset="0"/>
              <a:buChar char="•"/>
            </a:pPr>
            <a:r>
              <a:rPr lang="en-US" sz="2400" b="1" dirty="0">
                <a:solidFill>
                  <a:schemeClr val="tx1"/>
                </a:solidFill>
              </a:rPr>
              <a:t>Sheep flock</a:t>
            </a:r>
          </a:p>
          <a:p>
            <a:pPr marL="457200" indent="-457200">
              <a:buFont typeface="Arial" panose="020B0604020202020204" pitchFamily="34" charset="0"/>
              <a:buChar char="•"/>
            </a:pPr>
            <a:r>
              <a:rPr lang="en-US" sz="2400" b="1" dirty="0">
                <a:solidFill>
                  <a:schemeClr val="tx1"/>
                </a:solidFill>
              </a:rPr>
              <a:t>Cattle leases</a:t>
            </a:r>
          </a:p>
          <a:p>
            <a:pPr marL="457200" indent="-457200">
              <a:buFont typeface="Arial" panose="020B0604020202020204" pitchFamily="34" charset="0"/>
              <a:buChar char="•"/>
            </a:pPr>
            <a:r>
              <a:rPr lang="en-US" sz="2400" b="1" dirty="0">
                <a:solidFill>
                  <a:schemeClr val="tx1"/>
                </a:solidFill>
              </a:rPr>
              <a:t>Conference Center</a:t>
            </a:r>
          </a:p>
          <a:p>
            <a:pPr marL="457200" indent="-457200">
              <a:buFont typeface="Arial" panose="020B0604020202020204" pitchFamily="34" charset="0"/>
              <a:buChar char="•"/>
            </a:pPr>
            <a:r>
              <a:rPr lang="en-US" sz="2400" b="1" dirty="0">
                <a:solidFill>
                  <a:schemeClr val="tx1"/>
                </a:solidFill>
              </a:rPr>
              <a:t>Onsite accommodations</a:t>
            </a:r>
          </a:p>
          <a:p>
            <a:pPr marL="457200" indent="-457200">
              <a:buFont typeface="Arial" panose="020B0604020202020204" pitchFamily="34" charset="0"/>
              <a:buChar char="•"/>
            </a:pPr>
            <a:r>
              <a:rPr lang="en-US" sz="2400" b="1" dirty="0">
                <a:solidFill>
                  <a:schemeClr val="tx1"/>
                </a:solidFill>
              </a:rPr>
              <a:t>Equipment, lab, workshops, vehicles, warehouses, barns</a:t>
            </a:r>
          </a:p>
          <a:p>
            <a:pPr marL="457200" indent="-457200">
              <a:buFont typeface="Arial" panose="020B0604020202020204" pitchFamily="34" charset="0"/>
              <a:buChar char="•"/>
            </a:pPr>
            <a:r>
              <a:rPr lang="en-US" sz="2400" b="1" dirty="0">
                <a:solidFill>
                  <a:schemeClr val="tx1"/>
                </a:solidFill>
              </a:rPr>
              <a:t>CalFire Vegetation Management Plan</a:t>
            </a:r>
          </a:p>
          <a:p>
            <a:pPr marL="457200" indent="-457200">
              <a:buFont typeface="Arial" panose="020B0604020202020204" pitchFamily="34" charset="0"/>
              <a:buChar char="•"/>
            </a:pPr>
            <a:r>
              <a:rPr lang="en-US" sz="2400" b="1" dirty="0">
                <a:solidFill>
                  <a:schemeClr val="tx1"/>
                </a:solidFill>
              </a:rPr>
              <a:t>UCCE Advisors: Beneficial Burning and Tribal Land Stewardship, Integrated Vineyard Systems</a:t>
            </a:r>
          </a:p>
          <a:p>
            <a:pPr marL="457200" indent="-457200">
              <a:buFont typeface="Arial" panose="020B0604020202020204" pitchFamily="34" charset="0"/>
              <a:buChar char="•"/>
            </a:pPr>
            <a:r>
              <a:rPr lang="en-US" sz="2400" b="1" dirty="0">
                <a:solidFill>
                  <a:schemeClr val="tx1"/>
                </a:solidFill>
              </a:rPr>
              <a:t>UCCE Specialists: Conservation Science, Oak Woodland Management and Conservation (coming 2024)</a:t>
            </a:r>
          </a:p>
          <a:p>
            <a:pPr marL="457200" indent="-457200">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A869265D-4733-8FFF-8637-7B05EA6472E4}"/>
              </a:ext>
            </a:extLst>
          </p:cNvPr>
          <p:cNvSpPr txBox="1"/>
          <p:nvPr/>
        </p:nvSpPr>
        <p:spPr>
          <a:xfrm>
            <a:off x="6195390" y="817578"/>
            <a:ext cx="5761383" cy="5324535"/>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Nearby:</a:t>
            </a:r>
          </a:p>
          <a:p>
            <a:pPr marL="285750"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UCCE Advisors: </a:t>
            </a:r>
          </a:p>
          <a:p>
            <a:pPr marL="742950" lvl="1" indent="-285750">
              <a:buFont typeface="Arial" panose="020B0604020202020204" pitchFamily="34" charset="0"/>
              <a:buChar char="•"/>
            </a:pPr>
            <a:r>
              <a:rPr lang="en-US" sz="2000" b="1" u="sng" dirty="0">
                <a:latin typeface="Arial" panose="020B0604020202020204" pitchFamily="34" charset="0"/>
                <a:cs typeface="Arial" panose="020B0604020202020204" pitchFamily="34" charset="0"/>
              </a:rPr>
              <a:t>Mendocino/Lake</a:t>
            </a:r>
            <a:r>
              <a:rPr lang="en-US" sz="2000" b="1" dirty="0">
                <a:latin typeface="Arial" panose="020B0604020202020204" pitchFamily="34" charset="0"/>
                <a:cs typeface="Arial" panose="020B0604020202020204" pitchFamily="34" charset="0"/>
              </a:rPr>
              <a:t>: Forestry, Diversified Ag Systems, Water Policy and Climate Change, Food Systems, IPM, Livestock and Natural Resources (coming 2024), 4H (coming 2024 or 2025)</a:t>
            </a:r>
          </a:p>
          <a:p>
            <a:pPr marL="742950" lvl="1" indent="-285750">
              <a:buFont typeface="Arial" panose="020B0604020202020204" pitchFamily="34" charset="0"/>
              <a:buChar char="•"/>
            </a:pPr>
            <a:r>
              <a:rPr lang="en-US" sz="2000" b="1" u="sng" dirty="0">
                <a:latin typeface="Arial" panose="020B0604020202020204" pitchFamily="34" charset="0"/>
                <a:cs typeface="Arial" panose="020B0604020202020204" pitchFamily="34" charset="0"/>
              </a:rPr>
              <a:t>Sonoma</a:t>
            </a:r>
            <a:r>
              <a:rPr lang="en-US" sz="2000" b="1" dirty="0">
                <a:latin typeface="Arial" panose="020B0604020202020204" pitchFamily="34" charset="0"/>
                <a:cs typeface="Arial" panose="020B0604020202020204" pitchFamily="34" charset="0"/>
              </a:rPr>
              <a:t>: Livestock and Natural Resources, Fire, Specialty Crops, Dairy </a:t>
            </a:r>
          </a:p>
          <a:p>
            <a:pPr marL="285750"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UC Natural Reserves: Angelo (Laytonville), McLaughlin (Clearlake)</a:t>
            </a:r>
          </a:p>
          <a:p>
            <a:pPr marL="285750"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Established relationships with key organizations: Resource Conservation District, CalFire, Farm Bureau, County Board of Supervisors, Pepperwood Preserve, Junior Colleges in Mendocino and Santa Rosa</a:t>
            </a:r>
          </a:p>
        </p:txBody>
      </p:sp>
    </p:spTree>
    <p:extLst>
      <p:ext uri="{BB962C8B-B14F-4D97-AF65-F5344CB8AC3E}">
        <p14:creationId xmlns:p14="http://schemas.microsoft.com/office/powerpoint/2010/main" val="421266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3DC51-38B3-6D55-C645-1B1901C85DCC}"/>
            </a:ext>
          </a:extLst>
        </p:cNvPr>
        <p:cNvGrpSpPr/>
        <p:nvPr/>
      </p:nvGrpSpPr>
      <p:grpSpPr>
        <a:xfrm>
          <a:off x="0" y="0"/>
          <a:ext cx="0" cy="0"/>
          <a:chOff x="0" y="0"/>
          <a:chExt cx="0" cy="0"/>
        </a:xfrm>
      </p:grpSpPr>
      <p:pic>
        <p:nvPicPr>
          <p:cNvPr id="6" name="Picture 5" descr="A large tree on a hillside&#10;&#10;Description automatically generated with medium confidence">
            <a:extLst>
              <a:ext uri="{FF2B5EF4-FFF2-40B4-BE49-F238E27FC236}">
                <a16:creationId xmlns:a16="http://schemas.microsoft.com/office/drawing/2014/main" id="{891EEF3F-CC2F-BB99-464B-6660C88EAC03}"/>
              </a:ext>
            </a:extLst>
          </p:cNvPr>
          <p:cNvPicPr>
            <a:picLocks noChangeAspect="1"/>
          </p:cNvPicPr>
          <p:nvPr/>
        </p:nvPicPr>
        <p:blipFill>
          <a:blip r:embed="rId2">
            <a:alphaModFix amt="50000"/>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t="11822" b="13918"/>
          <a:stretch/>
        </p:blipFill>
        <p:spPr>
          <a:xfrm>
            <a:off x="-60600" y="-30301"/>
            <a:ext cx="12313200" cy="6858000"/>
          </a:xfrm>
          <a:prstGeom prst="rect">
            <a:avLst/>
          </a:prstGeom>
        </p:spPr>
      </p:pic>
      <p:sp>
        <p:nvSpPr>
          <p:cNvPr id="2" name="Title 1">
            <a:extLst>
              <a:ext uri="{FF2B5EF4-FFF2-40B4-BE49-F238E27FC236}">
                <a16:creationId xmlns:a16="http://schemas.microsoft.com/office/drawing/2014/main" id="{5A3F66DB-4B40-B14D-6081-9793CAF47601}"/>
              </a:ext>
            </a:extLst>
          </p:cNvPr>
          <p:cNvSpPr>
            <a:spLocks noGrp="1"/>
          </p:cNvSpPr>
          <p:nvPr>
            <p:ph type="title"/>
          </p:nvPr>
        </p:nvSpPr>
        <p:spPr>
          <a:xfrm>
            <a:off x="838200" y="-30301"/>
            <a:ext cx="10515600" cy="979040"/>
          </a:xfrm>
        </p:spPr>
        <p:txBody>
          <a:bodyPr>
            <a:normAutofit/>
          </a:bodyPr>
          <a:lstStyle/>
          <a:p>
            <a:pPr algn="ctr"/>
            <a:r>
              <a:rPr lang="en-US" sz="4800" dirty="0">
                <a:solidFill>
                  <a:schemeClr val="tx1"/>
                </a:solidFill>
              </a:rPr>
              <a:t>The Question</a:t>
            </a:r>
          </a:p>
        </p:txBody>
      </p:sp>
      <p:sp>
        <p:nvSpPr>
          <p:cNvPr id="3" name="Text Placeholder 2">
            <a:extLst>
              <a:ext uri="{FF2B5EF4-FFF2-40B4-BE49-F238E27FC236}">
                <a16:creationId xmlns:a16="http://schemas.microsoft.com/office/drawing/2014/main" id="{301B4C23-B70D-5189-9640-02A09DF6FA1D}"/>
              </a:ext>
            </a:extLst>
          </p:cNvPr>
          <p:cNvSpPr>
            <a:spLocks noGrp="1"/>
          </p:cNvSpPr>
          <p:nvPr>
            <p:ph type="body" idx="1"/>
          </p:nvPr>
        </p:nvSpPr>
        <p:spPr>
          <a:xfrm>
            <a:off x="341381" y="1056118"/>
            <a:ext cx="11509238" cy="5451443"/>
          </a:xfrm>
        </p:spPr>
        <p:txBody>
          <a:bodyPr>
            <a:normAutofit/>
          </a:bodyPr>
          <a:lstStyle/>
          <a:p>
            <a:r>
              <a:rPr lang="en-US" b="1" dirty="0">
                <a:solidFill>
                  <a:schemeClr val="tx1"/>
                </a:solidFill>
              </a:rPr>
              <a:t>How do we most effectively leverage the assets of the Hopland and Sierra Foothill Research and Extension Centers to:</a:t>
            </a:r>
          </a:p>
          <a:p>
            <a:pPr marL="514350" indent="-514350">
              <a:buFont typeface="+mj-lt"/>
              <a:buAutoNum type="arabicPeriod"/>
            </a:pPr>
            <a:r>
              <a:rPr lang="en-US" b="1" dirty="0">
                <a:solidFill>
                  <a:schemeClr val="tx1"/>
                </a:solidFill>
              </a:rPr>
              <a:t>Support our academic communities, both in the field and on campuses, in conducting relevant research studies?</a:t>
            </a:r>
          </a:p>
          <a:p>
            <a:pPr marL="514350" indent="-514350">
              <a:buFont typeface="+mj-lt"/>
              <a:buAutoNum type="arabicPeriod"/>
            </a:pPr>
            <a:r>
              <a:rPr lang="en-US" b="1" dirty="0">
                <a:solidFill>
                  <a:schemeClr val="tx1"/>
                </a:solidFill>
              </a:rPr>
              <a:t>Develop multi-disciplinary collaborations to work on complex issues facing our working lands and those whose livelihoods depend, both directly and indirectly, on functional ecosystems?</a:t>
            </a:r>
          </a:p>
          <a:p>
            <a:pPr marL="514350" indent="-514350">
              <a:buFont typeface="+mj-lt"/>
              <a:buAutoNum type="arabicPeriod"/>
            </a:pPr>
            <a:r>
              <a:rPr lang="en-US" b="1" dirty="0">
                <a:solidFill>
                  <a:schemeClr val="tx1"/>
                </a:solidFill>
              </a:rPr>
              <a:t>Ensure that the knowledge gained through these studies reaches the communities who most need that information?</a:t>
            </a:r>
          </a:p>
          <a:p>
            <a:pPr marL="514350" indent="-514350">
              <a:buFont typeface="+mj-lt"/>
              <a:buAutoNum type="arabicPeriod"/>
            </a:pPr>
            <a:r>
              <a:rPr lang="en-US" b="1" dirty="0">
                <a:solidFill>
                  <a:schemeClr val="tx1"/>
                </a:solidFill>
              </a:rPr>
              <a:t>Provide channels through which the needs of our regional communities can reach researchers to inform their future research programs?</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15692712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sheep in a field under a tree&#10;&#10;Description automatically generated">
            <a:extLst>
              <a:ext uri="{FF2B5EF4-FFF2-40B4-BE49-F238E27FC236}">
                <a16:creationId xmlns:a16="http://schemas.microsoft.com/office/drawing/2014/main" id="{8CB2ADDB-B53A-4F5A-5342-052F02F59CAB}"/>
              </a:ext>
            </a:extLst>
          </p:cNvPr>
          <p:cNvPicPr>
            <a:picLocks noChangeAspect="1"/>
          </p:cNvPicPr>
          <p:nvPr/>
        </p:nvPicPr>
        <p:blipFill>
          <a:blip r:embed="rId2" cstate="print">
            <a:alphaModFix amt="70000"/>
            <a:extLst>
              <a:ext uri="{28A0092B-C50C-407E-A947-70E740481C1C}">
                <a14:useLocalDpi xmlns:a14="http://schemas.microsoft.com/office/drawing/2010/main" val="0"/>
              </a:ext>
            </a:extLst>
          </a:blip>
          <a:srcRect t="-204" b="25194"/>
          <a:stretch/>
        </p:blipFill>
        <p:spPr>
          <a:xfrm>
            <a:off x="0" y="1"/>
            <a:ext cx="12190318" cy="6858000"/>
          </a:xfrm>
          <a:prstGeom prst="rect">
            <a:avLst/>
          </a:prstGeom>
        </p:spPr>
      </p:pic>
      <p:graphicFrame>
        <p:nvGraphicFramePr>
          <p:cNvPr id="7" name="Diagram 6">
            <a:extLst>
              <a:ext uri="{FF2B5EF4-FFF2-40B4-BE49-F238E27FC236}">
                <a16:creationId xmlns:a16="http://schemas.microsoft.com/office/drawing/2014/main" id="{C4D79C10-BDF8-2EDD-E8CB-8ACD7959DB17}"/>
              </a:ext>
            </a:extLst>
          </p:cNvPr>
          <p:cNvGraphicFramePr/>
          <p:nvPr>
            <p:extLst>
              <p:ext uri="{D42A27DB-BD31-4B8C-83A1-F6EECF244321}">
                <p14:modId xmlns:p14="http://schemas.microsoft.com/office/powerpoint/2010/main" val="25035726"/>
              </p:ext>
            </p:extLst>
          </p:nvPr>
        </p:nvGraphicFramePr>
        <p:xfrm>
          <a:off x="2032000" y="809118"/>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FC3EDF26-5A7A-7CE7-7960-4E9A8819B8C2}"/>
              </a:ext>
            </a:extLst>
          </p:cNvPr>
          <p:cNvSpPr txBox="1"/>
          <p:nvPr/>
        </p:nvSpPr>
        <p:spPr>
          <a:xfrm>
            <a:off x="482091" y="162787"/>
            <a:ext cx="11227817" cy="646331"/>
          </a:xfrm>
          <a:prstGeom prst="rect">
            <a:avLst/>
          </a:prstGeom>
          <a:noFill/>
        </p:spPr>
        <p:txBody>
          <a:bodyPr wrap="none" rtlCol="0">
            <a:spAutoFit/>
          </a:bodyPr>
          <a:lstStyle/>
          <a:p>
            <a:r>
              <a:rPr lang="en-US" sz="3600" b="1" dirty="0">
                <a:solidFill>
                  <a:schemeClr val="bg1"/>
                </a:solidFill>
                <a:effectLst>
                  <a:outerShdw blurRad="38100" dist="38100" dir="2700000" algn="tl">
                    <a:srgbClr val="000000">
                      <a:alpha val="43137"/>
                    </a:srgbClr>
                  </a:outerShdw>
                </a:effectLst>
              </a:rPr>
              <a:t>Hub Of Working Lands (HOWL) Interconnected Disciplines</a:t>
            </a:r>
          </a:p>
        </p:txBody>
      </p:sp>
    </p:spTree>
    <p:extLst>
      <p:ext uri="{BB962C8B-B14F-4D97-AF65-F5344CB8AC3E}">
        <p14:creationId xmlns:p14="http://schemas.microsoft.com/office/powerpoint/2010/main" val="1139615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herd of cows in a field&#10;&#10;Description automatically generated">
            <a:extLst>
              <a:ext uri="{FF2B5EF4-FFF2-40B4-BE49-F238E27FC236}">
                <a16:creationId xmlns:a16="http://schemas.microsoft.com/office/drawing/2014/main" id="{3B85D299-0C44-D465-CBDF-CC59373600B1}"/>
              </a:ext>
            </a:extLst>
          </p:cNvPr>
          <p:cNvPicPr>
            <a:picLocks noGrp="1" noChangeAspect="1"/>
          </p:cNvPicPr>
          <p:nvPr>
            <p:ph idx="1"/>
          </p:nvPr>
        </p:nvPicPr>
        <p:blipFill>
          <a:blip r:embed="rId2">
            <a:alphaModFix amt="35000"/>
            <a:extLst>
              <a:ext uri="{28A0092B-C50C-407E-A947-70E740481C1C}">
                <a14:useLocalDpi xmlns:a14="http://schemas.microsoft.com/office/drawing/2010/main" val="0"/>
              </a:ext>
            </a:extLst>
          </a:blip>
          <a:srcRect t="1965" b="13061"/>
          <a:stretch/>
        </p:blipFill>
        <p:spPr>
          <a:xfrm>
            <a:off x="-13454" y="0"/>
            <a:ext cx="12205454" cy="6917634"/>
          </a:xfrm>
        </p:spPr>
      </p:pic>
      <p:sp>
        <p:nvSpPr>
          <p:cNvPr id="6" name="TextBox 5">
            <a:extLst>
              <a:ext uri="{FF2B5EF4-FFF2-40B4-BE49-F238E27FC236}">
                <a16:creationId xmlns:a16="http://schemas.microsoft.com/office/drawing/2014/main" id="{DC169A4B-406C-BD11-224F-6C844C5729A7}"/>
              </a:ext>
            </a:extLst>
          </p:cNvPr>
          <p:cNvSpPr txBox="1"/>
          <p:nvPr/>
        </p:nvSpPr>
        <p:spPr>
          <a:xfrm>
            <a:off x="2428166" y="80235"/>
            <a:ext cx="7335663"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Proposed Features and Benefits of HOWL</a:t>
            </a:r>
          </a:p>
        </p:txBody>
      </p:sp>
      <p:sp>
        <p:nvSpPr>
          <p:cNvPr id="7" name="TextBox 6">
            <a:extLst>
              <a:ext uri="{FF2B5EF4-FFF2-40B4-BE49-F238E27FC236}">
                <a16:creationId xmlns:a16="http://schemas.microsoft.com/office/drawing/2014/main" id="{DA8A1E40-D12A-7AD8-5153-4F8B4C16E645}"/>
              </a:ext>
            </a:extLst>
          </p:cNvPr>
          <p:cNvSpPr txBox="1"/>
          <p:nvPr/>
        </p:nvSpPr>
        <p:spPr>
          <a:xfrm>
            <a:off x="445539" y="751344"/>
            <a:ext cx="11287467" cy="5355312"/>
          </a:xfrm>
          <a:prstGeom prst="rect">
            <a:avLst/>
          </a:prstGeom>
          <a:noFill/>
        </p:spPr>
        <p:txBody>
          <a:bodyPr wrap="square" rtlCol="0">
            <a:spAutoFit/>
          </a:bodyPr>
          <a:lstStyle/>
          <a:p>
            <a:r>
              <a:rPr lang="en-US" u="sng" dirty="0">
                <a:latin typeface="Arial" panose="020B0604020202020204" pitchFamily="34" charset="0"/>
                <a:cs typeface="Arial" panose="020B0604020202020204" pitchFamily="34" charset="0"/>
              </a:rPr>
              <a:t>Data Management Officer</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Assists in making raw and analyzed data accessible through collaboration with original researchers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Organizes existing data sets from RECs, translating from original medium to digital format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Creates and maintains portal to cohesive and searchable database of information from projects </a:t>
            </a: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Collaborative Network Access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Organized in person and virtual events to bring multi-disciplinary groups together to discuss current and future collaborative projects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REC personnel provide individualized introductions to relevant academics, agencies, and regulators to enhance campus-based academic ability to form key relationships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Online portal provides HOWL researchers access to and information about key researchers, past projects, and stated needs by relevant communities and organizations </a:t>
            </a: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Multi-site Support from REC Staff</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Comprehensive and expanding network of potential off-REC locations for research sites, organized by available resources and site attributes, to allow remote research to find locations for multi-site research projects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REC-based, trained personnel available to travel off-site and conduct field work for convenience and to ensure data parity through same methodology</a:t>
            </a:r>
          </a:p>
        </p:txBody>
      </p:sp>
    </p:spTree>
    <p:extLst>
      <p:ext uri="{BB962C8B-B14F-4D97-AF65-F5344CB8AC3E}">
        <p14:creationId xmlns:p14="http://schemas.microsoft.com/office/powerpoint/2010/main" val="3553034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6F6B0-E954-BAE9-CDE1-02CDB7A56D5E}"/>
            </a:ext>
          </a:extLst>
        </p:cNvPr>
        <p:cNvGrpSpPr/>
        <p:nvPr/>
      </p:nvGrpSpPr>
      <p:grpSpPr>
        <a:xfrm>
          <a:off x="0" y="0"/>
          <a:ext cx="0" cy="0"/>
          <a:chOff x="0" y="0"/>
          <a:chExt cx="0" cy="0"/>
        </a:xfrm>
      </p:grpSpPr>
      <p:pic>
        <p:nvPicPr>
          <p:cNvPr id="9" name="Picture 8" descr="A map of a mountain range&#10;&#10;Description automatically generated with medium confidence">
            <a:extLst>
              <a:ext uri="{FF2B5EF4-FFF2-40B4-BE49-F238E27FC236}">
                <a16:creationId xmlns:a16="http://schemas.microsoft.com/office/drawing/2014/main" id="{6B7D564C-C038-01DB-3125-00213EE7C6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59" y="87583"/>
            <a:ext cx="12011481" cy="6079041"/>
          </a:xfrm>
          <a:prstGeom prst="rect">
            <a:avLst/>
          </a:prstGeom>
        </p:spPr>
      </p:pic>
      <p:sp>
        <p:nvSpPr>
          <p:cNvPr id="10" name="Star: 4 Points 9">
            <a:extLst>
              <a:ext uri="{FF2B5EF4-FFF2-40B4-BE49-F238E27FC236}">
                <a16:creationId xmlns:a16="http://schemas.microsoft.com/office/drawing/2014/main" id="{35ECDD51-D565-C61D-A074-AA315B05AD16}"/>
              </a:ext>
            </a:extLst>
          </p:cNvPr>
          <p:cNvSpPr/>
          <p:nvPr/>
        </p:nvSpPr>
        <p:spPr>
          <a:xfrm>
            <a:off x="2821259" y="3339790"/>
            <a:ext cx="457200" cy="407019"/>
          </a:xfrm>
          <a:prstGeom prst="star4">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4 Points 10">
            <a:extLst>
              <a:ext uri="{FF2B5EF4-FFF2-40B4-BE49-F238E27FC236}">
                <a16:creationId xmlns:a16="http://schemas.microsoft.com/office/drawing/2014/main" id="{89A41944-A820-AA8C-A580-D8BF49B533FF}"/>
              </a:ext>
            </a:extLst>
          </p:cNvPr>
          <p:cNvSpPr/>
          <p:nvPr/>
        </p:nvSpPr>
        <p:spPr>
          <a:xfrm>
            <a:off x="9077092" y="2163336"/>
            <a:ext cx="434898" cy="434898"/>
          </a:xfrm>
          <a:prstGeom prst="star4">
            <a:avLst>
              <a:gd name="adj" fmla="val 12500"/>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69CF4642-822F-6965-2F6A-FD95340F3764}"/>
              </a:ext>
            </a:extLst>
          </p:cNvPr>
          <p:cNvSpPr/>
          <p:nvPr/>
        </p:nvSpPr>
        <p:spPr>
          <a:xfrm>
            <a:off x="825191" y="87583"/>
            <a:ext cx="312234" cy="291558"/>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166AFD66-19E5-DD77-798B-4A32FE3F0804}"/>
              </a:ext>
            </a:extLst>
          </p:cNvPr>
          <p:cNvSpPr/>
          <p:nvPr/>
        </p:nvSpPr>
        <p:spPr>
          <a:xfrm>
            <a:off x="5241073" y="3914078"/>
            <a:ext cx="334536" cy="323385"/>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FC52133-73E0-6F93-2692-1E3318BFF7BB}"/>
              </a:ext>
            </a:extLst>
          </p:cNvPr>
          <p:cNvSpPr/>
          <p:nvPr/>
        </p:nvSpPr>
        <p:spPr>
          <a:xfrm>
            <a:off x="1003030" y="1225586"/>
            <a:ext cx="3757961" cy="3952511"/>
          </a:xfrm>
          <a:prstGeom prst="ellipse">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ACFD5D2D-7E88-E9AC-17DC-3732709FD76F}"/>
              </a:ext>
            </a:extLst>
          </p:cNvPr>
          <p:cNvSpPr/>
          <p:nvPr/>
        </p:nvSpPr>
        <p:spPr>
          <a:xfrm>
            <a:off x="8053546" y="724831"/>
            <a:ext cx="2606368" cy="3217126"/>
          </a:xfrm>
          <a:prstGeom prst="ellipse">
            <a:avLst/>
          </a:prstGeom>
          <a:solidFill>
            <a:schemeClr val="accent1">
              <a:alpha val="5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6A1B1BB3-CCB4-F787-2F01-C3C774AC81DF}"/>
              </a:ext>
            </a:extLst>
          </p:cNvPr>
          <p:cNvSpPr/>
          <p:nvPr/>
        </p:nvSpPr>
        <p:spPr>
          <a:xfrm>
            <a:off x="8534641" y="2764658"/>
            <a:ext cx="1983710" cy="2354597"/>
          </a:xfrm>
          <a:prstGeom prst="ellipse">
            <a:avLst/>
          </a:prstGeom>
          <a:solidFill>
            <a:schemeClr val="accent1">
              <a:alpha val="5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9119414-D13C-F13A-FC32-89C5E8C1095A}"/>
              </a:ext>
            </a:extLst>
          </p:cNvPr>
          <p:cNvSpPr/>
          <p:nvPr/>
        </p:nvSpPr>
        <p:spPr>
          <a:xfrm>
            <a:off x="512353" y="0"/>
            <a:ext cx="1983710" cy="2354597"/>
          </a:xfrm>
          <a:prstGeom prst="ellipse">
            <a:avLst/>
          </a:prstGeom>
          <a:solidFill>
            <a:schemeClr val="accent1">
              <a:alpha val="5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07AB539-2D72-F6CC-1015-69BCB5EF4423}"/>
              </a:ext>
            </a:extLst>
          </p:cNvPr>
          <p:cNvSpPr/>
          <p:nvPr/>
        </p:nvSpPr>
        <p:spPr>
          <a:xfrm>
            <a:off x="2835270" y="3812027"/>
            <a:ext cx="1983710" cy="2354597"/>
          </a:xfrm>
          <a:prstGeom prst="ellipse">
            <a:avLst/>
          </a:prstGeom>
          <a:solidFill>
            <a:schemeClr val="accent1">
              <a:alpha val="5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C66E93A-1C0A-7240-C0D8-475B05B9790E}"/>
              </a:ext>
            </a:extLst>
          </p:cNvPr>
          <p:cNvSpPr/>
          <p:nvPr/>
        </p:nvSpPr>
        <p:spPr>
          <a:xfrm>
            <a:off x="7093382" y="307502"/>
            <a:ext cx="1983710" cy="2354597"/>
          </a:xfrm>
          <a:prstGeom prst="ellipse">
            <a:avLst/>
          </a:prstGeom>
          <a:solidFill>
            <a:schemeClr val="accent1">
              <a:alpha val="5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B6A48EB-4CF0-7FA8-0F28-A333FA336D52}"/>
              </a:ext>
            </a:extLst>
          </p:cNvPr>
          <p:cNvSpPr txBox="1"/>
          <p:nvPr/>
        </p:nvSpPr>
        <p:spPr>
          <a:xfrm>
            <a:off x="8338343" y="1867227"/>
            <a:ext cx="1892506" cy="369332"/>
          </a:xfrm>
          <a:prstGeom prst="rect">
            <a:avLst/>
          </a:prstGeom>
          <a:noFill/>
        </p:spPr>
        <p:txBody>
          <a:bodyPr wrap="none" rtlCol="0">
            <a:spAutoFit/>
          </a:bodyPr>
          <a:lstStyle/>
          <a:p>
            <a:r>
              <a:rPr lang="en-US" dirty="0">
                <a:solidFill>
                  <a:schemeClr val="bg1"/>
                </a:solidFill>
              </a:rPr>
              <a:t>Sierra Foothill REC</a:t>
            </a:r>
          </a:p>
        </p:txBody>
      </p:sp>
      <p:sp>
        <p:nvSpPr>
          <p:cNvPr id="16" name="TextBox 15">
            <a:extLst>
              <a:ext uri="{FF2B5EF4-FFF2-40B4-BE49-F238E27FC236}">
                <a16:creationId xmlns:a16="http://schemas.microsoft.com/office/drawing/2014/main" id="{67C14F27-C8F1-1323-9986-D3C83B94FD28}"/>
              </a:ext>
            </a:extLst>
          </p:cNvPr>
          <p:cNvSpPr txBox="1"/>
          <p:nvPr/>
        </p:nvSpPr>
        <p:spPr>
          <a:xfrm>
            <a:off x="2354540" y="3007411"/>
            <a:ext cx="1390637" cy="369332"/>
          </a:xfrm>
          <a:prstGeom prst="rect">
            <a:avLst/>
          </a:prstGeom>
          <a:noFill/>
        </p:spPr>
        <p:txBody>
          <a:bodyPr wrap="none" rtlCol="0">
            <a:spAutoFit/>
          </a:bodyPr>
          <a:lstStyle/>
          <a:p>
            <a:r>
              <a:rPr lang="en-US" dirty="0">
                <a:solidFill>
                  <a:schemeClr val="bg1"/>
                </a:solidFill>
              </a:rPr>
              <a:t>Hopland REC</a:t>
            </a:r>
          </a:p>
        </p:txBody>
      </p:sp>
      <p:sp>
        <p:nvSpPr>
          <p:cNvPr id="17" name="TextBox 16">
            <a:extLst>
              <a:ext uri="{FF2B5EF4-FFF2-40B4-BE49-F238E27FC236}">
                <a16:creationId xmlns:a16="http://schemas.microsoft.com/office/drawing/2014/main" id="{A1964A17-2C2F-69BD-4701-62F05F70C76F}"/>
              </a:ext>
            </a:extLst>
          </p:cNvPr>
          <p:cNvSpPr txBox="1"/>
          <p:nvPr/>
        </p:nvSpPr>
        <p:spPr>
          <a:xfrm>
            <a:off x="4707708" y="3376743"/>
            <a:ext cx="1529783" cy="584775"/>
          </a:xfrm>
          <a:prstGeom prst="rect">
            <a:avLst/>
          </a:prstGeom>
          <a:noFill/>
        </p:spPr>
        <p:txBody>
          <a:bodyPr wrap="square" rtlCol="0">
            <a:spAutoFit/>
          </a:bodyPr>
          <a:lstStyle/>
          <a:p>
            <a:pPr algn="ctr"/>
            <a:r>
              <a:rPr lang="en-US" sz="1600" dirty="0">
                <a:solidFill>
                  <a:schemeClr val="bg1"/>
                </a:solidFill>
              </a:rPr>
              <a:t>McLaughlin Natural Reserve</a:t>
            </a:r>
          </a:p>
        </p:txBody>
      </p:sp>
      <p:sp>
        <p:nvSpPr>
          <p:cNvPr id="18" name="TextBox 17">
            <a:extLst>
              <a:ext uri="{FF2B5EF4-FFF2-40B4-BE49-F238E27FC236}">
                <a16:creationId xmlns:a16="http://schemas.microsoft.com/office/drawing/2014/main" id="{A689071D-5100-5583-93B0-1D5E6DC06AA1}"/>
              </a:ext>
            </a:extLst>
          </p:cNvPr>
          <p:cNvSpPr txBox="1"/>
          <p:nvPr/>
        </p:nvSpPr>
        <p:spPr>
          <a:xfrm>
            <a:off x="457732" y="479198"/>
            <a:ext cx="1983710" cy="584775"/>
          </a:xfrm>
          <a:prstGeom prst="rect">
            <a:avLst/>
          </a:prstGeom>
          <a:noFill/>
        </p:spPr>
        <p:txBody>
          <a:bodyPr wrap="square" rtlCol="0">
            <a:spAutoFit/>
          </a:bodyPr>
          <a:lstStyle/>
          <a:p>
            <a:pPr algn="ctr"/>
            <a:r>
              <a:rPr lang="en-US" sz="1600" dirty="0">
                <a:solidFill>
                  <a:schemeClr val="bg1"/>
                </a:solidFill>
              </a:rPr>
              <a:t>Angelo Coast Range Reserve</a:t>
            </a:r>
          </a:p>
        </p:txBody>
      </p:sp>
    </p:spTree>
    <p:extLst>
      <p:ext uri="{BB962C8B-B14F-4D97-AF65-F5344CB8AC3E}">
        <p14:creationId xmlns:p14="http://schemas.microsoft.com/office/powerpoint/2010/main" val="3211511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1FB55-CA36-AD11-BEBC-E79C9B97B96B}"/>
            </a:ext>
          </a:extLst>
        </p:cNvPr>
        <p:cNvGrpSpPr/>
        <p:nvPr/>
      </p:nvGrpSpPr>
      <p:grpSpPr>
        <a:xfrm>
          <a:off x="0" y="0"/>
          <a:ext cx="0" cy="0"/>
          <a:chOff x="0" y="0"/>
          <a:chExt cx="0" cy="0"/>
        </a:xfrm>
      </p:grpSpPr>
      <p:pic>
        <p:nvPicPr>
          <p:cNvPr id="3" name="Picture 2" descr="A fire burning in the forest&#10;&#10;Description automatically generated">
            <a:extLst>
              <a:ext uri="{FF2B5EF4-FFF2-40B4-BE49-F238E27FC236}">
                <a16:creationId xmlns:a16="http://schemas.microsoft.com/office/drawing/2014/main" id="{C461DA47-727E-C6E8-B8D6-64F8E1CD5284}"/>
              </a:ext>
            </a:extLst>
          </p:cNvPr>
          <p:cNvPicPr>
            <a:picLocks noChangeAspect="1"/>
          </p:cNvPicPr>
          <p:nvPr/>
        </p:nvPicPr>
        <p:blipFill>
          <a:blip r:embed="rId2" cstate="print">
            <a:alphaModFix amt="35000"/>
            <a:extLst>
              <a:ext uri="{28A0092B-C50C-407E-A947-70E740481C1C}">
                <a14:useLocalDpi xmlns:a14="http://schemas.microsoft.com/office/drawing/2010/main" val="0"/>
              </a:ext>
            </a:extLst>
          </a:blip>
          <a:srcRect t="4878" b="20178"/>
          <a:stretch/>
        </p:blipFill>
        <p:spPr>
          <a:xfrm>
            <a:off x="0" y="0"/>
            <a:ext cx="12200915" cy="6858000"/>
          </a:xfrm>
          <a:prstGeom prst="rect">
            <a:avLst/>
          </a:prstGeom>
        </p:spPr>
      </p:pic>
      <p:sp>
        <p:nvSpPr>
          <p:cNvPr id="4" name="TextBox 3">
            <a:extLst>
              <a:ext uri="{FF2B5EF4-FFF2-40B4-BE49-F238E27FC236}">
                <a16:creationId xmlns:a16="http://schemas.microsoft.com/office/drawing/2014/main" id="{33A91174-B80B-102E-171B-766FD266FFAD}"/>
              </a:ext>
            </a:extLst>
          </p:cNvPr>
          <p:cNvSpPr txBox="1"/>
          <p:nvPr/>
        </p:nvSpPr>
        <p:spPr>
          <a:xfrm>
            <a:off x="1444181" y="154380"/>
            <a:ext cx="9905212"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Other Potential HOWL Features and Benefits to Consider</a:t>
            </a:r>
          </a:p>
        </p:txBody>
      </p:sp>
      <p:sp>
        <p:nvSpPr>
          <p:cNvPr id="5" name="TextBox 4">
            <a:extLst>
              <a:ext uri="{FF2B5EF4-FFF2-40B4-BE49-F238E27FC236}">
                <a16:creationId xmlns:a16="http://schemas.microsoft.com/office/drawing/2014/main" id="{3DDB6298-AAFC-39DC-772C-658D61C3FB56}"/>
              </a:ext>
            </a:extLst>
          </p:cNvPr>
          <p:cNvSpPr txBox="1"/>
          <p:nvPr/>
        </p:nvSpPr>
        <p:spPr>
          <a:xfrm>
            <a:off x="431469" y="831980"/>
            <a:ext cx="11329060" cy="5355312"/>
          </a:xfrm>
          <a:prstGeom prst="rect">
            <a:avLst/>
          </a:prstGeom>
          <a:noFill/>
        </p:spPr>
        <p:txBody>
          <a:bodyPr wrap="square" rtlCol="0">
            <a:spAutoFit/>
          </a:bodyPr>
          <a:lstStyle/>
          <a:p>
            <a:r>
              <a:rPr lang="en-US" b="1" u="sng" dirty="0">
                <a:latin typeface="Arial" panose="020B0604020202020204" pitchFamily="34" charset="0"/>
                <a:cs typeface="Arial" panose="020B0604020202020204" pitchFamily="34" charset="0"/>
              </a:rPr>
              <a:t>Community Education Specialist (CES) at SFREC</a:t>
            </a:r>
          </a:p>
          <a:p>
            <a:pPr marL="742950" lvl="1" indent="-285750">
              <a:buFont typeface="Arial" panose="020B0604020202020204" pitchFamily="34" charset="0"/>
              <a:buChar char="•"/>
            </a:pPr>
            <a:r>
              <a:rPr lang="en-US" b="1" dirty="0">
                <a:latin typeface="Arial" panose="020B0604020202020204" pitchFamily="34" charset="0"/>
                <a:cs typeface="Arial" panose="020B0604020202020204" pitchFamily="34" charset="0"/>
              </a:rPr>
              <a:t>Like an existing CES at HREC, this position could help develop extension programs and events at SFREC to ensure academics are supported in providing community education, logistical and marketing and evaluation</a:t>
            </a:r>
          </a:p>
          <a:p>
            <a:r>
              <a:rPr lang="en-US" b="1" u="sng" dirty="0">
                <a:latin typeface="Arial" panose="020B0604020202020204" pitchFamily="34" charset="0"/>
                <a:cs typeface="Arial" panose="020B0604020202020204" pitchFamily="34" charset="0"/>
              </a:rPr>
              <a:t>Site Parity between HREC and SFREC</a:t>
            </a:r>
          </a:p>
          <a:p>
            <a:pPr marL="742950" lvl="1" indent="-285750">
              <a:buFont typeface="Arial" panose="020B0604020202020204" pitchFamily="34" charset="0"/>
              <a:buChar char="•"/>
            </a:pPr>
            <a:r>
              <a:rPr lang="en-US" b="1" dirty="0">
                <a:latin typeface="Arial" panose="020B0604020202020204" pitchFamily="34" charset="0"/>
                <a:cs typeface="Arial" panose="020B0604020202020204" pitchFamily="34" charset="0"/>
              </a:rPr>
              <a:t>Multiple species of livestock</a:t>
            </a:r>
          </a:p>
          <a:p>
            <a:pPr marL="742950" lvl="1" indent="-285750">
              <a:buFont typeface="Arial" panose="020B0604020202020204" pitchFamily="34" charset="0"/>
              <a:buChar char="•"/>
            </a:pPr>
            <a:r>
              <a:rPr lang="en-US" b="1" dirty="0">
                <a:latin typeface="Arial" panose="020B0604020202020204" pitchFamily="34" charset="0"/>
                <a:cs typeface="Arial" panose="020B0604020202020204" pitchFamily="34" charset="0"/>
              </a:rPr>
              <a:t>Matching equipment in field and lab </a:t>
            </a:r>
          </a:p>
          <a:p>
            <a:pPr marL="742950" lvl="1" indent="-285750">
              <a:buFont typeface="Arial" panose="020B0604020202020204" pitchFamily="34" charset="0"/>
              <a:buChar char="•"/>
            </a:pPr>
            <a:r>
              <a:rPr lang="en-US" b="1" dirty="0">
                <a:latin typeface="Arial" panose="020B0604020202020204" pitchFamily="34" charset="0"/>
                <a:cs typeface="Arial" panose="020B0604020202020204" pitchFamily="34" charset="0"/>
              </a:rPr>
              <a:t>Similar rate and fee charges</a:t>
            </a:r>
          </a:p>
          <a:p>
            <a:pPr marL="742950" lvl="1" indent="-285750">
              <a:buFont typeface="Arial" panose="020B0604020202020204" pitchFamily="34" charset="0"/>
              <a:buChar char="•"/>
            </a:pPr>
            <a:r>
              <a:rPr lang="en-US" b="1" dirty="0">
                <a:latin typeface="Arial" panose="020B0604020202020204" pitchFamily="34" charset="0"/>
                <a:cs typeface="Arial" panose="020B0604020202020204" pitchFamily="34" charset="0"/>
              </a:rPr>
              <a:t>Matching ability to conduct prescribed burns – CalFire, burn boss</a:t>
            </a:r>
          </a:p>
          <a:p>
            <a:r>
              <a:rPr lang="en-US" b="1" u="sng" dirty="0">
                <a:latin typeface="Arial" panose="020B0604020202020204" pitchFamily="34" charset="0"/>
                <a:cs typeface="Arial" panose="020B0604020202020204" pitchFamily="34" charset="0"/>
              </a:rPr>
              <a:t>UC Rangelands and Natural Resources Specialist at SFREC</a:t>
            </a:r>
          </a:p>
          <a:p>
            <a:pPr marL="742950" lvl="1" indent="-285750">
              <a:buFont typeface="Arial" panose="020B0604020202020204" pitchFamily="34" charset="0"/>
              <a:buChar char="•"/>
            </a:pPr>
            <a:r>
              <a:rPr lang="en-US" b="1" dirty="0">
                <a:latin typeface="Arial" panose="020B0604020202020204" pitchFamily="34" charset="0"/>
                <a:cs typeface="Arial" panose="020B0604020202020204" pitchFamily="34" charset="0"/>
              </a:rPr>
              <a:t>This position, which would have statewide responsibility, would help support UCCE’s network of Livestock and Natural Resource Farm Advisors in the broad area of natural resources by providing professional training, collaborating on research and extension projects and possibly funding opportunities. </a:t>
            </a:r>
          </a:p>
          <a:p>
            <a:r>
              <a:rPr lang="en-US" b="1" u="sng" dirty="0">
                <a:latin typeface="Arial" panose="020B0604020202020204" pitchFamily="34" charset="0"/>
                <a:cs typeface="Arial" panose="020B0604020202020204" pitchFamily="34" charset="0"/>
              </a:rPr>
              <a:t>Unified process to engage with HOWL</a:t>
            </a:r>
          </a:p>
          <a:p>
            <a:pPr marL="742950" lvl="1" indent="-285750">
              <a:buFont typeface="Arial" panose="020B0604020202020204" pitchFamily="34" charset="0"/>
              <a:buChar char="•"/>
            </a:pPr>
            <a:r>
              <a:rPr lang="en-US" b="1" dirty="0">
                <a:latin typeface="Arial" panose="020B0604020202020204" pitchFamily="34" charset="0"/>
                <a:cs typeface="Arial" panose="020B0604020202020204" pitchFamily="34" charset="0"/>
              </a:rPr>
              <a:t>One application and approval process for dual-REC projects</a:t>
            </a:r>
          </a:p>
          <a:p>
            <a:pPr marL="742950" lvl="1" indent="-285750">
              <a:buFont typeface="Arial" panose="020B0604020202020204" pitchFamily="34" charset="0"/>
              <a:buChar char="•"/>
            </a:pPr>
            <a:r>
              <a:rPr lang="en-US" b="1" dirty="0">
                <a:latin typeface="Arial" panose="020B0604020202020204" pitchFamily="34" charset="0"/>
                <a:cs typeface="Arial" panose="020B0604020202020204" pitchFamily="34" charset="0"/>
              </a:rPr>
              <a:t>One project management portal for communicating project requests</a:t>
            </a:r>
          </a:p>
          <a:p>
            <a:pPr marL="742950" lvl="1" indent="-285750">
              <a:buFont typeface="Arial" panose="020B0604020202020204" pitchFamily="34" charset="0"/>
              <a:buChar char="•"/>
            </a:pPr>
            <a:r>
              <a:rPr lang="en-US" b="1" dirty="0">
                <a:latin typeface="Arial" panose="020B0604020202020204" pitchFamily="34" charset="0"/>
                <a:cs typeface="Arial" panose="020B0604020202020204" pitchFamily="34" charset="0"/>
              </a:rPr>
              <a:t>Budget planning template tool</a:t>
            </a:r>
          </a:p>
          <a:p>
            <a:pPr marL="742950" lvl="1" indent="-285750">
              <a:buFont typeface="Arial" panose="020B0604020202020204" pitchFamily="34" charset="0"/>
              <a:buChar char="•"/>
            </a:pPr>
            <a:r>
              <a:rPr lang="en-US" b="1" dirty="0">
                <a:latin typeface="Arial" panose="020B0604020202020204" pitchFamily="34" charset="0"/>
                <a:cs typeface="Arial" panose="020B0604020202020204" pitchFamily="34" charset="0"/>
              </a:rPr>
              <a:t>Still retain individual REC process for projects occurring only at SFREC or HREC</a:t>
            </a:r>
          </a:p>
        </p:txBody>
      </p:sp>
    </p:spTree>
    <p:extLst>
      <p:ext uri="{BB962C8B-B14F-4D97-AF65-F5344CB8AC3E}">
        <p14:creationId xmlns:p14="http://schemas.microsoft.com/office/powerpoint/2010/main" val="2530417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36F74-B6E4-3547-B00E-20BCB695A240}"/>
              </a:ext>
            </a:extLst>
          </p:cNvPr>
          <p:cNvSpPr>
            <a:spLocks noGrp="1"/>
          </p:cNvSpPr>
          <p:nvPr>
            <p:ph type="title"/>
          </p:nvPr>
        </p:nvSpPr>
        <p:spPr>
          <a:xfrm>
            <a:off x="838200" y="-273361"/>
            <a:ext cx="10515600" cy="979040"/>
          </a:xfrm>
        </p:spPr>
        <p:txBody>
          <a:bodyPr>
            <a:normAutofit/>
          </a:bodyPr>
          <a:lstStyle/>
          <a:p>
            <a:pPr algn="ctr"/>
            <a:r>
              <a:rPr lang="en-US" sz="4800" dirty="0">
                <a:solidFill>
                  <a:schemeClr val="tx1"/>
                </a:solidFill>
              </a:rPr>
              <a:t>The Request</a:t>
            </a:r>
          </a:p>
        </p:txBody>
      </p:sp>
      <p:sp>
        <p:nvSpPr>
          <p:cNvPr id="3" name="Text Placeholder 2">
            <a:extLst>
              <a:ext uri="{FF2B5EF4-FFF2-40B4-BE49-F238E27FC236}">
                <a16:creationId xmlns:a16="http://schemas.microsoft.com/office/drawing/2014/main" id="{106AE55B-0612-3E49-AF16-6E5D3C963171}"/>
              </a:ext>
            </a:extLst>
          </p:cNvPr>
          <p:cNvSpPr>
            <a:spLocks noGrp="1"/>
          </p:cNvSpPr>
          <p:nvPr>
            <p:ph type="body" idx="1"/>
          </p:nvPr>
        </p:nvSpPr>
        <p:spPr>
          <a:xfrm>
            <a:off x="341381" y="889722"/>
            <a:ext cx="11509238" cy="5451443"/>
          </a:xfrm>
        </p:spPr>
        <p:txBody>
          <a:bodyPr>
            <a:normAutofit/>
          </a:bodyPr>
          <a:lstStyle/>
          <a:p>
            <a:pPr marL="457200" indent="-457200">
              <a:buFont typeface="Arial" panose="020B0604020202020204" pitchFamily="34" charset="0"/>
              <a:buChar char="•"/>
            </a:pPr>
            <a:r>
              <a:rPr lang="en-US" sz="3600" dirty="0">
                <a:solidFill>
                  <a:schemeClr val="tx1"/>
                </a:solidFill>
              </a:rPr>
              <a:t>Please provide your input on the HOWL concept by completing the following survey:</a:t>
            </a:r>
          </a:p>
          <a:p>
            <a:pPr marL="914400" lvl="1" indent="-457200">
              <a:buFont typeface="Arial" panose="020B0604020202020204" pitchFamily="34" charset="0"/>
              <a:buChar char="•"/>
            </a:pPr>
            <a:r>
              <a:rPr lang="en-US" sz="2800" u="sng"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2"/>
              </a:rPr>
              <a:t>https://ucanr.co1.qualtrics.com/jfe/form/SV_bwShjbfMlMr7fiC</a:t>
            </a:r>
            <a:endParaRPr lang="en-US" sz="2800" u="sng" dirty="0">
              <a:solidFill>
                <a:schemeClr val="bg1"/>
              </a:solidFill>
              <a:effectLst/>
              <a:latin typeface="Aptos" panose="020B0004020202020204" pitchFamily="34" charset="0"/>
              <a:ea typeface="Aptos" panose="020B0004020202020204" pitchFamily="34" charset="0"/>
              <a:cs typeface="Aptos" panose="020B0004020202020204" pitchFamily="34" charset="0"/>
            </a:endParaRPr>
          </a:p>
          <a:p>
            <a:pPr marL="914400" lvl="1" indent="-457200">
              <a:buFont typeface="Arial" panose="020B0604020202020204" pitchFamily="34" charset="0"/>
              <a:buChar char="•"/>
            </a:pPr>
            <a:r>
              <a:rPr lang="en-US" sz="2800" dirty="0">
                <a:solidFill>
                  <a:schemeClr val="tx1"/>
                </a:solidFill>
                <a:latin typeface="Aptos" panose="020B0004020202020204" pitchFamily="34" charset="0"/>
                <a:ea typeface="Aptos" panose="020B0004020202020204" pitchFamily="34" charset="0"/>
                <a:cs typeface="Aptos" panose="020B0004020202020204" pitchFamily="34" charset="0"/>
              </a:rPr>
              <a:t>This survey link is also included in the email you received, along with a copy of the Power Point for reference.</a:t>
            </a:r>
          </a:p>
          <a:p>
            <a:pPr marL="457200" indent="-457200">
              <a:buFont typeface="Arial" panose="020B0604020202020204" pitchFamily="34" charset="0"/>
              <a:buChar char="•"/>
            </a:pPr>
            <a:r>
              <a:rPr lang="en-US" sz="3600" dirty="0">
                <a:solidFill>
                  <a:schemeClr val="tx1"/>
                </a:solidFill>
                <a:latin typeface="Aptos" panose="020B0004020202020204" pitchFamily="34" charset="0"/>
                <a:ea typeface="Aptos" panose="020B0004020202020204" pitchFamily="34" charset="0"/>
                <a:cs typeface="Aptos" panose="020B0004020202020204" pitchFamily="34" charset="0"/>
              </a:rPr>
              <a:t>Complete the survey by February 5</a:t>
            </a:r>
            <a:r>
              <a:rPr lang="en-US" sz="3600" baseline="30000" dirty="0">
                <a:solidFill>
                  <a:schemeClr val="tx1"/>
                </a:solidFill>
                <a:latin typeface="Aptos" panose="020B0004020202020204" pitchFamily="34" charset="0"/>
                <a:ea typeface="Aptos" panose="020B0004020202020204" pitchFamily="34" charset="0"/>
                <a:cs typeface="Aptos" panose="020B0004020202020204" pitchFamily="34" charset="0"/>
              </a:rPr>
              <a:t>th </a:t>
            </a:r>
            <a:r>
              <a:rPr lang="en-US" sz="3600" dirty="0">
                <a:solidFill>
                  <a:schemeClr val="tx1"/>
                </a:solidFill>
                <a:latin typeface="Aptos" panose="020B0004020202020204" pitchFamily="34" charset="0"/>
                <a:ea typeface="Aptos" panose="020B0004020202020204" pitchFamily="34" charset="0"/>
                <a:cs typeface="Aptos" panose="020B0004020202020204" pitchFamily="34" charset="0"/>
              </a:rPr>
              <a:t>for your input to be included in plan development.</a:t>
            </a:r>
          </a:p>
          <a:p>
            <a:pPr marL="457200" indent="-457200">
              <a:buFont typeface="Arial" panose="020B0604020202020204" pitchFamily="34" charset="0"/>
              <a:buChar char="•"/>
            </a:pPr>
            <a:r>
              <a:rPr lang="en-US" sz="3600" dirty="0">
                <a:solidFill>
                  <a:schemeClr val="tx1"/>
                </a:solidFill>
                <a:latin typeface="Aptos" panose="020B0004020202020204" pitchFamily="34" charset="0"/>
                <a:ea typeface="Aptos" panose="020B0004020202020204" pitchFamily="34" charset="0"/>
                <a:cs typeface="Aptos" panose="020B0004020202020204" pitchFamily="34" charset="0"/>
              </a:rPr>
              <a:t>Thank you!</a:t>
            </a:r>
          </a:p>
        </p:txBody>
      </p:sp>
    </p:spTree>
    <p:extLst>
      <p:ext uri="{BB962C8B-B14F-4D97-AF65-F5344CB8AC3E}">
        <p14:creationId xmlns:p14="http://schemas.microsoft.com/office/powerpoint/2010/main" val="30947580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0617F94-0E88-7D41-8CF2-0B50CF4FDD13}" vid="{A4559C07-A2D3-0D44-B2EE-85F6E6B6E94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UC ANR_REC PowerPoint template</Template>
  <TotalTime>13048</TotalTime>
  <Words>944</Words>
  <Application>Microsoft Office PowerPoint</Application>
  <PresentationFormat>Widescreen</PresentationFormat>
  <Paragraphs>101</Paragraphs>
  <Slides>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Aptos</vt:lpstr>
      <vt:lpstr>Arial</vt:lpstr>
      <vt:lpstr>Calibri</vt:lpstr>
      <vt:lpstr>Office Theme</vt:lpstr>
      <vt:lpstr> Hub of Working Lands  Concept for Feedback</vt:lpstr>
      <vt:lpstr>Sierra Foothill REC (SFREC)</vt:lpstr>
      <vt:lpstr>Hopland REC (HREC)</vt:lpstr>
      <vt:lpstr>The Question</vt:lpstr>
      <vt:lpstr>PowerPoint Presentation</vt:lpstr>
      <vt:lpstr>PowerPoint Presentation</vt:lpstr>
      <vt:lpstr>PowerPoint Presentation</vt:lpstr>
      <vt:lpstr>PowerPoint Presentation</vt:lpstr>
      <vt:lpstr>The Request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John T Bailey</dc:creator>
  <cp:lastModifiedBy>Hannah M Bird</cp:lastModifiedBy>
  <cp:revision>5</cp:revision>
  <dcterms:created xsi:type="dcterms:W3CDTF">2024-12-31T18:21:14Z</dcterms:created>
  <dcterms:modified xsi:type="dcterms:W3CDTF">2025-01-23T00:16:11Z</dcterms:modified>
</cp:coreProperties>
</file>