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84" r:id="rId2"/>
    <p:sldMasterId id="2147483696" r:id="rId3"/>
    <p:sldMasterId id="2147483672" r:id="rId4"/>
  </p:sldMasterIdLst>
  <p:notesMasterIdLst>
    <p:notesMasterId r:id="rId10"/>
  </p:notesMasterIdLst>
  <p:sldIdLst>
    <p:sldId id="256" r:id="rId5"/>
    <p:sldId id="257" r:id="rId6"/>
    <p:sldId id="259" r:id="rId7"/>
    <p:sldId id="260" r:id="rId8"/>
    <p:sldId id="261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AD1C"/>
    <a:srgbClr val="BC54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57"/>
    <p:restoredTop sz="94694"/>
  </p:normalViewPr>
  <p:slideViewPr>
    <p:cSldViewPr snapToGrid="0">
      <p:cViewPr varScale="1">
        <p:scale>
          <a:sx n="93" d="100"/>
          <a:sy n="93" d="100"/>
        </p:scale>
        <p:origin x="648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85800" lvl="0" indent="-5270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AutoNum type="romanUcPeriod"/>
            </a:pPr>
            <a:r>
              <a:rPr lang="en" dirty="0">
                <a:latin typeface="Calibri"/>
                <a:ea typeface="Calibri"/>
                <a:cs typeface="Calibri"/>
                <a:sym typeface="Calibri"/>
              </a:rPr>
              <a:t>Team Builder: Super hero power - draw or act and share. - 10 minutes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15454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5980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rgbClr val="EEAD1C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CBC1B833-A0E0-476B-9B75-CAF03D479F4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;p1">
            <a:extLst>
              <a:ext uri="{FF2B5EF4-FFF2-40B4-BE49-F238E27FC236}">
                <a16:creationId xmlns:a16="http://schemas.microsoft.com/office/drawing/2014/main" id="{5BAF0906-8034-072C-61C1-2CA7FFA0155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15454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5980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rgbClr val="EEAD1C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CBC1B833-A0E0-476B-9B75-CAF03D479F4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972368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3E984534-6750-412B-718B-64E353E6B5E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538780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70A5F25-679E-82B3-0F9C-6A571A1D53A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533000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7B70E7F-43E8-098B-305F-D0253165F8E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64391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01DEE6DF-CD1B-8398-5688-5E5B7CF0AFF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566102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D64BCFE9-7239-A8B9-4D7E-5BF15950192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109553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89E3A6C4-5514-A410-8E9C-C430196B123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610977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CA7F6C4-CC95-54FD-FBCB-36C1AD2F26C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652574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C3B716D-3624-4C26-EF3C-228A45DB6EE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49688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3E984534-6750-412B-718B-64E353E6B5E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F6DD5B78-DF02-2244-774E-7ACA0D8EE61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3901162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;p1">
            <a:extLst>
              <a:ext uri="{FF2B5EF4-FFF2-40B4-BE49-F238E27FC236}">
                <a16:creationId xmlns:a16="http://schemas.microsoft.com/office/drawing/2014/main" id="{5BAF0906-8034-072C-61C1-2CA7FFA0155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0602109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15454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5980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rgbClr val="EEAD1C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CBC1B833-A0E0-476B-9B75-CAF03D479F4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8783563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3E984534-6750-412B-718B-64E353E6B5E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0224327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1477959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2185409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00050" lvl="0" indent="-285750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ts val="1800"/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70A5F25-679E-82B3-0F9C-6A571A1D53A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8172502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14102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21176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ts val="1400"/>
              <a:buChar char="●"/>
              <a:defRPr sz="1400">
                <a:solidFill>
                  <a:schemeClr val="tx2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21176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ts val="1400"/>
              <a:buChar char="●"/>
              <a:defRPr sz="1400">
                <a:solidFill>
                  <a:schemeClr val="tx2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7B70E7F-43E8-098B-305F-D0253165F8E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6740234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01DEE6DF-CD1B-8398-5688-5E5B7CF0AFF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1863310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12668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tx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 dirty="0"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2160067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857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50000"/>
                </a:schemeClr>
              </a:buClr>
              <a:buSzPct val="100000"/>
              <a:buFont typeface="Wingdings" pitchFamily="2" charset="2"/>
              <a:buChar char="§"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D64BCFE9-7239-A8B9-4D7E-5BF15950192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5412826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89E3A6C4-5514-A410-8E9C-C430196B123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235190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 dirty="0"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 b="1">
                <a:solidFill>
                  <a:srgbClr val="FFC0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 dirty="0"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bg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CA7F6C4-CC95-54FD-FBCB-36C1AD2F26C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57952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7B70E7F-43E8-098B-305F-D0253165F8E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tx2"/>
                </a:solidFill>
              </a:defRPr>
            </a:lvl1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C3B716D-3624-4C26-EF3C-228A45DB6EE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6764428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chemeClr val="tx2"/>
                </a:solidFill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F6DD5B78-DF02-2244-774E-7ACA0D8EE61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9587953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;p1">
            <a:extLst>
              <a:ext uri="{FF2B5EF4-FFF2-40B4-BE49-F238E27FC236}">
                <a16:creationId xmlns:a16="http://schemas.microsoft.com/office/drawing/2014/main" id="{5BAF0906-8034-072C-61C1-2CA7FFA0155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5791687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15454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5980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rgbClr val="EEAD1C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CBC1B833-A0E0-476B-9B75-CAF03D479F4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326205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3E984534-6750-412B-718B-64E353E6B5E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5452232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70A5F25-679E-82B3-0F9C-6A571A1D53A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5420952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7B70E7F-43E8-098B-305F-D0253165F8E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4409291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01DEE6DF-CD1B-8398-5688-5E5B7CF0AFF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8676281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D64BCFE9-7239-A8B9-4D7E-5BF15950192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201386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89E3A6C4-5514-A410-8E9C-C430196B123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43342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01DEE6DF-CD1B-8398-5688-5E5B7CF0AFF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CA7F6C4-CC95-54FD-FBCB-36C1AD2F26C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8155281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C3B716D-3624-4C26-EF3C-228A45DB6EE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7387641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F6DD5B78-DF02-2244-774E-7ACA0D8EE61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0520819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;p1">
            <a:extLst>
              <a:ext uri="{FF2B5EF4-FFF2-40B4-BE49-F238E27FC236}">
                <a16:creationId xmlns:a16="http://schemas.microsoft.com/office/drawing/2014/main" id="{5BAF0906-8034-072C-61C1-2CA7FFA0155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4064901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D64BCFE9-7239-A8B9-4D7E-5BF15950192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89E3A6C4-5514-A410-8E9C-C430196B123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CA7F6C4-CC95-54FD-FBCB-36C1AD2F26C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C3B716D-3624-4C26-EF3C-228A45DB6EE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F6DD5B78-DF02-2244-774E-7ACA0D8EE61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Ref idx="1001">
        <a:schemeClr val="bg1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16CC4F-F886-4D10-2BD4-4977E97DB167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0825289-F9BA-0BAB-0751-B21DD869C453}"/>
              </a:ext>
            </a:extLst>
          </p:cNvPr>
          <p:cNvSpPr/>
          <p:nvPr userDrawn="1"/>
        </p:nvSpPr>
        <p:spPr>
          <a:xfrm>
            <a:off x="0" y="1333851"/>
            <a:ext cx="9144000" cy="3571164"/>
          </a:xfrm>
          <a:prstGeom prst="rect">
            <a:avLst/>
          </a:prstGeom>
          <a:gradFill>
            <a:gsLst>
              <a:gs pos="0">
                <a:schemeClr val="accent2">
                  <a:lumMod val="10000"/>
                  <a:alpha val="0"/>
                </a:schemeClr>
              </a:gs>
              <a:gs pos="100000">
                <a:schemeClr val="accent2">
                  <a:lumMod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D4B32E8-E245-C460-C9ED-3C622244DC1D}"/>
              </a:ext>
            </a:extLst>
          </p:cNvPr>
          <p:cNvSpPr/>
          <p:nvPr userDrawn="1"/>
        </p:nvSpPr>
        <p:spPr>
          <a:xfrm>
            <a:off x="0" y="4919471"/>
            <a:ext cx="9144000" cy="228600"/>
          </a:xfrm>
          <a:prstGeom prst="rect">
            <a:avLst/>
          </a:prstGeom>
          <a:solidFill>
            <a:srgbClr val="EE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442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0637" y="2185719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D4B32E8-E245-C460-C9ED-3C622244DC1D}"/>
              </a:ext>
            </a:extLst>
          </p:cNvPr>
          <p:cNvSpPr/>
          <p:nvPr userDrawn="1"/>
        </p:nvSpPr>
        <p:spPr>
          <a:xfrm>
            <a:off x="0" y="4919471"/>
            <a:ext cx="9144000" cy="228600"/>
          </a:xfrm>
          <a:prstGeom prst="rect">
            <a:avLst/>
          </a:prstGeom>
          <a:solidFill>
            <a:srgbClr val="EE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8AB44F-5D6C-5E6B-BE00-E399B3DCD5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l="-23" t="9718" r="23" b="26713"/>
          <a:stretch/>
        </p:blipFill>
        <p:spPr>
          <a:xfrm>
            <a:off x="0" y="-12555"/>
            <a:ext cx="9141874" cy="1271240"/>
          </a:xfrm>
          <a:prstGeom prst="rect">
            <a:avLst/>
          </a:prstGeom>
        </p:spPr>
      </p:pic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0637" y="143585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138D4D-AEB7-ECFE-461F-ADED92FBFA3D}"/>
              </a:ext>
            </a:extLst>
          </p:cNvPr>
          <p:cNvSpPr txBox="1"/>
          <p:nvPr userDrawn="1"/>
        </p:nvSpPr>
        <p:spPr>
          <a:xfrm>
            <a:off x="4163474" y="885603"/>
            <a:ext cx="4978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dirty="0">
                <a:solidFill>
                  <a:schemeClr val="bg1"/>
                </a:solidFill>
              </a:rPr>
              <a:t>L1 4-H Epidemiology Project Orientation: Project Orientation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766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baseline="0">
          <a:solidFill>
            <a:schemeClr val="bg1">
              <a:lumMod val="95000"/>
            </a:schemeClr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457200" marR="0" lvl="0" indent="-342900" algn="l" rtl="0">
        <a:lnSpc>
          <a:spcPct val="100000"/>
        </a:lnSpc>
        <a:spcBef>
          <a:spcPts val="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400" b="0" i="0" u="none" strike="noStrike" cap="none">
          <a:solidFill>
            <a:schemeClr val="tx2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16CC4F-F886-4D10-2BD4-4977E97DB16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75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93539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chrome-extension://efaidnbmnnnibpcajpcglclefindmkaj/https:/www.nifa.usda.gov/sites/default/files/resource/Junior%20Disease%20Detective%20Oper%20Outbreak_3_16_2018_FINAL_compressed.pdf" TargetMode="Externa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1807658"/>
            <a:ext cx="8520600" cy="15281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L2 4-H Epidemiology</a:t>
            </a:r>
            <a:br>
              <a:rPr lang="en" sz="3600" dirty="0"/>
            </a:br>
            <a:r>
              <a:rPr lang="en" dirty="0"/>
              <a:t>PROJECT ORIENTATION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335916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rgbClr val="EEAD1C"/>
                </a:solidFill>
              </a:rPr>
              <a:t>Public Health Process </a:t>
            </a:r>
            <a:endParaRPr sz="3600" dirty="0">
              <a:solidFill>
                <a:srgbClr val="EEAD1C"/>
              </a:solidFill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/>
          <a:srcRect/>
          <a:stretch/>
        </p:blipFill>
        <p:spPr>
          <a:xfrm>
            <a:off x="2036929" y="373883"/>
            <a:ext cx="6037546" cy="535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350CE-7CCA-3188-54A2-60F1AEA1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C19BC9-D60E-44CA-30BE-E0029D42C0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42900">
              <a:buChar char="●"/>
            </a:pPr>
            <a:r>
              <a:rPr lang="en-US" sz="1600" dirty="0"/>
              <a:t>Zoom/Technology</a:t>
            </a:r>
          </a:p>
          <a:p>
            <a:pPr marL="457200" lvl="0" indent="-342900">
              <a:buChar char="●"/>
            </a:pPr>
            <a:r>
              <a:rPr lang="en-US" sz="1600" dirty="0"/>
              <a:t>Ice Breaker</a:t>
            </a:r>
          </a:p>
          <a:p>
            <a:pPr marL="457200" lvl="0" indent="-342900">
              <a:buChar char="●"/>
            </a:pPr>
            <a:r>
              <a:rPr lang="en-US" sz="1600" dirty="0"/>
              <a:t>Pre-Evaluation</a:t>
            </a:r>
          </a:p>
          <a:p>
            <a:pPr marL="457200" lvl="0" indent="-342900">
              <a:buChar char="●"/>
            </a:pPr>
            <a:r>
              <a:rPr lang="en-US" sz="1600" dirty="0"/>
              <a:t>Group Agreements</a:t>
            </a:r>
          </a:p>
          <a:p>
            <a:pPr marL="457200" lvl="0" indent="-342900">
              <a:buChar char="●"/>
            </a:pPr>
            <a:r>
              <a:rPr lang="en-US" sz="1600" dirty="0"/>
              <a:t>Graphic Novel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929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14CEA-86EC-B08B-48CD-6D1141457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266799"/>
            <a:ext cx="3422100" cy="807533"/>
          </a:xfrm>
        </p:spPr>
        <p:txBody>
          <a:bodyPr/>
          <a:lstStyle/>
          <a:p>
            <a:r>
              <a:rPr lang="en" dirty="0"/>
              <a:t>Group Agreements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8BB5FB-1845-EB6C-8CC9-5AA5A1A03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2160067"/>
            <a:ext cx="3879300" cy="2983433"/>
          </a:xfrm>
        </p:spPr>
        <p:txBody>
          <a:bodyPr/>
          <a:lstStyle/>
          <a:p>
            <a:pPr marL="457200" lvl="0" indent="-342900">
              <a:buChar char="●"/>
            </a:pPr>
            <a:r>
              <a:rPr lang="en-US" sz="1600" dirty="0"/>
              <a:t>Be kind </a:t>
            </a:r>
          </a:p>
          <a:p>
            <a:pPr marL="457200" lvl="0" indent="-342900">
              <a:buChar char="●"/>
            </a:pPr>
            <a:r>
              <a:rPr lang="en-US" sz="1600" dirty="0"/>
              <a:t>Be respectful to others’ opinions </a:t>
            </a:r>
          </a:p>
          <a:p>
            <a:pPr marL="457200" lvl="0" indent="-342900">
              <a:buChar char="●"/>
            </a:pPr>
            <a:r>
              <a:rPr lang="en-US" sz="1600" dirty="0"/>
              <a:t>Work together</a:t>
            </a:r>
          </a:p>
          <a:p>
            <a:pPr marL="457200" lvl="0" indent="-342900">
              <a:buChar char="●"/>
            </a:pPr>
            <a:r>
              <a:rPr lang="en-US" sz="1600" dirty="0"/>
              <a:t>Support each other </a:t>
            </a:r>
          </a:p>
          <a:p>
            <a:pPr marL="457200" lvl="0" indent="-342900">
              <a:buChar char="●"/>
            </a:pPr>
            <a:r>
              <a:rPr lang="en-US" sz="1600" dirty="0"/>
              <a:t>Have fun!</a:t>
            </a:r>
          </a:p>
          <a:p>
            <a:pPr marL="457200" lvl="0" indent="-342900">
              <a:buChar char="●"/>
            </a:pPr>
            <a:r>
              <a:rPr lang="en-US" sz="1600" dirty="0"/>
              <a:t>Participate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965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79;p17">
            <a:extLst>
              <a:ext uri="{FF2B5EF4-FFF2-40B4-BE49-F238E27FC236}">
                <a16:creationId xmlns:a16="http://schemas.microsoft.com/office/drawing/2014/main" id="{8AFC824A-0AC9-F42C-E502-35AB76F80FED}"/>
              </a:ext>
            </a:extLst>
          </p:cNvPr>
          <p:cNvSpPr txBox="1">
            <a:spLocks/>
          </p:cNvSpPr>
          <p:nvPr/>
        </p:nvSpPr>
        <p:spPr>
          <a:xfrm>
            <a:off x="311700" y="2926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7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ZOOM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12" name="Google Shape;80;p17">
            <a:extLst>
              <a:ext uri="{FF2B5EF4-FFF2-40B4-BE49-F238E27FC236}">
                <a16:creationId xmlns:a16="http://schemas.microsoft.com/office/drawing/2014/main" id="{DB0B36F6-FAC8-614C-3E5B-E135D77EC29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9316" r="25768"/>
          <a:stretch/>
        </p:blipFill>
        <p:spPr>
          <a:xfrm>
            <a:off x="311700" y="2817659"/>
            <a:ext cx="5724092" cy="1786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81;p17">
            <a:extLst>
              <a:ext uri="{FF2B5EF4-FFF2-40B4-BE49-F238E27FC236}">
                <a16:creationId xmlns:a16="http://schemas.microsoft.com/office/drawing/2014/main" id="{32628AFA-035C-F599-8567-419B5BADC39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64414" r="18334" b="4990"/>
          <a:stretch/>
        </p:blipFill>
        <p:spPr>
          <a:xfrm>
            <a:off x="203705" y="1092737"/>
            <a:ext cx="8736576" cy="143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82;p17">
            <a:extLst>
              <a:ext uri="{FF2B5EF4-FFF2-40B4-BE49-F238E27FC236}">
                <a16:creationId xmlns:a16="http://schemas.microsoft.com/office/drawing/2014/main" id="{9B530D5C-0051-AB94-13F3-FA8543B84B3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51378"/>
          <a:stretch/>
        </p:blipFill>
        <p:spPr>
          <a:xfrm>
            <a:off x="6533450" y="2613237"/>
            <a:ext cx="1715950" cy="2233551"/>
          </a:xfrm>
          <a:prstGeom prst="rect">
            <a:avLst/>
          </a:prstGeom>
          <a:noFill/>
          <a:ln>
            <a:noFill/>
          </a:ln>
          <a:effectLst>
            <a:outerShdw blurRad="57150" dist="161925" dir="6960000" algn="bl" rotWithShape="0">
              <a:srgbClr val="000000">
                <a:alpha val="38000"/>
              </a:srgbClr>
            </a:outerShdw>
          </a:effectLst>
        </p:spPr>
      </p:pic>
      <p:sp>
        <p:nvSpPr>
          <p:cNvPr id="15" name="Google Shape;84;p17">
            <a:extLst>
              <a:ext uri="{FF2B5EF4-FFF2-40B4-BE49-F238E27FC236}">
                <a16:creationId xmlns:a16="http://schemas.microsoft.com/office/drawing/2014/main" id="{2A56688E-BAA4-B07C-F8FA-6E956CE1AF21}"/>
              </a:ext>
            </a:extLst>
          </p:cNvPr>
          <p:cNvSpPr/>
          <p:nvPr/>
        </p:nvSpPr>
        <p:spPr>
          <a:xfrm rot="1021817">
            <a:off x="7720057" y="3187288"/>
            <a:ext cx="1133922" cy="793150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Google Shape;85;p17">
            <a:extLst>
              <a:ext uri="{FF2B5EF4-FFF2-40B4-BE49-F238E27FC236}">
                <a16:creationId xmlns:a16="http://schemas.microsoft.com/office/drawing/2014/main" id="{5FF968D4-7120-35FC-B30F-85415A2A4A2A}"/>
              </a:ext>
            </a:extLst>
          </p:cNvPr>
          <p:cNvSpPr txBox="1"/>
          <p:nvPr/>
        </p:nvSpPr>
        <p:spPr>
          <a:xfrm rot="1141450">
            <a:off x="7705815" y="3214436"/>
            <a:ext cx="1162388" cy="738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Use the Chat to send Messages!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Google Shape;86;p17">
            <a:extLst>
              <a:ext uri="{FF2B5EF4-FFF2-40B4-BE49-F238E27FC236}">
                <a16:creationId xmlns:a16="http://schemas.microsoft.com/office/drawing/2014/main" id="{69B42C8F-0623-46BA-2D5A-0F5A8F044186}"/>
              </a:ext>
            </a:extLst>
          </p:cNvPr>
          <p:cNvSpPr/>
          <p:nvPr/>
        </p:nvSpPr>
        <p:spPr>
          <a:xfrm rot="2515197">
            <a:off x="6140997" y="436212"/>
            <a:ext cx="1310748" cy="83257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CCCCCC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Use your Emojis!</a:t>
            </a:r>
            <a:endParaRPr kumimoji="0" sz="12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Google Shape;87;p17">
            <a:extLst>
              <a:ext uri="{FF2B5EF4-FFF2-40B4-BE49-F238E27FC236}">
                <a16:creationId xmlns:a16="http://schemas.microsoft.com/office/drawing/2014/main" id="{7C030942-5B99-474A-BF08-0D269BF1BFDE}"/>
              </a:ext>
            </a:extLst>
          </p:cNvPr>
          <p:cNvSpPr/>
          <p:nvPr/>
        </p:nvSpPr>
        <p:spPr>
          <a:xfrm>
            <a:off x="157450" y="1127575"/>
            <a:ext cx="1046700" cy="710400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</a:rPr>
              <a:t>Mute &amp; Unmute Here</a:t>
            </a:r>
            <a:endParaRPr kumimoji="0" sz="1100" b="1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</a:endParaRPr>
          </a:p>
        </p:txBody>
      </p:sp>
      <p:sp>
        <p:nvSpPr>
          <p:cNvPr id="19" name="Google Shape;88;p17">
            <a:extLst>
              <a:ext uri="{FF2B5EF4-FFF2-40B4-BE49-F238E27FC236}">
                <a16:creationId xmlns:a16="http://schemas.microsoft.com/office/drawing/2014/main" id="{7D6D6777-C027-1EF1-035A-AFB62284AD3B}"/>
              </a:ext>
            </a:extLst>
          </p:cNvPr>
          <p:cNvSpPr txBox="1"/>
          <p:nvPr/>
        </p:nvSpPr>
        <p:spPr>
          <a:xfrm>
            <a:off x="7391425" y="686000"/>
            <a:ext cx="147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97473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2793C-984A-B213-ED7D-6ADDAE39C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Graphic Novel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DCD864-7166-B147-35F3-2B99027F9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2160067"/>
            <a:ext cx="6520901" cy="2615133"/>
          </a:xfrm>
        </p:spPr>
        <p:txBody>
          <a:bodyPr/>
          <a:lstStyle/>
          <a:p>
            <a:pPr marL="457200" lvl="0" indent="-342900">
              <a:buSzPts val="1800"/>
              <a:buChar char="●"/>
            </a:pPr>
            <a:r>
              <a:rPr lang="en-US" sz="1600" dirty="0"/>
              <a:t>Make sure to read before the first lesson! </a:t>
            </a:r>
          </a:p>
          <a:p>
            <a:pPr marL="457200" lvl="0" indent="-342900">
              <a:buSzPts val="1800"/>
              <a:buChar char="●"/>
            </a:pPr>
            <a:r>
              <a:rPr lang="en-US" sz="1600" u="sng" dirty="0">
                <a:solidFill>
                  <a:srgbClr val="0070C0"/>
                </a:solidFill>
                <a:hlinkClick r:id="rId2"/>
              </a:rPr>
              <a:t>The Junior Disease Detectives Operation: Outbreak Graphic Novel</a:t>
            </a:r>
            <a:endParaRPr lang="en-US" sz="1600" dirty="0">
              <a:solidFill>
                <a:srgbClr val="0070C0"/>
              </a:solidFill>
            </a:endParaRPr>
          </a:p>
          <a:p>
            <a:pPr marL="457200" lvl="0" indent="-342900">
              <a:buChar char="●"/>
            </a:pPr>
            <a:r>
              <a:rPr lang="en-US" sz="1600" dirty="0"/>
              <a:t>Or Google ‘disease detectives operation outbreak CDC’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51048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imple Dark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Simple Dark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Simple Dark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{2A4EC2A7-AFE3-FB4E-AA93-0566708127A0}tf10001124</Template>
  <TotalTime>74</TotalTime>
  <Words>100</Words>
  <Application>Microsoft Office PowerPoint</Application>
  <PresentationFormat>On-screen Show (16:9)</PresentationFormat>
  <Paragraphs>24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Wingdings</vt:lpstr>
      <vt:lpstr>Simple Dark</vt:lpstr>
      <vt:lpstr>2_Simple Dark</vt:lpstr>
      <vt:lpstr>3_Simple Dark</vt:lpstr>
      <vt:lpstr>1_Simple Dark</vt:lpstr>
      <vt:lpstr>L2 4-H Epidemiology PROJECT ORIENTATION</vt:lpstr>
      <vt:lpstr>Overview</vt:lpstr>
      <vt:lpstr>Group Agreements</vt:lpstr>
      <vt:lpstr>PowerPoint Presentation</vt:lpstr>
      <vt:lpstr>Graphic Novel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L2 4-H Epidemiology Project Activity 1</dc:title>
  <cp:lastModifiedBy>Alexandra Lemmer</cp:lastModifiedBy>
  <cp:revision>15</cp:revision>
  <dcterms:modified xsi:type="dcterms:W3CDTF">2025-02-17T23:50:57Z</dcterms:modified>
</cp:coreProperties>
</file>