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0" r:id="rId4"/>
  </p:sldMasterIdLst>
  <p:notesMasterIdLst>
    <p:notesMasterId r:id="rId34"/>
  </p:notesMasterIdLst>
  <p:sldIdLst>
    <p:sldId id="273" r:id="rId5"/>
    <p:sldId id="278" r:id="rId6"/>
    <p:sldId id="274" r:id="rId7"/>
    <p:sldId id="282" r:id="rId8"/>
    <p:sldId id="283" r:id="rId9"/>
    <p:sldId id="284" r:id="rId10"/>
    <p:sldId id="281" r:id="rId11"/>
    <p:sldId id="279" r:id="rId12"/>
    <p:sldId id="285" r:id="rId13"/>
    <p:sldId id="286" r:id="rId14"/>
    <p:sldId id="294" r:id="rId15"/>
    <p:sldId id="280" r:id="rId16"/>
    <p:sldId id="276" r:id="rId17"/>
    <p:sldId id="277" r:id="rId18"/>
    <p:sldId id="266" r:id="rId19"/>
    <p:sldId id="272" r:id="rId20"/>
    <p:sldId id="292" r:id="rId21"/>
    <p:sldId id="293" r:id="rId22"/>
    <p:sldId id="263" r:id="rId23"/>
    <p:sldId id="264" r:id="rId24"/>
    <p:sldId id="269" r:id="rId25"/>
    <p:sldId id="268" r:id="rId26"/>
    <p:sldId id="260" r:id="rId27"/>
    <p:sldId id="261" r:id="rId28"/>
    <p:sldId id="262" r:id="rId29"/>
    <p:sldId id="287" r:id="rId30"/>
    <p:sldId id="289" r:id="rId31"/>
    <p:sldId id="270"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586" y="-774"/>
      </p:cViewPr>
      <p:guideLst>
        <p:guide orient="horz" pos="2160"/>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ob%20Williams\Desktop\Collaboration\Resource%20Assessment\2007%20Resource%20Update\2007%20ResourceDatabase\2007%20Formatted%20updat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556125903495466"/>
          <c:y val="4.0237762837992165E-2"/>
          <c:w val="0.78251749781277335"/>
          <c:h val="0.71562004068125218"/>
        </c:manualLayout>
      </c:layout>
      <c:barChart>
        <c:barDir val="bar"/>
        <c:grouping val="stacked"/>
        <c:varyColors val="0"/>
        <c:ser>
          <c:idx val="0"/>
          <c:order val="0"/>
          <c:tx>
            <c:v>Potential Feedstock</c:v>
          </c:tx>
          <c:spPr>
            <a:solidFill>
              <a:srgbClr val="0066FF"/>
            </a:solidFill>
            <a:ln>
              <a:solidFill>
                <a:schemeClr val="tx1"/>
              </a:solidFill>
            </a:ln>
          </c:spPr>
          <c:invertIfNegative val="0"/>
          <c:cat>
            <c:strRef>
              <c:f>'BDT 2007-2020'!$K$42:$K$45</c:f>
              <c:strCache>
                <c:ptCount val="4"/>
                <c:pt idx="0">
                  <c:v>Total</c:v>
                </c:pt>
                <c:pt idx="1">
                  <c:v>Urban</c:v>
                </c:pt>
                <c:pt idx="2">
                  <c:v>Forestry</c:v>
                </c:pt>
                <c:pt idx="3">
                  <c:v>Agriculture</c:v>
                </c:pt>
              </c:strCache>
            </c:strRef>
          </c:cat>
          <c:val>
            <c:numRef>
              <c:f>'BDT 2007-2020'!$L$42:$L$45</c:f>
              <c:numCache>
                <c:formatCode>#,##0.0</c:formatCode>
                <c:ptCount val="4"/>
                <c:pt idx="0">
                  <c:v>36.115000000000002</c:v>
                </c:pt>
                <c:pt idx="1">
                  <c:v>13.200000000000001</c:v>
                </c:pt>
                <c:pt idx="2">
                  <c:v>14.3</c:v>
                </c:pt>
                <c:pt idx="3">
                  <c:v>8.6150000000000002</c:v>
                </c:pt>
              </c:numCache>
            </c:numRef>
          </c:val>
        </c:ser>
        <c:ser>
          <c:idx val="1"/>
          <c:order val="1"/>
          <c:tx>
            <c:v>Gross Biomass</c:v>
          </c:tx>
          <c:spPr>
            <a:solidFill>
              <a:srgbClr val="33CC33"/>
            </a:solidFill>
            <a:ln>
              <a:solidFill>
                <a:schemeClr val="tx1"/>
              </a:solidFill>
            </a:ln>
          </c:spPr>
          <c:invertIfNegative val="0"/>
          <c:cat>
            <c:strRef>
              <c:f>'BDT 2007-2020'!$K$42:$K$45</c:f>
              <c:strCache>
                <c:ptCount val="4"/>
                <c:pt idx="0">
                  <c:v>Total</c:v>
                </c:pt>
                <c:pt idx="1">
                  <c:v>Urban</c:v>
                </c:pt>
                <c:pt idx="2">
                  <c:v>Forestry</c:v>
                </c:pt>
                <c:pt idx="3">
                  <c:v>Agriculture</c:v>
                </c:pt>
              </c:strCache>
            </c:strRef>
          </c:cat>
          <c:val>
            <c:numRef>
              <c:f>'BDT 2007-2020'!$M$42:$M$45</c:f>
              <c:numCache>
                <c:formatCode>#,##0.0</c:formatCode>
                <c:ptCount val="4"/>
                <c:pt idx="0">
                  <c:v>46.447000000000003</c:v>
                </c:pt>
                <c:pt idx="1">
                  <c:v>22</c:v>
                </c:pt>
                <c:pt idx="2">
                  <c:v>12.5</c:v>
                </c:pt>
                <c:pt idx="3">
                  <c:v>11.947000000000001</c:v>
                </c:pt>
              </c:numCache>
            </c:numRef>
          </c:val>
        </c:ser>
        <c:dLbls>
          <c:showLegendKey val="0"/>
          <c:showVal val="0"/>
          <c:showCatName val="0"/>
          <c:showSerName val="0"/>
          <c:showPercent val="0"/>
          <c:showBubbleSize val="0"/>
        </c:dLbls>
        <c:gapWidth val="150"/>
        <c:overlap val="100"/>
        <c:axId val="51198976"/>
        <c:axId val="51204864"/>
      </c:barChart>
      <c:catAx>
        <c:axId val="51198976"/>
        <c:scaling>
          <c:orientation val="minMax"/>
        </c:scaling>
        <c:delete val="0"/>
        <c:axPos val="l"/>
        <c:majorTickMark val="out"/>
        <c:minorTickMark val="none"/>
        <c:tickLblPos val="nextTo"/>
        <c:txPr>
          <a:bodyPr/>
          <a:lstStyle/>
          <a:p>
            <a:pPr>
              <a:defRPr sz="1900" b="1"/>
            </a:pPr>
            <a:endParaRPr lang="en-US"/>
          </a:p>
        </c:txPr>
        <c:crossAx val="51204864"/>
        <c:crosses val="autoZero"/>
        <c:auto val="1"/>
        <c:lblAlgn val="ctr"/>
        <c:lblOffset val="100"/>
        <c:noMultiLvlLbl val="0"/>
      </c:catAx>
      <c:valAx>
        <c:axId val="51204864"/>
        <c:scaling>
          <c:orientation val="minMax"/>
        </c:scaling>
        <c:delete val="0"/>
        <c:axPos val="b"/>
        <c:majorGridlines/>
        <c:title>
          <c:tx>
            <c:rich>
              <a:bodyPr/>
              <a:lstStyle/>
              <a:p>
                <a:pPr>
                  <a:defRPr sz="1900"/>
                </a:pPr>
                <a:r>
                  <a:rPr lang="en-US" sz="1900"/>
                  <a:t>Biomass (Million BDT/year)</a:t>
                </a:r>
              </a:p>
            </c:rich>
          </c:tx>
          <c:layout/>
          <c:overlay val="0"/>
        </c:title>
        <c:numFmt formatCode="#,##0" sourceLinked="0"/>
        <c:majorTickMark val="out"/>
        <c:minorTickMark val="none"/>
        <c:tickLblPos val="nextTo"/>
        <c:txPr>
          <a:bodyPr/>
          <a:lstStyle/>
          <a:p>
            <a:pPr>
              <a:defRPr sz="1800" b="1"/>
            </a:pPr>
            <a:endParaRPr lang="en-US"/>
          </a:p>
        </c:txPr>
        <c:crossAx val="51198976"/>
        <c:crosses val="autoZero"/>
        <c:crossBetween val="between"/>
      </c:valAx>
      <c:spPr>
        <a:ln>
          <a:solidFill>
            <a:schemeClr val="tx1"/>
          </a:solidFill>
        </a:ln>
      </c:spPr>
    </c:plotArea>
    <c:legend>
      <c:legendPos val="r"/>
      <c:layout>
        <c:manualLayout>
          <c:xMode val="edge"/>
          <c:yMode val="edge"/>
          <c:x val="0.52440496594482611"/>
          <c:y val="0.17285561095008645"/>
          <c:w val="0.41562274932536925"/>
          <c:h val="0.14755766572586532"/>
        </c:manualLayout>
      </c:layout>
      <c:overlay val="0"/>
      <c:spPr>
        <a:solidFill>
          <a:schemeClr val="bg1"/>
        </a:solidFill>
        <a:ln>
          <a:solidFill>
            <a:schemeClr val="tx1"/>
          </a:solidFill>
        </a:ln>
      </c:spPr>
      <c:txPr>
        <a:bodyPr/>
        <a:lstStyle/>
        <a:p>
          <a:pPr>
            <a:defRPr sz="1500" b="1"/>
          </a:pPr>
          <a:endParaRPr lang="en-US"/>
        </a:p>
      </c:txPr>
    </c:legend>
    <c:plotVisOnly val="1"/>
    <c:dispBlanksAs val="gap"/>
    <c:showDLblsOverMax val="0"/>
  </c:chart>
  <c:spPr>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0.5319</cdr:x>
      <cdr:y>0.43896</cdr:y>
    </cdr:from>
    <cdr:to>
      <cdr:x>0.94969</cdr:x>
      <cdr:y>0.56059</cdr:y>
    </cdr:to>
    <cdr:sp macro="" textlink="">
      <cdr:nvSpPr>
        <cdr:cNvPr id="2" name="Text Box 5"/>
        <cdr:cNvSpPr txBox="1">
          <a:spLocks xmlns:a="http://schemas.openxmlformats.org/drawingml/2006/main" noChangeArrowheads="1"/>
        </cdr:cNvSpPr>
      </cdr:nvSpPr>
      <cdr:spPr bwMode="auto">
        <a:xfrm xmlns:a="http://schemas.openxmlformats.org/drawingml/2006/main">
          <a:off x="2819400" y="1524000"/>
          <a:ext cx="2214563" cy="422275"/>
        </a:xfrm>
        <a:prstGeom xmlns:a="http://schemas.openxmlformats.org/drawingml/2006/main" prst="rect">
          <a:avLst/>
        </a:prstGeom>
        <a:solidFill xmlns:a="http://schemas.openxmlformats.org/drawingml/2006/main">
          <a:srgbClr val="CCFFCC"/>
        </a:solidFill>
        <a:ln xmlns:a="http://schemas.openxmlformats.org/drawingml/2006/main" w="25400">
          <a:solidFill>
            <a:srgbClr val="0000FF"/>
          </a:solidFill>
          <a:miter lim="800000"/>
          <a:headEnd/>
          <a:tailEn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006600"/>
              </a:solidFill>
              <a:latin typeface="Verdana" pitchFamily="34" charset="0"/>
            </a:rPr>
            <a:t> + 137 BCF/year landfill and digester gas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7A42B-27E9-493D-A106-4DBCEF8F05B9}" type="datetimeFigureOut">
              <a:rPr lang="en-US" smtClean="0"/>
              <a:t>5/28/2013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E4FC-8092-4E7D-BC15-EECA28FCCBF3}" type="slidenum">
              <a:rPr lang="en-US" smtClean="0"/>
              <a:t>‹#›</a:t>
            </a:fld>
            <a:endParaRPr lang="en-US"/>
          </a:p>
        </p:txBody>
      </p:sp>
    </p:spTree>
    <p:extLst>
      <p:ext uri="{BB962C8B-B14F-4D97-AF65-F5344CB8AC3E}">
        <p14:creationId xmlns:p14="http://schemas.microsoft.com/office/powerpoint/2010/main" val="177798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2</a:t>
            </a:fld>
            <a:endParaRPr lang="en-US"/>
          </a:p>
        </p:txBody>
      </p:sp>
    </p:spTree>
    <p:extLst>
      <p:ext uri="{BB962C8B-B14F-4D97-AF65-F5344CB8AC3E}">
        <p14:creationId xmlns:p14="http://schemas.microsoft.com/office/powerpoint/2010/main" val="294372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Biomass</a:t>
            </a:r>
            <a:r>
              <a:rPr lang="en-US" baseline="0" dirty="0" smtClean="0"/>
              <a:t> need not be burned for power.  </a:t>
            </a:r>
            <a:r>
              <a:rPr lang="en-US" dirty="0" smtClean="0"/>
              <a:t>New conversion pathways offer promise for the use of woody biomass by creating valuable energy products.  </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11</a:t>
            </a:fld>
            <a:endParaRPr lang="en-US"/>
          </a:p>
        </p:txBody>
      </p:sp>
    </p:spTree>
    <p:extLst>
      <p:ext uri="{BB962C8B-B14F-4D97-AF65-F5344CB8AC3E}">
        <p14:creationId xmlns:p14="http://schemas.microsoft.com/office/powerpoint/2010/main" val="325666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65637-0F66-4BD9-90C6-729F5398374A}" type="slidenum">
              <a:rPr lang="en-US">
                <a:solidFill>
                  <a:prstClr val="black"/>
                </a:solidFill>
              </a:rPr>
              <a:pPr/>
              <a:t>12</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dirty="0" smtClean="0"/>
              <a:t>This is the same number as</a:t>
            </a:r>
            <a:r>
              <a:rPr lang="en-US" baseline="0" dirty="0" smtClean="0"/>
              <a:t> the total in the previous table.  Potential ethanol yield if forest biomass were converted to liquid biofuels instead of electricity.  If converted to ethanol using biochemical means (pretreatment, fermentation by yeast), and an ethanol yield of 70 gal/ton DM.  As noted, these are theoretical, not what might be economically possible.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Areas estimated by Cal Fire to be at high risk for wildfire</a:t>
            </a:r>
            <a:r>
              <a:rPr lang="en-US" baseline="0" dirty="0" smtClean="0"/>
              <a:t> occurrence, loss of property, and health impacts.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15</a:t>
            </a:fld>
            <a:endParaRPr lang="en-US"/>
          </a:p>
        </p:txBody>
      </p:sp>
    </p:spTree>
    <p:extLst>
      <p:ext uri="{BB962C8B-B14F-4D97-AF65-F5344CB8AC3E}">
        <p14:creationId xmlns:p14="http://schemas.microsoft.com/office/powerpoint/2010/main" val="372021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timber harvest history in the Oroville BMZ region. Unemployment rends through 2010 in the Oroville BMZ.  New bioenergy project could help provide employment.  </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18</a:t>
            </a:fld>
            <a:endParaRPr lang="en-US"/>
          </a:p>
        </p:txBody>
      </p:sp>
    </p:spTree>
    <p:extLst>
      <p:ext uri="{BB962C8B-B14F-4D97-AF65-F5344CB8AC3E}">
        <p14:creationId xmlns:p14="http://schemas.microsoft.com/office/powerpoint/2010/main" val="174321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the present time, access to forest biomass from fuel load reduction treatments to help prevent catastrophic wildfires has been both expensive and inaccessible due to environmental regulations</a:t>
            </a:r>
            <a:r>
              <a:rPr lang="en-US" baseline="0" dirty="0" smtClean="0"/>
              <a:t> and political processes.  At the same time, other forms of biomass are more readily available and/or costly to dispose.  Combining different sources of low moisture (lignified ) biomass to a common facility would provide a pathway for forest biomass that would not depend entirely on changing levels of access to such materials.</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19</a:t>
            </a:fld>
            <a:endParaRPr lang="en-US"/>
          </a:p>
        </p:txBody>
      </p:sp>
    </p:spTree>
    <p:extLst>
      <p:ext uri="{BB962C8B-B14F-4D97-AF65-F5344CB8AC3E}">
        <p14:creationId xmlns:p14="http://schemas.microsoft.com/office/powerpoint/2010/main" val="318730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Diverse land uses are combined in the BMZ.</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21</a:t>
            </a:fld>
            <a:endParaRPr lang="en-US"/>
          </a:p>
        </p:txBody>
      </p:sp>
    </p:spTree>
    <p:extLst>
      <p:ext uri="{BB962C8B-B14F-4D97-AF65-F5344CB8AC3E}">
        <p14:creationId xmlns:p14="http://schemas.microsoft.com/office/powerpoint/2010/main" val="34947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total amounts of</a:t>
            </a:r>
            <a:r>
              <a:rPr lang="en-US" baseline="0" dirty="0" smtClean="0"/>
              <a:t> potentially available biomass in the BMZ.  Agricultural sources dominate, but here is considerable technically available forest biomass as well.  A conversion facility able to handle diverse sources of biomass would have a range of supplies. </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22</a:t>
            </a:fld>
            <a:endParaRPr lang="en-US"/>
          </a:p>
        </p:txBody>
      </p:sp>
    </p:spTree>
    <p:extLst>
      <p:ext uri="{BB962C8B-B14F-4D97-AF65-F5344CB8AC3E}">
        <p14:creationId xmlns:p14="http://schemas.microsoft.com/office/powerpoint/2010/main" val="250657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Estimates of economically available</a:t>
            </a:r>
            <a:r>
              <a:rPr lang="en-US" baseline="0" dirty="0" smtClean="0"/>
              <a:t> woody biomass </a:t>
            </a:r>
            <a:r>
              <a:rPr lang="en-US" dirty="0" smtClean="0"/>
              <a:t>in</a:t>
            </a:r>
            <a:r>
              <a:rPr lang="en-US" baseline="0" dirty="0" smtClean="0"/>
              <a:t> the BMZ.  Data from several </a:t>
            </a:r>
            <a:r>
              <a:rPr lang="en-US" baseline="0" dirty="0" err="1" smtClean="0"/>
              <a:t>soruces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23</a:t>
            </a:fld>
            <a:endParaRPr lang="en-US"/>
          </a:p>
        </p:txBody>
      </p:sp>
    </p:spTree>
    <p:extLst>
      <p:ext uri="{BB962C8B-B14F-4D97-AF65-F5344CB8AC3E}">
        <p14:creationId xmlns:p14="http://schemas.microsoft.com/office/powerpoint/2010/main" val="290453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59D8FA-7D8B-45E3-929E-CC5B1BD35E44}" type="slidenum">
              <a:rPr lang="en-US" smtClean="0">
                <a:solidFill>
                  <a:prstClr val="black"/>
                </a:solidFill>
              </a:rPr>
              <a:pPr eaLnBrk="1" hangingPunct="1"/>
              <a:t>3</a:t>
            </a:fld>
            <a:endParaRPr lang="en-US" smtClean="0">
              <a:solidFill>
                <a:prstClr val="black"/>
              </a:solidFill>
            </a:endParaRPr>
          </a:p>
        </p:txBody>
      </p:sp>
      <p:sp>
        <p:nvSpPr>
          <p:cNvPr id="150531" name="Rectangle 2"/>
          <p:cNvSpPr>
            <a:spLocks noGrp="1" noRot="1" noChangeAspect="1" noChangeArrowheads="1" noTextEdit="1"/>
          </p:cNvSpPr>
          <p:nvPr>
            <p:ph type="sldImg"/>
          </p:nvPr>
        </p:nvSpPr>
        <p:spPr>
          <a:xfrm>
            <a:off x="1144588" y="684213"/>
            <a:ext cx="4572000" cy="3429000"/>
          </a:xfrm>
          <a:ln/>
        </p:spPr>
      </p:sp>
      <p:sp>
        <p:nvSpPr>
          <p:cNvPr id="150532" name="Rectangle 3"/>
          <p:cNvSpPr>
            <a:spLocks noGrp="1" noChangeArrowheads="1"/>
          </p:cNvSpPr>
          <p:nvPr>
            <p:ph type="body" idx="1"/>
          </p:nvPr>
        </p:nvSpPr>
        <p:spPr>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From the CBC Roadmap.  Total biomass </a:t>
            </a:r>
            <a:r>
              <a:rPr lang="en-US" dirty="0" err="1" smtClean="0">
                <a:latin typeface="Arial" pitchFamily="34" charset="0"/>
              </a:rPr>
              <a:t>vs</a:t>
            </a:r>
            <a:r>
              <a:rPr lang="en-US" dirty="0" smtClean="0">
                <a:latin typeface="Arial" pitchFamily="34" charset="0"/>
              </a:rPr>
              <a:t> potentially recoverable.   Forest biomass is the largest pool of biomass resources in California,</a:t>
            </a:r>
            <a:r>
              <a:rPr lang="en-US" baseline="0" dirty="0" smtClean="0">
                <a:latin typeface="Arial" pitchFamily="34" charset="0"/>
              </a:rPr>
              <a:t> though only limited amounts are used for energy.</a:t>
            </a:r>
            <a:r>
              <a:rPr lang="en-US" dirty="0" smtClean="0">
                <a:latin typeface="Arial" pitchFamily="34" charset="0"/>
              </a:rPr>
              <a:t> Many of these values are re-assessed every year.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has a number of bioenergy facilities distributed</a:t>
            </a:r>
            <a:r>
              <a:rPr lang="en-US" baseline="0" dirty="0" smtClean="0"/>
              <a:t> throughout the state.  Many solid fuel facilities are located in or near forest communities and use forest biomass to make power.</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4</a:t>
            </a:fld>
            <a:endParaRPr lang="en-US"/>
          </a:p>
        </p:txBody>
      </p:sp>
    </p:spTree>
    <p:extLst>
      <p:ext uri="{BB962C8B-B14F-4D97-AF65-F5344CB8AC3E}">
        <p14:creationId xmlns:p14="http://schemas.microsoft.com/office/powerpoint/2010/main" val="77627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Renewable</a:t>
            </a:r>
            <a:r>
              <a:rPr lang="en-US" baseline="0" dirty="0" smtClean="0"/>
              <a:t> energy sources are seen as central to the state’s attempt to reduce carbon emissions associated with energy use.</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5</a:t>
            </a:fld>
            <a:endParaRPr lang="en-US"/>
          </a:p>
        </p:txBody>
      </p:sp>
    </p:spTree>
    <p:extLst>
      <p:ext uri="{BB962C8B-B14F-4D97-AF65-F5344CB8AC3E}">
        <p14:creationId xmlns:p14="http://schemas.microsoft.com/office/powerpoint/2010/main" val="197472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role of biomass in supporting the use of intermittent renewable energy sources:</a:t>
            </a:r>
            <a:r>
              <a:rPr lang="en-US" baseline="0" dirty="0" smtClean="0"/>
              <a:t>  wind and solar are intermittent sources.  While valuable, to reach the state’s long-term goals, biomass power will continue to play a role in providing steady sources of power.  Biomass is stored solar energy.</a:t>
            </a:r>
            <a:endParaRPr lang="en-US" dirty="0"/>
          </a:p>
        </p:txBody>
      </p:sp>
      <p:sp>
        <p:nvSpPr>
          <p:cNvPr id="4" name="Slide Number Placeholder 3"/>
          <p:cNvSpPr>
            <a:spLocks noGrp="1"/>
          </p:cNvSpPr>
          <p:nvPr>
            <p:ph type="sldNum" sz="quarter" idx="10"/>
          </p:nvPr>
        </p:nvSpPr>
        <p:spPr/>
        <p:txBody>
          <a:bodyPr/>
          <a:lstStyle/>
          <a:p>
            <a:fld id="{2BD0D143-199D-49EC-BFDE-EFCD33B6EF8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237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3DCE7-8AC2-430B-A538-9D1461106D5E}" type="slidenum">
              <a:rPr lang="en-US"/>
              <a:pPr/>
              <a:t>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dirty="0" smtClean="0"/>
              <a:t>Forest biomass is mostly used for electricity</a:t>
            </a:r>
            <a:r>
              <a:rPr lang="en-US" baseline="0" dirty="0" smtClean="0"/>
              <a:t> production currently.  </a:t>
            </a:r>
            <a:r>
              <a:rPr lang="en-US" dirty="0" smtClean="0"/>
              <a:t>Solid fuel facilities most commonly use residues from forest harvests, and lumber and mill residues for power.  Most are older facilities built during the 1980s and burn biomass to make steam and electricity.  Some capture heat to dry wood products.  Commonly they are about 20% efficient.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distribution of technically</a:t>
            </a:r>
            <a:r>
              <a:rPr lang="en-US" baseline="0" dirty="0" smtClean="0"/>
              <a:t> available forest biomass by type and ownership.    Technically available biomass is not the same as actually used.  Not all technically available biomass can or should be used for bioenergy.</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8</a:t>
            </a:fld>
            <a:endParaRPr lang="en-US"/>
          </a:p>
        </p:txBody>
      </p:sp>
    </p:spTree>
    <p:extLst>
      <p:ext uri="{BB962C8B-B14F-4D97-AF65-F5344CB8AC3E}">
        <p14:creationId xmlns:p14="http://schemas.microsoft.com/office/powerpoint/2010/main" val="56684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 could be converted to liquid fuels economically, forest biomass residuals could provide</a:t>
            </a:r>
            <a:r>
              <a:rPr lang="en-US" baseline="0" dirty="0" smtClean="0"/>
              <a:t> cellulosic biofuels, important for both the federal Renewable Fuel Standard and the LCFS.</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9</a:t>
            </a:fld>
            <a:endParaRPr lang="en-US"/>
          </a:p>
        </p:txBody>
      </p:sp>
    </p:spTree>
    <p:extLst>
      <p:ext uri="{BB962C8B-B14F-4D97-AF65-F5344CB8AC3E}">
        <p14:creationId xmlns:p14="http://schemas.microsoft.com/office/powerpoint/2010/main" val="163069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a larger amount of low</a:t>
            </a:r>
            <a:r>
              <a:rPr lang="en-US" baseline="0" dirty="0" smtClean="0"/>
              <a:t> carbon intensity biofuel will be needed to meet the LCFS standard.</a:t>
            </a:r>
            <a:endParaRPr lang="en-US" dirty="0"/>
          </a:p>
        </p:txBody>
      </p:sp>
      <p:sp>
        <p:nvSpPr>
          <p:cNvPr id="4" name="Slide Number Placeholder 3"/>
          <p:cNvSpPr>
            <a:spLocks noGrp="1"/>
          </p:cNvSpPr>
          <p:nvPr>
            <p:ph type="sldNum" sz="quarter" idx="10"/>
          </p:nvPr>
        </p:nvSpPr>
        <p:spPr/>
        <p:txBody>
          <a:bodyPr/>
          <a:lstStyle/>
          <a:p>
            <a:fld id="{871DE4FC-8092-4E7D-BC15-EECA28FCCBF3}" type="slidenum">
              <a:rPr lang="en-US" smtClean="0"/>
              <a:t>10</a:t>
            </a:fld>
            <a:endParaRPr lang="en-US"/>
          </a:p>
        </p:txBody>
      </p:sp>
    </p:spTree>
    <p:extLst>
      <p:ext uri="{BB962C8B-B14F-4D97-AF65-F5344CB8AC3E}">
        <p14:creationId xmlns:p14="http://schemas.microsoft.com/office/powerpoint/2010/main" val="78433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FE68DA-A1A7-4089-9590-12E61A6B2FAC}"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416977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E68DA-A1A7-4089-9590-12E61A6B2FAC}"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143595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E68DA-A1A7-4089-9590-12E61A6B2FAC}"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357092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A10EE-48EB-4D4D-9226-50953E88E5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1072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B65EE5-9307-46DC-95FD-A43B37B074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315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DE11F1-7ED6-4FB1-A74A-5BD2D6DCE5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454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E53E21-9080-4637-8E02-FFC99228B2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697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143167-3302-4399-A7FF-5960F6BC3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841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949A95-C17B-4EF7-B7F3-918EAA9F20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256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3AAC57-0FFF-4F08-A98D-AAFB7BF624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879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0F522-2EC3-4932-B669-28A7C09A69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065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E68DA-A1A7-4089-9590-12E61A6B2FAC}"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862413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0C3215-206E-49E6-B29C-1BA801EF79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4206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BDE851-E029-406A-BED8-108CABB76A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8057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A1CF1-A12E-40C6-A0F8-9E06C51A0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371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C8DE56-6F25-40CF-8B07-4706FA0C5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763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lvl1pPr>
              <a:spcBef>
                <a:spcPts val="0"/>
              </a:spcBef>
              <a:defRPr sz="2400" b="1">
                <a:solidFill>
                  <a:schemeClr val="tx2"/>
                </a:solidFill>
              </a:defRPr>
            </a:lvl1pPr>
            <a:lvl2pPr>
              <a:spcBef>
                <a:spcPts val="0"/>
              </a:spcBef>
              <a:defRPr sz="2000" b="1"/>
            </a:lvl2pPr>
            <a:lvl3pPr>
              <a:spcBef>
                <a:spcPts val="0"/>
              </a:spcBef>
              <a:defRPr sz="2000"/>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8993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721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9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219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89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9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FE68DA-A1A7-4089-9590-12E61A6B2FAC}"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2854902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811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11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67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783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938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293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lvl1pPr>
              <a:spcBef>
                <a:spcPts val="0"/>
              </a:spcBef>
              <a:defRPr sz="2400" b="1">
                <a:solidFill>
                  <a:schemeClr val="tx2"/>
                </a:solidFill>
              </a:defRPr>
            </a:lvl1pPr>
            <a:lvl2pPr>
              <a:spcBef>
                <a:spcPts val="0"/>
              </a:spcBef>
              <a:defRPr sz="2000" b="1"/>
            </a:lvl2pPr>
            <a:lvl3pPr>
              <a:spcBef>
                <a:spcPts val="0"/>
              </a:spcBef>
              <a:defRPr sz="2000"/>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396571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lvl1pPr>
              <a:spcBef>
                <a:spcPts val="0"/>
              </a:spcBef>
              <a:defRPr sz="2400" b="1">
                <a:solidFill>
                  <a:schemeClr val="tx2"/>
                </a:solidFill>
              </a:defRPr>
            </a:lvl1pPr>
            <a:lvl2pPr>
              <a:spcBef>
                <a:spcPts val="0"/>
              </a:spcBef>
              <a:defRPr sz="2000" b="1"/>
            </a:lvl2pPr>
            <a:lvl3pPr>
              <a:spcBef>
                <a:spcPts val="0"/>
              </a:spcBef>
              <a:defRPr sz="2000"/>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1261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1DBFAA5-DF31-4B85-8031-534485AF561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34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lvl1pPr>
              <a:spcBef>
                <a:spcPts val="0"/>
              </a:spcBef>
              <a:defRPr sz="2400" b="1">
                <a:solidFill>
                  <a:schemeClr val="tx2"/>
                </a:solidFill>
              </a:defRPr>
            </a:lvl1pPr>
            <a:lvl2pPr>
              <a:spcBef>
                <a:spcPts val="0"/>
              </a:spcBef>
              <a:defRPr sz="2000" b="1"/>
            </a:lvl2pPr>
            <a:lvl3pPr>
              <a:spcBef>
                <a:spcPts val="0"/>
              </a:spcBef>
              <a:defRPr sz="2000"/>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86642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FE68DA-A1A7-4089-9590-12E61A6B2FAC}"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3460849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E160A0-6511-4918-8717-E6B748D1306A}" type="slidenum">
              <a:rPr lang="en-US"/>
              <a:pPr/>
              <a:t>‹#›</a:t>
            </a:fld>
            <a:endParaRPr lang="en-US"/>
          </a:p>
        </p:txBody>
      </p:sp>
    </p:spTree>
    <p:extLst>
      <p:ext uri="{BB962C8B-B14F-4D97-AF65-F5344CB8AC3E}">
        <p14:creationId xmlns:p14="http://schemas.microsoft.com/office/powerpoint/2010/main" val="2457441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702F69-5F9C-4B62-B426-3614FF7D6A63}" type="slidenum">
              <a:rPr lang="en-US"/>
              <a:pPr/>
              <a:t>‹#›</a:t>
            </a:fld>
            <a:endParaRPr lang="en-US"/>
          </a:p>
        </p:txBody>
      </p:sp>
    </p:spTree>
    <p:extLst>
      <p:ext uri="{BB962C8B-B14F-4D97-AF65-F5344CB8AC3E}">
        <p14:creationId xmlns:p14="http://schemas.microsoft.com/office/powerpoint/2010/main" val="3526493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18A92B-574F-4D1A-AFCB-EB51A44E270E}" type="slidenum">
              <a:rPr lang="en-US"/>
              <a:pPr/>
              <a:t>‹#›</a:t>
            </a:fld>
            <a:endParaRPr lang="en-US"/>
          </a:p>
        </p:txBody>
      </p:sp>
    </p:spTree>
    <p:extLst>
      <p:ext uri="{BB962C8B-B14F-4D97-AF65-F5344CB8AC3E}">
        <p14:creationId xmlns:p14="http://schemas.microsoft.com/office/powerpoint/2010/main" val="3362406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9297FE4-AEA1-494E-9C66-F27C1E5DAA08}" type="slidenum">
              <a:rPr lang="en-US"/>
              <a:pPr/>
              <a:t>‹#›</a:t>
            </a:fld>
            <a:endParaRPr lang="en-US"/>
          </a:p>
        </p:txBody>
      </p:sp>
    </p:spTree>
    <p:extLst>
      <p:ext uri="{BB962C8B-B14F-4D97-AF65-F5344CB8AC3E}">
        <p14:creationId xmlns:p14="http://schemas.microsoft.com/office/powerpoint/2010/main" val="2844562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6B0573B4-6C21-4A05-83D3-5C50DE3184C9}" type="slidenum">
              <a:rPr lang="en-US"/>
              <a:pPr/>
              <a:t>‹#›</a:t>
            </a:fld>
            <a:endParaRPr lang="en-US"/>
          </a:p>
        </p:txBody>
      </p:sp>
    </p:spTree>
    <p:extLst>
      <p:ext uri="{BB962C8B-B14F-4D97-AF65-F5344CB8AC3E}">
        <p14:creationId xmlns:p14="http://schemas.microsoft.com/office/powerpoint/2010/main" val="2714038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9128BAC2-58E0-4BCC-AF3E-993053E75A55}" type="slidenum">
              <a:rPr lang="en-US"/>
              <a:pPr/>
              <a:t>‹#›</a:t>
            </a:fld>
            <a:endParaRPr lang="en-US"/>
          </a:p>
        </p:txBody>
      </p:sp>
    </p:spTree>
    <p:extLst>
      <p:ext uri="{BB962C8B-B14F-4D97-AF65-F5344CB8AC3E}">
        <p14:creationId xmlns:p14="http://schemas.microsoft.com/office/powerpoint/2010/main" val="1224842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CE2780F7-9CC6-47EB-8825-339C2305DF93}" type="slidenum">
              <a:rPr lang="en-US"/>
              <a:pPr/>
              <a:t>‹#›</a:t>
            </a:fld>
            <a:endParaRPr lang="en-US"/>
          </a:p>
        </p:txBody>
      </p:sp>
    </p:spTree>
    <p:extLst>
      <p:ext uri="{BB962C8B-B14F-4D97-AF65-F5344CB8AC3E}">
        <p14:creationId xmlns:p14="http://schemas.microsoft.com/office/powerpoint/2010/main" val="2809906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433E641-5D5D-4F8F-84E4-CA2AA750CF8C}" type="slidenum">
              <a:rPr lang="en-US"/>
              <a:pPr/>
              <a:t>‹#›</a:t>
            </a:fld>
            <a:endParaRPr lang="en-US"/>
          </a:p>
        </p:txBody>
      </p:sp>
    </p:spTree>
    <p:extLst>
      <p:ext uri="{BB962C8B-B14F-4D97-AF65-F5344CB8AC3E}">
        <p14:creationId xmlns:p14="http://schemas.microsoft.com/office/powerpoint/2010/main" val="3747281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4486E05-2F74-4432-A714-ACE06058D8DC}" type="slidenum">
              <a:rPr lang="en-US"/>
              <a:pPr/>
              <a:t>‹#›</a:t>
            </a:fld>
            <a:endParaRPr lang="en-US"/>
          </a:p>
        </p:txBody>
      </p:sp>
    </p:spTree>
    <p:extLst>
      <p:ext uri="{BB962C8B-B14F-4D97-AF65-F5344CB8AC3E}">
        <p14:creationId xmlns:p14="http://schemas.microsoft.com/office/powerpoint/2010/main" val="1206413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CA8240-9CEE-4D0E-A555-5A3592D0A883}" type="slidenum">
              <a:rPr lang="en-US"/>
              <a:pPr/>
              <a:t>‹#›</a:t>
            </a:fld>
            <a:endParaRPr lang="en-US"/>
          </a:p>
        </p:txBody>
      </p:sp>
    </p:spTree>
    <p:extLst>
      <p:ext uri="{BB962C8B-B14F-4D97-AF65-F5344CB8AC3E}">
        <p14:creationId xmlns:p14="http://schemas.microsoft.com/office/powerpoint/2010/main" val="313450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FE68DA-A1A7-4089-9590-12E61A6B2FAC}" type="datetimeFigureOut">
              <a:rPr lang="en-US" smtClean="0"/>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3097903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0488"/>
            <a:ext cx="20383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59626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EEB63C-E948-4956-AFCE-FF8EA1296601}" type="slidenum">
              <a:rPr lang="en-US"/>
              <a:pPr/>
              <a:t>‹#›</a:t>
            </a:fld>
            <a:endParaRPr lang="en-US"/>
          </a:p>
        </p:txBody>
      </p:sp>
    </p:spTree>
    <p:extLst>
      <p:ext uri="{BB962C8B-B14F-4D97-AF65-F5344CB8AC3E}">
        <p14:creationId xmlns:p14="http://schemas.microsoft.com/office/powerpoint/2010/main" val="85608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FE68DA-A1A7-4089-9590-12E61A6B2FAC}" type="datetimeFigureOut">
              <a:rPr lang="en-US" smtClean="0"/>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9048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E68DA-A1A7-4089-9590-12E61A6B2FAC}" type="datetimeFigureOut">
              <a:rPr lang="en-US" smtClean="0"/>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21660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E68DA-A1A7-4089-9590-12E61A6B2FAC}"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130173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E68DA-A1A7-4089-9590-12E61A6B2FAC}"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DA999-D5FE-4045-B376-C1986E97D379}" type="slidenum">
              <a:rPr lang="en-US" smtClean="0"/>
              <a:t>‹#›</a:t>
            </a:fld>
            <a:endParaRPr lang="en-US"/>
          </a:p>
        </p:txBody>
      </p:sp>
    </p:spTree>
    <p:extLst>
      <p:ext uri="{BB962C8B-B14F-4D97-AF65-F5344CB8AC3E}">
        <p14:creationId xmlns:p14="http://schemas.microsoft.com/office/powerpoint/2010/main" val="425563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E68DA-A1A7-4089-9590-12E61A6B2FAC}" type="datetimeFigureOut">
              <a:rPr lang="en-US" smtClean="0"/>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DA999-D5FE-4045-B376-C1986E97D379}" type="slidenum">
              <a:rPr lang="en-US" smtClean="0"/>
              <a:t>‹#›</a:t>
            </a:fld>
            <a:endParaRPr lang="en-US"/>
          </a:p>
        </p:txBody>
      </p:sp>
    </p:spTree>
    <p:extLst>
      <p:ext uri="{BB962C8B-B14F-4D97-AF65-F5344CB8AC3E}">
        <p14:creationId xmlns:p14="http://schemas.microsoft.com/office/powerpoint/2010/main" val="91667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9C7AB4E-584F-45AF-A723-4D2A0301CFF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33915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EC7F3-1BE0-4414-B248-56790CBDF80A}" type="datetimeFigureOut">
              <a:rPr lang="en-US" smtClean="0">
                <a:solidFill>
                  <a:prstClr val="black">
                    <a:tint val="75000"/>
                  </a:prstClr>
                </a:solidFill>
              </a:rPr>
              <a:pPr/>
              <a:t>5/28/2013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D5561-DF51-40DA-A953-83C43B10CF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3754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2590800" y="90488"/>
            <a:ext cx="6019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3716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2819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1C1C1C"/>
                </a:solidFill>
                <a:latin typeface="+mn-lt"/>
              </a:defRPr>
            </a:lvl1pPr>
          </a:lstStyle>
          <a:p>
            <a:pPr fontAlgn="base">
              <a:spcBef>
                <a:spcPct val="0"/>
              </a:spcBef>
              <a:spcAft>
                <a:spcPct val="0"/>
              </a:spcAft>
              <a:defRPr/>
            </a:pPr>
            <a:endParaRPr lang="en-US"/>
          </a:p>
        </p:txBody>
      </p:sp>
      <p:sp>
        <p:nvSpPr>
          <p:cNvPr id="4101" name="Rectangle 5"/>
          <p:cNvSpPr>
            <a:spLocks noGrp="1" noChangeArrowheads="1"/>
          </p:cNvSpPr>
          <p:nvPr>
            <p:ph type="ftr" sz="quarter" idx="3"/>
          </p:nvPr>
        </p:nvSpPr>
        <p:spPr bwMode="auto">
          <a:xfrm>
            <a:off x="4267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1C1C1C"/>
                </a:solidFill>
                <a:latin typeface="+mn-lt"/>
              </a:defRPr>
            </a:lvl1pPr>
          </a:lstStyle>
          <a:p>
            <a:pPr fontAlgn="base">
              <a:spcBef>
                <a:spcPct val="0"/>
              </a:spcBef>
              <a:spcAft>
                <a:spcPct val="0"/>
              </a:spcAft>
              <a:defRPr/>
            </a:pPr>
            <a:endParaRPr lang="en-US"/>
          </a:p>
        </p:txBody>
      </p:sp>
      <p:sp>
        <p:nvSpPr>
          <p:cNvPr id="4102" name="Rectangle 6"/>
          <p:cNvSpPr>
            <a:spLocks noGrp="1" noChangeArrowheads="1"/>
          </p:cNvSpPr>
          <p:nvPr>
            <p:ph type="sldNum" sz="quarter" idx="4"/>
          </p:nvPr>
        </p:nvSpPr>
        <p:spPr bwMode="auto">
          <a:xfrm>
            <a:off x="73152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1C1C1C"/>
                </a:solidFill>
                <a:ea typeface="+mn-ea"/>
              </a:defRPr>
            </a:lvl1pPr>
          </a:lstStyle>
          <a:p>
            <a:pPr fontAlgn="base">
              <a:spcBef>
                <a:spcPct val="0"/>
              </a:spcBef>
              <a:spcAft>
                <a:spcPct val="0"/>
              </a:spcAft>
            </a:pPr>
            <a:fld id="{5977E5E5-D17F-40E6-BC07-9E923BF0CA3C}"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41566539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ea typeface="ＭＳ Ｐゴシック" charset="-128"/>
        </a:defRPr>
      </a:lvl2pPr>
      <a:lvl3pPr algn="l" rtl="0" fontAlgn="base">
        <a:spcBef>
          <a:spcPct val="0"/>
        </a:spcBef>
        <a:spcAft>
          <a:spcPct val="0"/>
        </a:spcAft>
        <a:defRPr sz="3600">
          <a:solidFill>
            <a:schemeClr val="tx2"/>
          </a:solidFill>
          <a:latin typeface="Arial Black" pitchFamily="34" charset="0"/>
          <a:ea typeface="ＭＳ Ｐゴシック" charset="-128"/>
        </a:defRPr>
      </a:lvl3pPr>
      <a:lvl4pPr algn="l" rtl="0" fontAlgn="base">
        <a:spcBef>
          <a:spcPct val="0"/>
        </a:spcBef>
        <a:spcAft>
          <a:spcPct val="0"/>
        </a:spcAft>
        <a:defRPr sz="3600">
          <a:solidFill>
            <a:schemeClr val="tx2"/>
          </a:solidFill>
          <a:latin typeface="Arial Black" pitchFamily="34" charset="0"/>
          <a:ea typeface="ＭＳ Ｐゴシック" charset="-128"/>
        </a:defRPr>
      </a:lvl4pPr>
      <a:lvl5pPr algn="l" rtl="0" fontAlgn="base">
        <a:spcBef>
          <a:spcPct val="0"/>
        </a:spcBef>
        <a:spcAft>
          <a:spcPct val="0"/>
        </a:spcAft>
        <a:defRPr sz="3600">
          <a:solidFill>
            <a:schemeClr val="tx2"/>
          </a:solidFill>
          <a:latin typeface="Arial Black" pitchFamily="34" charset="0"/>
          <a:ea typeface="ＭＳ Ｐゴシック" charset="-128"/>
        </a:defRPr>
      </a:lvl5pPr>
      <a:lvl6pPr marL="457200" algn="l" rtl="0" fontAlgn="base">
        <a:spcBef>
          <a:spcPct val="0"/>
        </a:spcBef>
        <a:spcAft>
          <a:spcPct val="0"/>
        </a:spcAft>
        <a:defRPr sz="3600">
          <a:solidFill>
            <a:schemeClr val="tx2"/>
          </a:solidFill>
          <a:latin typeface="Arial Black" pitchFamily="34" charset="0"/>
          <a:ea typeface="ＭＳ Ｐゴシック" charset="-128"/>
        </a:defRPr>
      </a:lvl6pPr>
      <a:lvl7pPr marL="914400" algn="l" rtl="0" fontAlgn="base">
        <a:spcBef>
          <a:spcPct val="0"/>
        </a:spcBef>
        <a:spcAft>
          <a:spcPct val="0"/>
        </a:spcAft>
        <a:defRPr sz="3600">
          <a:solidFill>
            <a:schemeClr val="tx2"/>
          </a:solidFill>
          <a:latin typeface="Arial Black" pitchFamily="34" charset="0"/>
          <a:ea typeface="ＭＳ Ｐゴシック" charset="-128"/>
        </a:defRPr>
      </a:lvl7pPr>
      <a:lvl8pPr marL="1371600" algn="l" rtl="0" fontAlgn="base">
        <a:spcBef>
          <a:spcPct val="0"/>
        </a:spcBef>
        <a:spcAft>
          <a:spcPct val="0"/>
        </a:spcAft>
        <a:defRPr sz="3600">
          <a:solidFill>
            <a:schemeClr val="tx2"/>
          </a:solidFill>
          <a:latin typeface="Arial Black" pitchFamily="34" charset="0"/>
          <a:ea typeface="ＭＳ Ｐゴシック" charset="-128"/>
        </a:defRPr>
      </a:lvl8pPr>
      <a:lvl9pPr marL="1828800" algn="l" rtl="0" fontAlgn="base">
        <a:spcBef>
          <a:spcPct val="0"/>
        </a:spcBef>
        <a:spcAft>
          <a:spcPct val="0"/>
        </a:spcAft>
        <a:defRPr sz="3600">
          <a:solidFill>
            <a:schemeClr val="tx2"/>
          </a:solidFill>
          <a:latin typeface="Arial Black" pitchFamily="34" charset="0"/>
          <a:ea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http://www.newbuildings.org/pier"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5.jpeg"/><Relationship Id="rId11" Type="http://schemas.openxmlformats.org/officeDocument/2006/relationships/image" Target="../media/image29.jpeg"/><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9.emf"/><Relationship Id="rId4" Type="http://schemas.openxmlformats.org/officeDocument/2006/relationships/package" Target="../embeddings/Microsoft_Word_Document3.doc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package" Target="../embeddings/Microsoft_Word_Document4.docx"/></Relationships>
</file>

<file path=ppt/slides/_rels/slide26.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4.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www.caiso.com/market/Pages/ReportsBulletins/DailyRenewablesWatch.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90" y="3715940"/>
            <a:ext cx="7772400" cy="1241425"/>
          </a:xfrm>
        </p:spPr>
        <p:txBody>
          <a:bodyPr>
            <a:normAutofit/>
          </a:bodyPr>
          <a:lstStyle/>
          <a:p>
            <a:r>
              <a:rPr lang="en-US" sz="2800" dirty="0" smtClean="0"/>
              <a:t>Biomass Working Group</a:t>
            </a:r>
            <a:br>
              <a:rPr lang="en-US" sz="2800" dirty="0" smtClean="0"/>
            </a:br>
            <a:r>
              <a:rPr lang="en-US" sz="2800" dirty="0" smtClean="0"/>
              <a:t>May 28, 2013</a:t>
            </a:r>
            <a:endParaRPr lang="en-US" sz="2800" dirty="0"/>
          </a:p>
        </p:txBody>
      </p:sp>
      <p:sp>
        <p:nvSpPr>
          <p:cNvPr id="3" name="Subtitle 2"/>
          <p:cNvSpPr>
            <a:spLocks noGrp="1"/>
          </p:cNvSpPr>
          <p:nvPr>
            <p:ph type="subTitle" idx="1"/>
          </p:nvPr>
        </p:nvSpPr>
        <p:spPr>
          <a:xfrm>
            <a:off x="1295400" y="1600200"/>
            <a:ext cx="6400800" cy="1447800"/>
          </a:xfrm>
        </p:spPr>
        <p:txBody>
          <a:bodyPr>
            <a:normAutofit/>
          </a:bodyPr>
          <a:lstStyle/>
          <a:p>
            <a:r>
              <a:rPr lang="en-US" sz="2000" b="1" dirty="0" smtClean="0">
                <a:solidFill>
                  <a:srgbClr val="006600"/>
                </a:solidFill>
              </a:rPr>
              <a:t>Stephen Kaffka</a:t>
            </a:r>
            <a:r>
              <a:rPr lang="en-US" sz="2000" dirty="0" smtClean="0"/>
              <a:t>, </a:t>
            </a:r>
            <a:r>
              <a:rPr lang="en-US" sz="2000" b="1" dirty="0" smtClean="0">
                <a:solidFill>
                  <a:srgbClr val="006600"/>
                </a:solidFill>
              </a:rPr>
              <a:t>Doug </a:t>
            </a:r>
            <a:r>
              <a:rPr lang="en-US" sz="2000" b="1" dirty="0" err="1" smtClean="0">
                <a:solidFill>
                  <a:srgbClr val="006600"/>
                </a:solidFill>
              </a:rPr>
              <a:t>Wickizer</a:t>
            </a:r>
            <a:r>
              <a:rPr lang="en-US" sz="2000" b="1" dirty="0" smtClean="0">
                <a:solidFill>
                  <a:srgbClr val="006600"/>
                </a:solidFill>
              </a:rPr>
              <a:t>, and Nathan Parker</a:t>
            </a:r>
          </a:p>
          <a:p>
            <a:r>
              <a:rPr lang="en-US" sz="2000" dirty="0" smtClean="0">
                <a:solidFill>
                  <a:srgbClr val="006600"/>
                </a:solidFill>
              </a:rPr>
              <a:t>Department of Plant Sciences, UC Davis &amp;</a:t>
            </a:r>
          </a:p>
          <a:p>
            <a:r>
              <a:rPr lang="en-US" sz="2000" dirty="0" smtClean="0">
                <a:solidFill>
                  <a:srgbClr val="006600"/>
                </a:solidFill>
              </a:rPr>
              <a:t>California Bi</a:t>
            </a:r>
            <a:r>
              <a:rPr lang="en-US" sz="1900" dirty="0" smtClean="0">
                <a:solidFill>
                  <a:srgbClr val="006600"/>
                </a:solidFill>
              </a:rPr>
              <a:t>o</a:t>
            </a:r>
            <a:r>
              <a:rPr lang="en-US" sz="2000" dirty="0" smtClean="0">
                <a:solidFill>
                  <a:srgbClr val="006600"/>
                </a:solidFill>
              </a:rPr>
              <a:t>mass Collaborative; Cal Fire, Institute for Transportation Studies, UC Davis</a:t>
            </a:r>
          </a:p>
          <a:p>
            <a:endParaRPr lang="en-US" sz="2400" dirty="0">
              <a:solidFill>
                <a:srgbClr val="92D050"/>
              </a:solidFill>
            </a:endParaRPr>
          </a:p>
        </p:txBody>
      </p:sp>
      <p:sp>
        <p:nvSpPr>
          <p:cNvPr id="4" name="TextBox 3"/>
          <p:cNvSpPr txBox="1"/>
          <p:nvPr/>
        </p:nvSpPr>
        <p:spPr>
          <a:xfrm>
            <a:off x="228600" y="457200"/>
            <a:ext cx="8686800" cy="707886"/>
          </a:xfrm>
          <a:prstGeom prst="rect">
            <a:avLst/>
          </a:prstGeom>
          <a:noFill/>
        </p:spPr>
        <p:txBody>
          <a:bodyPr wrap="square" rtlCol="0">
            <a:spAutoFit/>
          </a:bodyPr>
          <a:lstStyle/>
          <a:p>
            <a:pPr algn="ctr"/>
            <a:r>
              <a:rPr lang="en-US" sz="4000" b="1" dirty="0" smtClean="0">
                <a:latin typeface="Calibri" pitchFamily="34" charset="0"/>
              </a:rPr>
              <a:t>Forest Biomass and Energy in California</a:t>
            </a:r>
            <a:endParaRPr lang="en-US" sz="4000" b="1" dirty="0">
              <a:latin typeface="Calibri" pitchFamily="34" charset="0"/>
            </a:endParaRPr>
          </a:p>
        </p:txBody>
      </p:sp>
      <p:pic>
        <p:nvPicPr>
          <p:cNvPr id="5" name="Picture 5" descr="PSlogo%20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29776"/>
            <a:ext cx="1323975" cy="59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ramon\Downloads\logo-web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6226303"/>
            <a:ext cx="2438400" cy="36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236823"/>
            <a:ext cx="3849688" cy="38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ecseal copy"/>
          <p:cNvPicPr/>
          <p:nvPr/>
        </p:nvPicPr>
        <p:blipFill>
          <a:blip r:embed="rId5" cstate="print"/>
          <a:srcRect/>
          <a:stretch>
            <a:fillRect/>
          </a:stretch>
        </p:blipFill>
        <p:spPr bwMode="auto">
          <a:xfrm>
            <a:off x="6571358" y="4965603"/>
            <a:ext cx="943610" cy="857250"/>
          </a:xfrm>
          <a:prstGeom prst="rect">
            <a:avLst/>
          </a:prstGeom>
          <a:noFill/>
          <a:ln w="9525">
            <a:noFill/>
            <a:miter lim="800000"/>
            <a:headEnd/>
            <a:tailEnd/>
          </a:ln>
        </p:spPr>
      </p:pic>
      <p:pic>
        <p:nvPicPr>
          <p:cNvPr id="9" name="Picture 5" descr="Public Interest Energy Research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8876" y="5007570"/>
            <a:ext cx="990600" cy="74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98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57200"/>
            <a:ext cx="61245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4953000"/>
            <a:ext cx="7848600" cy="1477328"/>
          </a:xfrm>
          <a:prstGeom prst="rect">
            <a:avLst/>
          </a:prstGeom>
          <a:solidFill>
            <a:schemeClr val="bg1">
              <a:lumMod val="85000"/>
            </a:schemeClr>
          </a:solidFill>
          <a:ln>
            <a:solidFill>
              <a:srgbClr val="002060"/>
            </a:solidFill>
          </a:ln>
        </p:spPr>
        <p:txBody>
          <a:bodyPr wrap="square" rtlCol="0">
            <a:spAutoFit/>
          </a:bodyPr>
          <a:lstStyle/>
          <a:p>
            <a:r>
              <a:rPr lang="en-US" dirty="0" smtClean="0">
                <a:solidFill>
                  <a:srgbClr val="000000"/>
                </a:solidFill>
              </a:rPr>
              <a:t>The LCFS should stimulate he production of lower carbon fuels and supporting industries.  With </a:t>
            </a:r>
            <a:r>
              <a:rPr lang="en-US" dirty="0">
                <a:solidFill>
                  <a:srgbClr val="000000"/>
                </a:solidFill>
              </a:rPr>
              <a:t>time, low carbon intensity biofuels should command a premium price.  </a:t>
            </a:r>
            <a:r>
              <a:rPr lang="en-US" dirty="0" smtClean="0">
                <a:solidFill>
                  <a:srgbClr val="000000"/>
                </a:solidFill>
              </a:rPr>
              <a:t>Most compliance scenarios include biofuels.  But </a:t>
            </a:r>
            <a:r>
              <a:rPr lang="en-US" dirty="0">
                <a:solidFill>
                  <a:srgbClr val="000000"/>
                </a:solidFill>
              </a:rPr>
              <a:t>where will the fuels come from?  Brazil</a:t>
            </a:r>
            <a:r>
              <a:rPr lang="en-US" dirty="0" smtClean="0">
                <a:solidFill>
                  <a:srgbClr val="000000"/>
                </a:solidFill>
              </a:rPr>
              <a:t>?  We should produce some of the fuel we consume in California in-state to create new wealth and jobs.</a:t>
            </a:r>
            <a:endParaRPr lang="en-US" dirty="0">
              <a:solidFill>
                <a:srgbClr val="000000"/>
              </a:solidFill>
            </a:endParaRPr>
          </a:p>
        </p:txBody>
      </p:sp>
    </p:spTree>
    <p:extLst>
      <p:ext uri="{BB962C8B-B14F-4D97-AF65-F5344CB8AC3E}">
        <p14:creationId xmlns:p14="http://schemas.microsoft.com/office/powerpoint/2010/main" val="893762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88417"/>
            <a:ext cx="3755002" cy="2679213"/>
          </a:xfrm>
          <a:prstGeom prst="rect">
            <a:avLst/>
          </a:prstGeom>
          <a:noFill/>
          <a:ln>
            <a:solidFill>
              <a:schemeClr val="tx1"/>
            </a:solidFill>
          </a:ln>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67633"/>
            <a:ext cx="4511284" cy="3275687"/>
          </a:xfrm>
          <a:prstGeom prst="rect">
            <a:avLst/>
          </a:prstGeom>
          <a:noFill/>
          <a:ln>
            <a:solidFill>
              <a:schemeClr val="tx1"/>
            </a:solidFill>
          </a:ln>
        </p:spPr>
      </p:pic>
      <p:sp>
        <p:nvSpPr>
          <p:cNvPr id="4" name="TextBox 3"/>
          <p:cNvSpPr txBox="1"/>
          <p:nvPr/>
        </p:nvSpPr>
        <p:spPr>
          <a:xfrm>
            <a:off x="914400" y="379955"/>
            <a:ext cx="7315200" cy="400110"/>
          </a:xfrm>
          <a:prstGeom prst="rect">
            <a:avLst/>
          </a:prstGeom>
          <a:noFill/>
        </p:spPr>
        <p:txBody>
          <a:bodyPr wrap="square" rtlCol="0">
            <a:spAutoFit/>
          </a:bodyPr>
          <a:lstStyle/>
          <a:p>
            <a:r>
              <a:rPr lang="en-US" sz="2000" b="1" dirty="0" smtClean="0"/>
              <a:t>Some potential conversion pathways for </a:t>
            </a:r>
            <a:r>
              <a:rPr lang="en-US" sz="2000" b="1" dirty="0" err="1" smtClean="0"/>
              <a:t>lignocellulosic</a:t>
            </a:r>
            <a:r>
              <a:rPr lang="en-US" sz="2000" b="1" dirty="0" smtClean="0"/>
              <a:t> residues</a:t>
            </a:r>
            <a:endParaRPr lang="en-US" sz="2000" b="1" dirty="0"/>
          </a:p>
        </p:txBody>
      </p:sp>
      <p:sp>
        <p:nvSpPr>
          <p:cNvPr id="5" name="TextBox 4"/>
          <p:cNvSpPr txBox="1"/>
          <p:nvPr/>
        </p:nvSpPr>
        <p:spPr>
          <a:xfrm>
            <a:off x="5867400" y="5943600"/>
            <a:ext cx="2590800" cy="381000"/>
          </a:xfrm>
          <a:prstGeom prst="rect">
            <a:avLst/>
          </a:prstGeom>
          <a:noFill/>
        </p:spPr>
        <p:txBody>
          <a:bodyPr wrap="square" rtlCol="0">
            <a:spAutoFit/>
          </a:bodyPr>
          <a:lstStyle/>
          <a:p>
            <a:r>
              <a:rPr lang="en-US" dirty="0" smtClean="0"/>
              <a:t>Courtesy of B. Jenkins</a:t>
            </a:r>
            <a:endParaRPr lang="en-US" dirty="0"/>
          </a:p>
        </p:txBody>
      </p:sp>
    </p:spTree>
    <p:extLst>
      <p:ext uri="{BB962C8B-B14F-4D97-AF65-F5344CB8AC3E}">
        <p14:creationId xmlns:p14="http://schemas.microsoft.com/office/powerpoint/2010/main" val="236200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a:solidFill>
            <a:srgbClr val="99FF99"/>
          </a:solidFill>
          <a:ln>
            <a:solidFill>
              <a:schemeClr val="tx1"/>
            </a:solidFill>
          </a:ln>
        </p:spPr>
        <p:txBody>
          <a:bodyPr/>
          <a:lstStyle/>
          <a:p>
            <a:r>
              <a:rPr lang="en-US" sz="2400" dirty="0" smtClean="0">
                <a:latin typeface="Arial Rounded MT Bold" pitchFamily="34" charset="0"/>
              </a:rPr>
              <a:t>Estimated Gross </a:t>
            </a:r>
            <a:r>
              <a:rPr lang="en-US" sz="2400" dirty="0">
                <a:latin typeface="Arial Rounded MT Bold" pitchFamily="34" charset="0"/>
              </a:rPr>
              <a:t>Ethanol Potential from Cellulosic Residues  in California---</a:t>
            </a:r>
            <a:r>
              <a:rPr lang="en-US" sz="1800" dirty="0">
                <a:latin typeface="Arial Rounded MT Bold" pitchFamily="34" charset="0"/>
              </a:rPr>
              <a:t>Williams et al, (2007)-AB 118 Report</a:t>
            </a:r>
          </a:p>
        </p:txBody>
      </p:sp>
      <p:graphicFrame>
        <p:nvGraphicFramePr>
          <p:cNvPr id="13315" name="Group 3"/>
          <p:cNvGraphicFramePr>
            <a:graphicFrameLocks noGrp="1"/>
          </p:cNvGraphicFramePr>
          <p:nvPr>
            <p:ph type="tbl" idx="1"/>
            <p:extLst>
              <p:ext uri="{D42A27DB-BD31-4B8C-83A1-F6EECF244321}">
                <p14:modId xmlns:p14="http://schemas.microsoft.com/office/powerpoint/2010/main" val="1714477563"/>
              </p:ext>
            </p:extLst>
          </p:nvPr>
        </p:nvGraphicFramePr>
        <p:xfrm>
          <a:off x="457200" y="1295400"/>
          <a:ext cx="8229600" cy="4369436"/>
        </p:xfrm>
        <a:graphic>
          <a:graphicData uri="http://schemas.openxmlformats.org/drawingml/2006/table">
            <a:tbl>
              <a:tblPr/>
              <a:tblGrid>
                <a:gridCol w="3276600"/>
                <a:gridCol w="1676400"/>
                <a:gridCol w="1752600"/>
                <a:gridCol w="1524000"/>
              </a:tblGrid>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Rounded MT Bold" pitchFamily="34" charset="0"/>
                        </a:rPr>
                        <a:t>Biomass Source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Rounded MT Bold" pitchFamily="34" charset="0"/>
                        </a:rPr>
                        <a:t>(residues)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Potential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Feed stock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(MBDT/</a:t>
                      </a:r>
                      <a:r>
                        <a:rPr kumimoji="0" lang="en-US" sz="2000" b="0" i="0" u="none" strike="noStrike" cap="none" normalizeH="0" baseline="0" dirty="0" err="1" smtClean="0">
                          <a:ln>
                            <a:noFill/>
                          </a:ln>
                          <a:solidFill>
                            <a:schemeClr val="tx1"/>
                          </a:solidFill>
                          <a:effectLst/>
                          <a:latin typeface="Arial Rounded MT Bold" pitchFamily="34" charset="0"/>
                        </a:rPr>
                        <a:t>yr</a:t>
                      </a:r>
                      <a:r>
                        <a:rPr kumimoji="0" lang="en-US" sz="2000" b="0" i="0" u="none" strike="noStrike" cap="none" normalizeH="0" baseline="0" dirty="0" smtClean="0">
                          <a:ln>
                            <a:noFill/>
                          </a:ln>
                          <a:solidFill>
                            <a:schemeClr val="tx1"/>
                          </a:solidFill>
                          <a:effectLst/>
                          <a:latin typeface="Arial Rounded MT Bold"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Potential Ethanol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a:t>
                      </a:r>
                      <a:r>
                        <a:rPr kumimoji="0" lang="en-US" sz="2000" b="0" i="0" u="none" strike="noStrike" cap="none" normalizeH="0" baseline="0" dirty="0" err="1" smtClean="0">
                          <a:ln>
                            <a:noFill/>
                          </a:ln>
                          <a:solidFill>
                            <a:schemeClr val="tx1"/>
                          </a:solidFill>
                          <a:effectLst/>
                          <a:latin typeface="Arial Rounded MT Bold" pitchFamily="34" charset="0"/>
                        </a:rPr>
                        <a:t>Mgal</a:t>
                      </a:r>
                      <a:r>
                        <a:rPr kumimoji="0" lang="en-US" sz="2000" b="0" i="0" u="none" strike="noStrike" cap="none" normalizeH="0" baseline="0" dirty="0" smtClean="0">
                          <a:ln>
                            <a:noFill/>
                          </a:ln>
                          <a:solidFill>
                            <a:schemeClr val="tx1"/>
                          </a:solidFill>
                          <a:effectLst/>
                          <a:latin typeface="Arial Rounded MT Bold" pitchFamily="34" charset="0"/>
                        </a:rPr>
                        <a:t>/</a:t>
                      </a:r>
                      <a:r>
                        <a:rPr kumimoji="0" lang="en-US" sz="2000" b="0" i="0" u="none" strike="noStrike" cap="none" normalizeH="0" baseline="0" dirty="0" err="1" smtClean="0">
                          <a:ln>
                            <a:noFill/>
                          </a:ln>
                          <a:solidFill>
                            <a:schemeClr val="tx1"/>
                          </a:solidFill>
                          <a:effectLst/>
                          <a:latin typeface="Arial Rounded MT Bold" pitchFamily="34" charset="0"/>
                        </a:rPr>
                        <a:t>yr</a:t>
                      </a:r>
                      <a:r>
                        <a:rPr kumimoji="0" lang="en-US" sz="2000" b="0" i="0" u="none" strike="noStrike" cap="none" normalizeH="0" baseline="0" dirty="0" smtClean="0">
                          <a:ln>
                            <a:noFill/>
                          </a:ln>
                          <a:solidFill>
                            <a:schemeClr val="tx1"/>
                          </a:solidFill>
                          <a:effectLst/>
                          <a:latin typeface="Arial Rounded MT Bold"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Gasoline equivalent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a:t>
                      </a:r>
                      <a:r>
                        <a:rPr kumimoji="0" lang="en-US" sz="2000" b="0" i="0" u="none" strike="noStrike" cap="none" normalizeH="0" baseline="0" dirty="0" err="1" smtClean="0">
                          <a:ln>
                            <a:noFill/>
                          </a:ln>
                          <a:solidFill>
                            <a:schemeClr val="tx1"/>
                          </a:solidFill>
                          <a:effectLst/>
                          <a:latin typeface="Arial Rounded MT Bold" pitchFamily="34" charset="0"/>
                        </a:rPr>
                        <a:t>Mgge</a:t>
                      </a:r>
                      <a:r>
                        <a:rPr kumimoji="0" lang="en-US" sz="2000" b="0" i="0" u="none" strike="noStrike" cap="none" normalizeH="0" baseline="0" dirty="0" smtClean="0">
                          <a:ln>
                            <a:noFill/>
                          </a:ln>
                          <a:solidFill>
                            <a:schemeClr val="tx1"/>
                          </a:solidFill>
                          <a:effectLst/>
                          <a:latin typeface="Arial Rounded MT Bold" pitchFamily="34" charset="0"/>
                        </a:rPr>
                        <a:t>/</a:t>
                      </a:r>
                      <a:r>
                        <a:rPr kumimoji="0" lang="en-US" sz="2000" b="0" i="0" u="none" strike="noStrike" cap="none" normalizeH="0" baseline="0" dirty="0" err="1" smtClean="0">
                          <a:ln>
                            <a:noFill/>
                          </a:ln>
                          <a:solidFill>
                            <a:schemeClr val="tx1"/>
                          </a:solidFill>
                          <a:effectLst/>
                          <a:latin typeface="Arial Rounded MT Bold" pitchFamily="34" charset="0"/>
                        </a:rPr>
                        <a:t>yr</a:t>
                      </a:r>
                      <a:r>
                        <a:rPr kumimoji="0" lang="en-US" sz="2000" b="0" i="0" u="none" strike="noStrike" cap="none" normalizeH="0" baseline="0" dirty="0" smtClean="0">
                          <a:ln>
                            <a:noFill/>
                          </a:ln>
                          <a:solidFill>
                            <a:schemeClr val="tx1"/>
                          </a:solidFill>
                          <a:effectLst/>
                          <a:latin typeface="Arial Rounded MT Bold"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Rounded MT Bold" pitchFamily="34" charset="0"/>
                        </a:rPr>
                        <a:t>Field and seed crops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Rounded MT Bold"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Rounded MT Bold" pitchFamily="34" charset="0"/>
                        </a:rPr>
                        <a:t>Orchard/vine prunings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Rounded MT Bold" pitchFamily="34" charset="0"/>
                        </a:rPr>
                        <a:t>Landfills:  mixed paper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Rounded MT Bold" pitchFamily="34" charset="0"/>
                        </a:rPr>
                        <a:t>Landfills:  wood&amp; green waste with ADC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Rounded MT Bold" pitchFamily="34"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339933"/>
                          </a:solidFill>
                          <a:effectLst/>
                          <a:latin typeface="Arial Rounded MT Bold" pitchFamily="34" charset="0"/>
                        </a:rPr>
                        <a:t>Forest biomass residues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339933"/>
                          </a:solidFill>
                          <a:effectLst/>
                          <a:latin typeface="Arial Rounded MT Bold" pitchFamily="34"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339933"/>
                          </a:solidFill>
                          <a:effectLst/>
                          <a:latin typeface="Arial Rounded MT Bold" pitchFamily="34" charset="0"/>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339933"/>
                          </a:solidFill>
                          <a:effectLst/>
                          <a:latin typeface="Arial Rounded MT Bold" pitchFamily="34" charset="0"/>
                        </a:rPr>
                        <a:t>660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Rounded MT Bold" pitchFamily="34"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Rounded MT Bold" pitchFamily="34" charset="0"/>
                        </a:rPr>
                        <a:t>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Rounded MT Bold" pitchFamily="34" charset="0"/>
                        </a:rPr>
                        <a:t>1,814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Rounded MT Bold" pitchFamily="34" charset="0"/>
                        </a:rPr>
                        <a:t>1,205*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57" name="Text Box 45"/>
          <p:cNvSpPr txBox="1">
            <a:spLocks noChangeArrowheads="1"/>
          </p:cNvSpPr>
          <p:nvPr/>
        </p:nvSpPr>
        <p:spPr bwMode="auto">
          <a:xfrm>
            <a:off x="342900" y="5638800"/>
            <a:ext cx="88011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prstClr val="black"/>
                </a:solidFill>
              </a:rPr>
              <a:t>*1.5 M acres of dedicated cellulosic energy crops could add 400 to 900 </a:t>
            </a:r>
            <a:r>
              <a:rPr lang="en-US" dirty="0" err="1">
                <a:solidFill>
                  <a:prstClr val="black"/>
                </a:solidFill>
              </a:rPr>
              <a:t>Mgge</a:t>
            </a:r>
            <a:r>
              <a:rPr lang="en-US" dirty="0">
                <a:solidFill>
                  <a:prstClr val="black"/>
                </a:solidFill>
              </a:rPr>
              <a:t> to potential</a:t>
            </a:r>
            <a:r>
              <a:rPr lang="en-US" dirty="0" smtClean="0">
                <a:solidFill>
                  <a:prstClr val="black"/>
                </a:solidFill>
              </a:rPr>
              <a:t>.  </a:t>
            </a:r>
            <a:endParaRPr lang="en-US" dirty="0">
              <a:solidFill>
                <a:prstClr val="black"/>
              </a:solidFill>
            </a:endParaRPr>
          </a:p>
          <a:p>
            <a:pPr>
              <a:spcBef>
                <a:spcPct val="50000"/>
              </a:spcBef>
            </a:pPr>
            <a:r>
              <a:rPr lang="en-US" b="1" dirty="0">
                <a:solidFill>
                  <a:srgbClr val="FF0000"/>
                </a:solidFill>
              </a:rPr>
              <a:t>These are not estimates of economically recoverable or sustainable biomass.</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403839"/>
            <a:ext cx="2298700" cy="30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76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Description: Wildfires in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57800" y="708454"/>
            <a:ext cx="3657600" cy="4524315"/>
          </a:xfrm>
          <a:prstGeom prst="rect">
            <a:avLst/>
          </a:prstGeom>
          <a:noFill/>
        </p:spPr>
        <p:txBody>
          <a:bodyPr wrap="square" rtlCol="0">
            <a:spAutoFit/>
          </a:bodyPr>
          <a:lstStyle/>
          <a:p>
            <a:r>
              <a:rPr lang="en-US" sz="2400" dirty="0" smtClean="0"/>
              <a:t>Chronic forest fires destroy large amounts of biomass annually in California, altering ecosystems, and causing public health problems.  Reducing risk of fire through fuel load reduction is one way to link harvesting biomass for energy with other environmental and economic goods.</a:t>
            </a:r>
            <a:endParaRPr lang="en-US" sz="2400" dirty="0"/>
          </a:p>
        </p:txBody>
      </p:sp>
    </p:spTree>
    <p:extLst>
      <p:ext uri="{BB962C8B-B14F-4D97-AF65-F5344CB8AC3E}">
        <p14:creationId xmlns:p14="http://schemas.microsoft.com/office/powerpoint/2010/main" val="120320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8125"/>
            <a:ext cx="6400800" cy="600075"/>
          </a:xfrm>
        </p:spPr>
        <p:txBody>
          <a:bodyPr>
            <a:normAutofit fontScale="90000"/>
          </a:bodyPr>
          <a:lstStyle/>
          <a:p>
            <a:pPr algn="ctr" fontAlgn="auto">
              <a:spcAft>
                <a:spcPts val="0"/>
              </a:spcAft>
              <a:defRPr/>
            </a:pPr>
            <a:r>
              <a:rPr lang="en-US" dirty="0" smtClean="0"/>
              <a:t>Treatment Priorities</a:t>
            </a:r>
            <a:endParaRPr lang="en-US" dirty="0"/>
          </a:p>
        </p:txBody>
      </p:sp>
      <p:pic>
        <p:nvPicPr>
          <p:cNvPr id="37890"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400800" y="1828800"/>
            <a:ext cx="1504950" cy="1285875"/>
          </a:xfrm>
        </p:spPr>
      </p:pic>
      <p:pic>
        <p:nvPicPr>
          <p:cNvPr id="37891"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914400"/>
            <a:ext cx="4416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7"/>
          <p:cNvSpPr txBox="1">
            <a:spLocks noChangeArrowheads="1"/>
          </p:cNvSpPr>
          <p:nvPr/>
        </p:nvSpPr>
        <p:spPr bwMode="auto">
          <a:xfrm>
            <a:off x="304800" y="1066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itchFamily="18" charset="0"/>
                <a:cs typeface="Arial" pitchFamily="34" charset="0"/>
              </a:defRPr>
            </a:lvl1pPr>
            <a:lvl2pPr marL="742950" indent="-285750">
              <a:defRPr>
                <a:solidFill>
                  <a:schemeClr val="tx1"/>
                </a:solidFill>
                <a:latin typeface="Perpetua" pitchFamily="18" charset="0"/>
                <a:cs typeface="Arial" pitchFamily="34" charset="0"/>
              </a:defRPr>
            </a:lvl2pPr>
            <a:lvl3pPr marL="1143000" indent="-228600">
              <a:defRPr>
                <a:solidFill>
                  <a:schemeClr val="tx1"/>
                </a:solidFill>
                <a:latin typeface="Perpetua" pitchFamily="18" charset="0"/>
                <a:cs typeface="Arial" pitchFamily="34" charset="0"/>
              </a:defRPr>
            </a:lvl3pPr>
            <a:lvl4pPr marL="1600200" indent="-228600">
              <a:defRPr>
                <a:solidFill>
                  <a:schemeClr val="tx1"/>
                </a:solidFill>
                <a:latin typeface="Perpetua" pitchFamily="18" charset="0"/>
                <a:cs typeface="Arial" pitchFamily="34" charset="0"/>
              </a:defRPr>
            </a:lvl4pPr>
            <a:lvl5pPr marL="2057400" indent="-228600">
              <a:defRPr>
                <a:solidFill>
                  <a:schemeClr val="tx1"/>
                </a:solidFill>
                <a:latin typeface="Perpetua" pitchFamily="18" charset="0"/>
                <a:cs typeface="Arial" pitchFamily="34" charset="0"/>
              </a:defRPr>
            </a:lvl5pPr>
            <a:lvl6pPr marL="2514600" indent="-228600" fontAlgn="base">
              <a:spcBef>
                <a:spcPct val="0"/>
              </a:spcBef>
              <a:spcAft>
                <a:spcPct val="0"/>
              </a:spcAft>
              <a:defRPr>
                <a:solidFill>
                  <a:schemeClr val="tx1"/>
                </a:solidFill>
                <a:latin typeface="Perpetua" pitchFamily="18" charset="0"/>
                <a:cs typeface="Arial" pitchFamily="34" charset="0"/>
              </a:defRPr>
            </a:lvl6pPr>
            <a:lvl7pPr marL="2971800" indent="-228600" fontAlgn="base">
              <a:spcBef>
                <a:spcPct val="0"/>
              </a:spcBef>
              <a:spcAft>
                <a:spcPct val="0"/>
              </a:spcAft>
              <a:defRPr>
                <a:solidFill>
                  <a:schemeClr val="tx1"/>
                </a:solidFill>
                <a:latin typeface="Perpetua" pitchFamily="18" charset="0"/>
                <a:cs typeface="Arial" pitchFamily="34" charset="0"/>
              </a:defRPr>
            </a:lvl7pPr>
            <a:lvl8pPr marL="3429000" indent="-228600" fontAlgn="base">
              <a:spcBef>
                <a:spcPct val="0"/>
              </a:spcBef>
              <a:spcAft>
                <a:spcPct val="0"/>
              </a:spcAft>
              <a:defRPr>
                <a:solidFill>
                  <a:schemeClr val="tx1"/>
                </a:solidFill>
                <a:latin typeface="Perpetua" pitchFamily="18" charset="0"/>
                <a:cs typeface="Arial" pitchFamily="34" charset="0"/>
              </a:defRPr>
            </a:lvl8pPr>
            <a:lvl9pPr marL="3886200" indent="-228600" fontAlgn="base">
              <a:spcBef>
                <a:spcPct val="0"/>
              </a:spcBef>
              <a:spcAft>
                <a:spcPct val="0"/>
              </a:spcAft>
              <a:defRPr>
                <a:solidFill>
                  <a:schemeClr val="tx1"/>
                </a:solidFill>
                <a:latin typeface="Perpetua" pitchFamily="18" charset="0"/>
                <a:cs typeface="Arial" pitchFamily="34" charset="0"/>
              </a:defRPr>
            </a:lvl9pPr>
          </a:lstStyle>
          <a:p>
            <a:r>
              <a:rPr lang="en-US" sz="1400"/>
              <a:t>Example treatment priorities map</a:t>
            </a:r>
          </a:p>
        </p:txBody>
      </p:sp>
      <p:sp>
        <p:nvSpPr>
          <p:cNvPr id="37898" name="Text Box 10"/>
          <p:cNvSpPr txBox="1">
            <a:spLocks noChangeArrowheads="1"/>
          </p:cNvSpPr>
          <p:nvPr/>
        </p:nvSpPr>
        <p:spPr bwMode="auto">
          <a:xfrm>
            <a:off x="2362200" y="1905000"/>
            <a:ext cx="2057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a:t>Fire Threat Treatment Areas</a:t>
            </a:r>
          </a:p>
        </p:txBody>
      </p:sp>
      <p:pic>
        <p:nvPicPr>
          <p:cNvPr id="37899" name="Picture 17" descr="fraplogo_withnewpatch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7985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9" descr="USFS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0" y="1524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2" name="Group 14"/>
          <p:cNvGrpSpPr>
            <a:grpSpLocks/>
          </p:cNvGrpSpPr>
          <p:nvPr/>
        </p:nvGrpSpPr>
        <p:grpSpPr bwMode="auto">
          <a:xfrm>
            <a:off x="6324600" y="4572000"/>
            <a:ext cx="2362200" cy="1581150"/>
            <a:chOff x="3792" y="1008"/>
            <a:chExt cx="1488" cy="996"/>
          </a:xfrm>
        </p:grpSpPr>
        <p:sp>
          <p:nvSpPr>
            <p:cNvPr id="37894" name="TextBox 8"/>
            <p:cNvSpPr txBox="1">
              <a:spLocks noChangeArrowheads="1"/>
            </p:cNvSpPr>
            <p:nvPr/>
          </p:nvSpPr>
          <p:spPr bwMode="auto">
            <a:xfrm>
              <a:off x="3792" y="1008"/>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itchFamily="18" charset="0"/>
                  <a:cs typeface="Arial" pitchFamily="34" charset="0"/>
                </a:defRPr>
              </a:lvl1pPr>
              <a:lvl2pPr marL="742950" indent="-285750">
                <a:defRPr>
                  <a:solidFill>
                    <a:schemeClr val="tx1"/>
                  </a:solidFill>
                  <a:latin typeface="Perpetua" pitchFamily="18" charset="0"/>
                  <a:cs typeface="Arial" pitchFamily="34" charset="0"/>
                </a:defRPr>
              </a:lvl2pPr>
              <a:lvl3pPr marL="1143000" indent="-228600">
                <a:defRPr>
                  <a:solidFill>
                    <a:schemeClr val="tx1"/>
                  </a:solidFill>
                  <a:latin typeface="Perpetua" pitchFamily="18" charset="0"/>
                  <a:cs typeface="Arial" pitchFamily="34" charset="0"/>
                </a:defRPr>
              </a:lvl3pPr>
              <a:lvl4pPr marL="1600200" indent="-228600">
                <a:defRPr>
                  <a:solidFill>
                    <a:schemeClr val="tx1"/>
                  </a:solidFill>
                  <a:latin typeface="Perpetua" pitchFamily="18" charset="0"/>
                  <a:cs typeface="Arial" pitchFamily="34" charset="0"/>
                </a:defRPr>
              </a:lvl4pPr>
              <a:lvl5pPr marL="2057400" indent="-228600">
                <a:defRPr>
                  <a:solidFill>
                    <a:schemeClr val="tx1"/>
                  </a:solidFill>
                  <a:latin typeface="Perpetua" pitchFamily="18" charset="0"/>
                  <a:cs typeface="Arial" pitchFamily="34" charset="0"/>
                </a:defRPr>
              </a:lvl5pPr>
              <a:lvl6pPr marL="2514600" indent="-228600" fontAlgn="base">
                <a:spcBef>
                  <a:spcPct val="0"/>
                </a:spcBef>
                <a:spcAft>
                  <a:spcPct val="0"/>
                </a:spcAft>
                <a:defRPr>
                  <a:solidFill>
                    <a:schemeClr val="tx1"/>
                  </a:solidFill>
                  <a:latin typeface="Perpetua" pitchFamily="18" charset="0"/>
                  <a:cs typeface="Arial" pitchFamily="34" charset="0"/>
                </a:defRPr>
              </a:lvl6pPr>
              <a:lvl7pPr marL="2971800" indent="-228600" fontAlgn="base">
                <a:spcBef>
                  <a:spcPct val="0"/>
                </a:spcBef>
                <a:spcAft>
                  <a:spcPct val="0"/>
                </a:spcAft>
                <a:defRPr>
                  <a:solidFill>
                    <a:schemeClr val="tx1"/>
                  </a:solidFill>
                  <a:latin typeface="Perpetua" pitchFamily="18" charset="0"/>
                  <a:cs typeface="Arial" pitchFamily="34" charset="0"/>
                </a:defRPr>
              </a:lvl7pPr>
              <a:lvl8pPr marL="3429000" indent="-228600" fontAlgn="base">
                <a:spcBef>
                  <a:spcPct val="0"/>
                </a:spcBef>
                <a:spcAft>
                  <a:spcPct val="0"/>
                </a:spcAft>
                <a:defRPr>
                  <a:solidFill>
                    <a:schemeClr val="tx1"/>
                  </a:solidFill>
                  <a:latin typeface="Perpetua" pitchFamily="18" charset="0"/>
                  <a:cs typeface="Arial" pitchFamily="34" charset="0"/>
                </a:defRPr>
              </a:lvl8pPr>
              <a:lvl9pPr marL="3886200" indent="-228600" fontAlgn="base">
                <a:spcBef>
                  <a:spcPct val="0"/>
                </a:spcBef>
                <a:spcAft>
                  <a:spcPct val="0"/>
                </a:spcAft>
                <a:defRPr>
                  <a:solidFill>
                    <a:schemeClr val="tx1"/>
                  </a:solidFill>
                  <a:latin typeface="Perpetua" pitchFamily="18" charset="0"/>
                  <a:cs typeface="Arial" pitchFamily="34" charset="0"/>
                </a:defRPr>
              </a:lvl9pPr>
            </a:lstStyle>
            <a:p>
              <a:r>
                <a:rPr lang="en-US" u="sng"/>
                <a:t>Potential Priority Areas</a:t>
              </a:r>
            </a:p>
          </p:txBody>
        </p:sp>
        <p:sp>
          <p:nvSpPr>
            <p:cNvPr id="37901" name="Text Box 13"/>
            <p:cNvSpPr txBox="1">
              <a:spLocks noChangeArrowheads="1"/>
            </p:cNvSpPr>
            <p:nvPr/>
          </p:nvSpPr>
          <p:spPr bwMode="auto">
            <a:xfrm>
              <a:off x="3888" y="1248"/>
              <a:ext cx="1152" cy="756"/>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atin typeface="Perpetua" pitchFamily="18" charset="0"/>
                </a:rPr>
                <a:t>Fire Threat</a:t>
              </a:r>
            </a:p>
            <a:p>
              <a:pPr>
                <a:buFontTx/>
                <a:buChar char="•"/>
              </a:pPr>
              <a:r>
                <a:rPr lang="en-US">
                  <a:latin typeface="Perpetua" pitchFamily="18" charset="0"/>
                </a:rPr>
                <a:t>Forest Health</a:t>
              </a:r>
            </a:p>
            <a:p>
              <a:pPr>
                <a:buFontTx/>
                <a:buChar char="•"/>
              </a:pPr>
              <a:r>
                <a:rPr lang="en-US">
                  <a:latin typeface="Perpetua" pitchFamily="18" charset="0"/>
                </a:rPr>
                <a:t>Insect and Disease Risk</a:t>
              </a:r>
            </a:p>
          </p:txBody>
        </p:sp>
      </p:grpSp>
      <p:sp>
        <p:nvSpPr>
          <p:cNvPr id="37904" name="Text Box 16"/>
          <p:cNvSpPr txBox="1">
            <a:spLocks noChangeArrowheads="1"/>
          </p:cNvSpPr>
          <p:nvPr/>
        </p:nvSpPr>
        <p:spPr bwMode="auto">
          <a:xfrm>
            <a:off x="5943600" y="3381375"/>
            <a:ext cx="2819400" cy="925513"/>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Estimates for treatment priorities are reported within hauling distance</a:t>
            </a:r>
          </a:p>
        </p:txBody>
      </p:sp>
      <p:pic>
        <p:nvPicPr>
          <p:cNvPr id="13" name="Picture 3" descr="Ladder fuels and crowni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28600"/>
            <a:ext cx="224313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09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descr="04190"/>
          <p:cNvPicPr>
            <a:picLocks noChangeAspect="1" noChangeArrowheads="1"/>
          </p:cNvPicPr>
          <p:nvPr/>
        </p:nvPicPr>
        <p:blipFill>
          <a:blip r:embed="rId3">
            <a:lum bright="8000" contrast="18000"/>
            <a:extLst>
              <a:ext uri="{28A0092B-C50C-407E-A947-70E740481C1C}">
                <a14:useLocalDpi xmlns:a14="http://schemas.microsoft.com/office/drawing/2010/main" val="0"/>
              </a:ext>
            </a:extLst>
          </a:blip>
          <a:srcRect/>
          <a:stretch>
            <a:fillRect/>
          </a:stretch>
        </p:blipFill>
        <p:spPr bwMode="auto">
          <a:xfrm>
            <a:off x="2209800" y="4546600"/>
            <a:ext cx="14478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3"/>
          <p:cNvSpPr txBox="1">
            <a:spLocks noChangeArrowheads="1"/>
          </p:cNvSpPr>
          <p:nvPr/>
        </p:nvSpPr>
        <p:spPr bwMode="auto">
          <a:xfrm>
            <a:off x="457200" y="5992813"/>
            <a:ext cx="787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rPr>
              <a:t>Warming and Earlier Spring Increases Western U.S. Forest Wildfire Activity</a:t>
            </a:r>
          </a:p>
          <a:p>
            <a:pPr eaLnBrk="1" fontAlgn="base" hangingPunct="1">
              <a:spcBef>
                <a:spcPct val="0"/>
              </a:spcBef>
              <a:spcAft>
                <a:spcPct val="0"/>
              </a:spcAft>
            </a:pPr>
            <a:r>
              <a:rPr lang="en-US" sz="1200" smtClean="0">
                <a:solidFill>
                  <a:srgbClr val="000000"/>
                </a:solidFill>
              </a:rPr>
              <a:t>A. L.Westerling,1,2* H. G. Hidalgo,1 D. R. Cayan, 1,3 T. W. Swetnam4 </a:t>
            </a:r>
            <a:r>
              <a:rPr lang="en-US" sz="800" smtClean="0">
                <a:solidFill>
                  <a:srgbClr val="000000"/>
                </a:solidFill>
              </a:rPr>
              <a:t>1Scripps Institution of Oceanography, La Jolla, CA 92093, USA. 2University of California, Merced, CA 95344, USA. 3US Geological Survey, La Jolla, CA 92093, USA. 4Laboratory of Tree-Ring Research, University of Arizona, Tucson, AZ 85721,USA.  Science Express, July, 2006</a:t>
            </a:r>
          </a:p>
        </p:txBody>
      </p:sp>
      <p:pic>
        <p:nvPicPr>
          <p:cNvPr id="26628" name="Picture 5" descr="A plant in California that produces electricity from biomass. More utilities are burning trees and grass to generate renewabl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419600"/>
            <a:ext cx="1981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img0031"/>
          <p:cNvPicPr>
            <a:picLocks noChangeAspect="1" noChangeArrowheads="1"/>
          </p:cNvPicPr>
          <p:nvPr/>
        </p:nvPicPr>
        <p:blipFill>
          <a:blip r:embed="rId5">
            <a:lum bright="6000"/>
            <a:extLst>
              <a:ext uri="{28A0092B-C50C-407E-A947-70E740481C1C}">
                <a14:useLocalDpi xmlns:a14="http://schemas.microsoft.com/office/drawing/2010/main" val="0"/>
              </a:ext>
            </a:extLst>
          </a:blip>
          <a:srcRect b="9520"/>
          <a:stretch>
            <a:fillRect/>
          </a:stretch>
        </p:blipFill>
        <p:spPr bwMode="auto">
          <a:xfrm>
            <a:off x="6197600" y="44196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NCSUsite 1 bef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188" y="2667000"/>
            <a:ext cx="175101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NCSUsite 1 af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703513"/>
            <a:ext cx="17780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4" descr="Bundler Hakkila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6575" y="2762250"/>
            <a:ext cx="1566863" cy="1174750"/>
          </a:xfrm>
          <a:prstGeom prst="rect">
            <a:avLst/>
          </a:prstGeom>
          <a:noFill/>
          <a:ln w="9525">
            <a:solidFill>
              <a:srgbClr val="FFFF33"/>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3" descr="Ladder fuels and crowni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 y="868363"/>
            <a:ext cx="224313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 descr="DSC_02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649288"/>
            <a:ext cx="2011363" cy="1319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5" name="Picture 4" descr="Aspen Valley mixed conifer.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1613" y="3311525"/>
            <a:ext cx="166211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3"/>
          <p:cNvSpPr txBox="1">
            <a:spLocks noChangeArrowheads="1"/>
          </p:cNvSpPr>
          <p:nvPr/>
        </p:nvSpPr>
        <p:spPr bwMode="auto">
          <a:xfrm>
            <a:off x="228600" y="152400"/>
            <a:ext cx="3505200" cy="369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smtClean="0">
                <a:solidFill>
                  <a:srgbClr val="000000"/>
                </a:solidFill>
              </a:rPr>
              <a:t> Biomass Management Zones</a:t>
            </a:r>
          </a:p>
        </p:txBody>
      </p:sp>
      <p:sp>
        <p:nvSpPr>
          <p:cNvPr id="26637" name="TextBox 14"/>
          <p:cNvSpPr txBox="1">
            <a:spLocks noChangeArrowheads="1"/>
          </p:cNvSpPr>
          <p:nvPr/>
        </p:nvSpPr>
        <p:spPr bwMode="auto">
          <a:xfrm>
            <a:off x="5257800" y="336550"/>
            <a:ext cx="3657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200" b="1" smtClean="0">
                <a:solidFill>
                  <a:srgbClr val="000000"/>
                </a:solidFill>
              </a:rPr>
              <a:t>Biomass Management Zones (BMZ) have been defined as </a:t>
            </a:r>
            <a:r>
              <a:rPr lang="en-US" sz="1200" b="1" smtClean="0">
                <a:solidFill>
                  <a:srgbClr val="006600"/>
                </a:solidFill>
              </a:rPr>
              <a:t>'sustainably managed woodsheds and other biomass production regions</a:t>
            </a:r>
            <a:r>
              <a:rPr lang="en-US" sz="1200" b="1" smtClean="0">
                <a:solidFill>
                  <a:srgbClr val="000000"/>
                </a:solidFill>
              </a:rPr>
              <a:t>' that will </a:t>
            </a:r>
            <a:r>
              <a:rPr lang="en-US" sz="1200" b="1" smtClean="0">
                <a:solidFill>
                  <a:srgbClr val="006600"/>
                </a:solidFill>
              </a:rPr>
              <a:t>support the sustainable management of urban interface woodlands and forested lands to reduce fuel loading and the potential of uncontrolled wildfire</a:t>
            </a:r>
            <a:r>
              <a:rPr lang="en-US" sz="1200" b="1" smtClean="0">
                <a:solidFill>
                  <a:srgbClr val="000000"/>
                </a:solidFill>
              </a:rPr>
              <a:t>, utilize biomass and residues from forest management/products to produce bio-energy and bio-products and to stimulate local economic activity and long-term stability. </a:t>
            </a:r>
          </a:p>
        </p:txBody>
      </p:sp>
      <p:sp>
        <p:nvSpPr>
          <p:cNvPr id="16" name="Right Arrow 15"/>
          <p:cNvSpPr/>
          <p:nvPr/>
        </p:nvSpPr>
        <p:spPr>
          <a:xfrm rot="20570852">
            <a:off x="2555875" y="1371600"/>
            <a:ext cx="539750"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2663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509782">
            <a:off x="954882" y="2732881"/>
            <a:ext cx="671512"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37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229600" cy="4525963"/>
          </a:xfrm>
        </p:spPr>
        <p:txBody>
          <a:bodyPr/>
          <a:lstStyle/>
          <a:p>
            <a:pPr marL="0" indent="0">
              <a:buNone/>
            </a:pPr>
            <a:r>
              <a:rPr lang="en-US" sz="2000" b="1" dirty="0" smtClean="0">
                <a:solidFill>
                  <a:srgbClr val="006600"/>
                </a:solidFill>
              </a:rPr>
              <a:t>Common </a:t>
            </a:r>
            <a:r>
              <a:rPr lang="en-US" sz="2000" b="1" dirty="0">
                <a:solidFill>
                  <a:srgbClr val="006600"/>
                </a:solidFill>
              </a:rPr>
              <a:t>elements and concerns in </a:t>
            </a:r>
            <a:r>
              <a:rPr lang="en-US" sz="2000" b="1" dirty="0" smtClean="0">
                <a:solidFill>
                  <a:srgbClr val="006600"/>
                </a:solidFill>
              </a:rPr>
              <a:t>previous/current BMZ </a:t>
            </a:r>
            <a:r>
              <a:rPr lang="en-US" sz="2000" b="1" dirty="0">
                <a:solidFill>
                  <a:srgbClr val="006600"/>
                </a:solidFill>
              </a:rPr>
              <a:t>stud</a:t>
            </a:r>
            <a:r>
              <a:rPr lang="en-US" sz="2000" b="1" dirty="0"/>
              <a:t>ies</a:t>
            </a:r>
          </a:p>
          <a:p>
            <a:pPr marL="0" indent="0">
              <a:buNone/>
            </a:pPr>
            <a:r>
              <a:rPr lang="en-US" sz="2400" dirty="0"/>
              <a:t>There are several common elements </a:t>
            </a:r>
            <a:r>
              <a:rPr lang="en-US" sz="2400" dirty="0" smtClean="0"/>
              <a:t>in BMZ </a:t>
            </a:r>
            <a:r>
              <a:rPr lang="en-US" sz="2400" dirty="0"/>
              <a:t>studies:  </a:t>
            </a:r>
          </a:p>
          <a:p>
            <a:pPr lvl="0"/>
            <a:r>
              <a:rPr lang="en-US" sz="2400" dirty="0"/>
              <a:t>They involved the participation of multiple individuals, groups, non-governmental and governmental agencies.  Most were originated within rural communities.  Considerable care and attention was given to group process and documentation of activities, data review, and outcomes.  </a:t>
            </a:r>
          </a:p>
          <a:p>
            <a:pPr lvl="0"/>
            <a:r>
              <a:rPr lang="en-US" sz="2400" dirty="0"/>
              <a:t>Creative interactions and group learning are essential to success and </a:t>
            </a:r>
            <a:r>
              <a:rPr lang="en-US" sz="2400" dirty="0" smtClean="0"/>
              <a:t>were </a:t>
            </a:r>
            <a:r>
              <a:rPr lang="en-US" sz="2400" dirty="0"/>
              <a:t>emphasized.  A rationally defined BMZ allows for groups and individuals to self-organize.</a:t>
            </a:r>
          </a:p>
          <a:p>
            <a:pPr lvl="0"/>
            <a:r>
              <a:rPr lang="en-US" sz="2400" dirty="0"/>
              <a:t>Most studies concluded that large amounts of diverse biomass were available, and that if accessible in sufficient quantities, economically viable systems for collection, transformation and use were possible.  </a:t>
            </a:r>
          </a:p>
        </p:txBody>
      </p:sp>
    </p:spTree>
    <p:extLst>
      <p:ext uri="{BB962C8B-B14F-4D97-AF65-F5344CB8AC3E}">
        <p14:creationId xmlns:p14="http://schemas.microsoft.com/office/powerpoint/2010/main" val="135966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229600" cy="4525963"/>
          </a:xfrm>
        </p:spPr>
        <p:txBody>
          <a:bodyPr/>
          <a:lstStyle/>
          <a:p>
            <a:pPr marL="0" indent="0">
              <a:buNone/>
            </a:pPr>
            <a:r>
              <a:rPr lang="en-US" sz="2000" b="1" dirty="0" smtClean="0">
                <a:solidFill>
                  <a:srgbClr val="006600"/>
                </a:solidFill>
              </a:rPr>
              <a:t>Common </a:t>
            </a:r>
            <a:r>
              <a:rPr lang="en-US" sz="2000" b="1" dirty="0">
                <a:solidFill>
                  <a:srgbClr val="006600"/>
                </a:solidFill>
              </a:rPr>
              <a:t>elements and concerns in </a:t>
            </a:r>
            <a:r>
              <a:rPr lang="en-US" sz="2000" b="1" dirty="0" smtClean="0">
                <a:solidFill>
                  <a:srgbClr val="006600"/>
                </a:solidFill>
              </a:rPr>
              <a:t>previous/current BMZ </a:t>
            </a:r>
            <a:r>
              <a:rPr lang="en-US" sz="2000" b="1" dirty="0">
                <a:solidFill>
                  <a:srgbClr val="006600"/>
                </a:solidFill>
              </a:rPr>
              <a:t>studies</a:t>
            </a:r>
          </a:p>
          <a:p>
            <a:pPr lvl="0"/>
            <a:r>
              <a:rPr lang="en-US" sz="2800" dirty="0" smtClean="0"/>
              <a:t>All </a:t>
            </a:r>
            <a:r>
              <a:rPr lang="en-US" sz="2800" dirty="0"/>
              <a:t>studies emphasize the vulnerability of large amounts of forest biomass to loss and the adverse ecological consequences of intense wildfire in the regions they study.  </a:t>
            </a:r>
            <a:endParaRPr lang="en-US" sz="2800" dirty="0" smtClean="0"/>
          </a:p>
          <a:p>
            <a:pPr lvl="0"/>
            <a:r>
              <a:rPr lang="en-US" sz="2800" dirty="0" smtClean="0"/>
              <a:t>It </a:t>
            </a:r>
            <a:r>
              <a:rPr lang="en-US" sz="2800" dirty="0"/>
              <a:t>is reasonable to assume that there is a widespread consensus among knowledgeable and affected communities about the need for intervention and management in many forested regions in California to prevent senseless losses and ecosystem degradation.  </a:t>
            </a:r>
          </a:p>
          <a:p>
            <a:r>
              <a:rPr lang="en-US" sz="2800" dirty="0"/>
              <a:t>Additionally, all studies define and highlight employment gains in rural regions as an additional benefit of management</a:t>
            </a:r>
          </a:p>
        </p:txBody>
      </p:sp>
    </p:spTree>
    <p:extLst>
      <p:ext uri="{BB962C8B-B14F-4D97-AF65-F5344CB8AC3E}">
        <p14:creationId xmlns:p14="http://schemas.microsoft.com/office/powerpoint/2010/main" val="304810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994410"/>
            <a:ext cx="4152582" cy="2886074"/>
          </a:xfrm>
          <a:prstGeom prst="rect">
            <a:avLst/>
          </a:prstGeom>
          <a:noFill/>
        </p:spPr>
      </p:pic>
      <p:sp>
        <p:nvSpPr>
          <p:cNvPr id="3" name="TextBox 2"/>
          <p:cNvSpPr txBox="1"/>
          <p:nvPr/>
        </p:nvSpPr>
        <p:spPr>
          <a:xfrm>
            <a:off x="4572000" y="4114800"/>
            <a:ext cx="4000182" cy="369332"/>
          </a:xfrm>
          <a:prstGeom prst="rect">
            <a:avLst/>
          </a:prstGeom>
          <a:noFill/>
        </p:spPr>
        <p:txBody>
          <a:bodyPr wrap="square" rtlCol="0">
            <a:spAutoFit/>
          </a:bodyPr>
          <a:lstStyle/>
          <a:p>
            <a:r>
              <a:rPr lang="en-US" dirty="0" smtClean="0"/>
              <a:t>Growth in unemployment in BMZ region</a:t>
            </a:r>
            <a:endParaRPr lang="en-US" dirty="0"/>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22" y="994410"/>
            <a:ext cx="3733800" cy="2436495"/>
          </a:xfrm>
          <a:prstGeom prst="rect">
            <a:avLst/>
          </a:prstGeom>
          <a:noFill/>
        </p:spPr>
      </p:pic>
      <p:sp>
        <p:nvSpPr>
          <p:cNvPr id="5" name="TextBox 4"/>
          <p:cNvSpPr txBox="1"/>
          <p:nvPr/>
        </p:nvSpPr>
        <p:spPr>
          <a:xfrm>
            <a:off x="381000" y="4114800"/>
            <a:ext cx="4038600" cy="369332"/>
          </a:xfrm>
          <a:prstGeom prst="rect">
            <a:avLst/>
          </a:prstGeom>
          <a:noFill/>
        </p:spPr>
        <p:txBody>
          <a:bodyPr wrap="square" rtlCol="0">
            <a:spAutoFit/>
          </a:bodyPr>
          <a:lstStyle/>
          <a:p>
            <a:r>
              <a:rPr lang="en-US" dirty="0" smtClean="0"/>
              <a:t>Timber harvest trends in the BMZ region</a:t>
            </a:r>
            <a:endParaRPr lang="en-US" dirty="0"/>
          </a:p>
        </p:txBody>
      </p:sp>
    </p:spTree>
    <p:extLst>
      <p:ext uri="{BB962C8B-B14F-4D97-AF65-F5344CB8AC3E}">
        <p14:creationId xmlns:p14="http://schemas.microsoft.com/office/powerpoint/2010/main" val="267604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019800" cy="4495800"/>
          </a:xfrm>
          <a:prstGeom prst="rect">
            <a:avLst/>
          </a:prstGeom>
          <a:noFill/>
        </p:spPr>
      </p:pic>
    </p:spTree>
    <p:extLst>
      <p:ext uri="{BB962C8B-B14F-4D97-AF65-F5344CB8AC3E}">
        <p14:creationId xmlns:p14="http://schemas.microsoft.com/office/powerpoint/2010/main" val="227989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Forest Biomass and Energy</a:t>
            </a:r>
            <a:endParaRPr lang="en-US" dirty="0">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Overview</a:t>
            </a:r>
          </a:p>
          <a:p>
            <a:r>
              <a:rPr lang="en-US" dirty="0" smtClean="0">
                <a:latin typeface="Calibri" pitchFamily="34" charset="0"/>
              </a:rPr>
              <a:t>Biomass Management Zones</a:t>
            </a:r>
          </a:p>
          <a:p>
            <a:r>
              <a:rPr lang="en-US" dirty="0" smtClean="0">
                <a:latin typeface="Calibri" pitchFamily="34" charset="0"/>
              </a:rPr>
              <a:t>California </a:t>
            </a:r>
            <a:r>
              <a:rPr lang="en-US" dirty="0" err="1" smtClean="0">
                <a:latin typeface="Calibri" pitchFamily="34" charset="0"/>
              </a:rPr>
              <a:t>Biorefinery</a:t>
            </a:r>
            <a:r>
              <a:rPr lang="en-US" dirty="0" smtClean="0">
                <a:latin typeface="Calibri" pitchFamily="34" charset="0"/>
              </a:rPr>
              <a:t> Siting Model</a:t>
            </a:r>
            <a:endParaRPr lang="en-US" dirty="0">
              <a:latin typeface="Calibri" pitchFamily="34" charset="0"/>
            </a:endParaRPr>
          </a:p>
        </p:txBody>
      </p:sp>
      <p:pic>
        <p:nvPicPr>
          <p:cNvPr id="4" name="Picture 2" descr="C:\Users\ramon\Downloads\logo-web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6226303"/>
            <a:ext cx="2438400" cy="36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31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38200"/>
            <a:ext cx="3314700" cy="4719320"/>
          </a:xfrm>
          <a:prstGeom prst="rect">
            <a:avLst/>
          </a:prstGeom>
          <a:noFill/>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975970" y="3150887"/>
            <a:ext cx="4819650" cy="2891155"/>
          </a:xfrm>
          <a:prstGeom prst="rect">
            <a:avLst/>
          </a:prstGeom>
          <a:noFill/>
        </p:spPr>
      </p:pic>
      <p:sp>
        <p:nvSpPr>
          <p:cNvPr id="4" name="TextBox 3"/>
          <p:cNvSpPr txBox="1"/>
          <p:nvPr/>
        </p:nvSpPr>
        <p:spPr>
          <a:xfrm>
            <a:off x="4419600" y="533400"/>
            <a:ext cx="4114800" cy="1477328"/>
          </a:xfrm>
          <a:prstGeom prst="rect">
            <a:avLst/>
          </a:prstGeom>
          <a:noFill/>
        </p:spPr>
        <p:txBody>
          <a:bodyPr wrap="square" rtlCol="0">
            <a:spAutoFit/>
          </a:bodyPr>
          <a:lstStyle/>
          <a:p>
            <a:r>
              <a:rPr lang="en-US" dirty="0" smtClean="0"/>
              <a:t>Chico-Oroville BMZ including diverse sources of biomass, all with different levels of cost and varying potential for acquisition.  This region has had several severe wildfires in recent years.</a:t>
            </a:r>
            <a:endParaRPr lang="en-US" dirty="0"/>
          </a:p>
        </p:txBody>
      </p:sp>
    </p:spTree>
    <p:extLst>
      <p:ext uri="{BB962C8B-B14F-4D97-AF65-F5344CB8AC3E}">
        <p14:creationId xmlns:p14="http://schemas.microsoft.com/office/powerpoint/2010/main" val="257112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136974829"/>
              </p:ext>
            </p:extLst>
          </p:nvPr>
        </p:nvGraphicFramePr>
        <p:xfrm>
          <a:off x="533400" y="1905000"/>
          <a:ext cx="8222974" cy="3048000"/>
        </p:xfrm>
        <a:graphic>
          <a:graphicData uri="http://schemas.openxmlformats.org/presentationml/2006/ole">
            <mc:AlternateContent xmlns:mc="http://schemas.openxmlformats.org/markup-compatibility/2006">
              <mc:Choice xmlns:v="urn:schemas-microsoft-com:vml" Requires="v">
                <p:oleObj spid="_x0000_s4130" name="Document" r:id="rId5" imgW="5906808" imgH="2187875" progId="Word.Document.12">
                  <p:embed/>
                </p:oleObj>
              </mc:Choice>
              <mc:Fallback>
                <p:oleObj name="Document" r:id="rId5" imgW="5906808" imgH="2187875" progId="Word.Document.12">
                  <p:embed/>
                  <p:pic>
                    <p:nvPicPr>
                      <p:cNvPr id="0" name=""/>
                      <p:cNvPicPr/>
                      <p:nvPr/>
                    </p:nvPicPr>
                    <p:blipFill>
                      <a:blip r:embed="rId6"/>
                      <a:stretch>
                        <a:fillRect/>
                      </a:stretch>
                    </p:blipFill>
                    <p:spPr>
                      <a:xfrm>
                        <a:off x="533400" y="1905000"/>
                        <a:ext cx="8222974" cy="3048000"/>
                      </a:xfrm>
                      <a:prstGeom prst="rect">
                        <a:avLst/>
                      </a:prstGeom>
                    </p:spPr>
                  </p:pic>
                </p:oleObj>
              </mc:Fallback>
            </mc:AlternateContent>
          </a:graphicData>
        </a:graphic>
      </p:graphicFrame>
      <p:sp>
        <p:nvSpPr>
          <p:cNvPr id="6" name="TextBox 5"/>
          <p:cNvSpPr txBox="1"/>
          <p:nvPr/>
        </p:nvSpPr>
        <p:spPr>
          <a:xfrm>
            <a:off x="2514600" y="990600"/>
            <a:ext cx="4038600" cy="369332"/>
          </a:xfrm>
          <a:prstGeom prst="rect">
            <a:avLst/>
          </a:prstGeom>
          <a:noFill/>
        </p:spPr>
        <p:txBody>
          <a:bodyPr wrap="square" rtlCol="0">
            <a:spAutoFit/>
          </a:bodyPr>
          <a:lstStyle/>
          <a:p>
            <a:r>
              <a:rPr lang="en-US" dirty="0" smtClean="0"/>
              <a:t>Land composition in the Oroville BMZ</a:t>
            </a:r>
            <a:endParaRPr lang="en-US" dirty="0"/>
          </a:p>
        </p:txBody>
      </p:sp>
    </p:spTree>
    <p:extLst>
      <p:ext uri="{BB962C8B-B14F-4D97-AF65-F5344CB8AC3E}">
        <p14:creationId xmlns:p14="http://schemas.microsoft.com/office/powerpoint/2010/main" val="301370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44650"/>
            <a:ext cx="6422707" cy="4375150"/>
          </a:xfrm>
          <a:prstGeom prst="rect">
            <a:avLst/>
          </a:prstGeom>
          <a:noFill/>
        </p:spPr>
      </p:pic>
      <p:sp>
        <p:nvSpPr>
          <p:cNvPr id="3" name="TextBox 2"/>
          <p:cNvSpPr txBox="1"/>
          <p:nvPr/>
        </p:nvSpPr>
        <p:spPr>
          <a:xfrm>
            <a:off x="1905000" y="609600"/>
            <a:ext cx="5105400" cy="369332"/>
          </a:xfrm>
          <a:prstGeom prst="rect">
            <a:avLst/>
          </a:prstGeom>
          <a:noFill/>
        </p:spPr>
        <p:txBody>
          <a:bodyPr wrap="square" rtlCol="0">
            <a:spAutoFit/>
          </a:bodyPr>
          <a:lstStyle/>
          <a:p>
            <a:r>
              <a:rPr lang="en-US" dirty="0" smtClean="0"/>
              <a:t>Summary of biomass resources in the Oroville BMZ</a:t>
            </a:r>
            <a:endParaRPr lang="en-US" dirty="0"/>
          </a:p>
        </p:txBody>
      </p:sp>
    </p:spTree>
    <p:extLst>
      <p:ext uri="{BB962C8B-B14F-4D97-AF65-F5344CB8AC3E}">
        <p14:creationId xmlns:p14="http://schemas.microsoft.com/office/powerpoint/2010/main" val="207655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84023106"/>
              </p:ext>
            </p:extLst>
          </p:nvPr>
        </p:nvGraphicFramePr>
        <p:xfrm>
          <a:off x="228600" y="304800"/>
          <a:ext cx="8610600" cy="3581400"/>
        </p:xfrm>
        <a:graphic>
          <a:graphicData uri="http://schemas.openxmlformats.org/presentationml/2006/ole">
            <mc:AlternateContent xmlns:mc="http://schemas.openxmlformats.org/markup-compatibility/2006">
              <mc:Choice xmlns:v="urn:schemas-microsoft-com:vml" Requires="v">
                <p:oleObj spid="_x0000_s3111" name="Document" r:id="rId5" imgW="5816125" imgH="2311711" progId="Word.Document.12">
                  <p:embed/>
                </p:oleObj>
              </mc:Choice>
              <mc:Fallback>
                <p:oleObj name="Document" r:id="rId5" imgW="5816125" imgH="2311711" progId="Word.Document.12">
                  <p:embed/>
                  <p:pic>
                    <p:nvPicPr>
                      <p:cNvPr id="0" name=""/>
                      <p:cNvPicPr/>
                      <p:nvPr/>
                    </p:nvPicPr>
                    <p:blipFill>
                      <a:blip r:embed="rId6"/>
                      <a:stretch>
                        <a:fillRect/>
                      </a:stretch>
                    </p:blipFill>
                    <p:spPr>
                      <a:xfrm>
                        <a:off x="228600" y="304800"/>
                        <a:ext cx="8610600" cy="3581400"/>
                      </a:xfrm>
                      <a:prstGeom prst="rect">
                        <a:avLst/>
                      </a:prstGeom>
                    </p:spPr>
                  </p:pic>
                </p:oleObj>
              </mc:Fallback>
            </mc:AlternateContent>
          </a:graphicData>
        </a:graphic>
      </p:graphicFrame>
    </p:spTree>
    <p:extLst>
      <p:ext uri="{BB962C8B-B14F-4D97-AF65-F5344CB8AC3E}">
        <p14:creationId xmlns:p14="http://schemas.microsoft.com/office/powerpoint/2010/main" val="44431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4800863"/>
              </p:ext>
            </p:extLst>
          </p:nvPr>
        </p:nvGraphicFramePr>
        <p:xfrm>
          <a:off x="381000" y="1086168"/>
          <a:ext cx="8567737" cy="5637212"/>
        </p:xfrm>
        <a:graphic>
          <a:graphicData uri="http://schemas.openxmlformats.org/presentationml/2006/ole">
            <mc:AlternateContent xmlns:mc="http://schemas.openxmlformats.org/markup-compatibility/2006">
              <mc:Choice xmlns:v="urn:schemas-microsoft-com:vml" Requires="v">
                <p:oleObj spid="_x0000_s1063" name="Document" r:id="rId4" imgW="6450993" imgH="3897702" progId="Word.Document.12">
                  <p:embed/>
                </p:oleObj>
              </mc:Choice>
              <mc:Fallback>
                <p:oleObj name="Document" r:id="rId4" imgW="6450993" imgH="3897702" progId="Word.Document.12">
                  <p:embed/>
                  <p:pic>
                    <p:nvPicPr>
                      <p:cNvPr id="0" name=""/>
                      <p:cNvPicPr/>
                      <p:nvPr/>
                    </p:nvPicPr>
                    <p:blipFill>
                      <a:blip r:embed="rId5"/>
                      <a:stretch>
                        <a:fillRect/>
                      </a:stretch>
                    </p:blipFill>
                    <p:spPr>
                      <a:xfrm>
                        <a:off x="381000" y="1086168"/>
                        <a:ext cx="8567737" cy="5637212"/>
                      </a:xfrm>
                      <a:prstGeom prst="rect">
                        <a:avLst/>
                      </a:prstGeom>
                    </p:spPr>
                  </p:pic>
                </p:oleObj>
              </mc:Fallback>
            </mc:AlternateContent>
          </a:graphicData>
        </a:graphic>
      </p:graphicFrame>
      <p:sp>
        <p:nvSpPr>
          <p:cNvPr id="2" name="TextBox 1"/>
          <p:cNvSpPr txBox="1"/>
          <p:nvPr/>
        </p:nvSpPr>
        <p:spPr>
          <a:xfrm>
            <a:off x="228600" y="152400"/>
            <a:ext cx="8610600" cy="830997"/>
          </a:xfrm>
          <a:prstGeom prst="rect">
            <a:avLst/>
          </a:prstGeom>
          <a:solidFill>
            <a:srgbClr val="92D050"/>
          </a:solidFill>
          <a:ln>
            <a:solidFill>
              <a:schemeClr val="tx1"/>
            </a:solidFill>
          </a:ln>
        </p:spPr>
        <p:txBody>
          <a:bodyPr wrap="square" rtlCol="0">
            <a:spAutoFit/>
          </a:bodyPr>
          <a:lstStyle/>
          <a:p>
            <a:r>
              <a:rPr lang="en-US" sz="1600" b="1" dirty="0" smtClean="0"/>
              <a:t>Other potential biomass energy sources within the BMZ:  Rice straw and food processing residues.   Anaerobic digestion is modeled but lignified residues would be available to woody biomass facilities.  More than one conversion system might be employed at a facility.</a:t>
            </a:r>
            <a:endParaRPr lang="en-US" sz="1600" b="1" dirty="0"/>
          </a:p>
        </p:txBody>
      </p:sp>
    </p:spTree>
    <p:extLst>
      <p:ext uri="{BB962C8B-B14F-4D97-AF65-F5344CB8AC3E}">
        <p14:creationId xmlns:p14="http://schemas.microsoft.com/office/powerpoint/2010/main" val="597299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97879106"/>
              </p:ext>
            </p:extLst>
          </p:nvPr>
        </p:nvGraphicFramePr>
        <p:xfrm>
          <a:off x="152017" y="1139825"/>
          <a:ext cx="8753966" cy="2974975"/>
        </p:xfrm>
        <a:graphic>
          <a:graphicData uri="http://schemas.openxmlformats.org/presentationml/2006/ole">
            <mc:AlternateContent xmlns:mc="http://schemas.openxmlformats.org/markup-compatibility/2006">
              <mc:Choice xmlns:v="urn:schemas-microsoft-com:vml" Requires="v">
                <p:oleObj spid="_x0000_s2086" name="Document" r:id="rId4" imgW="6450993" imgH="2274498" progId="Word.Document.12">
                  <p:embed/>
                </p:oleObj>
              </mc:Choice>
              <mc:Fallback>
                <p:oleObj name="Document" r:id="rId4" imgW="6450993" imgH="2274498" progId="Word.Document.12">
                  <p:embed/>
                  <p:pic>
                    <p:nvPicPr>
                      <p:cNvPr id="0" name=""/>
                      <p:cNvPicPr/>
                      <p:nvPr/>
                    </p:nvPicPr>
                    <p:blipFill>
                      <a:blip r:embed="rId5"/>
                      <a:stretch>
                        <a:fillRect/>
                      </a:stretch>
                    </p:blipFill>
                    <p:spPr>
                      <a:xfrm>
                        <a:off x="152017" y="1139825"/>
                        <a:ext cx="8753966" cy="2974975"/>
                      </a:xfrm>
                      <a:prstGeom prst="rect">
                        <a:avLst/>
                      </a:prstGeom>
                    </p:spPr>
                  </p:pic>
                </p:oleObj>
              </mc:Fallback>
            </mc:AlternateContent>
          </a:graphicData>
        </a:graphic>
      </p:graphicFrame>
      <p:sp>
        <p:nvSpPr>
          <p:cNvPr id="3" name="TextBox 2"/>
          <p:cNvSpPr txBox="1"/>
          <p:nvPr/>
        </p:nvSpPr>
        <p:spPr>
          <a:xfrm>
            <a:off x="457200" y="228600"/>
            <a:ext cx="5410200" cy="400110"/>
          </a:xfrm>
          <a:prstGeom prst="rect">
            <a:avLst/>
          </a:prstGeom>
          <a:solidFill>
            <a:srgbClr val="92D050"/>
          </a:solidFill>
        </p:spPr>
        <p:txBody>
          <a:bodyPr wrap="square" rtlCol="0">
            <a:spAutoFit/>
          </a:bodyPr>
          <a:lstStyle/>
          <a:p>
            <a:r>
              <a:rPr lang="en-US" sz="2000" b="1" dirty="0" smtClean="0"/>
              <a:t>Additional agricultural sources within the BMZ</a:t>
            </a:r>
            <a:endParaRPr lang="en-US" sz="2000" b="1" dirty="0"/>
          </a:p>
        </p:txBody>
      </p:sp>
    </p:spTree>
    <p:extLst>
      <p:ext uri="{BB962C8B-B14F-4D97-AF65-F5344CB8AC3E}">
        <p14:creationId xmlns:p14="http://schemas.microsoft.com/office/powerpoint/2010/main" val="45576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73162"/>
          </a:xfrm>
        </p:spPr>
        <p:txBody>
          <a:bodyPr/>
          <a:lstStyle/>
          <a:p>
            <a:r>
              <a:rPr lang="en-US" sz="2800" dirty="0">
                <a:solidFill>
                  <a:srgbClr val="FFFF00"/>
                </a:solidFill>
                <a:latin typeface="Arial Rounded MT Bold" pitchFamily="34" charset="0"/>
              </a:rPr>
              <a:t>2</a:t>
            </a:r>
            <a:r>
              <a:rPr lang="en-US" sz="2800" dirty="0" smtClean="0">
                <a:solidFill>
                  <a:srgbClr val="FFFF00"/>
                </a:solidFill>
                <a:latin typeface="Arial Rounded MT Bold" pitchFamily="34" charset="0"/>
              </a:rPr>
              <a:t>012 Bioenergy Action Plan</a:t>
            </a:r>
            <a:br>
              <a:rPr lang="en-US" sz="2800" dirty="0" smtClean="0">
                <a:solidFill>
                  <a:srgbClr val="FFFF00"/>
                </a:solidFill>
                <a:latin typeface="Arial Rounded MT Bold" pitchFamily="34" charset="0"/>
              </a:rPr>
            </a:br>
            <a:endParaRPr lang="en-US" sz="2800" dirty="0">
              <a:solidFill>
                <a:srgbClr val="FFFF00"/>
              </a:solidFill>
              <a:latin typeface="Arial Rounded MT Bold" pitchFamily="34" charset="0"/>
            </a:endParaRPr>
          </a:p>
        </p:txBody>
      </p:sp>
      <p:sp>
        <p:nvSpPr>
          <p:cNvPr id="5" name="Content Placeholder 4"/>
          <p:cNvSpPr>
            <a:spLocks noGrp="1"/>
          </p:cNvSpPr>
          <p:nvPr>
            <p:ph idx="1"/>
          </p:nvPr>
        </p:nvSpPr>
        <p:spPr>
          <a:xfrm>
            <a:off x="457200" y="1981200"/>
            <a:ext cx="8229600" cy="4525963"/>
          </a:xfrm>
        </p:spPr>
        <p:txBody>
          <a:bodyPr/>
          <a:lstStyle/>
          <a:p>
            <a:pPr marL="0" indent="0">
              <a:buNone/>
            </a:pPr>
            <a:r>
              <a:rPr lang="en-US" dirty="0" smtClean="0">
                <a:solidFill>
                  <a:schemeClr val="bg1">
                    <a:lumMod val="75000"/>
                  </a:schemeClr>
                </a:solidFill>
                <a:latin typeface="Arial Rounded MT Bold" pitchFamily="34" charset="0"/>
              </a:rPr>
              <a:t> </a:t>
            </a:r>
          </a:p>
          <a:p>
            <a:pPr marL="0" indent="0">
              <a:buNone/>
            </a:pPr>
            <a:endParaRPr lang="en-US" dirty="0">
              <a:solidFill>
                <a:schemeClr val="bg1">
                  <a:lumMod val="75000"/>
                </a:schemeClr>
              </a:solidFill>
              <a:latin typeface="Arial Rounded MT Bold" pitchFamily="34" charset="0"/>
            </a:endParaRPr>
          </a:p>
          <a:p>
            <a:pPr marL="0" indent="0">
              <a:buNone/>
            </a:pPr>
            <a:r>
              <a:rPr lang="en-US" dirty="0" smtClean="0">
                <a:solidFill>
                  <a:schemeClr val="bg1">
                    <a:lumMod val="75000"/>
                  </a:schemeClr>
                </a:solidFill>
                <a:latin typeface="Arial Rounded MT Bold" pitchFamily="34" charset="0"/>
              </a:rPr>
              <a:t> </a:t>
            </a:r>
            <a:endParaRPr lang="en-US" dirty="0" smtClean="0"/>
          </a:p>
          <a:p>
            <a:pPr marL="0" indent="0">
              <a:buNone/>
            </a:pP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64696246"/>
              </p:ext>
            </p:extLst>
          </p:nvPr>
        </p:nvGraphicFramePr>
        <p:xfrm>
          <a:off x="361950" y="1196975"/>
          <a:ext cx="4011930" cy="685800"/>
        </p:xfrm>
        <a:graphic>
          <a:graphicData uri="http://schemas.openxmlformats.org/drawingml/2006/table">
            <a:tbl>
              <a:tblPr>
                <a:tableStyleId>{5C22544A-7EE6-4342-B048-85BDC9FD1C3A}</a:tableStyleId>
              </a:tblPr>
              <a:tblGrid>
                <a:gridCol w="4011930"/>
              </a:tblGrid>
              <a:tr h="685800">
                <a:tc>
                  <a:txBody>
                    <a:bodyPr/>
                    <a:lstStyle/>
                    <a:p>
                      <a:pPr marL="0" marR="0">
                        <a:spcBef>
                          <a:spcPts val="0"/>
                        </a:spcBef>
                        <a:spcAft>
                          <a:spcPts val="0"/>
                        </a:spcAft>
                        <a:tabLst>
                          <a:tab pos="228600" algn="l"/>
                        </a:tabLst>
                      </a:pPr>
                      <a:r>
                        <a:rPr lang="en-US" sz="1600" dirty="0">
                          <a:effectLst/>
                        </a:rPr>
                        <a:t>Bioenergy </a:t>
                      </a:r>
                      <a:r>
                        <a:rPr lang="en-US" sz="1600" dirty="0" smtClean="0">
                          <a:effectLst/>
                        </a:rPr>
                        <a:t> Interagency Working Group</a:t>
                      </a:r>
                      <a:r>
                        <a:rPr lang="en-US" sz="1100" dirty="0">
                          <a:effectLst/>
                        </a:rPr>
                        <a:t> </a:t>
                      </a:r>
                    </a:p>
                    <a:p>
                      <a:pPr marL="0" marR="0">
                        <a:spcBef>
                          <a:spcPts val="0"/>
                        </a:spcBef>
                        <a:spcAft>
                          <a:spcPts val="0"/>
                        </a:spcAft>
                      </a:pPr>
                      <a:r>
                        <a:rPr lang="en-US" sz="1200" dirty="0" smtClean="0">
                          <a:effectLst/>
                        </a:rPr>
                        <a:t>Ann Chan, </a:t>
                      </a:r>
                      <a:r>
                        <a:rPr lang="en-US" sz="1200" dirty="0">
                          <a:effectLst/>
                        </a:rPr>
                        <a:t>Chair, Bioenergy Interagency Working Group</a:t>
                      </a:r>
                      <a:endParaRPr lang="en-US" sz="1100" dirty="0">
                        <a:effectLst/>
                      </a:endParaRPr>
                    </a:p>
                    <a:p>
                      <a:pPr marL="0" marR="0">
                        <a:spcBef>
                          <a:spcPts val="0"/>
                        </a:spcBef>
                        <a:spcAft>
                          <a:spcPts val="0"/>
                        </a:spcAft>
                      </a:pPr>
                      <a:r>
                        <a:rPr lang="en-US" sz="1200" dirty="0">
                          <a:effectLst/>
                        </a:rPr>
                        <a:t>Deputy Secretary, California Natural Resources Agency</a:t>
                      </a:r>
                      <a:endParaRPr lang="en-US" sz="1100" dirty="0">
                        <a:effectLst/>
                        <a:latin typeface="Palatino Linotype"/>
                        <a:ea typeface="SimSun"/>
                        <a:cs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94820496"/>
              </p:ext>
            </p:extLst>
          </p:nvPr>
        </p:nvGraphicFramePr>
        <p:xfrm>
          <a:off x="4800600" y="1253490"/>
          <a:ext cx="3657600" cy="3550920"/>
        </p:xfrm>
        <a:graphic>
          <a:graphicData uri="http://schemas.openxmlformats.org/drawingml/2006/table">
            <a:tbl>
              <a:tblPr>
                <a:tableStyleId>{5C22544A-7EE6-4342-B048-85BDC9FD1C3A}</a:tableStyleId>
              </a:tblPr>
              <a:tblGrid>
                <a:gridCol w="3657600"/>
              </a:tblGrid>
              <a:tr h="3276600">
                <a:tc>
                  <a:txBody>
                    <a:bodyPr/>
                    <a:lstStyle/>
                    <a:p>
                      <a:pPr marL="0" marR="0">
                        <a:spcBef>
                          <a:spcPts val="0"/>
                        </a:spcBef>
                        <a:spcAft>
                          <a:spcPts val="0"/>
                        </a:spcAft>
                      </a:pPr>
                      <a:r>
                        <a:rPr lang="en-US" sz="900" dirty="0">
                          <a:effectLst/>
                        </a:rPr>
                        <a:t> </a:t>
                      </a:r>
                      <a:endParaRPr lang="en-US" sz="800" dirty="0">
                        <a:effectLst/>
                      </a:endParaRPr>
                    </a:p>
                    <a:p>
                      <a:pPr marL="0" marR="0">
                        <a:spcBef>
                          <a:spcPts val="0"/>
                        </a:spcBef>
                        <a:spcAft>
                          <a:spcPts val="0"/>
                        </a:spcAft>
                      </a:pPr>
                      <a:r>
                        <a:rPr lang="en-US" sz="900" dirty="0">
                          <a:effectLst/>
                        </a:rPr>
                        <a:t>Cliff </a:t>
                      </a:r>
                      <a:r>
                        <a:rPr lang="en-US" sz="900" dirty="0" err="1">
                          <a:effectLst/>
                        </a:rPr>
                        <a:t>Rechtschaffen</a:t>
                      </a:r>
                      <a:endParaRPr lang="en-US" sz="800" dirty="0">
                        <a:effectLst/>
                      </a:endParaRPr>
                    </a:p>
                    <a:p>
                      <a:pPr marL="0" marR="0">
                        <a:spcBef>
                          <a:spcPts val="0"/>
                        </a:spcBef>
                        <a:spcAft>
                          <a:spcPts val="0"/>
                        </a:spcAft>
                      </a:pPr>
                      <a:r>
                        <a:rPr lang="en-US" sz="900" dirty="0">
                          <a:effectLst/>
                        </a:rPr>
                        <a:t>Senior Advisor to Governor Edmund G. </a:t>
                      </a:r>
                      <a:r>
                        <a:rPr lang="en-US" sz="900" dirty="0" smtClean="0">
                          <a:effectLst/>
                        </a:rPr>
                        <a:t>Brown</a:t>
                      </a:r>
                      <a:r>
                        <a:rPr lang="en-US" sz="900" dirty="0">
                          <a:effectLst/>
                        </a:rPr>
                        <a:t> </a:t>
                      </a:r>
                      <a:endParaRPr lang="en-US" sz="800" dirty="0">
                        <a:effectLst/>
                      </a:endParaRPr>
                    </a:p>
                    <a:p>
                      <a:pPr marL="0" marR="0">
                        <a:spcBef>
                          <a:spcPts val="0"/>
                        </a:spcBef>
                        <a:spcAft>
                          <a:spcPts val="0"/>
                        </a:spcAft>
                      </a:pPr>
                      <a:r>
                        <a:rPr lang="en-US" sz="900" dirty="0">
                          <a:effectLst/>
                        </a:rPr>
                        <a:t>Karen Ross</a:t>
                      </a:r>
                      <a:br>
                        <a:rPr lang="en-US" sz="900" dirty="0">
                          <a:effectLst/>
                        </a:rPr>
                      </a:br>
                      <a:r>
                        <a:rPr lang="en-US" sz="900" dirty="0">
                          <a:effectLst/>
                        </a:rPr>
                        <a:t>Secretary, Department of Food and </a:t>
                      </a:r>
                      <a:r>
                        <a:rPr lang="en-US" sz="900" dirty="0" smtClean="0">
                          <a:effectLst/>
                        </a:rPr>
                        <a:t>Agriculture</a:t>
                      </a:r>
                      <a:r>
                        <a:rPr lang="en-US" sz="900" dirty="0">
                          <a:effectLst/>
                        </a:rPr>
                        <a:t> </a:t>
                      </a:r>
                      <a:endParaRPr lang="en-US" sz="800" dirty="0">
                        <a:effectLst/>
                      </a:endParaRPr>
                    </a:p>
                    <a:p>
                      <a:pPr marL="0" marR="0">
                        <a:spcBef>
                          <a:spcPts val="0"/>
                        </a:spcBef>
                        <a:spcAft>
                          <a:spcPts val="0"/>
                        </a:spcAft>
                      </a:pPr>
                      <a:r>
                        <a:rPr lang="en-US" sz="900" dirty="0">
                          <a:effectLst/>
                        </a:rPr>
                        <a:t>Matthew Rodriquez</a:t>
                      </a:r>
                      <a:endParaRPr lang="en-US" sz="800" dirty="0">
                        <a:effectLst/>
                      </a:endParaRPr>
                    </a:p>
                    <a:p>
                      <a:pPr marL="0" marR="0">
                        <a:spcBef>
                          <a:spcPts val="0"/>
                        </a:spcBef>
                        <a:spcAft>
                          <a:spcPts val="0"/>
                        </a:spcAft>
                      </a:pPr>
                      <a:r>
                        <a:rPr lang="en-US" sz="900" dirty="0">
                          <a:effectLst/>
                        </a:rPr>
                        <a:t>Secretary, California Environmental Protection </a:t>
                      </a:r>
                      <a:r>
                        <a:rPr lang="en-US" sz="900" dirty="0" smtClean="0">
                          <a:effectLst/>
                        </a:rPr>
                        <a:t>Agency</a:t>
                      </a:r>
                      <a:r>
                        <a:rPr lang="en-US" sz="900" dirty="0">
                          <a:effectLst/>
                        </a:rPr>
                        <a:t> </a:t>
                      </a:r>
                      <a:endParaRPr lang="en-US" sz="800" dirty="0">
                        <a:effectLst/>
                      </a:endParaRPr>
                    </a:p>
                    <a:p>
                      <a:pPr marL="0" marR="0">
                        <a:spcBef>
                          <a:spcPts val="0"/>
                        </a:spcBef>
                        <a:spcAft>
                          <a:spcPts val="0"/>
                        </a:spcAft>
                      </a:pPr>
                      <a:r>
                        <a:rPr lang="en-US" sz="900" dirty="0">
                          <a:effectLst/>
                        </a:rPr>
                        <a:t>Mary Nichols</a:t>
                      </a:r>
                      <a:br>
                        <a:rPr lang="en-US" sz="900" dirty="0">
                          <a:effectLst/>
                        </a:rPr>
                      </a:br>
                      <a:r>
                        <a:rPr lang="en-US" sz="900" dirty="0">
                          <a:effectLst/>
                        </a:rPr>
                        <a:t>Chair, California Air Resources </a:t>
                      </a:r>
                      <a:r>
                        <a:rPr lang="en-US" sz="900" dirty="0" smtClean="0">
                          <a:effectLst/>
                        </a:rPr>
                        <a:t>Board</a:t>
                      </a:r>
                      <a:r>
                        <a:rPr lang="en-US" sz="900" dirty="0">
                          <a:effectLst/>
                        </a:rPr>
                        <a:t> </a:t>
                      </a:r>
                      <a:endParaRPr lang="en-US" sz="800" dirty="0">
                        <a:effectLst/>
                      </a:endParaRPr>
                    </a:p>
                    <a:p>
                      <a:pPr marL="0" marR="0">
                        <a:spcBef>
                          <a:spcPts val="0"/>
                        </a:spcBef>
                        <a:spcAft>
                          <a:spcPts val="0"/>
                        </a:spcAft>
                      </a:pPr>
                      <a:r>
                        <a:rPr lang="en-US" sz="900" dirty="0">
                          <a:effectLst/>
                        </a:rPr>
                        <a:t>Mark </a:t>
                      </a:r>
                      <a:r>
                        <a:rPr lang="en-US" sz="900" dirty="0" err="1">
                          <a:effectLst/>
                        </a:rPr>
                        <a:t>Ferron</a:t>
                      </a:r>
                      <a:r>
                        <a:rPr lang="en-US" sz="900" dirty="0">
                          <a:effectLst/>
                        </a:rPr>
                        <a:t> </a:t>
                      </a:r>
                      <a:br>
                        <a:rPr lang="en-US" sz="900" dirty="0">
                          <a:effectLst/>
                        </a:rPr>
                      </a:br>
                      <a:r>
                        <a:rPr lang="en-US" sz="900" dirty="0">
                          <a:effectLst/>
                        </a:rPr>
                        <a:t>Commissioner, California Public Utilities </a:t>
                      </a:r>
                      <a:r>
                        <a:rPr lang="en-US" sz="900" dirty="0" smtClean="0">
                          <a:effectLst/>
                        </a:rPr>
                        <a:t>Commission</a:t>
                      </a:r>
                      <a:r>
                        <a:rPr lang="en-US" sz="900" dirty="0">
                          <a:effectLst/>
                        </a:rPr>
                        <a:t> </a:t>
                      </a:r>
                      <a:endParaRPr lang="en-US" sz="800" dirty="0">
                        <a:effectLst/>
                      </a:endParaRPr>
                    </a:p>
                    <a:p>
                      <a:pPr marL="0" marR="0">
                        <a:spcBef>
                          <a:spcPts val="0"/>
                        </a:spcBef>
                        <a:spcAft>
                          <a:spcPts val="0"/>
                        </a:spcAft>
                      </a:pPr>
                      <a:r>
                        <a:rPr lang="en-US" sz="900" dirty="0">
                          <a:effectLst/>
                        </a:rPr>
                        <a:t>Carla Peterman</a:t>
                      </a:r>
                      <a:endParaRPr lang="en-US" sz="800" dirty="0">
                        <a:effectLst/>
                      </a:endParaRPr>
                    </a:p>
                    <a:p>
                      <a:pPr marL="0" marR="0">
                        <a:spcBef>
                          <a:spcPts val="0"/>
                        </a:spcBef>
                        <a:spcAft>
                          <a:spcPts val="0"/>
                        </a:spcAft>
                      </a:pPr>
                      <a:r>
                        <a:rPr lang="en-US" sz="900" dirty="0">
                          <a:effectLst/>
                        </a:rPr>
                        <a:t>Commissioner, California Energy </a:t>
                      </a:r>
                      <a:r>
                        <a:rPr lang="en-US" sz="900" dirty="0" smtClean="0">
                          <a:effectLst/>
                        </a:rPr>
                        <a:t>Commission</a:t>
                      </a:r>
                      <a:r>
                        <a:rPr lang="en-US" sz="900" dirty="0">
                          <a:effectLst/>
                        </a:rPr>
                        <a:t> </a:t>
                      </a:r>
                      <a:endParaRPr lang="en-US" sz="800" dirty="0">
                        <a:effectLst/>
                      </a:endParaRPr>
                    </a:p>
                    <a:p>
                      <a:pPr marL="0" marR="0">
                        <a:spcBef>
                          <a:spcPts val="0"/>
                        </a:spcBef>
                        <a:spcAft>
                          <a:spcPts val="0"/>
                        </a:spcAft>
                      </a:pPr>
                      <a:r>
                        <a:rPr lang="en-US" sz="900" dirty="0">
                          <a:effectLst/>
                        </a:rPr>
                        <a:t>Ken </a:t>
                      </a:r>
                      <a:r>
                        <a:rPr lang="en-US" sz="900" dirty="0" err="1">
                          <a:effectLst/>
                        </a:rPr>
                        <a:t>Pimlott</a:t>
                      </a:r>
                      <a:r>
                        <a:rPr lang="en-US" sz="900" dirty="0">
                          <a:effectLst/>
                        </a:rPr>
                        <a:t/>
                      </a:r>
                      <a:br>
                        <a:rPr lang="en-US" sz="900" dirty="0">
                          <a:effectLst/>
                        </a:rPr>
                      </a:br>
                      <a:r>
                        <a:rPr lang="en-US" sz="900" dirty="0">
                          <a:effectLst/>
                        </a:rPr>
                        <a:t>Director, Department of Forestry and Fire </a:t>
                      </a:r>
                      <a:r>
                        <a:rPr lang="en-US" sz="900" dirty="0" smtClean="0">
                          <a:effectLst/>
                        </a:rPr>
                        <a:t>Protection</a:t>
                      </a:r>
                      <a:r>
                        <a:rPr lang="en-US" sz="900" dirty="0">
                          <a:effectLst/>
                        </a:rPr>
                        <a:t/>
                      </a:r>
                      <a:br>
                        <a:rPr lang="en-US" sz="900" dirty="0">
                          <a:effectLst/>
                        </a:rPr>
                      </a:br>
                      <a:r>
                        <a:rPr lang="en-US" sz="900" dirty="0" err="1">
                          <a:effectLst/>
                        </a:rPr>
                        <a:t>Caroll</a:t>
                      </a:r>
                      <a:r>
                        <a:rPr lang="en-US" sz="900" dirty="0">
                          <a:effectLst/>
                        </a:rPr>
                        <a:t> Mortensen</a:t>
                      </a:r>
                      <a:br>
                        <a:rPr lang="en-US" sz="900" dirty="0">
                          <a:effectLst/>
                        </a:rPr>
                      </a:br>
                      <a:r>
                        <a:rPr lang="en-US" sz="900" dirty="0">
                          <a:effectLst/>
                        </a:rPr>
                        <a:t>Director, Department of Resources Recycling and </a:t>
                      </a:r>
                      <a:r>
                        <a:rPr lang="en-US" sz="900" dirty="0" smtClean="0">
                          <a:effectLst/>
                        </a:rPr>
                        <a:t>Recovery</a:t>
                      </a:r>
                      <a:r>
                        <a:rPr lang="en-US" sz="900" dirty="0">
                          <a:effectLst/>
                        </a:rPr>
                        <a:t> </a:t>
                      </a:r>
                      <a:endParaRPr lang="en-US" sz="800" dirty="0">
                        <a:effectLst/>
                      </a:endParaRPr>
                    </a:p>
                    <a:p>
                      <a:pPr marL="0" marR="0">
                        <a:spcBef>
                          <a:spcPts val="0"/>
                        </a:spcBef>
                        <a:spcAft>
                          <a:spcPts val="0"/>
                        </a:spcAft>
                      </a:pPr>
                      <a:r>
                        <a:rPr lang="en-US" sz="900" dirty="0">
                          <a:effectLst/>
                        </a:rPr>
                        <a:t>Pamela </a:t>
                      </a:r>
                      <a:r>
                        <a:rPr lang="en-US" sz="900" dirty="0" err="1">
                          <a:effectLst/>
                        </a:rPr>
                        <a:t>Creedon</a:t>
                      </a:r>
                      <a:r>
                        <a:rPr lang="en-US" sz="900" dirty="0">
                          <a:effectLst/>
                        </a:rPr>
                        <a:t/>
                      </a:r>
                      <a:br>
                        <a:rPr lang="en-US" sz="900" dirty="0">
                          <a:effectLst/>
                        </a:rPr>
                      </a:br>
                      <a:r>
                        <a:rPr lang="en-US" sz="900" dirty="0">
                          <a:effectLst/>
                        </a:rPr>
                        <a:t>Executive Officer, Central Valley Regional Water Quality </a:t>
                      </a:r>
                      <a:r>
                        <a:rPr lang="en-US" sz="900" dirty="0" smtClean="0">
                          <a:effectLst/>
                        </a:rPr>
                        <a:t>Control</a:t>
                      </a:r>
                    </a:p>
                    <a:p>
                      <a:pPr marL="0" marR="0">
                        <a:spcBef>
                          <a:spcPts val="0"/>
                        </a:spcBef>
                        <a:spcAft>
                          <a:spcPts val="0"/>
                        </a:spcAft>
                      </a:pPr>
                      <a:r>
                        <a:rPr lang="en-US" sz="900" dirty="0" smtClean="0">
                          <a:effectLst/>
                        </a:rPr>
                        <a:t>Board</a:t>
                      </a:r>
                      <a:r>
                        <a:rPr lang="en-US" sz="900" dirty="0">
                          <a:effectLst/>
                        </a:rPr>
                        <a:t> </a:t>
                      </a:r>
                      <a:endParaRPr lang="en-US" sz="800" dirty="0">
                        <a:effectLst/>
                      </a:endParaRPr>
                    </a:p>
                    <a:p>
                      <a:pPr marL="0" marR="0">
                        <a:spcBef>
                          <a:spcPts val="0"/>
                        </a:spcBef>
                        <a:spcAft>
                          <a:spcPts val="0"/>
                        </a:spcAft>
                      </a:pPr>
                      <a:r>
                        <a:rPr lang="en-US" sz="900" dirty="0">
                          <a:effectLst/>
                        </a:rPr>
                        <a:t>Stephen Kaffka</a:t>
                      </a:r>
                      <a:br>
                        <a:rPr lang="en-US" sz="900" dirty="0">
                          <a:effectLst/>
                        </a:rPr>
                      </a:br>
                      <a:r>
                        <a:rPr lang="en-US" sz="900" dirty="0">
                          <a:effectLst/>
                        </a:rPr>
                        <a:t>Director, California Biomass Collaborative</a:t>
                      </a:r>
                      <a:endParaRPr lang="en-US" sz="800" dirty="0">
                        <a:effectLst/>
                      </a:endParaRPr>
                    </a:p>
                    <a:p>
                      <a:pPr marL="0" marR="0">
                        <a:spcBef>
                          <a:spcPts val="0"/>
                        </a:spcBef>
                        <a:spcAft>
                          <a:spcPts val="0"/>
                        </a:spcAft>
                      </a:pPr>
                      <a:r>
                        <a:rPr lang="en-US" sz="900" dirty="0">
                          <a:effectLst/>
                        </a:rPr>
                        <a:t> </a:t>
                      </a:r>
                      <a:endParaRPr lang="en-US" sz="800" dirty="0">
                        <a:effectLst/>
                      </a:endParaRPr>
                    </a:p>
                    <a:p>
                      <a:pPr marL="0" marR="0">
                        <a:spcBef>
                          <a:spcPts val="0"/>
                        </a:spcBef>
                        <a:spcAft>
                          <a:spcPts val="0"/>
                        </a:spcAft>
                      </a:pPr>
                      <a:r>
                        <a:rPr lang="en-US" sz="900" dirty="0">
                          <a:effectLst/>
                        </a:rPr>
                        <a:t> </a:t>
                      </a:r>
                      <a:endParaRPr lang="en-US" sz="800" dirty="0">
                        <a:effectLst/>
                      </a:endParaRPr>
                    </a:p>
                    <a:p>
                      <a:pPr marL="0" marR="0">
                        <a:spcBef>
                          <a:spcPts val="0"/>
                        </a:spcBef>
                        <a:spcAft>
                          <a:spcPts val="0"/>
                        </a:spcAft>
                      </a:pPr>
                      <a:r>
                        <a:rPr lang="en-US" sz="900" dirty="0">
                          <a:effectLst/>
                        </a:rPr>
                        <a:t/>
                      </a:r>
                      <a:br>
                        <a:rPr lang="en-US" sz="900" dirty="0">
                          <a:effectLst/>
                        </a:rPr>
                      </a:br>
                      <a:endParaRPr lang="en-US" sz="800" dirty="0">
                        <a:effectLst/>
                        <a:latin typeface="Palatino Linotype"/>
                        <a:ea typeface="SimSun"/>
                        <a:cs typeface="Times New Roman"/>
                      </a:endParaRPr>
                    </a:p>
                  </a:txBody>
                  <a:tcPr marL="50041" marR="50041" marT="0" marB="0"/>
                </a:tc>
              </a:tr>
            </a:tbl>
          </a:graphicData>
        </a:graphic>
      </p:graphicFrame>
      <p:sp>
        <p:nvSpPr>
          <p:cNvPr id="6" name="Rectangle 1"/>
          <p:cNvSpPr>
            <a:spLocks noChangeArrowheads="1"/>
          </p:cNvSpPr>
          <p:nvPr/>
        </p:nvSpPr>
        <p:spPr bwMode="auto">
          <a:xfrm>
            <a:off x="2565400" y="153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100" smtClean="0">
                <a:solidFill>
                  <a:srgbClr val="000000"/>
                </a:solidFill>
                <a:latin typeface="Palatino Linotype" pitchFamily="18" charset="0"/>
                <a:ea typeface="SimSun" pitchFamily="2" charset="-122"/>
                <a:cs typeface="Times New Roman" pitchFamily="18" charset="0"/>
              </a:rPr>
              <a:t/>
            </a:r>
            <a:br>
              <a:rPr lang="en-US" sz="1100" smtClean="0">
                <a:solidFill>
                  <a:srgbClr val="000000"/>
                </a:solidFill>
                <a:latin typeface="Palatino Linotype" pitchFamily="18" charset="0"/>
                <a:ea typeface="SimSun" pitchFamily="2" charset="-122"/>
                <a:cs typeface="Times New Roman" pitchFamily="18" charset="0"/>
              </a:rPr>
            </a:br>
            <a:endParaRPr lang="en-US" smtClean="0">
              <a:solidFill>
                <a:srgbClr val="000000"/>
              </a:solidFill>
            </a:endParaRPr>
          </a:p>
        </p:txBody>
      </p:sp>
      <p:pic>
        <p:nvPicPr>
          <p:cNvPr id="7" name="Picture 6" descr="arb"/>
          <p:cNvPicPr/>
          <p:nvPr/>
        </p:nvPicPr>
        <p:blipFill>
          <a:blip r:embed="rId2" cstate="print"/>
          <a:srcRect/>
          <a:stretch>
            <a:fillRect/>
          </a:stretch>
        </p:blipFill>
        <p:spPr bwMode="auto">
          <a:xfrm>
            <a:off x="361950" y="2438400"/>
            <a:ext cx="1209675" cy="590550"/>
          </a:xfrm>
          <a:prstGeom prst="rect">
            <a:avLst/>
          </a:prstGeom>
          <a:noFill/>
          <a:ln w="9525">
            <a:noFill/>
            <a:miter lim="800000"/>
            <a:headEnd/>
            <a:tailEnd/>
          </a:ln>
        </p:spPr>
      </p:pic>
      <p:pic>
        <p:nvPicPr>
          <p:cNvPr id="8" name="Picture 7" descr="natural_resources_logo.jpg"/>
          <p:cNvPicPr/>
          <p:nvPr/>
        </p:nvPicPr>
        <p:blipFill>
          <a:blip r:embed="rId3" cstate="print"/>
          <a:srcRect/>
          <a:stretch>
            <a:fillRect/>
          </a:stretch>
        </p:blipFill>
        <p:spPr bwMode="auto">
          <a:xfrm>
            <a:off x="2057400" y="2381250"/>
            <a:ext cx="1770380" cy="647700"/>
          </a:xfrm>
          <a:prstGeom prst="rect">
            <a:avLst/>
          </a:prstGeom>
          <a:noFill/>
          <a:ln w="9525">
            <a:noFill/>
            <a:miter lim="800000"/>
            <a:headEnd/>
            <a:tailEnd/>
          </a:ln>
        </p:spPr>
      </p:pic>
      <p:pic>
        <p:nvPicPr>
          <p:cNvPr id="9" name="Picture 8" descr="cdfa_logo.gif"/>
          <p:cNvPicPr/>
          <p:nvPr/>
        </p:nvPicPr>
        <p:blipFill>
          <a:blip r:embed="rId4" cstate="print"/>
          <a:srcRect/>
          <a:stretch>
            <a:fillRect/>
          </a:stretch>
        </p:blipFill>
        <p:spPr bwMode="auto">
          <a:xfrm>
            <a:off x="438149" y="3352800"/>
            <a:ext cx="1057275" cy="704850"/>
          </a:xfrm>
          <a:prstGeom prst="rect">
            <a:avLst/>
          </a:prstGeom>
          <a:noFill/>
          <a:ln w="9525">
            <a:noFill/>
            <a:miter lim="800000"/>
            <a:headEnd/>
            <a:tailEnd/>
          </a:ln>
        </p:spPr>
      </p:pic>
      <p:pic>
        <p:nvPicPr>
          <p:cNvPr id="10" name="Picture 9" descr="CAL_FIRE_logo_large.tiff"/>
          <p:cNvPicPr/>
          <p:nvPr/>
        </p:nvPicPr>
        <p:blipFill>
          <a:blip r:embed="rId5" cstate="print"/>
          <a:srcRect/>
          <a:stretch>
            <a:fillRect/>
          </a:stretch>
        </p:blipFill>
        <p:spPr bwMode="auto">
          <a:xfrm>
            <a:off x="2057400" y="5537538"/>
            <a:ext cx="600075" cy="809625"/>
          </a:xfrm>
          <a:prstGeom prst="rect">
            <a:avLst/>
          </a:prstGeom>
          <a:noFill/>
          <a:ln w="9525">
            <a:noFill/>
            <a:miter lim="800000"/>
            <a:headEnd/>
            <a:tailEnd/>
          </a:ln>
        </p:spPr>
      </p:pic>
      <p:pic>
        <p:nvPicPr>
          <p:cNvPr id="11" name="Picture 10" descr="CalRecycle.gif"/>
          <p:cNvPicPr/>
          <p:nvPr/>
        </p:nvPicPr>
        <p:blipFill>
          <a:blip r:embed="rId6" cstate="print"/>
          <a:srcRect/>
          <a:stretch>
            <a:fillRect/>
          </a:stretch>
        </p:blipFill>
        <p:spPr bwMode="auto">
          <a:xfrm>
            <a:off x="1849120" y="3352800"/>
            <a:ext cx="2186940" cy="647700"/>
          </a:xfrm>
          <a:prstGeom prst="rect">
            <a:avLst/>
          </a:prstGeom>
          <a:noFill/>
          <a:ln w="9525">
            <a:noFill/>
            <a:miter lim="800000"/>
            <a:headEnd/>
            <a:tailEnd/>
          </a:ln>
        </p:spPr>
      </p:pic>
      <p:pic>
        <p:nvPicPr>
          <p:cNvPr id="12" name="Picture 11" descr="DGS_ecece7.gif"/>
          <p:cNvPicPr/>
          <p:nvPr/>
        </p:nvPicPr>
        <p:blipFill>
          <a:blip r:embed="rId7" cstate="print"/>
          <a:srcRect/>
          <a:stretch>
            <a:fillRect/>
          </a:stretch>
        </p:blipFill>
        <p:spPr bwMode="auto">
          <a:xfrm>
            <a:off x="577599" y="5537538"/>
            <a:ext cx="1019175" cy="485775"/>
          </a:xfrm>
          <a:prstGeom prst="rect">
            <a:avLst/>
          </a:prstGeom>
          <a:noFill/>
          <a:ln w="9525">
            <a:noFill/>
            <a:miter lim="800000"/>
            <a:headEnd/>
            <a:tailEnd/>
          </a:ln>
        </p:spPr>
      </p:pic>
      <p:pic>
        <p:nvPicPr>
          <p:cNvPr id="13" name="Picture 12"/>
          <p:cNvPicPr/>
          <p:nvPr/>
        </p:nvPicPr>
        <p:blipFill>
          <a:blip r:embed="rId8" cstate="print"/>
          <a:srcRect/>
          <a:stretch>
            <a:fillRect/>
          </a:stretch>
        </p:blipFill>
        <p:spPr bwMode="auto">
          <a:xfrm>
            <a:off x="1727200" y="4327238"/>
            <a:ext cx="838200" cy="815975"/>
          </a:xfrm>
          <a:prstGeom prst="rect">
            <a:avLst/>
          </a:prstGeom>
          <a:noFill/>
          <a:ln w="9525">
            <a:noFill/>
            <a:miter lim="800000"/>
            <a:headEnd/>
            <a:tailEnd/>
          </a:ln>
        </p:spPr>
      </p:pic>
      <p:pic>
        <p:nvPicPr>
          <p:cNvPr id="14" name="Picture 13"/>
          <p:cNvPicPr/>
          <p:nvPr/>
        </p:nvPicPr>
        <p:blipFill>
          <a:blip r:embed="rId9" cstate="print"/>
          <a:srcRect/>
          <a:stretch>
            <a:fillRect/>
          </a:stretch>
        </p:blipFill>
        <p:spPr bwMode="auto">
          <a:xfrm>
            <a:off x="3032733" y="4327238"/>
            <a:ext cx="962025" cy="914400"/>
          </a:xfrm>
          <a:prstGeom prst="rect">
            <a:avLst/>
          </a:prstGeom>
          <a:noFill/>
          <a:ln w="9525">
            <a:noFill/>
            <a:miter lim="800000"/>
            <a:headEnd/>
            <a:tailEnd/>
          </a:ln>
        </p:spPr>
      </p:pic>
      <p:pic>
        <p:nvPicPr>
          <p:cNvPr id="15" name="Picture 14" descr="waterboard_logo.jpg"/>
          <p:cNvPicPr/>
          <p:nvPr/>
        </p:nvPicPr>
        <p:blipFill>
          <a:blip r:embed="rId10" cstate="print"/>
          <a:srcRect/>
          <a:stretch>
            <a:fillRect/>
          </a:stretch>
        </p:blipFill>
        <p:spPr bwMode="auto">
          <a:xfrm>
            <a:off x="3200400" y="5543550"/>
            <a:ext cx="1045845" cy="638175"/>
          </a:xfrm>
          <a:prstGeom prst="rect">
            <a:avLst/>
          </a:prstGeom>
          <a:noFill/>
          <a:ln w="9525">
            <a:noFill/>
            <a:miter lim="800000"/>
            <a:headEnd/>
            <a:tailEnd/>
          </a:ln>
        </p:spPr>
      </p:pic>
      <p:pic>
        <p:nvPicPr>
          <p:cNvPr id="16" name="Picture 15" descr="cecseal copy"/>
          <p:cNvPicPr/>
          <p:nvPr/>
        </p:nvPicPr>
        <p:blipFill>
          <a:blip r:embed="rId11" cstate="print"/>
          <a:srcRect/>
          <a:stretch>
            <a:fillRect/>
          </a:stretch>
        </p:blipFill>
        <p:spPr bwMode="auto">
          <a:xfrm>
            <a:off x="438149" y="4343400"/>
            <a:ext cx="943610" cy="857250"/>
          </a:xfrm>
          <a:prstGeom prst="rect">
            <a:avLst/>
          </a:prstGeom>
          <a:noFill/>
          <a:ln w="9525">
            <a:noFill/>
            <a:miter lim="800000"/>
            <a:headEnd/>
            <a:tailEnd/>
          </a:ln>
        </p:spPr>
      </p:pic>
      <p:sp>
        <p:nvSpPr>
          <p:cNvPr id="17" name="TextBox 16"/>
          <p:cNvSpPr txBox="1"/>
          <p:nvPr/>
        </p:nvSpPr>
        <p:spPr>
          <a:xfrm>
            <a:off x="4876800" y="5537538"/>
            <a:ext cx="3657600" cy="646331"/>
          </a:xfrm>
          <a:prstGeom prst="rect">
            <a:avLst/>
          </a:prstGeom>
          <a:noFill/>
        </p:spPr>
        <p:txBody>
          <a:bodyPr wrap="square" rtlCol="0">
            <a:spAutoFit/>
          </a:bodyPr>
          <a:lstStyle/>
          <a:p>
            <a:r>
              <a:rPr lang="en-US" dirty="0" smtClean="0">
                <a:solidFill>
                  <a:schemeClr val="bg1"/>
                </a:solidFill>
              </a:rPr>
              <a:t>It is state policy to promote the sustainable use of bioenergy</a:t>
            </a:r>
            <a:endParaRPr lang="en-US" dirty="0">
              <a:solidFill>
                <a:schemeClr val="bg1"/>
              </a:solidFill>
            </a:endParaRPr>
          </a:p>
        </p:txBody>
      </p:sp>
    </p:spTree>
    <p:extLst>
      <p:ext uri="{BB962C8B-B14F-4D97-AF65-F5344CB8AC3E}">
        <p14:creationId xmlns:p14="http://schemas.microsoft.com/office/powerpoint/2010/main" val="392231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lstStyle/>
          <a:p>
            <a:r>
              <a:rPr lang="en-US" sz="2000" dirty="0">
                <a:solidFill>
                  <a:srgbClr val="FFFF00"/>
                </a:solidFill>
                <a:latin typeface="Arial Rounded MT Bold" pitchFamily="34" charset="0"/>
              </a:rPr>
              <a:t>2</a:t>
            </a:r>
            <a:r>
              <a:rPr lang="en-US" sz="2000" dirty="0" smtClean="0">
                <a:solidFill>
                  <a:srgbClr val="FFFF00"/>
                </a:solidFill>
                <a:latin typeface="Arial Rounded MT Bold" pitchFamily="34" charset="0"/>
              </a:rPr>
              <a:t>012 Bioenergy Action Plan</a:t>
            </a:r>
            <a:br>
              <a:rPr lang="en-US" sz="2000" dirty="0" smtClean="0">
                <a:solidFill>
                  <a:srgbClr val="FFFF00"/>
                </a:solidFill>
                <a:latin typeface="Arial Rounded MT Bold" pitchFamily="34" charset="0"/>
              </a:rPr>
            </a:br>
            <a:r>
              <a:rPr lang="en-US" sz="2000" dirty="0" smtClean="0">
                <a:solidFill>
                  <a:srgbClr val="FFFF00"/>
                </a:solidFill>
                <a:latin typeface="Arial Rounded MT Bold" pitchFamily="34" charset="0"/>
              </a:rPr>
              <a:t>prepared by the Bioenergy Interagency Workgroup</a:t>
            </a:r>
            <a:endParaRPr lang="en-US" sz="2000" dirty="0">
              <a:solidFill>
                <a:srgbClr val="FFFF00"/>
              </a:solidFill>
              <a:latin typeface="Arial Rounded MT Bold" pitchFamily="34" charset="0"/>
            </a:endParaRPr>
          </a:p>
        </p:txBody>
      </p:sp>
      <p:sp>
        <p:nvSpPr>
          <p:cNvPr id="5" name="Content Placeholder 4"/>
          <p:cNvSpPr>
            <a:spLocks noGrp="1"/>
          </p:cNvSpPr>
          <p:nvPr>
            <p:ph idx="1"/>
          </p:nvPr>
        </p:nvSpPr>
        <p:spPr>
          <a:xfrm>
            <a:off x="457200" y="1371600"/>
            <a:ext cx="8229600" cy="4525963"/>
          </a:xfrm>
        </p:spPr>
        <p:txBody>
          <a:bodyPr/>
          <a:lstStyle/>
          <a:p>
            <a:pPr marL="0" indent="0">
              <a:buNone/>
            </a:pPr>
            <a:r>
              <a:rPr lang="en-US" sz="2400" dirty="0" smtClean="0">
                <a:solidFill>
                  <a:schemeClr val="bg1"/>
                </a:solidFill>
                <a:latin typeface="Arial Rounded MT Bold" pitchFamily="34" charset="0"/>
              </a:rPr>
              <a:t>The </a:t>
            </a:r>
            <a:r>
              <a:rPr lang="en-US" sz="2400" dirty="0">
                <a:solidFill>
                  <a:schemeClr val="bg1"/>
                </a:solidFill>
                <a:latin typeface="Arial Rounded MT Bold" pitchFamily="34" charset="0"/>
              </a:rPr>
              <a:t>plan outlines state agency actions that</a:t>
            </a:r>
            <a:r>
              <a:rPr lang="en-US" sz="2400" dirty="0" smtClean="0">
                <a:solidFill>
                  <a:schemeClr val="bg1"/>
                </a:solidFill>
                <a:latin typeface="Arial Rounded MT Bold" pitchFamily="34" charset="0"/>
              </a:rPr>
              <a:t>:</a:t>
            </a:r>
          </a:p>
          <a:p>
            <a:pPr marL="514350" indent="-514350">
              <a:buAutoNum type="arabicParenR"/>
            </a:pPr>
            <a:r>
              <a:rPr lang="en-US" sz="2400" dirty="0" smtClean="0">
                <a:solidFill>
                  <a:schemeClr val="bg1">
                    <a:lumMod val="75000"/>
                  </a:schemeClr>
                </a:solidFill>
                <a:latin typeface="Arial Rounded MT Bold" pitchFamily="34" charset="0"/>
              </a:rPr>
              <a:t>stimulate </a:t>
            </a:r>
            <a:r>
              <a:rPr lang="en-US" sz="2400" dirty="0">
                <a:solidFill>
                  <a:schemeClr val="bg1">
                    <a:lumMod val="75000"/>
                  </a:schemeClr>
                </a:solidFill>
                <a:latin typeface="Arial Rounded MT Bold" pitchFamily="34" charset="0"/>
              </a:rPr>
              <a:t>cost-effective utilization of the state’s diverse biomass resources for conversion to “low-carbon” biofuels, biogas, and renewable electricity; </a:t>
            </a:r>
            <a:endParaRPr lang="en-US" sz="2400" dirty="0" smtClean="0">
              <a:solidFill>
                <a:schemeClr val="bg1">
                  <a:lumMod val="75000"/>
                </a:schemeClr>
              </a:solidFill>
              <a:latin typeface="Arial Rounded MT Bold" pitchFamily="34" charset="0"/>
            </a:endParaRPr>
          </a:p>
          <a:p>
            <a:pPr marL="514350" indent="-514350">
              <a:buAutoNum type="arabicParenR"/>
            </a:pPr>
            <a:r>
              <a:rPr lang="en-US" sz="2400" dirty="0" smtClean="0">
                <a:solidFill>
                  <a:schemeClr val="bg1">
                    <a:lumMod val="75000"/>
                  </a:schemeClr>
                </a:solidFill>
                <a:latin typeface="Arial Rounded MT Bold" pitchFamily="34" charset="0"/>
              </a:rPr>
              <a:t>increase </a:t>
            </a:r>
            <a:r>
              <a:rPr lang="en-US" sz="2400" dirty="0">
                <a:solidFill>
                  <a:schemeClr val="bg1">
                    <a:lumMod val="75000"/>
                  </a:schemeClr>
                </a:solidFill>
                <a:latin typeface="Arial Rounded MT Bold" pitchFamily="34" charset="0"/>
              </a:rPr>
              <a:t>research, development and demonstration of bioenergy toward commercializing new technologies; </a:t>
            </a:r>
            <a:endParaRPr lang="en-US" sz="2400" dirty="0" smtClean="0">
              <a:solidFill>
                <a:schemeClr val="bg1">
                  <a:lumMod val="75000"/>
                </a:schemeClr>
              </a:solidFill>
              <a:latin typeface="Arial Rounded MT Bold" pitchFamily="34" charset="0"/>
            </a:endParaRPr>
          </a:p>
          <a:p>
            <a:pPr marL="514350" indent="-514350">
              <a:buAutoNum type="arabicParenR"/>
            </a:pPr>
            <a:r>
              <a:rPr lang="en-US" sz="2400" dirty="0" smtClean="0">
                <a:solidFill>
                  <a:schemeClr val="bg1">
                    <a:lumMod val="75000"/>
                  </a:schemeClr>
                </a:solidFill>
                <a:latin typeface="Arial Rounded MT Bold" pitchFamily="34" charset="0"/>
              </a:rPr>
              <a:t> </a:t>
            </a:r>
            <a:r>
              <a:rPr lang="en-US" sz="2400" dirty="0">
                <a:solidFill>
                  <a:schemeClr val="bg1">
                    <a:lumMod val="75000"/>
                  </a:schemeClr>
                </a:solidFill>
                <a:latin typeface="Arial Rounded MT Bold" pitchFamily="34" charset="0"/>
              </a:rPr>
              <a:t>streamline the regulatory and permitting processes; and </a:t>
            </a:r>
            <a:endParaRPr lang="en-US" sz="2400" dirty="0" smtClean="0">
              <a:solidFill>
                <a:schemeClr val="bg1">
                  <a:lumMod val="75000"/>
                </a:schemeClr>
              </a:solidFill>
              <a:latin typeface="Arial Rounded MT Bold" pitchFamily="34" charset="0"/>
            </a:endParaRPr>
          </a:p>
          <a:p>
            <a:pPr marL="514350" indent="-514350">
              <a:buAutoNum type="arabicParenR"/>
            </a:pPr>
            <a:r>
              <a:rPr lang="en-US" sz="2400" dirty="0" smtClean="0">
                <a:solidFill>
                  <a:schemeClr val="bg1">
                    <a:lumMod val="75000"/>
                  </a:schemeClr>
                </a:solidFill>
                <a:latin typeface="Arial Rounded MT Bold" pitchFamily="34" charset="0"/>
              </a:rPr>
              <a:t>quantify </a:t>
            </a:r>
            <a:r>
              <a:rPr lang="en-US" sz="2400" dirty="0">
                <a:solidFill>
                  <a:schemeClr val="bg1">
                    <a:lumMod val="75000"/>
                  </a:schemeClr>
                </a:solidFill>
                <a:latin typeface="Arial Rounded MT Bold" pitchFamily="34" charset="0"/>
              </a:rPr>
              <a:t>and monetize the benefits of bioenergy. </a:t>
            </a:r>
            <a:endParaRPr lang="en-US" sz="2400" dirty="0" smtClean="0"/>
          </a:p>
          <a:p>
            <a:pPr marL="0" indent="0">
              <a:buNone/>
            </a:pPr>
            <a:r>
              <a:rPr lang="en-US" sz="1800" dirty="0" smtClean="0"/>
              <a:t>  </a:t>
            </a:r>
            <a:endParaRPr lang="en-US" sz="1800" dirty="0"/>
          </a:p>
        </p:txBody>
      </p:sp>
    </p:spTree>
    <p:extLst>
      <p:ext uri="{BB962C8B-B14F-4D97-AF65-F5344CB8AC3E}">
        <p14:creationId xmlns:p14="http://schemas.microsoft.com/office/powerpoint/2010/main" val="2612148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5632311"/>
          </a:xfrm>
          <a:prstGeom prst="rect">
            <a:avLst/>
          </a:prstGeom>
          <a:noFill/>
        </p:spPr>
        <p:txBody>
          <a:bodyPr wrap="square" rtlCol="0">
            <a:spAutoFit/>
          </a:bodyPr>
          <a:lstStyle/>
          <a:p>
            <a:r>
              <a:rPr lang="en-US" dirty="0"/>
              <a:t>The importance of some of the key findings of the 2011 BAP are supported by this BMZ assessment</a:t>
            </a:r>
            <a:r>
              <a:rPr lang="en-US" dirty="0" smtClean="0"/>
              <a:t>:</a:t>
            </a:r>
          </a:p>
          <a:p>
            <a:endParaRPr lang="en-US" dirty="0"/>
          </a:p>
          <a:p>
            <a:r>
              <a:rPr lang="en-US" dirty="0" smtClean="0"/>
              <a:t>  </a:t>
            </a:r>
            <a:endParaRPr lang="en-US" dirty="0"/>
          </a:p>
          <a:p>
            <a:r>
              <a:rPr lang="en-US" dirty="0" smtClean="0"/>
              <a:t>•  Biomass </a:t>
            </a:r>
            <a:r>
              <a:rPr lang="en-US" dirty="0"/>
              <a:t>of diverse types is abundant; </a:t>
            </a:r>
            <a:endParaRPr lang="en-US" dirty="0" smtClean="0"/>
          </a:p>
          <a:p>
            <a:endParaRPr lang="en-US" dirty="0"/>
          </a:p>
          <a:p>
            <a:r>
              <a:rPr lang="en-US" dirty="0" smtClean="0"/>
              <a:t>•  The </a:t>
            </a:r>
            <a:r>
              <a:rPr lang="en-US" dirty="0"/>
              <a:t>use of biomass has diverse benefits, including many that have not been adequately quantified and incorporated into the price for bioenergy;  </a:t>
            </a:r>
            <a:endParaRPr lang="en-US" dirty="0" smtClean="0"/>
          </a:p>
          <a:p>
            <a:endParaRPr lang="en-US" dirty="0"/>
          </a:p>
          <a:p>
            <a:r>
              <a:rPr lang="en-US" dirty="0" smtClean="0"/>
              <a:t>•  Electric </a:t>
            </a:r>
            <a:r>
              <a:rPr lang="en-US" dirty="0"/>
              <a:t>grid interconnection issues and the overall cost to collect and transport biomass feedstock remain economic barriers to the development of bioenergy projects in California</a:t>
            </a:r>
            <a:r>
              <a:rPr lang="en-US" dirty="0" smtClean="0"/>
              <a:t>;</a:t>
            </a:r>
          </a:p>
          <a:p>
            <a:endParaRPr lang="en-US" dirty="0"/>
          </a:p>
          <a:p>
            <a:r>
              <a:rPr lang="en-US" dirty="0" smtClean="0"/>
              <a:t>•  Regulatory </a:t>
            </a:r>
            <a:r>
              <a:rPr lang="en-US" dirty="0"/>
              <a:t>uncertainty continues to reduce options to finance projects in the predevelopment stage, further inhibiting the development of bioenergy and other distributed energy projects; </a:t>
            </a:r>
            <a:r>
              <a:rPr lang="en-US" dirty="0" smtClean="0"/>
              <a:t>and</a:t>
            </a:r>
          </a:p>
          <a:p>
            <a:endParaRPr lang="en-US" dirty="0"/>
          </a:p>
          <a:p>
            <a:r>
              <a:rPr lang="en-US" dirty="0" smtClean="0"/>
              <a:t>•  Additional </a:t>
            </a:r>
            <a:r>
              <a:rPr lang="en-US" dirty="0"/>
              <a:t>actions will be needed by the </a:t>
            </a:r>
            <a:r>
              <a:rPr lang="en-US" dirty="0" smtClean="0"/>
              <a:t>Bioenergy Interagency Working </a:t>
            </a:r>
            <a:r>
              <a:rPr lang="en-US" dirty="0"/>
              <a:t>Group and the Legislature to streamline permitting for distributed energy projects.  These are difficult challenges. </a:t>
            </a:r>
          </a:p>
        </p:txBody>
      </p:sp>
    </p:spTree>
    <p:extLst>
      <p:ext uri="{BB962C8B-B14F-4D97-AF65-F5344CB8AC3E}">
        <p14:creationId xmlns:p14="http://schemas.microsoft.com/office/powerpoint/2010/main" val="382998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7467600" cy="369332"/>
          </a:xfrm>
          <a:prstGeom prst="rect">
            <a:avLst/>
          </a:prstGeom>
          <a:noFill/>
        </p:spPr>
        <p:txBody>
          <a:bodyPr wrap="square" rtlCol="0">
            <a:spAutoFit/>
          </a:bodyPr>
          <a:lstStyle/>
          <a:p>
            <a:r>
              <a:rPr lang="en-US" dirty="0" smtClean="0"/>
              <a:t>Nathan CA BSM slides here.</a:t>
            </a:r>
            <a:endParaRPr lang="en-US" dirty="0"/>
          </a:p>
        </p:txBody>
      </p:sp>
    </p:spTree>
    <p:extLst>
      <p:ext uri="{BB962C8B-B14F-4D97-AF65-F5344CB8AC3E}">
        <p14:creationId xmlns:p14="http://schemas.microsoft.com/office/powerpoint/2010/main" val="365366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2" y="1185734"/>
            <a:ext cx="4341112"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p:cNvSpPr>
            <a:spLocks noGrp="1" noChangeArrowheads="1"/>
          </p:cNvSpPr>
          <p:nvPr>
            <p:ph type="title"/>
          </p:nvPr>
        </p:nvSpPr>
        <p:spPr>
          <a:xfrm>
            <a:off x="228600" y="152400"/>
            <a:ext cx="3200400" cy="685800"/>
          </a:xfrm>
          <a:solidFill>
            <a:srgbClr val="FFFF33"/>
          </a:solidFill>
          <a:ln>
            <a:solidFill>
              <a:schemeClr val="tx1"/>
            </a:solidFill>
            <a:miter lim="800000"/>
            <a:headEnd/>
            <a:tailEnd/>
          </a:ln>
        </p:spPr>
        <p:txBody>
          <a:bodyPr/>
          <a:lstStyle/>
          <a:p>
            <a:pPr eaLnBrk="1" hangingPunct="1"/>
            <a:r>
              <a:rPr lang="en-US" sz="2000" smtClean="0">
                <a:solidFill>
                  <a:srgbClr val="006600"/>
                </a:solidFill>
                <a:latin typeface="Arial Rounded MT Bold" pitchFamily="34" charset="0"/>
              </a:rPr>
              <a:t>California Biomass </a:t>
            </a:r>
            <a:br>
              <a:rPr lang="en-US" sz="2000" smtClean="0">
                <a:solidFill>
                  <a:srgbClr val="006600"/>
                </a:solidFill>
                <a:latin typeface="Arial Rounded MT Bold" pitchFamily="34" charset="0"/>
              </a:rPr>
            </a:br>
            <a:r>
              <a:rPr lang="en-US" sz="2000" smtClean="0">
                <a:solidFill>
                  <a:srgbClr val="006600"/>
                </a:solidFill>
                <a:latin typeface="Arial Rounded MT Bold" pitchFamily="34" charset="0"/>
              </a:rPr>
              <a:t>Resources Are Diverse</a:t>
            </a:r>
          </a:p>
        </p:txBody>
      </p:sp>
      <p:pic>
        <p:nvPicPr>
          <p:cNvPr id="849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6700" t="9848" r="18718"/>
          <a:stretch>
            <a:fillRect/>
          </a:stretch>
        </p:blipFill>
        <p:spPr bwMode="auto">
          <a:xfrm>
            <a:off x="4800600" y="3442494"/>
            <a:ext cx="40290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Rectangle 8"/>
          <p:cNvSpPr>
            <a:spLocks noChangeArrowheads="1"/>
          </p:cNvSpPr>
          <p:nvPr/>
        </p:nvSpPr>
        <p:spPr bwMode="auto">
          <a:xfrm>
            <a:off x="152400" y="6477000"/>
            <a:ext cx="563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r>
              <a:rPr lang="en-US" sz="1200" b="1">
                <a:solidFill>
                  <a:srgbClr val="CC3300"/>
                </a:solidFill>
              </a:rPr>
              <a:t>Jenkins et al. (2006) A roadmap for the development of biomass in California</a:t>
            </a:r>
          </a:p>
        </p:txBody>
      </p:sp>
      <p:pic>
        <p:nvPicPr>
          <p:cNvPr id="85000" name="Picture 2" descr="C:\Users\ramon\Downloads\logo-web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324600"/>
            <a:ext cx="26670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extLst>
              <p:ext uri="{D42A27DB-BD31-4B8C-83A1-F6EECF244321}">
                <p14:modId xmlns:p14="http://schemas.microsoft.com/office/powerpoint/2010/main" val="4215955730"/>
              </p:ext>
            </p:extLst>
          </p:nvPr>
        </p:nvGraphicFramePr>
        <p:xfrm>
          <a:off x="3886200" y="76200"/>
          <a:ext cx="5300663" cy="34718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02648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76881"/>
            <a:ext cx="7333129" cy="6137563"/>
          </a:xfrm>
          <a:prstGeom prst="rect">
            <a:avLst/>
          </a:prstGeom>
        </p:spPr>
      </p:pic>
    </p:spTree>
    <p:extLst>
      <p:ext uri="{BB962C8B-B14F-4D97-AF65-F5344CB8AC3E}">
        <p14:creationId xmlns:p14="http://schemas.microsoft.com/office/powerpoint/2010/main" val="198492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87" y="1066800"/>
            <a:ext cx="8482878"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457200"/>
            <a:ext cx="8282665" cy="369332"/>
          </a:xfrm>
          <a:prstGeom prst="rect">
            <a:avLst/>
          </a:prstGeom>
          <a:noFill/>
        </p:spPr>
        <p:txBody>
          <a:bodyPr wrap="square" rtlCol="0">
            <a:spAutoFit/>
          </a:bodyPr>
          <a:lstStyle/>
          <a:p>
            <a:r>
              <a:rPr lang="en-US" b="1" dirty="0" smtClean="0">
                <a:solidFill>
                  <a:prstClr val="black"/>
                </a:solidFill>
              </a:rPr>
              <a:t>Possible Grid Power Sources in California to comply with AB 32 and LCFS Mandates </a:t>
            </a:r>
            <a:endParaRPr lang="en-US" b="1" dirty="0">
              <a:solidFill>
                <a:prstClr val="black"/>
              </a:solidFill>
            </a:endParaRPr>
          </a:p>
        </p:txBody>
      </p:sp>
      <p:sp>
        <p:nvSpPr>
          <p:cNvPr id="2" name="TextBox 1"/>
          <p:cNvSpPr txBox="1"/>
          <p:nvPr/>
        </p:nvSpPr>
        <p:spPr>
          <a:xfrm>
            <a:off x="6781800" y="6248400"/>
            <a:ext cx="1752600" cy="369332"/>
          </a:xfrm>
          <a:prstGeom prst="rect">
            <a:avLst/>
          </a:prstGeom>
          <a:noFill/>
        </p:spPr>
        <p:txBody>
          <a:bodyPr wrap="square" rtlCol="0">
            <a:spAutoFit/>
          </a:bodyPr>
          <a:lstStyle/>
          <a:p>
            <a:r>
              <a:rPr lang="en-US" dirty="0" smtClean="0">
                <a:solidFill>
                  <a:prstClr val="black"/>
                </a:solidFill>
              </a:rPr>
              <a:t>CARB projection</a:t>
            </a:r>
            <a:endParaRPr lang="en-US" dirty="0">
              <a:solidFill>
                <a:prstClr val="black"/>
              </a:solidFill>
            </a:endParaRPr>
          </a:p>
        </p:txBody>
      </p:sp>
    </p:spTree>
    <p:extLst>
      <p:ext uri="{BB962C8B-B14F-4D97-AF65-F5344CB8AC3E}">
        <p14:creationId xmlns:p14="http://schemas.microsoft.com/office/powerpoint/2010/main" val="187822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660055"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225644"/>
            <a:ext cx="7660055" cy="338554"/>
          </a:xfrm>
          <a:prstGeom prst="rect">
            <a:avLst/>
          </a:prstGeom>
          <a:noFill/>
        </p:spPr>
        <p:txBody>
          <a:bodyPr wrap="square" rtlCol="0">
            <a:spAutoFit/>
          </a:bodyPr>
          <a:lstStyle/>
          <a:p>
            <a:r>
              <a:rPr lang="en-US" sz="1600" b="1" i="1" dirty="0">
                <a:solidFill>
                  <a:srgbClr val="000000"/>
                </a:solidFill>
              </a:rPr>
              <a:t>Hourly Breakdown of Renewable </a:t>
            </a:r>
            <a:r>
              <a:rPr lang="en-US" sz="1600" b="1" i="1" dirty="0" smtClean="0">
                <a:solidFill>
                  <a:srgbClr val="000000"/>
                </a:solidFill>
              </a:rPr>
              <a:t>Resources for </a:t>
            </a:r>
            <a:r>
              <a:rPr lang="en-US" sz="1600" b="1" i="1" dirty="0">
                <a:solidFill>
                  <a:srgbClr val="000000"/>
                </a:solidFill>
              </a:rPr>
              <a:t>Operating Day September 13, 2012</a:t>
            </a:r>
            <a:endParaRPr lang="en-US" sz="1600" dirty="0">
              <a:solidFill>
                <a:srgbClr val="000000"/>
              </a:solidFill>
            </a:endParaRPr>
          </a:p>
        </p:txBody>
      </p:sp>
      <p:sp>
        <p:nvSpPr>
          <p:cNvPr id="3" name="TextBox 2"/>
          <p:cNvSpPr txBox="1"/>
          <p:nvPr/>
        </p:nvSpPr>
        <p:spPr>
          <a:xfrm>
            <a:off x="914400" y="6324600"/>
            <a:ext cx="7583855" cy="400110"/>
          </a:xfrm>
          <a:prstGeom prst="rect">
            <a:avLst/>
          </a:prstGeom>
          <a:noFill/>
        </p:spPr>
        <p:txBody>
          <a:bodyPr wrap="square" rtlCol="0">
            <a:spAutoFit/>
          </a:bodyPr>
          <a:lstStyle/>
          <a:p>
            <a:r>
              <a:rPr lang="en-US" sz="1000" dirty="0">
                <a:solidFill>
                  <a:srgbClr val="000000"/>
                </a:solidFill>
              </a:rPr>
              <a:t>Source: California Independent System Operator. “Renewables Watch.” Website accessed September 13, 2012.</a:t>
            </a:r>
          </a:p>
          <a:p>
            <a:r>
              <a:rPr lang="en-US" sz="1000" dirty="0">
                <a:solidFill>
                  <a:srgbClr val="000000"/>
                </a:solidFill>
                <a:hlinkClick r:id="rId4"/>
              </a:rPr>
              <a:t>http://</a:t>
            </a:r>
            <a:r>
              <a:rPr lang="en-US" sz="1000" dirty="0" smtClean="0">
                <a:solidFill>
                  <a:srgbClr val="000000"/>
                </a:solidFill>
                <a:hlinkClick r:id="rId4"/>
              </a:rPr>
              <a:t>www.caiso.com/market/Pages/ReportsBulletins/DailyRenewablesWatch.aspx</a:t>
            </a:r>
            <a:r>
              <a:rPr lang="en-US" sz="1000" dirty="0" smtClean="0">
                <a:solidFill>
                  <a:srgbClr val="000000"/>
                </a:solidFill>
              </a:rPr>
              <a:t>   Little Hoover Commission, December 2012</a:t>
            </a:r>
            <a:endParaRPr lang="en-US" sz="1000" dirty="0">
              <a:solidFill>
                <a:srgbClr val="000000"/>
              </a:solidFill>
            </a:endParaRPr>
          </a:p>
        </p:txBody>
      </p:sp>
      <p:sp>
        <p:nvSpPr>
          <p:cNvPr id="4" name="TextBox 3"/>
          <p:cNvSpPr txBox="1"/>
          <p:nvPr/>
        </p:nvSpPr>
        <p:spPr>
          <a:xfrm>
            <a:off x="6248400" y="685800"/>
            <a:ext cx="2743200" cy="923330"/>
          </a:xfrm>
          <a:prstGeom prst="rect">
            <a:avLst/>
          </a:prstGeom>
          <a:solidFill>
            <a:srgbClr val="FFFF00"/>
          </a:solidFill>
        </p:spPr>
        <p:txBody>
          <a:bodyPr wrap="square" rtlCol="0">
            <a:spAutoFit/>
          </a:bodyPr>
          <a:lstStyle/>
          <a:p>
            <a:r>
              <a:rPr lang="en-US" dirty="0" smtClean="0">
                <a:solidFill>
                  <a:srgbClr val="000000"/>
                </a:solidFill>
              </a:rPr>
              <a:t>Biomass is part of a larger renewable energy strategy</a:t>
            </a:r>
            <a:endParaRPr lang="en-US" dirty="0">
              <a:solidFill>
                <a:srgbClr val="000000"/>
              </a:solidFill>
            </a:endParaRPr>
          </a:p>
        </p:txBody>
      </p:sp>
      <p:sp>
        <p:nvSpPr>
          <p:cNvPr id="5" name="Oval 4"/>
          <p:cNvSpPr/>
          <p:nvPr/>
        </p:nvSpPr>
        <p:spPr>
          <a:xfrm>
            <a:off x="7162800" y="3488531"/>
            <a:ext cx="1143000" cy="6262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8151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4294967295"/>
          </p:nvPr>
        </p:nvSpPr>
        <p:spPr>
          <a:xfrm>
            <a:off x="419100" y="1071563"/>
            <a:ext cx="8305800" cy="4267200"/>
          </a:xfrm>
        </p:spPr>
        <p:txBody>
          <a:bodyPr/>
          <a:lstStyle/>
          <a:p>
            <a:pPr marL="0" indent="0">
              <a:buNone/>
              <a:tabLst>
                <a:tab pos="1260475" algn="l"/>
              </a:tabLst>
            </a:pPr>
            <a:r>
              <a:rPr lang="en-US" sz="2000" b="1" dirty="0" smtClean="0">
                <a:solidFill>
                  <a:srgbClr val="002060"/>
                </a:solidFill>
              </a:rPr>
              <a:t>5.8 </a:t>
            </a:r>
            <a:r>
              <a:rPr lang="en-US" sz="2000" b="1" dirty="0" err="1" smtClean="0">
                <a:solidFill>
                  <a:srgbClr val="002060"/>
                </a:solidFill>
              </a:rPr>
              <a:t>TWh</a:t>
            </a:r>
            <a:r>
              <a:rPr lang="en-US" sz="2000" b="1" dirty="0" smtClean="0">
                <a:solidFill>
                  <a:srgbClr val="002060"/>
                </a:solidFill>
              </a:rPr>
              <a:t> of in-state biopower </a:t>
            </a:r>
            <a:r>
              <a:rPr lang="en-US" sz="2000" b="1" dirty="0">
                <a:solidFill>
                  <a:srgbClr val="002060"/>
                </a:solidFill>
              </a:rPr>
              <a:t>production (</a:t>
            </a:r>
            <a:r>
              <a:rPr lang="en-US" sz="2000" b="1" dirty="0" smtClean="0">
                <a:solidFill>
                  <a:srgbClr val="002060"/>
                </a:solidFill>
              </a:rPr>
              <a:t>17% </a:t>
            </a:r>
            <a:r>
              <a:rPr lang="en-US" sz="2000" b="1" dirty="0">
                <a:solidFill>
                  <a:srgbClr val="002060"/>
                </a:solidFill>
              </a:rPr>
              <a:t>of in-state renewable power and 2% of full California power mix)</a:t>
            </a:r>
          </a:p>
        </p:txBody>
      </p:sp>
      <p:sp>
        <p:nvSpPr>
          <p:cNvPr id="167941" name="Rectangle 5"/>
          <p:cNvSpPr>
            <a:spLocks noChangeArrowheads="1"/>
          </p:cNvSpPr>
          <p:nvPr/>
        </p:nvSpPr>
        <p:spPr bwMode="auto">
          <a:xfrm>
            <a:off x="0" y="0"/>
            <a:ext cx="9144000" cy="0"/>
          </a:xfrm>
          <a:prstGeom prst="rect">
            <a:avLst/>
          </a:prstGeom>
          <a:noFill/>
          <a:ln w="28575">
            <a:noFill/>
            <a:miter lim="800000"/>
            <a:headEnd/>
            <a:tailEnd/>
          </a:ln>
          <a:effectLst/>
        </p:spPr>
        <p:txBody>
          <a:bodyPr wrap="none" anchor="ctr">
            <a:spAutoFit/>
          </a:bodyPr>
          <a:lstStyle/>
          <a:p>
            <a:endParaRPr lang="en-US"/>
          </a:p>
        </p:txBody>
      </p:sp>
      <p:sp>
        <p:nvSpPr>
          <p:cNvPr id="167942" name="Rectangle 6"/>
          <p:cNvSpPr>
            <a:spLocks noChangeArrowheads="1"/>
          </p:cNvSpPr>
          <p:nvPr/>
        </p:nvSpPr>
        <p:spPr bwMode="auto">
          <a:xfrm>
            <a:off x="0" y="3300413"/>
            <a:ext cx="9144000" cy="0"/>
          </a:xfrm>
          <a:prstGeom prst="rect">
            <a:avLst/>
          </a:prstGeom>
          <a:noFill/>
          <a:ln w="28575">
            <a:noFill/>
            <a:miter lim="800000"/>
            <a:headEnd/>
            <a:tailEnd/>
          </a:ln>
          <a:effectLst/>
        </p:spPr>
        <p:txBody>
          <a:bodyPr wrap="none" anchor="ctr">
            <a:spAutoFit/>
          </a:bodyPr>
          <a:lstStyle/>
          <a:p>
            <a:endParaRPr lang="en-US"/>
          </a:p>
        </p:txBody>
      </p:sp>
      <p:sp>
        <p:nvSpPr>
          <p:cNvPr id="167943" name="Rectangle 7"/>
          <p:cNvSpPr>
            <a:spLocks noChangeArrowheads="1"/>
          </p:cNvSpPr>
          <p:nvPr/>
        </p:nvSpPr>
        <p:spPr bwMode="auto">
          <a:xfrm>
            <a:off x="0" y="3205163"/>
            <a:ext cx="9144000" cy="0"/>
          </a:xfrm>
          <a:prstGeom prst="rect">
            <a:avLst/>
          </a:prstGeom>
          <a:noFill/>
          <a:ln w="28575">
            <a:noFill/>
            <a:miter lim="800000"/>
            <a:headEnd/>
            <a:tailEnd/>
          </a:ln>
          <a:effectLst/>
        </p:spPr>
        <p:txBody>
          <a:bodyPr wrap="none" anchor="ctr">
            <a:spAutoFit/>
          </a:bodyPr>
          <a:lstStyle/>
          <a:p>
            <a:endParaRPr lang="en-US"/>
          </a:p>
        </p:txBody>
      </p:sp>
      <p:sp>
        <p:nvSpPr>
          <p:cNvPr id="167944" name="Rectangle 8"/>
          <p:cNvSpPr>
            <a:spLocks noChangeArrowheads="1"/>
          </p:cNvSpPr>
          <p:nvPr/>
        </p:nvSpPr>
        <p:spPr bwMode="auto">
          <a:xfrm>
            <a:off x="0" y="3309938"/>
            <a:ext cx="9144000" cy="0"/>
          </a:xfrm>
          <a:prstGeom prst="rect">
            <a:avLst/>
          </a:prstGeom>
          <a:noFill/>
          <a:ln w="28575">
            <a:noFill/>
            <a:miter lim="800000"/>
            <a:headEnd/>
            <a:tailEnd/>
          </a:ln>
          <a:effectLst/>
        </p:spPr>
        <p:txBody>
          <a:bodyPr wrap="none" anchor="ctr">
            <a:spAutoFit/>
          </a:bodyPr>
          <a:lstStyle/>
          <a:p>
            <a:endParaRPr lang="en-US"/>
          </a:p>
        </p:txBody>
      </p:sp>
      <p:sp>
        <p:nvSpPr>
          <p:cNvPr id="2" name="TextBox 1"/>
          <p:cNvSpPr txBox="1"/>
          <p:nvPr/>
        </p:nvSpPr>
        <p:spPr>
          <a:xfrm>
            <a:off x="647700" y="457200"/>
            <a:ext cx="7848600" cy="523220"/>
          </a:xfrm>
          <a:prstGeom prst="rect">
            <a:avLst/>
          </a:prstGeom>
          <a:noFill/>
          <a:ln w="25400">
            <a:noFill/>
          </a:ln>
        </p:spPr>
        <p:txBody>
          <a:bodyPr wrap="square" rtlCol="0">
            <a:spAutoFit/>
          </a:bodyPr>
          <a:lstStyle/>
          <a:p>
            <a:pPr algn="ctr"/>
            <a:r>
              <a:rPr lang="en-US" sz="2800" b="1" dirty="0" smtClean="0"/>
              <a:t>Current Biopower Capacity in California</a:t>
            </a:r>
            <a:endParaRPr lang="en-US" sz="2800" dirty="0"/>
          </a:p>
        </p:txBody>
      </p:sp>
      <p:sp>
        <p:nvSpPr>
          <p:cNvPr id="18" name="TextBox 2"/>
          <p:cNvSpPr txBox="1"/>
          <p:nvPr/>
        </p:nvSpPr>
        <p:spPr>
          <a:xfrm>
            <a:off x="1143000" y="6096000"/>
            <a:ext cx="5562600" cy="4572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 </a:t>
            </a:r>
            <a:r>
              <a:rPr lang="en-US" sz="1100" dirty="0" smtClean="0"/>
              <a:t>Includes:  (a</a:t>
            </a:r>
            <a:r>
              <a:rPr lang="en-US" sz="1100" dirty="0"/>
              <a:t>) LFG: 12</a:t>
            </a:r>
            <a:r>
              <a:rPr lang="en-US" sz="1100" baseline="0" dirty="0"/>
              <a:t> </a:t>
            </a:r>
            <a:r>
              <a:rPr lang="en-US" sz="1100" dirty="0"/>
              <a:t>direct-use or </a:t>
            </a:r>
            <a:r>
              <a:rPr lang="en-US" sz="1100" dirty="0" smtClean="0"/>
              <a:t>CNG/LNG facilities; (b</a:t>
            </a:r>
            <a:r>
              <a:rPr lang="en-US" sz="1100" dirty="0"/>
              <a:t>) WWTF: 8 heat or pipeline </a:t>
            </a:r>
            <a:r>
              <a:rPr lang="en-US" sz="1100" dirty="0" smtClean="0"/>
              <a:t>application; (c</a:t>
            </a:r>
            <a:r>
              <a:rPr lang="en-US" sz="1100" dirty="0"/>
              <a:t>) AD: 12 Direct-use</a:t>
            </a:r>
            <a:r>
              <a:rPr lang="en-US" sz="1100" baseline="0" dirty="0"/>
              <a:t> heat or fuel</a:t>
            </a:r>
            <a:endParaRPr lang="en-US" sz="1100" dirty="0"/>
          </a:p>
        </p:txBody>
      </p:sp>
      <p:graphicFrame>
        <p:nvGraphicFramePr>
          <p:cNvPr id="12" name="Table 11"/>
          <p:cNvGraphicFramePr>
            <a:graphicFrameLocks noGrp="1"/>
          </p:cNvGraphicFramePr>
          <p:nvPr>
            <p:extLst>
              <p:ext uri="{D42A27DB-BD31-4B8C-83A1-F6EECF244321}">
                <p14:modId xmlns:p14="http://schemas.microsoft.com/office/powerpoint/2010/main" val="2187756039"/>
              </p:ext>
            </p:extLst>
          </p:nvPr>
        </p:nvGraphicFramePr>
        <p:xfrm>
          <a:off x="1066800" y="2057400"/>
          <a:ext cx="6324601" cy="4013805"/>
        </p:xfrm>
        <a:graphic>
          <a:graphicData uri="http://schemas.openxmlformats.org/drawingml/2006/table">
            <a:tbl>
              <a:tblPr/>
              <a:tblGrid>
                <a:gridCol w="3321623"/>
                <a:gridCol w="1501489"/>
                <a:gridCol w="1501489"/>
              </a:tblGrid>
              <a:tr h="332619">
                <a:tc gridSpan="3">
                  <a:txBody>
                    <a:bodyPr/>
                    <a:lstStyle/>
                    <a:p>
                      <a:pPr algn="ctr" fontAlgn="ctr"/>
                      <a:r>
                        <a:rPr lang="en-US" sz="1400" b="1" i="0" u="none" strike="noStrike" dirty="0" smtClean="0">
                          <a:solidFill>
                            <a:srgbClr val="000000"/>
                          </a:solidFill>
                          <a:effectLst/>
                          <a:latin typeface="Arial"/>
                        </a:rPr>
                        <a:t>Biopower Facilities</a:t>
                      </a:r>
                      <a:endParaRPr lang="en-US" sz="1400" b="1" i="0" u="none" strike="noStrike" dirty="0">
                        <a:solidFill>
                          <a:srgbClr val="000000"/>
                        </a:solidFill>
                        <a:effectLst/>
                        <a:latin typeface="Arial"/>
                      </a:endParaRP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r>
              <a:tr h="332619">
                <a:tc>
                  <a:txBody>
                    <a:bodyPr/>
                    <a:lstStyle/>
                    <a:p>
                      <a:pPr algn="l" fontAlgn="ctr"/>
                      <a:r>
                        <a:rPr lang="en-US" sz="1400" b="1" i="0" u="none" strike="noStrike" dirty="0">
                          <a:solidFill>
                            <a:srgbClr val="000000"/>
                          </a:solidFill>
                          <a:effectLst/>
                          <a:latin typeface="Arial"/>
                        </a:rPr>
                        <a:t> </a:t>
                      </a:r>
                      <a:r>
                        <a:rPr lang="en-US" sz="1400" b="1" i="0" u="none" strike="noStrike" dirty="0" smtClean="0">
                          <a:solidFill>
                            <a:srgbClr val="000000"/>
                          </a:solidFill>
                          <a:effectLst/>
                          <a:latin typeface="Arial"/>
                        </a:rPr>
                        <a:t>Facility Type</a:t>
                      </a:r>
                      <a:endParaRPr lang="en-US" sz="1400" b="1" i="0" u="none" strike="noStrike" dirty="0">
                        <a:solidFill>
                          <a:srgbClr val="000000"/>
                        </a:solidFill>
                        <a:effectLst/>
                        <a:latin typeface="Arial"/>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Net (MW)</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1" i="0" u="none" strike="noStrike" dirty="0" smtClean="0">
                        <a:solidFill>
                          <a:srgbClr val="000000"/>
                        </a:solidFill>
                        <a:effectLst/>
                        <a:latin typeface="Arial"/>
                      </a:endParaRPr>
                    </a:p>
                    <a:p>
                      <a:pPr algn="ctr" fontAlgn="b"/>
                      <a:r>
                        <a:rPr lang="en-US" sz="1400" b="1" i="0" u="none" strike="noStrike" dirty="0" smtClean="0">
                          <a:solidFill>
                            <a:srgbClr val="000000"/>
                          </a:solidFill>
                          <a:effectLst/>
                          <a:latin typeface="Arial"/>
                        </a:rPr>
                        <a:t>Facilities</a:t>
                      </a:r>
                    </a:p>
                    <a:p>
                      <a:pPr algn="ctr" fontAlgn="b"/>
                      <a:endParaRPr lang="en-US" sz="1400" b="1" i="0" u="none" strike="noStrike" dirty="0">
                        <a:solidFill>
                          <a:srgbClr val="000000"/>
                        </a:solidFill>
                        <a:effectLst/>
                        <a:latin typeface="Arial"/>
                      </a:endParaRPr>
                    </a:p>
                  </a:txBody>
                  <a:tcPr marL="7620" marR="36576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619">
                <a:tc>
                  <a:txBody>
                    <a:bodyPr/>
                    <a:lstStyle/>
                    <a:p>
                      <a:pPr algn="l" fontAlgn="ctr"/>
                      <a:r>
                        <a:rPr lang="en-US" sz="1400" b="0" i="0" u="none" strike="noStrike" dirty="0">
                          <a:solidFill>
                            <a:srgbClr val="000000"/>
                          </a:solidFill>
                          <a:effectLst/>
                          <a:latin typeface="Arial"/>
                        </a:rPr>
                        <a:t>Solid Fuel </a:t>
                      </a:r>
                      <a:r>
                        <a:rPr lang="en-US" sz="1400" b="0" i="0" u="none" strike="noStrike" dirty="0" smtClean="0">
                          <a:solidFill>
                            <a:srgbClr val="000000"/>
                          </a:solidFill>
                          <a:effectLst/>
                          <a:latin typeface="Arial"/>
                        </a:rPr>
                        <a:t>(forest, urban</a:t>
                      </a:r>
                      <a:r>
                        <a:rPr lang="en-US" sz="1400" b="0" i="0" u="none" strike="noStrike" baseline="0" dirty="0" smtClean="0">
                          <a:solidFill>
                            <a:srgbClr val="000000"/>
                          </a:solidFill>
                          <a:effectLst/>
                          <a:latin typeface="Arial"/>
                        </a:rPr>
                        <a:t> </a:t>
                      </a:r>
                      <a:r>
                        <a:rPr lang="en-US" sz="1400" b="0" i="0" u="none" strike="noStrike" dirty="0" smtClean="0">
                          <a:solidFill>
                            <a:srgbClr val="000000"/>
                          </a:solidFill>
                          <a:effectLst/>
                          <a:latin typeface="Arial"/>
                        </a:rPr>
                        <a:t>&amp; </a:t>
                      </a:r>
                      <a:r>
                        <a:rPr lang="en-US" sz="1400" b="0" i="0" u="none" strike="noStrike" dirty="0" err="1" smtClean="0">
                          <a:solidFill>
                            <a:srgbClr val="000000"/>
                          </a:solidFill>
                          <a:effectLst/>
                          <a:latin typeface="Arial"/>
                        </a:rPr>
                        <a:t>ag</a:t>
                      </a: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Arial"/>
                        </a:rPr>
                        <a:t>574.6</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Arial"/>
                        </a:rPr>
                        <a:t>27</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32619">
                <a:tc>
                  <a:txBody>
                    <a:bodyPr/>
                    <a:lstStyle/>
                    <a:p>
                      <a:pPr algn="l" fontAlgn="ctr"/>
                      <a:r>
                        <a:rPr lang="en-US" sz="1400" b="0" i="0" u="none" strike="noStrike" dirty="0">
                          <a:solidFill>
                            <a:srgbClr val="000000"/>
                          </a:solidFill>
                          <a:effectLst/>
                          <a:latin typeface="Arial"/>
                        </a:rPr>
                        <a:t>LFG </a:t>
                      </a:r>
                      <a:r>
                        <a:rPr lang="en-US" sz="1400" b="0" i="0" u="none" strike="noStrike" dirty="0" smtClean="0">
                          <a:solidFill>
                            <a:srgbClr val="000000"/>
                          </a:solidFill>
                          <a:effectLst/>
                          <a:latin typeface="Arial"/>
                        </a:rPr>
                        <a:t>Projects (a)</a:t>
                      </a:r>
                      <a:endParaRPr lang="en-US" sz="1400" b="0" i="0" u="none" strike="noStrike" dirty="0">
                        <a:solidFill>
                          <a:srgbClr val="000000"/>
                        </a:solidFill>
                        <a:effectLst/>
                        <a:latin typeface="Arial"/>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371.3</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79</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524">
                <a:tc>
                  <a:txBody>
                    <a:bodyPr/>
                    <a:lstStyle/>
                    <a:p>
                      <a:pPr algn="l" fontAlgn="ctr"/>
                      <a:r>
                        <a:rPr lang="en-US" sz="1400" b="0" i="0" u="none" strike="noStrike" dirty="0" smtClean="0">
                          <a:solidFill>
                            <a:srgbClr val="000000"/>
                          </a:solidFill>
                          <a:effectLst/>
                          <a:latin typeface="Arial"/>
                        </a:rPr>
                        <a:t>Waste Water Treatment Facilities (b)</a:t>
                      </a:r>
                      <a:endParaRPr lang="en-US" sz="1400" b="0" i="0" u="none" strike="noStrike" dirty="0">
                        <a:solidFill>
                          <a:srgbClr val="000000"/>
                        </a:solidFill>
                        <a:effectLst/>
                        <a:latin typeface="Arial"/>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87.8</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56</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619">
                <a:tc>
                  <a:txBody>
                    <a:bodyPr/>
                    <a:lstStyle/>
                    <a:p>
                      <a:pPr algn="l" fontAlgn="ctr"/>
                      <a:r>
                        <a:rPr lang="en-US" sz="1400" b="0" i="0" u="none" strike="noStrike" dirty="0">
                          <a:solidFill>
                            <a:srgbClr val="000000"/>
                          </a:solidFill>
                          <a:effectLst/>
                          <a:latin typeface="Arial"/>
                        </a:rPr>
                        <a:t>Farm </a:t>
                      </a:r>
                      <a:r>
                        <a:rPr lang="en-US" sz="1400" b="0" i="0" u="none" strike="noStrike" dirty="0" smtClean="0">
                          <a:solidFill>
                            <a:srgbClr val="000000"/>
                          </a:solidFill>
                          <a:effectLst/>
                          <a:latin typeface="Arial"/>
                        </a:rPr>
                        <a:t>AD</a:t>
                      </a:r>
                      <a:r>
                        <a:rPr lang="en-US" sz="1400" b="0" i="0" u="none" strike="noStrike" baseline="0" dirty="0" smtClean="0">
                          <a:solidFill>
                            <a:srgbClr val="000000"/>
                          </a:solidFill>
                          <a:effectLst/>
                          <a:latin typeface="Arial"/>
                        </a:rPr>
                        <a:t> (c)</a:t>
                      </a:r>
                      <a:endParaRPr lang="en-US" sz="1400" b="0" i="0" u="none" strike="noStrike" dirty="0">
                        <a:solidFill>
                          <a:srgbClr val="000000"/>
                        </a:solidFill>
                        <a:effectLst/>
                        <a:latin typeface="Arial"/>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3.8</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11</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619">
                <a:tc>
                  <a:txBody>
                    <a:bodyPr/>
                    <a:lstStyle/>
                    <a:p>
                      <a:pPr algn="l" fontAlgn="ctr"/>
                      <a:r>
                        <a:rPr lang="en-US" sz="1400" b="0" i="0" u="none" strike="noStrike" dirty="0" smtClean="0">
                          <a:solidFill>
                            <a:srgbClr val="000000"/>
                          </a:solidFill>
                          <a:effectLst/>
                          <a:latin typeface="Arial"/>
                        </a:rPr>
                        <a:t>Food Process/Urban AD (c)</a:t>
                      </a:r>
                      <a:endParaRPr lang="en-US" sz="1400" b="0" i="0" u="none" strike="noStrike" dirty="0">
                        <a:solidFill>
                          <a:srgbClr val="000000"/>
                        </a:solidFill>
                        <a:effectLst/>
                        <a:latin typeface="Arial"/>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0.7</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3-5</a:t>
                      </a:r>
                      <a:endParaRPr lang="en-US" sz="1400" b="0" i="0" u="none" strike="noStrike" dirty="0">
                        <a:solidFill>
                          <a:srgbClr val="000000"/>
                        </a:solidFill>
                        <a:effectLst/>
                        <a:latin typeface="Arial"/>
                      </a:endParaRP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619">
                <a:tc>
                  <a:txBody>
                    <a:bodyPr/>
                    <a:lstStyle/>
                    <a:p>
                      <a:pPr algn="l" fontAlgn="ctr"/>
                      <a:r>
                        <a:rPr lang="en-US" sz="1400" b="0" i="0" u="none" strike="noStrike" dirty="0">
                          <a:solidFill>
                            <a:srgbClr val="000000"/>
                          </a:solidFill>
                          <a:effectLst/>
                          <a:latin typeface="Arial"/>
                        </a:rPr>
                        <a:t>Totals</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1038</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175</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343">
                <a:tc>
                  <a:txBody>
                    <a:bodyPr/>
                    <a:lstStyle/>
                    <a:p>
                      <a:pPr algn="l" fontAlgn="ctr"/>
                      <a:endParaRPr lang="en-US" sz="1400" b="0" i="0" u="none" strike="noStrike" dirty="0">
                        <a:solidFill>
                          <a:srgbClr val="000000"/>
                        </a:solidFill>
                        <a:effectLst/>
                        <a:latin typeface="Arial"/>
                      </a:endParaRPr>
                    </a:p>
                  </a:txBody>
                  <a:tcPr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Arial"/>
                      </a:endParaRPr>
                    </a:p>
                  </a:txBody>
                  <a:tcPr marL="7620" marR="36576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rgbClr val="000000"/>
                        </a:solidFill>
                        <a:effectLst/>
                        <a:latin typeface="Arial"/>
                      </a:endParaRPr>
                    </a:p>
                  </a:txBody>
                  <a:tcPr marL="7620" marR="36576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4524">
                <a:tc>
                  <a:txBody>
                    <a:bodyPr/>
                    <a:lstStyle/>
                    <a:p>
                      <a:pPr algn="l" fontAlgn="ctr"/>
                      <a:r>
                        <a:rPr lang="en-US" sz="1400" b="0" i="0" u="none" strike="noStrike" dirty="0">
                          <a:solidFill>
                            <a:srgbClr val="000000"/>
                          </a:solidFill>
                          <a:effectLst/>
                          <a:latin typeface="Arial"/>
                        </a:rPr>
                        <a:t>Solid Fuel (MSW</a:t>
                      </a:r>
                      <a:r>
                        <a:rPr lang="en-US" sz="1400" b="0" i="0" u="none" strike="noStrike" dirty="0" smtClean="0">
                          <a:solidFill>
                            <a:srgbClr val="000000"/>
                          </a:solidFill>
                          <a:effectLst/>
                          <a:latin typeface="Arial"/>
                        </a:rPr>
                        <a:t>) (mass burn facilities / organic fraction only)</a:t>
                      </a:r>
                      <a:endParaRPr lang="en-US" sz="1400" b="0" i="0" u="none" strike="noStrike" dirty="0">
                        <a:solidFill>
                          <a:srgbClr val="000000"/>
                        </a:solidFill>
                        <a:effectLst/>
                        <a:latin typeface="Arial"/>
                      </a:endParaRP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dirty="0">
                          <a:solidFill>
                            <a:srgbClr val="000000"/>
                          </a:solidFill>
                          <a:effectLst/>
                          <a:latin typeface="Arial"/>
                        </a:rPr>
                        <a:t>63</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400" b="0" i="0" u="none" strike="noStrike" dirty="0">
                          <a:solidFill>
                            <a:srgbClr val="000000"/>
                          </a:solidFill>
                          <a:effectLst/>
                          <a:latin typeface="Arial"/>
                        </a:rPr>
                        <a:t>3</a:t>
                      </a:r>
                    </a:p>
                  </a:txBody>
                  <a:tcPr marL="7620" marR="36576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Tree>
    <p:extLst>
      <p:ext uri="{BB962C8B-B14F-4D97-AF65-F5344CB8AC3E}">
        <p14:creationId xmlns:p14="http://schemas.microsoft.com/office/powerpoint/2010/main" val="266708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15962"/>
          </a:xfrm>
        </p:spPr>
        <p:txBody>
          <a:bodyPr/>
          <a:lstStyle/>
          <a:p>
            <a:r>
              <a:rPr lang="en-US" sz="2800"/>
              <a:t>Annual technically available forest biomass in CA*</a:t>
            </a:r>
          </a:p>
        </p:txBody>
      </p:sp>
      <p:graphicFrame>
        <p:nvGraphicFramePr>
          <p:cNvPr id="12291" name="Group 3"/>
          <p:cNvGraphicFramePr>
            <a:graphicFrameLocks noGrp="1"/>
          </p:cNvGraphicFramePr>
          <p:nvPr>
            <p:ph type="tbl" idx="1"/>
            <p:extLst>
              <p:ext uri="{D42A27DB-BD31-4B8C-83A1-F6EECF244321}">
                <p14:modId xmlns:p14="http://schemas.microsoft.com/office/powerpoint/2010/main" val="3517330338"/>
              </p:ext>
            </p:extLst>
          </p:nvPr>
        </p:nvGraphicFramePr>
        <p:xfrm>
          <a:off x="381000" y="1066800"/>
          <a:ext cx="8382000" cy="4906012"/>
        </p:xfrm>
        <a:graphic>
          <a:graphicData uri="http://schemas.openxmlformats.org/drawingml/2006/table">
            <a:tbl>
              <a:tblPr/>
              <a:tblGrid>
                <a:gridCol w="1474611"/>
                <a:gridCol w="1397000"/>
                <a:gridCol w="1624189"/>
                <a:gridCol w="1371600"/>
                <a:gridCol w="1524000"/>
                <a:gridCol w="990600"/>
              </a:tblGrid>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Ownership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Slash &amp; </a:t>
                      </a:r>
                      <a:r>
                        <a:rPr kumimoji="0" lang="en-US" sz="2000" b="1" i="0" u="none" strike="noStrike" cap="none" normalizeH="0" baseline="0" dirty="0" err="1" smtClean="0">
                          <a:ln>
                            <a:noFill/>
                          </a:ln>
                          <a:solidFill>
                            <a:schemeClr val="tx1"/>
                          </a:solidFill>
                          <a:effectLst/>
                          <a:latin typeface="Arial" pitchFamily="34" charset="0"/>
                        </a:rPr>
                        <a:t>thinnings</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(BDT)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Mill Waste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(BDT)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Shrub (BDT)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Total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(BDT)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754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Private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5,870,000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1,391,611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1,211,457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8,473,069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59.4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56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Federal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2,385,689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1,907,786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1,296,354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5,589,892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39.2</a:t>
                      </a:r>
                      <a:r>
                        <a:rPr kumimoji="0" lang="en-US" sz="2400" b="0" i="0" u="none" strike="noStrike" cap="none" normalizeH="0" baseline="0" dirty="0" smtClean="0">
                          <a:ln>
                            <a:noFill/>
                          </a:ln>
                          <a:solidFill>
                            <a:srgbClr val="FF3300"/>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754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101,777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29,771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71,905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203,453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4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8,357,466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3,329,168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2,579,716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14,266,351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7540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58.6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18.1%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42" name="Text Box 54"/>
          <p:cNvSpPr txBox="1">
            <a:spLocks noChangeArrowheads="1"/>
          </p:cNvSpPr>
          <p:nvPr/>
        </p:nvSpPr>
        <p:spPr bwMode="auto">
          <a:xfrm>
            <a:off x="381000" y="61722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prstClr val="black"/>
                </a:solidFill>
              </a:rPr>
              <a:t>*  CBC/CDFFP data and assumptions;  </a:t>
            </a:r>
            <a:r>
              <a:rPr lang="en-US">
                <a:solidFill>
                  <a:srgbClr val="FF3300"/>
                </a:solidFill>
              </a:rPr>
              <a:t>**excluding federal reserves, wilderness areas, parks, etc.,</a:t>
            </a:r>
          </a:p>
        </p:txBody>
      </p:sp>
    </p:spTree>
    <p:extLst>
      <p:ext uri="{BB962C8B-B14F-4D97-AF65-F5344CB8AC3E}">
        <p14:creationId xmlns:p14="http://schemas.microsoft.com/office/powerpoint/2010/main" val="2660340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228600" y="90488"/>
            <a:ext cx="8763000" cy="1190625"/>
          </a:xfrm>
        </p:spPr>
        <p:txBody>
          <a:bodyPr/>
          <a:lstStyle/>
          <a:p>
            <a:pPr algn="ctr"/>
            <a:r>
              <a:rPr lang="en-US" sz="2400" dirty="0">
                <a:solidFill>
                  <a:schemeClr val="tx1"/>
                </a:solidFill>
                <a:latin typeface="Arial Rounded MT Bold" pitchFamily="34" charset="0"/>
              </a:rPr>
              <a:t>CARB </a:t>
            </a:r>
            <a:r>
              <a:rPr lang="en-US" sz="2400" dirty="0" smtClean="0">
                <a:solidFill>
                  <a:schemeClr val="tx1"/>
                </a:solidFill>
                <a:latin typeface="Arial Rounded MT Bold" pitchFamily="34" charset="0"/>
              </a:rPr>
              <a:t>projections for the need for low carbon intensity biofuels under the Low Carbon Fuel Standard</a:t>
            </a:r>
            <a:endParaRPr lang="en-US" dirty="0">
              <a:solidFill>
                <a:schemeClr val="tx1"/>
              </a:solidFill>
              <a:latin typeface="Arial Rounded MT Bold" pitchFamily="34" charset="0"/>
            </a:endParaRPr>
          </a:p>
        </p:txBody>
      </p:sp>
      <p:graphicFrame>
        <p:nvGraphicFramePr>
          <p:cNvPr id="4" name="Content Placeholder 3"/>
          <p:cNvGraphicFramePr>
            <a:graphicFrameLocks noGrp="1"/>
          </p:cNvGraphicFramePr>
          <p:nvPr>
            <p:ph idx="4294967295"/>
          </p:nvPr>
        </p:nvGraphicFramePr>
        <p:xfrm>
          <a:off x="457200" y="1371600"/>
          <a:ext cx="8382000" cy="4114801"/>
        </p:xfrm>
        <a:graphic>
          <a:graphicData uri="http://schemas.openxmlformats.org/drawingml/2006/table">
            <a:tbl>
              <a:tblPr/>
              <a:tblGrid>
                <a:gridCol w="1143000"/>
                <a:gridCol w="1981200"/>
                <a:gridCol w="5257800"/>
              </a:tblGrid>
              <a:tr h="13684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Displaced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Petroleum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       (bgge)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r>
              <a:tr h="792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1C1C1C"/>
                          </a:solidFill>
                          <a:effectLst/>
                          <a:latin typeface="Arial Rounded MT Bold" pitchFamily="34" charset="0"/>
                          <a:ea typeface="ＭＳ Ｐゴシック" charset="-128"/>
                        </a:rPr>
                        <a:t>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1D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1C1C1C"/>
                          </a:solidFill>
                          <a:effectLst/>
                          <a:latin typeface="Arial Rounded MT Bold" pitchFamily="34" charset="0"/>
                          <a:ea typeface="ＭＳ Ｐゴシック" charset="-128"/>
                        </a:rPr>
                        <a:t>     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1D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1C1C1C"/>
                          </a:solidFill>
                          <a:effectLst/>
                          <a:latin typeface="Arial Rounded MT Bold" pitchFamily="34" charset="0"/>
                          <a:ea typeface="ＭＳ Ｐゴシック" charset="-128"/>
                        </a:rPr>
                        <a:t>Conventional biofuels (100%)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1DF"/>
                    </a:solidFill>
                  </a:tcPr>
                </a:tc>
              </a:tr>
              <a:tr h="19542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1C1C1C"/>
                          </a:solidFill>
                          <a:effectLst/>
                          <a:latin typeface="Arial Rounded MT Bold" pitchFamily="34" charset="0"/>
                          <a:ea typeface="ＭＳ Ｐゴシック" charset="-128"/>
                        </a:rPr>
                        <a:t>2020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0F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1C1C1C"/>
                          </a:solidFill>
                          <a:effectLst/>
                          <a:latin typeface="Arial Rounded MT Bold" pitchFamily="34" charset="0"/>
                          <a:ea typeface="ＭＳ Ｐゴシック" charset="-128"/>
                        </a:rPr>
                        <a:t>     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0F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1C1C1C"/>
                          </a:solidFill>
                          <a:effectLst/>
                          <a:latin typeface="Arial Rounded MT Bold" pitchFamily="34" charset="0"/>
                          <a:ea typeface="ＭＳ Ｐゴシック" charset="-128"/>
                        </a:rPr>
                        <a:t>Conventional biofuels (20%)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1C1C1C"/>
                          </a:solidFill>
                          <a:effectLst/>
                          <a:latin typeface="Arial Rounded MT Bold" pitchFamily="34" charset="0"/>
                          <a:ea typeface="ＭＳ Ｐゴシック" charset="-128"/>
                        </a:rPr>
                        <a:t>CNG, electricity, H2:  (10%)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Rounded MT Bold" pitchFamily="34" charset="0"/>
                          <a:ea typeface="ＭＳ Ｐゴシック" charset="-128"/>
                        </a:rPr>
                        <a:t>Advanced biofuels: (70%)*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0F0"/>
                    </a:solidFill>
                  </a:tcPr>
                </a:tc>
              </a:tr>
            </a:tbl>
          </a:graphicData>
        </a:graphic>
      </p:graphicFrame>
      <p:sp>
        <p:nvSpPr>
          <p:cNvPr id="58389" name="TextBox 4"/>
          <p:cNvSpPr txBox="1">
            <a:spLocks noChangeArrowheads="1"/>
          </p:cNvSpPr>
          <p:nvPr/>
        </p:nvSpPr>
        <p:spPr bwMode="auto">
          <a:xfrm>
            <a:off x="685800" y="57912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dirty="0" smtClean="0">
                <a:solidFill>
                  <a:srgbClr val="FF0000"/>
                </a:solidFill>
              </a:rPr>
              <a:t>*MSW, </a:t>
            </a:r>
            <a:r>
              <a:rPr lang="en-US" dirty="0" smtClean="0">
                <a:solidFill>
                  <a:srgbClr val="006600"/>
                </a:solidFill>
              </a:rPr>
              <a:t>Forestry Wastes</a:t>
            </a:r>
            <a:r>
              <a:rPr lang="en-US" dirty="0" smtClean="0">
                <a:solidFill>
                  <a:srgbClr val="FF0000"/>
                </a:solidFill>
              </a:rPr>
              <a:t>, cellulosic biofuels, other ?</a:t>
            </a:r>
          </a:p>
        </p:txBody>
      </p:sp>
    </p:spTree>
    <p:extLst>
      <p:ext uri="{BB962C8B-B14F-4D97-AF65-F5344CB8AC3E}">
        <p14:creationId xmlns:p14="http://schemas.microsoft.com/office/powerpoint/2010/main" val="753917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etrics Analysis Results">
  <a:themeElements>
    <a:clrScheme name="1_Metrics Analysis Results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fontScheme name="1_Metrics Analysis Results">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etrics Analysis Results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etrics Analysis Results 2">
        <a:dk1>
          <a:srgbClr val="000000"/>
        </a:dk1>
        <a:lt1>
          <a:srgbClr val="FFFFD9"/>
        </a:lt1>
        <a:dk2>
          <a:srgbClr val="000000"/>
        </a:dk2>
        <a:lt2>
          <a:srgbClr val="777777"/>
        </a:lt2>
        <a:accent1>
          <a:srgbClr val="FFFFF7"/>
        </a:accent1>
        <a:accent2>
          <a:srgbClr val="CC9900"/>
        </a:accent2>
        <a:accent3>
          <a:srgbClr val="FFFFE9"/>
        </a:accent3>
        <a:accent4>
          <a:srgbClr val="000000"/>
        </a:accent4>
        <a:accent5>
          <a:srgbClr val="FFFFFA"/>
        </a:accent5>
        <a:accent6>
          <a:srgbClr val="B98A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etrics Analysis Resul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1_Metrics Analysis Resul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C5B303"/>
        </a:folHlink>
      </a:clrScheme>
      <a:clrMap bg1="lt1" tx1="dk1" bg2="lt2" tx2="dk2" accent1="accent1" accent2="accent2" accent3="accent3" accent4="accent4" accent5="accent5" accent6="accent6" hlink="hlink" folHlink="folHlink"/>
    </a:extraClrScheme>
    <a:extraClrScheme>
      <a:clrScheme name="1_Metrics Analysis Results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9900"/>
        </a:folHlink>
      </a:clrScheme>
      <a:clrMap bg1="lt1" tx1="dk1" bg2="lt2" tx2="dk2" accent1="accent1" accent2="accent2" accent3="accent3" accent4="accent4" accent5="accent5" accent6="accent6" hlink="hlink" folHlink="folHlink"/>
    </a:extraClrScheme>
    <a:extraClrScheme>
      <a:clrScheme name="1_Metrics Analysis Results 6">
        <a:dk1>
          <a:srgbClr val="000000"/>
        </a:dk1>
        <a:lt1>
          <a:srgbClr val="FFFFFF"/>
        </a:lt1>
        <a:dk2>
          <a:srgbClr val="000000"/>
        </a:dk2>
        <a:lt2>
          <a:srgbClr val="808080"/>
        </a:lt2>
        <a:accent1>
          <a:srgbClr val="FFCC66"/>
        </a:accent1>
        <a:accent2>
          <a:srgbClr val="EAEAEA"/>
        </a:accent2>
        <a:accent3>
          <a:srgbClr val="FFFFFF"/>
        </a:accent3>
        <a:accent4>
          <a:srgbClr val="000000"/>
        </a:accent4>
        <a:accent5>
          <a:srgbClr val="FFE2B8"/>
        </a:accent5>
        <a:accent6>
          <a:srgbClr val="D4D4D4"/>
        </a:accent6>
        <a:hlink>
          <a:srgbClr val="CC6600"/>
        </a:hlink>
        <a:folHlink>
          <a:srgbClr val="993300"/>
        </a:folHlink>
      </a:clrScheme>
      <a:clrMap bg1="lt1" tx1="dk1" bg2="lt2" tx2="dk2" accent1="accent1" accent2="accent2" accent3="accent3" accent4="accent4" accent5="accent5" accent6="accent6" hlink="hlink" folHlink="folHlink"/>
    </a:extraClrScheme>
    <a:extraClrScheme>
      <a:clrScheme name="1_Metrics Analysis Results 7">
        <a:dk1>
          <a:srgbClr val="003366"/>
        </a:dk1>
        <a:lt1>
          <a:srgbClr val="361B00"/>
        </a:lt1>
        <a:dk2>
          <a:srgbClr val="000099"/>
        </a:dk2>
        <a:lt2>
          <a:srgbClr val="333333"/>
        </a:lt2>
        <a:accent1>
          <a:srgbClr val="3366CC"/>
        </a:accent1>
        <a:accent2>
          <a:srgbClr val="F09A00"/>
        </a:accent2>
        <a:accent3>
          <a:srgbClr val="AAAACA"/>
        </a:accent3>
        <a:accent4>
          <a:srgbClr val="2D1500"/>
        </a:accent4>
        <a:accent5>
          <a:srgbClr val="ADB8E2"/>
        </a:accent5>
        <a:accent6>
          <a:srgbClr val="D98B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etrics Analysis Results 8">
        <a:dk1>
          <a:srgbClr val="777777"/>
        </a:dk1>
        <a:lt1>
          <a:srgbClr val="926C00"/>
        </a:lt1>
        <a:dk2>
          <a:srgbClr val="686B5D"/>
        </a:dk2>
        <a:lt2>
          <a:srgbClr val="4D4D4D"/>
        </a:lt2>
        <a:accent1>
          <a:srgbClr val="B2B2B2"/>
        </a:accent1>
        <a:accent2>
          <a:srgbClr val="809EA8"/>
        </a:accent2>
        <a:accent3>
          <a:srgbClr val="B9BAB6"/>
        </a:accent3>
        <a:accent4>
          <a:srgbClr val="7C5B00"/>
        </a:accent4>
        <a:accent5>
          <a:srgbClr val="D5D5D5"/>
        </a:accent5>
        <a:accent6>
          <a:srgbClr val="738F98"/>
        </a:accent6>
        <a:hlink>
          <a:srgbClr val="FFCC66"/>
        </a:hlink>
        <a:folHlink>
          <a:srgbClr val="F7F3E7"/>
        </a:folHlink>
      </a:clrScheme>
      <a:clrMap bg1="dk2" tx1="lt1" bg2="dk1" tx2="lt2" accent1="accent1" accent2="accent2" accent3="accent3" accent4="accent4" accent5="accent5" accent6="accent6" hlink="hlink" folHlink="folHlink"/>
    </a:extraClrScheme>
    <a:extraClrScheme>
      <a:clrScheme name="1_Metrics Analysis Results 9">
        <a:dk1>
          <a:srgbClr val="005A58"/>
        </a:dk1>
        <a:lt1>
          <a:srgbClr val="CC9900"/>
        </a:lt1>
        <a:dk2>
          <a:srgbClr val="008080"/>
        </a:dk2>
        <a:lt2>
          <a:srgbClr val="006666"/>
        </a:lt2>
        <a:accent1>
          <a:srgbClr val="006462"/>
        </a:accent1>
        <a:accent2>
          <a:srgbClr val="6D6FC7"/>
        </a:accent2>
        <a:accent3>
          <a:srgbClr val="AAC0C0"/>
        </a:accent3>
        <a:accent4>
          <a:srgbClr val="AE8200"/>
        </a:accent4>
        <a:accent5>
          <a:srgbClr val="AAB8B7"/>
        </a:accent5>
        <a:accent6>
          <a:srgbClr val="6264B4"/>
        </a:accent6>
        <a:hlink>
          <a:srgbClr val="FFC41F"/>
        </a:hlink>
        <a:folHlink>
          <a:srgbClr val="FFFFCC"/>
        </a:folHlink>
      </a:clrScheme>
      <a:clrMap bg1="dk2" tx1="lt1" bg2="dk1" tx2="lt2" accent1="accent1" accent2="accent2" accent3="accent3" accent4="accent4" accent5="accent5" accent6="accent6" hlink="hlink" folHlink="folHlink"/>
    </a:extraClrScheme>
    <a:extraClrScheme>
      <a:clrScheme name="1_Metrics Analysis Results 10">
        <a:dk1>
          <a:srgbClr val="111111"/>
        </a:dk1>
        <a:lt1>
          <a:srgbClr val="800000"/>
        </a:lt1>
        <a:dk2>
          <a:srgbClr val="663300"/>
        </a:dk2>
        <a:lt2>
          <a:srgbClr val="5C1F00"/>
        </a:lt2>
        <a:accent1>
          <a:srgbClr val="CC3300"/>
        </a:accent1>
        <a:accent2>
          <a:srgbClr val="BE7960"/>
        </a:accent2>
        <a:accent3>
          <a:srgbClr val="C0AAAA"/>
        </a:accent3>
        <a:accent4>
          <a:srgbClr val="0D0D0D"/>
        </a:accent4>
        <a:accent5>
          <a:srgbClr val="E2ADAA"/>
        </a:accent5>
        <a:accent6>
          <a:srgbClr val="AC6D56"/>
        </a:accent6>
        <a:hlink>
          <a:srgbClr val="FFCC66"/>
        </a:hlink>
        <a:folHlink>
          <a:srgbClr val="D3A219"/>
        </a:folHlink>
      </a:clrScheme>
      <a:clrMap bg1="lt1" tx1="dk1" bg2="lt2" tx2="dk2" accent1="accent1" accent2="accent2" accent3="accent3" accent4="accent4" accent5="accent5" accent6="accent6" hlink="hlink" folHlink="folHlink"/>
    </a:extraClrScheme>
    <a:extraClrScheme>
      <a:clrScheme name="1_Metrics Analysis Results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1986</Words>
  <Application>Microsoft Office PowerPoint</Application>
  <PresentationFormat>On-screen Show (4:3)</PresentationFormat>
  <Paragraphs>251</Paragraphs>
  <Slides>29</Slides>
  <Notes>18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34" baseType="lpstr">
      <vt:lpstr>Office Theme</vt:lpstr>
      <vt:lpstr>Default Design</vt:lpstr>
      <vt:lpstr>1_Office Theme</vt:lpstr>
      <vt:lpstr>1_Metrics Analysis Results</vt:lpstr>
      <vt:lpstr>Document</vt:lpstr>
      <vt:lpstr>Biomass Working Group May 28, 2013</vt:lpstr>
      <vt:lpstr>Forest Biomass and Energy</vt:lpstr>
      <vt:lpstr>California Biomass  Resources Are Diverse</vt:lpstr>
      <vt:lpstr>PowerPoint Presentation</vt:lpstr>
      <vt:lpstr>PowerPoint Presentation</vt:lpstr>
      <vt:lpstr>PowerPoint Presentation</vt:lpstr>
      <vt:lpstr>PowerPoint Presentation</vt:lpstr>
      <vt:lpstr>Annual technically available forest biomass in CA*</vt:lpstr>
      <vt:lpstr>CARB projections for the need for low carbon intensity biofuels under the Low Carbon Fuel Standard</vt:lpstr>
      <vt:lpstr>PowerPoint Presentation</vt:lpstr>
      <vt:lpstr>PowerPoint Presentation</vt:lpstr>
      <vt:lpstr>Estimated Gross Ethanol Potential from Cellulosic Residues  in California---Williams et al, (2007)-AB 118 Report</vt:lpstr>
      <vt:lpstr>PowerPoint Presentation</vt:lpstr>
      <vt:lpstr>Treatment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2012 Bioenergy Action Plan </vt:lpstr>
      <vt:lpstr>2012 Bioenergy Action Plan prepared by the Bioenergy Interagency Workgroup</vt:lpstr>
      <vt:lpstr>PowerPoint Presentation</vt:lpstr>
      <vt:lpstr>PowerPoint Presentation</vt:lpstr>
    </vt:vector>
  </TitlesOfParts>
  <Company>University of California,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KAFFKA</dc:creator>
  <cp:lastModifiedBy>STEPHEN KAFFKA</cp:lastModifiedBy>
  <cp:revision>30</cp:revision>
  <dcterms:created xsi:type="dcterms:W3CDTF">2013-05-06T15:57:06Z</dcterms:created>
  <dcterms:modified xsi:type="dcterms:W3CDTF">2013-05-28T16:14:32Z</dcterms:modified>
</cp:coreProperties>
</file>