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1" r:id="rId2"/>
    <p:sldId id="385" r:id="rId3"/>
    <p:sldId id="405" r:id="rId4"/>
    <p:sldId id="370" r:id="rId5"/>
    <p:sldId id="371" r:id="rId6"/>
    <p:sldId id="412" r:id="rId7"/>
    <p:sldId id="406" r:id="rId8"/>
    <p:sldId id="408" r:id="rId9"/>
    <p:sldId id="403" r:id="rId10"/>
    <p:sldId id="409" r:id="rId11"/>
    <p:sldId id="404" r:id="rId12"/>
    <p:sldId id="410" r:id="rId13"/>
    <p:sldId id="375" r:id="rId14"/>
    <p:sldId id="399" r:id="rId15"/>
    <p:sldId id="401" r:id="rId16"/>
    <p:sldId id="411" r:id="rId17"/>
    <p:sldId id="402" r:id="rId18"/>
    <p:sldId id="395" r:id="rId19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CC"/>
    <a:srgbClr val="E0CEAA"/>
    <a:srgbClr val="99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542" autoAdjust="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3576A21B-4563-4F24-8B02-3ADC379644F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3AE7CDFE-F023-4B00-946A-DBD9B5F92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4DB89CAE-6A25-48BC-B849-B4DCEACC9B2D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6885957F-4A23-4B0A-89C1-E027FBCB69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AirPollution_Logo_No_Text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4788"/>
            <a:ext cx="14970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78588" cy="67683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781365" cy="311075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E79-8646-4C0D-921E-2007175F08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19B0-9195-497B-83C3-330808F49281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0093-F582-4D50-907D-AE383F32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45174" y="1748084"/>
            <a:ext cx="8280157" cy="1712834"/>
          </a:xfrm>
        </p:spPr>
        <p:txBody>
          <a:bodyPr anchor="t">
            <a:normAutofit/>
          </a:bodyPr>
          <a:lstStyle/>
          <a:p>
            <a:r>
              <a:rPr lang="en-US" sz="4000" dirty="0" err="1" smtClean="0">
                <a:latin typeface="Calibri" pitchFamily="34" charset="0"/>
              </a:rPr>
              <a:t>Biochar</a:t>
            </a:r>
            <a:r>
              <a:rPr lang="en-US" sz="4000" dirty="0" smtClean="0">
                <a:latin typeface="Calibri" pitchFamily="34" charset="0"/>
              </a:rPr>
              <a:t>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Greenhouse Gas Offset Protocol</a:t>
            </a:r>
            <a:endParaRPr b="1" dirty="0" smtClean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1"/>
          </p:nvPr>
        </p:nvSpPr>
        <p:spPr>
          <a:xfrm>
            <a:off x="261815" y="3913065"/>
            <a:ext cx="8615485" cy="2678235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cap="none" spc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Bruce Springsteen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cap="none" spc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Placer County Air Pollution Control District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cap="none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cap="none" spc="0" dirty="0" smtClean="0">
                <a:solidFill>
                  <a:schemeClr val="tx2">
                    <a:lumMod val="75000"/>
                  </a:schemeClr>
                </a:solidFill>
              </a:rPr>
              <a:t>Biomass Working Group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cap="none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October 21,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274320"/>
            <a:ext cx="5646420" cy="1021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/>
              <a:t>Biochar</a:t>
            </a:r>
            <a:r>
              <a:rPr lang="en-US" sz="4400" b="1" dirty="0" smtClean="0"/>
              <a:t> Stability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1436" y="1422526"/>
            <a:ext cx="8069580" cy="5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Hydrogen/Organic Carbon (H/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org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r="5708"/>
          <a:stretch/>
        </p:blipFill>
        <p:spPr bwMode="auto">
          <a:xfrm>
            <a:off x="688896" y="2858733"/>
            <a:ext cx="4723557" cy="33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3"/>
          <p:cNvSpPr txBox="1"/>
          <p:nvPr/>
        </p:nvSpPr>
        <p:spPr>
          <a:xfrm>
            <a:off x="1440796" y="2282740"/>
            <a:ext cx="675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 H/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&lt;0.7 all biochars have MRT of &gt;100 years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913" y="3323160"/>
            <a:ext cx="3010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J. Lehmann, S. </a:t>
            </a:r>
            <a:r>
              <a:rPr lang="en-NZ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Abiven</a:t>
            </a:r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M. </a:t>
            </a:r>
            <a:r>
              <a:rPr lang="en-NZ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Kleber</a:t>
            </a:r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G. Pan, B.P. Singh, S. </a:t>
            </a:r>
            <a:r>
              <a:rPr lang="en-NZ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Sohi</a:t>
            </a:r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A. Zimmerman. Persistence of biochar in soil. In: Biochar for Environmental Management - Science and Technology, 2</a:t>
            </a:r>
            <a:r>
              <a:rPr lang="en-NZ" sz="1600" baseline="30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edition. Johannes Lehmann and Stephen Joseph (eds.). </a:t>
            </a:r>
            <a:r>
              <a:rPr lang="en-NZ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Earthscan</a:t>
            </a:r>
            <a:r>
              <a:rPr lang="en-NZ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and references therein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9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3030"/>
            <a:ext cx="5043714" cy="6458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Stability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829" y="1344358"/>
            <a:ext cx="6241143" cy="43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7886" y="1654629"/>
            <a:ext cx="551543" cy="381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558" y="2911772"/>
            <a:ext cx="304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Amount (%) of C remaining in </a:t>
            </a:r>
            <a:r>
              <a:rPr lang="en-US" sz="2000" b="1" dirty="0" err="1" smtClean="0"/>
              <a:t>Biochar</a:t>
            </a:r>
            <a:r>
              <a:rPr lang="en-US" sz="2000" b="1" dirty="0" smtClean="0"/>
              <a:t> after 100 years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924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9560"/>
            <a:ext cx="7978588" cy="67683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Stability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9620" y="1182668"/>
            <a:ext cx="7886700" cy="63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H/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sz="2800" baseline="-25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BC</a:t>
            </a:r>
            <a:r>
              <a:rPr lang="en-US" sz="2800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+100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equivalences at 95% confidence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58" y="1999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Chosen values represent </a:t>
            </a:r>
            <a:r>
              <a:rPr lang="en-CA" sz="2400" b="1" dirty="0">
                <a:solidFill>
                  <a:schemeClr val="tx2">
                    <a:lumMod val="75000"/>
                  </a:schemeClr>
                </a:solidFill>
              </a:rPr>
              <a:t>conservative estimates 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of biochar C expected to remain based on experimental data</a:t>
            </a:r>
          </a:p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Two levels identified:</a:t>
            </a:r>
          </a:p>
          <a:p>
            <a:pPr marL="914407" lvl="1" indent="-457200">
              <a:buFont typeface="+mj-lt"/>
              <a:buAutoNum type="arabicPeriod"/>
            </a:pPr>
            <a:r>
              <a:rPr lang="en-CA" sz="2200" b="1" dirty="0">
                <a:solidFill>
                  <a:schemeClr val="tx2">
                    <a:lumMod val="75000"/>
                  </a:schemeClr>
                </a:solidFill>
              </a:rPr>
              <a:t>H/</a:t>
            </a:r>
            <a:r>
              <a:rPr lang="en-CA" sz="2200" b="1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CA" sz="2200" b="1" baseline="-25000" dirty="0" err="1">
                <a:solidFill>
                  <a:schemeClr val="tx2">
                    <a:lumMod val="75000"/>
                  </a:schemeClr>
                </a:solidFill>
              </a:rPr>
              <a:t>org</a:t>
            </a:r>
            <a:r>
              <a:rPr lang="en-CA" sz="2200" b="1" dirty="0">
                <a:solidFill>
                  <a:schemeClr val="tx2">
                    <a:lumMod val="75000"/>
                  </a:schemeClr>
                </a:solidFill>
              </a:rPr>
              <a:t> &lt; 0.4 </a:t>
            </a:r>
            <a:r>
              <a:rPr lang="en-CA" sz="2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at least 70% biochar C expected to remain after 100 years</a:t>
            </a:r>
          </a:p>
          <a:p>
            <a:pPr marL="914407" lvl="1" indent="-457200">
              <a:buFont typeface="+mj-lt"/>
              <a:buAutoNum type="arabicPeriod"/>
            </a:pP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H/</a:t>
            </a:r>
            <a:r>
              <a:rPr lang="en-CA" sz="2200" b="1" dirty="0" err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CA" sz="2200" b="1" baseline="-25000" dirty="0" err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org</a:t>
            </a: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&lt; 0.7 </a:t>
            </a:r>
            <a:r>
              <a:rPr lang="en-CA" sz="2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at least 50% biochar C expected to remain after 100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14" y="4650006"/>
            <a:ext cx="5641527" cy="20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14" y="397774"/>
            <a:ext cx="6059714" cy="6313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9528" y="1396657"/>
            <a:ext cx="7725230" cy="3323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u="sng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 production rate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0.10 lb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/lb biomass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Carbon content of </a:t>
            </a:r>
            <a:r>
              <a:rPr lang="en-US" u="sng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0.75 lb C/lb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u="sng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 sequestered in </a:t>
            </a:r>
            <a:r>
              <a:rPr lang="en-US" u="sng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0.28 MT CO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/BDT biomass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805" y="164998"/>
            <a:ext cx="5290458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Carbon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3156" y="1218422"/>
            <a:ext cx="5081703" cy="30430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roduct of incomplete combustion</a:t>
            </a:r>
          </a:p>
          <a:p>
            <a:pPr marL="754380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Soot</a:t>
            </a:r>
          </a:p>
          <a:p>
            <a:pPr marL="297180" indent="0">
              <a:spcBef>
                <a:spcPts val="0"/>
              </a:spcBef>
              <a:buSzPct val="50000"/>
              <a:buNone/>
            </a:pPr>
            <a:endParaRPr lang="en-US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Small particles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754380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Travel long distance through air </a:t>
            </a:r>
          </a:p>
          <a:p>
            <a:pPr marL="297180" indent="0">
              <a:spcBef>
                <a:spcPts val="0"/>
              </a:spcBef>
              <a:buSzPct val="50000"/>
              <a:buNone/>
            </a:pPr>
            <a:endParaRPr lang="en-US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“Short-lived climate forcing”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54380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900 times by weight more potent than CO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Documents and Settings\bsprings\My Documents\New Folder (2)\DSC_2736.JPG"/>
          <p:cNvPicPr>
            <a:picLocks noChangeAspect="1" noChangeArrowheads="1"/>
          </p:cNvPicPr>
          <p:nvPr/>
        </p:nvPicPr>
        <p:blipFill>
          <a:blip r:embed="rId2" cstate="print"/>
          <a:srcRect t="2773" r="7100"/>
          <a:stretch>
            <a:fillRect/>
          </a:stretch>
        </p:blipFill>
        <p:spPr bwMode="auto">
          <a:xfrm rot="5400000">
            <a:off x="4956179" y="1765144"/>
            <a:ext cx="4735293" cy="32952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-646" t="-373" r="616" b="95"/>
          <a:stretch>
            <a:fillRect/>
          </a:stretch>
        </p:blipFill>
        <p:spPr>
          <a:xfrm>
            <a:off x="1828801" y="4029885"/>
            <a:ext cx="3683482" cy="27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10456"/>
            <a:ext cx="5943600" cy="515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Carbon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162545" y="1126467"/>
            <a:ext cx="10553836" cy="5289350"/>
            <a:chOff x="-1864110" y="1366094"/>
            <a:chExt cx="10553836" cy="5289350"/>
          </a:xfrm>
        </p:grpSpPr>
        <p:sp>
          <p:nvSpPr>
            <p:cNvPr id="5" name="TextBox 12"/>
            <p:cNvSpPr txBox="1"/>
            <p:nvPr/>
          </p:nvSpPr>
          <p:spPr>
            <a:xfrm>
              <a:off x="-1864110" y="3319125"/>
              <a:ext cx="4480934" cy="41408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Particulate (kg/ton dry biomass)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28" y="1366094"/>
              <a:ext cx="7994298" cy="528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916645" y="3862761"/>
            <a:ext cx="2036245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97% reduction in PM10</a:t>
            </a:r>
          </a:p>
        </p:txBody>
      </p:sp>
    </p:spTree>
    <p:extLst>
      <p:ext uri="{BB962C8B-B14F-4D97-AF65-F5344CB8AC3E}">
        <p14:creationId xmlns:p14="http://schemas.microsoft.com/office/powerpoint/2010/main" val="19424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174" y="250165"/>
            <a:ext cx="5285117" cy="860865"/>
          </a:xfrm>
        </p:spPr>
        <p:txBody>
          <a:bodyPr>
            <a:normAutofit/>
          </a:bodyPr>
          <a:lstStyle/>
          <a:p>
            <a:r>
              <a:rPr lang="en-US" dirty="0" smtClean="0"/>
              <a:t>Black Carbon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" y="1239498"/>
            <a:ext cx="7273290" cy="52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2"/>
          <p:cNvSpPr txBox="1"/>
          <p:nvPr/>
        </p:nvSpPr>
        <p:spPr>
          <a:xfrm>
            <a:off x="1410029" y="3432760"/>
            <a:ext cx="4148417" cy="379353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Particulate (kg/ton dry biomass)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952" y="1449922"/>
            <a:ext cx="1808388" cy="156966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94% reduction in Black Carbon</a:t>
            </a:r>
          </a:p>
        </p:txBody>
      </p:sp>
    </p:spTree>
    <p:extLst>
      <p:ext uri="{BB962C8B-B14F-4D97-AF65-F5344CB8AC3E}">
        <p14:creationId xmlns:p14="http://schemas.microsoft.com/office/powerpoint/2010/main" val="2823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3766" y="339306"/>
            <a:ext cx="4577751" cy="626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Carbon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777815" y="1344283"/>
            <a:ext cx="7934864" cy="50680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Working to develop a GHG offset protocol for black carbon reductions achieved through avoided open pile burning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Forest slash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Agricultural residues (orchard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thinnings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removals, food processing wastes)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Forming a research team to characterize BC emissions from open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ile burning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ulti-agencies including UC, CAPCOA, CAL FIRE, USFS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Concurrent effort to evaluate black carbon reductions from wood stove upgrades and replacements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893" y="595225"/>
            <a:ext cx="7234687" cy="113691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a typeface="ＭＳ Ｐゴシック" charset="-128"/>
                <a:cs typeface="Tahoma" pitchFamily="34" charset="0"/>
              </a:rPr>
              <a:t>Forest Fuel Treatment Impact on Wildfires and Emissions</a:t>
            </a:r>
            <a:r>
              <a:rPr lang="en-US" b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b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5453" y="1577196"/>
            <a:ext cx="7848600" cy="51945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Working to continue research and development of GHG offset protocol for avoided wildfire from forest fuel treatment thinning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Assembling multi-stakeholder research team – USFS, CAL FIRE, Spatial Informatics Group, UC Berkeley, CEC, California Forest Association, private forest land owners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Securing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Case study demonstration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Sierra Nevada forested land in watershed at risk for catastrophic wildfire, public and private ownership, on-the-ground inventory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Fuel treatment prescription designs considering various management alternatives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Evaluate wood products lifecycle specific to local mill and wood products displacement of alternative building materials (concrete, steel)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Develop protocol that can be practically implemented but flexible to consider site specific considerations including fire return interval and wildfire emissions on a fire-shed basis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760675" y="-80882"/>
            <a:ext cx="6701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Forest Management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Greenhouse Gas Offset Protocols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half" idx="1"/>
          </p:nvPr>
        </p:nvSpPr>
        <p:spPr>
          <a:xfrm>
            <a:off x="-181146" y="1257461"/>
            <a:ext cx="4503260" cy="5436638"/>
          </a:xfrm>
        </p:spPr>
        <p:txBody>
          <a:bodyPr wrap="square">
            <a:noAutofit/>
          </a:bodyPr>
          <a:lstStyle/>
          <a:p>
            <a:pPr marL="690562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Biomass waste for energy</a:t>
            </a:r>
          </a:p>
          <a:p>
            <a:pPr marL="914400" lvl="2" indent="-274320">
              <a:spcBef>
                <a:spcPts val="200"/>
              </a:spcBef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Reduce methane from open pile burn or in-field decay/decomposition</a:t>
            </a:r>
          </a:p>
          <a:p>
            <a:pPr marL="914400" lvl="2" indent="-274320">
              <a:spcBef>
                <a:spcPts val="200"/>
              </a:spcBef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Avoided fossil fuel for equivalent electricity</a:t>
            </a:r>
          </a:p>
          <a:p>
            <a:pPr marL="694944" lvl="1" indent="-347472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-274320">
              <a:spcBef>
                <a:spcPts val="200"/>
              </a:spcBef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Sequester carbon in stable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90562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Black carbon</a:t>
            </a:r>
          </a:p>
          <a:p>
            <a:pPr marL="914400" lvl="2" indent="-274320">
              <a:spcBef>
                <a:spcPts val="200"/>
              </a:spcBef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Reduce black carbon from open pile burn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690562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Forest hazardous fuel reduction thinning treatments</a:t>
            </a:r>
          </a:p>
          <a:p>
            <a:pPr marL="914400" lvl="2" indent="-274320">
              <a:spcBef>
                <a:spcPts val="200"/>
              </a:spcBef>
              <a:buNone/>
              <a:tabLst>
                <a:tab pos="682625" algn="l"/>
              </a:tabLst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Reduce wildfire severity and size</a:t>
            </a:r>
          </a:p>
          <a:p>
            <a:pPr marL="914400" lvl="2" indent="-274320">
              <a:spcBef>
                <a:spcPts val="200"/>
              </a:spcBef>
              <a:buNone/>
              <a:tabLst>
                <a:tab pos="682625" algn="l"/>
              </a:tabLst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Reduce tree mortality</a:t>
            </a:r>
          </a:p>
          <a:p>
            <a:pPr marL="914400" lvl="2" indent="-274320">
              <a:spcBef>
                <a:spcPts val="200"/>
              </a:spcBef>
              <a:buNone/>
              <a:tabLst>
                <a:tab pos="682625" algn="l"/>
              </a:tabLst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Stimulate forest growth</a:t>
            </a:r>
          </a:p>
          <a:p>
            <a:pPr marL="914400" lvl="2" indent="-274320">
              <a:spcBef>
                <a:spcPts val="200"/>
              </a:spcBef>
              <a:buNone/>
              <a:tabLst>
                <a:tab pos="682625" algn="l"/>
              </a:tabLst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--	Wood products, biomass energy</a:t>
            </a:r>
          </a:p>
        </p:txBody>
      </p:sp>
      <p:pic>
        <p:nvPicPr>
          <p:cNvPr id="4" name="Picture 3" descr="F1.jpg"/>
          <p:cNvPicPr>
            <a:picLocks noChangeAspect="1"/>
          </p:cNvPicPr>
          <p:nvPr/>
        </p:nvPicPr>
        <p:blipFill rotWithShape="1">
          <a:blip r:embed="rId2" cstate="print"/>
          <a:srcRect l="14086" t="14352" r="11598" b="6342"/>
          <a:stretch/>
        </p:blipFill>
        <p:spPr>
          <a:xfrm>
            <a:off x="4287328" y="1837425"/>
            <a:ext cx="4753155" cy="35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460" y="335280"/>
            <a:ext cx="7269480" cy="1013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CAPCOA Greenhouse Gas Exchange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7305" y="1566843"/>
            <a:ext cx="7869880" cy="49719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Launched in February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Joint effort of Bay Area AQMD, Placer County APCD, Sacramento Metro AQMD, South Coast AQMD, San Joaquin Valley APCD, and Northern Sonoma APCD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Provide California-based Greenhouse Gas Credits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Secure, transparent, and low-transaction cost exchange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Local jobs, air pollution co-benefits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Responds to request from local governments and private industry for credits for compliance with CEQA, climate action plans, and other voluntary purposes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Protocols – biomass-for-energy, boiler efficiency, livestock manure, forest management, case-by-case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945" y="43542"/>
            <a:ext cx="4651826" cy="75474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Biochar</a:t>
            </a:r>
            <a:r>
              <a:rPr lang="en-US" sz="4000" dirty="0" smtClean="0"/>
              <a:t> Protocol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1460" y="968827"/>
            <a:ext cx="8218712" cy="273231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Biochar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-- porous, carbon-rich, charcoal -like solid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Formed from the thermal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pyrolysis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/ gasification of biomass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 as soil amendment: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Sequesters carbon -- highly stable and resistant to decomposition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Enhances soil fertility -- increases water and nutrient holding capacity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Reduces soil emissions, enhances biomass growth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Displaces fertilizer manufacturing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Also produces renewable energy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5864" t="1889" r="-6385" b="12955"/>
          <a:stretch>
            <a:fillRect/>
          </a:stretch>
        </p:blipFill>
        <p:spPr bwMode="auto">
          <a:xfrm>
            <a:off x="-305250" y="3551826"/>
            <a:ext cx="5834743" cy="33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bsprings\My Documents\My Pictures\char%20close%20up.png"/>
          <p:cNvPicPr>
            <a:picLocks noChangeAspect="1" noChangeArrowheads="1"/>
          </p:cNvPicPr>
          <p:nvPr/>
        </p:nvPicPr>
        <p:blipFill>
          <a:blip r:embed="rId3" cstate="print"/>
          <a:srcRect l="20828" t="16642" r="7649"/>
          <a:stretch>
            <a:fillRect/>
          </a:stretch>
        </p:blipFill>
        <p:spPr bwMode="auto">
          <a:xfrm>
            <a:off x="5362575" y="3552825"/>
            <a:ext cx="3781424" cy="3305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3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56" y="103793"/>
            <a:ext cx="4245429" cy="6313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9284" y="983241"/>
            <a:ext cx="351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Prasino</a:t>
            </a:r>
            <a:r>
              <a:rPr lang="en-US" b="1" dirty="0" smtClean="0"/>
              <a:t> Group, </a:t>
            </a:r>
          </a:p>
          <a:p>
            <a:pPr algn="ctr"/>
            <a:r>
              <a:rPr lang="en-US" b="1" dirty="0" smtClean="0"/>
              <a:t>The Climate Trust,</a:t>
            </a:r>
          </a:p>
          <a:p>
            <a:pPr algn="ctr"/>
            <a:r>
              <a:rPr lang="en-US" b="1" dirty="0" smtClean="0"/>
              <a:t>International </a:t>
            </a:r>
            <a:r>
              <a:rPr lang="en-US" b="1" dirty="0" err="1" smtClean="0"/>
              <a:t>Biochar</a:t>
            </a:r>
            <a:r>
              <a:rPr lang="en-US" b="1" dirty="0" smtClean="0"/>
              <a:t> Initiative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0851" y="2930658"/>
            <a:ext cx="154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American Carbon Registry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4914" y="2835690"/>
            <a:ext cx="1670539" cy="14155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7720" y="3001990"/>
            <a:ext cx="211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PCAPCD / CAPCOA GHG Exchange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38" y="3157268"/>
            <a:ext cx="118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2012 –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Nov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4590" y="2863972"/>
            <a:ext cx="2122098" cy="1423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6350" y="5115465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Agricultural Field Trials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1833" y="3249284"/>
            <a:ext cx="90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 2014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458" y="1820171"/>
            <a:ext cx="10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All/any Biomass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3803" y="1291086"/>
            <a:ext cx="1900687" cy="149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California forest and ag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oody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iomass that would have been open burned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9352" y="4968816"/>
            <a:ext cx="1805795" cy="10265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1991" y="5063708"/>
            <a:ext cx="2648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Water retention</a:t>
            </a:r>
          </a:p>
          <a:p>
            <a:pPr algn="ctr"/>
            <a:r>
              <a:rPr lang="en-US" sz="2000" dirty="0" smtClean="0"/>
              <a:t>Fertilizer displacement</a:t>
            </a:r>
          </a:p>
          <a:p>
            <a:pPr algn="ctr"/>
            <a:r>
              <a:rPr lang="en-US" sz="2000" dirty="0" smtClean="0"/>
              <a:t>Plant growth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8477" y="3131388"/>
            <a:ext cx="270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Carbon sequestration GHG offset protocol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03253" y="2053087"/>
            <a:ext cx="655607" cy="50895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50944" y="2050211"/>
            <a:ext cx="632603" cy="71024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01132" y="4408098"/>
            <a:ext cx="8626" cy="44857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09138" y="4991820"/>
            <a:ext cx="143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Planning with Cal Dept. of Food &amp; Ag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 animBg="1"/>
      <p:bldP spid="3" grpId="0"/>
      <p:bldP spid="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170" y="296173"/>
            <a:ext cx="6561826" cy="7562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9188" y="1378789"/>
            <a:ext cx="7908985" cy="42715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Protocol review and approval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Draft completed -- September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Stakeholder webinar – September 9, 2014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30 day public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close – October 9, 2014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CAPCOA Engineering Protocol Review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Committee -- November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CAPCOA Board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Approval -- December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http://www.placer.ca.gov/departments/air/apcdbiomass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8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628" y="94891"/>
            <a:ext cx="6608840" cy="862641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088" y="1065073"/>
            <a:ext cx="7990218" cy="5646277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u="sng" dirty="0" smtClean="0">
                <a:solidFill>
                  <a:schemeClr val="tx2">
                    <a:lumMod val="75000"/>
                  </a:schemeClr>
                </a:solidFill>
              </a:rPr>
              <a:t>Location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 -- </a:t>
            </a:r>
            <a:r>
              <a:rPr lang="en-CA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production project operations that are located within the state of California, including source of feedstock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u="sng" dirty="0" smtClean="0">
                <a:solidFill>
                  <a:schemeClr val="tx2">
                    <a:lumMod val="75000"/>
                  </a:schemeClr>
                </a:solidFill>
              </a:rPr>
              <a:t>Feedstock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Biomass waste </a:t>
            </a:r>
            <a:r>
              <a:rPr lang="en-CA" dirty="0" err="1" smtClean="0">
                <a:solidFill>
                  <a:schemeClr val="tx2">
                    <a:lumMod val="75000"/>
                  </a:schemeClr>
                </a:solidFill>
              </a:rPr>
              <a:t>byproduct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Production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operations must protect or enhance long-term productivity of the site by maintaining or improving soil productivity, water quality, wildlife habitat, and biodiversity where the biomass originated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Harvesting of material must meet regulations from the National Environmental Policy Act (NEPA), California Environmental Quality Act (CEQA), California Forest Practices Rules and Regulations, and/or Timber Harvest Plans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u="sng" dirty="0" smtClean="0">
                <a:solidFill>
                  <a:schemeClr val="tx2">
                    <a:lumMod val="75000"/>
                  </a:schemeClr>
                </a:solidFill>
              </a:rPr>
              <a:t>Baseline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Open pile burned, decay in field, used for energy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Economic test, regional common practice</a:t>
            </a:r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 err="1" smtClean="0">
                <a:solidFill>
                  <a:schemeClr val="tx2">
                    <a:lumMod val="75000"/>
                  </a:schemeClr>
                </a:solidFill>
              </a:rPr>
              <a:t>Biochar</a:t>
            </a:r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IBI Standardized Product Definition and Product Testing Guidelines for </a:t>
            </a:r>
            <a:r>
              <a:rPr lang="en-CA" dirty="0" err="1">
                <a:solidFill>
                  <a:schemeClr val="tx2">
                    <a:lumMod val="75000"/>
                  </a:schemeClr>
                </a:solidFill>
              </a:rPr>
              <a:t>Biochar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 that is used in soil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0.7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Land applied or mixed with soil, compost, or medium intended as a soil amendment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0" y="236220"/>
            <a:ext cx="4991100" cy="7162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2461" y="1417320"/>
            <a:ext cx="3558539" cy="38176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Fused aromatic carbon rings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material property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most likely responsible for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biochar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7410" y="1682160"/>
            <a:ext cx="2598114" cy="219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966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514" y="399143"/>
            <a:ext cx="5609771" cy="6313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Biochar</a:t>
            </a:r>
            <a:r>
              <a:rPr lang="en-US" dirty="0" smtClean="0"/>
              <a:t> Stability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457" y="1662869"/>
            <a:ext cx="6618513" cy="40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43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18611</TotalTime>
  <Words>884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Biochar  Greenhouse Gas Offset Protocol</vt:lpstr>
      <vt:lpstr>PowerPoint Presentation</vt:lpstr>
      <vt:lpstr>CAPCOA Greenhouse Gas Exchange</vt:lpstr>
      <vt:lpstr>Biochar Protocol</vt:lpstr>
      <vt:lpstr>Biochar Protocol</vt:lpstr>
      <vt:lpstr>Biochar Protocol</vt:lpstr>
      <vt:lpstr>Biochar Protocol</vt:lpstr>
      <vt:lpstr>Biochar Stability</vt:lpstr>
      <vt:lpstr>Biochar Stability</vt:lpstr>
      <vt:lpstr>PowerPoint Presentation</vt:lpstr>
      <vt:lpstr>Biochar Stability</vt:lpstr>
      <vt:lpstr>Biochar Stability</vt:lpstr>
      <vt:lpstr>Biochar Potential</vt:lpstr>
      <vt:lpstr>Black Carbon</vt:lpstr>
      <vt:lpstr>Black Carbon</vt:lpstr>
      <vt:lpstr>Black Carbon</vt:lpstr>
      <vt:lpstr>Black Carbon</vt:lpstr>
      <vt:lpstr>Forest Fuel Treatment Impact on Wildfires and Emissions </vt:lpstr>
    </vt:vector>
  </TitlesOfParts>
  <Company>South Coast A.Q.M.D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akatzenstein</dc:creator>
  <cp:lastModifiedBy>BSprings</cp:lastModifiedBy>
  <cp:revision>1250</cp:revision>
  <cp:lastPrinted>2014-08-15T19:18:31Z</cp:lastPrinted>
  <dcterms:created xsi:type="dcterms:W3CDTF">2012-01-10T15:49:26Z</dcterms:created>
  <dcterms:modified xsi:type="dcterms:W3CDTF">2014-10-21T16:11:21Z</dcterms:modified>
</cp:coreProperties>
</file>