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5" r:id="rId16"/>
    <p:sldId id="281" r:id="rId17"/>
    <p:sldId id="273" r:id="rId18"/>
    <p:sldId id="280" r:id="rId19"/>
    <p:sldId id="272" r:id="rId20"/>
    <p:sldId id="279" r:id="rId21"/>
    <p:sldId id="278" r:id="rId22"/>
    <p:sldId id="274" r:id="rId23"/>
    <p:sldId id="277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7" d="100"/>
          <a:sy n="177" d="100"/>
        </p:scale>
        <p:origin x="-104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3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4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9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1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A7D3-2DE3-0C4C-B50E-3CB90045AAF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673F-20E9-F742-83A3-A87532E3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Co-Operative Extension Offices</a:t>
            </a:r>
            <a:br>
              <a:rPr lang="en-US" dirty="0" smtClean="0"/>
            </a:br>
            <a:r>
              <a:rPr lang="en-US" dirty="0" smtClean="0"/>
              <a:t>Landscape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70 Cottonwood Avenue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Woodland, CA 95695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6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</a:t>
            </a:r>
            <a:r>
              <a:rPr lang="en-US" dirty="0" err="1" smtClean="0"/>
              <a:t>Astericus</a:t>
            </a:r>
            <a:r>
              <a:rPr lang="en-US" dirty="0" smtClean="0"/>
              <a:t> </a:t>
            </a:r>
            <a:r>
              <a:rPr lang="en-US" dirty="0" err="1" smtClean="0"/>
              <a:t>maritimus</a:t>
            </a:r>
            <a:r>
              <a:rPr lang="en-US" dirty="0" smtClean="0"/>
              <a:t> (gold coin) </a:t>
            </a:r>
            <a:endParaRPr lang="en-US" dirty="0"/>
          </a:p>
        </p:txBody>
      </p:sp>
      <p:pic>
        <p:nvPicPr>
          <p:cNvPr id="4" name="Content Placeholder 3" descr="asteriscus-maritimus-south-italy-italy-ahcf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1" b="10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340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</a:t>
            </a:r>
            <a:r>
              <a:rPr lang="en-US" dirty="0" err="1" smtClean="0"/>
              <a:t>Lavandula</a:t>
            </a:r>
            <a:r>
              <a:rPr lang="en-US" dirty="0" smtClean="0"/>
              <a:t> </a:t>
            </a:r>
            <a:r>
              <a:rPr lang="en-US" dirty="0" err="1"/>
              <a:t>dentata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(French lavender)</a:t>
            </a:r>
            <a:endParaRPr lang="en-US" dirty="0"/>
          </a:p>
        </p:txBody>
      </p:sp>
      <p:pic>
        <p:nvPicPr>
          <p:cNvPr id="4" name="Content Placeholder 3" descr="big_LavenderFrenchElegance3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150681" y="1600200"/>
            <a:ext cx="9399619" cy="4525963"/>
          </a:xfrm>
        </p:spPr>
      </p:pic>
    </p:spTree>
    <p:extLst>
      <p:ext uri="{BB962C8B-B14F-4D97-AF65-F5344CB8AC3E}">
        <p14:creationId xmlns:p14="http://schemas.microsoft.com/office/powerpoint/2010/main" val="328080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11. </a:t>
            </a:r>
            <a:r>
              <a:rPr lang="en-US" sz="4000" dirty="0" err="1" smtClean="0"/>
              <a:t>Leonotis</a:t>
            </a:r>
            <a:r>
              <a:rPr lang="en-US" sz="4000" dirty="0" smtClean="0"/>
              <a:t> </a:t>
            </a:r>
            <a:r>
              <a:rPr lang="en-US" sz="4000" dirty="0" err="1" smtClean="0"/>
              <a:t>leonurus</a:t>
            </a:r>
            <a:r>
              <a:rPr lang="en-US" sz="4000" dirty="0" smtClean="0"/>
              <a:t> (lion’s tail)</a:t>
            </a:r>
            <a:endParaRPr lang="en-US" sz="4000" dirty="0"/>
          </a:p>
        </p:txBody>
      </p:sp>
      <p:pic>
        <p:nvPicPr>
          <p:cNvPr id="4" name="Content Placeholder 3" descr="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095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12. Sedum </a:t>
            </a:r>
            <a:r>
              <a:rPr lang="en-US" sz="4000" dirty="0" smtClean="0"/>
              <a:t>‘Autumn Joy</a:t>
            </a:r>
            <a:r>
              <a:rPr lang="en-US" sz="4000" dirty="0" smtClean="0"/>
              <a:t>’</a:t>
            </a:r>
            <a:br>
              <a:rPr lang="en-US" sz="4000" dirty="0" smtClean="0"/>
            </a:br>
            <a:r>
              <a:rPr lang="en-US" sz="4000" dirty="0" smtClean="0"/>
              <a:t>(Autumn Joy stonecrop)</a:t>
            </a:r>
            <a:endParaRPr lang="en-US" sz="4000" dirty="0"/>
          </a:p>
        </p:txBody>
      </p:sp>
      <p:pic>
        <p:nvPicPr>
          <p:cNvPr id="4" name="Content Placeholder 3" descr="autumn_joy_sed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0" r="-10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220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13. </a:t>
            </a:r>
            <a:r>
              <a:rPr lang="en-US" dirty="0" err="1" smtClean="0"/>
              <a:t>Leucophyllum</a:t>
            </a:r>
            <a:r>
              <a:rPr lang="en-US" dirty="0" smtClean="0"/>
              <a:t> </a:t>
            </a:r>
            <a:r>
              <a:rPr lang="en-US" dirty="0" err="1"/>
              <a:t>zygophyllum</a:t>
            </a:r>
            <a:r>
              <a:rPr lang="en-US" dirty="0"/>
              <a:t> 'Cimarron'</a:t>
            </a:r>
            <a:r>
              <a:rPr lang="en-US" dirty="0" smtClean="0"/>
              <a:t> (</a:t>
            </a:r>
            <a:r>
              <a:rPr lang="en-US" dirty="0"/>
              <a:t>C</a:t>
            </a:r>
            <a:r>
              <a:rPr lang="en-US" dirty="0" smtClean="0"/>
              <a:t>imarron Texas ranger)</a:t>
            </a:r>
            <a:endParaRPr lang="en-US" dirty="0"/>
          </a:p>
        </p:txBody>
      </p:sp>
      <p:pic>
        <p:nvPicPr>
          <p:cNvPr id="4" name="Content Placeholder 3" descr="1b5e2268b9f81eb4a71c80d03657c6a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0" r="-14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81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14. </a:t>
            </a:r>
            <a:r>
              <a:rPr lang="en-US" dirty="0" err="1" smtClean="0"/>
              <a:t>Achillea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 smtClean="0"/>
              <a:t>Moonshine</a:t>
            </a:r>
            <a:br>
              <a:rPr lang="en-US" dirty="0" smtClean="0"/>
            </a:br>
            <a:r>
              <a:rPr lang="en-US" dirty="0" smtClean="0"/>
              <a:t>(Moonshine yarrow)</a:t>
            </a:r>
            <a:endParaRPr lang="en-US" dirty="0"/>
          </a:p>
        </p:txBody>
      </p:sp>
      <p:pic>
        <p:nvPicPr>
          <p:cNvPr id="5" name="Content Placeholder 4" descr="1ILGS-Achillea-Moonshine_CU_B-1024x7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736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15. Yucca </a:t>
            </a:r>
            <a:r>
              <a:rPr lang="en-US" dirty="0" err="1"/>
              <a:t>desmetiana</a:t>
            </a:r>
            <a:r>
              <a:rPr lang="en-US" dirty="0"/>
              <a:t> 'Blue Boy'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(Blue Boy yucca)</a:t>
            </a:r>
            <a:endParaRPr lang="en-US" dirty="0"/>
          </a:p>
        </p:txBody>
      </p:sp>
      <p:pic>
        <p:nvPicPr>
          <p:cNvPr id="4" name="Content Placeholder 3" descr="31bfc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33" r="-49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50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16. </a:t>
            </a:r>
            <a:r>
              <a:rPr lang="en-US" sz="4000" dirty="0" err="1" smtClean="0"/>
              <a:t>Hesperaloe</a:t>
            </a:r>
            <a:r>
              <a:rPr lang="en-US" sz="4000" dirty="0" smtClean="0"/>
              <a:t> </a:t>
            </a:r>
            <a:r>
              <a:rPr lang="en-US" sz="4000" dirty="0" err="1" smtClean="0"/>
              <a:t>parviflora</a:t>
            </a:r>
            <a:r>
              <a:rPr lang="en-US" sz="4000" dirty="0" smtClean="0"/>
              <a:t> (red yucca)</a:t>
            </a:r>
            <a:endParaRPr lang="en-US" sz="4000" dirty="0"/>
          </a:p>
        </p:txBody>
      </p:sp>
      <p:pic>
        <p:nvPicPr>
          <p:cNvPr id="4" name="Content Placeholder 3" descr="Red yucca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9" r="-4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272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17. Erigeron </a:t>
            </a:r>
            <a:r>
              <a:rPr lang="en-US" dirty="0" err="1" smtClean="0"/>
              <a:t>glaucus</a:t>
            </a:r>
            <a:r>
              <a:rPr lang="en-US" dirty="0" smtClean="0"/>
              <a:t> ‘Wayne Roderick’</a:t>
            </a:r>
            <a:br>
              <a:rPr lang="en-US" dirty="0" smtClean="0"/>
            </a:br>
            <a:r>
              <a:rPr lang="en-US" dirty="0" smtClean="0"/>
              <a:t>(seaside daisy)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989" r="-17989"/>
          <a:stretch>
            <a:fillRect/>
          </a:stretch>
        </p:blipFill>
        <p:spPr>
          <a:xfrm>
            <a:off x="1394957" y="2175821"/>
            <a:ext cx="6194029" cy="3144009"/>
          </a:xfrm>
        </p:spPr>
      </p:pic>
    </p:spTree>
    <p:extLst>
      <p:ext uri="{BB962C8B-B14F-4D97-AF65-F5344CB8AC3E}">
        <p14:creationId xmlns:p14="http://schemas.microsoft.com/office/powerpoint/2010/main" val="65559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18. </a:t>
            </a:r>
            <a:r>
              <a:rPr lang="en-US" sz="4000" dirty="0" err="1" smtClean="0"/>
              <a:t>Zauchneria</a:t>
            </a:r>
            <a:r>
              <a:rPr lang="en-US" sz="4000" dirty="0" smtClean="0"/>
              <a:t> </a:t>
            </a:r>
            <a:r>
              <a:rPr lang="en-US" sz="4000" dirty="0" err="1"/>
              <a:t>californica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C</a:t>
            </a:r>
            <a:r>
              <a:rPr lang="en-US" sz="4000" dirty="0" smtClean="0"/>
              <a:t>alifornia fuchsia)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Content Placeholder 3" descr="DSC085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9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 </a:t>
            </a:r>
            <a:r>
              <a:rPr lang="en-US" dirty="0" err="1" smtClean="0"/>
              <a:t>Mahonia</a:t>
            </a:r>
            <a:r>
              <a:rPr lang="en-US" dirty="0" smtClean="0"/>
              <a:t> </a:t>
            </a:r>
            <a:r>
              <a:rPr lang="en-US" dirty="0" err="1" smtClean="0"/>
              <a:t>aquifolium</a:t>
            </a:r>
            <a:r>
              <a:rPr lang="en-US" dirty="0" smtClean="0"/>
              <a:t> (Oregon grape)</a:t>
            </a:r>
            <a:endParaRPr lang="en-US" dirty="0"/>
          </a:p>
        </p:txBody>
      </p:sp>
      <p:pic>
        <p:nvPicPr>
          <p:cNvPr id="5" name="Content Placeholder 4" descr="maaq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45" r="-187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841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19. </a:t>
            </a:r>
            <a:r>
              <a:rPr lang="en-US" dirty="0" err="1" smtClean="0"/>
              <a:t>Eriogonum</a:t>
            </a:r>
            <a:r>
              <a:rPr lang="en-US" dirty="0" smtClean="0"/>
              <a:t> </a:t>
            </a:r>
            <a:r>
              <a:rPr lang="en-US" dirty="0" err="1"/>
              <a:t>umbellatum</a:t>
            </a:r>
            <a:r>
              <a:rPr lang="en-US" dirty="0"/>
              <a:t> 'Shasta </a:t>
            </a:r>
            <a:r>
              <a:rPr lang="en-US" dirty="0" err="1"/>
              <a:t>Sulphur</a:t>
            </a:r>
            <a:r>
              <a:rPr lang="en-US" dirty="0"/>
              <a:t>'</a:t>
            </a:r>
            <a:r>
              <a:rPr lang="en-US" dirty="0" smtClean="0"/>
              <a:t>  (Shasta </a:t>
            </a:r>
            <a:r>
              <a:rPr lang="en-US" dirty="0" err="1" smtClean="0"/>
              <a:t>Sulphur</a:t>
            </a:r>
            <a:r>
              <a:rPr lang="en-US" dirty="0" smtClean="0"/>
              <a:t> buckwheat)</a:t>
            </a:r>
            <a:endParaRPr lang="en-US" dirty="0"/>
          </a:p>
        </p:txBody>
      </p:sp>
      <p:pic>
        <p:nvPicPr>
          <p:cNvPr id="4" name="Content Placeholder 3" descr="eriogonum-umbellatum-shasta-dais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09" r="-102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263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20. </a:t>
            </a:r>
            <a:r>
              <a:rPr lang="en-US" dirty="0" err="1" smtClean="0"/>
              <a:t>Caryopteris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 err="1"/>
              <a:t>clandonensis</a:t>
            </a:r>
            <a:r>
              <a:rPr lang="en-US" dirty="0"/>
              <a:t> </a:t>
            </a:r>
            <a:r>
              <a:rPr lang="en-US" dirty="0" smtClean="0"/>
              <a:t>‘Blue Mist’ (bluebeard)</a:t>
            </a:r>
            <a:endParaRPr lang="en-US" dirty="0"/>
          </a:p>
        </p:txBody>
      </p:sp>
      <p:pic>
        <p:nvPicPr>
          <p:cNvPr id="4" name="Content Placeholder 3" descr="f23679ac979eb3f9d255abdc18587a8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6" r="-40916" b="8523"/>
          <a:stretch/>
        </p:blipFill>
        <p:spPr>
          <a:xfrm>
            <a:off x="457200" y="1786764"/>
            <a:ext cx="8229600" cy="4140213"/>
          </a:xfrm>
        </p:spPr>
      </p:pic>
    </p:spTree>
    <p:extLst>
      <p:ext uri="{BB962C8B-B14F-4D97-AF65-F5344CB8AC3E}">
        <p14:creationId xmlns:p14="http://schemas.microsoft.com/office/powerpoint/2010/main" val="64369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21. </a:t>
            </a:r>
            <a:r>
              <a:rPr lang="en-US" b="0" i="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Penstemon</a:t>
            </a:r>
            <a:r>
              <a:rPr lang="en-US" b="0" i="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heterophyllus</a:t>
            </a:r>
            <a:r>
              <a:rPr lang="en-US" b="0" i="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br>
              <a:rPr lang="en-US" b="0" i="0" dirty="0" smtClean="0">
                <a:solidFill>
                  <a:srgbClr val="000000"/>
                </a:solidFill>
                <a:ea typeface="Lucida Grande"/>
                <a:cs typeface="Lucida Grande"/>
              </a:rPr>
            </a:br>
            <a:r>
              <a:rPr lang="en-US" b="0" i="0" dirty="0" smtClean="0">
                <a:solidFill>
                  <a:srgbClr val="000000"/>
                </a:solidFill>
                <a:ea typeface="Lucida Grande"/>
                <a:cs typeface="Lucida Grande"/>
              </a:rPr>
              <a:t>'Margareta BOP’ </a:t>
            </a:r>
            <a:r>
              <a:rPr lang="en-US" b="0" i="0" dirty="0" smtClean="0">
                <a:solidFill>
                  <a:srgbClr val="000000"/>
                </a:solidFill>
                <a:ea typeface="Lucida Grande"/>
                <a:cs typeface="Lucida Grande"/>
              </a:rPr>
              <a:t>(foothill </a:t>
            </a:r>
            <a:r>
              <a:rPr lang="en-US" b="0" i="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penstemon</a:t>
            </a:r>
            <a:r>
              <a:rPr lang="en-US" b="0" i="0" dirty="0" smtClean="0">
                <a:solidFill>
                  <a:srgbClr val="000000"/>
                </a:solidFill>
                <a:ea typeface="Lucida Grande"/>
                <a:cs typeface="Lucida Grande"/>
              </a:rPr>
              <a:t>)</a:t>
            </a:r>
            <a:endParaRPr lang="en-US" dirty="0"/>
          </a:p>
        </p:txBody>
      </p:sp>
      <p:pic>
        <p:nvPicPr>
          <p:cNvPr id="4" name="Content Placeholder 3" descr="IMG_0194_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7615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22. </a:t>
            </a:r>
            <a:r>
              <a:rPr lang="en-US" sz="4000" dirty="0" err="1" smtClean="0"/>
              <a:t>Teucrium</a:t>
            </a:r>
            <a:r>
              <a:rPr lang="en-US" sz="4000" dirty="0" smtClean="0"/>
              <a:t> </a:t>
            </a:r>
            <a:r>
              <a:rPr lang="en-US" sz="4000" dirty="0"/>
              <a:t>x </a:t>
            </a:r>
            <a:r>
              <a:rPr lang="en-US" sz="4000" dirty="0" err="1"/>
              <a:t>lucidrys</a:t>
            </a:r>
            <a:r>
              <a:rPr lang="en-US" sz="4000" dirty="0"/>
              <a:t> (dwarf germander)</a:t>
            </a:r>
          </a:p>
        </p:txBody>
      </p:sp>
      <p:pic>
        <p:nvPicPr>
          <p:cNvPr id="6" name="Content Placeholder 5" descr="Teucrium_chamaedrys_Gaman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5" r="-8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1172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23. </a:t>
            </a:r>
            <a:r>
              <a:rPr lang="en-US" dirty="0" err="1" smtClean="0"/>
              <a:t>Bulbine</a:t>
            </a:r>
            <a:r>
              <a:rPr lang="en-US" dirty="0" smtClean="0"/>
              <a:t> </a:t>
            </a:r>
            <a:r>
              <a:rPr lang="en-US" dirty="0" err="1" smtClean="0"/>
              <a:t>frutescens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‘Hallmark’ (orange cape </a:t>
            </a:r>
            <a:r>
              <a:rPr lang="en-US" dirty="0" smtClean="0"/>
              <a:t>balsam)</a:t>
            </a:r>
            <a:endParaRPr lang="en-US" dirty="0"/>
          </a:p>
        </p:txBody>
      </p:sp>
      <p:pic>
        <p:nvPicPr>
          <p:cNvPr id="6" name="Content Placeholder 5" descr="bulbine-frutesce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76" r="-39876"/>
          <a:stretch>
            <a:fillRect/>
          </a:stretch>
        </p:blipFill>
        <p:spPr>
          <a:xfrm>
            <a:off x="1590529" y="2274953"/>
            <a:ext cx="6146346" cy="2897639"/>
          </a:xfrm>
        </p:spPr>
      </p:pic>
    </p:spTree>
    <p:extLst>
      <p:ext uri="{BB962C8B-B14F-4D97-AF65-F5344CB8AC3E}">
        <p14:creationId xmlns:p14="http://schemas.microsoft.com/office/powerpoint/2010/main" val="2380387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24. </a:t>
            </a:r>
            <a:r>
              <a:rPr lang="en-US" dirty="0" err="1" smtClean="0"/>
              <a:t>Nandina</a:t>
            </a:r>
            <a:r>
              <a:rPr lang="en-US" dirty="0" smtClean="0"/>
              <a:t> </a:t>
            </a:r>
            <a:r>
              <a:rPr lang="en-US" dirty="0" err="1" smtClean="0"/>
              <a:t>domestica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(heavenly bamboo) </a:t>
            </a:r>
            <a:endParaRPr lang="en-US" dirty="0"/>
          </a:p>
        </p:txBody>
      </p:sp>
      <p:pic>
        <p:nvPicPr>
          <p:cNvPr id="4" name="Content Placeholder 3" descr="P12803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978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Leucophyllum</a:t>
            </a:r>
            <a:r>
              <a:rPr lang="en-US" dirty="0" smtClean="0"/>
              <a:t> </a:t>
            </a:r>
            <a:r>
              <a:rPr lang="en-US" dirty="0" err="1" smtClean="0"/>
              <a:t>langmaniae</a:t>
            </a:r>
            <a:r>
              <a:rPr lang="en-US" dirty="0" smtClean="0"/>
              <a:t> ‘Lynn’s Legacy’</a:t>
            </a:r>
            <a:endParaRPr lang="en-US" dirty="0"/>
          </a:p>
        </p:txBody>
      </p:sp>
      <p:pic>
        <p:nvPicPr>
          <p:cNvPr id="4" name="Content Placeholder 3" descr="5187bde943e7f41b8c5301e7ee8ffc80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693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Phormium</a:t>
            </a:r>
            <a:r>
              <a:rPr lang="en-US" dirty="0" smtClean="0"/>
              <a:t> </a:t>
            </a:r>
            <a:r>
              <a:rPr lang="en-US" dirty="0" err="1"/>
              <a:t>tenax</a:t>
            </a:r>
            <a:r>
              <a:rPr lang="en-US" dirty="0"/>
              <a:t> 'Firebird'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New Zealand flax</a:t>
            </a:r>
            <a:endParaRPr lang="en-US" dirty="0"/>
          </a:p>
        </p:txBody>
      </p:sp>
      <p:pic>
        <p:nvPicPr>
          <p:cNvPr id="4" name="Content Placeholder 3" descr="5227785568_10daab44f3_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07" r="-86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434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Verbena </a:t>
            </a:r>
            <a:r>
              <a:rPr lang="en-US" dirty="0" err="1" smtClean="0"/>
              <a:t>bonariensis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purple top verbena)</a:t>
            </a:r>
            <a:endParaRPr lang="en-US" dirty="0"/>
          </a:p>
        </p:txBody>
      </p:sp>
      <p:pic>
        <p:nvPicPr>
          <p:cNvPr id="5" name="Content Placeholder 4" descr="Verbena bonariensis at Hobb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208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Stipa</a:t>
            </a:r>
            <a:r>
              <a:rPr lang="en-US" dirty="0" smtClean="0"/>
              <a:t> </a:t>
            </a:r>
            <a:r>
              <a:rPr lang="en-US" dirty="0" err="1" smtClean="0"/>
              <a:t>arundinacea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New Zealand wind grass</a:t>
            </a:r>
            <a:endParaRPr lang="en-US" dirty="0"/>
          </a:p>
        </p:txBody>
      </p:sp>
      <p:pic>
        <p:nvPicPr>
          <p:cNvPr id="4" name="Content Placeholder 3" descr="068d2b39549ba1bb3020a9e37828e28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2" r="-1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28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Callistemon </a:t>
            </a:r>
            <a:r>
              <a:rPr lang="en-US" dirty="0" smtClean="0"/>
              <a:t>‘Little John’</a:t>
            </a:r>
            <a:br>
              <a:rPr lang="en-US" dirty="0" smtClean="0"/>
            </a:br>
            <a:r>
              <a:rPr lang="en-US" dirty="0" smtClean="0"/>
              <a:t>(Little John bottlebrush)</a:t>
            </a:r>
            <a:endParaRPr lang="en-US" dirty="0"/>
          </a:p>
        </p:txBody>
      </p:sp>
      <p:pic>
        <p:nvPicPr>
          <p:cNvPr id="4" name="Content Placeholder 3" descr="505a5b55cbcca68360b70f7ab3155e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45" r="-18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04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Aloe </a:t>
            </a:r>
            <a:r>
              <a:rPr lang="en-US" dirty="0" err="1"/>
              <a:t>striata</a:t>
            </a:r>
            <a:r>
              <a:rPr lang="en-US" dirty="0" smtClean="0"/>
              <a:t> (coral aloe)</a:t>
            </a:r>
            <a:endParaRPr lang="en-US" dirty="0"/>
          </a:p>
        </p:txBody>
      </p:sp>
      <p:pic>
        <p:nvPicPr>
          <p:cNvPr id="8" name="Content Placeholder 7" descr="59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22" r="-106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104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</a:t>
            </a:r>
            <a:r>
              <a:rPr lang="en-US" dirty="0" err="1" smtClean="0"/>
              <a:t>Zephranthes</a:t>
            </a:r>
            <a:r>
              <a:rPr lang="en-US" dirty="0" smtClean="0"/>
              <a:t> candida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(rain </a:t>
            </a:r>
            <a:r>
              <a:rPr lang="en-US" dirty="0" smtClean="0"/>
              <a:t>lily, fairy lily)</a:t>
            </a:r>
            <a:endParaRPr lang="en-US" dirty="0"/>
          </a:p>
        </p:txBody>
      </p:sp>
      <p:pic>
        <p:nvPicPr>
          <p:cNvPr id="5" name="Content Placeholder 4" descr="16308-Zephyranthes-candid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809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181</Words>
  <Application>Microsoft Macintosh PowerPoint</Application>
  <PresentationFormat>On-screen Show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Co-Operative Extension Offices Landscape Plan</vt:lpstr>
      <vt:lpstr>1.  Mahonia aquifolium (Oregon grape)</vt:lpstr>
      <vt:lpstr>2. Leucophyllum langmaniae ‘Lynn’s Legacy’</vt:lpstr>
      <vt:lpstr>3. Phormium tenax 'Firebird'  New Zealand flax</vt:lpstr>
      <vt:lpstr>4. Verbena bonariensis  (purple top verbena)</vt:lpstr>
      <vt:lpstr>5. Stipa arundinacea   New Zealand wind grass</vt:lpstr>
      <vt:lpstr>6. Callistemon ‘Little John’ (Little John bottlebrush)</vt:lpstr>
      <vt:lpstr>7. Aloe striata (coral aloe)</vt:lpstr>
      <vt:lpstr>8. Zephranthes candida  (rain lily, fairy lily)</vt:lpstr>
      <vt:lpstr>9. Astericus maritimus (gold coin) </vt:lpstr>
      <vt:lpstr>10. Lavandula dentata  (French lavender)</vt:lpstr>
      <vt:lpstr>11. Leonotis leonurus (lion’s tail)</vt:lpstr>
      <vt:lpstr>12. Sedum ‘Autumn Joy’ (Autumn Joy stonecrop)</vt:lpstr>
      <vt:lpstr>13. Leucophyllum zygophyllum 'Cimarron' (Cimarron Texas ranger)</vt:lpstr>
      <vt:lpstr>14. Achillea x Moonshine (Moonshine yarrow)</vt:lpstr>
      <vt:lpstr>15. Yucca desmetiana 'Blue Boy'  (Blue Boy yucca)</vt:lpstr>
      <vt:lpstr>16. Hesperaloe parviflora (red yucca)</vt:lpstr>
      <vt:lpstr>17. Erigeron glaucus ‘Wayne Roderick’ (seaside daisy)</vt:lpstr>
      <vt:lpstr>18. Zauchneria californica  (California fuchsia) </vt:lpstr>
      <vt:lpstr>19. Eriogonum umbellatum 'Shasta Sulphur'  (Shasta Sulphur buckwheat)</vt:lpstr>
      <vt:lpstr>20. Caryopteris x clandonensis ‘Blue Mist’ (bluebeard)</vt:lpstr>
      <vt:lpstr> 21. Penstemon heterophyllus  'Margareta BOP’ (foothill penstemon)</vt:lpstr>
      <vt:lpstr>22. Teucrium x lucidrys (dwarf germander)</vt:lpstr>
      <vt:lpstr>23. Bulbine frutescens ‘Hallmark’ (orange cape balsam)</vt:lpstr>
      <vt:lpstr>24. Nandina domestica (heavenly bamboo)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Co-Operative Extension Offices Landscape Plan</dc:title>
  <dc:creator>Charles McGinn User</dc:creator>
  <cp:lastModifiedBy>Charles McGinn User</cp:lastModifiedBy>
  <cp:revision>11</cp:revision>
  <dcterms:created xsi:type="dcterms:W3CDTF">2016-09-22T19:48:50Z</dcterms:created>
  <dcterms:modified xsi:type="dcterms:W3CDTF">2016-09-22T22:43:03Z</dcterms:modified>
</cp:coreProperties>
</file>