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59" r:id="rId8"/>
    <p:sldId id="264" r:id="rId9"/>
    <p:sldId id="266" r:id="rId10"/>
    <p:sldId id="267" r:id="rId11"/>
    <p:sldId id="268" r:id="rId12"/>
    <p:sldId id="269" r:id="rId13"/>
    <p:sldId id="270" r:id="rId14"/>
    <p:sldId id="271" r:id="rId15"/>
    <p:sldId id="265" r:id="rId16"/>
    <p:sldId id="281" r:id="rId17"/>
    <p:sldId id="273" r:id="rId18"/>
    <p:sldId id="280" r:id="rId19"/>
    <p:sldId id="272" r:id="rId20"/>
    <p:sldId id="279" r:id="rId21"/>
    <p:sldId id="278" r:id="rId22"/>
    <p:sldId id="274" r:id="rId23"/>
    <p:sldId id="277" r:id="rId24"/>
    <p:sldId id="275" r:id="rId25"/>
    <p:sldId id="276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77" d="100"/>
          <a:sy n="177" d="100"/>
        </p:scale>
        <p:origin x="-104" y="-7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8A7D3-2DE3-0C4C-B50E-3CB90045AAFD}" type="datetimeFigureOut">
              <a:rPr lang="en-US" smtClean="0"/>
              <a:t>9/22/16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E673F-20E9-F742-83A3-A87532E38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398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8A7D3-2DE3-0C4C-B50E-3CB90045AAFD}" type="datetimeFigureOut">
              <a:rPr lang="en-US" smtClean="0"/>
              <a:t>9/22/16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E673F-20E9-F742-83A3-A87532E38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633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8A7D3-2DE3-0C4C-B50E-3CB90045AAFD}" type="datetimeFigureOut">
              <a:rPr lang="en-US" smtClean="0"/>
              <a:t>9/22/16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E673F-20E9-F742-83A3-A87532E38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747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8A7D3-2DE3-0C4C-B50E-3CB90045AAFD}" type="datetimeFigureOut">
              <a:rPr lang="en-US" smtClean="0"/>
              <a:t>9/22/16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E673F-20E9-F742-83A3-A87532E38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853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8A7D3-2DE3-0C4C-B50E-3CB90045AAFD}" type="datetimeFigureOut">
              <a:rPr lang="en-US" smtClean="0"/>
              <a:t>9/22/16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E673F-20E9-F742-83A3-A87532E38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263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8A7D3-2DE3-0C4C-B50E-3CB90045AAFD}" type="datetimeFigureOut">
              <a:rPr lang="en-US" smtClean="0"/>
              <a:t>9/22/16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E673F-20E9-F742-83A3-A87532E38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483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8A7D3-2DE3-0C4C-B50E-3CB90045AAFD}" type="datetimeFigureOut">
              <a:rPr lang="en-US" smtClean="0"/>
              <a:t>9/22/16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E673F-20E9-F742-83A3-A87532E38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922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8A7D3-2DE3-0C4C-B50E-3CB90045AAFD}" type="datetimeFigureOut">
              <a:rPr lang="en-US" smtClean="0"/>
              <a:t>9/22/16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E673F-20E9-F742-83A3-A87532E38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199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8A7D3-2DE3-0C4C-B50E-3CB90045AAFD}" type="datetimeFigureOut">
              <a:rPr lang="en-US" smtClean="0"/>
              <a:t>9/22/16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E673F-20E9-F742-83A3-A87532E38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914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8A7D3-2DE3-0C4C-B50E-3CB90045AAFD}" type="datetimeFigureOut">
              <a:rPr lang="en-US" smtClean="0"/>
              <a:t>9/22/16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E673F-20E9-F742-83A3-A87532E38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518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8A7D3-2DE3-0C4C-B50E-3CB90045AAFD}" type="datetimeFigureOut">
              <a:rPr lang="en-US" smtClean="0"/>
              <a:t>9/22/16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E673F-20E9-F742-83A3-A87532E38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076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8A7D3-2DE3-0C4C-B50E-3CB90045AAFD}" type="datetimeFigureOut">
              <a:rPr lang="en-US" smtClean="0"/>
              <a:t>9/22/16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E673F-20E9-F742-83A3-A87532E38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542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Co-Operative Extension Offices</a:t>
            </a:r>
            <a:br>
              <a:rPr lang="en-US" dirty="0" smtClean="0"/>
            </a:br>
            <a:r>
              <a:rPr lang="en-US" dirty="0" smtClean="0"/>
              <a:t>Landscape Plan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70 Cottonwood Avenue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Woodland, CA 95695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6691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9. </a:t>
            </a:r>
            <a:r>
              <a:rPr lang="en-US" dirty="0" err="1" smtClean="0"/>
              <a:t>Astericus</a:t>
            </a:r>
            <a:r>
              <a:rPr lang="en-US" dirty="0" smtClean="0"/>
              <a:t> </a:t>
            </a:r>
            <a:r>
              <a:rPr lang="en-US" dirty="0" err="1" smtClean="0"/>
              <a:t>maritimus</a:t>
            </a:r>
            <a:r>
              <a:rPr lang="en-US" dirty="0" smtClean="0"/>
              <a:t> (gold coin) </a:t>
            </a:r>
            <a:endParaRPr lang="en-US" dirty="0"/>
          </a:p>
        </p:txBody>
      </p:sp>
      <p:pic>
        <p:nvPicPr>
          <p:cNvPr id="4" name="Content Placeholder 3" descr="asteriscus-maritimus-south-italy-italy-ahcf07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41" b="105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434035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10. </a:t>
            </a:r>
            <a:r>
              <a:rPr lang="en-US" dirty="0" err="1" smtClean="0"/>
              <a:t>Lavandula</a:t>
            </a:r>
            <a:r>
              <a:rPr lang="en-US" dirty="0" smtClean="0"/>
              <a:t> </a:t>
            </a:r>
            <a:r>
              <a:rPr lang="en-US" dirty="0" err="1"/>
              <a:t>dentata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(French lavender)</a:t>
            </a:r>
            <a:endParaRPr lang="en-US" dirty="0"/>
          </a:p>
        </p:txBody>
      </p:sp>
      <p:pic>
        <p:nvPicPr>
          <p:cNvPr id="4" name="Content Placeholder 3" descr="big_LavenderFrenchElegance3-4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1221" r="-71221"/>
          <a:stretch>
            <a:fillRect/>
          </a:stretch>
        </p:blipFill>
        <p:spPr>
          <a:xfrm>
            <a:off x="-150681" y="1600200"/>
            <a:ext cx="9399619" cy="4525963"/>
          </a:xfrm>
        </p:spPr>
      </p:pic>
    </p:spTree>
    <p:extLst>
      <p:ext uri="{BB962C8B-B14F-4D97-AF65-F5344CB8AC3E}">
        <p14:creationId xmlns:p14="http://schemas.microsoft.com/office/powerpoint/2010/main" val="32808090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11. </a:t>
            </a:r>
            <a:r>
              <a:rPr lang="en-US" sz="4000" dirty="0" err="1" smtClean="0"/>
              <a:t>Leonotis</a:t>
            </a:r>
            <a:r>
              <a:rPr lang="en-US" sz="4000" dirty="0" smtClean="0"/>
              <a:t> </a:t>
            </a:r>
            <a:r>
              <a:rPr lang="en-US" sz="4000" dirty="0" err="1" smtClean="0"/>
              <a:t>leonurus</a:t>
            </a:r>
            <a:r>
              <a:rPr lang="en-US" sz="4000" dirty="0" smtClean="0"/>
              <a:t> (lion’s tail)</a:t>
            </a:r>
            <a:endParaRPr lang="en-US" sz="4000" dirty="0"/>
          </a:p>
        </p:txBody>
      </p:sp>
      <p:pic>
        <p:nvPicPr>
          <p:cNvPr id="4" name="Content Placeholder 3" descr="7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87" r="-1818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009541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/>
              <a:t>12. Sedum </a:t>
            </a:r>
            <a:r>
              <a:rPr lang="en-US" sz="4000" dirty="0" smtClean="0"/>
              <a:t>‘Autumn Joy</a:t>
            </a:r>
            <a:r>
              <a:rPr lang="en-US" sz="4000" dirty="0" smtClean="0"/>
              <a:t>’</a:t>
            </a:r>
            <a:br>
              <a:rPr lang="en-US" sz="4000" dirty="0" smtClean="0"/>
            </a:br>
            <a:r>
              <a:rPr lang="en-US" sz="4000" dirty="0" smtClean="0"/>
              <a:t>(Autumn Joy stonecrop)</a:t>
            </a:r>
            <a:endParaRPr lang="en-US" sz="4000" dirty="0"/>
          </a:p>
        </p:txBody>
      </p:sp>
      <p:pic>
        <p:nvPicPr>
          <p:cNvPr id="4" name="Content Placeholder 3" descr="autumn_joy_sedum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50" r="-1055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022027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13. </a:t>
            </a:r>
            <a:r>
              <a:rPr lang="en-US" dirty="0" err="1" smtClean="0"/>
              <a:t>Leucophyllum</a:t>
            </a:r>
            <a:r>
              <a:rPr lang="en-US" dirty="0" smtClean="0"/>
              <a:t> </a:t>
            </a:r>
            <a:r>
              <a:rPr lang="en-US" dirty="0" err="1"/>
              <a:t>zygophyllum</a:t>
            </a:r>
            <a:r>
              <a:rPr lang="en-US" dirty="0"/>
              <a:t> 'Cimarron'</a:t>
            </a:r>
            <a:r>
              <a:rPr lang="en-US" dirty="0" smtClean="0"/>
              <a:t> (</a:t>
            </a:r>
            <a:r>
              <a:rPr lang="en-US" dirty="0"/>
              <a:t>C</a:t>
            </a:r>
            <a:r>
              <a:rPr lang="en-US" dirty="0" smtClean="0"/>
              <a:t>imarron Texas ranger)</a:t>
            </a:r>
            <a:endParaRPr lang="en-US" dirty="0"/>
          </a:p>
        </p:txBody>
      </p:sp>
      <p:pic>
        <p:nvPicPr>
          <p:cNvPr id="4" name="Content Placeholder 3" descr="1b5e2268b9f81eb4a71c80d03657c6a6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640" r="-1464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008114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14. </a:t>
            </a:r>
            <a:r>
              <a:rPr lang="en-US" dirty="0" err="1" smtClean="0"/>
              <a:t>Achillea</a:t>
            </a:r>
            <a:r>
              <a:rPr lang="en-US" dirty="0" smtClean="0"/>
              <a:t> </a:t>
            </a:r>
            <a:r>
              <a:rPr lang="en-US" dirty="0"/>
              <a:t>x </a:t>
            </a:r>
            <a:r>
              <a:rPr lang="en-US" dirty="0" smtClean="0"/>
              <a:t>Moonshine</a:t>
            </a:r>
            <a:br>
              <a:rPr lang="en-US" dirty="0" smtClean="0"/>
            </a:br>
            <a:r>
              <a:rPr lang="en-US" dirty="0" smtClean="0"/>
              <a:t>(Moonshine yarrow)</a:t>
            </a:r>
            <a:endParaRPr lang="en-US" dirty="0"/>
          </a:p>
        </p:txBody>
      </p:sp>
      <p:pic>
        <p:nvPicPr>
          <p:cNvPr id="5" name="Content Placeholder 4" descr="1ILGS-Achillea-Moonshine_CU_B-1024x768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87" r="-1818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773670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15. Yucca </a:t>
            </a:r>
            <a:r>
              <a:rPr lang="en-US" dirty="0" err="1"/>
              <a:t>desmetiana</a:t>
            </a:r>
            <a:r>
              <a:rPr lang="en-US" dirty="0"/>
              <a:t> 'Blue Boy'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(Blue Boy yucca)</a:t>
            </a:r>
            <a:endParaRPr lang="en-US" dirty="0"/>
          </a:p>
        </p:txBody>
      </p:sp>
      <p:pic>
        <p:nvPicPr>
          <p:cNvPr id="4" name="Content Placeholder 3" descr="31bfcd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9633" r="-4963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45027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16. </a:t>
            </a:r>
            <a:r>
              <a:rPr lang="en-US" sz="4000" dirty="0" err="1" smtClean="0"/>
              <a:t>Hesperaloe</a:t>
            </a:r>
            <a:r>
              <a:rPr lang="en-US" sz="4000" dirty="0" smtClean="0"/>
              <a:t> </a:t>
            </a:r>
            <a:r>
              <a:rPr lang="en-US" sz="4000" dirty="0" err="1" smtClean="0"/>
              <a:t>parviflora</a:t>
            </a:r>
            <a:r>
              <a:rPr lang="en-US" sz="4000" dirty="0" smtClean="0"/>
              <a:t> (red yucca)</a:t>
            </a:r>
            <a:endParaRPr lang="en-US" sz="4000" dirty="0"/>
          </a:p>
        </p:txBody>
      </p:sp>
      <p:pic>
        <p:nvPicPr>
          <p:cNvPr id="4" name="Content Placeholder 3" descr="Red yucca 3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79" r="-437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527269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17. Erigeron </a:t>
            </a:r>
            <a:r>
              <a:rPr lang="en-US" dirty="0" err="1" smtClean="0"/>
              <a:t>glaucus</a:t>
            </a:r>
            <a:r>
              <a:rPr lang="en-US" dirty="0" smtClean="0"/>
              <a:t> ‘Wayne Roderick’</a:t>
            </a:r>
            <a:br>
              <a:rPr lang="en-US" dirty="0" smtClean="0"/>
            </a:br>
            <a:r>
              <a:rPr lang="en-US" dirty="0" smtClean="0"/>
              <a:t>(seaside daisy)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17989" r="-17989"/>
          <a:stretch>
            <a:fillRect/>
          </a:stretch>
        </p:blipFill>
        <p:spPr>
          <a:xfrm>
            <a:off x="1394957" y="2175821"/>
            <a:ext cx="6194029" cy="3144009"/>
          </a:xfrm>
        </p:spPr>
      </p:pic>
    </p:spTree>
    <p:extLst>
      <p:ext uri="{BB962C8B-B14F-4D97-AF65-F5344CB8AC3E}">
        <p14:creationId xmlns:p14="http://schemas.microsoft.com/office/powerpoint/2010/main" val="6555976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/>
              <a:t>18. </a:t>
            </a:r>
            <a:r>
              <a:rPr lang="en-US" sz="4000" dirty="0" err="1" smtClean="0"/>
              <a:t>Zauchneria</a:t>
            </a:r>
            <a:r>
              <a:rPr lang="en-US" sz="4000" dirty="0" smtClean="0"/>
              <a:t> </a:t>
            </a:r>
            <a:r>
              <a:rPr lang="en-US" sz="4000" dirty="0" err="1"/>
              <a:t>californica</a:t>
            </a:r>
            <a:r>
              <a:rPr lang="en-US" sz="4000" dirty="0"/>
              <a:t>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>(</a:t>
            </a:r>
            <a:r>
              <a:rPr lang="en-US" sz="4000" dirty="0"/>
              <a:t>C</a:t>
            </a:r>
            <a:r>
              <a:rPr lang="en-US" sz="4000" dirty="0" smtClean="0"/>
              <a:t>alifornia fuchsia)</a:t>
            </a:r>
            <a:r>
              <a:rPr lang="en-US" sz="4000" dirty="0" smtClean="0"/>
              <a:t> </a:t>
            </a:r>
            <a:endParaRPr lang="en-US" sz="4000" dirty="0"/>
          </a:p>
        </p:txBody>
      </p:sp>
      <p:pic>
        <p:nvPicPr>
          <p:cNvPr id="4" name="Content Placeholder 3" descr="DSC08528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40" r="-114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25497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1.  </a:t>
            </a:r>
            <a:r>
              <a:rPr lang="en-US" dirty="0" err="1" smtClean="0"/>
              <a:t>Mahonia</a:t>
            </a:r>
            <a:r>
              <a:rPr lang="en-US" dirty="0" smtClean="0"/>
              <a:t> </a:t>
            </a:r>
            <a:r>
              <a:rPr lang="en-US" dirty="0" err="1" smtClean="0"/>
              <a:t>aquifolium</a:t>
            </a:r>
            <a:r>
              <a:rPr lang="en-US" dirty="0" smtClean="0"/>
              <a:t> (Oregon grape)</a:t>
            </a:r>
            <a:endParaRPr lang="en-US" dirty="0"/>
          </a:p>
        </p:txBody>
      </p:sp>
      <p:pic>
        <p:nvPicPr>
          <p:cNvPr id="5" name="Content Placeholder 4" descr="maaq50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745" r="-1874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884110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19. </a:t>
            </a:r>
            <a:r>
              <a:rPr lang="en-US" dirty="0" err="1" smtClean="0"/>
              <a:t>Eriogonum</a:t>
            </a:r>
            <a:r>
              <a:rPr lang="en-US" dirty="0" smtClean="0"/>
              <a:t> </a:t>
            </a:r>
            <a:r>
              <a:rPr lang="en-US" dirty="0" err="1"/>
              <a:t>umbellatum</a:t>
            </a:r>
            <a:r>
              <a:rPr lang="en-US" dirty="0"/>
              <a:t> 'Shasta </a:t>
            </a:r>
            <a:r>
              <a:rPr lang="en-US" dirty="0" err="1"/>
              <a:t>Sulphur</a:t>
            </a:r>
            <a:r>
              <a:rPr lang="en-US" dirty="0"/>
              <a:t>'</a:t>
            </a:r>
            <a:r>
              <a:rPr lang="en-US" dirty="0" smtClean="0"/>
              <a:t>  (Shasta </a:t>
            </a:r>
            <a:r>
              <a:rPr lang="en-US" dirty="0" err="1" smtClean="0"/>
              <a:t>Sulphur</a:t>
            </a:r>
            <a:r>
              <a:rPr lang="en-US" dirty="0" smtClean="0"/>
              <a:t> buckwheat)</a:t>
            </a:r>
            <a:endParaRPr lang="en-US" dirty="0"/>
          </a:p>
        </p:txBody>
      </p:sp>
      <p:pic>
        <p:nvPicPr>
          <p:cNvPr id="4" name="Content Placeholder 3" descr="eriogonum-umbellatum-shasta-daisy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209" r="-1020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026359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20. </a:t>
            </a:r>
            <a:r>
              <a:rPr lang="en-US" dirty="0" err="1" smtClean="0"/>
              <a:t>Caryopteris</a:t>
            </a:r>
            <a:r>
              <a:rPr lang="en-US" dirty="0" smtClean="0"/>
              <a:t> </a:t>
            </a:r>
            <a:r>
              <a:rPr lang="en-US" dirty="0"/>
              <a:t>x </a:t>
            </a:r>
            <a:r>
              <a:rPr lang="en-US" dirty="0" err="1"/>
              <a:t>clandonensis</a:t>
            </a:r>
            <a:r>
              <a:rPr lang="en-US" dirty="0"/>
              <a:t> </a:t>
            </a:r>
            <a:r>
              <a:rPr lang="en-US" dirty="0" smtClean="0"/>
              <a:t>‘Blue Mist’ (bluebeard)</a:t>
            </a:r>
            <a:endParaRPr lang="en-US" dirty="0"/>
          </a:p>
        </p:txBody>
      </p:sp>
      <p:pic>
        <p:nvPicPr>
          <p:cNvPr id="4" name="Content Placeholder 3" descr="f23679ac979eb3f9d255abdc18587a89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916" r="-40916" b="8523"/>
          <a:stretch/>
        </p:blipFill>
        <p:spPr>
          <a:xfrm>
            <a:off x="457200" y="1786764"/>
            <a:ext cx="8229600" cy="4140213"/>
          </a:xfrm>
        </p:spPr>
      </p:pic>
    </p:spTree>
    <p:extLst>
      <p:ext uri="{BB962C8B-B14F-4D97-AF65-F5344CB8AC3E}">
        <p14:creationId xmlns:p14="http://schemas.microsoft.com/office/powerpoint/2010/main" val="6436933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0" i="0" dirty="0" smtClean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 </a:t>
            </a:r>
            <a:r>
              <a:rPr lang="en-US" b="0" i="0" dirty="0" smtClean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21. </a:t>
            </a:r>
            <a:r>
              <a:rPr lang="en-US" b="0" i="0" dirty="0" err="1" smtClean="0">
                <a:solidFill>
                  <a:srgbClr val="000000"/>
                </a:solidFill>
                <a:ea typeface="Lucida Grande"/>
                <a:cs typeface="Lucida Grande"/>
              </a:rPr>
              <a:t>Penstemon</a:t>
            </a:r>
            <a:r>
              <a:rPr lang="en-US" b="0" i="0" dirty="0" smtClean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b="0" i="0" dirty="0" err="1" smtClean="0">
                <a:solidFill>
                  <a:srgbClr val="000000"/>
                </a:solidFill>
                <a:ea typeface="Lucida Grande"/>
                <a:cs typeface="Lucida Grande"/>
              </a:rPr>
              <a:t>heterophyllus</a:t>
            </a:r>
            <a:r>
              <a:rPr lang="en-US" b="0" i="0" dirty="0" smtClean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br>
              <a:rPr lang="en-US" b="0" i="0" dirty="0" smtClean="0">
                <a:solidFill>
                  <a:srgbClr val="000000"/>
                </a:solidFill>
                <a:ea typeface="Lucida Grande"/>
                <a:cs typeface="Lucida Grande"/>
              </a:rPr>
            </a:br>
            <a:r>
              <a:rPr lang="en-US" b="0" i="0" dirty="0" smtClean="0">
                <a:solidFill>
                  <a:srgbClr val="000000"/>
                </a:solidFill>
                <a:ea typeface="Lucida Grande"/>
                <a:cs typeface="Lucida Grande"/>
              </a:rPr>
              <a:t>'Margareta BOP’ </a:t>
            </a:r>
            <a:r>
              <a:rPr lang="en-US" b="0" i="0" dirty="0" smtClean="0">
                <a:solidFill>
                  <a:srgbClr val="000000"/>
                </a:solidFill>
                <a:ea typeface="Lucida Grande"/>
                <a:cs typeface="Lucida Grande"/>
              </a:rPr>
              <a:t>(foothill </a:t>
            </a:r>
            <a:r>
              <a:rPr lang="en-US" b="0" i="0" dirty="0" err="1" smtClean="0">
                <a:solidFill>
                  <a:srgbClr val="000000"/>
                </a:solidFill>
                <a:ea typeface="Lucida Grande"/>
                <a:cs typeface="Lucida Grande"/>
              </a:rPr>
              <a:t>penstemon</a:t>
            </a:r>
            <a:r>
              <a:rPr lang="en-US" b="0" i="0" dirty="0" smtClean="0">
                <a:solidFill>
                  <a:srgbClr val="000000"/>
                </a:solidFill>
                <a:ea typeface="Lucida Grande"/>
                <a:cs typeface="Lucida Grande"/>
              </a:rPr>
              <a:t>)</a:t>
            </a:r>
            <a:endParaRPr lang="en-US" dirty="0"/>
          </a:p>
        </p:txBody>
      </p:sp>
      <p:pic>
        <p:nvPicPr>
          <p:cNvPr id="4" name="Content Placeholder 3" descr="IMG_0194_larg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87" r="-1818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876158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/>
              <a:t>22. </a:t>
            </a:r>
            <a:r>
              <a:rPr lang="en-US" sz="4000" dirty="0" err="1" smtClean="0"/>
              <a:t>Teucrium</a:t>
            </a:r>
            <a:r>
              <a:rPr lang="en-US" sz="4000" dirty="0" smtClean="0"/>
              <a:t> </a:t>
            </a:r>
            <a:r>
              <a:rPr lang="en-US" sz="4000" dirty="0"/>
              <a:t>x </a:t>
            </a:r>
            <a:r>
              <a:rPr lang="en-US" sz="4000" dirty="0" err="1"/>
              <a:t>lucidrys</a:t>
            </a:r>
            <a:r>
              <a:rPr lang="en-US" sz="4000" dirty="0"/>
              <a:t> (dwarf germander)</a:t>
            </a:r>
          </a:p>
        </p:txBody>
      </p:sp>
      <p:pic>
        <p:nvPicPr>
          <p:cNvPr id="6" name="Content Placeholder 5" descr="Teucrium_chamaedrys_Gamander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5" r="-865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411726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23. </a:t>
            </a:r>
            <a:r>
              <a:rPr lang="en-US" dirty="0" err="1" smtClean="0"/>
              <a:t>Bulbine</a:t>
            </a:r>
            <a:r>
              <a:rPr lang="en-US" dirty="0" smtClean="0"/>
              <a:t> </a:t>
            </a:r>
            <a:r>
              <a:rPr lang="en-US" dirty="0" err="1" smtClean="0"/>
              <a:t>frutescens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‘Hallmark’ (orange cape </a:t>
            </a:r>
            <a:r>
              <a:rPr lang="en-US" dirty="0" smtClean="0"/>
              <a:t>balsam)</a:t>
            </a:r>
            <a:endParaRPr lang="en-US" dirty="0"/>
          </a:p>
        </p:txBody>
      </p:sp>
      <p:pic>
        <p:nvPicPr>
          <p:cNvPr id="6" name="Content Placeholder 5" descr="bulbine-frutescens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876" r="-39876"/>
          <a:stretch>
            <a:fillRect/>
          </a:stretch>
        </p:blipFill>
        <p:spPr>
          <a:xfrm>
            <a:off x="1590529" y="2274953"/>
            <a:ext cx="6146346" cy="2897639"/>
          </a:xfrm>
        </p:spPr>
      </p:pic>
    </p:spTree>
    <p:extLst>
      <p:ext uri="{BB962C8B-B14F-4D97-AF65-F5344CB8AC3E}">
        <p14:creationId xmlns:p14="http://schemas.microsoft.com/office/powerpoint/2010/main" val="23803871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24. </a:t>
            </a:r>
            <a:r>
              <a:rPr lang="en-US" dirty="0" err="1" smtClean="0"/>
              <a:t>Nandina</a:t>
            </a:r>
            <a:r>
              <a:rPr lang="en-US" dirty="0" smtClean="0"/>
              <a:t> </a:t>
            </a:r>
            <a:r>
              <a:rPr lang="en-US" dirty="0" err="1" smtClean="0"/>
              <a:t>domestica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(heavenly bamboo) </a:t>
            </a:r>
            <a:endParaRPr lang="en-US" dirty="0"/>
          </a:p>
        </p:txBody>
      </p:sp>
      <p:pic>
        <p:nvPicPr>
          <p:cNvPr id="4" name="Content Placeholder 3" descr="P1280305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915" r="-4091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79780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2. </a:t>
            </a:r>
            <a:r>
              <a:rPr lang="en-US" dirty="0" err="1" smtClean="0"/>
              <a:t>Leucophyllum</a:t>
            </a:r>
            <a:r>
              <a:rPr lang="en-US" dirty="0" smtClean="0"/>
              <a:t> </a:t>
            </a:r>
            <a:r>
              <a:rPr lang="en-US" dirty="0" err="1" smtClean="0"/>
              <a:t>langmaniae</a:t>
            </a:r>
            <a:r>
              <a:rPr lang="en-US" dirty="0" smtClean="0"/>
              <a:t> ‘Lynn’s Legacy’</a:t>
            </a:r>
            <a:endParaRPr lang="en-US" dirty="0"/>
          </a:p>
        </p:txBody>
      </p:sp>
      <p:pic>
        <p:nvPicPr>
          <p:cNvPr id="4" name="Content Placeholder 3" descr="5187bde943e7f41b8c5301e7ee8ffc80-3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87" r="-1818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86930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3. </a:t>
            </a:r>
            <a:r>
              <a:rPr lang="en-US" dirty="0" err="1" smtClean="0"/>
              <a:t>Phormium</a:t>
            </a:r>
            <a:r>
              <a:rPr lang="en-US" dirty="0" smtClean="0"/>
              <a:t> </a:t>
            </a:r>
            <a:r>
              <a:rPr lang="en-US" dirty="0" err="1"/>
              <a:t>tenax</a:t>
            </a:r>
            <a:r>
              <a:rPr lang="en-US" dirty="0"/>
              <a:t> 'Firebird'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New Zealand flax</a:t>
            </a:r>
            <a:endParaRPr lang="en-US" dirty="0"/>
          </a:p>
        </p:txBody>
      </p:sp>
      <p:pic>
        <p:nvPicPr>
          <p:cNvPr id="4" name="Content Placeholder 3" descr="5227785568_10daab44f3_b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707" r="-8670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44341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4. Verbena </a:t>
            </a:r>
            <a:r>
              <a:rPr lang="en-US" dirty="0" err="1" smtClean="0"/>
              <a:t>bonariensis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/>
              <a:t>(</a:t>
            </a:r>
            <a:r>
              <a:rPr lang="en-US" dirty="0" smtClean="0"/>
              <a:t>purple top verbena)</a:t>
            </a:r>
            <a:endParaRPr lang="en-US" dirty="0"/>
          </a:p>
        </p:txBody>
      </p:sp>
      <p:pic>
        <p:nvPicPr>
          <p:cNvPr id="5" name="Content Placeholder 4" descr="Verbena bonariensis at Hobbs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320817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5. </a:t>
            </a:r>
            <a:r>
              <a:rPr lang="en-US" dirty="0" err="1" smtClean="0"/>
              <a:t>Stipa</a:t>
            </a:r>
            <a:r>
              <a:rPr lang="en-US" dirty="0" smtClean="0"/>
              <a:t> </a:t>
            </a:r>
            <a:r>
              <a:rPr lang="en-US" dirty="0" err="1" smtClean="0"/>
              <a:t>arundinacea</a:t>
            </a:r>
            <a:r>
              <a:rPr lang="en-US" dirty="0" smtClean="0"/>
              <a:t>  </a:t>
            </a:r>
            <a:br>
              <a:rPr lang="en-US" dirty="0" smtClean="0"/>
            </a:br>
            <a:r>
              <a:rPr lang="en-US" dirty="0" smtClean="0"/>
              <a:t>New Zealand wind grass</a:t>
            </a:r>
            <a:endParaRPr lang="en-US" dirty="0"/>
          </a:p>
        </p:txBody>
      </p:sp>
      <p:pic>
        <p:nvPicPr>
          <p:cNvPr id="4" name="Content Placeholder 3" descr="068d2b39549ba1bb3020a9e37828e283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22" r="-142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68280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6. Callistemon </a:t>
            </a:r>
            <a:r>
              <a:rPr lang="en-US" dirty="0" smtClean="0"/>
              <a:t>‘Little John’</a:t>
            </a:r>
            <a:br>
              <a:rPr lang="en-US" dirty="0" smtClean="0"/>
            </a:br>
            <a:r>
              <a:rPr lang="en-US" dirty="0" smtClean="0"/>
              <a:t>(Little John bottlebrush)</a:t>
            </a:r>
            <a:endParaRPr lang="en-US" dirty="0"/>
          </a:p>
        </p:txBody>
      </p:sp>
      <p:pic>
        <p:nvPicPr>
          <p:cNvPr id="4" name="Content Placeholder 3" descr="505a5b55cbcca68360b70f7ab3155ed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045" r="-1804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400410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7. Aloe </a:t>
            </a:r>
            <a:r>
              <a:rPr lang="en-US" dirty="0" err="1"/>
              <a:t>striata</a:t>
            </a:r>
            <a:r>
              <a:rPr lang="en-US" dirty="0" smtClean="0"/>
              <a:t> (coral aloe)</a:t>
            </a:r>
            <a:endParaRPr lang="en-US" dirty="0"/>
          </a:p>
        </p:txBody>
      </p:sp>
      <p:pic>
        <p:nvPicPr>
          <p:cNvPr id="8" name="Content Placeholder 7" descr="5998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622" r="-1062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410442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8. </a:t>
            </a:r>
            <a:r>
              <a:rPr lang="en-US" dirty="0" err="1" smtClean="0"/>
              <a:t>Zephranthes</a:t>
            </a:r>
            <a:r>
              <a:rPr lang="en-US" dirty="0" smtClean="0"/>
              <a:t> candida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(rain </a:t>
            </a:r>
            <a:r>
              <a:rPr lang="en-US" dirty="0" smtClean="0"/>
              <a:t>lily, fairy lily)</a:t>
            </a:r>
            <a:endParaRPr lang="en-US" dirty="0"/>
          </a:p>
        </p:txBody>
      </p:sp>
      <p:pic>
        <p:nvPicPr>
          <p:cNvPr id="5" name="Content Placeholder 4" descr="16308-Zephyranthes-candida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87" r="-1818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680980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181</Words>
  <Application>Microsoft Macintosh PowerPoint</Application>
  <PresentationFormat>On-screen Show (4:3)</PresentationFormat>
  <Paragraphs>27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Co-Operative Extension Offices Landscape Plan</vt:lpstr>
      <vt:lpstr>1.  Mahonia aquifolium (Oregon grape)</vt:lpstr>
      <vt:lpstr>2. Leucophyllum langmaniae ‘Lynn’s Legacy’</vt:lpstr>
      <vt:lpstr>3. Phormium tenax 'Firebird'  New Zealand flax</vt:lpstr>
      <vt:lpstr>4. Verbena bonariensis  (purple top verbena)</vt:lpstr>
      <vt:lpstr>5. Stipa arundinacea   New Zealand wind grass</vt:lpstr>
      <vt:lpstr>6. Callistemon ‘Little John’ (Little John bottlebrush)</vt:lpstr>
      <vt:lpstr>7. Aloe striata (coral aloe)</vt:lpstr>
      <vt:lpstr>8. Zephranthes candida  (rain lily, fairy lily)</vt:lpstr>
      <vt:lpstr>9. Astericus maritimus (gold coin) </vt:lpstr>
      <vt:lpstr>10. Lavandula dentata  (French lavender)</vt:lpstr>
      <vt:lpstr>11. Leonotis leonurus (lion’s tail)</vt:lpstr>
      <vt:lpstr>12. Sedum ‘Autumn Joy’ (Autumn Joy stonecrop)</vt:lpstr>
      <vt:lpstr>13. Leucophyllum zygophyllum 'Cimarron' (Cimarron Texas ranger)</vt:lpstr>
      <vt:lpstr>14. Achillea x Moonshine (Moonshine yarrow)</vt:lpstr>
      <vt:lpstr>15. Yucca desmetiana 'Blue Boy'  (Blue Boy yucca)</vt:lpstr>
      <vt:lpstr>16. Hesperaloe parviflora (red yucca)</vt:lpstr>
      <vt:lpstr>17. Erigeron glaucus ‘Wayne Roderick’ (seaside daisy)</vt:lpstr>
      <vt:lpstr>18. Zauchneria californica  (California fuchsia) </vt:lpstr>
      <vt:lpstr>19. Eriogonum umbellatum 'Shasta Sulphur'  (Shasta Sulphur buckwheat)</vt:lpstr>
      <vt:lpstr>20. Caryopteris x clandonensis ‘Blue Mist’ (bluebeard)</vt:lpstr>
      <vt:lpstr> 21. Penstemon heterophyllus  'Margareta BOP’ (foothill penstemon)</vt:lpstr>
      <vt:lpstr>22. Teucrium x lucidrys (dwarf germander)</vt:lpstr>
      <vt:lpstr>23. Bulbine frutescens ‘Hallmark’ (orange cape balsam)</vt:lpstr>
      <vt:lpstr>24. Nandina domestica (heavenly bamboo)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Co-Operative Extension Offices Landscape Plan</dc:title>
  <dc:creator>Charles McGinn User</dc:creator>
  <cp:lastModifiedBy>Charles McGinn User</cp:lastModifiedBy>
  <cp:revision>11</cp:revision>
  <dcterms:created xsi:type="dcterms:W3CDTF">2016-09-22T19:48:50Z</dcterms:created>
  <dcterms:modified xsi:type="dcterms:W3CDTF">2016-09-22T22:43:03Z</dcterms:modified>
</cp:coreProperties>
</file>