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78" r:id="rId2"/>
    <p:sldId id="289" r:id="rId3"/>
    <p:sldId id="291" r:id="rId4"/>
    <p:sldId id="297" r:id="rId5"/>
    <p:sldId id="300" r:id="rId6"/>
    <p:sldId id="266" r:id="rId7"/>
    <p:sldId id="283" r:id="rId8"/>
    <p:sldId id="292" r:id="rId9"/>
    <p:sldId id="294" r:id="rId10"/>
    <p:sldId id="290" r:id="rId11"/>
    <p:sldId id="295" r:id="rId12"/>
    <p:sldId id="260" r:id="rId13"/>
    <p:sldId id="299" r:id="rId14"/>
    <p:sldId id="287" r:id="rId15"/>
    <p:sldId id="288" r:id="rId16"/>
    <p:sldId id="301" r:id="rId17"/>
    <p:sldId id="268" r:id="rId18"/>
    <p:sldId id="302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BD2C"/>
    <a:srgbClr val="4CA53D"/>
    <a:srgbClr val="36AC4A"/>
    <a:srgbClr val="3AC06D"/>
    <a:srgbClr val="5B0FC1"/>
    <a:srgbClr val="663300"/>
    <a:srgbClr val="51CF66"/>
    <a:srgbClr val="31E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48" autoAdjust="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6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C940650A-F92C-4002-B17D-76D8589B498B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780"/>
            <a:ext cx="3038052" cy="4656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60" y="8830780"/>
            <a:ext cx="3038052" cy="4656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66EB1E1D-4B55-4130-BD2C-99B81E2B84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46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60" y="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527DC0C3-2956-41F6-B160-865FBFFEB78C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6191"/>
            <a:ext cx="5608956" cy="418258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60" y="8829180"/>
            <a:ext cx="3038052" cy="465621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BABB40C2-F1FF-46B7-A0D9-D0262115A0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50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8789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6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2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34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40C2-F1FF-46B7-A0D9-D0262115A0D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8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5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8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513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4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66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577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49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57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5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C2B3-2B56-4DBF-ACD7-2B99A53950D1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8CA3-5DAA-4E00-86F8-3487F9CB68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>
              <a:alpha val="3529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838200" y="109380"/>
            <a:ext cx="4876800" cy="72882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U.S. Forest Service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Wood Innovations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8" y="84396"/>
            <a:ext cx="709309" cy="753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146"/>
            <a:ext cx="9144000" cy="23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8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a.fs.fed.us/werc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s.fed.us/science-technology/energy-forest-products/wood-innovations-grant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custaylor@fs.fed.us" TargetMode="External"/><Relationship Id="rId2" Type="http://schemas.openxmlformats.org/officeDocument/2006/relationships/hyperlink" Target="mailto:lswan01@fs.fed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752600" y="2514600"/>
            <a:ext cx="7162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Marcus </a:t>
            </a:r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Taylor</a:t>
            </a:r>
            <a:endParaRPr lang="en-US" altLang="en-US" sz="2800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n-US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USFS Region 5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Larry Swan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USFS Region 5</a:t>
            </a:r>
            <a:endParaRPr lang="en-US" altLang="en-US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eaLnBrk="1" hangingPunct="1"/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Roger Swenson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Clean Development International</a:t>
            </a:r>
            <a:r>
              <a:rPr lang="en-US" altLang="en-US" sz="28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endParaRPr lang="en-US" altLang="en-US" sz="3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21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2018 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Wood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Innovations Grant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</a:rPr>
              <a:t>Funding Opportunity Overview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  <a:p>
            <a:pPr algn="ctr"/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01261"/>
            <a:ext cx="8382000" cy="5410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endParaRPr lang="en-US" sz="2400" b="1" u="sng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General</a:t>
            </a:r>
            <a:r>
              <a:rPr lang="en-US" sz="2400" dirty="0" smtClean="0">
                <a:effectLst/>
              </a:rPr>
              <a:t>: Preference will be given to projects that utilize existing infrastructure, such as existing manufacturing facilities.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Category 1</a:t>
            </a:r>
            <a:r>
              <a:rPr lang="en-US" sz="2400" dirty="0" smtClean="0">
                <a:effectLst/>
              </a:rPr>
              <a:t>: Preference given to proposals that bundle or address multiple wood energy projects and make use of wood generated from forest lands with high wildfire risks. Techn</a:t>
            </a:r>
            <a:r>
              <a:rPr lang="en-US" sz="2400" dirty="0" smtClean="0"/>
              <a:t>ology must be</a:t>
            </a:r>
            <a:r>
              <a:rPr lang="en-US" sz="2400" dirty="0" smtClean="0">
                <a:effectLst/>
              </a:rPr>
              <a:t> “commercially proven”.</a:t>
            </a:r>
          </a:p>
          <a:p>
            <a:pPr>
              <a:defRPr/>
            </a:pPr>
            <a:r>
              <a:rPr lang="en-US" sz="2400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Grant Category 2</a:t>
            </a:r>
            <a:r>
              <a:rPr lang="en-US" sz="2400" dirty="0" smtClean="0">
                <a:effectLst/>
              </a:rPr>
              <a:t>: Preference given to projects that support commercial building markets or other markets that use innovative wood products. </a:t>
            </a:r>
          </a:p>
          <a:p>
            <a:pPr marL="0" indent="0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26122"/>
            <a:ext cx="9110272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Preferences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99672" y="1752600"/>
            <a:ext cx="8110928" cy="397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smtClean="0"/>
              <a:t>Equipment purchases, basic research, and construction will NOT be funded under this funding opportunity.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 smtClean="0"/>
              <a:t>Previous exception for Computer Numeric Control (CNC) </a:t>
            </a:r>
            <a:r>
              <a:rPr lang="en-US" sz="2400" dirty="0"/>
              <a:t>machines for mass timber </a:t>
            </a:r>
            <a:r>
              <a:rPr lang="en-US" sz="2400" dirty="0" smtClean="0"/>
              <a:t>processing is NOT eligible for the 2018 RFP.</a:t>
            </a:r>
          </a:p>
          <a:p>
            <a:pPr marL="0" indent="0">
              <a:buNone/>
              <a:defRPr/>
            </a:pPr>
            <a:endParaRPr lang="en-US" sz="2000" dirty="0" smtClean="0"/>
          </a:p>
          <a:p>
            <a:pPr marL="0" indent="0">
              <a:buNone/>
              <a:defRPr/>
            </a:pPr>
            <a:r>
              <a:rPr lang="en-US" sz="2400" dirty="0" smtClean="0"/>
              <a:t>Proposals to establish or continue a SWET/SWUT/SWIT in a state with an existing Team are not eligible.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26122"/>
            <a:ext cx="9110272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Other items to note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4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6122"/>
            <a:ext cx="9110272" cy="7502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2018 RFP Timeline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34301"/>
              </p:ext>
            </p:extLst>
          </p:nvPr>
        </p:nvGraphicFramePr>
        <p:xfrm>
          <a:off x="321664" y="1828800"/>
          <a:ext cx="8534400" cy="243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03716"/>
                <a:gridCol w="5930684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18 October 2017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Request for proposals announced</a:t>
                      </a:r>
                      <a:endParaRPr lang="en-US" sz="2700" b="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22 January 2018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Proposal</a:t>
                      </a:r>
                      <a:r>
                        <a:rPr lang="en-US" sz="2700" b="0" baseline="0" dirty="0" smtClean="0"/>
                        <a:t> submission</a:t>
                      </a:r>
                      <a:r>
                        <a:rPr lang="en-US" sz="2700" b="0" dirty="0" smtClean="0"/>
                        <a:t> deadline</a:t>
                      </a:r>
                      <a:endParaRPr lang="en-US" sz="2700" b="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15 April 2018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b="0" dirty="0" smtClean="0"/>
                        <a:t>Approximate date</a:t>
                      </a:r>
                      <a:r>
                        <a:rPr lang="en-US" sz="2700" b="0" baseline="0" dirty="0" smtClean="0"/>
                        <a:t> to a</a:t>
                      </a:r>
                      <a:r>
                        <a:rPr lang="en-US" sz="2700" b="0" dirty="0" smtClean="0"/>
                        <a:t>nnounce awardees</a:t>
                      </a:r>
                      <a:endParaRPr lang="en-US" sz="2700" b="0" dirty="0"/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1 July 2018</a:t>
                      </a:r>
                      <a:endParaRPr lang="en-US" sz="27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b="0" dirty="0" smtClean="0"/>
                        <a:t>Approximate date of award</a:t>
                      </a:r>
                      <a:endParaRPr lang="en-US" sz="27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736" y="44196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RFP: 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http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://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www.na.fs.fed.us/werc/wip/2018-rfp.shtm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62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199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Evaluation Criteria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330429"/>
              </p:ext>
            </p:extLst>
          </p:nvPr>
        </p:nvGraphicFramePr>
        <p:xfrm>
          <a:off x="904875" y="1981200"/>
          <a:ext cx="7334250" cy="2286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6191250"/>
                <a:gridCol w="1143000"/>
              </a:tblGrid>
              <a:tr h="440509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Points</a:t>
                      </a:r>
                      <a:endParaRPr lang="en-US" sz="2400" b="1" dirty="0"/>
                    </a:p>
                  </a:txBody>
                  <a:tcPr/>
                </a:tc>
              </a:tr>
              <a:tr h="44050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Alignment with goals/intent of RFP &amp; Category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20</a:t>
                      </a:r>
                      <a:endParaRPr lang="en-US" sz="2400" b="0" dirty="0"/>
                    </a:p>
                  </a:txBody>
                  <a:tcPr/>
                </a:tc>
              </a:tr>
              <a:tr h="44050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Program of work &amp; technical approach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30</a:t>
                      </a:r>
                    </a:p>
                  </a:txBody>
                  <a:tcPr/>
                </a:tc>
              </a:tr>
              <a:tr h="440509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Project impact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40</a:t>
                      </a:r>
                      <a:endParaRPr lang="en-US" sz="2400" b="0" dirty="0"/>
                    </a:p>
                  </a:txBody>
                  <a:tcPr/>
                </a:tc>
              </a:tr>
              <a:tr h="297545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Qualifications of staff, organization, and partners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10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39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200" y="41910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Click here -&gt;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486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0" dirty="0" smtClean="0">
                <a:solidFill>
                  <a:srgbClr val="FFFF00"/>
                </a:solidFill>
                <a:latin typeface="Arial"/>
                <a:cs typeface="+mn-cs"/>
                <a:hlinkClick r:id="rId2"/>
              </a:rPr>
              <a:t>http</a:t>
            </a:r>
            <a:r>
              <a:rPr lang="en-US" sz="2400" b="0" dirty="0">
                <a:solidFill>
                  <a:srgbClr val="FFFF00"/>
                </a:solidFill>
                <a:latin typeface="Arial"/>
                <a:cs typeface="+mn-cs"/>
                <a:hlinkClick r:id="rId2"/>
              </a:rPr>
              <a:t>://</a:t>
            </a:r>
            <a:r>
              <a:rPr lang="en-US" sz="2400" b="0" dirty="0" smtClean="0">
                <a:solidFill>
                  <a:srgbClr val="FFFF00"/>
                </a:solidFill>
                <a:latin typeface="Arial"/>
                <a:cs typeface="+mn-cs"/>
                <a:hlinkClick r:id="rId2"/>
              </a:rPr>
              <a:t>www.na.fs.fed.us/werc/</a:t>
            </a:r>
            <a:endParaRPr lang="en-US" sz="2400" b="0" dirty="0" smtClean="0">
              <a:solidFill>
                <a:srgbClr val="FFFF00"/>
              </a:solidFill>
              <a:latin typeface="Arial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FFFF00"/>
              </a:solidFill>
              <a:latin typeface="Arial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 dirty="0" smtClean="0">
              <a:solidFill>
                <a:srgbClr val="FFFF00"/>
              </a:solidFill>
              <a:latin typeface="Arial"/>
              <a:cs typeface="+mn-cs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2400" b="0" dirty="0">
              <a:solidFill>
                <a:srgbClr val="FFFF00"/>
              </a:solidFill>
              <a:latin typeface="Arial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7162"/>
            <a:ext cx="9144000" cy="457923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24600" y="38100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91100" y="3625334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5816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90800" y="52578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38961" y="50731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THESE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4276789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/>
                <a:hlinkClick r:id="rId2"/>
              </a:rPr>
              <a:t>https://</a:t>
            </a:r>
            <a:r>
              <a:rPr lang="en-US" sz="2400" dirty="0" smtClean="0">
                <a:solidFill>
                  <a:schemeClr val="accent1"/>
                </a:solidFill>
                <a:latin typeface="Arial"/>
                <a:hlinkClick r:id="rId2"/>
              </a:rPr>
              <a:t>www.fs.fed.us/science-technology/energy-forest-products/wood-innovations-grants</a:t>
            </a:r>
            <a:endParaRPr lang="en-US" sz="2400" b="0" dirty="0" smtClean="0">
              <a:solidFill>
                <a:schemeClr val="accent1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>
          <a:xfrm>
            <a:off x="76200" y="914400"/>
            <a:ext cx="8915400" cy="336238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648200" y="40386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38539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THESE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2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Forest Service Regional Coordinators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70743"/>
            <a:ext cx="8991600" cy="41728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Receive </a:t>
            </a:r>
            <a:r>
              <a:rPr lang="en-US" sz="2800" b="1" u="sng" dirty="0"/>
              <a:t>all</a:t>
            </a:r>
            <a:r>
              <a:rPr lang="en-US" sz="2800" dirty="0"/>
              <a:t> application submittals by </a:t>
            </a:r>
            <a:r>
              <a:rPr lang="en-US" sz="2800" dirty="0" smtClean="0"/>
              <a:t>e-mail (PDF or Word)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Advise interested applicants and answer questions</a:t>
            </a:r>
          </a:p>
          <a:p>
            <a:r>
              <a:rPr lang="en-US" sz="2800" dirty="0" smtClean="0"/>
              <a:t> Manage grants &amp; participate with cooperative agreements</a:t>
            </a:r>
          </a:p>
          <a:p>
            <a:r>
              <a:rPr lang="en-US" sz="2800" dirty="0" smtClean="0"/>
              <a:t> Receive communication </a:t>
            </a:r>
            <a:r>
              <a:rPr lang="en-US" sz="2800" dirty="0"/>
              <a:t>about media events or activities generated by the award </a:t>
            </a:r>
            <a:r>
              <a:rPr lang="en-US" sz="2800" dirty="0" smtClean="0"/>
              <a:t>from awardees </a:t>
            </a:r>
            <a:endParaRPr lang="en-US" sz="2800" dirty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494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4092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Larry Swan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lswan01@fs.fed.us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707.562.8917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Marcus Taylor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marcustaylor@fs.fed.us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707.562.9122</a:t>
            </a:r>
          </a:p>
        </p:txBody>
      </p:sp>
    </p:spTree>
    <p:extLst>
      <p:ext uri="{BB962C8B-B14F-4D97-AF65-F5344CB8AC3E}">
        <p14:creationId xmlns:p14="http://schemas.microsoft.com/office/powerpoint/2010/main" val="221872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6122"/>
            <a:ext cx="9110272" cy="7502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Background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364136" y="1524000"/>
            <a:ext cx="8703664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ffectLst/>
              </a:rPr>
              <a:t> Substantially expand and accelerate wood energy and wood products markets throughout the United States to support forest management needs on National Forest System and other forest lands.</a:t>
            </a:r>
          </a:p>
          <a:p>
            <a:pPr marL="0" indent="0">
              <a:buFontTx/>
              <a:buNone/>
              <a:defRPr/>
            </a:pPr>
            <a:endParaRPr lang="en-US" sz="200" dirty="0" smtClean="0">
              <a:effectLst/>
            </a:endParaRPr>
          </a:p>
          <a:p>
            <a:pPr>
              <a:defRPr/>
            </a:pPr>
            <a:r>
              <a:rPr lang="en-US" sz="2800" dirty="0" smtClean="0">
                <a:effectLst/>
              </a:rPr>
              <a:t> RFP supports The Agricultural Act of 2014 (Public Law 113-79), Rural Revitalization Technologies (7 U.S.C. 6601), and the nationwide challenge of disposing of hazardous fuels and other wood residues from forestlands to support wood energy and wood products markets. 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852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6122"/>
            <a:ext cx="9110272" cy="7502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Wood Innovation Grant Goals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3820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sz="2800" dirty="0" smtClean="0"/>
              <a:t> Reduce hazardous fuels and improve forest health on National Forest System and other forest lands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700" dirty="0" smtClean="0"/>
          </a:p>
          <a:p>
            <a:pPr lvl="1">
              <a:defRPr/>
            </a:pPr>
            <a:r>
              <a:rPr lang="en-US" sz="2800" dirty="0" smtClean="0"/>
              <a:t> Reduce costs of forest management on all land types</a:t>
            </a:r>
          </a:p>
          <a:p>
            <a:pPr marL="457200" lvl="1" indent="0">
              <a:buFont typeface="Times New Roman" pitchFamily="18" charset="0"/>
              <a:buNone/>
              <a:defRPr/>
            </a:pPr>
            <a:endParaRPr lang="en-US" sz="700" dirty="0" smtClean="0"/>
          </a:p>
          <a:p>
            <a:pPr lvl="1">
              <a:defRPr/>
            </a:pPr>
            <a:r>
              <a:rPr lang="en-US" sz="2800" dirty="0" smtClean="0"/>
              <a:t> Promote economic and environmental health of communities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sz="2800" dirty="0" smtClean="0"/>
          </a:p>
          <a:p>
            <a:pPr marL="0" indent="0">
              <a:buFontTx/>
              <a:buNone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93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6122"/>
            <a:ext cx="9110272" cy="7502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History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2736" y="1447800"/>
            <a:ext cx="4741264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2017</a:t>
            </a:r>
          </a:p>
          <a:p>
            <a:pPr marL="0" indent="0">
              <a:buNone/>
            </a:pPr>
            <a:r>
              <a:rPr lang="en-US" sz="2600" dirty="0" smtClean="0"/>
              <a:t>Awarded </a:t>
            </a:r>
            <a:r>
              <a:rPr lang="en-US" sz="2600" dirty="0"/>
              <a:t>over </a:t>
            </a:r>
            <a:r>
              <a:rPr lang="en-US" sz="2600" dirty="0" smtClean="0"/>
              <a:t>$8.3M</a:t>
            </a:r>
            <a:endParaRPr lang="en-US" sz="2600" dirty="0"/>
          </a:p>
          <a:p>
            <a:pPr lvl="1"/>
            <a:r>
              <a:rPr lang="en-US" sz="2600" dirty="0" smtClean="0"/>
              <a:t>38 awards (114 proposals): </a:t>
            </a:r>
          </a:p>
          <a:p>
            <a:pPr lvl="2"/>
            <a:r>
              <a:rPr lang="en-US" sz="2600" dirty="0" smtClean="0"/>
              <a:t>12 </a:t>
            </a:r>
            <a:r>
              <a:rPr lang="en-US" sz="2600" dirty="0"/>
              <a:t>wood </a:t>
            </a:r>
            <a:r>
              <a:rPr lang="en-US" sz="2600" dirty="0" smtClean="0"/>
              <a:t>energy</a:t>
            </a:r>
          </a:p>
          <a:p>
            <a:pPr lvl="2"/>
            <a:r>
              <a:rPr lang="en-US" sz="2600" dirty="0" smtClean="0"/>
              <a:t>26 </a:t>
            </a:r>
            <a:r>
              <a:rPr lang="en-US" sz="2600" dirty="0"/>
              <a:t>wood </a:t>
            </a:r>
            <a:r>
              <a:rPr lang="en-US" sz="2600" dirty="0" smtClean="0"/>
              <a:t>products</a:t>
            </a:r>
            <a:endParaRPr lang="en-US" sz="2600" dirty="0"/>
          </a:p>
          <a:p>
            <a:pPr lvl="1"/>
            <a:r>
              <a:rPr lang="en-US" sz="2600" dirty="0" smtClean="0"/>
              <a:t>Matched by $37M+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05000"/>
            <a:ext cx="4495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2016</a:t>
            </a:r>
          </a:p>
          <a:p>
            <a:pPr marL="0" indent="0">
              <a:buNone/>
            </a:pPr>
            <a:r>
              <a:rPr lang="en-US" sz="2600" dirty="0" smtClean="0"/>
              <a:t>Awarded over $8.5M</a:t>
            </a:r>
          </a:p>
          <a:p>
            <a:pPr lvl="1"/>
            <a:r>
              <a:rPr lang="en-US" sz="2600" dirty="0" smtClean="0"/>
              <a:t>41 awards (77 proposals):</a:t>
            </a:r>
          </a:p>
          <a:p>
            <a:pPr lvl="2"/>
            <a:r>
              <a:rPr lang="en-US" sz="2600" dirty="0" smtClean="0"/>
              <a:t>17 </a:t>
            </a:r>
            <a:r>
              <a:rPr lang="en-US" sz="2600" dirty="0"/>
              <a:t>wood energy </a:t>
            </a:r>
            <a:endParaRPr lang="en-US" sz="2600" dirty="0" smtClean="0"/>
          </a:p>
          <a:p>
            <a:pPr lvl="2"/>
            <a:r>
              <a:rPr lang="en-US" sz="2600" dirty="0" smtClean="0"/>
              <a:t>24 </a:t>
            </a:r>
            <a:r>
              <a:rPr lang="en-US" sz="2600" dirty="0"/>
              <a:t>wood </a:t>
            </a:r>
            <a:r>
              <a:rPr lang="en-US" sz="2600" dirty="0" smtClean="0"/>
              <a:t>products</a:t>
            </a:r>
            <a:endParaRPr lang="en-US" sz="2600" dirty="0"/>
          </a:p>
          <a:p>
            <a:pPr lvl="1"/>
            <a:r>
              <a:rPr lang="en-US" sz="2600" dirty="0" smtClean="0"/>
              <a:t>Matched by $18M+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939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6122"/>
            <a:ext cx="9110272" cy="75027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Region 5 History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02736" y="1447800"/>
            <a:ext cx="4741264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 smtClean="0"/>
              <a:t>2017</a:t>
            </a:r>
          </a:p>
          <a:p>
            <a:pPr marL="0" indent="0">
              <a:buNone/>
            </a:pPr>
            <a:r>
              <a:rPr lang="en-US" sz="2600" dirty="0" smtClean="0"/>
              <a:t>114 proposals nationally</a:t>
            </a:r>
          </a:p>
          <a:p>
            <a:pPr marL="0" indent="0">
              <a:buNone/>
            </a:pPr>
            <a:r>
              <a:rPr lang="en-US" sz="2600" dirty="0"/>
              <a:t>38 </a:t>
            </a:r>
            <a:r>
              <a:rPr lang="en-US" sz="2600" dirty="0" smtClean="0"/>
              <a:t>projects funded</a:t>
            </a:r>
          </a:p>
          <a:p>
            <a:pPr marL="0" indent="0">
              <a:buNone/>
            </a:pPr>
            <a:r>
              <a:rPr lang="en-US" sz="2600" dirty="0" smtClean="0"/>
              <a:t>7 awards in Region 5</a:t>
            </a:r>
          </a:p>
          <a:p>
            <a:pPr lvl="2"/>
            <a:r>
              <a:rPr lang="en-US" sz="2600" dirty="0" smtClean="0"/>
              <a:t>5 </a:t>
            </a:r>
            <a:r>
              <a:rPr lang="en-US" sz="2600" dirty="0"/>
              <a:t>wood </a:t>
            </a:r>
            <a:r>
              <a:rPr lang="en-US" sz="2600" dirty="0" smtClean="0"/>
              <a:t>energy</a:t>
            </a:r>
          </a:p>
          <a:p>
            <a:pPr lvl="2"/>
            <a:r>
              <a:rPr lang="en-US" sz="2600" dirty="0" smtClean="0"/>
              <a:t>2 </a:t>
            </a:r>
            <a:r>
              <a:rPr lang="en-US" sz="2600" dirty="0"/>
              <a:t>wood </a:t>
            </a:r>
            <a:r>
              <a:rPr lang="en-US" sz="2600" dirty="0" smtClean="0"/>
              <a:t>products</a:t>
            </a:r>
            <a:endParaRPr lang="en-US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905000"/>
            <a:ext cx="4495800" cy="472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 smtClean="0"/>
              <a:t>2016</a:t>
            </a:r>
          </a:p>
          <a:p>
            <a:pPr marL="0" indent="0">
              <a:buNone/>
            </a:pPr>
            <a:r>
              <a:rPr lang="en-US" sz="2600" dirty="0" smtClean="0"/>
              <a:t>77 proposals nationally</a:t>
            </a: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41 projects funded</a:t>
            </a:r>
          </a:p>
          <a:p>
            <a:pPr marL="0" indent="0">
              <a:buNone/>
            </a:pPr>
            <a:r>
              <a:rPr lang="en-US" sz="2600" dirty="0" smtClean="0"/>
              <a:t>7 awards in Region 5</a:t>
            </a:r>
          </a:p>
          <a:p>
            <a:pPr lvl="2"/>
            <a:r>
              <a:rPr lang="en-US" sz="2600" dirty="0" smtClean="0"/>
              <a:t>5 </a:t>
            </a:r>
            <a:r>
              <a:rPr lang="en-US" sz="2600" dirty="0"/>
              <a:t>wood energy </a:t>
            </a:r>
            <a:endParaRPr lang="en-US" sz="2600" dirty="0" smtClean="0"/>
          </a:p>
          <a:p>
            <a:pPr lvl="2"/>
            <a:r>
              <a:rPr lang="en-US" sz="2600" dirty="0" smtClean="0"/>
              <a:t>2 </a:t>
            </a:r>
            <a:r>
              <a:rPr lang="en-US" sz="2600" dirty="0"/>
              <a:t>wood </a:t>
            </a:r>
            <a:r>
              <a:rPr lang="en-US" sz="2600" dirty="0" smtClean="0"/>
              <a:t>products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891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843089"/>
            <a:ext cx="8743950" cy="5167311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b="1" u="sng" dirty="0"/>
              <a:t>Available Funding</a:t>
            </a:r>
            <a:r>
              <a:rPr lang="en-US" sz="2800" dirty="0"/>
              <a:t>: </a:t>
            </a:r>
            <a:r>
              <a:rPr lang="en-US" sz="2800" dirty="0" smtClean="0"/>
              <a:t>Expect about </a:t>
            </a:r>
            <a:r>
              <a:rPr lang="en-US" sz="2800" dirty="0"/>
              <a:t>$</a:t>
            </a:r>
            <a:r>
              <a:rPr lang="en-US" sz="2800" dirty="0" smtClean="0"/>
              <a:t>7 </a:t>
            </a:r>
            <a:r>
              <a:rPr lang="en-US" sz="2800" dirty="0"/>
              <a:t>million. Most awards (excluding match) will not exceed $</a:t>
            </a:r>
            <a:r>
              <a:rPr lang="en-US" sz="2800" dirty="0" smtClean="0"/>
              <a:t>250,000 (should see around 30 projects funded)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 </a:t>
            </a:r>
            <a:r>
              <a:rPr lang="en-US" sz="2800" b="1" u="sng" dirty="0" smtClean="0"/>
              <a:t>Eligible applicants</a:t>
            </a:r>
            <a:r>
              <a:rPr lang="en-US" sz="2800" dirty="0" smtClean="0"/>
              <a:t>: For-profits; </a:t>
            </a:r>
            <a:r>
              <a:rPr lang="en-US" sz="2800" dirty="0"/>
              <a:t>State, local, and Tribal governments; school districts; communities; not-for-profit organizations; </a:t>
            </a:r>
            <a:r>
              <a:rPr lang="en-US" sz="2800" dirty="0" smtClean="0"/>
              <a:t>and </a:t>
            </a:r>
            <a:r>
              <a:rPr lang="en-US" sz="2800" dirty="0"/>
              <a:t>special purpose </a:t>
            </a:r>
            <a:r>
              <a:rPr lang="en-US" sz="2800" dirty="0" smtClean="0"/>
              <a:t>districts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26122"/>
            <a:ext cx="9110272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2018 Overview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0689"/>
            <a:ext cx="8763000" cy="516731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 </a:t>
            </a:r>
            <a:r>
              <a:rPr lang="en-US" sz="2800" b="1" u="sng" dirty="0" smtClean="0"/>
              <a:t>Matching</a:t>
            </a:r>
            <a:r>
              <a:rPr lang="en-US" sz="2800" b="1" dirty="0"/>
              <a:t>: </a:t>
            </a:r>
            <a:r>
              <a:rPr lang="en-US" sz="2800" dirty="0"/>
              <a:t>Applicants must contribute at least 50% of the Forest Service requested funds. For every $2 of Federal funding requested, applicants must provide at least $1 in match. Cash or in-kind match allowed. </a:t>
            </a:r>
            <a:r>
              <a:rPr lang="en-US" sz="2800" dirty="0" smtClean="0"/>
              <a:t>Federal </a:t>
            </a:r>
            <a:r>
              <a:rPr lang="en-US" sz="2800" dirty="0"/>
              <a:t>salary cannot be </a:t>
            </a:r>
            <a:r>
              <a:rPr lang="en-US" sz="2800" dirty="0" smtClean="0"/>
              <a:t>match.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2800" b="1" dirty="0" smtClean="0"/>
              <a:t> </a:t>
            </a:r>
            <a:r>
              <a:rPr lang="en-US" sz="2800" b="1" u="sng" dirty="0" smtClean="0"/>
              <a:t>Award </a:t>
            </a:r>
            <a:r>
              <a:rPr lang="en-US" sz="2800" b="1" u="sng" dirty="0"/>
              <a:t>Type</a:t>
            </a:r>
            <a:r>
              <a:rPr lang="en-US" sz="2800" dirty="0"/>
              <a:t>: </a:t>
            </a:r>
            <a:r>
              <a:rPr lang="en-US" sz="2800" dirty="0" smtClean="0"/>
              <a:t>Grants </a:t>
            </a:r>
            <a:r>
              <a:rPr lang="en-US" sz="2800" dirty="0"/>
              <a:t>and Cooperative </a:t>
            </a:r>
            <a:r>
              <a:rPr lang="en-US" sz="2800" dirty="0" smtClean="0"/>
              <a:t>Agreements </a:t>
            </a:r>
            <a:r>
              <a:rPr lang="en-US" sz="2800" dirty="0"/>
              <a:t>under this announcement are </a:t>
            </a:r>
            <a:r>
              <a:rPr lang="en-US" sz="2800" dirty="0" smtClean="0"/>
              <a:t>typically </a:t>
            </a:r>
            <a:r>
              <a:rPr lang="en-US" sz="2800" dirty="0"/>
              <a:t>2 to 3 years.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926122"/>
            <a:ext cx="9110272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2018 Overview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72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3810000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400" i="1" dirty="0" smtClean="0">
                <a:effectLst/>
              </a:rPr>
              <a:t>Intent</a:t>
            </a:r>
            <a:r>
              <a:rPr lang="en-US" sz="2400" dirty="0" smtClean="0">
                <a:effectLst/>
              </a:rPr>
              <a:t>:</a:t>
            </a:r>
          </a:p>
          <a:p>
            <a:pPr lvl="1">
              <a:defRPr/>
            </a:pPr>
            <a:r>
              <a:rPr lang="en-US" sz="2400" dirty="0" smtClean="0">
                <a:effectLst/>
              </a:rPr>
              <a:t> Stimulate, expand, or support wood energy markets that depend on forest residues or forest byproducts generated from all land types.</a:t>
            </a:r>
            <a:endParaRPr lang="en-US" sz="2400" i="1" dirty="0" smtClean="0"/>
          </a:p>
          <a:p>
            <a:pPr marL="0" indent="0">
              <a:buNone/>
              <a:defRPr/>
            </a:pPr>
            <a:r>
              <a:rPr lang="en-US" sz="2400" i="1" dirty="0" smtClean="0"/>
              <a:t>Example</a:t>
            </a:r>
            <a:r>
              <a:rPr lang="en-US" sz="2400" dirty="0" smtClean="0"/>
              <a:t>:</a:t>
            </a:r>
            <a:endParaRPr lang="en-US" sz="2400" dirty="0" smtClean="0">
              <a:effectLst/>
            </a:endParaRPr>
          </a:p>
          <a:p>
            <a:pPr lvl="1">
              <a:defRPr/>
            </a:pPr>
            <a:r>
              <a:rPr lang="en-US" sz="2400" dirty="0" smtClean="0">
                <a:effectLst/>
              </a:rPr>
              <a:t> Complete key requirements (engineering designs, cost analyses, and permitting) necessary in the later stages of wood energy project development to secure financing.</a:t>
            </a:r>
          </a:p>
          <a:p>
            <a:pPr marL="342900" lvl="1" indent="0">
              <a:buNone/>
              <a:defRPr/>
            </a:pPr>
            <a:endParaRPr lang="en-US" sz="400" dirty="0" smtClean="0"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838200" y="926122"/>
            <a:ext cx="10896600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Category 1: Expansion of Wood Energy Markets &amp; Products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35536" y="1524000"/>
            <a:ext cx="8839200" cy="5562600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en-US" sz="1100" dirty="0"/>
          </a:p>
          <a:p>
            <a:pPr marL="0" indent="0">
              <a:buNone/>
              <a:defRPr/>
            </a:pPr>
            <a:r>
              <a:rPr lang="en-US" sz="2400" i="1" dirty="0" smtClean="0"/>
              <a:t>Intent</a:t>
            </a:r>
            <a:r>
              <a:rPr lang="en-US" sz="2800" dirty="0"/>
              <a:t>:</a:t>
            </a:r>
          </a:p>
          <a:p>
            <a:pPr lvl="1">
              <a:defRPr/>
            </a:pPr>
            <a:r>
              <a:rPr lang="en-US" sz="2400" dirty="0" smtClean="0"/>
              <a:t> Promote </a:t>
            </a:r>
            <a:r>
              <a:rPr lang="en-US" sz="2400" dirty="0"/>
              <a:t>markets that create or expand the demand </a:t>
            </a:r>
            <a:r>
              <a:rPr lang="en-US" sz="2400" dirty="0" smtClean="0"/>
              <a:t>for non-energy </a:t>
            </a:r>
            <a:r>
              <a:rPr lang="en-US" sz="2400" dirty="0"/>
              <a:t>based </a:t>
            </a:r>
            <a:r>
              <a:rPr lang="en-US" sz="2400" dirty="0" smtClean="0"/>
              <a:t>wood products.</a:t>
            </a:r>
          </a:p>
          <a:p>
            <a:pPr marL="0" indent="0">
              <a:buNone/>
              <a:defRPr/>
            </a:pPr>
            <a:r>
              <a:rPr lang="en-US" sz="2400" i="1" dirty="0" smtClean="0"/>
              <a:t>Examples</a:t>
            </a:r>
            <a:r>
              <a:rPr lang="en-US" sz="2400" dirty="0" smtClean="0"/>
              <a:t>:</a:t>
            </a:r>
          </a:p>
          <a:p>
            <a:pPr lvl="1">
              <a:defRPr/>
            </a:pPr>
            <a:r>
              <a:rPr lang="en-US" sz="2400" dirty="0"/>
              <a:t> </a:t>
            </a:r>
            <a:r>
              <a:rPr lang="en-US" sz="2400" dirty="0" smtClean="0"/>
              <a:t>Training or outreach on innovative wood construction</a:t>
            </a:r>
          </a:p>
          <a:p>
            <a:pPr lvl="1">
              <a:defRPr/>
            </a:pPr>
            <a:r>
              <a:rPr lang="en-US" sz="2400" dirty="0" smtClean="0"/>
              <a:t>Developing manufacturing capacity and markets for wood products that support forest restoration</a:t>
            </a:r>
            <a:endParaRPr lang="en-US" sz="2400" dirty="0"/>
          </a:p>
          <a:p>
            <a:pPr lvl="1">
              <a:defRPr/>
            </a:pP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926122"/>
            <a:ext cx="9110272" cy="750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Candara" panose="020E0502030303020204" pitchFamily="34" charset="0"/>
              </a:rPr>
              <a:t>Category 2: Expansion of Wood Products Markets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10848</TotalTime>
  <Words>731</Words>
  <Application>Microsoft Office PowerPoint</Application>
  <PresentationFormat>On-screen Show (4:3)</PresentationFormat>
  <Paragraphs>124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Background</vt:lpstr>
      <vt:lpstr>Wood Innovation Grant Goals</vt:lpstr>
      <vt:lpstr>History</vt:lpstr>
      <vt:lpstr>Region 5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RFP Timeline</vt:lpstr>
      <vt:lpstr>Evaluation Criteria</vt:lpstr>
      <vt:lpstr>PowerPoint Presentation</vt:lpstr>
      <vt:lpstr>PowerPoint Presentation</vt:lpstr>
      <vt:lpstr>PowerPoint Presentation</vt:lpstr>
      <vt:lpstr>Forest Service Regional Coordinators</vt:lpstr>
      <vt:lpstr>Contact Information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MacFarland</dc:creator>
  <cp:lastModifiedBy>Taylor, Marcus - FS</cp:lastModifiedBy>
  <cp:revision>286</cp:revision>
  <cp:lastPrinted>2016-11-08T16:56:15Z</cp:lastPrinted>
  <dcterms:created xsi:type="dcterms:W3CDTF">2013-04-10T17:03:32Z</dcterms:created>
  <dcterms:modified xsi:type="dcterms:W3CDTF">2017-12-06T23:01:12Z</dcterms:modified>
</cp:coreProperties>
</file>