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Lst>
  <p:notesMasterIdLst>
    <p:notesMasterId r:id="rId18"/>
  </p:notesMasterIdLst>
  <p:handoutMasterIdLst>
    <p:handoutMasterId r:id="rId19"/>
  </p:handoutMasterIdLst>
  <p:sldIdLst>
    <p:sldId id="352" r:id="rId2"/>
    <p:sldId id="257" r:id="rId3"/>
    <p:sldId id="336" r:id="rId4"/>
    <p:sldId id="340" r:id="rId5"/>
    <p:sldId id="341" r:id="rId6"/>
    <p:sldId id="342" r:id="rId7"/>
    <p:sldId id="343" r:id="rId8"/>
    <p:sldId id="349" r:id="rId9"/>
    <p:sldId id="353" r:id="rId10"/>
    <p:sldId id="351" r:id="rId11"/>
    <p:sldId id="344" r:id="rId12"/>
    <p:sldId id="345" r:id="rId13"/>
    <p:sldId id="346" r:id="rId14"/>
    <p:sldId id="305" r:id="rId15"/>
    <p:sldId id="348" r:id="rId16"/>
    <p:sldId id="269" r:id="rId17"/>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Tahoma" charset="0"/>
        <a:ea typeface="ＭＳ Ｐゴシック" charset="0"/>
        <a:cs typeface="+mn-cs"/>
      </a:defRPr>
    </a:lvl1pPr>
    <a:lvl2pPr marL="457200" algn="l" rtl="0" eaLnBrk="0" fontAlgn="base" hangingPunct="0">
      <a:spcBef>
        <a:spcPct val="0"/>
      </a:spcBef>
      <a:spcAft>
        <a:spcPct val="0"/>
      </a:spcAft>
      <a:defRPr kern="1200">
        <a:solidFill>
          <a:schemeClr val="tx1"/>
        </a:solidFill>
        <a:latin typeface="Tahoma" charset="0"/>
        <a:ea typeface="ＭＳ Ｐゴシック" charset="0"/>
        <a:cs typeface="+mn-cs"/>
      </a:defRPr>
    </a:lvl2pPr>
    <a:lvl3pPr marL="914400" algn="l" rtl="0" eaLnBrk="0" fontAlgn="base" hangingPunct="0">
      <a:spcBef>
        <a:spcPct val="0"/>
      </a:spcBef>
      <a:spcAft>
        <a:spcPct val="0"/>
      </a:spcAft>
      <a:defRPr kern="1200">
        <a:solidFill>
          <a:schemeClr val="tx1"/>
        </a:solidFill>
        <a:latin typeface="Tahoma" charset="0"/>
        <a:ea typeface="ＭＳ Ｐゴシック" charset="0"/>
        <a:cs typeface="+mn-cs"/>
      </a:defRPr>
    </a:lvl3pPr>
    <a:lvl4pPr marL="1371600" algn="l" rtl="0" eaLnBrk="0" fontAlgn="base" hangingPunct="0">
      <a:spcBef>
        <a:spcPct val="0"/>
      </a:spcBef>
      <a:spcAft>
        <a:spcPct val="0"/>
      </a:spcAft>
      <a:defRPr kern="1200">
        <a:solidFill>
          <a:schemeClr val="tx1"/>
        </a:solidFill>
        <a:latin typeface="Tahoma" charset="0"/>
        <a:ea typeface="ＭＳ Ｐゴシック" charset="0"/>
        <a:cs typeface="+mn-cs"/>
      </a:defRPr>
    </a:lvl4pPr>
    <a:lvl5pPr marL="1828800" algn="l" rtl="0" eaLnBrk="0" fontAlgn="base" hangingPunct="0">
      <a:spcBef>
        <a:spcPct val="0"/>
      </a:spcBef>
      <a:spcAft>
        <a:spcPct val="0"/>
      </a:spcAft>
      <a:defRPr kern="1200">
        <a:solidFill>
          <a:schemeClr val="tx1"/>
        </a:solidFill>
        <a:latin typeface="Tahoma" charset="0"/>
        <a:ea typeface="ＭＳ Ｐゴシック" charset="0"/>
        <a:cs typeface="+mn-cs"/>
      </a:defRPr>
    </a:lvl5pPr>
    <a:lvl6pPr marL="2286000" algn="l" defTabSz="457200" rtl="0" eaLnBrk="1" latinLnBrk="0" hangingPunct="1">
      <a:defRPr kern="1200">
        <a:solidFill>
          <a:schemeClr val="tx1"/>
        </a:solidFill>
        <a:latin typeface="Tahoma" charset="0"/>
        <a:ea typeface="ＭＳ Ｐゴシック" charset="0"/>
        <a:cs typeface="+mn-cs"/>
      </a:defRPr>
    </a:lvl6pPr>
    <a:lvl7pPr marL="2743200" algn="l" defTabSz="457200" rtl="0" eaLnBrk="1" latinLnBrk="0" hangingPunct="1">
      <a:defRPr kern="1200">
        <a:solidFill>
          <a:schemeClr val="tx1"/>
        </a:solidFill>
        <a:latin typeface="Tahoma" charset="0"/>
        <a:ea typeface="ＭＳ Ｐゴシック" charset="0"/>
        <a:cs typeface="+mn-cs"/>
      </a:defRPr>
    </a:lvl7pPr>
    <a:lvl8pPr marL="3200400" algn="l" defTabSz="457200" rtl="0" eaLnBrk="1" latinLnBrk="0" hangingPunct="1">
      <a:defRPr kern="1200">
        <a:solidFill>
          <a:schemeClr val="tx1"/>
        </a:solidFill>
        <a:latin typeface="Tahoma" charset="0"/>
        <a:ea typeface="ＭＳ Ｐゴシック" charset="0"/>
        <a:cs typeface="+mn-cs"/>
      </a:defRPr>
    </a:lvl8pPr>
    <a:lvl9pPr marL="3657600" algn="l" defTabSz="457200" rtl="0" eaLnBrk="1" latinLnBrk="0" hangingPunct="1">
      <a:defRPr kern="1200">
        <a:solidFill>
          <a:schemeClr val="tx1"/>
        </a:solidFill>
        <a:latin typeface="Tahoma" charset="0"/>
        <a:ea typeface="ＭＳ Ｐゴシック" charset="0"/>
        <a:cs typeface="+mn-cs"/>
      </a:defRPr>
    </a:lvl9pPr>
  </p:defaultTextStyle>
  <p:extLst>
    <p:ext uri="{EFAFB233-063F-42B5-8137-9DF3F51BA10A}">
      <p15:sldGuideLst xmlns:p15="http://schemas.microsoft.com/office/powerpoint/2012/main">
        <p15:guide id="1" orient="horz" pos="2208">
          <p15:clr>
            <a:srgbClr val="A4A3A4"/>
          </p15:clr>
        </p15:guide>
        <p15:guide id="2" pos="960">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686" autoAdjust="0"/>
  </p:normalViewPr>
  <p:slideViewPr>
    <p:cSldViewPr showGuides="1">
      <p:cViewPr varScale="1">
        <p:scale>
          <a:sx n="88" d="100"/>
          <a:sy n="88" d="100"/>
        </p:scale>
        <p:origin x="2274" y="90"/>
      </p:cViewPr>
      <p:guideLst>
        <p:guide orient="horz" pos="2208"/>
        <p:guide pos="960"/>
      </p:guideLst>
    </p:cSldViewPr>
  </p:slideViewPr>
  <p:notesTextViewPr>
    <p:cViewPr>
      <p:scale>
        <a:sx n="100" d="100"/>
        <a:sy n="100" d="100"/>
      </p:scale>
      <p:origin x="0" y="0"/>
    </p:cViewPr>
  </p:notesTextViewPr>
  <p:sorterViewPr>
    <p:cViewPr>
      <p:scale>
        <a:sx n="167" d="100"/>
        <a:sy n="167" d="100"/>
      </p:scale>
      <p:origin x="0" y="0"/>
    </p:cViewPr>
  </p:sorterViewPr>
  <p:notesViewPr>
    <p:cSldViewPr>
      <p:cViewPr varScale="1">
        <p:scale>
          <a:sx n="56" d="100"/>
          <a:sy n="56" d="100"/>
        </p:scale>
        <p:origin x="2826" y="42"/>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88276" tIns="44138" rIns="88276" bIns="44138" rtlCol="0"/>
          <a:lstStyle>
            <a:lvl1pPr algn="l">
              <a:defRPr sz="1200">
                <a:latin typeface="Tahoma" pitchFamily="34" charset="0"/>
                <a:ea typeface="+mn-ea"/>
              </a:defRPr>
            </a:lvl1pPr>
          </a:lstStyle>
          <a:p>
            <a:pPr>
              <a:defRPr/>
            </a:pPr>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wrap="square" lIns="88276" tIns="44138" rIns="88276" bIns="44138" numCol="1" anchor="t" anchorCtr="0" compatLnSpc="1">
            <a:prstTxWarp prst="textNoShape">
              <a:avLst/>
            </a:prstTxWarp>
          </a:bodyPr>
          <a:lstStyle>
            <a:lvl1pPr algn="r">
              <a:defRPr sz="1200"/>
            </a:lvl1pPr>
          </a:lstStyle>
          <a:p>
            <a:fld id="{1188A356-F503-FB4C-BB0A-EF9811C62E1B}" type="datetimeFigureOut">
              <a:rPr lang="en-US"/>
              <a:pPr/>
              <a:t>12/6/2017</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88276" tIns="44138" rIns="88276" bIns="44138" rtlCol="0" anchor="b"/>
          <a:lstStyle>
            <a:lvl1pPr algn="l">
              <a:defRPr sz="1200">
                <a:latin typeface="Tahoma" pitchFamily="34" charset="0"/>
                <a:ea typeface="+mn-ea"/>
              </a:defRPr>
            </a:lvl1pPr>
          </a:lstStyle>
          <a:p>
            <a:pPr>
              <a:defRPr/>
            </a:pPr>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wrap="square" lIns="88276" tIns="44138" rIns="88276" bIns="44138" numCol="1" anchor="b" anchorCtr="0" compatLnSpc="1">
            <a:prstTxWarp prst="textNoShape">
              <a:avLst/>
            </a:prstTxWarp>
          </a:bodyPr>
          <a:lstStyle>
            <a:lvl1pPr algn="r">
              <a:defRPr sz="1200"/>
            </a:lvl1pPr>
          </a:lstStyle>
          <a:p>
            <a:fld id="{CA3CAF01-3364-2744-9A86-CD30C267914D}" type="slidenum">
              <a:rPr lang="en-US"/>
              <a:pPr/>
              <a:t>‹#›</a:t>
            </a:fld>
            <a:endParaRPr lang="en-US"/>
          </a:p>
        </p:txBody>
      </p:sp>
    </p:spTree>
    <p:extLst>
      <p:ext uri="{BB962C8B-B14F-4D97-AF65-F5344CB8AC3E}">
        <p14:creationId xmlns:p14="http://schemas.microsoft.com/office/powerpoint/2010/main" val="39372438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304323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defTabSz="933337" eaLnBrk="1" hangingPunct="1">
              <a:defRPr sz="1300">
                <a:latin typeface="Arial" charset="0"/>
                <a:ea typeface="+mn-ea"/>
              </a:defRPr>
            </a:lvl1pPr>
          </a:lstStyle>
          <a:p>
            <a:pPr>
              <a:defRPr/>
            </a:pPr>
            <a:endParaRPr lang="en-US" altLang="en-US"/>
          </a:p>
        </p:txBody>
      </p:sp>
      <p:sp>
        <p:nvSpPr>
          <p:cNvPr id="18435" name="Rectangle 3"/>
          <p:cNvSpPr>
            <a:spLocks noGrp="1" noChangeArrowheads="1"/>
          </p:cNvSpPr>
          <p:nvPr>
            <p:ph type="dt" idx="1"/>
          </p:nvPr>
        </p:nvSpPr>
        <p:spPr bwMode="auto">
          <a:xfrm>
            <a:off x="3978275" y="0"/>
            <a:ext cx="304323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lvl1pPr algn="r" defTabSz="933337" eaLnBrk="1" hangingPunct="1">
              <a:defRPr sz="1300">
                <a:latin typeface="Arial" charset="0"/>
                <a:ea typeface="+mn-ea"/>
              </a:defRPr>
            </a:lvl1pPr>
          </a:lstStyle>
          <a:p>
            <a:pPr>
              <a:defRPr/>
            </a:pPr>
            <a:endParaRPr lang="en-US" altLang="en-US"/>
          </a:p>
        </p:txBody>
      </p:sp>
      <p:sp>
        <p:nvSpPr>
          <p:cNvPr id="25604"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 xmlns:ma14="http://schemas.microsoft.com/office/mac/drawingml/2011/main" val="1"/>
            </a:ext>
          </a:extLst>
        </p:spPr>
      </p:sp>
      <p:sp>
        <p:nvSpPr>
          <p:cNvPr id="18437" name="Rectangle 5"/>
          <p:cNvSpPr>
            <a:spLocks noGrp="1" noChangeArrowheads="1"/>
          </p:cNvSpPr>
          <p:nvPr>
            <p:ph type="body" sz="quarter" idx="3"/>
          </p:nvPr>
        </p:nvSpPr>
        <p:spPr bwMode="auto">
          <a:xfrm>
            <a:off x="703263" y="4422775"/>
            <a:ext cx="5616575" cy="4187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18438" name="Rectangle 6"/>
          <p:cNvSpPr>
            <a:spLocks noGrp="1" noChangeArrowheads="1"/>
          </p:cNvSpPr>
          <p:nvPr>
            <p:ph type="ftr" sz="quarter" idx="4"/>
          </p:nvPr>
        </p:nvSpPr>
        <p:spPr bwMode="auto">
          <a:xfrm>
            <a:off x="0" y="8842375"/>
            <a:ext cx="304323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defTabSz="933337" eaLnBrk="1" hangingPunct="1">
              <a:defRPr sz="1300">
                <a:latin typeface="Arial" charset="0"/>
                <a:ea typeface="+mn-ea"/>
              </a:defRPr>
            </a:lvl1pPr>
          </a:lstStyle>
          <a:p>
            <a:pPr>
              <a:defRPr/>
            </a:pPr>
            <a:endParaRPr lang="en-US" altLang="en-US"/>
          </a:p>
        </p:txBody>
      </p:sp>
      <p:sp>
        <p:nvSpPr>
          <p:cNvPr id="18439" name="Rectangle 7"/>
          <p:cNvSpPr>
            <a:spLocks noGrp="1" noChangeArrowheads="1"/>
          </p:cNvSpPr>
          <p:nvPr>
            <p:ph type="sldNum" sz="quarter" idx="5"/>
          </p:nvPr>
        </p:nvSpPr>
        <p:spPr bwMode="auto">
          <a:xfrm>
            <a:off x="3978275" y="8842375"/>
            <a:ext cx="3043238"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317" tIns="46659" rIns="93317" bIns="46659" numCol="1" anchor="b" anchorCtr="0" compatLnSpc="1">
            <a:prstTxWarp prst="textNoShape">
              <a:avLst/>
            </a:prstTxWarp>
          </a:bodyPr>
          <a:lstStyle>
            <a:lvl1pPr algn="r" defTabSz="931863" eaLnBrk="1" hangingPunct="1">
              <a:defRPr sz="1300">
                <a:latin typeface="Arial" charset="0"/>
              </a:defRPr>
            </a:lvl1pPr>
          </a:lstStyle>
          <a:p>
            <a:fld id="{E5BF2FEE-3A4A-F942-9C8C-24FB758266EE}" type="slidenum">
              <a:rPr lang="en-US"/>
              <a:pPr/>
              <a:t>‹#›</a:t>
            </a:fld>
            <a:endParaRPr lang="en-US"/>
          </a:p>
        </p:txBody>
      </p:sp>
    </p:spTree>
    <p:extLst>
      <p:ext uri="{BB962C8B-B14F-4D97-AF65-F5344CB8AC3E}">
        <p14:creationId xmlns:p14="http://schemas.microsoft.com/office/powerpoint/2010/main" val="279749777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gpo.gov/fdsys/pkg/CFR-2011-title7-vol15/xml/CFR-2011-title7-vol15-sec4280-103.x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15963" indent="-274638" defTabSz="931863">
              <a:defRPr>
                <a:solidFill>
                  <a:schemeClr val="tx1"/>
                </a:solidFill>
                <a:latin typeface="Tahoma" charset="0"/>
                <a:ea typeface="ＭＳ Ｐゴシック" charset="0"/>
              </a:defRPr>
            </a:lvl2pPr>
            <a:lvl3pPr marL="1103313" indent="-220663" defTabSz="931863">
              <a:defRPr>
                <a:solidFill>
                  <a:schemeClr val="tx1"/>
                </a:solidFill>
                <a:latin typeface="Tahoma" charset="0"/>
                <a:ea typeface="ＭＳ Ｐゴシック" charset="0"/>
              </a:defRPr>
            </a:lvl3pPr>
            <a:lvl4pPr marL="1544638" indent="-220663" defTabSz="931863">
              <a:defRPr>
                <a:solidFill>
                  <a:schemeClr val="tx1"/>
                </a:solidFill>
                <a:latin typeface="Tahoma" charset="0"/>
                <a:ea typeface="ＭＳ Ｐゴシック" charset="0"/>
              </a:defRPr>
            </a:lvl4pPr>
            <a:lvl5pPr marL="1985963" indent="-220663" defTabSz="931863">
              <a:defRPr>
                <a:solidFill>
                  <a:schemeClr val="tx1"/>
                </a:solidFill>
                <a:latin typeface="Tahoma" charset="0"/>
                <a:ea typeface="ＭＳ Ｐゴシック" charset="0"/>
              </a:defRPr>
            </a:lvl5pPr>
            <a:lvl6pPr marL="2443163" indent="-220663" defTabSz="931863" eaLnBrk="0" fontAlgn="base" hangingPunct="0">
              <a:spcBef>
                <a:spcPct val="0"/>
              </a:spcBef>
              <a:spcAft>
                <a:spcPct val="0"/>
              </a:spcAft>
              <a:defRPr>
                <a:solidFill>
                  <a:schemeClr val="tx1"/>
                </a:solidFill>
                <a:latin typeface="Tahoma" charset="0"/>
                <a:ea typeface="ＭＳ Ｐゴシック" charset="0"/>
              </a:defRPr>
            </a:lvl6pPr>
            <a:lvl7pPr marL="2900363" indent="-220663" defTabSz="931863" eaLnBrk="0" fontAlgn="base" hangingPunct="0">
              <a:spcBef>
                <a:spcPct val="0"/>
              </a:spcBef>
              <a:spcAft>
                <a:spcPct val="0"/>
              </a:spcAft>
              <a:defRPr>
                <a:solidFill>
                  <a:schemeClr val="tx1"/>
                </a:solidFill>
                <a:latin typeface="Tahoma" charset="0"/>
                <a:ea typeface="ＭＳ Ｐゴシック" charset="0"/>
              </a:defRPr>
            </a:lvl7pPr>
            <a:lvl8pPr marL="3357563" indent="-220663" defTabSz="931863" eaLnBrk="0" fontAlgn="base" hangingPunct="0">
              <a:spcBef>
                <a:spcPct val="0"/>
              </a:spcBef>
              <a:spcAft>
                <a:spcPct val="0"/>
              </a:spcAft>
              <a:defRPr>
                <a:solidFill>
                  <a:schemeClr val="tx1"/>
                </a:solidFill>
                <a:latin typeface="Tahoma" charset="0"/>
                <a:ea typeface="ＭＳ Ｐゴシック" charset="0"/>
              </a:defRPr>
            </a:lvl8pPr>
            <a:lvl9pPr marL="3814763" indent="-220663" defTabSz="931863" eaLnBrk="0" fontAlgn="base" hangingPunct="0">
              <a:spcBef>
                <a:spcPct val="0"/>
              </a:spcBef>
              <a:spcAft>
                <a:spcPct val="0"/>
              </a:spcAft>
              <a:defRPr>
                <a:solidFill>
                  <a:schemeClr val="tx1"/>
                </a:solidFill>
                <a:latin typeface="Tahoma" charset="0"/>
                <a:ea typeface="ＭＳ Ｐゴシック" charset="0"/>
              </a:defRPr>
            </a:lvl9pPr>
          </a:lstStyle>
          <a:p>
            <a:fld id="{44EF2236-42AF-7640-971F-41102B044E73}" type="slidenum">
              <a:rPr lang="en-US">
                <a:latin typeface="Arial" charset="0"/>
              </a:rPr>
              <a:pPr/>
              <a:t>1</a:t>
            </a:fld>
            <a:endParaRPr lang="en-US">
              <a:latin typeface="Arial" charset="0"/>
            </a:endParaRPr>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endParaRPr lang="en-US" dirty="0"/>
          </a:p>
        </p:txBody>
      </p:sp>
    </p:spTree>
    <p:extLst>
      <p:ext uri="{BB962C8B-B14F-4D97-AF65-F5344CB8AC3E}">
        <p14:creationId xmlns:p14="http://schemas.microsoft.com/office/powerpoint/2010/main" val="1326871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Regional Level Review </a:t>
            </a:r>
            <a:r>
              <a:rPr lang="en-US" sz="1200" b="0" baseline="0" dirty="0" smtClean="0">
                <a:latin typeface="Tahoma" charset="0"/>
              </a:rPr>
              <a:t>– USFS Region screens proposals for administrative requirements and evaluates how pertinent they are to Regional needs.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National Review </a:t>
            </a:r>
            <a:r>
              <a:rPr lang="en-US" sz="1200" b="0" baseline="0" dirty="0" smtClean="0">
                <a:latin typeface="Tahoma" charset="0"/>
              </a:rPr>
              <a:t>– Qualified projects are forwarded to Wood Education and Resource Center (WERC, Princeton, VA) where they are distributed and reviewed and ranked.</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WO and USDA Review </a:t>
            </a:r>
            <a:r>
              <a:rPr lang="en-US" sz="1200" b="0" baseline="0" dirty="0" smtClean="0">
                <a:latin typeface="Tahoma" charset="0"/>
              </a:rPr>
              <a:t>– Ranked projects are provided to the Chief of the USFS for consideration of rankings and Regional priorities, and forwarded to USDA Office of the Secretary.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Projected Dates for Notification and Award</a:t>
            </a:r>
            <a:r>
              <a:rPr lang="en-US" sz="1200" b="0" baseline="0" dirty="0" smtClean="0">
                <a:latin typeface="Tahoma" charset="0"/>
              </a:rPr>
              <a:t> – The ranked project list will be forwarded to the Chief of the USFS by about 3/30/2017.  The Secretary of Agriculture will then make the award announcement, which will likely happen by 6/1/2017.  The USFS has no control over the date of the announcement.  Grants should be finalized within about 6 weeks or sooner of the announcement by the Secretary of Agriculture, depending upon how many corrections are needed, and if the DUNS and SAM registration are properly completed.  Applicants can request in writing permission for pre-award authorization to expend funds that they want reimbursed and are part of the grant.  If authorized, this permission begins on the date the USFS signs the letter authorizing it.</a:t>
            </a: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13</a:t>
            </a:fld>
            <a:endParaRPr lang="en-US">
              <a:latin typeface="Arial" charset="0"/>
            </a:endParaRPr>
          </a:p>
        </p:txBody>
      </p:sp>
    </p:spTree>
    <p:extLst>
      <p:ext uri="{BB962C8B-B14F-4D97-AF65-F5344CB8AC3E}">
        <p14:creationId xmlns:p14="http://schemas.microsoft.com/office/powerpoint/2010/main" val="2730740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sng" dirty="0" smtClean="0">
                <a:latin typeface="Tahoma" charset="0"/>
              </a:rPr>
              <a:t>USFS</a:t>
            </a:r>
            <a:r>
              <a:rPr lang="en-US" sz="1200" u="sng" baseline="0" dirty="0" smtClean="0">
                <a:latin typeface="Tahoma" charset="0"/>
              </a:rPr>
              <a:t> RO5 Wood &amp; Biomass Utilization Mission</a:t>
            </a:r>
            <a:endParaRPr lang="en-US" sz="1200" u="sng" dirty="0" smtClean="0">
              <a:latin typeface="Tahoma" charset="0"/>
            </a:endParaRPr>
          </a:p>
          <a:p>
            <a:endParaRPr lang="en-US" sz="1200" dirty="0" smtClean="0">
              <a:latin typeface="Tahoma" charset="0"/>
            </a:endParaRPr>
          </a:p>
          <a:p>
            <a:r>
              <a:rPr lang="en-US" sz="1200" dirty="0" smtClean="0">
                <a:latin typeface="Tahoma" charset="0"/>
              </a:rPr>
              <a:t>Retain a </a:t>
            </a:r>
            <a:r>
              <a:rPr lang="en-US" sz="1200" u="sng" dirty="0" smtClean="0">
                <a:latin typeface="Tahoma" charset="0"/>
              </a:rPr>
              <a:t>competitive</a:t>
            </a:r>
            <a:r>
              <a:rPr lang="en-US" sz="1200" dirty="0" smtClean="0">
                <a:latin typeface="Tahoma" charset="0"/>
              </a:rPr>
              <a:t> and </a:t>
            </a:r>
            <a:r>
              <a:rPr lang="en-US" sz="1200" u="sng" dirty="0" smtClean="0">
                <a:latin typeface="Tahoma" charset="0"/>
              </a:rPr>
              <a:t>resilient</a:t>
            </a:r>
            <a:r>
              <a:rPr lang="en-US" sz="1200" dirty="0" smtClean="0">
                <a:latin typeface="Tahoma" charset="0"/>
              </a:rPr>
              <a:t> wood products industry infrastructure to help accomplish </a:t>
            </a:r>
            <a:r>
              <a:rPr lang="en-US" sz="1200" u="sng" dirty="0" smtClean="0">
                <a:latin typeface="Tahoma" charset="0"/>
              </a:rPr>
              <a:t>ecosystem restoration</a:t>
            </a:r>
            <a:r>
              <a:rPr lang="en-US" sz="1200" dirty="0" smtClean="0">
                <a:latin typeface="Tahoma" charset="0"/>
              </a:rPr>
              <a:t> objectives, create and retain </a:t>
            </a:r>
            <a:r>
              <a:rPr lang="en-US" sz="1200" u="sng" dirty="0" smtClean="0">
                <a:latin typeface="Tahoma" charset="0"/>
              </a:rPr>
              <a:t>jobs</a:t>
            </a:r>
            <a:r>
              <a:rPr lang="en-US" sz="1200" dirty="0" smtClean="0">
                <a:latin typeface="Tahoma" charset="0"/>
              </a:rPr>
              <a:t>, and partially defray </a:t>
            </a:r>
            <a:r>
              <a:rPr lang="en-US" sz="1200" u="sng" dirty="0" smtClean="0">
                <a:latin typeface="Tahoma" charset="0"/>
              </a:rPr>
              <a:t>management cost</a:t>
            </a:r>
            <a:r>
              <a:rPr lang="en-US" sz="1200" dirty="0" smtClean="0">
                <a:latin typeface="Tahoma" charset="0"/>
              </a:rPr>
              <a:t>.</a:t>
            </a:r>
          </a:p>
          <a:p>
            <a:endParaRPr lang="en-US" sz="1200" dirty="0" smtClean="0">
              <a:latin typeface="Tahoma" charset="0"/>
            </a:endParaRPr>
          </a:p>
        </p:txBody>
      </p:sp>
      <p:sp>
        <p:nvSpPr>
          <p:cNvPr id="4" name="Slide Number Placeholder 3"/>
          <p:cNvSpPr>
            <a:spLocks noGrp="1"/>
          </p:cNvSpPr>
          <p:nvPr>
            <p:ph type="sldNum" sz="quarter" idx="10"/>
          </p:nvPr>
        </p:nvSpPr>
        <p:spPr/>
        <p:txBody>
          <a:bodyPr/>
          <a:lstStyle/>
          <a:p>
            <a:fld id="{E5BF2FEE-3A4A-F942-9C8C-24FB758266EE}" type="slidenum">
              <a:rPr lang="en-US" smtClean="0"/>
              <a:pPr/>
              <a:t>14</a:t>
            </a:fld>
            <a:endParaRPr lang="en-US"/>
          </a:p>
        </p:txBody>
      </p:sp>
    </p:spTree>
    <p:extLst>
      <p:ext uri="{BB962C8B-B14F-4D97-AF65-F5344CB8AC3E}">
        <p14:creationId xmlns:p14="http://schemas.microsoft.com/office/powerpoint/2010/main" val="994267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indent="0" eaLnBrk="1" hangingPunct="1">
              <a:lnSpc>
                <a:spcPct val="90000"/>
              </a:lnSpc>
              <a:buSzPct val="85000"/>
              <a:buFont typeface="Tahoma" charset="0"/>
              <a:buNone/>
            </a:pPr>
            <a:r>
              <a:rPr lang="en-US" sz="1200" b="1" dirty="0" smtClean="0">
                <a:latin typeface="Tahoma" charset="0"/>
              </a:rPr>
              <a:t>2017 USFS</a:t>
            </a:r>
            <a:r>
              <a:rPr lang="en-US" sz="1200" b="1" baseline="0" dirty="0" smtClean="0">
                <a:latin typeface="Tahoma" charset="0"/>
              </a:rPr>
              <a:t> Priority Emphasis Areas</a:t>
            </a:r>
            <a:endParaRPr lang="en-US" sz="1200" b="1" dirty="0" smtClean="0">
              <a:latin typeface="Tahoma" charset="0"/>
            </a:endParaRPr>
          </a:p>
          <a:p>
            <a:pPr marL="457200" indent="-457200" eaLnBrk="1" hangingPunct="1">
              <a:lnSpc>
                <a:spcPct val="90000"/>
              </a:lnSpc>
              <a:buSzPct val="85000"/>
              <a:buFont typeface="Tahoma" charset="0"/>
              <a:buAutoNum type="arabicPeriod"/>
            </a:pPr>
            <a:r>
              <a:rPr lang="en-US" sz="1200" dirty="0" smtClean="0">
                <a:latin typeface="Tahoma" charset="0"/>
              </a:rPr>
              <a:t>Infrastructure</a:t>
            </a:r>
            <a:r>
              <a:rPr lang="en-US" sz="1200" baseline="0" dirty="0" smtClean="0">
                <a:latin typeface="Tahoma" charset="0"/>
              </a:rPr>
              <a:t> retention</a:t>
            </a:r>
          </a:p>
          <a:p>
            <a:pPr marL="457200" indent="-457200" eaLnBrk="1" hangingPunct="1">
              <a:lnSpc>
                <a:spcPct val="90000"/>
              </a:lnSpc>
              <a:buSzPct val="85000"/>
              <a:buFont typeface="Tahoma" charset="0"/>
              <a:buAutoNum type="arabicPeriod"/>
            </a:pPr>
            <a:r>
              <a:rPr lang="en-US" sz="1200" dirty="0" smtClean="0">
                <a:latin typeface="Tahoma" charset="0"/>
              </a:rPr>
              <a:t>Market </a:t>
            </a:r>
            <a:r>
              <a:rPr lang="en-US" sz="1200" dirty="0" smtClean="0">
                <a:latin typeface="Tahoma" charset="0"/>
              </a:rPr>
              <a:t>diversification for woody biomass</a:t>
            </a:r>
          </a:p>
          <a:p>
            <a:pPr marL="457200" indent="-457200" eaLnBrk="1" hangingPunct="1">
              <a:lnSpc>
                <a:spcPct val="90000"/>
              </a:lnSpc>
              <a:buSzPct val="85000"/>
              <a:buFont typeface="Tahoma" charset="0"/>
              <a:buAutoNum type="arabicPeriod"/>
            </a:pPr>
            <a:r>
              <a:rPr lang="en-US" sz="1200" dirty="0" smtClean="0">
                <a:latin typeface="Tahoma" charset="0"/>
              </a:rPr>
              <a:t>Projects that will utilize large volumes of wood by the end of</a:t>
            </a:r>
            <a:r>
              <a:rPr lang="en-US" sz="1200" baseline="0" dirty="0" smtClean="0">
                <a:latin typeface="Tahoma" charset="0"/>
              </a:rPr>
              <a:t> the grant cycle:</a:t>
            </a:r>
            <a:endParaRPr lang="en-US" sz="1200" dirty="0" smtClean="0">
              <a:latin typeface="Tahoma" charset="0"/>
            </a:endParaRPr>
          </a:p>
          <a:p>
            <a:pPr marL="914400" lvl="1" indent="-457200" eaLnBrk="1" hangingPunct="1">
              <a:lnSpc>
                <a:spcPct val="90000"/>
              </a:lnSpc>
              <a:buSzPct val="85000"/>
              <a:buFont typeface="Tahoma" charset="0"/>
              <a:buAutoNum type="arabicPeriod"/>
            </a:pPr>
            <a:r>
              <a:rPr lang="en-US" sz="1200" dirty="0" smtClean="0">
                <a:latin typeface="Tahoma" charset="0"/>
              </a:rPr>
              <a:t>Maintaining and expanding</a:t>
            </a:r>
            <a:r>
              <a:rPr lang="en-US" sz="1200" baseline="0" dirty="0" smtClean="0">
                <a:latin typeface="Tahoma" charset="0"/>
              </a:rPr>
              <a:t> existing wood processing infrastructure (energy and products)</a:t>
            </a:r>
            <a:endParaRPr lang="en-US" sz="1200" dirty="0" smtClean="0">
              <a:latin typeface="Tahoma" charset="0"/>
            </a:endParaRPr>
          </a:p>
          <a:p>
            <a:pPr marL="914400" lvl="1" indent="-457200" eaLnBrk="1" hangingPunct="1">
              <a:lnSpc>
                <a:spcPct val="90000"/>
              </a:lnSpc>
              <a:buSzPct val="85000"/>
              <a:buFont typeface="Tahoma" charset="0"/>
              <a:buAutoNum type="arabicPeriod"/>
            </a:pPr>
            <a:r>
              <a:rPr lang="en-US" sz="1200" dirty="0" smtClean="0">
                <a:latin typeface="Tahoma" charset="0"/>
              </a:rPr>
              <a:t>Existing sawmills, veneer plants, particle board plant, and other major wood processing facilities (e.g. greater than 10,000 green tons log</a:t>
            </a:r>
            <a:r>
              <a:rPr lang="en-US" sz="1200" baseline="0" dirty="0" smtClean="0">
                <a:latin typeface="Tahoma" charset="0"/>
              </a:rPr>
              <a:t> or biomass consumption/</a:t>
            </a:r>
            <a:r>
              <a:rPr lang="en-US" sz="1200" baseline="0" dirty="0" err="1" smtClean="0">
                <a:latin typeface="Tahoma" charset="0"/>
              </a:rPr>
              <a:t>yr</a:t>
            </a:r>
            <a:r>
              <a:rPr lang="en-US" sz="1200" baseline="0" dirty="0" smtClean="0">
                <a:latin typeface="Tahoma" charset="0"/>
              </a:rPr>
              <a:t>)</a:t>
            </a:r>
            <a:endParaRPr lang="en-US" sz="1200" dirty="0" smtClean="0">
              <a:latin typeface="Tahoma" charset="0"/>
            </a:endParaRPr>
          </a:p>
          <a:p>
            <a:pPr marL="457200" indent="-457200" eaLnBrk="1" hangingPunct="1">
              <a:lnSpc>
                <a:spcPct val="90000"/>
              </a:lnSpc>
              <a:buSzPct val="85000"/>
              <a:buFont typeface="Tahoma" charset="0"/>
              <a:buAutoNum type="arabicPeriod"/>
            </a:pPr>
            <a:r>
              <a:rPr lang="en-US" sz="1200" dirty="0" smtClean="0">
                <a:latin typeface="Tahoma" charset="0"/>
              </a:rPr>
              <a:t>National </a:t>
            </a:r>
            <a:r>
              <a:rPr lang="en-US" sz="1200" dirty="0" smtClean="0">
                <a:latin typeface="Tahoma" charset="0"/>
              </a:rPr>
              <a:t>Forest Foundation/USFS Statewide Wood Opportunity Assessment Follow-Up (https://www.nationalforests.org/who-we-are/regional-offices/california-program/california-assessment-of-wood-business)</a:t>
            </a:r>
          </a:p>
          <a:p>
            <a:pPr marL="457200" indent="-457200" eaLnBrk="1" hangingPunct="1">
              <a:lnSpc>
                <a:spcPct val="90000"/>
              </a:lnSpc>
              <a:buSzPct val="85000"/>
              <a:buFont typeface="Tahoma" charset="0"/>
              <a:buAutoNum type="arabicPeriod"/>
            </a:pPr>
            <a:r>
              <a:rPr lang="en-US" sz="1200" dirty="0" smtClean="0">
                <a:latin typeface="Tahoma" charset="0"/>
              </a:rPr>
              <a:t>Governor’s Tree</a:t>
            </a:r>
            <a:r>
              <a:rPr lang="en-US" sz="1200" baseline="0" dirty="0" smtClean="0">
                <a:latin typeface="Tahoma" charset="0"/>
              </a:rPr>
              <a:t> Mortality</a:t>
            </a:r>
            <a:r>
              <a:rPr lang="en-US" sz="1200" dirty="0" smtClean="0">
                <a:latin typeface="Tahoma" charset="0"/>
              </a:rPr>
              <a:t> Emergency Proclamation</a:t>
            </a: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15</a:t>
            </a:fld>
            <a:endParaRPr lang="en-US">
              <a:latin typeface="Arial" charset="0"/>
            </a:endParaRPr>
          </a:p>
        </p:txBody>
      </p:sp>
    </p:spTree>
    <p:extLst>
      <p:ext uri="{BB962C8B-B14F-4D97-AF65-F5344CB8AC3E}">
        <p14:creationId xmlns:p14="http://schemas.microsoft.com/office/powerpoint/2010/main" val="18376260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15963" indent="-274638" defTabSz="931863">
              <a:defRPr>
                <a:solidFill>
                  <a:schemeClr val="tx1"/>
                </a:solidFill>
                <a:latin typeface="Tahoma" charset="0"/>
                <a:ea typeface="ＭＳ Ｐゴシック" charset="0"/>
              </a:defRPr>
            </a:lvl2pPr>
            <a:lvl3pPr marL="1103313" indent="-220663" defTabSz="931863">
              <a:defRPr>
                <a:solidFill>
                  <a:schemeClr val="tx1"/>
                </a:solidFill>
                <a:latin typeface="Tahoma" charset="0"/>
                <a:ea typeface="ＭＳ Ｐゴシック" charset="0"/>
              </a:defRPr>
            </a:lvl3pPr>
            <a:lvl4pPr marL="1544638" indent="-220663" defTabSz="931863">
              <a:defRPr>
                <a:solidFill>
                  <a:schemeClr val="tx1"/>
                </a:solidFill>
                <a:latin typeface="Tahoma" charset="0"/>
                <a:ea typeface="ＭＳ Ｐゴシック" charset="0"/>
              </a:defRPr>
            </a:lvl4pPr>
            <a:lvl5pPr marL="1985963" indent="-220663" defTabSz="931863">
              <a:defRPr>
                <a:solidFill>
                  <a:schemeClr val="tx1"/>
                </a:solidFill>
                <a:latin typeface="Tahoma" charset="0"/>
                <a:ea typeface="ＭＳ Ｐゴシック" charset="0"/>
              </a:defRPr>
            </a:lvl5pPr>
            <a:lvl6pPr marL="2443163" indent="-220663" defTabSz="931863" eaLnBrk="0" fontAlgn="base" hangingPunct="0">
              <a:spcBef>
                <a:spcPct val="0"/>
              </a:spcBef>
              <a:spcAft>
                <a:spcPct val="0"/>
              </a:spcAft>
              <a:defRPr>
                <a:solidFill>
                  <a:schemeClr val="tx1"/>
                </a:solidFill>
                <a:latin typeface="Tahoma" charset="0"/>
                <a:ea typeface="ＭＳ Ｐゴシック" charset="0"/>
              </a:defRPr>
            </a:lvl6pPr>
            <a:lvl7pPr marL="2900363" indent="-220663" defTabSz="931863" eaLnBrk="0" fontAlgn="base" hangingPunct="0">
              <a:spcBef>
                <a:spcPct val="0"/>
              </a:spcBef>
              <a:spcAft>
                <a:spcPct val="0"/>
              </a:spcAft>
              <a:defRPr>
                <a:solidFill>
                  <a:schemeClr val="tx1"/>
                </a:solidFill>
                <a:latin typeface="Tahoma" charset="0"/>
                <a:ea typeface="ＭＳ Ｐゴシック" charset="0"/>
              </a:defRPr>
            </a:lvl7pPr>
            <a:lvl8pPr marL="3357563" indent="-220663" defTabSz="931863" eaLnBrk="0" fontAlgn="base" hangingPunct="0">
              <a:spcBef>
                <a:spcPct val="0"/>
              </a:spcBef>
              <a:spcAft>
                <a:spcPct val="0"/>
              </a:spcAft>
              <a:defRPr>
                <a:solidFill>
                  <a:schemeClr val="tx1"/>
                </a:solidFill>
                <a:latin typeface="Tahoma" charset="0"/>
                <a:ea typeface="ＭＳ Ｐゴシック" charset="0"/>
              </a:defRPr>
            </a:lvl8pPr>
            <a:lvl9pPr marL="3814763" indent="-220663" defTabSz="931863" eaLnBrk="0" fontAlgn="base" hangingPunct="0">
              <a:spcBef>
                <a:spcPct val="0"/>
              </a:spcBef>
              <a:spcAft>
                <a:spcPct val="0"/>
              </a:spcAft>
              <a:defRPr>
                <a:solidFill>
                  <a:schemeClr val="tx1"/>
                </a:solidFill>
                <a:latin typeface="Tahoma" charset="0"/>
                <a:ea typeface="ＭＳ Ｐゴシック" charset="0"/>
              </a:defRPr>
            </a:lvl9pPr>
          </a:lstStyle>
          <a:p>
            <a:fld id="{4B398A78-3E4E-2E47-9D2F-05DA72E569F5}" type="slidenum">
              <a:rPr lang="en-US">
                <a:latin typeface="Arial" charset="0"/>
              </a:rPr>
              <a:pPr/>
              <a:t>16</a:t>
            </a:fld>
            <a:endParaRPr lang="en-US">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endParaRPr lang="en-US" dirty="0"/>
          </a:p>
        </p:txBody>
      </p:sp>
    </p:spTree>
    <p:extLst>
      <p:ext uri="{BB962C8B-B14F-4D97-AF65-F5344CB8AC3E}">
        <p14:creationId xmlns:p14="http://schemas.microsoft.com/office/powerpoint/2010/main" val="12374164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15963" indent="-274638" defTabSz="931863">
              <a:defRPr>
                <a:solidFill>
                  <a:schemeClr val="tx1"/>
                </a:solidFill>
                <a:latin typeface="Tahoma" charset="0"/>
                <a:ea typeface="ＭＳ Ｐゴシック" charset="0"/>
              </a:defRPr>
            </a:lvl2pPr>
            <a:lvl3pPr marL="1103313" indent="-220663" defTabSz="931863">
              <a:defRPr>
                <a:solidFill>
                  <a:schemeClr val="tx1"/>
                </a:solidFill>
                <a:latin typeface="Tahoma" charset="0"/>
                <a:ea typeface="ＭＳ Ｐゴシック" charset="0"/>
              </a:defRPr>
            </a:lvl3pPr>
            <a:lvl4pPr marL="1544638" indent="-220663" defTabSz="931863">
              <a:defRPr>
                <a:solidFill>
                  <a:schemeClr val="tx1"/>
                </a:solidFill>
                <a:latin typeface="Tahoma" charset="0"/>
                <a:ea typeface="ＭＳ Ｐゴシック" charset="0"/>
              </a:defRPr>
            </a:lvl4pPr>
            <a:lvl5pPr marL="1985963" indent="-220663" defTabSz="931863">
              <a:defRPr>
                <a:solidFill>
                  <a:schemeClr val="tx1"/>
                </a:solidFill>
                <a:latin typeface="Tahoma" charset="0"/>
                <a:ea typeface="ＭＳ Ｐゴシック" charset="0"/>
              </a:defRPr>
            </a:lvl5pPr>
            <a:lvl6pPr marL="2443163" indent="-220663" defTabSz="931863" eaLnBrk="0" fontAlgn="base" hangingPunct="0">
              <a:spcBef>
                <a:spcPct val="0"/>
              </a:spcBef>
              <a:spcAft>
                <a:spcPct val="0"/>
              </a:spcAft>
              <a:defRPr>
                <a:solidFill>
                  <a:schemeClr val="tx1"/>
                </a:solidFill>
                <a:latin typeface="Tahoma" charset="0"/>
                <a:ea typeface="ＭＳ Ｐゴシック" charset="0"/>
              </a:defRPr>
            </a:lvl6pPr>
            <a:lvl7pPr marL="2900363" indent="-220663" defTabSz="931863" eaLnBrk="0" fontAlgn="base" hangingPunct="0">
              <a:spcBef>
                <a:spcPct val="0"/>
              </a:spcBef>
              <a:spcAft>
                <a:spcPct val="0"/>
              </a:spcAft>
              <a:defRPr>
                <a:solidFill>
                  <a:schemeClr val="tx1"/>
                </a:solidFill>
                <a:latin typeface="Tahoma" charset="0"/>
                <a:ea typeface="ＭＳ Ｐゴシック" charset="0"/>
              </a:defRPr>
            </a:lvl7pPr>
            <a:lvl8pPr marL="3357563" indent="-220663" defTabSz="931863" eaLnBrk="0" fontAlgn="base" hangingPunct="0">
              <a:spcBef>
                <a:spcPct val="0"/>
              </a:spcBef>
              <a:spcAft>
                <a:spcPct val="0"/>
              </a:spcAft>
              <a:defRPr>
                <a:solidFill>
                  <a:schemeClr val="tx1"/>
                </a:solidFill>
                <a:latin typeface="Tahoma" charset="0"/>
                <a:ea typeface="ＭＳ Ｐゴシック" charset="0"/>
              </a:defRPr>
            </a:lvl8pPr>
            <a:lvl9pPr marL="3814763" indent="-220663" defTabSz="931863" eaLnBrk="0" fontAlgn="base" hangingPunct="0">
              <a:spcBef>
                <a:spcPct val="0"/>
              </a:spcBef>
              <a:spcAft>
                <a:spcPct val="0"/>
              </a:spcAft>
              <a:defRPr>
                <a:solidFill>
                  <a:schemeClr val="tx1"/>
                </a:solidFill>
                <a:latin typeface="Tahoma" charset="0"/>
                <a:ea typeface="ＭＳ Ｐゴシック" charset="0"/>
              </a:defRPr>
            </a:lvl9pPr>
          </a:lstStyle>
          <a:p>
            <a:fld id="{2F2039B4-8016-B443-B9A9-31B9B2AA450D}" type="slidenum">
              <a:rPr lang="en-US">
                <a:latin typeface="Arial" charset="0"/>
              </a:rPr>
              <a:pPr/>
              <a:t>2</a:t>
            </a:fld>
            <a:endParaRPr lang="en-US">
              <a:latin typeface="Arial"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a:lstStyle/>
          <a:p>
            <a:pPr eaLnBrk="1" hangingPunct="1">
              <a:buFont typeface="Wingdings" pitchFamily="2" charset="2"/>
              <a:buNone/>
              <a:defRPr/>
            </a:pPr>
            <a:endParaRPr lang="en-US" b="1" dirty="0"/>
          </a:p>
        </p:txBody>
      </p:sp>
    </p:spTree>
    <p:extLst>
      <p:ext uri="{BB962C8B-B14F-4D97-AF65-F5344CB8AC3E}">
        <p14:creationId xmlns:p14="http://schemas.microsoft.com/office/powerpoint/2010/main" val="3069260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BF2FEE-3A4A-F942-9C8C-24FB758266EE}" type="slidenum">
              <a:rPr lang="en-US" smtClean="0"/>
              <a:pPr/>
              <a:t>3</a:t>
            </a:fld>
            <a:endParaRPr lang="en-US"/>
          </a:p>
        </p:txBody>
      </p:sp>
    </p:spTree>
    <p:extLst>
      <p:ext uri="{BB962C8B-B14F-4D97-AF65-F5344CB8AC3E}">
        <p14:creationId xmlns:p14="http://schemas.microsoft.com/office/powerpoint/2010/main" val="95249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b="1" dirty="0" smtClean="0"/>
              <a:t>Category Purpose </a:t>
            </a:r>
            <a:r>
              <a:rPr lang="en-US" dirty="0" smtClean="0"/>
              <a:t>- </a:t>
            </a:r>
            <a:r>
              <a:rPr lang="en-US" baseline="0" dirty="0" smtClean="0"/>
              <a:t>Stimulate, expand and support wood energy markets that depend on forest residues or forest byproducts generated from all land types.</a:t>
            </a:r>
          </a:p>
          <a:p>
            <a:endParaRPr lang="en-US" baseline="0" dirty="0" smtClean="0"/>
          </a:p>
          <a:p>
            <a:r>
              <a:rPr lang="en-US" b="1" baseline="0" dirty="0" smtClean="0"/>
              <a:t>Preferences</a:t>
            </a:r>
            <a:r>
              <a:rPr lang="en-US" baseline="0" dirty="0" smtClean="0"/>
              <a:t> – </a:t>
            </a:r>
          </a:p>
          <a:p>
            <a:pPr marL="228600" indent="-228600">
              <a:buAutoNum type="arabicParenR"/>
            </a:pPr>
            <a:r>
              <a:rPr lang="en-US" baseline="0" dirty="0" smtClean="0"/>
              <a:t>Projects that use wood generated from National Forest System and other forest lands with high wildfire risk.</a:t>
            </a:r>
          </a:p>
          <a:p>
            <a:pPr marL="228600" indent="-228600">
              <a:buAutoNum type="arabicParenR"/>
            </a:pPr>
            <a:r>
              <a:rPr lang="en-US" baseline="0" dirty="0" smtClean="0"/>
              <a:t>Immediate and measurable on-the-ground results or substantially stimulate immediate adoption of wood energy.</a:t>
            </a:r>
          </a:p>
          <a:p>
            <a:pPr marL="228600" indent="-228600">
              <a:buAutoNum type="arabicParenR"/>
            </a:pPr>
            <a:r>
              <a:rPr lang="en-US" baseline="0" dirty="0" smtClean="0"/>
              <a:t>Overcome market barriers and stimulate expansion of wood energy in the commercial sector.</a:t>
            </a:r>
          </a:p>
          <a:p>
            <a:pPr marL="228600" indent="-228600">
              <a:buAutoNum type="arabicParenR"/>
            </a:pPr>
            <a:endParaRPr lang="en-US" baseline="0" dirty="0" smtClean="0"/>
          </a:p>
          <a:p>
            <a:pPr marL="0" indent="0">
              <a:buNone/>
            </a:pPr>
            <a:r>
              <a:rPr lang="en-US" dirty="0" smtClean="0"/>
              <a:t>Grant</a:t>
            </a:r>
            <a:r>
              <a:rPr lang="en-US" baseline="0" dirty="0" smtClean="0"/>
              <a:t> funding is not eligible for equipment, </a:t>
            </a:r>
            <a:r>
              <a:rPr lang="en-US" dirty="0" smtClean="0"/>
              <a:t> and should be used for costs such as engineering designs, cost analyses, and permitting, necessary in the later stages of wood energy project development to secure financing. Preference is given to proposals that bundle or address multiple wood energy projects and make use of wood generated from National Forest System and other forest lands with high wildfire risk. Projects in early scoping stages or early planning that need preliminary analyses, pre-feasibility assessments, or other assistance that is typical in the early phases of project development will not be competitive. Proposals incorporating technologies that are not commercially proven will not be competitive under this category.</a:t>
            </a:r>
            <a:endParaRPr lang="en-US" baseline="0" dirty="0" smtClean="0"/>
          </a:p>
          <a:p>
            <a:pPr marL="0" indent="0">
              <a:buNone/>
            </a:pPr>
            <a:endParaRPr lang="en-US" baseline="0" dirty="0" smtClean="0"/>
          </a:p>
          <a:p>
            <a:pPr marL="0" indent="0">
              <a:buNone/>
            </a:pPr>
            <a:r>
              <a:rPr lang="en-US" sz="1200" b="1" baseline="0" dirty="0" smtClean="0">
                <a:latin typeface="Arial" charset="0"/>
              </a:rPr>
              <a:t>Commercially Available or Proven Technologies (WERC Website FAQs)</a:t>
            </a:r>
          </a:p>
          <a:p>
            <a:r>
              <a:rPr lang="en-US" sz="1200" b="0" i="0" u="none" strike="noStrike" kern="1200" baseline="0" dirty="0" smtClean="0">
                <a:solidFill>
                  <a:schemeClr val="tx1"/>
                </a:solidFill>
                <a:latin typeface="Arial" charset="0"/>
                <a:ea typeface="ＭＳ Ｐゴシック" charset="0"/>
                <a:cs typeface="+mn-cs"/>
              </a:rPr>
              <a:t>A system that has a proven operating history specific to the proposed application. Such a system is based on established design, and installation procedures and practices. Professional service providers, trades, large construction equipment providers, and labor are familiar with installation procedures and practices. Proprietary and balance of system equipment and spare parts are readily available.  Service is readily available to properly maintain and operate the system. An established warranty exists for parts, labor, and performance. (USDA – </a:t>
            </a:r>
            <a:r>
              <a:rPr lang="en-US" sz="1200" b="0" i="0" u="sng" strike="noStrike" kern="1200" baseline="0" dirty="0" smtClean="0">
                <a:solidFill>
                  <a:schemeClr val="tx1"/>
                </a:solidFill>
                <a:latin typeface="Arial" charset="0"/>
                <a:ea typeface="ＭＳ Ｐゴシック" charset="0"/>
                <a:cs typeface="+mn-cs"/>
                <a:hlinkClick r:id="rId3"/>
              </a:rPr>
              <a:t>http://www.gpo.gov/fdsys/pkg/CFR-2011-title7-vol15/xml/CFR-2011-title7-vol15-sec4280-103.xml</a:t>
            </a:r>
            <a:r>
              <a:rPr lang="en-US" sz="1200" b="0" i="0" u="none" strike="noStrike" kern="1200" baseline="0" dirty="0" smtClean="0">
                <a:solidFill>
                  <a:schemeClr val="tx1"/>
                </a:solidFill>
                <a:latin typeface="Arial" charset="0"/>
                <a:ea typeface="ＭＳ Ｐゴシック" charset="0"/>
                <a:cs typeface="+mn-cs"/>
                <a:hlinkClick r:id="rId3"/>
              </a:rPr>
              <a:t>)</a:t>
            </a:r>
          </a:p>
          <a:p>
            <a:endParaRPr lang="en-US" sz="1200" b="1" dirty="0" smtClean="0">
              <a:latin typeface="Tahoma" charset="0"/>
            </a:endParaRP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4</a:t>
            </a:fld>
            <a:endParaRPr lang="en-US">
              <a:latin typeface="Arial" charset="0"/>
            </a:endParaRPr>
          </a:p>
        </p:txBody>
      </p:sp>
    </p:spTree>
    <p:extLst>
      <p:ext uri="{BB962C8B-B14F-4D97-AF65-F5344CB8AC3E}">
        <p14:creationId xmlns:p14="http://schemas.microsoft.com/office/powerpoint/2010/main" val="2819017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WOOD ENERGY MARKETS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Project Cluster</a:t>
            </a:r>
            <a:r>
              <a:rPr lang="en-US" sz="1200" b="0" baseline="0" dirty="0" smtClean="0">
                <a:latin typeface="Tahoma" charset="0"/>
              </a:rPr>
              <a:t> - Develop cluster of projects in a specific geographic area or a specific subsector (e.g. schools, hospitals, conservation camps, conference centers).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Cooling Project</a:t>
            </a:r>
            <a:r>
              <a:rPr lang="en-US" sz="1200" b="0" baseline="0" dirty="0" smtClean="0">
                <a:latin typeface="Tahoma" charset="0"/>
              </a:rPr>
              <a:t> - Develop cooling project in Central Valley.</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Financing Opportunities</a:t>
            </a:r>
            <a:r>
              <a:rPr lang="en-US" sz="1200" b="0" baseline="0" dirty="0" smtClean="0">
                <a:latin typeface="Tahoma" charset="0"/>
              </a:rPr>
              <a:t> - Develop financing and funding opportunities for small scale biomass power projects.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Overcoming Key Market Barriers</a:t>
            </a:r>
            <a:r>
              <a:rPr lang="en-US" sz="1200" b="0" baseline="0" dirty="0" smtClean="0">
                <a:latin typeface="Tahoma" charset="0"/>
              </a:rPr>
              <a:t> - Define and demonstrate how to overcome key market barriers to stimulate expansion of wood energy in the commercial sector.</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WOOD ENERGY PROJECTS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dirty="0" smtClean="0">
                <a:latin typeface="Tahoma" charset="0"/>
              </a:rPr>
              <a:t>Late Stage</a:t>
            </a:r>
            <a:r>
              <a:rPr lang="en-US" sz="1200" b="1" baseline="0" dirty="0" smtClean="0">
                <a:latin typeface="Tahoma" charset="0"/>
              </a:rPr>
              <a:t> Development</a:t>
            </a:r>
            <a:r>
              <a:rPr lang="en-US" sz="1200" b="0" baseline="0" dirty="0" smtClean="0">
                <a:latin typeface="Tahoma" charset="0"/>
              </a:rPr>
              <a:t> - </a:t>
            </a:r>
            <a:r>
              <a:rPr lang="en-US" sz="1200" b="0" dirty="0" smtClean="0">
                <a:latin typeface="Tahoma" charset="0"/>
              </a:rPr>
              <a:t>Engineering</a:t>
            </a:r>
            <a:r>
              <a:rPr lang="en-US" sz="1200" b="0" baseline="0" dirty="0" smtClean="0">
                <a:latin typeface="Tahoma" charset="0"/>
              </a:rPr>
              <a:t> design, permitting, system impact study and other later stage activities to develop for biomass energy facility.</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baseline="0" dirty="0" smtClean="0">
                <a:latin typeface="Tahoma" charset="0"/>
              </a:rPr>
              <a:t>*No statewide wood energy team application will be accepted for USFS California Region.</a:t>
            </a: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5</a:t>
            </a:fld>
            <a:endParaRPr lang="en-US">
              <a:latin typeface="Arial" charset="0"/>
            </a:endParaRPr>
          </a:p>
        </p:txBody>
      </p:sp>
    </p:spTree>
    <p:extLst>
      <p:ext uri="{BB962C8B-B14F-4D97-AF65-F5344CB8AC3E}">
        <p14:creationId xmlns:p14="http://schemas.microsoft.com/office/powerpoint/2010/main" val="26711865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r>
              <a:rPr lang="en-US" b="1" dirty="0" smtClean="0"/>
              <a:t>Category Purpose </a:t>
            </a:r>
            <a:r>
              <a:rPr lang="en-US" dirty="0" smtClean="0"/>
              <a:t>– Promote</a:t>
            </a:r>
            <a:r>
              <a:rPr lang="en-US" baseline="0" dirty="0" smtClean="0"/>
              <a:t> markets that create or expand demand for non-energy based wood products.</a:t>
            </a:r>
          </a:p>
          <a:p>
            <a:endParaRPr lang="en-US" baseline="0" dirty="0" smtClean="0"/>
          </a:p>
          <a:p>
            <a:r>
              <a:rPr lang="en-US" b="1" baseline="0" dirty="0" smtClean="0"/>
              <a:t>Preferences</a:t>
            </a:r>
            <a:r>
              <a:rPr lang="en-US" baseline="0" dirty="0" smtClean="0"/>
              <a:t> – </a:t>
            </a:r>
          </a:p>
          <a:p>
            <a:pPr marL="228600" indent="-228600">
              <a:buAutoNum type="arabicParenR"/>
            </a:pPr>
            <a:r>
              <a:rPr lang="en-US" baseline="0" dirty="0" smtClean="0"/>
              <a:t>Projects that support commercial building markets and other markets that use innovative wood products.</a:t>
            </a:r>
          </a:p>
          <a:p>
            <a:pPr marL="228600" indent="-228600">
              <a:buAutoNum type="arabicParenR"/>
            </a:pPr>
            <a:r>
              <a:rPr lang="en-US" baseline="0" dirty="0" smtClean="0"/>
              <a:t>Immediate and measurable on-the-ground results.</a:t>
            </a:r>
          </a:p>
          <a:p>
            <a:pPr marL="228600" indent="-228600">
              <a:buAutoNum type="arabicParenR"/>
            </a:pPr>
            <a:endParaRPr lang="en-US" baseline="0" dirty="0" smtClean="0"/>
          </a:p>
          <a:p>
            <a:pPr marL="0" indent="0">
              <a:buNone/>
            </a:pPr>
            <a:r>
              <a:rPr lang="en-US" baseline="0" dirty="0" smtClean="0"/>
              <a:t>From Introduction:</a:t>
            </a:r>
          </a:p>
          <a:p>
            <a:pPr marL="228600" indent="-228600">
              <a:buAutoNum type="arabicParenR"/>
            </a:pPr>
            <a:endParaRPr lang="en-US" baseline="0" dirty="0" smtClean="0"/>
          </a:p>
          <a:p>
            <a:pPr marL="228600" indent="-228600">
              <a:buAutoNum type="arabicPeriod"/>
            </a:pPr>
            <a:r>
              <a:rPr lang="en-US" dirty="0" smtClean="0"/>
              <a:t>Facilitate establishment of new building codes to support expanded use of wood materials.</a:t>
            </a:r>
          </a:p>
          <a:p>
            <a:pPr marL="228600" indent="-228600">
              <a:buAutoNum type="arabicPeriod"/>
            </a:pPr>
            <a:r>
              <a:rPr lang="en-US" dirty="0" smtClean="0"/>
              <a:t>Showcase the quantified environmental and economic benefits of using wood as a green building material in an actual commercial building and the projected benefits achieved if replicated across the United States based on commercial construction market trends.</a:t>
            </a:r>
          </a:p>
          <a:p>
            <a:pPr marL="228600" indent="-228600">
              <a:buAutoNum type="arabicPeriod"/>
            </a:pPr>
            <a:r>
              <a:rPr lang="en-US" dirty="0" smtClean="0"/>
              <a:t>Develop manufacturing capacity and markets for wood products that support forest ecosystem restoration.</a:t>
            </a:r>
          </a:p>
          <a:p>
            <a:pPr marL="228600" indent="-228600">
              <a:buAutoNum type="arabicPeriod"/>
            </a:pPr>
            <a:r>
              <a:rPr lang="en-US" dirty="0" smtClean="0"/>
              <a:t>Complete engineering designs, cost analyses, permitting, or other requirements for the final stages of commercial construction projects that use wood as a primary building material.</a:t>
            </a:r>
          </a:p>
          <a:p>
            <a:pPr marL="228600" indent="-228600">
              <a:buAutoNum type="arabicPeriod"/>
            </a:pPr>
            <a:r>
              <a:rPr lang="en-US" dirty="0" smtClean="0"/>
              <a:t>Develop training or perform outreach/communications about innovative wood construction (e.g., structural </a:t>
            </a:r>
            <a:r>
              <a:rPr lang="en-US" dirty="0" err="1" smtClean="0"/>
              <a:t>roundwood</a:t>
            </a:r>
            <a:r>
              <a:rPr lang="en-US" dirty="0" smtClean="0"/>
              <a:t> or cross-laminated timber).</a:t>
            </a:r>
          </a:p>
          <a:p>
            <a:pPr marL="228600" indent="-228600">
              <a:buAutoNum type="arabicPeriod"/>
            </a:pPr>
            <a:r>
              <a:rPr lang="en-US" dirty="0" smtClean="0"/>
              <a:t>Develop a regional or national strategy to stimulate market demand for wood technology in targeted sectors, especially commercial construction.</a:t>
            </a:r>
          </a:p>
          <a:p>
            <a:pPr marL="228600" indent="-228600">
              <a:buAutoNum type="arabicPeriod"/>
            </a:pPr>
            <a:r>
              <a:rPr lang="en-US" dirty="0" smtClean="0"/>
              <a:t>Establish statewide wood utilization teams that focus on using wood in support of Forest Service Regional/Area priorities and State Forest Action Plans. Proposals to establish a Statewide Wood Utilization Team in the following States will not be considered because a team is already in place: MI, MN, MT, OR, SC, and WI. </a:t>
            </a:r>
            <a:endParaRPr lang="en-US" baseline="0" dirty="0" smtClean="0"/>
          </a:p>
          <a:p>
            <a:pPr marL="0" indent="0">
              <a:buNone/>
            </a:pPr>
            <a:endParaRPr lang="en-US" baseline="0" dirty="0" smtClean="0"/>
          </a:p>
          <a:p>
            <a:pPr marL="0" indent="0">
              <a:buNone/>
            </a:pPr>
            <a:r>
              <a:rPr lang="en-US" b="0" baseline="0" dirty="0" smtClean="0"/>
              <a:t>*Demonstration projects and applied research may be considered, but need to consult with Larry.</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1" dirty="0" smtClean="0">
              <a:latin typeface="Tahoma" charset="0"/>
            </a:endParaRP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solidFill>
                  <a:prstClr val="black"/>
                </a:solidFill>
                <a:latin typeface="Arial" charset="0"/>
              </a:rPr>
              <a:pPr/>
              <a:t>6</a:t>
            </a:fld>
            <a:endParaRPr lang="en-US">
              <a:solidFill>
                <a:prstClr val="black"/>
              </a:solidFill>
              <a:latin typeface="Arial" charset="0"/>
            </a:endParaRPr>
          </a:p>
        </p:txBody>
      </p:sp>
    </p:spTree>
    <p:extLst>
      <p:ext uri="{BB962C8B-B14F-4D97-AF65-F5344CB8AC3E}">
        <p14:creationId xmlns:p14="http://schemas.microsoft.com/office/powerpoint/2010/main" val="2046066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IDEAS TO CONSDER (not exhaustive)</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Training/Outreach</a:t>
            </a:r>
            <a:r>
              <a:rPr lang="en-US" sz="1200" b="0" baseline="0" dirty="0" smtClean="0">
                <a:latin typeface="Tahoma" charset="0"/>
              </a:rPr>
              <a:t> - Training or outreach about innovative wood construction materials or building designs that incorporate wood into commercial construction (e.g. structural </a:t>
            </a:r>
            <a:r>
              <a:rPr lang="en-US" sz="1200" b="0" baseline="0" dirty="0" err="1" smtClean="0">
                <a:latin typeface="Tahoma" charset="0"/>
              </a:rPr>
              <a:t>roundwood</a:t>
            </a:r>
            <a:r>
              <a:rPr lang="en-US" sz="1200" b="0" baseline="0" dirty="0" smtClean="0">
                <a:latin typeface="Tahoma" charset="0"/>
              </a:rPr>
              <a:t> or CLT).</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Strategies</a:t>
            </a:r>
            <a:r>
              <a:rPr lang="en-US" sz="1200" b="0" baseline="0" dirty="0" smtClean="0">
                <a:latin typeface="Tahoma" charset="0"/>
              </a:rPr>
              <a:t> - Regional or national strategy to stimulate market demand for use of wood in targeted sectors, especially commercial construction.</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Statewide Wood Utilization Team</a:t>
            </a:r>
            <a:r>
              <a:rPr lang="en-US" sz="1200" b="0" baseline="0" dirty="0" smtClean="0">
                <a:latin typeface="Tahoma" charset="0"/>
              </a:rPr>
              <a:t> - Establish statewide wood action teams that focus on using wood in support of USFS Regional and State Forest Action Plan priorities.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Building Codes</a:t>
            </a:r>
            <a:r>
              <a:rPr lang="en-US" sz="1200" b="0" baseline="0" dirty="0" smtClean="0">
                <a:latin typeface="Tahoma" charset="0"/>
              </a:rPr>
              <a:t> - Facilitate establishing new building codes to support expanded use of wood.</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Expanding on Underserved Markets</a:t>
            </a:r>
            <a:r>
              <a:rPr lang="en-US" sz="1200" b="0" baseline="0" dirty="0" smtClean="0">
                <a:latin typeface="Tahoma" charset="0"/>
              </a:rPr>
              <a:t> – e.g. mulch and soil amendment usage, whole log shavings, post and pole</a:t>
            </a:r>
            <a:endParaRPr lang="en-US" sz="1200" b="1"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Quantifying Wood Benefits in Actual Commercial Building</a:t>
            </a:r>
            <a:r>
              <a:rPr lang="en-US" sz="1200" b="0" baseline="0" dirty="0" smtClean="0">
                <a:latin typeface="Tahoma" charset="0"/>
              </a:rPr>
              <a:t> - Showcase and quantify environmental and economic benefits of using wood as a green building material in an actual commercial building and project benefits if adapted to larger market (e.g. U.S.) based on commercial market trends.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Carbon Markets</a:t>
            </a:r>
            <a:r>
              <a:rPr lang="en-US" sz="1200" b="0" baseline="0" dirty="0" smtClean="0">
                <a:latin typeface="Tahoma" charset="0"/>
              </a:rPr>
              <a:t> - Develop carbon trading market protocol for wood building materials  that account for fossil carbon offset.</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Manufacturing Capacity</a:t>
            </a:r>
            <a:r>
              <a:rPr lang="en-US" sz="1200" b="0" baseline="0" dirty="0" smtClean="0">
                <a:latin typeface="Tahoma" charset="0"/>
              </a:rPr>
              <a:t> - Develop manufacturing capacity and markets for wood products that support forest ecosystem restoration.</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Final State Commercial Construction Projects</a:t>
            </a:r>
            <a:r>
              <a:rPr lang="en-US" sz="1200" b="0" baseline="0" dirty="0" smtClean="0">
                <a:latin typeface="Tahoma" charset="0"/>
              </a:rPr>
              <a:t> - Complete engineering designs, cost analyses, permitting or other requirements for final stages of commercial construction projects that use wood as the primary building material.</a:t>
            </a: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7</a:t>
            </a:fld>
            <a:endParaRPr lang="en-US">
              <a:latin typeface="Arial" charset="0"/>
            </a:endParaRPr>
          </a:p>
        </p:txBody>
      </p:sp>
    </p:spTree>
    <p:extLst>
      <p:ext uri="{BB962C8B-B14F-4D97-AF65-F5344CB8AC3E}">
        <p14:creationId xmlns:p14="http://schemas.microsoft.com/office/powerpoint/2010/main" val="2401131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600" b="1" baseline="0" dirty="0" smtClean="0">
                <a:latin typeface="Tahoma" charset="0"/>
              </a:rPr>
              <a:t>Match Documentation- </a:t>
            </a:r>
            <a:r>
              <a:rPr lang="en-US" sz="1600" b="0" baseline="0" dirty="0" smtClean="0">
                <a:latin typeface="Tahoma" charset="0"/>
              </a:rPr>
              <a:t>Letters of support are required to document individual match commitments (have to add up to total).</a:t>
            </a:r>
            <a:endParaRPr lang="en-US" sz="1600" b="1"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b="1" baseline="0" dirty="0" smtClean="0">
                <a:latin typeface="Tahoma" charset="0"/>
              </a:rPr>
              <a:t>Partners and Management Team </a:t>
            </a:r>
            <a:r>
              <a:rPr lang="en-US" sz="1600" b="0" baseline="0" dirty="0" smtClean="0">
                <a:latin typeface="Tahoma" charset="0"/>
              </a:rPr>
              <a:t>– Appropriate partners and qualified management teams, with clear description of relevant qualifications and roles.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b="1" baseline="0" dirty="0" smtClean="0">
                <a:latin typeface="Tahoma" charset="0"/>
              </a:rPr>
              <a:t>DUNS Number and Contractor Registration </a:t>
            </a:r>
            <a:r>
              <a:rPr lang="en-US" sz="1600" b="0" baseline="0" dirty="0" smtClean="0">
                <a:latin typeface="Tahoma" charset="0"/>
              </a:rPr>
              <a:t>– Data Universal Number System, identifier for businesses and is used to establish a business credit file. Recommend obtaining DUNS number and registering at www.sam.gov (procrastination will delay if not cancel award</a:t>
            </a:r>
            <a:r>
              <a:rPr lang="en-US" sz="1600" b="0" baseline="0" dirty="0" smtClean="0">
                <a:latin typeface="Tahoma" charset="0"/>
              </a:rPr>
              <a:t>).</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b="0" baseline="0" dirty="0" smtClean="0">
                <a:latin typeface="Tahoma" charset="0"/>
              </a:rPr>
              <a:t>SAM System Award Management (formerly Central Contracting Registration) – sam.gov</a:t>
            </a:r>
            <a:endParaRPr lang="en-US" sz="16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b="1" baseline="0" dirty="0" smtClean="0">
                <a:latin typeface="Tahoma" charset="0"/>
              </a:rPr>
              <a:t>Abstract</a:t>
            </a:r>
            <a:r>
              <a:rPr lang="en-US" sz="1600" b="0" baseline="0" dirty="0" smtClean="0">
                <a:latin typeface="Tahoma" charset="0"/>
              </a:rPr>
              <a:t> should include specifics on what material is being used, where it comes from, what impacts it will have relative to the purpose of the program, and a basic timeline of how these things will be accomplished. Concise explanation of the project that will have details explained in the rest of the document.</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b="1" baseline="0" dirty="0" smtClean="0">
                <a:latin typeface="Tahoma" charset="0"/>
              </a:rPr>
              <a:t>Page Lengths</a:t>
            </a:r>
            <a:r>
              <a:rPr lang="en-US" sz="1600" b="0" baseline="0" dirty="0" smtClean="0">
                <a:latin typeface="Tahoma" charset="0"/>
              </a:rPr>
              <a:t> listed in the Application are suggestions for each individual section but mandatory for overall length (9 pages).</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600" b="1" baseline="0" dirty="0" smtClean="0">
                <a:latin typeface="Tahoma" charset="0"/>
              </a:rPr>
              <a:t>Letters of Support</a:t>
            </a:r>
            <a:r>
              <a:rPr lang="en-US" sz="1600" b="0" baseline="0" dirty="0" smtClean="0">
                <a:latin typeface="Tahoma" charset="0"/>
              </a:rPr>
              <a:t>, especially from public entities and documenting match funds, should be obtained early. These are critical to the success of the project and with holidays close to the end of the application period it is better to obtain them (or at least have dates when they will be received) early.</a:t>
            </a:r>
            <a:endParaRPr lang="en-US" sz="1600" b="1" baseline="0" dirty="0" smtClean="0">
              <a:latin typeface="Tahoma" charset="0"/>
            </a:endParaRP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11</a:t>
            </a:fld>
            <a:endParaRPr lang="en-US">
              <a:latin typeface="Arial" charset="0"/>
            </a:endParaRPr>
          </a:p>
        </p:txBody>
      </p:sp>
    </p:spTree>
    <p:extLst>
      <p:ext uri="{BB962C8B-B14F-4D97-AF65-F5344CB8AC3E}">
        <p14:creationId xmlns:p14="http://schemas.microsoft.com/office/powerpoint/2010/main" val="37643464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Organization of Application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Part 1, Project Summary Page </a:t>
            </a:r>
            <a:r>
              <a:rPr lang="en-US" sz="1200" b="0" baseline="0" dirty="0" smtClean="0">
                <a:latin typeface="Tahoma" charset="0"/>
              </a:rPr>
              <a:t>– Contact information and short description (1 p)</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Each submittal must consist of two separate searchable PDF (or Word) files, as follows:</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Part 1: Cooperator Contact Information, Narrative and Program of Work, and any appendices;</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Part 2: Required Financial Forms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 maximum of 9 pages per proposal for Part 1 of the Application, not including the Cooperator Contact Information page or appendices:</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Basic Project </a:t>
            </a:r>
            <a:r>
              <a:rPr lang="en-US" dirty="0" smtClean="0"/>
              <a:t>Information</a:t>
            </a:r>
            <a:endParaRPr lang="en-US" dirty="0" smtClean="0"/>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Project Goals and </a:t>
            </a:r>
            <a:r>
              <a:rPr lang="en-US" dirty="0" smtClean="0"/>
              <a:t>Objectives</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Program </a:t>
            </a:r>
            <a:r>
              <a:rPr lang="en-US" dirty="0" smtClean="0"/>
              <a:t>of Work &amp; Technical </a:t>
            </a:r>
            <a:r>
              <a:rPr lang="en-US" dirty="0" smtClean="0"/>
              <a:t>Approach</a:t>
            </a:r>
            <a:endParaRPr lang="en-US" dirty="0" smtClean="0"/>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Project </a:t>
            </a:r>
            <a:r>
              <a:rPr lang="en-US" dirty="0" smtClean="0"/>
              <a:t>Impact</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Qualifications </a:t>
            </a:r>
            <a:r>
              <a:rPr lang="en-US" dirty="0" smtClean="0"/>
              <a:t>of Team and </a:t>
            </a:r>
            <a:r>
              <a:rPr lang="en-US" dirty="0" smtClean="0"/>
              <a:t>Partners</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Annual </a:t>
            </a:r>
            <a:r>
              <a:rPr lang="en-US" dirty="0" smtClean="0"/>
              <a:t>Progress Reports and Final </a:t>
            </a:r>
            <a:r>
              <a:rPr lang="en-US" dirty="0" smtClean="0"/>
              <a:t>Reports</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r>
              <a:rPr lang="en-US" dirty="0" smtClean="0"/>
              <a:t>Budget </a:t>
            </a:r>
            <a:r>
              <a:rPr lang="en-US" dirty="0" smtClean="0"/>
              <a:t>Summary and Justification in Support of </a:t>
            </a:r>
            <a:r>
              <a:rPr lang="en-US" dirty="0" smtClean="0"/>
              <a:t>SF–424A</a:t>
            </a:r>
          </a:p>
          <a:p>
            <a:pPr marL="228600" marR="0" indent="-228600" algn="l" defTabSz="914400" rtl="0" eaLnBrk="1" fontAlgn="base" latinLnBrk="0" hangingPunct="1">
              <a:lnSpc>
                <a:spcPct val="100000"/>
              </a:lnSpc>
              <a:spcBef>
                <a:spcPct val="30000"/>
              </a:spcBef>
              <a:spcAft>
                <a:spcPct val="0"/>
              </a:spcAft>
              <a:buClrTx/>
              <a:buSzTx/>
              <a:buFontTx/>
              <a:buAutoNum type="arabicPeriod"/>
              <a:tabLst/>
              <a:defRPr/>
            </a:pPr>
            <a:endParaRPr lang="en-US"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t>Appendices could</a:t>
            </a:r>
            <a:r>
              <a:rPr lang="en-US" baseline="0" dirty="0" smtClean="0"/>
              <a:t> be:</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Feasibility Assessments. </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Woody Biomass Resource Supply Assessment.</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If appropriate, quotes for professional engineering services and rationale for selection of contractor, if already selected.</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Letters of support from partners, individuals, or organizations, especially those playing a key role or providing matching funds. Letters of support should display the degree of collaboration occurring between the different entities engaged in the project.</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Miscellaneous items, such as schematics, engineering designs, or executive summaries of reports.</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List of all other Federal funds received for this project within the last 3 years (include agency, program name, and dollar amount).</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r>
              <a:rPr lang="en-US" dirty="0" smtClean="0"/>
              <a:t>Letters of Support</a:t>
            </a:r>
          </a:p>
          <a:p>
            <a:pPr marL="228600" marR="0" indent="-228600" algn="l" defTabSz="914400" rtl="0" eaLnBrk="1" fontAlgn="base" latinLnBrk="0" hangingPunct="1">
              <a:lnSpc>
                <a:spcPct val="100000"/>
              </a:lnSpc>
              <a:spcBef>
                <a:spcPct val="30000"/>
              </a:spcBef>
              <a:spcAft>
                <a:spcPct val="0"/>
              </a:spcAft>
              <a:buClrTx/>
              <a:buSzTx/>
              <a:buFontTx/>
              <a:buAutoNum type="alphaLcPeriod"/>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1" baseline="0" dirty="0" smtClean="0">
                <a:latin typeface="Tahoma" charset="0"/>
              </a:rPr>
              <a:t>Part 2, Required Forms and Assurances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sz="1200" b="0" baseline="0" dirty="0" smtClean="0">
              <a:latin typeface="Tahoma" charset="0"/>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baseline="0" dirty="0" smtClean="0">
                <a:latin typeface="Tahoma" charset="0"/>
              </a:rPr>
              <a:t>*Very important to obtain Letter of Support if using USFS raw material.</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b="0" baseline="0" dirty="0" smtClean="0">
                <a:latin typeface="Tahoma" charset="0"/>
              </a:rPr>
              <a:t>*Letters much include match commitments and they all need to add up.</a:t>
            </a:r>
          </a:p>
        </p:txBody>
      </p:sp>
      <p:sp>
        <p:nvSpPr>
          <p:cNvPr id="28676" name="Slide Number Placeholder 3"/>
          <p:cNvSpPr>
            <a:spLocks noGrp="1"/>
          </p:cNvSpPr>
          <p:nvPr>
            <p:ph type="sldNum" sz="quarter" idx="5"/>
          </p:nvPr>
        </p:nvSpPr>
        <p:spPr>
          <a:noFill/>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31863">
              <a:defRPr>
                <a:solidFill>
                  <a:schemeClr val="tx1"/>
                </a:solidFill>
                <a:latin typeface="Tahoma" charset="0"/>
                <a:ea typeface="ＭＳ Ｐゴシック" charset="0"/>
              </a:defRPr>
            </a:lvl1pPr>
            <a:lvl2pPr marL="742950" indent="-285750" defTabSz="931863">
              <a:defRPr>
                <a:solidFill>
                  <a:schemeClr val="tx1"/>
                </a:solidFill>
                <a:latin typeface="Tahoma" charset="0"/>
                <a:ea typeface="ＭＳ Ｐゴシック" charset="0"/>
              </a:defRPr>
            </a:lvl2pPr>
            <a:lvl3pPr marL="1143000" indent="-228600" defTabSz="931863">
              <a:defRPr>
                <a:solidFill>
                  <a:schemeClr val="tx1"/>
                </a:solidFill>
                <a:latin typeface="Tahoma" charset="0"/>
                <a:ea typeface="ＭＳ Ｐゴシック" charset="0"/>
              </a:defRPr>
            </a:lvl3pPr>
            <a:lvl4pPr marL="1600200" indent="-228600" defTabSz="931863">
              <a:defRPr>
                <a:solidFill>
                  <a:schemeClr val="tx1"/>
                </a:solidFill>
                <a:latin typeface="Tahoma" charset="0"/>
                <a:ea typeface="ＭＳ Ｐゴシック" charset="0"/>
              </a:defRPr>
            </a:lvl4pPr>
            <a:lvl5pPr marL="2057400" indent="-228600" defTabSz="931863">
              <a:defRPr>
                <a:solidFill>
                  <a:schemeClr val="tx1"/>
                </a:solidFill>
                <a:latin typeface="Tahoma" charset="0"/>
                <a:ea typeface="ＭＳ Ｐゴシック" charset="0"/>
              </a:defRPr>
            </a:lvl5pPr>
            <a:lvl6pPr marL="2514600" indent="-228600" defTabSz="931863" eaLnBrk="0" fontAlgn="base" hangingPunct="0">
              <a:spcBef>
                <a:spcPct val="0"/>
              </a:spcBef>
              <a:spcAft>
                <a:spcPct val="0"/>
              </a:spcAft>
              <a:defRPr>
                <a:solidFill>
                  <a:schemeClr val="tx1"/>
                </a:solidFill>
                <a:latin typeface="Tahoma" charset="0"/>
                <a:ea typeface="ＭＳ Ｐゴシック" charset="0"/>
              </a:defRPr>
            </a:lvl6pPr>
            <a:lvl7pPr marL="2971800" indent="-228600" defTabSz="931863" eaLnBrk="0" fontAlgn="base" hangingPunct="0">
              <a:spcBef>
                <a:spcPct val="0"/>
              </a:spcBef>
              <a:spcAft>
                <a:spcPct val="0"/>
              </a:spcAft>
              <a:defRPr>
                <a:solidFill>
                  <a:schemeClr val="tx1"/>
                </a:solidFill>
                <a:latin typeface="Tahoma" charset="0"/>
                <a:ea typeface="ＭＳ Ｐゴシック" charset="0"/>
              </a:defRPr>
            </a:lvl7pPr>
            <a:lvl8pPr marL="3429000" indent="-228600" defTabSz="931863" eaLnBrk="0" fontAlgn="base" hangingPunct="0">
              <a:spcBef>
                <a:spcPct val="0"/>
              </a:spcBef>
              <a:spcAft>
                <a:spcPct val="0"/>
              </a:spcAft>
              <a:defRPr>
                <a:solidFill>
                  <a:schemeClr val="tx1"/>
                </a:solidFill>
                <a:latin typeface="Tahoma" charset="0"/>
                <a:ea typeface="ＭＳ Ｐゴシック" charset="0"/>
              </a:defRPr>
            </a:lvl8pPr>
            <a:lvl9pPr marL="3886200" indent="-228600" defTabSz="931863" eaLnBrk="0" fontAlgn="base" hangingPunct="0">
              <a:spcBef>
                <a:spcPct val="0"/>
              </a:spcBef>
              <a:spcAft>
                <a:spcPct val="0"/>
              </a:spcAft>
              <a:defRPr>
                <a:solidFill>
                  <a:schemeClr val="tx1"/>
                </a:solidFill>
                <a:latin typeface="Tahoma" charset="0"/>
                <a:ea typeface="ＭＳ Ｐゴシック" charset="0"/>
              </a:defRPr>
            </a:lvl9pPr>
          </a:lstStyle>
          <a:p>
            <a:fld id="{9AC51995-D127-A347-8538-EEC0943E68EB}" type="slidenum">
              <a:rPr lang="en-US">
                <a:latin typeface="Arial" charset="0"/>
              </a:rPr>
              <a:pPr/>
              <a:t>12</a:t>
            </a:fld>
            <a:endParaRPr lang="en-US">
              <a:latin typeface="Arial" charset="0"/>
            </a:endParaRPr>
          </a:p>
        </p:txBody>
      </p:sp>
    </p:spTree>
    <p:extLst>
      <p:ext uri="{BB962C8B-B14F-4D97-AF65-F5344CB8AC3E}">
        <p14:creationId xmlns:p14="http://schemas.microsoft.com/office/powerpoint/2010/main" val="967168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pPr>
              <a:defRPr/>
            </a:pPr>
            <a:endParaRPr lang="en-US" altLang="en-US"/>
          </a:p>
        </p:txBody>
      </p:sp>
      <p:sp>
        <p:nvSpPr>
          <p:cNvPr id="20" name="Footer Placeholder 19"/>
          <p:cNvSpPr>
            <a:spLocks noGrp="1"/>
          </p:cNvSpPr>
          <p:nvPr>
            <p:ph type="ftr" sz="quarter" idx="11"/>
          </p:nvPr>
        </p:nvSpPr>
        <p:spPr/>
        <p:txBody>
          <a:bodyPr/>
          <a:lstStyle>
            <a:extLst/>
          </a:lstStyle>
          <a:p>
            <a:pPr>
              <a:defRPr/>
            </a:pPr>
            <a:endParaRPr lang="en-US" altLang="en-US"/>
          </a:p>
        </p:txBody>
      </p:sp>
      <p:sp>
        <p:nvSpPr>
          <p:cNvPr id="10" name="Slide Number Placeholder 9"/>
          <p:cNvSpPr>
            <a:spLocks noGrp="1"/>
          </p:cNvSpPr>
          <p:nvPr>
            <p:ph type="sldNum" sz="quarter" idx="12"/>
          </p:nvPr>
        </p:nvSpPr>
        <p:spPr/>
        <p:txBody>
          <a:bodyPr/>
          <a:lstStyle>
            <a:extLst/>
          </a:lstStyle>
          <a:p>
            <a:r>
              <a:rPr lang="en-US" dirty="0" smtClean="0"/>
              <a:t>Slide </a:t>
            </a:r>
            <a:fld id="{447EC280-22CA-C04E-B80E-867687690780}"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fld id="{88FFEFE4-1949-CF42-A19E-29F9C8CA40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fld id="{E4804D48-D3FA-CC46-9A1A-F19AB9F9B6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r>
              <a:rPr lang="en-US" dirty="0" smtClean="0"/>
              <a:t>Slide </a:t>
            </a:r>
            <a:fld id="{7C33215E-6864-FF40-987B-5820269FBA3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ltLang="en-US"/>
          </a:p>
        </p:txBody>
      </p:sp>
      <p:sp>
        <p:nvSpPr>
          <p:cNvPr id="5" name="Footer Placeholder 4"/>
          <p:cNvSpPr>
            <a:spLocks noGrp="1"/>
          </p:cNvSpPr>
          <p:nvPr>
            <p:ph type="ftr" sz="quarter" idx="11"/>
          </p:nvPr>
        </p:nvSpPr>
        <p:spPr/>
        <p:txBody>
          <a:bodyPr/>
          <a:lstStyle>
            <a:extLst/>
          </a:lstStyle>
          <a:p>
            <a:pPr>
              <a:defRPr/>
            </a:pPr>
            <a:endParaRPr lang="en-US" altLang="en-US"/>
          </a:p>
        </p:txBody>
      </p:sp>
      <p:sp>
        <p:nvSpPr>
          <p:cNvPr id="6" name="Slide Number Placeholder 5"/>
          <p:cNvSpPr>
            <a:spLocks noGrp="1"/>
          </p:cNvSpPr>
          <p:nvPr>
            <p:ph type="sldNum" sz="quarter" idx="12"/>
          </p:nvPr>
        </p:nvSpPr>
        <p:spPr/>
        <p:txBody>
          <a:bodyPr/>
          <a:lstStyle>
            <a:extLst/>
          </a:lstStyle>
          <a:p>
            <a:fld id="{7BA98DF1-ACAD-4E4B-9F9D-60577A97B57A}"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pPr>
              <a:defRPr/>
            </a:pPr>
            <a:endParaRPr lang="en-US" altLang="en-US"/>
          </a:p>
        </p:txBody>
      </p:sp>
      <p:sp>
        <p:nvSpPr>
          <p:cNvPr id="7" name="Slide Number Placeholder 6"/>
          <p:cNvSpPr>
            <a:spLocks noGrp="1"/>
          </p:cNvSpPr>
          <p:nvPr>
            <p:ph type="sldNum" sz="quarter" idx="12"/>
          </p:nvPr>
        </p:nvSpPr>
        <p:spPr/>
        <p:txBody>
          <a:bodyPr/>
          <a:lstStyle>
            <a:extLst/>
          </a:lstStyle>
          <a:p>
            <a:fld id="{C935C41D-2A41-5447-B77B-58B72F4E03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ltLang="en-US"/>
          </a:p>
        </p:txBody>
      </p:sp>
      <p:sp>
        <p:nvSpPr>
          <p:cNvPr id="8" name="Footer Placeholder 7"/>
          <p:cNvSpPr>
            <a:spLocks noGrp="1"/>
          </p:cNvSpPr>
          <p:nvPr>
            <p:ph type="ftr" sz="quarter" idx="11"/>
          </p:nvPr>
        </p:nvSpPr>
        <p:spPr/>
        <p:txBody>
          <a:bodyPr/>
          <a:lstStyle>
            <a:extLst/>
          </a:lstStyle>
          <a:p>
            <a:pPr>
              <a:defRPr/>
            </a:pPr>
            <a:endParaRPr lang="en-US" altLang="en-US"/>
          </a:p>
        </p:txBody>
      </p:sp>
      <p:sp>
        <p:nvSpPr>
          <p:cNvPr id="9" name="Slide Number Placeholder 8"/>
          <p:cNvSpPr>
            <a:spLocks noGrp="1"/>
          </p:cNvSpPr>
          <p:nvPr>
            <p:ph type="sldNum" sz="quarter" idx="12"/>
          </p:nvPr>
        </p:nvSpPr>
        <p:spPr/>
        <p:txBody>
          <a:bodyPr/>
          <a:lstStyle>
            <a:extLst/>
          </a:lstStyle>
          <a:p>
            <a:fld id="{C0EBC5A3-CE61-5B4F-8300-35F52809364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pPr>
              <a:defRPr/>
            </a:pPr>
            <a:endParaRPr lang="en-US" altLang="en-US"/>
          </a:p>
        </p:txBody>
      </p:sp>
      <p:sp>
        <p:nvSpPr>
          <p:cNvPr id="4" name="Footer Placeholder 3"/>
          <p:cNvSpPr>
            <a:spLocks noGrp="1"/>
          </p:cNvSpPr>
          <p:nvPr>
            <p:ph type="ftr" sz="quarter" idx="11"/>
          </p:nvPr>
        </p:nvSpPr>
        <p:spPr/>
        <p:txBody>
          <a:bodyPr/>
          <a:lstStyle>
            <a:extLst/>
          </a:lstStyle>
          <a:p>
            <a:pPr>
              <a:defRPr/>
            </a:pPr>
            <a:endParaRPr lang="en-US" altLang="en-US"/>
          </a:p>
        </p:txBody>
      </p:sp>
      <p:sp>
        <p:nvSpPr>
          <p:cNvPr id="5" name="Slide Number Placeholder 4"/>
          <p:cNvSpPr>
            <a:spLocks noGrp="1"/>
          </p:cNvSpPr>
          <p:nvPr>
            <p:ph type="sldNum" sz="quarter" idx="12"/>
          </p:nvPr>
        </p:nvSpPr>
        <p:spPr/>
        <p:txBody>
          <a:bodyPr/>
          <a:lstStyle>
            <a:extLst/>
          </a:lstStyle>
          <a:p>
            <a:fld id="{5C269CD7-70CE-624E-97AE-D0815CDE1D7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pPr>
              <a:defRPr/>
            </a:pPr>
            <a:endParaRPr lang="en-US" altLang="en-US"/>
          </a:p>
        </p:txBody>
      </p:sp>
      <p:sp>
        <p:nvSpPr>
          <p:cNvPr id="3" name="Footer Placeholder 2"/>
          <p:cNvSpPr>
            <a:spLocks noGrp="1"/>
          </p:cNvSpPr>
          <p:nvPr>
            <p:ph type="ftr" sz="quarter" idx="11"/>
          </p:nvPr>
        </p:nvSpPr>
        <p:spPr/>
        <p:txBody>
          <a:bodyPr/>
          <a:lstStyle>
            <a:extLst/>
          </a:lstStyle>
          <a:p>
            <a:pPr>
              <a:defRPr/>
            </a:pPr>
            <a:endParaRPr lang="en-US" altLang="en-US"/>
          </a:p>
        </p:txBody>
      </p:sp>
      <p:sp>
        <p:nvSpPr>
          <p:cNvPr id="4" name="Slide Number Placeholder 3"/>
          <p:cNvSpPr>
            <a:spLocks noGrp="1"/>
          </p:cNvSpPr>
          <p:nvPr>
            <p:ph type="sldNum" sz="quarter" idx="12"/>
          </p:nvPr>
        </p:nvSpPr>
        <p:spPr/>
        <p:txBody>
          <a:bodyPr/>
          <a:lstStyle>
            <a:extLst/>
          </a:lstStyle>
          <a:p>
            <a:fld id="{EAFA098F-5E7E-694B-B39B-DC43BFC43FB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pPr>
              <a:defRPr/>
            </a:pPr>
            <a:endParaRPr lang="en-US" altLang="en-US"/>
          </a:p>
        </p:txBody>
      </p:sp>
      <p:sp>
        <p:nvSpPr>
          <p:cNvPr id="7" name="Slide Number Placeholder 6"/>
          <p:cNvSpPr>
            <a:spLocks noGrp="1"/>
          </p:cNvSpPr>
          <p:nvPr>
            <p:ph type="sldNum" sz="quarter" idx="12"/>
          </p:nvPr>
        </p:nvSpPr>
        <p:spPr/>
        <p:txBody>
          <a:bodyPr/>
          <a:lstStyle>
            <a:extLst/>
          </a:lstStyle>
          <a:p>
            <a:fld id="{158E7594-24DA-4146-98C0-FB17955446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pPr>
              <a:defRPr/>
            </a:pPr>
            <a:endParaRPr lang="en-US" altLang="en-US"/>
          </a:p>
        </p:txBody>
      </p:sp>
      <p:sp>
        <p:nvSpPr>
          <p:cNvPr id="6" name="Footer Placeholder 5"/>
          <p:cNvSpPr>
            <a:spLocks noGrp="1"/>
          </p:cNvSpPr>
          <p:nvPr>
            <p:ph type="ftr" sz="quarter" idx="11"/>
          </p:nvPr>
        </p:nvSpPr>
        <p:spPr/>
        <p:txBody>
          <a:bodyPr/>
          <a:lstStyle>
            <a:extLst/>
          </a:lstStyle>
          <a:p>
            <a:pPr>
              <a:defRPr/>
            </a:pPr>
            <a:endParaRPr lang="en-US" altLang="en-US"/>
          </a:p>
        </p:txBody>
      </p:sp>
      <p:sp>
        <p:nvSpPr>
          <p:cNvPr id="7" name="Slide Number Placeholder 6"/>
          <p:cNvSpPr>
            <a:spLocks noGrp="1"/>
          </p:cNvSpPr>
          <p:nvPr>
            <p:ph type="sldNum" sz="quarter" idx="12"/>
          </p:nvPr>
        </p:nvSpPr>
        <p:spPr/>
        <p:txBody>
          <a:bodyPr/>
          <a:lstStyle>
            <a:extLst/>
          </a:lstStyle>
          <a:p>
            <a:fld id="{A883638B-4BD6-DE41-A503-6ADD5410D5DE}"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Drag picture to placeholder or click icon to add</a:t>
            </a:r>
            <a:endParaRPr kumimoji="0" lang="en-US" dirty="0"/>
          </a:p>
        </p:txBody>
      </p:sp>
      <p:sp>
        <p:nvSpPr>
          <p:cNvPr id="9" name="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endParaRPr lang="en-US" alt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en-US" altLang="en-US" dirty="0"/>
          </a:p>
        </p:txBody>
      </p:sp>
      <p:sp>
        <p:nvSpPr>
          <p:cNvPr id="22" name="Slide Number Placeholder 21"/>
          <p:cNvSpPr>
            <a:spLocks noGrp="1"/>
          </p:cNvSpPr>
          <p:nvPr>
            <p:ph type="sldNum" sz="quarter" idx="4"/>
          </p:nvPr>
        </p:nvSpPr>
        <p:spPr>
          <a:xfrm>
            <a:off x="304800" y="6457950"/>
            <a:ext cx="685800" cy="400050"/>
          </a:xfrm>
          <a:prstGeom prst="rect">
            <a:avLst/>
          </a:prstGeom>
        </p:spPr>
        <p:txBody>
          <a:bodyPr anchor="b"/>
          <a:lstStyle>
            <a:lvl1pPr algn="ctr" eaLnBrk="1" latinLnBrk="0" hangingPunct="1">
              <a:defRPr kumimoji="0" sz="1100">
                <a:solidFill>
                  <a:schemeClr val="bg2">
                    <a:lumMod val="10000"/>
                  </a:schemeClr>
                </a:solidFill>
                <a:effectLst/>
              </a:defRPr>
            </a:lvl1pPr>
            <a:extLst/>
          </a:lstStyle>
          <a:p>
            <a:fld id="{BDA2D31B-289D-614E-A28E-2739F2691638}"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pic>
        <p:nvPicPr>
          <p:cNvPr id="3" name="Picture 2" descr="USFS_Logo.ai"/>
          <p:cNvPicPr>
            <a:picLocks noChangeAspect="1"/>
          </p:cNvPicPr>
          <p:nvPr userDrawn="1"/>
        </p:nvPicPr>
        <p:blipFill>
          <a:blip r:embed="rId13" cstate="email">
            <a:extLst>
              <a:ext uri="{28A0092B-C50C-407E-A947-70E740481C1C}">
                <a14:useLocalDpi xmlns:a14="http://schemas.microsoft.com/office/drawing/2010/main" val="0"/>
              </a:ext>
            </a:extLst>
          </a:blip>
          <a:stretch>
            <a:fillRect/>
          </a:stretch>
        </p:blipFill>
        <p:spPr>
          <a:xfrm>
            <a:off x="76200" y="5638800"/>
            <a:ext cx="838200" cy="889310"/>
          </a:xfrm>
          <a:prstGeom prst="rect">
            <a:avLst/>
          </a:prstGeom>
        </p:spPr>
      </p:pic>
      <p:sp>
        <p:nvSpPr>
          <p:cNvPr id="4" name="TextBox 3"/>
          <p:cNvSpPr txBox="1"/>
          <p:nvPr userDrawn="1"/>
        </p:nvSpPr>
        <p:spPr>
          <a:xfrm>
            <a:off x="76200" y="6596390"/>
            <a:ext cx="609600" cy="261610"/>
          </a:xfrm>
          <a:prstGeom prst="rect">
            <a:avLst/>
          </a:prstGeom>
          <a:noFill/>
        </p:spPr>
        <p:txBody>
          <a:bodyPr wrap="square" rtlCol="0">
            <a:spAutoFit/>
          </a:bodyPr>
          <a:lstStyle/>
          <a:p>
            <a:r>
              <a:rPr lang="en-US" sz="1100" dirty="0" smtClean="0">
                <a:solidFill>
                  <a:schemeClr val="bg2">
                    <a:lumMod val="10000"/>
                  </a:schemeClr>
                </a:solidFill>
              </a:rPr>
              <a:t>Slide - </a:t>
            </a:r>
            <a:endParaRPr lang="en-US" sz="1100" dirty="0">
              <a:solidFill>
                <a:schemeClr val="bg2">
                  <a:lumMod val="10000"/>
                </a:schemeClr>
              </a:solidFill>
            </a:endParaRPr>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hyperlink" Target="mailto:lswan01@fs.fed.us"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marcustaylor@fs.fed.us"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na.fs.fed.us/werc"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usfs.adobeconnect.com/pokyfg61g9tq/?launcher=false&amp;fcsContent=true&amp;pbMode=normal" TargetMode="External"/><Relationship Id="rId5" Type="http://schemas.openxmlformats.org/officeDocument/2006/relationships/hyperlink" Target="http://ucanr.edu/sites/WoodyBiomass/" TargetMode="External"/><Relationship Id="rId4" Type="http://schemas.openxmlformats.org/officeDocument/2006/relationships/hyperlink" Target="http://www.na.fs.fed.us/werc/wip/2018-rfp.shtm"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95400" y="1371600"/>
            <a:ext cx="7406640" cy="2514600"/>
          </a:xfrm>
        </p:spPr>
        <p:txBody>
          <a:bodyPr>
            <a:normAutofit fontScale="90000"/>
          </a:bodyPr>
          <a:lstStyle/>
          <a:p>
            <a:r>
              <a:rPr lang="en-US" altLang="en-US" sz="4000" dirty="0" smtClean="0"/>
              <a:t>2018 </a:t>
            </a:r>
            <a:r>
              <a:rPr lang="en-US" altLang="en-US" sz="4000" dirty="0" smtClean="0"/>
              <a:t>U.S. Forest Service</a:t>
            </a:r>
            <a:br>
              <a:rPr lang="en-US" altLang="en-US" sz="4000" dirty="0" smtClean="0"/>
            </a:br>
            <a:r>
              <a:rPr lang="en-US" altLang="en-US" sz="4000" dirty="0" smtClean="0"/>
              <a:t>Wood Innovations Program</a:t>
            </a:r>
            <a:br>
              <a:rPr lang="en-US" altLang="en-US" sz="4000" dirty="0" smtClean="0"/>
            </a:br>
            <a:r>
              <a:rPr lang="en-US" altLang="en-US" sz="4000" dirty="0" smtClean="0"/>
              <a:t/>
            </a:r>
            <a:br>
              <a:rPr lang="en-US" altLang="en-US" sz="4000" dirty="0" smtClean="0"/>
            </a:br>
            <a:r>
              <a:rPr lang="en-US" altLang="en-US" sz="3300" dirty="0" smtClean="0">
                <a:latin typeface="Tahoma" charset="0"/>
              </a:rPr>
              <a:t>Region </a:t>
            </a:r>
            <a:r>
              <a:rPr lang="en-US" altLang="en-US" sz="3300" dirty="0" smtClean="0">
                <a:latin typeface="Tahoma" charset="0"/>
              </a:rPr>
              <a:t>5 – California, Hawai’i,</a:t>
            </a:r>
            <a:br>
              <a:rPr lang="en-US" altLang="en-US" sz="3300" dirty="0" smtClean="0">
                <a:latin typeface="Tahoma" charset="0"/>
              </a:rPr>
            </a:br>
            <a:r>
              <a:rPr lang="en-US" altLang="en-US" sz="3300" dirty="0" smtClean="0">
                <a:latin typeface="Tahoma" charset="0"/>
              </a:rPr>
              <a:t>&amp; U.S. Affiliated Pacific Islands</a:t>
            </a:r>
            <a:br>
              <a:rPr lang="en-US" altLang="en-US" sz="3300" dirty="0" smtClean="0">
                <a:latin typeface="Tahoma" charset="0"/>
              </a:rPr>
            </a:br>
            <a:endParaRPr lang="en-US" sz="3300" dirty="0">
              <a:latin typeface="Tahoma" charset="0"/>
            </a:endParaRPr>
          </a:p>
        </p:txBody>
      </p:sp>
      <p:sp>
        <p:nvSpPr>
          <p:cNvPr id="2051" name="Rectangle 3"/>
          <p:cNvSpPr>
            <a:spLocks noGrp="1" noChangeArrowheads="1"/>
          </p:cNvSpPr>
          <p:nvPr>
            <p:ph type="subTitle" idx="1"/>
          </p:nvPr>
        </p:nvSpPr>
        <p:spPr>
          <a:xfrm>
            <a:off x="1295400" y="3657600"/>
            <a:ext cx="7406640" cy="4495800"/>
          </a:xfrm>
        </p:spPr>
        <p:txBody>
          <a:bodyPr>
            <a:normAutofit/>
          </a:bodyPr>
          <a:lstStyle/>
          <a:p>
            <a:pPr>
              <a:defRPr/>
            </a:pPr>
            <a:r>
              <a:rPr lang="en-US" altLang="en-US" sz="2400" dirty="0"/>
              <a:t>	</a:t>
            </a:r>
            <a:r>
              <a:rPr lang="en-US" altLang="en-US" sz="2400" dirty="0" smtClean="0"/>
              <a:t>	</a:t>
            </a:r>
            <a:r>
              <a:rPr lang="en-US" altLang="en-US" sz="2400" dirty="0" smtClean="0"/>
              <a:t>Marcus </a:t>
            </a:r>
            <a:r>
              <a:rPr lang="en-US" altLang="en-US" sz="2400" dirty="0" smtClean="0"/>
              <a:t>Taylor</a:t>
            </a:r>
          </a:p>
          <a:p>
            <a:pPr>
              <a:defRPr/>
            </a:pPr>
            <a:r>
              <a:rPr lang="en-US" altLang="en-US" sz="2400" dirty="0"/>
              <a:t>	</a:t>
            </a:r>
            <a:r>
              <a:rPr lang="en-US" altLang="en-US" sz="2400" dirty="0" smtClean="0"/>
              <a:t>		USFS Region 5</a:t>
            </a:r>
          </a:p>
          <a:p>
            <a:pPr>
              <a:defRPr/>
            </a:pPr>
            <a:r>
              <a:rPr lang="en-US" altLang="en-US" sz="2400" b="1" dirty="0" smtClean="0"/>
              <a:t>		Larry Swan</a:t>
            </a:r>
          </a:p>
          <a:p>
            <a:pPr>
              <a:defRPr/>
            </a:pPr>
            <a:r>
              <a:rPr lang="en-US" altLang="en-US" sz="2400" b="1" dirty="0" smtClean="0"/>
              <a:t>			USFS Region 5</a:t>
            </a:r>
          </a:p>
          <a:p>
            <a:pPr>
              <a:defRPr/>
            </a:pPr>
            <a:r>
              <a:rPr lang="en-US" altLang="en-US" sz="2400" dirty="0"/>
              <a:t>	</a:t>
            </a:r>
            <a:r>
              <a:rPr lang="en-US" altLang="en-US" sz="2400" dirty="0" smtClean="0"/>
              <a:t>	</a:t>
            </a:r>
            <a:r>
              <a:rPr lang="en-US" altLang="en-US" sz="2400" dirty="0" smtClean="0"/>
              <a:t>Roger Swenson</a:t>
            </a:r>
            <a:endParaRPr lang="en-US" altLang="en-US" sz="2400" dirty="0" smtClean="0"/>
          </a:p>
          <a:p>
            <a:pPr>
              <a:defRPr/>
            </a:pPr>
            <a:r>
              <a:rPr lang="en-US" altLang="en-US" sz="2400" dirty="0"/>
              <a:t>	</a:t>
            </a:r>
            <a:r>
              <a:rPr lang="en-US" altLang="en-US" sz="2400" dirty="0" smtClean="0"/>
              <a:t>		</a:t>
            </a:r>
            <a:r>
              <a:rPr lang="en-US" altLang="en-US" sz="2400" dirty="0" smtClean="0"/>
              <a:t>Clean Development International</a:t>
            </a:r>
            <a:endParaRPr lang="en-US" altLang="en-US" sz="2400" dirty="0" smtClean="0"/>
          </a:p>
          <a:p>
            <a:pPr>
              <a:defRPr/>
            </a:pPr>
            <a:r>
              <a:rPr lang="en-US" altLang="en-US" sz="2400" dirty="0"/>
              <a:t>	</a:t>
            </a:r>
            <a:r>
              <a:rPr lang="en-US" altLang="en-US" sz="2400" dirty="0" smtClean="0"/>
              <a:t>	</a:t>
            </a:r>
            <a:endParaRPr lang="en-US" altLang="en-US" sz="2400" dirty="0"/>
          </a:p>
        </p:txBody>
      </p:sp>
      <p:sp>
        <p:nvSpPr>
          <p:cNvPr id="2" name="Slide Number Placeholder 1"/>
          <p:cNvSpPr>
            <a:spLocks noGrp="1"/>
          </p:cNvSpPr>
          <p:nvPr>
            <p:ph type="sldNum" sz="quarter" idx="12"/>
          </p:nvPr>
        </p:nvSpPr>
        <p:spPr/>
        <p:txBody>
          <a:bodyPr/>
          <a:lstStyle/>
          <a:p>
            <a:fld id="{447EC280-22CA-C04E-B80E-867687690780}" type="slidenum">
              <a:rPr lang="en-US" smtClean="0"/>
              <a:pPr/>
              <a:t>1</a:t>
            </a:fld>
            <a:endParaRPr lang="en-US"/>
          </a:p>
        </p:txBody>
      </p:sp>
      <p:cxnSp>
        <p:nvCxnSpPr>
          <p:cNvPr id="4" name="Straight Connector 3"/>
          <p:cNvCxnSpPr/>
          <p:nvPr/>
        </p:nvCxnSpPr>
        <p:spPr>
          <a:xfrm>
            <a:off x="1447800" y="2133600"/>
            <a:ext cx="6172200" cy="0"/>
          </a:xfrm>
          <a:prstGeom prst="line">
            <a:avLst/>
          </a:prstGeom>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3604738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943088" cy="1143000"/>
          </a:xfrm>
        </p:spPr>
        <p:txBody>
          <a:bodyPr/>
          <a:lstStyle/>
          <a:p>
            <a:r>
              <a:rPr lang="en-US" dirty="0" smtClean="0"/>
              <a:t>Previous Wood </a:t>
            </a:r>
            <a:r>
              <a:rPr lang="en-US" dirty="0" smtClean="0"/>
              <a:t>Innovations </a:t>
            </a:r>
            <a:r>
              <a:rPr lang="en-US" dirty="0" smtClean="0"/>
              <a:t>Grants</a:t>
            </a:r>
            <a:endParaRPr lang="en-US" dirty="0"/>
          </a:p>
        </p:txBody>
      </p:sp>
      <p:pic>
        <p:nvPicPr>
          <p:cNvPr id="6" name="Content Placeholder 5"/>
          <p:cNvPicPr>
            <a:picLocks noGrp="1" noChangeAspect="1"/>
          </p:cNvPicPr>
          <p:nvPr>
            <p:ph sz="half" idx="1"/>
          </p:nvPr>
        </p:nvPicPr>
        <p:blipFill>
          <a:blip r:embed="rId2" cstate="email">
            <a:extLst>
              <a:ext uri="{28A0092B-C50C-407E-A947-70E740481C1C}">
                <a14:useLocalDpi xmlns:a14="http://schemas.microsoft.com/office/drawing/2010/main" val="0"/>
              </a:ext>
            </a:extLst>
          </a:blip>
          <a:stretch>
            <a:fillRect/>
          </a:stretch>
        </p:blipFill>
        <p:spPr>
          <a:xfrm>
            <a:off x="-24641" y="990600"/>
            <a:ext cx="9190412" cy="4602480"/>
          </a:xfrm>
        </p:spPr>
      </p:pic>
      <p:sp>
        <p:nvSpPr>
          <p:cNvPr id="4" name="Content Placeholder 3"/>
          <p:cNvSpPr>
            <a:spLocks noGrp="1"/>
          </p:cNvSpPr>
          <p:nvPr>
            <p:ph sz="half" idx="2"/>
          </p:nvPr>
        </p:nvSpPr>
        <p:spPr/>
        <p:txBody>
          <a:bodyPr/>
          <a:lstStyle/>
          <a:p>
            <a:endParaRPr lang="en-US" dirty="0"/>
          </a:p>
        </p:txBody>
      </p:sp>
      <p:sp>
        <p:nvSpPr>
          <p:cNvPr id="5" name="Slide Number Placeholder 4"/>
          <p:cNvSpPr>
            <a:spLocks noGrp="1"/>
          </p:cNvSpPr>
          <p:nvPr>
            <p:ph type="sldNum" sz="quarter" idx="12"/>
          </p:nvPr>
        </p:nvSpPr>
        <p:spPr/>
        <p:txBody>
          <a:bodyPr/>
          <a:lstStyle/>
          <a:p>
            <a:fld id="{C935C41D-2A41-5447-B77B-58B72F4E0332}" type="slidenum">
              <a:rPr lang="en-US" smtClean="0"/>
              <a:pPr/>
              <a:t>10</a:t>
            </a:fld>
            <a:endParaRPr lang="en-US"/>
          </a:p>
        </p:txBody>
      </p:sp>
      <p:cxnSp>
        <p:nvCxnSpPr>
          <p:cNvPr id="9" name="Straight Arrow Connector 8"/>
          <p:cNvCxnSpPr/>
          <p:nvPr/>
        </p:nvCxnSpPr>
        <p:spPr>
          <a:xfrm>
            <a:off x="6248400" y="4191000"/>
            <a:ext cx="1524000" cy="0"/>
          </a:xfrm>
          <a:prstGeom prst="straightConnector1">
            <a:avLst/>
          </a:prstGeom>
          <a:ln w="76200">
            <a:solidFill>
              <a:srgbClr val="FF0000"/>
            </a:solidFill>
            <a:tailEnd type="triangle"/>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5276088" y="3267670"/>
            <a:ext cx="1295400" cy="923330"/>
          </a:xfrm>
          <a:prstGeom prst="rect">
            <a:avLst/>
          </a:prstGeom>
          <a:noFill/>
        </p:spPr>
        <p:txBody>
          <a:bodyPr wrap="square" rtlCol="0">
            <a:spAutoFit/>
          </a:bodyPr>
          <a:lstStyle/>
          <a:p>
            <a:r>
              <a:rPr lang="en-US" dirty="0" smtClean="0">
                <a:solidFill>
                  <a:srgbClr val="FF0000"/>
                </a:solidFill>
              </a:rPr>
              <a:t>SEARCH PREVIOUS GRANTS</a:t>
            </a:r>
            <a:endParaRPr lang="en-US" dirty="0">
              <a:solidFill>
                <a:srgbClr val="FF0000"/>
              </a:solidFill>
            </a:endParaRPr>
          </a:p>
        </p:txBody>
      </p:sp>
    </p:spTree>
    <p:extLst>
      <p:ext uri="{BB962C8B-B14F-4D97-AF65-F5344CB8AC3E}">
        <p14:creationId xmlns:p14="http://schemas.microsoft.com/office/powerpoint/2010/main" val="3194867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228600"/>
            <a:ext cx="7498080" cy="1447800"/>
          </a:xfrm>
        </p:spPr>
        <p:txBody>
          <a:bodyPr>
            <a:noAutofit/>
          </a:bodyPr>
          <a:lstStyle/>
          <a:p>
            <a:r>
              <a:rPr lang="en-US" sz="3600" dirty="0" smtClean="0">
                <a:latin typeface="Tahoma" charset="0"/>
              </a:rPr>
              <a:t>Other Application Requirements or Considerations</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11</a:t>
            </a:fld>
            <a:endParaRPr lang="en-US"/>
          </a:p>
        </p:txBody>
      </p:sp>
      <p:sp>
        <p:nvSpPr>
          <p:cNvPr id="3" name="TextBox 2"/>
          <p:cNvSpPr txBox="1"/>
          <p:nvPr/>
        </p:nvSpPr>
        <p:spPr>
          <a:xfrm>
            <a:off x="1447800" y="2133600"/>
            <a:ext cx="7467600" cy="4031873"/>
          </a:xfrm>
          <a:prstGeom prst="rect">
            <a:avLst/>
          </a:prstGeom>
          <a:noFill/>
        </p:spPr>
        <p:txBody>
          <a:bodyPr wrap="square" rtlCol="0">
            <a:spAutoFit/>
          </a:bodyPr>
          <a:lstStyle/>
          <a:p>
            <a:pPr marL="457200" indent="-457200">
              <a:buFont typeface="Arial" panose="020B0604020202020204" pitchFamily="34" charset="0"/>
              <a:buChar char="•"/>
            </a:pPr>
            <a:r>
              <a:rPr lang="en-US" sz="3200" dirty="0" smtClean="0"/>
              <a:t>Match Documentation</a:t>
            </a:r>
          </a:p>
          <a:p>
            <a:pPr marL="457200" indent="-457200">
              <a:buFont typeface="Arial" panose="020B0604020202020204" pitchFamily="34" charset="0"/>
              <a:buChar char="•"/>
            </a:pPr>
            <a:r>
              <a:rPr lang="en-US" sz="3200" dirty="0" smtClean="0"/>
              <a:t>Partners &amp; Management </a:t>
            </a:r>
            <a:r>
              <a:rPr lang="en-US" sz="3200" dirty="0" smtClean="0"/>
              <a:t>Team</a:t>
            </a:r>
          </a:p>
          <a:p>
            <a:pPr marL="457200" indent="-457200">
              <a:buFont typeface="Arial" panose="020B0604020202020204" pitchFamily="34" charset="0"/>
              <a:buChar char="•"/>
            </a:pPr>
            <a:r>
              <a:rPr lang="en-US" sz="3200" dirty="0" smtClean="0"/>
              <a:t>DUNS Number</a:t>
            </a:r>
          </a:p>
          <a:p>
            <a:pPr marL="457200" indent="-457200">
              <a:buFont typeface="Arial" panose="020B0604020202020204" pitchFamily="34" charset="0"/>
              <a:buChar char="•"/>
            </a:pPr>
            <a:r>
              <a:rPr lang="en-US" sz="3200" dirty="0" smtClean="0"/>
              <a:t>SAM Registration</a:t>
            </a:r>
            <a:endParaRPr lang="en-US" dirty="0"/>
          </a:p>
          <a:p>
            <a:pPr marL="457200" indent="-457200">
              <a:buFont typeface="Arial" panose="020B0604020202020204" pitchFamily="34" charset="0"/>
              <a:buChar char="•"/>
            </a:pPr>
            <a:r>
              <a:rPr lang="en-US" sz="3200" dirty="0" smtClean="0"/>
              <a:t>Tips for Application</a:t>
            </a:r>
          </a:p>
          <a:p>
            <a:r>
              <a:rPr lang="en-US" dirty="0" smtClean="0"/>
              <a:t>	</a:t>
            </a:r>
            <a:r>
              <a:rPr lang="en-US" sz="2400" dirty="0" smtClean="0"/>
              <a:t>Contact </a:t>
            </a:r>
            <a:r>
              <a:rPr lang="en-US" sz="2400" dirty="0"/>
              <a:t>Regional Coordinators</a:t>
            </a:r>
          </a:p>
          <a:p>
            <a:r>
              <a:rPr lang="en-US" sz="2400" dirty="0"/>
              <a:t>	</a:t>
            </a:r>
            <a:r>
              <a:rPr lang="en-US" sz="2400" dirty="0" smtClean="0"/>
              <a:t>Project Abstract</a:t>
            </a:r>
          </a:p>
          <a:p>
            <a:r>
              <a:rPr lang="en-US" sz="2400" dirty="0"/>
              <a:t>	</a:t>
            </a:r>
            <a:r>
              <a:rPr lang="en-US" sz="2400" dirty="0" smtClean="0"/>
              <a:t>Page Lengths</a:t>
            </a:r>
          </a:p>
          <a:p>
            <a:r>
              <a:rPr lang="en-US" sz="2400" dirty="0"/>
              <a:t>	</a:t>
            </a:r>
            <a:r>
              <a:rPr lang="en-US" sz="2400" dirty="0" smtClean="0"/>
              <a:t>Letters of Support</a:t>
            </a:r>
          </a:p>
        </p:txBody>
      </p:sp>
    </p:spTree>
    <p:extLst>
      <p:ext uri="{BB962C8B-B14F-4D97-AF65-F5344CB8AC3E}">
        <p14:creationId xmlns:p14="http://schemas.microsoft.com/office/powerpoint/2010/main" val="40464917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33400"/>
            <a:ext cx="7498080" cy="1447800"/>
          </a:xfrm>
        </p:spPr>
        <p:txBody>
          <a:bodyPr>
            <a:noAutofit/>
          </a:bodyPr>
          <a:lstStyle/>
          <a:p>
            <a:r>
              <a:rPr lang="en-US" sz="3600" dirty="0" smtClean="0">
                <a:latin typeface="Tahoma" charset="0"/>
              </a:rPr>
              <a:t>Application Sections</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12</a:t>
            </a:fld>
            <a:endParaRPr lang="en-US"/>
          </a:p>
        </p:txBody>
      </p:sp>
      <p:sp>
        <p:nvSpPr>
          <p:cNvPr id="4" name="TextBox 3"/>
          <p:cNvSpPr txBox="1"/>
          <p:nvPr/>
        </p:nvSpPr>
        <p:spPr>
          <a:xfrm>
            <a:off x="1371600" y="1981200"/>
            <a:ext cx="7162800" cy="2209836"/>
          </a:xfrm>
          <a:prstGeom prst="rect">
            <a:avLst/>
          </a:prstGeom>
          <a:noFill/>
        </p:spPr>
        <p:txBody>
          <a:bodyPr wrap="square" rtlCol="0">
            <a:spAutoFit/>
          </a:bodyPr>
          <a:lstStyle/>
          <a:p>
            <a:pPr eaLnBrk="1" hangingPunct="1">
              <a:spcBef>
                <a:spcPct val="30000"/>
              </a:spcBef>
              <a:defRPr/>
            </a:pPr>
            <a:r>
              <a:rPr lang="en-US" sz="3200" dirty="0"/>
              <a:t>Part 1: Cooperator Contact Information, Narrative and Program of Work, and any </a:t>
            </a:r>
            <a:r>
              <a:rPr lang="en-US" sz="3200" dirty="0" smtClean="0"/>
              <a:t>appendices;</a:t>
            </a:r>
          </a:p>
          <a:p>
            <a:pPr eaLnBrk="1" hangingPunct="1">
              <a:spcBef>
                <a:spcPct val="30000"/>
              </a:spcBef>
              <a:defRPr/>
            </a:pPr>
            <a:r>
              <a:rPr lang="en-US" sz="3200" dirty="0" smtClean="0"/>
              <a:t>Part </a:t>
            </a:r>
            <a:r>
              <a:rPr lang="en-US" sz="3200" dirty="0"/>
              <a:t>2: Required Financial </a:t>
            </a:r>
            <a:r>
              <a:rPr lang="en-US" sz="3200" dirty="0" smtClean="0"/>
              <a:t>Forms</a:t>
            </a:r>
            <a:endParaRPr lang="en-US" sz="3200" dirty="0"/>
          </a:p>
        </p:txBody>
      </p:sp>
    </p:spTree>
    <p:extLst>
      <p:ext uri="{BB962C8B-B14F-4D97-AF65-F5344CB8AC3E}">
        <p14:creationId xmlns:p14="http://schemas.microsoft.com/office/powerpoint/2010/main" val="946556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498080" cy="1447800"/>
          </a:xfrm>
        </p:spPr>
        <p:txBody>
          <a:bodyPr>
            <a:noAutofit/>
          </a:bodyPr>
          <a:lstStyle/>
          <a:p>
            <a:r>
              <a:rPr lang="en-US" sz="3600" dirty="0" smtClean="0">
                <a:latin typeface="Tahoma" charset="0"/>
              </a:rPr>
              <a:t>Application Review Process</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13</a:t>
            </a:fld>
            <a:endParaRPr lang="en-US"/>
          </a:p>
        </p:txBody>
      </p:sp>
      <p:sp>
        <p:nvSpPr>
          <p:cNvPr id="3" name="TextBox 2"/>
          <p:cNvSpPr txBox="1"/>
          <p:nvPr/>
        </p:nvSpPr>
        <p:spPr>
          <a:xfrm>
            <a:off x="1524000" y="1752600"/>
            <a:ext cx="6858000" cy="2554545"/>
          </a:xfrm>
          <a:prstGeom prst="rect">
            <a:avLst/>
          </a:prstGeom>
          <a:noFill/>
        </p:spPr>
        <p:txBody>
          <a:bodyPr wrap="square" rtlCol="0">
            <a:spAutoFit/>
          </a:bodyPr>
          <a:lstStyle/>
          <a:p>
            <a:r>
              <a:rPr lang="en-US" sz="3200" dirty="0" smtClean="0"/>
              <a:t>Regional Level Review</a:t>
            </a:r>
          </a:p>
          <a:p>
            <a:endParaRPr lang="en-US" sz="3200" dirty="0" smtClean="0"/>
          </a:p>
          <a:p>
            <a:r>
              <a:rPr lang="en-US" sz="3200" dirty="0" smtClean="0"/>
              <a:t>National Level Review</a:t>
            </a:r>
          </a:p>
          <a:p>
            <a:endParaRPr lang="en-US" sz="3200" dirty="0" smtClean="0"/>
          </a:p>
          <a:p>
            <a:r>
              <a:rPr lang="en-US" sz="3200" dirty="0" smtClean="0"/>
              <a:t>Washington Office &amp; USDA Review</a:t>
            </a:r>
          </a:p>
        </p:txBody>
      </p:sp>
    </p:spTree>
    <p:extLst>
      <p:ext uri="{BB962C8B-B14F-4D97-AF65-F5344CB8AC3E}">
        <p14:creationId xmlns:p14="http://schemas.microsoft.com/office/powerpoint/2010/main" val="39306030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3999" y="2286000"/>
            <a:ext cx="7472431" cy="1143000"/>
          </a:xfrm>
        </p:spPr>
        <p:txBody>
          <a:bodyPr>
            <a:normAutofit fontScale="90000"/>
          </a:bodyPr>
          <a:lstStyle/>
          <a:p>
            <a:r>
              <a:rPr lang="en-US" dirty="0">
                <a:latin typeface="Tahoma" charset="0"/>
              </a:rPr>
              <a:t>USFS </a:t>
            </a:r>
            <a:r>
              <a:rPr lang="en-US" dirty="0" smtClean="0">
                <a:latin typeface="Tahoma" charset="0"/>
              </a:rPr>
              <a:t>California, Hawai’i, &amp; U.S. Affiliated Pacific Islands –</a:t>
            </a:r>
            <a:br>
              <a:rPr lang="en-US" dirty="0" smtClean="0">
                <a:latin typeface="Tahoma" charset="0"/>
              </a:rPr>
            </a:br>
            <a:r>
              <a:rPr lang="en-US" dirty="0" smtClean="0">
                <a:latin typeface="Tahoma" charset="0"/>
              </a:rPr>
              <a:t>Region 5 Wood </a:t>
            </a:r>
            <a:r>
              <a:rPr lang="en-US" dirty="0">
                <a:latin typeface="Tahoma" charset="0"/>
              </a:rPr>
              <a:t>&amp; Biomass Utilization Mission</a:t>
            </a:r>
          </a:p>
        </p:txBody>
      </p:sp>
      <p:sp>
        <p:nvSpPr>
          <p:cNvPr id="4" name="Content Placeholder 3"/>
          <p:cNvSpPr>
            <a:spLocks noGrp="1"/>
          </p:cNvSpPr>
          <p:nvPr>
            <p:ph sz="half" idx="1"/>
          </p:nvPr>
        </p:nvSpPr>
        <p:spPr>
          <a:xfrm>
            <a:off x="1523999" y="3886200"/>
            <a:ext cx="7086600" cy="2971800"/>
          </a:xfrm>
        </p:spPr>
        <p:txBody>
          <a:bodyPr>
            <a:normAutofit/>
          </a:bodyPr>
          <a:lstStyle/>
          <a:p>
            <a:endParaRPr lang="en-US" sz="2000" dirty="0" smtClean="0">
              <a:latin typeface="Tahoma" charset="0"/>
            </a:endParaRPr>
          </a:p>
          <a:p>
            <a:r>
              <a:rPr lang="en-US" sz="2000" dirty="0" smtClean="0">
                <a:latin typeface="Tahoma" charset="0"/>
              </a:rPr>
              <a:t>Retain </a:t>
            </a:r>
            <a:r>
              <a:rPr lang="en-US" sz="2000" dirty="0">
                <a:latin typeface="Tahoma" charset="0"/>
              </a:rPr>
              <a:t>a competitive and resilient wood products industry infrastructure to help accomplish ecosystem restoration objectives, create and retain jobs, and partially defray management </a:t>
            </a:r>
            <a:r>
              <a:rPr lang="en-US" sz="2000" dirty="0" smtClean="0">
                <a:latin typeface="Tahoma" charset="0"/>
              </a:rPr>
              <a:t>cost through innovation and market diversification.</a:t>
            </a:r>
            <a:endParaRPr lang="en-US" sz="2000" dirty="0">
              <a:latin typeface="Tahoma" charset="0"/>
            </a:endParaRPr>
          </a:p>
        </p:txBody>
      </p:sp>
      <p:sp>
        <p:nvSpPr>
          <p:cNvPr id="3" name="Slide Number Placeholder 2"/>
          <p:cNvSpPr>
            <a:spLocks noGrp="1"/>
          </p:cNvSpPr>
          <p:nvPr>
            <p:ph type="sldNum" sz="quarter" idx="12"/>
          </p:nvPr>
        </p:nvSpPr>
        <p:spPr/>
        <p:txBody>
          <a:bodyPr/>
          <a:lstStyle/>
          <a:p>
            <a:fld id="{C935C41D-2A41-5447-B77B-58B72F4E0332}"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152400"/>
            <a:ext cx="7498080" cy="1447800"/>
          </a:xfrm>
        </p:spPr>
        <p:txBody>
          <a:bodyPr>
            <a:noAutofit/>
          </a:bodyPr>
          <a:lstStyle/>
          <a:p>
            <a:r>
              <a:rPr lang="en-US" sz="3600" dirty="0">
                <a:latin typeface="Tahoma" charset="0"/>
              </a:rPr>
              <a:t>Priority Emphasis Areas for USFS </a:t>
            </a:r>
            <a:r>
              <a:rPr lang="en-US" sz="3600" dirty="0" smtClean="0">
                <a:latin typeface="Tahoma" charset="0"/>
              </a:rPr>
              <a:t>R5</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15</a:t>
            </a:fld>
            <a:endParaRPr lang="en-US"/>
          </a:p>
        </p:txBody>
      </p:sp>
      <p:sp>
        <p:nvSpPr>
          <p:cNvPr id="3" name="TextBox 2"/>
          <p:cNvSpPr txBox="1"/>
          <p:nvPr/>
        </p:nvSpPr>
        <p:spPr>
          <a:xfrm>
            <a:off x="1447800" y="1219200"/>
            <a:ext cx="7239000" cy="5909310"/>
          </a:xfrm>
          <a:prstGeom prst="rect">
            <a:avLst/>
          </a:prstGeom>
          <a:noFill/>
        </p:spPr>
        <p:txBody>
          <a:bodyPr wrap="square" rtlCol="0">
            <a:spAutoFit/>
          </a:bodyPr>
          <a:lstStyle/>
          <a:p>
            <a:pPr marL="285750" indent="-285750">
              <a:buFont typeface="Arial" panose="020B0604020202020204" pitchFamily="34" charset="0"/>
              <a:buChar char="•"/>
            </a:pPr>
            <a:r>
              <a:rPr lang="en-US" sz="2400" dirty="0" smtClean="0"/>
              <a:t>Infrastructure retention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Market </a:t>
            </a:r>
            <a:r>
              <a:rPr lang="en-US" sz="2400" dirty="0" smtClean="0"/>
              <a:t>diversification</a:t>
            </a:r>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Utilize large volumes of woody biomass by the end of the grant</a:t>
            </a:r>
          </a:p>
          <a:p>
            <a:endParaRPr lang="en-US" sz="2400" dirty="0" smtClean="0"/>
          </a:p>
          <a:p>
            <a:pPr marL="285750" indent="-285750">
              <a:buFont typeface="Arial" panose="020B0604020202020204" pitchFamily="34" charset="0"/>
              <a:buChar char="•"/>
            </a:pPr>
            <a:r>
              <a:rPr lang="en-US" sz="2400" dirty="0" smtClean="0"/>
              <a:t>NFF/USFS Statewide Wood Business Opportunity Follow-Up</a:t>
            </a:r>
            <a:endParaRPr lang="en-US" sz="2400" dirty="0" smtClean="0"/>
          </a:p>
          <a:p>
            <a:pPr marL="285750" indent="-285750">
              <a:buFont typeface="Arial" panose="020B0604020202020204" pitchFamily="34" charset="0"/>
              <a:buChar char="•"/>
            </a:pPr>
            <a:endParaRPr lang="en-US" sz="2400" dirty="0" smtClean="0"/>
          </a:p>
          <a:p>
            <a:pPr marL="285750" indent="-285750">
              <a:buFont typeface="Arial" panose="020B0604020202020204" pitchFamily="34" charset="0"/>
              <a:buChar char="•"/>
            </a:pPr>
            <a:r>
              <a:rPr lang="en-US" sz="2400" dirty="0" smtClean="0"/>
              <a:t>Governor’s Tree Mortality Emergency Proclamation (California</a:t>
            </a:r>
            <a:r>
              <a:rPr lang="en-US" sz="2400" dirty="0" smtClean="0"/>
              <a:t>)</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smtClean="0"/>
              <a:t>Projects that advance priorities within State Forest Action Plan</a:t>
            </a:r>
            <a:endParaRPr lang="en-US" sz="2400" dirty="0" smtClean="0"/>
          </a:p>
          <a:p>
            <a:endParaRPr lang="en-US" dirty="0"/>
          </a:p>
        </p:txBody>
      </p:sp>
    </p:spTree>
    <p:extLst>
      <p:ext uri="{BB962C8B-B14F-4D97-AF65-F5344CB8AC3E}">
        <p14:creationId xmlns:p14="http://schemas.microsoft.com/office/powerpoint/2010/main" val="32534143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Rectangle 4"/>
          <p:cNvSpPr>
            <a:spLocks noGrp="1" noChangeArrowheads="1"/>
          </p:cNvSpPr>
          <p:nvPr>
            <p:ph type="title"/>
          </p:nvPr>
        </p:nvSpPr>
        <p:spPr>
          <a:xfrm>
            <a:off x="1295400" y="228600"/>
            <a:ext cx="7498080" cy="1143000"/>
          </a:xfrm>
        </p:spPr>
        <p:txBody>
          <a:bodyPr/>
          <a:lstStyle/>
          <a:p>
            <a:pPr eaLnBrk="1" hangingPunct="1"/>
            <a:r>
              <a:rPr lang="en-US" dirty="0">
                <a:latin typeface="Tahoma" charset="0"/>
              </a:rPr>
              <a:t>Contact Information</a:t>
            </a:r>
          </a:p>
        </p:txBody>
      </p:sp>
      <p:sp>
        <p:nvSpPr>
          <p:cNvPr id="3" name="Content Placeholder 2"/>
          <p:cNvSpPr>
            <a:spLocks noGrp="1"/>
          </p:cNvSpPr>
          <p:nvPr>
            <p:ph idx="1"/>
          </p:nvPr>
        </p:nvSpPr>
        <p:spPr>
          <a:xfrm>
            <a:off x="1524000" y="1676400"/>
            <a:ext cx="7391400" cy="4191000"/>
          </a:xfrm>
        </p:spPr>
        <p:txBody>
          <a:bodyPr>
            <a:normAutofit fontScale="92500" lnSpcReduction="10000"/>
          </a:bodyPr>
          <a:lstStyle/>
          <a:p>
            <a:pPr marL="0" indent="0">
              <a:buFont typeface="Wingdings" charset="0"/>
              <a:buNone/>
            </a:pPr>
            <a:r>
              <a:rPr lang="en-US" b="1" dirty="0" smtClean="0">
                <a:latin typeface="Tahoma" charset="0"/>
              </a:rPr>
              <a:t>Larry </a:t>
            </a:r>
            <a:r>
              <a:rPr lang="en-US" b="1" dirty="0">
                <a:latin typeface="Tahoma" charset="0"/>
              </a:rPr>
              <a:t>Swan</a:t>
            </a:r>
          </a:p>
          <a:p>
            <a:pPr marL="0" indent="0">
              <a:buFont typeface="Wingdings" charset="0"/>
              <a:buNone/>
            </a:pPr>
            <a:r>
              <a:rPr lang="en-US" sz="2400" dirty="0" smtClean="0">
                <a:latin typeface="Tahoma" charset="0"/>
                <a:hlinkClick r:id="rId3"/>
              </a:rPr>
              <a:t>lswan01@fs.fed.us</a:t>
            </a:r>
            <a:endParaRPr lang="en-US" sz="2400" dirty="0">
              <a:latin typeface="Tahoma" charset="0"/>
            </a:endParaRPr>
          </a:p>
          <a:p>
            <a:pPr marL="0" indent="0">
              <a:buFont typeface="Wingdings" charset="0"/>
              <a:buNone/>
            </a:pPr>
            <a:r>
              <a:rPr lang="en-US" sz="2400" dirty="0" smtClean="0">
                <a:latin typeface="Tahoma" charset="0"/>
              </a:rPr>
              <a:t>707.562.8917</a:t>
            </a:r>
          </a:p>
          <a:p>
            <a:pPr marL="0" indent="0">
              <a:buFont typeface="Wingdings" charset="0"/>
              <a:buNone/>
            </a:pPr>
            <a:endParaRPr lang="en-US" sz="2400" b="1" dirty="0">
              <a:latin typeface="Tahoma" charset="0"/>
            </a:endParaRPr>
          </a:p>
          <a:p>
            <a:pPr marL="0" indent="0">
              <a:buFont typeface="Wingdings" charset="0"/>
              <a:buNone/>
            </a:pPr>
            <a:r>
              <a:rPr lang="en-US" b="1" dirty="0" smtClean="0">
                <a:latin typeface="Tahoma" charset="0"/>
              </a:rPr>
              <a:t>Marcus Taylor</a:t>
            </a:r>
          </a:p>
          <a:p>
            <a:pPr marL="0" indent="0">
              <a:buFont typeface="Wingdings" charset="0"/>
              <a:buNone/>
            </a:pPr>
            <a:r>
              <a:rPr lang="en-US" sz="2400" dirty="0" smtClean="0">
                <a:latin typeface="Tahoma" charset="0"/>
                <a:hlinkClick r:id="rId4"/>
              </a:rPr>
              <a:t>marcustaylor@fs.fed.us</a:t>
            </a:r>
            <a:endParaRPr lang="en-US" sz="2400" dirty="0" smtClean="0">
              <a:latin typeface="Tahoma" charset="0"/>
            </a:endParaRPr>
          </a:p>
          <a:p>
            <a:pPr marL="0" indent="0">
              <a:buFont typeface="Wingdings" charset="0"/>
              <a:buNone/>
            </a:pPr>
            <a:r>
              <a:rPr lang="en-US" sz="2400" dirty="0" smtClean="0">
                <a:latin typeface="Tahoma" charset="0"/>
              </a:rPr>
              <a:t>707.562.9122</a:t>
            </a:r>
          </a:p>
          <a:p>
            <a:pPr marL="0" indent="0">
              <a:buFont typeface="Wingdings" charset="0"/>
              <a:buNone/>
            </a:pPr>
            <a:endParaRPr lang="en-US" sz="2400" dirty="0" smtClean="0">
              <a:latin typeface="Tahoma" charset="0"/>
            </a:endParaRPr>
          </a:p>
          <a:p>
            <a:pPr marL="0" indent="0">
              <a:buFont typeface="Wingdings" charset="0"/>
              <a:buNone/>
            </a:pPr>
            <a:r>
              <a:rPr lang="en-US" sz="2400" dirty="0">
                <a:latin typeface="Tahoma" charset="0"/>
              </a:rPr>
              <a:t>Wood &amp; Biomass Utilization Specialists</a:t>
            </a:r>
          </a:p>
          <a:p>
            <a:pPr marL="0" indent="0">
              <a:buFont typeface="Wingdings" charset="0"/>
              <a:buNone/>
            </a:pPr>
            <a:r>
              <a:rPr lang="en-US" sz="2400" dirty="0">
                <a:latin typeface="Tahoma" charset="0"/>
              </a:rPr>
              <a:t>USDA Forest </a:t>
            </a:r>
            <a:r>
              <a:rPr lang="en-US" sz="2400" dirty="0" smtClean="0">
                <a:latin typeface="Tahoma" charset="0"/>
              </a:rPr>
              <a:t>Service</a:t>
            </a:r>
            <a:endParaRPr lang="en-US" sz="2400" dirty="0" smtClean="0">
              <a:latin typeface="Tahoma" charset="0"/>
            </a:endParaRPr>
          </a:p>
        </p:txBody>
      </p:sp>
      <p:sp>
        <p:nvSpPr>
          <p:cNvPr id="2" name="Slide Number Placeholder 1"/>
          <p:cNvSpPr>
            <a:spLocks noGrp="1"/>
          </p:cNvSpPr>
          <p:nvPr>
            <p:ph type="sldNum" sz="quarter" idx="12"/>
          </p:nvPr>
        </p:nvSpPr>
        <p:spPr/>
        <p:txBody>
          <a:bodyPr/>
          <a:lstStyle/>
          <a:p>
            <a:fld id="{7C33215E-6864-FF40-987B-5820269FBA35}" type="slidenum">
              <a:rPr lang="en-US" smtClean="0"/>
              <a:pPr/>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447800" y="762000"/>
            <a:ext cx="7498080" cy="1143000"/>
          </a:xfrm>
        </p:spPr>
        <p:txBody>
          <a:bodyPr/>
          <a:lstStyle/>
          <a:p>
            <a:pPr eaLnBrk="1" hangingPunct="1"/>
            <a:r>
              <a:rPr lang="en-US" dirty="0" smtClean="0">
                <a:latin typeface="Tahoma" charset="0"/>
              </a:rPr>
              <a:t>Outline</a:t>
            </a:r>
            <a:endParaRPr lang="en-US" dirty="0">
              <a:latin typeface="Tahoma" charset="0"/>
            </a:endParaRPr>
          </a:p>
        </p:txBody>
      </p:sp>
      <p:sp>
        <p:nvSpPr>
          <p:cNvPr id="20483" name="Rectangle 3"/>
          <p:cNvSpPr>
            <a:spLocks noGrp="1" noChangeArrowheads="1"/>
          </p:cNvSpPr>
          <p:nvPr>
            <p:ph idx="1"/>
          </p:nvPr>
        </p:nvSpPr>
        <p:spPr>
          <a:xfrm>
            <a:off x="1447800" y="2057400"/>
            <a:ext cx="7409688" cy="4400550"/>
          </a:xfrm>
        </p:spPr>
        <p:txBody>
          <a:bodyPr>
            <a:normAutofit fontScale="92500" lnSpcReduction="20000"/>
          </a:bodyPr>
          <a:lstStyle/>
          <a:p>
            <a:pPr>
              <a:defRPr/>
            </a:pPr>
            <a:r>
              <a:rPr lang="en-US" altLang="en-US" sz="4000" dirty="0" smtClean="0"/>
              <a:t>Resources</a:t>
            </a:r>
          </a:p>
          <a:p>
            <a:pPr>
              <a:defRPr/>
            </a:pPr>
            <a:r>
              <a:rPr lang="en-US" altLang="en-US" sz="4000" dirty="0" smtClean="0"/>
              <a:t>Category </a:t>
            </a:r>
            <a:r>
              <a:rPr lang="en-US" altLang="en-US" sz="4000" dirty="0"/>
              <a:t>1 - Wood Energy Markets &amp; Products</a:t>
            </a:r>
          </a:p>
          <a:p>
            <a:pPr>
              <a:defRPr/>
            </a:pPr>
            <a:r>
              <a:rPr lang="en-US" altLang="en-US" sz="4000" dirty="0"/>
              <a:t>Category 2 – Wood Products Market </a:t>
            </a:r>
            <a:r>
              <a:rPr lang="en-US" altLang="en-US" sz="4000" dirty="0" smtClean="0"/>
              <a:t>Expansion</a:t>
            </a:r>
          </a:p>
          <a:p>
            <a:pPr>
              <a:defRPr/>
            </a:pPr>
            <a:r>
              <a:rPr lang="en-US" altLang="en-US" sz="4000" dirty="0" smtClean="0"/>
              <a:t>Previous R5 Projects</a:t>
            </a:r>
          </a:p>
          <a:p>
            <a:pPr>
              <a:defRPr/>
            </a:pPr>
            <a:r>
              <a:rPr lang="en-US" altLang="en-US" sz="4000" dirty="0" smtClean="0"/>
              <a:t>Application Tips</a:t>
            </a:r>
            <a:endParaRPr lang="en-US" altLang="en-US" sz="4000" dirty="0"/>
          </a:p>
          <a:p>
            <a:pPr>
              <a:defRPr/>
            </a:pPr>
            <a:r>
              <a:rPr lang="en-US" altLang="en-US" sz="4000" dirty="0" smtClean="0"/>
              <a:t>Regional Application Priorities</a:t>
            </a:r>
            <a:endParaRPr lang="en-US" altLang="en-US" dirty="0" smtClean="0">
              <a:ea typeface="+mn-ea"/>
            </a:endParaRPr>
          </a:p>
          <a:p>
            <a:pPr eaLnBrk="1" hangingPunct="1">
              <a:buFont typeface="Wingdings" pitchFamily="2" charset="2"/>
              <a:buChar char="n"/>
              <a:defRPr/>
            </a:pPr>
            <a:endParaRPr lang="en-US" altLang="en-US" dirty="0" smtClean="0">
              <a:ea typeface="+mn-ea"/>
            </a:endParaRPr>
          </a:p>
        </p:txBody>
      </p:sp>
      <p:sp>
        <p:nvSpPr>
          <p:cNvPr id="2" name="Slide Number Placeholder 1"/>
          <p:cNvSpPr>
            <a:spLocks noGrp="1"/>
          </p:cNvSpPr>
          <p:nvPr>
            <p:ph type="sldNum" sz="quarter" idx="12"/>
          </p:nvPr>
        </p:nvSpPr>
        <p:spPr/>
        <p:txBody>
          <a:bodyPr/>
          <a:lstStyle/>
          <a:p>
            <a:fld id="{7C33215E-6864-FF40-987B-5820269FBA35}"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WERC Website – </a:t>
            </a:r>
            <a:r>
              <a:rPr lang="en-US" dirty="0" smtClean="0">
                <a:hlinkClick r:id="rId3"/>
              </a:rPr>
              <a:t>http:///www.na.fs.fed.us/werc</a:t>
            </a:r>
            <a:endParaRPr lang="en-US" dirty="0" smtClean="0"/>
          </a:p>
          <a:p>
            <a:r>
              <a:rPr lang="en-US" dirty="0" smtClean="0"/>
              <a:t>Wood Innovations RFP</a:t>
            </a:r>
          </a:p>
          <a:p>
            <a:pPr marL="82296" indent="0">
              <a:buNone/>
            </a:pPr>
            <a:r>
              <a:rPr lang="en-US" dirty="0">
                <a:hlinkClick r:id="rId4"/>
              </a:rPr>
              <a:t>http://www.na.fs.fed.us/werc/wip/2018-rfp.shtm</a:t>
            </a:r>
            <a:endParaRPr lang="en-US" dirty="0"/>
          </a:p>
          <a:p>
            <a:r>
              <a:rPr lang="en-US" dirty="0" smtClean="0"/>
              <a:t>UC </a:t>
            </a:r>
            <a:r>
              <a:rPr lang="en-US" dirty="0"/>
              <a:t>Berkeley </a:t>
            </a:r>
            <a:r>
              <a:rPr lang="en-US" dirty="0" smtClean="0"/>
              <a:t>Website</a:t>
            </a:r>
          </a:p>
          <a:p>
            <a:pPr marL="82296" indent="0">
              <a:buNone/>
            </a:pPr>
            <a:r>
              <a:rPr lang="en-US" dirty="0" smtClean="0">
                <a:hlinkClick r:id="rId5"/>
              </a:rPr>
              <a:t>http</a:t>
            </a:r>
            <a:r>
              <a:rPr lang="en-US" dirty="0">
                <a:hlinkClick r:id="rId5"/>
              </a:rPr>
              <a:t>://</a:t>
            </a:r>
            <a:r>
              <a:rPr lang="en-US" dirty="0" smtClean="0">
                <a:hlinkClick r:id="rId5"/>
              </a:rPr>
              <a:t>ucanr.edu/sites/WoodyBiomass/</a:t>
            </a:r>
            <a:endParaRPr lang="en-US" dirty="0" smtClean="0"/>
          </a:p>
          <a:p>
            <a:pPr lvl="1"/>
            <a:r>
              <a:rPr lang="en-US" dirty="0" smtClean="0"/>
              <a:t>Grants &amp; Workshops links</a:t>
            </a:r>
          </a:p>
          <a:p>
            <a:r>
              <a:rPr lang="en-US" dirty="0" smtClean="0"/>
              <a:t>Link to the National Webinar </a:t>
            </a:r>
            <a:r>
              <a:rPr lang="en-US" dirty="0" smtClean="0"/>
              <a:t>(Oct 30 16)</a:t>
            </a:r>
            <a:endParaRPr lang="en-US" dirty="0" smtClean="0"/>
          </a:p>
          <a:p>
            <a:pPr marL="82296" indent="0">
              <a:buNone/>
            </a:pPr>
            <a:r>
              <a:rPr lang="en-US" u="sng" dirty="0">
                <a:hlinkClick r:id="rId6"/>
              </a:rPr>
              <a:t>https://usfs.adobeconnect.com/pokyfg61g9tq/?</a:t>
            </a:r>
            <a:r>
              <a:rPr lang="en-US" u="sng" dirty="0" smtClean="0">
                <a:hlinkClick r:id="rId6"/>
              </a:rPr>
              <a:t>launcher=false&amp;fcsContent=true&amp;pbMode=normal</a:t>
            </a:r>
            <a:endParaRPr lang="en-US" dirty="0" smtClean="0"/>
          </a:p>
          <a:p>
            <a:pPr marL="82296" indent="0">
              <a:buNone/>
            </a:pPr>
            <a:endParaRPr lang="en-US" dirty="0"/>
          </a:p>
        </p:txBody>
      </p:sp>
      <p:sp>
        <p:nvSpPr>
          <p:cNvPr id="4" name="Slide Number Placeholder 3"/>
          <p:cNvSpPr>
            <a:spLocks noGrp="1"/>
          </p:cNvSpPr>
          <p:nvPr>
            <p:ph type="sldNum" sz="quarter" idx="12"/>
          </p:nvPr>
        </p:nvSpPr>
        <p:spPr/>
        <p:txBody>
          <a:bodyPr/>
          <a:lstStyle/>
          <a:p>
            <a:fld id="{7C33215E-6864-FF40-987B-5820269FBA35}" type="slidenum">
              <a:rPr lang="en-US" smtClean="0"/>
              <a:pPr/>
              <a:t>3</a:t>
            </a:fld>
            <a:endParaRPr lang="en-US" dirty="0"/>
          </a:p>
        </p:txBody>
      </p:sp>
    </p:spTree>
    <p:extLst>
      <p:ext uri="{BB962C8B-B14F-4D97-AF65-F5344CB8AC3E}">
        <p14:creationId xmlns:p14="http://schemas.microsoft.com/office/powerpoint/2010/main" val="31753687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533400"/>
            <a:ext cx="7498080" cy="1447800"/>
          </a:xfrm>
        </p:spPr>
        <p:txBody>
          <a:bodyPr>
            <a:noAutofit/>
          </a:bodyPr>
          <a:lstStyle/>
          <a:p>
            <a:r>
              <a:rPr lang="en-US" sz="3600" dirty="0">
                <a:latin typeface="Tahoma" charset="0"/>
              </a:rPr>
              <a:t>Category 1: Expansion of Wood Energy </a:t>
            </a:r>
            <a:r>
              <a:rPr lang="en-US" sz="3600" dirty="0" smtClean="0">
                <a:latin typeface="Tahoma" charset="0"/>
              </a:rPr>
              <a:t>Markets</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4</a:t>
            </a:fld>
            <a:endParaRPr lang="en-US"/>
          </a:p>
        </p:txBody>
      </p:sp>
      <p:sp>
        <p:nvSpPr>
          <p:cNvPr id="3" name="TextBox 2"/>
          <p:cNvSpPr txBox="1"/>
          <p:nvPr/>
        </p:nvSpPr>
        <p:spPr>
          <a:xfrm>
            <a:off x="1524000" y="2209800"/>
            <a:ext cx="7086600" cy="4031873"/>
          </a:xfrm>
          <a:prstGeom prst="rect">
            <a:avLst/>
          </a:prstGeom>
          <a:noFill/>
        </p:spPr>
        <p:txBody>
          <a:bodyPr wrap="square" rtlCol="0">
            <a:spAutoFit/>
          </a:bodyPr>
          <a:lstStyle/>
          <a:p>
            <a:pPr marL="285750" indent="-285750">
              <a:buFont typeface="Arial" panose="020B0604020202020204" pitchFamily="34" charset="0"/>
              <a:buChar char="•"/>
            </a:pPr>
            <a:r>
              <a:rPr lang="en-US" sz="3200" dirty="0"/>
              <a:t>Reduce high wildfire </a:t>
            </a:r>
            <a:r>
              <a:rPr lang="en-US" sz="3200" dirty="0" smtClean="0"/>
              <a:t>risk</a:t>
            </a:r>
          </a:p>
          <a:p>
            <a:endParaRPr lang="en-US" sz="3200" dirty="0" smtClean="0"/>
          </a:p>
          <a:p>
            <a:pPr marL="285750" indent="-285750">
              <a:buFont typeface="Arial" panose="020B0604020202020204" pitchFamily="34" charset="0"/>
              <a:buChar char="•"/>
            </a:pPr>
            <a:r>
              <a:rPr lang="en-US" sz="3200" dirty="0"/>
              <a:t>Immediate and measureable on-the-ground </a:t>
            </a:r>
            <a:r>
              <a:rPr lang="en-US" sz="3200" dirty="0" smtClean="0"/>
              <a:t>results</a:t>
            </a:r>
          </a:p>
          <a:p>
            <a:endParaRPr lang="en-US" sz="3200" dirty="0" smtClean="0"/>
          </a:p>
          <a:p>
            <a:pPr marL="285750" indent="-285750">
              <a:buFont typeface="Arial" panose="020B0604020202020204" pitchFamily="34" charset="0"/>
              <a:buChar char="•"/>
            </a:pPr>
            <a:r>
              <a:rPr lang="en-US" sz="3200" dirty="0"/>
              <a:t>Overcome market barriers and stimulate expansion of wood </a:t>
            </a:r>
            <a:r>
              <a:rPr lang="en-US" sz="3200" dirty="0" smtClean="0"/>
              <a:t>energy</a:t>
            </a:r>
            <a:r>
              <a:rPr lang="en-US" sz="3200" dirty="0"/>
              <a:t/>
            </a:r>
            <a:br>
              <a:rPr lang="en-US" sz="3200" dirty="0"/>
            </a:br>
            <a:endParaRPr lang="en-US" sz="3200" dirty="0"/>
          </a:p>
        </p:txBody>
      </p:sp>
    </p:spTree>
    <p:extLst>
      <p:ext uri="{BB962C8B-B14F-4D97-AF65-F5344CB8AC3E}">
        <p14:creationId xmlns:p14="http://schemas.microsoft.com/office/powerpoint/2010/main" val="753987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057400"/>
            <a:ext cx="7498080" cy="1447800"/>
          </a:xfrm>
        </p:spPr>
        <p:txBody>
          <a:bodyPr>
            <a:noAutofit/>
          </a:bodyPr>
          <a:lstStyle/>
          <a:p>
            <a:r>
              <a:rPr lang="en-US" sz="3600" dirty="0" smtClean="0">
                <a:latin typeface="Tahoma" charset="0"/>
              </a:rPr>
              <a:t>Examples of Potential Project Submissions in Category 1</a:t>
            </a:r>
            <a:br>
              <a:rPr lang="en-US" sz="3600" dirty="0" smtClean="0">
                <a:latin typeface="Tahoma" charset="0"/>
              </a:rPr>
            </a:br>
            <a:r>
              <a:rPr lang="en-US" sz="3600" dirty="0" smtClean="0">
                <a:latin typeface="Tahoma" charset="0"/>
              </a:rPr>
              <a:t>Wood Energy Markets</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5</a:t>
            </a:fld>
            <a:endParaRPr lang="en-US"/>
          </a:p>
        </p:txBody>
      </p:sp>
    </p:spTree>
    <p:extLst>
      <p:ext uri="{BB962C8B-B14F-4D97-AF65-F5344CB8AC3E}">
        <p14:creationId xmlns:p14="http://schemas.microsoft.com/office/powerpoint/2010/main" val="3856963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81000"/>
            <a:ext cx="7498080" cy="1447800"/>
          </a:xfrm>
        </p:spPr>
        <p:txBody>
          <a:bodyPr>
            <a:noAutofit/>
          </a:bodyPr>
          <a:lstStyle/>
          <a:p>
            <a:r>
              <a:rPr lang="en-US" sz="3600" dirty="0">
                <a:latin typeface="Tahoma" charset="0"/>
              </a:rPr>
              <a:t>Category </a:t>
            </a:r>
            <a:r>
              <a:rPr lang="en-US" sz="3600" dirty="0" smtClean="0">
                <a:latin typeface="Tahoma" charset="0"/>
              </a:rPr>
              <a:t>2: Expansion </a:t>
            </a:r>
            <a:r>
              <a:rPr lang="en-US" sz="3600" dirty="0">
                <a:latin typeface="Tahoma" charset="0"/>
              </a:rPr>
              <a:t>of Wood </a:t>
            </a:r>
            <a:r>
              <a:rPr lang="en-US" sz="3600" dirty="0" smtClean="0">
                <a:latin typeface="Tahoma" charset="0"/>
              </a:rPr>
              <a:t>Products Markets</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solidFill>
                  <a:srgbClr val="E7DEC9">
                    <a:lumMod val="10000"/>
                  </a:srgbClr>
                </a:solidFill>
              </a:rPr>
              <a:pPr/>
              <a:t>6</a:t>
            </a:fld>
            <a:endParaRPr lang="en-US">
              <a:solidFill>
                <a:srgbClr val="E7DEC9">
                  <a:lumMod val="10000"/>
                </a:srgbClr>
              </a:solidFill>
            </a:endParaRPr>
          </a:p>
        </p:txBody>
      </p:sp>
      <p:sp>
        <p:nvSpPr>
          <p:cNvPr id="6" name="TextBox 5"/>
          <p:cNvSpPr txBox="1"/>
          <p:nvPr/>
        </p:nvSpPr>
        <p:spPr>
          <a:xfrm>
            <a:off x="1447800" y="1905000"/>
            <a:ext cx="7239000" cy="4524315"/>
          </a:xfrm>
          <a:prstGeom prst="rect">
            <a:avLst/>
          </a:prstGeom>
          <a:noFill/>
        </p:spPr>
        <p:txBody>
          <a:bodyPr wrap="square" rtlCol="0">
            <a:spAutoFit/>
          </a:bodyPr>
          <a:lstStyle/>
          <a:p>
            <a:pPr marL="342900" indent="-342900">
              <a:buFont typeface="Arial" panose="020B0604020202020204" pitchFamily="34" charset="0"/>
              <a:buChar char="•"/>
            </a:pPr>
            <a:r>
              <a:rPr lang="en-US" sz="2400" dirty="0" smtClean="0"/>
              <a:t>Establishment </a:t>
            </a:r>
            <a:r>
              <a:rPr lang="en-US" sz="2400" dirty="0"/>
              <a:t>of new building </a:t>
            </a:r>
            <a:r>
              <a:rPr lang="en-US" sz="2400" dirty="0" smtClean="0"/>
              <a:t>codes</a:t>
            </a:r>
          </a:p>
          <a:p>
            <a:pPr marL="342900" indent="-342900">
              <a:buFont typeface="Arial" panose="020B0604020202020204" pitchFamily="34" charset="0"/>
              <a:buChar char="•"/>
            </a:pPr>
            <a:r>
              <a:rPr lang="en-US" sz="2400" dirty="0" smtClean="0"/>
              <a:t>Showcase benefits </a:t>
            </a:r>
            <a:r>
              <a:rPr lang="en-US" sz="2400" dirty="0"/>
              <a:t>of using wood as a </a:t>
            </a:r>
            <a:r>
              <a:rPr lang="en-US" sz="2400" dirty="0" smtClean="0"/>
              <a:t>building </a:t>
            </a:r>
            <a:r>
              <a:rPr lang="en-US" sz="2400" dirty="0"/>
              <a:t>material in </a:t>
            </a:r>
            <a:r>
              <a:rPr lang="en-US" sz="2400" dirty="0" smtClean="0"/>
              <a:t>a commercial building</a:t>
            </a:r>
          </a:p>
          <a:p>
            <a:pPr marL="342900" indent="-342900">
              <a:buFont typeface="Arial" panose="020B0604020202020204" pitchFamily="34" charset="0"/>
              <a:buChar char="•"/>
            </a:pPr>
            <a:r>
              <a:rPr lang="en-US" sz="2400" dirty="0" smtClean="0"/>
              <a:t>Develop </a:t>
            </a:r>
            <a:r>
              <a:rPr lang="en-US" sz="2400" dirty="0"/>
              <a:t>manufacturing capacity and markets for wood </a:t>
            </a:r>
            <a:r>
              <a:rPr lang="en-US" sz="2400" dirty="0" smtClean="0"/>
              <a:t>products</a:t>
            </a:r>
          </a:p>
          <a:p>
            <a:pPr marL="342900" indent="-342900">
              <a:buFont typeface="Arial" panose="020B0604020202020204" pitchFamily="34" charset="0"/>
              <a:buChar char="•"/>
            </a:pPr>
            <a:r>
              <a:rPr lang="en-US" sz="2400" dirty="0" smtClean="0"/>
              <a:t>Complete </a:t>
            </a:r>
            <a:r>
              <a:rPr lang="en-US" sz="2400" dirty="0"/>
              <a:t>engineering designs, cost analyses, permitting, or other requirements for the final stages of commercial </a:t>
            </a:r>
            <a:r>
              <a:rPr lang="en-US" sz="2400" dirty="0" smtClean="0"/>
              <a:t>wood construction projects</a:t>
            </a:r>
          </a:p>
          <a:p>
            <a:pPr marL="342900" indent="-342900">
              <a:buFont typeface="Arial" panose="020B0604020202020204" pitchFamily="34" charset="0"/>
              <a:buChar char="•"/>
            </a:pPr>
            <a:r>
              <a:rPr lang="en-US" sz="2400" dirty="0"/>
              <a:t>T</a:t>
            </a:r>
            <a:r>
              <a:rPr lang="en-US" sz="2400" dirty="0" smtClean="0"/>
              <a:t>raining or outreach about </a:t>
            </a:r>
            <a:r>
              <a:rPr lang="en-US" sz="2400" dirty="0"/>
              <a:t>innovative wood </a:t>
            </a:r>
            <a:r>
              <a:rPr lang="en-US" sz="2400" dirty="0" smtClean="0"/>
              <a:t>construction</a:t>
            </a:r>
          </a:p>
          <a:p>
            <a:pPr marL="342900" indent="-342900">
              <a:buFont typeface="Arial" panose="020B0604020202020204" pitchFamily="34" charset="0"/>
              <a:buChar char="•"/>
            </a:pPr>
            <a:r>
              <a:rPr lang="en-US" sz="2400" dirty="0" smtClean="0"/>
              <a:t>Strategize to stimulate </a:t>
            </a:r>
            <a:r>
              <a:rPr lang="en-US" sz="2400" dirty="0"/>
              <a:t>market demand for wood technology in </a:t>
            </a:r>
            <a:r>
              <a:rPr lang="en-US" sz="2400" dirty="0" smtClean="0"/>
              <a:t>targeted sectors</a:t>
            </a:r>
            <a:endParaRPr lang="en-US" sz="2400" dirty="0"/>
          </a:p>
        </p:txBody>
      </p:sp>
    </p:spTree>
    <p:extLst>
      <p:ext uri="{BB962C8B-B14F-4D97-AF65-F5344CB8AC3E}">
        <p14:creationId xmlns:p14="http://schemas.microsoft.com/office/powerpoint/2010/main" val="1956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2057400"/>
            <a:ext cx="7498080" cy="1447800"/>
          </a:xfrm>
        </p:spPr>
        <p:txBody>
          <a:bodyPr>
            <a:noAutofit/>
          </a:bodyPr>
          <a:lstStyle/>
          <a:p>
            <a:r>
              <a:rPr lang="en-US" sz="3600" dirty="0" smtClean="0">
                <a:latin typeface="Tahoma" charset="0"/>
              </a:rPr>
              <a:t>Examples of Potential Project Submissions in Category 2</a:t>
            </a:r>
            <a:br>
              <a:rPr lang="en-US" sz="3600" dirty="0" smtClean="0">
                <a:latin typeface="Tahoma" charset="0"/>
              </a:rPr>
            </a:br>
            <a:r>
              <a:rPr lang="en-US" sz="3600" dirty="0" smtClean="0">
                <a:latin typeface="Tahoma" charset="0"/>
              </a:rPr>
              <a:t>Wood Products Market Expansion</a:t>
            </a:r>
            <a:endParaRPr lang="en-US" sz="3600" dirty="0">
              <a:latin typeface="Tahoma" charset="0"/>
            </a:endParaRPr>
          </a:p>
        </p:txBody>
      </p:sp>
      <p:sp>
        <p:nvSpPr>
          <p:cNvPr id="5" name="Slide Number Placeholder 4"/>
          <p:cNvSpPr>
            <a:spLocks noGrp="1"/>
          </p:cNvSpPr>
          <p:nvPr>
            <p:ph type="sldNum" sz="quarter" idx="12"/>
          </p:nvPr>
        </p:nvSpPr>
        <p:spPr/>
        <p:txBody>
          <a:bodyPr/>
          <a:lstStyle/>
          <a:p>
            <a:fld id="{C935C41D-2A41-5447-B77B-58B72F4E0332}" type="slidenum">
              <a:rPr lang="en-US" smtClean="0"/>
              <a:pPr/>
              <a:t>7</a:t>
            </a:fld>
            <a:endParaRPr lang="en-US"/>
          </a:p>
        </p:txBody>
      </p:sp>
    </p:spTree>
    <p:extLst>
      <p:ext uri="{BB962C8B-B14F-4D97-AF65-F5344CB8AC3E}">
        <p14:creationId xmlns:p14="http://schemas.microsoft.com/office/powerpoint/2010/main" val="3693362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498080" cy="411480"/>
          </a:xfrm>
        </p:spPr>
        <p:txBody>
          <a:bodyPr>
            <a:normAutofit fontScale="90000"/>
          </a:bodyPr>
          <a:lstStyle/>
          <a:p>
            <a:r>
              <a:rPr lang="en-US" sz="3200" dirty="0" smtClean="0"/>
              <a:t>2016 Projects in Region 5</a:t>
            </a:r>
            <a:endParaRPr lang="en-US" sz="3200" dirty="0"/>
          </a:p>
        </p:txBody>
      </p:sp>
      <p:sp>
        <p:nvSpPr>
          <p:cNvPr id="5" name="Slide Number Placeholder 4"/>
          <p:cNvSpPr>
            <a:spLocks noGrp="1"/>
          </p:cNvSpPr>
          <p:nvPr>
            <p:ph type="sldNum" sz="quarter" idx="12"/>
          </p:nvPr>
        </p:nvSpPr>
        <p:spPr/>
        <p:txBody>
          <a:bodyPr/>
          <a:lstStyle/>
          <a:p>
            <a:fld id="{C935C41D-2A41-5447-B77B-58B72F4E0332}" type="slidenum">
              <a:rPr lang="en-US" smtClean="0"/>
              <a:pPr/>
              <a:t>8</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1188678213"/>
              </p:ext>
            </p:extLst>
          </p:nvPr>
        </p:nvGraphicFramePr>
        <p:xfrm>
          <a:off x="1447800" y="1149350"/>
          <a:ext cx="7099300" cy="5308600"/>
        </p:xfrm>
        <a:graphic>
          <a:graphicData uri="http://schemas.openxmlformats.org/drawingml/2006/table">
            <a:tbl>
              <a:tblPr firstRow="1" bandRow="1">
                <a:tableStyleId>{5C22544A-7EE6-4342-B048-85BDC9FD1C3A}</a:tableStyleId>
              </a:tblPr>
              <a:tblGrid>
                <a:gridCol w="2743200"/>
                <a:gridCol w="3581400"/>
                <a:gridCol w="774700"/>
              </a:tblGrid>
              <a:tr h="370840">
                <a:tc>
                  <a:txBody>
                    <a:bodyPr/>
                    <a:lstStyle/>
                    <a:p>
                      <a:r>
                        <a:rPr lang="en-US" dirty="0" smtClean="0"/>
                        <a:t>Project Title</a:t>
                      </a:r>
                      <a:endParaRPr lang="en-US" dirty="0"/>
                    </a:p>
                  </a:txBody>
                  <a:tcPr/>
                </a:tc>
                <a:tc>
                  <a:txBody>
                    <a:bodyPr/>
                    <a:lstStyle/>
                    <a:p>
                      <a:r>
                        <a:rPr lang="en-US" dirty="0" smtClean="0"/>
                        <a:t>Organization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State</a:t>
                      </a:r>
                    </a:p>
                  </a:txBody>
                  <a:tcPr/>
                </a:tc>
              </a:tr>
              <a:tr h="370840">
                <a:tc>
                  <a:txBody>
                    <a:bodyPr/>
                    <a:lstStyle/>
                    <a:p>
                      <a:r>
                        <a:rPr lang="en-US" dirty="0" smtClean="0"/>
                        <a:t>Northeastern California Community Biomass Energy Cluster</a:t>
                      </a:r>
                      <a:endParaRPr lang="en-US" dirty="0"/>
                    </a:p>
                  </a:txBody>
                  <a:tcPr/>
                </a:tc>
                <a:tc>
                  <a:txBody>
                    <a:bodyPr/>
                    <a:lstStyle/>
                    <a:p>
                      <a:r>
                        <a:rPr lang="en-US" dirty="0" smtClean="0"/>
                        <a:t>Fall River Resource Conservation District</a:t>
                      </a:r>
                      <a:endParaRPr lang="en-US" dirty="0"/>
                    </a:p>
                  </a:txBody>
                  <a:tcPr/>
                </a:tc>
                <a:tc>
                  <a:txBody>
                    <a:bodyPr/>
                    <a:lstStyle/>
                    <a:p>
                      <a:r>
                        <a:rPr lang="en-US" dirty="0" smtClean="0"/>
                        <a:t>CA</a:t>
                      </a:r>
                      <a:endParaRPr lang="en-US" dirty="0"/>
                    </a:p>
                  </a:txBody>
                  <a:tcPr/>
                </a:tc>
              </a:tr>
              <a:tr h="370840">
                <a:tc>
                  <a:txBody>
                    <a:bodyPr/>
                    <a:lstStyle/>
                    <a:p>
                      <a:r>
                        <a:rPr lang="en-US" dirty="0" smtClean="0"/>
                        <a:t>Mariposa Biomass Project</a:t>
                      </a:r>
                      <a:endParaRPr lang="en-US" dirty="0"/>
                    </a:p>
                  </a:txBody>
                  <a:tcPr/>
                </a:tc>
                <a:tc>
                  <a:txBody>
                    <a:bodyPr/>
                    <a:lstStyle/>
                    <a:p>
                      <a:r>
                        <a:rPr lang="en-US" dirty="0" smtClean="0"/>
                        <a:t>Mariposa County </a:t>
                      </a:r>
                      <a:r>
                        <a:rPr lang="en-US" dirty="0" smtClean="0"/>
                        <a:t>Resource </a:t>
                      </a:r>
                      <a:r>
                        <a:rPr lang="en-US" dirty="0" smtClean="0"/>
                        <a:t>Conservation District</a:t>
                      </a:r>
                      <a:endParaRPr lang="en-US" dirty="0"/>
                    </a:p>
                  </a:txBody>
                  <a:tcPr/>
                </a:tc>
                <a:tc>
                  <a:txBody>
                    <a:bodyPr/>
                    <a:lstStyle/>
                    <a:p>
                      <a:r>
                        <a:rPr lang="en-US" dirty="0" smtClean="0"/>
                        <a:t>CA</a:t>
                      </a:r>
                      <a:endParaRPr lang="en-US" dirty="0"/>
                    </a:p>
                  </a:txBody>
                  <a:tcPr/>
                </a:tc>
              </a:tr>
              <a:tr h="370840">
                <a:tc>
                  <a:txBody>
                    <a:bodyPr/>
                    <a:lstStyle/>
                    <a:p>
                      <a:r>
                        <a:rPr lang="en-US" dirty="0" smtClean="0"/>
                        <a:t>Bioenergy/Biomass Financing Technical Assistance Initiative</a:t>
                      </a:r>
                      <a:endParaRPr lang="en-US" dirty="0"/>
                    </a:p>
                  </a:txBody>
                  <a:tcPr/>
                </a:tc>
                <a:tc>
                  <a:txBody>
                    <a:bodyPr/>
                    <a:lstStyle/>
                    <a:p>
                      <a:r>
                        <a:rPr lang="en-US" dirty="0" smtClean="0"/>
                        <a:t>Northern California Community Loan Fund</a:t>
                      </a:r>
                      <a:endParaRPr lang="en-US" dirty="0"/>
                    </a:p>
                  </a:txBody>
                  <a:tcPr/>
                </a:tc>
                <a:tc>
                  <a:txBody>
                    <a:bodyPr/>
                    <a:lstStyle/>
                    <a:p>
                      <a:r>
                        <a:rPr lang="en-US" dirty="0" smtClean="0"/>
                        <a:t>CA</a:t>
                      </a:r>
                      <a:endParaRPr lang="en-US" dirty="0"/>
                    </a:p>
                  </a:txBody>
                  <a:tcPr/>
                </a:tc>
              </a:tr>
              <a:tr h="370840">
                <a:tc>
                  <a:txBody>
                    <a:bodyPr/>
                    <a:lstStyle/>
                    <a:p>
                      <a:r>
                        <a:rPr lang="en-US" dirty="0" smtClean="0"/>
                        <a:t>Business</a:t>
                      </a:r>
                      <a:r>
                        <a:rPr lang="en-US" baseline="0" dirty="0" smtClean="0"/>
                        <a:t> Innovation: Biomass Combined Heat and Power Implementation</a:t>
                      </a:r>
                      <a:endParaRPr lang="en-US" dirty="0"/>
                    </a:p>
                  </a:txBody>
                  <a:tcPr/>
                </a:tc>
                <a:tc>
                  <a:txBody>
                    <a:bodyPr/>
                    <a:lstStyle/>
                    <a:p>
                      <a:r>
                        <a:rPr lang="en-US" dirty="0" smtClean="0"/>
                        <a:t>Sierra Institute for Community and Environment</a:t>
                      </a:r>
                      <a:endParaRPr lang="en-US" dirty="0"/>
                    </a:p>
                  </a:txBody>
                  <a:tcPr/>
                </a:tc>
                <a:tc>
                  <a:txBody>
                    <a:bodyPr/>
                    <a:lstStyle/>
                    <a:p>
                      <a:r>
                        <a:rPr lang="en-US" dirty="0" smtClean="0"/>
                        <a:t>CA</a:t>
                      </a:r>
                      <a:endParaRPr lang="en-US" dirty="0"/>
                    </a:p>
                  </a:txBody>
                  <a:tcPr/>
                </a:tc>
              </a:tr>
              <a:tr h="370840">
                <a:tc>
                  <a:txBody>
                    <a:bodyPr/>
                    <a:lstStyle/>
                    <a:p>
                      <a:r>
                        <a:rPr lang="en-US" dirty="0" err="1" smtClean="0"/>
                        <a:t>Soper</a:t>
                      </a:r>
                      <a:r>
                        <a:rPr lang="en-US" dirty="0" smtClean="0"/>
                        <a:t>-Wheeler Bulk Mulch Market Development</a:t>
                      </a:r>
                      <a:endParaRPr lang="en-US" dirty="0"/>
                    </a:p>
                  </a:txBody>
                  <a:tcPr/>
                </a:tc>
                <a:tc>
                  <a:txBody>
                    <a:bodyPr/>
                    <a:lstStyle/>
                    <a:p>
                      <a:r>
                        <a:rPr lang="en-US" dirty="0" err="1" smtClean="0"/>
                        <a:t>Soper</a:t>
                      </a:r>
                      <a:r>
                        <a:rPr lang="en-US" dirty="0" smtClean="0"/>
                        <a:t>-Wheeler</a:t>
                      </a:r>
                      <a:r>
                        <a:rPr lang="en-US" baseline="0" dirty="0" smtClean="0"/>
                        <a:t> Co. LLC</a:t>
                      </a:r>
                      <a:endParaRPr lang="en-US" dirty="0"/>
                    </a:p>
                  </a:txBody>
                  <a:tcPr/>
                </a:tc>
                <a:tc>
                  <a:txBody>
                    <a:bodyPr/>
                    <a:lstStyle/>
                    <a:p>
                      <a:r>
                        <a:rPr lang="en-US" dirty="0" smtClean="0"/>
                        <a:t>CA</a:t>
                      </a:r>
                      <a:endParaRPr lang="en-US" dirty="0"/>
                    </a:p>
                  </a:txBody>
                  <a:tcPr/>
                </a:tc>
              </a:tr>
              <a:tr h="370840">
                <a:tc>
                  <a:txBody>
                    <a:bodyPr/>
                    <a:lstStyle/>
                    <a:p>
                      <a:r>
                        <a:rPr lang="en-US" dirty="0" smtClean="0"/>
                        <a:t>Adding Value to Forest Biomass with Innovative Niche Mulch Market</a:t>
                      </a:r>
                      <a:endParaRPr lang="en-US" dirty="0"/>
                    </a:p>
                  </a:txBody>
                  <a:tcPr/>
                </a:tc>
                <a:tc>
                  <a:txBody>
                    <a:bodyPr/>
                    <a:lstStyle/>
                    <a:p>
                      <a:r>
                        <a:rPr lang="en-US" dirty="0" err="1" smtClean="0"/>
                        <a:t>Viramontes</a:t>
                      </a:r>
                      <a:r>
                        <a:rPr lang="en-US" baseline="0" dirty="0" smtClean="0"/>
                        <a:t> Express, Inc.</a:t>
                      </a:r>
                      <a:endParaRPr lang="en-US" dirty="0"/>
                    </a:p>
                  </a:txBody>
                  <a:tcPr/>
                </a:tc>
                <a:tc>
                  <a:txBody>
                    <a:bodyPr/>
                    <a:lstStyle/>
                    <a:p>
                      <a:r>
                        <a:rPr lang="en-US" dirty="0" smtClean="0"/>
                        <a:t>CA</a:t>
                      </a:r>
                      <a:endParaRPr lang="en-US" dirty="0"/>
                    </a:p>
                  </a:txBody>
                  <a:tcPr/>
                </a:tc>
              </a:tr>
            </a:tbl>
          </a:graphicData>
        </a:graphic>
      </p:graphicFrame>
    </p:spTree>
    <p:extLst>
      <p:ext uri="{BB962C8B-B14F-4D97-AF65-F5344CB8AC3E}">
        <p14:creationId xmlns:p14="http://schemas.microsoft.com/office/powerpoint/2010/main" val="10565210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498080" cy="411480"/>
          </a:xfrm>
        </p:spPr>
        <p:txBody>
          <a:bodyPr>
            <a:normAutofit fontScale="90000"/>
          </a:bodyPr>
          <a:lstStyle/>
          <a:p>
            <a:r>
              <a:rPr lang="en-US" sz="3200" dirty="0" smtClean="0"/>
              <a:t>2017 </a:t>
            </a:r>
            <a:r>
              <a:rPr lang="en-US" sz="3200" dirty="0" smtClean="0"/>
              <a:t>Projects in Region 5</a:t>
            </a:r>
            <a:endParaRPr lang="en-US" sz="3200" dirty="0"/>
          </a:p>
        </p:txBody>
      </p:sp>
      <p:sp>
        <p:nvSpPr>
          <p:cNvPr id="5" name="Slide Number Placeholder 4"/>
          <p:cNvSpPr>
            <a:spLocks noGrp="1"/>
          </p:cNvSpPr>
          <p:nvPr>
            <p:ph type="sldNum" sz="quarter" idx="12"/>
          </p:nvPr>
        </p:nvSpPr>
        <p:spPr/>
        <p:txBody>
          <a:bodyPr/>
          <a:lstStyle/>
          <a:p>
            <a:fld id="{C935C41D-2A41-5447-B77B-58B72F4E0332}" type="slidenum">
              <a:rPr lang="en-US" smtClean="0"/>
              <a:pPr/>
              <a:t>9</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1175210398"/>
              </p:ext>
            </p:extLst>
          </p:nvPr>
        </p:nvGraphicFramePr>
        <p:xfrm>
          <a:off x="1447800" y="685800"/>
          <a:ext cx="7099300" cy="6131560"/>
        </p:xfrm>
        <a:graphic>
          <a:graphicData uri="http://schemas.openxmlformats.org/drawingml/2006/table">
            <a:tbl>
              <a:tblPr firstRow="1" bandRow="1">
                <a:tableStyleId>{5C22544A-7EE6-4342-B048-85BDC9FD1C3A}</a:tableStyleId>
              </a:tblPr>
              <a:tblGrid>
                <a:gridCol w="2743200"/>
                <a:gridCol w="3581400"/>
                <a:gridCol w="774700"/>
              </a:tblGrid>
              <a:tr h="370840">
                <a:tc>
                  <a:txBody>
                    <a:bodyPr/>
                    <a:lstStyle/>
                    <a:p>
                      <a:r>
                        <a:rPr lang="en-US" dirty="0" smtClean="0"/>
                        <a:t>Project Title</a:t>
                      </a:r>
                      <a:endParaRPr lang="en-US" dirty="0"/>
                    </a:p>
                  </a:txBody>
                  <a:tcPr/>
                </a:tc>
                <a:tc>
                  <a:txBody>
                    <a:bodyPr/>
                    <a:lstStyle/>
                    <a:p>
                      <a:r>
                        <a:rPr lang="en-US" dirty="0" smtClean="0"/>
                        <a:t>Organization </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State</a:t>
                      </a:r>
                    </a:p>
                  </a:txBody>
                  <a:tcPr/>
                </a:tc>
              </a:tr>
              <a:tr h="370840">
                <a:tc>
                  <a:txBody>
                    <a:bodyPr/>
                    <a:lstStyle/>
                    <a:p>
                      <a:r>
                        <a:rPr lang="en-US" dirty="0" smtClean="0"/>
                        <a:t>Wood-based Biochar as an Adsorption Media in Wastewater Treatment</a:t>
                      </a:r>
                      <a:endParaRPr lang="en-US" dirty="0"/>
                    </a:p>
                  </a:txBody>
                  <a:tcPr/>
                </a:tc>
                <a:tc>
                  <a:txBody>
                    <a:bodyPr/>
                    <a:lstStyle/>
                    <a:p>
                      <a:r>
                        <a:rPr lang="en-US" dirty="0" smtClean="0"/>
                        <a:t>California Association of Sanitation Agencies</a:t>
                      </a:r>
                      <a:endParaRPr lang="en-US" dirty="0"/>
                    </a:p>
                  </a:txBody>
                  <a:tcPr/>
                </a:tc>
                <a:tc>
                  <a:txBody>
                    <a:bodyPr/>
                    <a:lstStyle/>
                    <a:p>
                      <a:r>
                        <a:rPr lang="en-US" dirty="0" smtClean="0"/>
                        <a:t>CA</a:t>
                      </a:r>
                      <a:endParaRPr lang="en-US" dirty="0"/>
                    </a:p>
                  </a:txBody>
                  <a:tcPr/>
                </a:tc>
              </a:tr>
              <a:tr h="370840">
                <a:tc>
                  <a:txBody>
                    <a:bodyPr/>
                    <a:lstStyle/>
                    <a:p>
                      <a:r>
                        <a:rPr lang="en-US" dirty="0" err="1" smtClean="0"/>
                        <a:t>Camptonville</a:t>
                      </a:r>
                      <a:r>
                        <a:rPr lang="en-US" dirty="0" smtClean="0"/>
                        <a:t> Forest Biomass Business</a:t>
                      </a:r>
                      <a:r>
                        <a:rPr lang="en-US" baseline="0" dirty="0" smtClean="0"/>
                        <a:t> Center Bioenergy Facility</a:t>
                      </a:r>
                      <a:endParaRPr lang="en-US" dirty="0"/>
                    </a:p>
                  </a:txBody>
                  <a:tcPr/>
                </a:tc>
                <a:tc>
                  <a:txBody>
                    <a:bodyPr/>
                    <a:lstStyle/>
                    <a:p>
                      <a:r>
                        <a:rPr lang="en-US" dirty="0" err="1" smtClean="0"/>
                        <a:t>Camptonville</a:t>
                      </a:r>
                      <a:r>
                        <a:rPr lang="en-US" dirty="0" smtClean="0"/>
                        <a:t> Community Partnership</a:t>
                      </a:r>
                      <a:endParaRPr lang="en-US" dirty="0"/>
                    </a:p>
                  </a:txBody>
                  <a:tcPr/>
                </a:tc>
                <a:tc>
                  <a:txBody>
                    <a:bodyPr/>
                    <a:lstStyle/>
                    <a:p>
                      <a:r>
                        <a:rPr lang="en-US" dirty="0" smtClean="0"/>
                        <a:t>CA</a:t>
                      </a:r>
                      <a:endParaRPr lang="en-US" dirty="0"/>
                    </a:p>
                  </a:txBody>
                  <a:tcPr/>
                </a:tc>
              </a:tr>
              <a:tr h="370840">
                <a:tc>
                  <a:txBody>
                    <a:bodyPr/>
                    <a:lstStyle/>
                    <a:p>
                      <a:r>
                        <a:rPr lang="en-US" dirty="0" smtClean="0"/>
                        <a:t>Rebuilding Biomass Energy Feedstock Trucking Capacity</a:t>
                      </a:r>
                      <a:r>
                        <a:rPr lang="en-US" baseline="0" dirty="0" smtClean="0"/>
                        <a:t> in Northeastern California</a:t>
                      </a:r>
                      <a:endParaRPr lang="en-US" dirty="0"/>
                    </a:p>
                  </a:txBody>
                  <a:tcPr/>
                </a:tc>
                <a:tc>
                  <a:txBody>
                    <a:bodyPr/>
                    <a:lstStyle/>
                    <a:p>
                      <a:r>
                        <a:rPr lang="en-US" dirty="0" smtClean="0"/>
                        <a:t>Honey Lake Power Co.</a:t>
                      </a:r>
                      <a:endParaRPr lang="en-US" dirty="0"/>
                    </a:p>
                  </a:txBody>
                  <a:tcPr/>
                </a:tc>
                <a:tc>
                  <a:txBody>
                    <a:bodyPr/>
                    <a:lstStyle/>
                    <a:p>
                      <a:r>
                        <a:rPr lang="en-US" dirty="0" smtClean="0"/>
                        <a:t>CA</a:t>
                      </a:r>
                      <a:endParaRPr lang="en-US" dirty="0"/>
                    </a:p>
                  </a:txBody>
                  <a:tcPr/>
                </a:tc>
              </a:tr>
              <a:tr h="370840">
                <a:tc>
                  <a:txBody>
                    <a:bodyPr/>
                    <a:lstStyle/>
                    <a:p>
                      <a:r>
                        <a:rPr lang="en-US" dirty="0" smtClean="0"/>
                        <a:t>Hazardous Fuels and Tree Mortality Removals</a:t>
                      </a:r>
                      <a:endParaRPr lang="en-US" dirty="0"/>
                    </a:p>
                  </a:txBody>
                  <a:tcPr/>
                </a:tc>
                <a:tc>
                  <a:txBody>
                    <a:bodyPr/>
                    <a:lstStyle/>
                    <a:p>
                      <a:r>
                        <a:rPr lang="en-US" dirty="0" smtClean="0"/>
                        <a:t>J.W. Bamford Inc.</a:t>
                      </a:r>
                      <a:endParaRPr lang="en-US" dirty="0"/>
                    </a:p>
                  </a:txBody>
                  <a:tcPr/>
                </a:tc>
                <a:tc>
                  <a:txBody>
                    <a:bodyPr/>
                    <a:lstStyle/>
                    <a:p>
                      <a:r>
                        <a:rPr lang="en-US" dirty="0" smtClean="0"/>
                        <a:t>CA</a:t>
                      </a:r>
                      <a:endParaRPr lang="en-US" dirty="0"/>
                    </a:p>
                  </a:txBody>
                  <a:tcPr/>
                </a:tc>
              </a:tr>
              <a:tr h="370840">
                <a:tc>
                  <a:txBody>
                    <a:bodyPr/>
                    <a:lstStyle/>
                    <a:p>
                      <a:r>
                        <a:rPr lang="en-US" dirty="0" smtClean="0"/>
                        <a:t>Building Momentum for Biomass: Designing Quincy High School’s Biomass Heating System</a:t>
                      </a:r>
                      <a:endParaRPr lang="en-US" dirty="0"/>
                    </a:p>
                  </a:txBody>
                  <a:tcPr/>
                </a:tc>
                <a:tc>
                  <a:txBody>
                    <a:bodyPr/>
                    <a:lstStyle/>
                    <a:p>
                      <a:r>
                        <a:rPr lang="en-US" dirty="0" smtClean="0"/>
                        <a:t>Plumas Unified School District</a:t>
                      </a:r>
                      <a:endParaRPr lang="en-US" dirty="0"/>
                    </a:p>
                  </a:txBody>
                  <a:tcPr/>
                </a:tc>
                <a:tc>
                  <a:txBody>
                    <a:bodyPr/>
                    <a:lstStyle/>
                    <a:p>
                      <a:r>
                        <a:rPr lang="en-US" dirty="0" smtClean="0"/>
                        <a:t>CA</a:t>
                      </a:r>
                      <a:endParaRPr lang="en-US" dirty="0"/>
                    </a:p>
                  </a:txBody>
                  <a:tcPr/>
                </a:tc>
              </a:tr>
              <a:tr h="370840">
                <a:tc>
                  <a:txBody>
                    <a:bodyPr/>
                    <a:lstStyle/>
                    <a:p>
                      <a:r>
                        <a:rPr lang="en-US" dirty="0" smtClean="0"/>
                        <a:t>Mammoth Lakes Integrated Biomass Waste Processing Center</a:t>
                      </a:r>
                      <a:endParaRPr lang="en-US" dirty="0"/>
                    </a:p>
                  </a:txBody>
                  <a:tcPr/>
                </a:tc>
                <a:tc>
                  <a:txBody>
                    <a:bodyPr/>
                    <a:lstStyle/>
                    <a:p>
                      <a:r>
                        <a:rPr lang="en-US" dirty="0" smtClean="0"/>
                        <a:t>Town of Mammoth Lakes</a:t>
                      </a:r>
                      <a:endParaRPr lang="en-US" dirty="0"/>
                    </a:p>
                  </a:txBody>
                  <a:tcPr/>
                </a:tc>
                <a:tc>
                  <a:txBody>
                    <a:bodyPr/>
                    <a:lstStyle/>
                    <a:p>
                      <a:r>
                        <a:rPr lang="en-US" dirty="0" smtClean="0"/>
                        <a:t>CA</a:t>
                      </a:r>
                      <a:endParaRPr lang="en-US" dirty="0"/>
                    </a:p>
                  </a:txBody>
                  <a:tcPr/>
                </a:tc>
              </a:tr>
            </a:tbl>
          </a:graphicData>
        </a:graphic>
      </p:graphicFrame>
    </p:spTree>
    <p:extLst>
      <p:ext uri="{BB962C8B-B14F-4D97-AF65-F5344CB8AC3E}">
        <p14:creationId xmlns:p14="http://schemas.microsoft.com/office/powerpoint/2010/main" val="12987960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Solstice.thmx</Template>
  <TotalTime>3389</TotalTime>
  <Words>2304</Words>
  <Application>Microsoft Office PowerPoint</Application>
  <PresentationFormat>On-screen Show (4:3)</PresentationFormat>
  <Paragraphs>261</Paragraphs>
  <Slides>16</Slides>
  <Notes>13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ＭＳ Ｐゴシック</vt:lpstr>
      <vt:lpstr>Arial</vt:lpstr>
      <vt:lpstr>Gill Sans MT</vt:lpstr>
      <vt:lpstr>Tahoma</vt:lpstr>
      <vt:lpstr>Verdana</vt:lpstr>
      <vt:lpstr>Wingdings</vt:lpstr>
      <vt:lpstr>Wingdings 2</vt:lpstr>
      <vt:lpstr>Solstice</vt:lpstr>
      <vt:lpstr>2018 U.S. Forest Service Wood Innovations Program  Region 5 – California, Hawai’i, &amp; U.S. Affiliated Pacific Islands </vt:lpstr>
      <vt:lpstr>Outline</vt:lpstr>
      <vt:lpstr>Resources</vt:lpstr>
      <vt:lpstr>Category 1: Expansion of Wood Energy Markets</vt:lpstr>
      <vt:lpstr>Examples of Potential Project Submissions in Category 1 Wood Energy Markets</vt:lpstr>
      <vt:lpstr>Category 2: Expansion of Wood Products Markets</vt:lpstr>
      <vt:lpstr>Examples of Potential Project Submissions in Category 2 Wood Products Market Expansion</vt:lpstr>
      <vt:lpstr>2016 Projects in Region 5</vt:lpstr>
      <vt:lpstr>2017 Projects in Region 5</vt:lpstr>
      <vt:lpstr>Previous Wood Innovations Grants</vt:lpstr>
      <vt:lpstr>Other Application Requirements or Considerations</vt:lpstr>
      <vt:lpstr>Application Sections</vt:lpstr>
      <vt:lpstr>Application Review Process</vt:lpstr>
      <vt:lpstr>USFS California, Hawai’i, &amp; U.S. Affiliated Pacific Islands – Region 5 Wood &amp; Biomass Utilization Mission</vt:lpstr>
      <vt:lpstr>Priority Emphasis Areas for USFS R5</vt:lpstr>
      <vt:lpstr>Contact Information</vt:lpstr>
    </vt:vector>
  </TitlesOfParts>
  <Company>USDA Forest Service</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California Wood &amp; Biomass Utilization Infrastructure</dc:title>
  <dc:creator>Larry Swan</dc:creator>
  <cp:lastModifiedBy>Taylor, Marcus - FS</cp:lastModifiedBy>
  <cp:revision>248</cp:revision>
  <cp:lastPrinted>2015-12-10T20:03:22Z</cp:lastPrinted>
  <dcterms:created xsi:type="dcterms:W3CDTF">2005-07-28T23:03:53Z</dcterms:created>
  <dcterms:modified xsi:type="dcterms:W3CDTF">2017-12-06T23:08:11Z</dcterms:modified>
</cp:coreProperties>
</file>