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82" r:id="rId3"/>
    <p:sldId id="301" r:id="rId4"/>
    <p:sldId id="305" r:id="rId5"/>
    <p:sldId id="302" r:id="rId6"/>
    <p:sldId id="306" r:id="rId7"/>
    <p:sldId id="303" r:id="rId8"/>
    <p:sldId id="307" r:id="rId9"/>
    <p:sldId id="304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69BD5-17AB-4F4D-BBDA-0563BA2B3FAB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032A6-50D9-43F6-97B5-7C01A031A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6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032A6-50D9-43F6-97B5-7C01A031AAA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620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E7A3-877D-4150-91FF-5A67811FD3DA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C00F-A47C-491C-9F00-AE20B58768B2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D916-F49C-43EF-B4FB-3F7D4610C6F6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A602A-FF43-4C50-8669-CD9C1C46FFF4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95AF-30A0-4635-9B67-AB30E7216DC7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4457-1990-42B4-BFCF-B8604AFBE0DE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36C3-F406-44B1-AC57-EE0F0322639A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80D0-4C93-4137-A2F4-A43476D59F1E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B8A52-2CA9-4FC7-BB8A-0BF7BB0A5021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6FC2-94A5-427F-989C-7DEFE81FFABF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0489-36E4-43DA-B868-AF23457543F6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E3359-F89B-49E2-939F-782FDC249355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DB11E-31DF-4C43-8A27-0E74D1A6B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ean-dev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/>
              <a:t>	</a:t>
            </a:r>
          </a:p>
          <a:p>
            <a:pPr algn="ctr">
              <a:buNone/>
            </a:pPr>
            <a:r>
              <a:rPr lang="en-US" b="1" dirty="0"/>
              <a:t>USFS 2018</a:t>
            </a:r>
          </a:p>
          <a:p>
            <a:pPr algn="ctr">
              <a:buNone/>
            </a:pPr>
            <a:r>
              <a:rPr lang="en-US" b="1" dirty="0"/>
              <a:t>Wood Innovations Grant</a:t>
            </a:r>
          </a:p>
          <a:p>
            <a:pPr algn="ctr">
              <a:buNone/>
            </a:pPr>
            <a:r>
              <a:rPr lang="en-US" b="1" dirty="0"/>
              <a:t>Discussions</a:t>
            </a:r>
          </a:p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en-US" sz="2400" b="1" dirty="0"/>
              <a:t>December 8, 2016</a:t>
            </a:r>
          </a:p>
          <a:p>
            <a:pPr algn="ctr">
              <a:buNone/>
            </a:pPr>
            <a:r>
              <a:rPr lang="en-US" sz="2400" b="1" dirty="0"/>
              <a:t>Roger Swenson, Chief Development Officer</a:t>
            </a:r>
          </a:p>
          <a:p>
            <a:pPr algn="ctr">
              <a:buNone/>
            </a:pPr>
            <a:r>
              <a:rPr lang="en-US" sz="2400" b="1" dirty="0">
                <a:hlinkClick r:id="rId3"/>
              </a:rPr>
              <a:t>www.clean-dev.com</a:t>
            </a:r>
            <a:r>
              <a:rPr lang="en-US" sz="2400" b="1" dirty="0"/>
              <a:t>  (801) 541-2272</a:t>
            </a:r>
          </a:p>
        </p:txBody>
      </p:sp>
      <p:pic>
        <p:nvPicPr>
          <p:cNvPr id="4" name="Picture 3" descr="C:\Users\Roger Swenson\Documents\Documents\Documents\Consolidated\Bus Plan\Markets\Guam\TriLateral\Multi_gen_SYS\CDI\Marketing Material\Presskit\clean_dev_logo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6362" y="457200"/>
            <a:ext cx="6091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914400" y="1295400"/>
            <a:ext cx="7467600" cy="4267200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/>
              <a:t>Topics Today</a:t>
            </a:r>
          </a:p>
          <a:p>
            <a:r>
              <a:rPr lang="en-US" sz="8000" dirty="0"/>
              <a:t> </a:t>
            </a:r>
          </a:p>
          <a:p>
            <a:r>
              <a:rPr lang="en-US" sz="8000" dirty="0"/>
              <a:t>1. Pre-Application Period</a:t>
            </a:r>
          </a:p>
          <a:p>
            <a:endParaRPr lang="en-US" sz="8000" dirty="0"/>
          </a:p>
          <a:p>
            <a:r>
              <a:rPr lang="en-US" sz="8000" dirty="0"/>
              <a:t>	- Where ideas are developed</a:t>
            </a:r>
          </a:p>
          <a:p>
            <a:endParaRPr lang="en-US" sz="8000" dirty="0"/>
          </a:p>
          <a:p>
            <a:r>
              <a:rPr lang="en-US" sz="8000" dirty="0"/>
              <a:t>2. Application</a:t>
            </a:r>
          </a:p>
          <a:p>
            <a:endParaRPr lang="en-US" sz="8000" dirty="0"/>
          </a:p>
          <a:p>
            <a:r>
              <a:rPr lang="en-US" sz="8000" dirty="0"/>
              <a:t>	- What made the application successful</a:t>
            </a:r>
          </a:p>
          <a:p>
            <a:endParaRPr lang="en-US" sz="8000" dirty="0"/>
          </a:p>
          <a:p>
            <a:r>
              <a:rPr lang="en-US" sz="8000" dirty="0"/>
              <a:t>3. Award Period </a:t>
            </a:r>
          </a:p>
          <a:p>
            <a:endParaRPr lang="en-US" sz="8000" dirty="0"/>
          </a:p>
          <a:p>
            <a:r>
              <a:rPr lang="en-US" sz="8000" dirty="0"/>
              <a:t>	- Working with the US Forest Service</a:t>
            </a:r>
          </a:p>
          <a:p>
            <a:r>
              <a:rPr lang="en-US" sz="8000" dirty="0"/>
              <a:t>	- Working with technology partners</a:t>
            </a:r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7696200" y="2012763"/>
            <a:ext cx="990600" cy="365125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Picture 3" descr="C:\Users\Roger Swenson\Documents\Documents\Documents\Consolidated\Bus Plan\Markets\Guam\TriLateral\Multi_gen_SYS\CDI\Marketing Material\Presskit\clean_dev_logo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6362" y="228600"/>
            <a:ext cx="6091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4400" y="4891418"/>
            <a:ext cx="1060800" cy="1128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210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914400" y="1295400"/>
            <a:ext cx="7467600" cy="4648200"/>
          </a:xfrm>
        </p:spPr>
        <p:txBody>
          <a:bodyPr>
            <a:normAutofit fontScale="32500" lnSpcReduction="20000"/>
          </a:bodyPr>
          <a:lstStyle/>
          <a:p>
            <a:endParaRPr lang="en-US" sz="8000" dirty="0"/>
          </a:p>
          <a:p>
            <a:r>
              <a:rPr lang="en-US" sz="8000" dirty="0"/>
              <a:t> Pre-Application Period - What does the USFS want !</a:t>
            </a:r>
          </a:p>
          <a:p>
            <a:endParaRPr lang="en-US" sz="8000" dirty="0"/>
          </a:p>
          <a:p>
            <a:r>
              <a:rPr lang="en-US" sz="8000" dirty="0"/>
              <a:t>1. Proposals that will lead to additional forest material productive use – “sooner rather than later”</a:t>
            </a:r>
          </a:p>
          <a:p>
            <a:endParaRPr lang="en-US" sz="8000" dirty="0"/>
          </a:p>
          <a:p>
            <a:r>
              <a:rPr lang="en-US" sz="8000" dirty="0"/>
              <a:t>2. A broad swath of ideas – they don’t tell you what to propose (beyond energy &amp; wood products)	</a:t>
            </a:r>
          </a:p>
          <a:p>
            <a:endParaRPr lang="en-US" sz="8000" dirty="0"/>
          </a:p>
          <a:p>
            <a:r>
              <a:rPr lang="en-US" sz="8000" dirty="0"/>
              <a:t>3. Work effort that is likely to succeed –to lead to something that can be established to make a difference</a:t>
            </a:r>
          </a:p>
          <a:p>
            <a:endParaRPr lang="en-US" sz="8000" dirty="0"/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7696200" y="2012763"/>
            <a:ext cx="990600" cy="365125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4" name="Picture 3" descr="C:\Users\Roger Swenson\Documents\Documents\Documents\Consolidated\Bus Plan\Markets\Guam\TriLateral\Multi_gen_SYS\CDI\Marketing Material\Presskit\clean_dev_logo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6362" y="228600"/>
            <a:ext cx="6091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5646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idx="1"/>
          </p:nvPr>
        </p:nvSpPr>
        <p:spPr>
          <a:xfrm>
            <a:off x="3575050" y="1435100"/>
            <a:ext cx="4578350" cy="46910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half" idx="2"/>
          </p:nvPr>
        </p:nvSpPr>
        <p:spPr>
          <a:xfrm>
            <a:off x="457200" y="1204626"/>
            <a:ext cx="3117849" cy="4815173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 </a:t>
            </a:r>
            <a:r>
              <a:rPr lang="en-US" sz="1800" b="1" dirty="0"/>
              <a:t>What does the USFS want !</a:t>
            </a:r>
          </a:p>
          <a:p>
            <a:endParaRPr lang="en-US" dirty="0"/>
          </a:p>
          <a:p>
            <a:r>
              <a:rPr lang="en-US" sz="1800" dirty="0"/>
              <a:t>Our effort looked at a pyrolysis system is designed to produce pyrolysis oil &amp; biochar as products</a:t>
            </a:r>
          </a:p>
          <a:p>
            <a:endParaRPr lang="en-US" sz="1800" dirty="0"/>
          </a:p>
          <a:p>
            <a:r>
              <a:rPr lang="en-US" sz="1800" dirty="0"/>
              <a:t>The CDI expertise is in fuels development and power generation</a:t>
            </a:r>
          </a:p>
          <a:p>
            <a:endParaRPr lang="en-US" sz="1800" dirty="0"/>
          </a:p>
          <a:p>
            <a:r>
              <a:rPr lang="en-US" sz="1800" dirty="0"/>
              <a:t>This company, </a:t>
            </a:r>
            <a:r>
              <a:rPr lang="en-US" sz="1800" dirty="0" err="1"/>
              <a:t>Ameron</a:t>
            </a:r>
            <a:r>
              <a:rPr lang="en-US" sz="1800" dirty="0"/>
              <a:t> called me for help in using the pyrolysis oil in power generation – they considered it a waste stream.</a:t>
            </a:r>
          </a:p>
          <a:p>
            <a:endParaRPr lang="en-US" sz="1800" dirty="0"/>
          </a:p>
          <a:p>
            <a:r>
              <a:rPr lang="en-US" sz="1800" dirty="0"/>
              <a:t>We proposed an evaluation CHP in hospitals using the pyrolysis oil from the systems and a demonstration of the unit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" name="Picture 3" descr="C:\Users\Roger Swenson\Documents\Documents\Documents\Consolidated\Bus Plan\Markets\Guam\TriLateral\Multi_gen_SYS\CDI\Marketing Material\Presskit\clean_dev_logo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6362" y="228600"/>
            <a:ext cx="6091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45A950E-5FE9-4515-AEA0-AE7F4058A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250" y="1204626"/>
            <a:ext cx="4578350" cy="31346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BF49A6B-348C-430B-8810-33F91D3E3E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600" y="4343400"/>
            <a:ext cx="3912150" cy="198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219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914400" y="1295400"/>
            <a:ext cx="7467600" cy="4648200"/>
          </a:xfrm>
        </p:spPr>
        <p:txBody>
          <a:bodyPr>
            <a:normAutofit fontScale="32500" lnSpcReduction="20000"/>
          </a:bodyPr>
          <a:lstStyle/>
          <a:p>
            <a:endParaRPr lang="en-US" sz="8000" dirty="0"/>
          </a:p>
          <a:p>
            <a:r>
              <a:rPr lang="en-US" sz="8000" dirty="0"/>
              <a:t> Application - What does the USFS want !</a:t>
            </a:r>
          </a:p>
          <a:p>
            <a:endParaRPr lang="en-US" sz="8000" dirty="0"/>
          </a:p>
          <a:p>
            <a:r>
              <a:rPr lang="en-US" sz="8000" dirty="0"/>
              <a:t>1. Clarity in the work scope that meets the “preferences” put forth in the instructions</a:t>
            </a:r>
          </a:p>
          <a:p>
            <a:endParaRPr lang="en-US" sz="8000" dirty="0"/>
          </a:p>
          <a:p>
            <a:r>
              <a:rPr lang="en-US" sz="8000" dirty="0"/>
              <a:t>2. Applications that address all criteria requirements provided in funding opportunity instructions	</a:t>
            </a:r>
          </a:p>
          <a:p>
            <a:endParaRPr lang="en-US" sz="8000" dirty="0"/>
          </a:p>
          <a:p>
            <a:r>
              <a:rPr lang="en-US" sz="8000" dirty="0"/>
              <a:t>3. Proposals for work efforts that are commercial and that do not appear to be basic research</a:t>
            </a:r>
          </a:p>
          <a:p>
            <a:endParaRPr lang="en-US" sz="8000" dirty="0"/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7696200" y="2012763"/>
            <a:ext cx="990600" cy="365125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" name="Picture 3" descr="C:\Users\Roger Swenson\Documents\Documents\Documents\Consolidated\Bus Plan\Markets\Guam\TriLateral\Multi_gen_SYS\CDI\Marketing Material\Presskit\clean_dev_logo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6362" y="228600"/>
            <a:ext cx="6091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27182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914400" y="1295400"/>
            <a:ext cx="7467600" cy="4648200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/>
              <a:t> Application – Meet the criteria!</a:t>
            </a:r>
          </a:p>
          <a:p>
            <a:endParaRPr lang="en-US" sz="8000" dirty="0"/>
          </a:p>
          <a:p>
            <a:r>
              <a:rPr lang="en-US" sz="8000" dirty="0"/>
              <a:t>1. CDI proposed a cluster of CHP sites using pyrolysis oil as fuel in high value areas like California and Hawaii. (Very valuable power)</a:t>
            </a:r>
          </a:p>
          <a:p>
            <a:endParaRPr lang="en-US" sz="8000" dirty="0"/>
          </a:p>
          <a:p>
            <a:r>
              <a:rPr lang="en-US" sz="8000" dirty="0"/>
              <a:t>2. CDI got support from Kaiser Permanente Hospitals to analyze the economics – they have hospitals in both States</a:t>
            </a:r>
          </a:p>
          <a:p>
            <a:endParaRPr lang="en-US" sz="8000" dirty="0"/>
          </a:p>
          <a:p>
            <a:r>
              <a:rPr lang="en-US" sz="8000" dirty="0"/>
              <a:t>3. We got a letter of support from the Shasta-Trinity National Forest Supervisor. (They are busy people and can be hard to get to so start early – don’t pressure them)</a:t>
            </a:r>
          </a:p>
          <a:p>
            <a:endParaRPr lang="en-US" sz="8000" dirty="0"/>
          </a:p>
          <a:p>
            <a:r>
              <a:rPr lang="en-US" sz="8000" dirty="0"/>
              <a:t>4. Listen to the USFS Biomass Coordinator – the insight from many years of doing this are the most important aspect.  </a:t>
            </a:r>
          </a:p>
          <a:p>
            <a:endParaRPr lang="en-US" sz="8000" dirty="0"/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7696200" y="2012763"/>
            <a:ext cx="990600" cy="365125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" name="Picture 3" descr="C:\Users\Roger Swenson\Documents\Documents\Documents\Consolidated\Bus Plan\Markets\Guam\TriLateral\Multi_gen_SYS\CDI\Marketing Material\Presskit\clean_dev_logo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6362" y="228600"/>
            <a:ext cx="6091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3544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914400" y="1295400"/>
            <a:ext cx="7467600" cy="4648200"/>
          </a:xfrm>
        </p:spPr>
        <p:txBody>
          <a:bodyPr>
            <a:normAutofit fontScale="32500" lnSpcReduction="20000"/>
          </a:bodyPr>
          <a:lstStyle/>
          <a:p>
            <a:endParaRPr lang="en-US" sz="8000" dirty="0"/>
          </a:p>
          <a:p>
            <a:r>
              <a:rPr lang="en-US" sz="8000" dirty="0"/>
              <a:t> Award Period – Meeting the work scope goals</a:t>
            </a:r>
          </a:p>
          <a:p>
            <a:endParaRPr lang="en-US" sz="8000" dirty="0"/>
          </a:p>
          <a:p>
            <a:r>
              <a:rPr lang="en-US" sz="8000" dirty="0"/>
              <a:t>1. Stay on top of established goals and budget (monthly budgets and work goals) </a:t>
            </a:r>
          </a:p>
          <a:p>
            <a:endParaRPr lang="en-US" sz="8000" dirty="0"/>
          </a:p>
          <a:p>
            <a:r>
              <a:rPr lang="en-US" sz="8000" dirty="0"/>
              <a:t>2. If there are technology or resource partners keep on top of clear communication of expectations and deliverables </a:t>
            </a:r>
          </a:p>
          <a:p>
            <a:endParaRPr lang="en-US" sz="8000" dirty="0"/>
          </a:p>
          <a:p>
            <a:r>
              <a:rPr lang="en-US" sz="8000" dirty="0"/>
              <a:t>3. When issues arise communicate with USFS and work out solutions</a:t>
            </a:r>
          </a:p>
          <a:p>
            <a:endParaRPr lang="en-US" sz="8000" dirty="0"/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7696200" y="2012763"/>
            <a:ext cx="990600" cy="365125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4" name="Picture 3" descr="C:\Users\Roger Swenson\Documents\Documents\Documents\Consolidated\Bus Plan\Markets\Guam\TriLateral\Multi_gen_SYS\CDI\Marketing Material\Presskit\clean_dev_logo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6362" y="228600"/>
            <a:ext cx="6091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4795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b="1" dirty="0"/>
              <a:t>Award Period Insights from our efforts 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Market Depth </a:t>
            </a:r>
            <a:r>
              <a:rPr lang="en-US" sz="2000" dirty="0"/>
              <a:t>for part of the system output was a critical issue – biochar is not a mature product with demonstrated need. (Market push not demand pull)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Economics without Market Depth is challenging </a:t>
            </a:r>
            <a:r>
              <a:rPr lang="en-US" sz="2000" dirty="0"/>
              <a:t>- in order to have a project with the potential for finance we need higher bio-char demand than the full market could absorb.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Pyrolysis oil that was projected to be a low value waste stream had to get a substantial value to make the systems economic.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Economies of scale were found to be very important </a:t>
            </a:r>
            <a:r>
              <a:rPr lang="en-US" sz="2000" dirty="0"/>
              <a:t>- Small systems to tackle spot treatments are nice but the set-up and personnel costs can overwhelm the economics of operation on a per unit basis. </a:t>
            </a:r>
            <a:r>
              <a:rPr lang="en-US" sz="2000" b="1" dirty="0"/>
              <a:t>In real estate it is location, location, location; in biomass conversion it is scale, scale, scale</a:t>
            </a:r>
            <a:r>
              <a:rPr lang="en-US" sz="2000" dirty="0"/>
              <a:t> and that of course also depends on location.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These issues forced us to do the demo at a lower cost site. </a:t>
            </a:r>
            <a:r>
              <a:rPr lang="en-US" sz="2000" b="1" dirty="0"/>
              <a:t>We had to adapt to get results.</a:t>
            </a:r>
          </a:p>
          <a:p>
            <a:pPr marL="1371600" indent="-1371600">
              <a:buAutoNum type="arabicPeriod"/>
            </a:pPr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4294967295"/>
          </p:nvPr>
        </p:nvSpPr>
        <p:spPr>
          <a:xfrm>
            <a:off x="8153400" y="2012950"/>
            <a:ext cx="990600" cy="365125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C:\Users\Roger Swenson\Documents\Documents\Documents\Consolidated\Bus Plan\Markets\Guam\TriLateral\Multi_gen_SYS\CDI\Marketing Material\Presskit\clean_dev_logo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6362" y="228600"/>
            <a:ext cx="6091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75614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914400" y="1337564"/>
            <a:ext cx="7467600" cy="4301236"/>
          </a:xfrm>
        </p:spPr>
        <p:txBody>
          <a:bodyPr>
            <a:normAutofit fontScale="32500" lnSpcReduction="20000"/>
          </a:bodyPr>
          <a:lstStyle/>
          <a:p>
            <a:r>
              <a:rPr lang="en-US" sz="8000" dirty="0"/>
              <a:t> Summary - </a:t>
            </a:r>
          </a:p>
          <a:p>
            <a:endParaRPr lang="en-US" sz="8000" dirty="0"/>
          </a:p>
          <a:p>
            <a:r>
              <a:rPr lang="en-US" sz="8000" dirty="0"/>
              <a:t>1. Propose something that will make a difference now – that can lead to expanded use of forest materials (wood products or energy)</a:t>
            </a:r>
          </a:p>
          <a:p>
            <a:endParaRPr lang="en-US" sz="8000" dirty="0"/>
          </a:p>
          <a:p>
            <a:r>
              <a:rPr lang="en-US" sz="8000" dirty="0"/>
              <a:t>2. Communicate how the proposal will lead to a greater amount of biomass used in your application</a:t>
            </a:r>
          </a:p>
          <a:p>
            <a:endParaRPr lang="en-US" sz="8000" dirty="0"/>
          </a:p>
          <a:p>
            <a:r>
              <a:rPr lang="en-US" sz="8000" dirty="0"/>
              <a:t>3. Measure results as you progress and communicate with all stakeholders if you are awarded a grant. </a:t>
            </a:r>
          </a:p>
          <a:p>
            <a:endParaRPr lang="en-US" sz="8000" dirty="0"/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7696200" y="2012763"/>
            <a:ext cx="990600" cy="365125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DB11E-31DF-4C43-8A27-0E74D1A6BB90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4" name="Picture 3" descr="C:\Users\Roger Swenson\Documents\Documents\Documents\Consolidated\Bus Plan\Markets\Guam\TriLateral\Multi_gen_SYS\CDI\Marketing Material\Presskit\clean_dev_logo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6362" y="228600"/>
            <a:ext cx="6091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4396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44256</TotalTime>
  <Words>201</Words>
  <Application>Microsoft Office PowerPoint</Application>
  <PresentationFormat>On-screen Show (4:3)</PresentationFormat>
  <Paragraphs>104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Roger Swenson</dc:creator>
  <cp:lastModifiedBy>Roger Swenson</cp:lastModifiedBy>
  <cp:revision>171</cp:revision>
  <dcterms:created xsi:type="dcterms:W3CDTF">2015-08-10T14:20:22Z</dcterms:created>
  <dcterms:modified xsi:type="dcterms:W3CDTF">2017-12-06T22:13:13Z</dcterms:modified>
</cp:coreProperties>
</file>