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8" r:id="rId2"/>
    <p:sldId id="261" r:id="rId3"/>
    <p:sldId id="262" r:id="rId4"/>
    <p:sldId id="272" r:id="rId5"/>
    <p:sldId id="273" r:id="rId6"/>
    <p:sldId id="260" r:id="rId7"/>
    <p:sldId id="271" r:id="rId8"/>
    <p:sldId id="285" r:id="rId9"/>
    <p:sldId id="284" r:id="rId10"/>
    <p:sldId id="286" r:id="rId11"/>
    <p:sldId id="269" r:id="rId12"/>
    <p:sldId id="257" r:id="rId13"/>
    <p:sldId id="274" r:id="rId14"/>
    <p:sldId id="265" r:id="rId15"/>
    <p:sldId id="275" r:id="rId16"/>
    <p:sldId id="268" r:id="rId17"/>
    <p:sldId id="259" r:id="rId18"/>
    <p:sldId id="281" r:id="rId19"/>
    <p:sldId id="263" r:id="rId20"/>
    <p:sldId id="276" r:id="rId21"/>
    <p:sldId id="277" r:id="rId22"/>
    <p:sldId id="278" r:id="rId23"/>
    <p:sldId id="283" r:id="rId24"/>
    <p:sldId id="279" r:id="rId25"/>
    <p:sldId id="270" r:id="rId26"/>
    <p:sldId id="267" r:id="rId27"/>
    <p:sldId id="280" r:id="rId28"/>
    <p:sldId id="282" r:id="rId29"/>
    <p:sldId id="26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67" d="100"/>
          <a:sy n="67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83B0A2-AC30-498E-BB8C-E165B545A5A2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60CAE-292D-4DBF-A28E-C8886D6D3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2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5BC6A0-3C29-4F67-B59B-14AC9C45079B}" type="slidenum">
              <a:rPr lang="en-US"/>
              <a:pPr/>
              <a:t>4</a:t>
            </a:fld>
            <a:endParaRPr lang="en-US"/>
          </a:p>
        </p:txBody>
      </p:sp>
      <p:sp>
        <p:nvSpPr>
          <p:cNvPr id="163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54038" y="674688"/>
            <a:ext cx="5994400" cy="3371850"/>
          </a:xfrm>
          <a:ln/>
        </p:spPr>
      </p:sp>
      <p:sp>
        <p:nvSpPr>
          <p:cNvPr id="163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270375"/>
            <a:ext cx="5207000" cy="40465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877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1120B1-4F82-4DC6-941A-D0BECA9C1288}" type="slidenum">
              <a:rPr lang="en-US"/>
              <a:pPr/>
              <a:t>5</a:t>
            </a:fld>
            <a:endParaRPr lang="en-US"/>
          </a:p>
        </p:txBody>
      </p:sp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54038" y="674688"/>
            <a:ext cx="5994400" cy="3371850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7738" y="4270375"/>
            <a:ext cx="5207000" cy="4046538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77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38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5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113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6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49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768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068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8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4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35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1E13F9-57DB-4C0C-924B-E17FE96B0E64}" type="datetimeFigureOut">
              <a:rPr lang="en-US" smtClean="0"/>
              <a:t>10/4/2018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9301F-84B4-4A93-92EB-2D3E6A08DB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292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bjacobs111111@gmail.com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4457" y="-32657"/>
            <a:ext cx="9187543" cy="68906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600" y="781181"/>
            <a:ext cx="277222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 PLANNING</a:t>
            </a:r>
          </a:p>
          <a:p>
            <a:pPr algn="ctr"/>
            <a:endParaRPr lang="en-US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UCCE Rx Workshop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October 4, 2018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Arnold, CA</a:t>
            </a: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Jacobs, Calaveras Big Trees State Park</a:t>
            </a:r>
          </a:p>
        </p:txBody>
      </p:sp>
    </p:spTree>
    <p:extLst>
      <p:ext uri="{BB962C8B-B14F-4D97-AF65-F5344CB8AC3E}">
        <p14:creationId xmlns:p14="http://schemas.microsoft.com/office/powerpoint/2010/main" val="267191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7693"/>
            <a:ext cx="45139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 PLANS ARE A MORE DETAILED DOCUMENT CONTAINING MUCH MORE INFORMATION ABOUT PLANNING ALL PHASES OF THE BURN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IAP IMPLEMENTS THE BURN PLAN THE ACTUAL DAY OF IGNITION</a:t>
            </a:r>
          </a:p>
        </p:txBody>
      </p:sp>
    </p:spTree>
    <p:extLst>
      <p:ext uri="{BB962C8B-B14F-4D97-AF65-F5344CB8AC3E}">
        <p14:creationId xmlns:p14="http://schemas.microsoft.com/office/powerpoint/2010/main" val="309929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2" y="635777"/>
            <a:ext cx="9884229" cy="44225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065587"/>
            <a:ext cx="11930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OF YOU ARE FAMILIAR WITH NWCG AND THE NWCG BURN PLAN TEMPLATE?</a:t>
            </a:r>
          </a:p>
        </p:txBody>
      </p:sp>
    </p:spTree>
    <p:extLst>
      <p:ext uri="{BB962C8B-B14F-4D97-AF65-F5344CB8AC3E}">
        <p14:creationId xmlns:p14="http://schemas.microsoft.com/office/powerpoint/2010/main" val="315437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11086" y="86916"/>
            <a:ext cx="6400800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NWCG Burn Plan Elements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Page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2a  Agency Administrator Ignition Authorization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2b   Prescribed Fire Go/No Go Checklist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 Analysis Summary and Final Complexity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Description of the Prescribed Fire Area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Objectives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Funding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Prescription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Scheduling	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Pre-burn Considerations and Weather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Briefing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Organization and Equipment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Communication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Public and Personnel Safety, Medical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Test Fire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Ignition Plan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Holding Plan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Contingency Plan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Wildfire Declaration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Smoke Management and Air Quality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Monitoring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Post-burn Activities</a:t>
            </a: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A Maps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B Technical Review Checklist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C Complexity Analysis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D Job Hazard Analysis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E Fire Behavior Modeling Documentation or Empirical Documentation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F Smoke Management Plan and Smoke Modeling Documentation (optional)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07086" y="1451429"/>
            <a:ext cx="4180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WHICH ELEMENTS ARE IMPORTANT TO YOU?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213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2058" y="101600"/>
            <a:ext cx="673462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NWCG Burn Plan </a:t>
            </a:r>
            <a:r>
              <a:rPr lang="en-US" sz="1400" u="sng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ElementS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Page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2a  Agency Administrator Ignition Authorization</a:t>
            </a:r>
          </a:p>
          <a:p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2b   Prescribed Fire Go/No Go Checklist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 Analysis Summary and Final Complexity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Description of the Prescribed Fire Area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Objectives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Funding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Prescription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Scheduling	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Pre-burn Considerations and Weather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Briefing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Organization and Equipment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Communication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Public and Personnel Safety, Medical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Test Fire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Ignition Plan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Holding Plan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Contingency Plan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Wildfire Declaration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Smoke Management and Air Quality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Monitoring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Post-burn Activities</a:t>
            </a:r>
          </a:p>
          <a:p>
            <a:pPr marL="228600" marR="0"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1400" dirty="0" smtClean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Appendix A Maps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B Technical Review Checklist</a:t>
            </a:r>
          </a:p>
          <a:p>
            <a:r>
              <a:rPr lang="en-US" sz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C Complexity Analysis</a:t>
            </a:r>
            <a:endParaRPr lang="en-US" sz="1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D Job Hazard Analysis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E Fire Behavior Modeling Documentation or Empirical Documentation</a:t>
            </a:r>
          </a:p>
          <a:p>
            <a:r>
              <a:rPr lang="en-US" sz="14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Appendix F Smoke Management Plan and Smoke Modeling Documentation (optional)</a:t>
            </a:r>
            <a:endParaRPr lang="en-US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61943" y="1146628"/>
            <a:ext cx="41801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THESE ARE WHAT STAND OUT TO ME AS A LONG TIME BURN BOSS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22401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8479" y="0"/>
            <a:ext cx="51435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5715" y="889843"/>
            <a:ext cx="418011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YOUR PRESCRIPTION?</a:t>
            </a:r>
          </a:p>
          <a:p>
            <a:pPr algn="ctr"/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ARE YOU MEASURING IT?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WILL YOU DO IF YOU GO OUT OF PRESCRIPTION?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4773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4724" y="0"/>
            <a:ext cx="867727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43512"/>
            <a:ext cx="351472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YOUR COMMUNICATION PLAN?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OTHER WORDS, HOW ARE WE GOING TO TALK TO EACH OTHER?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HAVE ACCESS TO A RADIO CACHE?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HAVE A FREQUENCY SO DIFFERENT AGENCIES CAN TALK TO EACH OTHER?</a:t>
            </a:r>
          </a:p>
          <a:p>
            <a:pPr algn="ctr"/>
            <a:endParaRPr lang="en-US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THERE ENOUGH RADIOS?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959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-83458"/>
            <a:ext cx="9042399" cy="69414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17693"/>
            <a:ext cx="31496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YOU GOING TO DO IF SOMEONE GETS HURT?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ARE YOU GOING TO GET THEM OUT OF THERE?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LONG WILL IT TAKE?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3986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841828"/>
            <a:ext cx="30480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WHAT’S </a:t>
            </a:r>
            <a:r>
              <a:rPr lang="en-US" sz="36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CONTINGENCY PLAN </a:t>
            </a:r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SMOKE BECOMES A PROBLEM?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19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799" y="-14410"/>
            <a:ext cx="8893125" cy="68724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142" y="559473"/>
            <a:ext cx="304800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IF FIRE BEHAVIOR BECOMES TOO HOT AND YOU START HAVING CONTROL PROBLEMS?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8718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38628"/>
            <a:ext cx="3048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IF FIRE LEAVES THE UNIT AND DAMAGES SOME PROPERTY?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1710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600" y="781181"/>
            <a:ext cx="27722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PRESCRIBED BURNING IS CRITICALLY IMPORTANT, BUT VERY SERIOUS BUSINESS!</a:t>
            </a:r>
          </a:p>
        </p:txBody>
      </p:sp>
    </p:spTree>
    <p:extLst>
      <p:ext uri="{BB962C8B-B14F-4D97-AF65-F5344CB8AC3E}">
        <p14:creationId xmlns:p14="http://schemas.microsoft.com/office/powerpoint/2010/main" val="19042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12844"/>
            <a:ext cx="45139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GOOD SOLID PLANNING DOCUMENT, SUCH AS A BURN PLAN, IS ESSENTIAL SO YOU’RE PREPARED FOR THE UNEXPECTED</a:t>
            </a:r>
          </a:p>
        </p:txBody>
      </p:sp>
    </p:spTree>
    <p:extLst>
      <p:ext uri="{BB962C8B-B14F-4D97-AF65-F5344CB8AC3E}">
        <p14:creationId xmlns:p14="http://schemas.microsoft.com/office/powerpoint/2010/main" val="58835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12844"/>
            <a:ext cx="45139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 PLANS SHOULD BE PREPARED BY AN EXPERIENCED QUALFIED BURN BOSS OR STATE EQUIVALENT</a:t>
            </a:r>
          </a:p>
        </p:txBody>
      </p:sp>
    </p:spTree>
    <p:extLst>
      <p:ext uri="{BB962C8B-B14F-4D97-AF65-F5344CB8AC3E}">
        <p14:creationId xmlns:p14="http://schemas.microsoft.com/office/powerpoint/2010/main" val="88501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8846"/>
            <a:ext cx="451394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BURN PLANS ARE LEGAL DOCUMENTS AND SHOULD BE DEFENSIBLE IN THE EVENT OF A BAD OUTCOME, BECAUSE…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…BAD OUTCOMES USUALLY TRIGGER SOME SORT OF INVESTIGATION AND/OR LAW SUIT</a:t>
            </a:r>
          </a:p>
        </p:txBody>
      </p:sp>
    </p:spTree>
    <p:extLst>
      <p:ext uri="{BB962C8B-B14F-4D97-AF65-F5344CB8AC3E}">
        <p14:creationId xmlns:p14="http://schemas.microsoft.com/office/powerpoint/2010/main" val="1394802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35845"/>
            <a:ext cx="451394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ONE OF THE FIRST THINGS LOOKED AT IN AN INVESTIGATION IS: 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YOU HAVE A GOOD BURN PLAN THAT MET SOME SORT OF POLICY?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DID YOU FOLLOW THAT PLAN?</a:t>
            </a:r>
          </a:p>
        </p:txBody>
      </p:sp>
    </p:spTree>
    <p:extLst>
      <p:ext uri="{BB962C8B-B14F-4D97-AF65-F5344CB8AC3E}">
        <p14:creationId xmlns:p14="http://schemas.microsoft.com/office/powerpoint/2010/main" val="888343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942" y="635777"/>
            <a:ext cx="9884229" cy="44225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692551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I’D HIGHLY RECOMMEND USING THE NWCG BURN PLAN TEMPLATE AND FOLLOWING NWCG POLICY OR THE STATE EQUIVALENT AS YOUR PLANNING DOCUMENT AND GUIDANCE</a:t>
            </a:r>
          </a:p>
        </p:txBody>
      </p:sp>
    </p:spTree>
    <p:extLst>
      <p:ext uri="{BB962C8B-B14F-4D97-AF65-F5344CB8AC3E}">
        <p14:creationId xmlns:p14="http://schemas.microsoft.com/office/powerpoint/2010/main" val="1387280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716" y="0"/>
            <a:ext cx="9434284" cy="57698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32228"/>
            <a:ext cx="304800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IS A GREAT DOCUMENT WHICH CAN HELP YOU THROUGH THE PLANNING PROCESS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5889899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https://www.nwcg.gov/sites/default/files/publications/pms484.pdf</a:t>
            </a:r>
          </a:p>
        </p:txBody>
      </p:sp>
    </p:spTree>
    <p:extLst>
      <p:ext uri="{BB962C8B-B14F-4D97-AF65-F5344CB8AC3E}">
        <p14:creationId xmlns:p14="http://schemas.microsoft.com/office/powerpoint/2010/main" val="286049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37" y="0"/>
            <a:ext cx="10364234" cy="68573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5140" y="406400"/>
            <a:ext cx="74458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PRESCRIBED BURNING IS AN ESSENTIAL TOOL TO RESTORE OUR LANDS AND ECOLOGICAL PROCESSES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7499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07_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85353" y="1"/>
            <a:ext cx="4706647" cy="3483428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644570" cy="348342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414" y="3472543"/>
            <a:ext cx="4728036" cy="33745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353" y="3472543"/>
            <a:ext cx="4706647" cy="33854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63622" y="348343"/>
            <a:ext cx="27573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HOWEVER, ONE BAD OUTCOME MAY SHUT THE WHOLD PROGRAM DOWN</a:t>
            </a:r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3737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12844"/>
            <a:ext cx="451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SAKE OF ALL OF US IN THIS ROOM, BE PREPARED BY DOING DILIGENT BURN PLANNING AND HAVING (AND FOLLOWING) A TOP NOTCH BURN PLAN!</a:t>
            </a:r>
          </a:p>
        </p:txBody>
      </p:sp>
    </p:spTree>
    <p:extLst>
      <p:ext uri="{BB962C8B-B14F-4D97-AF65-F5344CB8AC3E}">
        <p14:creationId xmlns:p14="http://schemas.microsoft.com/office/powerpoint/2010/main" val="377694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70969" y="1204686"/>
            <a:ext cx="744582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</a:p>
          <a:p>
            <a:pPr algn="ctr"/>
            <a:endParaRPr lang="en-US" sz="8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8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COMMENTS?</a:t>
            </a:r>
            <a:endParaRPr lang="en-US" sz="8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48650" y="5647170"/>
            <a:ext cx="322551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 Jacobs</a:t>
            </a:r>
          </a:p>
          <a:p>
            <a:pPr algn="ctr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bjacobs111111@gmail.com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559-679-0047</a:t>
            </a:r>
          </a:p>
        </p:txBody>
      </p:sp>
    </p:spTree>
    <p:extLst>
      <p:ext uri="{BB962C8B-B14F-4D97-AF65-F5344CB8AC3E}">
        <p14:creationId xmlns:p14="http://schemas.microsoft.com/office/powerpoint/2010/main" val="293988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1600" y="1100495"/>
            <a:ext cx="27722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BECAUSE THINGS CAN GO WRONG!</a:t>
            </a:r>
          </a:p>
        </p:txBody>
      </p:sp>
    </p:spTree>
    <p:extLst>
      <p:ext uri="{BB962C8B-B14F-4D97-AF65-F5344CB8AC3E}">
        <p14:creationId xmlns:p14="http://schemas.microsoft.com/office/powerpoint/2010/main" val="139665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 descr="07_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5788" y="0"/>
            <a:ext cx="926621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1600" y="1100495"/>
            <a:ext cx="2772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REALLY WRONG!</a:t>
            </a:r>
          </a:p>
        </p:txBody>
      </p:sp>
    </p:spTree>
    <p:extLst>
      <p:ext uri="{BB962C8B-B14F-4D97-AF65-F5344CB8AC3E}">
        <p14:creationId xmlns:p14="http://schemas.microsoft.com/office/powerpoint/2010/main" val="367420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2" descr="07_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36674" y="0"/>
            <a:ext cx="926621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-96812" y="1085981"/>
            <a:ext cx="30334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GUESS WHO WILL BE LIABLE?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THE LANDOWNER, THAT WOULD BE YOU!</a:t>
            </a:r>
          </a:p>
        </p:txBody>
      </p:sp>
    </p:spTree>
    <p:extLst>
      <p:ext uri="{BB962C8B-B14F-4D97-AF65-F5344CB8AC3E}">
        <p14:creationId xmlns:p14="http://schemas.microsoft.com/office/powerpoint/2010/main" val="108050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78972"/>
            <a:ext cx="1219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DOES THE TERM ‘BURN PLANNING’ MEAN TO YOU?</a:t>
            </a:r>
          </a:p>
          <a:p>
            <a:pPr algn="ctr"/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IS BURN PLANNING IMPORTANT?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91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13946" y="0"/>
            <a:ext cx="6923314" cy="6858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1300" b="1" kern="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PRESCRIBED FIRE PLAN</a:t>
            </a: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43180"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ADMINISTR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TIVE UNIT NAME(S):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Calaveras Big Trees State Park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NAME: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Prescribed Fire Unit (Ignition Unit):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Big Tree Creek Rx Burn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PREPARED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REVIEWED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Senior Environmental Scientist – Supervisory</a:t>
            </a: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TECHNICAL REVIEW BY: 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3434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Qualification/Cur</a:t>
            </a:r>
            <a:r>
              <a:rPr lang="en-US" sz="1300" spc="-2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ency: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800600" algn="r"/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COMPLEXITY</a:t>
            </a:r>
            <a:r>
              <a:rPr lang="en-US" sz="1300" b="1" spc="-45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TING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1148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MINIMUM BURN BOSS</a:t>
            </a:r>
            <a:r>
              <a:rPr lang="en-US" sz="1300" b="1" spc="-9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QUALIFICATION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3714750" algn="l"/>
                <a:tab pos="5715000" algn="r"/>
              </a:tabLst>
            </a:pP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APPROVED B</a:t>
            </a:r>
            <a:r>
              <a:rPr lang="en-US" sz="1300" b="1" spc="-11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tabLst>
                <a:tab pos="5715000" algn="r"/>
                <a:tab pos="66294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Name – Agency Administrator (print):</a:t>
            </a:r>
            <a:r>
              <a:rPr lang="en-US" sz="1300" u="sng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lnSpc>
                <a:spcPct val="115000"/>
              </a:lnSpc>
              <a:tabLst>
                <a:tab pos="4286250" algn="l"/>
                <a:tab pos="5715000" algn="r"/>
              </a:tabLst>
            </a:pP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Signature – Agency Administrator: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US" sz="13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Date</a:t>
            </a:r>
            <a:r>
              <a:rPr lang="en-US" sz="13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1300" u="sng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</a:rPr>
              <a:t> 	</a:t>
            </a:r>
            <a:endParaRPr lang="en-US" sz="13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612844"/>
            <a:ext cx="45139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OF YOU ARE FAMILIAR WITH A BURN PLAN?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HAVE WRITTEN A BURN PLAN?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 OF PLAN DID YOU WRITE?</a:t>
            </a:r>
          </a:p>
        </p:txBody>
      </p:sp>
    </p:spTree>
    <p:extLst>
      <p:ext uri="{BB962C8B-B14F-4D97-AF65-F5344CB8AC3E}">
        <p14:creationId xmlns:p14="http://schemas.microsoft.com/office/powerpoint/2010/main" val="333162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8507"/>
            <a:ext cx="45139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BURN PLAN IS NOT THE SAME THING AS AN INCIDENT ACTION PLAN (IAP)</a:t>
            </a:r>
          </a:p>
          <a:p>
            <a:pPr algn="ctr"/>
            <a:endParaRPr lang="en-US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IAPs ARE IMPORTANT AND ARE REQUIRED BY CALFIRE AND MOST FEDERAL AGENCIES ON RX BURNS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521" y="0"/>
            <a:ext cx="7684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22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98507"/>
            <a:ext cx="451394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IAPs CONTAIN CRITICAL INFORMATION FOR THE ACTUAL TACTICAL OPERATION SUCH AS:</a:t>
            </a:r>
          </a:p>
          <a:p>
            <a:pPr algn="ctr"/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RESOURCE ASSIGNMENTS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SAFETY MESSAGE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PLAN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FIRE BEHAVIOR AND WEATHER FORECASTS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521" y="0"/>
            <a:ext cx="76844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4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582</Words>
  <Application>Microsoft Office PowerPoint</Application>
  <PresentationFormat>Widescreen</PresentationFormat>
  <Paragraphs>355</Paragraphs>
  <Slides>29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Jacobs</dc:creator>
  <cp:lastModifiedBy>Ben Jacobs</cp:lastModifiedBy>
  <cp:revision>21</cp:revision>
  <dcterms:created xsi:type="dcterms:W3CDTF">2018-10-02T21:29:31Z</dcterms:created>
  <dcterms:modified xsi:type="dcterms:W3CDTF">2018-10-04T17:59:33Z</dcterms:modified>
</cp:coreProperties>
</file>