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300" r:id="rId3"/>
    <p:sldId id="283" r:id="rId4"/>
    <p:sldId id="301" r:id="rId5"/>
    <p:sldId id="302" r:id="rId6"/>
    <p:sldId id="303" r:id="rId7"/>
    <p:sldId id="30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505D82-3920-0949-589B-494CDCCCDC74}" name="Carolyn Warne" initials="CW" userId="S::cwarne@ucdavis.edu::c80e219e-ff17-4b3e-851a-370fb2a67d7f" providerId="AD"/>
  <p188:author id="{092C3DC7-4D76-9234-909E-A5445540BC1F}" name="Jessica Falor-Ward" initials="JFW" userId="S::jltolan@UCDAVIS.EDU::3c1637dc-82f1-4a02-81bb-85a7ec1179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BB131"/>
    <a:srgbClr val="91C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53" autoAdjust="0"/>
    <p:restoredTop sz="94694"/>
  </p:normalViewPr>
  <p:slideViewPr>
    <p:cSldViewPr snapToGrid="0">
      <p:cViewPr varScale="1">
        <p:scale>
          <a:sx n="76" d="100"/>
          <a:sy n="76" d="100"/>
        </p:scale>
        <p:origin x="232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9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9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County Name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 TBD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 userDrawn="1"/>
        </p:nvSpPr>
        <p:spPr>
          <a:xfrm>
            <a:off x="8562110" y="6174350"/>
            <a:ext cx="3629890" cy="68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Development Services Update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6240869"/>
            <a:ext cx="2939143" cy="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2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13635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8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 userDrawn="1"/>
        </p:nvSpPr>
        <p:spPr>
          <a:xfrm>
            <a:off x="8472587" y="6230394"/>
            <a:ext cx="3114076" cy="62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Welcome &amp; Introductions</a:t>
            </a:r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pPr lvl="1"/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Development Services Overview</a:t>
            </a:r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pPr lvl="1"/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Meet the team</a:t>
            </a:r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FY 2022 in Review</a:t>
            </a:r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pPr lvl="1"/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Gift Report Summary</a:t>
            </a:r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pPr lvl="1"/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Feedback </a:t>
            </a:r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FY 2023 Planning </a:t>
            </a:r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pPr lvl="1"/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Fundraising Ideas and Collaborations</a:t>
            </a:r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39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6"/>
            <a:ext cx="5120871" cy="320980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85682"/>
            <a:ext cx="2520397" cy="33532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85682"/>
            <a:ext cx="2592690" cy="335324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219075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21907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85682"/>
            <a:ext cx="2520397" cy="33532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85682"/>
            <a:ext cx="2592690" cy="335324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219075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21907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dirty="0"/>
              <a:t>Mary Ciricillo</a:t>
            </a:r>
          </a:p>
          <a:p>
            <a:pPr lvl="0"/>
            <a:r>
              <a:rPr lang="en-US" dirty="0"/>
              <a:t>Director of Development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Carolyn Warne</a:t>
            </a:r>
          </a:p>
          <a:p>
            <a:pPr lvl="0"/>
            <a:r>
              <a:rPr lang="en-US" dirty="0"/>
              <a:t>CA 4-H Foundation Director, Major Gift Officer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Scott Brayton</a:t>
            </a:r>
          </a:p>
          <a:p>
            <a:pPr lvl="0"/>
            <a:r>
              <a:rPr lang="en-US" dirty="0"/>
              <a:t>Major Gift Officer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Jessica Falor-Ward</a:t>
            </a:r>
          </a:p>
          <a:p>
            <a:pPr lvl="0"/>
            <a:r>
              <a:rPr lang="en-US" dirty="0"/>
              <a:t>Major Gift Officer</a:t>
            </a:r>
          </a:p>
          <a:p>
            <a:pPr lvl="0"/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Meet Our Team</a:t>
            </a:r>
          </a:p>
        </p:txBody>
      </p:sp>
    </p:spTree>
    <p:extLst>
      <p:ext uri="{BB962C8B-B14F-4D97-AF65-F5344CB8AC3E}">
        <p14:creationId xmlns:p14="http://schemas.microsoft.com/office/powerpoint/2010/main" val="22027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 userDrawn="1"/>
        </p:nvSpPr>
        <p:spPr>
          <a:xfrm>
            <a:off x="8556012" y="6272865"/>
            <a:ext cx="3024554" cy="53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462CB-6DB5-CA46-B0C3-8D9C22292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6" y="5439473"/>
            <a:ext cx="3790108" cy="52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8456" y="6025922"/>
            <a:ext cx="12348905" cy="9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8" y="-50756"/>
            <a:ext cx="12282233" cy="690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3E1F-7B6F-1646-B58A-05E4D8F05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92" y="6281355"/>
            <a:ext cx="2836808" cy="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17" y="-50755"/>
            <a:ext cx="12282232" cy="655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34E-9A6B-4D28-A7B9-972D816465A9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895-5776-6841-8BF3-522F008E38F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5" y="6311900"/>
            <a:ext cx="263274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80" r:id="rId3"/>
    <p:sldLayoutId id="2147483649" r:id="rId4"/>
    <p:sldLayoutId id="2147483650" r:id="rId5"/>
    <p:sldLayoutId id="2147483651" r:id="rId6"/>
    <p:sldLayoutId id="2147483679" r:id="rId7"/>
    <p:sldLayoutId id="2147483652" r:id="rId8"/>
    <p:sldLayoutId id="2147483653" r:id="rId9"/>
    <p:sldLayoutId id="2147483654" r:id="rId10"/>
    <p:sldLayoutId id="2147483676" r:id="rId11"/>
    <p:sldLayoutId id="2147483675" r:id="rId12"/>
    <p:sldLayoutId id="2147483677" r:id="rId13"/>
    <p:sldLayoutId id="2147483678" r:id="rId14"/>
    <p:sldLayoutId id="2147483655" r:id="rId15"/>
    <p:sldLayoutId id="2147483656" r:id="rId16"/>
    <p:sldLayoutId id="2147483669" r:id="rId17"/>
    <p:sldLayoutId id="2147483670" r:id="rId18"/>
    <p:sldLayoutId id="2147483668" r:id="rId19"/>
    <p:sldLayoutId id="2147483671" r:id="rId20"/>
    <p:sldLayoutId id="2147483657" r:id="rId21"/>
    <p:sldLayoutId id="2147483663" r:id="rId22"/>
    <p:sldLayoutId id="2147483664" r:id="rId23"/>
    <p:sldLayoutId id="2147483665" r:id="rId24"/>
    <p:sldLayoutId id="214748366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Assembly Council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F5575-47FE-8F41-88EB-DBBF04A2B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541861"/>
            <a:ext cx="6072086" cy="660400"/>
          </a:xfrm>
        </p:spPr>
        <p:txBody>
          <a:bodyPr>
            <a:normAutofit/>
          </a:bodyPr>
          <a:lstStyle/>
          <a:p>
            <a:r>
              <a:rPr lang="en-US" dirty="0"/>
              <a:t>Presented June 1, 2023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4CEDC1-704C-C540-9D4B-AD9D4BD9A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335461"/>
            <a:ext cx="8265886" cy="798192"/>
          </a:xfrm>
        </p:spPr>
        <p:txBody>
          <a:bodyPr/>
          <a:lstStyle/>
          <a:p>
            <a:r>
              <a:rPr lang="en-US" dirty="0"/>
              <a:t>FY23 Year End Report</a:t>
            </a:r>
          </a:p>
        </p:txBody>
      </p:sp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Leadership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1" y="1687685"/>
            <a:ext cx="4619237" cy="517031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53D57"/>
                </a:solidFill>
                <a:latin typeface="YACgEev4gKc 0"/>
              </a:rPr>
              <a:t>Staff Assembly Council (SAC) met monthly discussing ways to cultivate a satisfied, dedicated and professional staff</a:t>
            </a:r>
          </a:p>
          <a:p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Ambassadors met monthly to relay information on issues of concern to leadership</a:t>
            </a:r>
          </a:p>
          <a:p>
            <a:endParaRPr lang="en-US" b="0" i="0" u="none" strike="noStrike" dirty="0">
              <a:solidFill>
                <a:srgbClr val="053D57"/>
              </a:solidFill>
              <a:effectLst/>
              <a:latin typeface="YACgEev4gKc 0"/>
            </a:endParaRPr>
          </a:p>
          <a:p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Staff Assembly Council met monthly with UC ANR </a:t>
            </a:r>
            <a:r>
              <a:rPr lang="en-US" dirty="0">
                <a:solidFill>
                  <a:srgbClr val="053D57"/>
                </a:solidFill>
                <a:latin typeface="YACgEev4gKc 0"/>
              </a:rPr>
              <a:t>l</a:t>
            </a:r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eadership on ways to promote interests and welfare for all staff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C3159E2-0638-2A4B-297D-6B92DD72C4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9" b="18701"/>
          <a:stretch/>
        </p:blipFill>
        <p:spPr>
          <a:xfrm>
            <a:off x="5158664" y="1446484"/>
            <a:ext cx="7033336" cy="47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A4FC72E5-461B-5E03-4754-E44BEFF978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8068"/>
          <a:stretch/>
        </p:blipFill>
        <p:spPr>
          <a:xfrm>
            <a:off x="5585603" y="1387320"/>
            <a:ext cx="6606397" cy="4609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01" y="1808325"/>
            <a:ext cx="5332730" cy="473588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53D57"/>
                </a:solidFill>
                <a:latin typeface="YACgEev4gKc 0"/>
              </a:rPr>
              <a:t>Created The Current, a Staff Assembly e-newsletter which reaches over 2,000 subscribers monthly with updated information</a:t>
            </a:r>
          </a:p>
          <a:p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r>
              <a:rPr lang="en-US" dirty="0">
                <a:solidFill>
                  <a:srgbClr val="053D57"/>
                </a:solidFill>
                <a:latin typeface="YACgEev4gKc 0"/>
              </a:rPr>
              <a:t>Hosted Staff Assembly Council meet and greet at the ANR Second Street building</a:t>
            </a:r>
            <a:endParaRPr lang="en-US" b="0" i="0" u="none" strike="noStrike" dirty="0">
              <a:solidFill>
                <a:srgbClr val="053D57"/>
              </a:solidFill>
              <a:effectLst/>
              <a:latin typeface="YACgEev4gKc 0"/>
            </a:endParaRPr>
          </a:p>
          <a:p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Hosted Interim Executive Director of Human Resources Bethanie Brown for discussion about the Market Equity Adjustment program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3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Statewide Conference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4" y="1839072"/>
            <a:ext cx="4580965" cy="448104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53D57"/>
                </a:solidFill>
                <a:latin typeface="YACgEev4gKc 0"/>
              </a:rPr>
              <a:t>Coordinated a fun engagement event at the Fresno Grizzlies baseball game</a:t>
            </a:r>
          </a:p>
          <a:p>
            <a:pPr marL="0" indent="0">
              <a:buNone/>
            </a:pPr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Over 430 UC ANR employees RSVP’d for the game</a:t>
            </a:r>
          </a:p>
          <a:p>
            <a:endParaRPr lang="en-US" b="0" i="0" u="none" strike="noStrike" dirty="0">
              <a:solidFill>
                <a:srgbClr val="053D57"/>
              </a:solidFill>
              <a:effectLst/>
              <a:latin typeface="YACgEev4gKc 0"/>
            </a:endParaRPr>
          </a:p>
          <a:p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More than 330 participated in the UC ANR Moves walk to the stadium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AACE5D0-5B4F-8B99-A173-694C3E738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r="5075" b="18950"/>
          <a:stretch/>
        </p:blipFill>
        <p:spPr>
          <a:xfrm>
            <a:off x="5193027" y="1429997"/>
            <a:ext cx="4718778" cy="3166064"/>
          </a:xfrm>
          <a:prstGeom prst="rect">
            <a:avLst/>
          </a:prstGeom>
        </p:spPr>
      </p:pic>
      <p:pic>
        <p:nvPicPr>
          <p:cNvPr id="3" name="Picture 2" descr="A picture containing text, grass, outdoor, artificial turf&#10;&#10;Description automatically generated">
            <a:extLst>
              <a:ext uri="{FF2B5EF4-FFF2-40B4-BE49-F238E27FC236}">
                <a16:creationId xmlns:a16="http://schemas.microsoft.com/office/drawing/2014/main" id="{F2248A50-5955-D093-4F6E-677F61950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953" r="1478" b="32577"/>
          <a:stretch/>
        </p:blipFill>
        <p:spPr>
          <a:xfrm>
            <a:off x="9275476" y="3982453"/>
            <a:ext cx="2916524" cy="20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4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Education and Wellness Opportunities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4" y="1839072"/>
            <a:ext cx="5172637" cy="51668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53D57"/>
                </a:solidFill>
                <a:latin typeface="YACgEev4gKc 0"/>
              </a:rPr>
              <a:t>Delivered over $8,600 in education reimbursements</a:t>
            </a:r>
          </a:p>
          <a:p>
            <a:pPr marL="0" indent="0">
              <a:buNone/>
            </a:pPr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Delivered almost $7,000 in wellness reimbursements</a:t>
            </a:r>
          </a:p>
          <a:p>
            <a:endParaRPr lang="en-US" b="0" i="0" u="none" strike="noStrike" dirty="0">
              <a:solidFill>
                <a:srgbClr val="053D57"/>
              </a:solidFill>
              <a:effectLst/>
              <a:latin typeface="YACgEev4gKc 0"/>
            </a:endParaRPr>
          </a:p>
          <a:p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Over 100 staff participated in and benefited from these programs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FC7C3694-05CF-5F38-7D0D-0E4CDAF5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58" y="1400803"/>
            <a:ext cx="6188242" cy="46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2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Ambassadors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4" y="1839071"/>
            <a:ext cx="4917142" cy="49247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53D57"/>
                </a:solidFill>
                <a:latin typeface="YACgEev4gKc 0"/>
              </a:rPr>
              <a:t>Delivered over $4,000 in employee experiences through new Employee Experience and Engagement Challenge (E3-C)</a:t>
            </a:r>
          </a:p>
          <a:p>
            <a:pPr marL="0" indent="0">
              <a:buNone/>
            </a:pPr>
            <a:endParaRPr lang="en-US" dirty="0">
              <a:solidFill>
                <a:srgbClr val="053D57"/>
              </a:solidFill>
              <a:effectLst/>
              <a:latin typeface="YACgEev4gKc 0"/>
            </a:endParaRPr>
          </a:p>
          <a:p>
            <a:r>
              <a:rPr lang="en-US" b="0" i="0" u="none" strike="noStrike" dirty="0">
                <a:solidFill>
                  <a:srgbClr val="053D57"/>
                </a:solidFill>
                <a:effectLst/>
                <a:latin typeface="YACgEev4gKc 0"/>
              </a:rPr>
              <a:t>The E3-C program is a results-oriented program designed to promote teamwork and build community</a:t>
            </a:r>
          </a:p>
          <a:p>
            <a:endParaRPr lang="en-US" b="0" i="0" u="none" strike="noStrike" dirty="0">
              <a:solidFill>
                <a:srgbClr val="053D57"/>
              </a:solidFill>
              <a:effectLst/>
              <a:latin typeface="YACgEev4gKc 0"/>
            </a:endParaRPr>
          </a:p>
          <a:p>
            <a:endParaRPr lang="en-US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D31F435-7079-DD38-6901-586728528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7"/>
          <a:stretch/>
        </p:blipFill>
        <p:spPr>
          <a:xfrm>
            <a:off x="6464762" y="1425389"/>
            <a:ext cx="5727238" cy="47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Vision for next year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2" y="1720537"/>
            <a:ext cx="3717367" cy="4666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53D57"/>
                </a:solidFill>
                <a:latin typeface="YACgEev4gKc 0"/>
              </a:rPr>
              <a:t>Recruited 14 members to participate in the Staff Assembly Council for FY24</a:t>
            </a:r>
          </a:p>
          <a:p>
            <a:endParaRPr lang="en-US" dirty="0">
              <a:solidFill>
                <a:srgbClr val="053D57"/>
              </a:solidFill>
              <a:latin typeface="YACgEev4gKc 0"/>
            </a:endParaRPr>
          </a:p>
          <a:p>
            <a:r>
              <a:rPr lang="en-US" dirty="0">
                <a:solidFill>
                  <a:srgbClr val="053D57"/>
                </a:solidFill>
                <a:latin typeface="YACgEev4gKc 0"/>
              </a:rPr>
              <a:t> This is a believed to be the largest SAC in UC ANR history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87F3B2-9701-89C9-162F-72D918FF2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742073"/>
              </p:ext>
            </p:extLst>
          </p:nvPr>
        </p:nvGraphicFramePr>
        <p:xfrm>
          <a:off x="4329954" y="1438835"/>
          <a:ext cx="7691718" cy="4666130"/>
        </p:xfrm>
        <a:graphic>
          <a:graphicData uri="http://schemas.openxmlformats.org/drawingml/2006/table">
            <a:tbl>
              <a:tblPr/>
              <a:tblGrid>
                <a:gridCol w="3559083">
                  <a:extLst>
                    <a:ext uri="{9D8B030D-6E8A-4147-A177-3AD203B41FA5}">
                      <a16:colId xmlns:a16="http://schemas.microsoft.com/office/drawing/2014/main" val="1337382458"/>
                    </a:ext>
                  </a:extLst>
                </a:gridCol>
                <a:gridCol w="4132635">
                  <a:extLst>
                    <a:ext uri="{9D8B030D-6E8A-4147-A177-3AD203B41FA5}">
                      <a16:colId xmlns:a16="http://schemas.microsoft.com/office/drawing/2014/main" val="4129240809"/>
                    </a:ext>
                  </a:extLst>
                </a:gridCol>
              </a:tblGrid>
              <a:tr h="433477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FY24 SAC Positions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Delegate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57778"/>
                  </a:ext>
                </a:extLst>
              </a:tr>
              <a:tr h="350634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Chair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Scott Brayton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152406"/>
                  </a:ext>
                </a:extLst>
              </a:tr>
              <a:tr h="350634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Vice Chair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Dohee Kim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3532"/>
                  </a:ext>
                </a:extLst>
              </a:tr>
              <a:tr h="350634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Sr. CUCSA delegate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Shirley Salado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40321"/>
                  </a:ext>
                </a:extLst>
              </a:tr>
              <a:tr h="350634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Jr. CUCSA delegate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Monica Drazba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339168"/>
                  </a:ext>
                </a:extLst>
              </a:tr>
              <a:tr h="350634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Treasurer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Sue Lake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323666"/>
                  </a:ext>
                </a:extLst>
              </a:tr>
              <a:tr h="350634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Scribe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Christine Davidson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60176"/>
                  </a:ext>
                </a:extLst>
              </a:tr>
              <a:tr h="350634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Communications Chair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Mike Hsu 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573729"/>
                  </a:ext>
                </a:extLst>
              </a:tr>
              <a:tr h="350634"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Program Co-Chairs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Rosalinda Ruiz, Andrea Warner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20013"/>
                  </a:ext>
                </a:extLst>
              </a:tr>
              <a:tr h="375679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Program Co-Vice Chairs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Kathryn Stein, Brooke Haley-Herevia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04867"/>
                  </a:ext>
                </a:extLst>
              </a:tr>
              <a:tr h="350634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Wellness Chair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Jodi Azulai 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02504"/>
                  </a:ext>
                </a:extLst>
              </a:tr>
              <a:tr h="350634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Education Reimbursement Chair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Rosa Vargas 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77455"/>
                  </a:ext>
                </a:extLst>
              </a:tr>
              <a:tr h="350634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Ambassador Chair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Saoimanu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Sope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90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90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6F74-B6E4-3547-B00E-20BCB695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323" y="698606"/>
            <a:ext cx="3894669" cy="820149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8" name="Picture 7" descr="A black and blue sign with blue text&#10;&#10;Description automatically generated with low confidence">
            <a:extLst>
              <a:ext uri="{FF2B5EF4-FFF2-40B4-BE49-F238E27FC236}">
                <a16:creationId xmlns:a16="http://schemas.microsoft.com/office/drawing/2014/main" id="{EE821C2D-BA63-7C22-8F0F-98E11A998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1"/>
          <a:stretch/>
        </p:blipFill>
        <p:spPr>
          <a:xfrm>
            <a:off x="3002369" y="2030885"/>
            <a:ext cx="6252575" cy="27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5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ANR PowerPoint template" id="{E3ABC6F1-FE44-E24C-9BA6-BC71FB632616}" vid="{E1EBF3C3-83B3-6446-BF48-EE02E5781D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3072</TotalTime>
  <Words>302</Words>
  <Application>Microsoft Macintosh PowerPoint</Application>
  <PresentationFormat>Widescreen</PresentationFormat>
  <Paragraphs>64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</vt:lpstr>
      <vt:lpstr>YACgEev4gKc 0</vt:lpstr>
      <vt:lpstr>Office Theme</vt:lpstr>
      <vt:lpstr>Staff Assembly Council</vt:lpstr>
      <vt:lpstr>Leadership</vt:lpstr>
      <vt:lpstr>Communications</vt:lpstr>
      <vt:lpstr>Statewide Conference</vt:lpstr>
      <vt:lpstr>Education and Wellness Opportunities</vt:lpstr>
      <vt:lpstr>Ambassadors</vt:lpstr>
      <vt:lpstr>Vision for next year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title slide. This slide works well for long titles</dc:title>
  <dc:creator>Sandra J Osterman</dc:creator>
  <cp:lastModifiedBy>Scott A Brayton</cp:lastModifiedBy>
  <cp:revision>43</cp:revision>
  <dcterms:created xsi:type="dcterms:W3CDTF">2019-09-30T22:39:57Z</dcterms:created>
  <dcterms:modified xsi:type="dcterms:W3CDTF">2023-06-01T17:10:13Z</dcterms:modified>
</cp:coreProperties>
</file>