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5583" r:id="rId2"/>
    <p:sldId id="5610" r:id="rId3"/>
    <p:sldId id="5619" r:id="rId4"/>
    <p:sldId id="5616" r:id="rId5"/>
    <p:sldId id="5609" r:id="rId6"/>
    <p:sldId id="5614" r:id="rId7"/>
    <p:sldId id="5612" r:id="rId8"/>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7D861C8-5F5B-125C-7392-1D4A0152A98B}" name="Jennifer Bunge" initials="JB" userId="Jennifer Bunge" providerId="None"/>
  <p188:author id="{C860C7FB-C651-2EA0-8476-FF2E1F949E00}" name="Samantha Dang" initials="SD" userId="S::sadang@ucop.edu::4b211b52-a5a5-4f6f-b490-471a1e73219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5196"/>
    <a:srgbClr val="0C5399"/>
    <a:srgbClr val="6B95BF"/>
    <a:srgbClr val="525E8B"/>
    <a:srgbClr val="CC0000"/>
    <a:srgbClr val="A5A5A5"/>
    <a:srgbClr val="80C535"/>
    <a:srgbClr val="ED7D31"/>
    <a:srgbClr val="0ECFD4"/>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6823DC-7D86-4FB0-9150-695F6D38A69F}" v="1" dt="2025-07-09T15:33:56.85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6247" autoAdjust="0"/>
  </p:normalViewPr>
  <p:slideViewPr>
    <p:cSldViewPr snapToGrid="0">
      <p:cViewPr varScale="1">
        <p:scale>
          <a:sx n="106" d="100"/>
          <a:sy n="106" d="100"/>
        </p:scale>
        <p:origin x="792" y="11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9959CBD2-2073-41AB-8B8D-E1B93797B685}" type="datetimeFigureOut">
              <a:rPr lang="en-US" smtClean="0"/>
              <a:t>7/10/2025</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A892E414-B9D5-4D2F-8B1E-A2E5C6321FC9}" type="slidenum">
              <a:rPr lang="en-US" smtClean="0"/>
              <a:t>‹#›</a:t>
            </a:fld>
            <a:endParaRPr lang="en-US" dirty="0"/>
          </a:p>
        </p:txBody>
      </p:sp>
    </p:spTree>
    <p:extLst>
      <p:ext uri="{BB962C8B-B14F-4D97-AF65-F5344CB8AC3E}">
        <p14:creationId xmlns:p14="http://schemas.microsoft.com/office/powerpoint/2010/main" val="806200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2E414-B9D5-4D2F-8B1E-A2E5C6321FC9}" type="slidenum">
              <a:rPr lang="en-US" smtClean="0"/>
              <a:t>1</a:t>
            </a:fld>
            <a:endParaRPr lang="en-US" dirty="0"/>
          </a:p>
        </p:txBody>
      </p:sp>
    </p:spTree>
    <p:extLst>
      <p:ext uri="{BB962C8B-B14F-4D97-AF65-F5344CB8AC3E}">
        <p14:creationId xmlns:p14="http://schemas.microsoft.com/office/powerpoint/2010/main" val="8666500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B0CA8BD-0DB8-644A-9282-E9F3E48811B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7097485"/>
          </a:xfrm>
          <a:prstGeom prst="rect">
            <a:avLst/>
          </a:prstGeom>
        </p:spPr>
      </p:pic>
      <p:sp>
        <p:nvSpPr>
          <p:cNvPr id="7" name="Title Placeholder 1">
            <a:extLst>
              <a:ext uri="{FF2B5EF4-FFF2-40B4-BE49-F238E27FC236}">
                <a16:creationId xmlns:a16="http://schemas.microsoft.com/office/drawing/2014/main" id="{6E88C916-3666-9740-89F0-549B7BA79015}"/>
              </a:ext>
            </a:extLst>
          </p:cNvPr>
          <p:cNvSpPr>
            <a:spLocks noGrp="1"/>
          </p:cNvSpPr>
          <p:nvPr>
            <p:ph type="title"/>
          </p:nvPr>
        </p:nvSpPr>
        <p:spPr>
          <a:xfrm>
            <a:off x="838200" y="1057321"/>
            <a:ext cx="10515600" cy="1325563"/>
          </a:xfrm>
          <a:prstGeom prst="rect">
            <a:avLst/>
          </a:prstGeom>
          <a:ln>
            <a:noFill/>
          </a:ln>
        </p:spPr>
        <p:txBody>
          <a:bodyPr vert="horz" lIns="91440" tIns="45720" rIns="91440" bIns="45720" rtlCol="0" anchor="ctr">
            <a:normAutofit/>
          </a:bodyPr>
          <a:lstStyle>
            <a:lvl1pPr algn="l">
              <a:defRPr sz="600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11" name="Text Placeholder 10">
            <a:extLst>
              <a:ext uri="{FF2B5EF4-FFF2-40B4-BE49-F238E27FC236}">
                <a16:creationId xmlns:a16="http://schemas.microsoft.com/office/drawing/2014/main" id="{56F8CCC4-58F0-AE4A-83B2-DFB6FD6EAF36}"/>
              </a:ext>
            </a:extLst>
          </p:cNvPr>
          <p:cNvSpPr>
            <a:spLocks noGrp="1"/>
          </p:cNvSpPr>
          <p:nvPr>
            <p:ph type="body" sz="quarter" idx="10" hasCustomPrompt="1"/>
          </p:nvPr>
        </p:nvSpPr>
        <p:spPr>
          <a:xfrm>
            <a:off x="838200" y="4361380"/>
            <a:ext cx="3414109" cy="660400"/>
          </a:xfrm>
        </p:spPr>
        <p:txBody>
          <a:bodyPr>
            <a:normAutofit/>
          </a:bodyPr>
          <a:lstStyle>
            <a:lvl1pPr marL="0" indent="0" algn="l">
              <a:lnSpc>
                <a:spcPct val="100000"/>
              </a:lnSpc>
              <a:buNone/>
              <a:defRPr sz="1800">
                <a:solidFill>
                  <a:schemeClr val="bg1"/>
                </a:solidFill>
              </a:defRPr>
            </a:lvl1pPr>
          </a:lstStyle>
          <a:p>
            <a:pPr lvl="0"/>
            <a:r>
              <a:rPr lang="en-US" dirty="0"/>
              <a:t>Presented by</a:t>
            </a:r>
          </a:p>
        </p:txBody>
      </p:sp>
      <p:sp>
        <p:nvSpPr>
          <p:cNvPr id="16" name="Rectangle 15">
            <a:extLst>
              <a:ext uri="{FF2B5EF4-FFF2-40B4-BE49-F238E27FC236}">
                <a16:creationId xmlns:a16="http://schemas.microsoft.com/office/drawing/2014/main" id="{B940280E-9AA3-484F-A058-312163E8EC4A}"/>
              </a:ext>
            </a:extLst>
          </p:cNvPr>
          <p:cNvSpPr/>
          <p:nvPr userDrawn="1"/>
        </p:nvSpPr>
        <p:spPr>
          <a:xfrm>
            <a:off x="8562110" y="6174350"/>
            <a:ext cx="3629890" cy="683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 Placeholder 18">
            <a:extLst>
              <a:ext uri="{FF2B5EF4-FFF2-40B4-BE49-F238E27FC236}">
                <a16:creationId xmlns:a16="http://schemas.microsoft.com/office/drawing/2014/main" id="{743F913D-44F0-6943-AF7B-1B5EDA4EA863}"/>
              </a:ext>
            </a:extLst>
          </p:cNvPr>
          <p:cNvSpPr>
            <a:spLocks noGrp="1"/>
          </p:cNvSpPr>
          <p:nvPr>
            <p:ph type="body" sz="quarter" idx="11" hasCustomPrompt="1"/>
          </p:nvPr>
        </p:nvSpPr>
        <p:spPr>
          <a:xfrm>
            <a:off x="838200" y="5057207"/>
            <a:ext cx="2859088" cy="531813"/>
          </a:xfrm>
        </p:spPr>
        <p:txBody>
          <a:bodyPr>
            <a:normAutofit/>
          </a:bodyPr>
          <a:lstStyle>
            <a:lvl1pPr marL="0" indent="0" algn="l">
              <a:buNone/>
              <a:defRPr sz="18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Date</a:t>
            </a:r>
          </a:p>
        </p:txBody>
      </p:sp>
      <p:sp>
        <p:nvSpPr>
          <p:cNvPr id="4" name="Text Placeholder 3">
            <a:extLst>
              <a:ext uri="{FF2B5EF4-FFF2-40B4-BE49-F238E27FC236}">
                <a16:creationId xmlns:a16="http://schemas.microsoft.com/office/drawing/2014/main" id="{E907FFB7-E6B7-604F-AB8A-3636592F9D47}"/>
              </a:ext>
            </a:extLst>
          </p:cNvPr>
          <p:cNvSpPr>
            <a:spLocks noGrp="1"/>
          </p:cNvSpPr>
          <p:nvPr>
            <p:ph type="body" sz="quarter" idx="12" hasCustomPrompt="1"/>
          </p:nvPr>
        </p:nvSpPr>
        <p:spPr>
          <a:xfrm>
            <a:off x="838200" y="2750550"/>
            <a:ext cx="8265886" cy="798192"/>
          </a:xfrm>
        </p:spPr>
        <p:txBody>
          <a:bodyPr>
            <a:noAutofit/>
          </a:bodyPr>
          <a:lstStyle>
            <a:lvl1pPr marL="0" indent="0" algn="l">
              <a:buNone/>
              <a:defRPr sz="3600">
                <a:solidFill>
                  <a:schemeClr val="bg1"/>
                </a:solidFill>
                <a:effectLst>
                  <a:outerShdw blurRad="50800" dist="38100" dir="2700000" algn="tl" rotWithShape="0">
                    <a:prstClr val="black">
                      <a:alpha val="40000"/>
                    </a:prstClr>
                  </a:outerShdw>
                </a:effectLst>
              </a:defRPr>
            </a:lvl1pPr>
          </a:lstStyle>
          <a:p>
            <a:pPr lvl="0"/>
            <a:r>
              <a:rPr lang="en-US" dirty="0"/>
              <a:t>Subtitle here</a:t>
            </a:r>
          </a:p>
        </p:txBody>
      </p:sp>
      <p:pic>
        <p:nvPicPr>
          <p:cNvPr id="9" name="Picture 8">
            <a:extLst>
              <a:ext uri="{FF2B5EF4-FFF2-40B4-BE49-F238E27FC236}">
                <a16:creationId xmlns:a16="http://schemas.microsoft.com/office/drawing/2014/main" id="{B5822650-545A-7045-9C38-BC4EE4FD30F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882743" y="6240869"/>
            <a:ext cx="2939143" cy="407618"/>
          </a:xfrm>
          <a:prstGeom prst="rect">
            <a:avLst/>
          </a:prstGeom>
        </p:spPr>
      </p:pic>
    </p:spTree>
    <p:extLst>
      <p:ext uri="{BB962C8B-B14F-4D97-AF65-F5344CB8AC3E}">
        <p14:creationId xmlns:p14="http://schemas.microsoft.com/office/powerpoint/2010/main" val="4079064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0" y="0"/>
            <a:ext cx="12192000" cy="1598278"/>
          </a:xfrm>
          <a:prstGeom prst="rect">
            <a:avLst/>
          </a:prstGeom>
        </p:spPr>
      </p:pic>
      <p:sp>
        <p:nvSpPr>
          <p:cNvPr id="2" name="Title 1"/>
          <p:cNvSpPr>
            <a:spLocks noGrp="1"/>
          </p:cNvSpPr>
          <p:nvPr>
            <p:ph type="title"/>
          </p:nvPr>
        </p:nvSpPr>
        <p:spPr>
          <a:xfrm>
            <a:off x="684734" y="313786"/>
            <a:ext cx="10817838" cy="767528"/>
          </a:xfrm>
          <a:noFill/>
        </p:spPr>
        <p:txBody>
          <a:bodyPr>
            <a:normAutofit/>
          </a:bodyPr>
          <a:lstStyle>
            <a:lvl1pPr>
              <a:defRPr sz="350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7/10/2025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86312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32657" y="0"/>
            <a:ext cx="12257314" cy="1617141"/>
          </a:xfrm>
          <a:prstGeom prst="rect">
            <a:avLst/>
          </a:prstGeom>
        </p:spPr>
      </p:pic>
      <p:sp>
        <p:nvSpPr>
          <p:cNvPr id="2" name="Title 1"/>
          <p:cNvSpPr>
            <a:spLocks noGrp="1"/>
          </p:cNvSpPr>
          <p:nvPr>
            <p:ph type="title"/>
          </p:nvPr>
        </p:nvSpPr>
        <p:spPr>
          <a:xfrm>
            <a:off x="684733" y="136358"/>
            <a:ext cx="10970237" cy="1257014"/>
          </a:xfrm>
          <a:noFill/>
        </p:spPr>
        <p:txBody>
          <a:bodyPr>
            <a:normAutofit/>
          </a:bodyPr>
          <a:lstStyle>
            <a:lvl1pPr>
              <a:defRPr sz="350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7/10/2025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701707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32655" y="0"/>
            <a:ext cx="12257310" cy="1617141"/>
          </a:xfrm>
          <a:prstGeom prst="rect">
            <a:avLst/>
          </a:prstGeom>
        </p:spPr>
      </p:pic>
      <p:sp>
        <p:nvSpPr>
          <p:cNvPr id="2" name="Title 1"/>
          <p:cNvSpPr>
            <a:spLocks noGrp="1"/>
          </p:cNvSpPr>
          <p:nvPr>
            <p:ph type="title"/>
          </p:nvPr>
        </p:nvSpPr>
        <p:spPr>
          <a:xfrm>
            <a:off x="684734" y="136357"/>
            <a:ext cx="10515600" cy="1325563"/>
          </a:xfrm>
          <a:noFill/>
        </p:spPr>
        <p:txBody>
          <a:bodyPr>
            <a:normAutofit/>
          </a:bodyPr>
          <a:lstStyle>
            <a:lvl1pPr>
              <a:defRPr sz="420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7/10/2025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190493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CAF34E-9A6B-4D28-A7B9-972D816465A9}" type="datetimeFigureOut">
              <a:rPr lang="en-US" smtClean="0"/>
              <a:t>7/10/2025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5AB6C3-3666-4A99-912F-5AB9870711E1}" type="slidenum">
              <a:rPr lang="en-US" smtClean="0"/>
              <a:t>‹#›</a:t>
            </a:fld>
            <a:endParaRPr lang="en-US" dirty="0"/>
          </a:p>
        </p:txBody>
      </p:sp>
      <p:sp>
        <p:nvSpPr>
          <p:cNvPr id="5" name="Rectangle 4">
            <a:extLst>
              <a:ext uri="{FF2B5EF4-FFF2-40B4-BE49-F238E27FC236}">
                <a16:creationId xmlns:a16="http://schemas.microsoft.com/office/drawing/2014/main" id="{32071C8D-2A51-D246-AA94-E9CB910FBB98}"/>
              </a:ext>
            </a:extLst>
          </p:cNvPr>
          <p:cNvSpPr/>
          <p:nvPr userDrawn="1"/>
        </p:nvSpPr>
        <p:spPr>
          <a:xfrm>
            <a:off x="8472587" y="6230394"/>
            <a:ext cx="3114076" cy="6276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361206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FCAF34E-9A6B-4D28-A7B9-972D816465A9}" type="datetimeFigureOut">
              <a:rPr lang="en-US" smtClean="0"/>
              <a:t>7/10/2025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42482284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PictureRigh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4" y="130630"/>
            <a:ext cx="5178239" cy="6590846"/>
          </a:xfrm>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7" name="Slide Number Placeholder 6"/>
          <p:cNvSpPr>
            <a:spLocks noGrp="1"/>
          </p:cNvSpPr>
          <p:nvPr>
            <p:ph type="sldNum" sz="quarter" idx="12"/>
          </p:nvPr>
        </p:nvSpPr>
        <p:spPr>
          <a:xfrm>
            <a:off x="3770811" y="6356350"/>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0"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7/10/2025</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0" y="681037"/>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8" name="Picture Placeholder 2">
            <a:extLst>
              <a:ext uri="{FF2B5EF4-FFF2-40B4-BE49-F238E27FC236}">
                <a16:creationId xmlns:a16="http://schemas.microsoft.com/office/drawing/2014/main" id="{B5A84DAB-EC3E-0B44-B20D-4056EC3F0125}"/>
              </a:ext>
            </a:extLst>
          </p:cNvPr>
          <p:cNvSpPr>
            <a:spLocks noGrp="1"/>
          </p:cNvSpPr>
          <p:nvPr>
            <p:ph type="pic" idx="16"/>
          </p:nvPr>
        </p:nvSpPr>
        <p:spPr>
          <a:xfrm>
            <a:off x="6875874" y="133577"/>
            <a:ext cx="5178239" cy="6590846"/>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Tree>
    <p:extLst>
      <p:ext uri="{BB962C8B-B14F-4D97-AF65-F5344CB8AC3E}">
        <p14:creationId xmlns:p14="http://schemas.microsoft.com/office/powerpoint/2010/main" val="16486976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PictureLef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152400" y="152400"/>
            <a:ext cx="5137806" cy="6569075"/>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8" name="Text Placeholder 2">
            <a:extLst>
              <a:ext uri="{FF2B5EF4-FFF2-40B4-BE49-F238E27FC236}">
                <a16:creationId xmlns:a16="http://schemas.microsoft.com/office/drawing/2014/main" id="{4E688AFC-0F3C-934F-ACB2-4EF128FCF622}"/>
              </a:ext>
            </a:extLst>
          </p:cNvPr>
          <p:cNvSpPr>
            <a:spLocks noGrp="1"/>
          </p:cNvSpPr>
          <p:nvPr>
            <p:ph idx="16"/>
          </p:nvPr>
        </p:nvSpPr>
        <p:spPr>
          <a:xfrm>
            <a:off x="5677988"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4">
            <a:extLst>
              <a:ext uri="{FF2B5EF4-FFF2-40B4-BE49-F238E27FC236}">
                <a16:creationId xmlns:a16="http://schemas.microsoft.com/office/drawing/2014/main" id="{294EB706-0D78-4B4D-9752-B222D4B427D2}"/>
              </a:ext>
            </a:extLst>
          </p:cNvPr>
          <p:cNvSpPr>
            <a:spLocks noGrp="1"/>
          </p:cNvSpPr>
          <p:nvPr>
            <p:ph type="dt" sz="half" idx="10"/>
          </p:nvPr>
        </p:nvSpPr>
        <p:spPr>
          <a:xfrm>
            <a:off x="5677989" y="6356350"/>
            <a:ext cx="2743200" cy="365125"/>
          </a:xfrm>
        </p:spPr>
        <p:txBody>
          <a:bodyPr/>
          <a:lstStyle/>
          <a:p>
            <a:fld id="{2FCAF34E-9A6B-4D28-A7B9-972D816465A9}" type="datetimeFigureOut">
              <a:rPr lang="en-US" smtClean="0"/>
              <a:t>7/10/2025</a:t>
            </a:fld>
            <a:endParaRPr lang="en-US" dirty="0"/>
          </a:p>
        </p:txBody>
      </p:sp>
      <p:sp>
        <p:nvSpPr>
          <p:cNvPr id="10" name="Slide Number Placeholder 4">
            <a:extLst>
              <a:ext uri="{FF2B5EF4-FFF2-40B4-BE49-F238E27FC236}">
                <a16:creationId xmlns:a16="http://schemas.microsoft.com/office/drawing/2014/main" id="{E93944E4-DF33-4C41-8E07-6F86F4A7CA5C}"/>
              </a:ext>
            </a:extLst>
          </p:cNvPr>
          <p:cNvSpPr>
            <a:spLocks noGrp="1"/>
          </p:cNvSpPr>
          <p:nvPr>
            <p:ph type="sldNum" sz="quarter" idx="12"/>
          </p:nvPr>
        </p:nvSpPr>
        <p:spPr>
          <a:xfrm>
            <a:off x="8610600" y="6356350"/>
            <a:ext cx="2743200" cy="365125"/>
          </a:xfrm>
        </p:spPr>
        <p:txBody>
          <a:bodyPr/>
          <a:lstStyle/>
          <a:p>
            <a:fld id="{B65AB6C3-3666-4A99-912F-5AB9870711E1}" type="slidenum">
              <a:rPr lang="en-US" smtClean="0"/>
              <a:t>‹#›</a:t>
            </a:fld>
            <a:endParaRPr lang="en-US" dirty="0"/>
          </a:p>
        </p:txBody>
      </p:sp>
      <p:sp>
        <p:nvSpPr>
          <p:cNvPr id="11" name="Title Placeholder 1">
            <a:extLst>
              <a:ext uri="{FF2B5EF4-FFF2-40B4-BE49-F238E27FC236}">
                <a16:creationId xmlns:a16="http://schemas.microsoft.com/office/drawing/2014/main" id="{4B7F958F-69A1-D94A-976F-4605308CC028}"/>
              </a:ext>
            </a:extLst>
          </p:cNvPr>
          <p:cNvSpPr>
            <a:spLocks noGrp="1"/>
          </p:cNvSpPr>
          <p:nvPr>
            <p:ph type="title"/>
          </p:nvPr>
        </p:nvSpPr>
        <p:spPr>
          <a:xfrm>
            <a:off x="5677988" y="681037"/>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7" name="Rectangle 6">
            <a:extLst>
              <a:ext uri="{FF2B5EF4-FFF2-40B4-BE49-F238E27FC236}">
                <a16:creationId xmlns:a16="http://schemas.microsoft.com/office/drawing/2014/main" id="{58FE2F57-8BC4-4C49-9F97-4B6098A8A6BB}"/>
              </a:ext>
            </a:extLst>
          </p:cNvPr>
          <p:cNvSpPr/>
          <p:nvPr userDrawn="1"/>
        </p:nvSpPr>
        <p:spPr>
          <a:xfrm>
            <a:off x="8636000" y="6233886"/>
            <a:ext cx="2830286"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2343651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PictureRigh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6" y="130628"/>
            <a:ext cx="5185496" cy="3278503"/>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875874" y="3448870"/>
            <a:ext cx="5185497" cy="3258633"/>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7" name="Slide Number Placeholder 6"/>
          <p:cNvSpPr>
            <a:spLocks noGrp="1"/>
          </p:cNvSpPr>
          <p:nvPr>
            <p:ph type="sldNum" sz="quarter" idx="12"/>
          </p:nvPr>
        </p:nvSpPr>
        <p:spPr>
          <a:xfrm>
            <a:off x="3770811" y="6356350"/>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0"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7/10/2025</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0" y="681037"/>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7952151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PictureLef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152401" y="217714"/>
            <a:ext cx="5160666" cy="3211286"/>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152400" y="3429000"/>
            <a:ext cx="5160666" cy="3292475"/>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8" name="Text Placeholder 2">
            <a:extLst>
              <a:ext uri="{FF2B5EF4-FFF2-40B4-BE49-F238E27FC236}">
                <a16:creationId xmlns:a16="http://schemas.microsoft.com/office/drawing/2014/main" id="{80B5C06A-4695-D04A-B4EC-9611DA53EE00}"/>
              </a:ext>
            </a:extLst>
          </p:cNvPr>
          <p:cNvSpPr>
            <a:spLocks noGrp="1"/>
          </p:cNvSpPr>
          <p:nvPr>
            <p:ph idx="16"/>
          </p:nvPr>
        </p:nvSpPr>
        <p:spPr>
          <a:xfrm>
            <a:off x="5677988"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4">
            <a:extLst>
              <a:ext uri="{FF2B5EF4-FFF2-40B4-BE49-F238E27FC236}">
                <a16:creationId xmlns:a16="http://schemas.microsoft.com/office/drawing/2014/main" id="{A7C7B9C6-41DC-8E4C-AC0C-BF219311D4ED}"/>
              </a:ext>
            </a:extLst>
          </p:cNvPr>
          <p:cNvSpPr>
            <a:spLocks noGrp="1"/>
          </p:cNvSpPr>
          <p:nvPr>
            <p:ph type="dt" sz="half" idx="10"/>
          </p:nvPr>
        </p:nvSpPr>
        <p:spPr>
          <a:xfrm>
            <a:off x="5677989" y="6356350"/>
            <a:ext cx="2743200" cy="365125"/>
          </a:xfrm>
        </p:spPr>
        <p:txBody>
          <a:bodyPr/>
          <a:lstStyle/>
          <a:p>
            <a:fld id="{2FCAF34E-9A6B-4D28-A7B9-972D816465A9}" type="datetimeFigureOut">
              <a:rPr lang="en-US" smtClean="0"/>
              <a:t>7/10/2025</a:t>
            </a:fld>
            <a:endParaRPr lang="en-US" dirty="0"/>
          </a:p>
        </p:txBody>
      </p:sp>
      <p:sp>
        <p:nvSpPr>
          <p:cNvPr id="10" name="Slide Number Placeholder 4">
            <a:extLst>
              <a:ext uri="{FF2B5EF4-FFF2-40B4-BE49-F238E27FC236}">
                <a16:creationId xmlns:a16="http://schemas.microsoft.com/office/drawing/2014/main" id="{B1982A7A-1223-C34E-B84C-91F804438A36}"/>
              </a:ext>
            </a:extLst>
          </p:cNvPr>
          <p:cNvSpPr>
            <a:spLocks noGrp="1"/>
          </p:cNvSpPr>
          <p:nvPr>
            <p:ph type="sldNum" sz="quarter" idx="12"/>
          </p:nvPr>
        </p:nvSpPr>
        <p:spPr>
          <a:xfrm>
            <a:off x="8610600" y="6356350"/>
            <a:ext cx="2743200" cy="365125"/>
          </a:xfrm>
        </p:spPr>
        <p:txBody>
          <a:bodyPr/>
          <a:lstStyle/>
          <a:p>
            <a:fld id="{B65AB6C3-3666-4A99-912F-5AB9870711E1}" type="slidenum">
              <a:rPr lang="en-US" smtClean="0"/>
              <a:t>‹#›</a:t>
            </a:fld>
            <a:endParaRPr lang="en-US" dirty="0"/>
          </a:p>
        </p:txBody>
      </p:sp>
      <p:sp>
        <p:nvSpPr>
          <p:cNvPr id="11" name="Title Placeholder 1">
            <a:extLst>
              <a:ext uri="{FF2B5EF4-FFF2-40B4-BE49-F238E27FC236}">
                <a16:creationId xmlns:a16="http://schemas.microsoft.com/office/drawing/2014/main" id="{8B182AA3-5BE9-FB41-8469-AA22466C00A3}"/>
              </a:ext>
            </a:extLst>
          </p:cNvPr>
          <p:cNvSpPr>
            <a:spLocks noGrp="1"/>
          </p:cNvSpPr>
          <p:nvPr>
            <p:ph type="title"/>
          </p:nvPr>
        </p:nvSpPr>
        <p:spPr>
          <a:xfrm>
            <a:off x="5677988" y="681037"/>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12" name="Rectangle 11">
            <a:extLst>
              <a:ext uri="{FF2B5EF4-FFF2-40B4-BE49-F238E27FC236}">
                <a16:creationId xmlns:a16="http://schemas.microsoft.com/office/drawing/2014/main" id="{12BA4694-FB48-6F4A-8A5C-D1D81285C306}"/>
              </a:ext>
            </a:extLst>
          </p:cNvPr>
          <p:cNvSpPr/>
          <p:nvPr userDrawn="1"/>
        </p:nvSpPr>
        <p:spPr>
          <a:xfrm>
            <a:off x="8636000" y="6233886"/>
            <a:ext cx="2830286"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300458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PictureRight with Tex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308203" y="190499"/>
            <a:ext cx="2731397" cy="3209803"/>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918729" y="190500"/>
            <a:ext cx="2389474" cy="3215772"/>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918729" y="3419596"/>
            <a:ext cx="5120871" cy="3209804"/>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7" name="Slide Number Placeholder 6"/>
          <p:cNvSpPr>
            <a:spLocks noGrp="1"/>
          </p:cNvSpPr>
          <p:nvPr>
            <p:ph type="sldNum" sz="quarter" idx="12"/>
          </p:nvPr>
        </p:nvSpPr>
        <p:spPr>
          <a:xfrm>
            <a:off x="3770811" y="6356350"/>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0"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7/10/2025</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0" y="681037"/>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1364400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32077"/>
            <a:ext cx="9144000" cy="2387600"/>
          </a:xfrm>
        </p:spPr>
        <p:txBody>
          <a:bodyPr anchor="b">
            <a:normAutofit/>
          </a:bodyPr>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524000" y="3473872"/>
            <a:ext cx="9144000" cy="1655762"/>
          </a:xfrm>
        </p:spPr>
        <p:txBody>
          <a:bodyPr>
            <a:normAutofit/>
          </a:bodyPr>
          <a:lstStyle>
            <a:lvl1pPr marL="0" indent="0" algn="ctr">
              <a:buNone/>
              <a:defRPr sz="26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FCAF34E-9A6B-4D28-A7B9-972D816465A9}" type="datetimeFigureOut">
              <a:rPr lang="en-US" smtClean="0"/>
              <a:t>7/10/2025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
        <p:nvSpPr>
          <p:cNvPr id="7" name="Rectangle 6">
            <a:extLst>
              <a:ext uri="{FF2B5EF4-FFF2-40B4-BE49-F238E27FC236}">
                <a16:creationId xmlns:a16="http://schemas.microsoft.com/office/drawing/2014/main" id="{C5FAC313-4F1F-2A45-AB18-3446BB9C1FC8}"/>
              </a:ext>
            </a:extLst>
          </p:cNvPr>
          <p:cNvSpPr/>
          <p:nvPr userDrawn="1"/>
        </p:nvSpPr>
        <p:spPr>
          <a:xfrm>
            <a:off x="8556012" y="6272865"/>
            <a:ext cx="3024554" cy="5320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D9F462CB-6DB5-CA46-B0C3-8D9C2229280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00946" y="5439473"/>
            <a:ext cx="3790108" cy="525635"/>
          </a:xfrm>
          <a:prstGeom prst="rect">
            <a:avLst/>
          </a:prstGeom>
        </p:spPr>
      </p:pic>
      <p:pic>
        <p:nvPicPr>
          <p:cNvPr id="11" name="Picture 10">
            <a:extLst>
              <a:ext uri="{FF2B5EF4-FFF2-40B4-BE49-F238E27FC236}">
                <a16:creationId xmlns:a16="http://schemas.microsoft.com/office/drawing/2014/main" id="{D95DB12B-3AB0-B14A-95E8-50F5D33B7BA1}"/>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78458" y="-114196"/>
            <a:ext cx="12348905" cy="985837"/>
          </a:xfrm>
          <a:prstGeom prst="rect">
            <a:avLst/>
          </a:prstGeom>
        </p:spPr>
      </p:pic>
      <p:pic>
        <p:nvPicPr>
          <p:cNvPr id="15" name="Picture 14">
            <a:extLst>
              <a:ext uri="{FF2B5EF4-FFF2-40B4-BE49-F238E27FC236}">
                <a16:creationId xmlns:a16="http://schemas.microsoft.com/office/drawing/2014/main" id="{33130DE3-AC00-864A-ADFE-9CA427BB8A8B}"/>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flipV="1">
            <a:off x="-78456" y="6025922"/>
            <a:ext cx="12348905" cy="933675"/>
          </a:xfrm>
          <a:prstGeom prst="rect">
            <a:avLst/>
          </a:prstGeom>
        </p:spPr>
      </p:pic>
    </p:spTree>
    <p:extLst>
      <p:ext uri="{BB962C8B-B14F-4D97-AF65-F5344CB8AC3E}">
        <p14:creationId xmlns:p14="http://schemas.microsoft.com/office/powerpoint/2010/main" val="26158823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PictureRight with Text 2">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FCAF34E-9A6B-4D28-A7B9-972D816465A9}" type="datetimeFigureOut">
              <a:rPr lang="en-US" smtClean="0"/>
              <a:t>7/10/2025</a:t>
            </a:fld>
            <a:endParaRPr lang="en-US" dirty="0"/>
          </a:p>
        </p:txBody>
      </p:sp>
      <p:sp>
        <p:nvSpPr>
          <p:cNvPr id="7" name="Slide Number Placeholder 6"/>
          <p:cNvSpPr>
            <a:spLocks noGrp="1"/>
          </p:cNvSpPr>
          <p:nvPr>
            <p:ph type="sldNum" sz="quarter" idx="12"/>
          </p:nvPr>
        </p:nvSpPr>
        <p:spPr>
          <a:xfrm>
            <a:off x="3770811" y="6356350"/>
            <a:ext cx="2743200" cy="365125"/>
          </a:xfrm>
        </p:spPr>
        <p:txBody>
          <a:bodyPr/>
          <a:lstStyle/>
          <a:p>
            <a:fld id="{B65AB6C3-3666-4A99-912F-5AB9870711E1}" type="slidenum">
              <a:rPr lang="en-US" smtClean="0"/>
              <a:t>‹#›</a:t>
            </a:fld>
            <a:endParaRPr lang="en-US" dirty="0"/>
          </a:p>
        </p:txBody>
      </p:sp>
      <p:sp>
        <p:nvSpPr>
          <p:cNvPr id="17" name="Picture Placeholder 2">
            <a:extLst>
              <a:ext uri="{FF2B5EF4-FFF2-40B4-BE49-F238E27FC236}">
                <a16:creationId xmlns:a16="http://schemas.microsoft.com/office/drawing/2014/main" id="{B344ADF4-4A34-FF4B-B28E-F0DA464C7613}"/>
              </a:ext>
            </a:extLst>
          </p:cNvPr>
          <p:cNvSpPr>
            <a:spLocks noGrp="1"/>
          </p:cNvSpPr>
          <p:nvPr>
            <p:ph type="pic" idx="1"/>
          </p:nvPr>
        </p:nvSpPr>
        <p:spPr>
          <a:xfrm>
            <a:off x="6865986" y="3562350"/>
            <a:ext cx="2849513" cy="3159123"/>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8" name="Picture Placeholder 2">
            <a:extLst>
              <a:ext uri="{FF2B5EF4-FFF2-40B4-BE49-F238E27FC236}">
                <a16:creationId xmlns:a16="http://schemas.microsoft.com/office/drawing/2014/main" id="{94C6B3AA-21EE-4D48-B66A-5607DDB3A8F5}"/>
              </a:ext>
            </a:extLst>
          </p:cNvPr>
          <p:cNvSpPr>
            <a:spLocks noGrp="1"/>
          </p:cNvSpPr>
          <p:nvPr>
            <p:ph type="pic" idx="13"/>
          </p:nvPr>
        </p:nvSpPr>
        <p:spPr>
          <a:xfrm>
            <a:off x="9715500" y="3562351"/>
            <a:ext cx="2333626" cy="3159124"/>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9" name="Picture Placeholder 2">
            <a:extLst>
              <a:ext uri="{FF2B5EF4-FFF2-40B4-BE49-F238E27FC236}">
                <a16:creationId xmlns:a16="http://schemas.microsoft.com/office/drawing/2014/main" id="{1EBB1F3C-E931-3844-833F-B99E12BCA602}"/>
              </a:ext>
            </a:extLst>
          </p:cNvPr>
          <p:cNvSpPr>
            <a:spLocks noGrp="1"/>
          </p:cNvSpPr>
          <p:nvPr>
            <p:ph type="pic" idx="14"/>
          </p:nvPr>
        </p:nvSpPr>
        <p:spPr>
          <a:xfrm>
            <a:off x="6848924" y="150581"/>
            <a:ext cx="5200201" cy="3411769"/>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0" name="Text Placeholder 2">
            <a:extLst>
              <a:ext uri="{FF2B5EF4-FFF2-40B4-BE49-F238E27FC236}">
                <a16:creationId xmlns:a16="http://schemas.microsoft.com/office/drawing/2014/main" id="{52D27C7D-F2B9-8F43-8A9D-7FB590B10F56}"/>
              </a:ext>
            </a:extLst>
          </p:cNvPr>
          <p:cNvSpPr>
            <a:spLocks noGrp="1"/>
          </p:cNvSpPr>
          <p:nvPr>
            <p:ph idx="15"/>
          </p:nvPr>
        </p:nvSpPr>
        <p:spPr>
          <a:xfrm>
            <a:off x="838200"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Title Placeholder 1">
            <a:extLst>
              <a:ext uri="{FF2B5EF4-FFF2-40B4-BE49-F238E27FC236}">
                <a16:creationId xmlns:a16="http://schemas.microsoft.com/office/drawing/2014/main" id="{486FD241-EACA-E94A-BED0-4225E29BA7F8}"/>
              </a:ext>
            </a:extLst>
          </p:cNvPr>
          <p:cNvSpPr>
            <a:spLocks noGrp="1"/>
          </p:cNvSpPr>
          <p:nvPr>
            <p:ph type="title"/>
          </p:nvPr>
        </p:nvSpPr>
        <p:spPr>
          <a:xfrm>
            <a:off x="838200" y="681037"/>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7417075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PictureLeft with Text">
    <p:spTree>
      <p:nvGrpSpPr>
        <p:cNvPr id="1" name=""/>
        <p:cNvGrpSpPr/>
        <p:nvPr/>
      </p:nvGrpSpPr>
      <p:grpSpPr>
        <a:xfrm>
          <a:off x="0" y="0"/>
          <a:ext cx="0" cy="0"/>
          <a:chOff x="0" y="0"/>
          <a:chExt cx="0" cy="0"/>
        </a:xfrm>
      </p:grpSpPr>
      <p:sp>
        <p:nvSpPr>
          <p:cNvPr id="25" name="Text Placeholder 2">
            <a:extLst>
              <a:ext uri="{FF2B5EF4-FFF2-40B4-BE49-F238E27FC236}">
                <a16:creationId xmlns:a16="http://schemas.microsoft.com/office/drawing/2014/main" id="{DA79FB5E-8D60-F34A-BDAC-7D2C449BB5B5}"/>
              </a:ext>
            </a:extLst>
          </p:cNvPr>
          <p:cNvSpPr>
            <a:spLocks noGrp="1"/>
          </p:cNvSpPr>
          <p:nvPr>
            <p:ph idx="16"/>
          </p:nvPr>
        </p:nvSpPr>
        <p:spPr>
          <a:xfrm>
            <a:off x="5677988"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677989" y="6356350"/>
            <a:ext cx="2743200" cy="365125"/>
          </a:xfrm>
        </p:spPr>
        <p:txBody>
          <a:bodyPr/>
          <a:lstStyle/>
          <a:p>
            <a:fld id="{2FCAF34E-9A6B-4D28-A7B9-972D816465A9}" type="datetimeFigureOut">
              <a:rPr lang="en-US" smtClean="0"/>
              <a:t>7/10/2025</a:t>
            </a:fld>
            <a:endParaRPr lang="en-US" dirty="0"/>
          </a:p>
        </p:txBody>
      </p:sp>
      <p:sp>
        <p:nvSpPr>
          <p:cNvPr id="21" name="Slide Number Placeholder 4">
            <a:extLst>
              <a:ext uri="{FF2B5EF4-FFF2-40B4-BE49-F238E27FC236}">
                <a16:creationId xmlns:a16="http://schemas.microsoft.com/office/drawing/2014/main" id="{54992B99-9973-4F4A-A703-2D8443A08E0E}"/>
              </a:ext>
            </a:extLst>
          </p:cNvPr>
          <p:cNvSpPr>
            <a:spLocks noGrp="1"/>
          </p:cNvSpPr>
          <p:nvPr>
            <p:ph type="sldNum" sz="quarter" idx="12"/>
          </p:nvPr>
        </p:nvSpPr>
        <p:spPr>
          <a:xfrm>
            <a:off x="8610600" y="6356350"/>
            <a:ext cx="2743200" cy="365125"/>
          </a:xfrm>
        </p:spPr>
        <p:txBody>
          <a:bodyPr/>
          <a:lstStyle/>
          <a:p>
            <a:fld id="{B65AB6C3-3666-4A99-912F-5AB9870711E1}" type="slidenum">
              <a:rPr lang="en-US" smtClean="0"/>
              <a:t>‹#›</a:t>
            </a:fld>
            <a:endParaRPr lang="en-US" dirty="0"/>
          </a:p>
        </p:txBody>
      </p:sp>
      <p:sp>
        <p:nvSpPr>
          <p:cNvPr id="22" name="Picture Placeholder 2">
            <a:extLst>
              <a:ext uri="{FF2B5EF4-FFF2-40B4-BE49-F238E27FC236}">
                <a16:creationId xmlns:a16="http://schemas.microsoft.com/office/drawing/2014/main" id="{AC298B6B-BF39-3843-8902-AF9A00E8C91D}"/>
              </a:ext>
            </a:extLst>
          </p:cNvPr>
          <p:cNvSpPr>
            <a:spLocks noGrp="1"/>
          </p:cNvSpPr>
          <p:nvPr>
            <p:ph type="pic" idx="1"/>
          </p:nvPr>
        </p:nvSpPr>
        <p:spPr>
          <a:xfrm>
            <a:off x="237393" y="237391"/>
            <a:ext cx="2461846" cy="2779543"/>
          </a:xfrm>
          <a:solidFill>
            <a:schemeClr val="bg1">
              <a:lumMod val="95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3" name="Picture Placeholder 2">
            <a:extLst>
              <a:ext uri="{FF2B5EF4-FFF2-40B4-BE49-F238E27FC236}">
                <a16:creationId xmlns:a16="http://schemas.microsoft.com/office/drawing/2014/main" id="{D100450A-C4B4-C445-AD3C-2E402A21C265}"/>
              </a:ext>
            </a:extLst>
          </p:cNvPr>
          <p:cNvSpPr>
            <a:spLocks noGrp="1"/>
          </p:cNvSpPr>
          <p:nvPr>
            <p:ph type="pic" idx="13"/>
          </p:nvPr>
        </p:nvSpPr>
        <p:spPr>
          <a:xfrm>
            <a:off x="2927838" y="237391"/>
            <a:ext cx="2385061" cy="2779544"/>
          </a:xfrm>
          <a:solidFill>
            <a:schemeClr val="bg1">
              <a:lumMod val="95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4" name="Picture Placeholder 2">
            <a:extLst>
              <a:ext uri="{FF2B5EF4-FFF2-40B4-BE49-F238E27FC236}">
                <a16:creationId xmlns:a16="http://schemas.microsoft.com/office/drawing/2014/main" id="{BF57ABBD-43FE-3444-A52E-AEE5B2C4D5BA}"/>
              </a:ext>
            </a:extLst>
          </p:cNvPr>
          <p:cNvSpPr>
            <a:spLocks noGrp="1"/>
          </p:cNvSpPr>
          <p:nvPr>
            <p:ph type="pic" idx="14"/>
          </p:nvPr>
        </p:nvSpPr>
        <p:spPr>
          <a:xfrm>
            <a:off x="237392" y="3235568"/>
            <a:ext cx="5075508" cy="3385041"/>
          </a:xfrm>
          <a:solidFill>
            <a:schemeClr val="bg1">
              <a:lumMod val="95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0" name="Title Placeholder 1">
            <a:extLst>
              <a:ext uri="{FF2B5EF4-FFF2-40B4-BE49-F238E27FC236}">
                <a16:creationId xmlns:a16="http://schemas.microsoft.com/office/drawing/2014/main" id="{C8765529-376F-D74F-B0E8-FAF8CDCBBC7F}"/>
              </a:ext>
            </a:extLst>
          </p:cNvPr>
          <p:cNvSpPr>
            <a:spLocks noGrp="1"/>
          </p:cNvSpPr>
          <p:nvPr>
            <p:ph type="title"/>
          </p:nvPr>
        </p:nvSpPr>
        <p:spPr>
          <a:xfrm>
            <a:off x="5677988" y="681037"/>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9" name="Rectangle 8">
            <a:extLst>
              <a:ext uri="{FF2B5EF4-FFF2-40B4-BE49-F238E27FC236}">
                <a16:creationId xmlns:a16="http://schemas.microsoft.com/office/drawing/2014/main" id="{FD378A8D-9A34-FB4D-A95C-22FDADEBF2DA}"/>
              </a:ext>
            </a:extLst>
          </p:cNvPr>
          <p:cNvSpPr/>
          <p:nvPr userDrawn="1"/>
        </p:nvSpPr>
        <p:spPr>
          <a:xfrm>
            <a:off x="8636000" y="6233886"/>
            <a:ext cx="2830286"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020441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PictureLeft with Text 2">
    <p:spTree>
      <p:nvGrpSpPr>
        <p:cNvPr id="1" name=""/>
        <p:cNvGrpSpPr/>
        <p:nvPr/>
      </p:nvGrpSpPr>
      <p:grpSpPr>
        <a:xfrm>
          <a:off x="0" y="0"/>
          <a:ext cx="0" cy="0"/>
          <a:chOff x="0" y="0"/>
          <a:chExt cx="0" cy="0"/>
        </a:xfrm>
      </p:grpSpPr>
      <p:sp>
        <p:nvSpPr>
          <p:cNvPr id="17" name="Date Placeholder 4">
            <a:extLst>
              <a:ext uri="{FF2B5EF4-FFF2-40B4-BE49-F238E27FC236}">
                <a16:creationId xmlns:a16="http://schemas.microsoft.com/office/drawing/2014/main" id="{FC1475E7-C14F-E446-8414-83DF64418F5B}"/>
              </a:ext>
            </a:extLst>
          </p:cNvPr>
          <p:cNvSpPr>
            <a:spLocks noGrp="1"/>
          </p:cNvSpPr>
          <p:nvPr>
            <p:ph type="dt" sz="half" idx="10"/>
          </p:nvPr>
        </p:nvSpPr>
        <p:spPr>
          <a:xfrm>
            <a:off x="5677989" y="6356350"/>
            <a:ext cx="2743200" cy="365125"/>
          </a:xfrm>
        </p:spPr>
        <p:txBody>
          <a:bodyPr/>
          <a:lstStyle/>
          <a:p>
            <a:fld id="{2FCAF34E-9A6B-4D28-A7B9-972D816465A9}" type="datetimeFigureOut">
              <a:rPr lang="en-US" smtClean="0"/>
              <a:t>7/10/2025</a:t>
            </a:fld>
            <a:endParaRPr lang="en-US" dirty="0"/>
          </a:p>
        </p:txBody>
      </p:sp>
      <p:sp>
        <p:nvSpPr>
          <p:cNvPr id="20" name="Slide Number Placeholder 4">
            <a:extLst>
              <a:ext uri="{FF2B5EF4-FFF2-40B4-BE49-F238E27FC236}">
                <a16:creationId xmlns:a16="http://schemas.microsoft.com/office/drawing/2014/main" id="{765ABCE9-2F11-F34E-B0DB-AA9F09637B5A}"/>
              </a:ext>
            </a:extLst>
          </p:cNvPr>
          <p:cNvSpPr>
            <a:spLocks noGrp="1"/>
          </p:cNvSpPr>
          <p:nvPr>
            <p:ph type="sldNum" sz="quarter" idx="12"/>
          </p:nvPr>
        </p:nvSpPr>
        <p:spPr>
          <a:xfrm>
            <a:off x="8610600" y="6356350"/>
            <a:ext cx="2743200" cy="365125"/>
          </a:xfrm>
        </p:spPr>
        <p:txBody>
          <a:bodyPr/>
          <a:lstStyle/>
          <a:p>
            <a:fld id="{B65AB6C3-3666-4A99-912F-5AB9870711E1}" type="slidenum">
              <a:rPr lang="en-US" smtClean="0"/>
              <a:t>‹#›</a:t>
            </a:fld>
            <a:endParaRPr lang="en-US" dirty="0"/>
          </a:p>
        </p:txBody>
      </p:sp>
      <p:sp>
        <p:nvSpPr>
          <p:cNvPr id="21" name="Picture Placeholder 2">
            <a:extLst>
              <a:ext uri="{FF2B5EF4-FFF2-40B4-BE49-F238E27FC236}">
                <a16:creationId xmlns:a16="http://schemas.microsoft.com/office/drawing/2014/main" id="{836FE405-E176-BB45-9B4B-1F865C9F76E4}"/>
              </a:ext>
            </a:extLst>
          </p:cNvPr>
          <p:cNvSpPr>
            <a:spLocks noGrp="1"/>
          </p:cNvSpPr>
          <p:nvPr>
            <p:ph type="pic" idx="1"/>
          </p:nvPr>
        </p:nvSpPr>
        <p:spPr>
          <a:xfrm>
            <a:off x="180974" y="3807935"/>
            <a:ext cx="2753145" cy="2821465"/>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2" name="Picture Placeholder 2">
            <a:extLst>
              <a:ext uri="{FF2B5EF4-FFF2-40B4-BE49-F238E27FC236}">
                <a16:creationId xmlns:a16="http://schemas.microsoft.com/office/drawing/2014/main" id="{96633653-4F6F-5241-9C3E-088CD2932487}"/>
              </a:ext>
            </a:extLst>
          </p:cNvPr>
          <p:cNvSpPr>
            <a:spLocks noGrp="1"/>
          </p:cNvSpPr>
          <p:nvPr>
            <p:ph type="pic" idx="13"/>
          </p:nvPr>
        </p:nvSpPr>
        <p:spPr>
          <a:xfrm>
            <a:off x="2935430" y="3814573"/>
            <a:ext cx="2377469" cy="2814828"/>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3" name="Picture Placeholder 2">
            <a:extLst>
              <a:ext uri="{FF2B5EF4-FFF2-40B4-BE49-F238E27FC236}">
                <a16:creationId xmlns:a16="http://schemas.microsoft.com/office/drawing/2014/main" id="{07E68BAB-DEDD-C848-9DE4-0062DD19E028}"/>
              </a:ext>
            </a:extLst>
          </p:cNvPr>
          <p:cNvSpPr>
            <a:spLocks noGrp="1"/>
          </p:cNvSpPr>
          <p:nvPr>
            <p:ph type="pic" idx="14"/>
          </p:nvPr>
        </p:nvSpPr>
        <p:spPr>
          <a:xfrm>
            <a:off x="180974" y="228600"/>
            <a:ext cx="5131925" cy="3574795"/>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4" name="Text Placeholder 2">
            <a:extLst>
              <a:ext uri="{FF2B5EF4-FFF2-40B4-BE49-F238E27FC236}">
                <a16:creationId xmlns:a16="http://schemas.microsoft.com/office/drawing/2014/main" id="{BAC95668-9F03-824A-9DD6-E490F6522A84}"/>
              </a:ext>
            </a:extLst>
          </p:cNvPr>
          <p:cNvSpPr>
            <a:spLocks noGrp="1"/>
          </p:cNvSpPr>
          <p:nvPr>
            <p:ph idx="16"/>
          </p:nvPr>
        </p:nvSpPr>
        <p:spPr>
          <a:xfrm>
            <a:off x="5677988"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Placeholder 1">
            <a:extLst>
              <a:ext uri="{FF2B5EF4-FFF2-40B4-BE49-F238E27FC236}">
                <a16:creationId xmlns:a16="http://schemas.microsoft.com/office/drawing/2014/main" id="{81FD3FA0-56F1-A142-9AD7-B40B89BCC5D4}"/>
              </a:ext>
            </a:extLst>
          </p:cNvPr>
          <p:cNvSpPr>
            <a:spLocks noGrp="1"/>
          </p:cNvSpPr>
          <p:nvPr>
            <p:ph type="title"/>
          </p:nvPr>
        </p:nvSpPr>
        <p:spPr>
          <a:xfrm>
            <a:off x="5677988" y="681037"/>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10" name="Rectangle 9">
            <a:extLst>
              <a:ext uri="{FF2B5EF4-FFF2-40B4-BE49-F238E27FC236}">
                <a16:creationId xmlns:a16="http://schemas.microsoft.com/office/drawing/2014/main" id="{9283562B-E6B3-4F45-B377-5EB770C60F95}"/>
              </a:ext>
            </a:extLst>
          </p:cNvPr>
          <p:cNvSpPr/>
          <p:nvPr userDrawn="1"/>
        </p:nvSpPr>
        <p:spPr>
          <a:xfrm>
            <a:off x="8636000" y="6233886"/>
            <a:ext cx="2830286"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560777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PictureRight with Tex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481103" y="3285682"/>
            <a:ext cx="2520397" cy="3353246"/>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6" y="3285682"/>
            <a:ext cx="2592690" cy="3353244"/>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874564" y="219075"/>
            <a:ext cx="2592690" cy="3066606"/>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5" name="Date Placeholder 4"/>
          <p:cNvSpPr>
            <a:spLocks noGrp="1"/>
          </p:cNvSpPr>
          <p:nvPr>
            <p:ph type="dt" sz="half" idx="10"/>
          </p:nvPr>
        </p:nvSpPr>
        <p:spPr/>
        <p:txBody>
          <a:bodyPr/>
          <a:lstStyle/>
          <a:p>
            <a:fld id="{2FCAF34E-9A6B-4D28-A7B9-972D816465A9}" type="datetimeFigureOut">
              <a:rPr lang="en-US" smtClean="0"/>
              <a:t>7/10/2025</a:t>
            </a:fld>
            <a:endParaRPr lang="en-US" dirty="0"/>
          </a:p>
        </p:txBody>
      </p:sp>
      <p:sp>
        <p:nvSpPr>
          <p:cNvPr id="7" name="Slide Number Placeholder 6"/>
          <p:cNvSpPr>
            <a:spLocks noGrp="1"/>
          </p:cNvSpPr>
          <p:nvPr>
            <p:ph type="sldNum" sz="quarter" idx="12"/>
          </p:nvPr>
        </p:nvSpPr>
        <p:spPr>
          <a:xfrm>
            <a:off x="3770811" y="6356350"/>
            <a:ext cx="2743200" cy="365125"/>
          </a:xfrm>
        </p:spPr>
        <p:txBody>
          <a:bodyPr/>
          <a:lstStyle/>
          <a:p>
            <a:fld id="{B65AB6C3-3666-4A99-912F-5AB9870711E1}" type="slidenum">
              <a:rPr lang="en-US" smtClean="0"/>
              <a:t>‹#›</a:t>
            </a:fld>
            <a:endParaRPr lang="en-US" dirty="0"/>
          </a:p>
        </p:txBody>
      </p:sp>
      <p:sp>
        <p:nvSpPr>
          <p:cNvPr id="26" name="Picture Placeholder 2">
            <a:extLst>
              <a:ext uri="{FF2B5EF4-FFF2-40B4-BE49-F238E27FC236}">
                <a16:creationId xmlns:a16="http://schemas.microsoft.com/office/drawing/2014/main" id="{8FA893B7-81D2-9A4B-B847-562AF6A61997}"/>
              </a:ext>
            </a:extLst>
          </p:cNvPr>
          <p:cNvSpPr>
            <a:spLocks noGrp="1"/>
          </p:cNvSpPr>
          <p:nvPr>
            <p:ph type="pic" idx="16"/>
          </p:nvPr>
        </p:nvSpPr>
        <p:spPr>
          <a:xfrm>
            <a:off x="9480603" y="219073"/>
            <a:ext cx="2520897" cy="3066607"/>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7" name="Text Placeholder 2">
            <a:extLst>
              <a:ext uri="{FF2B5EF4-FFF2-40B4-BE49-F238E27FC236}">
                <a16:creationId xmlns:a16="http://schemas.microsoft.com/office/drawing/2014/main" id="{4B63FE48-61DA-6245-8958-8284086BB561}"/>
              </a:ext>
            </a:extLst>
          </p:cNvPr>
          <p:cNvSpPr>
            <a:spLocks noGrp="1"/>
          </p:cNvSpPr>
          <p:nvPr>
            <p:ph idx="15"/>
          </p:nvPr>
        </p:nvSpPr>
        <p:spPr>
          <a:xfrm>
            <a:off x="838200"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Title Placeholder 1">
            <a:extLst>
              <a:ext uri="{FF2B5EF4-FFF2-40B4-BE49-F238E27FC236}">
                <a16:creationId xmlns:a16="http://schemas.microsoft.com/office/drawing/2014/main" id="{6472E66B-5FF6-7F47-995B-C928AB6A1CA0}"/>
              </a:ext>
            </a:extLst>
          </p:cNvPr>
          <p:cNvSpPr>
            <a:spLocks noGrp="1"/>
          </p:cNvSpPr>
          <p:nvPr>
            <p:ph type="title"/>
          </p:nvPr>
        </p:nvSpPr>
        <p:spPr>
          <a:xfrm>
            <a:off x="838200" y="681037"/>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41309698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5332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735495"/>
            <a:ext cx="10515600" cy="1090129"/>
          </a:xfrm>
        </p:spPr>
        <p:txBody>
          <a:bodyPr anchor="t" anchorCtr="0"/>
          <a:lstStyle/>
          <a:p>
            <a:r>
              <a:rPr lang="en-US"/>
              <a:t>Click to edit Master title style</a:t>
            </a:r>
            <a:endParaRPr lang="en-US" dirty="0"/>
          </a:p>
        </p:txBody>
      </p:sp>
      <p:sp>
        <p:nvSpPr>
          <p:cNvPr id="3" name="Content Placeholder 2"/>
          <p:cNvSpPr>
            <a:spLocks noGrp="1"/>
          </p:cNvSpPr>
          <p:nvPr>
            <p:ph idx="1"/>
          </p:nvPr>
        </p:nvSpPr>
        <p:spPr/>
        <p:txBody>
          <a:bodyPr/>
          <a:lstStyle>
            <a:lvl1pPr>
              <a:defRPr sz="2600" baseline="0"/>
            </a:lvl1pPr>
            <a:lvl2pPr>
              <a:defRPr sz="2200" baseline="0"/>
            </a:lvl2pPr>
            <a:lvl3pPr>
              <a:defRPr sz="1800" baseline="0"/>
            </a:lvl3pPr>
            <a:lvl4pPr>
              <a:defRPr sz="1600" baseline="0"/>
            </a:lvl4pPr>
            <a:lvl5pPr>
              <a:defRPr sz="160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CAF34E-9A6B-4D28-A7B9-972D816465A9}" type="datetimeFigureOut">
              <a:rPr lang="en-US" smtClean="0"/>
              <a:t>7/10/2025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386235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2A3E05A-6A19-714F-848E-32E7E202EA2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468" y="-50756"/>
            <a:ext cx="12282233" cy="6908756"/>
          </a:xfrm>
          <a:prstGeom prst="rect">
            <a:avLst/>
          </a:prstGeom>
        </p:spPr>
      </p:pic>
      <p:sp>
        <p:nvSpPr>
          <p:cNvPr id="2" name="Title 1"/>
          <p:cNvSpPr>
            <a:spLocks noGrp="1"/>
          </p:cNvSpPr>
          <p:nvPr>
            <p:ph type="title"/>
          </p:nvPr>
        </p:nvSpPr>
        <p:spPr>
          <a:xfrm>
            <a:off x="831850" y="1396412"/>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49" y="4249149"/>
            <a:ext cx="10515600" cy="1500187"/>
          </a:xfrm>
        </p:spPr>
        <p:txBody>
          <a:bodyPr/>
          <a:lstStyle>
            <a:lvl1pPr marL="0" indent="0">
              <a:buNone/>
              <a:defRPr sz="2400">
                <a:solidFill>
                  <a:schemeClr val="tx1">
                    <a:lumMod val="50000"/>
                    <a:lumOff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CAF34E-9A6B-4D28-A7B9-972D816465A9}" type="datetimeFigureOut">
              <a:rPr lang="en-US" smtClean="0"/>
              <a:t>7/10/2025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pic>
        <p:nvPicPr>
          <p:cNvPr id="10" name="Picture 9">
            <a:extLst>
              <a:ext uri="{FF2B5EF4-FFF2-40B4-BE49-F238E27FC236}">
                <a16:creationId xmlns:a16="http://schemas.microsoft.com/office/drawing/2014/main" id="{AF183E1F-7B6F-1646-B58A-05E4D8F058A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516992" y="6281355"/>
            <a:ext cx="2836808" cy="393426"/>
          </a:xfrm>
          <a:prstGeom prst="rect">
            <a:avLst/>
          </a:prstGeom>
        </p:spPr>
      </p:pic>
    </p:spTree>
    <p:extLst>
      <p:ext uri="{BB962C8B-B14F-4D97-AF65-F5344CB8AC3E}">
        <p14:creationId xmlns:p14="http://schemas.microsoft.com/office/powerpoint/2010/main" val="3251553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2A3E05A-6A19-714F-848E-32E7E202EA2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5117" y="-50755"/>
            <a:ext cx="12282232" cy="6553156"/>
          </a:xfrm>
          <a:prstGeom prst="rect">
            <a:avLst/>
          </a:prstGeom>
        </p:spPr>
      </p:pic>
      <p:sp>
        <p:nvSpPr>
          <p:cNvPr id="2" name="Title 1"/>
          <p:cNvSpPr>
            <a:spLocks noGrp="1"/>
          </p:cNvSpPr>
          <p:nvPr>
            <p:ph type="title"/>
          </p:nvPr>
        </p:nvSpPr>
        <p:spPr>
          <a:xfrm>
            <a:off x="831850" y="1396412"/>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49" y="4249149"/>
            <a:ext cx="10515600" cy="1500187"/>
          </a:xfrm>
        </p:spPr>
        <p:txBody>
          <a:bodyPr/>
          <a:lstStyle>
            <a:lvl1pPr marL="0" indent="0">
              <a:buNone/>
              <a:defRPr sz="2400">
                <a:solidFill>
                  <a:schemeClr val="tx1">
                    <a:lumMod val="50000"/>
                    <a:lumOff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CAF34E-9A6B-4D28-A7B9-972D816465A9}" type="datetimeFigureOut">
              <a:rPr lang="en-US" smtClean="0"/>
              <a:t>7/10/2025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583936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FCAF34E-9A6B-4D28-A7B9-972D816465A9}" type="datetimeFigureOut">
              <a:rPr lang="en-US" smtClean="0"/>
              <a:t>7/10/2025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1961252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FCAF34E-9A6B-4D28-A7B9-972D816465A9}" type="datetimeFigureOut">
              <a:rPr lang="en-US" smtClean="0"/>
              <a:t>7/10/2025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4241939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681037"/>
            <a:ext cx="10515600" cy="889855"/>
          </a:xfrm>
        </p:spPr>
        <p:txBody>
          <a:bodyPr anchor="t" anchorCtr="0"/>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7/10/2025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1729957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4" y="0"/>
            <a:ext cx="12191992" cy="1598278"/>
          </a:xfrm>
          <a:prstGeom prst="rect">
            <a:avLst/>
          </a:prstGeom>
        </p:spPr>
      </p:pic>
      <p:sp>
        <p:nvSpPr>
          <p:cNvPr id="2" name="Title 1"/>
          <p:cNvSpPr>
            <a:spLocks noGrp="1"/>
          </p:cNvSpPr>
          <p:nvPr>
            <p:ph type="title"/>
          </p:nvPr>
        </p:nvSpPr>
        <p:spPr>
          <a:xfrm>
            <a:off x="684734" y="136357"/>
            <a:ext cx="10515600" cy="1325563"/>
          </a:xfrm>
          <a:noFill/>
        </p:spPr>
        <p:txBody>
          <a:bodyPr>
            <a:normAutofit/>
          </a:bodyPr>
          <a:lstStyle>
            <a:lvl1pPr>
              <a:defRPr sz="420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7/10/2025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31099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CAF34E-9A6B-4D28-A7B9-972D816465A9}" type="datetimeFigureOut">
              <a:rPr lang="en-US" smtClean="0"/>
              <a:t>7/10/2025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5AB6C3-3666-4A99-912F-5AB9870711E1}" type="slidenum">
              <a:rPr lang="en-US" smtClean="0"/>
              <a:t>‹#›</a:t>
            </a:fld>
            <a:endParaRPr lang="en-US" dirty="0"/>
          </a:p>
        </p:txBody>
      </p:sp>
      <p:pic>
        <p:nvPicPr>
          <p:cNvPr id="8" name="Picture 7">
            <a:extLst>
              <a:ext uri="{FF2B5EF4-FFF2-40B4-BE49-F238E27FC236}">
                <a16:creationId xmlns:a16="http://schemas.microsoft.com/office/drawing/2014/main" id="{F90C1895-5776-6841-8BF3-522F008E38F1}"/>
              </a:ext>
            </a:extLst>
          </p:cNvPr>
          <p:cNvPicPr>
            <a:picLocks noChangeAspect="1"/>
          </p:cNvPicPr>
          <p:nvPr userDrawn="1"/>
        </p:nvPicPr>
        <p:blipFill>
          <a:blip r:embed="rId26" cstate="print">
            <a:extLst>
              <a:ext uri="{28A0092B-C50C-407E-A947-70E740481C1C}">
                <a14:useLocalDpi xmlns:a14="http://schemas.microsoft.com/office/drawing/2010/main" val="0"/>
              </a:ext>
            </a:extLst>
          </a:blip>
          <a:stretch>
            <a:fillRect/>
          </a:stretch>
        </p:blipFill>
        <p:spPr>
          <a:xfrm>
            <a:off x="8721055" y="6311900"/>
            <a:ext cx="2632745" cy="365126"/>
          </a:xfrm>
          <a:prstGeom prst="rect">
            <a:avLst/>
          </a:prstGeom>
        </p:spPr>
      </p:pic>
    </p:spTree>
    <p:extLst>
      <p:ext uri="{BB962C8B-B14F-4D97-AF65-F5344CB8AC3E}">
        <p14:creationId xmlns:p14="http://schemas.microsoft.com/office/powerpoint/2010/main" val="37254292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Lst>
  <p:txStyles>
    <p:titleStyle>
      <a:lvl1pPr algn="l" defTabSz="914400" rtl="0" eaLnBrk="1" latinLnBrk="0" hangingPunct="1">
        <a:lnSpc>
          <a:spcPct val="90000"/>
        </a:lnSpc>
        <a:spcBef>
          <a:spcPct val="0"/>
        </a:spcBef>
        <a:buNone/>
        <a:defRPr sz="3700" b="1" i="0" kern="1200" baseline="0">
          <a:solidFill>
            <a:srgbClr val="005A9E"/>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hyperlink" Target="https://ucdavis.box.com/s/60vejxd82bdffik4azqe0h21c0bvd731" TargetMode="Externa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hyperlink" Target="mailto:budget@ucanr.edu" TargetMode="Externa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hyperlink" Target="mailto:Samantha.Dang@ucop.edu" TargetMode="External"/><Relationship Id="rId2" Type="http://schemas.openxmlformats.org/officeDocument/2006/relationships/hyperlink" Target="mailto:Budget@ucaner.edu" TargetMode="Externa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99B40-7D27-694C-847A-EAC37A22D61F}"/>
              </a:ext>
            </a:extLst>
          </p:cNvPr>
          <p:cNvSpPr>
            <a:spLocks noGrp="1"/>
          </p:cNvSpPr>
          <p:nvPr>
            <p:ph type="ctrTitle"/>
          </p:nvPr>
        </p:nvSpPr>
        <p:spPr>
          <a:xfrm>
            <a:off x="1524000" y="1582993"/>
            <a:ext cx="9144000" cy="1636683"/>
          </a:xfrm>
        </p:spPr>
        <p:txBody>
          <a:bodyPr>
            <a:normAutofit/>
          </a:bodyPr>
          <a:lstStyle/>
          <a:p>
            <a:r>
              <a:rPr lang="en-US" sz="4000" dirty="0">
                <a:solidFill>
                  <a:srgbClr val="0C5196"/>
                </a:solidFill>
              </a:rPr>
              <a:t>RPM Fiscal Close FY24-25</a:t>
            </a:r>
          </a:p>
        </p:txBody>
      </p:sp>
    </p:spTree>
    <p:extLst>
      <p:ext uri="{BB962C8B-B14F-4D97-AF65-F5344CB8AC3E}">
        <p14:creationId xmlns:p14="http://schemas.microsoft.com/office/powerpoint/2010/main" val="3264540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0C28E1-0219-8358-92BD-94784547A76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B7747EC-FE6E-12FF-7117-E69F63F013F5}"/>
              </a:ext>
            </a:extLst>
          </p:cNvPr>
          <p:cNvSpPr>
            <a:spLocks noGrp="1"/>
          </p:cNvSpPr>
          <p:nvPr>
            <p:ph type="title"/>
          </p:nvPr>
        </p:nvSpPr>
        <p:spPr/>
        <p:txBody>
          <a:bodyPr/>
          <a:lstStyle/>
          <a:p>
            <a:r>
              <a:rPr lang="en-US"/>
              <a:t>Updates FY24-25 and FY25-26</a:t>
            </a:r>
            <a:endParaRPr lang="en-US" dirty="0"/>
          </a:p>
        </p:txBody>
      </p:sp>
      <p:sp>
        <p:nvSpPr>
          <p:cNvPr id="4" name="Content Placeholder 3">
            <a:extLst>
              <a:ext uri="{FF2B5EF4-FFF2-40B4-BE49-F238E27FC236}">
                <a16:creationId xmlns:a16="http://schemas.microsoft.com/office/drawing/2014/main" id="{019D9EA5-C123-80AF-C935-4E49DDD5A1BF}"/>
              </a:ext>
            </a:extLst>
          </p:cNvPr>
          <p:cNvSpPr>
            <a:spLocks noGrp="1"/>
          </p:cNvSpPr>
          <p:nvPr>
            <p:ph idx="1"/>
          </p:nvPr>
        </p:nvSpPr>
        <p:spPr/>
        <p:txBody>
          <a:bodyPr>
            <a:normAutofit/>
          </a:bodyPr>
          <a:lstStyle/>
          <a:p>
            <a:pPr marL="914400" lvl="2" indent="0">
              <a:buNone/>
            </a:pPr>
            <a:endParaRPr lang="en-US" dirty="0">
              <a:latin typeface="+mn-lt"/>
            </a:endParaRPr>
          </a:p>
          <a:p>
            <a:r>
              <a:rPr lang="en-US" sz="2000" b="1" dirty="0">
                <a:solidFill>
                  <a:srgbClr val="000000"/>
                </a:solidFill>
                <a:effectLst/>
                <a:latin typeface="Calibri" panose="020F0502020204030204" pitchFamily="34" charset="0"/>
                <a:ea typeface="Aptos" panose="020B0004020202020204" pitchFamily="34" charset="0"/>
              </a:rPr>
              <a:t>FY25-26 </a:t>
            </a:r>
            <a:r>
              <a:rPr lang="en-US" sz="2000" b="1" dirty="0">
                <a:solidFill>
                  <a:srgbClr val="000000"/>
                </a:solidFill>
                <a:latin typeface="Calibri" panose="020F0502020204030204" pitchFamily="34" charset="0"/>
                <a:ea typeface="Aptos" panose="020B0004020202020204" pitchFamily="34" charset="0"/>
              </a:rPr>
              <a:t>Temporary Commitment </a:t>
            </a:r>
            <a:r>
              <a:rPr lang="en-US" sz="2000" dirty="0">
                <a:solidFill>
                  <a:srgbClr val="000000"/>
                </a:solidFill>
                <a:latin typeface="Calibri" panose="020F0502020204030204" pitchFamily="34" charset="0"/>
                <a:ea typeface="Aptos" panose="020B0004020202020204" pitchFamily="34" charset="0"/>
              </a:rPr>
              <a:t>– Will be required to use </a:t>
            </a:r>
            <a:r>
              <a:rPr lang="en-US" sz="2000" dirty="0">
                <a:solidFill>
                  <a:srgbClr val="000000"/>
                </a:solidFill>
                <a:effectLst/>
                <a:latin typeface="Calibri" panose="020F0502020204030204" pitchFamily="34" charset="0"/>
                <a:ea typeface="Aptos" panose="020B0004020202020204" pitchFamily="34" charset="0"/>
              </a:rPr>
              <a:t>the Budgetarily reserved activities of</a:t>
            </a:r>
          </a:p>
          <a:p>
            <a:pPr lvl="1">
              <a:buFont typeface="Wingdings" panose="05000000000000000000" pitchFamily="2" charset="2"/>
              <a:buChar char="Ø"/>
            </a:pPr>
            <a:r>
              <a:rPr lang="en-US" sz="1600" dirty="0">
                <a:solidFill>
                  <a:srgbClr val="000000"/>
                </a:solidFill>
                <a:effectLst/>
                <a:latin typeface="Calibri" panose="020F0502020204030204" pitchFamily="34" charset="0"/>
                <a:ea typeface="Aptos" panose="020B0004020202020204" pitchFamily="34" charset="0"/>
              </a:rPr>
              <a:t> </a:t>
            </a:r>
            <a:r>
              <a:rPr lang="en-US" sz="1600" u="sng" dirty="0">
                <a:solidFill>
                  <a:srgbClr val="156082"/>
                </a:solidFill>
                <a:effectLst/>
                <a:latin typeface="Calibri" panose="020F0502020204030204" pitchFamily="34" charset="0"/>
                <a:ea typeface="Aptos" panose="020B0004020202020204" pitchFamily="34" charset="0"/>
              </a:rPr>
              <a:t>900171-900210</a:t>
            </a:r>
            <a:r>
              <a:rPr lang="en-US" sz="1600" dirty="0">
                <a:solidFill>
                  <a:srgbClr val="000000"/>
                </a:solidFill>
                <a:effectLst/>
                <a:latin typeface="Calibri" panose="020F0502020204030204" pitchFamily="34" charset="0"/>
                <a:ea typeface="Aptos" panose="020B0004020202020204" pitchFamily="34" charset="0"/>
              </a:rPr>
              <a:t>, with activity names ranging from </a:t>
            </a:r>
            <a:r>
              <a:rPr lang="en-US" sz="1600" dirty="0">
                <a:solidFill>
                  <a:srgbClr val="156082"/>
                </a:solidFill>
                <a:effectLst/>
                <a:latin typeface="Calibri" panose="020F0502020204030204" pitchFamily="34" charset="0"/>
                <a:ea typeface="Aptos" panose="020B0004020202020204" pitchFamily="34" charset="0"/>
              </a:rPr>
              <a:t>ANR001 Programmatic Commitment to ANR020 Programmatic Commitment 20</a:t>
            </a:r>
            <a:r>
              <a:rPr lang="en-US" sz="1600" dirty="0">
                <a:solidFill>
                  <a:srgbClr val="000000"/>
                </a:solidFill>
                <a:latin typeface="Calibri" panose="020F0502020204030204" pitchFamily="34" charset="0"/>
                <a:ea typeface="Aptos" panose="020B0004020202020204" pitchFamily="34" charset="0"/>
              </a:rPr>
              <a:t>.</a:t>
            </a:r>
          </a:p>
          <a:p>
            <a:pPr lvl="1">
              <a:buFont typeface="Wingdings" panose="05000000000000000000" pitchFamily="2" charset="2"/>
              <a:buChar char="Ø"/>
            </a:pPr>
            <a:r>
              <a:rPr lang="en-US" sz="1600" dirty="0">
                <a:solidFill>
                  <a:srgbClr val="000000"/>
                </a:solidFill>
                <a:effectLst/>
                <a:latin typeface="Calibri" panose="020F0502020204030204" pitchFamily="34" charset="0"/>
                <a:ea typeface="Aptos" panose="020B0004020202020204" pitchFamily="34" charset="0"/>
              </a:rPr>
              <a:t>General operational support will be allocated to activity </a:t>
            </a:r>
            <a:r>
              <a:rPr lang="en-US" sz="1600" dirty="0">
                <a:solidFill>
                  <a:srgbClr val="156082"/>
                </a:solidFill>
                <a:effectLst/>
                <a:latin typeface="Calibri" panose="020F0502020204030204" pitchFamily="34" charset="0"/>
                <a:ea typeface="Aptos" panose="020B0004020202020204" pitchFamily="34" charset="0"/>
              </a:rPr>
              <a:t>200504 – General Administration</a:t>
            </a:r>
            <a:r>
              <a:rPr lang="en-US" sz="1600" dirty="0">
                <a:solidFill>
                  <a:srgbClr val="000000"/>
                </a:solidFill>
                <a:effectLst/>
                <a:latin typeface="Calibri" panose="020F0502020204030204" pitchFamily="34" charset="0"/>
                <a:ea typeface="Aptos" panose="020B0004020202020204" pitchFamily="34" charset="0"/>
              </a:rPr>
              <a:t>. </a:t>
            </a:r>
          </a:p>
          <a:p>
            <a:pPr lvl="1">
              <a:buFont typeface="Wingdings" panose="05000000000000000000" pitchFamily="2" charset="2"/>
              <a:buChar char="Ø"/>
            </a:pPr>
            <a:r>
              <a:rPr lang="en-US" sz="1600" dirty="0">
                <a:solidFill>
                  <a:srgbClr val="000000"/>
                </a:solidFill>
                <a:effectLst/>
                <a:latin typeface="Calibri" panose="020F0502020204030204" pitchFamily="34" charset="0"/>
                <a:ea typeface="Aptos" panose="020B0004020202020204" pitchFamily="34" charset="0"/>
              </a:rPr>
              <a:t>Units with a 2</a:t>
            </a:r>
            <a:r>
              <a:rPr lang="en-US" sz="1600" baseline="30000" dirty="0">
                <a:solidFill>
                  <a:srgbClr val="000000"/>
                </a:solidFill>
                <a:effectLst/>
                <a:latin typeface="Calibri" panose="020F0502020204030204" pitchFamily="34" charset="0"/>
                <a:ea typeface="Aptos" panose="020B0004020202020204" pitchFamily="34" charset="0"/>
              </a:rPr>
              <a:t>nd</a:t>
            </a:r>
            <a:r>
              <a:rPr lang="en-US" sz="1600" dirty="0">
                <a:solidFill>
                  <a:srgbClr val="000000"/>
                </a:solidFill>
                <a:effectLst/>
                <a:latin typeface="Calibri" panose="020F0502020204030204" pitchFamily="34" charset="0"/>
                <a:ea typeface="Aptos" panose="020B0004020202020204" pitchFamily="34" charset="0"/>
              </a:rPr>
              <a:t> Street Building Recharge allocation should use activity </a:t>
            </a:r>
            <a:r>
              <a:rPr lang="en-US" sz="1600" dirty="0">
                <a:solidFill>
                  <a:srgbClr val="156082"/>
                </a:solidFill>
                <a:effectLst/>
                <a:latin typeface="Calibri" panose="020F0502020204030204" pitchFamily="34" charset="0"/>
                <a:ea typeface="Aptos" panose="020B0004020202020204" pitchFamily="34" charset="0"/>
              </a:rPr>
              <a:t>200572-Building</a:t>
            </a:r>
            <a:r>
              <a:rPr lang="en-US" sz="1600" dirty="0">
                <a:solidFill>
                  <a:srgbClr val="000000"/>
                </a:solidFill>
                <a:effectLst/>
                <a:latin typeface="Calibri" panose="020F0502020204030204" pitchFamily="34" charset="0"/>
                <a:ea typeface="Aptos" panose="020B0004020202020204" pitchFamily="34" charset="0"/>
              </a:rPr>
              <a:t>. See attached communication for more details.</a:t>
            </a:r>
            <a:endParaRPr lang="en-US" sz="1600" dirty="0"/>
          </a:p>
          <a:p>
            <a:pPr lvl="1"/>
            <a:r>
              <a:rPr lang="en-US" sz="1600" dirty="0">
                <a:solidFill>
                  <a:srgbClr val="000000"/>
                </a:solidFill>
                <a:latin typeface="Calibri" panose="020F0502020204030204" pitchFamily="34" charset="0"/>
              </a:rPr>
              <a:t>Temporary allocation announcements will be released with full CCOA information. Should be receiving these letters July 3</a:t>
            </a:r>
            <a:r>
              <a:rPr lang="en-US" sz="1600" baseline="30000" dirty="0">
                <a:solidFill>
                  <a:srgbClr val="000000"/>
                </a:solidFill>
                <a:latin typeface="Calibri" panose="020F0502020204030204" pitchFamily="34" charset="0"/>
              </a:rPr>
              <a:t>rd</a:t>
            </a:r>
            <a:r>
              <a:rPr lang="en-US" sz="1600" dirty="0">
                <a:solidFill>
                  <a:srgbClr val="000000"/>
                </a:solidFill>
                <a:latin typeface="Calibri" panose="020F0502020204030204" pitchFamily="34" charset="0"/>
              </a:rPr>
              <a:t> </a:t>
            </a:r>
          </a:p>
          <a:p>
            <a:pPr marL="0" indent="0">
              <a:buNone/>
            </a:pPr>
            <a:endParaRPr lang="en-US" sz="2000" dirty="0">
              <a:solidFill>
                <a:srgbClr val="000000"/>
              </a:solidFill>
              <a:latin typeface="Calibri" panose="020F0502020204030204" pitchFamily="34" charset="0"/>
            </a:endParaRPr>
          </a:p>
          <a:p>
            <a:r>
              <a:rPr lang="en-US" sz="2000" dirty="0">
                <a:solidFill>
                  <a:srgbClr val="000000"/>
                </a:solidFill>
                <a:latin typeface="Calibri" panose="020F0502020204030204" pitchFamily="34" charset="0"/>
              </a:rPr>
              <a:t>Make sure to use June period for postings. July period will show up as default and June 13 also appears.</a:t>
            </a:r>
          </a:p>
          <a:p>
            <a:pPr>
              <a:buFont typeface="Wingdings" panose="05000000000000000000" pitchFamily="2" charset="2"/>
              <a:buChar char="Ø"/>
            </a:pPr>
            <a:endParaRPr lang="en-US" dirty="0"/>
          </a:p>
        </p:txBody>
      </p:sp>
    </p:spTree>
    <p:extLst>
      <p:ext uri="{BB962C8B-B14F-4D97-AF65-F5344CB8AC3E}">
        <p14:creationId xmlns:p14="http://schemas.microsoft.com/office/powerpoint/2010/main" val="2810085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3D0C3A-125C-A0AB-6B70-3D5C2EEDCE4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A60B2E-5DDE-D06B-1ADE-41CFFC4ECE0D}"/>
              </a:ext>
            </a:extLst>
          </p:cNvPr>
          <p:cNvSpPr>
            <a:spLocks noGrp="1"/>
          </p:cNvSpPr>
          <p:nvPr>
            <p:ph type="title"/>
          </p:nvPr>
        </p:nvSpPr>
        <p:spPr/>
        <p:txBody>
          <a:bodyPr/>
          <a:lstStyle/>
          <a:p>
            <a:r>
              <a:rPr lang="en-US" dirty="0"/>
              <a:t>Updates</a:t>
            </a:r>
          </a:p>
        </p:txBody>
      </p:sp>
      <p:sp>
        <p:nvSpPr>
          <p:cNvPr id="4" name="Content Placeholder 3">
            <a:extLst>
              <a:ext uri="{FF2B5EF4-FFF2-40B4-BE49-F238E27FC236}">
                <a16:creationId xmlns:a16="http://schemas.microsoft.com/office/drawing/2014/main" id="{4B7B8C66-106D-DE96-33A0-2896753AC589}"/>
              </a:ext>
            </a:extLst>
          </p:cNvPr>
          <p:cNvSpPr>
            <a:spLocks noGrp="1"/>
          </p:cNvSpPr>
          <p:nvPr>
            <p:ph idx="1"/>
          </p:nvPr>
        </p:nvSpPr>
        <p:spPr/>
        <p:txBody>
          <a:bodyPr>
            <a:normAutofit/>
          </a:bodyPr>
          <a:lstStyle/>
          <a:p>
            <a:pPr marL="914400" lvl="2" indent="0">
              <a:buNone/>
            </a:pPr>
            <a:endParaRPr lang="en-US" dirty="0">
              <a:latin typeface="+mn-lt"/>
            </a:endParaRPr>
          </a:p>
          <a:p>
            <a:r>
              <a:rPr lang="en-US" sz="2000" dirty="0">
                <a:solidFill>
                  <a:srgbClr val="000000"/>
                </a:solidFill>
                <a:effectLst/>
                <a:latin typeface="Calibri" panose="020F0502020204030204" pitchFamily="34" charset="0"/>
                <a:ea typeface="Aptos" panose="020B0004020202020204" pitchFamily="34" charset="0"/>
              </a:rPr>
              <a:t>Net position balances for FY23-24 are cleared</a:t>
            </a:r>
          </a:p>
          <a:p>
            <a:endParaRPr lang="en-US" sz="2000" dirty="0">
              <a:solidFill>
                <a:srgbClr val="000000"/>
              </a:solidFill>
              <a:latin typeface="Calibri" panose="020F0502020204030204" pitchFamily="34" charset="0"/>
              <a:ea typeface="Aptos" panose="020B0004020202020204" pitchFamily="34" charset="0"/>
            </a:endParaRPr>
          </a:p>
          <a:p>
            <a:r>
              <a:rPr lang="en-US" sz="2000" dirty="0">
                <a:solidFill>
                  <a:srgbClr val="000000"/>
                </a:solidFill>
                <a:effectLst/>
                <a:latin typeface="Calibri" panose="020F0502020204030204" pitchFamily="34" charset="0"/>
                <a:ea typeface="Aptos" panose="020B0004020202020204" pitchFamily="34" charset="0"/>
              </a:rPr>
              <a:t>Please post to June period</a:t>
            </a:r>
          </a:p>
          <a:p>
            <a:endParaRPr lang="en-US" sz="2000" dirty="0">
              <a:solidFill>
                <a:srgbClr val="000000"/>
              </a:solidFill>
              <a:effectLst/>
              <a:latin typeface="Calibri" panose="020F0502020204030204" pitchFamily="34" charset="0"/>
              <a:ea typeface="Aptos" panose="020B0004020202020204" pitchFamily="34" charset="0"/>
            </a:endParaRPr>
          </a:p>
          <a:p>
            <a:r>
              <a:rPr lang="en-US" sz="2000" dirty="0">
                <a:solidFill>
                  <a:srgbClr val="000000"/>
                </a:solidFill>
                <a:effectLst/>
                <a:latin typeface="Calibri" panose="020F0502020204030204" pitchFamily="34" charset="0"/>
                <a:ea typeface="Aptos" panose="020B0004020202020204" pitchFamily="34" charset="0"/>
              </a:rPr>
              <a:t>RPM will be uploading the transaction listing report on a daily basis</a:t>
            </a:r>
          </a:p>
          <a:p>
            <a:endParaRPr lang="en-US" sz="2000" dirty="0">
              <a:solidFill>
                <a:srgbClr val="000000"/>
              </a:solidFill>
              <a:effectLst/>
              <a:latin typeface="Calibri" panose="020F0502020204030204" pitchFamily="34" charset="0"/>
              <a:ea typeface="Aptos" panose="020B0004020202020204" pitchFamily="34" charset="0"/>
            </a:endParaRPr>
          </a:p>
          <a:p>
            <a:r>
              <a:rPr lang="en-US" sz="2000" dirty="0">
                <a:solidFill>
                  <a:srgbClr val="000000"/>
                </a:solidFill>
                <a:latin typeface="Calibri" panose="020F0502020204030204" pitchFamily="34" charset="0"/>
              </a:rPr>
              <a:t>We have an updated COA file, it is uploaded on the RPM website</a:t>
            </a:r>
          </a:p>
          <a:p>
            <a:endParaRPr lang="en-US" sz="2000" dirty="0">
              <a:solidFill>
                <a:srgbClr val="000000"/>
              </a:solidFill>
              <a:latin typeface="Calibri" panose="020F0502020204030204" pitchFamily="34" charset="0"/>
            </a:endParaRPr>
          </a:p>
          <a:p>
            <a:r>
              <a:rPr lang="en-US" sz="2000" dirty="0">
                <a:solidFill>
                  <a:srgbClr val="000000"/>
                </a:solidFill>
                <a:latin typeface="Calibri" panose="020F0502020204030204" pitchFamily="34" charset="0"/>
              </a:rPr>
              <a:t>Temporary budget letters mention purpose 00, this is only for budget. For expenses add the actual purpose (example 62,44,64)</a:t>
            </a:r>
          </a:p>
          <a:p>
            <a:endParaRPr lang="en-US" sz="2000" dirty="0">
              <a:solidFill>
                <a:srgbClr val="000000"/>
              </a:solidFill>
              <a:latin typeface="Calibri" panose="020F0502020204030204" pitchFamily="34" charset="0"/>
            </a:endParaRPr>
          </a:p>
          <a:p>
            <a:endParaRPr lang="en-US" sz="2000" dirty="0">
              <a:solidFill>
                <a:srgbClr val="000000"/>
              </a:solidFill>
              <a:latin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2040122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05D5D3-3652-7996-744F-DC0FDBED4DE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0476535-F22A-5D67-D9D7-1A1A99182B04}"/>
              </a:ext>
            </a:extLst>
          </p:cNvPr>
          <p:cNvSpPr>
            <a:spLocks noGrp="1"/>
          </p:cNvSpPr>
          <p:nvPr>
            <p:ph type="title"/>
          </p:nvPr>
        </p:nvSpPr>
        <p:spPr/>
        <p:txBody>
          <a:bodyPr/>
          <a:lstStyle/>
          <a:p>
            <a:r>
              <a:rPr lang="en-US" dirty="0"/>
              <a:t>Journal Template</a:t>
            </a:r>
          </a:p>
        </p:txBody>
      </p:sp>
      <p:sp>
        <p:nvSpPr>
          <p:cNvPr id="4" name="Content Placeholder 3">
            <a:extLst>
              <a:ext uri="{FF2B5EF4-FFF2-40B4-BE49-F238E27FC236}">
                <a16:creationId xmlns:a16="http://schemas.microsoft.com/office/drawing/2014/main" id="{E8E595CF-C733-7923-748A-9EE74FD34D20}"/>
              </a:ext>
            </a:extLst>
          </p:cNvPr>
          <p:cNvSpPr>
            <a:spLocks noGrp="1"/>
          </p:cNvSpPr>
          <p:nvPr>
            <p:ph idx="1"/>
          </p:nvPr>
        </p:nvSpPr>
        <p:spPr/>
        <p:txBody>
          <a:bodyPr>
            <a:normAutofit fontScale="55000" lnSpcReduction="20000"/>
          </a:bodyPr>
          <a:lstStyle/>
          <a:p>
            <a:r>
              <a:rPr lang="en-US" sz="2900" dirty="0">
                <a:latin typeface="+mn-lt"/>
              </a:rPr>
              <a:t>You can find the journal template saved on the RPM website, </a:t>
            </a:r>
            <a:r>
              <a:rPr lang="en-US" sz="2900" dirty="0">
                <a:latin typeface="+mn-lt"/>
                <a:hlinkClick r:id="rId2"/>
              </a:rPr>
              <a:t>here.</a:t>
            </a:r>
            <a:endParaRPr lang="en-US" sz="2900" dirty="0">
              <a:latin typeface="+mn-lt"/>
            </a:endParaRPr>
          </a:p>
          <a:p>
            <a:endParaRPr lang="en-US" sz="2900" dirty="0">
              <a:latin typeface="+mn-lt"/>
            </a:endParaRPr>
          </a:p>
          <a:p>
            <a:r>
              <a:rPr lang="en-US" sz="2900" dirty="0">
                <a:latin typeface="+mn-lt"/>
              </a:rPr>
              <a:t>Journal Batch Name should begin with </a:t>
            </a:r>
            <a:r>
              <a:rPr lang="en-US" sz="2900" b="1" dirty="0">
                <a:latin typeface="+mn-lt"/>
              </a:rPr>
              <a:t>RPM REVALC (add short description) </a:t>
            </a:r>
            <a:r>
              <a:rPr lang="en-US" sz="2900" dirty="0">
                <a:latin typeface="+mn-lt"/>
              </a:rPr>
              <a:t>e.g. RPM REVALC BUDG 19976 appropriation</a:t>
            </a:r>
          </a:p>
          <a:p>
            <a:endParaRPr lang="en-US" sz="2900" dirty="0">
              <a:latin typeface="+mn-lt"/>
            </a:endParaRPr>
          </a:p>
          <a:p>
            <a:r>
              <a:rPr lang="en-US" sz="2900" dirty="0">
                <a:latin typeface="+mn-lt"/>
              </a:rPr>
              <a:t>Use </a:t>
            </a:r>
            <a:r>
              <a:rPr lang="en-US" sz="2900" b="1" dirty="0">
                <a:latin typeface="+mn-lt"/>
              </a:rPr>
              <a:t>Natural Account </a:t>
            </a:r>
            <a:r>
              <a:rPr lang="en-US" sz="2900" dirty="0">
                <a:latin typeface="+mn-lt"/>
              </a:rPr>
              <a:t>775B15 and </a:t>
            </a:r>
            <a:r>
              <a:rPr lang="en-US" sz="2900" b="1" dirty="0">
                <a:latin typeface="+mn-lt"/>
              </a:rPr>
              <a:t>purpose</a:t>
            </a:r>
            <a:r>
              <a:rPr lang="en-US" sz="2900" dirty="0">
                <a:latin typeface="+mn-lt"/>
              </a:rPr>
              <a:t> 00.</a:t>
            </a:r>
          </a:p>
          <a:p>
            <a:endParaRPr lang="en-US" sz="2900" dirty="0">
              <a:latin typeface="+mn-lt"/>
            </a:endParaRPr>
          </a:p>
          <a:p>
            <a:r>
              <a:rPr lang="en-US" sz="2900" dirty="0">
                <a:latin typeface="+mn-lt"/>
              </a:rPr>
              <a:t>Journal line description should be </a:t>
            </a:r>
            <a:r>
              <a:rPr lang="en-US" sz="2900" b="1" dirty="0">
                <a:latin typeface="+mn-lt"/>
              </a:rPr>
              <a:t>PURPOSE-SUB OBJECT- FTE- EMPLOYEE NAME (IF APPLICABLE)- SHORT DESCRIPTION</a:t>
            </a:r>
          </a:p>
          <a:p>
            <a:r>
              <a:rPr lang="en-US" sz="2900" b="1" dirty="0">
                <a:latin typeface="+mn-lt"/>
              </a:rPr>
              <a:t>Sub object options</a:t>
            </a:r>
          </a:p>
          <a:p>
            <a:pPr lvl="1"/>
            <a:r>
              <a:rPr lang="en-US" sz="2600" dirty="0">
                <a:latin typeface="+mn-lt"/>
              </a:rPr>
              <a:t>0- Academic salaries</a:t>
            </a:r>
          </a:p>
          <a:p>
            <a:pPr lvl="1"/>
            <a:r>
              <a:rPr lang="en-US" sz="2600" dirty="0">
                <a:latin typeface="+mn-lt"/>
              </a:rPr>
              <a:t>1- Staff salaries</a:t>
            </a:r>
          </a:p>
          <a:p>
            <a:pPr lvl="1"/>
            <a:r>
              <a:rPr lang="en-US" sz="2600" dirty="0">
                <a:latin typeface="+mn-lt"/>
              </a:rPr>
              <a:t>3- Operation support</a:t>
            </a:r>
          </a:p>
          <a:p>
            <a:pPr lvl="1"/>
            <a:r>
              <a:rPr lang="en-US" sz="2600" dirty="0">
                <a:latin typeface="+mn-lt"/>
              </a:rPr>
              <a:t>6- Benefits</a:t>
            </a:r>
          </a:p>
          <a:p>
            <a:pPr lvl="1"/>
            <a:r>
              <a:rPr lang="en-US" sz="2600" dirty="0">
                <a:latin typeface="+mn-lt"/>
              </a:rPr>
              <a:t>Example 62-3-0-operational support- reclass to new activity</a:t>
            </a:r>
          </a:p>
          <a:p>
            <a:pPr lvl="1"/>
            <a:endParaRPr lang="en-US" sz="2600" dirty="0">
              <a:latin typeface="+mn-lt"/>
            </a:endParaRPr>
          </a:p>
          <a:p>
            <a:r>
              <a:rPr lang="en-US" sz="2900" dirty="0">
                <a:latin typeface="+mn-lt"/>
              </a:rPr>
              <a:t>Add backup, excel sheet or screenshot that validates balances to be moved</a:t>
            </a:r>
          </a:p>
          <a:p>
            <a:endParaRPr lang="en-US" sz="2400" dirty="0">
              <a:latin typeface="+mn-lt"/>
            </a:endParaRPr>
          </a:p>
          <a:p>
            <a:pPr>
              <a:buFont typeface="Wingdings" panose="05000000000000000000" pitchFamily="2" charset="2"/>
              <a:buChar char="Ø"/>
            </a:pPr>
            <a:endParaRPr lang="en-US" dirty="0"/>
          </a:p>
        </p:txBody>
      </p:sp>
    </p:spTree>
    <p:extLst>
      <p:ext uri="{BB962C8B-B14F-4D97-AF65-F5344CB8AC3E}">
        <p14:creationId xmlns:p14="http://schemas.microsoft.com/office/powerpoint/2010/main" val="1826409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722C32-A714-1B34-0A26-6F6BA0D553C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4C84E3-8A33-A3BD-3D00-A656C793D4D6}"/>
              </a:ext>
            </a:extLst>
          </p:cNvPr>
          <p:cNvSpPr>
            <a:spLocks noGrp="1"/>
          </p:cNvSpPr>
          <p:nvPr>
            <p:ph type="title"/>
          </p:nvPr>
        </p:nvSpPr>
        <p:spPr/>
        <p:txBody>
          <a:bodyPr/>
          <a:lstStyle/>
          <a:p>
            <a:r>
              <a:rPr lang="en-US" dirty="0"/>
              <a:t>Action Items</a:t>
            </a:r>
          </a:p>
        </p:txBody>
      </p:sp>
      <p:sp>
        <p:nvSpPr>
          <p:cNvPr id="4" name="Content Placeholder 3">
            <a:extLst>
              <a:ext uri="{FF2B5EF4-FFF2-40B4-BE49-F238E27FC236}">
                <a16:creationId xmlns:a16="http://schemas.microsoft.com/office/drawing/2014/main" id="{7384571A-D955-1B6D-9F51-DF43C3A29B05}"/>
              </a:ext>
            </a:extLst>
          </p:cNvPr>
          <p:cNvSpPr>
            <a:spLocks noGrp="1"/>
          </p:cNvSpPr>
          <p:nvPr>
            <p:ph idx="1"/>
          </p:nvPr>
        </p:nvSpPr>
        <p:spPr/>
        <p:txBody>
          <a:bodyPr>
            <a:normAutofit lnSpcReduction="10000"/>
          </a:bodyPr>
          <a:lstStyle/>
          <a:p>
            <a:pPr marL="342900" marR="0" lvl="0" indent="-342900">
              <a:buFont typeface="+mj-lt"/>
              <a:buAutoNum type="arabicPeriod"/>
            </a:pPr>
            <a:r>
              <a:rPr lang="en-US" sz="1800" b="1" dirty="0">
                <a:effectLst/>
                <a:latin typeface="Calibri" panose="020F0502020204030204" pitchFamily="34" charset="0"/>
                <a:ea typeface="Times New Roman" panose="02020603050405020304" pitchFamily="18" charset="0"/>
              </a:rPr>
              <a:t>Salary &amp; Benefits 19974</a:t>
            </a:r>
            <a:r>
              <a:rPr lang="en-US" sz="1800" dirty="0">
                <a:effectLst/>
                <a:latin typeface="Calibri" panose="020F0502020204030204" pitchFamily="34" charset="0"/>
                <a:ea typeface="Times New Roman" panose="02020603050405020304" pitchFamily="18" charset="0"/>
              </a:rPr>
              <a:t> – Verify the salary &amp; benefit dollars are correct based on expenditures. </a:t>
            </a:r>
            <a:r>
              <a:rPr lang="en-US" sz="1800" dirty="0">
                <a:latin typeface="Calibri" panose="020F0502020204030204" pitchFamily="34" charset="0"/>
                <a:ea typeface="Times New Roman" panose="02020603050405020304" pitchFamily="18" charset="0"/>
              </a:rPr>
              <a:t>Everyone should have received adequate salary funding, if there is any discrepancy contact </a:t>
            </a:r>
            <a:r>
              <a:rPr lang="en-US" sz="1800" dirty="0">
                <a:latin typeface="Calibri" panose="020F0502020204030204" pitchFamily="34" charset="0"/>
                <a:ea typeface="Times New Roman" panose="02020603050405020304" pitchFamily="18" charset="0"/>
                <a:hlinkClick r:id="rId2"/>
              </a:rPr>
              <a:t>budget@ucanr.edu</a:t>
            </a:r>
            <a:r>
              <a:rPr lang="en-US" sz="1800" dirty="0">
                <a:latin typeface="Calibri" panose="020F0502020204030204" pitchFamily="34" charset="0"/>
                <a:ea typeface="Times New Roman" panose="02020603050405020304" pitchFamily="18" charset="0"/>
              </a:rPr>
              <a:t> and cc’ Samantha Dang. </a:t>
            </a:r>
          </a:p>
          <a:p>
            <a:pPr marL="342900" indent="-342900">
              <a:buFont typeface="+mj-lt"/>
              <a:buAutoNum type="arabicPeriod"/>
            </a:pPr>
            <a:r>
              <a:rPr lang="en-US" sz="1800" b="1" dirty="0">
                <a:effectLst/>
                <a:latin typeface="Calibri" panose="020F0502020204030204" pitchFamily="34" charset="0"/>
                <a:ea typeface="Times New Roman" panose="02020603050405020304" pitchFamily="18" charset="0"/>
              </a:rPr>
              <a:t>Rebudget 19974 and 19976 </a:t>
            </a:r>
            <a:r>
              <a:rPr lang="en-US" sz="1800" dirty="0">
                <a:effectLst/>
                <a:latin typeface="Calibri" panose="020F0502020204030204" pitchFamily="34" charset="0"/>
                <a:ea typeface="Times New Roman" panose="02020603050405020304" pitchFamily="18" charset="0"/>
              </a:rPr>
              <a:t>– T</a:t>
            </a:r>
            <a:r>
              <a:rPr lang="en-US" sz="1800" dirty="0">
                <a:latin typeface="Calibri" panose="020F0502020204030204" pitchFamily="34" charset="0"/>
                <a:ea typeface="Times New Roman" panose="02020603050405020304" pitchFamily="18" charset="0"/>
              </a:rPr>
              <a:t>his year is an exception to rebudget where the expense sits for the GL project, program and activity. </a:t>
            </a:r>
            <a:endParaRPr lang="en-US" sz="1800" dirty="0">
              <a:effectLst/>
              <a:latin typeface="Calibri" panose="020F0502020204030204" pitchFamily="34" charset="0"/>
              <a:ea typeface="Times New Roman" panose="02020603050405020304" pitchFamily="18" charset="0"/>
            </a:endParaRPr>
          </a:p>
          <a:p>
            <a:pPr marL="342900" marR="0" lvl="0" indent="-342900">
              <a:buFont typeface="+mj-lt"/>
              <a:buAutoNum type="arabicPeriod"/>
            </a:pPr>
            <a:r>
              <a:rPr lang="en-US" sz="1800" b="1" dirty="0">
                <a:effectLst/>
                <a:latin typeface="Calibri" panose="020F0502020204030204" pitchFamily="34" charset="0"/>
                <a:ea typeface="Times New Roman" panose="02020603050405020304" pitchFamily="18" charset="0"/>
              </a:rPr>
              <a:t>General Account cleanup</a:t>
            </a:r>
            <a:r>
              <a:rPr lang="en-US" sz="1800" dirty="0">
                <a:effectLst/>
                <a:latin typeface="Calibri" panose="020F0502020204030204" pitchFamily="34" charset="0"/>
                <a:ea typeface="Times New Roman" panose="02020603050405020304" pitchFamily="18" charset="0"/>
              </a:rPr>
              <a:t> – </a:t>
            </a:r>
          </a:p>
          <a:p>
            <a:pPr lvl="1">
              <a:buFont typeface="Wingdings" panose="05000000000000000000" pitchFamily="2" charset="2"/>
              <a:buChar char="Ø"/>
            </a:pPr>
            <a:r>
              <a:rPr lang="en-US" sz="1400" dirty="0">
                <a:effectLst/>
                <a:latin typeface="Calibri" panose="020F0502020204030204" pitchFamily="34" charset="0"/>
                <a:ea typeface="Times New Roman" panose="02020603050405020304" pitchFamily="18" charset="0"/>
              </a:rPr>
              <a:t>Rebudget to clear </a:t>
            </a:r>
            <a:r>
              <a:rPr lang="en-US" sz="1400" dirty="0">
                <a:latin typeface="Calibri" panose="020F0502020204030204" pitchFamily="34" charset="0"/>
                <a:ea typeface="Times New Roman" panose="02020603050405020304" pitchFamily="18" charset="0"/>
              </a:rPr>
              <a:t>balances to the project, purpose, program, activity level. You may need to adjust these rebudgets after the final payroll post but you will be mostly prepared for Fiscal Close. </a:t>
            </a:r>
            <a:r>
              <a:rPr lang="en-US" sz="1400" u="sng" dirty="0">
                <a:latin typeface="Calibri" panose="020F0502020204030204" pitchFamily="34" charset="0"/>
                <a:ea typeface="Times New Roman" panose="02020603050405020304" pitchFamily="18" charset="0"/>
              </a:rPr>
              <a:t>This year the goal is to have </a:t>
            </a:r>
            <a:r>
              <a:rPr lang="en-US" sz="1400" b="1" u="sng" dirty="0">
                <a:latin typeface="Calibri" panose="020F0502020204030204" pitchFamily="34" charset="0"/>
                <a:ea typeface="Times New Roman" panose="02020603050405020304" pitchFamily="18" charset="0"/>
              </a:rPr>
              <a:t>ONE Net Position line per Financial Department/Fund</a:t>
            </a:r>
            <a:r>
              <a:rPr lang="en-US" sz="1400" u="sng" dirty="0">
                <a:latin typeface="Calibri" panose="020F0502020204030204" pitchFamily="34" charset="0"/>
                <a:ea typeface="Times New Roman" panose="02020603050405020304" pitchFamily="18" charset="0"/>
              </a:rPr>
              <a:t>.</a:t>
            </a:r>
          </a:p>
          <a:p>
            <a:pPr lvl="1">
              <a:buFont typeface="Wingdings" panose="05000000000000000000" pitchFamily="2" charset="2"/>
              <a:buChar char="Ø"/>
            </a:pPr>
            <a:r>
              <a:rPr lang="en-US" sz="1400" dirty="0">
                <a:latin typeface="Calibri" panose="020F0502020204030204" pitchFamily="34" charset="0"/>
                <a:ea typeface="Times New Roman" panose="02020603050405020304" pitchFamily="18" charset="0"/>
              </a:rPr>
              <a:t>Be very careful to NOT use any benefits dollars or vacation leave accruals for any other expenses. </a:t>
            </a:r>
            <a:r>
              <a:rPr lang="en-US" sz="1400" b="1" dirty="0">
                <a:latin typeface="Calibri" panose="020F0502020204030204" pitchFamily="34" charset="0"/>
                <a:ea typeface="Times New Roman" panose="02020603050405020304" pitchFamily="18" charset="0"/>
              </a:rPr>
              <a:t>Those are restricted allocations.</a:t>
            </a:r>
            <a:endParaRPr lang="en-US" sz="1800" b="1" dirty="0">
              <a:effectLst/>
              <a:latin typeface="Calibri" panose="020F0502020204030204" pitchFamily="34" charset="0"/>
              <a:ea typeface="Times New Roman" panose="02020603050405020304" pitchFamily="18" charset="0"/>
            </a:endParaRPr>
          </a:p>
          <a:p>
            <a:pPr marL="342900" marR="0" lvl="0" indent="-342900">
              <a:buFont typeface="+mj-lt"/>
              <a:buAutoNum type="arabicPeriod"/>
            </a:pPr>
            <a:r>
              <a:rPr lang="en-US" sz="1800" b="1" dirty="0">
                <a:solidFill>
                  <a:srgbClr val="000000"/>
                </a:solidFill>
                <a:effectLst/>
                <a:latin typeface="Calibri" panose="020F0502020204030204" pitchFamily="34" charset="0"/>
                <a:ea typeface="Times New Roman" panose="02020603050405020304" pitchFamily="18" charset="0"/>
              </a:rPr>
              <a:t>Review/Clean-up default account for payroll</a:t>
            </a:r>
            <a:r>
              <a:rPr lang="en-US" sz="1800" dirty="0">
                <a:solidFill>
                  <a:srgbClr val="000000"/>
                </a:solidFill>
                <a:effectLst/>
                <a:latin typeface="Calibri" panose="020F0502020204030204" pitchFamily="34" charset="0"/>
                <a:ea typeface="Times New Roman" panose="02020603050405020304" pitchFamily="18" charset="0"/>
              </a:rPr>
              <a:t> – You should have already cleaned up your default payroll account to zero. This is especially important as all central balances wil</a:t>
            </a:r>
            <a:r>
              <a:rPr lang="en-US" sz="1800" dirty="0">
                <a:solidFill>
                  <a:srgbClr val="000000"/>
                </a:solidFill>
                <a:latin typeface="Calibri" panose="020F0502020204030204" pitchFamily="34" charset="0"/>
                <a:ea typeface="Times New Roman" panose="02020603050405020304" pitchFamily="18" charset="0"/>
              </a:rPr>
              <a:t>l be pulled and there will be no funds for the payroll not cleared from the default account. This will include any payroll in the DK0 that needs to be covered by central funds.</a:t>
            </a:r>
            <a:r>
              <a:rPr lang="en-US" sz="1800" dirty="0">
                <a:solidFill>
                  <a:srgbClr val="000000"/>
                </a:solidFill>
                <a:effectLst/>
                <a:latin typeface="Calibri" panose="020F0502020204030204" pitchFamily="34" charset="0"/>
                <a:ea typeface="Times New Roman" panose="02020603050405020304" pitchFamily="18" charset="0"/>
              </a:rPr>
              <a:t> </a:t>
            </a:r>
          </a:p>
          <a:p>
            <a:pPr marL="342900" indent="-342900">
              <a:buFont typeface="+mj-lt"/>
              <a:buAutoNum type="arabicPeriod"/>
            </a:pPr>
            <a:r>
              <a:rPr lang="en-US" sz="1800" b="1" dirty="0">
                <a:solidFill>
                  <a:srgbClr val="000000"/>
                </a:solidFill>
                <a:latin typeface="Calibri" panose="020F0502020204030204" pitchFamily="34" charset="0"/>
                <a:ea typeface="Aptos" panose="020B0004020202020204" pitchFamily="34" charset="0"/>
              </a:rPr>
              <a:t>Lien carryforward process</a:t>
            </a:r>
            <a:r>
              <a:rPr lang="en-US" sz="1800" dirty="0">
                <a:solidFill>
                  <a:srgbClr val="000000"/>
                </a:solidFill>
                <a:latin typeface="Calibri" panose="020F0502020204030204" pitchFamily="34" charset="0"/>
                <a:ea typeface="Aptos" panose="020B0004020202020204" pitchFamily="34" charset="0"/>
              </a:rPr>
              <a:t> - </a:t>
            </a:r>
            <a:r>
              <a:rPr lang="en-US" sz="1800" dirty="0">
                <a:effectLst/>
                <a:latin typeface="Calibri" panose="020F0502020204030204" pitchFamily="34" charset="0"/>
                <a:ea typeface="Times New Roman" panose="02020603050405020304" pitchFamily="18" charset="0"/>
              </a:rPr>
              <a:t>Compile a list on outstanding liens for ANR central funds</a:t>
            </a:r>
            <a:r>
              <a:rPr lang="en-US" sz="1800" dirty="0">
                <a:latin typeface="Calibri" panose="020F0502020204030204" pitchFamily="34" charset="0"/>
                <a:ea typeface="Times New Roman" panose="02020603050405020304" pitchFamily="18" charset="0"/>
              </a:rPr>
              <a:t> and you will need to </a:t>
            </a:r>
            <a:r>
              <a:rPr lang="en-US" sz="1800" u="sng" dirty="0">
                <a:latin typeface="Calibri" panose="020F0502020204030204" pitchFamily="34" charset="0"/>
                <a:ea typeface="Times New Roman" panose="02020603050405020304" pitchFamily="18" charset="0"/>
              </a:rPr>
              <a:t>request carryforward after Fiscal Close </a:t>
            </a:r>
            <a:r>
              <a:rPr lang="en-US" sz="1800" b="1" u="sng" dirty="0">
                <a:latin typeface="Calibri" panose="020F0502020204030204" pitchFamily="34" charset="0"/>
                <a:ea typeface="Times New Roman" panose="02020603050405020304" pitchFamily="18" charset="0"/>
              </a:rPr>
              <a:t>by July 22</a:t>
            </a:r>
            <a:r>
              <a:rPr lang="en-US" sz="1800" b="1" u="sng" baseline="30000" dirty="0">
                <a:latin typeface="Calibri" panose="020F0502020204030204" pitchFamily="34" charset="0"/>
                <a:ea typeface="Times New Roman" panose="02020603050405020304" pitchFamily="18" charset="0"/>
              </a:rPr>
              <a:t>nd</a:t>
            </a:r>
            <a:r>
              <a:rPr lang="en-US" sz="1800" b="1" u="sng" dirty="0">
                <a:latin typeface="Calibri" panose="020F0502020204030204" pitchFamily="34" charset="0"/>
                <a:ea typeface="Times New Roman" panose="02020603050405020304" pitchFamily="18" charset="0"/>
              </a:rPr>
              <a:t> </a:t>
            </a:r>
            <a:r>
              <a:rPr lang="en-US" sz="1800" dirty="0">
                <a:latin typeface="Calibri" panose="020F0502020204030204" pitchFamily="34" charset="0"/>
                <a:ea typeface="Times New Roman" panose="02020603050405020304" pitchFamily="18" charset="0"/>
              </a:rPr>
              <a:t>to </a:t>
            </a:r>
            <a:r>
              <a:rPr lang="en-US" sz="1800" dirty="0">
                <a:latin typeface="Calibri" panose="020F0502020204030204" pitchFamily="34" charset="0"/>
                <a:ea typeface="Times New Roman" panose="02020603050405020304" pitchFamily="18" charset="0"/>
                <a:hlinkClick r:id="rId2"/>
              </a:rPr>
              <a:t>budget@ucanr.edu</a:t>
            </a:r>
            <a:r>
              <a:rPr lang="en-US" sz="1800" dirty="0">
                <a:latin typeface="Calibri" panose="020F0502020204030204" pitchFamily="34" charset="0"/>
                <a:ea typeface="Times New Roman" panose="02020603050405020304" pitchFamily="18" charset="0"/>
              </a:rPr>
              <a:t> and cc’ Samantha Dang. </a:t>
            </a:r>
            <a:endParaRPr lang="en-US" sz="1800" dirty="0">
              <a:effectLst/>
              <a:latin typeface="Calibri" panose="020F0502020204030204" pitchFamily="34" charset="0"/>
              <a:ea typeface="Times New Roman" panose="02020603050405020304" pitchFamily="18" charset="0"/>
            </a:endParaRPr>
          </a:p>
          <a:p>
            <a:pPr marL="342900" marR="0" lvl="0" indent="-342900">
              <a:buFont typeface="+mj-lt"/>
              <a:buAutoNum type="arabicPeriod"/>
            </a:pPr>
            <a:endParaRPr lang="en-US" sz="1800" dirty="0">
              <a:solidFill>
                <a:srgbClr val="000000"/>
              </a:solidFill>
              <a:effectLst/>
              <a:latin typeface="Calibri" panose="020F0502020204030204" pitchFamily="34" charset="0"/>
              <a:ea typeface="Aptos" panose="020B0004020202020204" pitchFamily="34" charset="0"/>
            </a:endParaRPr>
          </a:p>
          <a:p>
            <a:endParaRPr lang="en-US" dirty="0"/>
          </a:p>
        </p:txBody>
      </p:sp>
    </p:spTree>
    <p:extLst>
      <p:ext uri="{BB962C8B-B14F-4D97-AF65-F5344CB8AC3E}">
        <p14:creationId xmlns:p14="http://schemas.microsoft.com/office/powerpoint/2010/main" val="2904935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0DBEB-CA88-7025-6E31-9A409A4ADA1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34C314B-84CC-F700-8EAA-92CE355CE391}"/>
              </a:ext>
            </a:extLst>
          </p:cNvPr>
          <p:cNvSpPr>
            <a:spLocks noGrp="1"/>
          </p:cNvSpPr>
          <p:nvPr>
            <p:ph type="title"/>
          </p:nvPr>
        </p:nvSpPr>
        <p:spPr/>
        <p:txBody>
          <a:bodyPr/>
          <a:lstStyle/>
          <a:p>
            <a:r>
              <a:rPr lang="en-US" dirty="0"/>
              <a:t>Fiscal Year End dates for Budget related Items </a:t>
            </a:r>
            <a:br>
              <a:rPr lang="en-US" dirty="0"/>
            </a:br>
            <a:r>
              <a:rPr lang="en-US" sz="1400" dirty="0"/>
              <a:t>*tentative as of June 25, 2025</a:t>
            </a:r>
            <a:endParaRPr lang="en-US" dirty="0"/>
          </a:p>
        </p:txBody>
      </p:sp>
      <p:sp>
        <p:nvSpPr>
          <p:cNvPr id="4" name="Content Placeholder 3">
            <a:extLst>
              <a:ext uri="{FF2B5EF4-FFF2-40B4-BE49-F238E27FC236}">
                <a16:creationId xmlns:a16="http://schemas.microsoft.com/office/drawing/2014/main" id="{64A6784F-D6C0-84E8-E35E-F590A09C0EED}"/>
              </a:ext>
            </a:extLst>
          </p:cNvPr>
          <p:cNvSpPr>
            <a:spLocks noGrp="1"/>
          </p:cNvSpPr>
          <p:nvPr>
            <p:ph idx="1"/>
          </p:nvPr>
        </p:nvSpPr>
        <p:spPr/>
        <p:txBody>
          <a:bodyPr>
            <a:normAutofit/>
          </a:bodyPr>
          <a:lstStyle/>
          <a:p>
            <a:endParaRPr lang="en-US" sz="2400" dirty="0">
              <a:latin typeface="+mn-lt"/>
            </a:endParaRPr>
          </a:p>
          <a:p>
            <a:pPr>
              <a:buFont typeface="Wingdings" panose="05000000000000000000" pitchFamily="2" charset="2"/>
              <a:buChar char="Ø"/>
            </a:pPr>
            <a:endParaRPr lang="en-US" dirty="0"/>
          </a:p>
        </p:txBody>
      </p:sp>
      <p:pic>
        <p:nvPicPr>
          <p:cNvPr id="11" name="Picture 10">
            <a:extLst>
              <a:ext uri="{FF2B5EF4-FFF2-40B4-BE49-F238E27FC236}">
                <a16:creationId xmlns:a16="http://schemas.microsoft.com/office/drawing/2014/main" id="{434F0BB2-07CF-7CFD-0B63-46D165B77184}"/>
              </a:ext>
            </a:extLst>
          </p:cNvPr>
          <p:cNvPicPr>
            <a:picLocks noChangeAspect="1"/>
          </p:cNvPicPr>
          <p:nvPr/>
        </p:nvPicPr>
        <p:blipFill>
          <a:blip r:embed="rId2"/>
          <a:stretch>
            <a:fillRect/>
          </a:stretch>
        </p:blipFill>
        <p:spPr>
          <a:xfrm>
            <a:off x="605832" y="2495550"/>
            <a:ext cx="10980336" cy="2362200"/>
          </a:xfrm>
          <a:prstGeom prst="rect">
            <a:avLst/>
          </a:prstGeom>
        </p:spPr>
      </p:pic>
    </p:spTree>
    <p:extLst>
      <p:ext uri="{BB962C8B-B14F-4D97-AF65-F5344CB8AC3E}">
        <p14:creationId xmlns:p14="http://schemas.microsoft.com/office/powerpoint/2010/main" val="940942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58A555-AC64-CF41-20BD-87414496DD7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AC9B782-BB99-C06C-C3E0-59910E87095F}"/>
              </a:ext>
            </a:extLst>
          </p:cNvPr>
          <p:cNvSpPr>
            <a:spLocks noGrp="1"/>
          </p:cNvSpPr>
          <p:nvPr>
            <p:ph type="title"/>
          </p:nvPr>
        </p:nvSpPr>
        <p:spPr/>
        <p:txBody>
          <a:bodyPr/>
          <a:lstStyle/>
          <a:p>
            <a:r>
              <a:rPr lang="en-US" dirty="0"/>
              <a:t>Thank you</a:t>
            </a:r>
          </a:p>
        </p:txBody>
      </p:sp>
      <p:sp>
        <p:nvSpPr>
          <p:cNvPr id="4" name="Content Placeholder 3">
            <a:extLst>
              <a:ext uri="{FF2B5EF4-FFF2-40B4-BE49-F238E27FC236}">
                <a16:creationId xmlns:a16="http://schemas.microsoft.com/office/drawing/2014/main" id="{7FA23972-1414-8BA5-548E-8A7F9888542E}"/>
              </a:ext>
            </a:extLst>
          </p:cNvPr>
          <p:cNvSpPr>
            <a:spLocks noGrp="1"/>
          </p:cNvSpPr>
          <p:nvPr>
            <p:ph idx="1"/>
          </p:nvPr>
        </p:nvSpPr>
        <p:spPr/>
        <p:txBody>
          <a:bodyPr>
            <a:normAutofit/>
          </a:bodyPr>
          <a:lstStyle/>
          <a:p>
            <a:r>
              <a:rPr lang="en-US" sz="1800" dirty="0">
                <a:solidFill>
                  <a:srgbClr val="000000"/>
                </a:solidFill>
                <a:latin typeface="Calibri" panose="020F0502020204030204" pitchFamily="34" charset="0"/>
              </a:rPr>
              <a:t>RPM Fiscal Close Support</a:t>
            </a:r>
          </a:p>
          <a:p>
            <a:pPr lvl="1">
              <a:buFont typeface="Wingdings" panose="05000000000000000000" pitchFamily="2" charset="2"/>
              <a:buChar char="Ø"/>
            </a:pPr>
            <a:r>
              <a:rPr lang="en-US" sz="1400" dirty="0">
                <a:solidFill>
                  <a:srgbClr val="000000"/>
                </a:solidFill>
                <a:latin typeface="Calibri" panose="020F0502020204030204" pitchFamily="34" charset="0"/>
              </a:rPr>
              <a:t>Office Hours every Wednesday 9:30 – 10:30am beginning June 18</a:t>
            </a:r>
            <a:r>
              <a:rPr lang="en-US" sz="1400" baseline="30000" dirty="0">
                <a:solidFill>
                  <a:srgbClr val="000000"/>
                </a:solidFill>
                <a:latin typeface="Calibri" panose="020F0502020204030204" pitchFamily="34" charset="0"/>
              </a:rPr>
              <a:t>th</a:t>
            </a:r>
            <a:r>
              <a:rPr lang="en-US" sz="1400" dirty="0">
                <a:solidFill>
                  <a:srgbClr val="000000"/>
                </a:solidFill>
                <a:latin typeface="Calibri" panose="020F0502020204030204" pitchFamily="34" charset="0"/>
              </a:rPr>
              <a:t> through July 23</a:t>
            </a:r>
            <a:r>
              <a:rPr lang="en-US" sz="1400" baseline="30000" dirty="0">
                <a:solidFill>
                  <a:srgbClr val="000000"/>
                </a:solidFill>
                <a:latin typeface="Calibri" panose="020F0502020204030204" pitchFamily="34" charset="0"/>
              </a:rPr>
              <a:t>rd</a:t>
            </a:r>
          </a:p>
          <a:p>
            <a:pPr marL="457200" lvl="1" indent="0">
              <a:buNone/>
            </a:pPr>
            <a:endParaRPr lang="en-US" sz="1400" baseline="30000" dirty="0">
              <a:solidFill>
                <a:srgbClr val="000000"/>
              </a:solidFill>
              <a:latin typeface="Calibri" panose="020F0502020204030204" pitchFamily="34" charset="0"/>
            </a:endParaRPr>
          </a:p>
          <a:p>
            <a:pPr marL="228600" lvl="1">
              <a:spcBef>
                <a:spcPts val="1000"/>
              </a:spcBef>
            </a:pPr>
            <a:r>
              <a:rPr lang="en-US" sz="1800" dirty="0">
                <a:solidFill>
                  <a:srgbClr val="000000"/>
                </a:solidFill>
                <a:latin typeface="Calibri" panose="020F0502020204030204" pitchFamily="34" charset="0"/>
              </a:rPr>
              <a:t>For Questions reach out to </a:t>
            </a:r>
            <a:r>
              <a:rPr lang="en-US" sz="1800" dirty="0">
                <a:solidFill>
                  <a:srgbClr val="000000"/>
                </a:solidFill>
                <a:latin typeface="Calibri" panose="020F0502020204030204" pitchFamily="34" charset="0"/>
                <a:hlinkClick r:id="rId2"/>
              </a:rPr>
              <a:t>Budget@ucanr.edu</a:t>
            </a:r>
            <a:r>
              <a:rPr lang="en-US" sz="1800" dirty="0">
                <a:solidFill>
                  <a:srgbClr val="000000"/>
                </a:solidFill>
                <a:latin typeface="Calibri" panose="020F0502020204030204" pitchFamily="34" charset="0"/>
              </a:rPr>
              <a:t> and cc’ </a:t>
            </a:r>
            <a:r>
              <a:rPr lang="en-US" sz="1800" dirty="0">
                <a:solidFill>
                  <a:srgbClr val="000000"/>
                </a:solidFill>
                <a:latin typeface="Calibri" panose="020F0502020204030204" pitchFamily="34" charset="0"/>
                <a:hlinkClick r:id="rId3"/>
              </a:rPr>
              <a:t>Samantha.Dang@ucop.edu</a:t>
            </a:r>
            <a:endParaRPr lang="en-US" sz="1800" dirty="0">
              <a:solidFill>
                <a:srgbClr val="000000"/>
              </a:solidFill>
              <a:latin typeface="Calibri" panose="020F0502020204030204" pitchFamily="34" charset="0"/>
            </a:endParaRPr>
          </a:p>
          <a:p>
            <a:pPr marL="0" lvl="1" indent="0">
              <a:spcBef>
                <a:spcPts val="1000"/>
              </a:spcBef>
              <a:buNone/>
            </a:pPr>
            <a:endParaRPr lang="en-US" sz="1800" dirty="0">
              <a:solidFill>
                <a:srgbClr val="000000"/>
              </a:solidFill>
              <a:latin typeface="Calibri" panose="020F0502020204030204" pitchFamily="34" charset="0"/>
            </a:endParaRPr>
          </a:p>
          <a:p>
            <a:pPr lvl="1"/>
            <a:endParaRPr lang="en-US" sz="1400" baseline="300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276844188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C ANR PowerPoint template" id="{E3ABC6F1-FE44-E24C-9BA6-BC71FB632616}" vid="{E1EBF3C3-83B3-6446-BF48-EE02E5781D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55567</TotalTime>
  <Words>581</Words>
  <Application>Microsoft Office PowerPoint</Application>
  <PresentationFormat>Widescreen</PresentationFormat>
  <Paragraphs>53</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Wingdings</vt:lpstr>
      <vt:lpstr>1_Office Theme</vt:lpstr>
      <vt:lpstr>RPM Fiscal Close FY24-25</vt:lpstr>
      <vt:lpstr>Updates FY24-25 and FY25-26</vt:lpstr>
      <vt:lpstr>Updates</vt:lpstr>
      <vt:lpstr>Journal Template</vt:lpstr>
      <vt:lpstr>Action Items</vt:lpstr>
      <vt:lpstr>Fiscal Year End dates for Budget related Items  *tentative as of June 25, 2025</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UC ANR Projected Budget FY 2020-21 (in millions)</dc:title>
  <dc:creator>Samantha Dang</dc:creator>
  <cp:lastModifiedBy>Adolfo Limon</cp:lastModifiedBy>
  <cp:revision>185</cp:revision>
  <cp:lastPrinted>2023-03-06T21:03:08Z</cp:lastPrinted>
  <dcterms:created xsi:type="dcterms:W3CDTF">2021-05-25T03:10:40Z</dcterms:created>
  <dcterms:modified xsi:type="dcterms:W3CDTF">2025-07-11T00:25:20Z</dcterms:modified>
</cp:coreProperties>
</file>