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29"/>
  </p:notesMasterIdLst>
  <p:sldIdLst>
    <p:sldId id="265" r:id="rId7"/>
    <p:sldId id="264" r:id="rId8"/>
    <p:sldId id="263" r:id="rId9"/>
    <p:sldId id="335" r:id="rId10"/>
    <p:sldId id="318" r:id="rId11"/>
    <p:sldId id="319" r:id="rId12"/>
    <p:sldId id="321" r:id="rId13"/>
    <p:sldId id="322" r:id="rId14"/>
    <p:sldId id="323" r:id="rId15"/>
    <p:sldId id="324" r:id="rId16"/>
    <p:sldId id="327" r:id="rId17"/>
    <p:sldId id="328" r:id="rId18"/>
    <p:sldId id="331" r:id="rId19"/>
    <p:sldId id="329" r:id="rId20"/>
    <p:sldId id="330" r:id="rId21"/>
    <p:sldId id="326" r:id="rId22"/>
    <p:sldId id="325" r:id="rId23"/>
    <p:sldId id="333" r:id="rId24"/>
    <p:sldId id="334" r:id="rId25"/>
    <p:sldId id="320" r:id="rId26"/>
    <p:sldId id="274"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D"/>
    <a:srgbClr val="FFFFFF"/>
    <a:srgbClr val="2B3885"/>
    <a:srgbClr val="7030A0"/>
    <a:srgbClr val="702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B51B-2B43-4CC0-91F3-B496B6D01DC9}"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57EF9-0DEA-4C68-897D-CBBE769D053E}" type="slidenum">
              <a:rPr lang="en-US" smtClean="0"/>
              <a:t>‹#›</a:t>
            </a:fld>
            <a:endParaRPr lang="en-US"/>
          </a:p>
        </p:txBody>
      </p:sp>
    </p:spTree>
    <p:extLst>
      <p:ext uri="{BB962C8B-B14F-4D97-AF65-F5344CB8AC3E}">
        <p14:creationId xmlns:p14="http://schemas.microsoft.com/office/powerpoint/2010/main" val="57624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 white and purple background with a logo&#10;&#10;Description automatically generated">
            <a:extLst>
              <a:ext uri="{FF2B5EF4-FFF2-40B4-BE49-F238E27FC236}">
                <a16:creationId xmlns:a16="http://schemas.microsoft.com/office/drawing/2014/main" id="{411BF595-0DF6-2D1B-A40D-1DD976EA3CB2}"/>
              </a:ext>
            </a:extLst>
          </p:cNvPr>
          <p:cNvPicPr>
            <a:picLocks noChangeAspect="1"/>
          </p:cNvPicPr>
          <p:nvPr userDrawn="1"/>
        </p:nvPicPr>
        <p:blipFill>
          <a:blip r:embed="rId2"/>
          <a:stretch>
            <a:fillRect/>
          </a:stretch>
        </p:blipFill>
        <p:spPr>
          <a:xfrm>
            <a:off x="650" y="0"/>
            <a:ext cx="12190700" cy="6858000"/>
          </a:xfrm>
          <a:prstGeom prst="rect">
            <a:avLst/>
          </a:prstGeom>
        </p:spPr>
      </p:pic>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5969000" y="1122363"/>
            <a:ext cx="5511800" cy="2387600"/>
          </a:xfrm>
        </p:spPr>
        <p:txBody>
          <a:bodyPr anchor="b">
            <a:normAutofit/>
          </a:bodyPr>
          <a:lstStyle>
            <a:lvl1pPr algn="ctr">
              <a:defRPr sz="48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5969000" y="3602038"/>
            <a:ext cx="55118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343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08870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59715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37A0-1EE1-094E-ABDA-99B17C2CAEB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4A922A9-BD72-134C-A77B-CCE77E19E458}"/>
              </a:ext>
            </a:extLst>
          </p:cNvPr>
          <p:cNvSpPr>
            <a:spLocks noGrp="1"/>
          </p:cNvSpPr>
          <p:nvPr>
            <p:ph type="subTitle" idx="1"/>
          </p:nvPr>
        </p:nvSpPr>
        <p:spPr>
          <a:xfrm>
            <a:off x="1524000" y="3602038"/>
            <a:ext cx="9144000" cy="1655762"/>
          </a:xfrm>
        </p:spPr>
        <p:txBody>
          <a:bodyPr/>
          <a:lstStyle>
            <a:lvl1pPr marL="0" indent="0" algn="ctr">
              <a:buNone/>
              <a:defRPr sz="2400" strike="sngStrik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4DF33CE-3BA5-3943-A091-27950CC182A2}"/>
              </a:ext>
            </a:extLst>
          </p:cNvPr>
          <p:cNvSpPr>
            <a:spLocks noGrp="1"/>
          </p:cNvSpPr>
          <p:nvPr>
            <p:ph type="sldNum" sz="quarter" idx="12"/>
          </p:nvPr>
        </p:nvSpPr>
        <p:spPr/>
        <p:txBody>
          <a:bodyPr/>
          <a:lstStyle/>
          <a:p>
            <a:fld id="{69280D35-D7F2-7B4C-B1FE-824959C6F424}" type="slidenum">
              <a:rPr lang="en-US" smtClean="0"/>
              <a:t>‹#›</a:t>
            </a:fld>
            <a:endParaRPr lang="en-US"/>
          </a:p>
        </p:txBody>
      </p:sp>
    </p:spTree>
    <p:extLst>
      <p:ext uri="{BB962C8B-B14F-4D97-AF65-F5344CB8AC3E}">
        <p14:creationId xmlns:p14="http://schemas.microsoft.com/office/powerpoint/2010/main" val="71798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512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40555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61379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39839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2160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9105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5" name="Picture 4" descr="A colorful map with a black background&#10;&#10;Description automatically generated">
            <a:extLst>
              <a:ext uri="{FF2B5EF4-FFF2-40B4-BE49-F238E27FC236}">
                <a16:creationId xmlns:a16="http://schemas.microsoft.com/office/drawing/2014/main" id="{644E4916-B828-34CE-7FCB-371FEE2A63F7}"/>
              </a:ext>
            </a:extLst>
          </p:cNvPr>
          <p:cNvPicPr>
            <a:picLocks noChangeAspect="1"/>
          </p:cNvPicPr>
          <p:nvPr userDrawn="1"/>
        </p:nvPicPr>
        <p:blipFill>
          <a:blip r:embed="rId2"/>
          <a:stretch>
            <a:fillRect/>
          </a:stretch>
        </p:blipFill>
        <p:spPr>
          <a:xfrm>
            <a:off x="160448" y="6090444"/>
            <a:ext cx="3246944" cy="608801"/>
          </a:xfrm>
          <a:prstGeom prst="rect">
            <a:avLst/>
          </a:prstGeom>
        </p:spPr>
      </p:pic>
      <p:pic>
        <p:nvPicPr>
          <p:cNvPr id="4" name="Picture 3" descr="A purple and white rectangle&#10;&#10;Description automatically generated">
            <a:extLst>
              <a:ext uri="{FF2B5EF4-FFF2-40B4-BE49-F238E27FC236}">
                <a16:creationId xmlns:a16="http://schemas.microsoft.com/office/drawing/2014/main" id="{FCA66E97-322C-7C6C-1340-237A73DD78C2}"/>
              </a:ext>
            </a:extLst>
          </p:cNvPr>
          <p:cNvPicPr>
            <a:picLocks noChangeAspect="1"/>
          </p:cNvPicPr>
          <p:nvPr userDrawn="1"/>
        </p:nvPicPr>
        <p:blipFill>
          <a:blip r:embed="rId3"/>
          <a:srcRect b="87786"/>
          <a:stretch/>
        </p:blipFill>
        <p:spPr>
          <a:xfrm>
            <a:off x="0" y="0"/>
            <a:ext cx="12190700" cy="837626"/>
          </a:xfrm>
          <a:prstGeom prst="rect">
            <a:avLst/>
          </a:prstGeom>
        </p:spPr>
      </p:pic>
    </p:spTree>
    <p:extLst>
      <p:ext uri="{BB962C8B-B14F-4D97-AF65-F5344CB8AC3E}">
        <p14:creationId xmlns:p14="http://schemas.microsoft.com/office/powerpoint/2010/main" val="2115222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395131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5893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931449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506965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831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4" name="Picture 3" descr="A colorful map with a black background&#10;&#10;Description automatically generated">
            <a:extLst>
              <a:ext uri="{FF2B5EF4-FFF2-40B4-BE49-F238E27FC236}">
                <a16:creationId xmlns:a16="http://schemas.microsoft.com/office/drawing/2014/main" id="{3067B90C-B702-1883-4C8B-C0752888C186}"/>
              </a:ext>
            </a:extLst>
          </p:cNvPr>
          <p:cNvPicPr>
            <a:picLocks noChangeAspect="1"/>
          </p:cNvPicPr>
          <p:nvPr userDrawn="1"/>
        </p:nvPicPr>
        <p:blipFill>
          <a:blip r:embed="rId2"/>
          <a:stretch>
            <a:fillRect/>
          </a:stretch>
        </p:blipFill>
        <p:spPr>
          <a:xfrm>
            <a:off x="160448" y="6090444"/>
            <a:ext cx="3246944" cy="608801"/>
          </a:xfrm>
          <a:prstGeom prst="rect">
            <a:avLst/>
          </a:prstGeom>
        </p:spPr>
      </p:pic>
      <p:pic>
        <p:nvPicPr>
          <p:cNvPr id="7" name="Picture 6" descr="A purple and white rectangle&#10;&#10;Description automatically generated">
            <a:extLst>
              <a:ext uri="{FF2B5EF4-FFF2-40B4-BE49-F238E27FC236}">
                <a16:creationId xmlns:a16="http://schemas.microsoft.com/office/drawing/2014/main" id="{A70BB060-DC25-AD31-C1C6-35E93CD2DDB7}"/>
              </a:ext>
            </a:extLst>
          </p:cNvPr>
          <p:cNvPicPr>
            <a:picLocks noChangeAspect="1"/>
          </p:cNvPicPr>
          <p:nvPr userDrawn="1"/>
        </p:nvPicPr>
        <p:blipFill>
          <a:blip r:embed="rId3"/>
          <a:srcRect b="87786"/>
          <a:stretch/>
        </p:blipFill>
        <p:spPr>
          <a:xfrm>
            <a:off x="0" y="0"/>
            <a:ext cx="12190700" cy="837626"/>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85671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419418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8250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70103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060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8/19/2025</a:t>
            </a:fld>
            <a:endParaRPr lang="en-US"/>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5320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8/19/2025</a:t>
            </a:fld>
            <a:endParaRPr lang="en-US"/>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urple and green rectangle&#10;&#10;Description automatically generated">
            <a:extLst>
              <a:ext uri="{FF2B5EF4-FFF2-40B4-BE49-F238E27FC236}">
                <a16:creationId xmlns:a16="http://schemas.microsoft.com/office/drawing/2014/main" id="{331038E5-6F48-7FD9-EA5E-98C486AF73A3}"/>
              </a:ext>
            </a:extLst>
          </p:cNvPr>
          <p:cNvPicPr>
            <a:picLocks noChangeAspect="1"/>
          </p:cNvPicPr>
          <p:nvPr userDrawn="1"/>
        </p:nvPicPr>
        <p:blipFill>
          <a:blip r:embed="rId3"/>
          <a:stretch>
            <a:fillRect/>
          </a:stretch>
        </p:blipFill>
        <p:spPr>
          <a:xfrm>
            <a:off x="650" y="0"/>
            <a:ext cx="12190700" cy="6858000"/>
          </a:xfrm>
          <a:prstGeom prst="rect">
            <a:avLst/>
          </a:prstGeom>
        </p:spPr>
      </p:pic>
      <p:sp>
        <p:nvSpPr>
          <p:cNvPr id="2" name="Title Placeholder 1">
            <a:extLst>
              <a:ext uri="{FF2B5EF4-FFF2-40B4-BE49-F238E27FC236}">
                <a16:creationId xmlns:a16="http://schemas.microsoft.com/office/drawing/2014/main" id="{57A86AE0-40A6-1E46-A593-25DD4273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55E19-42B9-4A46-90B5-12782457A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58836-528F-7945-B98A-867762161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05A7-A977-FA46-BA0B-8C6154C51868}" type="datetimeFigureOut">
              <a:rPr lang="en-US" smtClean="0"/>
              <a:t>8/19/2025</a:t>
            </a:fld>
            <a:endParaRPr lang="en-US"/>
          </a:p>
        </p:txBody>
      </p:sp>
      <p:sp>
        <p:nvSpPr>
          <p:cNvPr id="5" name="Footer Placeholder 4">
            <a:extLst>
              <a:ext uri="{FF2B5EF4-FFF2-40B4-BE49-F238E27FC236}">
                <a16:creationId xmlns:a16="http://schemas.microsoft.com/office/drawing/2014/main" id="{0AE5AE97-BC85-C64E-90EC-1BE94FA7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FE05-048D-3147-A74E-EF48E8E42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0D35-D7F2-7B4C-B1FE-824959C6F424}" type="slidenum">
              <a:rPr lang="en-US" smtClean="0"/>
              <a:t>‹#›</a:t>
            </a:fld>
            <a:endParaRPr lang="en-US"/>
          </a:p>
        </p:txBody>
      </p:sp>
    </p:spTree>
    <p:extLst>
      <p:ext uri="{BB962C8B-B14F-4D97-AF65-F5344CB8AC3E}">
        <p14:creationId xmlns:p14="http://schemas.microsoft.com/office/powerpoint/2010/main" val="268141934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8/19/2025</a:t>
            </a:fld>
            <a:endParaRPr lang="en-US"/>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a:p>
        </p:txBody>
      </p:sp>
      <p:pic>
        <p:nvPicPr>
          <p:cNvPr id="8" name="Picture 7" descr="A purple square with white text&#10;&#10;Description automatically generated">
            <a:extLst>
              <a:ext uri="{FF2B5EF4-FFF2-40B4-BE49-F238E27FC236}">
                <a16:creationId xmlns:a16="http://schemas.microsoft.com/office/drawing/2014/main" id="{E0A70583-D457-2750-48B7-626E43FED945}"/>
              </a:ext>
            </a:extLst>
          </p:cNvPr>
          <p:cNvPicPr>
            <a:picLocks noChangeAspect="1"/>
          </p:cNvPicPr>
          <p:nvPr userDrawn="1"/>
        </p:nvPicPr>
        <p:blipFill>
          <a:blip r:embed="rId13"/>
          <a:srcRect t="88642" b="1991"/>
          <a:stretch/>
        </p:blipFill>
        <p:spPr>
          <a:xfrm>
            <a:off x="0" y="6215591"/>
            <a:ext cx="12190700" cy="642409"/>
          </a:xfrm>
          <a:prstGeom prst="rect">
            <a:avLst/>
          </a:prstGeom>
        </p:spPr>
      </p:pic>
    </p:spTree>
    <p:extLst>
      <p:ext uri="{BB962C8B-B14F-4D97-AF65-F5344CB8AC3E}">
        <p14:creationId xmlns:p14="http://schemas.microsoft.com/office/powerpoint/2010/main" val="34446038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qV3HLqa0iHM"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mailto:https://ucanr.edu/sites/default/files/2025-01/406514.pdf"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ucanr.edu/sites/LHDEvaluation/" TargetMode="External"/><Relationship Id="rId5" Type="http://schemas.openxmlformats.org/officeDocument/2006/relationships/hyperlink" Target="https://ucanr.edu/site/npi-adult-direct-education-evaluation/training" TargetMode="External"/><Relationship Id="rId4" Type="http://schemas.openxmlformats.org/officeDocument/2006/relationships/hyperlink" Target="https://ucanr.edu/site/npi-impact-outcome-evaluation/quarterly-call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amlinares@ucanr.edu"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EF6D-F85B-D7E7-5D00-6802374B9E3B}"/>
              </a:ext>
            </a:extLst>
          </p:cNvPr>
          <p:cNvSpPr>
            <a:spLocks noGrp="1"/>
          </p:cNvSpPr>
          <p:nvPr>
            <p:ph type="ctrTitle"/>
          </p:nvPr>
        </p:nvSpPr>
        <p:spPr>
          <a:xfrm>
            <a:off x="5630437" y="1122363"/>
            <a:ext cx="6188926" cy="2387600"/>
          </a:xfrm>
        </p:spPr>
        <p:txBody>
          <a:bodyPr>
            <a:normAutofit/>
          </a:bodyPr>
          <a:lstStyle/>
          <a:p>
            <a:r>
              <a:rPr lang="en-US" sz="4400" dirty="0"/>
              <a:t>Infographic Customization Training</a:t>
            </a:r>
          </a:p>
        </p:txBody>
      </p:sp>
      <p:sp>
        <p:nvSpPr>
          <p:cNvPr id="3" name="Subtitle 2">
            <a:extLst>
              <a:ext uri="{FF2B5EF4-FFF2-40B4-BE49-F238E27FC236}">
                <a16:creationId xmlns:a16="http://schemas.microsoft.com/office/drawing/2014/main" id="{918A5BB6-C787-56D5-47DB-213AA3D6F0C2}"/>
              </a:ext>
            </a:extLst>
          </p:cNvPr>
          <p:cNvSpPr>
            <a:spLocks noGrp="1"/>
          </p:cNvSpPr>
          <p:nvPr>
            <p:ph type="subTitle" idx="1"/>
          </p:nvPr>
        </p:nvSpPr>
        <p:spPr/>
        <p:txBody>
          <a:bodyPr/>
          <a:lstStyle/>
          <a:p>
            <a:r>
              <a:rPr lang="en-US" dirty="0"/>
              <a:t>August 19, 2025</a:t>
            </a:r>
          </a:p>
          <a:p>
            <a:endParaRPr lang="en-US" dirty="0"/>
          </a:p>
          <a:p>
            <a:r>
              <a:rPr lang="en-US" b="0" dirty="0"/>
              <a:t>Hosted by Amanda Linares</a:t>
            </a:r>
          </a:p>
        </p:txBody>
      </p:sp>
    </p:spTree>
    <p:extLst>
      <p:ext uri="{BB962C8B-B14F-4D97-AF65-F5344CB8AC3E}">
        <p14:creationId xmlns:p14="http://schemas.microsoft.com/office/powerpoint/2010/main" val="226159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F1E1-AF83-5199-3A00-BD95A588CB68}"/>
              </a:ext>
            </a:extLst>
          </p:cNvPr>
          <p:cNvSpPr>
            <a:spLocks noGrp="1"/>
          </p:cNvSpPr>
          <p:nvPr>
            <p:ph type="title"/>
          </p:nvPr>
        </p:nvSpPr>
        <p:spPr/>
        <p:txBody>
          <a:bodyPr/>
          <a:lstStyle/>
          <a:p>
            <a:r>
              <a:rPr lang="en-US" dirty="0"/>
              <a:t>Canva: Get Started</a:t>
            </a:r>
          </a:p>
        </p:txBody>
      </p:sp>
      <p:sp>
        <p:nvSpPr>
          <p:cNvPr id="3" name="Content Placeholder 2">
            <a:extLst>
              <a:ext uri="{FF2B5EF4-FFF2-40B4-BE49-F238E27FC236}">
                <a16:creationId xmlns:a16="http://schemas.microsoft.com/office/drawing/2014/main" id="{1EDAD8CA-23BA-0A87-3298-7A02CFF193F0}"/>
              </a:ext>
            </a:extLst>
          </p:cNvPr>
          <p:cNvSpPr>
            <a:spLocks noGrp="1"/>
          </p:cNvSpPr>
          <p:nvPr>
            <p:ph sz="half" idx="1"/>
          </p:nvPr>
        </p:nvSpPr>
        <p:spPr>
          <a:xfrm>
            <a:off x="838200" y="1825625"/>
            <a:ext cx="5841380" cy="4351338"/>
          </a:xfrm>
        </p:spPr>
        <p:txBody>
          <a:bodyPr/>
          <a:lstStyle/>
          <a:p>
            <a:r>
              <a:rPr lang="en-US" dirty="0"/>
              <a:t>To get started, after you’ve created a Canva account, follow the link to the parent template, go to File, and Make a Copy.</a:t>
            </a:r>
          </a:p>
          <a:p>
            <a:r>
              <a:rPr lang="en-US" dirty="0"/>
              <a:t>The copy will appear in a new window and will not have my comments/instructions, so refer to the parent version when customizing. </a:t>
            </a:r>
          </a:p>
        </p:txBody>
      </p:sp>
      <p:pic>
        <p:nvPicPr>
          <p:cNvPr id="6" name="Picture 5">
            <a:extLst>
              <a:ext uri="{FF2B5EF4-FFF2-40B4-BE49-F238E27FC236}">
                <a16:creationId xmlns:a16="http://schemas.microsoft.com/office/drawing/2014/main" id="{2633C3DE-0535-297E-0467-407F7EBBABAC}"/>
              </a:ext>
            </a:extLst>
          </p:cNvPr>
          <p:cNvPicPr>
            <a:picLocks noChangeAspect="1"/>
          </p:cNvPicPr>
          <p:nvPr/>
        </p:nvPicPr>
        <p:blipFill>
          <a:blip r:embed="rId2"/>
          <a:srcRect l="8784" r="7600" b="4474"/>
          <a:stretch>
            <a:fillRect/>
          </a:stretch>
        </p:blipFill>
        <p:spPr>
          <a:xfrm>
            <a:off x="7672039" y="365125"/>
            <a:ext cx="3144643" cy="5177031"/>
          </a:xfrm>
          <a:prstGeom prst="rect">
            <a:avLst/>
          </a:prstGeom>
        </p:spPr>
      </p:pic>
      <p:sp>
        <p:nvSpPr>
          <p:cNvPr id="10" name="Oval 9">
            <a:extLst>
              <a:ext uri="{FF2B5EF4-FFF2-40B4-BE49-F238E27FC236}">
                <a16:creationId xmlns:a16="http://schemas.microsoft.com/office/drawing/2014/main" id="{6F44073A-0A30-D8AE-69E7-478F9C07A3AA}"/>
              </a:ext>
            </a:extLst>
          </p:cNvPr>
          <p:cNvSpPr/>
          <p:nvPr/>
        </p:nvSpPr>
        <p:spPr>
          <a:xfrm>
            <a:off x="7315200" y="4259766"/>
            <a:ext cx="3144643" cy="468351"/>
          </a:xfrm>
          <a:prstGeom prst="ellipse">
            <a:avLst/>
          </a:prstGeom>
          <a:noFill/>
          <a:ln w="38100">
            <a:solidFill>
              <a:srgbClr val="0094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1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5DFB-707E-840D-9662-23AC3F28D4B1}"/>
              </a:ext>
            </a:extLst>
          </p:cNvPr>
          <p:cNvSpPr>
            <a:spLocks noGrp="1"/>
          </p:cNvSpPr>
          <p:nvPr>
            <p:ph type="title"/>
          </p:nvPr>
        </p:nvSpPr>
        <p:spPr>
          <a:xfrm>
            <a:off x="838200" y="365125"/>
            <a:ext cx="10515600" cy="1325563"/>
          </a:xfrm>
        </p:spPr>
        <p:txBody>
          <a:bodyPr anchor="ctr">
            <a:normAutofit/>
          </a:bodyPr>
          <a:lstStyle/>
          <a:p>
            <a:r>
              <a:rPr lang="en-US" dirty="0"/>
              <a:t>Canva: Collaborate</a:t>
            </a:r>
          </a:p>
        </p:txBody>
      </p:sp>
      <p:sp>
        <p:nvSpPr>
          <p:cNvPr id="3" name="Content Placeholder 2">
            <a:extLst>
              <a:ext uri="{FF2B5EF4-FFF2-40B4-BE49-F238E27FC236}">
                <a16:creationId xmlns:a16="http://schemas.microsoft.com/office/drawing/2014/main" id="{141029B1-4888-01E8-78C7-6A7E25ACD586}"/>
              </a:ext>
            </a:extLst>
          </p:cNvPr>
          <p:cNvSpPr>
            <a:spLocks noGrp="1"/>
          </p:cNvSpPr>
          <p:nvPr>
            <p:ph sz="half" idx="1"/>
          </p:nvPr>
        </p:nvSpPr>
        <p:spPr>
          <a:xfrm>
            <a:off x="838200" y="1825625"/>
            <a:ext cx="6187068" cy="4351338"/>
          </a:xfrm>
        </p:spPr>
        <p:txBody>
          <a:bodyPr>
            <a:noAutofit/>
          </a:bodyPr>
          <a:lstStyle/>
          <a:p>
            <a:pPr marL="0" indent="0">
              <a:buNone/>
            </a:pPr>
            <a:r>
              <a:rPr lang="en-US" sz="2200" dirty="0"/>
              <a:t>Your copy is only visible to you. To collaborate with your team, go to the </a:t>
            </a:r>
            <a:r>
              <a:rPr lang="en-US" sz="2200" i="1" dirty="0"/>
              <a:t>Share</a:t>
            </a:r>
            <a:r>
              <a:rPr lang="en-US" sz="2200" dirty="0"/>
              <a:t> button in the top right corner of your screen. From here, you have two options: </a:t>
            </a:r>
          </a:p>
          <a:p>
            <a:pPr marL="457200" indent="-457200">
              <a:buFont typeface="+mj-lt"/>
              <a:buAutoNum type="arabicPeriod"/>
            </a:pPr>
            <a:r>
              <a:rPr lang="en-US" sz="2200" dirty="0"/>
              <a:t>Manually enter your team members’ emails in the </a:t>
            </a:r>
            <a:r>
              <a:rPr lang="en-US" sz="2200" i="1" dirty="0"/>
              <a:t>People with access </a:t>
            </a:r>
            <a:r>
              <a:rPr lang="en-US" sz="2200" dirty="0"/>
              <a:t>bar.  </a:t>
            </a:r>
          </a:p>
          <a:p>
            <a:pPr marL="457200" indent="-457200">
              <a:buFont typeface="+mj-lt"/>
              <a:buAutoNum type="arabicPeriod"/>
            </a:pPr>
            <a:r>
              <a:rPr lang="en-US" sz="2200" dirty="0"/>
              <a:t>Change the setting under </a:t>
            </a:r>
            <a:r>
              <a:rPr lang="en-US" sz="2200" i="1" dirty="0"/>
              <a:t>Access level </a:t>
            </a:r>
            <a:r>
              <a:rPr lang="en-US" sz="2200" dirty="0"/>
              <a:t>from ‘only you can access’ to ‘anyone with the link can…[edit/view/comment].’ You can then copy the link to share with team members.  </a:t>
            </a:r>
          </a:p>
          <a:p>
            <a:pPr marL="0" indent="0">
              <a:buNone/>
            </a:pPr>
            <a:r>
              <a:rPr lang="en-US" sz="2200" dirty="0"/>
              <a:t>Note: collaborators will need to log in or sign up for Canva to edit or make comments.</a:t>
            </a:r>
          </a:p>
        </p:txBody>
      </p:sp>
      <p:pic>
        <p:nvPicPr>
          <p:cNvPr id="6" name="Picture 5" descr="A screenshot of a social media account&#10;&#10;AI-generated content may be incorrect.">
            <a:extLst>
              <a:ext uri="{FF2B5EF4-FFF2-40B4-BE49-F238E27FC236}">
                <a16:creationId xmlns:a16="http://schemas.microsoft.com/office/drawing/2014/main" id="{74B1501D-9311-8B52-97C1-E64AEDDC3F1C}"/>
              </a:ext>
            </a:extLst>
          </p:cNvPr>
          <p:cNvPicPr>
            <a:picLocks noChangeAspect="1"/>
          </p:cNvPicPr>
          <p:nvPr/>
        </p:nvPicPr>
        <p:blipFill>
          <a:blip r:embed="rId2"/>
          <a:srcRect t="254" r="-4" b="-1205"/>
          <a:stretch>
            <a:fillRect/>
          </a:stretch>
        </p:blipFill>
        <p:spPr>
          <a:xfrm>
            <a:off x="7547526" y="1161722"/>
            <a:ext cx="4236625" cy="4859938"/>
          </a:xfrm>
          <a:prstGeom prst="rect">
            <a:avLst/>
          </a:prstGeom>
          <a:noFill/>
        </p:spPr>
      </p:pic>
      <p:pic>
        <p:nvPicPr>
          <p:cNvPr id="10" name="Picture 9">
            <a:extLst>
              <a:ext uri="{FF2B5EF4-FFF2-40B4-BE49-F238E27FC236}">
                <a16:creationId xmlns:a16="http://schemas.microsoft.com/office/drawing/2014/main" id="{E1726567-3679-0A3B-C8EA-4904059C69E4}"/>
              </a:ext>
            </a:extLst>
          </p:cNvPr>
          <p:cNvPicPr>
            <a:picLocks noChangeAspect="1"/>
          </p:cNvPicPr>
          <p:nvPr/>
        </p:nvPicPr>
        <p:blipFill>
          <a:blip r:embed="rId3"/>
          <a:stretch>
            <a:fillRect/>
          </a:stretch>
        </p:blipFill>
        <p:spPr>
          <a:xfrm>
            <a:off x="10121587" y="411319"/>
            <a:ext cx="1467055" cy="685896"/>
          </a:xfrm>
          <a:prstGeom prst="rect">
            <a:avLst/>
          </a:prstGeom>
        </p:spPr>
      </p:pic>
    </p:spTree>
    <p:extLst>
      <p:ext uri="{BB962C8B-B14F-4D97-AF65-F5344CB8AC3E}">
        <p14:creationId xmlns:p14="http://schemas.microsoft.com/office/powerpoint/2010/main" val="392642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9DE6-70E9-1653-7828-778E2C688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D8039-965F-A196-B477-43EA8EEADF3D}"/>
              </a:ext>
            </a:extLst>
          </p:cNvPr>
          <p:cNvSpPr>
            <a:spLocks noGrp="1"/>
          </p:cNvSpPr>
          <p:nvPr>
            <p:ph type="title"/>
          </p:nvPr>
        </p:nvSpPr>
        <p:spPr/>
        <p:txBody>
          <a:bodyPr/>
          <a:lstStyle/>
          <a:p>
            <a:r>
              <a:rPr lang="en-US" dirty="0"/>
              <a:t>Canva: Navigating Core Features</a:t>
            </a:r>
          </a:p>
        </p:txBody>
      </p:sp>
      <p:sp>
        <p:nvSpPr>
          <p:cNvPr id="3" name="Content Placeholder 2">
            <a:extLst>
              <a:ext uri="{FF2B5EF4-FFF2-40B4-BE49-F238E27FC236}">
                <a16:creationId xmlns:a16="http://schemas.microsoft.com/office/drawing/2014/main" id="{AC6E47C3-146B-A9B0-3A70-B4DA3D30ED63}"/>
              </a:ext>
            </a:extLst>
          </p:cNvPr>
          <p:cNvSpPr>
            <a:spLocks noGrp="1"/>
          </p:cNvSpPr>
          <p:nvPr>
            <p:ph sz="half" idx="1"/>
          </p:nvPr>
        </p:nvSpPr>
        <p:spPr>
          <a:xfrm>
            <a:off x="838200" y="1825625"/>
            <a:ext cx="10703312" cy="4162580"/>
          </a:xfrm>
        </p:spPr>
        <p:txBody>
          <a:bodyPr>
            <a:normAutofit fontScale="77500" lnSpcReduction="20000"/>
          </a:bodyPr>
          <a:lstStyle/>
          <a:p>
            <a:r>
              <a:rPr lang="en-US" b="1" dirty="0"/>
              <a:t>Free versus </a:t>
            </a:r>
            <a:r>
              <a:rPr lang="en-US" b="1" i="1" dirty="0"/>
              <a:t>premium</a:t>
            </a:r>
            <a:r>
              <a:rPr lang="en-US" b="1" dirty="0"/>
              <a:t> elements: </a:t>
            </a:r>
            <a:r>
              <a:rPr lang="en-US" dirty="0"/>
              <a:t>when adding new graphics/images, look for the crown icon; this denotes </a:t>
            </a:r>
            <a:r>
              <a:rPr lang="en-US" i="1" dirty="0"/>
              <a:t>premium</a:t>
            </a:r>
            <a:r>
              <a:rPr lang="en-US" dirty="0"/>
              <a:t> elements that you will be required to pay for when you download your document. </a:t>
            </a:r>
          </a:p>
          <a:p>
            <a:r>
              <a:rPr lang="en-US" b="1" dirty="0"/>
              <a:t>Edit text: </a:t>
            </a:r>
            <a:r>
              <a:rPr lang="en-US" dirty="0"/>
              <a:t>double-click where you’d like to begin editing to update text, similar to how you would in a Word document. </a:t>
            </a:r>
          </a:p>
          <a:p>
            <a:r>
              <a:rPr lang="en-US" b="1" dirty="0"/>
              <a:t>Add text: </a:t>
            </a:r>
            <a:r>
              <a:rPr lang="en-US" dirty="0"/>
              <a:t>to create a new text box, select </a:t>
            </a:r>
            <a:r>
              <a:rPr lang="en-US" i="1" dirty="0"/>
              <a:t>text</a:t>
            </a:r>
            <a:r>
              <a:rPr lang="en-US" dirty="0"/>
              <a:t> in your left navigation panel and click on </a:t>
            </a:r>
            <a:r>
              <a:rPr lang="en-US" i="1" dirty="0"/>
              <a:t>add a text box</a:t>
            </a:r>
            <a:r>
              <a:rPr lang="en-US" dirty="0"/>
              <a:t>. Settings for that text box will appear on the top panel.  </a:t>
            </a:r>
          </a:p>
          <a:p>
            <a:r>
              <a:rPr lang="en-US" b="1" dirty="0"/>
              <a:t>Changing icons and graphics: </a:t>
            </a:r>
            <a:r>
              <a:rPr lang="en-US" dirty="0"/>
              <a:t>to delete existing graphics, click on the element and </a:t>
            </a:r>
            <a:r>
              <a:rPr lang="en-US" i="1" dirty="0"/>
              <a:t>delete</a:t>
            </a:r>
            <a:r>
              <a:rPr lang="en-US" dirty="0"/>
              <a:t> or </a:t>
            </a:r>
            <a:r>
              <a:rPr lang="en-US" i="1" dirty="0"/>
              <a:t>backspace</a:t>
            </a:r>
            <a:r>
              <a:rPr lang="en-US" dirty="0"/>
              <a:t>. To replace a graphic, navigate to </a:t>
            </a:r>
            <a:r>
              <a:rPr lang="en-US" i="1" dirty="0"/>
              <a:t>elements</a:t>
            </a:r>
            <a:r>
              <a:rPr lang="en-US" dirty="0"/>
              <a:t> in your left panel and search for what you want. You can also upload your own images using </a:t>
            </a:r>
            <a:r>
              <a:rPr lang="en-US" i="1" dirty="0"/>
              <a:t>uploads</a:t>
            </a:r>
            <a:r>
              <a:rPr lang="en-US" dirty="0"/>
              <a:t> in the left panel. </a:t>
            </a:r>
          </a:p>
          <a:p>
            <a:r>
              <a:rPr lang="en-US" b="1" dirty="0"/>
              <a:t>Adjust the size/spacing of an element: </a:t>
            </a:r>
            <a:r>
              <a:rPr lang="en-US" dirty="0"/>
              <a:t>text boxes and graphics can be moved and resized by selecting the outline, similar to how you would in PowerPoint. </a:t>
            </a:r>
          </a:p>
        </p:txBody>
      </p:sp>
    </p:spTree>
    <p:extLst>
      <p:ext uri="{BB962C8B-B14F-4D97-AF65-F5344CB8AC3E}">
        <p14:creationId xmlns:p14="http://schemas.microsoft.com/office/powerpoint/2010/main" val="370104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2EEC-8382-492C-7ED0-89F819388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5B69E-28C7-C752-0E07-9ECAB6D82AAE}"/>
              </a:ext>
            </a:extLst>
          </p:cNvPr>
          <p:cNvSpPr>
            <a:spLocks noGrp="1"/>
          </p:cNvSpPr>
          <p:nvPr>
            <p:ph type="title"/>
          </p:nvPr>
        </p:nvSpPr>
        <p:spPr/>
        <p:txBody>
          <a:bodyPr/>
          <a:lstStyle/>
          <a:p>
            <a:r>
              <a:rPr lang="en-US" dirty="0"/>
              <a:t>Canva: Navigate Core Features</a:t>
            </a:r>
          </a:p>
        </p:txBody>
      </p:sp>
      <p:sp>
        <p:nvSpPr>
          <p:cNvPr id="3" name="Content Placeholder 2">
            <a:extLst>
              <a:ext uri="{FF2B5EF4-FFF2-40B4-BE49-F238E27FC236}">
                <a16:creationId xmlns:a16="http://schemas.microsoft.com/office/drawing/2014/main" id="{3B205D7A-AE0D-C462-00D9-0143B995B834}"/>
              </a:ext>
            </a:extLst>
          </p:cNvPr>
          <p:cNvSpPr>
            <a:spLocks noGrp="1"/>
          </p:cNvSpPr>
          <p:nvPr>
            <p:ph sz="half" idx="1"/>
          </p:nvPr>
        </p:nvSpPr>
        <p:spPr>
          <a:xfrm>
            <a:off x="838200" y="1825625"/>
            <a:ext cx="10703312" cy="3504658"/>
          </a:xfrm>
        </p:spPr>
        <p:txBody>
          <a:bodyPr>
            <a:normAutofit fontScale="77500" lnSpcReduction="20000"/>
          </a:bodyPr>
          <a:lstStyle/>
          <a:p>
            <a:r>
              <a:rPr lang="en-US" b="1" dirty="0"/>
              <a:t>Adjust gauges to reflect your data: </a:t>
            </a:r>
            <a:r>
              <a:rPr lang="en-US" dirty="0"/>
              <a:t>click on a gauge. You will notice a menu appear in the left panel of your screen. </a:t>
            </a:r>
            <a:r>
              <a:rPr lang="en-US" i="1" dirty="0"/>
              <a:t>Percentage</a:t>
            </a:r>
            <a:r>
              <a:rPr lang="en-US" dirty="0"/>
              <a:t> reflects your data. Change the number here and the gauge will adjust automatically. </a:t>
            </a:r>
            <a:r>
              <a:rPr lang="en-US" i="1" dirty="0"/>
              <a:t>Line weight </a:t>
            </a:r>
            <a:r>
              <a:rPr lang="en-US" dirty="0"/>
              <a:t>refers to the thickness of the gauge itself; you can keep the default setting or adjust based on your taste.</a:t>
            </a:r>
          </a:p>
          <a:p>
            <a:r>
              <a:rPr lang="en-US" b="1" dirty="0"/>
              <a:t>Change a group of elements at once: </a:t>
            </a:r>
            <a:r>
              <a:rPr lang="en-US" dirty="0"/>
              <a:t>You can move, delete, or resize multiple elements at once by clicking and dragging your mouse to highlight multiple elements. Selected items will have a purple outline. Drag them or move them with your arrow keys. </a:t>
            </a:r>
          </a:p>
          <a:p>
            <a:r>
              <a:rPr lang="en-US" b="1" dirty="0"/>
              <a:t>Duplicating, deleting, and adding pages: </a:t>
            </a:r>
            <a:r>
              <a:rPr lang="en-US" dirty="0"/>
              <a:t>above each page you will see the menu pictured below. The double-page icon with the plus sign will duplicate that page. The trash icon will delete that page. The right-most plus icon will add a blank page.</a:t>
            </a:r>
          </a:p>
        </p:txBody>
      </p:sp>
      <p:pic>
        <p:nvPicPr>
          <p:cNvPr id="5" name="Picture 4">
            <a:extLst>
              <a:ext uri="{FF2B5EF4-FFF2-40B4-BE49-F238E27FC236}">
                <a16:creationId xmlns:a16="http://schemas.microsoft.com/office/drawing/2014/main" id="{E3AF1C43-3B5C-2C37-8E34-695CBC3B099A}"/>
              </a:ext>
            </a:extLst>
          </p:cNvPr>
          <p:cNvPicPr>
            <a:picLocks noChangeAspect="1"/>
          </p:cNvPicPr>
          <p:nvPr/>
        </p:nvPicPr>
        <p:blipFill>
          <a:blip r:embed="rId2"/>
          <a:srcRect t="50000"/>
          <a:stretch>
            <a:fillRect/>
          </a:stretch>
        </p:blipFill>
        <p:spPr>
          <a:xfrm>
            <a:off x="2774418" y="5142138"/>
            <a:ext cx="3743847" cy="376290"/>
          </a:xfrm>
          <a:prstGeom prst="rect">
            <a:avLst/>
          </a:prstGeom>
        </p:spPr>
      </p:pic>
    </p:spTree>
    <p:extLst>
      <p:ext uri="{BB962C8B-B14F-4D97-AF65-F5344CB8AC3E}">
        <p14:creationId xmlns:p14="http://schemas.microsoft.com/office/powerpoint/2010/main" val="74650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AF4C-09DB-5D7C-7A8A-F9559E5CE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ECF12-8E0D-694A-A695-2A8990D5EF59}"/>
              </a:ext>
            </a:extLst>
          </p:cNvPr>
          <p:cNvSpPr>
            <a:spLocks noGrp="1"/>
          </p:cNvSpPr>
          <p:nvPr>
            <p:ph type="title"/>
          </p:nvPr>
        </p:nvSpPr>
        <p:spPr/>
        <p:txBody>
          <a:bodyPr/>
          <a:lstStyle/>
          <a:p>
            <a:r>
              <a:rPr lang="en-US" dirty="0"/>
              <a:t>Canva: Share a Finished Product</a:t>
            </a:r>
          </a:p>
        </p:txBody>
      </p:sp>
      <p:sp>
        <p:nvSpPr>
          <p:cNvPr id="3" name="Content Placeholder 2">
            <a:extLst>
              <a:ext uri="{FF2B5EF4-FFF2-40B4-BE49-F238E27FC236}">
                <a16:creationId xmlns:a16="http://schemas.microsoft.com/office/drawing/2014/main" id="{8EF709E1-6646-F5F2-43E3-BA7F014EDBAA}"/>
              </a:ext>
            </a:extLst>
          </p:cNvPr>
          <p:cNvSpPr>
            <a:spLocks noGrp="1"/>
          </p:cNvSpPr>
          <p:nvPr>
            <p:ph sz="half" idx="1"/>
          </p:nvPr>
        </p:nvSpPr>
        <p:spPr>
          <a:xfrm>
            <a:off x="838200" y="1825625"/>
            <a:ext cx="10792522" cy="4129126"/>
          </a:xfrm>
        </p:spPr>
        <p:txBody>
          <a:bodyPr>
            <a:normAutofit/>
          </a:bodyPr>
          <a:lstStyle/>
          <a:p>
            <a:r>
              <a:rPr lang="en-US" dirty="0"/>
              <a:t>Review your file’s name. To export click the Share button in the top right corner of your screen. Select Download. From the dropdown, choose a file type for your download. </a:t>
            </a:r>
          </a:p>
          <a:p>
            <a:r>
              <a:rPr lang="en-US" dirty="0"/>
              <a:t>If you included premium elements in your design, you will be prompted to upgrade your account to ‘Canva Pro,’ purchase a license for those elements, or proceed to download with those elements watermarked.</a:t>
            </a:r>
          </a:p>
        </p:txBody>
      </p:sp>
    </p:spTree>
    <p:extLst>
      <p:ext uri="{BB962C8B-B14F-4D97-AF65-F5344CB8AC3E}">
        <p14:creationId xmlns:p14="http://schemas.microsoft.com/office/powerpoint/2010/main" val="222848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46E2-8A27-8FBD-462E-40924139FB02}"/>
              </a:ext>
            </a:extLst>
          </p:cNvPr>
          <p:cNvSpPr>
            <a:spLocks noGrp="1"/>
          </p:cNvSpPr>
          <p:nvPr>
            <p:ph type="title"/>
          </p:nvPr>
        </p:nvSpPr>
        <p:spPr/>
        <p:txBody>
          <a:bodyPr>
            <a:normAutofit/>
          </a:bodyPr>
          <a:lstStyle/>
          <a:p>
            <a:r>
              <a:rPr lang="en-US" sz="3800" dirty="0"/>
              <a:t>Don’t Forget! Accessibility and 508 Compliance</a:t>
            </a:r>
          </a:p>
        </p:txBody>
      </p:sp>
      <p:sp>
        <p:nvSpPr>
          <p:cNvPr id="3" name="Content Placeholder 2">
            <a:extLst>
              <a:ext uri="{FF2B5EF4-FFF2-40B4-BE49-F238E27FC236}">
                <a16:creationId xmlns:a16="http://schemas.microsoft.com/office/drawing/2014/main" id="{693625E5-5D15-DD15-3593-ED2A591A0374}"/>
              </a:ext>
            </a:extLst>
          </p:cNvPr>
          <p:cNvSpPr>
            <a:spLocks noGrp="1"/>
          </p:cNvSpPr>
          <p:nvPr>
            <p:ph idx="1"/>
          </p:nvPr>
        </p:nvSpPr>
        <p:spPr/>
        <p:txBody>
          <a:bodyPr/>
          <a:lstStyle/>
          <a:p>
            <a:pPr marL="0" indent="0">
              <a:buNone/>
            </a:pPr>
            <a:r>
              <a:rPr lang="en-US" dirty="0"/>
              <a:t>Complex documents like this contain elements that may not be auto-tagged accurately for assistive technology. To ensure full accessibility, please review and adjust your document in Adobe or equivalent software before sharing digitally. To learn more about accessible PDFs, check out this </a:t>
            </a:r>
            <a:r>
              <a:rPr lang="en-US" dirty="0">
                <a:hlinkClick r:id="rId2"/>
              </a:rPr>
              <a:t>YouTube video [7:49].</a:t>
            </a:r>
            <a:endParaRPr lang="en-US" dirty="0"/>
          </a:p>
        </p:txBody>
      </p:sp>
    </p:spTree>
    <p:extLst>
      <p:ext uri="{BB962C8B-B14F-4D97-AF65-F5344CB8AC3E}">
        <p14:creationId xmlns:p14="http://schemas.microsoft.com/office/powerpoint/2010/main" val="165474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9299-5F2F-4D68-2426-CB2F8CEEF76F}"/>
              </a:ext>
            </a:extLst>
          </p:cNvPr>
          <p:cNvSpPr>
            <a:spLocks noGrp="1"/>
          </p:cNvSpPr>
          <p:nvPr>
            <p:ph type="title"/>
          </p:nvPr>
        </p:nvSpPr>
        <p:spPr/>
        <p:txBody>
          <a:bodyPr/>
          <a:lstStyle/>
          <a:p>
            <a:r>
              <a:rPr lang="en-US" dirty="0"/>
              <a:t>Canva Help</a:t>
            </a:r>
          </a:p>
        </p:txBody>
      </p:sp>
      <p:sp>
        <p:nvSpPr>
          <p:cNvPr id="3" name="Content Placeholder 2">
            <a:extLst>
              <a:ext uri="{FF2B5EF4-FFF2-40B4-BE49-F238E27FC236}">
                <a16:creationId xmlns:a16="http://schemas.microsoft.com/office/drawing/2014/main" id="{0D44670F-4970-F5A2-C097-A80D2715BA40}"/>
              </a:ext>
            </a:extLst>
          </p:cNvPr>
          <p:cNvSpPr>
            <a:spLocks noGrp="1"/>
          </p:cNvSpPr>
          <p:nvPr>
            <p:ph sz="half" idx="1"/>
          </p:nvPr>
        </p:nvSpPr>
        <p:spPr>
          <a:xfrm>
            <a:off x="355444" y="2597615"/>
            <a:ext cx="11481111" cy="1419380"/>
          </a:xfrm>
        </p:spPr>
        <p:txBody>
          <a:bodyPr/>
          <a:lstStyle/>
          <a:p>
            <a:pPr marL="0" indent="0" algn="ctr">
              <a:buNone/>
            </a:pPr>
            <a:r>
              <a:rPr lang="en-US" dirty="0"/>
              <a:t>Refer to page 5 and 6 on the </a:t>
            </a:r>
            <a:r>
              <a:rPr lang="en-US" dirty="0">
                <a:hlinkClick r:id="rId2"/>
              </a:rPr>
              <a:t>Data Storytelling Toolkit Instruction Guide</a:t>
            </a:r>
            <a:r>
              <a:rPr lang="en-US" dirty="0"/>
              <a:t> for detailed information about Canva’s core features!</a:t>
            </a:r>
          </a:p>
        </p:txBody>
      </p:sp>
    </p:spTree>
    <p:extLst>
      <p:ext uri="{BB962C8B-B14F-4D97-AF65-F5344CB8AC3E}">
        <p14:creationId xmlns:p14="http://schemas.microsoft.com/office/powerpoint/2010/main" val="287364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DF3E-4DF9-54A4-8663-3501A87B599B}"/>
              </a:ext>
            </a:extLst>
          </p:cNvPr>
          <p:cNvSpPr>
            <a:spLocks noGrp="1"/>
          </p:cNvSpPr>
          <p:nvPr>
            <p:ph type="title"/>
          </p:nvPr>
        </p:nvSpPr>
        <p:spPr/>
        <p:txBody>
          <a:bodyPr/>
          <a:lstStyle/>
          <a:p>
            <a:r>
              <a:rPr lang="en-US" dirty="0"/>
              <a:t>Interactive Dataset</a:t>
            </a:r>
          </a:p>
        </p:txBody>
      </p:sp>
      <p:sp>
        <p:nvSpPr>
          <p:cNvPr id="3" name="Content Placeholder 2">
            <a:extLst>
              <a:ext uri="{FF2B5EF4-FFF2-40B4-BE49-F238E27FC236}">
                <a16:creationId xmlns:a16="http://schemas.microsoft.com/office/drawing/2014/main" id="{9899F592-7367-776B-0917-C6C205CAACCD}"/>
              </a:ext>
            </a:extLst>
          </p:cNvPr>
          <p:cNvSpPr>
            <a:spLocks noGrp="1"/>
          </p:cNvSpPr>
          <p:nvPr>
            <p:ph sz="half" idx="1"/>
          </p:nvPr>
        </p:nvSpPr>
        <p:spPr>
          <a:xfrm>
            <a:off x="838199" y="1825624"/>
            <a:ext cx="10212659" cy="2690620"/>
          </a:xfrm>
        </p:spPr>
        <p:txBody>
          <a:bodyPr>
            <a:normAutofit fontScale="92500" lnSpcReduction="10000"/>
          </a:bodyPr>
          <a:lstStyle/>
          <a:p>
            <a:r>
              <a:rPr lang="en-US" dirty="0"/>
              <a:t>“Interactive” because the user can filter data to calculate change (but not p-values).</a:t>
            </a:r>
          </a:p>
          <a:p>
            <a:r>
              <a:rPr lang="en-US" dirty="0"/>
              <a:t>There are 8 components, i.e., tabs, to the dataset, but the user will only see 6.</a:t>
            </a:r>
          </a:p>
          <a:p>
            <a:r>
              <a:rPr lang="en-US" i="1" dirty="0"/>
              <a:t>Analysis dataset </a:t>
            </a:r>
            <a:r>
              <a:rPr lang="en-US" dirty="0"/>
              <a:t>and </a:t>
            </a:r>
            <a:r>
              <a:rPr lang="en-US" i="1" dirty="0"/>
              <a:t>pivot tables </a:t>
            </a:r>
            <a:r>
              <a:rPr lang="en-US" dirty="0"/>
              <a:t>contain calculations that, if accidently modified, could affect the analysis. They are hidden and protected with a password.</a:t>
            </a:r>
          </a:p>
        </p:txBody>
      </p:sp>
      <p:pic>
        <p:nvPicPr>
          <p:cNvPr id="6" name="Picture 5">
            <a:extLst>
              <a:ext uri="{FF2B5EF4-FFF2-40B4-BE49-F238E27FC236}">
                <a16:creationId xmlns:a16="http://schemas.microsoft.com/office/drawing/2014/main" id="{3ED072A0-D624-E1E3-987B-E1EF2013528D}"/>
              </a:ext>
            </a:extLst>
          </p:cNvPr>
          <p:cNvPicPr>
            <a:picLocks noChangeAspect="1"/>
          </p:cNvPicPr>
          <p:nvPr/>
        </p:nvPicPr>
        <p:blipFill>
          <a:blip r:embed="rId2"/>
          <a:srcRect t="26355" b="23284"/>
          <a:stretch>
            <a:fillRect/>
          </a:stretch>
        </p:blipFill>
        <p:spPr>
          <a:xfrm>
            <a:off x="661229" y="4728114"/>
            <a:ext cx="10869542" cy="412595"/>
          </a:xfrm>
          <a:prstGeom prst="rect">
            <a:avLst/>
          </a:prstGeom>
        </p:spPr>
      </p:pic>
      <p:sp>
        <p:nvSpPr>
          <p:cNvPr id="8" name="Multiplication Sign 7">
            <a:extLst>
              <a:ext uri="{FF2B5EF4-FFF2-40B4-BE49-F238E27FC236}">
                <a16:creationId xmlns:a16="http://schemas.microsoft.com/office/drawing/2014/main" id="{9B8AD980-C0F2-6516-6F85-68196C157C1E}"/>
              </a:ext>
            </a:extLst>
          </p:cNvPr>
          <p:cNvSpPr/>
          <p:nvPr/>
        </p:nvSpPr>
        <p:spPr>
          <a:xfrm>
            <a:off x="4811751" y="5009680"/>
            <a:ext cx="548269" cy="786161"/>
          </a:xfrm>
          <a:prstGeom prst="mathMultiply">
            <a:avLst/>
          </a:prstGeom>
          <a:solidFill>
            <a:srgbClr val="00944D"/>
          </a:solidFill>
          <a:ln>
            <a:solidFill>
              <a:srgbClr val="0094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12F8696D-BBE8-4B6E-2332-72E6CDCF43F8}"/>
              </a:ext>
            </a:extLst>
          </p:cNvPr>
          <p:cNvSpPr/>
          <p:nvPr/>
        </p:nvSpPr>
        <p:spPr>
          <a:xfrm>
            <a:off x="7361664" y="5002713"/>
            <a:ext cx="548269" cy="786161"/>
          </a:xfrm>
          <a:prstGeom prst="mathMultiply">
            <a:avLst/>
          </a:prstGeom>
          <a:solidFill>
            <a:srgbClr val="00944D"/>
          </a:solidFill>
          <a:ln>
            <a:solidFill>
              <a:srgbClr val="0094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8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1FFC9-B7EF-F7D5-2D16-8BCDFFCAE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01382-AB6F-07A0-3766-6A0494701B27}"/>
              </a:ext>
            </a:extLst>
          </p:cNvPr>
          <p:cNvSpPr>
            <a:spLocks noGrp="1"/>
          </p:cNvSpPr>
          <p:nvPr>
            <p:ph type="title"/>
          </p:nvPr>
        </p:nvSpPr>
        <p:spPr/>
        <p:txBody>
          <a:bodyPr/>
          <a:lstStyle/>
          <a:p>
            <a:r>
              <a:rPr lang="en-US" dirty="0"/>
              <a:t>Interactive Dataset: Components</a:t>
            </a:r>
          </a:p>
        </p:txBody>
      </p:sp>
      <p:sp>
        <p:nvSpPr>
          <p:cNvPr id="3" name="Content Placeholder 2">
            <a:extLst>
              <a:ext uri="{FF2B5EF4-FFF2-40B4-BE49-F238E27FC236}">
                <a16:creationId xmlns:a16="http://schemas.microsoft.com/office/drawing/2014/main" id="{F8AB08B5-F2E1-D153-87F7-A05CEA3FC39F}"/>
              </a:ext>
            </a:extLst>
          </p:cNvPr>
          <p:cNvSpPr>
            <a:spLocks noGrp="1"/>
          </p:cNvSpPr>
          <p:nvPr>
            <p:ph sz="half" idx="1"/>
          </p:nvPr>
        </p:nvSpPr>
        <p:spPr>
          <a:xfrm>
            <a:off x="838199" y="1825624"/>
            <a:ext cx="10212659" cy="4039917"/>
          </a:xfrm>
        </p:spPr>
        <p:txBody>
          <a:bodyPr>
            <a:normAutofit fontScale="85000" lnSpcReduction="20000"/>
          </a:bodyPr>
          <a:lstStyle/>
          <a:p>
            <a:pPr marL="514350" indent="-514350">
              <a:buAutoNum type="arabicParenR"/>
            </a:pPr>
            <a:r>
              <a:rPr lang="en-US" b="1" dirty="0"/>
              <a:t>Notes: </a:t>
            </a:r>
            <a:r>
              <a:rPr lang="en-US" dirty="0"/>
              <a:t>Explains the purpose of each section of the workbook, how to use the filters, and provides a matched sample size for each site. </a:t>
            </a:r>
          </a:p>
          <a:p>
            <a:pPr marL="514350" indent="-514350">
              <a:buAutoNum type="arabicParenR"/>
            </a:pPr>
            <a:r>
              <a:rPr lang="en-US" b="1" dirty="0"/>
              <a:t>Codebook: </a:t>
            </a:r>
            <a:r>
              <a:rPr lang="en-US" dirty="0"/>
              <a:t>Provides the typical components of a codebook- variable name, type, value, and label for each variable in the dataset.</a:t>
            </a:r>
          </a:p>
          <a:p>
            <a:pPr marL="514350" indent="-514350">
              <a:buAutoNum type="arabicParenR"/>
            </a:pPr>
            <a:r>
              <a:rPr lang="en-US" b="1" dirty="0"/>
              <a:t>Datasheet</a:t>
            </a:r>
            <a:r>
              <a:rPr lang="en-US" dirty="0"/>
              <a:t> = dataset</a:t>
            </a:r>
          </a:p>
          <a:p>
            <a:pPr marL="514350" indent="-514350">
              <a:buAutoNum type="arabicParenR"/>
            </a:pPr>
            <a:r>
              <a:rPr lang="en-US" b="1" dirty="0"/>
              <a:t>Filters: </a:t>
            </a:r>
            <a:r>
              <a:rPr lang="en-US" dirty="0"/>
              <a:t>Allow you to look at data by LHD, site, district, unique groups of sites, or curriculum.</a:t>
            </a:r>
          </a:p>
          <a:p>
            <a:pPr marL="514350" indent="-514350">
              <a:buAutoNum type="arabicParenR"/>
            </a:pPr>
            <a:r>
              <a:rPr lang="en-US" b="1" dirty="0"/>
              <a:t>Pre-Post tables: </a:t>
            </a:r>
            <a:r>
              <a:rPr lang="en-US" dirty="0"/>
              <a:t>Display N’s and demographic % and the pre/post mean and % change for student nutrition and physical activity outcomes.</a:t>
            </a:r>
          </a:p>
          <a:p>
            <a:pPr marL="514350" indent="-514350">
              <a:buAutoNum type="arabicParenR"/>
            </a:pPr>
            <a:r>
              <a:rPr lang="en-US" b="1" dirty="0"/>
              <a:t>p-values*: </a:t>
            </a:r>
            <a:r>
              <a:rPr lang="en-US" dirty="0"/>
              <a:t>Provides the p-value (significance) for each outcome for the LHD and each site with ≥ 30 matches.</a:t>
            </a:r>
          </a:p>
          <a:p>
            <a:pPr marL="514350" indent="-514350">
              <a:buAutoNum type="arabicParenR"/>
            </a:pPr>
            <a:endParaRPr lang="en-US" dirty="0"/>
          </a:p>
        </p:txBody>
      </p:sp>
      <p:sp>
        <p:nvSpPr>
          <p:cNvPr id="4" name="TextBox 3">
            <a:extLst>
              <a:ext uri="{FF2B5EF4-FFF2-40B4-BE49-F238E27FC236}">
                <a16:creationId xmlns:a16="http://schemas.microsoft.com/office/drawing/2014/main" id="{2B7491BE-2FCD-FBC4-8B38-2D6FAB9BBB5B}"/>
              </a:ext>
            </a:extLst>
          </p:cNvPr>
          <p:cNvSpPr txBox="1"/>
          <p:nvPr/>
        </p:nvSpPr>
        <p:spPr>
          <a:xfrm>
            <a:off x="1405055" y="5843241"/>
            <a:ext cx="554510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*Calculated outside the template and added by hand</a:t>
            </a:r>
          </a:p>
        </p:txBody>
      </p:sp>
    </p:spTree>
    <p:extLst>
      <p:ext uri="{BB962C8B-B14F-4D97-AF65-F5344CB8AC3E}">
        <p14:creationId xmlns:p14="http://schemas.microsoft.com/office/powerpoint/2010/main" val="248979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EEE-25ED-FCC2-578E-13490204D45B}"/>
              </a:ext>
            </a:extLst>
          </p:cNvPr>
          <p:cNvSpPr>
            <a:spLocks noGrp="1"/>
          </p:cNvSpPr>
          <p:nvPr>
            <p:ph type="title"/>
          </p:nvPr>
        </p:nvSpPr>
        <p:spPr>
          <a:xfrm>
            <a:off x="927410" y="2103437"/>
            <a:ext cx="10515600" cy="1325563"/>
          </a:xfrm>
        </p:spPr>
        <p:txBody>
          <a:bodyPr>
            <a:normAutofit/>
          </a:bodyPr>
          <a:lstStyle/>
          <a:p>
            <a:r>
              <a:rPr lang="en-US" sz="4000" dirty="0"/>
              <a:t>Let’s take a look at the templates together…</a:t>
            </a:r>
          </a:p>
        </p:txBody>
      </p:sp>
    </p:spTree>
    <p:extLst>
      <p:ext uri="{BB962C8B-B14F-4D97-AF65-F5344CB8AC3E}">
        <p14:creationId xmlns:p14="http://schemas.microsoft.com/office/powerpoint/2010/main" val="277961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2BAC-76DB-9DA7-C9AF-8CAF0B0C5724}"/>
              </a:ext>
            </a:extLst>
          </p:cNvPr>
          <p:cNvSpPr>
            <a:spLocks noGrp="1"/>
          </p:cNvSpPr>
          <p:nvPr>
            <p:ph type="title"/>
          </p:nvPr>
        </p:nvSpPr>
        <p:spPr/>
        <p:txBody>
          <a:bodyPr/>
          <a:lstStyle/>
          <a:p>
            <a:r>
              <a:rPr lang="en-US" b="0" dirty="0"/>
              <a:t>Access the recording &amp; slides</a:t>
            </a:r>
          </a:p>
        </p:txBody>
      </p:sp>
      <p:pic>
        <p:nvPicPr>
          <p:cNvPr id="4" name="Content Placeholder 3" descr="Laptop Icon&quot; Images – Browse 2,280 Stock Photos, Vectors, and Video | Adobe  Stock">
            <a:extLst>
              <a:ext uri="{FF2B5EF4-FFF2-40B4-BE49-F238E27FC236}">
                <a16:creationId xmlns:a16="http://schemas.microsoft.com/office/drawing/2014/main" id="{7140486A-D2BA-4D28-F4B6-FEC778F655AB}"/>
              </a:ext>
            </a:extLst>
          </p:cNvPr>
          <p:cNvPicPr>
            <a:picLocks noGrp="1" noChangeAspect="1"/>
          </p:cNvPicPr>
          <p:nvPr>
            <p:ph idx="1"/>
          </p:nvPr>
        </p:nvPicPr>
        <p:blipFill rotWithShape="1">
          <a:blip r:embed="rId2"/>
          <a:srcRect t="16667" r="-272" b="15574"/>
          <a:stretch/>
        </p:blipFill>
        <p:spPr>
          <a:xfrm>
            <a:off x="1242827" y="2519680"/>
            <a:ext cx="5004836" cy="3382027"/>
          </a:xfrm>
          <a:prstGeom prst="rect">
            <a:avLst/>
          </a:prstGeom>
        </p:spPr>
      </p:pic>
      <p:pic>
        <p:nvPicPr>
          <p:cNvPr id="5" name="Picture 4" descr="Harvest of the Month Evaluation 2017_FINAL">
            <a:extLst>
              <a:ext uri="{FF2B5EF4-FFF2-40B4-BE49-F238E27FC236}">
                <a16:creationId xmlns:a16="http://schemas.microsoft.com/office/drawing/2014/main" id="{91115124-EF86-F440-DFE5-239C9A96C94C}"/>
              </a:ext>
            </a:extLst>
          </p:cNvPr>
          <p:cNvPicPr>
            <a:picLocks noChangeAspect="1"/>
          </p:cNvPicPr>
          <p:nvPr/>
        </p:nvPicPr>
        <p:blipFill>
          <a:blip r:embed="rId3"/>
          <a:stretch>
            <a:fillRect/>
          </a:stretch>
        </p:blipFill>
        <p:spPr>
          <a:xfrm>
            <a:off x="3260607" y="3092934"/>
            <a:ext cx="1143698" cy="1117760"/>
          </a:xfrm>
          <a:prstGeom prst="rect">
            <a:avLst/>
          </a:prstGeom>
        </p:spPr>
      </p:pic>
      <p:sp>
        <p:nvSpPr>
          <p:cNvPr id="6" name="TextBox 5">
            <a:extLst>
              <a:ext uri="{FF2B5EF4-FFF2-40B4-BE49-F238E27FC236}">
                <a16:creationId xmlns:a16="http://schemas.microsoft.com/office/drawing/2014/main" id="{2BCC7BEA-B074-3B23-EAEA-B48D6710EDD2}"/>
              </a:ext>
            </a:extLst>
          </p:cNvPr>
          <p:cNvSpPr txBox="1"/>
          <p:nvPr/>
        </p:nvSpPr>
        <p:spPr>
          <a:xfrm>
            <a:off x="5676814" y="3502807"/>
            <a:ext cx="56769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panose="020B0604020202020204" pitchFamily="34" charset="0"/>
                <a:ea typeface="Calibri"/>
                <a:cs typeface="Arial" panose="020B0604020202020204" pitchFamily="34" charset="0"/>
              </a:rPr>
              <a:t>Find the webinar recording and this slide deck on the </a:t>
            </a:r>
            <a:r>
              <a:rPr lang="en-US" sz="2000" b="1" dirty="0">
                <a:solidFill>
                  <a:srgbClr val="702B84"/>
                </a:solidFill>
                <a:latin typeface="Arial" panose="020B0604020202020204" pitchFamily="34" charset="0"/>
                <a:ea typeface="Calibri"/>
                <a:cs typeface="Arial" panose="020B0604020202020204" pitchFamily="34" charset="0"/>
                <a:hlinkClick r:id="rId4"/>
              </a:rPr>
              <a:t>IOE</a:t>
            </a:r>
            <a:r>
              <a:rPr lang="en-US" sz="2000" b="1" dirty="0">
                <a:solidFill>
                  <a:srgbClr val="702B84"/>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and</a:t>
            </a:r>
            <a:r>
              <a:rPr lang="en-US" sz="2000" b="1" dirty="0">
                <a:solidFill>
                  <a:srgbClr val="702B84"/>
                </a:solidFill>
                <a:latin typeface="Arial" panose="020B0604020202020204" pitchFamily="34" charset="0"/>
                <a:ea typeface="Calibri"/>
                <a:cs typeface="Arial" panose="020B0604020202020204" pitchFamily="34" charset="0"/>
              </a:rPr>
              <a:t> </a:t>
            </a:r>
            <a:r>
              <a:rPr lang="en-US" sz="2000" b="1" dirty="0">
                <a:solidFill>
                  <a:srgbClr val="702B84"/>
                </a:solidFill>
                <a:latin typeface="Arial" panose="020B0604020202020204" pitchFamily="34" charset="0"/>
                <a:ea typeface="Calibri"/>
                <a:cs typeface="Arial" panose="020B0604020202020204" pitchFamily="34" charset="0"/>
                <a:hlinkClick r:id="rId5"/>
              </a:rPr>
              <a:t>Adult DE Eval</a:t>
            </a:r>
            <a:r>
              <a:rPr lang="en-US" sz="2000" b="1" dirty="0">
                <a:solidFill>
                  <a:srgbClr val="702B84"/>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websites</a:t>
            </a:r>
            <a:endParaRPr lang="en-US" sz="2000" dirty="0">
              <a:latin typeface="Arial" panose="020B0604020202020204" pitchFamily="34" charset="0"/>
              <a:ea typeface="Calibri"/>
              <a:cs typeface="Arial" panose="020B0604020202020204" pitchFamily="34" charset="0"/>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1076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0DE8-B36B-033A-7D23-74C54F9D8573}"/>
              </a:ext>
            </a:extLst>
          </p:cNvPr>
          <p:cNvSpPr>
            <a:spLocks noGrp="1"/>
          </p:cNvSpPr>
          <p:nvPr>
            <p:ph type="title"/>
          </p:nvPr>
        </p:nvSpPr>
        <p:spPr/>
        <p:txBody>
          <a:bodyPr/>
          <a:lstStyle/>
          <a:p>
            <a:r>
              <a:rPr lang="en-US" dirty="0"/>
              <a:t>Additional Info</a:t>
            </a:r>
          </a:p>
        </p:txBody>
      </p:sp>
      <p:sp>
        <p:nvSpPr>
          <p:cNvPr id="3" name="Content Placeholder 2">
            <a:extLst>
              <a:ext uri="{FF2B5EF4-FFF2-40B4-BE49-F238E27FC236}">
                <a16:creationId xmlns:a16="http://schemas.microsoft.com/office/drawing/2014/main" id="{5300BBA2-8377-9969-1F37-42E3EA19E267}"/>
              </a:ext>
            </a:extLst>
          </p:cNvPr>
          <p:cNvSpPr>
            <a:spLocks noGrp="1"/>
          </p:cNvSpPr>
          <p:nvPr>
            <p:ph idx="1"/>
          </p:nvPr>
        </p:nvSpPr>
        <p:spPr>
          <a:xfrm>
            <a:off x="838199" y="1825625"/>
            <a:ext cx="11353801" cy="4351338"/>
          </a:xfrm>
        </p:spPr>
        <p:txBody>
          <a:bodyPr>
            <a:normAutofit/>
          </a:bodyPr>
          <a:lstStyle/>
          <a:p>
            <a:r>
              <a:rPr lang="en-US" dirty="0"/>
              <a:t>P-values are only available at the LHD and school level if sample size allows (≥ 30 matched pairs).</a:t>
            </a:r>
          </a:p>
          <a:p>
            <a:r>
              <a:rPr lang="en-US" dirty="0"/>
              <a:t>We advise not completing an infographic or disseminating in other ways results for samples &lt; 30.</a:t>
            </a:r>
          </a:p>
          <a:p>
            <a:r>
              <a:rPr lang="en-US" dirty="0"/>
              <a:t>Depending on your familiarity with Canva, we expect each infographic to take ~20-45 min to complete. </a:t>
            </a:r>
          </a:p>
          <a:p>
            <a:r>
              <a:rPr lang="en-US" dirty="0"/>
              <a:t>We expect CFHL adult datasets to be ready by end of September.</a:t>
            </a:r>
          </a:p>
          <a:p>
            <a:r>
              <a:rPr lang="en-US" dirty="0"/>
              <a:t>If you need any assistance, reach out for help: </a:t>
            </a:r>
            <a:r>
              <a:rPr lang="en-US" dirty="0">
                <a:hlinkClick r:id="rId2"/>
              </a:rPr>
              <a:t>amlinares@ucanr.edu</a:t>
            </a:r>
            <a:endParaRPr lang="en-US" dirty="0"/>
          </a:p>
        </p:txBody>
      </p:sp>
    </p:spTree>
    <p:extLst>
      <p:ext uri="{BB962C8B-B14F-4D97-AF65-F5344CB8AC3E}">
        <p14:creationId xmlns:p14="http://schemas.microsoft.com/office/powerpoint/2010/main" val="248605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0C07-E54D-582A-3F40-A1C4C852CACF}"/>
              </a:ext>
            </a:extLst>
          </p:cNvPr>
          <p:cNvSpPr>
            <a:spLocks noGrp="1"/>
          </p:cNvSpPr>
          <p:nvPr>
            <p:ph type="title"/>
          </p:nvPr>
        </p:nvSpPr>
        <p:spPr>
          <a:xfrm>
            <a:off x="3245934" y="2249681"/>
            <a:ext cx="5384180" cy="1325563"/>
          </a:xfrm>
        </p:spPr>
        <p:txBody>
          <a:bodyPr/>
          <a:lstStyle/>
          <a:p>
            <a:r>
              <a:rPr lang="en-US" dirty="0"/>
              <a:t>Questions</a:t>
            </a:r>
          </a:p>
        </p:txBody>
      </p:sp>
      <p:pic>
        <p:nvPicPr>
          <p:cNvPr id="6" name="Content Placeholder 5" descr="Questions with solid fill">
            <a:extLst>
              <a:ext uri="{FF2B5EF4-FFF2-40B4-BE49-F238E27FC236}">
                <a16:creationId xmlns:a16="http://schemas.microsoft.com/office/drawing/2014/main" id="{EEA48E35-56BD-3C86-29A5-FF84FB7683E3}"/>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a:stretch/>
        </p:blipFill>
        <p:spPr>
          <a:xfrm>
            <a:off x="5938024" y="1503419"/>
            <a:ext cx="3484755" cy="3484755"/>
          </a:xfrm>
        </p:spPr>
      </p:pic>
    </p:spTree>
    <p:extLst>
      <p:ext uri="{BB962C8B-B14F-4D97-AF65-F5344CB8AC3E}">
        <p14:creationId xmlns:p14="http://schemas.microsoft.com/office/powerpoint/2010/main" val="321793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le with heart shape cutout">
            <a:extLst>
              <a:ext uri="{FF2B5EF4-FFF2-40B4-BE49-F238E27FC236}">
                <a16:creationId xmlns:a16="http://schemas.microsoft.com/office/drawing/2014/main" id="{8CB9C15C-69E2-6364-260C-CE8F2216F540}"/>
              </a:ext>
            </a:extLst>
          </p:cNvPr>
          <p:cNvPicPr>
            <a:picLocks noChangeAspect="1"/>
          </p:cNvPicPr>
          <p:nvPr/>
        </p:nvPicPr>
        <p:blipFill>
          <a:blip r:embed="rId2"/>
          <a:srcRect l="-173" t="5935" r="173" b="-5935"/>
          <a:stretch>
            <a:fillRect/>
          </a:stretch>
        </p:blipFill>
        <p:spPr>
          <a:xfrm>
            <a:off x="2745060" y="136524"/>
            <a:ext cx="6434252" cy="6434252"/>
          </a:xfrm>
          <a:prstGeom prst="rect">
            <a:avLst/>
          </a:prstGeom>
        </p:spPr>
      </p:pic>
      <p:sp>
        <p:nvSpPr>
          <p:cNvPr id="2" name="Title 1">
            <a:extLst>
              <a:ext uri="{FF2B5EF4-FFF2-40B4-BE49-F238E27FC236}">
                <a16:creationId xmlns:a16="http://schemas.microsoft.com/office/drawing/2014/main" id="{F8744F41-40FE-643E-06D1-89469424994C}"/>
              </a:ext>
            </a:extLst>
          </p:cNvPr>
          <p:cNvSpPr>
            <a:spLocks noGrp="1"/>
          </p:cNvSpPr>
          <p:nvPr>
            <p:ph type="title"/>
          </p:nvPr>
        </p:nvSpPr>
        <p:spPr>
          <a:xfrm>
            <a:off x="4503230" y="3243570"/>
            <a:ext cx="1771186" cy="549276"/>
          </a:xfrm>
        </p:spPr>
        <p:txBody>
          <a:bodyPr>
            <a:normAutofit/>
          </a:bodyPr>
          <a:lstStyle/>
          <a:p>
            <a:r>
              <a:rPr lang="en-US" sz="2400" dirty="0">
                <a:solidFill>
                  <a:schemeClr val="tx1">
                    <a:lumMod val="75000"/>
                    <a:lumOff val="25000"/>
                  </a:schemeClr>
                </a:solidFill>
                <a:latin typeface="Abadi Extra Light" panose="020F0502020204030204" pitchFamily="34" charset="0"/>
                <a:ea typeface="ADLaM Display" panose="020F0502020204030204" pitchFamily="2" charset="0"/>
                <a:cs typeface="ADLaM Display" panose="020F0502020204030204" pitchFamily="2" charset="0"/>
              </a:rPr>
              <a:t>Thank you</a:t>
            </a:r>
          </a:p>
        </p:txBody>
      </p:sp>
    </p:spTree>
    <p:extLst>
      <p:ext uri="{BB962C8B-B14F-4D97-AF65-F5344CB8AC3E}">
        <p14:creationId xmlns:p14="http://schemas.microsoft.com/office/powerpoint/2010/main" val="197032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99E06-A088-4EC5-8FA4-64EB95D51B3F}"/>
              </a:ext>
            </a:extLst>
          </p:cNvPr>
          <p:cNvSpPr>
            <a:spLocks noGrp="1"/>
          </p:cNvSpPr>
          <p:nvPr>
            <p:ph type="title"/>
          </p:nvPr>
        </p:nvSpPr>
        <p:spPr/>
        <p:txBody>
          <a:bodyPr/>
          <a:lstStyle/>
          <a:p>
            <a:r>
              <a:rPr lang="en-US" dirty="0"/>
              <a:t>Training Objectives</a:t>
            </a:r>
          </a:p>
        </p:txBody>
      </p:sp>
      <p:sp>
        <p:nvSpPr>
          <p:cNvPr id="6" name="Content Placeholder 5">
            <a:extLst>
              <a:ext uri="{FF2B5EF4-FFF2-40B4-BE49-F238E27FC236}">
                <a16:creationId xmlns:a16="http://schemas.microsoft.com/office/drawing/2014/main" id="{9AB1345F-16D6-470F-9040-5EEA38A0859A}"/>
              </a:ext>
            </a:extLst>
          </p:cNvPr>
          <p:cNvSpPr>
            <a:spLocks noGrp="1"/>
          </p:cNvSpPr>
          <p:nvPr>
            <p:ph sz="half" idx="1"/>
          </p:nvPr>
        </p:nvSpPr>
        <p:spPr>
          <a:xfrm>
            <a:off x="938560" y="2137859"/>
            <a:ext cx="6867293" cy="3315087"/>
          </a:xfrm>
        </p:spPr>
        <p:txBody>
          <a:bodyPr>
            <a:normAutofit fontScale="92500" lnSpcReduction="10000"/>
          </a:bodyPr>
          <a:lstStyle/>
          <a:p>
            <a:pPr marL="457200" indent="-457200" fontAlgn="base">
              <a:buFont typeface="Wingdings" panose="05000000000000000000" pitchFamily="2" charset="2"/>
              <a:buChar char="ü"/>
            </a:pPr>
            <a:r>
              <a:rPr lang="en-US" dirty="0">
                <a:solidFill>
                  <a:srgbClr val="000000"/>
                </a:solidFill>
                <a:latin typeface="Arial"/>
                <a:cs typeface="Arial"/>
              </a:rPr>
              <a:t>Become familiar with the new process for IOE data dissemination</a:t>
            </a:r>
          </a:p>
          <a:p>
            <a:pPr marL="914400" lvl="1" indent="-457200" fontAlgn="base">
              <a:buFont typeface="Wingdings" panose="05000000000000000000" pitchFamily="2" charset="2"/>
              <a:buChar char="ü"/>
            </a:pPr>
            <a:r>
              <a:rPr lang="en-US" dirty="0">
                <a:solidFill>
                  <a:srgbClr val="000000"/>
                </a:solidFill>
                <a:latin typeface="Arial"/>
                <a:cs typeface="Arial"/>
              </a:rPr>
              <a:t>EATS interactive dataset (Excel)</a:t>
            </a:r>
          </a:p>
          <a:p>
            <a:pPr marL="914400" lvl="1" indent="-457200" fontAlgn="base">
              <a:buFont typeface="Wingdings" panose="05000000000000000000" pitchFamily="2" charset="2"/>
              <a:buChar char="ü"/>
            </a:pPr>
            <a:r>
              <a:rPr lang="en-US" dirty="0">
                <a:solidFill>
                  <a:srgbClr val="000000"/>
                </a:solidFill>
                <a:latin typeface="Arial"/>
                <a:cs typeface="Arial"/>
              </a:rPr>
              <a:t>Infographic template (Canva)</a:t>
            </a:r>
          </a:p>
          <a:p>
            <a:pPr marL="457200" indent="-457200" fontAlgn="base">
              <a:buFont typeface="Wingdings" panose="05000000000000000000" pitchFamily="2" charset="2"/>
              <a:buChar char="ü"/>
            </a:pPr>
            <a:r>
              <a:rPr lang="en-US" dirty="0">
                <a:solidFill>
                  <a:srgbClr val="000000"/>
                </a:solidFill>
                <a:latin typeface="Arial"/>
                <a:cs typeface="Arial"/>
              </a:rPr>
              <a:t>Understand how to generate results at the desired level in the interactive dataset template</a:t>
            </a:r>
          </a:p>
          <a:p>
            <a:pPr marL="457200" indent="-457200" fontAlgn="base">
              <a:buFont typeface="Wingdings" panose="05000000000000000000" pitchFamily="2" charset="2"/>
              <a:buChar char="ü"/>
            </a:pPr>
            <a:r>
              <a:rPr lang="en-US" dirty="0">
                <a:solidFill>
                  <a:srgbClr val="000000"/>
                </a:solidFill>
                <a:latin typeface="Arial"/>
                <a:cs typeface="Arial"/>
              </a:rPr>
              <a:t>Know how to populate these results in the infographic template</a:t>
            </a:r>
          </a:p>
        </p:txBody>
      </p:sp>
      <p:pic>
        <p:nvPicPr>
          <p:cNvPr id="3" name="Graphic 2" descr="Bullseye with solid fill">
            <a:extLst>
              <a:ext uri="{FF2B5EF4-FFF2-40B4-BE49-F238E27FC236}">
                <a16:creationId xmlns:a16="http://schemas.microsoft.com/office/drawing/2014/main" id="{C06A4499-5654-4FE3-F588-3C86072EE98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080636" y="1833052"/>
            <a:ext cx="3474929" cy="3474929"/>
          </a:xfrm>
          <a:prstGeom prst="rect">
            <a:avLst/>
          </a:prstGeom>
        </p:spPr>
      </p:pic>
    </p:spTree>
    <p:extLst>
      <p:ext uri="{BB962C8B-B14F-4D97-AF65-F5344CB8AC3E}">
        <p14:creationId xmlns:p14="http://schemas.microsoft.com/office/powerpoint/2010/main" val="39124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3381-02B9-B90E-493C-6168FDEB9C42}"/>
              </a:ext>
            </a:extLst>
          </p:cNvPr>
          <p:cNvSpPr>
            <a:spLocks noGrp="1"/>
          </p:cNvSpPr>
          <p:nvPr>
            <p:ph type="title"/>
          </p:nvPr>
        </p:nvSpPr>
        <p:spPr/>
        <p:txBody>
          <a:bodyPr/>
          <a:lstStyle/>
          <a:p>
            <a:r>
              <a:rPr lang="en-US" dirty="0"/>
              <a:t>Where to Get Supplies</a:t>
            </a:r>
          </a:p>
        </p:txBody>
      </p:sp>
      <p:sp>
        <p:nvSpPr>
          <p:cNvPr id="3" name="Content Placeholder 2">
            <a:extLst>
              <a:ext uri="{FF2B5EF4-FFF2-40B4-BE49-F238E27FC236}">
                <a16:creationId xmlns:a16="http://schemas.microsoft.com/office/drawing/2014/main" id="{75DD5C7B-A368-0604-E556-883FD1ECCE52}"/>
              </a:ext>
            </a:extLst>
          </p:cNvPr>
          <p:cNvSpPr>
            <a:spLocks noGrp="1"/>
          </p:cNvSpPr>
          <p:nvPr>
            <p:ph sz="half" idx="1"/>
          </p:nvPr>
        </p:nvSpPr>
        <p:spPr>
          <a:xfrm>
            <a:off x="838199" y="1825625"/>
            <a:ext cx="10201508" cy="1963437"/>
          </a:xfrm>
        </p:spPr>
        <p:txBody>
          <a:bodyPr>
            <a:normAutofit lnSpcReduction="10000"/>
          </a:bodyPr>
          <a:lstStyle/>
          <a:p>
            <a:r>
              <a:rPr lang="en-US" dirty="0"/>
              <a:t>Canva infographic templates are on the websites</a:t>
            </a:r>
          </a:p>
          <a:p>
            <a:pPr lvl="1"/>
            <a:r>
              <a:rPr lang="en-US" dirty="0"/>
              <a:t>IOE: EATS &gt; Data Dissemination</a:t>
            </a:r>
          </a:p>
          <a:p>
            <a:pPr lvl="1"/>
            <a:r>
              <a:rPr lang="en-US" dirty="0"/>
              <a:t>Adult: Survey &amp; Evaluation Resources &gt; Data Dissemination</a:t>
            </a:r>
          </a:p>
          <a:p>
            <a:r>
              <a:rPr lang="en-US" dirty="0"/>
              <a:t>Interactive datasets are in your LHD Evaluation OneDrive folder, but only IOE datasets for now</a:t>
            </a:r>
          </a:p>
        </p:txBody>
      </p:sp>
      <p:pic>
        <p:nvPicPr>
          <p:cNvPr id="8" name="Picture 7">
            <a:extLst>
              <a:ext uri="{FF2B5EF4-FFF2-40B4-BE49-F238E27FC236}">
                <a16:creationId xmlns:a16="http://schemas.microsoft.com/office/drawing/2014/main" id="{2D28A0DE-2744-BBA9-757C-34A2B6E877A9}"/>
              </a:ext>
            </a:extLst>
          </p:cNvPr>
          <p:cNvPicPr>
            <a:picLocks noChangeAspect="1"/>
          </p:cNvPicPr>
          <p:nvPr/>
        </p:nvPicPr>
        <p:blipFill>
          <a:blip r:embed="rId2"/>
          <a:stretch>
            <a:fillRect/>
          </a:stretch>
        </p:blipFill>
        <p:spPr>
          <a:xfrm>
            <a:off x="921835" y="4356951"/>
            <a:ext cx="5824654" cy="1243314"/>
          </a:xfrm>
          <a:prstGeom prst="rect">
            <a:avLst/>
          </a:prstGeom>
        </p:spPr>
      </p:pic>
      <p:pic>
        <p:nvPicPr>
          <p:cNvPr id="10" name="Picture 9">
            <a:extLst>
              <a:ext uri="{FF2B5EF4-FFF2-40B4-BE49-F238E27FC236}">
                <a16:creationId xmlns:a16="http://schemas.microsoft.com/office/drawing/2014/main" id="{3B25C25A-A3C8-1229-2592-33B4D716EA83}"/>
              </a:ext>
            </a:extLst>
          </p:cNvPr>
          <p:cNvPicPr>
            <a:picLocks noChangeAspect="1"/>
          </p:cNvPicPr>
          <p:nvPr/>
        </p:nvPicPr>
        <p:blipFill>
          <a:blip r:embed="rId3"/>
          <a:stretch>
            <a:fillRect/>
          </a:stretch>
        </p:blipFill>
        <p:spPr>
          <a:xfrm>
            <a:off x="6638543" y="4356951"/>
            <a:ext cx="4401164" cy="962159"/>
          </a:xfrm>
          <a:prstGeom prst="rect">
            <a:avLst/>
          </a:prstGeom>
        </p:spPr>
      </p:pic>
    </p:spTree>
    <p:extLst>
      <p:ext uri="{BB962C8B-B14F-4D97-AF65-F5344CB8AC3E}">
        <p14:creationId xmlns:p14="http://schemas.microsoft.com/office/powerpoint/2010/main" val="39913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9CC8-CC31-AFD0-EC96-4F2669BC2078}"/>
              </a:ext>
            </a:extLst>
          </p:cNvPr>
          <p:cNvSpPr>
            <a:spLocks noGrp="1"/>
          </p:cNvSpPr>
          <p:nvPr>
            <p:ph type="title"/>
          </p:nvPr>
        </p:nvSpPr>
        <p:spPr/>
        <p:txBody>
          <a:bodyPr/>
          <a:lstStyle/>
          <a:p>
            <a:r>
              <a:rPr lang="en-US" dirty="0"/>
              <a:t>Why change the process?</a:t>
            </a:r>
          </a:p>
        </p:txBody>
      </p:sp>
      <p:sp>
        <p:nvSpPr>
          <p:cNvPr id="3" name="Content Placeholder 2">
            <a:extLst>
              <a:ext uri="{FF2B5EF4-FFF2-40B4-BE49-F238E27FC236}">
                <a16:creationId xmlns:a16="http://schemas.microsoft.com/office/drawing/2014/main" id="{B6A2BF5E-46C0-CAFC-4DAF-3A8ACE3C5709}"/>
              </a:ext>
            </a:extLst>
          </p:cNvPr>
          <p:cNvSpPr>
            <a:spLocks noGrp="1"/>
          </p:cNvSpPr>
          <p:nvPr>
            <p:ph sz="half" idx="1"/>
          </p:nvPr>
        </p:nvSpPr>
        <p:spPr>
          <a:xfrm>
            <a:off x="838199" y="1825625"/>
            <a:ext cx="10515599" cy="4028765"/>
          </a:xfrm>
        </p:spPr>
        <p:txBody>
          <a:bodyPr>
            <a:normAutofit fontScale="92500" lnSpcReduction="20000"/>
          </a:bodyPr>
          <a:lstStyle/>
          <a:p>
            <a:r>
              <a:rPr lang="en-US" dirty="0"/>
              <a:t>Site-level infographics were not the ideal data product for all.</a:t>
            </a:r>
          </a:p>
          <a:p>
            <a:r>
              <a:rPr lang="en-US" dirty="0"/>
              <a:t>Small schools, rural schools, and afterschool sites could not always attain 30 matched pairs at the school-level.</a:t>
            </a:r>
          </a:p>
          <a:p>
            <a:r>
              <a:rPr lang="en-US" dirty="0"/>
              <a:t>Some LHDs requested analyzed data for other purposes, e.g., LHD year-end reporting, but NPI does not have the capacity to do custom LHD-by-LHD data analysis. </a:t>
            </a:r>
          </a:p>
          <a:p>
            <a:r>
              <a:rPr lang="en-US" dirty="0"/>
              <a:t>ADA best practices in Canva are time-consuming on a large scale, which delays getting you your data products.</a:t>
            </a:r>
          </a:p>
          <a:p>
            <a:r>
              <a:rPr lang="en-US" dirty="0"/>
              <a:t>As we sunset CFHL, the interactive datasets may act as data entry templates of old. If you plan to continue to utilize EATS in some capacity, interactive datasets can do a basic analysis of your data. If interested, reach out!</a:t>
            </a:r>
          </a:p>
        </p:txBody>
      </p:sp>
    </p:spTree>
    <p:extLst>
      <p:ext uri="{BB962C8B-B14F-4D97-AF65-F5344CB8AC3E}">
        <p14:creationId xmlns:p14="http://schemas.microsoft.com/office/powerpoint/2010/main" val="211071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6F8E-93E9-2D6D-4D9B-D6DE89DBA28A}"/>
              </a:ext>
            </a:extLst>
          </p:cNvPr>
          <p:cNvSpPr>
            <a:spLocks noGrp="1"/>
          </p:cNvSpPr>
          <p:nvPr>
            <p:ph type="title"/>
          </p:nvPr>
        </p:nvSpPr>
        <p:spPr/>
        <p:txBody>
          <a:bodyPr/>
          <a:lstStyle/>
          <a:p>
            <a:r>
              <a:rPr lang="en-US" dirty="0"/>
              <a:t>New Data Dissemination Process</a:t>
            </a:r>
          </a:p>
        </p:txBody>
      </p:sp>
      <p:sp>
        <p:nvSpPr>
          <p:cNvPr id="3" name="Content Placeholder 2">
            <a:extLst>
              <a:ext uri="{FF2B5EF4-FFF2-40B4-BE49-F238E27FC236}">
                <a16:creationId xmlns:a16="http://schemas.microsoft.com/office/drawing/2014/main" id="{42C4305E-49F1-E016-2282-F0A4C4B0AFDF}"/>
              </a:ext>
            </a:extLst>
          </p:cNvPr>
          <p:cNvSpPr>
            <a:spLocks noGrp="1"/>
          </p:cNvSpPr>
          <p:nvPr>
            <p:ph idx="1"/>
          </p:nvPr>
        </p:nvSpPr>
        <p:spPr/>
        <p:txBody>
          <a:bodyPr>
            <a:normAutofit/>
          </a:bodyPr>
          <a:lstStyle/>
          <a:p>
            <a:pPr marL="0" indent="0">
              <a:buNone/>
            </a:pPr>
            <a:r>
              <a:rPr lang="en-US" sz="3200" b="1" dirty="0"/>
              <a:t>Two Components</a:t>
            </a:r>
          </a:p>
          <a:p>
            <a:endParaRPr lang="en-US" dirty="0"/>
          </a:p>
          <a:p>
            <a:pPr marL="514350" indent="-514350">
              <a:buFont typeface="+mj-lt"/>
              <a:buAutoNum type="arabicPeriod"/>
            </a:pPr>
            <a:r>
              <a:rPr lang="en-US" dirty="0"/>
              <a:t>An </a:t>
            </a:r>
            <a:r>
              <a:rPr lang="en-US" b="1" dirty="0"/>
              <a:t>IOE Infographic Template </a:t>
            </a:r>
            <a:r>
              <a:rPr lang="en-US" dirty="0"/>
              <a:t>that each LHD can customize to create a visually appealing infographic that can be printed or shared digitally (Canva) </a:t>
            </a:r>
          </a:p>
          <a:p>
            <a:pPr marL="514350" indent="-514350">
              <a:buFont typeface="+mj-lt"/>
              <a:buAutoNum type="arabicPeriod"/>
            </a:pPr>
            <a:r>
              <a:rPr lang="en-US" dirty="0"/>
              <a:t>An </a:t>
            </a:r>
            <a:r>
              <a:rPr lang="en-US" b="1" dirty="0"/>
              <a:t>Interactive* Dataset </a:t>
            </a:r>
            <a:r>
              <a:rPr lang="en-US" dirty="0"/>
              <a:t>that analyzes and summarizing your LHD’s pre/post findings (Excel) </a:t>
            </a:r>
          </a:p>
          <a:p>
            <a:pPr marL="0" indent="0">
              <a:buNone/>
            </a:pPr>
            <a:endParaRPr lang="en-US" dirty="0"/>
          </a:p>
          <a:p>
            <a:pPr marL="0" indent="0">
              <a:buNone/>
            </a:pPr>
            <a:r>
              <a:rPr lang="en-US" dirty="0"/>
              <a:t>*</a:t>
            </a:r>
            <a:r>
              <a:rPr lang="en-US" sz="1600" dirty="0"/>
              <a:t>Interactive indicates results can be filtered at multiple levels including school, district, LHD, and curricula. </a:t>
            </a:r>
          </a:p>
        </p:txBody>
      </p:sp>
    </p:spTree>
    <p:extLst>
      <p:ext uri="{BB962C8B-B14F-4D97-AF65-F5344CB8AC3E}">
        <p14:creationId xmlns:p14="http://schemas.microsoft.com/office/powerpoint/2010/main" val="340797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CA16-EEB2-D610-AE04-8F7319402A45}"/>
              </a:ext>
            </a:extLst>
          </p:cNvPr>
          <p:cNvSpPr>
            <a:spLocks noGrp="1"/>
          </p:cNvSpPr>
          <p:nvPr>
            <p:ph type="title"/>
          </p:nvPr>
        </p:nvSpPr>
        <p:spPr/>
        <p:txBody>
          <a:bodyPr/>
          <a:lstStyle/>
          <a:p>
            <a:r>
              <a:rPr lang="en-US" dirty="0"/>
              <a:t>Canva: Account Types</a:t>
            </a:r>
          </a:p>
        </p:txBody>
      </p:sp>
      <p:sp>
        <p:nvSpPr>
          <p:cNvPr id="3" name="Content Placeholder 2">
            <a:extLst>
              <a:ext uri="{FF2B5EF4-FFF2-40B4-BE49-F238E27FC236}">
                <a16:creationId xmlns:a16="http://schemas.microsoft.com/office/drawing/2014/main" id="{A0EA244E-EDB5-99A9-3D83-44473EA6EED3}"/>
              </a:ext>
            </a:extLst>
          </p:cNvPr>
          <p:cNvSpPr>
            <a:spLocks noGrp="1"/>
          </p:cNvSpPr>
          <p:nvPr>
            <p:ph idx="1"/>
          </p:nvPr>
        </p:nvSpPr>
        <p:spPr/>
        <p:txBody>
          <a:bodyPr/>
          <a:lstStyle/>
          <a:p>
            <a:r>
              <a:rPr lang="en-US" dirty="0"/>
              <a:t>Like the Data Storytelling Toolkit, the template was created in Canva, using features available to free Canva accounts.</a:t>
            </a:r>
          </a:p>
          <a:p>
            <a:r>
              <a:rPr lang="en-US" dirty="0"/>
              <a:t>With a free Canva account, you can update text, change graphic colors, swap out graphics, rearrange text and graphics, and add or delete content. </a:t>
            </a:r>
          </a:p>
          <a:p>
            <a:r>
              <a:rPr lang="en-US" dirty="0"/>
              <a:t>If you have a paid Canva Pro account, you can access premium graphics and additional collaboration features.</a:t>
            </a:r>
          </a:p>
          <a:p>
            <a:r>
              <a:rPr lang="en-US" dirty="0"/>
              <a:t>All graphics in the IOE Infographic Template are free and it is already branded according to CFHL branding guide.</a:t>
            </a:r>
          </a:p>
        </p:txBody>
      </p:sp>
    </p:spTree>
    <p:extLst>
      <p:ext uri="{BB962C8B-B14F-4D97-AF65-F5344CB8AC3E}">
        <p14:creationId xmlns:p14="http://schemas.microsoft.com/office/powerpoint/2010/main" val="306184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95B-6387-DF8A-BE11-37A15CFC9662}"/>
              </a:ext>
            </a:extLst>
          </p:cNvPr>
          <p:cNvSpPr>
            <a:spLocks noGrp="1"/>
          </p:cNvSpPr>
          <p:nvPr>
            <p:ph type="title"/>
          </p:nvPr>
        </p:nvSpPr>
        <p:spPr/>
        <p:txBody>
          <a:bodyPr/>
          <a:lstStyle/>
          <a:p>
            <a:r>
              <a:rPr lang="en-US" dirty="0"/>
              <a:t>Canva: Instructions</a:t>
            </a:r>
          </a:p>
        </p:txBody>
      </p:sp>
      <p:sp>
        <p:nvSpPr>
          <p:cNvPr id="3" name="Content Placeholder 2">
            <a:extLst>
              <a:ext uri="{FF2B5EF4-FFF2-40B4-BE49-F238E27FC236}">
                <a16:creationId xmlns:a16="http://schemas.microsoft.com/office/drawing/2014/main" id="{C5000F05-BC1B-2D39-D866-493355A3F078}"/>
              </a:ext>
            </a:extLst>
          </p:cNvPr>
          <p:cNvSpPr>
            <a:spLocks noGrp="1"/>
          </p:cNvSpPr>
          <p:nvPr>
            <p:ph idx="1"/>
          </p:nvPr>
        </p:nvSpPr>
        <p:spPr>
          <a:xfrm>
            <a:off x="838200" y="1825625"/>
            <a:ext cx="5662961" cy="4351338"/>
          </a:xfrm>
        </p:spPr>
        <p:txBody>
          <a:bodyPr/>
          <a:lstStyle/>
          <a:p>
            <a:r>
              <a:rPr lang="en-US" dirty="0"/>
              <a:t>The template contains instructions throughout in the form of comments which will alert you to the necessary customizations.</a:t>
            </a:r>
          </a:p>
          <a:p>
            <a:r>
              <a:rPr lang="en-US" dirty="0"/>
              <a:t>Please do not alter comments in the parent template nor add new comments. </a:t>
            </a:r>
          </a:p>
        </p:txBody>
      </p:sp>
      <p:pic>
        <p:nvPicPr>
          <p:cNvPr id="5" name="Picture 4">
            <a:extLst>
              <a:ext uri="{FF2B5EF4-FFF2-40B4-BE49-F238E27FC236}">
                <a16:creationId xmlns:a16="http://schemas.microsoft.com/office/drawing/2014/main" id="{98CB7AFF-4806-F602-4843-636572662E8F}"/>
              </a:ext>
            </a:extLst>
          </p:cNvPr>
          <p:cNvPicPr>
            <a:picLocks noChangeAspect="1"/>
          </p:cNvPicPr>
          <p:nvPr/>
        </p:nvPicPr>
        <p:blipFill>
          <a:blip r:embed="rId2"/>
          <a:stretch>
            <a:fillRect/>
          </a:stretch>
        </p:blipFill>
        <p:spPr>
          <a:xfrm>
            <a:off x="7070584" y="825192"/>
            <a:ext cx="4283216" cy="4850780"/>
          </a:xfrm>
          <a:prstGeom prst="rect">
            <a:avLst/>
          </a:prstGeom>
        </p:spPr>
      </p:pic>
    </p:spTree>
    <p:extLst>
      <p:ext uri="{BB962C8B-B14F-4D97-AF65-F5344CB8AC3E}">
        <p14:creationId xmlns:p14="http://schemas.microsoft.com/office/powerpoint/2010/main" val="89332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D6B1-288B-56A0-C589-F6879142D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035DA-47A7-3C26-1784-2FFF7F807724}"/>
              </a:ext>
            </a:extLst>
          </p:cNvPr>
          <p:cNvSpPr>
            <a:spLocks noGrp="1"/>
          </p:cNvSpPr>
          <p:nvPr>
            <p:ph type="title"/>
          </p:nvPr>
        </p:nvSpPr>
        <p:spPr>
          <a:xfrm>
            <a:off x="838200" y="365125"/>
            <a:ext cx="10515600" cy="1325563"/>
          </a:xfrm>
        </p:spPr>
        <p:txBody>
          <a:bodyPr anchor="ctr">
            <a:normAutofit/>
          </a:bodyPr>
          <a:lstStyle/>
          <a:p>
            <a:r>
              <a:rPr lang="en-US" dirty="0"/>
              <a:t>Canva: Updating Data</a:t>
            </a:r>
          </a:p>
        </p:txBody>
      </p:sp>
      <p:sp>
        <p:nvSpPr>
          <p:cNvPr id="3" name="Content Placeholder 2">
            <a:extLst>
              <a:ext uri="{FF2B5EF4-FFF2-40B4-BE49-F238E27FC236}">
                <a16:creationId xmlns:a16="http://schemas.microsoft.com/office/drawing/2014/main" id="{3247BD37-414F-BAFC-731B-F5A7FE12CBE1}"/>
              </a:ext>
            </a:extLst>
          </p:cNvPr>
          <p:cNvSpPr>
            <a:spLocks noGrp="1"/>
          </p:cNvSpPr>
          <p:nvPr>
            <p:ph sz="half" idx="1"/>
          </p:nvPr>
        </p:nvSpPr>
        <p:spPr>
          <a:xfrm>
            <a:off x="838199" y="1825625"/>
            <a:ext cx="11205117" cy="1603375"/>
          </a:xfrm>
        </p:spPr>
        <p:txBody>
          <a:bodyPr>
            <a:normAutofit fontScale="92500" lnSpcReduction="10000"/>
          </a:bodyPr>
          <a:lstStyle/>
          <a:p>
            <a:r>
              <a:rPr lang="en-US" dirty="0"/>
              <a:t>To serve as a visual, there is example data in the template’s graphs that you will need to update with your own data.</a:t>
            </a:r>
          </a:p>
          <a:p>
            <a:r>
              <a:rPr lang="en-US" dirty="0"/>
              <a:t>Sample sizes and pre/post finding statements are represented by an “X” in the template. You will replace the “X” with your data.</a:t>
            </a:r>
          </a:p>
        </p:txBody>
      </p:sp>
      <p:pic>
        <p:nvPicPr>
          <p:cNvPr id="5" name="Picture 4">
            <a:extLst>
              <a:ext uri="{FF2B5EF4-FFF2-40B4-BE49-F238E27FC236}">
                <a16:creationId xmlns:a16="http://schemas.microsoft.com/office/drawing/2014/main" id="{AB7D56EA-CD93-DC97-798F-CC0BF70536E4}"/>
              </a:ext>
            </a:extLst>
          </p:cNvPr>
          <p:cNvPicPr>
            <a:picLocks noChangeAspect="1"/>
          </p:cNvPicPr>
          <p:nvPr/>
        </p:nvPicPr>
        <p:blipFill>
          <a:blip r:embed="rId2"/>
          <a:stretch>
            <a:fillRect/>
          </a:stretch>
        </p:blipFill>
        <p:spPr>
          <a:xfrm>
            <a:off x="2685731" y="3429000"/>
            <a:ext cx="6820538" cy="2545755"/>
          </a:xfrm>
          <a:prstGeom prst="rect">
            <a:avLst/>
          </a:prstGeom>
        </p:spPr>
      </p:pic>
    </p:spTree>
    <p:extLst>
      <p:ext uri="{BB962C8B-B14F-4D97-AF65-F5344CB8AC3E}">
        <p14:creationId xmlns:p14="http://schemas.microsoft.com/office/powerpoint/2010/main" val="243758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e515f2-057f-4c6c-9009-40b624203122" xsi:nil="true"/>
    <lcf76f155ced4ddcb4097134ff3c332f xmlns="aa572fdf-9ee6-45c3-8555-cedceb13ba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34656826B405439EBE9B90EEBCBEBE" ma:contentTypeVersion="18" ma:contentTypeDescription="Create a new document." ma:contentTypeScope="" ma:versionID="cbcbff078ab18b4f48dff9884b8bfa3d">
  <xsd:schema xmlns:xsd="http://www.w3.org/2001/XMLSchema" xmlns:xs="http://www.w3.org/2001/XMLSchema" xmlns:p="http://schemas.microsoft.com/office/2006/metadata/properties" xmlns:ns2="4de515f2-057f-4c6c-9009-40b624203122" xmlns:ns3="aa572fdf-9ee6-45c3-8555-cedceb13baa8" targetNamespace="http://schemas.microsoft.com/office/2006/metadata/properties" ma:root="true" ma:fieldsID="cd93446b64f101b473f58bf28b58bcd3" ns2:_="" ns3:_="">
    <xsd:import namespace="4de515f2-057f-4c6c-9009-40b624203122"/>
    <xsd:import namespace="aa572fdf-9ee6-45c3-8555-cedceb13ba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5f2-057f-4c6c-9009-40b6242031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f96132-7575-4dc3-b6aa-46cada61f72b}" ma:internalName="TaxCatchAll" ma:showField="CatchAllData" ma:web="4de515f2-057f-4c6c-9009-40b6242031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572fdf-9ee6-45c3-8555-cedceb13ba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72527-AB63-4D3C-8C47-BBD62F22CF14}">
  <ds:schemaRefs>
    <ds:schemaRef ds:uri="4de515f2-057f-4c6c-9009-40b624203122"/>
    <ds:schemaRef ds:uri="aa572fdf-9ee6-45c3-8555-cedceb13ba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3.xml><?xml version="1.0" encoding="utf-8"?>
<ds:datastoreItem xmlns:ds="http://schemas.openxmlformats.org/officeDocument/2006/customXml" ds:itemID="{D9118CBC-6789-4D95-9B33-A982A83A97B4}">
  <ds:schemaRefs>
    <ds:schemaRef ds:uri="4de515f2-057f-4c6c-9009-40b624203122"/>
    <ds:schemaRef ds:uri="aa572fdf-9ee6-45c3-8555-cedceb13ba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35658</TotalTime>
  <Words>1501</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Abadi Extra Light</vt:lpstr>
      <vt:lpstr>Aptos</vt:lpstr>
      <vt:lpstr>Arial</vt:lpstr>
      <vt:lpstr>Calibri</vt:lpstr>
      <vt:lpstr>Wingdings</vt:lpstr>
      <vt:lpstr>Office Theme</vt:lpstr>
      <vt:lpstr>1_Custom Design</vt:lpstr>
      <vt:lpstr>Custom Design</vt:lpstr>
      <vt:lpstr>Infographic Customization Training</vt:lpstr>
      <vt:lpstr>Access the recording &amp; slides</vt:lpstr>
      <vt:lpstr>Training Objectives</vt:lpstr>
      <vt:lpstr>Where to Get Supplies</vt:lpstr>
      <vt:lpstr>Why change the process?</vt:lpstr>
      <vt:lpstr>New Data Dissemination Process</vt:lpstr>
      <vt:lpstr>Canva: Account Types</vt:lpstr>
      <vt:lpstr>Canva: Instructions</vt:lpstr>
      <vt:lpstr>Canva: Updating Data</vt:lpstr>
      <vt:lpstr>Canva: Get Started</vt:lpstr>
      <vt:lpstr>Canva: Collaborate</vt:lpstr>
      <vt:lpstr>Canva: Navigating Core Features</vt:lpstr>
      <vt:lpstr>Canva: Navigate Core Features</vt:lpstr>
      <vt:lpstr>Canva: Share a Finished Product</vt:lpstr>
      <vt:lpstr>Don’t Forget! Accessibility and 508 Compliance</vt:lpstr>
      <vt:lpstr>Canva Help</vt:lpstr>
      <vt:lpstr>Interactive Dataset</vt:lpstr>
      <vt:lpstr>Interactive Dataset: Components</vt:lpstr>
      <vt:lpstr>Let’s take a look at the templates together…</vt:lpstr>
      <vt:lpstr>Additional Info</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Amanda M Linares</cp:lastModifiedBy>
  <cp:revision>210</cp:revision>
  <dcterms:created xsi:type="dcterms:W3CDTF">2022-04-06T22:46:18Z</dcterms:created>
  <dcterms:modified xsi:type="dcterms:W3CDTF">2025-08-19T16:44:48Z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0x0101007E34656826B405439EBE9B90EEBCBEBE</vt:lpwstr>
  </property>
  <property fmtid="{D5CDD505-2E9C-101B-9397-08002B2CF9AE}" pid="3" name="MediaServiceImageTags">
    <vt:lpwstr/>
  </property>
</Properties>
</file>