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8" r:id="rId2"/>
    <p:sldId id="284" r:id="rId3"/>
    <p:sldId id="300" r:id="rId4"/>
    <p:sldId id="285" r:id="rId5"/>
    <p:sldId id="302" r:id="rId6"/>
    <p:sldId id="301" r:id="rId7"/>
    <p:sldId id="304" r:id="rId8"/>
    <p:sldId id="303" r:id="rId9"/>
    <p:sldId id="291" r:id="rId10"/>
    <p:sldId id="280" r:id="rId11"/>
    <p:sldId id="263" r:id="rId12"/>
    <p:sldId id="286" r:id="rId13"/>
    <p:sldId id="265" r:id="rId14"/>
    <p:sldId id="295" r:id="rId15"/>
    <p:sldId id="305" r:id="rId16"/>
    <p:sldId id="283" r:id="rId17"/>
    <p:sldId id="290" r:id="rId18"/>
    <p:sldId id="289" r:id="rId19"/>
    <p:sldId id="288" r:id="rId20"/>
    <p:sldId id="278" r:id="rId21"/>
    <p:sldId id="293" r:id="rId22"/>
    <p:sldId id="292" r:id="rId23"/>
    <p:sldId id="266" r:id="rId24"/>
    <p:sldId id="267" r:id="rId25"/>
    <p:sldId id="269" r:id="rId26"/>
    <p:sldId id="270" r:id="rId27"/>
    <p:sldId id="299" r:id="rId2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1A2DF4-80AE-4FD0-99C0-4FA30702F730}">
          <p14:sldIdLst>
            <p14:sldId id="258"/>
            <p14:sldId id="284"/>
            <p14:sldId id="300"/>
            <p14:sldId id="285"/>
            <p14:sldId id="302"/>
            <p14:sldId id="301"/>
            <p14:sldId id="304"/>
            <p14:sldId id="303"/>
            <p14:sldId id="291"/>
            <p14:sldId id="280"/>
            <p14:sldId id="263"/>
            <p14:sldId id="286"/>
            <p14:sldId id="265"/>
            <p14:sldId id="295"/>
            <p14:sldId id="305"/>
            <p14:sldId id="283"/>
            <p14:sldId id="290"/>
            <p14:sldId id="289"/>
            <p14:sldId id="288"/>
            <p14:sldId id="278"/>
            <p14:sldId id="293"/>
            <p14:sldId id="292"/>
            <p14:sldId id="266"/>
            <p14:sldId id="267"/>
            <p14:sldId id="269"/>
            <p14:sldId id="270"/>
          </p14:sldIdLst>
        </p14:section>
        <p14:section name="Untitled Section" id="{6B684A6B-8196-48D8-9B5B-D12A36E0CBE0}">
          <p14:sldIdLst/>
        </p14:section>
        <p14:section name="Untitled Section" id="{DE803B4B-48C8-412A-A5AD-33D6F92AEB16}">
          <p14:sldIdLst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  <a:srgbClr val="FBB131"/>
    <a:srgbClr val="91C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2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63E98AD-7B51-4DC6-82E1-521A52F6A235}" type="datetimeFigureOut">
              <a:rPr lang="en-US" smtClean="0"/>
              <a:t>8/15/2025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2C40387-D8E8-4747-B676-98ED036C8F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57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B0CA8BD-0DB8-644A-9282-E9F3E488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7097485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6E88C916-3666-9740-89F0-549B7BA79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321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56F8CCC4-58F0-AE4A-83B2-DFB6FD6EAF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361380"/>
            <a:ext cx="3414109" cy="6604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743F913D-44F0-6943-AF7B-1B5EDA4EA8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057207"/>
            <a:ext cx="2859088" cy="53181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07FFB7-E6B7-604F-AB8A-3636592F9D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750550"/>
            <a:ext cx="8265886" cy="798192"/>
          </a:xfrm>
        </p:spPr>
        <p:txBody>
          <a:bodyPr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0018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598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313786"/>
            <a:ext cx="10817838" cy="767528"/>
          </a:xfrm>
          <a:noFill/>
        </p:spPr>
        <p:txBody>
          <a:bodyPr>
            <a:normAutofit/>
          </a:bodyPr>
          <a:lstStyle>
            <a:lvl1pPr>
              <a:defRPr sz="35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657" y="0"/>
            <a:ext cx="12257314" cy="161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3" y="55078"/>
            <a:ext cx="10970237" cy="1257014"/>
          </a:xfrm>
          <a:noFill/>
        </p:spPr>
        <p:txBody>
          <a:bodyPr>
            <a:normAutofit/>
          </a:bodyPr>
          <a:lstStyle>
            <a:lvl1pPr>
              <a:defRPr sz="35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76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655" y="0"/>
            <a:ext cx="12257310" cy="161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14437"/>
            <a:ext cx="10515600" cy="1325563"/>
          </a:xfrm>
          <a:noFill/>
        </p:spPr>
        <p:txBody>
          <a:bodyPr>
            <a:normAutofit/>
          </a:bodyPr>
          <a:lstStyle>
            <a:lvl1pPr>
              <a:defRPr sz="35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58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071C8D-2A51-D246-AA94-E9CB910FBB98}"/>
              </a:ext>
            </a:extLst>
          </p:cNvPr>
          <p:cNvSpPr/>
          <p:nvPr userDrawn="1"/>
        </p:nvSpPr>
        <p:spPr>
          <a:xfrm>
            <a:off x="6390640" y="6085840"/>
            <a:ext cx="5516880" cy="772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94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54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4" y="130630"/>
            <a:ext cx="5178239" cy="6590846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xmlns="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8765EA4-6984-5848-8818-2A8FAE52ED87}"/>
              </a:ext>
            </a:extLst>
          </p:cNvPr>
          <p:cNvSpPr/>
          <p:nvPr userDrawn="1"/>
        </p:nvSpPr>
        <p:spPr>
          <a:xfrm>
            <a:off x="6634480" y="6176962"/>
            <a:ext cx="1330960" cy="54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B5A84DAB-EC3E-0B44-B20D-4056EC3F0125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875874" y="133577"/>
            <a:ext cx="5178239" cy="659084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9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52400" y="152400"/>
            <a:ext cx="5137806" cy="656907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4E688AFC-0F3C-934F-ACB2-4EF128FCF62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xmlns="" id="{294EB706-0D78-4B4D-9752-B222D4B4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xmlns="" id="{E93944E4-DF33-4C41-8E07-6F86F4A7C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4B7F958F-69A1-D94A-976F-4605308C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8FE2F57-8BC4-4C49-9F97-4B6098A8A6BB}"/>
              </a:ext>
            </a:extLst>
          </p:cNvPr>
          <p:cNvSpPr/>
          <p:nvPr userDrawn="1"/>
        </p:nvSpPr>
        <p:spPr>
          <a:xfrm>
            <a:off x="6492240" y="6176962"/>
            <a:ext cx="5384800" cy="54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76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88EBAB-B081-694E-9499-A18ACD006188}"/>
              </a:ext>
            </a:extLst>
          </p:cNvPr>
          <p:cNvSpPr/>
          <p:nvPr userDrawn="1"/>
        </p:nvSpPr>
        <p:spPr>
          <a:xfrm>
            <a:off x="6634480" y="6176962"/>
            <a:ext cx="1330960" cy="54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6" y="130628"/>
            <a:ext cx="5185496" cy="327850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75874" y="3448870"/>
            <a:ext cx="5185497" cy="325863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xmlns="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71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52401" y="217714"/>
            <a:ext cx="5160666" cy="321128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52400" y="3429000"/>
            <a:ext cx="5160666" cy="329247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80B5C06A-4695-D04A-B4EC-9611DA53EE0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xmlns="" id="{A7C7B9C6-41DC-8E4C-AC0C-BF219311D4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xmlns="" id="{B1982A7A-1223-C34E-B84C-91F80443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8B182AA3-5BE9-FB41-8469-AA22466C0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2BA4694-FB48-6F4A-8A5C-D1D81285C306}"/>
              </a:ext>
            </a:extLst>
          </p:cNvPr>
          <p:cNvSpPr/>
          <p:nvPr userDrawn="1"/>
        </p:nvSpPr>
        <p:spPr>
          <a:xfrm>
            <a:off x="6471920" y="6176962"/>
            <a:ext cx="5394346" cy="54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02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3350BD6-B391-2240-B22E-E25C7A02B6EC}"/>
              </a:ext>
            </a:extLst>
          </p:cNvPr>
          <p:cNvSpPr/>
          <p:nvPr userDrawn="1"/>
        </p:nvSpPr>
        <p:spPr>
          <a:xfrm>
            <a:off x="6634480" y="6176962"/>
            <a:ext cx="1330960" cy="54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08203" y="190499"/>
            <a:ext cx="2731397" cy="320980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18729" y="190500"/>
            <a:ext cx="2389474" cy="3215772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918729" y="3419595"/>
            <a:ext cx="5120871" cy="3301879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xmlns="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2077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73872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5FAC313-4F1F-2A45-AB18-3446BB9C1FC8}"/>
              </a:ext>
            </a:extLst>
          </p:cNvPr>
          <p:cNvSpPr/>
          <p:nvPr userDrawn="1"/>
        </p:nvSpPr>
        <p:spPr>
          <a:xfrm>
            <a:off x="6624320" y="6127827"/>
            <a:ext cx="5262880" cy="677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95DB12B-3AB0-B14A-95E8-50F5D33B7B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58" y="-114196"/>
            <a:ext cx="12348905" cy="9858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3130DE3-AC00-864A-ADFE-9CA427BB8A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68298" y="5932545"/>
            <a:ext cx="12348905" cy="933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79B26FE-356E-8C42-ACF7-4AD5B643D1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0954" y="5182344"/>
            <a:ext cx="6070080" cy="6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02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Righ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CCD2842-FF27-3D4F-930E-CDE39F13101D}"/>
              </a:ext>
            </a:extLst>
          </p:cNvPr>
          <p:cNvSpPr/>
          <p:nvPr userDrawn="1"/>
        </p:nvSpPr>
        <p:spPr>
          <a:xfrm>
            <a:off x="6634480" y="6176962"/>
            <a:ext cx="1330960" cy="54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B344ADF4-4A34-FF4B-B28E-F0DA464C7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65986" y="3562350"/>
            <a:ext cx="2849513" cy="315912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xmlns="" id="{94C6B3AA-21EE-4D48-B66A-5607DDB3A8F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715500" y="3562351"/>
            <a:ext cx="2333626" cy="3159124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xmlns="" id="{1EBB1F3C-E931-3844-833F-B99E12BCA60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48924" y="150581"/>
            <a:ext cx="5200201" cy="3411769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xmlns="" id="{52D27C7D-F2B9-8F43-8A9D-7FB590B10F5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xmlns="" id="{486FD241-EACA-E94A-BED0-4225E29B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30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">
            <a:extLst>
              <a:ext uri="{FF2B5EF4-FFF2-40B4-BE49-F238E27FC236}">
                <a16:creationId xmlns:a16="http://schemas.microsoft.com/office/drawing/2014/main" xmlns="" id="{DA79FB5E-8D60-F34A-BDAC-7D2C449BB5B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xmlns="" id="{54992B99-9973-4F4A-A703-2D8443A0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xmlns="" id="{AC298B6B-BF39-3843-8902-AF9A00E8C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7393" y="237391"/>
            <a:ext cx="2461846" cy="2779543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xmlns="" id="{D100450A-C4B4-C445-AD3C-2E402A21C26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927838" y="237391"/>
            <a:ext cx="2385061" cy="2779544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xmlns="" id="{BF57ABBD-43FE-3444-A52E-AEE5B2C4D5B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37392" y="3235568"/>
            <a:ext cx="5075508" cy="3385041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C8765529-376F-D74F-B0E8-FAF8CDCB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D378A8D-9A34-FB4D-A95C-22FDADEBF2DA}"/>
              </a:ext>
            </a:extLst>
          </p:cNvPr>
          <p:cNvSpPr/>
          <p:nvPr userDrawn="1"/>
        </p:nvSpPr>
        <p:spPr>
          <a:xfrm>
            <a:off x="6583680" y="6176962"/>
            <a:ext cx="5242560" cy="54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45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Lef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4">
            <a:extLst>
              <a:ext uri="{FF2B5EF4-FFF2-40B4-BE49-F238E27FC236}">
                <a16:creationId xmlns:a16="http://schemas.microsoft.com/office/drawing/2014/main" xmlns="" id="{FC1475E7-C14F-E446-8414-83DF6441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xmlns="" id="{765ABCE9-2F11-F34E-B0DB-AA9F09637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xmlns="" id="{836FE405-E176-BB45-9B4B-1F865C9F76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0974" y="3807935"/>
            <a:ext cx="2753145" cy="282146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xmlns="" id="{96633653-4F6F-5241-9C3E-088CD293248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935430" y="3814573"/>
            <a:ext cx="2377469" cy="2814828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xmlns="" id="{07E68BAB-DEDD-C848-9DE4-0062DD19E02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80974" y="228600"/>
            <a:ext cx="5131925" cy="357479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BAC95668-9F03-824A-9DD6-E490F6522A8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81FD3FA0-56F1-A142-9AD7-B40B89BC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283562B-E6B3-4F45-B377-5EB770C60F95}"/>
              </a:ext>
            </a:extLst>
          </p:cNvPr>
          <p:cNvSpPr/>
          <p:nvPr userDrawn="1"/>
        </p:nvSpPr>
        <p:spPr>
          <a:xfrm>
            <a:off x="6654800" y="6176962"/>
            <a:ext cx="5212080" cy="54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04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DB51572-2361-F04D-A576-F95D7FBC9E5B}"/>
              </a:ext>
            </a:extLst>
          </p:cNvPr>
          <p:cNvSpPr/>
          <p:nvPr userDrawn="1"/>
        </p:nvSpPr>
        <p:spPr>
          <a:xfrm>
            <a:off x="6634480" y="6176962"/>
            <a:ext cx="1330960" cy="54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81103" y="3265362"/>
            <a:ext cx="2520397" cy="3435792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6" y="3265361"/>
            <a:ext cx="2592690" cy="343579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75876" y="198754"/>
            <a:ext cx="2592690" cy="306660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xmlns="" id="{8FA893B7-81D2-9A4B-B847-562AF6A61997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480603" y="198753"/>
            <a:ext cx="2520897" cy="3066607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xmlns="" id="{4B63FE48-61DA-6245-8958-8284086BB56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xmlns="" id="{6472E66B-5FF6-7F47-995B-C928AB6A1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2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495"/>
            <a:ext cx="10515600" cy="1090129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 baseline="0"/>
            </a:lvl1pPr>
            <a:lvl2pPr>
              <a:defRPr sz="22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9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2A3E05A-6A19-714F-848E-32E7E202E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1"/>
          <a:stretch/>
        </p:blipFill>
        <p:spPr>
          <a:xfrm>
            <a:off x="-45117" y="-197441"/>
            <a:ext cx="12282233" cy="64153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96412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24914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7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2A3E05A-6A19-714F-848E-32E7E202E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116" y="-50756"/>
            <a:ext cx="12282232" cy="6772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96412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24914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3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9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4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89855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0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12191992" cy="1598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24597"/>
            <a:ext cx="10515600" cy="1325563"/>
          </a:xfrm>
          <a:noFill/>
        </p:spPr>
        <p:txBody>
          <a:bodyPr>
            <a:normAutofit/>
          </a:bodyPr>
          <a:lstStyle>
            <a:lvl1pPr>
              <a:defRPr sz="35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2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2B9B452-FEEB-1F43-BD77-0BCCC5EED5EB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868" y="6214284"/>
            <a:ext cx="4762500" cy="482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8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50" r:id="rId3"/>
    <p:sldLayoutId id="2147483651" r:id="rId4"/>
    <p:sldLayoutId id="2147483679" r:id="rId5"/>
    <p:sldLayoutId id="2147483652" r:id="rId6"/>
    <p:sldLayoutId id="2147483653" r:id="rId7"/>
    <p:sldLayoutId id="2147483654" r:id="rId8"/>
    <p:sldLayoutId id="2147483676" r:id="rId9"/>
    <p:sldLayoutId id="2147483675" r:id="rId10"/>
    <p:sldLayoutId id="2147483677" r:id="rId11"/>
    <p:sldLayoutId id="2147483678" r:id="rId12"/>
    <p:sldLayoutId id="2147483655" r:id="rId13"/>
    <p:sldLayoutId id="2147483656" r:id="rId14"/>
    <p:sldLayoutId id="2147483669" r:id="rId15"/>
    <p:sldLayoutId id="2147483670" r:id="rId16"/>
    <p:sldLayoutId id="2147483668" r:id="rId17"/>
    <p:sldLayoutId id="2147483671" r:id="rId18"/>
    <p:sldLayoutId id="2147483657" r:id="rId19"/>
    <p:sldLayoutId id="2147483663" r:id="rId20"/>
    <p:sldLayoutId id="2147483664" r:id="rId21"/>
    <p:sldLayoutId id="2147483665" r:id="rId22"/>
    <p:sldLayoutId id="2147483666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b="1" i="0" kern="1200" baseline="0">
          <a:solidFill>
            <a:srgbClr val="005A9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3571D4-4813-B74C-AE0C-C482ABC74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11" y="1035940"/>
            <a:ext cx="10515600" cy="1325563"/>
          </a:xfrm>
        </p:spPr>
        <p:txBody>
          <a:bodyPr>
            <a:normAutofit/>
          </a:bodyPr>
          <a:lstStyle/>
          <a:p>
            <a:r>
              <a:rPr lang="en-US" sz="3100" dirty="0"/>
              <a:t>                   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EC6F5575-47FE-8F41-88EB-DBBF04A2B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361380"/>
            <a:ext cx="4252784" cy="660400"/>
          </a:xfrm>
        </p:spPr>
        <p:txBody>
          <a:bodyPr>
            <a:normAutofit/>
          </a:bodyPr>
          <a:lstStyle/>
          <a:p>
            <a:r>
              <a:rPr lang="en-US" dirty="0"/>
              <a:t>Presented by: Eileen </a:t>
            </a:r>
            <a:r>
              <a:rPr lang="en-US" dirty="0" err="1"/>
              <a:t>Hidahl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Title: Master Food Preserver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C904AADE-5565-7D47-94AA-541EF2D88F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5177877"/>
            <a:ext cx="2859088" cy="531813"/>
          </a:xfrm>
        </p:spPr>
        <p:txBody>
          <a:bodyPr/>
          <a:lstStyle/>
          <a:p>
            <a:r>
              <a:rPr lang="en-US" dirty="0"/>
              <a:t>Date  </a:t>
            </a:r>
            <a:r>
              <a:rPr lang="en-US" dirty="0" smtClean="0"/>
              <a:t>08/16/2025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314CEDC1-704C-C540-9D4B-AD9D4BD9AC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2427" y="1551590"/>
            <a:ext cx="7243119" cy="2419047"/>
          </a:xfrm>
        </p:spPr>
        <p:txBody>
          <a:bodyPr/>
          <a:lstStyle/>
          <a:p>
            <a:pPr algn="ctr"/>
            <a:r>
              <a:rPr lang="en-US" dirty="0"/>
              <a:t>Introduction to Freeze Drying</a:t>
            </a:r>
          </a:p>
        </p:txBody>
      </p:sp>
    </p:spTree>
    <p:extLst>
      <p:ext uri="{BB962C8B-B14F-4D97-AF65-F5344CB8AC3E}">
        <p14:creationId xmlns:p14="http://schemas.microsoft.com/office/powerpoint/2010/main" val="2912848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4AE329-6A11-15AA-2523-92B1D0CFB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from Harvest Right  Re: Shelf Life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1678ECD-A391-3DC1-ABD6-C8FF0809C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604" y="1825625"/>
            <a:ext cx="9654792" cy="435133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0805BA-701A-6F9A-008D-A86D0A16B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63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A204F0-50CF-D242-A8CF-43EC16C0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05" y="-1047963"/>
            <a:ext cx="10515600" cy="1885308"/>
          </a:xfrm>
        </p:spPr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8784E6-91CD-90A8-FED7-EE9A5236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17D03BDB-CE49-783C-AB24-01EAFDCA6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662" y="861957"/>
            <a:ext cx="10515600" cy="5365422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dirty="0"/>
          </a:p>
          <a:p>
            <a:r>
              <a:rPr lang="en-US" dirty="0"/>
              <a:t>*</a:t>
            </a:r>
            <a:r>
              <a:rPr lang="en-US" sz="2600" dirty="0"/>
              <a:t>Emergency </a:t>
            </a:r>
            <a:r>
              <a:rPr lang="en-US" sz="2600" dirty="0" smtClean="0"/>
              <a:t>Prep: Emergency Supply/Lightweight/Survival/Backpackers</a:t>
            </a:r>
            <a:endParaRPr lang="en-US" sz="2600" dirty="0"/>
          </a:p>
          <a:p>
            <a:r>
              <a:rPr lang="en-US" sz="2600" dirty="0"/>
              <a:t>*Garden/Orchard: Nutritional value/nutrients/vitamins/minerals</a:t>
            </a:r>
          </a:p>
          <a:p>
            <a:r>
              <a:rPr lang="en-US" sz="2600" dirty="0"/>
              <a:t>*Camping/Hunting: Lightweight/easy to </a:t>
            </a:r>
            <a:r>
              <a:rPr lang="en-US" sz="2600" dirty="0" smtClean="0"/>
              <a:t>rehydrate (</a:t>
            </a:r>
            <a:r>
              <a:rPr lang="en-US" sz="2600" dirty="0" err="1" smtClean="0"/>
              <a:t>mylar</a:t>
            </a:r>
            <a:r>
              <a:rPr lang="en-US" sz="2600" dirty="0" smtClean="0"/>
              <a:t> bags)</a:t>
            </a:r>
            <a:endParaRPr lang="en-US" sz="2600" dirty="0"/>
          </a:p>
          <a:p>
            <a:r>
              <a:rPr lang="en-US" sz="2600" dirty="0"/>
              <a:t>*Food Storage: No refrigeration/Easy to prepare</a:t>
            </a:r>
          </a:p>
          <a:p>
            <a:r>
              <a:rPr lang="en-US" sz="2600" dirty="0"/>
              <a:t>*Healthy Living: No preservatives, emulsifiers, additives</a:t>
            </a:r>
          </a:p>
          <a:p>
            <a:r>
              <a:rPr lang="en-US" sz="2600" dirty="0"/>
              <a:t>*Pet Food</a:t>
            </a:r>
          </a:p>
          <a:p>
            <a:r>
              <a:rPr lang="en-US" sz="2600" dirty="0"/>
              <a:t>*Taste: Appearance/Color/Texture/Aroma/Flavor/Nutrition</a:t>
            </a:r>
          </a:p>
          <a:p>
            <a:r>
              <a:rPr lang="en-US" sz="2600" dirty="0"/>
              <a:t>*Shelf Life: 25 years</a:t>
            </a:r>
          </a:p>
          <a:p>
            <a:r>
              <a:rPr lang="en-US" sz="2600" dirty="0"/>
              <a:t>*Versatility: Fruits/Vegetables/Meats/Fish/Eggs/Dairy      </a:t>
            </a:r>
          </a:p>
          <a:p>
            <a:r>
              <a:rPr lang="en-US" sz="2600" dirty="0"/>
              <a:t>  Cheese/Snacks/Meals/Casseroles/Soups/Gravy/Sauces/Stock/</a:t>
            </a:r>
          </a:p>
          <a:p>
            <a:r>
              <a:rPr lang="en-US" sz="2600" dirty="0"/>
              <a:t>  Desserts/Ice Cream/Candy, Flowers</a:t>
            </a:r>
          </a:p>
          <a:p>
            <a:r>
              <a:rPr lang="en-US" sz="2600" dirty="0"/>
              <a:t>*Waste Not/Want Not: leftovers, excess foods, canned goods </a:t>
            </a:r>
            <a:r>
              <a:rPr lang="en-US" sz="2600" dirty="0" smtClean="0"/>
              <a:t>expiring, clear freezer</a:t>
            </a:r>
            <a:endParaRPr lang="en-US" sz="2600" dirty="0"/>
          </a:p>
          <a:p>
            <a:endParaRPr lang="en-US" sz="2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47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45" y="0"/>
            <a:ext cx="10817838" cy="767528"/>
          </a:xfrm>
        </p:spPr>
        <p:txBody>
          <a:bodyPr>
            <a:normAutofit/>
          </a:bodyPr>
          <a:lstStyle/>
          <a:p>
            <a:r>
              <a:rPr lang="en-US" dirty="0"/>
              <a:t>Freeze Drying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DDDB7C6-EF55-AD49-8D09-81584B9D6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70" y="1565189"/>
            <a:ext cx="11004176" cy="4718866"/>
          </a:xfrm>
        </p:spPr>
        <p:txBody>
          <a:bodyPr>
            <a:normAutofit fontScale="77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</a:rPr>
              <a:t>Preserve food for up to 25 years with </a:t>
            </a:r>
            <a:r>
              <a:rPr lang="en-US" sz="2000" dirty="0" smtClean="0">
                <a:solidFill>
                  <a:srgbClr val="333333"/>
                </a:solidFill>
              </a:rPr>
              <a:t>95%</a:t>
            </a:r>
            <a:r>
              <a:rPr lang="en-US" sz="2000" b="0" i="0" dirty="0" smtClean="0">
                <a:solidFill>
                  <a:srgbClr val="333333"/>
                </a:solidFill>
                <a:effectLst/>
              </a:rPr>
              <a:t>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its </a:t>
            </a:r>
            <a:r>
              <a:rPr lang="en-US" sz="2000" b="0" i="0" dirty="0" smtClean="0">
                <a:solidFill>
                  <a:srgbClr val="333333"/>
                </a:solidFill>
                <a:effectLst/>
              </a:rPr>
              <a:t>flavor, color, nutrition, vitamins, natural enzymes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33333"/>
                </a:solidFill>
              </a:rPr>
              <a:t>   polyphenols, anthocyanins, protein, amino acids.</a:t>
            </a:r>
            <a:endParaRPr lang="en-US" sz="2000" b="0" i="0" dirty="0" smtClean="0">
              <a:solidFill>
                <a:srgbClr val="333333"/>
              </a:solidFill>
              <a:effectLst/>
            </a:endParaRPr>
          </a:p>
          <a:p>
            <a:r>
              <a:rPr lang="en-US" sz="2000" dirty="0" smtClean="0">
                <a:solidFill>
                  <a:srgbClr val="333333"/>
                </a:solidFill>
              </a:rPr>
              <a:t>Process results in high quality </a:t>
            </a:r>
            <a:r>
              <a:rPr lang="en-US" sz="2000" dirty="0">
                <a:solidFill>
                  <a:srgbClr val="333333"/>
                </a:solidFill>
              </a:rPr>
              <a:t>food preservation/Superior method of </a:t>
            </a:r>
            <a:r>
              <a:rPr lang="en-US" sz="2000" dirty="0" smtClean="0">
                <a:solidFill>
                  <a:srgbClr val="333333"/>
                </a:solidFill>
              </a:rPr>
              <a:t>preserving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33333"/>
                </a:solidFill>
              </a:rPr>
              <a:t>University Research—little thus far (quality, longevity, bacterial studies) Utah State Extension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33333"/>
                </a:solidFill>
              </a:rPr>
              <a:t>Process minimizes oxidation, but you can blanch or pretreat with ascorbic acid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33333"/>
                </a:solidFill>
              </a:rPr>
              <a:t>Doesn’t do well…Honey, peanut butter, chocolate, high sugar items, baked goods, oils and fats/rancid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 smtClean="0">
                <a:solidFill>
                  <a:srgbClr val="333333"/>
                </a:solidFill>
                <a:effectLst/>
              </a:rPr>
              <a:t>Does not destroy bacteria/microorganisms…dormant (listeria, e coli, salmonella, others)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33333"/>
                </a:solidFill>
              </a:rPr>
              <a:t>Rehydration 1:1 ratio—spritz (Milk 1/3 c:1 c water)</a:t>
            </a:r>
            <a:endParaRPr lang="en-US" sz="2000" b="0" i="0" dirty="0">
              <a:solidFill>
                <a:srgbClr val="333333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</a:rPr>
              <a:t>Easy-to-use – just press start &amp; the freeze dryer will beep when finished allowing you to walk away and come back to it </a:t>
            </a:r>
            <a:r>
              <a:rPr lang="en-US" sz="2000" b="0" i="0" dirty="0" smtClean="0">
                <a:solidFill>
                  <a:srgbClr val="333333"/>
                </a:solidFill>
                <a:effectLst/>
              </a:rPr>
              <a:t>later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33333"/>
                </a:solidFill>
              </a:rPr>
              <a:t>Upgrade--Dongle</a:t>
            </a:r>
            <a:endParaRPr lang="en-US" sz="2000" b="0" i="0" dirty="0">
              <a:solidFill>
                <a:srgbClr val="333333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</a:rPr>
              <a:t>Smart technology calculates the necessary dry time &amp; automatically monitors the freeze dry process to </a:t>
            </a:r>
            <a:r>
              <a:rPr lang="en-US" sz="2000" b="0" i="0" dirty="0" smtClean="0">
                <a:solidFill>
                  <a:srgbClr val="333333"/>
                </a:solidFill>
                <a:effectLst/>
              </a:rPr>
              <a:t>completion (~20-40 </a:t>
            </a:r>
            <a:r>
              <a:rPr lang="en-US" sz="2000" b="0" i="0" dirty="0" err="1" smtClean="0">
                <a:solidFill>
                  <a:srgbClr val="333333"/>
                </a:solidFill>
                <a:effectLst/>
              </a:rPr>
              <a:t>hrs</a:t>
            </a:r>
            <a:r>
              <a:rPr lang="en-US" sz="2000" b="0" i="0" dirty="0" smtClean="0">
                <a:solidFill>
                  <a:srgbClr val="333333"/>
                </a:solidFill>
                <a:effectLst/>
              </a:rPr>
              <a:t>)</a:t>
            </a:r>
            <a:endParaRPr lang="en-US" sz="2000" b="0" i="0" dirty="0">
              <a:solidFill>
                <a:srgbClr val="333333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</a:rPr>
              <a:t>Freeze dry up to 3,000 lbs. fresh food per year* (*This would require a person to use the freeze dryer 4 times a week for 50 weeks a year)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~ cost-$1.25-2.80 per day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 smtClean="0">
                <a:solidFill>
                  <a:srgbClr val="333333"/>
                </a:solidFill>
                <a:effectLst/>
              </a:rPr>
              <a:t>Foraging, Cannabis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, </a:t>
            </a:r>
            <a:r>
              <a:rPr lang="en-US" sz="2000" b="0" i="0" dirty="0" smtClean="0">
                <a:solidFill>
                  <a:srgbClr val="333333"/>
                </a:solidFill>
                <a:effectLst/>
              </a:rPr>
              <a:t>Taxidermy, Nutraceuticals (ferments), Seaweed, Placentas</a:t>
            </a:r>
          </a:p>
          <a:p>
            <a:pPr marL="0" indent="0" algn="l">
              <a:buNone/>
            </a:pPr>
            <a:endParaRPr lang="en-US" sz="2000" b="0" i="0" dirty="0">
              <a:solidFill>
                <a:srgbClr val="333333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600" b="0" i="0" dirty="0">
              <a:solidFill>
                <a:srgbClr val="333333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AA91331-FA24-2EDE-C7A1-7761494B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78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136F74-B6E4-3547-B00E-20BCB695A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96413"/>
            <a:ext cx="10515600" cy="119349"/>
          </a:xfrm>
        </p:spPr>
        <p:txBody>
          <a:bodyPr>
            <a:normAutofit fontScale="90000"/>
          </a:bodyPr>
          <a:lstStyle/>
          <a:p>
            <a:r>
              <a:rPr lang="en-US" dirty="0"/>
              <a:t>Smart Technology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6AE55B-0612-3E49-AF16-6E5D3C963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3018" y="1515762"/>
            <a:ext cx="10515600" cy="4236361"/>
          </a:xfrm>
        </p:spPr>
        <p:txBody>
          <a:bodyPr/>
          <a:lstStyle/>
          <a:p>
            <a:r>
              <a:rPr lang="en-US" dirty="0"/>
              <a:t>Easy to operate-pre programmed</a:t>
            </a:r>
          </a:p>
          <a:p>
            <a:r>
              <a:rPr lang="en-US" dirty="0"/>
              <a:t>USB/upgradable </a:t>
            </a:r>
            <a:r>
              <a:rPr lang="en-US" dirty="0" smtClean="0"/>
              <a:t>software (Dongle)</a:t>
            </a:r>
            <a:endParaRPr lang="en-US" dirty="0"/>
          </a:p>
          <a:p>
            <a:r>
              <a:rPr lang="en-US" dirty="0" err="1"/>
              <a:t>Prefreeze</a:t>
            </a:r>
            <a:r>
              <a:rPr lang="en-US" dirty="0"/>
              <a:t> food </a:t>
            </a:r>
            <a:r>
              <a:rPr lang="en-US" dirty="0" smtClean="0"/>
              <a:t>24/48 </a:t>
            </a:r>
            <a:r>
              <a:rPr lang="en-US" dirty="0"/>
              <a:t>hours/-40degees/heat/extra dry cycle</a:t>
            </a:r>
          </a:p>
          <a:p>
            <a:r>
              <a:rPr lang="en-US" dirty="0" err="1"/>
              <a:t>mTorr</a:t>
            </a:r>
            <a:r>
              <a:rPr lang="en-US" dirty="0"/>
              <a:t>: pressure variance d/t elevation (vacuum pressure)</a:t>
            </a:r>
          </a:p>
          <a:p>
            <a:r>
              <a:rPr lang="en-US" dirty="0"/>
              <a:t>  calculates extra dry time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BE4F5E1-FA11-C52A-453D-D628E7ECD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758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695937"/>
            <a:ext cx="10515600" cy="1028672"/>
          </a:xfrm>
        </p:spPr>
        <p:txBody>
          <a:bodyPr>
            <a:normAutofit/>
          </a:bodyPr>
          <a:lstStyle/>
          <a:p>
            <a:r>
              <a:rPr lang="en-US" dirty="0"/>
              <a:t>             Harvest Right Units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478" y="313038"/>
            <a:ext cx="10515600" cy="5736070"/>
          </a:xfrm>
        </p:spPr>
        <p:txBody>
          <a:bodyPr>
            <a:normAutofit/>
          </a:bodyPr>
          <a:lstStyle/>
          <a:p>
            <a:r>
              <a:rPr lang="en-US" dirty="0"/>
              <a:t>*Small: 4 trays/434 sq. inches    (110 volt/15 amp) </a:t>
            </a:r>
          </a:p>
          <a:p>
            <a:r>
              <a:rPr lang="en-US" dirty="0"/>
              <a:t> 6-10 </a:t>
            </a:r>
            <a:r>
              <a:rPr lang="en-US" dirty="0" err="1"/>
              <a:t>lbs</a:t>
            </a:r>
            <a:r>
              <a:rPr lang="en-US" dirty="0"/>
              <a:t> per batch                       ~$ 2,295</a:t>
            </a:r>
          </a:p>
          <a:p>
            <a:r>
              <a:rPr lang="en-US" dirty="0"/>
              <a:t>*Medium: 5 trays/675 sq. inches   (110 volt/15 amp) </a:t>
            </a:r>
          </a:p>
          <a:p>
            <a:r>
              <a:rPr lang="en-US" dirty="0"/>
              <a:t> 10-15 </a:t>
            </a:r>
            <a:r>
              <a:rPr lang="en-US" dirty="0" err="1"/>
              <a:t>lbs</a:t>
            </a:r>
            <a:r>
              <a:rPr lang="en-US" dirty="0"/>
              <a:t> per batch                      ~ $ 2,895</a:t>
            </a:r>
          </a:p>
          <a:p>
            <a:r>
              <a:rPr lang="en-US" dirty="0"/>
              <a:t>*Large: 6 trays/1107 sq. inches    (110 volt/15 amp)</a:t>
            </a:r>
          </a:p>
          <a:p>
            <a:r>
              <a:rPr lang="en-US" dirty="0"/>
              <a:t>  18-27 </a:t>
            </a:r>
            <a:r>
              <a:rPr lang="en-US" dirty="0" err="1"/>
              <a:t>lbs</a:t>
            </a:r>
            <a:r>
              <a:rPr lang="en-US" dirty="0"/>
              <a:t> per batch                      ~ $ 3,600</a:t>
            </a:r>
          </a:p>
          <a:p>
            <a:r>
              <a:rPr lang="en-US" dirty="0"/>
              <a:t>*X Large: 7 trays/ 2251sq. inches     (110 volt/15 amp) </a:t>
            </a:r>
          </a:p>
          <a:p>
            <a:r>
              <a:rPr lang="en-US" dirty="0"/>
              <a:t>  40-50 </a:t>
            </a:r>
            <a:r>
              <a:rPr lang="en-US" dirty="0" err="1"/>
              <a:t>lbs</a:t>
            </a:r>
            <a:r>
              <a:rPr lang="en-US" dirty="0"/>
              <a:t> per batch                       ~ $5,000</a:t>
            </a:r>
          </a:p>
          <a:p>
            <a:r>
              <a:rPr lang="en-US" dirty="0"/>
              <a:t>*Commercial- HRC100:9 trays/ 2925 sq. in (220 volt/30 amp) </a:t>
            </a:r>
          </a:p>
          <a:p>
            <a:r>
              <a:rPr lang="en-US" dirty="0"/>
              <a:t>  90 </a:t>
            </a:r>
            <a:r>
              <a:rPr lang="en-US" dirty="0" err="1"/>
              <a:t>lbs</a:t>
            </a:r>
            <a:r>
              <a:rPr lang="en-US" dirty="0"/>
              <a:t> per batch                            ~ $10,000 </a:t>
            </a:r>
            <a:r>
              <a:rPr lang="en-US" dirty="0" smtClean="0"/>
              <a:t>(EDC Food Bank)       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14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60ED39-B13A-796C-C1F8-6C453461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632433"/>
          </a:xfrm>
        </p:spPr>
        <p:txBody>
          <a:bodyPr>
            <a:normAutofit/>
          </a:bodyPr>
          <a:lstStyle/>
          <a:p>
            <a:r>
              <a:rPr lang="en-US" dirty="0"/>
              <a:t>                       </a:t>
            </a:r>
            <a:r>
              <a:rPr lang="en-US" dirty="0" smtClean="0"/>
              <a:t>Energy Usage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b="0" dirty="0" smtClean="0"/>
              <a:t>AC: 110 volts x 10 amps = watts</a:t>
            </a:r>
            <a:br>
              <a:rPr lang="en-US" sz="2000" b="0" dirty="0" smtClean="0"/>
            </a:br>
            <a:r>
              <a:rPr lang="en-US" sz="2000" b="0" dirty="0" smtClean="0"/>
              <a:t>* 20-40 hours run time</a:t>
            </a:r>
            <a:br>
              <a:rPr lang="en-US" sz="2000" b="0" dirty="0" smtClean="0"/>
            </a:br>
            <a:r>
              <a:rPr lang="en-US" sz="2000" b="0" dirty="0" smtClean="0"/>
              <a:t>Saving tips:</a:t>
            </a:r>
            <a:br>
              <a:rPr lang="en-US" sz="2000" b="0" dirty="0" smtClean="0"/>
            </a:br>
            <a:r>
              <a:rPr lang="en-US" sz="2000" b="0" dirty="0" smtClean="0"/>
              <a:t>	Pre freeze foods 24-48 hours</a:t>
            </a:r>
            <a:br>
              <a:rPr lang="en-US" sz="2000" b="0" dirty="0" smtClean="0"/>
            </a:br>
            <a:r>
              <a:rPr lang="en-US" sz="2000" b="0" dirty="0" smtClean="0"/>
              <a:t>	Process full loads</a:t>
            </a:r>
            <a:br>
              <a:rPr lang="en-US" sz="2000" b="0" dirty="0" smtClean="0"/>
            </a:br>
            <a:r>
              <a:rPr lang="en-US" sz="2000" b="0" dirty="0"/>
              <a:t>	</a:t>
            </a:r>
            <a:r>
              <a:rPr lang="en-US" sz="2000" b="0" dirty="0" smtClean="0"/>
              <a:t>Once stored there is no other costs</a:t>
            </a:r>
            <a:br>
              <a:rPr lang="en-US" sz="2000" b="0" dirty="0" smtClean="0"/>
            </a:br>
            <a:r>
              <a:rPr lang="en-US" sz="2000" b="0" dirty="0"/>
              <a:t>	</a:t>
            </a:r>
            <a:r>
              <a:rPr lang="en-US" sz="2000" b="0" dirty="0" smtClean="0"/>
              <a:t>Freeze Dryers have largest energy use of all processes</a:t>
            </a:r>
            <a:br>
              <a:rPr lang="en-US" sz="2000" b="0" dirty="0" smtClean="0"/>
            </a:br>
            <a:r>
              <a:rPr lang="en-US" sz="2000" b="0" dirty="0"/>
              <a:t>	</a:t>
            </a:r>
            <a:r>
              <a:rPr lang="en-US" sz="2000" b="0" dirty="0" smtClean="0"/>
              <a:t>Easily stored, portability, Light weight, flavor, nutrient value</a:t>
            </a:r>
            <a:br>
              <a:rPr lang="en-US" sz="2000" b="0" dirty="0" smtClean="0"/>
            </a:b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 smtClean="0"/>
              <a:t>* You can use generators and off grid systems-back up batteries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US" sz="20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72D2B6D-8D22-5B15-C83E-EE012D47F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79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B2DA81-7B31-7E65-30B9-FCB6D8239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Harvest Right Pro-Freeze Dryer Specifications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BDE0FC-0281-E047-B330-5CE4BB138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36182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Dimensions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CB282E1-69F8-5587-A2D2-F1E40F7885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35961"/>
          </a:xfrm>
        </p:spPr>
        <p:txBody>
          <a:bodyPr>
            <a:normAutofit/>
          </a:bodyPr>
          <a:lstStyle/>
          <a:p>
            <a:r>
              <a:rPr lang="en-US" dirty="0"/>
              <a:t>Weight and warranty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021B550-71F0-1F92-C4A1-1842FFC3F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08822" y="2174789"/>
            <a:ext cx="5646566" cy="4014874"/>
          </a:xfrm>
        </p:spPr>
        <p:txBody>
          <a:bodyPr>
            <a:normAutofit/>
          </a:bodyPr>
          <a:lstStyle/>
          <a:p>
            <a:r>
              <a:rPr lang="en-US" sz="2000" dirty="0"/>
              <a:t>Fully Automated</a:t>
            </a:r>
          </a:p>
          <a:p>
            <a:r>
              <a:rPr lang="en-US" sz="2000" dirty="0"/>
              <a:t>Software </a:t>
            </a:r>
            <a:r>
              <a:rPr lang="en-US" sz="2000" dirty="0" smtClean="0"/>
              <a:t>upgradable/USB (Dongle)</a:t>
            </a:r>
            <a:endParaRPr lang="en-US" sz="2000" dirty="0"/>
          </a:p>
          <a:p>
            <a:r>
              <a:rPr lang="en-US" sz="2000" dirty="0"/>
              <a:t>Weight of freezer dryer 119 </a:t>
            </a:r>
            <a:r>
              <a:rPr lang="en-US" sz="2000" dirty="0" err="1"/>
              <a:t>lbs</a:t>
            </a:r>
            <a:endParaRPr lang="en-US" sz="2000" dirty="0"/>
          </a:p>
          <a:p>
            <a:r>
              <a:rPr lang="en-US" sz="2000" dirty="0"/>
              <a:t>Three year limited warranty</a:t>
            </a:r>
          </a:p>
          <a:p>
            <a:r>
              <a:rPr lang="en-US" sz="2000" dirty="0"/>
              <a:t>Sizes: Small, Medium, Large, X-Large</a:t>
            </a:r>
          </a:p>
          <a:p>
            <a:pPr marL="0" indent="0">
              <a:buNone/>
            </a:pPr>
            <a:r>
              <a:rPr lang="en-US" sz="2000" dirty="0"/>
              <a:t>   Commercial</a:t>
            </a:r>
          </a:p>
          <a:p>
            <a:r>
              <a:rPr lang="en-US" sz="2000" dirty="0"/>
              <a:t>Medium Size-5 trays</a:t>
            </a:r>
          </a:p>
          <a:p>
            <a:r>
              <a:rPr lang="en-US" sz="2000" dirty="0"/>
              <a:t>Dimensions (19” W x 29” </a:t>
            </a:r>
            <a:r>
              <a:rPr lang="en-US" sz="2000" dirty="0" err="1"/>
              <a:t>Ht</a:t>
            </a:r>
            <a:r>
              <a:rPr lang="en-US" sz="2000" dirty="0"/>
              <a:t> x 25” D)</a:t>
            </a:r>
          </a:p>
          <a:p>
            <a:r>
              <a:rPr lang="en-US" sz="2000" dirty="0"/>
              <a:t>Commercial Grade-Stainless Steel (+$200)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37B703A7-FE7A-0446-E098-49B350AEC2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827" y="2505075"/>
            <a:ext cx="2847709" cy="3684588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47B8893-247E-A1E2-8FB7-1FCE289B8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36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314D6B-0297-8A47-ACD9-0D488A241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Harvest Right Pro Freeze Dryer Components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87F4BC-298B-6A41-AE57-D635A7FE4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61247"/>
            <a:ext cx="3391553" cy="546847"/>
          </a:xfrm>
        </p:spPr>
        <p:txBody>
          <a:bodyPr/>
          <a:lstStyle/>
          <a:p>
            <a:pPr algn="ctr"/>
            <a:r>
              <a:rPr lang="en-US" dirty="0"/>
              <a:t>Appearance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EFB4DE59-C496-D0FB-457C-F525216F77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05075"/>
            <a:ext cx="2877671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A7BE95D-71F5-EF42-95C5-38A5F5C2B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31341" y="1336583"/>
            <a:ext cx="7124047" cy="671511"/>
          </a:xfrm>
        </p:spPr>
        <p:txBody>
          <a:bodyPr/>
          <a:lstStyle/>
          <a:p>
            <a:r>
              <a:rPr lang="en-US" dirty="0" smtClean="0"/>
              <a:t>Parts  (stainless steel for commercial use)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486EB97-9110-DE4E-BE3E-E6AF85676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59623" y="2079812"/>
            <a:ext cx="7691717" cy="4109851"/>
          </a:xfrm>
        </p:spPr>
        <p:txBody>
          <a:bodyPr>
            <a:normAutofit/>
          </a:bodyPr>
          <a:lstStyle/>
          <a:p>
            <a:r>
              <a:rPr lang="en-US" sz="2000" dirty="0"/>
              <a:t>Freeze dryer Commercial grade vacuum pump (18” X 9” X 14”)</a:t>
            </a:r>
          </a:p>
          <a:p>
            <a:r>
              <a:rPr lang="en-US" sz="2000" dirty="0"/>
              <a:t>Five stainless steel trays (7.5”X18”X.75”)</a:t>
            </a:r>
          </a:p>
          <a:p>
            <a:r>
              <a:rPr lang="en-US" sz="2000" dirty="0"/>
              <a:t>Silicone liners/Parchment</a:t>
            </a:r>
          </a:p>
          <a:p>
            <a:r>
              <a:rPr lang="en-US" sz="2000" dirty="0"/>
              <a:t>Mylar starter kit of 50 mylar bags, a mylar bag sealer and 50 oxygen absorbers</a:t>
            </a:r>
          </a:p>
          <a:p>
            <a:r>
              <a:rPr lang="en-US" sz="2000" dirty="0"/>
              <a:t>Oil filter/Oil</a:t>
            </a:r>
          </a:p>
          <a:p>
            <a:r>
              <a:rPr lang="en-US" sz="2000" dirty="0"/>
              <a:t>Insulator door pad/Gasket   + (Backer Rod)</a:t>
            </a:r>
          </a:p>
          <a:p>
            <a:r>
              <a:rPr lang="en-US" sz="2000" dirty="0"/>
              <a:t>Power cord (100V)</a:t>
            </a:r>
          </a:p>
          <a:p>
            <a:r>
              <a:rPr lang="en-US" sz="2000" dirty="0"/>
              <a:t>Owner’s manual</a:t>
            </a:r>
          </a:p>
          <a:p>
            <a:r>
              <a:rPr lang="en-US" sz="2000" i="1" dirty="0"/>
              <a:t>Guide to Freeze Drying 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11CA81A-925D-024C-F3AE-CF68DE647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367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C07736-5501-C09D-0AA6-104B31998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included with purchase (cont’d)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986914-2213-0A99-EE80-0D0C675032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Harvest Right 12” Impulse Sealer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268973-A5C3-F467-0EC5-22370B8B3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Harvest Right Freeze Dryer Vacuum Premium Pump Oil/</a:t>
            </a:r>
            <a:r>
              <a:rPr lang="en-US" dirty="0" err="1"/>
              <a:t>Oiless</a:t>
            </a:r>
            <a:endParaRPr lang="en-US" dirty="0"/>
          </a:p>
        </p:txBody>
      </p:sp>
      <p:pic>
        <p:nvPicPr>
          <p:cNvPr id="1026" name="Picture 2" descr="impulse sealer">
            <a:extLst>
              <a:ext uri="{FF2B5EF4-FFF2-40B4-BE49-F238E27FC236}">
                <a16:creationId xmlns:a16="http://schemas.microsoft.com/office/drawing/2014/main" xmlns="" id="{6706AB60-F4D9-A22A-9032-67354983D22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2505075"/>
            <a:ext cx="3684588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87121E64-37C4-0BD2-E5B4-98714116D4C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70" y="2505075"/>
            <a:ext cx="4051941" cy="3684588"/>
          </a:xfr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36408E9B-26A6-9D59-3F08-402DE92C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20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982FE8-46BE-8F00-D48E-A9BE33B1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included with purchase (cont’d)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B8BB23-8297-01BF-B2C5-5F4786F9A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7572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Mylar bags starter kit – 50 bags</a:t>
            </a:r>
          </a:p>
          <a:p>
            <a:r>
              <a:rPr lang="en-US" sz="1900" dirty="0"/>
              <a:t>7 MIL Thickness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6F2DC70F-E5FE-170C-46B1-A42102FE5E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578" y="2505075"/>
            <a:ext cx="4143633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2057098-3BAB-0E28-D3BC-DC7022E559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56951"/>
            <a:ext cx="5183188" cy="757237"/>
          </a:xfrm>
        </p:spPr>
        <p:txBody>
          <a:bodyPr>
            <a:normAutofit/>
          </a:bodyPr>
          <a:lstStyle/>
          <a:p>
            <a:r>
              <a:rPr lang="en-US" dirty="0"/>
              <a:t>Harvest Right Home Freeze Dryer Trays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35A7713E-BEC6-FC09-8EC9-980C0B8A43A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791" y="2636880"/>
            <a:ext cx="3859297" cy="3684588"/>
          </a:xfr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86AE6492-5D4C-CCF7-122A-94FAA252E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641178"/>
            <a:ext cx="9144000" cy="2387600"/>
          </a:xfrm>
        </p:spPr>
        <p:txBody>
          <a:bodyPr/>
          <a:lstStyle/>
          <a:p>
            <a:r>
              <a:rPr lang="en-US" dirty="0"/>
              <a:t>Freeze Drying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1092" y="1746422"/>
            <a:ext cx="9144000" cy="3383212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(Sublimation/</a:t>
            </a:r>
            <a:r>
              <a:rPr lang="en-US" sz="1800" b="1" dirty="0" err="1" smtClean="0">
                <a:solidFill>
                  <a:srgbClr val="FF0000"/>
                </a:solidFill>
              </a:rPr>
              <a:t>Lyophilization</a:t>
            </a:r>
            <a:r>
              <a:rPr lang="en-US" sz="1800" b="1" dirty="0" smtClean="0">
                <a:solidFill>
                  <a:srgbClr val="FF0000"/>
                </a:solidFill>
              </a:rPr>
              <a:t>/Cryodesiccation)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UNITS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1800" b="1" dirty="0"/>
              <a:t>*Home</a:t>
            </a:r>
          </a:p>
          <a:p>
            <a:r>
              <a:rPr lang="en-US" sz="1800" b="1" dirty="0"/>
              <a:t>*Pharmaceutical</a:t>
            </a:r>
          </a:p>
          <a:p>
            <a:r>
              <a:rPr lang="en-US" sz="1800" b="1" dirty="0"/>
              <a:t>*Industrial</a:t>
            </a:r>
          </a:p>
          <a:p>
            <a:r>
              <a:rPr lang="en-US" sz="1800" b="1" dirty="0" smtClean="0"/>
              <a:t>Commercial HR 100</a:t>
            </a:r>
            <a:endParaRPr lang="en-US" sz="1800" b="1" dirty="0"/>
          </a:p>
          <a:p>
            <a:r>
              <a:rPr lang="en-US" dirty="0" smtClean="0">
                <a:solidFill>
                  <a:srgbClr val="FF0000"/>
                </a:solidFill>
              </a:rPr>
              <a:t>2025 </a:t>
            </a:r>
            <a:r>
              <a:rPr lang="en-US" dirty="0">
                <a:solidFill>
                  <a:srgbClr val="FF0000"/>
                </a:solidFill>
              </a:rPr>
              <a:t>Brands:</a:t>
            </a:r>
          </a:p>
          <a:p>
            <a:r>
              <a:rPr lang="en-US" sz="1400" dirty="0"/>
              <a:t>Harvest Right, </a:t>
            </a:r>
            <a:r>
              <a:rPr lang="en-US" sz="1400" dirty="0" err="1"/>
              <a:t>Cuddon</a:t>
            </a:r>
            <a:r>
              <a:rPr lang="en-US" sz="1400" dirty="0"/>
              <a:t>, Fisher Scientific, Wave, Cube,</a:t>
            </a:r>
          </a:p>
          <a:p>
            <a:r>
              <a:rPr lang="en-US" sz="1400" dirty="0"/>
              <a:t>4Patriots, Blue Alpine. Stay Fresh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135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BED308-AAF5-C3D0-1305-57494A637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included with purchase (cont’d)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343E75C-FBD3-C8FA-1AA3-37C4FE31D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91334"/>
          </a:xfrm>
        </p:spPr>
        <p:txBody>
          <a:bodyPr/>
          <a:lstStyle/>
          <a:p>
            <a:r>
              <a:rPr lang="en-US" dirty="0"/>
              <a:t>Freeze Dryer Oil Filter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D6BF3FD9-0A05-E472-1DB6-F83F923545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47" y="2505075"/>
            <a:ext cx="3664268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E5C8A78-010E-CD21-A6E8-DCFC605D6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91334"/>
          </a:xfrm>
        </p:spPr>
        <p:txBody>
          <a:bodyPr/>
          <a:lstStyle/>
          <a:p>
            <a:r>
              <a:rPr lang="en-US" dirty="0"/>
              <a:t>100V Power Cord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03B72F7C-FB5F-F6D8-7887-790D611A95D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0" y="2505075"/>
            <a:ext cx="3684588" cy="3684588"/>
          </a:xfr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9468EE32-DBA3-D2A7-649E-9FB5F072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489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49413" y="3051969"/>
            <a:ext cx="4051300" cy="3038475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2B53AB6B-0769-DE49-8041-C89DB38C9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481"/>
            <a:ext cx="5675811" cy="1325563"/>
          </a:xfrm>
        </p:spPr>
        <p:txBody>
          <a:bodyPr/>
          <a:lstStyle/>
          <a:p>
            <a:r>
              <a:rPr lang="en-US" dirty="0"/>
              <a:t>Options</a:t>
            </a:r>
            <a:r>
              <a:rPr lang="en-US" sz="2800" dirty="0"/>
              <a:t>: Full Tray</a:t>
            </a:r>
            <a:br>
              <a:rPr lang="en-US" sz="2800" dirty="0"/>
            </a:br>
            <a:r>
              <a:rPr lang="en-US" sz="2800" dirty="0"/>
              <a:t>                    Divide Portions:</a:t>
            </a:r>
            <a:br>
              <a:rPr lang="en-US" sz="2800" dirty="0"/>
            </a:br>
            <a:r>
              <a:rPr lang="en-US" sz="2800" dirty="0"/>
              <a:t>                    silicone, molds,</a:t>
            </a:r>
            <a:br>
              <a:rPr lang="en-US" sz="2800" dirty="0"/>
            </a:br>
            <a:r>
              <a:rPr lang="en-US" sz="2800" dirty="0"/>
              <a:t>                    Powder form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7" r="26297"/>
          <a:stretch>
            <a:fillRect/>
          </a:stretch>
        </p:blipFill>
        <p:spPr>
          <a:xfrm rot="5400000">
            <a:off x="7829550" y="-823913"/>
            <a:ext cx="3278188" cy="5186363"/>
          </a:xfrm>
        </p:spPr>
      </p:pic>
      <p:pic>
        <p:nvPicPr>
          <p:cNvPr id="7" name="Picture Placeholder 6"/>
          <p:cNvPicPr>
            <a:picLocks noGrp="1" noChangeAspect="1"/>
          </p:cNvPicPr>
          <p:nvPr>
            <p:ph type="pic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7" b="8127"/>
          <a:stretch>
            <a:fillRect/>
          </a:stretch>
        </p:blipFill>
        <p:spPr>
          <a:xfrm rot="10800000">
            <a:off x="6875463" y="3449638"/>
            <a:ext cx="5186362" cy="325755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A69C38D-5E30-520A-41DA-29C0B99ED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00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" b="1078"/>
          <a:stretch>
            <a:fillRect/>
          </a:stretch>
        </p:blipFill>
        <p:spPr>
          <a:xfrm rot="5400000">
            <a:off x="9023350" y="3722688"/>
            <a:ext cx="3435350" cy="2520950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r="5607"/>
          <a:stretch>
            <a:fillRect/>
          </a:stretch>
        </p:blipFill>
        <p:spPr>
          <a:xfrm rot="5400000">
            <a:off x="6637338" y="436563"/>
            <a:ext cx="3067050" cy="2590800"/>
          </a:xfrm>
        </p:spPr>
      </p:pic>
      <p:pic>
        <p:nvPicPr>
          <p:cNvPr id="11" name="Picture Placeholder 10"/>
          <p:cNvPicPr>
            <a:picLocks noGrp="1" noChangeAspect="1"/>
          </p:cNvPicPr>
          <p:nvPr>
            <p:ph type="pic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7" r="19177"/>
          <a:stretch>
            <a:fillRect/>
          </a:stretch>
        </p:blipFill>
        <p:spPr/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12427DC-23C0-9841-93A3-B3DF31D2B51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56967" y="1659276"/>
            <a:ext cx="5675811" cy="5274640"/>
          </a:xfrm>
        </p:spPr>
        <p:txBody>
          <a:bodyPr/>
          <a:lstStyle/>
          <a:p>
            <a:r>
              <a:rPr lang="en-US" dirty="0"/>
              <a:t>Pre freeze products </a:t>
            </a:r>
            <a:r>
              <a:rPr lang="en-US" dirty="0" smtClean="0"/>
              <a:t>24-48 </a:t>
            </a:r>
            <a:r>
              <a:rPr lang="en-US" dirty="0"/>
              <a:t>hours</a:t>
            </a:r>
          </a:p>
          <a:p>
            <a:pPr marL="0" indent="0">
              <a:buNone/>
            </a:pPr>
            <a:r>
              <a:rPr lang="en-US" dirty="0"/>
              <a:t>   Reduces explosive events</a:t>
            </a:r>
          </a:p>
          <a:p>
            <a:r>
              <a:rPr lang="en-US" dirty="0"/>
              <a:t>Adjust temperature: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Customize </a:t>
            </a:r>
            <a:r>
              <a:rPr lang="en-US" dirty="0"/>
              <a:t>as </a:t>
            </a:r>
            <a:r>
              <a:rPr lang="en-US" dirty="0" smtClean="0"/>
              <a:t>needed: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smtClean="0"/>
              <a:t>Yogurt-95-110 degrees 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smtClean="0"/>
              <a:t>Candy-more heat</a:t>
            </a:r>
          </a:p>
          <a:p>
            <a:pPr marL="0" indent="0">
              <a:buNone/>
            </a:pPr>
            <a:r>
              <a:rPr lang="en-US" dirty="0" smtClean="0"/>
              <a:t>   Herbs-less heat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5AAF78F9-2207-D54E-AD05-39EAC87B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6"/>
            <a:ext cx="5675811" cy="2984801"/>
          </a:xfrm>
        </p:spPr>
        <p:txBody>
          <a:bodyPr/>
          <a:lstStyle/>
          <a:p>
            <a:r>
              <a:rPr lang="en-US" dirty="0" smtClean="0"/>
              <a:t>Fruit </a:t>
            </a:r>
            <a:r>
              <a:rPr lang="en-US" dirty="0"/>
              <a:t>Meat Soups Candy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0D947440-935C-3DB4-5F3F-CBB98DE30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113161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26840B-D2F7-ED4B-AC04-624DC9DD535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532566"/>
            <a:ext cx="5675811" cy="4050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D4F1F26F-7BA9-194A-8F14-8D45AE1C7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</p:spPr>
        <p:txBody>
          <a:bodyPr/>
          <a:lstStyle/>
          <a:p>
            <a:r>
              <a:rPr lang="en-US" dirty="0"/>
              <a:t>For more layout choices view options when inserting a new slide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6B8DD3DA-4816-1745-8F70-9BA5C3B6D0AF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080B07A-5373-37B8-1C8B-C24D51995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64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7CFC0C-C95F-5D41-8331-0A9E764E9C8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547080"/>
            <a:ext cx="5675811" cy="4050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2B53AB6B-0769-DE49-8041-C89DB38C9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</p:spPr>
        <p:txBody>
          <a:bodyPr/>
          <a:lstStyle/>
          <a:p>
            <a:r>
              <a:rPr lang="en-US" dirty="0"/>
              <a:t>For more layout choices view options when inserting a new 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1647B27-4757-374E-ADAE-28B27D53D3CB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89B96834-16AF-4049-891C-F4721BB11AA1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A69C38D-5E30-520A-41DA-29C0B99ED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4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xmlns="" id="{398B74A7-B77A-B14B-9941-3FFFBCE5706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A1E800-7895-E448-A11F-196A9D8AB14F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F92CE63D-350D-4A46-AB31-85D9EC205AC3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00EF63E4-BC7F-B943-AD54-FC99F33A2370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17BD84AF-D1CB-9E4F-B105-CFAE05A76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AA281B-452E-973A-2AFB-41D61DD53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52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xmlns="" id="{E700638D-5A03-B846-877D-CB56BB050FD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1C1B92E-1D82-E846-B306-7D141CC0DD0F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011C5764-1814-2243-8EF0-E05491F8BE0A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2452BA2D-EA47-A641-9D64-EA1BDE18CC5A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12427DC-23C0-9841-93A3-B3DF31D2B51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5AAF78F9-2207-D54E-AD05-39EAC87B4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0D947440-935C-3DB4-5F3F-CBB98DE30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60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AD2E5C9-D208-328B-3DBF-9CABC7BBE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78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634C6A-C8E6-2458-662D-A716F2F3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62"/>
            <a:ext cx="10515600" cy="5840858"/>
          </a:xfrm>
        </p:spPr>
        <p:txBody>
          <a:bodyPr>
            <a:normAutofit/>
          </a:bodyPr>
          <a:lstStyle/>
          <a:p>
            <a:r>
              <a:rPr lang="en-US" dirty="0"/>
              <a:t>                                 History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* </a:t>
            </a:r>
            <a:r>
              <a:rPr lang="en-US" sz="1800" b="0" dirty="0" smtClean="0"/>
              <a:t>Early—13</a:t>
            </a:r>
            <a:r>
              <a:rPr lang="en-US" sz="1800" b="0" baseline="30000" dirty="0" smtClean="0"/>
              <a:t>th</a:t>
            </a:r>
            <a:r>
              <a:rPr lang="en-US" sz="1800" b="0" dirty="0" smtClean="0"/>
              <a:t> Century Incas in Andes Machu Picchu (low atmospheric pressure, extreme cold)</a:t>
            </a:r>
            <a:br>
              <a:rPr lang="en-US" sz="1800" b="0" dirty="0" smtClean="0"/>
            </a:br>
            <a:r>
              <a:rPr lang="en-US" sz="1800" b="0" dirty="0" smtClean="0"/>
              <a:t>* </a:t>
            </a:r>
            <a:r>
              <a:rPr lang="en-US" sz="1800" b="0" dirty="0" err="1" smtClean="0"/>
              <a:t>Ist</a:t>
            </a:r>
            <a:r>
              <a:rPr lang="en-US" sz="1800" b="0" dirty="0" smtClean="0"/>
              <a:t> patent--1934</a:t>
            </a:r>
            <a:r>
              <a:rPr lang="en-US" dirty="0"/>
              <a:t/>
            </a:r>
            <a:br>
              <a:rPr lang="en-US" dirty="0"/>
            </a:br>
            <a:r>
              <a:rPr lang="en-US" sz="1800" b="0" dirty="0"/>
              <a:t>* WW II—developed to transport blood products and antibiotics to </a:t>
            </a:r>
            <a:r>
              <a:rPr lang="en-US" sz="1800" b="0" dirty="0" smtClean="0"/>
              <a:t>wounded </a:t>
            </a:r>
            <a:r>
              <a:rPr lang="en-US" sz="1800" b="0" dirty="0"/>
              <a:t/>
            </a:r>
            <a:br>
              <a:rPr lang="en-US" sz="1800" b="0" dirty="0"/>
            </a:br>
            <a:r>
              <a:rPr lang="en-US" sz="1800" b="0" dirty="0"/>
              <a:t>* NASA—refined technology for lightweight, nutritious meals for astronauts </a:t>
            </a:r>
            <a:br>
              <a:rPr lang="en-US" sz="1800" b="0" dirty="0"/>
            </a:br>
            <a:r>
              <a:rPr lang="en-US" sz="1800" b="0" dirty="0"/>
              <a:t>                Ice Cream </a:t>
            </a:r>
            <a:r>
              <a:rPr lang="en-US" sz="1800" b="0" dirty="0" smtClean="0"/>
              <a:t>story</a:t>
            </a:r>
            <a:br>
              <a:rPr lang="en-US" sz="1800" b="0" dirty="0" smtClean="0"/>
            </a:br>
            <a:r>
              <a:rPr lang="en-US" sz="1800" b="0" dirty="0" smtClean="0"/>
              <a:t>*1950, 1960--Pharma</a:t>
            </a:r>
            <a:r>
              <a:rPr lang="en-US" sz="1800" b="0" dirty="0"/>
              <a:t/>
            </a:r>
            <a:br>
              <a:rPr lang="en-US" sz="1800" b="0" dirty="0"/>
            </a:br>
            <a:r>
              <a:rPr lang="en-US" sz="1800" b="0" dirty="0" smtClean="0"/>
              <a:t>*Harvest Right—2018 for home preservation (Salt Lake City, Utah)</a:t>
            </a:r>
            <a:br>
              <a:rPr lang="en-US" sz="1800" b="0" dirty="0" smtClean="0"/>
            </a:br>
            <a:r>
              <a:rPr lang="en-US" sz="1800" b="0" dirty="0" smtClean="0"/>
              <a:t>*Prep4life, THE CUBE (Utah)—early 2023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5E8C760-A981-9F26-372D-FC2714D2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38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496"/>
            <a:ext cx="10515600" cy="755554"/>
          </a:xfrm>
        </p:spPr>
        <p:txBody>
          <a:bodyPr/>
          <a:lstStyle/>
          <a:p>
            <a:pPr algn="ctr"/>
            <a:r>
              <a:rPr lang="en-US" dirty="0"/>
              <a:t>Dehydrating vs Freeze Drying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6908"/>
            <a:ext cx="8665396" cy="4760055"/>
          </a:xfrm>
        </p:spPr>
        <p:txBody>
          <a:bodyPr>
            <a:normAutofit fontScale="70000" lnSpcReduction="20000"/>
          </a:bodyPr>
          <a:lstStyle/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                 Dehydrating                                   Freeze Drying</a:t>
            </a:r>
          </a:p>
          <a:p>
            <a:pPr marL="0" indent="0" algn="ctr">
              <a:buNone/>
            </a:pPr>
            <a:r>
              <a:rPr lang="en-US" sz="2400" dirty="0"/>
              <a:t>            </a:t>
            </a:r>
          </a:p>
          <a:p>
            <a:pPr marL="0" indent="0" algn="ctr">
              <a:buNone/>
            </a:pPr>
            <a:r>
              <a:rPr lang="en-US" sz="2400" dirty="0"/>
              <a:t>         Heat/Fan                                           Sublimation ice-&gt;vapor)  freeze &amp; heat </a:t>
            </a:r>
          </a:p>
          <a:p>
            <a:pPr marL="0" indent="0" algn="ctr">
              <a:buNone/>
            </a:pPr>
            <a:r>
              <a:rPr lang="en-US" sz="2400" dirty="0"/>
              <a:t>         Wicks Moisture 60-70%                    </a:t>
            </a:r>
            <a:r>
              <a:rPr lang="en-US" sz="2400" dirty="0" smtClean="0"/>
              <a:t>99% </a:t>
            </a:r>
            <a:r>
              <a:rPr lang="en-US" sz="2400" dirty="0"/>
              <a:t>moisture sublimation (vapor)</a:t>
            </a:r>
          </a:p>
          <a:p>
            <a:pPr marL="0" indent="0" algn="ctr">
              <a:buNone/>
            </a:pPr>
            <a:r>
              <a:rPr lang="en-US" sz="2400" dirty="0"/>
              <a:t>        *Desiccant (silica packet)                 *Oxygen Absorber (Iron oxide) </a:t>
            </a:r>
          </a:p>
          <a:p>
            <a:pPr marL="0" indent="0" algn="ctr">
              <a:buNone/>
            </a:pPr>
            <a:r>
              <a:rPr lang="en-US" sz="2400" dirty="0"/>
              <a:t>          </a:t>
            </a:r>
            <a:r>
              <a:rPr lang="en-US" sz="2400" dirty="0" smtClean="0"/>
              <a:t>mineral</a:t>
            </a:r>
            <a:r>
              <a:rPr lang="en-US" sz="2400" dirty="0"/>
              <a:t>:   silicon + O2                     </a:t>
            </a:r>
            <a:r>
              <a:rPr lang="en-US" sz="2400" dirty="0" smtClean="0"/>
              <a:t>                          </a:t>
            </a:r>
            <a:r>
              <a:rPr lang="en-US" sz="2400" dirty="0"/>
              <a:t>Iron + O2</a:t>
            </a:r>
          </a:p>
          <a:p>
            <a:pPr marL="0" indent="0" algn="ctr">
              <a:buNone/>
            </a:pPr>
            <a:r>
              <a:rPr lang="en-US" sz="2400" dirty="0"/>
              <a:t>            absorbs moisture                            absorbs O2   </a:t>
            </a:r>
            <a:r>
              <a:rPr lang="en-US" sz="2400" dirty="0" smtClean="0"/>
              <a:t>(300cc)                    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                                                                    Pre freeze: </a:t>
            </a:r>
            <a:r>
              <a:rPr lang="en-US" sz="2400" dirty="0" smtClean="0"/>
              <a:t>24-48 </a:t>
            </a:r>
            <a:r>
              <a:rPr lang="en-US" sz="2400" dirty="0" err="1"/>
              <a:t>hrs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         Temp 105 F-165 F                             Temp -40 F + Heat </a:t>
            </a:r>
            <a:r>
              <a:rPr lang="en-US" sz="2400" dirty="0" smtClean="0"/>
              <a:t>(95-145</a:t>
            </a:r>
            <a:r>
              <a:rPr lang="en-US" sz="2400" dirty="0"/>
              <a:t>)</a:t>
            </a:r>
          </a:p>
          <a:p>
            <a:pPr marL="0" indent="0" algn="ctr">
              <a:buNone/>
            </a:pPr>
            <a:r>
              <a:rPr lang="en-US" sz="2400" dirty="0"/>
              <a:t>         Timer 0-26 hours                               Time 24-36 </a:t>
            </a:r>
            <a:r>
              <a:rPr lang="en-US" sz="2400" dirty="0" err="1"/>
              <a:t>hrs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    </a:t>
            </a:r>
            <a:r>
              <a:rPr lang="en-US" sz="2400" dirty="0" smtClean="0"/>
              <a:t>  Shelf </a:t>
            </a:r>
            <a:r>
              <a:rPr lang="en-US" sz="2400" dirty="0"/>
              <a:t>Life: </a:t>
            </a:r>
            <a:r>
              <a:rPr lang="en-US" sz="2400" dirty="0" smtClean="0"/>
              <a:t>1 year                     Shelf </a:t>
            </a:r>
            <a:r>
              <a:rPr lang="en-US" sz="2400" dirty="0"/>
              <a:t>Life: 25 years</a:t>
            </a:r>
          </a:p>
          <a:p>
            <a:pPr marL="0" indent="0" algn="ctr">
              <a:buNone/>
            </a:pPr>
            <a:r>
              <a:rPr lang="en-US" sz="2400" dirty="0"/>
              <a:t>         </a:t>
            </a:r>
            <a:r>
              <a:rPr lang="en-US" sz="2400" dirty="0" smtClean="0"/>
              <a:t>                          Storage</a:t>
            </a:r>
            <a:endParaRPr lang="en-US" sz="2400" dirty="0"/>
          </a:p>
          <a:p>
            <a:pPr marL="0" indent="0" algn="ctr">
              <a:buNone/>
            </a:pPr>
            <a:r>
              <a:rPr lang="en-US" dirty="0"/>
              <a:t>         </a:t>
            </a:r>
            <a:r>
              <a:rPr lang="en-US" dirty="0" smtClean="0"/>
              <a:t>                                                          eliminate O2, light, moisture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1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634C6A-C8E6-2458-662D-A716F2F3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62"/>
            <a:ext cx="10515600" cy="5840858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   Harvest Right App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* Settings</a:t>
            </a:r>
            <a:br>
              <a:rPr lang="en-US" sz="2000" dirty="0" smtClean="0"/>
            </a:br>
            <a:r>
              <a:rPr lang="en-US" sz="2000" dirty="0" smtClean="0"/>
              <a:t>* Register</a:t>
            </a:r>
            <a:br>
              <a:rPr lang="en-US" sz="2000" dirty="0" smtClean="0"/>
            </a:br>
            <a:r>
              <a:rPr lang="en-US" sz="2000" dirty="0" smtClean="0"/>
              <a:t>* Setup (</a:t>
            </a:r>
            <a:r>
              <a:rPr lang="en-US" sz="2000" dirty="0" err="1" smtClean="0"/>
              <a:t>Wifi</a:t>
            </a:r>
            <a:r>
              <a:rPr lang="en-US" sz="2000" dirty="0" smtClean="0"/>
              <a:t>, Bluetooth)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* Machine communicates cycle</a:t>
            </a:r>
            <a:br>
              <a:rPr lang="en-US" sz="2000" dirty="0" smtClean="0"/>
            </a:br>
            <a:r>
              <a:rPr lang="en-US" sz="2000" dirty="0" smtClean="0"/>
              <a:t>* About Freeze Drying</a:t>
            </a:r>
            <a:br>
              <a:rPr lang="en-US" sz="2000" dirty="0" smtClean="0"/>
            </a:br>
            <a:r>
              <a:rPr lang="en-US" sz="2000" dirty="0"/>
              <a:t> </a:t>
            </a:r>
            <a:r>
              <a:rPr lang="en-US" sz="2000" dirty="0" smtClean="0"/>
              <a:t>     Maintenance, Manuals, Packaging, Rehydration</a:t>
            </a:r>
            <a:br>
              <a:rPr lang="en-US" sz="2000" dirty="0" smtClean="0"/>
            </a:br>
            <a:r>
              <a:rPr lang="en-US" sz="2000" dirty="0" smtClean="0"/>
              <a:t>* Drying tips (guidelines for all products)</a:t>
            </a:r>
            <a:br>
              <a:rPr lang="en-US" sz="2000" dirty="0" smtClean="0"/>
            </a:br>
            <a:r>
              <a:rPr lang="en-US" sz="2000" dirty="0" smtClean="0"/>
              <a:t>* Instant Support--AI</a:t>
            </a:r>
            <a:br>
              <a:rPr lang="en-US" sz="2000" dirty="0" smtClean="0"/>
            </a:br>
            <a:r>
              <a:rPr lang="en-US" sz="2000" dirty="0" smtClean="0"/>
              <a:t>* Helpdesk (tickets/support)</a:t>
            </a:r>
            <a:br>
              <a:rPr lang="en-US" sz="2000" dirty="0" smtClean="0"/>
            </a:br>
            <a:r>
              <a:rPr lang="en-US" sz="2000" dirty="0" smtClean="0"/>
              <a:t>* Store (Sales, Download Guide, Accessories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5E8C760-A981-9F26-372D-FC2714D2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78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60ED39-B13A-796C-C1F8-6C453461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632433"/>
          </a:xfrm>
        </p:spPr>
        <p:txBody>
          <a:bodyPr>
            <a:normAutofit/>
          </a:bodyPr>
          <a:lstStyle/>
          <a:p>
            <a:r>
              <a:rPr lang="en-US" dirty="0"/>
              <a:t>                       Maintenance </a:t>
            </a:r>
            <a:r>
              <a:rPr lang="en-US" dirty="0" smtClean="0"/>
              <a:t>Tips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* </a:t>
            </a:r>
            <a:r>
              <a:rPr lang="en-US" sz="2000" b="0" dirty="0" smtClean="0"/>
              <a:t>Defrost </a:t>
            </a:r>
            <a:r>
              <a:rPr lang="en-US" sz="2000" b="0" dirty="0"/>
              <a:t>and Drain after each cycle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0" dirty="0"/>
              <a:t>* Wash </a:t>
            </a:r>
            <a:r>
              <a:rPr lang="en-US" sz="2000" b="0" dirty="0" smtClean="0"/>
              <a:t>drum &amp; freeze </a:t>
            </a:r>
            <a:r>
              <a:rPr lang="en-US" sz="2000" b="0" dirty="0"/>
              <a:t>dryer trays with soap and water after ever </a:t>
            </a:r>
            <a:r>
              <a:rPr lang="en-US" sz="2000" b="0" dirty="0" smtClean="0"/>
              <a:t>batch (no harsh chemicals)</a:t>
            </a: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/>
              <a:t>* Remove front gasket--washing with soap and </a:t>
            </a:r>
            <a:r>
              <a:rPr lang="en-US" sz="2000" b="0" dirty="0" smtClean="0"/>
              <a:t>water</a:t>
            </a:r>
            <a:br>
              <a:rPr lang="en-US" sz="2000" b="0" dirty="0" smtClean="0"/>
            </a:br>
            <a:r>
              <a:rPr lang="en-US" sz="2000" b="0" dirty="0" smtClean="0"/>
              <a:t>* Complete removal of interior trays</a:t>
            </a:r>
            <a:br>
              <a:rPr lang="en-US" sz="2000" b="0" dirty="0" smtClean="0"/>
            </a:br>
            <a:r>
              <a:rPr lang="en-US" sz="2000" b="0" dirty="0" smtClean="0"/>
              <a:t>* Never submerge trays as they have sensors</a:t>
            </a:r>
            <a:br>
              <a:rPr lang="en-US" sz="2000" b="0" dirty="0" smtClean="0"/>
            </a:br>
            <a:r>
              <a:rPr lang="en-US" sz="2000" b="0" dirty="0" smtClean="0"/>
              <a:t>* Minimal air flow/ mold</a:t>
            </a:r>
            <a:br>
              <a:rPr lang="en-US" sz="2000" b="0" dirty="0" smtClean="0"/>
            </a:br>
            <a:r>
              <a:rPr lang="en-US" sz="2000" b="0" dirty="0" smtClean="0"/>
              <a:t>* Can turn on heater for 20 min with door cracked (Leaf logo/Functional test)</a:t>
            </a: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/>
              <a:t>* Periodically check seal contact to </a:t>
            </a:r>
            <a:r>
              <a:rPr lang="en-US" sz="2000" b="0" dirty="0" smtClean="0"/>
              <a:t>door (adjustments)</a:t>
            </a: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/>
              <a:t>* W</a:t>
            </a:r>
            <a:r>
              <a:rPr lang="en-US" sz="2000" b="0" dirty="0" smtClean="0"/>
              <a:t>ash </a:t>
            </a:r>
            <a:r>
              <a:rPr lang="en-US" sz="2000" b="0" dirty="0"/>
              <a:t>interior walls with soap and water or bleach (remove inner tray unit</a:t>
            </a:r>
            <a:r>
              <a:rPr lang="en-US" sz="2000" b="0" dirty="0" smtClean="0"/>
              <a:t>)</a:t>
            </a: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/>
              <a:t>* Empty bucket each cycle (prevent water from being pulled back and ruining product)</a:t>
            </a:r>
            <a:br>
              <a:rPr lang="en-US" sz="2000" b="0" dirty="0"/>
            </a:br>
            <a:r>
              <a:rPr lang="en-US" sz="2000" b="0" dirty="0"/>
              <a:t>* Check oil level  before each cycle use (gauge between high/low</a:t>
            </a:r>
            <a:r>
              <a:rPr lang="en-US" sz="2000" b="0" dirty="0" smtClean="0"/>
              <a:t>)</a:t>
            </a:r>
            <a:br>
              <a:rPr lang="en-US" sz="2000" b="0" dirty="0" smtClean="0"/>
            </a:br>
            <a:r>
              <a:rPr lang="en-US" sz="2000" b="0" dirty="0" smtClean="0"/>
              <a:t>* 25 cycles usually before oil filtering/change</a:t>
            </a:r>
            <a:br>
              <a:rPr lang="en-US" sz="2000" b="0" dirty="0" smtClean="0"/>
            </a:br>
            <a:r>
              <a:rPr lang="en-US" sz="2000" b="0" dirty="0" smtClean="0"/>
              <a:t>* As alike a computer complete shut down is good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72D2B6D-8D22-5B15-C83E-EE012D47F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7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60ED39-B13A-796C-C1F8-6C453461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632433"/>
          </a:xfrm>
        </p:spPr>
        <p:txBody>
          <a:bodyPr>
            <a:normAutofit/>
          </a:bodyPr>
          <a:lstStyle/>
          <a:p>
            <a:r>
              <a:rPr lang="en-US" dirty="0"/>
              <a:t>                       </a:t>
            </a:r>
            <a:r>
              <a:rPr lang="en-US" dirty="0" smtClean="0"/>
              <a:t>Maintenance of Pump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b="0" dirty="0" smtClean="0"/>
              <a:t>* 25 cycles before oil change-machine generally tells you</a:t>
            </a:r>
            <a:br>
              <a:rPr lang="en-US" sz="2000" b="0" dirty="0" smtClean="0"/>
            </a:br>
            <a:r>
              <a:rPr lang="en-US" sz="2000" b="0" dirty="0" smtClean="0"/>
              <a:t>* Change if yellow, cloudy, particles appear</a:t>
            </a:r>
            <a:br>
              <a:rPr lang="en-US" sz="2000" b="0" dirty="0" smtClean="0"/>
            </a:br>
            <a:r>
              <a:rPr lang="en-US" sz="2000" b="0" dirty="0" smtClean="0"/>
              <a:t>* Easiest to change after a cycle as oil is warm</a:t>
            </a:r>
            <a:br>
              <a:rPr lang="en-US" sz="2000" b="0" dirty="0" smtClean="0"/>
            </a:br>
            <a:r>
              <a:rPr lang="en-US" sz="2000" b="0" dirty="0" smtClean="0"/>
              <a:t>* Shift pump to edge, place canister under valve, open drain &amp; filter</a:t>
            </a:r>
            <a:br>
              <a:rPr lang="en-US" sz="2000" b="0" dirty="0" smtClean="0"/>
            </a:br>
            <a:r>
              <a:rPr lang="en-US" sz="2000" b="0" dirty="0" smtClean="0"/>
              <a:t>* To refill unscrew Demister and fill with new oil to half way mark</a:t>
            </a:r>
            <a:br>
              <a:rPr lang="en-US" sz="2000" b="0" dirty="0" smtClean="0"/>
            </a:br>
            <a:r>
              <a:rPr lang="en-US" sz="2000" b="0" dirty="0" smtClean="0"/>
              <a:t>* Make sure gasket is on correctly</a:t>
            </a:r>
            <a:br>
              <a:rPr lang="en-US" sz="2000" b="0" dirty="0" smtClean="0"/>
            </a:br>
            <a:endParaRPr lang="en-US" sz="20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72D2B6D-8D22-5B15-C83E-EE012D47F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999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634C6A-C8E6-2458-662D-A716F2F3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62"/>
            <a:ext cx="10515600" cy="5840858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  Harvest Right Dongle</a:t>
            </a:r>
            <a:br>
              <a:rPr lang="en-US" dirty="0" smtClean="0"/>
            </a:br>
            <a:r>
              <a:rPr lang="en-US" dirty="0" smtClean="0"/>
              <a:t>                         </a:t>
            </a:r>
            <a:r>
              <a:rPr lang="en-US" sz="2800" dirty="0" smtClean="0"/>
              <a:t>GAME CHANGER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* USB port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* </a:t>
            </a:r>
            <a:r>
              <a:rPr lang="en-US" sz="2000" dirty="0" err="1" smtClean="0"/>
              <a:t>Wifi</a:t>
            </a:r>
            <a:r>
              <a:rPr lang="en-US" sz="2000" dirty="0" smtClean="0"/>
              <a:t> Upgrade Kit (alike a router or modem, QR code scan ability)</a:t>
            </a:r>
            <a:br>
              <a:rPr lang="en-US" sz="2000" dirty="0" smtClean="0"/>
            </a:br>
            <a:r>
              <a:rPr lang="en-US" sz="2000" dirty="0"/>
              <a:t> </a:t>
            </a:r>
            <a:r>
              <a:rPr lang="en-US" sz="2000" dirty="0" smtClean="0"/>
              <a:t>  (5.4v 5.5v)</a:t>
            </a:r>
            <a:br>
              <a:rPr lang="en-US" sz="2000" dirty="0" smtClean="0"/>
            </a:br>
            <a:r>
              <a:rPr lang="en-US" sz="2000" dirty="0" smtClean="0"/>
              <a:t>* $70</a:t>
            </a:r>
            <a:br>
              <a:rPr lang="en-US" sz="2000" dirty="0" smtClean="0"/>
            </a:br>
            <a:r>
              <a:rPr lang="en-US" sz="2000" dirty="0" smtClean="0"/>
              <a:t>* Updated to 6.0</a:t>
            </a:r>
            <a:br>
              <a:rPr lang="en-US" sz="2000" dirty="0" smtClean="0"/>
            </a:br>
            <a:r>
              <a:rPr lang="en-US" sz="2000" dirty="0" smtClean="0"/>
              <a:t>* Remote control from smartphone</a:t>
            </a:r>
            <a:br>
              <a:rPr lang="en-US" sz="2000" dirty="0" smtClean="0"/>
            </a:br>
            <a:r>
              <a:rPr lang="en-US" sz="2000" dirty="0" smtClean="0"/>
              <a:t>* Monitor process and get notifications</a:t>
            </a:r>
            <a:br>
              <a:rPr lang="en-US" sz="2000" dirty="0" smtClean="0"/>
            </a:br>
            <a:r>
              <a:rPr lang="en-US" sz="2000" dirty="0"/>
              <a:t> </a:t>
            </a:r>
            <a:r>
              <a:rPr lang="en-US" sz="2000" dirty="0" smtClean="0"/>
              <a:t>  </a:t>
            </a:r>
            <a:r>
              <a:rPr lang="en-US" sz="1800" dirty="0" smtClean="0"/>
              <a:t>Batches finished</a:t>
            </a:r>
            <a:br>
              <a:rPr lang="en-US" sz="1800" dirty="0" smtClean="0"/>
            </a:br>
            <a:r>
              <a:rPr lang="en-US" sz="1800" dirty="0" smtClean="0"/>
              <a:t>   Extend drying time</a:t>
            </a:r>
            <a:br>
              <a:rPr lang="en-US" sz="1800" dirty="0" smtClean="0"/>
            </a:br>
            <a:r>
              <a:rPr lang="en-US" sz="1800" dirty="0" smtClean="0"/>
              <a:t>   New patented Candy Mode</a:t>
            </a:r>
            <a:br>
              <a:rPr lang="en-US" sz="1800" dirty="0" smtClean="0"/>
            </a:br>
            <a:r>
              <a:rPr lang="en-US" sz="1800" dirty="0" smtClean="0"/>
              <a:t>   Save your own settings, recipes</a:t>
            </a:r>
            <a:br>
              <a:rPr lang="en-US" sz="1800" dirty="0" smtClean="0"/>
            </a:br>
            <a:r>
              <a:rPr lang="en-US" sz="1800" dirty="0"/>
              <a:t> </a:t>
            </a:r>
            <a:r>
              <a:rPr lang="en-US" sz="1800" dirty="0" smtClean="0"/>
              <a:t>  Tips provided</a:t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5E8C760-A981-9F26-372D-FC2714D2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13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AF7D32-397F-7F9B-1660-0FE612947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Overview of Process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1D7CE20-0E3F-9D47-AB6D-89BCF1612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82" y="1825625"/>
            <a:ext cx="10064035" cy="435133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04B875-FC10-FA8A-8CA6-1CCC12641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74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0A95670B-21BA-9E40-BE7F-0BC877574B0C}" vid="{66D03B23-E564-DA44-B452-CE60059720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 ANR_MFP PowerPoint template</Template>
  <TotalTime>10472</TotalTime>
  <Words>911</Words>
  <Application>Microsoft Office PowerPoint</Application>
  <PresentationFormat>Widescreen</PresentationFormat>
  <Paragraphs>164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                    </vt:lpstr>
      <vt:lpstr>Freeze Drying</vt:lpstr>
      <vt:lpstr>                                 History  * Early—13th Century Incas in Andes Machu Picchu (low atmospheric pressure, extreme cold) * Ist patent--1934 * WW II—developed to transport blood products and antibiotics to wounded  * NASA—refined technology for lightweight, nutritious meals for astronauts                  Ice Cream story *1950, 1960--Pharma *Harvest Right—2018 for home preservation (Salt Lake City, Utah) *Prep4life, THE CUBE (Utah)—early 2023</vt:lpstr>
      <vt:lpstr>Dehydrating vs Freeze Drying</vt:lpstr>
      <vt:lpstr>                     Harvest Right App  * Settings * Register * Setup (Wifi, Bluetooth) * Machine communicates cycle * About Freeze Drying       Maintenance, Manuals, Packaging, Rehydration * Drying tips (guidelines for all products) * Instant Support--AI * Helpdesk (tickets/support) * Store (Sales, Download Guide, Accessories     </vt:lpstr>
      <vt:lpstr>                       Maintenance Tips  * Defrost and Drain after each cycle * Wash drum &amp; freeze dryer trays with soap and water after ever batch (no harsh chemicals) * Remove front gasket--washing with soap and water * Complete removal of interior trays * Never submerge trays as they have sensors * Minimal air flow/ mold * Can turn on heater for 20 min with door cracked (Leaf logo/Functional test) * Periodically check seal contact to door (adjustments) * Wash interior walls with soap and water or bleach (remove inner tray unit) * Empty bucket each cycle (prevent water from being pulled back and ruining product) * Check oil level  before each cycle use (gauge between high/low) * 25 cycles usually before oil filtering/change * As alike a computer complete shut down is good</vt:lpstr>
      <vt:lpstr>                       Maintenance of Pump  * 25 cycles before oil change-machine generally tells you * Change if yellow, cloudy, particles appear * Easiest to change after a cycle as oil is warm * Shift pump to edge, place canister under valve, open drain &amp; filter * To refill unscrew Demister and fill with new oil to half way mark * Make sure gasket is on correctly </vt:lpstr>
      <vt:lpstr>                    Harvest Right Dongle                          GAME CHANGER  * USB port * Wifi Upgrade Kit (alike a router or modem, QR code scan ability)    (5.4v 5.5v) * $70 * Updated to 6.0 * Remote control from smartphone * Monitor process and get notifications    Batches finished    Extend drying time    New patented Candy Mode    Save your own settings, recipes    Tips provided </vt:lpstr>
      <vt:lpstr>Brief Overview of Process</vt:lpstr>
      <vt:lpstr>Information from Harvest Right  Re: Shelf Life</vt:lpstr>
      <vt:lpstr>Benefits</vt:lpstr>
      <vt:lpstr>Freeze Drying</vt:lpstr>
      <vt:lpstr>Smart Technology</vt:lpstr>
      <vt:lpstr>             Harvest Right Units </vt:lpstr>
      <vt:lpstr>                       Energy Usage  AC: 110 volts x 10 amps = watts * 20-40 hours run time Saving tips:  Pre freeze foods 24-48 hours  Process full loads  Once stored there is no other costs  Freeze Dryers have largest energy use of all processes  Easily stored, portability, Light weight, flavor, nutrient value  * You can use generators and off grid systems-back up batteries   </vt:lpstr>
      <vt:lpstr>Harvest Right Pro-Freeze Dryer Specifications</vt:lpstr>
      <vt:lpstr>Harvest Right Pro Freeze Dryer Components</vt:lpstr>
      <vt:lpstr>Items included with purchase (cont’d)</vt:lpstr>
      <vt:lpstr>Items included with purchase (cont’d)</vt:lpstr>
      <vt:lpstr>Items included with purchase (cont’d)</vt:lpstr>
      <vt:lpstr>Options: Full Tray                     Divide Portions:                     silicone, molds,                     Powder form</vt:lpstr>
      <vt:lpstr>Fruit Meat Soups Candy</vt:lpstr>
      <vt:lpstr>For more layout choices view options when inserting a new slide</vt:lpstr>
      <vt:lpstr>For more layout choices view options when inserting a new slide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title slide. This slide works well for long titles</dc:title>
  <dc:creator>Donna Cirelli</dc:creator>
  <cp:lastModifiedBy>John Hidahl</cp:lastModifiedBy>
  <cp:revision>200</cp:revision>
  <cp:lastPrinted>2025-08-15T21:27:10Z</cp:lastPrinted>
  <dcterms:created xsi:type="dcterms:W3CDTF">2024-01-03T23:45:40Z</dcterms:created>
  <dcterms:modified xsi:type="dcterms:W3CDTF">2025-08-15T21:39:05Z</dcterms:modified>
</cp:coreProperties>
</file>