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7"/>
  </p:notesMasterIdLst>
  <p:sldIdLst>
    <p:sldId id="256" r:id="rId5"/>
    <p:sldId id="257" r:id="rId6"/>
    <p:sldId id="258" r:id="rId7"/>
    <p:sldId id="259" r:id="rId8"/>
    <p:sldId id="260" r:id="rId9"/>
    <p:sldId id="991" r:id="rId10"/>
    <p:sldId id="261" r:id="rId11"/>
    <p:sldId id="983" r:id="rId12"/>
    <p:sldId id="987" r:id="rId13"/>
    <p:sldId id="986" r:id="rId14"/>
    <p:sldId id="262" r:id="rId15"/>
    <p:sldId id="263" r:id="rId16"/>
  </p:sldIdLst>
  <p:sldSz cx="14630400" cy="8229600"/>
  <p:notesSz cx="6858000" cy="9144000"/>
  <p:embeddedFontLst>
    <p:embeddedFont>
      <p:font typeface="Raleway" pitchFamily="2" charset="0"/>
      <p:regular r:id="rId18"/>
      <p:bold r:id="rId19"/>
      <p:italic r:id="rId20"/>
      <p:boldItalic r:id="rId21"/>
    </p:embeddedFont>
    <p:embeddedFont>
      <p:font typeface="Raleway Bold" charset="0"/>
      <p:regular r:id="rId22"/>
      <p:bold r:id="rId23"/>
    </p:embeddedFont>
    <p:embeddedFont>
      <p:font typeface="Raleway Bold Italics" panose="020B0604020202020204"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0AB"/>
    <a:srgbClr val="495FAA"/>
    <a:srgbClr val="A87900"/>
    <a:srgbClr val="CD7F32"/>
    <a:srgbClr val="8BC53F"/>
    <a:srgbClr val="702B84"/>
    <a:srgbClr val="0094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5E4A3E-B252-4D31-BD65-7FECB42FC252}" v="23" dt="2025-08-27T19:04:32.0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36" y="2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7.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6.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mer J Cortez" userId="S::sjcortez@ucdavis.edu::15bee438-bc94-41aa-8f90-87ce5bfedc31" providerId="AD" clId="Web-{01F97B5C-78B6-47C0-9507-AEFE67697005}"/>
    <pc:docChg chg="modSld">
      <pc:chgData name="Summer J Cortez" userId="S::sjcortez@ucdavis.edu::15bee438-bc94-41aa-8f90-87ce5bfedc31" providerId="AD" clId="Web-{01F97B5C-78B6-47C0-9507-AEFE67697005}" dt="2024-12-10T19:37:02.437" v="5"/>
      <pc:docMkLst>
        <pc:docMk/>
      </pc:docMkLst>
      <pc:sldChg chg="modSp">
        <pc:chgData name="Summer J Cortez" userId="S::sjcortez@ucdavis.edu::15bee438-bc94-41aa-8f90-87ce5bfedc31" providerId="AD" clId="Web-{01F97B5C-78B6-47C0-9507-AEFE67697005}" dt="2024-12-10T19:37:02.437" v="5"/>
        <pc:sldMkLst>
          <pc:docMk/>
          <pc:sldMk cId="0" sldId="258"/>
        </pc:sldMkLst>
      </pc:sldChg>
      <pc:sldChg chg="modSp">
        <pc:chgData name="Summer J Cortez" userId="S::sjcortez@ucdavis.edu::15bee438-bc94-41aa-8f90-87ce5bfedc31" providerId="AD" clId="Web-{01F97B5C-78B6-47C0-9507-AEFE67697005}" dt="2024-12-10T19:36:55.296" v="3"/>
        <pc:sldMkLst>
          <pc:docMk/>
          <pc:sldMk cId="0" sldId="261"/>
        </pc:sldMkLst>
      </pc:sldChg>
    </pc:docChg>
  </pc:docChgLst>
  <pc:docChgLst>
    <pc:chgData name="Summer J Cortez" userId="S::sjcortez@ucdavis.edu::15bee438-bc94-41aa-8f90-87ce5bfedc31" providerId="AD" clId="Web-{0A63F2C5-EF88-1CA8-DBB5-3CEC45F46A9D}"/>
    <pc:docChg chg="modSld">
      <pc:chgData name="Summer J Cortez" userId="S::sjcortez@ucdavis.edu::15bee438-bc94-41aa-8f90-87ce5bfedc31" providerId="AD" clId="Web-{0A63F2C5-EF88-1CA8-DBB5-3CEC45F46A9D}" dt="2025-05-28T21:03:15.419" v="2" actId="20577"/>
      <pc:docMkLst>
        <pc:docMk/>
      </pc:docMkLst>
      <pc:sldChg chg="modSp">
        <pc:chgData name="Summer J Cortez" userId="S::sjcortez@ucdavis.edu::15bee438-bc94-41aa-8f90-87ce5bfedc31" providerId="AD" clId="Web-{0A63F2C5-EF88-1CA8-DBB5-3CEC45F46A9D}" dt="2025-05-28T21:03:15.419" v="2" actId="20577"/>
        <pc:sldMkLst>
          <pc:docMk/>
          <pc:sldMk cId="0" sldId="262"/>
        </pc:sldMkLst>
      </pc:sldChg>
    </pc:docChg>
  </pc:docChgLst>
  <pc:docChgLst>
    <pc:chgData name="Summer J Cortez" userId="S::sjcortez@ucdavis.edu::15bee438-bc94-41aa-8f90-87ce5bfedc31" providerId="AD" clId="Web-{387FD5A6-60A0-72C1-0F51-97EFB2CA9573}"/>
    <pc:docChg chg="modSld">
      <pc:chgData name="Summer J Cortez" userId="S::sjcortez@ucdavis.edu::15bee438-bc94-41aa-8f90-87ce5bfedc31" providerId="AD" clId="Web-{387FD5A6-60A0-72C1-0F51-97EFB2CA9573}" dt="2024-12-10T19:00:38.819" v="0" actId="20577"/>
      <pc:docMkLst>
        <pc:docMk/>
      </pc:docMkLst>
      <pc:sldChg chg="modSp">
        <pc:chgData name="Summer J Cortez" userId="S::sjcortez@ucdavis.edu::15bee438-bc94-41aa-8f90-87ce5bfedc31" providerId="AD" clId="Web-{387FD5A6-60A0-72C1-0F51-97EFB2CA9573}" dt="2024-12-10T19:00:38.819" v="0" actId="20577"/>
        <pc:sldMkLst>
          <pc:docMk/>
          <pc:sldMk cId="0" sldId="260"/>
        </pc:sldMkLst>
      </pc:sldChg>
    </pc:docChg>
  </pc:docChgLst>
  <pc:docChgLst>
    <pc:chgData name="Summer J Cortez" userId="S::sjcortez@ucdavis.edu::15bee438-bc94-41aa-8f90-87ce5bfedc31" providerId="AD" clId="Web-{153A5465-D838-2923-0FF7-DA15C39901FE}"/>
    <pc:docChg chg="modSld">
      <pc:chgData name="Summer J Cortez" userId="S::sjcortez@ucdavis.edu::15bee438-bc94-41aa-8f90-87ce5bfedc31" providerId="AD" clId="Web-{153A5465-D838-2923-0FF7-DA15C39901FE}" dt="2024-12-10T19:00:15.208" v="15"/>
      <pc:docMkLst>
        <pc:docMk/>
      </pc:docMkLst>
      <pc:sldChg chg="modSp">
        <pc:chgData name="Summer J Cortez" userId="S::sjcortez@ucdavis.edu::15bee438-bc94-41aa-8f90-87ce5bfedc31" providerId="AD" clId="Web-{153A5465-D838-2923-0FF7-DA15C39901FE}" dt="2024-12-10T19:00:15.208" v="15"/>
        <pc:sldMkLst>
          <pc:docMk/>
          <pc:sldMk cId="0" sldId="260"/>
        </pc:sldMkLst>
      </pc:sldChg>
    </pc:docChg>
  </pc:docChgLst>
  <pc:docChgLst>
    <pc:chgData name="Carolyn Dawn Rider" userId="S::cdkitzmann@ucdavis.edu::8c9e2da6-2e24-4746-b720-68f58bc9dd08" providerId="AD" clId="Web-{A63F9DA8-498A-436E-0108-4F3BD8523628}"/>
    <pc:docChg chg="modSld">
      <pc:chgData name="Carolyn Dawn Rider" userId="S::cdkitzmann@ucdavis.edu::8c9e2da6-2e24-4746-b720-68f58bc9dd08" providerId="AD" clId="Web-{A63F9DA8-498A-436E-0108-4F3BD8523628}" dt="2024-12-10T19:09:52.604" v="72" actId="1076"/>
      <pc:docMkLst>
        <pc:docMk/>
      </pc:docMkLst>
      <pc:sldChg chg="modSp">
        <pc:chgData name="Carolyn Dawn Rider" userId="S::cdkitzmann@ucdavis.edu::8c9e2da6-2e24-4746-b720-68f58bc9dd08" providerId="AD" clId="Web-{A63F9DA8-498A-436E-0108-4F3BD8523628}" dt="2024-12-10T19:07:21.445" v="1" actId="20577"/>
        <pc:sldMkLst>
          <pc:docMk/>
          <pc:sldMk cId="0" sldId="260"/>
        </pc:sldMkLst>
      </pc:sldChg>
      <pc:sldChg chg="modSp">
        <pc:chgData name="Carolyn Dawn Rider" userId="S::cdkitzmann@ucdavis.edu::8c9e2da6-2e24-4746-b720-68f58bc9dd08" providerId="AD" clId="Web-{A63F9DA8-498A-436E-0108-4F3BD8523628}" dt="2024-12-10T19:09:15.307" v="47" actId="1076"/>
        <pc:sldMkLst>
          <pc:docMk/>
          <pc:sldMk cId="3442519025" sldId="983"/>
        </pc:sldMkLst>
      </pc:sldChg>
      <pc:sldChg chg="modSp">
        <pc:chgData name="Carolyn Dawn Rider" userId="S::cdkitzmann@ucdavis.edu::8c9e2da6-2e24-4746-b720-68f58bc9dd08" providerId="AD" clId="Web-{A63F9DA8-498A-436E-0108-4F3BD8523628}" dt="2024-12-10T19:09:52.604" v="72" actId="1076"/>
        <pc:sldMkLst>
          <pc:docMk/>
          <pc:sldMk cId="2685222842" sldId="986"/>
        </pc:sldMkLst>
      </pc:sldChg>
      <pc:sldChg chg="modSp">
        <pc:chgData name="Carolyn Dawn Rider" userId="S::cdkitzmann@ucdavis.edu::8c9e2da6-2e24-4746-b720-68f58bc9dd08" providerId="AD" clId="Web-{A63F9DA8-498A-436E-0108-4F3BD8523628}" dt="2024-12-10T19:08:58.634" v="45"/>
        <pc:sldMkLst>
          <pc:docMk/>
          <pc:sldMk cId="379168305" sldId="987"/>
        </pc:sldMkLst>
      </pc:sldChg>
      <pc:sldChg chg="modSp">
        <pc:chgData name="Carolyn Dawn Rider" userId="S::cdkitzmann@ucdavis.edu::8c9e2da6-2e24-4746-b720-68f58bc9dd08" providerId="AD" clId="Web-{A63F9DA8-498A-436E-0108-4F3BD8523628}" dt="2024-12-10T19:07:45.164" v="5"/>
        <pc:sldMkLst>
          <pc:docMk/>
          <pc:sldMk cId="3265522573" sldId="991"/>
        </pc:sldMkLst>
      </pc:sldChg>
    </pc:docChg>
  </pc:docChgLst>
  <pc:docChgLst>
    <pc:chgData name="Reka Vasicsek" userId="S::rvasicsek@ucdavis.edu::1a73bf03-7f2a-466b-9aa9-59a774e3e3c0" providerId="AD" clId="Web-{2A180942-CBD3-7B4E-9008-837BD5F2D777}"/>
    <pc:docChg chg="modSld">
      <pc:chgData name="Reka Vasicsek" userId="S::rvasicsek@ucdavis.edu::1a73bf03-7f2a-466b-9aa9-59a774e3e3c0" providerId="AD" clId="Web-{2A180942-CBD3-7B4E-9008-837BD5F2D777}" dt="2024-12-11T15:25:50.202" v="49" actId="1076"/>
      <pc:docMkLst>
        <pc:docMk/>
      </pc:docMkLst>
      <pc:sldChg chg="addSp delSp modSp mod modClrScheme chgLayout">
        <pc:chgData name="Reka Vasicsek" userId="S::rvasicsek@ucdavis.edu::1a73bf03-7f2a-466b-9aa9-59a774e3e3c0" providerId="AD" clId="Web-{2A180942-CBD3-7B4E-9008-837BD5F2D777}" dt="2024-12-11T15:25:50.202" v="49" actId="1076"/>
        <pc:sldMkLst>
          <pc:docMk/>
          <pc:sldMk cId="0" sldId="256"/>
        </pc:sldMkLst>
      </pc:sldChg>
    </pc:docChg>
  </pc:docChgLst>
  <pc:docChgLst>
    <pc:chgData name="Carolyn Dawn Rider" userId="8c9e2da6-2e24-4746-b720-68f58bc9dd08" providerId="ADAL" clId="{9D5E4A3E-B252-4D31-BD65-7FECB42FC252}"/>
    <pc:docChg chg="custSel modSld">
      <pc:chgData name="Carolyn Dawn Rider" userId="8c9e2da6-2e24-4746-b720-68f58bc9dd08" providerId="ADAL" clId="{9D5E4A3E-B252-4D31-BD65-7FECB42FC252}" dt="2025-08-27T19:05:43.357" v="174" actId="14100"/>
      <pc:docMkLst>
        <pc:docMk/>
      </pc:docMkLst>
      <pc:sldChg chg="modSp mod">
        <pc:chgData name="Carolyn Dawn Rider" userId="8c9e2da6-2e24-4746-b720-68f58bc9dd08" providerId="ADAL" clId="{9D5E4A3E-B252-4D31-BD65-7FECB42FC252}" dt="2025-08-27T18:59:53.779" v="120" actId="14100"/>
        <pc:sldMkLst>
          <pc:docMk/>
          <pc:sldMk cId="3442519025" sldId="983"/>
        </pc:sldMkLst>
        <pc:spChg chg="mod">
          <ac:chgData name="Carolyn Dawn Rider" userId="8c9e2da6-2e24-4746-b720-68f58bc9dd08" providerId="ADAL" clId="{9D5E4A3E-B252-4D31-BD65-7FECB42FC252}" dt="2025-08-27T18:59:53.779" v="120" actId="14100"/>
          <ac:spMkLst>
            <pc:docMk/>
            <pc:sldMk cId="3442519025" sldId="983"/>
            <ac:spMk id="2" creationId="{DB6EE984-13F1-55D1-B256-E57204CBFDF7}"/>
          </ac:spMkLst>
        </pc:spChg>
        <pc:spChg chg="mod">
          <ac:chgData name="Carolyn Dawn Rider" userId="8c9e2da6-2e24-4746-b720-68f58bc9dd08" providerId="ADAL" clId="{9D5E4A3E-B252-4D31-BD65-7FECB42FC252}" dt="2025-08-27T18:51:15.219" v="50" actId="20577"/>
          <ac:spMkLst>
            <pc:docMk/>
            <pc:sldMk cId="3442519025" sldId="983"/>
            <ac:spMk id="7" creationId="{35AAF328-FD7A-615B-17AE-0B7DCB52ADF6}"/>
          </ac:spMkLst>
        </pc:spChg>
        <pc:graphicFrameChg chg="mod modGraphic">
          <ac:chgData name="Carolyn Dawn Rider" userId="8c9e2da6-2e24-4746-b720-68f58bc9dd08" providerId="ADAL" clId="{9D5E4A3E-B252-4D31-BD65-7FECB42FC252}" dt="2025-08-27T18:57:29.430" v="56" actId="20577"/>
          <ac:graphicFrameMkLst>
            <pc:docMk/>
            <pc:sldMk cId="3442519025" sldId="983"/>
            <ac:graphicFrameMk id="6" creationId="{31DC0436-4C55-BD31-C525-B73E78803C35}"/>
          </ac:graphicFrameMkLst>
        </pc:graphicFrameChg>
      </pc:sldChg>
      <pc:sldChg chg="modSp mod">
        <pc:chgData name="Carolyn Dawn Rider" userId="8c9e2da6-2e24-4746-b720-68f58bc9dd08" providerId="ADAL" clId="{9D5E4A3E-B252-4D31-BD65-7FECB42FC252}" dt="2025-08-27T19:05:05.082" v="171" actId="14100"/>
        <pc:sldMkLst>
          <pc:docMk/>
          <pc:sldMk cId="2685222842" sldId="986"/>
        </pc:sldMkLst>
        <pc:spChg chg="mod">
          <ac:chgData name="Carolyn Dawn Rider" userId="8c9e2da6-2e24-4746-b720-68f58bc9dd08" providerId="ADAL" clId="{9D5E4A3E-B252-4D31-BD65-7FECB42FC252}" dt="2025-08-27T19:05:05.082" v="171" actId="14100"/>
          <ac:spMkLst>
            <pc:docMk/>
            <pc:sldMk cId="2685222842" sldId="986"/>
            <ac:spMk id="2" creationId="{34C54D27-9DA6-B812-5C7B-5611DC16F184}"/>
          </ac:spMkLst>
        </pc:spChg>
        <pc:spChg chg="mod">
          <ac:chgData name="Carolyn Dawn Rider" userId="8c9e2da6-2e24-4746-b720-68f58bc9dd08" providerId="ADAL" clId="{9D5E4A3E-B252-4D31-BD65-7FECB42FC252}" dt="2025-08-27T19:02:59.776" v="147" actId="20577"/>
          <ac:spMkLst>
            <pc:docMk/>
            <pc:sldMk cId="2685222842" sldId="986"/>
            <ac:spMk id="7" creationId="{35AAF328-FD7A-615B-17AE-0B7DCB52ADF6}"/>
          </ac:spMkLst>
        </pc:spChg>
        <pc:graphicFrameChg chg="mod">
          <ac:chgData name="Carolyn Dawn Rider" userId="8c9e2da6-2e24-4746-b720-68f58bc9dd08" providerId="ADAL" clId="{9D5E4A3E-B252-4D31-BD65-7FECB42FC252}" dt="2025-08-27T19:04:07.693" v="156"/>
          <ac:graphicFrameMkLst>
            <pc:docMk/>
            <pc:sldMk cId="2685222842" sldId="986"/>
            <ac:graphicFrameMk id="6" creationId="{31DC0436-4C55-BD31-C525-B73E78803C35}"/>
          </ac:graphicFrameMkLst>
        </pc:graphicFrameChg>
      </pc:sldChg>
      <pc:sldChg chg="modSp mod">
        <pc:chgData name="Carolyn Dawn Rider" userId="8c9e2da6-2e24-4746-b720-68f58bc9dd08" providerId="ADAL" clId="{9D5E4A3E-B252-4D31-BD65-7FECB42FC252}" dt="2025-08-27T19:05:43.357" v="174" actId="14100"/>
        <pc:sldMkLst>
          <pc:docMk/>
          <pc:sldMk cId="379168305" sldId="987"/>
        </pc:sldMkLst>
        <pc:spChg chg="mod">
          <ac:chgData name="Carolyn Dawn Rider" userId="8c9e2da6-2e24-4746-b720-68f58bc9dd08" providerId="ADAL" clId="{9D5E4A3E-B252-4D31-BD65-7FECB42FC252}" dt="2025-08-27T19:05:43.357" v="174" actId="14100"/>
          <ac:spMkLst>
            <pc:docMk/>
            <pc:sldMk cId="379168305" sldId="987"/>
            <ac:spMk id="3" creationId="{170EFD86-F41B-4B42-C9B8-C5C31C4EA6A3}"/>
          </ac:spMkLst>
        </pc:spChg>
        <pc:spChg chg="mod">
          <ac:chgData name="Carolyn Dawn Rider" userId="8c9e2da6-2e24-4746-b720-68f58bc9dd08" providerId="ADAL" clId="{9D5E4A3E-B252-4D31-BD65-7FECB42FC252}" dt="2025-08-27T19:02:46.368" v="145" actId="20577"/>
          <ac:spMkLst>
            <pc:docMk/>
            <pc:sldMk cId="379168305" sldId="987"/>
            <ac:spMk id="7" creationId="{35AAF328-FD7A-615B-17AE-0B7DCB52ADF6}"/>
          </ac:spMkLst>
        </pc:spChg>
        <pc:graphicFrameChg chg="mod">
          <ac:chgData name="Carolyn Dawn Rider" userId="8c9e2da6-2e24-4746-b720-68f58bc9dd08" providerId="ADAL" clId="{9D5E4A3E-B252-4D31-BD65-7FECB42FC252}" dt="2025-08-27T19:03:59.247" v="154"/>
          <ac:graphicFrameMkLst>
            <pc:docMk/>
            <pc:sldMk cId="379168305" sldId="987"/>
            <ac:graphicFrameMk id="6" creationId="{31DC0436-4C55-BD31-C525-B73E78803C35}"/>
          </ac:graphicFrameMkLst>
        </pc:graphicFrameChg>
      </pc:sldChg>
    </pc:docChg>
  </pc:docChgLst>
  <pc:docChgLst>
    <pc:chgData name="Reka Vasicsek" userId="1a73bf03-7f2a-466b-9aa9-59a774e3e3c0" providerId="ADAL" clId="{D37B89BB-1965-45B7-B8C4-DCC70275565C}"/>
    <pc:docChg chg="undo custSel modSld">
      <pc:chgData name="Reka Vasicsek" userId="1a73bf03-7f2a-466b-9aa9-59a774e3e3c0" providerId="ADAL" clId="{D37B89BB-1965-45B7-B8C4-DCC70275565C}" dt="2024-12-11T18:48:05.752" v="477" actId="1076"/>
      <pc:docMkLst>
        <pc:docMk/>
      </pc:docMkLst>
      <pc:sldChg chg="delSp modSp">
        <pc:chgData name="Reka Vasicsek" userId="1a73bf03-7f2a-466b-9aa9-59a774e3e3c0" providerId="ADAL" clId="{D37B89BB-1965-45B7-B8C4-DCC70275565C}" dt="2024-12-11T18:48:05.752" v="477" actId="1076"/>
        <pc:sldMkLst>
          <pc:docMk/>
          <pc:sldMk cId="0" sldId="256"/>
        </pc:sldMkLst>
      </pc:sldChg>
      <pc:sldChg chg="addSp delSp modSp">
        <pc:chgData name="Reka Vasicsek" userId="1a73bf03-7f2a-466b-9aa9-59a774e3e3c0" providerId="ADAL" clId="{D37B89BB-1965-45B7-B8C4-DCC70275565C}" dt="2024-12-11T18:20:09.400" v="403" actId="962"/>
        <pc:sldMkLst>
          <pc:docMk/>
          <pc:sldMk cId="0" sldId="257"/>
        </pc:sldMkLst>
      </pc:sldChg>
      <pc:sldChg chg="addSp delSp modSp">
        <pc:chgData name="Reka Vasicsek" userId="1a73bf03-7f2a-466b-9aa9-59a774e3e3c0" providerId="ADAL" clId="{D37B89BB-1965-45B7-B8C4-DCC70275565C}" dt="2024-12-11T18:21:51.688" v="420" actId="1076"/>
        <pc:sldMkLst>
          <pc:docMk/>
          <pc:sldMk cId="0" sldId="258"/>
        </pc:sldMkLst>
      </pc:sldChg>
      <pc:sldChg chg="addSp delSp modSp">
        <pc:chgData name="Reka Vasicsek" userId="1a73bf03-7f2a-466b-9aa9-59a774e3e3c0" providerId="ADAL" clId="{D37B89BB-1965-45B7-B8C4-DCC70275565C}" dt="2024-12-11T18:22:38.946" v="430" actId="1076"/>
        <pc:sldMkLst>
          <pc:docMk/>
          <pc:sldMk cId="0" sldId="259"/>
        </pc:sldMkLst>
      </pc:sldChg>
      <pc:sldChg chg="addSp delSp modSp">
        <pc:chgData name="Reka Vasicsek" userId="1a73bf03-7f2a-466b-9aa9-59a774e3e3c0" providerId="ADAL" clId="{D37B89BB-1965-45B7-B8C4-DCC70275565C}" dt="2024-12-11T18:24:49.847" v="440" actId="1076"/>
        <pc:sldMkLst>
          <pc:docMk/>
          <pc:sldMk cId="0" sldId="260"/>
        </pc:sldMkLst>
      </pc:sldChg>
      <pc:sldChg chg="addSp delSp modSp">
        <pc:chgData name="Reka Vasicsek" userId="1a73bf03-7f2a-466b-9aa9-59a774e3e3c0" providerId="ADAL" clId="{D37B89BB-1965-45B7-B8C4-DCC70275565C}" dt="2024-12-11T18:25:41.760" v="452" actId="1076"/>
        <pc:sldMkLst>
          <pc:docMk/>
          <pc:sldMk cId="0" sldId="261"/>
        </pc:sldMkLst>
      </pc:sldChg>
      <pc:sldChg chg="addSp delSp modSp">
        <pc:chgData name="Reka Vasicsek" userId="1a73bf03-7f2a-466b-9aa9-59a774e3e3c0" providerId="ADAL" clId="{D37B89BB-1965-45B7-B8C4-DCC70275565C}" dt="2024-12-11T18:26:50.578" v="469" actId="120"/>
        <pc:sldMkLst>
          <pc:docMk/>
          <pc:sldMk cId="0" sldId="262"/>
        </pc:sldMkLst>
      </pc:sldChg>
      <pc:sldChg chg="delSp modSp">
        <pc:chgData name="Reka Vasicsek" userId="1a73bf03-7f2a-466b-9aa9-59a774e3e3c0" providerId="ADAL" clId="{D37B89BB-1965-45B7-B8C4-DCC70275565C}" dt="2024-12-11T18:19:11.808" v="379" actId="962"/>
        <pc:sldMkLst>
          <pc:docMk/>
          <pc:sldMk cId="0" sldId="263"/>
        </pc:sldMkLst>
      </pc:sldChg>
      <pc:sldChg chg="modSp">
        <pc:chgData name="Reka Vasicsek" userId="1a73bf03-7f2a-466b-9aa9-59a774e3e3c0" providerId="ADAL" clId="{D37B89BB-1965-45B7-B8C4-DCC70275565C}" dt="2024-12-11T18:16:58.885" v="257" actId="962"/>
        <pc:sldMkLst>
          <pc:docMk/>
          <pc:sldMk cId="3442519025" sldId="983"/>
        </pc:sldMkLst>
      </pc:sldChg>
      <pc:sldChg chg="modSp">
        <pc:chgData name="Reka Vasicsek" userId="1a73bf03-7f2a-466b-9aa9-59a774e3e3c0" providerId="ADAL" clId="{D37B89BB-1965-45B7-B8C4-DCC70275565C}" dt="2024-12-11T18:17:36.548" v="297" actId="962"/>
        <pc:sldMkLst>
          <pc:docMk/>
          <pc:sldMk cId="2685222842" sldId="986"/>
        </pc:sldMkLst>
      </pc:sldChg>
      <pc:sldChg chg="modSp">
        <pc:chgData name="Reka Vasicsek" userId="1a73bf03-7f2a-466b-9aa9-59a774e3e3c0" providerId="ADAL" clId="{D37B89BB-1965-45B7-B8C4-DCC70275565C}" dt="2024-12-11T18:17:20.355" v="279" actId="962"/>
        <pc:sldMkLst>
          <pc:docMk/>
          <pc:sldMk cId="379168305" sldId="987"/>
        </pc:sldMkLst>
      </pc:sldChg>
      <pc:sldChg chg="modSp">
        <pc:chgData name="Reka Vasicsek" userId="1a73bf03-7f2a-466b-9aa9-59a774e3e3c0" providerId="ADAL" clId="{D37B89BB-1965-45B7-B8C4-DCC70275565C}" dt="2024-12-11T18:14:06.806" v="213" actId="13244"/>
        <pc:sldMkLst>
          <pc:docMk/>
          <pc:sldMk cId="3265522573" sldId="991"/>
        </pc:sldMkLst>
      </pc:sldChg>
    </pc:docChg>
  </pc:docChgLst>
  <pc:docChgLst>
    <pc:chgData name="Summer J Cortez" userId="15bee438-bc94-41aa-8f90-87ce5bfedc31" providerId="ADAL" clId="{1CCF8523-DC2A-4B56-88E7-CAEAB5D92142}"/>
    <pc:docChg chg="undo custSel modSld">
      <pc:chgData name="Summer J Cortez" userId="15bee438-bc94-41aa-8f90-87ce5bfedc31" providerId="ADAL" clId="{1CCF8523-DC2A-4B56-88E7-CAEAB5D92142}" dt="2024-12-10T19:23:31.644" v="123"/>
      <pc:docMkLst>
        <pc:docMk/>
      </pc:docMkLst>
      <pc:sldChg chg="addSp delSp modSp mod">
        <pc:chgData name="Summer J Cortez" userId="15bee438-bc94-41aa-8f90-87ce5bfedc31" providerId="ADAL" clId="{1CCF8523-DC2A-4B56-88E7-CAEAB5D92142}" dt="2024-12-10T19:18:28.849" v="86" actId="207"/>
        <pc:sldMkLst>
          <pc:docMk/>
          <pc:sldMk cId="0" sldId="258"/>
        </pc:sldMkLst>
      </pc:sldChg>
      <pc:sldChg chg="addSp delSp modSp mod">
        <pc:chgData name="Summer J Cortez" userId="15bee438-bc94-41aa-8f90-87ce5bfedc31" providerId="ADAL" clId="{1CCF8523-DC2A-4B56-88E7-CAEAB5D92142}" dt="2024-12-10T19:19:31.578" v="95" actId="1076"/>
        <pc:sldMkLst>
          <pc:docMk/>
          <pc:sldMk cId="0" sldId="260"/>
        </pc:sldMkLst>
      </pc:sldChg>
      <pc:sldChg chg="addSp modSp mod">
        <pc:chgData name="Summer J Cortez" userId="15bee438-bc94-41aa-8f90-87ce5bfedc31" providerId="ADAL" clId="{1CCF8523-DC2A-4B56-88E7-CAEAB5D92142}" dt="2024-12-10T19:21:49.128" v="109" actId="1076"/>
        <pc:sldMkLst>
          <pc:docMk/>
          <pc:sldMk cId="0" sldId="261"/>
        </pc:sldMkLst>
      </pc:sldChg>
      <pc:sldChg chg="addSp modSp mod">
        <pc:chgData name="Summer J Cortez" userId="15bee438-bc94-41aa-8f90-87ce5bfedc31" providerId="ADAL" clId="{1CCF8523-DC2A-4B56-88E7-CAEAB5D92142}" dt="2024-12-10T19:22:44.635" v="115"/>
        <pc:sldMkLst>
          <pc:docMk/>
          <pc:sldMk cId="3442519025" sldId="983"/>
        </pc:sldMkLst>
      </pc:sldChg>
      <pc:sldChg chg="addSp modSp mod">
        <pc:chgData name="Summer J Cortez" userId="15bee438-bc94-41aa-8f90-87ce5bfedc31" providerId="ADAL" clId="{1CCF8523-DC2A-4B56-88E7-CAEAB5D92142}" dt="2024-12-10T19:23:31.644" v="123"/>
        <pc:sldMkLst>
          <pc:docMk/>
          <pc:sldMk cId="2685222842" sldId="986"/>
        </pc:sldMkLst>
      </pc:sldChg>
      <pc:sldChg chg="addSp modSp mod">
        <pc:chgData name="Summer J Cortez" userId="15bee438-bc94-41aa-8f90-87ce5bfedc31" providerId="ADAL" clId="{1CCF8523-DC2A-4B56-88E7-CAEAB5D92142}" dt="2024-12-10T19:23:04.865" v="119"/>
        <pc:sldMkLst>
          <pc:docMk/>
          <pc:sldMk cId="379168305" sldId="98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E6D92-A021-45DD-9C44-5229DBE0DD4A}" type="datetimeFigureOut">
              <a:rPr lang="en-US" smtClean="0"/>
              <a:t>8/27/2025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048B3-7CB4-40D7-93E1-DB45D0D366C5}" type="slidenum">
              <a:rPr lang="en-US" smtClean="0"/>
              <a:t>‹#›</a:t>
            </a:fld>
            <a:endParaRPr lang="en-US"/>
          </a:p>
        </p:txBody>
      </p:sp>
    </p:spTree>
    <p:extLst>
      <p:ext uri="{BB962C8B-B14F-4D97-AF65-F5344CB8AC3E}">
        <p14:creationId xmlns:p14="http://schemas.microsoft.com/office/powerpoint/2010/main" val="1017023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87256-94FB-54F7-EC6E-887EDE2171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D7C7D4-9CE8-EB8C-01A7-6E34CD16B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2C9E8C-D286-8DAD-0D8B-50AC441ABC1E}"/>
              </a:ext>
            </a:extLst>
          </p:cNvPr>
          <p:cNvSpPr>
            <a:spLocks noGrp="1"/>
          </p:cNvSpPr>
          <p:nvPr>
            <p:ph type="body" idx="1"/>
          </p:nvPr>
        </p:nvSpPr>
        <p:spPr/>
        <p:txBody>
          <a:bodyPr/>
          <a:lstStyle/>
          <a:p>
            <a:r>
              <a:rPr lang="en-US"/>
              <a:t>The sections identified as “core” are different for the three settings and are shown in this table in green, italicized text.</a:t>
            </a:r>
          </a:p>
          <a:p>
            <a:r>
              <a:rPr lang="en-US"/>
              <a:t>Complementary sections are shown here in black.</a:t>
            </a:r>
          </a:p>
          <a:p>
            <a:endParaRPr lang="en-US"/>
          </a:p>
          <a:p>
            <a:r>
              <a:rPr lang="en-US"/>
              <a:t>A few notes:</a:t>
            </a:r>
          </a:p>
          <a:p>
            <a:r>
              <a:rPr lang="en-US"/>
              <a:t>Questions relating to gardens and breastfeeding support are excluded from the tier award calculations. We made this decision because, in addition to being complementary strategies, these are strategies that we recognize may not be relevant to some sites, or they may be extremely challenging. We want these awards to be possible for all our sites. For sites that do achieve significant best practices in either of these two areas, they will receive “special recognition” or a “badge”.</a:t>
            </a:r>
          </a:p>
        </p:txBody>
      </p:sp>
      <p:sp>
        <p:nvSpPr>
          <p:cNvPr id="4" name="Slide Number Placeholder 3">
            <a:extLst>
              <a:ext uri="{FF2B5EF4-FFF2-40B4-BE49-F238E27FC236}">
                <a16:creationId xmlns:a16="http://schemas.microsoft.com/office/drawing/2014/main" id="{B79A7773-AC39-D86D-7A75-F7E0B1F3F69C}"/>
              </a:ext>
            </a:extLst>
          </p:cNvPr>
          <p:cNvSpPr>
            <a:spLocks noGrp="1"/>
          </p:cNvSpPr>
          <p:nvPr>
            <p:ph type="sldNum" sz="quarter" idx="5"/>
          </p:nvPr>
        </p:nvSpPr>
        <p:spPr/>
        <p:txBody>
          <a:bodyPr/>
          <a:lstStyle/>
          <a:p>
            <a:fld id="{E2C40387-D8E8-4747-B676-98ED036C8F01}" type="slidenum">
              <a:rPr lang="en-US" smtClean="0"/>
              <a:t>6</a:t>
            </a:fld>
            <a:endParaRPr lang="en-US"/>
          </a:p>
        </p:txBody>
      </p:sp>
    </p:spTree>
    <p:extLst>
      <p:ext uri="{BB962C8B-B14F-4D97-AF65-F5344CB8AC3E}">
        <p14:creationId xmlns:p14="http://schemas.microsoft.com/office/powerpoint/2010/main" val="3927497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table shows the questions used for badge calculations for school SLAQs.</a:t>
            </a:r>
          </a:p>
          <a:p>
            <a:endParaRPr lang="en-US"/>
          </a:p>
          <a:p>
            <a:r>
              <a:rPr lang="en-US"/>
              <a:t>All points earned on the identified questions for a specific badge (e.g. nutrition) will be added, divided by the possible points for those questions, and if the score for the questions is at least 70%, the badge will be awarded. </a:t>
            </a:r>
          </a:p>
        </p:txBody>
      </p:sp>
      <p:sp>
        <p:nvSpPr>
          <p:cNvPr id="4" name="Slide Number Placeholder 3"/>
          <p:cNvSpPr>
            <a:spLocks noGrp="1"/>
          </p:cNvSpPr>
          <p:nvPr>
            <p:ph type="sldNum" sz="quarter" idx="5"/>
          </p:nvPr>
        </p:nvSpPr>
        <p:spPr/>
        <p:txBody>
          <a:bodyPr/>
          <a:lstStyle/>
          <a:p>
            <a:fld id="{E2C40387-D8E8-4747-B676-98ED036C8F01}" type="slidenum">
              <a:rPr lang="en-US" smtClean="0"/>
              <a:t>8</a:t>
            </a:fld>
            <a:endParaRPr lang="en-US"/>
          </a:p>
        </p:txBody>
      </p:sp>
    </p:spTree>
    <p:extLst>
      <p:ext uri="{BB962C8B-B14F-4D97-AF65-F5344CB8AC3E}">
        <p14:creationId xmlns:p14="http://schemas.microsoft.com/office/powerpoint/2010/main" val="2035232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table shows the questions used for badge calculations for OST SLAQs.</a:t>
            </a:r>
          </a:p>
          <a:p>
            <a:endParaRPr lang="en-US"/>
          </a:p>
          <a:p>
            <a:r>
              <a:rPr lang="en-US"/>
              <a:t>All points earned on the identified questions for a specific badge (e.g. nutrition) will be added, divided by the possible points for those questions, and if the score for the questions is at least 70%, the badge will be awarded. </a:t>
            </a:r>
          </a:p>
          <a:p>
            <a:endParaRPr lang="en-US"/>
          </a:p>
        </p:txBody>
      </p:sp>
      <p:sp>
        <p:nvSpPr>
          <p:cNvPr id="4" name="Slide Number Placeholder 3"/>
          <p:cNvSpPr>
            <a:spLocks noGrp="1"/>
          </p:cNvSpPr>
          <p:nvPr>
            <p:ph type="sldNum" sz="quarter" idx="5"/>
          </p:nvPr>
        </p:nvSpPr>
        <p:spPr/>
        <p:txBody>
          <a:bodyPr/>
          <a:lstStyle/>
          <a:p>
            <a:fld id="{E2C40387-D8E8-4747-B676-98ED036C8F01}" type="slidenum">
              <a:rPr lang="en-US" smtClean="0"/>
              <a:t>9</a:t>
            </a:fld>
            <a:endParaRPr lang="en-US"/>
          </a:p>
        </p:txBody>
      </p:sp>
    </p:spTree>
    <p:extLst>
      <p:ext uri="{BB962C8B-B14F-4D97-AF65-F5344CB8AC3E}">
        <p14:creationId xmlns:p14="http://schemas.microsoft.com/office/powerpoint/2010/main" val="4120466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table shows the questions used for badge calculations for ECE SLAQs.</a:t>
            </a:r>
          </a:p>
          <a:p>
            <a:endParaRPr lang="en-US"/>
          </a:p>
          <a:p>
            <a:r>
              <a:rPr lang="en-US"/>
              <a:t>All points earned on the identified questions for a specific badge (e.g. nutrition) will be added, divided by the possible points for those questions, and if the score for the questions is at least 70%, the badge will be awarded. </a:t>
            </a:r>
          </a:p>
          <a:p>
            <a:endParaRPr lang="en-US"/>
          </a:p>
        </p:txBody>
      </p:sp>
      <p:sp>
        <p:nvSpPr>
          <p:cNvPr id="4" name="Slide Number Placeholder 3"/>
          <p:cNvSpPr>
            <a:spLocks noGrp="1"/>
          </p:cNvSpPr>
          <p:nvPr>
            <p:ph type="sldNum" sz="quarter" idx="5"/>
          </p:nvPr>
        </p:nvSpPr>
        <p:spPr/>
        <p:txBody>
          <a:bodyPr/>
          <a:lstStyle/>
          <a:p>
            <a:fld id="{E2C40387-D8E8-4747-B676-98ED036C8F01}" type="slidenum">
              <a:rPr lang="en-US" smtClean="0"/>
              <a:t>10</a:t>
            </a:fld>
            <a:endParaRPr lang="en-US"/>
          </a:p>
        </p:txBody>
      </p:sp>
    </p:spTree>
    <p:extLst>
      <p:ext uri="{BB962C8B-B14F-4D97-AF65-F5344CB8AC3E}">
        <p14:creationId xmlns:p14="http://schemas.microsoft.com/office/powerpoint/2010/main" val="2669157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png"/><Relationship Id="rId3" Type="http://schemas.openxmlformats.org/officeDocument/2006/relationships/image" Target="../media/image3.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2.png"/><Relationship Id="rId16" Type="http://schemas.openxmlformats.org/officeDocument/2006/relationships/image" Target="../media/image18.png"/><Relationship Id="rId1" Type="http://schemas.openxmlformats.org/officeDocument/2006/relationships/slideLayout" Target="../slideLayouts/slideLayout6.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19" Type="http://schemas.openxmlformats.org/officeDocument/2006/relationships/image" Target="../media/image21.sv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3.svg"/><Relationship Id="rId7" Type="http://schemas.openxmlformats.org/officeDocument/2006/relationships/image" Target="../media/image21.sv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20.png"/><Relationship Id="rId11" Type="http://schemas.openxmlformats.org/officeDocument/2006/relationships/image" Target="../media/image17.svg"/><Relationship Id="rId5" Type="http://schemas.openxmlformats.org/officeDocument/2006/relationships/image" Target="../media/image23.svg"/><Relationship Id="rId10" Type="http://schemas.openxmlformats.org/officeDocument/2006/relationships/image" Target="../media/image16.png"/><Relationship Id="rId4" Type="http://schemas.openxmlformats.org/officeDocument/2006/relationships/image" Target="../media/image22.png"/><Relationship Id="rId9" Type="http://schemas.openxmlformats.org/officeDocument/2006/relationships/image" Target="../media/image1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11.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7.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2" name="Freeform 2" descr="CFHL, CDPH, and NPI Logo"/>
          <p:cNvSpPr/>
          <p:nvPr/>
        </p:nvSpPr>
        <p:spPr>
          <a:xfrm>
            <a:off x="878588" y="968479"/>
            <a:ext cx="4060220" cy="761291"/>
          </a:xfrm>
          <a:custGeom>
            <a:avLst/>
            <a:gdLst/>
            <a:ahLst/>
            <a:cxnLst/>
            <a:rect l="l" t="t" r="r" b="b"/>
            <a:pathLst>
              <a:path w="4060220" h="761291">
                <a:moveTo>
                  <a:pt x="0" y="0"/>
                </a:moveTo>
                <a:lnTo>
                  <a:pt x="4060220" y="0"/>
                </a:lnTo>
                <a:lnTo>
                  <a:pt x="4060220" y="761291"/>
                </a:lnTo>
                <a:lnTo>
                  <a:pt x="0" y="761291"/>
                </a:lnTo>
                <a:lnTo>
                  <a:pt x="0" y="0"/>
                </a:lnTo>
                <a:close/>
              </a:path>
            </a:pathLst>
          </a:custGeom>
          <a:blipFill>
            <a:blip r:embed="rId2"/>
            <a:stretch>
              <a:fillRect/>
            </a:stretch>
          </a:blipFill>
        </p:spPr>
        <p:txBody>
          <a:bodyPr/>
          <a:lstStyle/>
          <a:p>
            <a:endParaRPr lang="en-US"/>
          </a:p>
        </p:txBody>
      </p:sp>
      <p:sp>
        <p:nvSpPr>
          <p:cNvPr id="4" name="Freeform 4">
            <a:extLst>
              <a:ext uri="{C183D7F6-B498-43B3-948B-1728B52AA6E4}">
                <adec:decorative xmlns:adec="http://schemas.microsoft.com/office/drawing/2017/decorative" val="1"/>
              </a:ext>
            </a:extLst>
          </p:cNvPr>
          <p:cNvSpPr/>
          <p:nvPr/>
        </p:nvSpPr>
        <p:spPr>
          <a:xfrm>
            <a:off x="4852700" y="5832913"/>
            <a:ext cx="11279533" cy="11279533"/>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alpha val="24706"/>
            </a:srgbClr>
          </a:solidFill>
        </p:spPr>
        <p:txBody>
          <a:bodyPr/>
          <a:lstStyle/>
          <a:p>
            <a:endParaRPr lang="en-US"/>
          </a:p>
        </p:txBody>
      </p:sp>
      <p:sp>
        <p:nvSpPr>
          <p:cNvPr id="8" name="Freeform 8">
            <a:extLst>
              <a:ext uri="{C183D7F6-B498-43B3-948B-1728B52AA6E4}">
                <adec:decorative xmlns:adec="http://schemas.microsoft.com/office/drawing/2017/decorative" val="1"/>
              </a:ext>
            </a:extLst>
          </p:cNvPr>
          <p:cNvSpPr/>
          <p:nvPr/>
        </p:nvSpPr>
        <p:spPr>
          <a:xfrm>
            <a:off x="13136188" y="-1374079"/>
            <a:ext cx="2988425" cy="2988425"/>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145DA0">
                <a:alpha val="24706"/>
              </a:srgbClr>
            </a:solidFill>
            <a:prstDash val="solid"/>
            <a:miter/>
          </a:ln>
        </p:spPr>
        <p:txBody>
          <a:bodyPr/>
          <a:lstStyle/>
          <a:p>
            <a:endParaRPr lang="en-US"/>
          </a:p>
        </p:txBody>
      </p:sp>
      <p:sp>
        <p:nvSpPr>
          <p:cNvPr id="11" name="Freeform 11">
            <a:extLst>
              <a:ext uri="{C183D7F6-B498-43B3-948B-1728B52AA6E4}">
                <adec:decorative xmlns:adec="http://schemas.microsoft.com/office/drawing/2017/decorative" val="1"/>
              </a:ext>
            </a:extLst>
          </p:cNvPr>
          <p:cNvSpPr/>
          <p:nvPr/>
        </p:nvSpPr>
        <p:spPr>
          <a:xfrm>
            <a:off x="598285" y="-514780"/>
            <a:ext cx="1029560" cy="102956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alpha val="24706"/>
            </a:srgbClr>
          </a:solidFill>
        </p:spPr>
        <p:txBody>
          <a:bodyPr/>
          <a:lstStyle/>
          <a:p>
            <a:endParaRPr lang="en-US"/>
          </a:p>
        </p:txBody>
      </p:sp>
      <p:sp>
        <p:nvSpPr>
          <p:cNvPr id="14" name="Freeform 14">
            <a:extLst>
              <a:ext uri="{C183D7F6-B498-43B3-948B-1728B52AA6E4}">
                <adec:decorative xmlns:adec="http://schemas.microsoft.com/office/drawing/2017/decorative" val="1"/>
              </a:ext>
            </a:extLst>
          </p:cNvPr>
          <p:cNvSpPr/>
          <p:nvPr/>
        </p:nvSpPr>
        <p:spPr>
          <a:xfrm>
            <a:off x="-1543356" y="6711656"/>
            <a:ext cx="2988425" cy="2988425"/>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145DA0">
                <a:alpha val="24706"/>
              </a:srgbClr>
            </a:solidFill>
            <a:prstDash val="solid"/>
            <a:miter/>
          </a:ln>
        </p:spPr>
        <p:txBody>
          <a:bodyPr/>
          <a:lstStyle/>
          <a:p>
            <a:endParaRPr lang="en-US"/>
          </a:p>
        </p:txBody>
      </p:sp>
      <p:sp>
        <p:nvSpPr>
          <p:cNvPr id="16" name="Freeform 16" descr="LEAP Logo"/>
          <p:cNvSpPr/>
          <p:nvPr/>
        </p:nvSpPr>
        <p:spPr>
          <a:xfrm>
            <a:off x="5996844" y="2515318"/>
            <a:ext cx="7917014" cy="2749363"/>
          </a:xfrm>
          <a:custGeom>
            <a:avLst/>
            <a:gdLst/>
            <a:ahLst/>
            <a:cxnLst/>
            <a:rect l="l" t="t" r="r" b="b"/>
            <a:pathLst>
              <a:path w="7917014" h="2749363">
                <a:moveTo>
                  <a:pt x="0" y="0"/>
                </a:moveTo>
                <a:lnTo>
                  <a:pt x="7917014" y="0"/>
                </a:lnTo>
                <a:lnTo>
                  <a:pt x="7917014" y="2749364"/>
                </a:lnTo>
                <a:lnTo>
                  <a:pt x="0" y="274936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7" name="Title 16">
            <a:extLst>
              <a:ext uri="{FF2B5EF4-FFF2-40B4-BE49-F238E27FC236}">
                <a16:creationId xmlns:a16="http://schemas.microsoft.com/office/drawing/2014/main" id="{C556E6DD-B744-586E-3BAE-FE3D58774030}"/>
              </a:ext>
            </a:extLst>
          </p:cNvPr>
          <p:cNvSpPr>
            <a:spLocks noGrp="1"/>
          </p:cNvSpPr>
          <p:nvPr>
            <p:ph type="title"/>
          </p:nvPr>
        </p:nvSpPr>
        <p:spPr>
          <a:xfrm>
            <a:off x="716542" y="3318500"/>
            <a:ext cx="5011838" cy="1143000"/>
          </a:xfrm>
        </p:spPr>
        <p:txBody>
          <a:bodyPr>
            <a:noAutofit/>
          </a:bodyPr>
          <a:lstStyle/>
          <a:p>
            <a:pPr algn="l"/>
            <a:r>
              <a:rPr lang="en-US" sz="5750" dirty="0">
                <a:latin typeface="Raleway Bold" pitchFamily="2" charset="0"/>
                <a:ea typeface="Calibri"/>
                <a:cs typeface="Calibri"/>
              </a:rPr>
              <a:t>Introducing LEAP Awards</a:t>
            </a:r>
            <a:endParaRPr lang="en-US" sz="5750" dirty="0">
              <a:latin typeface="Raleway Bold" pitchFamily="2" charset="0"/>
              <a:ea typeface="Open Sans Extra Bold"/>
              <a:cs typeface="Open Sans Extra 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AAF328-FD7A-615B-17AE-0B7DCB52ADF6}"/>
              </a:ext>
            </a:extLst>
          </p:cNvPr>
          <p:cNvSpPr txBox="1">
            <a:spLocks noGrp="1"/>
          </p:cNvSpPr>
          <p:nvPr>
            <p:ph type="title" idx="4294967295"/>
          </p:nvPr>
        </p:nvSpPr>
        <p:spPr>
          <a:xfrm>
            <a:off x="704941" y="484535"/>
            <a:ext cx="13034450" cy="510909"/>
          </a:xfrm>
          <a:prstGeom prst="rect">
            <a:avLst/>
          </a:prstGeom>
          <a:noFill/>
          <a:ln>
            <a:noFill/>
            <a:prstDash/>
          </a:ln>
          <a:effectLst/>
        </p:spPr>
        <p:txBody>
          <a:bodyPr rot="0" spcFirstLastPara="0" vertOverflow="overflow" horzOverflow="overflow" vert="horz" wrap="square" lIns="109728" tIns="54864" rIns="109728" bIns="54864" numCol="1" spcCol="0" rtlCol="0" fromWordArt="0" anchor="t" anchorCtr="0" forceAA="0" compatLnSpc="1">
            <a:prstTxWarp prst="textNoShape">
              <a:avLst/>
            </a:prstTxWarp>
            <a:spAutoFit/>
          </a:bodyPr>
          <a:lstStyle/>
          <a:p>
            <a:pPr algn="l" defTabSz="1097280">
              <a:spcBef>
                <a:spcPts val="0"/>
              </a:spcBef>
              <a:defRPr/>
            </a:pPr>
            <a:r>
              <a:rPr lang="en-US" sz="2600" b="1" dirty="0">
                <a:solidFill>
                  <a:srgbClr val="051D40"/>
                </a:solidFill>
                <a:latin typeface="Raleway Bold"/>
                <a:ea typeface="Raleway Bold"/>
                <a:cs typeface="Raleway Bold"/>
                <a:sym typeface="Raleway Bold"/>
              </a:rPr>
              <a:t>Questions by badge: Early Care and Education (ECE) SLAQ (FFY25 version)</a:t>
            </a:r>
            <a:endParaRPr lang="en-US" sz="2600" b="1" dirty="0">
              <a:latin typeface="+mn-lt"/>
              <a:ea typeface="+mn-ea"/>
              <a:cs typeface="+mn-cs"/>
            </a:endParaRPr>
          </a:p>
        </p:txBody>
      </p:sp>
      <p:graphicFrame>
        <p:nvGraphicFramePr>
          <p:cNvPr id="6" name="Table 5">
            <a:extLst>
              <a:ext uri="{FF2B5EF4-FFF2-40B4-BE49-F238E27FC236}">
                <a16:creationId xmlns:a16="http://schemas.microsoft.com/office/drawing/2014/main" id="{31DC0436-4C55-BD31-C525-B73E78803C35}"/>
              </a:ext>
            </a:extLst>
          </p:cNvPr>
          <p:cNvGraphicFramePr>
            <a:graphicFrameLocks noGrp="1"/>
          </p:cNvGraphicFramePr>
          <p:nvPr>
            <p:extLst>
              <p:ext uri="{D42A27DB-BD31-4B8C-83A1-F6EECF244321}">
                <p14:modId xmlns:p14="http://schemas.microsoft.com/office/powerpoint/2010/main" val="760297611"/>
              </p:ext>
            </p:extLst>
          </p:nvPr>
        </p:nvGraphicFramePr>
        <p:xfrm>
          <a:off x="704941" y="980937"/>
          <a:ext cx="13220515" cy="5778963"/>
        </p:xfrm>
        <a:graphic>
          <a:graphicData uri="http://schemas.openxmlformats.org/drawingml/2006/table">
            <a:tbl>
              <a:tblPr firstRow="1" firstCol="1" bandRow="1"/>
              <a:tblGrid>
                <a:gridCol w="2714119">
                  <a:extLst>
                    <a:ext uri="{9D8B030D-6E8A-4147-A177-3AD203B41FA5}">
                      <a16:colId xmlns:a16="http://schemas.microsoft.com/office/drawing/2014/main" val="4080942870"/>
                    </a:ext>
                  </a:extLst>
                </a:gridCol>
                <a:gridCol w="1371708">
                  <a:extLst>
                    <a:ext uri="{9D8B030D-6E8A-4147-A177-3AD203B41FA5}">
                      <a16:colId xmlns:a16="http://schemas.microsoft.com/office/drawing/2014/main" val="654966461"/>
                    </a:ext>
                  </a:extLst>
                </a:gridCol>
                <a:gridCol w="1522448">
                  <a:extLst>
                    <a:ext uri="{9D8B030D-6E8A-4147-A177-3AD203B41FA5}">
                      <a16:colId xmlns:a16="http://schemas.microsoft.com/office/drawing/2014/main" val="3290365031"/>
                    </a:ext>
                  </a:extLst>
                </a:gridCol>
                <a:gridCol w="1522448">
                  <a:extLst>
                    <a:ext uri="{9D8B030D-6E8A-4147-A177-3AD203B41FA5}">
                      <a16:colId xmlns:a16="http://schemas.microsoft.com/office/drawing/2014/main" val="2365968956"/>
                    </a:ext>
                  </a:extLst>
                </a:gridCol>
                <a:gridCol w="1522448">
                  <a:extLst>
                    <a:ext uri="{9D8B030D-6E8A-4147-A177-3AD203B41FA5}">
                      <a16:colId xmlns:a16="http://schemas.microsoft.com/office/drawing/2014/main" val="3198799118"/>
                    </a:ext>
                  </a:extLst>
                </a:gridCol>
                <a:gridCol w="1522448">
                  <a:extLst>
                    <a:ext uri="{9D8B030D-6E8A-4147-A177-3AD203B41FA5}">
                      <a16:colId xmlns:a16="http://schemas.microsoft.com/office/drawing/2014/main" val="1246876373"/>
                    </a:ext>
                  </a:extLst>
                </a:gridCol>
                <a:gridCol w="1522448">
                  <a:extLst>
                    <a:ext uri="{9D8B030D-6E8A-4147-A177-3AD203B41FA5}">
                      <a16:colId xmlns:a16="http://schemas.microsoft.com/office/drawing/2014/main" val="1463171419"/>
                    </a:ext>
                  </a:extLst>
                </a:gridCol>
                <a:gridCol w="1522448">
                  <a:extLst>
                    <a:ext uri="{9D8B030D-6E8A-4147-A177-3AD203B41FA5}">
                      <a16:colId xmlns:a16="http://schemas.microsoft.com/office/drawing/2014/main" val="2858237183"/>
                    </a:ext>
                  </a:extLst>
                </a:gridCol>
              </a:tblGrid>
              <a:tr h="941299">
                <a:tc>
                  <a:txBody>
                    <a:bodyPr/>
                    <a:lstStyle/>
                    <a:p>
                      <a:pPr>
                        <a:lnSpc>
                          <a:spcPct val="107000"/>
                        </a:lnSpc>
                      </a:pPr>
                      <a:endParaRPr lang="en-US" sz="2900">
                        <a:effectLst/>
                        <a:latin typeface="Calibri" panose="020F0502020204030204" pitchFamily="34" charset="0"/>
                        <a:cs typeface="Times New Roman" panose="02020603050405020304" pitchFamily="18" charset="0"/>
                      </a:endParaRPr>
                    </a:p>
                  </a:txBody>
                  <a:tcPr marL="82296" marR="82296" marT="11430" marB="11430" anchor="b">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1</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2</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3</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4</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5</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6</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7</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34571350"/>
                  </a:ext>
                </a:extLst>
              </a:tr>
              <a:tr h="966245">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Nutrition</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 1.5</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a:solidFill>
                            <a:srgbClr val="4561AC"/>
                          </a:solidFill>
                          <a:effectLst/>
                          <a:latin typeface="Calibri" panose="020F0502020204030204" pitchFamily="34" charset="0"/>
                          <a:cs typeface="Times New Roman" panose="02020603050405020304" pitchFamily="18" charset="0"/>
                        </a:rPr>
                        <a:t>4.7-4.9</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a:solidFill>
                            <a:srgbClr val="4561AC"/>
                          </a:solidFill>
                          <a:effectLst/>
                          <a:latin typeface="Calibri" panose="020F0502020204030204" pitchFamily="34" charset="0"/>
                          <a:cs typeface="Times New Roman" panose="02020603050405020304" pitchFamily="18" charset="0"/>
                        </a:rPr>
                        <a:t>6.3, 6.5, 6.7</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5280780"/>
                  </a:ext>
                </a:extLst>
              </a:tr>
              <a:tr h="966245">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6.4</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8452378"/>
                  </a:ext>
                </a:extLst>
              </a:tr>
              <a:tr h="966245">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Gardens</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4.2-4.6</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2600480"/>
                  </a:ext>
                </a:extLst>
              </a:tr>
              <a:tr h="966245">
                <a:tc>
                  <a:txBody>
                    <a:bodyPr/>
                    <a:lstStyle/>
                    <a:p>
                      <a:pPr marL="0" marR="0">
                        <a:lnSpc>
                          <a:spcPct val="107000"/>
                        </a:lnSpc>
                        <a:spcBef>
                          <a:spcPts val="0"/>
                        </a:spcBef>
                        <a:spcAft>
                          <a:spcPts val="0"/>
                        </a:spcAft>
                      </a:pPr>
                      <a:r>
                        <a:rPr lang="en-US" sz="2900" b="1">
                          <a:effectLst/>
                          <a:latin typeface="Calibri" panose="020F0502020204030204" pitchFamily="34" charset="0"/>
                          <a:ea typeface="Calibri" panose="020F0502020204030204" pitchFamily="34" charset="0"/>
                          <a:cs typeface="Times New Roman" panose="02020603050405020304" pitchFamily="18" charset="0"/>
                        </a:rPr>
                        <a:t>Family engagement</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1.2</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r>
                        <a:rPr lang="en-US" sz="2900" dirty="0">
                          <a:solidFill>
                            <a:srgbClr val="4561AC"/>
                          </a:solidFill>
                          <a:effectLst/>
                          <a:latin typeface="Calibri" panose="020F0502020204030204" pitchFamily="34" charset="0"/>
                          <a:cs typeface="Times New Roman" panose="02020603050405020304" pitchFamily="18" charset="0"/>
                        </a:rPr>
                        <a:t>, 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rPr>
                        <a:t>4.5</a:t>
                      </a:r>
                      <a:r>
                        <a:rPr lang="en-US" sz="2900" baseline="30000" dirty="0">
                          <a:solidFill>
                            <a:srgbClr val="4561AC"/>
                          </a:solidFill>
                          <a:effectLst/>
                          <a:latin typeface="Calibri" panose="020F0502020204030204" pitchFamily="34" charset="0"/>
                          <a:cs typeface="Times New Roman" panose="02020603050405020304" pitchFamily="18" charset="0"/>
                        </a:rPr>
                        <a:t>b</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a:solidFill>
                            <a:srgbClr val="4561AC"/>
                          </a:solidFill>
                          <a:effectLst/>
                          <a:latin typeface="Calibri" panose="020F0502020204030204" pitchFamily="34" charset="0"/>
                          <a:cs typeface="Times New Roman" panose="02020603050405020304" pitchFamily="18" charset="0"/>
                        </a:rPr>
                        <a:t>all</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7.2</a:t>
                      </a:r>
                      <a:r>
                        <a:rPr lang="en-US" sz="2900" baseline="30000" dirty="0">
                          <a:solidFill>
                            <a:srgbClr val="4561AC"/>
                          </a:solidFill>
                          <a:effectLst/>
                          <a:latin typeface="Calibri" panose="020F0502020204030204" pitchFamily="34" charset="0"/>
                          <a:cs typeface="Times New Roman" panose="02020603050405020304" pitchFamily="18" charset="0"/>
                        </a:rPr>
                        <a:t>b</a:t>
                      </a: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3332299"/>
                  </a:ext>
                </a:extLst>
              </a:tr>
              <a:tr h="966245">
                <a:tc>
                  <a:txBody>
                    <a:bodyPr/>
                    <a:lstStyle/>
                    <a:p>
                      <a:pPr marL="0" marR="0">
                        <a:lnSpc>
                          <a:spcPct val="107000"/>
                        </a:lnSpc>
                        <a:spcBef>
                          <a:spcPts val="0"/>
                        </a:spcBef>
                        <a:spcAft>
                          <a:spcPts val="0"/>
                        </a:spcAft>
                      </a:pPr>
                      <a:r>
                        <a:rPr lang="en-US" sz="2900" b="1">
                          <a:effectLst/>
                          <a:latin typeface="Calibri" panose="020F0502020204030204" pitchFamily="34" charset="0"/>
                          <a:ea typeface="Calibri" panose="020F0502020204030204" pitchFamily="34" charset="0"/>
                          <a:cs typeface="Times New Roman" panose="02020603050405020304" pitchFamily="18" charset="0"/>
                        </a:rPr>
                        <a:t>Breastfeeding support</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all</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7716235"/>
                  </a:ext>
                </a:extLst>
              </a:tr>
            </a:tbl>
          </a:graphicData>
        </a:graphic>
      </p:graphicFrame>
      <p:sp>
        <p:nvSpPr>
          <p:cNvPr id="2" name="TextBox 1">
            <a:extLst>
              <a:ext uri="{FF2B5EF4-FFF2-40B4-BE49-F238E27FC236}">
                <a16:creationId xmlns:a16="http://schemas.microsoft.com/office/drawing/2014/main" id="{34C54D27-9DA6-B812-5C7B-5611DC16F184}"/>
              </a:ext>
            </a:extLst>
          </p:cNvPr>
          <p:cNvSpPr txBox="1"/>
          <p:nvPr/>
        </p:nvSpPr>
        <p:spPr>
          <a:xfrm>
            <a:off x="4293704" y="6765934"/>
            <a:ext cx="9631752" cy="1089529"/>
          </a:xfrm>
          <a:prstGeom prst="rect">
            <a:avLst/>
          </a:prstGeom>
          <a:noFill/>
        </p:spPr>
        <p:txBody>
          <a:bodyPr wrap="square">
            <a:spAutoFit/>
          </a:bodyPr>
          <a:lstStyle/>
          <a:p>
            <a:pPr fontAlgn="ctr"/>
            <a:r>
              <a:rPr lang="en-US" sz="2400" baseline="30000" dirty="0">
                <a:latin typeface="Calibri" panose="020F0502020204030204" pitchFamily="34" charset="0"/>
                <a:ea typeface="Times New Roman" panose="02020603050405020304" pitchFamily="18" charset="0"/>
                <a:cs typeface="Calibri" panose="020F0502020204030204" pitchFamily="34" charset="0"/>
              </a:rPr>
              <a:t>a</a:t>
            </a:r>
            <a:r>
              <a:rPr lang="en-US" sz="2160" dirty="0">
                <a:solidFill>
                  <a:srgbClr val="000000"/>
                </a:solidFill>
                <a:latin typeface="Calibri" panose="020F0502020204030204" pitchFamily="34" charset="0"/>
              </a:rPr>
              <a:t>1.2 and 1.3 are checklist questions; only items relevant to each badge are counted. </a:t>
            </a:r>
          </a:p>
          <a:p>
            <a:pPr fontAlgn="ctr"/>
            <a:r>
              <a:rPr lang="en-US" sz="2400" baseline="30000" dirty="0">
                <a:latin typeface="Calibri" panose="020F0502020204030204" pitchFamily="34" charset="0"/>
                <a:cs typeface="Times New Roman" panose="02020603050405020304" pitchFamily="18" charset="0"/>
              </a:rPr>
              <a:t>b</a:t>
            </a:r>
            <a:r>
              <a:rPr lang="en-US" sz="2160" dirty="0">
                <a:latin typeface="Calibri" panose="020F0502020204030204" pitchFamily="34" charset="0"/>
                <a:ea typeface="Calibri" panose="020F0502020204030204" pitchFamily="34" charset="0"/>
                <a:cs typeface="Times New Roman" panose="02020603050405020304" pitchFamily="18" charset="0"/>
              </a:rPr>
              <a:t>4.5 and 7.2 are counted towards the family engagement badge as relevant, for sites completing section 4 (gardens) and/or 7 (breastfeeding support).</a:t>
            </a:r>
            <a:endParaRPr lang="en-US" sz="2160" dirty="0">
              <a:solidFill>
                <a:srgbClr val="000000"/>
              </a:solidFill>
              <a:latin typeface="Calibri" panose="020F0502020204030204" pitchFamily="34" charset="0"/>
            </a:endParaRPr>
          </a:p>
        </p:txBody>
      </p:sp>
      <p:sp>
        <p:nvSpPr>
          <p:cNvPr id="3" name="Freeform 2" descr="LEAP logo">
            <a:extLst>
              <a:ext uri="{FF2B5EF4-FFF2-40B4-BE49-F238E27FC236}">
                <a16:creationId xmlns:a16="http://schemas.microsoft.com/office/drawing/2014/main" id="{E3A20F29-14C2-CE6F-1BC0-C7DDF0D0EC87}"/>
              </a:ext>
            </a:extLst>
          </p:cNvPr>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2685222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5" name="Freeform 5"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TextBox 6"/>
          <p:cNvSpPr txBox="1"/>
          <p:nvPr/>
        </p:nvSpPr>
        <p:spPr>
          <a:xfrm>
            <a:off x="1214676" y="2486361"/>
            <a:ext cx="12501386" cy="2510790"/>
          </a:xfrm>
          <a:prstGeom prst="rect">
            <a:avLst/>
          </a:prstGeom>
        </p:spPr>
        <p:txBody>
          <a:bodyPr lIns="0" tIns="0" rIns="0" bIns="0" rtlCol="0" anchor="t">
            <a:spAutoFit/>
          </a:bodyPr>
          <a:lstStyle/>
          <a:p>
            <a:pPr marL="518160" lvl="1" indent="-259080" algn="l">
              <a:lnSpc>
                <a:spcPts val="3359"/>
              </a:lnSpc>
              <a:buFont typeface="Arial"/>
              <a:buChar char="•"/>
            </a:pPr>
            <a:r>
              <a:rPr lang="en-US" sz="2400" spc="-48" dirty="0">
                <a:solidFill>
                  <a:srgbClr val="000000"/>
                </a:solidFill>
                <a:latin typeface="Raleway"/>
                <a:ea typeface="Raleway"/>
                <a:cs typeface="Raleway"/>
                <a:sym typeface="Raleway"/>
              </a:rPr>
              <a:t>LEAP awards include a digital promotion package each site can use to share their accomplishments: ​</a:t>
            </a:r>
          </a:p>
          <a:p>
            <a:pPr marL="1036320" lvl="2" indent="-345440" algn="l">
              <a:lnSpc>
                <a:spcPts val="3359"/>
              </a:lnSpc>
              <a:buFont typeface="Arial"/>
              <a:buChar char="⚬"/>
            </a:pPr>
            <a:r>
              <a:rPr lang="en-US" sz="2400" spc="-48" dirty="0">
                <a:solidFill>
                  <a:srgbClr val="000000"/>
                </a:solidFill>
                <a:latin typeface="Raleway"/>
                <a:ea typeface="Raleway"/>
                <a:cs typeface="Raleway"/>
                <a:sym typeface="Raleway"/>
              </a:rPr>
              <a:t>Certificate​</a:t>
            </a:r>
          </a:p>
          <a:p>
            <a:pPr marL="1036320" lvl="2" indent="-345440" algn="l">
              <a:lnSpc>
                <a:spcPts val="3359"/>
              </a:lnSpc>
              <a:buFont typeface="Arial"/>
              <a:buChar char="⚬"/>
            </a:pPr>
            <a:r>
              <a:rPr lang="en-US" sz="2400" spc="-48" dirty="0">
                <a:solidFill>
                  <a:srgbClr val="000000"/>
                </a:solidFill>
                <a:latin typeface="Raleway"/>
                <a:ea typeface="Raleway"/>
                <a:cs typeface="Raleway"/>
                <a:sym typeface="Raleway"/>
              </a:rPr>
              <a:t>Web graphics​</a:t>
            </a:r>
          </a:p>
          <a:p>
            <a:pPr marL="1036320" lvl="2" indent="-345440" algn="l">
              <a:lnSpc>
                <a:spcPts val="3359"/>
              </a:lnSpc>
              <a:buFont typeface="Arial"/>
              <a:buChar char="⚬"/>
            </a:pPr>
            <a:r>
              <a:rPr lang="en-US" sz="2400" spc="-48" dirty="0">
                <a:solidFill>
                  <a:srgbClr val="000000"/>
                </a:solidFill>
                <a:latin typeface="Raleway"/>
                <a:ea typeface="Raleway"/>
                <a:cs typeface="Raleway"/>
                <a:sym typeface="Raleway"/>
              </a:rPr>
              <a:t>Social media templates​</a:t>
            </a:r>
          </a:p>
          <a:p>
            <a:pPr marL="1036320" lvl="2" indent="-345440" algn="l">
              <a:lnSpc>
                <a:spcPts val="3359"/>
              </a:lnSpc>
              <a:spcBef>
                <a:spcPct val="0"/>
              </a:spcBef>
              <a:buFont typeface="Arial"/>
              <a:buChar char="⚬"/>
            </a:pPr>
            <a:r>
              <a:rPr lang="en-US" sz="2400" spc="-48" dirty="0">
                <a:solidFill>
                  <a:srgbClr val="000000"/>
                </a:solidFill>
                <a:latin typeface="Raleway"/>
                <a:ea typeface="Raleway"/>
                <a:cs typeface="Raleway"/>
                <a:sym typeface="Raleway"/>
              </a:rPr>
              <a:t>Newsletter template</a:t>
            </a:r>
          </a:p>
        </p:txBody>
      </p:sp>
      <p:sp>
        <p:nvSpPr>
          <p:cNvPr id="8" name="TextBox 8"/>
          <p:cNvSpPr txBox="1"/>
          <p:nvPr/>
        </p:nvSpPr>
        <p:spPr>
          <a:xfrm>
            <a:off x="1214676" y="5880238"/>
            <a:ext cx="12501386" cy="834390"/>
          </a:xfrm>
          <a:prstGeom prst="rect">
            <a:avLst/>
          </a:prstGeom>
        </p:spPr>
        <p:txBody>
          <a:bodyPr lIns="0" tIns="0" rIns="0" bIns="0" rtlCol="0" anchor="t">
            <a:spAutoFit/>
          </a:bodyPr>
          <a:lstStyle/>
          <a:p>
            <a:pPr marL="518160" lvl="1" indent="-259080" algn="l">
              <a:lnSpc>
                <a:spcPts val="3359"/>
              </a:lnSpc>
              <a:buFont typeface="Arial"/>
              <a:buChar char="•"/>
            </a:pPr>
            <a:r>
              <a:rPr lang="en-US" sz="2400" spc="-48" dirty="0">
                <a:solidFill>
                  <a:srgbClr val="000000"/>
                </a:solidFill>
                <a:latin typeface="Raleway"/>
                <a:ea typeface="Raleway"/>
                <a:cs typeface="Raleway"/>
                <a:sym typeface="Raleway"/>
              </a:rPr>
              <a:t>NPI uses SLAQs submitted by the end of each fiscal year to determine awards​</a:t>
            </a:r>
          </a:p>
          <a:p>
            <a:pPr marL="518160" lvl="1" indent="-259080" algn="l">
              <a:lnSpc>
                <a:spcPts val="3359"/>
              </a:lnSpc>
              <a:buFont typeface="Arial"/>
              <a:buChar char="•"/>
            </a:pPr>
            <a:r>
              <a:rPr lang="en-US" sz="2400" spc="-48" dirty="0">
                <a:solidFill>
                  <a:srgbClr val="000000"/>
                </a:solidFill>
                <a:latin typeface="Raleway"/>
                <a:ea typeface="Raleway"/>
                <a:cs typeface="Raleway"/>
                <a:sym typeface="Raleway"/>
              </a:rPr>
              <a:t>Award notifications are shared each September</a:t>
            </a:r>
            <a:endParaRPr lang="en-US" sz="2400" spc="-48" dirty="0">
              <a:solidFill>
                <a:srgbClr val="000000"/>
              </a:solidFill>
              <a:latin typeface="Raleway"/>
              <a:ea typeface="Raleway"/>
              <a:cs typeface="Raleway"/>
            </a:endParaRPr>
          </a:p>
        </p:txBody>
      </p:sp>
      <p:sp>
        <p:nvSpPr>
          <p:cNvPr id="9" name="TextBox 9"/>
          <p:cNvSpPr txBox="1"/>
          <p:nvPr/>
        </p:nvSpPr>
        <p:spPr>
          <a:xfrm>
            <a:off x="1214676" y="5185364"/>
            <a:ext cx="7850934" cy="591316"/>
          </a:xfrm>
          <a:prstGeom prst="rect">
            <a:avLst/>
          </a:prstGeom>
        </p:spPr>
        <p:txBody>
          <a:bodyPr lIns="0" tIns="0" rIns="0" bIns="0" rtlCol="0" anchor="t">
            <a:spAutoFit/>
          </a:bodyPr>
          <a:lstStyle/>
          <a:p>
            <a:pPr algn="l">
              <a:lnSpc>
                <a:spcPts val="5040"/>
              </a:lnSpc>
              <a:spcBef>
                <a:spcPct val="0"/>
              </a:spcBef>
            </a:pPr>
            <a:r>
              <a:rPr lang="en-US" sz="3200" b="1" dirty="0">
                <a:solidFill>
                  <a:srgbClr val="051D40"/>
                </a:solidFill>
                <a:latin typeface="Raleway Bold"/>
                <a:sym typeface="Raleway Bold"/>
              </a:rPr>
              <a:t>When are awards given</a:t>
            </a:r>
            <a:r>
              <a:rPr lang="en-US" sz="3600" b="1" dirty="0">
                <a:solidFill>
                  <a:srgbClr val="051D40"/>
                </a:solidFill>
                <a:latin typeface="Raleway Bold"/>
                <a:ea typeface="Raleway Bold"/>
                <a:cs typeface="Raleway Bold"/>
                <a:sym typeface="Raleway Bold"/>
              </a:rPr>
              <a:t>?</a:t>
            </a:r>
          </a:p>
        </p:txBody>
      </p:sp>
      <p:sp>
        <p:nvSpPr>
          <p:cNvPr id="11" name="Freeform 3">
            <a:extLst>
              <a:ext uri="{FF2B5EF4-FFF2-40B4-BE49-F238E27FC236}">
                <a16:creationId xmlns:a16="http://schemas.microsoft.com/office/drawing/2014/main" id="{30EB444F-E5E9-41AB-3A40-14C8EACF8EA9}"/>
              </a:ext>
              <a:ext uri="{C183D7F6-B498-43B3-948B-1728B52AA6E4}">
                <adec:decorative xmlns:adec="http://schemas.microsoft.com/office/drawing/2017/decorative" val="1"/>
              </a:ext>
            </a:extLst>
          </p:cNvPr>
          <p:cNvSpPr/>
          <p:nvPr/>
        </p:nvSpPr>
        <p:spPr>
          <a:xfrm>
            <a:off x="-1699110" y="-225119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sp>
        <p:nvSpPr>
          <p:cNvPr id="2" name="Title 1">
            <a:extLst>
              <a:ext uri="{FF2B5EF4-FFF2-40B4-BE49-F238E27FC236}">
                <a16:creationId xmlns:a16="http://schemas.microsoft.com/office/drawing/2014/main" id="{AF9D3A20-2B67-462A-861F-C1BADE91F137}"/>
              </a:ext>
            </a:extLst>
          </p:cNvPr>
          <p:cNvSpPr>
            <a:spLocks noGrp="1"/>
          </p:cNvSpPr>
          <p:nvPr>
            <p:ph type="title"/>
          </p:nvPr>
        </p:nvSpPr>
        <p:spPr>
          <a:xfrm>
            <a:off x="1214676" y="1574625"/>
            <a:ext cx="9005054" cy="618697"/>
          </a:xfrm>
        </p:spPr>
        <p:txBody>
          <a:bodyPr>
            <a:normAutofit fontScale="90000"/>
          </a:bodyPr>
          <a:lstStyle/>
          <a:p>
            <a:pPr algn="l"/>
            <a:r>
              <a:rPr lang="en-US" sz="3600" b="1" dirty="0">
                <a:solidFill>
                  <a:srgbClr val="051D40"/>
                </a:solidFill>
                <a:latin typeface="Raleway Bold"/>
                <a:ea typeface="Raleway Bold"/>
                <a:cs typeface="Raleway Bold"/>
                <a:sym typeface="Raleway Bold"/>
              </a:rPr>
              <a:t>What will LEAP awardees receive?</a:t>
            </a:r>
            <a:endParaRPr lang="es-419"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3" name="Freeform 3">
            <a:extLst>
              <a:ext uri="{C183D7F6-B498-43B3-948B-1728B52AA6E4}">
                <adec:decorative xmlns:adec="http://schemas.microsoft.com/office/drawing/2017/decorative" val="1"/>
              </a:ext>
            </a:extLst>
          </p:cNvPr>
          <p:cNvSpPr/>
          <p:nvPr/>
        </p:nvSpPr>
        <p:spPr>
          <a:xfrm>
            <a:off x="-4558358" y="-1437968"/>
            <a:ext cx="11257224" cy="11105535"/>
          </a:xfrm>
          <a:custGeom>
            <a:avLst/>
            <a:gdLst/>
            <a:ahLst/>
            <a:cxnLst/>
            <a:rect l="l" t="t" r="r" b="b"/>
            <a:pathLst>
              <a:path w="823902" h="812800">
                <a:moveTo>
                  <a:pt x="411951" y="0"/>
                </a:moveTo>
                <a:cubicBezTo>
                  <a:pt x="184437" y="0"/>
                  <a:pt x="0" y="181951"/>
                  <a:pt x="0" y="406400"/>
                </a:cubicBezTo>
                <a:cubicBezTo>
                  <a:pt x="0" y="630849"/>
                  <a:pt x="184437" y="812800"/>
                  <a:pt x="411951" y="812800"/>
                </a:cubicBezTo>
                <a:cubicBezTo>
                  <a:pt x="639465" y="812800"/>
                  <a:pt x="823902" y="630849"/>
                  <a:pt x="823902" y="406400"/>
                </a:cubicBezTo>
                <a:cubicBezTo>
                  <a:pt x="823902" y="181951"/>
                  <a:pt x="639465" y="0"/>
                  <a:pt x="411951" y="0"/>
                </a:cubicBezTo>
                <a:close/>
              </a:path>
            </a:pathLst>
          </a:custGeom>
          <a:solidFill>
            <a:srgbClr val="4561AC">
              <a:alpha val="20784"/>
            </a:srgbClr>
          </a:solidFill>
        </p:spPr>
        <p:txBody>
          <a:bodyPr/>
          <a:lstStyle/>
          <a:p>
            <a:endParaRPr lang="en-US"/>
          </a:p>
        </p:txBody>
      </p:sp>
      <p:sp>
        <p:nvSpPr>
          <p:cNvPr id="5" name="Freeform 5" descr="CFHL CDPH NPI logo"/>
          <p:cNvSpPr/>
          <p:nvPr/>
        </p:nvSpPr>
        <p:spPr>
          <a:xfrm>
            <a:off x="7445093" y="3518330"/>
            <a:ext cx="6362347" cy="1192940"/>
          </a:xfrm>
          <a:custGeom>
            <a:avLst/>
            <a:gdLst/>
            <a:ahLst/>
            <a:cxnLst/>
            <a:rect l="l" t="t" r="r" b="b"/>
            <a:pathLst>
              <a:path w="6362347" h="1192940">
                <a:moveTo>
                  <a:pt x="0" y="0"/>
                </a:moveTo>
                <a:lnTo>
                  <a:pt x="6362347" y="0"/>
                </a:lnTo>
                <a:lnTo>
                  <a:pt x="6362347" y="1192940"/>
                </a:lnTo>
                <a:lnTo>
                  <a:pt x="0" y="1192940"/>
                </a:lnTo>
                <a:lnTo>
                  <a:pt x="0" y="0"/>
                </a:lnTo>
                <a:close/>
              </a:path>
            </a:pathLst>
          </a:custGeom>
          <a:blipFill>
            <a:blip r:embed="rId2"/>
            <a:stretch>
              <a:fillRect/>
            </a:stretch>
          </a:blipFill>
        </p:spPr>
        <p:txBody>
          <a:bodyPr/>
          <a:lstStyle/>
          <a:p>
            <a:endParaRPr lang="en-US"/>
          </a:p>
        </p:txBody>
      </p:sp>
      <p:sp>
        <p:nvSpPr>
          <p:cNvPr id="6" name="TextBox 6"/>
          <p:cNvSpPr txBox="1"/>
          <p:nvPr/>
        </p:nvSpPr>
        <p:spPr>
          <a:xfrm>
            <a:off x="822960" y="1257617"/>
            <a:ext cx="4708756" cy="5666740"/>
          </a:xfrm>
          <a:prstGeom prst="rect">
            <a:avLst/>
          </a:prstGeom>
        </p:spPr>
        <p:txBody>
          <a:bodyPr lIns="0" tIns="0" rIns="0" bIns="0" rtlCol="0" anchor="t">
            <a:spAutoFit/>
          </a:bodyPr>
          <a:lstStyle/>
          <a:p>
            <a:pPr algn="l">
              <a:lnSpc>
                <a:spcPts val="2659"/>
              </a:lnSpc>
            </a:pPr>
            <a:r>
              <a:rPr lang="en-US" sz="1899" spc="-37">
                <a:solidFill>
                  <a:srgbClr val="000000"/>
                </a:solidFill>
                <a:latin typeface="Raleway"/>
                <a:ea typeface="Raleway"/>
                <a:cs typeface="Raleway"/>
                <a:sym typeface="Raleway"/>
              </a:rPr>
              <a:t>This material was developed by Nutrition Policy Institute with support from California Department of Public Health Nutrition and Physical Activity Branch and CalFresh Healthy Living University of California. California's CalFresh Healthy Living, with funding from the United States Department of Agriculture’s Supplemental Nutrition Assistance Program – USDA SNAP, produced this material. </a:t>
            </a:r>
          </a:p>
          <a:p>
            <a:pPr algn="l">
              <a:lnSpc>
                <a:spcPts val="2659"/>
              </a:lnSpc>
            </a:pPr>
            <a:endParaRPr lang="en-US" sz="1899" spc="-37">
              <a:solidFill>
                <a:srgbClr val="000000"/>
              </a:solidFill>
              <a:latin typeface="Raleway"/>
              <a:ea typeface="Raleway"/>
              <a:cs typeface="Raleway"/>
              <a:sym typeface="Raleway"/>
            </a:endParaRPr>
          </a:p>
          <a:p>
            <a:pPr algn="l">
              <a:lnSpc>
                <a:spcPts val="2659"/>
              </a:lnSpc>
            </a:pPr>
            <a:r>
              <a:rPr lang="en-US" sz="1899" spc="-37">
                <a:solidFill>
                  <a:srgbClr val="000000"/>
                </a:solidFill>
                <a:latin typeface="Raleway"/>
                <a:ea typeface="Raleway"/>
                <a:cs typeface="Raleway"/>
                <a:sym typeface="Raleway"/>
              </a:rPr>
              <a:t>This material was funded by USDA's Supplemental Nutrition Assistance Program - SNAP. These institutions are equal opportunity providers and employers. For healthy tips, visit www.CalFreshHealthyLiving.org.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3" name="Freeform 3">
            <a:extLst>
              <a:ext uri="{C183D7F6-B498-43B3-948B-1728B52AA6E4}">
                <adec:decorative xmlns:adec="http://schemas.microsoft.com/office/drawing/2017/decorative" val="1"/>
              </a:ext>
            </a:extLst>
          </p:cNvPr>
          <p:cNvSpPr/>
          <p:nvPr/>
        </p:nvSpPr>
        <p:spPr>
          <a:xfrm>
            <a:off x="-1699110" y="-225119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sp>
        <p:nvSpPr>
          <p:cNvPr id="6" name="Freeform 6">
            <a:extLst>
              <a:ext uri="{C183D7F6-B498-43B3-948B-1728B52AA6E4}">
                <adec:decorative xmlns:adec="http://schemas.microsoft.com/office/drawing/2017/decorative" val="1"/>
              </a:ext>
            </a:extLst>
          </p:cNvPr>
          <p:cNvSpPr/>
          <p:nvPr/>
        </p:nvSpPr>
        <p:spPr>
          <a:xfrm>
            <a:off x="11814195" y="987263"/>
            <a:ext cx="1993245" cy="7331374"/>
          </a:xfrm>
          <a:custGeom>
            <a:avLst/>
            <a:gdLst/>
            <a:ahLst/>
            <a:cxnLst/>
            <a:rect l="l" t="t" r="r" b="b"/>
            <a:pathLst>
              <a:path w="656212" h="2413621">
                <a:moveTo>
                  <a:pt x="218856" y="19070"/>
                </a:moveTo>
                <a:cubicBezTo>
                  <a:pt x="252389" y="7556"/>
                  <a:pt x="290745" y="0"/>
                  <a:pt x="328283" y="0"/>
                </a:cubicBezTo>
                <a:cubicBezTo>
                  <a:pt x="365822" y="0"/>
                  <a:pt x="401944" y="6476"/>
                  <a:pt x="435232" y="17990"/>
                </a:cubicBezTo>
                <a:cubicBezTo>
                  <a:pt x="435941" y="18350"/>
                  <a:pt x="436649" y="18350"/>
                  <a:pt x="437357" y="18710"/>
                </a:cubicBezTo>
                <a:cubicBezTo>
                  <a:pt x="562366" y="64765"/>
                  <a:pt x="654442" y="186379"/>
                  <a:pt x="656212" y="364061"/>
                </a:cubicBezTo>
                <a:lnTo>
                  <a:pt x="656212" y="2413621"/>
                </a:lnTo>
                <a:lnTo>
                  <a:pt x="0" y="2413621"/>
                </a:lnTo>
                <a:lnTo>
                  <a:pt x="0" y="365582"/>
                </a:lnTo>
                <a:cubicBezTo>
                  <a:pt x="1771" y="185660"/>
                  <a:pt x="92429" y="64045"/>
                  <a:pt x="218856" y="19070"/>
                </a:cubicBezTo>
                <a:close/>
              </a:path>
            </a:pathLst>
          </a:custGeom>
          <a:solidFill>
            <a:srgbClr val="4561AC"/>
          </a:solidFill>
        </p:spPr>
        <p:txBody>
          <a:bodyPr/>
          <a:lstStyle/>
          <a:p>
            <a:endParaRPr lang="en-US"/>
          </a:p>
        </p:txBody>
      </p:sp>
      <p:sp>
        <p:nvSpPr>
          <p:cNvPr id="8" name="Freeform 8"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9" name="Freeform 9">
            <a:extLst>
              <a:ext uri="{C183D7F6-B498-43B3-948B-1728B52AA6E4}">
                <adec:decorative xmlns:adec="http://schemas.microsoft.com/office/drawing/2017/decorative" val="1"/>
              </a:ext>
            </a:extLst>
          </p:cNvPr>
          <p:cNvSpPr/>
          <p:nvPr/>
        </p:nvSpPr>
        <p:spPr>
          <a:xfrm flipH="1">
            <a:off x="12153213" y="1503247"/>
            <a:ext cx="1315209" cy="1315209"/>
          </a:xfrm>
          <a:custGeom>
            <a:avLst/>
            <a:gdLst/>
            <a:ahLst/>
            <a:cxnLst/>
            <a:rect l="l" t="t" r="r" b="b"/>
            <a:pathLst>
              <a:path w="1315209" h="1315209">
                <a:moveTo>
                  <a:pt x="1315209" y="0"/>
                </a:moveTo>
                <a:lnTo>
                  <a:pt x="0" y="0"/>
                </a:lnTo>
                <a:lnTo>
                  <a:pt x="0" y="1315208"/>
                </a:lnTo>
                <a:lnTo>
                  <a:pt x="1315209" y="1315208"/>
                </a:lnTo>
                <a:lnTo>
                  <a:pt x="1315209"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2" name="TextBox 12"/>
          <p:cNvSpPr txBox="1"/>
          <p:nvPr/>
        </p:nvSpPr>
        <p:spPr>
          <a:xfrm>
            <a:off x="1214676" y="5361641"/>
            <a:ext cx="9453826" cy="1253490"/>
          </a:xfrm>
          <a:prstGeom prst="rect">
            <a:avLst/>
          </a:prstGeom>
        </p:spPr>
        <p:txBody>
          <a:bodyPr lIns="0" tIns="0" rIns="0" bIns="0" rtlCol="0" anchor="t">
            <a:spAutoFit/>
          </a:bodyPr>
          <a:lstStyle/>
          <a:p>
            <a:pPr marL="518160" lvl="1" indent="-259080" algn="l">
              <a:lnSpc>
                <a:spcPts val="3359"/>
              </a:lnSpc>
              <a:buFont typeface="Arial"/>
              <a:buChar char="•"/>
            </a:pPr>
            <a:r>
              <a:rPr lang="en-US" sz="2400" spc="-48">
                <a:solidFill>
                  <a:srgbClr val="000000"/>
                </a:solidFill>
                <a:latin typeface="Raleway"/>
                <a:ea typeface="Raleway"/>
                <a:cs typeface="Raleway"/>
                <a:sym typeface="Raleway"/>
              </a:rPr>
              <a:t>Schools, out-of-school time (OST) programs, and early care and education (ECE) sites that complete and submit a Learn-setting SLAQ </a:t>
            </a:r>
          </a:p>
        </p:txBody>
      </p:sp>
      <p:sp>
        <p:nvSpPr>
          <p:cNvPr id="13" name="TextBox 13"/>
          <p:cNvSpPr txBox="1"/>
          <p:nvPr/>
        </p:nvSpPr>
        <p:spPr>
          <a:xfrm>
            <a:off x="1214676" y="4677746"/>
            <a:ext cx="7850934" cy="632460"/>
          </a:xfrm>
          <a:prstGeom prst="rect">
            <a:avLst/>
          </a:prstGeom>
        </p:spPr>
        <p:txBody>
          <a:bodyPr lIns="0" tIns="0" rIns="0" bIns="0" rtlCol="0" anchor="t">
            <a:spAutoFit/>
          </a:bodyPr>
          <a:lstStyle/>
          <a:p>
            <a:pPr algn="l">
              <a:lnSpc>
                <a:spcPts val="5040"/>
              </a:lnSpc>
              <a:spcBef>
                <a:spcPct val="0"/>
              </a:spcBef>
            </a:pPr>
            <a:r>
              <a:rPr lang="en-US" sz="3600" b="1">
                <a:solidFill>
                  <a:srgbClr val="051D40"/>
                </a:solidFill>
                <a:latin typeface="Raleway Bold"/>
                <a:ea typeface="Raleway Bold"/>
                <a:cs typeface="Raleway Bold"/>
                <a:sym typeface="Raleway Bold"/>
              </a:rPr>
              <a:t>Who is eligible for a LEAP award?</a:t>
            </a:r>
          </a:p>
        </p:txBody>
      </p:sp>
      <p:sp>
        <p:nvSpPr>
          <p:cNvPr id="10" name="TextBox 10"/>
          <p:cNvSpPr txBox="1"/>
          <p:nvPr/>
        </p:nvSpPr>
        <p:spPr>
          <a:xfrm>
            <a:off x="1214676" y="2486361"/>
            <a:ext cx="9453826" cy="2091690"/>
          </a:xfrm>
          <a:prstGeom prst="rect">
            <a:avLst/>
          </a:prstGeom>
        </p:spPr>
        <p:txBody>
          <a:bodyPr lIns="0" tIns="0" rIns="0" bIns="0" rtlCol="0" anchor="t">
            <a:spAutoFit/>
          </a:bodyPr>
          <a:lstStyle/>
          <a:p>
            <a:pPr marL="518160" lvl="1" indent="-259080" algn="l">
              <a:lnSpc>
                <a:spcPts val="3359"/>
              </a:lnSpc>
              <a:spcBef>
                <a:spcPct val="0"/>
              </a:spcBef>
              <a:buFont typeface="Arial"/>
              <a:buChar char="•"/>
            </a:pPr>
            <a:r>
              <a:rPr lang="en-US" sz="2400" spc="-48">
                <a:solidFill>
                  <a:srgbClr val="000000"/>
                </a:solidFill>
                <a:latin typeface="Raleway"/>
                <a:ea typeface="Raleway"/>
                <a:cs typeface="Raleway"/>
                <a:sym typeface="Raleway"/>
              </a:rPr>
              <a:t>An</a:t>
            </a:r>
            <a:r>
              <a:rPr lang="en-US" sz="2400" u="none" strike="noStrike" spc="-48">
                <a:solidFill>
                  <a:srgbClr val="000000"/>
                </a:solidFill>
                <a:latin typeface="Raleway"/>
                <a:ea typeface="Raleway"/>
                <a:cs typeface="Raleway"/>
                <a:sym typeface="Raleway"/>
              </a:rPr>
              <a:t> annual recognition awards program to recognize sites that achieve significant milestones in best practices for healthy eating and physical activity​</a:t>
            </a:r>
          </a:p>
          <a:p>
            <a:pPr marL="518160" lvl="1" indent="-259080" algn="l">
              <a:lnSpc>
                <a:spcPts val="3359"/>
              </a:lnSpc>
              <a:spcBef>
                <a:spcPct val="0"/>
              </a:spcBef>
              <a:buFont typeface="Arial"/>
              <a:buChar char="•"/>
            </a:pPr>
            <a:r>
              <a:rPr lang="en-US" sz="2400" u="none" strike="noStrike" spc="-48">
                <a:solidFill>
                  <a:srgbClr val="000000"/>
                </a:solidFill>
                <a:latin typeface="Raleway"/>
                <a:ea typeface="Raleway"/>
                <a:cs typeface="Raleway"/>
                <a:sym typeface="Raleway"/>
              </a:rPr>
              <a:t>Determined by practices measured on Learn-setting SLAQs</a:t>
            </a:r>
          </a:p>
          <a:p>
            <a:pPr marL="0" lvl="0" indent="0" algn="l">
              <a:lnSpc>
                <a:spcPts val="3359"/>
              </a:lnSpc>
              <a:spcBef>
                <a:spcPct val="0"/>
              </a:spcBef>
            </a:pPr>
            <a:endParaRPr lang="en-US" sz="2400" u="none" strike="noStrike" spc="-48">
              <a:solidFill>
                <a:srgbClr val="000000"/>
              </a:solidFill>
              <a:latin typeface="Raleway"/>
              <a:ea typeface="Raleway"/>
              <a:cs typeface="Raleway"/>
              <a:sym typeface="Raleway"/>
            </a:endParaRPr>
          </a:p>
        </p:txBody>
      </p:sp>
      <p:sp>
        <p:nvSpPr>
          <p:cNvPr id="14" name="Title 13">
            <a:extLst>
              <a:ext uri="{FF2B5EF4-FFF2-40B4-BE49-F238E27FC236}">
                <a16:creationId xmlns:a16="http://schemas.microsoft.com/office/drawing/2014/main" id="{4E274B75-5C0A-4DA5-B092-C7062051A44A}"/>
              </a:ext>
            </a:extLst>
          </p:cNvPr>
          <p:cNvSpPr>
            <a:spLocks noGrp="1"/>
          </p:cNvSpPr>
          <p:nvPr>
            <p:ph type="title"/>
          </p:nvPr>
        </p:nvSpPr>
        <p:spPr>
          <a:xfrm>
            <a:off x="822960" y="1742734"/>
            <a:ext cx="3994733" cy="743627"/>
          </a:xfrm>
        </p:spPr>
        <p:txBody>
          <a:bodyPr/>
          <a:lstStyle/>
          <a:p>
            <a:r>
              <a:rPr lang="en-US" sz="3600" b="1" dirty="0">
                <a:solidFill>
                  <a:srgbClr val="051D40"/>
                </a:solidFill>
                <a:latin typeface="Raleway Bold"/>
              </a:rPr>
              <a:t>What is LEAP?</a:t>
            </a:r>
            <a:endParaRPr lang="es-419" sz="3600" b="1" dirty="0">
              <a:solidFill>
                <a:srgbClr val="051D40"/>
              </a:solidFill>
              <a:latin typeface="Raleway 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5" name="Freeform 5"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4" name="TextBox 14"/>
          <p:cNvSpPr txBox="1"/>
          <p:nvPr/>
        </p:nvSpPr>
        <p:spPr>
          <a:xfrm>
            <a:off x="11459272" y="6597821"/>
            <a:ext cx="1975853" cy="711200"/>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Breastfeeding Support</a:t>
            </a:r>
          </a:p>
        </p:txBody>
      </p:sp>
      <p:sp>
        <p:nvSpPr>
          <p:cNvPr id="13" name="TextBox 13"/>
          <p:cNvSpPr txBox="1"/>
          <p:nvPr/>
        </p:nvSpPr>
        <p:spPr>
          <a:xfrm>
            <a:off x="8597489" y="6623221"/>
            <a:ext cx="1766408" cy="711200"/>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Family Engagement</a:t>
            </a:r>
          </a:p>
        </p:txBody>
      </p:sp>
      <p:sp>
        <p:nvSpPr>
          <p:cNvPr id="12" name="TextBox 12"/>
          <p:cNvSpPr txBox="1"/>
          <p:nvPr/>
        </p:nvSpPr>
        <p:spPr>
          <a:xfrm>
            <a:off x="6231964" y="6623221"/>
            <a:ext cx="1269973" cy="358775"/>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Gardens</a:t>
            </a:r>
          </a:p>
        </p:txBody>
      </p:sp>
      <p:sp>
        <p:nvSpPr>
          <p:cNvPr id="11" name="TextBox 11"/>
          <p:cNvSpPr txBox="1"/>
          <p:nvPr/>
        </p:nvSpPr>
        <p:spPr>
          <a:xfrm>
            <a:off x="3866616" y="6623221"/>
            <a:ext cx="1269973" cy="711200"/>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Physical Activity</a:t>
            </a:r>
          </a:p>
        </p:txBody>
      </p:sp>
      <p:sp>
        <p:nvSpPr>
          <p:cNvPr id="10" name="TextBox 10"/>
          <p:cNvSpPr txBox="1"/>
          <p:nvPr/>
        </p:nvSpPr>
        <p:spPr>
          <a:xfrm>
            <a:off x="1500561" y="6623221"/>
            <a:ext cx="1269973" cy="358775"/>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Nutrition</a:t>
            </a:r>
          </a:p>
        </p:txBody>
      </p:sp>
      <p:sp>
        <p:nvSpPr>
          <p:cNvPr id="17" name="TextBox 17"/>
          <p:cNvSpPr txBox="1"/>
          <p:nvPr/>
        </p:nvSpPr>
        <p:spPr>
          <a:xfrm>
            <a:off x="10118202" y="4278282"/>
            <a:ext cx="1269973" cy="358775"/>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Bronze</a:t>
            </a:r>
          </a:p>
        </p:txBody>
      </p:sp>
      <p:sp>
        <p:nvSpPr>
          <p:cNvPr id="16" name="TextBox 16"/>
          <p:cNvSpPr txBox="1"/>
          <p:nvPr/>
        </p:nvSpPr>
        <p:spPr>
          <a:xfrm>
            <a:off x="5809382" y="4278282"/>
            <a:ext cx="1269973" cy="358775"/>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Silver</a:t>
            </a:r>
          </a:p>
        </p:txBody>
      </p:sp>
      <p:sp>
        <p:nvSpPr>
          <p:cNvPr id="15" name="TextBox 15"/>
          <p:cNvSpPr txBox="1"/>
          <p:nvPr/>
        </p:nvSpPr>
        <p:spPr>
          <a:xfrm>
            <a:off x="1500561" y="4278282"/>
            <a:ext cx="1269973" cy="358775"/>
          </a:xfrm>
          <a:prstGeom prst="rect">
            <a:avLst/>
          </a:prstGeom>
        </p:spPr>
        <p:txBody>
          <a:bodyPr lIns="0" tIns="0" rIns="0" bIns="0" rtlCol="0" anchor="t">
            <a:spAutoFit/>
          </a:bodyPr>
          <a:lstStyle/>
          <a:p>
            <a:pPr algn="ctr">
              <a:lnSpc>
                <a:spcPts val="2800"/>
              </a:lnSpc>
              <a:spcBef>
                <a:spcPct val="0"/>
              </a:spcBef>
            </a:pPr>
            <a:r>
              <a:rPr lang="en-US" sz="2000" b="1" spc="-40">
                <a:solidFill>
                  <a:srgbClr val="000000"/>
                </a:solidFill>
                <a:latin typeface="Raleway Bold"/>
                <a:ea typeface="Raleway Bold"/>
                <a:cs typeface="Raleway Bold"/>
                <a:sym typeface="Raleway Bold"/>
              </a:rPr>
              <a:t>Gold</a:t>
            </a:r>
          </a:p>
        </p:txBody>
      </p:sp>
      <p:sp>
        <p:nvSpPr>
          <p:cNvPr id="19" name="Freeform 3">
            <a:extLst>
              <a:ext uri="{FF2B5EF4-FFF2-40B4-BE49-F238E27FC236}">
                <a16:creationId xmlns:a16="http://schemas.microsoft.com/office/drawing/2014/main" id="{F011DD47-5257-42AF-7EEB-E3C2299E3C26}"/>
              </a:ext>
              <a:ext uri="{C183D7F6-B498-43B3-948B-1728B52AA6E4}">
                <adec:decorative xmlns:adec="http://schemas.microsoft.com/office/drawing/2017/decorative" val="1"/>
              </a:ext>
            </a:extLst>
          </p:cNvPr>
          <p:cNvSpPr/>
          <p:nvPr/>
        </p:nvSpPr>
        <p:spPr>
          <a:xfrm>
            <a:off x="-1699110" y="-225119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pic>
        <p:nvPicPr>
          <p:cNvPr id="25" name="Graphic 24">
            <a:extLst>
              <a:ext uri="{FF2B5EF4-FFF2-40B4-BE49-F238E27FC236}">
                <a16:creationId xmlns:a16="http://schemas.microsoft.com/office/drawing/2014/main" id="{B82D5EDE-5418-7A43-749D-7FDE261B918E}"/>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409750" y="5683421"/>
            <a:ext cx="914400" cy="914400"/>
          </a:xfrm>
          <a:prstGeom prst="rect">
            <a:avLst/>
          </a:prstGeom>
        </p:spPr>
      </p:pic>
      <p:pic>
        <p:nvPicPr>
          <p:cNvPr id="27" name="Graphic 26">
            <a:extLst>
              <a:ext uri="{FF2B5EF4-FFF2-40B4-BE49-F238E27FC236}">
                <a16:creationId xmlns:a16="http://schemas.microsoft.com/office/drawing/2014/main" id="{C17FF68C-5DC0-5683-6D2E-1D3AEEF8C170}"/>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989998" y="5683421"/>
            <a:ext cx="914400" cy="914400"/>
          </a:xfrm>
          <a:prstGeom prst="rect">
            <a:avLst/>
          </a:prstGeom>
        </p:spPr>
      </p:pic>
      <p:pic>
        <p:nvPicPr>
          <p:cNvPr id="29" name="Graphic 28">
            <a:extLst>
              <a:ext uri="{FF2B5EF4-FFF2-40B4-BE49-F238E27FC236}">
                <a16:creationId xmlns:a16="http://schemas.microsoft.com/office/drawing/2014/main" id="{4533E87E-3ADC-2E65-B209-4A7B546CF1D7}"/>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23405" y="5684681"/>
            <a:ext cx="914400" cy="914400"/>
          </a:xfrm>
          <a:prstGeom prst="rect">
            <a:avLst/>
          </a:prstGeom>
        </p:spPr>
      </p:pic>
      <p:pic>
        <p:nvPicPr>
          <p:cNvPr id="2" name="Graphic 4">
            <a:extLst>
              <a:ext uri="{FF2B5EF4-FFF2-40B4-BE49-F238E27FC236}">
                <a16:creationId xmlns:a16="http://schemas.microsoft.com/office/drawing/2014/main" id="{3A7761E5-4601-21AD-1D1D-66C2D8AA69C0}"/>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758659" y="5764598"/>
            <a:ext cx="914400" cy="914400"/>
          </a:xfrm>
          <a:prstGeom prst="rect">
            <a:avLst/>
          </a:prstGeom>
        </p:spPr>
      </p:pic>
      <p:pic>
        <p:nvPicPr>
          <p:cNvPr id="3" name="Graphic 5">
            <a:extLst>
              <a:ext uri="{FF2B5EF4-FFF2-40B4-BE49-F238E27FC236}">
                <a16:creationId xmlns:a16="http://schemas.microsoft.com/office/drawing/2014/main" id="{F49F957D-3106-4FAD-E44D-7108F3270B04}"/>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040841" y="5766311"/>
            <a:ext cx="914400" cy="914400"/>
          </a:xfrm>
          <a:prstGeom prst="rect">
            <a:avLst/>
          </a:prstGeom>
        </p:spPr>
      </p:pic>
      <p:pic>
        <p:nvPicPr>
          <p:cNvPr id="26" name="Graphic 15">
            <a:extLst>
              <a:ext uri="{FF2B5EF4-FFF2-40B4-BE49-F238E27FC236}">
                <a16:creationId xmlns:a16="http://schemas.microsoft.com/office/drawing/2014/main" id="{C86ADE4C-E68F-444C-8035-52B3D6731B38}"/>
              </a:ext>
              <a:ext uri="{C183D7F6-B498-43B3-948B-1728B52AA6E4}">
                <adec:decorative xmlns:adec="http://schemas.microsoft.com/office/drawing/2017/decorative" val="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2547678" y="4020356"/>
            <a:ext cx="914400" cy="914400"/>
          </a:xfrm>
          <a:prstGeom prst="rect">
            <a:avLst/>
          </a:prstGeom>
        </p:spPr>
      </p:pic>
      <p:pic>
        <p:nvPicPr>
          <p:cNvPr id="28" name="Graphic 15">
            <a:extLst>
              <a:ext uri="{FF2B5EF4-FFF2-40B4-BE49-F238E27FC236}">
                <a16:creationId xmlns:a16="http://schemas.microsoft.com/office/drawing/2014/main" id="{327D66A4-60F5-753B-16F0-844C4A19DD2E}"/>
              </a:ext>
              <a:ext uri="{C183D7F6-B498-43B3-948B-1728B52AA6E4}">
                <adec:decorative xmlns:adec="http://schemas.microsoft.com/office/drawing/2017/decorative" val="1"/>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858000" y="3951318"/>
            <a:ext cx="914400" cy="914400"/>
          </a:xfrm>
          <a:prstGeom prst="rect">
            <a:avLst/>
          </a:prstGeom>
        </p:spPr>
      </p:pic>
      <p:pic>
        <p:nvPicPr>
          <p:cNvPr id="42" name="Graphic 15">
            <a:extLst>
              <a:ext uri="{FF2B5EF4-FFF2-40B4-BE49-F238E27FC236}">
                <a16:creationId xmlns:a16="http://schemas.microsoft.com/office/drawing/2014/main" id="{FFCDEDE3-3458-5401-38A0-D360A591390D}"/>
              </a:ext>
              <a:ext uri="{C183D7F6-B498-43B3-948B-1728B52AA6E4}">
                <adec:decorative xmlns:adec="http://schemas.microsoft.com/office/drawing/2017/decorative" val="1"/>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1170002" y="4020356"/>
            <a:ext cx="914400" cy="914400"/>
          </a:xfrm>
          <a:prstGeom prst="rect">
            <a:avLst/>
          </a:prstGeom>
        </p:spPr>
      </p:pic>
      <p:sp>
        <p:nvSpPr>
          <p:cNvPr id="9" name="TextBox 9"/>
          <p:cNvSpPr txBox="1"/>
          <p:nvPr/>
        </p:nvSpPr>
        <p:spPr>
          <a:xfrm>
            <a:off x="1214676" y="5045881"/>
            <a:ext cx="12124956" cy="415290"/>
          </a:xfrm>
          <a:prstGeom prst="rect">
            <a:avLst/>
          </a:prstGeom>
        </p:spPr>
        <p:txBody>
          <a:bodyPr lIns="0" tIns="0" rIns="0" bIns="0" rtlCol="0" anchor="t">
            <a:spAutoFit/>
          </a:bodyPr>
          <a:lstStyle/>
          <a:p>
            <a:pPr algn="l">
              <a:lnSpc>
                <a:spcPts val="3359"/>
              </a:lnSpc>
            </a:pPr>
            <a:r>
              <a:rPr lang="en-US" sz="2400" spc="-48">
                <a:solidFill>
                  <a:srgbClr val="000000"/>
                </a:solidFill>
                <a:latin typeface="Raleway"/>
                <a:ea typeface="Raleway"/>
                <a:cs typeface="Raleway"/>
                <a:sym typeface="Raleway"/>
              </a:rPr>
              <a:t>2. Accomplishments for best practices in five specific areas</a:t>
            </a:r>
          </a:p>
        </p:txBody>
      </p:sp>
      <p:sp>
        <p:nvSpPr>
          <p:cNvPr id="8" name="TextBox 8"/>
          <p:cNvSpPr txBox="1"/>
          <p:nvPr/>
        </p:nvSpPr>
        <p:spPr>
          <a:xfrm>
            <a:off x="1214676" y="3035068"/>
            <a:ext cx="12124956" cy="834390"/>
          </a:xfrm>
          <a:prstGeom prst="rect">
            <a:avLst/>
          </a:prstGeom>
        </p:spPr>
        <p:txBody>
          <a:bodyPr lIns="0" tIns="0" rIns="0" bIns="0" rtlCol="0" anchor="t">
            <a:spAutoFit/>
          </a:bodyPr>
          <a:lstStyle/>
          <a:p>
            <a:pPr algn="l">
              <a:lnSpc>
                <a:spcPts val="3359"/>
              </a:lnSpc>
            </a:pPr>
            <a:r>
              <a:rPr lang="en-US" sz="2400" spc="-48">
                <a:solidFill>
                  <a:srgbClr val="000000"/>
                </a:solidFill>
                <a:latin typeface="Raleway"/>
                <a:ea typeface="Raleway"/>
                <a:cs typeface="Raleway"/>
                <a:sym typeface="Raleway"/>
              </a:rPr>
              <a:t>1. Comprehensive accomplishment of best practices across the different areas measured on the SLAQ in three tiers</a:t>
            </a:r>
          </a:p>
        </p:txBody>
      </p:sp>
      <p:sp>
        <p:nvSpPr>
          <p:cNvPr id="6" name="TextBox 6"/>
          <p:cNvSpPr txBox="1"/>
          <p:nvPr/>
        </p:nvSpPr>
        <p:spPr>
          <a:xfrm>
            <a:off x="1214676" y="2486361"/>
            <a:ext cx="12124956" cy="448310"/>
          </a:xfrm>
          <a:prstGeom prst="rect">
            <a:avLst/>
          </a:prstGeom>
        </p:spPr>
        <p:txBody>
          <a:bodyPr lIns="0" tIns="0" rIns="0" bIns="0" rtlCol="0" anchor="t">
            <a:spAutoFit/>
          </a:bodyPr>
          <a:lstStyle/>
          <a:p>
            <a:pPr algn="l">
              <a:lnSpc>
                <a:spcPts val="3640"/>
              </a:lnSpc>
              <a:spcBef>
                <a:spcPct val="0"/>
              </a:spcBef>
            </a:pPr>
            <a:r>
              <a:rPr lang="en-US" sz="2600" spc="-52">
                <a:solidFill>
                  <a:srgbClr val="000000"/>
                </a:solidFill>
                <a:latin typeface="Raleway"/>
                <a:ea typeface="Raleway"/>
                <a:cs typeface="Raleway"/>
                <a:sym typeface="Raleway"/>
              </a:rPr>
              <a:t>There are two ways sites can earn a LEAP award.</a:t>
            </a:r>
          </a:p>
        </p:txBody>
      </p:sp>
      <p:sp>
        <p:nvSpPr>
          <p:cNvPr id="4" name="Title 3">
            <a:extLst>
              <a:ext uri="{FF2B5EF4-FFF2-40B4-BE49-F238E27FC236}">
                <a16:creationId xmlns:a16="http://schemas.microsoft.com/office/drawing/2014/main" id="{637F719B-02B4-45A4-8B6B-063F3E334E4E}"/>
              </a:ext>
            </a:extLst>
          </p:cNvPr>
          <p:cNvSpPr>
            <a:spLocks noGrp="1"/>
          </p:cNvSpPr>
          <p:nvPr>
            <p:ph type="title"/>
          </p:nvPr>
        </p:nvSpPr>
        <p:spPr>
          <a:xfrm>
            <a:off x="1158291" y="1678574"/>
            <a:ext cx="4651091" cy="632459"/>
          </a:xfrm>
        </p:spPr>
        <p:txBody>
          <a:bodyPr>
            <a:noAutofit/>
          </a:bodyPr>
          <a:lstStyle/>
          <a:p>
            <a:pPr algn="l"/>
            <a:r>
              <a:rPr lang="en-US" sz="3600" b="1" dirty="0">
                <a:solidFill>
                  <a:srgbClr val="051D40"/>
                </a:solidFill>
                <a:latin typeface="Raleway Bold"/>
                <a:ea typeface="Raleway Bold"/>
                <a:cs typeface="Raleway Bold"/>
                <a:sym typeface="Raleway Bold"/>
              </a:rPr>
              <a:t>How does it work?</a:t>
            </a:r>
            <a:endParaRPr lang="es-419"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5" name="Freeform 5"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grpSp>
        <p:nvGrpSpPr>
          <p:cNvPr id="7" name="Group 7">
            <a:extLst>
              <a:ext uri="{C183D7F6-B498-43B3-948B-1728B52AA6E4}">
                <adec:decorative xmlns:adec="http://schemas.microsoft.com/office/drawing/2017/decorative" val="1"/>
              </a:ext>
            </a:extLst>
          </p:cNvPr>
          <p:cNvGrpSpPr/>
          <p:nvPr/>
        </p:nvGrpSpPr>
        <p:grpSpPr>
          <a:xfrm>
            <a:off x="1443276" y="3350988"/>
            <a:ext cx="5458002" cy="3027610"/>
            <a:chOff x="0" y="0"/>
            <a:chExt cx="7277336" cy="4036813"/>
          </a:xfrm>
        </p:grpSpPr>
        <p:sp>
          <p:nvSpPr>
            <p:cNvPr id="9" name="Freeform 9">
              <a:extLst>
                <a:ext uri="{C183D7F6-B498-43B3-948B-1728B52AA6E4}">
                  <adec:decorative xmlns:adec="http://schemas.microsoft.com/office/drawing/2017/decorative" val="1"/>
                </a:ext>
              </a:extLst>
            </p:cNvPr>
            <p:cNvSpPr/>
            <p:nvPr/>
          </p:nvSpPr>
          <p:spPr>
            <a:xfrm>
              <a:off x="0" y="0"/>
              <a:ext cx="7277336" cy="4036813"/>
            </a:xfrm>
            <a:custGeom>
              <a:avLst/>
              <a:gdLst/>
              <a:ahLst/>
              <a:cxnLst/>
              <a:rect l="l" t="t" r="r" b="b"/>
              <a:pathLst>
                <a:path w="1796873" h="996744">
                  <a:moveTo>
                    <a:pt x="0" y="0"/>
                  </a:moveTo>
                  <a:lnTo>
                    <a:pt x="1796873" y="0"/>
                  </a:lnTo>
                  <a:lnTo>
                    <a:pt x="1796873" y="996744"/>
                  </a:lnTo>
                  <a:lnTo>
                    <a:pt x="0" y="996744"/>
                  </a:lnTo>
                  <a:close/>
                </a:path>
              </a:pathLst>
            </a:custGeom>
            <a:solidFill>
              <a:srgbClr val="4561AC">
                <a:alpha val="24706"/>
              </a:srgbClr>
            </a:solidFill>
          </p:spPr>
          <p:txBody>
            <a:bodyPr/>
            <a:lstStyle/>
            <a:p>
              <a:endParaRPr lang="en-US"/>
            </a:p>
          </p:txBody>
        </p:sp>
        <p:sp>
          <p:nvSpPr>
            <p:cNvPr id="11" name="TextBox 11"/>
            <p:cNvSpPr txBox="1"/>
            <p:nvPr/>
          </p:nvSpPr>
          <p:spPr>
            <a:xfrm>
              <a:off x="626271" y="325496"/>
              <a:ext cx="6024794" cy="2769870"/>
            </a:xfrm>
            <a:prstGeom prst="rect">
              <a:avLst/>
            </a:prstGeom>
          </p:spPr>
          <p:txBody>
            <a:bodyPr lIns="0" tIns="0" rIns="0" bIns="0" rtlCol="0" anchor="t">
              <a:spAutoFit/>
            </a:bodyPr>
            <a:lstStyle/>
            <a:p>
              <a:pPr algn="l">
                <a:lnSpc>
                  <a:spcPts val="3359"/>
                </a:lnSpc>
              </a:pPr>
              <a:r>
                <a:rPr lang="en-US" sz="2400" b="1" spc="-48">
                  <a:solidFill>
                    <a:srgbClr val="000000"/>
                  </a:solidFill>
                  <a:latin typeface="Raleway Bold"/>
                  <a:ea typeface="Raleway Bold"/>
                  <a:cs typeface="Raleway Bold"/>
                  <a:sym typeface="Raleway Bold"/>
                </a:rPr>
                <a:t>“Core” sections</a:t>
              </a:r>
              <a:r>
                <a:rPr lang="en-US" sz="2400" spc="-48">
                  <a:solidFill>
                    <a:srgbClr val="000000"/>
                  </a:solidFill>
                  <a:latin typeface="Raleway"/>
                  <a:ea typeface="Raleway"/>
                  <a:cs typeface="Raleway"/>
                  <a:sym typeface="Raleway"/>
                </a:rPr>
                <a:t> ask primarily about practices related to core IWP strategies, which are considered essential to intervention effectiveness</a:t>
              </a:r>
            </a:p>
          </p:txBody>
        </p:sp>
      </p:grpSp>
      <p:grpSp>
        <p:nvGrpSpPr>
          <p:cNvPr id="12" name="Group 12">
            <a:extLst>
              <a:ext uri="{C183D7F6-B498-43B3-948B-1728B52AA6E4}">
                <adec:decorative xmlns:adec="http://schemas.microsoft.com/office/drawing/2017/decorative" val="1"/>
              </a:ext>
            </a:extLst>
          </p:cNvPr>
          <p:cNvGrpSpPr/>
          <p:nvPr/>
        </p:nvGrpSpPr>
        <p:grpSpPr>
          <a:xfrm>
            <a:off x="7448592" y="3350988"/>
            <a:ext cx="5483441" cy="3027610"/>
            <a:chOff x="0" y="0"/>
            <a:chExt cx="7311255" cy="4036813"/>
          </a:xfrm>
        </p:grpSpPr>
        <p:sp>
          <p:nvSpPr>
            <p:cNvPr id="14" name="Freeform 14">
              <a:extLst>
                <a:ext uri="{C183D7F6-B498-43B3-948B-1728B52AA6E4}">
                  <adec:decorative xmlns:adec="http://schemas.microsoft.com/office/drawing/2017/decorative" val="1"/>
                </a:ext>
              </a:extLst>
            </p:cNvPr>
            <p:cNvSpPr/>
            <p:nvPr/>
          </p:nvSpPr>
          <p:spPr>
            <a:xfrm>
              <a:off x="0" y="0"/>
              <a:ext cx="7311255" cy="4036813"/>
            </a:xfrm>
            <a:custGeom>
              <a:avLst/>
              <a:gdLst/>
              <a:ahLst/>
              <a:cxnLst/>
              <a:rect l="l" t="t" r="r" b="b"/>
              <a:pathLst>
                <a:path w="1805248" h="996744">
                  <a:moveTo>
                    <a:pt x="0" y="0"/>
                  </a:moveTo>
                  <a:lnTo>
                    <a:pt x="1805248" y="0"/>
                  </a:lnTo>
                  <a:lnTo>
                    <a:pt x="1805248" y="996744"/>
                  </a:lnTo>
                  <a:lnTo>
                    <a:pt x="0" y="996744"/>
                  </a:lnTo>
                  <a:close/>
                </a:path>
              </a:pathLst>
            </a:custGeom>
            <a:solidFill>
              <a:srgbClr val="4561AC">
                <a:alpha val="24706"/>
              </a:srgbClr>
            </a:solidFill>
          </p:spPr>
          <p:txBody>
            <a:bodyPr/>
            <a:lstStyle/>
            <a:p>
              <a:endParaRPr lang="en-US"/>
            </a:p>
          </p:txBody>
        </p:sp>
        <p:sp>
          <p:nvSpPr>
            <p:cNvPr id="16" name="TextBox 16"/>
            <p:cNvSpPr txBox="1"/>
            <p:nvPr/>
          </p:nvSpPr>
          <p:spPr>
            <a:xfrm>
              <a:off x="583872" y="325496"/>
              <a:ext cx="6143511" cy="3328670"/>
            </a:xfrm>
            <a:prstGeom prst="rect">
              <a:avLst/>
            </a:prstGeom>
          </p:spPr>
          <p:txBody>
            <a:bodyPr lIns="0" tIns="0" rIns="0" bIns="0" rtlCol="0" anchor="t">
              <a:spAutoFit/>
            </a:bodyPr>
            <a:lstStyle/>
            <a:p>
              <a:pPr algn="l">
                <a:lnSpc>
                  <a:spcPts val="3359"/>
                </a:lnSpc>
              </a:pPr>
              <a:r>
                <a:rPr lang="en-US" sz="2400" b="1" spc="-48">
                  <a:solidFill>
                    <a:srgbClr val="000000"/>
                  </a:solidFill>
                  <a:latin typeface="Raleway Bold"/>
                  <a:ea typeface="Raleway Bold"/>
                  <a:cs typeface="Raleway Bold"/>
                  <a:sym typeface="Raleway Bold"/>
                </a:rPr>
                <a:t>“Complementary” sections</a:t>
              </a:r>
              <a:r>
                <a:rPr lang="en-US" sz="2400" spc="-48">
                  <a:solidFill>
                    <a:srgbClr val="000000"/>
                  </a:solidFill>
                  <a:latin typeface="Raleway"/>
                  <a:ea typeface="Raleway"/>
                  <a:cs typeface="Raleway"/>
                  <a:sym typeface="Raleway"/>
                </a:rPr>
                <a:t> ask primarily about practices related to complementary IWP strategies, which should be implemented in conjunction with core strategies</a:t>
              </a:r>
            </a:p>
          </p:txBody>
        </p:sp>
      </p:grpSp>
      <p:sp>
        <p:nvSpPr>
          <p:cNvPr id="18" name="Freeform 3">
            <a:extLst>
              <a:ext uri="{FF2B5EF4-FFF2-40B4-BE49-F238E27FC236}">
                <a16:creationId xmlns:a16="http://schemas.microsoft.com/office/drawing/2014/main" id="{F189240F-BFDF-0437-6BED-425B46F3539C}"/>
              </a:ext>
              <a:ext uri="{C183D7F6-B498-43B3-948B-1728B52AA6E4}">
                <adec:decorative xmlns:adec="http://schemas.microsoft.com/office/drawing/2017/decorative" val="1"/>
              </a:ext>
            </a:extLst>
          </p:cNvPr>
          <p:cNvSpPr/>
          <p:nvPr/>
        </p:nvSpPr>
        <p:spPr>
          <a:xfrm>
            <a:off x="-1699110" y="-225119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sp>
        <p:nvSpPr>
          <p:cNvPr id="2" name="Title 1">
            <a:extLst>
              <a:ext uri="{FF2B5EF4-FFF2-40B4-BE49-F238E27FC236}">
                <a16:creationId xmlns:a16="http://schemas.microsoft.com/office/drawing/2014/main" id="{1FD1846E-5329-4009-BF01-D31A8EACE8AC}"/>
              </a:ext>
            </a:extLst>
          </p:cNvPr>
          <p:cNvSpPr>
            <a:spLocks noGrp="1"/>
          </p:cNvSpPr>
          <p:nvPr>
            <p:ph type="title"/>
          </p:nvPr>
        </p:nvSpPr>
        <p:spPr>
          <a:xfrm>
            <a:off x="1443276" y="2428947"/>
            <a:ext cx="12882432" cy="554418"/>
          </a:xfrm>
        </p:spPr>
        <p:txBody>
          <a:bodyPr>
            <a:normAutofit fontScale="90000"/>
          </a:bodyPr>
          <a:lstStyle/>
          <a:p>
            <a:pPr algn="l"/>
            <a:r>
              <a:rPr lang="en-US" sz="3600" b="1" i="1" dirty="0">
                <a:solidFill>
                  <a:srgbClr val="051D40"/>
                </a:solidFill>
                <a:latin typeface="Raleway Bold Italics"/>
                <a:sym typeface="Raleway Bold Italics"/>
              </a:rPr>
              <a:t>To assign gold-silver-bronze tiers, SLAQ sections were classified as Core and Complementary using IWP guidance:</a:t>
            </a:r>
            <a:br>
              <a:rPr lang="en-US" b="1" i="1" dirty="0">
                <a:solidFill>
                  <a:srgbClr val="051D40"/>
                </a:solidFill>
                <a:latin typeface="Raleway Bold Italics"/>
                <a:ea typeface="Raleway Bold Italics"/>
                <a:cs typeface="Raleway Bold Italics"/>
                <a:sym typeface="Raleway Bold Italics"/>
              </a:rPr>
            </a:br>
            <a:endParaRPr lang="es-419"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18" name="Freeform 3">
            <a:extLst>
              <a:ext uri="{FF2B5EF4-FFF2-40B4-BE49-F238E27FC236}">
                <a16:creationId xmlns:a16="http://schemas.microsoft.com/office/drawing/2014/main" id="{1D7E38AE-3D0A-1569-8B88-27D98DC4835E}"/>
              </a:ext>
              <a:ext uri="{C183D7F6-B498-43B3-948B-1728B52AA6E4}">
                <adec:decorative xmlns:adec="http://schemas.microsoft.com/office/drawing/2017/decorative" val="1"/>
              </a:ext>
            </a:extLst>
          </p:cNvPr>
          <p:cNvSpPr/>
          <p:nvPr/>
        </p:nvSpPr>
        <p:spPr>
          <a:xfrm>
            <a:off x="-1699110" y="-225119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sp>
        <p:nvSpPr>
          <p:cNvPr id="5" name="Freeform 5"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6" name="TextBox 16"/>
          <p:cNvSpPr txBox="1"/>
          <p:nvPr/>
        </p:nvSpPr>
        <p:spPr>
          <a:xfrm>
            <a:off x="9455569" y="4247568"/>
            <a:ext cx="4248584" cy="986155"/>
          </a:xfrm>
          <a:prstGeom prst="rect">
            <a:avLst/>
          </a:prstGeom>
        </p:spPr>
        <p:txBody>
          <a:bodyPr lIns="0" tIns="0" rIns="0" bIns="0" rtlCol="0" anchor="t">
            <a:spAutoFit/>
          </a:bodyPr>
          <a:lstStyle/>
          <a:p>
            <a:pPr algn="l">
              <a:lnSpc>
                <a:spcPts val="3919"/>
              </a:lnSpc>
              <a:spcBef>
                <a:spcPct val="0"/>
              </a:spcBef>
            </a:pPr>
            <a:r>
              <a:rPr lang="en-US" sz="2750" b="1" spc="-55">
                <a:solidFill>
                  <a:srgbClr val="000000"/>
                </a:solidFill>
                <a:latin typeface="Raleway"/>
                <a:ea typeface="Raleway Bold"/>
                <a:cs typeface="Raleway Bold"/>
                <a:sym typeface="Raleway Bold"/>
              </a:rPr>
              <a:t>70% </a:t>
            </a:r>
            <a:r>
              <a:rPr lang="en-US" sz="2750" spc="-55">
                <a:solidFill>
                  <a:srgbClr val="000000"/>
                </a:solidFill>
                <a:latin typeface="Raleway"/>
                <a:ea typeface="Raleway Bold"/>
                <a:cs typeface="Raleway Bold"/>
                <a:sym typeface="Raleway Bold"/>
              </a:rPr>
              <a:t>score in </a:t>
            </a:r>
            <a:r>
              <a:rPr lang="en-US" sz="2750" b="1" spc="-55">
                <a:solidFill>
                  <a:srgbClr val="000000"/>
                </a:solidFill>
                <a:latin typeface="Raleway"/>
                <a:ea typeface="Raleway Bold"/>
                <a:cs typeface="Raleway Bold"/>
                <a:sym typeface="Raleway Bold"/>
              </a:rPr>
              <a:t>1</a:t>
            </a:r>
            <a:r>
              <a:rPr lang="en-US" sz="2750" spc="-55">
                <a:solidFill>
                  <a:srgbClr val="000000"/>
                </a:solidFill>
                <a:latin typeface="Raleway"/>
                <a:ea typeface="Raleway Bold"/>
                <a:cs typeface="Raleway Bold"/>
                <a:sym typeface="Raleway Bold"/>
              </a:rPr>
              <a:t> </a:t>
            </a:r>
            <a:r>
              <a:rPr lang="en-US" sz="2750" b="1" spc="-55">
                <a:solidFill>
                  <a:srgbClr val="000000"/>
                </a:solidFill>
                <a:latin typeface="Raleway"/>
                <a:ea typeface="Raleway Bold"/>
                <a:cs typeface="Raleway Bold"/>
                <a:sym typeface="Raleway Bold"/>
              </a:rPr>
              <a:t>complementary</a:t>
            </a:r>
            <a:r>
              <a:rPr lang="en-US" sz="2750" spc="-55">
                <a:solidFill>
                  <a:srgbClr val="000000"/>
                </a:solidFill>
                <a:latin typeface="Raleway"/>
                <a:ea typeface="Raleway Bold"/>
                <a:cs typeface="Raleway Bold"/>
                <a:sym typeface="Raleway Bold"/>
              </a:rPr>
              <a:t> section</a:t>
            </a:r>
          </a:p>
        </p:txBody>
      </p:sp>
      <p:sp>
        <p:nvSpPr>
          <p:cNvPr id="14" name="Freeform 14">
            <a:extLst>
              <a:ext uri="{C183D7F6-B498-43B3-948B-1728B52AA6E4}">
                <adec:decorative xmlns:adec="http://schemas.microsoft.com/office/drawing/2017/decorative" val="1"/>
              </a:ext>
            </a:extLst>
          </p:cNvPr>
          <p:cNvSpPr/>
          <p:nvPr/>
        </p:nvSpPr>
        <p:spPr>
          <a:xfrm>
            <a:off x="8182041" y="4570607"/>
            <a:ext cx="406752" cy="406752"/>
          </a:xfrm>
          <a:custGeom>
            <a:avLst/>
            <a:gdLst/>
            <a:ahLst/>
            <a:cxnLst/>
            <a:rect l="l" t="t" r="r" b="b"/>
            <a:pathLst>
              <a:path w="406752" h="406752">
                <a:moveTo>
                  <a:pt x="0" y="0"/>
                </a:moveTo>
                <a:lnTo>
                  <a:pt x="406753" y="0"/>
                </a:lnTo>
                <a:lnTo>
                  <a:pt x="406753" y="406752"/>
                </a:lnTo>
                <a:lnTo>
                  <a:pt x="0" y="40675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5" name="TextBox 15"/>
          <p:cNvSpPr txBox="1"/>
          <p:nvPr/>
        </p:nvSpPr>
        <p:spPr>
          <a:xfrm>
            <a:off x="9455569" y="2781378"/>
            <a:ext cx="4248584" cy="986155"/>
          </a:xfrm>
          <a:prstGeom prst="rect">
            <a:avLst/>
          </a:prstGeom>
        </p:spPr>
        <p:txBody>
          <a:bodyPr lIns="0" tIns="0" rIns="0" bIns="0" rtlCol="0" anchor="t">
            <a:spAutoFit/>
          </a:bodyPr>
          <a:lstStyle/>
          <a:p>
            <a:pPr algn="l">
              <a:lnSpc>
                <a:spcPts val="3919"/>
              </a:lnSpc>
              <a:spcBef>
                <a:spcPct val="0"/>
              </a:spcBef>
            </a:pPr>
            <a:r>
              <a:rPr lang="en-US" sz="2750" b="1" spc="-55">
                <a:solidFill>
                  <a:srgbClr val="000000"/>
                </a:solidFill>
                <a:latin typeface="Raleway"/>
                <a:ea typeface="Raleway Bold"/>
                <a:cs typeface="Raleway Bold"/>
                <a:sym typeface="Raleway Bold"/>
              </a:rPr>
              <a:t>70% </a:t>
            </a:r>
            <a:r>
              <a:rPr lang="en-US" sz="2750" spc="-55">
                <a:solidFill>
                  <a:srgbClr val="000000"/>
                </a:solidFill>
                <a:latin typeface="Raleway"/>
                <a:ea typeface="Raleway Bold"/>
                <a:cs typeface="Raleway Bold"/>
                <a:sym typeface="Raleway Bold"/>
              </a:rPr>
              <a:t>score in </a:t>
            </a:r>
            <a:r>
              <a:rPr lang="en-US" sz="2750" b="1" spc="-55">
                <a:solidFill>
                  <a:srgbClr val="000000"/>
                </a:solidFill>
                <a:latin typeface="Raleway"/>
                <a:ea typeface="Raleway Bold"/>
                <a:cs typeface="Raleway Bold"/>
                <a:sym typeface="Raleway Bold"/>
              </a:rPr>
              <a:t>2 or more complementary</a:t>
            </a:r>
            <a:r>
              <a:rPr lang="en-US" sz="2750" spc="-55">
                <a:solidFill>
                  <a:srgbClr val="000000"/>
                </a:solidFill>
                <a:latin typeface="Raleway"/>
                <a:ea typeface="Raleway Bold"/>
                <a:cs typeface="Raleway Bold"/>
                <a:sym typeface="Raleway Bold"/>
              </a:rPr>
              <a:t> sections</a:t>
            </a:r>
          </a:p>
        </p:txBody>
      </p:sp>
      <p:sp>
        <p:nvSpPr>
          <p:cNvPr id="6" name="Freeform 6">
            <a:extLst>
              <a:ext uri="{C183D7F6-B498-43B3-948B-1728B52AA6E4}">
                <adec:decorative xmlns:adec="http://schemas.microsoft.com/office/drawing/2017/decorative" val="1"/>
              </a:ext>
            </a:extLst>
          </p:cNvPr>
          <p:cNvSpPr/>
          <p:nvPr/>
        </p:nvSpPr>
        <p:spPr>
          <a:xfrm>
            <a:off x="8182041" y="3104416"/>
            <a:ext cx="406752" cy="406752"/>
          </a:xfrm>
          <a:custGeom>
            <a:avLst/>
            <a:gdLst/>
            <a:ahLst/>
            <a:cxnLst/>
            <a:rect l="l" t="t" r="r" b="b"/>
            <a:pathLst>
              <a:path w="406752" h="406752">
                <a:moveTo>
                  <a:pt x="0" y="0"/>
                </a:moveTo>
                <a:lnTo>
                  <a:pt x="406753" y="0"/>
                </a:lnTo>
                <a:lnTo>
                  <a:pt x="406753" y="406753"/>
                </a:lnTo>
                <a:lnTo>
                  <a:pt x="0" y="40675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3" name="TextBox 13"/>
          <p:cNvSpPr txBox="1"/>
          <p:nvPr/>
        </p:nvSpPr>
        <p:spPr>
          <a:xfrm>
            <a:off x="4597291" y="5713759"/>
            <a:ext cx="2717909" cy="986155"/>
          </a:xfrm>
          <a:prstGeom prst="rect">
            <a:avLst/>
          </a:prstGeom>
        </p:spPr>
        <p:txBody>
          <a:bodyPr lIns="0" tIns="0" rIns="0" bIns="0" rtlCol="0" anchor="t">
            <a:spAutoFit/>
          </a:bodyPr>
          <a:lstStyle/>
          <a:p>
            <a:pPr algn="l">
              <a:lnSpc>
                <a:spcPts val="3919"/>
              </a:lnSpc>
              <a:spcBef>
                <a:spcPct val="0"/>
              </a:spcBef>
            </a:pPr>
            <a:r>
              <a:rPr lang="en-US" sz="2799" b="1" spc="-55">
                <a:solidFill>
                  <a:srgbClr val="000000"/>
                </a:solidFill>
                <a:latin typeface="Raleway" pitchFamily="2" charset="0"/>
                <a:ea typeface="Raleway Bold"/>
                <a:cs typeface="Raleway Bold"/>
                <a:sym typeface="Raleway Bold"/>
              </a:rPr>
              <a:t>70% </a:t>
            </a:r>
            <a:r>
              <a:rPr lang="en-US" sz="2799" spc="-55">
                <a:solidFill>
                  <a:srgbClr val="000000"/>
                </a:solidFill>
                <a:latin typeface="Raleway" pitchFamily="2" charset="0"/>
                <a:ea typeface="Raleway Bold"/>
                <a:cs typeface="Raleway Bold"/>
                <a:sym typeface="Raleway Bold"/>
              </a:rPr>
              <a:t>score in all </a:t>
            </a:r>
            <a:r>
              <a:rPr lang="en-US" sz="2799" b="1" spc="-55">
                <a:solidFill>
                  <a:srgbClr val="000000"/>
                </a:solidFill>
                <a:latin typeface="Raleway" pitchFamily="2" charset="0"/>
                <a:ea typeface="Raleway Bold"/>
                <a:cs typeface="Raleway Bold"/>
                <a:sym typeface="Raleway Bold"/>
              </a:rPr>
              <a:t>core sections</a:t>
            </a:r>
          </a:p>
        </p:txBody>
      </p:sp>
      <p:sp>
        <p:nvSpPr>
          <p:cNvPr id="10" name="TextBox 10"/>
          <p:cNvSpPr txBox="1"/>
          <p:nvPr/>
        </p:nvSpPr>
        <p:spPr>
          <a:xfrm>
            <a:off x="2520658" y="5933151"/>
            <a:ext cx="1371847" cy="547370"/>
          </a:xfrm>
          <a:prstGeom prst="rect">
            <a:avLst/>
          </a:prstGeom>
        </p:spPr>
        <p:txBody>
          <a:bodyPr lIns="0" tIns="0" rIns="0" bIns="0" rtlCol="0" anchor="t">
            <a:spAutoFit/>
          </a:bodyPr>
          <a:lstStyle/>
          <a:p>
            <a:pPr algn="l">
              <a:lnSpc>
                <a:spcPts val="4479"/>
              </a:lnSpc>
              <a:spcBef>
                <a:spcPct val="0"/>
              </a:spcBef>
            </a:pPr>
            <a:r>
              <a:rPr lang="en-US" sz="3199" b="1" spc="-63">
                <a:solidFill>
                  <a:srgbClr val="000000"/>
                </a:solidFill>
                <a:latin typeface="Raleway Bold"/>
                <a:ea typeface="Raleway Bold"/>
                <a:cs typeface="Raleway Bold"/>
                <a:sym typeface="Raleway Bold"/>
              </a:rPr>
              <a:t>Bronze</a:t>
            </a:r>
          </a:p>
        </p:txBody>
      </p:sp>
      <p:pic>
        <p:nvPicPr>
          <p:cNvPr id="4" name="Graphic 15">
            <a:extLst>
              <a:ext uri="{FF2B5EF4-FFF2-40B4-BE49-F238E27FC236}">
                <a16:creationId xmlns:a16="http://schemas.microsoft.com/office/drawing/2014/main" id="{EFD53949-9812-2D21-18A0-45B39A625E13}"/>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428046" y="5749636"/>
            <a:ext cx="914400" cy="914400"/>
          </a:xfrm>
          <a:prstGeom prst="rect">
            <a:avLst/>
          </a:prstGeom>
        </p:spPr>
      </p:pic>
      <p:sp>
        <p:nvSpPr>
          <p:cNvPr id="12" name="TextBox 12"/>
          <p:cNvSpPr txBox="1"/>
          <p:nvPr/>
        </p:nvSpPr>
        <p:spPr>
          <a:xfrm>
            <a:off x="4597291" y="4247568"/>
            <a:ext cx="2717909" cy="986155"/>
          </a:xfrm>
          <a:prstGeom prst="rect">
            <a:avLst/>
          </a:prstGeom>
        </p:spPr>
        <p:txBody>
          <a:bodyPr lIns="0" tIns="0" rIns="0" bIns="0" rtlCol="0" anchor="t">
            <a:spAutoFit/>
          </a:bodyPr>
          <a:lstStyle/>
          <a:p>
            <a:pPr algn="l">
              <a:lnSpc>
                <a:spcPts val="3919"/>
              </a:lnSpc>
              <a:spcBef>
                <a:spcPct val="0"/>
              </a:spcBef>
            </a:pPr>
            <a:r>
              <a:rPr lang="en-US" sz="2799" b="1" spc="-55">
                <a:solidFill>
                  <a:srgbClr val="000000"/>
                </a:solidFill>
                <a:latin typeface="Raleway" pitchFamily="2" charset="0"/>
                <a:ea typeface="Raleway Bold"/>
                <a:cs typeface="Raleway Bold"/>
                <a:sym typeface="Raleway Bold"/>
              </a:rPr>
              <a:t>70% </a:t>
            </a:r>
            <a:r>
              <a:rPr lang="en-US" sz="2799" spc="-55">
                <a:solidFill>
                  <a:srgbClr val="000000"/>
                </a:solidFill>
                <a:latin typeface="Raleway" pitchFamily="2" charset="0"/>
                <a:ea typeface="Raleway Bold"/>
                <a:cs typeface="Raleway Bold"/>
                <a:sym typeface="Raleway Bold"/>
              </a:rPr>
              <a:t>score in all </a:t>
            </a:r>
            <a:r>
              <a:rPr lang="en-US" sz="2799" b="1" spc="-55">
                <a:solidFill>
                  <a:srgbClr val="000000"/>
                </a:solidFill>
                <a:latin typeface="Raleway" pitchFamily="2" charset="0"/>
                <a:ea typeface="Raleway Bold"/>
                <a:cs typeface="Raleway Bold"/>
                <a:sym typeface="Raleway Bold"/>
              </a:rPr>
              <a:t>core sections</a:t>
            </a:r>
          </a:p>
        </p:txBody>
      </p:sp>
      <p:sp>
        <p:nvSpPr>
          <p:cNvPr id="9" name="TextBox 9"/>
          <p:cNvSpPr txBox="1"/>
          <p:nvPr/>
        </p:nvSpPr>
        <p:spPr>
          <a:xfrm>
            <a:off x="2520658" y="4466960"/>
            <a:ext cx="1201105" cy="547370"/>
          </a:xfrm>
          <a:prstGeom prst="rect">
            <a:avLst/>
          </a:prstGeom>
        </p:spPr>
        <p:txBody>
          <a:bodyPr lIns="0" tIns="0" rIns="0" bIns="0" rtlCol="0" anchor="t">
            <a:spAutoFit/>
          </a:bodyPr>
          <a:lstStyle/>
          <a:p>
            <a:pPr algn="l">
              <a:lnSpc>
                <a:spcPts val="4479"/>
              </a:lnSpc>
              <a:spcBef>
                <a:spcPct val="0"/>
              </a:spcBef>
            </a:pPr>
            <a:r>
              <a:rPr lang="en-US" sz="3199" b="1" spc="-63">
                <a:solidFill>
                  <a:srgbClr val="000000"/>
                </a:solidFill>
                <a:latin typeface="Raleway Bold"/>
                <a:ea typeface="Raleway Bold"/>
                <a:cs typeface="Raleway Bold"/>
                <a:sym typeface="Raleway Bold"/>
              </a:rPr>
              <a:t>Silver</a:t>
            </a:r>
          </a:p>
        </p:txBody>
      </p:sp>
      <p:pic>
        <p:nvPicPr>
          <p:cNvPr id="3" name="Graphic 15">
            <a:extLst>
              <a:ext uri="{FF2B5EF4-FFF2-40B4-BE49-F238E27FC236}">
                <a16:creationId xmlns:a16="http://schemas.microsoft.com/office/drawing/2014/main" id="{42E74DEA-04E4-C7F7-898B-48263CD0DBAA}"/>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428046" y="4283445"/>
            <a:ext cx="914400" cy="914400"/>
          </a:xfrm>
          <a:prstGeom prst="rect">
            <a:avLst/>
          </a:prstGeom>
        </p:spPr>
      </p:pic>
      <p:sp>
        <p:nvSpPr>
          <p:cNvPr id="11" name="TextBox 11"/>
          <p:cNvSpPr txBox="1"/>
          <p:nvPr/>
        </p:nvSpPr>
        <p:spPr>
          <a:xfrm>
            <a:off x="4597291" y="2781378"/>
            <a:ext cx="2717909" cy="986155"/>
          </a:xfrm>
          <a:prstGeom prst="rect">
            <a:avLst/>
          </a:prstGeom>
        </p:spPr>
        <p:txBody>
          <a:bodyPr lIns="0" tIns="0" rIns="0" bIns="0" rtlCol="0" anchor="t">
            <a:spAutoFit/>
          </a:bodyPr>
          <a:lstStyle/>
          <a:p>
            <a:pPr algn="l">
              <a:lnSpc>
                <a:spcPts val="3919"/>
              </a:lnSpc>
              <a:spcBef>
                <a:spcPct val="0"/>
              </a:spcBef>
            </a:pPr>
            <a:r>
              <a:rPr lang="en-US" sz="2750" b="1" spc="-55">
                <a:solidFill>
                  <a:srgbClr val="000000"/>
                </a:solidFill>
                <a:latin typeface="Raleway" pitchFamily="2" charset="0"/>
                <a:ea typeface="Raleway Bold"/>
                <a:cs typeface="Raleway Bold"/>
                <a:sym typeface="Raleway Bold"/>
              </a:rPr>
              <a:t>70% </a:t>
            </a:r>
            <a:r>
              <a:rPr lang="en-US" sz="2750" spc="-55">
                <a:solidFill>
                  <a:srgbClr val="000000"/>
                </a:solidFill>
                <a:latin typeface="Raleway" pitchFamily="2" charset="0"/>
                <a:ea typeface="Raleway Bold"/>
                <a:cs typeface="Raleway Bold"/>
                <a:sym typeface="Raleway Bold"/>
              </a:rPr>
              <a:t>score in all </a:t>
            </a:r>
            <a:r>
              <a:rPr lang="en-US" sz="2750" b="1" spc="-55">
                <a:solidFill>
                  <a:srgbClr val="000000"/>
                </a:solidFill>
                <a:latin typeface="Raleway" pitchFamily="2" charset="0"/>
                <a:ea typeface="Raleway Bold"/>
                <a:cs typeface="Raleway Bold"/>
                <a:sym typeface="Raleway Bold"/>
              </a:rPr>
              <a:t>core sections</a:t>
            </a:r>
          </a:p>
        </p:txBody>
      </p:sp>
      <p:sp>
        <p:nvSpPr>
          <p:cNvPr id="7" name="TextBox 7"/>
          <p:cNvSpPr txBox="1"/>
          <p:nvPr/>
        </p:nvSpPr>
        <p:spPr>
          <a:xfrm>
            <a:off x="2520658" y="3000770"/>
            <a:ext cx="1049335" cy="547370"/>
          </a:xfrm>
          <a:prstGeom prst="rect">
            <a:avLst/>
          </a:prstGeom>
        </p:spPr>
        <p:txBody>
          <a:bodyPr lIns="0" tIns="0" rIns="0" bIns="0" rtlCol="0" anchor="t">
            <a:spAutoFit/>
          </a:bodyPr>
          <a:lstStyle/>
          <a:p>
            <a:pPr algn="l">
              <a:lnSpc>
                <a:spcPts val="4479"/>
              </a:lnSpc>
              <a:spcBef>
                <a:spcPct val="0"/>
              </a:spcBef>
            </a:pPr>
            <a:r>
              <a:rPr lang="en-US" sz="3199" b="1" spc="-63">
                <a:solidFill>
                  <a:srgbClr val="000000"/>
                </a:solidFill>
                <a:latin typeface="Raleway Bold"/>
                <a:ea typeface="Raleway Bold"/>
                <a:cs typeface="Raleway Bold"/>
                <a:sym typeface="Raleway Bold"/>
              </a:rPr>
              <a:t>Gold</a:t>
            </a:r>
          </a:p>
        </p:txBody>
      </p:sp>
      <p:pic>
        <p:nvPicPr>
          <p:cNvPr id="2" name="Graphic 15">
            <a:extLst>
              <a:ext uri="{FF2B5EF4-FFF2-40B4-BE49-F238E27FC236}">
                <a16:creationId xmlns:a16="http://schemas.microsoft.com/office/drawing/2014/main" id="{DBF56769-070E-C010-F92D-0B543AFF28C4}"/>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428046" y="2812132"/>
            <a:ext cx="914400" cy="914400"/>
          </a:xfrm>
          <a:prstGeom prst="rect">
            <a:avLst/>
          </a:prstGeom>
        </p:spPr>
      </p:pic>
      <p:sp>
        <p:nvSpPr>
          <p:cNvPr id="20" name="Title 19">
            <a:extLst>
              <a:ext uri="{FF2B5EF4-FFF2-40B4-BE49-F238E27FC236}">
                <a16:creationId xmlns:a16="http://schemas.microsoft.com/office/drawing/2014/main" id="{49D5A14B-43A2-48CE-B777-0EA23E84119C}"/>
              </a:ext>
            </a:extLst>
          </p:cNvPr>
          <p:cNvSpPr>
            <a:spLocks noGrp="1"/>
          </p:cNvSpPr>
          <p:nvPr>
            <p:ph type="title"/>
          </p:nvPr>
        </p:nvSpPr>
        <p:spPr>
          <a:xfrm>
            <a:off x="1428046" y="1540287"/>
            <a:ext cx="7370064" cy="857115"/>
          </a:xfrm>
        </p:spPr>
        <p:txBody>
          <a:bodyPr>
            <a:normAutofit/>
          </a:bodyPr>
          <a:lstStyle/>
          <a:p>
            <a:pPr algn="l"/>
            <a:r>
              <a:rPr lang="en-US" sz="3600" b="1" dirty="0">
                <a:solidFill>
                  <a:srgbClr val="051D40"/>
                </a:solidFill>
                <a:latin typeface="Raleway Bold"/>
                <a:ea typeface="Raleway Bold"/>
                <a:cs typeface="Raleway Bold"/>
                <a:sym typeface="Raleway Bold"/>
              </a:rPr>
              <a:t>How tiered awards are assigned</a:t>
            </a:r>
            <a:endParaRPr lang="es-419"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AD194-DBED-C0E5-DA72-390BDFDEC71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0E5E669-07E4-5379-6738-7BA720BD4674}"/>
              </a:ext>
            </a:extLst>
          </p:cNvPr>
          <p:cNvSpPr txBox="1"/>
          <p:nvPr/>
        </p:nvSpPr>
        <p:spPr>
          <a:xfrm>
            <a:off x="894722" y="5695072"/>
            <a:ext cx="13141236" cy="1754326"/>
          </a:xfrm>
          <a:prstGeom prst="rect">
            <a:avLst/>
          </a:prstGeom>
          <a:noFill/>
        </p:spPr>
        <p:txBody>
          <a:bodyPr wrap="square">
            <a:spAutoFit/>
          </a:bodyPr>
          <a:lstStyle/>
          <a:p>
            <a:pPr algn="l" fontAlgn="ctr"/>
            <a:r>
              <a:rPr lang="en-US" sz="2160" i="1" dirty="0">
                <a:solidFill>
                  <a:srgbClr val="00944D"/>
                </a:solidFill>
                <a:latin typeface="Calibri" panose="020F0502020204030204" pitchFamily="34" charset="0"/>
              </a:rPr>
              <a:t>Core sections are identified above by green, italicized text.</a:t>
            </a:r>
          </a:p>
          <a:p>
            <a:pPr algn="l" fontAlgn="ctr"/>
            <a:r>
              <a:rPr lang="en-US" sz="2160" dirty="0">
                <a:solidFill>
                  <a:srgbClr val="000000"/>
                </a:solidFill>
                <a:latin typeface="Calibri" panose="020F0502020204030204" pitchFamily="34" charset="0"/>
              </a:rPr>
              <a:t>*Section 4 of OST and ECE SLAQs includes both gardens and nutrition education. Only nutrition education questions are included in tier calculations. Garden questions are only counted for the Garden Badge.</a:t>
            </a:r>
          </a:p>
          <a:p>
            <a:pPr algn="l" fontAlgn="ctr"/>
            <a:r>
              <a:rPr lang="en-US" sz="2160" dirty="0">
                <a:latin typeface="Calibri" panose="020F0502020204030204" pitchFamily="34" charset="0"/>
                <a:ea typeface="Calibri" panose="020F0502020204030204" pitchFamily="34" charset="0"/>
                <a:cs typeface="Times New Roman" panose="02020603050405020304" pitchFamily="18" charset="0"/>
              </a:rPr>
              <a:t>†</a:t>
            </a:r>
            <a:r>
              <a:rPr lang="en-US" sz="2160" dirty="0">
                <a:solidFill>
                  <a:srgbClr val="000000"/>
                </a:solidFill>
                <a:latin typeface="Calibri" panose="020F0502020204030204" pitchFamily="34" charset="0"/>
                <a:ea typeface="Calibri" panose="020F0502020204030204" pitchFamily="34" charset="0"/>
                <a:cs typeface="Times New Roman" panose="02020603050405020304" pitchFamily="18" charset="0"/>
              </a:rPr>
              <a:t>Gardens (schools) and Breastfeeding Support (ECE) are counted only for Badges and excluded from tier calculations.</a:t>
            </a:r>
            <a:endParaRPr lang="en-US" sz="2160" dirty="0">
              <a:solidFill>
                <a:srgbClr val="000000"/>
              </a:solidFill>
              <a:latin typeface="Calibri" panose="020F0502020204030204" pitchFamily="34" charset="0"/>
            </a:endParaRPr>
          </a:p>
        </p:txBody>
      </p:sp>
      <p:graphicFrame>
        <p:nvGraphicFramePr>
          <p:cNvPr id="4" name="Table 3">
            <a:extLst>
              <a:ext uri="{FF2B5EF4-FFF2-40B4-BE49-F238E27FC236}">
                <a16:creationId xmlns:a16="http://schemas.microsoft.com/office/drawing/2014/main" id="{53302661-EF7D-86C5-8A96-26B6E4EEBFA2}"/>
              </a:ext>
            </a:extLst>
          </p:cNvPr>
          <p:cNvGraphicFramePr>
            <a:graphicFrameLocks noGrp="1"/>
          </p:cNvGraphicFramePr>
          <p:nvPr>
            <p:extLst>
              <p:ext uri="{D42A27DB-BD31-4B8C-83A1-F6EECF244321}">
                <p14:modId xmlns:p14="http://schemas.microsoft.com/office/powerpoint/2010/main" val="353177369"/>
              </p:ext>
            </p:extLst>
          </p:nvPr>
        </p:nvGraphicFramePr>
        <p:xfrm>
          <a:off x="894723" y="1115958"/>
          <a:ext cx="13046661" cy="4637048"/>
        </p:xfrm>
        <a:graphic>
          <a:graphicData uri="http://schemas.openxmlformats.org/drawingml/2006/table">
            <a:tbl>
              <a:tblPr firstRow="1" firstCol="1" bandRow="1"/>
              <a:tblGrid>
                <a:gridCol w="1054721">
                  <a:extLst>
                    <a:ext uri="{9D8B030D-6E8A-4147-A177-3AD203B41FA5}">
                      <a16:colId xmlns:a16="http://schemas.microsoft.com/office/drawing/2014/main" val="2204944627"/>
                    </a:ext>
                  </a:extLst>
                </a:gridCol>
                <a:gridCol w="3802196">
                  <a:extLst>
                    <a:ext uri="{9D8B030D-6E8A-4147-A177-3AD203B41FA5}">
                      <a16:colId xmlns:a16="http://schemas.microsoft.com/office/drawing/2014/main" val="3226029319"/>
                    </a:ext>
                  </a:extLst>
                </a:gridCol>
                <a:gridCol w="4094872">
                  <a:extLst>
                    <a:ext uri="{9D8B030D-6E8A-4147-A177-3AD203B41FA5}">
                      <a16:colId xmlns:a16="http://schemas.microsoft.com/office/drawing/2014/main" val="879547331"/>
                    </a:ext>
                  </a:extLst>
                </a:gridCol>
                <a:gridCol w="4094872">
                  <a:extLst>
                    <a:ext uri="{9D8B030D-6E8A-4147-A177-3AD203B41FA5}">
                      <a16:colId xmlns:a16="http://schemas.microsoft.com/office/drawing/2014/main" val="729142793"/>
                    </a:ext>
                  </a:extLst>
                </a:gridCol>
              </a:tblGrid>
              <a:tr h="371862">
                <a:tc>
                  <a:txBody>
                    <a:bodyPr/>
                    <a:lstStyle/>
                    <a:p>
                      <a:pPr marL="0" marR="0">
                        <a:lnSpc>
                          <a:spcPct val="107000"/>
                        </a:lnSpc>
                        <a:spcBef>
                          <a:spcPts val="0"/>
                        </a:spcBef>
                        <a:spcAft>
                          <a:spcPts val="0"/>
                        </a:spcAft>
                      </a:pPr>
                      <a:r>
                        <a:rPr lang="en-US" sz="2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Section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002060"/>
                    </a:solidFill>
                  </a:tcPr>
                </a:tc>
                <a:tc>
                  <a:txBody>
                    <a:bodyPr/>
                    <a:lstStyle/>
                    <a:p>
                      <a:pPr marL="0" marR="0">
                        <a:lnSpc>
                          <a:spcPct val="107000"/>
                        </a:lnSpc>
                        <a:spcBef>
                          <a:spcPts val="0"/>
                        </a:spcBef>
                        <a:spcAft>
                          <a:spcPts val="0"/>
                        </a:spcAft>
                      </a:pPr>
                      <a:r>
                        <a:rPr lang="en-US" sz="2200" b="1" dirty="0">
                          <a:solidFill>
                            <a:srgbClr val="FFFFFF"/>
                          </a:solidFill>
                          <a:effectLst/>
                          <a:latin typeface="Calibri"/>
                          <a:ea typeface="Calibri"/>
                          <a:cs typeface="Times New Roman"/>
                        </a:rPr>
                        <a:t>Schools</a:t>
                      </a:r>
                      <a:endParaRPr lang="en-US" sz="2200" dirty="0">
                        <a:effectLst/>
                        <a:latin typeface="Calibri"/>
                        <a:ea typeface="Calibri"/>
                        <a:cs typeface="Times New Roman"/>
                      </a:endParaRP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002060"/>
                    </a:solidFill>
                  </a:tcPr>
                </a:tc>
                <a:tc>
                  <a:txBody>
                    <a:bodyPr/>
                    <a:lstStyle/>
                    <a:p>
                      <a:pPr marL="0" marR="0">
                        <a:lnSpc>
                          <a:spcPct val="107000"/>
                        </a:lnSpc>
                        <a:spcBef>
                          <a:spcPts val="0"/>
                        </a:spcBef>
                        <a:spcAft>
                          <a:spcPts val="0"/>
                        </a:spcAft>
                      </a:pPr>
                      <a:r>
                        <a:rPr lang="en-US" sz="22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Out of School Time (OST)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002060"/>
                    </a:solidFill>
                  </a:tcPr>
                </a:tc>
                <a:tc>
                  <a:txBody>
                    <a:bodyPr/>
                    <a:lstStyle/>
                    <a:p>
                      <a:pPr marL="0" marR="0">
                        <a:lnSpc>
                          <a:spcPct val="107000"/>
                        </a:lnSpc>
                        <a:spcBef>
                          <a:spcPts val="0"/>
                        </a:spcBef>
                        <a:spcAft>
                          <a:spcPts val="0"/>
                        </a:spcAft>
                      </a:pPr>
                      <a:r>
                        <a:rPr lang="en-US" sz="2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Early Care and Education (ECE)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002060"/>
                    </a:solidFill>
                  </a:tcPr>
                </a:tc>
                <a:extLst>
                  <a:ext uri="{0D108BD9-81ED-4DB2-BD59-A6C34878D82A}">
                    <a16:rowId xmlns:a16="http://schemas.microsoft.com/office/drawing/2014/main" val="3497673607"/>
                  </a:ext>
                </a:extLst>
              </a:tr>
              <a:tr h="68877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1</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Wellness Policies and Meal Program Participation</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Wellness Policies and Meal Program Participation</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Wellness Policies and Meal Program Participation</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4119741778"/>
                  </a:ext>
                </a:extLst>
              </a:tr>
              <a:tr h="68877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2</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Meals and School Meal Environment</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Meal and Snack Foods and Beverages</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Meal and Snack Foods and Beverages</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351142731"/>
                  </a:ext>
                </a:extLst>
              </a:tr>
              <a:tr h="68877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3</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Food and Drink around the School</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Food Environment and Feeding Practices</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Food Environment and Feeding Practices</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515672613"/>
                  </a:ext>
                </a:extLst>
              </a:tr>
              <a:tr h="37186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4</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Gardens†</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Gardens and Nutrition Education*</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Gardens and Nutrition Education*</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796500886"/>
                  </a:ext>
                </a:extLst>
              </a:tr>
              <a:tr h="68877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5</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a:effectLst/>
                          <a:latin typeface="Calibri"/>
                          <a:ea typeface="Calibri"/>
                          <a:cs typeface="Times New Roman"/>
                        </a:rPr>
                        <a:t>Nutrition Education</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Physical Activity and Entertainment Screen Time</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Physical Activity and Entertainment Screen Time</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434498910"/>
                  </a:ext>
                </a:extLst>
              </a:tr>
              <a:tr h="37186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6</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i="1">
                          <a:solidFill>
                            <a:srgbClr val="00944D"/>
                          </a:solidFill>
                          <a:effectLst/>
                          <a:latin typeface="Calibri" panose="020F0502020204030204" pitchFamily="34" charset="0"/>
                          <a:ea typeface="Calibri" panose="020F0502020204030204" pitchFamily="34" charset="0"/>
                          <a:cs typeface="Times New Roman" panose="02020603050405020304" pitchFamily="18" charset="0"/>
                        </a:rPr>
                        <a:t>Physical Education</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Parent/Family Involvement</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Parent/Family Involvement</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663521690"/>
                  </a:ext>
                </a:extLst>
              </a:tr>
              <a:tr h="336576">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7</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a:effectLst/>
                          <a:latin typeface="Calibri"/>
                          <a:ea typeface="Calibri"/>
                          <a:cs typeface="Times New Roman"/>
                        </a:rPr>
                        <a:t>Physical Activity</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 </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Breastfeeding Support†</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621357568"/>
                  </a:ext>
                </a:extLst>
              </a:tr>
              <a:tr h="371862">
                <a:tc>
                  <a:txBody>
                    <a:bodyPr/>
                    <a:lstStyle/>
                    <a:p>
                      <a:pPr marL="0" marR="0">
                        <a:lnSpc>
                          <a:spcPct val="107000"/>
                        </a:lnSpc>
                        <a:spcBef>
                          <a:spcPts val="0"/>
                        </a:spcBef>
                        <a:spcAft>
                          <a:spcPts val="0"/>
                        </a:spcAft>
                      </a:pPr>
                      <a:r>
                        <a:rPr lang="en-US" sz="2200" b="1">
                          <a:solidFill>
                            <a:srgbClr val="000000"/>
                          </a:solidFill>
                          <a:effectLst/>
                          <a:latin typeface="Calibri"/>
                          <a:ea typeface="Calibri"/>
                          <a:cs typeface="Times New Roman"/>
                        </a:rPr>
                        <a:t>8</a:t>
                      </a:r>
                      <a:endParaRPr lang="en-US" sz="2200">
                        <a:effectLst/>
                        <a:latin typeface="Calibri"/>
                        <a:ea typeface="Calibri"/>
                        <a:cs typeface="Times New Roman"/>
                      </a:endParaRPr>
                    </a:p>
                  </a:txBody>
                  <a:tcPr marL="82296" marR="82296"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FFFFFF"/>
                    </a:solidFill>
                  </a:tcPr>
                </a:tc>
                <a:tc>
                  <a:txBody>
                    <a:bodyPr/>
                    <a:lstStyle/>
                    <a:p>
                      <a:pPr marL="0" marR="0">
                        <a:lnSpc>
                          <a:spcPct val="107000"/>
                        </a:lnSpc>
                        <a:spcBef>
                          <a:spcPts val="0"/>
                        </a:spcBef>
                        <a:spcAft>
                          <a:spcPts val="0"/>
                        </a:spcAft>
                      </a:pPr>
                      <a:r>
                        <a:rPr lang="en-US" sz="2200">
                          <a:effectLst/>
                          <a:latin typeface="Calibri" panose="020F0502020204030204" pitchFamily="34" charset="0"/>
                          <a:ea typeface="Calibri" panose="020F0502020204030204" pitchFamily="34" charset="0"/>
                          <a:cs typeface="Times New Roman" panose="02020603050405020304" pitchFamily="18" charset="0"/>
                        </a:rPr>
                        <a:t>Parent and Family Involvement</a:t>
                      </a:r>
                    </a:p>
                  </a:txBody>
                  <a:tcPr marL="82296" marR="82296"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 </a:t>
                      </a:r>
                    </a:p>
                  </a:txBody>
                  <a:tcPr marL="82296" marR="82296" marT="0" marB="0">
                    <a:lnL>
                      <a:noFill/>
                    </a:lnL>
                    <a:lnR w="12700" cap="flat" cmpd="sng" algn="ctr">
                      <a:no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marL="0" marR="0">
                        <a:lnSpc>
                          <a:spcPct val="107000"/>
                        </a:lnSpc>
                        <a:spcBef>
                          <a:spcPts val="0"/>
                        </a:spcBef>
                        <a:spcAft>
                          <a:spcPts val="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 </a:t>
                      </a:r>
                    </a:p>
                  </a:txBody>
                  <a:tcPr marL="82296" marR="82296"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1162852975"/>
                  </a:ext>
                </a:extLst>
              </a:tr>
            </a:tbl>
          </a:graphicData>
        </a:graphic>
      </p:graphicFrame>
      <p:sp>
        <p:nvSpPr>
          <p:cNvPr id="8" name="Title 7">
            <a:extLst>
              <a:ext uri="{FF2B5EF4-FFF2-40B4-BE49-F238E27FC236}">
                <a16:creationId xmlns:a16="http://schemas.microsoft.com/office/drawing/2014/main" id="{77AE8594-3983-F2C6-64AE-DA0D471F8102}"/>
              </a:ext>
              <a:ext uri="{C183D7F6-B498-43B3-948B-1728B52AA6E4}">
                <adec:decorative xmlns:adec="http://schemas.microsoft.com/office/drawing/2017/decorative" val="0"/>
              </a:ext>
            </a:extLst>
          </p:cNvPr>
          <p:cNvSpPr txBox="1">
            <a:spLocks noGrp="1"/>
          </p:cNvSpPr>
          <p:nvPr>
            <p:ph type="title" idx="4294967295"/>
          </p:nvPr>
        </p:nvSpPr>
        <p:spPr>
          <a:xfrm>
            <a:off x="793720" y="542688"/>
            <a:ext cx="13042960" cy="553998"/>
          </a:xfrm>
          <a:prstGeom prst="rect">
            <a:avLst/>
          </a:prstGeom>
          <a:noFill/>
          <a:ln>
            <a:noFill/>
            <a:prstDash/>
          </a:ln>
          <a:effectLst/>
        </p:spPr>
        <p:txBody>
          <a:bodyPr rot="0" spcFirstLastPara="0" vertOverflow="overflow" horzOverflow="overflow" vert="horz" wrap="square" lIns="109728" tIns="54864" rIns="109728" bIns="54864" numCol="1" spcCol="0" rtlCol="0" fromWordArt="0" anchor="t" anchorCtr="0" forceAA="0" compatLnSpc="1">
            <a:prstTxWarp prst="textNoShape">
              <a:avLst/>
            </a:prstTxWarp>
            <a:spAutoFit/>
          </a:bodyPr>
          <a:lstStyle/>
          <a:p>
            <a:pPr algn="l" defTabSz="1097280">
              <a:spcBef>
                <a:spcPts val="0"/>
              </a:spcBef>
              <a:defRPr/>
            </a:pPr>
            <a:r>
              <a:rPr lang="en-US" sz="2880" b="1">
                <a:latin typeface="+mn-lt"/>
                <a:ea typeface="+mn-ea"/>
                <a:cs typeface="+mn-cs"/>
              </a:rPr>
              <a:t>Core and Complementary Sections used for LEAP Tiers</a:t>
            </a:r>
          </a:p>
        </p:txBody>
      </p:sp>
    </p:spTree>
    <p:extLst>
      <p:ext uri="{BB962C8B-B14F-4D97-AF65-F5344CB8AC3E}">
        <p14:creationId xmlns:p14="http://schemas.microsoft.com/office/powerpoint/2010/main" val="3265522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2" name="Freeform 2" descr="LEAP logo"/>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TextBox 4"/>
          <p:cNvSpPr txBox="1"/>
          <p:nvPr/>
        </p:nvSpPr>
        <p:spPr>
          <a:xfrm>
            <a:off x="1611717" y="1832325"/>
            <a:ext cx="1532529" cy="448310"/>
          </a:xfrm>
          <a:prstGeom prst="rect">
            <a:avLst/>
          </a:prstGeom>
        </p:spPr>
        <p:txBody>
          <a:bodyPr lIns="0" tIns="0" rIns="0" bIns="0" rtlCol="0" anchor="t">
            <a:spAutoFit/>
          </a:bodyPr>
          <a:lstStyle/>
          <a:p>
            <a:pPr algn="l">
              <a:lnSpc>
                <a:spcPts val="3639"/>
              </a:lnSpc>
              <a:spcBef>
                <a:spcPct val="0"/>
              </a:spcBef>
            </a:pPr>
            <a:r>
              <a:rPr lang="en-US" sz="2599" b="1" spc="-51">
                <a:solidFill>
                  <a:srgbClr val="000000"/>
                </a:solidFill>
                <a:latin typeface="Raleway Bold"/>
                <a:ea typeface="Raleway Bold"/>
                <a:cs typeface="Raleway Bold"/>
                <a:sym typeface="Raleway Bold"/>
              </a:rPr>
              <a:t>Nutrition</a:t>
            </a:r>
          </a:p>
        </p:txBody>
      </p:sp>
      <p:sp>
        <p:nvSpPr>
          <p:cNvPr id="5" name="TextBox 5"/>
          <p:cNvSpPr txBox="1"/>
          <p:nvPr/>
        </p:nvSpPr>
        <p:spPr>
          <a:xfrm>
            <a:off x="1611717" y="2871901"/>
            <a:ext cx="2532795" cy="448310"/>
          </a:xfrm>
          <a:prstGeom prst="rect">
            <a:avLst/>
          </a:prstGeom>
        </p:spPr>
        <p:txBody>
          <a:bodyPr lIns="0" tIns="0" rIns="0" bIns="0" rtlCol="0" anchor="t">
            <a:spAutoFit/>
          </a:bodyPr>
          <a:lstStyle/>
          <a:p>
            <a:pPr algn="l">
              <a:lnSpc>
                <a:spcPts val="3639"/>
              </a:lnSpc>
              <a:spcBef>
                <a:spcPct val="0"/>
              </a:spcBef>
            </a:pPr>
            <a:r>
              <a:rPr lang="en-US" sz="2599" b="1" spc="-51">
                <a:solidFill>
                  <a:srgbClr val="000000"/>
                </a:solidFill>
                <a:latin typeface="Raleway Bold"/>
                <a:ea typeface="Raleway Bold"/>
                <a:cs typeface="Raleway Bold"/>
                <a:sym typeface="Raleway Bold"/>
              </a:rPr>
              <a:t>Physical Activity</a:t>
            </a:r>
          </a:p>
        </p:txBody>
      </p:sp>
      <p:sp>
        <p:nvSpPr>
          <p:cNvPr id="6" name="TextBox 6"/>
          <p:cNvSpPr txBox="1"/>
          <p:nvPr/>
        </p:nvSpPr>
        <p:spPr>
          <a:xfrm>
            <a:off x="1611717" y="3910762"/>
            <a:ext cx="1532529" cy="448310"/>
          </a:xfrm>
          <a:prstGeom prst="rect">
            <a:avLst/>
          </a:prstGeom>
        </p:spPr>
        <p:txBody>
          <a:bodyPr lIns="0" tIns="0" rIns="0" bIns="0" rtlCol="0" anchor="t">
            <a:spAutoFit/>
          </a:bodyPr>
          <a:lstStyle/>
          <a:p>
            <a:pPr algn="l">
              <a:lnSpc>
                <a:spcPts val="3639"/>
              </a:lnSpc>
              <a:spcBef>
                <a:spcPct val="0"/>
              </a:spcBef>
            </a:pPr>
            <a:r>
              <a:rPr lang="en-US" sz="2599" b="1" spc="-51">
                <a:solidFill>
                  <a:srgbClr val="000000"/>
                </a:solidFill>
                <a:latin typeface="Raleway Bold"/>
                <a:ea typeface="Raleway Bold"/>
                <a:cs typeface="Raleway Bold"/>
                <a:sym typeface="Raleway Bold"/>
              </a:rPr>
              <a:t>Gardens</a:t>
            </a:r>
          </a:p>
        </p:txBody>
      </p:sp>
      <p:sp>
        <p:nvSpPr>
          <p:cNvPr id="7" name="TextBox 7"/>
          <p:cNvSpPr txBox="1"/>
          <p:nvPr/>
        </p:nvSpPr>
        <p:spPr>
          <a:xfrm>
            <a:off x="1611717" y="5006772"/>
            <a:ext cx="4051028" cy="448310"/>
          </a:xfrm>
          <a:prstGeom prst="rect">
            <a:avLst/>
          </a:prstGeom>
        </p:spPr>
        <p:txBody>
          <a:bodyPr lIns="0" tIns="0" rIns="0" bIns="0" rtlCol="0" anchor="t">
            <a:spAutoFit/>
          </a:bodyPr>
          <a:lstStyle/>
          <a:p>
            <a:pPr algn="l">
              <a:lnSpc>
                <a:spcPts val="3639"/>
              </a:lnSpc>
              <a:spcBef>
                <a:spcPct val="0"/>
              </a:spcBef>
            </a:pPr>
            <a:r>
              <a:rPr lang="en-US" sz="2599" b="1" spc="-51">
                <a:solidFill>
                  <a:srgbClr val="000000"/>
                </a:solidFill>
                <a:latin typeface="Raleway Bold"/>
                <a:ea typeface="Raleway Bold"/>
                <a:cs typeface="Raleway Bold"/>
                <a:sym typeface="Raleway Bold"/>
              </a:rPr>
              <a:t>Family Engagement</a:t>
            </a:r>
          </a:p>
        </p:txBody>
      </p:sp>
      <p:sp>
        <p:nvSpPr>
          <p:cNvPr id="8" name="TextBox 8"/>
          <p:cNvSpPr txBox="1"/>
          <p:nvPr/>
        </p:nvSpPr>
        <p:spPr>
          <a:xfrm>
            <a:off x="1611717" y="6102782"/>
            <a:ext cx="3695503" cy="448310"/>
          </a:xfrm>
          <a:prstGeom prst="rect">
            <a:avLst/>
          </a:prstGeom>
        </p:spPr>
        <p:txBody>
          <a:bodyPr lIns="0" tIns="0" rIns="0" bIns="0" rtlCol="0" anchor="t">
            <a:spAutoFit/>
          </a:bodyPr>
          <a:lstStyle/>
          <a:p>
            <a:pPr algn="l">
              <a:lnSpc>
                <a:spcPts val="3639"/>
              </a:lnSpc>
              <a:spcBef>
                <a:spcPct val="0"/>
              </a:spcBef>
            </a:pPr>
            <a:r>
              <a:rPr lang="en-US" sz="2599" b="1" spc="-51">
                <a:solidFill>
                  <a:srgbClr val="000000"/>
                </a:solidFill>
                <a:latin typeface="Raleway Bold"/>
                <a:ea typeface="Raleway Bold"/>
                <a:cs typeface="Raleway Bold"/>
                <a:sym typeface="Raleway Bold"/>
              </a:rPr>
              <a:t>Breastfeeding Support</a:t>
            </a:r>
          </a:p>
        </p:txBody>
      </p:sp>
      <p:sp>
        <p:nvSpPr>
          <p:cNvPr id="9" name="TextBox 9"/>
          <p:cNvSpPr txBox="1"/>
          <p:nvPr/>
        </p:nvSpPr>
        <p:spPr>
          <a:xfrm>
            <a:off x="3336508" y="1870108"/>
            <a:ext cx="8398291" cy="365613"/>
          </a:xfrm>
          <a:prstGeom prst="rect">
            <a:avLst/>
          </a:prstGeom>
        </p:spPr>
        <p:txBody>
          <a:bodyPr wrap="square" lIns="0" tIns="0" rIns="0" bIns="0" rtlCol="0" anchor="t">
            <a:spAutoFit/>
          </a:bodyPr>
          <a:lstStyle/>
          <a:p>
            <a:pPr algn="l">
              <a:lnSpc>
                <a:spcPts val="3079"/>
              </a:lnSpc>
            </a:pPr>
            <a:r>
              <a:rPr lang="en-US" sz="2199">
                <a:solidFill>
                  <a:srgbClr val="000000"/>
                </a:solidFill>
                <a:latin typeface="Raleway"/>
                <a:ea typeface="Raleway"/>
                <a:cs typeface="Raleway"/>
                <a:sym typeface="Raleway"/>
              </a:rPr>
              <a:t>70% of possible points across all nutrition questions</a:t>
            </a:r>
          </a:p>
        </p:txBody>
      </p:sp>
      <p:sp>
        <p:nvSpPr>
          <p:cNvPr id="10" name="TextBox 10"/>
          <p:cNvSpPr txBox="1"/>
          <p:nvPr/>
        </p:nvSpPr>
        <p:spPr>
          <a:xfrm>
            <a:off x="4407590" y="2910163"/>
            <a:ext cx="8944186" cy="365613"/>
          </a:xfrm>
          <a:prstGeom prst="rect">
            <a:avLst/>
          </a:prstGeom>
        </p:spPr>
        <p:txBody>
          <a:bodyPr wrap="square" lIns="0" tIns="0" rIns="0" bIns="0" rtlCol="0" anchor="t">
            <a:spAutoFit/>
          </a:bodyPr>
          <a:lstStyle/>
          <a:p>
            <a:pPr algn="l">
              <a:lnSpc>
                <a:spcPts val="3079"/>
              </a:lnSpc>
            </a:pPr>
            <a:r>
              <a:rPr lang="en-US" sz="2199">
                <a:solidFill>
                  <a:srgbClr val="000000"/>
                </a:solidFill>
                <a:latin typeface="Raleway"/>
                <a:ea typeface="Raleway"/>
                <a:cs typeface="Raleway"/>
                <a:sym typeface="Raleway"/>
              </a:rPr>
              <a:t>70% of possible points across all physical activity questions</a:t>
            </a:r>
          </a:p>
        </p:txBody>
      </p:sp>
      <p:sp>
        <p:nvSpPr>
          <p:cNvPr id="11" name="TextBox 11"/>
          <p:cNvSpPr txBox="1"/>
          <p:nvPr/>
        </p:nvSpPr>
        <p:spPr>
          <a:xfrm>
            <a:off x="3192780" y="3948943"/>
            <a:ext cx="7780019" cy="365613"/>
          </a:xfrm>
          <a:prstGeom prst="rect">
            <a:avLst/>
          </a:prstGeom>
        </p:spPr>
        <p:txBody>
          <a:bodyPr wrap="square" lIns="0" tIns="0" rIns="0" bIns="0" rtlCol="0" anchor="t">
            <a:spAutoFit/>
          </a:bodyPr>
          <a:lstStyle/>
          <a:p>
            <a:pPr algn="l">
              <a:lnSpc>
                <a:spcPts val="3079"/>
              </a:lnSpc>
            </a:pPr>
            <a:r>
              <a:rPr lang="en-US" sz="2199">
                <a:solidFill>
                  <a:srgbClr val="000000"/>
                </a:solidFill>
                <a:latin typeface="Raleway"/>
                <a:ea typeface="Raleway"/>
                <a:cs typeface="Raleway"/>
                <a:sym typeface="Raleway"/>
              </a:rPr>
              <a:t>70% of possible points across all garden questions</a:t>
            </a:r>
          </a:p>
        </p:txBody>
      </p:sp>
      <p:sp>
        <p:nvSpPr>
          <p:cNvPr id="12" name="TextBox 12"/>
          <p:cNvSpPr txBox="1"/>
          <p:nvPr/>
        </p:nvSpPr>
        <p:spPr>
          <a:xfrm>
            <a:off x="5062177" y="5044555"/>
            <a:ext cx="8289599" cy="382270"/>
          </a:xfrm>
          <a:prstGeom prst="rect">
            <a:avLst/>
          </a:prstGeom>
        </p:spPr>
        <p:txBody>
          <a:bodyPr lIns="0" tIns="0" rIns="0" bIns="0" rtlCol="0" anchor="t">
            <a:spAutoFit/>
          </a:bodyPr>
          <a:lstStyle/>
          <a:p>
            <a:pPr algn="l">
              <a:lnSpc>
                <a:spcPts val="3079"/>
              </a:lnSpc>
            </a:pPr>
            <a:r>
              <a:rPr lang="en-US" sz="2199">
                <a:solidFill>
                  <a:srgbClr val="000000"/>
                </a:solidFill>
                <a:latin typeface="Raleway"/>
                <a:ea typeface="Raleway"/>
                <a:cs typeface="Raleway"/>
                <a:sym typeface="Raleway"/>
              </a:rPr>
              <a:t>70% of possible points across all family engagement questions</a:t>
            </a:r>
          </a:p>
        </p:txBody>
      </p:sp>
      <p:sp>
        <p:nvSpPr>
          <p:cNvPr id="13" name="TextBox 13"/>
          <p:cNvSpPr txBox="1"/>
          <p:nvPr/>
        </p:nvSpPr>
        <p:spPr>
          <a:xfrm>
            <a:off x="5403749" y="6140565"/>
            <a:ext cx="8524027" cy="382270"/>
          </a:xfrm>
          <a:prstGeom prst="rect">
            <a:avLst/>
          </a:prstGeom>
        </p:spPr>
        <p:txBody>
          <a:bodyPr lIns="0" tIns="0" rIns="0" bIns="0" rtlCol="0" anchor="t">
            <a:spAutoFit/>
          </a:bodyPr>
          <a:lstStyle/>
          <a:p>
            <a:pPr algn="l">
              <a:lnSpc>
                <a:spcPts val="3079"/>
              </a:lnSpc>
            </a:pPr>
            <a:r>
              <a:rPr lang="en-US" sz="2199">
                <a:solidFill>
                  <a:srgbClr val="000000"/>
                </a:solidFill>
                <a:latin typeface="Raleway"/>
                <a:ea typeface="Raleway"/>
                <a:cs typeface="Raleway"/>
                <a:sym typeface="Raleway"/>
              </a:rPr>
              <a:t>70% of possible points across all breastfeeding support questions</a:t>
            </a:r>
          </a:p>
        </p:txBody>
      </p:sp>
      <p:sp>
        <p:nvSpPr>
          <p:cNvPr id="15" name="Freeform 15">
            <a:extLst>
              <a:ext uri="{C183D7F6-B498-43B3-948B-1728B52AA6E4}">
                <adec:decorative xmlns:adec="http://schemas.microsoft.com/office/drawing/2017/decorative" val="1"/>
              </a:ext>
            </a:extLst>
          </p:cNvPr>
          <p:cNvSpPr/>
          <p:nvPr/>
        </p:nvSpPr>
        <p:spPr>
          <a:xfrm>
            <a:off x="12801600" y="7391400"/>
            <a:ext cx="3754437" cy="375443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762000" cap="sq">
            <a:solidFill>
              <a:srgbClr val="4561AC"/>
            </a:solidFill>
            <a:prstDash val="solid"/>
            <a:miter/>
          </a:ln>
        </p:spPr>
        <p:txBody>
          <a:bodyPr/>
          <a:lstStyle/>
          <a:p>
            <a:endParaRPr lang="en-US"/>
          </a:p>
        </p:txBody>
      </p:sp>
      <p:pic>
        <p:nvPicPr>
          <p:cNvPr id="18" name="Graphic 17">
            <a:extLst>
              <a:ext uri="{FF2B5EF4-FFF2-40B4-BE49-F238E27FC236}">
                <a16:creationId xmlns:a16="http://schemas.microsoft.com/office/drawing/2014/main" id="{F5B96B94-01C5-DF38-C48C-944C8332E90F}"/>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82097" y="5986259"/>
            <a:ext cx="681355" cy="681355"/>
          </a:xfrm>
          <a:prstGeom prst="rect">
            <a:avLst/>
          </a:prstGeom>
        </p:spPr>
      </p:pic>
      <p:pic>
        <p:nvPicPr>
          <p:cNvPr id="19" name="Graphic 18">
            <a:extLst>
              <a:ext uri="{FF2B5EF4-FFF2-40B4-BE49-F238E27FC236}">
                <a16:creationId xmlns:a16="http://schemas.microsoft.com/office/drawing/2014/main" id="{4D69731F-44A7-E13F-7873-1D329B7EE46C}"/>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3996" y="4966294"/>
            <a:ext cx="681355" cy="681355"/>
          </a:xfrm>
          <a:prstGeom prst="rect">
            <a:avLst/>
          </a:prstGeom>
        </p:spPr>
      </p:pic>
      <p:pic>
        <p:nvPicPr>
          <p:cNvPr id="17" name="Graphic 16">
            <a:extLst>
              <a:ext uri="{FF2B5EF4-FFF2-40B4-BE49-F238E27FC236}">
                <a16:creationId xmlns:a16="http://schemas.microsoft.com/office/drawing/2014/main" id="{B95A52CF-5B16-5C0F-3493-44E95BFCBA00}"/>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3996" y="3791071"/>
            <a:ext cx="681355" cy="681355"/>
          </a:xfrm>
          <a:prstGeom prst="rect">
            <a:avLst/>
          </a:prstGeom>
        </p:spPr>
      </p:pic>
      <p:pic>
        <p:nvPicPr>
          <p:cNvPr id="21" name="Graphic 5">
            <a:extLst>
              <a:ext uri="{FF2B5EF4-FFF2-40B4-BE49-F238E27FC236}">
                <a16:creationId xmlns:a16="http://schemas.microsoft.com/office/drawing/2014/main" id="{873ED3C9-1ABC-9415-AAEB-EDC568D551A1}"/>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73997" y="2751251"/>
            <a:ext cx="681355" cy="681355"/>
          </a:xfrm>
          <a:prstGeom prst="rect">
            <a:avLst/>
          </a:prstGeom>
        </p:spPr>
      </p:pic>
      <p:pic>
        <p:nvPicPr>
          <p:cNvPr id="20" name="Graphic 4">
            <a:extLst>
              <a:ext uri="{FF2B5EF4-FFF2-40B4-BE49-F238E27FC236}">
                <a16:creationId xmlns:a16="http://schemas.microsoft.com/office/drawing/2014/main" id="{AD84BEAC-3907-A0C6-EC9E-69E509E02917}"/>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73998" y="1662560"/>
            <a:ext cx="681355" cy="681355"/>
          </a:xfrm>
          <a:prstGeom prst="rect">
            <a:avLst/>
          </a:prstGeom>
        </p:spPr>
      </p:pic>
      <p:sp>
        <p:nvSpPr>
          <p:cNvPr id="22" name="Title 21">
            <a:extLst>
              <a:ext uri="{FF2B5EF4-FFF2-40B4-BE49-F238E27FC236}">
                <a16:creationId xmlns:a16="http://schemas.microsoft.com/office/drawing/2014/main" id="{45BB413E-FB16-4587-B14E-3AD86EDF4BAD}"/>
              </a:ext>
            </a:extLst>
          </p:cNvPr>
          <p:cNvSpPr>
            <a:spLocks noGrp="1"/>
          </p:cNvSpPr>
          <p:nvPr>
            <p:ph type="title"/>
          </p:nvPr>
        </p:nvSpPr>
        <p:spPr>
          <a:xfrm>
            <a:off x="873996" y="772786"/>
            <a:ext cx="6843115" cy="654718"/>
          </a:xfrm>
        </p:spPr>
        <p:txBody>
          <a:bodyPr>
            <a:noAutofit/>
          </a:bodyPr>
          <a:lstStyle/>
          <a:p>
            <a:pPr algn="l"/>
            <a:r>
              <a:rPr lang="en-US" sz="3600" b="1" dirty="0">
                <a:solidFill>
                  <a:srgbClr val="051D40"/>
                </a:solidFill>
                <a:latin typeface="Raleway Bold"/>
                <a:ea typeface="Raleway Bold"/>
                <a:cs typeface="Raleway Bold"/>
                <a:sym typeface="Raleway Bold"/>
              </a:rPr>
              <a:t>How badges are assigned</a:t>
            </a:r>
            <a:endParaRPr lang="es-419"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AAF328-FD7A-615B-17AE-0B7DCB52ADF6}"/>
              </a:ext>
              <a:ext uri="{C183D7F6-B498-43B3-948B-1728B52AA6E4}">
                <adec:decorative xmlns:adec="http://schemas.microsoft.com/office/drawing/2017/decorative" val="0"/>
              </a:ext>
            </a:extLst>
          </p:cNvPr>
          <p:cNvSpPr txBox="1">
            <a:spLocks noGrp="1"/>
          </p:cNvSpPr>
          <p:nvPr>
            <p:ph type="title" idx="4294967295"/>
          </p:nvPr>
        </p:nvSpPr>
        <p:spPr>
          <a:xfrm>
            <a:off x="388910" y="608889"/>
            <a:ext cx="13820177" cy="541687"/>
          </a:xfrm>
          <a:prstGeom prst="rect">
            <a:avLst/>
          </a:prstGeom>
          <a:noFill/>
          <a:ln>
            <a:noFill/>
            <a:prstDash/>
          </a:ln>
          <a:effectLst/>
        </p:spPr>
        <p:txBody>
          <a:bodyPr rot="0" spcFirstLastPara="0" vertOverflow="overflow" horzOverflow="overflow" vert="horz" wrap="square" lIns="109728" tIns="54864" rIns="109728" bIns="54864" numCol="1" spcCol="0" rtlCol="0" fromWordArt="0" anchor="t" anchorCtr="0" forceAA="0" compatLnSpc="1">
            <a:prstTxWarp prst="textNoShape">
              <a:avLst/>
            </a:prstTxWarp>
            <a:spAutoFit/>
          </a:bodyPr>
          <a:lstStyle/>
          <a:p>
            <a:pPr algn="l" defTabSz="1097280">
              <a:spcBef>
                <a:spcPts val="0"/>
              </a:spcBef>
              <a:defRPr/>
            </a:pPr>
            <a:r>
              <a:rPr lang="en-US" sz="2800" b="1" dirty="0">
                <a:solidFill>
                  <a:srgbClr val="051D40"/>
                </a:solidFill>
                <a:latin typeface="Raleway Bold"/>
                <a:ea typeface="Raleway Bold"/>
                <a:cs typeface="Raleway Bold"/>
                <a:sym typeface="Raleway Bold"/>
              </a:rPr>
              <a:t>Questions by badge: School SLAQs (FFY25 version)</a:t>
            </a:r>
            <a:endParaRPr lang="en-US" sz="3000" b="1" dirty="0">
              <a:latin typeface="+mn-lt"/>
              <a:ea typeface="+mn-ea"/>
              <a:cs typeface="+mn-cs"/>
            </a:endParaRPr>
          </a:p>
        </p:txBody>
      </p:sp>
      <p:graphicFrame>
        <p:nvGraphicFramePr>
          <p:cNvPr id="6" name="Table 5">
            <a:extLst>
              <a:ext uri="{FF2B5EF4-FFF2-40B4-BE49-F238E27FC236}">
                <a16:creationId xmlns:a16="http://schemas.microsoft.com/office/drawing/2014/main" id="{31DC0436-4C55-BD31-C525-B73E78803C35}"/>
              </a:ext>
            </a:extLst>
          </p:cNvPr>
          <p:cNvGraphicFramePr>
            <a:graphicFrameLocks noGrp="1"/>
          </p:cNvGraphicFramePr>
          <p:nvPr>
            <p:extLst>
              <p:ext uri="{D42A27DB-BD31-4B8C-83A1-F6EECF244321}">
                <p14:modId xmlns:p14="http://schemas.microsoft.com/office/powerpoint/2010/main" val="1552220391"/>
              </p:ext>
            </p:extLst>
          </p:nvPr>
        </p:nvGraphicFramePr>
        <p:xfrm>
          <a:off x="401436" y="1369181"/>
          <a:ext cx="13820177" cy="5486400"/>
        </p:xfrm>
        <a:graphic>
          <a:graphicData uri="http://schemas.openxmlformats.org/drawingml/2006/table">
            <a:tbl>
              <a:tblPr firstRow="1" firstCol="1" bandRow="1"/>
              <a:tblGrid>
                <a:gridCol w="1833292">
                  <a:extLst>
                    <a:ext uri="{9D8B030D-6E8A-4147-A177-3AD203B41FA5}">
                      <a16:colId xmlns:a16="http://schemas.microsoft.com/office/drawing/2014/main" val="4080942870"/>
                    </a:ext>
                  </a:extLst>
                </a:gridCol>
                <a:gridCol w="1449376">
                  <a:extLst>
                    <a:ext uri="{9D8B030D-6E8A-4147-A177-3AD203B41FA5}">
                      <a16:colId xmlns:a16="http://schemas.microsoft.com/office/drawing/2014/main" val="654966461"/>
                    </a:ext>
                  </a:extLst>
                </a:gridCol>
                <a:gridCol w="1404731">
                  <a:extLst>
                    <a:ext uri="{9D8B030D-6E8A-4147-A177-3AD203B41FA5}">
                      <a16:colId xmlns:a16="http://schemas.microsoft.com/office/drawing/2014/main" val="3290365031"/>
                    </a:ext>
                  </a:extLst>
                </a:gridCol>
                <a:gridCol w="1444487">
                  <a:extLst>
                    <a:ext uri="{9D8B030D-6E8A-4147-A177-3AD203B41FA5}">
                      <a16:colId xmlns:a16="http://schemas.microsoft.com/office/drawing/2014/main" val="2365968956"/>
                    </a:ext>
                  </a:extLst>
                </a:gridCol>
                <a:gridCol w="1431235">
                  <a:extLst>
                    <a:ext uri="{9D8B030D-6E8A-4147-A177-3AD203B41FA5}">
                      <a16:colId xmlns:a16="http://schemas.microsoft.com/office/drawing/2014/main" val="3198799118"/>
                    </a:ext>
                  </a:extLst>
                </a:gridCol>
                <a:gridCol w="1404730">
                  <a:extLst>
                    <a:ext uri="{9D8B030D-6E8A-4147-A177-3AD203B41FA5}">
                      <a16:colId xmlns:a16="http://schemas.microsoft.com/office/drawing/2014/main" val="1246876373"/>
                    </a:ext>
                  </a:extLst>
                </a:gridCol>
                <a:gridCol w="1470991">
                  <a:extLst>
                    <a:ext uri="{9D8B030D-6E8A-4147-A177-3AD203B41FA5}">
                      <a16:colId xmlns:a16="http://schemas.microsoft.com/office/drawing/2014/main" val="1463171419"/>
                    </a:ext>
                  </a:extLst>
                </a:gridCol>
                <a:gridCol w="1325218">
                  <a:extLst>
                    <a:ext uri="{9D8B030D-6E8A-4147-A177-3AD203B41FA5}">
                      <a16:colId xmlns:a16="http://schemas.microsoft.com/office/drawing/2014/main" val="2858237183"/>
                    </a:ext>
                  </a:extLst>
                </a:gridCol>
                <a:gridCol w="2056117">
                  <a:extLst>
                    <a:ext uri="{9D8B030D-6E8A-4147-A177-3AD203B41FA5}">
                      <a16:colId xmlns:a16="http://schemas.microsoft.com/office/drawing/2014/main" val="3151465761"/>
                    </a:ext>
                  </a:extLst>
                </a:gridCol>
              </a:tblGrid>
              <a:tr h="1097280">
                <a:tc>
                  <a:txBody>
                    <a:bodyPr/>
                    <a:lstStyle/>
                    <a:p>
                      <a:pPr>
                        <a:lnSpc>
                          <a:spcPct val="107000"/>
                        </a:lnSpc>
                      </a:pPr>
                      <a:endParaRPr lang="en-US" sz="2900">
                        <a:effectLst/>
                        <a:latin typeface="Calibri" panose="020F0502020204030204" pitchFamily="34" charset="0"/>
                        <a:cs typeface="Times New Roman" panose="02020603050405020304" pitchFamily="18" charset="0"/>
                      </a:endParaRPr>
                    </a:p>
                  </a:txBody>
                  <a:tcPr marL="82296" marR="82296" marT="11430" marB="11430" anchor="b">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1</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2</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3</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4</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5</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6</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7</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8</a:t>
                      </a:r>
                      <a:endParaRPr lang="en-US" sz="2900" dirty="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34571350"/>
                  </a:ext>
                </a:extLst>
              </a:tr>
              <a:tr h="1097280">
                <a:tc>
                  <a:txBody>
                    <a:bodyPr/>
                    <a:lstStyle/>
                    <a:p>
                      <a:pPr marL="0" marR="0">
                        <a:lnSpc>
                          <a:spcPct val="107000"/>
                        </a:lnSpc>
                        <a:spcBef>
                          <a:spcPts val="0"/>
                        </a:spcBef>
                        <a:spcAft>
                          <a:spcPts val="0"/>
                        </a:spcAft>
                      </a:pPr>
                      <a:r>
                        <a:rPr lang="en-US" sz="25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Nutrition</a:t>
                      </a:r>
                      <a:endParaRPr lang="en-US" sz="25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1.5, 1.6, 1.7</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baseline="300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8.2, 8.2a, 8.4, 8.5, 8.6</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5280780"/>
                  </a:ext>
                </a:extLst>
              </a:tr>
              <a:tr h="1097280">
                <a:tc>
                  <a:txBody>
                    <a:bodyPr/>
                    <a:lstStyle/>
                    <a:p>
                      <a:pPr marL="0" marR="0">
                        <a:lnSpc>
                          <a:spcPct val="107000"/>
                        </a:lnSpc>
                        <a:spcBef>
                          <a:spcPts val="0"/>
                        </a:spcBef>
                        <a:spcAft>
                          <a:spcPts val="0"/>
                        </a:spcAft>
                      </a:pPr>
                      <a:r>
                        <a:rPr lang="en-US" sz="25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a:t>
                      </a:r>
                      <a:endParaRPr lang="en-US" sz="25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8.3, 8.3a, 8.7</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8452378"/>
                  </a:ext>
                </a:extLst>
              </a:tr>
              <a:tr h="1097280">
                <a:tc>
                  <a:txBody>
                    <a:bodyPr/>
                    <a:lstStyle/>
                    <a:p>
                      <a:pPr marL="0" marR="0">
                        <a:lnSpc>
                          <a:spcPct val="107000"/>
                        </a:lnSpc>
                        <a:spcBef>
                          <a:spcPts val="0"/>
                        </a:spcBef>
                        <a:spcAft>
                          <a:spcPts val="0"/>
                        </a:spcAft>
                      </a:pPr>
                      <a:r>
                        <a:rPr lang="en-US" sz="25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Gardens</a:t>
                      </a:r>
                      <a:endParaRPr lang="en-US" sz="25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2600480"/>
                  </a:ext>
                </a:extLst>
              </a:tr>
              <a:tr h="1097280">
                <a:tc>
                  <a:txBody>
                    <a:bodyPr/>
                    <a:lstStyle/>
                    <a:p>
                      <a:pPr marL="0" marR="0">
                        <a:lnSpc>
                          <a:spcPct val="107000"/>
                        </a:lnSpc>
                        <a:spcBef>
                          <a:spcPts val="0"/>
                        </a:spcBef>
                        <a:spcAft>
                          <a:spcPts val="0"/>
                        </a:spcAft>
                      </a:pPr>
                      <a:r>
                        <a:rPr lang="en-US" sz="2500" b="1">
                          <a:effectLst/>
                          <a:latin typeface="Calibri" panose="020F0502020204030204" pitchFamily="34" charset="0"/>
                          <a:ea typeface="Calibri" panose="020F0502020204030204" pitchFamily="34" charset="0"/>
                          <a:cs typeface="Times New Roman" panose="02020603050405020304" pitchFamily="18" charset="0"/>
                        </a:rPr>
                        <a:t>Family engagement</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1.1</a:t>
                      </a:r>
                      <a:r>
                        <a:rPr lang="en-US" sz="2900" baseline="30000" dirty="0">
                          <a:solidFill>
                            <a:srgbClr val="4561AC"/>
                          </a:solidFill>
                          <a:effectLst/>
                          <a:latin typeface="Calibri" panose="020F0502020204030204" pitchFamily="34" charset="0"/>
                          <a:cs typeface="Times New Roman" panose="02020603050405020304" pitchFamily="18" charset="0"/>
                        </a:rPr>
                        <a:t>b</a:t>
                      </a:r>
                      <a:r>
                        <a:rPr lang="en-US" sz="2900" dirty="0">
                          <a:solidFill>
                            <a:srgbClr val="4561AC"/>
                          </a:solidFill>
                          <a:effectLst/>
                          <a:latin typeface="Calibri" panose="020F0502020204030204" pitchFamily="34" charset="0"/>
                          <a:cs typeface="Times New Roman" panose="02020603050405020304" pitchFamily="18" charset="0"/>
                        </a:rPr>
                        <a:t>, 1.4</a:t>
                      </a:r>
                      <a:r>
                        <a:rPr lang="en-US" sz="2900" baseline="30000" dirty="0">
                          <a:solidFill>
                            <a:srgbClr val="4561AC"/>
                          </a:solidFill>
                          <a:effectLst/>
                          <a:latin typeface="Calibri" panose="020F0502020204030204" pitchFamily="34" charset="0"/>
                          <a:cs typeface="Times New Roman" panose="02020603050405020304" pitchFamily="18" charset="0"/>
                        </a:rPr>
                        <a:t>b</a:t>
                      </a:r>
                      <a:endParaRPr lang="en-US" sz="2900" dirty="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rPr>
                        <a:t>4.6</a:t>
                      </a:r>
                      <a:r>
                        <a:rPr lang="en-US" sz="2900" baseline="300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rPr>
                        <a:t>c</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all</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0053070"/>
                  </a:ext>
                </a:extLst>
              </a:tr>
            </a:tbl>
          </a:graphicData>
        </a:graphic>
      </p:graphicFrame>
      <p:sp>
        <p:nvSpPr>
          <p:cNvPr id="2" name="TextBox 1">
            <a:extLst>
              <a:ext uri="{FF2B5EF4-FFF2-40B4-BE49-F238E27FC236}">
                <a16:creationId xmlns:a16="http://schemas.microsoft.com/office/drawing/2014/main" id="{DB6EE984-13F1-55D1-B256-E57204CBFDF7}"/>
              </a:ext>
            </a:extLst>
          </p:cNvPr>
          <p:cNvSpPr txBox="1"/>
          <p:nvPr/>
        </p:nvSpPr>
        <p:spPr>
          <a:xfrm>
            <a:off x="4479234" y="6989623"/>
            <a:ext cx="9742377" cy="1015663"/>
          </a:xfrm>
          <a:prstGeom prst="rect">
            <a:avLst/>
          </a:prstGeom>
          <a:noFill/>
        </p:spPr>
        <p:txBody>
          <a:bodyPr wrap="square">
            <a:spAutoFit/>
          </a:bodyPr>
          <a:lstStyle/>
          <a:p>
            <a:pPr fontAlgn="ctr"/>
            <a:r>
              <a:rPr lang="en-US" sz="2000" baseline="30000" dirty="0">
                <a:latin typeface="Calibri" panose="020F0502020204030204" pitchFamily="34" charset="0"/>
                <a:ea typeface="Times New Roman" panose="02020603050405020304" pitchFamily="18" charset="0"/>
                <a:cs typeface="Calibri" panose="020F0502020204030204" pitchFamily="34" charset="0"/>
              </a:rPr>
              <a:t>a</a:t>
            </a:r>
            <a:r>
              <a:rPr lang="en-US" sz="2000" dirty="0">
                <a:latin typeface="Calibri" panose="020F0502020204030204" pitchFamily="34" charset="0"/>
                <a:ea typeface="Times New Roman" panose="02020603050405020304" pitchFamily="18" charset="0"/>
                <a:cs typeface="Calibri" panose="020F0502020204030204" pitchFamily="34" charset="0"/>
              </a:rPr>
              <a:t>1.7 only applies to schools with grades 6 and below.</a:t>
            </a:r>
            <a:endParaRPr lang="en-US" sz="2000" dirty="0">
              <a:latin typeface="Calibri" panose="020F0502020204030204" pitchFamily="34" charset="0"/>
              <a:cs typeface="Times New Roman" panose="02020603050405020304" pitchFamily="18" charset="0"/>
            </a:endParaRPr>
          </a:p>
          <a:p>
            <a:pPr fontAlgn="ctr"/>
            <a:r>
              <a:rPr lang="en-US" sz="2000" baseline="30000" dirty="0">
                <a:latin typeface="Calibri" panose="020F0502020204030204" pitchFamily="34" charset="0"/>
                <a:cs typeface="Times New Roman" panose="02020603050405020304" pitchFamily="18" charset="0"/>
              </a:rPr>
              <a:t>b</a:t>
            </a:r>
            <a:r>
              <a:rPr lang="en-US" sz="2000" dirty="0">
                <a:latin typeface="Calibri" panose="020F0502020204030204" pitchFamily="34" charset="0"/>
              </a:rPr>
              <a:t>1.1 and 1.4 are checklist questions; only items relevant to family engagement are counted. </a:t>
            </a:r>
          </a:p>
          <a:p>
            <a:pPr fontAlgn="ctr"/>
            <a:r>
              <a:rPr lang="en-US" sz="2000" baseline="30000" dirty="0">
                <a:latin typeface="Calibri" panose="020F0502020204030204" pitchFamily="34" charset="0"/>
                <a:ea typeface="Calibri" panose="020F0502020204030204" pitchFamily="34" charset="0"/>
                <a:cs typeface="Times New Roman" panose="02020603050405020304" pitchFamily="18" charset="0"/>
              </a:rPr>
              <a:t>c</a:t>
            </a:r>
            <a:r>
              <a:rPr lang="en-US" sz="2000" dirty="0">
                <a:latin typeface="Calibri" panose="020F0502020204030204" pitchFamily="34" charset="0"/>
                <a:ea typeface="Calibri" panose="020F0502020204030204" pitchFamily="34" charset="0"/>
                <a:cs typeface="Times New Roman" panose="02020603050405020304" pitchFamily="18" charset="0"/>
              </a:rPr>
              <a:t>4.6 is only counted towards family engagement badges for schools with an edible garden.</a:t>
            </a:r>
            <a:endParaRPr lang="en-US" sz="2000" dirty="0">
              <a:latin typeface="Calibri" panose="020F0502020204030204" pitchFamily="34" charset="0"/>
            </a:endParaRPr>
          </a:p>
        </p:txBody>
      </p:sp>
      <p:sp>
        <p:nvSpPr>
          <p:cNvPr id="3" name="Freeform 2" descr="LEAP Logo">
            <a:extLst>
              <a:ext uri="{FF2B5EF4-FFF2-40B4-BE49-F238E27FC236}">
                <a16:creationId xmlns:a16="http://schemas.microsoft.com/office/drawing/2014/main" id="{0F721584-8B39-2138-8303-7D13233FC5E1}"/>
              </a:ext>
            </a:extLst>
          </p:cNvPr>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3442519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AAF328-FD7A-615B-17AE-0B7DCB52ADF6}"/>
              </a:ext>
            </a:extLst>
          </p:cNvPr>
          <p:cNvSpPr txBox="1">
            <a:spLocks noGrp="1"/>
          </p:cNvSpPr>
          <p:nvPr>
            <p:ph type="title" idx="4294967295"/>
          </p:nvPr>
        </p:nvSpPr>
        <p:spPr>
          <a:xfrm>
            <a:off x="638921" y="608888"/>
            <a:ext cx="13255704" cy="541687"/>
          </a:xfrm>
          <a:prstGeom prst="rect">
            <a:avLst/>
          </a:prstGeom>
          <a:noFill/>
          <a:ln>
            <a:noFill/>
            <a:prstDash/>
          </a:ln>
          <a:effectLst/>
        </p:spPr>
        <p:txBody>
          <a:bodyPr rot="0" spcFirstLastPara="0" vertOverflow="overflow" horzOverflow="overflow" vert="horz" wrap="square" lIns="109728" tIns="54864" rIns="109728" bIns="54864" numCol="1" spcCol="0" rtlCol="0" fromWordArt="0" anchor="t" anchorCtr="0" forceAA="0" compatLnSpc="1">
            <a:prstTxWarp prst="textNoShape">
              <a:avLst/>
            </a:prstTxWarp>
            <a:spAutoFit/>
          </a:bodyPr>
          <a:lstStyle/>
          <a:p>
            <a:pPr algn="l" defTabSz="1097280">
              <a:spcBef>
                <a:spcPts val="0"/>
              </a:spcBef>
              <a:defRPr/>
            </a:pPr>
            <a:r>
              <a:rPr lang="en-US" sz="2800" b="1" dirty="0">
                <a:solidFill>
                  <a:srgbClr val="051D40"/>
                </a:solidFill>
                <a:latin typeface="Raleway Bold"/>
                <a:ea typeface="Raleway Bold"/>
                <a:cs typeface="Raleway Bold"/>
                <a:sym typeface="Raleway Bold"/>
              </a:rPr>
              <a:t>Questions by badge: Out-of-School-Time (OST) SLAQ (FFY25 version)</a:t>
            </a:r>
            <a:endParaRPr lang="en-US" sz="2800" b="1" dirty="0">
              <a:latin typeface="+mn-lt"/>
              <a:ea typeface="+mn-ea"/>
              <a:cs typeface="+mn-cs"/>
            </a:endParaRPr>
          </a:p>
        </p:txBody>
      </p:sp>
      <p:graphicFrame>
        <p:nvGraphicFramePr>
          <p:cNvPr id="6" name="Table 5">
            <a:extLst>
              <a:ext uri="{FF2B5EF4-FFF2-40B4-BE49-F238E27FC236}">
                <a16:creationId xmlns:a16="http://schemas.microsoft.com/office/drawing/2014/main" id="{31DC0436-4C55-BD31-C525-B73E78803C35}"/>
              </a:ext>
            </a:extLst>
          </p:cNvPr>
          <p:cNvGraphicFramePr>
            <a:graphicFrameLocks noGrp="1"/>
          </p:cNvGraphicFramePr>
          <p:nvPr>
            <p:extLst>
              <p:ext uri="{D42A27DB-BD31-4B8C-83A1-F6EECF244321}">
                <p14:modId xmlns:p14="http://schemas.microsoft.com/office/powerpoint/2010/main" val="2803274726"/>
              </p:ext>
            </p:extLst>
          </p:nvPr>
        </p:nvGraphicFramePr>
        <p:xfrm>
          <a:off x="638921" y="1381739"/>
          <a:ext cx="13255702" cy="5516880"/>
        </p:xfrm>
        <a:graphic>
          <a:graphicData uri="http://schemas.openxmlformats.org/drawingml/2006/table">
            <a:tbl>
              <a:tblPr firstRow="1" firstCol="1" bandRow="1"/>
              <a:tblGrid>
                <a:gridCol w="2250971">
                  <a:extLst>
                    <a:ext uri="{9D8B030D-6E8A-4147-A177-3AD203B41FA5}">
                      <a16:colId xmlns:a16="http://schemas.microsoft.com/office/drawing/2014/main" val="4080942870"/>
                    </a:ext>
                  </a:extLst>
                </a:gridCol>
                <a:gridCol w="1961750">
                  <a:extLst>
                    <a:ext uri="{9D8B030D-6E8A-4147-A177-3AD203B41FA5}">
                      <a16:colId xmlns:a16="http://schemas.microsoft.com/office/drawing/2014/main" val="654966461"/>
                    </a:ext>
                  </a:extLst>
                </a:gridCol>
                <a:gridCol w="1716757">
                  <a:extLst>
                    <a:ext uri="{9D8B030D-6E8A-4147-A177-3AD203B41FA5}">
                      <a16:colId xmlns:a16="http://schemas.microsoft.com/office/drawing/2014/main" val="3290365031"/>
                    </a:ext>
                  </a:extLst>
                </a:gridCol>
                <a:gridCol w="1831556">
                  <a:extLst>
                    <a:ext uri="{9D8B030D-6E8A-4147-A177-3AD203B41FA5}">
                      <a16:colId xmlns:a16="http://schemas.microsoft.com/office/drawing/2014/main" val="2365968956"/>
                    </a:ext>
                  </a:extLst>
                </a:gridCol>
                <a:gridCol w="1831556">
                  <a:extLst>
                    <a:ext uri="{9D8B030D-6E8A-4147-A177-3AD203B41FA5}">
                      <a16:colId xmlns:a16="http://schemas.microsoft.com/office/drawing/2014/main" val="3198799118"/>
                    </a:ext>
                  </a:extLst>
                </a:gridCol>
                <a:gridCol w="1831556">
                  <a:extLst>
                    <a:ext uri="{9D8B030D-6E8A-4147-A177-3AD203B41FA5}">
                      <a16:colId xmlns:a16="http://schemas.microsoft.com/office/drawing/2014/main" val="1246876373"/>
                    </a:ext>
                  </a:extLst>
                </a:gridCol>
                <a:gridCol w="1831556">
                  <a:extLst>
                    <a:ext uri="{9D8B030D-6E8A-4147-A177-3AD203B41FA5}">
                      <a16:colId xmlns:a16="http://schemas.microsoft.com/office/drawing/2014/main" val="1463171419"/>
                    </a:ext>
                  </a:extLst>
                </a:gridCol>
              </a:tblGrid>
              <a:tr h="1103376">
                <a:tc>
                  <a:txBody>
                    <a:bodyPr/>
                    <a:lstStyle/>
                    <a:p>
                      <a:pPr>
                        <a:lnSpc>
                          <a:spcPct val="107000"/>
                        </a:lnSpc>
                      </a:pPr>
                      <a:endParaRPr lang="en-US" sz="2900">
                        <a:effectLst/>
                        <a:latin typeface="Calibri" panose="020F0502020204030204" pitchFamily="34" charset="0"/>
                        <a:cs typeface="Times New Roman" panose="02020603050405020304" pitchFamily="18" charset="0"/>
                      </a:endParaRPr>
                    </a:p>
                  </a:txBody>
                  <a:tcPr marL="82296" marR="82296" marT="11430" marB="11430" anchor="b">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1</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2</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3</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4</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5</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29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Section 6</a:t>
                      </a:r>
                      <a:endParaRPr lang="en-US" sz="2900">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34571350"/>
                  </a:ext>
                </a:extLst>
              </a:tr>
              <a:tr h="1103376">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Nutrition</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a:solidFill>
                            <a:srgbClr val="4561AC"/>
                          </a:solidFill>
                          <a:effectLst/>
                          <a:latin typeface="Calibri" panose="020F0502020204030204" pitchFamily="34" charset="0"/>
                          <a:cs typeface="Times New Roman" panose="02020603050405020304" pitchFamily="18" charset="0"/>
                        </a:rPr>
                        <a:t>4.7-4.9</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900">
                          <a:solidFill>
                            <a:srgbClr val="4561AC"/>
                          </a:solidFill>
                          <a:effectLst/>
                          <a:latin typeface="Calibri" panose="020F0502020204030204" pitchFamily="34" charset="0"/>
                          <a:cs typeface="Times New Roman" panose="02020603050405020304" pitchFamily="18" charset="0"/>
                        </a:rPr>
                        <a:t>6.3, 6.5, 6.7</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5280780"/>
                  </a:ext>
                </a:extLst>
              </a:tr>
              <a:tr h="1103376">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all</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6.4</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8452378"/>
                  </a:ext>
                </a:extLst>
              </a:tr>
              <a:tr h="1103376">
                <a:tc>
                  <a:txBody>
                    <a:bodyPr/>
                    <a:lstStyle/>
                    <a:p>
                      <a:pPr marL="0" marR="0">
                        <a:lnSpc>
                          <a:spcPct val="107000"/>
                        </a:lnSpc>
                        <a:spcBef>
                          <a:spcPts val="0"/>
                        </a:spcBef>
                        <a:spcAft>
                          <a:spcPts val="0"/>
                        </a:spcAft>
                      </a:pPr>
                      <a:r>
                        <a:rPr lang="en-US" sz="29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Gardens</a:t>
                      </a:r>
                      <a:endParaRPr lang="en-US" sz="2900" b="1">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4.2-4.6</a:t>
                      </a:r>
                      <a:endParaRPr lang="en-US" sz="290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2600480"/>
                  </a:ext>
                </a:extLst>
              </a:tr>
              <a:tr h="1103376">
                <a:tc>
                  <a:txBody>
                    <a:bodyPr/>
                    <a:lstStyle/>
                    <a:p>
                      <a:pPr marL="0" marR="0">
                        <a:lnSpc>
                          <a:spcPct val="107000"/>
                        </a:lnSpc>
                        <a:spcBef>
                          <a:spcPts val="0"/>
                        </a:spcBef>
                        <a:spcAft>
                          <a:spcPts val="0"/>
                        </a:spcAft>
                      </a:pPr>
                      <a:r>
                        <a:rPr lang="en-US" sz="2900" b="1">
                          <a:effectLst/>
                          <a:latin typeface="Calibri" panose="020F0502020204030204" pitchFamily="34" charset="0"/>
                          <a:ea typeface="Calibri" panose="020F0502020204030204" pitchFamily="34" charset="0"/>
                          <a:cs typeface="Times New Roman" panose="02020603050405020304" pitchFamily="18" charset="0"/>
                        </a:rPr>
                        <a:t>Family engagement</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900" dirty="0">
                          <a:solidFill>
                            <a:srgbClr val="4561AC"/>
                          </a:solidFill>
                          <a:effectLst/>
                          <a:latin typeface="Calibri" panose="020F0502020204030204" pitchFamily="34" charset="0"/>
                          <a:cs typeface="Times New Roman" panose="02020603050405020304" pitchFamily="18" charset="0"/>
                        </a:rPr>
                        <a:t>1.2</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r>
                        <a:rPr lang="en-US" sz="2900" dirty="0">
                          <a:solidFill>
                            <a:srgbClr val="4561AC"/>
                          </a:solidFill>
                          <a:effectLst/>
                          <a:latin typeface="Calibri" panose="020F0502020204030204" pitchFamily="34" charset="0"/>
                          <a:cs typeface="Times New Roman" panose="02020603050405020304" pitchFamily="18" charset="0"/>
                        </a:rPr>
                        <a:t>, </a:t>
                      </a:r>
                      <a:r>
                        <a:rPr lang="en-US" sz="29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1.3</a:t>
                      </a:r>
                      <a:r>
                        <a:rPr lang="en-US" sz="2900" baseline="30000" dirty="0">
                          <a:solidFill>
                            <a:srgbClr val="4561AC"/>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rPr>
                        <a:t>4.5</a:t>
                      </a:r>
                      <a:r>
                        <a:rPr lang="en-US" sz="2900" baseline="30000" dirty="0">
                          <a:solidFill>
                            <a:srgbClr val="4561AC"/>
                          </a:solidFill>
                          <a:effectLst/>
                          <a:latin typeface="Calibri" panose="020F0502020204030204" pitchFamily="34" charset="0"/>
                          <a:cs typeface="Times New Roman" panose="02020603050405020304" pitchFamily="18" charset="0"/>
                        </a:rPr>
                        <a:t>b</a:t>
                      </a:r>
                      <a:endParaRPr lang="en-US" sz="2900" dirty="0">
                        <a:solidFill>
                          <a:srgbClr val="4561AC"/>
                        </a:solidFill>
                        <a:effectLst/>
                        <a:latin typeface="Calibri" panose="020F0502020204030204" pitchFamily="34" charset="0"/>
                        <a:ea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endParaRPr lang="en-US" sz="2900">
                        <a:solidFill>
                          <a:srgbClr val="4561AC"/>
                        </a:solidFill>
                        <a:effectLst/>
                        <a:latin typeface="Calibri" panose="020F0502020204030204" pitchFamily="34" charset="0"/>
                        <a:cs typeface="Times New Roman" panose="02020603050405020304" pitchFamily="18" charset="0"/>
                      </a:endParaRP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pPr>
                      <a:r>
                        <a:rPr lang="en-US" sz="2900" dirty="0">
                          <a:solidFill>
                            <a:srgbClr val="4561AC"/>
                          </a:solidFill>
                          <a:effectLst/>
                          <a:latin typeface="Calibri" panose="020F0502020204030204" pitchFamily="34" charset="0"/>
                          <a:cs typeface="Times New Roman" panose="02020603050405020304" pitchFamily="18" charset="0"/>
                        </a:rPr>
                        <a:t>all</a:t>
                      </a:r>
                    </a:p>
                  </a:txBody>
                  <a:tcPr marL="82296" marR="82296" marT="11430" marB="1143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8563088"/>
                  </a:ext>
                </a:extLst>
              </a:tr>
            </a:tbl>
          </a:graphicData>
        </a:graphic>
      </p:graphicFrame>
      <p:sp>
        <p:nvSpPr>
          <p:cNvPr id="3" name="TextBox 2">
            <a:extLst>
              <a:ext uri="{FF2B5EF4-FFF2-40B4-BE49-F238E27FC236}">
                <a16:creationId xmlns:a16="http://schemas.microsoft.com/office/drawing/2014/main" id="{170EFD86-F41B-4B42-C9B8-C5C31C4EA6A3}"/>
              </a:ext>
            </a:extLst>
          </p:cNvPr>
          <p:cNvSpPr txBox="1"/>
          <p:nvPr/>
        </p:nvSpPr>
        <p:spPr>
          <a:xfrm>
            <a:off x="4028661" y="7099004"/>
            <a:ext cx="9931675" cy="757130"/>
          </a:xfrm>
          <a:prstGeom prst="rect">
            <a:avLst/>
          </a:prstGeom>
          <a:noFill/>
        </p:spPr>
        <p:txBody>
          <a:bodyPr wrap="square">
            <a:spAutoFit/>
          </a:bodyPr>
          <a:lstStyle/>
          <a:p>
            <a:pPr fontAlgn="ctr"/>
            <a:r>
              <a:rPr lang="en-US" sz="2400" baseline="30000" dirty="0">
                <a:latin typeface="Calibri" panose="020F0502020204030204" pitchFamily="34" charset="0"/>
                <a:ea typeface="Times New Roman" panose="02020603050405020304" pitchFamily="18" charset="0"/>
                <a:cs typeface="Calibri" panose="020F0502020204030204" pitchFamily="34" charset="0"/>
              </a:rPr>
              <a:t>a</a:t>
            </a:r>
            <a:r>
              <a:rPr lang="en-US" sz="2160" dirty="0">
                <a:solidFill>
                  <a:srgbClr val="000000"/>
                </a:solidFill>
                <a:latin typeface="Calibri" panose="020F0502020204030204" pitchFamily="34" charset="0"/>
              </a:rPr>
              <a:t>1.2 and 1.3 are checklist questions; only items relevant to each badge are counted. </a:t>
            </a:r>
          </a:p>
          <a:p>
            <a:pPr fontAlgn="ctr"/>
            <a:r>
              <a:rPr lang="en-US" sz="2400" baseline="30000" dirty="0">
                <a:latin typeface="Calibri" panose="020F0502020204030204" pitchFamily="34" charset="0"/>
                <a:cs typeface="Times New Roman" panose="02020603050405020304" pitchFamily="18" charset="0"/>
              </a:rPr>
              <a:t>b</a:t>
            </a:r>
            <a:r>
              <a:rPr lang="en-US" sz="2160" dirty="0">
                <a:latin typeface="Calibri" panose="020F0502020204030204" pitchFamily="34" charset="0"/>
                <a:ea typeface="Calibri" panose="020F0502020204030204" pitchFamily="34" charset="0"/>
                <a:cs typeface="Times New Roman" panose="02020603050405020304" pitchFamily="18" charset="0"/>
              </a:rPr>
              <a:t>4.5 is only counted towards family engagement badges for sites with an edible g</a:t>
            </a:r>
            <a:r>
              <a:rPr lang="en-US" sz="2160" dirty="0">
                <a:solidFill>
                  <a:srgbClr val="000000"/>
                </a:solidFill>
                <a:latin typeface="Calibri" panose="020F0502020204030204" pitchFamily="34" charset="0"/>
                <a:ea typeface="Calibri" panose="020F0502020204030204" pitchFamily="34" charset="0"/>
                <a:cs typeface="Times New Roman" panose="02020603050405020304" pitchFamily="18" charset="0"/>
              </a:rPr>
              <a:t>arden.</a:t>
            </a:r>
            <a:endParaRPr lang="en-US" sz="2160" dirty="0">
              <a:solidFill>
                <a:srgbClr val="000000"/>
              </a:solidFill>
              <a:latin typeface="Calibri" panose="020F0502020204030204" pitchFamily="34" charset="0"/>
            </a:endParaRPr>
          </a:p>
        </p:txBody>
      </p:sp>
      <p:sp>
        <p:nvSpPr>
          <p:cNvPr id="2" name="Freeform 2" descr="LEAP logo">
            <a:extLst>
              <a:ext uri="{FF2B5EF4-FFF2-40B4-BE49-F238E27FC236}">
                <a16:creationId xmlns:a16="http://schemas.microsoft.com/office/drawing/2014/main" id="{44604CC5-7191-3589-2CAC-8769FF65F255}"/>
              </a:ext>
            </a:extLst>
          </p:cNvPr>
          <p:cNvSpPr/>
          <p:nvPr/>
        </p:nvSpPr>
        <p:spPr>
          <a:xfrm>
            <a:off x="178109" y="7113844"/>
            <a:ext cx="2867216" cy="995706"/>
          </a:xfrm>
          <a:custGeom>
            <a:avLst/>
            <a:gdLst/>
            <a:ahLst/>
            <a:cxnLst/>
            <a:rect l="l" t="t" r="r" b="b"/>
            <a:pathLst>
              <a:path w="2867216" h="995706">
                <a:moveTo>
                  <a:pt x="0" y="0"/>
                </a:moveTo>
                <a:lnTo>
                  <a:pt x="2867217" y="0"/>
                </a:lnTo>
                <a:lnTo>
                  <a:pt x="2867217" y="995706"/>
                </a:lnTo>
                <a:lnTo>
                  <a:pt x="0" y="99570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dirty="0"/>
          </a:p>
        </p:txBody>
      </p:sp>
    </p:spTree>
    <p:extLst>
      <p:ext uri="{BB962C8B-B14F-4D97-AF65-F5344CB8AC3E}">
        <p14:creationId xmlns:p14="http://schemas.microsoft.com/office/powerpoint/2010/main" val="379168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5CFDE02584FE40B5517E7D3E746F9F" ma:contentTypeVersion="18" ma:contentTypeDescription="Create a new document." ma:contentTypeScope="" ma:versionID="edf3d48250a48cf7de77d783e470130f">
  <xsd:schema xmlns:xsd="http://www.w3.org/2001/XMLSchema" xmlns:xs="http://www.w3.org/2001/XMLSchema" xmlns:p="http://schemas.microsoft.com/office/2006/metadata/properties" xmlns:ns2="ec6aa420-917f-483b-8a82-234982ee22e3" xmlns:ns3="a280c736-6624-4261-b35e-217fc03f2a21" targetNamespace="http://schemas.microsoft.com/office/2006/metadata/properties" ma:root="true" ma:fieldsID="a8dc17812ac18d53e2a9720b8fbcb591" ns2:_="" ns3:_="">
    <xsd:import namespace="ec6aa420-917f-483b-8a82-234982ee22e3"/>
    <xsd:import namespace="a280c736-6624-4261-b35e-217fc03f2a2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DateTaken" minOccurs="0"/>
                <xsd:element ref="ns2:MediaServiceAutoTags" minOccurs="0"/>
                <xsd:element ref="ns2:MediaServiceOCR"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6aa420-917f-483b-8a82-234982ee22e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80c736-6624-4261-b35e-217fc03f2a2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5472cf84-cd56-42d0-81cd-89c9f9476d63}" ma:internalName="TaxCatchAll" ma:showField="CatchAllData" ma:web="a280c736-6624-4261-b35e-217fc03f2a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280c736-6624-4261-b35e-217fc03f2a21" xsi:nil="true"/>
    <lcf76f155ced4ddcb4097134ff3c332f xmlns="ec6aa420-917f-483b-8a82-234982ee22e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1B8623-C022-4524-BFE6-E6DB088C93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6aa420-917f-483b-8a82-234982ee22e3"/>
    <ds:schemaRef ds:uri="a280c736-6624-4261-b35e-217fc03f2a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003BA9-9AEF-40C0-B418-4BED6866CB7A}">
  <ds:schemaRefs>
    <ds:schemaRef ds:uri="http://purl.org/dc/elements/1.1/"/>
    <ds:schemaRef ds:uri="http://purl.org/dc/terms/"/>
    <ds:schemaRef ds:uri="http://purl.org/dc/dcmitype/"/>
    <ds:schemaRef ds:uri="http://schemas.microsoft.com/office/2006/documentManagement/types"/>
    <ds:schemaRef ds:uri="http://www.w3.org/XML/1998/namespace"/>
    <ds:schemaRef ds:uri="a280c736-6624-4261-b35e-217fc03f2a21"/>
    <ds:schemaRef ds:uri="ec6aa420-917f-483b-8a82-234982ee22e3"/>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2987A05B-4E55-4221-B946-614A0D15D0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205</TotalTime>
  <Words>1241</Words>
  <Application>Microsoft Office PowerPoint</Application>
  <PresentationFormat>Custom</PresentationFormat>
  <Paragraphs>195</Paragraphs>
  <Slides>12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Raleway Bold Italics</vt:lpstr>
      <vt:lpstr>Raleway</vt:lpstr>
      <vt:lpstr>Aptos</vt:lpstr>
      <vt:lpstr>Raleway Bold</vt:lpstr>
      <vt:lpstr>Calibri</vt:lpstr>
      <vt:lpstr>Office Theme</vt:lpstr>
      <vt:lpstr>Introducing LEAP Awards</vt:lpstr>
      <vt:lpstr>What is LEAP?</vt:lpstr>
      <vt:lpstr>How does it work?</vt:lpstr>
      <vt:lpstr>To assign gold-silver-bronze tiers, SLAQ sections were classified as Core and Complementary using IWP guidance: </vt:lpstr>
      <vt:lpstr>How tiered awards are assigned</vt:lpstr>
      <vt:lpstr>Core and Complementary Sections used for LEAP Tiers</vt:lpstr>
      <vt:lpstr>How badges are assigned</vt:lpstr>
      <vt:lpstr>Questions by badge: School SLAQs (FFY25 version)</vt:lpstr>
      <vt:lpstr>Questions by badge: Out-of-School-Time (OST) SLAQ (FFY25 version)</vt:lpstr>
      <vt:lpstr>Questions by badge: Early Care and Education (ECE) SLAQ (FFY25 version)</vt:lpstr>
      <vt:lpstr>What will LEAP awardees receive?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LEAP Awards</dc:title>
  <dc:creator>scortez</dc:creator>
  <cp:lastModifiedBy>Carolyn Dawn Rider</cp:lastModifiedBy>
  <cp:revision>7</cp:revision>
  <dcterms:created xsi:type="dcterms:W3CDTF">2006-08-16T00:00:00Z</dcterms:created>
  <dcterms:modified xsi:type="dcterms:W3CDTF">2025-08-27T19:05:48Z</dcterms:modified>
  <dc:identifier>DAGY2RjCtRY</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0x0101004A5CFDE02584FE40B5517E7D3E746F9F</vt:lpwstr>
  </property>
  <property fmtid="{D5CDD505-2E9C-101B-9397-08002B2CF9AE}" pid="3" name="MediaServiceImageTags">
    <vt:lpwstr/>
  </property>
</Properties>
</file>