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61" r:id="rId5"/>
    <p:sldId id="761" r:id="rId6"/>
    <p:sldId id="760" r:id="rId7"/>
    <p:sldId id="768" r:id="rId8"/>
    <p:sldId id="783" r:id="rId9"/>
    <p:sldId id="774" r:id="rId10"/>
    <p:sldId id="762" r:id="rId11"/>
    <p:sldId id="763" r:id="rId12"/>
    <p:sldId id="778" r:id="rId13"/>
    <p:sldId id="767" r:id="rId14"/>
    <p:sldId id="790" r:id="rId15"/>
    <p:sldId id="792" r:id="rId16"/>
    <p:sldId id="789" r:id="rId17"/>
    <p:sldId id="777" r:id="rId18"/>
    <p:sldId id="793" r:id="rId19"/>
    <p:sldId id="764" r:id="rId20"/>
    <p:sldId id="267" r:id="rId21"/>
    <p:sldId id="794" r:id="rId22"/>
    <p:sldId id="7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9F92"/>
    <a:srgbClr val="077255"/>
    <a:srgbClr val="9D7340"/>
    <a:srgbClr val="E16815"/>
    <a:srgbClr val="008A68"/>
    <a:srgbClr val="00A177"/>
    <a:srgbClr val="A06328"/>
    <a:srgbClr val="718F9A"/>
    <a:srgbClr val="938B6D"/>
    <a:srgbClr val="75B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67346"/>
  </p:normalViewPr>
  <p:slideViewPr>
    <p:cSldViewPr snapToGrid="0">
      <p:cViewPr varScale="1">
        <p:scale>
          <a:sx n="81" d="100"/>
          <a:sy n="81" d="100"/>
        </p:scale>
        <p:origin x="1432" y="176"/>
      </p:cViewPr>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85E8A-87BB-224E-B5A8-623830A772C9}" type="datetimeFigureOut">
              <a:rPr lang="en-US" smtClean="0"/>
              <a:t>6/23/22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F1C7-5586-9D47-8B15-3BE6C9EDC2CB}" type="slidenum">
              <a:rPr lang="en-US" smtClean="0"/>
              <a:t>‹#›</a:t>
            </a:fld>
            <a:endParaRPr lang="en-US"/>
          </a:p>
        </p:txBody>
      </p:sp>
    </p:spTree>
    <p:extLst>
      <p:ext uri="{BB962C8B-B14F-4D97-AF65-F5344CB8AC3E}">
        <p14:creationId xmlns:p14="http://schemas.microsoft.com/office/powerpoint/2010/main" val="139859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a:t>
            </a:fld>
            <a:endParaRPr lang="en-US"/>
          </a:p>
        </p:txBody>
      </p:sp>
    </p:spTree>
    <p:extLst>
      <p:ext uri="{BB962C8B-B14F-4D97-AF65-F5344CB8AC3E}">
        <p14:creationId xmlns:p14="http://schemas.microsoft.com/office/powerpoint/2010/main" val="418595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SRH is a </a:t>
            </a:r>
            <a:r>
              <a:rPr lang="en-US" dirty="0" err="1"/>
              <a:t>frameqoekr</a:t>
            </a:r>
            <a:r>
              <a:rPr lang="en-US" dirty="0"/>
              <a:t> developed to determine if a regime shift occurred using FI patterns. </a:t>
            </a:r>
          </a:p>
          <a:p>
            <a:endParaRPr lang="en-US" dirty="0"/>
          </a:p>
          <a:p>
            <a:r>
              <a:rPr lang="en-US" dirty="0"/>
              <a:t>For example: </a:t>
            </a:r>
          </a:p>
          <a:p>
            <a:endParaRPr lang="en-US" dirty="0"/>
          </a:p>
          <a:p>
            <a:r>
              <a:rPr lang="en-US" dirty="0"/>
              <a:t>Give the examples of the 2SDV </a:t>
            </a:r>
          </a:p>
        </p:txBody>
      </p:sp>
      <p:sp>
        <p:nvSpPr>
          <p:cNvPr id="4" name="Slide Number Placeholder 3"/>
          <p:cNvSpPr>
            <a:spLocks noGrp="1"/>
          </p:cNvSpPr>
          <p:nvPr>
            <p:ph type="sldNum" sz="quarter" idx="5"/>
          </p:nvPr>
        </p:nvSpPr>
        <p:spPr/>
        <p:txBody>
          <a:bodyPr/>
          <a:lstStyle/>
          <a:p>
            <a:fld id="{BF68F1C7-5586-9D47-8B15-3BE6C9EDC2CB}" type="slidenum">
              <a:rPr lang="en-US" smtClean="0"/>
              <a:t>10</a:t>
            </a:fld>
            <a:endParaRPr lang="en-US"/>
          </a:p>
        </p:txBody>
      </p:sp>
    </p:spTree>
    <p:extLst>
      <p:ext uri="{BB962C8B-B14F-4D97-AF65-F5344CB8AC3E}">
        <p14:creationId xmlns:p14="http://schemas.microsoft.com/office/powerpoint/2010/main" val="101809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Regime shift analysis is performed </a:t>
            </a:r>
            <a:r>
              <a:rPr lang="en-US" dirty="0" err="1"/>
              <a:t>throught</a:t>
            </a:r>
            <a:r>
              <a:rPr lang="en-US" dirty="0"/>
              <a:t> Fisher information  results. In this graph we compare Fisher Information values of the natural and the regulated states of the system. </a:t>
            </a:r>
          </a:p>
        </p:txBody>
      </p:sp>
      <p:sp>
        <p:nvSpPr>
          <p:cNvPr id="4" name="Slide Number Placeholder 3"/>
          <p:cNvSpPr>
            <a:spLocks noGrp="1"/>
          </p:cNvSpPr>
          <p:nvPr>
            <p:ph type="sldNum" sz="quarter" idx="5"/>
          </p:nvPr>
        </p:nvSpPr>
        <p:spPr/>
        <p:txBody>
          <a:bodyPr/>
          <a:lstStyle/>
          <a:p>
            <a:fld id="{BF68F1C7-5586-9D47-8B15-3BE6C9EDC2CB}" type="slidenum">
              <a:rPr lang="en-US" smtClean="0"/>
              <a:t>11</a:t>
            </a:fld>
            <a:endParaRPr lang="en-US"/>
          </a:p>
        </p:txBody>
      </p:sp>
    </p:spTree>
    <p:extLst>
      <p:ext uri="{BB962C8B-B14F-4D97-AF65-F5344CB8AC3E}">
        <p14:creationId xmlns:p14="http://schemas.microsoft.com/office/powerpoint/2010/main" val="386686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Regime shift analysis is performed </a:t>
            </a:r>
            <a:r>
              <a:rPr lang="en-US" dirty="0" err="1"/>
              <a:t>throught</a:t>
            </a:r>
            <a:r>
              <a:rPr lang="en-US" dirty="0"/>
              <a:t> Fisher information  results. In this graph we compare Fisher Information values of the natural and the regulated states of the system. </a:t>
            </a:r>
          </a:p>
        </p:txBody>
      </p:sp>
      <p:sp>
        <p:nvSpPr>
          <p:cNvPr id="4" name="Slide Number Placeholder 3"/>
          <p:cNvSpPr>
            <a:spLocks noGrp="1"/>
          </p:cNvSpPr>
          <p:nvPr>
            <p:ph type="sldNum" sz="quarter" idx="5"/>
          </p:nvPr>
        </p:nvSpPr>
        <p:spPr/>
        <p:txBody>
          <a:bodyPr/>
          <a:lstStyle/>
          <a:p>
            <a:fld id="{BF68F1C7-5586-9D47-8B15-3BE6C9EDC2CB}" type="slidenum">
              <a:rPr lang="en-US" smtClean="0"/>
              <a:t>12</a:t>
            </a:fld>
            <a:endParaRPr lang="en-US"/>
          </a:p>
        </p:txBody>
      </p:sp>
    </p:spTree>
    <p:extLst>
      <p:ext uri="{BB962C8B-B14F-4D97-AF65-F5344CB8AC3E}">
        <p14:creationId xmlns:p14="http://schemas.microsoft.com/office/powerpoint/2010/main" val="369094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Regime shift analysis is performed </a:t>
            </a:r>
            <a:r>
              <a:rPr lang="en-US" dirty="0" err="1"/>
              <a:t>throught</a:t>
            </a:r>
            <a:r>
              <a:rPr lang="en-US" dirty="0"/>
              <a:t> Fisher information  results. In this graph we compare Fisher Information values of the natural and the regulated states of the system. </a:t>
            </a:r>
          </a:p>
        </p:txBody>
      </p:sp>
      <p:sp>
        <p:nvSpPr>
          <p:cNvPr id="4" name="Slide Number Placeholder 3"/>
          <p:cNvSpPr>
            <a:spLocks noGrp="1"/>
          </p:cNvSpPr>
          <p:nvPr>
            <p:ph type="sldNum" sz="quarter" idx="5"/>
          </p:nvPr>
        </p:nvSpPr>
        <p:spPr/>
        <p:txBody>
          <a:bodyPr/>
          <a:lstStyle/>
          <a:p>
            <a:fld id="{BF68F1C7-5586-9D47-8B15-3BE6C9EDC2CB}" type="slidenum">
              <a:rPr lang="en-US" smtClean="0"/>
              <a:t>13</a:t>
            </a:fld>
            <a:endParaRPr lang="en-US"/>
          </a:p>
        </p:txBody>
      </p:sp>
    </p:spTree>
    <p:extLst>
      <p:ext uri="{BB962C8B-B14F-4D97-AF65-F5344CB8AC3E}">
        <p14:creationId xmlns:p14="http://schemas.microsoft.com/office/powerpoint/2010/main" val="354938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Natural System remains within the +-2SDV range : meaning the system stays at an orderly dynamic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Mann-Kendall showed a decreasing trend: (3) </a:t>
            </a:r>
            <a:r>
              <a:rPr lang="en-US" dirty="0"/>
              <a:t>indicates warning of regime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The system is perturbed with climatic forces but still persists in time. </a:t>
            </a:r>
          </a:p>
          <a:p>
            <a:endParaRPr lang="en-US" dirty="0"/>
          </a:p>
          <a:p>
            <a:endParaRPr lang="en-US" dirty="0"/>
          </a:p>
          <a:p>
            <a:r>
              <a:rPr lang="en-US" dirty="0"/>
              <a:t>In the regulated system I was expecting a regime shift but </a:t>
            </a:r>
            <a:r>
              <a:rPr lang="en-US" dirty="0" err="1"/>
              <a:t>tdidn't</a:t>
            </a:r>
            <a:r>
              <a:rPr lang="en-US" dirty="0"/>
              <a:t> know when, </a:t>
            </a:r>
          </a:p>
          <a:p>
            <a:r>
              <a:rPr lang="en-US" dirty="0"/>
              <a:t>this is a larger system that has been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The regulated system shows a sharp increase in FI outside of +-2SDV range in 1948 that kept the system outside of the 2sdv range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ontserrat" pitchFamily="2" charset="77"/>
              </a:rPr>
              <a:t>An increase in the system is related to dynamic order.  However, it is not an indication that the system is moving toward a more humanly preferable state </a:t>
            </a:r>
          </a:p>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14</a:t>
            </a:fld>
            <a:endParaRPr lang="en-US"/>
          </a:p>
        </p:txBody>
      </p:sp>
    </p:spTree>
    <p:extLst>
      <p:ext uri="{BB962C8B-B14F-4D97-AF65-F5344CB8AC3E}">
        <p14:creationId xmlns:p14="http://schemas.microsoft.com/office/powerpoint/2010/main" val="304285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Natural System remains within the +-2SDV range : meaning the system stays at an orderly dynamic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Mann-Kendall showed a decreasing trend: (3) </a:t>
            </a:r>
            <a:r>
              <a:rPr lang="en-US" dirty="0"/>
              <a:t>indicates warning of regime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The system is perturbed with climatic forces but still persists in time. </a:t>
            </a:r>
          </a:p>
          <a:p>
            <a:endParaRPr lang="en-US" dirty="0"/>
          </a:p>
          <a:p>
            <a:endParaRPr lang="en-US" dirty="0"/>
          </a:p>
          <a:p>
            <a:r>
              <a:rPr lang="en-US" dirty="0"/>
              <a:t>In the regulated system I was expecting a regime shift but </a:t>
            </a:r>
            <a:r>
              <a:rPr lang="en-US" dirty="0" err="1"/>
              <a:t>tdidn't</a:t>
            </a:r>
            <a:r>
              <a:rPr lang="en-US" dirty="0"/>
              <a:t> know when, </a:t>
            </a:r>
          </a:p>
          <a:p>
            <a:r>
              <a:rPr lang="en-US" dirty="0"/>
              <a:t>this is a larger system that has been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The regulated system shows a sharp increase in FI outside of +-2SDV range in 1948 that kept the system outside of the 2sdv range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ontserrat" pitchFamily="2" charset="77"/>
              </a:rPr>
              <a:t>An increase in the system is related to dynamic order.  However, it is not an indication that the system is moving toward a more humanly preferable state </a:t>
            </a:r>
          </a:p>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15</a:t>
            </a:fld>
            <a:endParaRPr lang="en-US"/>
          </a:p>
        </p:txBody>
      </p:sp>
    </p:spTree>
    <p:extLst>
      <p:ext uri="{BB962C8B-B14F-4D97-AF65-F5344CB8AC3E}">
        <p14:creationId xmlns:p14="http://schemas.microsoft.com/office/powerpoint/2010/main" val="3756042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u="sng"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Moving into a graphical resilience representation are the stability landscapes of a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Stability landscapes represents the resilience attributes of the system (Walker, 2004), wide basins mean a greater number of system states can be experienced without crossing a threshold, while deep basins indicate greater perturbations are required to change the current state of the system away from the attractor (Walker et al., 2002).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figures depict the conditional probability of a given SDI value (</a:t>
            </a:r>
            <a:r>
              <a:rPr lang="en-US" sz="1200" kern="1200" dirty="0" err="1">
                <a:solidFill>
                  <a:schemeClr val="tx1"/>
                </a:solidFill>
                <a:effectLst/>
                <a:latin typeface="+mn-lt"/>
                <a:ea typeface="+mn-ea"/>
                <a:cs typeface="+mn-cs"/>
              </a:rPr>
              <a:t>SDI</a:t>
            </a:r>
            <a:r>
              <a:rPr lang="en-US" sz="1200" kern="1200" baseline="-25000" dirty="0" err="1">
                <a:solidFill>
                  <a:schemeClr val="tx1"/>
                </a:solidFill>
                <a:effectLst/>
                <a:latin typeface="+mn-lt"/>
                <a:ea typeface="+mn-ea"/>
                <a:cs typeface="+mn-cs"/>
              </a:rPr>
              <a:t>t</a:t>
            </a:r>
            <a:r>
              <a:rPr lang="en-US" sz="1200" kern="1200" dirty="0">
                <a:solidFill>
                  <a:schemeClr val="tx1"/>
                </a:solidFill>
                <a:effectLst/>
                <a:latin typeface="+mn-lt"/>
                <a:ea typeface="+mn-ea"/>
                <a:cs typeface="+mn-cs"/>
              </a:rPr>
              <a:t>) given a previous SDI value (SDI</a:t>
            </a:r>
            <a:r>
              <a:rPr lang="en-US" sz="1200" kern="1200" baseline="-25000" dirty="0">
                <a:solidFill>
                  <a:schemeClr val="tx1"/>
                </a:solidFill>
                <a:effectLst/>
                <a:latin typeface="+mn-lt"/>
                <a:ea typeface="+mn-ea"/>
                <a:cs typeface="+mn-cs"/>
              </a:rPr>
              <a:t>t-1</a:t>
            </a:r>
            <a:r>
              <a:rPr lang="en-US" sz="1200" kern="1200" dirty="0">
                <a:solidFill>
                  <a:schemeClr val="tx1"/>
                </a:solidFill>
                <a:effectLst/>
                <a:latin typeface="+mn-lt"/>
                <a:ea typeface="+mn-ea"/>
                <a:cs typeface="+mn-cs"/>
              </a:rPr>
              <a:t>).</a:t>
            </a:r>
            <a:r>
              <a:rPr lang="en-US" dirty="0">
                <a:effectLst/>
              </a:rPr>
              <a:t> </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clarity, the shadow in the quadrant plate reflects the probability density function of the basins of attractions. Stable states in the stability landscape are shown as the several occurring valleys and the hilltops mark the boundaries between basins of attraction and represent the states where the system exists for a period of time. </a:t>
            </a:r>
            <a:endParaRPr lang="en-US" dirty="0"/>
          </a:p>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16</a:t>
            </a:fld>
            <a:endParaRPr lang="en-US"/>
          </a:p>
        </p:txBody>
      </p:sp>
    </p:spTree>
    <p:extLst>
      <p:ext uri="{BB962C8B-B14F-4D97-AF65-F5344CB8AC3E}">
        <p14:creationId xmlns:p14="http://schemas.microsoft.com/office/powerpoint/2010/main" val="2217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provide insights into new opportunities for ecosystem improvement and management strategies.. </a:t>
            </a:r>
          </a:p>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17</a:t>
            </a:fld>
            <a:endParaRPr lang="en-US"/>
          </a:p>
        </p:txBody>
      </p:sp>
    </p:spTree>
    <p:extLst>
      <p:ext uri="{BB962C8B-B14F-4D97-AF65-F5344CB8AC3E}">
        <p14:creationId xmlns:p14="http://schemas.microsoft.com/office/powerpoint/2010/main" val="429168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18</a:t>
            </a:fld>
            <a:endParaRPr lang="en-US"/>
          </a:p>
        </p:txBody>
      </p:sp>
    </p:spTree>
    <p:extLst>
      <p:ext uri="{BB962C8B-B14F-4D97-AF65-F5344CB8AC3E}">
        <p14:creationId xmlns:p14="http://schemas.microsoft.com/office/powerpoint/2010/main" val="233645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SRH is a </a:t>
            </a:r>
            <a:r>
              <a:rPr lang="en-US" dirty="0" err="1"/>
              <a:t>frameqoekr</a:t>
            </a:r>
            <a:r>
              <a:rPr lang="en-US" dirty="0"/>
              <a:t> developed to determine if a regime shift occurred using FI patterns. </a:t>
            </a:r>
          </a:p>
          <a:p>
            <a:endParaRPr lang="en-US" dirty="0"/>
          </a:p>
          <a:p>
            <a:r>
              <a:rPr lang="en-US" dirty="0"/>
              <a:t>For example: </a:t>
            </a:r>
          </a:p>
          <a:p>
            <a:endParaRPr lang="en-US" dirty="0"/>
          </a:p>
          <a:p>
            <a:r>
              <a:rPr lang="en-US" dirty="0"/>
              <a:t>Give the examples of the 2SDV </a:t>
            </a:r>
          </a:p>
        </p:txBody>
      </p:sp>
      <p:sp>
        <p:nvSpPr>
          <p:cNvPr id="4" name="Slide Number Placeholder 3"/>
          <p:cNvSpPr>
            <a:spLocks noGrp="1"/>
          </p:cNvSpPr>
          <p:nvPr>
            <p:ph type="sldNum" sz="quarter" idx="5"/>
          </p:nvPr>
        </p:nvSpPr>
        <p:spPr/>
        <p:txBody>
          <a:bodyPr/>
          <a:lstStyle/>
          <a:p>
            <a:fld id="{BF68F1C7-5586-9D47-8B15-3BE6C9EDC2CB}" type="slidenum">
              <a:rPr lang="en-US" smtClean="0"/>
              <a:t>19</a:t>
            </a:fld>
            <a:endParaRPr lang="en-US"/>
          </a:p>
        </p:txBody>
      </p:sp>
    </p:spTree>
    <p:extLst>
      <p:ext uri="{BB962C8B-B14F-4D97-AF65-F5344CB8AC3E}">
        <p14:creationId xmlns:p14="http://schemas.microsoft.com/office/powerpoint/2010/main" val="101809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River basins are unique resilient SES which are the pillar of human development and environment interaction across scales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widespread anthropogenic development and climatic forcing have resulted in highly stressed systems</a:t>
            </a:r>
          </a:p>
        </p:txBody>
      </p:sp>
      <p:sp>
        <p:nvSpPr>
          <p:cNvPr id="4" name="Slide Number Placeholder 3"/>
          <p:cNvSpPr>
            <a:spLocks noGrp="1"/>
          </p:cNvSpPr>
          <p:nvPr>
            <p:ph type="sldNum" sz="quarter" idx="5"/>
          </p:nvPr>
        </p:nvSpPr>
        <p:spPr/>
        <p:txBody>
          <a:bodyPr/>
          <a:lstStyle/>
          <a:p>
            <a:fld id="{BF68F1C7-5586-9D47-8B15-3BE6C9EDC2CB}" type="slidenum">
              <a:rPr lang="en-US" smtClean="0"/>
              <a:t>2</a:t>
            </a:fld>
            <a:endParaRPr lang="en-US"/>
          </a:p>
        </p:txBody>
      </p:sp>
    </p:spTree>
    <p:extLst>
      <p:ext uri="{BB962C8B-B14F-4D97-AF65-F5344CB8AC3E}">
        <p14:creationId xmlns:p14="http://schemas.microsoft.com/office/powerpoint/2010/main" val="316087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resilience theory, river basins have the property of ecological resilience the capacity to absorb, adapt and transform to perturbations</a:t>
            </a:r>
          </a:p>
        </p:txBody>
      </p:sp>
      <p:sp>
        <p:nvSpPr>
          <p:cNvPr id="4" name="Slide Number Placeholder 3"/>
          <p:cNvSpPr>
            <a:spLocks noGrp="1"/>
          </p:cNvSpPr>
          <p:nvPr>
            <p:ph type="sldNum" sz="quarter" idx="5"/>
          </p:nvPr>
        </p:nvSpPr>
        <p:spPr/>
        <p:txBody>
          <a:bodyPr/>
          <a:lstStyle/>
          <a:p>
            <a:fld id="{BF68F1C7-5586-9D47-8B15-3BE6C9EDC2CB}" type="slidenum">
              <a:rPr lang="en-US" smtClean="0"/>
              <a:t>3</a:t>
            </a:fld>
            <a:endParaRPr lang="en-US"/>
          </a:p>
        </p:txBody>
      </p:sp>
    </p:spTree>
    <p:extLst>
      <p:ext uri="{BB962C8B-B14F-4D97-AF65-F5344CB8AC3E}">
        <p14:creationId xmlns:p14="http://schemas.microsoft.com/office/powerpoint/2010/main" val="212387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Persistent forcing, can bring the system to a critical threshold or limit, reaching a tipping point and  causing undesirable regime shifts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question is? </a:t>
            </a:r>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4</a:t>
            </a:fld>
            <a:endParaRPr lang="en-US"/>
          </a:p>
        </p:txBody>
      </p:sp>
    </p:spTree>
    <p:extLst>
      <p:ext uri="{BB962C8B-B14F-4D97-AF65-F5344CB8AC3E}">
        <p14:creationId xmlns:p14="http://schemas.microsoft.com/office/powerpoint/2010/main" val="116609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question is? </a:t>
            </a:r>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5</a:t>
            </a:fld>
            <a:endParaRPr lang="en-US"/>
          </a:p>
        </p:txBody>
      </p:sp>
    </p:spTree>
    <p:extLst>
      <p:ext uri="{BB962C8B-B14F-4D97-AF65-F5344CB8AC3E}">
        <p14:creationId xmlns:p14="http://schemas.microsoft.com/office/powerpoint/2010/main" val="8477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F68F1C7-5586-9D47-8B15-3BE6C9EDC2CB}" type="slidenum">
              <a:rPr lang="en-US" smtClean="0"/>
              <a:t>6</a:t>
            </a:fld>
            <a:endParaRPr lang="en-US"/>
          </a:p>
        </p:txBody>
      </p:sp>
    </p:spTree>
    <p:extLst>
      <p:ext uri="{BB962C8B-B14F-4D97-AF65-F5344CB8AC3E}">
        <p14:creationId xmlns:p14="http://schemas.microsoft.com/office/powerpoint/2010/main" val="263488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1"/>
              </a:solidFill>
            </a:endParaRPr>
          </a:p>
        </p:txBody>
      </p:sp>
      <p:sp>
        <p:nvSpPr>
          <p:cNvPr id="4" name="Slide Number Placeholder 3"/>
          <p:cNvSpPr>
            <a:spLocks noGrp="1"/>
          </p:cNvSpPr>
          <p:nvPr>
            <p:ph type="sldNum" sz="quarter" idx="5"/>
          </p:nvPr>
        </p:nvSpPr>
        <p:spPr/>
        <p:txBody>
          <a:bodyPr/>
          <a:lstStyle/>
          <a:p>
            <a:fld id="{BF68F1C7-5586-9D47-8B15-3BE6C9EDC2CB}" type="slidenum">
              <a:rPr lang="en-US" smtClean="0"/>
              <a:t>7</a:t>
            </a:fld>
            <a:endParaRPr lang="en-US"/>
          </a:p>
        </p:txBody>
      </p:sp>
    </p:spTree>
    <p:extLst>
      <p:ext uri="{BB962C8B-B14F-4D97-AF65-F5344CB8AC3E}">
        <p14:creationId xmlns:p14="http://schemas.microsoft.com/office/powerpoint/2010/main" val="35514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will be shown downstream of the basin at Ojinaga station</a:t>
            </a:r>
          </a:p>
        </p:txBody>
      </p:sp>
      <p:sp>
        <p:nvSpPr>
          <p:cNvPr id="4" name="Slide Number Placeholder 3"/>
          <p:cNvSpPr>
            <a:spLocks noGrp="1"/>
          </p:cNvSpPr>
          <p:nvPr>
            <p:ph type="sldNum" sz="quarter" idx="5"/>
          </p:nvPr>
        </p:nvSpPr>
        <p:spPr/>
        <p:txBody>
          <a:bodyPr/>
          <a:lstStyle/>
          <a:p>
            <a:fld id="{BF68F1C7-5586-9D47-8B15-3BE6C9EDC2CB}" type="slidenum">
              <a:rPr lang="en-US" smtClean="0"/>
              <a:t>8</a:t>
            </a:fld>
            <a:endParaRPr lang="en-US"/>
          </a:p>
        </p:txBody>
      </p:sp>
    </p:spTree>
    <p:extLst>
      <p:ext uri="{BB962C8B-B14F-4D97-AF65-F5344CB8AC3E}">
        <p14:creationId xmlns:p14="http://schemas.microsoft.com/office/powerpoint/2010/main" val="294127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70C0"/>
                </a:solidFill>
                <a:latin typeface="Helvetica" pitchFamily="2" charset="0"/>
              </a:rPr>
              <a:t>The ecological resilience assessment consist of 3 main steps, </a:t>
            </a:r>
          </a:p>
          <a:p>
            <a:endParaRPr lang="en-US" sz="1200" b="1" dirty="0">
              <a:solidFill>
                <a:srgbClr val="0070C0"/>
              </a:solidFill>
              <a:latin typeface="Helvetica" pitchFamily="2" charset="0"/>
            </a:endParaRPr>
          </a:p>
          <a:p>
            <a:pPr marL="228600" indent="-228600">
              <a:buAutoNum type="arabicPeriod"/>
            </a:pPr>
            <a:r>
              <a:rPr lang="en-US" sz="1200" b="1" dirty="0">
                <a:solidFill>
                  <a:srgbClr val="0070C0"/>
                </a:solidFill>
                <a:latin typeface="Helvetica" pitchFamily="2" charset="0"/>
              </a:rPr>
              <a:t>Streamflow naturalizations using gauged streamflow timeseries: </a:t>
            </a:r>
            <a:r>
              <a:rPr lang="en-US" sz="1200" kern="1200" dirty="0">
                <a:solidFill>
                  <a:schemeClr val="tx1"/>
                </a:solidFill>
                <a:effectLst/>
                <a:latin typeface="+mn-lt"/>
                <a:ea typeface="+mn-ea"/>
                <a:cs typeface="+mn-cs"/>
              </a:rPr>
              <a:t>to convert gaged flows to natural flows that would have occurred in the absence of anthropogenic impacts such as reservoir development, water supply diversions, return flows, stream losses, and other factors (</a:t>
            </a:r>
            <a:r>
              <a:rPr lang="en-US" sz="1200" kern="1200" dirty="0" err="1">
                <a:solidFill>
                  <a:schemeClr val="tx1"/>
                </a:solidFill>
                <a:effectLst/>
                <a:latin typeface="+mn-lt"/>
                <a:ea typeface="+mn-ea"/>
                <a:cs typeface="+mn-cs"/>
              </a:rPr>
              <a:t>Wurbs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Asce</a:t>
            </a:r>
            <a:r>
              <a:rPr lang="en-US" sz="1200" kern="1200" dirty="0">
                <a:solidFill>
                  <a:schemeClr val="tx1"/>
                </a:solidFill>
                <a:effectLst/>
                <a:latin typeface="+mn-lt"/>
                <a:ea typeface="+mn-ea"/>
                <a:cs typeface="+mn-cs"/>
              </a:rPr>
              <a:t>, 2006). </a:t>
            </a:r>
          </a:p>
          <a:p>
            <a:pPr marL="228600" indent="-228600">
              <a:buAutoNum type="arabicPeriod"/>
            </a:pPr>
            <a:endParaRPr lang="en-US" sz="1200" b="1" dirty="0">
              <a:solidFill>
                <a:srgbClr val="0070C0"/>
              </a:solidFill>
              <a:latin typeface="Helvetica" pitchFamily="2" charset="0"/>
            </a:endParaRPr>
          </a:p>
          <a:p>
            <a:pPr marL="228600" indent="-228600">
              <a:buAutoNum type="arabicPeriod"/>
            </a:pPr>
            <a:r>
              <a:rPr lang="en-US" sz="1200" b="1" dirty="0">
                <a:solidFill>
                  <a:srgbClr val="0070C0"/>
                </a:solidFill>
                <a:latin typeface="Helvetica" pitchFamily="2" charset="0"/>
              </a:rPr>
              <a:t>Hydrologic Assessment: </a:t>
            </a:r>
            <a:r>
              <a:rPr lang="en-US" sz="1200" kern="1200" dirty="0">
                <a:solidFill>
                  <a:schemeClr val="tx1"/>
                </a:solidFill>
                <a:effectLst/>
                <a:latin typeface="+mn-lt"/>
                <a:ea typeface="+mn-ea"/>
                <a:cs typeface="+mn-cs"/>
              </a:rPr>
              <a:t>the SDI is used to normalize streamflow allowing an adequate comparison of the naturalized and regulated hydrologic conditions of a single control point. </a:t>
            </a:r>
            <a:endParaRPr lang="en-US" sz="1200" b="1" dirty="0">
              <a:solidFill>
                <a:srgbClr val="0070C0"/>
              </a:solidFill>
              <a:latin typeface="Helvetica" pitchFamily="2" charset="0"/>
            </a:endParaRPr>
          </a:p>
          <a:p>
            <a:pPr marL="228600" indent="-228600">
              <a:buAutoNum type="arabicPeriod"/>
            </a:pPr>
            <a:r>
              <a:rPr lang="en-US" sz="1200" b="1" dirty="0">
                <a:solidFill>
                  <a:srgbClr val="0070C0"/>
                </a:solidFill>
                <a:latin typeface="Helvetica" pitchFamily="2" charset="0"/>
              </a:rPr>
              <a:t>3. Regime shift Assessment: is performed using  </a:t>
            </a:r>
            <a:r>
              <a:rPr lang="en-US" sz="1200" kern="1200" dirty="0">
                <a:solidFill>
                  <a:schemeClr val="tx1"/>
                </a:solidFill>
                <a:effectLst/>
                <a:latin typeface="+mn-lt"/>
                <a:ea typeface="+mn-ea"/>
                <a:cs typeface="+mn-cs"/>
              </a:rPr>
              <a:t>quantitative indicator Fisher information (FI) captures the detection of regime shifts</a:t>
            </a:r>
            <a:r>
              <a:rPr lang="en-US" dirty="0">
                <a:effectLst/>
              </a:rPr>
              <a:t> </a:t>
            </a:r>
            <a:endParaRPr lang="en-US" sz="1200" b="1" dirty="0">
              <a:solidFill>
                <a:srgbClr val="0070C0"/>
              </a:solidFill>
              <a:effectLst/>
              <a:latin typeface="Helvetica" pitchFamily="2" charset="0"/>
            </a:endParaRPr>
          </a:p>
          <a:p>
            <a:pPr marL="228600" indent="-228600">
              <a:buAutoNum type="arabicPeriod"/>
            </a:pPr>
            <a:endParaRPr lang="en-US" sz="1200" b="1" dirty="0">
              <a:solidFill>
                <a:srgbClr val="0070C0"/>
              </a:solidFill>
              <a:effectLst/>
              <a:latin typeface="Helvetica" pitchFamily="2" charset="0"/>
            </a:endParaRPr>
          </a:p>
          <a:p>
            <a:pPr marL="228600" indent="-228600">
              <a:buAutoNum type="arabicPeriod"/>
            </a:pPr>
            <a:r>
              <a:rPr lang="en-US" sz="1200" b="1" dirty="0">
                <a:solidFill>
                  <a:srgbClr val="0070C0"/>
                </a:solidFill>
                <a:effectLst/>
                <a:latin typeface="Helvetica" pitchFamily="2" charset="0"/>
              </a:rPr>
              <a:t>The outputs of the ecological resilient assessment will be </a:t>
            </a:r>
            <a:endParaRPr lang="en-US" sz="1200" b="1" dirty="0">
              <a:solidFill>
                <a:srgbClr val="0070C0"/>
              </a:solidFill>
              <a:latin typeface="Helvetica" pitchFamily="2" charset="0"/>
            </a:endParaRPr>
          </a:p>
          <a:p>
            <a:pPr marL="228600" indent="-228600">
              <a:buAutoNum type="arabicPeriod"/>
            </a:pPr>
            <a:endParaRPr lang="en-US" sz="1200" b="1" dirty="0">
              <a:solidFill>
                <a:srgbClr val="0070C0"/>
              </a:solidFill>
              <a:latin typeface="Helvetica" pitchFamily="2" charset="0"/>
            </a:endParaRPr>
          </a:p>
          <a:p>
            <a:r>
              <a:rPr lang="en-US" sz="1200" kern="1200" dirty="0">
                <a:solidFill>
                  <a:schemeClr val="tx1"/>
                </a:solidFill>
                <a:effectLst/>
                <a:latin typeface="+mn-lt"/>
                <a:ea typeface="+mn-ea"/>
                <a:cs typeface="+mn-cs"/>
              </a:rPr>
              <a:t>Fisher Index: offers a means of measuring the amount of information about an unknown parameter based on current observations (Ahmad, </a:t>
            </a:r>
            <a:r>
              <a:rPr lang="en-US" sz="1200" kern="1200" dirty="0" err="1">
                <a:solidFill>
                  <a:schemeClr val="tx1"/>
                </a:solidFill>
                <a:effectLst/>
                <a:latin typeface="+mn-lt"/>
                <a:ea typeface="+mn-ea"/>
                <a:cs typeface="+mn-cs"/>
              </a:rPr>
              <a:t>Derrible</a:t>
            </a:r>
            <a:r>
              <a:rPr lang="en-US" sz="1200" kern="1200" dirty="0">
                <a:solidFill>
                  <a:schemeClr val="tx1"/>
                </a:solidFill>
                <a:effectLst/>
                <a:latin typeface="+mn-lt"/>
                <a:ea typeface="+mn-ea"/>
                <a:cs typeface="+mn-cs"/>
              </a:rPr>
              <a:t>, and Cabezas, 2017). This approach collapse the behavior of one or multiple variables of a complex system into an index, showing the overall system dynamics, regimes, and regime shifts (</a:t>
            </a:r>
            <a:r>
              <a:rPr lang="en-US" sz="1200" kern="1200" dirty="0" err="1">
                <a:solidFill>
                  <a:schemeClr val="tx1"/>
                </a:solidFill>
                <a:effectLst/>
                <a:latin typeface="+mn-lt"/>
                <a:ea typeface="+mn-ea"/>
                <a:cs typeface="+mn-cs"/>
              </a:rPr>
              <a:t>Fath</a:t>
            </a:r>
            <a:r>
              <a:rPr lang="en-US" sz="1200" kern="1200" dirty="0">
                <a:solidFill>
                  <a:schemeClr val="tx1"/>
                </a:solidFill>
                <a:effectLst/>
                <a:latin typeface="+mn-lt"/>
                <a:ea typeface="+mn-ea"/>
                <a:cs typeface="+mn-cs"/>
              </a:rPr>
              <a:t>, Cabezas, and Pawlowski, 2003; </a:t>
            </a:r>
            <a:r>
              <a:rPr lang="en-US" sz="1200" kern="1200" dirty="0" err="1">
                <a:solidFill>
                  <a:schemeClr val="tx1"/>
                </a:solidFill>
                <a:effectLst/>
                <a:latin typeface="+mn-lt"/>
                <a:ea typeface="+mn-ea"/>
                <a:cs typeface="+mn-cs"/>
              </a:rPr>
              <a:t>Karunanithi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2008). FI has been used in ecosystem regime shift analysis including shallow lakes (</a:t>
            </a:r>
            <a:r>
              <a:rPr lang="en-US" sz="1200" kern="1200" dirty="0" err="1">
                <a:solidFill>
                  <a:schemeClr val="tx1"/>
                </a:solidFill>
                <a:effectLst/>
                <a:latin typeface="+mn-lt"/>
                <a:ea typeface="+mn-ea"/>
                <a:cs typeface="+mn-cs"/>
              </a:rPr>
              <a:t>Karunanithi</a:t>
            </a:r>
            <a:r>
              <a:rPr lang="en-US" sz="1200" kern="1200" dirty="0">
                <a:solidFill>
                  <a:schemeClr val="tx1"/>
                </a:solidFill>
                <a:effectLst/>
                <a:latin typeface="+mn-lt"/>
                <a:ea typeface="+mn-ea"/>
                <a:cs typeface="+mn-cs"/>
              </a:rPr>
              <a:t> et al., 2008), marine ecosystems (Mantua, 2004) , predator-prey dynamics (Mayer, 2005 ) and social-ecological systems including analysis of regime shifts in the sustainability of a regional system  (Eason and Cabezas, 2012), in water supply systems (Skarbek, M. 2019 ),</a:t>
            </a:r>
            <a:r>
              <a:rPr lang="en-US" dirty="0">
                <a:effectLst/>
              </a:rPr>
              <a:t> </a:t>
            </a:r>
            <a:endParaRPr lang="en-US" dirty="0"/>
          </a:p>
        </p:txBody>
      </p:sp>
      <p:sp>
        <p:nvSpPr>
          <p:cNvPr id="4" name="Slide Number Placeholder 3"/>
          <p:cNvSpPr>
            <a:spLocks noGrp="1"/>
          </p:cNvSpPr>
          <p:nvPr>
            <p:ph type="sldNum" sz="quarter" idx="5"/>
          </p:nvPr>
        </p:nvSpPr>
        <p:spPr/>
        <p:txBody>
          <a:bodyPr/>
          <a:lstStyle/>
          <a:p>
            <a:fld id="{BF68F1C7-5586-9D47-8B15-3BE6C9EDC2CB}" type="slidenum">
              <a:rPr lang="en-US" smtClean="0"/>
              <a:t>9</a:t>
            </a:fld>
            <a:endParaRPr lang="en-US"/>
          </a:p>
        </p:txBody>
      </p:sp>
    </p:spTree>
    <p:extLst>
      <p:ext uri="{BB962C8B-B14F-4D97-AF65-F5344CB8AC3E}">
        <p14:creationId xmlns:p14="http://schemas.microsoft.com/office/powerpoint/2010/main" val="107993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77C55-C64D-0047-871B-44EE5E55FE8D}" type="datetime1">
              <a:rPr lang="en-US" smtClean="0"/>
              <a:t>6/23/22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6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88FB3C-87CE-2441-9833-720E38473E76}" type="datetime1">
              <a:rPr lang="en-US" smtClean="0"/>
              <a:t>6/23/22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27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49FE9-3CEE-7345-AB14-84E71FCFB453}" type="datetime1">
              <a:rPr lang="en-US" smtClean="0"/>
              <a:t>6/23/22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687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E1FDD-0365-184A-A5A3-5AB871D96222}" type="datetime1">
              <a:rPr lang="en-US" smtClean="0"/>
              <a:t>6/23/22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935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830EF-FFBD-3847-90B0-EEBADFE0FB63}" type="datetime1">
              <a:rPr lang="en-US" smtClean="0"/>
              <a:t>6/23/22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02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FA479-0378-7147-BDDD-A3ED8913A70B}" type="datetime1">
              <a:rPr lang="en-US" smtClean="0"/>
              <a:t>6/23/22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54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DAA8C4-50AB-8742-9DFA-E5A159739476}" type="datetime1">
              <a:rPr lang="en-US" smtClean="0"/>
              <a:t>6/23/22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528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659DE-A114-6947-8000-8B882D80144F}" type="datetime1">
              <a:rPr lang="en-US" smtClean="0"/>
              <a:t>6/23/22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845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6E202-AAAB-ED41-B6A6-6D455564C540}" type="datetime1">
              <a:rPr lang="en-US" smtClean="0"/>
              <a:t>6/23/22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676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8E475-426A-F540-8E3A-5F1B118EEFC5}" type="datetime1">
              <a:rPr lang="en-US" smtClean="0"/>
              <a:t>6/23/22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92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8979F-20BF-5A4D-B2F3-25751D6E85CB}" type="datetime1">
              <a:rPr lang="en-US" smtClean="0"/>
              <a:t>6/23/22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6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48F9E-3769-7043-B2B7-7BDB8D9E6722}" type="datetime1">
              <a:rPr lang="en-US" smtClean="0"/>
              <a:t>6/23/22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19220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287F22-C838-E94D-ABD4-9DF8D428D016}"/>
              </a:ext>
            </a:extLst>
          </p:cNvPr>
          <p:cNvPicPr>
            <a:picLocks noGrp="1" noChangeAspect="1"/>
          </p:cNvPicPr>
          <p:nvPr>
            <p:ph idx="1"/>
          </p:nvPr>
        </p:nvPicPr>
        <p:blipFill rotWithShape="1">
          <a:blip r:embed="rId3"/>
          <a:srcRect t="46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20F1674-E816-0544-AAE0-DC18929A742E}"/>
              </a:ext>
            </a:extLst>
          </p:cNvPr>
          <p:cNvSpPr txBox="1"/>
          <p:nvPr/>
        </p:nvSpPr>
        <p:spPr>
          <a:xfrm>
            <a:off x="1468582" y="2519397"/>
            <a:ext cx="9609725" cy="2123658"/>
          </a:xfrm>
          <a:prstGeom prst="rect">
            <a:avLst/>
          </a:prstGeom>
          <a:solidFill>
            <a:schemeClr val="bg1"/>
          </a:solidFill>
        </p:spPr>
        <p:txBody>
          <a:bodyPr wrap="square" rtlCol="0">
            <a:spAutoFit/>
          </a:bodyPr>
          <a:lstStyle/>
          <a:p>
            <a:pPr algn="ctr"/>
            <a:r>
              <a:rPr lang="en-US" sz="4400" b="1">
                <a:solidFill>
                  <a:srgbClr val="E16815"/>
                </a:solidFill>
                <a:latin typeface="Montserrat" pitchFamily="2" charset="77"/>
              </a:rPr>
              <a:t>Resilience Changes in a River Basin using long-term streamflow data</a:t>
            </a:r>
            <a:endParaRPr lang="en-US" sz="4400" b="1" dirty="0">
              <a:solidFill>
                <a:srgbClr val="E16815"/>
              </a:solidFill>
              <a:latin typeface="Montserrat" pitchFamily="2" charset="77"/>
            </a:endParaRPr>
          </a:p>
        </p:txBody>
      </p:sp>
      <p:pic>
        <p:nvPicPr>
          <p:cNvPr id="5" name="Content Placeholder 3">
            <a:extLst>
              <a:ext uri="{FF2B5EF4-FFF2-40B4-BE49-F238E27FC236}">
                <a16:creationId xmlns:a16="http://schemas.microsoft.com/office/drawing/2014/main" id="{10A3CD1C-36BA-0A49-8465-70DDBF570FC3}"/>
              </a:ext>
            </a:extLst>
          </p:cNvPr>
          <p:cNvPicPr>
            <a:picLocks noChangeAspect="1"/>
          </p:cNvPicPr>
          <p:nvPr/>
        </p:nvPicPr>
        <p:blipFill rotWithShape="1">
          <a:blip r:embed="rId3"/>
          <a:srcRect l="65603" t="79021" b="7704"/>
          <a:stretch/>
        </p:blipFill>
        <p:spPr>
          <a:xfrm>
            <a:off x="7998372" y="5114866"/>
            <a:ext cx="4193628" cy="914400"/>
          </a:xfrm>
          <a:prstGeom prst="rect">
            <a:avLst/>
          </a:prstGeom>
        </p:spPr>
      </p:pic>
      <p:sp>
        <p:nvSpPr>
          <p:cNvPr id="7" name="TextBox 6">
            <a:extLst>
              <a:ext uri="{FF2B5EF4-FFF2-40B4-BE49-F238E27FC236}">
                <a16:creationId xmlns:a16="http://schemas.microsoft.com/office/drawing/2014/main" id="{CECA0D34-88FC-2C4A-AA48-450191DAFED6}"/>
              </a:ext>
            </a:extLst>
          </p:cNvPr>
          <p:cNvSpPr txBox="1"/>
          <p:nvPr/>
        </p:nvSpPr>
        <p:spPr>
          <a:xfrm>
            <a:off x="7803931" y="5934670"/>
            <a:ext cx="4193627" cy="369332"/>
          </a:xfrm>
          <a:prstGeom prst="rect">
            <a:avLst/>
          </a:prstGeom>
          <a:solidFill>
            <a:schemeClr val="bg1"/>
          </a:solidFill>
        </p:spPr>
        <p:txBody>
          <a:bodyPr wrap="square" rtlCol="0">
            <a:spAutoFit/>
          </a:bodyPr>
          <a:lstStyle/>
          <a:p>
            <a:pPr algn="r"/>
            <a:r>
              <a:rPr lang="en-US" b="1" dirty="0">
                <a:solidFill>
                  <a:srgbClr val="8D9F92"/>
                </a:solidFill>
              </a:rPr>
              <a:t>legarza@ucdavis.edu</a:t>
            </a:r>
          </a:p>
        </p:txBody>
      </p:sp>
    </p:spTree>
    <p:extLst>
      <p:ext uri="{BB962C8B-B14F-4D97-AF65-F5344CB8AC3E}">
        <p14:creationId xmlns:p14="http://schemas.microsoft.com/office/powerpoint/2010/main" val="377917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id="{087BC515-BE48-814A-8440-D063DD5381E5}"/>
              </a:ext>
            </a:extLst>
          </p:cNvPr>
          <p:cNvPicPr/>
          <p:nvPr/>
        </p:nvPicPr>
        <p:blipFill rotWithShape="1">
          <a:blip r:embed="rId3"/>
          <a:srcRect r="69266"/>
          <a:stretch/>
        </p:blipFill>
        <p:spPr>
          <a:xfrm>
            <a:off x="2656966" y="1853400"/>
            <a:ext cx="1886459" cy="3996648"/>
          </a:xfrm>
          <a:prstGeom prst="rect">
            <a:avLst/>
          </a:prstGeom>
          <a:ln/>
        </p:spPr>
      </p:pic>
      <p:sp>
        <p:nvSpPr>
          <p:cNvPr id="5" name="Rectangle 4">
            <a:extLst>
              <a:ext uri="{FF2B5EF4-FFF2-40B4-BE49-F238E27FC236}">
                <a16:creationId xmlns:a16="http://schemas.microsoft.com/office/drawing/2014/main" id="{E43D5270-7443-5545-AE4C-218B67E8A38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9A58C1-7C83-4A4A-B4D3-368676B1269D}"/>
              </a:ext>
            </a:extLst>
          </p:cNvPr>
          <p:cNvSpPr txBox="1"/>
          <p:nvPr/>
        </p:nvSpPr>
        <p:spPr>
          <a:xfrm>
            <a:off x="4543425" y="2014974"/>
            <a:ext cx="5327904" cy="646331"/>
          </a:xfrm>
          <a:prstGeom prst="rect">
            <a:avLst/>
          </a:prstGeom>
          <a:noFill/>
        </p:spPr>
        <p:txBody>
          <a:bodyPr wrap="square" rtlCol="0">
            <a:spAutoFit/>
          </a:bodyPr>
          <a:lstStyle/>
          <a:p>
            <a:r>
              <a:rPr lang="en-US" dirty="0"/>
              <a:t>(1) A system is dynamic when a non zero Fisher Index (FI)  is constant</a:t>
            </a:r>
          </a:p>
        </p:txBody>
      </p:sp>
      <p:sp>
        <p:nvSpPr>
          <p:cNvPr id="10" name="TextBox 9">
            <a:extLst>
              <a:ext uri="{FF2B5EF4-FFF2-40B4-BE49-F238E27FC236}">
                <a16:creationId xmlns:a16="http://schemas.microsoft.com/office/drawing/2014/main" id="{C3804518-F7F0-EE4B-A5B6-6DA1181879EA}"/>
              </a:ext>
            </a:extLst>
          </p:cNvPr>
          <p:cNvSpPr txBox="1"/>
          <p:nvPr/>
        </p:nvSpPr>
        <p:spPr>
          <a:xfrm>
            <a:off x="4543425" y="3021567"/>
            <a:ext cx="5327904" cy="646331"/>
          </a:xfrm>
          <a:prstGeom prst="rect">
            <a:avLst/>
          </a:prstGeom>
          <a:noFill/>
        </p:spPr>
        <p:txBody>
          <a:bodyPr wrap="square" rtlCol="0">
            <a:spAutoFit/>
          </a:bodyPr>
          <a:lstStyle/>
          <a:p>
            <a:r>
              <a:rPr lang="en-US" dirty="0"/>
              <a:t>(2) A steady decrease in FI indicates warning of regime shift</a:t>
            </a:r>
          </a:p>
        </p:txBody>
      </p:sp>
      <p:sp>
        <p:nvSpPr>
          <p:cNvPr id="11" name="TextBox 10">
            <a:extLst>
              <a:ext uri="{FF2B5EF4-FFF2-40B4-BE49-F238E27FC236}">
                <a16:creationId xmlns:a16="http://schemas.microsoft.com/office/drawing/2014/main" id="{6C839334-04E5-5A43-9DC8-1CAEC0FDCA9D}"/>
              </a:ext>
            </a:extLst>
          </p:cNvPr>
          <p:cNvSpPr txBox="1"/>
          <p:nvPr/>
        </p:nvSpPr>
        <p:spPr>
          <a:xfrm>
            <a:off x="4543425" y="4045196"/>
            <a:ext cx="5327904" cy="646331"/>
          </a:xfrm>
          <a:prstGeom prst="rect">
            <a:avLst/>
          </a:prstGeom>
          <a:noFill/>
        </p:spPr>
        <p:txBody>
          <a:bodyPr wrap="square" rtlCol="0">
            <a:spAutoFit/>
          </a:bodyPr>
          <a:lstStyle/>
          <a:p>
            <a:r>
              <a:rPr lang="en-US" dirty="0"/>
              <a:t>(3) A steady increase in FI indicates the system is becoming organized and stable</a:t>
            </a:r>
          </a:p>
        </p:txBody>
      </p:sp>
      <p:sp>
        <p:nvSpPr>
          <p:cNvPr id="12" name="TextBox 11">
            <a:extLst>
              <a:ext uri="{FF2B5EF4-FFF2-40B4-BE49-F238E27FC236}">
                <a16:creationId xmlns:a16="http://schemas.microsoft.com/office/drawing/2014/main" id="{2B4B50B2-05BC-1F4F-B32B-D2E42808BC4D}"/>
              </a:ext>
            </a:extLst>
          </p:cNvPr>
          <p:cNvSpPr txBox="1"/>
          <p:nvPr/>
        </p:nvSpPr>
        <p:spPr>
          <a:xfrm>
            <a:off x="4543425" y="5034340"/>
            <a:ext cx="5829300" cy="1138773"/>
          </a:xfrm>
          <a:prstGeom prst="rect">
            <a:avLst/>
          </a:prstGeom>
          <a:noFill/>
        </p:spPr>
        <p:txBody>
          <a:bodyPr wrap="square" rtlCol="0">
            <a:spAutoFit/>
          </a:bodyPr>
          <a:lstStyle/>
          <a:p>
            <a:r>
              <a:rPr lang="en-US" dirty="0"/>
              <a:t>(4) A sharp change in FI denotes a regime shift*</a:t>
            </a:r>
          </a:p>
          <a:p>
            <a:r>
              <a:rPr lang="en-US" dirty="0"/>
              <a:t>*FI values are greater than +-2 SDV from the mean of FI </a:t>
            </a:r>
            <a:r>
              <a:rPr lang="en-US" sz="1400" dirty="0"/>
              <a:t>(Gonzalez-</a:t>
            </a:r>
            <a:r>
              <a:rPr lang="en-US" sz="1400" dirty="0" err="1"/>
              <a:t>Mejía</a:t>
            </a:r>
            <a:r>
              <a:rPr lang="en-US" sz="1400" dirty="0"/>
              <a:t> </a:t>
            </a:r>
            <a:r>
              <a:rPr lang="en-US" sz="1400" i="1" dirty="0"/>
              <a:t>et al.</a:t>
            </a:r>
            <a:r>
              <a:rPr lang="en-US" sz="1400" dirty="0"/>
              <a:t>, 2012).  </a:t>
            </a:r>
          </a:p>
          <a:p>
            <a:endParaRPr lang="en-US" dirty="0"/>
          </a:p>
        </p:txBody>
      </p:sp>
      <p:sp>
        <p:nvSpPr>
          <p:cNvPr id="13" name="Rectangle 12">
            <a:extLst>
              <a:ext uri="{FF2B5EF4-FFF2-40B4-BE49-F238E27FC236}">
                <a16:creationId xmlns:a16="http://schemas.microsoft.com/office/drawing/2014/main" id="{FFFC7F25-B1E8-E046-9C14-25440AC14421}"/>
              </a:ext>
            </a:extLst>
          </p:cNvPr>
          <p:cNvSpPr/>
          <p:nvPr/>
        </p:nvSpPr>
        <p:spPr>
          <a:xfrm>
            <a:off x="2809449" y="1064586"/>
            <a:ext cx="7697564" cy="400110"/>
          </a:xfrm>
          <a:prstGeom prst="rect">
            <a:avLst/>
          </a:prstGeom>
        </p:spPr>
        <p:txBody>
          <a:bodyPr wrap="square">
            <a:spAutoFit/>
          </a:bodyPr>
          <a:lstStyle/>
          <a:p>
            <a:r>
              <a:rPr lang="en-US" sz="2000" dirty="0">
                <a:solidFill>
                  <a:schemeClr val="accent2"/>
                </a:solidFill>
                <a:latin typeface="Helvetica" pitchFamily="2" charset="0"/>
              </a:rPr>
              <a:t>Sustainable Regime Hypothesis (Cabezas and </a:t>
            </a:r>
            <a:r>
              <a:rPr lang="en-US" sz="2000" dirty="0" err="1">
                <a:solidFill>
                  <a:schemeClr val="accent2"/>
                </a:solidFill>
                <a:latin typeface="Helvetica" pitchFamily="2" charset="0"/>
              </a:rPr>
              <a:t>Fath</a:t>
            </a:r>
            <a:r>
              <a:rPr lang="en-US" sz="2000" dirty="0">
                <a:solidFill>
                  <a:schemeClr val="accent2"/>
                </a:solidFill>
                <a:latin typeface="Helvetica" pitchFamily="2" charset="0"/>
              </a:rPr>
              <a:t>, 2002) </a:t>
            </a:r>
            <a:endParaRPr lang="en-US" sz="2000" dirty="0"/>
          </a:p>
        </p:txBody>
      </p:sp>
      <p:sp>
        <p:nvSpPr>
          <p:cNvPr id="15" name="TextBox 14">
            <a:extLst>
              <a:ext uri="{FF2B5EF4-FFF2-40B4-BE49-F238E27FC236}">
                <a16:creationId xmlns:a16="http://schemas.microsoft.com/office/drawing/2014/main" id="{BF88E3C9-85A1-5F4A-85AB-E3E1FF1CD52B}"/>
              </a:ext>
            </a:extLst>
          </p:cNvPr>
          <p:cNvSpPr txBox="1"/>
          <p:nvPr/>
        </p:nvSpPr>
        <p:spPr>
          <a:xfrm>
            <a:off x="-137804" y="305237"/>
            <a:ext cx="7326498" cy="523220"/>
          </a:xfrm>
          <a:prstGeom prst="rect">
            <a:avLst/>
          </a:prstGeom>
          <a:noFill/>
        </p:spPr>
        <p:txBody>
          <a:bodyPr wrap="square" rtlCol="0">
            <a:spAutoFit/>
          </a:bodyPr>
          <a:lstStyle/>
          <a:p>
            <a:pPr algn="ctr"/>
            <a:r>
              <a:rPr lang="en-US" sz="2800" b="1" dirty="0">
                <a:solidFill>
                  <a:srgbClr val="0070C0"/>
                </a:solidFill>
                <a:latin typeface="Helvetica" pitchFamily="2" charset="0"/>
              </a:rPr>
              <a:t>How do we determine regime shifts?</a:t>
            </a:r>
          </a:p>
        </p:txBody>
      </p:sp>
      <p:sp>
        <p:nvSpPr>
          <p:cNvPr id="16" name="TextBox 15">
            <a:extLst>
              <a:ext uri="{FF2B5EF4-FFF2-40B4-BE49-F238E27FC236}">
                <a16:creationId xmlns:a16="http://schemas.microsoft.com/office/drawing/2014/main" id="{EEC20CFE-2D1A-EA4B-9D9B-16340B411437}"/>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Methodology</a:t>
            </a:r>
          </a:p>
        </p:txBody>
      </p:sp>
    </p:spTree>
    <p:extLst>
      <p:ext uri="{BB962C8B-B14F-4D97-AF65-F5344CB8AC3E}">
        <p14:creationId xmlns:p14="http://schemas.microsoft.com/office/powerpoint/2010/main" val="65120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313467" y="286097"/>
            <a:ext cx="4587538" cy="584775"/>
          </a:xfrm>
          <a:prstGeom prst="rect">
            <a:avLst/>
          </a:prstGeom>
        </p:spPr>
        <p:txBody>
          <a:bodyPr wrap="none">
            <a:spAutoFit/>
          </a:bodyPr>
          <a:lstStyle/>
          <a:p>
            <a:r>
              <a:rPr lang="en-US" sz="3200" b="1" dirty="0">
                <a:solidFill>
                  <a:srgbClr val="0070C0"/>
                </a:solidFill>
                <a:latin typeface="Helvetica" pitchFamily="2" charset="0"/>
              </a:rPr>
              <a:t>Regime Shift Analysis </a:t>
            </a:r>
            <a:endParaRPr lang="en-US" sz="3200" dirty="0"/>
          </a:p>
        </p:txBody>
      </p:sp>
      <p:pic>
        <p:nvPicPr>
          <p:cNvPr id="8" name="Picture 7">
            <a:extLst>
              <a:ext uri="{FF2B5EF4-FFF2-40B4-BE49-F238E27FC236}">
                <a16:creationId xmlns:a16="http://schemas.microsoft.com/office/drawing/2014/main" id="{3274D6DA-2E3F-1E42-B897-81223B987DA1}"/>
              </a:ext>
            </a:extLst>
          </p:cNvPr>
          <p:cNvPicPr>
            <a:picLocks noChangeAspect="1"/>
          </p:cNvPicPr>
          <p:nvPr/>
        </p:nvPicPr>
        <p:blipFill>
          <a:blip r:embed="rId3"/>
          <a:stretch>
            <a:fillRect/>
          </a:stretch>
        </p:blipFill>
        <p:spPr>
          <a:xfrm>
            <a:off x="1995455" y="817000"/>
            <a:ext cx="7915988" cy="4073979"/>
          </a:xfrm>
          <a:prstGeom prst="rect">
            <a:avLst/>
          </a:prstGeom>
        </p:spPr>
      </p:pic>
      <p:pic>
        <p:nvPicPr>
          <p:cNvPr id="9" name="Picture 8">
            <a:extLst>
              <a:ext uri="{FF2B5EF4-FFF2-40B4-BE49-F238E27FC236}">
                <a16:creationId xmlns:a16="http://schemas.microsoft.com/office/drawing/2014/main" id="{5C667131-82CF-ED43-982F-26081E177E4B}"/>
              </a:ext>
            </a:extLst>
          </p:cNvPr>
          <p:cNvPicPr>
            <a:picLocks noChangeAspect="1"/>
          </p:cNvPicPr>
          <p:nvPr/>
        </p:nvPicPr>
        <p:blipFill>
          <a:blip r:embed="rId4"/>
          <a:stretch>
            <a:fillRect/>
          </a:stretch>
        </p:blipFill>
        <p:spPr>
          <a:xfrm>
            <a:off x="2804161" y="4803895"/>
            <a:ext cx="6905252" cy="854676"/>
          </a:xfrm>
          <a:prstGeom prst="rect">
            <a:avLst/>
          </a:prstGeom>
        </p:spPr>
      </p:pic>
      <p:pic>
        <p:nvPicPr>
          <p:cNvPr id="11" name="Picture 10">
            <a:extLst>
              <a:ext uri="{FF2B5EF4-FFF2-40B4-BE49-F238E27FC236}">
                <a16:creationId xmlns:a16="http://schemas.microsoft.com/office/drawing/2014/main" id="{399ECF9B-E846-494C-B6F0-3124CDB327B6}"/>
              </a:ext>
            </a:extLst>
          </p:cNvPr>
          <p:cNvPicPr>
            <a:picLocks noChangeAspect="1"/>
          </p:cNvPicPr>
          <p:nvPr/>
        </p:nvPicPr>
        <p:blipFill>
          <a:blip r:embed="rId5"/>
          <a:stretch>
            <a:fillRect/>
          </a:stretch>
        </p:blipFill>
        <p:spPr>
          <a:xfrm>
            <a:off x="2481333" y="5764746"/>
            <a:ext cx="7550907" cy="584868"/>
          </a:xfrm>
          <a:prstGeom prst="rect">
            <a:avLst/>
          </a:prstGeom>
        </p:spPr>
      </p:pic>
      <p:sp>
        <p:nvSpPr>
          <p:cNvPr id="12" name="TextBox 11">
            <a:extLst>
              <a:ext uri="{FF2B5EF4-FFF2-40B4-BE49-F238E27FC236}">
                <a16:creationId xmlns:a16="http://schemas.microsoft.com/office/drawing/2014/main" id="{6DA6301F-37FD-374D-9E8B-93C94312FF31}"/>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pic>
        <p:nvPicPr>
          <p:cNvPr id="3" name="Picture 2">
            <a:extLst>
              <a:ext uri="{FF2B5EF4-FFF2-40B4-BE49-F238E27FC236}">
                <a16:creationId xmlns:a16="http://schemas.microsoft.com/office/drawing/2014/main" id="{2827EA16-9ECF-AF48-B94B-2B083CBC802F}"/>
              </a:ext>
            </a:extLst>
          </p:cNvPr>
          <p:cNvPicPr>
            <a:picLocks noChangeAspect="1"/>
          </p:cNvPicPr>
          <p:nvPr/>
        </p:nvPicPr>
        <p:blipFill>
          <a:blip r:embed="rId6"/>
          <a:stretch>
            <a:fillRect/>
          </a:stretch>
        </p:blipFill>
        <p:spPr>
          <a:xfrm>
            <a:off x="2067022" y="855373"/>
            <a:ext cx="7642391" cy="4000121"/>
          </a:xfrm>
          <a:prstGeom prst="rect">
            <a:avLst/>
          </a:prstGeom>
        </p:spPr>
      </p:pic>
    </p:spTree>
    <p:extLst>
      <p:ext uri="{BB962C8B-B14F-4D97-AF65-F5344CB8AC3E}">
        <p14:creationId xmlns:p14="http://schemas.microsoft.com/office/powerpoint/2010/main" val="267714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313467" y="286097"/>
            <a:ext cx="4587538" cy="584775"/>
          </a:xfrm>
          <a:prstGeom prst="rect">
            <a:avLst/>
          </a:prstGeom>
        </p:spPr>
        <p:txBody>
          <a:bodyPr wrap="none">
            <a:spAutoFit/>
          </a:bodyPr>
          <a:lstStyle/>
          <a:p>
            <a:r>
              <a:rPr lang="en-US" sz="3200" b="1" dirty="0">
                <a:solidFill>
                  <a:srgbClr val="0070C0"/>
                </a:solidFill>
                <a:latin typeface="Helvetica" pitchFamily="2" charset="0"/>
              </a:rPr>
              <a:t>Regime Shift Analysis </a:t>
            </a:r>
            <a:endParaRPr lang="en-US" sz="3200" dirty="0"/>
          </a:p>
        </p:txBody>
      </p:sp>
      <p:pic>
        <p:nvPicPr>
          <p:cNvPr id="8" name="Picture 7">
            <a:extLst>
              <a:ext uri="{FF2B5EF4-FFF2-40B4-BE49-F238E27FC236}">
                <a16:creationId xmlns:a16="http://schemas.microsoft.com/office/drawing/2014/main" id="{3274D6DA-2E3F-1E42-B897-81223B987DA1}"/>
              </a:ext>
            </a:extLst>
          </p:cNvPr>
          <p:cNvPicPr>
            <a:picLocks noChangeAspect="1"/>
          </p:cNvPicPr>
          <p:nvPr/>
        </p:nvPicPr>
        <p:blipFill>
          <a:blip r:embed="rId3"/>
          <a:stretch>
            <a:fillRect/>
          </a:stretch>
        </p:blipFill>
        <p:spPr>
          <a:xfrm>
            <a:off x="1995455" y="817000"/>
            <a:ext cx="7915988" cy="4073979"/>
          </a:xfrm>
          <a:prstGeom prst="rect">
            <a:avLst/>
          </a:prstGeom>
        </p:spPr>
      </p:pic>
      <p:pic>
        <p:nvPicPr>
          <p:cNvPr id="9" name="Picture 8">
            <a:extLst>
              <a:ext uri="{FF2B5EF4-FFF2-40B4-BE49-F238E27FC236}">
                <a16:creationId xmlns:a16="http://schemas.microsoft.com/office/drawing/2014/main" id="{5C667131-82CF-ED43-982F-26081E177E4B}"/>
              </a:ext>
            </a:extLst>
          </p:cNvPr>
          <p:cNvPicPr>
            <a:picLocks noChangeAspect="1"/>
          </p:cNvPicPr>
          <p:nvPr/>
        </p:nvPicPr>
        <p:blipFill>
          <a:blip r:embed="rId4"/>
          <a:stretch>
            <a:fillRect/>
          </a:stretch>
        </p:blipFill>
        <p:spPr>
          <a:xfrm>
            <a:off x="2804161" y="4803895"/>
            <a:ext cx="6905252" cy="854676"/>
          </a:xfrm>
          <a:prstGeom prst="rect">
            <a:avLst/>
          </a:prstGeom>
        </p:spPr>
      </p:pic>
      <p:pic>
        <p:nvPicPr>
          <p:cNvPr id="11" name="Picture 10">
            <a:extLst>
              <a:ext uri="{FF2B5EF4-FFF2-40B4-BE49-F238E27FC236}">
                <a16:creationId xmlns:a16="http://schemas.microsoft.com/office/drawing/2014/main" id="{399ECF9B-E846-494C-B6F0-3124CDB327B6}"/>
              </a:ext>
            </a:extLst>
          </p:cNvPr>
          <p:cNvPicPr>
            <a:picLocks noChangeAspect="1"/>
          </p:cNvPicPr>
          <p:nvPr/>
        </p:nvPicPr>
        <p:blipFill>
          <a:blip r:embed="rId5"/>
          <a:stretch>
            <a:fillRect/>
          </a:stretch>
        </p:blipFill>
        <p:spPr>
          <a:xfrm>
            <a:off x="2481333" y="5764746"/>
            <a:ext cx="7550907" cy="584868"/>
          </a:xfrm>
          <a:prstGeom prst="rect">
            <a:avLst/>
          </a:prstGeom>
        </p:spPr>
      </p:pic>
      <p:sp>
        <p:nvSpPr>
          <p:cNvPr id="12" name="TextBox 11">
            <a:extLst>
              <a:ext uri="{FF2B5EF4-FFF2-40B4-BE49-F238E27FC236}">
                <a16:creationId xmlns:a16="http://schemas.microsoft.com/office/drawing/2014/main" id="{6DA6301F-37FD-374D-9E8B-93C94312FF31}"/>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pic>
        <p:nvPicPr>
          <p:cNvPr id="3" name="Picture 2">
            <a:extLst>
              <a:ext uri="{FF2B5EF4-FFF2-40B4-BE49-F238E27FC236}">
                <a16:creationId xmlns:a16="http://schemas.microsoft.com/office/drawing/2014/main" id="{2827EA16-9ECF-AF48-B94B-2B083CBC802F}"/>
              </a:ext>
            </a:extLst>
          </p:cNvPr>
          <p:cNvPicPr>
            <a:picLocks noChangeAspect="1"/>
          </p:cNvPicPr>
          <p:nvPr/>
        </p:nvPicPr>
        <p:blipFill>
          <a:blip r:embed="rId6"/>
          <a:stretch>
            <a:fillRect/>
          </a:stretch>
        </p:blipFill>
        <p:spPr>
          <a:xfrm>
            <a:off x="2067022" y="855373"/>
            <a:ext cx="7642391" cy="4000121"/>
          </a:xfrm>
          <a:prstGeom prst="rect">
            <a:avLst/>
          </a:prstGeom>
        </p:spPr>
      </p:pic>
      <p:sp>
        <p:nvSpPr>
          <p:cNvPr id="10" name="TextBox 9">
            <a:extLst>
              <a:ext uri="{FF2B5EF4-FFF2-40B4-BE49-F238E27FC236}">
                <a16:creationId xmlns:a16="http://schemas.microsoft.com/office/drawing/2014/main" id="{6A7CB4CA-354F-0E44-8E91-8813C74E1F2D}"/>
              </a:ext>
            </a:extLst>
          </p:cNvPr>
          <p:cNvSpPr txBox="1"/>
          <p:nvPr/>
        </p:nvSpPr>
        <p:spPr>
          <a:xfrm>
            <a:off x="9911443" y="3322144"/>
            <a:ext cx="1847170" cy="461665"/>
          </a:xfrm>
          <a:prstGeom prst="rect">
            <a:avLst/>
          </a:prstGeom>
          <a:noFill/>
        </p:spPr>
        <p:txBody>
          <a:bodyPr wrap="square" rtlCol="0">
            <a:spAutoFit/>
          </a:bodyPr>
          <a:lstStyle/>
          <a:p>
            <a:r>
              <a:rPr lang="en-US" sz="1200" dirty="0">
                <a:solidFill>
                  <a:schemeClr val="accent1"/>
                </a:solidFill>
              </a:rPr>
              <a:t>Natural System remains within the +-2SDV range </a:t>
            </a:r>
          </a:p>
        </p:txBody>
      </p:sp>
      <p:cxnSp>
        <p:nvCxnSpPr>
          <p:cNvPr id="13" name="Straight Arrow Connector 12">
            <a:extLst>
              <a:ext uri="{FF2B5EF4-FFF2-40B4-BE49-F238E27FC236}">
                <a16:creationId xmlns:a16="http://schemas.microsoft.com/office/drawing/2014/main" id="{BB62070A-7F10-1540-90D3-83D66E1C1259}"/>
              </a:ext>
            </a:extLst>
          </p:cNvPr>
          <p:cNvCxnSpPr>
            <a:endCxn id="10" idx="1"/>
          </p:cNvCxnSpPr>
          <p:nvPr/>
        </p:nvCxnSpPr>
        <p:spPr>
          <a:xfrm flipV="1">
            <a:off x="9501188" y="3552977"/>
            <a:ext cx="410255" cy="100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67216E-2251-5042-A98F-ECF55458BC0D}"/>
              </a:ext>
            </a:extLst>
          </p:cNvPr>
          <p:cNvCxnSpPr>
            <a:cxnSpLocks/>
          </p:cNvCxnSpPr>
          <p:nvPr/>
        </p:nvCxnSpPr>
        <p:spPr>
          <a:xfrm>
            <a:off x="9501188" y="3671888"/>
            <a:ext cx="531052" cy="51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D2B1378-A889-C843-A08A-9DCA2FBAB2AF}"/>
              </a:ext>
            </a:extLst>
          </p:cNvPr>
          <p:cNvSpPr txBox="1"/>
          <p:nvPr/>
        </p:nvSpPr>
        <p:spPr>
          <a:xfrm>
            <a:off x="10078244" y="3955405"/>
            <a:ext cx="2081680" cy="646331"/>
          </a:xfrm>
          <a:prstGeom prst="rect">
            <a:avLst/>
          </a:prstGeom>
          <a:noFill/>
        </p:spPr>
        <p:txBody>
          <a:bodyPr wrap="square" rtlCol="0">
            <a:spAutoFit/>
          </a:bodyPr>
          <a:lstStyle/>
          <a:p>
            <a:r>
              <a:rPr lang="en-US" sz="1200" dirty="0">
                <a:solidFill>
                  <a:schemeClr val="accent1"/>
                </a:solidFill>
              </a:rPr>
              <a:t>Mann-Kendall showed a decreasing trend indicates</a:t>
            </a:r>
          </a:p>
          <a:p>
            <a:r>
              <a:rPr lang="en-US" sz="1200" u="sng" dirty="0">
                <a:solidFill>
                  <a:schemeClr val="accent1"/>
                </a:solidFill>
              </a:rPr>
              <a:t>warning of regime shift. (2)</a:t>
            </a:r>
          </a:p>
        </p:txBody>
      </p:sp>
      <p:sp>
        <p:nvSpPr>
          <p:cNvPr id="16" name="TextBox 15">
            <a:extLst>
              <a:ext uri="{FF2B5EF4-FFF2-40B4-BE49-F238E27FC236}">
                <a16:creationId xmlns:a16="http://schemas.microsoft.com/office/drawing/2014/main" id="{ADA74CEA-3E35-9443-8492-FB0E85DC69C9}"/>
              </a:ext>
            </a:extLst>
          </p:cNvPr>
          <p:cNvSpPr txBox="1"/>
          <p:nvPr/>
        </p:nvSpPr>
        <p:spPr>
          <a:xfrm>
            <a:off x="175144" y="2433550"/>
            <a:ext cx="1618281" cy="954107"/>
          </a:xfrm>
          <a:prstGeom prst="rect">
            <a:avLst/>
          </a:prstGeom>
          <a:noFill/>
        </p:spPr>
        <p:txBody>
          <a:bodyPr wrap="square" rtlCol="0">
            <a:spAutoFit/>
          </a:bodyPr>
          <a:lstStyle/>
          <a:p>
            <a:r>
              <a:rPr lang="en-US" sz="1400" dirty="0">
                <a:solidFill>
                  <a:schemeClr val="accent1"/>
                </a:solidFill>
              </a:rPr>
              <a:t>(2) </a:t>
            </a:r>
            <a:r>
              <a:rPr lang="en-US" sz="1400" dirty="0"/>
              <a:t>A steady decrease in FI indicates warning of regime shift</a:t>
            </a:r>
          </a:p>
        </p:txBody>
      </p:sp>
      <p:sp>
        <p:nvSpPr>
          <p:cNvPr id="17" name="Rectangle 16">
            <a:extLst>
              <a:ext uri="{FF2B5EF4-FFF2-40B4-BE49-F238E27FC236}">
                <a16:creationId xmlns:a16="http://schemas.microsoft.com/office/drawing/2014/main" id="{71C0EFE0-028A-E04B-94A9-44EB98067A73}"/>
              </a:ext>
            </a:extLst>
          </p:cNvPr>
          <p:cNvSpPr/>
          <p:nvPr/>
        </p:nvSpPr>
        <p:spPr>
          <a:xfrm>
            <a:off x="0" y="1607404"/>
            <a:ext cx="1451741" cy="830997"/>
          </a:xfrm>
          <a:prstGeom prst="rect">
            <a:avLst/>
          </a:prstGeom>
        </p:spPr>
        <p:txBody>
          <a:bodyPr wrap="square">
            <a:spAutoFit/>
          </a:bodyPr>
          <a:lstStyle/>
          <a:p>
            <a:pPr algn="ctr"/>
            <a:r>
              <a:rPr lang="en-US" sz="1600" dirty="0">
                <a:solidFill>
                  <a:schemeClr val="accent2"/>
                </a:solidFill>
                <a:latin typeface="Helvetica" pitchFamily="2" charset="0"/>
              </a:rPr>
              <a:t>Sustainable Regime Hypothesis</a:t>
            </a:r>
            <a:endParaRPr lang="en-US" sz="1600" dirty="0"/>
          </a:p>
        </p:txBody>
      </p:sp>
    </p:spTree>
    <p:extLst>
      <p:ext uri="{BB962C8B-B14F-4D97-AF65-F5344CB8AC3E}">
        <p14:creationId xmlns:p14="http://schemas.microsoft.com/office/powerpoint/2010/main" val="30950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313467" y="286097"/>
            <a:ext cx="4587538" cy="584775"/>
          </a:xfrm>
          <a:prstGeom prst="rect">
            <a:avLst/>
          </a:prstGeom>
        </p:spPr>
        <p:txBody>
          <a:bodyPr wrap="none">
            <a:spAutoFit/>
          </a:bodyPr>
          <a:lstStyle/>
          <a:p>
            <a:r>
              <a:rPr lang="en-US" sz="3200" b="1" dirty="0">
                <a:solidFill>
                  <a:srgbClr val="0070C0"/>
                </a:solidFill>
                <a:latin typeface="Helvetica" pitchFamily="2" charset="0"/>
              </a:rPr>
              <a:t>Regime Shift Analysis </a:t>
            </a:r>
            <a:endParaRPr lang="en-US" sz="3200" dirty="0"/>
          </a:p>
        </p:txBody>
      </p:sp>
      <p:pic>
        <p:nvPicPr>
          <p:cNvPr id="8" name="Picture 7">
            <a:extLst>
              <a:ext uri="{FF2B5EF4-FFF2-40B4-BE49-F238E27FC236}">
                <a16:creationId xmlns:a16="http://schemas.microsoft.com/office/drawing/2014/main" id="{3274D6DA-2E3F-1E42-B897-81223B987DA1}"/>
              </a:ext>
            </a:extLst>
          </p:cNvPr>
          <p:cNvPicPr>
            <a:picLocks noChangeAspect="1"/>
          </p:cNvPicPr>
          <p:nvPr/>
        </p:nvPicPr>
        <p:blipFill>
          <a:blip r:embed="rId3"/>
          <a:stretch>
            <a:fillRect/>
          </a:stretch>
        </p:blipFill>
        <p:spPr>
          <a:xfrm>
            <a:off x="1995455" y="817000"/>
            <a:ext cx="7915988" cy="4073979"/>
          </a:xfrm>
          <a:prstGeom prst="rect">
            <a:avLst/>
          </a:prstGeom>
        </p:spPr>
      </p:pic>
      <p:pic>
        <p:nvPicPr>
          <p:cNvPr id="9" name="Picture 8">
            <a:extLst>
              <a:ext uri="{FF2B5EF4-FFF2-40B4-BE49-F238E27FC236}">
                <a16:creationId xmlns:a16="http://schemas.microsoft.com/office/drawing/2014/main" id="{5C667131-82CF-ED43-982F-26081E177E4B}"/>
              </a:ext>
            </a:extLst>
          </p:cNvPr>
          <p:cNvPicPr>
            <a:picLocks noChangeAspect="1"/>
          </p:cNvPicPr>
          <p:nvPr/>
        </p:nvPicPr>
        <p:blipFill>
          <a:blip r:embed="rId4"/>
          <a:stretch>
            <a:fillRect/>
          </a:stretch>
        </p:blipFill>
        <p:spPr>
          <a:xfrm>
            <a:off x="2804161" y="4803895"/>
            <a:ext cx="6905252" cy="854676"/>
          </a:xfrm>
          <a:prstGeom prst="rect">
            <a:avLst/>
          </a:prstGeom>
        </p:spPr>
      </p:pic>
      <p:pic>
        <p:nvPicPr>
          <p:cNvPr id="11" name="Picture 10">
            <a:extLst>
              <a:ext uri="{FF2B5EF4-FFF2-40B4-BE49-F238E27FC236}">
                <a16:creationId xmlns:a16="http://schemas.microsoft.com/office/drawing/2014/main" id="{399ECF9B-E846-494C-B6F0-3124CDB327B6}"/>
              </a:ext>
            </a:extLst>
          </p:cNvPr>
          <p:cNvPicPr>
            <a:picLocks noChangeAspect="1"/>
          </p:cNvPicPr>
          <p:nvPr/>
        </p:nvPicPr>
        <p:blipFill>
          <a:blip r:embed="rId5"/>
          <a:stretch>
            <a:fillRect/>
          </a:stretch>
        </p:blipFill>
        <p:spPr>
          <a:xfrm>
            <a:off x="2481333" y="5764746"/>
            <a:ext cx="7550907" cy="584868"/>
          </a:xfrm>
          <a:prstGeom prst="rect">
            <a:avLst/>
          </a:prstGeom>
        </p:spPr>
      </p:pic>
      <p:sp>
        <p:nvSpPr>
          <p:cNvPr id="12" name="TextBox 11">
            <a:extLst>
              <a:ext uri="{FF2B5EF4-FFF2-40B4-BE49-F238E27FC236}">
                <a16:creationId xmlns:a16="http://schemas.microsoft.com/office/drawing/2014/main" id="{6DA6301F-37FD-374D-9E8B-93C94312FF31}"/>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spTree>
    <p:extLst>
      <p:ext uri="{BB962C8B-B14F-4D97-AF65-F5344CB8AC3E}">
        <p14:creationId xmlns:p14="http://schemas.microsoft.com/office/powerpoint/2010/main" val="185121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313467" y="286097"/>
            <a:ext cx="4587538" cy="584775"/>
          </a:xfrm>
          <a:prstGeom prst="rect">
            <a:avLst/>
          </a:prstGeom>
        </p:spPr>
        <p:txBody>
          <a:bodyPr wrap="none">
            <a:spAutoFit/>
          </a:bodyPr>
          <a:lstStyle/>
          <a:p>
            <a:r>
              <a:rPr lang="en-US" sz="3200" b="1" dirty="0">
                <a:solidFill>
                  <a:srgbClr val="0070C0"/>
                </a:solidFill>
                <a:latin typeface="Helvetica" pitchFamily="2" charset="0"/>
              </a:rPr>
              <a:t>Regime Shift Analysis </a:t>
            </a:r>
            <a:endParaRPr lang="en-US" sz="3200" dirty="0"/>
          </a:p>
        </p:txBody>
      </p:sp>
      <p:pic>
        <p:nvPicPr>
          <p:cNvPr id="8" name="Picture 7">
            <a:extLst>
              <a:ext uri="{FF2B5EF4-FFF2-40B4-BE49-F238E27FC236}">
                <a16:creationId xmlns:a16="http://schemas.microsoft.com/office/drawing/2014/main" id="{3274D6DA-2E3F-1E42-B897-81223B987DA1}"/>
              </a:ext>
            </a:extLst>
          </p:cNvPr>
          <p:cNvPicPr>
            <a:picLocks noChangeAspect="1"/>
          </p:cNvPicPr>
          <p:nvPr/>
        </p:nvPicPr>
        <p:blipFill>
          <a:blip r:embed="rId3"/>
          <a:stretch>
            <a:fillRect/>
          </a:stretch>
        </p:blipFill>
        <p:spPr>
          <a:xfrm>
            <a:off x="1995455" y="817000"/>
            <a:ext cx="7915988" cy="4073979"/>
          </a:xfrm>
          <a:prstGeom prst="rect">
            <a:avLst/>
          </a:prstGeom>
        </p:spPr>
      </p:pic>
      <p:pic>
        <p:nvPicPr>
          <p:cNvPr id="9" name="Picture 8">
            <a:extLst>
              <a:ext uri="{FF2B5EF4-FFF2-40B4-BE49-F238E27FC236}">
                <a16:creationId xmlns:a16="http://schemas.microsoft.com/office/drawing/2014/main" id="{5C667131-82CF-ED43-982F-26081E177E4B}"/>
              </a:ext>
            </a:extLst>
          </p:cNvPr>
          <p:cNvPicPr>
            <a:picLocks noChangeAspect="1"/>
          </p:cNvPicPr>
          <p:nvPr/>
        </p:nvPicPr>
        <p:blipFill>
          <a:blip r:embed="rId4"/>
          <a:stretch>
            <a:fillRect/>
          </a:stretch>
        </p:blipFill>
        <p:spPr>
          <a:xfrm>
            <a:off x="2804161" y="4803895"/>
            <a:ext cx="6905252" cy="854676"/>
          </a:xfrm>
          <a:prstGeom prst="rect">
            <a:avLst/>
          </a:prstGeom>
        </p:spPr>
      </p:pic>
      <p:pic>
        <p:nvPicPr>
          <p:cNvPr id="11" name="Picture 10">
            <a:extLst>
              <a:ext uri="{FF2B5EF4-FFF2-40B4-BE49-F238E27FC236}">
                <a16:creationId xmlns:a16="http://schemas.microsoft.com/office/drawing/2014/main" id="{399ECF9B-E846-494C-B6F0-3124CDB327B6}"/>
              </a:ext>
            </a:extLst>
          </p:cNvPr>
          <p:cNvPicPr>
            <a:picLocks noChangeAspect="1"/>
          </p:cNvPicPr>
          <p:nvPr/>
        </p:nvPicPr>
        <p:blipFill>
          <a:blip r:embed="rId5"/>
          <a:stretch>
            <a:fillRect/>
          </a:stretch>
        </p:blipFill>
        <p:spPr>
          <a:xfrm>
            <a:off x="2481333" y="5764746"/>
            <a:ext cx="7550907" cy="584868"/>
          </a:xfrm>
          <a:prstGeom prst="rect">
            <a:avLst/>
          </a:prstGeom>
        </p:spPr>
      </p:pic>
      <p:sp>
        <p:nvSpPr>
          <p:cNvPr id="12" name="TextBox 11">
            <a:extLst>
              <a:ext uri="{FF2B5EF4-FFF2-40B4-BE49-F238E27FC236}">
                <a16:creationId xmlns:a16="http://schemas.microsoft.com/office/drawing/2014/main" id="{6DA6301F-37FD-374D-9E8B-93C94312FF31}"/>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cxnSp>
        <p:nvCxnSpPr>
          <p:cNvPr id="13" name="Straight Arrow Connector 12">
            <a:extLst>
              <a:ext uri="{FF2B5EF4-FFF2-40B4-BE49-F238E27FC236}">
                <a16:creationId xmlns:a16="http://schemas.microsoft.com/office/drawing/2014/main" id="{4AECEAA2-9270-1948-9107-752DF3C4D665}"/>
              </a:ext>
            </a:extLst>
          </p:cNvPr>
          <p:cNvCxnSpPr>
            <a:cxnSpLocks/>
          </p:cNvCxnSpPr>
          <p:nvPr/>
        </p:nvCxnSpPr>
        <p:spPr>
          <a:xfrm flipV="1">
            <a:off x="5553399" y="2286000"/>
            <a:ext cx="400050" cy="3201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7357A-9F8F-BA49-83B9-132BD1BB9A73}"/>
              </a:ext>
            </a:extLst>
          </p:cNvPr>
          <p:cNvCxnSpPr>
            <a:cxnSpLocks/>
          </p:cNvCxnSpPr>
          <p:nvPr/>
        </p:nvCxnSpPr>
        <p:spPr>
          <a:xfrm flipV="1">
            <a:off x="9293662" y="1851378"/>
            <a:ext cx="760332" cy="6445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E36CAC-FB65-5743-B21E-0B44897236AD}"/>
              </a:ext>
            </a:extLst>
          </p:cNvPr>
          <p:cNvSpPr txBox="1"/>
          <p:nvPr/>
        </p:nvSpPr>
        <p:spPr>
          <a:xfrm>
            <a:off x="10082683" y="1575317"/>
            <a:ext cx="1463173" cy="461665"/>
          </a:xfrm>
          <a:prstGeom prst="rect">
            <a:avLst/>
          </a:prstGeom>
          <a:noFill/>
        </p:spPr>
        <p:txBody>
          <a:bodyPr wrap="square" rtlCol="0">
            <a:spAutoFit/>
          </a:bodyPr>
          <a:lstStyle/>
          <a:p>
            <a:r>
              <a:rPr lang="en-US" sz="1200" dirty="0">
                <a:solidFill>
                  <a:srgbClr val="C00000"/>
                </a:solidFill>
              </a:rPr>
              <a:t>The system remains in a new regime</a:t>
            </a:r>
          </a:p>
        </p:txBody>
      </p:sp>
      <p:sp>
        <p:nvSpPr>
          <p:cNvPr id="27" name="TextBox 26">
            <a:extLst>
              <a:ext uri="{FF2B5EF4-FFF2-40B4-BE49-F238E27FC236}">
                <a16:creationId xmlns:a16="http://schemas.microsoft.com/office/drawing/2014/main" id="{819368CC-8227-334A-B250-CA1E513E05BD}"/>
              </a:ext>
            </a:extLst>
          </p:cNvPr>
          <p:cNvSpPr txBox="1"/>
          <p:nvPr/>
        </p:nvSpPr>
        <p:spPr>
          <a:xfrm>
            <a:off x="6096000" y="1589754"/>
            <a:ext cx="2521058" cy="646331"/>
          </a:xfrm>
          <a:prstGeom prst="rect">
            <a:avLst/>
          </a:prstGeom>
          <a:noFill/>
        </p:spPr>
        <p:txBody>
          <a:bodyPr wrap="square" rtlCol="0">
            <a:spAutoFit/>
          </a:bodyPr>
          <a:lstStyle/>
          <a:p>
            <a:r>
              <a:rPr lang="en-US" sz="1200" dirty="0">
                <a:solidFill>
                  <a:srgbClr val="C00000"/>
                </a:solidFill>
              </a:rPr>
              <a:t>Sharp increase in 1948,. </a:t>
            </a:r>
            <a:br>
              <a:rPr lang="en-US" sz="1200" dirty="0">
                <a:solidFill>
                  <a:srgbClr val="C00000"/>
                </a:solidFill>
              </a:rPr>
            </a:br>
            <a:r>
              <a:rPr lang="en-US" sz="1200" dirty="0">
                <a:solidFill>
                  <a:srgbClr val="C00000"/>
                </a:solidFill>
              </a:rPr>
              <a:t>FI values move outside of the +-2SDV</a:t>
            </a:r>
            <a:endParaRPr lang="en-US" sz="1200" u="sng" dirty="0">
              <a:solidFill>
                <a:srgbClr val="C00000"/>
              </a:solidFill>
            </a:endParaRPr>
          </a:p>
          <a:p>
            <a:r>
              <a:rPr lang="en-US" sz="1200" u="sng" dirty="0">
                <a:solidFill>
                  <a:srgbClr val="C00000"/>
                </a:solidFill>
              </a:rPr>
              <a:t>indicative of a regime shift (4)</a:t>
            </a:r>
          </a:p>
        </p:txBody>
      </p:sp>
    </p:spTree>
    <p:extLst>
      <p:ext uri="{BB962C8B-B14F-4D97-AF65-F5344CB8AC3E}">
        <p14:creationId xmlns:p14="http://schemas.microsoft.com/office/powerpoint/2010/main" val="38822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313467" y="286097"/>
            <a:ext cx="4587538" cy="584775"/>
          </a:xfrm>
          <a:prstGeom prst="rect">
            <a:avLst/>
          </a:prstGeom>
        </p:spPr>
        <p:txBody>
          <a:bodyPr wrap="none">
            <a:spAutoFit/>
          </a:bodyPr>
          <a:lstStyle/>
          <a:p>
            <a:r>
              <a:rPr lang="en-US" sz="3200" b="1" dirty="0">
                <a:solidFill>
                  <a:srgbClr val="0070C0"/>
                </a:solidFill>
                <a:latin typeface="Helvetica" pitchFamily="2" charset="0"/>
              </a:rPr>
              <a:t>Regime Shift Analysis </a:t>
            </a:r>
            <a:endParaRPr lang="en-US" sz="3200" dirty="0"/>
          </a:p>
        </p:txBody>
      </p:sp>
      <p:pic>
        <p:nvPicPr>
          <p:cNvPr id="8" name="Picture 7">
            <a:extLst>
              <a:ext uri="{FF2B5EF4-FFF2-40B4-BE49-F238E27FC236}">
                <a16:creationId xmlns:a16="http://schemas.microsoft.com/office/drawing/2014/main" id="{3274D6DA-2E3F-1E42-B897-81223B987DA1}"/>
              </a:ext>
            </a:extLst>
          </p:cNvPr>
          <p:cNvPicPr>
            <a:picLocks noChangeAspect="1"/>
          </p:cNvPicPr>
          <p:nvPr/>
        </p:nvPicPr>
        <p:blipFill>
          <a:blip r:embed="rId3"/>
          <a:stretch>
            <a:fillRect/>
          </a:stretch>
        </p:blipFill>
        <p:spPr>
          <a:xfrm>
            <a:off x="1995455" y="817000"/>
            <a:ext cx="7915988" cy="4073979"/>
          </a:xfrm>
          <a:prstGeom prst="rect">
            <a:avLst/>
          </a:prstGeom>
        </p:spPr>
      </p:pic>
      <p:pic>
        <p:nvPicPr>
          <p:cNvPr id="9" name="Picture 8">
            <a:extLst>
              <a:ext uri="{FF2B5EF4-FFF2-40B4-BE49-F238E27FC236}">
                <a16:creationId xmlns:a16="http://schemas.microsoft.com/office/drawing/2014/main" id="{5C667131-82CF-ED43-982F-26081E177E4B}"/>
              </a:ext>
            </a:extLst>
          </p:cNvPr>
          <p:cNvPicPr>
            <a:picLocks noChangeAspect="1"/>
          </p:cNvPicPr>
          <p:nvPr/>
        </p:nvPicPr>
        <p:blipFill>
          <a:blip r:embed="rId4"/>
          <a:stretch>
            <a:fillRect/>
          </a:stretch>
        </p:blipFill>
        <p:spPr>
          <a:xfrm>
            <a:off x="2804161" y="4803895"/>
            <a:ext cx="6905252" cy="854676"/>
          </a:xfrm>
          <a:prstGeom prst="rect">
            <a:avLst/>
          </a:prstGeom>
        </p:spPr>
      </p:pic>
      <p:pic>
        <p:nvPicPr>
          <p:cNvPr id="11" name="Picture 10">
            <a:extLst>
              <a:ext uri="{FF2B5EF4-FFF2-40B4-BE49-F238E27FC236}">
                <a16:creationId xmlns:a16="http://schemas.microsoft.com/office/drawing/2014/main" id="{399ECF9B-E846-494C-B6F0-3124CDB327B6}"/>
              </a:ext>
            </a:extLst>
          </p:cNvPr>
          <p:cNvPicPr>
            <a:picLocks noChangeAspect="1"/>
          </p:cNvPicPr>
          <p:nvPr/>
        </p:nvPicPr>
        <p:blipFill>
          <a:blip r:embed="rId5"/>
          <a:stretch>
            <a:fillRect/>
          </a:stretch>
        </p:blipFill>
        <p:spPr>
          <a:xfrm>
            <a:off x="2481333" y="5764746"/>
            <a:ext cx="7550907" cy="584868"/>
          </a:xfrm>
          <a:prstGeom prst="rect">
            <a:avLst/>
          </a:prstGeom>
        </p:spPr>
      </p:pic>
      <p:sp>
        <p:nvSpPr>
          <p:cNvPr id="12" name="TextBox 11">
            <a:extLst>
              <a:ext uri="{FF2B5EF4-FFF2-40B4-BE49-F238E27FC236}">
                <a16:creationId xmlns:a16="http://schemas.microsoft.com/office/drawing/2014/main" id="{6DA6301F-37FD-374D-9E8B-93C94312FF31}"/>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cxnSp>
        <p:nvCxnSpPr>
          <p:cNvPr id="13" name="Straight Arrow Connector 12">
            <a:extLst>
              <a:ext uri="{FF2B5EF4-FFF2-40B4-BE49-F238E27FC236}">
                <a16:creationId xmlns:a16="http://schemas.microsoft.com/office/drawing/2014/main" id="{4AECEAA2-9270-1948-9107-752DF3C4D665}"/>
              </a:ext>
            </a:extLst>
          </p:cNvPr>
          <p:cNvCxnSpPr>
            <a:cxnSpLocks/>
          </p:cNvCxnSpPr>
          <p:nvPr/>
        </p:nvCxnSpPr>
        <p:spPr>
          <a:xfrm flipV="1">
            <a:off x="5553399" y="2286000"/>
            <a:ext cx="400050" cy="3201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7357A-9F8F-BA49-83B9-132BD1BB9A73}"/>
              </a:ext>
            </a:extLst>
          </p:cNvPr>
          <p:cNvCxnSpPr>
            <a:cxnSpLocks/>
          </p:cNvCxnSpPr>
          <p:nvPr/>
        </p:nvCxnSpPr>
        <p:spPr>
          <a:xfrm flipV="1">
            <a:off x="9293662" y="1851378"/>
            <a:ext cx="760332" cy="6445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EE36CAC-FB65-5743-B21E-0B44897236AD}"/>
              </a:ext>
            </a:extLst>
          </p:cNvPr>
          <p:cNvSpPr txBox="1"/>
          <p:nvPr/>
        </p:nvSpPr>
        <p:spPr>
          <a:xfrm>
            <a:off x="10082683" y="1575317"/>
            <a:ext cx="1463173" cy="461665"/>
          </a:xfrm>
          <a:prstGeom prst="rect">
            <a:avLst/>
          </a:prstGeom>
          <a:noFill/>
        </p:spPr>
        <p:txBody>
          <a:bodyPr wrap="square" rtlCol="0">
            <a:spAutoFit/>
          </a:bodyPr>
          <a:lstStyle/>
          <a:p>
            <a:r>
              <a:rPr lang="en-US" sz="1200" dirty="0">
                <a:solidFill>
                  <a:srgbClr val="C00000"/>
                </a:solidFill>
              </a:rPr>
              <a:t>The system remains in a new regime</a:t>
            </a:r>
          </a:p>
        </p:txBody>
      </p:sp>
      <p:sp>
        <p:nvSpPr>
          <p:cNvPr id="27" name="TextBox 26">
            <a:extLst>
              <a:ext uri="{FF2B5EF4-FFF2-40B4-BE49-F238E27FC236}">
                <a16:creationId xmlns:a16="http://schemas.microsoft.com/office/drawing/2014/main" id="{819368CC-8227-334A-B250-CA1E513E05BD}"/>
              </a:ext>
            </a:extLst>
          </p:cNvPr>
          <p:cNvSpPr txBox="1"/>
          <p:nvPr/>
        </p:nvSpPr>
        <p:spPr>
          <a:xfrm>
            <a:off x="6096000" y="1589754"/>
            <a:ext cx="2521058" cy="646331"/>
          </a:xfrm>
          <a:prstGeom prst="rect">
            <a:avLst/>
          </a:prstGeom>
          <a:noFill/>
        </p:spPr>
        <p:txBody>
          <a:bodyPr wrap="square" rtlCol="0">
            <a:spAutoFit/>
          </a:bodyPr>
          <a:lstStyle/>
          <a:p>
            <a:r>
              <a:rPr lang="en-US" sz="1200" dirty="0">
                <a:solidFill>
                  <a:srgbClr val="C00000"/>
                </a:solidFill>
              </a:rPr>
              <a:t>Sharp increase in 1948, FI values remain outside of the +-2SDV</a:t>
            </a:r>
            <a:endParaRPr lang="en-US" sz="1200" u="sng" dirty="0">
              <a:solidFill>
                <a:srgbClr val="C00000"/>
              </a:solidFill>
            </a:endParaRPr>
          </a:p>
          <a:p>
            <a:r>
              <a:rPr lang="en-US" sz="1200" u="sng" dirty="0">
                <a:solidFill>
                  <a:srgbClr val="C00000"/>
                </a:solidFill>
              </a:rPr>
              <a:t>indicative of a regime shift (4)</a:t>
            </a:r>
          </a:p>
        </p:txBody>
      </p:sp>
      <p:sp>
        <p:nvSpPr>
          <p:cNvPr id="14" name="TextBox 13">
            <a:extLst>
              <a:ext uri="{FF2B5EF4-FFF2-40B4-BE49-F238E27FC236}">
                <a16:creationId xmlns:a16="http://schemas.microsoft.com/office/drawing/2014/main" id="{5F863C21-4572-834F-BD2E-3AA9C55D7B2C}"/>
              </a:ext>
            </a:extLst>
          </p:cNvPr>
          <p:cNvSpPr txBox="1"/>
          <p:nvPr/>
        </p:nvSpPr>
        <p:spPr>
          <a:xfrm>
            <a:off x="175144" y="2433550"/>
            <a:ext cx="1618281" cy="1631216"/>
          </a:xfrm>
          <a:prstGeom prst="rect">
            <a:avLst/>
          </a:prstGeom>
          <a:noFill/>
        </p:spPr>
        <p:txBody>
          <a:bodyPr wrap="square" rtlCol="0">
            <a:spAutoFit/>
          </a:bodyPr>
          <a:lstStyle/>
          <a:p>
            <a:r>
              <a:rPr lang="en-US" sz="1400" dirty="0">
                <a:solidFill>
                  <a:schemeClr val="accent1"/>
                </a:solidFill>
              </a:rPr>
              <a:t>(4) </a:t>
            </a:r>
            <a:r>
              <a:rPr lang="en-US" sz="1400" dirty="0"/>
              <a:t>A sharp change in FI denotes a regime shift*</a:t>
            </a:r>
          </a:p>
          <a:p>
            <a:r>
              <a:rPr lang="en-US" sz="1100" dirty="0"/>
              <a:t>*FI values are greater than +-2 SDV from the mean of FI (Gonzalez-</a:t>
            </a:r>
            <a:r>
              <a:rPr lang="en-US" sz="1100" dirty="0" err="1"/>
              <a:t>Mejía</a:t>
            </a:r>
            <a:r>
              <a:rPr lang="en-US" sz="1100" dirty="0"/>
              <a:t> </a:t>
            </a:r>
            <a:r>
              <a:rPr lang="en-US" sz="1100" i="1" dirty="0"/>
              <a:t>et al.</a:t>
            </a:r>
            <a:r>
              <a:rPr lang="en-US" sz="1100" dirty="0"/>
              <a:t>, 2012).  </a:t>
            </a:r>
          </a:p>
          <a:p>
            <a:endParaRPr lang="en-US" sz="1400" dirty="0"/>
          </a:p>
        </p:txBody>
      </p:sp>
      <p:sp>
        <p:nvSpPr>
          <p:cNvPr id="15" name="Rectangle 14">
            <a:extLst>
              <a:ext uri="{FF2B5EF4-FFF2-40B4-BE49-F238E27FC236}">
                <a16:creationId xmlns:a16="http://schemas.microsoft.com/office/drawing/2014/main" id="{42871A76-2991-C940-83F2-CDD93A81F0F6}"/>
              </a:ext>
            </a:extLst>
          </p:cNvPr>
          <p:cNvSpPr/>
          <p:nvPr/>
        </p:nvSpPr>
        <p:spPr>
          <a:xfrm>
            <a:off x="0" y="1607404"/>
            <a:ext cx="1451741" cy="830997"/>
          </a:xfrm>
          <a:prstGeom prst="rect">
            <a:avLst/>
          </a:prstGeom>
        </p:spPr>
        <p:txBody>
          <a:bodyPr wrap="square">
            <a:spAutoFit/>
          </a:bodyPr>
          <a:lstStyle/>
          <a:p>
            <a:pPr algn="ctr"/>
            <a:r>
              <a:rPr lang="en-US" sz="1600" dirty="0">
                <a:solidFill>
                  <a:schemeClr val="accent2"/>
                </a:solidFill>
                <a:latin typeface="Helvetica" pitchFamily="2" charset="0"/>
              </a:rPr>
              <a:t>Sustainable Regime Hypothesis</a:t>
            </a:r>
            <a:endParaRPr lang="en-US" sz="1600" dirty="0"/>
          </a:p>
        </p:txBody>
      </p:sp>
    </p:spTree>
    <p:extLst>
      <p:ext uri="{BB962C8B-B14F-4D97-AF65-F5344CB8AC3E}">
        <p14:creationId xmlns:p14="http://schemas.microsoft.com/office/powerpoint/2010/main" val="107685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408540-69FA-A442-B77B-C657F7052142}"/>
              </a:ext>
            </a:extLst>
          </p:cNvPr>
          <p:cNvSpPr/>
          <p:nvPr/>
        </p:nvSpPr>
        <p:spPr>
          <a:xfrm>
            <a:off x="298953" y="405332"/>
            <a:ext cx="6465231" cy="584775"/>
          </a:xfrm>
          <a:prstGeom prst="rect">
            <a:avLst/>
          </a:prstGeom>
        </p:spPr>
        <p:txBody>
          <a:bodyPr wrap="none">
            <a:spAutoFit/>
          </a:bodyPr>
          <a:lstStyle/>
          <a:p>
            <a:r>
              <a:rPr lang="en-US" sz="3200" b="1" dirty="0">
                <a:solidFill>
                  <a:srgbClr val="0070C0"/>
                </a:solidFill>
                <a:latin typeface="Helvetica" pitchFamily="2" charset="0"/>
              </a:rPr>
              <a:t>Changes in Stability Landscape </a:t>
            </a:r>
            <a:endParaRPr lang="en-US" sz="3200" dirty="0"/>
          </a:p>
        </p:txBody>
      </p:sp>
      <p:pic>
        <p:nvPicPr>
          <p:cNvPr id="6" name="Picture 5">
            <a:extLst>
              <a:ext uri="{FF2B5EF4-FFF2-40B4-BE49-F238E27FC236}">
                <a16:creationId xmlns:a16="http://schemas.microsoft.com/office/drawing/2014/main" id="{0A0534E9-F42F-CC4C-BD30-2B3AC6B6F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95" y="1409443"/>
            <a:ext cx="10928810" cy="4159839"/>
          </a:xfrm>
          <a:prstGeom prst="rect">
            <a:avLst/>
          </a:prstGeom>
        </p:spPr>
      </p:pic>
      <p:sp>
        <p:nvSpPr>
          <p:cNvPr id="8" name="Rectangle 7">
            <a:extLst>
              <a:ext uri="{FF2B5EF4-FFF2-40B4-BE49-F238E27FC236}">
                <a16:creationId xmlns:a16="http://schemas.microsoft.com/office/drawing/2014/main" id="{F59120C1-EA4B-CB47-BCCE-DEEE840F6F8F}"/>
              </a:ext>
            </a:extLst>
          </p:cNvPr>
          <p:cNvSpPr/>
          <p:nvPr/>
        </p:nvSpPr>
        <p:spPr>
          <a:xfrm>
            <a:off x="2057051" y="5738521"/>
            <a:ext cx="2545890" cy="369332"/>
          </a:xfrm>
          <a:prstGeom prst="rect">
            <a:avLst/>
          </a:prstGeom>
        </p:spPr>
        <p:txBody>
          <a:bodyPr wrap="none">
            <a:spAutoFit/>
          </a:bodyPr>
          <a:lstStyle/>
          <a:p>
            <a:r>
              <a:rPr lang="en-US" b="1" dirty="0">
                <a:solidFill>
                  <a:srgbClr val="FFC000"/>
                </a:solidFill>
                <a:latin typeface="Montserrat" pitchFamily="2" charset="77"/>
              </a:rPr>
              <a:t>Naturalized System</a:t>
            </a:r>
            <a:endParaRPr lang="en-US" dirty="0">
              <a:solidFill>
                <a:srgbClr val="FFC000"/>
              </a:solidFill>
            </a:endParaRPr>
          </a:p>
        </p:txBody>
      </p:sp>
      <p:sp>
        <p:nvSpPr>
          <p:cNvPr id="9" name="Rectangle 8">
            <a:extLst>
              <a:ext uri="{FF2B5EF4-FFF2-40B4-BE49-F238E27FC236}">
                <a16:creationId xmlns:a16="http://schemas.microsoft.com/office/drawing/2014/main" id="{CD6E9555-19B4-7145-AEBF-0DF68D00C29E}"/>
              </a:ext>
            </a:extLst>
          </p:cNvPr>
          <p:cNvSpPr/>
          <p:nvPr/>
        </p:nvSpPr>
        <p:spPr>
          <a:xfrm>
            <a:off x="7589061" y="5727823"/>
            <a:ext cx="2401619" cy="369332"/>
          </a:xfrm>
          <a:prstGeom prst="rect">
            <a:avLst/>
          </a:prstGeom>
        </p:spPr>
        <p:txBody>
          <a:bodyPr wrap="none">
            <a:spAutoFit/>
          </a:bodyPr>
          <a:lstStyle/>
          <a:p>
            <a:r>
              <a:rPr lang="en-US" b="1" dirty="0">
                <a:solidFill>
                  <a:srgbClr val="FFC000"/>
                </a:solidFill>
                <a:latin typeface="Montserrat" pitchFamily="2" charset="77"/>
              </a:rPr>
              <a:t>Regulated System</a:t>
            </a:r>
            <a:endParaRPr lang="en-US" dirty="0">
              <a:solidFill>
                <a:srgbClr val="FFC000"/>
              </a:solidFill>
            </a:endParaRPr>
          </a:p>
        </p:txBody>
      </p:sp>
      <p:sp>
        <p:nvSpPr>
          <p:cNvPr id="13" name="TextBox 12">
            <a:extLst>
              <a:ext uri="{FF2B5EF4-FFF2-40B4-BE49-F238E27FC236}">
                <a16:creationId xmlns:a16="http://schemas.microsoft.com/office/drawing/2014/main" id="{5A9D0C0D-B004-2B43-8B71-8F7CA4A93F32}"/>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Results</a:t>
            </a:r>
          </a:p>
        </p:txBody>
      </p:sp>
      <p:sp>
        <p:nvSpPr>
          <p:cNvPr id="14" name="Title 1">
            <a:extLst>
              <a:ext uri="{FF2B5EF4-FFF2-40B4-BE49-F238E27FC236}">
                <a16:creationId xmlns:a16="http://schemas.microsoft.com/office/drawing/2014/main" id="{C7317240-784C-6341-9BF6-F112F2C22366}"/>
              </a:ext>
            </a:extLst>
          </p:cNvPr>
          <p:cNvSpPr txBox="1">
            <a:spLocks/>
          </p:cNvSpPr>
          <p:nvPr/>
        </p:nvSpPr>
        <p:spPr>
          <a:xfrm>
            <a:off x="2477035" y="4714006"/>
            <a:ext cx="2014261" cy="474111"/>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latin typeface="Helvetica Light" panose="020B0403020202020204" pitchFamily="34" charset="0"/>
              </a:rPr>
              <a:t>Basins of attraction</a:t>
            </a:r>
          </a:p>
        </p:txBody>
      </p:sp>
      <p:cxnSp>
        <p:nvCxnSpPr>
          <p:cNvPr id="15" name="Straight Arrow Connector 14">
            <a:extLst>
              <a:ext uri="{FF2B5EF4-FFF2-40B4-BE49-F238E27FC236}">
                <a16:creationId xmlns:a16="http://schemas.microsoft.com/office/drawing/2014/main" id="{DC70A80D-CFBB-214D-9F40-70374EB4B4DB}"/>
              </a:ext>
            </a:extLst>
          </p:cNvPr>
          <p:cNvCxnSpPr>
            <a:cxnSpLocks/>
          </p:cNvCxnSpPr>
          <p:nvPr/>
        </p:nvCxnSpPr>
        <p:spPr>
          <a:xfrm flipH="1" flipV="1">
            <a:off x="2586325" y="4529340"/>
            <a:ext cx="1036736" cy="289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88722D-4FB6-284E-B365-135AE58A503B}"/>
              </a:ext>
            </a:extLst>
          </p:cNvPr>
          <p:cNvCxnSpPr>
            <a:cxnSpLocks/>
          </p:cNvCxnSpPr>
          <p:nvPr/>
        </p:nvCxnSpPr>
        <p:spPr>
          <a:xfrm flipV="1">
            <a:off x="3623061" y="4119321"/>
            <a:ext cx="0" cy="699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97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2BE535-347D-464C-B768-791542A3E408}"/>
              </a:ext>
            </a:extLst>
          </p:cNvPr>
          <p:cNvSpPr/>
          <p:nvPr/>
        </p:nvSpPr>
        <p:spPr>
          <a:xfrm>
            <a:off x="298953" y="405332"/>
            <a:ext cx="2528256" cy="584775"/>
          </a:xfrm>
          <a:prstGeom prst="rect">
            <a:avLst/>
          </a:prstGeom>
        </p:spPr>
        <p:txBody>
          <a:bodyPr wrap="none">
            <a:spAutoFit/>
          </a:bodyPr>
          <a:lstStyle/>
          <a:p>
            <a:r>
              <a:rPr lang="en-US" sz="3200" b="1" dirty="0">
                <a:solidFill>
                  <a:srgbClr val="0070C0"/>
                </a:solidFill>
                <a:latin typeface="Helvetica" pitchFamily="2" charset="0"/>
              </a:rPr>
              <a:t>Conclusion </a:t>
            </a:r>
            <a:endParaRPr lang="en-US" sz="3200" dirty="0"/>
          </a:p>
        </p:txBody>
      </p:sp>
      <p:sp>
        <p:nvSpPr>
          <p:cNvPr id="2" name="Rectangle 1">
            <a:extLst>
              <a:ext uri="{FF2B5EF4-FFF2-40B4-BE49-F238E27FC236}">
                <a16:creationId xmlns:a16="http://schemas.microsoft.com/office/drawing/2014/main" id="{26C73FC6-B337-9348-9DC3-4F95A8D96999}"/>
              </a:ext>
            </a:extLst>
          </p:cNvPr>
          <p:cNvSpPr/>
          <p:nvPr/>
        </p:nvSpPr>
        <p:spPr>
          <a:xfrm>
            <a:off x="1001486" y="1138535"/>
            <a:ext cx="10285639" cy="2031325"/>
          </a:xfrm>
          <a:prstGeom prst="rect">
            <a:avLst/>
          </a:prstGeom>
        </p:spPr>
        <p:txBody>
          <a:bodyPr wrap="square">
            <a:spAutoFit/>
          </a:bodyPr>
          <a:lstStyle/>
          <a:p>
            <a:endParaRPr lang="en-US" dirty="0">
              <a:latin typeface="Montserrat" pitchFamily="2" charset="77"/>
              <a:ea typeface="Times New Roman" panose="02020603050405020304" pitchFamily="18" charset="0"/>
              <a:cs typeface="Times New Roman" panose="02020603050405020304" pitchFamily="18" charset="0"/>
            </a:endParaRPr>
          </a:p>
          <a:p>
            <a:r>
              <a:rPr lang="en-US" b="1" dirty="0">
                <a:solidFill>
                  <a:schemeClr val="accent4"/>
                </a:solidFill>
                <a:latin typeface="Montserrat" pitchFamily="2" charset="77"/>
              </a:rPr>
              <a:t>A resilient river basin system can cope with shocks and perturbations until its sustainable carrying capacity allows it. </a:t>
            </a:r>
          </a:p>
          <a:p>
            <a:endParaRPr lang="en-US" dirty="0">
              <a:latin typeface="Montserrat" pitchFamily="2" charset="77"/>
              <a:ea typeface="Times New Roman" panose="02020603050405020304" pitchFamily="18" charset="0"/>
              <a:cs typeface="Times New Roman" panose="02020603050405020304" pitchFamily="18" charset="0"/>
            </a:endParaRPr>
          </a:p>
          <a:p>
            <a:pPr marL="1714500" lvl="3" indent="-342900">
              <a:buAutoNum type="arabicParenR"/>
            </a:pPr>
            <a:r>
              <a:rPr lang="en-US" dirty="0">
                <a:latin typeface="Montserrat" pitchFamily="2" charset="77"/>
                <a:ea typeface="Times New Roman" panose="02020603050405020304" pitchFamily="18" charset="0"/>
                <a:cs typeface="Times New Roman" panose="02020603050405020304" pitchFamily="18" charset="0"/>
              </a:rPr>
              <a:t>A regime shift occurred in the Rio Conchos Basin by 1948. </a:t>
            </a:r>
          </a:p>
          <a:p>
            <a:pPr marL="1714500" lvl="3" indent="-342900">
              <a:buAutoNum type="arabicParenR"/>
            </a:pPr>
            <a:r>
              <a:rPr lang="en-US" dirty="0">
                <a:latin typeface="Montserrat" pitchFamily="2" charset="77"/>
              </a:rPr>
              <a:t>Four perturbations are identified as the causes of a regime shift:  </a:t>
            </a:r>
          </a:p>
          <a:p>
            <a:pPr marL="1714500" lvl="3" indent="-342900">
              <a:buAutoNum type="arabicParenR"/>
            </a:pPr>
            <a:r>
              <a:rPr lang="en-US" dirty="0">
                <a:latin typeface="Montserrat" pitchFamily="2" charset="77"/>
              </a:rPr>
              <a:t>Changes in resilience and are visible using stability landscapes</a:t>
            </a:r>
          </a:p>
        </p:txBody>
      </p:sp>
      <p:sp>
        <p:nvSpPr>
          <p:cNvPr id="7" name="TextBox 6">
            <a:extLst>
              <a:ext uri="{FF2B5EF4-FFF2-40B4-BE49-F238E27FC236}">
                <a16:creationId xmlns:a16="http://schemas.microsoft.com/office/drawing/2014/main" id="{52E508F5-4AAB-DC47-81DB-24BC7AB65A20}"/>
              </a:ext>
            </a:extLst>
          </p:cNvPr>
          <p:cNvSpPr txBox="1"/>
          <p:nvPr/>
        </p:nvSpPr>
        <p:spPr>
          <a:xfrm>
            <a:off x="11001829" y="6513845"/>
            <a:ext cx="1158095" cy="276999"/>
          </a:xfrm>
          <a:prstGeom prst="rect">
            <a:avLst/>
          </a:prstGeom>
          <a:noFill/>
        </p:spPr>
        <p:txBody>
          <a:bodyPr wrap="square" rtlCol="0">
            <a:spAutoFit/>
          </a:bodyPr>
          <a:lstStyle/>
          <a:p>
            <a:pPr algn="r"/>
            <a:r>
              <a:rPr lang="en-US" sz="1200" dirty="0">
                <a:solidFill>
                  <a:schemeClr val="bg1"/>
                </a:solidFill>
              </a:rPr>
              <a:t>13/15</a:t>
            </a:r>
          </a:p>
        </p:txBody>
      </p:sp>
      <p:sp>
        <p:nvSpPr>
          <p:cNvPr id="9" name="TextBox 8">
            <a:extLst>
              <a:ext uri="{FF2B5EF4-FFF2-40B4-BE49-F238E27FC236}">
                <a16:creationId xmlns:a16="http://schemas.microsoft.com/office/drawing/2014/main" id="{CEFBB2BF-6AB7-6A4D-9A79-7EFFF2D8B40E}"/>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Conclusion</a:t>
            </a:r>
          </a:p>
        </p:txBody>
      </p:sp>
      <p:sp>
        <p:nvSpPr>
          <p:cNvPr id="10" name="Rectangle 9">
            <a:extLst>
              <a:ext uri="{FF2B5EF4-FFF2-40B4-BE49-F238E27FC236}">
                <a16:creationId xmlns:a16="http://schemas.microsoft.com/office/drawing/2014/main" id="{0CBE6DDC-F1F5-0943-B3C3-A90E77C2B004}"/>
              </a:ext>
            </a:extLst>
          </p:cNvPr>
          <p:cNvSpPr/>
          <p:nvPr/>
        </p:nvSpPr>
        <p:spPr>
          <a:xfrm>
            <a:off x="3486989" y="4409075"/>
            <a:ext cx="5485797" cy="584775"/>
          </a:xfrm>
          <a:prstGeom prst="rect">
            <a:avLst/>
          </a:prstGeom>
        </p:spPr>
        <p:txBody>
          <a:bodyPr wrap="none">
            <a:spAutoFit/>
          </a:bodyPr>
          <a:lstStyle/>
          <a:p>
            <a:r>
              <a:rPr lang="en-US" sz="3200" b="1" dirty="0">
                <a:solidFill>
                  <a:srgbClr val="FFC000"/>
                </a:solidFill>
                <a:latin typeface="Montserrat" pitchFamily="2" charset="77"/>
              </a:rPr>
              <a:t>Closing knowledge gaps</a:t>
            </a:r>
            <a:endParaRPr lang="en-US" sz="3200" dirty="0">
              <a:solidFill>
                <a:srgbClr val="FFC000"/>
              </a:solidFill>
            </a:endParaRPr>
          </a:p>
        </p:txBody>
      </p:sp>
      <p:sp>
        <p:nvSpPr>
          <p:cNvPr id="11" name="Rectangle 10">
            <a:extLst>
              <a:ext uri="{FF2B5EF4-FFF2-40B4-BE49-F238E27FC236}">
                <a16:creationId xmlns:a16="http://schemas.microsoft.com/office/drawing/2014/main" id="{DD953306-D1FF-C14F-A4EC-98F6A00780EB}"/>
              </a:ext>
            </a:extLst>
          </p:cNvPr>
          <p:cNvSpPr/>
          <p:nvPr/>
        </p:nvSpPr>
        <p:spPr>
          <a:xfrm>
            <a:off x="1786420" y="4947684"/>
            <a:ext cx="8886937" cy="923330"/>
          </a:xfrm>
          <a:prstGeom prst="rect">
            <a:avLst/>
          </a:prstGeom>
        </p:spPr>
        <p:txBody>
          <a:bodyPr wrap="square">
            <a:spAutoFit/>
          </a:bodyPr>
          <a:lstStyle/>
          <a:p>
            <a:r>
              <a:rPr lang="en-US" dirty="0">
                <a:solidFill>
                  <a:schemeClr val="accent1"/>
                </a:solidFill>
                <a:latin typeface="Arial" panose="020B0604020202020204" pitchFamily="34" charset="0"/>
                <a:ea typeface="Times New Roman" panose="02020603050405020304" pitchFamily="18" charset="0"/>
              </a:rPr>
              <a:t>Ecological resilience assessments have long remained mostly conceptual in hydrology; thus, there is a need to use quantitative methods for estimating resilience and understand the effects of rapid global change river basins</a:t>
            </a:r>
            <a:endParaRPr lang="en-US" dirty="0">
              <a:solidFill>
                <a:schemeClr val="accent1"/>
              </a:solidFill>
            </a:endParaRPr>
          </a:p>
        </p:txBody>
      </p:sp>
    </p:spTree>
    <p:extLst>
      <p:ext uri="{BB962C8B-B14F-4D97-AF65-F5344CB8AC3E}">
        <p14:creationId xmlns:p14="http://schemas.microsoft.com/office/powerpoint/2010/main" val="389143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287F22-C838-E94D-ABD4-9DF8D428D016}"/>
              </a:ext>
            </a:extLst>
          </p:cNvPr>
          <p:cNvPicPr>
            <a:picLocks noGrp="1" noChangeAspect="1"/>
          </p:cNvPicPr>
          <p:nvPr>
            <p:ph idx="1"/>
          </p:nvPr>
        </p:nvPicPr>
        <p:blipFill rotWithShape="1">
          <a:blip r:embed="rId3"/>
          <a:srcRect t="46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20F1674-E816-0544-AAE0-DC18929A742E}"/>
              </a:ext>
            </a:extLst>
          </p:cNvPr>
          <p:cNvSpPr txBox="1"/>
          <p:nvPr/>
        </p:nvSpPr>
        <p:spPr>
          <a:xfrm>
            <a:off x="1468582" y="2519397"/>
            <a:ext cx="9609725" cy="2123658"/>
          </a:xfrm>
          <a:prstGeom prst="rect">
            <a:avLst/>
          </a:prstGeom>
          <a:solidFill>
            <a:schemeClr val="bg1"/>
          </a:solidFill>
        </p:spPr>
        <p:txBody>
          <a:bodyPr wrap="square" rtlCol="0">
            <a:spAutoFit/>
          </a:bodyPr>
          <a:lstStyle/>
          <a:p>
            <a:pPr algn="ctr"/>
            <a:r>
              <a:rPr lang="en-US" sz="4400" b="1" dirty="0">
                <a:solidFill>
                  <a:srgbClr val="E16815"/>
                </a:solidFill>
                <a:latin typeface="Montserrat" pitchFamily="2" charset="77"/>
              </a:rPr>
              <a:t>Resilience Changes in a River Basin using long-term streamflow data</a:t>
            </a:r>
          </a:p>
        </p:txBody>
      </p:sp>
      <p:pic>
        <p:nvPicPr>
          <p:cNvPr id="5" name="Content Placeholder 3">
            <a:extLst>
              <a:ext uri="{FF2B5EF4-FFF2-40B4-BE49-F238E27FC236}">
                <a16:creationId xmlns:a16="http://schemas.microsoft.com/office/drawing/2014/main" id="{10A3CD1C-36BA-0A49-8465-70DDBF570FC3}"/>
              </a:ext>
            </a:extLst>
          </p:cNvPr>
          <p:cNvPicPr>
            <a:picLocks noChangeAspect="1"/>
          </p:cNvPicPr>
          <p:nvPr/>
        </p:nvPicPr>
        <p:blipFill rotWithShape="1">
          <a:blip r:embed="rId3"/>
          <a:srcRect l="65603" t="79021" b="7704"/>
          <a:stretch/>
        </p:blipFill>
        <p:spPr>
          <a:xfrm>
            <a:off x="7998372" y="5114866"/>
            <a:ext cx="4193628" cy="914400"/>
          </a:xfrm>
          <a:prstGeom prst="rect">
            <a:avLst/>
          </a:prstGeom>
        </p:spPr>
      </p:pic>
      <p:sp>
        <p:nvSpPr>
          <p:cNvPr id="7" name="TextBox 6">
            <a:extLst>
              <a:ext uri="{FF2B5EF4-FFF2-40B4-BE49-F238E27FC236}">
                <a16:creationId xmlns:a16="http://schemas.microsoft.com/office/drawing/2014/main" id="{CECA0D34-88FC-2C4A-AA48-450191DAFED6}"/>
              </a:ext>
            </a:extLst>
          </p:cNvPr>
          <p:cNvSpPr txBox="1"/>
          <p:nvPr/>
        </p:nvSpPr>
        <p:spPr>
          <a:xfrm>
            <a:off x="7803931" y="5934670"/>
            <a:ext cx="4193627" cy="369332"/>
          </a:xfrm>
          <a:prstGeom prst="rect">
            <a:avLst/>
          </a:prstGeom>
          <a:solidFill>
            <a:schemeClr val="bg1"/>
          </a:solidFill>
        </p:spPr>
        <p:txBody>
          <a:bodyPr wrap="square" rtlCol="0">
            <a:spAutoFit/>
          </a:bodyPr>
          <a:lstStyle/>
          <a:p>
            <a:pPr algn="r"/>
            <a:r>
              <a:rPr lang="en-US" b="1" dirty="0">
                <a:solidFill>
                  <a:srgbClr val="8D9F92"/>
                </a:solidFill>
              </a:rPr>
              <a:t>legarza@ucdavis.edu</a:t>
            </a:r>
          </a:p>
        </p:txBody>
      </p:sp>
    </p:spTree>
    <p:extLst>
      <p:ext uri="{BB962C8B-B14F-4D97-AF65-F5344CB8AC3E}">
        <p14:creationId xmlns:p14="http://schemas.microsoft.com/office/powerpoint/2010/main" val="353577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id="{087BC515-BE48-814A-8440-D063DD5381E5}"/>
              </a:ext>
            </a:extLst>
          </p:cNvPr>
          <p:cNvPicPr/>
          <p:nvPr/>
        </p:nvPicPr>
        <p:blipFill rotWithShape="1">
          <a:blip r:embed="rId3"/>
          <a:srcRect r="69266"/>
          <a:stretch/>
        </p:blipFill>
        <p:spPr>
          <a:xfrm>
            <a:off x="2656966" y="1853400"/>
            <a:ext cx="1886459" cy="3996648"/>
          </a:xfrm>
          <a:prstGeom prst="rect">
            <a:avLst/>
          </a:prstGeom>
          <a:ln/>
        </p:spPr>
      </p:pic>
      <p:sp>
        <p:nvSpPr>
          <p:cNvPr id="5" name="Rectangle 4">
            <a:extLst>
              <a:ext uri="{FF2B5EF4-FFF2-40B4-BE49-F238E27FC236}">
                <a16:creationId xmlns:a16="http://schemas.microsoft.com/office/drawing/2014/main" id="{E43D5270-7443-5545-AE4C-218B67E8A38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03689B-C314-1340-8EB3-D2B757C751D7}"/>
              </a:ext>
            </a:extLst>
          </p:cNvPr>
          <p:cNvSpPr txBox="1"/>
          <p:nvPr/>
        </p:nvSpPr>
        <p:spPr>
          <a:xfrm>
            <a:off x="11001829" y="6513845"/>
            <a:ext cx="1158095" cy="276999"/>
          </a:xfrm>
          <a:prstGeom prst="rect">
            <a:avLst/>
          </a:prstGeom>
          <a:noFill/>
        </p:spPr>
        <p:txBody>
          <a:bodyPr wrap="square" rtlCol="0">
            <a:spAutoFit/>
          </a:bodyPr>
          <a:lstStyle/>
          <a:p>
            <a:pPr algn="r"/>
            <a:r>
              <a:rPr lang="en-US" sz="1200" dirty="0">
                <a:solidFill>
                  <a:schemeClr val="bg1"/>
                </a:solidFill>
              </a:rPr>
              <a:t>10/15</a:t>
            </a:r>
          </a:p>
        </p:txBody>
      </p:sp>
      <p:sp>
        <p:nvSpPr>
          <p:cNvPr id="9" name="TextBox 8">
            <a:extLst>
              <a:ext uri="{FF2B5EF4-FFF2-40B4-BE49-F238E27FC236}">
                <a16:creationId xmlns:a16="http://schemas.microsoft.com/office/drawing/2014/main" id="{489A58C1-7C83-4A4A-B4D3-368676B1269D}"/>
              </a:ext>
            </a:extLst>
          </p:cNvPr>
          <p:cNvSpPr txBox="1"/>
          <p:nvPr/>
        </p:nvSpPr>
        <p:spPr>
          <a:xfrm>
            <a:off x="4543425" y="2014974"/>
            <a:ext cx="5327904" cy="646331"/>
          </a:xfrm>
          <a:prstGeom prst="rect">
            <a:avLst/>
          </a:prstGeom>
          <a:noFill/>
        </p:spPr>
        <p:txBody>
          <a:bodyPr wrap="square" rtlCol="0">
            <a:spAutoFit/>
          </a:bodyPr>
          <a:lstStyle/>
          <a:p>
            <a:r>
              <a:rPr lang="en-US" dirty="0"/>
              <a:t>(1) A system is dynamic when a non zero Fisher Index (FI)  is constant</a:t>
            </a:r>
          </a:p>
        </p:txBody>
      </p:sp>
      <p:sp>
        <p:nvSpPr>
          <p:cNvPr id="10" name="TextBox 9">
            <a:extLst>
              <a:ext uri="{FF2B5EF4-FFF2-40B4-BE49-F238E27FC236}">
                <a16:creationId xmlns:a16="http://schemas.microsoft.com/office/drawing/2014/main" id="{C3804518-F7F0-EE4B-A5B6-6DA1181879EA}"/>
              </a:ext>
            </a:extLst>
          </p:cNvPr>
          <p:cNvSpPr txBox="1"/>
          <p:nvPr/>
        </p:nvSpPr>
        <p:spPr>
          <a:xfrm>
            <a:off x="4543425" y="3021567"/>
            <a:ext cx="5327904" cy="646331"/>
          </a:xfrm>
          <a:prstGeom prst="rect">
            <a:avLst/>
          </a:prstGeom>
          <a:noFill/>
        </p:spPr>
        <p:txBody>
          <a:bodyPr wrap="square" rtlCol="0">
            <a:spAutoFit/>
          </a:bodyPr>
          <a:lstStyle/>
          <a:p>
            <a:r>
              <a:rPr lang="en-US" dirty="0"/>
              <a:t>(2) A steady decrease in FI indicates warning of regime shift</a:t>
            </a:r>
          </a:p>
        </p:txBody>
      </p:sp>
      <p:sp>
        <p:nvSpPr>
          <p:cNvPr id="11" name="TextBox 10">
            <a:extLst>
              <a:ext uri="{FF2B5EF4-FFF2-40B4-BE49-F238E27FC236}">
                <a16:creationId xmlns:a16="http://schemas.microsoft.com/office/drawing/2014/main" id="{6C839334-04E5-5A43-9DC8-1CAEC0FDCA9D}"/>
              </a:ext>
            </a:extLst>
          </p:cNvPr>
          <p:cNvSpPr txBox="1"/>
          <p:nvPr/>
        </p:nvSpPr>
        <p:spPr>
          <a:xfrm>
            <a:off x="4543425" y="4045196"/>
            <a:ext cx="5327904" cy="646331"/>
          </a:xfrm>
          <a:prstGeom prst="rect">
            <a:avLst/>
          </a:prstGeom>
          <a:noFill/>
        </p:spPr>
        <p:txBody>
          <a:bodyPr wrap="square" rtlCol="0">
            <a:spAutoFit/>
          </a:bodyPr>
          <a:lstStyle/>
          <a:p>
            <a:r>
              <a:rPr lang="en-US" dirty="0"/>
              <a:t>(3) A steady increase in FI indicates the system is becoming organized and stable</a:t>
            </a:r>
          </a:p>
        </p:txBody>
      </p:sp>
      <p:sp>
        <p:nvSpPr>
          <p:cNvPr id="12" name="TextBox 11">
            <a:extLst>
              <a:ext uri="{FF2B5EF4-FFF2-40B4-BE49-F238E27FC236}">
                <a16:creationId xmlns:a16="http://schemas.microsoft.com/office/drawing/2014/main" id="{2B4B50B2-05BC-1F4F-B32B-D2E42808BC4D}"/>
              </a:ext>
            </a:extLst>
          </p:cNvPr>
          <p:cNvSpPr txBox="1"/>
          <p:nvPr/>
        </p:nvSpPr>
        <p:spPr>
          <a:xfrm>
            <a:off x="4543425" y="5034340"/>
            <a:ext cx="5829300" cy="1138773"/>
          </a:xfrm>
          <a:prstGeom prst="rect">
            <a:avLst/>
          </a:prstGeom>
          <a:noFill/>
        </p:spPr>
        <p:txBody>
          <a:bodyPr wrap="square" rtlCol="0">
            <a:spAutoFit/>
          </a:bodyPr>
          <a:lstStyle/>
          <a:p>
            <a:r>
              <a:rPr lang="en-US" dirty="0"/>
              <a:t>(4) A sharp change in FI denotes a regime shift*</a:t>
            </a:r>
          </a:p>
          <a:p>
            <a:r>
              <a:rPr lang="en-US" dirty="0"/>
              <a:t>*FI values are greater than +-2 SDV from the mean of FI </a:t>
            </a:r>
            <a:r>
              <a:rPr lang="en-US" sz="1400" dirty="0"/>
              <a:t>(Gonzalez-</a:t>
            </a:r>
            <a:r>
              <a:rPr lang="en-US" sz="1400" dirty="0" err="1"/>
              <a:t>Mejía</a:t>
            </a:r>
            <a:r>
              <a:rPr lang="en-US" sz="1400" dirty="0"/>
              <a:t> </a:t>
            </a:r>
            <a:r>
              <a:rPr lang="en-US" sz="1400" i="1" dirty="0"/>
              <a:t>et al.</a:t>
            </a:r>
            <a:r>
              <a:rPr lang="en-US" sz="1400" dirty="0"/>
              <a:t>, 2012).  </a:t>
            </a:r>
          </a:p>
          <a:p>
            <a:endParaRPr lang="en-US" dirty="0"/>
          </a:p>
        </p:txBody>
      </p:sp>
      <p:sp>
        <p:nvSpPr>
          <p:cNvPr id="13" name="Rectangle 12">
            <a:extLst>
              <a:ext uri="{FF2B5EF4-FFF2-40B4-BE49-F238E27FC236}">
                <a16:creationId xmlns:a16="http://schemas.microsoft.com/office/drawing/2014/main" id="{FFFC7F25-B1E8-E046-9C14-25440AC14421}"/>
              </a:ext>
            </a:extLst>
          </p:cNvPr>
          <p:cNvSpPr/>
          <p:nvPr/>
        </p:nvSpPr>
        <p:spPr>
          <a:xfrm>
            <a:off x="2809449" y="1064586"/>
            <a:ext cx="7697564" cy="400110"/>
          </a:xfrm>
          <a:prstGeom prst="rect">
            <a:avLst/>
          </a:prstGeom>
        </p:spPr>
        <p:txBody>
          <a:bodyPr wrap="square">
            <a:spAutoFit/>
          </a:bodyPr>
          <a:lstStyle/>
          <a:p>
            <a:r>
              <a:rPr lang="en-US" sz="2000" dirty="0">
                <a:solidFill>
                  <a:schemeClr val="accent2"/>
                </a:solidFill>
                <a:latin typeface="Helvetica" pitchFamily="2" charset="0"/>
              </a:rPr>
              <a:t>Sustainable Regime Hypothesis (Cabezas and </a:t>
            </a:r>
            <a:r>
              <a:rPr lang="en-US" sz="2000" dirty="0" err="1">
                <a:solidFill>
                  <a:schemeClr val="accent2"/>
                </a:solidFill>
                <a:latin typeface="Helvetica" pitchFamily="2" charset="0"/>
              </a:rPr>
              <a:t>Fath</a:t>
            </a:r>
            <a:r>
              <a:rPr lang="en-US" sz="2000" dirty="0">
                <a:solidFill>
                  <a:schemeClr val="accent2"/>
                </a:solidFill>
                <a:latin typeface="Helvetica" pitchFamily="2" charset="0"/>
              </a:rPr>
              <a:t>, 2002) </a:t>
            </a:r>
            <a:endParaRPr lang="en-US" sz="2000" dirty="0"/>
          </a:p>
        </p:txBody>
      </p:sp>
      <p:sp>
        <p:nvSpPr>
          <p:cNvPr id="15" name="TextBox 14">
            <a:extLst>
              <a:ext uri="{FF2B5EF4-FFF2-40B4-BE49-F238E27FC236}">
                <a16:creationId xmlns:a16="http://schemas.microsoft.com/office/drawing/2014/main" id="{BF88E3C9-85A1-5F4A-85AB-E3E1FF1CD52B}"/>
              </a:ext>
            </a:extLst>
          </p:cNvPr>
          <p:cNvSpPr txBox="1"/>
          <p:nvPr/>
        </p:nvSpPr>
        <p:spPr>
          <a:xfrm>
            <a:off x="-137804" y="305237"/>
            <a:ext cx="7326498" cy="523220"/>
          </a:xfrm>
          <a:prstGeom prst="rect">
            <a:avLst/>
          </a:prstGeom>
          <a:noFill/>
        </p:spPr>
        <p:txBody>
          <a:bodyPr wrap="square" rtlCol="0">
            <a:spAutoFit/>
          </a:bodyPr>
          <a:lstStyle/>
          <a:p>
            <a:pPr algn="ctr"/>
            <a:r>
              <a:rPr lang="en-US" sz="2800" b="1" dirty="0">
                <a:solidFill>
                  <a:srgbClr val="0070C0"/>
                </a:solidFill>
                <a:latin typeface="Helvetica" pitchFamily="2" charset="0"/>
              </a:rPr>
              <a:t>How do we determine a regime shifts?</a:t>
            </a:r>
          </a:p>
        </p:txBody>
      </p:sp>
      <p:sp>
        <p:nvSpPr>
          <p:cNvPr id="16" name="TextBox 15">
            <a:extLst>
              <a:ext uri="{FF2B5EF4-FFF2-40B4-BE49-F238E27FC236}">
                <a16:creationId xmlns:a16="http://schemas.microsoft.com/office/drawing/2014/main" id="{EEC20CFE-2D1A-EA4B-9D9B-16340B411437}"/>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Methodology</a:t>
            </a:r>
          </a:p>
        </p:txBody>
      </p:sp>
    </p:spTree>
    <p:extLst>
      <p:ext uri="{BB962C8B-B14F-4D97-AF65-F5344CB8AC3E}">
        <p14:creationId xmlns:p14="http://schemas.microsoft.com/office/powerpoint/2010/main" val="148824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67709-406E-0746-97B5-EFEEEBEFF1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739734" y="1463997"/>
            <a:ext cx="7537868" cy="4836838"/>
          </a:xfrm>
          <a:prstGeom prst="rect">
            <a:avLst/>
          </a:prstGeom>
        </p:spPr>
      </p:pic>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B3728A-C656-9446-B033-BD8934CD6A8E}"/>
              </a:ext>
            </a:extLst>
          </p:cNvPr>
          <p:cNvSpPr txBox="1"/>
          <p:nvPr/>
        </p:nvSpPr>
        <p:spPr>
          <a:xfrm>
            <a:off x="351476" y="267634"/>
            <a:ext cx="7979724" cy="1200329"/>
          </a:xfrm>
          <a:prstGeom prst="rect">
            <a:avLst/>
          </a:prstGeom>
          <a:noFill/>
        </p:spPr>
        <p:txBody>
          <a:bodyPr wrap="square" rtlCol="0">
            <a:spAutoFit/>
          </a:bodyPr>
          <a:lstStyle/>
          <a:p>
            <a:r>
              <a:rPr lang="en-US" sz="4400" b="1" dirty="0">
                <a:solidFill>
                  <a:srgbClr val="0070C0"/>
                </a:solidFill>
                <a:latin typeface="Montserrat" pitchFamily="2" charset="77"/>
              </a:rPr>
              <a:t>River Basins </a:t>
            </a:r>
            <a:endParaRPr lang="en-US" sz="2800" b="1" dirty="0">
              <a:solidFill>
                <a:srgbClr val="0070C0"/>
              </a:solidFill>
              <a:latin typeface="Montserrat" pitchFamily="2" charset="77"/>
            </a:endParaRPr>
          </a:p>
          <a:p>
            <a:pPr algn="ctr"/>
            <a:r>
              <a:rPr lang="en-US" sz="2800" b="1" dirty="0">
                <a:solidFill>
                  <a:srgbClr val="0070C0"/>
                </a:solidFill>
                <a:latin typeface="Montserrat" pitchFamily="2" charset="77"/>
              </a:rPr>
              <a:t> As resilient social-ecological systems</a:t>
            </a:r>
          </a:p>
        </p:txBody>
      </p:sp>
      <p:sp>
        <p:nvSpPr>
          <p:cNvPr id="2" name="TextBox 1">
            <a:extLst>
              <a:ext uri="{FF2B5EF4-FFF2-40B4-BE49-F238E27FC236}">
                <a16:creationId xmlns:a16="http://schemas.microsoft.com/office/drawing/2014/main" id="{D43FC254-B700-5146-AC19-2137F2E2B028}"/>
              </a:ext>
            </a:extLst>
          </p:cNvPr>
          <p:cNvSpPr txBox="1"/>
          <p:nvPr/>
        </p:nvSpPr>
        <p:spPr>
          <a:xfrm rot="2150130">
            <a:off x="6253661" y="2832883"/>
            <a:ext cx="2185416" cy="369332"/>
          </a:xfrm>
          <a:prstGeom prst="rect">
            <a:avLst/>
          </a:prstGeom>
          <a:noFill/>
        </p:spPr>
        <p:txBody>
          <a:bodyPr wrap="square" rtlCol="0">
            <a:prstTxWarp prst="textArchUp">
              <a:avLst/>
            </a:prstTxWarp>
            <a:spAutoFit/>
          </a:bodyPr>
          <a:lstStyle/>
          <a:p>
            <a:r>
              <a:rPr lang="en-US" dirty="0">
                <a:solidFill>
                  <a:srgbClr val="00A177"/>
                </a:solidFill>
                <a:latin typeface="+mj-lt"/>
              </a:rPr>
              <a:t>Regional Scale</a:t>
            </a:r>
          </a:p>
        </p:txBody>
      </p:sp>
      <p:sp>
        <p:nvSpPr>
          <p:cNvPr id="6" name="Rectangle 5">
            <a:extLst>
              <a:ext uri="{FF2B5EF4-FFF2-40B4-BE49-F238E27FC236}">
                <a16:creationId xmlns:a16="http://schemas.microsoft.com/office/drawing/2014/main" id="{2E91603A-E65A-0B48-95C3-6D678F9AE356}"/>
              </a:ext>
            </a:extLst>
          </p:cNvPr>
          <p:cNvSpPr/>
          <p:nvPr/>
        </p:nvSpPr>
        <p:spPr>
          <a:xfrm>
            <a:off x="10044545" y="146796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C7B6E-DEDE-534E-8EC5-9E2EC4737A90}"/>
              </a:ext>
            </a:extLst>
          </p:cNvPr>
          <p:cNvSpPr/>
          <p:nvPr/>
        </p:nvSpPr>
        <p:spPr>
          <a:xfrm>
            <a:off x="9514764" y="108789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C27D6-8BFF-FC48-AE7D-51FD158CC216}"/>
              </a:ext>
            </a:extLst>
          </p:cNvPr>
          <p:cNvSpPr/>
          <p:nvPr/>
        </p:nvSpPr>
        <p:spPr>
          <a:xfrm>
            <a:off x="9865959" y="1316226"/>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griculture with solid fill">
            <a:extLst>
              <a:ext uri="{FF2B5EF4-FFF2-40B4-BE49-F238E27FC236}">
                <a16:creationId xmlns:a16="http://schemas.microsoft.com/office/drawing/2014/main" id="{C28231D9-49BD-0543-A9A2-841643536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044" y="1125560"/>
            <a:ext cx="684805" cy="684805"/>
          </a:xfrm>
          <a:prstGeom prst="rect">
            <a:avLst/>
          </a:prstGeom>
        </p:spPr>
      </p:pic>
      <p:pic>
        <p:nvPicPr>
          <p:cNvPr id="12" name="Graphic 11" descr="Partial sun with solid fill">
            <a:extLst>
              <a:ext uri="{FF2B5EF4-FFF2-40B4-BE49-F238E27FC236}">
                <a16:creationId xmlns:a16="http://schemas.microsoft.com/office/drawing/2014/main" id="{1047CB02-D86E-184F-AF19-DC823DBCF9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094" y="1657367"/>
            <a:ext cx="684805" cy="684805"/>
          </a:xfrm>
          <a:prstGeom prst="rect">
            <a:avLst/>
          </a:prstGeom>
        </p:spPr>
      </p:pic>
      <p:sp>
        <p:nvSpPr>
          <p:cNvPr id="13" name="TextBox 12">
            <a:extLst>
              <a:ext uri="{FF2B5EF4-FFF2-40B4-BE49-F238E27FC236}">
                <a16:creationId xmlns:a16="http://schemas.microsoft.com/office/drawing/2014/main" id="{8C8920C5-C6BC-7447-82A1-FD549A275158}"/>
              </a:ext>
            </a:extLst>
          </p:cNvPr>
          <p:cNvSpPr txBox="1"/>
          <p:nvPr/>
        </p:nvSpPr>
        <p:spPr>
          <a:xfrm>
            <a:off x="10615858" y="1858771"/>
            <a:ext cx="934358" cy="369332"/>
          </a:xfrm>
          <a:prstGeom prst="rect">
            <a:avLst/>
          </a:prstGeom>
          <a:noFill/>
        </p:spPr>
        <p:txBody>
          <a:bodyPr wrap="none" rtlCol="0">
            <a:spAutoFit/>
          </a:bodyPr>
          <a:lstStyle/>
          <a:p>
            <a:r>
              <a:rPr lang="en-US" dirty="0">
                <a:solidFill>
                  <a:schemeClr val="accent2">
                    <a:lumMod val="75000"/>
                  </a:schemeClr>
                </a:solidFill>
                <a:latin typeface="+mj-lt"/>
              </a:rPr>
              <a:t>Climatic</a:t>
            </a:r>
          </a:p>
        </p:txBody>
      </p:sp>
      <p:sp>
        <p:nvSpPr>
          <p:cNvPr id="14" name="TextBox 13">
            <a:extLst>
              <a:ext uri="{FF2B5EF4-FFF2-40B4-BE49-F238E27FC236}">
                <a16:creationId xmlns:a16="http://schemas.microsoft.com/office/drawing/2014/main" id="{BD4971E1-350F-9742-905E-51B1F6494E39}"/>
              </a:ext>
            </a:extLst>
          </p:cNvPr>
          <p:cNvSpPr txBox="1"/>
          <p:nvPr/>
        </p:nvSpPr>
        <p:spPr>
          <a:xfrm>
            <a:off x="10151898" y="1396833"/>
            <a:ext cx="1573123" cy="369332"/>
          </a:xfrm>
          <a:prstGeom prst="rect">
            <a:avLst/>
          </a:prstGeom>
          <a:noFill/>
        </p:spPr>
        <p:txBody>
          <a:bodyPr wrap="none" rtlCol="0">
            <a:spAutoFit/>
          </a:bodyPr>
          <a:lstStyle/>
          <a:p>
            <a:r>
              <a:rPr lang="en-US" dirty="0">
                <a:solidFill>
                  <a:schemeClr val="accent2">
                    <a:lumMod val="75000"/>
                  </a:schemeClr>
                </a:solidFill>
                <a:latin typeface="+mj-lt"/>
              </a:rPr>
              <a:t>Anthropogenic</a:t>
            </a:r>
          </a:p>
        </p:txBody>
      </p:sp>
      <p:sp>
        <p:nvSpPr>
          <p:cNvPr id="18" name="TextBox 17">
            <a:extLst>
              <a:ext uri="{FF2B5EF4-FFF2-40B4-BE49-F238E27FC236}">
                <a16:creationId xmlns:a16="http://schemas.microsoft.com/office/drawing/2014/main" id="{BE14F280-A37D-8143-9AB3-E824493151C4}"/>
              </a:ext>
            </a:extLst>
          </p:cNvPr>
          <p:cNvSpPr txBox="1"/>
          <p:nvPr/>
        </p:nvSpPr>
        <p:spPr>
          <a:xfrm>
            <a:off x="61032" y="6513845"/>
            <a:ext cx="1158095" cy="276999"/>
          </a:xfrm>
          <a:prstGeom prst="rect">
            <a:avLst/>
          </a:prstGeom>
          <a:noFill/>
        </p:spPr>
        <p:txBody>
          <a:bodyPr wrap="square" rtlCol="0">
            <a:spAutoFit/>
          </a:bodyPr>
          <a:lstStyle/>
          <a:p>
            <a:r>
              <a:rPr lang="en-US" sz="1200" dirty="0">
                <a:solidFill>
                  <a:schemeClr val="bg1"/>
                </a:solidFill>
              </a:rPr>
              <a:t>Introduction</a:t>
            </a:r>
          </a:p>
        </p:txBody>
      </p:sp>
    </p:spTree>
    <p:extLst>
      <p:ext uri="{BB962C8B-B14F-4D97-AF65-F5344CB8AC3E}">
        <p14:creationId xmlns:p14="http://schemas.microsoft.com/office/powerpoint/2010/main" val="238182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E9E83A-E2D4-4F40-B4D0-50D2E522154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44320" y="1467963"/>
            <a:ext cx="9756284" cy="4836089"/>
          </a:xfrm>
          <a:prstGeom prst="rect">
            <a:avLst/>
          </a:prstGeom>
        </p:spPr>
      </p:pic>
      <p:sp>
        <p:nvSpPr>
          <p:cNvPr id="5" name="TextBox 4">
            <a:extLst>
              <a:ext uri="{FF2B5EF4-FFF2-40B4-BE49-F238E27FC236}">
                <a16:creationId xmlns:a16="http://schemas.microsoft.com/office/drawing/2014/main" id="{38B3728A-C656-9446-B033-BD8934CD6A8E}"/>
              </a:ext>
            </a:extLst>
          </p:cNvPr>
          <p:cNvSpPr txBox="1"/>
          <p:nvPr/>
        </p:nvSpPr>
        <p:spPr>
          <a:xfrm>
            <a:off x="351476" y="267634"/>
            <a:ext cx="7979724" cy="1200329"/>
          </a:xfrm>
          <a:prstGeom prst="rect">
            <a:avLst/>
          </a:prstGeom>
          <a:noFill/>
        </p:spPr>
        <p:txBody>
          <a:bodyPr wrap="square" rtlCol="0">
            <a:spAutoFit/>
          </a:bodyPr>
          <a:lstStyle/>
          <a:p>
            <a:r>
              <a:rPr lang="en-US" sz="4400" b="1" dirty="0">
                <a:solidFill>
                  <a:srgbClr val="0070C0"/>
                </a:solidFill>
                <a:latin typeface="Montserrat" pitchFamily="2" charset="77"/>
              </a:rPr>
              <a:t>River Basins </a:t>
            </a:r>
            <a:endParaRPr lang="en-US" sz="2800" b="1" dirty="0">
              <a:solidFill>
                <a:srgbClr val="0070C0"/>
              </a:solidFill>
              <a:latin typeface="Montserrat" pitchFamily="2" charset="77"/>
            </a:endParaRPr>
          </a:p>
          <a:p>
            <a:pPr algn="ctr"/>
            <a:r>
              <a:rPr lang="en-US" sz="2800" b="1" dirty="0">
                <a:solidFill>
                  <a:srgbClr val="0070C0"/>
                </a:solidFill>
                <a:latin typeface="Montserrat" pitchFamily="2" charset="77"/>
              </a:rPr>
              <a:t> As resilient  social-ecological systems</a:t>
            </a:r>
          </a:p>
        </p:txBody>
      </p:sp>
      <p:sp>
        <p:nvSpPr>
          <p:cNvPr id="2" name="TextBox 1">
            <a:extLst>
              <a:ext uri="{FF2B5EF4-FFF2-40B4-BE49-F238E27FC236}">
                <a16:creationId xmlns:a16="http://schemas.microsoft.com/office/drawing/2014/main" id="{D43FC254-B700-5146-AC19-2137F2E2B028}"/>
              </a:ext>
            </a:extLst>
          </p:cNvPr>
          <p:cNvSpPr txBox="1"/>
          <p:nvPr/>
        </p:nvSpPr>
        <p:spPr>
          <a:xfrm rot="2150130">
            <a:off x="6253661" y="2832883"/>
            <a:ext cx="2185416" cy="369332"/>
          </a:xfrm>
          <a:prstGeom prst="rect">
            <a:avLst/>
          </a:prstGeom>
          <a:noFill/>
        </p:spPr>
        <p:txBody>
          <a:bodyPr wrap="square" rtlCol="0">
            <a:prstTxWarp prst="textArchUp">
              <a:avLst/>
            </a:prstTxWarp>
            <a:spAutoFit/>
          </a:bodyPr>
          <a:lstStyle/>
          <a:p>
            <a:r>
              <a:rPr lang="en-US" dirty="0">
                <a:solidFill>
                  <a:srgbClr val="00A177"/>
                </a:solidFill>
                <a:latin typeface="+mj-lt"/>
              </a:rPr>
              <a:t>Regional Scale</a:t>
            </a:r>
          </a:p>
        </p:txBody>
      </p:sp>
      <p:sp>
        <p:nvSpPr>
          <p:cNvPr id="6" name="Rectangle 5">
            <a:extLst>
              <a:ext uri="{FF2B5EF4-FFF2-40B4-BE49-F238E27FC236}">
                <a16:creationId xmlns:a16="http://schemas.microsoft.com/office/drawing/2014/main" id="{2E91603A-E65A-0B48-95C3-6D678F9AE356}"/>
              </a:ext>
            </a:extLst>
          </p:cNvPr>
          <p:cNvSpPr/>
          <p:nvPr/>
        </p:nvSpPr>
        <p:spPr>
          <a:xfrm>
            <a:off x="10044545" y="146796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C7B6E-DEDE-534E-8EC5-9E2EC4737A90}"/>
              </a:ext>
            </a:extLst>
          </p:cNvPr>
          <p:cNvSpPr/>
          <p:nvPr/>
        </p:nvSpPr>
        <p:spPr>
          <a:xfrm>
            <a:off x="9514764" y="108789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C27D6-8BFF-FC48-AE7D-51FD158CC216}"/>
              </a:ext>
            </a:extLst>
          </p:cNvPr>
          <p:cNvSpPr/>
          <p:nvPr/>
        </p:nvSpPr>
        <p:spPr>
          <a:xfrm>
            <a:off x="9865959" y="1316226"/>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griculture with solid fill">
            <a:extLst>
              <a:ext uri="{FF2B5EF4-FFF2-40B4-BE49-F238E27FC236}">
                <a16:creationId xmlns:a16="http://schemas.microsoft.com/office/drawing/2014/main" id="{C28231D9-49BD-0543-A9A2-841643536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044" y="1125560"/>
            <a:ext cx="684805" cy="684805"/>
          </a:xfrm>
          <a:prstGeom prst="rect">
            <a:avLst/>
          </a:prstGeom>
        </p:spPr>
      </p:pic>
      <p:pic>
        <p:nvPicPr>
          <p:cNvPr id="12" name="Graphic 11" descr="Partial sun with solid fill">
            <a:extLst>
              <a:ext uri="{FF2B5EF4-FFF2-40B4-BE49-F238E27FC236}">
                <a16:creationId xmlns:a16="http://schemas.microsoft.com/office/drawing/2014/main" id="{1047CB02-D86E-184F-AF19-DC823DBCF9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094" y="1657367"/>
            <a:ext cx="684805" cy="684805"/>
          </a:xfrm>
          <a:prstGeom prst="rect">
            <a:avLst/>
          </a:prstGeom>
        </p:spPr>
      </p:pic>
      <p:sp>
        <p:nvSpPr>
          <p:cNvPr id="13" name="TextBox 12">
            <a:extLst>
              <a:ext uri="{FF2B5EF4-FFF2-40B4-BE49-F238E27FC236}">
                <a16:creationId xmlns:a16="http://schemas.microsoft.com/office/drawing/2014/main" id="{8C8920C5-C6BC-7447-82A1-FD549A275158}"/>
              </a:ext>
            </a:extLst>
          </p:cNvPr>
          <p:cNvSpPr txBox="1"/>
          <p:nvPr/>
        </p:nvSpPr>
        <p:spPr>
          <a:xfrm>
            <a:off x="10615858" y="1858771"/>
            <a:ext cx="934358" cy="369332"/>
          </a:xfrm>
          <a:prstGeom prst="rect">
            <a:avLst/>
          </a:prstGeom>
          <a:noFill/>
        </p:spPr>
        <p:txBody>
          <a:bodyPr wrap="none" rtlCol="0">
            <a:spAutoFit/>
          </a:bodyPr>
          <a:lstStyle/>
          <a:p>
            <a:r>
              <a:rPr lang="en-US" dirty="0">
                <a:solidFill>
                  <a:schemeClr val="accent2">
                    <a:lumMod val="75000"/>
                  </a:schemeClr>
                </a:solidFill>
                <a:latin typeface="+mj-lt"/>
              </a:rPr>
              <a:t>Climatic</a:t>
            </a:r>
          </a:p>
        </p:txBody>
      </p:sp>
      <p:sp>
        <p:nvSpPr>
          <p:cNvPr id="14" name="TextBox 13">
            <a:extLst>
              <a:ext uri="{FF2B5EF4-FFF2-40B4-BE49-F238E27FC236}">
                <a16:creationId xmlns:a16="http://schemas.microsoft.com/office/drawing/2014/main" id="{BD4971E1-350F-9742-905E-51B1F6494E39}"/>
              </a:ext>
            </a:extLst>
          </p:cNvPr>
          <p:cNvSpPr txBox="1"/>
          <p:nvPr/>
        </p:nvSpPr>
        <p:spPr>
          <a:xfrm>
            <a:off x="10151898" y="1396833"/>
            <a:ext cx="1573123" cy="369332"/>
          </a:xfrm>
          <a:prstGeom prst="rect">
            <a:avLst/>
          </a:prstGeom>
          <a:noFill/>
        </p:spPr>
        <p:txBody>
          <a:bodyPr wrap="none" rtlCol="0">
            <a:spAutoFit/>
          </a:bodyPr>
          <a:lstStyle/>
          <a:p>
            <a:r>
              <a:rPr lang="en-US" dirty="0">
                <a:solidFill>
                  <a:schemeClr val="accent2">
                    <a:lumMod val="75000"/>
                  </a:schemeClr>
                </a:solidFill>
                <a:latin typeface="+mj-lt"/>
              </a:rPr>
              <a:t>Anthropogenic</a:t>
            </a:r>
          </a:p>
        </p:txBody>
      </p:sp>
      <p:sp>
        <p:nvSpPr>
          <p:cNvPr id="17" name="TextBox 16">
            <a:extLst>
              <a:ext uri="{FF2B5EF4-FFF2-40B4-BE49-F238E27FC236}">
                <a16:creationId xmlns:a16="http://schemas.microsoft.com/office/drawing/2014/main" id="{059CA2C7-0608-4946-B5A6-642FD1B831AE}"/>
              </a:ext>
            </a:extLst>
          </p:cNvPr>
          <p:cNvSpPr txBox="1"/>
          <p:nvPr/>
        </p:nvSpPr>
        <p:spPr>
          <a:xfrm>
            <a:off x="61032" y="6513845"/>
            <a:ext cx="1158095" cy="276999"/>
          </a:xfrm>
          <a:prstGeom prst="rect">
            <a:avLst/>
          </a:prstGeom>
          <a:noFill/>
        </p:spPr>
        <p:txBody>
          <a:bodyPr wrap="square" rtlCol="0">
            <a:spAutoFit/>
          </a:bodyPr>
          <a:lstStyle/>
          <a:p>
            <a:r>
              <a:rPr lang="en-US" sz="1200" dirty="0">
                <a:solidFill>
                  <a:schemeClr val="bg1"/>
                </a:solidFill>
              </a:rPr>
              <a:t>Introduction</a:t>
            </a:r>
          </a:p>
        </p:txBody>
      </p:sp>
      <p:sp>
        <p:nvSpPr>
          <p:cNvPr id="15" name="TextBox 14">
            <a:extLst>
              <a:ext uri="{FF2B5EF4-FFF2-40B4-BE49-F238E27FC236}">
                <a16:creationId xmlns:a16="http://schemas.microsoft.com/office/drawing/2014/main" id="{9C30F0F1-6683-8849-B027-E65A35DA6015}"/>
              </a:ext>
            </a:extLst>
          </p:cNvPr>
          <p:cNvSpPr txBox="1"/>
          <p:nvPr/>
        </p:nvSpPr>
        <p:spPr>
          <a:xfrm>
            <a:off x="0" y="5303778"/>
            <a:ext cx="4032868" cy="1000274"/>
          </a:xfrm>
          <a:prstGeom prst="rect">
            <a:avLst/>
          </a:prstGeom>
          <a:noFill/>
        </p:spPr>
        <p:txBody>
          <a:bodyPr wrap="square" rtlCol="0">
            <a:spAutoFit/>
          </a:bodyPr>
          <a:lstStyle/>
          <a:p>
            <a:pPr algn="ctr"/>
            <a:r>
              <a:rPr lang="en-US" sz="1600" dirty="0"/>
              <a:t>“Ecological Resilience is the magnitude of disturbance a system can tolerate before it changes into an alternative regime”</a:t>
            </a:r>
            <a:br>
              <a:rPr lang="en-US" sz="1600" dirty="0"/>
            </a:br>
            <a:r>
              <a:rPr lang="en-US" sz="1050" dirty="0"/>
              <a:t> (</a:t>
            </a:r>
            <a:r>
              <a:rPr lang="en-US" sz="1050" dirty="0" err="1"/>
              <a:t>Holling</a:t>
            </a:r>
            <a:r>
              <a:rPr lang="en-US" sz="1050" dirty="0"/>
              <a:t>, 1974) </a:t>
            </a:r>
            <a:endParaRPr lang="en-US" sz="1600" dirty="0"/>
          </a:p>
        </p:txBody>
      </p:sp>
    </p:spTree>
    <p:extLst>
      <p:ext uri="{BB962C8B-B14F-4D97-AF65-F5344CB8AC3E}">
        <p14:creationId xmlns:p14="http://schemas.microsoft.com/office/powerpoint/2010/main" val="370443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E9E83A-E2D4-4F40-B4D0-50D2E522154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44320" y="1467963"/>
            <a:ext cx="9756284" cy="4836089"/>
          </a:xfrm>
          <a:prstGeom prst="rect">
            <a:avLst/>
          </a:prstGeom>
        </p:spPr>
      </p:pic>
      <p:sp>
        <p:nvSpPr>
          <p:cNvPr id="5" name="TextBox 4">
            <a:extLst>
              <a:ext uri="{FF2B5EF4-FFF2-40B4-BE49-F238E27FC236}">
                <a16:creationId xmlns:a16="http://schemas.microsoft.com/office/drawing/2014/main" id="{38B3728A-C656-9446-B033-BD8934CD6A8E}"/>
              </a:ext>
            </a:extLst>
          </p:cNvPr>
          <p:cNvSpPr txBox="1"/>
          <p:nvPr/>
        </p:nvSpPr>
        <p:spPr>
          <a:xfrm>
            <a:off x="351476" y="267634"/>
            <a:ext cx="7979724" cy="1200329"/>
          </a:xfrm>
          <a:prstGeom prst="rect">
            <a:avLst/>
          </a:prstGeom>
          <a:noFill/>
        </p:spPr>
        <p:txBody>
          <a:bodyPr wrap="square" rtlCol="0">
            <a:spAutoFit/>
          </a:bodyPr>
          <a:lstStyle/>
          <a:p>
            <a:r>
              <a:rPr lang="en-US" sz="4400" b="1" dirty="0">
                <a:solidFill>
                  <a:srgbClr val="0070C0"/>
                </a:solidFill>
                <a:latin typeface="Montserrat" pitchFamily="2" charset="77"/>
              </a:rPr>
              <a:t>River Basins </a:t>
            </a:r>
            <a:endParaRPr lang="en-US" sz="2800" b="1" dirty="0">
              <a:solidFill>
                <a:srgbClr val="0070C0"/>
              </a:solidFill>
              <a:latin typeface="Montserrat" pitchFamily="2" charset="77"/>
            </a:endParaRPr>
          </a:p>
          <a:p>
            <a:pPr algn="ctr"/>
            <a:r>
              <a:rPr lang="en-US" sz="2800" b="1" dirty="0">
                <a:solidFill>
                  <a:srgbClr val="0070C0"/>
                </a:solidFill>
                <a:latin typeface="Montserrat" pitchFamily="2" charset="77"/>
              </a:rPr>
              <a:t> As resilient  social-ecological systems</a:t>
            </a:r>
          </a:p>
        </p:txBody>
      </p:sp>
      <p:sp>
        <p:nvSpPr>
          <p:cNvPr id="2" name="TextBox 1">
            <a:extLst>
              <a:ext uri="{FF2B5EF4-FFF2-40B4-BE49-F238E27FC236}">
                <a16:creationId xmlns:a16="http://schemas.microsoft.com/office/drawing/2014/main" id="{D43FC254-B700-5146-AC19-2137F2E2B028}"/>
              </a:ext>
            </a:extLst>
          </p:cNvPr>
          <p:cNvSpPr txBox="1"/>
          <p:nvPr/>
        </p:nvSpPr>
        <p:spPr>
          <a:xfrm rot="2150130">
            <a:off x="6253661" y="2832883"/>
            <a:ext cx="2185416" cy="369332"/>
          </a:xfrm>
          <a:prstGeom prst="rect">
            <a:avLst/>
          </a:prstGeom>
          <a:noFill/>
        </p:spPr>
        <p:txBody>
          <a:bodyPr wrap="square" rtlCol="0">
            <a:prstTxWarp prst="textArchUp">
              <a:avLst/>
            </a:prstTxWarp>
            <a:spAutoFit/>
          </a:bodyPr>
          <a:lstStyle/>
          <a:p>
            <a:r>
              <a:rPr lang="en-US" dirty="0">
                <a:solidFill>
                  <a:srgbClr val="00A177"/>
                </a:solidFill>
                <a:latin typeface="+mj-lt"/>
              </a:rPr>
              <a:t>Regional Scale</a:t>
            </a:r>
          </a:p>
        </p:txBody>
      </p:sp>
      <p:sp>
        <p:nvSpPr>
          <p:cNvPr id="6" name="Rectangle 5">
            <a:extLst>
              <a:ext uri="{FF2B5EF4-FFF2-40B4-BE49-F238E27FC236}">
                <a16:creationId xmlns:a16="http://schemas.microsoft.com/office/drawing/2014/main" id="{2E91603A-E65A-0B48-95C3-6D678F9AE356}"/>
              </a:ext>
            </a:extLst>
          </p:cNvPr>
          <p:cNvSpPr/>
          <p:nvPr/>
        </p:nvSpPr>
        <p:spPr>
          <a:xfrm>
            <a:off x="10044545" y="146796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C7B6E-DEDE-534E-8EC5-9E2EC4737A90}"/>
              </a:ext>
            </a:extLst>
          </p:cNvPr>
          <p:cNvSpPr/>
          <p:nvPr/>
        </p:nvSpPr>
        <p:spPr>
          <a:xfrm>
            <a:off x="9514764" y="108789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C27D6-8BFF-FC48-AE7D-51FD158CC216}"/>
              </a:ext>
            </a:extLst>
          </p:cNvPr>
          <p:cNvSpPr/>
          <p:nvPr/>
        </p:nvSpPr>
        <p:spPr>
          <a:xfrm>
            <a:off x="9865959" y="1316226"/>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griculture with solid fill">
            <a:extLst>
              <a:ext uri="{FF2B5EF4-FFF2-40B4-BE49-F238E27FC236}">
                <a16:creationId xmlns:a16="http://schemas.microsoft.com/office/drawing/2014/main" id="{C28231D9-49BD-0543-A9A2-841643536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044" y="1125560"/>
            <a:ext cx="684805" cy="684805"/>
          </a:xfrm>
          <a:prstGeom prst="rect">
            <a:avLst/>
          </a:prstGeom>
        </p:spPr>
      </p:pic>
      <p:pic>
        <p:nvPicPr>
          <p:cNvPr id="12" name="Graphic 11" descr="Partial sun with solid fill">
            <a:extLst>
              <a:ext uri="{FF2B5EF4-FFF2-40B4-BE49-F238E27FC236}">
                <a16:creationId xmlns:a16="http://schemas.microsoft.com/office/drawing/2014/main" id="{1047CB02-D86E-184F-AF19-DC823DBCF9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094" y="1657367"/>
            <a:ext cx="684805" cy="684805"/>
          </a:xfrm>
          <a:prstGeom prst="rect">
            <a:avLst/>
          </a:prstGeom>
        </p:spPr>
      </p:pic>
      <p:sp>
        <p:nvSpPr>
          <p:cNvPr id="13" name="TextBox 12">
            <a:extLst>
              <a:ext uri="{FF2B5EF4-FFF2-40B4-BE49-F238E27FC236}">
                <a16:creationId xmlns:a16="http://schemas.microsoft.com/office/drawing/2014/main" id="{8C8920C5-C6BC-7447-82A1-FD549A275158}"/>
              </a:ext>
            </a:extLst>
          </p:cNvPr>
          <p:cNvSpPr txBox="1"/>
          <p:nvPr/>
        </p:nvSpPr>
        <p:spPr>
          <a:xfrm>
            <a:off x="10615858" y="1858771"/>
            <a:ext cx="934358" cy="369332"/>
          </a:xfrm>
          <a:prstGeom prst="rect">
            <a:avLst/>
          </a:prstGeom>
          <a:noFill/>
        </p:spPr>
        <p:txBody>
          <a:bodyPr wrap="none" rtlCol="0">
            <a:spAutoFit/>
          </a:bodyPr>
          <a:lstStyle/>
          <a:p>
            <a:r>
              <a:rPr lang="en-US" dirty="0">
                <a:solidFill>
                  <a:schemeClr val="accent2">
                    <a:lumMod val="75000"/>
                  </a:schemeClr>
                </a:solidFill>
                <a:latin typeface="+mj-lt"/>
              </a:rPr>
              <a:t>Climatic</a:t>
            </a:r>
          </a:p>
        </p:txBody>
      </p:sp>
      <p:sp>
        <p:nvSpPr>
          <p:cNvPr id="14" name="TextBox 13">
            <a:extLst>
              <a:ext uri="{FF2B5EF4-FFF2-40B4-BE49-F238E27FC236}">
                <a16:creationId xmlns:a16="http://schemas.microsoft.com/office/drawing/2014/main" id="{BD4971E1-350F-9742-905E-51B1F6494E39}"/>
              </a:ext>
            </a:extLst>
          </p:cNvPr>
          <p:cNvSpPr txBox="1"/>
          <p:nvPr/>
        </p:nvSpPr>
        <p:spPr>
          <a:xfrm>
            <a:off x="10151898" y="1396833"/>
            <a:ext cx="1573123" cy="369332"/>
          </a:xfrm>
          <a:prstGeom prst="rect">
            <a:avLst/>
          </a:prstGeom>
          <a:noFill/>
        </p:spPr>
        <p:txBody>
          <a:bodyPr wrap="none" rtlCol="0">
            <a:spAutoFit/>
          </a:bodyPr>
          <a:lstStyle/>
          <a:p>
            <a:r>
              <a:rPr lang="en-US" dirty="0">
                <a:solidFill>
                  <a:schemeClr val="accent2">
                    <a:lumMod val="75000"/>
                  </a:schemeClr>
                </a:solidFill>
                <a:latin typeface="+mj-lt"/>
              </a:rPr>
              <a:t>Anthropogenic</a:t>
            </a:r>
          </a:p>
        </p:txBody>
      </p:sp>
      <p:sp>
        <p:nvSpPr>
          <p:cNvPr id="17" name="TextBox 16">
            <a:extLst>
              <a:ext uri="{FF2B5EF4-FFF2-40B4-BE49-F238E27FC236}">
                <a16:creationId xmlns:a16="http://schemas.microsoft.com/office/drawing/2014/main" id="{059CA2C7-0608-4946-B5A6-642FD1B831AE}"/>
              </a:ext>
            </a:extLst>
          </p:cNvPr>
          <p:cNvSpPr txBox="1"/>
          <p:nvPr/>
        </p:nvSpPr>
        <p:spPr>
          <a:xfrm>
            <a:off x="61032" y="6513845"/>
            <a:ext cx="1158095" cy="276999"/>
          </a:xfrm>
          <a:prstGeom prst="rect">
            <a:avLst/>
          </a:prstGeom>
          <a:noFill/>
        </p:spPr>
        <p:txBody>
          <a:bodyPr wrap="square" rtlCol="0">
            <a:spAutoFit/>
          </a:bodyPr>
          <a:lstStyle/>
          <a:p>
            <a:r>
              <a:rPr lang="en-US" sz="1200" dirty="0">
                <a:solidFill>
                  <a:schemeClr val="bg1"/>
                </a:solidFill>
              </a:rPr>
              <a:t>Introduction</a:t>
            </a:r>
          </a:p>
        </p:txBody>
      </p:sp>
      <p:sp>
        <p:nvSpPr>
          <p:cNvPr id="20" name="Lightning Bolt 19">
            <a:extLst>
              <a:ext uri="{FF2B5EF4-FFF2-40B4-BE49-F238E27FC236}">
                <a16:creationId xmlns:a16="http://schemas.microsoft.com/office/drawing/2014/main" id="{979C7993-A343-F14A-A2E3-4A018BF2BD21}"/>
              </a:ext>
            </a:extLst>
          </p:cNvPr>
          <p:cNvSpPr/>
          <p:nvPr/>
        </p:nvSpPr>
        <p:spPr>
          <a:xfrm rot="4898767" flipH="1">
            <a:off x="7710395" y="4802762"/>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20">
            <a:extLst>
              <a:ext uri="{FF2B5EF4-FFF2-40B4-BE49-F238E27FC236}">
                <a16:creationId xmlns:a16="http://schemas.microsoft.com/office/drawing/2014/main" id="{398B758D-3BAB-1C4B-B759-3C6C45A5097B}"/>
              </a:ext>
            </a:extLst>
          </p:cNvPr>
          <p:cNvSpPr/>
          <p:nvPr/>
        </p:nvSpPr>
        <p:spPr>
          <a:xfrm rot="8511323" flipH="1">
            <a:off x="7062883" y="5142035"/>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a:extLst>
              <a:ext uri="{FF2B5EF4-FFF2-40B4-BE49-F238E27FC236}">
                <a16:creationId xmlns:a16="http://schemas.microsoft.com/office/drawing/2014/main" id="{DCC87D74-F6A6-A849-8F93-EFBE604DD66E}"/>
              </a:ext>
            </a:extLst>
          </p:cNvPr>
          <p:cNvSpPr/>
          <p:nvPr/>
        </p:nvSpPr>
        <p:spPr>
          <a:xfrm rot="16591567" flipH="1">
            <a:off x="4031965" y="2389428"/>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a:extLst>
              <a:ext uri="{FF2B5EF4-FFF2-40B4-BE49-F238E27FC236}">
                <a16:creationId xmlns:a16="http://schemas.microsoft.com/office/drawing/2014/main" id="{FD1735C3-FD7C-CC4F-BC97-8C22E41E6A54}"/>
              </a:ext>
            </a:extLst>
          </p:cNvPr>
          <p:cNvSpPr/>
          <p:nvPr/>
        </p:nvSpPr>
        <p:spPr>
          <a:xfrm rot="19644683" flipH="1">
            <a:off x="4783726" y="1627960"/>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A72CA41-5483-694C-8301-83E2DE86CA67}"/>
              </a:ext>
            </a:extLst>
          </p:cNvPr>
          <p:cNvSpPr txBox="1"/>
          <p:nvPr/>
        </p:nvSpPr>
        <p:spPr>
          <a:xfrm>
            <a:off x="0" y="5303778"/>
            <a:ext cx="4032868" cy="1000274"/>
          </a:xfrm>
          <a:prstGeom prst="rect">
            <a:avLst/>
          </a:prstGeom>
          <a:noFill/>
        </p:spPr>
        <p:txBody>
          <a:bodyPr wrap="square" rtlCol="0">
            <a:spAutoFit/>
          </a:bodyPr>
          <a:lstStyle/>
          <a:p>
            <a:pPr algn="ctr"/>
            <a:r>
              <a:rPr lang="en-US" sz="1600" dirty="0"/>
              <a:t>“Ecological Resilience is the magnitude of disturbance a system can tolerate before it changes into an alternative regime”</a:t>
            </a:r>
            <a:br>
              <a:rPr lang="en-US" sz="1600" dirty="0"/>
            </a:br>
            <a:r>
              <a:rPr lang="en-US" sz="1050" dirty="0"/>
              <a:t> (</a:t>
            </a:r>
            <a:r>
              <a:rPr lang="en-US" sz="1050" dirty="0" err="1"/>
              <a:t>Holling</a:t>
            </a:r>
            <a:r>
              <a:rPr lang="en-US" sz="1050" dirty="0"/>
              <a:t>, 1974) </a:t>
            </a:r>
            <a:endParaRPr lang="en-US" sz="1600" dirty="0"/>
          </a:p>
        </p:txBody>
      </p:sp>
    </p:spTree>
    <p:extLst>
      <p:ext uri="{BB962C8B-B14F-4D97-AF65-F5344CB8AC3E}">
        <p14:creationId xmlns:p14="http://schemas.microsoft.com/office/powerpoint/2010/main" val="83998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E9E83A-E2D4-4F40-B4D0-50D2E522154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44320" y="1467963"/>
            <a:ext cx="9756284" cy="4836089"/>
          </a:xfrm>
          <a:prstGeom prst="rect">
            <a:avLst/>
          </a:prstGeom>
        </p:spPr>
      </p:pic>
      <p:sp>
        <p:nvSpPr>
          <p:cNvPr id="5" name="TextBox 4">
            <a:extLst>
              <a:ext uri="{FF2B5EF4-FFF2-40B4-BE49-F238E27FC236}">
                <a16:creationId xmlns:a16="http://schemas.microsoft.com/office/drawing/2014/main" id="{38B3728A-C656-9446-B033-BD8934CD6A8E}"/>
              </a:ext>
            </a:extLst>
          </p:cNvPr>
          <p:cNvSpPr txBox="1"/>
          <p:nvPr/>
        </p:nvSpPr>
        <p:spPr>
          <a:xfrm>
            <a:off x="351476" y="267634"/>
            <a:ext cx="7979724" cy="1200329"/>
          </a:xfrm>
          <a:prstGeom prst="rect">
            <a:avLst/>
          </a:prstGeom>
          <a:noFill/>
        </p:spPr>
        <p:txBody>
          <a:bodyPr wrap="square" rtlCol="0">
            <a:spAutoFit/>
          </a:bodyPr>
          <a:lstStyle/>
          <a:p>
            <a:r>
              <a:rPr lang="en-US" sz="4400" b="1" dirty="0">
                <a:solidFill>
                  <a:srgbClr val="0070C0"/>
                </a:solidFill>
                <a:latin typeface="Montserrat" pitchFamily="2" charset="77"/>
              </a:rPr>
              <a:t>River Basins </a:t>
            </a:r>
            <a:endParaRPr lang="en-US" sz="2800" b="1" dirty="0">
              <a:solidFill>
                <a:srgbClr val="0070C0"/>
              </a:solidFill>
              <a:latin typeface="Montserrat" pitchFamily="2" charset="77"/>
            </a:endParaRPr>
          </a:p>
          <a:p>
            <a:pPr algn="ctr"/>
            <a:r>
              <a:rPr lang="en-US" sz="2800" b="1" dirty="0">
                <a:solidFill>
                  <a:srgbClr val="0070C0"/>
                </a:solidFill>
                <a:latin typeface="Montserrat" pitchFamily="2" charset="77"/>
              </a:rPr>
              <a:t> As resilient  social-ecological systems</a:t>
            </a:r>
          </a:p>
        </p:txBody>
      </p:sp>
      <p:sp>
        <p:nvSpPr>
          <p:cNvPr id="2" name="TextBox 1">
            <a:extLst>
              <a:ext uri="{FF2B5EF4-FFF2-40B4-BE49-F238E27FC236}">
                <a16:creationId xmlns:a16="http://schemas.microsoft.com/office/drawing/2014/main" id="{D43FC254-B700-5146-AC19-2137F2E2B028}"/>
              </a:ext>
            </a:extLst>
          </p:cNvPr>
          <p:cNvSpPr txBox="1"/>
          <p:nvPr/>
        </p:nvSpPr>
        <p:spPr>
          <a:xfrm rot="2150130">
            <a:off x="6253661" y="2832883"/>
            <a:ext cx="2185416" cy="369332"/>
          </a:xfrm>
          <a:prstGeom prst="rect">
            <a:avLst/>
          </a:prstGeom>
          <a:noFill/>
        </p:spPr>
        <p:txBody>
          <a:bodyPr wrap="square" rtlCol="0">
            <a:prstTxWarp prst="textArchUp">
              <a:avLst/>
            </a:prstTxWarp>
            <a:spAutoFit/>
          </a:bodyPr>
          <a:lstStyle/>
          <a:p>
            <a:r>
              <a:rPr lang="en-US" dirty="0">
                <a:solidFill>
                  <a:srgbClr val="00A177"/>
                </a:solidFill>
                <a:latin typeface="+mj-lt"/>
              </a:rPr>
              <a:t>Regional Scale</a:t>
            </a:r>
          </a:p>
        </p:txBody>
      </p:sp>
      <p:sp>
        <p:nvSpPr>
          <p:cNvPr id="6" name="Rectangle 5">
            <a:extLst>
              <a:ext uri="{FF2B5EF4-FFF2-40B4-BE49-F238E27FC236}">
                <a16:creationId xmlns:a16="http://schemas.microsoft.com/office/drawing/2014/main" id="{2E91603A-E65A-0B48-95C3-6D678F9AE356}"/>
              </a:ext>
            </a:extLst>
          </p:cNvPr>
          <p:cNvSpPr/>
          <p:nvPr/>
        </p:nvSpPr>
        <p:spPr>
          <a:xfrm>
            <a:off x="10044545" y="146796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C7B6E-DEDE-534E-8EC5-9E2EC4737A90}"/>
              </a:ext>
            </a:extLst>
          </p:cNvPr>
          <p:cNvSpPr/>
          <p:nvPr/>
        </p:nvSpPr>
        <p:spPr>
          <a:xfrm>
            <a:off x="9514764" y="108789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C27D6-8BFF-FC48-AE7D-51FD158CC216}"/>
              </a:ext>
            </a:extLst>
          </p:cNvPr>
          <p:cNvSpPr/>
          <p:nvPr/>
        </p:nvSpPr>
        <p:spPr>
          <a:xfrm>
            <a:off x="9865959" y="1316226"/>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griculture with solid fill">
            <a:extLst>
              <a:ext uri="{FF2B5EF4-FFF2-40B4-BE49-F238E27FC236}">
                <a16:creationId xmlns:a16="http://schemas.microsoft.com/office/drawing/2014/main" id="{C28231D9-49BD-0543-A9A2-841643536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044" y="1125560"/>
            <a:ext cx="684805" cy="684805"/>
          </a:xfrm>
          <a:prstGeom prst="rect">
            <a:avLst/>
          </a:prstGeom>
        </p:spPr>
      </p:pic>
      <p:pic>
        <p:nvPicPr>
          <p:cNvPr id="12" name="Graphic 11" descr="Partial sun with solid fill">
            <a:extLst>
              <a:ext uri="{FF2B5EF4-FFF2-40B4-BE49-F238E27FC236}">
                <a16:creationId xmlns:a16="http://schemas.microsoft.com/office/drawing/2014/main" id="{1047CB02-D86E-184F-AF19-DC823DBCF9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094" y="1657367"/>
            <a:ext cx="684805" cy="684805"/>
          </a:xfrm>
          <a:prstGeom prst="rect">
            <a:avLst/>
          </a:prstGeom>
        </p:spPr>
      </p:pic>
      <p:sp>
        <p:nvSpPr>
          <p:cNvPr id="13" name="TextBox 12">
            <a:extLst>
              <a:ext uri="{FF2B5EF4-FFF2-40B4-BE49-F238E27FC236}">
                <a16:creationId xmlns:a16="http://schemas.microsoft.com/office/drawing/2014/main" id="{8C8920C5-C6BC-7447-82A1-FD549A275158}"/>
              </a:ext>
            </a:extLst>
          </p:cNvPr>
          <p:cNvSpPr txBox="1"/>
          <p:nvPr/>
        </p:nvSpPr>
        <p:spPr>
          <a:xfrm>
            <a:off x="10615858" y="1858771"/>
            <a:ext cx="934358" cy="369332"/>
          </a:xfrm>
          <a:prstGeom prst="rect">
            <a:avLst/>
          </a:prstGeom>
          <a:noFill/>
        </p:spPr>
        <p:txBody>
          <a:bodyPr wrap="none" rtlCol="0">
            <a:spAutoFit/>
          </a:bodyPr>
          <a:lstStyle/>
          <a:p>
            <a:r>
              <a:rPr lang="en-US" dirty="0">
                <a:solidFill>
                  <a:schemeClr val="accent2">
                    <a:lumMod val="75000"/>
                  </a:schemeClr>
                </a:solidFill>
                <a:latin typeface="+mj-lt"/>
              </a:rPr>
              <a:t>Climatic</a:t>
            </a:r>
          </a:p>
        </p:txBody>
      </p:sp>
      <p:sp>
        <p:nvSpPr>
          <p:cNvPr id="14" name="TextBox 13">
            <a:extLst>
              <a:ext uri="{FF2B5EF4-FFF2-40B4-BE49-F238E27FC236}">
                <a16:creationId xmlns:a16="http://schemas.microsoft.com/office/drawing/2014/main" id="{BD4971E1-350F-9742-905E-51B1F6494E39}"/>
              </a:ext>
            </a:extLst>
          </p:cNvPr>
          <p:cNvSpPr txBox="1"/>
          <p:nvPr/>
        </p:nvSpPr>
        <p:spPr>
          <a:xfrm>
            <a:off x="10151898" y="1396833"/>
            <a:ext cx="1573123" cy="369332"/>
          </a:xfrm>
          <a:prstGeom prst="rect">
            <a:avLst/>
          </a:prstGeom>
          <a:noFill/>
        </p:spPr>
        <p:txBody>
          <a:bodyPr wrap="none" rtlCol="0">
            <a:spAutoFit/>
          </a:bodyPr>
          <a:lstStyle/>
          <a:p>
            <a:r>
              <a:rPr lang="en-US" dirty="0">
                <a:solidFill>
                  <a:schemeClr val="accent2">
                    <a:lumMod val="75000"/>
                  </a:schemeClr>
                </a:solidFill>
                <a:latin typeface="+mj-lt"/>
              </a:rPr>
              <a:t>Anthropogenic</a:t>
            </a:r>
          </a:p>
        </p:txBody>
      </p:sp>
      <p:sp>
        <p:nvSpPr>
          <p:cNvPr id="15" name="TextBox 14">
            <a:extLst>
              <a:ext uri="{FF2B5EF4-FFF2-40B4-BE49-F238E27FC236}">
                <a16:creationId xmlns:a16="http://schemas.microsoft.com/office/drawing/2014/main" id="{19EEDCB1-B2CE-0A42-9EF3-FD688E59443C}"/>
              </a:ext>
            </a:extLst>
          </p:cNvPr>
          <p:cNvSpPr txBox="1"/>
          <p:nvPr/>
        </p:nvSpPr>
        <p:spPr>
          <a:xfrm>
            <a:off x="420751" y="1884522"/>
            <a:ext cx="3624779" cy="1323439"/>
          </a:xfrm>
          <a:prstGeom prst="rect">
            <a:avLst/>
          </a:prstGeom>
          <a:noFill/>
        </p:spPr>
        <p:txBody>
          <a:bodyPr wrap="square" rtlCol="0">
            <a:spAutoFit/>
          </a:bodyPr>
          <a:lstStyle/>
          <a:p>
            <a:r>
              <a:rPr lang="en-US" sz="2000" b="1" dirty="0">
                <a:solidFill>
                  <a:schemeClr val="accent2"/>
                </a:solidFill>
                <a:latin typeface="Montserrat" pitchFamily="2" charset="77"/>
              </a:rPr>
              <a:t>How much perturbation a river basin can absorb before it experiences a regime shift?</a:t>
            </a:r>
          </a:p>
        </p:txBody>
      </p:sp>
      <p:sp>
        <p:nvSpPr>
          <p:cNvPr id="17" name="TextBox 16">
            <a:extLst>
              <a:ext uri="{FF2B5EF4-FFF2-40B4-BE49-F238E27FC236}">
                <a16:creationId xmlns:a16="http://schemas.microsoft.com/office/drawing/2014/main" id="{059CA2C7-0608-4946-B5A6-642FD1B831AE}"/>
              </a:ext>
            </a:extLst>
          </p:cNvPr>
          <p:cNvSpPr txBox="1"/>
          <p:nvPr/>
        </p:nvSpPr>
        <p:spPr>
          <a:xfrm>
            <a:off x="61032" y="6513845"/>
            <a:ext cx="1158095" cy="276999"/>
          </a:xfrm>
          <a:prstGeom prst="rect">
            <a:avLst/>
          </a:prstGeom>
          <a:noFill/>
        </p:spPr>
        <p:txBody>
          <a:bodyPr wrap="square" rtlCol="0">
            <a:spAutoFit/>
          </a:bodyPr>
          <a:lstStyle/>
          <a:p>
            <a:r>
              <a:rPr lang="en-US" sz="1200" dirty="0">
                <a:solidFill>
                  <a:schemeClr val="bg1"/>
                </a:solidFill>
              </a:rPr>
              <a:t>Introduction</a:t>
            </a:r>
          </a:p>
        </p:txBody>
      </p:sp>
      <p:sp>
        <p:nvSpPr>
          <p:cNvPr id="20" name="Lightning Bolt 19">
            <a:extLst>
              <a:ext uri="{FF2B5EF4-FFF2-40B4-BE49-F238E27FC236}">
                <a16:creationId xmlns:a16="http://schemas.microsoft.com/office/drawing/2014/main" id="{979C7993-A343-F14A-A2E3-4A018BF2BD21}"/>
              </a:ext>
            </a:extLst>
          </p:cNvPr>
          <p:cNvSpPr/>
          <p:nvPr/>
        </p:nvSpPr>
        <p:spPr>
          <a:xfrm rot="4898767" flipH="1">
            <a:off x="7710395" y="4802762"/>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20">
            <a:extLst>
              <a:ext uri="{FF2B5EF4-FFF2-40B4-BE49-F238E27FC236}">
                <a16:creationId xmlns:a16="http://schemas.microsoft.com/office/drawing/2014/main" id="{398B758D-3BAB-1C4B-B759-3C6C45A5097B}"/>
              </a:ext>
            </a:extLst>
          </p:cNvPr>
          <p:cNvSpPr/>
          <p:nvPr/>
        </p:nvSpPr>
        <p:spPr>
          <a:xfrm rot="8511323" flipH="1">
            <a:off x="7062883" y="5142035"/>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a:extLst>
              <a:ext uri="{FF2B5EF4-FFF2-40B4-BE49-F238E27FC236}">
                <a16:creationId xmlns:a16="http://schemas.microsoft.com/office/drawing/2014/main" id="{DCC87D74-F6A6-A849-8F93-EFBE604DD66E}"/>
              </a:ext>
            </a:extLst>
          </p:cNvPr>
          <p:cNvSpPr/>
          <p:nvPr/>
        </p:nvSpPr>
        <p:spPr>
          <a:xfrm rot="16591567" flipH="1">
            <a:off x="4031965" y="2389428"/>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a:extLst>
              <a:ext uri="{FF2B5EF4-FFF2-40B4-BE49-F238E27FC236}">
                <a16:creationId xmlns:a16="http://schemas.microsoft.com/office/drawing/2014/main" id="{FD1735C3-FD7C-CC4F-BC97-8C22E41E6A54}"/>
              </a:ext>
            </a:extLst>
          </p:cNvPr>
          <p:cNvSpPr/>
          <p:nvPr/>
        </p:nvSpPr>
        <p:spPr>
          <a:xfrm rot="19644683" flipH="1">
            <a:off x="4783726" y="1627960"/>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2B8D2ED-DC52-2947-AEE6-3ED732B30948}"/>
              </a:ext>
            </a:extLst>
          </p:cNvPr>
          <p:cNvSpPr/>
          <p:nvPr/>
        </p:nvSpPr>
        <p:spPr>
          <a:xfrm>
            <a:off x="776466" y="1581499"/>
            <a:ext cx="3007555" cy="369332"/>
          </a:xfrm>
          <a:prstGeom prst="rect">
            <a:avLst/>
          </a:prstGeom>
        </p:spPr>
        <p:txBody>
          <a:bodyPr wrap="none">
            <a:spAutoFit/>
          </a:bodyPr>
          <a:lstStyle/>
          <a:p>
            <a:r>
              <a:rPr lang="en-US" b="1" dirty="0">
                <a:solidFill>
                  <a:srgbClr val="FFC000"/>
                </a:solidFill>
                <a:latin typeface="Montserrat" pitchFamily="2" charset="77"/>
              </a:rPr>
              <a:t>RESEARCH QUESTIONS</a:t>
            </a:r>
            <a:endParaRPr lang="en-US" dirty="0">
              <a:solidFill>
                <a:srgbClr val="FFC000"/>
              </a:solidFill>
            </a:endParaRPr>
          </a:p>
        </p:txBody>
      </p:sp>
    </p:spTree>
    <p:extLst>
      <p:ext uri="{BB962C8B-B14F-4D97-AF65-F5344CB8AC3E}">
        <p14:creationId xmlns:p14="http://schemas.microsoft.com/office/powerpoint/2010/main" val="237610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E9E83A-E2D4-4F40-B4D0-50D2E522154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544320" y="1467963"/>
            <a:ext cx="9756284" cy="4836089"/>
          </a:xfrm>
          <a:prstGeom prst="rect">
            <a:avLst/>
          </a:prstGeom>
        </p:spPr>
      </p:pic>
      <p:sp>
        <p:nvSpPr>
          <p:cNvPr id="5" name="TextBox 4">
            <a:extLst>
              <a:ext uri="{FF2B5EF4-FFF2-40B4-BE49-F238E27FC236}">
                <a16:creationId xmlns:a16="http://schemas.microsoft.com/office/drawing/2014/main" id="{38B3728A-C656-9446-B033-BD8934CD6A8E}"/>
              </a:ext>
            </a:extLst>
          </p:cNvPr>
          <p:cNvSpPr txBox="1"/>
          <p:nvPr/>
        </p:nvSpPr>
        <p:spPr>
          <a:xfrm>
            <a:off x="351476" y="267634"/>
            <a:ext cx="7979724" cy="1200329"/>
          </a:xfrm>
          <a:prstGeom prst="rect">
            <a:avLst/>
          </a:prstGeom>
          <a:noFill/>
        </p:spPr>
        <p:txBody>
          <a:bodyPr wrap="square" rtlCol="0">
            <a:spAutoFit/>
          </a:bodyPr>
          <a:lstStyle/>
          <a:p>
            <a:r>
              <a:rPr lang="en-US" sz="4400" b="1" dirty="0">
                <a:solidFill>
                  <a:srgbClr val="0070C0"/>
                </a:solidFill>
                <a:latin typeface="Montserrat" pitchFamily="2" charset="77"/>
              </a:rPr>
              <a:t>River Basins </a:t>
            </a:r>
            <a:endParaRPr lang="en-US" sz="2800" b="1" dirty="0">
              <a:solidFill>
                <a:srgbClr val="0070C0"/>
              </a:solidFill>
              <a:latin typeface="Montserrat" pitchFamily="2" charset="77"/>
            </a:endParaRPr>
          </a:p>
          <a:p>
            <a:pPr algn="ctr"/>
            <a:r>
              <a:rPr lang="en-US" sz="2800" b="1" dirty="0">
                <a:solidFill>
                  <a:srgbClr val="0070C0"/>
                </a:solidFill>
                <a:latin typeface="Montserrat" pitchFamily="2" charset="77"/>
              </a:rPr>
              <a:t> As resilient  social-ecological systems</a:t>
            </a:r>
          </a:p>
        </p:txBody>
      </p:sp>
      <p:sp>
        <p:nvSpPr>
          <p:cNvPr id="2" name="TextBox 1">
            <a:extLst>
              <a:ext uri="{FF2B5EF4-FFF2-40B4-BE49-F238E27FC236}">
                <a16:creationId xmlns:a16="http://schemas.microsoft.com/office/drawing/2014/main" id="{D43FC254-B700-5146-AC19-2137F2E2B028}"/>
              </a:ext>
            </a:extLst>
          </p:cNvPr>
          <p:cNvSpPr txBox="1"/>
          <p:nvPr/>
        </p:nvSpPr>
        <p:spPr>
          <a:xfrm rot="2150130">
            <a:off x="6253661" y="2832883"/>
            <a:ext cx="2185416" cy="369332"/>
          </a:xfrm>
          <a:prstGeom prst="rect">
            <a:avLst/>
          </a:prstGeom>
          <a:noFill/>
        </p:spPr>
        <p:txBody>
          <a:bodyPr wrap="square" rtlCol="0">
            <a:prstTxWarp prst="textArchUp">
              <a:avLst/>
            </a:prstTxWarp>
            <a:spAutoFit/>
          </a:bodyPr>
          <a:lstStyle/>
          <a:p>
            <a:r>
              <a:rPr lang="en-US" dirty="0">
                <a:solidFill>
                  <a:srgbClr val="00A177"/>
                </a:solidFill>
                <a:latin typeface="+mj-lt"/>
              </a:rPr>
              <a:t>Regional Scale</a:t>
            </a:r>
          </a:p>
        </p:txBody>
      </p:sp>
      <p:sp>
        <p:nvSpPr>
          <p:cNvPr id="6" name="Rectangle 5">
            <a:extLst>
              <a:ext uri="{FF2B5EF4-FFF2-40B4-BE49-F238E27FC236}">
                <a16:creationId xmlns:a16="http://schemas.microsoft.com/office/drawing/2014/main" id="{2E91603A-E65A-0B48-95C3-6D678F9AE356}"/>
              </a:ext>
            </a:extLst>
          </p:cNvPr>
          <p:cNvSpPr/>
          <p:nvPr/>
        </p:nvSpPr>
        <p:spPr>
          <a:xfrm>
            <a:off x="10044545" y="146796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5C7B6E-DEDE-534E-8EC5-9E2EC4737A90}"/>
              </a:ext>
            </a:extLst>
          </p:cNvPr>
          <p:cNvSpPr/>
          <p:nvPr/>
        </p:nvSpPr>
        <p:spPr>
          <a:xfrm>
            <a:off x="9514764" y="1087893"/>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C27D6-8BFF-FC48-AE7D-51FD158CC216}"/>
              </a:ext>
            </a:extLst>
          </p:cNvPr>
          <p:cNvSpPr/>
          <p:nvPr/>
        </p:nvSpPr>
        <p:spPr>
          <a:xfrm>
            <a:off x="9865959" y="1316226"/>
            <a:ext cx="1551710" cy="7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Agriculture with solid fill">
            <a:extLst>
              <a:ext uri="{FF2B5EF4-FFF2-40B4-BE49-F238E27FC236}">
                <a16:creationId xmlns:a16="http://schemas.microsoft.com/office/drawing/2014/main" id="{C28231D9-49BD-0543-A9A2-841643536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4044" y="1125560"/>
            <a:ext cx="684805" cy="684805"/>
          </a:xfrm>
          <a:prstGeom prst="rect">
            <a:avLst/>
          </a:prstGeom>
        </p:spPr>
      </p:pic>
      <p:pic>
        <p:nvPicPr>
          <p:cNvPr id="12" name="Graphic 11" descr="Partial sun with solid fill">
            <a:extLst>
              <a:ext uri="{FF2B5EF4-FFF2-40B4-BE49-F238E27FC236}">
                <a16:creationId xmlns:a16="http://schemas.microsoft.com/office/drawing/2014/main" id="{1047CB02-D86E-184F-AF19-DC823DBCF9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1094" y="1657367"/>
            <a:ext cx="684805" cy="684805"/>
          </a:xfrm>
          <a:prstGeom prst="rect">
            <a:avLst/>
          </a:prstGeom>
        </p:spPr>
      </p:pic>
      <p:sp>
        <p:nvSpPr>
          <p:cNvPr id="13" name="TextBox 12">
            <a:extLst>
              <a:ext uri="{FF2B5EF4-FFF2-40B4-BE49-F238E27FC236}">
                <a16:creationId xmlns:a16="http://schemas.microsoft.com/office/drawing/2014/main" id="{8C8920C5-C6BC-7447-82A1-FD549A275158}"/>
              </a:ext>
            </a:extLst>
          </p:cNvPr>
          <p:cNvSpPr txBox="1"/>
          <p:nvPr/>
        </p:nvSpPr>
        <p:spPr>
          <a:xfrm>
            <a:off x="10615858" y="1858771"/>
            <a:ext cx="934358" cy="369332"/>
          </a:xfrm>
          <a:prstGeom prst="rect">
            <a:avLst/>
          </a:prstGeom>
          <a:noFill/>
        </p:spPr>
        <p:txBody>
          <a:bodyPr wrap="none" rtlCol="0">
            <a:spAutoFit/>
          </a:bodyPr>
          <a:lstStyle/>
          <a:p>
            <a:r>
              <a:rPr lang="en-US" dirty="0">
                <a:solidFill>
                  <a:schemeClr val="accent2">
                    <a:lumMod val="75000"/>
                  </a:schemeClr>
                </a:solidFill>
                <a:latin typeface="+mj-lt"/>
              </a:rPr>
              <a:t>Climatic</a:t>
            </a:r>
          </a:p>
        </p:txBody>
      </p:sp>
      <p:sp>
        <p:nvSpPr>
          <p:cNvPr id="14" name="TextBox 13">
            <a:extLst>
              <a:ext uri="{FF2B5EF4-FFF2-40B4-BE49-F238E27FC236}">
                <a16:creationId xmlns:a16="http://schemas.microsoft.com/office/drawing/2014/main" id="{BD4971E1-350F-9742-905E-51B1F6494E39}"/>
              </a:ext>
            </a:extLst>
          </p:cNvPr>
          <p:cNvSpPr txBox="1"/>
          <p:nvPr/>
        </p:nvSpPr>
        <p:spPr>
          <a:xfrm>
            <a:off x="10151898" y="1396833"/>
            <a:ext cx="1573123" cy="369332"/>
          </a:xfrm>
          <a:prstGeom prst="rect">
            <a:avLst/>
          </a:prstGeom>
          <a:noFill/>
        </p:spPr>
        <p:txBody>
          <a:bodyPr wrap="none" rtlCol="0">
            <a:spAutoFit/>
          </a:bodyPr>
          <a:lstStyle/>
          <a:p>
            <a:r>
              <a:rPr lang="en-US" dirty="0">
                <a:solidFill>
                  <a:schemeClr val="accent2">
                    <a:lumMod val="75000"/>
                  </a:schemeClr>
                </a:solidFill>
                <a:latin typeface="+mj-lt"/>
              </a:rPr>
              <a:t>Anthropogenic</a:t>
            </a:r>
          </a:p>
        </p:txBody>
      </p:sp>
      <p:sp>
        <p:nvSpPr>
          <p:cNvPr id="17" name="TextBox 16">
            <a:extLst>
              <a:ext uri="{FF2B5EF4-FFF2-40B4-BE49-F238E27FC236}">
                <a16:creationId xmlns:a16="http://schemas.microsoft.com/office/drawing/2014/main" id="{059CA2C7-0608-4946-B5A6-642FD1B831AE}"/>
              </a:ext>
            </a:extLst>
          </p:cNvPr>
          <p:cNvSpPr txBox="1"/>
          <p:nvPr/>
        </p:nvSpPr>
        <p:spPr>
          <a:xfrm>
            <a:off x="61032" y="6513845"/>
            <a:ext cx="1158095" cy="276999"/>
          </a:xfrm>
          <a:prstGeom prst="rect">
            <a:avLst/>
          </a:prstGeom>
          <a:noFill/>
        </p:spPr>
        <p:txBody>
          <a:bodyPr wrap="square" rtlCol="0">
            <a:spAutoFit/>
          </a:bodyPr>
          <a:lstStyle/>
          <a:p>
            <a:r>
              <a:rPr lang="en-US" sz="1200" dirty="0">
                <a:solidFill>
                  <a:schemeClr val="bg1"/>
                </a:solidFill>
              </a:rPr>
              <a:t>Introduction</a:t>
            </a:r>
          </a:p>
        </p:txBody>
      </p:sp>
      <p:sp>
        <p:nvSpPr>
          <p:cNvPr id="20" name="Lightning Bolt 19">
            <a:extLst>
              <a:ext uri="{FF2B5EF4-FFF2-40B4-BE49-F238E27FC236}">
                <a16:creationId xmlns:a16="http://schemas.microsoft.com/office/drawing/2014/main" id="{979C7993-A343-F14A-A2E3-4A018BF2BD21}"/>
              </a:ext>
            </a:extLst>
          </p:cNvPr>
          <p:cNvSpPr/>
          <p:nvPr/>
        </p:nvSpPr>
        <p:spPr>
          <a:xfrm rot="4898767" flipH="1">
            <a:off x="7710395" y="4802762"/>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20">
            <a:extLst>
              <a:ext uri="{FF2B5EF4-FFF2-40B4-BE49-F238E27FC236}">
                <a16:creationId xmlns:a16="http://schemas.microsoft.com/office/drawing/2014/main" id="{398B758D-3BAB-1C4B-B759-3C6C45A5097B}"/>
              </a:ext>
            </a:extLst>
          </p:cNvPr>
          <p:cNvSpPr/>
          <p:nvPr/>
        </p:nvSpPr>
        <p:spPr>
          <a:xfrm rot="8511323" flipH="1">
            <a:off x="7062883" y="5142035"/>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a:extLst>
              <a:ext uri="{FF2B5EF4-FFF2-40B4-BE49-F238E27FC236}">
                <a16:creationId xmlns:a16="http://schemas.microsoft.com/office/drawing/2014/main" id="{DCC87D74-F6A6-A849-8F93-EFBE604DD66E}"/>
              </a:ext>
            </a:extLst>
          </p:cNvPr>
          <p:cNvSpPr/>
          <p:nvPr/>
        </p:nvSpPr>
        <p:spPr>
          <a:xfrm rot="16591567" flipH="1">
            <a:off x="4031965" y="2389428"/>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a:extLst>
              <a:ext uri="{FF2B5EF4-FFF2-40B4-BE49-F238E27FC236}">
                <a16:creationId xmlns:a16="http://schemas.microsoft.com/office/drawing/2014/main" id="{FD1735C3-FD7C-CC4F-BC97-8C22E41E6A54}"/>
              </a:ext>
            </a:extLst>
          </p:cNvPr>
          <p:cNvSpPr/>
          <p:nvPr/>
        </p:nvSpPr>
        <p:spPr>
          <a:xfrm rot="19644683" flipH="1">
            <a:off x="4783726" y="1627960"/>
            <a:ext cx="838590" cy="8739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4E4FCFA-2491-8544-BFA7-BE68C87B86D2}"/>
              </a:ext>
            </a:extLst>
          </p:cNvPr>
          <p:cNvSpPr txBox="1"/>
          <p:nvPr/>
        </p:nvSpPr>
        <p:spPr>
          <a:xfrm>
            <a:off x="716559" y="4834148"/>
            <a:ext cx="3624779" cy="1323439"/>
          </a:xfrm>
          <a:prstGeom prst="rect">
            <a:avLst/>
          </a:prstGeom>
          <a:noFill/>
        </p:spPr>
        <p:txBody>
          <a:bodyPr wrap="square" rtlCol="0">
            <a:spAutoFit/>
          </a:bodyPr>
          <a:lstStyle/>
          <a:p>
            <a:r>
              <a:rPr lang="en-US" sz="2000" b="1" dirty="0">
                <a:solidFill>
                  <a:schemeClr val="accent2"/>
                </a:solidFill>
                <a:latin typeface="Montserrat" pitchFamily="2" charset="77"/>
              </a:rPr>
              <a:t>If it does, </a:t>
            </a:r>
          </a:p>
          <a:p>
            <a:endParaRPr lang="en-US" sz="2000" b="1" dirty="0">
              <a:solidFill>
                <a:schemeClr val="accent2"/>
              </a:solidFill>
              <a:latin typeface="Montserrat" pitchFamily="2" charset="77"/>
            </a:endParaRPr>
          </a:p>
          <a:p>
            <a:r>
              <a:rPr lang="en-US" sz="2000" b="1" dirty="0">
                <a:solidFill>
                  <a:schemeClr val="accent2"/>
                </a:solidFill>
                <a:latin typeface="Montserrat" pitchFamily="2" charset="77"/>
              </a:rPr>
              <a:t>Can we identify when it happened?</a:t>
            </a:r>
          </a:p>
        </p:txBody>
      </p:sp>
      <p:sp>
        <p:nvSpPr>
          <p:cNvPr id="25" name="Rectangle 24">
            <a:extLst>
              <a:ext uri="{FF2B5EF4-FFF2-40B4-BE49-F238E27FC236}">
                <a16:creationId xmlns:a16="http://schemas.microsoft.com/office/drawing/2014/main" id="{331D5CFE-524E-EC48-B85D-BF17D93FCBAA}"/>
              </a:ext>
            </a:extLst>
          </p:cNvPr>
          <p:cNvSpPr/>
          <p:nvPr/>
        </p:nvSpPr>
        <p:spPr>
          <a:xfrm>
            <a:off x="776466" y="1581499"/>
            <a:ext cx="3007555" cy="369332"/>
          </a:xfrm>
          <a:prstGeom prst="rect">
            <a:avLst/>
          </a:prstGeom>
        </p:spPr>
        <p:txBody>
          <a:bodyPr wrap="none">
            <a:spAutoFit/>
          </a:bodyPr>
          <a:lstStyle/>
          <a:p>
            <a:r>
              <a:rPr lang="en-US" b="1" dirty="0">
                <a:solidFill>
                  <a:srgbClr val="FFC000"/>
                </a:solidFill>
                <a:latin typeface="Montserrat" pitchFamily="2" charset="77"/>
              </a:rPr>
              <a:t>RESEARCH QUESTIONS</a:t>
            </a:r>
            <a:endParaRPr lang="en-US" dirty="0">
              <a:solidFill>
                <a:srgbClr val="FFC000"/>
              </a:solidFill>
            </a:endParaRPr>
          </a:p>
        </p:txBody>
      </p:sp>
      <p:sp>
        <p:nvSpPr>
          <p:cNvPr id="26" name="TextBox 25">
            <a:extLst>
              <a:ext uri="{FF2B5EF4-FFF2-40B4-BE49-F238E27FC236}">
                <a16:creationId xmlns:a16="http://schemas.microsoft.com/office/drawing/2014/main" id="{129B5A4F-3D9F-414D-91A9-CD581D6429C6}"/>
              </a:ext>
            </a:extLst>
          </p:cNvPr>
          <p:cNvSpPr txBox="1"/>
          <p:nvPr/>
        </p:nvSpPr>
        <p:spPr>
          <a:xfrm>
            <a:off x="420751" y="1884522"/>
            <a:ext cx="3624779" cy="1323439"/>
          </a:xfrm>
          <a:prstGeom prst="rect">
            <a:avLst/>
          </a:prstGeom>
          <a:noFill/>
        </p:spPr>
        <p:txBody>
          <a:bodyPr wrap="square" rtlCol="0">
            <a:spAutoFit/>
          </a:bodyPr>
          <a:lstStyle/>
          <a:p>
            <a:r>
              <a:rPr lang="en-US" sz="2000" b="1" dirty="0">
                <a:solidFill>
                  <a:schemeClr val="accent2"/>
                </a:solidFill>
                <a:latin typeface="Montserrat" pitchFamily="2" charset="77"/>
              </a:rPr>
              <a:t>How much perturbation a river basin can absorb before it experiences a regime shift?</a:t>
            </a:r>
          </a:p>
        </p:txBody>
      </p:sp>
    </p:spTree>
    <p:extLst>
      <p:ext uri="{BB962C8B-B14F-4D97-AF65-F5344CB8AC3E}">
        <p14:creationId xmlns:p14="http://schemas.microsoft.com/office/powerpoint/2010/main" val="208403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802855-BF9B-2945-90CE-899D953629D1}"/>
              </a:ext>
            </a:extLst>
          </p:cNvPr>
          <p:cNvSpPr/>
          <p:nvPr/>
        </p:nvSpPr>
        <p:spPr>
          <a:xfrm>
            <a:off x="1866409" y="1976548"/>
            <a:ext cx="8886937" cy="1815882"/>
          </a:xfrm>
          <a:prstGeom prst="rect">
            <a:avLst/>
          </a:prstGeom>
          <a:solidFill>
            <a:schemeClr val="accent5">
              <a:lumMod val="20000"/>
              <a:lumOff val="80000"/>
            </a:schemeClr>
          </a:solidFill>
        </p:spPr>
        <p:txBody>
          <a:bodyPr wrap="square" rtlCol="0">
            <a:spAutoFit/>
          </a:bodyPr>
          <a:lstStyle/>
          <a:p>
            <a:pPr algn="ctr"/>
            <a:r>
              <a:rPr lang="en-US" sz="2800" b="1" dirty="0">
                <a:solidFill>
                  <a:srgbClr val="0070C0"/>
                </a:solidFill>
                <a:latin typeface="Helvetica" pitchFamily="2" charset="0"/>
              </a:rPr>
              <a:t>Identify regime shifts,</a:t>
            </a:r>
            <a:br>
              <a:rPr lang="en-US" sz="2800" b="1" dirty="0">
                <a:solidFill>
                  <a:srgbClr val="0070C0"/>
                </a:solidFill>
                <a:latin typeface="Helvetica" pitchFamily="2" charset="0"/>
              </a:rPr>
            </a:br>
            <a:r>
              <a:rPr lang="en-US" sz="2800" b="1" dirty="0">
                <a:solidFill>
                  <a:srgbClr val="0070C0"/>
                </a:solidFill>
                <a:latin typeface="Helvetica" pitchFamily="2" charset="0"/>
              </a:rPr>
              <a:t>and changes in the stability landscape of a river basin using long-term streamflow data through an ecological resilience assessment </a:t>
            </a:r>
          </a:p>
        </p:txBody>
      </p:sp>
      <p:sp>
        <p:nvSpPr>
          <p:cNvPr id="11" name="Rectangle 10">
            <a:extLst>
              <a:ext uri="{FF2B5EF4-FFF2-40B4-BE49-F238E27FC236}">
                <a16:creationId xmlns:a16="http://schemas.microsoft.com/office/drawing/2014/main" id="{19AFF829-5916-4341-82AA-2FD8C84F0D9F}"/>
              </a:ext>
            </a:extLst>
          </p:cNvPr>
          <p:cNvSpPr/>
          <p:nvPr/>
        </p:nvSpPr>
        <p:spPr>
          <a:xfrm>
            <a:off x="4789391" y="1333717"/>
            <a:ext cx="2613216" cy="584775"/>
          </a:xfrm>
          <a:prstGeom prst="rect">
            <a:avLst/>
          </a:prstGeom>
        </p:spPr>
        <p:txBody>
          <a:bodyPr wrap="none">
            <a:spAutoFit/>
          </a:bodyPr>
          <a:lstStyle/>
          <a:p>
            <a:r>
              <a:rPr lang="en-US" sz="3200" b="1" dirty="0">
                <a:solidFill>
                  <a:srgbClr val="FFC000"/>
                </a:solidFill>
                <a:latin typeface="Montserrat" pitchFamily="2" charset="77"/>
              </a:rPr>
              <a:t>OBJECTIVE</a:t>
            </a:r>
            <a:endParaRPr lang="en-US" sz="3200" dirty="0">
              <a:solidFill>
                <a:srgbClr val="FFC000"/>
              </a:solidFill>
            </a:endParaRPr>
          </a:p>
        </p:txBody>
      </p:sp>
      <p:sp>
        <p:nvSpPr>
          <p:cNvPr id="25" name="TextBox 24">
            <a:extLst>
              <a:ext uri="{FF2B5EF4-FFF2-40B4-BE49-F238E27FC236}">
                <a16:creationId xmlns:a16="http://schemas.microsoft.com/office/drawing/2014/main" id="{5FA78F3A-C765-DB43-A637-743C44A41D67}"/>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Research Question and Objective</a:t>
            </a:r>
          </a:p>
        </p:txBody>
      </p:sp>
      <p:pic>
        <p:nvPicPr>
          <p:cNvPr id="27" name="Graphic 26">
            <a:extLst>
              <a:ext uri="{FF2B5EF4-FFF2-40B4-BE49-F238E27FC236}">
                <a16:creationId xmlns:a16="http://schemas.microsoft.com/office/drawing/2014/main" id="{5EAE9F5C-7C26-284D-B9EB-FC2774847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2745" y="3446269"/>
            <a:ext cx="2681203" cy="1779764"/>
          </a:xfrm>
          <a:prstGeom prst="rect">
            <a:avLst/>
          </a:prstGeom>
        </p:spPr>
      </p:pic>
    </p:spTree>
    <p:extLst>
      <p:ext uri="{BB962C8B-B14F-4D97-AF65-F5344CB8AC3E}">
        <p14:creationId xmlns:p14="http://schemas.microsoft.com/office/powerpoint/2010/main" val="72410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114F2C-BFD0-9345-8078-B2E4B07EB502}"/>
              </a:ext>
            </a:extLst>
          </p:cNvPr>
          <p:cNvSpPr/>
          <p:nvPr/>
        </p:nvSpPr>
        <p:spPr>
          <a:xfrm>
            <a:off x="6599994" y="641812"/>
            <a:ext cx="3980577" cy="1200329"/>
          </a:xfrm>
          <a:prstGeom prst="rect">
            <a:avLst/>
          </a:prstGeom>
        </p:spPr>
        <p:txBody>
          <a:bodyPr wrap="none">
            <a:spAutoFit/>
          </a:bodyPr>
          <a:lstStyle/>
          <a:p>
            <a:pPr algn="ctr"/>
            <a:r>
              <a:rPr lang="en-US" sz="3600" b="1" dirty="0">
                <a:solidFill>
                  <a:srgbClr val="0070C0"/>
                </a:solidFill>
                <a:latin typeface="Helvetica" pitchFamily="2" charset="0"/>
              </a:rPr>
              <a:t>Case Study</a:t>
            </a:r>
          </a:p>
          <a:p>
            <a:pPr algn="ctr"/>
            <a:r>
              <a:rPr lang="en-US" sz="3600" b="1" dirty="0">
                <a:solidFill>
                  <a:srgbClr val="0070C0"/>
                </a:solidFill>
                <a:latin typeface="Helvetica" pitchFamily="2" charset="0"/>
              </a:rPr>
              <a:t>The Rio Conchos</a:t>
            </a:r>
            <a:endParaRPr lang="en-US" sz="3600" dirty="0"/>
          </a:p>
        </p:txBody>
      </p:sp>
      <p:sp>
        <p:nvSpPr>
          <p:cNvPr id="7" name="TextBox 6">
            <a:extLst>
              <a:ext uri="{FF2B5EF4-FFF2-40B4-BE49-F238E27FC236}">
                <a16:creationId xmlns:a16="http://schemas.microsoft.com/office/drawing/2014/main" id="{7342AD66-E3C1-C144-9C20-E93BDAA272FE}"/>
              </a:ext>
            </a:extLst>
          </p:cNvPr>
          <p:cNvSpPr txBox="1"/>
          <p:nvPr/>
        </p:nvSpPr>
        <p:spPr>
          <a:xfrm>
            <a:off x="5690363" y="2012698"/>
            <a:ext cx="5890513"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The Rio Conchos Basin is one of the most important areas of northern Mexico and it is a vital tributary of the transboundary Rio Grande-Bravo basin shared between the U.S. and Mexico</a:t>
            </a:r>
          </a:p>
        </p:txBody>
      </p:sp>
      <p:sp>
        <p:nvSpPr>
          <p:cNvPr id="10" name="Rectangle 9">
            <a:extLst>
              <a:ext uri="{FF2B5EF4-FFF2-40B4-BE49-F238E27FC236}">
                <a16:creationId xmlns:a16="http://schemas.microsoft.com/office/drawing/2014/main" id="{11C50A08-D6EB-8549-88D3-D6DE33DCA05E}"/>
              </a:ext>
            </a:extLst>
          </p:cNvPr>
          <p:cNvSpPr/>
          <p:nvPr/>
        </p:nvSpPr>
        <p:spPr>
          <a:xfrm>
            <a:off x="6089926" y="3928461"/>
            <a:ext cx="3625573" cy="1200329"/>
          </a:xfrm>
          <a:prstGeom prst="rect">
            <a:avLst/>
          </a:prstGeom>
        </p:spPr>
        <p:txBody>
          <a:bodyPr wrap="square">
            <a:spAutoFit/>
          </a:bodyPr>
          <a:lstStyle/>
          <a:p>
            <a:r>
              <a:rPr lang="en-US" dirty="0">
                <a:solidFill>
                  <a:schemeClr val="accent1"/>
                </a:solidFill>
              </a:rPr>
              <a:t>Data: 7 Control Points</a:t>
            </a:r>
          </a:p>
          <a:p>
            <a:r>
              <a:rPr lang="en-US" dirty="0">
                <a:solidFill>
                  <a:schemeClr val="accent1"/>
                </a:solidFill>
              </a:rPr>
              <a:t>Period of 110 years  (1900-2010)</a:t>
            </a:r>
          </a:p>
          <a:p>
            <a:r>
              <a:rPr lang="en-US" dirty="0">
                <a:solidFill>
                  <a:schemeClr val="accent1"/>
                </a:solidFill>
              </a:rPr>
              <a:t>Timestep: Monthly </a:t>
            </a:r>
          </a:p>
          <a:p>
            <a:r>
              <a:rPr lang="en-US" dirty="0">
                <a:solidFill>
                  <a:schemeClr val="accent1"/>
                </a:solidFill>
              </a:rPr>
              <a:t>Results: at Ojinaga control point </a:t>
            </a:r>
          </a:p>
        </p:txBody>
      </p:sp>
      <p:sp>
        <p:nvSpPr>
          <p:cNvPr id="11" name="TextBox 10">
            <a:extLst>
              <a:ext uri="{FF2B5EF4-FFF2-40B4-BE49-F238E27FC236}">
                <a16:creationId xmlns:a16="http://schemas.microsoft.com/office/drawing/2014/main" id="{7F086797-6904-CB40-B8D3-2299DB425A18}"/>
              </a:ext>
            </a:extLst>
          </p:cNvPr>
          <p:cNvSpPr txBox="1"/>
          <p:nvPr/>
        </p:nvSpPr>
        <p:spPr>
          <a:xfrm>
            <a:off x="61032" y="6513845"/>
            <a:ext cx="2610731" cy="276999"/>
          </a:xfrm>
          <a:prstGeom prst="rect">
            <a:avLst/>
          </a:prstGeom>
          <a:noFill/>
        </p:spPr>
        <p:txBody>
          <a:bodyPr wrap="square" rtlCol="0">
            <a:spAutoFit/>
          </a:bodyPr>
          <a:lstStyle/>
          <a:p>
            <a:r>
              <a:rPr lang="en-US" sz="1200" dirty="0">
                <a:solidFill>
                  <a:schemeClr val="bg1"/>
                </a:solidFill>
              </a:rPr>
              <a:t>Case Study</a:t>
            </a:r>
          </a:p>
        </p:txBody>
      </p:sp>
      <p:pic>
        <p:nvPicPr>
          <p:cNvPr id="3" name="Picture 2">
            <a:extLst>
              <a:ext uri="{FF2B5EF4-FFF2-40B4-BE49-F238E27FC236}">
                <a16:creationId xmlns:a16="http://schemas.microsoft.com/office/drawing/2014/main" id="{3DE95F33-9597-4444-9626-BEF6DF9329EE}"/>
              </a:ext>
            </a:extLst>
          </p:cNvPr>
          <p:cNvPicPr>
            <a:picLocks noChangeAspect="1"/>
          </p:cNvPicPr>
          <p:nvPr/>
        </p:nvPicPr>
        <p:blipFill>
          <a:blip r:embed="rId3"/>
          <a:stretch>
            <a:fillRect/>
          </a:stretch>
        </p:blipFill>
        <p:spPr>
          <a:xfrm>
            <a:off x="0" y="-1282"/>
            <a:ext cx="4825597" cy="6858000"/>
          </a:xfrm>
          <a:prstGeom prst="rect">
            <a:avLst/>
          </a:prstGeom>
        </p:spPr>
      </p:pic>
    </p:spTree>
    <p:extLst>
      <p:ext uri="{BB962C8B-B14F-4D97-AF65-F5344CB8AC3E}">
        <p14:creationId xmlns:p14="http://schemas.microsoft.com/office/powerpoint/2010/main" val="201824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118A-BA31-724A-B92A-EA9C600B37C1}"/>
              </a:ext>
            </a:extLst>
          </p:cNvPr>
          <p:cNvSpPr/>
          <p:nvPr/>
        </p:nvSpPr>
        <p:spPr>
          <a:xfrm>
            <a:off x="0" y="6455789"/>
            <a:ext cx="12192000" cy="400929"/>
          </a:xfrm>
          <a:prstGeom prst="rect">
            <a:avLst/>
          </a:prstGeom>
          <a:gradFill flip="none" rotWithShape="1">
            <a:gsLst>
              <a:gs pos="21000">
                <a:srgbClr val="75B5C4"/>
              </a:gs>
              <a:gs pos="0">
                <a:srgbClr val="5BC5F0"/>
              </a:gs>
              <a:gs pos="42000">
                <a:srgbClr val="8D9F92"/>
              </a:gs>
              <a:gs pos="61000">
                <a:srgbClr val="938B6D"/>
              </a:gs>
              <a:gs pos="99000">
                <a:srgbClr val="A06328"/>
              </a:gs>
              <a:gs pos="79000">
                <a:srgbClr val="9D73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3F028AC-0BF0-4242-9599-D66809921B72}"/>
              </a:ext>
            </a:extLst>
          </p:cNvPr>
          <p:cNvSpPr txBox="1"/>
          <p:nvPr/>
        </p:nvSpPr>
        <p:spPr>
          <a:xfrm>
            <a:off x="32076" y="6549470"/>
            <a:ext cx="2610731" cy="276999"/>
          </a:xfrm>
          <a:prstGeom prst="rect">
            <a:avLst/>
          </a:prstGeom>
          <a:noFill/>
        </p:spPr>
        <p:txBody>
          <a:bodyPr wrap="square" rtlCol="0">
            <a:spAutoFit/>
          </a:bodyPr>
          <a:lstStyle/>
          <a:p>
            <a:r>
              <a:rPr lang="en-US" sz="1200" dirty="0">
                <a:solidFill>
                  <a:schemeClr val="bg1"/>
                </a:solidFill>
              </a:rPr>
              <a:t>Methodology</a:t>
            </a:r>
          </a:p>
        </p:txBody>
      </p:sp>
      <p:grpSp>
        <p:nvGrpSpPr>
          <p:cNvPr id="35" name="Group 34">
            <a:extLst>
              <a:ext uri="{FF2B5EF4-FFF2-40B4-BE49-F238E27FC236}">
                <a16:creationId xmlns:a16="http://schemas.microsoft.com/office/drawing/2014/main" id="{56FFF4E2-CFC8-5A4C-9A68-E5F2AAF62D80}"/>
              </a:ext>
            </a:extLst>
          </p:cNvPr>
          <p:cNvGrpSpPr/>
          <p:nvPr/>
        </p:nvGrpSpPr>
        <p:grpSpPr>
          <a:xfrm>
            <a:off x="497530" y="1671969"/>
            <a:ext cx="1977749" cy="1185853"/>
            <a:chOff x="1035563" y="264"/>
            <a:chExt cx="1977749" cy="1185853"/>
          </a:xfrm>
        </p:grpSpPr>
        <p:sp>
          <p:nvSpPr>
            <p:cNvPr id="36" name="Rounded Rectangle 35">
              <a:extLst>
                <a:ext uri="{FF2B5EF4-FFF2-40B4-BE49-F238E27FC236}">
                  <a16:creationId xmlns:a16="http://schemas.microsoft.com/office/drawing/2014/main" id="{1F58132E-87FC-224D-9346-72CA0BA00E9C}"/>
                </a:ext>
              </a:extLst>
            </p:cNvPr>
            <p:cNvSpPr/>
            <p:nvPr/>
          </p:nvSpPr>
          <p:spPr>
            <a:xfrm>
              <a:off x="1035563" y="264"/>
              <a:ext cx="1977749" cy="1185853"/>
            </a:xfrm>
            <a:prstGeom prst="roundRect">
              <a:avLst/>
            </a:prstGeom>
            <a:solidFill>
              <a:srgbClr val="9D7340">
                <a:alpha val="50000"/>
              </a:srgb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sp>
        <p:sp>
          <p:nvSpPr>
            <p:cNvPr id="37" name="Rounded Rectangle 4">
              <a:extLst>
                <a:ext uri="{FF2B5EF4-FFF2-40B4-BE49-F238E27FC236}">
                  <a16:creationId xmlns:a16="http://schemas.microsoft.com/office/drawing/2014/main" id="{58F3B23A-F4EE-8D48-8A81-AEF6C966A517}"/>
                </a:ext>
              </a:extLst>
            </p:cNvPr>
            <p:cNvSpPr txBox="1"/>
            <p:nvPr/>
          </p:nvSpPr>
          <p:spPr>
            <a:xfrm>
              <a:off x="1093452" y="58153"/>
              <a:ext cx="1861971" cy="10700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5442" tIns="20320" rIns="5442"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accent2">
                      <a:lumMod val="50000"/>
                    </a:schemeClr>
                  </a:solidFill>
                  <a:latin typeface="Montserrat" pitchFamily="2" charset="77"/>
                </a:rPr>
                <a:t>1. Streamflow Naturalization</a:t>
              </a:r>
            </a:p>
          </p:txBody>
        </p:sp>
      </p:grpSp>
      <p:grpSp>
        <p:nvGrpSpPr>
          <p:cNvPr id="38" name="Group 37">
            <a:extLst>
              <a:ext uri="{FF2B5EF4-FFF2-40B4-BE49-F238E27FC236}">
                <a16:creationId xmlns:a16="http://schemas.microsoft.com/office/drawing/2014/main" id="{443383D8-F9A4-844C-9F57-EE3753359E57}"/>
              </a:ext>
            </a:extLst>
          </p:cNvPr>
          <p:cNvGrpSpPr/>
          <p:nvPr/>
        </p:nvGrpSpPr>
        <p:grpSpPr>
          <a:xfrm>
            <a:off x="462233" y="3210312"/>
            <a:ext cx="1977749" cy="1185853"/>
            <a:chOff x="3001696" y="264"/>
            <a:chExt cx="1977749" cy="1185853"/>
          </a:xfrm>
        </p:grpSpPr>
        <p:sp>
          <p:nvSpPr>
            <p:cNvPr id="39" name="Rounded Rectangle 38">
              <a:extLst>
                <a:ext uri="{FF2B5EF4-FFF2-40B4-BE49-F238E27FC236}">
                  <a16:creationId xmlns:a16="http://schemas.microsoft.com/office/drawing/2014/main" id="{0A5E8B20-E562-5D4D-B179-E7285C5B2FEA}"/>
                </a:ext>
              </a:extLst>
            </p:cNvPr>
            <p:cNvSpPr/>
            <p:nvPr/>
          </p:nvSpPr>
          <p:spPr>
            <a:xfrm>
              <a:off x="3001696" y="264"/>
              <a:ext cx="1977749" cy="1185853"/>
            </a:xfrm>
            <a:prstGeom prst="roundRect">
              <a:avLst/>
            </a:prstGeom>
          </p:spPr>
          <p:style>
            <a:lnRef idx="2">
              <a:schemeClr val="lt1">
                <a:hueOff val="0"/>
                <a:satOff val="0"/>
                <a:lumOff val="0"/>
                <a:alphaOff val="0"/>
              </a:schemeClr>
            </a:lnRef>
            <a:fillRef idx="1">
              <a:schemeClr val="accent3">
                <a:alpha val="50000"/>
                <a:hueOff val="1355300"/>
                <a:satOff val="50000"/>
                <a:lumOff val="-7353"/>
                <a:alphaOff val="0"/>
              </a:schemeClr>
            </a:fillRef>
            <a:effectRef idx="0">
              <a:schemeClr val="accent3">
                <a:alpha val="50000"/>
                <a:hueOff val="1355300"/>
                <a:satOff val="50000"/>
                <a:lumOff val="-7353"/>
                <a:alphaOff val="0"/>
              </a:schemeClr>
            </a:effectRef>
            <a:fontRef idx="minor">
              <a:schemeClr val="tx1"/>
            </a:fontRef>
          </p:style>
        </p:sp>
        <p:sp>
          <p:nvSpPr>
            <p:cNvPr id="40" name="Rounded Rectangle 4">
              <a:extLst>
                <a:ext uri="{FF2B5EF4-FFF2-40B4-BE49-F238E27FC236}">
                  <a16:creationId xmlns:a16="http://schemas.microsoft.com/office/drawing/2014/main" id="{A39C9C3D-0F38-AB49-A230-7D71401653B9}"/>
                </a:ext>
              </a:extLst>
            </p:cNvPr>
            <p:cNvSpPr txBox="1"/>
            <p:nvPr/>
          </p:nvSpPr>
          <p:spPr>
            <a:xfrm>
              <a:off x="3059585" y="58153"/>
              <a:ext cx="1861971" cy="10700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5442" tIns="20320" rIns="5442"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accent2">
                      <a:lumMod val="50000"/>
                    </a:schemeClr>
                  </a:solidFill>
                  <a:latin typeface="Montserrat" pitchFamily="2" charset="77"/>
                </a:rPr>
                <a:t>2. Hydrologic Assessment</a:t>
              </a:r>
            </a:p>
          </p:txBody>
        </p:sp>
      </p:grpSp>
      <p:grpSp>
        <p:nvGrpSpPr>
          <p:cNvPr id="41" name="Group 40">
            <a:extLst>
              <a:ext uri="{FF2B5EF4-FFF2-40B4-BE49-F238E27FC236}">
                <a16:creationId xmlns:a16="http://schemas.microsoft.com/office/drawing/2014/main" id="{71A85742-FAEB-204C-9F2D-6ED611EB66F9}"/>
              </a:ext>
            </a:extLst>
          </p:cNvPr>
          <p:cNvGrpSpPr/>
          <p:nvPr/>
        </p:nvGrpSpPr>
        <p:grpSpPr>
          <a:xfrm>
            <a:off x="514956" y="4775508"/>
            <a:ext cx="1977749" cy="1185853"/>
            <a:chOff x="4969463" y="264"/>
            <a:chExt cx="1977749" cy="1185853"/>
          </a:xfrm>
        </p:grpSpPr>
        <p:sp>
          <p:nvSpPr>
            <p:cNvPr id="42" name="Rounded Rectangle 41">
              <a:extLst>
                <a:ext uri="{FF2B5EF4-FFF2-40B4-BE49-F238E27FC236}">
                  <a16:creationId xmlns:a16="http://schemas.microsoft.com/office/drawing/2014/main" id="{9217FABE-8350-D648-B08B-8999E5037FE2}"/>
                </a:ext>
              </a:extLst>
            </p:cNvPr>
            <p:cNvSpPr/>
            <p:nvPr/>
          </p:nvSpPr>
          <p:spPr>
            <a:xfrm>
              <a:off x="4969463" y="264"/>
              <a:ext cx="1977749" cy="1185853"/>
            </a:xfrm>
            <a:prstGeom prst="roundRect">
              <a:avLst/>
            </a:prstGeom>
          </p:spPr>
          <p:style>
            <a:lnRef idx="2">
              <a:schemeClr val="lt1">
                <a:hueOff val="0"/>
                <a:satOff val="0"/>
                <a:lumOff val="0"/>
                <a:alphaOff val="0"/>
              </a:schemeClr>
            </a:lnRef>
            <a:fillRef idx="1">
              <a:schemeClr val="accent3">
                <a:alpha val="50000"/>
                <a:hueOff val="2710599"/>
                <a:satOff val="100000"/>
                <a:lumOff val="-14706"/>
                <a:alphaOff val="0"/>
              </a:schemeClr>
            </a:fillRef>
            <a:effectRef idx="0">
              <a:schemeClr val="accent3">
                <a:alpha val="50000"/>
                <a:hueOff val="2710599"/>
                <a:satOff val="100000"/>
                <a:lumOff val="-14706"/>
                <a:alphaOff val="0"/>
              </a:schemeClr>
            </a:effectRef>
            <a:fontRef idx="minor">
              <a:schemeClr val="tx1"/>
            </a:fontRef>
          </p:style>
        </p:sp>
        <p:sp>
          <p:nvSpPr>
            <p:cNvPr id="43" name="Rounded Rectangle 4">
              <a:extLst>
                <a:ext uri="{FF2B5EF4-FFF2-40B4-BE49-F238E27FC236}">
                  <a16:creationId xmlns:a16="http://schemas.microsoft.com/office/drawing/2014/main" id="{1986BB5B-CC81-0A46-8163-FB538DD0203E}"/>
                </a:ext>
              </a:extLst>
            </p:cNvPr>
            <p:cNvSpPr txBox="1"/>
            <p:nvPr/>
          </p:nvSpPr>
          <p:spPr>
            <a:xfrm>
              <a:off x="5027352" y="58153"/>
              <a:ext cx="1861971" cy="10700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5442" tIns="20320" rIns="5442"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accent2">
                      <a:lumMod val="50000"/>
                    </a:schemeClr>
                  </a:solidFill>
                  <a:latin typeface="Montserrat" pitchFamily="2" charset="77"/>
                </a:rPr>
                <a:t>3. Regime Shift Assessment</a:t>
              </a:r>
            </a:p>
          </p:txBody>
        </p:sp>
      </p:grpSp>
      <p:sp>
        <p:nvSpPr>
          <p:cNvPr id="44" name="Right Arrow 43">
            <a:extLst>
              <a:ext uri="{FF2B5EF4-FFF2-40B4-BE49-F238E27FC236}">
                <a16:creationId xmlns:a16="http://schemas.microsoft.com/office/drawing/2014/main" id="{B1CF8C04-BEE4-F940-B5C6-FE7838A876AD}"/>
              </a:ext>
            </a:extLst>
          </p:cNvPr>
          <p:cNvSpPr/>
          <p:nvPr/>
        </p:nvSpPr>
        <p:spPr>
          <a:xfrm>
            <a:off x="2475279" y="2018752"/>
            <a:ext cx="556343" cy="457200"/>
          </a:xfrm>
          <a:prstGeom prst="rightArrow">
            <a:avLst/>
          </a:prstGeom>
          <a:solidFill>
            <a:srgbClr val="8D9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itle 1">
            <a:extLst>
              <a:ext uri="{FF2B5EF4-FFF2-40B4-BE49-F238E27FC236}">
                <a16:creationId xmlns:a16="http://schemas.microsoft.com/office/drawing/2014/main" id="{D41CCFCD-DBB5-3047-8FEA-1E43A58F4ED1}"/>
              </a:ext>
            </a:extLst>
          </p:cNvPr>
          <p:cNvSpPr txBox="1">
            <a:spLocks/>
          </p:cNvSpPr>
          <p:nvPr/>
        </p:nvSpPr>
        <p:spPr>
          <a:xfrm>
            <a:off x="1939160" y="74238"/>
            <a:ext cx="6488320" cy="667601"/>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1"/>
                </a:solidFill>
                <a:latin typeface="Helvetica" pitchFamily="2" charset="0"/>
              </a:rPr>
              <a:t>Ecological Resilience Assessment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BF08C7F5-E55E-0645-9B73-802DF2C0BF26}"/>
                  </a:ext>
                </a:extLst>
              </p:cNvPr>
              <p:cNvSpPr/>
              <p:nvPr/>
            </p:nvSpPr>
            <p:spPr>
              <a:xfrm>
                <a:off x="4006273" y="2159787"/>
                <a:ext cx="1455334"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100" i="1">
                              <a:latin typeface="Cambria Math" panose="02040503050406030204" pitchFamily="18" charset="0"/>
                              <a:ea typeface="Cambria Math" panose="02040503050406030204" pitchFamily="18" charset="0"/>
                            </a:rPr>
                          </m:ctrlPr>
                        </m:sSubSupPr>
                        <m:e>
                          <m:r>
                            <m:rPr>
                              <m:sty m:val="p"/>
                            </m:rPr>
                            <a:rPr lang="es-ES" sz="1100">
                              <a:latin typeface="Cambria Math" panose="02040503050406030204" pitchFamily="18" charset="0"/>
                              <a:ea typeface="Cambria Math" panose="02040503050406030204" pitchFamily="18" charset="0"/>
                            </a:rPr>
                            <m:t>Q</m:t>
                          </m:r>
                        </m:e>
                        <m:sub>
                          <m:r>
                            <m:rPr>
                              <m:sty m:val="p"/>
                            </m:rPr>
                            <a:rPr lang="es-ES" sz="1100">
                              <a:latin typeface="Cambria Math" panose="02040503050406030204" pitchFamily="18" charset="0"/>
                              <a:ea typeface="Cambria Math" panose="02040503050406030204" pitchFamily="18" charset="0"/>
                            </a:rPr>
                            <m:t>t</m:t>
                          </m:r>
                        </m:sub>
                        <m:sup>
                          <m:r>
                            <m:rPr>
                              <m:sty m:val="p"/>
                            </m:rPr>
                            <a:rPr lang="es-ES" sz="1100">
                              <a:latin typeface="Cambria Math" panose="02040503050406030204" pitchFamily="18" charset="0"/>
                              <a:ea typeface="Cambria Math" panose="02040503050406030204" pitchFamily="18" charset="0"/>
                            </a:rPr>
                            <m:t>nat</m:t>
                          </m:r>
                        </m:sup>
                      </m:sSubSup>
                      <m:r>
                        <a:rPr lang="en-US" sz="1100">
                          <a:latin typeface="Cambria Math" panose="02040503050406030204" pitchFamily="18" charset="0"/>
                          <a:ea typeface="Cambria Math" panose="02040503050406030204" pitchFamily="18" charset="0"/>
                        </a:rPr>
                        <m:t>=</m:t>
                      </m:r>
                      <m:sSub>
                        <m:sSubPr>
                          <m:ctrlPr>
                            <a:rPr lang="en-US" sz="1100" i="1">
                              <a:latin typeface="Cambria Math" panose="02040503050406030204" pitchFamily="18" charset="0"/>
                              <a:ea typeface="Cambria Math" panose="02040503050406030204" pitchFamily="18" charset="0"/>
                            </a:rPr>
                          </m:ctrlPr>
                        </m:sSubPr>
                        <m:e>
                          <m:r>
                            <m:rPr>
                              <m:sty m:val="p"/>
                            </m:rPr>
                            <a:rPr lang="es-ES" sz="1100">
                              <a:latin typeface="Cambria Math" panose="02040503050406030204" pitchFamily="18" charset="0"/>
                              <a:ea typeface="Cambria Math" panose="02040503050406030204" pitchFamily="18" charset="0"/>
                            </a:rPr>
                            <m:t>O</m:t>
                          </m:r>
                        </m:e>
                        <m:sub>
                          <m:r>
                            <m:rPr>
                              <m:sty m:val="p"/>
                            </m:rPr>
                            <a:rPr lang="es-ES" sz="1100">
                              <a:latin typeface="Cambria Math" panose="02040503050406030204" pitchFamily="18" charset="0"/>
                              <a:ea typeface="Cambria Math" panose="02040503050406030204" pitchFamily="18" charset="0"/>
                            </a:rPr>
                            <m:t>t</m:t>
                          </m:r>
                        </m:sub>
                      </m:sSub>
                      <m:r>
                        <a:rPr lang="en-US" sz="1100">
                          <a:latin typeface="Cambria Math" panose="02040503050406030204" pitchFamily="18" charset="0"/>
                          <a:ea typeface="Cambria Math" panose="02040503050406030204" pitchFamily="18" charset="0"/>
                        </a:rPr>
                        <m:t>−</m:t>
                      </m:r>
                      <m:sSub>
                        <m:sSubPr>
                          <m:ctrlPr>
                            <a:rPr lang="en-US" sz="1100" i="1">
                              <a:latin typeface="Cambria Math" panose="02040503050406030204" pitchFamily="18" charset="0"/>
                              <a:ea typeface="Cambria Math" panose="02040503050406030204" pitchFamily="18" charset="0"/>
                            </a:rPr>
                          </m:ctrlPr>
                        </m:sSubPr>
                        <m:e>
                          <m:r>
                            <m:rPr>
                              <m:sty m:val="p"/>
                            </m:rPr>
                            <a:rPr lang="es-ES" sz="1100">
                              <a:latin typeface="Cambria Math" panose="02040503050406030204" pitchFamily="18" charset="0"/>
                              <a:ea typeface="Cambria Math" panose="02040503050406030204" pitchFamily="18" charset="0"/>
                            </a:rPr>
                            <m:t>I</m:t>
                          </m:r>
                        </m:e>
                        <m:sub>
                          <m:r>
                            <m:rPr>
                              <m:sty m:val="p"/>
                            </m:rPr>
                            <a:rPr lang="es-ES" sz="1100">
                              <a:latin typeface="Cambria Math" panose="02040503050406030204" pitchFamily="18" charset="0"/>
                              <a:ea typeface="Cambria Math" panose="02040503050406030204" pitchFamily="18" charset="0"/>
                            </a:rPr>
                            <m:t>t</m:t>
                          </m:r>
                        </m:sub>
                      </m:sSub>
                      <m:r>
                        <a:rPr lang="en-US" sz="1100">
                          <a:latin typeface="Cambria Math" panose="02040503050406030204" pitchFamily="18" charset="0"/>
                          <a:ea typeface="Cambria Math" panose="02040503050406030204" pitchFamily="18" charset="0"/>
                        </a:rPr>
                        <m:t>+ ∆</m:t>
                      </m:r>
                      <m:sSub>
                        <m:sSubPr>
                          <m:ctrlPr>
                            <a:rPr lang="en-US" sz="1100" i="1">
                              <a:latin typeface="Cambria Math" panose="02040503050406030204" pitchFamily="18" charset="0"/>
                              <a:ea typeface="Cambria Math" panose="02040503050406030204" pitchFamily="18" charset="0"/>
                            </a:rPr>
                          </m:ctrlPr>
                        </m:sSubPr>
                        <m:e>
                          <m:r>
                            <m:rPr>
                              <m:sty m:val="p"/>
                            </m:rPr>
                            <a:rPr lang="en-US" sz="1100">
                              <a:latin typeface="Cambria Math" panose="02040503050406030204" pitchFamily="18" charset="0"/>
                              <a:ea typeface="Cambria Math" panose="02040503050406030204" pitchFamily="18" charset="0"/>
                            </a:rPr>
                            <m:t>S</m:t>
                          </m:r>
                        </m:e>
                        <m:sub>
                          <m:r>
                            <m:rPr>
                              <m:sty m:val="p"/>
                            </m:rPr>
                            <a:rPr lang="en-US" sz="1100">
                              <a:latin typeface="Cambria Math" panose="02040503050406030204" pitchFamily="18" charset="0"/>
                              <a:ea typeface="Cambria Math" panose="02040503050406030204" pitchFamily="18" charset="0"/>
                            </a:rPr>
                            <m:t>t</m:t>
                          </m:r>
                        </m:sub>
                      </m:sSub>
                    </m:oMath>
                  </m:oMathPara>
                </a14:m>
                <a:endParaRPr lang="en-US" dirty="0"/>
              </a:p>
            </p:txBody>
          </p:sp>
        </mc:Choice>
        <mc:Fallback xmlns="">
          <p:sp>
            <p:nvSpPr>
              <p:cNvPr id="76" name="Rectangle 75">
                <a:extLst>
                  <a:ext uri="{FF2B5EF4-FFF2-40B4-BE49-F238E27FC236}">
                    <a16:creationId xmlns:a16="http://schemas.microsoft.com/office/drawing/2014/main" id="{BF08C7F5-E55E-0645-9B73-802DF2C0BF26}"/>
                  </a:ext>
                </a:extLst>
              </p:cNvPr>
              <p:cNvSpPr>
                <a:spLocks noRot="1" noChangeAspect="1" noMove="1" noResize="1" noEditPoints="1" noAdjustHandles="1" noChangeArrowheads="1" noChangeShapeType="1" noTextEdit="1"/>
              </p:cNvSpPr>
              <p:nvPr/>
            </p:nvSpPr>
            <p:spPr>
              <a:xfrm>
                <a:off x="4006273" y="2159787"/>
                <a:ext cx="1455334" cy="261610"/>
              </a:xfrm>
              <a:prstGeom prst="rect">
                <a:avLst/>
              </a:prstGeom>
              <a:blipFill>
                <a:blip r:embed="rId3"/>
                <a:stretch>
                  <a:fillRect b="-4545"/>
                </a:stretch>
              </a:blipFill>
            </p:spPr>
            <p:txBody>
              <a:bodyPr/>
              <a:lstStyle/>
              <a:p>
                <a:r>
                  <a:rPr lang="en-US">
                    <a:noFill/>
                  </a:rPr>
                  <a:t> </a:t>
                </a:r>
              </a:p>
            </p:txBody>
          </p:sp>
        </mc:Fallback>
      </mc:AlternateContent>
      <p:sp>
        <p:nvSpPr>
          <p:cNvPr id="83" name="Rectangle 82">
            <a:extLst>
              <a:ext uri="{FF2B5EF4-FFF2-40B4-BE49-F238E27FC236}">
                <a16:creationId xmlns:a16="http://schemas.microsoft.com/office/drawing/2014/main" id="{7451573D-272C-994E-9B68-5A519769FDB0}"/>
              </a:ext>
            </a:extLst>
          </p:cNvPr>
          <p:cNvSpPr/>
          <p:nvPr/>
        </p:nvSpPr>
        <p:spPr>
          <a:xfrm>
            <a:off x="9100193" y="157827"/>
            <a:ext cx="952505" cy="400110"/>
          </a:xfrm>
          <a:prstGeom prst="rect">
            <a:avLst/>
          </a:prstGeom>
        </p:spPr>
        <p:txBody>
          <a:bodyPr wrap="none">
            <a:spAutoFit/>
          </a:bodyPr>
          <a:lstStyle/>
          <a:p>
            <a:r>
              <a:rPr lang="en-US" sz="2000" dirty="0">
                <a:solidFill>
                  <a:schemeClr val="accent2"/>
                </a:solidFill>
                <a:latin typeface="Helvetica" pitchFamily="2" charset="0"/>
              </a:rPr>
              <a:t>Output</a:t>
            </a:r>
            <a:endParaRPr lang="en-US" sz="2000" dirty="0"/>
          </a:p>
        </p:txBody>
      </p:sp>
      <p:sp>
        <p:nvSpPr>
          <p:cNvPr id="84" name="Rectangle 83">
            <a:extLst>
              <a:ext uri="{FF2B5EF4-FFF2-40B4-BE49-F238E27FC236}">
                <a16:creationId xmlns:a16="http://schemas.microsoft.com/office/drawing/2014/main" id="{1119652A-93A4-BF4F-AED4-5E4BD19C3E66}"/>
              </a:ext>
            </a:extLst>
          </p:cNvPr>
          <p:cNvSpPr/>
          <p:nvPr/>
        </p:nvSpPr>
        <p:spPr>
          <a:xfrm>
            <a:off x="4331629" y="2398868"/>
            <a:ext cx="3296095" cy="338554"/>
          </a:xfrm>
          <a:prstGeom prst="rect">
            <a:avLst/>
          </a:prstGeom>
        </p:spPr>
        <p:txBody>
          <a:bodyPr wrap="none">
            <a:spAutoFit/>
          </a:bodyPr>
          <a:lstStyle/>
          <a:p>
            <a:r>
              <a:rPr lang="en-US" sz="1600" dirty="0">
                <a:solidFill>
                  <a:schemeClr val="accent4"/>
                </a:solidFill>
                <a:latin typeface="Helvetica" pitchFamily="2" charset="0"/>
              </a:rPr>
              <a:t>Naturalized Streamflow timeseries</a:t>
            </a:r>
            <a:endParaRPr lang="en-US" sz="1600" dirty="0">
              <a:solidFill>
                <a:schemeClr val="accent4"/>
              </a:solidFill>
            </a:endParaRPr>
          </a:p>
        </p:txBody>
      </p:sp>
      <p:sp>
        <p:nvSpPr>
          <p:cNvPr id="22" name="Right Arrow 21">
            <a:extLst>
              <a:ext uri="{FF2B5EF4-FFF2-40B4-BE49-F238E27FC236}">
                <a16:creationId xmlns:a16="http://schemas.microsoft.com/office/drawing/2014/main" id="{0D2EAA74-A3CB-2144-BE87-7F0A0658A0DA}"/>
              </a:ext>
            </a:extLst>
          </p:cNvPr>
          <p:cNvSpPr/>
          <p:nvPr/>
        </p:nvSpPr>
        <p:spPr>
          <a:xfrm>
            <a:off x="2428833" y="3615719"/>
            <a:ext cx="556343" cy="457200"/>
          </a:xfrm>
          <a:prstGeom prst="rightArrow">
            <a:avLst/>
          </a:prstGeom>
          <a:solidFill>
            <a:srgbClr val="8D9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8E61A2-3B54-D94D-84B9-69E610CA5C67}"/>
              </a:ext>
            </a:extLst>
          </p:cNvPr>
          <p:cNvSpPr/>
          <p:nvPr/>
        </p:nvSpPr>
        <p:spPr>
          <a:xfrm>
            <a:off x="3488204" y="2935863"/>
            <a:ext cx="3356233" cy="1277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accent2"/>
                </a:solidFill>
                <a:latin typeface="Helvetica" pitchFamily="2" charset="0"/>
              </a:rPr>
              <a:t>Streamflow Drought Index (SDI) </a:t>
            </a:r>
          </a:p>
          <a:p>
            <a:pPr algn="r"/>
            <a:r>
              <a:rPr lang="en-US" sz="1600" dirty="0">
                <a:solidFill>
                  <a:schemeClr val="accent2">
                    <a:lumMod val="50000"/>
                  </a:schemeClr>
                </a:solidFill>
                <a:latin typeface="Helvetica" pitchFamily="2" charset="0"/>
              </a:rPr>
              <a:t>		</a:t>
            </a:r>
            <a:r>
              <a:rPr lang="en-US" sz="1400" dirty="0">
                <a:solidFill>
                  <a:schemeClr val="accent2">
                    <a:lumMod val="50000"/>
                  </a:schemeClr>
                </a:solidFill>
                <a:latin typeface="Helvetica" pitchFamily="2" charset="0"/>
              </a:rPr>
              <a:t>Time-window: 120 months</a:t>
            </a:r>
            <a:endParaRPr lang="en-US" sz="1600" dirty="0">
              <a:solidFill>
                <a:schemeClr val="accent2">
                  <a:lumMod val="50000"/>
                </a:schemeClr>
              </a:solidFill>
              <a:latin typeface="Helvetica" pitchFamily="2" charset="0"/>
            </a:endParaRPr>
          </a:p>
        </p:txBody>
      </p:sp>
      <p:sp>
        <p:nvSpPr>
          <p:cNvPr id="24" name="Rectangle 23">
            <a:extLst>
              <a:ext uri="{FF2B5EF4-FFF2-40B4-BE49-F238E27FC236}">
                <a16:creationId xmlns:a16="http://schemas.microsoft.com/office/drawing/2014/main" id="{9F3FDE71-6AA3-F946-8E36-7A89A267A872}"/>
              </a:ext>
            </a:extLst>
          </p:cNvPr>
          <p:cNvSpPr/>
          <p:nvPr/>
        </p:nvSpPr>
        <p:spPr>
          <a:xfrm>
            <a:off x="4331629" y="3933046"/>
            <a:ext cx="3925479" cy="338554"/>
          </a:xfrm>
          <a:prstGeom prst="rect">
            <a:avLst/>
          </a:prstGeom>
        </p:spPr>
        <p:txBody>
          <a:bodyPr wrap="square">
            <a:spAutoFit/>
          </a:bodyPr>
          <a:lstStyle/>
          <a:p>
            <a:r>
              <a:rPr lang="en-US" sz="1600" dirty="0">
                <a:solidFill>
                  <a:schemeClr val="accent4"/>
                </a:solidFill>
                <a:latin typeface="Helvetica" pitchFamily="2" charset="0"/>
              </a:rPr>
              <a:t>Naturalized and Regulated SDI values</a:t>
            </a:r>
            <a:endParaRPr lang="en-US" sz="1600" dirty="0">
              <a:solidFill>
                <a:schemeClr val="accent4"/>
              </a:solidFill>
            </a:endParaRPr>
          </a:p>
        </p:txBody>
      </p:sp>
      <p:sp>
        <p:nvSpPr>
          <p:cNvPr id="26" name="Rectangle 25">
            <a:extLst>
              <a:ext uri="{FF2B5EF4-FFF2-40B4-BE49-F238E27FC236}">
                <a16:creationId xmlns:a16="http://schemas.microsoft.com/office/drawing/2014/main" id="{2E13BBD3-BA4D-9143-8FE7-787A261D254F}"/>
              </a:ext>
            </a:extLst>
          </p:cNvPr>
          <p:cNvSpPr/>
          <p:nvPr/>
        </p:nvSpPr>
        <p:spPr>
          <a:xfrm>
            <a:off x="3488203" y="1428886"/>
            <a:ext cx="3356233" cy="1277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accent2"/>
                </a:solidFill>
                <a:latin typeface="Helvetica" pitchFamily="2" charset="0"/>
              </a:rPr>
              <a:t>Water Balance</a:t>
            </a:r>
            <a:endParaRPr lang="en-US" sz="1600" dirty="0">
              <a:solidFill>
                <a:schemeClr val="accent2">
                  <a:lumMod val="50000"/>
                </a:schemeClr>
              </a:solidFill>
              <a:latin typeface="Helvetica" pitchFamily="2" charset="0"/>
            </a:endParaRPr>
          </a:p>
        </p:txBody>
      </p:sp>
      <p:sp>
        <p:nvSpPr>
          <p:cNvPr id="27" name="Right Arrow 26">
            <a:extLst>
              <a:ext uri="{FF2B5EF4-FFF2-40B4-BE49-F238E27FC236}">
                <a16:creationId xmlns:a16="http://schemas.microsoft.com/office/drawing/2014/main" id="{A8933F92-5542-B64A-80C7-3F79A66B5ADF}"/>
              </a:ext>
            </a:extLst>
          </p:cNvPr>
          <p:cNvSpPr/>
          <p:nvPr/>
        </p:nvSpPr>
        <p:spPr>
          <a:xfrm>
            <a:off x="2492705" y="5201062"/>
            <a:ext cx="556343" cy="457200"/>
          </a:xfrm>
          <a:prstGeom prst="rightArrow">
            <a:avLst/>
          </a:prstGeom>
          <a:solidFill>
            <a:srgbClr val="8D9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F1358CC-5FF9-A242-AB10-BB4BF229BAE0}"/>
              </a:ext>
            </a:extLst>
          </p:cNvPr>
          <p:cNvSpPr/>
          <p:nvPr/>
        </p:nvSpPr>
        <p:spPr>
          <a:xfrm>
            <a:off x="3494187" y="4395099"/>
            <a:ext cx="5085326" cy="17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accent2"/>
              </a:solidFill>
              <a:latin typeface="Helvetica" pitchFamily="2" charset="0"/>
            </a:endParaRPr>
          </a:p>
          <a:p>
            <a:endParaRPr lang="en-US" sz="1600" dirty="0">
              <a:solidFill>
                <a:schemeClr val="accent2"/>
              </a:solidFill>
              <a:latin typeface="Helvetica" pitchFamily="2" charset="0"/>
            </a:endParaRPr>
          </a:p>
          <a:p>
            <a:endParaRPr lang="en-US" sz="1600" dirty="0">
              <a:solidFill>
                <a:schemeClr val="accent2"/>
              </a:solidFill>
              <a:latin typeface="Helvetica" pitchFamily="2" charset="0"/>
            </a:endParaRPr>
          </a:p>
          <a:p>
            <a:pPr marL="285750" indent="-285750">
              <a:buFont typeface="Arial" panose="020B0604020202020204" pitchFamily="34" charset="0"/>
              <a:buChar char="•"/>
            </a:pPr>
            <a:r>
              <a:rPr lang="en-US" sz="1600" dirty="0">
                <a:solidFill>
                  <a:schemeClr val="accent2"/>
                </a:solidFill>
                <a:latin typeface="Helvetica" pitchFamily="2" charset="0"/>
              </a:rPr>
              <a:t>Fisher Information (FI) </a:t>
            </a:r>
            <a:r>
              <a:rPr lang="en-US" sz="1000" dirty="0">
                <a:solidFill>
                  <a:schemeClr val="tx1"/>
                </a:solidFill>
              </a:rPr>
              <a:t>(Ahmad </a:t>
            </a:r>
            <a:r>
              <a:rPr lang="en-US" sz="1000" i="1" dirty="0">
                <a:solidFill>
                  <a:schemeClr val="tx1"/>
                </a:solidFill>
              </a:rPr>
              <a:t>et al.</a:t>
            </a:r>
            <a:r>
              <a:rPr lang="en-US" sz="1000" dirty="0">
                <a:solidFill>
                  <a:schemeClr val="tx1"/>
                </a:solidFill>
              </a:rPr>
              <a:t>, 2016)</a:t>
            </a:r>
            <a:r>
              <a:rPr lang="en-US" sz="900" dirty="0">
                <a:solidFill>
                  <a:schemeClr val="tx1"/>
                </a:solidFill>
              </a:rPr>
              <a:t> </a:t>
            </a:r>
            <a:endParaRPr lang="en-US" sz="900" dirty="0">
              <a:solidFill>
                <a:schemeClr val="tx1"/>
              </a:solidFill>
              <a:latin typeface="Helvetica" pitchFamily="2" charset="0"/>
            </a:endParaRPr>
          </a:p>
          <a:p>
            <a:pPr marL="285750" indent="-285750">
              <a:buFont typeface="Arial" panose="020B0604020202020204" pitchFamily="34" charset="0"/>
              <a:buChar char="•"/>
            </a:pPr>
            <a:r>
              <a:rPr lang="en-US" sz="1600" dirty="0">
                <a:solidFill>
                  <a:schemeClr val="accent2"/>
                </a:solidFill>
                <a:latin typeface="Helvetica" pitchFamily="2" charset="0"/>
              </a:rPr>
              <a:t>Regime Shift Analysis</a:t>
            </a:r>
          </a:p>
          <a:p>
            <a:pPr lvl="1"/>
            <a:r>
              <a:rPr lang="en-US" sz="1600" dirty="0">
                <a:solidFill>
                  <a:schemeClr val="accent2">
                    <a:lumMod val="50000"/>
                  </a:schemeClr>
                </a:solidFill>
                <a:latin typeface="Helvetica" pitchFamily="2" charset="0"/>
              </a:rPr>
              <a:t>Sustainable Regime Hypothesis</a:t>
            </a:r>
          </a:p>
          <a:p>
            <a:pPr lvl="1"/>
            <a:r>
              <a:rPr lang="en-US" sz="1600" dirty="0">
                <a:solidFill>
                  <a:schemeClr val="accent2">
                    <a:lumMod val="50000"/>
                  </a:schemeClr>
                </a:solidFill>
                <a:latin typeface="Helvetica" pitchFamily="2" charset="0"/>
              </a:rPr>
              <a:t>Mann-Kendall non-parametric test (CI 95%)</a:t>
            </a:r>
          </a:p>
          <a:p>
            <a:pPr lvl="1"/>
            <a:r>
              <a:rPr lang="en-US" sz="1600" dirty="0">
                <a:solidFill>
                  <a:schemeClr val="accent2">
                    <a:lumMod val="50000"/>
                  </a:schemeClr>
                </a:solidFill>
                <a:latin typeface="Helvetica" pitchFamily="2" charset="0"/>
              </a:rPr>
              <a:t>Probability Density Functions</a:t>
            </a:r>
          </a:p>
          <a:p>
            <a:endParaRPr lang="en-US" sz="1600" dirty="0">
              <a:solidFill>
                <a:schemeClr val="accent2">
                  <a:lumMod val="50000"/>
                </a:schemeClr>
              </a:solidFill>
              <a:latin typeface="Helvetica" pitchFamily="2" charset="0"/>
            </a:endParaRPr>
          </a:p>
          <a:p>
            <a:pPr marL="285750" indent="-285750">
              <a:buFont typeface="Arial" panose="020B0604020202020204" pitchFamily="34" charset="0"/>
              <a:buChar char="•"/>
            </a:pPr>
            <a:endParaRPr lang="en-US" sz="1600" dirty="0">
              <a:solidFill>
                <a:schemeClr val="accent2">
                  <a:lumMod val="50000"/>
                </a:schemeClr>
              </a:solidFill>
              <a:latin typeface="Helvetica" pitchFamily="2" charset="0"/>
            </a:endParaRPr>
          </a:p>
          <a:p>
            <a:pPr marL="285750" indent="-285750">
              <a:buFont typeface="Arial" panose="020B0604020202020204" pitchFamily="34" charset="0"/>
              <a:buChar char="•"/>
            </a:pPr>
            <a:endParaRPr lang="en-US" sz="1600" dirty="0">
              <a:latin typeface="Helvetica" pitchFamily="2" charset="0"/>
            </a:endParaRPr>
          </a:p>
        </p:txBody>
      </p:sp>
      <p:pic>
        <p:nvPicPr>
          <p:cNvPr id="30" name="Picture 29">
            <a:extLst>
              <a:ext uri="{FF2B5EF4-FFF2-40B4-BE49-F238E27FC236}">
                <a16:creationId xmlns:a16="http://schemas.microsoft.com/office/drawing/2014/main" id="{D30799FC-121D-414C-B29D-ED6F6E411D65}"/>
              </a:ext>
            </a:extLst>
          </p:cNvPr>
          <p:cNvPicPr>
            <a:picLocks noChangeAspect="1"/>
          </p:cNvPicPr>
          <p:nvPr/>
        </p:nvPicPr>
        <p:blipFill>
          <a:blip r:embed="rId4"/>
          <a:stretch>
            <a:fillRect/>
          </a:stretch>
        </p:blipFill>
        <p:spPr>
          <a:xfrm>
            <a:off x="9618614" y="1647931"/>
            <a:ext cx="2020639" cy="1310456"/>
          </a:xfrm>
          <a:prstGeom prst="rect">
            <a:avLst/>
          </a:prstGeom>
        </p:spPr>
      </p:pic>
      <p:sp>
        <p:nvSpPr>
          <p:cNvPr id="31" name="Rectangle 30">
            <a:extLst>
              <a:ext uri="{FF2B5EF4-FFF2-40B4-BE49-F238E27FC236}">
                <a16:creationId xmlns:a16="http://schemas.microsoft.com/office/drawing/2014/main" id="{4839F633-E05B-054F-8A1E-234CE432E253}"/>
              </a:ext>
            </a:extLst>
          </p:cNvPr>
          <p:cNvSpPr/>
          <p:nvPr/>
        </p:nvSpPr>
        <p:spPr>
          <a:xfrm>
            <a:off x="9576445" y="3779433"/>
            <a:ext cx="2743200" cy="369332"/>
          </a:xfrm>
          <a:prstGeom prst="rect">
            <a:avLst/>
          </a:prstGeom>
        </p:spPr>
        <p:txBody>
          <a:bodyPr wrap="square">
            <a:spAutoFit/>
          </a:bodyPr>
          <a:lstStyle/>
          <a:p>
            <a:r>
              <a:rPr lang="en-US" dirty="0">
                <a:solidFill>
                  <a:schemeClr val="accent4"/>
                </a:solidFill>
                <a:latin typeface="Helvetica" pitchFamily="2" charset="0"/>
              </a:rPr>
              <a:t>Stability Landscapes</a:t>
            </a:r>
            <a:endParaRPr lang="en-US" dirty="0">
              <a:solidFill>
                <a:schemeClr val="accent4"/>
              </a:solidFill>
            </a:endParaRPr>
          </a:p>
        </p:txBody>
      </p:sp>
      <p:pic>
        <p:nvPicPr>
          <p:cNvPr id="32" name="Picture 31" descr="A picture containing table&#10;&#10;Description automatically generated">
            <a:extLst>
              <a:ext uri="{FF2B5EF4-FFF2-40B4-BE49-F238E27FC236}">
                <a16:creationId xmlns:a16="http://schemas.microsoft.com/office/drawing/2014/main" id="{E00ED192-9D25-C843-9AD5-DD304F6011BC}"/>
              </a:ext>
            </a:extLst>
          </p:cNvPr>
          <p:cNvPicPr/>
          <p:nvPr/>
        </p:nvPicPr>
        <p:blipFill rotWithShape="1">
          <a:blip r:embed="rId5">
            <a:extLst>
              <a:ext uri="{BEBA8EAE-BF5A-486C-A8C5-ECC9F3942E4B}">
                <a14:imgProps xmlns:a14="http://schemas.microsoft.com/office/drawing/2010/main">
                  <a14:imgLayer r:embed="rId6">
                    <a14:imgEffect>
                      <a14:backgroundRemoval t="8861" b="80000" l="2778" r="96825">
                        <a14:foregroundMark x1="56349" y1="22785" x2="89286" y2="20759"/>
                        <a14:foregroundMark x1="89286" y1="20759" x2="93452" y2="53671"/>
                        <a14:foregroundMark x1="93452" y1="53671" x2="43452" y2="81772"/>
                        <a14:foregroundMark x1="43452" y1="81772" x2="16468" y2="80759"/>
                        <a14:foregroundMark x1="16468" y1="80759" x2="9127" y2="47595"/>
                        <a14:foregroundMark x1="9127" y1="47595" x2="33333" y2="23544"/>
                        <a14:foregroundMark x1="33333" y1="23544" x2="82341" y2="14937"/>
                        <a14:foregroundMark x1="79365" y1="41266" x2="27976" y2="28608"/>
                        <a14:foregroundMark x1="27976" y1="28608" x2="5357" y2="42278"/>
                        <a14:foregroundMark x1="5357" y1="42278" x2="5357" y2="41266"/>
                        <a14:foregroundMark x1="28968" y1="89114" x2="12698" y2="64051"/>
                        <a14:foregroundMark x1="12698" y1="64051" x2="2976" y2="33924"/>
                        <a14:foregroundMark x1="2976" y1="33924" x2="18254" y2="26582"/>
                        <a14:foregroundMark x1="71627" y1="12911" x2="95833" y2="24557"/>
                        <a14:foregroundMark x1="95833" y1="24557" x2="96825" y2="40253"/>
                      </a14:backgroundRemoval>
                    </a14:imgEffect>
                  </a14:imgLayer>
                </a14:imgProps>
              </a:ext>
              <a:ext uri="{28A0092B-C50C-407E-A947-70E740481C1C}">
                <a14:useLocalDpi xmlns:a14="http://schemas.microsoft.com/office/drawing/2010/main" val="0"/>
              </a:ext>
            </a:extLst>
          </a:blip>
          <a:srcRect b="11040"/>
          <a:stretch/>
        </p:blipFill>
        <p:spPr bwMode="auto">
          <a:xfrm flipH="1">
            <a:off x="9667164" y="4211313"/>
            <a:ext cx="2084862" cy="1271459"/>
          </a:xfrm>
          <a:prstGeom prst="rect">
            <a:avLst/>
          </a:prstGeom>
          <a:ln>
            <a:noFill/>
          </a:ln>
          <a:extLst>
            <a:ext uri="{53640926-AAD7-44D8-BBD7-CCE9431645EC}">
              <a14:shadowObscured xmlns:a14="http://schemas.microsoft.com/office/drawing/2010/main"/>
            </a:ext>
          </a:extLst>
        </p:spPr>
      </p:pic>
      <p:sp>
        <p:nvSpPr>
          <p:cNvPr id="45" name="Rectangle 44">
            <a:extLst>
              <a:ext uri="{FF2B5EF4-FFF2-40B4-BE49-F238E27FC236}">
                <a16:creationId xmlns:a16="http://schemas.microsoft.com/office/drawing/2014/main" id="{4D7444CD-AE0C-6747-89BB-82E50418D55F}"/>
              </a:ext>
            </a:extLst>
          </p:cNvPr>
          <p:cNvSpPr/>
          <p:nvPr/>
        </p:nvSpPr>
        <p:spPr>
          <a:xfrm>
            <a:off x="9727677" y="1334644"/>
            <a:ext cx="2743200" cy="369332"/>
          </a:xfrm>
          <a:prstGeom prst="rect">
            <a:avLst/>
          </a:prstGeom>
        </p:spPr>
        <p:txBody>
          <a:bodyPr wrap="square">
            <a:spAutoFit/>
          </a:bodyPr>
          <a:lstStyle/>
          <a:p>
            <a:r>
              <a:rPr lang="en-US" dirty="0">
                <a:solidFill>
                  <a:schemeClr val="accent4"/>
                </a:solidFill>
                <a:latin typeface="Helvetica" pitchFamily="2" charset="0"/>
              </a:rPr>
              <a:t>Regime Shifts</a:t>
            </a:r>
            <a:endParaRPr lang="en-US" dirty="0">
              <a:solidFill>
                <a:schemeClr val="accent4"/>
              </a:solidFill>
            </a:endParaRPr>
          </a:p>
        </p:txBody>
      </p:sp>
      <p:sp>
        <p:nvSpPr>
          <p:cNvPr id="46" name="Title 1">
            <a:extLst>
              <a:ext uri="{FF2B5EF4-FFF2-40B4-BE49-F238E27FC236}">
                <a16:creationId xmlns:a16="http://schemas.microsoft.com/office/drawing/2014/main" id="{D84B5FA9-1ABF-6A4B-8593-88575F1BE131}"/>
              </a:ext>
            </a:extLst>
          </p:cNvPr>
          <p:cNvSpPr txBox="1">
            <a:spLocks/>
          </p:cNvSpPr>
          <p:nvPr/>
        </p:nvSpPr>
        <p:spPr>
          <a:xfrm>
            <a:off x="9100193" y="80233"/>
            <a:ext cx="2862020" cy="667601"/>
          </a:xfrm>
          <a:prstGeom prst="rect">
            <a:avLst/>
          </a:prstGeom>
          <a:solidFill>
            <a:schemeClr val="accent4">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4"/>
                </a:solidFill>
                <a:latin typeface="Helvetica" pitchFamily="2" charset="0"/>
              </a:rPr>
              <a:t>Output</a:t>
            </a:r>
          </a:p>
        </p:txBody>
      </p:sp>
      <p:sp>
        <p:nvSpPr>
          <p:cNvPr id="47" name="Rectangle 46">
            <a:extLst>
              <a:ext uri="{FF2B5EF4-FFF2-40B4-BE49-F238E27FC236}">
                <a16:creationId xmlns:a16="http://schemas.microsoft.com/office/drawing/2014/main" id="{BC5BECA8-F5C6-F14F-BF57-F0D8FD0A1CC8}"/>
              </a:ext>
            </a:extLst>
          </p:cNvPr>
          <p:cNvSpPr/>
          <p:nvPr/>
        </p:nvSpPr>
        <p:spPr>
          <a:xfrm>
            <a:off x="254560" y="1093856"/>
            <a:ext cx="2644203" cy="523220"/>
          </a:xfrm>
          <a:prstGeom prst="rect">
            <a:avLst/>
          </a:prstGeom>
          <a:solidFill>
            <a:schemeClr val="bg2">
              <a:lumMod val="75000"/>
            </a:schemeClr>
          </a:solidFill>
        </p:spPr>
        <p:txBody>
          <a:bodyPr wrap="square">
            <a:spAutoFit/>
          </a:bodyPr>
          <a:lstStyle/>
          <a:p>
            <a:pPr algn="ctr"/>
            <a:r>
              <a:rPr lang="en-US" sz="1400" b="1" dirty="0"/>
              <a:t>Input Data: </a:t>
            </a:r>
            <a:r>
              <a:rPr lang="en-US" sz="1400" dirty="0"/>
              <a:t>Regulated streamflow time series from 1900-2010</a:t>
            </a:r>
          </a:p>
        </p:txBody>
      </p:sp>
      <p:sp>
        <p:nvSpPr>
          <p:cNvPr id="2" name="Left Brace 1">
            <a:extLst>
              <a:ext uri="{FF2B5EF4-FFF2-40B4-BE49-F238E27FC236}">
                <a16:creationId xmlns:a16="http://schemas.microsoft.com/office/drawing/2014/main" id="{4D98D589-90E0-1844-916D-747E75BEED19}"/>
              </a:ext>
            </a:extLst>
          </p:cNvPr>
          <p:cNvSpPr/>
          <p:nvPr/>
        </p:nvSpPr>
        <p:spPr>
          <a:xfrm>
            <a:off x="8715375" y="1334644"/>
            <a:ext cx="554035" cy="4626717"/>
          </a:xfrm>
          <a:prstGeom prst="leftBrace">
            <a:avLst>
              <a:gd name="adj1" fmla="val 23759"/>
              <a:gd name="adj2" fmla="val 87674"/>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57530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F9156C17D5A4C8F94D336D88B7B06" ma:contentTypeVersion="10" ma:contentTypeDescription="Create a new document." ma:contentTypeScope="" ma:versionID="e8a152f09d171bf4384ffd15ebac45b9">
  <xsd:schema xmlns:xsd="http://www.w3.org/2001/XMLSchema" xmlns:xs="http://www.w3.org/2001/XMLSchema" xmlns:p="http://schemas.microsoft.com/office/2006/metadata/properties" xmlns:ns1="http://schemas.microsoft.com/sharepoint/v3" xmlns:ns2="eb3f7de7-c935-4ca6-a12c-1f73773710ec" xmlns:ns3="e0613b64-eea6-4682-96b3-04360ec05e59" targetNamespace="http://schemas.microsoft.com/office/2006/metadata/properties" ma:root="true" ma:fieldsID="936e03a2433ed650a9f4242061a9635b" ns1:_="" ns2:_="" ns3:_="">
    <xsd:import namespace="http://schemas.microsoft.com/sharepoint/v3"/>
    <xsd:import namespace="eb3f7de7-c935-4ca6-a12c-1f73773710ec"/>
    <xsd:import namespace="e0613b64-eea6-4682-96b3-04360ec05e59"/>
    <xsd:element name="properties">
      <xsd:complexType>
        <xsd:sequence>
          <xsd:element name="documentManagement">
            <xsd:complexType>
              <xsd:all>
                <xsd:element ref="ns1:PublishingStartDate" minOccurs="0"/>
                <xsd:element ref="ns1:PublishingExpirationDate" minOccurs="0"/>
                <xsd:element ref="ns2:KenesDocumentType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KenesDocumentTypeId" ma:index="10" nillable="true" ma:displayName="KenesDocumentTypeId" ma:list="{5ca2ab15-5c4e-45db-95e6-5cb4dd45d1b1}" ma:internalName="KenesDocumentTypeId" ma:showField="Title" ma:web="eb3f7de7-c935-4ca6-a12c-1f73773710ec">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613b64-eea6-4682-96b3-04360ec05e5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KenesDocumentTypeId xmlns="eb3f7de7-c935-4ca6-a12c-1f73773710ec" xsi:nil="true"/>
    <_ip_UnifiedCompliancePolicyProperties xmlns="http://schemas.microsoft.com/sharepoint/v3"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AAFAFA-F44E-4C2E-BA20-46207DAD730C}">
  <ds:schemaRefs>
    <ds:schemaRef ds:uri="http://schemas.microsoft.com/sharepoint/v3/contenttype/forms"/>
  </ds:schemaRefs>
</ds:datastoreItem>
</file>

<file path=customXml/itemProps2.xml><?xml version="1.0" encoding="utf-8"?>
<ds:datastoreItem xmlns:ds="http://schemas.openxmlformats.org/officeDocument/2006/customXml" ds:itemID="{181E6151-5B35-43AF-AF9C-CE2BC4288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3f7de7-c935-4ca6-a12c-1f73773710ec"/>
    <ds:schemaRef ds:uri="e0613b64-eea6-4682-96b3-04360ec05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430127-5BF3-41CF-ACBE-080B6DB095C5}">
  <ds:schemaRefs>
    <ds:schemaRef ds:uri="http://schemas.microsoft.com/office/2006/metadata/properties"/>
    <ds:schemaRef ds:uri="http://schemas.microsoft.com/office/infopath/2007/PartnerControls"/>
    <ds:schemaRef ds:uri="http://schemas.microsoft.com/sharepoint/v3"/>
    <ds:schemaRef ds:uri="eb3f7de7-c935-4ca6-a12c-1f73773710ec"/>
  </ds:schemaRefs>
</ds:datastoreItem>
</file>

<file path=docProps/app.xml><?xml version="1.0" encoding="utf-8"?>
<Properties xmlns="http://schemas.openxmlformats.org/officeDocument/2006/extended-properties" xmlns:vt="http://schemas.openxmlformats.org/officeDocument/2006/docPropsVTypes">
  <Template>Office Theme</Template>
  <TotalTime>2151</TotalTime>
  <Words>1752</Words>
  <Application>Microsoft Macintosh PowerPoint</Application>
  <PresentationFormat>Widescreen</PresentationFormat>
  <Paragraphs>224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Helvetica</vt:lpstr>
      <vt:lpstr>Helvetica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AHORA LOS CONGRESOS DE PANLAR SON ANUALES   NO SE PIERDA PANLAR 2019, DEL 27 AL 30 DE ABRIL EN QUITO</dc:title>
  <dc:creator>Laura Moyano</dc:creator>
  <cp:lastModifiedBy>Laura Elisa Garza Diaz</cp:lastModifiedBy>
  <cp:revision>27</cp:revision>
  <dcterms:created xsi:type="dcterms:W3CDTF">2018-03-28T08:54:19Z</dcterms:created>
  <dcterms:modified xsi:type="dcterms:W3CDTF">2022-06-23T07:49:54Z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0x010100ABDF9156C17D5A4C8F94D336D88B7B06</vt:lpwstr>
  </property>
  <property fmtid="{D5CDD505-2E9C-101B-9397-08002B2CF9AE}" pid="3" name="Order">
    <vt:r8>17239200</vt:r8>
  </property>
</Properties>
</file>