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Kievit Pro Bold" charset="1" panose="02000503050000020004"/>
      <p:regular r:id="rId19"/>
    </p:embeddedFont>
    <p:embeddedFont>
      <p:font typeface="Arial Bold" charset="1" panose="020B0704020202020204"/>
      <p:regular r:id="rId20"/>
    </p:embeddedFont>
    <p:embeddedFont>
      <p:font typeface="Kievit Pro Light" charset="1" panose="02000503040000020004"/>
      <p:regular r:id="rId21"/>
    </p:embeddedFont>
    <p:embeddedFont>
      <p:font typeface="Times New Roman MT Bold" charset="1" panose="02030802070405020303"/>
      <p:regular r:id="rId22"/>
    </p:embeddedFont>
    <p:embeddedFont>
      <p:font typeface="Times New Roman MT" charset="1" panose="02030502070405020303"/>
      <p:regular r:id="rId28"/>
    </p:embeddedFont>
    <p:embeddedFont>
      <p:font typeface="Kievit Pro Medium" charset="1" panose="02000503050000020004"/>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notesMasters/notesMaster1.xml" Type="http://schemas.openxmlformats.org/officeDocument/2006/relationships/notesMaster"/><Relationship Id="rId24" Target="theme/theme2.xml" Type="http://schemas.openxmlformats.org/officeDocument/2006/relationships/theme"/><Relationship Id="rId25" Target="notesSlides/notesSlide1.xml" Type="http://schemas.openxmlformats.org/officeDocument/2006/relationships/notesSlide"/><Relationship Id="rId26" Target="notesSlides/notesSlide2.xml" Type="http://schemas.openxmlformats.org/officeDocument/2006/relationships/notesSlide"/><Relationship Id="rId27" Target="notesSlides/notesSlide3.xml" Type="http://schemas.openxmlformats.org/officeDocument/2006/relationships/notesSlide"/><Relationship Id="rId28" Target="fonts/font28.fntdata" Type="http://schemas.openxmlformats.org/officeDocument/2006/relationships/font"/><Relationship Id="rId29" Target="notesSlides/notesSlide4.xml" Type="http://schemas.openxmlformats.org/officeDocument/2006/relationships/notesSlide"/><Relationship Id="rId3" Target="viewProps.xml" Type="http://schemas.openxmlformats.org/officeDocument/2006/relationships/viewProps"/><Relationship Id="rId30" Target="notesSlides/notesSlide5.xml" Type="http://schemas.openxmlformats.org/officeDocument/2006/relationships/notesSlide"/><Relationship Id="rId31" Target="fonts/font31.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 Id="rId4" Target="../media/image20.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3.png" Type="http://schemas.openxmlformats.org/officeDocument/2006/relationships/image"/><Relationship Id="rId4" Target="https://ucanr.edu/site/uc-master-gardener-coordinators/branding" TargetMode="External" Type="http://schemas.openxmlformats.org/officeDocument/2006/relationships/hyperlink"/></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 Id="rId4"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8.png" Type="http://schemas.openxmlformats.org/officeDocument/2006/relationships/image"/><Relationship Id="rId4" Target="../media/image9.jpe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 Id="rId4" Target="../media/image16.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 Id="rId4" Target="../media/image17.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3488"/>
            </a:stretch>
          </a:blipFill>
        </p:spPr>
      </p:sp>
      <p:sp>
        <p:nvSpPr>
          <p:cNvPr name="TextBox 3" id="3"/>
          <p:cNvSpPr txBox="true"/>
          <p:nvPr/>
        </p:nvSpPr>
        <p:spPr>
          <a:xfrm rot="0">
            <a:off x="1028700" y="2766854"/>
            <a:ext cx="15634543" cy="897636"/>
          </a:xfrm>
          <a:prstGeom prst="rect">
            <a:avLst/>
          </a:prstGeom>
        </p:spPr>
        <p:txBody>
          <a:bodyPr anchor="t" rtlCol="false" tIns="0" lIns="0" bIns="0" rIns="0">
            <a:spAutoFit/>
          </a:bodyPr>
          <a:lstStyle/>
          <a:p>
            <a:pPr algn="ctr">
              <a:lnSpc>
                <a:spcPts val="6911"/>
              </a:lnSpc>
              <a:spcBef>
                <a:spcPct val="0"/>
              </a:spcBef>
            </a:pPr>
            <a:r>
              <a:rPr lang="en-US" b="true" sz="6399">
                <a:solidFill>
                  <a:srgbClr val="FDBD10"/>
                </a:solidFill>
                <a:latin typeface="Kievit Pro Bold"/>
                <a:ea typeface="Kievit Pro Bold"/>
                <a:cs typeface="Kievit Pro Bold"/>
                <a:sym typeface="Kievit Pro Bold"/>
              </a:rPr>
              <a:t>UC Master Gardener Program Brand Refresh</a:t>
            </a:r>
          </a:p>
        </p:txBody>
      </p:sp>
      <p:sp>
        <p:nvSpPr>
          <p:cNvPr name="TextBox 4" id="4"/>
          <p:cNvSpPr txBox="true"/>
          <p:nvPr/>
        </p:nvSpPr>
        <p:spPr>
          <a:xfrm rot="0">
            <a:off x="4272558" y="3838688"/>
            <a:ext cx="9146828" cy="787146"/>
          </a:xfrm>
          <a:prstGeom prst="rect">
            <a:avLst/>
          </a:prstGeom>
        </p:spPr>
        <p:txBody>
          <a:bodyPr anchor="t" rtlCol="false" tIns="0" lIns="0" bIns="0" rIns="0">
            <a:spAutoFit/>
          </a:bodyPr>
          <a:lstStyle/>
          <a:p>
            <a:pPr algn="ctr">
              <a:lnSpc>
                <a:spcPts val="5832"/>
              </a:lnSpc>
              <a:spcBef>
                <a:spcPct val="0"/>
              </a:spcBef>
            </a:pPr>
            <a:r>
              <a:rPr lang="en-US" b="true" sz="5400">
                <a:solidFill>
                  <a:srgbClr val="FFFFFF"/>
                </a:solidFill>
                <a:latin typeface="Arial Bold"/>
                <a:ea typeface="Arial Bold"/>
                <a:cs typeface="Arial Bold"/>
                <a:sym typeface="Arial Bold"/>
              </a:rPr>
              <a:t>Launching October 13, 2025</a:t>
            </a:r>
          </a:p>
        </p:txBody>
      </p:sp>
      <p:sp>
        <p:nvSpPr>
          <p:cNvPr name="Freeform 5" id="5"/>
          <p:cNvSpPr/>
          <p:nvPr/>
        </p:nvSpPr>
        <p:spPr>
          <a:xfrm flipH="false" flipV="false" rot="0">
            <a:off x="12146656" y="8618756"/>
            <a:ext cx="5642781" cy="1649194"/>
          </a:xfrm>
          <a:custGeom>
            <a:avLst/>
            <a:gdLst/>
            <a:ahLst/>
            <a:cxnLst/>
            <a:rect r="r" b="b" t="t" l="l"/>
            <a:pathLst>
              <a:path h="1649194" w="5642781">
                <a:moveTo>
                  <a:pt x="0" y="0"/>
                </a:moveTo>
                <a:lnTo>
                  <a:pt x="5642781" y="0"/>
                </a:lnTo>
                <a:lnTo>
                  <a:pt x="5642781" y="1649194"/>
                </a:lnTo>
                <a:lnTo>
                  <a:pt x="0" y="1649194"/>
                </a:lnTo>
                <a:lnTo>
                  <a:pt x="0" y="0"/>
                </a:lnTo>
                <a:close/>
              </a:path>
            </a:pathLst>
          </a:custGeom>
          <a:blipFill>
            <a:blip r:embed="rId3"/>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102447" y="8898818"/>
            <a:ext cx="18523358" cy="1400513"/>
          </a:xfrm>
          <a:custGeom>
            <a:avLst/>
            <a:gdLst/>
            <a:ahLst/>
            <a:cxnLst/>
            <a:rect r="r" b="b" t="t" l="l"/>
            <a:pathLst>
              <a:path h="1400513" w="18523358">
                <a:moveTo>
                  <a:pt x="0" y="1400512"/>
                </a:moveTo>
                <a:lnTo>
                  <a:pt x="18523357" y="1400512"/>
                </a:lnTo>
                <a:lnTo>
                  <a:pt x="18523357" y="0"/>
                </a:lnTo>
                <a:lnTo>
                  <a:pt x="0" y="0"/>
                </a:lnTo>
                <a:lnTo>
                  <a:pt x="0" y="1400512"/>
                </a:lnTo>
                <a:close/>
              </a:path>
            </a:pathLst>
          </a:custGeom>
          <a:blipFill>
            <a:blip r:embed="rId3"/>
            <a:stretch>
              <a:fillRect l="0" t="-2797" r="0" b="-2797"/>
            </a:stretch>
          </a:blipFill>
        </p:spPr>
      </p:sp>
      <p:sp>
        <p:nvSpPr>
          <p:cNvPr name="Freeform 3" id="3"/>
          <p:cNvSpPr/>
          <p:nvPr/>
        </p:nvSpPr>
        <p:spPr>
          <a:xfrm flipH="false" flipV="false" rot="0">
            <a:off x="667911" y="3536710"/>
            <a:ext cx="16808761" cy="4160168"/>
          </a:xfrm>
          <a:custGeom>
            <a:avLst/>
            <a:gdLst/>
            <a:ahLst/>
            <a:cxnLst/>
            <a:rect r="r" b="b" t="t" l="l"/>
            <a:pathLst>
              <a:path h="4160168" w="16808761">
                <a:moveTo>
                  <a:pt x="0" y="0"/>
                </a:moveTo>
                <a:lnTo>
                  <a:pt x="16808761" y="0"/>
                </a:lnTo>
                <a:lnTo>
                  <a:pt x="16808761" y="4160168"/>
                </a:lnTo>
                <a:lnTo>
                  <a:pt x="0" y="41601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358950" y="1771069"/>
            <a:ext cx="7139226" cy="897636"/>
          </a:xfrm>
          <a:prstGeom prst="rect">
            <a:avLst/>
          </a:prstGeom>
        </p:spPr>
        <p:txBody>
          <a:bodyPr anchor="t" rtlCol="false" tIns="0" lIns="0" bIns="0" rIns="0">
            <a:spAutoFit/>
          </a:bodyPr>
          <a:lstStyle/>
          <a:p>
            <a:pPr algn="ctr">
              <a:lnSpc>
                <a:spcPts val="6911"/>
              </a:lnSpc>
              <a:spcBef>
                <a:spcPct val="0"/>
              </a:spcBef>
            </a:pPr>
            <a:r>
              <a:rPr lang="en-US" b="true" sz="6399">
                <a:solidFill>
                  <a:srgbClr val="005FAE"/>
                </a:solidFill>
                <a:latin typeface="Kievit Pro Bold"/>
                <a:ea typeface="Kievit Pro Bold"/>
                <a:cs typeface="Kievit Pro Bold"/>
                <a:sym typeface="Kievit Pro Bold"/>
              </a:rPr>
              <a:t>Timeline at a Glance</a:t>
            </a:r>
          </a:p>
        </p:txBody>
      </p:sp>
      <p:sp>
        <p:nvSpPr>
          <p:cNvPr name="TextBox 5" id="5"/>
          <p:cNvSpPr txBox="true"/>
          <p:nvPr/>
        </p:nvSpPr>
        <p:spPr>
          <a:xfrm rot="0">
            <a:off x="667911" y="3630960"/>
            <a:ext cx="3098775" cy="537845"/>
          </a:xfrm>
          <a:prstGeom prst="rect">
            <a:avLst/>
          </a:prstGeom>
        </p:spPr>
        <p:txBody>
          <a:bodyPr anchor="t" rtlCol="false" tIns="0" lIns="0" bIns="0" rIns="0">
            <a:spAutoFit/>
          </a:bodyPr>
          <a:lstStyle/>
          <a:p>
            <a:pPr algn="ctr">
              <a:lnSpc>
                <a:spcPts val="4480"/>
              </a:lnSpc>
            </a:pPr>
            <a:r>
              <a:rPr lang="en-US" sz="3200" b="true">
                <a:solidFill>
                  <a:srgbClr val="000000"/>
                </a:solidFill>
                <a:latin typeface="Kievit Pro Bold"/>
                <a:ea typeface="Kievit Pro Bold"/>
                <a:cs typeface="Kievit Pro Bold"/>
                <a:sym typeface="Kievit Pro Bold"/>
              </a:rPr>
              <a:t>Oct. 2025</a:t>
            </a:r>
          </a:p>
        </p:txBody>
      </p:sp>
      <p:sp>
        <p:nvSpPr>
          <p:cNvPr name="TextBox 6" id="6"/>
          <p:cNvSpPr txBox="true"/>
          <p:nvPr/>
        </p:nvSpPr>
        <p:spPr>
          <a:xfrm rot="0">
            <a:off x="4087457" y="3630960"/>
            <a:ext cx="3098775" cy="537845"/>
          </a:xfrm>
          <a:prstGeom prst="rect">
            <a:avLst/>
          </a:prstGeom>
        </p:spPr>
        <p:txBody>
          <a:bodyPr anchor="t" rtlCol="false" tIns="0" lIns="0" bIns="0" rIns="0">
            <a:spAutoFit/>
          </a:bodyPr>
          <a:lstStyle/>
          <a:p>
            <a:pPr algn="ctr">
              <a:lnSpc>
                <a:spcPts val="4480"/>
              </a:lnSpc>
            </a:pPr>
            <a:r>
              <a:rPr lang="en-US" sz="3200" b="true">
                <a:solidFill>
                  <a:srgbClr val="000000"/>
                </a:solidFill>
                <a:latin typeface="Kievit Pro Bold"/>
                <a:ea typeface="Kievit Pro Bold"/>
                <a:cs typeface="Kievit Pro Bold"/>
                <a:sym typeface="Kievit Pro Bold"/>
              </a:rPr>
              <a:t>Year 1</a:t>
            </a:r>
          </a:p>
        </p:txBody>
      </p:sp>
      <p:sp>
        <p:nvSpPr>
          <p:cNvPr name="TextBox 7" id="7"/>
          <p:cNvSpPr txBox="true"/>
          <p:nvPr/>
        </p:nvSpPr>
        <p:spPr>
          <a:xfrm rot="0">
            <a:off x="7510081" y="3630960"/>
            <a:ext cx="3098775" cy="537845"/>
          </a:xfrm>
          <a:prstGeom prst="rect">
            <a:avLst/>
          </a:prstGeom>
        </p:spPr>
        <p:txBody>
          <a:bodyPr anchor="t" rtlCol="false" tIns="0" lIns="0" bIns="0" rIns="0">
            <a:spAutoFit/>
          </a:bodyPr>
          <a:lstStyle/>
          <a:p>
            <a:pPr algn="ctr">
              <a:lnSpc>
                <a:spcPts val="4480"/>
              </a:lnSpc>
            </a:pPr>
            <a:r>
              <a:rPr lang="en-US" sz="3200" b="true">
                <a:solidFill>
                  <a:srgbClr val="000000"/>
                </a:solidFill>
                <a:latin typeface="Kievit Pro Bold"/>
                <a:ea typeface="Kievit Pro Bold"/>
                <a:cs typeface="Kievit Pro Bold"/>
                <a:sym typeface="Kievit Pro Bold"/>
              </a:rPr>
              <a:t>Year 2</a:t>
            </a:r>
          </a:p>
        </p:txBody>
      </p:sp>
      <p:sp>
        <p:nvSpPr>
          <p:cNvPr name="TextBox 8" id="8"/>
          <p:cNvSpPr txBox="true"/>
          <p:nvPr/>
        </p:nvSpPr>
        <p:spPr>
          <a:xfrm rot="0">
            <a:off x="10932706" y="3630960"/>
            <a:ext cx="3098775" cy="537845"/>
          </a:xfrm>
          <a:prstGeom prst="rect">
            <a:avLst/>
          </a:prstGeom>
        </p:spPr>
        <p:txBody>
          <a:bodyPr anchor="t" rtlCol="false" tIns="0" lIns="0" bIns="0" rIns="0">
            <a:spAutoFit/>
          </a:bodyPr>
          <a:lstStyle/>
          <a:p>
            <a:pPr algn="ctr">
              <a:lnSpc>
                <a:spcPts val="4480"/>
              </a:lnSpc>
            </a:pPr>
            <a:r>
              <a:rPr lang="en-US" sz="3200" b="true">
                <a:solidFill>
                  <a:srgbClr val="000000"/>
                </a:solidFill>
                <a:latin typeface="Kievit Pro Bold"/>
                <a:ea typeface="Kievit Pro Bold"/>
                <a:cs typeface="Kievit Pro Bold"/>
                <a:sym typeface="Kievit Pro Bold"/>
              </a:rPr>
              <a:t>Year 3</a:t>
            </a:r>
          </a:p>
        </p:txBody>
      </p:sp>
      <p:sp>
        <p:nvSpPr>
          <p:cNvPr name="TextBox 9" id="9"/>
          <p:cNvSpPr txBox="true"/>
          <p:nvPr/>
        </p:nvSpPr>
        <p:spPr>
          <a:xfrm rot="0">
            <a:off x="14160525" y="3630960"/>
            <a:ext cx="3098775" cy="537845"/>
          </a:xfrm>
          <a:prstGeom prst="rect">
            <a:avLst/>
          </a:prstGeom>
        </p:spPr>
        <p:txBody>
          <a:bodyPr anchor="t" rtlCol="false" tIns="0" lIns="0" bIns="0" rIns="0">
            <a:spAutoFit/>
          </a:bodyPr>
          <a:lstStyle/>
          <a:p>
            <a:pPr algn="ctr">
              <a:lnSpc>
                <a:spcPts val="4480"/>
              </a:lnSpc>
            </a:pPr>
            <a:r>
              <a:rPr lang="en-US" sz="3200" b="true">
                <a:solidFill>
                  <a:srgbClr val="000000"/>
                </a:solidFill>
                <a:latin typeface="Kievit Pro Bold"/>
                <a:ea typeface="Kievit Pro Bold"/>
                <a:cs typeface="Kievit Pro Bold"/>
                <a:sym typeface="Kievit Pro Bold"/>
              </a:rPr>
              <a:t>Year 5</a:t>
            </a:r>
          </a:p>
        </p:txBody>
      </p:sp>
      <p:sp>
        <p:nvSpPr>
          <p:cNvPr name="TextBox 10" id="10"/>
          <p:cNvSpPr txBox="true"/>
          <p:nvPr/>
        </p:nvSpPr>
        <p:spPr>
          <a:xfrm rot="0">
            <a:off x="853080" y="4779218"/>
            <a:ext cx="2728437" cy="2236470"/>
          </a:xfrm>
          <a:prstGeom prst="rect">
            <a:avLst/>
          </a:prstGeom>
        </p:spPr>
        <p:txBody>
          <a:bodyPr anchor="t" rtlCol="false" tIns="0" lIns="0" bIns="0" rIns="0">
            <a:spAutoFit/>
          </a:bodyPr>
          <a:lstStyle/>
          <a:p>
            <a:pPr algn="l" marL="388618" indent="-194309" lvl="1">
              <a:lnSpc>
                <a:spcPts val="1799"/>
              </a:lnSpc>
              <a:buFont typeface="Arial"/>
              <a:buChar char="•"/>
            </a:pPr>
            <a:r>
              <a:rPr lang="en-US" sz="1799">
                <a:solidFill>
                  <a:srgbClr val="000000"/>
                </a:solidFill>
                <a:latin typeface="Times New Roman MT"/>
                <a:ea typeface="Times New Roman MT"/>
                <a:cs typeface="Times New Roman MT"/>
                <a:sym typeface="Times New Roman MT"/>
              </a:rPr>
              <a:t>Press release, social media, website updates, and volunteer communications shared statewide.</a:t>
            </a:r>
          </a:p>
          <a:p>
            <a:pPr algn="l">
              <a:lnSpc>
                <a:spcPts val="1799"/>
              </a:lnSpc>
            </a:pPr>
          </a:p>
          <a:p>
            <a:pPr algn="l" marL="388618" indent="-194309" lvl="1">
              <a:lnSpc>
                <a:spcPts val="1799"/>
              </a:lnSpc>
              <a:buFont typeface="Arial"/>
              <a:buChar char="•"/>
            </a:pPr>
            <a:r>
              <a:rPr lang="en-US" sz="1799">
                <a:solidFill>
                  <a:srgbClr val="000000"/>
                </a:solidFill>
                <a:latin typeface="Times New Roman MT"/>
                <a:ea typeface="Times New Roman MT"/>
                <a:cs typeface="Times New Roman MT"/>
                <a:sym typeface="Times New Roman MT"/>
              </a:rPr>
              <a:t>Coordinators and volunteers gain access to toolkits, FAQs, and Canva templates.</a:t>
            </a:r>
          </a:p>
        </p:txBody>
      </p:sp>
      <p:sp>
        <p:nvSpPr>
          <p:cNvPr name="TextBox 11" id="11"/>
          <p:cNvSpPr txBox="true"/>
          <p:nvPr/>
        </p:nvSpPr>
        <p:spPr>
          <a:xfrm rot="0">
            <a:off x="4272625" y="4779218"/>
            <a:ext cx="2728437" cy="2455545"/>
          </a:xfrm>
          <a:prstGeom prst="rect">
            <a:avLst/>
          </a:prstGeom>
        </p:spPr>
        <p:txBody>
          <a:bodyPr anchor="t" rtlCol="false" tIns="0" lIns="0" bIns="0" rIns="0">
            <a:spAutoFit/>
          </a:bodyPr>
          <a:lstStyle/>
          <a:p>
            <a:pPr algn="l" marL="388618" indent="-194309" lvl="1">
              <a:lnSpc>
                <a:spcPts val="1799"/>
              </a:lnSpc>
              <a:buFont typeface="Arial"/>
              <a:buChar char="•"/>
            </a:pPr>
            <a:r>
              <a:rPr lang="en-US" sz="1799">
                <a:solidFill>
                  <a:srgbClr val="000000"/>
                </a:solidFill>
                <a:latin typeface="Times New Roman MT"/>
                <a:ea typeface="Times New Roman MT"/>
                <a:cs typeface="Times New Roman MT"/>
                <a:sym typeface="Times New Roman MT"/>
              </a:rPr>
              <a:t>High-use materials (PowerPoint templates, flyers, certificates, digital assets) updated and distributed. </a:t>
            </a:r>
          </a:p>
          <a:p>
            <a:pPr algn="l">
              <a:lnSpc>
                <a:spcPts val="1799"/>
              </a:lnSpc>
            </a:pPr>
          </a:p>
          <a:p>
            <a:pPr algn="l" marL="388618" indent="-194309" lvl="1">
              <a:lnSpc>
                <a:spcPts val="1799"/>
              </a:lnSpc>
              <a:buFont typeface="Arial"/>
              <a:buChar char="•"/>
            </a:pPr>
            <a:r>
              <a:rPr lang="en-US" sz="1799">
                <a:solidFill>
                  <a:srgbClr val="000000"/>
                </a:solidFill>
                <a:latin typeface="Times New Roman MT"/>
                <a:ea typeface="Times New Roman MT"/>
                <a:cs typeface="Times New Roman MT"/>
                <a:sym typeface="Times New Roman MT"/>
              </a:rPr>
              <a:t>Coordinators and volunteers begin using new templates in internal and external communications.</a:t>
            </a:r>
          </a:p>
        </p:txBody>
      </p:sp>
      <p:sp>
        <p:nvSpPr>
          <p:cNvPr name="TextBox 12" id="12"/>
          <p:cNvSpPr txBox="true"/>
          <p:nvPr/>
        </p:nvSpPr>
        <p:spPr>
          <a:xfrm rot="0">
            <a:off x="7708073" y="4664918"/>
            <a:ext cx="2728437" cy="2893695"/>
          </a:xfrm>
          <a:prstGeom prst="rect">
            <a:avLst/>
          </a:prstGeom>
        </p:spPr>
        <p:txBody>
          <a:bodyPr anchor="t" rtlCol="false" tIns="0" lIns="0" bIns="0" rIns="0">
            <a:spAutoFit/>
          </a:bodyPr>
          <a:lstStyle/>
          <a:p>
            <a:pPr algn="l" marL="388618" indent="-194309" lvl="1">
              <a:lnSpc>
                <a:spcPts val="1799"/>
              </a:lnSpc>
              <a:buFont typeface="Arial"/>
              <a:buChar char="•"/>
            </a:pPr>
            <a:r>
              <a:rPr lang="en-US" sz="1799">
                <a:solidFill>
                  <a:srgbClr val="000000"/>
                </a:solidFill>
                <a:latin typeface="Times New Roman MT"/>
                <a:ea typeface="Times New Roman MT"/>
                <a:cs typeface="Times New Roman MT"/>
                <a:sym typeface="Times New Roman MT"/>
              </a:rPr>
              <a:t>F</a:t>
            </a:r>
            <a:r>
              <a:rPr lang="en-US" sz="1799">
                <a:solidFill>
                  <a:srgbClr val="000000"/>
                </a:solidFill>
                <a:latin typeface="Times New Roman MT"/>
                <a:ea typeface="Times New Roman MT"/>
                <a:cs typeface="Times New Roman MT"/>
                <a:sym typeface="Times New Roman MT"/>
              </a:rPr>
              <a:t>ully transitioned to the new logo in daily communications.  </a:t>
            </a:r>
          </a:p>
          <a:p>
            <a:pPr algn="l">
              <a:lnSpc>
                <a:spcPts val="1799"/>
              </a:lnSpc>
            </a:pPr>
          </a:p>
          <a:p>
            <a:pPr algn="l" marL="388618" indent="-194309" lvl="1">
              <a:lnSpc>
                <a:spcPts val="1799"/>
              </a:lnSpc>
              <a:buFont typeface="Arial"/>
              <a:buChar char="•"/>
            </a:pPr>
            <a:r>
              <a:rPr lang="en-US" sz="1799">
                <a:solidFill>
                  <a:srgbClr val="000000"/>
                </a:solidFill>
                <a:latin typeface="Times New Roman MT"/>
                <a:ea typeface="Times New Roman MT"/>
                <a:cs typeface="Times New Roman MT"/>
                <a:sym typeface="Times New Roman MT"/>
              </a:rPr>
              <a:t>Secondary branded items redesigned and available for ordering and replacement of materials that are old or no longer functioning (banners, table runners, patches, folders, notecards).</a:t>
            </a:r>
          </a:p>
        </p:txBody>
      </p:sp>
      <p:sp>
        <p:nvSpPr>
          <p:cNvPr name="TextBox 13" id="13"/>
          <p:cNvSpPr txBox="true"/>
          <p:nvPr/>
        </p:nvSpPr>
        <p:spPr>
          <a:xfrm rot="0">
            <a:off x="11117875" y="4664918"/>
            <a:ext cx="2728437" cy="2455545"/>
          </a:xfrm>
          <a:prstGeom prst="rect">
            <a:avLst/>
          </a:prstGeom>
        </p:spPr>
        <p:txBody>
          <a:bodyPr anchor="t" rtlCol="false" tIns="0" lIns="0" bIns="0" rIns="0">
            <a:spAutoFit/>
          </a:bodyPr>
          <a:lstStyle/>
          <a:p>
            <a:pPr algn="l" marL="388618" indent="-194309" lvl="1">
              <a:lnSpc>
                <a:spcPts val="1799"/>
              </a:lnSpc>
              <a:buFont typeface="Arial"/>
              <a:buChar char="•"/>
            </a:pPr>
            <a:r>
              <a:rPr lang="en-US" sz="1799">
                <a:solidFill>
                  <a:srgbClr val="000000"/>
                </a:solidFill>
                <a:latin typeface="Times New Roman MT"/>
                <a:ea typeface="Times New Roman MT"/>
                <a:cs typeface="Times New Roman MT"/>
                <a:sym typeface="Times New Roman MT"/>
              </a:rPr>
              <a:t>Co</a:t>
            </a:r>
            <a:r>
              <a:rPr lang="en-US" sz="1799">
                <a:solidFill>
                  <a:srgbClr val="000000"/>
                </a:solidFill>
                <a:latin typeface="Times New Roman MT"/>
                <a:ea typeface="Times New Roman MT"/>
                <a:cs typeface="Times New Roman MT"/>
                <a:sym typeface="Times New Roman MT"/>
              </a:rPr>
              <a:t>ntinued phasing out of older physical materials (pop-up banners, tablecloths, signage, etc.) as counties re-order and replace stock. </a:t>
            </a:r>
          </a:p>
          <a:p>
            <a:pPr algn="l">
              <a:lnSpc>
                <a:spcPts val="1799"/>
              </a:lnSpc>
            </a:pPr>
          </a:p>
          <a:p>
            <a:pPr algn="l" marL="388618" indent="-194309" lvl="1">
              <a:lnSpc>
                <a:spcPts val="1799"/>
              </a:lnSpc>
              <a:buFont typeface="Arial"/>
              <a:buChar char="•"/>
            </a:pPr>
            <a:r>
              <a:rPr lang="en-US" sz="1799">
                <a:solidFill>
                  <a:srgbClr val="000000"/>
                </a:solidFill>
                <a:latin typeface="Times New Roman MT"/>
                <a:ea typeface="Times New Roman MT"/>
                <a:cs typeface="Times New Roman MT"/>
                <a:sym typeface="Times New Roman MT"/>
              </a:rPr>
              <a:t>Expansion of branded assets and collateral to meet program needs.</a:t>
            </a:r>
          </a:p>
        </p:txBody>
      </p:sp>
      <p:sp>
        <p:nvSpPr>
          <p:cNvPr name="TextBox 14" id="14"/>
          <p:cNvSpPr txBox="true"/>
          <p:nvPr/>
        </p:nvSpPr>
        <p:spPr>
          <a:xfrm rot="0">
            <a:off x="14345694" y="4669681"/>
            <a:ext cx="2728437" cy="2017395"/>
          </a:xfrm>
          <a:prstGeom prst="rect">
            <a:avLst/>
          </a:prstGeom>
        </p:spPr>
        <p:txBody>
          <a:bodyPr anchor="t" rtlCol="false" tIns="0" lIns="0" bIns="0" rIns="0">
            <a:spAutoFit/>
          </a:bodyPr>
          <a:lstStyle/>
          <a:p>
            <a:pPr algn="l" marL="388618" indent="-194309" lvl="1">
              <a:lnSpc>
                <a:spcPts val="1799"/>
              </a:lnSpc>
              <a:buFont typeface="Arial"/>
              <a:buChar char="•"/>
            </a:pPr>
            <a:r>
              <a:rPr lang="en-US" sz="1799">
                <a:solidFill>
                  <a:srgbClr val="000000"/>
                </a:solidFill>
                <a:latin typeface="Times New Roman MT"/>
                <a:ea typeface="Times New Roman MT"/>
                <a:cs typeface="Times New Roman MT"/>
                <a:sym typeface="Times New Roman MT"/>
              </a:rPr>
              <a:t>Legacy logos</a:t>
            </a:r>
            <a:r>
              <a:rPr lang="en-US" sz="1799">
                <a:solidFill>
                  <a:srgbClr val="000000"/>
                </a:solidFill>
                <a:latin typeface="Times New Roman MT"/>
                <a:ea typeface="Times New Roman MT"/>
                <a:cs typeface="Times New Roman MT"/>
                <a:sym typeface="Times New Roman MT"/>
              </a:rPr>
              <a:t> and outdated materials fully retired.</a:t>
            </a:r>
          </a:p>
          <a:p>
            <a:pPr algn="l">
              <a:lnSpc>
                <a:spcPts val="1799"/>
              </a:lnSpc>
            </a:pPr>
          </a:p>
          <a:p>
            <a:pPr algn="l" marL="388618" indent="-194309" lvl="1">
              <a:lnSpc>
                <a:spcPts val="1799"/>
              </a:lnSpc>
              <a:buFont typeface="Arial"/>
              <a:buChar char="•"/>
            </a:pPr>
            <a:r>
              <a:rPr lang="en-US" sz="1799">
                <a:solidFill>
                  <a:srgbClr val="000000"/>
                </a:solidFill>
                <a:latin typeface="Times New Roman MT"/>
                <a:ea typeface="Times New Roman MT"/>
                <a:cs typeface="Times New Roman MT"/>
                <a:sym typeface="Times New Roman MT"/>
              </a:rPr>
              <a:t>Rebr</a:t>
            </a:r>
            <a:r>
              <a:rPr lang="en-US" sz="1799">
                <a:solidFill>
                  <a:srgbClr val="000000"/>
                </a:solidFill>
                <a:latin typeface="Times New Roman MT"/>
                <a:ea typeface="Times New Roman MT"/>
                <a:cs typeface="Times New Roman MT"/>
                <a:sym typeface="Times New Roman MT"/>
              </a:rPr>
              <a:t>and celebrated as fully embedded in program identity, celebration at program’s 50th anniversary.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102447" y="8898818"/>
            <a:ext cx="18523358" cy="1400513"/>
          </a:xfrm>
          <a:custGeom>
            <a:avLst/>
            <a:gdLst/>
            <a:ahLst/>
            <a:cxnLst/>
            <a:rect r="r" b="b" t="t" l="l"/>
            <a:pathLst>
              <a:path h="1400513" w="18523358">
                <a:moveTo>
                  <a:pt x="0" y="1400512"/>
                </a:moveTo>
                <a:lnTo>
                  <a:pt x="18523357" y="1400512"/>
                </a:lnTo>
                <a:lnTo>
                  <a:pt x="18523357" y="0"/>
                </a:lnTo>
                <a:lnTo>
                  <a:pt x="0" y="0"/>
                </a:lnTo>
                <a:lnTo>
                  <a:pt x="0" y="1400512"/>
                </a:lnTo>
                <a:close/>
              </a:path>
            </a:pathLst>
          </a:custGeom>
          <a:blipFill>
            <a:blip r:embed="rId3"/>
            <a:stretch>
              <a:fillRect l="0" t="-2797" r="0" b="-2797"/>
            </a:stretch>
          </a:blipFill>
        </p:spPr>
      </p:sp>
      <p:grpSp>
        <p:nvGrpSpPr>
          <p:cNvPr name="Group 3" id="3"/>
          <p:cNvGrpSpPr/>
          <p:nvPr/>
        </p:nvGrpSpPr>
        <p:grpSpPr>
          <a:xfrm rot="0">
            <a:off x="10301038" y="744944"/>
            <a:ext cx="6805310" cy="7451146"/>
            <a:chOff x="0" y="0"/>
            <a:chExt cx="874013" cy="956958"/>
          </a:xfrm>
        </p:grpSpPr>
        <p:sp>
          <p:nvSpPr>
            <p:cNvPr name="Freeform 4" id="4"/>
            <p:cNvSpPr/>
            <p:nvPr/>
          </p:nvSpPr>
          <p:spPr>
            <a:xfrm flipH="false" flipV="false" rot="0">
              <a:off x="0" y="0"/>
              <a:ext cx="874013" cy="956958"/>
            </a:xfrm>
            <a:custGeom>
              <a:avLst/>
              <a:gdLst/>
              <a:ahLst/>
              <a:cxnLst/>
              <a:rect r="r" b="b" t="t" l="l"/>
              <a:pathLst>
                <a:path h="956958" w="874013">
                  <a:moveTo>
                    <a:pt x="0" y="0"/>
                  </a:moveTo>
                  <a:lnTo>
                    <a:pt x="874013" y="0"/>
                  </a:lnTo>
                  <a:lnTo>
                    <a:pt x="874013" y="956958"/>
                  </a:lnTo>
                  <a:lnTo>
                    <a:pt x="0" y="956958"/>
                  </a:lnTo>
                  <a:close/>
                </a:path>
              </a:pathLst>
            </a:custGeom>
            <a:blipFill>
              <a:blip r:embed="rId4"/>
              <a:stretch>
                <a:fillRect l="-23082" t="0" r="-23082" b="0"/>
              </a:stretch>
            </a:blipFill>
          </p:spPr>
        </p:sp>
      </p:grpSp>
      <p:sp>
        <p:nvSpPr>
          <p:cNvPr name="TextBox 5" id="5"/>
          <p:cNvSpPr txBox="true"/>
          <p:nvPr/>
        </p:nvSpPr>
        <p:spPr>
          <a:xfrm rot="0">
            <a:off x="1028700" y="2768389"/>
            <a:ext cx="8696609" cy="4296537"/>
          </a:xfrm>
          <a:prstGeom prst="rect">
            <a:avLst/>
          </a:prstGeom>
        </p:spPr>
        <p:txBody>
          <a:bodyPr anchor="t" rtlCol="false" tIns="0" lIns="0" bIns="0" rIns="0">
            <a:spAutoFit/>
          </a:bodyPr>
          <a:lstStyle/>
          <a:p>
            <a:pPr algn="l" marL="734061" indent="-367031" lvl="1">
              <a:lnSpc>
                <a:spcPts val="3774"/>
              </a:lnSpc>
              <a:buFont typeface="Arial"/>
              <a:buChar char="•"/>
            </a:pPr>
            <a:r>
              <a:rPr lang="en-US" b="true" sz="3400">
                <a:solidFill>
                  <a:srgbClr val="000000"/>
                </a:solidFill>
                <a:latin typeface="Kievit Pro Light"/>
                <a:ea typeface="Kievit Pro Light"/>
                <a:cs typeface="Kievit Pro Light"/>
                <a:sym typeface="Kievit Pro Light"/>
              </a:rPr>
              <a:t>Start using new templates and logos for digital materials</a:t>
            </a:r>
          </a:p>
          <a:p>
            <a:pPr algn="l">
              <a:lnSpc>
                <a:spcPts val="3774"/>
              </a:lnSpc>
            </a:pPr>
          </a:p>
          <a:p>
            <a:pPr algn="l" marL="734061" indent="-367031" lvl="1">
              <a:lnSpc>
                <a:spcPts val="3774"/>
              </a:lnSpc>
              <a:buFont typeface="Arial"/>
              <a:buChar char="•"/>
            </a:pPr>
            <a:r>
              <a:rPr lang="en-US" b="true" sz="3400">
                <a:solidFill>
                  <a:srgbClr val="000000"/>
                </a:solidFill>
                <a:latin typeface="Kievit Pro Light"/>
                <a:ea typeface="Kievit Pro Light"/>
                <a:cs typeface="Kievit Pro Light"/>
                <a:sym typeface="Kievit Pro Light"/>
              </a:rPr>
              <a:t>Update email signatures</a:t>
            </a:r>
          </a:p>
          <a:p>
            <a:pPr algn="l">
              <a:lnSpc>
                <a:spcPts val="3774"/>
              </a:lnSpc>
            </a:pPr>
          </a:p>
          <a:p>
            <a:pPr algn="l" marL="734061" indent="-367031" lvl="1">
              <a:lnSpc>
                <a:spcPts val="3774"/>
              </a:lnSpc>
              <a:buFont typeface="Arial"/>
              <a:buChar char="•"/>
            </a:pPr>
            <a:r>
              <a:rPr lang="en-US" b="true" sz="3400">
                <a:solidFill>
                  <a:srgbClr val="000000"/>
                </a:solidFill>
                <a:latin typeface="Kievit Pro Light"/>
                <a:ea typeface="Kievit Pro Light"/>
                <a:cs typeface="Kievit Pro Light"/>
                <a:sym typeface="Kievit Pro Light"/>
              </a:rPr>
              <a:t>Share the story with volunteers and community partners</a:t>
            </a:r>
          </a:p>
          <a:p>
            <a:pPr algn="l">
              <a:lnSpc>
                <a:spcPts val="3774"/>
              </a:lnSpc>
            </a:pPr>
          </a:p>
          <a:p>
            <a:pPr algn="l" marL="734061" indent="-367031" lvl="1">
              <a:lnSpc>
                <a:spcPts val="3774"/>
              </a:lnSpc>
              <a:buFont typeface="Arial"/>
              <a:buChar char="•"/>
            </a:pPr>
            <a:r>
              <a:rPr lang="en-US" b="true" sz="3400">
                <a:solidFill>
                  <a:srgbClr val="000000"/>
                </a:solidFill>
                <a:latin typeface="Kievit Pro Light"/>
                <a:ea typeface="Kievit Pro Light"/>
                <a:cs typeface="Kievit Pro Light"/>
                <a:sym typeface="Kievit Pro Light"/>
              </a:rPr>
              <a:t>Retire older materials as they phase out</a:t>
            </a:r>
          </a:p>
        </p:txBody>
      </p:sp>
      <p:sp>
        <p:nvSpPr>
          <p:cNvPr name="TextBox 6" id="6"/>
          <p:cNvSpPr txBox="true"/>
          <p:nvPr/>
        </p:nvSpPr>
        <p:spPr>
          <a:xfrm rot="0">
            <a:off x="1028700" y="1104900"/>
            <a:ext cx="6480929" cy="897636"/>
          </a:xfrm>
          <a:prstGeom prst="rect">
            <a:avLst/>
          </a:prstGeom>
        </p:spPr>
        <p:txBody>
          <a:bodyPr anchor="t" rtlCol="false" tIns="0" lIns="0" bIns="0" rIns="0">
            <a:spAutoFit/>
          </a:bodyPr>
          <a:lstStyle/>
          <a:p>
            <a:pPr algn="ctr">
              <a:lnSpc>
                <a:spcPts val="6911"/>
              </a:lnSpc>
              <a:spcBef>
                <a:spcPct val="0"/>
              </a:spcBef>
            </a:pPr>
            <a:r>
              <a:rPr lang="en-US" b="true" sz="6399">
                <a:solidFill>
                  <a:srgbClr val="005FAE"/>
                </a:solidFill>
                <a:latin typeface="Kievit Pro Bold"/>
                <a:ea typeface="Kievit Pro Bold"/>
                <a:cs typeface="Kievit Pro Bold"/>
                <a:sym typeface="Kievit Pro Bold"/>
              </a:rPr>
              <a:t>How you can help!</a:t>
            </a:r>
          </a:p>
        </p:txBody>
      </p:sp>
      <p:sp>
        <p:nvSpPr>
          <p:cNvPr name="TextBox 7" id="7"/>
          <p:cNvSpPr txBox="true"/>
          <p:nvPr/>
        </p:nvSpPr>
        <p:spPr>
          <a:xfrm rot="0">
            <a:off x="10301038" y="8272290"/>
            <a:ext cx="6805310" cy="334899"/>
          </a:xfrm>
          <a:prstGeom prst="rect">
            <a:avLst/>
          </a:prstGeom>
        </p:spPr>
        <p:txBody>
          <a:bodyPr anchor="t" rtlCol="false" tIns="0" lIns="0" bIns="0" rIns="0">
            <a:spAutoFit/>
          </a:bodyPr>
          <a:lstStyle/>
          <a:p>
            <a:pPr algn="ctr">
              <a:lnSpc>
                <a:spcPts val="2568"/>
              </a:lnSpc>
            </a:pPr>
            <a:r>
              <a:rPr lang="en-US" sz="2400">
                <a:solidFill>
                  <a:srgbClr val="000000"/>
                </a:solidFill>
                <a:latin typeface="Kievit Pro Light"/>
                <a:ea typeface="Kievit Pro Light"/>
                <a:cs typeface="Kievit Pro Light"/>
                <a:sym typeface="Kievit Pro Light"/>
              </a:rPr>
              <a:t>Photo credit | UC Master Gardeners of Placer County</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102447" y="8898818"/>
            <a:ext cx="18523358" cy="1400513"/>
          </a:xfrm>
          <a:custGeom>
            <a:avLst/>
            <a:gdLst/>
            <a:ahLst/>
            <a:cxnLst/>
            <a:rect r="r" b="b" t="t" l="l"/>
            <a:pathLst>
              <a:path h="1400513" w="18523358">
                <a:moveTo>
                  <a:pt x="0" y="1400512"/>
                </a:moveTo>
                <a:lnTo>
                  <a:pt x="18523357" y="1400512"/>
                </a:lnTo>
                <a:lnTo>
                  <a:pt x="18523357" y="0"/>
                </a:lnTo>
                <a:lnTo>
                  <a:pt x="0" y="0"/>
                </a:lnTo>
                <a:lnTo>
                  <a:pt x="0" y="1400512"/>
                </a:lnTo>
                <a:close/>
              </a:path>
            </a:pathLst>
          </a:custGeom>
          <a:blipFill>
            <a:blip r:embed="rId3"/>
            <a:stretch>
              <a:fillRect l="0" t="-2797" r="0" b="-2797"/>
            </a:stretch>
          </a:blipFill>
        </p:spPr>
      </p:sp>
      <p:sp>
        <p:nvSpPr>
          <p:cNvPr name="TextBox 3" id="3"/>
          <p:cNvSpPr txBox="true"/>
          <p:nvPr/>
        </p:nvSpPr>
        <p:spPr>
          <a:xfrm rot="0">
            <a:off x="1028700" y="2868608"/>
            <a:ext cx="8696609" cy="3820287"/>
          </a:xfrm>
          <a:prstGeom prst="rect">
            <a:avLst/>
          </a:prstGeom>
        </p:spPr>
        <p:txBody>
          <a:bodyPr anchor="t" rtlCol="false" tIns="0" lIns="0" bIns="0" rIns="0">
            <a:spAutoFit/>
          </a:bodyPr>
          <a:lstStyle/>
          <a:p>
            <a:pPr algn="l" marL="734061" indent="-367031" lvl="1">
              <a:lnSpc>
                <a:spcPts val="3774"/>
              </a:lnSpc>
              <a:buFont typeface="Arial"/>
              <a:buChar char="•"/>
            </a:pPr>
            <a:r>
              <a:rPr lang="en-US" b="true" sz="3400">
                <a:solidFill>
                  <a:srgbClr val="000000"/>
                </a:solidFill>
                <a:latin typeface="Kievit Pro Light"/>
                <a:ea typeface="Kievit Pro Light"/>
                <a:cs typeface="Kievit Pro Light"/>
                <a:sym typeface="Kievit Pro Light"/>
              </a:rPr>
              <a:t>Rebrand webpage &amp; communications toolkit</a:t>
            </a:r>
          </a:p>
          <a:p>
            <a:pPr algn="l">
              <a:lnSpc>
                <a:spcPts val="3774"/>
              </a:lnSpc>
            </a:pPr>
          </a:p>
          <a:p>
            <a:pPr algn="l" marL="734061" indent="-367031" lvl="1">
              <a:lnSpc>
                <a:spcPts val="3774"/>
              </a:lnSpc>
              <a:buFont typeface="Arial"/>
              <a:buChar char="•"/>
            </a:pPr>
            <a:r>
              <a:rPr lang="en-US" b="true" sz="3400">
                <a:solidFill>
                  <a:srgbClr val="000000"/>
                </a:solidFill>
                <a:latin typeface="Kievit Pro Light"/>
                <a:ea typeface="Kievit Pro Light"/>
                <a:cs typeface="Kievit Pro Light"/>
                <a:sym typeface="Kievit Pro Light"/>
              </a:rPr>
              <a:t>Canva templates</a:t>
            </a:r>
          </a:p>
          <a:p>
            <a:pPr algn="l">
              <a:lnSpc>
                <a:spcPts val="3774"/>
              </a:lnSpc>
            </a:pPr>
          </a:p>
          <a:p>
            <a:pPr algn="l" marL="734061" indent="-367031" lvl="1">
              <a:lnSpc>
                <a:spcPts val="3774"/>
              </a:lnSpc>
              <a:buFont typeface="Arial"/>
              <a:buChar char="•"/>
            </a:pPr>
            <a:r>
              <a:rPr lang="en-US" b="true" sz="3400">
                <a:solidFill>
                  <a:srgbClr val="000000"/>
                </a:solidFill>
                <a:latin typeface="Kievit Pro Light"/>
                <a:ea typeface="Kievit Pro Light"/>
                <a:cs typeface="Kievit Pro Light"/>
                <a:sym typeface="Kievit Pro Light"/>
              </a:rPr>
              <a:t>Office hours &amp; brand trainings</a:t>
            </a:r>
          </a:p>
          <a:p>
            <a:pPr algn="l">
              <a:lnSpc>
                <a:spcPts val="3774"/>
              </a:lnSpc>
            </a:pPr>
          </a:p>
          <a:p>
            <a:pPr algn="l" marL="734061" indent="-367031" lvl="1">
              <a:lnSpc>
                <a:spcPts val="3774"/>
              </a:lnSpc>
              <a:buFont typeface="Arial"/>
              <a:buChar char="•"/>
            </a:pPr>
            <a:r>
              <a:rPr lang="en-US" b="true" sz="3400">
                <a:solidFill>
                  <a:srgbClr val="000000"/>
                </a:solidFill>
                <a:latin typeface="Kievit Pro Light"/>
                <a:ea typeface="Kievit Pro Light"/>
                <a:cs typeface="Kievit Pro Light"/>
                <a:sym typeface="Kievit Pro Light"/>
              </a:rPr>
              <a:t>FAQs</a:t>
            </a:r>
          </a:p>
          <a:p>
            <a:pPr algn="l">
              <a:lnSpc>
                <a:spcPts val="3774"/>
              </a:lnSpc>
            </a:pPr>
          </a:p>
        </p:txBody>
      </p:sp>
      <p:sp>
        <p:nvSpPr>
          <p:cNvPr name="TextBox 4" id="4"/>
          <p:cNvSpPr txBox="true"/>
          <p:nvPr/>
        </p:nvSpPr>
        <p:spPr>
          <a:xfrm rot="0">
            <a:off x="841841" y="1465689"/>
            <a:ext cx="8756571" cy="897636"/>
          </a:xfrm>
          <a:prstGeom prst="rect">
            <a:avLst/>
          </a:prstGeom>
        </p:spPr>
        <p:txBody>
          <a:bodyPr anchor="t" rtlCol="false" tIns="0" lIns="0" bIns="0" rIns="0">
            <a:spAutoFit/>
          </a:bodyPr>
          <a:lstStyle/>
          <a:p>
            <a:pPr algn="l">
              <a:lnSpc>
                <a:spcPts val="6911"/>
              </a:lnSpc>
              <a:spcBef>
                <a:spcPct val="0"/>
              </a:spcBef>
            </a:pPr>
            <a:r>
              <a:rPr lang="en-US" b="true" sz="6399">
                <a:solidFill>
                  <a:srgbClr val="005FAE"/>
                </a:solidFill>
                <a:latin typeface="Kievit Pro Bold"/>
                <a:ea typeface="Kievit Pro Bold"/>
                <a:cs typeface="Kievit Pro Bold"/>
                <a:sym typeface="Kievit Pro Bold"/>
              </a:rPr>
              <a:t>Where to Find Resources</a:t>
            </a:r>
          </a:p>
        </p:txBody>
      </p:sp>
      <p:sp>
        <p:nvSpPr>
          <p:cNvPr name="TextBox 5" id="5"/>
          <p:cNvSpPr txBox="true"/>
          <p:nvPr/>
        </p:nvSpPr>
        <p:spPr>
          <a:xfrm rot="0">
            <a:off x="2012335" y="7229252"/>
            <a:ext cx="14263331" cy="752476"/>
          </a:xfrm>
          <a:prstGeom prst="rect">
            <a:avLst/>
          </a:prstGeom>
        </p:spPr>
        <p:txBody>
          <a:bodyPr anchor="t" rtlCol="false" tIns="0" lIns="0" bIns="0" rIns="0">
            <a:spAutoFit/>
          </a:bodyPr>
          <a:lstStyle/>
          <a:p>
            <a:pPr algn="ctr">
              <a:lnSpc>
                <a:spcPts val="6299"/>
              </a:lnSpc>
            </a:pPr>
            <a:r>
              <a:rPr lang="en-US" b="true" sz="4499" u="sng">
                <a:solidFill>
                  <a:srgbClr val="005FAE"/>
                </a:solidFill>
                <a:latin typeface="Kievit Pro Medium"/>
                <a:ea typeface="Kievit Pro Medium"/>
                <a:cs typeface="Kievit Pro Medium"/>
                <a:sym typeface="Kievit Pro Medium"/>
                <a:hlinkClick r:id="rId4" tooltip="https://ucanr.edu/site/uc-master-gardener-coordinators/branding"/>
              </a:rPr>
              <a:t>ucanr.edu/site/uc-master-gardener-coordinators/branding</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3488"/>
            </a:stretch>
          </a:blipFill>
        </p:spPr>
      </p:sp>
      <p:sp>
        <p:nvSpPr>
          <p:cNvPr name="TextBox 3" id="3"/>
          <p:cNvSpPr txBox="true"/>
          <p:nvPr/>
        </p:nvSpPr>
        <p:spPr>
          <a:xfrm rot="0">
            <a:off x="6596658" y="4264914"/>
            <a:ext cx="5094684" cy="1175763"/>
          </a:xfrm>
          <a:prstGeom prst="rect">
            <a:avLst/>
          </a:prstGeom>
        </p:spPr>
        <p:txBody>
          <a:bodyPr anchor="t" rtlCol="false" tIns="0" lIns="0" bIns="0" rIns="0">
            <a:spAutoFit/>
          </a:bodyPr>
          <a:lstStyle/>
          <a:p>
            <a:pPr algn="ctr">
              <a:lnSpc>
                <a:spcPts val="9071"/>
              </a:lnSpc>
              <a:spcBef>
                <a:spcPct val="0"/>
              </a:spcBef>
            </a:pPr>
            <a:r>
              <a:rPr lang="en-US" b="true" sz="8399">
                <a:solidFill>
                  <a:srgbClr val="FDBD10"/>
                </a:solidFill>
                <a:latin typeface="Kievit Pro Bold"/>
                <a:ea typeface="Kievit Pro Bold"/>
                <a:cs typeface="Kievit Pro Bold"/>
                <a:sym typeface="Kievit Pro Bold"/>
              </a:rPr>
              <a:t>Thank you!</a:t>
            </a:r>
          </a:p>
        </p:txBody>
      </p:sp>
      <p:sp>
        <p:nvSpPr>
          <p:cNvPr name="Freeform 4" id="4"/>
          <p:cNvSpPr/>
          <p:nvPr/>
        </p:nvSpPr>
        <p:spPr>
          <a:xfrm flipH="false" flipV="false" rot="0">
            <a:off x="12146656" y="8618756"/>
            <a:ext cx="5642781" cy="1649194"/>
          </a:xfrm>
          <a:custGeom>
            <a:avLst/>
            <a:gdLst/>
            <a:ahLst/>
            <a:cxnLst/>
            <a:rect r="r" b="b" t="t" l="l"/>
            <a:pathLst>
              <a:path h="1649194" w="5642781">
                <a:moveTo>
                  <a:pt x="0" y="0"/>
                </a:moveTo>
                <a:lnTo>
                  <a:pt x="5642781" y="0"/>
                </a:lnTo>
                <a:lnTo>
                  <a:pt x="5642781" y="1649194"/>
                </a:lnTo>
                <a:lnTo>
                  <a:pt x="0" y="1649194"/>
                </a:lnTo>
                <a:lnTo>
                  <a:pt x="0" y="0"/>
                </a:lnTo>
                <a:close/>
              </a:path>
            </a:pathLst>
          </a:custGeom>
          <a:blipFill>
            <a:blip r:embed="rId3"/>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102447" y="8898818"/>
            <a:ext cx="18523358" cy="1400513"/>
          </a:xfrm>
          <a:custGeom>
            <a:avLst/>
            <a:gdLst/>
            <a:ahLst/>
            <a:cxnLst/>
            <a:rect r="r" b="b" t="t" l="l"/>
            <a:pathLst>
              <a:path h="1400513" w="18523358">
                <a:moveTo>
                  <a:pt x="0" y="1400512"/>
                </a:moveTo>
                <a:lnTo>
                  <a:pt x="18523357" y="1400512"/>
                </a:lnTo>
                <a:lnTo>
                  <a:pt x="18523357" y="0"/>
                </a:lnTo>
                <a:lnTo>
                  <a:pt x="0" y="0"/>
                </a:lnTo>
                <a:lnTo>
                  <a:pt x="0" y="1400512"/>
                </a:lnTo>
                <a:close/>
              </a:path>
            </a:pathLst>
          </a:custGeom>
          <a:blipFill>
            <a:blip r:embed="rId2"/>
            <a:stretch>
              <a:fillRect l="0" t="-2797" r="0" b="-2797"/>
            </a:stretch>
          </a:blipFill>
        </p:spPr>
      </p:sp>
      <p:sp>
        <p:nvSpPr>
          <p:cNvPr name="Freeform 3" id="3"/>
          <p:cNvSpPr/>
          <p:nvPr/>
        </p:nvSpPr>
        <p:spPr>
          <a:xfrm flipH="false" flipV="false" rot="0">
            <a:off x="1597533" y="3747404"/>
            <a:ext cx="15092935" cy="2792193"/>
          </a:xfrm>
          <a:custGeom>
            <a:avLst/>
            <a:gdLst/>
            <a:ahLst/>
            <a:cxnLst/>
            <a:rect r="r" b="b" t="t" l="l"/>
            <a:pathLst>
              <a:path h="2792193" w="15092935">
                <a:moveTo>
                  <a:pt x="0" y="0"/>
                </a:moveTo>
                <a:lnTo>
                  <a:pt x="15092934" y="0"/>
                </a:lnTo>
                <a:lnTo>
                  <a:pt x="15092934" y="2792192"/>
                </a:lnTo>
                <a:lnTo>
                  <a:pt x="0" y="2792192"/>
                </a:lnTo>
                <a:lnTo>
                  <a:pt x="0" y="0"/>
                </a:lnTo>
                <a:close/>
              </a:path>
            </a:pathLst>
          </a:custGeom>
          <a:blipFill>
            <a:blip r:embed="rId3"/>
            <a:stretch>
              <a:fillRect l="0" t="0" r="0" b="0"/>
            </a:stretch>
          </a:blipFill>
        </p:spPr>
      </p:sp>
      <p:sp>
        <p:nvSpPr>
          <p:cNvPr name="TextBox 4" id="4"/>
          <p:cNvSpPr txBox="true"/>
          <p:nvPr/>
        </p:nvSpPr>
        <p:spPr>
          <a:xfrm rot="0">
            <a:off x="1346895" y="1095375"/>
            <a:ext cx="8686651" cy="780669"/>
          </a:xfrm>
          <a:prstGeom prst="rect">
            <a:avLst/>
          </a:prstGeom>
        </p:spPr>
        <p:txBody>
          <a:bodyPr anchor="t" rtlCol="false" tIns="0" lIns="0" bIns="0" rIns="0">
            <a:spAutoFit/>
          </a:bodyPr>
          <a:lstStyle/>
          <a:p>
            <a:pPr algn="ctr" marL="0" indent="0" lvl="0">
              <a:lnSpc>
                <a:spcPts val="6048"/>
              </a:lnSpc>
              <a:spcBef>
                <a:spcPct val="0"/>
              </a:spcBef>
            </a:pPr>
            <a:r>
              <a:rPr lang="en-US" b="true" sz="5600" strike="noStrike" u="none">
                <a:solidFill>
                  <a:srgbClr val="005FAE"/>
                </a:solidFill>
                <a:latin typeface="Kievit Pro Bold"/>
                <a:ea typeface="Kievit Pro Bold"/>
                <a:cs typeface="Kievit Pro Bold"/>
                <a:sym typeface="Kievit Pro Bold"/>
              </a:rPr>
              <a:t>Evolution Through the Years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45853" y="1028700"/>
            <a:ext cx="16226757" cy="1151292"/>
            <a:chOff x="0" y="0"/>
            <a:chExt cx="21635676" cy="1535056"/>
          </a:xfrm>
        </p:grpSpPr>
        <p:sp>
          <p:nvSpPr>
            <p:cNvPr name="Freeform 3" id="3"/>
            <p:cNvSpPr/>
            <p:nvPr/>
          </p:nvSpPr>
          <p:spPr>
            <a:xfrm flipH="false" flipV="false" rot="0">
              <a:off x="0" y="0"/>
              <a:ext cx="21635676" cy="1535056"/>
            </a:xfrm>
            <a:custGeom>
              <a:avLst/>
              <a:gdLst/>
              <a:ahLst/>
              <a:cxnLst/>
              <a:rect r="r" b="b" t="t" l="l"/>
              <a:pathLst>
                <a:path h="1535056" w="21635676">
                  <a:moveTo>
                    <a:pt x="0" y="0"/>
                  </a:moveTo>
                  <a:lnTo>
                    <a:pt x="21635676" y="0"/>
                  </a:lnTo>
                  <a:lnTo>
                    <a:pt x="21635676" y="1535056"/>
                  </a:lnTo>
                  <a:lnTo>
                    <a:pt x="0" y="1535056"/>
                  </a:lnTo>
                  <a:close/>
                </a:path>
              </a:pathLst>
            </a:custGeom>
            <a:solidFill>
              <a:srgbClr val="000000">
                <a:alpha val="0"/>
              </a:srgbClr>
            </a:solidFill>
          </p:spPr>
        </p:sp>
        <p:sp>
          <p:nvSpPr>
            <p:cNvPr name="TextBox 4" id="4"/>
            <p:cNvSpPr txBox="true"/>
            <p:nvPr/>
          </p:nvSpPr>
          <p:spPr>
            <a:xfrm>
              <a:off x="0" y="-95250"/>
              <a:ext cx="21635676" cy="1630306"/>
            </a:xfrm>
            <a:prstGeom prst="rect">
              <a:avLst/>
            </a:prstGeom>
          </p:spPr>
          <p:txBody>
            <a:bodyPr anchor="ctr" rtlCol="false" tIns="0" lIns="0" bIns="0" rIns="0"/>
            <a:lstStyle/>
            <a:p>
              <a:pPr algn="l">
                <a:lnSpc>
                  <a:spcPts val="7728"/>
                </a:lnSpc>
              </a:pPr>
              <a:r>
                <a:rPr lang="en-US" b="true" sz="5600">
                  <a:solidFill>
                    <a:srgbClr val="005FAE"/>
                  </a:solidFill>
                  <a:latin typeface="Kievit Pro Bold"/>
                  <a:ea typeface="Kievit Pro Bold"/>
                  <a:cs typeface="Kievit Pro Bold"/>
                  <a:sym typeface="Kievit Pro Bold"/>
                </a:rPr>
                <a:t>Brand visual alignment project</a:t>
              </a:r>
            </a:p>
          </p:txBody>
        </p:sp>
      </p:grpSp>
      <p:sp>
        <p:nvSpPr>
          <p:cNvPr name="TextBox 5" id="5"/>
          <p:cNvSpPr txBox="true"/>
          <p:nvPr/>
        </p:nvSpPr>
        <p:spPr>
          <a:xfrm rot="0">
            <a:off x="1028700" y="2967655"/>
            <a:ext cx="7678419" cy="5143500"/>
          </a:xfrm>
          <a:prstGeom prst="rect">
            <a:avLst/>
          </a:prstGeom>
        </p:spPr>
        <p:txBody>
          <a:bodyPr anchor="t" rtlCol="false" tIns="0" lIns="0" bIns="0" rIns="0">
            <a:spAutoFit/>
          </a:bodyPr>
          <a:lstStyle/>
          <a:p>
            <a:pPr algn="l">
              <a:lnSpc>
                <a:spcPts val="4080"/>
              </a:lnSpc>
            </a:pPr>
            <a:r>
              <a:rPr lang="en-US" sz="3400" b="true">
                <a:solidFill>
                  <a:srgbClr val="000000"/>
                </a:solidFill>
                <a:latin typeface="Kievit Pro Bold"/>
                <a:ea typeface="Kievit Pro Bold"/>
                <a:cs typeface="Kievit Pro Bold"/>
                <a:sym typeface="Kievit Pro Bold"/>
              </a:rPr>
              <a:t>Why?</a:t>
            </a:r>
          </a:p>
          <a:p>
            <a:pPr algn="l" marL="615316" indent="-307658" lvl="1">
              <a:lnSpc>
                <a:spcPts val="4080"/>
              </a:lnSpc>
              <a:buFont typeface="Arial"/>
              <a:buChar char="•"/>
            </a:pPr>
            <a:r>
              <a:rPr lang="en-US" b="true" sz="3400">
                <a:solidFill>
                  <a:srgbClr val="000000"/>
                </a:solidFill>
                <a:latin typeface="Kievit Pro Light"/>
                <a:ea typeface="Kievit Pro Light"/>
                <a:cs typeface="Kievit Pro Light"/>
                <a:sym typeface="Kievit Pro Light"/>
              </a:rPr>
              <a:t>Visual alignment and modernization of our sub-brand logos will help grow awareness of the total impact and value of UC ANR</a:t>
            </a:r>
          </a:p>
          <a:p>
            <a:pPr algn="l" marL="615316" indent="-307658" lvl="1">
              <a:lnSpc>
                <a:spcPts val="4080"/>
              </a:lnSpc>
            </a:pPr>
          </a:p>
          <a:p>
            <a:pPr algn="l" marL="615316" indent="-307658" lvl="1">
              <a:lnSpc>
                <a:spcPts val="4080"/>
              </a:lnSpc>
              <a:buFont typeface="Arial"/>
              <a:buChar char="•"/>
            </a:pPr>
            <a:r>
              <a:rPr lang="en-US" b="true" sz="3400">
                <a:solidFill>
                  <a:srgbClr val="000000"/>
                </a:solidFill>
                <a:latin typeface="Kievit Pro Light"/>
                <a:ea typeface="Kievit Pro Light"/>
                <a:cs typeface="Kievit Pro Light"/>
                <a:sym typeface="Kievit Pro Light"/>
              </a:rPr>
              <a:t>Sub-brand visual alignment can help existing clientele connect with other ANR programs that might benefit them</a:t>
            </a:r>
          </a:p>
          <a:p>
            <a:pPr algn="l">
              <a:lnSpc>
                <a:spcPts val="4080"/>
              </a:lnSpc>
            </a:pPr>
          </a:p>
        </p:txBody>
      </p:sp>
      <p:grpSp>
        <p:nvGrpSpPr>
          <p:cNvPr name="Group 6" id="6"/>
          <p:cNvGrpSpPr/>
          <p:nvPr/>
        </p:nvGrpSpPr>
        <p:grpSpPr>
          <a:xfrm rot="0">
            <a:off x="8832038" y="4076501"/>
            <a:ext cx="9004984" cy="2925807"/>
            <a:chOff x="0" y="0"/>
            <a:chExt cx="12006646" cy="3901076"/>
          </a:xfrm>
        </p:grpSpPr>
        <p:sp>
          <p:nvSpPr>
            <p:cNvPr name="Freeform 7" id="7" descr="A group of logos of various companies  AI-generated content may be incorrect."/>
            <p:cNvSpPr/>
            <p:nvPr/>
          </p:nvSpPr>
          <p:spPr>
            <a:xfrm flipH="false" flipV="false" rot="0">
              <a:off x="0" y="0"/>
              <a:ext cx="12006707" cy="3901059"/>
            </a:xfrm>
            <a:custGeom>
              <a:avLst/>
              <a:gdLst/>
              <a:ahLst/>
              <a:cxnLst/>
              <a:rect r="r" b="b" t="t" l="l"/>
              <a:pathLst>
                <a:path h="3901059" w="12006707">
                  <a:moveTo>
                    <a:pt x="0" y="0"/>
                  </a:moveTo>
                  <a:lnTo>
                    <a:pt x="12006707" y="0"/>
                  </a:lnTo>
                  <a:lnTo>
                    <a:pt x="12006707" y="3901059"/>
                  </a:lnTo>
                  <a:lnTo>
                    <a:pt x="0" y="3901059"/>
                  </a:lnTo>
                  <a:lnTo>
                    <a:pt x="0" y="0"/>
                  </a:lnTo>
                  <a:close/>
                </a:path>
              </a:pathLst>
            </a:custGeom>
            <a:blipFill>
              <a:blip r:embed="rId2"/>
              <a:stretch>
                <a:fillRect l="-90" t="0" r="-89" b="0"/>
              </a:stretch>
            </a:blipFill>
          </p:spPr>
        </p:sp>
      </p:grpSp>
      <p:sp>
        <p:nvSpPr>
          <p:cNvPr name="Freeform 8" id="8"/>
          <p:cNvSpPr/>
          <p:nvPr/>
        </p:nvSpPr>
        <p:spPr>
          <a:xfrm flipH="false" flipV="true" rot="0">
            <a:off x="-102447" y="8898818"/>
            <a:ext cx="18523358" cy="1400513"/>
          </a:xfrm>
          <a:custGeom>
            <a:avLst/>
            <a:gdLst/>
            <a:ahLst/>
            <a:cxnLst/>
            <a:rect r="r" b="b" t="t" l="l"/>
            <a:pathLst>
              <a:path h="1400513" w="18523358">
                <a:moveTo>
                  <a:pt x="0" y="1400512"/>
                </a:moveTo>
                <a:lnTo>
                  <a:pt x="18523357" y="1400512"/>
                </a:lnTo>
                <a:lnTo>
                  <a:pt x="18523357" y="0"/>
                </a:lnTo>
                <a:lnTo>
                  <a:pt x="0" y="0"/>
                </a:lnTo>
                <a:lnTo>
                  <a:pt x="0" y="1400512"/>
                </a:lnTo>
                <a:close/>
              </a:path>
            </a:pathLst>
          </a:custGeom>
          <a:blipFill>
            <a:blip r:embed="rId3"/>
            <a:stretch>
              <a:fillRect l="0" t="-2797" r="0" b="-2797"/>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081582" y="9467850"/>
            <a:ext cx="3949118" cy="547689"/>
            <a:chOff x="0" y="0"/>
            <a:chExt cx="5265490" cy="730252"/>
          </a:xfrm>
        </p:grpSpPr>
        <p:sp>
          <p:nvSpPr>
            <p:cNvPr name="Freeform 3" id="3"/>
            <p:cNvSpPr/>
            <p:nvPr/>
          </p:nvSpPr>
          <p:spPr>
            <a:xfrm flipH="false" flipV="false" rot="0">
              <a:off x="0" y="0"/>
              <a:ext cx="5265547" cy="730250"/>
            </a:xfrm>
            <a:custGeom>
              <a:avLst/>
              <a:gdLst/>
              <a:ahLst/>
              <a:cxnLst/>
              <a:rect r="r" b="b" t="t" l="l"/>
              <a:pathLst>
                <a:path h="730250" w="5265547">
                  <a:moveTo>
                    <a:pt x="0" y="0"/>
                  </a:moveTo>
                  <a:lnTo>
                    <a:pt x="5265547" y="0"/>
                  </a:lnTo>
                  <a:lnTo>
                    <a:pt x="5265547" y="730250"/>
                  </a:lnTo>
                  <a:lnTo>
                    <a:pt x="0" y="730250"/>
                  </a:lnTo>
                  <a:lnTo>
                    <a:pt x="0" y="0"/>
                  </a:lnTo>
                  <a:close/>
                </a:path>
              </a:pathLst>
            </a:custGeom>
            <a:blipFill>
              <a:blip r:embed="rId2"/>
              <a:stretch>
                <a:fillRect l="0" t="-41" r="1" b="-41"/>
              </a:stretch>
            </a:blipFill>
          </p:spPr>
        </p:sp>
      </p:grpSp>
      <p:grpSp>
        <p:nvGrpSpPr>
          <p:cNvPr name="Group 4" id="4"/>
          <p:cNvGrpSpPr/>
          <p:nvPr/>
        </p:nvGrpSpPr>
        <p:grpSpPr>
          <a:xfrm rot="0">
            <a:off x="1027101" y="1028700"/>
            <a:ext cx="16226757" cy="1151292"/>
            <a:chOff x="0" y="0"/>
            <a:chExt cx="21635676" cy="1535056"/>
          </a:xfrm>
        </p:grpSpPr>
        <p:sp>
          <p:nvSpPr>
            <p:cNvPr name="Freeform 5" id="5"/>
            <p:cNvSpPr/>
            <p:nvPr/>
          </p:nvSpPr>
          <p:spPr>
            <a:xfrm flipH="false" flipV="false" rot="0">
              <a:off x="0" y="0"/>
              <a:ext cx="21635676" cy="1535056"/>
            </a:xfrm>
            <a:custGeom>
              <a:avLst/>
              <a:gdLst/>
              <a:ahLst/>
              <a:cxnLst/>
              <a:rect r="r" b="b" t="t" l="l"/>
              <a:pathLst>
                <a:path h="1535056" w="21635676">
                  <a:moveTo>
                    <a:pt x="0" y="0"/>
                  </a:moveTo>
                  <a:lnTo>
                    <a:pt x="21635676" y="0"/>
                  </a:lnTo>
                  <a:lnTo>
                    <a:pt x="21635676" y="1535056"/>
                  </a:lnTo>
                  <a:lnTo>
                    <a:pt x="0" y="1535056"/>
                  </a:lnTo>
                  <a:close/>
                </a:path>
              </a:pathLst>
            </a:custGeom>
            <a:solidFill>
              <a:srgbClr val="000000">
                <a:alpha val="0"/>
              </a:srgbClr>
            </a:solidFill>
          </p:spPr>
        </p:sp>
        <p:sp>
          <p:nvSpPr>
            <p:cNvPr name="TextBox 6" id="6"/>
            <p:cNvSpPr txBox="true"/>
            <p:nvPr/>
          </p:nvSpPr>
          <p:spPr>
            <a:xfrm>
              <a:off x="0" y="66675"/>
              <a:ext cx="21635676" cy="1468381"/>
            </a:xfrm>
            <a:prstGeom prst="rect">
              <a:avLst/>
            </a:prstGeom>
          </p:spPr>
          <p:txBody>
            <a:bodyPr anchor="ctr" rtlCol="false" tIns="0" lIns="0" bIns="0" rIns="0"/>
            <a:lstStyle/>
            <a:p>
              <a:pPr algn="l">
                <a:lnSpc>
                  <a:spcPts val="6048"/>
                </a:lnSpc>
              </a:pPr>
              <a:r>
                <a:rPr lang="en-US" b="true" sz="5600">
                  <a:solidFill>
                    <a:srgbClr val="005FAE"/>
                  </a:solidFill>
                  <a:latin typeface="Kievit Pro Bold"/>
                  <a:ea typeface="Kievit Pro Bold"/>
                  <a:cs typeface="Kievit Pro Bold"/>
                  <a:sym typeface="Kievit Pro Bold"/>
                </a:rPr>
                <a:t>The New UC ANR Look </a:t>
              </a:r>
            </a:p>
          </p:txBody>
        </p:sp>
      </p:grpSp>
      <p:grpSp>
        <p:nvGrpSpPr>
          <p:cNvPr name="Group 7" id="7"/>
          <p:cNvGrpSpPr/>
          <p:nvPr/>
        </p:nvGrpSpPr>
        <p:grpSpPr>
          <a:xfrm rot="0">
            <a:off x="12821478" y="8887726"/>
            <a:ext cx="4432380" cy="1371600"/>
            <a:chOff x="0" y="0"/>
            <a:chExt cx="5909840" cy="1828800"/>
          </a:xfrm>
        </p:grpSpPr>
        <p:sp>
          <p:nvSpPr>
            <p:cNvPr name="Freeform 8" id="8"/>
            <p:cNvSpPr/>
            <p:nvPr/>
          </p:nvSpPr>
          <p:spPr>
            <a:xfrm flipH="false" flipV="false" rot="0">
              <a:off x="0" y="0"/>
              <a:ext cx="5909818" cy="1828800"/>
            </a:xfrm>
            <a:custGeom>
              <a:avLst/>
              <a:gdLst/>
              <a:ahLst/>
              <a:cxnLst/>
              <a:rect r="r" b="b" t="t" l="l"/>
              <a:pathLst>
                <a:path h="1828800" w="5909818">
                  <a:moveTo>
                    <a:pt x="0" y="0"/>
                  </a:moveTo>
                  <a:lnTo>
                    <a:pt x="5909818" y="0"/>
                  </a:lnTo>
                  <a:lnTo>
                    <a:pt x="5909818" y="1828800"/>
                  </a:lnTo>
                  <a:lnTo>
                    <a:pt x="0" y="1828800"/>
                  </a:lnTo>
                  <a:close/>
                </a:path>
              </a:pathLst>
            </a:custGeom>
            <a:solidFill>
              <a:srgbClr val="FFFFFF"/>
            </a:solidFill>
          </p:spPr>
        </p:sp>
      </p:grpSp>
      <p:grpSp>
        <p:nvGrpSpPr>
          <p:cNvPr name="Group 9" id="9"/>
          <p:cNvGrpSpPr/>
          <p:nvPr/>
        </p:nvGrpSpPr>
        <p:grpSpPr>
          <a:xfrm rot="0">
            <a:off x="3713270" y="2001232"/>
            <a:ext cx="11439432" cy="7257068"/>
            <a:chOff x="0" y="0"/>
            <a:chExt cx="17119718" cy="10860588"/>
          </a:xfrm>
        </p:grpSpPr>
        <p:sp>
          <p:nvSpPr>
            <p:cNvPr name="Freeform 10" id="10" descr="A group of logos and symbols  AI-generated content may be incorrect."/>
            <p:cNvSpPr/>
            <p:nvPr/>
          </p:nvSpPr>
          <p:spPr>
            <a:xfrm flipH="false" flipV="false" rot="0">
              <a:off x="0" y="0"/>
              <a:ext cx="17119727" cy="10860532"/>
            </a:xfrm>
            <a:custGeom>
              <a:avLst/>
              <a:gdLst/>
              <a:ahLst/>
              <a:cxnLst/>
              <a:rect r="r" b="b" t="t" l="l"/>
              <a:pathLst>
                <a:path h="10860532" w="17119727">
                  <a:moveTo>
                    <a:pt x="0" y="0"/>
                  </a:moveTo>
                  <a:lnTo>
                    <a:pt x="17119727" y="0"/>
                  </a:lnTo>
                  <a:lnTo>
                    <a:pt x="17119727" y="10860532"/>
                  </a:lnTo>
                  <a:lnTo>
                    <a:pt x="0" y="10860532"/>
                  </a:lnTo>
                  <a:lnTo>
                    <a:pt x="0" y="0"/>
                  </a:lnTo>
                  <a:close/>
                </a:path>
              </a:pathLst>
            </a:custGeom>
            <a:blipFill>
              <a:blip r:embed="rId3"/>
              <a:stretch>
                <a:fillRect l="0" t="-53" r="0" b="-53"/>
              </a:stretch>
            </a:blipFill>
          </p:spPr>
        </p:sp>
      </p:grpSp>
      <p:sp>
        <p:nvSpPr>
          <p:cNvPr name="Freeform 11" id="11"/>
          <p:cNvSpPr/>
          <p:nvPr/>
        </p:nvSpPr>
        <p:spPr>
          <a:xfrm flipH="false" flipV="true" rot="0">
            <a:off x="-102447" y="8898818"/>
            <a:ext cx="18523358" cy="1400513"/>
          </a:xfrm>
          <a:custGeom>
            <a:avLst/>
            <a:gdLst/>
            <a:ahLst/>
            <a:cxnLst/>
            <a:rect r="r" b="b" t="t" l="l"/>
            <a:pathLst>
              <a:path h="1400513" w="18523358">
                <a:moveTo>
                  <a:pt x="0" y="1400512"/>
                </a:moveTo>
                <a:lnTo>
                  <a:pt x="18523357" y="1400512"/>
                </a:lnTo>
                <a:lnTo>
                  <a:pt x="18523357" y="0"/>
                </a:lnTo>
                <a:lnTo>
                  <a:pt x="0" y="0"/>
                </a:lnTo>
                <a:lnTo>
                  <a:pt x="0" y="1400512"/>
                </a:lnTo>
                <a:close/>
              </a:path>
            </a:pathLst>
          </a:custGeom>
          <a:blipFill>
            <a:blip r:embed="rId4"/>
            <a:stretch>
              <a:fillRect l="0" t="-2797" r="0" b="-2797"/>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102447" y="8898818"/>
            <a:ext cx="18523358" cy="1400513"/>
          </a:xfrm>
          <a:custGeom>
            <a:avLst/>
            <a:gdLst/>
            <a:ahLst/>
            <a:cxnLst/>
            <a:rect r="r" b="b" t="t" l="l"/>
            <a:pathLst>
              <a:path h="1400513" w="18523358">
                <a:moveTo>
                  <a:pt x="0" y="1400512"/>
                </a:moveTo>
                <a:lnTo>
                  <a:pt x="18523357" y="1400512"/>
                </a:lnTo>
                <a:lnTo>
                  <a:pt x="18523357" y="0"/>
                </a:lnTo>
                <a:lnTo>
                  <a:pt x="0" y="0"/>
                </a:lnTo>
                <a:lnTo>
                  <a:pt x="0" y="1400512"/>
                </a:lnTo>
                <a:close/>
              </a:path>
            </a:pathLst>
          </a:custGeom>
          <a:blipFill>
            <a:blip r:embed="rId2"/>
            <a:stretch>
              <a:fillRect l="0" t="-2797" r="0" b="-2797"/>
            </a:stretch>
          </a:blipFill>
        </p:spPr>
      </p:sp>
      <p:sp>
        <p:nvSpPr>
          <p:cNvPr name="Freeform 3" id="3"/>
          <p:cNvSpPr/>
          <p:nvPr/>
        </p:nvSpPr>
        <p:spPr>
          <a:xfrm flipH="false" flipV="false" rot="0">
            <a:off x="1266337" y="4126720"/>
            <a:ext cx="11606324" cy="1767460"/>
          </a:xfrm>
          <a:custGeom>
            <a:avLst/>
            <a:gdLst/>
            <a:ahLst/>
            <a:cxnLst/>
            <a:rect r="r" b="b" t="t" l="l"/>
            <a:pathLst>
              <a:path h="1767460" w="11606324">
                <a:moveTo>
                  <a:pt x="0" y="0"/>
                </a:moveTo>
                <a:lnTo>
                  <a:pt x="11606324" y="0"/>
                </a:lnTo>
                <a:lnTo>
                  <a:pt x="11606324" y="1767461"/>
                </a:lnTo>
                <a:lnTo>
                  <a:pt x="0" y="1767461"/>
                </a:lnTo>
                <a:lnTo>
                  <a:pt x="0" y="0"/>
                </a:lnTo>
                <a:close/>
              </a:path>
            </a:pathLst>
          </a:custGeom>
          <a:blipFill>
            <a:blip r:embed="rId3"/>
            <a:stretch>
              <a:fillRect l="0" t="0" r="0" b="0"/>
            </a:stretch>
          </a:blipFill>
        </p:spPr>
      </p:sp>
      <p:sp>
        <p:nvSpPr>
          <p:cNvPr name="Freeform 4" id="4"/>
          <p:cNvSpPr/>
          <p:nvPr/>
        </p:nvSpPr>
        <p:spPr>
          <a:xfrm flipH="false" flipV="false" rot="0">
            <a:off x="8519891" y="5894181"/>
            <a:ext cx="8532235" cy="2482183"/>
          </a:xfrm>
          <a:custGeom>
            <a:avLst/>
            <a:gdLst/>
            <a:ahLst/>
            <a:cxnLst/>
            <a:rect r="r" b="b" t="t" l="l"/>
            <a:pathLst>
              <a:path h="2482183" w="8532235">
                <a:moveTo>
                  <a:pt x="0" y="0"/>
                </a:moveTo>
                <a:lnTo>
                  <a:pt x="8532235" y="0"/>
                </a:lnTo>
                <a:lnTo>
                  <a:pt x="8532235" y="2482182"/>
                </a:lnTo>
                <a:lnTo>
                  <a:pt x="0" y="2482182"/>
                </a:lnTo>
                <a:lnTo>
                  <a:pt x="0" y="0"/>
                </a:lnTo>
                <a:close/>
              </a:path>
            </a:pathLst>
          </a:custGeom>
          <a:blipFill>
            <a:blip r:embed="rId4"/>
            <a:stretch>
              <a:fillRect l="0" t="0" r="-18742" b="0"/>
            </a:stretch>
          </a:blipFill>
        </p:spPr>
      </p:sp>
      <p:sp>
        <p:nvSpPr>
          <p:cNvPr name="Freeform 5" id="5"/>
          <p:cNvSpPr/>
          <p:nvPr/>
        </p:nvSpPr>
        <p:spPr>
          <a:xfrm flipH="false" flipV="false" rot="10407321">
            <a:off x="12062597" y="4686735"/>
            <a:ext cx="1028286" cy="1648555"/>
          </a:xfrm>
          <a:custGeom>
            <a:avLst/>
            <a:gdLst/>
            <a:ahLst/>
            <a:cxnLst/>
            <a:rect r="r" b="b" t="t" l="l"/>
            <a:pathLst>
              <a:path h="1648555" w="1028286">
                <a:moveTo>
                  <a:pt x="0" y="0"/>
                </a:moveTo>
                <a:lnTo>
                  <a:pt x="1028285" y="0"/>
                </a:lnTo>
                <a:lnTo>
                  <a:pt x="1028285" y="1648555"/>
                </a:lnTo>
                <a:lnTo>
                  <a:pt x="0" y="16485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4126066" y="1459335"/>
            <a:ext cx="10066331" cy="1730883"/>
          </a:xfrm>
          <a:prstGeom prst="rect">
            <a:avLst/>
          </a:prstGeom>
        </p:spPr>
        <p:txBody>
          <a:bodyPr anchor="t" rtlCol="false" tIns="0" lIns="0" bIns="0" rIns="0">
            <a:spAutoFit/>
          </a:bodyPr>
          <a:lstStyle/>
          <a:p>
            <a:pPr algn="ctr">
              <a:lnSpc>
                <a:spcPts val="4535"/>
              </a:lnSpc>
              <a:spcBef>
                <a:spcPct val="0"/>
              </a:spcBef>
            </a:pPr>
            <a:r>
              <a:rPr lang="en-US" b="true" sz="4199">
                <a:solidFill>
                  <a:srgbClr val="000000"/>
                </a:solidFill>
                <a:latin typeface="Kievit Pro Bold"/>
                <a:ea typeface="Kievit Pro Bold"/>
                <a:cs typeface="Kievit Pro Bold"/>
                <a:sym typeface="Kievit Pro Bold"/>
              </a:rPr>
              <a:t>T</a:t>
            </a:r>
            <a:r>
              <a:rPr lang="en-US" b="true" sz="4199">
                <a:solidFill>
                  <a:srgbClr val="000000"/>
                </a:solidFill>
                <a:latin typeface="Kievit Pro Bold"/>
                <a:ea typeface="Kievit Pro Bold"/>
                <a:cs typeface="Kievit Pro Bold"/>
                <a:sym typeface="Kievit Pro Bold"/>
              </a:rPr>
              <a:t>he California poppy remains at the heart of who we are—honoring our history while welcoming the next chapter of our story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45853" y="1028700"/>
            <a:ext cx="16226757" cy="1151292"/>
            <a:chOff x="0" y="0"/>
            <a:chExt cx="21635676" cy="1535056"/>
          </a:xfrm>
        </p:grpSpPr>
        <p:sp>
          <p:nvSpPr>
            <p:cNvPr name="Freeform 3" id="3"/>
            <p:cNvSpPr/>
            <p:nvPr/>
          </p:nvSpPr>
          <p:spPr>
            <a:xfrm flipH="false" flipV="false" rot="0">
              <a:off x="0" y="0"/>
              <a:ext cx="21635676" cy="1535056"/>
            </a:xfrm>
            <a:custGeom>
              <a:avLst/>
              <a:gdLst/>
              <a:ahLst/>
              <a:cxnLst/>
              <a:rect r="r" b="b" t="t" l="l"/>
              <a:pathLst>
                <a:path h="1535056" w="21635676">
                  <a:moveTo>
                    <a:pt x="0" y="0"/>
                  </a:moveTo>
                  <a:lnTo>
                    <a:pt x="21635676" y="0"/>
                  </a:lnTo>
                  <a:lnTo>
                    <a:pt x="21635676" y="1535056"/>
                  </a:lnTo>
                  <a:lnTo>
                    <a:pt x="0" y="1535056"/>
                  </a:lnTo>
                  <a:close/>
                </a:path>
              </a:pathLst>
            </a:custGeom>
            <a:solidFill>
              <a:srgbClr val="000000">
                <a:alpha val="0"/>
              </a:srgbClr>
            </a:solidFill>
          </p:spPr>
        </p:sp>
        <p:sp>
          <p:nvSpPr>
            <p:cNvPr name="TextBox 4" id="4"/>
            <p:cNvSpPr txBox="true"/>
            <p:nvPr/>
          </p:nvSpPr>
          <p:spPr>
            <a:xfrm>
              <a:off x="0" y="-95250"/>
              <a:ext cx="21635676" cy="1630306"/>
            </a:xfrm>
            <a:prstGeom prst="rect">
              <a:avLst/>
            </a:prstGeom>
          </p:spPr>
          <p:txBody>
            <a:bodyPr anchor="ctr" rtlCol="false" tIns="0" lIns="0" bIns="0" rIns="0"/>
            <a:lstStyle/>
            <a:p>
              <a:pPr algn="l">
                <a:lnSpc>
                  <a:spcPts val="7728"/>
                </a:lnSpc>
              </a:pPr>
              <a:r>
                <a:rPr lang="en-US" sz="5600" b="true">
                  <a:solidFill>
                    <a:srgbClr val="005FAE"/>
                  </a:solidFill>
                  <a:latin typeface="Kievit Pro Bold"/>
                  <a:ea typeface="Kievit Pro Bold"/>
                  <a:cs typeface="Kievit Pro Bold"/>
                  <a:sym typeface="Kievit Pro Bold"/>
                </a:rPr>
                <a:t>What’s New</a:t>
              </a:r>
            </a:p>
          </p:txBody>
        </p:sp>
      </p:grpSp>
      <p:sp>
        <p:nvSpPr>
          <p:cNvPr name="Freeform 5" id="5"/>
          <p:cNvSpPr/>
          <p:nvPr/>
        </p:nvSpPr>
        <p:spPr>
          <a:xfrm flipH="false" flipV="true" rot="0">
            <a:off x="-102447" y="8898818"/>
            <a:ext cx="18523358" cy="1400513"/>
          </a:xfrm>
          <a:custGeom>
            <a:avLst/>
            <a:gdLst/>
            <a:ahLst/>
            <a:cxnLst/>
            <a:rect r="r" b="b" t="t" l="l"/>
            <a:pathLst>
              <a:path h="1400513" w="18523358">
                <a:moveTo>
                  <a:pt x="0" y="1400512"/>
                </a:moveTo>
                <a:lnTo>
                  <a:pt x="18523357" y="1400512"/>
                </a:lnTo>
                <a:lnTo>
                  <a:pt x="18523357" y="0"/>
                </a:lnTo>
                <a:lnTo>
                  <a:pt x="0" y="0"/>
                </a:lnTo>
                <a:lnTo>
                  <a:pt x="0" y="1400512"/>
                </a:lnTo>
                <a:close/>
              </a:path>
            </a:pathLst>
          </a:custGeom>
          <a:blipFill>
            <a:blip r:embed="rId2"/>
            <a:stretch>
              <a:fillRect l="0" t="-2797" r="0" b="-2797"/>
            </a:stretch>
          </a:blipFill>
        </p:spPr>
      </p:sp>
      <p:sp>
        <p:nvSpPr>
          <p:cNvPr name="Freeform 6" id="6"/>
          <p:cNvSpPr/>
          <p:nvPr/>
        </p:nvSpPr>
        <p:spPr>
          <a:xfrm flipH="false" flipV="false" rot="0">
            <a:off x="9777385" y="3581159"/>
            <a:ext cx="7635364" cy="2231559"/>
          </a:xfrm>
          <a:custGeom>
            <a:avLst/>
            <a:gdLst/>
            <a:ahLst/>
            <a:cxnLst/>
            <a:rect r="r" b="b" t="t" l="l"/>
            <a:pathLst>
              <a:path h="2231559" w="7635364">
                <a:moveTo>
                  <a:pt x="0" y="0"/>
                </a:moveTo>
                <a:lnTo>
                  <a:pt x="7635363" y="0"/>
                </a:lnTo>
                <a:lnTo>
                  <a:pt x="7635363" y="2231559"/>
                </a:lnTo>
                <a:lnTo>
                  <a:pt x="0" y="2231559"/>
                </a:lnTo>
                <a:lnTo>
                  <a:pt x="0" y="0"/>
                </a:lnTo>
                <a:close/>
              </a:path>
            </a:pathLst>
          </a:custGeom>
          <a:blipFill>
            <a:blip r:embed="rId3"/>
            <a:stretch>
              <a:fillRect l="0" t="0" r="0" b="0"/>
            </a:stretch>
          </a:blipFill>
        </p:spPr>
      </p:sp>
      <p:sp>
        <p:nvSpPr>
          <p:cNvPr name="TextBox 7" id="7"/>
          <p:cNvSpPr txBox="true"/>
          <p:nvPr/>
        </p:nvSpPr>
        <p:spPr>
          <a:xfrm rot="0">
            <a:off x="1028700" y="2453305"/>
            <a:ext cx="7117191" cy="6172200"/>
          </a:xfrm>
          <a:prstGeom prst="rect">
            <a:avLst/>
          </a:prstGeom>
        </p:spPr>
        <p:txBody>
          <a:bodyPr anchor="t" rtlCol="false" tIns="0" lIns="0" bIns="0" rIns="0">
            <a:spAutoFit/>
          </a:bodyPr>
          <a:lstStyle/>
          <a:p>
            <a:pPr algn="l" marL="734061" indent="-367031" lvl="1">
              <a:lnSpc>
                <a:spcPts val="4080"/>
              </a:lnSpc>
              <a:buFont typeface="Arial"/>
              <a:buChar char="•"/>
            </a:pPr>
            <a:r>
              <a:rPr lang="en-US" b="true" sz="3400">
                <a:solidFill>
                  <a:srgbClr val="000000"/>
                </a:solidFill>
                <a:latin typeface="Kievit Pro Light"/>
                <a:ea typeface="Kievit Pro Light"/>
                <a:cs typeface="Kievit Pro Light"/>
                <a:sym typeface="Kievit Pro Light"/>
              </a:rPr>
              <a:t>UC Master Gardener name appears first for stronger visibility</a:t>
            </a:r>
          </a:p>
          <a:p>
            <a:pPr algn="l">
              <a:lnSpc>
                <a:spcPts val="4080"/>
              </a:lnSpc>
            </a:pPr>
          </a:p>
          <a:p>
            <a:pPr algn="l" marL="734061" indent="-367031" lvl="1">
              <a:lnSpc>
                <a:spcPts val="4080"/>
              </a:lnSpc>
              <a:buFont typeface="Arial"/>
              <a:buChar char="•"/>
            </a:pPr>
            <a:r>
              <a:rPr lang="en-US" b="true" sz="3400">
                <a:solidFill>
                  <a:srgbClr val="000000"/>
                </a:solidFill>
                <a:latin typeface="Kievit Pro Light"/>
                <a:ea typeface="Kievit Pro Light"/>
                <a:cs typeface="Kievit Pro Light"/>
                <a:sym typeface="Kievit Pro Light"/>
              </a:rPr>
              <a:t>Updated fonts and colors for accessibility</a:t>
            </a:r>
          </a:p>
          <a:p>
            <a:pPr algn="l">
              <a:lnSpc>
                <a:spcPts val="4080"/>
              </a:lnSpc>
            </a:pPr>
          </a:p>
          <a:p>
            <a:pPr algn="l" marL="734061" indent="-367031" lvl="1">
              <a:lnSpc>
                <a:spcPts val="4080"/>
              </a:lnSpc>
              <a:buFont typeface="Arial"/>
              <a:buChar char="•"/>
            </a:pPr>
            <a:r>
              <a:rPr lang="en-US" b="true" sz="3400">
                <a:solidFill>
                  <a:srgbClr val="000000"/>
                </a:solidFill>
                <a:latin typeface="Kievit Pro Light"/>
                <a:ea typeface="Kievit Pro Light"/>
                <a:cs typeface="Kievit Pro Light"/>
                <a:sym typeface="Kievit Pro Light"/>
              </a:rPr>
              <a:t>Simplified design that works across digital and print</a:t>
            </a:r>
          </a:p>
          <a:p>
            <a:pPr algn="l">
              <a:lnSpc>
                <a:spcPts val="4080"/>
              </a:lnSpc>
            </a:pPr>
          </a:p>
          <a:p>
            <a:pPr algn="l" marL="734061" indent="-367031" lvl="1">
              <a:lnSpc>
                <a:spcPts val="4080"/>
              </a:lnSpc>
              <a:buFont typeface="Arial"/>
              <a:buChar char="•"/>
            </a:pPr>
            <a:r>
              <a:rPr lang="en-US" b="true" sz="3400">
                <a:solidFill>
                  <a:srgbClr val="000000"/>
                </a:solidFill>
                <a:latin typeface="Kievit Pro Light"/>
                <a:ea typeface="Kievit Pro Light"/>
                <a:cs typeface="Kievit Pro Light"/>
                <a:sym typeface="Kievit Pro Light"/>
              </a:rPr>
              <a:t>Modern yet timeless, connects our legacy and future</a:t>
            </a:r>
          </a:p>
          <a:p>
            <a:pPr algn="l">
              <a:lnSpc>
                <a:spcPts val="4080"/>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45853" y="1028700"/>
            <a:ext cx="16226757" cy="1151292"/>
            <a:chOff x="0" y="0"/>
            <a:chExt cx="21635676" cy="1535056"/>
          </a:xfrm>
        </p:grpSpPr>
        <p:sp>
          <p:nvSpPr>
            <p:cNvPr name="Freeform 3" id="3"/>
            <p:cNvSpPr/>
            <p:nvPr/>
          </p:nvSpPr>
          <p:spPr>
            <a:xfrm flipH="false" flipV="false" rot="0">
              <a:off x="0" y="0"/>
              <a:ext cx="21635676" cy="1535056"/>
            </a:xfrm>
            <a:custGeom>
              <a:avLst/>
              <a:gdLst/>
              <a:ahLst/>
              <a:cxnLst/>
              <a:rect r="r" b="b" t="t" l="l"/>
              <a:pathLst>
                <a:path h="1535056" w="21635676">
                  <a:moveTo>
                    <a:pt x="0" y="0"/>
                  </a:moveTo>
                  <a:lnTo>
                    <a:pt x="21635676" y="0"/>
                  </a:lnTo>
                  <a:lnTo>
                    <a:pt x="21635676" y="1535056"/>
                  </a:lnTo>
                  <a:lnTo>
                    <a:pt x="0" y="1535056"/>
                  </a:lnTo>
                  <a:close/>
                </a:path>
              </a:pathLst>
            </a:custGeom>
            <a:solidFill>
              <a:srgbClr val="000000">
                <a:alpha val="0"/>
              </a:srgbClr>
            </a:solidFill>
          </p:spPr>
        </p:sp>
        <p:sp>
          <p:nvSpPr>
            <p:cNvPr name="TextBox 4" id="4"/>
            <p:cNvSpPr txBox="true"/>
            <p:nvPr/>
          </p:nvSpPr>
          <p:spPr>
            <a:xfrm>
              <a:off x="0" y="-95250"/>
              <a:ext cx="21635676" cy="1630306"/>
            </a:xfrm>
            <a:prstGeom prst="rect">
              <a:avLst/>
            </a:prstGeom>
          </p:spPr>
          <p:txBody>
            <a:bodyPr anchor="ctr" rtlCol="false" tIns="0" lIns="0" bIns="0" rIns="0"/>
            <a:lstStyle/>
            <a:p>
              <a:pPr algn="l">
                <a:lnSpc>
                  <a:spcPts val="7728"/>
                </a:lnSpc>
              </a:pPr>
              <a:r>
                <a:rPr lang="en-US" sz="5600" b="true">
                  <a:solidFill>
                    <a:srgbClr val="005FAE"/>
                  </a:solidFill>
                  <a:latin typeface="Kievit Pro Bold"/>
                  <a:ea typeface="Kievit Pro Bold"/>
                  <a:cs typeface="Kievit Pro Bold"/>
                  <a:sym typeface="Kievit Pro Bold"/>
                </a:rPr>
                <a:t>Three Line Lock-up</a:t>
              </a:r>
            </a:p>
          </p:txBody>
        </p:sp>
      </p:grpSp>
      <p:sp>
        <p:nvSpPr>
          <p:cNvPr name="Freeform 5" id="5"/>
          <p:cNvSpPr/>
          <p:nvPr/>
        </p:nvSpPr>
        <p:spPr>
          <a:xfrm flipH="false" flipV="true" rot="0">
            <a:off x="-102447" y="8898818"/>
            <a:ext cx="18523358" cy="1400513"/>
          </a:xfrm>
          <a:custGeom>
            <a:avLst/>
            <a:gdLst/>
            <a:ahLst/>
            <a:cxnLst/>
            <a:rect r="r" b="b" t="t" l="l"/>
            <a:pathLst>
              <a:path h="1400513" w="18523358">
                <a:moveTo>
                  <a:pt x="0" y="1400512"/>
                </a:moveTo>
                <a:lnTo>
                  <a:pt x="18523357" y="1400512"/>
                </a:lnTo>
                <a:lnTo>
                  <a:pt x="18523357" y="0"/>
                </a:lnTo>
                <a:lnTo>
                  <a:pt x="0" y="0"/>
                </a:lnTo>
                <a:lnTo>
                  <a:pt x="0" y="1400512"/>
                </a:lnTo>
                <a:close/>
              </a:path>
            </a:pathLst>
          </a:custGeom>
          <a:blipFill>
            <a:blip r:embed="rId2"/>
            <a:stretch>
              <a:fillRect l="0" t="-2797" r="0" b="-2797"/>
            </a:stretch>
          </a:blipFill>
        </p:spPr>
      </p:sp>
      <p:sp>
        <p:nvSpPr>
          <p:cNvPr name="TextBox 6" id="6"/>
          <p:cNvSpPr txBox="true"/>
          <p:nvPr/>
        </p:nvSpPr>
        <p:spPr>
          <a:xfrm rot="0">
            <a:off x="12324478" y="4779779"/>
            <a:ext cx="5482470" cy="2830449"/>
          </a:xfrm>
          <a:prstGeom prst="rect">
            <a:avLst/>
          </a:prstGeom>
        </p:spPr>
        <p:txBody>
          <a:bodyPr anchor="t" rtlCol="false" tIns="0" lIns="0" bIns="0" rIns="0">
            <a:spAutoFit/>
          </a:bodyPr>
          <a:lstStyle/>
          <a:p>
            <a:pPr algn="ctr">
              <a:lnSpc>
                <a:spcPts val="2807"/>
              </a:lnSpc>
              <a:spcBef>
                <a:spcPct val="0"/>
              </a:spcBef>
            </a:pPr>
            <a:r>
              <a:rPr lang="en-US" b="true" sz="2599">
                <a:solidFill>
                  <a:srgbClr val="000000"/>
                </a:solidFill>
                <a:latin typeface="Kievit Pro Light"/>
                <a:ea typeface="Kievit Pro Light"/>
                <a:cs typeface="Kievit Pro Light"/>
                <a:sym typeface="Kievit Pro Light"/>
              </a:rPr>
              <a:t>Please allow a safe area of white space around all four sides of the logo equal to the height of the bottom three lines of text in the Brand Wordmark, as demonstrated by X.</a:t>
            </a:r>
          </a:p>
          <a:p>
            <a:pPr algn="ctr">
              <a:lnSpc>
                <a:spcPts val="2807"/>
              </a:lnSpc>
              <a:spcBef>
                <a:spcPct val="0"/>
              </a:spcBef>
            </a:pPr>
          </a:p>
          <a:p>
            <a:pPr algn="ctr">
              <a:lnSpc>
                <a:spcPts val="2807"/>
              </a:lnSpc>
              <a:spcBef>
                <a:spcPct val="0"/>
              </a:spcBef>
            </a:pPr>
            <a:r>
              <a:rPr lang="en-US" b="true" sz="2599">
                <a:solidFill>
                  <a:srgbClr val="000000"/>
                </a:solidFill>
                <a:latin typeface="Kievit Pro Light"/>
                <a:ea typeface="Kievit Pro Light"/>
                <a:cs typeface="Kievit Pro Light"/>
                <a:sym typeface="Kievit Pro Light"/>
              </a:rPr>
              <a:t>This ensures that the brand stands on its own.</a:t>
            </a:r>
          </a:p>
        </p:txBody>
      </p:sp>
      <p:grpSp>
        <p:nvGrpSpPr>
          <p:cNvPr name="Group 7" id="7"/>
          <p:cNvGrpSpPr/>
          <p:nvPr/>
        </p:nvGrpSpPr>
        <p:grpSpPr>
          <a:xfrm rot="0">
            <a:off x="1428481" y="2634189"/>
            <a:ext cx="9638061" cy="5316398"/>
            <a:chOff x="0" y="0"/>
            <a:chExt cx="12850747" cy="7088530"/>
          </a:xfrm>
        </p:grpSpPr>
        <p:sp>
          <p:nvSpPr>
            <p:cNvPr name="TextBox 8" id="8"/>
            <p:cNvSpPr txBox="true"/>
            <p:nvPr/>
          </p:nvSpPr>
          <p:spPr>
            <a:xfrm rot="0">
              <a:off x="1146461" y="-114300"/>
              <a:ext cx="3010376" cy="711201"/>
            </a:xfrm>
            <a:prstGeom prst="rect">
              <a:avLst/>
            </a:prstGeom>
          </p:spPr>
          <p:txBody>
            <a:bodyPr anchor="t" rtlCol="false" tIns="0" lIns="0" bIns="0" rIns="0">
              <a:spAutoFit/>
            </a:bodyPr>
            <a:lstStyle/>
            <a:p>
              <a:pPr algn="ctr">
                <a:lnSpc>
                  <a:spcPts val="4199"/>
                </a:lnSpc>
              </a:pPr>
              <a:r>
                <a:rPr lang="en-US" sz="2999" b="true">
                  <a:solidFill>
                    <a:srgbClr val="000000"/>
                  </a:solidFill>
                  <a:latin typeface="Times New Roman MT Bold"/>
                  <a:ea typeface="Times New Roman MT Bold"/>
                  <a:cs typeface="Times New Roman MT Bold"/>
                  <a:sym typeface="Times New Roman MT Bold"/>
                </a:rPr>
                <a:t>Brand Symbol</a:t>
              </a:r>
            </a:p>
          </p:txBody>
        </p:sp>
        <p:sp>
          <p:nvSpPr>
            <p:cNvPr name="TextBox 9" id="9"/>
            <p:cNvSpPr txBox="true"/>
            <p:nvPr/>
          </p:nvSpPr>
          <p:spPr>
            <a:xfrm rot="0">
              <a:off x="5924886" y="-114300"/>
              <a:ext cx="3700621" cy="711201"/>
            </a:xfrm>
            <a:prstGeom prst="rect">
              <a:avLst/>
            </a:prstGeom>
          </p:spPr>
          <p:txBody>
            <a:bodyPr anchor="t" rtlCol="false" tIns="0" lIns="0" bIns="0" rIns="0">
              <a:spAutoFit/>
            </a:bodyPr>
            <a:lstStyle/>
            <a:p>
              <a:pPr algn="ctr">
                <a:lnSpc>
                  <a:spcPts val="4199"/>
                </a:lnSpc>
              </a:pPr>
              <a:r>
                <a:rPr lang="en-US" sz="2999" b="true">
                  <a:solidFill>
                    <a:srgbClr val="000000"/>
                  </a:solidFill>
                  <a:latin typeface="Times New Roman MT Bold"/>
                  <a:ea typeface="Times New Roman MT Bold"/>
                  <a:cs typeface="Times New Roman MT Bold"/>
                  <a:sym typeface="Times New Roman MT Bold"/>
                </a:rPr>
                <a:t>Brand Wordmark</a:t>
              </a:r>
            </a:p>
          </p:txBody>
        </p:sp>
        <p:sp>
          <p:nvSpPr>
            <p:cNvPr name="AutoShape 10" id="10"/>
            <p:cNvSpPr/>
            <p:nvPr/>
          </p:nvSpPr>
          <p:spPr>
            <a:xfrm>
              <a:off x="2651649" y="596901"/>
              <a:ext cx="0" cy="1555359"/>
            </a:xfrm>
            <a:prstGeom prst="line">
              <a:avLst/>
            </a:prstGeom>
            <a:ln cap="flat" w="50800">
              <a:solidFill>
                <a:srgbClr val="000000"/>
              </a:solidFill>
              <a:prstDash val="solid"/>
              <a:headEnd type="none" len="sm" w="sm"/>
              <a:tailEnd type="arrow" len="sm" w="med"/>
            </a:ln>
          </p:spPr>
        </p:sp>
        <p:sp>
          <p:nvSpPr>
            <p:cNvPr name="Freeform 11" id="11"/>
            <p:cNvSpPr/>
            <p:nvPr/>
          </p:nvSpPr>
          <p:spPr>
            <a:xfrm flipH="false" flipV="false" rot="0">
              <a:off x="1297027" y="2733896"/>
              <a:ext cx="10180485" cy="2975411"/>
            </a:xfrm>
            <a:custGeom>
              <a:avLst/>
              <a:gdLst/>
              <a:ahLst/>
              <a:cxnLst/>
              <a:rect r="r" b="b" t="t" l="l"/>
              <a:pathLst>
                <a:path h="2975411" w="10180485">
                  <a:moveTo>
                    <a:pt x="0" y="0"/>
                  </a:moveTo>
                  <a:lnTo>
                    <a:pt x="10180485" y="0"/>
                  </a:lnTo>
                  <a:lnTo>
                    <a:pt x="10180485" y="2975412"/>
                  </a:lnTo>
                  <a:lnTo>
                    <a:pt x="0" y="2975412"/>
                  </a:lnTo>
                  <a:lnTo>
                    <a:pt x="0" y="0"/>
                  </a:lnTo>
                  <a:close/>
                </a:path>
              </a:pathLst>
            </a:custGeom>
            <a:blipFill>
              <a:blip r:embed="rId3"/>
              <a:stretch>
                <a:fillRect l="0" t="0" r="0" b="0"/>
              </a:stretch>
            </a:blipFill>
          </p:spPr>
        </p:sp>
        <p:sp>
          <p:nvSpPr>
            <p:cNvPr name="AutoShape 12" id="12"/>
            <p:cNvSpPr/>
            <p:nvPr/>
          </p:nvSpPr>
          <p:spPr>
            <a:xfrm>
              <a:off x="68659" y="2708496"/>
              <a:ext cx="12637221" cy="0"/>
            </a:xfrm>
            <a:prstGeom prst="line">
              <a:avLst/>
            </a:prstGeom>
            <a:ln cap="flat" w="50800">
              <a:solidFill>
                <a:srgbClr val="7C7E7F"/>
              </a:solidFill>
              <a:prstDash val="sysDash"/>
              <a:headEnd type="none" len="sm" w="sm"/>
              <a:tailEnd type="none" len="sm" w="sm"/>
            </a:ln>
          </p:spPr>
        </p:sp>
        <p:sp>
          <p:nvSpPr>
            <p:cNvPr name="AutoShape 13" id="13"/>
            <p:cNvSpPr/>
            <p:nvPr/>
          </p:nvSpPr>
          <p:spPr>
            <a:xfrm>
              <a:off x="68659" y="5734708"/>
              <a:ext cx="12637221" cy="0"/>
            </a:xfrm>
            <a:prstGeom prst="line">
              <a:avLst/>
            </a:prstGeom>
            <a:ln cap="flat" w="50800">
              <a:solidFill>
                <a:srgbClr val="7C7E7F"/>
              </a:solidFill>
              <a:prstDash val="sysDash"/>
              <a:headEnd type="none" len="sm" w="sm"/>
              <a:tailEnd type="none" len="sm" w="sm"/>
            </a:ln>
          </p:spPr>
        </p:sp>
        <p:sp>
          <p:nvSpPr>
            <p:cNvPr name="AutoShape 14" id="14"/>
            <p:cNvSpPr/>
            <p:nvPr/>
          </p:nvSpPr>
          <p:spPr>
            <a:xfrm flipH="true">
              <a:off x="1297027" y="1127128"/>
              <a:ext cx="0" cy="5961402"/>
            </a:xfrm>
            <a:prstGeom prst="line">
              <a:avLst/>
            </a:prstGeom>
            <a:ln cap="flat" w="50800">
              <a:solidFill>
                <a:srgbClr val="7C7E7F"/>
              </a:solidFill>
              <a:prstDash val="sysDash"/>
              <a:headEnd type="none" len="sm" w="sm"/>
              <a:tailEnd type="none" len="sm" w="sm"/>
            </a:ln>
          </p:spPr>
        </p:sp>
        <p:sp>
          <p:nvSpPr>
            <p:cNvPr name="AutoShape 15" id="15"/>
            <p:cNvSpPr/>
            <p:nvPr/>
          </p:nvSpPr>
          <p:spPr>
            <a:xfrm>
              <a:off x="11528312" y="1127128"/>
              <a:ext cx="0" cy="5961402"/>
            </a:xfrm>
            <a:prstGeom prst="line">
              <a:avLst/>
            </a:prstGeom>
            <a:ln cap="flat" w="50800">
              <a:solidFill>
                <a:srgbClr val="7C7E7F"/>
              </a:solidFill>
              <a:prstDash val="sysDash"/>
              <a:headEnd type="none" len="sm" w="sm"/>
              <a:tailEnd type="none" len="sm" w="sm"/>
            </a:ln>
          </p:spPr>
        </p:sp>
        <p:sp>
          <p:nvSpPr>
            <p:cNvPr name="AutoShape 16" id="16"/>
            <p:cNvSpPr/>
            <p:nvPr/>
          </p:nvSpPr>
          <p:spPr>
            <a:xfrm>
              <a:off x="4237937" y="1484409"/>
              <a:ext cx="0" cy="1608699"/>
            </a:xfrm>
            <a:prstGeom prst="line">
              <a:avLst/>
            </a:prstGeom>
            <a:ln cap="flat" w="50800">
              <a:solidFill>
                <a:srgbClr val="000000"/>
              </a:solidFill>
              <a:prstDash val="solid"/>
              <a:headEnd type="none" len="sm" w="sm"/>
              <a:tailEnd type="arrow" len="sm" w="med"/>
            </a:ln>
          </p:spPr>
        </p:sp>
        <p:sp>
          <p:nvSpPr>
            <p:cNvPr name="AutoShape 17" id="17"/>
            <p:cNvSpPr/>
            <p:nvPr/>
          </p:nvSpPr>
          <p:spPr>
            <a:xfrm>
              <a:off x="7775197" y="543561"/>
              <a:ext cx="20309" cy="2549547"/>
            </a:xfrm>
            <a:prstGeom prst="line">
              <a:avLst/>
            </a:prstGeom>
            <a:ln cap="flat" w="50800">
              <a:solidFill>
                <a:srgbClr val="000000"/>
              </a:solidFill>
              <a:prstDash val="solid"/>
              <a:headEnd type="none" len="sm" w="sm"/>
              <a:tailEnd type="arrow" len="sm" w="med"/>
            </a:ln>
          </p:spPr>
        </p:sp>
        <p:sp>
          <p:nvSpPr>
            <p:cNvPr name="Freeform 18" id="18"/>
            <p:cNvSpPr/>
            <p:nvPr/>
          </p:nvSpPr>
          <p:spPr>
            <a:xfrm flipH="false" flipV="false" rot="0">
              <a:off x="0" y="1317628"/>
              <a:ext cx="1246235" cy="1246235"/>
            </a:xfrm>
            <a:custGeom>
              <a:avLst/>
              <a:gdLst/>
              <a:ahLst/>
              <a:cxnLst/>
              <a:rect r="r" b="b" t="t" l="l"/>
              <a:pathLst>
                <a:path h="1246235" w="1246235">
                  <a:moveTo>
                    <a:pt x="0" y="0"/>
                  </a:moveTo>
                  <a:lnTo>
                    <a:pt x="1246235" y="0"/>
                  </a:lnTo>
                  <a:lnTo>
                    <a:pt x="1246235" y="1246235"/>
                  </a:lnTo>
                  <a:lnTo>
                    <a:pt x="0" y="12462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9" id="19"/>
            <p:cNvSpPr txBox="true"/>
            <p:nvPr/>
          </p:nvSpPr>
          <p:spPr>
            <a:xfrm rot="0">
              <a:off x="2904199" y="741047"/>
              <a:ext cx="2718276" cy="711201"/>
            </a:xfrm>
            <a:prstGeom prst="rect">
              <a:avLst/>
            </a:prstGeom>
          </p:spPr>
          <p:txBody>
            <a:bodyPr anchor="t" rtlCol="false" tIns="0" lIns="0" bIns="0" rIns="0">
              <a:spAutoFit/>
            </a:bodyPr>
            <a:lstStyle/>
            <a:p>
              <a:pPr algn="ctr">
                <a:lnSpc>
                  <a:spcPts val="4199"/>
                </a:lnSpc>
              </a:pPr>
              <a:r>
                <a:rPr lang="en-US" sz="2999" b="true">
                  <a:solidFill>
                    <a:srgbClr val="000000"/>
                  </a:solidFill>
                  <a:latin typeface="Times New Roman MT Bold"/>
                  <a:ea typeface="Times New Roman MT Bold"/>
                  <a:cs typeface="Times New Roman MT Bold"/>
                  <a:sym typeface="Times New Roman MT Bold"/>
                </a:rPr>
                <a:t>Gold Divider</a:t>
              </a:r>
            </a:p>
          </p:txBody>
        </p:sp>
        <p:sp>
          <p:nvSpPr>
            <p:cNvPr name="Freeform 20" id="20"/>
            <p:cNvSpPr/>
            <p:nvPr/>
          </p:nvSpPr>
          <p:spPr>
            <a:xfrm flipH="false" flipV="false" rot="0">
              <a:off x="0" y="5778795"/>
              <a:ext cx="1246235" cy="1246235"/>
            </a:xfrm>
            <a:custGeom>
              <a:avLst/>
              <a:gdLst/>
              <a:ahLst/>
              <a:cxnLst/>
              <a:rect r="r" b="b" t="t" l="l"/>
              <a:pathLst>
                <a:path h="1246235" w="1246235">
                  <a:moveTo>
                    <a:pt x="0" y="0"/>
                  </a:moveTo>
                  <a:lnTo>
                    <a:pt x="1246235" y="0"/>
                  </a:lnTo>
                  <a:lnTo>
                    <a:pt x="1246235" y="1246235"/>
                  </a:lnTo>
                  <a:lnTo>
                    <a:pt x="0" y="12462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1" id="21"/>
            <p:cNvSpPr/>
            <p:nvPr/>
          </p:nvSpPr>
          <p:spPr>
            <a:xfrm flipH="false" flipV="false" rot="0">
              <a:off x="11604512" y="5709308"/>
              <a:ext cx="1246235" cy="1246235"/>
            </a:xfrm>
            <a:custGeom>
              <a:avLst/>
              <a:gdLst/>
              <a:ahLst/>
              <a:cxnLst/>
              <a:rect r="r" b="b" t="t" l="l"/>
              <a:pathLst>
                <a:path h="1246235" w="1246235">
                  <a:moveTo>
                    <a:pt x="0" y="0"/>
                  </a:moveTo>
                  <a:lnTo>
                    <a:pt x="1246235" y="0"/>
                  </a:lnTo>
                  <a:lnTo>
                    <a:pt x="1246235" y="1246235"/>
                  </a:lnTo>
                  <a:lnTo>
                    <a:pt x="0" y="12462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2" id="22"/>
            <p:cNvSpPr/>
            <p:nvPr/>
          </p:nvSpPr>
          <p:spPr>
            <a:xfrm flipH="false" flipV="false" rot="0">
              <a:off x="11579112" y="1317628"/>
              <a:ext cx="1246235" cy="1246235"/>
            </a:xfrm>
            <a:custGeom>
              <a:avLst/>
              <a:gdLst/>
              <a:ahLst/>
              <a:cxnLst/>
              <a:rect r="r" b="b" t="t" l="l"/>
              <a:pathLst>
                <a:path h="1246235" w="1246235">
                  <a:moveTo>
                    <a:pt x="0" y="0"/>
                  </a:moveTo>
                  <a:lnTo>
                    <a:pt x="1246235" y="0"/>
                  </a:lnTo>
                  <a:lnTo>
                    <a:pt x="1246235" y="1246235"/>
                  </a:lnTo>
                  <a:lnTo>
                    <a:pt x="0" y="12462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Freeform 23" id="23"/>
          <p:cNvSpPr/>
          <p:nvPr/>
        </p:nvSpPr>
        <p:spPr>
          <a:xfrm flipH="false" flipV="false" rot="0">
            <a:off x="14598375" y="3571547"/>
            <a:ext cx="934676" cy="934676"/>
          </a:xfrm>
          <a:custGeom>
            <a:avLst/>
            <a:gdLst/>
            <a:ahLst/>
            <a:cxnLst/>
            <a:rect r="r" b="b" t="t" l="l"/>
            <a:pathLst>
              <a:path h="934676" w="934676">
                <a:moveTo>
                  <a:pt x="0" y="0"/>
                </a:moveTo>
                <a:lnTo>
                  <a:pt x="934676" y="0"/>
                </a:lnTo>
                <a:lnTo>
                  <a:pt x="934676" y="934676"/>
                </a:lnTo>
                <a:lnTo>
                  <a:pt x="0" y="93467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102447" y="8898818"/>
            <a:ext cx="18523358" cy="1400513"/>
          </a:xfrm>
          <a:custGeom>
            <a:avLst/>
            <a:gdLst/>
            <a:ahLst/>
            <a:cxnLst/>
            <a:rect r="r" b="b" t="t" l="l"/>
            <a:pathLst>
              <a:path h="1400513" w="18523358">
                <a:moveTo>
                  <a:pt x="0" y="1400512"/>
                </a:moveTo>
                <a:lnTo>
                  <a:pt x="18523357" y="1400512"/>
                </a:lnTo>
                <a:lnTo>
                  <a:pt x="18523357" y="0"/>
                </a:lnTo>
                <a:lnTo>
                  <a:pt x="0" y="0"/>
                </a:lnTo>
                <a:lnTo>
                  <a:pt x="0" y="1400512"/>
                </a:lnTo>
                <a:close/>
              </a:path>
            </a:pathLst>
          </a:custGeom>
          <a:blipFill>
            <a:blip r:embed="rId3"/>
            <a:stretch>
              <a:fillRect l="0" t="-2797" r="0" b="-2797"/>
            </a:stretch>
          </a:blipFill>
        </p:spPr>
      </p:sp>
      <p:grpSp>
        <p:nvGrpSpPr>
          <p:cNvPr name="Group 3" id="3"/>
          <p:cNvGrpSpPr/>
          <p:nvPr/>
        </p:nvGrpSpPr>
        <p:grpSpPr>
          <a:xfrm rot="0">
            <a:off x="10321082" y="1176797"/>
            <a:ext cx="6805310" cy="6328691"/>
            <a:chOff x="0" y="0"/>
            <a:chExt cx="874013" cy="812800"/>
          </a:xfrm>
        </p:grpSpPr>
        <p:sp>
          <p:nvSpPr>
            <p:cNvPr name="Freeform 4" id="4"/>
            <p:cNvSpPr/>
            <p:nvPr/>
          </p:nvSpPr>
          <p:spPr>
            <a:xfrm flipH="false" flipV="false" rot="0">
              <a:off x="0" y="0"/>
              <a:ext cx="874013" cy="812800"/>
            </a:xfrm>
            <a:custGeom>
              <a:avLst/>
              <a:gdLst/>
              <a:ahLst/>
              <a:cxnLst/>
              <a:rect r="r" b="b" t="t" l="l"/>
              <a:pathLst>
                <a:path h="812800" w="874013">
                  <a:moveTo>
                    <a:pt x="0" y="0"/>
                  </a:moveTo>
                  <a:lnTo>
                    <a:pt x="874013" y="0"/>
                  </a:lnTo>
                  <a:lnTo>
                    <a:pt x="874013" y="812800"/>
                  </a:lnTo>
                  <a:lnTo>
                    <a:pt x="0" y="812800"/>
                  </a:lnTo>
                  <a:close/>
                </a:path>
              </a:pathLst>
            </a:custGeom>
            <a:blipFill>
              <a:blip r:embed="rId4"/>
              <a:stretch>
                <a:fillRect l="0" t="-3888" r="0" b="-39660"/>
              </a:stretch>
            </a:blipFill>
          </p:spPr>
        </p:sp>
      </p:grpSp>
      <p:sp>
        <p:nvSpPr>
          <p:cNvPr name="TextBox 5" id="5"/>
          <p:cNvSpPr txBox="true"/>
          <p:nvPr/>
        </p:nvSpPr>
        <p:spPr>
          <a:xfrm rot="0">
            <a:off x="1028700" y="3173530"/>
            <a:ext cx="8696609" cy="5725287"/>
          </a:xfrm>
          <a:prstGeom prst="rect">
            <a:avLst/>
          </a:prstGeom>
        </p:spPr>
        <p:txBody>
          <a:bodyPr anchor="t" rtlCol="false" tIns="0" lIns="0" bIns="0" rIns="0">
            <a:spAutoFit/>
          </a:bodyPr>
          <a:lstStyle/>
          <a:p>
            <a:pPr algn="l" marL="734061" indent="-367031" lvl="1">
              <a:lnSpc>
                <a:spcPts val="3774"/>
              </a:lnSpc>
              <a:buFont typeface="Arial"/>
              <a:buChar char="•"/>
            </a:pPr>
            <a:r>
              <a:rPr lang="en-US" b="true" sz="3400">
                <a:solidFill>
                  <a:srgbClr val="000000"/>
                </a:solidFill>
                <a:latin typeface="Kievit Pro Light"/>
                <a:ea typeface="Kievit Pro Light"/>
                <a:cs typeface="Kievit Pro Light"/>
                <a:sym typeface="Kievit Pro Light"/>
              </a:rPr>
              <a:t>Ou</a:t>
            </a:r>
            <a:r>
              <a:rPr lang="en-US" b="true" sz="3400">
                <a:solidFill>
                  <a:srgbClr val="000000"/>
                </a:solidFill>
                <a:latin typeface="Kievit Pro Light"/>
                <a:ea typeface="Kievit Pro Light"/>
                <a:cs typeface="Kievit Pro Light"/>
                <a:sym typeface="Kievit Pro Light"/>
              </a:rPr>
              <a:t>r refreshed logo aligns with UC ANR, strengthening recognition and trust in our program</a:t>
            </a:r>
          </a:p>
          <a:p>
            <a:pPr algn="l">
              <a:lnSpc>
                <a:spcPts val="3774"/>
              </a:lnSpc>
            </a:pPr>
          </a:p>
          <a:p>
            <a:pPr algn="l" marL="734061" indent="-367031" lvl="1">
              <a:lnSpc>
                <a:spcPts val="3774"/>
              </a:lnSpc>
              <a:buFont typeface="Arial"/>
              <a:buChar char="•"/>
            </a:pPr>
            <a:r>
              <a:rPr lang="en-US" b="true" sz="3400">
                <a:solidFill>
                  <a:srgbClr val="000000"/>
                </a:solidFill>
                <a:latin typeface="Kievit Pro Light"/>
                <a:ea typeface="Kievit Pro Light"/>
                <a:cs typeface="Kievit Pro Light"/>
                <a:sym typeface="Kievit Pro Light"/>
              </a:rPr>
              <a:t>The updated design reflects how our program has grown, polished, forward-thinking and rooted in science</a:t>
            </a:r>
          </a:p>
          <a:p>
            <a:pPr algn="l">
              <a:lnSpc>
                <a:spcPts val="3774"/>
              </a:lnSpc>
            </a:pPr>
          </a:p>
          <a:p>
            <a:pPr algn="l" marL="734061" indent="-367031" lvl="1">
              <a:lnSpc>
                <a:spcPts val="3774"/>
              </a:lnSpc>
              <a:buFont typeface="Arial"/>
              <a:buChar char="•"/>
            </a:pPr>
            <a:r>
              <a:rPr lang="en-US" b="true" sz="3400">
                <a:solidFill>
                  <a:srgbClr val="000000"/>
                </a:solidFill>
                <a:latin typeface="Kievit Pro Light"/>
                <a:ea typeface="Kievit Pro Light"/>
                <a:cs typeface="Kievit Pro Light"/>
                <a:sym typeface="Kievit Pro Light"/>
              </a:rPr>
              <a:t>A unified and consistent look helps the public see how our program connects with the broader network of UC ANR resources and expertise</a:t>
            </a:r>
          </a:p>
        </p:txBody>
      </p:sp>
      <p:sp>
        <p:nvSpPr>
          <p:cNvPr name="TextBox 6" id="6"/>
          <p:cNvSpPr txBox="true"/>
          <p:nvPr/>
        </p:nvSpPr>
        <p:spPr>
          <a:xfrm rot="0">
            <a:off x="1028700" y="985745"/>
            <a:ext cx="5260300" cy="1773936"/>
          </a:xfrm>
          <a:prstGeom prst="rect">
            <a:avLst/>
          </a:prstGeom>
        </p:spPr>
        <p:txBody>
          <a:bodyPr anchor="t" rtlCol="false" tIns="0" lIns="0" bIns="0" rIns="0">
            <a:spAutoFit/>
          </a:bodyPr>
          <a:lstStyle/>
          <a:p>
            <a:pPr algn="ctr">
              <a:lnSpc>
                <a:spcPts val="6911"/>
              </a:lnSpc>
              <a:spcBef>
                <a:spcPct val="0"/>
              </a:spcBef>
            </a:pPr>
            <a:r>
              <a:rPr lang="en-US" b="true" sz="6399">
                <a:solidFill>
                  <a:srgbClr val="005FAE"/>
                </a:solidFill>
                <a:latin typeface="Kievit Pro Bold"/>
                <a:ea typeface="Kievit Pro Bold"/>
                <a:cs typeface="Kievit Pro Bold"/>
                <a:sym typeface="Kievit Pro Bold"/>
              </a:rPr>
              <a:t>Strengthening </a:t>
            </a:r>
          </a:p>
          <a:p>
            <a:pPr algn="l">
              <a:lnSpc>
                <a:spcPts val="6911"/>
              </a:lnSpc>
              <a:spcBef>
                <a:spcPct val="0"/>
              </a:spcBef>
            </a:pPr>
            <a:r>
              <a:rPr lang="en-US" b="true" sz="6399">
                <a:solidFill>
                  <a:srgbClr val="005FAE"/>
                </a:solidFill>
                <a:latin typeface="Kievit Pro Bold"/>
                <a:ea typeface="Kievit Pro Bold"/>
                <a:cs typeface="Kievit Pro Bold"/>
                <a:sym typeface="Kievit Pro Bold"/>
              </a:rPr>
              <a:t>Our Impact</a:t>
            </a:r>
          </a:p>
        </p:txBody>
      </p:sp>
      <p:sp>
        <p:nvSpPr>
          <p:cNvPr name="TextBox 7" id="7"/>
          <p:cNvSpPr txBox="true"/>
          <p:nvPr/>
        </p:nvSpPr>
        <p:spPr>
          <a:xfrm rot="0">
            <a:off x="10321082" y="7725141"/>
            <a:ext cx="6805310" cy="982599"/>
          </a:xfrm>
          <a:prstGeom prst="rect">
            <a:avLst/>
          </a:prstGeom>
        </p:spPr>
        <p:txBody>
          <a:bodyPr anchor="t" rtlCol="false" tIns="0" lIns="0" bIns="0" rIns="0">
            <a:spAutoFit/>
          </a:bodyPr>
          <a:lstStyle/>
          <a:p>
            <a:pPr algn="l">
              <a:lnSpc>
                <a:spcPts val="2568"/>
              </a:lnSpc>
            </a:pPr>
            <a:r>
              <a:rPr lang="en-US" sz="2400" b="true">
                <a:solidFill>
                  <a:srgbClr val="000000"/>
                </a:solidFill>
                <a:latin typeface="Kievit Pro Light"/>
                <a:ea typeface="Kievit Pro Light"/>
                <a:cs typeface="Kievit Pro Light"/>
                <a:sym typeface="Kievit Pro Light"/>
              </a:rPr>
              <a:t>Stephen Savage at the Sherwood Demo Garden has been a UC Master Gardener in El Dorado County since 1991. Photo credit | Missy Gable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102447" y="8898818"/>
            <a:ext cx="18523358" cy="1400513"/>
          </a:xfrm>
          <a:custGeom>
            <a:avLst/>
            <a:gdLst/>
            <a:ahLst/>
            <a:cxnLst/>
            <a:rect r="r" b="b" t="t" l="l"/>
            <a:pathLst>
              <a:path h="1400513" w="18523358">
                <a:moveTo>
                  <a:pt x="0" y="1400512"/>
                </a:moveTo>
                <a:lnTo>
                  <a:pt x="18523357" y="1400512"/>
                </a:lnTo>
                <a:lnTo>
                  <a:pt x="18523357" y="0"/>
                </a:lnTo>
                <a:lnTo>
                  <a:pt x="0" y="0"/>
                </a:lnTo>
                <a:lnTo>
                  <a:pt x="0" y="1400512"/>
                </a:lnTo>
                <a:close/>
              </a:path>
            </a:pathLst>
          </a:custGeom>
          <a:blipFill>
            <a:blip r:embed="rId3"/>
            <a:stretch>
              <a:fillRect l="0" t="-2797" r="0" b="-2797"/>
            </a:stretch>
          </a:blipFill>
        </p:spPr>
      </p:sp>
      <p:grpSp>
        <p:nvGrpSpPr>
          <p:cNvPr name="Group 3" id="3"/>
          <p:cNvGrpSpPr/>
          <p:nvPr/>
        </p:nvGrpSpPr>
        <p:grpSpPr>
          <a:xfrm rot="0">
            <a:off x="10321082" y="1176797"/>
            <a:ext cx="6805310" cy="7451146"/>
            <a:chOff x="0" y="0"/>
            <a:chExt cx="874013" cy="956958"/>
          </a:xfrm>
        </p:grpSpPr>
        <p:sp>
          <p:nvSpPr>
            <p:cNvPr name="Freeform 4" id="4"/>
            <p:cNvSpPr/>
            <p:nvPr/>
          </p:nvSpPr>
          <p:spPr>
            <a:xfrm flipH="false" flipV="false" rot="0">
              <a:off x="0" y="0"/>
              <a:ext cx="874013" cy="956958"/>
            </a:xfrm>
            <a:custGeom>
              <a:avLst/>
              <a:gdLst/>
              <a:ahLst/>
              <a:cxnLst/>
              <a:rect r="r" b="b" t="t" l="l"/>
              <a:pathLst>
                <a:path h="956958" w="874013">
                  <a:moveTo>
                    <a:pt x="0" y="0"/>
                  </a:moveTo>
                  <a:lnTo>
                    <a:pt x="874013" y="0"/>
                  </a:lnTo>
                  <a:lnTo>
                    <a:pt x="874013" y="956958"/>
                  </a:lnTo>
                  <a:lnTo>
                    <a:pt x="0" y="956958"/>
                  </a:lnTo>
                  <a:close/>
                </a:path>
              </a:pathLst>
            </a:custGeom>
            <a:blipFill>
              <a:blip r:embed="rId4"/>
              <a:stretch>
                <a:fillRect l="0" t="-18499" r="0" b="-18499"/>
              </a:stretch>
            </a:blipFill>
          </p:spPr>
        </p:sp>
      </p:grpSp>
      <p:sp>
        <p:nvSpPr>
          <p:cNvPr name="TextBox 5" id="5"/>
          <p:cNvSpPr txBox="true"/>
          <p:nvPr/>
        </p:nvSpPr>
        <p:spPr>
          <a:xfrm rot="0">
            <a:off x="1028700" y="3173530"/>
            <a:ext cx="8696609" cy="5249037"/>
          </a:xfrm>
          <a:prstGeom prst="rect">
            <a:avLst/>
          </a:prstGeom>
        </p:spPr>
        <p:txBody>
          <a:bodyPr anchor="t" rtlCol="false" tIns="0" lIns="0" bIns="0" rIns="0">
            <a:spAutoFit/>
          </a:bodyPr>
          <a:lstStyle/>
          <a:p>
            <a:pPr algn="l" marL="734061" indent="-367031" lvl="1">
              <a:lnSpc>
                <a:spcPts val="3774"/>
              </a:lnSpc>
              <a:buFont typeface="Arial"/>
              <a:buChar char="•"/>
            </a:pPr>
            <a:r>
              <a:rPr lang="en-US" b="true" sz="3400">
                <a:solidFill>
                  <a:srgbClr val="000000"/>
                </a:solidFill>
                <a:latin typeface="Kievit Pro Light"/>
                <a:ea typeface="Kievit Pro Light"/>
                <a:cs typeface="Kievit Pro Light"/>
                <a:sym typeface="Kievit Pro Light"/>
              </a:rPr>
              <a:t>We und</a:t>
            </a:r>
            <a:r>
              <a:rPr lang="en-US" b="true" sz="3400">
                <a:solidFill>
                  <a:srgbClr val="000000"/>
                </a:solidFill>
                <a:latin typeface="Kievit Pro Light"/>
                <a:ea typeface="Kievit Pro Light"/>
                <a:cs typeface="Kievit Pro Light"/>
                <a:sym typeface="Kievit Pro Light"/>
              </a:rPr>
              <a:t>erstand this logo is part of your identity</a:t>
            </a:r>
          </a:p>
          <a:p>
            <a:pPr algn="l">
              <a:lnSpc>
                <a:spcPts val="3774"/>
              </a:lnSpc>
            </a:pPr>
          </a:p>
          <a:p>
            <a:pPr algn="l" marL="734061" indent="-367031" lvl="1">
              <a:lnSpc>
                <a:spcPts val="3774"/>
              </a:lnSpc>
              <a:buFont typeface="Arial"/>
              <a:buChar char="•"/>
            </a:pPr>
            <a:r>
              <a:rPr lang="en-US" b="true" sz="3400">
                <a:solidFill>
                  <a:srgbClr val="000000"/>
                </a:solidFill>
                <a:latin typeface="Kievit Pro Light"/>
                <a:ea typeface="Kievit Pro Light"/>
                <a:cs typeface="Kievit Pro Light"/>
                <a:sym typeface="Kievit Pro Light"/>
              </a:rPr>
              <a:t>Change can feel bittersweet — and that’s totally okay</a:t>
            </a:r>
          </a:p>
          <a:p>
            <a:pPr algn="l">
              <a:lnSpc>
                <a:spcPts val="3774"/>
              </a:lnSpc>
            </a:pPr>
          </a:p>
          <a:p>
            <a:pPr algn="l" marL="734061" indent="-367031" lvl="1">
              <a:lnSpc>
                <a:spcPts val="3774"/>
              </a:lnSpc>
              <a:buFont typeface="Arial"/>
              <a:buChar char="•"/>
            </a:pPr>
            <a:r>
              <a:rPr lang="en-US" b="true" sz="3400">
                <a:solidFill>
                  <a:srgbClr val="000000"/>
                </a:solidFill>
                <a:latin typeface="Kievit Pro Light"/>
                <a:ea typeface="Kievit Pro Light"/>
                <a:cs typeface="Kievit Pro Light"/>
                <a:sym typeface="Kievit Pro Light"/>
              </a:rPr>
              <a:t>W</a:t>
            </a:r>
            <a:r>
              <a:rPr lang="en-US" b="true" sz="3400">
                <a:solidFill>
                  <a:srgbClr val="000000"/>
                </a:solidFill>
                <a:latin typeface="Kievit Pro Light"/>
                <a:ea typeface="Kievit Pro Light"/>
                <a:cs typeface="Kievit Pro Light"/>
                <a:sym typeface="Kievit Pro Light"/>
              </a:rPr>
              <a:t>e’re honoring past logos and celebrating this next chapter together</a:t>
            </a:r>
          </a:p>
          <a:p>
            <a:pPr algn="l">
              <a:lnSpc>
                <a:spcPts val="3774"/>
              </a:lnSpc>
            </a:pPr>
          </a:p>
          <a:p>
            <a:pPr algn="l" marL="734061" indent="-367031" lvl="1">
              <a:lnSpc>
                <a:spcPts val="3774"/>
              </a:lnSpc>
              <a:buFont typeface="Arial"/>
              <a:buChar char="•"/>
            </a:pPr>
            <a:r>
              <a:rPr lang="en-US" b="true" sz="3400">
                <a:solidFill>
                  <a:srgbClr val="000000"/>
                </a:solidFill>
                <a:latin typeface="Kievit Pro Light"/>
                <a:ea typeface="Kievit Pro Light"/>
                <a:cs typeface="Kievit Pro Light"/>
                <a:sym typeface="Kievit Pro Light"/>
              </a:rPr>
              <a:t>Support includes communications plan, FAQs, office hours, updated materials</a:t>
            </a:r>
          </a:p>
        </p:txBody>
      </p:sp>
      <p:sp>
        <p:nvSpPr>
          <p:cNvPr name="TextBox 6" id="6"/>
          <p:cNvSpPr txBox="true"/>
          <p:nvPr/>
        </p:nvSpPr>
        <p:spPr>
          <a:xfrm rot="0">
            <a:off x="1028700" y="1104900"/>
            <a:ext cx="5634990" cy="1773936"/>
          </a:xfrm>
          <a:prstGeom prst="rect">
            <a:avLst/>
          </a:prstGeom>
        </p:spPr>
        <p:txBody>
          <a:bodyPr anchor="t" rtlCol="false" tIns="0" lIns="0" bIns="0" rIns="0">
            <a:spAutoFit/>
          </a:bodyPr>
          <a:lstStyle/>
          <a:p>
            <a:pPr algn="ctr">
              <a:lnSpc>
                <a:spcPts val="6911"/>
              </a:lnSpc>
            </a:pPr>
            <a:r>
              <a:rPr lang="en-US" sz="6399" b="true">
                <a:solidFill>
                  <a:srgbClr val="005FAE"/>
                </a:solidFill>
                <a:latin typeface="Kievit Pro Bold"/>
                <a:ea typeface="Kievit Pro Bold"/>
                <a:cs typeface="Kievit Pro Bold"/>
                <a:sym typeface="Kievit Pro Bold"/>
              </a:rPr>
              <a:t>Support During </a:t>
            </a:r>
          </a:p>
          <a:p>
            <a:pPr algn="l">
              <a:lnSpc>
                <a:spcPts val="6911"/>
              </a:lnSpc>
              <a:spcBef>
                <a:spcPct val="0"/>
              </a:spcBef>
            </a:pPr>
            <a:r>
              <a:rPr lang="en-US" b="true" sz="6399">
                <a:solidFill>
                  <a:srgbClr val="005FAE"/>
                </a:solidFill>
                <a:latin typeface="Kievit Pro Bold"/>
                <a:ea typeface="Kievit Pro Bold"/>
                <a:cs typeface="Kievit Pro Bold"/>
                <a:sym typeface="Kievit Pro Bold"/>
              </a:rPr>
              <a:t>the Change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DAGzXQwfgGY</dc:identifier>
  <dcterms:modified xsi:type="dcterms:W3CDTF">2011-08-01T06:04:30Z</dcterms:modified>
  <cp:revision>1</cp:revision>
  <dc:title>UC Master Gardener Program Brand Refresh Launching October 13, 2025 More than a new logo—it's a chance to tell a stronger, more unified story about the incredible work you do in communities across California.</dc:title>
</cp:coreProperties>
</file>