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8"/>
  </p:notesMasterIdLst>
  <p:sldIdLst>
    <p:sldId id="5882" r:id="rId2"/>
    <p:sldId id="2147348280" r:id="rId3"/>
    <p:sldId id="283" r:id="rId4"/>
    <p:sldId id="2147348313" r:id="rId5"/>
    <p:sldId id="2147348316" r:id="rId6"/>
    <p:sldId id="2147348304" r:id="rId7"/>
    <p:sldId id="2147348317" r:id="rId8"/>
    <p:sldId id="2147348318" r:id="rId9"/>
    <p:sldId id="2147348319" r:id="rId10"/>
    <p:sldId id="2147348320" r:id="rId11"/>
    <p:sldId id="2147348321" r:id="rId12"/>
    <p:sldId id="2147348323" r:id="rId13"/>
    <p:sldId id="2147348332" r:id="rId14"/>
    <p:sldId id="2147348314" r:id="rId15"/>
    <p:sldId id="2147348315" r:id="rId16"/>
    <p:sldId id="2147348333" r:id="rId17"/>
    <p:sldId id="2147348334" r:id="rId18"/>
    <p:sldId id="2147348306" r:id="rId19"/>
    <p:sldId id="829" r:id="rId20"/>
    <p:sldId id="866" r:id="rId21"/>
    <p:sldId id="867" r:id="rId22"/>
    <p:sldId id="868" r:id="rId23"/>
    <p:sldId id="869" r:id="rId24"/>
    <p:sldId id="279" r:id="rId25"/>
    <p:sldId id="870" r:id="rId26"/>
    <p:sldId id="2147348310" r:id="rId27"/>
    <p:sldId id="2147348307" r:id="rId28"/>
    <p:sldId id="2145704743" r:id="rId29"/>
    <p:sldId id="2147348331" r:id="rId30"/>
    <p:sldId id="2147348301" r:id="rId31"/>
    <p:sldId id="2147348302" r:id="rId32"/>
    <p:sldId id="2147348329" r:id="rId33"/>
    <p:sldId id="2147348327" r:id="rId34"/>
    <p:sldId id="2147348328" r:id="rId35"/>
    <p:sldId id="2147348330" r:id="rId36"/>
    <p:sldId id="2147348326"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ADF27A-82D8-3616-2ED3-3C05CBA0046A}" name="Maru E Fernandez Terrasa" initials="MF" userId="S::mefernandez@ucdavis.edu::023e6990-fdaf-4a74-992c-c793ec410a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C3091-2576-4695-8F5C-5862A7938740}" v="43" dt="2025-08-28T08:41:18.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5230" autoAdjust="0"/>
  </p:normalViewPr>
  <p:slideViewPr>
    <p:cSldViewPr snapToGrid="0">
      <p:cViewPr varScale="1">
        <p:scale>
          <a:sx n="94" d="100"/>
          <a:sy n="94" d="100"/>
        </p:scale>
        <p:origin x="1152" y="66"/>
      </p:cViewPr>
      <p:guideLst/>
    </p:cSldViewPr>
  </p:slideViewPr>
  <p:notesTextViewPr>
    <p:cViewPr>
      <p:scale>
        <a:sx n="75" d="100"/>
        <a:sy n="75" d="100"/>
      </p:scale>
      <p:origin x="0" y="0"/>
    </p:cViewPr>
  </p:notesTextViewPr>
  <p:notesViewPr>
    <p:cSldViewPr snapToGrid="0">
      <p:cViewPr varScale="1">
        <p:scale>
          <a:sx n="48" d="100"/>
          <a:sy n="48" d="100"/>
        </p:scale>
        <p:origin x="2748"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245665C-FCCD-49A5-8CFC-21B027DFFE95}" type="datetimeFigureOut">
              <a:rPr lang="en-US" smtClean="0"/>
              <a:t>11/4/2025</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6471F9E-E929-454F-9647-8D804B9F59FA}" type="slidenum">
              <a:rPr lang="en-US" smtClean="0"/>
              <a:t>‹#›</a:t>
            </a:fld>
            <a:endParaRPr lang="en-US" dirty="0"/>
          </a:p>
        </p:txBody>
      </p:sp>
    </p:spTree>
    <p:extLst>
      <p:ext uri="{BB962C8B-B14F-4D97-AF65-F5344CB8AC3E}">
        <p14:creationId xmlns:p14="http://schemas.microsoft.com/office/powerpoint/2010/main" val="2536225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cdavis.app.box.com/folder/289778147660?s=hvqgvv8twsv6d60r9wjls8acmnkh04t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ucdavis.app.box.com/folder/289778147660?s=hvqgvv8twsv6d60r9wjls8acmnkh04t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71F9E-E929-454F-9647-8D804B9F59FA}" type="slidenum">
              <a:rPr lang="en-US" smtClean="0"/>
              <a:t>1</a:t>
            </a:fld>
            <a:endParaRPr lang="en-US" dirty="0"/>
          </a:p>
        </p:txBody>
      </p:sp>
    </p:spTree>
    <p:extLst>
      <p:ext uri="{BB962C8B-B14F-4D97-AF65-F5344CB8AC3E}">
        <p14:creationId xmlns:p14="http://schemas.microsoft.com/office/powerpoint/2010/main" val="4290500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3375-DF05-A9A4-8C97-9D5350DC9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E5C98-8C49-82EF-408A-5D0FD8E01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0EEEF-C36F-CBF6-4A60-BE4E725DA6E8}"/>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a:t>
            </a:r>
            <a:r>
              <a:rPr lang="en-US" dirty="0"/>
              <a:t> </a:t>
            </a:r>
            <a:r>
              <a:rPr lang="en-US" sz="1200" b="0" i="0" u="none" strike="noStrike" kern="1200" dirty="0">
                <a:solidFill>
                  <a:schemeClr val="tx1"/>
                </a:solidFill>
                <a:effectLst/>
                <a:latin typeface="+mn-lt"/>
                <a:ea typeface="+mn-ea"/>
                <a:cs typeface="+mn-cs"/>
              </a:rPr>
              <a:t>Reference</a:t>
            </a:r>
            <a:r>
              <a:rPr lang="en-US" dirty="0"/>
              <a:t> </a:t>
            </a:r>
            <a:r>
              <a:rPr lang="en-US" sz="1200" b="0" i="0" u="none" strike="noStrike" kern="1200" dirty="0">
                <a:solidFill>
                  <a:schemeClr val="tx1"/>
                </a:solidFill>
                <a:effectLst/>
                <a:latin typeface="+mn-lt"/>
                <a:ea typeface="+mn-ea"/>
                <a:cs typeface="+mn-cs"/>
              </a:rPr>
              <a:t>Entity</a:t>
            </a:r>
            <a:r>
              <a:rPr lang="en-US" dirty="0"/>
              <a:t> </a:t>
            </a:r>
            <a:r>
              <a:rPr lang="en-US" sz="1200" b="0" i="0" u="none" strike="noStrike" kern="1200" dirty="0">
                <a:solidFill>
                  <a:schemeClr val="tx1"/>
                </a:solidFill>
                <a:effectLst/>
                <a:latin typeface="+mn-lt"/>
                <a:ea typeface="+mn-ea"/>
                <a:cs typeface="+mn-cs"/>
              </a:rPr>
              <a:t>Fund</a:t>
            </a:r>
            <a:r>
              <a:rPr lang="en-US" dirty="0"/>
              <a:t> </a:t>
            </a:r>
            <a:r>
              <a:rPr lang="en-US" sz="1200" b="0" i="0" u="none" strike="noStrike" kern="1200" dirty="0">
                <a:solidFill>
                  <a:schemeClr val="tx1"/>
                </a:solidFill>
                <a:effectLst/>
                <a:latin typeface="+mn-lt"/>
                <a:ea typeface="+mn-ea"/>
                <a:cs typeface="+mn-cs"/>
              </a:rPr>
              <a:t>Financial Department</a:t>
            </a:r>
            <a:r>
              <a:rPr lang="en-US" dirty="0"/>
              <a:t> </a:t>
            </a:r>
            <a:r>
              <a:rPr lang="en-US" sz="1200" b="0" i="0" u="none" strike="noStrike" kern="1200" dirty="0">
                <a:solidFill>
                  <a:schemeClr val="tx1"/>
                </a:solidFill>
                <a:effectLst/>
                <a:latin typeface="+mn-lt"/>
                <a:ea typeface="+mn-ea"/>
                <a:cs typeface="+mn-cs"/>
              </a:rPr>
              <a:t>Natural Account</a:t>
            </a:r>
            <a:r>
              <a:rPr lang="en-US" dirty="0"/>
              <a:t> </a:t>
            </a:r>
            <a:r>
              <a:rPr lang="en-US" sz="1200" b="0" i="0" u="none" strike="noStrike" kern="1200" dirty="0">
                <a:solidFill>
                  <a:schemeClr val="tx1"/>
                </a:solidFill>
                <a:effectLst/>
                <a:latin typeface="+mn-lt"/>
                <a:ea typeface="+mn-ea"/>
                <a:cs typeface="+mn-cs"/>
              </a:rPr>
              <a:t>Purpose</a:t>
            </a:r>
            <a:r>
              <a:rPr lang="en-US" dirty="0"/>
              <a:t> </a:t>
            </a:r>
            <a:r>
              <a:rPr lang="en-US" sz="1200" b="0" i="0" u="none" strike="noStrike" kern="1200" dirty="0">
                <a:solidFill>
                  <a:schemeClr val="tx1"/>
                </a:solidFill>
                <a:effectLst/>
                <a:latin typeface="+mn-lt"/>
                <a:ea typeface="+mn-ea"/>
                <a:cs typeface="+mn-cs"/>
              </a:rPr>
              <a:t>Program</a:t>
            </a:r>
            <a:r>
              <a:rPr lang="en-US" dirty="0"/>
              <a:t> </a:t>
            </a:r>
            <a:r>
              <a:rPr lang="en-US" sz="1200" b="0" i="0" u="none" strike="noStrike" kern="1200" dirty="0">
                <a:solidFill>
                  <a:schemeClr val="tx1"/>
                </a:solidFill>
                <a:effectLst/>
                <a:latin typeface="+mn-lt"/>
                <a:ea typeface="+mn-ea"/>
                <a:cs typeface="+mn-cs"/>
              </a:rPr>
              <a:t>Project ID</a:t>
            </a:r>
            <a:r>
              <a:rPr lang="en-US" dirty="0"/>
              <a:t> </a:t>
            </a:r>
            <a:r>
              <a:rPr lang="en-US" sz="1200" b="0" i="0" u="none" strike="noStrike" kern="1200" dirty="0">
                <a:solidFill>
                  <a:schemeClr val="tx1"/>
                </a:solidFill>
                <a:effectLst/>
                <a:latin typeface="+mn-lt"/>
                <a:ea typeface="+mn-ea"/>
                <a:cs typeface="+mn-cs"/>
              </a:rPr>
              <a:t>Activity</a:t>
            </a:r>
            <a:r>
              <a:rPr lang="en-US" dirty="0"/>
              <a:t> </a:t>
            </a:r>
          </a:p>
        </p:txBody>
      </p:sp>
      <p:sp>
        <p:nvSpPr>
          <p:cNvPr id="4" name="Slide Number Placeholder 3">
            <a:extLst>
              <a:ext uri="{FF2B5EF4-FFF2-40B4-BE49-F238E27FC236}">
                <a16:creationId xmlns:a16="http://schemas.microsoft.com/office/drawing/2014/main" id="{B9A4DC0F-0942-CD39-F49D-32076883171D}"/>
              </a:ext>
            </a:extLst>
          </p:cNvPr>
          <p:cNvSpPr>
            <a:spLocks noGrp="1"/>
          </p:cNvSpPr>
          <p:nvPr>
            <p:ph type="sldNum" sz="quarter" idx="5"/>
          </p:nvPr>
        </p:nvSpPr>
        <p:spPr/>
        <p:txBody>
          <a:bodyPr/>
          <a:lstStyle/>
          <a:p>
            <a:fld id="{56471F9E-E929-454F-9647-8D804B9F59FA}" type="slidenum">
              <a:rPr lang="en-US" smtClean="0"/>
              <a:t>10</a:t>
            </a:fld>
            <a:endParaRPr lang="en-US" dirty="0"/>
          </a:p>
        </p:txBody>
      </p:sp>
    </p:spTree>
    <p:extLst>
      <p:ext uri="{BB962C8B-B14F-4D97-AF65-F5344CB8AC3E}">
        <p14:creationId xmlns:p14="http://schemas.microsoft.com/office/powerpoint/2010/main" val="337404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4E9D-26AA-01F7-0919-44254D1BB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6C6B0-B5CE-94E4-7771-76B9EB655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0FF62-0BAC-6C83-404B-3FA189F9E74E}"/>
              </a:ext>
            </a:extLst>
          </p:cNvPr>
          <p:cNvSpPr>
            <a:spLocks noGrp="1"/>
          </p:cNvSpPr>
          <p:nvPr>
            <p:ph type="body" idx="1"/>
          </p:nvPr>
        </p:nvSpPr>
        <p:spPr/>
        <p:txBody>
          <a:bodyPr/>
          <a:lstStyle/>
          <a:p>
            <a:r>
              <a:rPr lang="en-US" dirty="0"/>
              <a:t>https://ucanr.edu/site/uc-anr-business-operations-center/ucce-funding-allocations#CES</a:t>
            </a:r>
          </a:p>
          <a:p>
            <a:endParaRPr lang="en-US" dirty="0"/>
          </a:p>
        </p:txBody>
      </p:sp>
      <p:sp>
        <p:nvSpPr>
          <p:cNvPr id="4" name="Slide Number Placeholder 3">
            <a:extLst>
              <a:ext uri="{FF2B5EF4-FFF2-40B4-BE49-F238E27FC236}">
                <a16:creationId xmlns:a16="http://schemas.microsoft.com/office/drawing/2014/main" id="{C1C2C840-FCD6-A610-DA5B-6FF874A580C9}"/>
              </a:ext>
            </a:extLst>
          </p:cNvPr>
          <p:cNvSpPr>
            <a:spLocks noGrp="1"/>
          </p:cNvSpPr>
          <p:nvPr>
            <p:ph type="sldNum" sz="quarter" idx="5"/>
          </p:nvPr>
        </p:nvSpPr>
        <p:spPr/>
        <p:txBody>
          <a:bodyPr/>
          <a:lstStyle/>
          <a:p>
            <a:fld id="{56471F9E-E929-454F-9647-8D804B9F59FA}" type="slidenum">
              <a:rPr lang="en-US" smtClean="0"/>
              <a:t>11</a:t>
            </a:fld>
            <a:endParaRPr lang="en-US" dirty="0"/>
          </a:p>
        </p:txBody>
      </p:sp>
    </p:spTree>
    <p:extLst>
      <p:ext uri="{BB962C8B-B14F-4D97-AF65-F5344CB8AC3E}">
        <p14:creationId xmlns:p14="http://schemas.microsoft.com/office/powerpoint/2010/main" val="364695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B809A-3DE1-EEA4-6FBA-AB7765EB2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0E676-D295-86A6-38FE-EE9448C5B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C87BA-EF00-C6A2-CBA2-CA6E1B352DAE}"/>
              </a:ext>
            </a:extLst>
          </p:cNvPr>
          <p:cNvSpPr>
            <a:spLocks noGrp="1"/>
          </p:cNvSpPr>
          <p:nvPr>
            <p:ph type="body" idx="1"/>
          </p:nvPr>
        </p:nvSpPr>
        <p:spPr/>
        <p:txBody>
          <a:bodyPr/>
          <a:lstStyle/>
          <a:p>
            <a:r>
              <a:rPr lang="en-US" dirty="0"/>
              <a:t>https://ucanr.edu/site/uc-anr-business-operations-center/ucce-funding-allocations#Director%20Support</a:t>
            </a:r>
          </a:p>
          <a:p>
            <a:endParaRPr lang="en-US" dirty="0"/>
          </a:p>
        </p:txBody>
      </p:sp>
      <p:sp>
        <p:nvSpPr>
          <p:cNvPr id="4" name="Slide Number Placeholder 3">
            <a:extLst>
              <a:ext uri="{FF2B5EF4-FFF2-40B4-BE49-F238E27FC236}">
                <a16:creationId xmlns:a16="http://schemas.microsoft.com/office/drawing/2014/main" id="{BEB2B5DF-B14E-8839-3E98-DE2D920E6500}"/>
              </a:ext>
            </a:extLst>
          </p:cNvPr>
          <p:cNvSpPr>
            <a:spLocks noGrp="1"/>
          </p:cNvSpPr>
          <p:nvPr>
            <p:ph type="sldNum" sz="quarter" idx="5"/>
          </p:nvPr>
        </p:nvSpPr>
        <p:spPr/>
        <p:txBody>
          <a:bodyPr/>
          <a:lstStyle/>
          <a:p>
            <a:fld id="{56471F9E-E929-454F-9647-8D804B9F59FA}" type="slidenum">
              <a:rPr lang="en-US" smtClean="0"/>
              <a:t>12</a:t>
            </a:fld>
            <a:endParaRPr lang="en-US" dirty="0"/>
          </a:p>
        </p:txBody>
      </p:sp>
    </p:spTree>
    <p:extLst>
      <p:ext uri="{BB962C8B-B14F-4D97-AF65-F5344CB8AC3E}">
        <p14:creationId xmlns:p14="http://schemas.microsoft.com/office/powerpoint/2010/main" val="333304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85073-0F18-7CF4-48FA-B054843A1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841CB-33FB-04FC-DF07-009AADE3B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CDE4A-0438-2D9D-EF72-434D79BA26A5}"/>
              </a:ext>
            </a:extLst>
          </p:cNvPr>
          <p:cNvSpPr>
            <a:spLocks noGrp="1"/>
          </p:cNvSpPr>
          <p:nvPr>
            <p:ph type="body" idx="1"/>
          </p:nvPr>
        </p:nvSpPr>
        <p:spPr/>
        <p:txBody>
          <a:bodyPr/>
          <a:lstStyle/>
          <a:p>
            <a:r>
              <a:rPr lang="en-US" dirty="0"/>
              <a:t>https://ucanr.edu/site/uc-anr-business-operations-center/ucce-funding-allocations#AdvisorStartup</a:t>
            </a:r>
          </a:p>
          <a:p>
            <a:r>
              <a:rPr lang="en-US" dirty="0"/>
              <a:t>Uses</a:t>
            </a:r>
          </a:p>
          <a:p>
            <a:endParaRPr lang="en-US" dirty="0"/>
          </a:p>
        </p:txBody>
      </p:sp>
      <p:sp>
        <p:nvSpPr>
          <p:cNvPr id="4" name="Slide Number Placeholder 3">
            <a:extLst>
              <a:ext uri="{FF2B5EF4-FFF2-40B4-BE49-F238E27FC236}">
                <a16:creationId xmlns:a16="http://schemas.microsoft.com/office/drawing/2014/main" id="{B11E517F-795E-C5C2-D171-8EB3363EB6F9}"/>
              </a:ext>
            </a:extLst>
          </p:cNvPr>
          <p:cNvSpPr>
            <a:spLocks noGrp="1"/>
          </p:cNvSpPr>
          <p:nvPr>
            <p:ph type="sldNum" sz="quarter" idx="5"/>
          </p:nvPr>
        </p:nvSpPr>
        <p:spPr/>
        <p:txBody>
          <a:bodyPr/>
          <a:lstStyle/>
          <a:p>
            <a:fld id="{56471F9E-E929-454F-9647-8D804B9F59FA}" type="slidenum">
              <a:rPr lang="en-US" smtClean="0"/>
              <a:t>13</a:t>
            </a:fld>
            <a:endParaRPr lang="en-US" dirty="0"/>
          </a:p>
        </p:txBody>
      </p:sp>
    </p:spTree>
    <p:extLst>
      <p:ext uri="{BB962C8B-B14F-4D97-AF65-F5344CB8AC3E}">
        <p14:creationId xmlns:p14="http://schemas.microsoft.com/office/powerpoint/2010/main" val="78396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788BA-D9FB-8F7F-14E3-B8020B731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3A99F-4E50-A576-B8A3-517CC89212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3D5BD-D42C-9270-3A95-DDBCF5B76309}"/>
              </a:ext>
            </a:extLst>
          </p:cNvPr>
          <p:cNvSpPr>
            <a:spLocks noGrp="1"/>
          </p:cNvSpPr>
          <p:nvPr>
            <p:ph type="body" idx="1"/>
          </p:nvPr>
        </p:nvSpPr>
        <p:spPr/>
        <p:txBody>
          <a:bodyPr/>
          <a:lstStyle/>
          <a:p>
            <a:r>
              <a:rPr lang="en-US"/>
              <a:t>Chart of Accounts Segments</a:t>
            </a:r>
          </a:p>
          <a:p>
            <a:r>
              <a:rPr lang="en-US"/>
              <a:t>Each </a:t>
            </a:r>
            <a:r>
              <a:rPr lang="en-US" b="1"/>
              <a:t>chart string</a:t>
            </a:r>
            <a:r>
              <a:rPr lang="en-US"/>
              <a:t> may include the following components:</a:t>
            </a:r>
          </a:p>
          <a:p>
            <a:pPr algn="ctr"/>
            <a:r>
              <a:rPr lang="en-US" b="1"/>
              <a:t>Segment</a:t>
            </a:r>
            <a:endParaRPr lang="en-US"/>
          </a:p>
          <a:p>
            <a:pPr algn="ctr"/>
            <a:r>
              <a:rPr lang="en-US" b="1"/>
              <a:t>Description</a:t>
            </a:r>
            <a:endParaRPr lang="en-US"/>
          </a:p>
          <a:p>
            <a:r>
              <a:rPr lang="en-US"/>
              <a:t>Entity</a:t>
            </a:r>
          </a:p>
          <a:p>
            <a:r>
              <a:rPr lang="en-US"/>
              <a:t>Always </a:t>
            </a:r>
            <a:r>
              <a:rPr lang="en-US" b="1"/>
              <a:t>3310</a:t>
            </a:r>
            <a:r>
              <a:rPr lang="en-US"/>
              <a:t> for UC ANR</a:t>
            </a:r>
          </a:p>
          <a:p>
            <a:r>
              <a:rPr lang="en-US"/>
              <a:t>Fund</a:t>
            </a:r>
          </a:p>
          <a:p>
            <a:r>
              <a:rPr lang="en-US"/>
              <a:t>Identifies the </a:t>
            </a:r>
            <a:r>
              <a:rPr lang="en-US" b="1"/>
              <a:t>source of funding</a:t>
            </a:r>
            <a:endParaRPr lang="en-US"/>
          </a:p>
          <a:p>
            <a:r>
              <a:rPr lang="en-US"/>
              <a:t>Financial Dept</a:t>
            </a:r>
          </a:p>
          <a:p>
            <a:r>
              <a:rPr lang="en-US"/>
              <a:t>Code for your </a:t>
            </a:r>
            <a:r>
              <a:rPr lang="en-US" b="1"/>
              <a:t>county/department</a:t>
            </a:r>
            <a:endParaRPr lang="en-US"/>
          </a:p>
          <a:p>
            <a:r>
              <a:rPr lang="en-US"/>
              <a:t>Natural Account</a:t>
            </a:r>
          </a:p>
          <a:p>
            <a:r>
              <a:rPr lang="en-US"/>
              <a:t>Specifies what is being </a:t>
            </a:r>
            <a:r>
              <a:rPr lang="en-US" b="1"/>
              <a:t>purchased or reimbursed</a:t>
            </a:r>
            <a:endParaRPr lang="en-US"/>
          </a:p>
          <a:p>
            <a:r>
              <a:rPr lang="en-US"/>
              <a:t>Purpose</a:t>
            </a:r>
          </a:p>
          <a:p>
            <a:r>
              <a:rPr lang="en-US"/>
              <a:t>Used for </a:t>
            </a:r>
            <a:r>
              <a:rPr lang="en-US" b="1"/>
              <a:t>financial statement classification</a:t>
            </a:r>
            <a:endParaRPr lang="en-US"/>
          </a:p>
          <a:p>
            <a:r>
              <a:rPr lang="en-US"/>
              <a:t>Program</a:t>
            </a:r>
          </a:p>
          <a:p>
            <a:r>
              <a:rPr lang="en-US"/>
              <a:t>Indicates </a:t>
            </a:r>
            <a:r>
              <a:rPr lang="en-US" b="1"/>
              <a:t>academic/location activity</a:t>
            </a:r>
            <a:r>
              <a:rPr lang="en-US"/>
              <a:t> (e.g., PPS, UT)</a:t>
            </a:r>
          </a:p>
          <a:p>
            <a:r>
              <a:rPr lang="en-US"/>
              <a:t>Project</a:t>
            </a:r>
          </a:p>
          <a:p>
            <a:r>
              <a:rPr lang="en-US"/>
              <a:t>Tracks financials for a </a:t>
            </a:r>
            <a:r>
              <a:rPr lang="en-US" b="1"/>
              <a:t>specific body of work</a:t>
            </a:r>
            <a:endParaRPr lang="en-US"/>
          </a:p>
          <a:p>
            <a:r>
              <a:rPr lang="en-US"/>
              <a:t>Activity</a:t>
            </a:r>
          </a:p>
          <a:p>
            <a:r>
              <a:rPr lang="en-US"/>
              <a:t>Optional; used for </a:t>
            </a:r>
            <a:r>
              <a:rPr lang="en-US" b="1"/>
              <a:t>recurring or time-specific transactions</a:t>
            </a:r>
            <a:endParaRPr lang="en-US"/>
          </a:p>
          <a:p>
            <a:r>
              <a:rPr lang="en-US"/>
              <a:t>📝 </a:t>
            </a:r>
            <a:r>
              <a:rPr lang="en-US" i="1"/>
              <a:t>Not all chart strings include every segment, but most will use several of them.</a:t>
            </a:r>
            <a:endParaRPr lang="en-US"/>
          </a:p>
          <a:p>
            <a:endParaRPr lang="en-US"/>
          </a:p>
        </p:txBody>
      </p:sp>
      <p:sp>
        <p:nvSpPr>
          <p:cNvPr id="4" name="Slide Number Placeholder 3">
            <a:extLst>
              <a:ext uri="{FF2B5EF4-FFF2-40B4-BE49-F238E27FC236}">
                <a16:creationId xmlns:a16="http://schemas.microsoft.com/office/drawing/2014/main" id="{AABAB219-F8F1-6094-9C23-D980447DDB1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970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7DE78-1D14-3236-5F60-EE04E1B76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EBF1-E152-36F6-6CEA-DF32901E2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02346-A795-CFDF-AEAE-03971F6383A4}"/>
              </a:ext>
            </a:extLst>
          </p:cNvPr>
          <p:cNvSpPr>
            <a:spLocks noGrp="1"/>
          </p:cNvSpPr>
          <p:nvPr>
            <p:ph type="body" idx="1"/>
          </p:nvPr>
        </p:nvSpPr>
        <p:spPr/>
        <p:txBody>
          <a:bodyPr/>
          <a:lstStyle/>
          <a:p>
            <a:r>
              <a:rPr lang="en-US"/>
              <a:t>Chart of Accounts Segments</a:t>
            </a:r>
          </a:p>
          <a:p>
            <a:r>
              <a:rPr lang="en-US"/>
              <a:t>Each </a:t>
            </a:r>
            <a:r>
              <a:rPr lang="en-US" b="1"/>
              <a:t>chart string</a:t>
            </a:r>
            <a:r>
              <a:rPr lang="en-US"/>
              <a:t> may include the following components:</a:t>
            </a:r>
          </a:p>
          <a:p>
            <a:pPr algn="ctr"/>
            <a:r>
              <a:rPr lang="en-US" b="1"/>
              <a:t>Segment</a:t>
            </a:r>
            <a:endParaRPr lang="en-US"/>
          </a:p>
          <a:p>
            <a:pPr algn="ctr"/>
            <a:r>
              <a:rPr lang="en-US" b="1"/>
              <a:t>Description</a:t>
            </a:r>
            <a:endParaRPr lang="en-US"/>
          </a:p>
          <a:p>
            <a:r>
              <a:rPr lang="en-US"/>
              <a:t>Entity</a:t>
            </a:r>
          </a:p>
          <a:p>
            <a:r>
              <a:rPr lang="en-US"/>
              <a:t>Always </a:t>
            </a:r>
            <a:r>
              <a:rPr lang="en-US" b="1"/>
              <a:t>3310</a:t>
            </a:r>
            <a:r>
              <a:rPr lang="en-US"/>
              <a:t> for UC ANR</a:t>
            </a:r>
          </a:p>
          <a:p>
            <a:r>
              <a:rPr lang="en-US"/>
              <a:t>Fund</a:t>
            </a:r>
          </a:p>
          <a:p>
            <a:r>
              <a:rPr lang="en-US"/>
              <a:t>Identifies the </a:t>
            </a:r>
            <a:r>
              <a:rPr lang="en-US" b="1"/>
              <a:t>source of funding</a:t>
            </a:r>
            <a:endParaRPr lang="en-US"/>
          </a:p>
          <a:p>
            <a:r>
              <a:rPr lang="en-US"/>
              <a:t>Financial Dept</a:t>
            </a:r>
          </a:p>
          <a:p>
            <a:r>
              <a:rPr lang="en-US"/>
              <a:t>Code for your </a:t>
            </a:r>
            <a:r>
              <a:rPr lang="en-US" b="1"/>
              <a:t>county/department</a:t>
            </a:r>
            <a:endParaRPr lang="en-US"/>
          </a:p>
          <a:p>
            <a:r>
              <a:rPr lang="en-US"/>
              <a:t>Natural Account</a:t>
            </a:r>
          </a:p>
          <a:p>
            <a:r>
              <a:rPr lang="en-US"/>
              <a:t>Specifies what is being </a:t>
            </a:r>
            <a:r>
              <a:rPr lang="en-US" b="1"/>
              <a:t>purchased or reimbursed</a:t>
            </a:r>
            <a:endParaRPr lang="en-US"/>
          </a:p>
          <a:p>
            <a:r>
              <a:rPr lang="en-US"/>
              <a:t>Purpose</a:t>
            </a:r>
          </a:p>
          <a:p>
            <a:r>
              <a:rPr lang="en-US"/>
              <a:t>Used for </a:t>
            </a:r>
            <a:r>
              <a:rPr lang="en-US" b="1"/>
              <a:t>financial statement classification</a:t>
            </a:r>
            <a:endParaRPr lang="en-US"/>
          </a:p>
          <a:p>
            <a:r>
              <a:rPr lang="en-US"/>
              <a:t>Program</a:t>
            </a:r>
          </a:p>
          <a:p>
            <a:r>
              <a:rPr lang="en-US"/>
              <a:t>Indicates </a:t>
            </a:r>
            <a:r>
              <a:rPr lang="en-US" b="1"/>
              <a:t>academic/location activity</a:t>
            </a:r>
            <a:r>
              <a:rPr lang="en-US"/>
              <a:t> (e.g., PPS, UT)</a:t>
            </a:r>
          </a:p>
          <a:p>
            <a:r>
              <a:rPr lang="en-US"/>
              <a:t>Project</a:t>
            </a:r>
          </a:p>
          <a:p>
            <a:r>
              <a:rPr lang="en-US"/>
              <a:t>Tracks financials for a </a:t>
            </a:r>
            <a:r>
              <a:rPr lang="en-US" b="1"/>
              <a:t>specific body of work</a:t>
            </a:r>
            <a:endParaRPr lang="en-US"/>
          </a:p>
          <a:p>
            <a:r>
              <a:rPr lang="en-US"/>
              <a:t>Activity</a:t>
            </a:r>
          </a:p>
          <a:p>
            <a:r>
              <a:rPr lang="en-US"/>
              <a:t>Optional; used for </a:t>
            </a:r>
            <a:r>
              <a:rPr lang="en-US" b="1"/>
              <a:t>recurring or time-specific transactions</a:t>
            </a:r>
            <a:endParaRPr lang="en-US"/>
          </a:p>
          <a:p>
            <a:r>
              <a:rPr lang="en-US"/>
              <a:t>📝 </a:t>
            </a:r>
            <a:r>
              <a:rPr lang="en-US" i="1"/>
              <a:t>Not all chart strings include every segment, but most will use several of them.</a:t>
            </a:r>
            <a:endParaRPr lang="en-US"/>
          </a:p>
          <a:p>
            <a:endParaRPr lang="en-US"/>
          </a:p>
        </p:txBody>
      </p:sp>
      <p:sp>
        <p:nvSpPr>
          <p:cNvPr id="4" name="Slide Number Placeholder 3">
            <a:extLst>
              <a:ext uri="{FF2B5EF4-FFF2-40B4-BE49-F238E27FC236}">
                <a16:creationId xmlns:a16="http://schemas.microsoft.com/office/drawing/2014/main" id="{B5BADBCF-988D-CFE1-8C13-4B1583D5987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4094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AA64F-594E-17EB-E138-0A0F64425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BD6D7-6524-03D4-71C0-4FA2F1D60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9C41F-B694-01C9-C478-427118AF10C6}"/>
              </a:ext>
            </a:extLst>
          </p:cNvPr>
          <p:cNvSpPr>
            <a:spLocks noGrp="1"/>
          </p:cNvSpPr>
          <p:nvPr>
            <p:ph type="body" idx="1"/>
          </p:nvPr>
        </p:nvSpPr>
        <p:spPr/>
        <p:txBody>
          <a:bodyPr/>
          <a:lstStyle/>
          <a:p>
            <a:r>
              <a:rPr lang="en-US"/>
              <a:t>Chart of Accounts Segments</a:t>
            </a:r>
          </a:p>
          <a:p>
            <a:r>
              <a:rPr lang="en-US"/>
              <a:t>Each </a:t>
            </a:r>
            <a:r>
              <a:rPr lang="en-US" b="1"/>
              <a:t>chart string</a:t>
            </a:r>
            <a:r>
              <a:rPr lang="en-US"/>
              <a:t> may include the following components:</a:t>
            </a:r>
          </a:p>
          <a:p>
            <a:pPr algn="ctr"/>
            <a:r>
              <a:rPr lang="en-US" b="1"/>
              <a:t>Segment</a:t>
            </a:r>
            <a:endParaRPr lang="en-US"/>
          </a:p>
          <a:p>
            <a:pPr algn="ctr"/>
            <a:r>
              <a:rPr lang="en-US" b="1"/>
              <a:t>Description</a:t>
            </a:r>
            <a:endParaRPr lang="en-US"/>
          </a:p>
          <a:p>
            <a:r>
              <a:rPr lang="en-US"/>
              <a:t>Entity</a:t>
            </a:r>
          </a:p>
          <a:p>
            <a:r>
              <a:rPr lang="en-US"/>
              <a:t>Always </a:t>
            </a:r>
            <a:r>
              <a:rPr lang="en-US" b="1"/>
              <a:t>3310</a:t>
            </a:r>
            <a:r>
              <a:rPr lang="en-US"/>
              <a:t> for UC ANR</a:t>
            </a:r>
          </a:p>
          <a:p>
            <a:r>
              <a:rPr lang="en-US"/>
              <a:t>Fund</a:t>
            </a:r>
          </a:p>
          <a:p>
            <a:r>
              <a:rPr lang="en-US"/>
              <a:t>Identifies the </a:t>
            </a:r>
            <a:r>
              <a:rPr lang="en-US" b="1"/>
              <a:t>source of funding</a:t>
            </a:r>
            <a:endParaRPr lang="en-US"/>
          </a:p>
          <a:p>
            <a:r>
              <a:rPr lang="en-US"/>
              <a:t>Financial Dept</a:t>
            </a:r>
          </a:p>
          <a:p>
            <a:r>
              <a:rPr lang="en-US"/>
              <a:t>Code for your </a:t>
            </a:r>
            <a:r>
              <a:rPr lang="en-US" b="1"/>
              <a:t>county/department</a:t>
            </a:r>
            <a:endParaRPr lang="en-US"/>
          </a:p>
          <a:p>
            <a:r>
              <a:rPr lang="en-US"/>
              <a:t>Natural Account</a:t>
            </a:r>
          </a:p>
          <a:p>
            <a:r>
              <a:rPr lang="en-US"/>
              <a:t>Specifies what is being </a:t>
            </a:r>
            <a:r>
              <a:rPr lang="en-US" b="1"/>
              <a:t>purchased or reimbursed</a:t>
            </a:r>
            <a:endParaRPr lang="en-US"/>
          </a:p>
          <a:p>
            <a:r>
              <a:rPr lang="en-US"/>
              <a:t>Purpose</a:t>
            </a:r>
          </a:p>
          <a:p>
            <a:r>
              <a:rPr lang="en-US"/>
              <a:t>Used for </a:t>
            </a:r>
            <a:r>
              <a:rPr lang="en-US" b="1"/>
              <a:t>financial statement classification</a:t>
            </a:r>
            <a:endParaRPr lang="en-US"/>
          </a:p>
          <a:p>
            <a:r>
              <a:rPr lang="en-US"/>
              <a:t>Program</a:t>
            </a:r>
          </a:p>
          <a:p>
            <a:r>
              <a:rPr lang="en-US"/>
              <a:t>Indicates </a:t>
            </a:r>
            <a:r>
              <a:rPr lang="en-US" b="1"/>
              <a:t>academic/location activity</a:t>
            </a:r>
            <a:r>
              <a:rPr lang="en-US"/>
              <a:t> (e.g., PPS, UT)</a:t>
            </a:r>
          </a:p>
          <a:p>
            <a:r>
              <a:rPr lang="en-US"/>
              <a:t>Project</a:t>
            </a:r>
          </a:p>
          <a:p>
            <a:r>
              <a:rPr lang="en-US"/>
              <a:t>Tracks financials for a </a:t>
            </a:r>
            <a:r>
              <a:rPr lang="en-US" b="1"/>
              <a:t>specific body of work</a:t>
            </a:r>
            <a:endParaRPr lang="en-US"/>
          </a:p>
          <a:p>
            <a:r>
              <a:rPr lang="en-US"/>
              <a:t>Activity</a:t>
            </a:r>
          </a:p>
          <a:p>
            <a:r>
              <a:rPr lang="en-US"/>
              <a:t>Optional; used for </a:t>
            </a:r>
            <a:r>
              <a:rPr lang="en-US" b="1"/>
              <a:t>recurring or time-specific transactions</a:t>
            </a:r>
            <a:endParaRPr lang="en-US"/>
          </a:p>
          <a:p>
            <a:r>
              <a:rPr lang="en-US"/>
              <a:t>📝 </a:t>
            </a:r>
            <a:r>
              <a:rPr lang="en-US" i="1"/>
              <a:t>Not all chart strings include every segment, but most will use several of them.</a:t>
            </a:r>
            <a:endParaRPr lang="en-US"/>
          </a:p>
          <a:p>
            <a:endParaRPr lang="en-US"/>
          </a:p>
        </p:txBody>
      </p:sp>
      <p:sp>
        <p:nvSpPr>
          <p:cNvPr id="4" name="Slide Number Placeholder 3">
            <a:extLst>
              <a:ext uri="{FF2B5EF4-FFF2-40B4-BE49-F238E27FC236}">
                <a16:creationId xmlns:a16="http://schemas.microsoft.com/office/drawing/2014/main" id="{9522EB97-94C2-0CCB-4825-989F4417451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287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7702-0E75-3BDA-A8A0-0B8AF1796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37559-AF92-9D26-C2AF-C4BECD9D2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08CA5-F068-B4C5-E2CC-A719AFFEB744}"/>
              </a:ext>
            </a:extLst>
          </p:cNvPr>
          <p:cNvSpPr>
            <a:spLocks noGrp="1"/>
          </p:cNvSpPr>
          <p:nvPr>
            <p:ph type="body" idx="1"/>
          </p:nvPr>
        </p:nvSpPr>
        <p:spPr/>
        <p:txBody>
          <a:bodyPr/>
          <a:lstStyle/>
          <a:p>
            <a:r>
              <a:rPr lang="en-US" dirty="0"/>
              <a:t>Chart of Accounts Segments</a:t>
            </a:r>
          </a:p>
          <a:p>
            <a:r>
              <a:rPr lang="en-US" dirty="0"/>
              <a:t>Each </a:t>
            </a:r>
            <a:r>
              <a:rPr lang="en-US" b="1" dirty="0"/>
              <a:t>chart string</a:t>
            </a:r>
            <a:r>
              <a:rPr lang="en-US" dirty="0"/>
              <a:t> may include the following components:</a:t>
            </a:r>
          </a:p>
          <a:p>
            <a:pPr algn="ctr"/>
            <a:r>
              <a:rPr lang="en-US" b="1" dirty="0"/>
              <a:t>Segment</a:t>
            </a:r>
            <a:endParaRPr lang="en-US" dirty="0"/>
          </a:p>
          <a:p>
            <a:pPr algn="ctr"/>
            <a:r>
              <a:rPr lang="en-US" b="1" dirty="0"/>
              <a:t>Description</a:t>
            </a:r>
            <a:endParaRPr lang="en-US" dirty="0"/>
          </a:p>
          <a:p>
            <a:r>
              <a:rPr lang="en-US" dirty="0"/>
              <a:t>Entity</a:t>
            </a:r>
          </a:p>
          <a:p>
            <a:r>
              <a:rPr lang="en-US" dirty="0"/>
              <a:t>Always </a:t>
            </a:r>
            <a:r>
              <a:rPr lang="en-US" b="1" dirty="0"/>
              <a:t>3310</a:t>
            </a:r>
            <a:r>
              <a:rPr lang="en-US" dirty="0"/>
              <a:t> for UC ANR</a:t>
            </a:r>
          </a:p>
          <a:p>
            <a:r>
              <a:rPr lang="en-US" dirty="0"/>
              <a:t>Fund</a:t>
            </a:r>
          </a:p>
          <a:p>
            <a:r>
              <a:rPr lang="en-US" dirty="0"/>
              <a:t>Identifies the </a:t>
            </a:r>
            <a:r>
              <a:rPr lang="en-US" b="1" dirty="0"/>
              <a:t>source of funding</a:t>
            </a:r>
            <a:endParaRPr lang="en-US" dirty="0"/>
          </a:p>
          <a:p>
            <a:r>
              <a:rPr lang="en-US" dirty="0"/>
              <a:t>Financial Dept</a:t>
            </a:r>
          </a:p>
          <a:p>
            <a:r>
              <a:rPr lang="en-US" dirty="0"/>
              <a:t>Code for your </a:t>
            </a:r>
            <a:r>
              <a:rPr lang="en-US" b="1" dirty="0"/>
              <a:t>county/department</a:t>
            </a:r>
            <a:endParaRPr lang="en-US" dirty="0"/>
          </a:p>
          <a:p>
            <a:r>
              <a:rPr lang="en-US" dirty="0"/>
              <a:t>Natural Account</a:t>
            </a:r>
          </a:p>
          <a:p>
            <a:r>
              <a:rPr lang="en-US" dirty="0"/>
              <a:t>Specifies what is being </a:t>
            </a:r>
            <a:r>
              <a:rPr lang="en-US" b="1" dirty="0"/>
              <a:t>purchased or reimbursed</a:t>
            </a:r>
            <a:endParaRPr lang="en-US" dirty="0"/>
          </a:p>
          <a:p>
            <a:r>
              <a:rPr lang="en-US" dirty="0"/>
              <a:t>Purpose</a:t>
            </a:r>
          </a:p>
          <a:p>
            <a:r>
              <a:rPr lang="en-US" dirty="0"/>
              <a:t>Used for </a:t>
            </a:r>
            <a:r>
              <a:rPr lang="en-US" b="1" dirty="0"/>
              <a:t>financial statement classification</a:t>
            </a:r>
            <a:endParaRPr lang="en-US" dirty="0"/>
          </a:p>
          <a:p>
            <a:r>
              <a:rPr lang="en-US" dirty="0"/>
              <a:t>Program</a:t>
            </a:r>
          </a:p>
          <a:p>
            <a:r>
              <a:rPr lang="en-US" dirty="0"/>
              <a:t>Indicates </a:t>
            </a:r>
            <a:r>
              <a:rPr lang="en-US" b="1" dirty="0"/>
              <a:t>academic/location activity</a:t>
            </a:r>
            <a:r>
              <a:rPr lang="en-US" dirty="0"/>
              <a:t> (e.g., PPS, UT)</a:t>
            </a:r>
          </a:p>
          <a:p>
            <a:r>
              <a:rPr lang="en-US" dirty="0"/>
              <a:t>Project</a:t>
            </a:r>
          </a:p>
          <a:p>
            <a:r>
              <a:rPr lang="en-US" dirty="0"/>
              <a:t>Tracks financials for a </a:t>
            </a:r>
            <a:r>
              <a:rPr lang="en-US" b="1" dirty="0"/>
              <a:t>specific body of work</a:t>
            </a:r>
            <a:endParaRPr lang="en-US" dirty="0"/>
          </a:p>
          <a:p>
            <a:r>
              <a:rPr lang="en-US" dirty="0"/>
              <a:t>Activity</a:t>
            </a:r>
          </a:p>
          <a:p>
            <a:r>
              <a:rPr lang="en-US" dirty="0"/>
              <a:t>Optional; used for </a:t>
            </a:r>
            <a:r>
              <a:rPr lang="en-US" b="1" dirty="0"/>
              <a:t>recurring or time-specific transactions</a:t>
            </a:r>
            <a:endParaRPr lang="en-US" dirty="0"/>
          </a:p>
          <a:p>
            <a:r>
              <a:rPr lang="en-US" dirty="0"/>
              <a:t>📝 </a:t>
            </a:r>
            <a:r>
              <a:rPr lang="en-US" i="1" dirty="0"/>
              <a:t>Not all chart strings include every segment, but most will use several of them.</a:t>
            </a:r>
            <a:endParaRPr lang="en-US" dirty="0"/>
          </a:p>
          <a:p>
            <a:endParaRPr lang="en-US" dirty="0"/>
          </a:p>
        </p:txBody>
      </p:sp>
      <p:sp>
        <p:nvSpPr>
          <p:cNvPr id="4" name="Slide Number Placeholder 3">
            <a:extLst>
              <a:ext uri="{FF2B5EF4-FFF2-40B4-BE49-F238E27FC236}">
                <a16:creationId xmlns:a16="http://schemas.microsoft.com/office/drawing/2014/main" id="{ECC59FA1-B747-DE51-A8A2-06C706287A6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6669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bookmarking pages</a:t>
            </a:r>
          </a:p>
          <a:p>
            <a:r>
              <a:rPr lang="en-US" dirty="0"/>
              <a:t>https://ucanr.edu/site/anr-aggie-enterprise</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19</a:t>
            </a:fld>
            <a:endParaRPr lang="en-US"/>
          </a:p>
        </p:txBody>
      </p:sp>
    </p:spTree>
    <p:extLst>
      <p:ext uri="{BB962C8B-B14F-4D97-AF65-F5344CB8AC3E}">
        <p14:creationId xmlns:p14="http://schemas.microsoft.com/office/powerpoint/2010/main" val="337364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real time looking up financial department, Activity, Project in UCPath PPM</a:t>
            </a:r>
          </a:p>
          <a:p>
            <a:r>
              <a:rPr lang="en-US" dirty="0"/>
              <a:t>https://segmentor.ucdavis.edu/</a:t>
            </a:r>
          </a:p>
        </p:txBody>
      </p:sp>
      <p:sp>
        <p:nvSpPr>
          <p:cNvPr id="4" name="Slide Number Placeholder 3"/>
          <p:cNvSpPr>
            <a:spLocks noGrp="1"/>
          </p:cNvSpPr>
          <p:nvPr>
            <p:ph type="sldNum" sz="quarter" idx="5"/>
          </p:nvPr>
        </p:nvSpPr>
        <p:spPr/>
        <p:txBody>
          <a:bodyPr/>
          <a:lstStyle/>
          <a:p>
            <a:fld id="{E2C40387-D8E8-4747-B676-98ED036C8F01}" type="slidenum">
              <a:rPr lang="en-US" smtClean="0"/>
              <a:t>20</a:t>
            </a:fld>
            <a:endParaRPr lang="en-US"/>
          </a:p>
        </p:txBody>
      </p:sp>
    </p:spTree>
    <p:extLst>
      <p:ext uri="{BB962C8B-B14F-4D97-AF65-F5344CB8AC3E}">
        <p14:creationId xmlns:p14="http://schemas.microsoft.com/office/powerpoint/2010/main" val="20193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71F9E-E929-454F-9647-8D804B9F59FA}" type="slidenum">
              <a:rPr lang="en-US" smtClean="0"/>
              <a:t>2</a:t>
            </a:fld>
            <a:endParaRPr lang="en-US" dirty="0"/>
          </a:p>
        </p:txBody>
      </p:sp>
    </p:spTree>
    <p:extLst>
      <p:ext uri="{BB962C8B-B14F-4D97-AF65-F5344CB8AC3E}">
        <p14:creationId xmlns:p14="http://schemas.microsoft.com/office/powerpoint/2010/main" val="3291674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4AF23-9393-B4D2-A41E-5D15FCFE4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6B7D9-F7FB-1003-D47C-5CF036664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2AF13-E065-D29B-436B-820EE80FEA1F}"/>
              </a:ext>
            </a:extLst>
          </p:cNvPr>
          <p:cNvSpPr>
            <a:spLocks noGrp="1"/>
          </p:cNvSpPr>
          <p:nvPr>
            <p:ph type="body" idx="1"/>
          </p:nvPr>
        </p:nvSpPr>
        <p:spPr/>
        <p:txBody>
          <a:bodyPr/>
          <a:lstStyle/>
          <a:p>
            <a:r>
              <a:rPr lang="en-US"/>
              <a:t>Show real time looking up financial department, Activity, Project in </a:t>
            </a:r>
            <a:r>
              <a:rPr lang="en-US" err="1"/>
              <a:t>UCPath</a:t>
            </a:r>
            <a:r>
              <a:rPr lang="en-US"/>
              <a:t> PPM</a:t>
            </a:r>
          </a:p>
        </p:txBody>
      </p:sp>
      <p:sp>
        <p:nvSpPr>
          <p:cNvPr id="4" name="Slide Number Placeholder 3">
            <a:extLst>
              <a:ext uri="{FF2B5EF4-FFF2-40B4-BE49-F238E27FC236}">
                <a16:creationId xmlns:a16="http://schemas.microsoft.com/office/drawing/2014/main" id="{CF094071-D107-E10E-0CD3-DE837EC47BEC}"/>
              </a:ext>
            </a:extLst>
          </p:cNvPr>
          <p:cNvSpPr>
            <a:spLocks noGrp="1"/>
          </p:cNvSpPr>
          <p:nvPr>
            <p:ph type="sldNum" sz="quarter" idx="5"/>
          </p:nvPr>
        </p:nvSpPr>
        <p:spPr/>
        <p:txBody>
          <a:bodyPr/>
          <a:lstStyle/>
          <a:p>
            <a:fld id="{E2C40387-D8E8-4747-B676-98ED036C8F01}" type="slidenum">
              <a:rPr lang="en-US" smtClean="0"/>
              <a:t>21</a:t>
            </a:fld>
            <a:endParaRPr lang="en-US"/>
          </a:p>
        </p:txBody>
      </p:sp>
    </p:spTree>
    <p:extLst>
      <p:ext uri="{BB962C8B-B14F-4D97-AF65-F5344CB8AC3E}">
        <p14:creationId xmlns:p14="http://schemas.microsoft.com/office/powerpoint/2010/main" val="2960425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BBD97-DA37-FCDC-7200-EB71347B9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67B8C-7FEA-8579-FD6F-9F448D2368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F1BD9-AA8E-ECAF-8AD0-B70BB0FC99AB}"/>
              </a:ext>
            </a:extLst>
          </p:cNvPr>
          <p:cNvSpPr>
            <a:spLocks noGrp="1"/>
          </p:cNvSpPr>
          <p:nvPr>
            <p:ph type="body" idx="1"/>
          </p:nvPr>
        </p:nvSpPr>
        <p:spPr/>
        <p:txBody>
          <a:bodyPr/>
          <a:lstStyle/>
          <a:p>
            <a:r>
              <a:rPr lang="en-US"/>
              <a:t>Show real time looking up financial department, Activity, Project in </a:t>
            </a:r>
            <a:r>
              <a:rPr lang="en-US" err="1"/>
              <a:t>UCPath</a:t>
            </a:r>
            <a:r>
              <a:rPr lang="en-US"/>
              <a:t> PPM</a:t>
            </a:r>
          </a:p>
        </p:txBody>
      </p:sp>
      <p:sp>
        <p:nvSpPr>
          <p:cNvPr id="4" name="Slide Number Placeholder 3">
            <a:extLst>
              <a:ext uri="{FF2B5EF4-FFF2-40B4-BE49-F238E27FC236}">
                <a16:creationId xmlns:a16="http://schemas.microsoft.com/office/drawing/2014/main" id="{416A3087-55CF-DCA9-66B0-3F3B20473245}"/>
              </a:ext>
            </a:extLst>
          </p:cNvPr>
          <p:cNvSpPr>
            <a:spLocks noGrp="1"/>
          </p:cNvSpPr>
          <p:nvPr>
            <p:ph type="sldNum" sz="quarter" idx="5"/>
          </p:nvPr>
        </p:nvSpPr>
        <p:spPr/>
        <p:txBody>
          <a:bodyPr/>
          <a:lstStyle/>
          <a:p>
            <a:fld id="{E2C40387-D8E8-4747-B676-98ED036C8F01}" type="slidenum">
              <a:rPr lang="en-US" smtClean="0"/>
              <a:t>22</a:t>
            </a:fld>
            <a:endParaRPr lang="en-US"/>
          </a:p>
        </p:txBody>
      </p:sp>
    </p:spTree>
    <p:extLst>
      <p:ext uri="{BB962C8B-B14F-4D97-AF65-F5344CB8AC3E}">
        <p14:creationId xmlns:p14="http://schemas.microsoft.com/office/powerpoint/2010/main" val="296631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https://finjector.ucdavis.edu/teams</a:t>
            </a:r>
          </a:p>
        </p:txBody>
      </p:sp>
      <p:sp>
        <p:nvSpPr>
          <p:cNvPr id="4" name="Slide Number Placeholder 3"/>
          <p:cNvSpPr>
            <a:spLocks noGrp="1"/>
          </p:cNvSpPr>
          <p:nvPr>
            <p:ph type="sldNum" sz="quarter" idx="5"/>
          </p:nvPr>
        </p:nvSpPr>
        <p:spPr/>
        <p:txBody>
          <a:bodyPr/>
          <a:lstStyle/>
          <a:p>
            <a:fld id="{E2C40387-D8E8-4747-B676-98ED036C8F01}" type="slidenum">
              <a:rPr lang="en-US" smtClean="0"/>
              <a:t>23</a:t>
            </a:fld>
            <a:endParaRPr lang="en-US"/>
          </a:p>
        </p:txBody>
      </p:sp>
    </p:spTree>
    <p:extLst>
      <p:ext uri="{BB962C8B-B14F-4D97-AF65-F5344CB8AC3E}">
        <p14:creationId xmlns:p14="http://schemas.microsoft.com/office/powerpoint/2010/main" val="627726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indent="0"/>
            <a:r>
              <a:rPr lang="en-US" dirty="0"/>
              <a:t>https://finjector.ucdavis.edu/teams</a:t>
            </a:r>
            <a:endParaRPr dirty="0"/>
          </a:p>
        </p:txBody>
      </p:sp>
      <p:sp>
        <p:nvSpPr>
          <p:cNvPr id="345" name="Google Shape;345;p41:notes"/>
          <p:cNvSpPr>
            <a:spLocks noGrp="1" noRot="1" noChangeAspect="1"/>
          </p:cNvSpPr>
          <p:nvPr>
            <p:ph type="sldImg" idx="2"/>
          </p:nvPr>
        </p:nvSpPr>
        <p:spPr>
          <a:xfrm>
            <a:off x="706438" y="1154113"/>
            <a:ext cx="5537200"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530E5-2078-4F07-5DCF-54A7071A3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EA6BC-11EE-A4E1-2A67-0C96D5C11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EEF36-EE9B-3B56-3DE1-616477E9A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C6CEA0-C7DF-E27D-84FC-B2DD86E10986}"/>
              </a:ext>
            </a:extLst>
          </p:cNvPr>
          <p:cNvSpPr>
            <a:spLocks noGrp="1"/>
          </p:cNvSpPr>
          <p:nvPr>
            <p:ph type="sldNum" sz="quarter" idx="5"/>
          </p:nvPr>
        </p:nvSpPr>
        <p:spPr/>
        <p:txBody>
          <a:bodyPr/>
          <a:lstStyle/>
          <a:p>
            <a:fld id="{E2C40387-D8E8-4747-B676-98ED036C8F01}" type="slidenum">
              <a:rPr lang="en-US" smtClean="0"/>
              <a:t>25</a:t>
            </a:fld>
            <a:endParaRPr lang="en-US"/>
          </a:p>
        </p:txBody>
      </p:sp>
    </p:spTree>
    <p:extLst>
      <p:ext uri="{BB962C8B-B14F-4D97-AF65-F5344CB8AC3E}">
        <p14:creationId xmlns:p14="http://schemas.microsoft.com/office/powerpoint/2010/main" val="3701864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B5FC1-2BF2-5865-0FB2-D0ACA0080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CAC97-F64B-1D75-6880-0732A4F98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96BC9-1055-D3E6-24B7-481E61F139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Share screen and walk through webpage with more information on this</a:t>
            </a:r>
            <a:r>
              <a:rPr lang="en-US" dirty="0"/>
              <a:t>:  https://ucanr.edu/site/uc-anr-business-operations-center/ucce-funding-allocations</a:t>
            </a:r>
          </a:p>
          <a:p>
            <a:endParaRPr lang="en-US" dirty="0"/>
          </a:p>
          <a:p>
            <a:endParaRPr lang="en-US" dirty="0"/>
          </a:p>
          <a:p>
            <a:r>
              <a:rPr lang="en-US" dirty="0"/>
              <a:t>Fund Management -&gt; UCCE Funding Allocations</a:t>
            </a:r>
          </a:p>
          <a:p>
            <a:r>
              <a:rPr lang="en-US" dirty="0"/>
              <a:t>https://ucanr.edu/site/uc-anr-business-operations-center/fund-management</a:t>
            </a:r>
          </a:p>
          <a:p>
            <a:endParaRPr lang="en-US" dirty="0"/>
          </a:p>
        </p:txBody>
      </p:sp>
      <p:sp>
        <p:nvSpPr>
          <p:cNvPr id="4" name="Slide Number Placeholder 3">
            <a:extLst>
              <a:ext uri="{FF2B5EF4-FFF2-40B4-BE49-F238E27FC236}">
                <a16:creationId xmlns:a16="http://schemas.microsoft.com/office/drawing/2014/main" id="{8FAB7587-49FA-2BE6-75F6-4BF7624D53BA}"/>
              </a:ext>
            </a:extLst>
          </p:cNvPr>
          <p:cNvSpPr>
            <a:spLocks noGrp="1"/>
          </p:cNvSpPr>
          <p:nvPr>
            <p:ph type="sldNum" sz="quarter" idx="5"/>
          </p:nvPr>
        </p:nvSpPr>
        <p:spPr/>
        <p:txBody>
          <a:bodyPr/>
          <a:lstStyle/>
          <a:p>
            <a:fld id="{56471F9E-E929-454F-9647-8D804B9F59FA}" type="slidenum">
              <a:rPr lang="en-US" smtClean="0"/>
              <a:t>26</a:t>
            </a:fld>
            <a:endParaRPr lang="en-US" dirty="0"/>
          </a:p>
        </p:txBody>
      </p:sp>
    </p:spTree>
    <p:extLst>
      <p:ext uri="{BB962C8B-B14F-4D97-AF65-F5344CB8AC3E}">
        <p14:creationId xmlns:p14="http://schemas.microsoft.com/office/powerpoint/2010/main" val="2667166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71F9E-E929-454F-9647-8D804B9F59FA}" type="slidenum">
              <a:rPr lang="en-US" smtClean="0"/>
              <a:t>27</a:t>
            </a:fld>
            <a:endParaRPr lang="en-US" dirty="0"/>
          </a:p>
        </p:txBody>
      </p:sp>
    </p:spTree>
    <p:extLst>
      <p:ext uri="{BB962C8B-B14F-4D97-AF65-F5344CB8AC3E}">
        <p14:creationId xmlns:p14="http://schemas.microsoft.com/office/powerpoint/2010/main" val="3951662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Formal decision process | Powered by Box</a:t>
            </a:r>
            <a:endParaRPr lang="en-US" dirty="0"/>
          </a:p>
        </p:txBody>
      </p:sp>
      <p:sp>
        <p:nvSpPr>
          <p:cNvPr id="4" name="Slide Number Placeholder 3"/>
          <p:cNvSpPr>
            <a:spLocks noGrp="1"/>
          </p:cNvSpPr>
          <p:nvPr>
            <p:ph type="sldNum" sz="quarter" idx="5"/>
          </p:nvPr>
        </p:nvSpPr>
        <p:spPr/>
        <p:txBody>
          <a:bodyPr/>
          <a:lstStyle/>
          <a:p>
            <a:fld id="{56471F9E-E929-454F-9647-8D804B9F59FA}" type="slidenum">
              <a:rPr lang="en-US" smtClean="0"/>
              <a:t>28</a:t>
            </a:fld>
            <a:endParaRPr lang="en-US" dirty="0"/>
          </a:p>
        </p:txBody>
      </p:sp>
    </p:spTree>
    <p:extLst>
      <p:ext uri="{BB962C8B-B14F-4D97-AF65-F5344CB8AC3E}">
        <p14:creationId xmlns:p14="http://schemas.microsoft.com/office/powerpoint/2010/main" val="3578288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9EBD9-C23E-2A9B-FBDF-E18353108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29306-470A-55E1-F5E7-60EFDDD6A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2DA5EC-8D10-9400-2BE3-0CF46B2C0C55}"/>
              </a:ext>
            </a:extLst>
          </p:cNvPr>
          <p:cNvSpPr>
            <a:spLocks noGrp="1"/>
          </p:cNvSpPr>
          <p:nvPr>
            <p:ph type="body" idx="1"/>
          </p:nvPr>
        </p:nvSpPr>
        <p:spPr/>
        <p:txBody>
          <a:bodyPr/>
          <a:lstStyle/>
          <a:p>
            <a:r>
              <a:rPr lang="en-US" dirty="0">
                <a:hlinkClick r:id="rId3"/>
              </a:rPr>
              <a:t>Formal decision process | Powered by Box</a:t>
            </a:r>
            <a:endParaRPr lang="en-US" dirty="0"/>
          </a:p>
        </p:txBody>
      </p:sp>
      <p:sp>
        <p:nvSpPr>
          <p:cNvPr id="4" name="Slide Number Placeholder 3">
            <a:extLst>
              <a:ext uri="{FF2B5EF4-FFF2-40B4-BE49-F238E27FC236}">
                <a16:creationId xmlns:a16="http://schemas.microsoft.com/office/drawing/2014/main" id="{FCD4BFD6-CCAE-77BA-68D4-E10AAE5AA228}"/>
              </a:ext>
            </a:extLst>
          </p:cNvPr>
          <p:cNvSpPr>
            <a:spLocks noGrp="1"/>
          </p:cNvSpPr>
          <p:nvPr>
            <p:ph type="sldNum" sz="quarter" idx="5"/>
          </p:nvPr>
        </p:nvSpPr>
        <p:spPr/>
        <p:txBody>
          <a:bodyPr/>
          <a:lstStyle/>
          <a:p>
            <a:fld id="{56471F9E-E929-454F-9647-8D804B9F59FA}" type="slidenum">
              <a:rPr lang="en-US" smtClean="0"/>
              <a:t>29</a:t>
            </a:fld>
            <a:endParaRPr lang="en-US" dirty="0"/>
          </a:p>
        </p:txBody>
      </p:sp>
    </p:spTree>
    <p:extLst>
      <p:ext uri="{BB962C8B-B14F-4D97-AF65-F5344CB8AC3E}">
        <p14:creationId xmlns:p14="http://schemas.microsoft.com/office/powerpoint/2010/main" val="2847579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5C40D-545A-B0FC-2163-7C220A82F5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83501-F1BC-A305-28C6-B66D54054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166C0-0DC3-05FD-9321-EFD4F87A65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06D8A2-3F3B-BD4A-7AA0-90F4551193A0}"/>
              </a:ext>
            </a:extLst>
          </p:cNvPr>
          <p:cNvSpPr>
            <a:spLocks noGrp="1"/>
          </p:cNvSpPr>
          <p:nvPr>
            <p:ph type="sldNum" sz="quarter" idx="5"/>
          </p:nvPr>
        </p:nvSpPr>
        <p:spPr/>
        <p:txBody>
          <a:bodyPr/>
          <a:lstStyle/>
          <a:p>
            <a:fld id="{56471F9E-E929-454F-9647-8D804B9F59FA}" type="slidenum">
              <a:rPr lang="en-US" smtClean="0"/>
              <a:t>30</a:t>
            </a:fld>
            <a:endParaRPr lang="en-US" dirty="0"/>
          </a:p>
        </p:txBody>
      </p:sp>
    </p:spTree>
    <p:extLst>
      <p:ext uri="{BB962C8B-B14F-4D97-AF65-F5344CB8AC3E}">
        <p14:creationId xmlns:p14="http://schemas.microsoft.com/office/powerpoint/2010/main" val="150162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of Accounts Segments</a:t>
            </a:r>
          </a:p>
          <a:p>
            <a:r>
              <a:rPr lang="en-US"/>
              <a:t>Each </a:t>
            </a:r>
            <a:r>
              <a:rPr lang="en-US" b="1"/>
              <a:t>chart string</a:t>
            </a:r>
            <a:r>
              <a:rPr lang="en-US"/>
              <a:t> may include the following components:</a:t>
            </a:r>
          </a:p>
          <a:p>
            <a:pPr algn="ctr"/>
            <a:r>
              <a:rPr lang="en-US" b="1"/>
              <a:t>Segment</a:t>
            </a:r>
            <a:endParaRPr lang="en-US"/>
          </a:p>
          <a:p>
            <a:pPr algn="ctr"/>
            <a:r>
              <a:rPr lang="en-US" b="1"/>
              <a:t>Description</a:t>
            </a:r>
            <a:endParaRPr lang="en-US"/>
          </a:p>
          <a:p>
            <a:r>
              <a:rPr lang="en-US"/>
              <a:t>Entity</a:t>
            </a:r>
          </a:p>
          <a:p>
            <a:r>
              <a:rPr lang="en-US"/>
              <a:t>Always </a:t>
            </a:r>
            <a:r>
              <a:rPr lang="en-US" b="1"/>
              <a:t>3310</a:t>
            </a:r>
            <a:r>
              <a:rPr lang="en-US"/>
              <a:t> for UC ANR</a:t>
            </a:r>
          </a:p>
          <a:p>
            <a:r>
              <a:rPr lang="en-US"/>
              <a:t>Fund</a:t>
            </a:r>
          </a:p>
          <a:p>
            <a:r>
              <a:rPr lang="en-US"/>
              <a:t>Identifies the </a:t>
            </a:r>
            <a:r>
              <a:rPr lang="en-US" b="1"/>
              <a:t>source of funding</a:t>
            </a:r>
            <a:endParaRPr lang="en-US"/>
          </a:p>
          <a:p>
            <a:r>
              <a:rPr lang="en-US"/>
              <a:t>Financial Dept</a:t>
            </a:r>
          </a:p>
          <a:p>
            <a:r>
              <a:rPr lang="en-US"/>
              <a:t>Code for your </a:t>
            </a:r>
            <a:r>
              <a:rPr lang="en-US" b="1"/>
              <a:t>county/department</a:t>
            </a:r>
            <a:endParaRPr lang="en-US"/>
          </a:p>
          <a:p>
            <a:r>
              <a:rPr lang="en-US"/>
              <a:t>Natural Account</a:t>
            </a:r>
          </a:p>
          <a:p>
            <a:r>
              <a:rPr lang="en-US"/>
              <a:t>Specifies what is being </a:t>
            </a:r>
            <a:r>
              <a:rPr lang="en-US" b="1"/>
              <a:t>purchased or reimbursed</a:t>
            </a:r>
            <a:endParaRPr lang="en-US"/>
          </a:p>
          <a:p>
            <a:r>
              <a:rPr lang="en-US"/>
              <a:t>Purpose</a:t>
            </a:r>
          </a:p>
          <a:p>
            <a:r>
              <a:rPr lang="en-US"/>
              <a:t>Used for </a:t>
            </a:r>
            <a:r>
              <a:rPr lang="en-US" b="1"/>
              <a:t>financial statement classification</a:t>
            </a:r>
            <a:endParaRPr lang="en-US"/>
          </a:p>
          <a:p>
            <a:r>
              <a:rPr lang="en-US"/>
              <a:t>Program</a:t>
            </a:r>
          </a:p>
          <a:p>
            <a:r>
              <a:rPr lang="en-US"/>
              <a:t>Indicates </a:t>
            </a:r>
            <a:r>
              <a:rPr lang="en-US" b="1"/>
              <a:t>academic/location activity</a:t>
            </a:r>
            <a:r>
              <a:rPr lang="en-US"/>
              <a:t> (e.g., PPS, UT)</a:t>
            </a:r>
          </a:p>
          <a:p>
            <a:r>
              <a:rPr lang="en-US"/>
              <a:t>Project</a:t>
            </a:r>
          </a:p>
          <a:p>
            <a:r>
              <a:rPr lang="en-US"/>
              <a:t>Tracks financials for a </a:t>
            </a:r>
            <a:r>
              <a:rPr lang="en-US" b="1"/>
              <a:t>specific body of work</a:t>
            </a:r>
            <a:endParaRPr lang="en-US"/>
          </a:p>
          <a:p>
            <a:r>
              <a:rPr lang="en-US"/>
              <a:t>Activity</a:t>
            </a:r>
          </a:p>
          <a:p>
            <a:r>
              <a:rPr lang="en-US"/>
              <a:t>Optional; used for </a:t>
            </a:r>
            <a:r>
              <a:rPr lang="en-US" b="1"/>
              <a:t>recurring or time-specific transactions</a:t>
            </a:r>
            <a:endParaRPr lang="en-US"/>
          </a:p>
          <a:p>
            <a:r>
              <a:rPr lang="en-US"/>
              <a:t>📝 </a:t>
            </a:r>
            <a:r>
              <a:rPr lang="en-US" i="1"/>
              <a:t>Not all chart strings include every segment, but most will use several of them.</a:t>
            </a:r>
            <a:endParaRPr lang="en-US"/>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7469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81D20-BE6A-D423-DC45-CC519C33A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BF423-A902-A23B-9AB0-04F91B35C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CA2C5-3D2B-B57C-85F0-793D725614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7BA958-9F19-6A82-BBBA-8ACC5B3A3249}"/>
              </a:ext>
            </a:extLst>
          </p:cNvPr>
          <p:cNvSpPr>
            <a:spLocks noGrp="1"/>
          </p:cNvSpPr>
          <p:nvPr>
            <p:ph type="sldNum" sz="quarter" idx="5"/>
          </p:nvPr>
        </p:nvSpPr>
        <p:spPr/>
        <p:txBody>
          <a:bodyPr/>
          <a:lstStyle/>
          <a:p>
            <a:fld id="{56471F9E-E929-454F-9647-8D804B9F59FA}" type="slidenum">
              <a:rPr lang="en-US" smtClean="0"/>
              <a:t>31</a:t>
            </a:fld>
            <a:endParaRPr lang="en-US" dirty="0"/>
          </a:p>
        </p:txBody>
      </p:sp>
    </p:spTree>
    <p:extLst>
      <p:ext uri="{BB962C8B-B14F-4D97-AF65-F5344CB8AC3E}">
        <p14:creationId xmlns:p14="http://schemas.microsoft.com/office/powerpoint/2010/main" val="1972084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EA06F-F3E5-44FD-1024-738827B9D7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3D47C-A79B-02A5-5486-47AE793C3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D49CF-CCA1-C5E8-AD52-055B3777E4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Share screen and walk through webpage with more information on this</a:t>
            </a:r>
            <a:r>
              <a:rPr lang="en-US" dirty="0"/>
              <a:t>:  https://ucanr.edu/site/uc-anr-business-operations-center/ucce-funding-allocations</a:t>
            </a:r>
          </a:p>
          <a:p>
            <a:endParaRPr lang="en-US" dirty="0"/>
          </a:p>
          <a:p>
            <a:endParaRPr lang="en-US" dirty="0"/>
          </a:p>
          <a:p>
            <a:r>
              <a:rPr lang="en-US" dirty="0"/>
              <a:t>Fund Management -&gt; UCCE Funding Allocations</a:t>
            </a:r>
          </a:p>
          <a:p>
            <a:r>
              <a:rPr lang="en-US" dirty="0"/>
              <a:t>https://ucanr.edu/site/uc-anr-business-operations-center/fund-management</a:t>
            </a:r>
          </a:p>
          <a:p>
            <a:endParaRPr lang="en-US" dirty="0"/>
          </a:p>
        </p:txBody>
      </p:sp>
      <p:sp>
        <p:nvSpPr>
          <p:cNvPr id="4" name="Slide Number Placeholder 3">
            <a:extLst>
              <a:ext uri="{FF2B5EF4-FFF2-40B4-BE49-F238E27FC236}">
                <a16:creationId xmlns:a16="http://schemas.microsoft.com/office/drawing/2014/main" id="{4A3B1585-FF70-E30B-4796-2CE973C89FD4}"/>
              </a:ext>
            </a:extLst>
          </p:cNvPr>
          <p:cNvSpPr>
            <a:spLocks noGrp="1"/>
          </p:cNvSpPr>
          <p:nvPr>
            <p:ph type="sldNum" sz="quarter" idx="5"/>
          </p:nvPr>
        </p:nvSpPr>
        <p:spPr/>
        <p:txBody>
          <a:bodyPr/>
          <a:lstStyle/>
          <a:p>
            <a:fld id="{56471F9E-E929-454F-9647-8D804B9F59FA}" type="slidenum">
              <a:rPr lang="en-US" smtClean="0"/>
              <a:t>32</a:t>
            </a:fld>
            <a:endParaRPr lang="en-US" dirty="0"/>
          </a:p>
        </p:txBody>
      </p:sp>
    </p:spTree>
    <p:extLst>
      <p:ext uri="{BB962C8B-B14F-4D97-AF65-F5344CB8AC3E}">
        <p14:creationId xmlns:p14="http://schemas.microsoft.com/office/powerpoint/2010/main" val="2807983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FB06C-4390-04B3-8D34-66E0FB206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1A9B7-6828-C3E0-5CEC-7A413CB66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B003A-B3B4-BE6F-BA37-937939F954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Share screen and walk through webpage with more information on this</a:t>
            </a:r>
            <a:r>
              <a:rPr lang="en-US" dirty="0"/>
              <a:t>:  https://ucanr.edu/site/uc-anr-business-operations-center/ucce-funding-allocations</a:t>
            </a:r>
          </a:p>
          <a:p>
            <a:endParaRPr lang="en-US" dirty="0"/>
          </a:p>
          <a:p>
            <a:endParaRPr lang="en-US" dirty="0"/>
          </a:p>
          <a:p>
            <a:r>
              <a:rPr lang="en-US" dirty="0"/>
              <a:t>Fund Management -&gt; UCCE Funding Allocations</a:t>
            </a:r>
          </a:p>
          <a:p>
            <a:r>
              <a:rPr lang="en-US" dirty="0"/>
              <a:t>https://ucanr.edu/site/uc-anr-business-operations-center/fund-management</a:t>
            </a:r>
          </a:p>
          <a:p>
            <a:endParaRPr lang="en-US" dirty="0"/>
          </a:p>
        </p:txBody>
      </p:sp>
      <p:sp>
        <p:nvSpPr>
          <p:cNvPr id="4" name="Slide Number Placeholder 3">
            <a:extLst>
              <a:ext uri="{FF2B5EF4-FFF2-40B4-BE49-F238E27FC236}">
                <a16:creationId xmlns:a16="http://schemas.microsoft.com/office/drawing/2014/main" id="{9B378ED6-9AE6-C075-2D91-6D2992306D02}"/>
              </a:ext>
            </a:extLst>
          </p:cNvPr>
          <p:cNvSpPr>
            <a:spLocks noGrp="1"/>
          </p:cNvSpPr>
          <p:nvPr>
            <p:ph type="sldNum" sz="quarter" idx="5"/>
          </p:nvPr>
        </p:nvSpPr>
        <p:spPr/>
        <p:txBody>
          <a:bodyPr/>
          <a:lstStyle/>
          <a:p>
            <a:fld id="{56471F9E-E929-454F-9647-8D804B9F59FA}" type="slidenum">
              <a:rPr lang="en-US" smtClean="0"/>
              <a:t>33</a:t>
            </a:fld>
            <a:endParaRPr lang="en-US" dirty="0"/>
          </a:p>
        </p:txBody>
      </p:sp>
    </p:spTree>
    <p:extLst>
      <p:ext uri="{BB962C8B-B14F-4D97-AF65-F5344CB8AC3E}">
        <p14:creationId xmlns:p14="http://schemas.microsoft.com/office/powerpoint/2010/main" val="2689562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2A5E7-E8C6-87E5-5A83-11E8DABF1C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5A111-3EFC-B6EF-0A16-296A9E79B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7D990-1BFF-D843-719D-D976B4F633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Share screen and walk through webpage with more information on this</a:t>
            </a:r>
            <a:r>
              <a:rPr lang="en-US" dirty="0"/>
              <a:t>:  https://ucanr.edu/site/uc-anr-business-operations-center/ucce-funding-allocations</a:t>
            </a:r>
          </a:p>
          <a:p>
            <a:endParaRPr lang="en-US" dirty="0"/>
          </a:p>
          <a:p>
            <a:endParaRPr lang="en-US" dirty="0"/>
          </a:p>
          <a:p>
            <a:r>
              <a:rPr lang="en-US" dirty="0"/>
              <a:t>Fund Management -&gt; UCCE Funding Allocations</a:t>
            </a:r>
          </a:p>
          <a:p>
            <a:r>
              <a:rPr lang="en-US" dirty="0"/>
              <a:t>https://ucanr.edu/site/uc-anr-business-operations-center/fund-management</a:t>
            </a:r>
          </a:p>
          <a:p>
            <a:endParaRPr lang="en-US" dirty="0"/>
          </a:p>
        </p:txBody>
      </p:sp>
      <p:sp>
        <p:nvSpPr>
          <p:cNvPr id="4" name="Slide Number Placeholder 3">
            <a:extLst>
              <a:ext uri="{FF2B5EF4-FFF2-40B4-BE49-F238E27FC236}">
                <a16:creationId xmlns:a16="http://schemas.microsoft.com/office/drawing/2014/main" id="{C9E1CC33-43FB-46FA-DF54-17FF417102C5}"/>
              </a:ext>
            </a:extLst>
          </p:cNvPr>
          <p:cNvSpPr>
            <a:spLocks noGrp="1"/>
          </p:cNvSpPr>
          <p:nvPr>
            <p:ph type="sldNum" sz="quarter" idx="5"/>
          </p:nvPr>
        </p:nvSpPr>
        <p:spPr/>
        <p:txBody>
          <a:bodyPr/>
          <a:lstStyle/>
          <a:p>
            <a:fld id="{56471F9E-E929-454F-9647-8D804B9F59FA}" type="slidenum">
              <a:rPr lang="en-US" smtClean="0"/>
              <a:t>34</a:t>
            </a:fld>
            <a:endParaRPr lang="en-US" dirty="0"/>
          </a:p>
        </p:txBody>
      </p:sp>
    </p:spTree>
    <p:extLst>
      <p:ext uri="{BB962C8B-B14F-4D97-AF65-F5344CB8AC3E}">
        <p14:creationId xmlns:p14="http://schemas.microsoft.com/office/powerpoint/2010/main" val="412719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0322F-B404-4B25-BE88-24A65FC2C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29EFB-6A7A-24C1-A842-99532D074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7E28AA-E6C5-E4B5-B486-1CB34E5C28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Share screen and walk through webpage with more information on this</a:t>
            </a:r>
            <a:r>
              <a:rPr lang="en-US" dirty="0"/>
              <a:t>:  https://ucanr.edu/site/uc-anr-business-operations-center/ucce-funding-allocations</a:t>
            </a:r>
          </a:p>
          <a:p>
            <a:endParaRPr lang="en-US" dirty="0"/>
          </a:p>
          <a:p>
            <a:endParaRPr lang="en-US" dirty="0"/>
          </a:p>
          <a:p>
            <a:r>
              <a:rPr lang="en-US" dirty="0"/>
              <a:t>Fund Management -&gt; UCCE Funding Allocations</a:t>
            </a:r>
          </a:p>
          <a:p>
            <a:r>
              <a:rPr lang="en-US" dirty="0"/>
              <a:t>https://ucanr.edu/site/uc-anr-business-operations-center/fund-management</a:t>
            </a:r>
          </a:p>
          <a:p>
            <a:endParaRPr lang="en-US" dirty="0"/>
          </a:p>
        </p:txBody>
      </p:sp>
      <p:sp>
        <p:nvSpPr>
          <p:cNvPr id="4" name="Slide Number Placeholder 3">
            <a:extLst>
              <a:ext uri="{FF2B5EF4-FFF2-40B4-BE49-F238E27FC236}">
                <a16:creationId xmlns:a16="http://schemas.microsoft.com/office/drawing/2014/main" id="{4B539687-94FB-EE99-5294-B84ED7267137}"/>
              </a:ext>
            </a:extLst>
          </p:cNvPr>
          <p:cNvSpPr>
            <a:spLocks noGrp="1"/>
          </p:cNvSpPr>
          <p:nvPr>
            <p:ph type="sldNum" sz="quarter" idx="5"/>
          </p:nvPr>
        </p:nvSpPr>
        <p:spPr/>
        <p:txBody>
          <a:bodyPr/>
          <a:lstStyle/>
          <a:p>
            <a:fld id="{56471F9E-E929-454F-9647-8D804B9F59FA}" type="slidenum">
              <a:rPr lang="en-US" smtClean="0"/>
              <a:t>35</a:t>
            </a:fld>
            <a:endParaRPr lang="en-US" dirty="0"/>
          </a:p>
        </p:txBody>
      </p:sp>
    </p:spTree>
    <p:extLst>
      <p:ext uri="{BB962C8B-B14F-4D97-AF65-F5344CB8AC3E}">
        <p14:creationId xmlns:p14="http://schemas.microsoft.com/office/powerpoint/2010/main" val="517843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321D9-25DA-6F4F-167A-F65DB0E3D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9FBC5-FC10-8249-9189-A3FA1104F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106A2B-8B42-B3C9-5A1E-F5D3A88E9F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Share screen and walk through webpage with more information on this</a:t>
            </a:r>
            <a:r>
              <a:rPr lang="en-US" dirty="0"/>
              <a:t>:  https://ucanr.edu/site/uc-anr-business-operations-center/ucce-funding-allocations</a:t>
            </a:r>
          </a:p>
          <a:p>
            <a:endParaRPr lang="en-US" dirty="0"/>
          </a:p>
          <a:p>
            <a:endParaRPr lang="en-US" dirty="0"/>
          </a:p>
          <a:p>
            <a:r>
              <a:rPr lang="en-US" dirty="0"/>
              <a:t>Fund Management -&gt; UCCE Funding Allocations</a:t>
            </a:r>
          </a:p>
          <a:p>
            <a:r>
              <a:rPr lang="en-US" dirty="0"/>
              <a:t>https://ucanr.edu/site/uc-anr-business-operations-center/fund-management</a:t>
            </a:r>
          </a:p>
          <a:p>
            <a:endParaRPr lang="en-US" dirty="0"/>
          </a:p>
        </p:txBody>
      </p:sp>
      <p:sp>
        <p:nvSpPr>
          <p:cNvPr id="4" name="Slide Number Placeholder 3">
            <a:extLst>
              <a:ext uri="{FF2B5EF4-FFF2-40B4-BE49-F238E27FC236}">
                <a16:creationId xmlns:a16="http://schemas.microsoft.com/office/drawing/2014/main" id="{80A269EA-0A66-A16C-C927-CC15E15BB01D}"/>
              </a:ext>
            </a:extLst>
          </p:cNvPr>
          <p:cNvSpPr>
            <a:spLocks noGrp="1"/>
          </p:cNvSpPr>
          <p:nvPr>
            <p:ph type="sldNum" sz="quarter" idx="5"/>
          </p:nvPr>
        </p:nvSpPr>
        <p:spPr/>
        <p:txBody>
          <a:bodyPr/>
          <a:lstStyle/>
          <a:p>
            <a:fld id="{56471F9E-E929-454F-9647-8D804B9F59FA}" type="slidenum">
              <a:rPr lang="en-US" smtClean="0"/>
              <a:t>36</a:t>
            </a:fld>
            <a:endParaRPr lang="en-US" dirty="0"/>
          </a:p>
        </p:txBody>
      </p:sp>
    </p:spTree>
    <p:extLst>
      <p:ext uri="{BB962C8B-B14F-4D97-AF65-F5344CB8AC3E}">
        <p14:creationId xmlns:p14="http://schemas.microsoft.com/office/powerpoint/2010/main" val="15988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A44F5-ACCF-09BD-BA69-546A92FD8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956B0-BF39-2C51-011C-2707A2F2A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3F9AD-F4AE-23EC-CCD9-1857F3BE7A60}"/>
              </a:ext>
            </a:extLst>
          </p:cNvPr>
          <p:cNvSpPr>
            <a:spLocks noGrp="1"/>
          </p:cNvSpPr>
          <p:nvPr>
            <p:ph type="body" idx="1"/>
          </p:nvPr>
        </p:nvSpPr>
        <p:spPr/>
        <p:txBody>
          <a:bodyPr/>
          <a:lstStyle/>
          <a:p>
            <a:r>
              <a:rPr lang="en-US"/>
              <a:t>Chart of Accounts Segments</a:t>
            </a:r>
          </a:p>
          <a:p>
            <a:r>
              <a:rPr lang="en-US"/>
              <a:t>Each </a:t>
            </a:r>
            <a:r>
              <a:rPr lang="en-US" b="1"/>
              <a:t>chart string</a:t>
            </a:r>
            <a:r>
              <a:rPr lang="en-US"/>
              <a:t> may include the following components:</a:t>
            </a:r>
          </a:p>
          <a:p>
            <a:pPr algn="ctr"/>
            <a:r>
              <a:rPr lang="en-US" b="1"/>
              <a:t>Segment</a:t>
            </a:r>
            <a:endParaRPr lang="en-US"/>
          </a:p>
          <a:p>
            <a:pPr algn="ctr"/>
            <a:r>
              <a:rPr lang="en-US" b="1"/>
              <a:t>Description</a:t>
            </a:r>
            <a:endParaRPr lang="en-US"/>
          </a:p>
          <a:p>
            <a:r>
              <a:rPr lang="en-US"/>
              <a:t>Entity</a:t>
            </a:r>
          </a:p>
          <a:p>
            <a:r>
              <a:rPr lang="en-US"/>
              <a:t>Always </a:t>
            </a:r>
            <a:r>
              <a:rPr lang="en-US" b="1"/>
              <a:t>3310</a:t>
            </a:r>
            <a:r>
              <a:rPr lang="en-US"/>
              <a:t> for UC ANR</a:t>
            </a:r>
          </a:p>
          <a:p>
            <a:r>
              <a:rPr lang="en-US"/>
              <a:t>Fund</a:t>
            </a:r>
          </a:p>
          <a:p>
            <a:r>
              <a:rPr lang="en-US"/>
              <a:t>Identifies the </a:t>
            </a:r>
            <a:r>
              <a:rPr lang="en-US" b="1"/>
              <a:t>source of funding</a:t>
            </a:r>
            <a:endParaRPr lang="en-US"/>
          </a:p>
          <a:p>
            <a:r>
              <a:rPr lang="en-US"/>
              <a:t>Financial Dept</a:t>
            </a:r>
          </a:p>
          <a:p>
            <a:r>
              <a:rPr lang="en-US"/>
              <a:t>Code for your </a:t>
            </a:r>
            <a:r>
              <a:rPr lang="en-US" b="1"/>
              <a:t>county/department</a:t>
            </a:r>
            <a:endParaRPr lang="en-US"/>
          </a:p>
          <a:p>
            <a:r>
              <a:rPr lang="en-US"/>
              <a:t>Natural Account</a:t>
            </a:r>
          </a:p>
          <a:p>
            <a:r>
              <a:rPr lang="en-US"/>
              <a:t>Specifies what is being </a:t>
            </a:r>
            <a:r>
              <a:rPr lang="en-US" b="1"/>
              <a:t>purchased or reimbursed</a:t>
            </a:r>
            <a:endParaRPr lang="en-US"/>
          </a:p>
          <a:p>
            <a:r>
              <a:rPr lang="en-US"/>
              <a:t>Purpose</a:t>
            </a:r>
          </a:p>
          <a:p>
            <a:r>
              <a:rPr lang="en-US"/>
              <a:t>Used for </a:t>
            </a:r>
            <a:r>
              <a:rPr lang="en-US" b="1"/>
              <a:t>financial statement classification</a:t>
            </a:r>
            <a:endParaRPr lang="en-US"/>
          </a:p>
          <a:p>
            <a:r>
              <a:rPr lang="en-US"/>
              <a:t>Program</a:t>
            </a:r>
          </a:p>
          <a:p>
            <a:r>
              <a:rPr lang="en-US"/>
              <a:t>Indicates </a:t>
            </a:r>
            <a:r>
              <a:rPr lang="en-US" b="1"/>
              <a:t>academic/location activity</a:t>
            </a:r>
            <a:r>
              <a:rPr lang="en-US"/>
              <a:t> (e.g., PPS, UT)</a:t>
            </a:r>
          </a:p>
          <a:p>
            <a:r>
              <a:rPr lang="en-US"/>
              <a:t>Project</a:t>
            </a:r>
          </a:p>
          <a:p>
            <a:r>
              <a:rPr lang="en-US"/>
              <a:t>Tracks financials for a </a:t>
            </a:r>
            <a:r>
              <a:rPr lang="en-US" b="1"/>
              <a:t>specific body of work</a:t>
            </a:r>
            <a:endParaRPr lang="en-US"/>
          </a:p>
          <a:p>
            <a:r>
              <a:rPr lang="en-US"/>
              <a:t>Activity</a:t>
            </a:r>
          </a:p>
          <a:p>
            <a:r>
              <a:rPr lang="en-US"/>
              <a:t>Optional; used for </a:t>
            </a:r>
            <a:r>
              <a:rPr lang="en-US" b="1"/>
              <a:t>recurring or time-specific transactions</a:t>
            </a:r>
            <a:endParaRPr lang="en-US"/>
          </a:p>
          <a:p>
            <a:r>
              <a:rPr lang="en-US"/>
              <a:t>📝 </a:t>
            </a:r>
            <a:r>
              <a:rPr lang="en-US" i="1"/>
              <a:t>Not all chart strings include every segment, but most will use several of them.</a:t>
            </a:r>
            <a:endParaRPr lang="en-US"/>
          </a:p>
          <a:p>
            <a:endParaRPr lang="en-US"/>
          </a:p>
        </p:txBody>
      </p:sp>
      <p:sp>
        <p:nvSpPr>
          <p:cNvPr id="4" name="Slide Number Placeholder 3">
            <a:extLst>
              <a:ext uri="{FF2B5EF4-FFF2-40B4-BE49-F238E27FC236}">
                <a16:creationId xmlns:a16="http://schemas.microsoft.com/office/drawing/2014/main" id="{2F9C214A-24F6-C37E-4945-AE87BCDE4E2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666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D20B0-EAEA-7C92-401A-175CF3E24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94BA0-FA18-375D-0905-C1B5AC9921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2EA56D-ABB5-3DDA-4F1F-07FBE8CD41DB}"/>
              </a:ext>
            </a:extLst>
          </p:cNvPr>
          <p:cNvSpPr>
            <a:spLocks noGrp="1"/>
          </p:cNvSpPr>
          <p:nvPr>
            <p:ph type="body" idx="1"/>
          </p:nvPr>
        </p:nvSpPr>
        <p:spPr/>
        <p:txBody>
          <a:bodyPr/>
          <a:lstStyle/>
          <a:p>
            <a:r>
              <a:rPr lang="en-US"/>
              <a:t>Chart of Accounts Segments</a:t>
            </a:r>
          </a:p>
          <a:p>
            <a:r>
              <a:rPr lang="en-US"/>
              <a:t>Each </a:t>
            </a:r>
            <a:r>
              <a:rPr lang="en-US" b="1"/>
              <a:t>chart string</a:t>
            </a:r>
            <a:r>
              <a:rPr lang="en-US"/>
              <a:t> may include the following components:</a:t>
            </a:r>
          </a:p>
          <a:p>
            <a:pPr algn="ctr"/>
            <a:r>
              <a:rPr lang="en-US" b="1"/>
              <a:t>Segment</a:t>
            </a:r>
            <a:endParaRPr lang="en-US"/>
          </a:p>
          <a:p>
            <a:pPr algn="ctr"/>
            <a:r>
              <a:rPr lang="en-US" b="1"/>
              <a:t>Description</a:t>
            </a:r>
            <a:endParaRPr lang="en-US"/>
          </a:p>
          <a:p>
            <a:r>
              <a:rPr lang="en-US"/>
              <a:t>Entity</a:t>
            </a:r>
          </a:p>
          <a:p>
            <a:r>
              <a:rPr lang="en-US"/>
              <a:t>Always </a:t>
            </a:r>
            <a:r>
              <a:rPr lang="en-US" b="1"/>
              <a:t>3310</a:t>
            </a:r>
            <a:r>
              <a:rPr lang="en-US"/>
              <a:t> for UC ANR</a:t>
            </a:r>
          </a:p>
          <a:p>
            <a:r>
              <a:rPr lang="en-US"/>
              <a:t>Fund</a:t>
            </a:r>
          </a:p>
          <a:p>
            <a:r>
              <a:rPr lang="en-US"/>
              <a:t>Identifies the </a:t>
            </a:r>
            <a:r>
              <a:rPr lang="en-US" b="1"/>
              <a:t>source of funding</a:t>
            </a:r>
            <a:endParaRPr lang="en-US"/>
          </a:p>
          <a:p>
            <a:r>
              <a:rPr lang="en-US"/>
              <a:t>Financial Dept</a:t>
            </a:r>
          </a:p>
          <a:p>
            <a:r>
              <a:rPr lang="en-US"/>
              <a:t>Code for your </a:t>
            </a:r>
            <a:r>
              <a:rPr lang="en-US" b="1"/>
              <a:t>county/department</a:t>
            </a:r>
            <a:endParaRPr lang="en-US"/>
          </a:p>
          <a:p>
            <a:r>
              <a:rPr lang="en-US"/>
              <a:t>Natural Account</a:t>
            </a:r>
          </a:p>
          <a:p>
            <a:r>
              <a:rPr lang="en-US"/>
              <a:t>Specifies what is being </a:t>
            </a:r>
            <a:r>
              <a:rPr lang="en-US" b="1"/>
              <a:t>purchased or reimbursed</a:t>
            </a:r>
            <a:endParaRPr lang="en-US"/>
          </a:p>
          <a:p>
            <a:r>
              <a:rPr lang="en-US"/>
              <a:t>Purpose</a:t>
            </a:r>
          </a:p>
          <a:p>
            <a:r>
              <a:rPr lang="en-US"/>
              <a:t>Used for </a:t>
            </a:r>
            <a:r>
              <a:rPr lang="en-US" b="1"/>
              <a:t>financial statement classification</a:t>
            </a:r>
            <a:endParaRPr lang="en-US"/>
          </a:p>
          <a:p>
            <a:r>
              <a:rPr lang="en-US"/>
              <a:t>Program</a:t>
            </a:r>
          </a:p>
          <a:p>
            <a:r>
              <a:rPr lang="en-US"/>
              <a:t>Indicates </a:t>
            </a:r>
            <a:r>
              <a:rPr lang="en-US" b="1"/>
              <a:t>academic/location activity</a:t>
            </a:r>
            <a:r>
              <a:rPr lang="en-US"/>
              <a:t> (e.g., PPS, UT)</a:t>
            </a:r>
          </a:p>
          <a:p>
            <a:r>
              <a:rPr lang="en-US"/>
              <a:t>Project</a:t>
            </a:r>
          </a:p>
          <a:p>
            <a:r>
              <a:rPr lang="en-US"/>
              <a:t>Tracks financials for a </a:t>
            </a:r>
            <a:r>
              <a:rPr lang="en-US" b="1"/>
              <a:t>specific body of work</a:t>
            </a:r>
            <a:endParaRPr lang="en-US"/>
          </a:p>
          <a:p>
            <a:r>
              <a:rPr lang="en-US"/>
              <a:t>Activity</a:t>
            </a:r>
          </a:p>
          <a:p>
            <a:r>
              <a:rPr lang="en-US"/>
              <a:t>Optional; used for </a:t>
            </a:r>
            <a:r>
              <a:rPr lang="en-US" b="1"/>
              <a:t>recurring or time-specific transactions</a:t>
            </a:r>
            <a:endParaRPr lang="en-US"/>
          </a:p>
          <a:p>
            <a:r>
              <a:rPr lang="en-US"/>
              <a:t>📝 </a:t>
            </a:r>
            <a:r>
              <a:rPr lang="en-US" i="1"/>
              <a:t>Not all chart strings include every segment, but most will use several of them.</a:t>
            </a:r>
            <a:endParaRPr lang="en-US"/>
          </a:p>
          <a:p>
            <a:endParaRPr lang="en-US"/>
          </a:p>
        </p:txBody>
      </p:sp>
      <p:sp>
        <p:nvSpPr>
          <p:cNvPr id="4" name="Slide Number Placeholder 3">
            <a:extLst>
              <a:ext uri="{FF2B5EF4-FFF2-40B4-BE49-F238E27FC236}">
                <a16:creationId xmlns:a16="http://schemas.microsoft.com/office/drawing/2014/main" id="{4EEC846B-91C1-4C68-DF7B-9F99CCDDEB9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6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71F9E-E929-454F-9647-8D804B9F59FA}" type="slidenum">
              <a:rPr lang="en-US" smtClean="0"/>
              <a:t>6</a:t>
            </a:fld>
            <a:endParaRPr lang="en-US" dirty="0"/>
          </a:p>
        </p:txBody>
      </p:sp>
    </p:spTree>
    <p:extLst>
      <p:ext uri="{BB962C8B-B14F-4D97-AF65-F5344CB8AC3E}">
        <p14:creationId xmlns:p14="http://schemas.microsoft.com/office/powerpoint/2010/main" val="166257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E3711-6FDB-C388-CD77-F1362457F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A740B-0346-E8DE-7E5F-270D7F0B8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198A6-FB22-5DDF-38A6-4A114386621F}"/>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WTR</a:t>
            </a:r>
            <a:r>
              <a:rPr lang="en-US" dirty="0"/>
              <a:t> </a:t>
            </a:r>
            <a:r>
              <a:rPr lang="en-US" sz="1200" b="0" i="0" u="none" strike="noStrike" kern="1200" dirty="0">
                <a:solidFill>
                  <a:schemeClr val="tx1"/>
                </a:solidFill>
                <a:effectLst/>
                <a:latin typeface="+mn-lt"/>
                <a:ea typeface="+mn-ea"/>
                <a:cs typeface="+mn-cs"/>
              </a:rPr>
              <a:t>Water Resources</a:t>
            </a:r>
          </a:p>
          <a:p>
            <a:r>
              <a:rPr lang="en-US" dirty="0"/>
              <a:t> </a:t>
            </a:r>
            <a:r>
              <a:rPr lang="en-US" sz="1200" b="0" i="0" u="none" strike="noStrike" kern="1200" dirty="0">
                <a:solidFill>
                  <a:schemeClr val="tx1"/>
                </a:solidFill>
                <a:effectLst/>
                <a:latin typeface="+mn-lt"/>
                <a:ea typeface="+mn-ea"/>
                <a:cs typeface="+mn-cs"/>
              </a:rPr>
              <a:t>IPM</a:t>
            </a:r>
            <a:r>
              <a:rPr lang="en-US" dirty="0"/>
              <a:t> </a:t>
            </a:r>
            <a:r>
              <a:rPr lang="en-US" sz="1200" b="0" i="0" u="none" strike="noStrike" kern="1200" dirty="0">
                <a:solidFill>
                  <a:schemeClr val="tx1"/>
                </a:solidFill>
                <a:effectLst/>
                <a:latin typeface="+mn-lt"/>
                <a:ea typeface="+mn-ea"/>
                <a:cs typeface="+mn-cs"/>
              </a:rPr>
              <a:t>Endemic and Invasive Pest Management</a:t>
            </a:r>
            <a:r>
              <a:rPr lang="en-US" dirty="0"/>
              <a:t> </a:t>
            </a:r>
          </a:p>
          <a:p>
            <a:r>
              <a:rPr lang="en-US" sz="1200" b="0" i="0" u="none" strike="noStrike" kern="1200" dirty="0">
                <a:solidFill>
                  <a:schemeClr val="tx1"/>
                </a:solidFill>
                <a:effectLst/>
                <a:latin typeface="+mn-lt"/>
                <a:ea typeface="+mn-ea"/>
                <a:cs typeface="+mn-cs"/>
              </a:rPr>
              <a:t>APS</a:t>
            </a:r>
            <a:r>
              <a:rPr lang="en-US" dirty="0"/>
              <a:t> </a:t>
            </a:r>
            <a:r>
              <a:rPr lang="en-US" sz="1200" b="0" i="0" u="none" strike="noStrike" kern="1200" dirty="0">
                <a:solidFill>
                  <a:schemeClr val="tx1"/>
                </a:solidFill>
                <a:effectLst/>
                <a:latin typeface="+mn-lt"/>
                <a:ea typeface="+mn-ea"/>
                <a:cs typeface="+mn-cs"/>
              </a:rPr>
              <a:t>Animal Production Systems</a:t>
            </a:r>
            <a:r>
              <a:rPr lang="en-US" dirty="0"/>
              <a:t> </a:t>
            </a:r>
          </a:p>
          <a:p>
            <a:r>
              <a:rPr lang="en-US" sz="1200" b="0" i="0" u="none" strike="noStrike" kern="1200" dirty="0">
                <a:solidFill>
                  <a:schemeClr val="tx1"/>
                </a:solidFill>
                <a:effectLst/>
                <a:latin typeface="+mn-lt"/>
                <a:ea typeface="+mn-ea"/>
                <a:cs typeface="+mn-cs"/>
              </a:rPr>
              <a:t>PPS</a:t>
            </a:r>
            <a:r>
              <a:rPr lang="en-US" dirty="0"/>
              <a:t> </a:t>
            </a:r>
            <a:r>
              <a:rPr lang="en-US" sz="1200" b="0" i="0" u="none" strike="noStrike" kern="1200" dirty="0">
                <a:solidFill>
                  <a:schemeClr val="tx1"/>
                </a:solidFill>
                <a:effectLst/>
                <a:latin typeface="+mn-lt"/>
                <a:ea typeface="+mn-ea"/>
                <a:cs typeface="+mn-cs"/>
              </a:rPr>
              <a:t>Plant Production Systems</a:t>
            </a:r>
            <a:r>
              <a:rPr lang="en-US" dirty="0"/>
              <a:t> </a:t>
            </a:r>
          </a:p>
          <a:p>
            <a:r>
              <a:rPr lang="en-US" sz="1200" b="0" i="0" u="none" strike="noStrike" kern="1200" dirty="0">
                <a:solidFill>
                  <a:schemeClr val="tx1"/>
                </a:solidFill>
                <a:effectLst/>
                <a:latin typeface="+mn-lt"/>
                <a:ea typeface="+mn-ea"/>
                <a:cs typeface="+mn-cs"/>
              </a:rPr>
              <a:t>FAF</a:t>
            </a:r>
            <a:r>
              <a:rPr lang="en-US" dirty="0"/>
              <a:t> </a:t>
            </a:r>
            <a:r>
              <a:rPr lang="en-US" sz="1200" b="0" i="0" u="none" strike="noStrike" kern="1200" dirty="0">
                <a:solidFill>
                  <a:schemeClr val="tx1"/>
                </a:solidFill>
                <a:effectLst/>
                <a:latin typeface="+mn-lt"/>
                <a:ea typeface="+mn-ea"/>
                <a:cs typeface="+mn-cs"/>
              </a:rPr>
              <a:t>Forestry and Fire</a:t>
            </a:r>
            <a:r>
              <a:rPr lang="en-US" dirty="0"/>
              <a:t> </a:t>
            </a:r>
          </a:p>
          <a:p>
            <a:r>
              <a:rPr lang="en-US" sz="1200" b="0" i="0" u="none" strike="noStrike" kern="1200" dirty="0">
                <a:solidFill>
                  <a:schemeClr val="tx1"/>
                </a:solidFill>
                <a:effectLst/>
                <a:latin typeface="+mn-lt"/>
                <a:ea typeface="+mn-ea"/>
                <a:cs typeface="+mn-cs"/>
              </a:rPr>
              <a:t>WLS</a:t>
            </a:r>
            <a:r>
              <a:rPr lang="en-US" dirty="0"/>
              <a:t> </a:t>
            </a:r>
            <a:r>
              <a:rPr lang="en-US" sz="1200" b="0" i="0" u="none" strike="noStrike" kern="1200" dirty="0">
                <a:solidFill>
                  <a:schemeClr val="tx1"/>
                </a:solidFill>
                <a:effectLst/>
                <a:latin typeface="+mn-lt"/>
                <a:ea typeface="+mn-ea"/>
                <a:cs typeface="+mn-cs"/>
              </a:rPr>
              <a:t>Working Landscapes</a:t>
            </a:r>
            <a:r>
              <a:rPr lang="en-US" dirty="0"/>
              <a:t> </a:t>
            </a:r>
          </a:p>
          <a:p>
            <a:r>
              <a:rPr lang="en-US" sz="1200" b="0" i="0" u="none" strike="noStrike" kern="1200" dirty="0">
                <a:solidFill>
                  <a:schemeClr val="tx1"/>
                </a:solidFill>
                <a:effectLst/>
                <a:latin typeface="+mn-lt"/>
                <a:ea typeface="+mn-ea"/>
                <a:cs typeface="+mn-cs"/>
              </a:rPr>
              <a:t>NUT</a:t>
            </a:r>
            <a:r>
              <a:rPr lang="en-US" dirty="0"/>
              <a:t> </a:t>
            </a:r>
            <a:r>
              <a:rPr lang="en-US" sz="1200" b="0" i="0" u="none" strike="noStrike" kern="1200" dirty="0">
                <a:solidFill>
                  <a:schemeClr val="tx1"/>
                </a:solidFill>
                <a:effectLst/>
                <a:latin typeface="+mn-lt"/>
                <a:ea typeface="+mn-ea"/>
                <a:cs typeface="+mn-cs"/>
              </a:rPr>
              <a:t>Nutrition</a:t>
            </a:r>
            <a:r>
              <a:rPr lang="en-US" dirty="0"/>
              <a:t> </a:t>
            </a:r>
          </a:p>
          <a:p>
            <a:r>
              <a:rPr lang="en-US" sz="1200" b="0" i="0" u="none" strike="noStrike" kern="1200" dirty="0">
                <a:solidFill>
                  <a:schemeClr val="tx1"/>
                </a:solidFill>
                <a:effectLst/>
                <a:latin typeface="+mn-lt"/>
                <a:ea typeface="+mn-ea"/>
                <a:cs typeface="+mn-cs"/>
              </a:rPr>
              <a:t>YCD</a:t>
            </a:r>
            <a:r>
              <a:rPr lang="en-US" dirty="0"/>
              <a:t> </a:t>
            </a:r>
            <a:r>
              <a:rPr lang="en-US" sz="1200" b="0" i="0" u="none" strike="noStrike" kern="1200" dirty="0">
                <a:solidFill>
                  <a:schemeClr val="tx1"/>
                </a:solidFill>
                <a:effectLst/>
                <a:latin typeface="+mn-lt"/>
                <a:ea typeface="+mn-ea"/>
                <a:cs typeface="+mn-cs"/>
              </a:rPr>
              <a:t>Youth and Community Development</a:t>
            </a:r>
            <a:r>
              <a:rPr lang="en-US" dirty="0"/>
              <a:t> </a:t>
            </a:r>
          </a:p>
          <a:p>
            <a:r>
              <a:rPr lang="en-US" dirty="0"/>
              <a:t>https://ucanr.edu/site/uc-anr-business-operations-center/ucce-funding-allocations#AdvisorSupport</a:t>
            </a:r>
          </a:p>
          <a:p>
            <a:r>
              <a:rPr lang="en-US" dirty="0"/>
              <a:t>Uses and allowable expenses</a:t>
            </a:r>
          </a:p>
        </p:txBody>
      </p:sp>
      <p:sp>
        <p:nvSpPr>
          <p:cNvPr id="4" name="Slide Number Placeholder 3">
            <a:extLst>
              <a:ext uri="{FF2B5EF4-FFF2-40B4-BE49-F238E27FC236}">
                <a16:creationId xmlns:a16="http://schemas.microsoft.com/office/drawing/2014/main" id="{2EAF7892-75B3-4812-E2DB-8B708CB2B8FE}"/>
              </a:ext>
            </a:extLst>
          </p:cNvPr>
          <p:cNvSpPr>
            <a:spLocks noGrp="1"/>
          </p:cNvSpPr>
          <p:nvPr>
            <p:ph type="sldNum" sz="quarter" idx="5"/>
          </p:nvPr>
        </p:nvSpPr>
        <p:spPr/>
        <p:txBody>
          <a:bodyPr/>
          <a:lstStyle/>
          <a:p>
            <a:fld id="{56471F9E-E929-454F-9647-8D804B9F59FA}" type="slidenum">
              <a:rPr lang="en-US" smtClean="0"/>
              <a:t>7</a:t>
            </a:fld>
            <a:endParaRPr lang="en-US" dirty="0"/>
          </a:p>
        </p:txBody>
      </p:sp>
    </p:spTree>
    <p:extLst>
      <p:ext uri="{BB962C8B-B14F-4D97-AF65-F5344CB8AC3E}">
        <p14:creationId xmlns:p14="http://schemas.microsoft.com/office/powerpoint/2010/main" val="221854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94761-42EC-8A17-2368-DCF90DB71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0E69D-0AC9-50C6-A075-30B3910AB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1C8E6-36AF-7F00-64B3-A08EBCF0D669}"/>
              </a:ext>
            </a:extLst>
          </p:cNvPr>
          <p:cNvSpPr>
            <a:spLocks noGrp="1"/>
          </p:cNvSpPr>
          <p:nvPr>
            <p:ph type="body" idx="1"/>
          </p:nvPr>
        </p:nvSpPr>
        <p:spPr/>
        <p:txBody>
          <a:bodyPr/>
          <a:lstStyle/>
          <a:p>
            <a:r>
              <a:rPr lang="en-US" dirty="0"/>
              <a:t>https://ucanr.edu/site/uc-anr-business-operations-center/ucce-funding-allocations#AdvisorStartup</a:t>
            </a:r>
          </a:p>
          <a:p>
            <a:r>
              <a:rPr lang="en-US" dirty="0"/>
              <a:t>Uses</a:t>
            </a:r>
          </a:p>
          <a:p>
            <a:endParaRPr lang="en-US" dirty="0"/>
          </a:p>
        </p:txBody>
      </p:sp>
      <p:sp>
        <p:nvSpPr>
          <p:cNvPr id="4" name="Slide Number Placeholder 3">
            <a:extLst>
              <a:ext uri="{FF2B5EF4-FFF2-40B4-BE49-F238E27FC236}">
                <a16:creationId xmlns:a16="http://schemas.microsoft.com/office/drawing/2014/main" id="{3019A342-066F-D9ED-5F3A-B97C168B5153}"/>
              </a:ext>
            </a:extLst>
          </p:cNvPr>
          <p:cNvSpPr>
            <a:spLocks noGrp="1"/>
          </p:cNvSpPr>
          <p:nvPr>
            <p:ph type="sldNum" sz="quarter" idx="5"/>
          </p:nvPr>
        </p:nvSpPr>
        <p:spPr/>
        <p:txBody>
          <a:bodyPr/>
          <a:lstStyle/>
          <a:p>
            <a:fld id="{56471F9E-E929-454F-9647-8D804B9F59FA}" type="slidenum">
              <a:rPr lang="en-US" smtClean="0"/>
              <a:t>8</a:t>
            </a:fld>
            <a:endParaRPr lang="en-US" dirty="0"/>
          </a:p>
        </p:txBody>
      </p:sp>
    </p:spTree>
    <p:extLst>
      <p:ext uri="{BB962C8B-B14F-4D97-AF65-F5344CB8AC3E}">
        <p14:creationId xmlns:p14="http://schemas.microsoft.com/office/powerpoint/2010/main" val="159382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EF070-65B2-2011-76AA-CE1BDC613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AD198-740A-EBB0-B2D5-FE811876A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48169-7F5D-AF6A-9D80-4E1A692AE6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17C25F-1441-6982-D0B4-D71BF43117CE}"/>
              </a:ext>
            </a:extLst>
          </p:cNvPr>
          <p:cNvSpPr>
            <a:spLocks noGrp="1"/>
          </p:cNvSpPr>
          <p:nvPr>
            <p:ph type="sldNum" sz="quarter" idx="5"/>
          </p:nvPr>
        </p:nvSpPr>
        <p:spPr/>
        <p:txBody>
          <a:bodyPr/>
          <a:lstStyle/>
          <a:p>
            <a:fld id="{56471F9E-E929-454F-9647-8D804B9F59FA}" type="slidenum">
              <a:rPr lang="en-US" smtClean="0"/>
              <a:t>9</a:t>
            </a:fld>
            <a:endParaRPr lang="en-US" dirty="0"/>
          </a:p>
        </p:txBody>
      </p:sp>
    </p:spTree>
    <p:extLst>
      <p:ext uri="{BB962C8B-B14F-4D97-AF65-F5344CB8AC3E}">
        <p14:creationId xmlns:p14="http://schemas.microsoft.com/office/powerpoint/2010/main" val="313672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D40F234-7F3A-094B-8656-CF61951E73D7}"/>
              </a:ext>
            </a:extLst>
          </p:cNvPr>
          <p:cNvSpPr/>
          <p:nvPr userDrawn="1"/>
        </p:nvSpPr>
        <p:spPr>
          <a:xfrm>
            <a:off x="0" y="0"/>
            <a:ext cx="12192000" cy="6858000"/>
          </a:xfrm>
          <a:prstGeom prst="rect">
            <a:avLst/>
          </a:prstGeom>
          <a:gradFill>
            <a:gsLst>
              <a:gs pos="32000">
                <a:srgbClr val="022851"/>
              </a:gs>
              <a:gs pos="94000">
                <a:schemeClr val="accent2">
                  <a:lumMod val="5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112329" y="3175000"/>
            <a:ext cx="9144000" cy="2387600"/>
          </a:xfrm>
          <a:prstGeom prst="rect">
            <a:avLst/>
          </a:prstGeom>
        </p:spPr>
        <p:txBody>
          <a:bodyPr lIns="0" tIns="0" rIns="0" bIns="0" anchor="t"/>
          <a:lstStyle>
            <a:lvl1pPr algn="l">
              <a:defRPr sz="3600" b="1">
                <a:solidFill>
                  <a:srgbClr val="FFFFFF"/>
                </a:solidFill>
                <a:latin typeface="+mj-lt"/>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4062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E white backgroun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C56BC02-2037-6E4E-B0E4-5723E8C171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889" b="30624"/>
          <a:stretch/>
        </p:blipFill>
        <p:spPr>
          <a:xfrm>
            <a:off x="0" y="6133763"/>
            <a:ext cx="12192000" cy="719152"/>
          </a:xfrm>
          <a:prstGeom prst="rect">
            <a:avLst/>
          </a:prstGeom>
        </p:spPr>
      </p:pic>
      <p:sp>
        <p:nvSpPr>
          <p:cNvPr id="2" name="Title 1"/>
          <p:cNvSpPr>
            <a:spLocks noGrp="1"/>
          </p:cNvSpPr>
          <p:nvPr>
            <p:ph type="title"/>
          </p:nvPr>
        </p:nvSpPr>
        <p:spPr>
          <a:xfrm>
            <a:off x="0" y="0"/>
            <a:ext cx="7284045" cy="1237262"/>
          </a:xfrm>
          <a:prstGeom prst="rect">
            <a:avLst/>
          </a:prstGeom>
          <a:solidFill>
            <a:srgbClr val="022851"/>
          </a:solidFill>
        </p:spPr>
        <p:txBody>
          <a:bodyPr wrap="none" lIns="457200" tIns="365760" rIns="457200" bIns="365760" anchor="ctr">
            <a:spAutoFit/>
          </a:bodyPr>
          <a:lstStyle>
            <a:lvl1pPr>
              <a:defRPr sz="3600" b="1">
                <a:solidFill>
                  <a:srgbClr val="FFFFFF"/>
                </a:solidFill>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825625"/>
            <a:ext cx="9677400" cy="4351338"/>
          </a:xfrm>
        </p:spPr>
        <p:txBody>
          <a:bodyPr>
            <a:noAutofit/>
          </a:body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ADB060C5-3258-E844-B6A0-009691DEB1F4}"/>
              </a:ext>
            </a:extLst>
          </p:cNvPr>
          <p:cNvSpPr>
            <a:spLocks noGrp="1"/>
          </p:cNvSpPr>
          <p:nvPr>
            <p:ph type="sldNum" sz="quarter" idx="10"/>
          </p:nvPr>
        </p:nvSpPr>
        <p:spPr>
          <a:xfrm>
            <a:off x="11726708" y="6450027"/>
            <a:ext cx="457200" cy="365125"/>
          </a:xfrm>
        </p:spPr>
        <p:txBody>
          <a:bodyPr/>
          <a:lstStyle>
            <a:lvl1pPr>
              <a:defRPr>
                <a:solidFill>
                  <a:schemeClr val="bg1"/>
                </a:solidFill>
              </a:defRPr>
            </a:lvl1pPr>
          </a:lstStyle>
          <a:p>
            <a:fld id="{A0A20463-723C-D349-AEDE-84E0C7F9D9CF}" type="slidenum">
              <a:rPr lang="en-US" smtClean="0"/>
              <a:pPr/>
              <a:t>‹#›</a:t>
            </a:fld>
            <a:endParaRPr lang="en-US" dirty="0"/>
          </a:p>
        </p:txBody>
      </p:sp>
    </p:spTree>
    <p:extLst>
      <p:ext uri="{BB962C8B-B14F-4D97-AF65-F5344CB8AC3E}">
        <p14:creationId xmlns:p14="http://schemas.microsoft.com/office/powerpoint/2010/main" val="45774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E dark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7AC901-62E8-5C4E-8AC8-C40D794F3C42}"/>
              </a:ext>
            </a:extLst>
          </p:cNvPr>
          <p:cNvSpPr/>
          <p:nvPr userDrawn="1"/>
        </p:nvSpPr>
        <p:spPr>
          <a:xfrm>
            <a:off x="0" y="0"/>
            <a:ext cx="12192000" cy="6858000"/>
          </a:xfrm>
          <a:prstGeom prst="rect">
            <a:avLst/>
          </a:prstGeom>
          <a:gradFill>
            <a:gsLst>
              <a:gs pos="32000">
                <a:srgbClr val="022851"/>
              </a:gs>
              <a:gs pos="94000">
                <a:schemeClr val="accent2">
                  <a:lumMod val="5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10;&#10;Description automatically generated">
            <a:extLst>
              <a:ext uri="{FF2B5EF4-FFF2-40B4-BE49-F238E27FC236}">
                <a16:creationId xmlns:a16="http://schemas.microsoft.com/office/drawing/2014/main" id="{95978784-EFEB-844A-BDB7-C56BFFF69A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519" b="30624"/>
          <a:stretch/>
        </p:blipFill>
        <p:spPr>
          <a:xfrm>
            <a:off x="0" y="6176963"/>
            <a:ext cx="12192000" cy="675951"/>
          </a:xfrm>
          <a:prstGeom prst="rect">
            <a:avLst/>
          </a:prstGeom>
        </p:spPr>
      </p:pic>
      <p:sp>
        <p:nvSpPr>
          <p:cNvPr id="5" name="Title 1">
            <a:extLst>
              <a:ext uri="{FF2B5EF4-FFF2-40B4-BE49-F238E27FC236}">
                <a16:creationId xmlns:a16="http://schemas.microsoft.com/office/drawing/2014/main" id="{8BAAFEA9-3806-4D42-B97D-044DD3C6DF6F}"/>
              </a:ext>
            </a:extLst>
          </p:cNvPr>
          <p:cNvSpPr>
            <a:spLocks noGrp="1"/>
          </p:cNvSpPr>
          <p:nvPr>
            <p:ph type="title"/>
          </p:nvPr>
        </p:nvSpPr>
        <p:spPr>
          <a:xfrm>
            <a:off x="0" y="0"/>
            <a:ext cx="7284045" cy="1237262"/>
          </a:xfrm>
          <a:prstGeom prst="rect">
            <a:avLst/>
          </a:prstGeom>
          <a:solidFill>
            <a:srgbClr val="00497F"/>
          </a:solidFill>
        </p:spPr>
        <p:txBody>
          <a:bodyPr wrap="none" lIns="457200" tIns="365760" rIns="457200" bIns="365760" anchor="ctr">
            <a:spAutoFit/>
          </a:bodyPr>
          <a:lstStyle>
            <a:lvl1pPr>
              <a:defRPr sz="3600" b="1">
                <a:solidFill>
                  <a:srgbClr val="FFFFFF"/>
                </a:solidFill>
                <a:latin typeface="+mj-lt"/>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9ACE05B9-1198-EE4C-A2DC-91F8E9DAF531}"/>
              </a:ext>
            </a:extLst>
          </p:cNvPr>
          <p:cNvSpPr>
            <a:spLocks noGrp="1"/>
          </p:cNvSpPr>
          <p:nvPr>
            <p:ph idx="1" hasCustomPrompt="1"/>
          </p:nvPr>
        </p:nvSpPr>
        <p:spPr>
          <a:xfrm>
            <a:off x="838200" y="1825625"/>
            <a:ext cx="9677400" cy="3965575"/>
          </a:xfrm>
        </p:spPr>
        <p:txBody>
          <a:bodyPr>
            <a:noAutofit/>
          </a:bodyPr>
          <a:lstStyle>
            <a:lvl1pPr>
              <a:defRPr>
                <a:solidFill>
                  <a:srgbClr val="FFFFFF"/>
                </a:solidFill>
              </a:defRPr>
            </a:lvl1pPr>
            <a:lvl2pPr>
              <a:defRPr>
                <a:solidFill>
                  <a:srgbClr val="FFFFFF"/>
                </a:solidFill>
              </a:defRPr>
            </a:lvl2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C9C2D529-B505-9F48-9EE1-EF4ECC6D3FF8}"/>
              </a:ext>
            </a:extLst>
          </p:cNvPr>
          <p:cNvSpPr txBox="1">
            <a:spLocks/>
          </p:cNvSpPr>
          <p:nvPr userDrawn="1"/>
        </p:nvSpPr>
        <p:spPr>
          <a:xfrm>
            <a:off x="11726708" y="6450027"/>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20463-723C-D349-AEDE-84E0C7F9D9CF}" type="slidenum">
              <a:rPr lang="en-US" smtClean="0"/>
              <a:pPr/>
              <a:t>‹#›</a:t>
            </a:fld>
            <a:endParaRPr lang="en-US" dirty="0"/>
          </a:p>
        </p:txBody>
      </p:sp>
    </p:spTree>
    <p:extLst>
      <p:ext uri="{BB962C8B-B14F-4D97-AF65-F5344CB8AC3E}">
        <p14:creationId xmlns:p14="http://schemas.microsoft.com/office/powerpoint/2010/main" val="149753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10" y="6174350"/>
            <a:ext cx="3629890"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2743" y="6240869"/>
            <a:ext cx="2939143" cy="407618"/>
          </a:xfrm>
          <a:prstGeom prst="rect">
            <a:avLst/>
          </a:prstGeom>
        </p:spPr>
      </p:pic>
    </p:spTree>
    <p:extLst>
      <p:ext uri="{BB962C8B-B14F-4D97-AF65-F5344CB8AC3E}">
        <p14:creationId xmlns:p14="http://schemas.microsoft.com/office/powerpoint/2010/main" val="254673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7208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p:txBody>
      </p:sp>
      <p:sp>
        <p:nvSpPr>
          <p:cNvPr id="7" name="Slide Number Placeholder 11">
            <a:extLst>
              <a:ext uri="{FF2B5EF4-FFF2-40B4-BE49-F238E27FC236}">
                <a16:creationId xmlns:a16="http://schemas.microsoft.com/office/drawing/2014/main" id="{68F5C4FE-5EC6-8547-B59C-CB35417AA3F3}"/>
              </a:ext>
            </a:extLst>
          </p:cNvPr>
          <p:cNvSpPr>
            <a:spLocks noGrp="1"/>
          </p:cNvSpPr>
          <p:nvPr>
            <p:ph type="sldNum" sz="quarter" idx="4"/>
          </p:nvPr>
        </p:nvSpPr>
        <p:spPr>
          <a:xfrm>
            <a:off x="81897" y="6492875"/>
            <a:ext cx="527703"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A0A20463-723C-D349-AEDE-84E0C7F9D9CF}" type="slidenum">
              <a:rPr lang="en-US" smtClean="0"/>
              <a:pPr/>
              <a:t>‹#›</a:t>
            </a:fld>
            <a:endParaRPr lang="en-US" dirty="0"/>
          </a:p>
        </p:txBody>
      </p:sp>
    </p:spTree>
    <p:extLst>
      <p:ext uri="{BB962C8B-B14F-4D97-AF65-F5344CB8AC3E}">
        <p14:creationId xmlns:p14="http://schemas.microsoft.com/office/powerpoint/2010/main" val="3735233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fontAlgn="t" latinLnBrk="0" hangingPunct="1">
        <a:lnSpc>
          <a:spcPct val="100000"/>
        </a:lnSpc>
        <a:spcBef>
          <a:spcPts val="1000"/>
        </a:spcBef>
        <a:spcAft>
          <a:spcPts val="600"/>
        </a:spcAft>
        <a:buClr>
          <a:srgbClr val="FFBF00"/>
        </a:buClr>
        <a:buFont typeface="Wingdings" pitchFamily="2" charset="2"/>
        <a:buChar char="§"/>
        <a:defRPr sz="2800" kern="1200">
          <a:solidFill>
            <a:schemeClr val="tx1"/>
          </a:solidFill>
          <a:latin typeface="+mj-lt"/>
          <a:ea typeface="+mn-ea"/>
          <a:cs typeface="Arial" panose="020B0604020202020204" pitchFamily="34" charset="0"/>
        </a:defRPr>
      </a:lvl1pPr>
      <a:lvl2pPr marL="685800" indent="-228600" algn="l" defTabSz="914400" rtl="0" eaLnBrk="1" fontAlgn="t" latinLnBrk="0" hangingPunct="1">
        <a:lnSpc>
          <a:spcPct val="100000"/>
        </a:lnSpc>
        <a:spcBef>
          <a:spcPts val="500"/>
        </a:spcBef>
        <a:spcAft>
          <a:spcPts val="600"/>
        </a:spcAft>
        <a:buFont typeface="Arial"/>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ucanr.edu/site/uc-anr-business-operations-center/ucce-funding-allocations#C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ucanr.edu/site/uc-anr-business-operations-center/ucce-funding-allocations#Director%20Suppor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ucanr.edu/site/anr-aggie-enterpris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segmentor.ucdavis.edu/"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s://finjector.ucdavis.edu/team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finjector.ucdavis.edu/teams"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https://ucanr.edu/site/uc-anr-business-operations-center/ucce-funding-allocations" TargetMode="Externa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hyperlink" Target="https://ucanr.edu/site/uc-anr-business-operations-center/forms-instructional-guides-0#CoA" TargetMode="External"/><Relationship Id="rId3" Type="http://schemas.openxmlformats.org/officeDocument/2006/relationships/hyperlink" Target="https://ucanr.edu/site/anr-aggie-enterprise" TargetMode="External"/><Relationship Id="rId7" Type="http://schemas.openxmlformats.org/officeDocument/2006/relationships/hyperlink" Target="https://ucanr.edu/site/anr-aggie-enterprise/resource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login-etfq-saasfaprod1.fa.ocs.oraclecloud.com/" TargetMode="External"/><Relationship Id="rId5" Type="http://schemas.openxmlformats.org/officeDocument/2006/relationships/hyperlink" Target="https://ucdavis.app.box.com/file/1813803693554?s=ekr0oxrukewd4362n22luxccerrxbob9" TargetMode="External"/><Relationship Id="rId4" Type="http://schemas.openxmlformats.org/officeDocument/2006/relationships/hyperlink" Target="https://ucdavis.app.box.com/file/1882177403635" TargetMode="External"/><Relationship Id="rId9" Type="http://schemas.openxmlformats.org/officeDocument/2006/relationships/hyperlink" Target="mailto:ANR-AggieEnterprise@ucanr.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ucanr.edu/site/uc-anr-business-operations-center/ucce-funding-allocations#AdvisorSupport"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ucanr.edu/site/uc-anr-business-operations-center/ucce-funding-allocations#AdvisorStartup"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a:xfrm>
            <a:off x="838200" y="965881"/>
            <a:ext cx="10515600" cy="2315799"/>
          </a:xfrm>
        </p:spPr>
        <p:txBody>
          <a:bodyPr>
            <a:normAutofit fontScale="90000"/>
          </a:bodyPr>
          <a:lstStyle/>
          <a:p>
            <a:r>
              <a:rPr lang="en-US" dirty="0"/>
              <a:t>UC ANR</a:t>
            </a:r>
            <a:br>
              <a:rPr lang="en-US" dirty="0"/>
            </a:br>
            <a:r>
              <a:rPr lang="en-US" dirty="0"/>
              <a:t>Chart of Accounts Review </a:t>
            </a:r>
            <a:br>
              <a:rPr lang="en-US" dirty="0"/>
            </a:br>
            <a:r>
              <a:rPr lang="en-US" dirty="0"/>
              <a:t>FY 25-26</a:t>
            </a:r>
          </a:p>
        </p:txBody>
      </p:sp>
      <p:sp>
        <p:nvSpPr>
          <p:cNvPr id="9" name="Text Placeholder 8">
            <a:extLst>
              <a:ext uri="{FF2B5EF4-FFF2-40B4-BE49-F238E27FC236}">
                <a16:creationId xmlns:a16="http://schemas.microsoft.com/office/drawing/2014/main" id="{EC6F5575-47FE-8F41-88EB-DBBF04A2B9EA}"/>
              </a:ext>
            </a:extLst>
          </p:cNvPr>
          <p:cNvSpPr>
            <a:spLocks noGrp="1"/>
          </p:cNvSpPr>
          <p:nvPr>
            <p:ph type="body" sz="quarter" idx="10"/>
          </p:nvPr>
        </p:nvSpPr>
        <p:spPr>
          <a:xfrm>
            <a:off x="838199" y="4361379"/>
            <a:ext cx="4329701" cy="940085"/>
          </a:xfrm>
        </p:spPr>
        <p:txBody>
          <a:bodyPr>
            <a:normAutofit/>
          </a:bodyPr>
          <a:lstStyle/>
          <a:p>
            <a:r>
              <a:rPr lang="en-US" dirty="0"/>
              <a:t>Presented by BOC and SWPR</a:t>
            </a:r>
            <a:br>
              <a:rPr lang="en-US" dirty="0"/>
            </a:br>
            <a:endParaRPr lang="en-US" dirty="0"/>
          </a:p>
        </p:txBody>
      </p:sp>
      <p:sp>
        <p:nvSpPr>
          <p:cNvPr id="10" name="Text Placeholder 9">
            <a:extLst>
              <a:ext uri="{FF2B5EF4-FFF2-40B4-BE49-F238E27FC236}">
                <a16:creationId xmlns:a16="http://schemas.microsoft.com/office/drawing/2014/main" id="{C904AADE-5565-7D47-94AA-541EF2D88F82}"/>
              </a:ext>
            </a:extLst>
          </p:cNvPr>
          <p:cNvSpPr>
            <a:spLocks noGrp="1"/>
          </p:cNvSpPr>
          <p:nvPr>
            <p:ph type="body" sz="quarter" idx="11"/>
          </p:nvPr>
        </p:nvSpPr>
        <p:spPr>
          <a:xfrm>
            <a:off x="838200" y="4999287"/>
            <a:ext cx="3346450" cy="531813"/>
          </a:xfrm>
        </p:spPr>
        <p:txBody>
          <a:bodyPr>
            <a:normAutofit/>
          </a:bodyPr>
          <a:lstStyle/>
          <a:p>
            <a:r>
              <a:rPr lang="en-US" dirty="0"/>
              <a:t>August 28</a:t>
            </a:r>
            <a:r>
              <a:rPr lang="en-US" baseline="30000" dirty="0"/>
              <a:t>th</a:t>
            </a:r>
            <a:r>
              <a:rPr lang="en-US" dirty="0"/>
              <a:t>, 2025</a:t>
            </a:r>
          </a:p>
        </p:txBody>
      </p:sp>
    </p:spTree>
    <p:extLst>
      <p:ext uri="{BB962C8B-B14F-4D97-AF65-F5344CB8AC3E}">
        <p14:creationId xmlns:p14="http://schemas.microsoft.com/office/powerpoint/2010/main" val="15666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CACA2-1A5A-C615-7413-FA6448FAD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A1915-4A33-42E4-2621-53EFDC339E01}"/>
              </a:ext>
            </a:extLst>
          </p:cNvPr>
          <p:cNvSpPr>
            <a:spLocks noGrp="1"/>
          </p:cNvSpPr>
          <p:nvPr>
            <p:ph type="title"/>
          </p:nvPr>
        </p:nvSpPr>
        <p:spPr>
          <a:xfrm>
            <a:off x="187586" y="281513"/>
            <a:ext cx="10817838" cy="767528"/>
          </a:xfrm>
        </p:spPr>
        <p:txBody>
          <a:bodyPr>
            <a:normAutofit/>
          </a:bodyPr>
          <a:lstStyle/>
          <a:p>
            <a:r>
              <a:rPr lang="en-US" dirty="0"/>
              <a:t>      CE Specialist Start-Up</a:t>
            </a:r>
          </a:p>
        </p:txBody>
      </p:sp>
      <p:sp>
        <p:nvSpPr>
          <p:cNvPr id="3" name="Slide Number Placeholder 2">
            <a:extLst>
              <a:ext uri="{FF2B5EF4-FFF2-40B4-BE49-F238E27FC236}">
                <a16:creationId xmlns:a16="http://schemas.microsoft.com/office/drawing/2014/main" id="{B2D5936F-17C8-B7C2-8603-DEC078A0369D}"/>
              </a:ext>
            </a:extLst>
          </p:cNvPr>
          <p:cNvSpPr>
            <a:spLocks noGrp="1"/>
          </p:cNvSpPr>
          <p:nvPr>
            <p:ph type="sldNum" sz="quarter" idx="12"/>
          </p:nvPr>
        </p:nvSpPr>
        <p:spPr/>
        <p:txBody>
          <a:bodyPr/>
          <a:lstStyle/>
          <a:p>
            <a:fld id="{B65AB6C3-3666-4A99-912F-5AB9870711E1}" type="slidenum">
              <a:rPr lang="en-US" smtClean="0"/>
              <a:t>10</a:t>
            </a:fld>
            <a:endParaRPr lang="en-US" dirty="0"/>
          </a:p>
        </p:txBody>
      </p:sp>
      <p:pic>
        <p:nvPicPr>
          <p:cNvPr id="7" name="Picture 6">
            <a:extLst>
              <a:ext uri="{FF2B5EF4-FFF2-40B4-BE49-F238E27FC236}">
                <a16:creationId xmlns:a16="http://schemas.microsoft.com/office/drawing/2014/main" id="{FBF568AE-2B79-89B6-528B-C453BF9B7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5" name="Picture 4">
            <a:extLst>
              <a:ext uri="{FF2B5EF4-FFF2-40B4-BE49-F238E27FC236}">
                <a16:creationId xmlns:a16="http://schemas.microsoft.com/office/drawing/2014/main" id="{BA11D5A9-B544-1745-AB3D-749FA6BA2719}"/>
              </a:ext>
            </a:extLst>
          </p:cNvPr>
          <p:cNvPicPr>
            <a:picLocks noChangeAspect="1"/>
          </p:cNvPicPr>
          <p:nvPr/>
        </p:nvPicPr>
        <p:blipFill>
          <a:blip r:embed="rId4"/>
          <a:stretch>
            <a:fillRect/>
          </a:stretch>
        </p:blipFill>
        <p:spPr>
          <a:xfrm>
            <a:off x="422505" y="1635710"/>
            <a:ext cx="10936375" cy="1321293"/>
          </a:xfrm>
          <a:prstGeom prst="rect">
            <a:avLst/>
          </a:prstGeom>
        </p:spPr>
      </p:pic>
      <p:sp>
        <p:nvSpPr>
          <p:cNvPr id="6" name="TextBox 5">
            <a:extLst>
              <a:ext uri="{FF2B5EF4-FFF2-40B4-BE49-F238E27FC236}">
                <a16:creationId xmlns:a16="http://schemas.microsoft.com/office/drawing/2014/main" id="{C6FC889A-D593-48CF-17FC-1045B6464D31}"/>
              </a:ext>
            </a:extLst>
          </p:cNvPr>
          <p:cNvSpPr txBox="1"/>
          <p:nvPr/>
        </p:nvSpPr>
        <p:spPr>
          <a:xfrm>
            <a:off x="917826" y="3429000"/>
            <a:ext cx="89916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CE Specialist Start-up</a:t>
            </a:r>
            <a:endParaRPr lang="en-US" dirty="0"/>
          </a:p>
          <a:p>
            <a:pPr marL="742950" lvl="1" indent="-285750">
              <a:buFont typeface="Arial" panose="020B0604020202020204" pitchFamily="34" charset="0"/>
              <a:buChar char="•"/>
            </a:pPr>
            <a:r>
              <a:rPr lang="en-US" dirty="0"/>
              <a:t>fund 19941 (Unrestricted Funds) </a:t>
            </a:r>
          </a:p>
          <a:p>
            <a:pPr marL="742950" lvl="1" indent="-285750">
              <a:buFont typeface="Arial" panose="020B0604020202020204" pitchFamily="34" charset="0"/>
              <a:buChar char="•"/>
            </a:pPr>
            <a:r>
              <a:rPr lang="en-US" dirty="0"/>
              <a:t>GL Project of Academic – GL + ORG/UNIT + 4 digits (i.e. GLUCSC6150)</a:t>
            </a:r>
          </a:p>
          <a:p>
            <a:pPr marL="742950" lvl="1" indent="-285750">
              <a:buFont typeface="Arial" panose="020B0604020202020204" pitchFamily="34" charset="0"/>
              <a:buChar char="•"/>
            </a:pPr>
            <a:r>
              <a:rPr lang="en-US" dirty="0"/>
              <a:t>Activity – 202130 (CE Specialist Start-up)</a:t>
            </a:r>
          </a:p>
        </p:txBody>
      </p:sp>
    </p:spTree>
    <p:extLst>
      <p:ext uri="{BB962C8B-B14F-4D97-AF65-F5344CB8AC3E}">
        <p14:creationId xmlns:p14="http://schemas.microsoft.com/office/powerpoint/2010/main" val="231236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4983B-D074-8F23-8F36-3ED8096EB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C80F4-7454-8634-C8D4-13613A71F09D}"/>
              </a:ext>
            </a:extLst>
          </p:cNvPr>
          <p:cNvSpPr>
            <a:spLocks noGrp="1"/>
          </p:cNvSpPr>
          <p:nvPr>
            <p:ph type="title"/>
          </p:nvPr>
        </p:nvSpPr>
        <p:spPr/>
        <p:txBody>
          <a:bodyPr>
            <a:normAutofit/>
          </a:bodyPr>
          <a:lstStyle/>
          <a:p>
            <a:r>
              <a:rPr lang="en-US" dirty="0">
                <a:hlinkClick r:id="rId3"/>
              </a:rPr>
              <a:t>Community Educator Support</a:t>
            </a:r>
            <a:endParaRPr lang="en-US" dirty="0"/>
          </a:p>
        </p:txBody>
      </p:sp>
      <p:sp>
        <p:nvSpPr>
          <p:cNvPr id="3" name="Slide Number Placeholder 2">
            <a:extLst>
              <a:ext uri="{FF2B5EF4-FFF2-40B4-BE49-F238E27FC236}">
                <a16:creationId xmlns:a16="http://schemas.microsoft.com/office/drawing/2014/main" id="{3930119E-6502-F692-D2D9-5971841A21F4}"/>
              </a:ext>
            </a:extLst>
          </p:cNvPr>
          <p:cNvSpPr>
            <a:spLocks noGrp="1"/>
          </p:cNvSpPr>
          <p:nvPr>
            <p:ph type="sldNum" sz="quarter" idx="12"/>
          </p:nvPr>
        </p:nvSpPr>
        <p:spPr/>
        <p:txBody>
          <a:bodyPr/>
          <a:lstStyle/>
          <a:p>
            <a:fld id="{B65AB6C3-3666-4A99-912F-5AB9870711E1}" type="slidenum">
              <a:rPr lang="en-US" smtClean="0"/>
              <a:t>11</a:t>
            </a:fld>
            <a:endParaRPr lang="en-US" dirty="0"/>
          </a:p>
        </p:txBody>
      </p:sp>
      <p:pic>
        <p:nvPicPr>
          <p:cNvPr id="7" name="Picture 6">
            <a:extLst>
              <a:ext uri="{FF2B5EF4-FFF2-40B4-BE49-F238E27FC236}">
                <a16:creationId xmlns:a16="http://schemas.microsoft.com/office/drawing/2014/main" id="{E9FC97E5-0467-67C8-8533-19229FDAE4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5" name="Picture 4">
            <a:extLst>
              <a:ext uri="{FF2B5EF4-FFF2-40B4-BE49-F238E27FC236}">
                <a16:creationId xmlns:a16="http://schemas.microsoft.com/office/drawing/2014/main" id="{B0B60284-E45D-5C3B-9184-1F478D445D2C}"/>
              </a:ext>
            </a:extLst>
          </p:cNvPr>
          <p:cNvPicPr>
            <a:picLocks noChangeAspect="1"/>
          </p:cNvPicPr>
          <p:nvPr/>
        </p:nvPicPr>
        <p:blipFill>
          <a:blip r:embed="rId5"/>
          <a:stretch>
            <a:fillRect/>
          </a:stretch>
        </p:blipFill>
        <p:spPr>
          <a:xfrm>
            <a:off x="358689" y="1532418"/>
            <a:ext cx="11548831" cy="1374188"/>
          </a:xfrm>
          <a:prstGeom prst="rect">
            <a:avLst/>
          </a:prstGeom>
        </p:spPr>
      </p:pic>
      <p:sp>
        <p:nvSpPr>
          <p:cNvPr id="6" name="TextBox 5">
            <a:extLst>
              <a:ext uri="{FF2B5EF4-FFF2-40B4-BE49-F238E27FC236}">
                <a16:creationId xmlns:a16="http://schemas.microsoft.com/office/drawing/2014/main" id="{1A419233-ECA0-DA2F-8167-8395F207D414}"/>
              </a:ext>
            </a:extLst>
          </p:cNvPr>
          <p:cNvSpPr txBox="1"/>
          <p:nvPr/>
        </p:nvSpPr>
        <p:spPr>
          <a:xfrm>
            <a:off x="917826" y="3429000"/>
            <a:ext cx="9821294"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Community Educator Support</a:t>
            </a:r>
          </a:p>
          <a:p>
            <a:pPr marL="742950" lvl="1" indent="-285750">
              <a:buFont typeface="Arial" panose="020B0604020202020204" pitchFamily="34" charset="0"/>
              <a:buChar char="•"/>
            </a:pPr>
            <a:r>
              <a:rPr lang="en-US" dirty="0"/>
              <a:t>fund 19976 (State Funds) </a:t>
            </a:r>
          </a:p>
          <a:p>
            <a:pPr marL="742950" lvl="1" indent="-285750">
              <a:buFont typeface="Arial" panose="020B0604020202020204" pitchFamily="34" charset="0"/>
              <a:buChar char="•"/>
            </a:pPr>
            <a:r>
              <a:rPr lang="en-US" dirty="0"/>
              <a:t>Program and Project – Default (always enter all the zeros 3 and 10, respectively)</a:t>
            </a:r>
          </a:p>
          <a:p>
            <a:pPr marL="742950" lvl="1" indent="-285750">
              <a:buFont typeface="Arial" panose="020B0604020202020204" pitchFamily="34" charset="0"/>
              <a:buChar char="•"/>
            </a:pPr>
            <a:r>
              <a:rPr lang="en-US" dirty="0"/>
              <a:t>Activity – 900061 </a:t>
            </a:r>
          </a:p>
          <a:p>
            <a:pPr marL="742950" lvl="1" indent="-285750">
              <a:buFont typeface="Arial" panose="020B0604020202020204" pitchFamily="34" charset="0"/>
              <a:buChar char="•"/>
            </a:pPr>
            <a:r>
              <a:rPr lang="en-US" dirty="0"/>
              <a:t>$1,000 per CES</a:t>
            </a:r>
          </a:p>
          <a:p>
            <a:pPr marL="742950" lvl="1" indent="-285750">
              <a:buFont typeface="Arial" panose="020B0604020202020204" pitchFamily="34" charset="0"/>
              <a:buChar char="•"/>
            </a:pPr>
            <a:r>
              <a:rPr lang="en-US" dirty="0"/>
              <a:t>Expires June 30</a:t>
            </a:r>
            <a:r>
              <a:rPr lang="en-US" baseline="30000" dirty="0"/>
              <a:t>th</a:t>
            </a:r>
            <a:endParaRPr lang="en-US" dirty="0"/>
          </a:p>
          <a:p>
            <a:pPr lvl="1"/>
            <a:endParaRPr lang="en-US" dirty="0"/>
          </a:p>
        </p:txBody>
      </p:sp>
    </p:spTree>
    <p:extLst>
      <p:ext uri="{BB962C8B-B14F-4D97-AF65-F5344CB8AC3E}">
        <p14:creationId xmlns:p14="http://schemas.microsoft.com/office/powerpoint/2010/main" val="3929508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13802-91E9-749D-5035-8D929A9F1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C9538-8CF4-C4AB-8A8F-24E277AC8777}"/>
              </a:ext>
            </a:extLst>
          </p:cNvPr>
          <p:cNvSpPr>
            <a:spLocks noGrp="1"/>
          </p:cNvSpPr>
          <p:nvPr>
            <p:ph type="title"/>
          </p:nvPr>
        </p:nvSpPr>
        <p:spPr/>
        <p:txBody>
          <a:bodyPr>
            <a:normAutofit/>
          </a:bodyPr>
          <a:lstStyle/>
          <a:p>
            <a:r>
              <a:rPr lang="en-US" dirty="0">
                <a:hlinkClick r:id="rId3"/>
              </a:rPr>
              <a:t>UCCE Unit and Director General Support</a:t>
            </a:r>
            <a:endParaRPr lang="en-US" dirty="0"/>
          </a:p>
        </p:txBody>
      </p:sp>
      <p:sp>
        <p:nvSpPr>
          <p:cNvPr id="3" name="Slide Number Placeholder 2">
            <a:extLst>
              <a:ext uri="{FF2B5EF4-FFF2-40B4-BE49-F238E27FC236}">
                <a16:creationId xmlns:a16="http://schemas.microsoft.com/office/drawing/2014/main" id="{AB5CF0EC-64F8-7EF9-48A3-6578FF35F869}"/>
              </a:ext>
            </a:extLst>
          </p:cNvPr>
          <p:cNvSpPr>
            <a:spLocks noGrp="1"/>
          </p:cNvSpPr>
          <p:nvPr>
            <p:ph type="sldNum" sz="quarter" idx="12"/>
          </p:nvPr>
        </p:nvSpPr>
        <p:spPr/>
        <p:txBody>
          <a:bodyPr/>
          <a:lstStyle/>
          <a:p>
            <a:fld id="{B65AB6C3-3666-4A99-912F-5AB9870711E1}" type="slidenum">
              <a:rPr lang="en-US" smtClean="0"/>
              <a:t>12</a:t>
            </a:fld>
            <a:endParaRPr lang="en-US" dirty="0"/>
          </a:p>
        </p:txBody>
      </p:sp>
      <p:pic>
        <p:nvPicPr>
          <p:cNvPr id="7" name="Picture 6">
            <a:extLst>
              <a:ext uri="{FF2B5EF4-FFF2-40B4-BE49-F238E27FC236}">
                <a16:creationId xmlns:a16="http://schemas.microsoft.com/office/drawing/2014/main" id="{CDB80E61-1D84-D15F-DE4B-61B7BD500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6" name="Picture 5">
            <a:extLst>
              <a:ext uri="{FF2B5EF4-FFF2-40B4-BE49-F238E27FC236}">
                <a16:creationId xmlns:a16="http://schemas.microsoft.com/office/drawing/2014/main" id="{C1F64252-7CED-0288-FB0B-AE5FF6C7AFC6}"/>
              </a:ext>
            </a:extLst>
          </p:cNvPr>
          <p:cNvPicPr>
            <a:picLocks noChangeAspect="1"/>
          </p:cNvPicPr>
          <p:nvPr/>
        </p:nvPicPr>
        <p:blipFill>
          <a:blip r:embed="rId5"/>
          <a:stretch>
            <a:fillRect/>
          </a:stretch>
        </p:blipFill>
        <p:spPr>
          <a:xfrm>
            <a:off x="419532" y="1548819"/>
            <a:ext cx="11352935" cy="1686722"/>
          </a:xfrm>
          <a:prstGeom prst="rect">
            <a:avLst/>
          </a:prstGeom>
        </p:spPr>
      </p:pic>
      <p:sp>
        <p:nvSpPr>
          <p:cNvPr id="8" name="TextBox 7">
            <a:extLst>
              <a:ext uri="{FF2B5EF4-FFF2-40B4-BE49-F238E27FC236}">
                <a16:creationId xmlns:a16="http://schemas.microsoft.com/office/drawing/2014/main" id="{44091C0B-2C8D-8547-269C-6B4FA9A32C65}"/>
              </a:ext>
            </a:extLst>
          </p:cNvPr>
          <p:cNvSpPr txBox="1"/>
          <p:nvPr/>
        </p:nvSpPr>
        <p:spPr>
          <a:xfrm>
            <a:off x="419533" y="3637700"/>
            <a:ext cx="11352934"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UCCE Unit and Director General Support</a:t>
            </a:r>
          </a:p>
          <a:p>
            <a:pPr marL="742950" lvl="1" indent="-285750">
              <a:buFont typeface="Arial" panose="020B0604020202020204" pitchFamily="34" charset="0"/>
              <a:buChar char="•"/>
            </a:pPr>
            <a:r>
              <a:rPr lang="en-US" dirty="0"/>
              <a:t>fund 19974 (State Funds) </a:t>
            </a:r>
          </a:p>
          <a:p>
            <a:pPr marL="742950" lvl="1" indent="-285750">
              <a:buFont typeface="Arial" panose="020B0604020202020204" pitchFamily="34" charset="0"/>
              <a:buChar char="•"/>
            </a:pPr>
            <a:r>
              <a:rPr lang="en-US" dirty="0"/>
              <a:t>Program, Project and Activity – Default (always enter all the zeros 3,10 and 6 respectively)</a:t>
            </a:r>
          </a:p>
          <a:p>
            <a:pPr marL="742950" lvl="1" indent="-285750">
              <a:buFont typeface="Arial" panose="020B0604020202020204" pitchFamily="34" charset="0"/>
              <a:buChar char="•"/>
            </a:pPr>
            <a:r>
              <a:rPr lang="en-US" dirty="0"/>
              <a:t>Each County has a permanent set amount</a:t>
            </a:r>
          </a:p>
          <a:p>
            <a:pPr marL="742950" lvl="1" indent="-285750">
              <a:buFont typeface="Arial" panose="020B0604020202020204" pitchFamily="34" charset="0"/>
              <a:buChar char="•"/>
            </a:pPr>
            <a:r>
              <a:rPr lang="en-US" dirty="0"/>
              <a:t>Area Directors – allocation is done to home financial department of the Area Director.</a:t>
            </a:r>
          </a:p>
          <a:p>
            <a:pPr marL="1200150" lvl="2" indent="-285750">
              <a:buFont typeface="Arial" panose="020B0604020202020204" pitchFamily="34" charset="0"/>
              <a:buChar char="•"/>
            </a:pPr>
            <a:r>
              <a:rPr lang="en-US" dirty="0"/>
              <a:t>All counties under that Area Director need to use that specific financial department, not their own.</a:t>
            </a:r>
          </a:p>
          <a:p>
            <a:pPr marL="742950" lvl="1" indent="-285750">
              <a:buFont typeface="Arial" panose="020B0604020202020204" pitchFamily="34" charset="0"/>
              <a:buChar char="•"/>
            </a:pPr>
            <a:r>
              <a:rPr lang="en-US" dirty="0"/>
              <a:t>Expires June 30</a:t>
            </a:r>
            <a:r>
              <a:rPr lang="en-US" baseline="30000" dirty="0"/>
              <a:t>th</a:t>
            </a:r>
            <a:endParaRPr lang="en-US" dirty="0"/>
          </a:p>
          <a:p>
            <a:pPr lvl="1"/>
            <a:endParaRPr lang="en-US" dirty="0"/>
          </a:p>
        </p:txBody>
      </p:sp>
    </p:spTree>
    <p:extLst>
      <p:ext uri="{BB962C8B-B14F-4D97-AF65-F5344CB8AC3E}">
        <p14:creationId xmlns:p14="http://schemas.microsoft.com/office/powerpoint/2010/main" val="3787737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860F5-F73D-9F68-B504-779D8EE3A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62F43-86D4-A862-EA6A-9F01759E61FE}"/>
              </a:ext>
            </a:extLst>
          </p:cNvPr>
          <p:cNvSpPr>
            <a:spLocks noGrp="1"/>
          </p:cNvSpPr>
          <p:nvPr>
            <p:ph type="title"/>
          </p:nvPr>
        </p:nvSpPr>
        <p:spPr>
          <a:xfrm>
            <a:off x="345748" y="338887"/>
            <a:ext cx="10817838" cy="767528"/>
          </a:xfrm>
        </p:spPr>
        <p:txBody>
          <a:bodyPr>
            <a:normAutofit/>
          </a:bodyPr>
          <a:lstStyle/>
          <a:p>
            <a:r>
              <a:rPr lang="en-US" dirty="0"/>
              <a:t>    Academic Salary Cost Recovery FY 25-26</a:t>
            </a:r>
          </a:p>
        </p:txBody>
      </p:sp>
      <p:sp>
        <p:nvSpPr>
          <p:cNvPr id="3" name="Slide Number Placeholder 2">
            <a:extLst>
              <a:ext uri="{FF2B5EF4-FFF2-40B4-BE49-F238E27FC236}">
                <a16:creationId xmlns:a16="http://schemas.microsoft.com/office/drawing/2014/main" id="{3FFAC9A5-019B-B0D1-8308-1C7C9F7BA670}"/>
              </a:ext>
            </a:extLst>
          </p:cNvPr>
          <p:cNvSpPr>
            <a:spLocks noGrp="1"/>
          </p:cNvSpPr>
          <p:nvPr>
            <p:ph type="sldNum" sz="quarter" idx="12"/>
          </p:nvPr>
        </p:nvSpPr>
        <p:spPr/>
        <p:txBody>
          <a:bodyPr/>
          <a:lstStyle/>
          <a:p>
            <a:fld id="{B65AB6C3-3666-4A99-912F-5AB9870711E1}" type="slidenum">
              <a:rPr lang="en-US" smtClean="0"/>
              <a:t>13</a:t>
            </a:fld>
            <a:endParaRPr lang="en-US" dirty="0"/>
          </a:p>
        </p:txBody>
      </p:sp>
      <p:pic>
        <p:nvPicPr>
          <p:cNvPr id="7" name="Picture 6">
            <a:extLst>
              <a:ext uri="{FF2B5EF4-FFF2-40B4-BE49-F238E27FC236}">
                <a16:creationId xmlns:a16="http://schemas.microsoft.com/office/drawing/2014/main" id="{37D6257F-A748-01F2-E1D2-9CA0B15D3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sp>
        <p:nvSpPr>
          <p:cNvPr id="6" name="TextBox 5">
            <a:extLst>
              <a:ext uri="{FF2B5EF4-FFF2-40B4-BE49-F238E27FC236}">
                <a16:creationId xmlns:a16="http://schemas.microsoft.com/office/drawing/2014/main" id="{C7925DF2-BA5D-B53B-1AD4-8DB751FFC928}"/>
              </a:ext>
            </a:extLst>
          </p:cNvPr>
          <p:cNvSpPr txBox="1"/>
          <p:nvPr/>
        </p:nvSpPr>
        <p:spPr>
          <a:xfrm>
            <a:off x="843280" y="3571242"/>
            <a:ext cx="89916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Academic Salary Cost Recovery for FY 25-26 – will be managed in the GL</a:t>
            </a:r>
            <a:endParaRPr lang="en-US" dirty="0"/>
          </a:p>
          <a:p>
            <a:pPr marL="742950" lvl="1" indent="-285750">
              <a:buFont typeface="Arial" panose="020B0604020202020204" pitchFamily="34" charset="0"/>
              <a:buChar char="•"/>
            </a:pPr>
            <a:r>
              <a:rPr lang="en-US" dirty="0"/>
              <a:t>fund 19978 (State Funds)</a:t>
            </a:r>
          </a:p>
          <a:p>
            <a:pPr marL="742950" lvl="1" indent="-285750">
              <a:buFont typeface="Arial" panose="020B0604020202020204" pitchFamily="34" charset="0"/>
              <a:buChar char="•"/>
            </a:pPr>
            <a:r>
              <a:rPr lang="en-US" dirty="0"/>
              <a:t>GL Project of Academic – GL + ORG/UNIT + 4 digits (i.e. GLALAM0520)</a:t>
            </a:r>
          </a:p>
          <a:p>
            <a:pPr marL="742950" lvl="1" indent="-285750">
              <a:buFont typeface="Arial" panose="020B0604020202020204" pitchFamily="34" charset="0"/>
              <a:buChar char="•"/>
            </a:pPr>
            <a:r>
              <a:rPr lang="en-US" dirty="0"/>
              <a:t>Activity – 26EXPS </a:t>
            </a:r>
          </a:p>
          <a:p>
            <a:pPr marL="742950" lvl="1" indent="-285750">
              <a:buFont typeface="Arial" panose="020B0604020202020204" pitchFamily="34" charset="0"/>
              <a:buChar char="•"/>
            </a:pPr>
            <a:r>
              <a:rPr lang="en-US" dirty="0"/>
              <a:t>Expires in 2 years (June 30</a:t>
            </a:r>
            <a:r>
              <a:rPr lang="en-US" baseline="30000" dirty="0"/>
              <a:t>th</a:t>
            </a:r>
            <a:r>
              <a:rPr lang="en-US" dirty="0"/>
              <a:t> of that 2</a:t>
            </a:r>
            <a:r>
              <a:rPr lang="en-US" baseline="30000" dirty="0"/>
              <a:t>nd</a:t>
            </a:r>
            <a:r>
              <a:rPr lang="en-US" dirty="0"/>
              <a:t> year)</a:t>
            </a:r>
          </a:p>
        </p:txBody>
      </p:sp>
      <p:pic>
        <p:nvPicPr>
          <p:cNvPr id="8" name="Picture 7">
            <a:extLst>
              <a:ext uri="{FF2B5EF4-FFF2-40B4-BE49-F238E27FC236}">
                <a16:creationId xmlns:a16="http://schemas.microsoft.com/office/drawing/2014/main" id="{1EC9934E-520C-3EF4-15BD-3E818EFFDC69}"/>
              </a:ext>
            </a:extLst>
          </p:cNvPr>
          <p:cNvPicPr>
            <a:picLocks noChangeAspect="1"/>
          </p:cNvPicPr>
          <p:nvPr/>
        </p:nvPicPr>
        <p:blipFill>
          <a:blip r:embed="rId4"/>
          <a:stretch>
            <a:fillRect/>
          </a:stretch>
        </p:blipFill>
        <p:spPr>
          <a:xfrm>
            <a:off x="262484" y="1574226"/>
            <a:ext cx="11716725" cy="1737933"/>
          </a:xfrm>
          <a:prstGeom prst="rect">
            <a:avLst/>
          </a:prstGeom>
        </p:spPr>
      </p:pic>
      <p:sp>
        <p:nvSpPr>
          <p:cNvPr id="9" name="TextBox 8">
            <a:extLst>
              <a:ext uri="{FF2B5EF4-FFF2-40B4-BE49-F238E27FC236}">
                <a16:creationId xmlns:a16="http://schemas.microsoft.com/office/drawing/2014/main" id="{83A577EF-CDE3-2A78-BC34-79D6772D1D3C}"/>
              </a:ext>
            </a:extLst>
          </p:cNvPr>
          <p:cNvSpPr txBox="1"/>
          <p:nvPr/>
        </p:nvSpPr>
        <p:spPr>
          <a:xfrm>
            <a:off x="843280" y="5263454"/>
            <a:ext cx="7833360" cy="1200329"/>
          </a:xfrm>
          <a:prstGeom prst="rect">
            <a:avLst/>
          </a:prstGeom>
          <a:noFill/>
        </p:spPr>
        <p:txBody>
          <a:bodyPr wrap="square" rtlCol="0">
            <a:spAutoFit/>
          </a:bodyPr>
          <a:lstStyle/>
          <a:p>
            <a:r>
              <a:rPr lang="en-US" dirty="0">
                <a:solidFill>
                  <a:srgbClr val="FF0000"/>
                </a:solidFill>
              </a:rPr>
              <a:t>ASCR for FY 23-24 and FY 24-25 will stay in the PPM as before</a:t>
            </a:r>
          </a:p>
          <a:p>
            <a:endParaRPr lang="en-US" dirty="0">
              <a:solidFill>
                <a:srgbClr val="FF0000"/>
              </a:solidFill>
            </a:endParaRPr>
          </a:p>
          <a:p>
            <a:r>
              <a:rPr lang="en-US" dirty="0">
                <a:solidFill>
                  <a:srgbClr val="FF0000"/>
                </a:solidFill>
              </a:rPr>
              <a:t>PPM Project – FP + ORG + 4 digits</a:t>
            </a:r>
          </a:p>
          <a:p>
            <a:r>
              <a:rPr lang="en-US" dirty="0">
                <a:solidFill>
                  <a:srgbClr val="FF0000"/>
                </a:solidFill>
              </a:rPr>
              <a:t>TASK – ACR024 or ACR025</a:t>
            </a:r>
          </a:p>
        </p:txBody>
      </p:sp>
    </p:spTree>
    <p:extLst>
      <p:ext uri="{BB962C8B-B14F-4D97-AF65-F5344CB8AC3E}">
        <p14:creationId xmlns:p14="http://schemas.microsoft.com/office/powerpoint/2010/main" val="664948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C302C-0611-7CC2-CE0B-513BBBABA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6B3AF-6717-C4F0-1BE4-E07584E0E283}"/>
              </a:ext>
            </a:extLst>
          </p:cNvPr>
          <p:cNvSpPr>
            <a:spLocks noGrp="1"/>
          </p:cNvSpPr>
          <p:nvPr>
            <p:ph type="title"/>
          </p:nvPr>
        </p:nvSpPr>
        <p:spPr>
          <a:xfrm>
            <a:off x="684734" y="313785"/>
            <a:ext cx="10817838" cy="897813"/>
          </a:xfrm>
        </p:spPr>
        <p:txBody>
          <a:bodyPr>
            <a:normAutofit/>
          </a:bodyPr>
          <a:lstStyle/>
          <a:p>
            <a:r>
              <a:rPr lang="en-US" dirty="0"/>
              <a:t>Project Portfolio Management (PPM)</a:t>
            </a:r>
          </a:p>
        </p:txBody>
      </p:sp>
      <p:sp>
        <p:nvSpPr>
          <p:cNvPr id="4" name="Content Placeholder 3">
            <a:extLst>
              <a:ext uri="{FF2B5EF4-FFF2-40B4-BE49-F238E27FC236}">
                <a16:creationId xmlns:a16="http://schemas.microsoft.com/office/drawing/2014/main" id="{4A047B03-F75A-8AA5-DEFD-90813D588792}"/>
              </a:ext>
            </a:extLst>
          </p:cNvPr>
          <p:cNvSpPr>
            <a:spLocks noGrp="1"/>
          </p:cNvSpPr>
          <p:nvPr>
            <p:ph idx="1"/>
          </p:nvPr>
        </p:nvSpPr>
        <p:spPr/>
        <p:txBody>
          <a:bodyPr>
            <a:normAutofit lnSpcReduction="10000"/>
          </a:bodyPr>
          <a:lstStyle/>
          <a:p>
            <a:r>
              <a:rPr lang="en-US" dirty="0"/>
              <a:t>Types of funds managed in the PPM – various</a:t>
            </a:r>
          </a:p>
          <a:p>
            <a:pPr lvl="1"/>
            <a:r>
              <a:rPr lang="en-US" i="1" dirty="0"/>
              <a:t>Academic Salary Cost Recovery FY 23-24 (ACR024) and FY 24-25 (ACR025)</a:t>
            </a:r>
          </a:p>
          <a:p>
            <a:pPr lvl="1"/>
            <a:r>
              <a:rPr lang="en-US" i="1" dirty="0"/>
              <a:t>Conference Funds – CNF001</a:t>
            </a:r>
          </a:p>
          <a:p>
            <a:pPr lvl="1"/>
            <a:r>
              <a:rPr lang="en-US" i="1" dirty="0"/>
              <a:t>Income Funds – INC001</a:t>
            </a:r>
          </a:p>
          <a:p>
            <a:pPr lvl="1"/>
            <a:r>
              <a:rPr lang="en-US" i="1" dirty="0"/>
              <a:t>Gift Funds – GFT001</a:t>
            </a:r>
          </a:p>
          <a:p>
            <a:pPr lvl="1"/>
            <a:r>
              <a:rPr lang="en-US" i="1" dirty="0"/>
              <a:t>Endowment Funds – END001</a:t>
            </a:r>
          </a:p>
          <a:p>
            <a:pPr lvl="1"/>
            <a:r>
              <a:rPr lang="en-US" i="1" dirty="0"/>
              <a:t>Internal Awards – IAW001</a:t>
            </a:r>
          </a:p>
          <a:p>
            <a:pPr lvl="1"/>
            <a:r>
              <a:rPr lang="en-US" i="1" dirty="0"/>
              <a:t>Research and Education Funds – RED001</a:t>
            </a:r>
          </a:p>
          <a:p>
            <a:pPr lvl="1"/>
            <a:endParaRPr lang="en-US" i="1" dirty="0"/>
          </a:p>
          <a:p>
            <a:pPr lvl="1"/>
            <a:endParaRPr lang="en-US" i="1" dirty="0"/>
          </a:p>
        </p:txBody>
      </p:sp>
    </p:spTree>
    <p:extLst>
      <p:ext uri="{BB962C8B-B14F-4D97-AF65-F5344CB8AC3E}">
        <p14:creationId xmlns:p14="http://schemas.microsoft.com/office/powerpoint/2010/main" val="66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83B97-92DA-A269-2DFE-94D79E00C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31CA2-0716-A9E0-48A8-545AC461638D}"/>
              </a:ext>
            </a:extLst>
          </p:cNvPr>
          <p:cNvSpPr>
            <a:spLocks noGrp="1"/>
          </p:cNvSpPr>
          <p:nvPr>
            <p:ph type="title"/>
          </p:nvPr>
        </p:nvSpPr>
        <p:spPr>
          <a:xfrm>
            <a:off x="684734" y="313785"/>
            <a:ext cx="10817838" cy="897813"/>
          </a:xfrm>
        </p:spPr>
        <p:txBody>
          <a:bodyPr>
            <a:normAutofit/>
          </a:bodyPr>
          <a:lstStyle/>
          <a:p>
            <a:r>
              <a:rPr lang="en-US" dirty="0"/>
              <a:t>Faculty Project and Department Projects in PPM</a:t>
            </a:r>
          </a:p>
        </p:txBody>
      </p:sp>
      <p:sp>
        <p:nvSpPr>
          <p:cNvPr id="4" name="Content Placeholder 3">
            <a:extLst>
              <a:ext uri="{FF2B5EF4-FFF2-40B4-BE49-F238E27FC236}">
                <a16:creationId xmlns:a16="http://schemas.microsoft.com/office/drawing/2014/main" id="{8F098169-C31A-0FEB-BAA4-5F0EE0BF07B4}"/>
              </a:ext>
            </a:extLst>
          </p:cNvPr>
          <p:cNvSpPr>
            <a:spLocks noGrp="1"/>
          </p:cNvSpPr>
          <p:nvPr>
            <p:ph idx="1"/>
          </p:nvPr>
        </p:nvSpPr>
        <p:spPr>
          <a:xfrm>
            <a:off x="835853" y="1561464"/>
            <a:ext cx="10515600" cy="4890135"/>
          </a:xfrm>
        </p:spPr>
        <p:txBody>
          <a:bodyPr>
            <a:normAutofit lnSpcReduction="10000"/>
          </a:bodyPr>
          <a:lstStyle/>
          <a:p>
            <a:r>
              <a:rPr lang="en-US" dirty="0"/>
              <a:t>All ANR Advisors and CE Specialists have a Faculty Project</a:t>
            </a:r>
          </a:p>
          <a:p>
            <a:pPr lvl="1"/>
            <a:r>
              <a:rPr lang="en-US" dirty="0"/>
              <a:t>Naming structure of Faculty Projects</a:t>
            </a:r>
          </a:p>
          <a:p>
            <a:pPr lvl="1"/>
            <a:r>
              <a:rPr lang="en-US" dirty="0"/>
              <a:t>FP+ORG+4 DIGIT HIRE DATE (MMDD)</a:t>
            </a:r>
          </a:p>
          <a:p>
            <a:pPr marL="914400" lvl="2" indent="0">
              <a:buNone/>
            </a:pPr>
            <a:r>
              <a:rPr lang="en-US" dirty="0"/>
              <a:t> • Example: FPALAM1001 John Smith UCCE Alameda County (for new UCCE advisor for Alameda County with hire date of 10/01)</a:t>
            </a:r>
          </a:p>
          <a:p>
            <a:pPr marL="914400" lvl="2" indent="0">
              <a:buNone/>
            </a:pPr>
            <a:endParaRPr lang="en-US" dirty="0"/>
          </a:p>
          <a:p>
            <a:r>
              <a:rPr lang="en-US" dirty="0"/>
              <a:t>Counties and Statewide Programs and Institutes have a Department Project</a:t>
            </a:r>
          </a:p>
          <a:p>
            <a:pPr lvl="1"/>
            <a:r>
              <a:rPr lang="en-US" dirty="0"/>
              <a:t>Naming structure of Department Projects</a:t>
            </a:r>
          </a:p>
          <a:p>
            <a:pPr lvl="1"/>
            <a:r>
              <a:rPr lang="en-US" dirty="0"/>
              <a:t>DEP+ORG+001</a:t>
            </a:r>
          </a:p>
          <a:p>
            <a:pPr lvl="2"/>
            <a:r>
              <a:rPr lang="en-US" dirty="0"/>
              <a:t>Example: DEPHUMB001, DEPIPMP001, DEPIGIS001</a:t>
            </a:r>
          </a:p>
          <a:p>
            <a:pPr lvl="1"/>
            <a:endParaRPr lang="en-US" i="1" dirty="0"/>
          </a:p>
          <a:p>
            <a:pPr marL="457200" lvl="1" indent="0">
              <a:buNone/>
            </a:pPr>
            <a:endParaRPr lang="en-US" i="1" dirty="0"/>
          </a:p>
        </p:txBody>
      </p:sp>
    </p:spTree>
    <p:extLst>
      <p:ext uri="{BB962C8B-B14F-4D97-AF65-F5344CB8AC3E}">
        <p14:creationId xmlns:p14="http://schemas.microsoft.com/office/powerpoint/2010/main" val="2627968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E180D-B1EB-3112-3DAE-348C13463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086F9-76C7-2881-2A4F-30A5A1C2448A}"/>
              </a:ext>
            </a:extLst>
          </p:cNvPr>
          <p:cNvSpPr>
            <a:spLocks noGrp="1"/>
          </p:cNvSpPr>
          <p:nvPr>
            <p:ph type="title"/>
          </p:nvPr>
        </p:nvSpPr>
        <p:spPr>
          <a:xfrm>
            <a:off x="684734" y="313785"/>
            <a:ext cx="10817838" cy="897813"/>
          </a:xfrm>
        </p:spPr>
        <p:txBody>
          <a:bodyPr>
            <a:normAutofit/>
          </a:bodyPr>
          <a:lstStyle/>
          <a:p>
            <a:r>
              <a:rPr lang="en-US" dirty="0"/>
              <a:t>PPM Faculty Project Task Structure Example</a:t>
            </a:r>
          </a:p>
        </p:txBody>
      </p:sp>
      <p:sp>
        <p:nvSpPr>
          <p:cNvPr id="4" name="Content Placeholder 3">
            <a:extLst>
              <a:ext uri="{FF2B5EF4-FFF2-40B4-BE49-F238E27FC236}">
                <a16:creationId xmlns:a16="http://schemas.microsoft.com/office/drawing/2014/main" id="{BA718260-633C-316E-42A9-A79FFC05B2E6}"/>
              </a:ext>
            </a:extLst>
          </p:cNvPr>
          <p:cNvSpPr>
            <a:spLocks noGrp="1"/>
          </p:cNvSpPr>
          <p:nvPr>
            <p:ph idx="1"/>
          </p:nvPr>
        </p:nvSpPr>
        <p:spPr>
          <a:xfrm>
            <a:off x="835853" y="1561464"/>
            <a:ext cx="10515600" cy="4890135"/>
          </a:xfrm>
        </p:spPr>
        <p:txBody>
          <a:bodyPr>
            <a:normAutofit/>
          </a:bodyPr>
          <a:lstStyle/>
          <a:p>
            <a:pPr lvl="1"/>
            <a:endParaRPr lang="en-US" i="1" dirty="0"/>
          </a:p>
          <a:p>
            <a:pPr marL="457200" lvl="1" indent="0">
              <a:buNone/>
            </a:pPr>
            <a:endParaRPr lang="en-US" i="1" dirty="0"/>
          </a:p>
        </p:txBody>
      </p:sp>
      <p:graphicFrame>
        <p:nvGraphicFramePr>
          <p:cNvPr id="9" name="Table 8">
            <a:extLst>
              <a:ext uri="{FF2B5EF4-FFF2-40B4-BE49-F238E27FC236}">
                <a16:creationId xmlns:a16="http://schemas.microsoft.com/office/drawing/2014/main" id="{BCF64D15-4F5E-D832-F25B-38D1097BFF64}"/>
              </a:ext>
            </a:extLst>
          </p:cNvPr>
          <p:cNvGraphicFramePr>
            <a:graphicFrameLocks noGrp="1"/>
          </p:cNvGraphicFramePr>
          <p:nvPr>
            <p:extLst>
              <p:ext uri="{D42A27DB-BD31-4B8C-83A1-F6EECF244321}">
                <p14:modId xmlns:p14="http://schemas.microsoft.com/office/powerpoint/2010/main" val="355796174"/>
              </p:ext>
            </p:extLst>
          </p:nvPr>
        </p:nvGraphicFramePr>
        <p:xfrm>
          <a:off x="684734" y="1811957"/>
          <a:ext cx="6833666" cy="4270308"/>
        </p:xfrm>
        <a:graphic>
          <a:graphicData uri="http://schemas.openxmlformats.org/drawingml/2006/table">
            <a:tbl>
              <a:tblPr/>
              <a:tblGrid>
                <a:gridCol w="5417287">
                  <a:extLst>
                    <a:ext uri="{9D8B030D-6E8A-4147-A177-3AD203B41FA5}">
                      <a16:colId xmlns:a16="http://schemas.microsoft.com/office/drawing/2014/main" val="3463846597"/>
                    </a:ext>
                  </a:extLst>
                </a:gridCol>
                <a:gridCol w="1416379">
                  <a:extLst>
                    <a:ext uri="{9D8B030D-6E8A-4147-A177-3AD203B41FA5}">
                      <a16:colId xmlns:a16="http://schemas.microsoft.com/office/drawing/2014/main" val="3888787783"/>
                    </a:ext>
                  </a:extLst>
                </a:gridCol>
              </a:tblGrid>
              <a:tr h="493663">
                <a:tc>
                  <a:txBody>
                    <a:bodyPr/>
                    <a:lstStyle/>
                    <a:p>
                      <a:pPr algn="ctr" fontAlgn="ctr">
                        <a:buNone/>
                      </a:pPr>
                      <a:r>
                        <a:rPr lang="en-US" sz="1500" b="1" i="0" u="none" strike="noStrike">
                          <a:solidFill>
                            <a:srgbClr val="000000"/>
                          </a:solidFill>
                          <a:effectLst/>
                          <a:latin typeface="Aptos Narrow" panose="020B0004020202020204" pitchFamily="34" charset="0"/>
                        </a:rPr>
                        <a:t>Task</a:t>
                      </a:r>
                    </a:p>
                  </a:txBody>
                  <a:tcPr marL="7192" marR="7192" marT="7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ctr">
                        <a:buNone/>
                      </a:pPr>
                      <a:r>
                        <a:rPr lang="en-US" sz="1500" b="1" i="0" u="none" strike="noStrike">
                          <a:solidFill>
                            <a:srgbClr val="000000"/>
                          </a:solidFill>
                          <a:effectLst/>
                          <a:latin typeface="Aptos Narrow" panose="020B0004020202020204" pitchFamily="34" charset="0"/>
                        </a:rPr>
                        <a:t>Task Number</a:t>
                      </a:r>
                    </a:p>
                  </a:txBody>
                  <a:tcPr marL="7192" marR="7192" marT="7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extLst>
                  <a:ext uri="{0D108BD9-81ED-4DB2-BD59-A6C34878D82A}">
                    <a16:rowId xmlns:a16="http://schemas.microsoft.com/office/drawing/2014/main" val="1104852931"/>
                  </a:ext>
                </a:extLst>
              </a:tr>
              <a:tr h="352616">
                <a:tc>
                  <a:txBody>
                    <a:bodyPr/>
                    <a:lstStyle/>
                    <a:p>
                      <a:pPr algn="l" fontAlgn="b">
                        <a:buNone/>
                      </a:pPr>
                      <a:r>
                        <a:rPr lang="en-US" sz="1500" b="0" i="0" u="none" strike="noStrike">
                          <a:solidFill>
                            <a:srgbClr val="000000"/>
                          </a:solidFill>
                          <a:effectLst/>
                          <a:latin typeface="Aptos Narrow" panose="020B0004020202020204" pitchFamily="34" charset="0"/>
                        </a:rPr>
                        <a:t>Sarah Light UCCE SUTTERYUBA COUNTIES PPM ONLY</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500" b="0" i="0" u="none" strike="noStrike">
                          <a:solidFill>
                            <a:srgbClr val="000000"/>
                          </a:solidFill>
                          <a:effectLst/>
                          <a:latin typeface="Aptos Narrow" panose="020B0004020202020204" pitchFamily="34" charset="0"/>
                        </a:rPr>
                        <a:t>FPSUTY6114</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03311866"/>
                  </a:ext>
                </a:extLst>
              </a:tr>
              <a:tr h="352616">
                <a:tc>
                  <a:txBody>
                    <a:bodyPr/>
                    <a:lstStyle/>
                    <a:p>
                      <a:pPr algn="l" fontAlgn="b">
                        <a:buNone/>
                      </a:pPr>
                      <a:r>
                        <a:rPr lang="en-US" sz="1500" b="0" i="0" u="none" strike="noStrike">
                          <a:solidFill>
                            <a:srgbClr val="000000"/>
                          </a:solidFill>
                          <a:effectLst/>
                          <a:latin typeface="Aptos Narrow" panose="020B0004020202020204" pitchFamily="34" charset="0"/>
                        </a:rPr>
                        <a:t>CLOSED ACADEMIC COST RECOVERY FY1920</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n-US" sz="1500" b="0" i="0" u="none" strike="noStrike">
                          <a:solidFill>
                            <a:srgbClr val="000000"/>
                          </a:solidFill>
                          <a:effectLst/>
                          <a:latin typeface="Aptos Narrow" panose="020B0004020202020204" pitchFamily="34" charset="0"/>
                        </a:rPr>
                        <a:t>ACR020</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88814973"/>
                  </a:ext>
                </a:extLst>
              </a:tr>
              <a:tr h="352616">
                <a:tc>
                  <a:txBody>
                    <a:bodyPr/>
                    <a:lstStyle/>
                    <a:p>
                      <a:pPr algn="l" fontAlgn="b">
                        <a:buNone/>
                      </a:pPr>
                      <a:r>
                        <a:rPr lang="en-US" sz="1500" b="0" i="0" u="none" strike="noStrike">
                          <a:solidFill>
                            <a:srgbClr val="000000"/>
                          </a:solidFill>
                          <a:effectLst/>
                          <a:latin typeface="Aptos Narrow" panose="020B0004020202020204" pitchFamily="34" charset="0"/>
                        </a:rPr>
                        <a:t>CLOSED 151SRSL ACADEMIC COST RECOVERY FY2021</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n-US" sz="1500" b="0" i="0" u="none" strike="noStrike">
                          <a:solidFill>
                            <a:srgbClr val="000000"/>
                          </a:solidFill>
                          <a:effectLst/>
                          <a:latin typeface="Aptos Narrow" panose="020B0004020202020204" pitchFamily="34" charset="0"/>
                        </a:rPr>
                        <a:t>ACR021</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4660664"/>
                  </a:ext>
                </a:extLst>
              </a:tr>
              <a:tr h="352616">
                <a:tc>
                  <a:txBody>
                    <a:bodyPr/>
                    <a:lstStyle/>
                    <a:p>
                      <a:pPr algn="l" fontAlgn="b">
                        <a:buNone/>
                      </a:pPr>
                      <a:r>
                        <a:rPr lang="en-US" sz="1500" b="0" i="0" u="none" strike="noStrike">
                          <a:solidFill>
                            <a:srgbClr val="000000"/>
                          </a:solidFill>
                          <a:effectLst/>
                          <a:latin typeface="Aptos Narrow" panose="020B0004020202020204" pitchFamily="34" charset="0"/>
                        </a:rPr>
                        <a:t>CLOSED 151SRSL ACADEMIC COST RECOVERY FY2122</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n-US" sz="1500" b="0" i="0" u="none" strike="noStrike">
                          <a:solidFill>
                            <a:srgbClr val="000000"/>
                          </a:solidFill>
                          <a:effectLst/>
                          <a:latin typeface="Aptos Narrow" panose="020B0004020202020204" pitchFamily="34" charset="0"/>
                        </a:rPr>
                        <a:t>ACR022</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53164874"/>
                  </a:ext>
                </a:extLst>
              </a:tr>
              <a:tr h="352616">
                <a:tc>
                  <a:txBody>
                    <a:bodyPr/>
                    <a:lstStyle/>
                    <a:p>
                      <a:pPr algn="l" fontAlgn="b">
                        <a:buNone/>
                      </a:pPr>
                      <a:r>
                        <a:rPr lang="en-US" sz="1500" b="0" i="0" u="none" strike="noStrike">
                          <a:solidFill>
                            <a:srgbClr val="000000"/>
                          </a:solidFill>
                          <a:effectLst/>
                          <a:latin typeface="Aptos Narrow" panose="020B0004020202020204" pitchFamily="34" charset="0"/>
                        </a:rPr>
                        <a:t>CLOSEDv151SRSL ACADEMIC COST RECOVERY FY2223</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n-US" sz="1500" b="0" i="0" u="none" strike="noStrike">
                          <a:solidFill>
                            <a:srgbClr val="000000"/>
                          </a:solidFill>
                          <a:effectLst/>
                          <a:latin typeface="Aptos Narrow" panose="020B0004020202020204" pitchFamily="34" charset="0"/>
                        </a:rPr>
                        <a:t>ACR023</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20937484"/>
                  </a:ext>
                </a:extLst>
              </a:tr>
              <a:tr h="352616">
                <a:tc>
                  <a:txBody>
                    <a:bodyPr/>
                    <a:lstStyle/>
                    <a:p>
                      <a:pPr algn="l" fontAlgn="b">
                        <a:buNone/>
                      </a:pPr>
                      <a:r>
                        <a:rPr lang="en-US" sz="1500" b="0" i="0" u="none" strike="noStrike">
                          <a:solidFill>
                            <a:srgbClr val="000000"/>
                          </a:solidFill>
                          <a:effectLst/>
                          <a:latin typeface="Aptos Narrow" panose="020B0004020202020204" pitchFamily="34" charset="0"/>
                        </a:rPr>
                        <a:t>ACADEMIC COST RECOVERY FY2324</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n-US" sz="1500" b="0" i="0" u="none" strike="noStrike">
                          <a:solidFill>
                            <a:srgbClr val="000000"/>
                          </a:solidFill>
                          <a:effectLst/>
                          <a:latin typeface="Aptos Narrow" panose="020B0004020202020204" pitchFamily="34" charset="0"/>
                        </a:rPr>
                        <a:t>ACR024</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40440812"/>
                  </a:ext>
                </a:extLst>
              </a:tr>
              <a:tr h="352616">
                <a:tc>
                  <a:txBody>
                    <a:bodyPr/>
                    <a:lstStyle/>
                    <a:p>
                      <a:pPr algn="l" fontAlgn="b">
                        <a:buNone/>
                      </a:pPr>
                      <a:r>
                        <a:rPr lang="en-US" sz="1500" b="0" i="0" u="none" strike="noStrike">
                          <a:solidFill>
                            <a:srgbClr val="000000"/>
                          </a:solidFill>
                          <a:effectLst/>
                          <a:latin typeface="Aptos Narrow" panose="020B0004020202020204" pitchFamily="34" charset="0"/>
                        </a:rPr>
                        <a:t>ACADEMIC COST RECOVERY FY2425</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n-US" sz="1500" b="0" i="0" u="none" strike="noStrike">
                          <a:solidFill>
                            <a:srgbClr val="000000"/>
                          </a:solidFill>
                          <a:effectLst/>
                          <a:latin typeface="Aptos Narrow" panose="020B0004020202020204" pitchFamily="34" charset="0"/>
                        </a:rPr>
                        <a:t>ACR025</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20659716"/>
                  </a:ext>
                </a:extLst>
              </a:tr>
              <a:tr h="352616">
                <a:tc>
                  <a:txBody>
                    <a:bodyPr/>
                    <a:lstStyle/>
                    <a:p>
                      <a:pPr algn="l" fontAlgn="b">
                        <a:buNone/>
                      </a:pPr>
                      <a:r>
                        <a:rPr lang="en-US" sz="1500" b="0" i="0" u="none" strike="noStrike">
                          <a:solidFill>
                            <a:srgbClr val="000000"/>
                          </a:solidFill>
                          <a:effectLst/>
                          <a:latin typeface="Aptos Narrow" panose="020B0004020202020204" pitchFamily="34" charset="0"/>
                        </a:rPr>
                        <a:t>GIFT COVER CROPS 46092</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n-US" sz="1500" b="0" i="0" u="none" strike="noStrike">
                          <a:solidFill>
                            <a:srgbClr val="000000"/>
                          </a:solidFill>
                          <a:effectLst/>
                          <a:latin typeface="Aptos Narrow" panose="020B0004020202020204" pitchFamily="34" charset="0"/>
                        </a:rPr>
                        <a:t>GFT001</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55800892"/>
                  </a:ext>
                </a:extLst>
              </a:tr>
              <a:tr h="352616">
                <a:tc>
                  <a:txBody>
                    <a:bodyPr/>
                    <a:lstStyle/>
                    <a:p>
                      <a:pPr algn="l" fontAlgn="b">
                        <a:buNone/>
                      </a:pPr>
                      <a:r>
                        <a:rPr lang="en-US" sz="1500" b="0" i="0" u="none" strike="noStrike" dirty="0">
                          <a:solidFill>
                            <a:srgbClr val="000000"/>
                          </a:solidFill>
                          <a:effectLst/>
                          <a:latin typeface="Aptos Narrow" panose="020B0004020202020204" pitchFamily="34" charset="0"/>
                        </a:rPr>
                        <a:t>151CSF1 2325 CLIMATE SMART FARMING SAREP</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n-US" sz="1500" b="0" i="0" u="none" strike="noStrike">
                          <a:solidFill>
                            <a:srgbClr val="000000"/>
                          </a:solidFill>
                          <a:effectLst/>
                          <a:latin typeface="Aptos Narrow" panose="020B0004020202020204" pitchFamily="34" charset="0"/>
                        </a:rPr>
                        <a:t>IAW001</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85368224"/>
                  </a:ext>
                </a:extLst>
              </a:tr>
              <a:tr h="352616">
                <a:tc>
                  <a:txBody>
                    <a:bodyPr/>
                    <a:lstStyle/>
                    <a:p>
                      <a:pPr algn="l" fontAlgn="b">
                        <a:buNone/>
                      </a:pPr>
                      <a:r>
                        <a:rPr lang="en-US" sz="1500" b="0" i="0" u="none" strike="noStrike">
                          <a:solidFill>
                            <a:srgbClr val="000000"/>
                          </a:solidFill>
                          <a:effectLst/>
                          <a:latin typeface="Aptos Narrow" panose="020B0004020202020204" pitchFamily="34" charset="0"/>
                        </a:rPr>
                        <a:t>151SLIG RESEARCH AND EDUCATION</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n-US" sz="1500" b="0" i="0" u="none" strike="noStrike">
                          <a:solidFill>
                            <a:srgbClr val="000000"/>
                          </a:solidFill>
                          <a:effectLst/>
                          <a:latin typeface="Aptos Narrow" panose="020B0004020202020204" pitchFamily="34" charset="0"/>
                        </a:rPr>
                        <a:t>RED001</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06002080"/>
                  </a:ext>
                </a:extLst>
              </a:tr>
              <a:tr h="250485">
                <a:tc>
                  <a:txBody>
                    <a:bodyPr/>
                    <a:lstStyle/>
                    <a:p>
                      <a:pPr algn="l" fontAlgn="b">
                        <a:buNone/>
                      </a:pPr>
                      <a:r>
                        <a:rPr lang="en-US" sz="1500" b="0" i="0" u="none" strike="noStrike" dirty="0">
                          <a:solidFill>
                            <a:srgbClr val="000000"/>
                          </a:solidFill>
                          <a:effectLst/>
                          <a:latin typeface="Aptos Narrow" panose="020B0004020202020204" pitchFamily="34" charset="0"/>
                        </a:rPr>
                        <a:t> </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500" b="0" i="0" u="none" strike="noStrike" dirty="0">
                          <a:solidFill>
                            <a:srgbClr val="000000"/>
                          </a:solidFill>
                          <a:effectLst/>
                          <a:latin typeface="Aptos Narrow" panose="020B0004020202020204" pitchFamily="34" charset="0"/>
                        </a:rPr>
                        <a:t> </a:t>
                      </a:r>
                    </a:p>
                  </a:txBody>
                  <a:tcPr marL="7192" marR="7192" marT="7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5156713"/>
                  </a:ext>
                </a:extLst>
              </a:tr>
            </a:tbl>
          </a:graphicData>
        </a:graphic>
      </p:graphicFrame>
      <p:sp>
        <p:nvSpPr>
          <p:cNvPr id="11" name="TextBox 10">
            <a:extLst>
              <a:ext uri="{FF2B5EF4-FFF2-40B4-BE49-F238E27FC236}">
                <a16:creationId xmlns:a16="http://schemas.microsoft.com/office/drawing/2014/main" id="{35CB77F8-415D-D047-7D34-97BB8375331C}"/>
              </a:ext>
            </a:extLst>
          </p:cNvPr>
          <p:cNvSpPr txBox="1"/>
          <p:nvPr/>
        </p:nvSpPr>
        <p:spPr>
          <a:xfrm>
            <a:off x="7518400" y="2314705"/>
            <a:ext cx="4490720" cy="2308324"/>
          </a:xfrm>
          <a:prstGeom prst="rect">
            <a:avLst/>
          </a:prstGeom>
          <a:noFill/>
        </p:spPr>
        <p:txBody>
          <a:bodyPr wrap="square">
            <a:spAutoFit/>
          </a:bodyPr>
          <a:lstStyle/>
          <a:p>
            <a:pPr marL="457200" lvl="1" indent="0">
              <a:buNone/>
            </a:pPr>
            <a:r>
              <a:rPr lang="en-US" sz="1800" b="1" dirty="0"/>
              <a:t>Project – FPSUTY6114 </a:t>
            </a:r>
          </a:p>
          <a:p>
            <a:pPr marL="457200" lvl="1" indent="0">
              <a:buNone/>
            </a:pPr>
            <a:endParaRPr lang="en-US" sz="1800" b="1" dirty="0"/>
          </a:p>
          <a:p>
            <a:pPr marL="457200" lvl="1" indent="0">
              <a:buNone/>
            </a:pPr>
            <a:r>
              <a:rPr lang="en-US" sz="1800" b="1" dirty="0"/>
              <a:t>Expenditure Org –9923258 (UCCE Sutter Yuba) </a:t>
            </a:r>
          </a:p>
          <a:p>
            <a:pPr marL="457200" lvl="1" indent="0">
              <a:buNone/>
            </a:pPr>
            <a:endParaRPr lang="en-US" b="1" dirty="0"/>
          </a:p>
          <a:p>
            <a:pPr marL="457200" lvl="1" indent="0">
              <a:buNone/>
            </a:pPr>
            <a:r>
              <a:rPr lang="en-US" sz="1800" b="1" dirty="0"/>
              <a:t>Expense Type – Varies</a:t>
            </a:r>
          </a:p>
          <a:p>
            <a:pPr marL="457200" lvl="1" indent="0">
              <a:buNone/>
            </a:pPr>
            <a:endParaRPr lang="en-US" b="1" dirty="0"/>
          </a:p>
          <a:p>
            <a:pPr marL="457200" lvl="1" indent="0">
              <a:buNone/>
            </a:pPr>
            <a:r>
              <a:rPr lang="en-US" sz="1800" b="1" dirty="0"/>
              <a:t>Task – ACR024</a:t>
            </a:r>
          </a:p>
        </p:txBody>
      </p:sp>
    </p:spTree>
    <p:extLst>
      <p:ext uri="{BB962C8B-B14F-4D97-AF65-F5344CB8AC3E}">
        <p14:creationId xmlns:p14="http://schemas.microsoft.com/office/powerpoint/2010/main" val="950430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A8645-7E84-4A05-8C53-8D6FF3610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55A06-618F-32D2-706A-D869F1CF6E41}"/>
              </a:ext>
            </a:extLst>
          </p:cNvPr>
          <p:cNvSpPr>
            <a:spLocks noGrp="1"/>
          </p:cNvSpPr>
          <p:nvPr>
            <p:ph type="title"/>
          </p:nvPr>
        </p:nvSpPr>
        <p:spPr>
          <a:xfrm>
            <a:off x="684734" y="313785"/>
            <a:ext cx="10817838" cy="897813"/>
          </a:xfrm>
        </p:spPr>
        <p:txBody>
          <a:bodyPr>
            <a:normAutofit/>
          </a:bodyPr>
          <a:lstStyle/>
          <a:p>
            <a:r>
              <a:rPr lang="en-US" dirty="0"/>
              <a:t>PPM Department Project Task Structure Example</a:t>
            </a:r>
          </a:p>
        </p:txBody>
      </p:sp>
      <p:sp>
        <p:nvSpPr>
          <p:cNvPr id="4" name="Content Placeholder 3">
            <a:extLst>
              <a:ext uri="{FF2B5EF4-FFF2-40B4-BE49-F238E27FC236}">
                <a16:creationId xmlns:a16="http://schemas.microsoft.com/office/drawing/2014/main" id="{74D3F598-DC66-C696-0DE0-CF2829B73F55}"/>
              </a:ext>
            </a:extLst>
          </p:cNvPr>
          <p:cNvSpPr>
            <a:spLocks noGrp="1"/>
          </p:cNvSpPr>
          <p:nvPr>
            <p:ph idx="1"/>
          </p:nvPr>
        </p:nvSpPr>
        <p:spPr>
          <a:xfrm>
            <a:off x="835853" y="1561464"/>
            <a:ext cx="10515600" cy="4890135"/>
          </a:xfrm>
        </p:spPr>
        <p:txBody>
          <a:bodyPr>
            <a:normAutofit/>
          </a:bodyPr>
          <a:lstStyle/>
          <a:p>
            <a:pPr lvl="1"/>
            <a:endParaRPr lang="en-US" i="1" dirty="0"/>
          </a:p>
          <a:p>
            <a:pPr marL="457200" lvl="1" indent="0">
              <a:buNone/>
            </a:pPr>
            <a:endParaRPr lang="en-US" i="1" dirty="0"/>
          </a:p>
        </p:txBody>
      </p:sp>
      <p:sp>
        <p:nvSpPr>
          <p:cNvPr id="11" name="TextBox 10">
            <a:extLst>
              <a:ext uri="{FF2B5EF4-FFF2-40B4-BE49-F238E27FC236}">
                <a16:creationId xmlns:a16="http://schemas.microsoft.com/office/drawing/2014/main" id="{714CB428-F6DB-D8A4-239B-918F276A56C4}"/>
              </a:ext>
            </a:extLst>
          </p:cNvPr>
          <p:cNvSpPr txBox="1"/>
          <p:nvPr/>
        </p:nvSpPr>
        <p:spPr>
          <a:xfrm>
            <a:off x="6093652" y="2416305"/>
            <a:ext cx="5854507" cy="2031325"/>
          </a:xfrm>
          <a:prstGeom prst="rect">
            <a:avLst/>
          </a:prstGeom>
          <a:noFill/>
        </p:spPr>
        <p:txBody>
          <a:bodyPr wrap="square">
            <a:spAutoFit/>
          </a:bodyPr>
          <a:lstStyle/>
          <a:p>
            <a:pPr marL="457200" lvl="1" indent="0">
              <a:buNone/>
            </a:pPr>
            <a:r>
              <a:rPr lang="en-US" sz="1800" b="1" dirty="0"/>
              <a:t>Project – DEPLAKE001 </a:t>
            </a:r>
          </a:p>
          <a:p>
            <a:pPr marL="457200" lvl="1" indent="0">
              <a:buNone/>
            </a:pPr>
            <a:endParaRPr lang="en-US" sz="1800" b="1" dirty="0"/>
          </a:p>
          <a:p>
            <a:pPr marL="457200" lvl="1" indent="0">
              <a:buNone/>
            </a:pPr>
            <a:r>
              <a:rPr lang="en-US" sz="1800" b="1" dirty="0"/>
              <a:t>Expenditure Org –9923225 (UCCE Lake County) </a:t>
            </a:r>
          </a:p>
          <a:p>
            <a:pPr marL="457200" lvl="1" indent="0">
              <a:buNone/>
            </a:pPr>
            <a:endParaRPr lang="en-US" b="1" dirty="0"/>
          </a:p>
          <a:p>
            <a:pPr marL="457200" lvl="1" indent="0">
              <a:buNone/>
            </a:pPr>
            <a:r>
              <a:rPr lang="en-US" sz="1800" b="1" dirty="0"/>
              <a:t>Expense Type – Varies</a:t>
            </a:r>
          </a:p>
          <a:p>
            <a:pPr marL="457200" lvl="1" indent="0">
              <a:buNone/>
            </a:pPr>
            <a:endParaRPr lang="en-US" b="1" dirty="0"/>
          </a:p>
          <a:p>
            <a:pPr marL="457200" lvl="1" indent="0">
              <a:buNone/>
            </a:pPr>
            <a:r>
              <a:rPr lang="en-US" sz="1800" b="1" dirty="0"/>
              <a:t>Task – GFT005</a:t>
            </a:r>
          </a:p>
        </p:txBody>
      </p:sp>
      <p:pic>
        <p:nvPicPr>
          <p:cNvPr id="6" name="Picture 5">
            <a:extLst>
              <a:ext uri="{FF2B5EF4-FFF2-40B4-BE49-F238E27FC236}">
                <a16:creationId xmlns:a16="http://schemas.microsoft.com/office/drawing/2014/main" id="{C8B989AE-00EE-F031-0D8A-8C1115C8149C}"/>
              </a:ext>
            </a:extLst>
          </p:cNvPr>
          <p:cNvPicPr>
            <a:picLocks noChangeAspect="1"/>
          </p:cNvPicPr>
          <p:nvPr/>
        </p:nvPicPr>
        <p:blipFill>
          <a:blip r:embed="rId3"/>
          <a:stretch>
            <a:fillRect/>
          </a:stretch>
        </p:blipFill>
        <p:spPr>
          <a:xfrm>
            <a:off x="684734" y="1456893"/>
            <a:ext cx="5167426" cy="5167426"/>
          </a:xfrm>
          <a:prstGeom prst="rect">
            <a:avLst/>
          </a:prstGeom>
        </p:spPr>
      </p:pic>
    </p:spTree>
    <p:extLst>
      <p:ext uri="{BB962C8B-B14F-4D97-AF65-F5344CB8AC3E}">
        <p14:creationId xmlns:p14="http://schemas.microsoft.com/office/powerpoint/2010/main" val="2826242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9A280-E9E3-A939-032B-656F02B86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F39E4-E9CA-2A44-0C45-4FCB1A74F05E}"/>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425A4B7C-8F1A-2A82-6A46-56DF38561139}"/>
              </a:ext>
            </a:extLst>
          </p:cNvPr>
          <p:cNvSpPr>
            <a:spLocks noGrp="1"/>
          </p:cNvSpPr>
          <p:nvPr>
            <p:ph type="sldNum" sz="quarter" idx="12"/>
          </p:nvPr>
        </p:nvSpPr>
        <p:spPr/>
        <p:txBody>
          <a:bodyPr/>
          <a:lstStyle/>
          <a:p>
            <a:fld id="{B65AB6C3-3666-4A99-912F-5AB9870711E1}" type="slidenum">
              <a:rPr lang="en-US" smtClean="0"/>
              <a:t>18</a:t>
            </a:fld>
            <a:endParaRPr lang="en-US" dirty="0"/>
          </a:p>
        </p:txBody>
      </p:sp>
      <p:sp>
        <p:nvSpPr>
          <p:cNvPr id="4" name="Content Placeholder 3">
            <a:extLst>
              <a:ext uri="{FF2B5EF4-FFF2-40B4-BE49-F238E27FC236}">
                <a16:creationId xmlns:a16="http://schemas.microsoft.com/office/drawing/2014/main" id="{9B0BFE8E-1960-C0AC-F8EE-817FA4D0B38D}"/>
              </a:ext>
            </a:extLst>
          </p:cNvPr>
          <p:cNvSpPr>
            <a:spLocks noGrp="1"/>
          </p:cNvSpPr>
          <p:nvPr>
            <p:ph idx="1"/>
          </p:nvPr>
        </p:nvSpPr>
        <p:spPr>
          <a:xfrm>
            <a:off x="684734" y="1817766"/>
            <a:ext cx="10515600" cy="4351338"/>
          </a:xfrm>
        </p:spPr>
        <p:txBody>
          <a:bodyPr/>
          <a:lstStyle/>
          <a:p>
            <a:r>
              <a:rPr lang="en-US" sz="1800" dirty="0"/>
              <a:t>UC ANR Aggie Enterprise Portal: </a:t>
            </a:r>
          </a:p>
          <a:p>
            <a:pPr lvl="1"/>
            <a:r>
              <a:rPr lang="en-US" sz="1400" dirty="0"/>
              <a:t>GL Chart string is always represented in the following format:</a:t>
            </a:r>
          </a:p>
          <a:p>
            <a:pPr marL="457200" lvl="1" indent="0">
              <a:buNone/>
            </a:pPr>
            <a:r>
              <a:rPr lang="en-US" sz="1400" b="1" dirty="0"/>
              <a:t>Entity - Fund – Financial Department – Natural Account (NA) – Purpose – Program – Project – Activity </a:t>
            </a:r>
          </a:p>
          <a:p>
            <a:pPr lvl="1"/>
            <a:endParaRPr lang="en-US" sz="1400" dirty="0"/>
          </a:p>
          <a:p>
            <a:pPr lvl="1"/>
            <a:r>
              <a:rPr lang="en-US" sz="1400" dirty="0"/>
              <a:t>PPM Chart string is always represented in the following format (</a:t>
            </a:r>
            <a:r>
              <a:rPr lang="en-US" sz="1400" b="1" dirty="0"/>
              <a:t>POET abbreviation of PPM Chart string)</a:t>
            </a:r>
            <a:r>
              <a:rPr lang="en-US" sz="1400" dirty="0"/>
              <a:t>:</a:t>
            </a:r>
          </a:p>
          <a:p>
            <a:pPr marL="457200" lvl="1" indent="0">
              <a:buNone/>
            </a:pPr>
            <a:r>
              <a:rPr lang="en-US" sz="1400" b="1" dirty="0"/>
              <a:t>Project – Expenditure Org – Expense Type – Task </a:t>
            </a:r>
          </a:p>
          <a:p>
            <a:pPr marL="457200" lvl="1" indent="0">
              <a:buNone/>
            </a:pPr>
            <a:endParaRPr lang="en-US" sz="1400" b="1" dirty="0"/>
          </a:p>
          <a:p>
            <a:pPr marL="457200" lvl="1" indent="0">
              <a:buNone/>
            </a:pPr>
            <a:r>
              <a:rPr lang="en-US" sz="1400" b="1" dirty="0"/>
              <a:t>Note:  </a:t>
            </a:r>
          </a:p>
          <a:p>
            <a:pPr marL="800100" lvl="1" indent="-342900">
              <a:buAutoNum type="alphaLcPeriod"/>
            </a:pPr>
            <a:r>
              <a:rPr lang="en-US" sz="1400" dirty="0"/>
              <a:t>Entity is constant value “3310”</a:t>
            </a:r>
          </a:p>
          <a:p>
            <a:pPr marL="800100" lvl="1" indent="-342900">
              <a:buAutoNum type="alphaLcPeriod"/>
            </a:pPr>
            <a:r>
              <a:rPr lang="en-US" sz="1400" dirty="0"/>
              <a:t>Expenditure Org. is the financial department where project expenses are expensed</a:t>
            </a:r>
          </a:p>
          <a:p>
            <a:pPr marL="800100" lvl="1" indent="-342900">
              <a:buAutoNum type="alphaLcPeriod"/>
            </a:pPr>
            <a:r>
              <a:rPr lang="en-US" sz="1400" dirty="0"/>
              <a:t>Expense Type – Is the Natural Account </a:t>
            </a:r>
          </a:p>
          <a:p>
            <a:pPr marL="457200" lvl="1" indent="0">
              <a:buNone/>
            </a:pPr>
            <a:endParaRPr lang="en-US" sz="1400" b="1" dirty="0"/>
          </a:p>
          <a:p>
            <a:pPr marL="457200" lvl="1" indent="0">
              <a:buNone/>
            </a:pPr>
            <a:endParaRPr lang="en-US" sz="1400" b="1" dirty="0"/>
          </a:p>
          <a:p>
            <a:pPr marL="457200" lvl="1" indent="0">
              <a:buNone/>
            </a:pPr>
            <a:endParaRPr lang="en-US" sz="1400" b="1" dirty="0"/>
          </a:p>
          <a:p>
            <a:pPr marL="457200" lvl="1" indent="0">
              <a:buNone/>
            </a:pPr>
            <a:endParaRPr lang="en-US" sz="1400" b="1" dirty="0"/>
          </a:p>
          <a:p>
            <a:pPr lvl="1"/>
            <a:endParaRPr lang="en-US" sz="1400" dirty="0"/>
          </a:p>
          <a:p>
            <a:endParaRPr lang="en-US" dirty="0"/>
          </a:p>
        </p:txBody>
      </p:sp>
    </p:spTree>
    <p:extLst>
      <p:ext uri="{BB962C8B-B14F-4D97-AF65-F5344CB8AC3E}">
        <p14:creationId xmlns:p14="http://schemas.microsoft.com/office/powerpoint/2010/main" val="390880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err="1"/>
              <a:t>Segementor</a:t>
            </a:r>
            <a:r>
              <a:rPr lang="en-US"/>
              <a:t> &amp; </a:t>
            </a:r>
            <a:r>
              <a:rPr lang="en-US" err="1"/>
              <a:t>Finjector</a:t>
            </a:r>
            <a:r>
              <a:rPr lang="en-US"/>
              <a:t> – New Tools</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323850" y="1825625"/>
            <a:ext cx="11410950" cy="4351338"/>
          </a:xfrm>
        </p:spPr>
        <p:txBody>
          <a:bodyPr/>
          <a:lstStyle/>
          <a:p>
            <a:r>
              <a:rPr lang="en-US" err="1"/>
              <a:t>Segmentor</a:t>
            </a:r>
            <a:r>
              <a:rPr lang="en-US"/>
              <a:t> &amp; </a:t>
            </a:r>
            <a:r>
              <a:rPr lang="en-US" err="1"/>
              <a:t>Finjector</a:t>
            </a:r>
            <a:endParaRPr lang="en-US"/>
          </a:p>
          <a:p>
            <a:r>
              <a:rPr lang="en-US"/>
              <a:t>Links for both can found on the </a:t>
            </a:r>
            <a:r>
              <a:rPr lang="en-US">
                <a:hlinkClick r:id="rId3"/>
              </a:rPr>
              <a:t>UC ANR Aggie Enterprise web page</a:t>
            </a:r>
            <a:endParaRPr lang="en-US"/>
          </a:p>
          <a:p>
            <a:endParaRPr lang="en-US"/>
          </a:p>
          <a:p>
            <a:endParaRPr lang="en-US"/>
          </a:p>
        </p:txBody>
      </p:sp>
      <p:pic>
        <p:nvPicPr>
          <p:cNvPr id="3" name="Picture 2">
            <a:extLst>
              <a:ext uri="{FF2B5EF4-FFF2-40B4-BE49-F238E27FC236}">
                <a16:creationId xmlns:a16="http://schemas.microsoft.com/office/drawing/2014/main" id="{7CE96C3D-D551-8F56-CBEC-05F03ED67BDC}"/>
              </a:ext>
            </a:extLst>
          </p:cNvPr>
          <p:cNvPicPr>
            <a:picLocks noChangeAspect="1"/>
          </p:cNvPicPr>
          <p:nvPr/>
        </p:nvPicPr>
        <p:blipFill>
          <a:blip r:embed="rId4"/>
          <a:stretch>
            <a:fillRect/>
          </a:stretch>
        </p:blipFill>
        <p:spPr>
          <a:xfrm>
            <a:off x="3465093" y="3046800"/>
            <a:ext cx="5134005" cy="3137037"/>
          </a:xfrm>
          <a:prstGeom prst="rect">
            <a:avLst/>
          </a:prstGeom>
          <a:noFill/>
        </p:spPr>
      </p:pic>
    </p:spTree>
    <p:extLst>
      <p:ext uri="{BB962C8B-B14F-4D97-AF65-F5344CB8AC3E}">
        <p14:creationId xmlns:p14="http://schemas.microsoft.com/office/powerpoint/2010/main" val="45898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10EE-D020-4C8B-A945-79CEF011CDDF}"/>
              </a:ext>
            </a:extLst>
          </p:cNvPr>
          <p:cNvSpPr>
            <a:spLocks noGrp="1"/>
          </p:cNvSpPr>
          <p:nvPr>
            <p:ph type="title"/>
          </p:nvPr>
        </p:nvSpPr>
        <p:spPr/>
        <p:txBody>
          <a:bodyPr>
            <a:normAutofit/>
          </a:bodyPr>
          <a:lstStyle/>
          <a:p>
            <a:r>
              <a:rPr lang="en-US" dirty="0"/>
              <a:t>Agenda</a:t>
            </a:r>
          </a:p>
        </p:txBody>
      </p:sp>
      <p:sp>
        <p:nvSpPr>
          <p:cNvPr id="4" name="Content Placeholder 3">
            <a:extLst>
              <a:ext uri="{FF2B5EF4-FFF2-40B4-BE49-F238E27FC236}">
                <a16:creationId xmlns:a16="http://schemas.microsoft.com/office/drawing/2014/main" id="{A5F30875-8247-C93D-05E4-9F5692C5AB2F}"/>
              </a:ext>
            </a:extLst>
          </p:cNvPr>
          <p:cNvSpPr>
            <a:spLocks noGrp="1"/>
          </p:cNvSpPr>
          <p:nvPr>
            <p:ph idx="1"/>
          </p:nvPr>
        </p:nvSpPr>
        <p:spPr/>
        <p:txBody>
          <a:bodyPr>
            <a:normAutofit/>
          </a:bodyPr>
          <a:lstStyle/>
          <a:p>
            <a:r>
              <a:rPr lang="en-US" sz="2400" dirty="0"/>
              <a:t>Chart of Accounts Segments</a:t>
            </a:r>
          </a:p>
          <a:p>
            <a:r>
              <a:rPr lang="en-US" sz="2400" dirty="0"/>
              <a:t>General Ledgers </a:t>
            </a:r>
            <a:r>
              <a:rPr lang="en-US" sz="2400" dirty="0" err="1"/>
              <a:t>CoAs</a:t>
            </a:r>
            <a:endParaRPr lang="en-US" sz="2400" dirty="0"/>
          </a:p>
          <a:p>
            <a:pPr lvl="1"/>
            <a:r>
              <a:rPr lang="en-US" sz="2000" dirty="0"/>
              <a:t>Change - ASCR for FY 25-26</a:t>
            </a:r>
          </a:p>
          <a:p>
            <a:r>
              <a:rPr lang="en-US" sz="2400" dirty="0"/>
              <a:t>PPM </a:t>
            </a:r>
            <a:r>
              <a:rPr lang="en-US" sz="2400" dirty="0" err="1"/>
              <a:t>CoAs</a:t>
            </a:r>
            <a:endParaRPr lang="en-US" sz="2400" dirty="0"/>
          </a:p>
          <a:p>
            <a:r>
              <a:rPr lang="en-US" sz="2400" dirty="0" err="1"/>
              <a:t>Segmentor</a:t>
            </a:r>
            <a:r>
              <a:rPr lang="en-US" sz="2400" dirty="0"/>
              <a:t> and </a:t>
            </a:r>
            <a:r>
              <a:rPr lang="en-US" sz="2400" dirty="0" err="1"/>
              <a:t>Finjector</a:t>
            </a:r>
            <a:endParaRPr lang="en-US" sz="2400" dirty="0"/>
          </a:p>
          <a:p>
            <a:r>
              <a:rPr lang="en-US" sz="2400" dirty="0"/>
              <a:t>Resources</a:t>
            </a:r>
          </a:p>
          <a:p>
            <a:pPr marL="457200" lvl="1" indent="0">
              <a:buNone/>
            </a:pPr>
            <a:endParaRPr lang="en-US" sz="2000" dirty="0"/>
          </a:p>
          <a:p>
            <a:endParaRPr lang="en-US" sz="2400" dirty="0"/>
          </a:p>
        </p:txBody>
      </p:sp>
      <p:pic>
        <p:nvPicPr>
          <p:cNvPr id="3" name="Picture 2">
            <a:extLst>
              <a:ext uri="{FF2B5EF4-FFF2-40B4-BE49-F238E27FC236}">
                <a16:creationId xmlns:a16="http://schemas.microsoft.com/office/drawing/2014/main" id="{E71CD770-EBFB-34A8-0E16-751553D1A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spTree>
    <p:extLst>
      <p:ext uri="{BB962C8B-B14F-4D97-AF65-F5344CB8AC3E}">
        <p14:creationId xmlns:p14="http://schemas.microsoft.com/office/powerpoint/2010/main" val="4230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66B8-330E-E769-3992-D24E8D786657}"/>
              </a:ext>
            </a:extLst>
          </p:cNvPr>
          <p:cNvSpPr>
            <a:spLocks noGrp="1"/>
          </p:cNvSpPr>
          <p:nvPr>
            <p:ph type="title"/>
          </p:nvPr>
        </p:nvSpPr>
        <p:spPr/>
        <p:txBody>
          <a:bodyPr>
            <a:normAutofit/>
          </a:bodyPr>
          <a:lstStyle/>
          <a:p>
            <a:r>
              <a:rPr lang="en-US" dirty="0" err="1">
                <a:hlinkClick r:id="rId3"/>
              </a:rPr>
              <a:t>Segmentor</a:t>
            </a:r>
            <a:endParaRPr lang="en-US" dirty="0"/>
          </a:p>
        </p:txBody>
      </p:sp>
      <p:sp>
        <p:nvSpPr>
          <p:cNvPr id="3" name="Content Placeholder 2">
            <a:extLst>
              <a:ext uri="{FF2B5EF4-FFF2-40B4-BE49-F238E27FC236}">
                <a16:creationId xmlns:a16="http://schemas.microsoft.com/office/drawing/2014/main" id="{93A7DA49-9110-6D22-B54C-FB14151196CB}"/>
              </a:ext>
            </a:extLst>
          </p:cNvPr>
          <p:cNvSpPr>
            <a:spLocks noGrp="1"/>
          </p:cNvSpPr>
          <p:nvPr>
            <p:ph idx="1"/>
          </p:nvPr>
        </p:nvSpPr>
        <p:spPr/>
        <p:txBody>
          <a:bodyPr/>
          <a:lstStyle/>
          <a:p>
            <a:pPr marL="0" indent="0">
              <a:buNone/>
            </a:pPr>
            <a:r>
              <a:rPr lang="en-US" sz="1600"/>
              <a:t>The </a:t>
            </a:r>
            <a:r>
              <a:rPr lang="en-US" sz="1600" err="1"/>
              <a:t>Segmentor</a:t>
            </a:r>
            <a:r>
              <a:rPr lang="en-US" sz="1600"/>
              <a:t> tool was developed to facilitate the creation and validation of CCOA chart strings, which can then be entered into Aggie Enterprise and related boundary applications. While this tool operates independently from the Aggie Enterprise system, the values and validation rules used by </a:t>
            </a:r>
            <a:r>
              <a:rPr lang="en-US" sz="1600" err="1"/>
              <a:t>Segmentor</a:t>
            </a:r>
            <a:r>
              <a:rPr lang="en-US" sz="1600"/>
              <a:t> are the same as those in Aggie Enterprise.</a:t>
            </a:r>
          </a:p>
          <a:p>
            <a:pPr marL="0" indent="0">
              <a:buNone/>
            </a:pPr>
            <a:r>
              <a:rPr lang="en-US" sz="1600">
                <a:solidFill>
                  <a:schemeClr val="tx1"/>
                </a:solidFill>
              </a:rPr>
              <a:t>	G</a:t>
            </a:r>
          </a:p>
          <a:p>
            <a:pPr marL="3657600" lvl="8" indent="0">
              <a:buNone/>
            </a:pPr>
            <a:r>
              <a:rPr lang="en-US"/>
              <a:t>				        </a:t>
            </a:r>
            <a:r>
              <a:rPr lang="en-US" sz="1600"/>
              <a:t>Search by Description:</a:t>
            </a:r>
          </a:p>
        </p:txBody>
      </p:sp>
      <p:pic>
        <p:nvPicPr>
          <p:cNvPr id="11" name="Picture 10">
            <a:extLst>
              <a:ext uri="{FF2B5EF4-FFF2-40B4-BE49-F238E27FC236}">
                <a16:creationId xmlns:a16="http://schemas.microsoft.com/office/drawing/2014/main" id="{91BC389C-BA18-B69C-C961-730AF9C47A93}"/>
              </a:ext>
            </a:extLst>
          </p:cNvPr>
          <p:cNvPicPr>
            <a:picLocks noChangeAspect="1"/>
          </p:cNvPicPr>
          <p:nvPr/>
        </p:nvPicPr>
        <p:blipFill>
          <a:blip r:embed="rId4"/>
          <a:stretch>
            <a:fillRect/>
          </a:stretch>
        </p:blipFill>
        <p:spPr>
          <a:xfrm>
            <a:off x="8510359" y="3507660"/>
            <a:ext cx="3577427" cy="1969595"/>
          </a:xfrm>
          <a:prstGeom prst="rect">
            <a:avLst/>
          </a:prstGeom>
          <a:ln>
            <a:solidFill>
              <a:schemeClr val="tx1"/>
            </a:solidFill>
          </a:ln>
        </p:spPr>
      </p:pic>
      <p:pic>
        <p:nvPicPr>
          <p:cNvPr id="7" name="Picture 6">
            <a:extLst>
              <a:ext uri="{FF2B5EF4-FFF2-40B4-BE49-F238E27FC236}">
                <a16:creationId xmlns:a16="http://schemas.microsoft.com/office/drawing/2014/main" id="{191C1F86-96C7-9A76-80A6-367A6E0A1700}"/>
              </a:ext>
            </a:extLst>
          </p:cNvPr>
          <p:cNvPicPr>
            <a:picLocks noChangeAspect="1"/>
          </p:cNvPicPr>
          <p:nvPr/>
        </p:nvPicPr>
        <p:blipFill>
          <a:blip r:embed="rId5"/>
          <a:stretch>
            <a:fillRect/>
          </a:stretch>
        </p:blipFill>
        <p:spPr>
          <a:xfrm>
            <a:off x="144780" y="2910931"/>
            <a:ext cx="4214241" cy="3759233"/>
          </a:xfrm>
          <a:prstGeom prst="rect">
            <a:avLst/>
          </a:prstGeom>
        </p:spPr>
      </p:pic>
      <p:pic>
        <p:nvPicPr>
          <p:cNvPr id="9" name="Picture 8">
            <a:extLst>
              <a:ext uri="{FF2B5EF4-FFF2-40B4-BE49-F238E27FC236}">
                <a16:creationId xmlns:a16="http://schemas.microsoft.com/office/drawing/2014/main" id="{22FBD716-84E0-2FB7-FF58-9057A2D17BF0}"/>
              </a:ext>
            </a:extLst>
          </p:cNvPr>
          <p:cNvPicPr>
            <a:picLocks noChangeAspect="1"/>
          </p:cNvPicPr>
          <p:nvPr/>
        </p:nvPicPr>
        <p:blipFill>
          <a:blip r:embed="rId6"/>
          <a:stretch>
            <a:fillRect/>
          </a:stretch>
        </p:blipFill>
        <p:spPr>
          <a:xfrm>
            <a:off x="4800600" y="3370251"/>
            <a:ext cx="3607308" cy="3173963"/>
          </a:xfrm>
          <a:prstGeom prst="rect">
            <a:avLst/>
          </a:prstGeom>
        </p:spPr>
      </p:pic>
    </p:spTree>
    <p:extLst>
      <p:ext uri="{BB962C8B-B14F-4D97-AF65-F5344CB8AC3E}">
        <p14:creationId xmlns:p14="http://schemas.microsoft.com/office/powerpoint/2010/main" val="1830986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8A353-4CEC-3057-33EB-E9C72CDC1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D9399-E9AB-8559-C271-D849BE36C208}"/>
              </a:ext>
            </a:extLst>
          </p:cNvPr>
          <p:cNvSpPr>
            <a:spLocks noGrp="1"/>
          </p:cNvSpPr>
          <p:nvPr>
            <p:ph type="title"/>
          </p:nvPr>
        </p:nvSpPr>
        <p:spPr/>
        <p:txBody>
          <a:bodyPr>
            <a:normAutofit/>
          </a:bodyPr>
          <a:lstStyle/>
          <a:p>
            <a:r>
              <a:rPr lang="en-US" err="1"/>
              <a:t>Segmentor</a:t>
            </a:r>
            <a:r>
              <a:rPr lang="en-US"/>
              <a:t> GL Examples</a:t>
            </a:r>
          </a:p>
        </p:txBody>
      </p:sp>
      <p:sp>
        <p:nvSpPr>
          <p:cNvPr id="3" name="Content Placeholder 2">
            <a:extLst>
              <a:ext uri="{FF2B5EF4-FFF2-40B4-BE49-F238E27FC236}">
                <a16:creationId xmlns:a16="http://schemas.microsoft.com/office/drawing/2014/main" id="{5826ADFA-2B97-ED58-EAC0-26FA87D984FC}"/>
              </a:ext>
            </a:extLst>
          </p:cNvPr>
          <p:cNvSpPr>
            <a:spLocks noGrp="1"/>
          </p:cNvSpPr>
          <p:nvPr>
            <p:ph idx="1"/>
          </p:nvPr>
        </p:nvSpPr>
        <p:spPr/>
        <p:txBody>
          <a:bodyPr/>
          <a:lstStyle/>
          <a:p>
            <a:pPr marL="0" indent="0">
              <a:buNone/>
            </a:pPr>
            <a:r>
              <a:rPr lang="en-US" sz="1600"/>
              <a:t>Valid:					           Invalid:				</a:t>
            </a:r>
          </a:p>
          <a:p>
            <a:pPr marL="0" indent="0">
              <a:buNone/>
            </a:pPr>
            <a:r>
              <a:rPr lang="en-US" sz="1600"/>
              <a:t>	</a:t>
            </a:r>
          </a:p>
          <a:p>
            <a:pPr marL="0" indent="0">
              <a:buNone/>
            </a:pPr>
            <a:endParaRPr lang="en-US"/>
          </a:p>
        </p:txBody>
      </p:sp>
      <p:pic>
        <p:nvPicPr>
          <p:cNvPr id="7" name="Picture 6">
            <a:extLst>
              <a:ext uri="{FF2B5EF4-FFF2-40B4-BE49-F238E27FC236}">
                <a16:creationId xmlns:a16="http://schemas.microsoft.com/office/drawing/2014/main" id="{98A1DD03-B14B-2180-1A4C-5416ED7A1771}"/>
              </a:ext>
            </a:extLst>
          </p:cNvPr>
          <p:cNvPicPr>
            <a:picLocks noChangeAspect="1"/>
          </p:cNvPicPr>
          <p:nvPr/>
        </p:nvPicPr>
        <p:blipFill>
          <a:blip r:embed="rId3"/>
          <a:stretch>
            <a:fillRect/>
          </a:stretch>
        </p:blipFill>
        <p:spPr>
          <a:xfrm>
            <a:off x="182880" y="2181780"/>
            <a:ext cx="4990026" cy="4270853"/>
          </a:xfrm>
          <a:prstGeom prst="rect">
            <a:avLst/>
          </a:prstGeom>
        </p:spPr>
      </p:pic>
      <p:pic>
        <p:nvPicPr>
          <p:cNvPr id="9" name="Picture 8">
            <a:extLst>
              <a:ext uri="{FF2B5EF4-FFF2-40B4-BE49-F238E27FC236}">
                <a16:creationId xmlns:a16="http://schemas.microsoft.com/office/drawing/2014/main" id="{A58A5CB0-EA5B-67B4-A703-B6E86D55B08E}"/>
              </a:ext>
            </a:extLst>
          </p:cNvPr>
          <p:cNvPicPr>
            <a:picLocks noChangeAspect="1"/>
          </p:cNvPicPr>
          <p:nvPr/>
        </p:nvPicPr>
        <p:blipFill>
          <a:blip r:embed="rId4"/>
          <a:stretch>
            <a:fillRect/>
          </a:stretch>
        </p:blipFill>
        <p:spPr>
          <a:xfrm>
            <a:off x="5720216" y="2181780"/>
            <a:ext cx="4804528" cy="4061381"/>
          </a:xfrm>
          <a:prstGeom prst="rect">
            <a:avLst/>
          </a:prstGeom>
        </p:spPr>
      </p:pic>
    </p:spTree>
    <p:extLst>
      <p:ext uri="{BB962C8B-B14F-4D97-AF65-F5344CB8AC3E}">
        <p14:creationId xmlns:p14="http://schemas.microsoft.com/office/powerpoint/2010/main" val="655590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99D0A-F603-37C9-8FB9-4AFC67987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30E84-F2F2-5B93-4452-558324ADBD35}"/>
              </a:ext>
            </a:extLst>
          </p:cNvPr>
          <p:cNvSpPr>
            <a:spLocks noGrp="1"/>
          </p:cNvSpPr>
          <p:nvPr>
            <p:ph type="title"/>
          </p:nvPr>
        </p:nvSpPr>
        <p:spPr/>
        <p:txBody>
          <a:bodyPr>
            <a:normAutofit/>
          </a:bodyPr>
          <a:lstStyle/>
          <a:p>
            <a:r>
              <a:rPr lang="en-US" err="1"/>
              <a:t>Segmentor</a:t>
            </a:r>
            <a:r>
              <a:rPr lang="en-US"/>
              <a:t> PPM Examples</a:t>
            </a:r>
          </a:p>
        </p:txBody>
      </p:sp>
      <p:pic>
        <p:nvPicPr>
          <p:cNvPr id="7" name="Content Placeholder 6">
            <a:extLst>
              <a:ext uri="{FF2B5EF4-FFF2-40B4-BE49-F238E27FC236}">
                <a16:creationId xmlns:a16="http://schemas.microsoft.com/office/drawing/2014/main" id="{3A3AD7C9-D5F4-A059-D241-7BDA777553CB}"/>
              </a:ext>
            </a:extLst>
          </p:cNvPr>
          <p:cNvPicPr>
            <a:picLocks noGrp="1" noChangeAspect="1"/>
          </p:cNvPicPr>
          <p:nvPr>
            <p:ph idx="1"/>
          </p:nvPr>
        </p:nvPicPr>
        <p:blipFill>
          <a:blip r:embed="rId3"/>
          <a:stretch>
            <a:fillRect/>
          </a:stretch>
        </p:blipFill>
        <p:spPr>
          <a:xfrm>
            <a:off x="6096000" y="1820024"/>
            <a:ext cx="4462941" cy="4410926"/>
          </a:xfrm>
        </p:spPr>
      </p:pic>
      <p:pic>
        <p:nvPicPr>
          <p:cNvPr id="5" name="Picture 4">
            <a:extLst>
              <a:ext uri="{FF2B5EF4-FFF2-40B4-BE49-F238E27FC236}">
                <a16:creationId xmlns:a16="http://schemas.microsoft.com/office/drawing/2014/main" id="{E15AC29A-2129-38FD-E9F1-AF259B075ECC}"/>
              </a:ext>
            </a:extLst>
          </p:cNvPr>
          <p:cNvPicPr>
            <a:picLocks noChangeAspect="1"/>
          </p:cNvPicPr>
          <p:nvPr/>
        </p:nvPicPr>
        <p:blipFill>
          <a:blip r:embed="rId4"/>
          <a:stretch>
            <a:fillRect/>
          </a:stretch>
        </p:blipFill>
        <p:spPr>
          <a:xfrm>
            <a:off x="521208" y="1820024"/>
            <a:ext cx="4791456" cy="4870862"/>
          </a:xfrm>
          <a:prstGeom prst="rect">
            <a:avLst/>
          </a:prstGeom>
        </p:spPr>
      </p:pic>
      <p:sp>
        <p:nvSpPr>
          <p:cNvPr id="8" name="TextBox 7">
            <a:extLst>
              <a:ext uri="{FF2B5EF4-FFF2-40B4-BE49-F238E27FC236}">
                <a16:creationId xmlns:a16="http://schemas.microsoft.com/office/drawing/2014/main" id="{C12F78B8-712B-4733-29CE-0B319CBE748B}"/>
              </a:ext>
            </a:extLst>
          </p:cNvPr>
          <p:cNvSpPr txBox="1"/>
          <p:nvPr/>
        </p:nvSpPr>
        <p:spPr>
          <a:xfrm>
            <a:off x="1234440" y="1450692"/>
            <a:ext cx="1179576" cy="369332"/>
          </a:xfrm>
          <a:prstGeom prst="rect">
            <a:avLst/>
          </a:prstGeom>
          <a:noFill/>
        </p:spPr>
        <p:txBody>
          <a:bodyPr wrap="square" rtlCol="0">
            <a:spAutoFit/>
          </a:bodyPr>
          <a:lstStyle/>
          <a:p>
            <a:r>
              <a:rPr lang="en-US"/>
              <a:t>Valid:</a:t>
            </a:r>
          </a:p>
        </p:txBody>
      </p:sp>
      <p:sp>
        <p:nvSpPr>
          <p:cNvPr id="9" name="TextBox 8">
            <a:extLst>
              <a:ext uri="{FF2B5EF4-FFF2-40B4-BE49-F238E27FC236}">
                <a16:creationId xmlns:a16="http://schemas.microsoft.com/office/drawing/2014/main" id="{84663934-2FE1-34AD-6A79-13FA44C566AA}"/>
              </a:ext>
            </a:extLst>
          </p:cNvPr>
          <p:cNvSpPr txBox="1"/>
          <p:nvPr/>
        </p:nvSpPr>
        <p:spPr>
          <a:xfrm>
            <a:off x="6753963" y="1450692"/>
            <a:ext cx="861903" cy="369332"/>
          </a:xfrm>
          <a:prstGeom prst="rect">
            <a:avLst/>
          </a:prstGeom>
          <a:noFill/>
        </p:spPr>
        <p:txBody>
          <a:bodyPr wrap="none" rtlCol="0">
            <a:spAutoFit/>
          </a:bodyPr>
          <a:lstStyle/>
          <a:p>
            <a:r>
              <a:rPr lang="en-US"/>
              <a:t>Invalid:</a:t>
            </a:r>
          </a:p>
        </p:txBody>
      </p:sp>
    </p:spTree>
    <p:extLst>
      <p:ext uri="{BB962C8B-B14F-4D97-AF65-F5344CB8AC3E}">
        <p14:creationId xmlns:p14="http://schemas.microsoft.com/office/powerpoint/2010/main" val="1795163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4A9D-A187-E364-3CEC-B1CC1992DFEA}"/>
              </a:ext>
            </a:extLst>
          </p:cNvPr>
          <p:cNvSpPr>
            <a:spLocks noGrp="1"/>
          </p:cNvSpPr>
          <p:nvPr>
            <p:ph type="title"/>
          </p:nvPr>
        </p:nvSpPr>
        <p:spPr/>
        <p:txBody>
          <a:bodyPr/>
          <a:lstStyle/>
          <a:p>
            <a:r>
              <a:rPr lang="en-US" dirty="0" err="1">
                <a:hlinkClick r:id="rId3"/>
              </a:rPr>
              <a:t>Finjector</a:t>
            </a:r>
            <a:endParaRPr lang="en-US" dirty="0"/>
          </a:p>
        </p:txBody>
      </p:sp>
      <p:sp>
        <p:nvSpPr>
          <p:cNvPr id="3" name="Content Placeholder 2">
            <a:extLst>
              <a:ext uri="{FF2B5EF4-FFF2-40B4-BE49-F238E27FC236}">
                <a16:creationId xmlns:a16="http://schemas.microsoft.com/office/drawing/2014/main" id="{34B4E43F-2F6C-425C-B1E9-F6EECF0BEC4D}"/>
              </a:ext>
            </a:extLst>
          </p:cNvPr>
          <p:cNvSpPr>
            <a:spLocks noGrp="1"/>
          </p:cNvSpPr>
          <p:nvPr>
            <p:ph idx="1"/>
          </p:nvPr>
        </p:nvSpPr>
        <p:spPr>
          <a:xfrm>
            <a:off x="835853" y="1461315"/>
            <a:ext cx="10515600" cy="2084526"/>
          </a:xfrm>
        </p:spPr>
        <p:txBody>
          <a:bodyPr>
            <a:normAutofit/>
          </a:bodyPr>
          <a:lstStyle/>
          <a:p>
            <a:pPr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latin typeface="Arial" panose="020B0604020202020204" pitchFamily="34" charset="0"/>
              </a:rPr>
              <a:t>A tool to help you organize your department’s Aggie Enterprise Chart strings. </a:t>
            </a:r>
          </a:p>
          <a:p>
            <a:pPr eaLnBrk="0" fontAlgn="base" hangingPunct="0">
              <a:lnSpc>
                <a:spcPct val="100000"/>
              </a:lnSpc>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latin typeface="Arial" panose="020B0604020202020204" pitchFamily="34" charset="0"/>
              </a:rPr>
              <a:t>Chart strings</a:t>
            </a:r>
            <a:r>
              <a:rPr lang="en-US" altLang="en-US" sz="1800" dirty="0"/>
              <a:t> </a:t>
            </a:r>
            <a:r>
              <a:rPr kumimoji="0" lang="en-US" altLang="en-US" sz="1800" b="0" i="0" u="none" strike="noStrike" cap="none" normalizeH="0" baseline="0" dirty="0">
                <a:ln>
                  <a:noFill/>
                </a:ln>
                <a:solidFill>
                  <a:schemeClr val="tx1"/>
                </a:solidFill>
                <a:effectLst/>
                <a:latin typeface="Arial" panose="020B0604020202020204" pitchFamily="34" charset="0"/>
              </a:rPr>
              <a:t>are placed within a folder by the Fiscal Officer</a:t>
            </a:r>
            <a:r>
              <a:rPr lang="en-US" altLang="en-US" sz="1800" dirty="0"/>
              <a:t> labeled</a:t>
            </a:r>
            <a:r>
              <a:rPr kumimoji="0" lang="en-US" altLang="en-US" sz="1800" b="0" i="0" u="none" strike="noStrike" cap="none" normalizeH="0" baseline="0" dirty="0">
                <a:ln>
                  <a:noFill/>
                </a:ln>
                <a:solidFill>
                  <a:schemeClr val="tx1"/>
                </a:solidFill>
                <a:effectLst/>
                <a:latin typeface="Arial" panose="020B0604020202020204" pitchFamily="34" charset="0"/>
              </a:rPr>
              <a:t> either GL (General Ledger) or PPM (Project Portfolio Manager).</a:t>
            </a:r>
          </a:p>
          <a:p>
            <a:pPr marL="0" indent="0" eaLnBrk="0" fontAlgn="base" hangingPunct="0">
              <a:lnSpc>
                <a:spcPct val="100000"/>
              </a:lnSpc>
              <a:spcBef>
                <a:spcPct val="0"/>
              </a:spcBef>
              <a:spcAft>
                <a:spcPct val="0"/>
              </a:spcAft>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latin typeface="Arial" panose="020B0604020202020204" pitchFamily="34" charset="0"/>
              </a:rPr>
              <a:t>Folders are </a:t>
            </a:r>
            <a:r>
              <a:rPr lang="en-US" altLang="en-US" sz="1800" dirty="0"/>
              <a:t>grouped</a:t>
            </a:r>
            <a:r>
              <a:rPr kumimoji="0" lang="en-US" altLang="en-US" sz="1800" b="0" i="0" u="none" strike="noStrike" cap="none" normalizeH="0" baseline="0" dirty="0">
                <a:ln>
                  <a:noFill/>
                </a:ln>
                <a:solidFill>
                  <a:schemeClr val="tx1"/>
                </a:solidFill>
                <a:effectLst/>
                <a:latin typeface="Arial" panose="020B0604020202020204" pitchFamily="34" charset="0"/>
              </a:rPr>
              <a:t> by “</a:t>
            </a:r>
            <a:r>
              <a:rPr lang="en-US" altLang="en-US" sz="1800" dirty="0"/>
              <a:t>T</a:t>
            </a:r>
            <a:r>
              <a:rPr kumimoji="0" lang="en-US" altLang="en-US" sz="1800" b="0" i="0" u="none" strike="noStrike" cap="none" normalizeH="0" baseline="0" dirty="0">
                <a:ln>
                  <a:noFill/>
                </a:ln>
                <a:solidFill>
                  <a:schemeClr val="tx1"/>
                </a:solidFill>
                <a:effectLst/>
                <a:latin typeface="Arial" panose="020B0604020202020204" pitchFamily="34" charset="0"/>
              </a:rPr>
              <a:t>eams”, each with a list of users and permissions.</a:t>
            </a:r>
          </a:p>
          <a:p>
            <a:pPr lvl="1"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latin typeface="Arial" panose="020B0604020202020204" pitchFamily="34" charset="0"/>
              </a:rPr>
              <a:t>If you need access or can’t find an account you need, please reach out to your BOC Team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endParaRPr lang="en-US" dirty="0"/>
          </a:p>
        </p:txBody>
      </p:sp>
      <p:sp>
        <p:nvSpPr>
          <p:cNvPr id="4" name="TextBox 3">
            <a:extLst>
              <a:ext uri="{FF2B5EF4-FFF2-40B4-BE49-F238E27FC236}">
                <a16:creationId xmlns:a16="http://schemas.microsoft.com/office/drawing/2014/main" id="{5DDF5D15-778E-EBBF-F1FB-7A82BC7A53B7}"/>
              </a:ext>
            </a:extLst>
          </p:cNvPr>
          <p:cNvSpPr txBox="1"/>
          <p:nvPr/>
        </p:nvSpPr>
        <p:spPr>
          <a:xfrm>
            <a:off x="1412240" y="3789799"/>
            <a:ext cx="4135120" cy="2585323"/>
          </a:xfrm>
          <a:prstGeom prst="rect">
            <a:avLst/>
          </a:prstGeom>
          <a:noFill/>
        </p:spPr>
        <p:txBody>
          <a:bodyPr wrap="square" rtlCol="0">
            <a:spAutoFit/>
          </a:bodyPr>
          <a:lstStyle/>
          <a:p>
            <a:pPr lvl="0" eaLnBrk="0" fontAlgn="base" hangingPunct="0">
              <a:spcBef>
                <a:spcPct val="0"/>
              </a:spcBef>
              <a:spcAft>
                <a:spcPct val="0"/>
              </a:spcAft>
            </a:pPr>
            <a:r>
              <a:rPr lang="en-US" altLang="en-US" dirty="0">
                <a:latin typeface="Arial" panose="020B0604020202020204" pitchFamily="34" charset="0"/>
              </a:rPr>
              <a:t>UCCE Counties:</a:t>
            </a:r>
          </a:p>
          <a:p>
            <a:r>
              <a:rPr lang="en-US" dirty="0"/>
              <a:t> - 1 Folder Per County</a:t>
            </a:r>
          </a:p>
          <a:p>
            <a:endParaRPr lang="en-US" dirty="0"/>
          </a:p>
          <a:p>
            <a:r>
              <a:rPr lang="en-US" dirty="0"/>
              <a:t>Advisors:</a:t>
            </a:r>
          </a:p>
          <a:p>
            <a:r>
              <a:rPr lang="en-US" dirty="0"/>
              <a:t> - 1 Folder Per Advisor</a:t>
            </a:r>
          </a:p>
          <a:p>
            <a:endParaRPr lang="en-US" dirty="0"/>
          </a:p>
          <a:p>
            <a:r>
              <a:rPr lang="en-US" dirty="0"/>
              <a:t>CE Specialists:</a:t>
            </a:r>
          </a:p>
          <a:p>
            <a:r>
              <a:rPr lang="en-US" dirty="0"/>
              <a:t>- 1 Folder Per Specialist</a:t>
            </a:r>
          </a:p>
          <a:p>
            <a:endParaRPr lang="en-US" dirty="0"/>
          </a:p>
        </p:txBody>
      </p:sp>
      <p:sp>
        <p:nvSpPr>
          <p:cNvPr id="5" name="TextBox 4">
            <a:extLst>
              <a:ext uri="{FF2B5EF4-FFF2-40B4-BE49-F238E27FC236}">
                <a16:creationId xmlns:a16="http://schemas.microsoft.com/office/drawing/2014/main" id="{CFE06715-1E79-A262-F48F-6D49A345654E}"/>
              </a:ext>
            </a:extLst>
          </p:cNvPr>
          <p:cNvSpPr txBox="1"/>
          <p:nvPr/>
        </p:nvSpPr>
        <p:spPr>
          <a:xfrm>
            <a:off x="5303520" y="3925842"/>
            <a:ext cx="4135120" cy="1754326"/>
          </a:xfrm>
          <a:prstGeom prst="rect">
            <a:avLst/>
          </a:prstGeom>
          <a:noFill/>
        </p:spPr>
        <p:txBody>
          <a:bodyPr wrap="square" rtlCol="0">
            <a:spAutoFit/>
          </a:bodyPr>
          <a:lstStyle/>
          <a:p>
            <a:r>
              <a:rPr lang="en-US" dirty="0"/>
              <a:t>Statewide Programs and Institutes:</a:t>
            </a:r>
          </a:p>
          <a:p>
            <a:pPr marL="285750" indent="-285750">
              <a:buFontTx/>
              <a:buChar char="-"/>
            </a:pPr>
            <a:r>
              <a:rPr lang="en-US" dirty="0"/>
              <a:t>1 Folder Per Program or Institute</a:t>
            </a:r>
          </a:p>
          <a:p>
            <a:endParaRPr lang="en-US" dirty="0"/>
          </a:p>
          <a:p>
            <a:r>
              <a:rPr lang="en-US" dirty="0"/>
              <a:t>Admin Units:</a:t>
            </a:r>
          </a:p>
          <a:p>
            <a:r>
              <a:rPr lang="en-US" dirty="0"/>
              <a:t>- 1 Folder Per Department</a:t>
            </a:r>
          </a:p>
          <a:p>
            <a:endParaRPr lang="en-US" dirty="0"/>
          </a:p>
        </p:txBody>
      </p:sp>
    </p:spTree>
    <p:extLst>
      <p:ext uri="{BB962C8B-B14F-4D97-AF65-F5344CB8AC3E}">
        <p14:creationId xmlns:p14="http://schemas.microsoft.com/office/powerpoint/2010/main" val="160805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1"/>
          <p:cNvSpPr txBox="1">
            <a:spLocks noGrp="1"/>
          </p:cNvSpPr>
          <p:nvPr>
            <p:ph type="title"/>
          </p:nvPr>
        </p:nvSpPr>
        <p:spPr>
          <a:xfrm>
            <a:off x="684734" y="313786"/>
            <a:ext cx="10817838" cy="7675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500"/>
              <a:buFont typeface="Arial"/>
              <a:buNone/>
            </a:pPr>
            <a:r>
              <a:rPr lang="en-US" dirty="0" err="1">
                <a:hlinkClick r:id="rId3"/>
              </a:rPr>
              <a:t>Finjector</a:t>
            </a:r>
            <a:r>
              <a:rPr lang="en-US" dirty="0"/>
              <a:t> </a:t>
            </a:r>
            <a:endParaRPr dirty="0"/>
          </a:p>
        </p:txBody>
      </p:sp>
      <p:sp>
        <p:nvSpPr>
          <p:cNvPr id="348" name="Google Shape;348;p41"/>
          <p:cNvSpPr txBox="1">
            <a:spLocks noGrp="1"/>
          </p:cNvSpPr>
          <p:nvPr>
            <p:ph type="body" idx="1"/>
          </p:nvPr>
        </p:nvSpPr>
        <p:spPr>
          <a:xfrm>
            <a:off x="838200" y="1825625"/>
            <a:ext cx="10515600" cy="44852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dirty="0"/>
          </a:p>
          <a:p>
            <a:pPr marL="114300" lvl="0" indent="0" algn="l" rtl="0">
              <a:lnSpc>
                <a:spcPct val="90000"/>
              </a:lnSpc>
              <a:spcBef>
                <a:spcPts val="1000"/>
              </a:spcBef>
              <a:spcAft>
                <a:spcPts val="0"/>
              </a:spcAft>
              <a:buSzPts val="1800"/>
              <a:buNone/>
            </a:pPr>
            <a:endParaRPr dirty="0"/>
          </a:p>
        </p:txBody>
      </p:sp>
      <p:pic>
        <p:nvPicPr>
          <p:cNvPr id="3" name="Picture 2">
            <a:extLst>
              <a:ext uri="{FF2B5EF4-FFF2-40B4-BE49-F238E27FC236}">
                <a16:creationId xmlns:a16="http://schemas.microsoft.com/office/drawing/2014/main" id="{52A3FA56-0E5C-2A16-FF5D-1758BB20F4D6}"/>
              </a:ext>
            </a:extLst>
          </p:cNvPr>
          <p:cNvPicPr>
            <a:picLocks noChangeAspect="1"/>
          </p:cNvPicPr>
          <p:nvPr/>
        </p:nvPicPr>
        <p:blipFill>
          <a:blip r:embed="rId4"/>
          <a:stretch>
            <a:fillRect/>
          </a:stretch>
        </p:blipFill>
        <p:spPr>
          <a:xfrm>
            <a:off x="684734" y="1412240"/>
            <a:ext cx="10132554" cy="498595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FE800-44A3-4704-0AA9-81F8E5461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E3328-6A4D-785C-9125-B292F32DA82D}"/>
              </a:ext>
            </a:extLst>
          </p:cNvPr>
          <p:cNvSpPr>
            <a:spLocks noGrp="1"/>
          </p:cNvSpPr>
          <p:nvPr>
            <p:ph type="title"/>
          </p:nvPr>
        </p:nvSpPr>
        <p:spPr/>
        <p:txBody>
          <a:bodyPr/>
          <a:lstStyle/>
          <a:p>
            <a:r>
              <a:rPr lang="en-US" err="1"/>
              <a:t>Finjector</a:t>
            </a:r>
            <a:r>
              <a:rPr lang="en-US"/>
              <a:t> example</a:t>
            </a:r>
          </a:p>
        </p:txBody>
      </p:sp>
      <p:pic>
        <p:nvPicPr>
          <p:cNvPr id="5" name="Content Placeholder 4">
            <a:extLst>
              <a:ext uri="{FF2B5EF4-FFF2-40B4-BE49-F238E27FC236}">
                <a16:creationId xmlns:a16="http://schemas.microsoft.com/office/drawing/2014/main" id="{07EFEB4A-F7DE-4534-9136-E3F7C0E7219F}"/>
              </a:ext>
            </a:extLst>
          </p:cNvPr>
          <p:cNvPicPr>
            <a:picLocks noGrp="1" noChangeAspect="1"/>
          </p:cNvPicPr>
          <p:nvPr>
            <p:ph idx="1"/>
          </p:nvPr>
        </p:nvPicPr>
        <p:blipFill>
          <a:blip r:embed="rId3"/>
          <a:stretch>
            <a:fillRect/>
          </a:stretch>
        </p:blipFill>
        <p:spPr>
          <a:xfrm>
            <a:off x="3122492" y="1453897"/>
            <a:ext cx="5826812" cy="4783392"/>
          </a:xfrm>
        </p:spPr>
      </p:pic>
    </p:spTree>
    <p:extLst>
      <p:ext uri="{BB962C8B-B14F-4D97-AF65-F5344CB8AC3E}">
        <p14:creationId xmlns:p14="http://schemas.microsoft.com/office/powerpoint/2010/main" val="3886738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4C4F2-8A4F-1CDB-1D3E-43291F7C0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F344C-9D39-3DF3-BA07-33720FB28193}"/>
              </a:ext>
            </a:extLst>
          </p:cNvPr>
          <p:cNvSpPr>
            <a:spLocks noGrp="1"/>
          </p:cNvSpPr>
          <p:nvPr>
            <p:ph type="title"/>
          </p:nvPr>
        </p:nvSpPr>
        <p:spPr/>
        <p:txBody>
          <a:bodyPr>
            <a:normAutofit/>
          </a:bodyPr>
          <a:lstStyle/>
          <a:p>
            <a:r>
              <a:rPr lang="en-US" dirty="0"/>
              <a:t>UCCE Funding Allocations</a:t>
            </a:r>
          </a:p>
        </p:txBody>
      </p:sp>
      <p:sp>
        <p:nvSpPr>
          <p:cNvPr id="3" name="Slide Number Placeholder 2">
            <a:extLst>
              <a:ext uri="{FF2B5EF4-FFF2-40B4-BE49-F238E27FC236}">
                <a16:creationId xmlns:a16="http://schemas.microsoft.com/office/drawing/2014/main" id="{88CBF0CD-17B1-D515-354D-CE9FD518A31F}"/>
              </a:ext>
            </a:extLst>
          </p:cNvPr>
          <p:cNvSpPr>
            <a:spLocks noGrp="1"/>
          </p:cNvSpPr>
          <p:nvPr>
            <p:ph type="sldNum" sz="quarter" idx="12"/>
          </p:nvPr>
        </p:nvSpPr>
        <p:spPr/>
        <p:txBody>
          <a:bodyPr/>
          <a:lstStyle/>
          <a:p>
            <a:fld id="{B65AB6C3-3666-4A99-912F-5AB9870711E1}" type="slidenum">
              <a:rPr lang="en-US" smtClean="0"/>
              <a:t>26</a:t>
            </a:fld>
            <a:endParaRPr lang="en-US" dirty="0"/>
          </a:p>
        </p:txBody>
      </p:sp>
      <p:pic>
        <p:nvPicPr>
          <p:cNvPr id="7" name="Picture 6">
            <a:extLst>
              <a:ext uri="{FF2B5EF4-FFF2-40B4-BE49-F238E27FC236}">
                <a16:creationId xmlns:a16="http://schemas.microsoft.com/office/drawing/2014/main" id="{D0EE44DE-5EE5-AF7C-1631-C00C0FE4D9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14" name="Picture 13">
            <a:extLst>
              <a:ext uri="{FF2B5EF4-FFF2-40B4-BE49-F238E27FC236}">
                <a16:creationId xmlns:a16="http://schemas.microsoft.com/office/drawing/2014/main" id="{CC3064C0-0889-1F58-0590-E8CBDBB63301}"/>
              </a:ext>
            </a:extLst>
          </p:cNvPr>
          <p:cNvPicPr>
            <a:picLocks noChangeAspect="1"/>
          </p:cNvPicPr>
          <p:nvPr/>
        </p:nvPicPr>
        <p:blipFill>
          <a:blip r:embed="rId4"/>
          <a:stretch>
            <a:fillRect/>
          </a:stretch>
        </p:blipFill>
        <p:spPr>
          <a:xfrm>
            <a:off x="239755" y="1633645"/>
            <a:ext cx="6742853" cy="4062112"/>
          </a:xfrm>
          <a:prstGeom prst="rect">
            <a:avLst/>
          </a:prstGeom>
        </p:spPr>
      </p:pic>
      <p:sp>
        <p:nvSpPr>
          <p:cNvPr id="5" name="TextBox 4">
            <a:extLst>
              <a:ext uri="{FF2B5EF4-FFF2-40B4-BE49-F238E27FC236}">
                <a16:creationId xmlns:a16="http://schemas.microsoft.com/office/drawing/2014/main" id="{6AE16C68-A21A-CEE9-D14E-B7ADF79EF535}"/>
              </a:ext>
            </a:extLst>
          </p:cNvPr>
          <p:cNvSpPr txBox="1"/>
          <p:nvPr/>
        </p:nvSpPr>
        <p:spPr>
          <a:xfrm>
            <a:off x="196723" y="5846544"/>
            <a:ext cx="89903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https://ucanr.edu/site/uc-anr-business-operations-center/ucce-funding-allocations</a:t>
            </a:r>
            <a:r>
              <a:rPr lang="en-US" dirty="0"/>
              <a:t> </a:t>
            </a:r>
          </a:p>
        </p:txBody>
      </p:sp>
    </p:spTree>
    <p:extLst>
      <p:ext uri="{BB962C8B-B14F-4D97-AF65-F5344CB8AC3E}">
        <p14:creationId xmlns:p14="http://schemas.microsoft.com/office/powerpoint/2010/main" val="663158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0D364-DD02-52B6-E0C3-51207B4E2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9FF26-DA7D-C2D6-D305-4384A6F49935}"/>
              </a:ext>
            </a:extLst>
          </p:cNvPr>
          <p:cNvSpPr>
            <a:spLocks noGrp="1"/>
          </p:cNvSpPr>
          <p:nvPr>
            <p:ph type="title"/>
          </p:nvPr>
        </p:nvSpPr>
        <p:spPr/>
        <p:txBody>
          <a:bodyPr>
            <a:normAutofit/>
          </a:bodyPr>
          <a:lstStyle/>
          <a:p>
            <a:r>
              <a:rPr lang="en-US" dirty="0"/>
              <a:t>Resource Links</a:t>
            </a:r>
          </a:p>
        </p:txBody>
      </p:sp>
      <p:sp>
        <p:nvSpPr>
          <p:cNvPr id="3" name="Slide Number Placeholder 2">
            <a:extLst>
              <a:ext uri="{FF2B5EF4-FFF2-40B4-BE49-F238E27FC236}">
                <a16:creationId xmlns:a16="http://schemas.microsoft.com/office/drawing/2014/main" id="{D08AA685-3A61-248A-8CBD-F71DE0F98FC0}"/>
              </a:ext>
            </a:extLst>
          </p:cNvPr>
          <p:cNvSpPr>
            <a:spLocks noGrp="1"/>
          </p:cNvSpPr>
          <p:nvPr>
            <p:ph type="sldNum" sz="quarter" idx="12"/>
          </p:nvPr>
        </p:nvSpPr>
        <p:spPr/>
        <p:txBody>
          <a:bodyPr/>
          <a:lstStyle/>
          <a:p>
            <a:fld id="{B65AB6C3-3666-4A99-912F-5AB9870711E1}" type="slidenum">
              <a:rPr lang="en-US" smtClean="0"/>
              <a:t>27</a:t>
            </a:fld>
            <a:endParaRPr lang="en-US" dirty="0"/>
          </a:p>
        </p:txBody>
      </p:sp>
      <p:sp>
        <p:nvSpPr>
          <p:cNvPr id="4" name="Content Placeholder 3">
            <a:extLst>
              <a:ext uri="{FF2B5EF4-FFF2-40B4-BE49-F238E27FC236}">
                <a16:creationId xmlns:a16="http://schemas.microsoft.com/office/drawing/2014/main" id="{AE64F641-EC06-8904-9BD1-C169E88133F0}"/>
              </a:ext>
            </a:extLst>
          </p:cNvPr>
          <p:cNvSpPr>
            <a:spLocks noGrp="1"/>
          </p:cNvSpPr>
          <p:nvPr>
            <p:ph idx="1"/>
          </p:nvPr>
        </p:nvSpPr>
        <p:spPr>
          <a:xfrm>
            <a:off x="684734" y="1817766"/>
            <a:ext cx="10515600" cy="4351338"/>
          </a:xfrm>
        </p:spPr>
        <p:txBody>
          <a:bodyPr>
            <a:normAutofit fontScale="92500" lnSpcReduction="10000"/>
          </a:bodyPr>
          <a:lstStyle/>
          <a:p>
            <a:endParaRPr lang="en-US" sz="1800" dirty="0"/>
          </a:p>
          <a:p>
            <a:r>
              <a:rPr lang="en-US" sz="1800" dirty="0"/>
              <a:t>UC ANR AggieEnterprise IWP Website		</a:t>
            </a:r>
            <a:r>
              <a:rPr lang="en-US" sz="1800" dirty="0">
                <a:hlinkClick r:id="rId3"/>
              </a:rPr>
              <a:t>ANR Aggie Enterprise</a:t>
            </a:r>
            <a:endParaRPr lang="en-US" sz="1800" dirty="0"/>
          </a:p>
          <a:p>
            <a:r>
              <a:rPr lang="en-US" sz="1800" dirty="0"/>
              <a:t>Report Feedback Tool				</a:t>
            </a:r>
            <a:r>
              <a:rPr lang="en-US" sz="1800" dirty="0">
                <a:hlinkClick r:id="rId4"/>
              </a:rPr>
              <a:t>Distribution Report Feedback</a:t>
            </a:r>
            <a:endParaRPr lang="en-US" sz="1800" dirty="0"/>
          </a:p>
          <a:p>
            <a:r>
              <a:rPr lang="en-US" sz="1800" dirty="0"/>
              <a:t>COA (Enterprise Structure)			</a:t>
            </a:r>
            <a:r>
              <a:rPr lang="en-US" sz="1800" dirty="0" err="1">
                <a:hlinkClick r:id="rId5"/>
              </a:rPr>
              <a:t>EnterpriseStructureReport</a:t>
            </a:r>
            <a:r>
              <a:rPr lang="en-US" sz="1800" dirty="0">
                <a:hlinkClick r:id="rId5"/>
              </a:rPr>
              <a:t> Document.xlsx</a:t>
            </a:r>
            <a:endParaRPr lang="en-US" sz="1800" dirty="0"/>
          </a:p>
          <a:p>
            <a:r>
              <a:rPr lang="en-US" sz="1800" dirty="0"/>
              <a:t>Aggie Enterprise Sign-in				</a:t>
            </a:r>
            <a:r>
              <a:rPr lang="en-US" sz="1800" dirty="0">
                <a:hlinkClick r:id="rId6"/>
              </a:rPr>
              <a:t>AE Sign-in</a:t>
            </a:r>
            <a:endParaRPr lang="en-US" sz="1800" dirty="0"/>
          </a:p>
          <a:p>
            <a:r>
              <a:rPr lang="en-US" sz="1800" dirty="0"/>
              <a:t>Resource Home page on Website			</a:t>
            </a:r>
            <a:r>
              <a:rPr lang="en-US" sz="1800" dirty="0">
                <a:hlinkClick r:id="rId7"/>
              </a:rPr>
              <a:t>Resources</a:t>
            </a:r>
            <a:r>
              <a:rPr lang="en-US" sz="1800" dirty="0"/>
              <a:t>	</a:t>
            </a:r>
          </a:p>
          <a:p>
            <a:r>
              <a:rPr lang="en-US" sz="1800" dirty="0"/>
              <a:t>Guidelines for CoA Segment Naming Convention	</a:t>
            </a:r>
            <a:r>
              <a:rPr lang="en-US" sz="1800" dirty="0">
                <a:hlinkClick r:id="rId8"/>
              </a:rPr>
              <a:t>Naming Convention Guidelines</a:t>
            </a:r>
            <a:endParaRPr lang="en-US" sz="1800" dirty="0"/>
          </a:p>
          <a:p>
            <a:r>
              <a:rPr lang="en-US" sz="1800" dirty="0"/>
              <a:t>Support/Helpdesk				</a:t>
            </a:r>
            <a:r>
              <a:rPr lang="en-US" sz="1800" dirty="0">
                <a:hlinkClick r:id="rId9">
                  <a:extLst>
                    <a:ext uri="{A12FA001-AC4F-418D-AE19-62706E023703}">
                      <ahyp:hlinkClr xmlns:ahyp="http://schemas.microsoft.com/office/drawing/2018/hyperlinkcolor" val="tx"/>
                    </a:ext>
                  </a:extLst>
                </a:hlinkClick>
              </a:rPr>
              <a:t>Email helpdesk</a:t>
            </a:r>
            <a:endParaRPr lang="en-US" sz="1800" dirty="0"/>
          </a:p>
          <a:p>
            <a:endParaRPr lang="en-US" sz="1800" dirty="0"/>
          </a:p>
          <a:p>
            <a:pPr marL="0" indent="0">
              <a:buNone/>
            </a:pPr>
            <a:r>
              <a:rPr lang="en-US" sz="1800" dirty="0"/>
              <a:t>		</a:t>
            </a:r>
          </a:p>
          <a:p>
            <a:pPr marL="457200" lvl="1" indent="0">
              <a:buNone/>
            </a:pPr>
            <a:endParaRPr lang="en-US" sz="1400" b="1" dirty="0"/>
          </a:p>
          <a:p>
            <a:pPr marL="457200" lvl="1" indent="0">
              <a:buNone/>
            </a:pPr>
            <a:endParaRPr lang="en-US" sz="1400" b="1" dirty="0"/>
          </a:p>
          <a:p>
            <a:pPr marL="457200" lvl="1" indent="0">
              <a:buNone/>
            </a:pPr>
            <a:endParaRPr lang="en-US" sz="1400" b="1" dirty="0"/>
          </a:p>
          <a:p>
            <a:pPr marL="457200" lvl="1" indent="0">
              <a:buNone/>
            </a:pPr>
            <a:endParaRPr lang="en-US" sz="1400" b="1" dirty="0"/>
          </a:p>
          <a:p>
            <a:pPr marL="457200" lvl="1" indent="0">
              <a:buNone/>
            </a:pPr>
            <a:endParaRPr lang="en-US" sz="1400" b="1" dirty="0"/>
          </a:p>
          <a:p>
            <a:pPr lvl="1"/>
            <a:endParaRPr lang="en-US" sz="1400" dirty="0"/>
          </a:p>
          <a:p>
            <a:endParaRPr lang="en-US" dirty="0"/>
          </a:p>
        </p:txBody>
      </p:sp>
    </p:spTree>
    <p:extLst>
      <p:ext uri="{BB962C8B-B14F-4D97-AF65-F5344CB8AC3E}">
        <p14:creationId xmlns:p14="http://schemas.microsoft.com/office/powerpoint/2010/main" val="85488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67FEE4-3976-4B21-8E93-37FF88EF37BE}"/>
              </a:ext>
            </a:extLst>
          </p:cNvPr>
          <p:cNvSpPr>
            <a:spLocks noGrp="1"/>
          </p:cNvSpPr>
          <p:nvPr>
            <p:ph idx="1"/>
          </p:nvPr>
        </p:nvSpPr>
        <p:spPr>
          <a:xfrm>
            <a:off x="838200" y="1541721"/>
            <a:ext cx="10515600" cy="4635242"/>
          </a:xfrm>
        </p:spPr>
        <p:txBody>
          <a:bodyPr>
            <a:normAutofit/>
          </a:bodyPr>
          <a:lstStyle/>
          <a:p>
            <a:endParaRPr lang="en-US" sz="1900" dirty="0"/>
          </a:p>
          <a:p>
            <a:pPr marL="0" indent="0">
              <a:buNone/>
            </a:pPr>
            <a:endParaRPr lang="en-US" sz="7200" dirty="0"/>
          </a:p>
        </p:txBody>
      </p:sp>
      <p:sp>
        <p:nvSpPr>
          <p:cNvPr id="5" name="Content Placeholder 2">
            <a:extLst>
              <a:ext uri="{FF2B5EF4-FFF2-40B4-BE49-F238E27FC236}">
                <a16:creationId xmlns:a16="http://schemas.microsoft.com/office/drawing/2014/main" id="{DEA0838A-910E-4617-AB4C-624468D2F739}"/>
              </a:ext>
            </a:extLst>
          </p:cNvPr>
          <p:cNvSpPr txBox="1">
            <a:spLocks/>
          </p:cNvSpPr>
          <p:nvPr/>
        </p:nvSpPr>
        <p:spPr>
          <a:xfrm>
            <a:off x="838200" y="1849120"/>
            <a:ext cx="8427720" cy="4327843"/>
          </a:xfrm>
          <a:prstGeom prst="rect">
            <a:avLst/>
          </a:prstGeom>
        </p:spPr>
        <p:txBody>
          <a:bodyPr vert="horz" lIns="91440" tIns="45720" rIns="91440" bIns="45720" rtlCol="0">
            <a:noAutofit/>
          </a:bodyPr>
          <a:lstStyle>
            <a:lvl1pPr marL="228600" indent="-228600" algn="l" defTabSz="914400" rtl="0" eaLnBrk="1" fontAlgn="t" latinLnBrk="0" hangingPunct="1">
              <a:lnSpc>
                <a:spcPct val="100000"/>
              </a:lnSpc>
              <a:spcBef>
                <a:spcPts val="1000"/>
              </a:spcBef>
              <a:spcAft>
                <a:spcPts val="600"/>
              </a:spcAft>
              <a:buClr>
                <a:srgbClr val="FFBF00"/>
              </a:buClr>
              <a:buFont typeface="Wingdings" pitchFamily="2" charset="2"/>
              <a:buChar char="§"/>
              <a:defRPr sz="2800" kern="1200">
                <a:solidFill>
                  <a:schemeClr val="tx1"/>
                </a:solidFill>
                <a:latin typeface="+mj-lt"/>
                <a:ea typeface="+mn-ea"/>
                <a:cs typeface="Arial" panose="020B0604020202020204" pitchFamily="34" charset="0"/>
              </a:defRPr>
            </a:lvl1pPr>
            <a:lvl2pPr marL="685800" indent="-228600" algn="l" defTabSz="914400" rtl="0" eaLnBrk="1" fontAlgn="t" latinLnBrk="0" hangingPunct="1">
              <a:lnSpc>
                <a:spcPct val="100000"/>
              </a:lnSpc>
              <a:spcBef>
                <a:spcPts val="500"/>
              </a:spcBef>
              <a:spcAft>
                <a:spcPts val="600"/>
              </a:spcAft>
              <a:buFont typeface="Arial"/>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lvl="2" indent="0" algn="ctr">
              <a:lnSpc>
                <a:spcPct val="107000"/>
              </a:lnSpc>
              <a:spcBef>
                <a:spcPts val="0"/>
              </a:spcBef>
              <a:spcAft>
                <a:spcPts val="800"/>
              </a:spcAft>
              <a:buNone/>
            </a:pPr>
            <a:endParaRPr lang="en-US" sz="7200" dirty="0">
              <a:latin typeface="+mj-lt"/>
              <a:ea typeface="Calibri" panose="020F0502020204030204" pitchFamily="34" charset="0"/>
              <a:cs typeface="Calibri" panose="020F0502020204030204" pitchFamily="34" charset="0"/>
            </a:endParaRPr>
          </a:p>
          <a:p>
            <a:pPr marL="914400" lvl="2" indent="0" algn="ctr">
              <a:lnSpc>
                <a:spcPct val="107000"/>
              </a:lnSpc>
              <a:spcBef>
                <a:spcPts val="0"/>
              </a:spcBef>
              <a:spcAft>
                <a:spcPts val="800"/>
              </a:spcAft>
              <a:buNone/>
            </a:pPr>
            <a:r>
              <a:rPr lang="en-US" sz="7200" dirty="0">
                <a:latin typeface="+mj-lt"/>
                <a:ea typeface="Calibri" panose="020F0502020204030204" pitchFamily="34" charset="0"/>
                <a:cs typeface="Calibri" panose="020F0502020204030204" pitchFamily="34" charset="0"/>
              </a:rPr>
              <a:t>Thank you!</a:t>
            </a: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Bef>
                <a:spcPts val="0"/>
              </a:spcBef>
              <a:spcAft>
                <a:spcPts val="800"/>
              </a:spcAft>
              <a:buFont typeface="Courier New" panose="02070309020205020404" pitchFamily="49" charset="0"/>
              <a:buChar char="o"/>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Bef>
                <a:spcPts val="0"/>
              </a:spcBef>
              <a:spcAft>
                <a:spcPts val="800"/>
              </a:spcAft>
              <a:buFont typeface="Courier New" panose="02070309020205020404" pitchFamily="49" charset="0"/>
              <a:buChar char="o"/>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spcBef>
                <a:spcPts val="0"/>
              </a:spcBef>
              <a:spcAft>
                <a:spcPts val="800"/>
              </a:spcAft>
              <a:buFont typeface="Arial"/>
              <a:buNone/>
            </a:pPr>
            <a:r>
              <a:rPr lang="en-US" sz="2800" dirty="0">
                <a:latin typeface="Calibri" panose="020F0502020204030204" pitchFamily="34" charset="0"/>
                <a:ea typeface="Calibri" panose="020F0502020204030204" pitchFamily="34" charset="0"/>
                <a:cs typeface="Calibri" panose="020F0502020204030204" pitchFamily="34" charset="0"/>
              </a:rPr>
              <a:t>  </a:t>
            </a: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spcBef>
                <a:spcPts val="0"/>
              </a:spcBef>
              <a:spcAft>
                <a:spcPts val="800"/>
              </a:spcAft>
              <a:buFont typeface="Arial"/>
              <a:buNone/>
            </a:pPr>
            <a:r>
              <a:rPr lang="en-US" sz="2800" dirty="0">
                <a:latin typeface="Calibri" panose="020F0502020204030204" pitchFamily="34" charset="0"/>
                <a:ea typeface="Calibri" panose="020F0502020204030204" pitchFamily="34" charset="0"/>
                <a:cs typeface="Calibri" panose="020F0502020204030204" pitchFamily="34" charset="0"/>
              </a:rPr>
              <a:t> </a:t>
            </a: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107000"/>
              </a:lnSpc>
              <a:spcBef>
                <a:spcPts val="0"/>
              </a:spcBef>
              <a:spcAft>
                <a:spcPts val="800"/>
              </a:spcAft>
              <a:buFont typeface="Courier New" panose="02070309020205020404" pitchFamily="49" charset="0"/>
              <a:buChar char="o"/>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914400" lvl="2"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914400" lvl="2"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107000"/>
              </a:lnSpc>
              <a:spcBef>
                <a:spcPts val="0"/>
              </a:spcBef>
              <a:spcAft>
                <a:spcPts val="800"/>
              </a:spcAft>
              <a:buFont typeface="Courier New" panose="02070309020205020404" pitchFamily="49" charset="0"/>
              <a:buChar char="o"/>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spcAft>
                <a:spcPts val="0"/>
              </a:spcAft>
              <a:buClr>
                <a:schemeClr val="tx1"/>
              </a:buClr>
              <a:buFont typeface="Wingdings" pitchFamily="2" charset="2"/>
              <a:buNone/>
            </a:pPr>
            <a:r>
              <a:rPr lang="en-US" dirty="0">
                <a:latin typeface="Calibri" panose="020F0502020204030204" pitchFamily="34" charset="0"/>
                <a:ea typeface="Calibri" panose="020F0502020204030204" pitchFamily="34" charset="0"/>
                <a:cs typeface="Calibri" panose="020F0502020204030204" pitchFamily="34" charset="0"/>
              </a:rPr>
              <a:t>	</a:t>
            </a:r>
          </a:p>
        </p:txBody>
      </p:sp>
      <p:pic>
        <p:nvPicPr>
          <p:cNvPr id="2" name="Picture 1">
            <a:extLst>
              <a:ext uri="{FF2B5EF4-FFF2-40B4-BE49-F238E27FC236}">
                <a16:creationId xmlns:a16="http://schemas.microsoft.com/office/drawing/2014/main" id="{A24A2827-098B-DFAF-73E6-AB217BDD1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spTree>
    <p:extLst>
      <p:ext uri="{BB962C8B-B14F-4D97-AF65-F5344CB8AC3E}">
        <p14:creationId xmlns:p14="http://schemas.microsoft.com/office/powerpoint/2010/main" val="3807020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228A3-12B6-D63F-9E29-31A11EA4D95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27E7031-4E87-CDC6-470A-741352300809}"/>
              </a:ext>
            </a:extLst>
          </p:cNvPr>
          <p:cNvSpPr>
            <a:spLocks noGrp="1"/>
          </p:cNvSpPr>
          <p:nvPr>
            <p:ph idx="1"/>
          </p:nvPr>
        </p:nvSpPr>
        <p:spPr>
          <a:xfrm>
            <a:off x="838200" y="1541721"/>
            <a:ext cx="10515600" cy="4635242"/>
          </a:xfrm>
        </p:spPr>
        <p:txBody>
          <a:bodyPr>
            <a:normAutofit/>
          </a:bodyPr>
          <a:lstStyle/>
          <a:p>
            <a:endParaRPr lang="en-US" sz="1900" dirty="0"/>
          </a:p>
          <a:p>
            <a:pPr marL="0" indent="0">
              <a:buNone/>
            </a:pPr>
            <a:endParaRPr lang="en-US" sz="7200" dirty="0"/>
          </a:p>
        </p:txBody>
      </p:sp>
      <p:pic>
        <p:nvPicPr>
          <p:cNvPr id="2" name="Picture 1">
            <a:extLst>
              <a:ext uri="{FF2B5EF4-FFF2-40B4-BE49-F238E27FC236}">
                <a16:creationId xmlns:a16="http://schemas.microsoft.com/office/drawing/2014/main" id="{34A3002A-DCEA-3002-A77B-BE79A07AB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sp>
        <p:nvSpPr>
          <p:cNvPr id="7" name="Content Placeholder 2">
            <a:extLst>
              <a:ext uri="{FF2B5EF4-FFF2-40B4-BE49-F238E27FC236}">
                <a16:creationId xmlns:a16="http://schemas.microsoft.com/office/drawing/2014/main" id="{11197A5A-66D4-C087-E56A-29F6BF098007}"/>
              </a:ext>
            </a:extLst>
          </p:cNvPr>
          <p:cNvSpPr txBox="1">
            <a:spLocks/>
          </p:cNvSpPr>
          <p:nvPr/>
        </p:nvSpPr>
        <p:spPr>
          <a:xfrm>
            <a:off x="1041400" y="1541171"/>
            <a:ext cx="8427720" cy="4327843"/>
          </a:xfrm>
          <a:prstGeom prst="rect">
            <a:avLst/>
          </a:prstGeom>
        </p:spPr>
        <p:txBody>
          <a:bodyPr vert="horz" lIns="91440" tIns="45720" rIns="91440" bIns="45720" rtlCol="0">
            <a:noAutofit/>
          </a:bodyPr>
          <a:lstStyle>
            <a:lvl1pPr marL="228600" indent="-228600" algn="l" defTabSz="914400" rtl="0" eaLnBrk="1" fontAlgn="t" latinLnBrk="0" hangingPunct="1">
              <a:lnSpc>
                <a:spcPct val="100000"/>
              </a:lnSpc>
              <a:spcBef>
                <a:spcPts val="1000"/>
              </a:spcBef>
              <a:spcAft>
                <a:spcPts val="600"/>
              </a:spcAft>
              <a:buClr>
                <a:srgbClr val="FFBF00"/>
              </a:buClr>
              <a:buFont typeface="Wingdings" pitchFamily="2" charset="2"/>
              <a:buChar char="§"/>
              <a:defRPr sz="2800" kern="1200">
                <a:solidFill>
                  <a:schemeClr val="tx1"/>
                </a:solidFill>
                <a:latin typeface="+mj-lt"/>
                <a:ea typeface="+mn-ea"/>
                <a:cs typeface="Arial" panose="020B0604020202020204" pitchFamily="34" charset="0"/>
              </a:defRPr>
            </a:lvl1pPr>
            <a:lvl2pPr marL="685800" indent="-228600" algn="l" defTabSz="914400" rtl="0" eaLnBrk="1" fontAlgn="t" latinLnBrk="0" hangingPunct="1">
              <a:lnSpc>
                <a:spcPct val="100000"/>
              </a:lnSpc>
              <a:spcBef>
                <a:spcPts val="500"/>
              </a:spcBef>
              <a:spcAft>
                <a:spcPts val="600"/>
              </a:spcAft>
              <a:buFont typeface="Arial"/>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lvl="2" indent="0" algn="ctr">
              <a:lnSpc>
                <a:spcPct val="107000"/>
              </a:lnSpc>
              <a:spcBef>
                <a:spcPts val="0"/>
              </a:spcBef>
              <a:spcAft>
                <a:spcPts val="800"/>
              </a:spcAft>
              <a:buNone/>
            </a:pPr>
            <a:r>
              <a:rPr lang="en-US" sz="7200" dirty="0">
                <a:latin typeface="+mj-lt"/>
                <a:ea typeface="Calibri" panose="020F0502020204030204" pitchFamily="34" charset="0"/>
                <a:cs typeface="Calibri" panose="020F0502020204030204" pitchFamily="34" charset="0"/>
              </a:rPr>
              <a:t>Additional Resources</a:t>
            </a: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Bef>
                <a:spcPts val="0"/>
              </a:spcBef>
              <a:spcAft>
                <a:spcPts val="800"/>
              </a:spcAft>
              <a:buFont typeface="Courier New" panose="02070309020205020404" pitchFamily="49" charset="0"/>
              <a:buChar char="o"/>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Bef>
                <a:spcPts val="0"/>
              </a:spcBef>
              <a:spcAft>
                <a:spcPts val="800"/>
              </a:spcAft>
              <a:buFont typeface="Courier New" panose="02070309020205020404" pitchFamily="49" charset="0"/>
              <a:buChar char="o"/>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spcBef>
                <a:spcPts val="0"/>
              </a:spcBef>
              <a:spcAft>
                <a:spcPts val="800"/>
              </a:spcAft>
              <a:buFont typeface="Arial"/>
              <a:buNone/>
            </a:pPr>
            <a:r>
              <a:rPr lang="en-US" sz="2800" dirty="0">
                <a:latin typeface="Calibri" panose="020F0502020204030204" pitchFamily="34" charset="0"/>
                <a:ea typeface="Calibri" panose="020F0502020204030204" pitchFamily="34" charset="0"/>
                <a:cs typeface="Calibri" panose="020F0502020204030204" pitchFamily="34" charset="0"/>
              </a:rPr>
              <a:t>  </a:t>
            </a: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spcBef>
                <a:spcPts val="0"/>
              </a:spcBef>
              <a:spcAft>
                <a:spcPts val="800"/>
              </a:spcAft>
              <a:buFont typeface="Arial"/>
              <a:buNone/>
            </a:pPr>
            <a:r>
              <a:rPr lang="en-US" sz="2800" dirty="0">
                <a:latin typeface="Calibri" panose="020F0502020204030204" pitchFamily="34" charset="0"/>
                <a:ea typeface="Calibri" panose="020F0502020204030204" pitchFamily="34" charset="0"/>
                <a:cs typeface="Calibri" panose="020F0502020204030204" pitchFamily="34" charset="0"/>
              </a:rPr>
              <a:t> </a:t>
            </a:r>
          </a:p>
          <a:p>
            <a:pPr marL="457200" lvl="1"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107000"/>
              </a:lnSpc>
              <a:spcBef>
                <a:spcPts val="0"/>
              </a:spcBef>
              <a:spcAft>
                <a:spcPts val="800"/>
              </a:spcAft>
              <a:buFont typeface="Courier New" panose="02070309020205020404" pitchFamily="49" charset="0"/>
              <a:buChar char="o"/>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914400" lvl="2"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914400" lvl="2" indent="0">
              <a:lnSpc>
                <a:spcPct val="107000"/>
              </a:lnSpc>
              <a:spcBef>
                <a:spcPts val="0"/>
              </a:spcBef>
              <a:spcAft>
                <a:spcPts val="800"/>
              </a:spcAft>
              <a:buFont typeface="Arial"/>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107000"/>
              </a:lnSpc>
              <a:spcBef>
                <a:spcPts val="0"/>
              </a:spcBef>
              <a:spcAft>
                <a:spcPts val="800"/>
              </a:spcAft>
              <a:buFont typeface="Courier New" panose="02070309020205020404" pitchFamily="49" charset="0"/>
              <a:buChar char="o"/>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spcAft>
                <a:spcPts val="0"/>
              </a:spcAft>
              <a:buClr>
                <a:schemeClr val="tx1"/>
              </a:buClr>
              <a:buFont typeface="Wingdings" pitchFamily="2" charset="2"/>
              <a:buNone/>
            </a:pPr>
            <a:r>
              <a:rPr lang="en-US"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5140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5C65-146C-95D3-188B-FE70A669C599}"/>
              </a:ext>
            </a:extLst>
          </p:cNvPr>
          <p:cNvSpPr>
            <a:spLocks noGrp="1"/>
          </p:cNvSpPr>
          <p:nvPr>
            <p:ph type="title"/>
          </p:nvPr>
        </p:nvSpPr>
        <p:spPr>
          <a:xfrm>
            <a:off x="684734" y="313785"/>
            <a:ext cx="10817838" cy="897813"/>
          </a:xfrm>
        </p:spPr>
        <p:txBody>
          <a:bodyPr>
            <a:normAutofit fontScale="90000"/>
          </a:bodyPr>
          <a:lstStyle/>
          <a:p>
            <a:br>
              <a:rPr lang="en-US"/>
            </a:br>
            <a:r>
              <a:rPr lang="en-US"/>
              <a:t>Chart of Accounts (CCOA) Segments</a:t>
            </a:r>
            <a:br>
              <a:rPr lang="en-US" sz="3600" b="1" i="1">
                <a:latin typeface="Arial" panose="020B0604020202020204" pitchFamily="34" charset="0"/>
              </a:rPr>
            </a:br>
            <a:endParaRPr lang="en-US"/>
          </a:p>
        </p:txBody>
      </p:sp>
      <p:pic>
        <p:nvPicPr>
          <p:cNvPr id="8" name="Content Placeholder 7">
            <a:extLst>
              <a:ext uri="{FF2B5EF4-FFF2-40B4-BE49-F238E27FC236}">
                <a16:creationId xmlns:a16="http://schemas.microsoft.com/office/drawing/2014/main" id="{4EA1C0F0-BBC0-8C5F-DEB4-85963B7C5CBC}"/>
              </a:ext>
            </a:extLst>
          </p:cNvPr>
          <p:cNvPicPr>
            <a:picLocks noGrp="1" noChangeAspect="1"/>
          </p:cNvPicPr>
          <p:nvPr>
            <p:ph idx="1"/>
          </p:nvPr>
        </p:nvPicPr>
        <p:blipFill>
          <a:blip r:embed="rId3"/>
          <a:stretch>
            <a:fillRect/>
          </a:stretch>
        </p:blipFill>
        <p:spPr>
          <a:xfrm>
            <a:off x="77637" y="1457821"/>
            <a:ext cx="7478809" cy="5226443"/>
          </a:xfrm>
          <a:prstGeom prst="rect">
            <a:avLst/>
          </a:prstGeom>
        </p:spPr>
      </p:pic>
      <p:sp>
        <p:nvSpPr>
          <p:cNvPr id="10" name="TextBox 9">
            <a:extLst>
              <a:ext uri="{FF2B5EF4-FFF2-40B4-BE49-F238E27FC236}">
                <a16:creationId xmlns:a16="http://schemas.microsoft.com/office/drawing/2014/main" id="{FE5D4F3F-B836-B32D-BFBD-A539FC399554}"/>
              </a:ext>
            </a:extLst>
          </p:cNvPr>
          <p:cNvSpPr txBox="1"/>
          <p:nvPr/>
        </p:nvSpPr>
        <p:spPr>
          <a:xfrm>
            <a:off x="7556445" y="1768416"/>
            <a:ext cx="4557918" cy="3477875"/>
          </a:xfrm>
          <a:prstGeom prst="rect">
            <a:avLst/>
          </a:prstGeom>
          <a:noFill/>
        </p:spPr>
        <p:txBody>
          <a:bodyPr wrap="square">
            <a:spAutoFit/>
          </a:bodyPr>
          <a:lstStyle/>
          <a:p>
            <a:pPr algn="ctr"/>
            <a:endParaRPr kumimoji="0" lang="en-US" altLang="en-US" b="0" i="0" u="none" strike="noStrike" cap="none" normalizeH="0" baseline="0">
              <a:ln>
                <a:noFill/>
              </a:ln>
              <a:solidFill>
                <a:schemeClr val="tx1"/>
              </a:solidFill>
              <a:effectLst/>
              <a:latin typeface="Arial" panose="020B0604020202020204" pitchFamily="34" charset="0"/>
            </a:endParaRPr>
          </a:p>
          <a:p>
            <a:pPr marL="285750" indent="-285750">
              <a:buFont typeface="Arial" panose="020B0604020202020204" pitchFamily="34" charset="0"/>
              <a:buChar char="•"/>
            </a:pPr>
            <a:r>
              <a:rPr kumimoji="0" lang="en-US" altLang="en-US" sz="1600" b="0" i="0" u="none" strike="noStrike" cap="none" normalizeH="0" baseline="0">
                <a:ln>
                  <a:noFill/>
                </a:ln>
                <a:solidFill>
                  <a:schemeClr val="tx1"/>
                </a:solidFill>
                <a:effectLst/>
                <a:latin typeface="Arial" panose="020B0604020202020204" pitchFamily="34" charset="0"/>
              </a:rPr>
              <a:t>Chart strings are long combinations of accounting information that are used to track expenses and revenue for each campus. </a:t>
            </a:r>
          </a:p>
          <a:p>
            <a:pPr marL="285750" indent="-285750">
              <a:buFont typeface="Arial" panose="020B0604020202020204" pitchFamily="34" charset="0"/>
              <a:buChar char="•"/>
            </a:pPr>
            <a:endParaRPr lang="en-US" altLang="en-US">
              <a:latin typeface="Arial" panose="020B0604020202020204" pitchFamily="34" charset="0"/>
            </a:endParaRPr>
          </a:p>
          <a:p>
            <a:pPr marL="285750" indent="-285750">
              <a:buFont typeface="Arial" panose="020B0604020202020204" pitchFamily="34" charset="0"/>
              <a:buChar char="•"/>
            </a:pPr>
            <a:r>
              <a:rPr kumimoji="0" lang="en-US" altLang="en-US" sz="1600" b="0" i="0" u="none" strike="noStrike" cap="none" normalizeH="0" baseline="0">
                <a:ln>
                  <a:noFill/>
                </a:ln>
                <a:solidFill>
                  <a:schemeClr val="tx1"/>
                </a:solidFill>
                <a:effectLst/>
                <a:latin typeface="Arial" panose="020B0604020202020204" pitchFamily="34" charset="0"/>
              </a:rPr>
              <a:t>Each segment contains a value that relates to a specific element of the Chart of Accounts such as Fund or Financial Department</a:t>
            </a:r>
          </a:p>
          <a:p>
            <a:pPr marL="285750" indent="-285750">
              <a:buFont typeface="Arial" panose="020B0604020202020204" pitchFamily="34" charset="0"/>
              <a:buChar char="•"/>
            </a:pPr>
            <a:endParaRPr kumimoji="0" lang="en-US" altLang="en-US" sz="1600" b="0" i="0" u="none" strike="noStrike" cap="none" normalizeH="0" baseline="0">
              <a:ln>
                <a:noFill/>
              </a:ln>
              <a:solidFill>
                <a:schemeClr val="tx1"/>
              </a:solidFill>
              <a:effectLst/>
              <a:latin typeface="Arial" panose="020B0604020202020204" pitchFamily="34" charset="0"/>
            </a:endParaRPr>
          </a:p>
          <a:p>
            <a:r>
              <a:rPr lang="en-US" sz="1800" b="1" i="1">
                <a:latin typeface="Arial" panose="020B0604020202020204" pitchFamily="34" charset="0"/>
              </a:rPr>
              <a:t>UCANR Entity (3310)-Fund-Financial Department-Natural Account-Purpose-Program-Project-Activity</a:t>
            </a:r>
            <a:endParaRPr lang="en-US">
              <a:latin typeface="Arial" panose="020B0604020202020204" pitchFamily="34" charset="0"/>
            </a:endParaRPr>
          </a:p>
          <a:p>
            <a:endParaRPr lang="en-US"/>
          </a:p>
        </p:txBody>
      </p:sp>
    </p:spTree>
    <p:extLst>
      <p:ext uri="{BB962C8B-B14F-4D97-AF65-F5344CB8AC3E}">
        <p14:creationId xmlns:p14="http://schemas.microsoft.com/office/powerpoint/2010/main" val="4065630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DC235-F6D6-B0AE-4D7C-D5D8B3E68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51E78-F352-6C07-4743-4262EDCC4010}"/>
              </a:ext>
            </a:extLst>
          </p:cNvPr>
          <p:cNvSpPr>
            <a:spLocks noGrp="1"/>
          </p:cNvSpPr>
          <p:nvPr>
            <p:ph type="title"/>
          </p:nvPr>
        </p:nvSpPr>
        <p:spPr/>
        <p:txBody>
          <a:bodyPr>
            <a:normAutofit/>
          </a:bodyPr>
          <a:lstStyle/>
          <a:p>
            <a:r>
              <a:rPr lang="en-US" sz="3200" dirty="0"/>
              <a:t>Glossary………………………………………………..…1 of 2</a:t>
            </a:r>
          </a:p>
        </p:txBody>
      </p:sp>
      <p:sp>
        <p:nvSpPr>
          <p:cNvPr id="4" name="Content Placeholder 3">
            <a:extLst>
              <a:ext uri="{FF2B5EF4-FFF2-40B4-BE49-F238E27FC236}">
                <a16:creationId xmlns:a16="http://schemas.microsoft.com/office/drawing/2014/main" id="{880F3F70-1560-F344-F3A3-6FC44F7EDBE8}"/>
              </a:ext>
            </a:extLst>
          </p:cNvPr>
          <p:cNvSpPr>
            <a:spLocks noGrp="1"/>
          </p:cNvSpPr>
          <p:nvPr>
            <p:ph idx="1"/>
          </p:nvPr>
        </p:nvSpPr>
        <p:spPr>
          <a:xfrm>
            <a:off x="835853" y="1612264"/>
            <a:ext cx="10515600" cy="4575175"/>
          </a:xfrm>
        </p:spPr>
        <p:txBody>
          <a:bodyPr>
            <a:normAutofit/>
          </a:bodyPr>
          <a:lstStyle/>
          <a:p>
            <a:endParaRPr lang="en-US" sz="2000" dirty="0"/>
          </a:p>
          <a:p>
            <a:endParaRPr lang="en-US" sz="2600" dirty="0"/>
          </a:p>
          <a:p>
            <a:pPr marL="0" indent="0">
              <a:buNone/>
            </a:pPr>
            <a:endParaRPr lang="en-US" sz="2000" dirty="0"/>
          </a:p>
          <a:p>
            <a:pPr marL="0" indent="0">
              <a:buNone/>
            </a:pPr>
            <a:endParaRPr lang="en-US" sz="2400" dirty="0"/>
          </a:p>
          <a:p>
            <a:pPr marL="0" indent="0">
              <a:buNone/>
            </a:pPr>
            <a:endParaRPr lang="en-US" sz="2400" dirty="0"/>
          </a:p>
          <a:p>
            <a:pPr marL="457200" lvl="1" indent="0">
              <a:buNone/>
            </a:pPr>
            <a:endParaRPr lang="en-US" sz="2000" dirty="0"/>
          </a:p>
        </p:txBody>
      </p:sp>
      <p:pic>
        <p:nvPicPr>
          <p:cNvPr id="3" name="Picture 2">
            <a:extLst>
              <a:ext uri="{FF2B5EF4-FFF2-40B4-BE49-F238E27FC236}">
                <a16:creationId xmlns:a16="http://schemas.microsoft.com/office/drawing/2014/main" id="{4A7CBF5E-1270-C6A0-4844-313CB4C14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graphicFrame>
        <p:nvGraphicFramePr>
          <p:cNvPr id="5" name="Table 4">
            <a:extLst>
              <a:ext uri="{FF2B5EF4-FFF2-40B4-BE49-F238E27FC236}">
                <a16:creationId xmlns:a16="http://schemas.microsoft.com/office/drawing/2014/main" id="{7181AAFE-CBE1-4304-3E8E-623438962CFE}"/>
              </a:ext>
            </a:extLst>
          </p:cNvPr>
          <p:cNvGraphicFramePr>
            <a:graphicFrameLocks noGrp="1"/>
          </p:cNvGraphicFramePr>
          <p:nvPr>
            <p:extLst>
              <p:ext uri="{D42A27DB-BD31-4B8C-83A1-F6EECF244321}">
                <p14:modId xmlns:p14="http://schemas.microsoft.com/office/powerpoint/2010/main" val="563301377"/>
              </p:ext>
            </p:extLst>
          </p:nvPr>
        </p:nvGraphicFramePr>
        <p:xfrm>
          <a:off x="1124047" y="1749698"/>
          <a:ext cx="10227406" cy="4063973"/>
        </p:xfrm>
        <a:graphic>
          <a:graphicData uri="http://schemas.openxmlformats.org/drawingml/2006/table">
            <a:tbl>
              <a:tblPr firstRow="1" bandRow="1">
                <a:tableStyleId>{5C22544A-7EE6-4342-B048-85BDC9FD1C3A}</a:tableStyleId>
              </a:tblPr>
              <a:tblGrid>
                <a:gridCol w="2299873">
                  <a:extLst>
                    <a:ext uri="{9D8B030D-6E8A-4147-A177-3AD203B41FA5}">
                      <a16:colId xmlns:a16="http://schemas.microsoft.com/office/drawing/2014/main" val="2503938921"/>
                    </a:ext>
                  </a:extLst>
                </a:gridCol>
                <a:gridCol w="7927533">
                  <a:extLst>
                    <a:ext uri="{9D8B030D-6E8A-4147-A177-3AD203B41FA5}">
                      <a16:colId xmlns:a16="http://schemas.microsoft.com/office/drawing/2014/main" val="1436084858"/>
                    </a:ext>
                  </a:extLst>
                </a:gridCol>
              </a:tblGrid>
              <a:tr h="453891">
                <a:tc>
                  <a:txBody>
                    <a:bodyPr/>
                    <a:lstStyle/>
                    <a:p>
                      <a:r>
                        <a:rPr lang="en-US" dirty="0"/>
                        <a:t>Term/Abbreviation</a:t>
                      </a:r>
                    </a:p>
                  </a:txBody>
                  <a:tcPr/>
                </a:tc>
                <a:tc>
                  <a:txBody>
                    <a:bodyPr/>
                    <a:lstStyle/>
                    <a:p>
                      <a:r>
                        <a:rPr lang="en-US" dirty="0"/>
                        <a:t>Definition</a:t>
                      </a:r>
                    </a:p>
                  </a:txBody>
                  <a:tcPr/>
                </a:tc>
                <a:extLst>
                  <a:ext uri="{0D108BD9-81ED-4DB2-BD59-A6C34878D82A}">
                    <a16:rowId xmlns:a16="http://schemas.microsoft.com/office/drawing/2014/main" val="2346659455"/>
                  </a:ext>
                </a:extLst>
              </a:tr>
              <a:tr h="470579">
                <a:tc>
                  <a:txBody>
                    <a:bodyPr/>
                    <a:lstStyle/>
                    <a:p>
                      <a:r>
                        <a:rPr lang="en-US" sz="1600" dirty="0"/>
                        <a:t>GL </a:t>
                      </a:r>
                    </a:p>
                  </a:txBody>
                  <a:tcPr/>
                </a:tc>
                <a:tc>
                  <a:txBody>
                    <a:bodyPr/>
                    <a:lstStyle/>
                    <a:p>
                      <a:r>
                        <a:rPr lang="en-US" sz="1600" dirty="0"/>
                        <a:t>General Ledger </a:t>
                      </a:r>
                    </a:p>
                  </a:txBody>
                  <a:tcPr/>
                </a:tc>
                <a:extLst>
                  <a:ext uri="{0D108BD9-81ED-4DB2-BD59-A6C34878D82A}">
                    <a16:rowId xmlns:a16="http://schemas.microsoft.com/office/drawing/2014/main" val="2235368008"/>
                  </a:ext>
                </a:extLst>
              </a:tr>
              <a:tr h="470579">
                <a:tc>
                  <a:txBody>
                    <a:bodyPr/>
                    <a:lstStyle/>
                    <a:p>
                      <a:r>
                        <a:rPr lang="en-US" sz="1600" dirty="0"/>
                        <a:t>PPM</a:t>
                      </a:r>
                    </a:p>
                  </a:txBody>
                  <a:tcPr/>
                </a:tc>
                <a:tc>
                  <a:txBody>
                    <a:bodyPr/>
                    <a:lstStyle/>
                    <a:p>
                      <a:r>
                        <a:rPr lang="en-US" sz="1600" dirty="0"/>
                        <a:t>Project and Portfolio Management</a:t>
                      </a:r>
                    </a:p>
                  </a:txBody>
                  <a:tcPr/>
                </a:tc>
                <a:extLst>
                  <a:ext uri="{0D108BD9-81ED-4DB2-BD59-A6C34878D82A}">
                    <a16:rowId xmlns:a16="http://schemas.microsoft.com/office/drawing/2014/main" val="3048992802"/>
                  </a:ext>
                </a:extLst>
              </a:tr>
              <a:tr h="470579">
                <a:tc>
                  <a:txBody>
                    <a:bodyPr/>
                    <a:lstStyle/>
                    <a:p>
                      <a:r>
                        <a:rPr lang="en-US" sz="1600" dirty="0"/>
                        <a:t>Sponsored Project</a:t>
                      </a:r>
                    </a:p>
                  </a:txBody>
                  <a:tcPr/>
                </a:tc>
                <a:tc>
                  <a:txBody>
                    <a:bodyPr/>
                    <a:lstStyle/>
                    <a:p>
                      <a:r>
                        <a:rPr lang="en-US" sz="1600" dirty="0"/>
                        <a:t>Any Project that begin with a prefix KL or SP</a:t>
                      </a:r>
                    </a:p>
                  </a:txBody>
                  <a:tcPr/>
                </a:tc>
                <a:extLst>
                  <a:ext uri="{0D108BD9-81ED-4DB2-BD59-A6C34878D82A}">
                    <a16:rowId xmlns:a16="http://schemas.microsoft.com/office/drawing/2014/main" val="4190331851"/>
                  </a:ext>
                </a:extLst>
              </a:tr>
              <a:tr h="796265">
                <a:tc>
                  <a:txBody>
                    <a:bodyPr/>
                    <a:lstStyle/>
                    <a:p>
                      <a:r>
                        <a:rPr lang="en-US" sz="1600" dirty="0"/>
                        <a:t>Non-sponsored Project</a:t>
                      </a:r>
                    </a:p>
                  </a:txBody>
                  <a:tcPr/>
                </a:tc>
                <a:tc>
                  <a:txBody>
                    <a:bodyPr/>
                    <a:lstStyle/>
                    <a:p>
                      <a:r>
                        <a:rPr lang="en-US" sz="1600" dirty="0"/>
                        <a:t>Any Project that begin with a prefix </a:t>
                      </a:r>
                      <a:r>
                        <a:rPr lang="en-US" sz="1600" b="1" dirty="0"/>
                        <a:t>other than</a:t>
                      </a:r>
                      <a:r>
                        <a:rPr lang="en-US" sz="1600" dirty="0"/>
                        <a:t> KL or SP</a:t>
                      </a:r>
                    </a:p>
                  </a:txBody>
                  <a:tcPr/>
                </a:tc>
                <a:extLst>
                  <a:ext uri="{0D108BD9-81ED-4DB2-BD59-A6C34878D82A}">
                    <a16:rowId xmlns:a16="http://schemas.microsoft.com/office/drawing/2014/main" val="1201302474"/>
                  </a:ext>
                </a:extLst>
              </a:tr>
              <a:tr h="560334">
                <a:tc>
                  <a:txBody>
                    <a:bodyPr/>
                    <a:lstStyle/>
                    <a:p>
                      <a:r>
                        <a:rPr lang="en-US" sz="1600" dirty="0"/>
                        <a:t>Net Position </a:t>
                      </a:r>
                    </a:p>
                  </a:txBody>
                  <a:tcPr/>
                </a:tc>
                <a:tc>
                  <a:txBody>
                    <a:bodyPr/>
                    <a:lstStyle/>
                    <a:p>
                      <a:r>
                        <a:rPr lang="en-US" sz="1600" dirty="0"/>
                        <a:t>Represents accumulated resources in a Fund, department, Project, Activity or combination of those chart fields. It is a carried forward balance from previous fiscal year.</a:t>
                      </a:r>
                    </a:p>
                  </a:txBody>
                  <a:tcPr/>
                </a:tc>
                <a:extLst>
                  <a:ext uri="{0D108BD9-81ED-4DB2-BD59-A6C34878D82A}">
                    <a16:rowId xmlns:a16="http://schemas.microsoft.com/office/drawing/2014/main" val="3989924442"/>
                  </a:ext>
                </a:extLst>
              </a:tr>
              <a:tr h="560334">
                <a:tc>
                  <a:txBody>
                    <a:bodyPr/>
                    <a:lstStyle/>
                    <a:p>
                      <a:r>
                        <a:rPr lang="en-US" sz="1600" dirty="0"/>
                        <a:t>Changes in Net Position</a:t>
                      </a:r>
                    </a:p>
                  </a:txBody>
                  <a:tcPr/>
                </a:tc>
                <a:tc>
                  <a:txBody>
                    <a:bodyPr/>
                    <a:lstStyle/>
                    <a:p>
                      <a:r>
                        <a:rPr lang="en-US" sz="1600" dirty="0"/>
                        <a:t>Any increase or decrease to Net Position is calculated as: </a:t>
                      </a:r>
                    </a:p>
                    <a:p>
                      <a:r>
                        <a:rPr lang="en-US" sz="1600" dirty="0"/>
                        <a:t>Net Position carry forward balance + Revenues </a:t>
                      </a:r>
                      <a:r>
                        <a:rPr lang="en-US" sz="1600" dirty="0">
                          <a:solidFill>
                            <a:srgbClr val="FF0000"/>
                          </a:solidFill>
                        </a:rPr>
                        <a:t>Less</a:t>
                      </a:r>
                      <a:r>
                        <a:rPr lang="en-US" sz="1600" dirty="0"/>
                        <a:t> Expenses </a:t>
                      </a:r>
                      <a:r>
                        <a:rPr lang="en-US" sz="1600" dirty="0">
                          <a:solidFill>
                            <a:srgbClr val="FF0000"/>
                          </a:solidFill>
                        </a:rPr>
                        <a:t>Plus</a:t>
                      </a:r>
                      <a:r>
                        <a:rPr lang="en-US" sz="1600" dirty="0"/>
                        <a:t> Other changes.</a:t>
                      </a:r>
                    </a:p>
                  </a:txBody>
                  <a:tcPr/>
                </a:tc>
                <a:extLst>
                  <a:ext uri="{0D108BD9-81ED-4DB2-BD59-A6C34878D82A}">
                    <a16:rowId xmlns:a16="http://schemas.microsoft.com/office/drawing/2014/main" val="2805759384"/>
                  </a:ext>
                </a:extLst>
              </a:tr>
            </a:tbl>
          </a:graphicData>
        </a:graphic>
      </p:graphicFrame>
    </p:spTree>
    <p:extLst>
      <p:ext uri="{BB962C8B-B14F-4D97-AF65-F5344CB8AC3E}">
        <p14:creationId xmlns:p14="http://schemas.microsoft.com/office/powerpoint/2010/main" val="1757191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220C3-1BDB-6E9F-5DEA-7D9E62C9C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9232B-A591-0C82-F953-0B174E4BACF7}"/>
              </a:ext>
            </a:extLst>
          </p:cNvPr>
          <p:cNvSpPr>
            <a:spLocks noGrp="1"/>
          </p:cNvSpPr>
          <p:nvPr>
            <p:ph type="title"/>
          </p:nvPr>
        </p:nvSpPr>
        <p:spPr/>
        <p:txBody>
          <a:bodyPr>
            <a:normAutofit/>
          </a:bodyPr>
          <a:lstStyle/>
          <a:p>
            <a:r>
              <a:rPr lang="en-US" sz="3200" dirty="0"/>
              <a:t>Glossary………………………………………………….2 of 2</a:t>
            </a:r>
            <a:endParaRPr lang="en-US" dirty="0"/>
          </a:p>
        </p:txBody>
      </p:sp>
      <p:sp>
        <p:nvSpPr>
          <p:cNvPr id="4" name="Content Placeholder 3">
            <a:extLst>
              <a:ext uri="{FF2B5EF4-FFF2-40B4-BE49-F238E27FC236}">
                <a16:creationId xmlns:a16="http://schemas.microsoft.com/office/drawing/2014/main" id="{5822EE07-65F4-61A3-1EC9-9CF4B4562F54}"/>
              </a:ext>
            </a:extLst>
          </p:cNvPr>
          <p:cNvSpPr>
            <a:spLocks noGrp="1"/>
          </p:cNvSpPr>
          <p:nvPr>
            <p:ph idx="1"/>
          </p:nvPr>
        </p:nvSpPr>
        <p:spPr>
          <a:xfrm>
            <a:off x="835853" y="1612264"/>
            <a:ext cx="10515600" cy="4575175"/>
          </a:xfrm>
        </p:spPr>
        <p:txBody>
          <a:bodyPr>
            <a:normAutofit/>
          </a:bodyPr>
          <a:lstStyle/>
          <a:p>
            <a:endParaRPr lang="en-US" sz="2000" dirty="0"/>
          </a:p>
          <a:p>
            <a:endParaRPr lang="en-US" sz="2600" dirty="0"/>
          </a:p>
          <a:p>
            <a:pPr marL="0" indent="0">
              <a:buNone/>
            </a:pPr>
            <a:endParaRPr lang="en-US" sz="2000" dirty="0"/>
          </a:p>
          <a:p>
            <a:pPr marL="0" indent="0">
              <a:buNone/>
            </a:pPr>
            <a:endParaRPr lang="en-US" sz="2400" dirty="0"/>
          </a:p>
          <a:p>
            <a:pPr marL="0" indent="0">
              <a:buNone/>
            </a:pPr>
            <a:endParaRPr lang="en-US" sz="2400" dirty="0"/>
          </a:p>
          <a:p>
            <a:pPr marL="457200" lvl="1" indent="0">
              <a:buNone/>
            </a:pPr>
            <a:endParaRPr lang="en-US" sz="2000" dirty="0"/>
          </a:p>
        </p:txBody>
      </p:sp>
      <p:pic>
        <p:nvPicPr>
          <p:cNvPr id="3" name="Picture 2">
            <a:extLst>
              <a:ext uri="{FF2B5EF4-FFF2-40B4-BE49-F238E27FC236}">
                <a16:creationId xmlns:a16="http://schemas.microsoft.com/office/drawing/2014/main" id="{03E19D70-2AD7-5585-59A7-37F219967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graphicFrame>
        <p:nvGraphicFramePr>
          <p:cNvPr id="5" name="Table 4">
            <a:extLst>
              <a:ext uri="{FF2B5EF4-FFF2-40B4-BE49-F238E27FC236}">
                <a16:creationId xmlns:a16="http://schemas.microsoft.com/office/drawing/2014/main" id="{37576598-188A-BDCB-6DBD-1BDFFD1740B5}"/>
              </a:ext>
            </a:extLst>
          </p:cNvPr>
          <p:cNvGraphicFramePr>
            <a:graphicFrameLocks noGrp="1"/>
          </p:cNvGraphicFramePr>
          <p:nvPr>
            <p:extLst>
              <p:ext uri="{D42A27DB-BD31-4B8C-83A1-F6EECF244321}">
                <p14:modId xmlns:p14="http://schemas.microsoft.com/office/powerpoint/2010/main" val="4214110708"/>
              </p:ext>
            </p:extLst>
          </p:nvPr>
        </p:nvGraphicFramePr>
        <p:xfrm>
          <a:off x="979950" y="1553369"/>
          <a:ext cx="10431000" cy="4673223"/>
        </p:xfrm>
        <a:graphic>
          <a:graphicData uri="http://schemas.openxmlformats.org/drawingml/2006/table">
            <a:tbl>
              <a:tblPr firstRow="1" bandRow="1">
                <a:tableStyleId>{5C22544A-7EE6-4342-B048-85BDC9FD1C3A}</a:tableStyleId>
              </a:tblPr>
              <a:tblGrid>
                <a:gridCol w="2403330">
                  <a:extLst>
                    <a:ext uri="{9D8B030D-6E8A-4147-A177-3AD203B41FA5}">
                      <a16:colId xmlns:a16="http://schemas.microsoft.com/office/drawing/2014/main" val="2503938921"/>
                    </a:ext>
                  </a:extLst>
                </a:gridCol>
                <a:gridCol w="8027670">
                  <a:extLst>
                    <a:ext uri="{9D8B030D-6E8A-4147-A177-3AD203B41FA5}">
                      <a16:colId xmlns:a16="http://schemas.microsoft.com/office/drawing/2014/main" val="1436084858"/>
                    </a:ext>
                  </a:extLst>
                </a:gridCol>
              </a:tblGrid>
              <a:tr h="448729">
                <a:tc>
                  <a:txBody>
                    <a:bodyPr/>
                    <a:lstStyle/>
                    <a:p>
                      <a:r>
                        <a:rPr lang="en-US" dirty="0"/>
                        <a:t>Term/Abbreviation</a:t>
                      </a:r>
                    </a:p>
                  </a:txBody>
                  <a:tcPr/>
                </a:tc>
                <a:tc>
                  <a:txBody>
                    <a:bodyPr/>
                    <a:lstStyle/>
                    <a:p>
                      <a:r>
                        <a:rPr lang="en-US" dirty="0"/>
                        <a:t>Definition</a:t>
                      </a:r>
                    </a:p>
                  </a:txBody>
                  <a:tcPr/>
                </a:tc>
                <a:extLst>
                  <a:ext uri="{0D108BD9-81ED-4DB2-BD59-A6C34878D82A}">
                    <a16:rowId xmlns:a16="http://schemas.microsoft.com/office/drawing/2014/main" val="2346659455"/>
                  </a:ext>
                </a:extLst>
              </a:tr>
              <a:tr h="428920">
                <a:tc>
                  <a:txBody>
                    <a:bodyPr/>
                    <a:lstStyle/>
                    <a:p>
                      <a:r>
                        <a:rPr lang="en-US" sz="1600" dirty="0"/>
                        <a:t>SCM</a:t>
                      </a:r>
                    </a:p>
                  </a:txBody>
                  <a:tcPr/>
                </a:tc>
                <a:tc>
                  <a:txBody>
                    <a:bodyPr/>
                    <a:lstStyle/>
                    <a:p>
                      <a:r>
                        <a:rPr lang="en-US" sz="1600" dirty="0"/>
                        <a:t>Supply Chain Management</a:t>
                      </a:r>
                    </a:p>
                  </a:txBody>
                  <a:tcPr/>
                </a:tc>
                <a:extLst>
                  <a:ext uri="{0D108BD9-81ED-4DB2-BD59-A6C34878D82A}">
                    <a16:rowId xmlns:a16="http://schemas.microsoft.com/office/drawing/2014/main" val="2235368008"/>
                  </a:ext>
                </a:extLst>
              </a:tr>
              <a:tr h="465227">
                <a:tc>
                  <a:txBody>
                    <a:bodyPr/>
                    <a:lstStyle/>
                    <a:p>
                      <a:r>
                        <a:rPr lang="en-US" sz="1600" dirty="0"/>
                        <a:t>PO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Purchase Order</a:t>
                      </a:r>
                      <a:endParaRPr lang="en-US" sz="1600" b="0" i="0" kern="1200" dirty="0">
                        <a:solidFill>
                          <a:schemeClr val="dk1"/>
                        </a:solidFill>
                        <a:effectLst/>
                        <a:latin typeface="+mn-lt"/>
                        <a:ea typeface="+mn-ea"/>
                        <a:cs typeface="+mn-cs"/>
                      </a:endParaRPr>
                    </a:p>
                  </a:txBody>
                  <a:tcPr/>
                </a:tc>
                <a:extLst>
                  <a:ext uri="{0D108BD9-81ED-4DB2-BD59-A6C34878D82A}">
                    <a16:rowId xmlns:a16="http://schemas.microsoft.com/office/drawing/2014/main" val="1079234794"/>
                  </a:ext>
                </a:extLst>
              </a:tr>
              <a:tr h="465227">
                <a:tc>
                  <a:txBody>
                    <a:bodyPr/>
                    <a:lstStyle/>
                    <a:p>
                      <a:r>
                        <a:rPr lang="en-US" sz="1600" dirty="0"/>
                        <a:t>Encumbrance</a:t>
                      </a:r>
                    </a:p>
                  </a:txBody>
                  <a:tcPr/>
                </a:tc>
                <a:tc>
                  <a:txBody>
                    <a:bodyPr/>
                    <a:lstStyle/>
                    <a:p>
                      <a:r>
                        <a:rPr lang="en-US" sz="1600" b="0" i="0" kern="1200" dirty="0">
                          <a:solidFill>
                            <a:schemeClr val="dk1"/>
                          </a:solidFill>
                          <a:effectLst/>
                          <a:latin typeface="+mn-lt"/>
                          <a:ea typeface="+mn-ea"/>
                          <a:cs typeface="+mn-cs"/>
                        </a:rPr>
                        <a:t>Funds reserved for a future expense</a:t>
                      </a:r>
                      <a:endParaRPr lang="en-US" sz="1600" dirty="0"/>
                    </a:p>
                  </a:txBody>
                  <a:tcPr/>
                </a:tc>
                <a:extLst>
                  <a:ext uri="{0D108BD9-81ED-4DB2-BD59-A6C34878D82A}">
                    <a16:rowId xmlns:a16="http://schemas.microsoft.com/office/drawing/2014/main" val="354119210"/>
                  </a:ext>
                </a:extLst>
              </a:tr>
              <a:tr h="465227">
                <a:tc>
                  <a:txBody>
                    <a:bodyPr/>
                    <a:lstStyle/>
                    <a:p>
                      <a:r>
                        <a:rPr lang="en-US" sz="1600" dirty="0"/>
                        <a:t>Commitment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The automated process of setting funds aside for the Charge Account string when a requisition is fully approved.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The commitment is automatically released when the associated Purchase Order is created.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If a fully-approved Requisition is canceled before a Purchase Order is created, the commitment is automatically released at that time.</a:t>
                      </a:r>
                    </a:p>
                  </a:txBody>
                  <a:tcPr/>
                </a:tc>
                <a:extLst>
                  <a:ext uri="{0D108BD9-81ED-4DB2-BD59-A6C34878D82A}">
                    <a16:rowId xmlns:a16="http://schemas.microsoft.com/office/drawing/2014/main" val="2256631199"/>
                  </a:ext>
                </a:extLst>
              </a:tr>
              <a:tr h="465227">
                <a:tc>
                  <a:txBody>
                    <a:bodyPr/>
                    <a:lstStyle/>
                    <a:p>
                      <a:r>
                        <a:rPr lang="en-US" sz="1600" dirty="0"/>
                        <a:t>Obligation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Process of setting funds aside to pay for the purchase.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When a Purchase Order is created in Aggie Enterprise, an obligation is automatically created and the commitment previously created is released.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When the Purchase Order is fully invoiced and/or otherwise closed, all remaining obligations are automatically removed.</a:t>
                      </a:r>
                    </a:p>
                  </a:txBody>
                  <a:tcPr/>
                </a:tc>
                <a:extLst>
                  <a:ext uri="{0D108BD9-81ED-4DB2-BD59-A6C34878D82A}">
                    <a16:rowId xmlns:a16="http://schemas.microsoft.com/office/drawing/2014/main" val="917653612"/>
                  </a:ext>
                </a:extLst>
              </a:tr>
            </a:tbl>
          </a:graphicData>
        </a:graphic>
      </p:graphicFrame>
    </p:spTree>
    <p:extLst>
      <p:ext uri="{BB962C8B-B14F-4D97-AF65-F5344CB8AC3E}">
        <p14:creationId xmlns:p14="http://schemas.microsoft.com/office/powerpoint/2010/main" val="1293187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D172-DDBA-E9A3-D88D-54DB3052E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7EA27-A1D7-5893-EE2D-D3465826BCB1}"/>
              </a:ext>
            </a:extLst>
          </p:cNvPr>
          <p:cNvSpPr>
            <a:spLocks noGrp="1"/>
          </p:cNvSpPr>
          <p:nvPr>
            <p:ph type="title"/>
          </p:nvPr>
        </p:nvSpPr>
        <p:spPr>
          <a:xfrm>
            <a:off x="5120102" y="103174"/>
            <a:ext cx="7022275" cy="767528"/>
          </a:xfrm>
        </p:spPr>
        <p:txBody>
          <a:bodyPr>
            <a:normAutofit/>
          </a:bodyPr>
          <a:lstStyle/>
          <a:p>
            <a:r>
              <a:rPr lang="en-US" dirty="0"/>
              <a:t>UCCE Funding Allocations: ASCR</a:t>
            </a:r>
          </a:p>
        </p:txBody>
      </p:sp>
      <p:sp>
        <p:nvSpPr>
          <p:cNvPr id="3" name="Slide Number Placeholder 2">
            <a:extLst>
              <a:ext uri="{FF2B5EF4-FFF2-40B4-BE49-F238E27FC236}">
                <a16:creationId xmlns:a16="http://schemas.microsoft.com/office/drawing/2014/main" id="{F8753470-7327-9380-69B9-A2857494C850}"/>
              </a:ext>
            </a:extLst>
          </p:cNvPr>
          <p:cNvSpPr>
            <a:spLocks noGrp="1"/>
          </p:cNvSpPr>
          <p:nvPr>
            <p:ph type="sldNum" sz="quarter" idx="12"/>
          </p:nvPr>
        </p:nvSpPr>
        <p:spPr/>
        <p:txBody>
          <a:bodyPr/>
          <a:lstStyle/>
          <a:p>
            <a:fld id="{B65AB6C3-3666-4A99-912F-5AB9870711E1}" type="slidenum">
              <a:rPr lang="en-US" smtClean="0"/>
              <a:t>32</a:t>
            </a:fld>
            <a:endParaRPr lang="en-US" dirty="0"/>
          </a:p>
        </p:txBody>
      </p:sp>
      <p:pic>
        <p:nvPicPr>
          <p:cNvPr id="7" name="Picture 6">
            <a:extLst>
              <a:ext uri="{FF2B5EF4-FFF2-40B4-BE49-F238E27FC236}">
                <a16:creationId xmlns:a16="http://schemas.microsoft.com/office/drawing/2014/main" id="{D6F1EC1E-B638-CF41-2703-BD9730ED6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6" name="Picture 5">
            <a:extLst>
              <a:ext uri="{FF2B5EF4-FFF2-40B4-BE49-F238E27FC236}">
                <a16:creationId xmlns:a16="http://schemas.microsoft.com/office/drawing/2014/main" id="{A8C15058-D1DE-7713-AFC4-ABC04FB6CDAF}"/>
              </a:ext>
            </a:extLst>
          </p:cNvPr>
          <p:cNvPicPr>
            <a:picLocks noChangeAspect="1"/>
          </p:cNvPicPr>
          <p:nvPr/>
        </p:nvPicPr>
        <p:blipFill>
          <a:blip r:embed="rId4"/>
          <a:stretch>
            <a:fillRect/>
          </a:stretch>
        </p:blipFill>
        <p:spPr>
          <a:xfrm>
            <a:off x="114171" y="121512"/>
            <a:ext cx="4898351" cy="6494442"/>
          </a:xfrm>
          <a:prstGeom prst="rect">
            <a:avLst/>
          </a:prstGeom>
        </p:spPr>
      </p:pic>
    </p:spTree>
    <p:extLst>
      <p:ext uri="{BB962C8B-B14F-4D97-AF65-F5344CB8AC3E}">
        <p14:creationId xmlns:p14="http://schemas.microsoft.com/office/powerpoint/2010/main" val="3126285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9C0B6-6248-5383-A1AC-D901368C2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CB8BD-736A-35D3-4790-F61BC18016FF}"/>
              </a:ext>
            </a:extLst>
          </p:cNvPr>
          <p:cNvSpPr>
            <a:spLocks noGrp="1"/>
          </p:cNvSpPr>
          <p:nvPr>
            <p:ph type="title"/>
          </p:nvPr>
        </p:nvSpPr>
        <p:spPr>
          <a:xfrm>
            <a:off x="0" y="0"/>
            <a:ext cx="10817838" cy="767528"/>
          </a:xfrm>
        </p:spPr>
        <p:txBody>
          <a:bodyPr>
            <a:normAutofit/>
          </a:bodyPr>
          <a:lstStyle/>
          <a:p>
            <a:r>
              <a:rPr lang="en-US" dirty="0"/>
              <a:t>UCCE Funding Allocations: Advisor Start-Up</a:t>
            </a:r>
          </a:p>
        </p:txBody>
      </p:sp>
      <p:sp>
        <p:nvSpPr>
          <p:cNvPr id="3" name="Slide Number Placeholder 2">
            <a:extLst>
              <a:ext uri="{FF2B5EF4-FFF2-40B4-BE49-F238E27FC236}">
                <a16:creationId xmlns:a16="http://schemas.microsoft.com/office/drawing/2014/main" id="{4DF146DA-D65F-89F0-EE15-FFC54BFFF79F}"/>
              </a:ext>
            </a:extLst>
          </p:cNvPr>
          <p:cNvSpPr>
            <a:spLocks noGrp="1"/>
          </p:cNvSpPr>
          <p:nvPr>
            <p:ph type="sldNum" sz="quarter" idx="12"/>
          </p:nvPr>
        </p:nvSpPr>
        <p:spPr/>
        <p:txBody>
          <a:bodyPr/>
          <a:lstStyle/>
          <a:p>
            <a:fld id="{B65AB6C3-3666-4A99-912F-5AB9870711E1}" type="slidenum">
              <a:rPr lang="en-US" smtClean="0"/>
              <a:t>33</a:t>
            </a:fld>
            <a:endParaRPr lang="en-US" dirty="0"/>
          </a:p>
        </p:txBody>
      </p:sp>
      <p:pic>
        <p:nvPicPr>
          <p:cNvPr id="7" name="Picture 6">
            <a:extLst>
              <a:ext uri="{FF2B5EF4-FFF2-40B4-BE49-F238E27FC236}">
                <a16:creationId xmlns:a16="http://schemas.microsoft.com/office/drawing/2014/main" id="{26D3C549-082F-7E9C-89EC-7ACF89BE0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6" name="Picture 5">
            <a:extLst>
              <a:ext uri="{FF2B5EF4-FFF2-40B4-BE49-F238E27FC236}">
                <a16:creationId xmlns:a16="http://schemas.microsoft.com/office/drawing/2014/main" id="{5C9229C1-E398-8A4F-8039-5F53F7C89A86}"/>
              </a:ext>
            </a:extLst>
          </p:cNvPr>
          <p:cNvPicPr>
            <a:picLocks noChangeAspect="1"/>
          </p:cNvPicPr>
          <p:nvPr/>
        </p:nvPicPr>
        <p:blipFill>
          <a:blip r:embed="rId4"/>
          <a:stretch>
            <a:fillRect/>
          </a:stretch>
        </p:blipFill>
        <p:spPr>
          <a:xfrm>
            <a:off x="137672" y="551120"/>
            <a:ext cx="5271247" cy="5994160"/>
          </a:xfrm>
          <a:prstGeom prst="rect">
            <a:avLst/>
          </a:prstGeom>
        </p:spPr>
      </p:pic>
    </p:spTree>
    <p:extLst>
      <p:ext uri="{BB962C8B-B14F-4D97-AF65-F5344CB8AC3E}">
        <p14:creationId xmlns:p14="http://schemas.microsoft.com/office/powerpoint/2010/main" val="2727919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9175C-FBE1-004E-16CA-0CBFC2F2CE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D1C65-7CD8-BEF0-BAFC-07BAFD7CDEC2}"/>
              </a:ext>
            </a:extLst>
          </p:cNvPr>
          <p:cNvSpPr>
            <a:spLocks noGrp="1"/>
          </p:cNvSpPr>
          <p:nvPr>
            <p:ph type="title"/>
          </p:nvPr>
        </p:nvSpPr>
        <p:spPr>
          <a:xfrm>
            <a:off x="4830183" y="121511"/>
            <a:ext cx="6683146" cy="767528"/>
          </a:xfrm>
        </p:spPr>
        <p:txBody>
          <a:bodyPr>
            <a:normAutofit fontScale="90000"/>
          </a:bodyPr>
          <a:lstStyle/>
          <a:p>
            <a:r>
              <a:rPr lang="en-US" dirty="0"/>
              <a:t>UCCE Funding Allocations: </a:t>
            </a:r>
            <a:br>
              <a:rPr lang="en-US" dirty="0"/>
            </a:br>
            <a:r>
              <a:rPr lang="en-US" dirty="0"/>
              <a:t>Advisor Support</a:t>
            </a:r>
          </a:p>
        </p:txBody>
      </p:sp>
      <p:sp>
        <p:nvSpPr>
          <p:cNvPr id="3" name="Slide Number Placeholder 2">
            <a:extLst>
              <a:ext uri="{FF2B5EF4-FFF2-40B4-BE49-F238E27FC236}">
                <a16:creationId xmlns:a16="http://schemas.microsoft.com/office/drawing/2014/main" id="{B6B32A1B-7394-9881-5219-83343EFB8FD4}"/>
              </a:ext>
            </a:extLst>
          </p:cNvPr>
          <p:cNvSpPr>
            <a:spLocks noGrp="1"/>
          </p:cNvSpPr>
          <p:nvPr>
            <p:ph type="sldNum" sz="quarter" idx="12"/>
          </p:nvPr>
        </p:nvSpPr>
        <p:spPr/>
        <p:txBody>
          <a:bodyPr/>
          <a:lstStyle/>
          <a:p>
            <a:fld id="{B65AB6C3-3666-4A99-912F-5AB9870711E1}" type="slidenum">
              <a:rPr lang="en-US" smtClean="0"/>
              <a:t>34</a:t>
            </a:fld>
            <a:endParaRPr lang="en-US" dirty="0"/>
          </a:p>
        </p:txBody>
      </p:sp>
      <p:pic>
        <p:nvPicPr>
          <p:cNvPr id="7" name="Picture 6">
            <a:extLst>
              <a:ext uri="{FF2B5EF4-FFF2-40B4-BE49-F238E27FC236}">
                <a16:creationId xmlns:a16="http://schemas.microsoft.com/office/drawing/2014/main" id="{C1C073A0-CBA1-DF63-6605-F5BFFEBDC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6" name="Picture 5">
            <a:extLst>
              <a:ext uri="{FF2B5EF4-FFF2-40B4-BE49-F238E27FC236}">
                <a16:creationId xmlns:a16="http://schemas.microsoft.com/office/drawing/2014/main" id="{6AE24AB3-14C7-A316-39F2-18B4BBEE4E5A}"/>
              </a:ext>
            </a:extLst>
          </p:cNvPr>
          <p:cNvPicPr>
            <a:picLocks noChangeAspect="1"/>
          </p:cNvPicPr>
          <p:nvPr/>
        </p:nvPicPr>
        <p:blipFill>
          <a:blip r:embed="rId4"/>
          <a:stretch>
            <a:fillRect/>
          </a:stretch>
        </p:blipFill>
        <p:spPr>
          <a:xfrm>
            <a:off x="0" y="0"/>
            <a:ext cx="4416452" cy="6858000"/>
          </a:xfrm>
          <a:prstGeom prst="rect">
            <a:avLst/>
          </a:prstGeom>
        </p:spPr>
      </p:pic>
      <p:pic>
        <p:nvPicPr>
          <p:cNvPr id="9" name="Picture 8">
            <a:extLst>
              <a:ext uri="{FF2B5EF4-FFF2-40B4-BE49-F238E27FC236}">
                <a16:creationId xmlns:a16="http://schemas.microsoft.com/office/drawing/2014/main" id="{CD7AA6C6-6798-E6A1-0096-6A8FBA3AA0B2}"/>
              </a:ext>
            </a:extLst>
          </p:cNvPr>
          <p:cNvPicPr>
            <a:picLocks noChangeAspect="1"/>
          </p:cNvPicPr>
          <p:nvPr/>
        </p:nvPicPr>
        <p:blipFill>
          <a:blip r:embed="rId5"/>
          <a:stretch>
            <a:fillRect/>
          </a:stretch>
        </p:blipFill>
        <p:spPr>
          <a:xfrm>
            <a:off x="4498349" y="5050002"/>
            <a:ext cx="3991532" cy="1600423"/>
          </a:xfrm>
          <a:prstGeom prst="rect">
            <a:avLst/>
          </a:prstGeom>
        </p:spPr>
      </p:pic>
    </p:spTree>
    <p:extLst>
      <p:ext uri="{BB962C8B-B14F-4D97-AF65-F5344CB8AC3E}">
        <p14:creationId xmlns:p14="http://schemas.microsoft.com/office/powerpoint/2010/main" val="3060770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B4DB5-0982-FC8A-CCEC-E5B168F71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DECD6-672C-5EA8-0D25-4519FFA6906E}"/>
              </a:ext>
            </a:extLst>
          </p:cNvPr>
          <p:cNvSpPr>
            <a:spLocks noGrp="1"/>
          </p:cNvSpPr>
          <p:nvPr>
            <p:ph type="title"/>
          </p:nvPr>
        </p:nvSpPr>
        <p:spPr>
          <a:xfrm>
            <a:off x="4388313" y="121510"/>
            <a:ext cx="7714041" cy="1276983"/>
          </a:xfrm>
        </p:spPr>
        <p:txBody>
          <a:bodyPr>
            <a:normAutofit/>
          </a:bodyPr>
          <a:lstStyle/>
          <a:p>
            <a:r>
              <a:rPr lang="en-US" dirty="0"/>
              <a:t>UCCE Funding Allocations:</a:t>
            </a:r>
            <a:br>
              <a:rPr lang="en-US" dirty="0"/>
            </a:br>
            <a:r>
              <a:rPr lang="en-US" dirty="0"/>
              <a:t>Community Educator Support Funds</a:t>
            </a:r>
          </a:p>
        </p:txBody>
      </p:sp>
      <p:sp>
        <p:nvSpPr>
          <p:cNvPr id="3" name="Slide Number Placeholder 2">
            <a:extLst>
              <a:ext uri="{FF2B5EF4-FFF2-40B4-BE49-F238E27FC236}">
                <a16:creationId xmlns:a16="http://schemas.microsoft.com/office/drawing/2014/main" id="{B57FDDFA-E2ED-8B89-15DE-7D817091DEE5}"/>
              </a:ext>
            </a:extLst>
          </p:cNvPr>
          <p:cNvSpPr>
            <a:spLocks noGrp="1"/>
          </p:cNvSpPr>
          <p:nvPr>
            <p:ph type="sldNum" sz="quarter" idx="12"/>
          </p:nvPr>
        </p:nvSpPr>
        <p:spPr/>
        <p:txBody>
          <a:bodyPr/>
          <a:lstStyle/>
          <a:p>
            <a:fld id="{B65AB6C3-3666-4A99-912F-5AB9870711E1}" type="slidenum">
              <a:rPr lang="en-US" smtClean="0"/>
              <a:t>35</a:t>
            </a:fld>
            <a:endParaRPr lang="en-US" dirty="0"/>
          </a:p>
        </p:txBody>
      </p:sp>
      <p:pic>
        <p:nvPicPr>
          <p:cNvPr id="7" name="Picture 6">
            <a:extLst>
              <a:ext uri="{FF2B5EF4-FFF2-40B4-BE49-F238E27FC236}">
                <a16:creationId xmlns:a16="http://schemas.microsoft.com/office/drawing/2014/main" id="{40B971DA-2595-B880-9191-1ABB03768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6" name="Picture 5">
            <a:extLst>
              <a:ext uri="{FF2B5EF4-FFF2-40B4-BE49-F238E27FC236}">
                <a16:creationId xmlns:a16="http://schemas.microsoft.com/office/drawing/2014/main" id="{2FA90D87-D21D-F761-B733-31877EF814E8}"/>
              </a:ext>
            </a:extLst>
          </p:cNvPr>
          <p:cNvPicPr>
            <a:picLocks noChangeAspect="1"/>
          </p:cNvPicPr>
          <p:nvPr/>
        </p:nvPicPr>
        <p:blipFill>
          <a:blip r:embed="rId4"/>
          <a:stretch>
            <a:fillRect/>
          </a:stretch>
        </p:blipFill>
        <p:spPr>
          <a:xfrm>
            <a:off x="0" y="0"/>
            <a:ext cx="4313008" cy="6858000"/>
          </a:xfrm>
          <a:prstGeom prst="rect">
            <a:avLst/>
          </a:prstGeom>
        </p:spPr>
      </p:pic>
    </p:spTree>
    <p:extLst>
      <p:ext uri="{BB962C8B-B14F-4D97-AF65-F5344CB8AC3E}">
        <p14:creationId xmlns:p14="http://schemas.microsoft.com/office/powerpoint/2010/main" val="1040194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A5A41-11B3-4F89-80B9-E2D148295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7B37B-7A31-5FA6-72B6-F5A6E1A058A6}"/>
              </a:ext>
            </a:extLst>
          </p:cNvPr>
          <p:cNvSpPr>
            <a:spLocks noGrp="1"/>
          </p:cNvSpPr>
          <p:nvPr>
            <p:ph type="title"/>
          </p:nvPr>
        </p:nvSpPr>
        <p:spPr>
          <a:xfrm>
            <a:off x="5637008" y="121511"/>
            <a:ext cx="6863378" cy="1244710"/>
          </a:xfrm>
        </p:spPr>
        <p:txBody>
          <a:bodyPr>
            <a:normAutofit/>
          </a:bodyPr>
          <a:lstStyle/>
          <a:p>
            <a:r>
              <a:rPr lang="en-US" sz="2800" dirty="0"/>
              <a:t>UCCE Funding Allocations: </a:t>
            </a:r>
            <a:br>
              <a:rPr lang="en-US" sz="2800" dirty="0"/>
            </a:br>
            <a:r>
              <a:rPr lang="en-US" sz="2800" dirty="0"/>
              <a:t>UCCE Unit Director General Support</a:t>
            </a:r>
          </a:p>
        </p:txBody>
      </p:sp>
      <p:sp>
        <p:nvSpPr>
          <p:cNvPr id="3" name="Slide Number Placeholder 2">
            <a:extLst>
              <a:ext uri="{FF2B5EF4-FFF2-40B4-BE49-F238E27FC236}">
                <a16:creationId xmlns:a16="http://schemas.microsoft.com/office/drawing/2014/main" id="{629ADAA7-5CF3-1602-7BA0-43DB5E1AF38B}"/>
              </a:ext>
            </a:extLst>
          </p:cNvPr>
          <p:cNvSpPr>
            <a:spLocks noGrp="1"/>
          </p:cNvSpPr>
          <p:nvPr>
            <p:ph type="sldNum" sz="quarter" idx="12"/>
          </p:nvPr>
        </p:nvSpPr>
        <p:spPr/>
        <p:txBody>
          <a:bodyPr/>
          <a:lstStyle/>
          <a:p>
            <a:fld id="{B65AB6C3-3666-4A99-912F-5AB9870711E1}" type="slidenum">
              <a:rPr lang="en-US" smtClean="0"/>
              <a:t>36</a:t>
            </a:fld>
            <a:endParaRPr lang="en-US" dirty="0"/>
          </a:p>
        </p:txBody>
      </p:sp>
      <p:pic>
        <p:nvPicPr>
          <p:cNvPr id="7" name="Picture 6">
            <a:extLst>
              <a:ext uri="{FF2B5EF4-FFF2-40B4-BE49-F238E27FC236}">
                <a16:creationId xmlns:a16="http://schemas.microsoft.com/office/drawing/2014/main" id="{7751A6B9-B548-2092-7673-90AD278F7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6" name="Picture 5">
            <a:extLst>
              <a:ext uri="{FF2B5EF4-FFF2-40B4-BE49-F238E27FC236}">
                <a16:creationId xmlns:a16="http://schemas.microsoft.com/office/drawing/2014/main" id="{B22144AB-A090-F905-C48E-AE6C2D777369}"/>
              </a:ext>
            </a:extLst>
          </p:cNvPr>
          <p:cNvPicPr>
            <a:picLocks noChangeAspect="1"/>
          </p:cNvPicPr>
          <p:nvPr/>
        </p:nvPicPr>
        <p:blipFill>
          <a:blip r:embed="rId4"/>
          <a:stretch>
            <a:fillRect/>
          </a:stretch>
        </p:blipFill>
        <p:spPr>
          <a:xfrm>
            <a:off x="75306" y="71651"/>
            <a:ext cx="5408397" cy="6718628"/>
          </a:xfrm>
          <a:prstGeom prst="rect">
            <a:avLst/>
          </a:prstGeom>
        </p:spPr>
      </p:pic>
    </p:spTree>
    <p:extLst>
      <p:ext uri="{BB962C8B-B14F-4D97-AF65-F5344CB8AC3E}">
        <p14:creationId xmlns:p14="http://schemas.microsoft.com/office/powerpoint/2010/main" val="140713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BE0C1-9813-4C4C-F86F-B0781068B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4A27B-2DF0-27F6-9148-A196C35B0ACF}"/>
              </a:ext>
            </a:extLst>
          </p:cNvPr>
          <p:cNvSpPr>
            <a:spLocks noGrp="1"/>
          </p:cNvSpPr>
          <p:nvPr>
            <p:ph type="title"/>
          </p:nvPr>
        </p:nvSpPr>
        <p:spPr>
          <a:xfrm>
            <a:off x="687081" y="314689"/>
            <a:ext cx="10817838" cy="732695"/>
          </a:xfrm>
        </p:spPr>
        <p:txBody>
          <a:bodyPr>
            <a:normAutofit fontScale="90000"/>
          </a:bodyPr>
          <a:lstStyle/>
          <a:p>
            <a:r>
              <a:rPr lang="en-US" dirty="0"/>
              <a:t>General Ledger (GL) </a:t>
            </a:r>
            <a:br>
              <a:rPr lang="en-US" sz="3600" b="1" i="1" dirty="0">
                <a:latin typeface="Arial" panose="020B0604020202020204" pitchFamily="34" charset="0"/>
              </a:rPr>
            </a:br>
            <a:endParaRPr lang="en-US" dirty="0"/>
          </a:p>
        </p:txBody>
      </p:sp>
      <p:sp>
        <p:nvSpPr>
          <p:cNvPr id="4" name="Content Placeholder 3">
            <a:extLst>
              <a:ext uri="{FF2B5EF4-FFF2-40B4-BE49-F238E27FC236}">
                <a16:creationId xmlns:a16="http://schemas.microsoft.com/office/drawing/2014/main" id="{0BD41080-FA4B-ECF5-F7D0-0A3B7CDB0F5A}"/>
              </a:ext>
            </a:extLst>
          </p:cNvPr>
          <p:cNvSpPr>
            <a:spLocks noGrp="1"/>
          </p:cNvSpPr>
          <p:nvPr>
            <p:ph idx="1"/>
          </p:nvPr>
        </p:nvSpPr>
        <p:spPr/>
        <p:txBody>
          <a:bodyPr>
            <a:normAutofit lnSpcReduction="10000"/>
          </a:bodyPr>
          <a:lstStyle/>
          <a:p>
            <a:r>
              <a:rPr lang="en-US" dirty="0"/>
              <a:t>Types of funds managed in the GL – Central Funds</a:t>
            </a:r>
          </a:p>
          <a:p>
            <a:pPr lvl="1"/>
            <a:r>
              <a:rPr lang="en-US" i="1" dirty="0"/>
              <a:t>Advisor Support</a:t>
            </a:r>
          </a:p>
          <a:p>
            <a:pPr lvl="1"/>
            <a:r>
              <a:rPr lang="en-US" i="1" dirty="0"/>
              <a:t>Additional Advisor Support</a:t>
            </a:r>
          </a:p>
          <a:p>
            <a:pPr lvl="1"/>
            <a:r>
              <a:rPr lang="en-US" i="1" dirty="0"/>
              <a:t>New Advisor Startup</a:t>
            </a:r>
          </a:p>
          <a:p>
            <a:pPr lvl="1"/>
            <a:r>
              <a:rPr lang="en-US" i="1" dirty="0"/>
              <a:t>CE Specialist Program Support</a:t>
            </a:r>
          </a:p>
          <a:p>
            <a:pPr lvl="1"/>
            <a:r>
              <a:rPr lang="en-US" i="1" dirty="0"/>
              <a:t>New CE Specialist Startup</a:t>
            </a:r>
          </a:p>
          <a:p>
            <a:pPr lvl="1"/>
            <a:r>
              <a:rPr lang="en-US" i="1" dirty="0"/>
              <a:t>Community Educator Support</a:t>
            </a:r>
          </a:p>
          <a:p>
            <a:pPr lvl="1"/>
            <a:r>
              <a:rPr lang="en-US" i="1" dirty="0"/>
              <a:t>UCCE unit and Director General Support</a:t>
            </a:r>
          </a:p>
          <a:p>
            <a:pPr lvl="1"/>
            <a:r>
              <a:rPr lang="en-US" i="1" dirty="0"/>
              <a:t>Academic Salary Cost Recovery FY 25-26</a:t>
            </a:r>
          </a:p>
          <a:p>
            <a:pPr lvl="1"/>
            <a:endParaRPr lang="en-US" i="1" dirty="0"/>
          </a:p>
          <a:p>
            <a:pPr lvl="1"/>
            <a:endParaRPr lang="en-US" i="1" dirty="0"/>
          </a:p>
        </p:txBody>
      </p:sp>
    </p:spTree>
    <p:extLst>
      <p:ext uri="{BB962C8B-B14F-4D97-AF65-F5344CB8AC3E}">
        <p14:creationId xmlns:p14="http://schemas.microsoft.com/office/powerpoint/2010/main" val="386925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51CA6-CFFA-8EDD-EF94-41E88EB9A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9003E-4557-E905-BA4B-4F322E41B03B}"/>
              </a:ext>
            </a:extLst>
          </p:cNvPr>
          <p:cNvSpPr>
            <a:spLocks noGrp="1"/>
          </p:cNvSpPr>
          <p:nvPr>
            <p:ph type="title"/>
          </p:nvPr>
        </p:nvSpPr>
        <p:spPr>
          <a:xfrm>
            <a:off x="684734" y="313785"/>
            <a:ext cx="10817838" cy="897813"/>
          </a:xfrm>
        </p:spPr>
        <p:txBody>
          <a:bodyPr>
            <a:normAutofit fontScale="90000"/>
          </a:bodyPr>
          <a:lstStyle/>
          <a:p>
            <a:r>
              <a:rPr lang="en-US" dirty="0"/>
              <a:t>Correct CoA</a:t>
            </a:r>
            <a:br>
              <a:rPr lang="en-US" sz="3600" b="1" i="1" dirty="0">
                <a:latin typeface="Arial" panose="020B0604020202020204" pitchFamily="34" charset="0"/>
              </a:rPr>
            </a:br>
            <a:endParaRPr lang="en-US" dirty="0"/>
          </a:p>
        </p:txBody>
      </p:sp>
      <p:sp>
        <p:nvSpPr>
          <p:cNvPr id="4" name="Content Placeholder 3">
            <a:extLst>
              <a:ext uri="{FF2B5EF4-FFF2-40B4-BE49-F238E27FC236}">
                <a16:creationId xmlns:a16="http://schemas.microsoft.com/office/drawing/2014/main" id="{AF317AC7-3F46-9E4E-BC13-A240E16FED4A}"/>
              </a:ext>
            </a:extLst>
          </p:cNvPr>
          <p:cNvSpPr>
            <a:spLocks noGrp="1"/>
          </p:cNvSpPr>
          <p:nvPr>
            <p:ph idx="1"/>
          </p:nvPr>
        </p:nvSpPr>
        <p:spPr/>
        <p:txBody>
          <a:bodyPr>
            <a:normAutofit/>
          </a:bodyPr>
          <a:lstStyle/>
          <a:p>
            <a:r>
              <a:rPr lang="en-US" altLang="en-US" dirty="0">
                <a:latin typeface="Arial" panose="020B0604020202020204" pitchFamily="34" charset="0"/>
              </a:rPr>
              <a:t>Using the correct CoA—with its assigned segments</a:t>
            </a:r>
          </a:p>
          <a:p>
            <a:pPr lvl="1"/>
            <a:r>
              <a:rPr lang="en-US" altLang="en-US" dirty="0">
                <a:latin typeface="Arial" panose="020B0604020202020204" pitchFamily="34" charset="0"/>
              </a:rPr>
              <a:t>ensures our ledgers are accurate, </a:t>
            </a:r>
          </a:p>
          <a:p>
            <a:pPr lvl="1"/>
            <a:r>
              <a:rPr lang="en-US" altLang="en-US" dirty="0">
                <a:latin typeface="Arial" panose="020B0604020202020204" pitchFamily="34" charset="0"/>
              </a:rPr>
              <a:t>makes it easier to track expenses and balances,</a:t>
            </a:r>
          </a:p>
          <a:p>
            <a:pPr lvl="1"/>
            <a:r>
              <a:rPr lang="en-US" altLang="en-US" dirty="0">
                <a:latin typeface="Arial" panose="020B0604020202020204" pitchFamily="34" charset="0"/>
              </a:rPr>
              <a:t>supports better decision-making throughout the year</a:t>
            </a:r>
            <a:endParaRPr lang="en-US" i="1" dirty="0"/>
          </a:p>
          <a:p>
            <a:pPr lvl="1"/>
            <a:endParaRPr lang="en-US" i="1" dirty="0"/>
          </a:p>
        </p:txBody>
      </p:sp>
    </p:spTree>
    <p:extLst>
      <p:ext uri="{BB962C8B-B14F-4D97-AF65-F5344CB8AC3E}">
        <p14:creationId xmlns:p14="http://schemas.microsoft.com/office/powerpoint/2010/main" val="386210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1AD0-58B4-00EB-41B5-FA4721F3113D}"/>
              </a:ext>
            </a:extLst>
          </p:cNvPr>
          <p:cNvSpPr>
            <a:spLocks noGrp="1"/>
          </p:cNvSpPr>
          <p:nvPr>
            <p:ph type="title"/>
          </p:nvPr>
        </p:nvSpPr>
        <p:spPr>
          <a:xfrm>
            <a:off x="527040" y="313786"/>
            <a:ext cx="11137920" cy="767528"/>
          </a:xfrm>
        </p:spPr>
        <p:txBody>
          <a:bodyPr>
            <a:normAutofit/>
          </a:bodyPr>
          <a:lstStyle/>
          <a:p>
            <a:r>
              <a:rPr lang="en-US" dirty="0"/>
              <a:t>GL Chartstring for Central Funds – At a Glance</a:t>
            </a:r>
          </a:p>
        </p:txBody>
      </p:sp>
      <p:sp>
        <p:nvSpPr>
          <p:cNvPr id="3" name="Slide Number Placeholder 2">
            <a:extLst>
              <a:ext uri="{FF2B5EF4-FFF2-40B4-BE49-F238E27FC236}">
                <a16:creationId xmlns:a16="http://schemas.microsoft.com/office/drawing/2014/main" id="{4F26BF6E-BEF2-74F5-9FF2-6BCA7F0C3C73}"/>
              </a:ext>
            </a:extLst>
          </p:cNvPr>
          <p:cNvSpPr>
            <a:spLocks noGrp="1"/>
          </p:cNvSpPr>
          <p:nvPr>
            <p:ph type="sldNum" sz="quarter" idx="12"/>
          </p:nvPr>
        </p:nvSpPr>
        <p:spPr/>
        <p:txBody>
          <a:bodyPr/>
          <a:lstStyle/>
          <a:p>
            <a:fld id="{B65AB6C3-3666-4A99-912F-5AB9870711E1}" type="slidenum">
              <a:rPr lang="en-US" smtClean="0"/>
              <a:t>6</a:t>
            </a:fld>
            <a:endParaRPr lang="en-US" dirty="0"/>
          </a:p>
        </p:txBody>
      </p:sp>
      <p:pic>
        <p:nvPicPr>
          <p:cNvPr id="7" name="Picture 6">
            <a:extLst>
              <a:ext uri="{FF2B5EF4-FFF2-40B4-BE49-F238E27FC236}">
                <a16:creationId xmlns:a16="http://schemas.microsoft.com/office/drawing/2014/main" id="{A87EC026-D17D-C006-1739-DD7BD9A9E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22" name="Picture 21">
            <a:extLst>
              <a:ext uri="{FF2B5EF4-FFF2-40B4-BE49-F238E27FC236}">
                <a16:creationId xmlns:a16="http://schemas.microsoft.com/office/drawing/2014/main" id="{5D23F7BF-B76C-9D13-53E9-08D9A0447A33}"/>
              </a:ext>
            </a:extLst>
          </p:cNvPr>
          <p:cNvPicPr>
            <a:picLocks noChangeAspect="1"/>
          </p:cNvPicPr>
          <p:nvPr/>
        </p:nvPicPr>
        <p:blipFill>
          <a:blip r:embed="rId4"/>
          <a:stretch>
            <a:fillRect/>
          </a:stretch>
        </p:blipFill>
        <p:spPr>
          <a:xfrm>
            <a:off x="1623336" y="1025840"/>
            <a:ext cx="10284184" cy="5710649"/>
          </a:xfrm>
          <a:prstGeom prst="rect">
            <a:avLst/>
          </a:prstGeom>
        </p:spPr>
      </p:pic>
    </p:spTree>
    <p:extLst>
      <p:ext uri="{BB962C8B-B14F-4D97-AF65-F5344CB8AC3E}">
        <p14:creationId xmlns:p14="http://schemas.microsoft.com/office/powerpoint/2010/main" val="217160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FA6FE-F09A-EDEA-4558-459C2D2E4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83693-DD07-81DE-C909-F6013C2A55C0}"/>
              </a:ext>
            </a:extLst>
          </p:cNvPr>
          <p:cNvSpPr>
            <a:spLocks noGrp="1"/>
          </p:cNvSpPr>
          <p:nvPr>
            <p:ph type="title"/>
          </p:nvPr>
        </p:nvSpPr>
        <p:spPr/>
        <p:txBody>
          <a:bodyPr>
            <a:normAutofit/>
          </a:bodyPr>
          <a:lstStyle/>
          <a:p>
            <a:r>
              <a:rPr lang="en-US" dirty="0">
                <a:hlinkClick r:id="rId3"/>
              </a:rPr>
              <a:t>Advisor Support</a:t>
            </a:r>
            <a:endParaRPr lang="en-US" dirty="0"/>
          </a:p>
        </p:txBody>
      </p:sp>
      <p:sp>
        <p:nvSpPr>
          <p:cNvPr id="3" name="Slide Number Placeholder 2">
            <a:extLst>
              <a:ext uri="{FF2B5EF4-FFF2-40B4-BE49-F238E27FC236}">
                <a16:creationId xmlns:a16="http://schemas.microsoft.com/office/drawing/2014/main" id="{1380D8F6-CDB2-09BF-C76D-98D9DE0909E3}"/>
              </a:ext>
            </a:extLst>
          </p:cNvPr>
          <p:cNvSpPr>
            <a:spLocks noGrp="1"/>
          </p:cNvSpPr>
          <p:nvPr>
            <p:ph type="sldNum" sz="quarter" idx="12"/>
          </p:nvPr>
        </p:nvSpPr>
        <p:spPr/>
        <p:txBody>
          <a:bodyPr/>
          <a:lstStyle/>
          <a:p>
            <a:fld id="{B65AB6C3-3666-4A99-912F-5AB9870711E1}" type="slidenum">
              <a:rPr lang="en-US" smtClean="0"/>
              <a:t>7</a:t>
            </a:fld>
            <a:endParaRPr lang="en-US" dirty="0"/>
          </a:p>
        </p:txBody>
      </p:sp>
      <p:pic>
        <p:nvPicPr>
          <p:cNvPr id="7" name="Picture 6">
            <a:extLst>
              <a:ext uri="{FF2B5EF4-FFF2-40B4-BE49-F238E27FC236}">
                <a16:creationId xmlns:a16="http://schemas.microsoft.com/office/drawing/2014/main" id="{465852D0-73F2-9DD2-7F79-12A85FDB66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5" name="Picture 4">
            <a:extLst>
              <a:ext uri="{FF2B5EF4-FFF2-40B4-BE49-F238E27FC236}">
                <a16:creationId xmlns:a16="http://schemas.microsoft.com/office/drawing/2014/main" id="{DCD7DED8-7E19-F45C-6735-8E07060BB5D3}"/>
              </a:ext>
            </a:extLst>
          </p:cNvPr>
          <p:cNvPicPr>
            <a:picLocks noChangeAspect="1"/>
          </p:cNvPicPr>
          <p:nvPr/>
        </p:nvPicPr>
        <p:blipFill>
          <a:blip r:embed="rId5"/>
          <a:stretch>
            <a:fillRect/>
          </a:stretch>
        </p:blipFill>
        <p:spPr>
          <a:xfrm>
            <a:off x="316396" y="1508474"/>
            <a:ext cx="11305859" cy="1985075"/>
          </a:xfrm>
          <a:prstGeom prst="rect">
            <a:avLst/>
          </a:prstGeom>
        </p:spPr>
      </p:pic>
      <p:sp>
        <p:nvSpPr>
          <p:cNvPr id="8" name="TextBox 7">
            <a:extLst>
              <a:ext uri="{FF2B5EF4-FFF2-40B4-BE49-F238E27FC236}">
                <a16:creationId xmlns:a16="http://schemas.microsoft.com/office/drawing/2014/main" id="{87E49BD7-F934-C3B9-B8D6-A5F3810501D5}"/>
              </a:ext>
            </a:extLst>
          </p:cNvPr>
          <p:cNvSpPr txBox="1"/>
          <p:nvPr/>
        </p:nvSpPr>
        <p:spPr>
          <a:xfrm>
            <a:off x="995680" y="3632748"/>
            <a:ext cx="89916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Advisor Support </a:t>
            </a:r>
            <a:r>
              <a:rPr lang="en-US" dirty="0"/>
              <a:t>– $2,000 per fiscal year – expires June 30</a:t>
            </a:r>
            <a:r>
              <a:rPr lang="en-US" baseline="30000" dirty="0"/>
              <a:t>th</a:t>
            </a:r>
            <a:r>
              <a:rPr lang="en-US" dirty="0"/>
              <a:t> </a:t>
            </a:r>
          </a:p>
          <a:p>
            <a:pPr marL="742950" lvl="1" indent="-285750">
              <a:buFont typeface="Arial" panose="020B0604020202020204" pitchFamily="34" charset="0"/>
              <a:buChar char="•"/>
            </a:pPr>
            <a:r>
              <a:rPr lang="en-US" dirty="0"/>
              <a:t>fund 21050 (Federal Funds)</a:t>
            </a:r>
          </a:p>
          <a:p>
            <a:pPr marL="742950" lvl="1" indent="-285750">
              <a:buFont typeface="Arial" panose="020B0604020202020204" pitchFamily="34" charset="0"/>
              <a:buChar char="•"/>
            </a:pPr>
            <a:r>
              <a:rPr lang="en-US" dirty="0"/>
              <a:t>always use a Program (WTR, IPM, APS, PPS, FAF, WLS, NUT, YCD)</a:t>
            </a:r>
          </a:p>
          <a:p>
            <a:pPr marL="742950" lvl="1" indent="-285750">
              <a:buFont typeface="Arial" panose="020B0604020202020204" pitchFamily="34" charset="0"/>
              <a:buChar char="•"/>
            </a:pPr>
            <a:r>
              <a:rPr lang="en-US" dirty="0"/>
              <a:t>GL Project of Advisor – GL + ORG/UNIT + 4 digits (i.e. GLALAM0520)</a:t>
            </a:r>
          </a:p>
          <a:p>
            <a:pPr marL="742950" lvl="1" indent="-285750">
              <a:buFont typeface="Arial" panose="020B0604020202020204" pitchFamily="34" charset="0"/>
              <a:buChar char="•"/>
            </a:pPr>
            <a:r>
              <a:rPr lang="en-US" dirty="0"/>
              <a:t>Activity – 200538 (Faculty Support)</a:t>
            </a:r>
          </a:p>
        </p:txBody>
      </p:sp>
      <p:sp>
        <p:nvSpPr>
          <p:cNvPr id="9" name="TextBox 8">
            <a:extLst>
              <a:ext uri="{FF2B5EF4-FFF2-40B4-BE49-F238E27FC236}">
                <a16:creationId xmlns:a16="http://schemas.microsoft.com/office/drawing/2014/main" id="{7288EDF7-DFDF-E26A-B8A3-70C4F028911E}"/>
              </a:ext>
            </a:extLst>
          </p:cNvPr>
          <p:cNvSpPr txBox="1"/>
          <p:nvPr/>
        </p:nvSpPr>
        <p:spPr>
          <a:xfrm>
            <a:off x="995680" y="5198109"/>
            <a:ext cx="89916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FY 25-26 Additional Advisor Support </a:t>
            </a:r>
            <a:r>
              <a:rPr lang="en-US" dirty="0"/>
              <a:t>– $2,000 per fiscal year – expires June 30</a:t>
            </a:r>
            <a:r>
              <a:rPr lang="en-US" baseline="30000" dirty="0"/>
              <a:t>th</a:t>
            </a:r>
            <a:r>
              <a:rPr lang="en-US" dirty="0"/>
              <a:t> </a:t>
            </a:r>
          </a:p>
          <a:p>
            <a:pPr marL="742950" lvl="1" indent="-285750">
              <a:buFont typeface="Arial" panose="020B0604020202020204" pitchFamily="34" charset="0"/>
              <a:buChar char="•"/>
            </a:pPr>
            <a:r>
              <a:rPr lang="en-US" dirty="0"/>
              <a:t>fund 19976 (State Funds)</a:t>
            </a:r>
          </a:p>
          <a:p>
            <a:pPr marL="742950" lvl="1" indent="-285750">
              <a:buFont typeface="Arial" panose="020B0604020202020204" pitchFamily="34" charset="0"/>
              <a:buChar char="•"/>
            </a:pPr>
            <a:r>
              <a:rPr lang="en-US" dirty="0"/>
              <a:t>GL Project of Advisor – GL + ORG/UNIT + 4 digits (i.e. GLALAM0520)</a:t>
            </a:r>
          </a:p>
          <a:p>
            <a:pPr marL="742950" lvl="1" indent="-285750">
              <a:buFont typeface="Arial" panose="020B0604020202020204" pitchFamily="34" charset="0"/>
              <a:buChar char="•"/>
            </a:pPr>
            <a:r>
              <a:rPr lang="en-US" dirty="0"/>
              <a:t>Activity – 900173</a:t>
            </a:r>
          </a:p>
        </p:txBody>
      </p:sp>
    </p:spTree>
    <p:extLst>
      <p:ext uri="{BB962C8B-B14F-4D97-AF65-F5344CB8AC3E}">
        <p14:creationId xmlns:p14="http://schemas.microsoft.com/office/powerpoint/2010/main" val="200422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5FB48-CE72-2047-9AA0-6987122E4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180851-AF62-4822-8F15-D83FC8916C17}"/>
              </a:ext>
            </a:extLst>
          </p:cNvPr>
          <p:cNvSpPr>
            <a:spLocks noGrp="1"/>
          </p:cNvSpPr>
          <p:nvPr>
            <p:ph type="title"/>
          </p:nvPr>
        </p:nvSpPr>
        <p:spPr>
          <a:xfrm>
            <a:off x="345748" y="338887"/>
            <a:ext cx="10817838" cy="767528"/>
          </a:xfrm>
        </p:spPr>
        <p:txBody>
          <a:bodyPr>
            <a:normAutofit/>
          </a:bodyPr>
          <a:lstStyle/>
          <a:p>
            <a:r>
              <a:rPr lang="en-US" dirty="0"/>
              <a:t>    </a:t>
            </a:r>
            <a:r>
              <a:rPr lang="en-US" dirty="0">
                <a:hlinkClick r:id="rId3"/>
              </a:rPr>
              <a:t>Advisor Startup</a:t>
            </a:r>
            <a:endParaRPr lang="en-US" dirty="0"/>
          </a:p>
        </p:txBody>
      </p:sp>
      <p:sp>
        <p:nvSpPr>
          <p:cNvPr id="3" name="Slide Number Placeholder 2">
            <a:extLst>
              <a:ext uri="{FF2B5EF4-FFF2-40B4-BE49-F238E27FC236}">
                <a16:creationId xmlns:a16="http://schemas.microsoft.com/office/drawing/2014/main" id="{54974DBA-3D13-4EA2-C345-85D8E9ED43A9}"/>
              </a:ext>
            </a:extLst>
          </p:cNvPr>
          <p:cNvSpPr>
            <a:spLocks noGrp="1"/>
          </p:cNvSpPr>
          <p:nvPr>
            <p:ph type="sldNum" sz="quarter" idx="12"/>
          </p:nvPr>
        </p:nvSpPr>
        <p:spPr/>
        <p:txBody>
          <a:bodyPr/>
          <a:lstStyle/>
          <a:p>
            <a:fld id="{B65AB6C3-3666-4A99-912F-5AB9870711E1}" type="slidenum">
              <a:rPr lang="en-US" smtClean="0"/>
              <a:t>8</a:t>
            </a:fld>
            <a:endParaRPr lang="en-US" dirty="0"/>
          </a:p>
        </p:txBody>
      </p:sp>
      <p:pic>
        <p:nvPicPr>
          <p:cNvPr id="7" name="Picture 6">
            <a:extLst>
              <a:ext uri="{FF2B5EF4-FFF2-40B4-BE49-F238E27FC236}">
                <a16:creationId xmlns:a16="http://schemas.microsoft.com/office/drawing/2014/main" id="{F10C3C50-8888-66D4-9A1F-1524D49F14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5" name="Picture 4">
            <a:extLst>
              <a:ext uri="{FF2B5EF4-FFF2-40B4-BE49-F238E27FC236}">
                <a16:creationId xmlns:a16="http://schemas.microsoft.com/office/drawing/2014/main" id="{5F979D71-56F3-0557-7E5F-C777188F4826}"/>
              </a:ext>
            </a:extLst>
          </p:cNvPr>
          <p:cNvPicPr>
            <a:picLocks noChangeAspect="1"/>
          </p:cNvPicPr>
          <p:nvPr/>
        </p:nvPicPr>
        <p:blipFill>
          <a:blip r:embed="rId5"/>
          <a:stretch>
            <a:fillRect/>
          </a:stretch>
        </p:blipFill>
        <p:spPr>
          <a:xfrm>
            <a:off x="81897" y="1482775"/>
            <a:ext cx="11975773" cy="1649995"/>
          </a:xfrm>
          <a:prstGeom prst="rect">
            <a:avLst/>
          </a:prstGeom>
        </p:spPr>
      </p:pic>
      <p:sp>
        <p:nvSpPr>
          <p:cNvPr id="6" name="TextBox 5">
            <a:extLst>
              <a:ext uri="{FF2B5EF4-FFF2-40B4-BE49-F238E27FC236}">
                <a16:creationId xmlns:a16="http://schemas.microsoft.com/office/drawing/2014/main" id="{7B61C5B7-4C15-C0FA-35C0-D89D2100009D}"/>
              </a:ext>
            </a:extLst>
          </p:cNvPr>
          <p:cNvSpPr txBox="1"/>
          <p:nvPr/>
        </p:nvSpPr>
        <p:spPr>
          <a:xfrm>
            <a:off x="812800" y="3429000"/>
            <a:ext cx="89916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New Advisor Start-up</a:t>
            </a:r>
            <a:endParaRPr lang="en-US" dirty="0"/>
          </a:p>
          <a:p>
            <a:pPr marL="742950" lvl="1" indent="-285750">
              <a:buFont typeface="Arial" panose="020B0604020202020204" pitchFamily="34" charset="0"/>
              <a:buChar char="•"/>
            </a:pPr>
            <a:r>
              <a:rPr lang="en-US" dirty="0"/>
              <a:t>fund 19978 (State Funds)</a:t>
            </a:r>
          </a:p>
          <a:p>
            <a:pPr marL="742950" lvl="1" indent="-285750">
              <a:buFont typeface="Arial" panose="020B0604020202020204" pitchFamily="34" charset="0"/>
              <a:buChar char="•"/>
            </a:pPr>
            <a:r>
              <a:rPr lang="en-US" dirty="0"/>
              <a:t>GL Project of Advisor – GL + ORG/UNIT + 4 digits (i.e. GLALAM0520)</a:t>
            </a:r>
          </a:p>
          <a:p>
            <a:pPr marL="742950" lvl="1" indent="-285750">
              <a:buFont typeface="Arial" panose="020B0604020202020204" pitchFamily="34" charset="0"/>
              <a:buChar char="•"/>
            </a:pPr>
            <a:r>
              <a:rPr lang="en-US" dirty="0"/>
              <a:t>Activity – 202012 (Faculty Start-up)</a:t>
            </a:r>
          </a:p>
          <a:p>
            <a:pPr marL="742950" lvl="1" indent="-285750">
              <a:buFont typeface="Arial" panose="020B0604020202020204" pitchFamily="34" charset="0"/>
              <a:buChar char="•"/>
            </a:pPr>
            <a:r>
              <a:rPr lang="en-US" dirty="0"/>
              <a:t>Expires in 3 years (June 30</a:t>
            </a:r>
            <a:r>
              <a:rPr lang="en-US" baseline="30000" dirty="0"/>
              <a:t>th</a:t>
            </a:r>
            <a:r>
              <a:rPr lang="en-US" dirty="0"/>
              <a:t> of that 3</a:t>
            </a:r>
            <a:r>
              <a:rPr lang="en-US" baseline="30000" dirty="0"/>
              <a:t>rd</a:t>
            </a:r>
            <a:r>
              <a:rPr lang="en-US" dirty="0"/>
              <a:t> year)</a:t>
            </a:r>
          </a:p>
        </p:txBody>
      </p:sp>
    </p:spTree>
    <p:extLst>
      <p:ext uri="{BB962C8B-B14F-4D97-AF65-F5344CB8AC3E}">
        <p14:creationId xmlns:p14="http://schemas.microsoft.com/office/powerpoint/2010/main" val="173471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590D-0794-CC9D-A286-472E002E7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F196C-FBE7-C887-8EA5-39A186F782CA}"/>
              </a:ext>
            </a:extLst>
          </p:cNvPr>
          <p:cNvSpPr>
            <a:spLocks noGrp="1"/>
          </p:cNvSpPr>
          <p:nvPr>
            <p:ph type="title"/>
          </p:nvPr>
        </p:nvSpPr>
        <p:spPr>
          <a:xfrm>
            <a:off x="187587" y="313786"/>
            <a:ext cx="10817838" cy="767528"/>
          </a:xfrm>
        </p:spPr>
        <p:txBody>
          <a:bodyPr>
            <a:normAutofit/>
          </a:bodyPr>
          <a:lstStyle/>
          <a:p>
            <a:r>
              <a:rPr lang="en-US" dirty="0"/>
              <a:t>     CE Specialist Program Support</a:t>
            </a:r>
          </a:p>
        </p:txBody>
      </p:sp>
      <p:sp>
        <p:nvSpPr>
          <p:cNvPr id="3" name="Slide Number Placeholder 2">
            <a:extLst>
              <a:ext uri="{FF2B5EF4-FFF2-40B4-BE49-F238E27FC236}">
                <a16:creationId xmlns:a16="http://schemas.microsoft.com/office/drawing/2014/main" id="{19264A5A-6E4A-F162-2688-3B992430383A}"/>
              </a:ext>
            </a:extLst>
          </p:cNvPr>
          <p:cNvSpPr>
            <a:spLocks noGrp="1"/>
          </p:cNvSpPr>
          <p:nvPr>
            <p:ph type="sldNum" sz="quarter" idx="12"/>
          </p:nvPr>
        </p:nvSpPr>
        <p:spPr/>
        <p:txBody>
          <a:bodyPr/>
          <a:lstStyle/>
          <a:p>
            <a:fld id="{B65AB6C3-3666-4A99-912F-5AB9870711E1}" type="slidenum">
              <a:rPr lang="en-US" smtClean="0"/>
              <a:t>9</a:t>
            </a:fld>
            <a:endParaRPr lang="en-US" dirty="0"/>
          </a:p>
        </p:txBody>
      </p:sp>
      <p:pic>
        <p:nvPicPr>
          <p:cNvPr id="7" name="Picture 6">
            <a:extLst>
              <a:ext uri="{FF2B5EF4-FFF2-40B4-BE49-F238E27FC236}">
                <a16:creationId xmlns:a16="http://schemas.microsoft.com/office/drawing/2014/main" id="{871B2B40-09F2-9382-3664-FE9108F52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377" y="6328871"/>
            <a:ext cx="2939143" cy="407618"/>
          </a:xfrm>
          <a:prstGeom prst="rect">
            <a:avLst/>
          </a:prstGeom>
        </p:spPr>
      </p:pic>
      <p:pic>
        <p:nvPicPr>
          <p:cNvPr id="5" name="Picture 4">
            <a:extLst>
              <a:ext uri="{FF2B5EF4-FFF2-40B4-BE49-F238E27FC236}">
                <a16:creationId xmlns:a16="http://schemas.microsoft.com/office/drawing/2014/main" id="{87D78368-10E5-C6CB-F1C5-D2C220100B92}"/>
              </a:ext>
            </a:extLst>
          </p:cNvPr>
          <p:cNvPicPr>
            <a:picLocks noChangeAspect="1"/>
          </p:cNvPicPr>
          <p:nvPr/>
        </p:nvPicPr>
        <p:blipFill>
          <a:blip r:embed="rId4"/>
          <a:stretch>
            <a:fillRect/>
          </a:stretch>
        </p:blipFill>
        <p:spPr>
          <a:xfrm>
            <a:off x="430328" y="1536626"/>
            <a:ext cx="11331344" cy="2058559"/>
          </a:xfrm>
          <a:prstGeom prst="rect">
            <a:avLst/>
          </a:prstGeom>
        </p:spPr>
      </p:pic>
      <p:sp>
        <p:nvSpPr>
          <p:cNvPr id="6" name="TextBox 5">
            <a:extLst>
              <a:ext uri="{FF2B5EF4-FFF2-40B4-BE49-F238E27FC236}">
                <a16:creationId xmlns:a16="http://schemas.microsoft.com/office/drawing/2014/main" id="{64421868-98CE-904E-4CDF-AE79D5B0EE87}"/>
              </a:ext>
            </a:extLst>
          </p:cNvPr>
          <p:cNvSpPr txBox="1"/>
          <p:nvPr/>
        </p:nvSpPr>
        <p:spPr>
          <a:xfrm>
            <a:off x="1100706" y="4035257"/>
            <a:ext cx="89916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CE Specialist Program Support </a:t>
            </a:r>
            <a:r>
              <a:rPr lang="en-US" dirty="0"/>
              <a:t>– expires June 30</a:t>
            </a:r>
            <a:r>
              <a:rPr lang="en-US" baseline="30000" dirty="0"/>
              <a:t>th</a:t>
            </a:r>
            <a:r>
              <a:rPr lang="en-US" dirty="0"/>
              <a:t> </a:t>
            </a:r>
          </a:p>
          <a:p>
            <a:pPr marL="742950" lvl="1" indent="-285750">
              <a:buFont typeface="Arial" panose="020B0604020202020204" pitchFamily="34" charset="0"/>
              <a:buChar char="•"/>
            </a:pPr>
            <a:r>
              <a:rPr lang="en-US" dirty="0"/>
              <a:t>fund 19974 (State Funds) </a:t>
            </a:r>
          </a:p>
          <a:p>
            <a:pPr marL="742950" lvl="1" indent="-285750">
              <a:buFont typeface="Arial" panose="020B0604020202020204" pitchFamily="34" charset="0"/>
              <a:buChar char="•"/>
            </a:pPr>
            <a:r>
              <a:rPr lang="en-US" dirty="0"/>
              <a:t>GL Project of Academic – GL + ORG/UNIT + 4 digits (i.e. GLUCSC6150)</a:t>
            </a:r>
          </a:p>
          <a:p>
            <a:pPr marL="742950" lvl="1" indent="-285750">
              <a:buFont typeface="Arial" panose="020B0604020202020204" pitchFamily="34" charset="0"/>
              <a:buChar char="•"/>
            </a:pPr>
            <a:r>
              <a:rPr lang="en-US" dirty="0"/>
              <a:t>Activity – 202071 (Specialist Support)</a:t>
            </a:r>
          </a:p>
        </p:txBody>
      </p:sp>
    </p:spTree>
    <p:extLst>
      <p:ext uri="{BB962C8B-B14F-4D97-AF65-F5344CB8AC3E}">
        <p14:creationId xmlns:p14="http://schemas.microsoft.com/office/powerpoint/2010/main" val="2321121942"/>
      </p:ext>
    </p:extLst>
  </p:cSld>
  <p:clrMapOvr>
    <a:masterClrMapping/>
  </p:clrMapOvr>
</p:sld>
</file>

<file path=ppt/theme/theme1.xml><?xml version="1.0" encoding="utf-8"?>
<a:theme xmlns:a="http://schemas.openxmlformats.org/drawingml/2006/main" name="Custom Design">
  <a:themeElements>
    <a:clrScheme name="FOA">
      <a:dk1>
        <a:srgbClr val="000000"/>
      </a:dk1>
      <a:lt1>
        <a:srgbClr val="FFFFFF"/>
      </a:lt1>
      <a:dk2>
        <a:srgbClr val="022447"/>
      </a:dk2>
      <a:lt2>
        <a:srgbClr val="6E9AC9"/>
      </a:lt2>
      <a:accent1>
        <a:srgbClr val="6FCFEB"/>
      </a:accent1>
      <a:accent2>
        <a:srgbClr val="4F7093"/>
      </a:accent2>
      <a:accent3>
        <a:srgbClr val="297FD5"/>
      </a:accent3>
      <a:accent4>
        <a:srgbClr val="FFDC00"/>
      </a:accent4>
      <a:accent5>
        <a:srgbClr val="FFFF3B"/>
      </a:accent5>
      <a:accent6>
        <a:srgbClr val="345B85"/>
      </a:accent6>
      <a:hlink>
        <a:srgbClr val="FFBF00"/>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12162</TotalTime>
  <Words>2806</Words>
  <Application>Microsoft Office PowerPoint</Application>
  <PresentationFormat>Widescreen</PresentationFormat>
  <Paragraphs>545</Paragraphs>
  <Slides>36</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Aptos Narrow</vt:lpstr>
      <vt:lpstr>Arial</vt:lpstr>
      <vt:lpstr>Calibri</vt:lpstr>
      <vt:lpstr>Courier New</vt:lpstr>
      <vt:lpstr>Wingdings</vt:lpstr>
      <vt:lpstr>Custom Design</vt:lpstr>
      <vt:lpstr>UC ANR Chart of Accounts Review  FY 25-26</vt:lpstr>
      <vt:lpstr>Agenda</vt:lpstr>
      <vt:lpstr> Chart of Accounts (CCOA) Segments </vt:lpstr>
      <vt:lpstr>General Ledger (GL)  </vt:lpstr>
      <vt:lpstr>Correct CoA </vt:lpstr>
      <vt:lpstr>GL Chartstring for Central Funds – At a Glance</vt:lpstr>
      <vt:lpstr>Advisor Support</vt:lpstr>
      <vt:lpstr>    Advisor Startup</vt:lpstr>
      <vt:lpstr>     CE Specialist Program Support</vt:lpstr>
      <vt:lpstr>      CE Specialist Start-Up</vt:lpstr>
      <vt:lpstr>Community Educator Support</vt:lpstr>
      <vt:lpstr>UCCE Unit and Director General Support</vt:lpstr>
      <vt:lpstr>    Academic Salary Cost Recovery FY 25-26</vt:lpstr>
      <vt:lpstr>Project Portfolio Management (PPM)</vt:lpstr>
      <vt:lpstr>Faculty Project and Department Projects in PPM</vt:lpstr>
      <vt:lpstr>PPM Faculty Project Task Structure Example</vt:lpstr>
      <vt:lpstr>PPM Department Project Task Structure Example</vt:lpstr>
      <vt:lpstr>Resources</vt:lpstr>
      <vt:lpstr>Segementor &amp; Finjector – New Tools</vt:lpstr>
      <vt:lpstr>Segmentor</vt:lpstr>
      <vt:lpstr>Segmentor GL Examples</vt:lpstr>
      <vt:lpstr>Segmentor PPM Examples</vt:lpstr>
      <vt:lpstr>Finjector</vt:lpstr>
      <vt:lpstr>Finjector </vt:lpstr>
      <vt:lpstr>Finjector example</vt:lpstr>
      <vt:lpstr>UCCE Funding Allocations</vt:lpstr>
      <vt:lpstr>Resource Links</vt:lpstr>
      <vt:lpstr>PowerPoint Presentation</vt:lpstr>
      <vt:lpstr>PowerPoint Presentation</vt:lpstr>
      <vt:lpstr>Glossary………………………………………………..…1 of 2</vt:lpstr>
      <vt:lpstr>Glossary………………………………………………….2 of 2</vt:lpstr>
      <vt:lpstr>UCCE Funding Allocations: ASCR</vt:lpstr>
      <vt:lpstr>UCCE Funding Allocations: Advisor Start-Up</vt:lpstr>
      <vt:lpstr>UCCE Funding Allocations:  Advisor Support</vt:lpstr>
      <vt:lpstr>UCCE Funding Allocations: Community Educator Support Funds</vt:lpstr>
      <vt:lpstr>UCCE Funding Allocations:  UCCE Unit Director General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Raghuvir Goradia</dc:creator>
  <cp:lastModifiedBy>Kaitlin Rebecca Zuwala</cp:lastModifiedBy>
  <cp:revision>368</cp:revision>
  <cp:lastPrinted>2021-12-07T17:18:17Z</cp:lastPrinted>
  <dcterms:created xsi:type="dcterms:W3CDTF">2021-11-03T00:09:10Z</dcterms:created>
  <dcterms:modified xsi:type="dcterms:W3CDTF">2025-11-04T20:10:55Z</dcterms:modified>
</cp:coreProperties>
</file>