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88" r:id="rId4"/>
    <p:sldId id="281" r:id="rId5"/>
    <p:sldId id="285" r:id="rId6"/>
    <p:sldId id="287" r:id="rId7"/>
    <p:sldId id="286" r:id="rId8"/>
    <p:sldId id="301" r:id="rId9"/>
    <p:sldId id="289" r:id="rId10"/>
    <p:sldId id="290" r:id="rId11"/>
    <p:sldId id="291" r:id="rId12"/>
    <p:sldId id="293" r:id="rId13"/>
    <p:sldId id="299" r:id="rId14"/>
    <p:sldId id="262" r:id="rId15"/>
    <p:sldId id="257" r:id="rId16"/>
    <p:sldId id="307" r:id="rId17"/>
    <p:sldId id="260" r:id="rId18"/>
    <p:sldId id="292" r:id="rId19"/>
    <p:sldId id="305" r:id="rId20"/>
    <p:sldId id="30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8C8FF3-4533-4C5A-A5F5-8BDCC6EAAF1B}" v="15" dt="2026-01-30T15:46:09.9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58"/>
  </p:normalViewPr>
  <p:slideViewPr>
    <p:cSldViewPr snapToGrid="0">
      <p:cViewPr varScale="1">
        <p:scale>
          <a:sx n="120" d="100"/>
          <a:sy n="120" d="100"/>
        </p:scale>
        <p:origin x="8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P Bolda" userId="6ef9268a-09b6-4c03-bd3f-2a582ddbd405" providerId="ADAL" clId="{A14A29E3-987E-45C0-8026-FCB8F0EAE35D}"/>
    <pc:docChg chg="undo custSel addSld delSld modSld sldOrd">
      <pc:chgData name="Mark P Bolda" userId="6ef9268a-09b6-4c03-bd3f-2a582ddbd405" providerId="ADAL" clId="{A14A29E3-987E-45C0-8026-FCB8F0EAE35D}" dt="2026-02-07T18:23:34.681" v="1084" actId="1076"/>
      <pc:docMkLst>
        <pc:docMk/>
      </pc:docMkLst>
      <pc:sldChg chg="modSp mod">
        <pc:chgData name="Mark P Bolda" userId="6ef9268a-09b6-4c03-bd3f-2a582ddbd405" providerId="ADAL" clId="{A14A29E3-987E-45C0-8026-FCB8F0EAE35D}" dt="2026-01-28T18:05:20.196" v="378" actId="207"/>
        <pc:sldMkLst>
          <pc:docMk/>
          <pc:sldMk cId="390844267" sldId="256"/>
        </pc:sldMkLst>
        <pc:spChg chg="mod">
          <ac:chgData name="Mark P Bolda" userId="6ef9268a-09b6-4c03-bd3f-2a582ddbd405" providerId="ADAL" clId="{A14A29E3-987E-45C0-8026-FCB8F0EAE35D}" dt="2026-01-28T16:56:41.643" v="0" actId="20577"/>
          <ac:spMkLst>
            <pc:docMk/>
            <pc:sldMk cId="390844267" sldId="256"/>
            <ac:spMk id="2" creationId="{70229354-F2B4-BDD7-7683-519220081CCA}"/>
          </ac:spMkLst>
        </pc:spChg>
        <pc:spChg chg="mod">
          <ac:chgData name="Mark P Bolda" userId="6ef9268a-09b6-4c03-bd3f-2a582ddbd405" providerId="ADAL" clId="{A14A29E3-987E-45C0-8026-FCB8F0EAE35D}" dt="2026-01-28T18:05:20.196" v="378" actId="207"/>
          <ac:spMkLst>
            <pc:docMk/>
            <pc:sldMk cId="390844267" sldId="256"/>
            <ac:spMk id="3" creationId="{7FBEB950-1830-5EF3-0B16-AFC1A6E36B26}"/>
          </ac:spMkLst>
        </pc:spChg>
      </pc:sldChg>
      <pc:sldChg chg="add">
        <pc:chgData name="Mark P Bolda" userId="6ef9268a-09b6-4c03-bd3f-2a582ddbd405" providerId="ADAL" clId="{A14A29E3-987E-45C0-8026-FCB8F0EAE35D}" dt="2026-01-28T17:20:49.800" v="78"/>
        <pc:sldMkLst>
          <pc:docMk/>
          <pc:sldMk cId="1307407583" sldId="257"/>
        </pc:sldMkLst>
      </pc:sldChg>
      <pc:sldChg chg="modSp add mod ord">
        <pc:chgData name="Mark P Bolda" userId="6ef9268a-09b6-4c03-bd3f-2a582ddbd405" providerId="ADAL" clId="{A14A29E3-987E-45C0-8026-FCB8F0EAE35D}" dt="2026-01-31T15:35:03.296" v="941" actId="20577"/>
        <pc:sldMkLst>
          <pc:docMk/>
          <pc:sldMk cId="1562004838" sldId="260"/>
        </pc:sldMkLst>
        <pc:spChg chg="mod">
          <ac:chgData name="Mark P Bolda" userId="6ef9268a-09b6-4c03-bd3f-2a582ddbd405" providerId="ADAL" clId="{A14A29E3-987E-45C0-8026-FCB8F0EAE35D}" dt="2026-01-29T17:19:33.748" v="883" actId="20577"/>
          <ac:spMkLst>
            <pc:docMk/>
            <pc:sldMk cId="1562004838" sldId="260"/>
            <ac:spMk id="2" creationId="{CFDCBBAB-B7E7-60A1-84B0-D25BD170F417}"/>
          </ac:spMkLst>
        </pc:spChg>
        <pc:graphicFrameChg chg="mod modGraphic">
          <ac:chgData name="Mark P Bolda" userId="6ef9268a-09b6-4c03-bd3f-2a582ddbd405" providerId="ADAL" clId="{A14A29E3-987E-45C0-8026-FCB8F0EAE35D}" dt="2026-01-31T15:35:03.296" v="941" actId="20577"/>
          <ac:graphicFrameMkLst>
            <pc:docMk/>
            <pc:sldMk cId="1562004838" sldId="260"/>
            <ac:graphicFrameMk id="4" creationId="{B9811005-A678-198A-B60F-DBCBE621626E}"/>
          </ac:graphicFrameMkLst>
        </pc:graphicFrameChg>
      </pc:sldChg>
      <pc:sldChg chg="modSp add mod ord">
        <pc:chgData name="Mark P Bolda" userId="6ef9268a-09b6-4c03-bd3f-2a582ddbd405" providerId="ADAL" clId="{A14A29E3-987E-45C0-8026-FCB8F0EAE35D}" dt="2026-02-07T18:22:26.653" v="1071" actId="20577"/>
        <pc:sldMkLst>
          <pc:docMk/>
          <pc:sldMk cId="3463219481" sldId="262"/>
        </pc:sldMkLst>
        <pc:spChg chg="mod">
          <ac:chgData name="Mark P Bolda" userId="6ef9268a-09b6-4c03-bd3f-2a582ddbd405" providerId="ADAL" clId="{A14A29E3-987E-45C0-8026-FCB8F0EAE35D}" dt="2026-02-07T18:22:26.653" v="1071" actId="20577"/>
          <ac:spMkLst>
            <pc:docMk/>
            <pc:sldMk cId="3463219481" sldId="262"/>
            <ac:spMk id="3" creationId="{343A07FF-1845-94BD-7114-72B5D9F603A5}"/>
          </ac:spMkLst>
        </pc:spChg>
      </pc:sldChg>
      <pc:sldChg chg="modSp mod">
        <pc:chgData name="Mark P Bolda" userId="6ef9268a-09b6-4c03-bd3f-2a582ddbd405" providerId="ADAL" clId="{A14A29E3-987E-45C0-8026-FCB8F0EAE35D}" dt="2026-01-31T15:32:48.119" v="924" actId="20577"/>
        <pc:sldMkLst>
          <pc:docMk/>
          <pc:sldMk cId="2500469589" sldId="280"/>
        </pc:sldMkLst>
        <pc:spChg chg="mod">
          <ac:chgData name="Mark P Bolda" userId="6ef9268a-09b6-4c03-bd3f-2a582ddbd405" providerId="ADAL" clId="{A14A29E3-987E-45C0-8026-FCB8F0EAE35D}" dt="2026-01-31T15:32:48.119" v="924" actId="20577"/>
          <ac:spMkLst>
            <pc:docMk/>
            <pc:sldMk cId="2500469589" sldId="280"/>
            <ac:spMk id="3" creationId="{9046858D-D9EB-F195-AB07-73DACA7F9007}"/>
          </ac:spMkLst>
        </pc:spChg>
      </pc:sldChg>
      <pc:sldChg chg="modSp mod">
        <pc:chgData name="Mark P Bolda" userId="6ef9268a-09b6-4c03-bd3f-2a582ddbd405" providerId="ADAL" clId="{A14A29E3-987E-45C0-8026-FCB8F0EAE35D}" dt="2026-01-28T18:04:13.508" v="304" actId="255"/>
        <pc:sldMkLst>
          <pc:docMk/>
          <pc:sldMk cId="499008963" sldId="285"/>
        </pc:sldMkLst>
        <pc:spChg chg="mod">
          <ac:chgData name="Mark P Bolda" userId="6ef9268a-09b6-4c03-bd3f-2a582ddbd405" providerId="ADAL" clId="{A14A29E3-987E-45C0-8026-FCB8F0EAE35D}" dt="2026-01-28T18:04:13.508" v="304" actId="255"/>
          <ac:spMkLst>
            <pc:docMk/>
            <pc:sldMk cId="499008963" sldId="285"/>
            <ac:spMk id="8" creationId="{C6CDE6CB-4914-EC1C-4E99-BA24A8E1E5C9}"/>
          </ac:spMkLst>
        </pc:spChg>
        <pc:spChg chg="mod">
          <ac:chgData name="Mark P Bolda" userId="6ef9268a-09b6-4c03-bd3f-2a582ddbd405" providerId="ADAL" clId="{A14A29E3-987E-45C0-8026-FCB8F0EAE35D}" dt="2026-01-28T18:04:07.082" v="303" actId="122"/>
          <ac:spMkLst>
            <pc:docMk/>
            <pc:sldMk cId="499008963" sldId="285"/>
            <ac:spMk id="9" creationId="{5917C7C0-9F94-7169-7BF7-8186488BC683}"/>
          </ac:spMkLst>
        </pc:spChg>
      </pc:sldChg>
      <pc:sldChg chg="addSp modSp mod">
        <pc:chgData name="Mark P Bolda" userId="6ef9268a-09b6-4c03-bd3f-2a582ddbd405" providerId="ADAL" clId="{A14A29E3-987E-45C0-8026-FCB8F0EAE35D}" dt="2026-01-31T15:57:39.309" v="999" actId="20577"/>
        <pc:sldMkLst>
          <pc:docMk/>
          <pc:sldMk cId="2880018875" sldId="290"/>
        </pc:sldMkLst>
        <pc:spChg chg="mod">
          <ac:chgData name="Mark P Bolda" userId="6ef9268a-09b6-4c03-bd3f-2a582ddbd405" providerId="ADAL" clId="{A14A29E3-987E-45C0-8026-FCB8F0EAE35D}" dt="2026-01-28T17:19:03.463" v="43" actId="20577"/>
          <ac:spMkLst>
            <pc:docMk/>
            <pc:sldMk cId="2880018875" sldId="290"/>
            <ac:spMk id="2" creationId="{CBD9361E-49B6-2B95-D0C2-AD4CE7F6694B}"/>
          </ac:spMkLst>
        </pc:spChg>
        <pc:spChg chg="mod">
          <ac:chgData name="Mark P Bolda" userId="6ef9268a-09b6-4c03-bd3f-2a582ddbd405" providerId="ADAL" clId="{A14A29E3-987E-45C0-8026-FCB8F0EAE35D}" dt="2026-01-31T15:33:20.560" v="926" actId="1076"/>
          <ac:spMkLst>
            <pc:docMk/>
            <pc:sldMk cId="2880018875" sldId="290"/>
            <ac:spMk id="6" creationId="{DD1D4D56-854B-8982-43C3-F1EC103721B6}"/>
          </ac:spMkLst>
        </pc:spChg>
        <pc:graphicFrameChg chg="add mod modGraphic">
          <ac:chgData name="Mark P Bolda" userId="6ef9268a-09b6-4c03-bd3f-2a582ddbd405" providerId="ADAL" clId="{A14A29E3-987E-45C0-8026-FCB8F0EAE35D}" dt="2026-01-31T15:33:29.085" v="927" actId="1076"/>
          <ac:graphicFrameMkLst>
            <pc:docMk/>
            <pc:sldMk cId="2880018875" sldId="290"/>
            <ac:graphicFrameMk id="3" creationId="{48074AEF-C59E-CCD6-4D68-7EF1992682CE}"/>
          </ac:graphicFrameMkLst>
        </pc:graphicFrameChg>
        <pc:graphicFrameChg chg="mod modGraphic">
          <ac:chgData name="Mark P Bolda" userId="6ef9268a-09b6-4c03-bd3f-2a582ddbd405" providerId="ADAL" clId="{A14A29E3-987E-45C0-8026-FCB8F0EAE35D}" dt="2026-01-31T15:57:39.309" v="999" actId="20577"/>
          <ac:graphicFrameMkLst>
            <pc:docMk/>
            <pc:sldMk cId="2880018875" sldId="290"/>
            <ac:graphicFrameMk id="5" creationId="{AD7BB581-B3AE-32F5-F995-BC3FF6758A08}"/>
          </ac:graphicFrameMkLst>
        </pc:graphicFrameChg>
      </pc:sldChg>
      <pc:sldChg chg="modSp mod">
        <pc:chgData name="Mark P Bolda" userId="6ef9268a-09b6-4c03-bd3f-2a582ddbd405" providerId="ADAL" clId="{A14A29E3-987E-45C0-8026-FCB8F0EAE35D}" dt="2026-02-07T18:21:56.340" v="1063" actId="2165"/>
        <pc:sldMkLst>
          <pc:docMk/>
          <pc:sldMk cId="287215788" sldId="291"/>
        </pc:sldMkLst>
        <pc:spChg chg="mod">
          <ac:chgData name="Mark P Bolda" userId="6ef9268a-09b6-4c03-bd3f-2a582ddbd405" providerId="ADAL" clId="{A14A29E3-987E-45C0-8026-FCB8F0EAE35D}" dt="2026-01-28T17:19:11.803" v="50" actId="20577"/>
          <ac:spMkLst>
            <pc:docMk/>
            <pc:sldMk cId="287215788" sldId="291"/>
            <ac:spMk id="2" creationId="{56FAADBE-3D6C-2F15-9568-BE727DA24247}"/>
          </ac:spMkLst>
        </pc:spChg>
        <pc:spChg chg="mod">
          <ac:chgData name="Mark P Bolda" userId="6ef9268a-09b6-4c03-bd3f-2a582ddbd405" providerId="ADAL" clId="{A14A29E3-987E-45C0-8026-FCB8F0EAE35D}" dt="2026-01-29T17:06:11.528" v="833" actId="1076"/>
          <ac:spMkLst>
            <pc:docMk/>
            <pc:sldMk cId="287215788" sldId="291"/>
            <ac:spMk id="5" creationId="{CC39E86A-04BC-0DAD-8609-BB954E091D36}"/>
          </ac:spMkLst>
        </pc:spChg>
        <pc:graphicFrameChg chg="mod modGraphic">
          <ac:chgData name="Mark P Bolda" userId="6ef9268a-09b6-4c03-bd3f-2a582ddbd405" providerId="ADAL" clId="{A14A29E3-987E-45C0-8026-FCB8F0EAE35D}" dt="2026-02-07T18:21:56.340" v="1063" actId="2165"/>
          <ac:graphicFrameMkLst>
            <pc:docMk/>
            <pc:sldMk cId="287215788" sldId="291"/>
            <ac:graphicFrameMk id="4" creationId="{FE79374D-184E-7180-3534-7AE80F5D126A}"/>
          </ac:graphicFrameMkLst>
        </pc:graphicFrameChg>
      </pc:sldChg>
      <pc:sldChg chg="modSp add mod setBg">
        <pc:chgData name="Mark P Bolda" userId="6ef9268a-09b6-4c03-bd3f-2a582ddbd405" providerId="ADAL" clId="{A14A29E3-987E-45C0-8026-FCB8F0EAE35D}" dt="2026-01-28T17:58:28.231" v="195" actId="20577"/>
        <pc:sldMkLst>
          <pc:docMk/>
          <pc:sldMk cId="2131782371" sldId="292"/>
        </pc:sldMkLst>
        <pc:graphicFrameChg chg="modGraphic">
          <ac:chgData name="Mark P Bolda" userId="6ef9268a-09b6-4c03-bd3f-2a582ddbd405" providerId="ADAL" clId="{A14A29E3-987E-45C0-8026-FCB8F0EAE35D}" dt="2026-01-28T17:58:28.231" v="195" actId="20577"/>
          <ac:graphicFrameMkLst>
            <pc:docMk/>
            <pc:sldMk cId="2131782371" sldId="292"/>
            <ac:graphicFrameMk id="8" creationId="{4C2EE3E1-CF9B-3EFB-9541-E9E588D99751}"/>
          </ac:graphicFrameMkLst>
        </pc:graphicFrameChg>
      </pc:sldChg>
      <pc:sldChg chg="modSp mod">
        <pc:chgData name="Mark P Bolda" userId="6ef9268a-09b6-4c03-bd3f-2a582ddbd405" providerId="ADAL" clId="{A14A29E3-987E-45C0-8026-FCB8F0EAE35D}" dt="2026-01-31T15:57:18.109" v="993" actId="20577"/>
        <pc:sldMkLst>
          <pc:docMk/>
          <pc:sldMk cId="1845743942" sldId="293"/>
        </pc:sldMkLst>
        <pc:spChg chg="mod">
          <ac:chgData name="Mark P Bolda" userId="6ef9268a-09b6-4c03-bd3f-2a582ddbd405" providerId="ADAL" clId="{A14A29E3-987E-45C0-8026-FCB8F0EAE35D}" dt="2026-01-31T15:57:18.109" v="993" actId="20577"/>
          <ac:spMkLst>
            <pc:docMk/>
            <pc:sldMk cId="1845743942" sldId="293"/>
            <ac:spMk id="2" creationId="{01FB805C-D374-CAFF-86AE-715481C14D1C}"/>
          </ac:spMkLst>
        </pc:spChg>
        <pc:graphicFrameChg chg="mod">
          <ac:chgData name="Mark P Bolda" userId="6ef9268a-09b6-4c03-bd3f-2a582ddbd405" providerId="ADAL" clId="{A14A29E3-987E-45C0-8026-FCB8F0EAE35D}" dt="2026-01-31T15:56:53.725" v="950" actId="1076"/>
          <ac:graphicFrameMkLst>
            <pc:docMk/>
            <pc:sldMk cId="1845743942" sldId="293"/>
            <ac:graphicFrameMk id="4" creationId="{A2D5ADB1-5921-F4EF-9ECB-7FD37C4B3B53}"/>
          </ac:graphicFrameMkLst>
        </pc:graphicFrameChg>
        <pc:graphicFrameChg chg="mod">
          <ac:chgData name="Mark P Bolda" userId="6ef9268a-09b6-4c03-bd3f-2a582ddbd405" providerId="ADAL" clId="{A14A29E3-987E-45C0-8026-FCB8F0EAE35D}" dt="2026-01-31T15:56:47.216" v="949" actId="1076"/>
          <ac:graphicFrameMkLst>
            <pc:docMk/>
            <pc:sldMk cId="1845743942" sldId="293"/>
            <ac:graphicFrameMk id="5" creationId="{0FDF5A5B-DF1B-6A9F-D97F-A156A1C3B239}"/>
          </ac:graphicFrameMkLst>
        </pc:graphicFrameChg>
      </pc:sldChg>
      <pc:sldChg chg="modSp mod">
        <pc:chgData name="Mark P Bolda" userId="6ef9268a-09b6-4c03-bd3f-2a582ddbd405" providerId="ADAL" clId="{A14A29E3-987E-45C0-8026-FCB8F0EAE35D}" dt="2026-01-28T17:20:06.976" v="77" actId="122"/>
        <pc:sldMkLst>
          <pc:docMk/>
          <pc:sldMk cId="4225688728" sldId="299"/>
        </pc:sldMkLst>
        <pc:spChg chg="mod">
          <ac:chgData name="Mark P Bolda" userId="6ef9268a-09b6-4c03-bd3f-2a582ddbd405" providerId="ADAL" clId="{A14A29E3-987E-45C0-8026-FCB8F0EAE35D}" dt="2026-01-28T17:20:06.976" v="77" actId="122"/>
          <ac:spMkLst>
            <pc:docMk/>
            <pc:sldMk cId="4225688728" sldId="299"/>
            <ac:spMk id="2" creationId="{D839EF6D-CAF7-E79B-9830-B2F1EBAEE8D9}"/>
          </ac:spMkLst>
        </pc:spChg>
      </pc:sldChg>
      <pc:sldChg chg="addSp delSp modSp new mod ord">
        <pc:chgData name="Mark P Bolda" userId="6ef9268a-09b6-4c03-bd3f-2a582ddbd405" providerId="ADAL" clId="{A14A29E3-987E-45C0-8026-FCB8F0EAE35D}" dt="2026-01-28T17:57:50.197" v="182" actId="20577"/>
        <pc:sldMkLst>
          <pc:docMk/>
          <pc:sldMk cId="3792075278" sldId="305"/>
        </pc:sldMkLst>
        <pc:spChg chg="add mod">
          <ac:chgData name="Mark P Bolda" userId="6ef9268a-09b6-4c03-bd3f-2a582ddbd405" providerId="ADAL" clId="{A14A29E3-987E-45C0-8026-FCB8F0EAE35D}" dt="2026-01-28T17:57:00.076" v="174" actId="1076"/>
          <ac:spMkLst>
            <pc:docMk/>
            <pc:sldMk cId="3792075278" sldId="305"/>
            <ac:spMk id="3" creationId="{584854AD-F5EE-7804-41F7-51A6371C0216}"/>
          </ac:spMkLst>
        </pc:spChg>
        <pc:graphicFrameChg chg="add mod modGraphic">
          <ac:chgData name="Mark P Bolda" userId="6ef9268a-09b6-4c03-bd3f-2a582ddbd405" providerId="ADAL" clId="{A14A29E3-987E-45C0-8026-FCB8F0EAE35D}" dt="2026-01-28T17:57:50.197" v="182" actId="20577"/>
          <ac:graphicFrameMkLst>
            <pc:docMk/>
            <pc:sldMk cId="3792075278" sldId="305"/>
            <ac:graphicFrameMk id="6" creationId="{561EB923-11CE-2E0C-C361-4EABA09CFDA5}"/>
          </ac:graphicFrameMkLst>
        </pc:graphicFrameChg>
        <pc:picChg chg="add mod">
          <ac:chgData name="Mark P Bolda" userId="6ef9268a-09b6-4c03-bd3f-2a582ddbd405" providerId="ADAL" clId="{A14A29E3-987E-45C0-8026-FCB8F0EAE35D}" dt="2026-01-28T17:55:04.676" v="155" actId="1076"/>
          <ac:picMkLst>
            <pc:docMk/>
            <pc:sldMk cId="3792075278" sldId="305"/>
            <ac:picMk id="2" creationId="{289BEAB6-5434-6AD7-102D-1F5EFDB7E30D}"/>
          </ac:picMkLst>
        </pc:picChg>
      </pc:sldChg>
      <pc:sldChg chg="modSp new mod">
        <pc:chgData name="Mark P Bolda" userId="6ef9268a-09b6-4c03-bd3f-2a582ddbd405" providerId="ADAL" clId="{A14A29E3-987E-45C0-8026-FCB8F0EAE35D}" dt="2026-01-31T15:56:19.880" v="947" actId="20577"/>
        <pc:sldMkLst>
          <pc:docMk/>
          <pc:sldMk cId="2754146128" sldId="306"/>
        </pc:sldMkLst>
        <pc:spChg chg="mod">
          <ac:chgData name="Mark P Bolda" userId="6ef9268a-09b6-4c03-bd3f-2a582ddbd405" providerId="ADAL" clId="{A14A29E3-987E-45C0-8026-FCB8F0EAE35D}" dt="2026-01-28T18:30:00.824" v="407" actId="20577"/>
          <ac:spMkLst>
            <pc:docMk/>
            <pc:sldMk cId="2754146128" sldId="306"/>
            <ac:spMk id="2" creationId="{DA0ED7CC-9A63-5F11-D063-77CAE19E3BD5}"/>
          </ac:spMkLst>
        </pc:spChg>
        <pc:spChg chg="mod">
          <ac:chgData name="Mark P Bolda" userId="6ef9268a-09b6-4c03-bd3f-2a582ddbd405" providerId="ADAL" clId="{A14A29E3-987E-45C0-8026-FCB8F0EAE35D}" dt="2026-01-31T15:56:19.880" v="947" actId="20577"/>
          <ac:spMkLst>
            <pc:docMk/>
            <pc:sldMk cId="2754146128" sldId="306"/>
            <ac:spMk id="3" creationId="{4E7DA823-CA9A-4A0B-499F-24766E38DA36}"/>
          </ac:spMkLst>
        </pc:spChg>
      </pc:sldChg>
      <pc:sldChg chg="modSp add mod">
        <pc:chgData name="Mark P Bolda" userId="6ef9268a-09b6-4c03-bd3f-2a582ddbd405" providerId="ADAL" clId="{A14A29E3-987E-45C0-8026-FCB8F0EAE35D}" dt="2026-02-07T18:23:34.681" v="1084" actId="1076"/>
        <pc:sldMkLst>
          <pc:docMk/>
          <pc:sldMk cId="2332749197" sldId="307"/>
        </pc:sldMkLst>
        <pc:graphicFrameChg chg="mod modGraphic">
          <ac:chgData name="Mark P Bolda" userId="6ef9268a-09b6-4c03-bd3f-2a582ddbd405" providerId="ADAL" clId="{A14A29E3-987E-45C0-8026-FCB8F0EAE35D}" dt="2026-02-07T18:23:34.681" v="1084" actId="1076"/>
          <ac:graphicFrameMkLst>
            <pc:docMk/>
            <pc:sldMk cId="2332749197" sldId="307"/>
            <ac:graphicFrameMk id="4" creationId="{F31F7A28-D45C-FB0A-3CBB-7E4415E33FE6}"/>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AA25F-CC0F-EDE5-7CA0-9781689CE85E}"/>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8D41ABD8-4647-3104-CC9F-43AC9174C1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FA1ACF-7B57-92D9-37A4-B69C6629B369}"/>
              </a:ext>
            </a:extLst>
          </p:cNvPr>
          <p:cNvSpPr>
            <a:spLocks noGrp="1"/>
          </p:cNvSpPr>
          <p:nvPr>
            <p:ph type="dt" sz="half" idx="10"/>
          </p:nvPr>
        </p:nvSpPr>
        <p:spPr/>
        <p:txBody>
          <a:bodyPr/>
          <a:lstStyle/>
          <a:p>
            <a:fld id="{063EDC4B-0852-4F46-BFA2-81F456D53FC2}" type="datetimeFigureOut">
              <a:rPr lang="en-US" smtClean="0"/>
              <a:t>2/9/26</a:t>
            </a:fld>
            <a:endParaRPr lang="en-US"/>
          </a:p>
        </p:txBody>
      </p:sp>
      <p:sp>
        <p:nvSpPr>
          <p:cNvPr id="5" name="Footer Placeholder 4">
            <a:extLst>
              <a:ext uri="{FF2B5EF4-FFF2-40B4-BE49-F238E27FC236}">
                <a16:creationId xmlns:a16="http://schemas.microsoft.com/office/drawing/2014/main" id="{ADC11C65-099F-F75A-A071-E8DE15751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73CC73-3283-0DD3-FA0D-C1E0DD8E5805}"/>
              </a:ext>
            </a:extLst>
          </p:cNvPr>
          <p:cNvSpPr>
            <a:spLocks noGrp="1"/>
          </p:cNvSpPr>
          <p:nvPr>
            <p:ph type="sldNum" sz="quarter" idx="12"/>
          </p:nvPr>
        </p:nvSpPr>
        <p:spPr/>
        <p:txBody>
          <a:bodyPr/>
          <a:lstStyle/>
          <a:p>
            <a:fld id="{CCD5B721-B2EA-48D7-9DB1-4634699F6597}" type="slidenum">
              <a:rPr lang="en-US" smtClean="0"/>
              <a:t>‹#›</a:t>
            </a:fld>
            <a:endParaRPr lang="en-US"/>
          </a:p>
        </p:txBody>
      </p:sp>
    </p:spTree>
    <p:extLst>
      <p:ext uri="{BB962C8B-B14F-4D97-AF65-F5344CB8AC3E}">
        <p14:creationId xmlns:p14="http://schemas.microsoft.com/office/powerpoint/2010/main" val="366146084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8B5D5-F7D7-2ADE-74F3-F79AEDA41A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F3969A-0C0E-8A17-E361-05358F58F8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E18E4E-B2FB-8407-20A6-98FC72E3A13F}"/>
              </a:ext>
            </a:extLst>
          </p:cNvPr>
          <p:cNvSpPr>
            <a:spLocks noGrp="1"/>
          </p:cNvSpPr>
          <p:nvPr>
            <p:ph type="dt" sz="half" idx="10"/>
          </p:nvPr>
        </p:nvSpPr>
        <p:spPr/>
        <p:txBody>
          <a:bodyPr/>
          <a:lstStyle/>
          <a:p>
            <a:fld id="{063EDC4B-0852-4F46-BFA2-81F456D53FC2}" type="datetimeFigureOut">
              <a:rPr lang="en-US" smtClean="0"/>
              <a:t>2/9/26</a:t>
            </a:fld>
            <a:endParaRPr lang="en-US"/>
          </a:p>
        </p:txBody>
      </p:sp>
      <p:sp>
        <p:nvSpPr>
          <p:cNvPr id="5" name="Footer Placeholder 4">
            <a:extLst>
              <a:ext uri="{FF2B5EF4-FFF2-40B4-BE49-F238E27FC236}">
                <a16:creationId xmlns:a16="http://schemas.microsoft.com/office/drawing/2014/main" id="{92141323-9BE6-8605-AF38-4B0782FC73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8C8D91-4779-22B8-433A-99DBC07F18DA}"/>
              </a:ext>
            </a:extLst>
          </p:cNvPr>
          <p:cNvSpPr>
            <a:spLocks noGrp="1"/>
          </p:cNvSpPr>
          <p:nvPr>
            <p:ph type="sldNum" sz="quarter" idx="12"/>
          </p:nvPr>
        </p:nvSpPr>
        <p:spPr/>
        <p:txBody>
          <a:bodyPr/>
          <a:lstStyle/>
          <a:p>
            <a:fld id="{CCD5B721-B2EA-48D7-9DB1-4634699F6597}" type="slidenum">
              <a:rPr lang="en-US" smtClean="0"/>
              <a:t>‹#›</a:t>
            </a:fld>
            <a:endParaRPr lang="en-US"/>
          </a:p>
        </p:txBody>
      </p:sp>
    </p:spTree>
    <p:extLst>
      <p:ext uri="{BB962C8B-B14F-4D97-AF65-F5344CB8AC3E}">
        <p14:creationId xmlns:p14="http://schemas.microsoft.com/office/powerpoint/2010/main" val="1635553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C0B8DD-C823-1783-9287-FAA9E328C4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2B09A3-82F4-9075-E5FB-24009A5F12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656841-E78C-A28B-0A9B-BA01CD11A62B}"/>
              </a:ext>
            </a:extLst>
          </p:cNvPr>
          <p:cNvSpPr>
            <a:spLocks noGrp="1"/>
          </p:cNvSpPr>
          <p:nvPr>
            <p:ph type="dt" sz="half" idx="10"/>
          </p:nvPr>
        </p:nvSpPr>
        <p:spPr/>
        <p:txBody>
          <a:bodyPr/>
          <a:lstStyle/>
          <a:p>
            <a:fld id="{063EDC4B-0852-4F46-BFA2-81F456D53FC2}" type="datetimeFigureOut">
              <a:rPr lang="en-US" smtClean="0"/>
              <a:t>2/9/26</a:t>
            </a:fld>
            <a:endParaRPr lang="en-US"/>
          </a:p>
        </p:txBody>
      </p:sp>
      <p:sp>
        <p:nvSpPr>
          <p:cNvPr id="5" name="Footer Placeholder 4">
            <a:extLst>
              <a:ext uri="{FF2B5EF4-FFF2-40B4-BE49-F238E27FC236}">
                <a16:creationId xmlns:a16="http://schemas.microsoft.com/office/drawing/2014/main" id="{FCB3616F-9EBA-88E4-7D21-E274FDD9A3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DEEEA9-0FDB-5806-4F98-D83107E81CE0}"/>
              </a:ext>
            </a:extLst>
          </p:cNvPr>
          <p:cNvSpPr>
            <a:spLocks noGrp="1"/>
          </p:cNvSpPr>
          <p:nvPr>
            <p:ph type="sldNum" sz="quarter" idx="12"/>
          </p:nvPr>
        </p:nvSpPr>
        <p:spPr/>
        <p:txBody>
          <a:bodyPr/>
          <a:lstStyle/>
          <a:p>
            <a:fld id="{CCD5B721-B2EA-48D7-9DB1-4634699F6597}" type="slidenum">
              <a:rPr lang="en-US" smtClean="0"/>
              <a:t>‹#›</a:t>
            </a:fld>
            <a:endParaRPr lang="en-US"/>
          </a:p>
        </p:txBody>
      </p:sp>
    </p:spTree>
    <p:extLst>
      <p:ext uri="{BB962C8B-B14F-4D97-AF65-F5344CB8AC3E}">
        <p14:creationId xmlns:p14="http://schemas.microsoft.com/office/powerpoint/2010/main" val="2713611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04F88-C5C0-DAB4-F233-4D365687C0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F5BB78-1A52-6398-0355-D472EFDD09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E51737-9E1A-212C-DDFA-4358369B45B8}"/>
              </a:ext>
            </a:extLst>
          </p:cNvPr>
          <p:cNvSpPr>
            <a:spLocks noGrp="1"/>
          </p:cNvSpPr>
          <p:nvPr>
            <p:ph type="dt" sz="half" idx="10"/>
          </p:nvPr>
        </p:nvSpPr>
        <p:spPr/>
        <p:txBody>
          <a:bodyPr/>
          <a:lstStyle/>
          <a:p>
            <a:fld id="{063EDC4B-0852-4F46-BFA2-81F456D53FC2}" type="datetimeFigureOut">
              <a:rPr lang="en-US" smtClean="0"/>
              <a:t>2/9/26</a:t>
            </a:fld>
            <a:endParaRPr lang="en-US"/>
          </a:p>
        </p:txBody>
      </p:sp>
      <p:sp>
        <p:nvSpPr>
          <p:cNvPr id="5" name="Footer Placeholder 4">
            <a:extLst>
              <a:ext uri="{FF2B5EF4-FFF2-40B4-BE49-F238E27FC236}">
                <a16:creationId xmlns:a16="http://schemas.microsoft.com/office/drawing/2014/main" id="{05B34FDE-F18F-E418-CAC6-6C2B8A4E0E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FE6C7-E542-EE35-ED70-B311F3CE65E8}"/>
              </a:ext>
            </a:extLst>
          </p:cNvPr>
          <p:cNvSpPr>
            <a:spLocks noGrp="1"/>
          </p:cNvSpPr>
          <p:nvPr>
            <p:ph type="sldNum" sz="quarter" idx="12"/>
          </p:nvPr>
        </p:nvSpPr>
        <p:spPr/>
        <p:txBody>
          <a:bodyPr/>
          <a:lstStyle/>
          <a:p>
            <a:fld id="{CCD5B721-B2EA-48D7-9DB1-4634699F6597}" type="slidenum">
              <a:rPr lang="en-US" smtClean="0"/>
              <a:t>‹#›</a:t>
            </a:fld>
            <a:endParaRPr lang="en-US"/>
          </a:p>
        </p:txBody>
      </p:sp>
    </p:spTree>
    <p:extLst>
      <p:ext uri="{BB962C8B-B14F-4D97-AF65-F5344CB8AC3E}">
        <p14:creationId xmlns:p14="http://schemas.microsoft.com/office/powerpoint/2010/main" val="69936973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1040C-9C6F-3F4A-DBE2-8AC81627C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89C6CE-8BA2-C2EB-D5E1-F46982FC694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8A93B8-5F8B-FDB0-23CC-39B0B96AA3A8}"/>
              </a:ext>
            </a:extLst>
          </p:cNvPr>
          <p:cNvSpPr>
            <a:spLocks noGrp="1"/>
          </p:cNvSpPr>
          <p:nvPr>
            <p:ph type="dt" sz="half" idx="10"/>
          </p:nvPr>
        </p:nvSpPr>
        <p:spPr/>
        <p:txBody>
          <a:bodyPr/>
          <a:lstStyle/>
          <a:p>
            <a:fld id="{063EDC4B-0852-4F46-BFA2-81F456D53FC2}" type="datetimeFigureOut">
              <a:rPr lang="en-US" smtClean="0"/>
              <a:t>2/9/26</a:t>
            </a:fld>
            <a:endParaRPr lang="en-US"/>
          </a:p>
        </p:txBody>
      </p:sp>
      <p:sp>
        <p:nvSpPr>
          <p:cNvPr id="5" name="Footer Placeholder 4">
            <a:extLst>
              <a:ext uri="{FF2B5EF4-FFF2-40B4-BE49-F238E27FC236}">
                <a16:creationId xmlns:a16="http://schemas.microsoft.com/office/drawing/2014/main" id="{672ABC3E-C8F8-CF6D-6A6D-FD435512CD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BD9C32-1586-66DA-2014-4535586C9BF2}"/>
              </a:ext>
            </a:extLst>
          </p:cNvPr>
          <p:cNvSpPr>
            <a:spLocks noGrp="1"/>
          </p:cNvSpPr>
          <p:nvPr>
            <p:ph type="sldNum" sz="quarter" idx="12"/>
          </p:nvPr>
        </p:nvSpPr>
        <p:spPr/>
        <p:txBody>
          <a:bodyPr/>
          <a:lstStyle/>
          <a:p>
            <a:fld id="{CCD5B721-B2EA-48D7-9DB1-4634699F6597}" type="slidenum">
              <a:rPr lang="en-US" smtClean="0"/>
              <a:t>‹#›</a:t>
            </a:fld>
            <a:endParaRPr lang="en-US"/>
          </a:p>
        </p:txBody>
      </p:sp>
    </p:spTree>
    <p:extLst>
      <p:ext uri="{BB962C8B-B14F-4D97-AF65-F5344CB8AC3E}">
        <p14:creationId xmlns:p14="http://schemas.microsoft.com/office/powerpoint/2010/main" val="154919816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B4EAE-34ED-79CF-DC2D-944F10082A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C8C119-1E81-FE9B-F32E-450682C60B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0AF3E2-E5E7-1F78-AF55-47F1E2C2A9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0AE7C4-6115-1EFB-E05D-9668181FAB9E}"/>
              </a:ext>
            </a:extLst>
          </p:cNvPr>
          <p:cNvSpPr>
            <a:spLocks noGrp="1"/>
          </p:cNvSpPr>
          <p:nvPr>
            <p:ph type="dt" sz="half" idx="10"/>
          </p:nvPr>
        </p:nvSpPr>
        <p:spPr/>
        <p:txBody>
          <a:bodyPr/>
          <a:lstStyle/>
          <a:p>
            <a:fld id="{063EDC4B-0852-4F46-BFA2-81F456D53FC2}" type="datetimeFigureOut">
              <a:rPr lang="en-US" smtClean="0"/>
              <a:t>2/9/26</a:t>
            </a:fld>
            <a:endParaRPr lang="en-US"/>
          </a:p>
        </p:txBody>
      </p:sp>
      <p:sp>
        <p:nvSpPr>
          <p:cNvPr id="6" name="Footer Placeholder 5">
            <a:extLst>
              <a:ext uri="{FF2B5EF4-FFF2-40B4-BE49-F238E27FC236}">
                <a16:creationId xmlns:a16="http://schemas.microsoft.com/office/drawing/2014/main" id="{27615D2F-44FE-2903-B654-4926163EDF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E19205-B7DE-8003-7ADB-184133E1CBD3}"/>
              </a:ext>
            </a:extLst>
          </p:cNvPr>
          <p:cNvSpPr>
            <a:spLocks noGrp="1"/>
          </p:cNvSpPr>
          <p:nvPr>
            <p:ph type="sldNum" sz="quarter" idx="12"/>
          </p:nvPr>
        </p:nvSpPr>
        <p:spPr/>
        <p:txBody>
          <a:bodyPr/>
          <a:lstStyle/>
          <a:p>
            <a:fld id="{CCD5B721-B2EA-48D7-9DB1-4634699F6597}" type="slidenum">
              <a:rPr lang="en-US" smtClean="0"/>
              <a:t>‹#›</a:t>
            </a:fld>
            <a:endParaRPr lang="en-US"/>
          </a:p>
        </p:txBody>
      </p:sp>
    </p:spTree>
    <p:extLst>
      <p:ext uri="{BB962C8B-B14F-4D97-AF65-F5344CB8AC3E}">
        <p14:creationId xmlns:p14="http://schemas.microsoft.com/office/powerpoint/2010/main" val="251465008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2">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3AD81-EF00-1DAB-E56B-1051589621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2F531D-2BCE-6B53-EC91-EA0ACAFCD0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61B164-997B-B40C-6F4D-2A7546960C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C8E1F1-D386-FC7E-8D67-3B7B29F9CC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7DDC2C-3446-D598-C991-A9EE0EA0B1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A34FB8-8D30-08DA-832B-EE84A0E3340B}"/>
              </a:ext>
            </a:extLst>
          </p:cNvPr>
          <p:cNvSpPr>
            <a:spLocks noGrp="1"/>
          </p:cNvSpPr>
          <p:nvPr>
            <p:ph type="dt" sz="half" idx="10"/>
          </p:nvPr>
        </p:nvSpPr>
        <p:spPr/>
        <p:txBody>
          <a:bodyPr/>
          <a:lstStyle/>
          <a:p>
            <a:fld id="{063EDC4B-0852-4F46-BFA2-81F456D53FC2}" type="datetimeFigureOut">
              <a:rPr lang="en-US" smtClean="0"/>
              <a:t>2/9/26</a:t>
            </a:fld>
            <a:endParaRPr lang="en-US"/>
          </a:p>
        </p:txBody>
      </p:sp>
      <p:sp>
        <p:nvSpPr>
          <p:cNvPr id="8" name="Footer Placeholder 7">
            <a:extLst>
              <a:ext uri="{FF2B5EF4-FFF2-40B4-BE49-F238E27FC236}">
                <a16:creationId xmlns:a16="http://schemas.microsoft.com/office/drawing/2014/main" id="{ACE77AAE-DDE8-59E9-E91C-044C14B50A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8C2568-9D3E-D67B-6C66-F6985462FD87}"/>
              </a:ext>
            </a:extLst>
          </p:cNvPr>
          <p:cNvSpPr>
            <a:spLocks noGrp="1"/>
          </p:cNvSpPr>
          <p:nvPr>
            <p:ph type="sldNum" sz="quarter" idx="12"/>
          </p:nvPr>
        </p:nvSpPr>
        <p:spPr/>
        <p:txBody>
          <a:bodyPr/>
          <a:lstStyle/>
          <a:p>
            <a:fld id="{CCD5B721-B2EA-48D7-9DB1-4634699F6597}" type="slidenum">
              <a:rPr lang="en-US" smtClean="0"/>
              <a:t>‹#›</a:t>
            </a:fld>
            <a:endParaRPr lang="en-US"/>
          </a:p>
        </p:txBody>
      </p:sp>
    </p:spTree>
    <p:extLst>
      <p:ext uri="{BB962C8B-B14F-4D97-AF65-F5344CB8AC3E}">
        <p14:creationId xmlns:p14="http://schemas.microsoft.com/office/powerpoint/2010/main" val="312387258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A9C76-4136-11B6-EA75-BDB07D03A3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9C5AE4-DF11-EB20-E38C-AA8CDB36ABEA}"/>
              </a:ext>
            </a:extLst>
          </p:cNvPr>
          <p:cNvSpPr>
            <a:spLocks noGrp="1"/>
          </p:cNvSpPr>
          <p:nvPr>
            <p:ph type="dt" sz="half" idx="10"/>
          </p:nvPr>
        </p:nvSpPr>
        <p:spPr/>
        <p:txBody>
          <a:bodyPr/>
          <a:lstStyle/>
          <a:p>
            <a:fld id="{063EDC4B-0852-4F46-BFA2-81F456D53FC2}" type="datetimeFigureOut">
              <a:rPr lang="en-US" smtClean="0"/>
              <a:t>2/9/26</a:t>
            </a:fld>
            <a:endParaRPr lang="en-US"/>
          </a:p>
        </p:txBody>
      </p:sp>
      <p:sp>
        <p:nvSpPr>
          <p:cNvPr id="4" name="Footer Placeholder 3">
            <a:extLst>
              <a:ext uri="{FF2B5EF4-FFF2-40B4-BE49-F238E27FC236}">
                <a16:creationId xmlns:a16="http://schemas.microsoft.com/office/drawing/2014/main" id="{C5DB5D14-9D75-453A-70D6-165F144343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E5CD57-400A-471B-BE0B-B7AEBE1921FD}"/>
              </a:ext>
            </a:extLst>
          </p:cNvPr>
          <p:cNvSpPr>
            <a:spLocks noGrp="1"/>
          </p:cNvSpPr>
          <p:nvPr>
            <p:ph type="sldNum" sz="quarter" idx="12"/>
          </p:nvPr>
        </p:nvSpPr>
        <p:spPr/>
        <p:txBody>
          <a:bodyPr/>
          <a:lstStyle/>
          <a:p>
            <a:fld id="{CCD5B721-B2EA-48D7-9DB1-4634699F6597}" type="slidenum">
              <a:rPr lang="en-US" smtClean="0"/>
              <a:t>‹#›</a:t>
            </a:fld>
            <a:endParaRPr lang="en-US"/>
          </a:p>
        </p:txBody>
      </p:sp>
    </p:spTree>
    <p:extLst>
      <p:ext uri="{BB962C8B-B14F-4D97-AF65-F5344CB8AC3E}">
        <p14:creationId xmlns:p14="http://schemas.microsoft.com/office/powerpoint/2010/main" val="84785116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4C2AC0-8878-F57C-09A9-D487EF8155A8}"/>
              </a:ext>
            </a:extLst>
          </p:cNvPr>
          <p:cNvSpPr>
            <a:spLocks noGrp="1"/>
          </p:cNvSpPr>
          <p:nvPr>
            <p:ph type="dt" sz="half" idx="10"/>
          </p:nvPr>
        </p:nvSpPr>
        <p:spPr/>
        <p:txBody>
          <a:bodyPr/>
          <a:lstStyle/>
          <a:p>
            <a:fld id="{063EDC4B-0852-4F46-BFA2-81F456D53FC2}" type="datetimeFigureOut">
              <a:rPr lang="en-US" smtClean="0"/>
              <a:t>2/9/26</a:t>
            </a:fld>
            <a:endParaRPr lang="en-US"/>
          </a:p>
        </p:txBody>
      </p:sp>
      <p:sp>
        <p:nvSpPr>
          <p:cNvPr id="3" name="Footer Placeholder 2">
            <a:extLst>
              <a:ext uri="{FF2B5EF4-FFF2-40B4-BE49-F238E27FC236}">
                <a16:creationId xmlns:a16="http://schemas.microsoft.com/office/drawing/2014/main" id="{705B13F6-6D47-C46C-C9E5-206D813483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922590-4359-E37D-C508-C894AF6DA4C2}"/>
              </a:ext>
            </a:extLst>
          </p:cNvPr>
          <p:cNvSpPr>
            <a:spLocks noGrp="1"/>
          </p:cNvSpPr>
          <p:nvPr>
            <p:ph type="sldNum" sz="quarter" idx="12"/>
          </p:nvPr>
        </p:nvSpPr>
        <p:spPr/>
        <p:txBody>
          <a:bodyPr/>
          <a:lstStyle/>
          <a:p>
            <a:fld id="{CCD5B721-B2EA-48D7-9DB1-4634699F6597}" type="slidenum">
              <a:rPr lang="en-US" smtClean="0"/>
              <a:t>‹#›</a:t>
            </a:fld>
            <a:endParaRPr lang="en-US"/>
          </a:p>
        </p:txBody>
      </p:sp>
    </p:spTree>
    <p:extLst>
      <p:ext uri="{BB962C8B-B14F-4D97-AF65-F5344CB8AC3E}">
        <p14:creationId xmlns:p14="http://schemas.microsoft.com/office/powerpoint/2010/main" val="4079862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BC4D1-667F-AD68-2374-79880137CF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D77FE6-9E1C-E1B0-134F-FA643648A1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135708-501F-70C1-687B-F55D09AB3C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5C8AB8-26DF-AF02-EAE9-A1D54866FF6C}"/>
              </a:ext>
            </a:extLst>
          </p:cNvPr>
          <p:cNvSpPr>
            <a:spLocks noGrp="1"/>
          </p:cNvSpPr>
          <p:nvPr>
            <p:ph type="dt" sz="half" idx="10"/>
          </p:nvPr>
        </p:nvSpPr>
        <p:spPr/>
        <p:txBody>
          <a:bodyPr/>
          <a:lstStyle/>
          <a:p>
            <a:fld id="{063EDC4B-0852-4F46-BFA2-81F456D53FC2}" type="datetimeFigureOut">
              <a:rPr lang="en-US" smtClean="0"/>
              <a:t>2/9/26</a:t>
            </a:fld>
            <a:endParaRPr lang="en-US"/>
          </a:p>
        </p:txBody>
      </p:sp>
      <p:sp>
        <p:nvSpPr>
          <p:cNvPr id="6" name="Footer Placeholder 5">
            <a:extLst>
              <a:ext uri="{FF2B5EF4-FFF2-40B4-BE49-F238E27FC236}">
                <a16:creationId xmlns:a16="http://schemas.microsoft.com/office/drawing/2014/main" id="{B7247B99-09C8-4E44-B3A8-0D15E7D87C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E3148F-7893-C115-9E97-B424EB9DD849}"/>
              </a:ext>
            </a:extLst>
          </p:cNvPr>
          <p:cNvSpPr>
            <a:spLocks noGrp="1"/>
          </p:cNvSpPr>
          <p:nvPr>
            <p:ph type="sldNum" sz="quarter" idx="12"/>
          </p:nvPr>
        </p:nvSpPr>
        <p:spPr/>
        <p:txBody>
          <a:bodyPr/>
          <a:lstStyle/>
          <a:p>
            <a:fld id="{CCD5B721-B2EA-48D7-9DB1-4634699F6597}" type="slidenum">
              <a:rPr lang="en-US" smtClean="0"/>
              <a:t>‹#›</a:t>
            </a:fld>
            <a:endParaRPr lang="en-US"/>
          </a:p>
        </p:txBody>
      </p:sp>
    </p:spTree>
    <p:extLst>
      <p:ext uri="{BB962C8B-B14F-4D97-AF65-F5344CB8AC3E}">
        <p14:creationId xmlns:p14="http://schemas.microsoft.com/office/powerpoint/2010/main" val="527221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FA572-9A71-AF2F-942D-15B9A8A493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BD8782-6AA1-2960-4344-D032AC8603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FB2714-7CF4-C612-E81F-81EFC0860A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6EE193-B44E-82B0-A5BB-CEAF8973297A}"/>
              </a:ext>
            </a:extLst>
          </p:cNvPr>
          <p:cNvSpPr>
            <a:spLocks noGrp="1"/>
          </p:cNvSpPr>
          <p:nvPr>
            <p:ph type="dt" sz="half" idx="10"/>
          </p:nvPr>
        </p:nvSpPr>
        <p:spPr/>
        <p:txBody>
          <a:bodyPr/>
          <a:lstStyle/>
          <a:p>
            <a:fld id="{063EDC4B-0852-4F46-BFA2-81F456D53FC2}" type="datetimeFigureOut">
              <a:rPr lang="en-US" smtClean="0"/>
              <a:t>2/9/26</a:t>
            </a:fld>
            <a:endParaRPr lang="en-US"/>
          </a:p>
        </p:txBody>
      </p:sp>
      <p:sp>
        <p:nvSpPr>
          <p:cNvPr id="6" name="Footer Placeholder 5">
            <a:extLst>
              <a:ext uri="{FF2B5EF4-FFF2-40B4-BE49-F238E27FC236}">
                <a16:creationId xmlns:a16="http://schemas.microsoft.com/office/drawing/2014/main" id="{471B8EC0-91D6-08D4-D9C9-62270059BA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C6125D-4B5B-40C5-F13A-37C85E21E223}"/>
              </a:ext>
            </a:extLst>
          </p:cNvPr>
          <p:cNvSpPr>
            <a:spLocks noGrp="1"/>
          </p:cNvSpPr>
          <p:nvPr>
            <p:ph type="sldNum" sz="quarter" idx="12"/>
          </p:nvPr>
        </p:nvSpPr>
        <p:spPr/>
        <p:txBody>
          <a:bodyPr/>
          <a:lstStyle/>
          <a:p>
            <a:fld id="{CCD5B721-B2EA-48D7-9DB1-4634699F6597}" type="slidenum">
              <a:rPr lang="en-US" smtClean="0"/>
              <a:t>‹#›</a:t>
            </a:fld>
            <a:endParaRPr lang="en-US"/>
          </a:p>
        </p:txBody>
      </p:sp>
    </p:spTree>
    <p:extLst>
      <p:ext uri="{BB962C8B-B14F-4D97-AF65-F5344CB8AC3E}">
        <p14:creationId xmlns:p14="http://schemas.microsoft.com/office/powerpoint/2010/main" val="1631342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8FED23-4D2D-11C3-E3D1-102B7E4746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0FE5D8-0A3D-5588-B88D-6826B4C76F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78FAAB-CEAF-93D9-763A-C4D2EA2626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3EDC4B-0852-4F46-BFA2-81F456D53FC2}" type="datetimeFigureOut">
              <a:rPr lang="en-US" smtClean="0"/>
              <a:t>2/9/26</a:t>
            </a:fld>
            <a:endParaRPr lang="en-US"/>
          </a:p>
        </p:txBody>
      </p:sp>
      <p:sp>
        <p:nvSpPr>
          <p:cNvPr id="5" name="Footer Placeholder 4">
            <a:extLst>
              <a:ext uri="{FF2B5EF4-FFF2-40B4-BE49-F238E27FC236}">
                <a16:creationId xmlns:a16="http://schemas.microsoft.com/office/drawing/2014/main" id="{03F04E8D-E27E-D361-AC24-B5DFE3BAC5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F3D98AA-80F8-C365-74FE-8CAEB73560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CD5B721-B2EA-48D7-9DB1-4634699F6597}" type="slidenum">
              <a:rPr lang="en-US" smtClean="0"/>
              <a:t>‹#›</a:t>
            </a:fld>
            <a:endParaRPr lang="en-US"/>
          </a:p>
        </p:txBody>
      </p:sp>
    </p:spTree>
    <p:extLst>
      <p:ext uri="{BB962C8B-B14F-4D97-AF65-F5344CB8AC3E}">
        <p14:creationId xmlns:p14="http://schemas.microsoft.com/office/powerpoint/2010/main" val="2528700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29354-F2B4-BDD7-7683-519220081CCA}"/>
              </a:ext>
            </a:extLst>
          </p:cNvPr>
          <p:cNvSpPr>
            <a:spLocks noGrp="1"/>
          </p:cNvSpPr>
          <p:nvPr>
            <p:ph type="ctrTitle"/>
          </p:nvPr>
        </p:nvSpPr>
        <p:spPr/>
        <p:txBody>
          <a:bodyPr>
            <a:normAutofit fontScale="90000"/>
          </a:bodyPr>
          <a:lstStyle/>
          <a:p>
            <a:r>
              <a:rPr lang="en-US" dirty="0"/>
              <a:t>Understanding Cold Conditioning in Strawberry</a:t>
            </a:r>
            <a:br>
              <a:rPr lang="en-US" dirty="0"/>
            </a:br>
            <a:r>
              <a:rPr lang="en-US" dirty="0"/>
              <a:t>2023-2025</a:t>
            </a:r>
          </a:p>
        </p:txBody>
      </p:sp>
      <p:sp>
        <p:nvSpPr>
          <p:cNvPr id="3" name="Subtitle 2">
            <a:extLst>
              <a:ext uri="{FF2B5EF4-FFF2-40B4-BE49-F238E27FC236}">
                <a16:creationId xmlns:a16="http://schemas.microsoft.com/office/drawing/2014/main" id="{7FBEB950-1830-5EF3-0B16-AFC1A6E36B26}"/>
              </a:ext>
            </a:extLst>
          </p:cNvPr>
          <p:cNvSpPr>
            <a:spLocks noGrp="1"/>
          </p:cNvSpPr>
          <p:nvPr>
            <p:ph type="subTitle" idx="1"/>
          </p:nvPr>
        </p:nvSpPr>
        <p:spPr/>
        <p:txBody>
          <a:bodyPr>
            <a:noAutofit/>
          </a:bodyPr>
          <a:lstStyle/>
          <a:p>
            <a:r>
              <a:rPr lang="en-US" sz="2000" dirty="0"/>
              <a:t>Mark Bolda, UC Cooperative Extension</a:t>
            </a:r>
          </a:p>
          <a:p>
            <a:r>
              <a:rPr lang="en-US" sz="2000" dirty="0"/>
              <a:t>CBC</a:t>
            </a:r>
          </a:p>
          <a:p>
            <a:r>
              <a:rPr lang="en-US" sz="2000" dirty="0" err="1"/>
              <a:t>Naturipe</a:t>
            </a:r>
            <a:r>
              <a:rPr lang="en-US" sz="2000"/>
              <a:t> - UC</a:t>
            </a:r>
            <a:endParaRPr lang="en-US" sz="2000" dirty="0"/>
          </a:p>
          <a:p>
            <a:r>
              <a:rPr lang="en-US" sz="2000" dirty="0"/>
              <a:t>Blazer-Wilkinson</a:t>
            </a:r>
          </a:p>
          <a:p>
            <a:r>
              <a:rPr lang="en-US" sz="2000" dirty="0"/>
              <a:t>Lassen Canyon Nursery</a:t>
            </a:r>
          </a:p>
          <a:p>
            <a:r>
              <a:rPr lang="en-US" sz="2000" dirty="0"/>
              <a:t>Crown Nursery</a:t>
            </a:r>
          </a:p>
          <a:p>
            <a:r>
              <a:rPr lang="en-US" sz="2000" dirty="0">
                <a:solidFill>
                  <a:schemeClr val="bg1"/>
                </a:solidFill>
              </a:rPr>
              <a:t>February 10, 2026</a:t>
            </a:r>
          </a:p>
        </p:txBody>
      </p:sp>
    </p:spTree>
    <p:extLst>
      <p:ext uri="{BB962C8B-B14F-4D97-AF65-F5344CB8AC3E}">
        <p14:creationId xmlns:p14="http://schemas.microsoft.com/office/powerpoint/2010/main" val="390844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9361E-49B6-2B95-D0C2-AD4CE7F6694B}"/>
              </a:ext>
            </a:extLst>
          </p:cNvPr>
          <p:cNvSpPr>
            <a:spLocks noGrp="1"/>
          </p:cNvSpPr>
          <p:nvPr>
            <p:ph type="title"/>
          </p:nvPr>
        </p:nvSpPr>
        <p:spPr/>
        <p:txBody>
          <a:bodyPr>
            <a:normAutofit fontScale="90000"/>
          </a:bodyPr>
          <a:lstStyle/>
          <a:p>
            <a:pPr algn="ctr"/>
            <a:r>
              <a:rPr lang="en-US" dirty="0"/>
              <a:t>Carbohydrate and Sugar Dynamics – Monterey</a:t>
            </a:r>
            <a:br>
              <a:rPr lang="en-US" dirty="0"/>
            </a:br>
            <a:r>
              <a:rPr lang="en-US" dirty="0"/>
              <a:t>2023</a:t>
            </a:r>
            <a:br>
              <a:rPr lang="en-US" dirty="0"/>
            </a:br>
            <a:endParaRPr lang="en-US" dirty="0"/>
          </a:p>
        </p:txBody>
      </p:sp>
      <p:graphicFrame>
        <p:nvGraphicFramePr>
          <p:cNvPr id="5" name="Content Placeholder 4">
            <a:extLst>
              <a:ext uri="{FF2B5EF4-FFF2-40B4-BE49-F238E27FC236}">
                <a16:creationId xmlns:a16="http://schemas.microsoft.com/office/drawing/2014/main" id="{AD7BB581-B3AE-32F5-F995-BC3FF6758A08}"/>
              </a:ext>
            </a:extLst>
          </p:cNvPr>
          <p:cNvGraphicFramePr>
            <a:graphicFrameLocks noGrp="1"/>
          </p:cNvGraphicFramePr>
          <p:nvPr>
            <p:ph idx="1"/>
            <p:extLst>
              <p:ext uri="{D42A27DB-BD31-4B8C-83A1-F6EECF244321}">
                <p14:modId xmlns:p14="http://schemas.microsoft.com/office/powerpoint/2010/main" val="2945739566"/>
              </p:ext>
            </p:extLst>
          </p:nvPr>
        </p:nvGraphicFramePr>
        <p:xfrm>
          <a:off x="2593848" y="1825625"/>
          <a:ext cx="7511140" cy="1854200"/>
        </p:xfrm>
        <a:graphic>
          <a:graphicData uri="http://schemas.openxmlformats.org/drawingml/2006/table">
            <a:tbl>
              <a:tblPr firstRow="1" bandRow="1">
                <a:tableStyleId>{5C22544A-7EE6-4342-B048-85BDC9FD1C3A}</a:tableStyleId>
              </a:tblPr>
              <a:tblGrid>
                <a:gridCol w="1502228">
                  <a:extLst>
                    <a:ext uri="{9D8B030D-6E8A-4147-A177-3AD203B41FA5}">
                      <a16:colId xmlns:a16="http://schemas.microsoft.com/office/drawing/2014/main" val="2439162876"/>
                    </a:ext>
                  </a:extLst>
                </a:gridCol>
                <a:gridCol w="1502228">
                  <a:extLst>
                    <a:ext uri="{9D8B030D-6E8A-4147-A177-3AD203B41FA5}">
                      <a16:colId xmlns:a16="http://schemas.microsoft.com/office/drawing/2014/main" val="3672177170"/>
                    </a:ext>
                  </a:extLst>
                </a:gridCol>
                <a:gridCol w="1502228">
                  <a:extLst>
                    <a:ext uri="{9D8B030D-6E8A-4147-A177-3AD203B41FA5}">
                      <a16:colId xmlns:a16="http://schemas.microsoft.com/office/drawing/2014/main" val="394143227"/>
                    </a:ext>
                  </a:extLst>
                </a:gridCol>
                <a:gridCol w="1502228">
                  <a:extLst>
                    <a:ext uri="{9D8B030D-6E8A-4147-A177-3AD203B41FA5}">
                      <a16:colId xmlns:a16="http://schemas.microsoft.com/office/drawing/2014/main" val="3518650733"/>
                    </a:ext>
                  </a:extLst>
                </a:gridCol>
                <a:gridCol w="1502228">
                  <a:extLst>
                    <a:ext uri="{9D8B030D-6E8A-4147-A177-3AD203B41FA5}">
                      <a16:colId xmlns:a16="http://schemas.microsoft.com/office/drawing/2014/main" val="2328718937"/>
                    </a:ext>
                  </a:extLst>
                </a:gridCol>
              </a:tblGrid>
              <a:tr h="370840">
                <a:tc>
                  <a:txBody>
                    <a:bodyPr/>
                    <a:lstStyle/>
                    <a:p>
                      <a:pPr algn="l" fontAlgn="b"/>
                      <a:r>
                        <a:rPr lang="en-US" sz="2000" b="0" i="0" u="none" strike="noStrike" dirty="0">
                          <a:solidFill>
                            <a:schemeClr val="tx1"/>
                          </a:solidFill>
                          <a:effectLst/>
                          <a:latin typeface="Aptos Narrow" panose="020B0004020202020204" pitchFamily="34" charset="0"/>
                        </a:rPr>
                        <a:t>Monterey</a:t>
                      </a:r>
                    </a:p>
                  </a:txBody>
                  <a:tcPr marL="9525" marR="9525" marT="9525" marB="0" anchor="b"/>
                </a:tc>
                <a:tc>
                  <a:txBody>
                    <a:bodyPr/>
                    <a:lstStyle/>
                    <a:p>
                      <a:pPr algn="ctr" fontAlgn="b"/>
                      <a:r>
                        <a:rPr lang="en-US" sz="2000" b="0" i="0" u="none" strike="noStrike" dirty="0">
                          <a:solidFill>
                            <a:schemeClr val="tx1"/>
                          </a:solidFill>
                          <a:effectLst/>
                          <a:latin typeface="Arial" panose="020B0604020202020204" pitchFamily="34" charset="0"/>
                        </a:rPr>
                        <a:t>Glucose %</a:t>
                      </a:r>
                    </a:p>
                  </a:txBody>
                  <a:tcPr marL="9525" marR="9525" marT="9525" marB="0" anchor="b"/>
                </a:tc>
                <a:tc>
                  <a:txBody>
                    <a:bodyPr/>
                    <a:lstStyle/>
                    <a:p>
                      <a:pPr algn="ctr" fontAlgn="b"/>
                      <a:r>
                        <a:rPr lang="en-US" sz="2000" b="0" i="0" u="none" strike="noStrike" dirty="0">
                          <a:solidFill>
                            <a:schemeClr val="tx1"/>
                          </a:solidFill>
                          <a:effectLst/>
                          <a:latin typeface="Arial" panose="020B0604020202020204" pitchFamily="34" charset="0"/>
                        </a:rPr>
                        <a:t>Fructose %</a:t>
                      </a:r>
                    </a:p>
                  </a:txBody>
                  <a:tcPr marL="9525" marR="9525" marT="9525" marB="0" anchor="b"/>
                </a:tc>
                <a:tc>
                  <a:txBody>
                    <a:bodyPr/>
                    <a:lstStyle/>
                    <a:p>
                      <a:pPr algn="ctr" fontAlgn="b"/>
                      <a:endParaRPr lang="en-US" sz="2000" b="0" i="0" u="none" strike="noStrike" dirty="0">
                        <a:solidFill>
                          <a:schemeClr val="tx1"/>
                        </a:solidFill>
                        <a:effectLst/>
                        <a:latin typeface="Arial" panose="020B0604020202020204" pitchFamily="34" charset="0"/>
                      </a:endParaRPr>
                    </a:p>
                  </a:txBody>
                  <a:tcPr marL="9525" marR="9525" marT="9525" marB="0" anchor="b"/>
                </a:tc>
                <a:tc>
                  <a:txBody>
                    <a:bodyPr/>
                    <a:lstStyle/>
                    <a:p>
                      <a:pPr algn="ctr" fontAlgn="b"/>
                      <a:r>
                        <a:rPr lang="en-US" sz="2000" b="0" i="0" u="none" strike="noStrike" dirty="0">
                          <a:solidFill>
                            <a:schemeClr val="tx1"/>
                          </a:solidFill>
                          <a:effectLst/>
                          <a:latin typeface="Arial" panose="020B0604020202020204" pitchFamily="34" charset="0"/>
                        </a:rPr>
                        <a:t>Starch %</a:t>
                      </a:r>
                    </a:p>
                  </a:txBody>
                  <a:tcPr marL="9525" marR="9525" marT="9525" marB="0" anchor="b"/>
                </a:tc>
                <a:extLst>
                  <a:ext uri="{0D108BD9-81ED-4DB2-BD59-A6C34878D82A}">
                    <a16:rowId xmlns:a16="http://schemas.microsoft.com/office/drawing/2014/main" val="746690144"/>
                  </a:ext>
                </a:extLst>
              </a:tr>
              <a:tr h="370840">
                <a:tc>
                  <a:txBody>
                    <a:bodyPr/>
                    <a:lstStyle/>
                    <a:p>
                      <a:pPr algn="ctr" fontAlgn="b"/>
                      <a:r>
                        <a:rPr lang="en-US" sz="2000" b="0" i="0" u="none" strike="noStrike" dirty="0">
                          <a:solidFill>
                            <a:srgbClr val="000000"/>
                          </a:solidFill>
                          <a:effectLst/>
                          <a:latin typeface="Aptos Narrow" panose="020B0004020202020204" pitchFamily="34" charset="0"/>
                        </a:rPr>
                        <a:t>17-Oct</a:t>
                      </a:r>
                    </a:p>
                  </a:txBody>
                  <a:tcPr marL="9525" marR="9525" marT="9525" marB="0" anchor="b"/>
                </a:tc>
                <a:tc>
                  <a:txBody>
                    <a:bodyPr/>
                    <a:lstStyle/>
                    <a:p>
                      <a:pPr algn="ctr" fontAlgn="b"/>
                      <a:r>
                        <a:rPr lang="en-US" sz="2000" b="0" i="0" u="none" strike="noStrike" dirty="0">
                          <a:solidFill>
                            <a:srgbClr val="000000"/>
                          </a:solidFill>
                          <a:effectLst/>
                          <a:latin typeface="Aptos Narrow" panose="020B0004020202020204" pitchFamily="34" charset="0"/>
                        </a:rPr>
                        <a:t>3.7</a:t>
                      </a:r>
                    </a:p>
                  </a:txBody>
                  <a:tcPr marL="9525" marR="9525" marT="9525" marB="0" anchor="b"/>
                </a:tc>
                <a:tc>
                  <a:txBody>
                    <a:bodyPr/>
                    <a:lstStyle/>
                    <a:p>
                      <a:pPr algn="ctr" fontAlgn="b"/>
                      <a:r>
                        <a:rPr lang="en-US" sz="2000" b="0" i="0" u="none" strike="noStrike" dirty="0">
                          <a:solidFill>
                            <a:srgbClr val="000000"/>
                          </a:solidFill>
                          <a:effectLst/>
                          <a:latin typeface="Aptos Narrow" panose="020B0004020202020204" pitchFamily="34" charset="0"/>
                        </a:rPr>
                        <a:t>2.4</a:t>
                      </a:r>
                    </a:p>
                  </a:txBody>
                  <a:tcPr marL="9525" marR="9525" marT="9525" marB="0" anchor="b"/>
                </a:tc>
                <a:tc>
                  <a:txBody>
                    <a:bodyPr/>
                    <a:lstStyle/>
                    <a:p>
                      <a:pPr algn="ctr" fontAlgn="b"/>
                      <a:endParaRPr lang="en-US"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2000" b="0" i="0" u="none" strike="noStrike" dirty="0">
                          <a:solidFill>
                            <a:srgbClr val="000000"/>
                          </a:solidFill>
                          <a:effectLst/>
                          <a:latin typeface="Aptos Narrow" panose="020B0004020202020204" pitchFamily="34" charset="0"/>
                        </a:rPr>
                        <a:t>15.9</a:t>
                      </a:r>
                    </a:p>
                  </a:txBody>
                  <a:tcPr marL="9525" marR="9525" marT="9525" marB="0" anchor="b"/>
                </a:tc>
                <a:extLst>
                  <a:ext uri="{0D108BD9-81ED-4DB2-BD59-A6C34878D82A}">
                    <a16:rowId xmlns:a16="http://schemas.microsoft.com/office/drawing/2014/main" val="2154338270"/>
                  </a:ext>
                </a:extLst>
              </a:tr>
              <a:tr h="370840">
                <a:tc>
                  <a:txBody>
                    <a:bodyPr/>
                    <a:lstStyle/>
                    <a:p>
                      <a:pPr algn="ctr" fontAlgn="b"/>
                      <a:r>
                        <a:rPr lang="en-US" sz="2000" b="0" i="0" u="none" strike="noStrike" dirty="0">
                          <a:solidFill>
                            <a:srgbClr val="000000"/>
                          </a:solidFill>
                          <a:effectLst/>
                          <a:latin typeface="Aptos Narrow" panose="020B0004020202020204" pitchFamily="34" charset="0"/>
                        </a:rPr>
                        <a:t>1 </a:t>
                      </a:r>
                      <a:r>
                        <a:rPr lang="en-US" sz="2000" b="0" i="0" u="none" strike="noStrike" dirty="0" err="1">
                          <a:solidFill>
                            <a:srgbClr val="000000"/>
                          </a:solidFill>
                          <a:effectLst/>
                          <a:latin typeface="Aptos Narrow" panose="020B0004020202020204" pitchFamily="34" charset="0"/>
                        </a:rPr>
                        <a:t>wk</a:t>
                      </a:r>
                      <a:r>
                        <a:rPr lang="en-US" sz="2000" b="0" i="0" u="none" strike="noStrike" dirty="0">
                          <a:solidFill>
                            <a:srgbClr val="000000"/>
                          </a:solidFill>
                          <a:effectLst/>
                          <a:latin typeface="Aptos Narrow" panose="020B0004020202020204" pitchFamily="34" charset="0"/>
                        </a:rPr>
                        <a:t> hold</a:t>
                      </a:r>
                    </a:p>
                  </a:txBody>
                  <a:tcPr marL="9525" marR="9525" marT="9525" marB="0" anchor="b"/>
                </a:tc>
                <a:tc>
                  <a:txBody>
                    <a:bodyPr/>
                    <a:lstStyle/>
                    <a:p>
                      <a:pPr algn="ctr" fontAlgn="b"/>
                      <a:r>
                        <a:rPr lang="en-US" sz="2000" b="0" i="0" u="none" strike="noStrike" dirty="0">
                          <a:solidFill>
                            <a:srgbClr val="FF0000"/>
                          </a:solidFill>
                          <a:effectLst/>
                          <a:latin typeface="Aptos Narrow" panose="020B0004020202020204" pitchFamily="34" charset="0"/>
                        </a:rPr>
                        <a:t>5.86*</a:t>
                      </a:r>
                    </a:p>
                  </a:txBody>
                  <a:tcPr marL="9525" marR="9525" marT="9525" marB="0" anchor="b"/>
                </a:tc>
                <a:tc>
                  <a:txBody>
                    <a:bodyPr/>
                    <a:lstStyle/>
                    <a:p>
                      <a:pPr algn="ctr" fontAlgn="b"/>
                      <a:r>
                        <a:rPr lang="en-US" sz="2000" b="0" i="0" u="none" strike="noStrike" dirty="0">
                          <a:solidFill>
                            <a:srgbClr val="FF0000"/>
                          </a:solidFill>
                          <a:effectLst/>
                          <a:latin typeface="Aptos Narrow" panose="020B0004020202020204" pitchFamily="34" charset="0"/>
                        </a:rPr>
                        <a:t>4.1*</a:t>
                      </a:r>
                    </a:p>
                  </a:txBody>
                  <a:tcPr marL="9525" marR="9525" marT="9525" marB="0" anchor="b"/>
                </a:tc>
                <a:tc>
                  <a:txBody>
                    <a:bodyPr/>
                    <a:lstStyle/>
                    <a:p>
                      <a:pPr algn="ctr" fontAlgn="b"/>
                      <a:endParaRPr lang="en-US"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2000" b="0" i="0" u="none" strike="noStrike" dirty="0">
                          <a:solidFill>
                            <a:srgbClr val="000000"/>
                          </a:solidFill>
                          <a:effectLst/>
                          <a:latin typeface="Aptos Narrow" panose="020B0004020202020204" pitchFamily="34" charset="0"/>
                        </a:rPr>
                        <a:t>11.5</a:t>
                      </a:r>
                    </a:p>
                  </a:txBody>
                  <a:tcPr marL="9525" marR="9525" marT="9525" marB="0" anchor="b"/>
                </a:tc>
                <a:extLst>
                  <a:ext uri="{0D108BD9-81ED-4DB2-BD59-A6C34878D82A}">
                    <a16:rowId xmlns:a16="http://schemas.microsoft.com/office/drawing/2014/main" val="3810075098"/>
                  </a:ext>
                </a:extLst>
              </a:tr>
              <a:tr h="370840">
                <a:tc>
                  <a:txBody>
                    <a:bodyPr/>
                    <a:lstStyle/>
                    <a:p>
                      <a:pPr algn="ctr" fontAlgn="b"/>
                      <a:r>
                        <a:rPr lang="en-US" sz="2000" b="0" i="0" u="none" strike="noStrike" dirty="0">
                          <a:solidFill>
                            <a:srgbClr val="000000"/>
                          </a:solidFill>
                          <a:effectLst/>
                          <a:latin typeface="Aptos Narrow" panose="020B0004020202020204" pitchFamily="34" charset="0"/>
                        </a:rPr>
                        <a:t>2 </a:t>
                      </a:r>
                      <a:r>
                        <a:rPr lang="en-US" sz="2000" b="0" i="0" u="none" strike="noStrike" dirty="0" err="1">
                          <a:solidFill>
                            <a:srgbClr val="000000"/>
                          </a:solidFill>
                          <a:effectLst/>
                          <a:latin typeface="Aptos Narrow" panose="020B0004020202020204" pitchFamily="34" charset="0"/>
                        </a:rPr>
                        <a:t>wk</a:t>
                      </a:r>
                      <a:r>
                        <a:rPr lang="en-US" sz="2000" b="0" i="0" u="none" strike="noStrike" dirty="0">
                          <a:solidFill>
                            <a:srgbClr val="000000"/>
                          </a:solidFill>
                          <a:effectLst/>
                          <a:latin typeface="Aptos Narrow" panose="020B0004020202020204" pitchFamily="34" charset="0"/>
                        </a:rPr>
                        <a:t> hold</a:t>
                      </a:r>
                    </a:p>
                  </a:txBody>
                  <a:tcPr marL="9525" marR="9525" marT="9525" marB="0" anchor="b"/>
                </a:tc>
                <a:tc>
                  <a:txBody>
                    <a:bodyPr/>
                    <a:lstStyle/>
                    <a:p>
                      <a:pPr algn="ctr" fontAlgn="b"/>
                      <a:r>
                        <a:rPr lang="en-US" sz="2000" b="0" i="0" u="none" strike="noStrike" dirty="0">
                          <a:solidFill>
                            <a:srgbClr val="FF0000"/>
                          </a:solidFill>
                          <a:effectLst/>
                          <a:latin typeface="Aptos Narrow" panose="020B0004020202020204" pitchFamily="34" charset="0"/>
                        </a:rPr>
                        <a:t>5.28*</a:t>
                      </a:r>
                    </a:p>
                  </a:txBody>
                  <a:tcPr marL="9525" marR="9525" marT="9525" marB="0" anchor="b"/>
                </a:tc>
                <a:tc>
                  <a:txBody>
                    <a:bodyPr/>
                    <a:lstStyle/>
                    <a:p>
                      <a:pPr algn="ctr" fontAlgn="b"/>
                      <a:r>
                        <a:rPr lang="en-US" sz="2000" b="0" i="0" u="none" strike="noStrike" dirty="0">
                          <a:solidFill>
                            <a:srgbClr val="FF0000"/>
                          </a:solidFill>
                          <a:effectLst/>
                          <a:latin typeface="Aptos Narrow" panose="020B0004020202020204" pitchFamily="34" charset="0"/>
                        </a:rPr>
                        <a:t>3.8*</a:t>
                      </a:r>
                    </a:p>
                  </a:txBody>
                  <a:tcPr marL="9525" marR="9525" marT="9525" marB="0" anchor="b"/>
                </a:tc>
                <a:tc>
                  <a:txBody>
                    <a:bodyPr/>
                    <a:lstStyle/>
                    <a:p>
                      <a:pPr algn="ctr" fontAlgn="b"/>
                      <a:endParaRPr lang="en-US"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2000" b="0" i="0" u="none" strike="noStrike" dirty="0">
                          <a:solidFill>
                            <a:srgbClr val="FF0000"/>
                          </a:solidFill>
                          <a:effectLst/>
                          <a:latin typeface="Aptos Narrow" panose="020B0004020202020204" pitchFamily="34" charset="0"/>
                        </a:rPr>
                        <a:t>8.8*</a:t>
                      </a:r>
                    </a:p>
                  </a:txBody>
                  <a:tcPr marL="9525" marR="9525" marT="9525" marB="0" anchor="b"/>
                </a:tc>
                <a:extLst>
                  <a:ext uri="{0D108BD9-81ED-4DB2-BD59-A6C34878D82A}">
                    <a16:rowId xmlns:a16="http://schemas.microsoft.com/office/drawing/2014/main" val="3854708852"/>
                  </a:ext>
                </a:extLst>
              </a:tr>
              <a:tr h="370840">
                <a:tc>
                  <a:txBody>
                    <a:bodyPr/>
                    <a:lstStyle/>
                    <a:p>
                      <a:pPr algn="ctr" fontAlgn="b"/>
                      <a:r>
                        <a:rPr lang="en-US" sz="2000" b="0" i="0" u="none" strike="noStrike" dirty="0">
                          <a:solidFill>
                            <a:srgbClr val="000000"/>
                          </a:solidFill>
                          <a:effectLst/>
                          <a:latin typeface="Aptos Narrow" panose="020B0004020202020204" pitchFamily="34" charset="0"/>
                        </a:rPr>
                        <a:t>3 </a:t>
                      </a:r>
                      <a:r>
                        <a:rPr lang="en-US" sz="2000" b="0" i="0" u="none" strike="noStrike" dirty="0" err="1">
                          <a:solidFill>
                            <a:srgbClr val="000000"/>
                          </a:solidFill>
                          <a:effectLst/>
                          <a:latin typeface="Aptos Narrow" panose="020B0004020202020204" pitchFamily="34" charset="0"/>
                        </a:rPr>
                        <a:t>wk</a:t>
                      </a:r>
                      <a:r>
                        <a:rPr lang="en-US" sz="2000" b="0" i="0" u="none" strike="noStrike" dirty="0">
                          <a:solidFill>
                            <a:srgbClr val="000000"/>
                          </a:solidFill>
                          <a:effectLst/>
                          <a:latin typeface="Aptos Narrow" panose="020B0004020202020204" pitchFamily="34" charset="0"/>
                        </a:rPr>
                        <a:t> hold</a:t>
                      </a:r>
                    </a:p>
                  </a:txBody>
                  <a:tcPr marL="9525" marR="9525" marT="9525" marB="0" anchor="b"/>
                </a:tc>
                <a:tc>
                  <a:txBody>
                    <a:bodyPr/>
                    <a:lstStyle/>
                    <a:p>
                      <a:pPr algn="ctr" fontAlgn="b"/>
                      <a:r>
                        <a:rPr lang="en-US" sz="2000" b="0" i="0" u="none" strike="noStrike" dirty="0">
                          <a:solidFill>
                            <a:srgbClr val="000000"/>
                          </a:solidFill>
                          <a:effectLst/>
                          <a:latin typeface="Aptos Narrow" panose="020B0004020202020204" pitchFamily="34" charset="0"/>
                        </a:rPr>
                        <a:t>4.3</a:t>
                      </a:r>
                    </a:p>
                  </a:txBody>
                  <a:tcPr marL="9525" marR="9525" marT="9525" marB="0" anchor="b"/>
                </a:tc>
                <a:tc>
                  <a:txBody>
                    <a:bodyPr/>
                    <a:lstStyle/>
                    <a:p>
                      <a:pPr algn="ctr" fontAlgn="b"/>
                      <a:r>
                        <a:rPr lang="en-US" sz="2000" b="0" i="0" u="none" strike="noStrike" dirty="0">
                          <a:solidFill>
                            <a:srgbClr val="FF0000"/>
                          </a:solidFill>
                          <a:effectLst/>
                          <a:latin typeface="Aptos Narrow" panose="020B0004020202020204" pitchFamily="34" charset="0"/>
                        </a:rPr>
                        <a:t>3.9*</a:t>
                      </a:r>
                    </a:p>
                  </a:txBody>
                  <a:tcPr marL="9525" marR="9525" marT="9525" marB="0" anchor="b"/>
                </a:tc>
                <a:tc>
                  <a:txBody>
                    <a:bodyPr/>
                    <a:lstStyle/>
                    <a:p>
                      <a:pPr algn="ctr" fontAlgn="b"/>
                      <a:endParaRPr lang="en-US"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2000" b="0" i="0" u="none" strike="noStrike" dirty="0">
                          <a:solidFill>
                            <a:srgbClr val="FF0000"/>
                          </a:solidFill>
                          <a:effectLst/>
                          <a:latin typeface="Aptos Narrow" panose="020B0004020202020204" pitchFamily="34" charset="0"/>
                        </a:rPr>
                        <a:t>7.9*</a:t>
                      </a:r>
                    </a:p>
                  </a:txBody>
                  <a:tcPr marL="9525" marR="9525" marT="9525" marB="0" anchor="b"/>
                </a:tc>
                <a:extLst>
                  <a:ext uri="{0D108BD9-81ED-4DB2-BD59-A6C34878D82A}">
                    <a16:rowId xmlns:a16="http://schemas.microsoft.com/office/drawing/2014/main" val="4248407156"/>
                  </a:ext>
                </a:extLst>
              </a:tr>
            </a:tbl>
          </a:graphicData>
        </a:graphic>
      </p:graphicFrame>
      <p:sp>
        <p:nvSpPr>
          <p:cNvPr id="6" name="TextBox 5">
            <a:extLst>
              <a:ext uri="{FF2B5EF4-FFF2-40B4-BE49-F238E27FC236}">
                <a16:creationId xmlns:a16="http://schemas.microsoft.com/office/drawing/2014/main" id="{DD1D4D56-854B-8982-43C3-F1EC103721B6}"/>
              </a:ext>
            </a:extLst>
          </p:cNvPr>
          <p:cNvSpPr txBox="1"/>
          <p:nvPr/>
        </p:nvSpPr>
        <p:spPr>
          <a:xfrm>
            <a:off x="2493264" y="3959352"/>
            <a:ext cx="10436352" cy="369332"/>
          </a:xfrm>
          <a:prstGeom prst="rect">
            <a:avLst/>
          </a:prstGeom>
          <a:noFill/>
        </p:spPr>
        <p:txBody>
          <a:bodyPr wrap="square" rtlCol="0">
            <a:spAutoFit/>
          </a:bodyPr>
          <a:lstStyle/>
          <a:p>
            <a:r>
              <a:rPr lang="en-US" dirty="0"/>
              <a:t>* Significantly different from Oct 17 (receipt) sample at 95% confidence level.</a:t>
            </a:r>
          </a:p>
        </p:txBody>
      </p:sp>
      <p:graphicFrame>
        <p:nvGraphicFramePr>
          <p:cNvPr id="3" name="Table 2">
            <a:extLst>
              <a:ext uri="{FF2B5EF4-FFF2-40B4-BE49-F238E27FC236}">
                <a16:creationId xmlns:a16="http://schemas.microsoft.com/office/drawing/2014/main" id="{48074AEF-C59E-CCD6-4D68-7EF1992682CE}"/>
              </a:ext>
            </a:extLst>
          </p:cNvPr>
          <p:cNvGraphicFramePr>
            <a:graphicFrameLocks noGrp="1"/>
          </p:cNvGraphicFramePr>
          <p:nvPr>
            <p:extLst>
              <p:ext uri="{D42A27DB-BD31-4B8C-83A1-F6EECF244321}">
                <p14:modId xmlns:p14="http://schemas.microsoft.com/office/powerpoint/2010/main" val="665451692"/>
              </p:ext>
            </p:extLst>
          </p:nvPr>
        </p:nvGraphicFramePr>
        <p:xfrm>
          <a:off x="2542466" y="5136218"/>
          <a:ext cx="7778935" cy="1010920"/>
        </p:xfrm>
        <a:graphic>
          <a:graphicData uri="http://schemas.openxmlformats.org/drawingml/2006/table">
            <a:tbl>
              <a:tblPr firstRow="1" bandRow="1">
                <a:tableStyleId>{5C22544A-7EE6-4342-B048-85BDC9FD1C3A}</a:tableStyleId>
              </a:tblPr>
              <a:tblGrid>
                <a:gridCol w="1555787">
                  <a:extLst>
                    <a:ext uri="{9D8B030D-6E8A-4147-A177-3AD203B41FA5}">
                      <a16:colId xmlns:a16="http://schemas.microsoft.com/office/drawing/2014/main" val="2707903564"/>
                    </a:ext>
                  </a:extLst>
                </a:gridCol>
                <a:gridCol w="1555787">
                  <a:extLst>
                    <a:ext uri="{9D8B030D-6E8A-4147-A177-3AD203B41FA5}">
                      <a16:colId xmlns:a16="http://schemas.microsoft.com/office/drawing/2014/main" val="2036108233"/>
                    </a:ext>
                  </a:extLst>
                </a:gridCol>
                <a:gridCol w="1555787">
                  <a:extLst>
                    <a:ext uri="{9D8B030D-6E8A-4147-A177-3AD203B41FA5}">
                      <a16:colId xmlns:a16="http://schemas.microsoft.com/office/drawing/2014/main" val="691541188"/>
                    </a:ext>
                  </a:extLst>
                </a:gridCol>
                <a:gridCol w="1555787">
                  <a:extLst>
                    <a:ext uri="{9D8B030D-6E8A-4147-A177-3AD203B41FA5}">
                      <a16:colId xmlns:a16="http://schemas.microsoft.com/office/drawing/2014/main" val="2511741073"/>
                    </a:ext>
                  </a:extLst>
                </a:gridCol>
                <a:gridCol w="1555787">
                  <a:extLst>
                    <a:ext uri="{9D8B030D-6E8A-4147-A177-3AD203B41FA5}">
                      <a16:colId xmlns:a16="http://schemas.microsoft.com/office/drawing/2014/main" val="271146805"/>
                    </a:ext>
                  </a:extLst>
                </a:gridCol>
              </a:tblGrid>
              <a:tr h="370840">
                <a:tc>
                  <a:txBody>
                    <a:bodyPr/>
                    <a:lstStyle/>
                    <a:p>
                      <a:pPr algn="ctr" fontAlgn="b"/>
                      <a:r>
                        <a:rPr lang="en-US" sz="2000" b="0" i="0" u="none" strike="noStrike" dirty="0">
                          <a:solidFill>
                            <a:schemeClr val="tx1"/>
                          </a:solidFill>
                          <a:effectLst/>
                          <a:latin typeface="Aptos Narrow" panose="020B0004020202020204" pitchFamily="34" charset="0"/>
                        </a:rPr>
                        <a:t>Monterey</a:t>
                      </a:r>
                    </a:p>
                  </a:txBody>
                  <a:tcPr marL="9525" marR="9525" marT="9525" marB="0" anchor="b"/>
                </a:tc>
                <a:tc>
                  <a:txBody>
                    <a:bodyPr/>
                    <a:lstStyle/>
                    <a:p>
                      <a:pPr algn="ctr" fontAlgn="b"/>
                      <a:r>
                        <a:rPr lang="en-US" sz="2000" b="0" i="0" u="none" strike="noStrike" dirty="0">
                          <a:solidFill>
                            <a:schemeClr val="tx1"/>
                          </a:solidFill>
                          <a:effectLst/>
                          <a:latin typeface="Arial" panose="020B0604020202020204" pitchFamily="34" charset="0"/>
                        </a:rPr>
                        <a:t>Glucose %</a:t>
                      </a:r>
                    </a:p>
                  </a:txBody>
                  <a:tcPr marL="9525" marR="9525" marT="9525" marB="0" anchor="b"/>
                </a:tc>
                <a:tc>
                  <a:txBody>
                    <a:bodyPr/>
                    <a:lstStyle/>
                    <a:p>
                      <a:pPr algn="ctr" fontAlgn="b"/>
                      <a:r>
                        <a:rPr lang="en-US" sz="2000" b="0" i="0" u="none" strike="noStrike" dirty="0">
                          <a:solidFill>
                            <a:schemeClr val="tx1"/>
                          </a:solidFill>
                          <a:effectLst/>
                          <a:latin typeface="Arial" panose="020B0604020202020204" pitchFamily="34" charset="0"/>
                        </a:rPr>
                        <a:t>Fructose %</a:t>
                      </a:r>
                    </a:p>
                  </a:txBody>
                  <a:tcPr marL="9525" marR="9525" marT="9525" marB="0" anchor="b"/>
                </a:tc>
                <a:tc>
                  <a:txBody>
                    <a:bodyPr/>
                    <a:lstStyle/>
                    <a:p>
                      <a:pPr algn="ctr" fontAlgn="b"/>
                      <a:endParaRPr lang="en-US" sz="2000" b="0" i="0" u="none" strike="noStrike" dirty="0">
                        <a:solidFill>
                          <a:schemeClr val="tx1"/>
                        </a:solidFill>
                        <a:effectLst/>
                        <a:latin typeface="Arial" panose="020B0604020202020204" pitchFamily="34" charset="0"/>
                      </a:endParaRPr>
                    </a:p>
                  </a:txBody>
                  <a:tcPr marL="9525" marR="9525" marT="9525" marB="0" anchor="b"/>
                </a:tc>
                <a:tc>
                  <a:txBody>
                    <a:bodyPr/>
                    <a:lstStyle/>
                    <a:p>
                      <a:pPr algn="ctr" fontAlgn="b"/>
                      <a:r>
                        <a:rPr lang="en-US" sz="2000" b="0" i="0" u="none" strike="noStrike" dirty="0">
                          <a:solidFill>
                            <a:schemeClr val="tx1"/>
                          </a:solidFill>
                          <a:effectLst/>
                          <a:latin typeface="Arial" panose="020B0604020202020204" pitchFamily="34" charset="0"/>
                        </a:rPr>
                        <a:t>Starch %</a:t>
                      </a:r>
                    </a:p>
                  </a:txBody>
                  <a:tcPr marL="9525" marR="9525" marT="9525" marB="0" anchor="b"/>
                </a:tc>
                <a:extLst>
                  <a:ext uri="{0D108BD9-81ED-4DB2-BD59-A6C34878D82A}">
                    <a16:rowId xmlns:a16="http://schemas.microsoft.com/office/drawing/2014/main" val="1544014928"/>
                  </a:ext>
                </a:extLst>
              </a:tr>
              <a:tr h="370840">
                <a:tc>
                  <a:txBody>
                    <a:bodyPr/>
                    <a:lstStyle/>
                    <a:p>
                      <a:r>
                        <a:rPr lang="en-US" dirty="0"/>
                        <a:t>Nov 9 – no supplemental</a:t>
                      </a:r>
                    </a:p>
                  </a:txBody>
                  <a:tcPr/>
                </a:tc>
                <a:tc>
                  <a:txBody>
                    <a:bodyPr/>
                    <a:lstStyle/>
                    <a:p>
                      <a:r>
                        <a:rPr lang="en-US" dirty="0"/>
                        <a:t>4.0</a:t>
                      </a:r>
                    </a:p>
                  </a:txBody>
                  <a:tcPr/>
                </a:tc>
                <a:tc>
                  <a:txBody>
                    <a:bodyPr/>
                    <a:lstStyle/>
                    <a:p>
                      <a:r>
                        <a:rPr lang="en-US" dirty="0"/>
                        <a:t>3.5</a:t>
                      </a:r>
                    </a:p>
                  </a:txBody>
                  <a:tcPr/>
                </a:tc>
                <a:tc>
                  <a:txBody>
                    <a:bodyPr/>
                    <a:lstStyle/>
                    <a:p>
                      <a:endParaRPr lang="en-US" dirty="0"/>
                    </a:p>
                  </a:txBody>
                  <a:tcPr/>
                </a:tc>
                <a:tc>
                  <a:txBody>
                    <a:bodyPr/>
                    <a:lstStyle/>
                    <a:p>
                      <a:r>
                        <a:rPr lang="en-US" dirty="0"/>
                        <a:t>15.8</a:t>
                      </a:r>
                    </a:p>
                  </a:txBody>
                  <a:tcPr/>
                </a:tc>
                <a:extLst>
                  <a:ext uri="{0D108BD9-81ED-4DB2-BD59-A6C34878D82A}">
                    <a16:rowId xmlns:a16="http://schemas.microsoft.com/office/drawing/2014/main" val="1522971399"/>
                  </a:ext>
                </a:extLst>
              </a:tr>
            </a:tbl>
          </a:graphicData>
        </a:graphic>
      </p:graphicFrame>
    </p:spTree>
    <p:extLst>
      <p:ext uri="{BB962C8B-B14F-4D97-AF65-F5344CB8AC3E}">
        <p14:creationId xmlns:p14="http://schemas.microsoft.com/office/powerpoint/2010/main" val="2880018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AADBE-3D6C-2F15-9568-BE727DA24247}"/>
              </a:ext>
            </a:extLst>
          </p:cNvPr>
          <p:cNvSpPr>
            <a:spLocks noGrp="1"/>
          </p:cNvSpPr>
          <p:nvPr>
            <p:ph type="title"/>
          </p:nvPr>
        </p:nvSpPr>
        <p:spPr/>
        <p:txBody>
          <a:bodyPr/>
          <a:lstStyle/>
          <a:p>
            <a:pPr algn="ctr"/>
            <a:r>
              <a:rPr lang="en-US" dirty="0"/>
              <a:t>Carbohydrate and Sugar Dynamics – Alturas</a:t>
            </a:r>
            <a:br>
              <a:rPr lang="en-US" dirty="0"/>
            </a:br>
            <a:r>
              <a:rPr lang="en-US" dirty="0"/>
              <a:t>2023</a:t>
            </a:r>
          </a:p>
        </p:txBody>
      </p:sp>
      <p:graphicFrame>
        <p:nvGraphicFramePr>
          <p:cNvPr id="4" name="Content Placeholder 3">
            <a:extLst>
              <a:ext uri="{FF2B5EF4-FFF2-40B4-BE49-F238E27FC236}">
                <a16:creationId xmlns:a16="http://schemas.microsoft.com/office/drawing/2014/main" id="{FE79374D-184E-7180-3534-7AE80F5D126A}"/>
              </a:ext>
            </a:extLst>
          </p:cNvPr>
          <p:cNvGraphicFramePr>
            <a:graphicFrameLocks noGrp="1"/>
          </p:cNvGraphicFramePr>
          <p:nvPr>
            <p:ph idx="1"/>
            <p:extLst>
              <p:ext uri="{D42A27DB-BD31-4B8C-83A1-F6EECF244321}">
                <p14:modId xmlns:p14="http://schemas.microsoft.com/office/powerpoint/2010/main" val="126621855"/>
              </p:ext>
            </p:extLst>
          </p:nvPr>
        </p:nvGraphicFramePr>
        <p:xfrm>
          <a:off x="2484120" y="1863376"/>
          <a:ext cx="7511140" cy="1854200"/>
        </p:xfrm>
        <a:graphic>
          <a:graphicData uri="http://schemas.openxmlformats.org/drawingml/2006/table">
            <a:tbl>
              <a:tblPr firstRow="1" bandRow="1">
                <a:tableStyleId>{5C22544A-7EE6-4342-B048-85BDC9FD1C3A}</a:tableStyleId>
              </a:tblPr>
              <a:tblGrid>
                <a:gridCol w="1502228">
                  <a:extLst>
                    <a:ext uri="{9D8B030D-6E8A-4147-A177-3AD203B41FA5}">
                      <a16:colId xmlns:a16="http://schemas.microsoft.com/office/drawing/2014/main" val="3209843173"/>
                    </a:ext>
                  </a:extLst>
                </a:gridCol>
                <a:gridCol w="1502228">
                  <a:extLst>
                    <a:ext uri="{9D8B030D-6E8A-4147-A177-3AD203B41FA5}">
                      <a16:colId xmlns:a16="http://schemas.microsoft.com/office/drawing/2014/main" val="292805605"/>
                    </a:ext>
                  </a:extLst>
                </a:gridCol>
                <a:gridCol w="1502228">
                  <a:extLst>
                    <a:ext uri="{9D8B030D-6E8A-4147-A177-3AD203B41FA5}">
                      <a16:colId xmlns:a16="http://schemas.microsoft.com/office/drawing/2014/main" val="1922521482"/>
                    </a:ext>
                  </a:extLst>
                </a:gridCol>
                <a:gridCol w="1502228">
                  <a:extLst>
                    <a:ext uri="{9D8B030D-6E8A-4147-A177-3AD203B41FA5}">
                      <a16:colId xmlns:a16="http://schemas.microsoft.com/office/drawing/2014/main" val="2900299696"/>
                    </a:ext>
                  </a:extLst>
                </a:gridCol>
                <a:gridCol w="1502228">
                  <a:extLst>
                    <a:ext uri="{9D8B030D-6E8A-4147-A177-3AD203B41FA5}">
                      <a16:colId xmlns:a16="http://schemas.microsoft.com/office/drawing/2014/main" val="875229977"/>
                    </a:ext>
                  </a:extLst>
                </a:gridCol>
              </a:tblGrid>
              <a:tr h="370840">
                <a:tc>
                  <a:txBody>
                    <a:bodyPr/>
                    <a:lstStyle/>
                    <a:p>
                      <a:pPr algn="ctr" fontAlgn="b"/>
                      <a:r>
                        <a:rPr lang="en-US" sz="2000" b="0" i="0" u="none" strike="noStrike" dirty="0">
                          <a:solidFill>
                            <a:schemeClr val="tx1"/>
                          </a:solidFill>
                          <a:effectLst/>
                          <a:latin typeface="Aptos Narrow" panose="020B0004020202020204" pitchFamily="34" charset="0"/>
                        </a:rPr>
                        <a:t>Alturas</a:t>
                      </a:r>
                    </a:p>
                  </a:txBody>
                  <a:tcPr marL="9525" marR="9525" marT="9525" marB="0" anchor="b"/>
                </a:tc>
                <a:tc>
                  <a:txBody>
                    <a:bodyPr/>
                    <a:lstStyle/>
                    <a:p>
                      <a:pPr algn="ctr" fontAlgn="b"/>
                      <a:r>
                        <a:rPr lang="en-US" sz="2000" b="0" i="0" u="none" strike="noStrike" dirty="0">
                          <a:solidFill>
                            <a:schemeClr val="tx1"/>
                          </a:solidFill>
                          <a:effectLst/>
                          <a:latin typeface="Arial" panose="020B0604020202020204" pitchFamily="34" charset="0"/>
                        </a:rPr>
                        <a:t>Glucose %</a:t>
                      </a:r>
                    </a:p>
                  </a:txBody>
                  <a:tcPr marL="9525" marR="9525" marT="9525" marB="0" anchor="b"/>
                </a:tc>
                <a:tc>
                  <a:txBody>
                    <a:bodyPr/>
                    <a:lstStyle/>
                    <a:p>
                      <a:pPr algn="ctr" fontAlgn="b"/>
                      <a:r>
                        <a:rPr lang="en-US" sz="2000" b="0" i="0" u="none" strike="noStrike" dirty="0">
                          <a:solidFill>
                            <a:schemeClr val="tx1"/>
                          </a:solidFill>
                          <a:effectLst/>
                          <a:latin typeface="Arial" panose="020B0604020202020204" pitchFamily="34" charset="0"/>
                        </a:rPr>
                        <a:t>Fructose %</a:t>
                      </a:r>
                    </a:p>
                  </a:txBody>
                  <a:tcPr marL="9525" marR="9525" marT="9525" marB="0" anchor="b"/>
                </a:tc>
                <a:tc>
                  <a:txBody>
                    <a:bodyPr/>
                    <a:lstStyle/>
                    <a:p>
                      <a:pPr algn="ctr" fontAlgn="b"/>
                      <a:endParaRPr lang="en-US" sz="2000" b="0" i="0" u="none" strike="noStrike" dirty="0">
                        <a:solidFill>
                          <a:schemeClr val="tx1"/>
                        </a:solidFill>
                        <a:effectLst/>
                        <a:latin typeface="Arial" panose="020B0604020202020204" pitchFamily="34" charset="0"/>
                      </a:endParaRPr>
                    </a:p>
                  </a:txBody>
                  <a:tcPr marL="9525" marR="9525" marT="9525" marB="0" anchor="b"/>
                </a:tc>
                <a:tc>
                  <a:txBody>
                    <a:bodyPr/>
                    <a:lstStyle/>
                    <a:p>
                      <a:pPr algn="ctr" fontAlgn="b"/>
                      <a:r>
                        <a:rPr lang="en-US" sz="2000" b="0" i="0" u="none" strike="noStrike" dirty="0">
                          <a:solidFill>
                            <a:schemeClr val="tx1"/>
                          </a:solidFill>
                          <a:effectLst/>
                          <a:latin typeface="Arial" panose="020B0604020202020204" pitchFamily="34" charset="0"/>
                        </a:rPr>
                        <a:t>Starch %</a:t>
                      </a:r>
                    </a:p>
                  </a:txBody>
                  <a:tcPr marL="9525" marR="9525" marT="9525" marB="0" anchor="b"/>
                </a:tc>
                <a:extLst>
                  <a:ext uri="{0D108BD9-81ED-4DB2-BD59-A6C34878D82A}">
                    <a16:rowId xmlns:a16="http://schemas.microsoft.com/office/drawing/2014/main" val="309190865"/>
                  </a:ext>
                </a:extLst>
              </a:tr>
              <a:tr h="370840">
                <a:tc>
                  <a:txBody>
                    <a:bodyPr/>
                    <a:lstStyle/>
                    <a:p>
                      <a:pPr algn="ctr" fontAlgn="b"/>
                      <a:r>
                        <a:rPr lang="en-US" sz="2000" b="0" i="0" u="none" strike="noStrike" dirty="0">
                          <a:solidFill>
                            <a:srgbClr val="000000"/>
                          </a:solidFill>
                          <a:effectLst/>
                          <a:latin typeface="Aptos Narrow" panose="020B0004020202020204" pitchFamily="34" charset="0"/>
                        </a:rPr>
                        <a:t>17-Oct</a:t>
                      </a:r>
                    </a:p>
                  </a:txBody>
                  <a:tcPr marL="9525" marR="9525" marT="9525" marB="0" anchor="b"/>
                </a:tc>
                <a:tc>
                  <a:txBody>
                    <a:bodyPr/>
                    <a:lstStyle/>
                    <a:p>
                      <a:pPr algn="ctr" fontAlgn="b"/>
                      <a:r>
                        <a:rPr lang="en-US" sz="2000" b="0" i="0" u="none" strike="noStrike">
                          <a:solidFill>
                            <a:srgbClr val="000000"/>
                          </a:solidFill>
                          <a:effectLst/>
                          <a:latin typeface="Aptos Narrow" panose="020B0004020202020204" pitchFamily="34" charset="0"/>
                        </a:rPr>
                        <a:t>  4.7</a:t>
                      </a:r>
                    </a:p>
                  </a:txBody>
                  <a:tcPr marL="9525" marR="9525" marT="9525" marB="0" anchor="b"/>
                </a:tc>
                <a:tc>
                  <a:txBody>
                    <a:bodyPr/>
                    <a:lstStyle/>
                    <a:p>
                      <a:pPr algn="ctr" fontAlgn="b"/>
                      <a:r>
                        <a:rPr lang="en-US" sz="2000" b="0" i="0" u="none" strike="noStrike">
                          <a:solidFill>
                            <a:srgbClr val="000000"/>
                          </a:solidFill>
                          <a:effectLst/>
                          <a:latin typeface="Aptos Narrow" panose="020B0004020202020204" pitchFamily="34" charset="0"/>
                        </a:rPr>
                        <a:t>  2.6</a:t>
                      </a:r>
                    </a:p>
                  </a:txBody>
                  <a:tcPr marL="9525" marR="9525" marT="9525" marB="0" anchor="b"/>
                </a:tc>
                <a:tc>
                  <a:txBody>
                    <a:bodyPr/>
                    <a:lstStyle/>
                    <a:p>
                      <a:pPr algn="ctr" fontAlgn="b"/>
                      <a:endParaRPr lang="en-US"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2000" b="0" i="0" u="none" strike="noStrike" dirty="0">
                          <a:solidFill>
                            <a:srgbClr val="000000"/>
                          </a:solidFill>
                          <a:effectLst/>
                          <a:latin typeface="Aptos Narrow" panose="020B0004020202020204" pitchFamily="34" charset="0"/>
                        </a:rPr>
                        <a:t> 13.7</a:t>
                      </a:r>
                    </a:p>
                  </a:txBody>
                  <a:tcPr marL="9525" marR="9525" marT="9525" marB="0" anchor="b"/>
                </a:tc>
                <a:extLst>
                  <a:ext uri="{0D108BD9-81ED-4DB2-BD59-A6C34878D82A}">
                    <a16:rowId xmlns:a16="http://schemas.microsoft.com/office/drawing/2014/main" val="462306973"/>
                  </a:ext>
                </a:extLst>
              </a:tr>
              <a:tr h="370840">
                <a:tc>
                  <a:txBody>
                    <a:bodyPr/>
                    <a:lstStyle/>
                    <a:p>
                      <a:pPr algn="ctr" fontAlgn="b"/>
                      <a:r>
                        <a:rPr lang="en-US" sz="2000" b="0" i="0" u="none" strike="noStrike" dirty="0">
                          <a:solidFill>
                            <a:srgbClr val="000000"/>
                          </a:solidFill>
                          <a:effectLst/>
                          <a:latin typeface="Aptos Narrow" panose="020B0004020202020204" pitchFamily="34" charset="0"/>
                        </a:rPr>
                        <a:t>1 </a:t>
                      </a:r>
                      <a:r>
                        <a:rPr lang="en-US" sz="2000" b="0" i="0" u="none" strike="noStrike" dirty="0" err="1">
                          <a:solidFill>
                            <a:srgbClr val="000000"/>
                          </a:solidFill>
                          <a:effectLst/>
                          <a:latin typeface="Aptos Narrow" panose="020B0004020202020204" pitchFamily="34" charset="0"/>
                        </a:rPr>
                        <a:t>wk</a:t>
                      </a:r>
                      <a:r>
                        <a:rPr lang="en-US" sz="2000" b="0" i="0" u="none" strike="noStrike" dirty="0">
                          <a:solidFill>
                            <a:srgbClr val="000000"/>
                          </a:solidFill>
                          <a:effectLst/>
                          <a:latin typeface="Aptos Narrow" panose="020B0004020202020204" pitchFamily="34" charset="0"/>
                        </a:rPr>
                        <a:t> hold</a:t>
                      </a:r>
                    </a:p>
                  </a:txBody>
                  <a:tcPr marL="9525" marR="9525" marT="9525" marB="0" anchor="b"/>
                </a:tc>
                <a:tc>
                  <a:txBody>
                    <a:bodyPr/>
                    <a:lstStyle/>
                    <a:p>
                      <a:pPr algn="ctr" fontAlgn="b"/>
                      <a:r>
                        <a:rPr lang="en-US" sz="2000" b="0" i="0" u="none" strike="noStrike" dirty="0">
                          <a:solidFill>
                            <a:srgbClr val="FF0000"/>
                          </a:solidFill>
                          <a:effectLst/>
                          <a:latin typeface="Aptos Narrow" panose="020B0004020202020204" pitchFamily="34" charset="0"/>
                        </a:rPr>
                        <a:t>  6.3*</a:t>
                      </a:r>
                    </a:p>
                  </a:txBody>
                  <a:tcPr marL="9525" marR="9525" marT="9525" marB="0" anchor="b"/>
                </a:tc>
                <a:tc>
                  <a:txBody>
                    <a:bodyPr/>
                    <a:lstStyle/>
                    <a:p>
                      <a:pPr algn="ctr" fontAlgn="b"/>
                      <a:r>
                        <a:rPr lang="en-US" sz="2000" b="0" i="0" u="none" strike="noStrike" dirty="0">
                          <a:solidFill>
                            <a:srgbClr val="FF0000"/>
                          </a:solidFill>
                          <a:effectLst/>
                          <a:latin typeface="Aptos Narrow" panose="020B0004020202020204" pitchFamily="34" charset="0"/>
                        </a:rPr>
                        <a:t>  3.5*</a:t>
                      </a:r>
                    </a:p>
                  </a:txBody>
                  <a:tcPr marL="9525" marR="9525" marT="9525" marB="0" anchor="b"/>
                </a:tc>
                <a:tc>
                  <a:txBody>
                    <a:bodyPr/>
                    <a:lstStyle/>
                    <a:p>
                      <a:pPr algn="ctr" fontAlgn="b"/>
                      <a:endParaRPr lang="en-US"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2000" b="0" i="0" u="none" strike="noStrike" dirty="0">
                          <a:solidFill>
                            <a:srgbClr val="FF0000"/>
                          </a:solidFill>
                          <a:effectLst/>
                          <a:latin typeface="Aptos Narrow" panose="020B0004020202020204" pitchFamily="34" charset="0"/>
                        </a:rPr>
                        <a:t>  8.3*</a:t>
                      </a:r>
                    </a:p>
                  </a:txBody>
                  <a:tcPr marL="9525" marR="9525" marT="9525" marB="0" anchor="b"/>
                </a:tc>
                <a:extLst>
                  <a:ext uri="{0D108BD9-81ED-4DB2-BD59-A6C34878D82A}">
                    <a16:rowId xmlns:a16="http://schemas.microsoft.com/office/drawing/2014/main" val="2741157152"/>
                  </a:ext>
                </a:extLst>
              </a:tr>
              <a:tr h="370840">
                <a:tc>
                  <a:txBody>
                    <a:bodyPr/>
                    <a:lstStyle/>
                    <a:p>
                      <a:pPr algn="ctr" fontAlgn="b"/>
                      <a:r>
                        <a:rPr lang="en-US" sz="2000" b="0" i="0" u="none" strike="noStrike" dirty="0">
                          <a:solidFill>
                            <a:srgbClr val="000000"/>
                          </a:solidFill>
                          <a:effectLst/>
                          <a:latin typeface="Aptos Narrow" panose="020B0004020202020204" pitchFamily="34" charset="0"/>
                        </a:rPr>
                        <a:t>2 </a:t>
                      </a:r>
                      <a:r>
                        <a:rPr lang="en-US" sz="2000" b="0" i="0" u="none" strike="noStrike" dirty="0" err="1">
                          <a:solidFill>
                            <a:srgbClr val="000000"/>
                          </a:solidFill>
                          <a:effectLst/>
                          <a:latin typeface="Aptos Narrow" panose="020B0004020202020204" pitchFamily="34" charset="0"/>
                        </a:rPr>
                        <a:t>wk</a:t>
                      </a:r>
                      <a:r>
                        <a:rPr lang="en-US" sz="2000" b="0" i="0" u="none" strike="noStrike" dirty="0">
                          <a:solidFill>
                            <a:srgbClr val="000000"/>
                          </a:solidFill>
                          <a:effectLst/>
                          <a:latin typeface="Aptos Narrow" panose="020B0004020202020204" pitchFamily="34" charset="0"/>
                        </a:rPr>
                        <a:t> hold</a:t>
                      </a:r>
                    </a:p>
                  </a:txBody>
                  <a:tcPr marL="9525" marR="9525" marT="9525" marB="0" anchor="b"/>
                </a:tc>
                <a:tc>
                  <a:txBody>
                    <a:bodyPr/>
                    <a:lstStyle/>
                    <a:p>
                      <a:pPr algn="ctr" fontAlgn="b"/>
                      <a:r>
                        <a:rPr lang="en-US" sz="2000" b="0" i="0" u="none" strike="noStrike">
                          <a:solidFill>
                            <a:srgbClr val="000000"/>
                          </a:solidFill>
                          <a:effectLst/>
                          <a:latin typeface="Aptos Narrow" panose="020B0004020202020204" pitchFamily="34" charset="0"/>
                        </a:rPr>
                        <a:t>  5.8</a:t>
                      </a:r>
                    </a:p>
                  </a:txBody>
                  <a:tcPr marL="9525" marR="9525" marT="9525" marB="0" anchor="b"/>
                </a:tc>
                <a:tc>
                  <a:txBody>
                    <a:bodyPr/>
                    <a:lstStyle/>
                    <a:p>
                      <a:pPr algn="ctr" fontAlgn="b"/>
                      <a:r>
                        <a:rPr lang="en-US" sz="2000" b="0" i="0" u="none" strike="noStrike" dirty="0">
                          <a:solidFill>
                            <a:srgbClr val="000000"/>
                          </a:solidFill>
                          <a:effectLst/>
                          <a:latin typeface="Aptos Narrow" panose="020B0004020202020204" pitchFamily="34" charset="0"/>
                        </a:rPr>
                        <a:t>  </a:t>
                      </a:r>
                      <a:r>
                        <a:rPr lang="en-US" sz="2000" b="0" i="0" u="none" strike="noStrike" dirty="0">
                          <a:solidFill>
                            <a:srgbClr val="FF0000"/>
                          </a:solidFill>
                          <a:effectLst/>
                          <a:latin typeface="Aptos Narrow" panose="020B0004020202020204" pitchFamily="34" charset="0"/>
                        </a:rPr>
                        <a:t>4.3*</a:t>
                      </a:r>
                    </a:p>
                  </a:txBody>
                  <a:tcPr marL="9525" marR="9525" marT="9525" marB="0" anchor="b"/>
                </a:tc>
                <a:tc>
                  <a:txBody>
                    <a:bodyPr/>
                    <a:lstStyle/>
                    <a:p>
                      <a:pPr algn="ctr" fontAlgn="b"/>
                      <a:endParaRPr lang="en-US"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2000" b="0" i="0" u="none" strike="noStrike" dirty="0">
                          <a:solidFill>
                            <a:srgbClr val="FF0000"/>
                          </a:solidFill>
                          <a:effectLst/>
                          <a:latin typeface="Aptos Narrow" panose="020B0004020202020204" pitchFamily="34" charset="0"/>
                        </a:rPr>
                        <a:t>  8.2*</a:t>
                      </a:r>
                    </a:p>
                  </a:txBody>
                  <a:tcPr marL="9525" marR="9525" marT="9525" marB="0" anchor="b"/>
                </a:tc>
                <a:extLst>
                  <a:ext uri="{0D108BD9-81ED-4DB2-BD59-A6C34878D82A}">
                    <a16:rowId xmlns:a16="http://schemas.microsoft.com/office/drawing/2014/main" val="1842666097"/>
                  </a:ext>
                </a:extLst>
              </a:tr>
              <a:tr h="370840">
                <a:tc>
                  <a:txBody>
                    <a:bodyPr/>
                    <a:lstStyle/>
                    <a:p>
                      <a:pPr algn="ctr" fontAlgn="b"/>
                      <a:r>
                        <a:rPr lang="en-US" sz="2000" b="0" i="0" u="none" strike="noStrike" dirty="0">
                          <a:solidFill>
                            <a:srgbClr val="000000"/>
                          </a:solidFill>
                          <a:effectLst/>
                          <a:latin typeface="Aptos Narrow" panose="020B0004020202020204" pitchFamily="34" charset="0"/>
                        </a:rPr>
                        <a:t>3 </a:t>
                      </a:r>
                      <a:r>
                        <a:rPr lang="en-US" sz="2000" b="0" i="0" u="none" strike="noStrike" dirty="0" err="1">
                          <a:solidFill>
                            <a:srgbClr val="000000"/>
                          </a:solidFill>
                          <a:effectLst/>
                          <a:latin typeface="Aptos Narrow" panose="020B0004020202020204" pitchFamily="34" charset="0"/>
                        </a:rPr>
                        <a:t>wk</a:t>
                      </a:r>
                      <a:r>
                        <a:rPr lang="en-US" sz="2000" b="0" i="0" u="none" strike="noStrike" dirty="0">
                          <a:solidFill>
                            <a:srgbClr val="000000"/>
                          </a:solidFill>
                          <a:effectLst/>
                          <a:latin typeface="Aptos Narrow" panose="020B0004020202020204" pitchFamily="34" charset="0"/>
                        </a:rPr>
                        <a:t> hold</a:t>
                      </a:r>
                    </a:p>
                  </a:txBody>
                  <a:tcPr marL="9525" marR="9525" marT="9525" marB="0" anchor="b"/>
                </a:tc>
                <a:tc>
                  <a:txBody>
                    <a:bodyPr/>
                    <a:lstStyle/>
                    <a:p>
                      <a:pPr algn="ctr" fontAlgn="b"/>
                      <a:r>
                        <a:rPr lang="en-US" sz="2000" b="0" i="0" u="none" strike="noStrike">
                          <a:solidFill>
                            <a:srgbClr val="000000"/>
                          </a:solidFill>
                          <a:effectLst/>
                          <a:latin typeface="Aptos Narrow" panose="020B0004020202020204" pitchFamily="34" charset="0"/>
                        </a:rPr>
                        <a:t>  4.9</a:t>
                      </a:r>
                    </a:p>
                  </a:txBody>
                  <a:tcPr marL="9525" marR="9525" marT="9525" marB="0" anchor="b"/>
                </a:tc>
                <a:tc>
                  <a:txBody>
                    <a:bodyPr/>
                    <a:lstStyle/>
                    <a:p>
                      <a:pPr algn="ctr" fontAlgn="b"/>
                      <a:r>
                        <a:rPr lang="en-US" sz="2000" b="0" i="0" u="none" strike="noStrike" dirty="0">
                          <a:solidFill>
                            <a:srgbClr val="000000"/>
                          </a:solidFill>
                          <a:effectLst/>
                          <a:latin typeface="Aptos Narrow" panose="020B0004020202020204" pitchFamily="34" charset="0"/>
                        </a:rPr>
                        <a:t>  </a:t>
                      </a:r>
                      <a:r>
                        <a:rPr lang="en-US" sz="2000" b="0" i="0" u="none" strike="noStrike" dirty="0">
                          <a:solidFill>
                            <a:srgbClr val="FF0000"/>
                          </a:solidFill>
                          <a:effectLst/>
                          <a:latin typeface="Aptos Narrow" panose="020B0004020202020204" pitchFamily="34" charset="0"/>
                        </a:rPr>
                        <a:t>4.2*</a:t>
                      </a:r>
                    </a:p>
                  </a:txBody>
                  <a:tcPr marL="9525" marR="9525" marT="9525" marB="0" anchor="b"/>
                </a:tc>
                <a:tc>
                  <a:txBody>
                    <a:bodyPr/>
                    <a:lstStyle/>
                    <a:p>
                      <a:pPr algn="ctr" fontAlgn="b"/>
                      <a:endParaRPr lang="en-US"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2000" b="0" i="0" u="none" strike="noStrike" dirty="0">
                          <a:solidFill>
                            <a:srgbClr val="FF0000"/>
                          </a:solidFill>
                          <a:effectLst/>
                          <a:latin typeface="Aptos Narrow" panose="020B0004020202020204" pitchFamily="34" charset="0"/>
                        </a:rPr>
                        <a:t>  7.5*</a:t>
                      </a:r>
                    </a:p>
                  </a:txBody>
                  <a:tcPr marL="9525" marR="9525" marT="9525" marB="0" anchor="b"/>
                </a:tc>
                <a:extLst>
                  <a:ext uri="{0D108BD9-81ED-4DB2-BD59-A6C34878D82A}">
                    <a16:rowId xmlns:a16="http://schemas.microsoft.com/office/drawing/2014/main" val="1910440065"/>
                  </a:ext>
                </a:extLst>
              </a:tr>
            </a:tbl>
          </a:graphicData>
        </a:graphic>
      </p:graphicFrame>
      <p:sp>
        <p:nvSpPr>
          <p:cNvPr id="5" name="TextBox 4">
            <a:extLst>
              <a:ext uri="{FF2B5EF4-FFF2-40B4-BE49-F238E27FC236}">
                <a16:creationId xmlns:a16="http://schemas.microsoft.com/office/drawing/2014/main" id="{CC39E86A-04BC-0DAD-8609-BB954E091D36}"/>
              </a:ext>
            </a:extLst>
          </p:cNvPr>
          <p:cNvSpPr txBox="1"/>
          <p:nvPr/>
        </p:nvSpPr>
        <p:spPr>
          <a:xfrm>
            <a:off x="2484120" y="4261104"/>
            <a:ext cx="9838944" cy="646331"/>
          </a:xfrm>
          <a:prstGeom prst="rect">
            <a:avLst/>
          </a:prstGeom>
          <a:noFill/>
        </p:spPr>
        <p:txBody>
          <a:bodyPr wrap="square" rtlCol="0">
            <a:spAutoFit/>
          </a:bodyPr>
          <a:lstStyle/>
          <a:p>
            <a:r>
              <a:rPr lang="en-US" dirty="0"/>
              <a:t>* Significantly different from Oct 17 (receipt) sample at 95% confidence level.</a:t>
            </a:r>
          </a:p>
          <a:p>
            <a:endParaRPr lang="en-US" dirty="0"/>
          </a:p>
        </p:txBody>
      </p:sp>
    </p:spTree>
    <p:extLst>
      <p:ext uri="{BB962C8B-B14F-4D97-AF65-F5344CB8AC3E}">
        <p14:creationId xmlns:p14="http://schemas.microsoft.com/office/powerpoint/2010/main" val="287215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B805C-D374-CAFF-86AE-715481C14D1C}"/>
              </a:ext>
            </a:extLst>
          </p:cNvPr>
          <p:cNvSpPr>
            <a:spLocks noGrp="1"/>
          </p:cNvSpPr>
          <p:nvPr>
            <p:ph type="title"/>
          </p:nvPr>
        </p:nvSpPr>
        <p:spPr/>
        <p:txBody>
          <a:bodyPr/>
          <a:lstStyle/>
          <a:p>
            <a:r>
              <a:rPr lang="en-US" dirty="0"/>
              <a:t>Harvest, first week, first month, first half and totals</a:t>
            </a:r>
          </a:p>
        </p:txBody>
      </p:sp>
      <p:graphicFrame>
        <p:nvGraphicFramePr>
          <p:cNvPr id="4" name="Content Placeholder 3">
            <a:extLst>
              <a:ext uri="{FF2B5EF4-FFF2-40B4-BE49-F238E27FC236}">
                <a16:creationId xmlns:a16="http://schemas.microsoft.com/office/drawing/2014/main" id="{A2D5ADB1-5921-F4EF-9ECB-7FD37C4B3B53}"/>
              </a:ext>
            </a:extLst>
          </p:cNvPr>
          <p:cNvGraphicFramePr>
            <a:graphicFrameLocks noGrp="1"/>
          </p:cNvGraphicFramePr>
          <p:nvPr>
            <p:ph idx="1"/>
            <p:extLst>
              <p:ext uri="{D42A27DB-BD31-4B8C-83A1-F6EECF244321}">
                <p14:modId xmlns:p14="http://schemas.microsoft.com/office/powerpoint/2010/main" val="621992991"/>
              </p:ext>
            </p:extLst>
          </p:nvPr>
        </p:nvGraphicFramePr>
        <p:xfrm>
          <a:off x="838198" y="4204208"/>
          <a:ext cx="10515600" cy="148336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2443462332"/>
                    </a:ext>
                  </a:extLst>
                </a:gridCol>
                <a:gridCol w="2103120">
                  <a:extLst>
                    <a:ext uri="{9D8B030D-6E8A-4147-A177-3AD203B41FA5}">
                      <a16:colId xmlns:a16="http://schemas.microsoft.com/office/drawing/2014/main" val="2593184624"/>
                    </a:ext>
                  </a:extLst>
                </a:gridCol>
                <a:gridCol w="2103120">
                  <a:extLst>
                    <a:ext uri="{9D8B030D-6E8A-4147-A177-3AD203B41FA5}">
                      <a16:colId xmlns:a16="http://schemas.microsoft.com/office/drawing/2014/main" val="28377541"/>
                    </a:ext>
                  </a:extLst>
                </a:gridCol>
                <a:gridCol w="2103120">
                  <a:extLst>
                    <a:ext uri="{9D8B030D-6E8A-4147-A177-3AD203B41FA5}">
                      <a16:colId xmlns:a16="http://schemas.microsoft.com/office/drawing/2014/main" val="840875585"/>
                    </a:ext>
                  </a:extLst>
                </a:gridCol>
                <a:gridCol w="2103120">
                  <a:extLst>
                    <a:ext uri="{9D8B030D-6E8A-4147-A177-3AD203B41FA5}">
                      <a16:colId xmlns:a16="http://schemas.microsoft.com/office/drawing/2014/main" val="2998977046"/>
                    </a:ext>
                  </a:extLst>
                </a:gridCol>
              </a:tblGrid>
              <a:tr h="370840">
                <a:tc>
                  <a:txBody>
                    <a:bodyPr/>
                    <a:lstStyle/>
                    <a:p>
                      <a:endParaRPr lang="en-US" dirty="0"/>
                    </a:p>
                  </a:txBody>
                  <a:tcPr/>
                </a:tc>
                <a:tc>
                  <a:txBody>
                    <a:bodyPr/>
                    <a:lstStyle/>
                    <a:p>
                      <a:r>
                        <a:rPr lang="en-US" dirty="0"/>
                        <a:t>First Harvest</a:t>
                      </a:r>
                    </a:p>
                  </a:txBody>
                  <a:tcPr/>
                </a:tc>
                <a:tc>
                  <a:txBody>
                    <a:bodyPr/>
                    <a:lstStyle/>
                    <a:p>
                      <a:r>
                        <a:rPr lang="en-US" dirty="0"/>
                        <a:t>April total</a:t>
                      </a:r>
                    </a:p>
                  </a:txBody>
                  <a:tcPr/>
                </a:tc>
                <a:tc>
                  <a:txBody>
                    <a:bodyPr/>
                    <a:lstStyle/>
                    <a:p>
                      <a:r>
                        <a:rPr lang="en-US" dirty="0"/>
                        <a:t>First half thru June</a:t>
                      </a:r>
                    </a:p>
                  </a:txBody>
                  <a:tcPr/>
                </a:tc>
                <a:tc>
                  <a:txBody>
                    <a:bodyPr/>
                    <a:lstStyle/>
                    <a:p>
                      <a:r>
                        <a:rPr lang="en-US" dirty="0"/>
                        <a:t>Total yield</a:t>
                      </a:r>
                    </a:p>
                  </a:txBody>
                  <a:tcPr/>
                </a:tc>
                <a:extLst>
                  <a:ext uri="{0D108BD9-81ED-4DB2-BD59-A6C34878D82A}">
                    <a16:rowId xmlns:a16="http://schemas.microsoft.com/office/drawing/2014/main" val="3160130602"/>
                  </a:ext>
                </a:extLst>
              </a:tr>
              <a:tr h="370840">
                <a:tc>
                  <a:txBody>
                    <a:bodyPr/>
                    <a:lstStyle/>
                    <a:p>
                      <a:r>
                        <a:rPr lang="en-US" dirty="0"/>
                        <a:t>Alturas, 1 week sup</a:t>
                      </a:r>
                    </a:p>
                  </a:txBody>
                  <a:tcPr/>
                </a:tc>
                <a:tc>
                  <a:txBody>
                    <a:bodyPr/>
                    <a:lstStyle/>
                    <a:p>
                      <a:r>
                        <a:rPr lang="en-US" dirty="0"/>
                        <a:t>61.2 a</a:t>
                      </a:r>
                    </a:p>
                  </a:txBody>
                  <a:tcPr/>
                </a:tc>
                <a:tc>
                  <a:txBody>
                    <a:bodyPr/>
                    <a:lstStyle/>
                    <a:p>
                      <a:r>
                        <a:rPr lang="en-US" dirty="0"/>
                        <a:t>534.5</a:t>
                      </a:r>
                    </a:p>
                  </a:txBody>
                  <a:tcPr/>
                </a:tc>
                <a:tc>
                  <a:txBody>
                    <a:bodyPr/>
                    <a:lstStyle/>
                    <a:p>
                      <a:r>
                        <a:rPr lang="en-US" dirty="0"/>
                        <a:t>5276.5 b</a:t>
                      </a:r>
                    </a:p>
                  </a:txBody>
                  <a:tcPr/>
                </a:tc>
                <a:tc>
                  <a:txBody>
                    <a:bodyPr/>
                    <a:lstStyle/>
                    <a:p>
                      <a:r>
                        <a:rPr lang="en-US" dirty="0"/>
                        <a:t>13433.3 b</a:t>
                      </a:r>
                    </a:p>
                  </a:txBody>
                  <a:tcPr/>
                </a:tc>
                <a:extLst>
                  <a:ext uri="{0D108BD9-81ED-4DB2-BD59-A6C34878D82A}">
                    <a16:rowId xmlns:a16="http://schemas.microsoft.com/office/drawing/2014/main" val="1071317444"/>
                  </a:ext>
                </a:extLst>
              </a:tr>
              <a:tr h="370840">
                <a:tc>
                  <a:txBody>
                    <a:bodyPr/>
                    <a:lstStyle/>
                    <a:p>
                      <a:r>
                        <a:rPr lang="en-US" dirty="0"/>
                        <a:t>Alturas, 2 week sup</a:t>
                      </a:r>
                    </a:p>
                  </a:txBody>
                  <a:tcPr/>
                </a:tc>
                <a:tc>
                  <a:txBody>
                    <a:bodyPr/>
                    <a:lstStyle/>
                    <a:p>
                      <a:r>
                        <a:rPr lang="en-US" dirty="0"/>
                        <a:t>94.2 a</a:t>
                      </a:r>
                    </a:p>
                  </a:txBody>
                  <a:tcPr/>
                </a:tc>
                <a:tc>
                  <a:txBody>
                    <a:bodyPr/>
                    <a:lstStyle/>
                    <a:p>
                      <a:r>
                        <a:rPr lang="en-US" dirty="0"/>
                        <a:t>683.5</a:t>
                      </a:r>
                    </a:p>
                  </a:txBody>
                  <a:tcPr/>
                </a:tc>
                <a:tc>
                  <a:txBody>
                    <a:bodyPr/>
                    <a:lstStyle/>
                    <a:p>
                      <a:r>
                        <a:rPr lang="en-US" dirty="0"/>
                        <a:t>6310.8 a</a:t>
                      </a:r>
                    </a:p>
                  </a:txBody>
                  <a:tcPr/>
                </a:tc>
                <a:tc>
                  <a:txBody>
                    <a:bodyPr/>
                    <a:lstStyle/>
                    <a:p>
                      <a:r>
                        <a:rPr lang="en-US" dirty="0"/>
                        <a:t>15512.5 a</a:t>
                      </a:r>
                    </a:p>
                  </a:txBody>
                  <a:tcPr/>
                </a:tc>
                <a:extLst>
                  <a:ext uri="{0D108BD9-81ED-4DB2-BD59-A6C34878D82A}">
                    <a16:rowId xmlns:a16="http://schemas.microsoft.com/office/drawing/2014/main" val="1126229407"/>
                  </a:ext>
                </a:extLst>
              </a:tr>
              <a:tr h="370840">
                <a:tc>
                  <a:txBody>
                    <a:bodyPr/>
                    <a:lstStyle/>
                    <a:p>
                      <a:r>
                        <a:rPr lang="en-US" dirty="0"/>
                        <a:t>Alturas, 3 week sup</a:t>
                      </a:r>
                    </a:p>
                  </a:txBody>
                  <a:tcPr/>
                </a:tc>
                <a:tc>
                  <a:txBody>
                    <a:bodyPr/>
                    <a:lstStyle/>
                    <a:p>
                      <a:r>
                        <a:rPr lang="en-US" dirty="0"/>
                        <a:t>31.8 b</a:t>
                      </a:r>
                    </a:p>
                  </a:txBody>
                  <a:tcPr/>
                </a:tc>
                <a:tc>
                  <a:txBody>
                    <a:bodyPr/>
                    <a:lstStyle/>
                    <a:p>
                      <a:r>
                        <a:rPr lang="en-US" dirty="0"/>
                        <a:t>480.0</a:t>
                      </a:r>
                    </a:p>
                  </a:txBody>
                  <a:tcPr/>
                </a:tc>
                <a:tc>
                  <a:txBody>
                    <a:bodyPr/>
                    <a:lstStyle/>
                    <a:p>
                      <a:r>
                        <a:rPr lang="en-US" dirty="0"/>
                        <a:t>6062.8 a</a:t>
                      </a:r>
                    </a:p>
                  </a:txBody>
                  <a:tcPr/>
                </a:tc>
                <a:tc>
                  <a:txBody>
                    <a:bodyPr/>
                    <a:lstStyle/>
                    <a:p>
                      <a:r>
                        <a:rPr lang="en-US" dirty="0"/>
                        <a:t>14775.8 ab</a:t>
                      </a:r>
                    </a:p>
                  </a:txBody>
                  <a:tcPr/>
                </a:tc>
                <a:extLst>
                  <a:ext uri="{0D108BD9-81ED-4DB2-BD59-A6C34878D82A}">
                    <a16:rowId xmlns:a16="http://schemas.microsoft.com/office/drawing/2014/main" val="1269243679"/>
                  </a:ext>
                </a:extLst>
              </a:tr>
            </a:tbl>
          </a:graphicData>
        </a:graphic>
      </p:graphicFrame>
      <p:graphicFrame>
        <p:nvGraphicFramePr>
          <p:cNvPr id="5" name="Table 4">
            <a:extLst>
              <a:ext uri="{FF2B5EF4-FFF2-40B4-BE49-F238E27FC236}">
                <a16:creationId xmlns:a16="http://schemas.microsoft.com/office/drawing/2014/main" id="{0FDF5A5B-DF1B-6A9F-D97F-A156A1C3B239}"/>
              </a:ext>
            </a:extLst>
          </p:cNvPr>
          <p:cNvGraphicFramePr>
            <a:graphicFrameLocks noGrp="1"/>
          </p:cNvGraphicFramePr>
          <p:nvPr>
            <p:extLst>
              <p:ext uri="{D42A27DB-BD31-4B8C-83A1-F6EECF244321}">
                <p14:modId xmlns:p14="http://schemas.microsoft.com/office/powerpoint/2010/main" val="3967639659"/>
              </p:ext>
            </p:extLst>
          </p:nvPr>
        </p:nvGraphicFramePr>
        <p:xfrm>
          <a:off x="619706" y="1945640"/>
          <a:ext cx="10952585" cy="1483360"/>
        </p:xfrm>
        <a:graphic>
          <a:graphicData uri="http://schemas.openxmlformats.org/drawingml/2006/table">
            <a:tbl>
              <a:tblPr firstRow="1" bandRow="1">
                <a:tableStyleId>{5C22544A-7EE6-4342-B048-85BDC9FD1C3A}</a:tableStyleId>
              </a:tblPr>
              <a:tblGrid>
                <a:gridCol w="2509935">
                  <a:extLst>
                    <a:ext uri="{9D8B030D-6E8A-4147-A177-3AD203B41FA5}">
                      <a16:colId xmlns:a16="http://schemas.microsoft.com/office/drawing/2014/main" val="4201163452"/>
                    </a:ext>
                  </a:extLst>
                </a:gridCol>
                <a:gridCol w="1871099">
                  <a:extLst>
                    <a:ext uri="{9D8B030D-6E8A-4147-A177-3AD203B41FA5}">
                      <a16:colId xmlns:a16="http://schemas.microsoft.com/office/drawing/2014/main" val="4215000810"/>
                    </a:ext>
                  </a:extLst>
                </a:gridCol>
                <a:gridCol w="2190517">
                  <a:extLst>
                    <a:ext uri="{9D8B030D-6E8A-4147-A177-3AD203B41FA5}">
                      <a16:colId xmlns:a16="http://schemas.microsoft.com/office/drawing/2014/main" val="2386717792"/>
                    </a:ext>
                  </a:extLst>
                </a:gridCol>
                <a:gridCol w="2190517">
                  <a:extLst>
                    <a:ext uri="{9D8B030D-6E8A-4147-A177-3AD203B41FA5}">
                      <a16:colId xmlns:a16="http://schemas.microsoft.com/office/drawing/2014/main" val="2571986609"/>
                    </a:ext>
                  </a:extLst>
                </a:gridCol>
                <a:gridCol w="2190517">
                  <a:extLst>
                    <a:ext uri="{9D8B030D-6E8A-4147-A177-3AD203B41FA5}">
                      <a16:colId xmlns:a16="http://schemas.microsoft.com/office/drawing/2014/main" val="1652095541"/>
                    </a:ext>
                  </a:extLst>
                </a:gridCol>
              </a:tblGrid>
              <a:tr h="370840">
                <a:tc>
                  <a:txBody>
                    <a:bodyPr/>
                    <a:lstStyle/>
                    <a:p>
                      <a:endParaRPr lang="en-US" dirty="0"/>
                    </a:p>
                  </a:txBody>
                  <a:tcPr/>
                </a:tc>
                <a:tc>
                  <a:txBody>
                    <a:bodyPr/>
                    <a:lstStyle/>
                    <a:p>
                      <a:r>
                        <a:rPr lang="en-US" dirty="0"/>
                        <a:t>First Harvest</a:t>
                      </a:r>
                    </a:p>
                  </a:txBody>
                  <a:tcPr/>
                </a:tc>
                <a:tc>
                  <a:txBody>
                    <a:bodyPr/>
                    <a:lstStyle/>
                    <a:p>
                      <a:r>
                        <a:rPr lang="en-US" dirty="0"/>
                        <a:t>April total</a:t>
                      </a:r>
                    </a:p>
                  </a:txBody>
                  <a:tcPr/>
                </a:tc>
                <a:tc>
                  <a:txBody>
                    <a:bodyPr/>
                    <a:lstStyle/>
                    <a:p>
                      <a:r>
                        <a:rPr lang="en-US" dirty="0"/>
                        <a:t>First half thru June</a:t>
                      </a:r>
                    </a:p>
                  </a:txBody>
                  <a:tcPr/>
                </a:tc>
                <a:tc>
                  <a:txBody>
                    <a:bodyPr/>
                    <a:lstStyle/>
                    <a:p>
                      <a:r>
                        <a:rPr lang="en-US" dirty="0"/>
                        <a:t>Total yield</a:t>
                      </a:r>
                    </a:p>
                  </a:txBody>
                  <a:tcPr/>
                </a:tc>
                <a:extLst>
                  <a:ext uri="{0D108BD9-81ED-4DB2-BD59-A6C34878D82A}">
                    <a16:rowId xmlns:a16="http://schemas.microsoft.com/office/drawing/2014/main" val="2866821453"/>
                  </a:ext>
                </a:extLst>
              </a:tr>
              <a:tr h="370840">
                <a:tc>
                  <a:txBody>
                    <a:bodyPr/>
                    <a:lstStyle/>
                    <a:p>
                      <a:r>
                        <a:rPr lang="en-US" dirty="0"/>
                        <a:t>Monterey, 1 week sup</a:t>
                      </a:r>
                    </a:p>
                  </a:txBody>
                  <a:tcPr/>
                </a:tc>
                <a:tc>
                  <a:txBody>
                    <a:bodyPr/>
                    <a:lstStyle/>
                    <a:p>
                      <a:r>
                        <a:rPr lang="en-US" dirty="0"/>
                        <a:t>32</a:t>
                      </a:r>
                    </a:p>
                  </a:txBody>
                  <a:tcPr/>
                </a:tc>
                <a:tc>
                  <a:txBody>
                    <a:bodyPr/>
                    <a:lstStyle/>
                    <a:p>
                      <a:r>
                        <a:rPr lang="en-US" dirty="0"/>
                        <a:t>261</a:t>
                      </a:r>
                    </a:p>
                  </a:txBody>
                  <a:tcPr/>
                </a:tc>
                <a:tc>
                  <a:txBody>
                    <a:bodyPr/>
                    <a:lstStyle/>
                    <a:p>
                      <a:r>
                        <a:rPr lang="en-US" dirty="0"/>
                        <a:t>4108</a:t>
                      </a:r>
                    </a:p>
                  </a:txBody>
                  <a:tcPr/>
                </a:tc>
                <a:tc>
                  <a:txBody>
                    <a:bodyPr/>
                    <a:lstStyle/>
                    <a:p>
                      <a:r>
                        <a:rPr lang="en-US" dirty="0"/>
                        <a:t>9221</a:t>
                      </a:r>
                    </a:p>
                  </a:txBody>
                  <a:tcPr/>
                </a:tc>
                <a:extLst>
                  <a:ext uri="{0D108BD9-81ED-4DB2-BD59-A6C34878D82A}">
                    <a16:rowId xmlns:a16="http://schemas.microsoft.com/office/drawing/2014/main" val="3556105520"/>
                  </a:ext>
                </a:extLst>
              </a:tr>
              <a:tr h="370840">
                <a:tc>
                  <a:txBody>
                    <a:bodyPr/>
                    <a:lstStyle/>
                    <a:p>
                      <a:r>
                        <a:rPr lang="en-US" dirty="0"/>
                        <a:t>Monterey, 2 week sup</a:t>
                      </a:r>
                    </a:p>
                  </a:txBody>
                  <a:tcPr/>
                </a:tc>
                <a:tc>
                  <a:txBody>
                    <a:bodyPr/>
                    <a:lstStyle/>
                    <a:p>
                      <a:r>
                        <a:rPr lang="en-US" dirty="0"/>
                        <a:t>20</a:t>
                      </a:r>
                    </a:p>
                  </a:txBody>
                  <a:tcPr/>
                </a:tc>
                <a:tc>
                  <a:txBody>
                    <a:bodyPr/>
                    <a:lstStyle/>
                    <a:p>
                      <a:r>
                        <a:rPr lang="en-US" dirty="0"/>
                        <a:t>264</a:t>
                      </a:r>
                    </a:p>
                  </a:txBody>
                  <a:tcPr/>
                </a:tc>
                <a:tc>
                  <a:txBody>
                    <a:bodyPr/>
                    <a:lstStyle/>
                    <a:p>
                      <a:r>
                        <a:rPr lang="en-US" dirty="0"/>
                        <a:t>4897</a:t>
                      </a:r>
                    </a:p>
                  </a:txBody>
                  <a:tcPr/>
                </a:tc>
                <a:tc>
                  <a:txBody>
                    <a:bodyPr/>
                    <a:lstStyle/>
                    <a:p>
                      <a:r>
                        <a:rPr lang="en-US" dirty="0"/>
                        <a:t>9748</a:t>
                      </a:r>
                    </a:p>
                  </a:txBody>
                  <a:tcPr/>
                </a:tc>
                <a:extLst>
                  <a:ext uri="{0D108BD9-81ED-4DB2-BD59-A6C34878D82A}">
                    <a16:rowId xmlns:a16="http://schemas.microsoft.com/office/drawing/2014/main" val="3602176633"/>
                  </a:ext>
                </a:extLst>
              </a:tr>
              <a:tr h="370840">
                <a:tc>
                  <a:txBody>
                    <a:bodyPr/>
                    <a:lstStyle/>
                    <a:p>
                      <a:r>
                        <a:rPr lang="en-US" dirty="0"/>
                        <a:t>Monterey, 3 week sup</a:t>
                      </a:r>
                    </a:p>
                  </a:txBody>
                  <a:tcPr/>
                </a:tc>
                <a:tc>
                  <a:txBody>
                    <a:bodyPr/>
                    <a:lstStyle/>
                    <a:p>
                      <a:r>
                        <a:rPr lang="en-US" dirty="0"/>
                        <a:t>35.2</a:t>
                      </a:r>
                    </a:p>
                  </a:txBody>
                  <a:tcPr/>
                </a:tc>
                <a:tc>
                  <a:txBody>
                    <a:bodyPr/>
                    <a:lstStyle/>
                    <a:p>
                      <a:r>
                        <a:rPr lang="en-US" dirty="0"/>
                        <a:t>251</a:t>
                      </a:r>
                    </a:p>
                  </a:txBody>
                  <a:tcPr/>
                </a:tc>
                <a:tc>
                  <a:txBody>
                    <a:bodyPr/>
                    <a:lstStyle/>
                    <a:p>
                      <a:r>
                        <a:rPr lang="en-US" dirty="0"/>
                        <a:t>4211</a:t>
                      </a:r>
                    </a:p>
                  </a:txBody>
                  <a:tcPr/>
                </a:tc>
                <a:tc>
                  <a:txBody>
                    <a:bodyPr/>
                    <a:lstStyle/>
                    <a:p>
                      <a:r>
                        <a:rPr lang="en-US" dirty="0"/>
                        <a:t>8539</a:t>
                      </a:r>
                    </a:p>
                  </a:txBody>
                  <a:tcPr/>
                </a:tc>
                <a:extLst>
                  <a:ext uri="{0D108BD9-81ED-4DB2-BD59-A6C34878D82A}">
                    <a16:rowId xmlns:a16="http://schemas.microsoft.com/office/drawing/2014/main" val="2666620976"/>
                  </a:ext>
                </a:extLst>
              </a:tr>
            </a:tbl>
          </a:graphicData>
        </a:graphic>
      </p:graphicFrame>
    </p:spTree>
    <p:extLst>
      <p:ext uri="{BB962C8B-B14F-4D97-AF65-F5344CB8AC3E}">
        <p14:creationId xmlns:p14="http://schemas.microsoft.com/office/powerpoint/2010/main" val="1845743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EF6D-CAF7-E79B-9830-B2F1EBAEE8D9}"/>
              </a:ext>
            </a:extLst>
          </p:cNvPr>
          <p:cNvSpPr>
            <a:spLocks noGrp="1"/>
          </p:cNvSpPr>
          <p:nvPr>
            <p:ph type="title"/>
          </p:nvPr>
        </p:nvSpPr>
        <p:spPr/>
        <p:txBody>
          <a:bodyPr/>
          <a:lstStyle/>
          <a:p>
            <a:pPr algn="ctr"/>
            <a:r>
              <a:rPr lang="en-US" dirty="0"/>
              <a:t>2024-2025 </a:t>
            </a:r>
            <a:r>
              <a:rPr lang="en-US" dirty="0" err="1"/>
              <a:t>Naturipe</a:t>
            </a:r>
            <a:r>
              <a:rPr lang="en-US" dirty="0"/>
              <a:t> Study</a:t>
            </a:r>
          </a:p>
        </p:txBody>
      </p:sp>
      <p:sp>
        <p:nvSpPr>
          <p:cNvPr id="3" name="Content Placeholder 2">
            <a:extLst>
              <a:ext uri="{FF2B5EF4-FFF2-40B4-BE49-F238E27FC236}">
                <a16:creationId xmlns:a16="http://schemas.microsoft.com/office/drawing/2014/main" id="{D536E9C1-0A9C-ECC4-781B-372C4372453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25688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6B237-88BB-BD50-8E4C-A31F73B7D8A6}"/>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343A07FF-1845-94BD-7114-72B5D9F603A5}"/>
              </a:ext>
            </a:extLst>
          </p:cNvPr>
          <p:cNvSpPr>
            <a:spLocks noGrp="1"/>
          </p:cNvSpPr>
          <p:nvPr>
            <p:ph idx="1"/>
          </p:nvPr>
        </p:nvSpPr>
        <p:spPr/>
        <p:txBody>
          <a:bodyPr>
            <a:normAutofit/>
          </a:bodyPr>
          <a:lstStyle/>
          <a:p>
            <a:r>
              <a:rPr lang="en-US" dirty="0"/>
              <a:t>Evaluate the physiological changes the strawberry varieties Monterey, Eclipse, Golden Gate, Monarch and Keystone undergo during field and supplemental chill.</a:t>
            </a:r>
          </a:p>
          <a:p>
            <a:endParaRPr lang="en-US" dirty="0"/>
          </a:p>
          <a:p>
            <a:r>
              <a:rPr lang="en-US" dirty="0"/>
              <a:t>2024-2025: Evaluate the field performance of these varieties exposed to three variations of supplemental chill; 0 weeks chill (Nov 1,2024), 1 week of chill (Nov 7, 2024) and 2 weeks of chill (Nov 14, 2024).  Chill accumulation at harvest (Oct 30)= 411 hours.</a:t>
            </a:r>
          </a:p>
          <a:p>
            <a:pPr marL="0" indent="0">
              <a:buNone/>
            </a:pPr>
            <a:endParaRPr lang="en-US" dirty="0"/>
          </a:p>
        </p:txBody>
      </p:sp>
    </p:spTree>
    <p:extLst>
      <p:ext uri="{BB962C8B-B14F-4D97-AF65-F5344CB8AC3E}">
        <p14:creationId xmlns:p14="http://schemas.microsoft.com/office/powerpoint/2010/main" val="3463219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CF55E-0D5D-D903-9519-D4835150A686}"/>
              </a:ext>
            </a:extLst>
          </p:cNvPr>
          <p:cNvSpPr>
            <a:spLocks noGrp="1"/>
          </p:cNvSpPr>
          <p:nvPr>
            <p:ph type="title"/>
          </p:nvPr>
        </p:nvSpPr>
        <p:spPr/>
        <p:txBody>
          <a:bodyPr/>
          <a:lstStyle/>
          <a:p>
            <a:r>
              <a:rPr lang="en-US" dirty="0"/>
              <a:t>Test Plot: </a:t>
            </a:r>
            <a:r>
              <a:rPr lang="en-US" dirty="0" err="1"/>
              <a:t>Naturipe</a:t>
            </a:r>
            <a:r>
              <a:rPr lang="en-US" dirty="0"/>
              <a:t> Research Farm</a:t>
            </a:r>
            <a:r>
              <a:rPr lang="en-US"/>
              <a:t>, Salinas</a:t>
            </a:r>
            <a:endParaRPr lang="en-US" dirty="0"/>
          </a:p>
        </p:txBody>
      </p:sp>
      <p:pic>
        <p:nvPicPr>
          <p:cNvPr id="4" name="Content Placeholder 3">
            <a:extLst>
              <a:ext uri="{FF2B5EF4-FFF2-40B4-BE49-F238E27FC236}">
                <a16:creationId xmlns:a16="http://schemas.microsoft.com/office/drawing/2014/main" id="{6DC69DEF-D412-B2AC-7268-B08974C00F0A}"/>
              </a:ext>
            </a:extLst>
          </p:cNvPr>
          <p:cNvPicPr>
            <a:picLocks noGrp="1" noChangeAspect="1"/>
          </p:cNvPicPr>
          <p:nvPr>
            <p:ph idx="1"/>
          </p:nvPr>
        </p:nvPicPr>
        <p:blipFill>
          <a:blip r:embed="rId2"/>
          <a:stretch>
            <a:fillRect/>
          </a:stretch>
        </p:blipFill>
        <p:spPr>
          <a:xfrm>
            <a:off x="4460849" y="1825625"/>
            <a:ext cx="3270302" cy="4351338"/>
          </a:xfrm>
          <a:prstGeom prst="rect">
            <a:avLst/>
          </a:prstGeom>
        </p:spPr>
      </p:pic>
    </p:spTree>
    <p:extLst>
      <p:ext uri="{BB962C8B-B14F-4D97-AF65-F5344CB8AC3E}">
        <p14:creationId xmlns:p14="http://schemas.microsoft.com/office/powerpoint/2010/main" val="1307407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E9767-CAD4-1D7F-3EA5-F7D4F60C0531}"/>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F31F7A28-D45C-FB0A-3CBB-7E4415E33FE6}"/>
              </a:ext>
            </a:extLst>
          </p:cNvPr>
          <p:cNvGraphicFramePr>
            <a:graphicFrameLocks noGrp="1"/>
          </p:cNvGraphicFramePr>
          <p:nvPr>
            <p:ph idx="1"/>
            <p:extLst>
              <p:ext uri="{D42A27DB-BD31-4B8C-83A1-F6EECF244321}">
                <p14:modId xmlns:p14="http://schemas.microsoft.com/office/powerpoint/2010/main" val="3891514079"/>
              </p:ext>
            </p:extLst>
          </p:nvPr>
        </p:nvGraphicFramePr>
        <p:xfrm>
          <a:off x="1780032" y="365125"/>
          <a:ext cx="8763000" cy="620268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3733692524"/>
                    </a:ext>
                  </a:extLst>
                </a:gridCol>
                <a:gridCol w="1752600">
                  <a:extLst>
                    <a:ext uri="{9D8B030D-6E8A-4147-A177-3AD203B41FA5}">
                      <a16:colId xmlns:a16="http://schemas.microsoft.com/office/drawing/2014/main" val="3784301858"/>
                    </a:ext>
                  </a:extLst>
                </a:gridCol>
                <a:gridCol w="1752600">
                  <a:extLst>
                    <a:ext uri="{9D8B030D-6E8A-4147-A177-3AD203B41FA5}">
                      <a16:colId xmlns:a16="http://schemas.microsoft.com/office/drawing/2014/main" val="2674459097"/>
                    </a:ext>
                  </a:extLst>
                </a:gridCol>
                <a:gridCol w="1752600">
                  <a:extLst>
                    <a:ext uri="{9D8B030D-6E8A-4147-A177-3AD203B41FA5}">
                      <a16:colId xmlns:a16="http://schemas.microsoft.com/office/drawing/2014/main" val="938665695"/>
                    </a:ext>
                  </a:extLst>
                </a:gridCol>
                <a:gridCol w="1752600">
                  <a:extLst>
                    <a:ext uri="{9D8B030D-6E8A-4147-A177-3AD203B41FA5}">
                      <a16:colId xmlns:a16="http://schemas.microsoft.com/office/drawing/2014/main" val="2079257079"/>
                    </a:ext>
                  </a:extLst>
                </a:gridCol>
              </a:tblGrid>
              <a:tr h="370840">
                <a:tc>
                  <a:txBody>
                    <a:bodyPr/>
                    <a:lstStyle/>
                    <a:p>
                      <a:r>
                        <a:rPr lang="en-US" dirty="0"/>
                        <a:t>Variety  2024- 2025</a:t>
                      </a:r>
                    </a:p>
                  </a:txBody>
                  <a:tcPr/>
                </a:tc>
                <a:tc>
                  <a:txBody>
                    <a:bodyPr/>
                    <a:lstStyle/>
                    <a:p>
                      <a:r>
                        <a:rPr lang="en-US" dirty="0"/>
                        <a:t>Weeks cold storage</a:t>
                      </a:r>
                    </a:p>
                  </a:txBody>
                  <a:tcPr/>
                </a:tc>
                <a:tc>
                  <a:txBody>
                    <a:bodyPr/>
                    <a:lstStyle/>
                    <a:p>
                      <a:r>
                        <a:rPr lang="en-US" dirty="0"/>
                        <a:t>Glucose (%)</a:t>
                      </a:r>
                    </a:p>
                  </a:txBody>
                  <a:tcPr/>
                </a:tc>
                <a:tc>
                  <a:txBody>
                    <a:bodyPr/>
                    <a:lstStyle/>
                    <a:p>
                      <a:r>
                        <a:rPr lang="en-US" dirty="0"/>
                        <a:t>Fructose (%)</a:t>
                      </a:r>
                    </a:p>
                  </a:txBody>
                  <a:tcPr/>
                </a:tc>
                <a:tc>
                  <a:txBody>
                    <a:bodyPr/>
                    <a:lstStyle/>
                    <a:p>
                      <a:r>
                        <a:rPr lang="en-US" dirty="0"/>
                        <a:t>Starch (%)</a:t>
                      </a:r>
                    </a:p>
                  </a:txBody>
                  <a:tcPr/>
                </a:tc>
                <a:extLst>
                  <a:ext uri="{0D108BD9-81ED-4DB2-BD59-A6C34878D82A}">
                    <a16:rowId xmlns:a16="http://schemas.microsoft.com/office/drawing/2014/main" val="1901501139"/>
                  </a:ext>
                </a:extLst>
              </a:tr>
              <a:tr h="370840">
                <a:tc>
                  <a:txBody>
                    <a:bodyPr/>
                    <a:lstStyle/>
                    <a:p>
                      <a:pPr marL="0" marR="0">
                        <a:lnSpc>
                          <a:spcPct val="115000"/>
                        </a:lnSpc>
                        <a:buNone/>
                      </a:pPr>
                      <a:r>
                        <a:rPr lang="en-US" sz="1600" kern="100">
                          <a:effectLst/>
                          <a:latin typeface="Arial" panose="020B0604020202020204" pitchFamily="34" charset="0"/>
                          <a:ea typeface="Arial" panose="020B0604020202020204" pitchFamily="34" charset="0"/>
                        </a:rPr>
                        <a:t>Golden Gate</a:t>
                      </a:r>
                    </a:p>
                  </a:txBody>
                  <a:tcPr marL="68580" marR="68580" marT="0" marB="0">
                    <a:solidFill>
                      <a:schemeClr val="tx2"/>
                    </a:solidFill>
                  </a:tcPr>
                </a:tc>
                <a:tc>
                  <a:txBody>
                    <a:bodyPr/>
                    <a:lstStyle/>
                    <a:p>
                      <a:pPr marL="0" marR="0">
                        <a:lnSpc>
                          <a:spcPct val="115000"/>
                        </a:lnSpc>
                        <a:buNone/>
                      </a:pPr>
                      <a:r>
                        <a:rPr lang="en-US" sz="1600" kern="100">
                          <a:effectLst/>
                          <a:latin typeface="Arial" panose="020B0604020202020204" pitchFamily="34" charset="0"/>
                          <a:ea typeface="Arial" panose="020B0604020202020204" pitchFamily="34" charset="0"/>
                        </a:rPr>
                        <a:t>0</a:t>
                      </a:r>
                    </a:p>
                  </a:txBody>
                  <a:tcPr marL="68580" marR="68580" marT="0" marB="0">
                    <a:solidFill>
                      <a:schemeClr val="tx2"/>
                    </a:solidFill>
                  </a:tcPr>
                </a:tc>
                <a:tc>
                  <a:txBody>
                    <a:bodyPr/>
                    <a:lstStyle/>
                    <a:p>
                      <a:pPr marL="0" marR="0">
                        <a:lnSpc>
                          <a:spcPct val="115000"/>
                        </a:lnSpc>
                        <a:buNone/>
                      </a:pPr>
                      <a:r>
                        <a:rPr lang="en-US" sz="1600" kern="100">
                          <a:effectLst/>
                          <a:latin typeface="Arial" panose="020B0604020202020204" pitchFamily="34" charset="0"/>
                          <a:ea typeface="Arial" panose="020B0604020202020204" pitchFamily="34" charset="0"/>
                        </a:rPr>
                        <a:t>3.0</a:t>
                      </a:r>
                    </a:p>
                  </a:txBody>
                  <a:tcPr marL="68580" marR="68580" marT="0" marB="0">
                    <a:solidFill>
                      <a:schemeClr val="tx2"/>
                    </a:solidFill>
                  </a:tcPr>
                </a:tc>
                <a:tc>
                  <a:txBody>
                    <a:bodyPr/>
                    <a:lstStyle/>
                    <a:p>
                      <a:pPr marL="0" marR="0">
                        <a:lnSpc>
                          <a:spcPct val="115000"/>
                        </a:lnSpc>
                        <a:buNone/>
                      </a:pPr>
                      <a:r>
                        <a:rPr lang="en-US" sz="1600" kern="100">
                          <a:effectLst/>
                          <a:latin typeface="Arial" panose="020B0604020202020204" pitchFamily="34" charset="0"/>
                          <a:ea typeface="Arial" panose="020B0604020202020204" pitchFamily="34" charset="0"/>
                        </a:rPr>
                        <a:t>3.0</a:t>
                      </a:r>
                    </a:p>
                  </a:txBody>
                  <a:tcPr marL="68580" marR="68580" marT="0" marB="0">
                    <a:solidFill>
                      <a:schemeClr val="tx2"/>
                    </a:solidFill>
                  </a:tcPr>
                </a:tc>
                <a:tc>
                  <a:txBody>
                    <a:bodyPr/>
                    <a:lstStyle/>
                    <a:p>
                      <a:pPr marL="0" marR="0">
                        <a:lnSpc>
                          <a:spcPct val="115000"/>
                        </a:lnSpc>
                        <a:buNone/>
                      </a:pPr>
                      <a:r>
                        <a:rPr lang="en-US" sz="1600" kern="100" dirty="0">
                          <a:effectLst/>
                          <a:latin typeface="Arial" panose="020B0604020202020204" pitchFamily="34" charset="0"/>
                          <a:ea typeface="Arial" panose="020B0604020202020204" pitchFamily="34" charset="0"/>
                        </a:rPr>
                        <a:t>10.9</a:t>
                      </a:r>
                    </a:p>
                  </a:txBody>
                  <a:tcPr marL="68580" marR="68580" marT="0" marB="0">
                    <a:solidFill>
                      <a:schemeClr val="tx2"/>
                    </a:solidFill>
                  </a:tcPr>
                </a:tc>
                <a:extLst>
                  <a:ext uri="{0D108BD9-81ED-4DB2-BD59-A6C34878D82A}">
                    <a16:rowId xmlns:a16="http://schemas.microsoft.com/office/drawing/2014/main" val="3706795545"/>
                  </a:ext>
                </a:extLst>
              </a:tr>
              <a:tr h="370840">
                <a:tc>
                  <a:txBody>
                    <a:bodyPr/>
                    <a:lstStyle/>
                    <a:p>
                      <a:pPr marL="0" marR="0">
                        <a:lnSpc>
                          <a:spcPct val="115000"/>
                        </a:lnSpc>
                        <a:buNone/>
                      </a:pPr>
                      <a:r>
                        <a:rPr lang="en-US" sz="1600" kern="100">
                          <a:effectLst/>
                          <a:latin typeface="Arial" panose="020B0604020202020204" pitchFamily="34" charset="0"/>
                          <a:ea typeface="Arial" panose="020B0604020202020204" pitchFamily="34" charset="0"/>
                        </a:rPr>
                        <a:t>Golden Gate</a:t>
                      </a:r>
                    </a:p>
                  </a:txBody>
                  <a:tcPr marL="68580" marR="68580" marT="0" marB="0">
                    <a:solidFill>
                      <a:schemeClr val="tx2"/>
                    </a:solidFill>
                  </a:tcPr>
                </a:tc>
                <a:tc>
                  <a:txBody>
                    <a:bodyPr/>
                    <a:lstStyle/>
                    <a:p>
                      <a:pPr marL="0" marR="0">
                        <a:lnSpc>
                          <a:spcPct val="115000"/>
                        </a:lnSpc>
                        <a:buNone/>
                      </a:pPr>
                      <a:r>
                        <a:rPr lang="en-US" sz="1600" kern="100">
                          <a:effectLst/>
                          <a:latin typeface="Arial" panose="020B0604020202020204" pitchFamily="34" charset="0"/>
                          <a:ea typeface="Arial" panose="020B0604020202020204" pitchFamily="34" charset="0"/>
                        </a:rPr>
                        <a:t>1</a:t>
                      </a:r>
                    </a:p>
                  </a:txBody>
                  <a:tcPr marL="68580" marR="68580" marT="0" marB="0">
                    <a:solidFill>
                      <a:schemeClr val="tx2"/>
                    </a:solidFill>
                  </a:tcPr>
                </a:tc>
                <a:tc>
                  <a:txBody>
                    <a:bodyPr/>
                    <a:lstStyle/>
                    <a:p>
                      <a:pPr marL="0" marR="0">
                        <a:lnSpc>
                          <a:spcPct val="115000"/>
                        </a:lnSpc>
                        <a:buNone/>
                      </a:pPr>
                      <a:r>
                        <a:rPr lang="en-US" sz="1600" kern="100">
                          <a:effectLst/>
                          <a:latin typeface="Arial" panose="020B0604020202020204" pitchFamily="34" charset="0"/>
                          <a:ea typeface="Arial" panose="020B0604020202020204" pitchFamily="34" charset="0"/>
                        </a:rPr>
                        <a:t>2.9</a:t>
                      </a:r>
                    </a:p>
                  </a:txBody>
                  <a:tcPr marL="68580" marR="68580" marT="0" marB="0">
                    <a:solidFill>
                      <a:schemeClr val="tx2"/>
                    </a:solidFill>
                  </a:tcPr>
                </a:tc>
                <a:tc>
                  <a:txBody>
                    <a:bodyPr/>
                    <a:lstStyle/>
                    <a:p>
                      <a:pPr marL="0" marR="0">
                        <a:lnSpc>
                          <a:spcPct val="115000"/>
                        </a:lnSpc>
                        <a:buNone/>
                      </a:pPr>
                      <a:r>
                        <a:rPr lang="en-US" sz="1600" kern="100">
                          <a:effectLst/>
                          <a:latin typeface="Arial" panose="020B0604020202020204" pitchFamily="34" charset="0"/>
                          <a:ea typeface="Arial" panose="020B0604020202020204" pitchFamily="34" charset="0"/>
                        </a:rPr>
                        <a:t>2.5</a:t>
                      </a:r>
                    </a:p>
                  </a:txBody>
                  <a:tcPr marL="68580" marR="68580" marT="0" marB="0">
                    <a:solidFill>
                      <a:schemeClr val="tx2"/>
                    </a:solidFill>
                  </a:tcPr>
                </a:tc>
                <a:tc>
                  <a:txBody>
                    <a:bodyPr/>
                    <a:lstStyle/>
                    <a:p>
                      <a:pPr marL="0" marR="0">
                        <a:lnSpc>
                          <a:spcPct val="115000"/>
                        </a:lnSpc>
                        <a:buNone/>
                      </a:pPr>
                      <a:r>
                        <a:rPr lang="en-US" sz="1600" kern="100" dirty="0">
                          <a:effectLst/>
                          <a:latin typeface="Arial" panose="020B0604020202020204" pitchFamily="34" charset="0"/>
                          <a:ea typeface="Arial" panose="020B0604020202020204" pitchFamily="34" charset="0"/>
                        </a:rPr>
                        <a:t>12.1</a:t>
                      </a:r>
                    </a:p>
                  </a:txBody>
                  <a:tcPr marL="68580" marR="68580" marT="0" marB="0">
                    <a:solidFill>
                      <a:schemeClr val="tx2"/>
                    </a:solidFill>
                  </a:tcPr>
                </a:tc>
                <a:extLst>
                  <a:ext uri="{0D108BD9-81ED-4DB2-BD59-A6C34878D82A}">
                    <a16:rowId xmlns:a16="http://schemas.microsoft.com/office/drawing/2014/main" val="3931544000"/>
                  </a:ext>
                </a:extLst>
              </a:tr>
              <a:tr h="370840">
                <a:tc>
                  <a:txBody>
                    <a:bodyPr/>
                    <a:lstStyle/>
                    <a:p>
                      <a:pPr marL="0" marR="0">
                        <a:lnSpc>
                          <a:spcPct val="115000"/>
                        </a:lnSpc>
                        <a:buNone/>
                      </a:pPr>
                      <a:r>
                        <a:rPr lang="en-US" sz="1600" kern="100">
                          <a:effectLst/>
                          <a:latin typeface="Arial" panose="020B0604020202020204" pitchFamily="34" charset="0"/>
                          <a:ea typeface="Arial" panose="020B0604020202020204" pitchFamily="34" charset="0"/>
                        </a:rPr>
                        <a:t>Golden Gate</a:t>
                      </a:r>
                    </a:p>
                  </a:txBody>
                  <a:tcPr marL="68580" marR="68580" marT="0" marB="0">
                    <a:solidFill>
                      <a:schemeClr val="tx2"/>
                    </a:solidFill>
                  </a:tcPr>
                </a:tc>
                <a:tc>
                  <a:txBody>
                    <a:bodyPr/>
                    <a:lstStyle/>
                    <a:p>
                      <a:pPr marL="0" marR="0">
                        <a:lnSpc>
                          <a:spcPct val="115000"/>
                        </a:lnSpc>
                        <a:buNone/>
                      </a:pPr>
                      <a:r>
                        <a:rPr lang="en-US" sz="1600" kern="100" dirty="0">
                          <a:effectLst/>
                          <a:latin typeface="Arial" panose="020B0604020202020204" pitchFamily="34" charset="0"/>
                          <a:ea typeface="Arial" panose="020B0604020202020204" pitchFamily="34" charset="0"/>
                        </a:rPr>
                        <a:t>2</a:t>
                      </a:r>
                    </a:p>
                  </a:txBody>
                  <a:tcPr marL="68580" marR="68580" marT="0" marB="0">
                    <a:solidFill>
                      <a:schemeClr val="tx2"/>
                    </a:solidFill>
                  </a:tcPr>
                </a:tc>
                <a:tc>
                  <a:txBody>
                    <a:bodyPr/>
                    <a:lstStyle/>
                    <a:p>
                      <a:pPr marL="0" marR="0">
                        <a:lnSpc>
                          <a:spcPct val="115000"/>
                        </a:lnSpc>
                        <a:buNone/>
                      </a:pPr>
                      <a:r>
                        <a:rPr lang="en-US" sz="1600" kern="100">
                          <a:effectLst/>
                          <a:latin typeface="Arial" panose="020B0604020202020204" pitchFamily="34" charset="0"/>
                          <a:ea typeface="Arial" panose="020B0604020202020204" pitchFamily="34" charset="0"/>
                        </a:rPr>
                        <a:t>3.5</a:t>
                      </a:r>
                    </a:p>
                  </a:txBody>
                  <a:tcPr marL="68580" marR="68580" marT="0" marB="0">
                    <a:solidFill>
                      <a:schemeClr val="tx2"/>
                    </a:solidFill>
                  </a:tcPr>
                </a:tc>
                <a:tc>
                  <a:txBody>
                    <a:bodyPr/>
                    <a:lstStyle/>
                    <a:p>
                      <a:pPr marL="0" marR="0">
                        <a:lnSpc>
                          <a:spcPct val="115000"/>
                        </a:lnSpc>
                        <a:buNone/>
                      </a:pPr>
                      <a:r>
                        <a:rPr lang="en-US" sz="1600" kern="100">
                          <a:effectLst/>
                          <a:latin typeface="Arial" panose="020B0604020202020204" pitchFamily="34" charset="0"/>
                          <a:ea typeface="Arial" panose="020B0604020202020204" pitchFamily="34" charset="0"/>
                        </a:rPr>
                        <a:t>3.3</a:t>
                      </a:r>
                    </a:p>
                  </a:txBody>
                  <a:tcPr marL="68580" marR="68580" marT="0" marB="0">
                    <a:solidFill>
                      <a:schemeClr val="tx2"/>
                    </a:solidFill>
                  </a:tcPr>
                </a:tc>
                <a:tc>
                  <a:txBody>
                    <a:bodyPr/>
                    <a:lstStyle/>
                    <a:p>
                      <a:pPr marL="0" marR="0">
                        <a:lnSpc>
                          <a:spcPct val="115000"/>
                        </a:lnSpc>
                        <a:buNone/>
                      </a:pPr>
                      <a:r>
                        <a:rPr lang="en-US" sz="1600" kern="100" dirty="0">
                          <a:solidFill>
                            <a:srgbClr val="FF0000"/>
                          </a:solidFill>
                          <a:effectLst/>
                          <a:latin typeface="Arial" panose="020B0604020202020204" pitchFamily="34" charset="0"/>
                          <a:ea typeface="Arial" panose="020B0604020202020204" pitchFamily="34" charset="0"/>
                        </a:rPr>
                        <a:t>6.4*</a:t>
                      </a:r>
                    </a:p>
                  </a:txBody>
                  <a:tcPr marL="68580" marR="68580" marT="0" marB="0">
                    <a:solidFill>
                      <a:schemeClr val="tx2"/>
                    </a:solidFill>
                  </a:tcPr>
                </a:tc>
                <a:extLst>
                  <a:ext uri="{0D108BD9-81ED-4DB2-BD59-A6C34878D82A}">
                    <a16:rowId xmlns:a16="http://schemas.microsoft.com/office/drawing/2014/main" val="417393321"/>
                  </a:ext>
                </a:extLst>
              </a:tr>
              <a:tr h="370840">
                <a:tc>
                  <a:txBody>
                    <a:bodyPr/>
                    <a:lstStyle/>
                    <a:p>
                      <a:pPr marL="0" marR="0">
                        <a:lnSpc>
                          <a:spcPct val="115000"/>
                        </a:lnSpc>
                        <a:buNone/>
                      </a:pPr>
                      <a:r>
                        <a:rPr lang="en-US" sz="1600" kern="100" dirty="0">
                          <a:effectLst/>
                          <a:latin typeface="Arial" panose="020B0604020202020204" pitchFamily="34" charset="0"/>
                          <a:ea typeface="Arial" panose="020B0604020202020204" pitchFamily="34" charset="0"/>
                        </a:rPr>
                        <a:t>Eclipse</a:t>
                      </a:r>
                    </a:p>
                  </a:txBody>
                  <a:tcPr marL="68580" marR="68580" marT="0" marB="0">
                    <a:solidFill>
                      <a:srgbClr val="FFFFCC"/>
                    </a:solidFill>
                  </a:tcPr>
                </a:tc>
                <a:tc>
                  <a:txBody>
                    <a:bodyPr/>
                    <a:lstStyle/>
                    <a:p>
                      <a:pPr marL="0" marR="0">
                        <a:lnSpc>
                          <a:spcPct val="115000"/>
                        </a:lnSpc>
                        <a:buNone/>
                      </a:pPr>
                      <a:r>
                        <a:rPr lang="en-US" sz="1600" kern="100">
                          <a:effectLst/>
                          <a:latin typeface="Arial" panose="020B0604020202020204" pitchFamily="34" charset="0"/>
                          <a:ea typeface="Arial" panose="020B0604020202020204" pitchFamily="34" charset="0"/>
                        </a:rPr>
                        <a:t>0</a:t>
                      </a:r>
                    </a:p>
                  </a:txBody>
                  <a:tcPr marL="68580" marR="68580" marT="0" marB="0">
                    <a:solidFill>
                      <a:srgbClr val="FFFFCC"/>
                    </a:solidFill>
                  </a:tcPr>
                </a:tc>
                <a:tc>
                  <a:txBody>
                    <a:bodyPr/>
                    <a:lstStyle/>
                    <a:p>
                      <a:pPr marL="0" marR="0">
                        <a:lnSpc>
                          <a:spcPct val="115000"/>
                        </a:lnSpc>
                        <a:buNone/>
                      </a:pPr>
                      <a:r>
                        <a:rPr lang="en-US" sz="1600" kern="100" dirty="0">
                          <a:solidFill>
                            <a:schemeClr val="bg1"/>
                          </a:solidFill>
                          <a:effectLst/>
                          <a:latin typeface="Arial" panose="020B0604020202020204" pitchFamily="34" charset="0"/>
                          <a:ea typeface="Arial" panose="020B0604020202020204" pitchFamily="34" charset="0"/>
                        </a:rPr>
                        <a:t>3.4</a:t>
                      </a:r>
                    </a:p>
                  </a:txBody>
                  <a:tcPr marL="68580" marR="68580" marT="0" marB="0">
                    <a:solidFill>
                      <a:srgbClr val="FFFFCC"/>
                    </a:solidFill>
                  </a:tcPr>
                </a:tc>
                <a:tc>
                  <a:txBody>
                    <a:bodyPr/>
                    <a:lstStyle/>
                    <a:p>
                      <a:pPr marL="0" marR="0">
                        <a:lnSpc>
                          <a:spcPct val="115000"/>
                        </a:lnSpc>
                        <a:buNone/>
                      </a:pPr>
                      <a:r>
                        <a:rPr lang="en-US" sz="1600" kern="100">
                          <a:effectLst/>
                          <a:latin typeface="Arial" panose="020B0604020202020204" pitchFamily="34" charset="0"/>
                          <a:ea typeface="Arial" panose="020B0604020202020204" pitchFamily="34" charset="0"/>
                        </a:rPr>
                        <a:t>3.7</a:t>
                      </a:r>
                    </a:p>
                  </a:txBody>
                  <a:tcPr marL="68580" marR="68580" marT="0" marB="0">
                    <a:solidFill>
                      <a:srgbClr val="FFFFCC"/>
                    </a:solidFill>
                  </a:tcPr>
                </a:tc>
                <a:tc>
                  <a:txBody>
                    <a:bodyPr/>
                    <a:lstStyle/>
                    <a:p>
                      <a:pPr marL="0" marR="0">
                        <a:lnSpc>
                          <a:spcPct val="115000"/>
                        </a:lnSpc>
                        <a:buNone/>
                      </a:pPr>
                      <a:r>
                        <a:rPr lang="en-US" sz="1600" kern="100" dirty="0">
                          <a:solidFill>
                            <a:schemeClr val="bg1"/>
                          </a:solidFill>
                          <a:effectLst/>
                          <a:latin typeface="Arial" panose="020B0604020202020204" pitchFamily="34" charset="0"/>
                          <a:ea typeface="Arial" panose="020B0604020202020204" pitchFamily="34" charset="0"/>
                        </a:rPr>
                        <a:t>9.0</a:t>
                      </a:r>
                    </a:p>
                  </a:txBody>
                  <a:tcPr marL="68580" marR="68580" marT="0" marB="0">
                    <a:solidFill>
                      <a:srgbClr val="FFFFCC"/>
                    </a:solidFill>
                  </a:tcPr>
                </a:tc>
                <a:extLst>
                  <a:ext uri="{0D108BD9-81ED-4DB2-BD59-A6C34878D82A}">
                    <a16:rowId xmlns:a16="http://schemas.microsoft.com/office/drawing/2014/main" val="307726535"/>
                  </a:ext>
                </a:extLst>
              </a:tr>
              <a:tr h="370840">
                <a:tc>
                  <a:txBody>
                    <a:bodyPr/>
                    <a:lstStyle/>
                    <a:p>
                      <a:pPr marL="0" marR="0">
                        <a:lnSpc>
                          <a:spcPct val="115000"/>
                        </a:lnSpc>
                        <a:buNone/>
                      </a:pPr>
                      <a:r>
                        <a:rPr lang="en-US" sz="1600" kern="100">
                          <a:effectLst/>
                          <a:latin typeface="Arial" panose="020B0604020202020204" pitchFamily="34" charset="0"/>
                          <a:ea typeface="Arial" panose="020B0604020202020204" pitchFamily="34" charset="0"/>
                        </a:rPr>
                        <a:t>Eclipse</a:t>
                      </a:r>
                    </a:p>
                  </a:txBody>
                  <a:tcPr marL="68580" marR="68580" marT="0" marB="0">
                    <a:solidFill>
                      <a:srgbClr val="FFFFCC"/>
                    </a:solidFill>
                  </a:tcPr>
                </a:tc>
                <a:tc>
                  <a:txBody>
                    <a:bodyPr/>
                    <a:lstStyle/>
                    <a:p>
                      <a:pPr marL="0" marR="0">
                        <a:lnSpc>
                          <a:spcPct val="115000"/>
                        </a:lnSpc>
                        <a:buNone/>
                      </a:pPr>
                      <a:r>
                        <a:rPr lang="en-US" sz="1600" kern="100" dirty="0">
                          <a:effectLst/>
                          <a:latin typeface="Arial" panose="020B0604020202020204" pitchFamily="34" charset="0"/>
                          <a:ea typeface="Arial" panose="020B0604020202020204" pitchFamily="34" charset="0"/>
                        </a:rPr>
                        <a:t>1</a:t>
                      </a:r>
                    </a:p>
                  </a:txBody>
                  <a:tcPr marL="68580" marR="68580" marT="0" marB="0">
                    <a:solidFill>
                      <a:srgbClr val="FFFFCC"/>
                    </a:solidFill>
                  </a:tcPr>
                </a:tc>
                <a:tc>
                  <a:txBody>
                    <a:bodyPr/>
                    <a:lstStyle/>
                    <a:p>
                      <a:pPr marL="0" marR="0">
                        <a:lnSpc>
                          <a:spcPct val="115000"/>
                        </a:lnSpc>
                        <a:buNone/>
                      </a:pPr>
                      <a:r>
                        <a:rPr lang="en-US" sz="1600" kern="100" dirty="0">
                          <a:solidFill>
                            <a:srgbClr val="FF0000"/>
                          </a:solidFill>
                          <a:effectLst/>
                          <a:latin typeface="Arial" panose="020B0604020202020204" pitchFamily="34" charset="0"/>
                          <a:ea typeface="Arial" panose="020B0604020202020204" pitchFamily="34" charset="0"/>
                        </a:rPr>
                        <a:t>4.1*</a:t>
                      </a:r>
                    </a:p>
                  </a:txBody>
                  <a:tcPr marL="68580" marR="68580" marT="0" marB="0">
                    <a:solidFill>
                      <a:srgbClr val="FFFFCC"/>
                    </a:solidFill>
                  </a:tcPr>
                </a:tc>
                <a:tc>
                  <a:txBody>
                    <a:bodyPr/>
                    <a:lstStyle/>
                    <a:p>
                      <a:pPr marL="0" marR="0">
                        <a:lnSpc>
                          <a:spcPct val="115000"/>
                        </a:lnSpc>
                        <a:buNone/>
                      </a:pPr>
                      <a:r>
                        <a:rPr lang="en-US" sz="1600" kern="100" dirty="0">
                          <a:effectLst/>
                          <a:latin typeface="Arial" panose="020B0604020202020204" pitchFamily="34" charset="0"/>
                          <a:ea typeface="Arial" panose="020B0604020202020204" pitchFamily="34" charset="0"/>
                        </a:rPr>
                        <a:t>3.8</a:t>
                      </a:r>
                    </a:p>
                  </a:txBody>
                  <a:tcPr marL="68580" marR="68580" marT="0" marB="0">
                    <a:solidFill>
                      <a:srgbClr val="FFFFCC"/>
                    </a:solidFill>
                  </a:tcPr>
                </a:tc>
                <a:tc>
                  <a:txBody>
                    <a:bodyPr/>
                    <a:lstStyle/>
                    <a:p>
                      <a:pPr marL="0" marR="0">
                        <a:lnSpc>
                          <a:spcPct val="115000"/>
                        </a:lnSpc>
                        <a:buNone/>
                      </a:pPr>
                      <a:r>
                        <a:rPr lang="en-US" sz="1600" kern="100" dirty="0">
                          <a:solidFill>
                            <a:srgbClr val="FF0000"/>
                          </a:solidFill>
                          <a:effectLst/>
                          <a:latin typeface="Arial" panose="020B0604020202020204" pitchFamily="34" charset="0"/>
                          <a:ea typeface="Arial" panose="020B0604020202020204" pitchFamily="34" charset="0"/>
                        </a:rPr>
                        <a:t>5.2*</a:t>
                      </a:r>
                    </a:p>
                  </a:txBody>
                  <a:tcPr marL="68580" marR="68580" marT="0" marB="0">
                    <a:solidFill>
                      <a:srgbClr val="FFFFCC"/>
                    </a:solidFill>
                  </a:tcPr>
                </a:tc>
                <a:extLst>
                  <a:ext uri="{0D108BD9-81ED-4DB2-BD59-A6C34878D82A}">
                    <a16:rowId xmlns:a16="http://schemas.microsoft.com/office/drawing/2014/main" val="2714013759"/>
                  </a:ext>
                </a:extLst>
              </a:tr>
              <a:tr h="370840">
                <a:tc>
                  <a:txBody>
                    <a:bodyPr/>
                    <a:lstStyle/>
                    <a:p>
                      <a:pPr marL="0" marR="0">
                        <a:lnSpc>
                          <a:spcPct val="115000"/>
                        </a:lnSpc>
                        <a:buNone/>
                      </a:pPr>
                      <a:r>
                        <a:rPr lang="en-US" sz="1600" kern="100">
                          <a:effectLst/>
                          <a:latin typeface="Arial" panose="020B0604020202020204" pitchFamily="34" charset="0"/>
                          <a:ea typeface="Arial" panose="020B0604020202020204" pitchFamily="34" charset="0"/>
                        </a:rPr>
                        <a:t>Eclipse</a:t>
                      </a:r>
                    </a:p>
                  </a:txBody>
                  <a:tcPr marL="68580" marR="68580" marT="0" marB="0">
                    <a:solidFill>
                      <a:srgbClr val="FFFFCC"/>
                    </a:solidFill>
                  </a:tcPr>
                </a:tc>
                <a:tc>
                  <a:txBody>
                    <a:bodyPr/>
                    <a:lstStyle/>
                    <a:p>
                      <a:pPr marL="0" marR="0">
                        <a:lnSpc>
                          <a:spcPct val="115000"/>
                        </a:lnSpc>
                        <a:buNone/>
                      </a:pPr>
                      <a:r>
                        <a:rPr lang="en-US" sz="1600" kern="100">
                          <a:effectLst/>
                          <a:latin typeface="Arial" panose="020B0604020202020204" pitchFamily="34" charset="0"/>
                          <a:ea typeface="Arial" panose="020B0604020202020204" pitchFamily="34" charset="0"/>
                        </a:rPr>
                        <a:t>2</a:t>
                      </a:r>
                    </a:p>
                  </a:txBody>
                  <a:tcPr marL="68580" marR="68580" marT="0" marB="0">
                    <a:solidFill>
                      <a:srgbClr val="FFFFCC"/>
                    </a:solidFill>
                  </a:tcPr>
                </a:tc>
                <a:tc>
                  <a:txBody>
                    <a:bodyPr/>
                    <a:lstStyle/>
                    <a:p>
                      <a:pPr marL="0" marR="0">
                        <a:lnSpc>
                          <a:spcPct val="115000"/>
                        </a:lnSpc>
                        <a:buNone/>
                      </a:pPr>
                      <a:r>
                        <a:rPr lang="en-US" sz="1600" kern="100" dirty="0">
                          <a:solidFill>
                            <a:srgbClr val="FF0000"/>
                          </a:solidFill>
                          <a:effectLst/>
                          <a:latin typeface="Arial" panose="020B0604020202020204" pitchFamily="34" charset="0"/>
                          <a:ea typeface="Arial" panose="020B0604020202020204" pitchFamily="34" charset="0"/>
                        </a:rPr>
                        <a:t>5.0* </a:t>
                      </a:r>
                    </a:p>
                  </a:txBody>
                  <a:tcPr marL="68580" marR="68580" marT="0" marB="0">
                    <a:solidFill>
                      <a:srgbClr val="FFFFCC"/>
                    </a:solidFill>
                  </a:tcPr>
                </a:tc>
                <a:tc>
                  <a:txBody>
                    <a:bodyPr/>
                    <a:lstStyle/>
                    <a:p>
                      <a:pPr marL="0" marR="0">
                        <a:lnSpc>
                          <a:spcPct val="115000"/>
                        </a:lnSpc>
                        <a:buNone/>
                      </a:pPr>
                      <a:r>
                        <a:rPr lang="en-US" sz="1600" kern="100">
                          <a:effectLst/>
                          <a:latin typeface="Arial" panose="020B0604020202020204" pitchFamily="34" charset="0"/>
                          <a:ea typeface="Arial" panose="020B0604020202020204" pitchFamily="34" charset="0"/>
                        </a:rPr>
                        <a:t>5.1</a:t>
                      </a:r>
                    </a:p>
                  </a:txBody>
                  <a:tcPr marL="68580" marR="68580" marT="0" marB="0">
                    <a:solidFill>
                      <a:srgbClr val="FFFFCC"/>
                    </a:solidFill>
                  </a:tcPr>
                </a:tc>
                <a:tc>
                  <a:txBody>
                    <a:bodyPr/>
                    <a:lstStyle/>
                    <a:p>
                      <a:pPr marL="0" marR="0">
                        <a:lnSpc>
                          <a:spcPct val="115000"/>
                        </a:lnSpc>
                        <a:buNone/>
                      </a:pPr>
                      <a:r>
                        <a:rPr lang="en-US" sz="1600" kern="100" dirty="0">
                          <a:solidFill>
                            <a:schemeClr val="bg1"/>
                          </a:solidFill>
                          <a:effectLst/>
                          <a:latin typeface="Arial" panose="020B0604020202020204" pitchFamily="34" charset="0"/>
                          <a:ea typeface="Arial" panose="020B0604020202020204" pitchFamily="34" charset="0"/>
                        </a:rPr>
                        <a:t>5.5</a:t>
                      </a:r>
                    </a:p>
                  </a:txBody>
                  <a:tcPr marL="68580" marR="68580" marT="0" marB="0">
                    <a:solidFill>
                      <a:srgbClr val="FFFFCC"/>
                    </a:solidFill>
                  </a:tcPr>
                </a:tc>
                <a:extLst>
                  <a:ext uri="{0D108BD9-81ED-4DB2-BD59-A6C34878D82A}">
                    <a16:rowId xmlns:a16="http://schemas.microsoft.com/office/drawing/2014/main" val="4145722138"/>
                  </a:ext>
                </a:extLst>
              </a:tr>
              <a:tr h="370840">
                <a:tc>
                  <a:txBody>
                    <a:bodyPr/>
                    <a:lstStyle/>
                    <a:p>
                      <a:pPr marL="0" marR="0">
                        <a:lnSpc>
                          <a:spcPct val="115000"/>
                        </a:lnSpc>
                        <a:buNone/>
                      </a:pPr>
                      <a:r>
                        <a:rPr lang="en-US" sz="1600" kern="100" dirty="0">
                          <a:effectLst/>
                          <a:latin typeface="Arial" panose="020B0604020202020204" pitchFamily="34" charset="0"/>
                          <a:ea typeface="Arial" panose="020B0604020202020204" pitchFamily="34" charset="0"/>
                        </a:rPr>
                        <a:t>Keystone</a:t>
                      </a:r>
                    </a:p>
                  </a:txBody>
                  <a:tcPr marL="68580" marR="68580" marT="0" marB="0">
                    <a:solidFill>
                      <a:schemeClr val="tx2"/>
                    </a:solidFill>
                  </a:tcPr>
                </a:tc>
                <a:tc>
                  <a:txBody>
                    <a:bodyPr/>
                    <a:lstStyle/>
                    <a:p>
                      <a:pPr marL="0" marR="0">
                        <a:lnSpc>
                          <a:spcPct val="115000"/>
                        </a:lnSpc>
                        <a:buNone/>
                      </a:pPr>
                      <a:r>
                        <a:rPr lang="en-US" sz="1600" kern="100" dirty="0">
                          <a:effectLst/>
                          <a:latin typeface="Arial" panose="020B0604020202020204" pitchFamily="34" charset="0"/>
                          <a:ea typeface="Arial" panose="020B0604020202020204" pitchFamily="34" charset="0"/>
                        </a:rPr>
                        <a:t>0</a:t>
                      </a:r>
                    </a:p>
                  </a:txBody>
                  <a:tcPr marL="68580" marR="68580" marT="0" marB="0">
                    <a:solidFill>
                      <a:schemeClr val="tx2"/>
                    </a:solidFill>
                  </a:tcPr>
                </a:tc>
                <a:tc>
                  <a:txBody>
                    <a:bodyPr/>
                    <a:lstStyle/>
                    <a:p>
                      <a:pPr marL="0" marR="0">
                        <a:lnSpc>
                          <a:spcPct val="115000"/>
                        </a:lnSpc>
                        <a:buNone/>
                      </a:pPr>
                      <a:r>
                        <a:rPr lang="en-US" sz="1600" kern="100" dirty="0">
                          <a:effectLst/>
                          <a:latin typeface="Arial" panose="020B0604020202020204" pitchFamily="34" charset="0"/>
                          <a:ea typeface="Arial" panose="020B0604020202020204" pitchFamily="34" charset="0"/>
                        </a:rPr>
                        <a:t>4.8</a:t>
                      </a:r>
                    </a:p>
                  </a:txBody>
                  <a:tcPr marL="68580" marR="68580" marT="0" marB="0">
                    <a:solidFill>
                      <a:schemeClr val="tx2"/>
                    </a:solidFill>
                  </a:tcPr>
                </a:tc>
                <a:tc>
                  <a:txBody>
                    <a:bodyPr/>
                    <a:lstStyle/>
                    <a:p>
                      <a:pPr marL="0" marR="0">
                        <a:lnSpc>
                          <a:spcPct val="115000"/>
                        </a:lnSpc>
                        <a:buNone/>
                      </a:pPr>
                      <a:r>
                        <a:rPr lang="en-US" sz="1600" kern="100">
                          <a:effectLst/>
                          <a:latin typeface="Arial" panose="020B0604020202020204" pitchFamily="34" charset="0"/>
                          <a:ea typeface="Arial" panose="020B0604020202020204" pitchFamily="34" charset="0"/>
                        </a:rPr>
                        <a:t>4.2</a:t>
                      </a:r>
                    </a:p>
                  </a:txBody>
                  <a:tcPr marL="68580" marR="68580" marT="0" marB="0">
                    <a:solidFill>
                      <a:schemeClr val="tx2"/>
                    </a:solidFill>
                  </a:tcPr>
                </a:tc>
                <a:tc>
                  <a:txBody>
                    <a:bodyPr/>
                    <a:lstStyle/>
                    <a:p>
                      <a:pPr marL="0" marR="0">
                        <a:lnSpc>
                          <a:spcPct val="115000"/>
                        </a:lnSpc>
                        <a:buNone/>
                      </a:pPr>
                      <a:r>
                        <a:rPr lang="en-US" sz="1600" kern="100">
                          <a:effectLst/>
                          <a:latin typeface="Arial" panose="020B0604020202020204" pitchFamily="34" charset="0"/>
                          <a:ea typeface="Arial" panose="020B0604020202020204" pitchFamily="34" charset="0"/>
                        </a:rPr>
                        <a:t>10.0</a:t>
                      </a:r>
                    </a:p>
                  </a:txBody>
                  <a:tcPr marL="68580" marR="68580" marT="0" marB="0">
                    <a:solidFill>
                      <a:schemeClr val="tx2"/>
                    </a:solidFill>
                  </a:tcPr>
                </a:tc>
                <a:extLst>
                  <a:ext uri="{0D108BD9-81ED-4DB2-BD59-A6C34878D82A}">
                    <a16:rowId xmlns:a16="http://schemas.microsoft.com/office/drawing/2014/main" val="1790249275"/>
                  </a:ext>
                </a:extLst>
              </a:tr>
              <a:tr h="370840">
                <a:tc>
                  <a:txBody>
                    <a:bodyPr/>
                    <a:lstStyle/>
                    <a:p>
                      <a:pPr marL="0" marR="0">
                        <a:lnSpc>
                          <a:spcPct val="115000"/>
                        </a:lnSpc>
                        <a:buNone/>
                      </a:pPr>
                      <a:r>
                        <a:rPr lang="en-US" sz="1600" kern="100" dirty="0">
                          <a:effectLst/>
                          <a:latin typeface="Arial" panose="020B0604020202020204" pitchFamily="34" charset="0"/>
                          <a:ea typeface="Arial" panose="020B0604020202020204" pitchFamily="34" charset="0"/>
                        </a:rPr>
                        <a:t>Keystone</a:t>
                      </a:r>
                    </a:p>
                  </a:txBody>
                  <a:tcPr marL="68580" marR="68580" marT="0" marB="0">
                    <a:solidFill>
                      <a:schemeClr val="tx2"/>
                    </a:solidFill>
                  </a:tcPr>
                </a:tc>
                <a:tc>
                  <a:txBody>
                    <a:bodyPr/>
                    <a:lstStyle/>
                    <a:p>
                      <a:pPr marL="0" marR="0">
                        <a:lnSpc>
                          <a:spcPct val="115000"/>
                        </a:lnSpc>
                        <a:buNone/>
                      </a:pPr>
                      <a:r>
                        <a:rPr lang="en-US" sz="1600" kern="100" dirty="0">
                          <a:effectLst/>
                          <a:latin typeface="Arial" panose="020B0604020202020204" pitchFamily="34" charset="0"/>
                          <a:ea typeface="Arial" panose="020B0604020202020204" pitchFamily="34" charset="0"/>
                        </a:rPr>
                        <a:t>1</a:t>
                      </a:r>
                    </a:p>
                  </a:txBody>
                  <a:tcPr marL="68580" marR="68580" marT="0" marB="0">
                    <a:solidFill>
                      <a:schemeClr val="tx2"/>
                    </a:solidFill>
                  </a:tcPr>
                </a:tc>
                <a:tc>
                  <a:txBody>
                    <a:bodyPr/>
                    <a:lstStyle/>
                    <a:p>
                      <a:pPr marL="0" marR="0">
                        <a:lnSpc>
                          <a:spcPct val="115000"/>
                        </a:lnSpc>
                        <a:buNone/>
                      </a:pPr>
                      <a:r>
                        <a:rPr lang="en-US" sz="1600" kern="100" dirty="0">
                          <a:effectLst/>
                          <a:latin typeface="Arial" panose="020B0604020202020204" pitchFamily="34" charset="0"/>
                          <a:ea typeface="Arial" panose="020B0604020202020204" pitchFamily="34" charset="0"/>
                        </a:rPr>
                        <a:t>3.7</a:t>
                      </a:r>
                    </a:p>
                  </a:txBody>
                  <a:tcPr marL="68580" marR="68580" marT="0" marB="0">
                    <a:solidFill>
                      <a:schemeClr val="tx2"/>
                    </a:solidFill>
                  </a:tcPr>
                </a:tc>
                <a:tc>
                  <a:txBody>
                    <a:bodyPr/>
                    <a:lstStyle/>
                    <a:p>
                      <a:pPr marL="0" marR="0">
                        <a:lnSpc>
                          <a:spcPct val="115000"/>
                        </a:lnSpc>
                        <a:buNone/>
                      </a:pPr>
                      <a:r>
                        <a:rPr lang="en-US" sz="1600" kern="100" dirty="0">
                          <a:effectLst/>
                          <a:latin typeface="Arial" panose="020B0604020202020204" pitchFamily="34" charset="0"/>
                          <a:ea typeface="Arial" panose="020B0604020202020204" pitchFamily="34" charset="0"/>
                        </a:rPr>
                        <a:t>3.3</a:t>
                      </a:r>
                    </a:p>
                  </a:txBody>
                  <a:tcPr marL="68580" marR="68580" marT="0" marB="0">
                    <a:solidFill>
                      <a:schemeClr val="tx2"/>
                    </a:solidFill>
                  </a:tcPr>
                </a:tc>
                <a:tc>
                  <a:txBody>
                    <a:bodyPr/>
                    <a:lstStyle/>
                    <a:p>
                      <a:pPr marL="0" marR="0">
                        <a:lnSpc>
                          <a:spcPct val="115000"/>
                        </a:lnSpc>
                        <a:buNone/>
                      </a:pPr>
                      <a:r>
                        <a:rPr lang="en-US" sz="1600" kern="100" dirty="0">
                          <a:effectLst/>
                          <a:latin typeface="Arial" panose="020B0604020202020204" pitchFamily="34" charset="0"/>
                          <a:ea typeface="Arial" panose="020B0604020202020204" pitchFamily="34" charset="0"/>
                        </a:rPr>
                        <a:t>10.8</a:t>
                      </a:r>
                    </a:p>
                  </a:txBody>
                  <a:tcPr marL="68580" marR="68580" marT="0" marB="0">
                    <a:solidFill>
                      <a:schemeClr val="tx2"/>
                    </a:solidFill>
                  </a:tcPr>
                </a:tc>
                <a:extLst>
                  <a:ext uri="{0D108BD9-81ED-4DB2-BD59-A6C34878D82A}">
                    <a16:rowId xmlns:a16="http://schemas.microsoft.com/office/drawing/2014/main" val="3962911228"/>
                  </a:ext>
                </a:extLst>
              </a:tr>
              <a:tr h="370840">
                <a:tc>
                  <a:txBody>
                    <a:bodyPr/>
                    <a:lstStyle/>
                    <a:p>
                      <a:pPr marL="0" marR="0">
                        <a:lnSpc>
                          <a:spcPct val="115000"/>
                        </a:lnSpc>
                        <a:buNone/>
                      </a:pPr>
                      <a:r>
                        <a:rPr lang="en-US" sz="1600" kern="100">
                          <a:effectLst/>
                          <a:latin typeface="Arial" panose="020B0604020202020204" pitchFamily="34" charset="0"/>
                          <a:ea typeface="Arial" panose="020B0604020202020204" pitchFamily="34" charset="0"/>
                        </a:rPr>
                        <a:t>Keystone</a:t>
                      </a:r>
                    </a:p>
                  </a:txBody>
                  <a:tcPr marL="68580" marR="68580" marT="0" marB="0">
                    <a:solidFill>
                      <a:schemeClr val="tx2"/>
                    </a:solidFill>
                  </a:tcPr>
                </a:tc>
                <a:tc>
                  <a:txBody>
                    <a:bodyPr/>
                    <a:lstStyle/>
                    <a:p>
                      <a:pPr marL="0" marR="0">
                        <a:lnSpc>
                          <a:spcPct val="115000"/>
                        </a:lnSpc>
                        <a:buNone/>
                      </a:pPr>
                      <a:r>
                        <a:rPr lang="en-US" sz="1600" kern="100">
                          <a:effectLst/>
                          <a:latin typeface="Arial" panose="020B0604020202020204" pitchFamily="34" charset="0"/>
                          <a:ea typeface="Arial" panose="020B0604020202020204" pitchFamily="34" charset="0"/>
                        </a:rPr>
                        <a:t>2</a:t>
                      </a:r>
                    </a:p>
                  </a:txBody>
                  <a:tcPr marL="68580" marR="68580" marT="0" marB="0">
                    <a:solidFill>
                      <a:schemeClr val="tx2"/>
                    </a:solidFill>
                  </a:tcPr>
                </a:tc>
                <a:tc>
                  <a:txBody>
                    <a:bodyPr/>
                    <a:lstStyle/>
                    <a:p>
                      <a:pPr marL="0" marR="0">
                        <a:lnSpc>
                          <a:spcPct val="115000"/>
                        </a:lnSpc>
                        <a:buNone/>
                      </a:pPr>
                      <a:r>
                        <a:rPr lang="en-US" sz="1600" kern="100" dirty="0">
                          <a:effectLst/>
                          <a:latin typeface="Arial" panose="020B0604020202020204" pitchFamily="34" charset="0"/>
                          <a:ea typeface="Arial" panose="020B0604020202020204" pitchFamily="34" charset="0"/>
                        </a:rPr>
                        <a:t>4.0</a:t>
                      </a:r>
                    </a:p>
                  </a:txBody>
                  <a:tcPr marL="68580" marR="68580" marT="0" marB="0">
                    <a:solidFill>
                      <a:schemeClr val="tx2"/>
                    </a:solidFill>
                  </a:tcPr>
                </a:tc>
                <a:tc>
                  <a:txBody>
                    <a:bodyPr/>
                    <a:lstStyle/>
                    <a:p>
                      <a:pPr marL="0" marR="0">
                        <a:lnSpc>
                          <a:spcPct val="115000"/>
                        </a:lnSpc>
                        <a:buNone/>
                      </a:pPr>
                      <a:r>
                        <a:rPr lang="en-US" sz="1600" kern="100" dirty="0">
                          <a:effectLst/>
                          <a:latin typeface="Arial" panose="020B0604020202020204" pitchFamily="34" charset="0"/>
                          <a:ea typeface="Arial" panose="020B0604020202020204" pitchFamily="34" charset="0"/>
                        </a:rPr>
                        <a:t>3.7</a:t>
                      </a:r>
                    </a:p>
                  </a:txBody>
                  <a:tcPr marL="68580" marR="68580" marT="0" marB="0">
                    <a:solidFill>
                      <a:schemeClr val="tx2"/>
                    </a:solidFill>
                  </a:tcPr>
                </a:tc>
                <a:tc>
                  <a:txBody>
                    <a:bodyPr/>
                    <a:lstStyle/>
                    <a:p>
                      <a:pPr marL="0" marR="0">
                        <a:lnSpc>
                          <a:spcPct val="115000"/>
                        </a:lnSpc>
                        <a:buNone/>
                      </a:pPr>
                      <a:r>
                        <a:rPr lang="en-US" sz="1600" kern="100" dirty="0">
                          <a:effectLst/>
                          <a:latin typeface="Arial" panose="020B0604020202020204" pitchFamily="34" charset="0"/>
                          <a:ea typeface="Arial" panose="020B0604020202020204" pitchFamily="34" charset="0"/>
                        </a:rPr>
                        <a:t>8.4</a:t>
                      </a:r>
                    </a:p>
                  </a:txBody>
                  <a:tcPr marL="68580" marR="68580" marT="0" marB="0">
                    <a:solidFill>
                      <a:schemeClr val="tx2"/>
                    </a:solidFill>
                  </a:tcPr>
                </a:tc>
                <a:extLst>
                  <a:ext uri="{0D108BD9-81ED-4DB2-BD59-A6C34878D82A}">
                    <a16:rowId xmlns:a16="http://schemas.microsoft.com/office/drawing/2014/main" val="3640134001"/>
                  </a:ext>
                </a:extLst>
              </a:tr>
              <a:tr h="370840">
                <a:tc>
                  <a:txBody>
                    <a:bodyPr/>
                    <a:lstStyle/>
                    <a:p>
                      <a:pPr marL="0" marR="0">
                        <a:lnSpc>
                          <a:spcPct val="115000"/>
                        </a:lnSpc>
                        <a:buNone/>
                      </a:pPr>
                      <a:r>
                        <a:rPr lang="en-US" sz="1600" kern="100" dirty="0">
                          <a:effectLst/>
                          <a:latin typeface="Arial" panose="020B0604020202020204" pitchFamily="34" charset="0"/>
                          <a:ea typeface="Arial" panose="020B0604020202020204" pitchFamily="34" charset="0"/>
                        </a:rPr>
                        <a:t>Monarch</a:t>
                      </a:r>
                    </a:p>
                  </a:txBody>
                  <a:tcPr marL="68580" marR="68580" marT="0" marB="0">
                    <a:solidFill>
                      <a:srgbClr val="FFFFCC"/>
                    </a:solidFill>
                  </a:tcPr>
                </a:tc>
                <a:tc>
                  <a:txBody>
                    <a:bodyPr/>
                    <a:lstStyle/>
                    <a:p>
                      <a:pPr marL="0" marR="0">
                        <a:lnSpc>
                          <a:spcPct val="115000"/>
                        </a:lnSpc>
                        <a:buNone/>
                      </a:pPr>
                      <a:r>
                        <a:rPr lang="en-US" sz="1600" kern="100" dirty="0">
                          <a:effectLst/>
                          <a:latin typeface="Arial" panose="020B0604020202020204" pitchFamily="34" charset="0"/>
                          <a:ea typeface="Arial" panose="020B0604020202020204" pitchFamily="34" charset="0"/>
                        </a:rPr>
                        <a:t>0</a:t>
                      </a:r>
                    </a:p>
                  </a:txBody>
                  <a:tcPr marL="68580" marR="68580" marT="0" marB="0">
                    <a:solidFill>
                      <a:srgbClr val="FFFFCC"/>
                    </a:solidFill>
                  </a:tcPr>
                </a:tc>
                <a:tc>
                  <a:txBody>
                    <a:bodyPr/>
                    <a:lstStyle/>
                    <a:p>
                      <a:pPr marL="0" marR="0">
                        <a:lnSpc>
                          <a:spcPct val="115000"/>
                        </a:lnSpc>
                        <a:buNone/>
                      </a:pPr>
                      <a:r>
                        <a:rPr lang="en-US" sz="1600" kern="100" dirty="0">
                          <a:solidFill>
                            <a:schemeClr val="bg1"/>
                          </a:solidFill>
                          <a:effectLst/>
                          <a:latin typeface="Arial" panose="020B0604020202020204" pitchFamily="34" charset="0"/>
                          <a:ea typeface="Arial" panose="020B0604020202020204" pitchFamily="34" charset="0"/>
                        </a:rPr>
                        <a:t>4.3</a:t>
                      </a:r>
                    </a:p>
                  </a:txBody>
                  <a:tcPr marL="68580" marR="68580" marT="0" marB="0">
                    <a:solidFill>
                      <a:srgbClr val="FFFFCC"/>
                    </a:solidFill>
                  </a:tcPr>
                </a:tc>
                <a:tc>
                  <a:txBody>
                    <a:bodyPr/>
                    <a:lstStyle/>
                    <a:p>
                      <a:pPr marL="0" marR="0">
                        <a:lnSpc>
                          <a:spcPct val="115000"/>
                        </a:lnSpc>
                        <a:buNone/>
                      </a:pPr>
                      <a:r>
                        <a:rPr lang="en-US" sz="1600" kern="100" dirty="0">
                          <a:solidFill>
                            <a:schemeClr val="bg1"/>
                          </a:solidFill>
                          <a:effectLst/>
                          <a:latin typeface="Arial" panose="020B0604020202020204" pitchFamily="34" charset="0"/>
                          <a:ea typeface="Arial" panose="020B0604020202020204" pitchFamily="34" charset="0"/>
                        </a:rPr>
                        <a:t>3.9</a:t>
                      </a:r>
                    </a:p>
                  </a:txBody>
                  <a:tcPr marL="68580" marR="68580" marT="0" marB="0">
                    <a:solidFill>
                      <a:srgbClr val="FFFFCC"/>
                    </a:solidFill>
                  </a:tcPr>
                </a:tc>
                <a:tc>
                  <a:txBody>
                    <a:bodyPr/>
                    <a:lstStyle/>
                    <a:p>
                      <a:pPr marL="0" marR="0">
                        <a:lnSpc>
                          <a:spcPct val="115000"/>
                        </a:lnSpc>
                        <a:buNone/>
                      </a:pPr>
                      <a:r>
                        <a:rPr lang="en-US" sz="1600" kern="100" dirty="0">
                          <a:effectLst/>
                          <a:latin typeface="Arial" panose="020B0604020202020204" pitchFamily="34" charset="0"/>
                          <a:ea typeface="Arial" panose="020B0604020202020204" pitchFamily="34" charset="0"/>
                        </a:rPr>
                        <a:t>15.6</a:t>
                      </a:r>
                    </a:p>
                  </a:txBody>
                  <a:tcPr marL="68580" marR="68580" marT="0" marB="0">
                    <a:solidFill>
                      <a:srgbClr val="FFFFCC"/>
                    </a:solidFill>
                  </a:tcPr>
                </a:tc>
                <a:extLst>
                  <a:ext uri="{0D108BD9-81ED-4DB2-BD59-A6C34878D82A}">
                    <a16:rowId xmlns:a16="http://schemas.microsoft.com/office/drawing/2014/main" val="2838110131"/>
                  </a:ext>
                </a:extLst>
              </a:tr>
              <a:tr h="370840">
                <a:tc>
                  <a:txBody>
                    <a:bodyPr/>
                    <a:lstStyle/>
                    <a:p>
                      <a:pPr marL="0" marR="0">
                        <a:lnSpc>
                          <a:spcPct val="115000"/>
                        </a:lnSpc>
                        <a:buNone/>
                      </a:pPr>
                      <a:r>
                        <a:rPr lang="en-US" sz="1600" kern="100" dirty="0">
                          <a:effectLst/>
                          <a:latin typeface="Arial" panose="020B0604020202020204" pitchFamily="34" charset="0"/>
                          <a:ea typeface="Arial" panose="020B0604020202020204" pitchFamily="34" charset="0"/>
                        </a:rPr>
                        <a:t>Monarch</a:t>
                      </a:r>
                    </a:p>
                  </a:txBody>
                  <a:tcPr marL="68580" marR="68580" marT="0" marB="0">
                    <a:solidFill>
                      <a:srgbClr val="FFFFCC"/>
                    </a:solidFill>
                  </a:tcPr>
                </a:tc>
                <a:tc>
                  <a:txBody>
                    <a:bodyPr/>
                    <a:lstStyle/>
                    <a:p>
                      <a:pPr marL="0" marR="0">
                        <a:lnSpc>
                          <a:spcPct val="115000"/>
                        </a:lnSpc>
                        <a:buNone/>
                      </a:pPr>
                      <a:r>
                        <a:rPr lang="en-US" sz="1600" kern="100" dirty="0">
                          <a:effectLst/>
                          <a:latin typeface="Arial" panose="020B0604020202020204" pitchFamily="34" charset="0"/>
                          <a:ea typeface="Arial" panose="020B0604020202020204" pitchFamily="34" charset="0"/>
                        </a:rPr>
                        <a:t>1</a:t>
                      </a:r>
                    </a:p>
                  </a:txBody>
                  <a:tcPr marL="68580" marR="68580" marT="0" marB="0">
                    <a:solidFill>
                      <a:srgbClr val="FFFFCC"/>
                    </a:solidFill>
                  </a:tcPr>
                </a:tc>
                <a:tc>
                  <a:txBody>
                    <a:bodyPr/>
                    <a:lstStyle/>
                    <a:p>
                      <a:pPr marL="0" marR="0">
                        <a:lnSpc>
                          <a:spcPct val="115000"/>
                        </a:lnSpc>
                        <a:buNone/>
                      </a:pPr>
                      <a:r>
                        <a:rPr lang="en-US" sz="1600" kern="100" dirty="0">
                          <a:solidFill>
                            <a:srgbClr val="FF0000"/>
                          </a:solidFill>
                          <a:effectLst/>
                          <a:latin typeface="Arial" panose="020B0604020202020204" pitchFamily="34" charset="0"/>
                          <a:ea typeface="Arial" panose="020B0604020202020204" pitchFamily="34" charset="0"/>
                        </a:rPr>
                        <a:t>5.2* </a:t>
                      </a:r>
                    </a:p>
                  </a:txBody>
                  <a:tcPr marL="68580" marR="68580" marT="0" marB="0">
                    <a:solidFill>
                      <a:srgbClr val="FFFFCC"/>
                    </a:solidFill>
                  </a:tcPr>
                </a:tc>
                <a:tc>
                  <a:txBody>
                    <a:bodyPr/>
                    <a:lstStyle/>
                    <a:p>
                      <a:pPr marL="0" marR="0">
                        <a:lnSpc>
                          <a:spcPct val="115000"/>
                        </a:lnSpc>
                        <a:buNone/>
                      </a:pPr>
                      <a:r>
                        <a:rPr lang="en-US" sz="1600" kern="100" dirty="0">
                          <a:solidFill>
                            <a:srgbClr val="FF0000"/>
                          </a:solidFill>
                          <a:effectLst/>
                          <a:latin typeface="Arial" panose="020B0604020202020204" pitchFamily="34" charset="0"/>
                          <a:ea typeface="Arial" panose="020B0604020202020204" pitchFamily="34" charset="0"/>
                        </a:rPr>
                        <a:t>4.6*</a:t>
                      </a:r>
                    </a:p>
                  </a:txBody>
                  <a:tcPr marL="68580" marR="68580" marT="0" marB="0">
                    <a:solidFill>
                      <a:srgbClr val="FFFFCC"/>
                    </a:solidFill>
                  </a:tcPr>
                </a:tc>
                <a:tc>
                  <a:txBody>
                    <a:bodyPr/>
                    <a:lstStyle/>
                    <a:p>
                      <a:pPr marL="0" marR="0">
                        <a:lnSpc>
                          <a:spcPct val="115000"/>
                        </a:lnSpc>
                        <a:buNone/>
                      </a:pPr>
                      <a:r>
                        <a:rPr lang="en-US" sz="1600" kern="100">
                          <a:effectLst/>
                          <a:latin typeface="Arial" panose="020B0604020202020204" pitchFamily="34" charset="0"/>
                          <a:ea typeface="Arial" panose="020B0604020202020204" pitchFamily="34" charset="0"/>
                        </a:rPr>
                        <a:t>13.7</a:t>
                      </a:r>
                    </a:p>
                  </a:txBody>
                  <a:tcPr marL="68580" marR="68580" marT="0" marB="0">
                    <a:solidFill>
                      <a:srgbClr val="FFFFCC"/>
                    </a:solidFill>
                  </a:tcPr>
                </a:tc>
                <a:extLst>
                  <a:ext uri="{0D108BD9-81ED-4DB2-BD59-A6C34878D82A}">
                    <a16:rowId xmlns:a16="http://schemas.microsoft.com/office/drawing/2014/main" val="3880585022"/>
                  </a:ext>
                </a:extLst>
              </a:tr>
              <a:tr h="370840">
                <a:tc>
                  <a:txBody>
                    <a:bodyPr/>
                    <a:lstStyle/>
                    <a:p>
                      <a:pPr marL="0" marR="0">
                        <a:lnSpc>
                          <a:spcPct val="115000"/>
                        </a:lnSpc>
                        <a:buNone/>
                      </a:pPr>
                      <a:r>
                        <a:rPr lang="en-US" sz="1600" kern="100">
                          <a:effectLst/>
                          <a:latin typeface="Arial" panose="020B0604020202020204" pitchFamily="34" charset="0"/>
                          <a:ea typeface="Arial" panose="020B0604020202020204" pitchFamily="34" charset="0"/>
                        </a:rPr>
                        <a:t>Monarch</a:t>
                      </a:r>
                    </a:p>
                  </a:txBody>
                  <a:tcPr marL="68580" marR="68580" marT="0" marB="0">
                    <a:solidFill>
                      <a:srgbClr val="FFFFCC"/>
                    </a:solidFill>
                  </a:tcPr>
                </a:tc>
                <a:tc>
                  <a:txBody>
                    <a:bodyPr/>
                    <a:lstStyle/>
                    <a:p>
                      <a:pPr marL="0" marR="0">
                        <a:lnSpc>
                          <a:spcPct val="115000"/>
                        </a:lnSpc>
                        <a:buNone/>
                      </a:pPr>
                      <a:r>
                        <a:rPr lang="en-US" sz="1600" kern="100">
                          <a:effectLst/>
                          <a:latin typeface="Arial" panose="020B0604020202020204" pitchFamily="34" charset="0"/>
                          <a:ea typeface="Arial" panose="020B0604020202020204" pitchFamily="34" charset="0"/>
                        </a:rPr>
                        <a:t>2</a:t>
                      </a:r>
                    </a:p>
                  </a:txBody>
                  <a:tcPr marL="68580" marR="68580" marT="0" marB="0">
                    <a:solidFill>
                      <a:srgbClr val="FFFFCC"/>
                    </a:solidFill>
                  </a:tcPr>
                </a:tc>
                <a:tc>
                  <a:txBody>
                    <a:bodyPr/>
                    <a:lstStyle/>
                    <a:p>
                      <a:pPr marL="0" marR="0">
                        <a:lnSpc>
                          <a:spcPct val="115000"/>
                        </a:lnSpc>
                        <a:buNone/>
                      </a:pPr>
                      <a:r>
                        <a:rPr lang="en-US" sz="1600" kern="100" dirty="0">
                          <a:solidFill>
                            <a:schemeClr val="bg1"/>
                          </a:solidFill>
                          <a:effectLst/>
                          <a:latin typeface="Arial" panose="020B0604020202020204" pitchFamily="34" charset="0"/>
                          <a:ea typeface="Arial" panose="020B0604020202020204" pitchFamily="34" charset="0"/>
                        </a:rPr>
                        <a:t>4.4</a:t>
                      </a:r>
                    </a:p>
                  </a:txBody>
                  <a:tcPr marL="68580" marR="68580" marT="0" marB="0">
                    <a:solidFill>
                      <a:srgbClr val="FFFFCC"/>
                    </a:solidFill>
                  </a:tcPr>
                </a:tc>
                <a:tc>
                  <a:txBody>
                    <a:bodyPr/>
                    <a:lstStyle/>
                    <a:p>
                      <a:pPr marL="0" marR="0">
                        <a:lnSpc>
                          <a:spcPct val="115000"/>
                        </a:lnSpc>
                        <a:buNone/>
                      </a:pPr>
                      <a:r>
                        <a:rPr lang="en-US" sz="1600" kern="100" dirty="0">
                          <a:solidFill>
                            <a:schemeClr val="bg1"/>
                          </a:solidFill>
                          <a:effectLst/>
                          <a:latin typeface="Arial" panose="020B0604020202020204" pitchFamily="34" charset="0"/>
                          <a:ea typeface="Arial" panose="020B0604020202020204" pitchFamily="34" charset="0"/>
                        </a:rPr>
                        <a:t>3.3</a:t>
                      </a:r>
                    </a:p>
                  </a:txBody>
                  <a:tcPr marL="68580" marR="68580" marT="0" marB="0">
                    <a:solidFill>
                      <a:srgbClr val="FFFFCC"/>
                    </a:solidFill>
                  </a:tcPr>
                </a:tc>
                <a:tc>
                  <a:txBody>
                    <a:bodyPr/>
                    <a:lstStyle/>
                    <a:p>
                      <a:pPr marL="0" marR="0">
                        <a:lnSpc>
                          <a:spcPct val="115000"/>
                        </a:lnSpc>
                        <a:buNone/>
                      </a:pPr>
                      <a:r>
                        <a:rPr lang="en-US" sz="1600" kern="100" dirty="0">
                          <a:effectLst/>
                          <a:latin typeface="Arial" panose="020B0604020202020204" pitchFamily="34" charset="0"/>
                          <a:ea typeface="Arial" panose="020B0604020202020204" pitchFamily="34" charset="0"/>
                        </a:rPr>
                        <a:t>11.1</a:t>
                      </a:r>
                    </a:p>
                  </a:txBody>
                  <a:tcPr marL="68580" marR="68580" marT="0" marB="0">
                    <a:solidFill>
                      <a:srgbClr val="FFFFCC"/>
                    </a:solidFill>
                  </a:tcPr>
                </a:tc>
                <a:extLst>
                  <a:ext uri="{0D108BD9-81ED-4DB2-BD59-A6C34878D82A}">
                    <a16:rowId xmlns:a16="http://schemas.microsoft.com/office/drawing/2014/main" val="3412400302"/>
                  </a:ext>
                </a:extLst>
              </a:tr>
              <a:tr h="370840">
                <a:tc>
                  <a:txBody>
                    <a:bodyPr/>
                    <a:lstStyle/>
                    <a:p>
                      <a:pPr marL="0" marR="0">
                        <a:lnSpc>
                          <a:spcPct val="115000"/>
                        </a:lnSpc>
                        <a:buNone/>
                      </a:pPr>
                      <a:r>
                        <a:rPr lang="en-US" sz="1600" kern="100" dirty="0">
                          <a:effectLst/>
                          <a:latin typeface="Arial" panose="020B0604020202020204" pitchFamily="34" charset="0"/>
                          <a:ea typeface="Arial" panose="020B0604020202020204" pitchFamily="34" charset="0"/>
                        </a:rPr>
                        <a:t>Monterey</a:t>
                      </a:r>
                    </a:p>
                  </a:txBody>
                  <a:tcPr marL="68580" marR="68580" marT="0" marB="0">
                    <a:solidFill>
                      <a:schemeClr val="tx2"/>
                    </a:solidFill>
                  </a:tcPr>
                </a:tc>
                <a:tc>
                  <a:txBody>
                    <a:bodyPr/>
                    <a:lstStyle/>
                    <a:p>
                      <a:pPr marL="0" marR="0">
                        <a:lnSpc>
                          <a:spcPct val="115000"/>
                        </a:lnSpc>
                        <a:buNone/>
                      </a:pPr>
                      <a:r>
                        <a:rPr lang="en-US" sz="1600" kern="100" dirty="0">
                          <a:effectLst/>
                          <a:latin typeface="Arial" panose="020B0604020202020204" pitchFamily="34" charset="0"/>
                          <a:ea typeface="Arial" panose="020B0604020202020204" pitchFamily="34" charset="0"/>
                        </a:rPr>
                        <a:t>0</a:t>
                      </a:r>
                    </a:p>
                  </a:txBody>
                  <a:tcPr marL="68580" marR="68580" marT="0" marB="0">
                    <a:solidFill>
                      <a:schemeClr val="tx2"/>
                    </a:solidFill>
                  </a:tcPr>
                </a:tc>
                <a:tc>
                  <a:txBody>
                    <a:bodyPr/>
                    <a:lstStyle/>
                    <a:p>
                      <a:pPr marL="0" marR="0">
                        <a:lnSpc>
                          <a:spcPct val="115000"/>
                        </a:lnSpc>
                        <a:buNone/>
                      </a:pPr>
                      <a:r>
                        <a:rPr lang="en-US" sz="1600" kern="100" dirty="0">
                          <a:solidFill>
                            <a:schemeClr val="bg1"/>
                          </a:solidFill>
                          <a:effectLst/>
                          <a:latin typeface="Arial" panose="020B0604020202020204" pitchFamily="34" charset="0"/>
                          <a:ea typeface="Arial" panose="020B0604020202020204" pitchFamily="34" charset="0"/>
                        </a:rPr>
                        <a:t>3.8</a:t>
                      </a:r>
                    </a:p>
                  </a:txBody>
                  <a:tcPr marL="68580" marR="68580" marT="0" marB="0">
                    <a:solidFill>
                      <a:schemeClr val="tx2"/>
                    </a:solidFill>
                  </a:tcPr>
                </a:tc>
                <a:tc>
                  <a:txBody>
                    <a:bodyPr/>
                    <a:lstStyle/>
                    <a:p>
                      <a:pPr marL="0" marR="0">
                        <a:lnSpc>
                          <a:spcPct val="115000"/>
                        </a:lnSpc>
                        <a:buNone/>
                      </a:pPr>
                      <a:r>
                        <a:rPr lang="en-US" sz="1600" kern="100" dirty="0">
                          <a:solidFill>
                            <a:schemeClr val="bg1"/>
                          </a:solidFill>
                          <a:effectLst/>
                          <a:latin typeface="Arial" panose="020B0604020202020204" pitchFamily="34" charset="0"/>
                          <a:ea typeface="Arial" panose="020B0604020202020204" pitchFamily="34" charset="0"/>
                        </a:rPr>
                        <a:t>3.8</a:t>
                      </a:r>
                    </a:p>
                  </a:txBody>
                  <a:tcPr marL="68580" marR="68580" marT="0" marB="0">
                    <a:solidFill>
                      <a:schemeClr val="tx2"/>
                    </a:solidFill>
                  </a:tcPr>
                </a:tc>
                <a:tc>
                  <a:txBody>
                    <a:bodyPr/>
                    <a:lstStyle/>
                    <a:p>
                      <a:pPr marL="0" marR="0">
                        <a:lnSpc>
                          <a:spcPct val="115000"/>
                        </a:lnSpc>
                        <a:buNone/>
                      </a:pPr>
                      <a:r>
                        <a:rPr lang="en-US" sz="1600" kern="100" dirty="0">
                          <a:effectLst/>
                          <a:latin typeface="Arial" panose="020B0604020202020204" pitchFamily="34" charset="0"/>
                          <a:ea typeface="Arial" panose="020B0604020202020204" pitchFamily="34" charset="0"/>
                        </a:rPr>
                        <a:t>12.3</a:t>
                      </a:r>
                    </a:p>
                  </a:txBody>
                  <a:tcPr marL="68580" marR="68580" marT="0" marB="0">
                    <a:solidFill>
                      <a:schemeClr val="tx2"/>
                    </a:solidFill>
                  </a:tcPr>
                </a:tc>
                <a:extLst>
                  <a:ext uri="{0D108BD9-81ED-4DB2-BD59-A6C34878D82A}">
                    <a16:rowId xmlns:a16="http://schemas.microsoft.com/office/drawing/2014/main" val="3148457793"/>
                  </a:ext>
                </a:extLst>
              </a:tr>
              <a:tr h="370840">
                <a:tc>
                  <a:txBody>
                    <a:bodyPr/>
                    <a:lstStyle/>
                    <a:p>
                      <a:pPr marL="0" marR="0">
                        <a:lnSpc>
                          <a:spcPct val="115000"/>
                        </a:lnSpc>
                        <a:buNone/>
                      </a:pPr>
                      <a:r>
                        <a:rPr lang="en-US" sz="1600" kern="100" dirty="0">
                          <a:effectLst/>
                          <a:latin typeface="Arial" panose="020B0604020202020204" pitchFamily="34" charset="0"/>
                          <a:ea typeface="Arial" panose="020B0604020202020204" pitchFamily="34" charset="0"/>
                        </a:rPr>
                        <a:t>Monterey</a:t>
                      </a:r>
                    </a:p>
                  </a:txBody>
                  <a:tcPr marL="68580" marR="68580" marT="0" marB="0">
                    <a:solidFill>
                      <a:schemeClr val="tx2"/>
                    </a:solidFill>
                  </a:tcPr>
                </a:tc>
                <a:tc>
                  <a:txBody>
                    <a:bodyPr/>
                    <a:lstStyle/>
                    <a:p>
                      <a:pPr marL="0" marR="0">
                        <a:lnSpc>
                          <a:spcPct val="115000"/>
                        </a:lnSpc>
                        <a:buNone/>
                      </a:pPr>
                      <a:r>
                        <a:rPr lang="en-US" sz="1600" kern="100" dirty="0">
                          <a:effectLst/>
                          <a:latin typeface="Arial" panose="020B0604020202020204" pitchFamily="34" charset="0"/>
                          <a:ea typeface="Arial" panose="020B0604020202020204" pitchFamily="34" charset="0"/>
                        </a:rPr>
                        <a:t>1</a:t>
                      </a:r>
                    </a:p>
                  </a:txBody>
                  <a:tcPr marL="68580" marR="68580" marT="0" marB="0">
                    <a:solidFill>
                      <a:schemeClr val="tx2"/>
                    </a:solidFill>
                  </a:tcPr>
                </a:tc>
                <a:tc>
                  <a:txBody>
                    <a:bodyPr/>
                    <a:lstStyle/>
                    <a:p>
                      <a:pPr marL="0" marR="0">
                        <a:lnSpc>
                          <a:spcPct val="115000"/>
                        </a:lnSpc>
                        <a:buNone/>
                      </a:pPr>
                      <a:r>
                        <a:rPr lang="en-US" sz="1600" kern="100" dirty="0">
                          <a:solidFill>
                            <a:schemeClr val="bg1"/>
                          </a:solidFill>
                          <a:effectLst/>
                          <a:latin typeface="Arial" panose="020B0604020202020204" pitchFamily="34" charset="0"/>
                          <a:ea typeface="Arial" panose="020B0604020202020204" pitchFamily="34" charset="0"/>
                        </a:rPr>
                        <a:t>3.1</a:t>
                      </a:r>
                    </a:p>
                  </a:txBody>
                  <a:tcPr marL="68580" marR="68580" marT="0" marB="0">
                    <a:solidFill>
                      <a:schemeClr val="tx2"/>
                    </a:solidFill>
                  </a:tcPr>
                </a:tc>
                <a:tc>
                  <a:txBody>
                    <a:bodyPr/>
                    <a:lstStyle/>
                    <a:p>
                      <a:pPr marL="0" marR="0">
                        <a:lnSpc>
                          <a:spcPct val="115000"/>
                        </a:lnSpc>
                        <a:buNone/>
                      </a:pPr>
                      <a:r>
                        <a:rPr lang="en-US" sz="1600" kern="100" dirty="0">
                          <a:solidFill>
                            <a:srgbClr val="FF0000"/>
                          </a:solidFill>
                          <a:effectLst/>
                          <a:latin typeface="Arial" panose="020B0604020202020204" pitchFamily="34" charset="0"/>
                          <a:ea typeface="Arial" panose="020B0604020202020204" pitchFamily="34" charset="0"/>
                        </a:rPr>
                        <a:t>4.0*</a:t>
                      </a:r>
                    </a:p>
                  </a:txBody>
                  <a:tcPr marL="68580" marR="68580" marT="0" marB="0">
                    <a:solidFill>
                      <a:schemeClr val="tx2"/>
                    </a:solidFill>
                  </a:tcPr>
                </a:tc>
                <a:tc>
                  <a:txBody>
                    <a:bodyPr/>
                    <a:lstStyle/>
                    <a:p>
                      <a:pPr marL="0" marR="0">
                        <a:lnSpc>
                          <a:spcPct val="115000"/>
                        </a:lnSpc>
                        <a:buNone/>
                      </a:pPr>
                      <a:r>
                        <a:rPr lang="en-US" sz="1600" kern="100" dirty="0">
                          <a:effectLst/>
                          <a:latin typeface="Arial" panose="020B0604020202020204" pitchFamily="34" charset="0"/>
                          <a:ea typeface="Arial" panose="020B0604020202020204" pitchFamily="34" charset="0"/>
                        </a:rPr>
                        <a:t>14.3</a:t>
                      </a:r>
                    </a:p>
                  </a:txBody>
                  <a:tcPr marL="68580" marR="68580" marT="0" marB="0">
                    <a:solidFill>
                      <a:schemeClr val="tx2"/>
                    </a:solidFill>
                  </a:tcPr>
                </a:tc>
                <a:extLst>
                  <a:ext uri="{0D108BD9-81ED-4DB2-BD59-A6C34878D82A}">
                    <a16:rowId xmlns:a16="http://schemas.microsoft.com/office/drawing/2014/main" val="542454244"/>
                  </a:ext>
                </a:extLst>
              </a:tr>
              <a:tr h="370840">
                <a:tc>
                  <a:txBody>
                    <a:bodyPr/>
                    <a:lstStyle/>
                    <a:p>
                      <a:pPr marL="0" marR="0">
                        <a:lnSpc>
                          <a:spcPct val="115000"/>
                        </a:lnSpc>
                        <a:buNone/>
                      </a:pPr>
                      <a:r>
                        <a:rPr lang="en-US" sz="1600" kern="100" dirty="0">
                          <a:effectLst/>
                          <a:latin typeface="Arial" panose="020B0604020202020204" pitchFamily="34" charset="0"/>
                          <a:ea typeface="Arial" panose="020B0604020202020204" pitchFamily="34" charset="0"/>
                        </a:rPr>
                        <a:t>Monterey</a:t>
                      </a:r>
                    </a:p>
                  </a:txBody>
                  <a:tcPr marL="68580" marR="68580" marT="0" marB="0">
                    <a:solidFill>
                      <a:schemeClr val="tx2"/>
                    </a:solidFill>
                  </a:tcPr>
                </a:tc>
                <a:tc>
                  <a:txBody>
                    <a:bodyPr/>
                    <a:lstStyle/>
                    <a:p>
                      <a:pPr marL="0" marR="0">
                        <a:lnSpc>
                          <a:spcPct val="115000"/>
                        </a:lnSpc>
                        <a:buNone/>
                      </a:pPr>
                      <a:r>
                        <a:rPr lang="en-US" sz="1600" kern="100">
                          <a:effectLst/>
                          <a:latin typeface="Arial" panose="020B0604020202020204" pitchFamily="34" charset="0"/>
                          <a:ea typeface="Arial" panose="020B0604020202020204" pitchFamily="34" charset="0"/>
                        </a:rPr>
                        <a:t>2</a:t>
                      </a:r>
                    </a:p>
                  </a:txBody>
                  <a:tcPr marL="68580" marR="68580" marT="0" marB="0">
                    <a:solidFill>
                      <a:schemeClr val="tx2"/>
                    </a:solidFill>
                  </a:tcPr>
                </a:tc>
                <a:tc>
                  <a:txBody>
                    <a:bodyPr/>
                    <a:lstStyle/>
                    <a:p>
                      <a:pPr marL="0" marR="0">
                        <a:lnSpc>
                          <a:spcPct val="115000"/>
                        </a:lnSpc>
                        <a:buNone/>
                      </a:pPr>
                      <a:r>
                        <a:rPr lang="en-US" sz="1600" kern="100" dirty="0">
                          <a:solidFill>
                            <a:schemeClr val="bg1"/>
                          </a:solidFill>
                          <a:effectLst/>
                          <a:latin typeface="Arial" panose="020B0604020202020204" pitchFamily="34" charset="0"/>
                          <a:ea typeface="Arial" panose="020B0604020202020204" pitchFamily="34" charset="0"/>
                        </a:rPr>
                        <a:t>4.8</a:t>
                      </a:r>
                    </a:p>
                  </a:txBody>
                  <a:tcPr marL="68580" marR="68580" marT="0" marB="0">
                    <a:solidFill>
                      <a:schemeClr val="tx2"/>
                    </a:solidFill>
                  </a:tcPr>
                </a:tc>
                <a:tc>
                  <a:txBody>
                    <a:bodyPr/>
                    <a:lstStyle/>
                    <a:p>
                      <a:pPr marL="0" marR="0">
                        <a:lnSpc>
                          <a:spcPct val="115000"/>
                        </a:lnSpc>
                        <a:buNone/>
                      </a:pPr>
                      <a:r>
                        <a:rPr lang="en-US" sz="1600" kern="100" dirty="0">
                          <a:solidFill>
                            <a:schemeClr val="bg1"/>
                          </a:solidFill>
                          <a:effectLst/>
                          <a:latin typeface="Arial" panose="020B0604020202020204" pitchFamily="34" charset="0"/>
                          <a:ea typeface="Arial" panose="020B0604020202020204" pitchFamily="34" charset="0"/>
                        </a:rPr>
                        <a:t>4.4</a:t>
                      </a:r>
                    </a:p>
                  </a:txBody>
                  <a:tcPr marL="68580" marR="68580" marT="0" marB="0">
                    <a:solidFill>
                      <a:schemeClr val="tx2"/>
                    </a:solidFill>
                  </a:tcPr>
                </a:tc>
                <a:tc>
                  <a:txBody>
                    <a:bodyPr/>
                    <a:lstStyle/>
                    <a:p>
                      <a:pPr marL="0" marR="0">
                        <a:lnSpc>
                          <a:spcPct val="115000"/>
                        </a:lnSpc>
                        <a:buNone/>
                      </a:pPr>
                      <a:r>
                        <a:rPr lang="en-US" sz="1600" kern="100" dirty="0">
                          <a:effectLst/>
                          <a:latin typeface="Arial" panose="020B0604020202020204" pitchFamily="34" charset="0"/>
                          <a:ea typeface="Arial" panose="020B0604020202020204" pitchFamily="34" charset="0"/>
                        </a:rPr>
                        <a:t>11.5</a:t>
                      </a:r>
                    </a:p>
                  </a:txBody>
                  <a:tcPr marL="68580" marR="68580" marT="0" marB="0">
                    <a:solidFill>
                      <a:schemeClr val="tx2"/>
                    </a:solidFill>
                  </a:tcPr>
                </a:tc>
                <a:extLst>
                  <a:ext uri="{0D108BD9-81ED-4DB2-BD59-A6C34878D82A}">
                    <a16:rowId xmlns:a16="http://schemas.microsoft.com/office/drawing/2014/main" val="2937076726"/>
                  </a:ext>
                </a:extLst>
              </a:tr>
            </a:tbl>
          </a:graphicData>
        </a:graphic>
      </p:graphicFrame>
    </p:spTree>
    <p:extLst>
      <p:ext uri="{BB962C8B-B14F-4D97-AF65-F5344CB8AC3E}">
        <p14:creationId xmlns:p14="http://schemas.microsoft.com/office/powerpoint/2010/main" val="2332749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CBBAB-B7E7-60A1-84B0-D25BD170F417}"/>
              </a:ext>
            </a:extLst>
          </p:cNvPr>
          <p:cNvSpPr>
            <a:spLocks noGrp="1"/>
          </p:cNvSpPr>
          <p:nvPr>
            <p:ph type="title"/>
          </p:nvPr>
        </p:nvSpPr>
        <p:spPr/>
        <p:txBody>
          <a:bodyPr/>
          <a:lstStyle/>
          <a:p>
            <a:r>
              <a:rPr lang="en-US" dirty="0"/>
              <a:t>Runner Production – Golden Gate &amp; Eclipse</a:t>
            </a:r>
          </a:p>
        </p:txBody>
      </p:sp>
      <p:graphicFrame>
        <p:nvGraphicFramePr>
          <p:cNvPr id="4" name="Content Placeholder 3">
            <a:extLst>
              <a:ext uri="{FF2B5EF4-FFF2-40B4-BE49-F238E27FC236}">
                <a16:creationId xmlns:a16="http://schemas.microsoft.com/office/drawing/2014/main" id="{B9811005-A678-198A-B60F-DBCBE621626E}"/>
              </a:ext>
            </a:extLst>
          </p:cNvPr>
          <p:cNvGraphicFramePr>
            <a:graphicFrameLocks noGrp="1"/>
          </p:cNvGraphicFramePr>
          <p:nvPr>
            <p:ph idx="1"/>
            <p:extLst>
              <p:ext uri="{D42A27DB-BD31-4B8C-83A1-F6EECF244321}">
                <p14:modId xmlns:p14="http://schemas.microsoft.com/office/powerpoint/2010/main" val="167948569"/>
              </p:ext>
            </p:extLst>
          </p:nvPr>
        </p:nvGraphicFramePr>
        <p:xfrm>
          <a:off x="1099186" y="1972113"/>
          <a:ext cx="9993627" cy="3235960"/>
        </p:xfrm>
        <a:graphic>
          <a:graphicData uri="http://schemas.openxmlformats.org/drawingml/2006/table">
            <a:tbl>
              <a:tblPr firstRow="1" bandRow="1">
                <a:tableStyleId>{5C22544A-7EE6-4342-B048-85BDC9FD1C3A}</a:tableStyleId>
              </a:tblPr>
              <a:tblGrid>
                <a:gridCol w="1427661">
                  <a:extLst>
                    <a:ext uri="{9D8B030D-6E8A-4147-A177-3AD203B41FA5}">
                      <a16:colId xmlns:a16="http://schemas.microsoft.com/office/drawing/2014/main" val="3001732309"/>
                    </a:ext>
                  </a:extLst>
                </a:gridCol>
                <a:gridCol w="1427661">
                  <a:extLst>
                    <a:ext uri="{9D8B030D-6E8A-4147-A177-3AD203B41FA5}">
                      <a16:colId xmlns:a16="http://schemas.microsoft.com/office/drawing/2014/main" val="4095366129"/>
                    </a:ext>
                  </a:extLst>
                </a:gridCol>
                <a:gridCol w="1427661">
                  <a:extLst>
                    <a:ext uri="{9D8B030D-6E8A-4147-A177-3AD203B41FA5}">
                      <a16:colId xmlns:a16="http://schemas.microsoft.com/office/drawing/2014/main" val="3124748449"/>
                    </a:ext>
                  </a:extLst>
                </a:gridCol>
                <a:gridCol w="1427661">
                  <a:extLst>
                    <a:ext uri="{9D8B030D-6E8A-4147-A177-3AD203B41FA5}">
                      <a16:colId xmlns:a16="http://schemas.microsoft.com/office/drawing/2014/main" val="4041161541"/>
                    </a:ext>
                  </a:extLst>
                </a:gridCol>
                <a:gridCol w="1427661">
                  <a:extLst>
                    <a:ext uri="{9D8B030D-6E8A-4147-A177-3AD203B41FA5}">
                      <a16:colId xmlns:a16="http://schemas.microsoft.com/office/drawing/2014/main" val="2791914848"/>
                    </a:ext>
                  </a:extLst>
                </a:gridCol>
                <a:gridCol w="1427661">
                  <a:extLst>
                    <a:ext uri="{9D8B030D-6E8A-4147-A177-3AD203B41FA5}">
                      <a16:colId xmlns:a16="http://schemas.microsoft.com/office/drawing/2014/main" val="4002017049"/>
                    </a:ext>
                  </a:extLst>
                </a:gridCol>
                <a:gridCol w="1427661">
                  <a:extLst>
                    <a:ext uri="{9D8B030D-6E8A-4147-A177-3AD203B41FA5}">
                      <a16:colId xmlns:a16="http://schemas.microsoft.com/office/drawing/2014/main" val="154260558"/>
                    </a:ext>
                  </a:extLst>
                </a:gridCol>
              </a:tblGrid>
              <a:tr h="370840">
                <a:tc>
                  <a:txBody>
                    <a:bodyPr/>
                    <a:lstStyle/>
                    <a:p>
                      <a:r>
                        <a:rPr lang="en-US" dirty="0"/>
                        <a:t>Variety</a:t>
                      </a:r>
                    </a:p>
                  </a:txBody>
                  <a:tcPr/>
                </a:tc>
                <a:tc>
                  <a:txBody>
                    <a:bodyPr/>
                    <a:lstStyle/>
                    <a:p>
                      <a:r>
                        <a:rPr lang="en-US" dirty="0"/>
                        <a:t>Weeks cold storage</a:t>
                      </a:r>
                    </a:p>
                  </a:txBody>
                  <a:tcPr/>
                </a:tc>
                <a:tc>
                  <a:txBody>
                    <a:bodyPr/>
                    <a:lstStyle/>
                    <a:p>
                      <a:r>
                        <a:rPr lang="en-US" dirty="0"/>
                        <a:t>4/16/2025</a:t>
                      </a:r>
                    </a:p>
                  </a:txBody>
                  <a:tcPr/>
                </a:tc>
                <a:tc>
                  <a:txBody>
                    <a:bodyPr/>
                    <a:lstStyle/>
                    <a:p>
                      <a:r>
                        <a:rPr lang="en-US" dirty="0"/>
                        <a:t>5/14/2025</a:t>
                      </a:r>
                    </a:p>
                  </a:txBody>
                  <a:tcPr/>
                </a:tc>
                <a:tc>
                  <a:txBody>
                    <a:bodyPr/>
                    <a:lstStyle/>
                    <a:p>
                      <a:r>
                        <a:rPr lang="en-US" dirty="0"/>
                        <a:t>6/11/2025</a:t>
                      </a:r>
                    </a:p>
                  </a:txBody>
                  <a:tcPr/>
                </a:tc>
                <a:tc>
                  <a:txBody>
                    <a:bodyPr/>
                    <a:lstStyle/>
                    <a:p>
                      <a:r>
                        <a:rPr lang="en-US" dirty="0"/>
                        <a:t>7/9/2025</a:t>
                      </a:r>
                    </a:p>
                  </a:txBody>
                  <a:tcPr/>
                </a:tc>
                <a:tc>
                  <a:txBody>
                    <a:bodyPr/>
                    <a:lstStyle/>
                    <a:p>
                      <a:r>
                        <a:rPr lang="en-US" dirty="0"/>
                        <a:t>8/15/2025</a:t>
                      </a:r>
                    </a:p>
                  </a:txBody>
                  <a:tcPr/>
                </a:tc>
                <a:extLst>
                  <a:ext uri="{0D108BD9-81ED-4DB2-BD59-A6C34878D82A}">
                    <a16:rowId xmlns:a16="http://schemas.microsoft.com/office/drawing/2014/main" val="248012367"/>
                  </a:ext>
                </a:extLst>
              </a:tr>
              <a:tr h="370840">
                <a:tc>
                  <a:txBody>
                    <a:bodyPr/>
                    <a:lstStyle/>
                    <a:p>
                      <a:r>
                        <a:rPr lang="en-US" dirty="0"/>
                        <a:t>Golden Gate</a:t>
                      </a:r>
                    </a:p>
                  </a:txBody>
                  <a:tcPr/>
                </a:tc>
                <a:tc>
                  <a:txBody>
                    <a:bodyPr/>
                    <a:lstStyle/>
                    <a:p>
                      <a:r>
                        <a:rPr lang="en-US" dirty="0"/>
                        <a:t>0</a:t>
                      </a:r>
                    </a:p>
                  </a:txBody>
                  <a:tcPr/>
                </a:tc>
                <a:tc>
                  <a:txBody>
                    <a:bodyPr/>
                    <a:lstStyle/>
                    <a:p>
                      <a:pPr marL="0" marR="0">
                        <a:lnSpc>
                          <a:spcPct val="115000"/>
                        </a:lnSpc>
                        <a:buNone/>
                      </a:pPr>
                      <a:r>
                        <a:rPr lang="en-US" sz="1800" kern="100">
                          <a:effectLst/>
                          <a:latin typeface="Arial" panose="020B0604020202020204" pitchFamily="34" charset="0"/>
                          <a:ea typeface="Arial" panose="020B0604020202020204" pitchFamily="34" charset="0"/>
                        </a:rPr>
                        <a:t>0.0</a:t>
                      </a:r>
                    </a:p>
                  </a:txBody>
                  <a:tcPr marL="68580" marR="68580" marT="0" marB="0"/>
                </a:tc>
                <a:tc>
                  <a:txBody>
                    <a:bodyPr/>
                    <a:lstStyle/>
                    <a:p>
                      <a:pPr marL="0" marR="0">
                        <a:lnSpc>
                          <a:spcPct val="115000"/>
                        </a:lnSpc>
                        <a:buNone/>
                      </a:pPr>
                      <a:r>
                        <a:rPr lang="en-US" sz="1800" kern="100">
                          <a:effectLst/>
                          <a:latin typeface="Arial" panose="020B0604020202020204" pitchFamily="34" charset="0"/>
                          <a:ea typeface="Arial" panose="020B0604020202020204" pitchFamily="34" charset="0"/>
                        </a:rPr>
                        <a:t>34.7</a:t>
                      </a:r>
                    </a:p>
                  </a:txBody>
                  <a:tcPr marL="68580" marR="68580" marT="0" marB="0"/>
                </a:tc>
                <a:tc>
                  <a:txBody>
                    <a:bodyPr/>
                    <a:lstStyle/>
                    <a:p>
                      <a:r>
                        <a:rPr lang="en-US" dirty="0"/>
                        <a:t>71.3</a:t>
                      </a:r>
                    </a:p>
                  </a:txBody>
                  <a:tcPr/>
                </a:tc>
                <a:tc>
                  <a:txBody>
                    <a:bodyPr/>
                    <a:lstStyle/>
                    <a:p>
                      <a:r>
                        <a:rPr lang="en-US" dirty="0"/>
                        <a:t>53.7</a:t>
                      </a:r>
                    </a:p>
                  </a:txBody>
                  <a:tcPr/>
                </a:tc>
                <a:tc>
                  <a:txBody>
                    <a:bodyPr/>
                    <a:lstStyle/>
                    <a:p>
                      <a:r>
                        <a:rPr lang="en-US" dirty="0"/>
                        <a:t>14.3</a:t>
                      </a:r>
                    </a:p>
                  </a:txBody>
                  <a:tcPr/>
                </a:tc>
                <a:extLst>
                  <a:ext uri="{0D108BD9-81ED-4DB2-BD59-A6C34878D82A}">
                    <a16:rowId xmlns:a16="http://schemas.microsoft.com/office/drawing/2014/main" val="1645515096"/>
                  </a:ext>
                </a:extLst>
              </a:tr>
              <a:tr h="370840">
                <a:tc>
                  <a:txBody>
                    <a:bodyPr/>
                    <a:lstStyle/>
                    <a:p>
                      <a:r>
                        <a:rPr lang="en-US" dirty="0"/>
                        <a:t>Golden Gate</a:t>
                      </a:r>
                    </a:p>
                  </a:txBody>
                  <a:tcPr/>
                </a:tc>
                <a:tc>
                  <a:txBody>
                    <a:bodyPr/>
                    <a:lstStyle/>
                    <a:p>
                      <a:r>
                        <a:rPr lang="en-US" dirty="0"/>
                        <a:t>1</a:t>
                      </a:r>
                    </a:p>
                  </a:txBody>
                  <a:tcPr/>
                </a:tc>
                <a:tc>
                  <a:txBody>
                    <a:bodyPr/>
                    <a:lstStyle/>
                    <a:p>
                      <a:pPr marL="0" marR="0">
                        <a:lnSpc>
                          <a:spcPct val="115000"/>
                        </a:lnSpc>
                        <a:buNone/>
                      </a:pPr>
                      <a:r>
                        <a:rPr lang="en-US" sz="1800" kern="100">
                          <a:effectLst/>
                          <a:latin typeface="Arial" panose="020B0604020202020204" pitchFamily="34" charset="0"/>
                          <a:ea typeface="Arial" panose="020B0604020202020204" pitchFamily="34" charset="0"/>
                        </a:rPr>
                        <a:t>0.7</a:t>
                      </a:r>
                    </a:p>
                  </a:txBody>
                  <a:tcPr marL="68580" marR="68580" marT="0" marB="0"/>
                </a:tc>
                <a:tc>
                  <a:txBody>
                    <a:bodyPr/>
                    <a:lstStyle/>
                    <a:p>
                      <a:pPr marL="0" marR="0">
                        <a:lnSpc>
                          <a:spcPct val="115000"/>
                        </a:lnSpc>
                        <a:buNone/>
                      </a:pPr>
                      <a:r>
                        <a:rPr lang="en-US" sz="1800" kern="100">
                          <a:effectLst/>
                          <a:latin typeface="Arial" panose="020B0604020202020204" pitchFamily="34" charset="0"/>
                          <a:ea typeface="Arial" panose="020B0604020202020204" pitchFamily="34" charset="0"/>
                        </a:rPr>
                        <a:t>71.7</a:t>
                      </a:r>
                    </a:p>
                  </a:txBody>
                  <a:tcPr marL="68580" marR="68580" marT="0" marB="0"/>
                </a:tc>
                <a:tc>
                  <a:txBody>
                    <a:bodyPr/>
                    <a:lstStyle/>
                    <a:p>
                      <a:r>
                        <a:rPr lang="en-US" dirty="0"/>
                        <a:t>109.0</a:t>
                      </a:r>
                    </a:p>
                  </a:txBody>
                  <a:tcPr/>
                </a:tc>
                <a:tc>
                  <a:txBody>
                    <a:bodyPr/>
                    <a:lstStyle/>
                    <a:p>
                      <a:r>
                        <a:rPr lang="en-US" dirty="0"/>
                        <a:t>62.3</a:t>
                      </a:r>
                    </a:p>
                  </a:txBody>
                  <a:tcPr/>
                </a:tc>
                <a:tc>
                  <a:txBody>
                    <a:bodyPr/>
                    <a:lstStyle/>
                    <a:p>
                      <a:r>
                        <a:rPr lang="en-US" dirty="0"/>
                        <a:t>19.0</a:t>
                      </a:r>
                    </a:p>
                  </a:txBody>
                  <a:tcPr/>
                </a:tc>
                <a:extLst>
                  <a:ext uri="{0D108BD9-81ED-4DB2-BD59-A6C34878D82A}">
                    <a16:rowId xmlns:a16="http://schemas.microsoft.com/office/drawing/2014/main" val="36844898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Golden Gate</a:t>
                      </a:r>
                    </a:p>
                  </a:txBody>
                  <a:tcPr/>
                </a:tc>
                <a:tc>
                  <a:txBody>
                    <a:bodyPr/>
                    <a:lstStyle/>
                    <a:p>
                      <a:r>
                        <a:rPr lang="en-US" dirty="0"/>
                        <a:t>2</a:t>
                      </a:r>
                    </a:p>
                  </a:txBody>
                  <a:tcPr/>
                </a:tc>
                <a:tc>
                  <a:txBody>
                    <a:bodyPr/>
                    <a:lstStyle/>
                    <a:p>
                      <a:pPr marL="0" marR="0">
                        <a:lnSpc>
                          <a:spcPct val="115000"/>
                        </a:lnSpc>
                        <a:buNone/>
                      </a:pPr>
                      <a:r>
                        <a:rPr lang="en-US" sz="1800" kern="100">
                          <a:effectLst/>
                          <a:latin typeface="Arial" panose="020B0604020202020204" pitchFamily="34" charset="0"/>
                          <a:ea typeface="Arial" panose="020B0604020202020204" pitchFamily="34" charset="0"/>
                        </a:rPr>
                        <a:t>2.3</a:t>
                      </a:r>
                    </a:p>
                  </a:txBody>
                  <a:tcPr marL="68580" marR="68580" marT="0" marB="0"/>
                </a:tc>
                <a:tc>
                  <a:txBody>
                    <a:bodyPr/>
                    <a:lstStyle/>
                    <a:p>
                      <a:pPr marL="0" marR="0">
                        <a:lnSpc>
                          <a:spcPct val="115000"/>
                        </a:lnSpc>
                        <a:buNone/>
                      </a:pPr>
                      <a:r>
                        <a:rPr lang="en-US" sz="1800" kern="100">
                          <a:effectLst/>
                          <a:latin typeface="Arial" panose="020B0604020202020204" pitchFamily="34" charset="0"/>
                          <a:ea typeface="Arial" panose="020B0604020202020204" pitchFamily="34" charset="0"/>
                        </a:rPr>
                        <a:t>81.3</a:t>
                      </a:r>
                    </a:p>
                  </a:txBody>
                  <a:tcPr marL="68580" marR="68580" marT="0" marB="0"/>
                </a:tc>
                <a:tc>
                  <a:txBody>
                    <a:bodyPr/>
                    <a:lstStyle/>
                    <a:p>
                      <a:r>
                        <a:rPr lang="en-US" dirty="0"/>
                        <a:t>110.7</a:t>
                      </a:r>
                    </a:p>
                  </a:txBody>
                  <a:tcPr/>
                </a:tc>
                <a:tc>
                  <a:txBody>
                    <a:bodyPr/>
                    <a:lstStyle/>
                    <a:p>
                      <a:r>
                        <a:rPr lang="en-US" dirty="0"/>
                        <a:t>49.0</a:t>
                      </a:r>
                    </a:p>
                  </a:txBody>
                  <a:tcPr/>
                </a:tc>
                <a:tc>
                  <a:txBody>
                    <a:bodyPr/>
                    <a:lstStyle/>
                    <a:p>
                      <a:r>
                        <a:rPr lang="en-US" dirty="0"/>
                        <a:t>38.3</a:t>
                      </a:r>
                    </a:p>
                  </a:txBody>
                  <a:tcPr/>
                </a:tc>
                <a:extLst>
                  <a:ext uri="{0D108BD9-81ED-4DB2-BD59-A6C34878D82A}">
                    <a16:rowId xmlns:a16="http://schemas.microsoft.com/office/drawing/2014/main" val="2143009703"/>
                  </a:ext>
                </a:extLst>
              </a:tr>
              <a:tr h="370840">
                <a:tc>
                  <a:txBody>
                    <a:bodyPr/>
                    <a:lstStyle/>
                    <a:p>
                      <a:endParaRPr lang="en-US"/>
                    </a:p>
                  </a:txBody>
                  <a:tcPr/>
                </a:tc>
                <a:tc>
                  <a:txBody>
                    <a:bodyPr/>
                    <a:lstStyle/>
                    <a:p>
                      <a:endParaRPr lang="en-US" dirty="0"/>
                    </a:p>
                  </a:txBody>
                  <a:tcPr/>
                </a:tc>
                <a:tc>
                  <a:txBody>
                    <a:bodyPr/>
                    <a:lstStyle/>
                    <a:p>
                      <a:pPr marL="0" marR="0">
                        <a:lnSpc>
                          <a:spcPct val="115000"/>
                        </a:lnSpc>
                        <a:buNone/>
                      </a:pPr>
                      <a:r>
                        <a:rPr lang="en-US" sz="1800" kern="100">
                          <a:effectLst/>
                          <a:latin typeface="Arial" panose="020B0604020202020204" pitchFamily="34" charset="0"/>
                          <a:ea typeface="Arial" panose="020B0604020202020204" pitchFamily="34" charset="0"/>
                        </a:rPr>
                        <a:t> </a:t>
                      </a:r>
                    </a:p>
                  </a:txBody>
                  <a:tcPr marL="68580" marR="68580" marT="0" marB="0"/>
                </a:tc>
                <a:tc>
                  <a:txBody>
                    <a:bodyPr/>
                    <a:lstStyle/>
                    <a:p>
                      <a:pPr marL="0" marR="0">
                        <a:lnSpc>
                          <a:spcPct val="115000"/>
                        </a:lnSpc>
                        <a:buNone/>
                      </a:pPr>
                      <a:r>
                        <a:rPr lang="en-US" sz="1800" kern="100">
                          <a:effectLst/>
                          <a:latin typeface="Arial" panose="020B0604020202020204" pitchFamily="34" charset="0"/>
                          <a:ea typeface="Arial" panose="020B0604020202020204" pitchFamily="34" charset="0"/>
                        </a:rPr>
                        <a:t> </a:t>
                      </a:r>
                    </a:p>
                  </a:txBody>
                  <a:tcPr marL="68580" marR="68580" marT="0" marB="0"/>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15283992"/>
                  </a:ext>
                </a:extLst>
              </a:tr>
              <a:tr h="370840">
                <a:tc>
                  <a:txBody>
                    <a:bodyPr/>
                    <a:lstStyle/>
                    <a:p>
                      <a:r>
                        <a:rPr lang="en-US" dirty="0"/>
                        <a:t>Eclipse</a:t>
                      </a:r>
                    </a:p>
                  </a:txBody>
                  <a:tcPr/>
                </a:tc>
                <a:tc>
                  <a:txBody>
                    <a:bodyPr/>
                    <a:lstStyle/>
                    <a:p>
                      <a:r>
                        <a:rPr lang="en-US" dirty="0"/>
                        <a:t>0</a:t>
                      </a:r>
                    </a:p>
                  </a:txBody>
                  <a:tcPr/>
                </a:tc>
                <a:tc>
                  <a:txBody>
                    <a:bodyPr/>
                    <a:lstStyle/>
                    <a:p>
                      <a:pPr marL="0" marR="0">
                        <a:lnSpc>
                          <a:spcPct val="115000"/>
                        </a:lnSpc>
                        <a:buNone/>
                      </a:pPr>
                      <a:r>
                        <a:rPr lang="en-US" sz="1800" kern="100" dirty="0">
                          <a:solidFill>
                            <a:schemeClr val="bg1"/>
                          </a:solidFill>
                          <a:effectLst/>
                          <a:latin typeface="Arial" panose="020B0604020202020204" pitchFamily="34" charset="0"/>
                          <a:ea typeface="Arial" panose="020B0604020202020204" pitchFamily="34" charset="0"/>
                        </a:rPr>
                        <a:t>14.3</a:t>
                      </a:r>
                    </a:p>
                  </a:txBody>
                  <a:tcPr marL="68580" marR="68580" marT="0" marB="0"/>
                </a:tc>
                <a:tc>
                  <a:txBody>
                    <a:bodyPr/>
                    <a:lstStyle/>
                    <a:p>
                      <a:pPr marL="0" marR="0">
                        <a:lnSpc>
                          <a:spcPct val="115000"/>
                        </a:lnSpc>
                        <a:buNone/>
                      </a:pPr>
                      <a:r>
                        <a:rPr lang="en-US" sz="1800" kern="100">
                          <a:effectLst/>
                          <a:latin typeface="Arial" panose="020B0604020202020204" pitchFamily="34" charset="0"/>
                          <a:ea typeface="Arial" panose="020B0604020202020204" pitchFamily="34" charset="0"/>
                        </a:rPr>
                        <a:t>76.7</a:t>
                      </a:r>
                    </a:p>
                  </a:txBody>
                  <a:tcPr marL="68580" marR="68580" marT="0" marB="0"/>
                </a:tc>
                <a:tc>
                  <a:txBody>
                    <a:bodyPr/>
                    <a:lstStyle/>
                    <a:p>
                      <a:r>
                        <a:rPr lang="en-US" dirty="0"/>
                        <a:t>70.3</a:t>
                      </a:r>
                    </a:p>
                  </a:txBody>
                  <a:tcPr/>
                </a:tc>
                <a:tc>
                  <a:txBody>
                    <a:bodyPr/>
                    <a:lstStyle/>
                    <a:p>
                      <a:r>
                        <a:rPr lang="en-US" dirty="0"/>
                        <a:t>36.3</a:t>
                      </a:r>
                    </a:p>
                  </a:txBody>
                  <a:tcPr/>
                </a:tc>
                <a:tc>
                  <a:txBody>
                    <a:bodyPr/>
                    <a:lstStyle/>
                    <a:p>
                      <a:r>
                        <a:rPr lang="en-US" dirty="0"/>
                        <a:t>17.3</a:t>
                      </a:r>
                    </a:p>
                  </a:txBody>
                  <a:tcPr/>
                </a:tc>
                <a:extLst>
                  <a:ext uri="{0D108BD9-81ED-4DB2-BD59-A6C34878D82A}">
                    <a16:rowId xmlns:a16="http://schemas.microsoft.com/office/drawing/2014/main" val="2495812906"/>
                  </a:ext>
                </a:extLst>
              </a:tr>
              <a:tr h="370840">
                <a:tc>
                  <a:txBody>
                    <a:bodyPr/>
                    <a:lstStyle/>
                    <a:p>
                      <a:r>
                        <a:rPr lang="en-US" dirty="0"/>
                        <a:t>Eclipse</a:t>
                      </a:r>
                    </a:p>
                  </a:txBody>
                  <a:tcPr/>
                </a:tc>
                <a:tc>
                  <a:txBody>
                    <a:bodyPr/>
                    <a:lstStyle/>
                    <a:p>
                      <a:r>
                        <a:rPr lang="en-US" dirty="0"/>
                        <a:t>1</a:t>
                      </a:r>
                    </a:p>
                  </a:txBody>
                  <a:tcPr/>
                </a:tc>
                <a:tc>
                  <a:txBody>
                    <a:bodyPr/>
                    <a:lstStyle/>
                    <a:p>
                      <a:pPr marL="0" marR="0">
                        <a:lnSpc>
                          <a:spcPct val="115000"/>
                        </a:lnSpc>
                        <a:buNone/>
                      </a:pPr>
                      <a:r>
                        <a:rPr lang="en-US" sz="1800" kern="100" dirty="0">
                          <a:solidFill>
                            <a:schemeClr val="bg1"/>
                          </a:solidFill>
                          <a:effectLst/>
                          <a:latin typeface="Arial" panose="020B0604020202020204" pitchFamily="34" charset="0"/>
                          <a:ea typeface="Arial" panose="020B0604020202020204" pitchFamily="34" charset="0"/>
                        </a:rPr>
                        <a:t>19.0</a:t>
                      </a:r>
                    </a:p>
                  </a:txBody>
                  <a:tcPr marL="68580" marR="68580" marT="0" marB="0"/>
                </a:tc>
                <a:tc>
                  <a:txBody>
                    <a:bodyPr/>
                    <a:lstStyle/>
                    <a:p>
                      <a:pPr marL="0" marR="0">
                        <a:lnSpc>
                          <a:spcPct val="115000"/>
                        </a:lnSpc>
                        <a:buNone/>
                      </a:pPr>
                      <a:r>
                        <a:rPr lang="en-US" sz="1800" kern="100">
                          <a:effectLst/>
                          <a:latin typeface="Arial" panose="020B0604020202020204" pitchFamily="34" charset="0"/>
                          <a:ea typeface="Arial" panose="020B0604020202020204" pitchFamily="34" charset="0"/>
                        </a:rPr>
                        <a:t>113.3</a:t>
                      </a:r>
                    </a:p>
                  </a:txBody>
                  <a:tcPr marL="68580" marR="68580" marT="0" marB="0"/>
                </a:tc>
                <a:tc>
                  <a:txBody>
                    <a:bodyPr/>
                    <a:lstStyle/>
                    <a:p>
                      <a:r>
                        <a:rPr lang="en-US" dirty="0"/>
                        <a:t>87.3</a:t>
                      </a:r>
                    </a:p>
                  </a:txBody>
                  <a:tcPr/>
                </a:tc>
                <a:tc>
                  <a:txBody>
                    <a:bodyPr/>
                    <a:lstStyle/>
                    <a:p>
                      <a:r>
                        <a:rPr lang="en-US" dirty="0"/>
                        <a:t>35.3</a:t>
                      </a:r>
                    </a:p>
                  </a:txBody>
                  <a:tcPr/>
                </a:tc>
                <a:tc>
                  <a:txBody>
                    <a:bodyPr/>
                    <a:lstStyle/>
                    <a:p>
                      <a:r>
                        <a:rPr lang="en-US" dirty="0"/>
                        <a:t>19.0</a:t>
                      </a:r>
                    </a:p>
                  </a:txBody>
                  <a:tcPr/>
                </a:tc>
                <a:extLst>
                  <a:ext uri="{0D108BD9-81ED-4DB2-BD59-A6C34878D82A}">
                    <a16:rowId xmlns:a16="http://schemas.microsoft.com/office/drawing/2014/main" val="3064198488"/>
                  </a:ext>
                </a:extLst>
              </a:tr>
              <a:tr h="370840">
                <a:tc>
                  <a:txBody>
                    <a:bodyPr/>
                    <a:lstStyle/>
                    <a:p>
                      <a:r>
                        <a:rPr lang="en-US" dirty="0"/>
                        <a:t>Eclipse</a:t>
                      </a:r>
                    </a:p>
                  </a:txBody>
                  <a:tcPr/>
                </a:tc>
                <a:tc>
                  <a:txBody>
                    <a:bodyPr/>
                    <a:lstStyle/>
                    <a:p>
                      <a:r>
                        <a:rPr lang="en-US" dirty="0"/>
                        <a:t>2</a:t>
                      </a:r>
                    </a:p>
                  </a:txBody>
                  <a:tcPr/>
                </a:tc>
                <a:tc>
                  <a:txBody>
                    <a:bodyPr/>
                    <a:lstStyle/>
                    <a:p>
                      <a:pPr marL="0" marR="0">
                        <a:lnSpc>
                          <a:spcPct val="115000"/>
                        </a:lnSpc>
                        <a:buNone/>
                      </a:pPr>
                      <a:r>
                        <a:rPr lang="en-US" sz="1800" kern="100" dirty="0">
                          <a:solidFill>
                            <a:srgbClr val="FF0000"/>
                          </a:solidFill>
                          <a:effectLst/>
                          <a:latin typeface="Arial" panose="020B0604020202020204" pitchFamily="34" charset="0"/>
                          <a:ea typeface="Arial" panose="020B0604020202020204" pitchFamily="34" charset="0"/>
                        </a:rPr>
                        <a:t>38.3*</a:t>
                      </a:r>
                    </a:p>
                  </a:txBody>
                  <a:tcPr marL="68580" marR="68580" marT="0" marB="0"/>
                </a:tc>
                <a:tc>
                  <a:txBody>
                    <a:bodyPr/>
                    <a:lstStyle/>
                    <a:p>
                      <a:pPr marL="0" marR="0">
                        <a:lnSpc>
                          <a:spcPct val="115000"/>
                        </a:lnSpc>
                        <a:buNone/>
                      </a:pPr>
                      <a:r>
                        <a:rPr lang="en-US" sz="1800" kern="100">
                          <a:effectLst/>
                          <a:latin typeface="Arial" panose="020B0604020202020204" pitchFamily="34" charset="0"/>
                          <a:ea typeface="Arial" panose="020B0604020202020204" pitchFamily="34" charset="0"/>
                        </a:rPr>
                        <a:t>108.7</a:t>
                      </a:r>
                    </a:p>
                  </a:txBody>
                  <a:tcPr marL="68580" marR="68580" marT="0" marB="0"/>
                </a:tc>
                <a:tc>
                  <a:txBody>
                    <a:bodyPr/>
                    <a:lstStyle/>
                    <a:p>
                      <a:r>
                        <a:rPr lang="en-US" dirty="0"/>
                        <a:t>73.7</a:t>
                      </a:r>
                    </a:p>
                  </a:txBody>
                  <a:tcPr/>
                </a:tc>
                <a:tc>
                  <a:txBody>
                    <a:bodyPr/>
                    <a:lstStyle/>
                    <a:p>
                      <a:r>
                        <a:rPr lang="en-US" dirty="0"/>
                        <a:t>28.0</a:t>
                      </a:r>
                    </a:p>
                  </a:txBody>
                  <a:tcPr/>
                </a:tc>
                <a:tc>
                  <a:txBody>
                    <a:bodyPr/>
                    <a:lstStyle/>
                    <a:p>
                      <a:r>
                        <a:rPr lang="en-US" dirty="0"/>
                        <a:t>10.7</a:t>
                      </a:r>
                    </a:p>
                  </a:txBody>
                  <a:tcPr/>
                </a:tc>
                <a:extLst>
                  <a:ext uri="{0D108BD9-81ED-4DB2-BD59-A6C34878D82A}">
                    <a16:rowId xmlns:a16="http://schemas.microsoft.com/office/drawing/2014/main" val="2839056496"/>
                  </a:ext>
                </a:extLst>
              </a:tr>
            </a:tbl>
          </a:graphicData>
        </a:graphic>
      </p:graphicFrame>
    </p:spTree>
    <p:extLst>
      <p:ext uri="{BB962C8B-B14F-4D97-AF65-F5344CB8AC3E}">
        <p14:creationId xmlns:p14="http://schemas.microsoft.com/office/powerpoint/2010/main" val="1562004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681F72-B3C7-2F96-1A9C-DF52EACA4F78}"/>
              </a:ext>
            </a:extLst>
          </p:cNvPr>
          <p:cNvSpPr txBox="1"/>
          <p:nvPr/>
        </p:nvSpPr>
        <p:spPr>
          <a:xfrm>
            <a:off x="1191493" y="1477818"/>
            <a:ext cx="4313380" cy="378691"/>
          </a:xfrm>
          <a:prstGeom prst="rect">
            <a:avLst/>
          </a:prstGeom>
          <a:noFill/>
        </p:spPr>
        <p:txBody>
          <a:bodyPr wrap="square" rtlCol="0">
            <a:spAutoFit/>
          </a:bodyPr>
          <a:lstStyle/>
          <a:p>
            <a:r>
              <a:rPr lang="en-US" dirty="0"/>
              <a:t>Yields by Month</a:t>
            </a:r>
          </a:p>
        </p:txBody>
      </p:sp>
      <p:sp>
        <p:nvSpPr>
          <p:cNvPr id="6" name="TextBox 5">
            <a:extLst>
              <a:ext uri="{FF2B5EF4-FFF2-40B4-BE49-F238E27FC236}">
                <a16:creationId xmlns:a16="http://schemas.microsoft.com/office/drawing/2014/main" id="{20DEFFD1-776E-28EB-2E66-9B655CC06C81}"/>
              </a:ext>
            </a:extLst>
          </p:cNvPr>
          <p:cNvSpPr txBox="1"/>
          <p:nvPr/>
        </p:nvSpPr>
        <p:spPr>
          <a:xfrm>
            <a:off x="6650182" y="1579418"/>
            <a:ext cx="5135418" cy="369332"/>
          </a:xfrm>
          <a:prstGeom prst="rect">
            <a:avLst/>
          </a:prstGeom>
          <a:noFill/>
        </p:spPr>
        <p:txBody>
          <a:bodyPr wrap="square" rtlCol="0">
            <a:spAutoFit/>
          </a:bodyPr>
          <a:lstStyle/>
          <a:p>
            <a:r>
              <a:rPr lang="en-US" dirty="0"/>
              <a:t>Total season yields – Golden Gate</a:t>
            </a:r>
          </a:p>
        </p:txBody>
      </p:sp>
      <p:pic>
        <p:nvPicPr>
          <p:cNvPr id="7" name="Picture 6">
            <a:extLst>
              <a:ext uri="{FF2B5EF4-FFF2-40B4-BE49-F238E27FC236}">
                <a16:creationId xmlns:a16="http://schemas.microsoft.com/office/drawing/2014/main" id="{B7630B69-0011-0750-FEA5-AB4765013C7A}"/>
              </a:ext>
            </a:extLst>
          </p:cNvPr>
          <p:cNvPicPr>
            <a:picLocks noChangeAspect="1"/>
          </p:cNvPicPr>
          <p:nvPr/>
        </p:nvPicPr>
        <p:blipFill>
          <a:blip r:embed="rId2"/>
          <a:stretch>
            <a:fillRect/>
          </a:stretch>
        </p:blipFill>
        <p:spPr>
          <a:xfrm>
            <a:off x="548441" y="2124336"/>
            <a:ext cx="5304474" cy="3188328"/>
          </a:xfrm>
          <a:prstGeom prst="rect">
            <a:avLst/>
          </a:prstGeom>
        </p:spPr>
      </p:pic>
      <p:graphicFrame>
        <p:nvGraphicFramePr>
          <p:cNvPr id="8" name="Table 7">
            <a:extLst>
              <a:ext uri="{FF2B5EF4-FFF2-40B4-BE49-F238E27FC236}">
                <a16:creationId xmlns:a16="http://schemas.microsoft.com/office/drawing/2014/main" id="{4C2EE3E1-CF9B-3EFB-9541-E9E588D99751}"/>
              </a:ext>
            </a:extLst>
          </p:cNvPr>
          <p:cNvGraphicFramePr>
            <a:graphicFrameLocks noGrp="1"/>
          </p:cNvGraphicFramePr>
          <p:nvPr>
            <p:extLst>
              <p:ext uri="{D42A27DB-BD31-4B8C-83A1-F6EECF244321}">
                <p14:modId xmlns:p14="http://schemas.microsoft.com/office/powerpoint/2010/main" val="1790891331"/>
              </p:ext>
            </p:extLst>
          </p:nvPr>
        </p:nvGraphicFramePr>
        <p:xfrm>
          <a:off x="6437376" y="2550500"/>
          <a:ext cx="5560568" cy="1463040"/>
        </p:xfrm>
        <a:graphic>
          <a:graphicData uri="http://schemas.openxmlformats.org/drawingml/2006/table">
            <a:tbl>
              <a:tblPr firstRow="1" bandRow="1">
                <a:tableStyleId>{5C22544A-7EE6-4342-B048-85BDC9FD1C3A}</a:tableStyleId>
              </a:tblPr>
              <a:tblGrid>
                <a:gridCol w="2780284">
                  <a:extLst>
                    <a:ext uri="{9D8B030D-6E8A-4147-A177-3AD203B41FA5}">
                      <a16:colId xmlns:a16="http://schemas.microsoft.com/office/drawing/2014/main" val="4247065534"/>
                    </a:ext>
                  </a:extLst>
                </a:gridCol>
                <a:gridCol w="2780284">
                  <a:extLst>
                    <a:ext uri="{9D8B030D-6E8A-4147-A177-3AD203B41FA5}">
                      <a16:colId xmlns:a16="http://schemas.microsoft.com/office/drawing/2014/main" val="1664374640"/>
                    </a:ext>
                  </a:extLst>
                </a:gridCol>
              </a:tblGrid>
              <a:tr h="258149">
                <a:tc>
                  <a:txBody>
                    <a:bodyPr/>
                    <a:lstStyle/>
                    <a:p>
                      <a:r>
                        <a:rPr lang="en-US" dirty="0"/>
                        <a:t>Supplemental Chill</a:t>
                      </a:r>
                    </a:p>
                  </a:txBody>
                  <a:tcPr/>
                </a:tc>
                <a:tc>
                  <a:txBody>
                    <a:bodyPr/>
                    <a:lstStyle/>
                    <a:p>
                      <a:r>
                        <a:rPr lang="en-US" dirty="0"/>
                        <a:t>Yield in 10# crate / acre</a:t>
                      </a:r>
                    </a:p>
                  </a:txBody>
                  <a:tcPr/>
                </a:tc>
                <a:extLst>
                  <a:ext uri="{0D108BD9-81ED-4DB2-BD59-A6C34878D82A}">
                    <a16:rowId xmlns:a16="http://schemas.microsoft.com/office/drawing/2014/main" val="615797733"/>
                  </a:ext>
                </a:extLst>
              </a:tr>
              <a:tr h="258149">
                <a:tc>
                  <a:txBody>
                    <a:bodyPr/>
                    <a:lstStyle/>
                    <a:p>
                      <a:r>
                        <a:rPr lang="en-US" dirty="0"/>
                        <a:t>0 weeks</a:t>
                      </a:r>
                    </a:p>
                  </a:txBody>
                  <a:tcPr/>
                </a:tc>
                <a:tc>
                  <a:txBody>
                    <a:bodyPr/>
                    <a:lstStyle/>
                    <a:p>
                      <a:pPr algn="ctr" fontAlgn="b">
                        <a:buNone/>
                      </a:pPr>
                      <a:r>
                        <a:rPr lang="en-US" sz="1800" b="0" i="0" u="none" strike="noStrike" dirty="0">
                          <a:solidFill>
                            <a:srgbClr val="000000"/>
                          </a:solidFill>
                          <a:effectLst/>
                          <a:latin typeface="Aptos Narrow" panose="020B0004020202020204" pitchFamily="34" charset="0"/>
                        </a:rPr>
                        <a:t>10262</a:t>
                      </a:r>
                    </a:p>
                  </a:txBody>
                  <a:tcPr marL="9525" marR="9525" marT="9525" marB="0" anchor="b"/>
                </a:tc>
                <a:extLst>
                  <a:ext uri="{0D108BD9-81ED-4DB2-BD59-A6C34878D82A}">
                    <a16:rowId xmlns:a16="http://schemas.microsoft.com/office/drawing/2014/main" val="2642497014"/>
                  </a:ext>
                </a:extLst>
              </a:tr>
              <a:tr h="258149">
                <a:tc>
                  <a:txBody>
                    <a:bodyPr/>
                    <a:lstStyle/>
                    <a:p>
                      <a:r>
                        <a:rPr lang="en-US" dirty="0"/>
                        <a:t>1 week</a:t>
                      </a:r>
                    </a:p>
                  </a:txBody>
                  <a:tcPr/>
                </a:tc>
                <a:tc>
                  <a:txBody>
                    <a:bodyPr/>
                    <a:lstStyle/>
                    <a:p>
                      <a:pPr algn="ctr" fontAlgn="b">
                        <a:buNone/>
                      </a:pPr>
                      <a:r>
                        <a:rPr lang="en-US" sz="1800" b="0" i="0" u="none" strike="noStrike" dirty="0">
                          <a:solidFill>
                            <a:srgbClr val="000000"/>
                          </a:solidFill>
                          <a:effectLst/>
                          <a:latin typeface="Aptos Narrow" panose="020B0004020202020204" pitchFamily="34" charset="0"/>
                        </a:rPr>
                        <a:t>9889</a:t>
                      </a:r>
                    </a:p>
                  </a:txBody>
                  <a:tcPr marL="9525" marR="9525" marT="9525" marB="0" anchor="b"/>
                </a:tc>
                <a:extLst>
                  <a:ext uri="{0D108BD9-81ED-4DB2-BD59-A6C34878D82A}">
                    <a16:rowId xmlns:a16="http://schemas.microsoft.com/office/drawing/2014/main" val="4055532987"/>
                  </a:ext>
                </a:extLst>
              </a:tr>
              <a:tr h="258149">
                <a:tc>
                  <a:txBody>
                    <a:bodyPr/>
                    <a:lstStyle/>
                    <a:p>
                      <a:r>
                        <a:rPr lang="en-US" dirty="0"/>
                        <a:t>2 weeks</a:t>
                      </a:r>
                    </a:p>
                  </a:txBody>
                  <a:tcPr/>
                </a:tc>
                <a:tc>
                  <a:txBody>
                    <a:bodyPr/>
                    <a:lstStyle/>
                    <a:p>
                      <a:pPr algn="ctr" fontAlgn="b">
                        <a:buNone/>
                      </a:pPr>
                      <a:r>
                        <a:rPr lang="en-US" sz="1800" b="0" i="0" u="none" strike="noStrike" dirty="0">
                          <a:solidFill>
                            <a:srgbClr val="000000"/>
                          </a:solidFill>
                          <a:effectLst/>
                          <a:latin typeface="Aptos Narrow" panose="020B0004020202020204" pitchFamily="34" charset="0"/>
                        </a:rPr>
                        <a:t>10428</a:t>
                      </a:r>
                    </a:p>
                  </a:txBody>
                  <a:tcPr marL="9525" marR="9525" marT="9525" marB="0" anchor="b"/>
                </a:tc>
                <a:extLst>
                  <a:ext uri="{0D108BD9-81ED-4DB2-BD59-A6C34878D82A}">
                    <a16:rowId xmlns:a16="http://schemas.microsoft.com/office/drawing/2014/main" val="1378963464"/>
                  </a:ext>
                </a:extLst>
              </a:tr>
            </a:tbl>
          </a:graphicData>
        </a:graphic>
      </p:graphicFrame>
    </p:spTree>
    <p:extLst>
      <p:ext uri="{BB962C8B-B14F-4D97-AF65-F5344CB8AC3E}">
        <p14:creationId xmlns:p14="http://schemas.microsoft.com/office/powerpoint/2010/main" val="2131782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9BEAB6-5434-6AD7-102D-1F5EFDB7E30D}"/>
              </a:ext>
            </a:extLst>
          </p:cNvPr>
          <p:cNvPicPr>
            <a:picLocks noChangeAspect="1"/>
          </p:cNvPicPr>
          <p:nvPr/>
        </p:nvPicPr>
        <p:blipFill>
          <a:blip r:embed="rId2"/>
          <a:stretch>
            <a:fillRect/>
          </a:stretch>
        </p:blipFill>
        <p:spPr>
          <a:xfrm>
            <a:off x="722376" y="2243208"/>
            <a:ext cx="4584589" cy="2755631"/>
          </a:xfrm>
          <a:prstGeom prst="rect">
            <a:avLst/>
          </a:prstGeom>
        </p:spPr>
      </p:pic>
      <p:sp>
        <p:nvSpPr>
          <p:cNvPr id="3" name="TextBox 2">
            <a:extLst>
              <a:ext uri="{FF2B5EF4-FFF2-40B4-BE49-F238E27FC236}">
                <a16:creationId xmlns:a16="http://schemas.microsoft.com/office/drawing/2014/main" id="{584854AD-F5EE-7804-41F7-51A6371C0216}"/>
              </a:ext>
            </a:extLst>
          </p:cNvPr>
          <p:cNvSpPr txBox="1"/>
          <p:nvPr/>
        </p:nvSpPr>
        <p:spPr>
          <a:xfrm>
            <a:off x="722376" y="1261872"/>
            <a:ext cx="4837176" cy="646331"/>
          </a:xfrm>
          <a:prstGeom prst="rect">
            <a:avLst/>
          </a:prstGeom>
          <a:noFill/>
        </p:spPr>
        <p:txBody>
          <a:bodyPr wrap="square" rtlCol="0">
            <a:spAutoFit/>
          </a:bodyPr>
          <a:lstStyle/>
          <a:p>
            <a:r>
              <a:rPr lang="en-US" dirty="0"/>
              <a:t>Yields by month</a:t>
            </a:r>
          </a:p>
          <a:p>
            <a:endParaRPr lang="en-US" dirty="0"/>
          </a:p>
        </p:txBody>
      </p:sp>
      <p:graphicFrame>
        <p:nvGraphicFramePr>
          <p:cNvPr id="6" name="Table 5">
            <a:extLst>
              <a:ext uri="{FF2B5EF4-FFF2-40B4-BE49-F238E27FC236}">
                <a16:creationId xmlns:a16="http://schemas.microsoft.com/office/drawing/2014/main" id="{561EB923-11CE-2E0C-C361-4EABA09CFDA5}"/>
              </a:ext>
            </a:extLst>
          </p:cNvPr>
          <p:cNvGraphicFramePr>
            <a:graphicFrameLocks noGrp="1"/>
          </p:cNvGraphicFramePr>
          <p:nvPr>
            <p:extLst>
              <p:ext uri="{D42A27DB-BD31-4B8C-83A1-F6EECF244321}">
                <p14:modId xmlns:p14="http://schemas.microsoft.com/office/powerpoint/2010/main" val="3282063201"/>
              </p:ext>
            </p:extLst>
          </p:nvPr>
        </p:nvGraphicFramePr>
        <p:xfrm>
          <a:off x="6245352" y="2541356"/>
          <a:ext cx="5560568" cy="1463040"/>
        </p:xfrm>
        <a:graphic>
          <a:graphicData uri="http://schemas.openxmlformats.org/drawingml/2006/table">
            <a:tbl>
              <a:tblPr firstRow="1" bandRow="1">
                <a:tableStyleId>{5C22544A-7EE6-4342-B048-85BDC9FD1C3A}</a:tableStyleId>
              </a:tblPr>
              <a:tblGrid>
                <a:gridCol w="2780284">
                  <a:extLst>
                    <a:ext uri="{9D8B030D-6E8A-4147-A177-3AD203B41FA5}">
                      <a16:colId xmlns:a16="http://schemas.microsoft.com/office/drawing/2014/main" val="4247065534"/>
                    </a:ext>
                  </a:extLst>
                </a:gridCol>
                <a:gridCol w="2780284">
                  <a:extLst>
                    <a:ext uri="{9D8B030D-6E8A-4147-A177-3AD203B41FA5}">
                      <a16:colId xmlns:a16="http://schemas.microsoft.com/office/drawing/2014/main" val="1664374640"/>
                    </a:ext>
                  </a:extLst>
                </a:gridCol>
              </a:tblGrid>
              <a:tr h="258149">
                <a:tc>
                  <a:txBody>
                    <a:bodyPr/>
                    <a:lstStyle/>
                    <a:p>
                      <a:r>
                        <a:rPr lang="en-US" dirty="0"/>
                        <a:t>Supplemental Chill</a:t>
                      </a:r>
                    </a:p>
                  </a:txBody>
                  <a:tcPr/>
                </a:tc>
                <a:tc>
                  <a:txBody>
                    <a:bodyPr/>
                    <a:lstStyle/>
                    <a:p>
                      <a:r>
                        <a:rPr lang="en-US" dirty="0"/>
                        <a:t>Yield in 10# crate / acre</a:t>
                      </a:r>
                    </a:p>
                  </a:txBody>
                  <a:tcPr/>
                </a:tc>
                <a:extLst>
                  <a:ext uri="{0D108BD9-81ED-4DB2-BD59-A6C34878D82A}">
                    <a16:rowId xmlns:a16="http://schemas.microsoft.com/office/drawing/2014/main" val="615797733"/>
                  </a:ext>
                </a:extLst>
              </a:tr>
              <a:tr h="258149">
                <a:tc>
                  <a:txBody>
                    <a:bodyPr/>
                    <a:lstStyle/>
                    <a:p>
                      <a:r>
                        <a:rPr lang="en-US" dirty="0"/>
                        <a:t>0 weeks</a:t>
                      </a:r>
                    </a:p>
                  </a:txBody>
                  <a:tcPr/>
                </a:tc>
                <a:tc>
                  <a:txBody>
                    <a:bodyPr/>
                    <a:lstStyle/>
                    <a:p>
                      <a:pPr algn="ctr" fontAlgn="b">
                        <a:buNone/>
                      </a:pPr>
                      <a:r>
                        <a:rPr lang="en-US" sz="1800" b="0" i="0" u="none" strike="noStrike" dirty="0">
                          <a:solidFill>
                            <a:srgbClr val="000000"/>
                          </a:solidFill>
                          <a:effectLst/>
                          <a:latin typeface="Aptos Narrow" panose="020B0004020202020204" pitchFamily="34" charset="0"/>
                        </a:rPr>
                        <a:t>9601 b</a:t>
                      </a:r>
                    </a:p>
                  </a:txBody>
                  <a:tcPr marL="9525" marR="9525" marT="9525" marB="0" anchor="b"/>
                </a:tc>
                <a:extLst>
                  <a:ext uri="{0D108BD9-81ED-4DB2-BD59-A6C34878D82A}">
                    <a16:rowId xmlns:a16="http://schemas.microsoft.com/office/drawing/2014/main" val="2642497014"/>
                  </a:ext>
                </a:extLst>
              </a:tr>
              <a:tr h="258149">
                <a:tc>
                  <a:txBody>
                    <a:bodyPr/>
                    <a:lstStyle/>
                    <a:p>
                      <a:r>
                        <a:rPr lang="en-US" dirty="0"/>
                        <a:t>1 week</a:t>
                      </a:r>
                    </a:p>
                  </a:txBody>
                  <a:tcPr/>
                </a:tc>
                <a:tc>
                  <a:txBody>
                    <a:bodyPr/>
                    <a:lstStyle/>
                    <a:p>
                      <a:pPr algn="ctr" fontAlgn="b">
                        <a:buNone/>
                      </a:pPr>
                      <a:r>
                        <a:rPr lang="en-US" sz="1800" b="0" i="0" u="none" strike="noStrike" dirty="0">
                          <a:solidFill>
                            <a:srgbClr val="000000"/>
                          </a:solidFill>
                          <a:effectLst/>
                          <a:latin typeface="Aptos Narrow" panose="020B0004020202020204" pitchFamily="34" charset="0"/>
                        </a:rPr>
                        <a:t>10687 a</a:t>
                      </a:r>
                    </a:p>
                  </a:txBody>
                  <a:tcPr marL="9525" marR="9525" marT="9525" marB="0" anchor="b"/>
                </a:tc>
                <a:extLst>
                  <a:ext uri="{0D108BD9-81ED-4DB2-BD59-A6C34878D82A}">
                    <a16:rowId xmlns:a16="http://schemas.microsoft.com/office/drawing/2014/main" val="4055532987"/>
                  </a:ext>
                </a:extLst>
              </a:tr>
              <a:tr h="258149">
                <a:tc>
                  <a:txBody>
                    <a:bodyPr/>
                    <a:lstStyle/>
                    <a:p>
                      <a:r>
                        <a:rPr lang="en-US" dirty="0"/>
                        <a:t>2 weeks</a:t>
                      </a:r>
                    </a:p>
                  </a:txBody>
                  <a:tcPr/>
                </a:tc>
                <a:tc>
                  <a:txBody>
                    <a:bodyPr/>
                    <a:lstStyle/>
                    <a:p>
                      <a:pPr algn="ctr" fontAlgn="b">
                        <a:buNone/>
                      </a:pPr>
                      <a:r>
                        <a:rPr lang="en-US" sz="1800" b="0" i="0" u="none" strike="noStrike" dirty="0">
                          <a:solidFill>
                            <a:srgbClr val="000000"/>
                          </a:solidFill>
                          <a:effectLst/>
                          <a:latin typeface="Aptos Narrow" panose="020B0004020202020204" pitchFamily="34" charset="0"/>
                        </a:rPr>
                        <a:t>10473 a</a:t>
                      </a:r>
                    </a:p>
                  </a:txBody>
                  <a:tcPr marL="9525" marR="9525" marT="9525" marB="0" anchor="b"/>
                </a:tc>
                <a:extLst>
                  <a:ext uri="{0D108BD9-81ED-4DB2-BD59-A6C34878D82A}">
                    <a16:rowId xmlns:a16="http://schemas.microsoft.com/office/drawing/2014/main" val="1378963464"/>
                  </a:ext>
                </a:extLst>
              </a:tr>
            </a:tbl>
          </a:graphicData>
        </a:graphic>
      </p:graphicFrame>
    </p:spTree>
    <p:extLst>
      <p:ext uri="{BB962C8B-B14F-4D97-AF65-F5344CB8AC3E}">
        <p14:creationId xmlns:p14="http://schemas.microsoft.com/office/powerpoint/2010/main" val="3792075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E2A93-BEBD-A881-B714-2E356BA015B4}"/>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9046858D-D9EB-F195-AB07-73DACA7F9007}"/>
              </a:ext>
            </a:extLst>
          </p:cNvPr>
          <p:cNvSpPr>
            <a:spLocks noGrp="1"/>
          </p:cNvSpPr>
          <p:nvPr>
            <p:ph idx="1"/>
          </p:nvPr>
        </p:nvSpPr>
        <p:spPr/>
        <p:txBody>
          <a:bodyPr/>
          <a:lstStyle/>
          <a:p>
            <a:r>
              <a:rPr lang="en-US" dirty="0"/>
              <a:t>Dormancy and cold conditioning of plants</a:t>
            </a:r>
          </a:p>
          <a:p>
            <a:r>
              <a:rPr lang="en-US" dirty="0"/>
              <a:t>The two parts of cold conditioning in California strawberry</a:t>
            </a:r>
          </a:p>
          <a:p>
            <a:r>
              <a:rPr lang="en-US" dirty="0"/>
              <a:t>Explanation of what we will be looking at together</a:t>
            </a:r>
          </a:p>
          <a:p>
            <a:r>
              <a:rPr lang="en-US" dirty="0"/>
              <a:t>2023-2024 CBC trial</a:t>
            </a:r>
          </a:p>
          <a:p>
            <a:r>
              <a:rPr lang="en-US" dirty="0"/>
              <a:t>2024-2025 </a:t>
            </a:r>
            <a:r>
              <a:rPr lang="en-US" dirty="0" err="1"/>
              <a:t>Naturipe</a:t>
            </a:r>
            <a:r>
              <a:rPr lang="en-US" dirty="0"/>
              <a:t> Trial</a:t>
            </a:r>
          </a:p>
          <a:p>
            <a:endParaRPr lang="en-US" dirty="0"/>
          </a:p>
          <a:p>
            <a:r>
              <a:rPr lang="en-US" dirty="0"/>
              <a:t>Summary and concluding thoughts</a:t>
            </a:r>
          </a:p>
          <a:p>
            <a:endParaRPr lang="en-US" dirty="0"/>
          </a:p>
        </p:txBody>
      </p:sp>
    </p:spTree>
    <p:extLst>
      <p:ext uri="{BB962C8B-B14F-4D97-AF65-F5344CB8AC3E}">
        <p14:creationId xmlns:p14="http://schemas.microsoft.com/office/powerpoint/2010/main" val="2500469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ED7CC-9A63-5F11-D063-77CAE19E3BD5}"/>
              </a:ext>
            </a:extLst>
          </p:cNvPr>
          <p:cNvSpPr>
            <a:spLocks noGrp="1"/>
          </p:cNvSpPr>
          <p:nvPr>
            <p:ph type="title"/>
          </p:nvPr>
        </p:nvSpPr>
        <p:spPr/>
        <p:txBody>
          <a:bodyPr/>
          <a:lstStyle/>
          <a:p>
            <a:r>
              <a:rPr lang="en-US" dirty="0"/>
              <a:t>Concluding Slide</a:t>
            </a:r>
          </a:p>
        </p:txBody>
      </p:sp>
      <p:sp>
        <p:nvSpPr>
          <p:cNvPr id="3" name="Content Placeholder 2">
            <a:extLst>
              <a:ext uri="{FF2B5EF4-FFF2-40B4-BE49-F238E27FC236}">
                <a16:creationId xmlns:a16="http://schemas.microsoft.com/office/drawing/2014/main" id="{4E7DA823-CA9A-4A0B-499F-24766E38DA36}"/>
              </a:ext>
            </a:extLst>
          </p:cNvPr>
          <p:cNvSpPr>
            <a:spLocks noGrp="1"/>
          </p:cNvSpPr>
          <p:nvPr>
            <p:ph idx="1"/>
          </p:nvPr>
        </p:nvSpPr>
        <p:spPr/>
        <p:txBody>
          <a:bodyPr/>
          <a:lstStyle/>
          <a:p>
            <a:r>
              <a:rPr lang="en-US" dirty="0"/>
              <a:t>The effects on the strawberry plant of field chill and supplemental chill are qualitatively different.</a:t>
            </a:r>
          </a:p>
          <a:p>
            <a:r>
              <a:rPr lang="en-US" dirty="0"/>
              <a:t>The effects of chill on subsequent plant performance in the production field can affect certain varieties, others not so much.</a:t>
            </a:r>
          </a:p>
          <a:p>
            <a:r>
              <a:rPr lang="en-US" dirty="0"/>
              <a:t>It would be interesting to do this work on short day varieties.</a:t>
            </a:r>
          </a:p>
          <a:p>
            <a:endParaRPr lang="en-US" dirty="0"/>
          </a:p>
          <a:p>
            <a:r>
              <a:rPr lang="en-US" dirty="0"/>
              <a:t>Thank you to the many people involved in this work!</a:t>
            </a:r>
          </a:p>
        </p:txBody>
      </p:sp>
    </p:spTree>
    <p:extLst>
      <p:ext uri="{BB962C8B-B14F-4D97-AF65-F5344CB8AC3E}">
        <p14:creationId xmlns:p14="http://schemas.microsoft.com/office/powerpoint/2010/main" val="2754146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FF796-D75F-C645-F7DA-55617AE272A2}"/>
              </a:ext>
            </a:extLst>
          </p:cNvPr>
          <p:cNvSpPr>
            <a:spLocks noGrp="1"/>
          </p:cNvSpPr>
          <p:nvPr>
            <p:ph type="title"/>
          </p:nvPr>
        </p:nvSpPr>
        <p:spPr/>
        <p:txBody>
          <a:bodyPr/>
          <a:lstStyle/>
          <a:p>
            <a:r>
              <a:rPr lang="en-US" dirty="0"/>
              <a:t>What happens to the plant in dormancy and afterwards:</a:t>
            </a:r>
          </a:p>
        </p:txBody>
      </p:sp>
      <p:sp>
        <p:nvSpPr>
          <p:cNvPr id="3" name="Content Placeholder 2">
            <a:extLst>
              <a:ext uri="{FF2B5EF4-FFF2-40B4-BE49-F238E27FC236}">
                <a16:creationId xmlns:a16="http://schemas.microsoft.com/office/drawing/2014/main" id="{4FA08F68-7A09-BC8F-EA06-DCBBF8120EA5}"/>
              </a:ext>
            </a:extLst>
          </p:cNvPr>
          <p:cNvSpPr>
            <a:spLocks noGrp="1"/>
          </p:cNvSpPr>
          <p:nvPr>
            <p:ph idx="1"/>
          </p:nvPr>
        </p:nvSpPr>
        <p:spPr/>
        <p:txBody>
          <a:bodyPr>
            <a:normAutofit/>
          </a:bodyPr>
          <a:lstStyle/>
          <a:p>
            <a:r>
              <a:rPr lang="en-US" dirty="0"/>
              <a:t>Toward the end of the growing season, as temperatures drop and light decreases, the plant slows down and moves sugars into reserves </a:t>
            </a:r>
            <a:r>
              <a:rPr lang="en-US"/>
              <a:t>as starch. </a:t>
            </a:r>
            <a:endParaRPr lang="en-US" dirty="0"/>
          </a:p>
          <a:p>
            <a:r>
              <a:rPr lang="en-US" dirty="0"/>
              <a:t>Given that the plant once taken out of storage has no leaves, the plant must draw on its stored reserves to grow new leaves and recommence producing its own sugars through photosynthesis. </a:t>
            </a:r>
          </a:p>
          <a:p>
            <a:endParaRPr lang="en-US" dirty="0"/>
          </a:p>
        </p:txBody>
      </p:sp>
    </p:spTree>
    <p:extLst>
      <p:ext uri="{BB962C8B-B14F-4D97-AF65-F5344CB8AC3E}">
        <p14:creationId xmlns:p14="http://schemas.microsoft.com/office/powerpoint/2010/main" val="569139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AFB8B-CF07-4FBA-7089-6AD74017E7CC}"/>
              </a:ext>
            </a:extLst>
          </p:cNvPr>
          <p:cNvSpPr>
            <a:spLocks noGrp="1"/>
          </p:cNvSpPr>
          <p:nvPr>
            <p:ph type="title"/>
          </p:nvPr>
        </p:nvSpPr>
        <p:spPr/>
        <p:txBody>
          <a:bodyPr/>
          <a:lstStyle/>
          <a:p>
            <a:r>
              <a:rPr lang="en-US" dirty="0"/>
              <a:t>Definition of chill in strawberry</a:t>
            </a:r>
          </a:p>
        </p:txBody>
      </p:sp>
      <p:sp>
        <p:nvSpPr>
          <p:cNvPr id="3" name="Content Placeholder 2">
            <a:extLst>
              <a:ext uri="{FF2B5EF4-FFF2-40B4-BE49-F238E27FC236}">
                <a16:creationId xmlns:a16="http://schemas.microsoft.com/office/drawing/2014/main" id="{909A1511-6C08-64D3-B172-16E1D8F2DD57}"/>
              </a:ext>
            </a:extLst>
          </p:cNvPr>
          <p:cNvSpPr>
            <a:spLocks noGrp="1"/>
          </p:cNvSpPr>
          <p:nvPr>
            <p:ph idx="1"/>
          </p:nvPr>
        </p:nvSpPr>
        <p:spPr/>
        <p:txBody>
          <a:bodyPr/>
          <a:lstStyle/>
          <a:p>
            <a:r>
              <a:rPr lang="en-US" dirty="0"/>
              <a:t>In-ground, field chill: Temperatures between 33 and 45 degrees.</a:t>
            </a:r>
          </a:p>
          <a:p>
            <a:endParaRPr lang="en-US" dirty="0"/>
          </a:p>
          <a:p>
            <a:r>
              <a:rPr lang="en-US" dirty="0"/>
              <a:t>Supplemental chill: Post harvest, boxed plants.  Temperatures held at steady (or close to it) 34 degrees.</a:t>
            </a:r>
          </a:p>
        </p:txBody>
      </p:sp>
    </p:spTree>
    <p:extLst>
      <p:ext uri="{BB962C8B-B14F-4D97-AF65-F5344CB8AC3E}">
        <p14:creationId xmlns:p14="http://schemas.microsoft.com/office/powerpoint/2010/main" val="394257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EC0EC-D8F4-D938-466E-56E556D3D1AC}"/>
              </a:ext>
            </a:extLst>
          </p:cNvPr>
          <p:cNvSpPr>
            <a:spLocks noGrp="1"/>
          </p:cNvSpPr>
          <p:nvPr>
            <p:ph type="title"/>
          </p:nvPr>
        </p:nvSpPr>
        <p:spPr/>
        <p:txBody>
          <a:bodyPr/>
          <a:lstStyle/>
          <a:p>
            <a:pPr algn="ctr"/>
            <a:r>
              <a:rPr lang="en-US" dirty="0"/>
              <a:t>High elevation, MacDoel </a:t>
            </a:r>
          </a:p>
        </p:txBody>
      </p:sp>
      <p:pic>
        <p:nvPicPr>
          <p:cNvPr id="5" name="Content Placeholder 4" descr="A field of green plants&#10;&#10;AI-generated content may be incorrect.">
            <a:extLst>
              <a:ext uri="{FF2B5EF4-FFF2-40B4-BE49-F238E27FC236}">
                <a16:creationId xmlns:a16="http://schemas.microsoft.com/office/drawing/2014/main" id="{7A1D2EB0-26E9-D370-76F3-35FE2D0F62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33097" y="1690688"/>
            <a:ext cx="3263503" cy="4351338"/>
          </a:xfrm>
        </p:spPr>
      </p:pic>
      <p:pic>
        <p:nvPicPr>
          <p:cNvPr id="7" name="Picture 6" descr="A large field of green plants&#10;&#10;AI-generated content may be incorrect.">
            <a:extLst>
              <a:ext uri="{FF2B5EF4-FFF2-40B4-BE49-F238E27FC236}">
                <a16:creationId xmlns:a16="http://schemas.microsoft.com/office/drawing/2014/main" id="{1F82E38A-B4C7-51B6-10A8-43E0027C8A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0050" y="2130955"/>
            <a:ext cx="4406179" cy="2932112"/>
          </a:xfrm>
          <a:prstGeom prst="rect">
            <a:avLst/>
          </a:prstGeom>
        </p:spPr>
      </p:pic>
      <p:sp>
        <p:nvSpPr>
          <p:cNvPr id="8" name="TextBox 7">
            <a:extLst>
              <a:ext uri="{FF2B5EF4-FFF2-40B4-BE49-F238E27FC236}">
                <a16:creationId xmlns:a16="http://schemas.microsoft.com/office/drawing/2014/main" id="{C6CDE6CB-4914-EC1C-4E99-BA24A8E1E5C9}"/>
              </a:ext>
            </a:extLst>
          </p:cNvPr>
          <p:cNvSpPr txBox="1"/>
          <p:nvPr/>
        </p:nvSpPr>
        <p:spPr>
          <a:xfrm>
            <a:off x="2133600" y="5537200"/>
            <a:ext cx="4131733" cy="615553"/>
          </a:xfrm>
          <a:prstGeom prst="rect">
            <a:avLst/>
          </a:prstGeom>
          <a:noFill/>
        </p:spPr>
        <p:txBody>
          <a:bodyPr wrap="square" rtlCol="0">
            <a:spAutoFit/>
          </a:bodyPr>
          <a:lstStyle/>
          <a:p>
            <a:r>
              <a:rPr lang="en-US" sz="2000" dirty="0"/>
              <a:t>October 7, 2021 245 hours of chill</a:t>
            </a:r>
          </a:p>
          <a:p>
            <a:pPr algn="ctr"/>
            <a:r>
              <a:rPr lang="en-US" sz="1400" dirty="0"/>
              <a:t>Photo courtesy Doug Thomas, Crown Nursery</a:t>
            </a:r>
          </a:p>
        </p:txBody>
      </p:sp>
      <p:sp>
        <p:nvSpPr>
          <p:cNvPr id="9" name="TextBox 8">
            <a:extLst>
              <a:ext uri="{FF2B5EF4-FFF2-40B4-BE49-F238E27FC236}">
                <a16:creationId xmlns:a16="http://schemas.microsoft.com/office/drawing/2014/main" id="{5917C7C0-9F94-7169-7BF7-8186488BC683}"/>
              </a:ext>
            </a:extLst>
          </p:cNvPr>
          <p:cNvSpPr txBox="1"/>
          <p:nvPr/>
        </p:nvSpPr>
        <p:spPr>
          <a:xfrm>
            <a:off x="7116417" y="6180667"/>
            <a:ext cx="4237383" cy="923330"/>
          </a:xfrm>
          <a:prstGeom prst="rect">
            <a:avLst/>
          </a:prstGeom>
          <a:noFill/>
        </p:spPr>
        <p:txBody>
          <a:bodyPr wrap="square" rtlCol="0">
            <a:spAutoFit/>
          </a:bodyPr>
          <a:lstStyle/>
          <a:p>
            <a:r>
              <a:rPr lang="en-US" sz="2000" dirty="0"/>
              <a:t>October 17, 2021, 305 hours of chill</a:t>
            </a:r>
          </a:p>
          <a:p>
            <a:pPr algn="ctr"/>
            <a:r>
              <a:rPr lang="en-US" sz="1400" dirty="0"/>
              <a:t>Photo courtesy Doug Thomas, Crown Nursery</a:t>
            </a:r>
          </a:p>
          <a:p>
            <a:endParaRPr lang="en-US" sz="2000" dirty="0"/>
          </a:p>
        </p:txBody>
      </p:sp>
    </p:spTree>
    <p:extLst>
      <p:ext uri="{BB962C8B-B14F-4D97-AF65-F5344CB8AC3E}">
        <p14:creationId xmlns:p14="http://schemas.microsoft.com/office/powerpoint/2010/main" val="499008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85526-A45A-EC78-04A3-D5426F5DC8EE}"/>
              </a:ext>
            </a:extLst>
          </p:cNvPr>
          <p:cNvSpPr>
            <a:spLocks noGrp="1"/>
          </p:cNvSpPr>
          <p:nvPr>
            <p:ph type="title"/>
          </p:nvPr>
        </p:nvSpPr>
        <p:spPr/>
        <p:txBody>
          <a:bodyPr/>
          <a:lstStyle/>
          <a:p>
            <a:r>
              <a:rPr lang="en-US" dirty="0"/>
              <a:t>Harvest of strawberry transplants</a:t>
            </a:r>
          </a:p>
        </p:txBody>
      </p:sp>
      <p:pic>
        <p:nvPicPr>
          <p:cNvPr id="5" name="Content Placeholder 4" descr="A large green machine in a field&#10;&#10;AI-generated content may be incorrect.">
            <a:extLst>
              <a:ext uri="{FF2B5EF4-FFF2-40B4-BE49-F238E27FC236}">
                <a16:creationId xmlns:a16="http://schemas.microsoft.com/office/drawing/2014/main" id="{C9971094-739F-49AA-AC54-5F2CFD7593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0456" y="1825625"/>
            <a:ext cx="6531088" cy="4351338"/>
          </a:xfrm>
        </p:spPr>
      </p:pic>
    </p:spTree>
    <p:extLst>
      <p:ext uri="{BB962C8B-B14F-4D97-AF65-F5344CB8AC3E}">
        <p14:creationId xmlns:p14="http://schemas.microsoft.com/office/powerpoint/2010/main" val="1932551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6F1DC-4845-5AE8-9AC8-E9C00C41A42B}"/>
              </a:ext>
            </a:extLst>
          </p:cNvPr>
          <p:cNvSpPr>
            <a:spLocks noGrp="1"/>
          </p:cNvSpPr>
          <p:nvPr>
            <p:ph type="title"/>
          </p:nvPr>
        </p:nvSpPr>
        <p:spPr/>
        <p:txBody>
          <a:bodyPr/>
          <a:lstStyle/>
          <a:p>
            <a:pPr algn="ctr"/>
            <a:r>
              <a:rPr lang="en-US" dirty="0"/>
              <a:t>Strawberry transplants shipped in boxes</a:t>
            </a:r>
          </a:p>
        </p:txBody>
      </p:sp>
      <p:pic>
        <p:nvPicPr>
          <p:cNvPr id="5" name="Content Placeholder 4" descr="A stack of boxes on a pile of dirt&#10;&#10;AI-generated content may be incorrect.">
            <a:extLst>
              <a:ext uri="{FF2B5EF4-FFF2-40B4-BE49-F238E27FC236}">
                <a16:creationId xmlns:a16="http://schemas.microsoft.com/office/drawing/2014/main" id="{78907B02-4718-B49F-8836-C3813CAC81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0682" y="2440043"/>
            <a:ext cx="5183718" cy="3449528"/>
          </a:xfrm>
        </p:spPr>
      </p:pic>
    </p:spTree>
    <p:extLst>
      <p:ext uri="{BB962C8B-B14F-4D97-AF65-F5344CB8AC3E}">
        <p14:creationId xmlns:p14="http://schemas.microsoft.com/office/powerpoint/2010/main" val="3677500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E359D-A276-E1C7-F0B4-5F211ACAEC21}"/>
              </a:ext>
            </a:extLst>
          </p:cNvPr>
          <p:cNvSpPr>
            <a:spLocks noGrp="1"/>
          </p:cNvSpPr>
          <p:nvPr>
            <p:ph type="title"/>
          </p:nvPr>
        </p:nvSpPr>
        <p:spPr/>
        <p:txBody>
          <a:bodyPr/>
          <a:lstStyle/>
          <a:p>
            <a:r>
              <a:rPr lang="en-US" dirty="0"/>
              <a:t>Why is this important?</a:t>
            </a:r>
          </a:p>
        </p:txBody>
      </p:sp>
      <p:sp>
        <p:nvSpPr>
          <p:cNvPr id="3" name="Content Placeholder 2">
            <a:extLst>
              <a:ext uri="{FF2B5EF4-FFF2-40B4-BE49-F238E27FC236}">
                <a16:creationId xmlns:a16="http://schemas.microsoft.com/office/drawing/2014/main" id="{C12B1826-7F83-10B2-0B80-7CA2F2A32751}"/>
              </a:ext>
            </a:extLst>
          </p:cNvPr>
          <p:cNvSpPr>
            <a:spLocks noGrp="1"/>
          </p:cNvSpPr>
          <p:nvPr>
            <p:ph idx="1"/>
          </p:nvPr>
        </p:nvSpPr>
        <p:spPr/>
        <p:txBody>
          <a:bodyPr/>
          <a:lstStyle/>
          <a:p>
            <a:r>
              <a:rPr lang="en-US" dirty="0"/>
              <a:t>What is the right amount of in-field chill?</a:t>
            </a:r>
          </a:p>
          <a:p>
            <a:r>
              <a:rPr lang="en-US" dirty="0"/>
              <a:t>What is the right amount of supplemental chill?</a:t>
            </a:r>
          </a:p>
          <a:p>
            <a:endParaRPr lang="en-US" dirty="0"/>
          </a:p>
          <a:p>
            <a:r>
              <a:rPr lang="en-US" dirty="0"/>
              <a:t>What are the mechanics of dormancy and dormancy breaking in strawberry?</a:t>
            </a:r>
          </a:p>
        </p:txBody>
      </p:sp>
    </p:spTree>
    <p:extLst>
      <p:ext uri="{BB962C8B-B14F-4D97-AF65-F5344CB8AC3E}">
        <p14:creationId xmlns:p14="http://schemas.microsoft.com/office/powerpoint/2010/main" val="355462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A02FF-8072-652D-D451-A7066BEDEDC6}"/>
              </a:ext>
            </a:extLst>
          </p:cNvPr>
          <p:cNvSpPr>
            <a:spLocks noGrp="1"/>
          </p:cNvSpPr>
          <p:nvPr>
            <p:ph type="title"/>
          </p:nvPr>
        </p:nvSpPr>
        <p:spPr/>
        <p:txBody>
          <a:bodyPr/>
          <a:lstStyle/>
          <a:p>
            <a:r>
              <a:rPr lang="en-US" dirty="0"/>
              <a:t>2023-2024 CBC trial</a:t>
            </a:r>
          </a:p>
        </p:txBody>
      </p:sp>
      <p:sp>
        <p:nvSpPr>
          <p:cNvPr id="3" name="Content Placeholder 2">
            <a:extLst>
              <a:ext uri="{FF2B5EF4-FFF2-40B4-BE49-F238E27FC236}">
                <a16:creationId xmlns:a16="http://schemas.microsoft.com/office/drawing/2014/main" id="{A68BB578-FF5C-1EBC-6FE6-7E144BD0A8B2}"/>
              </a:ext>
            </a:extLst>
          </p:cNvPr>
          <p:cNvSpPr>
            <a:spLocks noGrp="1"/>
          </p:cNvSpPr>
          <p:nvPr>
            <p:ph idx="1"/>
          </p:nvPr>
        </p:nvSpPr>
        <p:spPr/>
        <p:txBody>
          <a:bodyPr/>
          <a:lstStyle/>
          <a:p>
            <a:r>
              <a:rPr lang="en-US" dirty="0"/>
              <a:t>Varieties Monterey and Alturas</a:t>
            </a:r>
          </a:p>
          <a:p>
            <a:r>
              <a:rPr lang="en-US" dirty="0"/>
              <a:t>Plants harvested 10/17/2023 (308 units chill)</a:t>
            </a:r>
          </a:p>
          <a:p>
            <a:r>
              <a:rPr lang="en-US" dirty="0"/>
              <a:t>Final dig date on November 2 (449 units of chill) had Monterey taken.</a:t>
            </a:r>
          </a:p>
        </p:txBody>
      </p:sp>
    </p:spTree>
    <p:extLst>
      <p:ext uri="{BB962C8B-B14F-4D97-AF65-F5344CB8AC3E}">
        <p14:creationId xmlns:p14="http://schemas.microsoft.com/office/powerpoint/2010/main" val="330218907"/>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762</TotalTime>
  <Words>893</Words>
  <Application>Microsoft Macintosh PowerPoint</Application>
  <PresentationFormat>Widescreen</PresentationFormat>
  <Paragraphs>293</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Aptos Display</vt:lpstr>
      <vt:lpstr>Aptos Narrow</vt:lpstr>
      <vt:lpstr>Arial</vt:lpstr>
      <vt:lpstr>Office Theme</vt:lpstr>
      <vt:lpstr>Understanding Cold Conditioning in Strawberry 2023-2025</vt:lpstr>
      <vt:lpstr>Introduction</vt:lpstr>
      <vt:lpstr>What happens to the plant in dormancy and afterwards:</vt:lpstr>
      <vt:lpstr>Definition of chill in strawberry</vt:lpstr>
      <vt:lpstr>High elevation, MacDoel </vt:lpstr>
      <vt:lpstr>Harvest of strawberry transplants</vt:lpstr>
      <vt:lpstr>Strawberry transplants shipped in boxes</vt:lpstr>
      <vt:lpstr>Why is this important?</vt:lpstr>
      <vt:lpstr>2023-2024 CBC trial</vt:lpstr>
      <vt:lpstr>Carbohydrate and Sugar Dynamics – Monterey 2023 </vt:lpstr>
      <vt:lpstr>Carbohydrate and Sugar Dynamics – Alturas 2023</vt:lpstr>
      <vt:lpstr>Harvest, first week, first month, first half and totals</vt:lpstr>
      <vt:lpstr>2024-2025 Naturipe Study</vt:lpstr>
      <vt:lpstr>Introduction</vt:lpstr>
      <vt:lpstr>Test Plot: Naturipe Research Farm, Salinas</vt:lpstr>
      <vt:lpstr>PowerPoint Presentation</vt:lpstr>
      <vt:lpstr>Runner Production – Golden Gate &amp; Eclipse</vt:lpstr>
      <vt:lpstr>PowerPoint Presentation</vt:lpstr>
      <vt:lpstr>PowerPoint Presentation</vt:lpstr>
      <vt:lpstr>Concluding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Mark P Bolda</dc:creator>
  <cp:lastModifiedBy>Mark P Bolda</cp:lastModifiedBy>
  <cp:revision>7</cp:revision>
  <dcterms:created xsi:type="dcterms:W3CDTF">2025-04-09T14:28:40Z</dcterms:created>
  <dcterms:modified xsi:type="dcterms:W3CDTF">2026-02-09T21:26:50Z</dcterms:modified>
</cp:coreProperties>
</file>