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49"/>
  </p:notesMasterIdLst>
  <p:sldIdLst>
    <p:sldId id="258" r:id="rId3"/>
    <p:sldId id="350" r:id="rId4"/>
    <p:sldId id="354" r:id="rId5"/>
    <p:sldId id="317" r:id="rId6"/>
    <p:sldId id="355" r:id="rId7"/>
    <p:sldId id="356" r:id="rId8"/>
    <p:sldId id="357" r:id="rId9"/>
    <p:sldId id="359" r:id="rId10"/>
    <p:sldId id="361" r:id="rId11"/>
    <p:sldId id="320" r:id="rId12"/>
    <p:sldId id="282" r:id="rId13"/>
    <p:sldId id="321" r:id="rId14"/>
    <p:sldId id="267" r:id="rId15"/>
    <p:sldId id="332" r:id="rId16"/>
    <p:sldId id="360" r:id="rId17"/>
    <p:sldId id="371" r:id="rId18"/>
    <p:sldId id="372" r:id="rId19"/>
    <p:sldId id="373" r:id="rId20"/>
    <p:sldId id="375" r:id="rId21"/>
    <p:sldId id="376" r:id="rId22"/>
    <p:sldId id="377" r:id="rId23"/>
    <p:sldId id="378" r:id="rId24"/>
    <p:sldId id="284" r:id="rId25"/>
    <p:sldId id="264" r:id="rId26"/>
    <p:sldId id="285" r:id="rId27"/>
    <p:sldId id="330" r:id="rId28"/>
    <p:sldId id="291" r:id="rId29"/>
    <p:sldId id="293" r:id="rId30"/>
    <p:sldId id="331" r:id="rId31"/>
    <p:sldId id="342" r:id="rId32"/>
    <p:sldId id="362" r:id="rId33"/>
    <p:sldId id="386" r:id="rId34"/>
    <p:sldId id="323" r:id="rId35"/>
    <p:sldId id="326" r:id="rId36"/>
    <p:sldId id="261" r:id="rId37"/>
    <p:sldId id="347" r:id="rId38"/>
    <p:sldId id="314" r:id="rId39"/>
    <p:sldId id="379" r:id="rId40"/>
    <p:sldId id="358" r:id="rId41"/>
    <p:sldId id="380" r:id="rId42"/>
    <p:sldId id="381" r:id="rId43"/>
    <p:sldId id="382" r:id="rId44"/>
    <p:sldId id="383" r:id="rId45"/>
    <p:sldId id="384" r:id="rId46"/>
    <p:sldId id="385" r:id="rId47"/>
    <p:sldId id="38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66698" autoAdjust="0"/>
  </p:normalViewPr>
  <p:slideViewPr>
    <p:cSldViewPr snapToGrid="0">
      <p:cViewPr varScale="1">
        <p:scale>
          <a:sx n="93" d="100"/>
          <a:sy n="93" d="100"/>
        </p:scale>
        <p:origin x="858" y="66"/>
      </p:cViewPr>
      <p:guideLst/>
    </p:cSldViewPr>
  </p:slideViewPr>
  <p:notesTextViewPr>
    <p:cViewPr>
      <p:scale>
        <a:sx n="1" d="1"/>
        <a:sy n="1" d="1"/>
      </p:scale>
      <p:origin x="0" y="0"/>
    </p:cViewPr>
  </p:notesTextViewPr>
  <p:notesViewPr>
    <p:cSldViewPr snapToGrid="0">
      <p:cViewPr varScale="1">
        <p:scale>
          <a:sx n="78" d="100"/>
          <a:sy n="78" d="100"/>
        </p:scale>
        <p:origin x="293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2B3E4-28C3-4E32-A5AD-8D5E9360F7A9}"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C9F98-CEE4-4969-B0F9-3512D3104156}" type="slidenum">
              <a:rPr lang="en-US" smtClean="0"/>
              <a:t>‹#›</a:t>
            </a:fld>
            <a:endParaRPr lang="en-US"/>
          </a:p>
        </p:txBody>
      </p:sp>
    </p:spTree>
    <p:extLst>
      <p:ext uri="{BB962C8B-B14F-4D97-AF65-F5344CB8AC3E}">
        <p14:creationId xmlns:p14="http://schemas.microsoft.com/office/powerpoint/2010/main" val="30843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681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20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7B13E-4268-4823-8247-211DAF9EB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05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29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595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055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7B13E-4268-4823-8247-211DAF9EB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594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920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939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230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23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371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872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252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32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201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827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714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507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683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209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9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9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7B13E-4268-4823-8247-211DAF9EB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497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7B13E-4268-4823-8247-211DAF9EB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766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18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551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CF1E0-0ED2-4A1A-B77B-587399267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208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981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941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542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7B13E-4268-4823-8247-211DAF9EB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304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7B13E-4268-4823-8247-211DAF9EB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86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051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15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7B13E-4268-4823-8247-211DAF9EB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035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7B13E-4268-4823-8247-211DAF9EB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207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7B13E-4268-4823-8247-211DAF9EB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37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423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7B13E-4268-4823-8247-211DAF9EB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941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a:solidFill>
                  <a:schemeClr val="bg1"/>
                </a:solidFill>
              </a:defRPr>
            </a:lvl1pPr>
          </a:lstStyle>
          <a:p>
            <a:pPr lvl="0"/>
            <a:r>
              <a:rPr lang="en-US" dirty="0"/>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spTree>
    <p:extLst>
      <p:ext uri="{BB962C8B-B14F-4D97-AF65-F5344CB8AC3E}">
        <p14:creationId xmlns:p14="http://schemas.microsoft.com/office/powerpoint/2010/main" val="2749030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748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701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443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6367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79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2800"/>
            </a:lvl1pPr>
            <a:lvl2pPr>
              <a:defRPr sz="25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299986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2" name="Rectangle 1">
            <a:extLst>
              <a:ext uri="{FF2B5EF4-FFF2-40B4-BE49-F238E27FC236}">
                <a16:creationId xmlns:a16="http://schemas.microsoft.com/office/drawing/2014/main" id="{48765EA4-6984-5848-8818-2A8FAE52ED87}"/>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553377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12/16/2025</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6492240" y="6176962"/>
            <a:ext cx="538480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689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8EBAB-B081-694E-9499-A18ACD006188}"/>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922885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12/16/2025</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471920" y="6176962"/>
            <a:ext cx="5394346"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972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350BD6-B391-2240-B22E-E25C7A02B6EC}"/>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5"/>
            <a:ext cx="5120871" cy="330187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43884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6624320" y="6127827"/>
            <a:ext cx="5262880"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68298" y="5932545"/>
            <a:ext cx="12348905" cy="933675"/>
          </a:xfrm>
          <a:prstGeom prst="rect">
            <a:avLst/>
          </a:prstGeom>
        </p:spPr>
      </p:pic>
      <p:pic>
        <p:nvPicPr>
          <p:cNvPr id="12" name="Picture 11">
            <a:extLst>
              <a:ext uri="{FF2B5EF4-FFF2-40B4-BE49-F238E27FC236}">
                <a16:creationId xmlns:a16="http://schemas.microsoft.com/office/drawing/2014/main" id="{3C3B2D15-26EE-B94C-A653-4EB672D9BC9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21000" y="5248192"/>
            <a:ext cx="6350000" cy="664738"/>
          </a:xfrm>
          <a:prstGeom prst="rect">
            <a:avLst/>
          </a:prstGeom>
        </p:spPr>
      </p:pic>
    </p:spTree>
    <p:extLst>
      <p:ext uri="{BB962C8B-B14F-4D97-AF65-F5344CB8AC3E}">
        <p14:creationId xmlns:p14="http://schemas.microsoft.com/office/powerpoint/2010/main" val="594048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D2842-FF27-3D4F-930E-CDE39F13101D}"/>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037792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77989" y="6356350"/>
            <a:ext cx="2743200" cy="365125"/>
          </a:xfrm>
        </p:spPr>
        <p:txBody>
          <a:bodyPr/>
          <a:lstStyle/>
          <a:p>
            <a:fld id="{2FCAF34E-9A6B-4D28-A7B9-972D816465A9}" type="datetimeFigureOut">
              <a:rPr lang="en-US" smtClean="0"/>
              <a:t>12/16/2025</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6583680" y="6176962"/>
            <a:ext cx="52425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632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12/16/2025</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654800" y="6176962"/>
            <a:ext cx="521208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425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51572-2361-F04D-A576-F95D7FBC9E5B}"/>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481103" y="3265362"/>
            <a:ext cx="2520397" cy="343579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1"/>
            <a:ext cx="2592690" cy="343579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0" cy="306660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198753"/>
            <a:ext cx="2520897" cy="3066607"/>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768232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a:solidFill>
                  <a:schemeClr val="bg1"/>
                </a:solidFill>
              </a:defRPr>
            </a:lvl1pPr>
          </a:lstStyle>
          <a:p>
            <a:pPr lvl="0"/>
            <a:r>
              <a:rPr lang="en-US" dirty="0"/>
              <a:t>Presented by</a:t>
            </a:r>
          </a:p>
        </p:txBody>
      </p:sp>
      <p:sp>
        <p:nvSpPr>
          <p:cNvPr id="16" name="Rectangle 15">
            <a:extLst>
              <a:ext uri="{FF2B5EF4-FFF2-40B4-BE49-F238E27FC236}">
                <a16:creationId xmlns:a16="http://schemas.microsoft.com/office/drawing/2014/main" id="{B940280E-9AA3-484F-A058-312163E8EC4A}"/>
              </a:ext>
            </a:extLst>
          </p:cNvPr>
          <p:cNvSpPr/>
          <p:nvPr userDrawn="1"/>
        </p:nvSpPr>
        <p:spPr>
          <a:xfrm>
            <a:off x="8562110" y="6174350"/>
            <a:ext cx="3629890" cy="68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pic>
        <p:nvPicPr>
          <p:cNvPr id="9" name="Picture 8">
            <a:extLst>
              <a:ext uri="{FF2B5EF4-FFF2-40B4-BE49-F238E27FC236}">
                <a16:creationId xmlns:a16="http://schemas.microsoft.com/office/drawing/2014/main" id="{B5822650-545A-7045-9C38-BC4EE4FD30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2743" y="6240869"/>
            <a:ext cx="2939143" cy="407618"/>
          </a:xfrm>
          <a:prstGeom prst="rect">
            <a:avLst/>
          </a:prstGeom>
        </p:spPr>
      </p:pic>
    </p:spTree>
    <p:extLst>
      <p:ext uri="{BB962C8B-B14F-4D97-AF65-F5344CB8AC3E}">
        <p14:creationId xmlns:p14="http://schemas.microsoft.com/office/powerpoint/2010/main" val="2345969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8556012" y="6272865"/>
            <a:ext cx="3024554" cy="532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9F462CB-6DB5-CA46-B0C3-8D9C222928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0946" y="5439473"/>
            <a:ext cx="3790108" cy="525635"/>
          </a:xfrm>
          <a:prstGeom prst="rect">
            <a:avLst/>
          </a:prstGeom>
        </p:spPr>
      </p:pic>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78456" y="6025922"/>
            <a:ext cx="12348905" cy="933675"/>
          </a:xfrm>
          <a:prstGeom prst="rect">
            <a:avLst/>
          </a:prstGeom>
        </p:spPr>
      </p:pic>
    </p:spTree>
    <p:extLst>
      <p:ext uri="{BB962C8B-B14F-4D97-AF65-F5344CB8AC3E}">
        <p14:creationId xmlns:p14="http://schemas.microsoft.com/office/powerpoint/2010/main" val="3649696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baseline="0"/>
            </a:lvl1pPr>
            <a:lvl2pPr>
              <a:defRPr sz="2200" baseline="0"/>
            </a:lvl2pPr>
            <a:lvl3pPr>
              <a:defRPr sz="18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737158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68" y="-50756"/>
            <a:ext cx="12282233" cy="6908756"/>
          </a:xfrm>
          <a:prstGeom prst="rect">
            <a:avLst/>
          </a:prstGeom>
        </p:spPr>
      </p:pic>
      <p:sp>
        <p:nvSpPr>
          <p:cNvPr id="2" name="Title 1"/>
          <p:cNvSpPr>
            <a:spLocks noGrp="1"/>
          </p:cNvSpPr>
          <p:nvPr>
            <p:ph type="title"/>
          </p:nvPr>
        </p:nvSpPr>
        <p:spPr>
          <a:xfrm>
            <a:off x="831850" y="139641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pic>
        <p:nvPicPr>
          <p:cNvPr id="10" name="Picture 9">
            <a:extLst>
              <a:ext uri="{FF2B5EF4-FFF2-40B4-BE49-F238E27FC236}">
                <a16:creationId xmlns:a16="http://schemas.microsoft.com/office/drawing/2014/main" id="{AF183E1F-7B6F-1646-B58A-05E4D8F05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6992" y="6281355"/>
            <a:ext cx="2836808" cy="393426"/>
          </a:xfrm>
          <a:prstGeom prst="rect">
            <a:avLst/>
          </a:prstGeom>
        </p:spPr>
      </p:pic>
    </p:spTree>
    <p:extLst>
      <p:ext uri="{BB962C8B-B14F-4D97-AF65-F5344CB8AC3E}">
        <p14:creationId xmlns:p14="http://schemas.microsoft.com/office/powerpoint/2010/main" val="4089978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117" y="-50755"/>
            <a:ext cx="12282232" cy="6553156"/>
          </a:xfrm>
          <a:prstGeom prst="rect">
            <a:avLst/>
          </a:prstGeom>
        </p:spPr>
      </p:pic>
      <p:sp>
        <p:nvSpPr>
          <p:cNvPr id="2" name="Title 1"/>
          <p:cNvSpPr>
            <a:spLocks noGrp="1"/>
          </p:cNvSpPr>
          <p:nvPr>
            <p:ph type="title"/>
          </p:nvPr>
        </p:nvSpPr>
        <p:spPr>
          <a:xfrm>
            <a:off x="831850" y="139641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686304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048665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baseline="0"/>
            </a:lvl1pPr>
            <a:lvl2pPr>
              <a:defRPr sz="2200" baseline="0"/>
            </a:lvl2pPr>
            <a:lvl3pPr>
              <a:defRPr sz="18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220062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108584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72248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0"/>
            <a:ext cx="12191992" cy="1598278"/>
          </a:xfrm>
          <a:prstGeom prst="rect">
            <a:avLst/>
          </a:prstGeom>
        </p:spPr>
      </p:pic>
      <p:sp>
        <p:nvSpPr>
          <p:cNvPr id="2" name="Title 1"/>
          <p:cNvSpPr>
            <a:spLocks noGrp="1"/>
          </p:cNvSpPr>
          <p:nvPr>
            <p:ph type="title"/>
          </p:nvPr>
        </p:nvSpPr>
        <p:spPr>
          <a:xfrm>
            <a:off x="684734" y="136357"/>
            <a:ext cx="10515600" cy="1325563"/>
          </a:xfrm>
          <a:noFill/>
        </p:spPr>
        <p:txBody>
          <a:bodyPr>
            <a:normAutofit/>
          </a:bodyPr>
          <a:lstStyle>
            <a:lvl1pPr>
              <a:defRPr sz="42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4743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4211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136358"/>
            <a:ext cx="10970237" cy="1257014"/>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8128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36357"/>
            <a:ext cx="10515600" cy="1325563"/>
          </a:xfrm>
          <a:noFill/>
        </p:spPr>
        <p:txBody>
          <a:bodyPr>
            <a:normAutofit/>
          </a:bodyPr>
          <a:lstStyle>
            <a:lvl1pPr>
              <a:defRPr sz="42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3759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8472587" y="6230394"/>
            <a:ext cx="3114076" cy="627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370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282410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843249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12/16/2025</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8636000" y="6233886"/>
            <a:ext cx="2830286" cy="487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524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41"/>
          <a:stretch/>
        </p:blipFill>
        <p:spPr>
          <a:xfrm>
            <a:off x="-45117" y="-197441"/>
            <a:ext cx="12282233" cy="641536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1090691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341936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12/16/2025</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8636000" y="6233886"/>
            <a:ext cx="2830286" cy="487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847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6"/>
            <a:ext cx="5120871" cy="320980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175543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791572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77989" y="6356350"/>
            <a:ext cx="2743200" cy="365125"/>
          </a:xfrm>
        </p:spPr>
        <p:txBody>
          <a:bodyPr/>
          <a:lstStyle/>
          <a:p>
            <a:fld id="{2FCAF34E-9A6B-4D28-A7B9-972D816465A9}" type="datetimeFigureOut">
              <a:rPr lang="en-US" smtClean="0"/>
              <a:t>12/16/2025</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8636000" y="6233886"/>
            <a:ext cx="2830286" cy="487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8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12/16/2025</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8636000" y="6233886"/>
            <a:ext cx="2830286" cy="487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233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481103" y="3285682"/>
            <a:ext cx="2520397" cy="33532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85682"/>
            <a:ext cx="2592690" cy="335324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4564" y="219075"/>
            <a:ext cx="2592690" cy="306660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219073"/>
            <a:ext cx="2520897" cy="3066607"/>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09723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116" y="-50756"/>
            <a:ext cx="12282232" cy="677223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180436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76507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90506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1567789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0"/>
            <a:ext cx="12191992" cy="1598278"/>
          </a:xfrm>
          <a:prstGeom prst="rect">
            <a:avLst/>
          </a:prstGeom>
        </p:spPr>
      </p:pic>
      <p:sp>
        <p:nvSpPr>
          <p:cNvPr id="2" name="Title 1"/>
          <p:cNvSpPr>
            <a:spLocks noGrp="1"/>
          </p:cNvSpPr>
          <p:nvPr>
            <p:ph type="title"/>
          </p:nvPr>
        </p:nvSpPr>
        <p:spPr>
          <a:xfrm>
            <a:off x="684734" y="2459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12/16/2025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4736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11.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AF34E-9A6B-4D28-A7B9-972D816465A9}" type="datetimeFigureOut">
              <a:rPr lang="en-US" smtClean="0"/>
              <a:t>12/16/2025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AB6C3-3666-4A99-912F-5AB9870711E1}" type="slidenum">
              <a:rPr lang="en-US" smtClean="0"/>
              <a:t>‹#›</a:t>
            </a:fld>
            <a:endParaRPr lang="en-US" dirty="0"/>
          </a:p>
        </p:txBody>
      </p:sp>
      <p:pic>
        <p:nvPicPr>
          <p:cNvPr id="8" name="Picture 7">
            <a:extLst>
              <a:ext uri="{FF2B5EF4-FFF2-40B4-BE49-F238E27FC236}">
                <a16:creationId xmlns:a16="http://schemas.microsoft.com/office/drawing/2014/main" id="{D6F6023A-E50C-4A46-9111-CE3F2EC6D84C}"/>
              </a:ext>
            </a:extLst>
          </p:cNvPr>
          <p:cNvPicPr>
            <a:picLocks noChangeAspect="1"/>
          </p:cNvPicPr>
          <p:nvPr userDrawn="1"/>
        </p:nvPicPr>
        <p:blipFill>
          <a:blip r:embed="rId25" cstate="print">
            <a:extLst>
              <a:ext uri="{28A0092B-C50C-407E-A947-70E740481C1C}">
                <a14:useLocalDpi xmlns:a14="http://schemas.microsoft.com/office/drawing/2010/main" val="0"/>
              </a:ext>
            </a:extLst>
          </a:blip>
          <a:srcRect/>
          <a:stretch/>
        </p:blipFill>
        <p:spPr>
          <a:xfrm>
            <a:off x="7280883" y="6241736"/>
            <a:ext cx="4798077" cy="502278"/>
          </a:xfrm>
          <a:prstGeom prst="rect">
            <a:avLst/>
          </a:prstGeom>
        </p:spPr>
      </p:pic>
    </p:spTree>
    <p:extLst>
      <p:ext uri="{BB962C8B-B14F-4D97-AF65-F5344CB8AC3E}">
        <p14:creationId xmlns:p14="http://schemas.microsoft.com/office/powerpoint/2010/main" val="667186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AF34E-9A6B-4D28-A7B9-972D816465A9}" type="datetimeFigureOut">
              <a:rPr lang="en-US" smtClean="0"/>
              <a:t>12/16/2025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AB6C3-3666-4A99-912F-5AB9870711E1}" type="slidenum">
              <a:rPr lang="en-US" smtClean="0"/>
              <a:t>‹#›</a:t>
            </a:fld>
            <a:endParaRPr lang="en-US" dirty="0"/>
          </a:p>
        </p:txBody>
      </p:sp>
      <p:pic>
        <p:nvPicPr>
          <p:cNvPr id="8" name="Picture 7">
            <a:extLst>
              <a:ext uri="{FF2B5EF4-FFF2-40B4-BE49-F238E27FC236}">
                <a16:creationId xmlns:a16="http://schemas.microsoft.com/office/drawing/2014/main" id="{F90C1895-5776-6841-8BF3-522F008E38F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721055" y="6311900"/>
            <a:ext cx="2632745" cy="365126"/>
          </a:xfrm>
          <a:prstGeom prst="rect">
            <a:avLst/>
          </a:prstGeom>
        </p:spPr>
      </p:pic>
    </p:spTree>
    <p:extLst>
      <p:ext uri="{BB962C8B-B14F-4D97-AF65-F5344CB8AC3E}">
        <p14:creationId xmlns:p14="http://schemas.microsoft.com/office/powerpoint/2010/main" val="19089226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xStyles>
    <p:title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emd.saccounty.gov/EH/Documents/FY25-26%20EH%20Fee%20Schedule.pdf" TargetMode="External"/><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hyperlink" Target="https://www.solanocounty.gov/archival-document?document=https://content.solanocounty.gov/sites/default/files/2025-10/Solano%20County%20Environmental%20Health%20Fee%20Schedule%20FY25-26.Updated%209-25-25%20-%20J%20Bell%20edits%2010-2-25.pdf&amp;ad=aHR0cHM6Ly9jb250ZW50LnNvbGFub2NvdW50eS5nb3Yvc2l0ZXMvZGVmYXVsdC9maWxlcy8yMDI1LTEwL1NvbGFubyUyMENvdW50eSUyMEVudmlyb25tZW50YWwlMjBIZWFsdGglMjBGZWUlMjBTY2hlZHVsZSUyMEZZMjUtMjYuVXBkYXRlZCUyMDktMjUtMjUlMjAtJTIwSiUyMEJlbGwlMjBlZGl0cyUyMDEwLTItMjUucGRm&amp;title=Archival%20document:%20Environmental%20Health%20Fee%20Schedule%20FY25-26%20UPDATED" TargetMode="External"/><Relationship Id="rId4" Type="http://schemas.openxmlformats.org/officeDocument/2006/relationships/hyperlink" Target="https://www.yolocounty.gov/home/showpublisheddocument/30628/63775160370400000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lanning.saccounty.gov/InterestedCitizens/Documents/Adopted_Ag_Tourism_Ord_0612.pdf" TargetMode="External"/><Relationship Id="rId7"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hyperlink" Target="https://emd.saccounty.gov/EH/Documents/FY25-26%20EH%20Fee%20Schedule.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hyperlink" Target="https://ucanr.edu/sites/placernevadasmallfarms/files/95636.pdf"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s://ucanr.edu/sites/ccfoodsystems/Small-scale_food_entrepreneurs/index.cfm" TargetMode="External"/><Relationship Id="rId5" Type="http://schemas.openxmlformats.org/officeDocument/2006/relationships/image" Target="../media/image35.png"/><Relationship Id="rId4" Type="http://schemas.openxmlformats.org/officeDocument/2006/relationships/hyperlink" Target="https://extension.missouri.edu/node/71957"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hyperlink" Target="https://ucanr.edu/sites/placernevadasmallfarms/files/95636.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hyperlink" Target="https://ucfoodsafety.ucdavis.edu/processing-distribution/starting-food-business" TargetMode="External"/><Relationship Id="rId7"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 Id="rId9"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hyperlink" Target="https://ucfoodsafety.ucdavis.edu/sites/g/files/dgvnsk7366/files/inline-files/287953.pdf"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hyperlink" Target="https://lulussacto.com/" TargetMode="External"/><Relationship Id="rId3" Type="http://schemas.openxmlformats.org/officeDocument/2006/relationships/image" Target="../media/image45.jpg"/><Relationship Id="rId7"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hyperlink" Target="https://www.uuss.org/rental/" TargetMode="External"/><Relationship Id="rId5" Type="http://schemas.openxmlformats.org/officeDocument/2006/relationships/image" Target="../media/image46.jpg"/><Relationship Id="rId4" Type="http://schemas.openxmlformats.org/officeDocument/2006/relationships/hyperlink" Target="https://www.agstart.org/raleysfoodlab.html"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ucfoodsafety.ucdavis.edu/sites/g/files/dgvnsk7366/files/media/documents/Cannery%20brochure%20with%20UC%20Lab%20link%20%26%20AFDO%20edit%20287956.pdf"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21.xml"/><Relationship Id="rId5" Type="http://schemas.openxmlformats.org/officeDocument/2006/relationships/image" Target="../media/image58.jpg"/><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61.jp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hyperlink" Target="https://kiesel.ucdavis.edu/Feasibility%20study%20Final_April%202019.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sciencedirect.com/science/article/pii/S0306919218303889#t0045"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s://www.publicdomainpictures.net/en/view-image.php?image=28081&amp;picture=cookies" TargetMode="Externa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direct.com/science/article/pii/S0306919218303889#t0045"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hyperlink" Target="https://www.publicdomainpictures.net/en/view-image.php?image=28081&amp;picture=cookies" TargetMode="Externa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71D4-4813-B74C-AE0C-C482ABC74A6E}"/>
              </a:ext>
            </a:extLst>
          </p:cNvPr>
          <p:cNvSpPr>
            <a:spLocks noGrp="1"/>
          </p:cNvSpPr>
          <p:nvPr>
            <p:ph type="title"/>
          </p:nvPr>
        </p:nvSpPr>
        <p:spPr/>
        <p:txBody>
          <a:bodyPr>
            <a:normAutofit fontScale="90000"/>
          </a:bodyPr>
          <a:lstStyle/>
          <a:p>
            <a:r>
              <a:rPr lang="en-US" dirty="0"/>
              <a:t>Workshop: </a:t>
            </a:r>
            <a:r>
              <a:rPr lang="en-US" b="0" dirty="0"/>
              <a:t>Cottage Food Production for Small Farms</a:t>
            </a:r>
          </a:p>
        </p:txBody>
      </p:sp>
      <p:sp>
        <p:nvSpPr>
          <p:cNvPr id="9" name="Text Placeholder 8">
            <a:extLst>
              <a:ext uri="{FF2B5EF4-FFF2-40B4-BE49-F238E27FC236}">
                <a16:creationId xmlns:a16="http://schemas.microsoft.com/office/drawing/2014/main" id="{EC6F5575-47FE-8F41-88EB-DBBF04A2B9EA}"/>
              </a:ext>
            </a:extLst>
          </p:cNvPr>
          <p:cNvSpPr>
            <a:spLocks noGrp="1"/>
          </p:cNvSpPr>
          <p:nvPr>
            <p:ph type="body" sz="quarter" idx="10"/>
          </p:nvPr>
        </p:nvSpPr>
        <p:spPr>
          <a:xfrm>
            <a:off x="838199" y="4361379"/>
            <a:ext cx="4910668" cy="798191"/>
          </a:xfrm>
        </p:spPr>
        <p:txBody>
          <a:bodyPr>
            <a:normAutofit/>
          </a:bodyPr>
          <a:lstStyle/>
          <a:p>
            <a:r>
              <a:rPr lang="en-US" dirty="0"/>
              <a:t>Olivia Henry</a:t>
            </a:r>
          </a:p>
          <a:p>
            <a:r>
              <a:rPr lang="en-US" dirty="0"/>
              <a:t>UCCE Regional Food Systems Area Advisor</a:t>
            </a:r>
          </a:p>
        </p:txBody>
      </p:sp>
      <p:sp>
        <p:nvSpPr>
          <p:cNvPr id="10" name="Text Placeholder 9">
            <a:extLst>
              <a:ext uri="{FF2B5EF4-FFF2-40B4-BE49-F238E27FC236}">
                <a16:creationId xmlns:a16="http://schemas.microsoft.com/office/drawing/2014/main" id="{C904AADE-5565-7D47-94AA-541EF2D88F82}"/>
              </a:ext>
            </a:extLst>
          </p:cNvPr>
          <p:cNvSpPr>
            <a:spLocks noGrp="1"/>
          </p:cNvSpPr>
          <p:nvPr>
            <p:ph type="body" sz="quarter" idx="11"/>
          </p:nvPr>
        </p:nvSpPr>
        <p:spPr>
          <a:xfrm>
            <a:off x="838200" y="5177877"/>
            <a:ext cx="2859088" cy="531813"/>
          </a:xfrm>
        </p:spPr>
        <p:txBody>
          <a:bodyPr>
            <a:normAutofit/>
          </a:bodyPr>
          <a:lstStyle/>
          <a:p>
            <a:r>
              <a:rPr lang="en-US" dirty="0"/>
              <a:t>Dec. 11, 2025</a:t>
            </a:r>
          </a:p>
        </p:txBody>
      </p:sp>
      <p:sp>
        <p:nvSpPr>
          <p:cNvPr id="11" name="Text Placeholder 10">
            <a:extLst>
              <a:ext uri="{FF2B5EF4-FFF2-40B4-BE49-F238E27FC236}">
                <a16:creationId xmlns:a16="http://schemas.microsoft.com/office/drawing/2014/main" id="{314CEDC1-704C-C540-9D4B-AD9D4BD9ACC7}"/>
              </a:ext>
            </a:extLst>
          </p:cNvPr>
          <p:cNvSpPr>
            <a:spLocks noGrp="1"/>
          </p:cNvSpPr>
          <p:nvPr>
            <p:ph type="body" sz="quarter" idx="12"/>
          </p:nvPr>
        </p:nvSpPr>
        <p:spPr/>
        <p:txBody>
          <a:bodyPr/>
          <a:lstStyle/>
          <a:p>
            <a:r>
              <a:rPr lang="en-US" sz="2800" dirty="0"/>
              <a:t>UCCE Capitol Corridor Food Systems Program</a:t>
            </a:r>
          </a:p>
        </p:txBody>
      </p:sp>
    </p:spTree>
    <p:extLst>
      <p:ext uri="{BB962C8B-B14F-4D97-AF65-F5344CB8AC3E}">
        <p14:creationId xmlns:p14="http://schemas.microsoft.com/office/powerpoint/2010/main" val="291284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6F74-B6E4-3547-B00E-20BCB695A240}"/>
              </a:ext>
            </a:extLst>
          </p:cNvPr>
          <p:cNvSpPr>
            <a:spLocks noGrp="1"/>
          </p:cNvSpPr>
          <p:nvPr>
            <p:ph type="title"/>
          </p:nvPr>
        </p:nvSpPr>
        <p:spPr>
          <a:xfrm>
            <a:off x="838200" y="348663"/>
            <a:ext cx="10515600" cy="1500188"/>
          </a:xfrm>
        </p:spPr>
        <p:txBody>
          <a:bodyPr>
            <a:normAutofit/>
          </a:bodyPr>
          <a:lstStyle/>
          <a:p>
            <a:r>
              <a:rPr lang="en-US" sz="5000" dirty="0"/>
              <a:t>Quiz! Which of these products is an allowable CFO product? </a:t>
            </a:r>
          </a:p>
        </p:txBody>
      </p:sp>
      <p:pic>
        <p:nvPicPr>
          <p:cNvPr id="5" name="Picture 4">
            <a:extLst>
              <a:ext uri="{FF2B5EF4-FFF2-40B4-BE49-F238E27FC236}">
                <a16:creationId xmlns:a16="http://schemas.microsoft.com/office/drawing/2014/main" id="{75EAB9E7-59AE-4973-A556-8379231DC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99" y="2098879"/>
            <a:ext cx="5156202" cy="3867151"/>
          </a:xfrm>
          <a:prstGeom prst="rect">
            <a:avLst/>
          </a:prstGeom>
          <a:ln>
            <a:solidFill>
              <a:schemeClr val="tx1"/>
            </a:solidFill>
          </a:ln>
        </p:spPr>
      </p:pic>
      <p:pic>
        <p:nvPicPr>
          <p:cNvPr id="12" name="Picture 11">
            <a:extLst>
              <a:ext uri="{FF2B5EF4-FFF2-40B4-BE49-F238E27FC236}">
                <a16:creationId xmlns:a16="http://schemas.microsoft.com/office/drawing/2014/main" id="{2AA8029A-C373-4CA1-B192-5CF8FC6C07A4}"/>
              </a:ext>
            </a:extLst>
          </p:cNvPr>
          <p:cNvPicPr>
            <a:picLocks noChangeAspect="1"/>
          </p:cNvPicPr>
          <p:nvPr/>
        </p:nvPicPr>
        <p:blipFill>
          <a:blip r:embed="rId4"/>
          <a:stretch>
            <a:fillRect/>
          </a:stretch>
        </p:blipFill>
        <p:spPr>
          <a:xfrm>
            <a:off x="6845300" y="2098879"/>
            <a:ext cx="3867151" cy="3867151"/>
          </a:xfrm>
          <a:prstGeom prst="rect">
            <a:avLst/>
          </a:prstGeom>
          <a:ln>
            <a:solidFill>
              <a:schemeClr val="tx1"/>
            </a:solidFill>
          </a:ln>
        </p:spPr>
      </p:pic>
      <p:sp>
        <p:nvSpPr>
          <p:cNvPr id="3" name="TextBox 2">
            <a:extLst>
              <a:ext uri="{FF2B5EF4-FFF2-40B4-BE49-F238E27FC236}">
                <a16:creationId xmlns:a16="http://schemas.microsoft.com/office/drawing/2014/main" id="{B41E0730-77F5-4AFF-98AA-9C7394A767B8}"/>
              </a:ext>
            </a:extLst>
          </p:cNvPr>
          <p:cNvSpPr txBox="1"/>
          <p:nvPr/>
        </p:nvSpPr>
        <p:spPr>
          <a:xfrm>
            <a:off x="9560057" y="5323562"/>
            <a:ext cx="10647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eggs</a:t>
            </a:r>
          </a:p>
        </p:txBody>
      </p:sp>
    </p:spTree>
    <p:extLst>
      <p:ext uri="{BB962C8B-B14F-4D97-AF65-F5344CB8AC3E}">
        <p14:creationId xmlns:p14="http://schemas.microsoft.com/office/powerpoint/2010/main" val="98417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6F74-B6E4-3547-B00E-20BCB695A240}"/>
              </a:ext>
            </a:extLst>
          </p:cNvPr>
          <p:cNvSpPr>
            <a:spLocks noGrp="1"/>
          </p:cNvSpPr>
          <p:nvPr>
            <p:ph type="title"/>
          </p:nvPr>
        </p:nvSpPr>
        <p:spPr>
          <a:xfrm>
            <a:off x="838200" y="348663"/>
            <a:ext cx="10515600" cy="1500188"/>
          </a:xfrm>
        </p:spPr>
        <p:txBody>
          <a:bodyPr>
            <a:normAutofit/>
          </a:bodyPr>
          <a:lstStyle/>
          <a:p>
            <a:r>
              <a:rPr lang="en-US" sz="5000" dirty="0"/>
              <a:t>Quiz! Which of these products is an allowable CFO product? </a:t>
            </a:r>
          </a:p>
        </p:txBody>
      </p:sp>
      <p:pic>
        <p:nvPicPr>
          <p:cNvPr id="6" name="Picture 5">
            <a:extLst>
              <a:ext uri="{FF2B5EF4-FFF2-40B4-BE49-F238E27FC236}">
                <a16:creationId xmlns:a16="http://schemas.microsoft.com/office/drawing/2014/main" id="{BCBC3D6D-8DEB-4247-8429-47B75798B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394" y="2338483"/>
            <a:ext cx="5281310" cy="3520873"/>
          </a:xfrm>
          <a:prstGeom prst="rect">
            <a:avLst/>
          </a:prstGeom>
          <a:ln>
            <a:solidFill>
              <a:schemeClr val="tx1"/>
            </a:solidFill>
          </a:ln>
        </p:spPr>
      </p:pic>
      <p:pic>
        <p:nvPicPr>
          <p:cNvPr id="10" name="Picture 9">
            <a:extLst>
              <a:ext uri="{FF2B5EF4-FFF2-40B4-BE49-F238E27FC236}">
                <a16:creationId xmlns:a16="http://schemas.microsoft.com/office/drawing/2014/main" id="{FC73058B-0EF7-4EF1-857D-72D93DA7A45C}"/>
              </a:ext>
            </a:extLst>
          </p:cNvPr>
          <p:cNvPicPr>
            <a:picLocks noChangeAspect="1"/>
          </p:cNvPicPr>
          <p:nvPr/>
        </p:nvPicPr>
        <p:blipFill>
          <a:blip r:embed="rId4"/>
          <a:stretch>
            <a:fillRect/>
          </a:stretch>
        </p:blipFill>
        <p:spPr>
          <a:xfrm>
            <a:off x="8318292" y="2338483"/>
            <a:ext cx="2343314" cy="3520874"/>
          </a:xfrm>
          <a:prstGeom prst="rect">
            <a:avLst/>
          </a:prstGeom>
          <a:ln>
            <a:solidFill>
              <a:schemeClr val="tx1"/>
            </a:solidFill>
          </a:ln>
        </p:spPr>
      </p:pic>
    </p:spTree>
    <p:extLst>
      <p:ext uri="{BB962C8B-B14F-4D97-AF65-F5344CB8AC3E}">
        <p14:creationId xmlns:p14="http://schemas.microsoft.com/office/powerpoint/2010/main" val="3830803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6F74-B6E4-3547-B00E-20BCB695A240}"/>
              </a:ext>
            </a:extLst>
          </p:cNvPr>
          <p:cNvSpPr>
            <a:spLocks noGrp="1"/>
          </p:cNvSpPr>
          <p:nvPr>
            <p:ph type="title"/>
          </p:nvPr>
        </p:nvSpPr>
        <p:spPr>
          <a:xfrm>
            <a:off x="838200" y="348663"/>
            <a:ext cx="10515600" cy="1500188"/>
          </a:xfrm>
        </p:spPr>
        <p:txBody>
          <a:bodyPr>
            <a:normAutofit/>
          </a:bodyPr>
          <a:lstStyle/>
          <a:p>
            <a:r>
              <a:rPr lang="en-US" sz="5000" dirty="0"/>
              <a:t>Quiz! Which of these products is an allowable CFO product? </a:t>
            </a:r>
          </a:p>
        </p:txBody>
      </p:sp>
      <p:pic>
        <p:nvPicPr>
          <p:cNvPr id="3" name="Picture 2">
            <a:extLst>
              <a:ext uri="{FF2B5EF4-FFF2-40B4-BE49-F238E27FC236}">
                <a16:creationId xmlns:a16="http://schemas.microsoft.com/office/drawing/2014/main" id="{C7282475-4EAC-480C-8C61-CBFB23F4BB82}"/>
              </a:ext>
            </a:extLst>
          </p:cNvPr>
          <p:cNvPicPr>
            <a:picLocks noChangeAspect="1"/>
          </p:cNvPicPr>
          <p:nvPr/>
        </p:nvPicPr>
        <p:blipFill>
          <a:blip r:embed="rId3"/>
          <a:stretch>
            <a:fillRect/>
          </a:stretch>
        </p:blipFill>
        <p:spPr>
          <a:xfrm>
            <a:off x="1308100" y="2098877"/>
            <a:ext cx="4406899" cy="4406899"/>
          </a:xfrm>
          <a:prstGeom prst="rect">
            <a:avLst/>
          </a:prstGeom>
          <a:ln>
            <a:solidFill>
              <a:schemeClr val="tx1"/>
            </a:solidFill>
          </a:ln>
        </p:spPr>
      </p:pic>
      <p:pic>
        <p:nvPicPr>
          <p:cNvPr id="4" name="Picture 3">
            <a:extLst>
              <a:ext uri="{FF2B5EF4-FFF2-40B4-BE49-F238E27FC236}">
                <a16:creationId xmlns:a16="http://schemas.microsoft.com/office/drawing/2014/main" id="{3A1ECE69-FE09-4D9F-8B74-74B6C2684317}"/>
              </a:ext>
            </a:extLst>
          </p:cNvPr>
          <p:cNvPicPr>
            <a:picLocks noChangeAspect="1"/>
          </p:cNvPicPr>
          <p:nvPr/>
        </p:nvPicPr>
        <p:blipFill>
          <a:blip r:embed="rId4"/>
          <a:stretch>
            <a:fillRect/>
          </a:stretch>
        </p:blipFill>
        <p:spPr>
          <a:xfrm>
            <a:off x="6281997" y="2098877"/>
            <a:ext cx="5227898" cy="3920923"/>
          </a:xfrm>
          <a:prstGeom prst="rect">
            <a:avLst/>
          </a:prstGeom>
          <a:ln>
            <a:solidFill>
              <a:schemeClr val="tx1"/>
            </a:solidFill>
          </a:ln>
        </p:spPr>
      </p:pic>
    </p:spTree>
    <p:extLst>
      <p:ext uri="{BB962C8B-B14F-4D97-AF65-F5344CB8AC3E}">
        <p14:creationId xmlns:p14="http://schemas.microsoft.com/office/powerpoint/2010/main" val="217068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7CFC0C-C95F-5D41-8331-0A9E764E9C83}"/>
              </a:ext>
            </a:extLst>
          </p:cNvPr>
          <p:cNvSpPr>
            <a:spLocks noGrp="1"/>
          </p:cNvSpPr>
          <p:nvPr>
            <p:ph idx="15"/>
          </p:nvPr>
        </p:nvSpPr>
        <p:spPr>
          <a:xfrm>
            <a:off x="838200" y="1876926"/>
            <a:ext cx="5675811" cy="4720950"/>
          </a:xfrm>
        </p:spPr>
        <p:txBody>
          <a:bodyPr>
            <a:normAutofit fontScale="92500" lnSpcReduction="20000"/>
          </a:bodyPr>
          <a:lstStyle/>
          <a:p>
            <a:pPr marL="0" indent="0">
              <a:buNone/>
            </a:pPr>
            <a:r>
              <a:rPr lang="en-US" dirty="0">
                <a:hlinkClick r:id="rId3"/>
              </a:rPr>
              <a:t>Sacramento County Fees FY 25-26</a:t>
            </a:r>
            <a:endParaRPr lang="en-US" dirty="0"/>
          </a:p>
          <a:p>
            <a:pPr marL="0" indent="0">
              <a:buNone/>
            </a:pPr>
            <a:r>
              <a:rPr lang="en-US" b="1" dirty="0"/>
              <a:t>Class A </a:t>
            </a:r>
            <a:r>
              <a:rPr lang="en-US" dirty="0"/>
              <a:t>CFO: $297</a:t>
            </a:r>
          </a:p>
          <a:p>
            <a:pPr marL="0" indent="0">
              <a:buNone/>
            </a:pPr>
            <a:r>
              <a:rPr lang="en-US" b="1" dirty="0"/>
              <a:t>Class B </a:t>
            </a:r>
            <a:r>
              <a:rPr lang="en-US" dirty="0"/>
              <a:t>CFO: $513</a:t>
            </a:r>
          </a:p>
          <a:p>
            <a:pPr marL="0" indent="0">
              <a:buNone/>
            </a:pPr>
            <a:endParaRPr lang="en-US" dirty="0"/>
          </a:p>
          <a:p>
            <a:pPr marL="0" indent="0">
              <a:buNone/>
            </a:pPr>
            <a:r>
              <a:rPr lang="en-US" dirty="0">
                <a:hlinkClick r:id="rId4"/>
              </a:rPr>
              <a:t>Yolo County Fees FY 24-25</a:t>
            </a:r>
            <a:r>
              <a:rPr lang="en-US" dirty="0"/>
              <a:t>:</a:t>
            </a:r>
          </a:p>
          <a:p>
            <a:pPr marL="0" indent="0">
              <a:buNone/>
            </a:pPr>
            <a:r>
              <a:rPr lang="en-US" b="1" dirty="0"/>
              <a:t>Class A </a:t>
            </a:r>
            <a:r>
              <a:rPr lang="en-US" dirty="0"/>
              <a:t>CFO: $409</a:t>
            </a:r>
          </a:p>
          <a:p>
            <a:pPr marL="0" indent="0">
              <a:buNone/>
            </a:pPr>
            <a:r>
              <a:rPr lang="en-US" b="1" dirty="0"/>
              <a:t>Class B </a:t>
            </a:r>
            <a:r>
              <a:rPr lang="en-US" dirty="0"/>
              <a:t>CFO: $730</a:t>
            </a:r>
          </a:p>
          <a:p>
            <a:pPr marL="0" indent="0">
              <a:buNone/>
            </a:pPr>
            <a:endParaRPr lang="en-US" dirty="0"/>
          </a:p>
          <a:p>
            <a:pPr marL="0" indent="0">
              <a:buNone/>
            </a:pPr>
            <a:r>
              <a:rPr lang="en-US" dirty="0">
                <a:hlinkClick r:id="rId5"/>
              </a:rPr>
              <a:t>Solano County Fees FY 25-26</a:t>
            </a:r>
            <a:r>
              <a:rPr lang="en-US" dirty="0"/>
              <a:t>:</a:t>
            </a:r>
          </a:p>
          <a:p>
            <a:pPr marL="0" indent="0">
              <a:buNone/>
            </a:pPr>
            <a:r>
              <a:rPr lang="en-US" b="1" dirty="0"/>
              <a:t>Class A </a:t>
            </a:r>
            <a:r>
              <a:rPr lang="en-US" dirty="0"/>
              <a:t>CFO: $119</a:t>
            </a:r>
          </a:p>
          <a:p>
            <a:pPr marL="0" indent="0">
              <a:buNone/>
            </a:pPr>
            <a:r>
              <a:rPr lang="en-US" b="1" dirty="0"/>
              <a:t>Class B </a:t>
            </a:r>
            <a:r>
              <a:rPr lang="en-US" dirty="0"/>
              <a:t>CFO: $408</a:t>
            </a:r>
          </a:p>
          <a:p>
            <a:pPr marL="0" indent="0">
              <a:buNone/>
            </a:pPr>
            <a:endParaRPr lang="en-US" dirty="0"/>
          </a:p>
          <a:p>
            <a:endParaRPr lang="en-US" dirty="0"/>
          </a:p>
        </p:txBody>
      </p:sp>
      <p:sp>
        <p:nvSpPr>
          <p:cNvPr id="5" name="Title 4">
            <a:extLst>
              <a:ext uri="{FF2B5EF4-FFF2-40B4-BE49-F238E27FC236}">
                <a16:creationId xmlns:a16="http://schemas.microsoft.com/office/drawing/2014/main" id="{2B53AB6B-0769-DE49-8041-C89DB38C99F0}"/>
              </a:ext>
            </a:extLst>
          </p:cNvPr>
          <p:cNvSpPr>
            <a:spLocks noGrp="1"/>
          </p:cNvSpPr>
          <p:nvPr>
            <p:ph type="title"/>
          </p:nvPr>
        </p:nvSpPr>
        <p:spPr>
          <a:xfrm>
            <a:off x="657268" y="901516"/>
            <a:ext cx="6037674" cy="718737"/>
          </a:xfrm>
        </p:spPr>
        <p:txBody>
          <a:bodyPr/>
          <a:lstStyle/>
          <a:p>
            <a:r>
              <a:rPr lang="en-US" dirty="0"/>
              <a:t>Permit fees by county</a:t>
            </a:r>
          </a:p>
        </p:txBody>
      </p:sp>
      <p:pic>
        <p:nvPicPr>
          <p:cNvPr id="2" name="Picture Placeholder 1">
            <a:extLst>
              <a:ext uri="{FF2B5EF4-FFF2-40B4-BE49-F238E27FC236}">
                <a16:creationId xmlns:a16="http://schemas.microsoft.com/office/drawing/2014/main" id="{260FF261-4665-4BF6-A387-0E120868F5CC}"/>
              </a:ext>
            </a:extLst>
          </p:cNvPr>
          <p:cNvPicPr>
            <a:picLocks noGrp="1" noChangeAspect="1"/>
          </p:cNvPicPr>
          <p:nvPr>
            <p:ph type="pic" idx="13"/>
          </p:nvPr>
        </p:nvPicPr>
        <p:blipFill>
          <a:blip r:embed="rId6"/>
          <a:srcRect t="3660" b="3660"/>
          <a:stretch>
            <a:fillRect/>
          </a:stretch>
        </p:blipFill>
        <p:spPr>
          <a:prstGeom prst="rect">
            <a:avLst/>
          </a:prstGeom>
        </p:spPr>
      </p:pic>
      <p:pic>
        <p:nvPicPr>
          <p:cNvPr id="6" name="Picture Placeholder 5">
            <a:extLst>
              <a:ext uri="{FF2B5EF4-FFF2-40B4-BE49-F238E27FC236}">
                <a16:creationId xmlns:a16="http://schemas.microsoft.com/office/drawing/2014/main" id="{226C5523-C8FC-4C8C-92F3-DF2398F3818A}"/>
              </a:ext>
            </a:extLst>
          </p:cNvPr>
          <p:cNvPicPr>
            <a:picLocks noGrp="1" noChangeAspect="1"/>
          </p:cNvPicPr>
          <p:nvPr>
            <p:ph type="pic" idx="14"/>
          </p:nvPr>
        </p:nvPicPr>
        <p:blipFill>
          <a:blip r:embed="rId7"/>
          <a:srcRect t="2560" b="2560"/>
          <a:stretch>
            <a:fillRect/>
          </a:stretch>
        </p:blipFill>
        <p:spPr>
          <a:prstGeom prst="rect">
            <a:avLst/>
          </a:prstGeom>
        </p:spPr>
      </p:pic>
    </p:spTree>
    <p:extLst>
      <p:ext uri="{BB962C8B-B14F-4D97-AF65-F5344CB8AC3E}">
        <p14:creationId xmlns:p14="http://schemas.microsoft.com/office/powerpoint/2010/main" val="2729343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AA80621-476C-43FE-9F0C-CA494CD17CF1}"/>
              </a:ext>
            </a:extLst>
          </p:cNvPr>
          <p:cNvSpPr>
            <a:spLocks noGrp="1"/>
          </p:cNvSpPr>
          <p:nvPr>
            <p:ph idx="16"/>
          </p:nvPr>
        </p:nvSpPr>
        <p:spPr>
          <a:xfrm>
            <a:off x="5677988" y="1848255"/>
            <a:ext cx="6387012" cy="4772354"/>
          </a:xfrm>
        </p:spPr>
        <p:txBody>
          <a:bodyPr>
            <a:normAutofit lnSpcReduction="10000"/>
          </a:bodyPr>
          <a:lstStyle/>
          <a:p>
            <a:r>
              <a:rPr lang="en-US" dirty="0"/>
              <a:t>Farm stands</a:t>
            </a:r>
          </a:p>
          <a:p>
            <a:pPr lvl="1"/>
            <a:r>
              <a:rPr lang="en-US" dirty="0"/>
              <a:t>Sacramento County </a:t>
            </a:r>
            <a:r>
              <a:rPr lang="en-US" dirty="0">
                <a:hlinkClick r:id="rId3"/>
              </a:rPr>
              <a:t>ordinance</a:t>
            </a:r>
            <a:r>
              <a:rPr lang="en-US" dirty="0"/>
              <a:t>: </a:t>
            </a:r>
          </a:p>
          <a:p>
            <a:pPr lvl="2"/>
            <a:r>
              <a:rPr lang="en-US" i="1" dirty="0"/>
              <a:t>Field retail</a:t>
            </a:r>
            <a:r>
              <a:rPr lang="en-US" dirty="0"/>
              <a:t>: Raw produce only</a:t>
            </a:r>
          </a:p>
          <a:p>
            <a:pPr lvl="2"/>
            <a:r>
              <a:rPr lang="en-US" i="1" dirty="0"/>
              <a:t>Farm stand</a:t>
            </a:r>
            <a:r>
              <a:rPr lang="en-US" dirty="0"/>
              <a:t>: “Food preparation” items limited to 25% of sales and storage area</a:t>
            </a:r>
          </a:p>
          <a:p>
            <a:pPr lvl="3"/>
            <a:r>
              <a:rPr lang="en-US" dirty="0"/>
              <a:t>Requires environmental health permit</a:t>
            </a:r>
          </a:p>
          <a:p>
            <a:pPr lvl="3"/>
            <a:r>
              <a:rPr lang="en-US" dirty="0"/>
              <a:t> </a:t>
            </a:r>
            <a:r>
              <a:rPr lang="en-US" dirty="0">
                <a:hlinkClick r:id="rId4"/>
              </a:rPr>
              <a:t>FY 25-26</a:t>
            </a:r>
            <a:r>
              <a:rPr lang="en-US" dirty="0"/>
              <a:t>: $402</a:t>
            </a:r>
          </a:p>
          <a:p>
            <a:r>
              <a:rPr lang="en-US" dirty="0"/>
              <a:t>Farmers’ markets</a:t>
            </a:r>
          </a:p>
          <a:p>
            <a:pPr lvl="1"/>
            <a:r>
              <a:rPr lang="en-US" dirty="0"/>
              <a:t>Demonstrate permits to market manager</a:t>
            </a:r>
          </a:p>
          <a:p>
            <a:pPr lvl="1"/>
            <a:r>
              <a:rPr lang="en-US" dirty="0"/>
              <a:t>If operating with a CPC, check that products are certifiable</a:t>
            </a:r>
          </a:p>
          <a:p>
            <a:pPr lvl="1"/>
            <a:r>
              <a:rPr lang="en-US" dirty="0"/>
              <a:t>Temporary food facility permit</a:t>
            </a:r>
          </a:p>
          <a:p>
            <a:pPr lvl="2"/>
            <a:r>
              <a:rPr lang="en-US" dirty="0">
                <a:hlinkClick r:id="rId4"/>
              </a:rPr>
              <a:t>FY 25-26</a:t>
            </a:r>
            <a:r>
              <a:rPr lang="en-US" dirty="0"/>
              <a:t>: $113</a:t>
            </a:r>
          </a:p>
        </p:txBody>
      </p:sp>
      <p:pic>
        <p:nvPicPr>
          <p:cNvPr id="21" name="Picture Placeholder 20">
            <a:extLst>
              <a:ext uri="{FF2B5EF4-FFF2-40B4-BE49-F238E27FC236}">
                <a16:creationId xmlns:a16="http://schemas.microsoft.com/office/drawing/2014/main" id="{7A4BCBB9-E1B8-4613-9C30-E98F63BAEECC}"/>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16722" r="16722"/>
          <a:stretch>
            <a:fillRect/>
          </a:stretch>
        </p:blipFill>
        <p:spPr/>
      </p:pic>
      <p:pic>
        <p:nvPicPr>
          <p:cNvPr id="23" name="Picture Placeholder 22">
            <a:extLst>
              <a:ext uri="{FF2B5EF4-FFF2-40B4-BE49-F238E27FC236}">
                <a16:creationId xmlns:a16="http://schemas.microsoft.com/office/drawing/2014/main" id="{81D01E69-1538-4C03-8FB1-B0806CB2B490}"/>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17760" r="17760"/>
          <a:stretch>
            <a:fillRect/>
          </a:stretch>
        </p:blipFill>
        <p:spPr/>
      </p:pic>
      <p:pic>
        <p:nvPicPr>
          <p:cNvPr id="19" name="Picture Placeholder 18">
            <a:extLst>
              <a:ext uri="{FF2B5EF4-FFF2-40B4-BE49-F238E27FC236}">
                <a16:creationId xmlns:a16="http://schemas.microsoft.com/office/drawing/2014/main" id="{107BFC10-43D3-4525-B378-42C170051357}"/>
              </a:ext>
            </a:extLst>
          </p:cNvPr>
          <p:cNvPicPr>
            <a:picLocks noGrp="1" noChangeAspect="1"/>
          </p:cNvPicPr>
          <p:nvPr>
            <p:ph type="pic" idx="14"/>
          </p:nvPr>
        </p:nvPicPr>
        <p:blipFill rotWithShape="1">
          <a:blip r:embed="rId7">
            <a:extLst>
              <a:ext uri="{28A0092B-C50C-407E-A947-70E740481C1C}">
                <a14:useLocalDpi xmlns:a14="http://schemas.microsoft.com/office/drawing/2010/main" val="0"/>
              </a:ext>
            </a:extLst>
          </a:blip>
          <a:srcRect l="14814" t="20119" r="22865" b="24467"/>
          <a:stretch/>
        </p:blipFill>
        <p:spPr>
          <a:xfrm>
            <a:off x="237392" y="3235568"/>
            <a:ext cx="5075508" cy="3385041"/>
          </a:xfrm>
        </p:spPr>
      </p:pic>
      <p:sp>
        <p:nvSpPr>
          <p:cNvPr id="2" name="Title 1">
            <a:extLst>
              <a:ext uri="{FF2B5EF4-FFF2-40B4-BE49-F238E27FC236}">
                <a16:creationId xmlns:a16="http://schemas.microsoft.com/office/drawing/2014/main" id="{CF1DD4B0-7929-4EAD-AAF8-9B4B7D141285}"/>
              </a:ext>
            </a:extLst>
          </p:cNvPr>
          <p:cNvSpPr>
            <a:spLocks noGrp="1"/>
          </p:cNvSpPr>
          <p:nvPr>
            <p:ph type="title"/>
          </p:nvPr>
        </p:nvSpPr>
        <p:spPr>
          <a:xfrm>
            <a:off x="5677988" y="681037"/>
            <a:ext cx="6107612" cy="1325563"/>
          </a:xfrm>
        </p:spPr>
        <p:txBody>
          <a:bodyPr>
            <a:normAutofit fontScale="90000"/>
          </a:bodyPr>
          <a:lstStyle/>
          <a:p>
            <a:r>
              <a:rPr lang="en-US" dirty="0"/>
              <a:t>Regulatory considerations around sales outlets</a:t>
            </a:r>
          </a:p>
        </p:txBody>
      </p:sp>
    </p:spTree>
    <p:extLst>
      <p:ext uri="{BB962C8B-B14F-4D97-AF65-F5344CB8AC3E}">
        <p14:creationId xmlns:p14="http://schemas.microsoft.com/office/powerpoint/2010/main" val="1523146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0215868C-D4B6-42F0-A772-FDDD72A9D1A3}"/>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0674" r="20674"/>
          <a:stretch>
            <a:fillRect/>
          </a:stretch>
        </p:blipFill>
        <p:spPr/>
      </p:pic>
      <p:sp>
        <p:nvSpPr>
          <p:cNvPr id="16" name="Content Placeholder 15">
            <a:extLst>
              <a:ext uri="{FF2B5EF4-FFF2-40B4-BE49-F238E27FC236}">
                <a16:creationId xmlns:a16="http://schemas.microsoft.com/office/drawing/2014/main" id="{B465AA8B-505B-4105-B75E-13D3BA1EFBA0}"/>
              </a:ext>
            </a:extLst>
          </p:cNvPr>
          <p:cNvSpPr>
            <a:spLocks noGrp="1"/>
          </p:cNvSpPr>
          <p:nvPr>
            <p:ph idx="16"/>
          </p:nvPr>
        </p:nvSpPr>
        <p:spPr>
          <a:xfrm>
            <a:off x="5677988" y="2126167"/>
            <a:ext cx="5675811" cy="4216267"/>
          </a:xfrm>
        </p:spPr>
        <p:txBody>
          <a:bodyPr>
            <a:normAutofit fontScale="70000" lnSpcReduction="20000"/>
          </a:bodyPr>
          <a:lstStyle/>
          <a:p>
            <a:pPr marL="0" indent="0">
              <a:buNone/>
            </a:pPr>
            <a:r>
              <a:rPr lang="en-US" b="1" dirty="0"/>
              <a:t>For a City of Sacramento-based CFO business in 2023</a:t>
            </a:r>
            <a:endParaRPr lang="en-US" dirty="0"/>
          </a:p>
          <a:p>
            <a:r>
              <a:rPr lang="en-US" dirty="0"/>
              <a:t>Business Operations Tax: $30</a:t>
            </a:r>
          </a:p>
          <a:p>
            <a:r>
              <a:rPr lang="en-US" dirty="0">
                <a:highlight>
                  <a:srgbClr val="FFFF00"/>
                </a:highlight>
              </a:rPr>
              <a:t>Home Occupation Permit Fee</a:t>
            </a:r>
            <a:r>
              <a:rPr lang="en-US" dirty="0"/>
              <a:t>: $156</a:t>
            </a:r>
          </a:p>
          <a:p>
            <a:r>
              <a:rPr lang="en-US" dirty="0"/>
              <a:t>California Seller’s Permit: $0</a:t>
            </a:r>
          </a:p>
          <a:p>
            <a:r>
              <a:rPr lang="en-US" dirty="0"/>
              <a:t>Fictitious Business Name: $49</a:t>
            </a:r>
          </a:p>
          <a:p>
            <a:r>
              <a:rPr lang="en-US" dirty="0"/>
              <a:t>DBA Publication: $150</a:t>
            </a:r>
          </a:p>
          <a:p>
            <a:r>
              <a:rPr lang="en-US" dirty="0">
                <a:highlight>
                  <a:srgbClr val="FFFF00"/>
                </a:highlight>
              </a:rPr>
              <a:t>Cottage Food Registration</a:t>
            </a:r>
            <a:r>
              <a:rPr lang="en-US" dirty="0"/>
              <a:t> – A: $274</a:t>
            </a:r>
          </a:p>
          <a:p>
            <a:r>
              <a:rPr lang="en-US" dirty="0">
                <a:highlight>
                  <a:srgbClr val="FFFF00"/>
                </a:highlight>
              </a:rPr>
              <a:t>Food Handler’s Card</a:t>
            </a:r>
            <a:r>
              <a:rPr lang="en-US" dirty="0"/>
              <a:t>: $15</a:t>
            </a:r>
          </a:p>
          <a:p>
            <a:r>
              <a:rPr lang="en-US" dirty="0">
                <a:highlight>
                  <a:srgbClr val="FFFF00"/>
                </a:highlight>
              </a:rPr>
              <a:t>Food product liability insurance</a:t>
            </a:r>
            <a:r>
              <a:rPr lang="en-US" dirty="0"/>
              <a:t>: $25/month</a:t>
            </a:r>
          </a:p>
          <a:p>
            <a:r>
              <a:rPr lang="en-US" dirty="0"/>
              <a:t>Business Bank Account: $8/month</a:t>
            </a:r>
          </a:p>
          <a:p>
            <a:pPr marL="0" indent="0">
              <a:buNone/>
            </a:pPr>
            <a:r>
              <a:rPr lang="en-US" b="1" dirty="0"/>
              <a:t>Total</a:t>
            </a:r>
            <a:r>
              <a:rPr lang="en-US" dirty="0"/>
              <a:t>: $707</a:t>
            </a:r>
          </a:p>
        </p:txBody>
      </p:sp>
      <p:sp>
        <p:nvSpPr>
          <p:cNvPr id="14" name="Title 13">
            <a:extLst>
              <a:ext uri="{FF2B5EF4-FFF2-40B4-BE49-F238E27FC236}">
                <a16:creationId xmlns:a16="http://schemas.microsoft.com/office/drawing/2014/main" id="{71AF685C-D929-4F38-BA1A-DFC0B5567204}"/>
              </a:ext>
            </a:extLst>
          </p:cNvPr>
          <p:cNvSpPr>
            <a:spLocks noGrp="1"/>
          </p:cNvSpPr>
          <p:nvPr>
            <p:ph type="title"/>
          </p:nvPr>
        </p:nvSpPr>
        <p:spPr/>
        <p:txBody>
          <a:bodyPr/>
          <a:lstStyle/>
          <a:p>
            <a:r>
              <a:rPr lang="en-US" dirty="0"/>
              <a:t>Example of business and regulatory costs</a:t>
            </a:r>
          </a:p>
        </p:txBody>
      </p:sp>
    </p:spTree>
    <p:extLst>
      <p:ext uri="{BB962C8B-B14F-4D97-AF65-F5344CB8AC3E}">
        <p14:creationId xmlns:p14="http://schemas.microsoft.com/office/powerpoint/2010/main" val="3023170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8F7EB87-D5DC-48A5-89E3-2D9CEBB8A25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3608" r="23608"/>
          <a:stretch>
            <a:fillRect/>
          </a:stretch>
        </p:blipFill>
        <p:spPr/>
      </p:pic>
      <p:pic>
        <p:nvPicPr>
          <p:cNvPr id="11" name="Picture Placeholder 10">
            <a:extLst>
              <a:ext uri="{FF2B5EF4-FFF2-40B4-BE49-F238E27FC236}">
                <a16:creationId xmlns:a16="http://schemas.microsoft.com/office/drawing/2014/main" id="{62BF2157-ED4E-480B-B850-0053CDAF32A4}"/>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4250" r="14250"/>
          <a:stretch>
            <a:fillRect/>
          </a:stretch>
        </p:blipFill>
        <p:spPr/>
      </p:pic>
      <p:pic>
        <p:nvPicPr>
          <p:cNvPr id="13" name="Picture Placeholder 12">
            <a:extLst>
              <a:ext uri="{FF2B5EF4-FFF2-40B4-BE49-F238E27FC236}">
                <a16:creationId xmlns:a16="http://schemas.microsoft.com/office/drawing/2014/main" id="{BBB7A22A-69B8-420A-8946-0ED1727A3E42}"/>
              </a:ext>
            </a:extLst>
          </p:cNvPr>
          <p:cNvPicPr>
            <a:picLocks noGrp="1" noChangeAspect="1"/>
          </p:cNvPicPr>
          <p:nvPr>
            <p:ph type="pic" idx="14"/>
          </p:nvPr>
        </p:nvPicPr>
        <p:blipFill>
          <a:blip r:embed="rId5">
            <a:extLst>
              <a:ext uri="{28A0092B-C50C-407E-A947-70E740481C1C}">
                <a14:useLocalDpi xmlns:a14="http://schemas.microsoft.com/office/drawing/2010/main" val="0"/>
              </a:ext>
            </a:extLst>
          </a:blip>
          <a:srcRect l="21825" r="21825"/>
          <a:stretch>
            <a:fillRect/>
          </a:stretch>
        </p:blipFill>
        <p:spPr/>
      </p:pic>
      <p:pic>
        <p:nvPicPr>
          <p:cNvPr id="15" name="Picture Placeholder 14">
            <a:extLst>
              <a:ext uri="{FF2B5EF4-FFF2-40B4-BE49-F238E27FC236}">
                <a16:creationId xmlns:a16="http://schemas.microsoft.com/office/drawing/2014/main" id="{1462C600-0108-41B0-B97C-A4D7BF0EF7AE}"/>
              </a:ext>
            </a:extLst>
          </p:cNvPr>
          <p:cNvPicPr>
            <a:picLocks noGrp="1" noChangeAspect="1"/>
          </p:cNvPicPr>
          <p:nvPr>
            <p:ph type="pic" idx="16"/>
          </p:nvPr>
        </p:nvPicPr>
        <p:blipFill>
          <a:blip r:embed="rId6">
            <a:extLst>
              <a:ext uri="{28A0092B-C50C-407E-A947-70E740481C1C}">
                <a14:useLocalDpi xmlns:a14="http://schemas.microsoft.com/office/drawing/2010/main" val="0"/>
              </a:ext>
            </a:extLst>
          </a:blip>
          <a:srcRect l="19177" r="19177"/>
          <a:stretch>
            <a:fillRect/>
          </a:stretch>
        </p:blipFill>
        <p:spPr/>
      </p:pic>
      <p:sp>
        <p:nvSpPr>
          <p:cNvPr id="10" name="Title 7">
            <a:extLst>
              <a:ext uri="{FF2B5EF4-FFF2-40B4-BE49-F238E27FC236}">
                <a16:creationId xmlns:a16="http://schemas.microsoft.com/office/drawing/2014/main" id="{4648CF99-A334-4CB9-B8E7-0F5440486518}"/>
              </a:ext>
            </a:extLst>
          </p:cNvPr>
          <p:cNvSpPr txBox="1">
            <a:spLocks/>
          </p:cNvSpPr>
          <p:nvPr/>
        </p:nvSpPr>
        <p:spPr>
          <a:xfrm>
            <a:off x="538034" y="1640910"/>
            <a:ext cx="5792721" cy="459238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rPr>
              <a:t>“Value-added products must ADD value (</a:t>
            </a:r>
            <a:r>
              <a:rPr kumimoji="0" lang="en-US" sz="3000" b="1"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rPr>
              <a:t>not just convert product to another form</a:t>
            </a:r>
            <a:r>
              <a:rPr kumimoji="0" lang="en-US" sz="3000" b="0"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500" b="0"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rPr>
              <a:t>(Dan Macon, UCCE Livestock &amp; Natural Resources Advisor, </a:t>
            </a:r>
            <a:r>
              <a:rPr kumimoji="0" lang="en-US" sz="1500" b="0"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hlinkClick r:id="rId7"/>
              </a:rPr>
              <a:t>Economic Principles for Small-Scale Farmers</a:t>
            </a:r>
            <a:r>
              <a:rPr kumimoji="0" lang="en-US" sz="1500" b="0"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000" b="0"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rPr>
            </a:br>
            <a:br>
              <a:rPr kumimoji="0" lang="en-US" sz="3000" b="0"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rPr>
            </a:br>
            <a:br>
              <a:rPr kumimoji="0" lang="en-US" sz="3000" b="0"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rPr>
            </a:br>
            <a:endParaRPr kumimoji="0" lang="en-US" sz="3000" b="0"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endParaRPr>
          </a:p>
        </p:txBody>
      </p:sp>
      <p:sp>
        <p:nvSpPr>
          <p:cNvPr id="8" name="Title 3">
            <a:extLst>
              <a:ext uri="{FF2B5EF4-FFF2-40B4-BE49-F238E27FC236}">
                <a16:creationId xmlns:a16="http://schemas.microsoft.com/office/drawing/2014/main" id="{13C6798E-0212-417B-8545-9A0A27A7FAC9}"/>
              </a:ext>
            </a:extLst>
          </p:cNvPr>
          <p:cNvSpPr txBox="1">
            <a:spLocks/>
          </p:cNvSpPr>
          <p:nvPr/>
        </p:nvSpPr>
        <p:spPr>
          <a:xfrm>
            <a:off x="448045" y="624707"/>
            <a:ext cx="5882710" cy="10162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700" b="1"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rPr>
              <a:t>What really adds value?</a:t>
            </a:r>
          </a:p>
        </p:txBody>
      </p:sp>
    </p:spTree>
    <p:extLst>
      <p:ext uri="{BB962C8B-B14F-4D97-AF65-F5344CB8AC3E}">
        <p14:creationId xmlns:p14="http://schemas.microsoft.com/office/powerpoint/2010/main" val="648002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0016EC-0694-4033-9452-BBE4F655EF7E}"/>
              </a:ext>
            </a:extLst>
          </p:cNvPr>
          <p:cNvSpPr>
            <a:spLocks noGrp="1"/>
          </p:cNvSpPr>
          <p:nvPr>
            <p:ph type="title"/>
          </p:nvPr>
        </p:nvSpPr>
        <p:spPr>
          <a:xfrm>
            <a:off x="838200" y="681037"/>
            <a:ext cx="10185400" cy="677863"/>
          </a:xfrm>
        </p:spPr>
        <p:txBody>
          <a:bodyPr/>
          <a:lstStyle/>
          <a:p>
            <a:r>
              <a:rPr lang="en-US" dirty="0"/>
              <a:t>Two profitability/break-even tools</a:t>
            </a:r>
          </a:p>
        </p:txBody>
      </p:sp>
      <p:pic>
        <p:nvPicPr>
          <p:cNvPr id="3" name="Picture 2">
            <a:extLst>
              <a:ext uri="{FF2B5EF4-FFF2-40B4-BE49-F238E27FC236}">
                <a16:creationId xmlns:a16="http://schemas.microsoft.com/office/drawing/2014/main" id="{D6BFF776-753B-4D95-94DE-12C937F94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950" y="1592604"/>
            <a:ext cx="4991100" cy="2999482"/>
          </a:xfrm>
          <a:prstGeom prst="rect">
            <a:avLst/>
          </a:prstGeom>
          <a:ln>
            <a:solidFill>
              <a:schemeClr val="tx1"/>
            </a:solidFill>
          </a:ln>
        </p:spPr>
      </p:pic>
      <p:sp>
        <p:nvSpPr>
          <p:cNvPr id="4" name="TextBox 3">
            <a:extLst>
              <a:ext uri="{FF2B5EF4-FFF2-40B4-BE49-F238E27FC236}">
                <a16:creationId xmlns:a16="http://schemas.microsoft.com/office/drawing/2014/main" id="{9FEB43AB-8372-49AC-9C77-182EF145DACB}"/>
              </a:ext>
            </a:extLst>
          </p:cNvPr>
          <p:cNvSpPr txBox="1"/>
          <p:nvPr/>
        </p:nvSpPr>
        <p:spPr>
          <a:xfrm>
            <a:off x="942973" y="4592086"/>
            <a:ext cx="51244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University of Missouri Extension: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Break-even Analysis Tool</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AB6C80-3113-4850-B2E5-772E95C4C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1995" y="1592604"/>
            <a:ext cx="4727032" cy="2999482"/>
          </a:xfrm>
          <a:prstGeom prst="rect">
            <a:avLst/>
          </a:prstGeom>
          <a:ln>
            <a:solidFill>
              <a:schemeClr val="tx1"/>
            </a:solidFill>
          </a:ln>
        </p:spPr>
      </p:pic>
      <p:sp>
        <p:nvSpPr>
          <p:cNvPr id="9" name="TextBox 8">
            <a:extLst>
              <a:ext uri="{FF2B5EF4-FFF2-40B4-BE49-F238E27FC236}">
                <a16:creationId xmlns:a16="http://schemas.microsoft.com/office/drawing/2014/main" id="{A6F3FBF8-4AE0-4D9A-801E-32182F4FD447}"/>
              </a:ext>
            </a:extLst>
          </p:cNvPr>
          <p:cNvSpPr txBox="1"/>
          <p:nvPr/>
        </p:nvSpPr>
        <p:spPr>
          <a:xfrm>
            <a:off x="6521995" y="4592086"/>
            <a:ext cx="472703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UC Cooperative Extension: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Value-Added Profitability Calculator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51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C9D871-64D9-41D2-8A2C-89510A7C2F9E}"/>
              </a:ext>
            </a:extLst>
          </p:cNvPr>
          <p:cNvSpPr>
            <a:spLocks noGrp="1"/>
          </p:cNvSpPr>
          <p:nvPr>
            <p:ph type="title"/>
          </p:nvPr>
        </p:nvSpPr>
        <p:spPr/>
        <p:txBody>
          <a:bodyPr/>
          <a:lstStyle/>
          <a:p>
            <a:r>
              <a:rPr lang="en-US" dirty="0"/>
              <a:t>Example: Profitability of peach jam (480 jars)</a:t>
            </a:r>
          </a:p>
        </p:txBody>
      </p:sp>
      <p:sp>
        <p:nvSpPr>
          <p:cNvPr id="6" name="Content Placeholder 5">
            <a:extLst>
              <a:ext uri="{FF2B5EF4-FFF2-40B4-BE49-F238E27FC236}">
                <a16:creationId xmlns:a16="http://schemas.microsoft.com/office/drawing/2014/main" id="{44A1DDA3-0CA4-4616-AF7E-AF6F14BB0BC2}"/>
              </a:ext>
            </a:extLst>
          </p:cNvPr>
          <p:cNvSpPr>
            <a:spLocks noGrp="1"/>
          </p:cNvSpPr>
          <p:nvPr>
            <p:ph idx="1"/>
          </p:nvPr>
        </p:nvSpPr>
        <p:spPr>
          <a:xfrm>
            <a:off x="838200" y="1814285"/>
            <a:ext cx="6433457" cy="4362677"/>
          </a:xfrm>
        </p:spPr>
        <p:txBody>
          <a:bodyPr>
            <a:normAutofit fontScale="47500" lnSpcReduction="20000"/>
          </a:bodyPr>
          <a:lstStyle/>
          <a:p>
            <a:pPr marL="0" indent="0">
              <a:buNone/>
            </a:pPr>
            <a:r>
              <a:rPr lang="en-US" sz="4000" b="1" dirty="0"/>
              <a:t>BUYING PEACHES FROM YOURSELF</a:t>
            </a:r>
          </a:p>
          <a:p>
            <a:pPr marL="0" indent="0">
              <a:buNone/>
            </a:pPr>
            <a:r>
              <a:rPr lang="en-US" sz="4000" dirty="0"/>
              <a:t>20 cases at 24 </a:t>
            </a:r>
            <a:r>
              <a:rPr lang="en-US" sz="4000" dirty="0" err="1"/>
              <a:t>lbs</a:t>
            </a:r>
            <a:r>
              <a:rPr lang="en-US" sz="4000" dirty="0"/>
              <a:t> each			$3,360</a:t>
            </a:r>
          </a:p>
          <a:p>
            <a:pPr marL="0" indent="0">
              <a:buNone/>
            </a:pPr>
            <a:endParaRPr lang="en-US" sz="4000" dirty="0"/>
          </a:p>
          <a:p>
            <a:pPr marL="0" indent="0">
              <a:buNone/>
            </a:pPr>
            <a:r>
              <a:rPr lang="en-US" sz="4000" b="1" dirty="0"/>
              <a:t>DIRECT COSTS</a:t>
            </a:r>
          </a:p>
          <a:p>
            <a:pPr marL="0" indent="0">
              <a:buNone/>
            </a:pPr>
            <a:r>
              <a:rPr lang="en-US" sz="4000" dirty="0"/>
              <a:t>Jam ingredients and glass		$1,155.73</a:t>
            </a:r>
          </a:p>
          <a:p>
            <a:pPr marL="0" indent="0">
              <a:buNone/>
            </a:pPr>
            <a:r>
              <a:rPr lang="en-US" sz="4000" dirty="0"/>
              <a:t>Labor, processing and driving		$922.50</a:t>
            </a:r>
          </a:p>
          <a:p>
            <a:pPr marL="0" indent="0">
              <a:buNone/>
            </a:pPr>
            <a:endParaRPr lang="en-US" sz="4000" dirty="0"/>
          </a:p>
          <a:p>
            <a:pPr marL="0" indent="0">
              <a:buNone/>
            </a:pPr>
            <a:r>
              <a:rPr lang="en-US" sz="4000" b="1" dirty="0"/>
              <a:t>INDIRECT COSTS</a:t>
            </a:r>
          </a:p>
          <a:p>
            <a:pPr marL="0" indent="0">
              <a:buNone/>
            </a:pPr>
            <a:r>
              <a:rPr lang="en-US" sz="4000" dirty="0"/>
              <a:t>Mileage					$20.40</a:t>
            </a:r>
          </a:p>
          <a:p>
            <a:pPr marL="0" indent="0">
              <a:buNone/>
            </a:pPr>
            <a:r>
              <a:rPr lang="en-US" sz="4000" dirty="0"/>
              <a:t>Storage					$100</a:t>
            </a:r>
          </a:p>
          <a:p>
            <a:pPr marL="0" indent="0">
              <a:buNone/>
            </a:pPr>
            <a:r>
              <a:rPr lang="en-US" sz="4000" dirty="0"/>
              <a:t>Product Liability Insurance		$300</a:t>
            </a:r>
          </a:p>
          <a:p>
            <a:pPr marL="0" indent="0">
              <a:buNone/>
            </a:pPr>
            <a:r>
              <a:rPr lang="en-US" sz="4000" dirty="0"/>
              <a:t>Regulatory Fees				$305</a:t>
            </a:r>
          </a:p>
        </p:txBody>
      </p:sp>
      <p:sp>
        <p:nvSpPr>
          <p:cNvPr id="8" name="TextBox 7">
            <a:extLst>
              <a:ext uri="{FF2B5EF4-FFF2-40B4-BE49-F238E27FC236}">
                <a16:creationId xmlns:a16="http://schemas.microsoft.com/office/drawing/2014/main" id="{11A4903D-803C-4C58-8C2C-6F6BD2F1A5AF}"/>
              </a:ext>
            </a:extLst>
          </p:cNvPr>
          <p:cNvSpPr txBox="1"/>
          <p:nvPr/>
        </p:nvSpPr>
        <p:spPr>
          <a:xfrm>
            <a:off x="8069943" y="1799771"/>
            <a:ext cx="3797802" cy="1015663"/>
          </a:xfrm>
          <a:prstGeom prst="rect">
            <a:avLst/>
          </a:prstGeom>
          <a:solidFill>
            <a:schemeClr val="accent4"/>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 PROFIT/LOSS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Net Profit	      $336.77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 Profit Margin     5%</a:t>
            </a:r>
          </a:p>
        </p:txBody>
      </p:sp>
    </p:spTree>
    <p:extLst>
      <p:ext uri="{BB962C8B-B14F-4D97-AF65-F5344CB8AC3E}">
        <p14:creationId xmlns:p14="http://schemas.microsoft.com/office/powerpoint/2010/main" val="182515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C9D871-64D9-41D2-8A2C-89510A7C2F9E}"/>
              </a:ext>
            </a:extLst>
          </p:cNvPr>
          <p:cNvSpPr>
            <a:spLocks noGrp="1"/>
          </p:cNvSpPr>
          <p:nvPr>
            <p:ph type="title"/>
          </p:nvPr>
        </p:nvSpPr>
        <p:spPr/>
        <p:txBody>
          <a:bodyPr/>
          <a:lstStyle/>
          <a:p>
            <a:r>
              <a:rPr lang="en-US" dirty="0"/>
              <a:t>Example: Profitability of peach jam (480 jars)</a:t>
            </a:r>
          </a:p>
        </p:txBody>
      </p:sp>
      <p:sp>
        <p:nvSpPr>
          <p:cNvPr id="6" name="Content Placeholder 5">
            <a:extLst>
              <a:ext uri="{FF2B5EF4-FFF2-40B4-BE49-F238E27FC236}">
                <a16:creationId xmlns:a16="http://schemas.microsoft.com/office/drawing/2014/main" id="{44A1DDA3-0CA4-4616-AF7E-AF6F14BB0BC2}"/>
              </a:ext>
            </a:extLst>
          </p:cNvPr>
          <p:cNvSpPr>
            <a:spLocks noGrp="1"/>
          </p:cNvSpPr>
          <p:nvPr>
            <p:ph idx="1"/>
          </p:nvPr>
        </p:nvSpPr>
        <p:spPr>
          <a:xfrm>
            <a:off x="838200" y="1814285"/>
            <a:ext cx="6433457" cy="4362677"/>
          </a:xfrm>
        </p:spPr>
        <p:txBody>
          <a:bodyPr>
            <a:normAutofit fontScale="47500" lnSpcReduction="20000"/>
          </a:bodyPr>
          <a:lstStyle/>
          <a:p>
            <a:pPr marL="0" indent="0">
              <a:buNone/>
            </a:pPr>
            <a:r>
              <a:rPr lang="en-US" sz="4000" b="1" dirty="0"/>
              <a:t>BUYING PEACHES FROM YOURSELF</a:t>
            </a:r>
          </a:p>
          <a:p>
            <a:pPr marL="0" indent="0">
              <a:buNone/>
            </a:pPr>
            <a:r>
              <a:rPr lang="en-US" sz="4000" dirty="0"/>
              <a:t>20 cases at 24 </a:t>
            </a:r>
            <a:r>
              <a:rPr lang="en-US" sz="4000" dirty="0" err="1"/>
              <a:t>lbs</a:t>
            </a:r>
            <a:r>
              <a:rPr lang="en-US" sz="4000" dirty="0"/>
              <a:t> each			$3,360</a:t>
            </a:r>
          </a:p>
          <a:p>
            <a:pPr marL="0" indent="0">
              <a:buNone/>
            </a:pPr>
            <a:endParaRPr lang="en-US" sz="4000" dirty="0"/>
          </a:p>
          <a:p>
            <a:pPr marL="0" indent="0">
              <a:buNone/>
            </a:pPr>
            <a:r>
              <a:rPr lang="en-US" sz="4000" b="1" dirty="0"/>
              <a:t>DIRECT COSTS</a:t>
            </a:r>
          </a:p>
          <a:p>
            <a:pPr marL="0" indent="0">
              <a:buNone/>
            </a:pPr>
            <a:r>
              <a:rPr lang="en-US" sz="4000" dirty="0"/>
              <a:t>Jam ingredients and glass		$1,155.73</a:t>
            </a:r>
          </a:p>
          <a:p>
            <a:pPr marL="0" indent="0">
              <a:buNone/>
            </a:pPr>
            <a:r>
              <a:rPr lang="en-US" sz="4000" dirty="0"/>
              <a:t>Labor, processing and driving		$922.50</a:t>
            </a:r>
          </a:p>
          <a:p>
            <a:pPr marL="0" indent="0">
              <a:buNone/>
            </a:pPr>
            <a:endParaRPr lang="en-US" sz="4000" dirty="0"/>
          </a:p>
          <a:p>
            <a:pPr marL="0" indent="0">
              <a:buNone/>
            </a:pPr>
            <a:r>
              <a:rPr lang="en-US" sz="4000" b="1" dirty="0"/>
              <a:t>INDIRECT COSTS</a:t>
            </a:r>
          </a:p>
          <a:p>
            <a:pPr marL="0" indent="0">
              <a:buNone/>
            </a:pPr>
            <a:r>
              <a:rPr lang="en-US" sz="4000" dirty="0"/>
              <a:t>Mileage					$20.40</a:t>
            </a:r>
          </a:p>
          <a:p>
            <a:pPr marL="0" indent="0">
              <a:buNone/>
            </a:pPr>
            <a:r>
              <a:rPr lang="en-US" sz="4000" dirty="0"/>
              <a:t>Storage					$100</a:t>
            </a:r>
          </a:p>
          <a:p>
            <a:pPr marL="0" indent="0">
              <a:buNone/>
            </a:pPr>
            <a:r>
              <a:rPr lang="en-US" sz="4000" dirty="0"/>
              <a:t>Product Liability Insurance		$300</a:t>
            </a:r>
          </a:p>
          <a:p>
            <a:pPr marL="0" indent="0">
              <a:buNone/>
            </a:pPr>
            <a:r>
              <a:rPr lang="en-US" sz="4000" dirty="0"/>
              <a:t>Regulatory Fees				</a:t>
            </a:r>
            <a:r>
              <a:rPr lang="en-US" sz="4000" dirty="0">
                <a:highlight>
                  <a:srgbClr val="FFFF00"/>
                </a:highlight>
              </a:rPr>
              <a:t>$707</a:t>
            </a:r>
          </a:p>
        </p:txBody>
      </p:sp>
      <p:sp>
        <p:nvSpPr>
          <p:cNvPr id="8" name="TextBox 7">
            <a:extLst>
              <a:ext uri="{FF2B5EF4-FFF2-40B4-BE49-F238E27FC236}">
                <a16:creationId xmlns:a16="http://schemas.microsoft.com/office/drawing/2014/main" id="{11A4903D-803C-4C58-8C2C-6F6BD2F1A5AF}"/>
              </a:ext>
            </a:extLst>
          </p:cNvPr>
          <p:cNvSpPr txBox="1"/>
          <p:nvPr/>
        </p:nvSpPr>
        <p:spPr>
          <a:xfrm>
            <a:off x="8069943" y="1799771"/>
            <a:ext cx="3686628" cy="1015663"/>
          </a:xfrm>
          <a:prstGeom prst="rect">
            <a:avLst/>
          </a:prstGeom>
          <a:solidFill>
            <a:schemeClr val="accent4"/>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 PROFIT/LOSS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Net Loss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65.23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 Profit Margin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cxnSp>
        <p:nvCxnSpPr>
          <p:cNvPr id="9" name="Straight Arrow Connector 8">
            <a:extLst>
              <a:ext uri="{FF2B5EF4-FFF2-40B4-BE49-F238E27FC236}">
                <a16:creationId xmlns:a16="http://schemas.microsoft.com/office/drawing/2014/main" id="{5386C41A-E0EC-4F0A-BC7B-1B8AEE359008}"/>
              </a:ext>
            </a:extLst>
          </p:cNvPr>
          <p:cNvCxnSpPr>
            <a:cxnSpLocks/>
          </p:cNvCxnSpPr>
          <p:nvPr/>
        </p:nvCxnSpPr>
        <p:spPr>
          <a:xfrm flipV="1">
            <a:off x="6142567" y="5152247"/>
            <a:ext cx="1774976" cy="4554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C5B88A-84F8-4F98-8477-FEAEE6583C17}"/>
              </a:ext>
            </a:extLst>
          </p:cNvPr>
          <p:cNvSpPr txBox="1"/>
          <p:nvPr/>
        </p:nvSpPr>
        <p:spPr>
          <a:xfrm>
            <a:off x="7917543" y="4952192"/>
            <a:ext cx="34834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 Farm stand permit, $402</a:t>
            </a:r>
          </a:p>
        </p:txBody>
      </p:sp>
    </p:spTree>
    <p:extLst>
      <p:ext uri="{BB962C8B-B14F-4D97-AF65-F5344CB8AC3E}">
        <p14:creationId xmlns:p14="http://schemas.microsoft.com/office/powerpoint/2010/main" val="2531698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FBD27-FBCD-4781-944E-E89E05E1E4FD}"/>
              </a:ext>
            </a:extLst>
          </p:cNvPr>
          <p:cNvSpPr>
            <a:spLocks noGrp="1"/>
          </p:cNvSpPr>
          <p:nvPr>
            <p:ph type="ctrTitle"/>
          </p:nvPr>
        </p:nvSpPr>
        <p:spPr>
          <a:xfrm>
            <a:off x="1524000" y="832077"/>
            <a:ext cx="9144000" cy="1113455"/>
          </a:xfrm>
        </p:spPr>
        <p:txBody>
          <a:bodyPr/>
          <a:lstStyle/>
          <a:p>
            <a:r>
              <a:rPr lang="en-US" dirty="0"/>
              <a:t>Agenda</a:t>
            </a:r>
          </a:p>
        </p:txBody>
      </p:sp>
      <p:sp>
        <p:nvSpPr>
          <p:cNvPr id="3" name="Subtitle 2">
            <a:extLst>
              <a:ext uri="{FF2B5EF4-FFF2-40B4-BE49-F238E27FC236}">
                <a16:creationId xmlns:a16="http://schemas.microsoft.com/office/drawing/2014/main" id="{4FC0F38B-EF04-4ADA-9A9A-AB8651F55DFA}"/>
              </a:ext>
            </a:extLst>
          </p:cNvPr>
          <p:cNvSpPr>
            <a:spLocks noGrp="1"/>
          </p:cNvSpPr>
          <p:nvPr>
            <p:ph type="subTitle" idx="1"/>
          </p:nvPr>
        </p:nvSpPr>
        <p:spPr>
          <a:xfrm>
            <a:off x="1852863" y="2185597"/>
            <a:ext cx="8486274" cy="3064042"/>
          </a:xfrm>
        </p:spPr>
        <p:txBody>
          <a:bodyPr>
            <a:normAutofit fontScale="70000" lnSpcReduction="20000"/>
          </a:bodyPr>
          <a:lstStyle/>
          <a:p>
            <a:pPr algn="l"/>
            <a:r>
              <a:rPr lang="en-US" sz="3600" b="1" dirty="0"/>
              <a:t>Part 1</a:t>
            </a:r>
            <a:r>
              <a:rPr lang="en-US" sz="3600" dirty="0"/>
              <a:t>: Establishing and operating a cottage food business  </a:t>
            </a:r>
          </a:p>
          <a:p>
            <a:pPr algn="l"/>
            <a:r>
              <a:rPr lang="en-US" dirty="0"/>
              <a:t>9:45  – 10:15  	Sac County EMD on CFO licenses (30 min)</a:t>
            </a:r>
          </a:p>
          <a:p>
            <a:pPr algn="l"/>
            <a:r>
              <a:rPr lang="en-US" dirty="0"/>
              <a:t>10:15 – 10:30 	Panel response (15 minutes)</a:t>
            </a:r>
          </a:p>
          <a:p>
            <a:pPr algn="l"/>
            <a:r>
              <a:rPr lang="en-US" dirty="0"/>
              <a:t>10:30 – 10:40 	UCCE presentation on other licenses (10 min)</a:t>
            </a:r>
          </a:p>
          <a:p>
            <a:pPr algn="l"/>
            <a:r>
              <a:rPr lang="en-US" dirty="0"/>
              <a:t>10:40 – 10:55	Panel response (15 min)</a:t>
            </a:r>
          </a:p>
          <a:p>
            <a:pPr algn="l"/>
            <a:r>
              <a:rPr lang="en-US" dirty="0"/>
              <a:t>10:55 – 11:00 	Break (5 min)</a:t>
            </a:r>
          </a:p>
          <a:p>
            <a:pPr algn="l"/>
            <a:r>
              <a:rPr lang="en-US" dirty="0"/>
              <a:t>11:00 – 11:40	Marketing panel (40 min)</a:t>
            </a:r>
          </a:p>
          <a:p>
            <a:pPr algn="l"/>
            <a:r>
              <a:rPr lang="en-US" dirty="0"/>
              <a:t>11:40 – 12:10	Announcements and lunch (20)</a:t>
            </a:r>
          </a:p>
          <a:p>
            <a:pPr algn="l"/>
            <a:endParaRPr lang="en-US" dirty="0"/>
          </a:p>
        </p:txBody>
      </p:sp>
    </p:spTree>
    <p:extLst>
      <p:ext uri="{BB962C8B-B14F-4D97-AF65-F5344CB8AC3E}">
        <p14:creationId xmlns:p14="http://schemas.microsoft.com/office/powerpoint/2010/main" val="364503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230AC1-EBAD-43ED-BCC6-774101018A22}"/>
              </a:ext>
            </a:extLst>
          </p:cNvPr>
          <p:cNvSpPr>
            <a:spLocks noGrp="1"/>
          </p:cNvSpPr>
          <p:nvPr>
            <p:ph type="pic" idx="13"/>
          </p:nvPr>
        </p:nvSpPr>
        <p:spPr/>
      </p:sp>
      <p:sp>
        <p:nvSpPr>
          <p:cNvPr id="7" name="Content Placeholder 6">
            <a:extLst>
              <a:ext uri="{FF2B5EF4-FFF2-40B4-BE49-F238E27FC236}">
                <a16:creationId xmlns:a16="http://schemas.microsoft.com/office/drawing/2014/main" id="{50FD109D-22FA-41AA-970D-F1147B2CBBB7}"/>
              </a:ext>
            </a:extLst>
          </p:cNvPr>
          <p:cNvSpPr>
            <a:spLocks noGrp="1"/>
          </p:cNvSpPr>
          <p:nvPr>
            <p:ph idx="15"/>
          </p:nvPr>
        </p:nvSpPr>
        <p:spPr/>
        <p:txBody>
          <a:bodyPr/>
          <a:lstStyle/>
          <a:p>
            <a:pPr marL="0" indent="0">
              <a:buNone/>
            </a:pPr>
            <a:r>
              <a:rPr lang="en-US" i="1" dirty="0"/>
              <a:t>What if I’m not making a profit? </a:t>
            </a:r>
            <a:endParaRPr lang="en-US" dirty="0"/>
          </a:p>
          <a:p>
            <a:pPr marL="514350" indent="-514350">
              <a:buAutoNum type="arabicPeriod"/>
            </a:pPr>
            <a:r>
              <a:rPr lang="en-US" dirty="0"/>
              <a:t>Bring costs down</a:t>
            </a:r>
          </a:p>
          <a:p>
            <a:pPr marL="514350" indent="-514350">
              <a:buAutoNum type="arabicPeriod"/>
            </a:pPr>
            <a:r>
              <a:rPr lang="en-US" dirty="0"/>
              <a:t>Increase prices or volume</a:t>
            </a:r>
          </a:p>
          <a:p>
            <a:pPr marL="514350" indent="-514350">
              <a:buAutoNum type="arabicPeriod"/>
            </a:pPr>
            <a:r>
              <a:rPr lang="en-US" dirty="0"/>
              <a:t>Choose to sell raw produce</a:t>
            </a:r>
          </a:p>
        </p:txBody>
      </p:sp>
      <p:sp>
        <p:nvSpPr>
          <p:cNvPr id="4" name="Title 3">
            <a:extLst>
              <a:ext uri="{FF2B5EF4-FFF2-40B4-BE49-F238E27FC236}">
                <a16:creationId xmlns:a16="http://schemas.microsoft.com/office/drawing/2014/main" id="{B57D043B-3AF7-4FA2-8C20-D8F96CA969CB}"/>
              </a:ext>
            </a:extLst>
          </p:cNvPr>
          <p:cNvSpPr>
            <a:spLocks noGrp="1"/>
          </p:cNvSpPr>
          <p:nvPr>
            <p:ph type="title"/>
          </p:nvPr>
        </p:nvSpPr>
        <p:spPr/>
        <p:txBody>
          <a:bodyPr/>
          <a:lstStyle/>
          <a:p>
            <a:r>
              <a:rPr lang="en-US" dirty="0"/>
              <a:t>Profitability analysis: Decision points</a:t>
            </a:r>
          </a:p>
        </p:txBody>
      </p:sp>
      <p:pic>
        <p:nvPicPr>
          <p:cNvPr id="10" name="Picture Placeholder 9">
            <a:extLst>
              <a:ext uri="{FF2B5EF4-FFF2-40B4-BE49-F238E27FC236}">
                <a16:creationId xmlns:a16="http://schemas.microsoft.com/office/drawing/2014/main" id="{736D3DD1-D81F-418A-8333-669689AD9A00}"/>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23671" r="23671"/>
          <a:stretch>
            <a:fillRect/>
          </a:stretch>
        </p:blipFill>
        <p:spPr/>
      </p:pic>
    </p:spTree>
    <p:extLst>
      <p:ext uri="{BB962C8B-B14F-4D97-AF65-F5344CB8AC3E}">
        <p14:creationId xmlns:p14="http://schemas.microsoft.com/office/powerpoint/2010/main" val="1326949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CECB87A-FDC0-443E-BC5A-D186AD30B8E2}"/>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3916" r="23916"/>
          <a:stretch>
            <a:fillRect/>
          </a:stretch>
        </p:blipFill>
        <p:spPr>
          <a:xfrm>
            <a:off x="132534" y="127000"/>
            <a:ext cx="5157672" cy="6594475"/>
          </a:xfrm>
        </p:spPr>
      </p:pic>
      <p:sp>
        <p:nvSpPr>
          <p:cNvPr id="4" name="Content Placeholder 3">
            <a:extLst>
              <a:ext uri="{FF2B5EF4-FFF2-40B4-BE49-F238E27FC236}">
                <a16:creationId xmlns:a16="http://schemas.microsoft.com/office/drawing/2014/main" id="{99BCDC23-E724-CA4E-A6E3-7EC1D541D206}"/>
              </a:ext>
            </a:extLst>
          </p:cNvPr>
          <p:cNvSpPr>
            <a:spLocks noGrp="1"/>
          </p:cNvSpPr>
          <p:nvPr>
            <p:ph idx="16"/>
          </p:nvPr>
        </p:nvSpPr>
        <p:spPr>
          <a:xfrm>
            <a:off x="5677988" y="1575881"/>
            <a:ext cx="5675811" cy="5069393"/>
          </a:xfrm>
        </p:spPr>
        <p:txBody>
          <a:bodyPr>
            <a:normAutofit/>
          </a:bodyPr>
          <a:lstStyle/>
          <a:p>
            <a:r>
              <a:rPr lang="en-US" dirty="0"/>
              <a:t>KNOW YOUR NUMBERS – you can then analyze new opportunities quickly. </a:t>
            </a:r>
            <a:r>
              <a:rPr lang="en-US" b="1" dirty="0"/>
              <a:t>We have a responsibility to know our numbers</a:t>
            </a:r>
            <a:r>
              <a:rPr lang="en-US" dirty="0"/>
              <a:t> so that we’re not undercutting other farmers.</a:t>
            </a:r>
          </a:p>
          <a:p>
            <a:r>
              <a:rPr lang="en-US" dirty="0"/>
              <a:t>If an enterprise is losing money or only generating a small gross margin, </a:t>
            </a:r>
            <a:r>
              <a:rPr lang="en-US" b="1" dirty="0"/>
              <a:t>fix it or drop it</a:t>
            </a:r>
            <a:r>
              <a:rPr lang="en-US" dirty="0"/>
              <a:t>. Don’t let it distract you from your core enterprise.</a:t>
            </a:r>
          </a:p>
        </p:txBody>
      </p:sp>
      <p:sp>
        <p:nvSpPr>
          <p:cNvPr id="9" name="Title 8">
            <a:extLst>
              <a:ext uri="{FF2B5EF4-FFF2-40B4-BE49-F238E27FC236}">
                <a16:creationId xmlns:a16="http://schemas.microsoft.com/office/drawing/2014/main" id="{36596494-A5BB-4C7E-8CBE-E4153C32BB95}"/>
              </a:ext>
            </a:extLst>
          </p:cNvPr>
          <p:cNvSpPr>
            <a:spLocks noGrp="1"/>
          </p:cNvSpPr>
          <p:nvPr>
            <p:ph type="title"/>
          </p:nvPr>
        </p:nvSpPr>
        <p:spPr>
          <a:xfrm>
            <a:off x="5677988" y="212727"/>
            <a:ext cx="6260012" cy="1363154"/>
          </a:xfrm>
        </p:spPr>
        <p:txBody>
          <a:bodyPr/>
          <a:lstStyle/>
          <a:p>
            <a:r>
              <a:rPr lang="en-US" dirty="0">
                <a:hlinkClick r:id="rId4"/>
              </a:rPr>
              <a:t>Economic Principles for Small-Scale Farmers</a:t>
            </a:r>
            <a:endParaRPr lang="en-US" dirty="0"/>
          </a:p>
        </p:txBody>
      </p:sp>
    </p:spTree>
    <p:extLst>
      <p:ext uri="{BB962C8B-B14F-4D97-AF65-F5344CB8AC3E}">
        <p14:creationId xmlns:p14="http://schemas.microsoft.com/office/powerpoint/2010/main" val="3939187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24153BA-EF69-422C-A515-AB069E1138B1}"/>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0900" r="20900"/>
          <a:stretch>
            <a:fillRect/>
          </a:stretch>
        </p:blipFill>
        <p:spPr/>
      </p:pic>
      <p:sp>
        <p:nvSpPr>
          <p:cNvPr id="6" name="Content Placeholder 5">
            <a:extLst>
              <a:ext uri="{FF2B5EF4-FFF2-40B4-BE49-F238E27FC236}">
                <a16:creationId xmlns:a16="http://schemas.microsoft.com/office/drawing/2014/main" id="{6B3A0C9A-A7A9-4222-BE86-14EDD302DA79}"/>
              </a:ext>
            </a:extLst>
          </p:cNvPr>
          <p:cNvSpPr>
            <a:spLocks noGrp="1"/>
          </p:cNvSpPr>
          <p:nvPr>
            <p:ph idx="15"/>
          </p:nvPr>
        </p:nvSpPr>
        <p:spPr>
          <a:xfrm>
            <a:off x="838200" y="1422401"/>
            <a:ext cx="5675811" cy="4754561"/>
          </a:xfrm>
        </p:spPr>
        <p:txBody>
          <a:bodyPr>
            <a:normAutofit/>
          </a:bodyPr>
          <a:lstStyle/>
          <a:p>
            <a:r>
              <a:rPr lang="en-US" dirty="0"/>
              <a:t>What crops could be a good fit?</a:t>
            </a:r>
          </a:p>
          <a:p>
            <a:pPr lvl="1"/>
            <a:r>
              <a:rPr lang="en-US" dirty="0"/>
              <a:t>Signature crops for your farm</a:t>
            </a:r>
          </a:p>
          <a:p>
            <a:pPr lvl="1"/>
            <a:r>
              <a:rPr lang="en-US" dirty="0"/>
              <a:t>Abundance</a:t>
            </a:r>
          </a:p>
          <a:p>
            <a:pPr lvl="1"/>
            <a:r>
              <a:rPr lang="en-US" dirty="0"/>
              <a:t>Waste, seconds</a:t>
            </a:r>
          </a:p>
          <a:p>
            <a:r>
              <a:rPr lang="en-US" dirty="0"/>
              <a:t>Do I have the time do this well? </a:t>
            </a:r>
          </a:p>
          <a:p>
            <a:r>
              <a:rPr lang="en-US" dirty="0"/>
              <a:t>Do I enjoy the work of drying, dehydrating, packaging, etc.? </a:t>
            </a:r>
          </a:p>
          <a:p>
            <a:r>
              <a:rPr lang="en-US" dirty="0"/>
              <a:t>What is my tolerance for navigating regulations? </a:t>
            </a:r>
          </a:p>
          <a:p>
            <a:endParaRPr lang="en-US" dirty="0"/>
          </a:p>
          <a:p>
            <a:endParaRPr lang="en-US" dirty="0"/>
          </a:p>
          <a:p>
            <a:endParaRPr lang="en-US" dirty="0"/>
          </a:p>
        </p:txBody>
      </p:sp>
      <p:sp>
        <p:nvSpPr>
          <p:cNvPr id="4" name="Title 3">
            <a:extLst>
              <a:ext uri="{FF2B5EF4-FFF2-40B4-BE49-F238E27FC236}">
                <a16:creationId xmlns:a16="http://schemas.microsoft.com/office/drawing/2014/main" id="{BB7CB62A-F84F-48F7-A8B8-4BEFCE2A973E}"/>
              </a:ext>
            </a:extLst>
          </p:cNvPr>
          <p:cNvSpPr>
            <a:spLocks noGrp="1"/>
          </p:cNvSpPr>
          <p:nvPr>
            <p:ph type="title"/>
          </p:nvPr>
        </p:nvSpPr>
        <p:spPr>
          <a:xfrm>
            <a:off x="838200" y="681039"/>
            <a:ext cx="5675811" cy="741362"/>
          </a:xfrm>
        </p:spPr>
        <p:txBody>
          <a:bodyPr/>
          <a:lstStyle/>
          <a:p>
            <a:r>
              <a:rPr lang="en-US" dirty="0"/>
              <a:t>Final questions</a:t>
            </a:r>
          </a:p>
        </p:txBody>
      </p:sp>
      <p:pic>
        <p:nvPicPr>
          <p:cNvPr id="11" name="Picture Placeholder 10">
            <a:extLst>
              <a:ext uri="{FF2B5EF4-FFF2-40B4-BE49-F238E27FC236}">
                <a16:creationId xmlns:a16="http://schemas.microsoft.com/office/drawing/2014/main" id="{D31EF75E-31A6-46A0-971D-E4AAFA016747}"/>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20900" r="20900"/>
          <a:stretch>
            <a:fillRect/>
          </a:stretch>
        </p:blipFill>
        <p:spPr/>
      </p:pic>
    </p:spTree>
    <p:extLst>
      <p:ext uri="{BB962C8B-B14F-4D97-AF65-F5344CB8AC3E}">
        <p14:creationId xmlns:p14="http://schemas.microsoft.com/office/powerpoint/2010/main" val="1912827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6F74-B6E4-3547-B00E-20BCB695A240}"/>
              </a:ext>
            </a:extLst>
          </p:cNvPr>
          <p:cNvSpPr>
            <a:spLocks noGrp="1"/>
          </p:cNvSpPr>
          <p:nvPr>
            <p:ph type="title"/>
          </p:nvPr>
        </p:nvSpPr>
        <p:spPr/>
        <p:txBody>
          <a:bodyPr/>
          <a:lstStyle/>
          <a:p>
            <a:r>
              <a:rPr lang="en-US" dirty="0"/>
              <a:t>Processed Food Registration</a:t>
            </a:r>
          </a:p>
        </p:txBody>
      </p:sp>
    </p:spTree>
    <p:extLst>
      <p:ext uri="{BB962C8B-B14F-4D97-AF65-F5344CB8AC3E}">
        <p14:creationId xmlns:p14="http://schemas.microsoft.com/office/powerpoint/2010/main" val="2376791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p:txBody>
          <a:bodyPr>
            <a:normAutofit/>
          </a:bodyPr>
          <a:lstStyle/>
          <a:p>
            <a:r>
              <a:rPr lang="en-US" dirty="0"/>
              <a:t>Food safety risk, regulations and cost</a:t>
            </a:r>
          </a:p>
        </p:txBody>
      </p:sp>
      <p:pic>
        <p:nvPicPr>
          <p:cNvPr id="4" name="Content Placeholder 3">
            <a:hlinkClick r:id="rId3"/>
            <a:extLst>
              <a:ext uri="{FF2B5EF4-FFF2-40B4-BE49-F238E27FC236}">
                <a16:creationId xmlns:a16="http://schemas.microsoft.com/office/drawing/2014/main" id="{03909C32-EF22-427F-80C6-BD933E017F7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72081" y="1508110"/>
            <a:ext cx="6243144" cy="4604319"/>
          </a:xfrm>
        </p:spPr>
      </p:pic>
      <p:pic>
        <p:nvPicPr>
          <p:cNvPr id="5" name="Picture 4">
            <a:extLst>
              <a:ext uri="{FF2B5EF4-FFF2-40B4-BE49-F238E27FC236}">
                <a16:creationId xmlns:a16="http://schemas.microsoft.com/office/drawing/2014/main" id="{D7582EFD-D6BA-41E3-BFAB-040560878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5225" y="1859810"/>
            <a:ext cx="1569190" cy="1569190"/>
          </a:xfrm>
          <a:prstGeom prst="rect">
            <a:avLst/>
          </a:prstGeom>
        </p:spPr>
      </p:pic>
      <p:pic>
        <p:nvPicPr>
          <p:cNvPr id="9" name="Picture 8">
            <a:extLst>
              <a:ext uri="{FF2B5EF4-FFF2-40B4-BE49-F238E27FC236}">
                <a16:creationId xmlns:a16="http://schemas.microsoft.com/office/drawing/2014/main" id="{387BA052-F867-4A53-8CBD-3E0A25D2F5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541" y="1715252"/>
            <a:ext cx="2619375" cy="1743075"/>
          </a:xfrm>
          <a:prstGeom prst="rect">
            <a:avLst/>
          </a:prstGeom>
        </p:spPr>
      </p:pic>
      <p:pic>
        <p:nvPicPr>
          <p:cNvPr id="11" name="Picture 10">
            <a:extLst>
              <a:ext uri="{FF2B5EF4-FFF2-40B4-BE49-F238E27FC236}">
                <a16:creationId xmlns:a16="http://schemas.microsoft.com/office/drawing/2014/main" id="{2A0062A6-0C50-49AC-A692-F34AF44CC9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8737" y="1861828"/>
            <a:ext cx="1043119" cy="1564679"/>
          </a:xfrm>
          <a:prstGeom prst="rect">
            <a:avLst/>
          </a:prstGeom>
        </p:spPr>
      </p:pic>
      <p:pic>
        <p:nvPicPr>
          <p:cNvPr id="13" name="Picture 12">
            <a:extLst>
              <a:ext uri="{FF2B5EF4-FFF2-40B4-BE49-F238E27FC236}">
                <a16:creationId xmlns:a16="http://schemas.microsoft.com/office/drawing/2014/main" id="{FBE7CF4F-4984-45B7-AB91-1BBAAE950B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540" y="3664367"/>
            <a:ext cx="2619375" cy="1743075"/>
          </a:xfrm>
          <a:prstGeom prst="rect">
            <a:avLst/>
          </a:prstGeom>
        </p:spPr>
      </p:pic>
      <p:pic>
        <p:nvPicPr>
          <p:cNvPr id="15" name="Picture 14">
            <a:extLst>
              <a:ext uri="{FF2B5EF4-FFF2-40B4-BE49-F238E27FC236}">
                <a16:creationId xmlns:a16="http://schemas.microsoft.com/office/drawing/2014/main" id="{28C5BFE7-EE2E-4E64-910B-97F7B0E759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5225" y="3664367"/>
            <a:ext cx="2776631" cy="2110944"/>
          </a:xfrm>
          <a:prstGeom prst="rect">
            <a:avLst/>
          </a:prstGeom>
        </p:spPr>
      </p:pic>
    </p:spTree>
    <p:extLst>
      <p:ext uri="{BB962C8B-B14F-4D97-AF65-F5344CB8AC3E}">
        <p14:creationId xmlns:p14="http://schemas.microsoft.com/office/powerpoint/2010/main" val="458987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C3A48E-E2E5-4A23-9449-425F5EADFA88}"/>
              </a:ext>
            </a:extLst>
          </p:cNvPr>
          <p:cNvSpPr>
            <a:spLocks noGrp="1"/>
          </p:cNvSpPr>
          <p:nvPr>
            <p:ph type="title"/>
          </p:nvPr>
        </p:nvSpPr>
        <p:spPr/>
        <p:txBody>
          <a:bodyPr>
            <a:normAutofit fontScale="90000"/>
          </a:bodyPr>
          <a:lstStyle/>
          <a:p>
            <a:r>
              <a:rPr lang="en-US" dirty="0"/>
              <a:t>UC Food Safety: </a:t>
            </a:r>
            <a:r>
              <a:rPr lang="en-US" dirty="0">
                <a:hlinkClick r:id="rId3">
                  <a:extLst>
                    <a:ext uri="{A12FA001-AC4F-418D-AE19-62706E023703}">
                      <ahyp:hlinkClr xmlns:ahyp="http://schemas.microsoft.com/office/drawing/2018/hyperlinkcolor" val="tx"/>
                    </a:ext>
                  </a:extLst>
                </a:hlinkClick>
              </a:rPr>
              <a:t>Products that likely require a PFR</a:t>
            </a:r>
            <a:endParaRPr lang="en-US" dirty="0"/>
          </a:p>
        </p:txBody>
      </p:sp>
      <p:sp>
        <p:nvSpPr>
          <p:cNvPr id="5" name="Content Placeholder 4">
            <a:extLst>
              <a:ext uri="{FF2B5EF4-FFF2-40B4-BE49-F238E27FC236}">
                <a16:creationId xmlns:a16="http://schemas.microsoft.com/office/drawing/2014/main" id="{57D09431-3088-471B-A93E-697D4BF991C3}"/>
              </a:ext>
            </a:extLst>
          </p:cNvPr>
          <p:cNvSpPr>
            <a:spLocks noGrp="1"/>
          </p:cNvSpPr>
          <p:nvPr>
            <p:ph idx="1"/>
          </p:nvPr>
        </p:nvSpPr>
        <p:spPr>
          <a:xfrm>
            <a:off x="838200" y="3041583"/>
            <a:ext cx="6140116" cy="3135380"/>
          </a:xfrm>
        </p:spPr>
        <p:txBody>
          <a:bodyPr>
            <a:normAutofit/>
          </a:bodyPr>
          <a:lstStyle/>
          <a:p>
            <a:r>
              <a:rPr lang="en-US" sz="2500" dirty="0"/>
              <a:t>Some baked Goods</a:t>
            </a:r>
          </a:p>
          <a:p>
            <a:r>
              <a:rPr lang="en-US" sz="2500" dirty="0"/>
              <a:t>Noodles</a:t>
            </a:r>
          </a:p>
          <a:p>
            <a:r>
              <a:rPr lang="en-US" sz="2500" dirty="0"/>
              <a:t>Oils (safflower, olive, sunflower)</a:t>
            </a:r>
          </a:p>
          <a:p>
            <a:r>
              <a:rPr lang="en-US" sz="2500" dirty="0"/>
              <a:t>Canned fruits</a:t>
            </a:r>
          </a:p>
          <a:p>
            <a:r>
              <a:rPr lang="en-US" sz="2500" dirty="0"/>
              <a:t>Canned tomatoes</a:t>
            </a:r>
          </a:p>
          <a:p>
            <a:r>
              <a:rPr lang="en-US" sz="2500" dirty="0"/>
              <a:t>Refrigerated foods</a:t>
            </a:r>
          </a:p>
        </p:txBody>
      </p:sp>
      <p:sp>
        <p:nvSpPr>
          <p:cNvPr id="6" name="TextBox 5">
            <a:extLst>
              <a:ext uri="{FF2B5EF4-FFF2-40B4-BE49-F238E27FC236}">
                <a16:creationId xmlns:a16="http://schemas.microsoft.com/office/drawing/2014/main" id="{07A592A9-AB15-48BF-BC65-4A114F590D31}"/>
              </a:ext>
            </a:extLst>
          </p:cNvPr>
          <p:cNvSpPr txBox="1"/>
          <p:nvPr/>
        </p:nvSpPr>
        <p:spPr>
          <a:xfrm>
            <a:off x="7247823" y="2935706"/>
            <a:ext cx="4610501" cy="34470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 jams/jellies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Fruit based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Non-traditional bases if water activity below 0.85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Traditionally fermented foods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Kimchi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Sauerkraut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Fermented pickle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79EDEA0-3CEC-4C4C-B5F8-81BCBDCC4D12}"/>
              </a:ext>
            </a:extLst>
          </p:cNvPr>
          <p:cNvSpPr txBox="1"/>
          <p:nvPr/>
        </p:nvSpPr>
        <p:spPr>
          <a:xfrm>
            <a:off x="838200" y="1838425"/>
            <a:ext cx="1066437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These are presented as examples and exemptions exist depending on product formulation: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032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5981-9258-4D7C-956A-D4E38F47EDE6}"/>
              </a:ext>
            </a:extLst>
          </p:cNvPr>
          <p:cNvSpPr>
            <a:spLocks noGrp="1"/>
          </p:cNvSpPr>
          <p:nvPr>
            <p:ph type="title"/>
          </p:nvPr>
        </p:nvSpPr>
        <p:spPr/>
        <p:txBody>
          <a:bodyPr/>
          <a:lstStyle/>
          <a:p>
            <a:r>
              <a:rPr lang="en-US" dirty="0"/>
              <a:t>Examples of commercial kitchens</a:t>
            </a:r>
          </a:p>
        </p:txBody>
      </p:sp>
      <p:pic>
        <p:nvPicPr>
          <p:cNvPr id="5" name="Picture 4">
            <a:extLst>
              <a:ext uri="{FF2B5EF4-FFF2-40B4-BE49-F238E27FC236}">
                <a16:creationId xmlns:a16="http://schemas.microsoft.com/office/drawing/2014/main" id="{8BFE4A71-D2ED-4F59-B3C6-7F1DFCD5B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68" y="2186224"/>
            <a:ext cx="3449434" cy="2300072"/>
          </a:xfrm>
          <a:prstGeom prst="rect">
            <a:avLst/>
          </a:prstGeom>
        </p:spPr>
      </p:pic>
      <p:sp>
        <p:nvSpPr>
          <p:cNvPr id="6" name="TextBox 5">
            <a:extLst>
              <a:ext uri="{FF2B5EF4-FFF2-40B4-BE49-F238E27FC236}">
                <a16:creationId xmlns:a16="http://schemas.microsoft.com/office/drawing/2014/main" id="{D0BFBF28-84E4-4482-8EF9-B9C52EFAF4C6}"/>
              </a:ext>
            </a:extLst>
          </p:cNvPr>
          <p:cNvSpPr txBox="1"/>
          <p:nvPr/>
        </p:nvSpPr>
        <p:spPr>
          <a:xfrm>
            <a:off x="455307" y="1783395"/>
            <a:ext cx="31937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Raleys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 Food Lab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AgStart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0B646E9-0FB0-4239-B55A-7B431980A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2268" y="2186224"/>
            <a:ext cx="4102767" cy="2736399"/>
          </a:xfrm>
          <a:prstGeom prst="rect">
            <a:avLst/>
          </a:prstGeom>
        </p:spPr>
      </p:pic>
      <p:sp>
        <p:nvSpPr>
          <p:cNvPr id="9" name="TextBox 8">
            <a:extLst>
              <a:ext uri="{FF2B5EF4-FFF2-40B4-BE49-F238E27FC236}">
                <a16:creationId xmlns:a16="http://schemas.microsoft.com/office/drawing/2014/main" id="{6914FD30-44DA-4A57-96DD-13B483A27CE0}"/>
              </a:ext>
            </a:extLst>
          </p:cNvPr>
          <p:cNvSpPr txBox="1"/>
          <p:nvPr/>
        </p:nvSpPr>
        <p:spPr>
          <a:xfrm>
            <a:off x="3936134" y="1756611"/>
            <a:ext cx="43150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Unitarian Universalist Society of Sacramento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DBD6CDE-520C-48AE-8BC5-4F6D71AF8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6000" y="2186224"/>
            <a:ext cx="3456392" cy="2300072"/>
          </a:xfrm>
          <a:prstGeom prst="rect">
            <a:avLst/>
          </a:prstGeom>
        </p:spPr>
      </p:pic>
      <p:sp>
        <p:nvSpPr>
          <p:cNvPr id="12" name="TextBox 11">
            <a:extLst>
              <a:ext uri="{FF2B5EF4-FFF2-40B4-BE49-F238E27FC236}">
                <a16:creationId xmlns:a16="http://schemas.microsoft.com/office/drawing/2014/main" id="{60F075F8-63E4-4E45-AC59-7CADF3C36779}"/>
              </a:ext>
            </a:extLst>
          </p:cNvPr>
          <p:cNvSpPr txBox="1"/>
          <p:nvPr/>
        </p:nvSpPr>
        <p:spPr>
          <a:xfrm>
            <a:off x="8534401" y="1756611"/>
            <a:ext cx="33399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Lulu’s Kitchen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849D4BA-AB5E-4E50-B205-A272FCE511C5}"/>
              </a:ext>
            </a:extLst>
          </p:cNvPr>
          <p:cNvSpPr txBox="1"/>
          <p:nvPr/>
        </p:nvSpPr>
        <p:spPr>
          <a:xfrm>
            <a:off x="8526000" y="4728411"/>
            <a:ext cx="3331567"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Minimum monthly membership is $125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$35 hour per station, 2-hr min.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Storage is an extra fee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518D12D-D5FE-4FCF-A820-2AD437E928D0}"/>
              </a:ext>
            </a:extLst>
          </p:cNvPr>
          <p:cNvSpPr txBox="1"/>
          <p:nvPr/>
        </p:nvSpPr>
        <p:spPr>
          <a:xfrm>
            <a:off x="4042268" y="5295900"/>
            <a:ext cx="410276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6EA2CA4-14B3-4480-9C47-BDE6AF5DFD3A}"/>
              </a:ext>
            </a:extLst>
          </p:cNvPr>
          <p:cNvSpPr txBox="1"/>
          <p:nvPr/>
        </p:nvSpPr>
        <p:spPr>
          <a:xfrm>
            <a:off x="216568" y="4922623"/>
            <a:ext cx="3432499"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$750 deposit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$25 per hour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Storage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983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AFA3-DDAD-48F3-A6B1-37ACF2EC12FE}"/>
              </a:ext>
            </a:extLst>
          </p:cNvPr>
          <p:cNvSpPr>
            <a:spLocks noGrp="1"/>
          </p:cNvSpPr>
          <p:nvPr>
            <p:ph type="title"/>
          </p:nvPr>
        </p:nvSpPr>
        <p:spPr/>
        <p:txBody>
          <a:bodyPr/>
          <a:lstStyle/>
          <a:p>
            <a:r>
              <a:rPr lang="en-US" dirty="0"/>
              <a:t>Cannery License</a:t>
            </a:r>
          </a:p>
        </p:txBody>
      </p:sp>
      <p:sp>
        <p:nvSpPr>
          <p:cNvPr id="3" name="Text Placeholder 2">
            <a:extLst>
              <a:ext uri="{FF2B5EF4-FFF2-40B4-BE49-F238E27FC236}">
                <a16:creationId xmlns:a16="http://schemas.microsoft.com/office/drawing/2014/main" id="{E5C9C03A-BBF5-43F1-8F3F-241F4F540DF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25862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7FAD3-A370-482C-98E1-CDFBA1C09A0F}"/>
              </a:ext>
            </a:extLst>
          </p:cNvPr>
          <p:cNvSpPr>
            <a:spLocks noGrp="1"/>
          </p:cNvSpPr>
          <p:nvPr>
            <p:ph type="title"/>
          </p:nvPr>
        </p:nvSpPr>
        <p:spPr/>
        <p:txBody>
          <a:bodyPr>
            <a:normAutofit fontScale="90000"/>
          </a:bodyPr>
          <a:lstStyle/>
          <a:p>
            <a:r>
              <a:rPr lang="en-US" dirty="0"/>
              <a:t>UC Food Safety: </a:t>
            </a:r>
            <a:r>
              <a:rPr lang="en-US" dirty="0">
                <a:hlinkClick r:id="rId3">
                  <a:extLst>
                    <a:ext uri="{A12FA001-AC4F-418D-AE19-62706E023703}">
                      <ahyp:hlinkClr xmlns:ahyp="http://schemas.microsoft.com/office/drawing/2018/hyperlinkcolor" val="tx"/>
                    </a:ext>
                  </a:extLst>
                </a:hlinkClick>
              </a:rPr>
              <a:t>Products likely to require a Cannery License in California</a:t>
            </a:r>
            <a:endParaRPr lang="en-US" dirty="0"/>
          </a:p>
        </p:txBody>
      </p:sp>
      <p:sp>
        <p:nvSpPr>
          <p:cNvPr id="5" name="Content Placeholder 4">
            <a:extLst>
              <a:ext uri="{FF2B5EF4-FFF2-40B4-BE49-F238E27FC236}">
                <a16:creationId xmlns:a16="http://schemas.microsoft.com/office/drawing/2014/main" id="{BBABB6BB-9A90-4B3B-9345-430F9F5A6FA9}"/>
              </a:ext>
            </a:extLst>
          </p:cNvPr>
          <p:cNvSpPr>
            <a:spLocks noGrp="1"/>
          </p:cNvSpPr>
          <p:nvPr>
            <p:ph idx="1"/>
          </p:nvPr>
        </p:nvSpPr>
        <p:spPr>
          <a:xfrm>
            <a:off x="6403435" y="1683624"/>
            <a:ext cx="5099137" cy="4351338"/>
          </a:xfrm>
        </p:spPr>
        <p:txBody>
          <a:bodyPr>
            <a:normAutofit/>
          </a:bodyPr>
          <a:lstStyle/>
          <a:p>
            <a:pPr marL="0" indent="0">
              <a:buNone/>
            </a:pPr>
            <a:r>
              <a:rPr lang="en-US" sz="1800" b="1" dirty="0"/>
              <a:t>Low-acid canned foods</a:t>
            </a:r>
          </a:p>
          <a:p>
            <a:r>
              <a:rPr lang="en-US" sz="1800" dirty="0"/>
              <a:t>Canned vegetables</a:t>
            </a:r>
          </a:p>
          <a:p>
            <a:r>
              <a:rPr lang="en-US" sz="1800" dirty="0"/>
              <a:t>Canned soups</a:t>
            </a:r>
          </a:p>
          <a:p>
            <a:r>
              <a:rPr lang="en-US" sz="1800" dirty="0"/>
              <a:t>Canned stocks</a:t>
            </a:r>
          </a:p>
          <a:p>
            <a:pPr marL="0" indent="0">
              <a:buNone/>
            </a:pPr>
            <a:endParaRPr lang="en-US" sz="1800" dirty="0"/>
          </a:p>
          <a:p>
            <a:pPr marL="0" indent="0">
              <a:buNone/>
            </a:pPr>
            <a:r>
              <a:rPr lang="en-US" sz="1800" dirty="0"/>
              <a:t>*Only items that are traditional fermented products to which no acid (vinegar, lemon juice, etc.) is added in the recipe are exempt from the CA pH Control Program</a:t>
            </a:r>
          </a:p>
        </p:txBody>
      </p:sp>
      <p:sp>
        <p:nvSpPr>
          <p:cNvPr id="6" name="TextBox 5">
            <a:extLst>
              <a:ext uri="{FF2B5EF4-FFF2-40B4-BE49-F238E27FC236}">
                <a16:creationId xmlns:a16="http://schemas.microsoft.com/office/drawing/2014/main" id="{022814DD-68ED-417C-A036-5A55336B9FFF}"/>
              </a:ext>
            </a:extLst>
          </p:cNvPr>
          <p:cNvSpPr txBox="1"/>
          <p:nvPr/>
        </p:nvSpPr>
        <p:spPr>
          <a:xfrm>
            <a:off x="1054511" y="1683624"/>
            <a:ext cx="503914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is not an exhaustive list and products may fall under different categories depending on the product formulation. The products listed here are given as general examples. All products need to be evaluated on a case-by-case basis by the CA Process authority.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Acidified canned foods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Canned tomato sauces with added vegetables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Canned salsa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Vinegar vegetable pickles (not fermented*)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Hot sauces (not fermented*)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Pickled eggs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Relishes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28000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5DE8-2F75-4F3A-A4EF-D1300647D9DC}"/>
              </a:ext>
            </a:extLst>
          </p:cNvPr>
          <p:cNvSpPr>
            <a:spLocks noGrp="1"/>
          </p:cNvSpPr>
          <p:nvPr>
            <p:ph type="title"/>
          </p:nvPr>
        </p:nvSpPr>
        <p:spPr/>
        <p:txBody>
          <a:bodyPr>
            <a:normAutofit fontScale="90000"/>
          </a:bodyPr>
          <a:lstStyle/>
          <a:p>
            <a:r>
              <a:rPr lang="en-US" dirty="0"/>
              <a:t>Examples of canneries that co-pack with small farms</a:t>
            </a:r>
          </a:p>
        </p:txBody>
      </p:sp>
      <p:pic>
        <p:nvPicPr>
          <p:cNvPr id="5" name="Content Placeholder 4">
            <a:extLst>
              <a:ext uri="{FF2B5EF4-FFF2-40B4-BE49-F238E27FC236}">
                <a16:creationId xmlns:a16="http://schemas.microsoft.com/office/drawing/2014/main" id="{75B18D85-E883-4B2D-8D5F-9D4876E733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2034" y="1647824"/>
            <a:ext cx="2971800" cy="4847007"/>
          </a:xfrm>
        </p:spPr>
      </p:pic>
      <p:pic>
        <p:nvPicPr>
          <p:cNvPr id="10" name="Picture 9">
            <a:extLst>
              <a:ext uri="{FF2B5EF4-FFF2-40B4-BE49-F238E27FC236}">
                <a16:creationId xmlns:a16="http://schemas.microsoft.com/office/drawing/2014/main" id="{03885846-36BF-4D7D-BABF-3292FDF26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314" y="1647824"/>
            <a:ext cx="2552574" cy="2578100"/>
          </a:xfrm>
          <a:prstGeom prst="rect">
            <a:avLst/>
          </a:prstGeom>
        </p:spPr>
      </p:pic>
      <p:pic>
        <p:nvPicPr>
          <p:cNvPr id="12" name="Picture 11">
            <a:extLst>
              <a:ext uri="{FF2B5EF4-FFF2-40B4-BE49-F238E27FC236}">
                <a16:creationId xmlns:a16="http://schemas.microsoft.com/office/drawing/2014/main" id="{AD23147F-3326-4A03-922E-65FB0E5237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834" y="4457700"/>
            <a:ext cx="2847534" cy="1905000"/>
          </a:xfrm>
          <a:prstGeom prst="rect">
            <a:avLst/>
          </a:prstGeom>
        </p:spPr>
      </p:pic>
      <p:pic>
        <p:nvPicPr>
          <p:cNvPr id="14" name="Picture 13">
            <a:extLst>
              <a:ext uri="{FF2B5EF4-FFF2-40B4-BE49-F238E27FC236}">
                <a16:creationId xmlns:a16="http://schemas.microsoft.com/office/drawing/2014/main" id="{D2C326C7-B5D5-4381-8441-193A49D368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0976" y="1647824"/>
            <a:ext cx="3329996" cy="3086100"/>
          </a:xfrm>
          <a:prstGeom prst="rect">
            <a:avLst/>
          </a:prstGeom>
        </p:spPr>
      </p:pic>
      <p:pic>
        <p:nvPicPr>
          <p:cNvPr id="18" name="Picture 17">
            <a:extLst>
              <a:ext uri="{FF2B5EF4-FFF2-40B4-BE49-F238E27FC236}">
                <a16:creationId xmlns:a16="http://schemas.microsoft.com/office/drawing/2014/main" id="{F97ED768-CD6A-42B1-ACD3-295D28A5B6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8420" y="4888256"/>
            <a:ext cx="1672552" cy="1254414"/>
          </a:xfrm>
          <a:prstGeom prst="rect">
            <a:avLst/>
          </a:prstGeom>
        </p:spPr>
      </p:pic>
      <p:pic>
        <p:nvPicPr>
          <p:cNvPr id="20" name="Picture 19">
            <a:extLst>
              <a:ext uri="{FF2B5EF4-FFF2-40B4-BE49-F238E27FC236}">
                <a16:creationId xmlns:a16="http://schemas.microsoft.com/office/drawing/2014/main" id="{168BF7C5-5ABC-4822-973E-FDF00105B7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0976" y="4888256"/>
            <a:ext cx="1508725" cy="1131544"/>
          </a:xfrm>
          <a:prstGeom prst="rect">
            <a:avLst/>
          </a:prstGeom>
        </p:spPr>
      </p:pic>
    </p:spTree>
    <p:extLst>
      <p:ext uri="{BB962C8B-B14F-4D97-AF65-F5344CB8AC3E}">
        <p14:creationId xmlns:p14="http://schemas.microsoft.com/office/powerpoint/2010/main" val="3038807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FBD27-FBCD-4781-944E-E89E05E1E4FD}"/>
              </a:ext>
            </a:extLst>
          </p:cNvPr>
          <p:cNvSpPr>
            <a:spLocks noGrp="1"/>
          </p:cNvSpPr>
          <p:nvPr>
            <p:ph type="ctrTitle"/>
          </p:nvPr>
        </p:nvSpPr>
        <p:spPr>
          <a:xfrm>
            <a:off x="1524000" y="832077"/>
            <a:ext cx="9144000" cy="1113455"/>
          </a:xfrm>
        </p:spPr>
        <p:txBody>
          <a:bodyPr/>
          <a:lstStyle/>
          <a:p>
            <a:r>
              <a:rPr lang="en-US" dirty="0"/>
              <a:t>Agenda</a:t>
            </a:r>
          </a:p>
        </p:txBody>
      </p:sp>
      <p:sp>
        <p:nvSpPr>
          <p:cNvPr id="6" name="Subtitle 2">
            <a:extLst>
              <a:ext uri="{FF2B5EF4-FFF2-40B4-BE49-F238E27FC236}">
                <a16:creationId xmlns:a16="http://schemas.microsoft.com/office/drawing/2014/main" id="{03240CB9-2C5D-4BB7-B484-286EB14F931E}"/>
              </a:ext>
            </a:extLst>
          </p:cNvPr>
          <p:cNvSpPr txBox="1">
            <a:spLocks/>
          </p:cNvSpPr>
          <p:nvPr/>
        </p:nvSpPr>
        <p:spPr>
          <a:xfrm>
            <a:off x="1524000" y="2213810"/>
            <a:ext cx="8726905" cy="30640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6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Part 2</a:t>
            </a:r>
            <a:r>
              <a:rPr kumimoji="0" lang="en-US" sz="24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Master Food Preserver techniques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12:10 – 12:15 	Orientation and getting into groups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12:15 – 12:45	Rotation 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12:45 – 1:15		Rotation 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1:15 – 1:45 		Rotation 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1:45 – 2:00		Evaluations and give-away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1596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CCB3-68C7-45C0-BC1D-B108FC762448}"/>
              </a:ext>
            </a:extLst>
          </p:cNvPr>
          <p:cNvSpPr>
            <a:spLocks noGrp="1"/>
          </p:cNvSpPr>
          <p:nvPr>
            <p:ph type="title"/>
          </p:nvPr>
        </p:nvSpPr>
        <p:spPr/>
        <p:txBody>
          <a:bodyPr>
            <a:normAutofit fontScale="90000"/>
          </a:bodyPr>
          <a:lstStyle/>
          <a:p>
            <a:r>
              <a:rPr lang="en-US" dirty="0"/>
              <a:t>Examples of canneries that co-pack with small farms</a:t>
            </a:r>
          </a:p>
        </p:txBody>
      </p:sp>
      <p:pic>
        <p:nvPicPr>
          <p:cNvPr id="5" name="Content Placeholder 4">
            <a:extLst>
              <a:ext uri="{FF2B5EF4-FFF2-40B4-BE49-F238E27FC236}">
                <a16:creationId xmlns:a16="http://schemas.microsoft.com/office/drawing/2014/main" id="{29C34C13-1A95-4B8E-9F91-E4C803701F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8267" y="2003425"/>
            <a:ext cx="8723457" cy="3331210"/>
          </a:xfrm>
        </p:spPr>
      </p:pic>
      <p:pic>
        <p:nvPicPr>
          <p:cNvPr id="7" name="Picture 6">
            <a:extLst>
              <a:ext uri="{FF2B5EF4-FFF2-40B4-BE49-F238E27FC236}">
                <a16:creationId xmlns:a16="http://schemas.microsoft.com/office/drawing/2014/main" id="{26B3DB36-26E9-470D-9960-7B3130B28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76" y="2003425"/>
            <a:ext cx="2914809" cy="3331210"/>
          </a:xfrm>
          <a:prstGeom prst="rect">
            <a:avLst/>
          </a:prstGeom>
        </p:spPr>
      </p:pic>
    </p:spTree>
    <p:extLst>
      <p:ext uri="{BB962C8B-B14F-4D97-AF65-F5344CB8AC3E}">
        <p14:creationId xmlns:p14="http://schemas.microsoft.com/office/powerpoint/2010/main" val="1181822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ADCF0D-C882-4A7B-8BC5-52E177368519}"/>
              </a:ext>
            </a:extLst>
          </p:cNvPr>
          <p:cNvSpPr>
            <a:spLocks noGrp="1"/>
          </p:cNvSpPr>
          <p:nvPr>
            <p:ph type="title"/>
          </p:nvPr>
        </p:nvSpPr>
        <p:spPr/>
        <p:txBody>
          <a:bodyPr/>
          <a:lstStyle/>
          <a:p>
            <a:r>
              <a:rPr lang="en-US" dirty="0"/>
              <a:t>Panel response</a:t>
            </a:r>
          </a:p>
        </p:txBody>
      </p:sp>
    </p:spTree>
    <p:extLst>
      <p:ext uri="{BB962C8B-B14F-4D97-AF65-F5344CB8AC3E}">
        <p14:creationId xmlns:p14="http://schemas.microsoft.com/office/powerpoint/2010/main" val="294615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AE0FFC-F75F-4EE1-8DBB-682E4B77E0B8}"/>
              </a:ext>
            </a:extLst>
          </p:cNvPr>
          <p:cNvSpPr>
            <a:spLocks noGrp="1"/>
          </p:cNvSpPr>
          <p:nvPr>
            <p:ph type="title"/>
          </p:nvPr>
        </p:nvSpPr>
        <p:spPr/>
        <p:txBody>
          <a:bodyPr/>
          <a:lstStyle/>
          <a:p>
            <a:r>
              <a:rPr lang="en-US" dirty="0"/>
              <a:t>Evaluating a value-added enterprise</a:t>
            </a:r>
          </a:p>
        </p:txBody>
      </p:sp>
      <p:sp>
        <p:nvSpPr>
          <p:cNvPr id="7" name="Content Placeholder 6">
            <a:extLst>
              <a:ext uri="{FF2B5EF4-FFF2-40B4-BE49-F238E27FC236}">
                <a16:creationId xmlns:a16="http://schemas.microsoft.com/office/drawing/2014/main" id="{A46D819F-7659-46D9-8876-604C0065614A}"/>
              </a:ext>
            </a:extLst>
          </p:cNvPr>
          <p:cNvSpPr>
            <a:spLocks noGrp="1"/>
          </p:cNvSpPr>
          <p:nvPr>
            <p:ph idx="1"/>
          </p:nvPr>
        </p:nvSpPr>
        <p:spPr>
          <a:xfrm>
            <a:off x="4728857" y="1608804"/>
            <a:ext cx="2729591" cy="1823815"/>
          </a:xfrm>
          <a:solidFill>
            <a:schemeClr val="accent4"/>
          </a:solidFill>
          <a:ln w="38100">
            <a:solidFill>
              <a:schemeClr val="tx1"/>
            </a:solid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buNone/>
            </a:pPr>
            <a:endParaRPr lang="en-US" b="1" dirty="0"/>
          </a:p>
          <a:p>
            <a:pPr marL="0" indent="0" algn="ctr">
              <a:buNone/>
            </a:pPr>
            <a:r>
              <a:rPr lang="en-US" b="1" dirty="0"/>
              <a:t>Marketing</a:t>
            </a:r>
          </a:p>
          <a:p>
            <a:pPr marL="0" indent="0" algn="ctr">
              <a:buNone/>
            </a:pPr>
            <a:r>
              <a:rPr lang="en-US" dirty="0"/>
              <a:t>Market windows</a:t>
            </a:r>
          </a:p>
          <a:p>
            <a:pPr marL="0" indent="0" algn="ctr">
              <a:buNone/>
            </a:pPr>
            <a:r>
              <a:rPr lang="en-US" dirty="0"/>
              <a:t>Farm brand</a:t>
            </a:r>
          </a:p>
        </p:txBody>
      </p:sp>
      <p:sp>
        <p:nvSpPr>
          <p:cNvPr id="10" name="Content Placeholder 6">
            <a:extLst>
              <a:ext uri="{FF2B5EF4-FFF2-40B4-BE49-F238E27FC236}">
                <a16:creationId xmlns:a16="http://schemas.microsoft.com/office/drawing/2014/main" id="{DE9D14B8-608C-42C8-9E96-5C689C46E479}"/>
              </a:ext>
            </a:extLst>
          </p:cNvPr>
          <p:cNvSpPr txBox="1">
            <a:spLocks/>
          </p:cNvSpPr>
          <p:nvPr/>
        </p:nvSpPr>
        <p:spPr>
          <a:xfrm>
            <a:off x="891608" y="2258126"/>
            <a:ext cx="2729583" cy="1805678"/>
          </a:xfrm>
          <a:prstGeom prst="rect">
            <a:avLst/>
          </a:prstGeom>
          <a:solidFill>
            <a:schemeClr val="accent4">
              <a:lumMod val="20000"/>
              <a:lumOff val="80000"/>
            </a:scheme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Regulations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Food safety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Sales outlets </a:t>
            </a:r>
          </a:p>
        </p:txBody>
      </p:sp>
      <p:sp>
        <p:nvSpPr>
          <p:cNvPr id="11" name="Content Placeholder 6">
            <a:extLst>
              <a:ext uri="{FF2B5EF4-FFF2-40B4-BE49-F238E27FC236}">
                <a16:creationId xmlns:a16="http://schemas.microsoft.com/office/drawing/2014/main" id="{92595D9F-19E7-484B-8487-2DCB094E73C8}"/>
              </a:ext>
            </a:extLst>
          </p:cNvPr>
          <p:cNvSpPr txBox="1">
            <a:spLocks/>
          </p:cNvSpPr>
          <p:nvPr/>
        </p:nvSpPr>
        <p:spPr>
          <a:xfrm>
            <a:off x="4554912" y="4161162"/>
            <a:ext cx="3221490" cy="1952540"/>
          </a:xfrm>
          <a:prstGeom prst="rect">
            <a:avLst/>
          </a:prstGeom>
          <a:solidFill>
            <a:schemeClr val="accent4">
              <a:lumMod val="20000"/>
              <a:lumOff val="80000"/>
            </a:scheme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Profit analysis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Direct, indirect costs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Profit margin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Farm mission</a:t>
            </a:r>
          </a:p>
        </p:txBody>
      </p:sp>
      <p:cxnSp>
        <p:nvCxnSpPr>
          <p:cNvPr id="14" name="Straight Arrow Connector 13">
            <a:extLst>
              <a:ext uri="{FF2B5EF4-FFF2-40B4-BE49-F238E27FC236}">
                <a16:creationId xmlns:a16="http://schemas.microsoft.com/office/drawing/2014/main" id="{89E43098-65B0-4D90-B24C-51FD6C0EE00D}"/>
              </a:ext>
            </a:extLst>
          </p:cNvPr>
          <p:cNvCxnSpPr>
            <a:cxnSpLocks/>
          </p:cNvCxnSpPr>
          <p:nvPr/>
        </p:nvCxnSpPr>
        <p:spPr>
          <a:xfrm>
            <a:off x="3027150" y="4265235"/>
            <a:ext cx="889908" cy="5471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CCB53E-5195-4B12-B669-577A881DB966}"/>
              </a:ext>
            </a:extLst>
          </p:cNvPr>
          <p:cNvCxnSpPr>
            <a:cxnSpLocks/>
          </p:cNvCxnSpPr>
          <p:nvPr/>
        </p:nvCxnSpPr>
        <p:spPr>
          <a:xfrm>
            <a:off x="6162427" y="3517900"/>
            <a:ext cx="3231" cy="5504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EFE98A-95FE-49DB-8562-C33D97921168}"/>
              </a:ext>
            </a:extLst>
          </p:cNvPr>
          <p:cNvCxnSpPr>
            <a:cxnSpLocks/>
          </p:cNvCxnSpPr>
          <p:nvPr/>
        </p:nvCxnSpPr>
        <p:spPr>
          <a:xfrm flipH="1">
            <a:off x="8414256" y="4265235"/>
            <a:ext cx="720837" cy="5471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6">
            <a:extLst>
              <a:ext uri="{FF2B5EF4-FFF2-40B4-BE49-F238E27FC236}">
                <a16:creationId xmlns:a16="http://schemas.microsoft.com/office/drawing/2014/main" id="{9DF9D175-2C13-49FC-8BC5-718A636228F1}"/>
              </a:ext>
            </a:extLst>
          </p:cNvPr>
          <p:cNvSpPr txBox="1">
            <a:spLocks/>
          </p:cNvSpPr>
          <p:nvPr/>
        </p:nvSpPr>
        <p:spPr>
          <a:xfrm>
            <a:off x="8570150" y="2143565"/>
            <a:ext cx="2729583" cy="1805678"/>
          </a:xfrm>
          <a:prstGeom prst="rect">
            <a:avLst/>
          </a:prstGeom>
          <a:solidFill>
            <a:schemeClr val="accent4">
              <a:lumMod val="20000"/>
              <a:lumOff val="80000"/>
            </a:scheme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Resources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Business support programs</a:t>
            </a:r>
          </a:p>
        </p:txBody>
      </p:sp>
    </p:spTree>
    <p:extLst>
      <p:ext uri="{BB962C8B-B14F-4D97-AF65-F5344CB8AC3E}">
        <p14:creationId xmlns:p14="http://schemas.microsoft.com/office/powerpoint/2010/main" val="1761670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3670E49-56F1-441D-8D68-06F7F1CDFCEC}"/>
              </a:ext>
            </a:extLst>
          </p:cNvPr>
          <p:cNvSpPr>
            <a:spLocks noGrp="1"/>
          </p:cNvSpPr>
          <p:nvPr>
            <p:ph idx="16"/>
          </p:nvPr>
        </p:nvSpPr>
        <p:spPr/>
        <p:txBody>
          <a:bodyPr/>
          <a:lstStyle/>
          <a:p>
            <a:r>
              <a:rPr lang="en-US" dirty="0"/>
              <a:t>Dried foods are susceptible to </a:t>
            </a:r>
            <a:r>
              <a:rPr lang="en-US" b="1" dirty="0"/>
              <a:t>insect contamination</a:t>
            </a:r>
            <a:r>
              <a:rPr lang="en-US" dirty="0"/>
              <a:t> and </a:t>
            </a:r>
            <a:r>
              <a:rPr lang="en-US" b="1" dirty="0"/>
              <a:t>moisture reabsorption</a:t>
            </a:r>
          </a:p>
          <a:p>
            <a:r>
              <a:rPr lang="en-US" dirty="0"/>
              <a:t>Packaging techniques:</a:t>
            </a:r>
          </a:p>
          <a:p>
            <a:pPr lvl="1"/>
            <a:r>
              <a:rPr lang="en-US" dirty="0"/>
              <a:t>Vacuum sealing</a:t>
            </a:r>
          </a:p>
          <a:p>
            <a:pPr lvl="1"/>
            <a:r>
              <a:rPr lang="en-US" dirty="0"/>
              <a:t>Adding oxygen absorbers</a:t>
            </a:r>
          </a:p>
          <a:p>
            <a:pPr lvl="1"/>
            <a:r>
              <a:rPr lang="en-US" dirty="0"/>
              <a:t>Opaque packaging, e.g. mylar</a:t>
            </a:r>
          </a:p>
          <a:p>
            <a:pPr lvl="1"/>
            <a:endParaRPr lang="en-US" dirty="0"/>
          </a:p>
        </p:txBody>
      </p:sp>
      <p:pic>
        <p:nvPicPr>
          <p:cNvPr id="17" name="Picture Placeholder 16">
            <a:extLst>
              <a:ext uri="{FF2B5EF4-FFF2-40B4-BE49-F238E27FC236}">
                <a16:creationId xmlns:a16="http://schemas.microsoft.com/office/drawing/2014/main" id="{4C191154-5901-47E4-880E-F8994D85FFB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4125" t="-12961" r="-1667" b="-12961"/>
          <a:stretch/>
        </p:blipFill>
        <p:spPr>
          <a:xfrm>
            <a:off x="237393" y="237391"/>
            <a:ext cx="2461846" cy="2779543"/>
          </a:xfrm>
          <a:solidFill>
            <a:schemeClr val="bg1"/>
          </a:solidFill>
        </p:spPr>
      </p:pic>
      <p:pic>
        <p:nvPicPr>
          <p:cNvPr id="20" name="Picture Placeholder 19">
            <a:extLst>
              <a:ext uri="{FF2B5EF4-FFF2-40B4-BE49-F238E27FC236}">
                <a16:creationId xmlns:a16="http://schemas.microsoft.com/office/drawing/2014/main" id="{F6940F85-25E6-4622-9AC0-E5D0F83BC12E}"/>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7057" r="7057"/>
          <a:stretch>
            <a:fillRect/>
          </a:stretch>
        </p:blipFill>
        <p:spPr/>
      </p:pic>
      <p:pic>
        <p:nvPicPr>
          <p:cNvPr id="15" name="Picture Placeholder 14">
            <a:extLst>
              <a:ext uri="{FF2B5EF4-FFF2-40B4-BE49-F238E27FC236}">
                <a16:creationId xmlns:a16="http://schemas.microsoft.com/office/drawing/2014/main" id="{EC44759F-3730-4BED-9922-5D4CABC05D49}"/>
              </a:ext>
            </a:extLst>
          </p:cNvPr>
          <p:cNvPicPr>
            <a:picLocks noGrp="1" noChangeAspect="1"/>
          </p:cNvPicPr>
          <p:nvPr>
            <p:ph type="pic" idx="14"/>
          </p:nvPr>
        </p:nvPicPr>
        <p:blipFill>
          <a:blip r:embed="rId5">
            <a:extLst>
              <a:ext uri="{28A0092B-C50C-407E-A947-70E740481C1C}">
                <a14:useLocalDpi xmlns:a14="http://schemas.microsoft.com/office/drawing/2010/main" val="0"/>
              </a:ext>
            </a:extLst>
          </a:blip>
          <a:srcRect t="16656" b="16656"/>
          <a:stretch>
            <a:fillRect/>
          </a:stretch>
        </p:blipFill>
        <p:spPr/>
      </p:pic>
      <p:sp>
        <p:nvSpPr>
          <p:cNvPr id="4" name="Title 3">
            <a:extLst>
              <a:ext uri="{FF2B5EF4-FFF2-40B4-BE49-F238E27FC236}">
                <a16:creationId xmlns:a16="http://schemas.microsoft.com/office/drawing/2014/main" id="{BAFB0308-0F64-4156-AA6A-D0BC260972EB}"/>
              </a:ext>
            </a:extLst>
          </p:cNvPr>
          <p:cNvSpPr>
            <a:spLocks noGrp="1"/>
          </p:cNvSpPr>
          <p:nvPr>
            <p:ph type="title"/>
          </p:nvPr>
        </p:nvSpPr>
        <p:spPr/>
        <p:txBody>
          <a:bodyPr/>
          <a:lstStyle/>
          <a:p>
            <a:r>
              <a:rPr lang="en-US" dirty="0"/>
              <a:t>Packaging for food safety and shelf life</a:t>
            </a:r>
          </a:p>
        </p:txBody>
      </p:sp>
    </p:spTree>
    <p:extLst>
      <p:ext uri="{BB962C8B-B14F-4D97-AF65-F5344CB8AC3E}">
        <p14:creationId xmlns:p14="http://schemas.microsoft.com/office/powerpoint/2010/main" val="1238733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66267101-6A87-4488-86EC-981F6DB7869D}"/>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l="4148" r="4148"/>
          <a:stretch>
            <a:fillRect/>
          </a:stretch>
        </p:blipFill>
        <p:spPr/>
      </p:pic>
      <p:sp>
        <p:nvSpPr>
          <p:cNvPr id="7" name="Title 6">
            <a:extLst>
              <a:ext uri="{FF2B5EF4-FFF2-40B4-BE49-F238E27FC236}">
                <a16:creationId xmlns:a16="http://schemas.microsoft.com/office/drawing/2014/main" id="{C7E28751-BBFB-4D3C-948C-9F1AE6A28246}"/>
              </a:ext>
            </a:extLst>
          </p:cNvPr>
          <p:cNvSpPr>
            <a:spLocks noGrp="1"/>
          </p:cNvSpPr>
          <p:nvPr>
            <p:ph type="title"/>
          </p:nvPr>
        </p:nvSpPr>
        <p:spPr/>
        <p:txBody>
          <a:bodyPr/>
          <a:lstStyle/>
          <a:p>
            <a:r>
              <a:rPr lang="en-US" dirty="0"/>
              <a:t>Packaging for food safety and shelf life</a:t>
            </a:r>
          </a:p>
        </p:txBody>
      </p:sp>
      <p:sp>
        <p:nvSpPr>
          <p:cNvPr id="22" name="Content Placeholder 21">
            <a:extLst>
              <a:ext uri="{FF2B5EF4-FFF2-40B4-BE49-F238E27FC236}">
                <a16:creationId xmlns:a16="http://schemas.microsoft.com/office/drawing/2014/main" id="{858E861A-2588-4021-BA55-6349F9EBE397}"/>
              </a:ext>
            </a:extLst>
          </p:cNvPr>
          <p:cNvSpPr>
            <a:spLocks noGrp="1"/>
          </p:cNvSpPr>
          <p:nvPr>
            <p:ph idx="15"/>
          </p:nvPr>
        </p:nvSpPr>
        <p:spPr/>
        <p:txBody>
          <a:bodyPr/>
          <a:lstStyle/>
          <a:p>
            <a:r>
              <a:rPr lang="en-US" dirty="0"/>
              <a:t>Presentation techniques may increase </a:t>
            </a:r>
            <a:r>
              <a:rPr lang="en-US" b="1" dirty="0"/>
              <a:t>consumer confidence </a:t>
            </a:r>
            <a:r>
              <a:rPr lang="en-US" dirty="0"/>
              <a:t>in your product</a:t>
            </a:r>
          </a:p>
          <a:p>
            <a:pPr lvl="1"/>
            <a:r>
              <a:rPr lang="en-US" dirty="0"/>
              <a:t>Shrink bands applied with heat gun</a:t>
            </a:r>
          </a:p>
          <a:p>
            <a:pPr lvl="1"/>
            <a:r>
              <a:rPr lang="en-US" dirty="0"/>
              <a:t>Tamper proof stickers</a:t>
            </a:r>
          </a:p>
          <a:p>
            <a:pPr lvl="1"/>
            <a:endParaRPr lang="en-US" dirty="0"/>
          </a:p>
        </p:txBody>
      </p:sp>
      <p:pic>
        <p:nvPicPr>
          <p:cNvPr id="5" name="Picture Placeholder 4">
            <a:extLst>
              <a:ext uri="{FF2B5EF4-FFF2-40B4-BE49-F238E27FC236}">
                <a16:creationId xmlns:a16="http://schemas.microsoft.com/office/drawing/2014/main" id="{B2B17CF1-2E03-462C-8864-F5FDA2EAB304}"/>
              </a:ext>
            </a:extLst>
          </p:cNvPr>
          <p:cNvPicPr>
            <a:picLocks noGrp="1" noChangeAspect="1"/>
          </p:cNvPicPr>
          <p:nvPr>
            <p:ph type="pic" idx="13"/>
          </p:nvPr>
        </p:nvPicPr>
        <p:blipFill rotWithShape="1">
          <a:blip r:embed="rId4">
            <a:extLst>
              <a:ext uri="{28A0092B-C50C-407E-A947-70E740481C1C}">
                <a14:useLocalDpi xmlns:a14="http://schemas.microsoft.com/office/drawing/2010/main" val="0"/>
              </a:ext>
            </a:extLst>
          </a:blip>
          <a:srcRect l="11667" t="-16884" r="22457" b="-16884"/>
          <a:stretch/>
        </p:blipFill>
        <p:spPr>
          <a:xfrm>
            <a:off x="9715500" y="3562351"/>
            <a:ext cx="2333626" cy="3159124"/>
          </a:xfrm>
          <a:solidFill>
            <a:schemeClr val="bg1"/>
          </a:solidFill>
        </p:spPr>
      </p:pic>
      <p:pic>
        <p:nvPicPr>
          <p:cNvPr id="3" name="Picture Placeholder 2">
            <a:extLst>
              <a:ext uri="{FF2B5EF4-FFF2-40B4-BE49-F238E27FC236}">
                <a16:creationId xmlns:a16="http://schemas.microsoft.com/office/drawing/2014/main" id="{39012255-EB11-400F-A6D6-A409969F7F78}"/>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14206" r="14206"/>
          <a:stretch>
            <a:fillRect/>
          </a:stretch>
        </p:blipFill>
        <p:spPr/>
      </p:pic>
    </p:spTree>
    <p:extLst>
      <p:ext uri="{BB962C8B-B14F-4D97-AF65-F5344CB8AC3E}">
        <p14:creationId xmlns:p14="http://schemas.microsoft.com/office/powerpoint/2010/main" val="377788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5B1-D023-CE4A-9F34-8770E5973A2E}"/>
              </a:ext>
            </a:extLst>
          </p:cNvPr>
          <p:cNvSpPr>
            <a:spLocks noGrp="1"/>
          </p:cNvSpPr>
          <p:nvPr>
            <p:ph type="title"/>
          </p:nvPr>
        </p:nvSpPr>
        <p:spPr/>
        <p:txBody>
          <a:bodyPr/>
          <a:lstStyle/>
          <a:p>
            <a:r>
              <a:rPr lang="en-US" dirty="0"/>
              <a:t>What can you do that no one else can do? </a:t>
            </a:r>
          </a:p>
        </p:txBody>
      </p:sp>
      <p:pic>
        <p:nvPicPr>
          <p:cNvPr id="8" name="Content Placeholder 7">
            <a:extLst>
              <a:ext uri="{FF2B5EF4-FFF2-40B4-BE49-F238E27FC236}">
                <a16:creationId xmlns:a16="http://schemas.microsoft.com/office/drawing/2014/main" id="{6004600E-F229-48AB-9A0C-10F57E809BFA}"/>
              </a:ext>
            </a:extLst>
          </p:cNvPr>
          <p:cNvPicPr>
            <a:picLocks noGrp="1" noChangeAspect="1"/>
          </p:cNvPicPr>
          <p:nvPr>
            <p:ph idx="1"/>
          </p:nvPr>
        </p:nvPicPr>
        <p:blipFill>
          <a:blip r:embed="rId3"/>
          <a:stretch>
            <a:fillRect/>
          </a:stretch>
        </p:blipFill>
        <p:spPr>
          <a:xfrm>
            <a:off x="3924348" y="1825624"/>
            <a:ext cx="3262401" cy="4351338"/>
          </a:xfrm>
          <a:prstGeom prst="rect">
            <a:avLst/>
          </a:prstGeom>
        </p:spPr>
      </p:pic>
      <p:pic>
        <p:nvPicPr>
          <p:cNvPr id="5" name="Picture 4">
            <a:extLst>
              <a:ext uri="{FF2B5EF4-FFF2-40B4-BE49-F238E27FC236}">
                <a16:creationId xmlns:a16="http://schemas.microsoft.com/office/drawing/2014/main" id="{DAA07A9F-392E-499D-BD9A-CA0B475853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95" y="1825624"/>
            <a:ext cx="3452948" cy="3452948"/>
          </a:xfrm>
          <a:prstGeom prst="rect">
            <a:avLst/>
          </a:prstGeom>
        </p:spPr>
      </p:pic>
      <p:pic>
        <p:nvPicPr>
          <p:cNvPr id="9" name="Picture 8">
            <a:extLst>
              <a:ext uri="{FF2B5EF4-FFF2-40B4-BE49-F238E27FC236}">
                <a16:creationId xmlns:a16="http://schemas.microsoft.com/office/drawing/2014/main" id="{D116D454-FCC2-4F86-89C5-42840E896B3D}"/>
              </a:ext>
            </a:extLst>
          </p:cNvPr>
          <p:cNvPicPr>
            <a:picLocks noChangeAspect="1"/>
          </p:cNvPicPr>
          <p:nvPr/>
        </p:nvPicPr>
        <p:blipFill>
          <a:blip r:embed="rId5"/>
          <a:stretch>
            <a:fillRect/>
          </a:stretch>
        </p:blipFill>
        <p:spPr>
          <a:xfrm>
            <a:off x="7605762" y="1825624"/>
            <a:ext cx="4167051" cy="4167051"/>
          </a:xfrm>
          <a:prstGeom prst="rect">
            <a:avLst/>
          </a:prstGeom>
        </p:spPr>
      </p:pic>
    </p:spTree>
    <p:extLst>
      <p:ext uri="{BB962C8B-B14F-4D97-AF65-F5344CB8AC3E}">
        <p14:creationId xmlns:p14="http://schemas.microsoft.com/office/powerpoint/2010/main" val="3553034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AE0FFC-F75F-4EE1-8DBB-682E4B77E0B8}"/>
              </a:ext>
            </a:extLst>
          </p:cNvPr>
          <p:cNvSpPr>
            <a:spLocks noGrp="1"/>
          </p:cNvSpPr>
          <p:nvPr>
            <p:ph type="title"/>
          </p:nvPr>
        </p:nvSpPr>
        <p:spPr/>
        <p:txBody>
          <a:bodyPr/>
          <a:lstStyle/>
          <a:p>
            <a:r>
              <a:rPr lang="en-US" dirty="0"/>
              <a:t>Evaluating a value-added enterprise</a:t>
            </a:r>
          </a:p>
        </p:txBody>
      </p:sp>
      <p:sp>
        <p:nvSpPr>
          <p:cNvPr id="7" name="Content Placeholder 6">
            <a:extLst>
              <a:ext uri="{FF2B5EF4-FFF2-40B4-BE49-F238E27FC236}">
                <a16:creationId xmlns:a16="http://schemas.microsoft.com/office/drawing/2014/main" id="{A46D819F-7659-46D9-8876-604C0065614A}"/>
              </a:ext>
            </a:extLst>
          </p:cNvPr>
          <p:cNvSpPr>
            <a:spLocks noGrp="1"/>
          </p:cNvSpPr>
          <p:nvPr>
            <p:ph idx="1"/>
          </p:nvPr>
        </p:nvSpPr>
        <p:spPr>
          <a:xfrm>
            <a:off x="4800861" y="1853279"/>
            <a:ext cx="2729591" cy="1823815"/>
          </a:xfrm>
          <a:solidFill>
            <a:schemeClr val="accent4">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buNone/>
            </a:pPr>
            <a:endParaRPr lang="en-US" b="1" dirty="0"/>
          </a:p>
          <a:p>
            <a:pPr marL="0" indent="0" algn="ctr">
              <a:buNone/>
            </a:pPr>
            <a:r>
              <a:rPr lang="en-US" b="1" dirty="0"/>
              <a:t>Market Research</a:t>
            </a:r>
          </a:p>
          <a:p>
            <a:pPr marL="0" indent="0" algn="ctr">
              <a:buNone/>
            </a:pPr>
            <a:r>
              <a:rPr lang="en-US" dirty="0"/>
              <a:t>Market windows</a:t>
            </a:r>
          </a:p>
          <a:p>
            <a:pPr marL="0" indent="0" algn="ctr">
              <a:buNone/>
            </a:pPr>
            <a:r>
              <a:rPr lang="en-US" dirty="0"/>
              <a:t>Farm brand</a:t>
            </a:r>
          </a:p>
        </p:txBody>
      </p:sp>
      <p:sp>
        <p:nvSpPr>
          <p:cNvPr id="10" name="Content Placeholder 6">
            <a:extLst>
              <a:ext uri="{FF2B5EF4-FFF2-40B4-BE49-F238E27FC236}">
                <a16:creationId xmlns:a16="http://schemas.microsoft.com/office/drawing/2014/main" id="{DE9D14B8-608C-42C8-9E96-5C689C46E479}"/>
              </a:ext>
            </a:extLst>
          </p:cNvPr>
          <p:cNvSpPr txBox="1">
            <a:spLocks/>
          </p:cNvSpPr>
          <p:nvPr/>
        </p:nvSpPr>
        <p:spPr>
          <a:xfrm>
            <a:off x="1035589" y="1825618"/>
            <a:ext cx="2729583" cy="1805678"/>
          </a:xfrm>
          <a:prstGeom prst="rect">
            <a:avLst/>
          </a:prstGeom>
          <a:solidFill>
            <a:schemeClr val="accent4">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Regulations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Food safety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Sales outlets </a:t>
            </a:r>
          </a:p>
        </p:txBody>
      </p:sp>
      <p:sp>
        <p:nvSpPr>
          <p:cNvPr id="11" name="Content Placeholder 6">
            <a:extLst>
              <a:ext uri="{FF2B5EF4-FFF2-40B4-BE49-F238E27FC236}">
                <a16:creationId xmlns:a16="http://schemas.microsoft.com/office/drawing/2014/main" id="{92595D9F-19E7-484B-8487-2DCB094E73C8}"/>
              </a:ext>
            </a:extLst>
          </p:cNvPr>
          <p:cNvSpPr txBox="1">
            <a:spLocks/>
          </p:cNvSpPr>
          <p:nvPr/>
        </p:nvSpPr>
        <p:spPr>
          <a:xfrm>
            <a:off x="4554912" y="4161162"/>
            <a:ext cx="3221490" cy="1952540"/>
          </a:xfrm>
          <a:prstGeom prst="rect">
            <a:avLst/>
          </a:prstGeom>
          <a:solidFill>
            <a:schemeClr val="accent4">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Profit analysis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Direct, indirect costs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Profit margin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Farm mission</a:t>
            </a:r>
          </a:p>
        </p:txBody>
      </p:sp>
      <p:cxnSp>
        <p:nvCxnSpPr>
          <p:cNvPr id="14" name="Straight Arrow Connector 13">
            <a:extLst>
              <a:ext uri="{FF2B5EF4-FFF2-40B4-BE49-F238E27FC236}">
                <a16:creationId xmlns:a16="http://schemas.microsoft.com/office/drawing/2014/main" id="{89E43098-65B0-4D90-B24C-51FD6C0EE00D}"/>
              </a:ext>
            </a:extLst>
          </p:cNvPr>
          <p:cNvCxnSpPr>
            <a:cxnSpLocks/>
          </p:cNvCxnSpPr>
          <p:nvPr/>
        </p:nvCxnSpPr>
        <p:spPr>
          <a:xfrm>
            <a:off x="3542920" y="3794759"/>
            <a:ext cx="889908" cy="5471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CCB53E-5195-4B12-B669-577A881DB966}"/>
              </a:ext>
            </a:extLst>
          </p:cNvPr>
          <p:cNvCxnSpPr>
            <a:cxnSpLocks/>
          </p:cNvCxnSpPr>
          <p:nvPr/>
        </p:nvCxnSpPr>
        <p:spPr>
          <a:xfrm>
            <a:off x="6165657" y="3755571"/>
            <a:ext cx="0" cy="3127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EFE98A-95FE-49DB-8562-C33D97921168}"/>
              </a:ext>
            </a:extLst>
          </p:cNvPr>
          <p:cNvCxnSpPr>
            <a:cxnSpLocks/>
          </p:cNvCxnSpPr>
          <p:nvPr/>
        </p:nvCxnSpPr>
        <p:spPr>
          <a:xfrm flipH="1">
            <a:off x="7904732" y="3831935"/>
            <a:ext cx="720837" cy="5471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6">
            <a:extLst>
              <a:ext uri="{FF2B5EF4-FFF2-40B4-BE49-F238E27FC236}">
                <a16:creationId xmlns:a16="http://schemas.microsoft.com/office/drawing/2014/main" id="{9DF9D175-2C13-49FC-8BC5-718A636228F1}"/>
              </a:ext>
            </a:extLst>
          </p:cNvPr>
          <p:cNvSpPr txBox="1">
            <a:spLocks/>
          </p:cNvSpPr>
          <p:nvPr/>
        </p:nvSpPr>
        <p:spPr>
          <a:xfrm>
            <a:off x="8380989" y="1853279"/>
            <a:ext cx="2729583" cy="1805678"/>
          </a:xfrm>
          <a:prstGeom prst="rect">
            <a:avLst/>
          </a:prstGeom>
          <a:solidFill>
            <a:schemeClr val="accent4"/>
          </a:solidFill>
          <a:ln w="38100"/>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Resources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Business support programs</a:t>
            </a:r>
          </a:p>
        </p:txBody>
      </p:sp>
    </p:spTree>
    <p:extLst>
      <p:ext uri="{BB962C8B-B14F-4D97-AF65-F5344CB8AC3E}">
        <p14:creationId xmlns:p14="http://schemas.microsoft.com/office/powerpoint/2010/main" val="1083547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DD4B0-7929-4EAD-AAF8-9B4B7D141285}"/>
              </a:ext>
            </a:extLst>
          </p:cNvPr>
          <p:cNvSpPr>
            <a:spLocks noGrp="1"/>
          </p:cNvSpPr>
          <p:nvPr>
            <p:ph type="title"/>
          </p:nvPr>
        </p:nvSpPr>
        <p:spPr/>
        <p:txBody>
          <a:bodyPr>
            <a:normAutofit/>
          </a:bodyPr>
          <a:lstStyle/>
          <a:p>
            <a:r>
              <a:rPr lang="en-US" dirty="0"/>
              <a:t>Value-added food business support</a:t>
            </a:r>
          </a:p>
        </p:txBody>
      </p:sp>
      <p:pic>
        <p:nvPicPr>
          <p:cNvPr id="5" name="Content Placeholder 4">
            <a:extLst>
              <a:ext uri="{FF2B5EF4-FFF2-40B4-BE49-F238E27FC236}">
                <a16:creationId xmlns:a16="http://schemas.microsoft.com/office/drawing/2014/main" id="{B2B41837-B6B7-45B3-B232-DB79856C6E0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182" y="2401637"/>
            <a:ext cx="2076961" cy="3072173"/>
          </a:xfrm>
        </p:spPr>
      </p:pic>
      <p:pic>
        <p:nvPicPr>
          <p:cNvPr id="7" name="Picture 6">
            <a:extLst>
              <a:ext uri="{FF2B5EF4-FFF2-40B4-BE49-F238E27FC236}">
                <a16:creationId xmlns:a16="http://schemas.microsoft.com/office/drawing/2014/main" id="{F4C289AD-C766-469A-8A62-A8AB9B2F3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305" y="2479453"/>
            <a:ext cx="2737126" cy="2737126"/>
          </a:xfrm>
          <a:prstGeom prst="rect">
            <a:avLst/>
          </a:prstGeom>
        </p:spPr>
      </p:pic>
      <p:pic>
        <p:nvPicPr>
          <p:cNvPr id="6" name="Picture 5">
            <a:extLst>
              <a:ext uri="{FF2B5EF4-FFF2-40B4-BE49-F238E27FC236}">
                <a16:creationId xmlns:a16="http://schemas.microsoft.com/office/drawing/2014/main" id="{18F666D4-E2E4-4037-A065-73A8127565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9638" y="2336418"/>
            <a:ext cx="2812180" cy="2888343"/>
          </a:xfrm>
          <a:prstGeom prst="rect">
            <a:avLst/>
          </a:prstGeom>
        </p:spPr>
      </p:pic>
      <p:pic>
        <p:nvPicPr>
          <p:cNvPr id="10" name="Picture 9">
            <a:extLst>
              <a:ext uri="{FF2B5EF4-FFF2-40B4-BE49-F238E27FC236}">
                <a16:creationId xmlns:a16="http://schemas.microsoft.com/office/drawing/2014/main" id="{CCA4D157-8DA8-4E58-8193-413EFFABC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0316" y="2347930"/>
            <a:ext cx="3817845" cy="2865320"/>
          </a:xfrm>
          <a:prstGeom prst="rect">
            <a:avLst/>
          </a:prstGeom>
        </p:spPr>
      </p:pic>
    </p:spTree>
    <p:extLst>
      <p:ext uri="{BB962C8B-B14F-4D97-AF65-F5344CB8AC3E}">
        <p14:creationId xmlns:p14="http://schemas.microsoft.com/office/powerpoint/2010/main" val="614237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25112F-97A7-4707-99D9-6A73AB8F3EE7}"/>
              </a:ext>
            </a:extLst>
          </p:cNvPr>
          <p:cNvSpPr>
            <a:spLocks noGrp="1"/>
          </p:cNvSpPr>
          <p:nvPr>
            <p:ph type="title"/>
          </p:nvPr>
        </p:nvSpPr>
        <p:spPr>
          <a:xfrm>
            <a:off x="684213" y="314325"/>
            <a:ext cx="10818812" cy="766763"/>
          </a:xfrm>
        </p:spPr>
        <p:txBody>
          <a:bodyPr>
            <a:normAutofit/>
          </a:bodyPr>
          <a:lstStyle/>
          <a:p>
            <a:r>
              <a:rPr lang="en-US" dirty="0"/>
              <a:t>Value-added food business support</a:t>
            </a:r>
          </a:p>
        </p:txBody>
      </p:sp>
      <p:pic>
        <p:nvPicPr>
          <p:cNvPr id="6" name="Picture 5">
            <a:extLst>
              <a:ext uri="{FF2B5EF4-FFF2-40B4-BE49-F238E27FC236}">
                <a16:creationId xmlns:a16="http://schemas.microsoft.com/office/drawing/2014/main" id="{234EB18E-F124-4A33-B182-7F673B0B3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660" y="2020808"/>
            <a:ext cx="8156535" cy="3500098"/>
          </a:xfrm>
          <a:prstGeom prst="rect">
            <a:avLst/>
          </a:prstGeom>
        </p:spPr>
      </p:pic>
      <p:pic>
        <p:nvPicPr>
          <p:cNvPr id="8" name="Picture 7">
            <a:extLst>
              <a:ext uri="{FF2B5EF4-FFF2-40B4-BE49-F238E27FC236}">
                <a16:creationId xmlns:a16="http://schemas.microsoft.com/office/drawing/2014/main" id="{CC3ADA14-1320-4E38-9FDC-A00F6515E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05" y="2695230"/>
            <a:ext cx="2728358" cy="1945782"/>
          </a:xfrm>
          <a:prstGeom prst="rect">
            <a:avLst/>
          </a:prstGeom>
        </p:spPr>
      </p:pic>
    </p:spTree>
    <p:extLst>
      <p:ext uri="{BB962C8B-B14F-4D97-AF65-F5344CB8AC3E}">
        <p14:creationId xmlns:p14="http://schemas.microsoft.com/office/powerpoint/2010/main" val="238290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B3C237-6527-4AC4-9CD3-F29A1DAE0E1E}"/>
              </a:ext>
            </a:extLst>
          </p:cNvPr>
          <p:cNvSpPr>
            <a:spLocks noGrp="1"/>
          </p:cNvSpPr>
          <p:nvPr>
            <p:ph type="title"/>
          </p:nvPr>
        </p:nvSpPr>
        <p:spPr>
          <a:xfrm>
            <a:off x="831849" y="1396412"/>
            <a:ext cx="11206075" cy="2852737"/>
          </a:xfrm>
        </p:spPr>
        <p:txBody>
          <a:bodyPr/>
          <a:lstStyle/>
          <a:p>
            <a:r>
              <a:rPr lang="en-US" b="0" dirty="0"/>
              <a:t>Panel</a:t>
            </a:r>
            <a:r>
              <a:rPr lang="en-US" dirty="0"/>
              <a:t>: </a:t>
            </a:r>
            <a:br>
              <a:rPr lang="en-US" dirty="0"/>
            </a:br>
            <a:r>
              <a:rPr lang="en-US" dirty="0"/>
              <a:t>Marketing cottage </a:t>
            </a:r>
            <a:br>
              <a:rPr lang="en-US" dirty="0"/>
            </a:br>
            <a:r>
              <a:rPr lang="en-US" dirty="0"/>
              <a:t>food products</a:t>
            </a:r>
          </a:p>
        </p:txBody>
      </p:sp>
    </p:spTree>
    <p:extLst>
      <p:ext uri="{BB962C8B-B14F-4D97-AF65-F5344CB8AC3E}">
        <p14:creationId xmlns:p14="http://schemas.microsoft.com/office/powerpoint/2010/main" val="1618340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AE0FFC-F75F-4EE1-8DBB-682E4B77E0B8}"/>
              </a:ext>
            </a:extLst>
          </p:cNvPr>
          <p:cNvSpPr>
            <a:spLocks noGrp="1"/>
          </p:cNvSpPr>
          <p:nvPr>
            <p:ph type="title"/>
          </p:nvPr>
        </p:nvSpPr>
        <p:spPr/>
        <p:txBody>
          <a:bodyPr/>
          <a:lstStyle/>
          <a:p>
            <a:r>
              <a:rPr lang="en-US" dirty="0"/>
              <a:t>Evaluating a value-added enterprise</a:t>
            </a:r>
          </a:p>
        </p:txBody>
      </p:sp>
      <p:sp>
        <p:nvSpPr>
          <p:cNvPr id="7" name="Content Placeholder 6">
            <a:extLst>
              <a:ext uri="{FF2B5EF4-FFF2-40B4-BE49-F238E27FC236}">
                <a16:creationId xmlns:a16="http://schemas.microsoft.com/office/drawing/2014/main" id="{A46D819F-7659-46D9-8876-604C0065614A}"/>
              </a:ext>
            </a:extLst>
          </p:cNvPr>
          <p:cNvSpPr>
            <a:spLocks noGrp="1"/>
          </p:cNvSpPr>
          <p:nvPr>
            <p:ph idx="1"/>
          </p:nvPr>
        </p:nvSpPr>
        <p:spPr>
          <a:xfrm>
            <a:off x="4728857" y="1608804"/>
            <a:ext cx="2729591" cy="1823815"/>
          </a:xfrm>
          <a:solidFill>
            <a:schemeClr val="accent4">
              <a:lumMod val="20000"/>
              <a:lumOff val="80000"/>
            </a:scheme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buNone/>
            </a:pPr>
            <a:endParaRPr lang="en-US" b="1" dirty="0"/>
          </a:p>
          <a:p>
            <a:pPr marL="0" indent="0" algn="ctr">
              <a:buNone/>
            </a:pPr>
            <a:r>
              <a:rPr lang="en-US" b="1" dirty="0"/>
              <a:t>Marketing</a:t>
            </a:r>
          </a:p>
          <a:p>
            <a:pPr marL="0" indent="0" algn="ctr">
              <a:buNone/>
            </a:pPr>
            <a:r>
              <a:rPr lang="en-US" dirty="0"/>
              <a:t>Market windows</a:t>
            </a:r>
          </a:p>
          <a:p>
            <a:pPr marL="0" indent="0" algn="ctr">
              <a:buNone/>
            </a:pPr>
            <a:r>
              <a:rPr lang="en-US" dirty="0"/>
              <a:t>Farm brand</a:t>
            </a:r>
          </a:p>
        </p:txBody>
      </p:sp>
      <p:sp>
        <p:nvSpPr>
          <p:cNvPr id="10" name="Content Placeholder 6">
            <a:extLst>
              <a:ext uri="{FF2B5EF4-FFF2-40B4-BE49-F238E27FC236}">
                <a16:creationId xmlns:a16="http://schemas.microsoft.com/office/drawing/2014/main" id="{DE9D14B8-608C-42C8-9E96-5C689C46E479}"/>
              </a:ext>
            </a:extLst>
          </p:cNvPr>
          <p:cNvSpPr txBox="1">
            <a:spLocks/>
          </p:cNvSpPr>
          <p:nvPr/>
        </p:nvSpPr>
        <p:spPr>
          <a:xfrm>
            <a:off x="891608" y="2258126"/>
            <a:ext cx="2729583" cy="1805678"/>
          </a:xfrm>
          <a:prstGeom prst="rect">
            <a:avLst/>
          </a:prstGeom>
          <a:solidFill>
            <a:schemeClr val="accent4">
              <a:lumMod val="20000"/>
              <a:lumOff val="80000"/>
            </a:scheme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Regulations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Food safety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Sales outlets </a:t>
            </a:r>
          </a:p>
        </p:txBody>
      </p:sp>
      <p:sp>
        <p:nvSpPr>
          <p:cNvPr id="11" name="Content Placeholder 6">
            <a:extLst>
              <a:ext uri="{FF2B5EF4-FFF2-40B4-BE49-F238E27FC236}">
                <a16:creationId xmlns:a16="http://schemas.microsoft.com/office/drawing/2014/main" id="{92595D9F-19E7-484B-8487-2DCB094E73C8}"/>
              </a:ext>
            </a:extLst>
          </p:cNvPr>
          <p:cNvSpPr txBox="1">
            <a:spLocks/>
          </p:cNvSpPr>
          <p:nvPr/>
        </p:nvSpPr>
        <p:spPr>
          <a:xfrm>
            <a:off x="4554912" y="4161162"/>
            <a:ext cx="3221490" cy="1952540"/>
          </a:xfrm>
          <a:prstGeom prst="rect">
            <a:avLst/>
          </a:prstGeom>
          <a:solidFill>
            <a:schemeClr val="accent4">
              <a:lumMod val="20000"/>
              <a:lumOff val="80000"/>
            </a:scheme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Profit analysis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Direct, indirect costs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Profit margin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Farm mission</a:t>
            </a:r>
          </a:p>
        </p:txBody>
      </p:sp>
      <p:cxnSp>
        <p:nvCxnSpPr>
          <p:cNvPr id="14" name="Straight Arrow Connector 13">
            <a:extLst>
              <a:ext uri="{FF2B5EF4-FFF2-40B4-BE49-F238E27FC236}">
                <a16:creationId xmlns:a16="http://schemas.microsoft.com/office/drawing/2014/main" id="{89E43098-65B0-4D90-B24C-51FD6C0EE00D}"/>
              </a:ext>
            </a:extLst>
          </p:cNvPr>
          <p:cNvCxnSpPr>
            <a:cxnSpLocks/>
          </p:cNvCxnSpPr>
          <p:nvPr/>
        </p:nvCxnSpPr>
        <p:spPr>
          <a:xfrm>
            <a:off x="3027150" y="4265235"/>
            <a:ext cx="889908" cy="5471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CCB53E-5195-4B12-B669-577A881DB966}"/>
              </a:ext>
            </a:extLst>
          </p:cNvPr>
          <p:cNvCxnSpPr>
            <a:cxnSpLocks/>
          </p:cNvCxnSpPr>
          <p:nvPr/>
        </p:nvCxnSpPr>
        <p:spPr>
          <a:xfrm>
            <a:off x="6162427" y="3517900"/>
            <a:ext cx="3231" cy="5504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EFE98A-95FE-49DB-8562-C33D97921168}"/>
              </a:ext>
            </a:extLst>
          </p:cNvPr>
          <p:cNvCxnSpPr>
            <a:cxnSpLocks/>
          </p:cNvCxnSpPr>
          <p:nvPr/>
        </p:nvCxnSpPr>
        <p:spPr>
          <a:xfrm flipH="1">
            <a:off x="8414256" y="4265235"/>
            <a:ext cx="720837" cy="5471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6">
            <a:extLst>
              <a:ext uri="{FF2B5EF4-FFF2-40B4-BE49-F238E27FC236}">
                <a16:creationId xmlns:a16="http://schemas.microsoft.com/office/drawing/2014/main" id="{9DF9D175-2C13-49FC-8BC5-718A636228F1}"/>
              </a:ext>
            </a:extLst>
          </p:cNvPr>
          <p:cNvSpPr txBox="1">
            <a:spLocks/>
          </p:cNvSpPr>
          <p:nvPr/>
        </p:nvSpPr>
        <p:spPr>
          <a:xfrm>
            <a:off x="8570150" y="2143565"/>
            <a:ext cx="2729583" cy="1805678"/>
          </a:xfrm>
          <a:prstGeom prst="rect">
            <a:avLst/>
          </a:prstGeom>
          <a:solidFill>
            <a:schemeClr val="accent4">
              <a:lumMod val="20000"/>
              <a:lumOff val="80000"/>
            </a:scheme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Resources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Business support programs</a:t>
            </a:r>
          </a:p>
        </p:txBody>
      </p:sp>
    </p:spTree>
    <p:extLst>
      <p:ext uri="{BB962C8B-B14F-4D97-AF65-F5344CB8AC3E}">
        <p14:creationId xmlns:p14="http://schemas.microsoft.com/office/powerpoint/2010/main" val="306315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20D463-5796-4EF1-8A7A-2ADECB7DC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276" y="660400"/>
            <a:ext cx="7546440" cy="5537200"/>
          </a:xfrm>
          <a:prstGeom prst="rect">
            <a:avLst/>
          </a:prstGeom>
        </p:spPr>
      </p:pic>
    </p:spTree>
    <p:extLst>
      <p:ext uri="{BB962C8B-B14F-4D97-AF65-F5344CB8AC3E}">
        <p14:creationId xmlns:p14="http://schemas.microsoft.com/office/powerpoint/2010/main" val="2741479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747DE-F481-4F28-A888-75CB794A7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541" y="263105"/>
            <a:ext cx="6846918" cy="6331789"/>
          </a:xfrm>
          <a:prstGeom prst="rect">
            <a:avLst/>
          </a:prstGeom>
        </p:spPr>
      </p:pic>
    </p:spTree>
    <p:extLst>
      <p:ext uri="{BB962C8B-B14F-4D97-AF65-F5344CB8AC3E}">
        <p14:creationId xmlns:p14="http://schemas.microsoft.com/office/powerpoint/2010/main" val="67382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911F1-77F8-42A5-889A-1F09773EB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751" y="225725"/>
            <a:ext cx="6245524" cy="6245524"/>
          </a:xfrm>
          <a:prstGeom prst="rect">
            <a:avLst/>
          </a:prstGeom>
        </p:spPr>
      </p:pic>
    </p:spTree>
    <p:extLst>
      <p:ext uri="{BB962C8B-B14F-4D97-AF65-F5344CB8AC3E}">
        <p14:creationId xmlns:p14="http://schemas.microsoft.com/office/powerpoint/2010/main" val="2759132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8C0826-FE0B-45A5-8395-E91927B61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941" y="317941"/>
            <a:ext cx="6222117" cy="6222117"/>
          </a:xfrm>
          <a:prstGeom prst="rect">
            <a:avLst/>
          </a:prstGeom>
        </p:spPr>
      </p:pic>
    </p:spTree>
    <p:extLst>
      <p:ext uri="{BB962C8B-B14F-4D97-AF65-F5344CB8AC3E}">
        <p14:creationId xmlns:p14="http://schemas.microsoft.com/office/powerpoint/2010/main" val="1548163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DB79E6-1F43-4768-B730-0179A770E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15" y="0"/>
            <a:ext cx="6521569" cy="6547552"/>
          </a:xfrm>
          <a:prstGeom prst="rect">
            <a:avLst/>
          </a:prstGeom>
        </p:spPr>
      </p:pic>
    </p:spTree>
    <p:extLst>
      <p:ext uri="{BB962C8B-B14F-4D97-AF65-F5344CB8AC3E}">
        <p14:creationId xmlns:p14="http://schemas.microsoft.com/office/powerpoint/2010/main" val="656593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F50AAB-F6E5-4EA2-8C85-4031E80C0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012" y="104775"/>
            <a:ext cx="6657975" cy="6648450"/>
          </a:xfrm>
          <a:prstGeom prst="rect">
            <a:avLst/>
          </a:prstGeom>
        </p:spPr>
      </p:pic>
    </p:spTree>
    <p:extLst>
      <p:ext uri="{BB962C8B-B14F-4D97-AF65-F5344CB8AC3E}">
        <p14:creationId xmlns:p14="http://schemas.microsoft.com/office/powerpoint/2010/main" val="2887164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71D4-4813-B74C-AE0C-C482ABC74A6E}"/>
              </a:ext>
            </a:extLst>
          </p:cNvPr>
          <p:cNvSpPr>
            <a:spLocks noGrp="1"/>
          </p:cNvSpPr>
          <p:nvPr>
            <p:ph type="title"/>
          </p:nvPr>
        </p:nvSpPr>
        <p:spPr/>
        <p:txBody>
          <a:bodyPr>
            <a:normAutofit fontScale="90000"/>
          </a:bodyPr>
          <a:lstStyle/>
          <a:p>
            <a:r>
              <a:rPr lang="en-US" dirty="0"/>
              <a:t>Workshop: </a:t>
            </a:r>
            <a:r>
              <a:rPr lang="en-US" b="0" dirty="0"/>
              <a:t>Cottage Food Production for Small Farms</a:t>
            </a:r>
          </a:p>
        </p:txBody>
      </p:sp>
      <p:sp>
        <p:nvSpPr>
          <p:cNvPr id="9" name="Text Placeholder 8">
            <a:extLst>
              <a:ext uri="{FF2B5EF4-FFF2-40B4-BE49-F238E27FC236}">
                <a16:creationId xmlns:a16="http://schemas.microsoft.com/office/drawing/2014/main" id="{EC6F5575-47FE-8F41-88EB-DBBF04A2B9EA}"/>
              </a:ext>
            </a:extLst>
          </p:cNvPr>
          <p:cNvSpPr>
            <a:spLocks noGrp="1"/>
          </p:cNvSpPr>
          <p:nvPr>
            <p:ph type="body" sz="quarter" idx="10"/>
          </p:nvPr>
        </p:nvSpPr>
        <p:spPr>
          <a:xfrm>
            <a:off x="838199" y="4361379"/>
            <a:ext cx="4910668" cy="798191"/>
          </a:xfrm>
        </p:spPr>
        <p:txBody>
          <a:bodyPr>
            <a:normAutofit/>
          </a:bodyPr>
          <a:lstStyle/>
          <a:p>
            <a:r>
              <a:rPr lang="en-US" dirty="0"/>
              <a:t>Olivia Henry</a:t>
            </a:r>
          </a:p>
          <a:p>
            <a:r>
              <a:rPr lang="en-US" dirty="0"/>
              <a:t>UCCE Regional Food Systems Area Advisor</a:t>
            </a:r>
          </a:p>
        </p:txBody>
      </p:sp>
      <p:sp>
        <p:nvSpPr>
          <p:cNvPr id="10" name="Text Placeholder 9">
            <a:extLst>
              <a:ext uri="{FF2B5EF4-FFF2-40B4-BE49-F238E27FC236}">
                <a16:creationId xmlns:a16="http://schemas.microsoft.com/office/drawing/2014/main" id="{C904AADE-5565-7D47-94AA-541EF2D88F82}"/>
              </a:ext>
            </a:extLst>
          </p:cNvPr>
          <p:cNvSpPr>
            <a:spLocks noGrp="1"/>
          </p:cNvSpPr>
          <p:nvPr>
            <p:ph type="body" sz="quarter" idx="11"/>
          </p:nvPr>
        </p:nvSpPr>
        <p:spPr>
          <a:xfrm>
            <a:off x="838200" y="5177877"/>
            <a:ext cx="2859088" cy="531813"/>
          </a:xfrm>
        </p:spPr>
        <p:txBody>
          <a:bodyPr>
            <a:normAutofit/>
          </a:bodyPr>
          <a:lstStyle/>
          <a:p>
            <a:r>
              <a:rPr lang="en-US" dirty="0"/>
              <a:t>Dec. 11, 2025</a:t>
            </a:r>
          </a:p>
        </p:txBody>
      </p:sp>
      <p:sp>
        <p:nvSpPr>
          <p:cNvPr id="11" name="Text Placeholder 10">
            <a:extLst>
              <a:ext uri="{FF2B5EF4-FFF2-40B4-BE49-F238E27FC236}">
                <a16:creationId xmlns:a16="http://schemas.microsoft.com/office/drawing/2014/main" id="{314CEDC1-704C-C540-9D4B-AD9D4BD9ACC7}"/>
              </a:ext>
            </a:extLst>
          </p:cNvPr>
          <p:cNvSpPr>
            <a:spLocks noGrp="1"/>
          </p:cNvSpPr>
          <p:nvPr>
            <p:ph type="body" sz="quarter" idx="12"/>
          </p:nvPr>
        </p:nvSpPr>
        <p:spPr/>
        <p:txBody>
          <a:bodyPr/>
          <a:lstStyle/>
          <a:p>
            <a:r>
              <a:rPr lang="en-US" sz="2800" dirty="0"/>
              <a:t>UCCE Capitol Corridor Food Systems Program</a:t>
            </a:r>
          </a:p>
        </p:txBody>
      </p:sp>
    </p:spTree>
    <p:extLst>
      <p:ext uri="{BB962C8B-B14F-4D97-AF65-F5344CB8AC3E}">
        <p14:creationId xmlns:p14="http://schemas.microsoft.com/office/powerpoint/2010/main" val="2006526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7526A43-C289-404D-B327-7759BB27599D}"/>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4100" r="24100"/>
          <a:stretch>
            <a:fillRect/>
          </a:stretch>
        </p:blipFill>
        <p:spPr/>
      </p:pic>
      <p:sp>
        <p:nvSpPr>
          <p:cNvPr id="6" name="Content Placeholder 5">
            <a:extLst>
              <a:ext uri="{FF2B5EF4-FFF2-40B4-BE49-F238E27FC236}">
                <a16:creationId xmlns:a16="http://schemas.microsoft.com/office/drawing/2014/main" id="{F323BDD3-C74B-4499-BE38-ECA79CE3B654}"/>
              </a:ext>
            </a:extLst>
          </p:cNvPr>
          <p:cNvSpPr>
            <a:spLocks noGrp="1"/>
          </p:cNvSpPr>
          <p:nvPr>
            <p:ph idx="16"/>
          </p:nvPr>
        </p:nvSpPr>
        <p:spPr>
          <a:xfrm>
            <a:off x="5677988" y="2126165"/>
            <a:ext cx="6361612" cy="4595309"/>
          </a:xfrm>
        </p:spPr>
        <p:txBody>
          <a:bodyPr>
            <a:normAutofit lnSpcReduction="10000"/>
          </a:bodyPr>
          <a:lstStyle/>
          <a:p>
            <a:pPr marL="0" indent="0">
              <a:buNone/>
            </a:pPr>
            <a:r>
              <a:rPr lang="en-US" sz="2300" b="1" dirty="0"/>
              <a:t>Sacramento County </a:t>
            </a:r>
            <a:r>
              <a:rPr lang="en-US" sz="2300" dirty="0"/>
              <a:t>(March 2025)</a:t>
            </a:r>
          </a:p>
          <a:p>
            <a:pPr lvl="1"/>
            <a:r>
              <a:rPr lang="en-US" sz="2300" dirty="0"/>
              <a:t>Class A: 300</a:t>
            </a:r>
          </a:p>
          <a:p>
            <a:pPr lvl="1"/>
            <a:r>
              <a:rPr lang="en-US" sz="2300" dirty="0"/>
              <a:t>Class B: 168</a:t>
            </a:r>
          </a:p>
          <a:p>
            <a:pPr lvl="1"/>
            <a:r>
              <a:rPr lang="en-US" sz="2300" dirty="0"/>
              <a:t>Source: Public records request</a:t>
            </a:r>
          </a:p>
          <a:p>
            <a:pPr marL="0" indent="0">
              <a:buNone/>
            </a:pPr>
            <a:r>
              <a:rPr lang="en-US" sz="2300" b="1" dirty="0"/>
              <a:t>Yolo County </a:t>
            </a:r>
            <a:r>
              <a:rPr lang="en-US" sz="2300" dirty="0"/>
              <a:t>(Sept. 2025)</a:t>
            </a:r>
          </a:p>
          <a:p>
            <a:pPr lvl="1"/>
            <a:r>
              <a:rPr lang="en-US" sz="2300" dirty="0"/>
              <a:t>Class A: 45</a:t>
            </a:r>
          </a:p>
          <a:p>
            <a:pPr lvl="1"/>
            <a:r>
              <a:rPr lang="en-US" sz="2300" dirty="0"/>
              <a:t>Class B: 10</a:t>
            </a:r>
          </a:p>
          <a:p>
            <a:pPr lvl="1"/>
            <a:r>
              <a:rPr lang="en-US" sz="2300" dirty="0"/>
              <a:t>Source: Public records request</a:t>
            </a:r>
          </a:p>
          <a:p>
            <a:pPr marL="0" indent="0">
              <a:buNone/>
            </a:pPr>
            <a:r>
              <a:rPr lang="en-US" sz="2300" b="1" dirty="0"/>
              <a:t>Solano County </a:t>
            </a:r>
            <a:r>
              <a:rPr lang="en-US" sz="2300" dirty="0"/>
              <a:t>(2019)</a:t>
            </a:r>
          </a:p>
          <a:p>
            <a:pPr lvl="1"/>
            <a:r>
              <a:rPr lang="en-US" sz="2300" dirty="0"/>
              <a:t>Class A: 62</a:t>
            </a:r>
          </a:p>
          <a:p>
            <a:pPr lvl="1"/>
            <a:r>
              <a:rPr lang="en-US" sz="2300" dirty="0"/>
              <a:t>Class B: 11</a:t>
            </a:r>
          </a:p>
          <a:p>
            <a:pPr lvl="1"/>
            <a:r>
              <a:rPr lang="en-US" sz="2300" dirty="0"/>
              <a:t>Source: </a:t>
            </a:r>
            <a:r>
              <a:rPr lang="en-US" sz="2300" dirty="0" err="1">
                <a:hlinkClick r:id="rId4"/>
              </a:rPr>
              <a:t>Kiesel</a:t>
            </a:r>
            <a:r>
              <a:rPr lang="en-US" sz="2300" dirty="0">
                <a:hlinkClick r:id="rId4"/>
              </a:rPr>
              <a:t>, 2019</a:t>
            </a:r>
            <a:endParaRPr lang="en-US" sz="2300" dirty="0"/>
          </a:p>
          <a:p>
            <a:pPr marL="0" indent="0">
              <a:buNone/>
            </a:pPr>
            <a:endParaRPr lang="en-US" dirty="0"/>
          </a:p>
        </p:txBody>
      </p:sp>
      <p:sp>
        <p:nvSpPr>
          <p:cNvPr id="4" name="Title 3">
            <a:extLst>
              <a:ext uri="{FF2B5EF4-FFF2-40B4-BE49-F238E27FC236}">
                <a16:creationId xmlns:a16="http://schemas.microsoft.com/office/drawing/2014/main" id="{9274F0DB-F5EB-471C-ADCF-B07AA92CDA92}"/>
              </a:ext>
            </a:extLst>
          </p:cNvPr>
          <p:cNvSpPr>
            <a:spLocks noGrp="1"/>
          </p:cNvSpPr>
          <p:nvPr>
            <p:ph type="title"/>
          </p:nvPr>
        </p:nvSpPr>
        <p:spPr/>
        <p:txBody>
          <a:bodyPr/>
          <a:lstStyle/>
          <a:p>
            <a:r>
              <a:rPr lang="en-US" dirty="0"/>
              <a:t>How many cottage food producers are there? </a:t>
            </a:r>
          </a:p>
        </p:txBody>
      </p:sp>
    </p:spTree>
    <p:extLst>
      <p:ext uri="{BB962C8B-B14F-4D97-AF65-F5344CB8AC3E}">
        <p14:creationId xmlns:p14="http://schemas.microsoft.com/office/powerpoint/2010/main" val="58010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B7F1732-4D51-4414-83C7-9B4A6C3F275C}"/>
              </a:ext>
            </a:extLst>
          </p:cNvPr>
          <p:cNvSpPr>
            <a:spLocks noGrp="1"/>
          </p:cNvSpPr>
          <p:nvPr>
            <p:ph type="pic" idx="13"/>
          </p:nvPr>
        </p:nvSpPr>
        <p:spPr/>
      </p:sp>
      <p:sp>
        <p:nvSpPr>
          <p:cNvPr id="3" name="Content Placeholder 2">
            <a:extLst>
              <a:ext uri="{FF2B5EF4-FFF2-40B4-BE49-F238E27FC236}">
                <a16:creationId xmlns:a16="http://schemas.microsoft.com/office/drawing/2014/main" id="{3B2B8EE2-7C71-4581-83F7-52E7386F9512}"/>
              </a:ext>
            </a:extLst>
          </p:cNvPr>
          <p:cNvSpPr>
            <a:spLocks noGrp="1"/>
          </p:cNvSpPr>
          <p:nvPr>
            <p:ph idx="15"/>
          </p:nvPr>
        </p:nvSpPr>
        <p:spPr>
          <a:xfrm>
            <a:off x="838200" y="2662989"/>
            <a:ext cx="5675811" cy="3611687"/>
          </a:xfrm>
        </p:spPr>
        <p:txBody>
          <a:bodyPr>
            <a:normAutofit lnSpcReduction="10000"/>
          </a:bodyPr>
          <a:lstStyle/>
          <a:p>
            <a:r>
              <a:rPr lang="en-US" b="1" dirty="0"/>
              <a:t>Demographics</a:t>
            </a:r>
            <a:r>
              <a:rPr lang="en-US" dirty="0"/>
              <a:t>: 83% female, 50% live in rural area</a:t>
            </a:r>
          </a:p>
          <a:p>
            <a:r>
              <a:rPr lang="en-US" b="1" dirty="0"/>
              <a:t>Livelihood</a:t>
            </a:r>
            <a:r>
              <a:rPr lang="en-US" dirty="0"/>
              <a:t>: 42% use CFO as supplemental income, 35% as hobby</a:t>
            </a:r>
          </a:p>
          <a:p>
            <a:r>
              <a:rPr lang="en-US" b="1" dirty="0"/>
              <a:t>Products</a:t>
            </a:r>
            <a:r>
              <a:rPr lang="en-US" dirty="0"/>
              <a:t>: 69% produce baked goods. Dry goods, preserves and snacks all produced by less than 5% of sample</a:t>
            </a:r>
          </a:p>
        </p:txBody>
      </p:sp>
      <p:sp>
        <p:nvSpPr>
          <p:cNvPr id="4" name="Title 3">
            <a:extLst>
              <a:ext uri="{FF2B5EF4-FFF2-40B4-BE49-F238E27FC236}">
                <a16:creationId xmlns:a16="http://schemas.microsoft.com/office/drawing/2014/main" id="{D839701C-201E-4CED-8FC4-4D25AE0921E6}"/>
              </a:ext>
            </a:extLst>
          </p:cNvPr>
          <p:cNvSpPr>
            <a:spLocks noGrp="1"/>
          </p:cNvSpPr>
          <p:nvPr>
            <p:ph type="title"/>
          </p:nvPr>
        </p:nvSpPr>
        <p:spPr/>
        <p:txBody>
          <a:bodyPr/>
          <a:lstStyle/>
          <a:p>
            <a:r>
              <a:rPr lang="en-US" dirty="0"/>
              <a:t>2016 survey of U.S. cottage food producers</a:t>
            </a:r>
            <a:br>
              <a:rPr lang="en-US" dirty="0"/>
            </a:br>
            <a:r>
              <a:rPr lang="en-US" dirty="0"/>
              <a:t>(</a:t>
            </a:r>
            <a:r>
              <a:rPr lang="en-US" dirty="0">
                <a:hlinkClick r:id="rId3"/>
              </a:rPr>
              <a:t>McDonald, 2019</a:t>
            </a:r>
            <a:r>
              <a:rPr lang="en-US" dirty="0"/>
              <a:t>) </a:t>
            </a:r>
          </a:p>
        </p:txBody>
      </p:sp>
      <p:pic>
        <p:nvPicPr>
          <p:cNvPr id="7" name="Picture Placeholder 6">
            <a:extLst>
              <a:ext uri="{FF2B5EF4-FFF2-40B4-BE49-F238E27FC236}">
                <a16:creationId xmlns:a16="http://schemas.microsoft.com/office/drawing/2014/main" id="{81C6FA23-6A88-4131-B408-751C85F4C6B0}"/>
              </a:ext>
            </a:extLst>
          </p:cNvPr>
          <p:cNvPicPr>
            <a:picLocks noGrp="1" noChangeAspect="1"/>
          </p:cNvPicPr>
          <p:nvPr>
            <p:ph type="pic" idx="16"/>
          </p:nvPr>
        </p:nvPicPr>
        <p:blipFill>
          <a:blip r:embed="rId4">
            <a:extLst>
              <a:ext uri="{28A0092B-C50C-407E-A947-70E740481C1C}">
                <a14:useLocalDpi xmlns:a14="http://schemas.microsoft.com/office/drawing/2010/main" val="0"/>
              </a:ext>
            </a:extLst>
          </a:blip>
          <a:srcRect l="23975" r="23975"/>
          <a:stretch>
            <a:fillRect/>
          </a:stretch>
        </p:blipFill>
        <p:spPr/>
      </p:pic>
      <p:sp>
        <p:nvSpPr>
          <p:cNvPr id="9" name="TextBox 8">
            <a:extLst>
              <a:ext uri="{FF2B5EF4-FFF2-40B4-BE49-F238E27FC236}">
                <a16:creationId xmlns:a16="http://schemas.microsoft.com/office/drawing/2014/main" id="{B5863CE1-3E5B-4881-A48C-44CC3984BE00}"/>
              </a:ext>
            </a:extLst>
          </p:cNvPr>
          <p:cNvSpPr txBox="1"/>
          <p:nvPr/>
        </p:nvSpPr>
        <p:spPr>
          <a:xfrm>
            <a:off x="1030014" y="6346290"/>
            <a:ext cx="4771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Photo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Peter Griffin, CC0 Public Domain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76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B7F1732-4D51-4414-83C7-9B4A6C3F275C}"/>
              </a:ext>
            </a:extLst>
          </p:cNvPr>
          <p:cNvSpPr>
            <a:spLocks noGrp="1"/>
          </p:cNvSpPr>
          <p:nvPr>
            <p:ph type="pic" idx="13"/>
          </p:nvPr>
        </p:nvSpPr>
        <p:spPr/>
      </p:sp>
      <p:sp>
        <p:nvSpPr>
          <p:cNvPr id="3" name="Content Placeholder 2">
            <a:extLst>
              <a:ext uri="{FF2B5EF4-FFF2-40B4-BE49-F238E27FC236}">
                <a16:creationId xmlns:a16="http://schemas.microsoft.com/office/drawing/2014/main" id="{3B2B8EE2-7C71-4581-83F7-52E7386F9512}"/>
              </a:ext>
            </a:extLst>
          </p:cNvPr>
          <p:cNvSpPr>
            <a:spLocks noGrp="1"/>
          </p:cNvSpPr>
          <p:nvPr>
            <p:ph idx="15"/>
          </p:nvPr>
        </p:nvSpPr>
        <p:spPr>
          <a:xfrm>
            <a:off x="838200" y="2532993"/>
            <a:ext cx="5675811" cy="3813297"/>
          </a:xfrm>
        </p:spPr>
        <p:txBody>
          <a:bodyPr>
            <a:normAutofit fontScale="92500"/>
          </a:bodyPr>
          <a:lstStyle/>
          <a:p>
            <a:r>
              <a:rPr lang="en-US" b="1" dirty="0"/>
              <a:t>Sales outlet</a:t>
            </a:r>
            <a:r>
              <a:rPr lang="en-US" dirty="0"/>
              <a:t>: Largely sold at farmers’ markets and from home</a:t>
            </a:r>
          </a:p>
          <a:p>
            <a:r>
              <a:rPr lang="en-US" b="1" dirty="0"/>
              <a:t>Time commitment</a:t>
            </a:r>
            <a:r>
              <a:rPr lang="en-US" dirty="0"/>
              <a:t>: Average of 15 hours/week spent on the business</a:t>
            </a:r>
          </a:p>
          <a:p>
            <a:r>
              <a:rPr lang="en-US" b="1" dirty="0"/>
              <a:t>Capital</a:t>
            </a:r>
            <a:r>
              <a:rPr lang="en-US" dirty="0"/>
              <a:t>: Average start-up capital of $500</a:t>
            </a:r>
          </a:p>
          <a:p>
            <a:r>
              <a:rPr lang="en-US" b="1" dirty="0"/>
              <a:t>Income</a:t>
            </a:r>
            <a:r>
              <a:rPr lang="en-US" dirty="0"/>
              <a:t>: Producers earned $2,000 in median annual sales and $500 in median annual profits in 2016</a:t>
            </a:r>
          </a:p>
        </p:txBody>
      </p:sp>
      <p:sp>
        <p:nvSpPr>
          <p:cNvPr id="4" name="Title 3">
            <a:extLst>
              <a:ext uri="{FF2B5EF4-FFF2-40B4-BE49-F238E27FC236}">
                <a16:creationId xmlns:a16="http://schemas.microsoft.com/office/drawing/2014/main" id="{D839701C-201E-4CED-8FC4-4D25AE0921E6}"/>
              </a:ext>
            </a:extLst>
          </p:cNvPr>
          <p:cNvSpPr>
            <a:spLocks noGrp="1"/>
          </p:cNvSpPr>
          <p:nvPr>
            <p:ph type="title"/>
          </p:nvPr>
        </p:nvSpPr>
        <p:spPr/>
        <p:txBody>
          <a:bodyPr/>
          <a:lstStyle/>
          <a:p>
            <a:r>
              <a:rPr lang="en-US" dirty="0"/>
              <a:t>2016 survey of U.S. cottage food producers</a:t>
            </a:r>
            <a:br>
              <a:rPr lang="en-US" dirty="0"/>
            </a:br>
            <a:r>
              <a:rPr lang="en-US" dirty="0"/>
              <a:t>(</a:t>
            </a:r>
            <a:r>
              <a:rPr lang="en-US" dirty="0">
                <a:hlinkClick r:id="rId3"/>
              </a:rPr>
              <a:t>McDonald, 2019</a:t>
            </a:r>
            <a:r>
              <a:rPr lang="en-US" dirty="0"/>
              <a:t>) </a:t>
            </a:r>
          </a:p>
        </p:txBody>
      </p:sp>
      <p:pic>
        <p:nvPicPr>
          <p:cNvPr id="7" name="Picture Placeholder 6">
            <a:extLst>
              <a:ext uri="{FF2B5EF4-FFF2-40B4-BE49-F238E27FC236}">
                <a16:creationId xmlns:a16="http://schemas.microsoft.com/office/drawing/2014/main" id="{81C6FA23-6A88-4131-B408-751C85F4C6B0}"/>
              </a:ext>
            </a:extLst>
          </p:cNvPr>
          <p:cNvPicPr>
            <a:picLocks noGrp="1" noChangeAspect="1"/>
          </p:cNvPicPr>
          <p:nvPr>
            <p:ph type="pic" idx="16"/>
          </p:nvPr>
        </p:nvPicPr>
        <p:blipFill>
          <a:blip r:embed="rId4">
            <a:extLst>
              <a:ext uri="{28A0092B-C50C-407E-A947-70E740481C1C}">
                <a14:useLocalDpi xmlns:a14="http://schemas.microsoft.com/office/drawing/2010/main" val="0"/>
              </a:ext>
            </a:extLst>
          </a:blip>
          <a:srcRect l="23975" r="23975"/>
          <a:stretch>
            <a:fillRect/>
          </a:stretch>
        </p:blipFill>
        <p:spPr/>
      </p:pic>
      <p:sp>
        <p:nvSpPr>
          <p:cNvPr id="9" name="TextBox 8">
            <a:extLst>
              <a:ext uri="{FF2B5EF4-FFF2-40B4-BE49-F238E27FC236}">
                <a16:creationId xmlns:a16="http://schemas.microsoft.com/office/drawing/2014/main" id="{B5863CE1-3E5B-4881-A48C-44CC3984BE00}"/>
              </a:ext>
            </a:extLst>
          </p:cNvPr>
          <p:cNvSpPr txBox="1"/>
          <p:nvPr/>
        </p:nvSpPr>
        <p:spPr>
          <a:xfrm>
            <a:off x="1030014" y="6346290"/>
            <a:ext cx="4771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Photo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Peter Griffin, CC0 Public Domain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335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AE0FFC-F75F-4EE1-8DBB-682E4B77E0B8}"/>
              </a:ext>
            </a:extLst>
          </p:cNvPr>
          <p:cNvSpPr>
            <a:spLocks noGrp="1"/>
          </p:cNvSpPr>
          <p:nvPr>
            <p:ph type="title"/>
          </p:nvPr>
        </p:nvSpPr>
        <p:spPr/>
        <p:txBody>
          <a:bodyPr/>
          <a:lstStyle/>
          <a:p>
            <a:r>
              <a:rPr lang="en-US" dirty="0"/>
              <a:t>Evaluating a value-added enterprise</a:t>
            </a:r>
          </a:p>
        </p:txBody>
      </p:sp>
      <p:sp>
        <p:nvSpPr>
          <p:cNvPr id="7" name="Content Placeholder 6">
            <a:extLst>
              <a:ext uri="{FF2B5EF4-FFF2-40B4-BE49-F238E27FC236}">
                <a16:creationId xmlns:a16="http://schemas.microsoft.com/office/drawing/2014/main" id="{A46D819F-7659-46D9-8876-604C0065614A}"/>
              </a:ext>
            </a:extLst>
          </p:cNvPr>
          <p:cNvSpPr>
            <a:spLocks noGrp="1"/>
          </p:cNvSpPr>
          <p:nvPr>
            <p:ph idx="1"/>
          </p:nvPr>
        </p:nvSpPr>
        <p:spPr>
          <a:xfrm>
            <a:off x="4728857" y="1608804"/>
            <a:ext cx="2729591" cy="1823815"/>
          </a:xfrm>
          <a:solidFill>
            <a:schemeClr val="accent4">
              <a:lumMod val="20000"/>
              <a:lumOff val="80000"/>
            </a:scheme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buNone/>
            </a:pPr>
            <a:endParaRPr lang="en-US" b="1" dirty="0"/>
          </a:p>
          <a:p>
            <a:pPr marL="0" indent="0" algn="ctr">
              <a:buNone/>
            </a:pPr>
            <a:r>
              <a:rPr lang="en-US" b="1" dirty="0"/>
              <a:t>Marketing</a:t>
            </a:r>
          </a:p>
          <a:p>
            <a:pPr marL="0" indent="0" algn="ctr">
              <a:buNone/>
            </a:pPr>
            <a:r>
              <a:rPr lang="en-US" dirty="0"/>
              <a:t>Market windows</a:t>
            </a:r>
          </a:p>
          <a:p>
            <a:pPr marL="0" indent="0" algn="ctr">
              <a:buNone/>
            </a:pPr>
            <a:r>
              <a:rPr lang="en-US" dirty="0"/>
              <a:t>Farm brand</a:t>
            </a:r>
          </a:p>
        </p:txBody>
      </p:sp>
      <p:sp>
        <p:nvSpPr>
          <p:cNvPr id="10" name="Content Placeholder 6">
            <a:extLst>
              <a:ext uri="{FF2B5EF4-FFF2-40B4-BE49-F238E27FC236}">
                <a16:creationId xmlns:a16="http://schemas.microsoft.com/office/drawing/2014/main" id="{DE9D14B8-608C-42C8-9E96-5C689C46E479}"/>
              </a:ext>
            </a:extLst>
          </p:cNvPr>
          <p:cNvSpPr txBox="1">
            <a:spLocks/>
          </p:cNvSpPr>
          <p:nvPr/>
        </p:nvSpPr>
        <p:spPr>
          <a:xfrm>
            <a:off x="891608" y="2258126"/>
            <a:ext cx="2729583" cy="1805678"/>
          </a:xfrm>
          <a:prstGeom prst="rect">
            <a:avLst/>
          </a:prstGeom>
          <a:solidFill>
            <a:schemeClr val="accent4">
              <a:lumMod val="60000"/>
              <a:lumOff val="40000"/>
            </a:scheme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Regulations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Food safety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Sales outlets </a:t>
            </a:r>
          </a:p>
        </p:txBody>
      </p:sp>
      <p:sp>
        <p:nvSpPr>
          <p:cNvPr id="11" name="Content Placeholder 6">
            <a:extLst>
              <a:ext uri="{FF2B5EF4-FFF2-40B4-BE49-F238E27FC236}">
                <a16:creationId xmlns:a16="http://schemas.microsoft.com/office/drawing/2014/main" id="{92595D9F-19E7-484B-8487-2DCB094E73C8}"/>
              </a:ext>
            </a:extLst>
          </p:cNvPr>
          <p:cNvSpPr txBox="1">
            <a:spLocks/>
          </p:cNvSpPr>
          <p:nvPr/>
        </p:nvSpPr>
        <p:spPr>
          <a:xfrm>
            <a:off x="4554912" y="4161162"/>
            <a:ext cx="3221490" cy="1952540"/>
          </a:xfrm>
          <a:prstGeom prst="rect">
            <a:avLst/>
          </a:prstGeom>
          <a:solidFill>
            <a:schemeClr val="accent4">
              <a:lumMod val="20000"/>
              <a:lumOff val="80000"/>
            </a:scheme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Profit analysis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Direct, indirect costs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Profit margin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Farm mission</a:t>
            </a:r>
          </a:p>
        </p:txBody>
      </p:sp>
      <p:cxnSp>
        <p:nvCxnSpPr>
          <p:cNvPr id="14" name="Straight Arrow Connector 13">
            <a:extLst>
              <a:ext uri="{FF2B5EF4-FFF2-40B4-BE49-F238E27FC236}">
                <a16:creationId xmlns:a16="http://schemas.microsoft.com/office/drawing/2014/main" id="{89E43098-65B0-4D90-B24C-51FD6C0EE00D}"/>
              </a:ext>
            </a:extLst>
          </p:cNvPr>
          <p:cNvCxnSpPr>
            <a:cxnSpLocks/>
          </p:cNvCxnSpPr>
          <p:nvPr/>
        </p:nvCxnSpPr>
        <p:spPr>
          <a:xfrm>
            <a:off x="3027150" y="4265235"/>
            <a:ext cx="889908" cy="5471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CCB53E-5195-4B12-B669-577A881DB966}"/>
              </a:ext>
            </a:extLst>
          </p:cNvPr>
          <p:cNvCxnSpPr>
            <a:cxnSpLocks/>
          </p:cNvCxnSpPr>
          <p:nvPr/>
        </p:nvCxnSpPr>
        <p:spPr>
          <a:xfrm>
            <a:off x="6162427" y="3517900"/>
            <a:ext cx="3231" cy="5504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EFE98A-95FE-49DB-8562-C33D97921168}"/>
              </a:ext>
            </a:extLst>
          </p:cNvPr>
          <p:cNvCxnSpPr>
            <a:cxnSpLocks/>
          </p:cNvCxnSpPr>
          <p:nvPr/>
        </p:nvCxnSpPr>
        <p:spPr>
          <a:xfrm flipH="1">
            <a:off x="8414256" y="4265235"/>
            <a:ext cx="720837" cy="5471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6">
            <a:extLst>
              <a:ext uri="{FF2B5EF4-FFF2-40B4-BE49-F238E27FC236}">
                <a16:creationId xmlns:a16="http://schemas.microsoft.com/office/drawing/2014/main" id="{9DF9D175-2C13-49FC-8BC5-718A636228F1}"/>
              </a:ext>
            </a:extLst>
          </p:cNvPr>
          <p:cNvSpPr txBox="1">
            <a:spLocks/>
          </p:cNvSpPr>
          <p:nvPr/>
        </p:nvSpPr>
        <p:spPr>
          <a:xfrm>
            <a:off x="8570150" y="2143565"/>
            <a:ext cx="2729583" cy="1805678"/>
          </a:xfrm>
          <a:prstGeom prst="rect">
            <a:avLst/>
          </a:prstGeom>
          <a:solidFill>
            <a:schemeClr val="accent4">
              <a:lumMod val="20000"/>
              <a:lumOff val="80000"/>
            </a:scheme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Resources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Business support programs</a:t>
            </a:r>
          </a:p>
        </p:txBody>
      </p:sp>
    </p:spTree>
    <p:extLst>
      <p:ext uri="{BB962C8B-B14F-4D97-AF65-F5344CB8AC3E}">
        <p14:creationId xmlns:p14="http://schemas.microsoft.com/office/powerpoint/2010/main" val="3328419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ADCF0D-C882-4A7B-8BC5-52E177368519}"/>
              </a:ext>
            </a:extLst>
          </p:cNvPr>
          <p:cNvSpPr>
            <a:spLocks noGrp="1"/>
          </p:cNvSpPr>
          <p:nvPr>
            <p:ph type="title"/>
          </p:nvPr>
        </p:nvSpPr>
        <p:spPr/>
        <p:txBody>
          <a:bodyPr/>
          <a:lstStyle/>
          <a:p>
            <a:r>
              <a:rPr lang="en-US" dirty="0"/>
              <a:t>Panel response</a:t>
            </a:r>
          </a:p>
        </p:txBody>
      </p:sp>
    </p:spTree>
    <p:extLst>
      <p:ext uri="{BB962C8B-B14F-4D97-AF65-F5344CB8AC3E}">
        <p14:creationId xmlns:p14="http://schemas.microsoft.com/office/powerpoint/2010/main" val="283368286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73CC6C6A-26AF-994D-A8E8-D7CBA891E44E}" vid="{6ACD0E60-C060-C243-8C09-C70D784CAD2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 ANR PowerPoint template" id="{E3ABC6F1-FE44-E24C-9BA6-BC71FB632616}" vid="{E1EBF3C3-83B3-6446-BF48-EE02E5781DF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1545</Words>
  <Application>Microsoft Office PowerPoint</Application>
  <PresentationFormat>Widescreen</PresentationFormat>
  <Paragraphs>322</Paragraphs>
  <Slides>46</Slides>
  <Notes>40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46</vt:i4>
      </vt:variant>
    </vt:vector>
  </HeadingPairs>
  <TitlesOfParts>
    <vt:vector size="50" baseType="lpstr">
      <vt:lpstr>Arial</vt:lpstr>
      <vt:lpstr>Calibri</vt:lpstr>
      <vt:lpstr>1_Office Theme</vt:lpstr>
      <vt:lpstr>2_Office Theme</vt:lpstr>
      <vt:lpstr>Workshop: Cottage Food Production for Small Farms</vt:lpstr>
      <vt:lpstr>Agenda</vt:lpstr>
      <vt:lpstr>Agenda</vt:lpstr>
      <vt:lpstr>Evaluating a value-added enterprise</vt:lpstr>
      <vt:lpstr>How many cottage food producers are there? </vt:lpstr>
      <vt:lpstr>2016 survey of U.S. cottage food producers (McDonald, 2019) </vt:lpstr>
      <vt:lpstr>2016 survey of U.S. cottage food producers (McDonald, 2019) </vt:lpstr>
      <vt:lpstr>Evaluating a value-added enterprise</vt:lpstr>
      <vt:lpstr>Panel response</vt:lpstr>
      <vt:lpstr>Quiz! Which of these products is an allowable CFO product? </vt:lpstr>
      <vt:lpstr>Quiz! Which of these products is an allowable CFO product? </vt:lpstr>
      <vt:lpstr>Quiz! Which of these products is an allowable CFO product? </vt:lpstr>
      <vt:lpstr>Permit fees by county</vt:lpstr>
      <vt:lpstr>Regulatory considerations around sales outlets</vt:lpstr>
      <vt:lpstr>Example of business and regulatory costs</vt:lpstr>
      <vt:lpstr>PowerPoint Presentation</vt:lpstr>
      <vt:lpstr>Two profitability/break-even tools</vt:lpstr>
      <vt:lpstr>Example: Profitability of peach jam (480 jars)</vt:lpstr>
      <vt:lpstr>Example: Profitability of peach jam (480 jars)</vt:lpstr>
      <vt:lpstr>Profitability analysis: Decision points</vt:lpstr>
      <vt:lpstr>Economic Principles for Small-Scale Farmers</vt:lpstr>
      <vt:lpstr>Final questions</vt:lpstr>
      <vt:lpstr>Processed Food Registration</vt:lpstr>
      <vt:lpstr>Food safety risk, regulations and cost</vt:lpstr>
      <vt:lpstr>UC Food Safety: Products that likely require a PFR</vt:lpstr>
      <vt:lpstr>Examples of commercial kitchens</vt:lpstr>
      <vt:lpstr>Cannery License</vt:lpstr>
      <vt:lpstr>UC Food Safety: Products likely to require a Cannery License in California</vt:lpstr>
      <vt:lpstr>Examples of canneries that co-pack with small farms</vt:lpstr>
      <vt:lpstr>Examples of canneries that co-pack with small farms</vt:lpstr>
      <vt:lpstr>Panel response</vt:lpstr>
      <vt:lpstr>Evaluating a value-added enterprise</vt:lpstr>
      <vt:lpstr>Packaging for food safety and shelf life</vt:lpstr>
      <vt:lpstr>Packaging for food safety and shelf life</vt:lpstr>
      <vt:lpstr>What can you do that no one else can do? </vt:lpstr>
      <vt:lpstr>Evaluating a value-added enterprise</vt:lpstr>
      <vt:lpstr>Value-added food business support</vt:lpstr>
      <vt:lpstr>Value-added food business support</vt:lpstr>
      <vt:lpstr>Panel:  Marketing cottage  food products</vt:lpstr>
      <vt:lpstr>PowerPoint Presentation</vt:lpstr>
      <vt:lpstr>PowerPoint Presentation</vt:lpstr>
      <vt:lpstr>PowerPoint Presentation</vt:lpstr>
      <vt:lpstr>PowerPoint Presentation</vt:lpstr>
      <vt:lpstr>PowerPoint Presentation</vt:lpstr>
      <vt:lpstr>PowerPoint Presentation</vt:lpstr>
      <vt:lpstr>Workshop: Cottage Food Production for Small Farms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Cottage Food Production for Small Farms</dc:title>
  <dc:creator>Olivia Henry</dc:creator>
  <cp:lastModifiedBy>Olivia Henry</cp:lastModifiedBy>
  <cp:revision>2</cp:revision>
  <dcterms:created xsi:type="dcterms:W3CDTF">2025-12-16T19:56:42Z</dcterms:created>
  <dcterms:modified xsi:type="dcterms:W3CDTF">2025-12-16T20:03:16Z</dcterms:modified>
</cp:coreProperties>
</file>