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3" r:id="rId5"/>
    <p:sldId id="270" r:id="rId6"/>
    <p:sldId id="291" r:id="rId7"/>
    <p:sldId id="264" r:id="rId8"/>
    <p:sldId id="265" r:id="rId9"/>
    <p:sldId id="292" r:id="rId10"/>
    <p:sldId id="293" r:id="rId11"/>
    <p:sldId id="294" r:id="rId12"/>
    <p:sldId id="305" r:id="rId13"/>
    <p:sldId id="295" r:id="rId14"/>
    <p:sldId id="306" r:id="rId15"/>
    <p:sldId id="307" r:id="rId16"/>
    <p:sldId id="301" r:id="rId17"/>
    <p:sldId id="302" r:id="rId18"/>
    <p:sldId id="303" r:id="rId19"/>
    <p:sldId id="296" r:id="rId20"/>
    <p:sldId id="298" r:id="rId21"/>
    <p:sldId id="299" r:id="rId22"/>
    <p:sldId id="300" r:id="rId23"/>
    <p:sldId id="297" r:id="rId24"/>
    <p:sldId id="304" r:id="rId2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23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92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C:\Users\bisson.lf\AppData\Local\Microsoft\Windows\Temporary%20Internet%20Files\Content.Outlook\FW0XVNX5\Combo%20ferms_2010-13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800"/>
            </a:pPr>
            <a:r>
              <a:rPr lang="en-US" sz="1800"/>
              <a:t>Fermentation</a:t>
            </a:r>
            <a:r>
              <a:rPr lang="en-US" sz="1800" baseline="0"/>
              <a:t> Profile for UCD2895</a:t>
            </a:r>
            <a:endParaRPr lang="en-US" sz="1800"/>
          </a:p>
        </c:rich>
      </c:tx>
      <c:layout>
        <c:manualLayout>
          <c:xMode val="edge"/>
          <c:yMode val="edge"/>
          <c:x val="0.21165261539277286"/>
          <c:y val="3.329421562689279E-2"/>
        </c:manualLayout>
      </c:layout>
      <c:overlay val="1"/>
    </c:title>
    <c:autoTitleDeleted val="0"/>
    <c:plotArea>
      <c:layout>
        <c:manualLayout>
          <c:layoutTarget val="inner"/>
          <c:xMode val="edge"/>
          <c:yMode val="edge"/>
          <c:x val="0.18171991722188577"/>
          <c:y val="0.15882291931250528"/>
          <c:w val="0.57152299679817509"/>
          <c:h val="0.69180514367522239"/>
        </c:manualLayout>
      </c:layout>
      <c:scatterChart>
        <c:scatterStyle val="smoothMarker"/>
        <c:varyColors val="0"/>
        <c:ser>
          <c:idx val="0"/>
          <c:order val="0"/>
          <c:tx>
            <c:strRef>
              <c:f>'[Combo ferms_2010-13.xlsx]Combo'!$F$75</c:f>
              <c:strCache>
                <c:ptCount val="1"/>
                <c:pt idx="0">
                  <c:v>JLD 2011</c:v>
                </c:pt>
              </c:strCache>
            </c:strRef>
          </c:tx>
          <c:xVal>
            <c:numRef>
              <c:f>'[Combo ferms_2010-13.xlsx]Combo'!$E$76:$E$123</c:f>
              <c:numCache>
                <c:formatCode>General</c:formatCode>
                <c:ptCount val="48"/>
                <c:pt idx="0">
                  <c:v>0</c:v>
                </c:pt>
                <c:pt idx="1">
                  <c:v>21</c:v>
                </c:pt>
                <c:pt idx="2">
                  <c:v>24</c:v>
                </c:pt>
                <c:pt idx="3">
                  <c:v>24.5</c:v>
                </c:pt>
                <c:pt idx="4">
                  <c:v>45.5</c:v>
                </c:pt>
                <c:pt idx="5">
                  <c:v>48</c:v>
                </c:pt>
                <c:pt idx="6">
                  <c:v>50.5</c:v>
                </c:pt>
                <c:pt idx="7">
                  <c:v>70</c:v>
                </c:pt>
                <c:pt idx="8">
                  <c:v>70.5</c:v>
                </c:pt>
                <c:pt idx="9">
                  <c:v>74</c:v>
                </c:pt>
                <c:pt idx="10">
                  <c:v>95</c:v>
                </c:pt>
                <c:pt idx="11">
                  <c:v>98.5</c:v>
                </c:pt>
                <c:pt idx="12">
                  <c:v>101</c:v>
                </c:pt>
                <c:pt idx="13">
                  <c:v>113</c:v>
                </c:pt>
                <c:pt idx="14">
                  <c:v>117.5</c:v>
                </c:pt>
                <c:pt idx="15">
                  <c:v>121.5</c:v>
                </c:pt>
                <c:pt idx="16">
                  <c:v>137</c:v>
                </c:pt>
                <c:pt idx="17">
                  <c:v>141.5</c:v>
                </c:pt>
                <c:pt idx="18">
                  <c:v>144</c:v>
                </c:pt>
                <c:pt idx="19">
                  <c:v>161</c:v>
                </c:pt>
                <c:pt idx="20">
                  <c:v>166</c:v>
                </c:pt>
                <c:pt idx="21">
                  <c:v>168</c:v>
                </c:pt>
                <c:pt idx="22">
                  <c:v>185</c:v>
                </c:pt>
                <c:pt idx="23">
                  <c:v>191</c:v>
                </c:pt>
                <c:pt idx="24">
                  <c:v>191</c:v>
                </c:pt>
                <c:pt idx="25">
                  <c:v>208</c:v>
                </c:pt>
                <c:pt idx="26">
                  <c:v>216</c:v>
                </c:pt>
                <c:pt idx="27">
                  <c:v>235</c:v>
                </c:pt>
                <c:pt idx="28">
                  <c:v>237</c:v>
                </c:pt>
                <c:pt idx="29">
                  <c:v>240</c:v>
                </c:pt>
                <c:pt idx="30">
                  <c:v>283</c:v>
                </c:pt>
                <c:pt idx="31">
                  <c:v>287</c:v>
                </c:pt>
                <c:pt idx="32">
                  <c:v>307</c:v>
                </c:pt>
                <c:pt idx="33">
                  <c:v>310</c:v>
                </c:pt>
                <c:pt idx="34">
                  <c:v>312</c:v>
                </c:pt>
                <c:pt idx="35">
                  <c:v>329</c:v>
                </c:pt>
                <c:pt idx="36">
                  <c:v>336</c:v>
                </c:pt>
                <c:pt idx="37">
                  <c:v>357</c:v>
                </c:pt>
                <c:pt idx="38">
                  <c:v>357</c:v>
                </c:pt>
                <c:pt idx="39">
                  <c:v>360</c:v>
                </c:pt>
                <c:pt idx="40">
                  <c:v>381</c:v>
                </c:pt>
                <c:pt idx="41">
                  <c:v>409.5</c:v>
                </c:pt>
                <c:pt idx="42">
                  <c:v>427</c:v>
                </c:pt>
                <c:pt idx="43">
                  <c:v>451</c:v>
                </c:pt>
                <c:pt idx="44">
                  <c:v>453</c:v>
                </c:pt>
                <c:pt idx="45">
                  <c:v>478</c:v>
                </c:pt>
                <c:pt idx="46">
                  <c:v>502</c:v>
                </c:pt>
                <c:pt idx="47">
                  <c:v>561</c:v>
                </c:pt>
              </c:numCache>
            </c:numRef>
          </c:xVal>
          <c:yVal>
            <c:numRef>
              <c:f>'[Combo ferms_2010-13.xlsx]Combo'!$F$76:$F$123</c:f>
              <c:numCache>
                <c:formatCode>General</c:formatCode>
                <c:ptCount val="48"/>
                <c:pt idx="0">
                  <c:v>0</c:v>
                </c:pt>
                <c:pt idx="1">
                  <c:v>1.2400000000000091</c:v>
                </c:pt>
                <c:pt idx="4">
                  <c:v>2.4200000000000159</c:v>
                </c:pt>
                <c:pt idx="8">
                  <c:v>3.7200000000000046</c:v>
                </c:pt>
                <c:pt idx="12">
                  <c:v>5.2799999999999949</c:v>
                </c:pt>
                <c:pt idx="13">
                  <c:v>5.9200000000000008</c:v>
                </c:pt>
                <c:pt idx="16">
                  <c:v>6.8999999999999995</c:v>
                </c:pt>
                <c:pt idx="19">
                  <c:v>7.88</c:v>
                </c:pt>
                <c:pt idx="22">
                  <c:v>8.8800000000000008</c:v>
                </c:pt>
                <c:pt idx="25">
                  <c:v>9.7000000000000011</c:v>
                </c:pt>
                <c:pt idx="27">
                  <c:v>10.6</c:v>
                </c:pt>
                <c:pt idx="30">
                  <c:v>11.860000000000001</c:v>
                </c:pt>
                <c:pt idx="32">
                  <c:v>12.68</c:v>
                </c:pt>
                <c:pt idx="35">
                  <c:v>13.360000000000003</c:v>
                </c:pt>
                <c:pt idx="37">
                  <c:v>14.08</c:v>
                </c:pt>
                <c:pt idx="40">
                  <c:v>14.639999999999999</c:v>
                </c:pt>
                <c:pt idx="42">
                  <c:v>15.54</c:v>
                </c:pt>
                <c:pt idx="43">
                  <c:v>15.939999999999998</c:v>
                </c:pt>
                <c:pt idx="47">
                  <c:v>17.2</c:v>
                </c:pt>
              </c:numCache>
            </c:numRef>
          </c:yVal>
          <c:smooth val="1"/>
        </c:ser>
        <c:ser>
          <c:idx val="1"/>
          <c:order val="1"/>
          <c:tx>
            <c:strRef>
              <c:f>'[Combo ferms_2010-13.xlsx]Combo'!$G$75</c:f>
              <c:strCache>
                <c:ptCount val="1"/>
                <c:pt idx="0">
                  <c:v>JLD 2012</c:v>
                </c:pt>
              </c:strCache>
            </c:strRef>
          </c:tx>
          <c:marker>
            <c:symbol val="square"/>
            <c:size val="5"/>
          </c:marker>
          <c:xVal>
            <c:numRef>
              <c:f>'[Combo ferms_2010-13.xlsx]Combo'!$E$76:$E$123</c:f>
              <c:numCache>
                <c:formatCode>General</c:formatCode>
                <c:ptCount val="48"/>
                <c:pt idx="0">
                  <c:v>0</c:v>
                </c:pt>
                <c:pt idx="1">
                  <c:v>21</c:v>
                </c:pt>
                <c:pt idx="2">
                  <c:v>24</c:v>
                </c:pt>
                <c:pt idx="3">
                  <c:v>24.5</c:v>
                </c:pt>
                <c:pt idx="4">
                  <c:v>45.5</c:v>
                </c:pt>
                <c:pt idx="5">
                  <c:v>48</c:v>
                </c:pt>
                <c:pt idx="6">
                  <c:v>50.5</c:v>
                </c:pt>
                <c:pt idx="7">
                  <c:v>70</c:v>
                </c:pt>
                <c:pt idx="8">
                  <c:v>70.5</c:v>
                </c:pt>
                <c:pt idx="9">
                  <c:v>74</c:v>
                </c:pt>
                <c:pt idx="10">
                  <c:v>95</c:v>
                </c:pt>
                <c:pt idx="11">
                  <c:v>98.5</c:v>
                </c:pt>
                <c:pt idx="12">
                  <c:v>101</c:v>
                </c:pt>
                <c:pt idx="13">
                  <c:v>113</c:v>
                </c:pt>
                <c:pt idx="14">
                  <c:v>117.5</c:v>
                </c:pt>
                <c:pt idx="15">
                  <c:v>121.5</c:v>
                </c:pt>
                <c:pt idx="16">
                  <c:v>137</c:v>
                </c:pt>
                <c:pt idx="17">
                  <c:v>141.5</c:v>
                </c:pt>
                <c:pt idx="18">
                  <c:v>144</c:v>
                </c:pt>
                <c:pt idx="19">
                  <c:v>161</c:v>
                </c:pt>
                <c:pt idx="20">
                  <c:v>166</c:v>
                </c:pt>
                <c:pt idx="21">
                  <c:v>168</c:v>
                </c:pt>
                <c:pt idx="22">
                  <c:v>185</c:v>
                </c:pt>
                <c:pt idx="23">
                  <c:v>191</c:v>
                </c:pt>
                <c:pt idx="24">
                  <c:v>191</c:v>
                </c:pt>
                <c:pt idx="25">
                  <c:v>208</c:v>
                </c:pt>
                <c:pt idx="26">
                  <c:v>216</c:v>
                </c:pt>
                <c:pt idx="27">
                  <c:v>235</c:v>
                </c:pt>
                <c:pt idx="28">
                  <c:v>237</c:v>
                </c:pt>
                <c:pt idx="29">
                  <c:v>240</c:v>
                </c:pt>
                <c:pt idx="30">
                  <c:v>283</c:v>
                </c:pt>
                <c:pt idx="31">
                  <c:v>287</c:v>
                </c:pt>
                <c:pt idx="32">
                  <c:v>307</c:v>
                </c:pt>
                <c:pt idx="33">
                  <c:v>310</c:v>
                </c:pt>
                <c:pt idx="34">
                  <c:v>312</c:v>
                </c:pt>
                <c:pt idx="35">
                  <c:v>329</c:v>
                </c:pt>
                <c:pt idx="36">
                  <c:v>336</c:v>
                </c:pt>
                <c:pt idx="37">
                  <c:v>357</c:v>
                </c:pt>
                <c:pt idx="38">
                  <c:v>357</c:v>
                </c:pt>
                <c:pt idx="39">
                  <c:v>360</c:v>
                </c:pt>
                <c:pt idx="40">
                  <c:v>381</c:v>
                </c:pt>
                <c:pt idx="41">
                  <c:v>409.5</c:v>
                </c:pt>
                <c:pt idx="42">
                  <c:v>427</c:v>
                </c:pt>
                <c:pt idx="43">
                  <c:v>451</c:v>
                </c:pt>
                <c:pt idx="44">
                  <c:v>453</c:v>
                </c:pt>
                <c:pt idx="45">
                  <c:v>478</c:v>
                </c:pt>
                <c:pt idx="46">
                  <c:v>502</c:v>
                </c:pt>
                <c:pt idx="47">
                  <c:v>561</c:v>
                </c:pt>
              </c:numCache>
            </c:numRef>
          </c:xVal>
          <c:yVal>
            <c:numRef>
              <c:f>'[Combo ferms_2010-13.xlsx]Combo'!$G$76:$G$123</c:f>
              <c:numCache>
                <c:formatCode>General</c:formatCode>
                <c:ptCount val="48"/>
                <c:pt idx="0">
                  <c:v>0</c:v>
                </c:pt>
                <c:pt idx="3">
                  <c:v>2.1999999999999886</c:v>
                </c:pt>
                <c:pt idx="6">
                  <c:v>5.1999999999999886</c:v>
                </c:pt>
                <c:pt idx="9">
                  <c:v>7.1999999999999886</c:v>
                </c:pt>
                <c:pt idx="10">
                  <c:v>8.8000000000000114</c:v>
                </c:pt>
                <c:pt idx="15">
                  <c:v>10.400000000000034</c:v>
                </c:pt>
                <c:pt idx="17">
                  <c:v>11.5</c:v>
                </c:pt>
                <c:pt idx="20">
                  <c:v>12.699999999999989</c:v>
                </c:pt>
                <c:pt idx="23">
                  <c:v>13.800000000000011</c:v>
                </c:pt>
                <c:pt idx="28">
                  <c:v>15.400000000000034</c:v>
                </c:pt>
                <c:pt idx="31">
                  <c:v>16.800000000000011</c:v>
                </c:pt>
                <c:pt idx="33">
                  <c:v>17.199999999999989</c:v>
                </c:pt>
                <c:pt idx="38">
                  <c:v>17.800000000000011</c:v>
                </c:pt>
                <c:pt idx="41">
                  <c:v>18.300000000000011</c:v>
                </c:pt>
                <c:pt idx="44">
                  <c:v>18.600000000000023</c:v>
                </c:pt>
                <c:pt idx="45">
                  <c:v>18.699999999999989</c:v>
                </c:pt>
                <c:pt idx="46">
                  <c:v>18.800000000000011</c:v>
                </c:pt>
              </c:numCache>
            </c:numRef>
          </c:yVal>
          <c:smooth val="1"/>
        </c:ser>
        <c:ser>
          <c:idx val="2"/>
          <c:order val="2"/>
          <c:tx>
            <c:strRef>
              <c:f>'[Combo ferms_2010-13.xlsx]Combo'!$H$75</c:f>
              <c:strCache>
                <c:ptCount val="1"/>
                <c:pt idx="0">
                  <c:v>JLD 2013</c:v>
                </c:pt>
              </c:strCache>
            </c:strRef>
          </c:tx>
          <c:xVal>
            <c:numRef>
              <c:f>'[Combo ferms_2010-13.xlsx]Combo'!$E$76:$E$123</c:f>
              <c:numCache>
                <c:formatCode>General</c:formatCode>
                <c:ptCount val="48"/>
                <c:pt idx="0">
                  <c:v>0</c:v>
                </c:pt>
                <c:pt idx="1">
                  <c:v>21</c:v>
                </c:pt>
                <c:pt idx="2">
                  <c:v>24</c:v>
                </c:pt>
                <c:pt idx="3">
                  <c:v>24.5</c:v>
                </c:pt>
                <c:pt idx="4">
                  <c:v>45.5</c:v>
                </c:pt>
                <c:pt idx="5">
                  <c:v>48</c:v>
                </c:pt>
                <c:pt idx="6">
                  <c:v>50.5</c:v>
                </c:pt>
                <c:pt idx="7">
                  <c:v>70</c:v>
                </c:pt>
                <c:pt idx="8">
                  <c:v>70.5</c:v>
                </c:pt>
                <c:pt idx="9">
                  <c:v>74</c:v>
                </c:pt>
                <c:pt idx="10">
                  <c:v>95</c:v>
                </c:pt>
                <c:pt idx="11">
                  <c:v>98.5</c:v>
                </c:pt>
                <c:pt idx="12">
                  <c:v>101</c:v>
                </c:pt>
                <c:pt idx="13">
                  <c:v>113</c:v>
                </c:pt>
                <c:pt idx="14">
                  <c:v>117.5</c:v>
                </c:pt>
                <c:pt idx="15">
                  <c:v>121.5</c:v>
                </c:pt>
                <c:pt idx="16">
                  <c:v>137</c:v>
                </c:pt>
                <c:pt idx="17">
                  <c:v>141.5</c:v>
                </c:pt>
                <c:pt idx="18">
                  <c:v>144</c:v>
                </c:pt>
                <c:pt idx="19">
                  <c:v>161</c:v>
                </c:pt>
                <c:pt idx="20">
                  <c:v>166</c:v>
                </c:pt>
                <c:pt idx="21">
                  <c:v>168</c:v>
                </c:pt>
                <c:pt idx="22">
                  <c:v>185</c:v>
                </c:pt>
                <c:pt idx="23">
                  <c:v>191</c:v>
                </c:pt>
                <c:pt idx="24">
                  <c:v>191</c:v>
                </c:pt>
                <c:pt idx="25">
                  <c:v>208</c:v>
                </c:pt>
                <c:pt idx="26">
                  <c:v>216</c:v>
                </c:pt>
                <c:pt idx="27">
                  <c:v>235</c:v>
                </c:pt>
                <c:pt idx="28">
                  <c:v>237</c:v>
                </c:pt>
                <c:pt idx="29">
                  <c:v>240</c:v>
                </c:pt>
                <c:pt idx="30">
                  <c:v>283</c:v>
                </c:pt>
                <c:pt idx="31">
                  <c:v>287</c:v>
                </c:pt>
                <c:pt idx="32">
                  <c:v>307</c:v>
                </c:pt>
                <c:pt idx="33">
                  <c:v>310</c:v>
                </c:pt>
                <c:pt idx="34">
                  <c:v>312</c:v>
                </c:pt>
                <c:pt idx="35">
                  <c:v>329</c:v>
                </c:pt>
                <c:pt idx="36">
                  <c:v>336</c:v>
                </c:pt>
                <c:pt idx="37">
                  <c:v>357</c:v>
                </c:pt>
                <c:pt idx="38">
                  <c:v>357</c:v>
                </c:pt>
                <c:pt idx="39">
                  <c:v>360</c:v>
                </c:pt>
                <c:pt idx="40">
                  <c:v>381</c:v>
                </c:pt>
                <c:pt idx="41">
                  <c:v>409.5</c:v>
                </c:pt>
                <c:pt idx="42">
                  <c:v>427</c:v>
                </c:pt>
                <c:pt idx="43">
                  <c:v>451</c:v>
                </c:pt>
                <c:pt idx="44">
                  <c:v>453</c:v>
                </c:pt>
                <c:pt idx="45">
                  <c:v>478</c:v>
                </c:pt>
                <c:pt idx="46">
                  <c:v>502</c:v>
                </c:pt>
                <c:pt idx="47">
                  <c:v>561</c:v>
                </c:pt>
              </c:numCache>
            </c:numRef>
          </c:xVal>
          <c:yVal>
            <c:numRef>
              <c:f>'[Combo ferms_2010-13.xlsx]Combo'!$H$76:$H$123</c:f>
              <c:numCache>
                <c:formatCode>General</c:formatCode>
                <c:ptCount val="48"/>
                <c:pt idx="0">
                  <c:v>0</c:v>
                </c:pt>
                <c:pt idx="2">
                  <c:v>1.6044999999999732</c:v>
                </c:pt>
                <c:pt idx="5">
                  <c:v>5.5790000000000077</c:v>
                </c:pt>
                <c:pt idx="7">
                  <c:v>8.2879999999999825</c:v>
                </c:pt>
                <c:pt idx="11" formatCode="0.000">
                  <c:v>11.3125</c:v>
                </c:pt>
                <c:pt idx="14">
                  <c:v>13.038999999999987</c:v>
                </c:pt>
                <c:pt idx="18">
                  <c:v>14.889999999999986</c:v>
                </c:pt>
                <c:pt idx="21" formatCode="0.000">
                  <c:v>16.134500000000003</c:v>
                </c:pt>
                <c:pt idx="24">
                  <c:v>16.824999999999992</c:v>
                </c:pt>
                <c:pt idx="26" formatCode="0.000">
                  <c:v>17.420500000000004</c:v>
                </c:pt>
                <c:pt idx="29">
                  <c:v>17.823999999999984</c:v>
                </c:pt>
                <c:pt idx="34">
                  <c:v>18.27600000000001</c:v>
                </c:pt>
                <c:pt idx="36" formatCode="0.000">
                  <c:v>18.342500000000001</c:v>
                </c:pt>
                <c:pt idx="39">
                  <c:v>18.396999999999991</c:v>
                </c:pt>
              </c:numCache>
            </c:numRef>
          </c:yVal>
          <c:smooth val="1"/>
        </c:ser>
        <c:ser>
          <c:idx val="3"/>
          <c:order val="3"/>
          <c:tx>
            <c:strRef>
              <c:f>'[Combo ferms_2010-13.xlsx]Combo'!$I$75</c:f>
              <c:strCache>
                <c:ptCount val="1"/>
                <c:pt idx="0">
                  <c:v>JLE 2012</c:v>
                </c:pt>
              </c:strCache>
            </c:strRef>
          </c:tx>
          <c:xVal>
            <c:numRef>
              <c:f>'[Combo ferms_2010-13.xlsx]Combo'!$E$76:$E$123</c:f>
              <c:numCache>
                <c:formatCode>General</c:formatCode>
                <c:ptCount val="48"/>
                <c:pt idx="0">
                  <c:v>0</c:v>
                </c:pt>
                <c:pt idx="1">
                  <c:v>21</c:v>
                </c:pt>
                <c:pt idx="2">
                  <c:v>24</c:v>
                </c:pt>
                <c:pt idx="3">
                  <c:v>24.5</c:v>
                </c:pt>
                <c:pt idx="4">
                  <c:v>45.5</c:v>
                </c:pt>
                <c:pt idx="5">
                  <c:v>48</c:v>
                </c:pt>
                <c:pt idx="6">
                  <c:v>50.5</c:v>
                </c:pt>
                <c:pt idx="7">
                  <c:v>70</c:v>
                </c:pt>
                <c:pt idx="8">
                  <c:v>70.5</c:v>
                </c:pt>
                <c:pt idx="9">
                  <c:v>74</c:v>
                </c:pt>
                <c:pt idx="10">
                  <c:v>95</c:v>
                </c:pt>
                <c:pt idx="11">
                  <c:v>98.5</c:v>
                </c:pt>
                <c:pt idx="12">
                  <c:v>101</c:v>
                </c:pt>
                <c:pt idx="13">
                  <c:v>113</c:v>
                </c:pt>
                <c:pt idx="14">
                  <c:v>117.5</c:v>
                </c:pt>
                <c:pt idx="15">
                  <c:v>121.5</c:v>
                </c:pt>
                <c:pt idx="16">
                  <c:v>137</c:v>
                </c:pt>
                <c:pt idx="17">
                  <c:v>141.5</c:v>
                </c:pt>
                <c:pt idx="18">
                  <c:v>144</c:v>
                </c:pt>
                <c:pt idx="19">
                  <c:v>161</c:v>
                </c:pt>
                <c:pt idx="20">
                  <c:v>166</c:v>
                </c:pt>
                <c:pt idx="21">
                  <c:v>168</c:v>
                </c:pt>
                <c:pt idx="22">
                  <c:v>185</c:v>
                </c:pt>
                <c:pt idx="23">
                  <c:v>191</c:v>
                </c:pt>
                <c:pt idx="24">
                  <c:v>191</c:v>
                </c:pt>
                <c:pt idx="25">
                  <c:v>208</c:v>
                </c:pt>
                <c:pt idx="26">
                  <c:v>216</c:v>
                </c:pt>
                <c:pt idx="27">
                  <c:v>235</c:v>
                </c:pt>
                <c:pt idx="28">
                  <c:v>237</c:v>
                </c:pt>
                <c:pt idx="29">
                  <c:v>240</c:v>
                </c:pt>
                <c:pt idx="30">
                  <c:v>283</c:v>
                </c:pt>
                <c:pt idx="31">
                  <c:v>287</c:v>
                </c:pt>
                <c:pt idx="32">
                  <c:v>307</c:v>
                </c:pt>
                <c:pt idx="33">
                  <c:v>310</c:v>
                </c:pt>
                <c:pt idx="34">
                  <c:v>312</c:v>
                </c:pt>
                <c:pt idx="35">
                  <c:v>329</c:v>
                </c:pt>
                <c:pt idx="36">
                  <c:v>336</c:v>
                </c:pt>
                <c:pt idx="37">
                  <c:v>357</c:v>
                </c:pt>
                <c:pt idx="38">
                  <c:v>357</c:v>
                </c:pt>
                <c:pt idx="39">
                  <c:v>360</c:v>
                </c:pt>
                <c:pt idx="40">
                  <c:v>381</c:v>
                </c:pt>
                <c:pt idx="41">
                  <c:v>409.5</c:v>
                </c:pt>
                <c:pt idx="42">
                  <c:v>427</c:v>
                </c:pt>
                <c:pt idx="43">
                  <c:v>451</c:v>
                </c:pt>
                <c:pt idx="44">
                  <c:v>453</c:v>
                </c:pt>
                <c:pt idx="45">
                  <c:v>478</c:v>
                </c:pt>
                <c:pt idx="46">
                  <c:v>502</c:v>
                </c:pt>
                <c:pt idx="47">
                  <c:v>561</c:v>
                </c:pt>
              </c:numCache>
            </c:numRef>
          </c:xVal>
          <c:yVal>
            <c:numRef>
              <c:f>'[Combo ferms_2010-13.xlsx]Combo'!$I$76:$I$123</c:f>
              <c:numCache>
                <c:formatCode>General</c:formatCode>
                <c:ptCount val="48"/>
                <c:pt idx="0">
                  <c:v>0</c:v>
                </c:pt>
                <c:pt idx="3">
                  <c:v>4.5999999999999659</c:v>
                </c:pt>
                <c:pt idx="6">
                  <c:v>11.399999999999977</c:v>
                </c:pt>
                <c:pt idx="9">
                  <c:v>14.300000000000011</c:v>
                </c:pt>
                <c:pt idx="10">
                  <c:v>15.699999999999989</c:v>
                </c:pt>
                <c:pt idx="15">
                  <c:v>16.599999999999966</c:v>
                </c:pt>
                <c:pt idx="17">
                  <c:v>17.099999999999966</c:v>
                </c:pt>
                <c:pt idx="20">
                  <c:v>17.399999999999977</c:v>
                </c:pt>
                <c:pt idx="23">
                  <c:v>17.599999999999966</c:v>
                </c:pt>
                <c:pt idx="28">
                  <c:v>17.899999999999977</c:v>
                </c:pt>
                <c:pt idx="31">
                  <c:v>18</c:v>
                </c:pt>
                <c:pt idx="33">
                  <c:v>18.099999999999966</c:v>
                </c:pt>
                <c:pt idx="38">
                  <c:v>18.099999999999966</c:v>
                </c:pt>
              </c:numCache>
            </c:numRef>
          </c:yVal>
          <c:smooth val="1"/>
        </c:ser>
        <c:ser>
          <c:idx val="4"/>
          <c:order val="4"/>
          <c:tx>
            <c:strRef>
              <c:f>'[Combo ferms_2010-13.xlsx]Combo'!$J$75</c:f>
              <c:strCache>
                <c:ptCount val="1"/>
                <c:pt idx="0">
                  <c:v>JLE 2013</c:v>
                </c:pt>
              </c:strCache>
            </c:strRef>
          </c:tx>
          <c:xVal>
            <c:numRef>
              <c:f>'[Combo ferms_2010-13.xlsx]Combo'!$E$76:$E$123</c:f>
              <c:numCache>
                <c:formatCode>General</c:formatCode>
                <c:ptCount val="48"/>
                <c:pt idx="0">
                  <c:v>0</c:v>
                </c:pt>
                <c:pt idx="1">
                  <c:v>21</c:v>
                </c:pt>
                <c:pt idx="2">
                  <c:v>24</c:v>
                </c:pt>
                <c:pt idx="3">
                  <c:v>24.5</c:v>
                </c:pt>
                <c:pt idx="4">
                  <c:v>45.5</c:v>
                </c:pt>
                <c:pt idx="5">
                  <c:v>48</c:v>
                </c:pt>
                <c:pt idx="6">
                  <c:v>50.5</c:v>
                </c:pt>
                <c:pt idx="7">
                  <c:v>70</c:v>
                </c:pt>
                <c:pt idx="8">
                  <c:v>70.5</c:v>
                </c:pt>
                <c:pt idx="9">
                  <c:v>74</c:v>
                </c:pt>
                <c:pt idx="10">
                  <c:v>95</c:v>
                </c:pt>
                <c:pt idx="11">
                  <c:v>98.5</c:v>
                </c:pt>
                <c:pt idx="12">
                  <c:v>101</c:v>
                </c:pt>
                <c:pt idx="13">
                  <c:v>113</c:v>
                </c:pt>
                <c:pt idx="14">
                  <c:v>117.5</c:v>
                </c:pt>
                <c:pt idx="15">
                  <c:v>121.5</c:v>
                </c:pt>
                <c:pt idx="16">
                  <c:v>137</c:v>
                </c:pt>
                <c:pt idx="17">
                  <c:v>141.5</c:v>
                </c:pt>
                <c:pt idx="18">
                  <c:v>144</c:v>
                </c:pt>
                <c:pt idx="19">
                  <c:v>161</c:v>
                </c:pt>
                <c:pt idx="20">
                  <c:v>166</c:v>
                </c:pt>
                <c:pt idx="21">
                  <c:v>168</c:v>
                </c:pt>
                <c:pt idx="22">
                  <c:v>185</c:v>
                </c:pt>
                <c:pt idx="23">
                  <c:v>191</c:v>
                </c:pt>
                <c:pt idx="24">
                  <c:v>191</c:v>
                </c:pt>
                <c:pt idx="25">
                  <c:v>208</c:v>
                </c:pt>
                <c:pt idx="26">
                  <c:v>216</c:v>
                </c:pt>
                <c:pt idx="27">
                  <c:v>235</c:v>
                </c:pt>
                <c:pt idx="28">
                  <c:v>237</c:v>
                </c:pt>
                <c:pt idx="29">
                  <c:v>240</c:v>
                </c:pt>
                <c:pt idx="30">
                  <c:v>283</c:v>
                </c:pt>
                <c:pt idx="31">
                  <c:v>287</c:v>
                </c:pt>
                <c:pt idx="32">
                  <c:v>307</c:v>
                </c:pt>
                <c:pt idx="33">
                  <c:v>310</c:v>
                </c:pt>
                <c:pt idx="34">
                  <c:v>312</c:v>
                </c:pt>
                <c:pt idx="35">
                  <c:v>329</c:v>
                </c:pt>
                <c:pt idx="36">
                  <c:v>336</c:v>
                </c:pt>
                <c:pt idx="37">
                  <c:v>357</c:v>
                </c:pt>
                <c:pt idx="38">
                  <c:v>357</c:v>
                </c:pt>
                <c:pt idx="39">
                  <c:v>360</c:v>
                </c:pt>
                <c:pt idx="40">
                  <c:v>381</c:v>
                </c:pt>
                <c:pt idx="41">
                  <c:v>409.5</c:v>
                </c:pt>
                <c:pt idx="42">
                  <c:v>427</c:v>
                </c:pt>
                <c:pt idx="43">
                  <c:v>451</c:v>
                </c:pt>
                <c:pt idx="44">
                  <c:v>453</c:v>
                </c:pt>
                <c:pt idx="45">
                  <c:v>478</c:v>
                </c:pt>
                <c:pt idx="46">
                  <c:v>502</c:v>
                </c:pt>
                <c:pt idx="47">
                  <c:v>561</c:v>
                </c:pt>
              </c:numCache>
            </c:numRef>
          </c:xVal>
          <c:yVal>
            <c:numRef>
              <c:f>'[Combo ferms_2010-13.xlsx]Combo'!$J$76:$J$123</c:f>
              <c:numCache>
                <c:formatCode>General</c:formatCode>
                <c:ptCount val="48"/>
                <c:pt idx="0">
                  <c:v>0</c:v>
                </c:pt>
                <c:pt idx="2">
                  <c:v>2.099000000000018</c:v>
                </c:pt>
                <c:pt idx="5">
                  <c:v>5.8569999999999993</c:v>
                </c:pt>
                <c:pt idx="7">
                  <c:v>8.3625000000000114</c:v>
                </c:pt>
                <c:pt idx="11">
                  <c:v>11.132000000000005</c:v>
                </c:pt>
                <c:pt idx="14">
                  <c:v>12.810999999999979</c:v>
                </c:pt>
                <c:pt idx="18">
                  <c:v>14.75200000000001</c:v>
                </c:pt>
                <c:pt idx="21">
                  <c:v>16.194500000000005</c:v>
                </c:pt>
                <c:pt idx="24">
                  <c:v>17.019999999999985</c:v>
                </c:pt>
                <c:pt idx="26">
                  <c:v>17.719500000000011</c:v>
                </c:pt>
                <c:pt idx="29">
                  <c:v>18.024000000000001</c:v>
                </c:pt>
                <c:pt idx="34">
                  <c:v>18.381</c:v>
                </c:pt>
                <c:pt idx="36">
                  <c:v>18.429000000000002</c:v>
                </c:pt>
                <c:pt idx="39">
                  <c:v>18.468999999999994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30393088"/>
        <c:axId val="130397008"/>
      </c:scatterChart>
      <c:valAx>
        <c:axId val="130393088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600"/>
                </a:pPr>
                <a:r>
                  <a:rPr lang="en-US" sz="1600"/>
                  <a:t>Time</a:t>
                </a:r>
                <a:r>
                  <a:rPr lang="en-US" sz="1600" baseline="0"/>
                  <a:t> (hours)</a:t>
                </a:r>
                <a:endParaRPr lang="en-US" sz="1600"/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130397008"/>
        <c:crosses val="autoZero"/>
        <c:crossBetween val="midCat"/>
      </c:valAx>
      <c:valAx>
        <c:axId val="130397008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1600"/>
                </a:pPr>
                <a:r>
                  <a:rPr lang="en-US" sz="1600" baseline="0"/>
                  <a:t>Cumulative w</a:t>
                </a:r>
                <a:r>
                  <a:rPr lang="en-US" sz="1600"/>
                  <a:t>eight</a:t>
                </a:r>
                <a:r>
                  <a:rPr lang="en-US" sz="1600" baseline="0"/>
                  <a:t> loss  (g)</a:t>
                </a:r>
                <a:endParaRPr lang="en-US" sz="1600"/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130393088"/>
        <c:crosses val="autoZero"/>
        <c:crossBetween val="midCat"/>
      </c:valAx>
    </c:plotArea>
    <c:plotVisOnly val="1"/>
    <c:dispBlanksAs val="span"/>
    <c:showDLblsOverMax val="0"/>
  </c:chart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0.40404</cdr:x>
      <cdr:y>0.46956</cdr:y>
    </cdr:from>
    <cdr:to>
      <cdr:x>0.57692</cdr:x>
      <cdr:y>0.6129</cdr:y>
    </cdr:to>
    <cdr:sp macro="" textlink="">
      <cdr:nvSpPr>
        <cdr:cNvPr id="2" name="Text Box 1"/>
        <cdr:cNvSpPr txBox="1"/>
      </cdr:nvSpPr>
      <cdr:spPr>
        <a:xfrm xmlns:a="http://schemas.openxmlformats.org/drawingml/2006/main">
          <a:off x="3201936" y="2218388"/>
          <a:ext cx="1370064" cy="67721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1400" b="1" dirty="0"/>
            <a:t>120</a:t>
          </a:r>
          <a:r>
            <a:rPr lang="en-US" sz="1400" b="1" baseline="0" dirty="0"/>
            <a:t> </a:t>
          </a:r>
          <a:r>
            <a:rPr lang="en-US" sz="1600" b="1" dirty="0"/>
            <a:t>Y</a:t>
          </a:r>
          <a:r>
            <a:rPr lang="en-US" sz="1600" b="1" baseline="0" dirty="0" smtClean="0"/>
            <a:t>AN;</a:t>
          </a:r>
          <a:r>
            <a:rPr lang="en-US" sz="1400" b="1" baseline="0" dirty="0" smtClean="0"/>
            <a:t> 24 Brix</a:t>
          </a:r>
          <a:endParaRPr lang="en-US" sz="1400" b="1" dirty="0"/>
        </a:p>
      </cdr:txBody>
    </cdr:sp>
  </cdr:relSizeAnchor>
  <cdr:relSizeAnchor xmlns:cdr="http://schemas.openxmlformats.org/drawingml/2006/chartDrawing">
    <cdr:from>
      <cdr:x>0.375</cdr:x>
      <cdr:y>0.30645</cdr:y>
    </cdr:from>
    <cdr:to>
      <cdr:x>0.49646</cdr:x>
      <cdr:y>0.42915</cdr:y>
    </cdr:to>
    <cdr:sp macro="" textlink="">
      <cdr:nvSpPr>
        <cdr:cNvPr id="3" name="Text Box 2"/>
        <cdr:cNvSpPr txBox="1"/>
      </cdr:nvSpPr>
      <cdr:spPr>
        <a:xfrm xmlns:a="http://schemas.openxmlformats.org/drawingml/2006/main">
          <a:off x="2971800" y="1447800"/>
          <a:ext cx="962546" cy="57968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1600" b="1" dirty="0" smtClean="0"/>
            <a:t>216; 26</a:t>
          </a:r>
          <a:endParaRPr lang="en-US" sz="1100" b="1" dirty="0"/>
        </a:p>
      </cdr:txBody>
    </cdr:sp>
  </cdr:relSizeAnchor>
  <cdr:relSizeAnchor xmlns:cdr="http://schemas.openxmlformats.org/drawingml/2006/chartDrawing">
    <cdr:from>
      <cdr:x>0.21154</cdr:x>
      <cdr:y>0.20968</cdr:y>
    </cdr:from>
    <cdr:to>
      <cdr:x>0.30945</cdr:x>
      <cdr:y>0.35484</cdr:y>
    </cdr:to>
    <cdr:sp macro="" textlink="">
      <cdr:nvSpPr>
        <cdr:cNvPr id="4" name="Text Box 3"/>
        <cdr:cNvSpPr txBox="1"/>
      </cdr:nvSpPr>
      <cdr:spPr>
        <a:xfrm xmlns:a="http://schemas.openxmlformats.org/drawingml/2006/main">
          <a:off x="1676400" y="990600"/>
          <a:ext cx="775917" cy="6858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1600" b="1" dirty="0" smtClean="0"/>
            <a:t>306; 24</a:t>
          </a:r>
          <a:endParaRPr lang="en-US" sz="1100" b="1" dirty="0"/>
        </a:p>
      </cdr:txBody>
    </cdr:sp>
  </cdr:relSizeAnchor>
  <cdr:relSizeAnchor xmlns:cdr="http://schemas.openxmlformats.org/drawingml/2006/chartDrawing">
    <cdr:from>
      <cdr:x>0.26275</cdr:x>
      <cdr:y>0.33034</cdr:y>
    </cdr:from>
    <cdr:to>
      <cdr:x>0.3681</cdr:x>
      <cdr:y>0.48387</cdr:y>
    </cdr:to>
    <cdr:sp macro="" textlink="">
      <cdr:nvSpPr>
        <cdr:cNvPr id="5" name="Text Box 4"/>
        <cdr:cNvSpPr txBox="1"/>
      </cdr:nvSpPr>
      <cdr:spPr>
        <a:xfrm xmlns:a="http://schemas.openxmlformats.org/drawingml/2006/main">
          <a:off x="2082241" y="1560658"/>
          <a:ext cx="834878" cy="72534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1600" b="1" dirty="0" smtClean="0"/>
            <a:t>210; 24</a:t>
          </a:r>
          <a:endParaRPr lang="en-US" sz="1100" b="1" dirty="0"/>
        </a:p>
      </cdr:txBody>
    </cdr:sp>
  </cdr:relSizeAnchor>
  <cdr:relSizeAnchor xmlns:cdr="http://schemas.openxmlformats.org/drawingml/2006/chartDrawing">
    <cdr:from>
      <cdr:x>0.76718</cdr:x>
      <cdr:y>0.25956</cdr:y>
    </cdr:from>
    <cdr:to>
      <cdr:x>0.96176</cdr:x>
      <cdr:y>0.58046</cdr:y>
    </cdr:to>
    <cdr:sp macro="" textlink="">
      <cdr:nvSpPr>
        <cdr:cNvPr id="6" name="Text Box 5"/>
        <cdr:cNvSpPr txBox="1"/>
      </cdr:nvSpPr>
      <cdr:spPr>
        <a:xfrm xmlns:a="http://schemas.openxmlformats.org/drawingml/2006/main">
          <a:off x="3472476" y="617080"/>
          <a:ext cx="880741" cy="76293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1600" dirty="0"/>
            <a:t>Starting Brix values: </a:t>
          </a:r>
          <a:r>
            <a:rPr lang="en-US" sz="1600" dirty="0" smtClean="0"/>
            <a:t>24-26</a:t>
          </a:r>
        </a:p>
        <a:p xmlns:a="http://schemas.openxmlformats.org/drawingml/2006/main">
          <a:r>
            <a:rPr lang="en-US" sz="1600" dirty="0" smtClean="0"/>
            <a:t>YAN values: 120-306</a:t>
          </a:r>
          <a:endParaRPr lang="en-US" sz="1600" dirty="0"/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6065" y="2130454"/>
            <a:ext cx="7771870" cy="146999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2130" y="3886698"/>
            <a:ext cx="6399740" cy="1751771"/>
          </a:xfrm>
        </p:spPr>
        <p:txBody>
          <a:bodyPr/>
          <a:lstStyle>
            <a:lvl1pPr marL="0" indent="0" algn="ctr">
              <a:buNone/>
              <a:defRPr/>
            </a:lvl1pPr>
            <a:lvl2pPr marL="400599" indent="0" algn="ctr">
              <a:buNone/>
              <a:defRPr/>
            </a:lvl2pPr>
            <a:lvl3pPr marL="801197" indent="0" algn="ctr">
              <a:buNone/>
              <a:defRPr/>
            </a:lvl3pPr>
            <a:lvl4pPr marL="1201796" indent="0" algn="ctr">
              <a:buNone/>
              <a:defRPr/>
            </a:lvl4pPr>
            <a:lvl5pPr marL="1602395" indent="0" algn="ctr">
              <a:buNone/>
              <a:defRPr/>
            </a:lvl5pPr>
            <a:lvl6pPr marL="2002993" indent="0" algn="ctr">
              <a:buNone/>
              <a:defRPr/>
            </a:lvl6pPr>
            <a:lvl7pPr marL="2403592" indent="0" algn="ctr">
              <a:buNone/>
              <a:defRPr/>
            </a:lvl7pPr>
            <a:lvl8pPr marL="2804190" indent="0" algn="ctr">
              <a:buNone/>
              <a:defRPr/>
            </a:lvl8pPr>
            <a:lvl9pPr marL="3204789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45583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78371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35492" y="266867"/>
            <a:ext cx="2083360" cy="552367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442" y="266867"/>
            <a:ext cx="6126904" cy="552367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23661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>
                <a:latin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SzPct val="100000"/>
              <a:buFont typeface="Wingdings" pitchFamily="2" charset="2"/>
              <a:buChar char="Ø"/>
              <a:defRPr baseline="0">
                <a:latin typeface="Arial" pitchFamily="34" charset="0"/>
              </a:defRPr>
            </a:lvl1pPr>
            <a:lvl2pPr>
              <a:defRPr baseline="0">
                <a:latin typeface="Arial" pitchFamily="34" charset="0"/>
              </a:defRPr>
            </a:lvl2pPr>
            <a:lvl3pPr>
              <a:defRPr baseline="0">
                <a:latin typeface="Arial" pitchFamily="34" charset="0"/>
              </a:defRPr>
            </a:lvl3pPr>
            <a:lvl4pPr>
              <a:defRPr baseline="0">
                <a:latin typeface="Arial" pitchFamily="34" charset="0"/>
              </a:defRPr>
            </a:lvl4pPr>
            <a:lvl5pPr>
              <a:defRPr baseline="0">
                <a:latin typeface="Arial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2231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1826" y="4407011"/>
            <a:ext cx="7773194" cy="1362655"/>
          </a:xfrm>
        </p:spPr>
        <p:txBody>
          <a:bodyPr anchor="t"/>
          <a:lstStyle>
            <a:lvl1pPr algn="l">
              <a:defRPr sz="35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1826" y="2907196"/>
            <a:ext cx="7773194" cy="1499815"/>
          </a:xfrm>
        </p:spPr>
        <p:txBody>
          <a:bodyPr anchor="b"/>
          <a:lstStyle>
            <a:lvl1pPr marL="0" indent="0">
              <a:buNone/>
              <a:defRPr sz="1800"/>
            </a:lvl1pPr>
            <a:lvl2pPr marL="400599" indent="0">
              <a:buNone/>
              <a:defRPr sz="1600"/>
            </a:lvl2pPr>
            <a:lvl3pPr marL="801197" indent="0">
              <a:buNone/>
              <a:defRPr sz="1400"/>
            </a:lvl3pPr>
            <a:lvl4pPr marL="1201796" indent="0">
              <a:buNone/>
              <a:defRPr sz="1200"/>
            </a:lvl4pPr>
            <a:lvl5pPr marL="1602395" indent="0">
              <a:buNone/>
              <a:defRPr sz="1200"/>
            </a:lvl5pPr>
            <a:lvl6pPr marL="2002993" indent="0">
              <a:buNone/>
              <a:defRPr sz="1200"/>
            </a:lvl6pPr>
            <a:lvl7pPr marL="2403592" indent="0">
              <a:buNone/>
              <a:defRPr sz="1200"/>
            </a:lvl7pPr>
            <a:lvl8pPr marL="2804190" indent="0">
              <a:buNone/>
              <a:defRPr sz="1200"/>
            </a:lvl8pPr>
            <a:lvl9pPr marL="3204789" indent="0">
              <a:buNone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935819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90688" y="1675737"/>
            <a:ext cx="3799846" cy="4114800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17682" y="1675737"/>
            <a:ext cx="3801170" cy="4114800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81175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6936" y="274321"/>
            <a:ext cx="8230130" cy="114349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6936" y="1535595"/>
            <a:ext cx="4040895" cy="639584"/>
          </a:xfrm>
        </p:spPr>
        <p:txBody>
          <a:bodyPr anchor="b"/>
          <a:lstStyle>
            <a:lvl1pPr marL="0" indent="0">
              <a:buNone/>
              <a:defRPr sz="2100" b="1"/>
            </a:lvl1pPr>
            <a:lvl2pPr marL="400599" indent="0">
              <a:buNone/>
              <a:defRPr sz="1800" b="1"/>
            </a:lvl2pPr>
            <a:lvl3pPr marL="801197" indent="0">
              <a:buNone/>
              <a:defRPr sz="1600" b="1"/>
            </a:lvl3pPr>
            <a:lvl4pPr marL="1201796" indent="0">
              <a:buNone/>
              <a:defRPr sz="1400" b="1"/>
            </a:lvl4pPr>
            <a:lvl5pPr marL="1602395" indent="0">
              <a:buNone/>
              <a:defRPr sz="1400" b="1"/>
            </a:lvl5pPr>
            <a:lvl6pPr marL="2002993" indent="0">
              <a:buNone/>
              <a:defRPr sz="1400" b="1"/>
            </a:lvl6pPr>
            <a:lvl7pPr marL="2403592" indent="0">
              <a:buNone/>
              <a:defRPr sz="1400" b="1"/>
            </a:lvl7pPr>
            <a:lvl8pPr marL="2804190" indent="0">
              <a:buNone/>
              <a:defRPr sz="1400" b="1"/>
            </a:lvl8pPr>
            <a:lvl9pPr marL="3204789" indent="0">
              <a:buNone/>
              <a:defRPr sz="14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936" y="2175180"/>
            <a:ext cx="4040895" cy="3950804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4845" y="1535595"/>
            <a:ext cx="4042220" cy="639584"/>
          </a:xfrm>
        </p:spPr>
        <p:txBody>
          <a:bodyPr anchor="b"/>
          <a:lstStyle>
            <a:lvl1pPr marL="0" indent="0">
              <a:buNone/>
              <a:defRPr sz="2100" b="1"/>
            </a:lvl1pPr>
            <a:lvl2pPr marL="400599" indent="0">
              <a:buNone/>
              <a:defRPr sz="1800" b="1"/>
            </a:lvl2pPr>
            <a:lvl3pPr marL="801197" indent="0">
              <a:buNone/>
              <a:defRPr sz="1600" b="1"/>
            </a:lvl3pPr>
            <a:lvl4pPr marL="1201796" indent="0">
              <a:buNone/>
              <a:defRPr sz="1400" b="1"/>
            </a:lvl4pPr>
            <a:lvl5pPr marL="1602395" indent="0">
              <a:buNone/>
              <a:defRPr sz="1400" b="1"/>
            </a:lvl5pPr>
            <a:lvl6pPr marL="2002993" indent="0">
              <a:buNone/>
              <a:defRPr sz="1400" b="1"/>
            </a:lvl6pPr>
            <a:lvl7pPr marL="2403592" indent="0">
              <a:buNone/>
              <a:defRPr sz="1400" b="1"/>
            </a:lvl7pPr>
            <a:lvl8pPr marL="2804190" indent="0">
              <a:buNone/>
              <a:defRPr sz="1400" b="1"/>
            </a:lvl8pPr>
            <a:lvl9pPr marL="3204789" indent="0">
              <a:buNone/>
              <a:defRPr sz="14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4845" y="2175180"/>
            <a:ext cx="4042220" cy="3950804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84332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12003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932355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6936" y="272830"/>
            <a:ext cx="3009149" cy="1162878"/>
          </a:xfrm>
        </p:spPr>
        <p:txBody>
          <a:bodyPr/>
          <a:lstStyle>
            <a:lvl1pPr algn="l">
              <a:defRPr sz="18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4690" y="272830"/>
            <a:ext cx="5112375" cy="5853154"/>
          </a:xfrm>
        </p:spPr>
        <p:txBody>
          <a:bodyPr/>
          <a:lstStyle>
            <a:lvl1pPr>
              <a:defRPr sz="2800"/>
            </a:lvl1pPr>
            <a:lvl2pPr>
              <a:defRPr sz="25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6936" y="1435708"/>
            <a:ext cx="3009149" cy="4690276"/>
          </a:xfrm>
        </p:spPr>
        <p:txBody>
          <a:bodyPr/>
          <a:lstStyle>
            <a:lvl1pPr marL="0" indent="0">
              <a:buNone/>
              <a:defRPr sz="1200"/>
            </a:lvl1pPr>
            <a:lvl2pPr marL="400599" indent="0">
              <a:buNone/>
              <a:defRPr sz="1100"/>
            </a:lvl2pPr>
            <a:lvl3pPr marL="801197" indent="0">
              <a:buNone/>
              <a:defRPr sz="900"/>
            </a:lvl3pPr>
            <a:lvl4pPr marL="1201796" indent="0">
              <a:buNone/>
              <a:defRPr sz="800"/>
            </a:lvl4pPr>
            <a:lvl5pPr marL="1602395" indent="0">
              <a:buNone/>
              <a:defRPr sz="800"/>
            </a:lvl5pPr>
            <a:lvl6pPr marL="2002993" indent="0">
              <a:buNone/>
              <a:defRPr sz="800"/>
            </a:lvl6pPr>
            <a:lvl7pPr marL="2403592" indent="0">
              <a:buNone/>
              <a:defRPr sz="800"/>
            </a:lvl7pPr>
            <a:lvl8pPr marL="2804190" indent="0">
              <a:buNone/>
              <a:defRPr sz="800"/>
            </a:lvl8pPr>
            <a:lvl9pPr marL="3204789" indent="0">
              <a:buNone/>
              <a:defRPr sz="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093495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1981" y="4800600"/>
            <a:ext cx="5487194" cy="566530"/>
          </a:xfrm>
        </p:spPr>
        <p:txBody>
          <a:bodyPr/>
          <a:lstStyle>
            <a:lvl1pPr algn="l">
              <a:defRPr sz="18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1981" y="612748"/>
            <a:ext cx="5487194" cy="4114800"/>
          </a:xfrm>
        </p:spPr>
        <p:txBody>
          <a:bodyPr/>
          <a:lstStyle>
            <a:lvl1pPr marL="0" indent="0">
              <a:buNone/>
              <a:defRPr sz="2800"/>
            </a:lvl1pPr>
            <a:lvl2pPr marL="400599" indent="0">
              <a:buNone/>
              <a:defRPr sz="2500"/>
            </a:lvl2pPr>
            <a:lvl3pPr marL="801197" indent="0">
              <a:buNone/>
              <a:defRPr sz="2100"/>
            </a:lvl3pPr>
            <a:lvl4pPr marL="1201796" indent="0">
              <a:buNone/>
              <a:defRPr sz="1800"/>
            </a:lvl4pPr>
            <a:lvl5pPr marL="1602395" indent="0">
              <a:buNone/>
              <a:defRPr sz="1800"/>
            </a:lvl5pPr>
            <a:lvl6pPr marL="2002993" indent="0">
              <a:buNone/>
              <a:defRPr sz="1800"/>
            </a:lvl6pPr>
            <a:lvl7pPr marL="2403592" indent="0">
              <a:buNone/>
              <a:defRPr sz="1800"/>
            </a:lvl7pPr>
            <a:lvl8pPr marL="2804190" indent="0">
              <a:buNone/>
              <a:defRPr sz="1800"/>
            </a:lvl8pPr>
            <a:lvl9pPr marL="3204789" indent="0">
              <a:buNone/>
              <a:defRPr sz="1800"/>
            </a:lvl9pPr>
          </a:lstStyle>
          <a:p>
            <a:pPr lvl="0"/>
            <a:r>
              <a:rPr lang="en-US" noProof="0" dirty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1981" y="5367130"/>
            <a:ext cx="5487194" cy="805070"/>
          </a:xfrm>
        </p:spPr>
        <p:txBody>
          <a:bodyPr/>
          <a:lstStyle>
            <a:lvl1pPr marL="0" indent="0">
              <a:buNone/>
              <a:defRPr sz="1200"/>
            </a:lvl1pPr>
            <a:lvl2pPr marL="400599" indent="0">
              <a:buNone/>
              <a:defRPr sz="1100"/>
            </a:lvl2pPr>
            <a:lvl3pPr marL="801197" indent="0">
              <a:buNone/>
              <a:defRPr sz="900"/>
            </a:lvl3pPr>
            <a:lvl4pPr marL="1201796" indent="0">
              <a:buNone/>
              <a:defRPr sz="800"/>
            </a:lvl4pPr>
            <a:lvl5pPr marL="1602395" indent="0">
              <a:buNone/>
              <a:defRPr sz="800"/>
            </a:lvl5pPr>
            <a:lvl6pPr marL="2002993" indent="0">
              <a:buNone/>
              <a:defRPr sz="800"/>
            </a:lvl6pPr>
            <a:lvl7pPr marL="2403592" indent="0">
              <a:buNone/>
              <a:defRPr sz="800"/>
            </a:lvl7pPr>
            <a:lvl8pPr marL="2804190" indent="0">
              <a:buNone/>
              <a:defRPr sz="800"/>
            </a:lvl8pPr>
            <a:lvl9pPr marL="3204789" indent="0">
              <a:buNone/>
              <a:defRPr sz="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568269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Line 2"/>
          <p:cNvSpPr>
            <a:spLocks noChangeShapeType="1"/>
          </p:cNvSpPr>
          <p:nvPr/>
        </p:nvSpPr>
        <p:spPr bwMode="auto">
          <a:xfrm>
            <a:off x="0" y="1358900"/>
            <a:ext cx="7983538" cy="0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lIns="80120" tIns="40060" rIns="80120" bIns="4006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266700"/>
            <a:ext cx="7772400" cy="110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4849" tIns="43120" rIns="84849" bIns="431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990600" y="1676400"/>
            <a:ext cx="772795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4849" tIns="43120" rIns="84849" bIns="431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849313" rtl="0" eaLnBrk="0" fontAlgn="base" hangingPunct="0">
        <a:spcBef>
          <a:spcPct val="0"/>
        </a:spcBef>
        <a:spcAft>
          <a:spcPct val="0"/>
        </a:spcAft>
        <a:defRPr sz="4100">
          <a:solidFill>
            <a:schemeClr val="tx2"/>
          </a:solidFill>
          <a:latin typeface="+mj-lt"/>
          <a:ea typeface="+mj-ea"/>
          <a:cs typeface="+mj-cs"/>
        </a:defRPr>
      </a:lvl1pPr>
      <a:lvl2pPr algn="l" defTabSz="849313" rtl="0" eaLnBrk="0" fontAlgn="base" hangingPunct="0">
        <a:spcBef>
          <a:spcPct val="0"/>
        </a:spcBef>
        <a:spcAft>
          <a:spcPct val="0"/>
        </a:spcAft>
        <a:defRPr sz="4100">
          <a:solidFill>
            <a:schemeClr val="tx2"/>
          </a:solidFill>
          <a:latin typeface="Arial" charset="0"/>
        </a:defRPr>
      </a:lvl2pPr>
      <a:lvl3pPr algn="l" defTabSz="849313" rtl="0" eaLnBrk="0" fontAlgn="base" hangingPunct="0">
        <a:spcBef>
          <a:spcPct val="0"/>
        </a:spcBef>
        <a:spcAft>
          <a:spcPct val="0"/>
        </a:spcAft>
        <a:defRPr sz="4100">
          <a:solidFill>
            <a:schemeClr val="tx2"/>
          </a:solidFill>
          <a:latin typeface="Arial" charset="0"/>
        </a:defRPr>
      </a:lvl3pPr>
      <a:lvl4pPr algn="l" defTabSz="849313" rtl="0" eaLnBrk="0" fontAlgn="base" hangingPunct="0">
        <a:spcBef>
          <a:spcPct val="0"/>
        </a:spcBef>
        <a:spcAft>
          <a:spcPct val="0"/>
        </a:spcAft>
        <a:defRPr sz="4100">
          <a:solidFill>
            <a:schemeClr val="tx2"/>
          </a:solidFill>
          <a:latin typeface="Arial" charset="0"/>
        </a:defRPr>
      </a:lvl4pPr>
      <a:lvl5pPr algn="l" defTabSz="849313" rtl="0" eaLnBrk="0" fontAlgn="base" hangingPunct="0">
        <a:spcBef>
          <a:spcPct val="0"/>
        </a:spcBef>
        <a:spcAft>
          <a:spcPct val="0"/>
        </a:spcAft>
        <a:defRPr sz="4100">
          <a:solidFill>
            <a:schemeClr val="tx2"/>
          </a:solidFill>
          <a:latin typeface="Arial" charset="0"/>
        </a:defRPr>
      </a:lvl5pPr>
      <a:lvl6pPr marL="400599" algn="l" defTabSz="849882" rtl="0" eaLnBrk="1" fontAlgn="base" hangingPunct="1">
        <a:spcBef>
          <a:spcPct val="0"/>
        </a:spcBef>
        <a:spcAft>
          <a:spcPct val="0"/>
        </a:spcAft>
        <a:defRPr sz="4100">
          <a:solidFill>
            <a:schemeClr val="tx2"/>
          </a:solidFill>
          <a:latin typeface="Times" pitchFamily="28" charset="0"/>
        </a:defRPr>
      </a:lvl6pPr>
      <a:lvl7pPr marL="801197" algn="l" defTabSz="849882" rtl="0" eaLnBrk="1" fontAlgn="base" hangingPunct="1">
        <a:spcBef>
          <a:spcPct val="0"/>
        </a:spcBef>
        <a:spcAft>
          <a:spcPct val="0"/>
        </a:spcAft>
        <a:defRPr sz="4100">
          <a:solidFill>
            <a:schemeClr val="tx2"/>
          </a:solidFill>
          <a:latin typeface="Times" pitchFamily="28" charset="0"/>
        </a:defRPr>
      </a:lvl7pPr>
      <a:lvl8pPr marL="1201796" algn="l" defTabSz="849882" rtl="0" eaLnBrk="1" fontAlgn="base" hangingPunct="1">
        <a:spcBef>
          <a:spcPct val="0"/>
        </a:spcBef>
        <a:spcAft>
          <a:spcPct val="0"/>
        </a:spcAft>
        <a:defRPr sz="4100">
          <a:solidFill>
            <a:schemeClr val="tx2"/>
          </a:solidFill>
          <a:latin typeface="Times" pitchFamily="28" charset="0"/>
        </a:defRPr>
      </a:lvl8pPr>
      <a:lvl9pPr marL="1602395" algn="l" defTabSz="849882" rtl="0" eaLnBrk="1" fontAlgn="base" hangingPunct="1">
        <a:spcBef>
          <a:spcPct val="0"/>
        </a:spcBef>
        <a:spcAft>
          <a:spcPct val="0"/>
        </a:spcAft>
        <a:defRPr sz="4100">
          <a:solidFill>
            <a:schemeClr val="tx2"/>
          </a:solidFill>
          <a:latin typeface="Times" pitchFamily="28" charset="0"/>
        </a:defRPr>
      </a:lvl9pPr>
    </p:titleStyle>
    <p:bodyStyle>
      <a:lvl1pPr marL="317500" indent="-317500" algn="l" defTabSz="849313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Monotype Sorts"/>
        <a:buChar char="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688975" indent="-265113" algn="l" defTabSz="849313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2600">
          <a:solidFill>
            <a:schemeClr val="tx1"/>
          </a:solidFill>
          <a:latin typeface="+mn-lt"/>
        </a:defRPr>
      </a:lvl2pPr>
      <a:lvl3pPr marL="1060450" indent="-211138" algn="l" defTabSz="849313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Char char="»"/>
        <a:defRPr sz="2200">
          <a:solidFill>
            <a:schemeClr val="tx1"/>
          </a:solidFill>
          <a:latin typeface="+mn-lt"/>
        </a:defRPr>
      </a:lvl3pPr>
      <a:lvl4pPr marL="1484313" indent="-211138" algn="l" defTabSz="849313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Monotype Sorts"/>
        <a:buChar char=""/>
        <a:defRPr>
          <a:solidFill>
            <a:schemeClr val="tx1"/>
          </a:solidFill>
          <a:latin typeface="+mn-lt"/>
        </a:defRPr>
      </a:lvl4pPr>
      <a:lvl5pPr marL="1909763" indent="-212725" algn="l" defTabSz="849313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>
          <a:solidFill>
            <a:schemeClr val="tx1"/>
          </a:solidFill>
          <a:latin typeface="+mn-lt"/>
        </a:defRPr>
      </a:lvl5pPr>
      <a:lvl6pPr marL="2311788" indent="-212818" algn="l" defTabSz="849882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1800">
          <a:solidFill>
            <a:schemeClr val="tx1"/>
          </a:solidFill>
          <a:latin typeface="+mn-lt"/>
        </a:defRPr>
      </a:lvl6pPr>
      <a:lvl7pPr marL="2712387" indent="-212818" algn="l" defTabSz="849882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1800">
          <a:solidFill>
            <a:schemeClr val="tx1"/>
          </a:solidFill>
          <a:latin typeface="+mn-lt"/>
        </a:defRPr>
      </a:lvl7pPr>
      <a:lvl8pPr marL="3112985" indent="-212818" algn="l" defTabSz="849882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1800">
          <a:solidFill>
            <a:schemeClr val="tx1"/>
          </a:solidFill>
          <a:latin typeface="+mn-lt"/>
        </a:defRPr>
      </a:lvl8pPr>
      <a:lvl9pPr marL="3513584" indent="-212818" algn="l" defTabSz="849882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18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80119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00599" algn="l" defTabSz="80119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01197" algn="l" defTabSz="80119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01796" algn="l" defTabSz="80119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02395" algn="l" defTabSz="80119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02993" algn="l" defTabSz="80119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03592" algn="l" defTabSz="80119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04190" algn="l" defTabSz="80119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04789" algn="l" defTabSz="80119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pPr algn="ctr" eaLnBrk="1" hangingPunct="1"/>
            <a:r>
              <a:rPr lang="en-US" altLang="en-US" dirty="0" smtClean="0"/>
              <a:t>The Role of Nitrogen in Yeast Metabolism and Aroma Production</a:t>
            </a:r>
          </a:p>
        </p:txBody>
      </p:sp>
      <p:sp>
        <p:nvSpPr>
          <p:cNvPr id="2051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/>
          <a:p>
            <a:pPr eaLnBrk="1" hangingPunct="1"/>
            <a:r>
              <a:rPr lang="en-US" altLang="en-US" sz="2800" dirty="0" smtClean="0"/>
              <a:t>Linda F. Bisson</a:t>
            </a:r>
          </a:p>
          <a:p>
            <a:pPr eaLnBrk="1" hangingPunct="1"/>
            <a:r>
              <a:rPr lang="en-US" altLang="en-US" sz="2800" dirty="0" smtClean="0"/>
              <a:t>Department of Viticulture and Enology</a:t>
            </a:r>
          </a:p>
          <a:p>
            <a:pPr eaLnBrk="1" hangingPunct="1"/>
            <a:r>
              <a:rPr lang="en-US" altLang="en-US" sz="2800" dirty="0" smtClean="0"/>
              <a:t>University of California, Davis</a:t>
            </a:r>
          </a:p>
          <a:p>
            <a:pPr eaLnBrk="1" hangingPunct="1"/>
            <a:r>
              <a:rPr lang="en-US" altLang="en-US" sz="2800" dirty="0" smtClean="0"/>
              <a:t>April 18, 2014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Type of Nitrogen Source Is Best?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7727950" cy="4114800"/>
          </a:xfrm>
        </p:spPr>
        <p:txBody>
          <a:bodyPr/>
          <a:lstStyle/>
          <a:p>
            <a:r>
              <a:rPr lang="en-US" dirty="0" smtClean="0"/>
              <a:t>A mixture!</a:t>
            </a:r>
          </a:p>
          <a:p>
            <a:pPr lvl="1"/>
            <a:r>
              <a:rPr lang="en-US" dirty="0" smtClean="0"/>
              <a:t>Minimizes need to make biosynthetic enzymes</a:t>
            </a:r>
          </a:p>
          <a:p>
            <a:pPr lvl="1"/>
            <a:r>
              <a:rPr lang="en-US" dirty="0" smtClean="0"/>
              <a:t>Conserves energy </a:t>
            </a:r>
          </a:p>
          <a:p>
            <a:pPr lvl="1"/>
            <a:r>
              <a:rPr lang="en-US" dirty="0" smtClean="0"/>
              <a:t>Enables cofactors to be deployed elsewhere</a:t>
            </a:r>
          </a:p>
          <a:p>
            <a:r>
              <a:rPr lang="en-US" dirty="0" smtClean="0"/>
              <a:t>Sole </a:t>
            </a:r>
            <a:r>
              <a:rPr lang="en-US" dirty="0"/>
              <a:t>n</a:t>
            </a:r>
            <a:r>
              <a:rPr lang="en-US" dirty="0" smtClean="0"/>
              <a:t>itrogen sources</a:t>
            </a:r>
          </a:p>
          <a:p>
            <a:pPr lvl="1"/>
            <a:r>
              <a:rPr lang="en-US" dirty="0" smtClean="0"/>
              <a:t>Value depends upon how quickly the nitrogen contained in the molecule can be mobilized </a:t>
            </a:r>
          </a:p>
          <a:p>
            <a:pPr lvl="1"/>
            <a:r>
              <a:rPr lang="en-US" dirty="0" smtClean="0"/>
              <a:t>Depends upon how easily that compound can be interconverted into other compounds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5659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Importance of Nitrogen in Wine Fermentations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600200"/>
            <a:ext cx="7727950" cy="4114800"/>
          </a:xfrm>
        </p:spPr>
        <p:txBody>
          <a:bodyPr/>
          <a:lstStyle/>
          <a:p>
            <a:r>
              <a:rPr lang="en-US" dirty="0" smtClean="0"/>
              <a:t>Needed to make optimal levels of biomass</a:t>
            </a:r>
          </a:p>
          <a:p>
            <a:r>
              <a:rPr lang="en-US" dirty="0" smtClean="0"/>
              <a:t>Needed for optimal functionality of each cell in the biomass</a:t>
            </a:r>
          </a:p>
          <a:p>
            <a:r>
              <a:rPr lang="en-US" dirty="0" smtClean="0"/>
              <a:t>Nitrogen is most often the limiting fermentation nutrient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2230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Yeast </a:t>
            </a:r>
            <a:r>
              <a:rPr lang="en-US" dirty="0" err="1" smtClean="0"/>
              <a:t>Assimilable</a:t>
            </a:r>
            <a:r>
              <a:rPr lang="en-US" dirty="0" smtClean="0"/>
              <a:t> Nitrogen (YAN) Levels in Juice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7727950" cy="4114800"/>
          </a:xfrm>
        </p:spPr>
        <p:txBody>
          <a:bodyPr/>
          <a:lstStyle/>
          <a:p>
            <a:r>
              <a:rPr lang="en-US" dirty="0" smtClean="0"/>
              <a:t>Vary by varietal, region and season</a:t>
            </a:r>
          </a:p>
          <a:p>
            <a:r>
              <a:rPr lang="en-US" dirty="0" smtClean="0"/>
              <a:t>YAN: Free amino nitrogen (FAN) + ammonia</a:t>
            </a:r>
          </a:p>
          <a:p>
            <a:r>
              <a:rPr lang="en-US" dirty="0" smtClean="0"/>
              <a:t>Range from low 60’s to over 500 </a:t>
            </a:r>
          </a:p>
          <a:p>
            <a:r>
              <a:rPr lang="en-US" dirty="0" smtClean="0"/>
              <a:t>Can vary two-fold across fermentation lots from the same vineyard and not in concert with Brix levels</a:t>
            </a:r>
          </a:p>
          <a:p>
            <a:r>
              <a:rPr lang="en-US" dirty="0" smtClean="0"/>
              <a:t>FAN/YAN levels of each fermentation vessel need to be measured!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9120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Yeast Nitrogen Requirements Vary By: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676400"/>
            <a:ext cx="7727950" cy="4114800"/>
          </a:xfrm>
        </p:spPr>
        <p:txBody>
          <a:bodyPr/>
          <a:lstStyle/>
          <a:p>
            <a:r>
              <a:rPr lang="en-US" dirty="0" smtClean="0"/>
              <a:t>Strain used</a:t>
            </a:r>
          </a:p>
          <a:p>
            <a:r>
              <a:rPr lang="en-US" dirty="0" smtClean="0"/>
              <a:t>Level of starting sugar/final ethanol</a:t>
            </a:r>
          </a:p>
          <a:p>
            <a:r>
              <a:rPr lang="en-US" dirty="0" smtClean="0"/>
              <a:t>Accompanying deficiencies</a:t>
            </a:r>
          </a:p>
          <a:p>
            <a:r>
              <a:rPr lang="en-US" dirty="0" smtClean="0"/>
              <a:t>Vintage</a:t>
            </a:r>
          </a:p>
          <a:p>
            <a:r>
              <a:rPr lang="en-US" dirty="0" smtClean="0"/>
              <a:t>Varietal</a:t>
            </a:r>
          </a:p>
          <a:p>
            <a:r>
              <a:rPr lang="en-US" dirty="0" smtClean="0"/>
              <a:t>Presence of other microorganisms</a:t>
            </a:r>
          </a:p>
          <a:p>
            <a:r>
              <a:rPr lang="en-US" dirty="0" smtClean="0"/>
              <a:t>Type of microbial dynamics of the fermentation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0499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the Best Time for a Nitrogen Addition?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524000"/>
            <a:ext cx="8229600" cy="4114800"/>
          </a:xfrm>
        </p:spPr>
        <p:txBody>
          <a:bodyPr/>
          <a:lstStyle/>
          <a:p>
            <a:r>
              <a:rPr lang="en-US" dirty="0" smtClean="0"/>
              <a:t>Is the population that will complete the fermentation dominant? Want </a:t>
            </a:r>
            <a:r>
              <a:rPr lang="en-US" dirty="0"/>
              <a:t>to </a:t>
            </a:r>
            <a:r>
              <a:rPr lang="en-US" dirty="0" smtClean="0"/>
              <a:t>feed that population </a:t>
            </a:r>
          </a:p>
          <a:p>
            <a:pPr lvl="1"/>
            <a:r>
              <a:rPr lang="en-US" dirty="0" smtClean="0"/>
              <a:t>Is that the population present at time 0? </a:t>
            </a:r>
            <a:endParaRPr lang="en-US" dirty="0"/>
          </a:p>
          <a:p>
            <a:pPr lvl="2"/>
            <a:r>
              <a:rPr lang="en-US" dirty="0" smtClean="0"/>
              <a:t>Inoculated from a fermenting tank</a:t>
            </a:r>
          </a:p>
          <a:p>
            <a:pPr lvl="1"/>
            <a:r>
              <a:rPr lang="en-US" dirty="0" smtClean="0"/>
              <a:t>Is that the population present at time 48 hours?</a:t>
            </a:r>
          </a:p>
          <a:p>
            <a:pPr lvl="2"/>
            <a:r>
              <a:rPr lang="en-US" dirty="0" smtClean="0"/>
              <a:t>Inoculated from active dry yeast packet</a:t>
            </a:r>
          </a:p>
          <a:p>
            <a:pPr lvl="1"/>
            <a:r>
              <a:rPr lang="en-US" dirty="0" smtClean="0"/>
              <a:t>Are strain populations changing dynamically as ethanol increases?</a:t>
            </a:r>
          </a:p>
          <a:p>
            <a:pPr lvl="2"/>
            <a:r>
              <a:rPr lang="en-US" dirty="0" err="1" smtClean="0"/>
              <a:t>Uninoculated</a:t>
            </a:r>
            <a:r>
              <a:rPr lang="en-US" dirty="0" smtClean="0"/>
              <a:t>/native fermentation</a:t>
            </a:r>
          </a:p>
        </p:txBody>
      </p:sp>
    </p:spTree>
    <p:extLst>
      <p:ext uri="{BB962C8B-B14F-4D97-AF65-F5344CB8AC3E}">
        <p14:creationId xmlns:p14="http://schemas.microsoft.com/office/powerpoint/2010/main" val="3591446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the Best Time for a Nitrogen Addition?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524000"/>
            <a:ext cx="8229600" cy="4114800"/>
          </a:xfrm>
        </p:spPr>
        <p:txBody>
          <a:bodyPr/>
          <a:lstStyle/>
          <a:p>
            <a:r>
              <a:rPr lang="en-US" dirty="0" smtClean="0"/>
              <a:t>How high is the ethanol level?</a:t>
            </a:r>
          </a:p>
          <a:p>
            <a:pPr lvl="1"/>
            <a:r>
              <a:rPr lang="en-US" dirty="0" smtClean="0"/>
              <a:t>High ethanol decreases amino acid transport</a:t>
            </a:r>
          </a:p>
          <a:p>
            <a:pPr lvl="1"/>
            <a:r>
              <a:rPr lang="en-US" dirty="0" smtClean="0"/>
              <a:t>Low pH, high ethanol and proton stress decreases ammonia uptake</a:t>
            </a:r>
          </a:p>
          <a:p>
            <a:r>
              <a:rPr lang="en-US" dirty="0" smtClean="0"/>
              <a:t>Are there other deficiencies?</a:t>
            </a:r>
          </a:p>
          <a:p>
            <a:pPr lvl="1"/>
            <a:r>
              <a:rPr lang="en-US" dirty="0" smtClean="0"/>
              <a:t>Vitamin/mineral cofactor deficiency can impact amino acid metabolism (by preventing some reactions from occurring)</a:t>
            </a:r>
          </a:p>
          <a:p>
            <a:pPr lvl="1"/>
            <a:r>
              <a:rPr lang="en-US" dirty="0" smtClean="0"/>
              <a:t>Stress can drive up amino acid demands in cell (for glutathione production for example)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0618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Nitrogen Levels Impact: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76400"/>
            <a:ext cx="7727950" cy="4114800"/>
          </a:xfrm>
        </p:spPr>
        <p:txBody>
          <a:bodyPr/>
          <a:lstStyle/>
          <a:p>
            <a:r>
              <a:rPr lang="en-US" dirty="0" smtClean="0"/>
              <a:t>Rate of growth </a:t>
            </a:r>
          </a:p>
          <a:p>
            <a:r>
              <a:rPr lang="en-US" dirty="0" smtClean="0"/>
              <a:t>Rate of fermentation and loss of volatiles</a:t>
            </a:r>
          </a:p>
          <a:p>
            <a:r>
              <a:rPr lang="en-US" dirty="0" smtClean="0"/>
              <a:t>Types of volatiles formed</a:t>
            </a:r>
          </a:p>
          <a:p>
            <a:r>
              <a:rPr lang="en-US" dirty="0" smtClean="0"/>
              <a:t>Levels of competition during fermentation</a:t>
            </a:r>
          </a:p>
          <a:p>
            <a:r>
              <a:rPr lang="en-US" dirty="0" smtClean="0"/>
              <a:t>Potential for spoilage post fermentation</a:t>
            </a:r>
            <a:endParaRPr lang="en-US" dirty="0"/>
          </a:p>
        </p:txBody>
      </p:sp>
      <p:sp>
        <p:nvSpPr>
          <p:cNvPr id="4" name="Oval 3"/>
          <p:cNvSpPr/>
          <p:nvPr/>
        </p:nvSpPr>
        <p:spPr bwMode="auto">
          <a:xfrm>
            <a:off x="762000" y="2057400"/>
            <a:ext cx="3886200" cy="838200"/>
          </a:xfrm>
          <a:prstGeom prst="ellips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Helvetica" pitchFamily="2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2514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Nitrogen and Fermentation Rate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7924800" cy="4191000"/>
          </a:xfrm>
        </p:spPr>
        <p:txBody>
          <a:bodyPr/>
          <a:lstStyle/>
          <a:p>
            <a:r>
              <a:rPr lang="en-US" dirty="0" smtClean="0"/>
              <a:t>Low nitrogen juices display sluggish fermentations and can arrest</a:t>
            </a:r>
          </a:p>
          <a:p>
            <a:r>
              <a:rPr lang="en-US" dirty="0" smtClean="0"/>
              <a:t>Level of Nitrogen needed increases with the level of starting sugar: at 22-24 Brix need a starting YAN of around 200 at 28-30 Brix need a YAN of around 500.</a:t>
            </a:r>
          </a:p>
          <a:p>
            <a:r>
              <a:rPr lang="en-US" dirty="0" smtClean="0"/>
              <a:t>Vitamin limitation can double YAN requirement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835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Impact of Nitrogen versus Brix</a:t>
            </a:r>
            <a:endParaRPr lang="en-US" dirty="0"/>
          </a:p>
        </p:txBody>
      </p:sp>
      <p:graphicFrame>
        <p:nvGraphicFramePr>
          <p:cNvPr id="5" name="Chart 4"/>
          <p:cNvGraphicFramePr/>
          <p:nvPr>
            <p:extLst>
              <p:ext uri="{D42A27DB-BD31-4B8C-83A1-F6EECF244321}">
                <p14:modId xmlns:p14="http://schemas.microsoft.com/office/powerpoint/2010/main" val="2037182370"/>
              </p:ext>
            </p:extLst>
          </p:nvPr>
        </p:nvGraphicFramePr>
        <p:xfrm>
          <a:off x="609600" y="1676400"/>
          <a:ext cx="7924800" cy="4724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8127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Nitrogen Levels Impact: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76400"/>
            <a:ext cx="7727950" cy="4114800"/>
          </a:xfrm>
        </p:spPr>
        <p:txBody>
          <a:bodyPr/>
          <a:lstStyle/>
          <a:p>
            <a:r>
              <a:rPr lang="en-US" dirty="0" smtClean="0"/>
              <a:t>Rate of growth </a:t>
            </a:r>
          </a:p>
          <a:p>
            <a:r>
              <a:rPr lang="en-US" dirty="0" smtClean="0"/>
              <a:t>Rate of fermentation and loss of volatiles</a:t>
            </a:r>
          </a:p>
          <a:p>
            <a:r>
              <a:rPr lang="en-US" dirty="0" smtClean="0"/>
              <a:t>Types of volatiles formed</a:t>
            </a:r>
          </a:p>
          <a:p>
            <a:r>
              <a:rPr lang="en-US" dirty="0" smtClean="0"/>
              <a:t>Levels of competition during fermentation</a:t>
            </a:r>
          </a:p>
          <a:p>
            <a:r>
              <a:rPr lang="en-US" dirty="0" smtClean="0"/>
              <a:t>Potential for spoilage post fermentation</a:t>
            </a:r>
            <a:endParaRPr lang="en-US" dirty="0"/>
          </a:p>
        </p:txBody>
      </p:sp>
      <p:sp>
        <p:nvSpPr>
          <p:cNvPr id="4" name="Oval 3"/>
          <p:cNvSpPr/>
          <p:nvPr/>
        </p:nvSpPr>
        <p:spPr bwMode="auto">
          <a:xfrm>
            <a:off x="762000" y="2667000"/>
            <a:ext cx="4953000" cy="838200"/>
          </a:xfrm>
          <a:prstGeom prst="ellips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Helvetica" pitchFamily="2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86066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4000" smtClean="0"/>
              <a:t>Yeast Nutrition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676400"/>
            <a:ext cx="7727950" cy="4114800"/>
          </a:xfrm>
        </p:spPr>
        <p:txBody>
          <a:bodyPr/>
          <a:lstStyle/>
          <a:p>
            <a:pPr eaLnBrk="1" hangingPunct="1">
              <a:defRPr/>
            </a:pPr>
            <a:r>
              <a:rPr lang="en-US" sz="3200" dirty="0" smtClean="0">
                <a:solidFill>
                  <a:schemeClr val="accent2">
                    <a:lumMod val="75000"/>
                  </a:schemeClr>
                </a:solidFill>
              </a:rPr>
              <a:t>Macronutrients:  </a:t>
            </a:r>
            <a:r>
              <a:rPr lang="en-US" sz="3200" dirty="0" smtClean="0"/>
              <a:t>Building blocks needed for new cell material</a:t>
            </a:r>
          </a:p>
          <a:p>
            <a:pPr eaLnBrk="1" hangingPunct="1">
              <a:defRPr/>
            </a:pPr>
            <a:r>
              <a:rPr lang="en-US" sz="3200" dirty="0" smtClean="0">
                <a:solidFill>
                  <a:schemeClr val="accent2">
                    <a:lumMod val="75000"/>
                  </a:schemeClr>
                </a:solidFill>
              </a:rPr>
              <a:t>Micronutrients: </a:t>
            </a:r>
            <a:r>
              <a:rPr lang="en-US" sz="3200" dirty="0" smtClean="0"/>
              <a:t>Catalysts needed to facilitate biochemical reactions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en-US" dirty="0" smtClean="0">
                <a:solidFill>
                  <a:schemeClr val="bg2">
                    <a:lumMod val="25000"/>
                  </a:schemeClr>
                </a:solidFill>
                <a:cs typeface="Arial" pitchFamily="34" charset="0"/>
              </a:rPr>
              <a:t>Types of Microbial Transformations of Flavor Compounds</a:t>
            </a:r>
            <a:endParaRPr lang="en-US" dirty="0">
              <a:solidFill>
                <a:schemeClr val="bg2">
                  <a:lumMod val="25000"/>
                </a:schemeClr>
              </a:solidFill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33400" y="1676400"/>
            <a:ext cx="7771870" cy="4572497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dirty="0" smtClean="0">
                <a:cs typeface="Arial" pitchFamily="34" charset="0"/>
              </a:rPr>
              <a:t>Primary roles</a:t>
            </a:r>
          </a:p>
          <a:p>
            <a:pPr lvl="1">
              <a:defRPr/>
            </a:pPr>
            <a:r>
              <a:rPr lang="en-US" dirty="0" smtClean="0">
                <a:cs typeface="Arial" pitchFamily="34" charset="0"/>
              </a:rPr>
              <a:t>Production of flavor compounds </a:t>
            </a:r>
            <a:r>
              <a:rPr lang="en-US" i="1" dirty="0" smtClean="0">
                <a:cs typeface="Arial" pitchFamily="34" charset="0"/>
              </a:rPr>
              <a:t>de novo </a:t>
            </a:r>
            <a:r>
              <a:rPr lang="en-US" dirty="0" smtClean="0">
                <a:cs typeface="Arial" pitchFamily="34" charset="0"/>
              </a:rPr>
              <a:t>from nutrients</a:t>
            </a:r>
            <a:endParaRPr lang="en-US" i="1" dirty="0" smtClean="0">
              <a:cs typeface="Arial" pitchFamily="34" charset="0"/>
            </a:endParaRPr>
          </a:p>
          <a:p>
            <a:pPr lvl="1">
              <a:defRPr/>
            </a:pPr>
            <a:r>
              <a:rPr lang="en-US" dirty="0" smtClean="0">
                <a:cs typeface="Arial" pitchFamily="34" charset="0"/>
              </a:rPr>
              <a:t>Liberation of grape flavor components from precursors</a:t>
            </a:r>
          </a:p>
          <a:p>
            <a:pPr>
              <a:defRPr/>
            </a:pPr>
            <a:r>
              <a:rPr lang="en-US" dirty="0" smtClean="0">
                <a:cs typeface="Arial" pitchFamily="34" charset="0"/>
              </a:rPr>
              <a:t>Secondary roles</a:t>
            </a:r>
          </a:p>
          <a:p>
            <a:pPr lvl="1">
              <a:defRPr/>
            </a:pPr>
            <a:r>
              <a:rPr lang="en-US" dirty="0" smtClean="0">
                <a:cs typeface="Arial" pitchFamily="34" charset="0"/>
              </a:rPr>
              <a:t>Provide chemical reactants </a:t>
            </a:r>
          </a:p>
          <a:p>
            <a:pPr lvl="1">
              <a:defRPr/>
            </a:pPr>
            <a:r>
              <a:rPr lang="en-US" dirty="0" smtClean="0">
                <a:cs typeface="Arial" pitchFamily="34" charset="0"/>
              </a:rPr>
              <a:t>Enzymatic modification of grape/oak flavors</a:t>
            </a:r>
          </a:p>
          <a:p>
            <a:pPr lvl="1">
              <a:defRPr/>
            </a:pPr>
            <a:r>
              <a:rPr lang="en-US" dirty="0" smtClean="0">
                <a:cs typeface="Arial" pitchFamily="34" charset="0"/>
              </a:rPr>
              <a:t>Impact Redox status and buffering capacity</a:t>
            </a:r>
            <a:endParaRPr lang="en-US" dirty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972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Microbial Components Impacting Wine Flavor</a:t>
            </a:r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0243" name="Content Placeholder 2"/>
          <p:cNvSpPr>
            <a:spLocks noGrp="1"/>
          </p:cNvSpPr>
          <p:nvPr>
            <p:ph sz="quarter" idx="1"/>
          </p:nvPr>
        </p:nvSpPr>
        <p:spPr>
          <a:xfrm>
            <a:off x="376144" y="1783081"/>
            <a:ext cx="7771870" cy="4571006"/>
          </a:xfrm>
        </p:spPr>
        <p:txBody>
          <a:bodyPr/>
          <a:lstStyle/>
          <a:p>
            <a:r>
              <a:rPr lang="en-US" altLang="en-US" dirty="0" smtClean="0"/>
              <a:t>Metabolites</a:t>
            </a:r>
          </a:p>
          <a:p>
            <a:r>
              <a:rPr lang="en-US" altLang="en-US" dirty="0" smtClean="0"/>
              <a:t>Enzymes</a:t>
            </a:r>
          </a:p>
          <a:p>
            <a:r>
              <a:rPr lang="en-US" altLang="en-US" dirty="0" smtClean="0"/>
              <a:t>Catalysts</a:t>
            </a:r>
          </a:p>
          <a:p>
            <a:r>
              <a:rPr lang="en-US" altLang="en-US" dirty="0" err="1" smtClean="0"/>
              <a:t>Mannoproteins</a:t>
            </a:r>
            <a:r>
              <a:rPr lang="en-US" altLang="en-US" dirty="0" smtClean="0"/>
              <a:t> and Polysaccharides</a:t>
            </a:r>
          </a:p>
        </p:txBody>
      </p:sp>
    </p:spTree>
    <p:extLst>
      <p:ext uri="{BB962C8B-B14F-4D97-AF65-F5344CB8AC3E}">
        <p14:creationId xmlns:p14="http://schemas.microsoft.com/office/powerpoint/2010/main" val="1996226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753" y="533731"/>
            <a:ext cx="7924182" cy="6858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dirty="0" smtClean="0">
                <a:solidFill>
                  <a:schemeClr val="bg2">
                    <a:lumMod val="25000"/>
                  </a:schemeClr>
                </a:solidFill>
                <a:cs typeface="Arial" pitchFamily="34" charset="0"/>
              </a:rPr>
              <a:t>Major Classes of Yeast Flavor Compounds: Direct Synthesis</a:t>
            </a:r>
            <a:endParaRPr lang="en-US" dirty="0">
              <a:solidFill>
                <a:schemeClr val="bg2">
                  <a:lumMod val="25000"/>
                </a:schemeClr>
              </a:solidFill>
              <a:cs typeface="Arial" pitchFamily="34" charset="0"/>
            </a:endParaRPr>
          </a:p>
        </p:txBody>
      </p:sp>
      <p:sp>
        <p:nvSpPr>
          <p:cNvPr id="15363" name="Content Placeholder 2"/>
          <p:cNvSpPr>
            <a:spLocks noGrp="1"/>
          </p:cNvSpPr>
          <p:nvPr>
            <p:ph sz="quarter" idx="1"/>
          </p:nvPr>
        </p:nvSpPr>
        <p:spPr>
          <a:xfrm>
            <a:off x="609247" y="1523669"/>
            <a:ext cx="7773195" cy="4572497"/>
          </a:xfrm>
        </p:spPr>
        <p:txBody>
          <a:bodyPr/>
          <a:lstStyle/>
          <a:p>
            <a:r>
              <a:rPr lang="en-US" altLang="en-US" dirty="0" smtClean="0">
                <a:solidFill>
                  <a:srgbClr val="000000"/>
                </a:solidFill>
                <a:cs typeface="Arial" pitchFamily="34" charset="0"/>
              </a:rPr>
              <a:t>Esters</a:t>
            </a:r>
          </a:p>
          <a:p>
            <a:r>
              <a:rPr lang="en-US" altLang="en-US" dirty="0" smtClean="0">
                <a:solidFill>
                  <a:srgbClr val="000000"/>
                </a:solidFill>
                <a:cs typeface="Arial" pitchFamily="34" charset="0"/>
              </a:rPr>
              <a:t>Sulfur Compounds</a:t>
            </a:r>
          </a:p>
          <a:p>
            <a:r>
              <a:rPr lang="en-US" altLang="en-US" dirty="0" smtClean="0">
                <a:solidFill>
                  <a:srgbClr val="000000"/>
                </a:solidFill>
                <a:cs typeface="Arial" pitchFamily="34" charset="0"/>
              </a:rPr>
              <a:t>Alcohols</a:t>
            </a:r>
          </a:p>
          <a:p>
            <a:r>
              <a:rPr lang="en-US" altLang="en-US" dirty="0" smtClean="0">
                <a:solidFill>
                  <a:srgbClr val="000000"/>
                </a:solidFill>
                <a:cs typeface="Arial" pitchFamily="34" charset="0"/>
              </a:rPr>
              <a:t>Aldehydes</a:t>
            </a:r>
          </a:p>
          <a:p>
            <a:r>
              <a:rPr lang="en-US" altLang="en-US" dirty="0" smtClean="0">
                <a:solidFill>
                  <a:srgbClr val="000000"/>
                </a:solidFill>
                <a:cs typeface="Arial" pitchFamily="34" charset="0"/>
              </a:rPr>
              <a:t>Acids</a:t>
            </a:r>
          </a:p>
          <a:p>
            <a:r>
              <a:rPr lang="en-US" altLang="en-US" dirty="0" smtClean="0">
                <a:solidFill>
                  <a:srgbClr val="000000"/>
                </a:solidFill>
                <a:cs typeface="Arial" pitchFamily="34" charset="0"/>
              </a:rPr>
              <a:t>Carbonyl Compounds</a:t>
            </a:r>
          </a:p>
          <a:p>
            <a:pPr marL="0" indent="0">
              <a:buNone/>
            </a:pPr>
            <a:r>
              <a:rPr lang="en-US" altLang="en-US" dirty="0" smtClean="0">
                <a:solidFill>
                  <a:srgbClr val="FF0000"/>
                </a:solidFill>
                <a:cs typeface="Arial" pitchFamily="34" charset="0"/>
              </a:rPr>
              <a:t>All can derive from amino acid catabolism</a:t>
            </a:r>
          </a:p>
        </p:txBody>
      </p:sp>
    </p:spTree>
    <p:extLst>
      <p:ext uri="{BB962C8B-B14F-4D97-AF65-F5344CB8AC3E}">
        <p14:creationId xmlns:p14="http://schemas.microsoft.com/office/powerpoint/2010/main" val="7575638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3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3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66700"/>
            <a:ext cx="8077200" cy="1104900"/>
          </a:xfrm>
        </p:spPr>
        <p:txBody>
          <a:bodyPr/>
          <a:lstStyle/>
          <a:p>
            <a:r>
              <a:rPr lang="en-US" dirty="0" smtClean="0"/>
              <a:t>Nitrogen Impact on Volatiles Formation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524000"/>
            <a:ext cx="7727950" cy="4114800"/>
          </a:xfrm>
        </p:spPr>
        <p:txBody>
          <a:bodyPr/>
          <a:lstStyle/>
          <a:p>
            <a:r>
              <a:rPr lang="en-US" dirty="0" smtClean="0"/>
              <a:t>Low levels of nitrogen inhibit ester formation</a:t>
            </a:r>
          </a:p>
          <a:p>
            <a:r>
              <a:rPr lang="en-US" dirty="0" smtClean="0"/>
              <a:t>High levels of nitrogen lead to high levels of ester formation </a:t>
            </a:r>
          </a:p>
          <a:p>
            <a:r>
              <a:rPr lang="en-US" dirty="0" smtClean="0"/>
              <a:t>High levels of nitrogen lead to higher levels of fusel alcohols </a:t>
            </a:r>
          </a:p>
          <a:p>
            <a:r>
              <a:rPr lang="en-US" dirty="0" smtClean="0"/>
              <a:t>Amino acid precursors can lead to elevated levels of esters derived from those compounds (i.e. </a:t>
            </a:r>
            <a:r>
              <a:rPr lang="en-US" dirty="0" err="1" smtClean="0"/>
              <a:t>phenethyl</a:t>
            </a:r>
            <a:r>
              <a:rPr lang="en-US" dirty="0"/>
              <a:t> </a:t>
            </a:r>
            <a:r>
              <a:rPr lang="en-US" dirty="0" smtClean="0"/>
              <a:t>acetate from phenylalanine)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9486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76400"/>
            <a:ext cx="8305800" cy="4114800"/>
          </a:xfrm>
        </p:spPr>
        <p:txBody>
          <a:bodyPr/>
          <a:lstStyle/>
          <a:p>
            <a:r>
              <a:rPr lang="en-US" sz="2800" dirty="0" smtClean="0"/>
              <a:t>Nitrogen supplementation of fermentation will alleviate low nitrogen levels of fruit</a:t>
            </a:r>
          </a:p>
          <a:p>
            <a:r>
              <a:rPr lang="en-US" sz="2800" dirty="0" smtClean="0"/>
              <a:t>Ammonia or amino acid additions not matched to fruit composition may lead to the appearance of a high yeast ester signature</a:t>
            </a:r>
          </a:p>
          <a:p>
            <a:r>
              <a:rPr lang="en-US" sz="2800" dirty="0" smtClean="0"/>
              <a:t>Nitrogen requirements vary by strain</a:t>
            </a:r>
          </a:p>
          <a:p>
            <a:r>
              <a:rPr lang="en-US" sz="2800" dirty="0" smtClean="0"/>
              <a:t>Nitrogen requirements higher for high Brix juices</a:t>
            </a:r>
          </a:p>
          <a:p>
            <a:r>
              <a:rPr lang="en-US" sz="2800" dirty="0" smtClean="0"/>
              <a:t>Nitrogen requirements higher for stressed juices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702926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4000" smtClean="0"/>
              <a:t>Macronutrients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600200"/>
            <a:ext cx="7848600" cy="43434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3200" dirty="0" smtClean="0">
                <a:solidFill>
                  <a:schemeClr val="accent2">
                    <a:lumMod val="75000"/>
                  </a:schemeClr>
                </a:solidFill>
              </a:rPr>
              <a:t>Carbon/Energy Sources: </a:t>
            </a:r>
            <a:r>
              <a:rPr lang="en-US" sz="3200" dirty="0" smtClean="0"/>
              <a:t>glucose, fructose, sucrose 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3200" dirty="0" smtClean="0">
                <a:solidFill>
                  <a:schemeClr val="accent2">
                    <a:lumMod val="75000"/>
                  </a:schemeClr>
                </a:solidFill>
              </a:rPr>
              <a:t>Nitrogen Sources: </a:t>
            </a:r>
            <a:r>
              <a:rPr lang="en-US" sz="3200" dirty="0" smtClean="0"/>
              <a:t>amino acids, ammonia, nucleotide bases, peptides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3200" dirty="0" smtClean="0">
                <a:solidFill>
                  <a:schemeClr val="accent2">
                    <a:lumMod val="75000"/>
                  </a:schemeClr>
                </a:solidFill>
              </a:rPr>
              <a:t>Phosphate Sources: </a:t>
            </a:r>
            <a:r>
              <a:rPr lang="en-US" sz="3200" dirty="0" smtClean="0"/>
              <a:t>inorganic phosphate, organic phosphate compounds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3200" dirty="0" smtClean="0">
                <a:solidFill>
                  <a:schemeClr val="accent2">
                    <a:lumMod val="75000"/>
                  </a:schemeClr>
                </a:solidFill>
              </a:rPr>
              <a:t>Sulfur Sources: </a:t>
            </a:r>
            <a:r>
              <a:rPr lang="en-US" sz="3200" dirty="0" smtClean="0"/>
              <a:t>inorganic sulfate, organic sulfur compounds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4000" smtClean="0"/>
              <a:t>Micronutrients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00200"/>
            <a:ext cx="7727950" cy="41148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 smtClean="0">
                <a:solidFill>
                  <a:schemeClr val="accent2">
                    <a:lumMod val="75000"/>
                  </a:schemeClr>
                </a:solidFill>
              </a:rPr>
              <a:t>Minerals and Trace Elements: </a:t>
            </a:r>
            <a:r>
              <a:rPr lang="en-US" sz="3600" dirty="0" smtClean="0"/>
              <a:t>Mg, Ca, Mn, K, Zn, Fe, Cu</a:t>
            </a:r>
          </a:p>
          <a:p>
            <a:pPr eaLnBrk="1" hangingPunct="1">
              <a:defRPr/>
            </a:pPr>
            <a:r>
              <a:rPr lang="en-US" sz="3600" dirty="0" smtClean="0">
                <a:solidFill>
                  <a:schemeClr val="accent2">
                    <a:lumMod val="75000"/>
                  </a:schemeClr>
                </a:solidFill>
              </a:rPr>
              <a:t>Vitamins: </a:t>
            </a:r>
            <a:r>
              <a:rPr lang="en-US" sz="3600" dirty="0" smtClean="0"/>
              <a:t>biotin is the only required vitamin, but others are stimulatory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 smtClean="0"/>
              <a:t>Nitrogen Is Required For:</a:t>
            </a:r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>
          <a:xfrm>
            <a:off x="609600" y="1676400"/>
            <a:ext cx="7727950" cy="4114800"/>
          </a:xfrm>
        </p:spPr>
        <p:txBody>
          <a:bodyPr/>
          <a:lstStyle/>
          <a:p>
            <a:pPr eaLnBrk="1" hangingPunct="1"/>
            <a:r>
              <a:rPr lang="en-US" altLang="en-US" sz="3600" dirty="0" smtClean="0"/>
              <a:t>Protein synthesis </a:t>
            </a:r>
          </a:p>
          <a:p>
            <a:pPr eaLnBrk="1" hangingPunct="1"/>
            <a:r>
              <a:rPr lang="en-US" altLang="en-US" sz="3600" dirty="0" smtClean="0"/>
              <a:t>Nucleotide synthesis</a:t>
            </a:r>
          </a:p>
          <a:p>
            <a:pPr eaLnBrk="1" hangingPunct="1"/>
            <a:r>
              <a:rPr lang="en-US" altLang="en-US" sz="3600" dirty="0" smtClean="0"/>
              <a:t>Vitamin synthesis</a:t>
            </a:r>
          </a:p>
          <a:p>
            <a:pPr marL="423862" lvl="1" indent="0" eaLnBrk="1" hangingPunct="1">
              <a:buNone/>
            </a:pPr>
            <a:endParaRPr lang="en-US" altLang="en-US" sz="3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Nitrogen Is Required For: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76400"/>
            <a:ext cx="7727950" cy="4114800"/>
          </a:xfrm>
        </p:spPr>
        <p:txBody>
          <a:bodyPr/>
          <a:lstStyle/>
          <a:p>
            <a:pPr eaLnBrk="1" hangingPunct="1"/>
            <a:r>
              <a:rPr lang="en-US" altLang="en-US" sz="3600" dirty="0"/>
              <a:t>Creation of new cells</a:t>
            </a:r>
          </a:p>
          <a:p>
            <a:pPr eaLnBrk="1" hangingPunct="1"/>
            <a:r>
              <a:rPr lang="en-US" altLang="en-US" sz="3600" dirty="0"/>
              <a:t>Maintenance of metabolism</a:t>
            </a:r>
          </a:p>
          <a:p>
            <a:pPr eaLnBrk="1" hangingPunct="1"/>
            <a:r>
              <a:rPr lang="en-US" altLang="en-US" sz="3600" dirty="0"/>
              <a:t>Adaptation to new environments</a:t>
            </a:r>
          </a:p>
          <a:p>
            <a:pPr eaLnBrk="1" hangingPunct="1"/>
            <a:r>
              <a:rPr lang="en-US" altLang="en-US" sz="3600" dirty="0"/>
              <a:t>Stress tolerance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9144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7772400" cy="990600"/>
          </a:xfrm>
        </p:spPr>
        <p:txBody>
          <a:bodyPr/>
          <a:lstStyle/>
          <a:p>
            <a:pPr eaLnBrk="1" hangingPunct="1"/>
            <a:r>
              <a:rPr lang="en-US" altLang="en-US" sz="4000" dirty="0" smtClean="0"/>
              <a:t>Nitrogen Is Needed at All Stages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600200"/>
            <a:ext cx="7772400" cy="3048000"/>
          </a:xfrm>
          <a:noFill/>
        </p:spPr>
        <p:txBody>
          <a:bodyPr/>
          <a:lstStyle/>
          <a:p>
            <a:pPr eaLnBrk="1" hangingPunct="1">
              <a:defRPr/>
            </a:pPr>
            <a:r>
              <a:rPr lang="en-US" sz="3200" dirty="0" smtClean="0">
                <a:solidFill>
                  <a:schemeClr val="accent2">
                    <a:lumMod val="75000"/>
                  </a:schemeClr>
                </a:solidFill>
              </a:rPr>
              <a:t>Lag Phase: </a:t>
            </a:r>
            <a:r>
              <a:rPr lang="en-US" sz="3200" dirty="0" smtClean="0"/>
              <a:t>to adapt from lag phase to active growth</a:t>
            </a:r>
          </a:p>
          <a:p>
            <a:pPr eaLnBrk="1" hangingPunct="1">
              <a:defRPr/>
            </a:pPr>
            <a:r>
              <a:rPr lang="en-US" sz="3200" dirty="0" smtClean="0">
                <a:solidFill>
                  <a:schemeClr val="accent2">
                    <a:lumMod val="75000"/>
                  </a:schemeClr>
                </a:solidFill>
              </a:rPr>
              <a:t>Growth Phase: </a:t>
            </a:r>
            <a:r>
              <a:rPr lang="en-US" sz="3200" dirty="0" smtClean="0"/>
              <a:t>for building blocks and catalysts</a:t>
            </a:r>
          </a:p>
          <a:p>
            <a:pPr eaLnBrk="1" hangingPunct="1">
              <a:defRPr/>
            </a:pPr>
            <a:r>
              <a:rPr lang="en-US" sz="3200" dirty="0" smtClean="0">
                <a:solidFill>
                  <a:schemeClr val="accent2">
                    <a:lumMod val="75000"/>
                  </a:schemeClr>
                </a:solidFill>
              </a:rPr>
              <a:t>Stationary Phase: </a:t>
            </a:r>
            <a:r>
              <a:rPr lang="en-US" sz="3200" dirty="0" smtClean="0"/>
              <a:t>for production of survival factors</a:t>
            </a:r>
          </a:p>
          <a:p>
            <a:pPr eaLnBrk="1" hangingPunct="1">
              <a:defRPr/>
            </a:pPr>
            <a:r>
              <a:rPr lang="en-US" sz="3200" dirty="0" smtClean="0">
                <a:solidFill>
                  <a:schemeClr val="accent2">
                    <a:lumMod val="75000"/>
                  </a:schemeClr>
                </a:solidFill>
              </a:rPr>
              <a:t>Dormant Phase: </a:t>
            </a:r>
            <a:r>
              <a:rPr lang="en-US" sz="3200" dirty="0" smtClean="0"/>
              <a:t>to survive periods of severe growth inhibition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2"/>
          <p:cNvSpPr txBox="1">
            <a:spLocks noChangeArrowheads="1"/>
          </p:cNvSpPr>
          <p:nvPr/>
        </p:nvSpPr>
        <p:spPr bwMode="auto">
          <a:xfrm>
            <a:off x="533400" y="685800"/>
            <a:ext cx="60960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3600">
                <a:solidFill>
                  <a:schemeClr val="tx2"/>
                </a:solidFill>
              </a:rPr>
              <a:t>Yeast Nutritional Phases</a:t>
            </a:r>
          </a:p>
        </p:txBody>
      </p:sp>
      <p:sp>
        <p:nvSpPr>
          <p:cNvPr id="8195" name="Line 3"/>
          <p:cNvSpPr>
            <a:spLocks noChangeShapeType="1"/>
          </p:cNvSpPr>
          <p:nvPr/>
        </p:nvSpPr>
        <p:spPr bwMode="auto">
          <a:xfrm>
            <a:off x="2057400" y="1752600"/>
            <a:ext cx="0" cy="3048000"/>
          </a:xfrm>
          <a:prstGeom prst="line">
            <a:avLst/>
          </a:prstGeom>
          <a:noFill/>
          <a:ln w="317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8196" name="Line 4"/>
          <p:cNvSpPr>
            <a:spLocks noChangeShapeType="1"/>
          </p:cNvSpPr>
          <p:nvPr/>
        </p:nvSpPr>
        <p:spPr bwMode="auto">
          <a:xfrm>
            <a:off x="2057400" y="4800600"/>
            <a:ext cx="6781800" cy="0"/>
          </a:xfrm>
          <a:prstGeom prst="line">
            <a:avLst/>
          </a:prstGeom>
          <a:noFill/>
          <a:ln w="317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8197" name="Line 6"/>
          <p:cNvSpPr>
            <a:spLocks noChangeShapeType="1"/>
          </p:cNvSpPr>
          <p:nvPr/>
        </p:nvSpPr>
        <p:spPr bwMode="auto">
          <a:xfrm>
            <a:off x="2057400" y="4451350"/>
            <a:ext cx="685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8198" name="Freeform 7"/>
          <p:cNvSpPr>
            <a:spLocks/>
          </p:cNvSpPr>
          <p:nvPr/>
        </p:nvSpPr>
        <p:spPr bwMode="auto">
          <a:xfrm>
            <a:off x="2743200" y="1860550"/>
            <a:ext cx="4800600" cy="2590800"/>
          </a:xfrm>
          <a:custGeom>
            <a:avLst/>
            <a:gdLst>
              <a:gd name="T0" fmla="*/ 0 w 3024"/>
              <a:gd name="T1" fmla="*/ 2147483647 h 1632"/>
              <a:gd name="T2" fmla="*/ 2147483647 w 3024"/>
              <a:gd name="T3" fmla="*/ 2147483647 h 1632"/>
              <a:gd name="T4" fmla="*/ 2147483647 w 3024"/>
              <a:gd name="T5" fmla="*/ 2147483647 h 1632"/>
              <a:gd name="T6" fmla="*/ 2147483647 w 3024"/>
              <a:gd name="T7" fmla="*/ 2147483647 h 1632"/>
              <a:gd name="T8" fmla="*/ 0 60000 65536"/>
              <a:gd name="T9" fmla="*/ 0 60000 65536"/>
              <a:gd name="T10" fmla="*/ 0 60000 65536"/>
              <a:gd name="T11" fmla="*/ 0 60000 65536"/>
              <a:gd name="T12" fmla="*/ 0 w 3024"/>
              <a:gd name="T13" fmla="*/ 0 h 1632"/>
              <a:gd name="T14" fmla="*/ 3024 w 3024"/>
              <a:gd name="T15" fmla="*/ 1632 h 163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024" h="1632">
                <a:moveTo>
                  <a:pt x="0" y="1632"/>
                </a:moveTo>
                <a:cubicBezTo>
                  <a:pt x="236" y="1092"/>
                  <a:pt x="472" y="552"/>
                  <a:pt x="864" y="288"/>
                </a:cubicBezTo>
                <a:cubicBezTo>
                  <a:pt x="1256" y="24"/>
                  <a:pt x="1992" y="0"/>
                  <a:pt x="2352" y="48"/>
                </a:cubicBezTo>
                <a:cubicBezTo>
                  <a:pt x="2712" y="96"/>
                  <a:pt x="2912" y="488"/>
                  <a:pt x="3024" y="576"/>
                </a:cubicBezTo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8199" name="Text Box 8"/>
          <p:cNvSpPr txBox="1">
            <a:spLocks noChangeArrowheads="1"/>
          </p:cNvSpPr>
          <p:nvPr/>
        </p:nvSpPr>
        <p:spPr bwMode="auto">
          <a:xfrm>
            <a:off x="457200" y="2819400"/>
            <a:ext cx="13716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3600" dirty="0">
                <a:solidFill>
                  <a:schemeClr val="accent2">
                    <a:lumMod val="75000"/>
                  </a:schemeClr>
                </a:solidFill>
              </a:rPr>
              <a:t>Cell #</a:t>
            </a:r>
          </a:p>
        </p:txBody>
      </p:sp>
      <p:sp>
        <p:nvSpPr>
          <p:cNvPr id="8200" name="Text Box 9"/>
          <p:cNvSpPr txBox="1">
            <a:spLocks noChangeArrowheads="1"/>
          </p:cNvSpPr>
          <p:nvPr/>
        </p:nvSpPr>
        <p:spPr bwMode="auto">
          <a:xfrm>
            <a:off x="4876800" y="5334000"/>
            <a:ext cx="1447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3600" dirty="0">
                <a:solidFill>
                  <a:schemeClr val="accent2">
                    <a:lumMod val="75000"/>
                  </a:schemeClr>
                </a:solidFill>
              </a:rPr>
              <a:t>Time</a:t>
            </a:r>
          </a:p>
        </p:txBody>
      </p:sp>
      <p:sp>
        <p:nvSpPr>
          <p:cNvPr id="8201" name="Text Box 10"/>
          <p:cNvSpPr txBox="1">
            <a:spLocks noChangeArrowheads="1"/>
          </p:cNvSpPr>
          <p:nvPr/>
        </p:nvSpPr>
        <p:spPr bwMode="auto">
          <a:xfrm>
            <a:off x="3429000" y="4038600"/>
            <a:ext cx="8382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800" b="1" dirty="0">
                <a:solidFill>
                  <a:schemeClr val="accent2">
                    <a:lumMod val="75000"/>
                  </a:schemeClr>
                </a:solidFill>
              </a:rPr>
              <a:t>lag</a:t>
            </a:r>
          </a:p>
        </p:txBody>
      </p:sp>
      <p:sp>
        <p:nvSpPr>
          <p:cNvPr id="8202" name="Text Box 11"/>
          <p:cNvSpPr txBox="1">
            <a:spLocks noChangeArrowheads="1"/>
          </p:cNvSpPr>
          <p:nvPr/>
        </p:nvSpPr>
        <p:spPr bwMode="auto">
          <a:xfrm>
            <a:off x="3733800" y="3352800"/>
            <a:ext cx="3048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800" b="1" dirty="0">
                <a:solidFill>
                  <a:schemeClr val="accent2">
                    <a:lumMod val="75000"/>
                  </a:schemeClr>
                </a:solidFill>
              </a:rPr>
              <a:t>log</a:t>
            </a:r>
          </a:p>
        </p:txBody>
      </p:sp>
      <p:sp>
        <p:nvSpPr>
          <p:cNvPr id="8203" name="Text Box 12"/>
          <p:cNvSpPr txBox="1">
            <a:spLocks noChangeArrowheads="1"/>
          </p:cNvSpPr>
          <p:nvPr/>
        </p:nvSpPr>
        <p:spPr bwMode="auto">
          <a:xfrm>
            <a:off x="4114800" y="1295400"/>
            <a:ext cx="2819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800" b="1" dirty="0">
                <a:solidFill>
                  <a:schemeClr val="accent2">
                    <a:lumMod val="75000"/>
                  </a:schemeClr>
                </a:solidFill>
              </a:rPr>
              <a:t>stationary</a:t>
            </a:r>
          </a:p>
        </p:txBody>
      </p:sp>
      <p:sp>
        <p:nvSpPr>
          <p:cNvPr id="8204" name="Text Box 13"/>
          <p:cNvSpPr txBox="1">
            <a:spLocks noChangeArrowheads="1"/>
          </p:cNvSpPr>
          <p:nvPr/>
        </p:nvSpPr>
        <p:spPr bwMode="auto">
          <a:xfrm>
            <a:off x="5867400" y="2590800"/>
            <a:ext cx="22098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800" b="1" dirty="0">
                <a:solidFill>
                  <a:schemeClr val="accent2">
                    <a:lumMod val="75000"/>
                  </a:schemeClr>
                </a:solidFill>
              </a:rPr>
              <a:t>death</a:t>
            </a:r>
          </a:p>
        </p:txBody>
      </p:sp>
      <p:sp>
        <p:nvSpPr>
          <p:cNvPr id="8205" name="Line 15"/>
          <p:cNvSpPr>
            <a:spLocks noChangeShapeType="1"/>
          </p:cNvSpPr>
          <p:nvPr/>
        </p:nvSpPr>
        <p:spPr bwMode="auto">
          <a:xfrm flipH="1">
            <a:off x="2971800" y="4267200"/>
            <a:ext cx="381000" cy="152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8206" name="Line 16"/>
          <p:cNvSpPr>
            <a:spLocks noChangeShapeType="1"/>
          </p:cNvSpPr>
          <p:nvPr/>
        </p:nvSpPr>
        <p:spPr bwMode="auto">
          <a:xfrm flipH="1">
            <a:off x="3352800" y="3581400"/>
            <a:ext cx="381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8207" name="Line 17"/>
          <p:cNvSpPr>
            <a:spLocks noChangeShapeType="1"/>
          </p:cNvSpPr>
          <p:nvPr/>
        </p:nvSpPr>
        <p:spPr bwMode="auto">
          <a:xfrm flipV="1">
            <a:off x="6400800" y="2362200"/>
            <a:ext cx="533400" cy="228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8208" name="Line 18"/>
          <p:cNvSpPr>
            <a:spLocks noChangeShapeType="1"/>
          </p:cNvSpPr>
          <p:nvPr/>
        </p:nvSpPr>
        <p:spPr bwMode="auto">
          <a:xfrm>
            <a:off x="4648200" y="1752600"/>
            <a:ext cx="228600" cy="152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8209" name="Freeform 24"/>
          <p:cNvSpPr>
            <a:spLocks/>
          </p:cNvSpPr>
          <p:nvPr/>
        </p:nvSpPr>
        <p:spPr bwMode="auto">
          <a:xfrm>
            <a:off x="3352800" y="2209800"/>
            <a:ext cx="5257800" cy="2819400"/>
          </a:xfrm>
          <a:custGeom>
            <a:avLst/>
            <a:gdLst>
              <a:gd name="T0" fmla="*/ 0 w 3312"/>
              <a:gd name="T1" fmla="*/ 2147483647 h 1776"/>
              <a:gd name="T2" fmla="*/ 2147483647 w 3312"/>
              <a:gd name="T3" fmla="*/ 2147483647 h 1776"/>
              <a:gd name="T4" fmla="*/ 2147483647 w 3312"/>
              <a:gd name="T5" fmla="*/ 2147483647 h 1776"/>
              <a:gd name="T6" fmla="*/ 2147483647 w 3312"/>
              <a:gd name="T7" fmla="*/ 2147483647 h 1776"/>
              <a:gd name="T8" fmla="*/ 0 60000 65536"/>
              <a:gd name="T9" fmla="*/ 0 60000 65536"/>
              <a:gd name="T10" fmla="*/ 0 60000 65536"/>
              <a:gd name="T11" fmla="*/ 0 60000 65536"/>
              <a:gd name="T12" fmla="*/ 0 w 3312"/>
              <a:gd name="T13" fmla="*/ 0 h 1776"/>
              <a:gd name="T14" fmla="*/ 3312 w 3312"/>
              <a:gd name="T15" fmla="*/ 1776 h 177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312" h="1776">
                <a:moveTo>
                  <a:pt x="0" y="176"/>
                </a:moveTo>
                <a:cubicBezTo>
                  <a:pt x="168" y="88"/>
                  <a:pt x="336" y="0"/>
                  <a:pt x="672" y="224"/>
                </a:cubicBezTo>
                <a:cubicBezTo>
                  <a:pt x="1008" y="448"/>
                  <a:pt x="1576" y="1264"/>
                  <a:pt x="2016" y="1520"/>
                </a:cubicBezTo>
                <a:cubicBezTo>
                  <a:pt x="2456" y="1776"/>
                  <a:pt x="3096" y="1720"/>
                  <a:pt x="3312" y="1760"/>
                </a:cubicBezTo>
              </a:path>
            </a:pathLst>
          </a:custGeom>
          <a:noFill/>
          <a:ln w="38100">
            <a:solidFill>
              <a:srgbClr val="FF0066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8210" name="Rectangle 26"/>
          <p:cNvSpPr>
            <a:spLocks noChangeArrowheads="1"/>
          </p:cNvSpPr>
          <p:nvPr/>
        </p:nvSpPr>
        <p:spPr bwMode="auto">
          <a:xfrm>
            <a:off x="3048000" y="2209800"/>
            <a:ext cx="609600" cy="4572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8211" name="Line 27"/>
          <p:cNvSpPr>
            <a:spLocks noChangeShapeType="1"/>
          </p:cNvSpPr>
          <p:nvPr/>
        </p:nvSpPr>
        <p:spPr bwMode="auto">
          <a:xfrm flipH="1">
            <a:off x="2133600" y="2362200"/>
            <a:ext cx="1600200" cy="0"/>
          </a:xfrm>
          <a:prstGeom prst="line">
            <a:avLst/>
          </a:prstGeom>
          <a:noFill/>
          <a:ln w="38100">
            <a:solidFill>
              <a:srgbClr val="FF0066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8212" name="Text Box 28"/>
          <p:cNvSpPr txBox="1">
            <a:spLocks noChangeArrowheads="1"/>
          </p:cNvSpPr>
          <p:nvPr/>
        </p:nvSpPr>
        <p:spPr bwMode="auto">
          <a:xfrm>
            <a:off x="5013960" y="3946525"/>
            <a:ext cx="19812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3600" dirty="0">
                <a:solidFill>
                  <a:srgbClr val="FF0066"/>
                </a:solidFill>
              </a:rPr>
              <a:t>Brix</a:t>
            </a:r>
          </a:p>
        </p:txBody>
      </p:sp>
      <p:cxnSp>
        <p:nvCxnSpPr>
          <p:cNvPr id="3" name="Straight Connector 2"/>
          <p:cNvCxnSpPr/>
          <p:nvPr/>
        </p:nvCxnSpPr>
        <p:spPr bwMode="auto">
          <a:xfrm>
            <a:off x="7543800" y="2789238"/>
            <a:ext cx="533400" cy="64135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" name="Straight Connector 4"/>
          <p:cNvCxnSpPr/>
          <p:nvPr/>
        </p:nvCxnSpPr>
        <p:spPr bwMode="auto">
          <a:xfrm>
            <a:off x="8077200" y="3430588"/>
            <a:ext cx="838200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" name="TextBox 5"/>
          <p:cNvSpPr txBox="1"/>
          <p:nvPr/>
        </p:nvSpPr>
        <p:spPr>
          <a:xfrm>
            <a:off x="7239000" y="4005590"/>
            <a:ext cx="1676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accent2">
                    <a:lumMod val="75000"/>
                  </a:schemeClr>
                </a:solidFill>
              </a:rPr>
              <a:t>dormant</a:t>
            </a:r>
            <a:endParaRPr lang="en-US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cxnSp>
        <p:nvCxnSpPr>
          <p:cNvPr id="8" name="Straight Arrow Connector 7"/>
          <p:cNvCxnSpPr/>
          <p:nvPr/>
        </p:nvCxnSpPr>
        <p:spPr bwMode="auto">
          <a:xfrm flipV="1">
            <a:off x="8153400" y="3581401"/>
            <a:ext cx="228600" cy="533399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8077200" cy="1104900"/>
          </a:xfrm>
        </p:spPr>
        <p:txBody>
          <a:bodyPr/>
          <a:lstStyle/>
          <a:p>
            <a:r>
              <a:rPr lang="en-US" dirty="0" smtClean="0"/>
              <a:t>Types of Yeast Nitrogen 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7727950" cy="4114800"/>
          </a:xfrm>
        </p:spPr>
        <p:txBody>
          <a:bodyPr/>
          <a:lstStyle/>
          <a:p>
            <a:r>
              <a:rPr lang="en-US" dirty="0" smtClean="0"/>
              <a:t>Ammonia</a:t>
            </a:r>
          </a:p>
          <a:p>
            <a:r>
              <a:rPr lang="en-US" dirty="0" smtClean="0"/>
              <a:t>Amino acids</a:t>
            </a:r>
          </a:p>
          <a:p>
            <a:r>
              <a:rPr lang="en-US" dirty="0" smtClean="0"/>
              <a:t>Nucleotide bases</a:t>
            </a:r>
          </a:p>
          <a:p>
            <a:r>
              <a:rPr lang="en-US" dirty="0" smtClean="0"/>
              <a:t>Small Peptides: EC1118-realated strains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7225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eme2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Helvetica" pitchFamily="2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Helvetica" pitchFamily="28" charset="0"/>
          </a:defRPr>
        </a:defPPr>
      </a:lstStyle>
    </a:lnDef>
  </a:objectDefaults>
  <a:extraClrSchemeLst>
    <a:extraClrScheme>
      <a:clrScheme name="untitled 3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ntitled 3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ntitled 3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ntitled 3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ntitled 3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ntitled 3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ntitled 3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Theme2</Template>
  <TotalTime>157</TotalTime>
  <Words>859</Words>
  <Application>Microsoft Office PowerPoint</Application>
  <PresentationFormat>On-screen Show (4:3)</PresentationFormat>
  <Paragraphs>143</Paragraphs>
  <Slides>24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0" baseType="lpstr">
      <vt:lpstr>Arial</vt:lpstr>
      <vt:lpstr>Helvetica</vt:lpstr>
      <vt:lpstr>Monotype Sorts</vt:lpstr>
      <vt:lpstr>Times</vt:lpstr>
      <vt:lpstr>Wingdings</vt:lpstr>
      <vt:lpstr>Theme2</vt:lpstr>
      <vt:lpstr>The Role of Nitrogen in Yeast Metabolism and Aroma Production</vt:lpstr>
      <vt:lpstr>Yeast Nutrition</vt:lpstr>
      <vt:lpstr>Macronutrients</vt:lpstr>
      <vt:lpstr>Micronutrients</vt:lpstr>
      <vt:lpstr>Nitrogen Is Required For:</vt:lpstr>
      <vt:lpstr>Nitrogen Is Required For:</vt:lpstr>
      <vt:lpstr>Nitrogen Is Needed at All Stages</vt:lpstr>
      <vt:lpstr>PowerPoint Presentation</vt:lpstr>
      <vt:lpstr>Types of Yeast Nitrogen Sources</vt:lpstr>
      <vt:lpstr>What Type of Nitrogen Source Is Best?</vt:lpstr>
      <vt:lpstr>Importance of Nitrogen in Wine Fermentations</vt:lpstr>
      <vt:lpstr>Yeast Assimilable Nitrogen (YAN) Levels in Juice</vt:lpstr>
      <vt:lpstr>Yeast Nitrogen Requirements Vary By:</vt:lpstr>
      <vt:lpstr>What Is the Best Time for a Nitrogen Addition?</vt:lpstr>
      <vt:lpstr>What Is the Best Time for a Nitrogen Addition?</vt:lpstr>
      <vt:lpstr>Nitrogen Levels Impact:</vt:lpstr>
      <vt:lpstr>Nitrogen and Fermentation Rate</vt:lpstr>
      <vt:lpstr>Impact of Nitrogen versus Brix</vt:lpstr>
      <vt:lpstr>Nitrogen Levels Impact:</vt:lpstr>
      <vt:lpstr>Types of Microbial Transformations of Flavor Compounds</vt:lpstr>
      <vt:lpstr>Microbial Components Impacting Wine Flavor</vt:lpstr>
      <vt:lpstr>Major Classes of Yeast Flavor Compounds: Direct Synthesis</vt:lpstr>
      <vt:lpstr>Nitrogen Impact on Volatiles Formation</vt:lpstr>
      <vt:lpstr>Conclusions</vt:lpstr>
    </vt:vector>
  </TitlesOfParts>
  <Company>Viticulture &amp; Enology, UC Davis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Impact of Nutrients on Saccharomyces Aroma Compounds</dc:title>
  <dc:creator>Viticulture &amp; Enology</dc:creator>
  <cp:lastModifiedBy>Bogart, Kay</cp:lastModifiedBy>
  <cp:revision>20</cp:revision>
  <dcterms:created xsi:type="dcterms:W3CDTF">2011-03-04T23:29:40Z</dcterms:created>
  <dcterms:modified xsi:type="dcterms:W3CDTF">2014-04-14T16:29:08Z</dcterms:modified>
</cp:coreProperties>
</file>