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oladomizio\Desktop\MISSIONE%20DAVIS%20%20giugno%202015\PRESENTAZIONE\ALTRI%20UTILI%20x%20PRESENTAZIONE\GRAPH%20%20EV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55990612995"/>
          <c:y val="0.17171296296296301"/>
          <c:w val="0.67819229233914702"/>
          <c:h val="0.61498432487605703"/>
        </c:manualLayout>
      </c:layout>
      <c:lineChart>
        <c:grouping val="standard"/>
        <c:varyColors val="0"/>
        <c:ser>
          <c:idx val="0"/>
          <c:order val="0"/>
          <c:tx>
            <c:strRef>
              <c:f>Foglio3!$B$18</c:f>
              <c:strCache>
                <c:ptCount val="1"/>
                <c:pt idx="0">
                  <c:v>non-Sacch</c:v>
                </c:pt>
              </c:strCache>
            </c:strRef>
          </c:tx>
          <c:spPr>
            <a:ln w="63500" cap="rnd">
              <a:solidFill>
                <a:srgbClr val="33CC3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Foglio3!$C$17:$K$17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15</c:v>
                </c:pt>
              </c:numCache>
            </c:numRef>
          </c:cat>
          <c:val>
            <c:numRef>
              <c:f>Foglio3!$C$18:$K$18</c:f>
              <c:numCache>
                <c:formatCode>General</c:formatCode>
                <c:ptCount val="9"/>
                <c:pt idx="0">
                  <c:v>3.8573324964312681</c:v>
                </c:pt>
                <c:pt idx="1">
                  <c:v>4.8450980400142569</c:v>
                </c:pt>
                <c:pt idx="2">
                  <c:v>6.9542425094393261</c:v>
                </c:pt>
                <c:pt idx="3">
                  <c:v>7.3010299956639821</c:v>
                </c:pt>
                <c:pt idx="4">
                  <c:v>6.3010299956639821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Foglio3!$B$19</c:f>
              <c:strCache>
                <c:ptCount val="1"/>
                <c:pt idx="0">
                  <c:v>Sacch</c:v>
                </c:pt>
              </c:strCache>
            </c:strRef>
          </c:tx>
          <c:spPr>
            <a:ln w="635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Foglio3!$C$17:$K$17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15</c:v>
                </c:pt>
              </c:numCache>
            </c:numRef>
          </c:cat>
          <c:val>
            <c:numRef>
              <c:f>Foglio3!$C$19:$K$19</c:f>
              <c:numCache>
                <c:formatCode>General</c:formatCode>
                <c:ptCount val="9"/>
                <c:pt idx="0">
                  <c:v>3</c:v>
                </c:pt>
                <c:pt idx="1">
                  <c:v>4.8573324964312681</c:v>
                </c:pt>
                <c:pt idx="2">
                  <c:v>6</c:v>
                </c:pt>
                <c:pt idx="3">
                  <c:v>7.3979400086720366</c:v>
                </c:pt>
                <c:pt idx="4">
                  <c:v>7.2</c:v>
                </c:pt>
                <c:pt idx="5">
                  <c:v>7.3979400086720366</c:v>
                </c:pt>
                <c:pt idx="6">
                  <c:v>7</c:v>
                </c:pt>
                <c:pt idx="7">
                  <c:v>7.1</c:v>
                </c:pt>
                <c:pt idx="8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348624"/>
        <c:axId val="127349184"/>
      </c:lineChart>
      <c:lineChart>
        <c:grouping val="standard"/>
        <c:varyColors val="0"/>
        <c:ser>
          <c:idx val="2"/>
          <c:order val="2"/>
          <c:tx>
            <c:strRef>
              <c:f>Foglio3!$B$20</c:f>
              <c:strCache>
                <c:ptCount val="1"/>
                <c:pt idx="0">
                  <c:v>Brix</c:v>
                </c:pt>
              </c:strCache>
            </c:strRef>
          </c:tx>
          <c:spPr>
            <a:ln w="635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Foglio3!$C$17:$K$17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15</c:v>
                </c:pt>
              </c:numCache>
            </c:numRef>
          </c:cat>
          <c:val>
            <c:numRef>
              <c:f>Foglio3!$C$20:$K$20</c:f>
              <c:numCache>
                <c:formatCode>General</c:formatCode>
                <c:ptCount val="9"/>
                <c:pt idx="0">
                  <c:v>19.5</c:v>
                </c:pt>
                <c:pt idx="1">
                  <c:v>18.5</c:v>
                </c:pt>
                <c:pt idx="2">
                  <c:v>17</c:v>
                </c:pt>
                <c:pt idx="3">
                  <c:v>15</c:v>
                </c:pt>
                <c:pt idx="4">
                  <c:v>10</c:v>
                </c:pt>
                <c:pt idx="5">
                  <c:v>7.5</c:v>
                </c:pt>
                <c:pt idx="6">
                  <c:v>2.5</c:v>
                </c:pt>
                <c:pt idx="7">
                  <c:v>0.2</c:v>
                </c:pt>
                <c:pt idx="8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350304"/>
        <c:axId val="127349744"/>
      </c:lineChart>
      <c:dateAx>
        <c:axId val="127348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Days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49184"/>
        <c:crosses val="autoZero"/>
        <c:auto val="0"/>
        <c:lblOffset val="100"/>
        <c:baseTimeUnit val="days"/>
      </c:dateAx>
      <c:valAx>
        <c:axId val="127349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Log CFU/ml</a:t>
                </a:r>
              </a:p>
            </c:rich>
          </c:tx>
          <c:layout>
            <c:manualLayout>
              <c:xMode val="edge"/>
              <c:yMode val="edge"/>
              <c:x val="1.7525371828521399E-2"/>
              <c:y val="0.3566819772528440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48624"/>
        <c:crosses val="autoZero"/>
        <c:crossBetween val="between"/>
      </c:valAx>
      <c:valAx>
        <c:axId val="12734974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Brix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50304"/>
        <c:crosses val="max"/>
        <c:crossBetween val="between"/>
      </c:valAx>
      <c:dateAx>
        <c:axId val="127350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7349744"/>
        <c:crosses val="autoZero"/>
        <c:auto val="0"/>
        <c:lblOffset val="100"/>
        <c:baseTimeUnit val="days"/>
      </c:date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4508677363823"/>
          <c:y val="5.1503902742843201E-2"/>
          <c:w val="0.577351751871365"/>
          <c:h val="7.81255468066491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alpha val="55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2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2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8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7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9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4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2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2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9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2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9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48A23-61D7-304F-A845-785216687DA0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ABBC9-5545-A74D-98AC-62AB2D1E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3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emf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468" y="89311"/>
            <a:ext cx="6629400" cy="1300096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Commercial </a:t>
            </a:r>
            <a:br>
              <a:rPr lang="en-US" b="1" u="sng" dirty="0" smtClean="0"/>
            </a:br>
            <a:r>
              <a:rPr lang="en-US" b="1" u="sng" dirty="0" smtClean="0"/>
              <a:t>Non-</a:t>
            </a:r>
            <a:r>
              <a:rPr lang="en-US" b="1" i="1" u="sng" dirty="0" smtClean="0"/>
              <a:t>Saccharomyces</a:t>
            </a:r>
            <a:r>
              <a:rPr lang="en-US" b="1" u="sng" dirty="0" smtClean="0"/>
              <a:t> Options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0562" y="5630410"/>
            <a:ext cx="6553200" cy="88881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Lucy Joseph </a:t>
            </a:r>
          </a:p>
          <a:p>
            <a:r>
              <a:rPr lang="en-US" dirty="0" smtClean="0"/>
              <a:t>Department of Viticulture and Enology</a:t>
            </a:r>
          </a:p>
          <a:p>
            <a:r>
              <a:rPr lang="en-US" dirty="0" smtClean="0"/>
              <a:t>UC Davis</a:t>
            </a:r>
            <a:endParaRPr lang="en-US" dirty="0"/>
          </a:p>
        </p:txBody>
      </p:sp>
      <p:sp>
        <p:nvSpPr>
          <p:cNvPr id="4" name="Ovale 7"/>
          <p:cNvSpPr>
            <a:spLocks noChangeAspect="1"/>
          </p:cNvSpPr>
          <p:nvPr/>
        </p:nvSpPr>
        <p:spPr>
          <a:xfrm>
            <a:off x="993523" y="2136965"/>
            <a:ext cx="1102382" cy="104113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5" name="Ovale 7"/>
          <p:cNvSpPr>
            <a:spLocks noChangeAspect="1"/>
          </p:cNvSpPr>
          <p:nvPr/>
        </p:nvSpPr>
        <p:spPr>
          <a:xfrm>
            <a:off x="3054754" y="2136965"/>
            <a:ext cx="1053120" cy="994614"/>
          </a:xfrm>
          <a:prstGeom prst="ellipse">
            <a:avLst/>
          </a:prstGeom>
          <a:blipFill>
            <a:blip r:embed="rId3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6" name="Ovale 7"/>
          <p:cNvSpPr>
            <a:spLocks noChangeAspect="1"/>
          </p:cNvSpPr>
          <p:nvPr/>
        </p:nvSpPr>
        <p:spPr>
          <a:xfrm>
            <a:off x="4898487" y="2119160"/>
            <a:ext cx="1071973" cy="1012419"/>
          </a:xfrm>
          <a:prstGeom prst="ellipse">
            <a:avLst/>
          </a:prstGeom>
          <a:blipFill>
            <a:blip r:embed="rId4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7" name="Ovale 7"/>
          <p:cNvSpPr>
            <a:spLocks noChangeAspect="1"/>
          </p:cNvSpPr>
          <p:nvPr/>
        </p:nvSpPr>
        <p:spPr>
          <a:xfrm>
            <a:off x="6857805" y="2119160"/>
            <a:ext cx="997700" cy="942271"/>
          </a:xfrm>
          <a:prstGeom prst="ellipse">
            <a:avLst/>
          </a:prstGeom>
          <a:blipFill>
            <a:blip r:embed="rId5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8" name="Ovale 7"/>
          <p:cNvSpPr>
            <a:spLocks noChangeAspect="1"/>
          </p:cNvSpPr>
          <p:nvPr/>
        </p:nvSpPr>
        <p:spPr>
          <a:xfrm>
            <a:off x="993523" y="3921649"/>
            <a:ext cx="1172115" cy="1106998"/>
          </a:xfrm>
          <a:prstGeom prst="ellipse">
            <a:avLst/>
          </a:prstGeom>
          <a:blipFill>
            <a:blip r:embed="rId6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9" name="Ovale 7"/>
          <p:cNvSpPr>
            <a:spLocks noChangeAspect="1"/>
          </p:cNvSpPr>
          <p:nvPr/>
        </p:nvSpPr>
        <p:spPr>
          <a:xfrm>
            <a:off x="2944751" y="4011656"/>
            <a:ext cx="1076813" cy="1016991"/>
          </a:xfrm>
          <a:prstGeom prst="ellipse">
            <a:avLst/>
          </a:prstGeom>
          <a:blipFill>
            <a:blip r:embed="rId7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10" name="Ovale 7"/>
          <p:cNvSpPr>
            <a:spLocks noChangeAspect="1"/>
          </p:cNvSpPr>
          <p:nvPr/>
        </p:nvSpPr>
        <p:spPr>
          <a:xfrm>
            <a:off x="4898487" y="4011656"/>
            <a:ext cx="1103978" cy="1042647"/>
          </a:xfrm>
          <a:prstGeom prst="ellipse">
            <a:avLst/>
          </a:prstGeom>
          <a:blipFill>
            <a:blip r:embed="rId8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11" name="Ovale 7"/>
          <p:cNvSpPr>
            <a:spLocks noChangeAspect="1"/>
          </p:cNvSpPr>
          <p:nvPr/>
        </p:nvSpPr>
        <p:spPr>
          <a:xfrm>
            <a:off x="6857805" y="4011656"/>
            <a:ext cx="1060637" cy="1001714"/>
          </a:xfrm>
          <a:prstGeom prst="ellipse">
            <a:avLst/>
          </a:prstGeom>
          <a:blipFill>
            <a:blip r:embed="rId9"/>
            <a:srcRect/>
            <a:stretch>
              <a:fillRect l="2406" r="-3194"/>
            </a:stretch>
          </a:blip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rIns="216000" bIns="144000" rtlCol="0" anchor="t" anchorCtr="0">
            <a:prstTxWarp prst="textCircle">
              <a:avLst/>
            </a:prstTxWarp>
          </a:bodyPr>
          <a:lstStyle/>
          <a:p>
            <a:pPr algn="ctr"/>
            <a:endParaRPr lang="it-IT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0820" y="1590245"/>
            <a:ext cx="136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Torulaspora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00126" y="1640184"/>
            <a:ext cx="166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Metschnikowia</a:t>
            </a:r>
            <a:endParaRPr lang="en-US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05538" y="1640184"/>
            <a:ext cx="1637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Hanseniaspora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39944" y="3360245"/>
            <a:ext cx="100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Candida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30437" y="3350244"/>
            <a:ext cx="79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Pichia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50122" y="3350244"/>
            <a:ext cx="2107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Zygosaccharomyces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99481" y="3350244"/>
            <a:ext cx="2240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Schizosaccharomyces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03184" y="1600181"/>
            <a:ext cx="167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Saccharomyces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35491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Mixed Culture with </a:t>
            </a:r>
            <a:r>
              <a:rPr lang="en-US" b="1" i="1" dirty="0" smtClean="0"/>
              <a:t>Saccharomyces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Negative characteristic </a:t>
            </a:r>
            <a:r>
              <a:rPr lang="en-US" b="1" dirty="0"/>
              <a:t>of </a:t>
            </a:r>
            <a:r>
              <a:rPr lang="en-US" b="1" dirty="0" smtClean="0"/>
              <a:t>non</a:t>
            </a:r>
            <a:r>
              <a:rPr lang="en-US" b="1" dirty="0"/>
              <a:t>-</a:t>
            </a:r>
            <a:r>
              <a:rPr lang="en-US" b="1" i="1" dirty="0"/>
              <a:t>Saccharomyces</a:t>
            </a:r>
            <a:r>
              <a:rPr lang="en-US" b="1" dirty="0"/>
              <a:t> yeasts may not be expressed or </a:t>
            </a:r>
            <a:r>
              <a:rPr lang="en-US" b="1" dirty="0" smtClean="0"/>
              <a:t>may </a:t>
            </a:r>
            <a:r>
              <a:rPr lang="en-US" b="1" dirty="0"/>
              <a:t>be </a:t>
            </a:r>
            <a:r>
              <a:rPr lang="en-US" b="1" dirty="0" smtClean="0"/>
              <a:t>modified</a:t>
            </a:r>
          </a:p>
          <a:p>
            <a:r>
              <a:rPr lang="en-US" b="1" dirty="0" smtClean="0"/>
              <a:t>Could improve aromatic profile of wines through metabolic interaction between </a:t>
            </a:r>
            <a:r>
              <a:rPr lang="en-US" b="1" smtClean="0"/>
              <a:t>yeast species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4378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Which non-</a:t>
            </a:r>
            <a:r>
              <a:rPr lang="en-US" b="1" i="1" dirty="0" smtClean="0"/>
              <a:t>Saccharomyces</a:t>
            </a:r>
            <a:r>
              <a:rPr lang="en-US" b="1" dirty="0" smtClean="0"/>
              <a:t> Yeast Have Been Tested?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i="1" dirty="0"/>
              <a:t>S. cerevisiae + </a:t>
            </a:r>
            <a:r>
              <a:rPr lang="it-IT" b="1" i="1" dirty="0"/>
              <a:t>Candida stellata</a:t>
            </a:r>
          </a:p>
          <a:p>
            <a:r>
              <a:rPr lang="it-IT" b="1" i="1" dirty="0"/>
              <a:t>S. cerevisiae + Torulaspora </a:t>
            </a:r>
            <a:r>
              <a:rPr lang="it-IT" b="1" i="1" dirty="0" err="1" smtClean="0"/>
              <a:t>delbruecki</a:t>
            </a:r>
            <a:endParaRPr lang="it-IT" b="1" i="1" dirty="0"/>
          </a:p>
          <a:p>
            <a:r>
              <a:rPr lang="it-IT" b="1" i="1" dirty="0"/>
              <a:t>S. cerevisiae + Metschnikowia </a:t>
            </a:r>
            <a:r>
              <a:rPr lang="it-IT" b="1" i="1" dirty="0" err="1"/>
              <a:t>pulcherrima</a:t>
            </a:r>
            <a:endParaRPr lang="it-IT" b="1" i="1" dirty="0"/>
          </a:p>
          <a:p>
            <a:r>
              <a:rPr lang="it-IT" b="1" i="1" dirty="0"/>
              <a:t>S. cerevisiae + </a:t>
            </a:r>
            <a:r>
              <a:rPr lang="it-IT" b="1" i="1" dirty="0" err="1"/>
              <a:t>Lachancea</a:t>
            </a:r>
            <a:r>
              <a:rPr lang="it-IT" b="1" i="1" dirty="0"/>
              <a:t> </a:t>
            </a:r>
            <a:r>
              <a:rPr lang="it-IT" b="1" i="1" dirty="0" err="1"/>
              <a:t>thermotolerans</a:t>
            </a:r>
            <a:endParaRPr lang="it-IT" b="1" i="1" dirty="0"/>
          </a:p>
          <a:p>
            <a:r>
              <a:rPr lang="it-IT" b="1" i="1" dirty="0"/>
              <a:t>S. cerevisiae + Zygosaccharomyces </a:t>
            </a:r>
            <a:r>
              <a:rPr lang="en-US" b="1" i="1" dirty="0" err="1"/>
              <a:t>florentina</a:t>
            </a:r>
            <a:r>
              <a:rPr lang="it-IT" b="1" i="1" dirty="0"/>
              <a:t> </a:t>
            </a:r>
          </a:p>
          <a:p>
            <a:r>
              <a:rPr lang="it-IT" b="1" i="1" dirty="0"/>
              <a:t>S. cerevisiae + </a:t>
            </a:r>
            <a:r>
              <a:rPr lang="it-IT" b="1" i="1" dirty="0" err="1"/>
              <a:t>Saccharomycodes</a:t>
            </a:r>
            <a:r>
              <a:rPr lang="it-IT" b="1" i="1" dirty="0"/>
              <a:t> </a:t>
            </a:r>
            <a:r>
              <a:rPr lang="it-IT" b="1" i="1" dirty="0" err="1"/>
              <a:t>ludwigii</a:t>
            </a:r>
            <a:endParaRPr lang="it-IT" b="1" i="1" dirty="0"/>
          </a:p>
          <a:p>
            <a:r>
              <a:rPr lang="en-US" b="1" i="1" dirty="0"/>
              <a:t>S. </a:t>
            </a:r>
            <a:r>
              <a:rPr lang="en-US" b="1" i="1" dirty="0" err="1"/>
              <a:t>cerevisaie</a:t>
            </a:r>
            <a:r>
              <a:rPr lang="en-US" b="1" i="1" dirty="0"/>
              <a:t> + </a:t>
            </a:r>
            <a:r>
              <a:rPr lang="it-IT" b="1" i="1" dirty="0" err="1"/>
              <a:t>Issatchenkia</a:t>
            </a:r>
            <a:r>
              <a:rPr lang="it-IT" b="1" i="1" dirty="0"/>
              <a:t> </a:t>
            </a:r>
            <a:r>
              <a:rPr lang="it-IT" b="1" i="1" dirty="0" err="1"/>
              <a:t>orientalis</a:t>
            </a:r>
            <a:endParaRPr lang="it-IT" b="1" i="1" dirty="0"/>
          </a:p>
          <a:p>
            <a:r>
              <a:rPr lang="pt-BR" b="1" i="1" dirty="0"/>
              <a:t>S. cerevisiae + Hanseniaspora </a:t>
            </a:r>
            <a:r>
              <a:rPr lang="pt-BR" b="1" i="1" dirty="0" err="1"/>
              <a:t>uvarum</a:t>
            </a:r>
            <a:endParaRPr lang="pt-BR" b="1" i="1" dirty="0"/>
          </a:p>
          <a:p>
            <a:r>
              <a:rPr lang="pt-BR" b="1" i="1" dirty="0"/>
              <a:t>S. cerevisiae + </a:t>
            </a:r>
            <a:r>
              <a:rPr lang="pt-BR" b="1" i="1" dirty="0" err="1"/>
              <a:t>Hansenula</a:t>
            </a:r>
            <a:r>
              <a:rPr lang="pt-BR" b="1" i="1" dirty="0"/>
              <a:t> </a:t>
            </a:r>
            <a:r>
              <a:rPr lang="pt-BR" b="1" i="1" dirty="0" err="1"/>
              <a:t>anomala</a:t>
            </a:r>
            <a:r>
              <a:rPr lang="pt-BR" b="1" i="1" dirty="0"/>
              <a:t>  	                </a:t>
            </a:r>
          </a:p>
          <a:p>
            <a:r>
              <a:rPr lang="it-IT" b="1" i="1" dirty="0"/>
              <a:t>S. cerevisiae + Pichia </a:t>
            </a:r>
            <a:r>
              <a:rPr lang="it-IT" b="1" i="1" dirty="0" err="1" smtClean="0"/>
              <a:t>fermentans</a:t>
            </a:r>
            <a:endParaRPr lang="it-IT" b="1" i="1" dirty="0" smtClean="0"/>
          </a:p>
          <a:p>
            <a:r>
              <a:rPr lang="it-IT" b="1" i="1" dirty="0" smtClean="0"/>
              <a:t>S. cerevisiae + Pichia </a:t>
            </a:r>
            <a:r>
              <a:rPr lang="it-IT" b="1" i="1" dirty="0" err="1" smtClean="0"/>
              <a:t>kluyveri</a:t>
            </a:r>
            <a:endParaRPr lang="it-IT" b="1" i="1" dirty="0"/>
          </a:p>
          <a:p>
            <a:r>
              <a:rPr lang="it-IT" b="1" i="1" dirty="0"/>
              <a:t>S. cerevisiae + Schizosaccharomyces pombe</a:t>
            </a:r>
          </a:p>
          <a:p>
            <a:r>
              <a:rPr lang="en-US" b="1" i="1" dirty="0"/>
              <a:t>S. cerevisiae + </a:t>
            </a:r>
            <a:r>
              <a:rPr lang="en-US" b="1" i="1" dirty="0" err="1"/>
              <a:t>Kazachstania</a:t>
            </a:r>
            <a:r>
              <a:rPr lang="en-US" b="1" i="1" dirty="0"/>
              <a:t> </a:t>
            </a:r>
            <a:r>
              <a:rPr lang="en-US" b="1" i="1" dirty="0" err="1"/>
              <a:t>gamospora</a:t>
            </a:r>
            <a:r>
              <a:rPr lang="en-US" b="1" i="1" dirty="0"/>
              <a:t>  </a:t>
            </a:r>
          </a:p>
          <a:p>
            <a:r>
              <a:rPr lang="en-US" b="1" i="1" dirty="0"/>
              <a:t>S. cerevisiae + Zygosaccharomyces </a:t>
            </a:r>
            <a:r>
              <a:rPr lang="en-US" b="1" i="1" dirty="0" err="1"/>
              <a:t>kombuchaensis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426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Characteristics Changed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Aroma:  </a:t>
            </a:r>
          </a:p>
          <a:p>
            <a:pPr lvl="1">
              <a:buFont typeface="Wingdings" charset="2"/>
              <a:buChar char="ü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esters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Wingdings" charset="2"/>
              <a:buChar char="ü"/>
            </a:pP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terpenols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lvl="1">
              <a:buFont typeface="Wingdings" charset="2"/>
              <a:buChar char="ü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higher alcohols</a:t>
            </a:r>
          </a:p>
          <a:p>
            <a:pPr lvl="1">
              <a:buFont typeface="Wingdings" charset="2"/>
              <a:buChar char="ü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volatile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thiols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Structure:</a:t>
            </a:r>
          </a:p>
          <a:p>
            <a:pPr lvl="1">
              <a:buFont typeface="Wingdings" charset="2"/>
              <a:buChar char="ü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glycerol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Wingdings" charset="2"/>
              <a:buChar char="ü"/>
            </a:pP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mannoproteins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Acidity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Alcohol content 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00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1543008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AROMAS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02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1899" cy="4525963"/>
          </a:xfrm>
        </p:spPr>
        <p:txBody>
          <a:bodyPr/>
          <a:lstStyle/>
          <a:p>
            <a:r>
              <a:rPr lang="en-US" b="1" dirty="0" smtClean="0"/>
              <a:t>Increase</a:t>
            </a:r>
          </a:p>
          <a:p>
            <a:pPr marL="685800" lvl="1" indent="-200025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Lachancea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thermotolerans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</a:p>
          <a:p>
            <a:pPr marL="685800" lvl="1" indent="-200025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 + Candida </a:t>
            </a:r>
            <a:r>
              <a:rPr lang="en-US" b="1" i="1" dirty="0" err="1">
                <a:solidFill>
                  <a:srgbClr val="000000"/>
                </a:solidFill>
              </a:rPr>
              <a:t>zemplinina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(</a:t>
            </a:r>
            <a:r>
              <a:rPr lang="en-US" b="1" i="1" dirty="0" smtClean="0">
                <a:solidFill>
                  <a:srgbClr val="000000"/>
                </a:solidFill>
              </a:rPr>
              <a:t>+ </a:t>
            </a:r>
            <a:r>
              <a:rPr lang="en-US" b="1" i="1" dirty="0">
                <a:solidFill>
                  <a:srgbClr val="000000"/>
                </a:solidFill>
              </a:rPr>
              <a:t>ethyl esters</a:t>
            </a:r>
            <a:r>
              <a:rPr lang="en-US" b="1" i="1" dirty="0" smtClean="0">
                <a:solidFill>
                  <a:srgbClr val="000000"/>
                </a:solidFill>
              </a:rPr>
              <a:t>)</a:t>
            </a:r>
          </a:p>
          <a:p>
            <a:pPr marL="685800" lvl="1" indent="-200025">
              <a:buFont typeface="Arial" panose="020B0604020202020204" pitchFamily="34" charset="0"/>
              <a:buChar char="•"/>
            </a:pPr>
            <a:endParaRPr lang="en-US" b="1" i="1" dirty="0">
              <a:solidFill>
                <a:srgbClr val="000000"/>
              </a:solidFill>
            </a:endParaRPr>
          </a:p>
          <a:p>
            <a:r>
              <a:rPr lang="en-US" b="1" dirty="0" smtClean="0"/>
              <a:t>Decrease</a:t>
            </a:r>
          </a:p>
          <a:p>
            <a:pPr lvl="1">
              <a:buFont typeface="Arial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 + Candida </a:t>
            </a:r>
            <a:r>
              <a:rPr lang="en-US" b="1" i="1" dirty="0" err="1" smtClean="0">
                <a:solidFill>
                  <a:srgbClr val="000000"/>
                </a:solidFill>
              </a:rPr>
              <a:t>zemplinina</a:t>
            </a:r>
            <a:r>
              <a:rPr lang="en-US" b="1" i="1" dirty="0" smtClean="0">
                <a:solidFill>
                  <a:srgbClr val="000000"/>
                </a:solidFill>
              </a:rPr>
              <a:t> (acetate </a:t>
            </a:r>
            <a:r>
              <a:rPr lang="en-US" b="1" i="1" dirty="0">
                <a:solidFill>
                  <a:srgbClr val="000000"/>
                </a:solidFill>
              </a:rPr>
              <a:t>esters</a:t>
            </a:r>
            <a:r>
              <a:rPr lang="en-US" b="1" i="1" dirty="0" smtClean="0">
                <a:solidFill>
                  <a:srgbClr val="000000"/>
                </a:solidFill>
              </a:rPr>
              <a:t>)</a:t>
            </a:r>
            <a:endParaRPr lang="en-GB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29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Terpenols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549" y="1600200"/>
            <a:ext cx="8999451" cy="4525963"/>
          </a:xfrm>
        </p:spPr>
        <p:txBody>
          <a:bodyPr/>
          <a:lstStyle/>
          <a:p>
            <a:r>
              <a:rPr lang="en-US" b="1" dirty="0" smtClean="0"/>
              <a:t>Increase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Torulaspora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 + Candida </a:t>
            </a:r>
            <a:r>
              <a:rPr lang="en-US" b="1" i="1" dirty="0" err="1">
                <a:solidFill>
                  <a:srgbClr val="000000"/>
                </a:solidFill>
              </a:rPr>
              <a:t>zemplinina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 + Debaryomyces </a:t>
            </a:r>
            <a:r>
              <a:rPr lang="en-US" b="1" i="1" dirty="0" err="1">
                <a:solidFill>
                  <a:srgbClr val="000000"/>
                </a:solidFill>
              </a:rPr>
              <a:t>vanriji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smtClean="0">
                <a:solidFill>
                  <a:srgbClr val="000000"/>
                </a:solidFill>
              </a:rPr>
              <a:t>Debaryomyces </a:t>
            </a:r>
            <a:r>
              <a:rPr lang="it-IT" b="1" i="1" dirty="0" err="1" smtClean="0">
                <a:solidFill>
                  <a:srgbClr val="000000"/>
                </a:solidFill>
              </a:rPr>
              <a:t>pseudopolymorphus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endParaRPr lang="it-IT" b="1" i="1" dirty="0">
              <a:solidFill>
                <a:srgbClr val="ABD749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03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Volatile </a:t>
            </a:r>
            <a:r>
              <a:rPr lang="en-US" b="1" dirty="0" err="1" smtClean="0"/>
              <a:t>Thiols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Increase</a:t>
            </a:r>
          </a:p>
          <a:p>
            <a:pPr lvl="1">
              <a:buFont typeface="Arial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Pichia </a:t>
            </a:r>
            <a:r>
              <a:rPr lang="it-IT" b="1" i="1" dirty="0" err="1" smtClean="0">
                <a:solidFill>
                  <a:srgbClr val="000000"/>
                </a:solidFill>
              </a:rPr>
              <a:t>kluyveri</a:t>
            </a:r>
            <a:endParaRPr lang="it-IT" b="1" i="1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</a:pPr>
            <a:endParaRPr lang="en-US" b="1" i="1" dirty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Decrease</a:t>
            </a:r>
          </a:p>
          <a:p>
            <a:pPr marL="685800" lvl="1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>
                <a:solidFill>
                  <a:srgbClr val="000000"/>
                </a:solidFill>
              </a:rPr>
              <a:t>Candida </a:t>
            </a:r>
            <a:r>
              <a:rPr lang="it-IT" b="1" i="1" dirty="0" err="1">
                <a:solidFill>
                  <a:srgbClr val="000000"/>
                </a:solidFill>
              </a:rPr>
              <a:t>zemplinina</a:t>
            </a:r>
            <a:endParaRPr lang="it-IT" b="1" i="1" dirty="0">
              <a:solidFill>
                <a:srgbClr val="000000"/>
              </a:solidFill>
            </a:endParaRPr>
          </a:p>
          <a:p>
            <a:pPr marL="685800" lvl="1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Torulaspora </a:t>
            </a:r>
            <a:r>
              <a:rPr lang="it-IT" b="1" i="1" dirty="0" err="1">
                <a:solidFill>
                  <a:srgbClr val="000000"/>
                </a:solidFill>
              </a:rPr>
              <a:t>delbrueckii</a:t>
            </a:r>
            <a:endParaRPr lang="it-IT" b="1" i="1" dirty="0">
              <a:solidFill>
                <a:srgbClr val="000000"/>
              </a:solidFill>
            </a:endParaRPr>
          </a:p>
          <a:p>
            <a:pPr marL="685800" lvl="1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lvl="1"/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10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Increase Alcohol Production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Torulaspora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en-US" b="1" i="1" dirty="0">
                <a:solidFill>
                  <a:srgbClr val="000000"/>
                </a:solidFill>
              </a:rPr>
              <a:t>(+ higher alcohol)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cerevisiae+ Candida </a:t>
            </a:r>
            <a:r>
              <a:rPr lang="en-US" b="1" i="1" dirty="0" err="1">
                <a:solidFill>
                  <a:srgbClr val="000000"/>
                </a:solidFill>
              </a:rPr>
              <a:t>zemplinina</a:t>
            </a:r>
            <a:r>
              <a:rPr lang="en-US" b="1" i="1" dirty="0">
                <a:solidFill>
                  <a:srgbClr val="000000"/>
                </a:solidFill>
              </a:rPr>
              <a:t> (+ higher alcohol)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cerevisiae+ Hanseniaspora </a:t>
            </a:r>
            <a:r>
              <a:rPr lang="en-US" b="1" i="1" dirty="0" err="1">
                <a:solidFill>
                  <a:srgbClr val="000000"/>
                </a:solidFill>
              </a:rPr>
              <a:t>uvarum</a:t>
            </a:r>
            <a:r>
              <a:rPr lang="en-US" b="1" i="1" dirty="0">
                <a:solidFill>
                  <a:srgbClr val="000000"/>
                </a:solidFill>
              </a:rPr>
              <a:t> (+ higher alcohols)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cerevisiae+ </a:t>
            </a:r>
            <a:r>
              <a:rPr lang="it-IT" b="1" i="1" dirty="0" err="1">
                <a:solidFill>
                  <a:srgbClr val="000000"/>
                </a:solidFill>
              </a:rPr>
              <a:t>Saccharomycodes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ludwigii</a:t>
            </a:r>
            <a:r>
              <a:rPr lang="it-IT" b="1" i="1" dirty="0">
                <a:solidFill>
                  <a:srgbClr val="000000"/>
                </a:solidFill>
              </a:rPr>
              <a:t> (</a:t>
            </a:r>
            <a:r>
              <a:rPr lang="en-US" b="1" i="1" dirty="0">
                <a:solidFill>
                  <a:srgbClr val="000000"/>
                </a:solidFill>
              </a:rPr>
              <a:t>+ higher alcohols)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000000"/>
                </a:solidFill>
              </a:rPr>
              <a:t>S. cerevisiae+ </a:t>
            </a:r>
            <a:r>
              <a:rPr lang="en-US" b="1" i="1" dirty="0" err="1">
                <a:solidFill>
                  <a:srgbClr val="000000"/>
                </a:solidFill>
              </a:rPr>
              <a:t>Issachentia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r>
              <a:rPr lang="en-US" b="1" i="1" dirty="0" err="1">
                <a:solidFill>
                  <a:srgbClr val="000000"/>
                </a:solidFill>
              </a:rPr>
              <a:t>orientalis</a:t>
            </a:r>
            <a:r>
              <a:rPr lang="en-US" b="1" i="1" dirty="0">
                <a:solidFill>
                  <a:srgbClr val="000000"/>
                </a:solidFill>
              </a:rPr>
              <a:t>  (- higher alcohols)</a:t>
            </a:r>
            <a:endParaRPr lang="it-IT" b="1" i="1" dirty="0">
              <a:solidFill>
                <a:srgbClr val="000000"/>
              </a:solidFill>
            </a:endParaRPr>
          </a:p>
          <a:p>
            <a:endParaRPr lang="en-US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18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/>
            </a:r>
            <a:br>
              <a:rPr lang="en-US" sz="3600" b="1" dirty="0" smtClean="0">
                <a:solidFill>
                  <a:srgbClr val="000000"/>
                </a:solidFill>
              </a:rPr>
            </a:br>
            <a:r>
              <a:rPr lang="en-US" sz="3800" b="1" dirty="0" smtClean="0">
                <a:solidFill>
                  <a:srgbClr val="000000"/>
                </a:solidFill>
              </a:rPr>
              <a:t>Increase </a:t>
            </a:r>
            <a:r>
              <a:rPr lang="it-IT" sz="3800" b="1" dirty="0">
                <a:solidFill>
                  <a:srgbClr val="000000"/>
                </a:solidFill>
              </a:rPr>
              <a:t>2-</a:t>
            </a:r>
            <a:r>
              <a:rPr lang="it-IT" sz="3800" b="1" dirty="0" smtClean="0">
                <a:solidFill>
                  <a:srgbClr val="000000"/>
                </a:solidFill>
              </a:rPr>
              <a:t>phenyl </a:t>
            </a:r>
            <a:r>
              <a:rPr lang="it-IT" sz="3800" b="1" dirty="0" err="1" smtClean="0">
                <a:solidFill>
                  <a:srgbClr val="000000"/>
                </a:solidFill>
              </a:rPr>
              <a:t>ethanol</a:t>
            </a:r>
            <a:r>
              <a:rPr lang="it-IT" sz="3800" b="1" dirty="0">
                <a:solidFill>
                  <a:srgbClr val="000000"/>
                </a:solidFill>
              </a:rPr>
              <a:t>,</a:t>
            </a:r>
            <a:br>
              <a:rPr lang="it-IT" sz="3800" b="1" dirty="0">
                <a:solidFill>
                  <a:srgbClr val="000000"/>
                </a:solidFill>
              </a:rPr>
            </a:br>
            <a:r>
              <a:rPr lang="it-IT" sz="3800" b="1" dirty="0">
                <a:solidFill>
                  <a:srgbClr val="000000"/>
                </a:solidFill>
              </a:rPr>
              <a:t>phenylethyl acetate</a:t>
            </a:r>
            <a:br>
              <a:rPr lang="it-IT" sz="3800" b="1" dirty="0">
                <a:solidFill>
                  <a:srgbClr val="000000"/>
                </a:solidFill>
              </a:rPr>
            </a:br>
            <a:endParaRPr lang="en-US" sz="38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2203"/>
            <a:ext cx="8229600" cy="4525963"/>
          </a:xfrm>
        </p:spPr>
        <p:txBody>
          <a:bodyPr/>
          <a:lstStyle/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 Torulaspora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Candida  </a:t>
            </a:r>
            <a:r>
              <a:rPr lang="en-GB" b="1" i="1" dirty="0" err="1">
                <a:solidFill>
                  <a:srgbClr val="000000"/>
                </a:solidFill>
              </a:rPr>
              <a:t>zemplinina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Hanseniaspora </a:t>
            </a:r>
            <a:r>
              <a:rPr lang="en-GB" b="1" i="1" dirty="0" err="1">
                <a:solidFill>
                  <a:srgbClr val="000000"/>
                </a:solidFill>
              </a:rPr>
              <a:t>vinae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</a:t>
            </a:r>
            <a:r>
              <a:rPr lang="en-GB" b="1" i="1" dirty="0" err="1">
                <a:solidFill>
                  <a:srgbClr val="000000"/>
                </a:solidFill>
              </a:rPr>
              <a:t>cerevisaie</a:t>
            </a:r>
            <a:r>
              <a:rPr lang="en-GB" b="1" i="1" dirty="0">
                <a:solidFill>
                  <a:srgbClr val="000000"/>
                </a:solidFill>
              </a:rPr>
              <a:t> + Hanseniaspora </a:t>
            </a:r>
            <a:r>
              <a:rPr lang="en-GB" b="1" i="1" dirty="0" err="1">
                <a:solidFill>
                  <a:srgbClr val="000000"/>
                </a:solidFill>
              </a:rPr>
              <a:t>guillermondi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Lachancea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thermotolerans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endParaRPr lang="it-IT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82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Increase </a:t>
            </a:r>
            <a:r>
              <a:rPr lang="it-IT" b="1" dirty="0">
                <a:solidFill>
                  <a:srgbClr val="000000"/>
                </a:solidFill>
              </a:rPr>
              <a:t>Isoamyl  </a:t>
            </a:r>
            <a:r>
              <a:rPr lang="it-IT" b="1" dirty="0" smtClean="0">
                <a:solidFill>
                  <a:srgbClr val="000000"/>
                </a:solidFill>
              </a:rPr>
              <a:t>acetate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Pichia </a:t>
            </a:r>
            <a:r>
              <a:rPr lang="en-GB" b="1" i="1" dirty="0" err="1">
                <a:solidFill>
                  <a:srgbClr val="000000"/>
                </a:solidFill>
              </a:rPr>
              <a:t>anomala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>
                <a:solidFill>
                  <a:srgbClr val="000000"/>
                </a:solidFill>
              </a:rPr>
              <a:t>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US" b="1" i="1" dirty="0">
                <a:solidFill>
                  <a:srgbClr val="000000"/>
                </a:solidFill>
              </a:rPr>
              <a:t>Hanseniaspora </a:t>
            </a:r>
            <a:r>
              <a:rPr lang="en-US" b="1" i="1" dirty="0" err="1">
                <a:solidFill>
                  <a:srgbClr val="000000"/>
                </a:solidFill>
              </a:rPr>
              <a:t>uvarum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GB" b="1" i="1" dirty="0" err="1">
                <a:solidFill>
                  <a:srgbClr val="000000"/>
                </a:solidFill>
              </a:rPr>
              <a:t>Williopsis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  <a:r>
              <a:rPr lang="en-GB" b="1" i="1" dirty="0" err="1">
                <a:solidFill>
                  <a:srgbClr val="000000"/>
                </a:solidFill>
              </a:rPr>
              <a:t>saturnus</a:t>
            </a:r>
            <a:endParaRPr lang="en-US" b="1" i="1" dirty="0">
              <a:solidFill>
                <a:srgbClr val="000000"/>
              </a:solidFill>
            </a:endParaRPr>
          </a:p>
          <a:p>
            <a:r>
              <a:rPr lang="en-US" b="1" i="1" dirty="0">
                <a:solidFill>
                  <a:srgbClr val="000000"/>
                </a:solidFill>
              </a:rPr>
              <a:t> </a:t>
            </a: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US" b="1" i="1" dirty="0">
                <a:solidFill>
                  <a:srgbClr val="000000"/>
                </a:solidFill>
              </a:rPr>
              <a:t>Hanseniaspora </a:t>
            </a:r>
            <a:r>
              <a:rPr lang="en-US" b="1" i="1" dirty="0" err="1">
                <a:solidFill>
                  <a:srgbClr val="000000"/>
                </a:solidFill>
              </a:rPr>
              <a:t>guillarmondi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7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Native Fermentations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Identified more than 20 genera</a:t>
            </a:r>
          </a:p>
          <a:p>
            <a:r>
              <a:rPr lang="en-US" b="1" dirty="0" smtClean="0"/>
              <a:t>More than 700 species involved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3201516"/>
              </p:ext>
            </p:extLst>
          </p:nvPr>
        </p:nvGraphicFramePr>
        <p:xfrm>
          <a:off x="2140059" y="2940215"/>
          <a:ext cx="4730129" cy="3185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617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Decrease </a:t>
            </a:r>
            <a:r>
              <a:rPr lang="it-IT" b="1" dirty="0" err="1" smtClean="0">
                <a:solidFill>
                  <a:srgbClr val="000000"/>
                </a:solidFill>
              </a:rPr>
              <a:t>Acetaldehyde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5477"/>
            <a:ext cx="8229600" cy="4360686"/>
          </a:xfrm>
        </p:spPr>
        <p:txBody>
          <a:bodyPr/>
          <a:lstStyle/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 Torulaspora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10636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GB" b="1" i="1" dirty="0" err="1">
                <a:solidFill>
                  <a:srgbClr val="000000"/>
                </a:solidFill>
              </a:rPr>
              <a:t>Issatchenkia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  <a:r>
              <a:rPr lang="en-GB" b="1" i="1" dirty="0" err="1" smtClean="0">
                <a:solidFill>
                  <a:srgbClr val="000000"/>
                </a:solidFill>
              </a:rPr>
              <a:t>orientalis</a:t>
            </a:r>
            <a:endParaRPr lang="en-GB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855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Decrease Ethyl Acetate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0343"/>
            <a:ext cx="8229600" cy="420582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>
                <a:solidFill>
                  <a:srgbClr val="000000"/>
                </a:solidFill>
              </a:rPr>
              <a:t>Hanseniaspora  </a:t>
            </a:r>
            <a:r>
              <a:rPr lang="it-IT" b="1" i="1" dirty="0" err="1">
                <a:solidFill>
                  <a:srgbClr val="000000"/>
                </a:solidFill>
              </a:rPr>
              <a:t>uvarum</a:t>
            </a:r>
            <a:r>
              <a:rPr lang="it-IT" b="1" i="1" dirty="0">
                <a:solidFill>
                  <a:srgbClr val="000000"/>
                </a:solidFill>
                <a:latin typeface="AdvMinionNormal_Rm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>
                <a:solidFill>
                  <a:srgbClr val="000000"/>
                </a:solidFill>
              </a:rPr>
              <a:t>Hanseniaspora </a:t>
            </a:r>
            <a:r>
              <a:rPr lang="it-IT" b="1" i="1" dirty="0" err="1" smtClean="0">
                <a:solidFill>
                  <a:srgbClr val="000000"/>
                </a:solidFill>
              </a:rPr>
              <a:t>guilliermondii</a:t>
            </a:r>
            <a:endParaRPr lang="it-IT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66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1544638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05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Increase Glycerol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/>
              <a:t>S. cerevisiae + Candida stellata* </a:t>
            </a:r>
          </a:p>
          <a:p>
            <a:pPr lvl="4"/>
            <a:r>
              <a:rPr lang="it-IT" b="1" i="1" dirty="0"/>
              <a:t>(*Candida </a:t>
            </a:r>
            <a:r>
              <a:rPr lang="it-IT" b="1" i="1" dirty="0" err="1"/>
              <a:t>zemplinina</a:t>
            </a:r>
            <a:r>
              <a:rPr lang="it-IT" b="1" i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/>
              <a:t>S. cerevisiae + Candida </a:t>
            </a:r>
            <a:r>
              <a:rPr lang="it-IT" b="1" i="1" dirty="0" err="1"/>
              <a:t>cantarellii</a:t>
            </a:r>
            <a:endParaRPr lang="it-IT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/>
              <a:t>S. cerevisiae + </a:t>
            </a:r>
            <a:r>
              <a:rPr lang="it-IT" b="1" i="1" dirty="0" err="1"/>
              <a:t>Lachancea</a:t>
            </a:r>
            <a:r>
              <a:rPr lang="it-IT" b="1" i="1" dirty="0"/>
              <a:t> </a:t>
            </a:r>
            <a:r>
              <a:rPr lang="it-IT" b="1" i="1" dirty="0" err="1"/>
              <a:t>thermotolerans</a:t>
            </a:r>
            <a:endParaRPr lang="it-IT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/>
              <a:t>S. cerevisiae + Metschnikowia </a:t>
            </a:r>
            <a:r>
              <a:rPr lang="it-IT" b="1" i="1" dirty="0" err="1"/>
              <a:t>pulcherrima</a:t>
            </a:r>
            <a:endParaRPr lang="it-IT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/>
              <a:t>S. cerevisiae + Zygosaccharomyces </a:t>
            </a:r>
            <a:r>
              <a:rPr lang="it-IT" b="1" i="1" dirty="0" err="1"/>
              <a:t>florentinus</a:t>
            </a:r>
            <a:endParaRPr lang="it-IT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S. cerevisiae + Schizosaccharomyces </a:t>
            </a:r>
            <a:r>
              <a:rPr lang="en-US" b="1" i="1" dirty="0" smtClean="0"/>
              <a:t>pombe</a:t>
            </a: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4282222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Increase </a:t>
            </a:r>
            <a:r>
              <a:rPr lang="en-US" b="1" dirty="0" err="1" smtClean="0"/>
              <a:t>Mannoproteins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>
                <a:solidFill>
                  <a:srgbClr val="000000"/>
                </a:solidFill>
              </a:rPr>
              <a:t>Candida </a:t>
            </a:r>
            <a:r>
              <a:rPr lang="it-IT" b="1" i="1" dirty="0" err="1">
                <a:solidFill>
                  <a:srgbClr val="000000"/>
                </a:solidFill>
              </a:rPr>
              <a:t>zemplinina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Lachancea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thermotolerans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i="1" dirty="0">
                <a:solidFill>
                  <a:srgbClr val="000000"/>
                </a:solidFill>
              </a:rPr>
              <a:t>S. cerevisiae + Hanseniaspora </a:t>
            </a:r>
            <a:r>
              <a:rPr lang="pt-BR" b="1" i="1" dirty="0" err="1">
                <a:solidFill>
                  <a:srgbClr val="000000"/>
                </a:solidFill>
              </a:rPr>
              <a:t>uvarum</a:t>
            </a:r>
            <a:endParaRPr lang="pt-BR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Saccharomycodes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ludwigii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Zygosaccharomyces </a:t>
            </a:r>
            <a:r>
              <a:rPr lang="en-US" b="1" i="1" dirty="0" err="1">
                <a:solidFill>
                  <a:srgbClr val="000000"/>
                </a:solidFill>
              </a:rPr>
              <a:t>florentina</a:t>
            </a:r>
            <a:endParaRPr lang="en-US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Pichia </a:t>
            </a:r>
            <a:r>
              <a:rPr lang="it-IT" b="1" i="1" dirty="0" err="1">
                <a:solidFill>
                  <a:srgbClr val="000000"/>
                </a:solidFill>
              </a:rPr>
              <a:t>fermentans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Schizosaccharomyces  pombe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Torulaspora 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endParaRPr lang="en-GB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Schizosaccharomyces </a:t>
            </a:r>
            <a:r>
              <a:rPr lang="en-GB" b="1" i="1" dirty="0" smtClean="0">
                <a:solidFill>
                  <a:srgbClr val="000000"/>
                </a:solidFill>
              </a:rPr>
              <a:t>pombe</a:t>
            </a:r>
            <a:endParaRPr lang="it-IT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75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Mannoprotein</a:t>
            </a:r>
            <a:r>
              <a:rPr lang="en-US" b="1" dirty="0" smtClean="0"/>
              <a:t> Affects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Improvement of mouth-feel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Increasing sweetness and roundness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Decreases in astringency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Reduction in protein and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tartrate instability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Prevention of tannin aggregation and precipitation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Addition of complexity and aromatic persistence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Stabilization of  the color of red wines</a:t>
            </a: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Stability of the foam of sparkling wines</a:t>
            </a:r>
            <a:endParaRPr lang="it-IT" b="1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03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2347"/>
          </a:xfrm>
        </p:spPr>
        <p:txBody>
          <a:bodyPr/>
          <a:lstStyle/>
          <a:p>
            <a:r>
              <a:rPr lang="en-US" b="1" dirty="0" err="1" smtClean="0"/>
              <a:t>Mannoproteins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50104" y="1417638"/>
            <a:ext cx="7224713" cy="5200704"/>
            <a:chOff x="1513883" y="605209"/>
            <a:chExt cx="7224713" cy="5200704"/>
          </a:xfrm>
        </p:grpSpPr>
        <p:pic>
          <p:nvPicPr>
            <p:cNvPr id="16" name="Picture 6"/>
            <p:cNvPicPr>
              <a:picLocks noChangeArrowheads="1"/>
            </p:cNvPicPr>
            <p:nvPr/>
          </p:nvPicPr>
          <p:blipFill rotWithShape="1">
            <a:blip r:embed="rId2" cstate="print"/>
            <a:srcRect b="4568"/>
            <a:stretch/>
          </p:blipFill>
          <p:spPr bwMode="auto">
            <a:xfrm>
              <a:off x="1513883" y="605209"/>
              <a:ext cx="7224713" cy="4191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 rot="16200000">
              <a:off x="7250403" y="4305454"/>
              <a:ext cx="16433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Saccharomyces</a:t>
              </a:r>
              <a:endParaRPr lang="it-IT" sz="16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6315485" y="4552846"/>
              <a:ext cx="216758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Zygossaccharomyces</a:t>
              </a:r>
              <a:endParaRPr lang="it-IT" sz="16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6063131" y="4093651"/>
              <a:ext cx="125515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Torulaspora</a:t>
              </a:r>
              <a:endParaRPr lang="it-IT" sz="16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5081908" y="4412201"/>
              <a:ext cx="18710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Saccharomycodes</a:t>
              </a:r>
              <a:endParaRPr lang="it-IT" sz="16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938398" y="3830574"/>
              <a:ext cx="7409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Pichia</a:t>
              </a:r>
              <a:endParaRPr lang="it-IT" sz="1600" i="1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947804" y="4189383"/>
              <a:ext cx="14253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Metchnikowia</a:t>
              </a:r>
              <a:endParaRPr lang="it-IT" sz="16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3343769" y="4047150"/>
              <a:ext cx="118654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Lachancea</a:t>
              </a:r>
              <a:endParaRPr lang="it-IT" sz="1600" i="1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2452006" y="4278563"/>
              <a:ext cx="156164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Hanseniaspora</a:t>
              </a:r>
              <a:endParaRPr lang="it-IT" sz="1600" i="1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2060155" y="3970786"/>
              <a:ext cx="94609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Candida</a:t>
              </a:r>
              <a:endParaRPr lang="it-IT" sz="1600" i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78125" y="263390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g/L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2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Acidity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Increase Total</a:t>
            </a:r>
          </a:p>
          <a:p>
            <a:pPr marL="950912" lvl="1" indent="-457200">
              <a:buFont typeface="Wingdings" charset="2"/>
              <a:buChar char="ü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Lachancea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thermotolerans</a:t>
            </a:r>
            <a:endParaRPr lang="it-IT" b="1" i="1" dirty="0">
              <a:solidFill>
                <a:srgbClr val="000000"/>
              </a:solidFill>
            </a:endParaRPr>
          </a:p>
          <a:p>
            <a:pPr marL="950912" lvl="1" indent="-457200">
              <a:buFont typeface="Wingdings" charset="2"/>
              <a:buChar char="ü"/>
            </a:pPr>
            <a:r>
              <a:rPr lang="en-US" b="1" i="1" dirty="0">
                <a:solidFill>
                  <a:srgbClr val="000000"/>
                </a:solidFill>
              </a:rPr>
              <a:t>S. cerevisiae + Candida </a:t>
            </a:r>
            <a:r>
              <a:rPr lang="en-US" b="1" i="1" dirty="0" err="1">
                <a:solidFill>
                  <a:srgbClr val="000000"/>
                </a:solidFill>
              </a:rPr>
              <a:t>stellata</a:t>
            </a:r>
            <a:endParaRPr lang="it-IT" b="1" dirty="0">
              <a:solidFill>
                <a:srgbClr val="000000"/>
              </a:solidFill>
            </a:endParaRPr>
          </a:p>
          <a:p>
            <a:r>
              <a:rPr lang="en-US" b="1" dirty="0" smtClean="0"/>
              <a:t>Decrease Volatile</a:t>
            </a:r>
          </a:p>
          <a:p>
            <a:pPr marL="1036637" lvl="1" indent="-457200">
              <a:buFont typeface="Wingdings" charset="2"/>
              <a:buChar char="ü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GB" b="1" i="1" dirty="0" err="1">
                <a:solidFill>
                  <a:srgbClr val="000000"/>
                </a:solidFill>
              </a:rPr>
              <a:t>Torulasopora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  <a:r>
              <a:rPr lang="en-GB" b="1" i="1" dirty="0" err="1">
                <a:solidFill>
                  <a:srgbClr val="000000"/>
                </a:solidFill>
              </a:rPr>
              <a:t>delbrueckii</a:t>
            </a:r>
            <a:endParaRPr lang="en-GB" b="1" i="1" dirty="0">
              <a:solidFill>
                <a:srgbClr val="000000"/>
              </a:solidFill>
            </a:endParaRPr>
          </a:p>
          <a:p>
            <a:pPr marL="1036637" lvl="1" indent="-457200">
              <a:buFont typeface="Wingdings" charset="2"/>
              <a:buChar char="ü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Lachancea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thermotolerans</a:t>
            </a:r>
            <a:endParaRPr lang="it-IT" b="1" i="1" dirty="0">
              <a:solidFill>
                <a:srgbClr val="000000"/>
              </a:solidFill>
            </a:endParaRPr>
          </a:p>
          <a:p>
            <a:pPr marL="1036637" lvl="1" indent="-457200">
              <a:buFont typeface="Wingdings" charset="2"/>
              <a:buChar char="ü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marL="1036637" lvl="1" indent="-457200">
              <a:buFont typeface="Wingdings" charset="2"/>
              <a:buChar char="ü"/>
            </a:pPr>
            <a:r>
              <a:rPr lang="it-IT" b="1" i="1" dirty="0">
                <a:solidFill>
                  <a:srgbClr val="000000"/>
                </a:solidFill>
              </a:rPr>
              <a:t>S. cerevisiae + </a:t>
            </a:r>
            <a:r>
              <a:rPr lang="it-IT" b="1" i="1" dirty="0" err="1">
                <a:solidFill>
                  <a:srgbClr val="000000"/>
                </a:solidFill>
              </a:rPr>
              <a:t>Starmerella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  <a:r>
              <a:rPr lang="it-IT" b="1" i="1" dirty="0" err="1">
                <a:solidFill>
                  <a:srgbClr val="000000"/>
                </a:solidFill>
              </a:rPr>
              <a:t>bacillaris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2739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Malic Acid Conversion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0161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 Schizosaccharomyces pombe</a:t>
            </a:r>
          </a:p>
          <a:p>
            <a:pPr marL="285750" indent="-201613">
              <a:buFont typeface="Arial" panose="020B0604020202020204" pitchFamily="34" charset="0"/>
              <a:buChar char="•"/>
            </a:pPr>
            <a:r>
              <a:rPr lang="en-GB" b="1" i="1" dirty="0">
                <a:solidFill>
                  <a:srgbClr val="000000"/>
                </a:solidFill>
              </a:rPr>
              <a:t>S. cerevisiae + </a:t>
            </a:r>
            <a:r>
              <a:rPr lang="en-GB" b="1" i="1" dirty="0" err="1">
                <a:solidFill>
                  <a:srgbClr val="000000"/>
                </a:solidFill>
              </a:rPr>
              <a:t>Issatchenkia</a:t>
            </a:r>
            <a:r>
              <a:rPr lang="en-GB" b="1" i="1" dirty="0">
                <a:solidFill>
                  <a:srgbClr val="000000"/>
                </a:solidFill>
              </a:rPr>
              <a:t> </a:t>
            </a:r>
            <a:r>
              <a:rPr lang="en-GB" b="1" i="1" dirty="0" err="1">
                <a:solidFill>
                  <a:srgbClr val="000000"/>
                </a:solidFill>
              </a:rPr>
              <a:t>orientalis</a:t>
            </a:r>
            <a:endParaRPr lang="en-GB" b="1" i="1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689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Ethanol Reduction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Metschnikowia </a:t>
            </a:r>
            <a:r>
              <a:rPr lang="it-IT" b="1" i="1" dirty="0" err="1">
                <a:solidFill>
                  <a:srgbClr val="000000"/>
                </a:solidFill>
              </a:rPr>
              <a:t>pulcherrima</a:t>
            </a:r>
            <a:endParaRPr lang="it-IT" b="1" i="1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Candida stellata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Hanseniaspora </a:t>
            </a:r>
            <a:r>
              <a:rPr lang="it-IT" b="1" i="1" dirty="0" err="1">
                <a:solidFill>
                  <a:srgbClr val="000000"/>
                </a:solidFill>
              </a:rPr>
              <a:t>uvarum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>
                <a:solidFill>
                  <a:srgbClr val="000000"/>
                </a:solidFill>
              </a:rPr>
              <a:t>S. cerevisiae + Zygosaccharomyces </a:t>
            </a:r>
            <a:r>
              <a:rPr lang="it-IT" b="1" i="1" dirty="0" err="1">
                <a:solidFill>
                  <a:srgbClr val="000000"/>
                </a:solidFill>
              </a:rPr>
              <a:t>spp</a:t>
            </a:r>
            <a:r>
              <a:rPr lang="it-IT" b="1" i="1" dirty="0">
                <a:solidFill>
                  <a:srgbClr val="000000"/>
                </a:solidFill>
              </a:rPr>
              <a:t>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8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Spoilage?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 these non-</a:t>
            </a:r>
            <a:r>
              <a:rPr lang="en-US" b="1" i="1" dirty="0" smtClean="0"/>
              <a:t>Saccharomyces</a:t>
            </a:r>
            <a:r>
              <a:rPr lang="en-US" b="1" dirty="0" smtClean="0"/>
              <a:t> yeast cause spoilage?</a:t>
            </a:r>
          </a:p>
          <a:p>
            <a:r>
              <a:rPr lang="en-US" b="1" dirty="0" smtClean="0"/>
              <a:t>Can they be controlled?</a:t>
            </a:r>
          </a:p>
          <a:p>
            <a:r>
              <a:rPr lang="en-US" b="1" dirty="0" smtClean="0"/>
              <a:t>Why inoculate with non-</a:t>
            </a:r>
            <a:r>
              <a:rPr lang="en-US" b="1" i="1" dirty="0" smtClean="0"/>
              <a:t>Saccharomyces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9046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Commercialization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5391"/>
            <a:ext cx="8229600" cy="4525963"/>
          </a:xfrm>
        </p:spPr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Select the </a:t>
            </a:r>
            <a:r>
              <a:rPr lang="it-IT" sz="36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specific</a:t>
            </a:r>
            <a:r>
              <a:rPr lang="it-IT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sz="36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pair</a:t>
            </a:r>
            <a:r>
              <a:rPr lang="it-IT" sz="3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it-IT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it-IT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</a:t>
            </a:r>
            <a:r>
              <a:rPr lang="it-IT" b="1" i="1" dirty="0">
                <a:solidFill>
                  <a:srgbClr val="000000"/>
                </a:solidFill>
                <a:latin typeface="Calibri" panose="020F0502020204030204" pitchFamily="34" charset="0"/>
              </a:rPr>
              <a:t>. cerevisiae/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non</a:t>
            </a:r>
            <a:r>
              <a:rPr lang="it-IT" b="1" i="1" dirty="0">
                <a:solidFill>
                  <a:srgbClr val="000000"/>
                </a:solidFill>
                <a:latin typeface="Calibri" panose="020F0502020204030204" pitchFamily="34" charset="0"/>
              </a:rPr>
              <a:t>-Saccharomyces</a:t>
            </a:r>
            <a:endParaRPr lang="it-IT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Inoculation</a:t>
            </a:r>
          </a:p>
          <a:p>
            <a:pPr lvl="1"/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Co-</a:t>
            </a:r>
            <a:r>
              <a:rPr lang="it-IT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inoculation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 </a:t>
            </a:r>
            <a:r>
              <a:rPr lang="it-IT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sequential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inoculation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  <a:r>
              <a:rPr lang="it-IT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ratio</a:t>
            </a: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000000"/>
                </a:solidFill>
              </a:rPr>
              <a:t>Fermentation</a:t>
            </a:r>
          </a:p>
          <a:p>
            <a:pPr lvl="1"/>
            <a:r>
              <a:rPr lang="it-IT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Temperature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it-IT" b="1" dirty="0" err="1">
                <a:solidFill>
                  <a:srgbClr val="000000"/>
                </a:solidFill>
                <a:latin typeface="Calibri" panose="020F0502020204030204" pitchFamily="34" charset="0"/>
              </a:rPr>
              <a:t>oxygen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it-IT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nutrient</a:t>
            </a:r>
            <a:r>
              <a:rPr lang="it-IT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conditions</a:t>
            </a:r>
            <a:r>
              <a:rPr lang="it-IT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50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Commercially Available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i="1" dirty="0" smtClean="0"/>
              <a:t>Pichia </a:t>
            </a:r>
            <a:r>
              <a:rPr lang="en-US" b="1" i="1" dirty="0" err="1" smtClean="0"/>
              <a:t>kluyveri</a:t>
            </a:r>
            <a:endParaRPr lang="en-US" b="1" i="1" dirty="0" smtClean="0"/>
          </a:p>
          <a:p>
            <a:pPr lvl="1"/>
            <a:r>
              <a:rPr lang="en-US" b="1" dirty="0" smtClean="0"/>
              <a:t>Increase volatile </a:t>
            </a:r>
            <a:r>
              <a:rPr lang="en-US" b="1" dirty="0" err="1" smtClean="0"/>
              <a:t>thiols</a:t>
            </a:r>
            <a:endParaRPr lang="en-US" b="1" dirty="0" smtClean="0"/>
          </a:p>
          <a:p>
            <a:r>
              <a:rPr lang="en-US" b="1" i="1" dirty="0" err="1" smtClean="0"/>
              <a:t>Lachancea</a:t>
            </a:r>
            <a:r>
              <a:rPr lang="en-US" b="1" i="1" dirty="0" smtClean="0"/>
              <a:t> (Kluyveromyces) </a:t>
            </a:r>
            <a:r>
              <a:rPr lang="en-US" b="1" i="1" dirty="0" err="1" smtClean="0"/>
              <a:t>thermotolerans</a:t>
            </a:r>
            <a:endParaRPr lang="en-US" b="1" i="1" dirty="0" smtClean="0"/>
          </a:p>
          <a:p>
            <a:pPr lvl="1"/>
            <a:r>
              <a:rPr lang="en-US" b="1" dirty="0" smtClean="0"/>
              <a:t>Increase esters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Increase </a:t>
            </a:r>
            <a:r>
              <a:rPr lang="it-IT" b="1" dirty="0">
                <a:solidFill>
                  <a:srgbClr val="000000"/>
                </a:solidFill>
              </a:rPr>
              <a:t>2-phenyl </a:t>
            </a:r>
            <a:r>
              <a:rPr lang="it-IT" b="1" dirty="0" err="1">
                <a:solidFill>
                  <a:srgbClr val="000000"/>
                </a:solidFill>
              </a:rPr>
              <a:t>ethanol</a:t>
            </a:r>
            <a:r>
              <a:rPr lang="it-IT" b="1" dirty="0" smtClean="0">
                <a:solidFill>
                  <a:srgbClr val="000000"/>
                </a:solidFill>
              </a:rPr>
              <a:t>, phenylethyl acetate</a:t>
            </a:r>
          </a:p>
          <a:p>
            <a:pPr lvl="1"/>
            <a:r>
              <a:rPr lang="it-IT" b="1" dirty="0" err="1" smtClean="0">
                <a:solidFill>
                  <a:srgbClr val="000000"/>
                </a:solidFill>
              </a:rPr>
              <a:t>Increase</a:t>
            </a:r>
            <a:r>
              <a:rPr lang="it-IT" b="1" dirty="0" smtClean="0">
                <a:solidFill>
                  <a:srgbClr val="000000"/>
                </a:solidFill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</a:rPr>
              <a:t>glycerol</a:t>
            </a:r>
            <a:endParaRPr lang="it-IT" b="1" dirty="0" smtClean="0">
              <a:solidFill>
                <a:srgbClr val="000000"/>
              </a:solidFill>
            </a:endParaRPr>
          </a:p>
          <a:p>
            <a:pPr lvl="1"/>
            <a:r>
              <a:rPr lang="it-IT" b="1" dirty="0" err="1" smtClean="0">
                <a:solidFill>
                  <a:srgbClr val="000000"/>
                </a:solidFill>
              </a:rPr>
              <a:t>Increase</a:t>
            </a:r>
            <a:r>
              <a:rPr lang="it-IT" b="1" dirty="0" smtClean="0">
                <a:solidFill>
                  <a:srgbClr val="000000"/>
                </a:solidFill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</a:rPr>
              <a:t>mannoproteins</a:t>
            </a:r>
            <a:endParaRPr lang="it-IT" b="1" dirty="0" smtClean="0">
              <a:solidFill>
                <a:srgbClr val="000000"/>
              </a:solidFill>
            </a:endParaRPr>
          </a:p>
          <a:p>
            <a:pPr lvl="1"/>
            <a:r>
              <a:rPr lang="it-IT" b="1" dirty="0" err="1" smtClean="0">
                <a:solidFill>
                  <a:srgbClr val="000000"/>
                </a:solidFill>
              </a:rPr>
              <a:t>Increase</a:t>
            </a:r>
            <a:r>
              <a:rPr lang="it-IT" b="1" dirty="0" smtClean="0">
                <a:solidFill>
                  <a:srgbClr val="000000"/>
                </a:solidFill>
              </a:rPr>
              <a:t> TA; </a:t>
            </a:r>
            <a:r>
              <a:rPr lang="it-IT" b="1" dirty="0" err="1" smtClean="0">
                <a:solidFill>
                  <a:srgbClr val="000000"/>
                </a:solidFill>
              </a:rPr>
              <a:t>decrease</a:t>
            </a:r>
            <a:r>
              <a:rPr lang="it-IT" b="1" dirty="0" smtClean="0">
                <a:solidFill>
                  <a:srgbClr val="000000"/>
                </a:solidFill>
              </a:rPr>
              <a:t> VA</a:t>
            </a:r>
            <a:endParaRPr lang="en-US" b="1" dirty="0" smtClean="0"/>
          </a:p>
          <a:p>
            <a:r>
              <a:rPr lang="en-US" b="1" i="1" dirty="0" smtClean="0"/>
              <a:t>Torulaspora </a:t>
            </a:r>
            <a:r>
              <a:rPr lang="en-US" b="1" i="1" dirty="0" err="1" smtClean="0"/>
              <a:t>delbrueckii</a:t>
            </a:r>
            <a:endParaRPr lang="en-US" b="1" i="1" dirty="0" smtClean="0"/>
          </a:p>
          <a:p>
            <a:pPr lvl="1"/>
            <a:r>
              <a:rPr lang="en-US" b="1" dirty="0" smtClean="0"/>
              <a:t>Increase </a:t>
            </a:r>
            <a:r>
              <a:rPr lang="en-US" b="1" dirty="0" err="1" smtClean="0"/>
              <a:t>terpenols</a:t>
            </a:r>
            <a:endParaRPr lang="en-US" b="1" dirty="0" smtClean="0"/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Increase </a:t>
            </a:r>
            <a:r>
              <a:rPr lang="it-IT" b="1" dirty="0">
                <a:solidFill>
                  <a:srgbClr val="000000"/>
                </a:solidFill>
              </a:rPr>
              <a:t>2-phenyl </a:t>
            </a:r>
            <a:r>
              <a:rPr lang="it-IT" b="1" dirty="0" err="1">
                <a:solidFill>
                  <a:srgbClr val="000000"/>
                </a:solidFill>
              </a:rPr>
              <a:t>ethanol</a:t>
            </a:r>
            <a:r>
              <a:rPr lang="it-IT" b="1" dirty="0" smtClean="0">
                <a:solidFill>
                  <a:srgbClr val="000000"/>
                </a:solidFill>
              </a:rPr>
              <a:t>, phenylethyl acetate</a:t>
            </a:r>
          </a:p>
          <a:p>
            <a:pPr lvl="1"/>
            <a:r>
              <a:rPr lang="it-IT" b="1" dirty="0" err="1" smtClean="0">
                <a:solidFill>
                  <a:srgbClr val="000000"/>
                </a:solidFill>
              </a:rPr>
              <a:t>Increase</a:t>
            </a:r>
            <a:r>
              <a:rPr lang="it-IT" b="1" dirty="0" smtClean="0">
                <a:solidFill>
                  <a:srgbClr val="000000"/>
                </a:solidFill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</a:rPr>
              <a:t>mannoproteins</a:t>
            </a:r>
            <a:endParaRPr lang="en-US" b="1" dirty="0" smtClean="0"/>
          </a:p>
          <a:p>
            <a:pPr lvl="1"/>
            <a:r>
              <a:rPr lang="en-US" b="1" dirty="0" smtClean="0"/>
              <a:t>Decrease volatile </a:t>
            </a:r>
            <a:r>
              <a:rPr lang="en-US" b="1" dirty="0" err="1" smtClean="0"/>
              <a:t>thiols</a:t>
            </a:r>
            <a:endParaRPr lang="en-US" b="1" dirty="0" smtClean="0"/>
          </a:p>
          <a:p>
            <a:pPr lvl="1"/>
            <a:r>
              <a:rPr lang="en-US" b="1" dirty="0" smtClean="0"/>
              <a:t>Decrease acetaldehyde</a:t>
            </a:r>
          </a:p>
          <a:p>
            <a:pPr lvl="1"/>
            <a:r>
              <a:rPr lang="en-US" b="1" dirty="0" smtClean="0"/>
              <a:t>Decrease VA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568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07" y="274638"/>
            <a:ext cx="8710237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Problems with Non-</a:t>
            </a:r>
            <a:r>
              <a:rPr lang="en-US" b="1" i="1" dirty="0" smtClean="0"/>
              <a:t>Saccharomyce</a:t>
            </a:r>
            <a:r>
              <a:rPr lang="en-US" b="1" dirty="0" smtClean="0"/>
              <a:t>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 smtClean="0">
                <a:latin typeface="Calibri" panose="020F0502020204030204" pitchFamily="34" charset="0"/>
              </a:rPr>
              <a:t>Low</a:t>
            </a:r>
            <a:r>
              <a:rPr lang="it-IT" b="1" dirty="0" smtClean="0"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latin typeface="Calibri" panose="020F0502020204030204" pitchFamily="34" charset="0"/>
              </a:rPr>
              <a:t>fermentation</a:t>
            </a:r>
            <a:r>
              <a:rPr lang="it-IT" b="1" dirty="0" smtClean="0">
                <a:latin typeface="Calibri" panose="020F0502020204030204" pitchFamily="34" charset="0"/>
              </a:rPr>
              <a:t> rate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Low SO</a:t>
            </a:r>
            <a:r>
              <a:rPr lang="en-US" b="1" baseline="-25000" dirty="0" smtClean="0">
                <a:latin typeface="Calibri" panose="020F0502020204030204" pitchFamily="34" charset="0"/>
              </a:rPr>
              <a:t>2</a:t>
            </a:r>
            <a:r>
              <a:rPr lang="en-US" b="1" dirty="0" smtClean="0">
                <a:latin typeface="Calibri" panose="020F0502020204030204" pitchFamily="34" charset="0"/>
              </a:rPr>
              <a:t> resistance</a:t>
            </a:r>
            <a:endParaRPr lang="it-IT" b="1" dirty="0" smtClean="0">
              <a:latin typeface="Calibri" panose="020F0502020204030204" pitchFamily="34" charset="0"/>
            </a:endParaRPr>
          </a:p>
          <a:p>
            <a:r>
              <a:rPr lang="it-IT" b="1" dirty="0" err="1" smtClean="0">
                <a:latin typeface="Calibri" panose="020F0502020204030204" pitchFamily="34" charset="0"/>
              </a:rPr>
              <a:t>Low</a:t>
            </a:r>
            <a:r>
              <a:rPr lang="it-IT" b="1" dirty="0" smtClean="0">
                <a:latin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</a:rPr>
              <a:t>e</a:t>
            </a:r>
            <a:r>
              <a:rPr lang="it-IT" b="1" dirty="0" err="1" smtClean="0">
                <a:latin typeface="Calibri" panose="020F0502020204030204" pitchFamily="34" charset="0"/>
              </a:rPr>
              <a:t>thanol</a:t>
            </a:r>
            <a:r>
              <a:rPr lang="it-IT" b="1" dirty="0" smtClean="0"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latin typeface="Calibri" panose="020F0502020204030204" pitchFamily="34" charset="0"/>
              </a:rPr>
              <a:t>tolerance</a:t>
            </a:r>
            <a:endParaRPr lang="it-IT" b="1" dirty="0" smtClean="0">
              <a:latin typeface="Calibri" panose="020F0502020204030204" pitchFamily="34" charset="0"/>
            </a:endParaRPr>
          </a:p>
          <a:p>
            <a:r>
              <a:rPr lang="it-IT" b="1" dirty="0" err="1" smtClean="0">
                <a:latin typeface="Calibri" panose="020F0502020204030204" pitchFamily="34" charset="0"/>
              </a:rPr>
              <a:t>Spoilage</a:t>
            </a:r>
            <a:r>
              <a:rPr lang="it-IT" b="1" dirty="0" smtClean="0"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latin typeface="Calibri" panose="020F0502020204030204" pitchFamily="34" charset="0"/>
              </a:rPr>
              <a:t>metabolite</a:t>
            </a:r>
            <a:r>
              <a:rPr lang="it-IT" b="1" dirty="0" smtClean="0">
                <a:latin typeface="Calibri" panose="020F0502020204030204" pitchFamily="34" charset="0"/>
              </a:rPr>
              <a:t> production</a:t>
            </a:r>
          </a:p>
          <a:p>
            <a:r>
              <a:rPr lang="it-IT" b="1" dirty="0" smtClean="0">
                <a:latin typeface="Calibri" panose="020F0502020204030204" pitchFamily="34" charset="0"/>
              </a:rPr>
              <a:t>Off-</a:t>
            </a:r>
            <a:r>
              <a:rPr lang="it-IT" b="1" dirty="0" err="1" smtClean="0">
                <a:latin typeface="Calibri" panose="020F0502020204030204" pitchFamily="34" charset="0"/>
              </a:rPr>
              <a:t>flavor</a:t>
            </a:r>
            <a:r>
              <a:rPr lang="it-IT" b="1" dirty="0" smtClean="0">
                <a:latin typeface="Calibri" panose="020F0502020204030204" pitchFamily="34" charset="0"/>
              </a:rPr>
              <a:t> production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20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Advantages of Non-</a:t>
            </a:r>
            <a:r>
              <a:rPr lang="en-US" b="1" i="1" dirty="0" smtClean="0"/>
              <a:t>Saccharomyces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>
                <a:latin typeface="Calibri" panose="020F0502020204030204" pitchFamily="34" charset="0"/>
              </a:rPr>
              <a:t>Production of </a:t>
            </a:r>
            <a:r>
              <a:rPr lang="it-IT" b="1" dirty="0" err="1">
                <a:latin typeface="Calibri" panose="020F0502020204030204" pitchFamily="34" charset="0"/>
              </a:rPr>
              <a:t>hydrolitic</a:t>
            </a:r>
            <a:r>
              <a:rPr lang="it-IT" b="1" dirty="0">
                <a:latin typeface="Calibri" panose="020F0502020204030204" pitchFamily="34" charset="0"/>
              </a:rPr>
              <a:t> </a:t>
            </a:r>
            <a:r>
              <a:rPr lang="it-IT" b="1" dirty="0" err="1" smtClean="0">
                <a:latin typeface="Calibri" panose="020F0502020204030204" pitchFamily="34" charset="0"/>
              </a:rPr>
              <a:t>enzymes</a:t>
            </a:r>
            <a:r>
              <a:rPr lang="it-IT" b="1" dirty="0" smtClean="0">
                <a:latin typeface="Calibri" panose="020F0502020204030204" pitchFamily="34" charset="0"/>
              </a:rPr>
              <a:t> (</a:t>
            </a:r>
            <a:r>
              <a:rPr lang="it-IT" b="1" dirty="0">
                <a:latin typeface="Symbol" panose="05050102010706020507" pitchFamily="18" charset="2"/>
              </a:rPr>
              <a:t>b</a:t>
            </a:r>
            <a:r>
              <a:rPr lang="it-IT" b="1" dirty="0">
                <a:latin typeface="Calibri" panose="020F0502020204030204" pitchFamily="34" charset="0"/>
              </a:rPr>
              <a:t>-</a:t>
            </a:r>
            <a:r>
              <a:rPr lang="it-IT" b="1" dirty="0" err="1">
                <a:latin typeface="Calibri" panose="020F0502020204030204" pitchFamily="34" charset="0"/>
              </a:rPr>
              <a:t>glucosidase</a:t>
            </a:r>
            <a:r>
              <a:rPr lang="it-IT" b="1" dirty="0">
                <a:latin typeface="Calibri" panose="020F0502020204030204" pitchFamily="34" charset="0"/>
              </a:rPr>
              <a:t>, </a:t>
            </a:r>
            <a:r>
              <a:rPr lang="it-IT" b="1" dirty="0" err="1">
                <a:latin typeface="Calibri" panose="020F0502020204030204" pitchFamily="34" charset="0"/>
              </a:rPr>
              <a:t>esterase</a:t>
            </a:r>
            <a:r>
              <a:rPr lang="it-IT" b="1" dirty="0">
                <a:latin typeface="Calibri" panose="020F0502020204030204" pitchFamily="34" charset="0"/>
              </a:rPr>
              <a:t>, </a:t>
            </a:r>
            <a:r>
              <a:rPr lang="it-IT" b="1" dirty="0" err="1">
                <a:latin typeface="Calibri" panose="020F0502020204030204" pitchFamily="34" charset="0"/>
              </a:rPr>
              <a:t>protease</a:t>
            </a:r>
            <a:r>
              <a:rPr lang="it-IT" b="1" dirty="0" smtClean="0">
                <a:latin typeface="Calibri" panose="020F0502020204030204" pitchFamily="34" charset="0"/>
              </a:rPr>
              <a:t>)</a:t>
            </a:r>
          </a:p>
          <a:p>
            <a:endParaRPr lang="it-IT" b="1" dirty="0" smtClean="0">
              <a:latin typeface="Calibri" panose="020F0502020204030204" pitchFamily="34" charset="0"/>
            </a:endParaRPr>
          </a:p>
          <a:p>
            <a:r>
              <a:rPr lang="it-IT" b="1" dirty="0">
                <a:latin typeface="Calibri" panose="020F0502020204030204" pitchFamily="34" charset="0"/>
              </a:rPr>
              <a:t>Production  of </a:t>
            </a:r>
            <a:r>
              <a:rPr lang="it-IT" b="1" dirty="0" err="1">
                <a:latin typeface="Calibri" panose="020F0502020204030204" pitchFamily="34" charset="0"/>
              </a:rPr>
              <a:t>glycerol</a:t>
            </a:r>
            <a:r>
              <a:rPr lang="it-IT" b="1" dirty="0">
                <a:latin typeface="Calibri" panose="020F0502020204030204" pitchFamily="34" charset="0"/>
              </a:rPr>
              <a:t>, volatile </a:t>
            </a:r>
            <a:r>
              <a:rPr lang="it-IT" b="1" dirty="0" err="1">
                <a:latin typeface="Calibri" panose="020F0502020204030204" pitchFamily="34" charset="0"/>
              </a:rPr>
              <a:t>compounds</a:t>
            </a:r>
            <a:r>
              <a:rPr lang="it-IT" b="1" dirty="0">
                <a:latin typeface="Calibri" panose="020F0502020204030204" pitchFamily="34" charset="0"/>
              </a:rPr>
              <a:t>, </a:t>
            </a:r>
            <a:r>
              <a:rPr lang="it-IT" b="1" dirty="0" err="1">
                <a:latin typeface="Calibri" panose="020F0502020204030204" pitchFamily="34" charset="0"/>
              </a:rPr>
              <a:t>mannoproteins</a:t>
            </a:r>
            <a:r>
              <a:rPr lang="it-IT" b="1" dirty="0">
                <a:latin typeface="Calibri" panose="020F0502020204030204" pitchFamily="34" charset="0"/>
              </a:rPr>
              <a:t>,....</a:t>
            </a:r>
          </a:p>
          <a:p>
            <a:endParaRPr lang="it-IT" b="1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73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Native Fermentations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Improved peculiarities such as complexity, mouth-feel (texture</a:t>
            </a:r>
            <a:r>
              <a:rPr lang="en-US" b="1" dirty="0" smtClean="0"/>
              <a:t>)</a:t>
            </a:r>
          </a:p>
          <a:p>
            <a:r>
              <a:rPr lang="en-US" b="1" dirty="0">
                <a:latin typeface="Calibri" panose="020F0502020204030204" pitchFamily="34" charset="0"/>
              </a:rPr>
              <a:t>Uncontrolled process with no constant or negative results</a:t>
            </a:r>
            <a:endParaRPr lang="it-IT" b="1" dirty="0">
              <a:latin typeface="Calibri" panose="020F0502020204030204" pitchFamily="34" charset="0"/>
            </a:endParaRPr>
          </a:p>
          <a:p>
            <a:r>
              <a:rPr lang="en-US" b="1" dirty="0"/>
              <a:t>By delaying the inoculum of </a:t>
            </a:r>
            <a:r>
              <a:rPr lang="en-US" b="1" i="1" dirty="0"/>
              <a:t>S. </a:t>
            </a:r>
            <a:r>
              <a:rPr lang="en-US" b="1" i="1" dirty="0" smtClean="0"/>
              <a:t>cerevisiae</a:t>
            </a:r>
            <a:r>
              <a:rPr lang="en-US" dirty="0" smtClean="0"/>
              <a:t> </a:t>
            </a:r>
            <a:r>
              <a:rPr lang="en-US" b="1" dirty="0" smtClean="0"/>
              <a:t>it </a:t>
            </a:r>
            <a:r>
              <a:rPr lang="en-US" b="1" dirty="0"/>
              <a:t>is possible to promote the initial activity of autochthonous non-</a:t>
            </a:r>
            <a:r>
              <a:rPr lang="en-US" b="1" i="1" dirty="0"/>
              <a:t>Saccharomyces</a:t>
            </a:r>
            <a:r>
              <a:rPr lang="en-US" b="1" dirty="0"/>
              <a:t> yeasts in winemaking </a:t>
            </a:r>
            <a:endParaRPr lang="en-US" b="1" dirty="0" smtClean="0"/>
          </a:p>
          <a:p>
            <a:r>
              <a:rPr lang="en-US" b="1" dirty="0"/>
              <a:t>Still uncontrolled process</a:t>
            </a:r>
          </a:p>
          <a:p>
            <a:r>
              <a:rPr lang="en-US" b="1" dirty="0"/>
              <a:t>Possible stuck </a:t>
            </a:r>
            <a:r>
              <a:rPr lang="en-US" b="1" dirty="0" smtClean="0"/>
              <a:t>fermentation</a:t>
            </a:r>
            <a:endParaRPr lang="it-IT" b="1" i="1" dirty="0">
              <a:solidFill>
                <a:srgbClr val="ABD74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5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Mixed Fermentations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A </a:t>
            </a:r>
            <a:r>
              <a:rPr lang="en-US" b="1" dirty="0">
                <a:solidFill>
                  <a:srgbClr val="000000"/>
                </a:solidFill>
              </a:rPr>
              <a:t>valid alternative to improve the aroma complexity and to enhance a particular characteristic of a wine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Co-culture with Saccharomyces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Intra-species variability of the non-Saccharomyces yeast</a:t>
            </a:r>
          </a:p>
          <a:p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3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Intra-species Variability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2452"/>
          <a:stretch/>
        </p:blipFill>
        <p:spPr>
          <a:xfrm>
            <a:off x="1170033" y="1780831"/>
            <a:ext cx="6910188" cy="48024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2694" y="2980217"/>
            <a:ext cx="897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Volatile</a:t>
            </a:r>
          </a:p>
          <a:p>
            <a:r>
              <a:rPr lang="en-US" dirty="0" smtClean="0"/>
              <a:t>Acidity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1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Non-</a:t>
            </a:r>
            <a:r>
              <a:rPr lang="en-US" b="1" i="1" dirty="0" smtClean="0"/>
              <a:t>Saccharomyces</a:t>
            </a:r>
            <a:r>
              <a:rPr lang="en-US" b="1" dirty="0" smtClean="0"/>
              <a:t> Variability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2153" b="4553"/>
          <a:stretch/>
        </p:blipFill>
        <p:spPr>
          <a:xfrm>
            <a:off x="1347982" y="1540112"/>
            <a:ext cx="7180571" cy="4740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265" y="3260237"/>
            <a:ext cx="111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Ethanol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4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836</Words>
  <Application>Microsoft Office PowerPoint</Application>
  <PresentationFormat>On-screen Show (4:3)</PresentationFormat>
  <Paragraphs>208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AdvMinionNormal_Rm</vt:lpstr>
      <vt:lpstr>Arial</vt:lpstr>
      <vt:lpstr>Calibri</vt:lpstr>
      <vt:lpstr>Symbol</vt:lpstr>
      <vt:lpstr>Times New Roman</vt:lpstr>
      <vt:lpstr>Wingdings</vt:lpstr>
      <vt:lpstr>Office Theme</vt:lpstr>
      <vt:lpstr>Commercial  Non-Saccharomyces Options</vt:lpstr>
      <vt:lpstr>Native Fermentations</vt:lpstr>
      <vt:lpstr>Spoilage?</vt:lpstr>
      <vt:lpstr>Problems with Non-Saccharomyces</vt:lpstr>
      <vt:lpstr>Advantages of Non-Saccharomyces</vt:lpstr>
      <vt:lpstr>Native Fermentations</vt:lpstr>
      <vt:lpstr>Mixed Fermentations</vt:lpstr>
      <vt:lpstr>Intra-species Variability</vt:lpstr>
      <vt:lpstr>Non-Saccharomyces Variability</vt:lpstr>
      <vt:lpstr>Mixed Culture with Saccharomyces</vt:lpstr>
      <vt:lpstr>Which non-Saccharomyces Yeast Have Been Tested?</vt:lpstr>
      <vt:lpstr>Characteristics Changed</vt:lpstr>
      <vt:lpstr>AROMAS</vt:lpstr>
      <vt:lpstr>Esters</vt:lpstr>
      <vt:lpstr>Terpenols</vt:lpstr>
      <vt:lpstr>Volatile Thiols</vt:lpstr>
      <vt:lpstr>Increase Alcohol Production</vt:lpstr>
      <vt:lpstr> Increase 2-phenyl ethanol, phenylethyl acetate </vt:lpstr>
      <vt:lpstr>Increase Isoamyl  acetate</vt:lpstr>
      <vt:lpstr>Decrease Acetaldehyde</vt:lpstr>
      <vt:lpstr>Decrease Ethyl Acetate</vt:lpstr>
      <vt:lpstr>Structure</vt:lpstr>
      <vt:lpstr>Increase Glycerol</vt:lpstr>
      <vt:lpstr>Increase Mannoproteins</vt:lpstr>
      <vt:lpstr>Mannoprotein Affects</vt:lpstr>
      <vt:lpstr>Mannoproteins</vt:lpstr>
      <vt:lpstr>Acidity</vt:lpstr>
      <vt:lpstr>Malic Acid Conversion</vt:lpstr>
      <vt:lpstr>Ethanol Reduction</vt:lpstr>
      <vt:lpstr>Commercialization</vt:lpstr>
      <vt:lpstr>Commercially Available</vt:lpstr>
    </vt:vector>
  </TitlesOfParts>
  <Company>UC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  Non-Saccharomyces Options</dc:title>
  <dc:creator>Viticulture &amp; Enology UC Davis</dc:creator>
  <cp:lastModifiedBy>Kay Bogart</cp:lastModifiedBy>
  <cp:revision>37</cp:revision>
  <dcterms:created xsi:type="dcterms:W3CDTF">2015-07-22T00:08:22Z</dcterms:created>
  <dcterms:modified xsi:type="dcterms:W3CDTF">2015-07-28T13:30:56Z</dcterms:modified>
</cp:coreProperties>
</file>