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7" r:id="rId2"/>
    <p:sldId id="258" r:id="rId3"/>
    <p:sldId id="256" r:id="rId4"/>
    <p:sldId id="262" r:id="rId5"/>
    <p:sldId id="263" r:id="rId6"/>
    <p:sldId id="261" r:id="rId7"/>
    <p:sldId id="259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393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Macintosh%20HD:Users:Jenn:Documents:UCD%20V&amp;E%20Coursework:Ven%20124L:Lab%200%20-%20Small%20Scale%20Experiment:brix%20data%20and%20so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8075448902221"/>
          <c:y val="0.105421686746988"/>
          <c:w val="0.79924571928508903"/>
          <c:h val="0.876506024096386"/>
        </c:manualLayout>
      </c:layout>
      <c:scatterChart>
        <c:scatterStyle val="smoothMarker"/>
        <c:varyColors val="0"/>
        <c:ser>
          <c:idx val="0"/>
          <c:order val="0"/>
          <c:tx>
            <c:v>100% WC</c:v>
          </c:tx>
          <c:marker>
            <c:symbol val="diamond"/>
            <c:size val="6"/>
          </c:marker>
          <c:xVal>
            <c:numRef>
              <c:f>Sheet1!$A$3:$A$14</c:f>
              <c:numCache>
                <c:formatCode>General</c:formatCode>
                <c:ptCount val="12"/>
                <c:pt idx="0">
                  <c:v>337.00000000011642</c:v>
                </c:pt>
                <c:pt idx="1">
                  <c:v>361.00000000011642</c:v>
                </c:pt>
                <c:pt idx="2">
                  <c:v>385.00000000011642</c:v>
                </c:pt>
                <c:pt idx="3">
                  <c:v>411</c:v>
                </c:pt>
                <c:pt idx="4">
                  <c:v>438</c:v>
                </c:pt>
                <c:pt idx="5">
                  <c:v>457.00000000011642</c:v>
                </c:pt>
                <c:pt idx="6">
                  <c:v>483</c:v>
                </c:pt>
                <c:pt idx="7">
                  <c:v>505.00000000011642</c:v>
                </c:pt>
                <c:pt idx="8">
                  <c:v>553.00000000011653</c:v>
                </c:pt>
                <c:pt idx="9">
                  <c:v>579</c:v>
                </c:pt>
                <c:pt idx="10">
                  <c:v>606</c:v>
                </c:pt>
                <c:pt idx="11">
                  <c:v>627</c:v>
                </c:pt>
              </c:numCache>
            </c:numRef>
          </c:xVal>
          <c:yVal>
            <c:numRef>
              <c:f>Sheet1!$G$3:$G$14</c:f>
              <c:numCache>
                <c:formatCode>General</c:formatCode>
                <c:ptCount val="12"/>
                <c:pt idx="0">
                  <c:v>22.2</c:v>
                </c:pt>
                <c:pt idx="1">
                  <c:v>18.3</c:v>
                </c:pt>
                <c:pt idx="2">
                  <c:v>12.3</c:v>
                </c:pt>
                <c:pt idx="3">
                  <c:v>7</c:v>
                </c:pt>
                <c:pt idx="4">
                  <c:v>3.8</c:v>
                </c:pt>
                <c:pt idx="5">
                  <c:v>0.9</c:v>
                </c:pt>
                <c:pt idx="6">
                  <c:v>0.5</c:v>
                </c:pt>
                <c:pt idx="7">
                  <c:v>-0.1</c:v>
                </c:pt>
                <c:pt idx="8">
                  <c:v>-1</c:v>
                </c:pt>
                <c:pt idx="9">
                  <c:v>-1.8</c:v>
                </c:pt>
                <c:pt idx="10">
                  <c:v>-2</c:v>
                </c:pt>
                <c:pt idx="11">
                  <c:v>-1.8</c:v>
                </c:pt>
              </c:numCache>
            </c:numRef>
          </c:yVal>
          <c:smooth val="1"/>
        </c:ser>
        <c:ser>
          <c:idx val="1"/>
          <c:order val="1"/>
          <c:tx>
            <c:v>50% WC</c:v>
          </c:tx>
          <c:marker>
            <c:symbol val="square"/>
            <c:size val="6"/>
          </c:marker>
          <c:xVal>
            <c:numRef>
              <c:f>Sheet1!$I$3:$I$22</c:f>
              <c:numCache>
                <c:formatCode>_(* #,##0_);_(* \(#,##0\);_(* "-"??_);_(@_)</c:formatCode>
                <c:ptCount val="20"/>
                <c:pt idx="0">
                  <c:v>0</c:v>
                </c:pt>
                <c:pt idx="1">
                  <c:v>24</c:v>
                </c:pt>
                <c:pt idx="2">
                  <c:v>72</c:v>
                </c:pt>
                <c:pt idx="3">
                  <c:v>102.50000000005819</c:v>
                </c:pt>
                <c:pt idx="4">
                  <c:v>121.0000000001164</c:v>
                </c:pt>
                <c:pt idx="5">
                  <c:v>150</c:v>
                </c:pt>
                <c:pt idx="6">
                  <c:v>216</c:v>
                </c:pt>
                <c:pt idx="7">
                  <c:v>240</c:v>
                </c:pt>
                <c:pt idx="8">
                  <c:v>270</c:v>
                </c:pt>
                <c:pt idx="9">
                  <c:v>294</c:v>
                </c:pt>
                <c:pt idx="10">
                  <c:v>312</c:v>
                </c:pt>
                <c:pt idx="11">
                  <c:v>337.00000000011642</c:v>
                </c:pt>
                <c:pt idx="12">
                  <c:v>361.00000000011642</c:v>
                </c:pt>
                <c:pt idx="13">
                  <c:v>384.50000000005832</c:v>
                </c:pt>
                <c:pt idx="14">
                  <c:v>411</c:v>
                </c:pt>
                <c:pt idx="15">
                  <c:v>438</c:v>
                </c:pt>
                <c:pt idx="16">
                  <c:v>457.00000000011642</c:v>
                </c:pt>
                <c:pt idx="17">
                  <c:v>483</c:v>
                </c:pt>
                <c:pt idx="18">
                  <c:v>505.00000000011642</c:v>
                </c:pt>
                <c:pt idx="19">
                  <c:v>606</c:v>
                </c:pt>
              </c:numCache>
            </c:numRef>
          </c:xVal>
          <c:yVal>
            <c:numRef>
              <c:f>Sheet1!$O$3:$O$22</c:f>
              <c:numCache>
                <c:formatCode>General</c:formatCode>
                <c:ptCount val="20"/>
                <c:pt idx="0">
                  <c:v>29.1</c:v>
                </c:pt>
                <c:pt idx="1">
                  <c:v>28.8</c:v>
                </c:pt>
                <c:pt idx="2">
                  <c:v>23.3</c:v>
                </c:pt>
                <c:pt idx="3">
                  <c:v>14.5</c:v>
                </c:pt>
                <c:pt idx="4">
                  <c:v>9.3000000000000007</c:v>
                </c:pt>
                <c:pt idx="5">
                  <c:v>3.2</c:v>
                </c:pt>
                <c:pt idx="6">
                  <c:v>-2.2000000000000002</c:v>
                </c:pt>
                <c:pt idx="7">
                  <c:v>-2.4</c:v>
                </c:pt>
                <c:pt idx="8">
                  <c:v>-1.7</c:v>
                </c:pt>
                <c:pt idx="9">
                  <c:v>-1.4</c:v>
                </c:pt>
                <c:pt idx="10">
                  <c:v>-1.8</c:v>
                </c:pt>
                <c:pt idx="11">
                  <c:v>1.7</c:v>
                </c:pt>
                <c:pt idx="12">
                  <c:v>-1</c:v>
                </c:pt>
                <c:pt idx="13">
                  <c:v>-1.2</c:v>
                </c:pt>
                <c:pt idx="14">
                  <c:v>-1.4</c:v>
                </c:pt>
                <c:pt idx="15">
                  <c:v>-1.4</c:v>
                </c:pt>
                <c:pt idx="16">
                  <c:v>-1.2</c:v>
                </c:pt>
                <c:pt idx="17">
                  <c:v>-1.8</c:v>
                </c:pt>
                <c:pt idx="18">
                  <c:v>-1.4</c:v>
                </c:pt>
                <c:pt idx="19">
                  <c:v>-1.8</c:v>
                </c:pt>
              </c:numCache>
            </c:numRef>
          </c:yVal>
          <c:smooth val="1"/>
        </c:ser>
        <c:ser>
          <c:idx val="2"/>
          <c:order val="2"/>
          <c:tx>
            <c:v>Must</c:v>
          </c:tx>
          <c:marker>
            <c:symbol val="triangle"/>
            <c:size val="6"/>
          </c:marker>
          <c:xVal>
            <c:numRef>
              <c:f>Sheet1!$Q$3:$Q$20</c:f>
              <c:numCache>
                <c:formatCode>_(* #,##0_);_(* \(#,##0\);_(* "-"??_);_(@_)</c:formatCode>
                <c:ptCount val="18"/>
                <c:pt idx="0">
                  <c:v>0</c:v>
                </c:pt>
                <c:pt idx="1">
                  <c:v>24</c:v>
                </c:pt>
                <c:pt idx="2">
                  <c:v>72</c:v>
                </c:pt>
                <c:pt idx="3">
                  <c:v>102</c:v>
                </c:pt>
                <c:pt idx="4">
                  <c:v>121.0000000001164</c:v>
                </c:pt>
                <c:pt idx="5">
                  <c:v>150</c:v>
                </c:pt>
                <c:pt idx="6">
                  <c:v>216</c:v>
                </c:pt>
                <c:pt idx="7">
                  <c:v>240</c:v>
                </c:pt>
                <c:pt idx="8">
                  <c:v>270</c:v>
                </c:pt>
                <c:pt idx="9">
                  <c:v>294</c:v>
                </c:pt>
                <c:pt idx="10">
                  <c:v>312</c:v>
                </c:pt>
                <c:pt idx="11">
                  <c:v>337.00000000011642</c:v>
                </c:pt>
                <c:pt idx="12">
                  <c:v>361.00000000011642</c:v>
                </c:pt>
                <c:pt idx="13">
                  <c:v>384.50000000005832</c:v>
                </c:pt>
                <c:pt idx="14">
                  <c:v>411</c:v>
                </c:pt>
                <c:pt idx="15">
                  <c:v>438</c:v>
                </c:pt>
                <c:pt idx="16">
                  <c:v>457.00000000011642</c:v>
                </c:pt>
                <c:pt idx="17">
                  <c:v>483</c:v>
                </c:pt>
              </c:numCache>
            </c:numRef>
          </c:xVal>
          <c:yVal>
            <c:numRef>
              <c:f>Sheet1!$W$3:$W$20</c:f>
              <c:numCache>
                <c:formatCode>General</c:formatCode>
                <c:ptCount val="18"/>
                <c:pt idx="0">
                  <c:v>28.9</c:v>
                </c:pt>
                <c:pt idx="1">
                  <c:v>28.6</c:v>
                </c:pt>
                <c:pt idx="2">
                  <c:v>23.2</c:v>
                </c:pt>
                <c:pt idx="3">
                  <c:v>12.2</c:v>
                </c:pt>
                <c:pt idx="4">
                  <c:v>6.6</c:v>
                </c:pt>
                <c:pt idx="5">
                  <c:v>2</c:v>
                </c:pt>
                <c:pt idx="6">
                  <c:v>-2.1</c:v>
                </c:pt>
                <c:pt idx="7">
                  <c:v>-2.5</c:v>
                </c:pt>
                <c:pt idx="8">
                  <c:v>-2.1</c:v>
                </c:pt>
                <c:pt idx="9">
                  <c:v>-1.8</c:v>
                </c:pt>
                <c:pt idx="10">
                  <c:v>-2.5</c:v>
                </c:pt>
                <c:pt idx="11">
                  <c:v>-2.1</c:v>
                </c:pt>
                <c:pt idx="12">
                  <c:v>-2.2999999999999998</c:v>
                </c:pt>
                <c:pt idx="13">
                  <c:v>-2.4</c:v>
                </c:pt>
                <c:pt idx="14">
                  <c:v>-1.8</c:v>
                </c:pt>
                <c:pt idx="15">
                  <c:v>-2.4</c:v>
                </c:pt>
                <c:pt idx="16">
                  <c:v>-1.6</c:v>
                </c:pt>
                <c:pt idx="17">
                  <c:v>-2.4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5838496"/>
        <c:axId val="145835136"/>
      </c:scatterChart>
      <c:valAx>
        <c:axId val="1458384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Time since inoculation (h)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45835136"/>
        <c:crosses val="autoZero"/>
        <c:crossBetween val="midCat"/>
      </c:valAx>
      <c:valAx>
        <c:axId val="14583513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Soluble Solids (Brix)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4583849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7144127817356103"/>
          <c:y val="0.17518428042880199"/>
          <c:w val="0.21239449235512201"/>
          <c:h val="0.181472108908073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</cdr:x>
      <cdr:y>0.08133</cdr:y>
    </cdr:from>
    <cdr:to>
      <cdr:x>0.5</cdr:x>
      <cdr:y>0.89458</cdr:y>
    </cdr:to>
    <cdr:cxnSp macro="">
      <cdr:nvCxnSpPr>
        <cdr:cNvPr id="2" name="Straight Connector 1"/>
        <cdr:cNvCxnSpPr/>
      </cdr:nvCxnSpPr>
      <cdr:spPr>
        <a:xfrm xmlns:a="http://schemas.openxmlformats.org/drawingml/2006/main">
          <a:off x="2400300" y="342900"/>
          <a:ext cx="0" cy="3429000"/>
        </a:xfrm>
        <a:prstGeom xmlns:a="http://schemas.openxmlformats.org/drawingml/2006/main" prst="line">
          <a:avLst/>
        </a:prstGeom>
        <a:ln xmlns:a="http://schemas.openxmlformats.org/drawingml/2006/main">
          <a:prstDash val="dashDot"/>
        </a:ln>
      </cdr:spPr>
      <cdr:style>
        <a:lnRef xmlns:a="http://schemas.openxmlformats.org/drawingml/2006/main" idx="3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2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729594-C8AA-4F12-AB34-21746F6CDA4B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68E35A-9905-4F55-B34B-59178CA21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527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8E35A-9905-4F55-B34B-59178CA213A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067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A5251-54DD-46A5-95A1-E94CB63B010C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D8612-07EA-4348-843E-B4CDDDAB4BD2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A5251-54DD-46A5-95A1-E94CB63B010C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D8612-07EA-4348-843E-B4CDDDAB4B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A5251-54DD-46A5-95A1-E94CB63B010C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D8612-07EA-4348-843E-B4CDDDAB4B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A5251-54DD-46A5-95A1-E94CB63B010C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D8612-07EA-4348-843E-B4CDDDAB4B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A5251-54DD-46A5-95A1-E94CB63B010C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D8612-07EA-4348-843E-B4CDDDAB4BD2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A5251-54DD-46A5-95A1-E94CB63B010C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D8612-07EA-4348-843E-B4CDDDAB4B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A5251-54DD-46A5-95A1-E94CB63B010C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D8612-07EA-4348-843E-B4CDDDAB4BD2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A5251-54DD-46A5-95A1-E94CB63B010C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D8612-07EA-4348-843E-B4CDDDAB4B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A5251-54DD-46A5-95A1-E94CB63B010C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D8612-07EA-4348-843E-B4CDDDAB4B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A5251-54DD-46A5-95A1-E94CB63B010C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D8612-07EA-4348-843E-B4CDDDAB4BD2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A5251-54DD-46A5-95A1-E94CB63B010C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D8612-07EA-4348-843E-B4CDDDAB4B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6EA5251-54DD-46A5-95A1-E94CB63B010C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CACD8612-07EA-4348-843E-B4CDDDAB4BD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oleObject" Target="../embeddings/oleObject2.bin"/><Relationship Id="rId7" Type="http://schemas.openxmlformats.org/officeDocument/2006/relationships/package" Target="../embeddings/Microsoft_Word_Document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4.png"/><Relationship Id="rId4" Type="http://schemas.openxmlformats.org/officeDocument/2006/relationships/package" Target="../embeddings/Microsoft_Word_Document2.docx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6.png"/><Relationship Id="rId4" Type="http://schemas.openxmlformats.org/officeDocument/2006/relationships/package" Target="../embeddings/Microsoft_Word_Document4.docx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package" Target="../embeddings/Microsoft_Word_Document1.docx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52400" y="914400"/>
            <a:ext cx="8610600" cy="1927225"/>
          </a:xfrm>
        </p:spPr>
        <p:txBody>
          <a:bodyPr/>
          <a:lstStyle/>
          <a:p>
            <a:pPr algn="ctr"/>
            <a:r>
              <a:rPr lang="en-US" sz="4800" dirty="0" smtClean="0"/>
              <a:t>The Sensory Effects of Carbonic Maceration</a:t>
            </a:r>
            <a:endParaRPr lang="en-US" sz="48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838200" y="3581400"/>
            <a:ext cx="6400800" cy="1752600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Linda F. Bisson</a:t>
            </a:r>
          </a:p>
          <a:p>
            <a:pPr algn="ctr"/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Red Wine Production Strategies</a:t>
            </a:r>
          </a:p>
          <a:p>
            <a:pPr algn="ctr"/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June 6, 2014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616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990600"/>
          </a:xfrm>
        </p:spPr>
        <p:txBody>
          <a:bodyPr/>
          <a:lstStyle/>
          <a:p>
            <a:r>
              <a:rPr lang="en-US" dirty="0" smtClean="0"/>
              <a:t>Chemical Analyses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5404287"/>
              </p:ext>
            </p:extLst>
          </p:nvPr>
        </p:nvGraphicFramePr>
        <p:xfrm>
          <a:off x="440267" y="1676400"/>
          <a:ext cx="8144933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Document" r:id="rId4" imgW="5638592" imgH="1371550" progId="Word.Document.12">
                  <p:embed/>
                </p:oleObj>
              </mc:Choice>
              <mc:Fallback>
                <p:oleObj name="Document" r:id="rId4" imgW="5638592" imgH="1371550" progId="Word.Document.1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0267" y="1676400"/>
                        <a:ext cx="8144933" cy="198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6401254"/>
              </p:ext>
            </p:extLst>
          </p:nvPr>
        </p:nvGraphicFramePr>
        <p:xfrm>
          <a:off x="381000" y="3733800"/>
          <a:ext cx="8400919" cy="27435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Document" r:id="rId7" imgW="5638592" imgH="1841432" progId="Word.Document.12">
                  <p:embed/>
                </p:oleObj>
              </mc:Choice>
              <mc:Fallback>
                <p:oleObj name="Document" r:id="rId7" imgW="5638592" imgH="1841432" progId="Word.Document.1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3733800"/>
                        <a:ext cx="8400919" cy="274354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739864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Pigment Analysis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0910829"/>
              </p:ext>
            </p:extLst>
          </p:nvPr>
        </p:nvGraphicFramePr>
        <p:xfrm>
          <a:off x="685800" y="1981200"/>
          <a:ext cx="7844073" cy="178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Document" r:id="rId4" imgW="5638592" imgH="1282653" progId="Word.Document.12">
                  <p:embed/>
                </p:oleObj>
              </mc:Choice>
              <mc:Fallback>
                <p:oleObj name="Document" r:id="rId4" imgW="5638592" imgH="1282653" progId="Word.Document.12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981200"/>
                        <a:ext cx="7844073" cy="178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54872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Sensory Analysis: Opaque glasses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001000" cy="2068993"/>
          </a:xfrm>
        </p:spPr>
        <p:txBody>
          <a:bodyPr>
            <a:noAutofit/>
          </a:bodyPr>
          <a:lstStyle/>
          <a:p>
            <a:r>
              <a:rPr lang="en-US" sz="2800" dirty="0" smtClean="0"/>
              <a:t>50% whole cluster was most fruity and most preferred</a:t>
            </a:r>
          </a:p>
          <a:p>
            <a:r>
              <a:rPr lang="en-US" sz="2800" dirty="0" smtClean="0"/>
              <a:t>Carbonic maceration was most intense and least preferred</a:t>
            </a:r>
          </a:p>
          <a:p>
            <a:r>
              <a:rPr lang="en-US" sz="2800" dirty="0" smtClean="0"/>
              <a:t>50% whole cluster versus blend of ½ Must and ½  carbonic maceration are aromatically different at the 99% confidence level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5797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Sensory Analysis: Transparent Glasses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7694613" cy="1601465"/>
          </a:xfrm>
        </p:spPr>
        <p:txBody>
          <a:bodyPr>
            <a:noAutofit/>
          </a:bodyPr>
          <a:lstStyle/>
          <a:p>
            <a:r>
              <a:rPr lang="en-US" sz="2800" dirty="0" smtClean="0"/>
              <a:t>Wines were clearly distinguishable by </a:t>
            </a:r>
            <a:r>
              <a:rPr lang="en-US" sz="2800" dirty="0"/>
              <a:t>c</a:t>
            </a:r>
            <a:r>
              <a:rPr lang="en-US" sz="2800" dirty="0" smtClean="0"/>
              <a:t>olor and results were as expected with must perceived as most intensely colored</a:t>
            </a:r>
          </a:p>
          <a:p>
            <a:r>
              <a:rPr lang="en-US" sz="2800" dirty="0"/>
              <a:t>M</a:t>
            </a:r>
            <a:r>
              <a:rPr lang="en-US" sz="2800" dirty="0" smtClean="0"/>
              <a:t>ust ranked highest in fruitiness, intensity, and preference in transparent glasses than in black glasses implying a bias based on wine color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11315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Thanks to the students who did the work: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274320" lvl="1" indent="0" algn="ctr">
              <a:buNone/>
            </a:pPr>
            <a:r>
              <a:rPr lang="en-US" sz="2800" dirty="0" smtClean="0"/>
              <a:t>Jennifer </a:t>
            </a:r>
            <a:r>
              <a:rPr lang="en-US" sz="2800" dirty="0" err="1" smtClean="0"/>
              <a:t>Angelosante</a:t>
            </a:r>
            <a:endParaRPr lang="en-US" sz="2800" dirty="0" smtClean="0"/>
          </a:p>
          <a:p>
            <a:pPr marL="274320" lvl="1" indent="0" algn="ctr">
              <a:buNone/>
            </a:pPr>
            <a:r>
              <a:rPr lang="en-US" sz="2800" dirty="0" smtClean="0"/>
              <a:t>Mike Garrison</a:t>
            </a:r>
          </a:p>
          <a:p>
            <a:pPr marL="274320" lvl="1" indent="0" algn="ctr">
              <a:buNone/>
            </a:pPr>
            <a:r>
              <a:rPr lang="en-US" sz="2800" dirty="0" smtClean="0"/>
              <a:t>Yan Luo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240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073150"/>
            <a:ext cx="7772400" cy="52705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</a:rPr>
              <a:t>Carbonic Maceration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82296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 smtClean="0"/>
              <a:t>Whole clusters placed in a sealed container</a:t>
            </a:r>
          </a:p>
          <a:p>
            <a:pPr>
              <a:lnSpc>
                <a:spcPct val="90000"/>
              </a:lnSpc>
            </a:pPr>
            <a:r>
              <a:rPr lang="en-US" altLang="en-US" dirty="0" smtClean="0"/>
              <a:t>Berries asphyxiate following oxygen consumption by microbial and berry activity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B</a:t>
            </a:r>
            <a:r>
              <a:rPr lang="en-US" altLang="en-US" dirty="0" smtClean="0"/>
              <a:t>erry enzymatic activity continues until inhibited by ethanol and CO</a:t>
            </a:r>
            <a:r>
              <a:rPr lang="en-US" altLang="en-US" baseline="-25000" dirty="0" smtClean="0"/>
              <a:t>2</a:t>
            </a:r>
            <a:r>
              <a:rPr lang="en-US" altLang="en-US" dirty="0" smtClean="0"/>
              <a:t>: berries “rot from inside”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E</a:t>
            </a:r>
            <a:r>
              <a:rPr lang="en-US" altLang="en-US" dirty="0" smtClean="0"/>
              <a:t>thanol is produced by berry fermentation of glucose</a:t>
            </a:r>
          </a:p>
          <a:p>
            <a:pPr>
              <a:lnSpc>
                <a:spcPct val="90000"/>
              </a:lnSpc>
            </a:pPr>
            <a:r>
              <a:rPr lang="en-US" altLang="en-US" dirty="0" smtClean="0"/>
              <a:t>Temperature of holding varies (25-35°C/75-95°F)</a:t>
            </a:r>
          </a:p>
          <a:p>
            <a:pPr>
              <a:lnSpc>
                <a:spcPct val="90000"/>
              </a:lnSpc>
            </a:pPr>
            <a:r>
              <a:rPr lang="en-US" altLang="en-US" dirty="0" smtClean="0"/>
              <a:t>Time of holding varies (one to two weeks)</a:t>
            </a:r>
          </a:p>
          <a:p>
            <a:pPr>
              <a:lnSpc>
                <a:spcPct val="90000"/>
              </a:lnSpc>
            </a:pPr>
            <a:r>
              <a:rPr lang="en-US" altLang="en-US" dirty="0" smtClean="0"/>
              <a:t>Tank oxygen can be flushed by carbon dioxide to limit microbial activity</a:t>
            </a:r>
          </a:p>
          <a:p>
            <a:pPr>
              <a:lnSpc>
                <a:spcPct val="90000"/>
              </a:lnSpc>
            </a:pPr>
            <a:r>
              <a:rPr lang="en-US" altLang="en-US" dirty="0" smtClean="0"/>
              <a:t>Clusters are crushed, must pressed and microbial fermentation initiated</a:t>
            </a:r>
          </a:p>
        </p:txBody>
      </p:sp>
    </p:spTree>
    <p:extLst>
      <p:ext uri="{BB962C8B-B14F-4D97-AF65-F5344CB8AC3E}">
        <p14:creationId xmlns:p14="http://schemas.microsoft.com/office/powerpoint/2010/main" val="68540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isson.lf\AppData\Local\Microsoft\Windows\Temporary Internet Files\Content.IE5\H4MRR3JX\MC900311128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6568">
            <a:off x="2068387" y="4812589"/>
            <a:ext cx="1031650" cy="961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n 4"/>
          <p:cNvSpPr/>
          <p:nvPr/>
        </p:nvSpPr>
        <p:spPr>
          <a:xfrm>
            <a:off x="1066800" y="1295400"/>
            <a:ext cx="3057144" cy="4953000"/>
          </a:xfrm>
          <a:prstGeom prst="can">
            <a:avLst/>
          </a:prstGeom>
          <a:noFill/>
          <a:ln w="444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 descr="C:\Users\bisson.lf\AppData\Local\Microsoft\Windows\Temporary Internet Files\Content.IE5\H4MRR3JX\MC900311128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14087">
            <a:off x="2068683" y="4164220"/>
            <a:ext cx="928593" cy="865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bisson.lf\AppData\Local\Microsoft\Windows\Temporary Internet Files\Content.IE5\H4MRR3JX\MC900311128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0987" y="4883860"/>
            <a:ext cx="1196378" cy="1115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bisson.lf\AppData\Local\Microsoft\Windows\Temporary Internet Files\Content.IE5\H4MRR3JX\MC900311128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6551" y="4043546"/>
            <a:ext cx="1047393" cy="942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bisson.lf\AppData\Local\Microsoft\Windows\Temporary Internet Files\Content.IE5\H4MRR3JX\MC900311128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15737">
            <a:off x="1123668" y="3225992"/>
            <a:ext cx="1046874" cy="975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bisson.lf\AppData\Local\Microsoft\Windows\Temporary Internet Files\Content.IE5\H4MRR3JX\MC900311128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913" y="4914340"/>
            <a:ext cx="813339" cy="758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bisson.lf\AppData\Local\Microsoft\Windows\Temporary Internet Files\Content.IE5\H4MRR3JX\MC900311128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1283" y="4120502"/>
            <a:ext cx="996475" cy="9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bisson.lf\AppData\Local\Microsoft\Windows\Temporary Internet Files\Content.IE5\H4MRR3JX\MC900311128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812932">
            <a:off x="3076551" y="3042665"/>
            <a:ext cx="997001" cy="929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bisson.lf\AppData\Local\Microsoft\Windows\Temporary Internet Files\Content.IE5\H4MRR3JX\MC900311128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685902">
            <a:off x="2173583" y="3190173"/>
            <a:ext cx="1007449" cy="939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bisson.lf\AppData\Local\Microsoft\Windows\Temporary Internet Files\Content.IE5\H4MRR3JX\MC900311128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78685">
            <a:off x="3087563" y="2290090"/>
            <a:ext cx="1007449" cy="939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bisson.lf\AppData\Local\Microsoft\Windows\Temporary Internet Files\Content.IE5\H4MRR3JX\MC900311128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76033">
            <a:off x="2129075" y="2290090"/>
            <a:ext cx="1007449" cy="939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Users\bisson.lf\AppData\Local\Microsoft\Windows\Temporary Internet Files\Content.IE5\H4MRR3JX\MC900311128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188465">
            <a:off x="1267913" y="2268754"/>
            <a:ext cx="1007449" cy="939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Oval 17"/>
          <p:cNvSpPr/>
          <p:nvPr/>
        </p:nvSpPr>
        <p:spPr>
          <a:xfrm>
            <a:off x="1161283" y="5581907"/>
            <a:ext cx="2933729" cy="666493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an 18"/>
          <p:cNvSpPr/>
          <p:nvPr/>
        </p:nvSpPr>
        <p:spPr>
          <a:xfrm>
            <a:off x="914399" y="1272540"/>
            <a:ext cx="3332965" cy="838200"/>
          </a:xfrm>
          <a:prstGeom prst="can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512010" y="281940"/>
            <a:ext cx="6566940" cy="990600"/>
          </a:xfrm>
        </p:spPr>
        <p:txBody>
          <a:bodyPr/>
          <a:lstStyle/>
          <a:p>
            <a:r>
              <a:rPr lang="en-US" dirty="0" smtClean="0"/>
              <a:t>Carbonic Maceration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943856" y="2862861"/>
            <a:ext cx="25344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Atmosphere</a:t>
            </a:r>
            <a:r>
              <a:rPr lang="en-US" sz="2400" baseline="-25000" dirty="0" smtClean="0"/>
              <a:t> </a:t>
            </a:r>
            <a:endParaRPr lang="en-US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4907280" y="5684320"/>
            <a:ext cx="335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Fermenting must</a:t>
            </a:r>
            <a:endParaRPr lang="en-US" sz="2400" dirty="0"/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3795480" y="3093694"/>
            <a:ext cx="1151424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3649176" y="5930367"/>
            <a:ext cx="1151424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0980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Sensory Characteristics of Carbonic Maceration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Juice is light in color due to loss of anthocyanin</a:t>
            </a:r>
          </a:p>
          <a:p>
            <a:r>
              <a:rPr lang="en-US" dirty="0" smtClean="0"/>
              <a:t>Fruit, particularly strawberry, is more intense but less complex</a:t>
            </a:r>
          </a:p>
          <a:p>
            <a:r>
              <a:rPr lang="en-US" dirty="0" smtClean="0"/>
              <a:t>Varietal characters are lost</a:t>
            </a:r>
          </a:p>
          <a:p>
            <a:r>
              <a:rPr lang="en-US" dirty="0" smtClean="0"/>
              <a:t>A characteristic damp hay or silage character develops</a:t>
            </a:r>
          </a:p>
          <a:p>
            <a:r>
              <a:rPr lang="en-US" dirty="0" smtClean="0"/>
              <a:t>Tannins are softened by the maceration process</a:t>
            </a:r>
          </a:p>
          <a:p>
            <a:r>
              <a:rPr lang="en-US" dirty="0" smtClean="0"/>
              <a:t>Wines can be consumed young</a:t>
            </a:r>
          </a:p>
          <a:p>
            <a:r>
              <a:rPr lang="en-US" dirty="0" smtClean="0"/>
              <a:t>Wines do not age well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5957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Whole Cluster Fermentation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presence of whole clusters in juice or must during primary fermentation</a:t>
            </a:r>
          </a:p>
          <a:p>
            <a:r>
              <a:rPr lang="en-US" dirty="0" smtClean="0"/>
              <a:t>Fermentation occurs in two stages: pre and post crushing/pressing of the whole clusters</a:t>
            </a:r>
          </a:p>
          <a:p>
            <a:r>
              <a:rPr lang="en-US" dirty="0" smtClean="0"/>
              <a:t>Time on whole cluster pre crushing/pressing varies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172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isson.lf\AppData\Local\Microsoft\Windows\Temporary Internet Files\Content.IE5\H4MRR3JX\MC900311128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6568">
            <a:off x="2068387" y="4812589"/>
            <a:ext cx="1031650" cy="961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n 4"/>
          <p:cNvSpPr/>
          <p:nvPr/>
        </p:nvSpPr>
        <p:spPr>
          <a:xfrm>
            <a:off x="1066800" y="1295400"/>
            <a:ext cx="3057144" cy="4953000"/>
          </a:xfrm>
          <a:prstGeom prst="can">
            <a:avLst/>
          </a:prstGeom>
          <a:noFill/>
          <a:ln w="444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 descr="C:\Users\bisson.lf\AppData\Local\Microsoft\Windows\Temporary Internet Files\Content.IE5\H4MRR3JX\MC900311128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14087">
            <a:off x="2068683" y="4164220"/>
            <a:ext cx="928593" cy="865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bisson.lf\AppData\Local\Microsoft\Windows\Temporary Internet Files\Content.IE5\H4MRR3JX\MC900311128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0987" y="4883860"/>
            <a:ext cx="1196378" cy="1115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bisson.lf\AppData\Local\Microsoft\Windows\Temporary Internet Files\Content.IE5\H4MRR3JX\MC900311128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6551" y="4043546"/>
            <a:ext cx="1047393" cy="942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bisson.lf\AppData\Local\Microsoft\Windows\Temporary Internet Files\Content.IE5\H4MRR3JX\MC900311128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15737">
            <a:off x="1123668" y="3225992"/>
            <a:ext cx="1046874" cy="975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bisson.lf\AppData\Local\Microsoft\Windows\Temporary Internet Files\Content.IE5\H4MRR3JX\MC900311128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913" y="4914340"/>
            <a:ext cx="813339" cy="758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bisson.lf\AppData\Local\Microsoft\Windows\Temporary Internet Files\Content.IE5\H4MRR3JX\MC900311128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1283" y="4120502"/>
            <a:ext cx="996475" cy="9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bisson.lf\AppData\Local\Microsoft\Windows\Temporary Internet Files\Content.IE5\H4MRR3JX\MC900311128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812932">
            <a:off x="3076551" y="3042665"/>
            <a:ext cx="997001" cy="929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bisson.lf\AppData\Local\Microsoft\Windows\Temporary Internet Files\Content.IE5\H4MRR3JX\MC900311128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685902">
            <a:off x="2173583" y="3190173"/>
            <a:ext cx="1007449" cy="939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bisson.lf\AppData\Local\Microsoft\Windows\Temporary Internet Files\Content.IE5\H4MRR3JX\MC900311128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78685">
            <a:off x="3087563" y="2290090"/>
            <a:ext cx="1007449" cy="939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bisson.lf\AppData\Local\Microsoft\Windows\Temporary Internet Files\Content.IE5\H4MRR3JX\MC900311128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76033">
            <a:off x="2129075" y="2290090"/>
            <a:ext cx="1007449" cy="939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Users\bisson.lf\AppData\Local\Microsoft\Windows\Temporary Internet Files\Content.IE5\H4MRR3JX\MC900311128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188465">
            <a:off x="1267913" y="2268754"/>
            <a:ext cx="1007449" cy="939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Can 18"/>
          <p:cNvSpPr/>
          <p:nvPr/>
        </p:nvSpPr>
        <p:spPr>
          <a:xfrm>
            <a:off x="914399" y="1272540"/>
            <a:ext cx="3332965" cy="838200"/>
          </a:xfrm>
          <a:prstGeom prst="can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512010" y="281940"/>
            <a:ext cx="6566940" cy="990600"/>
          </a:xfrm>
        </p:spPr>
        <p:txBody>
          <a:bodyPr/>
          <a:lstStyle/>
          <a:p>
            <a:r>
              <a:rPr lang="en-US" dirty="0" smtClean="0"/>
              <a:t>Whole Cluster Fermentation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943856" y="2862861"/>
            <a:ext cx="25344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Must/juice</a:t>
            </a:r>
            <a:endParaRPr lang="en-US" sz="2400" dirty="0"/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3795480" y="3093694"/>
            <a:ext cx="1151424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an 1"/>
          <p:cNvSpPr/>
          <p:nvPr/>
        </p:nvSpPr>
        <p:spPr>
          <a:xfrm>
            <a:off x="1115625" y="2183931"/>
            <a:ext cx="2959494" cy="3912069"/>
          </a:xfrm>
          <a:prstGeom prst="can">
            <a:avLst>
              <a:gd name="adj" fmla="val 7770"/>
            </a:avLst>
          </a:prstGeom>
          <a:solidFill>
            <a:schemeClr val="accent2">
              <a:lumMod val="75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554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</a:rPr>
              <a:t>Whole Berry Fermentation vs. Carbonic Maceration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457200" y="1905000"/>
            <a:ext cx="8382000" cy="3754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2800"/>
              <a:t>In whole berry fermentation the ethanol produced by yeast penetrates berry inhibiting “decay” reactions seen with carbonic maceration</a:t>
            </a:r>
          </a:p>
          <a:p>
            <a:pPr marL="457200" indent="-45720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2800"/>
              <a:t>Presence of whole berries during most active phase of fermentation traps volatile aroma characters and prevents loss due to CO</a:t>
            </a:r>
            <a:r>
              <a:rPr lang="en-US" altLang="en-US" sz="2800" baseline="-25000"/>
              <a:t>2</a:t>
            </a:r>
            <a:r>
              <a:rPr lang="en-US" altLang="en-US" sz="2800"/>
              <a:t> entrainment, increasing the varietal character of the finished wine </a:t>
            </a:r>
          </a:p>
        </p:txBody>
      </p:sp>
    </p:spTree>
    <p:extLst>
      <p:ext uri="{BB962C8B-B14F-4D97-AF65-F5344CB8AC3E}">
        <p14:creationId xmlns:p14="http://schemas.microsoft.com/office/powerpoint/2010/main" val="10456844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/>
          <a:lstStyle/>
          <a:p>
            <a:r>
              <a:rPr lang="en-US" dirty="0" smtClean="0"/>
              <a:t>Steps in Winemaking Process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5781407"/>
              </p:ext>
            </p:extLst>
          </p:nvPr>
        </p:nvGraphicFramePr>
        <p:xfrm>
          <a:off x="1752600" y="1202052"/>
          <a:ext cx="5320979" cy="54887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Document" r:id="rId4" imgW="5638592" imgH="5816386" progId="Word.Document.12">
                  <p:embed/>
                </p:oleObj>
              </mc:Choice>
              <mc:Fallback>
                <p:oleObj name="Document" r:id="rId4" imgW="5638592" imgH="5816386" progId="Word.Documen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1202052"/>
                        <a:ext cx="5320979" cy="5488757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76803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Fermentation curves</a:t>
            </a:r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544467167"/>
              </p:ext>
            </p:extLst>
          </p:nvPr>
        </p:nvGraphicFramePr>
        <p:xfrm>
          <a:off x="1785585" y="1320800"/>
          <a:ext cx="5572831" cy="51817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61906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62</TotalTime>
  <Words>384</Words>
  <Application>Microsoft Office PowerPoint</Application>
  <PresentationFormat>On-screen Show (4:3)</PresentationFormat>
  <Paragraphs>54</Paragraphs>
  <Slides>14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Clarity</vt:lpstr>
      <vt:lpstr>Document</vt:lpstr>
      <vt:lpstr>The Sensory Effects of Carbonic Maceration</vt:lpstr>
      <vt:lpstr>Carbonic Maceration</vt:lpstr>
      <vt:lpstr>Carbonic Maceration</vt:lpstr>
      <vt:lpstr>Sensory Characteristics of Carbonic Maceration</vt:lpstr>
      <vt:lpstr>Whole Cluster Fermentation</vt:lpstr>
      <vt:lpstr>Whole Cluster Fermentation</vt:lpstr>
      <vt:lpstr>Whole Berry Fermentation vs. Carbonic Maceration</vt:lpstr>
      <vt:lpstr>Steps in Winemaking Process</vt:lpstr>
      <vt:lpstr>Fermentation curves</vt:lpstr>
      <vt:lpstr>Chemical Analyses</vt:lpstr>
      <vt:lpstr>Pigment Analysis</vt:lpstr>
      <vt:lpstr> Sensory Analysis: Opaque glasses</vt:lpstr>
      <vt:lpstr>Sensory Analysis: Transparent Glasses</vt:lpstr>
      <vt:lpstr>Acknowledgments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Carbonic Maceration</dc:title>
  <dc:creator>Bisson, Linda F.</dc:creator>
  <cp:lastModifiedBy>Bogart, Kay</cp:lastModifiedBy>
  <cp:revision>8</cp:revision>
  <dcterms:created xsi:type="dcterms:W3CDTF">2014-06-01T04:23:48Z</dcterms:created>
  <dcterms:modified xsi:type="dcterms:W3CDTF">2014-06-02T15:34:14Z</dcterms:modified>
</cp:coreProperties>
</file>