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2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4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1" r:id="rId1"/>
    <p:sldMasterId id="2147483773" r:id="rId2"/>
    <p:sldMasterId id="2147483785" r:id="rId3"/>
  </p:sldMasterIdLst>
  <p:notesMasterIdLst>
    <p:notesMasterId r:id="rId45"/>
  </p:notesMasterIdLst>
  <p:handoutMasterIdLst>
    <p:handoutMasterId r:id="rId46"/>
  </p:handoutMasterIdLst>
  <p:sldIdLst>
    <p:sldId id="256" r:id="rId4"/>
    <p:sldId id="258" r:id="rId5"/>
    <p:sldId id="460" r:id="rId6"/>
    <p:sldId id="461" r:id="rId7"/>
    <p:sldId id="444" r:id="rId8"/>
    <p:sldId id="462" r:id="rId9"/>
    <p:sldId id="463" r:id="rId10"/>
    <p:sldId id="445" r:id="rId11"/>
    <p:sldId id="483" r:id="rId12"/>
    <p:sldId id="459" r:id="rId13"/>
    <p:sldId id="466" r:id="rId14"/>
    <p:sldId id="446" r:id="rId15"/>
    <p:sldId id="447" r:id="rId16"/>
    <p:sldId id="449" r:id="rId17"/>
    <p:sldId id="450" r:id="rId18"/>
    <p:sldId id="451" r:id="rId19"/>
    <p:sldId id="452" r:id="rId20"/>
    <p:sldId id="465" r:id="rId21"/>
    <p:sldId id="453" r:id="rId22"/>
    <p:sldId id="467" r:id="rId23"/>
    <p:sldId id="435" r:id="rId24"/>
    <p:sldId id="456" r:id="rId25"/>
    <p:sldId id="437" r:id="rId26"/>
    <p:sldId id="457" r:id="rId27"/>
    <p:sldId id="436" r:id="rId28"/>
    <p:sldId id="468" r:id="rId29"/>
    <p:sldId id="458" r:id="rId30"/>
    <p:sldId id="432" r:id="rId31"/>
    <p:sldId id="438" r:id="rId32"/>
    <p:sldId id="469" r:id="rId33"/>
    <p:sldId id="442" r:id="rId34"/>
    <p:sldId id="470" r:id="rId35"/>
    <p:sldId id="477" r:id="rId36"/>
    <p:sldId id="478" r:id="rId37"/>
    <p:sldId id="479" r:id="rId38"/>
    <p:sldId id="480" r:id="rId39"/>
    <p:sldId id="471" r:id="rId40"/>
    <p:sldId id="481" r:id="rId41"/>
    <p:sldId id="482" r:id="rId42"/>
    <p:sldId id="426" r:id="rId43"/>
    <p:sldId id="441" r:id="rId44"/>
  </p:sldIdLst>
  <p:sldSz cx="9144000" cy="6858000" type="screen4x3"/>
  <p:notesSz cx="7019925" cy="9305925"/>
  <p:defaultTextStyle>
    <a:defPPr>
      <a:defRPr lang="af-Z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1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CC99FF"/>
    <a:srgbClr val="FF6600"/>
    <a:srgbClr val="FF00FF"/>
    <a:srgbClr val="0000FF"/>
    <a:srgbClr val="AC0000"/>
    <a:srgbClr val="800000"/>
    <a:srgbClr val="FFFFFF"/>
    <a:srgbClr val="820000"/>
    <a:srgbClr val="5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942" autoAdjust="0"/>
    <p:restoredTop sz="76571" autoAdjust="0"/>
  </p:normalViewPr>
  <p:slideViewPr>
    <p:cSldViewPr>
      <p:cViewPr varScale="1">
        <p:scale>
          <a:sx n="84" d="100"/>
          <a:sy n="84" d="100"/>
        </p:scale>
        <p:origin x="9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86" y="-84"/>
      </p:cViewPr>
      <p:guideLst>
        <p:guide orient="horz" pos="2931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e\Dropbox\DAH\Thesis\Pinot%20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600" b="1"/>
              <a:t>Hue (A420/A520 )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Sheet1!$L$2:$L$7</c:f>
                <c:numCache>
                  <c:formatCode>General</c:formatCode>
                  <c:ptCount val="6"/>
                  <c:pt idx="0">
                    <c:v>3.5772693806120331E-2</c:v>
                  </c:pt>
                  <c:pt idx="1">
                    <c:v>3.0816288347147187E-2</c:v>
                  </c:pt>
                  <c:pt idx="2">
                    <c:v>8.4880905405436309E-3</c:v>
                  </c:pt>
                  <c:pt idx="3">
                    <c:v>4.076171042314268E-2</c:v>
                  </c:pt>
                  <c:pt idx="4">
                    <c:v>2.3279664600691051E-2</c:v>
                  </c:pt>
                  <c:pt idx="5">
                    <c:v>1.5348323976922923E-2</c:v>
                  </c:pt>
                </c:numCache>
              </c:numRef>
            </c:plus>
            <c:minus>
              <c:numRef>
                <c:f>Sheet1!$L$2:$L$7</c:f>
                <c:numCache>
                  <c:formatCode>General</c:formatCode>
                  <c:ptCount val="6"/>
                  <c:pt idx="0">
                    <c:v>3.5772693806120331E-2</c:v>
                  </c:pt>
                  <c:pt idx="1">
                    <c:v>3.0816288347147187E-2</c:v>
                  </c:pt>
                  <c:pt idx="2">
                    <c:v>8.4880905405436309E-3</c:v>
                  </c:pt>
                  <c:pt idx="3">
                    <c:v>4.076171042314268E-2</c:v>
                  </c:pt>
                  <c:pt idx="4">
                    <c:v>2.3279664600691051E-2</c:v>
                  </c:pt>
                  <c:pt idx="5">
                    <c:v>1.5348323976922923E-2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Sheet1!$K$2:$K$7</c:f>
              <c:numCache>
                <c:formatCode>General</c:formatCode>
                <c:ptCount val="6"/>
                <c:pt idx="0">
                  <c:v>1.0488293571456724</c:v>
                </c:pt>
                <c:pt idx="1">
                  <c:v>1.1044352050014068</c:v>
                </c:pt>
                <c:pt idx="2">
                  <c:v>0.98156013941911791</c:v>
                </c:pt>
                <c:pt idx="3">
                  <c:v>1.0724619442979761</c:v>
                </c:pt>
                <c:pt idx="4">
                  <c:v>1.1465032753020707</c:v>
                </c:pt>
                <c:pt idx="5">
                  <c:v>1.0704303708749563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Sheet1!$K$1</c15:sqref>
                        </c15:formulaRef>
                      </c:ext>
                    </c:extLst>
                    <c:strCache>
                      <c:ptCount val="1"/>
                      <c:pt idx="0">
                        <c:v>420/520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Sheet1!$J$2:$J$7</c15:sqref>
                        </c15:formulaRef>
                      </c:ext>
                    </c:extLst>
                    <c:strCache>
                      <c:ptCount val="6"/>
                      <c:pt idx="0">
                        <c:v>Hand pick, no sort</c:v>
                      </c:pt>
                      <c:pt idx="1">
                        <c:v>Hand pick, optical</c:v>
                      </c:pt>
                      <c:pt idx="2">
                        <c:v>Selectiv', no sort</c:v>
                      </c:pt>
                      <c:pt idx="3">
                        <c:v>Selectiv', optical</c:v>
                      </c:pt>
                      <c:pt idx="4">
                        <c:v>Machine, no sort</c:v>
                      </c:pt>
                      <c:pt idx="5">
                        <c:v>Machine, optical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3627056"/>
        <c:axId val="153627616"/>
      </c:barChart>
      <c:catAx>
        <c:axId val="15362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3627616"/>
        <c:crosses val="autoZero"/>
        <c:auto val="1"/>
        <c:lblAlgn val="ctr"/>
        <c:lblOffset val="100"/>
        <c:noMultiLvlLbl val="0"/>
      </c:catAx>
      <c:valAx>
        <c:axId val="153627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3627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'Wine Phenolics Worksheet'!$BA$88</c:f>
              <c:strCache>
                <c:ptCount val="1"/>
                <c:pt idx="0">
                  <c:v>Total phenol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'Wine Phenolics Worksheet'!$BR$71:$BR$76</c:f>
                <c:numCache>
                  <c:formatCode>General</c:formatCode>
                  <c:ptCount val="6"/>
                  <c:pt idx="0">
                    <c:v>16.318541475839204</c:v>
                  </c:pt>
                  <c:pt idx="1">
                    <c:v>21.057579824944263</c:v>
                  </c:pt>
                  <c:pt idx="2">
                    <c:v>23.584508071967676</c:v>
                  </c:pt>
                  <c:pt idx="3">
                    <c:v>48.54310972488976</c:v>
                  </c:pt>
                  <c:pt idx="4">
                    <c:v>17.40605544381485</c:v>
                  </c:pt>
                  <c:pt idx="5">
                    <c:v>19.885433970667695</c:v>
                  </c:pt>
                </c:numCache>
              </c:numRef>
            </c:plus>
            <c:minus>
              <c:numRef>
                <c:f>'Wine Phenolics Worksheet'!$BR$71:$BR$76</c:f>
                <c:numCache>
                  <c:formatCode>General</c:formatCode>
                  <c:ptCount val="6"/>
                  <c:pt idx="0">
                    <c:v>16.318541475839204</c:v>
                  </c:pt>
                  <c:pt idx="1">
                    <c:v>21.057579824944263</c:v>
                  </c:pt>
                  <c:pt idx="2">
                    <c:v>23.584508071967676</c:v>
                  </c:pt>
                  <c:pt idx="3">
                    <c:v>48.54310972488976</c:v>
                  </c:pt>
                  <c:pt idx="4">
                    <c:v>17.40605544381485</c:v>
                  </c:pt>
                  <c:pt idx="5">
                    <c:v>19.885433970667695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'Wine Phenolics Worksheet'!$AZ$89:$AZ$94</c:f>
              <c:strCache>
                <c:ptCount val="6"/>
                <c:pt idx="0">
                  <c:v>Hand pick, no sort</c:v>
                </c:pt>
                <c:pt idx="1">
                  <c:v>Hand pick, optical</c:v>
                </c:pt>
                <c:pt idx="2">
                  <c:v>Selectiv', no sort</c:v>
                </c:pt>
                <c:pt idx="3">
                  <c:v>Selectiv', optical</c:v>
                </c:pt>
                <c:pt idx="4">
                  <c:v>Machine, no sort</c:v>
                </c:pt>
                <c:pt idx="5">
                  <c:v>Machine, optical</c:v>
                </c:pt>
              </c:strCache>
            </c:strRef>
          </c:cat>
          <c:val>
            <c:numRef>
              <c:f>'Wine Phenolics Worksheet'!$BA$89:$BA$94</c:f>
              <c:numCache>
                <c:formatCode>General</c:formatCode>
                <c:ptCount val="6"/>
                <c:pt idx="0">
                  <c:v>568.09953703703695</c:v>
                </c:pt>
                <c:pt idx="1">
                  <c:v>501.43948412698421</c:v>
                </c:pt>
                <c:pt idx="2">
                  <c:v>659.48386243386256</c:v>
                </c:pt>
                <c:pt idx="3">
                  <c:v>531.74176587301599</c:v>
                </c:pt>
                <c:pt idx="4">
                  <c:v>517.80985449735454</c:v>
                </c:pt>
                <c:pt idx="5">
                  <c:v>560.8935185185187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630416"/>
        <c:axId val="153630976"/>
      </c:barChart>
      <c:catAx>
        <c:axId val="15363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3630976"/>
        <c:crosses val="autoZero"/>
        <c:auto val="1"/>
        <c:lblAlgn val="ctr"/>
        <c:lblOffset val="100"/>
        <c:noMultiLvlLbl val="0"/>
      </c:catAx>
      <c:valAx>
        <c:axId val="1536309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/>
                  <a:t>Total phenolics (mg/L CE)</a:t>
                </a:r>
              </a:p>
            </c:rich>
          </c:tx>
          <c:layout>
            <c:manualLayout>
              <c:xMode val="edge"/>
              <c:yMode val="edge"/>
              <c:x val="1.0890873448050533E-2"/>
              <c:y val="0.2229938682372755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363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50000"/>
          <a:lumOff val="50000"/>
        </a:schemeClr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'0 month corrected'!$H$132:$H$137</c:f>
                <c:numCache>
                  <c:formatCode>General</c:formatCode>
                  <c:ptCount val="6"/>
                  <c:pt idx="0">
                    <c:v>2.588168244234069</c:v>
                  </c:pt>
                  <c:pt idx="1">
                    <c:v>4.4576477538568753</c:v>
                  </c:pt>
                  <c:pt idx="2">
                    <c:v>7.0325941378227537</c:v>
                  </c:pt>
                  <c:pt idx="3">
                    <c:v>15.123805528148825</c:v>
                  </c:pt>
                  <c:pt idx="4">
                    <c:v>4.9104127640921318</c:v>
                  </c:pt>
                  <c:pt idx="5">
                    <c:v>1.6114341020269984</c:v>
                  </c:pt>
                </c:numCache>
              </c:numRef>
            </c:plus>
            <c:minus>
              <c:numRef>
                <c:f>'0 month corrected'!$H$132:$H$137</c:f>
                <c:numCache>
                  <c:formatCode>General</c:formatCode>
                  <c:ptCount val="6"/>
                  <c:pt idx="0">
                    <c:v>2.588168244234069</c:v>
                  </c:pt>
                  <c:pt idx="1">
                    <c:v>4.4576477538568753</c:v>
                  </c:pt>
                  <c:pt idx="2">
                    <c:v>7.0325941378227537</c:v>
                  </c:pt>
                  <c:pt idx="3">
                    <c:v>15.123805528148825</c:v>
                  </c:pt>
                  <c:pt idx="4">
                    <c:v>4.9104127640921318</c:v>
                  </c:pt>
                  <c:pt idx="5">
                    <c:v>1.6114341020269984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'0 month corrected'!$H$124:$H$129</c:f>
              <c:numCache>
                <c:formatCode>General</c:formatCode>
                <c:ptCount val="6"/>
                <c:pt idx="0">
                  <c:v>161.22085949107506</c:v>
                </c:pt>
                <c:pt idx="1">
                  <c:v>150.15325619635902</c:v>
                </c:pt>
                <c:pt idx="2">
                  <c:v>197.96212640522413</c:v>
                </c:pt>
                <c:pt idx="3">
                  <c:v>168.7729480633287</c:v>
                </c:pt>
                <c:pt idx="4">
                  <c:v>171.67842953106791</c:v>
                </c:pt>
                <c:pt idx="5">
                  <c:v>174.02570626119117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'0 month corrected'!$H$123</c15:sqref>
                        </c15:formulaRef>
                      </c:ext>
                    </c:extLst>
                    <c:strCache>
                      <c:ptCount val="1"/>
                      <c:pt idx="0">
                        <c:v>Sum anthocyanins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'0 month corrected'!$C$124:$C$129</c15:sqref>
                        </c15:formulaRef>
                      </c:ext>
                    </c:extLst>
                    <c:strCache>
                      <c:ptCount val="6"/>
                      <c:pt idx="0">
                        <c:v>Hand pick, no sort</c:v>
                      </c:pt>
                      <c:pt idx="1">
                        <c:v>Hand pick, optical</c:v>
                      </c:pt>
                      <c:pt idx="2">
                        <c:v>Selectiv', no sort</c:v>
                      </c:pt>
                      <c:pt idx="3">
                        <c:v>Selectiv', optical</c:v>
                      </c:pt>
                      <c:pt idx="4">
                        <c:v>Machine, no sort</c:v>
                      </c:pt>
                      <c:pt idx="5">
                        <c:v>Machine, optical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633216"/>
        <c:axId val="153756688"/>
      </c:barChart>
      <c:catAx>
        <c:axId val="15363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050"/>
            </a:pPr>
            <a:endParaRPr lang="en-US"/>
          </a:p>
        </c:txPr>
        <c:crossAx val="153756688"/>
        <c:crosses val="autoZero"/>
        <c:auto val="1"/>
        <c:lblAlgn val="ctr"/>
        <c:lblOffset val="100"/>
        <c:noMultiLvlLbl val="0"/>
      </c:catAx>
      <c:valAx>
        <c:axId val="1537566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 i="0" u="none" strike="noStrike" baseline="0">
                    <a:effectLst/>
                  </a:rPr>
                  <a:t>Total anthocyanins (mg/L M3G Eq)</a:t>
                </a:r>
                <a:endParaRPr lang="en-US" sz="1100" b="0"/>
              </a:p>
            </c:rich>
          </c:tx>
          <c:layout>
            <c:manualLayout>
              <c:xMode val="edge"/>
              <c:yMode val="edge"/>
              <c:x val="7.8549303511970935E-3"/>
              <c:y val="0.1570692767543161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3633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50000"/>
          <a:lumOff val="50000"/>
        </a:schemeClr>
      </a:solidFill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29393156982677"/>
          <c:y val="6.1747930189905958E-2"/>
          <c:w val="0.62169388044511731"/>
          <c:h val="0.83681314506349291"/>
        </c:manualLayout>
      </c:layout>
      <c:radarChart>
        <c:radarStyle val="marker"/>
        <c:varyColors val="0"/>
        <c:ser>
          <c:idx val="0"/>
          <c:order val="0"/>
          <c:marker>
            <c:symbol val="none"/>
          </c:marker>
          <c:val>
            <c:numRef>
              <c:f>[4]Sheet1!$E$5:$V$5</c:f>
              <c:numCache>
                <c:formatCode>General</c:formatCode>
                <c:ptCount val="18"/>
                <c:pt idx="0">
                  <c:v>2.3256410000000001</c:v>
                </c:pt>
                <c:pt idx="1">
                  <c:v>1.9461539999999999</c:v>
                </c:pt>
                <c:pt idx="2">
                  <c:v>1.297436</c:v>
                </c:pt>
                <c:pt idx="3">
                  <c:v>1.815385</c:v>
                </c:pt>
                <c:pt idx="4">
                  <c:v>2.6948720000000002</c:v>
                </c:pt>
                <c:pt idx="5">
                  <c:v>1.9666669999999999</c:v>
                </c:pt>
                <c:pt idx="6">
                  <c:v>3.551282</c:v>
                </c:pt>
                <c:pt idx="7">
                  <c:v>2.2153849999999999</c:v>
                </c:pt>
                <c:pt idx="8">
                  <c:v>2.6743589999999999</c:v>
                </c:pt>
                <c:pt idx="9">
                  <c:v>3.7564099999999998</c:v>
                </c:pt>
                <c:pt idx="10">
                  <c:v>2.3948719999999999</c:v>
                </c:pt>
                <c:pt idx="11">
                  <c:v>1.8461540000000001</c:v>
                </c:pt>
                <c:pt idx="12">
                  <c:v>3.3</c:v>
                </c:pt>
                <c:pt idx="13">
                  <c:v>3.458974</c:v>
                </c:pt>
                <c:pt idx="14">
                  <c:v>3.8</c:v>
                </c:pt>
                <c:pt idx="15">
                  <c:v>4.0461539999999996</c:v>
                </c:pt>
                <c:pt idx="16">
                  <c:v>1.741026</c:v>
                </c:pt>
                <c:pt idx="17">
                  <c:v>5.8923079999999999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plot.xlsx]Sheet1'!$D$5</c15:sqref>
                        </c15:formulaRef>
                      </c:ext>
                    </c:extLst>
                    <c:strCache>
                      <c:ptCount val="1"/>
                      <c:pt idx="0">
                        <c:v>HHNS1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ln>
              <a:solidFill>
                <a:srgbClr val="00B0F0"/>
              </a:solidFill>
            </a:ln>
          </c:spPr>
          <c:marker>
            <c:symbol val="none"/>
          </c:marker>
          <c:val>
            <c:numRef>
              <c:f>[4]Sheet1!$E$6:$V$6</c:f>
              <c:numCache>
                <c:formatCode>General</c:formatCode>
                <c:ptCount val="18"/>
                <c:pt idx="0">
                  <c:v>2.9256410000000002</c:v>
                </c:pt>
                <c:pt idx="1">
                  <c:v>2.1769229999999999</c:v>
                </c:pt>
                <c:pt idx="2">
                  <c:v>1.9051279999999999</c:v>
                </c:pt>
                <c:pt idx="3">
                  <c:v>1.8358969999999999</c:v>
                </c:pt>
                <c:pt idx="4">
                  <c:v>3.2410260000000002</c:v>
                </c:pt>
                <c:pt idx="5">
                  <c:v>1.9230769999999999</c:v>
                </c:pt>
                <c:pt idx="6">
                  <c:v>3.3948719999999999</c:v>
                </c:pt>
                <c:pt idx="7">
                  <c:v>1.774359</c:v>
                </c:pt>
                <c:pt idx="8">
                  <c:v>2.723077</c:v>
                </c:pt>
                <c:pt idx="9">
                  <c:v>4.2923080000000002</c:v>
                </c:pt>
                <c:pt idx="10">
                  <c:v>2.546154</c:v>
                </c:pt>
                <c:pt idx="11">
                  <c:v>2.0538460000000001</c:v>
                </c:pt>
                <c:pt idx="12">
                  <c:v>3.2461540000000002</c:v>
                </c:pt>
                <c:pt idx="13">
                  <c:v>3.720513</c:v>
                </c:pt>
                <c:pt idx="14">
                  <c:v>3.8307690000000001</c:v>
                </c:pt>
                <c:pt idx="15">
                  <c:v>4.4717950000000002</c:v>
                </c:pt>
                <c:pt idx="16">
                  <c:v>1.5538460000000001</c:v>
                </c:pt>
                <c:pt idx="17">
                  <c:v>6.9846149999999998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plot.xlsx]Sheet1'!$D$6</c15:sqref>
                        </c15:formulaRef>
                      </c:ext>
                    </c:extLst>
                    <c:strCache>
                      <c:ptCount val="1"/>
                      <c:pt idx="0">
                        <c:v>HHNS2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ln>
              <a:solidFill>
                <a:srgbClr val="008080"/>
              </a:solidFill>
            </a:ln>
          </c:spPr>
          <c:marker>
            <c:symbol val="none"/>
          </c:marker>
          <c:val>
            <c:numRef>
              <c:f>[4]Sheet1!$E$7:$V$7</c:f>
              <c:numCache>
                <c:formatCode>General</c:formatCode>
                <c:ptCount val="18"/>
                <c:pt idx="0">
                  <c:v>2.2948719999999998</c:v>
                </c:pt>
                <c:pt idx="1">
                  <c:v>2.0948720000000001</c:v>
                </c:pt>
                <c:pt idx="2">
                  <c:v>1.3564099999999999</c:v>
                </c:pt>
                <c:pt idx="3">
                  <c:v>1.9384619999999999</c:v>
                </c:pt>
                <c:pt idx="4">
                  <c:v>3.5538460000000001</c:v>
                </c:pt>
                <c:pt idx="5">
                  <c:v>1.951282</c:v>
                </c:pt>
                <c:pt idx="6">
                  <c:v>3.5743589999999998</c:v>
                </c:pt>
                <c:pt idx="7">
                  <c:v>2.269231</c:v>
                </c:pt>
                <c:pt idx="8">
                  <c:v>2.1205129999999999</c:v>
                </c:pt>
                <c:pt idx="9">
                  <c:v>4.5153850000000002</c:v>
                </c:pt>
                <c:pt idx="10">
                  <c:v>1.969231</c:v>
                </c:pt>
                <c:pt idx="11">
                  <c:v>2.1102560000000001</c:v>
                </c:pt>
                <c:pt idx="12">
                  <c:v>3.6358969999999999</c:v>
                </c:pt>
                <c:pt idx="13">
                  <c:v>3.4871789999999998</c:v>
                </c:pt>
                <c:pt idx="14">
                  <c:v>3.1538460000000001</c:v>
                </c:pt>
                <c:pt idx="15">
                  <c:v>4.7102560000000002</c:v>
                </c:pt>
                <c:pt idx="16">
                  <c:v>1.9461539999999999</c:v>
                </c:pt>
                <c:pt idx="17">
                  <c:v>2.6205129999999999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plot.xlsx]Sheet1'!$D$7</c15:sqref>
                        </c15:formulaRef>
                      </c:ext>
                    </c:extLst>
                    <c:strCache>
                      <c:ptCount val="1"/>
                      <c:pt idx="0">
                        <c:v>HHVS1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ln>
              <a:solidFill>
                <a:srgbClr val="FFC000"/>
              </a:solidFill>
            </a:ln>
          </c:spPr>
          <c:marker>
            <c:symbol val="none"/>
          </c:marker>
          <c:val>
            <c:numRef>
              <c:f>[4]Sheet1!$E$8:$V$8</c:f>
              <c:numCache>
                <c:formatCode>General</c:formatCode>
                <c:ptCount val="18"/>
                <c:pt idx="0">
                  <c:v>2.6102560000000001</c:v>
                </c:pt>
                <c:pt idx="1">
                  <c:v>1.679487</c:v>
                </c:pt>
                <c:pt idx="2">
                  <c:v>2.089744</c:v>
                </c:pt>
                <c:pt idx="3">
                  <c:v>1.220513</c:v>
                </c:pt>
                <c:pt idx="4">
                  <c:v>2.7076920000000002</c:v>
                </c:pt>
                <c:pt idx="5">
                  <c:v>1.935897</c:v>
                </c:pt>
                <c:pt idx="6">
                  <c:v>3.910256</c:v>
                </c:pt>
                <c:pt idx="7">
                  <c:v>1.8076920000000001</c:v>
                </c:pt>
                <c:pt idx="8">
                  <c:v>2.494872</c:v>
                </c:pt>
                <c:pt idx="9">
                  <c:v>4.3794870000000001</c:v>
                </c:pt>
                <c:pt idx="10">
                  <c:v>2.3871790000000002</c:v>
                </c:pt>
                <c:pt idx="11">
                  <c:v>1.4666669999999999</c:v>
                </c:pt>
                <c:pt idx="12">
                  <c:v>2.8641030000000001</c:v>
                </c:pt>
                <c:pt idx="13">
                  <c:v>3.4820509999999998</c:v>
                </c:pt>
                <c:pt idx="14">
                  <c:v>3.4307690000000002</c:v>
                </c:pt>
                <c:pt idx="15">
                  <c:v>4.1589739999999997</c:v>
                </c:pt>
                <c:pt idx="16">
                  <c:v>1.8076920000000001</c:v>
                </c:pt>
                <c:pt idx="17">
                  <c:v>2.8948719999999999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plot.xlsx]Sheet1'!$D$8</c15:sqref>
                        </c15:formulaRef>
                      </c:ext>
                    </c:extLst>
                    <c:strCache>
                      <c:ptCount val="1"/>
                      <c:pt idx="0">
                        <c:v>HHVS2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4"/>
          <c:order val="4"/>
          <c:spPr>
            <a:ln>
              <a:solidFill>
                <a:srgbClr val="7030A0"/>
              </a:solidFill>
            </a:ln>
          </c:spPr>
          <c:marker>
            <c:symbol val="none"/>
          </c:marker>
          <c:val>
            <c:numRef>
              <c:f>[4]Sheet1!$E$9:$V$9</c:f>
              <c:numCache>
                <c:formatCode>General</c:formatCode>
                <c:ptCount val="18"/>
                <c:pt idx="0">
                  <c:v>1.764103</c:v>
                </c:pt>
                <c:pt idx="1">
                  <c:v>2.5666669999999998</c:v>
                </c:pt>
                <c:pt idx="2">
                  <c:v>1.5333330000000001</c:v>
                </c:pt>
                <c:pt idx="3">
                  <c:v>1.6641030000000001</c:v>
                </c:pt>
                <c:pt idx="4">
                  <c:v>2.7564099999999998</c:v>
                </c:pt>
                <c:pt idx="5">
                  <c:v>2.8461539999999999</c:v>
                </c:pt>
                <c:pt idx="6">
                  <c:v>4.0076919999999996</c:v>
                </c:pt>
                <c:pt idx="7">
                  <c:v>2.4435899999999999</c:v>
                </c:pt>
                <c:pt idx="8">
                  <c:v>3.005128</c:v>
                </c:pt>
                <c:pt idx="9">
                  <c:v>3.7615379999999998</c:v>
                </c:pt>
                <c:pt idx="10">
                  <c:v>1.702564</c:v>
                </c:pt>
                <c:pt idx="11">
                  <c:v>2.6641029999999999</c:v>
                </c:pt>
                <c:pt idx="12">
                  <c:v>3.2461540000000002</c:v>
                </c:pt>
                <c:pt idx="13">
                  <c:v>3.6897440000000001</c:v>
                </c:pt>
                <c:pt idx="14">
                  <c:v>3.230769</c:v>
                </c:pt>
                <c:pt idx="15">
                  <c:v>3.8564099999999999</c:v>
                </c:pt>
                <c:pt idx="16">
                  <c:v>1.9179489999999999</c:v>
                </c:pt>
                <c:pt idx="17">
                  <c:v>5.4487180000000004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plot.xlsx]Sheet1'!$D$9</c15:sqref>
                        </c15:formulaRef>
                      </c:ext>
                    </c:extLst>
                    <c:strCache>
                      <c:ptCount val="1"/>
                      <c:pt idx="0">
                        <c:v>MHNS1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5"/>
          <c:order val="5"/>
          <c:spPr>
            <a:ln>
              <a:solidFill>
                <a:srgbClr val="FF00FF"/>
              </a:solidFill>
            </a:ln>
          </c:spPr>
          <c:marker>
            <c:symbol val="none"/>
          </c:marker>
          <c:val>
            <c:numRef>
              <c:f>[4]Sheet1!$E$10:$V$10</c:f>
              <c:numCache>
                <c:formatCode>General</c:formatCode>
                <c:ptCount val="18"/>
                <c:pt idx="0">
                  <c:v>2.276923</c:v>
                </c:pt>
                <c:pt idx="1">
                  <c:v>2.3717950000000001</c:v>
                </c:pt>
                <c:pt idx="2">
                  <c:v>1.202564</c:v>
                </c:pt>
                <c:pt idx="3">
                  <c:v>1.976923</c:v>
                </c:pt>
                <c:pt idx="4">
                  <c:v>3.1025640000000001</c:v>
                </c:pt>
                <c:pt idx="5">
                  <c:v>2.1333329999999999</c:v>
                </c:pt>
                <c:pt idx="6">
                  <c:v>4.0871789999999999</c:v>
                </c:pt>
                <c:pt idx="7">
                  <c:v>2.0692309999999998</c:v>
                </c:pt>
                <c:pt idx="8">
                  <c:v>2.4307690000000002</c:v>
                </c:pt>
                <c:pt idx="9">
                  <c:v>3.766667</c:v>
                </c:pt>
                <c:pt idx="10">
                  <c:v>1.3923080000000001</c:v>
                </c:pt>
                <c:pt idx="11">
                  <c:v>2.182051</c:v>
                </c:pt>
                <c:pt idx="12">
                  <c:v>3.0589740000000001</c:v>
                </c:pt>
                <c:pt idx="13">
                  <c:v>3.7461540000000002</c:v>
                </c:pt>
                <c:pt idx="14">
                  <c:v>3.5717949999999998</c:v>
                </c:pt>
                <c:pt idx="15">
                  <c:v>3.6589740000000002</c:v>
                </c:pt>
                <c:pt idx="16">
                  <c:v>1.730769</c:v>
                </c:pt>
                <c:pt idx="17">
                  <c:v>5.6076920000000001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plot.xlsx]Sheet1'!$D$10</c15:sqref>
                        </c15:formulaRef>
                      </c:ext>
                    </c:extLst>
                    <c:strCache>
                      <c:ptCount val="1"/>
                      <c:pt idx="0">
                        <c:v>MHNS2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6"/>
          <c:order val="6"/>
          <c:spPr>
            <a:ln>
              <a:solidFill>
                <a:srgbClr val="AC0000"/>
              </a:solidFill>
            </a:ln>
          </c:spPr>
          <c:marker>
            <c:symbol val="none"/>
          </c:marker>
          <c:val>
            <c:numRef>
              <c:f>[4]Sheet1!$E$11:$V$11</c:f>
              <c:numCache>
                <c:formatCode>General</c:formatCode>
                <c:ptCount val="18"/>
                <c:pt idx="0">
                  <c:v>2.4435899999999999</c:v>
                </c:pt>
                <c:pt idx="1">
                  <c:v>2.0743589999999998</c:v>
                </c:pt>
                <c:pt idx="2">
                  <c:v>1.1897439999999999</c:v>
                </c:pt>
                <c:pt idx="3">
                  <c:v>1.5769230000000001</c:v>
                </c:pt>
                <c:pt idx="4">
                  <c:v>3.505128</c:v>
                </c:pt>
                <c:pt idx="5">
                  <c:v>2.184615</c:v>
                </c:pt>
                <c:pt idx="6">
                  <c:v>4.0538460000000001</c:v>
                </c:pt>
                <c:pt idx="7">
                  <c:v>2.005128</c:v>
                </c:pt>
                <c:pt idx="8">
                  <c:v>2.4307690000000002</c:v>
                </c:pt>
                <c:pt idx="9">
                  <c:v>3.538462</c:v>
                </c:pt>
                <c:pt idx="10">
                  <c:v>1.687179</c:v>
                </c:pt>
                <c:pt idx="11">
                  <c:v>2.5743589999999998</c:v>
                </c:pt>
                <c:pt idx="12">
                  <c:v>3.041026</c:v>
                </c:pt>
                <c:pt idx="13">
                  <c:v>3.3512819999999999</c:v>
                </c:pt>
                <c:pt idx="14">
                  <c:v>3.2102560000000002</c:v>
                </c:pt>
                <c:pt idx="15">
                  <c:v>4.2435900000000002</c:v>
                </c:pt>
                <c:pt idx="16">
                  <c:v>2.0282049999999998</c:v>
                </c:pt>
                <c:pt idx="17">
                  <c:v>4.5256410000000002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plot.xlsx]Sheet1'!$D$11</c15:sqref>
                        </c15:formulaRef>
                      </c:ext>
                    </c:extLst>
                    <c:strCache>
                      <c:ptCount val="1"/>
                      <c:pt idx="0">
                        <c:v>MHVS1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7"/>
          <c:order val="7"/>
          <c:spPr>
            <a:ln>
              <a:solidFill>
                <a:srgbClr val="CC99FF"/>
              </a:solidFill>
            </a:ln>
          </c:spPr>
          <c:marker>
            <c:symbol val="none"/>
          </c:marker>
          <c:val>
            <c:numRef>
              <c:f>[4]Sheet1!$E$12:$V$12</c:f>
              <c:numCache>
                <c:formatCode>General</c:formatCode>
                <c:ptCount val="18"/>
                <c:pt idx="0">
                  <c:v>2.4205130000000001</c:v>
                </c:pt>
                <c:pt idx="1">
                  <c:v>2.0871789999999999</c:v>
                </c:pt>
                <c:pt idx="2">
                  <c:v>1.487179</c:v>
                </c:pt>
                <c:pt idx="3">
                  <c:v>1.779487</c:v>
                </c:pt>
                <c:pt idx="4">
                  <c:v>2.8</c:v>
                </c:pt>
                <c:pt idx="5">
                  <c:v>2.4820509999999998</c:v>
                </c:pt>
                <c:pt idx="6">
                  <c:v>3.1205129999999999</c:v>
                </c:pt>
                <c:pt idx="7">
                  <c:v>1.9128210000000001</c:v>
                </c:pt>
                <c:pt idx="8">
                  <c:v>2.5358969999999998</c:v>
                </c:pt>
                <c:pt idx="9">
                  <c:v>4.2846149999999996</c:v>
                </c:pt>
                <c:pt idx="10">
                  <c:v>1.502564</c:v>
                </c:pt>
                <c:pt idx="11">
                  <c:v>2.179487</c:v>
                </c:pt>
                <c:pt idx="12">
                  <c:v>3.6230769999999999</c:v>
                </c:pt>
                <c:pt idx="13">
                  <c:v>3.458974</c:v>
                </c:pt>
                <c:pt idx="14">
                  <c:v>3.735897</c:v>
                </c:pt>
                <c:pt idx="15">
                  <c:v>4.005128</c:v>
                </c:pt>
                <c:pt idx="16">
                  <c:v>1.75641</c:v>
                </c:pt>
                <c:pt idx="17">
                  <c:v>3.3102559999999999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plot.xlsx]Sheet1'!$D$12</c15:sqref>
                        </c15:formulaRef>
                      </c:ext>
                    </c:extLst>
                    <c:strCache>
                      <c:ptCount val="1"/>
                      <c:pt idx="0">
                        <c:v>MHVS2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8"/>
          <c:order val="8"/>
          <c:spPr>
            <a:ln>
              <a:solidFill>
                <a:srgbClr val="0000FF"/>
              </a:solidFill>
            </a:ln>
          </c:spPr>
          <c:marker>
            <c:symbol val="none"/>
          </c:marker>
          <c:val>
            <c:numRef>
              <c:f>[4]Sheet1!$E$13:$V$13</c:f>
              <c:numCache>
                <c:formatCode>General</c:formatCode>
                <c:ptCount val="18"/>
                <c:pt idx="0">
                  <c:v>2.4282050000000002</c:v>
                </c:pt>
                <c:pt idx="1">
                  <c:v>1.8410260000000001</c:v>
                </c:pt>
                <c:pt idx="2">
                  <c:v>1.74359</c:v>
                </c:pt>
                <c:pt idx="3">
                  <c:v>1.761538</c:v>
                </c:pt>
                <c:pt idx="4">
                  <c:v>3.5974360000000001</c:v>
                </c:pt>
                <c:pt idx="5">
                  <c:v>2.461538</c:v>
                </c:pt>
                <c:pt idx="6">
                  <c:v>3.6333329999999999</c:v>
                </c:pt>
                <c:pt idx="7">
                  <c:v>2.2384620000000002</c:v>
                </c:pt>
                <c:pt idx="8">
                  <c:v>2.8794870000000001</c:v>
                </c:pt>
                <c:pt idx="9">
                  <c:v>3.7025640000000002</c:v>
                </c:pt>
                <c:pt idx="10">
                  <c:v>2.2974359999999998</c:v>
                </c:pt>
                <c:pt idx="11">
                  <c:v>1.6538459999999999</c:v>
                </c:pt>
                <c:pt idx="12">
                  <c:v>3.682051</c:v>
                </c:pt>
                <c:pt idx="13">
                  <c:v>4.1051279999999997</c:v>
                </c:pt>
                <c:pt idx="14">
                  <c:v>3.6538460000000001</c:v>
                </c:pt>
                <c:pt idx="15">
                  <c:v>4.3846150000000002</c:v>
                </c:pt>
                <c:pt idx="16">
                  <c:v>1.748718</c:v>
                </c:pt>
                <c:pt idx="17">
                  <c:v>8.2410259999999997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plot.xlsx]Sheet1'!$D$13</c15:sqref>
                        </c15:formulaRef>
                      </c:ext>
                    </c:extLst>
                    <c:strCache>
                      <c:ptCount val="1"/>
                      <c:pt idx="0">
                        <c:v>PSNS1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9"/>
          <c:order val="9"/>
          <c:spPr>
            <a:ln>
              <a:solidFill>
                <a:schemeClr val="bg1">
                  <a:lumMod val="50000"/>
                  <a:lumOff val="50000"/>
                </a:schemeClr>
              </a:solidFill>
            </a:ln>
          </c:spPr>
          <c:marker>
            <c:symbol val="none"/>
          </c:marker>
          <c:val>
            <c:numRef>
              <c:f>[4]Sheet1!$E$14:$V$14</c:f>
              <c:numCache>
                <c:formatCode>General</c:formatCode>
                <c:ptCount val="18"/>
                <c:pt idx="0">
                  <c:v>3.1538460000000001</c:v>
                </c:pt>
                <c:pt idx="1">
                  <c:v>1.8615379999999999</c:v>
                </c:pt>
                <c:pt idx="2">
                  <c:v>1.497436</c:v>
                </c:pt>
                <c:pt idx="3">
                  <c:v>1.6</c:v>
                </c:pt>
                <c:pt idx="4">
                  <c:v>3.5153850000000002</c:v>
                </c:pt>
                <c:pt idx="5">
                  <c:v>2.320513</c:v>
                </c:pt>
                <c:pt idx="6">
                  <c:v>4.2256410000000004</c:v>
                </c:pt>
                <c:pt idx="7">
                  <c:v>2.233333</c:v>
                </c:pt>
                <c:pt idx="8">
                  <c:v>2.8</c:v>
                </c:pt>
                <c:pt idx="9">
                  <c:v>4.2</c:v>
                </c:pt>
                <c:pt idx="10">
                  <c:v>2.4410259999999999</c:v>
                </c:pt>
                <c:pt idx="11">
                  <c:v>1.702564</c:v>
                </c:pt>
                <c:pt idx="12">
                  <c:v>3.8512819999999999</c:v>
                </c:pt>
                <c:pt idx="13">
                  <c:v>3.6512820000000001</c:v>
                </c:pt>
                <c:pt idx="14">
                  <c:v>3.6743589999999999</c:v>
                </c:pt>
                <c:pt idx="15">
                  <c:v>4.3794870000000001</c:v>
                </c:pt>
                <c:pt idx="16">
                  <c:v>1.8769229999999999</c:v>
                </c:pt>
                <c:pt idx="17">
                  <c:v>7.4923080000000004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plot.xlsx]Sheet1'!$D$14</c15:sqref>
                        </c15:formulaRef>
                      </c:ext>
                    </c:extLst>
                    <c:strCache>
                      <c:ptCount val="1"/>
                      <c:pt idx="0">
                        <c:v>PSNS2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10"/>
          <c:order val="10"/>
          <c:spPr>
            <a:ln>
              <a:solidFill>
                <a:srgbClr val="00B050"/>
              </a:solidFill>
            </a:ln>
          </c:spPr>
          <c:marker>
            <c:symbol val="none"/>
          </c:marker>
          <c:val>
            <c:numRef>
              <c:f>[4]Sheet1!$E$15:$V$15</c:f>
              <c:numCache>
                <c:formatCode>General</c:formatCode>
                <c:ptCount val="18"/>
                <c:pt idx="0">
                  <c:v>2.1153849999999998</c:v>
                </c:pt>
                <c:pt idx="1">
                  <c:v>1.7179489999999999</c:v>
                </c:pt>
                <c:pt idx="2">
                  <c:v>1.45641</c:v>
                </c:pt>
                <c:pt idx="3">
                  <c:v>1.6282049999999999</c:v>
                </c:pt>
                <c:pt idx="4">
                  <c:v>3.230769</c:v>
                </c:pt>
                <c:pt idx="5">
                  <c:v>1.8948719999999999</c:v>
                </c:pt>
                <c:pt idx="6">
                  <c:v>3.492308</c:v>
                </c:pt>
                <c:pt idx="7">
                  <c:v>1.6153850000000001</c:v>
                </c:pt>
                <c:pt idx="8">
                  <c:v>2.3025639999999998</c:v>
                </c:pt>
                <c:pt idx="9">
                  <c:v>3.6230769999999999</c:v>
                </c:pt>
                <c:pt idx="10">
                  <c:v>1.792308</c:v>
                </c:pt>
                <c:pt idx="11">
                  <c:v>1.6179490000000001</c:v>
                </c:pt>
                <c:pt idx="12">
                  <c:v>2.9769230000000002</c:v>
                </c:pt>
                <c:pt idx="13">
                  <c:v>3.1666669999999999</c:v>
                </c:pt>
                <c:pt idx="14">
                  <c:v>3.5538460000000001</c:v>
                </c:pt>
                <c:pt idx="15">
                  <c:v>4.0256410000000002</c:v>
                </c:pt>
                <c:pt idx="16">
                  <c:v>2.0307689999999998</c:v>
                </c:pt>
                <c:pt idx="17">
                  <c:v>3.6025640000000001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plot.xlsx]Sheet1'!$D$15</c15:sqref>
                        </c15:formulaRef>
                      </c:ext>
                    </c:extLst>
                    <c:strCache>
                      <c:ptCount val="1"/>
                      <c:pt idx="0">
                        <c:v>PSVS1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ser>
          <c:idx val="11"/>
          <c:order val="11"/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[4]Sheet1!$E$16:$V$16</c:f>
              <c:numCache>
                <c:formatCode>General</c:formatCode>
                <c:ptCount val="18"/>
                <c:pt idx="0">
                  <c:v>2.2410260000000002</c:v>
                </c:pt>
                <c:pt idx="1">
                  <c:v>2.1717949999999999</c:v>
                </c:pt>
                <c:pt idx="2">
                  <c:v>1.6025640000000001</c:v>
                </c:pt>
                <c:pt idx="3">
                  <c:v>1.4641029999999999</c:v>
                </c:pt>
                <c:pt idx="4">
                  <c:v>3.4461539999999999</c:v>
                </c:pt>
                <c:pt idx="5">
                  <c:v>2.4435899999999999</c:v>
                </c:pt>
                <c:pt idx="6">
                  <c:v>4.2743589999999996</c:v>
                </c:pt>
                <c:pt idx="7">
                  <c:v>1.505128</c:v>
                </c:pt>
                <c:pt idx="8">
                  <c:v>2.235897</c:v>
                </c:pt>
                <c:pt idx="9">
                  <c:v>3.9256410000000002</c:v>
                </c:pt>
                <c:pt idx="10">
                  <c:v>1.315385</c:v>
                </c:pt>
                <c:pt idx="11">
                  <c:v>1.730769</c:v>
                </c:pt>
                <c:pt idx="12">
                  <c:v>3.0948720000000001</c:v>
                </c:pt>
                <c:pt idx="13">
                  <c:v>3.312821</c:v>
                </c:pt>
                <c:pt idx="14">
                  <c:v>3.3615379999999999</c:v>
                </c:pt>
                <c:pt idx="15">
                  <c:v>4.4846149999999998</c:v>
                </c:pt>
                <c:pt idx="16">
                  <c:v>2.0923080000000001</c:v>
                </c:pt>
                <c:pt idx="17">
                  <c:v>5.8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'C:\Users\Dave\Dropbox\DAH\Thesis\Sensory\[Spider plot.xlsx]Sheet1'!$D$16</c15:sqref>
                        </c15:formulaRef>
                      </c:ext>
                    </c:extLst>
                    <c:strCache>
                      <c:ptCount val="1"/>
                      <c:pt idx="0">
                        <c:v>PSVS2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[4]Sheet1!$E$4:$V$4</c15:sqref>
                        </c15:formulaRef>
                      </c:ext>
                    </c:extLst>
                    <c:strCache>
                      <c:ptCount val="18"/>
                      <c:pt idx="0">
                        <c:v>ArtificialFruit</c:v>
                      </c:pt>
                      <c:pt idx="1">
                        <c:v>Chemical</c:v>
                      </c:pt>
                      <c:pt idx="2">
                        <c:v>Citrus</c:v>
                      </c:pt>
                      <c:pt idx="3">
                        <c:v>Confect.Spice</c:v>
                      </c:pt>
                      <c:pt idx="4">
                        <c:v>DarkFruit</c:v>
                      </c:pt>
                      <c:pt idx="5">
                        <c:v>Earthy.Musty</c:v>
                      </c:pt>
                      <c:pt idx="6">
                        <c:v>Ethanol</c:v>
                      </c:pt>
                      <c:pt idx="7">
                        <c:v>Grassy.Herbal</c:v>
                      </c:pt>
                      <c:pt idx="8">
                        <c:v>Perfume.Floral</c:v>
                      </c:pt>
                      <c:pt idx="9">
                        <c:v>RedFruit</c:v>
                      </c:pt>
                      <c:pt idx="10">
                        <c:v>TropicalFruit</c:v>
                      </c:pt>
                      <c:pt idx="11">
                        <c:v>Woody.Smoky</c:v>
                      </c:pt>
                      <c:pt idx="12">
                        <c:v>Astringent</c:v>
                      </c:pt>
                      <c:pt idx="13">
                        <c:v>Bitter</c:v>
                      </c:pt>
                      <c:pt idx="14">
                        <c:v>HotMF</c:v>
                      </c:pt>
                      <c:pt idx="15">
                        <c:v>Sour</c:v>
                      </c:pt>
                      <c:pt idx="16">
                        <c:v>Sweet</c:v>
                      </c:pt>
                      <c:pt idx="17">
                        <c:v>HueSaturation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6426208"/>
        <c:axId val="246426768"/>
      </c:radarChart>
      <c:catAx>
        <c:axId val="246426208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 b="1" baseline="0">
                <a:solidFill>
                  <a:schemeClr val="bg1"/>
                </a:solidFill>
              </a:defRPr>
            </a:pPr>
            <a:endParaRPr lang="en-US"/>
          </a:p>
        </c:txPr>
        <c:crossAx val="246426768"/>
        <c:crosses val="autoZero"/>
        <c:auto val="1"/>
        <c:lblAlgn val="ctr"/>
        <c:lblOffset val="100"/>
        <c:noMultiLvlLbl val="0"/>
      </c:catAx>
      <c:valAx>
        <c:axId val="246426768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ln w="19050">
            <a:solidFill>
              <a:schemeClr val="bg1"/>
            </a:solidFill>
          </a:ln>
        </c:spPr>
        <c:txPr>
          <a:bodyPr/>
          <a:lstStyle/>
          <a:p>
            <a:pPr>
              <a:defRPr sz="1400" b="0">
                <a:solidFill>
                  <a:schemeClr val="bg1"/>
                </a:solidFill>
              </a:defRPr>
            </a:pPr>
            <a:endParaRPr lang="en-US"/>
          </a:p>
        </c:txPr>
        <c:crossAx val="246426208"/>
        <c:crosses val="autoZero"/>
        <c:crossBetween val="between"/>
      </c:valAx>
      <c:spPr>
        <a:solidFill>
          <a:schemeClr val="tx1">
            <a:lumMod val="95000"/>
          </a:schemeClr>
        </a:solidFill>
      </c:spPr>
    </c:plotArea>
    <c:legend>
      <c:legendPos val="r"/>
      <c:layout>
        <c:manualLayout>
          <c:xMode val="edge"/>
          <c:yMode val="edge"/>
          <c:x val="0.86255226568277765"/>
          <c:y val="0.24649521757593695"/>
          <c:w val="0.13744773431722221"/>
          <c:h val="0.50700976121823116"/>
        </c:manualLayout>
      </c:layout>
      <c:overlay val="0"/>
      <c:txPr>
        <a:bodyPr/>
        <a:lstStyle/>
        <a:p>
          <a:pPr>
            <a:defRPr sz="1600">
              <a:solidFill>
                <a:schemeClr val="bg1"/>
              </a:solidFill>
              <a:latin typeface="Aparajita" panose="020B0604020202020204" pitchFamily="34" charset="0"/>
              <a:cs typeface="Aparajita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tx1">
        <a:lumMod val="95000"/>
      </a:schemeClr>
    </a:solidFill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0.12005</cdr:x>
      <cdr:y>0.12741</cdr:y>
    </cdr:from>
    <cdr:to>
      <cdr:x>0.94223</cdr:x>
      <cdr:y>0.26978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19870" y="507641"/>
          <a:ext cx="5614753" cy="5672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 	 </a:t>
          </a:r>
          <a:r>
            <a:rPr lang="en-US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bc</a:t>
          </a: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	    d 	     ac 	        b 	          ac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0.13868</cdr:x>
      <cdr:y>0.05371</cdr:y>
    </cdr:from>
    <cdr:to>
      <cdr:x>0.96191</cdr:x>
      <cdr:y>0.1762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77888" y="229191"/>
          <a:ext cx="6398461" cy="5226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a                   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b            </a:t>
          </a:r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c                 </a:t>
          </a:r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d                 </a:t>
          </a:r>
          <a:r>
            <a:rPr lang="en-US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bd</a:t>
          </a:r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       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0.14975</cdr:x>
      <cdr:y>0.0682</cdr:y>
    </cdr:from>
    <cdr:to>
      <cdr:x>1</cdr:x>
      <cdr:y>0.24274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70985" y="229154"/>
          <a:ext cx="4945024" cy="5863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ab                     b                      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c               </a:t>
          </a:r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a             </a:t>
          </a:r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 </a:t>
          </a:r>
          <a:r>
            <a:rPr lang="en-US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   </a:t>
          </a:r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lang="en-US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41967" cy="465296"/>
          </a:xfrm>
          <a:prstGeom prst="rect">
            <a:avLst/>
          </a:prstGeom>
        </p:spPr>
        <p:txBody>
          <a:bodyPr vert="horz" lIns="91403" tIns="45703" rIns="91403" bIns="4570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6" y="2"/>
            <a:ext cx="3041967" cy="465296"/>
          </a:xfrm>
          <a:prstGeom prst="rect">
            <a:avLst/>
          </a:prstGeom>
        </p:spPr>
        <p:txBody>
          <a:bodyPr vert="horz" lIns="91403" tIns="45703" rIns="91403" bIns="45703" rtlCol="0"/>
          <a:lstStyle>
            <a:lvl1pPr algn="r">
              <a:defRPr sz="1200"/>
            </a:lvl1pPr>
          </a:lstStyle>
          <a:p>
            <a:fld id="{3205B280-7D0A-41FE-96BC-CFB508373C4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39016"/>
            <a:ext cx="3041967" cy="465296"/>
          </a:xfrm>
          <a:prstGeom prst="rect">
            <a:avLst/>
          </a:prstGeom>
        </p:spPr>
        <p:txBody>
          <a:bodyPr vert="horz" lIns="91403" tIns="45703" rIns="91403" bIns="4570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6" y="8839016"/>
            <a:ext cx="3041967" cy="465296"/>
          </a:xfrm>
          <a:prstGeom prst="rect">
            <a:avLst/>
          </a:prstGeom>
        </p:spPr>
        <p:txBody>
          <a:bodyPr vert="horz" lIns="91403" tIns="45703" rIns="91403" bIns="45703" rtlCol="0" anchor="b"/>
          <a:lstStyle>
            <a:lvl1pPr algn="r">
              <a:defRPr sz="1200"/>
            </a:lvl1pPr>
          </a:lstStyle>
          <a:p>
            <a:fld id="{30255235-6D13-4930-95B9-15D93487A0A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21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41967" cy="465296"/>
          </a:xfrm>
          <a:prstGeom prst="rect">
            <a:avLst/>
          </a:prstGeom>
        </p:spPr>
        <p:txBody>
          <a:bodyPr vert="horz" lIns="91403" tIns="45703" rIns="91403" bIns="45703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6" y="2"/>
            <a:ext cx="3041967" cy="465296"/>
          </a:xfrm>
          <a:prstGeom prst="rect">
            <a:avLst/>
          </a:prstGeom>
        </p:spPr>
        <p:txBody>
          <a:bodyPr vert="horz" lIns="91403" tIns="45703" rIns="91403" bIns="45703" rtlCol="0"/>
          <a:lstStyle>
            <a:lvl1pPr algn="r">
              <a:defRPr sz="1200"/>
            </a:lvl1pPr>
          </a:lstStyle>
          <a:p>
            <a:fld id="{AD9F72B0-BD00-4701-AA5A-23D9EEB5CDD6}" type="datetimeFigureOut">
              <a:rPr lang="af-ZA" smtClean="0"/>
              <a:pPr/>
              <a:t>2015/06/02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3" tIns="45703" rIns="91403" bIns="45703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1403" tIns="45703" rIns="91403" bIns="4570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39016"/>
            <a:ext cx="3041967" cy="465296"/>
          </a:xfrm>
          <a:prstGeom prst="rect">
            <a:avLst/>
          </a:prstGeom>
        </p:spPr>
        <p:txBody>
          <a:bodyPr vert="horz" lIns="91403" tIns="45703" rIns="91403" bIns="45703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6" y="8839016"/>
            <a:ext cx="3041967" cy="465296"/>
          </a:xfrm>
          <a:prstGeom prst="rect">
            <a:avLst/>
          </a:prstGeom>
        </p:spPr>
        <p:txBody>
          <a:bodyPr vert="horz" lIns="91403" tIns="45703" rIns="91403" bIns="45703" rtlCol="0" anchor="b"/>
          <a:lstStyle>
            <a:lvl1pPr algn="r">
              <a:defRPr sz="1200"/>
            </a:lvl1pPr>
          </a:lstStyle>
          <a:p>
            <a:fld id="{9D8F9222-89E0-4CBC-B1FE-A3BDBE3E2A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198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671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768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DD20F8F-B3A0-465C-A2C5-4272F8BE0711}" type="datetime1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31767-D1A3-4648-B372-2E096E58CC1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4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2297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079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342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9879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8BAB6-4F46-40FC-8C58-D03D22B9BC6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32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2952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7301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9004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2297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0110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8BAB6-4F46-40FC-8C58-D03D22B9BC6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15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2297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2047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2297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029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677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DD20F8F-B3A0-465C-A2C5-4272F8BE0711}" type="datetime1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31767-D1A3-4648-B372-2E096E58CC1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46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282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8BAB6-4F46-40FC-8C58-D03D22B9BC6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14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2297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0957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0957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677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DD20F8F-B3A0-465C-A2C5-4272F8BE0711}" type="datetime1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31767-D1A3-4648-B372-2E096E58CC1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46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2297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7089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8BAB6-4F46-40FC-8C58-D03D22B9BC6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428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2824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F1AD3F-E1A0-4927-BE87-FA2491B548D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39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2297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6794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DD20F8F-B3A0-465C-A2C5-4272F8BE0711}" type="datetime1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31767-D1A3-4648-B372-2E096E58CC1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46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5967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8068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8058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mtClean="0">
                <a:solidFill>
                  <a:srgbClr val="000000"/>
                </a:solidFill>
              </a:rPr>
              <a:t>Réunion commerciale du 25/08/2008</a:t>
            </a:r>
          </a:p>
        </p:txBody>
      </p:sp>
      <p:sp>
        <p:nvSpPr>
          <p:cNvPr id="522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fld id="{15D5BD4B-4302-44FC-AAF6-E6D23F1F68BD}" type="slidenum">
              <a:rPr lang="de-DE" altLang="en-US">
                <a:solidFill>
                  <a:srgbClr val="000000"/>
                </a:solidFill>
              </a:rPr>
              <a:pPr/>
              <a:t>33</a:t>
            </a:fld>
            <a:endParaRPr lang="de-DE" altLang="en-US">
              <a:solidFill>
                <a:srgbClr val="000000"/>
              </a:solidFill>
            </a:endParaRP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0433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mtClean="0">
                <a:solidFill>
                  <a:srgbClr val="000000"/>
                </a:solidFill>
              </a:rPr>
              <a:t>Réunion commerciale du 25/08/2008</a:t>
            </a:r>
          </a:p>
        </p:txBody>
      </p:sp>
      <p:sp>
        <p:nvSpPr>
          <p:cNvPr id="532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fld id="{A9A07C7D-3D33-4FA2-8F6A-BBB6B0B50CCC}" type="slidenum">
              <a:rPr lang="de-DE" altLang="en-US">
                <a:solidFill>
                  <a:srgbClr val="000000"/>
                </a:solidFill>
              </a:rPr>
              <a:pPr/>
              <a:t>34</a:t>
            </a:fld>
            <a:endParaRPr lang="de-DE" altLang="en-US">
              <a:solidFill>
                <a:srgbClr val="000000"/>
              </a:solidFill>
            </a:endParaRPr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141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0854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97383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66728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0225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773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DD20F8F-B3A0-465C-A2C5-4272F8BE0711}" type="datetime1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31767-D1A3-4648-B372-2E096E58CC1D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4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DD20F8F-B3A0-465C-A2C5-4272F8BE0711}" type="datetime1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31767-D1A3-4648-B372-2E096E58CC1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466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897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029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768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DD20F8F-B3A0-465C-A2C5-4272F8BE0711}" type="datetime1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31767-D1A3-4648-B372-2E096E58CC1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4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DD20F8F-B3A0-465C-A2C5-4272F8BE0711}" type="datetime1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31767-D1A3-4648-B372-2E096E58CC1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4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2824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DD20F8F-B3A0-465C-A2C5-4272F8BE0711}" type="datetime1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31767-D1A3-4648-B372-2E096E58CC1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09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265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PT_Template_WHITE_TITL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7" name="Rectangle 31"/>
          <p:cNvSpPr>
            <a:spLocks noGrp="1" noChangeArrowheads="1"/>
          </p:cNvSpPr>
          <p:nvPr>
            <p:ph type="ctrTitle"/>
          </p:nvPr>
        </p:nvSpPr>
        <p:spPr>
          <a:xfrm>
            <a:off x="1828800" y="3429000"/>
            <a:ext cx="7010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28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724400"/>
            <a:ext cx="4419600" cy="15240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1642690"/>
            <a:ext cx="9143999" cy="1528769"/>
            <a:chOff x="0" y="1517079"/>
            <a:chExt cx="9143999" cy="1528769"/>
          </a:xfrm>
        </p:grpSpPr>
        <p:pic>
          <p:nvPicPr>
            <p:cNvPr id="11" name="Picture 10" descr="FermentorsZoom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20415" y="1524000"/>
              <a:ext cx="2286000" cy="1521848"/>
            </a:xfrm>
            <a:prstGeom prst="rect">
              <a:avLst/>
            </a:prstGeom>
          </p:spPr>
        </p:pic>
        <p:pic>
          <p:nvPicPr>
            <p:cNvPr id="12" name="Picture 11" descr="pres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00754" y="1524793"/>
              <a:ext cx="2343245" cy="1519238"/>
            </a:xfrm>
            <a:prstGeom prst="rect">
              <a:avLst/>
            </a:prstGeom>
          </p:spPr>
        </p:pic>
        <p:pic>
          <p:nvPicPr>
            <p:cNvPr id="13" name="Picture 12" descr="teachingwinery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55191" y="1520031"/>
              <a:ext cx="2164536" cy="1523736"/>
            </a:xfrm>
            <a:prstGeom prst="rect">
              <a:avLst/>
            </a:prstGeom>
          </p:spPr>
        </p:pic>
        <p:pic>
          <p:nvPicPr>
            <p:cNvPr id="14" name="Picture 13" descr="vineyard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1517079"/>
              <a:ext cx="2356935" cy="15266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6510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99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2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7" name="Rectangle 31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94353" y="2816237"/>
            <a:ext cx="7010400" cy="478439"/>
          </a:xfrm>
        </p:spPr>
        <p:txBody>
          <a:bodyPr/>
          <a:lstStyle>
            <a:lvl1pPr>
              <a:defRPr b="1" cap="all" baseline="0">
                <a:solidFill>
                  <a:srgbClr val="002855"/>
                </a:solidFill>
              </a:defRPr>
            </a:lvl1pPr>
          </a:lstStyle>
          <a:p>
            <a:r>
              <a:rPr lang="en-US" dirty="0" smtClean="0"/>
              <a:t>FIRST PART OF TITLE</a:t>
            </a:r>
            <a:endParaRPr lang="en-US" dirty="0"/>
          </a:p>
        </p:txBody>
      </p:sp>
      <p:sp>
        <p:nvSpPr>
          <p:cNvPr id="4128" name="Rectangle 3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94353" y="3950685"/>
            <a:ext cx="7010400" cy="747123"/>
          </a:xfrm>
        </p:spPr>
        <p:txBody>
          <a:bodyPr/>
          <a:lstStyle>
            <a:lvl1pPr marL="0" indent="0">
              <a:buFontTx/>
              <a:buNone/>
              <a:defRPr sz="1600" b="1" cap="all">
                <a:solidFill>
                  <a:srgbClr val="C99700"/>
                </a:solidFill>
              </a:defRPr>
            </a:lvl1pPr>
          </a:lstStyle>
          <a:p>
            <a:r>
              <a:rPr lang="en-US" dirty="0" smtClean="0"/>
              <a:t>ADDITIONAL SUBTITLE IF NEEDED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509650" y="2349500"/>
            <a:ext cx="8634350" cy="0"/>
          </a:xfrm>
          <a:prstGeom prst="line">
            <a:avLst/>
          </a:prstGeom>
          <a:solidFill>
            <a:schemeClr val="accent1"/>
          </a:solidFill>
          <a:ln w="88900" cap="flat" cmpd="sng" algn="ctr">
            <a:gradFill flip="none" rotWithShape="1">
              <a:gsLst>
                <a:gs pos="30000">
                  <a:srgbClr val="002855"/>
                </a:gs>
                <a:gs pos="100000">
                  <a:srgbClr val="FFFFFF"/>
                </a:gs>
                <a:gs pos="99000">
                  <a:srgbClr val="C99700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 userDrawn="1"/>
        </p:nvSpPr>
        <p:spPr bwMode="auto">
          <a:xfrm>
            <a:off x="2492864" y="374134"/>
            <a:ext cx="63349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cap="all" baseline="0" dirty="0" smtClean="0">
                <a:solidFill>
                  <a:srgbClr val="002855"/>
                </a:solidFill>
                <a:latin typeface="Lucida Sans"/>
              </a:rPr>
              <a:t>UC Davis </a:t>
            </a:r>
            <a:r>
              <a:rPr lang="en-US" sz="2400" b="1" cap="all" baseline="0" dirty="0" smtClean="0">
                <a:solidFill>
                  <a:srgbClr val="C99700"/>
                </a:solidFill>
                <a:latin typeface="Lucida Sans"/>
              </a:rPr>
              <a:t>Viticulture and Enology</a:t>
            </a:r>
          </a:p>
          <a:p>
            <a:endParaRPr lang="en-US" dirty="0" smtClean="0">
              <a:solidFill>
                <a:srgbClr val="C99700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09650" y="870434"/>
            <a:ext cx="8124700" cy="1352482"/>
            <a:chOff x="416750" y="870434"/>
            <a:chExt cx="8124700" cy="1352482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6286" y="870435"/>
              <a:ext cx="1827137" cy="1352481"/>
            </a:xfrm>
            <a:prstGeom prst="rect">
              <a:avLst/>
            </a:prstGeom>
          </p:spPr>
        </p:pic>
        <p:pic>
          <p:nvPicPr>
            <p:cNvPr id="6" name="Picture 5" descr="20121005_wine_crush_2925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922" y="870435"/>
              <a:ext cx="2031955" cy="1352480"/>
            </a:xfrm>
            <a:prstGeom prst="rect">
              <a:avLst/>
            </a:prstGeom>
          </p:spPr>
        </p:pic>
        <p:pic>
          <p:nvPicPr>
            <p:cNvPr id="4" name="Picture 3" descr="Tiny grapes.jp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50" y="870434"/>
              <a:ext cx="2035665" cy="1352481"/>
            </a:xfrm>
            <a:prstGeom prst="rect">
              <a:avLst/>
            </a:prstGeom>
          </p:spPr>
        </p:pic>
        <p:pic>
          <p:nvPicPr>
            <p:cNvPr id="11" name="Picture 10" descr="winery straight on.JP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5783" y="870434"/>
              <a:ext cx="2035667" cy="1352482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599"/>
            <a:ext cx="8229600" cy="8429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51038"/>
            <a:ext cx="4040188" cy="63976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908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510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908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3008313" cy="857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0"/>
            <a:ext cx="5111750" cy="55483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78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5203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26025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66800"/>
            <a:ext cx="5486400" cy="3886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92763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90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90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1601788"/>
            <a:ext cx="9144000" cy="4870450"/>
          </a:xfrm>
          <a:prstGeom prst="rect">
            <a:avLst/>
          </a:prstGeom>
          <a:solidFill>
            <a:srgbClr val="D8D4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pic>
        <p:nvPicPr>
          <p:cNvPr id="3" name="Picture 44" descr="BUC_sch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504825"/>
            <a:ext cx="15684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5" descr="BUC_vas_RGB 15032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1000"/>
            <a:ext cx="1828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6"/>
          <p:cNvSpPr>
            <a:spLocks noChangeArrowheads="1"/>
          </p:cNvSpPr>
          <p:nvPr/>
        </p:nvSpPr>
        <p:spPr bwMode="auto">
          <a:xfrm>
            <a:off x="7239000" y="6477000"/>
            <a:ext cx="1387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8400" rIns="0" bIns="0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DE" altLang="en-US" sz="1200" smtClean="0">
                <a:solidFill>
                  <a:srgbClr val="000000"/>
                </a:solidFill>
              </a:rPr>
              <a:t>Page </a:t>
            </a:r>
            <a:fld id="{6DDE3F2E-3678-4526-9D34-43DCD70DAE2D}" type="slidenum">
              <a:rPr lang="de-DE" altLang="en-US" sz="1200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altLang="en-US" sz="1200" smtClean="0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63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7109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997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046538" cy="4884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938" y="1600200"/>
            <a:ext cx="4046537" cy="4884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105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7553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77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13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32744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9926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7698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2862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5900" y="762000"/>
            <a:ext cx="2060575" cy="5722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0"/>
            <a:ext cx="6032500" cy="5722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938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712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0563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510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908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510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908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86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9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8348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858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78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4300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26025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82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92763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251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3" descr="PPT_Template_WHITE_SLID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8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auto">
          <a:xfrm>
            <a:off x="0" y="685800"/>
            <a:ext cx="84582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2971800" y="228600"/>
            <a:ext cx="571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2062"/>
                </a:solidFill>
              </a:rPr>
              <a:t>Department of Viticulture and Enology</a:t>
            </a:r>
            <a:endParaRPr lang="en-US" sz="1200" b="1" dirty="0">
              <a:solidFill>
                <a:srgbClr val="002062"/>
              </a:solidFill>
              <a:latin typeface="Futura Medium" pitchFamily="-2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36804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2990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rgbClr val="00206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2062"/>
          </a:solidFill>
          <a:latin typeface="+mn-lt"/>
          <a:ea typeface="ＭＳ Ｐゴシック" pitchFamily="-28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0">
          <a:solidFill>
            <a:srgbClr val="002062"/>
          </a:solidFill>
          <a:latin typeface="+mn-lt"/>
          <a:ea typeface="ＭＳ Ｐゴシック" pitchFamily="-28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800" b="0">
          <a:solidFill>
            <a:srgbClr val="002062"/>
          </a:solidFill>
          <a:latin typeface="+mn-lt"/>
          <a:ea typeface="ＭＳ Ｐゴシック" pitchFamily="-28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0">
          <a:solidFill>
            <a:srgbClr val="002062"/>
          </a:solidFill>
          <a:latin typeface="+mn-lt"/>
          <a:ea typeface="ＭＳ Ｐゴシック" pitchFamily="-28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 slide page background-2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791"/>
            <a:ext cx="9144000" cy="6758609"/>
          </a:xfrm>
          <a:prstGeom prst="rect">
            <a:avLst/>
          </a:prstGeom>
        </p:spPr>
      </p:pic>
      <p:sp>
        <p:nvSpPr>
          <p:cNvPr id="1027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0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31"/>
          <p:cNvSpPr txBox="1">
            <a:spLocks noChangeArrowheads="1"/>
          </p:cNvSpPr>
          <p:nvPr/>
        </p:nvSpPr>
        <p:spPr bwMode="auto">
          <a:xfrm>
            <a:off x="1536610" y="150966"/>
            <a:ext cx="7010400" cy="47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0" baseline="0">
                <a:solidFill>
                  <a:srgbClr val="002855"/>
                </a:solidFill>
                <a:latin typeface="Lucida Sans"/>
                <a:ea typeface="+mj-ea"/>
                <a:cs typeface="Lucida San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9pPr>
          </a:lstStyle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cap="all" baseline="0" dirty="0" smtClean="0">
                <a:solidFill>
                  <a:srgbClr val="002855"/>
                </a:solidFill>
              </a:rPr>
              <a:t>UC Davis </a:t>
            </a:r>
            <a:r>
              <a:rPr lang="en-US" sz="2000" b="1" cap="all" baseline="0" dirty="0" smtClean="0">
                <a:solidFill>
                  <a:srgbClr val="C99700"/>
                </a:solidFill>
              </a:rPr>
              <a:t>Viticulture and Enology</a:t>
            </a:r>
            <a:endParaRPr lang="en-US" sz="2000" b="1" cap="all" baseline="0" dirty="0">
              <a:solidFill>
                <a:srgbClr val="C99700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rgbClr val="C2990E"/>
          </a:solidFill>
          <a:latin typeface="Lucida Sans"/>
          <a:ea typeface="+mj-ea"/>
          <a:cs typeface="Lucida San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02062"/>
          </a:solidFill>
          <a:latin typeface="Lucida Sans"/>
          <a:ea typeface="+mn-ea"/>
          <a:cs typeface="Lucida San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Lucida Sans"/>
          <a:ea typeface="ＭＳ Ｐゴシック" pitchFamily="-28" charset="-128"/>
          <a:cs typeface="Lucida San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Lucida Sans"/>
          <a:ea typeface="ＭＳ Ｐゴシック" pitchFamily="-28" charset="-128"/>
          <a:cs typeface="Lucida San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Lucida Sans"/>
          <a:ea typeface="ＭＳ Ｐゴシック" pitchFamily="-28" charset="-128"/>
          <a:cs typeface="Lucida San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Lucida Sans"/>
          <a:ea typeface="ＭＳ Ｐゴシック" pitchFamily="-28" charset="-128"/>
          <a:cs typeface="Lucida San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7"/>
          <p:cNvSpPr>
            <a:spLocks noChangeArrowheads="1"/>
          </p:cNvSpPr>
          <p:nvPr/>
        </p:nvSpPr>
        <p:spPr bwMode="auto">
          <a:xfrm>
            <a:off x="0" y="1601788"/>
            <a:ext cx="9144000" cy="4870450"/>
          </a:xfrm>
          <a:prstGeom prst="rect">
            <a:avLst/>
          </a:prstGeom>
          <a:solidFill>
            <a:srgbClr val="D8D4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0"/>
            <a:ext cx="64325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Mastertitelformat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00200"/>
            <a:ext cx="8245475" cy="488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648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1029" name="Rectangle 51"/>
          <p:cNvSpPr>
            <a:spLocks noChangeArrowheads="1"/>
          </p:cNvSpPr>
          <p:nvPr/>
        </p:nvSpPr>
        <p:spPr bwMode="auto">
          <a:xfrm>
            <a:off x="7239000" y="6477000"/>
            <a:ext cx="1387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8400" rIns="0" bIns="0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DE" altLang="en-US" sz="1200" smtClean="0">
                <a:solidFill>
                  <a:srgbClr val="000000"/>
                </a:solidFill>
              </a:rPr>
              <a:t>Page </a:t>
            </a:r>
            <a:fld id="{75179397-7055-44AD-9630-E8F8DD62364D}" type="slidenum">
              <a:rPr lang="de-DE" altLang="en-US" sz="1200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altLang="en-US" sz="1200" smtClean="0">
              <a:solidFill>
                <a:srgbClr val="000000"/>
              </a:solidFill>
            </a:endParaRPr>
          </a:p>
        </p:txBody>
      </p:sp>
      <p:pic>
        <p:nvPicPr>
          <p:cNvPr id="1030" name="Picture 58" descr="BUC_sch_RGB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504825"/>
            <a:ext cx="15684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59" descr="BUC_vas_RGB 150320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1000"/>
            <a:ext cx="1828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4" name="Rectangle 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77000"/>
            <a:ext cx="670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6840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Réunion commerciale du 25/08/2008</a:t>
            </a:r>
            <a:r>
              <a:rPr lang="de-DE">
                <a:solidFill>
                  <a:srgbClr val="000000"/>
                </a:solidFill>
              </a:rPr>
              <a:t>Réunion commerciale du 26/03/2008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785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185738" indent="-185738" algn="l" rtl="0" eaLnBrk="0" fontAlgn="base" hangingPunct="0">
        <a:lnSpc>
          <a:spcPts val="2800"/>
        </a:lnSpc>
        <a:spcBef>
          <a:spcPct val="25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376238" indent="-188913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2pPr>
      <a:lvl3pPr marL="566738" indent="-188913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757238" indent="-188913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</a:defRPr>
      </a:lvl4pPr>
      <a:lvl5pPr marL="947738" indent="-188913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04938" indent="-188913" algn="l" rtl="0" fontAlgn="base">
        <a:lnSpc>
          <a:spcPts val="2800"/>
        </a:lnSpc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62138" indent="-188913" algn="l" rtl="0" fontAlgn="base">
        <a:lnSpc>
          <a:spcPts val="2800"/>
        </a:lnSpc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19338" indent="-188913" algn="l" rtl="0" fontAlgn="base">
        <a:lnSpc>
          <a:spcPts val="2800"/>
        </a:lnSpc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76538" indent="-188913" algn="l" rtl="0" fontAlgn="base">
        <a:lnSpc>
          <a:spcPts val="2800"/>
        </a:lnSpc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94352" y="2780928"/>
            <a:ext cx="7938087" cy="1512168"/>
          </a:xfrm>
        </p:spPr>
        <p:txBody>
          <a:bodyPr/>
          <a:lstStyle/>
          <a:p>
            <a:pPr algn="ctr"/>
            <a:r>
              <a:rPr lang="en-US" sz="3200" dirty="0" smtClean="0"/>
              <a:t>Impact of mechanical harvesting and optical berry sorting on wine composition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658653"/>
            <a:ext cx="7010400" cy="576064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</a:rPr>
              <a:t>Anita Oberholster</a:t>
            </a:r>
          </a:p>
          <a:p>
            <a:endParaRPr lang="en-US" sz="2400" b="1" dirty="0" smtClean="0">
              <a:solidFill>
                <a:schemeClr val="tx2"/>
              </a:solidFill>
            </a:endParaRPr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893698"/>
            <a:ext cx="3095252" cy="79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 bwMode="auto">
          <a:xfrm>
            <a:off x="971600" y="5234717"/>
            <a:ext cx="69016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C99700"/>
                </a:solidFill>
              </a:rPr>
              <a:t>Wine Flavor 101D: Techniques to Tailor Wine Composition</a:t>
            </a:r>
          </a:p>
          <a:p>
            <a:r>
              <a:rPr lang="en-US" dirty="0" smtClean="0">
                <a:solidFill>
                  <a:srgbClr val="C99700"/>
                </a:solidFill>
              </a:rPr>
              <a:t>June 5</a:t>
            </a:r>
            <a:r>
              <a:rPr lang="en-US" baseline="30000" dirty="0" smtClean="0">
                <a:solidFill>
                  <a:srgbClr val="C99700"/>
                </a:solidFill>
              </a:rPr>
              <a:t>th</a:t>
            </a:r>
            <a:r>
              <a:rPr lang="en-US" dirty="0" smtClean="0">
                <a:solidFill>
                  <a:srgbClr val="C99700"/>
                </a:solidFill>
              </a:rPr>
              <a:t>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647700"/>
          </a:xfrm>
        </p:spPr>
        <p:txBody>
          <a:bodyPr/>
          <a:lstStyle/>
          <a:p>
            <a:r>
              <a:rPr lang="en-US" dirty="0" smtClean="0"/>
              <a:t>Our study -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90700"/>
            <a:ext cx="8140700" cy="4457700"/>
          </a:xfrm>
        </p:spPr>
        <p:txBody>
          <a:bodyPr/>
          <a:lstStyle/>
          <a:p>
            <a:pPr lvl="0"/>
            <a:r>
              <a:rPr lang="en-US" dirty="0" smtClean="0"/>
              <a:t>Compare machine </a:t>
            </a:r>
            <a:r>
              <a:rPr lang="en-US" dirty="0"/>
              <a:t>harvested fruit </a:t>
            </a:r>
            <a:r>
              <a:rPr lang="en-US" dirty="0" smtClean="0"/>
              <a:t>with hand-picked fruit with and without optical berry sorting</a:t>
            </a:r>
          </a:p>
          <a:p>
            <a:r>
              <a:rPr lang="en-US" dirty="0"/>
              <a:t>Determine individual and synergistic influence of machine harvest and optical berry sorting on </a:t>
            </a:r>
            <a:r>
              <a:rPr lang="en-US" dirty="0" smtClean="0"/>
              <a:t>grape and wine composition</a:t>
            </a:r>
            <a:endParaRPr lang="en-US" dirty="0"/>
          </a:p>
          <a:p>
            <a:pPr lvl="0"/>
            <a:r>
              <a:rPr lang="en-US" dirty="0" smtClean="0"/>
              <a:t>Investigate </a:t>
            </a:r>
            <a:r>
              <a:rPr lang="en-US" dirty="0"/>
              <a:t>potential differences in wine </a:t>
            </a:r>
            <a:r>
              <a:rPr lang="en-US" dirty="0" smtClean="0"/>
              <a:t>styles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01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11560" y="5877272"/>
            <a:ext cx="1368152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710208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chemeClr val="tx2"/>
                </a:solidFill>
              </a:rPr>
              <a:t>Introduction</a:t>
            </a:r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00877"/>
            <a:ext cx="7772400" cy="4547592"/>
          </a:xfrm>
        </p:spPr>
        <p:txBody>
          <a:bodyPr>
            <a:noAutofit/>
          </a:bodyPr>
          <a:lstStyle/>
          <a:p>
            <a:r>
              <a:rPr lang="en-GB" sz="2800" dirty="0" smtClean="0"/>
              <a:t>Background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Experimental design</a:t>
            </a:r>
          </a:p>
          <a:p>
            <a:r>
              <a:rPr lang="en-GB" sz="2800" dirty="0" smtClean="0"/>
              <a:t>Chemical data</a:t>
            </a:r>
          </a:p>
          <a:p>
            <a:pPr lvl="1"/>
            <a:r>
              <a:rPr lang="en-GB" sz="2400" dirty="0" smtClean="0"/>
              <a:t>Grapes</a:t>
            </a:r>
          </a:p>
          <a:p>
            <a:pPr lvl="1"/>
            <a:r>
              <a:rPr lang="en-GB" sz="2400" dirty="0" smtClean="0"/>
              <a:t>Wines</a:t>
            </a:r>
          </a:p>
          <a:p>
            <a:pPr lvl="2"/>
            <a:r>
              <a:rPr lang="en-GB" sz="2000" dirty="0" smtClean="0"/>
              <a:t>0 and 3 months</a:t>
            </a:r>
          </a:p>
          <a:p>
            <a:r>
              <a:rPr lang="en-GB" sz="2800" dirty="0" smtClean="0"/>
              <a:t>Descriptive sensory analysis</a:t>
            </a:r>
            <a:endParaRPr lang="en-GB" sz="2800" dirty="0"/>
          </a:p>
          <a:p>
            <a:r>
              <a:rPr lang="en-GB" sz="2800" dirty="0" smtClean="0"/>
              <a:t>Conclusions</a:t>
            </a:r>
          </a:p>
          <a:p>
            <a:r>
              <a:rPr lang="en-GB" dirty="0"/>
              <a:t>Future work</a:t>
            </a:r>
          </a:p>
          <a:p>
            <a:r>
              <a:rPr lang="en-GB" sz="2800" dirty="0" smtClean="0"/>
              <a:t>Acknowledgements</a:t>
            </a:r>
          </a:p>
          <a:p>
            <a:pPr>
              <a:buNone/>
            </a:pP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8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90" y="1311797"/>
            <a:ext cx="1574799" cy="1181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799" y="1311796"/>
            <a:ext cx="1574799" cy="11810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099" y="1311795"/>
            <a:ext cx="1574799" cy="11810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3431" y="930206"/>
            <a:ext cx="181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Hand picked</a:t>
            </a:r>
            <a:endParaRPr lang="en-US" sz="16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3548" y="930206"/>
            <a:ext cx="2951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Pellenc</a:t>
            </a:r>
            <a:r>
              <a:rPr lang="en-US" sz="16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Selectiv</a:t>
            </a:r>
            <a:r>
              <a:rPr lang="en-US" sz="16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’ harvester</a:t>
            </a:r>
            <a:endParaRPr lang="en-US" sz="16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36428" y="915411"/>
            <a:ext cx="3228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Bow rod machine harvester</a:t>
            </a:r>
            <a:endParaRPr lang="en-US" sz="16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8689" y="2623239"/>
            <a:ext cx="8491967" cy="1165801"/>
            <a:chOff x="298689" y="2191191"/>
            <a:chExt cx="8491967" cy="1165801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3850084" y="2191191"/>
              <a:ext cx="544114" cy="581025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298689" y="2191192"/>
              <a:ext cx="8491967" cy="1165800"/>
              <a:chOff x="298689" y="1990724"/>
              <a:chExt cx="8491967" cy="1165800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1563289" y="1990725"/>
                <a:ext cx="640080" cy="581025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4394198" y="1990724"/>
                <a:ext cx="640080" cy="581025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7204074" y="1990724"/>
                <a:ext cx="640080" cy="581025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>
                <a:off x="1019175" y="1990724"/>
                <a:ext cx="544114" cy="581025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>
                <a:off x="6680993" y="1990724"/>
                <a:ext cx="544114" cy="581025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298689" y="2555765"/>
                <a:ext cx="144097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Lucida Sans" panose="020B0602030504090204" pitchFamily="34" charset="0"/>
                    <a:cs typeface="Aparajita" panose="020B0604020202020204" pitchFamily="34" charset="0"/>
                  </a:rPr>
                  <a:t>No sorting</a:t>
                </a:r>
                <a:endParaRPr lang="en-US" sz="1600" b="1" dirty="0">
                  <a:solidFill>
                    <a:schemeClr val="bg1"/>
                  </a:solidFill>
                  <a:latin typeface="Lucida Sans" panose="020B0602030504090204" pitchFamily="34" charset="0"/>
                  <a:cs typeface="Aparajita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129598" y="2571749"/>
                <a:ext cx="144097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Lucida Sans" panose="020B0602030504090204" pitchFamily="34" charset="0"/>
                    <a:cs typeface="Aparajita" panose="020B0604020202020204" pitchFamily="34" charset="0"/>
                  </a:rPr>
                  <a:t>No sorting</a:t>
                </a:r>
                <a:endParaRPr lang="en-US" sz="1600" b="1" dirty="0">
                  <a:solidFill>
                    <a:schemeClr val="bg1"/>
                  </a:solidFill>
                  <a:latin typeface="Lucida Sans" panose="020B0602030504090204" pitchFamily="34" charset="0"/>
                  <a:cs typeface="Aparajita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908714" y="2555764"/>
                <a:ext cx="144097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Lucida Sans" panose="020B0602030504090204" pitchFamily="34" charset="0"/>
                    <a:cs typeface="Aparajita" panose="020B0604020202020204" pitchFamily="34" charset="0"/>
                  </a:rPr>
                  <a:t>No sorting</a:t>
                </a:r>
                <a:endParaRPr lang="en-US" sz="1600" b="1" dirty="0">
                  <a:solidFill>
                    <a:schemeClr val="bg1"/>
                  </a:solidFill>
                  <a:latin typeface="Lucida Sans" panose="020B0602030504090204" pitchFamily="34" charset="0"/>
                  <a:cs typeface="Aparajita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542255" y="2560320"/>
                <a:ext cx="14409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Lucida Sans" panose="020B0602030504090204" pitchFamily="34" charset="0"/>
                    <a:cs typeface="Aparajita" panose="020B0604020202020204" pitchFamily="34" charset="0"/>
                  </a:rPr>
                  <a:t>Optical sorting</a:t>
                </a:r>
                <a:endParaRPr lang="en-US" sz="1600" b="1" dirty="0">
                  <a:solidFill>
                    <a:schemeClr val="bg1"/>
                  </a:solidFill>
                  <a:latin typeface="Lucida Sans" panose="020B0602030504090204" pitchFamily="34" charset="0"/>
                  <a:cs typeface="Aparajita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335659" y="2571749"/>
                <a:ext cx="14409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Lucida Sans" panose="020B0602030504090204" pitchFamily="34" charset="0"/>
                    <a:cs typeface="Aparajita" panose="020B0604020202020204" pitchFamily="34" charset="0"/>
                  </a:rPr>
                  <a:t>Optical sorting</a:t>
                </a:r>
                <a:endParaRPr lang="en-US" sz="1600" b="1" dirty="0">
                  <a:solidFill>
                    <a:schemeClr val="bg1"/>
                  </a:solidFill>
                  <a:latin typeface="Lucida Sans" panose="020B0602030504090204" pitchFamily="34" charset="0"/>
                  <a:cs typeface="Aparajita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349685" y="2555763"/>
                <a:ext cx="14409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Lucida Sans" panose="020B0602030504090204" pitchFamily="34" charset="0"/>
                    <a:cs typeface="Aparajita" panose="020B0604020202020204" pitchFamily="34" charset="0"/>
                  </a:rPr>
                  <a:t>Optical sorting</a:t>
                </a:r>
                <a:endParaRPr lang="en-US" sz="1600" b="1" dirty="0">
                  <a:solidFill>
                    <a:schemeClr val="bg1"/>
                  </a:solidFill>
                  <a:latin typeface="Lucida Sans" panose="020B0602030504090204" pitchFamily="34" charset="0"/>
                  <a:cs typeface="Aparajita" panose="020B0604020202020204" pitchFamily="34" charset="0"/>
                </a:endParaRPr>
              </a:p>
            </p:txBody>
          </p:sp>
        </p:grp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44" y="3925086"/>
            <a:ext cx="3851054" cy="28882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34278" y="4236764"/>
            <a:ext cx="35802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Analysis</a:t>
            </a:r>
            <a:r>
              <a:rPr lang="en-US" sz="16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Adams-Harbertson assay, UV-Vis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HPLC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GCMS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Descriptive sensory analysis</a:t>
            </a:r>
            <a:endParaRPr lang="en-US" sz="20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0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11560" y="2924944"/>
            <a:ext cx="6129234" cy="3855154"/>
            <a:chOff x="1264085" y="2047471"/>
            <a:chExt cx="6345258" cy="435921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4085" y="2047471"/>
              <a:ext cx="6345258" cy="4359210"/>
            </a:xfrm>
            <a:prstGeom prst="rect">
              <a:avLst/>
            </a:prstGeom>
          </p:spPr>
        </p:pic>
        <p:sp>
          <p:nvSpPr>
            <p:cNvPr id="3" name="Right Arrow 2"/>
            <p:cNvSpPr/>
            <p:nvPr/>
          </p:nvSpPr>
          <p:spPr>
            <a:xfrm>
              <a:off x="3703067" y="3306727"/>
              <a:ext cx="733647" cy="45720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63164" y="1149712"/>
            <a:ext cx="80573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Pinot noir clone 667, 1103 Paulsen rootstock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Russian River Valley AVA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Harvested at night on September 17, 2013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Harvest method alternated to minimize row to row variation</a:t>
            </a:r>
          </a:p>
        </p:txBody>
      </p:sp>
    </p:spTree>
    <p:extLst>
      <p:ext uri="{BB962C8B-B14F-4D97-AF65-F5344CB8AC3E}">
        <p14:creationId xmlns:p14="http://schemas.microsoft.com/office/powerpoint/2010/main" val="304611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7" y="1576135"/>
            <a:ext cx="4347411" cy="32605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946" y="1576135"/>
            <a:ext cx="4357281" cy="32671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5067300"/>
            <a:ext cx="3075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Hand Harvested</a:t>
            </a:r>
            <a:endParaRPr lang="en-US" sz="24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5067300"/>
            <a:ext cx="3233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Machine Harvested</a:t>
            </a:r>
            <a:endParaRPr lang="en-US" sz="24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20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11560" y="5949280"/>
            <a:ext cx="720080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985023"/>
            <a:ext cx="8460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Bucher </a:t>
            </a:r>
            <a:r>
              <a:rPr lang="en-US" sz="2800" b="1" dirty="0" err="1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Vaslin</a:t>
            </a:r>
            <a:r>
              <a:rPr lang="en-US" sz="28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Vistalys</a:t>
            </a:r>
            <a:r>
              <a:rPr lang="en-US" sz="28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 R1 Optical Sorter</a:t>
            </a:r>
            <a:endParaRPr lang="en-US" sz="2800" b="1" dirty="0">
              <a:solidFill>
                <a:schemeClr val="tx2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628800"/>
            <a:ext cx="6703201" cy="502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8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14415"/>
            <a:ext cx="7734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Bucher </a:t>
            </a:r>
            <a:r>
              <a:rPr lang="en-US" sz="2800" b="1" dirty="0" err="1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Vaslin</a:t>
            </a:r>
            <a:r>
              <a:rPr lang="en-US" sz="28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Vistalys</a:t>
            </a:r>
            <a:r>
              <a:rPr lang="en-US" sz="28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 R1 Optical Sorter</a:t>
            </a:r>
            <a:endParaRPr lang="en-US" sz="2800" b="1" dirty="0">
              <a:solidFill>
                <a:schemeClr val="tx2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259" y="3342566"/>
            <a:ext cx="3565673" cy="317020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27584" y="1556792"/>
            <a:ext cx="77768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Uses 100 ejection nozzles, 6 bar air blasts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1,000 FPS, 10 billions pixels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1-5 tons/hour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Training process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342565"/>
            <a:ext cx="4226944" cy="317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71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19051"/>
            <a:ext cx="7734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Winemaking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9712" y="1542271"/>
            <a:ext cx="63689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Triplicate </a:t>
            </a: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30 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gal ferments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Whole berry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300 </a:t>
            </a: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ppm 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YAN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50 </a:t>
            </a: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ppm 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SO</a:t>
            </a:r>
            <a:r>
              <a:rPr lang="en-US" sz="2000" b="1" baseline="-25000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2</a:t>
            </a:r>
            <a:endParaRPr lang="en-US" sz="2000" b="1" dirty="0" smtClean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I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noculated for primary and secondary fermentation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3 </a:t>
            </a: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pump-overs/day, 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one </a:t>
            </a:r>
            <a:r>
              <a:rPr lang="en-US" sz="2000" b="1" dirty="0" err="1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aerative</a:t>
            </a:r>
            <a:endParaRPr lang="en-US" sz="2000" b="1" dirty="0" smtClean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5616624" cy="317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7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11560" y="5877272"/>
            <a:ext cx="1368152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710208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chemeClr val="tx2"/>
                </a:solidFill>
              </a:rPr>
              <a:t>Introduction</a:t>
            </a:r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00877"/>
            <a:ext cx="7772400" cy="4547592"/>
          </a:xfrm>
        </p:spPr>
        <p:txBody>
          <a:bodyPr>
            <a:noAutofit/>
          </a:bodyPr>
          <a:lstStyle/>
          <a:p>
            <a:r>
              <a:rPr lang="en-GB" sz="2800" dirty="0" smtClean="0"/>
              <a:t>Background</a:t>
            </a:r>
          </a:p>
          <a:p>
            <a:r>
              <a:rPr lang="en-GB" dirty="0" smtClean="0"/>
              <a:t>Experimental design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Chemical data</a:t>
            </a:r>
          </a:p>
          <a:p>
            <a:pPr lvl="1"/>
            <a:r>
              <a:rPr lang="en-GB" sz="2400" dirty="0" smtClean="0">
                <a:solidFill>
                  <a:schemeClr val="tx2"/>
                </a:solidFill>
              </a:rPr>
              <a:t>Grapes</a:t>
            </a:r>
          </a:p>
          <a:p>
            <a:pPr lvl="1"/>
            <a:r>
              <a:rPr lang="en-GB" sz="2400" dirty="0" smtClean="0"/>
              <a:t>Wines</a:t>
            </a:r>
          </a:p>
          <a:p>
            <a:pPr lvl="2"/>
            <a:r>
              <a:rPr lang="en-GB" sz="2000" dirty="0" smtClean="0"/>
              <a:t>0 and 3 months</a:t>
            </a:r>
          </a:p>
          <a:p>
            <a:pPr lvl="1"/>
            <a:r>
              <a:rPr lang="en-GB" sz="2400" dirty="0" smtClean="0"/>
              <a:t>Descriptive sensory analysis</a:t>
            </a:r>
            <a:endParaRPr lang="en-GB" sz="2400" dirty="0"/>
          </a:p>
          <a:p>
            <a:r>
              <a:rPr lang="en-GB" sz="2800" dirty="0" smtClean="0"/>
              <a:t>Conclusions</a:t>
            </a:r>
          </a:p>
          <a:p>
            <a:r>
              <a:rPr lang="en-GB" dirty="0"/>
              <a:t>Future work</a:t>
            </a:r>
          </a:p>
          <a:p>
            <a:r>
              <a:rPr lang="en-GB" sz="2800" dirty="0" smtClean="0"/>
              <a:t>Acknowledgements</a:t>
            </a:r>
          </a:p>
          <a:p>
            <a:pPr>
              <a:buNone/>
            </a:pP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63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2571813"/>
              </p:ext>
            </p:extLst>
          </p:nvPr>
        </p:nvGraphicFramePr>
        <p:xfrm>
          <a:off x="856432" y="1677236"/>
          <a:ext cx="7303277" cy="2595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15866"/>
                <a:gridCol w="1637414"/>
                <a:gridCol w="1637414"/>
                <a:gridCol w="15125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Treatments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 (g/L)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Hand,</a:t>
                      </a:r>
                      <a:r>
                        <a:rPr lang="en-US" baseline="0" dirty="0" smtClean="0"/>
                        <a:t> no sort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24.6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Hand,</a:t>
                      </a:r>
                      <a:r>
                        <a:rPr lang="en-US" baseline="0" dirty="0" smtClean="0"/>
                        <a:t> optical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24.3 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Selectiv</a:t>
                      </a:r>
                      <a:r>
                        <a:rPr lang="en-US" dirty="0" smtClean="0"/>
                        <a:t>’,</a:t>
                      </a:r>
                      <a:r>
                        <a:rPr lang="en-US" baseline="0" dirty="0" smtClean="0"/>
                        <a:t> no sort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Selectiv</a:t>
                      </a:r>
                      <a:r>
                        <a:rPr lang="en-US" dirty="0" smtClean="0"/>
                        <a:t>’,</a:t>
                      </a:r>
                      <a:r>
                        <a:rPr lang="en-US" baseline="0" dirty="0" smtClean="0"/>
                        <a:t> optical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Machine,</a:t>
                      </a:r>
                      <a:r>
                        <a:rPr lang="en-US" baseline="0" dirty="0" smtClean="0"/>
                        <a:t> no sort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Machine,</a:t>
                      </a:r>
                      <a:r>
                        <a:rPr lang="en-US" baseline="0" dirty="0" smtClean="0"/>
                        <a:t> optical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24.3 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3568" y="980728"/>
            <a:ext cx="7734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Chemical analyses of grape musts</a:t>
            </a:r>
            <a:endParaRPr lang="en-US" sz="2800" b="1" dirty="0">
              <a:solidFill>
                <a:schemeClr val="tx2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0377" y="4689477"/>
            <a:ext cx="6919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* Significantly lower (</a:t>
            </a:r>
            <a:r>
              <a:rPr lang="en-US" sz="2000" b="1" i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p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&lt;0.05)</a:t>
            </a:r>
            <a:endParaRPr lang="en-US" sz="20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60" y="6615701"/>
            <a:ext cx="57461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Hendrickson </a:t>
            </a:r>
            <a:r>
              <a:rPr lang="en-US" sz="1050" dirty="0">
                <a:solidFill>
                  <a:schemeClr val="bg1"/>
                </a:solidFill>
                <a:cs typeface="Aparajita" panose="020B0604020202020204" pitchFamily="34" charset="0"/>
              </a:rPr>
              <a:t>et al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., Am. J. </a:t>
            </a:r>
            <a:r>
              <a:rPr lang="en-US" sz="1050" dirty="0" err="1" smtClean="0">
                <a:solidFill>
                  <a:schemeClr val="bg1"/>
                </a:solidFill>
                <a:cs typeface="Aparajita" panose="020B0604020202020204" pitchFamily="34" charset="0"/>
              </a:rPr>
              <a:t>Vitic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 Enol. </a:t>
            </a:r>
            <a:r>
              <a:rPr lang="en-US" sz="1050" dirty="0" smtClean="0">
                <a:solidFill>
                  <a:srgbClr val="10034C"/>
                </a:solidFill>
                <a:cs typeface="Aparajita" panose="020B0604020202020204" pitchFamily="34" charset="0"/>
              </a:rPr>
              <a:t>(In review)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5108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11560" y="5877272"/>
            <a:ext cx="1368152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710208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chemeClr val="tx2"/>
                </a:solidFill>
              </a:rPr>
              <a:t>Introduction</a:t>
            </a:r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00877"/>
            <a:ext cx="7772400" cy="4547592"/>
          </a:xfrm>
        </p:spPr>
        <p:txBody>
          <a:bodyPr>
            <a:noAutofit/>
          </a:bodyPr>
          <a:lstStyle/>
          <a:p>
            <a:r>
              <a:rPr lang="en-GB" sz="2800" dirty="0" smtClean="0"/>
              <a:t>Background</a:t>
            </a:r>
          </a:p>
          <a:p>
            <a:r>
              <a:rPr lang="en-GB" dirty="0" smtClean="0"/>
              <a:t>Experimental design</a:t>
            </a:r>
          </a:p>
          <a:p>
            <a:r>
              <a:rPr lang="en-GB" sz="2800" dirty="0" smtClean="0"/>
              <a:t>Chemical data</a:t>
            </a:r>
          </a:p>
          <a:p>
            <a:pPr lvl="1"/>
            <a:r>
              <a:rPr lang="en-GB" sz="2400" dirty="0" smtClean="0"/>
              <a:t>Grapes</a:t>
            </a:r>
          </a:p>
          <a:p>
            <a:pPr lvl="1"/>
            <a:r>
              <a:rPr lang="en-GB" sz="2400" dirty="0" smtClean="0"/>
              <a:t>Wines</a:t>
            </a:r>
          </a:p>
          <a:p>
            <a:pPr lvl="2"/>
            <a:r>
              <a:rPr lang="en-GB" sz="2000" dirty="0" smtClean="0"/>
              <a:t>0 and 3 months</a:t>
            </a:r>
          </a:p>
          <a:p>
            <a:r>
              <a:rPr lang="en-GB" sz="2800" dirty="0" smtClean="0"/>
              <a:t>Descriptive sensory analysis</a:t>
            </a:r>
            <a:endParaRPr lang="en-GB" sz="2800" dirty="0"/>
          </a:p>
          <a:p>
            <a:r>
              <a:rPr lang="en-GB" sz="2800" dirty="0" smtClean="0"/>
              <a:t>Conclusions</a:t>
            </a:r>
          </a:p>
          <a:p>
            <a:r>
              <a:rPr lang="en-GB" dirty="0"/>
              <a:t>Future work</a:t>
            </a:r>
          </a:p>
          <a:p>
            <a:r>
              <a:rPr lang="en-GB" sz="2800" dirty="0" smtClean="0"/>
              <a:t>Acknowledgements</a:t>
            </a:r>
          </a:p>
          <a:p>
            <a:pPr>
              <a:buNone/>
            </a:pPr>
            <a:endParaRPr lang="en-GB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11560" y="5877272"/>
            <a:ext cx="1368152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710208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chemeClr val="tx2"/>
                </a:solidFill>
              </a:rPr>
              <a:t>Introduction</a:t>
            </a:r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00877"/>
            <a:ext cx="7772400" cy="4547592"/>
          </a:xfrm>
        </p:spPr>
        <p:txBody>
          <a:bodyPr>
            <a:noAutofit/>
          </a:bodyPr>
          <a:lstStyle/>
          <a:p>
            <a:r>
              <a:rPr lang="en-GB" sz="2800" dirty="0" smtClean="0"/>
              <a:t>Background</a:t>
            </a:r>
          </a:p>
          <a:p>
            <a:r>
              <a:rPr lang="en-GB" dirty="0" smtClean="0"/>
              <a:t>Experimental design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Chemical data</a:t>
            </a:r>
          </a:p>
          <a:p>
            <a:pPr lvl="1"/>
            <a:r>
              <a:rPr lang="en-GB" sz="2400" dirty="0" smtClean="0"/>
              <a:t>Grapes</a:t>
            </a:r>
          </a:p>
          <a:p>
            <a:pPr lvl="1"/>
            <a:r>
              <a:rPr lang="en-GB" sz="2400" dirty="0" smtClean="0">
                <a:solidFill>
                  <a:schemeClr val="tx2"/>
                </a:solidFill>
              </a:rPr>
              <a:t>Wines</a:t>
            </a:r>
          </a:p>
          <a:p>
            <a:pPr lvl="2"/>
            <a:r>
              <a:rPr lang="en-GB" sz="2000" dirty="0" smtClean="0">
                <a:solidFill>
                  <a:schemeClr val="tx2"/>
                </a:solidFill>
              </a:rPr>
              <a:t>0 and 3 months</a:t>
            </a:r>
          </a:p>
          <a:p>
            <a:r>
              <a:rPr lang="en-GB" sz="2800" dirty="0" smtClean="0"/>
              <a:t>Descriptive sensory analysis</a:t>
            </a:r>
            <a:endParaRPr lang="en-GB" sz="2800" dirty="0"/>
          </a:p>
          <a:p>
            <a:r>
              <a:rPr lang="en-GB" sz="2800" dirty="0" smtClean="0"/>
              <a:t>Conclusions</a:t>
            </a:r>
          </a:p>
          <a:p>
            <a:r>
              <a:rPr lang="en-GB" dirty="0"/>
              <a:t>Future work</a:t>
            </a:r>
          </a:p>
          <a:p>
            <a:r>
              <a:rPr lang="en-GB" sz="2800" dirty="0" smtClean="0"/>
              <a:t>Acknowledgements</a:t>
            </a:r>
          </a:p>
          <a:p>
            <a:pPr>
              <a:buNone/>
            </a:pP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8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539552" y="5880606"/>
            <a:ext cx="1512168" cy="50072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352928" cy="792088"/>
          </a:xfrm>
        </p:spPr>
        <p:txBody>
          <a:bodyPr/>
          <a:lstStyle/>
          <a:p>
            <a:r>
              <a:rPr lang="en-US" dirty="0" smtClean="0"/>
              <a:t>Chemical analyses of wines at bottling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846865"/>
              </p:ext>
            </p:extLst>
          </p:nvPr>
        </p:nvGraphicFramePr>
        <p:xfrm>
          <a:off x="611560" y="1878816"/>
          <a:ext cx="8049963" cy="3134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28192"/>
                <a:gridCol w="1008112"/>
                <a:gridCol w="1001143"/>
                <a:gridCol w="1078129"/>
                <a:gridCol w="1078129"/>
                <a:gridCol w="1078129"/>
                <a:gridCol w="10781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Treatments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v/v ETOH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 (g/L)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RS (g/L)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Malic acid (g/L)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 (g/L)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HHNS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dirty="0" smtClean="0"/>
                        <a:t>HHVS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PSNS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PSVS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MHNS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MHVS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54099" y="5095776"/>
            <a:ext cx="45718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HHNS – Hand-picked not sorted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HHVS – Hand-picked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vistalys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sorted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PSNS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Pellenc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Selectiv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’ 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not sorted</a:t>
            </a:r>
            <a:endParaRPr lang="en-US" sz="160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PSVS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-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Pellenc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Selectiv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’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vistalys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sorted</a:t>
            </a:r>
            <a:endParaRPr lang="en-US" sz="160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MHNS - Mechanical harvest 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not sorted</a:t>
            </a:r>
            <a:endParaRPr lang="en-US" sz="160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MHVS - 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Mechanical harvest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vistalys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 sorted</a:t>
            </a:r>
          </a:p>
        </p:txBody>
      </p:sp>
      <p:sp>
        <p:nvSpPr>
          <p:cNvPr id="6" name="Rectangle 5"/>
          <p:cNvSpPr/>
          <p:nvPr/>
        </p:nvSpPr>
        <p:spPr>
          <a:xfrm>
            <a:off x="611560" y="6615701"/>
            <a:ext cx="57461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Hendrickson </a:t>
            </a:r>
            <a:r>
              <a:rPr lang="en-US" sz="1050" dirty="0">
                <a:solidFill>
                  <a:schemeClr val="bg1"/>
                </a:solidFill>
                <a:cs typeface="Aparajita" panose="020B0604020202020204" pitchFamily="34" charset="0"/>
              </a:rPr>
              <a:t>et al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., Am. J. </a:t>
            </a:r>
            <a:r>
              <a:rPr lang="en-US" sz="1050" dirty="0" err="1" smtClean="0">
                <a:solidFill>
                  <a:schemeClr val="bg1"/>
                </a:solidFill>
                <a:cs typeface="Aparajita" panose="020B0604020202020204" pitchFamily="34" charset="0"/>
              </a:rPr>
              <a:t>Vitic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 Enol. </a:t>
            </a:r>
            <a:r>
              <a:rPr lang="en-US" sz="1050" dirty="0" smtClean="0">
                <a:solidFill>
                  <a:srgbClr val="10034C"/>
                </a:solidFill>
                <a:cs typeface="Aparajita" panose="020B0604020202020204" pitchFamily="34" charset="0"/>
              </a:rPr>
              <a:t>(In review)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82245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1753" y="5949280"/>
            <a:ext cx="1369967" cy="50861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1753" y="980728"/>
            <a:ext cx="8123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Wine </a:t>
            </a:r>
            <a:r>
              <a:rPr lang="en-US" sz="2800" b="1" dirty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Data: </a:t>
            </a:r>
            <a:r>
              <a:rPr lang="en-US" sz="2800" b="1" dirty="0" smtClean="0">
                <a:solidFill>
                  <a:schemeClr val="tx2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UV-VIS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4707" y="6257835"/>
            <a:ext cx="6323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Sorting eliminates hue differences</a:t>
            </a:r>
            <a:endParaRPr lang="en-US" sz="20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737" y="1477233"/>
            <a:ext cx="7903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No differences in color </a:t>
            </a: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density (A</a:t>
            </a:r>
            <a:r>
              <a:rPr lang="en-US" sz="2000" b="1" baseline="-25000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420 </a:t>
            </a: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+ A</a:t>
            </a:r>
            <a:r>
              <a:rPr lang="en-US" sz="2000" b="1" baseline="-25000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520 </a:t>
            </a: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+ A</a:t>
            </a:r>
            <a:r>
              <a:rPr lang="en-US" sz="2000" b="1" baseline="-25000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620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) by 3 months (not shown)</a:t>
            </a:r>
            <a:endParaRPr lang="en-US" sz="20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603969257"/>
              </p:ext>
            </p:extLst>
          </p:nvPr>
        </p:nvGraphicFramePr>
        <p:xfrm>
          <a:off x="951743" y="2225342"/>
          <a:ext cx="6829145" cy="3984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Oval 3"/>
          <p:cNvSpPr/>
          <p:nvPr/>
        </p:nvSpPr>
        <p:spPr>
          <a:xfrm>
            <a:off x="2698595" y="2798510"/>
            <a:ext cx="475341" cy="4125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1"/>
              </a:solidFill>
              <a:latin typeface="Lucida Sans" panose="020B060203050409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58445" y="2754720"/>
            <a:ext cx="475341" cy="4125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/>
              </a:solidFill>
              <a:latin typeface="Lucida Sans" panose="020B060203050409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743430" y="2765858"/>
            <a:ext cx="475341" cy="4125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1"/>
              </a:solidFill>
              <a:latin typeface="Lucida Sans" panose="020B0602030504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37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8064896" cy="360040"/>
          </a:xfrm>
        </p:spPr>
        <p:txBody>
          <a:bodyPr/>
          <a:lstStyle/>
          <a:p>
            <a:r>
              <a:rPr lang="en-US" sz="2800" dirty="0" smtClean="0"/>
              <a:t>Total phenols in final wines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0398243"/>
              </p:ext>
            </p:extLst>
          </p:nvPr>
        </p:nvGraphicFramePr>
        <p:xfrm>
          <a:off x="539552" y="1628800"/>
          <a:ext cx="568863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458112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Total phenolic </a:t>
            </a:r>
            <a:r>
              <a:rPr lang="en-US" sz="1200" b="1" dirty="0" smtClean="0">
                <a:solidFill>
                  <a:schemeClr val="bg1"/>
                </a:solidFill>
              </a:rPr>
              <a:t>concentration in </a:t>
            </a:r>
            <a:r>
              <a:rPr lang="en-US" sz="1200" b="1" dirty="0">
                <a:solidFill>
                  <a:schemeClr val="bg1"/>
                </a:solidFill>
              </a:rPr>
              <a:t>wines after 3 months of aging as determined by the Adams-Harbertson assay.  Treatments sharing common letters do not differ significantly at p&lt;0.05 (n=9).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5345921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Sorting 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decreased </a:t>
            </a: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phenol 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levels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This pattern confirmed by HPLC </a:t>
            </a:r>
            <a:r>
              <a:rPr lang="en-US" sz="2000" b="1" dirty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(</a:t>
            </a:r>
            <a:r>
              <a:rPr lang="en-US" sz="2000" b="1" dirty="0" err="1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catechin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, </a:t>
            </a:r>
            <a:r>
              <a:rPr lang="en-US" sz="2000" b="1" dirty="0" err="1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epicatechin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, and tannin)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Whole-berry fermentations  </a:t>
            </a:r>
          </a:p>
        </p:txBody>
      </p:sp>
    </p:spTree>
    <p:extLst>
      <p:ext uri="{BB962C8B-B14F-4D97-AF65-F5344CB8AC3E}">
        <p14:creationId xmlns:p14="http://schemas.microsoft.com/office/powerpoint/2010/main" val="171007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064896" cy="360040"/>
          </a:xfrm>
        </p:spPr>
        <p:txBody>
          <a:bodyPr/>
          <a:lstStyle/>
          <a:p>
            <a:r>
              <a:rPr lang="en-US" sz="2800" dirty="0" smtClean="0"/>
              <a:t>Total </a:t>
            </a:r>
            <a:r>
              <a:rPr lang="en-US" sz="2800" dirty="0" err="1" smtClean="0"/>
              <a:t>anthocyanins</a:t>
            </a:r>
            <a:r>
              <a:rPr lang="en-US" sz="2800" dirty="0" smtClean="0"/>
              <a:t> in final wines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4726885"/>
            <a:ext cx="8316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</a:rPr>
              <a:t>anthocyanin concentration in </a:t>
            </a:r>
            <a:r>
              <a:rPr lang="en-US" sz="1200" b="1" dirty="0">
                <a:solidFill>
                  <a:schemeClr val="bg1"/>
                </a:solidFill>
              </a:rPr>
              <a:t>wines after 3 months of aging as determined by the Adams-Harbertson assay.  Treatments sharing common letters do not differ significantly at p&lt;0.05 (n=9).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723698560"/>
              </p:ext>
            </p:extLst>
          </p:nvPr>
        </p:nvGraphicFramePr>
        <p:xfrm>
          <a:off x="827584" y="1268760"/>
          <a:ext cx="6449500" cy="3470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5345921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Anthocyanins</a:t>
            </a: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 decrease with aging with simultaneous increase in pol. pigments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Confirmed with RP-HPLC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Whole-berry fermentations  </a:t>
            </a:r>
          </a:p>
        </p:txBody>
      </p:sp>
    </p:spTree>
    <p:extLst>
      <p:ext uri="{BB962C8B-B14F-4D97-AF65-F5344CB8AC3E}">
        <p14:creationId xmlns:p14="http://schemas.microsoft.com/office/powerpoint/2010/main" val="262873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72443" y="5742483"/>
            <a:ext cx="1759780" cy="49482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83822" y="6093296"/>
            <a:ext cx="8408658" cy="74337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200" b="1" dirty="0">
                <a:solidFill>
                  <a:schemeClr val="bg1"/>
                </a:solidFill>
                <a:ea typeface="Times New Roman"/>
              </a:rPr>
              <a:t>Score (A) and loadings (B) plots of a principle component analysis (PCA) of scaled data of the significant (p&lt;0.05) volatile compounds analyzed by GCMS in wines after 3 months in bottle (n=9).</a:t>
            </a:r>
            <a:endParaRPr lang="en-US" sz="1200" b="1" dirty="0">
              <a:solidFill>
                <a:schemeClr val="bg1"/>
              </a:solidFill>
              <a:effectLst/>
              <a:ea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81100"/>
            <a:ext cx="8064500" cy="647700"/>
          </a:xfrm>
        </p:spPr>
        <p:txBody>
          <a:bodyPr/>
          <a:lstStyle/>
          <a:p>
            <a:r>
              <a:rPr lang="en-US" dirty="0" smtClean="0"/>
              <a:t>PCA of GC-MS results: wines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 bwMode="auto">
          <a:xfrm>
            <a:off x="368926" y="1768311"/>
            <a:ext cx="8208009" cy="4324985"/>
            <a:chOff x="5" y="-4"/>
            <a:chExt cx="7001" cy="3378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5" y="1"/>
              <a:ext cx="6012" cy="3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8" y="-4"/>
              <a:ext cx="6017" cy="3378"/>
              <a:chOff x="8" y="-4"/>
              <a:chExt cx="6017" cy="3378"/>
            </a:xfrm>
          </p:grpSpPr>
          <p:sp>
            <p:nvSpPr>
              <p:cNvPr id="71" name="Rectangle 70"/>
              <p:cNvSpPr>
                <a:spLocks noChangeArrowheads="1"/>
              </p:cNvSpPr>
              <p:nvPr/>
            </p:nvSpPr>
            <p:spPr bwMode="auto">
              <a:xfrm>
                <a:off x="2110" y="113"/>
                <a:ext cx="24" cy="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Rectangle 71"/>
              <p:cNvSpPr>
                <a:spLocks noChangeArrowheads="1"/>
              </p:cNvSpPr>
              <p:nvPr/>
            </p:nvSpPr>
            <p:spPr bwMode="auto">
              <a:xfrm>
                <a:off x="2110" y="162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Rectangle 72"/>
              <p:cNvSpPr>
                <a:spLocks noChangeArrowheads="1"/>
              </p:cNvSpPr>
              <p:nvPr/>
            </p:nvSpPr>
            <p:spPr bwMode="auto">
              <a:xfrm>
                <a:off x="2102" y="122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Rectangle 73"/>
              <p:cNvSpPr>
                <a:spLocks noChangeArrowheads="1"/>
              </p:cNvSpPr>
              <p:nvPr/>
            </p:nvSpPr>
            <p:spPr bwMode="auto">
              <a:xfrm>
                <a:off x="2102" y="154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Rectangle 74"/>
              <p:cNvSpPr>
                <a:spLocks noChangeArrowheads="1"/>
              </p:cNvSpPr>
              <p:nvPr/>
            </p:nvSpPr>
            <p:spPr bwMode="auto">
              <a:xfrm>
                <a:off x="2094" y="130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Rectangle 75"/>
              <p:cNvSpPr>
                <a:spLocks noChangeArrowheads="1"/>
              </p:cNvSpPr>
              <p:nvPr/>
            </p:nvSpPr>
            <p:spPr bwMode="auto">
              <a:xfrm>
                <a:off x="2094" y="146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Rectangle 76"/>
              <p:cNvSpPr>
                <a:spLocks noChangeArrowheads="1"/>
              </p:cNvSpPr>
              <p:nvPr/>
            </p:nvSpPr>
            <p:spPr bwMode="auto">
              <a:xfrm>
                <a:off x="2094" y="138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Rectangle 77"/>
              <p:cNvSpPr>
                <a:spLocks noChangeArrowheads="1"/>
              </p:cNvSpPr>
              <p:nvPr/>
            </p:nvSpPr>
            <p:spPr bwMode="auto">
              <a:xfrm>
                <a:off x="2094" y="138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2094" y="113"/>
                <a:ext cx="48" cy="49"/>
              </a:xfrm>
              <a:prstGeom prst="ellips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Rectangle 79"/>
              <p:cNvSpPr>
                <a:spLocks noChangeArrowheads="1"/>
              </p:cNvSpPr>
              <p:nvPr/>
            </p:nvSpPr>
            <p:spPr bwMode="auto">
              <a:xfrm>
                <a:off x="2727" y="772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Rectangle 80"/>
              <p:cNvSpPr>
                <a:spLocks noChangeArrowheads="1"/>
              </p:cNvSpPr>
              <p:nvPr/>
            </p:nvSpPr>
            <p:spPr bwMode="auto">
              <a:xfrm>
                <a:off x="2727" y="820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Rectangle 81"/>
              <p:cNvSpPr>
                <a:spLocks noChangeArrowheads="1"/>
              </p:cNvSpPr>
              <p:nvPr/>
            </p:nvSpPr>
            <p:spPr bwMode="auto">
              <a:xfrm>
                <a:off x="2719" y="780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Rectangle 82"/>
              <p:cNvSpPr>
                <a:spLocks noChangeArrowheads="1"/>
              </p:cNvSpPr>
              <p:nvPr/>
            </p:nvSpPr>
            <p:spPr bwMode="auto">
              <a:xfrm>
                <a:off x="2719" y="812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Rectangle 83"/>
              <p:cNvSpPr>
                <a:spLocks noChangeArrowheads="1"/>
              </p:cNvSpPr>
              <p:nvPr/>
            </p:nvSpPr>
            <p:spPr bwMode="auto">
              <a:xfrm>
                <a:off x="2711" y="788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Rectangle 84"/>
              <p:cNvSpPr>
                <a:spLocks noChangeArrowheads="1"/>
              </p:cNvSpPr>
              <p:nvPr/>
            </p:nvSpPr>
            <p:spPr bwMode="auto">
              <a:xfrm>
                <a:off x="2711" y="804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Rectangle 85"/>
              <p:cNvSpPr>
                <a:spLocks noChangeArrowheads="1"/>
              </p:cNvSpPr>
              <p:nvPr/>
            </p:nvSpPr>
            <p:spPr bwMode="auto">
              <a:xfrm>
                <a:off x="2711" y="796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Rectangle 86"/>
              <p:cNvSpPr>
                <a:spLocks noChangeArrowheads="1"/>
              </p:cNvSpPr>
              <p:nvPr/>
            </p:nvSpPr>
            <p:spPr bwMode="auto">
              <a:xfrm>
                <a:off x="2711" y="796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Oval 87"/>
              <p:cNvSpPr>
                <a:spLocks noChangeArrowheads="1"/>
              </p:cNvSpPr>
              <p:nvPr/>
            </p:nvSpPr>
            <p:spPr bwMode="auto">
              <a:xfrm>
                <a:off x="2711" y="772"/>
                <a:ext cx="48" cy="48"/>
              </a:xfrm>
              <a:prstGeom prst="ellips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Rectangle 88"/>
              <p:cNvSpPr>
                <a:spLocks noChangeArrowheads="1"/>
              </p:cNvSpPr>
              <p:nvPr/>
            </p:nvSpPr>
            <p:spPr bwMode="auto">
              <a:xfrm>
                <a:off x="1342" y="1511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Rectangle 89"/>
              <p:cNvSpPr>
                <a:spLocks noChangeArrowheads="1"/>
              </p:cNvSpPr>
              <p:nvPr/>
            </p:nvSpPr>
            <p:spPr bwMode="auto">
              <a:xfrm>
                <a:off x="1342" y="1560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Rectangle 90"/>
              <p:cNvSpPr>
                <a:spLocks noChangeArrowheads="1"/>
              </p:cNvSpPr>
              <p:nvPr/>
            </p:nvSpPr>
            <p:spPr bwMode="auto">
              <a:xfrm>
                <a:off x="1334" y="1519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Rectangle 91"/>
              <p:cNvSpPr>
                <a:spLocks noChangeArrowheads="1"/>
              </p:cNvSpPr>
              <p:nvPr/>
            </p:nvSpPr>
            <p:spPr bwMode="auto">
              <a:xfrm>
                <a:off x="1334" y="1552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Rectangle 92"/>
              <p:cNvSpPr>
                <a:spLocks noChangeArrowheads="1"/>
              </p:cNvSpPr>
              <p:nvPr/>
            </p:nvSpPr>
            <p:spPr bwMode="auto">
              <a:xfrm>
                <a:off x="1326" y="1527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Rectangle 93"/>
              <p:cNvSpPr>
                <a:spLocks noChangeArrowheads="1"/>
              </p:cNvSpPr>
              <p:nvPr/>
            </p:nvSpPr>
            <p:spPr bwMode="auto">
              <a:xfrm>
                <a:off x="1326" y="1544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Rectangle 94"/>
              <p:cNvSpPr>
                <a:spLocks noChangeArrowheads="1"/>
              </p:cNvSpPr>
              <p:nvPr/>
            </p:nvSpPr>
            <p:spPr bwMode="auto">
              <a:xfrm>
                <a:off x="1326" y="1535"/>
                <a:ext cx="56" cy="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Rectangle 95"/>
              <p:cNvSpPr>
                <a:spLocks noChangeArrowheads="1"/>
              </p:cNvSpPr>
              <p:nvPr/>
            </p:nvSpPr>
            <p:spPr bwMode="auto">
              <a:xfrm>
                <a:off x="1326" y="1535"/>
                <a:ext cx="56" cy="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1326" y="1511"/>
                <a:ext cx="48" cy="49"/>
              </a:xfrm>
              <a:prstGeom prst="ellips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Rectangle 97"/>
              <p:cNvSpPr>
                <a:spLocks noChangeArrowheads="1"/>
              </p:cNvSpPr>
              <p:nvPr/>
            </p:nvSpPr>
            <p:spPr bwMode="auto">
              <a:xfrm>
                <a:off x="878" y="1471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Rectangle 98"/>
              <p:cNvSpPr>
                <a:spLocks noChangeArrowheads="1"/>
              </p:cNvSpPr>
              <p:nvPr/>
            </p:nvSpPr>
            <p:spPr bwMode="auto">
              <a:xfrm>
                <a:off x="878" y="1519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Rectangle 99"/>
              <p:cNvSpPr>
                <a:spLocks noChangeArrowheads="1"/>
              </p:cNvSpPr>
              <p:nvPr/>
            </p:nvSpPr>
            <p:spPr bwMode="auto">
              <a:xfrm>
                <a:off x="870" y="1479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Rectangle 100"/>
              <p:cNvSpPr>
                <a:spLocks noChangeArrowheads="1"/>
              </p:cNvSpPr>
              <p:nvPr/>
            </p:nvSpPr>
            <p:spPr bwMode="auto">
              <a:xfrm>
                <a:off x="870" y="1511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Rectangle 101"/>
              <p:cNvSpPr>
                <a:spLocks noChangeArrowheads="1"/>
              </p:cNvSpPr>
              <p:nvPr/>
            </p:nvSpPr>
            <p:spPr bwMode="auto">
              <a:xfrm>
                <a:off x="862" y="1487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Rectangle 102"/>
              <p:cNvSpPr>
                <a:spLocks noChangeArrowheads="1"/>
              </p:cNvSpPr>
              <p:nvPr/>
            </p:nvSpPr>
            <p:spPr bwMode="auto">
              <a:xfrm>
                <a:off x="862" y="1503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Rectangle 103"/>
              <p:cNvSpPr>
                <a:spLocks noChangeArrowheads="1"/>
              </p:cNvSpPr>
              <p:nvPr/>
            </p:nvSpPr>
            <p:spPr bwMode="auto">
              <a:xfrm>
                <a:off x="862" y="1495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Rectangle 104"/>
              <p:cNvSpPr>
                <a:spLocks noChangeArrowheads="1"/>
              </p:cNvSpPr>
              <p:nvPr/>
            </p:nvSpPr>
            <p:spPr bwMode="auto">
              <a:xfrm>
                <a:off x="862" y="1495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Oval 105"/>
              <p:cNvSpPr>
                <a:spLocks noChangeArrowheads="1"/>
              </p:cNvSpPr>
              <p:nvPr/>
            </p:nvSpPr>
            <p:spPr bwMode="auto">
              <a:xfrm>
                <a:off x="862" y="1471"/>
                <a:ext cx="48" cy="48"/>
              </a:xfrm>
              <a:prstGeom prst="ellips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Rectangle 106"/>
              <p:cNvSpPr>
                <a:spLocks noChangeArrowheads="1"/>
              </p:cNvSpPr>
              <p:nvPr/>
            </p:nvSpPr>
            <p:spPr bwMode="auto">
              <a:xfrm>
                <a:off x="1102" y="1479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Rectangle 107"/>
              <p:cNvSpPr>
                <a:spLocks noChangeArrowheads="1"/>
              </p:cNvSpPr>
              <p:nvPr/>
            </p:nvSpPr>
            <p:spPr bwMode="auto">
              <a:xfrm>
                <a:off x="1102" y="1527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Rectangle 108"/>
              <p:cNvSpPr>
                <a:spLocks noChangeArrowheads="1"/>
              </p:cNvSpPr>
              <p:nvPr/>
            </p:nvSpPr>
            <p:spPr bwMode="auto">
              <a:xfrm>
                <a:off x="1094" y="1487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Rectangle 109"/>
              <p:cNvSpPr>
                <a:spLocks noChangeArrowheads="1"/>
              </p:cNvSpPr>
              <p:nvPr/>
            </p:nvSpPr>
            <p:spPr bwMode="auto">
              <a:xfrm>
                <a:off x="1094" y="1519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Rectangle 110"/>
              <p:cNvSpPr>
                <a:spLocks noChangeArrowheads="1"/>
              </p:cNvSpPr>
              <p:nvPr/>
            </p:nvSpPr>
            <p:spPr bwMode="auto">
              <a:xfrm>
                <a:off x="1086" y="1495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Rectangle 111"/>
              <p:cNvSpPr>
                <a:spLocks noChangeArrowheads="1"/>
              </p:cNvSpPr>
              <p:nvPr/>
            </p:nvSpPr>
            <p:spPr bwMode="auto">
              <a:xfrm>
                <a:off x="1086" y="1511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Rectangle 112"/>
              <p:cNvSpPr>
                <a:spLocks noChangeArrowheads="1"/>
              </p:cNvSpPr>
              <p:nvPr/>
            </p:nvSpPr>
            <p:spPr bwMode="auto">
              <a:xfrm>
                <a:off x="1086" y="1503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Rectangle 113"/>
              <p:cNvSpPr>
                <a:spLocks noChangeArrowheads="1"/>
              </p:cNvSpPr>
              <p:nvPr/>
            </p:nvSpPr>
            <p:spPr bwMode="auto">
              <a:xfrm>
                <a:off x="1086" y="1503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Oval 114"/>
              <p:cNvSpPr>
                <a:spLocks noChangeArrowheads="1"/>
              </p:cNvSpPr>
              <p:nvPr/>
            </p:nvSpPr>
            <p:spPr bwMode="auto">
              <a:xfrm>
                <a:off x="1086" y="1479"/>
                <a:ext cx="48" cy="48"/>
              </a:xfrm>
              <a:prstGeom prst="ellips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Rectangle 115"/>
              <p:cNvSpPr>
                <a:spLocks noChangeArrowheads="1"/>
              </p:cNvSpPr>
              <p:nvPr/>
            </p:nvSpPr>
            <p:spPr bwMode="auto">
              <a:xfrm>
                <a:off x="2687" y="2692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Rectangle 116"/>
              <p:cNvSpPr>
                <a:spLocks noChangeArrowheads="1"/>
              </p:cNvSpPr>
              <p:nvPr/>
            </p:nvSpPr>
            <p:spPr bwMode="auto">
              <a:xfrm>
                <a:off x="2687" y="2741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Rectangle 117"/>
              <p:cNvSpPr>
                <a:spLocks noChangeArrowheads="1"/>
              </p:cNvSpPr>
              <p:nvPr/>
            </p:nvSpPr>
            <p:spPr bwMode="auto">
              <a:xfrm>
                <a:off x="2679" y="2700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Rectangle 118"/>
              <p:cNvSpPr>
                <a:spLocks noChangeArrowheads="1"/>
              </p:cNvSpPr>
              <p:nvPr/>
            </p:nvSpPr>
            <p:spPr bwMode="auto">
              <a:xfrm>
                <a:off x="2679" y="2733"/>
                <a:ext cx="40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Rectangle 119"/>
              <p:cNvSpPr>
                <a:spLocks noChangeArrowheads="1"/>
              </p:cNvSpPr>
              <p:nvPr/>
            </p:nvSpPr>
            <p:spPr bwMode="auto">
              <a:xfrm>
                <a:off x="2671" y="2708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Rectangle 120"/>
              <p:cNvSpPr>
                <a:spLocks noChangeArrowheads="1"/>
              </p:cNvSpPr>
              <p:nvPr/>
            </p:nvSpPr>
            <p:spPr bwMode="auto">
              <a:xfrm>
                <a:off x="2671" y="2724"/>
                <a:ext cx="56" cy="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Rectangle 121"/>
              <p:cNvSpPr>
                <a:spLocks noChangeArrowheads="1"/>
              </p:cNvSpPr>
              <p:nvPr/>
            </p:nvSpPr>
            <p:spPr bwMode="auto">
              <a:xfrm>
                <a:off x="2671" y="2716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Rectangle 122"/>
              <p:cNvSpPr>
                <a:spLocks noChangeArrowheads="1"/>
              </p:cNvSpPr>
              <p:nvPr/>
            </p:nvSpPr>
            <p:spPr bwMode="auto">
              <a:xfrm>
                <a:off x="2671" y="2716"/>
                <a:ext cx="56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Oval 123"/>
              <p:cNvSpPr>
                <a:spLocks noChangeArrowheads="1"/>
              </p:cNvSpPr>
              <p:nvPr/>
            </p:nvSpPr>
            <p:spPr bwMode="auto">
              <a:xfrm>
                <a:off x="2671" y="2692"/>
                <a:ext cx="48" cy="49"/>
              </a:xfrm>
              <a:prstGeom prst="ellips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25" name="Line 60"/>
              <p:cNvCxnSpPr/>
              <p:nvPr/>
            </p:nvCxnSpPr>
            <p:spPr bwMode="auto">
              <a:xfrm>
                <a:off x="862" y="2733"/>
                <a:ext cx="1905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" name="Line 61"/>
              <p:cNvCxnSpPr/>
              <p:nvPr/>
            </p:nvCxnSpPr>
            <p:spPr bwMode="auto">
              <a:xfrm>
                <a:off x="862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" name="Line 62"/>
              <p:cNvCxnSpPr/>
              <p:nvPr/>
            </p:nvCxnSpPr>
            <p:spPr bwMode="auto">
              <a:xfrm>
                <a:off x="1182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" name="Line 63"/>
              <p:cNvCxnSpPr/>
              <p:nvPr/>
            </p:nvCxnSpPr>
            <p:spPr bwMode="auto">
              <a:xfrm>
                <a:off x="1502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9" name="Line 64"/>
              <p:cNvCxnSpPr/>
              <p:nvPr/>
            </p:nvCxnSpPr>
            <p:spPr bwMode="auto">
              <a:xfrm>
                <a:off x="1814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0" name="Line 65"/>
              <p:cNvCxnSpPr/>
              <p:nvPr/>
            </p:nvCxnSpPr>
            <p:spPr bwMode="auto">
              <a:xfrm>
                <a:off x="2134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1" name="Line 66"/>
              <p:cNvCxnSpPr/>
              <p:nvPr/>
            </p:nvCxnSpPr>
            <p:spPr bwMode="auto">
              <a:xfrm>
                <a:off x="2447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2" name="Line 67"/>
              <p:cNvCxnSpPr/>
              <p:nvPr/>
            </p:nvCxnSpPr>
            <p:spPr bwMode="auto">
              <a:xfrm>
                <a:off x="2767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3" name="Rectangle 132"/>
              <p:cNvSpPr>
                <a:spLocks noChangeArrowheads="1"/>
              </p:cNvSpPr>
              <p:nvPr/>
            </p:nvSpPr>
            <p:spPr bwMode="auto">
              <a:xfrm>
                <a:off x="742" y="2861"/>
                <a:ext cx="127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-6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34" name="Rectangle 133"/>
              <p:cNvSpPr>
                <a:spLocks noChangeArrowheads="1"/>
              </p:cNvSpPr>
              <p:nvPr/>
            </p:nvSpPr>
            <p:spPr bwMode="auto">
              <a:xfrm>
                <a:off x="1062" y="2861"/>
                <a:ext cx="127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-4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35" name="Rectangle 134"/>
              <p:cNvSpPr>
                <a:spLocks noChangeArrowheads="1"/>
              </p:cNvSpPr>
              <p:nvPr/>
            </p:nvSpPr>
            <p:spPr bwMode="auto">
              <a:xfrm>
                <a:off x="1382" y="2861"/>
                <a:ext cx="127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-2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36" name="Rectangle 135"/>
              <p:cNvSpPr>
                <a:spLocks noChangeArrowheads="1"/>
              </p:cNvSpPr>
              <p:nvPr/>
            </p:nvSpPr>
            <p:spPr bwMode="auto">
              <a:xfrm>
                <a:off x="1726" y="2861"/>
                <a:ext cx="79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0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37" name="Rectangle 136"/>
              <p:cNvSpPr>
                <a:spLocks noChangeArrowheads="1"/>
              </p:cNvSpPr>
              <p:nvPr/>
            </p:nvSpPr>
            <p:spPr bwMode="auto">
              <a:xfrm>
                <a:off x="2046" y="2861"/>
                <a:ext cx="79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2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38" name="Rectangle 137"/>
              <p:cNvSpPr>
                <a:spLocks noChangeArrowheads="1"/>
              </p:cNvSpPr>
              <p:nvPr/>
            </p:nvSpPr>
            <p:spPr bwMode="auto">
              <a:xfrm>
                <a:off x="2359" y="2861"/>
                <a:ext cx="79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4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39" name="Rectangle 138"/>
              <p:cNvSpPr>
                <a:spLocks noChangeArrowheads="1"/>
              </p:cNvSpPr>
              <p:nvPr/>
            </p:nvSpPr>
            <p:spPr bwMode="auto">
              <a:xfrm>
                <a:off x="2679" y="2861"/>
                <a:ext cx="79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6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140" name="Line 75"/>
              <p:cNvCxnSpPr/>
              <p:nvPr/>
            </p:nvCxnSpPr>
            <p:spPr bwMode="auto">
              <a:xfrm flipV="1">
                <a:off x="613" y="97"/>
                <a:ext cx="0" cy="253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1" name="Line 76"/>
              <p:cNvCxnSpPr/>
              <p:nvPr/>
            </p:nvCxnSpPr>
            <p:spPr bwMode="auto">
              <a:xfrm flipH="1">
                <a:off x="541" y="2628"/>
                <a:ext cx="7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2" name="Line 77"/>
              <p:cNvCxnSpPr/>
              <p:nvPr/>
            </p:nvCxnSpPr>
            <p:spPr bwMode="auto">
              <a:xfrm flipH="1">
                <a:off x="541" y="2210"/>
                <a:ext cx="7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" name="Line 78"/>
              <p:cNvCxnSpPr/>
              <p:nvPr/>
            </p:nvCxnSpPr>
            <p:spPr bwMode="auto">
              <a:xfrm flipH="1">
                <a:off x="541" y="1785"/>
                <a:ext cx="7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4" name="Line 79"/>
              <p:cNvCxnSpPr/>
              <p:nvPr/>
            </p:nvCxnSpPr>
            <p:spPr bwMode="auto">
              <a:xfrm flipH="1">
                <a:off x="541" y="1367"/>
                <a:ext cx="7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5" name="Line 80"/>
              <p:cNvCxnSpPr/>
              <p:nvPr/>
            </p:nvCxnSpPr>
            <p:spPr bwMode="auto">
              <a:xfrm flipH="1">
                <a:off x="541" y="941"/>
                <a:ext cx="7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6" name="Line 81"/>
              <p:cNvCxnSpPr/>
              <p:nvPr/>
            </p:nvCxnSpPr>
            <p:spPr bwMode="auto">
              <a:xfrm flipH="1">
                <a:off x="541" y="523"/>
                <a:ext cx="7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7" name="Line 82"/>
              <p:cNvCxnSpPr/>
              <p:nvPr/>
            </p:nvCxnSpPr>
            <p:spPr bwMode="auto">
              <a:xfrm flipH="1">
                <a:off x="541" y="97"/>
                <a:ext cx="72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8" name="Rectangle 147"/>
              <p:cNvSpPr>
                <a:spLocks noChangeArrowheads="1"/>
              </p:cNvSpPr>
              <p:nvPr/>
            </p:nvSpPr>
            <p:spPr bwMode="auto">
              <a:xfrm rot="16200000">
                <a:off x="335" y="2535"/>
                <a:ext cx="133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-6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49" name="Rectangle 148"/>
              <p:cNvSpPr>
                <a:spLocks noChangeArrowheads="1"/>
              </p:cNvSpPr>
              <p:nvPr/>
            </p:nvSpPr>
            <p:spPr bwMode="auto">
              <a:xfrm rot="16200000">
                <a:off x="335" y="2117"/>
                <a:ext cx="133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-4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50" name="Rectangle 149"/>
              <p:cNvSpPr>
                <a:spLocks noChangeArrowheads="1"/>
              </p:cNvSpPr>
              <p:nvPr/>
            </p:nvSpPr>
            <p:spPr bwMode="auto">
              <a:xfrm rot="16200000">
                <a:off x="335" y="1692"/>
                <a:ext cx="133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-2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51" name="Rectangle 150"/>
              <p:cNvSpPr>
                <a:spLocks noChangeArrowheads="1"/>
              </p:cNvSpPr>
              <p:nvPr/>
            </p:nvSpPr>
            <p:spPr bwMode="auto">
              <a:xfrm rot="16200000">
                <a:off x="358" y="1274"/>
                <a:ext cx="83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0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52" name="Rectangle 151"/>
              <p:cNvSpPr>
                <a:spLocks noChangeArrowheads="1"/>
              </p:cNvSpPr>
              <p:nvPr/>
            </p:nvSpPr>
            <p:spPr bwMode="auto">
              <a:xfrm rot="16200000">
                <a:off x="358" y="847"/>
                <a:ext cx="83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2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53" name="Rectangle 152"/>
              <p:cNvSpPr>
                <a:spLocks noChangeArrowheads="1"/>
              </p:cNvSpPr>
              <p:nvPr/>
            </p:nvSpPr>
            <p:spPr bwMode="auto">
              <a:xfrm rot="16200000">
                <a:off x="358" y="429"/>
                <a:ext cx="83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4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54" name="Rectangle 153"/>
              <p:cNvSpPr>
                <a:spLocks noChangeArrowheads="1"/>
              </p:cNvSpPr>
              <p:nvPr/>
            </p:nvSpPr>
            <p:spPr bwMode="auto">
              <a:xfrm rot="16200000">
                <a:off x="358" y="4"/>
                <a:ext cx="83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6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55" name="Rectangle 154"/>
              <p:cNvSpPr>
                <a:spLocks noChangeArrowheads="1"/>
              </p:cNvSpPr>
              <p:nvPr/>
            </p:nvSpPr>
            <p:spPr bwMode="auto">
              <a:xfrm>
                <a:off x="613" y="1"/>
                <a:ext cx="2402" cy="2732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Rectangle 155"/>
              <p:cNvSpPr>
                <a:spLocks noChangeArrowheads="1"/>
              </p:cNvSpPr>
              <p:nvPr/>
            </p:nvSpPr>
            <p:spPr bwMode="auto">
              <a:xfrm>
                <a:off x="1542" y="3174"/>
                <a:ext cx="368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Dim.1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57" name="Rectangle 156"/>
              <p:cNvSpPr>
                <a:spLocks noChangeArrowheads="1"/>
              </p:cNvSpPr>
              <p:nvPr/>
            </p:nvSpPr>
            <p:spPr bwMode="auto">
              <a:xfrm rot="16200000">
                <a:off x="-91" y="1274"/>
                <a:ext cx="388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Dim.2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58" name="Rectangle 157"/>
              <p:cNvSpPr>
                <a:spLocks noChangeArrowheads="1"/>
              </p:cNvSpPr>
              <p:nvPr/>
            </p:nvSpPr>
            <p:spPr bwMode="auto">
              <a:xfrm>
                <a:off x="1507" y="169"/>
                <a:ext cx="1349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Hand pick, no sort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59" name="Rectangle 158"/>
              <p:cNvSpPr>
                <a:spLocks noChangeArrowheads="1"/>
              </p:cNvSpPr>
              <p:nvPr/>
            </p:nvSpPr>
            <p:spPr bwMode="auto">
              <a:xfrm>
                <a:off x="1808" y="546"/>
                <a:ext cx="1107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Hand pick, optical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60" name="Rectangle 159"/>
              <p:cNvSpPr>
                <a:spLocks noChangeArrowheads="1"/>
              </p:cNvSpPr>
              <p:nvPr/>
            </p:nvSpPr>
            <p:spPr bwMode="auto">
              <a:xfrm>
                <a:off x="1418" y="1751"/>
                <a:ext cx="1059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Machine, no sort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61" name="Rectangle 160"/>
              <p:cNvSpPr>
                <a:spLocks noChangeArrowheads="1"/>
              </p:cNvSpPr>
              <p:nvPr/>
            </p:nvSpPr>
            <p:spPr bwMode="auto">
              <a:xfrm>
                <a:off x="616" y="1237"/>
                <a:ext cx="1035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Machine, optical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62" name="Rectangle 161"/>
              <p:cNvSpPr>
                <a:spLocks noChangeArrowheads="1"/>
              </p:cNvSpPr>
              <p:nvPr/>
            </p:nvSpPr>
            <p:spPr bwMode="auto">
              <a:xfrm>
                <a:off x="689" y="1563"/>
                <a:ext cx="1021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Selectiv’, no sort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63" name="Rectangle 162"/>
              <p:cNvSpPr>
                <a:spLocks noChangeArrowheads="1"/>
              </p:cNvSpPr>
              <p:nvPr/>
            </p:nvSpPr>
            <p:spPr bwMode="auto">
              <a:xfrm>
                <a:off x="2156" y="2467"/>
                <a:ext cx="997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Selectiv’, optical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164" name="Line 99"/>
              <p:cNvCxnSpPr/>
              <p:nvPr/>
            </p:nvCxnSpPr>
            <p:spPr bwMode="auto">
              <a:xfrm>
                <a:off x="3720" y="2733"/>
                <a:ext cx="2217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5" name="Line 100"/>
              <p:cNvCxnSpPr/>
              <p:nvPr/>
            </p:nvCxnSpPr>
            <p:spPr bwMode="auto">
              <a:xfrm>
                <a:off x="3720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6" name="Line 101"/>
              <p:cNvCxnSpPr/>
              <p:nvPr/>
            </p:nvCxnSpPr>
            <p:spPr bwMode="auto">
              <a:xfrm>
                <a:off x="4272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7" name="Line 102"/>
              <p:cNvCxnSpPr/>
              <p:nvPr/>
            </p:nvCxnSpPr>
            <p:spPr bwMode="auto">
              <a:xfrm>
                <a:off x="4832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8" name="Line 103"/>
              <p:cNvCxnSpPr/>
              <p:nvPr/>
            </p:nvCxnSpPr>
            <p:spPr bwMode="auto">
              <a:xfrm>
                <a:off x="5385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9" name="Line 104"/>
              <p:cNvCxnSpPr/>
              <p:nvPr/>
            </p:nvCxnSpPr>
            <p:spPr bwMode="auto">
              <a:xfrm>
                <a:off x="5937" y="2733"/>
                <a:ext cx="0" cy="7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0" name="Rectangle 169"/>
              <p:cNvSpPr>
                <a:spLocks noChangeArrowheads="1"/>
              </p:cNvSpPr>
              <p:nvPr/>
            </p:nvSpPr>
            <p:spPr bwMode="auto">
              <a:xfrm>
                <a:off x="3574" y="2900"/>
                <a:ext cx="281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-1.0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71" name="Rectangle 170"/>
              <p:cNvSpPr>
                <a:spLocks noChangeArrowheads="1"/>
              </p:cNvSpPr>
              <p:nvPr/>
            </p:nvSpPr>
            <p:spPr bwMode="auto">
              <a:xfrm rot="10800000" flipV="1">
                <a:off x="4135" y="2936"/>
                <a:ext cx="339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-0.5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72" name="Rectangle 171"/>
              <p:cNvSpPr>
                <a:spLocks noChangeArrowheads="1"/>
              </p:cNvSpPr>
              <p:nvPr/>
            </p:nvSpPr>
            <p:spPr bwMode="auto">
              <a:xfrm>
                <a:off x="4668" y="2861"/>
                <a:ext cx="196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0.0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73" name="Rectangle 172"/>
              <p:cNvSpPr>
                <a:spLocks noChangeArrowheads="1"/>
              </p:cNvSpPr>
              <p:nvPr/>
            </p:nvSpPr>
            <p:spPr bwMode="auto">
              <a:xfrm>
                <a:off x="5221" y="2861"/>
                <a:ext cx="196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0.5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74" name="Rectangle 173"/>
              <p:cNvSpPr>
                <a:spLocks noChangeArrowheads="1"/>
              </p:cNvSpPr>
              <p:nvPr/>
            </p:nvSpPr>
            <p:spPr bwMode="auto">
              <a:xfrm>
                <a:off x="5773" y="2861"/>
                <a:ext cx="196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1.0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175" name="Line 110"/>
              <p:cNvCxnSpPr/>
              <p:nvPr/>
            </p:nvCxnSpPr>
            <p:spPr bwMode="auto">
              <a:xfrm flipV="1">
                <a:off x="3632" y="97"/>
                <a:ext cx="0" cy="253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6" name="Line 111"/>
              <p:cNvCxnSpPr/>
              <p:nvPr/>
            </p:nvCxnSpPr>
            <p:spPr bwMode="auto">
              <a:xfrm flipH="1">
                <a:off x="3551" y="2628"/>
                <a:ext cx="81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7" name="Line 112"/>
              <p:cNvCxnSpPr/>
              <p:nvPr/>
            </p:nvCxnSpPr>
            <p:spPr bwMode="auto">
              <a:xfrm flipH="1">
                <a:off x="3551" y="1993"/>
                <a:ext cx="81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8" name="Line 113"/>
              <p:cNvCxnSpPr/>
              <p:nvPr/>
            </p:nvCxnSpPr>
            <p:spPr bwMode="auto">
              <a:xfrm flipH="1">
                <a:off x="3551" y="1367"/>
                <a:ext cx="81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9" name="Line 114"/>
              <p:cNvCxnSpPr/>
              <p:nvPr/>
            </p:nvCxnSpPr>
            <p:spPr bwMode="auto">
              <a:xfrm flipH="1">
                <a:off x="3551" y="732"/>
                <a:ext cx="81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0" name="Line 115"/>
              <p:cNvCxnSpPr/>
              <p:nvPr/>
            </p:nvCxnSpPr>
            <p:spPr bwMode="auto">
              <a:xfrm flipH="1">
                <a:off x="3551" y="97"/>
                <a:ext cx="81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1" name="Rectangle 180"/>
              <p:cNvSpPr>
                <a:spLocks noChangeArrowheads="1"/>
              </p:cNvSpPr>
              <p:nvPr/>
            </p:nvSpPr>
            <p:spPr bwMode="auto">
              <a:xfrm rot="16200000">
                <a:off x="3294" y="2535"/>
                <a:ext cx="257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-1.0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82" name="Rectangle 181"/>
              <p:cNvSpPr>
                <a:spLocks noChangeArrowheads="1"/>
              </p:cNvSpPr>
              <p:nvPr/>
            </p:nvSpPr>
            <p:spPr bwMode="auto">
              <a:xfrm rot="16200000">
                <a:off x="3294" y="1900"/>
                <a:ext cx="257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-0.5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83" name="Rectangle 182"/>
              <p:cNvSpPr>
                <a:spLocks noChangeArrowheads="1"/>
              </p:cNvSpPr>
              <p:nvPr/>
            </p:nvSpPr>
            <p:spPr bwMode="auto">
              <a:xfrm rot="16200000">
                <a:off x="3318" y="1274"/>
                <a:ext cx="206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0.0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84" name="Rectangle 183"/>
              <p:cNvSpPr>
                <a:spLocks noChangeArrowheads="1"/>
              </p:cNvSpPr>
              <p:nvPr/>
            </p:nvSpPr>
            <p:spPr bwMode="auto">
              <a:xfrm rot="16200000">
                <a:off x="3318" y="639"/>
                <a:ext cx="206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0.5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85" name="Rectangle 184"/>
              <p:cNvSpPr>
                <a:spLocks noChangeArrowheads="1"/>
              </p:cNvSpPr>
              <p:nvPr/>
            </p:nvSpPr>
            <p:spPr bwMode="auto">
              <a:xfrm rot="16200000">
                <a:off x="3318" y="4"/>
                <a:ext cx="206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1.0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86" name="Rectangle 185"/>
              <p:cNvSpPr>
                <a:spLocks noChangeArrowheads="1"/>
              </p:cNvSpPr>
              <p:nvPr/>
            </p:nvSpPr>
            <p:spPr bwMode="auto">
              <a:xfrm>
                <a:off x="3632" y="1"/>
                <a:ext cx="2393" cy="2732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Rectangle 186"/>
              <p:cNvSpPr>
                <a:spLocks noChangeArrowheads="1"/>
              </p:cNvSpPr>
              <p:nvPr/>
            </p:nvSpPr>
            <p:spPr bwMode="auto">
              <a:xfrm>
                <a:off x="4560" y="3174"/>
                <a:ext cx="368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Dim.1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188" name="Rectangle 187"/>
              <p:cNvSpPr>
                <a:spLocks noChangeArrowheads="1"/>
              </p:cNvSpPr>
              <p:nvPr/>
            </p:nvSpPr>
            <p:spPr bwMode="auto">
              <a:xfrm rot="16200000">
                <a:off x="2919" y="1273"/>
                <a:ext cx="388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/>
                    <a:ea typeface="Times New Roman"/>
                    <a:cs typeface="Times New Roman"/>
                  </a:rPr>
                  <a:t>Dim.2</a:t>
                </a: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189" name="Line 124"/>
              <p:cNvCxnSpPr/>
              <p:nvPr/>
            </p:nvCxnSpPr>
            <p:spPr bwMode="auto">
              <a:xfrm flipH="1" flipV="1">
                <a:off x="4824" y="427"/>
                <a:ext cx="8" cy="94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0" name="Freeform 189"/>
              <p:cNvSpPr>
                <a:spLocks/>
              </p:cNvSpPr>
              <p:nvPr/>
            </p:nvSpPr>
            <p:spPr bwMode="auto">
              <a:xfrm>
                <a:off x="4808" y="427"/>
                <a:ext cx="40" cy="40"/>
              </a:xfrm>
              <a:custGeom>
                <a:avLst/>
                <a:gdLst>
                  <a:gd name="T0" fmla="*/ 5 w 5"/>
                  <a:gd name="T1" fmla="*/ 5 h 5"/>
                  <a:gd name="T2" fmla="*/ 2 w 5"/>
                  <a:gd name="T3" fmla="*/ 0 h 5"/>
                  <a:gd name="T4" fmla="*/ 0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2" y="0"/>
                    </a:lnTo>
                    <a:lnTo>
                      <a:pt x="0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91" name="Line 126"/>
              <p:cNvCxnSpPr/>
              <p:nvPr/>
            </p:nvCxnSpPr>
            <p:spPr bwMode="auto">
              <a:xfrm flipV="1">
                <a:off x="4832" y="1246"/>
                <a:ext cx="953" cy="12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2" name="Freeform 191"/>
              <p:cNvSpPr>
                <a:spLocks/>
              </p:cNvSpPr>
              <p:nvPr/>
            </p:nvSpPr>
            <p:spPr bwMode="auto">
              <a:xfrm>
                <a:off x="5745" y="1230"/>
                <a:ext cx="40" cy="40"/>
              </a:xfrm>
              <a:custGeom>
                <a:avLst/>
                <a:gdLst>
                  <a:gd name="T0" fmla="*/ 1 w 5"/>
                  <a:gd name="T1" fmla="*/ 5 h 5"/>
                  <a:gd name="T2" fmla="*/ 5 w 5"/>
                  <a:gd name="T3" fmla="*/ 2 h 5"/>
                  <a:gd name="T4" fmla="*/ 0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1" y="5"/>
                    </a:moveTo>
                    <a:lnTo>
                      <a:pt x="5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93" name="Line 128"/>
              <p:cNvCxnSpPr/>
              <p:nvPr/>
            </p:nvCxnSpPr>
            <p:spPr bwMode="auto">
              <a:xfrm>
                <a:off x="4832" y="1367"/>
                <a:ext cx="977" cy="434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4" name="Freeform 193"/>
              <p:cNvSpPr>
                <a:spLocks/>
              </p:cNvSpPr>
              <p:nvPr/>
            </p:nvSpPr>
            <p:spPr bwMode="auto">
              <a:xfrm>
                <a:off x="5769" y="1768"/>
                <a:ext cx="40" cy="41"/>
              </a:xfrm>
              <a:custGeom>
                <a:avLst/>
                <a:gdLst>
                  <a:gd name="T0" fmla="*/ 0 w 5"/>
                  <a:gd name="T1" fmla="*/ 5 h 5"/>
                  <a:gd name="T2" fmla="*/ 5 w 5"/>
                  <a:gd name="T3" fmla="*/ 4 h 5"/>
                  <a:gd name="T4" fmla="*/ 2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5" y="4"/>
                    </a:lnTo>
                    <a:lnTo>
                      <a:pt x="2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95" name="Line 130"/>
              <p:cNvCxnSpPr/>
              <p:nvPr/>
            </p:nvCxnSpPr>
            <p:spPr bwMode="auto">
              <a:xfrm flipH="1" flipV="1">
                <a:off x="4256" y="403"/>
                <a:ext cx="576" cy="964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6" name="Freeform 195"/>
              <p:cNvSpPr>
                <a:spLocks/>
              </p:cNvSpPr>
              <p:nvPr/>
            </p:nvSpPr>
            <p:spPr bwMode="auto">
              <a:xfrm>
                <a:off x="4256" y="403"/>
                <a:ext cx="32" cy="40"/>
              </a:xfrm>
              <a:custGeom>
                <a:avLst/>
                <a:gdLst>
                  <a:gd name="T0" fmla="*/ 4 w 4"/>
                  <a:gd name="T1" fmla="*/ 2 h 5"/>
                  <a:gd name="T2" fmla="*/ 0 w 4"/>
                  <a:gd name="T3" fmla="*/ 0 h 5"/>
                  <a:gd name="T4" fmla="*/ 0 w 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0" y="0"/>
                    </a:lnTo>
                    <a:lnTo>
                      <a:pt x="0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97" name="Line 132"/>
              <p:cNvCxnSpPr/>
              <p:nvPr/>
            </p:nvCxnSpPr>
            <p:spPr bwMode="auto">
              <a:xfrm flipV="1">
                <a:off x="4832" y="796"/>
                <a:ext cx="921" cy="57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8" name="Freeform 197"/>
              <p:cNvSpPr>
                <a:spLocks/>
              </p:cNvSpPr>
              <p:nvPr/>
            </p:nvSpPr>
            <p:spPr bwMode="auto">
              <a:xfrm>
                <a:off x="5721" y="796"/>
                <a:ext cx="32" cy="32"/>
              </a:xfrm>
              <a:custGeom>
                <a:avLst/>
                <a:gdLst>
                  <a:gd name="T0" fmla="*/ 2 w 4"/>
                  <a:gd name="T1" fmla="*/ 4 h 4"/>
                  <a:gd name="T2" fmla="*/ 4 w 4"/>
                  <a:gd name="T3" fmla="*/ 0 h 4"/>
                  <a:gd name="T4" fmla="*/ 0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99" name="Line 134"/>
              <p:cNvCxnSpPr/>
              <p:nvPr/>
            </p:nvCxnSpPr>
            <p:spPr bwMode="auto">
              <a:xfrm flipV="1">
                <a:off x="4832" y="515"/>
                <a:ext cx="753" cy="85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0" name="Freeform 199"/>
              <p:cNvSpPr>
                <a:spLocks/>
              </p:cNvSpPr>
              <p:nvPr/>
            </p:nvSpPr>
            <p:spPr bwMode="auto">
              <a:xfrm>
                <a:off x="5553" y="515"/>
                <a:ext cx="32" cy="4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0 h 5"/>
                  <a:gd name="T4" fmla="*/ 0 w 4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0"/>
                    </a:lnTo>
                    <a:lnTo>
                      <a:pt x="0" y="2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01" name="Line 136"/>
              <p:cNvCxnSpPr/>
              <p:nvPr/>
            </p:nvCxnSpPr>
            <p:spPr bwMode="auto">
              <a:xfrm flipV="1">
                <a:off x="4832" y="1254"/>
                <a:ext cx="1097" cy="1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2" name="Freeform 201"/>
              <p:cNvSpPr>
                <a:spLocks/>
              </p:cNvSpPr>
              <p:nvPr/>
            </p:nvSpPr>
            <p:spPr bwMode="auto">
              <a:xfrm>
                <a:off x="5897" y="1238"/>
                <a:ext cx="32" cy="40"/>
              </a:xfrm>
              <a:custGeom>
                <a:avLst/>
                <a:gdLst>
                  <a:gd name="T0" fmla="*/ 0 w 4"/>
                  <a:gd name="T1" fmla="*/ 5 h 5"/>
                  <a:gd name="T2" fmla="*/ 4 w 4"/>
                  <a:gd name="T3" fmla="*/ 2 h 5"/>
                  <a:gd name="T4" fmla="*/ 0 w 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03" name="Line 138"/>
              <p:cNvCxnSpPr/>
              <p:nvPr/>
            </p:nvCxnSpPr>
            <p:spPr bwMode="auto">
              <a:xfrm flipH="1" flipV="1">
                <a:off x="4040" y="579"/>
                <a:ext cx="792" cy="7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4" name="Freeform 203"/>
              <p:cNvSpPr>
                <a:spLocks/>
              </p:cNvSpPr>
              <p:nvPr/>
            </p:nvSpPr>
            <p:spPr bwMode="auto">
              <a:xfrm>
                <a:off x="4040" y="579"/>
                <a:ext cx="32" cy="41"/>
              </a:xfrm>
              <a:custGeom>
                <a:avLst/>
                <a:gdLst>
                  <a:gd name="T0" fmla="*/ 4 w 4"/>
                  <a:gd name="T1" fmla="*/ 1 h 5"/>
                  <a:gd name="T2" fmla="*/ 0 w 4"/>
                  <a:gd name="T3" fmla="*/ 0 h 5"/>
                  <a:gd name="T4" fmla="*/ 1 w 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4" y="1"/>
                    </a:moveTo>
                    <a:lnTo>
                      <a:pt x="0" y="0"/>
                    </a:lnTo>
                    <a:lnTo>
                      <a:pt x="1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05" name="Line 140"/>
              <p:cNvCxnSpPr/>
              <p:nvPr/>
            </p:nvCxnSpPr>
            <p:spPr bwMode="auto">
              <a:xfrm>
                <a:off x="4832" y="1367"/>
                <a:ext cx="793" cy="72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6" name="Freeform 205"/>
              <p:cNvSpPr>
                <a:spLocks/>
              </p:cNvSpPr>
              <p:nvPr/>
            </p:nvSpPr>
            <p:spPr bwMode="auto">
              <a:xfrm>
                <a:off x="5585" y="2050"/>
                <a:ext cx="40" cy="40"/>
              </a:xfrm>
              <a:custGeom>
                <a:avLst/>
                <a:gdLst>
                  <a:gd name="T0" fmla="*/ 0 w 5"/>
                  <a:gd name="T1" fmla="*/ 4 h 5"/>
                  <a:gd name="T2" fmla="*/ 5 w 5"/>
                  <a:gd name="T3" fmla="*/ 5 h 5"/>
                  <a:gd name="T4" fmla="*/ 3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4"/>
                    </a:moveTo>
                    <a:lnTo>
                      <a:pt x="5" y="5"/>
                    </a:lnTo>
                    <a:lnTo>
                      <a:pt x="3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07" name="Line 142"/>
              <p:cNvCxnSpPr/>
              <p:nvPr/>
            </p:nvCxnSpPr>
            <p:spPr bwMode="auto">
              <a:xfrm flipV="1">
                <a:off x="4832" y="716"/>
                <a:ext cx="545" cy="65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8" name="Freeform 207"/>
              <p:cNvSpPr>
                <a:spLocks/>
              </p:cNvSpPr>
              <p:nvPr/>
            </p:nvSpPr>
            <p:spPr bwMode="auto">
              <a:xfrm>
                <a:off x="5345" y="716"/>
                <a:ext cx="32" cy="32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1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09" name="Line 144"/>
              <p:cNvCxnSpPr/>
              <p:nvPr/>
            </p:nvCxnSpPr>
            <p:spPr bwMode="auto">
              <a:xfrm>
                <a:off x="4832" y="1367"/>
                <a:ext cx="24" cy="114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0" name="Freeform 209"/>
              <p:cNvSpPr>
                <a:spLocks/>
              </p:cNvSpPr>
              <p:nvPr/>
            </p:nvSpPr>
            <p:spPr bwMode="auto">
              <a:xfrm>
                <a:off x="4832" y="2475"/>
                <a:ext cx="40" cy="33"/>
              </a:xfrm>
              <a:custGeom>
                <a:avLst/>
                <a:gdLst>
                  <a:gd name="T0" fmla="*/ 0 w 5"/>
                  <a:gd name="T1" fmla="*/ 0 h 4"/>
                  <a:gd name="T2" fmla="*/ 3 w 5"/>
                  <a:gd name="T3" fmla="*/ 4 h 4"/>
                  <a:gd name="T4" fmla="*/ 5 w 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3" y="4"/>
                    </a:lnTo>
                    <a:lnTo>
                      <a:pt x="5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11" name="Line 146"/>
              <p:cNvCxnSpPr/>
              <p:nvPr/>
            </p:nvCxnSpPr>
            <p:spPr bwMode="auto">
              <a:xfrm flipV="1">
                <a:off x="4832" y="1158"/>
                <a:ext cx="1033" cy="20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2" name="Freeform 211"/>
              <p:cNvSpPr>
                <a:spLocks/>
              </p:cNvSpPr>
              <p:nvPr/>
            </p:nvSpPr>
            <p:spPr bwMode="auto">
              <a:xfrm>
                <a:off x="5825" y="1150"/>
                <a:ext cx="40" cy="40"/>
              </a:xfrm>
              <a:custGeom>
                <a:avLst/>
                <a:gdLst>
                  <a:gd name="T0" fmla="*/ 1 w 5"/>
                  <a:gd name="T1" fmla="*/ 5 h 5"/>
                  <a:gd name="T2" fmla="*/ 5 w 5"/>
                  <a:gd name="T3" fmla="*/ 1 h 5"/>
                  <a:gd name="T4" fmla="*/ 0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1" y="5"/>
                    </a:moveTo>
                    <a:lnTo>
                      <a:pt x="5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13" name="Line 148"/>
              <p:cNvCxnSpPr/>
              <p:nvPr/>
            </p:nvCxnSpPr>
            <p:spPr bwMode="auto">
              <a:xfrm flipH="1" flipV="1">
                <a:off x="3960" y="748"/>
                <a:ext cx="872" cy="61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4" name="Freeform 213"/>
              <p:cNvSpPr>
                <a:spLocks/>
              </p:cNvSpPr>
              <p:nvPr/>
            </p:nvSpPr>
            <p:spPr bwMode="auto">
              <a:xfrm>
                <a:off x="3960" y="748"/>
                <a:ext cx="40" cy="32"/>
              </a:xfrm>
              <a:custGeom>
                <a:avLst/>
                <a:gdLst>
                  <a:gd name="T0" fmla="*/ 5 w 5"/>
                  <a:gd name="T1" fmla="*/ 0 h 4"/>
                  <a:gd name="T2" fmla="*/ 0 w 5"/>
                  <a:gd name="T3" fmla="*/ 0 h 4"/>
                  <a:gd name="T4" fmla="*/ 2 w 5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0" y="0"/>
                    </a:lnTo>
                    <a:lnTo>
                      <a:pt x="2" y="4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15" name="Line 150"/>
              <p:cNvCxnSpPr/>
              <p:nvPr/>
            </p:nvCxnSpPr>
            <p:spPr bwMode="auto">
              <a:xfrm>
                <a:off x="4832" y="1367"/>
                <a:ext cx="969" cy="20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6" name="Freeform 215"/>
              <p:cNvSpPr>
                <a:spLocks/>
              </p:cNvSpPr>
              <p:nvPr/>
            </p:nvSpPr>
            <p:spPr bwMode="auto">
              <a:xfrm>
                <a:off x="5761" y="1552"/>
                <a:ext cx="40" cy="40"/>
              </a:xfrm>
              <a:custGeom>
                <a:avLst/>
                <a:gdLst>
                  <a:gd name="T0" fmla="*/ 0 w 5"/>
                  <a:gd name="T1" fmla="*/ 5 h 5"/>
                  <a:gd name="T2" fmla="*/ 5 w 5"/>
                  <a:gd name="T3" fmla="*/ 3 h 5"/>
                  <a:gd name="T4" fmla="*/ 1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5" y="3"/>
                    </a:lnTo>
                    <a:lnTo>
                      <a:pt x="1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17" name="Line 152"/>
              <p:cNvCxnSpPr/>
              <p:nvPr/>
            </p:nvCxnSpPr>
            <p:spPr bwMode="auto">
              <a:xfrm flipH="1">
                <a:off x="3840" y="1367"/>
                <a:ext cx="992" cy="24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8" name="Freeform 217"/>
              <p:cNvSpPr>
                <a:spLocks/>
              </p:cNvSpPr>
              <p:nvPr/>
            </p:nvSpPr>
            <p:spPr bwMode="auto">
              <a:xfrm>
                <a:off x="3840" y="1584"/>
                <a:ext cx="40" cy="40"/>
              </a:xfrm>
              <a:custGeom>
                <a:avLst/>
                <a:gdLst>
                  <a:gd name="T0" fmla="*/ 4 w 5"/>
                  <a:gd name="T1" fmla="*/ 0 h 5"/>
                  <a:gd name="T2" fmla="*/ 0 w 5"/>
                  <a:gd name="T3" fmla="*/ 4 h 5"/>
                  <a:gd name="T4" fmla="*/ 5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4" y="0"/>
                    </a:moveTo>
                    <a:lnTo>
                      <a:pt x="0" y="4"/>
                    </a:lnTo>
                    <a:lnTo>
                      <a:pt x="5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19" name="Line 154"/>
              <p:cNvCxnSpPr/>
              <p:nvPr/>
            </p:nvCxnSpPr>
            <p:spPr bwMode="auto">
              <a:xfrm flipV="1">
                <a:off x="4832" y="1053"/>
                <a:ext cx="1049" cy="314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0" name="Freeform 219"/>
              <p:cNvSpPr>
                <a:spLocks/>
              </p:cNvSpPr>
              <p:nvPr/>
            </p:nvSpPr>
            <p:spPr bwMode="auto">
              <a:xfrm>
                <a:off x="5841" y="1045"/>
                <a:ext cx="40" cy="41"/>
              </a:xfrm>
              <a:custGeom>
                <a:avLst/>
                <a:gdLst>
                  <a:gd name="T0" fmla="*/ 2 w 5"/>
                  <a:gd name="T1" fmla="*/ 5 h 5"/>
                  <a:gd name="T2" fmla="*/ 5 w 5"/>
                  <a:gd name="T3" fmla="*/ 1 h 5"/>
                  <a:gd name="T4" fmla="*/ 0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5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21" name="Line 156"/>
              <p:cNvCxnSpPr/>
              <p:nvPr/>
            </p:nvCxnSpPr>
            <p:spPr bwMode="auto">
              <a:xfrm flipV="1">
                <a:off x="4832" y="1029"/>
                <a:ext cx="769" cy="3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2" name="Freeform 221"/>
              <p:cNvSpPr>
                <a:spLocks/>
              </p:cNvSpPr>
              <p:nvPr/>
            </p:nvSpPr>
            <p:spPr bwMode="auto">
              <a:xfrm>
                <a:off x="5561" y="1029"/>
                <a:ext cx="40" cy="32"/>
              </a:xfrm>
              <a:custGeom>
                <a:avLst/>
                <a:gdLst>
                  <a:gd name="T0" fmla="*/ 2 w 5"/>
                  <a:gd name="T1" fmla="*/ 4 h 4"/>
                  <a:gd name="T2" fmla="*/ 5 w 5"/>
                  <a:gd name="T3" fmla="*/ 0 h 4"/>
                  <a:gd name="T4" fmla="*/ 0 w 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23" name="Line 158"/>
              <p:cNvCxnSpPr/>
              <p:nvPr/>
            </p:nvCxnSpPr>
            <p:spPr bwMode="auto">
              <a:xfrm flipH="1">
                <a:off x="4608" y="1367"/>
                <a:ext cx="224" cy="1197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4" name="Freeform 223"/>
              <p:cNvSpPr>
                <a:spLocks/>
              </p:cNvSpPr>
              <p:nvPr/>
            </p:nvSpPr>
            <p:spPr bwMode="auto">
              <a:xfrm>
                <a:off x="4600" y="2524"/>
                <a:ext cx="32" cy="40"/>
              </a:xfrm>
              <a:custGeom>
                <a:avLst/>
                <a:gdLst>
                  <a:gd name="T0" fmla="*/ 0 w 4"/>
                  <a:gd name="T1" fmla="*/ 0 h 5"/>
                  <a:gd name="T2" fmla="*/ 1 w 4"/>
                  <a:gd name="T3" fmla="*/ 5 h 5"/>
                  <a:gd name="T4" fmla="*/ 4 w 4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lnTo>
                      <a:pt x="1" y="5"/>
                    </a:lnTo>
                    <a:lnTo>
                      <a:pt x="4" y="1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25" name="Line 160"/>
              <p:cNvCxnSpPr/>
              <p:nvPr/>
            </p:nvCxnSpPr>
            <p:spPr bwMode="auto">
              <a:xfrm>
                <a:off x="4832" y="1367"/>
                <a:ext cx="1065" cy="4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6" name="Freeform 225"/>
              <p:cNvSpPr>
                <a:spLocks/>
              </p:cNvSpPr>
              <p:nvPr/>
            </p:nvSpPr>
            <p:spPr bwMode="auto">
              <a:xfrm>
                <a:off x="5865" y="1399"/>
                <a:ext cx="32" cy="40"/>
              </a:xfrm>
              <a:custGeom>
                <a:avLst/>
                <a:gdLst>
                  <a:gd name="T0" fmla="*/ 0 w 4"/>
                  <a:gd name="T1" fmla="*/ 5 h 5"/>
                  <a:gd name="T2" fmla="*/ 4 w 4"/>
                  <a:gd name="T3" fmla="*/ 2 h 5"/>
                  <a:gd name="T4" fmla="*/ 0 w 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27" name="Line 162"/>
              <p:cNvCxnSpPr/>
              <p:nvPr/>
            </p:nvCxnSpPr>
            <p:spPr bwMode="auto">
              <a:xfrm flipV="1">
                <a:off x="4832" y="1319"/>
                <a:ext cx="1081" cy="4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8" name="Freeform 227"/>
              <p:cNvSpPr>
                <a:spLocks/>
              </p:cNvSpPr>
              <p:nvPr/>
            </p:nvSpPr>
            <p:spPr bwMode="auto">
              <a:xfrm>
                <a:off x="5881" y="1294"/>
                <a:ext cx="32" cy="41"/>
              </a:xfrm>
              <a:custGeom>
                <a:avLst/>
                <a:gdLst>
                  <a:gd name="T0" fmla="*/ 0 w 4"/>
                  <a:gd name="T1" fmla="*/ 5 h 5"/>
                  <a:gd name="T2" fmla="*/ 4 w 4"/>
                  <a:gd name="T3" fmla="*/ 3 h 5"/>
                  <a:gd name="T4" fmla="*/ 0 w 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4" y="3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29" name="Line 164"/>
              <p:cNvCxnSpPr/>
              <p:nvPr/>
            </p:nvCxnSpPr>
            <p:spPr bwMode="auto">
              <a:xfrm flipV="1">
                <a:off x="4832" y="555"/>
                <a:ext cx="753" cy="81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0" name="Freeform 229"/>
              <p:cNvSpPr>
                <a:spLocks/>
              </p:cNvSpPr>
              <p:nvPr/>
            </p:nvSpPr>
            <p:spPr bwMode="auto">
              <a:xfrm>
                <a:off x="5545" y="555"/>
                <a:ext cx="40" cy="41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0 h 5"/>
                  <a:gd name="T4" fmla="*/ 0 w 5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5" y="0"/>
                    </a:lnTo>
                    <a:lnTo>
                      <a:pt x="0" y="2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31" name="Line 166"/>
              <p:cNvCxnSpPr/>
              <p:nvPr/>
            </p:nvCxnSpPr>
            <p:spPr bwMode="auto">
              <a:xfrm flipV="1">
                <a:off x="4832" y="483"/>
                <a:ext cx="369" cy="884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2" name="Freeform 231"/>
              <p:cNvSpPr>
                <a:spLocks/>
              </p:cNvSpPr>
              <p:nvPr/>
            </p:nvSpPr>
            <p:spPr bwMode="auto">
              <a:xfrm>
                <a:off x="5169" y="483"/>
                <a:ext cx="40" cy="40"/>
              </a:xfrm>
              <a:custGeom>
                <a:avLst/>
                <a:gdLst>
                  <a:gd name="T0" fmla="*/ 5 w 5"/>
                  <a:gd name="T1" fmla="*/ 5 h 5"/>
                  <a:gd name="T2" fmla="*/ 4 w 5"/>
                  <a:gd name="T3" fmla="*/ 0 h 5"/>
                  <a:gd name="T4" fmla="*/ 0 w 5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4" y="0"/>
                    </a:lnTo>
                    <a:lnTo>
                      <a:pt x="0" y="3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33" name="Line 168"/>
              <p:cNvCxnSpPr/>
              <p:nvPr/>
            </p:nvCxnSpPr>
            <p:spPr bwMode="auto">
              <a:xfrm flipH="1" flipV="1">
                <a:off x="3768" y="1278"/>
                <a:ext cx="1064" cy="8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4" name="Freeform 233"/>
              <p:cNvSpPr>
                <a:spLocks/>
              </p:cNvSpPr>
              <p:nvPr/>
            </p:nvSpPr>
            <p:spPr bwMode="auto">
              <a:xfrm>
                <a:off x="3768" y="1254"/>
                <a:ext cx="40" cy="40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3 h 5"/>
                  <a:gd name="T4" fmla="*/ 4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0" y="3"/>
                    </a:lnTo>
                    <a:lnTo>
                      <a:pt x="4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35" name="Line 170"/>
              <p:cNvCxnSpPr/>
              <p:nvPr/>
            </p:nvCxnSpPr>
            <p:spPr bwMode="auto">
              <a:xfrm flipV="1">
                <a:off x="4832" y="676"/>
                <a:ext cx="377" cy="69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6" name="Freeform 235"/>
              <p:cNvSpPr>
                <a:spLocks/>
              </p:cNvSpPr>
              <p:nvPr/>
            </p:nvSpPr>
            <p:spPr bwMode="auto">
              <a:xfrm>
                <a:off x="5177" y="676"/>
                <a:ext cx="32" cy="40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0 h 5"/>
                  <a:gd name="T4" fmla="*/ 0 w 4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0"/>
                    </a:lnTo>
                    <a:lnTo>
                      <a:pt x="0" y="3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37" name="Line 172"/>
              <p:cNvCxnSpPr/>
              <p:nvPr/>
            </p:nvCxnSpPr>
            <p:spPr bwMode="auto">
              <a:xfrm flipH="1">
                <a:off x="4400" y="1367"/>
                <a:ext cx="432" cy="24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8" name="Freeform 237"/>
              <p:cNvSpPr>
                <a:spLocks/>
              </p:cNvSpPr>
              <p:nvPr/>
            </p:nvSpPr>
            <p:spPr bwMode="auto">
              <a:xfrm>
                <a:off x="4400" y="1367"/>
                <a:ext cx="32" cy="40"/>
              </a:xfrm>
              <a:custGeom>
                <a:avLst/>
                <a:gdLst>
                  <a:gd name="T0" fmla="*/ 4 w 4"/>
                  <a:gd name="T1" fmla="*/ 0 h 5"/>
                  <a:gd name="T2" fmla="*/ 0 w 4"/>
                  <a:gd name="T3" fmla="*/ 3 h 5"/>
                  <a:gd name="T4" fmla="*/ 4 w 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0" y="3"/>
                    </a:lnTo>
                    <a:lnTo>
                      <a:pt x="4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39" name="Line 174"/>
              <p:cNvCxnSpPr/>
              <p:nvPr/>
            </p:nvCxnSpPr>
            <p:spPr bwMode="auto">
              <a:xfrm flipV="1">
                <a:off x="4832" y="483"/>
                <a:ext cx="657" cy="884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0" name="Freeform 239"/>
              <p:cNvSpPr>
                <a:spLocks/>
              </p:cNvSpPr>
              <p:nvPr/>
            </p:nvSpPr>
            <p:spPr bwMode="auto">
              <a:xfrm>
                <a:off x="5449" y="483"/>
                <a:ext cx="40" cy="32"/>
              </a:xfrm>
              <a:custGeom>
                <a:avLst/>
                <a:gdLst>
                  <a:gd name="T0" fmla="*/ 4 w 5"/>
                  <a:gd name="T1" fmla="*/ 4 h 4"/>
                  <a:gd name="T2" fmla="*/ 5 w 5"/>
                  <a:gd name="T3" fmla="*/ 0 h 4"/>
                  <a:gd name="T4" fmla="*/ 0 w 5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4" y="4"/>
                    </a:moveTo>
                    <a:lnTo>
                      <a:pt x="5" y="0"/>
                    </a:lnTo>
                    <a:lnTo>
                      <a:pt x="0" y="1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41" name="Line 176"/>
              <p:cNvCxnSpPr/>
              <p:nvPr/>
            </p:nvCxnSpPr>
            <p:spPr bwMode="auto">
              <a:xfrm flipV="1">
                <a:off x="4832" y="539"/>
                <a:ext cx="785" cy="82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2" name="Freeform 241"/>
              <p:cNvSpPr>
                <a:spLocks/>
              </p:cNvSpPr>
              <p:nvPr/>
            </p:nvSpPr>
            <p:spPr bwMode="auto">
              <a:xfrm>
                <a:off x="5577" y="539"/>
                <a:ext cx="40" cy="32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0 h 4"/>
                  <a:gd name="T4" fmla="*/ 0 w 5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0"/>
                    </a:lnTo>
                    <a:lnTo>
                      <a:pt x="0" y="1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43" name="Line 178"/>
              <p:cNvCxnSpPr/>
              <p:nvPr/>
            </p:nvCxnSpPr>
            <p:spPr bwMode="auto">
              <a:xfrm>
                <a:off x="4832" y="1367"/>
                <a:ext cx="1065" cy="26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4" name="Freeform 243"/>
              <p:cNvSpPr>
                <a:spLocks/>
              </p:cNvSpPr>
              <p:nvPr/>
            </p:nvSpPr>
            <p:spPr bwMode="auto">
              <a:xfrm>
                <a:off x="5857" y="1608"/>
                <a:ext cx="40" cy="32"/>
              </a:xfrm>
              <a:custGeom>
                <a:avLst/>
                <a:gdLst>
                  <a:gd name="T0" fmla="*/ 0 w 5"/>
                  <a:gd name="T1" fmla="*/ 4 h 4"/>
                  <a:gd name="T2" fmla="*/ 5 w 5"/>
                  <a:gd name="T3" fmla="*/ 3 h 4"/>
                  <a:gd name="T4" fmla="*/ 1 w 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5" y="3"/>
                    </a:lnTo>
                    <a:lnTo>
                      <a:pt x="1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45" name="Line 180"/>
              <p:cNvCxnSpPr/>
              <p:nvPr/>
            </p:nvCxnSpPr>
            <p:spPr bwMode="auto">
              <a:xfrm flipV="1">
                <a:off x="4832" y="1142"/>
                <a:ext cx="249" cy="22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6" name="Freeform 245"/>
              <p:cNvSpPr>
                <a:spLocks/>
              </p:cNvSpPr>
              <p:nvPr/>
            </p:nvSpPr>
            <p:spPr bwMode="auto">
              <a:xfrm>
                <a:off x="5048" y="1142"/>
                <a:ext cx="33" cy="32"/>
              </a:xfrm>
              <a:custGeom>
                <a:avLst/>
                <a:gdLst>
                  <a:gd name="T0" fmla="*/ 3 w 4"/>
                  <a:gd name="T1" fmla="*/ 4 h 4"/>
                  <a:gd name="T2" fmla="*/ 4 w 4"/>
                  <a:gd name="T3" fmla="*/ 0 h 4"/>
                  <a:gd name="T4" fmla="*/ 0 w 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lnTo>
                      <a:pt x="4" y="0"/>
                    </a:lnTo>
                    <a:lnTo>
                      <a:pt x="0" y="1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47" name="Line 182"/>
              <p:cNvCxnSpPr/>
              <p:nvPr/>
            </p:nvCxnSpPr>
            <p:spPr bwMode="auto">
              <a:xfrm flipH="1" flipV="1">
                <a:off x="4064" y="724"/>
                <a:ext cx="768" cy="64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8" name="Freeform 247"/>
              <p:cNvSpPr>
                <a:spLocks/>
              </p:cNvSpPr>
              <p:nvPr/>
            </p:nvSpPr>
            <p:spPr bwMode="auto">
              <a:xfrm>
                <a:off x="4064" y="724"/>
                <a:ext cx="40" cy="40"/>
              </a:xfrm>
              <a:custGeom>
                <a:avLst/>
                <a:gdLst>
                  <a:gd name="T0" fmla="*/ 5 w 5"/>
                  <a:gd name="T1" fmla="*/ 1 h 5"/>
                  <a:gd name="T2" fmla="*/ 0 w 5"/>
                  <a:gd name="T3" fmla="*/ 0 h 5"/>
                  <a:gd name="T4" fmla="*/ 2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1"/>
                    </a:moveTo>
                    <a:lnTo>
                      <a:pt x="0" y="0"/>
                    </a:lnTo>
                    <a:lnTo>
                      <a:pt x="2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49" name="Line 184"/>
              <p:cNvCxnSpPr/>
              <p:nvPr/>
            </p:nvCxnSpPr>
            <p:spPr bwMode="auto">
              <a:xfrm flipH="1" flipV="1">
                <a:off x="4376" y="330"/>
                <a:ext cx="456" cy="1037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0" name="Freeform 249"/>
              <p:cNvSpPr>
                <a:spLocks/>
              </p:cNvSpPr>
              <p:nvPr/>
            </p:nvSpPr>
            <p:spPr bwMode="auto">
              <a:xfrm>
                <a:off x="4376" y="330"/>
                <a:ext cx="32" cy="33"/>
              </a:xfrm>
              <a:custGeom>
                <a:avLst/>
                <a:gdLst>
                  <a:gd name="T0" fmla="*/ 4 w 4"/>
                  <a:gd name="T1" fmla="*/ 2 h 4"/>
                  <a:gd name="T2" fmla="*/ 0 w 4"/>
                  <a:gd name="T3" fmla="*/ 0 h 4"/>
                  <a:gd name="T4" fmla="*/ 0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lnTo>
                      <a:pt x="0" y="0"/>
                    </a:lnTo>
                    <a:lnTo>
                      <a:pt x="0" y="4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51" name="Line 186"/>
              <p:cNvCxnSpPr/>
              <p:nvPr/>
            </p:nvCxnSpPr>
            <p:spPr bwMode="auto">
              <a:xfrm flipH="1" flipV="1">
                <a:off x="4352" y="306"/>
                <a:ext cx="480" cy="1061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2" name="Freeform 251"/>
              <p:cNvSpPr>
                <a:spLocks/>
              </p:cNvSpPr>
              <p:nvPr/>
            </p:nvSpPr>
            <p:spPr bwMode="auto">
              <a:xfrm>
                <a:off x="4352" y="306"/>
                <a:ext cx="32" cy="40"/>
              </a:xfrm>
              <a:custGeom>
                <a:avLst/>
                <a:gdLst>
                  <a:gd name="T0" fmla="*/ 4 w 4"/>
                  <a:gd name="T1" fmla="*/ 3 h 5"/>
                  <a:gd name="T2" fmla="*/ 0 w 4"/>
                  <a:gd name="T3" fmla="*/ 0 h 5"/>
                  <a:gd name="T4" fmla="*/ 0 w 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lnTo>
                      <a:pt x="0" y="0"/>
                    </a:lnTo>
                    <a:lnTo>
                      <a:pt x="0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53" name="Line 188"/>
              <p:cNvCxnSpPr/>
              <p:nvPr/>
            </p:nvCxnSpPr>
            <p:spPr bwMode="auto">
              <a:xfrm>
                <a:off x="4832" y="1367"/>
                <a:ext cx="769" cy="49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4" name="Freeform 253"/>
              <p:cNvSpPr>
                <a:spLocks/>
              </p:cNvSpPr>
              <p:nvPr/>
            </p:nvSpPr>
            <p:spPr bwMode="auto">
              <a:xfrm>
                <a:off x="5561" y="1833"/>
                <a:ext cx="40" cy="32"/>
              </a:xfrm>
              <a:custGeom>
                <a:avLst/>
                <a:gdLst>
                  <a:gd name="T0" fmla="*/ 0 w 5"/>
                  <a:gd name="T1" fmla="*/ 4 h 4"/>
                  <a:gd name="T2" fmla="*/ 5 w 5"/>
                  <a:gd name="T3" fmla="*/ 4 h 4"/>
                  <a:gd name="T4" fmla="*/ 3 w 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5" y="4"/>
                    </a:lnTo>
                    <a:lnTo>
                      <a:pt x="3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55" name="Line 190"/>
              <p:cNvCxnSpPr/>
              <p:nvPr/>
            </p:nvCxnSpPr>
            <p:spPr bwMode="auto">
              <a:xfrm flipV="1">
                <a:off x="4832" y="909"/>
                <a:ext cx="497" cy="45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" name="Freeform 255"/>
              <p:cNvSpPr>
                <a:spLocks/>
              </p:cNvSpPr>
              <p:nvPr/>
            </p:nvSpPr>
            <p:spPr bwMode="auto">
              <a:xfrm>
                <a:off x="5289" y="909"/>
                <a:ext cx="40" cy="40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0 h 5"/>
                  <a:gd name="T4" fmla="*/ 0 w 5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5" y="0"/>
                    </a:lnTo>
                    <a:lnTo>
                      <a:pt x="0" y="1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57" name="Line 192"/>
              <p:cNvCxnSpPr/>
              <p:nvPr/>
            </p:nvCxnSpPr>
            <p:spPr bwMode="auto">
              <a:xfrm flipH="1" flipV="1">
                <a:off x="4000" y="1294"/>
                <a:ext cx="832" cy="7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8" name="Freeform 257"/>
              <p:cNvSpPr>
                <a:spLocks/>
              </p:cNvSpPr>
              <p:nvPr/>
            </p:nvSpPr>
            <p:spPr bwMode="auto">
              <a:xfrm>
                <a:off x="4000" y="1278"/>
                <a:ext cx="40" cy="41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2 h 5"/>
                  <a:gd name="T4" fmla="*/ 4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0" y="2"/>
                    </a:lnTo>
                    <a:lnTo>
                      <a:pt x="4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59" name="Line 194"/>
              <p:cNvCxnSpPr/>
              <p:nvPr/>
            </p:nvCxnSpPr>
            <p:spPr bwMode="auto">
              <a:xfrm flipV="1">
                <a:off x="4832" y="909"/>
                <a:ext cx="993" cy="45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0" name="Freeform 259"/>
              <p:cNvSpPr>
                <a:spLocks/>
              </p:cNvSpPr>
              <p:nvPr/>
            </p:nvSpPr>
            <p:spPr bwMode="auto">
              <a:xfrm>
                <a:off x="5793" y="901"/>
                <a:ext cx="32" cy="32"/>
              </a:xfrm>
              <a:custGeom>
                <a:avLst/>
                <a:gdLst>
                  <a:gd name="T0" fmla="*/ 2 w 4"/>
                  <a:gd name="T1" fmla="*/ 4 h 4"/>
                  <a:gd name="T2" fmla="*/ 4 w 4"/>
                  <a:gd name="T3" fmla="*/ 1 h 4"/>
                  <a:gd name="T4" fmla="*/ 0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61" name="Line 196"/>
              <p:cNvCxnSpPr/>
              <p:nvPr/>
            </p:nvCxnSpPr>
            <p:spPr bwMode="auto">
              <a:xfrm flipH="1" flipV="1">
                <a:off x="4640" y="515"/>
                <a:ext cx="192" cy="85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2" name="Freeform 261"/>
              <p:cNvSpPr>
                <a:spLocks/>
              </p:cNvSpPr>
              <p:nvPr/>
            </p:nvSpPr>
            <p:spPr bwMode="auto">
              <a:xfrm>
                <a:off x="4632" y="515"/>
                <a:ext cx="32" cy="32"/>
              </a:xfrm>
              <a:custGeom>
                <a:avLst/>
                <a:gdLst>
                  <a:gd name="T0" fmla="*/ 4 w 4"/>
                  <a:gd name="T1" fmla="*/ 3 h 4"/>
                  <a:gd name="T2" fmla="*/ 1 w 4"/>
                  <a:gd name="T3" fmla="*/ 0 h 4"/>
                  <a:gd name="T4" fmla="*/ 0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1" y="0"/>
                    </a:lnTo>
                    <a:lnTo>
                      <a:pt x="0" y="4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63" name="Line 198"/>
              <p:cNvCxnSpPr/>
              <p:nvPr/>
            </p:nvCxnSpPr>
            <p:spPr bwMode="auto">
              <a:xfrm flipV="1">
                <a:off x="4832" y="708"/>
                <a:ext cx="705" cy="65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4" name="Freeform 263"/>
              <p:cNvSpPr>
                <a:spLocks/>
              </p:cNvSpPr>
              <p:nvPr/>
            </p:nvSpPr>
            <p:spPr bwMode="auto">
              <a:xfrm>
                <a:off x="5497" y="708"/>
                <a:ext cx="40" cy="40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0 h 5"/>
                  <a:gd name="T4" fmla="*/ 0 w 5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5" y="0"/>
                    </a:lnTo>
                    <a:lnTo>
                      <a:pt x="0" y="1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65" name="Line 200"/>
              <p:cNvCxnSpPr/>
              <p:nvPr/>
            </p:nvCxnSpPr>
            <p:spPr bwMode="auto">
              <a:xfrm flipV="1">
                <a:off x="4832" y="604"/>
                <a:ext cx="873" cy="7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6" name="Freeform 265"/>
              <p:cNvSpPr>
                <a:spLocks/>
              </p:cNvSpPr>
              <p:nvPr/>
            </p:nvSpPr>
            <p:spPr bwMode="auto">
              <a:xfrm>
                <a:off x="5673" y="604"/>
                <a:ext cx="32" cy="4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0 h 5"/>
                  <a:gd name="T4" fmla="*/ 0 w 4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0"/>
                    </a:lnTo>
                    <a:lnTo>
                      <a:pt x="0" y="1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67" name="Line 202"/>
              <p:cNvCxnSpPr/>
              <p:nvPr/>
            </p:nvCxnSpPr>
            <p:spPr bwMode="auto">
              <a:xfrm flipH="1" flipV="1">
                <a:off x="4120" y="644"/>
                <a:ext cx="712" cy="72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8" name="Freeform 267"/>
              <p:cNvSpPr>
                <a:spLocks/>
              </p:cNvSpPr>
              <p:nvPr/>
            </p:nvSpPr>
            <p:spPr bwMode="auto">
              <a:xfrm>
                <a:off x="4120" y="644"/>
                <a:ext cx="40" cy="40"/>
              </a:xfrm>
              <a:custGeom>
                <a:avLst/>
                <a:gdLst>
                  <a:gd name="T0" fmla="*/ 5 w 5"/>
                  <a:gd name="T1" fmla="*/ 1 h 5"/>
                  <a:gd name="T2" fmla="*/ 0 w 5"/>
                  <a:gd name="T3" fmla="*/ 0 h 5"/>
                  <a:gd name="T4" fmla="*/ 1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1"/>
                    </a:moveTo>
                    <a:lnTo>
                      <a:pt x="0" y="0"/>
                    </a:lnTo>
                    <a:lnTo>
                      <a:pt x="1" y="5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69" name="Line 204"/>
              <p:cNvCxnSpPr/>
              <p:nvPr/>
            </p:nvCxnSpPr>
            <p:spPr bwMode="auto">
              <a:xfrm>
                <a:off x="4832" y="1367"/>
                <a:ext cx="465" cy="1036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65" y="2363"/>
              <a:ext cx="32" cy="40"/>
            </a:xfrm>
            <a:custGeom>
              <a:avLst/>
              <a:gdLst>
                <a:gd name="T0" fmla="*/ 0 w 4"/>
                <a:gd name="T1" fmla="*/ 2 h 5"/>
                <a:gd name="T2" fmla="*/ 4 w 4"/>
                <a:gd name="T3" fmla="*/ 5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2"/>
                  </a:moveTo>
                  <a:lnTo>
                    <a:pt x="4" y="5"/>
                  </a:lnTo>
                  <a:lnTo>
                    <a:pt x="4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" name="Line 207"/>
            <p:cNvCxnSpPr/>
            <p:nvPr/>
          </p:nvCxnSpPr>
          <p:spPr bwMode="auto">
            <a:xfrm>
              <a:off x="4832" y="1367"/>
              <a:ext cx="377" cy="72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177" y="2050"/>
              <a:ext cx="32" cy="40"/>
            </a:xfrm>
            <a:custGeom>
              <a:avLst/>
              <a:gdLst>
                <a:gd name="T0" fmla="*/ 0 w 4"/>
                <a:gd name="T1" fmla="*/ 2 h 5"/>
                <a:gd name="T2" fmla="*/ 4 w 4"/>
                <a:gd name="T3" fmla="*/ 5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2"/>
                  </a:moveTo>
                  <a:lnTo>
                    <a:pt x="4" y="5"/>
                  </a:lnTo>
                  <a:lnTo>
                    <a:pt x="4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1" name="Line 209"/>
            <p:cNvCxnSpPr/>
            <p:nvPr/>
          </p:nvCxnSpPr>
          <p:spPr bwMode="auto">
            <a:xfrm flipV="1">
              <a:off x="4832" y="933"/>
              <a:ext cx="745" cy="434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7" y="933"/>
              <a:ext cx="40" cy="32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0 h 4"/>
                <a:gd name="T4" fmla="*/ 0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3" name="Line 211"/>
            <p:cNvCxnSpPr/>
            <p:nvPr/>
          </p:nvCxnSpPr>
          <p:spPr bwMode="auto">
            <a:xfrm flipV="1">
              <a:off x="4832" y="162"/>
              <a:ext cx="0" cy="120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808" y="162"/>
              <a:ext cx="40" cy="32"/>
            </a:xfrm>
            <a:custGeom>
              <a:avLst/>
              <a:gdLst>
                <a:gd name="T0" fmla="*/ 5 w 5"/>
                <a:gd name="T1" fmla="*/ 4 h 4"/>
                <a:gd name="T2" fmla="*/ 3 w 5"/>
                <a:gd name="T3" fmla="*/ 0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lnTo>
                    <a:pt x="3" y="0"/>
                  </a:lnTo>
                  <a:lnTo>
                    <a:pt x="0" y="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5" name="Line 213"/>
            <p:cNvCxnSpPr/>
            <p:nvPr/>
          </p:nvCxnSpPr>
          <p:spPr bwMode="auto">
            <a:xfrm flipH="1" flipV="1">
              <a:off x="3872" y="1206"/>
              <a:ext cx="960" cy="16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872" y="1190"/>
              <a:ext cx="32" cy="40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3 w 4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0" y="2"/>
                  </a:lnTo>
                  <a:lnTo>
                    <a:pt x="3" y="5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7" name="Line 215"/>
            <p:cNvCxnSpPr/>
            <p:nvPr/>
          </p:nvCxnSpPr>
          <p:spPr bwMode="auto">
            <a:xfrm flipH="1" flipV="1">
              <a:off x="3944" y="1045"/>
              <a:ext cx="888" cy="322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944" y="1045"/>
              <a:ext cx="40" cy="33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3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0" y="0"/>
                  </a:lnTo>
                  <a:lnTo>
                    <a:pt x="3" y="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9" name="Line 217"/>
            <p:cNvCxnSpPr/>
            <p:nvPr/>
          </p:nvCxnSpPr>
          <p:spPr bwMode="auto">
            <a:xfrm flipH="1" flipV="1">
              <a:off x="4520" y="724"/>
              <a:ext cx="312" cy="64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512" y="724"/>
              <a:ext cx="40" cy="40"/>
            </a:xfrm>
            <a:custGeom>
              <a:avLst/>
              <a:gdLst>
                <a:gd name="T0" fmla="*/ 5 w 5"/>
                <a:gd name="T1" fmla="*/ 3 h 5"/>
                <a:gd name="T2" fmla="*/ 1 w 5"/>
                <a:gd name="T3" fmla="*/ 0 h 5"/>
                <a:gd name="T4" fmla="*/ 0 w 5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1" y="0"/>
                  </a:lnTo>
                  <a:lnTo>
                    <a:pt x="0" y="5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1" name="Line 219"/>
            <p:cNvCxnSpPr/>
            <p:nvPr/>
          </p:nvCxnSpPr>
          <p:spPr bwMode="auto">
            <a:xfrm flipH="1" flipV="1">
              <a:off x="4504" y="186"/>
              <a:ext cx="328" cy="118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496" y="186"/>
              <a:ext cx="40" cy="32"/>
            </a:xfrm>
            <a:custGeom>
              <a:avLst/>
              <a:gdLst>
                <a:gd name="T0" fmla="*/ 5 w 5"/>
                <a:gd name="T1" fmla="*/ 3 h 4"/>
                <a:gd name="T2" fmla="*/ 1 w 5"/>
                <a:gd name="T3" fmla="*/ 0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lnTo>
                    <a:pt x="1" y="0"/>
                  </a:lnTo>
                  <a:lnTo>
                    <a:pt x="0" y="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4441" y="205"/>
              <a:ext cx="807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ethyl.acetate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4975" y="1323"/>
              <a:ext cx="1050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ethyl.isobutyrate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5653" y="1857"/>
              <a:ext cx="484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diacetyl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3455" y="465"/>
              <a:ext cx="989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ethyl.butanoate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5584" y="743"/>
              <a:ext cx="142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ethyl.2.methylbutyrate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5152" y="219"/>
              <a:ext cx="142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ethyl.3.methylbutyrate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933" y="1271"/>
              <a:ext cx="860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isobutanol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3388" y="603"/>
              <a:ext cx="971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isoamyl.acetate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5252" y="2081"/>
              <a:ext cx="694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X..myrcene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4861" y="740"/>
              <a:ext cx="761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X..terpinene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4643" y="2532"/>
              <a:ext cx="588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limonene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5841" y="1164"/>
              <a:ext cx="958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isoamyl.alcohol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3287" y="916"/>
              <a:ext cx="996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ethyl.hexanoate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5377" y="1599"/>
              <a:ext cx="611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p.cymene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3280" y="1640"/>
              <a:ext cx="823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hexyl.acetate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5976" y="1044"/>
              <a:ext cx="461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acetoin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5089" y="1061"/>
              <a:ext cx="766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ethyl.lactate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4313" y="2569"/>
              <a:ext cx="486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hexanol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5341" y="1447"/>
              <a:ext cx="80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cis.3.hexanol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5889" y="1394"/>
              <a:ext cx="959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trans.3.hexenol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5005" y="587"/>
              <a:ext cx="839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X2.hexen.1.ol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4810" y="338"/>
              <a:ext cx="660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X2.octanol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3132" y="1302"/>
              <a:ext cx="974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ethyl.octanoate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4653" y="708"/>
              <a:ext cx="819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X1.octen.3.ol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3386" y="1539"/>
              <a:ext cx="696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nerol.oxide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5403" y="325"/>
              <a:ext cx="863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benzaldehyde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5840" y="439"/>
              <a:ext cx="453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linalool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5369" y="1747"/>
              <a:ext cx="903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isobutyric.acid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4653" y="1166"/>
              <a:ext cx="624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cyclocitral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2975" y="754"/>
              <a:ext cx="1001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ethyl.decanoate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3732" y="354"/>
              <a:ext cx="964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sesquiterpene.I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3371" y="213"/>
              <a:ext cx="100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sesquiterpene.II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5503" y="1980"/>
              <a:ext cx="624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citronellol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5093" y="941"/>
              <a:ext cx="324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nerol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3100" y="1430"/>
              <a:ext cx="1127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phenethyl.acetate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5706" y="895"/>
              <a:ext cx="1026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X..damascenone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4060" y="539"/>
              <a:ext cx="845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hexanoic.acid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5185" y="740"/>
              <a:ext cx="503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geraniol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5809" y="569"/>
              <a:ext cx="888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benzyl.alcohol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3119" y="595"/>
              <a:ext cx="1423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ethyl.dihydocinnamate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4788" y="2401"/>
              <a:ext cx="1308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X2.phenethyl.alcohol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5201" y="2250"/>
              <a:ext cx="588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X..ionone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>
              <a:off x="4949" y="957"/>
              <a:ext cx="931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X..nonalactone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4460" y="22"/>
              <a:ext cx="554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nerolidol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3250" y="1183"/>
              <a:ext cx="823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octanoic.acid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3320" y="1077"/>
              <a:ext cx="937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X2.ethylphenol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3864" y="748"/>
              <a:ext cx="1001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ethyl.cinnamate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3891" y="86"/>
              <a:ext cx="503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Times New Roman"/>
                  <a:cs typeface="Times New Roman"/>
                </a:rPr>
                <a:t>farnesol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endParaRPr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539552" y="6703476"/>
            <a:ext cx="57461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Hendrickson </a:t>
            </a:r>
            <a:r>
              <a:rPr lang="en-US" sz="1050" dirty="0">
                <a:solidFill>
                  <a:schemeClr val="bg1"/>
                </a:solidFill>
                <a:cs typeface="Aparajita" panose="020B0604020202020204" pitchFamily="34" charset="0"/>
              </a:rPr>
              <a:t>et al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., Am. J. </a:t>
            </a:r>
            <a:r>
              <a:rPr lang="en-US" sz="1050" dirty="0" err="1" smtClean="0">
                <a:solidFill>
                  <a:schemeClr val="bg1"/>
                </a:solidFill>
                <a:cs typeface="Aparajita" panose="020B0604020202020204" pitchFamily="34" charset="0"/>
              </a:rPr>
              <a:t>Vitic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 Enol. </a:t>
            </a:r>
            <a:r>
              <a:rPr lang="en-US" sz="1050" dirty="0" smtClean="0">
                <a:solidFill>
                  <a:srgbClr val="10034C"/>
                </a:solidFill>
                <a:cs typeface="Aparajita" panose="020B0604020202020204" pitchFamily="34" charset="0"/>
              </a:rPr>
              <a:t>(In review) </a:t>
            </a:r>
            <a:endParaRPr lang="en-US" sz="1050" dirty="0"/>
          </a:p>
        </p:txBody>
      </p:sp>
      <p:sp>
        <p:nvSpPr>
          <p:cNvPr id="271" name="TextBox 270"/>
          <p:cNvSpPr txBox="1"/>
          <p:nvPr/>
        </p:nvSpPr>
        <p:spPr bwMode="auto">
          <a:xfrm>
            <a:off x="831440" y="5667251"/>
            <a:ext cx="7075463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No specific compound drove differences among treatments</a:t>
            </a:r>
          </a:p>
        </p:txBody>
      </p:sp>
      <p:sp>
        <p:nvSpPr>
          <p:cNvPr id="273" name="Oval 272"/>
          <p:cNvSpPr/>
          <p:nvPr/>
        </p:nvSpPr>
        <p:spPr bwMode="auto">
          <a:xfrm rot="1786855">
            <a:off x="1945810" y="1883542"/>
            <a:ext cx="2066951" cy="129186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74" name="Oval 273"/>
          <p:cNvSpPr/>
          <p:nvPr/>
        </p:nvSpPr>
        <p:spPr bwMode="auto">
          <a:xfrm rot="1786855">
            <a:off x="783009" y="3577295"/>
            <a:ext cx="3528271" cy="1291862"/>
          </a:xfrm>
          <a:prstGeom prst="ellipse">
            <a:avLst/>
          </a:prstGeom>
          <a:noFill/>
          <a:ln w="19050" cap="flat" cmpd="sng" algn="ctr">
            <a:solidFill>
              <a:schemeClr val="bg1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55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" grpId="0" animBg="1"/>
      <p:bldP spid="273" grpId="0" animBg="1"/>
      <p:bldP spid="27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11560" y="5877272"/>
            <a:ext cx="1368152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710208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chemeClr val="tx2"/>
                </a:solidFill>
              </a:rPr>
              <a:t>Introduction</a:t>
            </a:r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00877"/>
            <a:ext cx="7772400" cy="4547592"/>
          </a:xfrm>
        </p:spPr>
        <p:txBody>
          <a:bodyPr>
            <a:noAutofit/>
          </a:bodyPr>
          <a:lstStyle/>
          <a:p>
            <a:r>
              <a:rPr lang="en-GB" sz="2800" dirty="0" smtClean="0"/>
              <a:t>Background</a:t>
            </a:r>
          </a:p>
          <a:p>
            <a:r>
              <a:rPr lang="en-GB" dirty="0" smtClean="0"/>
              <a:t>Experimental design</a:t>
            </a:r>
          </a:p>
          <a:p>
            <a:r>
              <a:rPr lang="en-GB" sz="2800" dirty="0" smtClean="0"/>
              <a:t>Chemical data</a:t>
            </a:r>
          </a:p>
          <a:p>
            <a:pPr lvl="1"/>
            <a:r>
              <a:rPr lang="en-GB" sz="2400" dirty="0" smtClean="0"/>
              <a:t>Grapes</a:t>
            </a:r>
          </a:p>
          <a:p>
            <a:pPr lvl="1"/>
            <a:r>
              <a:rPr lang="en-GB" sz="2400" dirty="0" smtClean="0"/>
              <a:t>Wines</a:t>
            </a:r>
          </a:p>
          <a:p>
            <a:pPr lvl="2"/>
            <a:r>
              <a:rPr lang="en-GB" sz="2000" dirty="0" smtClean="0"/>
              <a:t>0 and 3 months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Descriptive sensory analysis</a:t>
            </a:r>
            <a:endParaRPr lang="en-GB" sz="2800" dirty="0">
              <a:solidFill>
                <a:schemeClr val="tx2"/>
              </a:solidFill>
            </a:endParaRPr>
          </a:p>
          <a:p>
            <a:r>
              <a:rPr lang="en-GB" sz="2800" dirty="0" smtClean="0"/>
              <a:t>Conclusions</a:t>
            </a:r>
          </a:p>
          <a:p>
            <a:r>
              <a:rPr lang="en-GB" dirty="0"/>
              <a:t>Future work</a:t>
            </a:r>
          </a:p>
          <a:p>
            <a:r>
              <a:rPr lang="en-GB" sz="2800" dirty="0" smtClean="0"/>
              <a:t>Acknowledgements</a:t>
            </a:r>
          </a:p>
          <a:p>
            <a:pPr>
              <a:buNone/>
            </a:pP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8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62570" y="1752836"/>
            <a:ext cx="7740352" cy="5105164"/>
            <a:chOff x="166257" y="170122"/>
            <a:chExt cx="8786358" cy="6527652"/>
          </a:xfrm>
        </p:grpSpPr>
        <p:graphicFrame>
          <p:nvGraphicFramePr>
            <p:cNvPr id="2" name="Char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63905714"/>
                </p:ext>
              </p:extLst>
            </p:nvPr>
          </p:nvGraphicFramePr>
          <p:xfrm>
            <a:off x="166257" y="170122"/>
            <a:ext cx="8786358" cy="652765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1887500" y="288758"/>
              <a:ext cx="5053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*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84827" y="5699623"/>
              <a:ext cx="5053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*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695215" y="1124744"/>
            <a:ext cx="8064500" cy="6477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rgbClr val="C2990E"/>
                </a:solidFill>
                <a:latin typeface="Lucida Sans"/>
                <a:ea typeface="+mj-ea"/>
                <a:cs typeface="Lucida San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9pPr>
          </a:lstStyle>
          <a:p>
            <a:r>
              <a:rPr lang="en-US" kern="0" dirty="0" smtClean="0"/>
              <a:t>Spider plot of descriptive analysis results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7482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ABA089-CB79-4554-930D-BB1B479FDC8D}" type="slidenum">
              <a:rPr lang="en-US" smtClean="0"/>
              <a:t>28</a:t>
            </a:fld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855662" y="1068254"/>
            <a:ext cx="7964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+mj-lt"/>
              </a:rPr>
              <a:t>Overlaid score and correlations plot</a:t>
            </a:r>
            <a:endParaRPr lang="en-US" sz="2800" b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97" name="Picture 9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33220"/>
            <a:ext cx="8624253" cy="4028028"/>
          </a:xfrm>
          <a:prstGeom prst="rect">
            <a:avLst/>
          </a:prstGeom>
          <a:ln>
            <a:solidFill>
              <a:sysClr val="windowText" lastClr="000000">
                <a:lumMod val="50000"/>
                <a:lumOff val="50000"/>
              </a:sysClr>
            </a:solidFill>
          </a:ln>
        </p:spPr>
      </p:pic>
      <p:sp>
        <p:nvSpPr>
          <p:cNvPr id="5" name="Rectangle 4"/>
          <p:cNvSpPr/>
          <p:nvPr/>
        </p:nvSpPr>
        <p:spPr bwMode="auto">
          <a:xfrm>
            <a:off x="467544" y="5877272"/>
            <a:ext cx="8352928" cy="6482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chemeClr val="bg1"/>
                </a:solidFill>
                <a:ea typeface="Times New Roman"/>
              </a:rPr>
              <a:t>Overlaid score and correlations plot of partial least squares regression (PLSR) analysis between significant (p&lt;0.05) volatile compounds in wines analyzed by GCMS after 3 months in bottle and significant attributes from the corresponding descriptive sensory analysis.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6669360"/>
            <a:ext cx="57461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Hendrickson </a:t>
            </a:r>
            <a:r>
              <a:rPr lang="en-US" sz="1050" dirty="0">
                <a:solidFill>
                  <a:schemeClr val="bg1"/>
                </a:solidFill>
                <a:cs typeface="Aparajita" panose="020B0604020202020204" pitchFamily="34" charset="0"/>
              </a:rPr>
              <a:t>et al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., Am. J. </a:t>
            </a:r>
            <a:r>
              <a:rPr lang="en-US" sz="1050" dirty="0" err="1" smtClean="0">
                <a:solidFill>
                  <a:schemeClr val="bg1"/>
                </a:solidFill>
                <a:cs typeface="Aparajita" panose="020B0604020202020204" pitchFamily="34" charset="0"/>
              </a:rPr>
              <a:t>Vitic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 Enol. </a:t>
            </a:r>
            <a:r>
              <a:rPr lang="en-US" sz="1050" dirty="0" smtClean="0">
                <a:solidFill>
                  <a:srgbClr val="10034C"/>
                </a:solidFill>
                <a:cs typeface="Aparajita" panose="020B0604020202020204" pitchFamily="34" charset="0"/>
              </a:rPr>
              <a:t>(In review)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27249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570384"/>
          </a:xfrm>
        </p:spPr>
        <p:txBody>
          <a:bodyPr/>
          <a:lstStyle/>
          <a:p>
            <a:r>
              <a:rPr lang="en-US" dirty="0" smtClean="0"/>
              <a:t>In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8206680" cy="4619600"/>
          </a:xfrm>
        </p:spPr>
        <p:txBody>
          <a:bodyPr/>
          <a:lstStyle/>
          <a:p>
            <a:r>
              <a:rPr lang="en-US" dirty="0" smtClean="0"/>
              <a:t>Optical sorting decreased/removed compositional differences among harvest treatments </a:t>
            </a:r>
          </a:p>
          <a:p>
            <a:r>
              <a:rPr lang="en-US" dirty="0" smtClean="0"/>
              <a:t>Some chemical differences persisted in final wines due to whole berry fermentation</a:t>
            </a:r>
          </a:p>
          <a:p>
            <a:pPr lvl="1"/>
            <a:r>
              <a:rPr lang="en-US" dirty="0" smtClean="0"/>
              <a:t>Crushing would decrease these differences </a:t>
            </a:r>
          </a:p>
          <a:p>
            <a:r>
              <a:rPr lang="en-US" dirty="0" smtClean="0"/>
              <a:t>Only two sensory attributes </a:t>
            </a:r>
            <a:r>
              <a:rPr lang="en-US" dirty="0" err="1" smtClean="0"/>
              <a:t>signf</a:t>
            </a:r>
            <a:r>
              <a:rPr lang="en-US" dirty="0" smtClean="0"/>
              <a:t> </a:t>
            </a:r>
            <a:r>
              <a:rPr lang="en-US" dirty="0" err="1" smtClean="0"/>
              <a:t>diffr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Hue saturation  </a:t>
            </a:r>
          </a:p>
          <a:p>
            <a:pPr lvl="1"/>
            <a:r>
              <a:rPr lang="en-US" dirty="0" smtClean="0"/>
              <a:t>Small tropical fruit (&lt;2.5 our of 10)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0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6477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90700"/>
            <a:ext cx="7772400" cy="4457700"/>
          </a:xfrm>
        </p:spPr>
        <p:txBody>
          <a:bodyPr/>
          <a:lstStyle/>
          <a:p>
            <a:r>
              <a:rPr lang="en-US" dirty="0" smtClean="0"/>
              <a:t>Mechanical harvesters</a:t>
            </a:r>
          </a:p>
          <a:p>
            <a:pPr lvl="1"/>
            <a:r>
              <a:rPr lang="en-US" dirty="0" smtClean="0"/>
              <a:t>Concerns:</a:t>
            </a:r>
          </a:p>
          <a:p>
            <a:pPr lvl="2"/>
            <a:r>
              <a:rPr lang="en-US" dirty="0" smtClean="0"/>
              <a:t>Damage to berries</a:t>
            </a:r>
          </a:p>
          <a:p>
            <a:pPr lvl="2"/>
            <a:r>
              <a:rPr lang="en-US" dirty="0" smtClean="0"/>
              <a:t>Inclusion of more MOG</a:t>
            </a:r>
          </a:p>
          <a:p>
            <a:pPr lvl="2"/>
            <a:r>
              <a:rPr lang="en-US" dirty="0" smtClean="0">
                <a:sym typeface="Symbol"/>
              </a:rPr>
              <a:t>microbial + enzymatic activity between picking and processing</a:t>
            </a:r>
          </a:p>
          <a:p>
            <a:pPr lvl="2"/>
            <a:r>
              <a:rPr lang="en-US" dirty="0" smtClean="0">
                <a:sym typeface="Symbol"/>
              </a:rPr>
              <a:t>Loss of juice</a:t>
            </a:r>
          </a:p>
          <a:p>
            <a:r>
              <a:rPr lang="en-US" dirty="0" smtClean="0">
                <a:sym typeface="Symbol"/>
              </a:rPr>
              <a:t>Hypothesis</a:t>
            </a:r>
          </a:p>
          <a:p>
            <a:pPr lvl="1"/>
            <a:r>
              <a:rPr lang="en-US" dirty="0" smtClean="0">
                <a:sym typeface="Symbol"/>
              </a:rPr>
              <a:t>New age mechanical harvesters with optical berry sorting = hand picking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8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conclude.....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Impact of mechanical harvesting on wine quality – inconsequential </a:t>
            </a:r>
          </a:p>
          <a:p>
            <a:r>
              <a:rPr lang="en-US" dirty="0" smtClean="0"/>
              <a:t>Optical sorting rather replacement of hand sorting</a:t>
            </a:r>
          </a:p>
          <a:p>
            <a:pPr lvl="1"/>
            <a:r>
              <a:rPr lang="en-US" dirty="0" smtClean="0"/>
              <a:t>Faster, more efficient in removing MOG, </a:t>
            </a:r>
            <a:r>
              <a:rPr lang="en-US" dirty="0" err="1" smtClean="0"/>
              <a:t>raisoned</a:t>
            </a:r>
            <a:r>
              <a:rPr lang="en-US" dirty="0" smtClean="0"/>
              <a:t> berries etc.</a:t>
            </a:r>
          </a:p>
          <a:p>
            <a:pPr lvl="1"/>
            <a:r>
              <a:rPr lang="en-US" dirty="0" smtClean="0"/>
              <a:t>Not essential with mechanical harvesting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Findings should be confirmed with different variety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08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optical berry sorting applications?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4864"/>
            <a:ext cx="7772400" cy="4043536"/>
          </a:xfrm>
        </p:spPr>
        <p:txBody>
          <a:bodyPr/>
          <a:lstStyle/>
          <a:p>
            <a:pPr lvl="1"/>
            <a:r>
              <a:rPr lang="en-US" dirty="0" smtClean="0"/>
              <a:t>Optical berry sorting</a:t>
            </a:r>
          </a:p>
          <a:p>
            <a:pPr lvl="2"/>
            <a:r>
              <a:rPr lang="en-US" dirty="0" smtClean="0"/>
              <a:t>Sorting according to ripeness??</a:t>
            </a:r>
          </a:p>
          <a:p>
            <a:pPr lvl="2"/>
            <a:r>
              <a:rPr lang="en-US" dirty="0" smtClean="0"/>
              <a:t>Differences in wine style using different optical sorting parameters?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3793050"/>
            <a:ext cx="3931091" cy="294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80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4657146"/>
            <a:ext cx="2778963" cy="20842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sorting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8840"/>
            <a:ext cx="7772400" cy="4259560"/>
          </a:xfrm>
        </p:spPr>
        <p:txBody>
          <a:bodyPr/>
          <a:lstStyle/>
          <a:p>
            <a:pPr lvl="1"/>
            <a:r>
              <a:rPr lang="en-US" dirty="0" smtClean="0"/>
              <a:t>Crush pad test</a:t>
            </a:r>
          </a:p>
          <a:p>
            <a:pPr lvl="2"/>
            <a:r>
              <a:rPr lang="en-US" dirty="0" smtClean="0"/>
              <a:t>Field blend (</a:t>
            </a:r>
            <a:r>
              <a:rPr lang="en-US" dirty="0"/>
              <a:t>50% Zinfandel, 30% </a:t>
            </a:r>
            <a:r>
              <a:rPr lang="en-US" dirty="0" err="1" smtClean="0"/>
              <a:t>Mourvédre</a:t>
            </a:r>
            <a:r>
              <a:rPr lang="en-US" dirty="0" smtClean="0"/>
              <a:t>, </a:t>
            </a:r>
            <a:r>
              <a:rPr lang="en-US" dirty="0"/>
              <a:t>10% Petit Syrah, 5% Carignan, 5% Alicante </a:t>
            </a:r>
            <a:r>
              <a:rPr lang="en-US" dirty="0" smtClean="0"/>
              <a:t>Bouche) </a:t>
            </a:r>
          </a:p>
          <a:p>
            <a:pPr lvl="2"/>
            <a:r>
              <a:rPr lang="en-US" dirty="0" smtClean="0"/>
              <a:t>Varied ripeness</a:t>
            </a:r>
          </a:p>
          <a:p>
            <a:pPr lvl="2"/>
            <a:r>
              <a:rPr lang="en-US" dirty="0" smtClean="0"/>
              <a:t>Tested sorting according </a:t>
            </a:r>
            <a:r>
              <a:rPr lang="en-US" dirty="0" smtClean="0">
                <a:solidFill>
                  <a:schemeClr val="bg1"/>
                </a:solidFill>
              </a:rPr>
              <a:t>to different color parameters</a:t>
            </a:r>
            <a:endParaRPr lang="en-US" dirty="0">
              <a:solidFill>
                <a:schemeClr val="bg1"/>
              </a:solidFill>
            </a:endParaRP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Fermented 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Sorted fruit (rejected 30-50%)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Unsorted + rejected fruit (25%)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2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t"/>
          <a:lstStyle/>
          <a:p>
            <a:pPr eaLnBrk="1" hangingPunct="1"/>
            <a:r>
              <a:rPr lang="fr-FR" altLang="en-US" smtClean="0"/>
              <a:t>Sorting Page : Mode 3 - 4 - 5</a:t>
            </a:r>
          </a:p>
        </p:txBody>
      </p:sp>
      <p:pic>
        <p:nvPicPr>
          <p:cNvPr id="22531" name="Picture 5" descr="Tri mod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628775"/>
            <a:ext cx="6291263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6659563" y="3117850"/>
            <a:ext cx="1403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</a:rPr>
              <a:t>New Cursor</a:t>
            </a:r>
          </a:p>
        </p:txBody>
      </p:sp>
      <p:sp>
        <p:nvSpPr>
          <p:cNvPr id="22533" name="Line 9"/>
          <p:cNvSpPr>
            <a:spLocks noChangeShapeType="1"/>
          </p:cNvSpPr>
          <p:nvPr/>
        </p:nvSpPr>
        <p:spPr bwMode="auto">
          <a:xfrm flipH="1">
            <a:off x="1116013" y="3284538"/>
            <a:ext cx="5616575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23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1" descr="Sélection des couleu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6300788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t"/>
          <a:lstStyle/>
          <a:p>
            <a:pPr eaLnBrk="1" hangingPunct="1"/>
            <a:r>
              <a:rPr lang="fr-FR" altLang="en-US" smtClean="0"/>
              <a:t>Basic User Interface</a:t>
            </a:r>
            <a:br>
              <a:rPr lang="fr-FR" altLang="en-US" smtClean="0"/>
            </a:br>
            <a:r>
              <a:rPr lang="fr-FR" altLang="en-US" smtClean="0"/>
              <a:t>Color Selection Tab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FR" altLang="en-US" smtClean="0"/>
          </a:p>
          <a:p>
            <a:pPr eaLnBrk="1" hangingPunct="1"/>
            <a:endParaRPr lang="fr-FR" altLang="en-US" smtClean="0"/>
          </a:p>
        </p:txBody>
      </p:sp>
      <p:sp>
        <p:nvSpPr>
          <p:cNvPr id="23557" name="Text Box 14"/>
          <p:cNvSpPr txBox="1">
            <a:spLocks noChangeArrowheads="1"/>
          </p:cNvSpPr>
          <p:nvPr/>
        </p:nvSpPr>
        <p:spPr bwMode="auto">
          <a:xfrm>
            <a:off x="6784975" y="2439988"/>
            <a:ext cx="1838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</a:rPr>
              <a:t>Captured Image</a:t>
            </a:r>
          </a:p>
        </p:txBody>
      </p:sp>
      <p:sp>
        <p:nvSpPr>
          <p:cNvPr id="23558" name="Line 15"/>
          <p:cNvSpPr>
            <a:spLocks noChangeShapeType="1"/>
          </p:cNvSpPr>
          <p:nvPr/>
        </p:nvSpPr>
        <p:spPr bwMode="auto">
          <a:xfrm flipH="1">
            <a:off x="4643438" y="2708275"/>
            <a:ext cx="2016125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3559" name="Text Box 16"/>
          <p:cNvSpPr txBox="1">
            <a:spLocks noChangeArrowheads="1"/>
          </p:cNvSpPr>
          <p:nvPr/>
        </p:nvSpPr>
        <p:spPr bwMode="auto">
          <a:xfrm>
            <a:off x="6711950" y="3232150"/>
            <a:ext cx="1365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</a:rPr>
              <a:t>Zoom Zone</a:t>
            </a:r>
          </a:p>
        </p:txBody>
      </p:sp>
      <p:sp>
        <p:nvSpPr>
          <p:cNvPr id="23560" name="Line 17"/>
          <p:cNvSpPr>
            <a:spLocks noChangeShapeType="1"/>
          </p:cNvSpPr>
          <p:nvPr/>
        </p:nvSpPr>
        <p:spPr bwMode="auto">
          <a:xfrm flipH="1">
            <a:off x="3924300" y="3500438"/>
            <a:ext cx="26638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3561" name="Text Box 18"/>
          <p:cNvSpPr txBox="1">
            <a:spLocks noChangeArrowheads="1"/>
          </p:cNvSpPr>
          <p:nvPr/>
        </p:nvSpPr>
        <p:spPr bwMode="auto">
          <a:xfrm>
            <a:off x="6659563" y="4292600"/>
            <a:ext cx="18780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</a:rPr>
              <a:t>Window for pixel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</a:rPr>
              <a:t> selection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</a:endParaRPr>
          </a:p>
        </p:txBody>
      </p:sp>
      <p:sp>
        <p:nvSpPr>
          <p:cNvPr id="23562" name="Line 19"/>
          <p:cNvSpPr>
            <a:spLocks noChangeShapeType="1"/>
          </p:cNvSpPr>
          <p:nvPr/>
        </p:nvSpPr>
        <p:spPr bwMode="auto">
          <a:xfrm flipH="1">
            <a:off x="1476375" y="4581525"/>
            <a:ext cx="511175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3563" name="Line 20"/>
          <p:cNvSpPr>
            <a:spLocks noChangeShapeType="1"/>
          </p:cNvSpPr>
          <p:nvPr/>
        </p:nvSpPr>
        <p:spPr bwMode="auto">
          <a:xfrm flipH="1" flipV="1">
            <a:off x="1476375" y="3141663"/>
            <a:ext cx="511175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86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en-US" smtClean="0">
                <a:solidFill>
                  <a:srgbClr val="000000"/>
                </a:solidFill>
              </a:rPr>
              <a:t>Vistalys R1 &amp; R2 - 2011</a:t>
            </a:r>
            <a:endParaRPr lang="de-DE" altLang="en-US" smtClean="0">
              <a:solidFill>
                <a:srgbClr val="000000"/>
              </a:solidFill>
            </a:endParaRPr>
          </a:p>
        </p:txBody>
      </p:sp>
      <p:pic>
        <p:nvPicPr>
          <p:cNvPr id="24579" name="Picture 15" descr="SCR_20100827_1630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" y="1617663"/>
            <a:ext cx="6443662" cy="483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6784975" y="243998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FFFFFF"/>
                </a:solidFill>
              </a:rPr>
              <a:t>Filmed image</a:t>
            </a: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6711950" y="3232150"/>
            <a:ext cx="156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FFFFFF"/>
                </a:solidFill>
              </a:rPr>
              <a:t>Area to Zoom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6588125" y="4292600"/>
            <a:ext cx="2076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FFFFFF"/>
                </a:solidFill>
              </a:rPr>
              <a:t>Windows of pixels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FFFFFF"/>
                </a:solidFill>
              </a:rPr>
              <a:t>selection</a:t>
            </a:r>
          </a:p>
        </p:txBody>
      </p:sp>
      <p:sp>
        <p:nvSpPr>
          <p:cNvPr id="24583" name="Rectangle 10"/>
          <p:cNvSpPr>
            <a:spLocks noGrp="1" noChangeArrowheads="1"/>
          </p:cNvSpPr>
          <p:nvPr>
            <p:ph type="title"/>
          </p:nvPr>
        </p:nvSpPr>
        <p:spPr>
          <a:xfrm>
            <a:off x="381000" y="765175"/>
            <a:ext cx="6432550" cy="758825"/>
          </a:xfrm>
          <a:noFill/>
        </p:spPr>
        <p:txBody>
          <a:bodyPr anchor="t"/>
          <a:lstStyle/>
          <a:p>
            <a:r>
              <a:rPr lang="fr-FR" altLang="en-US" smtClean="0"/>
              <a:t>Basic User Interface</a:t>
            </a:r>
            <a:br>
              <a:rPr lang="fr-FR" altLang="en-US" smtClean="0"/>
            </a:br>
            <a:r>
              <a:rPr lang="fr-FR" altLang="en-US" smtClean="0"/>
              <a:t>Selection color tab</a:t>
            </a:r>
          </a:p>
        </p:txBody>
      </p:sp>
      <p:sp>
        <p:nvSpPr>
          <p:cNvPr id="24584" name="Line 11"/>
          <p:cNvSpPr>
            <a:spLocks noChangeShapeType="1"/>
          </p:cNvSpPr>
          <p:nvPr/>
        </p:nvSpPr>
        <p:spPr bwMode="auto">
          <a:xfrm flipH="1">
            <a:off x="4643438" y="2708275"/>
            <a:ext cx="2016125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4585" name="Line 12"/>
          <p:cNvSpPr>
            <a:spLocks noChangeShapeType="1"/>
          </p:cNvSpPr>
          <p:nvPr/>
        </p:nvSpPr>
        <p:spPr bwMode="auto">
          <a:xfrm flipH="1">
            <a:off x="3924300" y="3500438"/>
            <a:ext cx="26638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4586" name="Line 13"/>
          <p:cNvSpPr>
            <a:spLocks noChangeShapeType="1"/>
          </p:cNvSpPr>
          <p:nvPr/>
        </p:nvSpPr>
        <p:spPr bwMode="auto">
          <a:xfrm flipH="1" flipV="1">
            <a:off x="1476375" y="3141663"/>
            <a:ext cx="511175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4587" name="Line 14"/>
          <p:cNvSpPr>
            <a:spLocks noChangeShapeType="1"/>
          </p:cNvSpPr>
          <p:nvPr/>
        </p:nvSpPr>
        <p:spPr bwMode="auto">
          <a:xfrm flipH="1">
            <a:off x="1476375" y="4581525"/>
            <a:ext cx="511175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9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872" y="4941168"/>
            <a:ext cx="2400267" cy="180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sorting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8840"/>
            <a:ext cx="7772400" cy="4259560"/>
          </a:xfrm>
        </p:spPr>
        <p:txBody>
          <a:bodyPr/>
          <a:lstStyle/>
          <a:p>
            <a:pPr lvl="1"/>
            <a:r>
              <a:rPr lang="en-US" dirty="0" smtClean="0"/>
              <a:t>Crush pad test</a:t>
            </a:r>
          </a:p>
          <a:p>
            <a:pPr lvl="2"/>
            <a:r>
              <a:rPr lang="en-US" dirty="0" smtClean="0"/>
              <a:t>Field blend (</a:t>
            </a:r>
            <a:r>
              <a:rPr lang="en-US" dirty="0"/>
              <a:t>50% Zinfandel, 30% </a:t>
            </a:r>
            <a:r>
              <a:rPr lang="en-US" dirty="0" err="1" smtClean="0"/>
              <a:t>Mourvédre</a:t>
            </a:r>
            <a:r>
              <a:rPr lang="en-US" dirty="0" smtClean="0"/>
              <a:t>, </a:t>
            </a:r>
            <a:r>
              <a:rPr lang="en-US" dirty="0"/>
              <a:t>10% Petit Syrah, 5% Carignan, 5% Alicante </a:t>
            </a:r>
            <a:r>
              <a:rPr lang="en-US" dirty="0" smtClean="0"/>
              <a:t>Bouche) </a:t>
            </a:r>
          </a:p>
          <a:p>
            <a:pPr lvl="2"/>
            <a:r>
              <a:rPr lang="en-US" dirty="0" smtClean="0"/>
              <a:t>Varied ripeness</a:t>
            </a:r>
          </a:p>
          <a:p>
            <a:pPr lvl="2"/>
            <a:r>
              <a:rPr lang="en-US" dirty="0" smtClean="0"/>
              <a:t>Tested sorting according </a:t>
            </a:r>
            <a:r>
              <a:rPr lang="en-US" dirty="0" smtClean="0">
                <a:solidFill>
                  <a:schemeClr val="bg1"/>
                </a:solidFill>
              </a:rPr>
              <a:t>to different color parameters</a:t>
            </a:r>
            <a:endParaRPr lang="en-US" dirty="0">
              <a:solidFill>
                <a:schemeClr val="bg1"/>
              </a:solidFill>
            </a:endParaRP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Fermented 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Sorted fruit (rejected 30-50%)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Unsorted + rejected fruit (25%)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7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4671138"/>
            <a:ext cx="2790599" cy="20929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Winemaking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8840"/>
            <a:ext cx="7772400" cy="4259560"/>
          </a:xfrm>
        </p:spPr>
        <p:txBody>
          <a:bodyPr/>
          <a:lstStyle/>
          <a:p>
            <a:pPr lvl="1"/>
            <a:r>
              <a:rPr lang="en-US" dirty="0"/>
              <a:t>SO</a:t>
            </a:r>
            <a:r>
              <a:rPr lang="en-US" baseline="-25000" dirty="0"/>
              <a:t>2</a:t>
            </a:r>
            <a:r>
              <a:rPr lang="en-US" dirty="0"/>
              <a:t> 50 mg/L after crushing</a:t>
            </a:r>
          </a:p>
          <a:p>
            <a:pPr lvl="1"/>
            <a:r>
              <a:rPr lang="en-US" dirty="0" smtClean="0"/>
              <a:t>Yeast EC1118, 25゜C fermentation temp</a:t>
            </a:r>
          </a:p>
          <a:p>
            <a:pPr lvl="1"/>
            <a:r>
              <a:rPr lang="en-US" dirty="0" smtClean="0"/>
              <a:t>Pump-overs 3 x day for 1 tank </a:t>
            </a:r>
            <a:r>
              <a:rPr lang="en-US" dirty="0" err="1" smtClean="0"/>
              <a:t>vol</a:t>
            </a:r>
            <a:endParaRPr lang="en-US" dirty="0" smtClean="0"/>
          </a:p>
          <a:p>
            <a:pPr lvl="1"/>
            <a:r>
              <a:rPr lang="en-US" dirty="0" smtClean="0"/>
              <a:t>Pressed after 5 days</a:t>
            </a:r>
          </a:p>
          <a:p>
            <a:pPr lvl="1"/>
            <a:r>
              <a:rPr lang="en-US" dirty="0" smtClean="0"/>
              <a:t>Fermented until dry (RS &lt; 1 g/L)</a:t>
            </a:r>
          </a:p>
          <a:p>
            <a:pPr lvl="1"/>
            <a:r>
              <a:rPr lang="en-US" dirty="0" smtClean="0"/>
              <a:t>Inoculated for MLF (</a:t>
            </a:r>
            <a:r>
              <a:rPr lang="en-US" i="1" dirty="0" err="1" smtClean="0"/>
              <a:t>Viniflora</a:t>
            </a:r>
            <a:r>
              <a:rPr lang="en-US" i="1" dirty="0" smtClean="0"/>
              <a:t> </a:t>
            </a:r>
            <a:r>
              <a:rPr lang="en-US" i="1" dirty="0" err="1" smtClean="0"/>
              <a:t>oenos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MLF completed in 2 </a:t>
            </a:r>
            <a:r>
              <a:rPr lang="en-US" dirty="0" err="1" smtClean="0">
                <a:solidFill>
                  <a:schemeClr val="bg1"/>
                </a:solidFill>
              </a:rPr>
              <a:t>wks</a:t>
            </a:r>
            <a:endParaRPr lang="en-US" dirty="0" smtClean="0">
              <a:solidFill>
                <a:schemeClr val="bg1"/>
              </a:solidFill>
            </a:endParaRP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Racked, </a:t>
            </a:r>
            <a:r>
              <a:rPr lang="en-US" dirty="0">
                <a:solidFill>
                  <a:schemeClr val="bg1"/>
                </a:solidFill>
              </a:rPr>
              <a:t>50 mg/L </a:t>
            </a:r>
            <a:r>
              <a:rPr lang="en-US" dirty="0" smtClean="0">
                <a:solidFill>
                  <a:schemeClr val="bg1"/>
                </a:solidFill>
              </a:rPr>
              <a:t>SO</a:t>
            </a:r>
            <a:r>
              <a:rPr lang="en-US" baseline="-25000" dirty="0" smtClean="0">
                <a:solidFill>
                  <a:schemeClr val="bg1"/>
                </a:solidFill>
              </a:rPr>
              <a:t>2 </a:t>
            </a:r>
            <a:r>
              <a:rPr lang="en-US" dirty="0" smtClean="0">
                <a:solidFill>
                  <a:schemeClr val="bg1"/>
                </a:solidFill>
              </a:rPr>
              <a:t>added</a:t>
            </a:r>
          </a:p>
        </p:txBody>
      </p:sp>
    </p:spTree>
    <p:extLst>
      <p:ext uri="{BB962C8B-B14F-4D97-AF65-F5344CB8AC3E}">
        <p14:creationId xmlns:p14="http://schemas.microsoft.com/office/powerpoint/2010/main" val="370746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642392"/>
          </a:xfrm>
        </p:spPr>
        <p:txBody>
          <a:bodyPr/>
          <a:lstStyle/>
          <a:p>
            <a:r>
              <a:rPr lang="en-US" dirty="0" smtClean="0"/>
              <a:t>Wine chemical data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49907"/>
              </p:ext>
            </p:extLst>
          </p:nvPr>
        </p:nvGraphicFramePr>
        <p:xfrm>
          <a:off x="899592" y="4141440"/>
          <a:ext cx="7772400" cy="23118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/>
                <a:gridCol w="1554480"/>
                <a:gridCol w="1554480"/>
                <a:gridCol w="1554480"/>
                <a:gridCol w="15544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Wine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Tot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Phen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(mg/L CE)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</a:rPr>
                        <a:t>Anth (mg/L M3G)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mtClean="0">
                          <a:solidFill>
                            <a:schemeClr val="tx1"/>
                          </a:solidFill>
                        </a:rPr>
                        <a:t>SPP+LPP</a:t>
                      </a:r>
                    </a:p>
                    <a:p>
                      <a:r>
                        <a:rPr lang="en-US" sz="1600" smtClean="0">
                          <a:solidFill>
                            <a:schemeClr val="tx1"/>
                          </a:solidFill>
                        </a:rPr>
                        <a:t>(AU)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Tannin (mg/L CE)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112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1380.7 ± 2.2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149.3 ± 6.0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1.2 ± 0.2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585.2 ± 11.5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79780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Unsorted+</a:t>
                      </a:r>
                    </a:p>
                    <a:p>
                      <a:r>
                        <a:rPr lang="en-US" sz="1600" dirty="0" smtClean="0"/>
                        <a:t>Reject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1247.4 ± 168.7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102.0 ± 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1.4 ±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548.2 ± 33.8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004592"/>
              </p:ext>
            </p:extLst>
          </p:nvPr>
        </p:nvGraphicFramePr>
        <p:xfrm>
          <a:off x="395537" y="1628800"/>
          <a:ext cx="8568952" cy="21522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24136"/>
                <a:gridCol w="1224136"/>
                <a:gridCol w="1224136"/>
                <a:gridCol w="1224136"/>
                <a:gridCol w="1224136"/>
                <a:gridCol w="1224136"/>
                <a:gridCol w="12241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Alc</a:t>
                      </a:r>
                      <a:r>
                        <a:rPr lang="en-US" dirty="0" smtClean="0"/>
                        <a:t> %</a:t>
                      </a:r>
                      <a:r>
                        <a:rPr lang="en-US" baseline="0" dirty="0" smtClean="0"/>
                        <a:t> (v/v)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 (g/L)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RS (g/L)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Malic acid (mg/L)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 (g/L)</a:t>
                      </a:r>
                      <a:endParaRPr lang="en-US" dirty="0"/>
                    </a:p>
                  </a:txBody>
                  <a:tcPr/>
                </a:tc>
              </a:tr>
              <a:tr h="597768">
                <a:tc>
                  <a:txBody>
                    <a:bodyPr/>
                    <a:lstStyle/>
                    <a:p>
                      <a:r>
                        <a:rPr lang="en-US" dirty="0" smtClean="0"/>
                        <a:t>Sorted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Unsorted + reject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37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Glass 1: Red wine blend – sorted fruit</a:t>
            </a:r>
          </a:p>
          <a:p>
            <a:r>
              <a:rPr lang="en-US" dirty="0" smtClean="0"/>
              <a:t>Glass 2: Red wine blend – 75% unsorted + 25% rejected fruit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89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6477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90700"/>
            <a:ext cx="7772400" cy="4457700"/>
          </a:xfrm>
        </p:spPr>
        <p:txBody>
          <a:bodyPr/>
          <a:lstStyle/>
          <a:p>
            <a:r>
              <a:rPr lang="en-US" dirty="0" smtClean="0"/>
              <a:t>Advantage of machine harvesting and sorting</a:t>
            </a:r>
          </a:p>
          <a:p>
            <a:pPr lvl="1"/>
            <a:r>
              <a:rPr lang="en-US" dirty="0" smtClean="0"/>
              <a:t>Much faster (40 tons per day)</a:t>
            </a:r>
          </a:p>
          <a:p>
            <a:pPr lvl="1"/>
            <a:r>
              <a:rPr lang="en-US" dirty="0" smtClean="0"/>
              <a:t>Fewer field and winery workers needed</a:t>
            </a:r>
          </a:p>
          <a:p>
            <a:pPr lvl="1"/>
            <a:r>
              <a:rPr lang="en-US" dirty="0" smtClean="0"/>
              <a:t>± $300/ton machine harvest and  optical sorting</a:t>
            </a:r>
          </a:p>
          <a:p>
            <a:r>
              <a:rPr lang="en-US" dirty="0" smtClean="0"/>
              <a:t>Disadvantage</a:t>
            </a:r>
          </a:p>
          <a:p>
            <a:pPr lvl="1"/>
            <a:r>
              <a:rPr lang="en-US" dirty="0" smtClean="0"/>
              <a:t>Expensive equipment</a:t>
            </a:r>
          </a:p>
          <a:p>
            <a:pPr lvl="1"/>
            <a:r>
              <a:rPr lang="en-US" dirty="0" smtClean="0"/>
              <a:t>Loss in yield?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58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12800"/>
            <a:ext cx="8064500" cy="647700"/>
          </a:xfrm>
        </p:spPr>
        <p:txBody>
          <a:bodyPr/>
          <a:lstStyle/>
          <a:p>
            <a:r>
              <a:rPr lang="en-US" sz="2900" dirty="0" smtClean="0"/>
              <a:t>Acknowledgements</a:t>
            </a:r>
            <a:endParaRPr lang="en-US" sz="29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8140700" cy="4896544"/>
          </a:xfrm>
        </p:spPr>
        <p:txBody>
          <a:bodyPr/>
          <a:lstStyle/>
          <a:p>
            <a:pPr lvl="0"/>
            <a:r>
              <a:rPr lang="en-US" dirty="0" smtClean="0"/>
              <a:t>Industry support</a:t>
            </a:r>
          </a:p>
          <a:p>
            <a:pPr lvl="1"/>
            <a:r>
              <a:rPr lang="en-US" sz="2000" dirty="0" smtClean="0"/>
              <a:t>Napa Valley Vintners</a:t>
            </a:r>
          </a:p>
          <a:p>
            <a:pPr lvl="1"/>
            <a:r>
              <a:rPr lang="en-US" sz="2000" dirty="0" smtClean="0"/>
              <a:t>Silverado Premium Properties</a:t>
            </a:r>
          </a:p>
          <a:p>
            <a:pPr lvl="1"/>
            <a:r>
              <a:rPr lang="en-US" sz="2000" dirty="0" err="1" smtClean="0"/>
              <a:t>Pellenc</a:t>
            </a:r>
            <a:r>
              <a:rPr lang="en-US" sz="2000" dirty="0" smtClean="0"/>
              <a:t> America Inc. </a:t>
            </a:r>
          </a:p>
          <a:p>
            <a:pPr lvl="1"/>
            <a:r>
              <a:rPr lang="en-US" sz="2000" dirty="0" smtClean="0"/>
              <a:t>Bucher </a:t>
            </a:r>
            <a:r>
              <a:rPr lang="en-US" sz="2000" dirty="0" err="1" smtClean="0"/>
              <a:t>Vaslin</a:t>
            </a:r>
            <a:endParaRPr lang="en-US" sz="2000" dirty="0" smtClean="0"/>
          </a:p>
          <a:p>
            <a:pPr lvl="1"/>
            <a:r>
              <a:rPr lang="en-US" sz="2000" dirty="0" smtClean="0"/>
              <a:t>Wine Spectator Scholarship</a:t>
            </a:r>
          </a:p>
          <a:p>
            <a:pPr lvl="1"/>
            <a:r>
              <a:rPr lang="en-US" sz="2000" dirty="0" smtClean="0"/>
              <a:t>Walsh Vineyards Management, Inc.</a:t>
            </a:r>
          </a:p>
          <a:p>
            <a:r>
              <a:rPr lang="en-US" dirty="0" smtClean="0"/>
              <a:t>People</a:t>
            </a:r>
          </a:p>
          <a:p>
            <a:pPr lvl="1"/>
            <a:r>
              <a:rPr lang="en-US" sz="2000" dirty="0"/>
              <a:t>Dave Hendrickson</a:t>
            </a:r>
          </a:p>
          <a:p>
            <a:pPr lvl="1"/>
            <a:r>
              <a:rPr lang="en-US" sz="2000" dirty="0" smtClean="0"/>
              <a:t>Karen Block</a:t>
            </a:r>
          </a:p>
          <a:p>
            <a:pPr lvl="1"/>
            <a:r>
              <a:rPr lang="en-US" sz="2000" dirty="0" smtClean="0"/>
              <a:t>Michelle Novi		</a:t>
            </a:r>
          </a:p>
          <a:p>
            <a:pPr lvl="1"/>
            <a:r>
              <a:rPr lang="en-US" sz="2000" dirty="0" smtClean="0"/>
              <a:t>Alison Crowe</a:t>
            </a:r>
          </a:p>
          <a:p>
            <a:pPr lvl="1"/>
            <a:r>
              <a:rPr lang="en-US" sz="2000" dirty="0"/>
              <a:t>Mea </a:t>
            </a:r>
            <a:r>
              <a:rPr lang="en-US" sz="2000" dirty="0" err="1"/>
              <a:t>Leeman</a:t>
            </a:r>
            <a:endParaRPr lang="en-US" sz="2000" dirty="0"/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635500" y="3924300"/>
            <a:ext cx="433070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00206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2062"/>
                </a:solidFill>
                <a:latin typeface="+mn-lt"/>
                <a:ea typeface="ＭＳ Ｐゴシック" pitchFamily="-28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b="0">
                <a:solidFill>
                  <a:srgbClr val="002062"/>
                </a:solidFill>
                <a:latin typeface="+mn-lt"/>
                <a:ea typeface="ＭＳ Ｐゴシック" pitchFamily="-28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 b="0">
                <a:solidFill>
                  <a:srgbClr val="002062"/>
                </a:solidFill>
                <a:latin typeface="+mn-lt"/>
                <a:ea typeface="ＭＳ Ｐゴシック" pitchFamily="-28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0">
                <a:solidFill>
                  <a:srgbClr val="002062"/>
                </a:solidFill>
                <a:latin typeface="+mn-lt"/>
                <a:ea typeface="ＭＳ Ｐゴシック" pitchFamily="-28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endParaRPr lang="en-US" kern="0" dirty="0" smtClean="0"/>
          </a:p>
          <a:p>
            <a:pPr lvl="1"/>
            <a:endParaRPr lang="en-US" sz="2000" kern="0" dirty="0" smtClean="0"/>
          </a:p>
          <a:p>
            <a:pPr lvl="1"/>
            <a:r>
              <a:rPr lang="en-US" sz="2000" kern="0" dirty="0" smtClean="0"/>
              <a:t>Chik Brenneman</a:t>
            </a:r>
          </a:p>
          <a:p>
            <a:pPr lvl="1"/>
            <a:r>
              <a:rPr lang="en-US" sz="2000" kern="0" dirty="0" smtClean="0"/>
              <a:t>Jesse Plautz</a:t>
            </a:r>
          </a:p>
          <a:p>
            <a:pPr lvl="1"/>
            <a:r>
              <a:rPr lang="en-US" sz="2000" kern="0" dirty="0" smtClean="0"/>
              <a:t>Dave Block</a:t>
            </a:r>
          </a:p>
          <a:p>
            <a:pPr lvl="1"/>
            <a:r>
              <a:rPr lang="en-US" sz="2000" kern="0" dirty="0" smtClean="0"/>
              <a:t>Paul Green</a:t>
            </a:r>
          </a:p>
          <a:p>
            <a:pPr lvl="1"/>
            <a:r>
              <a:rPr lang="en-US" sz="2000" kern="0" dirty="0" smtClean="0"/>
              <a:t>Winery students</a:t>
            </a:r>
          </a:p>
          <a:p>
            <a:pPr marL="457200" lvl="1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29025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:\Google Drive\Personal Documents\My Pictures\Photo Stream\My Photo Stream\My Photo Stream\IMG_1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31298"/>
            <a:ext cx="3567942" cy="267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U:\Google Drive\Personal Documents\My Pictures\Photo Stream\My Photo Stream\My Photo Stream\harvestgallo20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4041148"/>
            <a:ext cx="3459930" cy="259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35486" y="2184610"/>
            <a:ext cx="1832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THE LAB and associates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87593" y="1211269"/>
            <a:ext cx="2948653" cy="2211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61048"/>
            <a:ext cx="4067944" cy="287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75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2909" y="6597352"/>
            <a:ext cx="57461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cs typeface="Aparajita" panose="020B0604020202020204" pitchFamily="34" charset="0"/>
              </a:rPr>
              <a:t>Clary et al. 1990. 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Am. J. </a:t>
            </a:r>
            <a:r>
              <a:rPr lang="en-US" sz="1050" dirty="0" err="1" smtClean="0">
                <a:solidFill>
                  <a:schemeClr val="bg1"/>
                </a:solidFill>
                <a:cs typeface="Aparajita" panose="020B0604020202020204" pitchFamily="34" charset="0"/>
              </a:rPr>
              <a:t>Vitic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 </a:t>
            </a:r>
            <a:r>
              <a:rPr lang="en-US" sz="1050" dirty="0" err="1" smtClean="0">
                <a:solidFill>
                  <a:schemeClr val="bg1"/>
                </a:solidFill>
                <a:cs typeface="Aparajita" panose="020B0604020202020204" pitchFamily="34" charset="0"/>
              </a:rPr>
              <a:t>Enol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 4:176-181.</a:t>
            </a:r>
            <a:endParaRPr lang="en-US" sz="1050" dirty="0">
              <a:solidFill>
                <a:schemeClr val="bg1"/>
              </a:solidFill>
              <a:cs typeface="Aparajit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8693" y="1844824"/>
            <a:ext cx="7680368" cy="399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sz="2800" b="1" dirty="0" smtClean="0">
                <a:solidFill>
                  <a:srgbClr val="002062"/>
                </a:solidFill>
                <a:latin typeface="Lucida Sans"/>
                <a:cs typeface="Lucida Sans"/>
              </a:rPr>
              <a:t>Machine </a:t>
            </a:r>
            <a:r>
              <a:rPr lang="en-US" sz="2800" b="1" dirty="0">
                <a:solidFill>
                  <a:srgbClr val="002062"/>
                </a:solidFill>
                <a:latin typeface="Lucida Sans"/>
                <a:cs typeface="Lucida Sans"/>
              </a:rPr>
              <a:t>harvested vs hand picked </a:t>
            </a:r>
            <a:r>
              <a:rPr lang="en-US" sz="2800" b="1" dirty="0" smtClean="0">
                <a:solidFill>
                  <a:srgbClr val="002062"/>
                </a:solidFill>
                <a:latin typeface="Lucida Sans"/>
                <a:cs typeface="Lucida Sans"/>
              </a:rPr>
              <a:t>Chardonnay</a:t>
            </a:r>
            <a:endParaRPr lang="en-US" sz="2800" b="1" dirty="0">
              <a:solidFill>
                <a:srgbClr val="002062"/>
              </a:solidFill>
              <a:latin typeface="Lucida Sans"/>
              <a:cs typeface="Lucida Sans"/>
            </a:endParaRP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sz="2400" b="1" dirty="0">
                <a:solidFill>
                  <a:srgbClr val="002062"/>
                </a:solidFill>
                <a:latin typeface="Lucida Sans"/>
                <a:cs typeface="Lucida Sans"/>
              </a:rPr>
              <a:t>Machine harvested</a:t>
            </a:r>
          </a:p>
          <a:p>
            <a:pPr marL="1257300" lvl="2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sz="2000" b="1" dirty="0" smtClean="0">
                <a:solidFill>
                  <a:srgbClr val="002062"/>
                </a:solidFill>
                <a:latin typeface="Lucida Sans"/>
                <a:cs typeface="Lucida Sans"/>
                <a:sym typeface="Symbol"/>
              </a:rPr>
              <a:t> </a:t>
            </a:r>
            <a:r>
              <a:rPr lang="en-US" sz="2000" b="1" dirty="0">
                <a:solidFill>
                  <a:srgbClr val="002062"/>
                </a:solidFill>
                <a:latin typeface="Lucida Sans"/>
                <a:cs typeface="Lucida Sans"/>
              </a:rPr>
              <a:t>yield, but more juice loss</a:t>
            </a:r>
          </a:p>
          <a:p>
            <a:pPr marL="1257300" lvl="2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sz="2000" b="1" dirty="0" smtClean="0">
                <a:solidFill>
                  <a:srgbClr val="002062"/>
                </a:solidFill>
                <a:latin typeface="Lucida Sans"/>
                <a:cs typeface="Lucida Sans"/>
              </a:rPr>
              <a:t>More </a:t>
            </a:r>
            <a:r>
              <a:rPr lang="en-US" sz="2000" b="1" dirty="0">
                <a:solidFill>
                  <a:srgbClr val="002062"/>
                </a:solidFill>
                <a:latin typeface="Lucida Sans"/>
                <a:cs typeface="Lucida Sans"/>
              </a:rPr>
              <a:t>second crop</a:t>
            </a:r>
          </a:p>
          <a:p>
            <a:pPr marL="1257300" lvl="2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sz="2000" b="1" dirty="0" smtClean="0">
                <a:solidFill>
                  <a:srgbClr val="002062"/>
                </a:solidFill>
                <a:latin typeface="Lucida Sans"/>
                <a:cs typeface="Lucida Sans"/>
              </a:rPr>
              <a:t>Similar </a:t>
            </a:r>
            <a:r>
              <a:rPr lang="en-US" sz="2000" b="1" dirty="0">
                <a:solidFill>
                  <a:srgbClr val="002062"/>
                </a:solidFill>
                <a:latin typeface="Lucida Sans"/>
                <a:cs typeface="Lucida Sans"/>
              </a:rPr>
              <a:t>chemical </a:t>
            </a:r>
            <a:r>
              <a:rPr lang="en-US" sz="2000" b="1" dirty="0" smtClean="0">
                <a:solidFill>
                  <a:srgbClr val="002062"/>
                </a:solidFill>
                <a:latin typeface="Lucida Sans"/>
                <a:cs typeface="Lucida Sans"/>
              </a:rPr>
              <a:t>profiles</a:t>
            </a:r>
            <a:endParaRPr lang="en-US" sz="2000" b="1" dirty="0">
              <a:solidFill>
                <a:srgbClr val="002062"/>
              </a:solidFill>
              <a:latin typeface="Lucida Sans"/>
              <a:cs typeface="Lucida Sans"/>
              <a:sym typeface="Symbol"/>
            </a:endParaRP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sz="2400" b="1" dirty="0">
                <a:solidFill>
                  <a:srgbClr val="002062"/>
                </a:solidFill>
                <a:latin typeface="Lucida Sans"/>
                <a:cs typeface="Lucida Sans"/>
              </a:rPr>
              <a:t>Wines:</a:t>
            </a:r>
          </a:p>
          <a:p>
            <a:pPr marL="1257300" lvl="2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sz="2000" b="1" dirty="0" smtClean="0">
                <a:solidFill>
                  <a:srgbClr val="002062"/>
                </a:solidFill>
                <a:latin typeface="Lucida Sans"/>
                <a:cs typeface="Lucida Sans"/>
              </a:rPr>
              <a:t>Duo </a:t>
            </a:r>
            <a:r>
              <a:rPr lang="en-US" sz="2000" b="1" dirty="0">
                <a:solidFill>
                  <a:srgbClr val="002062"/>
                </a:solidFill>
                <a:latin typeface="Lucida Sans"/>
                <a:cs typeface="Lucida Sans"/>
              </a:rPr>
              <a:t>trio test: not differentiable </a:t>
            </a:r>
          </a:p>
          <a:p>
            <a:pPr marL="1257300" lvl="2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sz="2000" b="1" dirty="0" smtClean="0">
                <a:solidFill>
                  <a:srgbClr val="002062"/>
                </a:solidFill>
                <a:latin typeface="Lucida Sans"/>
                <a:cs typeface="Lucida Sans"/>
                <a:sym typeface="Symbol"/>
              </a:rPr>
              <a:t>Preference </a:t>
            </a:r>
            <a:r>
              <a:rPr lang="en-US" sz="2000" b="1" dirty="0">
                <a:solidFill>
                  <a:srgbClr val="002062"/>
                </a:solidFill>
                <a:latin typeface="Lucida Sans"/>
                <a:cs typeface="Lucida Sans"/>
                <a:sym typeface="Symbol"/>
              </a:rPr>
              <a:t>test: no statistical preference</a:t>
            </a:r>
          </a:p>
          <a:p>
            <a:endParaRPr lang="en-US" sz="2000" dirty="0">
              <a:solidFill>
                <a:schemeClr val="bg1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345600"/>
            <a:ext cx="1585370" cy="69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22218" rIns="0" bIns="2221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inherit"/>
                <a:cs typeface="Lucida Sans Unicode" panose="020B0602030504020204" pitchFamily="34" charset="0"/>
              </a:rPr>
              <a:t>Am. J. Enol. Vitic</a:t>
            </a:r>
            <a:r>
              <a:rPr kumimoji="0" lang="en-US" altLang="en-US" sz="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inherit"/>
                <a:cs typeface="Lucida Sans Unicode" panose="020B0602030504020204" pitchFamily="34" charset="0"/>
              </a:rPr>
              <a:t> 1990 </a:t>
            </a: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inherit"/>
                <a:cs typeface="Lucida Sans Unicode" panose="020B0602030504020204" pitchFamily="34" charset="0"/>
              </a:rPr>
              <a:t>vol. 41 no. 2 </a:t>
            </a:r>
            <a:r>
              <a:rPr kumimoji="0" lang="en-US" altLang="en-US" sz="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inherit"/>
                <a:cs typeface="Lucida Sans Unicode" panose="020B0602030504020204" pitchFamily="34" charset="0"/>
              </a:rPr>
              <a:t>176-181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05273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tx2"/>
                </a:solidFill>
                <a:latin typeface="Lucida Sans"/>
                <a:ea typeface="+mj-ea"/>
                <a:cs typeface="Lucida Sans"/>
              </a:rPr>
              <a:t>Background: </a:t>
            </a:r>
            <a:r>
              <a:rPr lang="en-US" sz="3200" b="1" dirty="0" smtClean="0">
                <a:solidFill>
                  <a:schemeClr val="tx2"/>
                </a:solidFill>
                <a:latin typeface="Lucida Sans"/>
                <a:ea typeface="+mj-ea"/>
                <a:cs typeface="Lucida Sans"/>
              </a:rPr>
              <a:t>previous </a:t>
            </a:r>
            <a:r>
              <a:rPr lang="en-US" sz="3200" b="1" dirty="0">
                <a:solidFill>
                  <a:schemeClr val="tx2"/>
                </a:solidFill>
                <a:latin typeface="Lucida Sans"/>
                <a:ea typeface="+mj-ea"/>
                <a:cs typeface="Lucida Sans"/>
              </a:rPr>
              <a:t>studies</a:t>
            </a:r>
          </a:p>
        </p:txBody>
      </p:sp>
    </p:spTree>
    <p:extLst>
      <p:ext uri="{BB962C8B-B14F-4D97-AF65-F5344CB8AC3E}">
        <p14:creationId xmlns:p14="http://schemas.microsoft.com/office/powerpoint/2010/main" val="244286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647700"/>
          </a:xfrm>
        </p:spPr>
        <p:txBody>
          <a:bodyPr/>
          <a:lstStyle/>
          <a:p>
            <a:r>
              <a:rPr lang="en-US" dirty="0" smtClean="0"/>
              <a:t>Background – previous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90700"/>
            <a:ext cx="8140700" cy="4457700"/>
          </a:xfrm>
        </p:spPr>
        <p:txBody>
          <a:bodyPr/>
          <a:lstStyle/>
          <a:p>
            <a:r>
              <a:rPr lang="en-US" dirty="0" smtClean="0"/>
              <a:t>Machine harvested vs hand picked</a:t>
            </a:r>
          </a:p>
          <a:p>
            <a:pPr lvl="1"/>
            <a:r>
              <a:rPr lang="en-US" dirty="0" smtClean="0"/>
              <a:t>Traditional bow rod mechanical harvester</a:t>
            </a:r>
          </a:p>
          <a:p>
            <a:pPr lvl="2"/>
            <a:r>
              <a:rPr lang="en-US" dirty="0" smtClean="0"/>
              <a:t>Hand-picked vs machine harvested</a:t>
            </a:r>
          </a:p>
          <a:p>
            <a:pPr lvl="2"/>
            <a:r>
              <a:rPr lang="en-US" dirty="0" smtClean="0"/>
              <a:t>Must: pH 3.11 vs 3.3</a:t>
            </a:r>
          </a:p>
          <a:p>
            <a:pPr lvl="2"/>
            <a:r>
              <a:rPr lang="en-US" dirty="0" smtClean="0"/>
              <a:t>Must: Tot Phenols </a:t>
            </a:r>
            <a:r>
              <a:rPr lang="en-US" dirty="0" smtClean="0">
                <a:sym typeface="Symbol"/>
              </a:rPr>
              <a:t>9% with machine harvest</a:t>
            </a:r>
            <a:endParaRPr lang="en-US" dirty="0" smtClean="0"/>
          </a:p>
          <a:p>
            <a:pPr lvl="2"/>
            <a:r>
              <a:rPr lang="en-US" dirty="0" smtClean="0"/>
              <a:t>Wine: pH difference persist (3.08 vs 3.24)</a:t>
            </a:r>
          </a:p>
          <a:p>
            <a:pPr lvl="2"/>
            <a:r>
              <a:rPr lang="en-US" dirty="0" smtClean="0">
                <a:sym typeface="Symbol"/>
              </a:rPr>
              <a:t>Wine: Tot Phenols 9% in machine harvest </a:t>
            </a:r>
          </a:p>
          <a:p>
            <a:pPr lvl="3"/>
            <a:r>
              <a:rPr lang="en-US" dirty="0" smtClean="0">
                <a:sym typeface="Symbol"/>
              </a:rPr>
              <a:t>Oxidation?</a:t>
            </a:r>
          </a:p>
          <a:p>
            <a:pPr lvl="2"/>
            <a:r>
              <a:rPr lang="en-US" dirty="0" smtClean="0">
                <a:sym typeface="Symbol"/>
              </a:rPr>
              <a:t>Sensory differences not remarkable</a:t>
            </a:r>
          </a:p>
          <a:p>
            <a:pPr lvl="3"/>
            <a:r>
              <a:rPr lang="en-US" dirty="0" smtClean="0">
                <a:sym typeface="Symbol"/>
              </a:rPr>
              <a:t>Most noticeable acidity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6563248"/>
            <a:ext cx="40382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</a:rPr>
              <a:t>Arfelli</a:t>
            </a:r>
            <a:r>
              <a:rPr lang="en-US" sz="1100" dirty="0" smtClean="0">
                <a:solidFill>
                  <a:schemeClr val="bg1"/>
                </a:solidFill>
              </a:rPr>
              <a:t> et al. (2010) J. Int. Sci. </a:t>
            </a:r>
            <a:r>
              <a:rPr lang="en-US" sz="1100" dirty="0" err="1" smtClean="0">
                <a:solidFill>
                  <a:schemeClr val="bg1"/>
                </a:solidFill>
              </a:rPr>
              <a:t>Vigne</a:t>
            </a:r>
            <a:r>
              <a:rPr lang="en-US" sz="1100" dirty="0" smtClean="0">
                <a:solidFill>
                  <a:schemeClr val="bg1"/>
                </a:solidFill>
              </a:rPr>
              <a:t> Vin 44: 101-115.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9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8115300" cy="647700"/>
          </a:xfrm>
        </p:spPr>
        <p:txBody>
          <a:bodyPr/>
          <a:lstStyle/>
          <a:p>
            <a:r>
              <a:rPr lang="en-US" dirty="0" smtClean="0"/>
              <a:t>Background – Informal studies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1560288"/>
            <a:ext cx="7800975" cy="483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163" y="6410523"/>
            <a:ext cx="3966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Excerpt from Ulrich (2012) Wines &amp; Vines pp: 86-90.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598987" y="5085184"/>
            <a:ext cx="3717429" cy="79208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89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597352"/>
            <a:ext cx="39917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cs typeface="Aparajita" panose="020B0604020202020204" pitchFamily="34" charset="0"/>
              </a:rPr>
              <a:t>Falconer et al. 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2006</a:t>
            </a:r>
            <a:r>
              <a:rPr lang="en-US" sz="1050" dirty="0">
                <a:solidFill>
                  <a:schemeClr val="bg1"/>
                </a:solidFill>
                <a:cs typeface="Aparajita" panose="020B0604020202020204" pitchFamily="34" charset="0"/>
              </a:rPr>
              <a:t>.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 Am. J. </a:t>
            </a:r>
            <a:r>
              <a:rPr lang="en-US" sz="1050" dirty="0" err="1" smtClean="0">
                <a:solidFill>
                  <a:schemeClr val="bg1"/>
                </a:solidFill>
                <a:cs typeface="Aparajita" panose="020B0604020202020204" pitchFamily="34" charset="0"/>
              </a:rPr>
              <a:t>Vitic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 </a:t>
            </a:r>
            <a:r>
              <a:rPr lang="en-US" sz="1050" dirty="0" err="1" smtClean="0">
                <a:solidFill>
                  <a:schemeClr val="bg1"/>
                </a:solidFill>
                <a:cs typeface="Aparajita" panose="020B0604020202020204" pitchFamily="34" charset="0"/>
              </a:rPr>
              <a:t>Enol</a:t>
            </a:r>
            <a:r>
              <a:rPr lang="en-US" sz="1050" dirty="0" smtClean="0">
                <a:solidFill>
                  <a:schemeClr val="bg1"/>
                </a:solidFill>
                <a:cs typeface="Aparajita" panose="020B0604020202020204" pitchFamily="34" charset="0"/>
              </a:rPr>
              <a:t>. </a:t>
            </a:r>
            <a:r>
              <a:rPr lang="en-US" sz="1050" dirty="0">
                <a:solidFill>
                  <a:schemeClr val="bg1"/>
                </a:solidFill>
                <a:cs typeface="Aparajita" panose="020B0604020202020204" pitchFamily="34" charset="0"/>
              </a:rPr>
              <a:t>57 (4): 491-496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0" y="1560731"/>
            <a:ext cx="3414262" cy="5168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2036315"/>
              </p:ext>
            </p:extLst>
          </p:nvPr>
        </p:nvGraphicFramePr>
        <p:xfrm>
          <a:off x="560998" y="1916832"/>
          <a:ext cx="4648200" cy="175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49400"/>
                <a:gridCol w="1549400"/>
                <a:gridCol w="1549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Sorted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Unsorted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280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Gluc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fruc</a:t>
                      </a:r>
                      <a:r>
                        <a:rPr lang="en-US" dirty="0" smtClean="0"/>
                        <a:t> (g/L)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4200" y="4077072"/>
            <a:ext cx="4707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Descriptive analysis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</a:rPr>
              <a:t>Sorted wines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  <a:sym typeface="Symbol"/>
              </a:rPr>
              <a:t> tropical fruit aromas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Lucida Sans" panose="020B0602030504090204" pitchFamily="34" charset="0"/>
                <a:cs typeface="Aparajita" panose="020B0604020202020204" pitchFamily="34" charset="0"/>
                <a:sym typeface="Symbol"/>
              </a:rPr>
              <a:t> sweetness</a:t>
            </a:r>
            <a:endParaRPr lang="en-US" sz="20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  <a:p>
            <a:endParaRPr lang="en-US" sz="2800" b="1" dirty="0">
              <a:solidFill>
                <a:schemeClr val="bg1"/>
              </a:solidFill>
              <a:latin typeface="Lucida Sans" panose="020B0602030504090204" pitchFamily="34" charset="0"/>
              <a:cs typeface="Aparajit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4200" y="965084"/>
            <a:ext cx="8452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tx2"/>
                </a:solidFill>
                <a:latin typeface="Lucida Sans"/>
                <a:ea typeface="+mj-ea"/>
                <a:cs typeface="Lucida Sans"/>
              </a:rPr>
              <a:t>Background: </a:t>
            </a:r>
            <a:r>
              <a:rPr lang="en-US" sz="2600" b="1" dirty="0" smtClean="0">
                <a:solidFill>
                  <a:schemeClr val="tx2"/>
                </a:solidFill>
                <a:latin typeface="Lucida Sans"/>
                <a:ea typeface="+mj-ea"/>
                <a:cs typeface="Lucida Sans"/>
              </a:rPr>
              <a:t>Chardonnay </a:t>
            </a:r>
            <a:r>
              <a:rPr lang="en-US" sz="2600" b="1" dirty="0">
                <a:solidFill>
                  <a:schemeClr val="tx2"/>
                </a:solidFill>
                <a:latin typeface="Lucida Sans"/>
                <a:ea typeface="+mj-ea"/>
                <a:cs typeface="Lucida Sans"/>
              </a:rPr>
              <a:t>Sorted vs Unsorted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200" b="1" dirty="0">
              <a:solidFill>
                <a:schemeClr val="tx2"/>
              </a:solidFill>
              <a:latin typeface="Lucida Sans"/>
              <a:ea typeface="+mj-ea"/>
              <a:cs typeface="Lucida Sans"/>
            </a:endParaRPr>
          </a:p>
        </p:txBody>
      </p:sp>
    </p:spTree>
    <p:extLst>
      <p:ext uri="{BB962C8B-B14F-4D97-AF65-F5344CB8AC3E}">
        <p14:creationId xmlns:p14="http://schemas.microsoft.com/office/powerpoint/2010/main" val="313782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far…….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Studies found some impact due to harvest method - but not enough for quality impact</a:t>
            </a:r>
          </a:p>
          <a:p>
            <a:r>
              <a:rPr lang="en-US" dirty="0" smtClean="0"/>
              <a:t>One study looking at optical sorting of Chardonnay – no major impact</a:t>
            </a:r>
          </a:p>
          <a:p>
            <a:r>
              <a:rPr lang="en-US" dirty="0" smtClean="0"/>
              <a:t>Impact of new harvesters?</a:t>
            </a:r>
          </a:p>
          <a:p>
            <a:r>
              <a:rPr lang="en-US" dirty="0" smtClean="0"/>
              <a:t>Optical sorting on red grapes?</a:t>
            </a:r>
          </a:p>
          <a:p>
            <a:r>
              <a:rPr lang="en-US" dirty="0" smtClean="0"/>
              <a:t>Synergistic effects?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3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emplate for 2013">
  <a:themeElements>
    <a:clrScheme name="Custom 1">
      <a:dk1>
        <a:srgbClr val="000000"/>
      </a:dk1>
      <a:lt1>
        <a:srgbClr val="FFFFFF"/>
      </a:lt1>
      <a:dk2>
        <a:srgbClr val="10034C"/>
      </a:dk2>
      <a:lt2>
        <a:srgbClr val="D5A953"/>
      </a:lt2>
      <a:accent1>
        <a:srgbClr val="FFFFFF"/>
      </a:accent1>
      <a:accent2>
        <a:srgbClr val="FFFFFF"/>
      </a:accent2>
      <a:accent3>
        <a:srgbClr val="AAAAB2"/>
      </a:accent3>
      <a:accent4>
        <a:srgbClr val="DADADA"/>
      </a:accent4>
      <a:accent5>
        <a:srgbClr val="FFFFFF"/>
      </a:accent5>
      <a:accent6>
        <a:srgbClr val="E7E7E7"/>
      </a:accent6>
      <a:hlink>
        <a:srgbClr val="FFFFFF"/>
      </a:hlink>
      <a:folHlink>
        <a:srgbClr val="FFFFFF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D9BE59"/>
        </a:dk1>
        <a:lt1>
          <a:srgbClr val="FFFFFF"/>
        </a:lt1>
        <a:dk2>
          <a:srgbClr val="FFFFFF"/>
        </a:dk2>
        <a:lt2>
          <a:srgbClr val="000000"/>
        </a:lt2>
        <a:accent1>
          <a:srgbClr val="E3DC85"/>
        </a:accent1>
        <a:accent2>
          <a:srgbClr val="B9C7D9"/>
        </a:accent2>
        <a:accent3>
          <a:srgbClr val="FFFFFF"/>
        </a:accent3>
        <a:accent4>
          <a:srgbClr val="B9A24B"/>
        </a:accent4>
        <a:accent5>
          <a:srgbClr val="EFEBC2"/>
        </a:accent5>
        <a:accent6>
          <a:srgbClr val="A7B4C4"/>
        </a:accent6>
        <a:hlink>
          <a:srgbClr val="E1E7B7"/>
        </a:hlink>
        <a:folHlink>
          <a:srgbClr val="7892C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C Davis">
  <a:themeElements>
    <a:clrScheme name="UC Davis">
      <a:dk1>
        <a:srgbClr val="000000"/>
      </a:dk1>
      <a:lt1>
        <a:srgbClr val="FFFFFF"/>
      </a:lt1>
      <a:dk2>
        <a:srgbClr val="10034C"/>
      </a:dk2>
      <a:lt2>
        <a:srgbClr val="D5A953"/>
      </a:lt2>
      <a:accent1>
        <a:srgbClr val="FFFFFF"/>
      </a:accent1>
      <a:accent2>
        <a:srgbClr val="FFFFFF"/>
      </a:accent2>
      <a:accent3>
        <a:srgbClr val="AAAAB2"/>
      </a:accent3>
      <a:accent4>
        <a:srgbClr val="DADADA"/>
      </a:accent4>
      <a:accent5>
        <a:srgbClr val="FFFFFF"/>
      </a:accent5>
      <a:accent6>
        <a:srgbClr val="E7E7E7"/>
      </a:accent6>
      <a:hlink>
        <a:srgbClr val="FFFFFF"/>
      </a:hlink>
      <a:folHlink>
        <a:srgbClr val="FFFFFF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dirty="0" smtClean="0">
            <a:solidFill>
              <a:srgbClr val="C99700"/>
            </a:solidFill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D9BE59"/>
        </a:dk1>
        <a:lt1>
          <a:srgbClr val="FFFFFF"/>
        </a:lt1>
        <a:dk2>
          <a:srgbClr val="FFFFFF"/>
        </a:dk2>
        <a:lt2>
          <a:srgbClr val="000000"/>
        </a:lt2>
        <a:accent1>
          <a:srgbClr val="E3DC85"/>
        </a:accent1>
        <a:accent2>
          <a:srgbClr val="B9C7D9"/>
        </a:accent2>
        <a:accent3>
          <a:srgbClr val="FFFFFF"/>
        </a:accent3>
        <a:accent4>
          <a:srgbClr val="B9A24B"/>
        </a:accent4>
        <a:accent5>
          <a:srgbClr val="EFEBC2"/>
        </a:accent5>
        <a:accent6>
          <a:srgbClr val="A7B4C4"/>
        </a:accent6>
        <a:hlink>
          <a:srgbClr val="E1E7B7"/>
        </a:hlink>
        <a:folHlink>
          <a:srgbClr val="7892C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CH_PowerPoint">
  <a:themeElements>
    <a:clrScheme name="SCH_PowerPoin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C2230"/>
      </a:accent1>
      <a:accent2>
        <a:srgbClr val="DC241F"/>
      </a:accent2>
      <a:accent3>
        <a:srgbClr val="FFFFFF"/>
      </a:accent3>
      <a:accent4>
        <a:srgbClr val="000000"/>
      </a:accent4>
      <a:accent5>
        <a:srgbClr val="BFABAD"/>
      </a:accent5>
      <a:accent6>
        <a:srgbClr val="C7201B"/>
      </a:accent6>
      <a:hlink>
        <a:srgbClr val="7C2230"/>
      </a:hlink>
      <a:folHlink>
        <a:srgbClr val="DC241F"/>
      </a:folHlink>
    </a:clrScheme>
    <a:fontScheme name="SCH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_PowerPoi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H_PowerPo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_PowerPoi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_PowerPoi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_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_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_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_PowerPoin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C2230"/>
        </a:accent1>
        <a:accent2>
          <a:srgbClr val="DC241F"/>
        </a:accent2>
        <a:accent3>
          <a:srgbClr val="FFFFFF"/>
        </a:accent3>
        <a:accent4>
          <a:srgbClr val="000000"/>
        </a:accent4>
        <a:accent5>
          <a:srgbClr val="BFABAD"/>
        </a:accent5>
        <a:accent6>
          <a:srgbClr val="C7201B"/>
        </a:accent6>
        <a:hlink>
          <a:srgbClr val="7C2230"/>
        </a:hlink>
        <a:folHlink>
          <a:srgbClr val="DC241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1764</Words>
  <Application>Microsoft Office PowerPoint</Application>
  <PresentationFormat>On-screen Show (4:3)</PresentationFormat>
  <Paragraphs>537</Paragraphs>
  <Slides>41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57" baseType="lpstr">
      <vt:lpstr>ＭＳ Ｐゴシック</vt:lpstr>
      <vt:lpstr>Aparajita</vt:lpstr>
      <vt:lpstr>Arial</vt:lpstr>
      <vt:lpstr>Calibri</vt:lpstr>
      <vt:lpstr>Calibri Light</vt:lpstr>
      <vt:lpstr>Futura Medium</vt:lpstr>
      <vt:lpstr>inherit</vt:lpstr>
      <vt:lpstr>Lucida Sans</vt:lpstr>
      <vt:lpstr>Lucida Sans Unicode</vt:lpstr>
      <vt:lpstr>Symbol</vt:lpstr>
      <vt:lpstr>Times</vt:lpstr>
      <vt:lpstr>Times New Roman</vt:lpstr>
      <vt:lpstr>Verdana</vt:lpstr>
      <vt:lpstr>PPTemplate for 2013</vt:lpstr>
      <vt:lpstr>UC Davis</vt:lpstr>
      <vt:lpstr>SCH_PowerPoint</vt:lpstr>
      <vt:lpstr>Impact of mechanical harvesting and optical berry sorting on wine composition</vt:lpstr>
      <vt:lpstr>Introduction</vt:lpstr>
      <vt:lpstr>Background</vt:lpstr>
      <vt:lpstr>Background</vt:lpstr>
      <vt:lpstr>PowerPoint Presentation</vt:lpstr>
      <vt:lpstr>Background – previous studies</vt:lpstr>
      <vt:lpstr>Background – Informal studies</vt:lpstr>
      <vt:lpstr>PowerPoint Presentation</vt:lpstr>
      <vt:lpstr>So far…….</vt:lpstr>
      <vt:lpstr>Our study - Objectives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</vt:lpstr>
      <vt:lpstr>PowerPoint Presentation</vt:lpstr>
      <vt:lpstr>Introduction</vt:lpstr>
      <vt:lpstr>Chemical analyses of wines at bottling</vt:lpstr>
      <vt:lpstr>PowerPoint Presentation</vt:lpstr>
      <vt:lpstr>Total phenols in final wines</vt:lpstr>
      <vt:lpstr>Total anthocyanins in final wines</vt:lpstr>
      <vt:lpstr>PCA of GC-MS results: wines</vt:lpstr>
      <vt:lpstr>Introduction</vt:lpstr>
      <vt:lpstr>PowerPoint Presentation</vt:lpstr>
      <vt:lpstr>PowerPoint Presentation</vt:lpstr>
      <vt:lpstr>In Summary</vt:lpstr>
      <vt:lpstr>To conclude.....</vt:lpstr>
      <vt:lpstr>Other optical berry sorting applications?</vt:lpstr>
      <vt:lpstr>Color sorting</vt:lpstr>
      <vt:lpstr>Sorting Page : Mode 3 - 4 - 5</vt:lpstr>
      <vt:lpstr>Basic User Interface Color Selection Tab</vt:lpstr>
      <vt:lpstr>Basic User Interface Selection color tab</vt:lpstr>
      <vt:lpstr>Color sorting</vt:lpstr>
      <vt:lpstr>Winemaking conditions</vt:lpstr>
      <vt:lpstr>Wine chemical data</vt:lpstr>
      <vt:lpstr>Tasting</vt:lpstr>
      <vt:lpstr>Acknowledgements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2014-03-11T06:51:56Z</dcterms:created>
  <dcterms:modified xsi:type="dcterms:W3CDTF">2015-06-02T14:55:00Z</dcterms:modified>
</cp:coreProperties>
</file>