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embeddings/oleObject1.bin" ContentType="application/vnd.openxmlformats-officedocument.oleObject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44" r:id="rId1"/>
  </p:sldMasterIdLst>
  <p:notesMasterIdLst>
    <p:notesMasterId r:id="rId33"/>
  </p:notesMasterIdLst>
  <p:sldIdLst>
    <p:sldId id="256" r:id="rId2"/>
    <p:sldId id="273" r:id="rId3"/>
    <p:sldId id="274" r:id="rId4"/>
    <p:sldId id="268" r:id="rId5"/>
    <p:sldId id="302" r:id="rId6"/>
    <p:sldId id="301" r:id="rId7"/>
    <p:sldId id="303" r:id="rId8"/>
    <p:sldId id="309" r:id="rId9"/>
    <p:sldId id="307" r:id="rId10"/>
    <p:sldId id="311" r:id="rId11"/>
    <p:sldId id="312" r:id="rId12"/>
    <p:sldId id="313" r:id="rId13"/>
    <p:sldId id="314" r:id="rId14"/>
    <p:sldId id="278" r:id="rId15"/>
    <p:sldId id="315" r:id="rId16"/>
    <p:sldId id="316" r:id="rId17"/>
    <p:sldId id="326" r:id="rId18"/>
    <p:sldId id="317" r:id="rId19"/>
    <p:sldId id="318" r:id="rId20"/>
    <p:sldId id="319" r:id="rId21"/>
    <p:sldId id="320" r:id="rId22"/>
    <p:sldId id="321" r:id="rId23"/>
    <p:sldId id="279" r:id="rId24"/>
    <p:sldId id="322" r:id="rId25"/>
    <p:sldId id="327" r:id="rId26"/>
    <p:sldId id="323" r:id="rId27"/>
    <p:sldId id="329" r:id="rId28"/>
    <p:sldId id="324" r:id="rId29"/>
    <p:sldId id="285" r:id="rId30"/>
    <p:sldId id="330" r:id="rId31"/>
    <p:sldId id="300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1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6866D-88D0-40AF-8432-DD186AE37B07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D679F-0D34-45FC-8CA4-3CB042E6B4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54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5EE927-F507-466F-BF5A-3079FC25A752}" type="slidenum">
              <a:rPr lang="en-US"/>
              <a:pPr/>
              <a:t>11</a:t>
            </a:fld>
            <a:endParaRPr 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8349C-C105-A047-8634-E3F9CB31BDD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8349C-C105-A047-8634-E3F9CB31BDD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8349C-C105-A047-8634-E3F9CB31BDD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8349C-C105-A047-8634-E3F9CB31BDD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7C39D8-F66B-4CE8-8ABB-4A45FA3AAED1}" type="slidenum">
              <a:rPr lang="en-US"/>
              <a:pPr/>
              <a:t>2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8349C-C105-A047-8634-E3F9CB31BDD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8349C-C105-A047-8634-E3F9CB31BDD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8349C-C105-A047-8634-E3F9CB31BDD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8349C-C105-A047-8634-E3F9CB31BDD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2077F1-8669-4E75-A37E-72166FF011CC}" type="slidenum">
              <a:rPr lang="en-US"/>
              <a:pPr/>
              <a:t>25</a:t>
            </a:fld>
            <a:endParaRPr 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-116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8349C-C105-A047-8634-E3F9CB31BDD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6054F9-7181-4C2A-934F-A7844DD90CF2}" type="slidenum">
              <a:rPr lang="en-US"/>
              <a:pPr/>
              <a:t>28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-116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07552A-9BA0-4848-9E58-2615DF176243}" type="slidenum">
              <a:rPr lang="en-US"/>
              <a:pPr/>
              <a:t>29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-116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846D5F-617E-4822-9D8D-2066BAA5FDC8}" type="slidenum">
              <a:rPr lang="en-US"/>
              <a:pPr/>
              <a:t>3</a:t>
            </a:fld>
            <a:endParaRPr 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D679F-0D34-45FC-8CA4-3CB042E6B49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26EA3E-E1AD-4245-B327-846A056763E6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D07B-8D1D-49EF-B821-12DCF3642C1C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0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D07B-8D1D-49EF-B821-12DCF3642C1C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88EF1-65DB-4194-8C0E-3E7A41E2C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5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D07B-8D1D-49EF-B821-12DCF3642C1C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88EF1-65DB-4194-8C0E-3E7A41E2C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00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D07B-8D1D-49EF-B821-12DCF3642C1C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88EF1-65DB-4194-8C0E-3E7A41E2C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206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3F0C5-BEB2-43D8-9231-581139EBAB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81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D07B-8D1D-49EF-B821-12DCF3642C1C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88EF1-65DB-4194-8C0E-3E7A41E2C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119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D07B-8D1D-49EF-B821-12DCF3642C1C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88EF1-65DB-4194-8C0E-3E7A41E2C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3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D07B-8D1D-49EF-B821-12DCF3642C1C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88EF1-65DB-4194-8C0E-3E7A41E2C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341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D07B-8D1D-49EF-B821-12DCF3642C1C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88EF1-65DB-4194-8C0E-3E7A41E2C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07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D07B-8D1D-49EF-B821-12DCF3642C1C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88EF1-65DB-4194-8C0E-3E7A41E2C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01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DD07B-8D1D-49EF-B821-12DCF3642C1C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88EF1-65DB-4194-8C0E-3E7A41E2C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66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DD07B-8D1D-49EF-B821-12DCF3642C1C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88EF1-65DB-4194-8C0E-3E7A41E2C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9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  <p:sldLayoutId id="2147484152" r:id="rId8"/>
    <p:sldLayoutId id="2147484153" r:id="rId9"/>
    <p:sldLayoutId id="2147484154" r:id="rId10"/>
    <p:sldLayoutId id="214748415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oleObject" Target="Document1!OLE_LINK1" TargetMode="External"/><Relationship Id="rId5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2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941" y="962352"/>
            <a:ext cx="7772400" cy="1885021"/>
          </a:xfrm>
        </p:spPr>
        <p:txBody>
          <a:bodyPr>
            <a:normAutofit/>
          </a:bodyPr>
          <a:lstStyle/>
          <a:p>
            <a:r>
              <a:rPr lang="en-US" sz="4800" i="1" dirty="0" smtClean="0">
                <a:effectLst/>
              </a:rPr>
              <a:t>Brettanomyces</a:t>
            </a:r>
            <a:r>
              <a:rPr lang="en-US" sz="4800" dirty="0" smtClean="0">
                <a:effectLst/>
              </a:rPr>
              <a:t> Aroma and Flavor Effects</a:t>
            </a:r>
            <a:endParaRPr lang="en-US" sz="48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Lucy Joseph</a:t>
            </a:r>
          </a:p>
          <a:p>
            <a:r>
              <a:rPr lang="en-US" dirty="0" smtClean="0"/>
              <a:t>Department of Viticulture and Enology</a:t>
            </a:r>
          </a:p>
          <a:p>
            <a:r>
              <a:rPr lang="en-US" dirty="0" smtClean="0"/>
              <a:t>U.C. Davis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Aldehyde</a:t>
            </a:r>
            <a:r>
              <a:rPr lang="en-US" dirty="0" smtClean="0"/>
              <a:t> Synthesis From Organic </a:t>
            </a:r>
            <a:br>
              <a:rPr lang="en-US" dirty="0" smtClean="0"/>
            </a:br>
            <a:r>
              <a:rPr lang="en-US" dirty="0" smtClean="0"/>
              <a:t>Acids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3" y="2113275"/>
            <a:ext cx="4139411" cy="356162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6611" y="2113275"/>
            <a:ext cx="4368800" cy="3561627"/>
          </a:xfrm>
          <a:prstGeom prst="rect">
            <a:avLst/>
          </a:prstGeom>
          <a:solidFill>
            <a:schemeClr val="accent1"/>
          </a:solidFill>
          <a:ln>
            <a:solidFill>
              <a:schemeClr val="accent5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2333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u="sng" dirty="0" smtClean="0"/>
              <a:t>Alcohols From Amino Acid</a:t>
            </a:r>
            <a:endParaRPr lang="en-US" sz="4000" i="1" u="sng" dirty="0"/>
          </a:p>
        </p:txBody>
      </p:sp>
      <p:pic>
        <p:nvPicPr>
          <p:cNvPr id="2324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333989"/>
            <a:ext cx="8686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417638"/>
            <a:ext cx="8610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Ester Synthesis From Alcohols</a:t>
            </a:r>
            <a:endParaRPr lang="en-US" dirty="0"/>
          </a:p>
        </p:txBody>
      </p:sp>
      <p:graphicFrame>
        <p:nvGraphicFramePr>
          <p:cNvPr id="559106" name="Object 2"/>
          <p:cNvGraphicFramePr>
            <a:graphicFrameLocks noChangeAspect="1"/>
          </p:cNvGraphicFramePr>
          <p:nvPr/>
        </p:nvGraphicFramePr>
        <p:xfrm>
          <a:off x="1121103" y="1830551"/>
          <a:ext cx="7208345" cy="2811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2362" name="Document" r:id="rId4" imgW="5486198" imgH="1739836" progId="Word.Document.12">
                  <p:link updateAutomatic="1"/>
                </p:oleObj>
              </mc:Choice>
              <mc:Fallback>
                <p:oleObj name="Document" r:id="rId4" imgW="5486198" imgH="1739836" progId="Word.Document.12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1103" y="1830551"/>
                        <a:ext cx="7208345" cy="28115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6469"/>
          </a:xfrm>
        </p:spPr>
        <p:txBody>
          <a:bodyPr/>
          <a:lstStyle/>
          <a:p>
            <a:r>
              <a:rPr lang="en-US" dirty="0" err="1" smtClean="0"/>
              <a:t>Terpene</a:t>
            </a:r>
            <a:r>
              <a:rPr lang="en-US" dirty="0" smtClean="0"/>
              <a:t> Biosynthesis From Sugars</a:t>
            </a:r>
            <a:endParaRPr lang="en-US" dirty="0"/>
          </a:p>
        </p:txBody>
      </p:sp>
      <p:pic>
        <p:nvPicPr>
          <p:cNvPr id="8" name="Picture 7" descr="Terpe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901" y="1023200"/>
            <a:ext cx="5550445" cy="38765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2823" y="4899776"/>
            <a:ext cx="517438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IPP = </a:t>
            </a:r>
            <a:r>
              <a:rPr lang="en-US" dirty="0" err="1" smtClean="0"/>
              <a:t>isopentenyl</a:t>
            </a:r>
            <a:r>
              <a:rPr lang="en-US" dirty="0" smtClean="0"/>
              <a:t> </a:t>
            </a:r>
            <a:r>
              <a:rPr lang="en-US" dirty="0" err="1" smtClean="0"/>
              <a:t>diphosphate</a:t>
            </a:r>
            <a:endParaRPr lang="en-US" dirty="0" smtClean="0"/>
          </a:p>
          <a:p>
            <a:r>
              <a:rPr lang="en-US" dirty="0" smtClean="0"/>
              <a:t> acetyl-</a:t>
            </a:r>
            <a:r>
              <a:rPr lang="en-US" dirty="0" err="1" smtClean="0"/>
              <a:t>CoA</a:t>
            </a:r>
            <a:r>
              <a:rPr lang="en-US" dirty="0" smtClean="0"/>
              <a:t> = acetyl coenzyme A</a:t>
            </a:r>
          </a:p>
          <a:p>
            <a:r>
              <a:rPr lang="en-US" dirty="0" smtClean="0"/>
              <a:t> HMG-</a:t>
            </a:r>
            <a:r>
              <a:rPr lang="en-US" dirty="0" err="1" smtClean="0"/>
              <a:t>CoA</a:t>
            </a:r>
            <a:r>
              <a:rPr lang="en-US" dirty="0" smtClean="0"/>
              <a:t> = 3-hydroxy-3-methylglutaryl coenzyme A</a:t>
            </a:r>
          </a:p>
          <a:p>
            <a:r>
              <a:rPr lang="en-US" dirty="0" smtClean="0"/>
              <a:t> DMAPP = </a:t>
            </a:r>
            <a:r>
              <a:rPr lang="en-US" dirty="0" err="1" smtClean="0"/>
              <a:t>dimethylallyl</a:t>
            </a:r>
            <a:r>
              <a:rPr lang="en-US" dirty="0" smtClean="0"/>
              <a:t> </a:t>
            </a:r>
            <a:r>
              <a:rPr lang="en-US" dirty="0" err="1" smtClean="0"/>
              <a:t>diphosphate</a:t>
            </a:r>
            <a:endParaRPr lang="en-US" dirty="0" smtClean="0"/>
          </a:p>
          <a:p>
            <a:r>
              <a:rPr lang="en-US" dirty="0" smtClean="0"/>
              <a:t> FPP = </a:t>
            </a:r>
            <a:r>
              <a:rPr lang="en-US" dirty="0" err="1" smtClean="0"/>
              <a:t>farnesyl</a:t>
            </a:r>
            <a:r>
              <a:rPr lang="en-US" dirty="0" smtClean="0"/>
              <a:t> </a:t>
            </a:r>
            <a:r>
              <a:rPr lang="en-US" dirty="0" err="1" smtClean="0"/>
              <a:t>diphosphate</a:t>
            </a:r>
            <a:endParaRPr lang="en-US" dirty="0" smtClean="0"/>
          </a:p>
          <a:p>
            <a:r>
              <a:rPr lang="en-US" dirty="0" smtClean="0"/>
              <a:t> GPP = </a:t>
            </a:r>
            <a:r>
              <a:rPr lang="en-US" dirty="0" err="1" smtClean="0"/>
              <a:t>geranyl</a:t>
            </a:r>
            <a:r>
              <a:rPr lang="en-US" dirty="0" smtClean="0"/>
              <a:t> </a:t>
            </a:r>
            <a:r>
              <a:rPr lang="en-US" dirty="0" err="1" smtClean="0"/>
              <a:t>diphosphate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Recent Genome Sequence Analysis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667" dirty="0"/>
              <a:t>Linda </a:t>
            </a:r>
            <a:r>
              <a:rPr lang="en-US" sz="2667" dirty="0" err="1" smtClean="0"/>
              <a:t>Hellborg</a:t>
            </a:r>
            <a:r>
              <a:rPr lang="en-US" sz="2667" dirty="0" smtClean="0"/>
              <a:t> </a:t>
            </a:r>
            <a:r>
              <a:rPr lang="en-US" sz="2667" dirty="0"/>
              <a:t>and Jure </a:t>
            </a:r>
            <a:r>
              <a:rPr lang="en-US" sz="2667" dirty="0" err="1" smtClean="0"/>
              <a:t>Piškur</a:t>
            </a:r>
            <a:r>
              <a:rPr lang="en-US" sz="2667" dirty="0" smtClean="0"/>
              <a:t>,  </a:t>
            </a:r>
            <a:r>
              <a:rPr lang="en-US" sz="2667" i="1" dirty="0"/>
              <a:t>Department of Cell and </a:t>
            </a:r>
            <a:r>
              <a:rPr lang="en-US" sz="2667" i="1" dirty="0" smtClean="0"/>
              <a:t>Organism</a:t>
            </a:r>
            <a:br>
              <a:rPr lang="en-US" sz="2667" i="1" dirty="0" smtClean="0"/>
            </a:br>
            <a:r>
              <a:rPr lang="en-US" sz="2667" i="1" dirty="0" smtClean="0"/>
              <a:t>Biology, Lund University,</a:t>
            </a:r>
            <a:r>
              <a:rPr lang="en-US" sz="2400" i="1" dirty="0" smtClean="0"/>
              <a:t> </a:t>
            </a:r>
            <a:r>
              <a:rPr lang="en-US" sz="2667" i="1" dirty="0" smtClean="0"/>
              <a:t>Sweden</a:t>
            </a:r>
            <a:r>
              <a:rPr lang="en-US" sz="2400" i="1" dirty="0" smtClean="0"/>
              <a:t> </a:t>
            </a:r>
            <a:endParaRPr lang="en-US" sz="2667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7116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i="1" dirty="0" smtClean="0"/>
              <a:t>Brettanomyces bruxellensis </a:t>
            </a:r>
            <a:r>
              <a:rPr lang="en-US" dirty="0" smtClean="0"/>
              <a:t>is </a:t>
            </a:r>
            <a:r>
              <a:rPr lang="en-US" dirty="0"/>
              <a:t>either a result of a hybridization event where two similar genomes fused </a:t>
            </a:r>
            <a:r>
              <a:rPr lang="en-US" dirty="0" smtClean="0"/>
              <a:t>together.  </a:t>
            </a:r>
            <a:r>
              <a:rPr lang="en-US" u="sng" dirty="0" smtClean="0"/>
              <a:t>Or</a:t>
            </a:r>
            <a:r>
              <a:rPr lang="en-US" dirty="0" smtClean="0"/>
              <a:t> the </a:t>
            </a:r>
            <a:r>
              <a:rPr lang="en-US" dirty="0"/>
              <a:t>common progenitor of the modern isolates lost its sexual cycle and the initially diploid genome now accumulates mutants.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</a:t>
            </a:r>
            <a:r>
              <a:rPr lang="en-US" dirty="0"/>
              <a:t>existence of two “independent” genome copies, as well as additional duplications, presents the basis for a tremendous variation in the number and sizes of chromosomes.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Such a degree of variation has never been observed before within isolates belonging to the same species.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Lactic Acid Bacteria Found in Wine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Lactobacillus – </a:t>
            </a:r>
            <a:r>
              <a:rPr lang="en-US" i="1" dirty="0" smtClean="0"/>
              <a:t>Lb. </a:t>
            </a:r>
            <a:r>
              <a:rPr lang="en-US" i="1" dirty="0" err="1" smtClean="0"/>
              <a:t>brevis</a:t>
            </a:r>
            <a:r>
              <a:rPr lang="en-US" i="1" dirty="0" smtClean="0"/>
              <a:t>, Lb. </a:t>
            </a:r>
            <a:r>
              <a:rPr lang="en-US" i="1" dirty="0" err="1" smtClean="0"/>
              <a:t>casei</a:t>
            </a:r>
            <a:r>
              <a:rPr lang="en-US" i="1" dirty="0" smtClean="0"/>
              <a:t>, Lb. </a:t>
            </a:r>
            <a:r>
              <a:rPr lang="en-US" i="1" dirty="0" err="1" smtClean="0"/>
              <a:t>hilgardii</a:t>
            </a:r>
            <a:r>
              <a:rPr lang="en-US" i="1" dirty="0" smtClean="0"/>
              <a:t>, Lb. </a:t>
            </a:r>
            <a:r>
              <a:rPr lang="en-US" i="1" dirty="0" err="1" smtClean="0"/>
              <a:t>plantarum</a:t>
            </a:r>
            <a:r>
              <a:rPr lang="en-US" i="1" dirty="0" smtClean="0"/>
              <a:t>, Lb. </a:t>
            </a:r>
            <a:r>
              <a:rPr lang="en-US" i="1" dirty="0" err="1" smtClean="0"/>
              <a:t>lindneri</a:t>
            </a:r>
            <a:r>
              <a:rPr lang="en-US" i="1" dirty="0" smtClean="0"/>
              <a:t>, Lb. </a:t>
            </a:r>
            <a:r>
              <a:rPr lang="en-US" i="1" dirty="0" err="1" smtClean="0"/>
              <a:t>kunkeei</a:t>
            </a:r>
            <a:endParaRPr lang="en-US" i="1" dirty="0" smtClean="0"/>
          </a:p>
          <a:p>
            <a:endParaRPr lang="en-US" dirty="0" smtClean="0"/>
          </a:p>
          <a:p>
            <a:r>
              <a:rPr lang="en-US" dirty="0" err="1" smtClean="0"/>
              <a:t>Pediococcus</a:t>
            </a:r>
            <a:r>
              <a:rPr lang="en-US" dirty="0" smtClean="0"/>
              <a:t> – </a:t>
            </a:r>
            <a:r>
              <a:rPr lang="en-US" i="1" dirty="0" smtClean="0"/>
              <a:t>Pd. </a:t>
            </a:r>
            <a:r>
              <a:rPr lang="en-US" i="1" dirty="0" err="1"/>
              <a:t>d</a:t>
            </a:r>
            <a:r>
              <a:rPr lang="en-US" i="1" dirty="0" err="1" smtClean="0"/>
              <a:t>amnosus</a:t>
            </a:r>
            <a:r>
              <a:rPr lang="en-US" i="1" dirty="0" smtClean="0"/>
              <a:t>, Pd. </a:t>
            </a:r>
            <a:r>
              <a:rPr lang="en-US" i="1" dirty="0" err="1"/>
              <a:t>p</a:t>
            </a:r>
            <a:r>
              <a:rPr lang="en-US" i="1" dirty="0" err="1" smtClean="0"/>
              <a:t>arvulus</a:t>
            </a:r>
            <a:r>
              <a:rPr lang="en-US" i="1" dirty="0" smtClean="0"/>
              <a:t>, Pd. </a:t>
            </a:r>
            <a:r>
              <a:rPr lang="en-US" i="1" dirty="0" err="1"/>
              <a:t>e</a:t>
            </a:r>
            <a:r>
              <a:rPr lang="en-US" i="1" dirty="0" err="1" smtClean="0"/>
              <a:t>thanolidurans</a:t>
            </a:r>
            <a:endParaRPr lang="en-US" i="1" dirty="0" smtClean="0"/>
          </a:p>
          <a:p>
            <a:endParaRPr lang="en-US" dirty="0" smtClean="0"/>
          </a:p>
          <a:p>
            <a:r>
              <a:rPr lang="en-US" dirty="0" smtClean="0"/>
              <a:t>Oenococcus – </a:t>
            </a:r>
            <a:r>
              <a:rPr lang="en-US" i="1" dirty="0" smtClean="0"/>
              <a:t>O. </a:t>
            </a:r>
            <a:r>
              <a:rPr lang="en-US" i="1" dirty="0" err="1" smtClean="0"/>
              <a:t>oeni</a:t>
            </a: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187"/>
            <a:ext cx="8229600" cy="59004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Spoilage Compounds Produced by </a:t>
            </a:r>
            <a:r>
              <a:rPr lang="en-US" sz="3600" dirty="0" err="1" smtClean="0"/>
              <a:t>Lactics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83766" y="1080079"/>
          <a:ext cx="8103034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541"/>
                <a:gridCol w="2593385"/>
                <a:gridCol w="2500068"/>
                <a:gridCol w="14600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Bacteria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Sensory Effect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Threshold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Acetic Acid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Vinegar, pungent, sour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 </a:t>
                      </a:r>
                      <a:r>
                        <a:rPr lang="en-US" dirty="0" err="1" smtClean="0"/>
                        <a:t>ppt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Ethyl acetate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Nail polish remover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7.5 ppm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Lb.,</a:t>
                      </a:r>
                      <a:r>
                        <a:rPr lang="en-US" baseline="0" dirty="0" smtClean="0"/>
                        <a:t>  </a:t>
                      </a:r>
                      <a:r>
                        <a:rPr lang="en-US" baseline="0" dirty="0" err="1" smtClean="0"/>
                        <a:t>Oeno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Diacetyl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Butter, nutty, caramel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 to 2 ppm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Lb., Pd.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2-Ethoxy-3,5-hexadiene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Geranium leaves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 ppb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Lb., </a:t>
                      </a:r>
                      <a:r>
                        <a:rPr lang="en-US" dirty="0" err="1" smtClean="0"/>
                        <a:t>Oeno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2-Acetyl-tetrahydropyridine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Mousy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to 5 ppb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Lb.,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Oeno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2-Ethyltetrahydropyridine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Mousy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to 18 ppb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Lb., </a:t>
                      </a:r>
                      <a:r>
                        <a:rPr lang="en-US" dirty="0" err="1" smtClean="0"/>
                        <a:t>Oeno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2-Acetyl-1-pyrroline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Mousy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to 8 ppb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Lb., Pd.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Acrolein</a:t>
                      </a:r>
                      <a:r>
                        <a:rPr lang="en-US" dirty="0" smtClean="0"/>
                        <a:t> (+</a:t>
                      </a:r>
                      <a:r>
                        <a:rPr lang="en-US" dirty="0" err="1" smtClean="0"/>
                        <a:t>anthocyanin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/>
                        <a:t>b-D-Glucan</a:t>
                      </a:r>
                      <a:r>
                        <a:rPr lang="en-US" sz="1800" kern="120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Ropy, viscous, oily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Oeno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Mannitol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Viscous, sweet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Skatole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indole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 ppm (1.8)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Biogenic Amines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 (headache)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7693" y="6488668"/>
            <a:ext cx="58162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 Letters in Applied Microbiology 48 (2009) 149–156</a:t>
            </a:r>
            <a:r>
              <a:rPr lang="en-US" sz="1600" dirty="0" smtClean="0"/>
              <a:t> ;  E.J. </a:t>
            </a:r>
            <a:r>
              <a:rPr lang="en-US" sz="1600" dirty="0" err="1" smtClean="0"/>
              <a:t>Bartowsky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44183"/>
            <a:ext cx="8229600" cy="3252865"/>
          </a:xfrm>
        </p:spPr>
        <p:txBody>
          <a:bodyPr>
            <a:noAutofit/>
          </a:bodyPr>
          <a:lstStyle/>
          <a:p>
            <a:r>
              <a:rPr lang="en-US" sz="7200" dirty="0" smtClean="0"/>
              <a:t>Where Do These Chemicals Come From?</a:t>
            </a:r>
            <a:endParaRPr lang="en-US" sz="7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26610"/>
          </a:xfrm>
        </p:spPr>
        <p:txBody>
          <a:bodyPr/>
          <a:lstStyle/>
          <a:p>
            <a:r>
              <a:rPr lang="en-US" dirty="0" smtClean="0"/>
              <a:t>Metabolic Pathways</a:t>
            </a:r>
            <a:endParaRPr lang="en-US" dirty="0"/>
          </a:p>
        </p:txBody>
      </p:sp>
      <p:pic>
        <p:nvPicPr>
          <p:cNvPr id="8" name="Content Placeholder 7" descr="BartowskyRev.jpg"/>
          <p:cNvPicPr>
            <a:picLocks noGrp="1" noChangeAspect="1"/>
          </p:cNvPicPr>
          <p:nvPr>
            <p:ph idx="1"/>
          </p:nvPr>
        </p:nvPicPr>
        <p:blipFill>
          <a:blip r:embed="rId3"/>
          <a:srcRect l="-23182" r="-23182"/>
          <a:stretch>
            <a:fillRect/>
          </a:stretch>
        </p:blipFill>
        <p:spPr>
          <a:xfrm>
            <a:off x="-1089983" y="826610"/>
            <a:ext cx="11205966" cy="5780881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1415"/>
            <a:ext cx="8229600" cy="10503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Metabolic Pathways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Indole</a:t>
            </a:r>
            <a:r>
              <a:rPr lang="en-US" dirty="0" smtClean="0"/>
              <a:t> and </a:t>
            </a:r>
            <a:r>
              <a:rPr lang="en-US" dirty="0" err="1" smtClean="0"/>
              <a:t>Skatole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575978"/>
            <a:ext cx="8839200" cy="1993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674" y="3713101"/>
            <a:ext cx="3190652" cy="27918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85190" y="3981788"/>
            <a:ext cx="139373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Skatole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b="1" i="1" dirty="0"/>
              <a:t>Brettanomyces</a:t>
            </a:r>
            <a:r>
              <a:rPr lang="en-US" sz="3600" b="1" dirty="0"/>
              <a:t> Aromas in Wine</a:t>
            </a:r>
            <a:endParaRPr lang="en-US" u="sng" dirty="0"/>
          </a:p>
        </p:txBody>
      </p:sp>
      <p:sp>
        <p:nvSpPr>
          <p:cNvPr id="300035" name="Rectangle 3"/>
          <p:cNvSpPr>
            <a:spLocks noGrp="1" noChangeArrowheads="1"/>
          </p:cNvSpPr>
          <p:nvPr>
            <p:ph idx="1"/>
          </p:nvPr>
        </p:nvSpPr>
        <p:spPr>
          <a:xfrm>
            <a:off x="973138" y="1981200"/>
            <a:ext cx="7340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Horse sweat - Leather</a:t>
            </a:r>
          </a:p>
          <a:p>
            <a:pPr>
              <a:lnSpc>
                <a:spcPct val="90000"/>
              </a:lnSpc>
            </a:pPr>
            <a:r>
              <a:rPr lang="en-US" sz="2400"/>
              <a:t>Earthy</a:t>
            </a:r>
          </a:p>
          <a:p>
            <a:pPr>
              <a:lnSpc>
                <a:spcPct val="90000"/>
              </a:lnSpc>
            </a:pPr>
            <a:r>
              <a:rPr lang="en-US" sz="2400"/>
              <a:t>Medicinal</a:t>
            </a:r>
          </a:p>
          <a:p>
            <a:pPr>
              <a:lnSpc>
                <a:spcPct val="90000"/>
              </a:lnSpc>
            </a:pPr>
            <a:r>
              <a:rPr lang="en-US" sz="2400"/>
              <a:t>Band Aid</a:t>
            </a:r>
          </a:p>
          <a:p>
            <a:pPr>
              <a:lnSpc>
                <a:spcPct val="90000"/>
              </a:lnSpc>
            </a:pPr>
            <a:r>
              <a:rPr lang="en-US" sz="2400"/>
              <a:t>Smoky</a:t>
            </a:r>
          </a:p>
          <a:p>
            <a:pPr>
              <a:lnSpc>
                <a:spcPct val="90000"/>
              </a:lnSpc>
            </a:pPr>
            <a:r>
              <a:rPr lang="en-US" sz="2400"/>
              <a:t>Tobacco</a:t>
            </a:r>
          </a:p>
          <a:p>
            <a:pPr>
              <a:lnSpc>
                <a:spcPct val="90000"/>
              </a:lnSpc>
            </a:pPr>
            <a:r>
              <a:rPr lang="en-US" sz="2400"/>
              <a:t>Barnyard</a:t>
            </a:r>
          </a:p>
          <a:p>
            <a:pPr>
              <a:lnSpc>
                <a:spcPct val="90000"/>
              </a:lnSpc>
            </a:pPr>
            <a:r>
              <a:rPr lang="en-US" sz="2400"/>
              <a:t>Putrid</a:t>
            </a:r>
          </a:p>
          <a:p>
            <a:pPr>
              <a:lnSpc>
                <a:spcPct val="90000"/>
              </a:lnSpc>
            </a:pPr>
            <a:r>
              <a:rPr lang="en-US" sz="2400"/>
              <a:t>Lilac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3000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600200"/>
            <a:ext cx="2895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003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2819400"/>
            <a:ext cx="2057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003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4114800"/>
            <a:ext cx="3200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964"/>
            <a:ext cx="8229600" cy="11075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Metabolic Pathways</a:t>
            </a:r>
            <a:br>
              <a:rPr lang="en-US" dirty="0" smtClean="0"/>
            </a:br>
            <a:r>
              <a:rPr lang="en-US" dirty="0" smtClean="0"/>
              <a:t>(Biogenic Amines)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0" y="1962150"/>
            <a:ext cx="6350000" cy="293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ruess 17-09-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235" y="4666615"/>
            <a:ext cx="7373514" cy="1671576"/>
          </a:xfrm>
          <a:prstGeom prst="rect">
            <a:avLst/>
          </a:prstGeom>
        </p:spPr>
      </p:pic>
      <p:pic>
        <p:nvPicPr>
          <p:cNvPr id="5" name="Picture 4" descr="Snapshot 2009-12-04 17-14-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428"/>
            <a:ext cx="9144000" cy="33745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411" y="3752536"/>
            <a:ext cx="86240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Writing about spoiled wines by lactic acid bacteria: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Lactic Acid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6479"/>
            <a:ext cx="8229600" cy="392052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Microscopic examination</a:t>
            </a:r>
          </a:p>
          <a:p>
            <a:r>
              <a:rPr lang="en-US" sz="4000" dirty="0" smtClean="0"/>
              <a:t>Plating </a:t>
            </a:r>
          </a:p>
          <a:p>
            <a:r>
              <a:rPr lang="en-US" sz="4000" dirty="0" smtClean="0"/>
              <a:t>Q-PCR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" y="274638"/>
            <a:ext cx="853874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Monitoring for </a:t>
            </a:r>
            <a:r>
              <a:rPr lang="en-US" i="1" dirty="0" err="1" smtClean="0"/>
              <a:t>Brettanomyces</a:t>
            </a:r>
            <a:r>
              <a:rPr lang="en-US" dirty="0" smtClean="0"/>
              <a:t> Contamination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Microscope</a:t>
            </a:r>
          </a:p>
          <a:p>
            <a:r>
              <a:rPr lang="en-US" sz="4000" dirty="0" smtClean="0"/>
              <a:t>Plating</a:t>
            </a:r>
          </a:p>
          <a:p>
            <a:r>
              <a:rPr lang="en-US" sz="4000" dirty="0" smtClean="0"/>
              <a:t>Q-PCR</a:t>
            </a:r>
          </a:p>
          <a:p>
            <a:r>
              <a:rPr lang="en-US" sz="4000" dirty="0" smtClean="0"/>
              <a:t>ELISA Assay</a:t>
            </a:r>
          </a:p>
          <a:p>
            <a:r>
              <a:rPr lang="en-US" sz="4000" dirty="0" smtClean="0"/>
              <a:t>Ethyl phenol production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0138"/>
            <a:ext cx="8229600" cy="922008"/>
          </a:xfrm>
        </p:spPr>
        <p:txBody>
          <a:bodyPr/>
          <a:lstStyle/>
          <a:p>
            <a:r>
              <a:rPr lang="en-US" dirty="0" smtClean="0"/>
              <a:t>Images of Lactic Acid Bacteria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1196647"/>
            <a:ext cx="3808248" cy="2832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6414" y="1196646"/>
            <a:ext cx="3440386" cy="28323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1034" y="4344274"/>
            <a:ext cx="4379311" cy="22435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5613" y="4113441"/>
            <a:ext cx="2096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Pediococcus</a:t>
            </a:r>
            <a:r>
              <a:rPr lang="en-US" dirty="0" smtClean="0"/>
              <a:t>  </a:t>
            </a:r>
            <a:r>
              <a:rPr lang="en-US" sz="2400" dirty="0" err="1" smtClean="0">
                <a:latin typeface="Wingdings"/>
                <a:ea typeface="Wingdings"/>
                <a:cs typeface="Wingdings"/>
              </a:rPr>
              <a:t>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871807" y="4159608"/>
            <a:ext cx="2111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Oenococcus  </a:t>
            </a:r>
            <a:r>
              <a:rPr lang="en-US" sz="2400" dirty="0" err="1" smtClean="0">
                <a:latin typeface="Wingdings"/>
                <a:ea typeface="Wingdings"/>
                <a:cs typeface="Wingdings"/>
              </a:rPr>
              <a:t>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871807" y="5237655"/>
            <a:ext cx="2115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Wingdings"/>
                <a:ea typeface="Wingdings"/>
                <a:cs typeface="Wingdings"/>
              </a:rPr>
              <a:t></a:t>
            </a:r>
            <a:r>
              <a:rPr lang="en-US" sz="2400" dirty="0" err="1" smtClean="0"/>
              <a:t>Lactobacillus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0263" y="408248"/>
            <a:ext cx="7340600" cy="8845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b="1" dirty="0">
                <a:solidFill>
                  <a:srgbClr val="FFFFFF"/>
                </a:solidFill>
              </a:rPr>
              <a:t>Microscopic observation</a:t>
            </a:r>
            <a:r>
              <a:rPr lang="en-US" sz="4800" b="1" dirty="0">
                <a:solidFill>
                  <a:srgbClr val="06268C"/>
                </a:solidFill>
              </a:rPr>
              <a:t/>
            </a:r>
            <a:br>
              <a:rPr lang="en-US" sz="4800" b="1" dirty="0">
                <a:solidFill>
                  <a:srgbClr val="06268C"/>
                </a:solidFill>
              </a:rPr>
            </a:br>
            <a:endParaRPr lang="en-US" sz="3200" b="1" dirty="0">
              <a:solidFill>
                <a:schemeClr val="bg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198" y="1692066"/>
            <a:ext cx="4445070" cy="3707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114" y="1692066"/>
            <a:ext cx="4301156" cy="370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730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Plating on Selective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use MLAB (0.5x MRS with 100 ml/liter of V8 juice) for lactic acid bacteria</a:t>
            </a:r>
          </a:p>
          <a:p>
            <a:r>
              <a:rPr lang="en-US" dirty="0" smtClean="0"/>
              <a:t>We use </a:t>
            </a:r>
            <a:r>
              <a:rPr lang="en-US" dirty="0" err="1" smtClean="0"/>
              <a:t>Wallerstein</a:t>
            </a:r>
            <a:r>
              <a:rPr lang="en-US" dirty="0" smtClean="0"/>
              <a:t> nutrient agar with </a:t>
            </a:r>
            <a:r>
              <a:rPr lang="en-US" dirty="0" err="1" smtClean="0"/>
              <a:t>cycloheximide</a:t>
            </a:r>
            <a:r>
              <a:rPr lang="en-US" dirty="0" smtClean="0"/>
              <a:t> (WLD) for </a:t>
            </a:r>
            <a:r>
              <a:rPr lang="en-US" i="1" dirty="0" err="1" smtClean="0"/>
              <a:t>Brettanomyces</a:t>
            </a:r>
            <a:r>
              <a:rPr lang="en-US" i="1" dirty="0" smtClean="0"/>
              <a:t> </a:t>
            </a:r>
            <a:r>
              <a:rPr lang="en-US" i="1" dirty="0" err="1" smtClean="0"/>
              <a:t>bruxellensis</a:t>
            </a:r>
            <a:endParaRPr lang="en-US" i="1" dirty="0" smtClean="0"/>
          </a:p>
          <a:p>
            <a:r>
              <a:rPr lang="en-US" dirty="0" smtClean="0"/>
              <a:t>Bacteria are very dark green, small colonies on WLD</a:t>
            </a:r>
          </a:p>
          <a:p>
            <a:r>
              <a:rPr lang="en-US" dirty="0" smtClean="0"/>
              <a:t>Brett grows very slowly, if at all, on MLAB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Colony Morphology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3283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431925" y="2667000"/>
            <a:ext cx="2225675" cy="252413"/>
            <a:chOff x="864" y="1680"/>
            <a:chExt cx="1008" cy="96"/>
          </a:xfrm>
        </p:grpSpPr>
        <p:sp>
          <p:nvSpPr>
            <p:cNvPr id="31802" name="Line 3"/>
            <p:cNvSpPr>
              <a:spLocks noChangeShapeType="1"/>
            </p:cNvSpPr>
            <p:nvPr/>
          </p:nvSpPr>
          <p:spPr bwMode="auto">
            <a:xfrm>
              <a:off x="864" y="1680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3" name="Line 4"/>
            <p:cNvSpPr>
              <a:spLocks noChangeShapeType="1"/>
            </p:cNvSpPr>
            <p:nvPr/>
          </p:nvSpPr>
          <p:spPr bwMode="auto">
            <a:xfrm>
              <a:off x="864" y="1776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4" name="Line 5"/>
            <p:cNvSpPr>
              <a:spLocks noChangeShapeType="1"/>
            </p:cNvSpPr>
            <p:nvPr/>
          </p:nvSpPr>
          <p:spPr bwMode="auto">
            <a:xfrm>
              <a:off x="912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5" name="Line 6"/>
            <p:cNvSpPr>
              <a:spLocks noChangeShapeType="1"/>
            </p:cNvSpPr>
            <p:nvPr/>
          </p:nvSpPr>
          <p:spPr bwMode="auto">
            <a:xfrm>
              <a:off x="1008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6" name="Line 7"/>
            <p:cNvSpPr>
              <a:spLocks noChangeShapeType="1"/>
            </p:cNvSpPr>
            <p:nvPr/>
          </p:nvSpPr>
          <p:spPr bwMode="auto">
            <a:xfrm>
              <a:off x="1104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7" name="Line 8"/>
            <p:cNvSpPr>
              <a:spLocks noChangeShapeType="1"/>
            </p:cNvSpPr>
            <p:nvPr/>
          </p:nvSpPr>
          <p:spPr bwMode="auto">
            <a:xfrm>
              <a:off x="1200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8" name="Line 9"/>
            <p:cNvSpPr>
              <a:spLocks noChangeShapeType="1"/>
            </p:cNvSpPr>
            <p:nvPr/>
          </p:nvSpPr>
          <p:spPr bwMode="auto">
            <a:xfrm>
              <a:off x="1296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9" name="Line 10"/>
            <p:cNvSpPr>
              <a:spLocks noChangeShapeType="1"/>
            </p:cNvSpPr>
            <p:nvPr/>
          </p:nvSpPr>
          <p:spPr bwMode="auto">
            <a:xfrm>
              <a:off x="1392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10" name="Line 11"/>
            <p:cNvSpPr>
              <a:spLocks noChangeShapeType="1"/>
            </p:cNvSpPr>
            <p:nvPr/>
          </p:nvSpPr>
          <p:spPr bwMode="auto">
            <a:xfrm>
              <a:off x="1488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11" name="Line 12"/>
            <p:cNvSpPr>
              <a:spLocks noChangeShapeType="1"/>
            </p:cNvSpPr>
            <p:nvPr/>
          </p:nvSpPr>
          <p:spPr bwMode="auto">
            <a:xfrm>
              <a:off x="1584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12" name="Line 13"/>
            <p:cNvSpPr>
              <a:spLocks noChangeShapeType="1"/>
            </p:cNvSpPr>
            <p:nvPr/>
          </p:nvSpPr>
          <p:spPr bwMode="auto">
            <a:xfrm>
              <a:off x="1680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13" name="Line 14"/>
            <p:cNvSpPr>
              <a:spLocks noChangeShapeType="1"/>
            </p:cNvSpPr>
            <p:nvPr/>
          </p:nvSpPr>
          <p:spPr bwMode="auto">
            <a:xfrm>
              <a:off x="1776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887" name="AutoShape 15"/>
          <p:cNvSpPr>
            <a:spLocks noChangeArrowheads="1"/>
          </p:cNvSpPr>
          <p:nvPr/>
        </p:nvSpPr>
        <p:spPr bwMode="auto">
          <a:xfrm>
            <a:off x="2066925" y="3171825"/>
            <a:ext cx="676275" cy="3778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1325563" y="3800475"/>
            <a:ext cx="2225675" cy="252413"/>
            <a:chOff x="816" y="2112"/>
            <a:chExt cx="1008" cy="96"/>
          </a:xfrm>
        </p:grpSpPr>
        <p:sp>
          <p:nvSpPr>
            <p:cNvPr id="31791" name="Line 17"/>
            <p:cNvSpPr>
              <a:spLocks noChangeShapeType="1"/>
            </p:cNvSpPr>
            <p:nvPr/>
          </p:nvSpPr>
          <p:spPr bwMode="auto">
            <a:xfrm>
              <a:off x="816" y="2112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2" name="Line 18"/>
            <p:cNvSpPr>
              <a:spLocks noChangeShapeType="1"/>
            </p:cNvSpPr>
            <p:nvPr/>
          </p:nvSpPr>
          <p:spPr bwMode="auto">
            <a:xfrm>
              <a:off x="864" y="211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3" name="Line 19"/>
            <p:cNvSpPr>
              <a:spLocks noChangeShapeType="1"/>
            </p:cNvSpPr>
            <p:nvPr/>
          </p:nvSpPr>
          <p:spPr bwMode="auto">
            <a:xfrm>
              <a:off x="960" y="211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4" name="Line 20"/>
            <p:cNvSpPr>
              <a:spLocks noChangeShapeType="1"/>
            </p:cNvSpPr>
            <p:nvPr/>
          </p:nvSpPr>
          <p:spPr bwMode="auto">
            <a:xfrm>
              <a:off x="1056" y="211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5" name="Line 21"/>
            <p:cNvSpPr>
              <a:spLocks noChangeShapeType="1"/>
            </p:cNvSpPr>
            <p:nvPr/>
          </p:nvSpPr>
          <p:spPr bwMode="auto">
            <a:xfrm>
              <a:off x="1152" y="211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6" name="Line 22"/>
            <p:cNvSpPr>
              <a:spLocks noChangeShapeType="1"/>
            </p:cNvSpPr>
            <p:nvPr/>
          </p:nvSpPr>
          <p:spPr bwMode="auto">
            <a:xfrm>
              <a:off x="1248" y="211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7" name="Line 23"/>
            <p:cNvSpPr>
              <a:spLocks noChangeShapeType="1"/>
            </p:cNvSpPr>
            <p:nvPr/>
          </p:nvSpPr>
          <p:spPr bwMode="auto">
            <a:xfrm>
              <a:off x="1344" y="211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8" name="Line 24"/>
            <p:cNvSpPr>
              <a:spLocks noChangeShapeType="1"/>
            </p:cNvSpPr>
            <p:nvPr/>
          </p:nvSpPr>
          <p:spPr bwMode="auto">
            <a:xfrm>
              <a:off x="1440" y="211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9" name="Line 25"/>
            <p:cNvSpPr>
              <a:spLocks noChangeShapeType="1"/>
            </p:cNvSpPr>
            <p:nvPr/>
          </p:nvSpPr>
          <p:spPr bwMode="auto">
            <a:xfrm>
              <a:off x="1536" y="211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0" name="Line 26"/>
            <p:cNvSpPr>
              <a:spLocks noChangeShapeType="1"/>
            </p:cNvSpPr>
            <p:nvPr/>
          </p:nvSpPr>
          <p:spPr bwMode="auto">
            <a:xfrm>
              <a:off x="1632" y="211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1" name="Line 27"/>
            <p:cNvSpPr>
              <a:spLocks noChangeShapeType="1"/>
            </p:cNvSpPr>
            <p:nvPr/>
          </p:nvSpPr>
          <p:spPr bwMode="auto">
            <a:xfrm>
              <a:off x="1728" y="211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1325563" y="4430713"/>
            <a:ext cx="2225675" cy="252412"/>
            <a:chOff x="816" y="2592"/>
            <a:chExt cx="1008" cy="96"/>
          </a:xfrm>
        </p:grpSpPr>
        <p:grpSp>
          <p:nvGrpSpPr>
            <p:cNvPr id="5" name="Group 29"/>
            <p:cNvGrpSpPr>
              <a:grpSpLocks/>
            </p:cNvGrpSpPr>
            <p:nvPr/>
          </p:nvGrpSpPr>
          <p:grpSpPr bwMode="auto">
            <a:xfrm>
              <a:off x="816" y="2592"/>
              <a:ext cx="1008" cy="96"/>
              <a:chOff x="816" y="2304"/>
              <a:chExt cx="1008" cy="96"/>
            </a:xfrm>
          </p:grpSpPr>
          <p:sp>
            <p:nvSpPr>
              <p:cNvPr id="31779" name="Line 30"/>
              <p:cNvSpPr>
                <a:spLocks noChangeShapeType="1"/>
              </p:cNvSpPr>
              <p:nvPr/>
            </p:nvSpPr>
            <p:spPr bwMode="auto">
              <a:xfrm>
                <a:off x="816" y="2400"/>
                <a:ext cx="10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0" name="Line 31"/>
              <p:cNvSpPr>
                <a:spLocks noChangeShapeType="1"/>
              </p:cNvSpPr>
              <p:nvPr/>
            </p:nvSpPr>
            <p:spPr bwMode="auto">
              <a:xfrm>
                <a:off x="816" y="2400"/>
                <a:ext cx="100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1" name="Line 32"/>
              <p:cNvSpPr>
                <a:spLocks noChangeShapeType="1"/>
              </p:cNvSpPr>
              <p:nvPr/>
            </p:nvSpPr>
            <p:spPr bwMode="auto">
              <a:xfrm>
                <a:off x="864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2" name="Line 33"/>
              <p:cNvSpPr>
                <a:spLocks noChangeShapeType="1"/>
              </p:cNvSpPr>
              <p:nvPr/>
            </p:nvSpPr>
            <p:spPr bwMode="auto">
              <a:xfrm>
                <a:off x="960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3" name="Line 34"/>
              <p:cNvSpPr>
                <a:spLocks noChangeShapeType="1"/>
              </p:cNvSpPr>
              <p:nvPr/>
            </p:nvSpPr>
            <p:spPr bwMode="auto">
              <a:xfrm>
                <a:off x="1056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4" name="Line 35"/>
              <p:cNvSpPr>
                <a:spLocks noChangeShapeType="1"/>
              </p:cNvSpPr>
              <p:nvPr/>
            </p:nvSpPr>
            <p:spPr bwMode="auto">
              <a:xfrm>
                <a:off x="1152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5" name="Line 36"/>
              <p:cNvSpPr>
                <a:spLocks noChangeShapeType="1"/>
              </p:cNvSpPr>
              <p:nvPr/>
            </p:nvSpPr>
            <p:spPr bwMode="auto">
              <a:xfrm>
                <a:off x="1248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6" name="Line 37"/>
              <p:cNvSpPr>
                <a:spLocks noChangeShapeType="1"/>
              </p:cNvSpPr>
              <p:nvPr/>
            </p:nvSpPr>
            <p:spPr bwMode="auto">
              <a:xfrm>
                <a:off x="1344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7" name="Line 38"/>
              <p:cNvSpPr>
                <a:spLocks noChangeShapeType="1"/>
              </p:cNvSpPr>
              <p:nvPr/>
            </p:nvSpPr>
            <p:spPr bwMode="auto">
              <a:xfrm>
                <a:off x="1440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8" name="Line 39"/>
              <p:cNvSpPr>
                <a:spLocks noChangeShapeType="1"/>
              </p:cNvSpPr>
              <p:nvPr/>
            </p:nvSpPr>
            <p:spPr bwMode="auto">
              <a:xfrm>
                <a:off x="1536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9" name="Line 40"/>
              <p:cNvSpPr>
                <a:spLocks noChangeShapeType="1"/>
              </p:cNvSpPr>
              <p:nvPr/>
            </p:nvSpPr>
            <p:spPr bwMode="auto">
              <a:xfrm>
                <a:off x="1632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90" name="Line 41"/>
              <p:cNvSpPr>
                <a:spLocks noChangeShapeType="1"/>
              </p:cNvSpPr>
              <p:nvPr/>
            </p:nvSpPr>
            <p:spPr bwMode="auto">
              <a:xfrm>
                <a:off x="1728" y="23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1778" name="Line 42"/>
            <p:cNvSpPr>
              <a:spLocks noChangeShapeType="1"/>
            </p:cNvSpPr>
            <p:nvPr/>
          </p:nvSpPr>
          <p:spPr bwMode="auto">
            <a:xfrm flipH="1">
              <a:off x="1440" y="2592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915" name="Line 43"/>
          <p:cNvSpPr>
            <a:spLocks noChangeShapeType="1"/>
          </p:cNvSpPr>
          <p:nvPr/>
        </p:nvSpPr>
        <p:spPr bwMode="auto">
          <a:xfrm>
            <a:off x="1325563" y="4052888"/>
            <a:ext cx="847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1219200" y="5565775"/>
            <a:ext cx="2225675" cy="252413"/>
            <a:chOff x="864" y="1680"/>
            <a:chExt cx="1008" cy="96"/>
          </a:xfrm>
        </p:grpSpPr>
        <p:sp>
          <p:nvSpPr>
            <p:cNvPr id="31765" name="Line 45"/>
            <p:cNvSpPr>
              <a:spLocks noChangeShapeType="1"/>
            </p:cNvSpPr>
            <p:nvPr/>
          </p:nvSpPr>
          <p:spPr bwMode="auto">
            <a:xfrm>
              <a:off x="864" y="1680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66" name="Line 46"/>
            <p:cNvSpPr>
              <a:spLocks noChangeShapeType="1"/>
            </p:cNvSpPr>
            <p:nvPr/>
          </p:nvSpPr>
          <p:spPr bwMode="auto">
            <a:xfrm>
              <a:off x="864" y="1776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67" name="Line 47"/>
            <p:cNvSpPr>
              <a:spLocks noChangeShapeType="1"/>
            </p:cNvSpPr>
            <p:nvPr/>
          </p:nvSpPr>
          <p:spPr bwMode="auto">
            <a:xfrm>
              <a:off x="912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68" name="Line 48"/>
            <p:cNvSpPr>
              <a:spLocks noChangeShapeType="1"/>
            </p:cNvSpPr>
            <p:nvPr/>
          </p:nvSpPr>
          <p:spPr bwMode="auto">
            <a:xfrm>
              <a:off x="1008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69" name="Line 49"/>
            <p:cNvSpPr>
              <a:spLocks noChangeShapeType="1"/>
            </p:cNvSpPr>
            <p:nvPr/>
          </p:nvSpPr>
          <p:spPr bwMode="auto">
            <a:xfrm>
              <a:off x="1104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0" name="Line 50"/>
            <p:cNvSpPr>
              <a:spLocks noChangeShapeType="1"/>
            </p:cNvSpPr>
            <p:nvPr/>
          </p:nvSpPr>
          <p:spPr bwMode="auto">
            <a:xfrm>
              <a:off x="1200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1" name="Line 51"/>
            <p:cNvSpPr>
              <a:spLocks noChangeShapeType="1"/>
            </p:cNvSpPr>
            <p:nvPr/>
          </p:nvSpPr>
          <p:spPr bwMode="auto">
            <a:xfrm>
              <a:off x="1296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2" name="Line 52"/>
            <p:cNvSpPr>
              <a:spLocks noChangeShapeType="1"/>
            </p:cNvSpPr>
            <p:nvPr/>
          </p:nvSpPr>
          <p:spPr bwMode="auto">
            <a:xfrm>
              <a:off x="1392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3" name="Line 53"/>
            <p:cNvSpPr>
              <a:spLocks noChangeShapeType="1"/>
            </p:cNvSpPr>
            <p:nvPr/>
          </p:nvSpPr>
          <p:spPr bwMode="auto">
            <a:xfrm>
              <a:off x="1488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4" name="Line 54"/>
            <p:cNvSpPr>
              <a:spLocks noChangeShapeType="1"/>
            </p:cNvSpPr>
            <p:nvPr/>
          </p:nvSpPr>
          <p:spPr bwMode="auto">
            <a:xfrm>
              <a:off x="1584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5" name="Line 55"/>
            <p:cNvSpPr>
              <a:spLocks noChangeShapeType="1"/>
            </p:cNvSpPr>
            <p:nvPr/>
          </p:nvSpPr>
          <p:spPr bwMode="auto">
            <a:xfrm>
              <a:off x="1680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6" name="Line 56"/>
            <p:cNvSpPr>
              <a:spLocks noChangeShapeType="1"/>
            </p:cNvSpPr>
            <p:nvPr/>
          </p:nvSpPr>
          <p:spPr bwMode="auto">
            <a:xfrm>
              <a:off x="1776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929" name="AutoShape 57"/>
          <p:cNvSpPr>
            <a:spLocks noChangeArrowheads="1"/>
          </p:cNvSpPr>
          <p:nvPr/>
        </p:nvSpPr>
        <p:spPr bwMode="auto">
          <a:xfrm>
            <a:off x="2027238" y="4810125"/>
            <a:ext cx="676275" cy="3778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930" name="Text Box 58"/>
          <p:cNvSpPr txBox="1">
            <a:spLocks noChangeArrowheads="1"/>
          </p:cNvSpPr>
          <p:nvPr/>
        </p:nvSpPr>
        <p:spPr bwMode="auto">
          <a:xfrm>
            <a:off x="4784725" y="2478088"/>
            <a:ext cx="2301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b="1">
                <a:latin typeface="Arial" pitchFamily="-116" charset="0"/>
              </a:rPr>
              <a:t>1. Target Gene</a:t>
            </a:r>
          </a:p>
        </p:txBody>
      </p:sp>
      <p:sp>
        <p:nvSpPr>
          <p:cNvPr id="79931" name="Text Box 59"/>
          <p:cNvSpPr txBox="1">
            <a:spLocks noChangeArrowheads="1"/>
          </p:cNvSpPr>
          <p:nvPr/>
        </p:nvSpPr>
        <p:spPr bwMode="auto">
          <a:xfrm>
            <a:off x="4800600" y="3827463"/>
            <a:ext cx="1166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b="1">
                <a:latin typeface="Arial" pitchFamily="-116" charset="0"/>
              </a:rPr>
              <a:t>2. PCR</a:t>
            </a:r>
          </a:p>
        </p:txBody>
      </p:sp>
      <p:sp>
        <p:nvSpPr>
          <p:cNvPr id="79932" name="Text Box 60"/>
          <p:cNvSpPr txBox="1">
            <a:spLocks noChangeArrowheads="1"/>
          </p:cNvSpPr>
          <p:nvPr/>
        </p:nvSpPr>
        <p:spPr bwMode="auto">
          <a:xfrm>
            <a:off x="4800600" y="5427663"/>
            <a:ext cx="323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b="1">
                <a:latin typeface="Arial" pitchFamily="-116" charset="0"/>
              </a:rPr>
              <a:t>3. SYBR Green binds</a:t>
            </a:r>
          </a:p>
        </p:txBody>
      </p:sp>
      <p:sp>
        <p:nvSpPr>
          <p:cNvPr id="79933" name="AutoShape 61"/>
          <p:cNvSpPr>
            <a:spLocks noChangeArrowheads="1"/>
          </p:cNvSpPr>
          <p:nvPr/>
        </p:nvSpPr>
        <p:spPr bwMode="auto">
          <a:xfrm>
            <a:off x="1325563" y="5565775"/>
            <a:ext cx="211137" cy="377825"/>
          </a:xfrm>
          <a:prstGeom prst="irregularSeal2">
            <a:avLst/>
          </a:prstGeom>
          <a:solidFill>
            <a:srgbClr val="0BFF0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934" name="AutoShape 62"/>
          <p:cNvSpPr>
            <a:spLocks noChangeArrowheads="1"/>
          </p:cNvSpPr>
          <p:nvPr/>
        </p:nvSpPr>
        <p:spPr bwMode="auto">
          <a:xfrm>
            <a:off x="1536700" y="5565775"/>
            <a:ext cx="212725" cy="377825"/>
          </a:xfrm>
          <a:prstGeom prst="irregularSeal2">
            <a:avLst/>
          </a:prstGeom>
          <a:solidFill>
            <a:srgbClr val="0BFF0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935" name="AutoShape 63"/>
          <p:cNvSpPr>
            <a:spLocks noChangeArrowheads="1"/>
          </p:cNvSpPr>
          <p:nvPr/>
        </p:nvSpPr>
        <p:spPr bwMode="auto">
          <a:xfrm>
            <a:off x="1749425" y="5565775"/>
            <a:ext cx="211138" cy="377825"/>
          </a:xfrm>
          <a:prstGeom prst="irregularSeal2">
            <a:avLst/>
          </a:prstGeom>
          <a:solidFill>
            <a:srgbClr val="0BFF0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936" name="AutoShape 64"/>
          <p:cNvSpPr>
            <a:spLocks noChangeArrowheads="1"/>
          </p:cNvSpPr>
          <p:nvPr/>
        </p:nvSpPr>
        <p:spPr bwMode="auto">
          <a:xfrm>
            <a:off x="1960563" y="5565775"/>
            <a:ext cx="212725" cy="377825"/>
          </a:xfrm>
          <a:prstGeom prst="irregularSeal2">
            <a:avLst/>
          </a:prstGeom>
          <a:solidFill>
            <a:srgbClr val="0BFF0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937" name="AutoShape 65"/>
          <p:cNvSpPr>
            <a:spLocks noChangeArrowheads="1"/>
          </p:cNvSpPr>
          <p:nvPr/>
        </p:nvSpPr>
        <p:spPr bwMode="auto">
          <a:xfrm>
            <a:off x="2173288" y="5565775"/>
            <a:ext cx="212725" cy="377825"/>
          </a:xfrm>
          <a:prstGeom prst="irregularSeal2">
            <a:avLst/>
          </a:prstGeom>
          <a:solidFill>
            <a:srgbClr val="0BFF0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938" name="AutoShape 66"/>
          <p:cNvSpPr>
            <a:spLocks noChangeArrowheads="1"/>
          </p:cNvSpPr>
          <p:nvPr/>
        </p:nvSpPr>
        <p:spPr bwMode="auto">
          <a:xfrm>
            <a:off x="2386013" y="5565775"/>
            <a:ext cx="211137" cy="377825"/>
          </a:xfrm>
          <a:prstGeom prst="irregularSeal2">
            <a:avLst/>
          </a:prstGeom>
          <a:solidFill>
            <a:srgbClr val="0BFF0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939" name="AutoShape 67"/>
          <p:cNvSpPr>
            <a:spLocks noChangeArrowheads="1"/>
          </p:cNvSpPr>
          <p:nvPr/>
        </p:nvSpPr>
        <p:spPr bwMode="auto">
          <a:xfrm>
            <a:off x="2597150" y="5565775"/>
            <a:ext cx="212725" cy="377825"/>
          </a:xfrm>
          <a:prstGeom prst="irregularSeal2">
            <a:avLst/>
          </a:prstGeom>
          <a:solidFill>
            <a:srgbClr val="0BFF0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940" name="AutoShape 68"/>
          <p:cNvSpPr>
            <a:spLocks noChangeArrowheads="1"/>
          </p:cNvSpPr>
          <p:nvPr/>
        </p:nvSpPr>
        <p:spPr bwMode="auto">
          <a:xfrm>
            <a:off x="2809875" y="5565775"/>
            <a:ext cx="211138" cy="377825"/>
          </a:xfrm>
          <a:prstGeom prst="irregularSeal2">
            <a:avLst/>
          </a:prstGeom>
          <a:solidFill>
            <a:srgbClr val="0BFF0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64" name="Rectangle 69"/>
          <p:cNvSpPr>
            <a:spLocks noGrp="1" noChangeArrowheads="1"/>
          </p:cNvSpPr>
          <p:nvPr>
            <p:ph type="title"/>
          </p:nvPr>
        </p:nvSpPr>
        <p:spPr>
          <a:xfrm>
            <a:off x="901700" y="307901"/>
            <a:ext cx="7340600" cy="127008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/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b="1" dirty="0" smtClean="0">
                <a:solidFill>
                  <a:srgbClr val="FFFFFF"/>
                </a:solidFill>
              </a:rPr>
              <a:t>Q-PCR </a:t>
            </a:r>
            <a:br>
              <a:rPr lang="en-US" b="1" dirty="0" smtClean="0">
                <a:solidFill>
                  <a:srgbClr val="FFFFFF"/>
                </a:solidFill>
              </a:rPr>
            </a:br>
            <a:r>
              <a:rPr lang="en-US" sz="3556" b="1" dirty="0" smtClean="0">
                <a:solidFill>
                  <a:srgbClr val="FFFFFF"/>
                </a:solidFill>
              </a:rPr>
              <a:t>SYBR </a:t>
            </a:r>
            <a:r>
              <a:rPr lang="en-US" sz="3556" b="1" dirty="0">
                <a:solidFill>
                  <a:srgbClr val="FFFFFF"/>
                </a:solidFill>
              </a:rPr>
              <a:t>Green PCR Chemistry</a:t>
            </a:r>
            <a:r>
              <a:rPr lang="en-US" b="1" dirty="0" smtClean="0">
                <a:solidFill>
                  <a:srgbClr val="FFFFFF"/>
                </a:solidFill>
              </a:rPr>
              <a:t/>
            </a:r>
            <a:br>
              <a:rPr lang="en-US" b="1" dirty="0" smtClean="0">
                <a:solidFill>
                  <a:srgbClr val="FFFFFF"/>
                </a:solidFill>
              </a:rPr>
            </a:br>
            <a:endParaRPr lang="en-US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9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79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79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79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79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9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9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9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9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9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9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9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7" grpId="0" animBg="1"/>
      <p:bldP spid="79915" grpId="0" animBg="1"/>
      <p:bldP spid="79929" grpId="0" animBg="1"/>
      <p:bldP spid="79930" grpId="0" autoUpdateAnimBg="0"/>
      <p:bldP spid="79931" grpId="0" autoUpdateAnimBg="0"/>
      <p:bldP spid="79932" grpId="0" autoUpdateAnimBg="0"/>
      <p:bldP spid="79933" grpId="0" animBg="1"/>
      <p:bldP spid="79934" grpId="0" animBg="1"/>
      <p:bldP spid="79935" grpId="0" animBg="1"/>
      <p:bldP spid="79936" grpId="0" animBg="1"/>
      <p:bldP spid="79937" grpId="0" animBg="1"/>
      <p:bldP spid="79938" grpId="0" animBg="1"/>
      <p:bldP spid="79939" grpId="0" animBg="1"/>
      <p:bldP spid="7994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7238" y="673099"/>
            <a:ext cx="7340600" cy="90319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>
                <a:solidFill>
                  <a:srgbClr val="FFFFFF"/>
                </a:solidFill>
              </a:rPr>
              <a:t>ELISA Assay</a:t>
            </a:r>
            <a:br>
              <a:rPr lang="en-US" b="1" dirty="0">
                <a:solidFill>
                  <a:srgbClr val="FFFFFF"/>
                </a:solidFill>
              </a:rPr>
            </a:br>
            <a:r>
              <a:rPr lang="en-US" sz="2400" b="1" dirty="0">
                <a:solidFill>
                  <a:srgbClr val="FFFFFF"/>
                </a:solidFill>
              </a:rPr>
              <a:t>Antibody assay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3379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955800"/>
            <a:ext cx="70866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901700" y="609600"/>
            <a:ext cx="7340600" cy="952500"/>
          </a:xfrm>
        </p:spPr>
        <p:txBody>
          <a:bodyPr/>
          <a:lstStyle/>
          <a:p>
            <a:r>
              <a:rPr lang="en-US" sz="4800" b="1" dirty="0"/>
              <a:t>Brett Effect in Wine</a:t>
            </a:r>
            <a:endParaRPr lang="en-US" dirty="0"/>
          </a:p>
        </p:txBody>
      </p:sp>
      <p:sp>
        <p:nvSpPr>
          <p:cNvPr id="2109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buFont typeface="Times" pitchFamily="-116" charset="0"/>
              <a:buChar char="•"/>
            </a:pPr>
            <a:r>
              <a:rPr lang="en-US" dirty="0"/>
              <a:t>Loss of ‘fruit’, ‘floral’ &amp; ‘honey’ aromas</a:t>
            </a:r>
          </a:p>
          <a:p>
            <a:pPr>
              <a:buFont typeface="Times" pitchFamily="-116" charset="0"/>
              <a:buChar char="•"/>
            </a:pPr>
            <a:r>
              <a:rPr lang="en-US" dirty="0"/>
              <a:t>Increase in overall </a:t>
            </a:r>
            <a:r>
              <a:rPr lang="en-US" dirty="0" smtClean="0"/>
              <a:t>complexity</a:t>
            </a:r>
          </a:p>
          <a:p>
            <a:pPr>
              <a:buFont typeface="Times" pitchFamily="-116" charset="0"/>
              <a:buChar char="•"/>
            </a:pPr>
            <a:r>
              <a:rPr lang="en-US" dirty="0" smtClean="0"/>
              <a:t>Acetic acid, vinegar aroma</a:t>
            </a:r>
            <a:endParaRPr lang="en-US" dirty="0"/>
          </a:p>
          <a:p>
            <a:pPr>
              <a:buFont typeface="Times" pitchFamily="-116" charset="0"/>
              <a:buChar char="•"/>
            </a:pPr>
            <a:r>
              <a:rPr lang="en-US" dirty="0" smtClean="0"/>
              <a:t>Spice and smoke aroma</a:t>
            </a:r>
            <a:endParaRPr lang="en-US" dirty="0"/>
          </a:p>
          <a:p>
            <a:pPr>
              <a:buFont typeface="Times" pitchFamily="-116" charset="0"/>
              <a:buChar char="•"/>
            </a:pPr>
            <a:r>
              <a:rPr lang="en-US" dirty="0" smtClean="0"/>
              <a:t>Chemical, Plastic, </a:t>
            </a:r>
            <a:r>
              <a:rPr lang="en-US" dirty="0" err="1" smtClean="0"/>
              <a:t>BandAid</a:t>
            </a:r>
            <a:r>
              <a:rPr lang="en-US" dirty="0" smtClean="0"/>
              <a:t> aroma</a:t>
            </a:r>
            <a:endParaRPr lang="en-US" dirty="0"/>
          </a:p>
          <a:p>
            <a:pPr>
              <a:buFont typeface="Times" pitchFamily="-116" charset="0"/>
              <a:buChar char="•"/>
            </a:pPr>
            <a:r>
              <a:rPr lang="en-US" dirty="0" smtClean="0"/>
              <a:t>Metallic </a:t>
            </a:r>
            <a:r>
              <a:rPr lang="en-US" dirty="0"/>
              <a:t>bitter taste</a:t>
            </a:r>
          </a:p>
          <a:p>
            <a:pPr>
              <a:buFont typeface="Times" pitchFamily="-116" charset="0"/>
              <a:buChar char="•"/>
            </a:pPr>
            <a:r>
              <a:rPr lang="en-US" dirty="0"/>
              <a:t>Mousiness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7248"/>
            <a:ext cx="8229600" cy="7498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489587"/>
              </p:ext>
            </p:extLst>
          </p:nvPr>
        </p:nvGraphicFramePr>
        <p:xfrm>
          <a:off x="1269732" y="1082687"/>
          <a:ext cx="6540500" cy="546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4" imgW="6540500" imgH="5461000" progId="Word.Document.12">
                  <p:embed/>
                </p:oleObj>
              </mc:Choice>
              <mc:Fallback>
                <p:oleObj name="Document" r:id="rId4" imgW="6540500" imgH="5461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69732" y="1082687"/>
                        <a:ext cx="6540500" cy="546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57236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Linda Bisson</a:t>
            </a:r>
          </a:p>
          <a:p>
            <a:r>
              <a:rPr lang="en-US" dirty="0" smtClean="0"/>
              <a:t>Bisson Lab </a:t>
            </a:r>
            <a:endParaRPr lang="en-US" dirty="0"/>
          </a:p>
          <a:p>
            <a:r>
              <a:rPr lang="en-US" dirty="0" smtClean="0"/>
              <a:t>American Vineyard Foundation</a:t>
            </a:r>
          </a:p>
          <a:p>
            <a:r>
              <a:rPr lang="en-US" dirty="0" smtClean="0"/>
              <a:t>California Competitive Grants</a:t>
            </a:r>
          </a:p>
          <a:p>
            <a:r>
              <a:rPr lang="en-US" dirty="0" smtClean="0"/>
              <a:t>Volunteers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3220"/>
          </a:xfrm>
        </p:spPr>
        <p:txBody>
          <a:bodyPr/>
          <a:lstStyle/>
          <a:p>
            <a:pPr algn="ctr"/>
            <a:r>
              <a:rPr lang="en-US" dirty="0" smtClean="0"/>
              <a:t>Chemicals Produced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853220"/>
          <a:ext cx="8229600" cy="5405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u="sng" dirty="0" smtClean="0"/>
                        <a:t>Chemical</a:t>
                      </a:r>
                      <a:r>
                        <a:rPr lang="en-US" sz="2400" b="1" u="sng" baseline="0" dirty="0" smtClean="0"/>
                        <a:t> Type</a:t>
                      </a:r>
                      <a:endParaRPr lang="en-US" sz="24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u="sng" dirty="0" smtClean="0"/>
                        <a:t>Odor Impact</a:t>
                      </a:r>
                      <a:endParaRPr lang="en-US" sz="24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u="sng" dirty="0" smtClean="0"/>
                        <a:t>Detection Threshold</a:t>
                      </a:r>
                      <a:endParaRPr lang="en-US" sz="2400" b="1" u="sng" dirty="0"/>
                    </a:p>
                  </a:txBody>
                  <a:tcPr/>
                </a:tc>
              </a:tr>
              <a:tr h="6242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Ethyl Phenol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Chemical, Band Aid, smoke, burnt, medicinal, spicy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effectLst/>
                        </a:rPr>
                        <a:t>0.14</a:t>
                      </a:r>
                      <a:r>
                        <a:rPr lang="en-US" baseline="0" dirty="0" smtClean="0">
                          <a:effectLst/>
                        </a:rPr>
                        <a:t> to 0.62 ppm</a:t>
                      </a:r>
                      <a:endParaRPr lang="en-US" dirty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Vinyl Phenol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Leather, burnt, metallic, woody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 to 15 ppm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Fatty Acid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Barnyard, sweat, rancid, solvent, sewage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ppm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Pyridine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Mousy, rancid tortilla chips, crackers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to 18 ppb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Aldehyde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Solvent, burnt rubber, air freshener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to 100 ppm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 Chain Alcohol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Floral, fruit, chemical, furniture polish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 to 50 ppm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Ester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Fruit, floral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 to 100 ppm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Terpene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Spicy, floral, resin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 to 0.5 ppm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44183"/>
            <a:ext cx="8229600" cy="3252865"/>
          </a:xfrm>
        </p:spPr>
        <p:txBody>
          <a:bodyPr>
            <a:noAutofit/>
          </a:bodyPr>
          <a:lstStyle/>
          <a:p>
            <a:r>
              <a:rPr lang="en-US" sz="7200" dirty="0" smtClean="0"/>
              <a:t>Where Do These Chemicals Come From?</a:t>
            </a:r>
            <a:endParaRPr lang="en-US" sz="7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823" y="419726"/>
            <a:ext cx="8604353" cy="734517"/>
          </a:xfrm>
        </p:spPr>
        <p:txBody>
          <a:bodyPr>
            <a:noAutofit/>
          </a:bodyPr>
          <a:lstStyle/>
          <a:p>
            <a:r>
              <a:rPr lang="en-US" sz="3400" b="1" dirty="0" smtClean="0"/>
              <a:t>Vinyl and Ethyl Phenols from </a:t>
            </a:r>
            <a:r>
              <a:rPr lang="en-US" sz="3400" b="1" dirty="0" err="1" smtClean="0"/>
              <a:t>Cinnamic</a:t>
            </a:r>
            <a:r>
              <a:rPr lang="en-US" sz="3400" b="1" dirty="0" smtClean="0"/>
              <a:t> Acids</a:t>
            </a:r>
            <a:endParaRPr lang="en-US" sz="3400" b="1" dirty="0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54243"/>
            <a:ext cx="9144000" cy="497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304" y="242887"/>
            <a:ext cx="4579495" cy="20056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Fatty Acids From Amino Acids and Sugars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025" y="242888"/>
            <a:ext cx="3165475" cy="634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36773" cy="3088634"/>
          </a:xfrm>
        </p:spPr>
        <p:txBody>
          <a:bodyPr/>
          <a:lstStyle/>
          <a:p>
            <a:r>
              <a:rPr lang="en-US" dirty="0" smtClean="0"/>
              <a:t>Fatty Acid Synthesis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9269" y="315899"/>
            <a:ext cx="4405193" cy="6094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u="sng" dirty="0" smtClean="0">
                <a:solidFill>
                  <a:srgbClr val="FFFF00"/>
                </a:solidFill>
                <a:ea typeface="ＭＳ Ｐゴシック" pitchFamily="34" charset="-128"/>
              </a:rPr>
              <a:t>Mousiness from Lysine </a:t>
            </a:r>
            <a:endParaRPr lang="en-US" sz="3200" b="1" i="1" u="sng" dirty="0" smtClean="0">
              <a:solidFill>
                <a:srgbClr val="FFFF00"/>
              </a:solidFill>
              <a:ea typeface="ＭＳ Ｐゴシック" pitchFamily="34" charset="-128"/>
            </a:endParaRPr>
          </a:p>
        </p:txBody>
      </p:sp>
      <p:pic>
        <p:nvPicPr>
          <p:cNvPr id="21507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8625" y="1539875"/>
            <a:ext cx="5745163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2289175" y="5181600"/>
            <a:ext cx="45640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ETHP = 2-ethyltetrahydropyridine</a:t>
            </a:r>
          </a:p>
          <a:p>
            <a:r>
              <a:rPr lang="en-US" dirty="0"/>
              <a:t>ATHP = 2-acetyltetrahydropyridine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9175" y="5884202"/>
            <a:ext cx="3775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E.M</a:t>
            </a:r>
            <a:r>
              <a:rPr lang="en-US" sz="1200" dirty="0"/>
              <a:t>. SNOWDON</a:t>
            </a:r>
            <a:r>
              <a:rPr lang="en-US" sz="1200" dirty="0" smtClean="0"/>
              <a:t>, M.C</a:t>
            </a:r>
            <a:r>
              <a:rPr lang="en-US" sz="1200" dirty="0"/>
              <a:t>. BOWYER</a:t>
            </a:r>
            <a:r>
              <a:rPr lang="en-US" sz="1200" dirty="0" smtClean="0"/>
              <a:t>, P.R</a:t>
            </a:r>
            <a:r>
              <a:rPr lang="en-US" sz="1200" dirty="0"/>
              <a:t>. GRBIN</a:t>
            </a:r>
            <a:r>
              <a:rPr lang="en-US" sz="1200" dirty="0" smtClean="0"/>
              <a:t>, P.K</a:t>
            </a:r>
            <a:r>
              <a:rPr lang="en-US" sz="1200" dirty="0"/>
              <a:t>. </a:t>
            </a:r>
            <a:r>
              <a:rPr lang="en-US" sz="1200" dirty="0" smtClean="0"/>
              <a:t>BOWYER</a:t>
            </a:r>
          </a:p>
          <a:p>
            <a:r>
              <a:rPr lang="en-US" sz="1200" dirty="0" smtClean="0"/>
              <a:t>J</a:t>
            </a:r>
            <a:r>
              <a:rPr lang="en-US" sz="1200" dirty="0"/>
              <a:t>. Agric. Food Chem. </a:t>
            </a:r>
            <a:r>
              <a:rPr lang="en-US" sz="1200" b="1" dirty="0"/>
              <a:t>2006, 54, 6465−6474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1304</TotalTime>
  <Words>787</Words>
  <Application>Microsoft Macintosh PowerPoint</Application>
  <PresentationFormat>On-screen Show (4:3)</PresentationFormat>
  <Paragraphs>198</Paragraphs>
  <Slides>31</Slides>
  <Notes>29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Office Theme</vt:lpstr>
      <vt:lpstr>Document1!OLE_LINK1</vt:lpstr>
      <vt:lpstr>Document</vt:lpstr>
      <vt:lpstr>Brettanomyces Aroma and Flavor Effects</vt:lpstr>
      <vt:lpstr>Brettanomyces Aromas in Wine</vt:lpstr>
      <vt:lpstr>Brett Effect in Wine</vt:lpstr>
      <vt:lpstr>Chemicals Produced</vt:lpstr>
      <vt:lpstr>Where Do These Chemicals Come From?</vt:lpstr>
      <vt:lpstr>PowerPoint Presentation</vt:lpstr>
      <vt:lpstr>Fatty Acids From Amino Acids and Sugars</vt:lpstr>
      <vt:lpstr>Fatty Acid Synthesis</vt:lpstr>
      <vt:lpstr>Mousiness from Lysine </vt:lpstr>
      <vt:lpstr>Aldehyde Synthesis From Organic  Acids</vt:lpstr>
      <vt:lpstr>Alcohols From Amino Acid</vt:lpstr>
      <vt:lpstr>Ester Synthesis From Alcohols</vt:lpstr>
      <vt:lpstr>Terpene Biosynthesis From Sugars</vt:lpstr>
      <vt:lpstr>Recent Genome Sequence Analysis Linda Hellborg and Jure Piškur,  Department of Cell and Organism Biology, Lund University, Sweden </vt:lpstr>
      <vt:lpstr>Lactic Acid Bacteria Found in Wine</vt:lpstr>
      <vt:lpstr>Spoilage Compounds Produced by Lactics</vt:lpstr>
      <vt:lpstr>Where Do These Chemicals Come From?</vt:lpstr>
      <vt:lpstr>Metabolic Pathways</vt:lpstr>
      <vt:lpstr>Metabolic Pathways (Indole and Skatole)</vt:lpstr>
      <vt:lpstr>Metabolic Pathways (Biogenic Amines)</vt:lpstr>
      <vt:lpstr>PowerPoint Presentation</vt:lpstr>
      <vt:lpstr>Monitoring Lactic Acid Bacteria</vt:lpstr>
      <vt:lpstr>Monitoring for Brettanomyces Contamination</vt:lpstr>
      <vt:lpstr>Images of Lactic Acid Bacteria</vt:lpstr>
      <vt:lpstr>Microscopic observation </vt:lpstr>
      <vt:lpstr>Plating on Selective Media</vt:lpstr>
      <vt:lpstr>Colony Morphology</vt:lpstr>
      <vt:lpstr> Q-PCR  SYBR Green PCR Chemistry </vt:lpstr>
      <vt:lpstr>ELISA Assay Antibody assay</vt:lpstr>
      <vt:lpstr>Summary</vt:lpstr>
      <vt:lpstr>Acknowledgments</vt:lpstr>
    </vt:vector>
  </TitlesOfParts>
  <Company>UC Davis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Brettanomyces Aroma and Flavor Effects</dc:title>
  <dc:creator>Viticulture &amp; Enology UC Davis</dc:creator>
  <cp:lastModifiedBy>Viticulture &amp; Enology UC Davis</cp:lastModifiedBy>
  <cp:revision>32</cp:revision>
  <dcterms:created xsi:type="dcterms:W3CDTF">2009-12-06T01:42:49Z</dcterms:created>
  <dcterms:modified xsi:type="dcterms:W3CDTF">2011-12-06T17:08:50Z</dcterms:modified>
</cp:coreProperties>
</file>