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removePersonalInfoOnSave="1" strictFirstAndLastChars="0" saveSubsetFonts="1">
  <p:sldMasterIdLst>
    <p:sldMasterId id="2147483648" r:id="rId1"/>
  </p:sldMasterIdLst>
  <p:notesMasterIdLst>
    <p:notesMasterId r:id="rId32"/>
  </p:notesMasterIdLst>
  <p:sldIdLst>
    <p:sldId id="256" r:id="rId2"/>
    <p:sldId id="278" r:id="rId3"/>
    <p:sldId id="279" r:id="rId4"/>
    <p:sldId id="280" r:id="rId5"/>
    <p:sldId id="281" r:id="rId6"/>
    <p:sldId id="282" r:id="rId7"/>
    <p:sldId id="261" r:id="rId8"/>
    <p:sldId id="266" r:id="rId9"/>
    <p:sldId id="283" r:id="rId10"/>
    <p:sldId id="284" r:id="rId11"/>
    <p:sldId id="262" r:id="rId12"/>
    <p:sldId id="263" r:id="rId13"/>
    <p:sldId id="264" r:id="rId14"/>
    <p:sldId id="268" r:id="rId15"/>
    <p:sldId id="286" r:id="rId16"/>
    <p:sldId id="285" r:id="rId17"/>
    <p:sldId id="288" r:id="rId18"/>
    <p:sldId id="292" r:id="rId19"/>
    <p:sldId id="293" r:id="rId20"/>
    <p:sldId id="291" r:id="rId21"/>
    <p:sldId id="295" r:id="rId22"/>
    <p:sldId id="294" r:id="rId23"/>
    <p:sldId id="265" r:id="rId24"/>
    <p:sldId id="287" r:id="rId25"/>
    <p:sldId id="269" r:id="rId26"/>
    <p:sldId id="270" r:id="rId27"/>
    <p:sldId id="290" r:id="rId28"/>
    <p:sldId id="272" r:id="rId29"/>
    <p:sldId id="276" r:id="rId30"/>
    <p:sldId id="274" r:id="rId31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pitchFamily="-2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9700"/>
    <a:srgbClr val="002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 snapToObjects="1">
      <p:cViewPr varScale="1">
        <p:scale>
          <a:sx n="27" d="100"/>
          <a:sy n="27" d="100"/>
        </p:scale>
        <p:origin x="279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AE713-4435-451B-9A0F-9F1CE2ED8FDA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B4A79-3C51-4D85-A760-5D993E828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86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94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14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12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692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13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454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3A7399-5DB0-4D45-9281-E11528958813}" type="slidenum">
              <a:rPr lang="en-GB"/>
              <a:pPr/>
              <a:t>14</a:t>
            </a:fld>
            <a:endParaRPr lang="en-GB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 fontScale="85000" lnSpcReduction="1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704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15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414230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16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24792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17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81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18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35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9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00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82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699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003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E3D08-7C24-435A-BE55-FCE25A22405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00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133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50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26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358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27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4923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781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29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0347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D4C2-B12A-4D24-B259-0B6B21CDA3A7}" type="slidenum">
              <a:rPr lang="en-GB"/>
              <a:pPr/>
              <a:t>30</a:t>
            </a:fld>
            <a:endParaRPr lang="en-GB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86674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988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1E5F42-70C0-4C14-A8B1-FC58BC537E9B}" type="slidenum">
              <a:rPr lang="en-GB"/>
              <a:pPr/>
              <a:t>31</a:t>
            </a:fld>
            <a:endParaRPr lang="en-GB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0482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74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92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74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B4A79-3C51-4D85-A760-5D993E828D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42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854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F9222-89E0-4CBC-B1FE-A3BDBE3E2A4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098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9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55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15B0A4-5D43-4AED-8F62-F49B26A761F3}" type="slidenum">
              <a:rPr lang="en-GB"/>
              <a:pPr/>
              <a:t>10</a:t>
            </a:fld>
            <a:endParaRPr lang="en-GB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0263" cy="348138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058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7" name="Rectangle 3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94353" y="2816237"/>
            <a:ext cx="7010400" cy="478439"/>
          </a:xfrm>
        </p:spPr>
        <p:txBody>
          <a:bodyPr/>
          <a:lstStyle>
            <a:lvl1pPr>
              <a:defRPr b="1" cap="all" baseline="0">
                <a:solidFill>
                  <a:srgbClr val="002855"/>
                </a:solidFill>
              </a:defRPr>
            </a:lvl1pPr>
          </a:lstStyle>
          <a:p>
            <a:r>
              <a:rPr lang="en-US" dirty="0" smtClean="0"/>
              <a:t>FIRST PART OF TITLE</a:t>
            </a:r>
            <a:endParaRPr lang="en-US" dirty="0"/>
          </a:p>
        </p:txBody>
      </p:sp>
      <p:sp>
        <p:nvSpPr>
          <p:cNvPr id="4128" name="Rectangle 3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94353" y="3950685"/>
            <a:ext cx="7010400" cy="747123"/>
          </a:xfrm>
        </p:spPr>
        <p:txBody>
          <a:bodyPr/>
          <a:lstStyle>
            <a:lvl1pPr marL="0" indent="0">
              <a:buFontTx/>
              <a:buNone/>
              <a:defRPr sz="1600" b="1" cap="all">
                <a:solidFill>
                  <a:srgbClr val="C99700"/>
                </a:solidFill>
              </a:defRPr>
            </a:lvl1pPr>
          </a:lstStyle>
          <a:p>
            <a:r>
              <a:rPr lang="en-US" dirty="0" smtClean="0"/>
              <a:t>ADDITIONAL SUBTITLE IF NEEDED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09650" y="2349500"/>
            <a:ext cx="8634350" cy="0"/>
          </a:xfrm>
          <a:prstGeom prst="line">
            <a:avLst/>
          </a:prstGeom>
          <a:solidFill>
            <a:schemeClr val="accent1"/>
          </a:solidFill>
          <a:ln w="88900" cap="flat" cmpd="sng" algn="ctr">
            <a:gradFill flip="none" rotWithShape="1">
              <a:gsLst>
                <a:gs pos="30000">
                  <a:srgbClr val="002855"/>
                </a:gs>
                <a:gs pos="100000">
                  <a:srgbClr val="FFFFFF"/>
                </a:gs>
                <a:gs pos="99000">
                  <a:srgbClr val="C99700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 userDrawn="1"/>
        </p:nvSpPr>
        <p:spPr bwMode="auto">
          <a:xfrm>
            <a:off x="2492864" y="374134"/>
            <a:ext cx="63349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cap="all" baseline="0" dirty="0" smtClean="0">
                <a:solidFill>
                  <a:srgbClr val="002855"/>
                </a:solidFill>
                <a:latin typeface="Lucida Sans"/>
              </a:rPr>
              <a:t>UC Davis </a:t>
            </a:r>
            <a:r>
              <a:rPr lang="en-US" sz="2400" b="1" cap="all" baseline="0" dirty="0" smtClean="0">
                <a:solidFill>
                  <a:srgbClr val="C99700"/>
                </a:solidFill>
                <a:latin typeface="Lucida Sans"/>
              </a:rPr>
              <a:t>Viticulture and Enology</a:t>
            </a:r>
          </a:p>
          <a:p>
            <a:endParaRPr lang="en-US" dirty="0" smtClean="0">
              <a:solidFill>
                <a:srgbClr val="C99700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09650" y="870434"/>
            <a:ext cx="8124700" cy="1352482"/>
            <a:chOff x="416750" y="870434"/>
            <a:chExt cx="8124700" cy="1352482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6286" y="870435"/>
              <a:ext cx="1827137" cy="1352481"/>
            </a:xfrm>
            <a:prstGeom prst="rect">
              <a:avLst/>
            </a:prstGeom>
          </p:spPr>
        </p:pic>
        <p:pic>
          <p:nvPicPr>
            <p:cNvPr id="6" name="Picture 5" descr="20121005_wine_crush_2925.jpg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922" y="870435"/>
              <a:ext cx="2031955" cy="1352480"/>
            </a:xfrm>
            <a:prstGeom prst="rect">
              <a:avLst/>
            </a:prstGeom>
          </p:spPr>
        </p:pic>
        <p:pic>
          <p:nvPicPr>
            <p:cNvPr id="4" name="Picture 3" descr="Tiny grapes.jpg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50" y="870434"/>
              <a:ext cx="2035665" cy="1352481"/>
            </a:xfrm>
            <a:prstGeom prst="rect">
              <a:avLst/>
            </a:prstGeom>
          </p:spPr>
        </p:pic>
        <p:pic>
          <p:nvPicPr>
            <p:cNvPr id="11" name="Picture 10" descr="winery straight on.JPG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5783" y="870434"/>
              <a:ext cx="2035667" cy="1352482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599"/>
            <a:ext cx="8229600" cy="84296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510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510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8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3008313" cy="857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0"/>
            <a:ext cx="5111750" cy="55483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78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26025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66800"/>
            <a:ext cx="5486400" cy="3886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927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 slide page background-2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791"/>
            <a:ext cx="9144000" cy="6758609"/>
          </a:xfrm>
          <a:prstGeom prst="rect">
            <a:avLst/>
          </a:prstGeom>
        </p:spPr>
      </p:pic>
      <p:sp>
        <p:nvSpPr>
          <p:cNvPr id="1027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1"/>
          <p:cNvSpPr txBox="1">
            <a:spLocks noChangeArrowheads="1"/>
          </p:cNvSpPr>
          <p:nvPr/>
        </p:nvSpPr>
        <p:spPr bwMode="auto">
          <a:xfrm>
            <a:off x="1536610" y="150966"/>
            <a:ext cx="7010400" cy="47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0" baseline="0">
                <a:solidFill>
                  <a:srgbClr val="002855"/>
                </a:solidFill>
                <a:latin typeface="Lucida Sans"/>
                <a:ea typeface="+mj-ea"/>
                <a:cs typeface="Lucida San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2990E"/>
                </a:solidFill>
                <a:latin typeface="Verdana" pitchFamily="1" charset="0"/>
              </a:defRPr>
            </a:lvl9pPr>
          </a:lstStyle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cap="all" baseline="0" dirty="0" smtClean="0">
                <a:solidFill>
                  <a:srgbClr val="002855"/>
                </a:solidFill>
              </a:rPr>
              <a:t>UC Davis </a:t>
            </a:r>
            <a:r>
              <a:rPr lang="en-US" sz="2000" b="1" cap="all" baseline="0" dirty="0" smtClean="0">
                <a:solidFill>
                  <a:srgbClr val="C99700"/>
                </a:solidFill>
              </a:rPr>
              <a:t>Viticulture and Enology</a:t>
            </a:r>
            <a:endParaRPr lang="en-US" sz="2000" b="1" cap="all" baseline="0" dirty="0">
              <a:solidFill>
                <a:srgbClr val="C99700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i="0">
          <a:solidFill>
            <a:srgbClr val="C2990E"/>
          </a:solidFill>
          <a:latin typeface="Lucida Sans"/>
          <a:ea typeface="+mj-ea"/>
          <a:cs typeface="Lucida San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2990E"/>
          </a:solidFill>
          <a:latin typeface="Verdana" pitchFamily="1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rgbClr val="002062"/>
          </a:solidFill>
          <a:latin typeface="Lucida Sans"/>
          <a:ea typeface="+mn-ea"/>
          <a:cs typeface="Lucida San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8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Lucida Sans"/>
          <a:ea typeface="ＭＳ Ｐゴシック" pitchFamily="-28" charset="-128"/>
          <a:cs typeface="Lucida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00206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352" y="2816237"/>
            <a:ext cx="8341829" cy="799799"/>
          </a:xfrm>
        </p:spPr>
        <p:txBody>
          <a:bodyPr/>
          <a:lstStyle/>
          <a:p>
            <a:pPr algn="ctr"/>
            <a:r>
              <a:rPr lang="en-US" dirty="0" smtClean="0"/>
              <a:t>Overview of fermentation factors that impact wine composition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53" y="4239491"/>
            <a:ext cx="7010400" cy="458317"/>
          </a:xfrm>
        </p:spPr>
        <p:txBody>
          <a:bodyPr/>
          <a:lstStyle/>
          <a:p>
            <a:r>
              <a:rPr lang="en-US" dirty="0" smtClean="0"/>
              <a:t>Anita Oberholster</a:t>
            </a:r>
            <a:endParaRPr lang="en-US" dirty="0"/>
          </a:p>
        </p:txBody>
      </p:sp>
      <p:sp>
        <p:nvSpPr>
          <p:cNvPr id="7" name="Rectangle 32"/>
          <p:cNvSpPr txBox="1">
            <a:spLocks noChangeArrowheads="1"/>
          </p:cNvSpPr>
          <p:nvPr/>
        </p:nvSpPr>
        <p:spPr bwMode="auto">
          <a:xfrm>
            <a:off x="594353" y="4699239"/>
            <a:ext cx="7010400" cy="101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>
                <a:solidFill>
                  <a:srgbClr val="002062"/>
                </a:solidFill>
                <a:latin typeface="Lucida Sans"/>
                <a:ea typeface="+mn-ea"/>
                <a:cs typeface="Lucida San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Lucida Sans"/>
                <a:ea typeface="ＭＳ Ｐゴシック" pitchFamily="-28" charset="-128"/>
                <a:cs typeface="Lucida San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Lucida Sans"/>
                <a:ea typeface="ＭＳ Ｐゴシック" pitchFamily="-28" charset="-128"/>
                <a:cs typeface="Lucida San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Lucida Sans"/>
                <a:ea typeface="ＭＳ Ｐゴシック" pitchFamily="-28" charset="-128"/>
                <a:cs typeface="Lucida San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Lucida Sans"/>
                <a:ea typeface="ＭＳ Ｐゴシック" pitchFamily="-28" charset="-128"/>
                <a:cs typeface="Lucida San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 b="1">
                <a:solidFill>
                  <a:srgbClr val="002062"/>
                </a:solidFill>
                <a:latin typeface="+mn-lt"/>
              </a:defRPr>
            </a:lvl9pPr>
          </a:lstStyle>
          <a:p>
            <a:r>
              <a:rPr lang="en-US" sz="1200" cap="all" dirty="0" smtClean="0"/>
              <a:t>June 5, 2015</a:t>
            </a:r>
          </a:p>
          <a:p>
            <a:endParaRPr lang="en-US" sz="1200" cap="all" dirty="0" smtClean="0"/>
          </a:p>
          <a:p>
            <a:r>
              <a:rPr lang="en-US" sz="1200" cap="all" dirty="0" smtClean="0">
                <a:solidFill>
                  <a:srgbClr val="C99700"/>
                </a:solidFill>
              </a:rPr>
              <a:t>Wine Flavor 101D: Techniques to Tailor Wine Composition</a:t>
            </a:r>
          </a:p>
        </p:txBody>
      </p:sp>
    </p:spTree>
    <p:extLst>
      <p:ext uri="{BB962C8B-B14F-4D97-AF65-F5344CB8AC3E}">
        <p14:creationId xmlns:p14="http://schemas.microsoft.com/office/powerpoint/2010/main" val="348243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Soak: Cab </a:t>
            </a:r>
            <a:r>
              <a:rPr lang="en-US" dirty="0" err="1" smtClean="0"/>
              <a:t>Sauv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953" y="2034706"/>
            <a:ext cx="5610094" cy="35825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953" y="5562919"/>
            <a:ext cx="6496764" cy="1109487"/>
          </a:xfrm>
          <a:prstGeom prst="rect">
            <a:avLst/>
          </a:prstGeom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123092" y="6555545"/>
            <a:ext cx="8950570" cy="41675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Panprivech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et. al., (2015) Molecules 20:7974-7989.</a:t>
            </a:r>
            <a:endParaRPr lang="en-GB" sz="1200" dirty="0">
              <a:solidFill>
                <a:schemeClr val="bg2"/>
              </a:solidFill>
              <a:latin typeface="+mn-lt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1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U:\Google Drive\My Documents\My Pictures\Anita_Winery\20121005_wine_crush_65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453" y="4372209"/>
            <a:ext cx="3907480" cy="260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80293" y="5987562"/>
            <a:ext cx="1397976" cy="38686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23092" y="5987562"/>
            <a:ext cx="5072361" cy="9847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Casassa</a:t>
            </a:r>
            <a:r>
              <a:rPr lang="en-GB" sz="1200" dirty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and Sari (2015) Int. J. Food Sci. Technol. 50;1044-1055; </a:t>
            </a:r>
            <a:r>
              <a:rPr lang="en-GB" sz="1200" dirty="0" err="1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Casassa</a:t>
            </a:r>
            <a:r>
              <a:rPr lang="en-GB" sz="1200" dirty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(2015) Food Chem. 50: 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1044-1055; Gardner </a:t>
            </a:r>
            <a:r>
              <a:rPr lang="en-GB" sz="1200" dirty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et al., (2011) Am. J. </a:t>
            </a:r>
            <a:r>
              <a:rPr lang="en-GB" sz="1200" dirty="0" err="1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Enol</a:t>
            </a:r>
            <a:r>
              <a:rPr lang="en-GB" sz="1200" dirty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</a:t>
            </a:r>
            <a:r>
              <a:rPr lang="en-GB" sz="1200" dirty="0" err="1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Vit</a:t>
            </a:r>
            <a:r>
              <a:rPr lang="en-GB" sz="1200" dirty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62 (1): 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81-90;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Puertas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,  et al., (2008) Food Sci. Tech. Int. 14 (Suppl. 5): 21-27; </a:t>
            </a:r>
            <a:r>
              <a:rPr lang="en-GB" sz="1200" dirty="0" err="1">
                <a:solidFill>
                  <a:schemeClr val="bg2"/>
                </a:solidFill>
                <a:latin typeface="+mn-lt"/>
              </a:rPr>
              <a:t>Sacchi</a:t>
            </a:r>
            <a:r>
              <a:rPr lang="en-GB" sz="1200" dirty="0">
                <a:solidFill>
                  <a:schemeClr val="bg2"/>
                </a:solidFill>
                <a:latin typeface="+mn-lt"/>
              </a:rPr>
              <a:t>, et al., (</a:t>
            </a:r>
            <a:r>
              <a:rPr lang="en-GB" sz="1200" dirty="0" smtClean="0">
                <a:solidFill>
                  <a:schemeClr val="bg2"/>
                </a:solidFill>
                <a:latin typeface="+mn-lt"/>
              </a:rPr>
              <a:t>2005)  </a:t>
            </a:r>
            <a:r>
              <a:rPr lang="en-GB" sz="1200" dirty="0">
                <a:solidFill>
                  <a:schemeClr val="bg2"/>
                </a:solidFill>
                <a:latin typeface="+mn-lt"/>
              </a:rPr>
              <a:t>Am. J. </a:t>
            </a:r>
            <a:r>
              <a:rPr lang="en-GB" sz="1200" dirty="0" err="1">
                <a:solidFill>
                  <a:schemeClr val="bg2"/>
                </a:solidFill>
                <a:latin typeface="+mn-lt"/>
              </a:rPr>
              <a:t>Enol</a:t>
            </a:r>
            <a:r>
              <a:rPr lang="en-GB" sz="1200" dirty="0">
                <a:solidFill>
                  <a:schemeClr val="bg2"/>
                </a:solidFill>
                <a:latin typeface="+mn-lt"/>
              </a:rPr>
              <a:t>. </a:t>
            </a:r>
            <a:r>
              <a:rPr lang="en-GB" sz="1200" dirty="0" err="1">
                <a:solidFill>
                  <a:schemeClr val="bg2"/>
                </a:solidFill>
                <a:latin typeface="+mn-lt"/>
              </a:rPr>
              <a:t>Vitic</a:t>
            </a:r>
            <a:r>
              <a:rPr lang="en-GB" sz="1200" dirty="0">
                <a:solidFill>
                  <a:schemeClr val="bg2"/>
                </a:solidFill>
                <a:latin typeface="+mn-lt"/>
              </a:rPr>
              <a:t>. 56 (3): 197-206.</a:t>
            </a: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9527" y="949568"/>
            <a:ext cx="8424473" cy="77897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Cold soak – other factors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542049" y="1728540"/>
            <a:ext cx="8136669" cy="42590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Reynolds et al. 2001 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anth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with low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ferm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temp (15, 20C) not 30C</a:t>
            </a:r>
          </a:p>
          <a:p>
            <a:pPr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CS no sensory impact on Cab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Sauv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Barbera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Syrah, Malbec, Merlot and Pinot noir 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Casassa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2015)</a:t>
            </a:r>
          </a:p>
          <a:p>
            <a:pPr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No </a:t>
            </a:r>
            <a:r>
              <a:rPr lang="en-GB" sz="28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signf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diffr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between control and cold soak aroma 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via sensory </a:t>
            </a:r>
            <a:r>
              <a:rPr lang="en-GB" sz="2800" b="1" dirty="0" err="1"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eval</a:t>
            </a:r>
            <a:r>
              <a:rPr lang="en-GB" sz="2800" b="1" dirty="0"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although </a:t>
            </a:r>
            <a:r>
              <a:rPr lang="en-GB" sz="28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chem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8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diffr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in 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Cab </a:t>
            </a:r>
            <a:r>
              <a:rPr lang="en-GB" sz="28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Sauv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2000" b="1" dirty="0"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Gardner et al., 2011</a:t>
            </a:r>
            <a:r>
              <a:rPr lang="en-GB" sz="2000" b="1" dirty="0" smtClean="0"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)</a:t>
            </a:r>
            <a:endParaRPr lang="en-GB" sz="20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3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1042" t="5277" r="9016" b="-369"/>
          <a:stretch/>
        </p:blipFill>
        <p:spPr>
          <a:xfrm>
            <a:off x="5627077" y="3758885"/>
            <a:ext cx="3288323" cy="2597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580293" y="5987562"/>
            <a:ext cx="1397976" cy="38686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82880" y="6523892"/>
            <a:ext cx="8767690" cy="448408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Gawel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(2001) J. Wine Res. (12 (1): 5-18; Harbertson et al., (2009) Am. J.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Enol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Vit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(60) 4: 450-460;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, et al., (2005)  Am. J.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Enol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Vitic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56 (3): 197-206.</a:t>
            </a:r>
            <a:endParaRPr lang="en-GB" sz="1200" dirty="0">
              <a:solidFill>
                <a:schemeClr val="bg2"/>
              </a:solidFill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0293" y="949568"/>
            <a:ext cx="8563708" cy="685801"/>
          </a:xfrm>
        </p:spPr>
        <p:txBody>
          <a:bodyPr/>
          <a:lstStyle/>
          <a:p>
            <a:pPr>
              <a:defRPr/>
            </a:pPr>
            <a:r>
              <a:rPr lang="en-US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Saignée</a:t>
            </a:r>
            <a:r>
              <a:rPr lang="en-US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(</a:t>
            </a:r>
            <a:r>
              <a:rPr lang="en-US" dirty="0" err="1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prefermentation</a:t>
            </a:r>
            <a:r>
              <a:rPr lang="en-US" dirty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juice runoff)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580293" y="1635369"/>
            <a:ext cx="8335107" cy="44579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After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4 months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-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Anth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Flavonoid , 9 varieties  -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10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%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runoff 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(Zamora, 1994)</a:t>
            </a:r>
            <a:endParaRPr lang="en-GB" sz="20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After 6 months no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diffr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in Syrah with 10 and 20% run-off 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Gawel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et al., 2001)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Anth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 ↑tannin with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 16%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runoff in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Merlot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lvl="1">
              <a:spcBef>
                <a:spcPct val="20000"/>
              </a:spcBef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     (Harbertson et al., 2009)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7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721" y="3191485"/>
            <a:ext cx="3046767" cy="3467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52527" y="5978769"/>
            <a:ext cx="1404873" cy="40255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95327" y="6547973"/>
            <a:ext cx="6552729" cy="424375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smtClean="0">
                <a:solidFill>
                  <a:schemeClr val="bg2"/>
                </a:solidFill>
              </a:rPr>
              <a:t>Morel-</a:t>
            </a:r>
            <a:r>
              <a:rPr lang="en-GB" sz="1200" dirty="0" err="1" smtClean="0">
                <a:solidFill>
                  <a:schemeClr val="bg2"/>
                </a:solidFill>
              </a:rPr>
              <a:t>Salmi</a:t>
            </a:r>
            <a:r>
              <a:rPr lang="en-GB" sz="1200" dirty="0" smtClean="0">
                <a:solidFill>
                  <a:schemeClr val="bg2"/>
                </a:solidFill>
              </a:rPr>
              <a:t> et al., (2006) J. Agric. Food Chem. 54: 4270-4276.</a:t>
            </a:r>
          </a:p>
          <a:p>
            <a:pPr algn="l">
              <a:defRPr/>
            </a:pP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,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197-206.</a:t>
            </a: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52527" y="914400"/>
            <a:ext cx="8311961" cy="93198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</a:rPr>
              <a:t>Heat treatment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668215" y="1846385"/>
            <a:ext cx="8296273" cy="4701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Thermovinification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(best effect Pinot noir)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Increase </a:t>
            </a:r>
            <a:r>
              <a:rPr lang="en-GB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anth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and skin tannin extraction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Need skins in contact with juice</a:t>
            </a:r>
            <a:endParaRPr lang="en-GB" sz="20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Loss of varietal character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New Technology: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Flash-Détente </a:t>
            </a:r>
          </a:p>
          <a:p>
            <a:pPr>
              <a:spcBef>
                <a:spcPct val="20000"/>
              </a:spcBef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	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(Flash Release)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Increase extraction of phenols</a:t>
            </a:r>
          </a:p>
          <a:p>
            <a:pPr lvl="1">
              <a:spcBef>
                <a:spcPct val="20000"/>
              </a:spcBef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	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up to 50% if ferment with skins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Tested with Grenache,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Mourvedre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</a:p>
          <a:p>
            <a:pPr lvl="1">
              <a:spcBef>
                <a:spcPct val="20000"/>
              </a:spcBef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	Carignan</a:t>
            </a:r>
          </a:p>
          <a:p>
            <a:pPr lvl="1">
              <a:spcBef>
                <a:spcPct val="20000"/>
              </a:spcBef>
              <a:defRPr/>
            </a:pP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lvl="1">
              <a:spcBef>
                <a:spcPct val="20000"/>
              </a:spcBef>
              <a:defRPr/>
            </a:pPr>
            <a:endParaRPr lang="en-GB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AutoShape 2" descr="data:image/jpeg;base64,/9j/4AAQSkZJRgABAQAAAQABAAD/2wCEAAkGBxQSEhUTEhQWFhUXGBUVGBcYFxQYFxgYFRUYFxUYFRYYHCggGBolHBQUITEhJSkrLi4uFx8zODMsNygtLisBCgoKDg0OGxAQGywkICQsLCwsLCwsLCwsLCwsLCwsLCwsLCwsLCwsLCwsLCwsLCwsLCwsLCwsLCwsLCwsLCwsLP/AABEIALQA8AMBIgACEQEDEQH/xAAaAAACAwEBAAAAAAAAAAAAAAADBAACBQEG/8QAOhAAAQMCBAQDBgUDAwUAAAAAAQACEQMhBBIxQQVRYXETIoEGMpGhscFCUtHh8BQj8RUWggckM2Li/8QAGQEAAwEBAQAAAAAAAAAAAAAAAAECAwQF/8QAKBEAAgICAgICAQQDAQAAAAAAAAECEQMhEjEEQRNRIiMyYYFxscFS/9oADAMBAAIRAxEAPwDPx3tC6waQIsfos5zajgKlTNkkE326clh+KXQtGpji8BrvdESJiwS5X2OqPSYuvRfRDmDLmFjvr8yvH125SQNitG9QDwg4taAL3OvQalLUKIL4qHKNTa6JOwRpezHh5nGtBaIyg6EzqeyL7Qlr3f2g0gAnygC25Meix3OEGPRU/qLWnMdRtH3KXLVDcdhsMzM+9oHJehfx3yii3/xmzpAMgcp00Xm/GuY2lVbVbEuPmmAI0Guae9oQpUFHtMZxuh4eRtJpBtEQ4Abh2srOqYxhptp07kumXCbzYdhYLzzc5Ii86XWucA+nle5t8ogCZzc77qk2xPQtWpEOixGkiRvyV/Dc7LBeGNEyIsJg9NU1iOCuDC57gIGYtF46EnfolDis1MtzNbOpMztaAiq7HHbGjiAwhsktbJBADiJEaW1iUq6gaeV2YEycoa2B3de1tlZ1HLSIFhfzH8Vo20sdEu2H5B7sTYDbefgldmsoUr+zuBdUe45Gl0bjY66rtRjvFaastMkkumSRGnyQ349zWMawFvvf8iSP2U4rUJMu1AAiZj9EpLXZlQvxrF+JVLptoOSd4ZxXwAcsTOhHzlY72xdbhqU306WZgdka7Ull+pHvJY9A99g8dxHxCHe64iD1B1UwOADoLnZZsBLZI6SVl1iXOneRpt26I1TCz+NoEyZJzDo0bp3b2NRK8Qw+UkNJMGCDr6RYhanEsa6qymQCHWNttvQLFqVjMja/qE83ifhGBcwJcb3iVDXJ2L+AGPzj3mm4iTf/AAicMwRq5WhsjMASPndNu4kH/haBEaRN9TCrUqQ1oaYbeI6LRJB/A3xT2ZqNBcMoaBpMnrtbRZ3B+GOeM0gDZXbxRzmgOJIvEk+lt1s8GpgjMTbYDl1VJJsUtIwMW2u/yBshpImbDvy2SgqAOjUC3c/otjjuDDS4sPvTIvHxXng6CplY09G3Q9qnU25WNED58yg47Gmqc2h1jUaJSjhKJbmc9wP5QB9TsqMoF9miB/LdUWxJfRME+TG0EmNTAut7C8ZBoFopNZDgJHIgxPM2WVgKbPFgExBAjeRB+qZxGVg8JjYAOpMm2t4CSdIOztLiT6FQBkRAd3B1+6Njsa2rmGUNANoQ8HxAsaGZWuN8pLQXN7SlaOEqPeGtaZM+9p3KL9DobxOMb5QR5ARZttVo41+HgZWgSLW0PUrKGGFIvpVbyBdty2OU90vUeXOEdAB00ARYqKU6RLnD+XXMVQjeeq9McIKVm5Z1Fgb8+1kjjazQ5uYN0iRaeqKTNp4ZQVszuG4o0zIi06re4lxklzQYloYSAZHM+qwMXTOuW3T5FVxr/MHCSXNbqIgwPl1Qm4mXZrY/iRqAgmxM/oqYTh4cAXuDDEi2gG5WTScMpJ1TbcfLQDrEA9EuX2C0a2OeabmhhDmwGwdDAAMhU4o+KeRjWsB1y6mNifisariifSybDjUygn+BPXorlKqsBQxpa3KADeQSPdJ1IKlLBuqOiQReXDS/3TdfDNDYFyu4KuMhHb4or7JvQDiuADAISuHxAiNx6q9dxOa56Jak4RlvMyTNiOWWLRzlJvYBqTiCconS6HTBJOo6Lbota1gHxWZi3CbFDVCTF8JRBdLtBsrvFIuIcHG9iCASORsVVmEe0Bzg5od7pIs4DlzW37NOZScH1Bm3Np7QiKG2eexlQE+UZW6Bs6RzO5ReHYwt8ha14Ogdsei2PafCtbVdlA8xzDTR11gUh5jl12Q00ws328ED3HNVYHW8jQLDlEoIDmPFPWTAI3WRwus8VM0TEyTsNFucHxH/AHNITMuIB3uCrTRLsvxkMpgAEh24k76zPukLOwlFh879zAtMczG6Z9sHNGI8oBOUTyzHssejiYEH0UuWwof4th6OX+2YM6Rr3Mpjh1cUKRdAz3InaDCyKtccrpnCYphble0OAFhMXknX1Qnux9CLXuaZ3laVF0ySCYaTbtul2UXshz2mHAxK2sI85WhpEAGRoSSNh+KUL+SvYEcRAa0yDAMSIO0/VTGY4RbTVUwlQkkuY1zXNmYszLOkWF4We9riTlBcBExtdNt0Eu7IS6oSekkprA4Q1HBo6J92OhhY33YmNFn0MYWuJZqR+yVJE7Z6p9BxZJAI0cZEiOiw8RiA+ocrGwAAMwkti89yblI8Jx7v6g5j7wc13oJn5JgkOrAfhOv85I16N8mWc6Uh7jeNNRjbARoY1/kJXgdJryGRdxDR9fgs2HU6sTOk9bImFxbmOa6mYc288u6E6ZlJFcfTuYEQYQqNAag3H1XpsHToCkC5pe5wJJJ3PLqvM17OtzKUlRKYR1UudL7kkk9ZMm6eNO+ZoMD6fqkwywunH4sNplo1mfQKJPWjTj9iFeuZOyXpVIOsJk1yRoFG4sAjyDrP2slbIFzVnpfVMupta0gfFcpvYYlsdNR3RnUsjgXNIHJVHYCxrGBfSyBVqGLo/EX5nSBlHLWPVKN5IYG9xDiefB0mkEuDiA6Is1sZddbjZZlGqYhM8M4e1wJcQIj1Bn1RMZg2j3d9gTHzVU3sVjnH/K2g6AHOpDQfyTCy+H4ZhnxDFpHr1Wo3BF9Noe6SQDmLpygSII21WZiqpa6ImNx8pQ9bGUxeKeYpySJ52J5rX4TwTNcnzC88oXnn1C1zXeo6xyXsvZnFAg2PmMNN4GUZnT8vmqg17JkjzPGaEPLjdziTpHyWfTpSYWi14rOgmAJJOtptHU2T/D+H0XuDZMnkLDueaVWwtmf/AKY0NnMOyzXUodHMr0nEsGL5XCR8+6XweAa9p8wzbKnEVhH4p1RpOoj0myb4bhi5roDc0DKLAtPO6pwvxvDc8wBe5b+a7iLQJ5oVGvBLWkutr23hQ232dMYxX+RdjHODmtkNLww8p1FvT5LS4fxSmGPAaA1py2cJJ/8AYa35pqjgWtoaggOPx1uvN1MPTpgkEye1rppOKMXUmMcVxAecwAsNe5WfhHHK463b3Gqf4R4bg91UZmty+QGC6SQE/j8DSNMPoWAsW7jv/Nkd7GouisMfSLmsaHuIa6qTFu2kn7JXEYQU3CHZgRBANr21VXUBVpZBALXFwmwMxqRyhDoNAeGzYZW5vuRyS0x77KVMLqWtcSAGgnQRYkEaoOFpOE6wReBNuacZi6rH1GEw0CDyibG/NItpuBc8PsQbA3vzGwSYbYem9zAWx8L/AA6JbEYnNrHwhbOEx58EMcNJg7weaxsQ8SSBqm+iEMUKoEEwY2KPE9vieiTwFDMbm1l6jCcHpOZLnOB35c7IirKlI8zUoHNBBEx6p7hPCQ9/mPlbHqTKs7DZ6pFOwB1OgA5plmEqsD5Y7KYvEbck0vZLL4ynTDoZlt2MRyKxMXXJJB1H8CjQ4mADPRGw2HcPM9pjTSPihuwqjMDSVA3VM4yAZCt/TOgENMHc/fkoodl6OJMTO3wjZafC8A+uC4kBo1kx6ArP/wBOgTN7RGlzEkq9DFGla/I9+ipOnsVWOcTY2nAZJDcwN5kzY9VXhGEzO/uGO4myysViCdE5WxrXATrCdq7DdUU42Lhv4WzljqZNtlr+zTCaTQ0ST4oeZAyzAa0QJkxqvM1qs/Ra3Cy+k0hzXgayJElzfKLjS0oT3YCGHplpqNIgxpP5f8onDKFQEOcS1oO9p6BNHhhczxS+DqB/lZ7KznnLyR0HY9WxLTmIte5HNBwLC2IsXG0735JjA0QJaQHE9Db05LSa8EDYgHTlyFrIvkdCxpdgsbxao9mWTls0AnYc/wB0th6bKZbUc4EyDl6Dn0VMXgXBodVqBsiY1M/qs1wc4iBbnskTOab0jQq0H0c5Lg5rzmaGuJgSSSetws0zUdAi60uIUcoHYj6INCk2kCSQ4vYY1sJ1QzOrZo8M4YGszZw4PEQHfluJ9VWuf7ZyiATEXnfWd9EnTYGM1bJv5TMcgeq1cJjQxjSbkib6yU6N45eMHCjDFUtblP0Wjw99I5vxHJyu13KNI6pTieJDnTIJ5dufxQqAps87Scxtl/LzvuktGC2dxdZ8eGSSAbA/RP4ThoDJdMvlogiZsYCQovcamYGIvJ+67hMeW1SbGxGuhO4Wc1y9jTrsuzhz3Zsjg7KJjQwNTBSQwz9I/dafD6t3vd5oY7yyRmI/MR6LS/3BNJpdSgmRuIjQybn9lUY/+mDWtGNg6UNFxJJGXfuVtMxjR5axLNItz5hLcDqjOA5wJHuAxJLoi/p813iJ8WrlDZfOXKYs5u88loloSW9o7XqRnAJjXNpMaEobOJ1IGZxyuve8+qSfQdJJlzWmLXAMfXqjYWnLi2xBBt91N7K4evZwPqAOfTB38wB+q18XinOp08+pBnNJMDcjVZmExQaHCm9wk6aA9YFwdUu2o97/AMx3k6qkxSg12E8Gm4nLDgSTMEH1lPYfFOA/vsdl2JEC3NTwalCg7ECm0XAEiQ0XgtG/qi+zGLq47xcM91y2WPjQzo7oUJ0EoNsBXrtbdpBteAAPksbGVQT1QsQxzMzHAhzXFpadQRqPitfhODpk5XuAda5HPWeiVuWiEqMCoSCRuq5lrcRwAbUysl/UCJSWEwwzHOIA5qXEothaJn3TGunJb9SgX0i7PdoJA5RtdDq16GQubaoAA3YmOnJD4TwjEYonKCGTd7pDRPLmVa10JJszamLNhOwtslsI3zgm0GV6tnsy1lQMY8Oc7MwyQYEe8QNFke0uHdSqHMxzXHT8rtpa5TRo4OKTYxg8WGmSwzMTcgD0Q8RxRodbpqDz+izsPxZ7JawkfVFfw2tUZmLTc6kOnvohvQk5M0cLx5ri4VqbSHB1omX/AICZNoKlRrhAZ7pBkRY8rcl55qeocThjw8u8wgFtiI6+qIyPQ8jx6aa69mn/AKvh3ACs1znZjeSWtaNPKCA68eirj6jHB72nMHCZgAiBADo90dF5d7HGDznpKPSaYIB/fuhv2RGHJuCQ/hcewNDfDOjmlweRIdeCIumWYig4Rke3s4GO1gs6o20XjW53iJQ8PZJyN8fjRUkprQ87C09s575R+q3uGVqNOkA6k0udoXS421M7CVgtcjf1sAAico8sRY9eiiGRXs6vJ8GEcd4lscxOJoPefI8CTYOH3CUOFoG4FXsSz6wlaZkk6SZRmVSEp5KZrg8DDOKco7NDD46nTYWeBmkQcz9R1ELLxlXPUc8AweevqrOdKlJw3MRzRGXIM/j48a/FHeKYhtXLUa3I9sAhoGUxo6du0LuH4hVa4vsXHWWgyOqXoosJubFj8PH+89Hwt1J81KlYU6swPL+GLNI0N0V9JzfPReyo6+dn4i03ysbtMumLrzLK3hkOsY2TmDxDSyoRJeY2sG7yZ+yqM7Ry5vEjySh2wFYUKTz4Ye7Qw/LDTytrHNUxOMBcamVrNPK20oLgiupRBOUzeDy6KVK2by8SMMb/AOjY9oKnheG8B9M/hd9J2Ctwj2i/p58Ggxs6yXEm0CTySRp+LUDQ3KAIgX9ZSmIhptMRaQtG/o5FGEaeTs9ZV9qRVOarhqT3REkX+Kbw3tmGCG4amPX/AOV41gIAkaiR2KvmWXyNHpR8bBJXxPZD/qFt4UX0zfsp/vcwR4TIPMn9F4csEyoXJvK/RMPHxL90f9nsB7Ym8UKI5EC/eYR8T7cO8MDKNw4Ame7V4cVFxxlT8kvZT8bC4/jEDRxDqTxUa6TmkXIJ77r0P+8cS8Q7wyORYD9V557VdglW560ceDwowk0z0mH9qqrNGUh2YB9FR/t3iZtlA7arzrylqzJCcJfYvLxVGsSCU3WS9Z10RlgLrpEqVphkj80ErOtrOLQ06Cfmt7hQaykC5ohxInnESOkSsBzVDUI3kawearsjm8X+TV4m5oPkF4uOvRY9OQVG1b3Fzz6q9F1kkqRPy/NNX2h5jrKwdKEcQQLkZY03nsh0aizcT0cfkcnQ0uygF6CyoZUqFmss6g0kOEoOdDrv8qUbV5KoxOXyPL4TUaNRihQqLpRSofZ1wdxsHVJNrJeCCCFZ9UyeisHStVaOB8Jtpeg7H2koeJqZxOYggDUWMaAR90mBAde86bnqr4e6dJbMXnln/TkguDrOY4OGo+CZa5hGYkgifJE9jPLogOaqTKORc8C0mWfVO5lCGJOiMGqj6RJk3StPs1lDKmuLCsdKjgusarQsnI9CMLjsC1qurQquRysahxQviTaySFU+qeqINPDk6LaB43nRfJSui1Ood1HOCq5pby5Jao/5J8RS8lQgn2FDVxrldrxCo1MzaXKPFhw9DLCqmdEwwJddG0f1f3rou6o3XL5hoRp/yHNBY2Fd1jBQqj4RvoJRxx/OwkKjHELrHSrFLorjyXKL2dz2BnWfkiMCXcSddkWnURJfQ/HnLrIMuEiEsaKLnVS9QrOnJHHLsJTMJvy5C4m/JZ7nbHdcqUiQL2kmPkjivYvnml+lTLkA3RWthBpiEaUpM1xRT2ylSiCrspQrSrKeRssMbso9qEGJkoZCFImWKLdkhSFwrrnIZpGkXauqgcoHKKNbOuQXlEQ3qkZz6Fqj1qcOY0gunblKy3MTGBxLqcxBB2IC6INI8Py8M8nQDiVWXJQtRX0yTJVixNyMsfjOvyRV9KLHcAgdDoiUqG250VPeIJ2t6JkYc2IMkeaAJgD7JNmsIKKcpHHUSyxCiviXEGSZJ1P0gLrMM7Jniyl32dePjNcUKkmfkq1qMqVKg0vO3L1RaLpTdrZzY1jm3jRWnTgKj3EWuCb+mybhUyQkp/Ztm8V0lB0LjT7Kmck3EfJM5FKVIFwzGBudTG8dVSlejmzeO01NvorUNhCHTRsXVYXeSY6qrUPRpFRnK09EgkidNE/iYAsZtcpSVUjrb5KU77NHj4L8GWZJ07rjXmeX3XG1SLjXT4pMUnegTSRlmzZItcf7NNr0QFJ0nI3iLKUdnpYs34Ww2dAq1gFw1Us8mbK4w+zn8ryWo3AO2vKPhocTmdAAnv2SFMXV6tOVVRTOb5cssdrsL49zCM16QGyNJAlKUL6NsPlSivzG8yqUOm+VaVlVHoqSkrKuC4FYqwpEiQqWzGSUdg3KkLpOysG2T6EkpAKScwuJe0yxxaelv4EowWUZWgqnvo54OMUuQzXfm1A9AAmqYAaTNo+aTL5VSFNm/FJ2gb2/zkr0acK4C7KHJ1REMEYy5ey0rkqsEkAW68huUXFtDSADJ3sdxIKFB1Zc/IgpcPYF5QarcwV3m8FCz636BUos5M2WDTvaI+kAbGeaPRok3iQPqhUqZJhdaRm80xvH0VXsxWJcNasLhsK5wzQYvz5SgV5aNNdf0WhUx8uDmtyQ3KQDIPPlql8TWc/X6AItCngnPHxFKV9E+KYFOTafjI1t6pWk2LhEe5zjLttBsENoccM6UfQKi2QbwRoDupNkauA3+aILKfNK09mvxyg+K2QtIsYXC24AM6LrqFwGy6el5RW0nN94ehTelZlGDnJJ6LPw2RpLpBkAAjUbkH0Q/ETdfNUA1J31NuaDWZlBgWOkjlrBStM045Ma+xZ7UJ73GATMJtjFMiSkVk8XnsrQFkWVUKEqGd2KPFUdJVqVfKhkqqqLa6JzQjkVMo50mUUVZEITlGNkwEdmcVwLV6WXcGOXVcFMEwD5uSrQ83lc6ABb9FRriHZhrp+6tUcWWUmk4oZp0ybBR1l2hiSwGFSriTUdP8nmk4qrOhZ2pcKLyqPqNtDu9l0BUqUwVMWvZeeOR04f2XPMbFEouz1DmOo7IFWpkA8odPOfoiOywC3cAkcugV1o5/li81VtF8cG5yWmZibQJiCl3NtfRcr12z5TN/8AELhrOsBEdY2/ynu9mLni4PirCYZzmuBFj20ldxlFwcCXTI6bdlGPnVWKlyrRtHx4zammzrQh1XkWRAoRKhOmdjxuUaTOUkRVARGhS2bY4UqZZsaxJH0S4GqNCqQny1RLwR5cvYN0i4Q6dZzdTvuUYobgqjL0zkz4pJ84dmhhMVoWizf5dBx1dzyCQANoQcPoT+KQY2I6qVSZuhl44ycdl6VWEXFQRmCVCjKeYwD6qVC2dEszhB2QuVS5CeI0MjnspKpxo5sXkrItEuTAC60qtxouVZLuiviqORZsqyO1ovKuwub5hZUaRK3MMWuZERbWx+KUY2dM80EvyPPbqzFFES6McfaCnRcaFFFB2UFaoVFFJ0Lo6fdPS4S4UUWl6OHLFfJYJ9MSLJloXFEPojDFKToIAoXQF1RKPZtmbjBtAKTkw1RREuyvEbcdnUQKKLM7UcKqVFEITKlUKiipGOQZ4QwOqX5KmLd5j3Kii3kvwPL8ecvmavQFUe8i4KiixXZ6Ob9jOg2EABUUUVyOfAkkcK4ool6LmVKo55b7pInkuqLSHRw5O2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3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69343" y="5969479"/>
            <a:ext cx="1414732" cy="5232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710"/>
            <a:ext cx="9144000" cy="523231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 smtClean="0">
                <a:solidFill>
                  <a:schemeClr val="bg2"/>
                </a:solidFill>
              </a:rPr>
              <a:t>Ivanova</a:t>
            </a:r>
            <a:r>
              <a:rPr lang="en-GB" sz="1200" dirty="0" smtClean="0">
                <a:solidFill>
                  <a:schemeClr val="bg2"/>
                </a:solidFill>
              </a:rPr>
              <a:t> (2009); </a:t>
            </a: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197-206.</a:t>
            </a:r>
            <a:endParaRPr lang="en-GB" sz="1200" dirty="0">
              <a:solidFill>
                <a:schemeClr val="bg2"/>
              </a:solidFill>
            </a:endParaRPr>
          </a:p>
          <a:p>
            <a:pPr algn="l">
              <a:defRPr/>
            </a:pP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5069" y="948906"/>
            <a:ext cx="8066622" cy="94890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Fermentation additions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897147" y="1897811"/>
            <a:ext cx="6987221" cy="42415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Different levels of SO</a:t>
            </a:r>
            <a:r>
              <a:rPr lang="en-GB" sz="2800" b="1" baseline="-25000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 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additions</a:t>
            </a:r>
            <a:endParaRPr lang="en-GB" sz="2800" b="1" baseline="-25000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Can be a difference in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color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and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anth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extraction early on</a:t>
            </a: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After 6 months no significant effect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Glutathione (A.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Heelan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)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O</a:t>
            </a:r>
            <a:r>
              <a:rPr lang="en-GB" b="1" baseline="-25000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2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(L.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Bisson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)</a:t>
            </a:r>
            <a:endParaRPr lang="en-GB" b="1" baseline="-25000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125" y="4254782"/>
            <a:ext cx="3907875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1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520" y="998866"/>
            <a:ext cx="2466975" cy="18478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569343" y="5969479"/>
            <a:ext cx="1414732" cy="5232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92710"/>
            <a:ext cx="9144000" cy="523231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 smtClean="0">
                <a:solidFill>
                  <a:schemeClr val="bg2"/>
                </a:solidFill>
              </a:rPr>
              <a:t>Hayasaka</a:t>
            </a:r>
            <a:r>
              <a:rPr lang="en-GB" sz="1200" dirty="0" smtClean="0">
                <a:solidFill>
                  <a:schemeClr val="bg2"/>
                </a:solidFill>
              </a:rPr>
              <a:t> et al., (2007) </a:t>
            </a:r>
            <a:r>
              <a:rPr lang="en-GB" sz="1200" dirty="0" err="1" smtClean="0">
                <a:solidFill>
                  <a:schemeClr val="bg2"/>
                </a:solidFill>
              </a:rPr>
              <a:t>Austr</a:t>
            </a:r>
            <a:r>
              <a:rPr lang="en-GB" sz="1200" dirty="0" smtClean="0">
                <a:solidFill>
                  <a:schemeClr val="bg2"/>
                </a:solidFill>
              </a:rPr>
              <a:t>. J. Grape Wine Res. 13:176-185; </a:t>
            </a: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197-206.;</a:t>
            </a:r>
            <a:r>
              <a:rPr lang="en-GB" sz="1200" dirty="0">
                <a:solidFill>
                  <a:schemeClr val="bg2"/>
                </a:solidFill>
              </a:rPr>
              <a:t> </a:t>
            </a:r>
            <a:r>
              <a:rPr lang="en-GB" sz="1200" dirty="0" err="1" smtClean="0">
                <a:solidFill>
                  <a:schemeClr val="bg2"/>
                </a:solidFill>
              </a:rPr>
              <a:t>Styger</a:t>
            </a:r>
            <a:r>
              <a:rPr lang="en-GB" sz="1200" dirty="0" smtClean="0">
                <a:solidFill>
                  <a:schemeClr val="bg2"/>
                </a:solidFill>
              </a:rPr>
              <a:t> et al., (2011)H, Ind. Micro. Biotech. 38: 1145.</a:t>
            </a:r>
            <a:endParaRPr lang="en-GB" sz="1200" dirty="0">
              <a:solidFill>
                <a:schemeClr val="bg2"/>
              </a:solidFill>
            </a:endParaRPr>
          </a:p>
          <a:p>
            <a:pPr algn="l">
              <a:defRPr/>
            </a:pP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5069" y="948906"/>
            <a:ext cx="8066622" cy="94890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Fermentation additions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897147" y="1897811"/>
            <a:ext cx="6987221" cy="42415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Yeast</a:t>
            </a: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Previously found no great impact on non-volatile composition </a:t>
            </a:r>
            <a:r>
              <a:rPr lang="en-GB" sz="1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1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Sacchi</a:t>
            </a:r>
            <a:r>
              <a:rPr lang="en-GB" sz="1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2005)</a:t>
            </a: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Differences between strains/species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Hayasaka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(2007) found ↓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anth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↑pol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pigm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Sacch</a:t>
            </a:r>
            <a:r>
              <a:rPr lang="en-GB" b="1" i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cerevisiae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compared to </a:t>
            </a:r>
            <a:r>
              <a:rPr lang="en-GB" b="1" i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Sacch</a:t>
            </a:r>
            <a:r>
              <a:rPr lang="en-GB" b="1" i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bayanus</a:t>
            </a:r>
            <a:endParaRPr lang="en-GB" b="1" i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i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Sacch</a:t>
            </a:r>
            <a:r>
              <a:rPr lang="en-GB" b="1" i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Bayanus</a:t>
            </a:r>
            <a:r>
              <a:rPr lang="en-GB" b="1" i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↑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color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Aroma profiles are influence by both grape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composiotion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fermentation conditions and yeast </a:t>
            </a:r>
            <a:r>
              <a:rPr lang="en-GB" sz="1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1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Styger</a:t>
            </a:r>
            <a:r>
              <a:rPr lang="en-GB" sz="1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2011)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4873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4944117"/>
            <a:ext cx="2941982" cy="195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69343" y="5969479"/>
            <a:ext cx="1414732" cy="5232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5069" y="948906"/>
            <a:ext cx="8066622" cy="94890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Macerating Enzymes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897147" y="1789043"/>
            <a:ext cx="6987221" cy="43503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Breaks down skin cell walls</a:t>
            </a:r>
          </a:p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Increase juice yield (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skin:juice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ratio)</a:t>
            </a: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Enzymatic activities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Pectolytic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– </a:t>
            </a: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polygalacturonase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, pectin methyl esterase, or pectin </a:t>
            </a: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lyase</a:t>
            </a:r>
            <a:endParaRPr lang="en-GB" sz="20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Cellulase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– thought to release tannin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Hemicellulase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– thought to release tannin </a:t>
            </a:r>
            <a:endParaRPr lang="en-GB" sz="20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Acid protease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84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69343" y="5969479"/>
            <a:ext cx="1414732" cy="5232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08034"/>
            <a:ext cx="7884368" cy="707907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>
                <a:solidFill>
                  <a:schemeClr val="bg2"/>
                </a:solidFill>
              </a:rPr>
              <a:t>Baurtista-Ortín</a:t>
            </a:r>
            <a:r>
              <a:rPr lang="en-GB" sz="1200" dirty="0">
                <a:solidFill>
                  <a:schemeClr val="bg2"/>
                </a:solidFill>
              </a:rPr>
              <a:t> et al., (2005) Int. J. Food Sci. Technol. 40: </a:t>
            </a:r>
            <a:r>
              <a:rPr lang="en-GB" sz="1200" dirty="0" smtClean="0">
                <a:solidFill>
                  <a:schemeClr val="bg2"/>
                </a:solidFill>
              </a:rPr>
              <a:t>867-878; </a:t>
            </a:r>
            <a:r>
              <a:rPr lang="en-GB" sz="1200" dirty="0" err="1" smtClean="0">
                <a:solidFill>
                  <a:schemeClr val="bg2"/>
                </a:solidFill>
              </a:rPr>
              <a:t>Keulder</a:t>
            </a:r>
            <a:r>
              <a:rPr lang="en-GB" sz="1200" dirty="0" smtClean="0">
                <a:solidFill>
                  <a:schemeClr val="bg2"/>
                </a:solidFill>
              </a:rPr>
              <a:t> et al., (2006); Romero-</a:t>
            </a:r>
            <a:r>
              <a:rPr lang="en-GB" sz="1200" dirty="0" err="1" smtClean="0">
                <a:solidFill>
                  <a:schemeClr val="bg2"/>
                </a:solidFill>
              </a:rPr>
              <a:t>Cascales</a:t>
            </a:r>
            <a:r>
              <a:rPr lang="en-GB" sz="1200" dirty="0" smtClean="0">
                <a:solidFill>
                  <a:schemeClr val="bg2"/>
                </a:solidFill>
              </a:rPr>
              <a:t> et al., (2012) 130 (3): 626-631; </a:t>
            </a: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197-206; </a:t>
            </a:r>
            <a:r>
              <a:rPr lang="en-GB" sz="1200" dirty="0" err="1" smtClean="0">
                <a:solidFill>
                  <a:schemeClr val="bg2"/>
                </a:solidFill>
              </a:rPr>
              <a:t>Vásquez</a:t>
            </a:r>
            <a:r>
              <a:rPr lang="en-GB" sz="1200" dirty="0" smtClean="0">
                <a:solidFill>
                  <a:schemeClr val="bg2"/>
                </a:solidFill>
              </a:rPr>
              <a:t> </a:t>
            </a:r>
            <a:r>
              <a:rPr lang="en-GB" sz="1200" dirty="0">
                <a:solidFill>
                  <a:schemeClr val="bg2"/>
                </a:solidFill>
              </a:rPr>
              <a:t>et al., (2010) Eur. Food Res. </a:t>
            </a:r>
            <a:r>
              <a:rPr lang="en-GB" sz="1200" dirty="0" smtClean="0">
                <a:solidFill>
                  <a:schemeClr val="bg2"/>
                </a:solidFill>
              </a:rPr>
              <a:t>Technol</a:t>
            </a:r>
            <a:r>
              <a:rPr lang="en-GB" sz="1200" dirty="0">
                <a:solidFill>
                  <a:schemeClr val="bg2"/>
                </a:solidFill>
              </a:rPr>
              <a:t>.</a:t>
            </a:r>
            <a:r>
              <a:rPr lang="en-GB" sz="1200" dirty="0" smtClean="0">
                <a:solidFill>
                  <a:schemeClr val="bg2"/>
                </a:solidFill>
              </a:rPr>
              <a:t> </a:t>
            </a:r>
            <a:r>
              <a:rPr lang="en-GB" sz="1200" dirty="0">
                <a:solidFill>
                  <a:schemeClr val="bg2"/>
                </a:solidFill>
              </a:rPr>
              <a:t>231:789-802.</a:t>
            </a:r>
          </a:p>
          <a:p>
            <a:pPr algn="l">
              <a:defRPr/>
            </a:pP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15069" y="948906"/>
            <a:ext cx="8066622" cy="94890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Macerating Enzymes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897147" y="1789043"/>
            <a:ext cx="6987221" cy="43503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Breaks down skin cell walls</a:t>
            </a:r>
          </a:p>
          <a:p>
            <a:pPr marL="457200" indent="-457200" algn="l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Varied effect depending on enzyme used</a:t>
            </a:r>
          </a:p>
          <a:p>
            <a:pPr marL="914400" lvl="1" indent="-457200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Due to enzyme activity or grape composition?</a:t>
            </a:r>
          </a:p>
          <a:p>
            <a:pPr marL="457200" indent="-457200"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general </a:t>
            </a: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 algn="l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Colour intensity or no effect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or no effect on tannin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conc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Extraction rate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698" y="671250"/>
            <a:ext cx="2698302" cy="1789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33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989826"/>
            <a:ext cx="8424936" cy="6269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Use of Exogenous/Commercial Tannin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16766"/>
            <a:ext cx="8424936" cy="5124602"/>
          </a:xfrm>
        </p:spPr>
        <p:txBody>
          <a:bodyPr>
            <a:normAutofit/>
          </a:bodyPr>
          <a:lstStyle/>
          <a:p>
            <a:r>
              <a:rPr lang="en-US" dirty="0" smtClean="0"/>
              <a:t>Tannin addition for following purposes or problem correction:</a:t>
            </a:r>
          </a:p>
          <a:p>
            <a:pPr lvl="1"/>
            <a:r>
              <a:rPr lang="en-US" dirty="0" smtClean="0"/>
              <a:t>Contribute to </a:t>
            </a:r>
            <a:r>
              <a:rPr lang="en-US" dirty="0" err="1" smtClean="0"/>
              <a:t>mouthfeel</a:t>
            </a:r>
            <a:r>
              <a:rPr lang="en-US" dirty="0" smtClean="0"/>
              <a:t>/taste </a:t>
            </a:r>
          </a:p>
          <a:p>
            <a:pPr lvl="1"/>
            <a:r>
              <a:rPr lang="en-US" dirty="0" smtClean="0"/>
              <a:t>Protect against oxidation enzymes, </a:t>
            </a:r>
          </a:p>
          <a:p>
            <a:pPr lvl="1"/>
            <a:r>
              <a:rPr lang="en-US" dirty="0" smtClean="0"/>
              <a:t>Assist to precipitate proteins,</a:t>
            </a:r>
          </a:p>
          <a:p>
            <a:pPr lvl="1"/>
            <a:r>
              <a:rPr lang="en-US" dirty="0" smtClean="0"/>
              <a:t>Modify aromas including vegetative aromas</a:t>
            </a:r>
          </a:p>
          <a:p>
            <a:pPr lvl="1"/>
            <a:r>
              <a:rPr lang="en-US" dirty="0" smtClean="0"/>
              <a:t>Increase aging potential </a:t>
            </a:r>
          </a:p>
          <a:p>
            <a:pPr lvl="1"/>
            <a:r>
              <a:rPr lang="en-US" dirty="0" smtClean="0"/>
              <a:t>Stabilize wine color</a:t>
            </a:r>
          </a:p>
          <a:p>
            <a:r>
              <a:rPr lang="en-US" dirty="0" smtClean="0"/>
              <a:t>Few scientific publications about effect of commercial tannin addition</a:t>
            </a:r>
          </a:p>
          <a:p>
            <a:pPr lvl="1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11965" y="2420888"/>
            <a:ext cx="5276259" cy="57606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219201" y="4293096"/>
            <a:ext cx="4720952" cy="57606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219201" y="4653136"/>
            <a:ext cx="3928863" cy="57606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5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112" y="927652"/>
            <a:ext cx="8454887" cy="692536"/>
          </a:xfrm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Tannin addition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71600" y="6713665"/>
            <a:ext cx="8064896" cy="33409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GB" sz="1200" dirty="0" smtClean="0">
                <a:solidFill>
                  <a:schemeClr val="bg2"/>
                </a:solidFill>
                <a:latin typeface="+mn-lt"/>
              </a:rPr>
              <a:t>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</a:rPr>
              <a:t>Keulder</a:t>
            </a:r>
            <a:r>
              <a:rPr lang="en-GB" sz="1200" dirty="0" smtClean="0">
                <a:solidFill>
                  <a:schemeClr val="bg2"/>
                </a:solidFill>
                <a:latin typeface="+mn-lt"/>
              </a:rPr>
              <a:t>, Oberholster, Du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</a:rPr>
              <a:t>Toit</a:t>
            </a:r>
            <a:r>
              <a:rPr lang="en-GB" sz="1200" dirty="0" smtClean="0">
                <a:solidFill>
                  <a:schemeClr val="bg2"/>
                </a:solidFill>
                <a:latin typeface="+mn-lt"/>
              </a:rPr>
              <a:t> (2006); Parker et al., 2007;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</a:rPr>
              <a:t>Austr</a:t>
            </a:r>
            <a:r>
              <a:rPr lang="en-GB" sz="1200" dirty="0" smtClean="0">
                <a:solidFill>
                  <a:schemeClr val="bg2"/>
                </a:solidFill>
                <a:latin typeface="+mn-lt"/>
              </a:rPr>
              <a:t>. J. Grape Wine Research</a:t>
            </a:r>
            <a:endParaRPr lang="en-GB" sz="1200" dirty="0">
              <a:solidFill>
                <a:schemeClr val="bg2"/>
              </a:solidFill>
              <a:latin typeface="+mn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105080"/>
              </p:ext>
            </p:extLst>
          </p:nvPr>
        </p:nvGraphicFramePr>
        <p:xfrm>
          <a:off x="2054086" y="1500920"/>
          <a:ext cx="6761602" cy="3454560"/>
        </p:xfrm>
        <a:graphic>
          <a:graphicData uri="http://schemas.openxmlformats.org/drawingml/2006/table">
            <a:tbl>
              <a:tblPr firstRow="1" firstCol="1"/>
              <a:tblGrid>
                <a:gridCol w="2408342"/>
                <a:gridCol w="2749777"/>
                <a:gridCol w="512789"/>
                <a:gridCol w="491858"/>
                <a:gridCol w="598836"/>
              </a:tblGrid>
              <a:tr h="57524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Treatment and source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Type of </a:t>
                      </a:r>
                      <a:r>
                        <a:rPr lang="en-AU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tannin </a:t>
                      </a:r>
                      <a:r>
                        <a:rPr lang="en-A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according to the supplier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Dosage (mg/L)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8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Tanenol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Rouge (TR) 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Condensed &amp; hydrolysable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</a:t>
                      </a: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</a:t>
                      </a: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Oenotan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</a:t>
                      </a: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Oeno</a:t>
                      </a:r>
                      <a:r>
                        <a:rPr lang="en-AU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Hydrolysable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</a:t>
                      </a: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QCTN 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Hydrolysable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</a:t>
                      </a: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6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3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Tanin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VR Supra (VR S</a:t>
                      </a:r>
                      <a:r>
                        <a:rPr lang="en-AU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Condensed &amp; hydrolysable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u="sng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1000</a:t>
                      </a:r>
                      <a:endParaRPr lang="en-US" sz="1600" u="sng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243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Tanin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VR Supra NF (VR NF) 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hydrolysable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300</a:t>
                      </a: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500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u="sng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1000</a:t>
                      </a:r>
                      <a:endParaRPr lang="en-US" sz="1600" u="sng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6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Control (</a:t>
                      </a:r>
                      <a:r>
                        <a:rPr lang="en-AU" sz="16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Cntrl</a:t>
                      </a:r>
                      <a:r>
                        <a:rPr lang="en-AU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641" marR="64641" marT="18000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A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4641" marR="64641" marT="18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59632" y="5229200"/>
            <a:ext cx="7776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Addition of different commercial tannins to wine (Merlot</a:t>
            </a:r>
            <a:r>
              <a:rPr lang="en-GB" sz="2000" dirty="0">
                <a:solidFill>
                  <a:schemeClr val="bg1"/>
                </a:solidFill>
              </a:rPr>
              <a:t>, Cabernet Sauvignon, </a:t>
            </a:r>
            <a:r>
              <a:rPr lang="en-GB" sz="2000" dirty="0" smtClean="0">
                <a:solidFill>
                  <a:schemeClr val="bg1"/>
                </a:solidFill>
              </a:rPr>
              <a:t>Syrah) before fermentation (</a:t>
            </a:r>
            <a:r>
              <a:rPr lang="en-GB" sz="2000" dirty="0">
                <a:solidFill>
                  <a:schemeClr val="bg1"/>
                </a:solidFill>
              </a:rPr>
              <a:t>2004-5</a:t>
            </a:r>
            <a:r>
              <a:rPr lang="en-GB" sz="2000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Small </a:t>
            </a:r>
            <a:r>
              <a:rPr lang="en-GB" sz="2000" dirty="0" err="1" smtClean="0">
                <a:solidFill>
                  <a:schemeClr val="bg1"/>
                </a:solidFill>
              </a:rPr>
              <a:t>diffr</a:t>
            </a:r>
            <a:r>
              <a:rPr lang="en-GB" sz="2000" dirty="0" smtClean="0">
                <a:solidFill>
                  <a:schemeClr val="bg1"/>
                </a:solidFill>
              </a:rPr>
              <a:t> in phenol comp end of fermentation, diminished over time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bg1"/>
                </a:solidFill>
              </a:rPr>
              <a:t>Parker et al, 2007 Shiraz – similar results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107094" y="3102027"/>
            <a:ext cx="648072" cy="504056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092280" y="3124846"/>
            <a:ext cx="576064" cy="504056"/>
          </a:xfrm>
          <a:prstGeom prst="ellipse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7092280" y="3628902"/>
            <a:ext cx="576064" cy="44524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107094" y="4537805"/>
            <a:ext cx="1440160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943708" y="3552702"/>
            <a:ext cx="2376264" cy="4927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3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\Google Drive\My Documents\My Pictures\Anita_Winery\20121005_wine_crush_64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24" y="4431323"/>
            <a:ext cx="3761689" cy="25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82869"/>
            <a:ext cx="7772400" cy="641131"/>
          </a:xfrm>
        </p:spPr>
        <p:txBody>
          <a:bodyPr/>
          <a:lstStyle/>
          <a:p>
            <a:r>
              <a:rPr lang="en-US" dirty="0" smtClean="0"/>
              <a:t>Content: Fermentation Factors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89085" y="5996354"/>
            <a:ext cx="1380392" cy="37806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9898"/>
            <a:ext cx="7772400" cy="5184531"/>
          </a:xfrm>
        </p:spPr>
        <p:txBody>
          <a:bodyPr/>
          <a:lstStyle/>
          <a:p>
            <a:r>
              <a:rPr lang="en-US" dirty="0" smtClean="0"/>
              <a:t>Berry conditioning</a:t>
            </a:r>
          </a:p>
          <a:p>
            <a:pPr lvl="1"/>
            <a:r>
              <a:rPr lang="en-US" dirty="0" smtClean="0"/>
              <a:t>Sorting*</a:t>
            </a:r>
          </a:p>
          <a:p>
            <a:pPr lvl="1"/>
            <a:r>
              <a:rPr lang="en-US" dirty="0" smtClean="0"/>
              <a:t>Crushing or not*</a:t>
            </a:r>
          </a:p>
          <a:p>
            <a:pPr lvl="1"/>
            <a:r>
              <a:rPr lang="en-US" dirty="0" err="1" smtClean="0"/>
              <a:t>Saignee</a:t>
            </a:r>
            <a:endParaRPr lang="en-US" dirty="0" smtClean="0"/>
          </a:p>
          <a:p>
            <a:r>
              <a:rPr lang="en-US" dirty="0" smtClean="0"/>
              <a:t>Heat treatment</a:t>
            </a:r>
          </a:p>
          <a:p>
            <a:pPr lvl="1"/>
            <a:r>
              <a:rPr lang="en-US" dirty="0" smtClean="0"/>
              <a:t>Flash détente</a:t>
            </a:r>
          </a:p>
          <a:p>
            <a:pPr lvl="1"/>
            <a:r>
              <a:rPr lang="en-US" dirty="0" err="1" smtClean="0"/>
              <a:t>Thermovinification</a:t>
            </a:r>
            <a:endParaRPr lang="en-US" dirty="0" smtClean="0"/>
          </a:p>
          <a:p>
            <a:r>
              <a:rPr lang="en-US" dirty="0" smtClean="0"/>
              <a:t>Cold soak</a:t>
            </a:r>
          </a:p>
          <a:p>
            <a:r>
              <a:rPr lang="en-US" dirty="0" smtClean="0"/>
              <a:t>Yeast</a:t>
            </a:r>
          </a:p>
          <a:p>
            <a:r>
              <a:rPr lang="en-US" dirty="0" smtClean="0"/>
              <a:t>SO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Glutathione*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3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79" y="963751"/>
            <a:ext cx="8229600" cy="600006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Condensed tannin addition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479" y="1563757"/>
            <a:ext cx="8057321" cy="4562407"/>
          </a:xfrm>
        </p:spPr>
        <p:txBody>
          <a:bodyPr>
            <a:noAutofit/>
          </a:bodyPr>
          <a:lstStyle/>
          <a:p>
            <a:r>
              <a:rPr lang="en-US" sz="2800" dirty="0" smtClean="0"/>
              <a:t>Some found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 </a:t>
            </a:r>
            <a:r>
              <a:rPr lang="en-US" sz="2800" dirty="0" smtClean="0"/>
              <a:t>tot </a:t>
            </a:r>
            <a:r>
              <a:rPr lang="en-US" sz="2800" dirty="0"/>
              <a:t>phenol </a:t>
            </a:r>
            <a:r>
              <a:rPr lang="en-US" sz="2800" dirty="0" smtClean="0"/>
              <a:t>~  color intensity </a:t>
            </a:r>
            <a:r>
              <a:rPr lang="en-US" sz="1800" dirty="0" smtClean="0"/>
              <a:t>(Sims and Morris, 1986; </a:t>
            </a:r>
            <a:r>
              <a:rPr lang="en-US" sz="1800" dirty="0" err="1" smtClean="0"/>
              <a:t>Baurtista-Ortin</a:t>
            </a:r>
            <a:r>
              <a:rPr lang="en-US" sz="1800" dirty="0" smtClean="0"/>
              <a:t>, 2005)</a:t>
            </a:r>
          </a:p>
          <a:p>
            <a:pPr lvl="1"/>
            <a:r>
              <a:rPr lang="en-US" sz="1400" dirty="0" smtClean="0"/>
              <a:t>Impact decrease over time</a:t>
            </a:r>
            <a:endParaRPr lang="en-US" sz="1400" dirty="0"/>
          </a:p>
          <a:p>
            <a:r>
              <a:rPr lang="en-US" sz="2800" dirty="0" smtClean="0"/>
              <a:t>Addition </a:t>
            </a:r>
            <a:r>
              <a:rPr lang="en-US" sz="2800" dirty="0"/>
              <a:t>of grape seeds </a:t>
            </a:r>
            <a:r>
              <a:rPr lang="en-US" sz="28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</a:t>
            </a:r>
            <a:r>
              <a:rPr lang="en-US" sz="2800" dirty="0" smtClean="0"/>
              <a:t> tot </a:t>
            </a:r>
            <a:r>
              <a:rPr lang="en-US" sz="2800" dirty="0"/>
              <a:t>phenols, </a:t>
            </a:r>
            <a:r>
              <a:rPr lang="en-US" sz="28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 </a:t>
            </a:r>
            <a:r>
              <a:rPr lang="en-US" sz="2800" dirty="0" smtClean="0"/>
              <a:t>color </a:t>
            </a:r>
            <a:r>
              <a:rPr lang="en-US" sz="2800" dirty="0"/>
              <a:t>intensity at  60g seeds/kg </a:t>
            </a:r>
            <a:r>
              <a:rPr lang="en-US" dirty="0"/>
              <a:t>grapes </a:t>
            </a:r>
            <a:r>
              <a:rPr lang="en-US" sz="1800" dirty="0" smtClean="0"/>
              <a:t>(</a:t>
            </a:r>
            <a:r>
              <a:rPr lang="en-US" sz="1800" dirty="0" err="1" smtClean="0"/>
              <a:t>Kovac</a:t>
            </a:r>
            <a:r>
              <a:rPr lang="en-US" sz="1800" dirty="0" smtClean="0"/>
              <a:t> </a:t>
            </a:r>
            <a:r>
              <a:rPr lang="en-US" sz="1800" dirty="0"/>
              <a:t>et </a:t>
            </a:r>
            <a:r>
              <a:rPr lang="en-US" sz="1800" dirty="0" smtClean="0"/>
              <a:t>al., 1992</a:t>
            </a:r>
            <a:r>
              <a:rPr lang="en-US" sz="1800" dirty="0"/>
              <a:t>, 1995) </a:t>
            </a:r>
          </a:p>
          <a:p>
            <a:r>
              <a:rPr lang="en-US" sz="2800" dirty="0" smtClean="0"/>
              <a:t>No</a:t>
            </a:r>
            <a:r>
              <a:rPr lang="en-US" sz="2800" dirty="0"/>
              <a:t>, normal and 2x the amount of seeds (Pinotage and Cab. </a:t>
            </a:r>
            <a:r>
              <a:rPr lang="en-US" sz="2800" dirty="0" err="1"/>
              <a:t>Sauv</a:t>
            </a:r>
            <a:r>
              <a:rPr lang="en-US" dirty="0"/>
              <a:t>.) </a:t>
            </a:r>
            <a:r>
              <a:rPr lang="en-US" dirty="0" smtClean="0"/>
              <a:t>(</a:t>
            </a:r>
            <a:r>
              <a:rPr lang="en-US" sz="1800" dirty="0" smtClean="0"/>
              <a:t>Geldenhuys </a:t>
            </a:r>
            <a:r>
              <a:rPr lang="en-US" sz="1800" dirty="0"/>
              <a:t>et al. </a:t>
            </a:r>
            <a:r>
              <a:rPr lang="en-US" sz="1800" dirty="0" smtClean="0"/>
              <a:t>2009</a:t>
            </a:r>
            <a:r>
              <a:rPr lang="en-US" sz="1800" dirty="0"/>
              <a:t>) </a:t>
            </a:r>
          </a:p>
          <a:p>
            <a:pPr lvl="1"/>
            <a:r>
              <a:rPr lang="en-US" sz="2400" dirty="0"/>
              <a:t>Increase in total phenols and </a:t>
            </a:r>
            <a:r>
              <a:rPr lang="en-US" sz="2400" dirty="0" smtClean="0"/>
              <a:t>color</a:t>
            </a:r>
            <a:endParaRPr lang="en-US" sz="2400" dirty="0"/>
          </a:p>
          <a:p>
            <a:pPr lvl="1"/>
            <a:r>
              <a:rPr lang="en-US" sz="2400" dirty="0"/>
              <a:t>Saturation with 2x seeds, little difference between 1x and 2x seeds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0816" y="6387548"/>
            <a:ext cx="8733183" cy="47045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Geldenhuys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(2009)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MSc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Thesis. Stellenbosch University;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Kovac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et al. (1992) J. Agric. Food Chem. 40: 1953-1957;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Kovac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et al. (1993) Am. J.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Enol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Vitic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46: 363-367; Sims and Morris. (1986) Am. J.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Enol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Vitic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37: 163-165.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66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79" y="963751"/>
            <a:ext cx="8229600" cy="600006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Condensed tannin addition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479" y="1563757"/>
            <a:ext cx="8057321" cy="4562407"/>
          </a:xfrm>
        </p:spPr>
        <p:txBody>
          <a:bodyPr>
            <a:noAutofit/>
          </a:bodyPr>
          <a:lstStyle/>
          <a:p>
            <a:r>
              <a:rPr lang="en-US" sz="2800" dirty="0" smtClean="0"/>
              <a:t>Some found</a:t>
            </a:r>
            <a:r>
              <a:rPr lang="en-US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 </a:t>
            </a:r>
            <a:r>
              <a:rPr lang="en-US" sz="2800" dirty="0" smtClean="0"/>
              <a:t>tot </a:t>
            </a:r>
            <a:r>
              <a:rPr lang="en-US" sz="2800" dirty="0"/>
              <a:t>phenol </a:t>
            </a:r>
            <a:r>
              <a:rPr lang="en-US" sz="2800" dirty="0" smtClean="0"/>
              <a:t>~  color intensity </a:t>
            </a:r>
            <a:r>
              <a:rPr lang="en-US" sz="1800" dirty="0" smtClean="0"/>
              <a:t>(Sims and Morris, 1986; </a:t>
            </a:r>
            <a:r>
              <a:rPr lang="en-US" sz="1800" dirty="0" err="1" smtClean="0"/>
              <a:t>Baurtista-Ortin</a:t>
            </a:r>
            <a:r>
              <a:rPr lang="en-US" sz="1800" dirty="0" smtClean="0"/>
              <a:t>, 2005)</a:t>
            </a:r>
          </a:p>
          <a:p>
            <a:pPr lvl="1"/>
            <a:r>
              <a:rPr lang="en-US" sz="1400" dirty="0" smtClean="0"/>
              <a:t>Impact decrease over time</a:t>
            </a:r>
            <a:endParaRPr lang="en-US" sz="1400" dirty="0"/>
          </a:p>
          <a:p>
            <a:r>
              <a:rPr lang="en-US" sz="2800" dirty="0" smtClean="0"/>
              <a:t>Addition </a:t>
            </a:r>
            <a:r>
              <a:rPr lang="en-US" sz="2800" dirty="0"/>
              <a:t>of grape seeds </a:t>
            </a:r>
            <a:r>
              <a:rPr lang="en-US" sz="28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</a:t>
            </a:r>
            <a:r>
              <a:rPr lang="en-US" sz="2800" dirty="0" smtClean="0"/>
              <a:t> tot </a:t>
            </a:r>
            <a:r>
              <a:rPr lang="en-US" sz="2800" dirty="0"/>
              <a:t>phenols, </a:t>
            </a:r>
            <a:r>
              <a:rPr lang="en-US" sz="2800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↑ </a:t>
            </a:r>
            <a:r>
              <a:rPr lang="en-US" sz="2800" dirty="0" smtClean="0"/>
              <a:t>color </a:t>
            </a:r>
            <a:r>
              <a:rPr lang="en-US" sz="2800" dirty="0"/>
              <a:t>intensity at  60g seeds/kg </a:t>
            </a:r>
            <a:r>
              <a:rPr lang="en-US" dirty="0"/>
              <a:t>grapes </a:t>
            </a:r>
            <a:r>
              <a:rPr lang="en-US" sz="1800" dirty="0" smtClean="0"/>
              <a:t>(</a:t>
            </a:r>
            <a:r>
              <a:rPr lang="en-US" sz="1800" dirty="0" err="1" smtClean="0"/>
              <a:t>Kovac</a:t>
            </a:r>
            <a:r>
              <a:rPr lang="en-US" sz="1800" dirty="0" smtClean="0"/>
              <a:t> </a:t>
            </a:r>
            <a:r>
              <a:rPr lang="en-US" sz="1800" dirty="0"/>
              <a:t>et </a:t>
            </a:r>
            <a:r>
              <a:rPr lang="en-US" sz="1800" dirty="0" smtClean="0"/>
              <a:t>al., 1992</a:t>
            </a:r>
            <a:r>
              <a:rPr lang="en-US" sz="1800" dirty="0"/>
              <a:t>, 1995) </a:t>
            </a:r>
          </a:p>
          <a:p>
            <a:r>
              <a:rPr lang="en-US" sz="2800" dirty="0" smtClean="0"/>
              <a:t>No</a:t>
            </a:r>
            <a:r>
              <a:rPr lang="en-US" sz="2800" dirty="0"/>
              <a:t>, normal and 2x the amount of seeds (Pinotage and Cab. </a:t>
            </a:r>
            <a:r>
              <a:rPr lang="en-US" sz="2800" dirty="0" err="1"/>
              <a:t>Sauv</a:t>
            </a:r>
            <a:r>
              <a:rPr lang="en-US" dirty="0"/>
              <a:t>.) </a:t>
            </a:r>
            <a:r>
              <a:rPr lang="en-US" dirty="0" smtClean="0"/>
              <a:t>(</a:t>
            </a:r>
            <a:r>
              <a:rPr lang="en-US" sz="1800" dirty="0" smtClean="0"/>
              <a:t>Geldenhuys </a:t>
            </a:r>
            <a:r>
              <a:rPr lang="en-US" sz="1800" dirty="0"/>
              <a:t>et al. </a:t>
            </a:r>
            <a:r>
              <a:rPr lang="en-US" sz="1800" dirty="0" smtClean="0"/>
              <a:t>2009</a:t>
            </a:r>
            <a:r>
              <a:rPr lang="en-US" sz="1800" dirty="0"/>
              <a:t>) </a:t>
            </a:r>
          </a:p>
          <a:p>
            <a:pPr lvl="1"/>
            <a:r>
              <a:rPr lang="en-US" sz="2400" dirty="0"/>
              <a:t>Increase in total phenols and </a:t>
            </a:r>
            <a:r>
              <a:rPr lang="en-US" sz="2400" dirty="0" smtClean="0"/>
              <a:t>color</a:t>
            </a:r>
            <a:endParaRPr lang="en-US" sz="2400" dirty="0"/>
          </a:p>
          <a:p>
            <a:pPr lvl="1"/>
            <a:r>
              <a:rPr lang="en-US" sz="2400" dirty="0"/>
              <a:t>Saturation with 2x seeds, little difference between 1x and 2x seeds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0816" y="6387548"/>
            <a:ext cx="8733183" cy="47045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Geldenhuys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(2009)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MSc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Thesis. Stellenbosch University;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Kovac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et al. (1992) J. Agric. Food Chem. 40: 1953-1957;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Kovac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et al. (1993) Am. J.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Enol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Vitic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46: 363-367; Sims and Morris. (1986) Am. J.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Enol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Vitic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. 37: 163-165.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78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79" y="963751"/>
            <a:ext cx="8229600" cy="60000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Fermentation with oak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479" y="1563757"/>
            <a:ext cx="8057321" cy="4562407"/>
          </a:xfrm>
        </p:spPr>
        <p:txBody>
          <a:bodyPr>
            <a:noAutofit/>
          </a:bodyPr>
          <a:lstStyle/>
          <a:p>
            <a:r>
              <a:rPr lang="en-US" sz="2800" dirty="0" smtClean="0"/>
              <a:t>Oak chips (4 or 8 g/L) or </a:t>
            </a:r>
            <a:r>
              <a:rPr lang="en-US" dirty="0" smtClean="0"/>
              <a:t>Am or French barrel during fermentation </a:t>
            </a:r>
          </a:p>
          <a:p>
            <a:pPr lvl="1"/>
            <a:r>
              <a:rPr lang="en-US" dirty="0" smtClean="0"/>
              <a:t>Analysis by descriptive analysis</a:t>
            </a:r>
          </a:p>
          <a:p>
            <a:pPr lvl="2"/>
            <a:r>
              <a:rPr lang="en-US" dirty="0" smtClean="0"/>
              <a:t>Am oak chips </a:t>
            </a:r>
            <a:r>
              <a:rPr lang="en-US" dirty="0" smtClean="0">
                <a:sym typeface="Symbol"/>
              </a:rPr>
              <a:t>coconut, vanilla, bitterness, astringency compared to barrels</a:t>
            </a:r>
          </a:p>
          <a:p>
            <a:pPr lvl="2"/>
            <a:r>
              <a:rPr lang="en-US" dirty="0" smtClean="0">
                <a:sym typeface="Symbol"/>
              </a:rPr>
              <a:t>Oak origin more visible in chips compared to barrels</a:t>
            </a:r>
          </a:p>
          <a:p>
            <a:pPr lvl="2"/>
            <a:r>
              <a:rPr lang="en-US" dirty="0" smtClean="0">
                <a:sym typeface="Symbol"/>
              </a:rPr>
              <a:t>Quantity of chips used greater impact then oak source</a:t>
            </a:r>
          </a:p>
          <a:p>
            <a:pPr lvl="2"/>
            <a:r>
              <a:rPr lang="en-US" dirty="0" smtClean="0">
                <a:sym typeface="Symbol"/>
              </a:rPr>
              <a:t>All oak treatments vegetative aroma </a:t>
            </a:r>
          </a:p>
          <a:p>
            <a:r>
              <a:rPr lang="en-US" dirty="0" smtClean="0">
                <a:sym typeface="Symbol"/>
              </a:rPr>
              <a:t>Chik will discuss barrel vs SS ferment</a:t>
            </a:r>
          </a:p>
          <a:p>
            <a:r>
              <a:rPr lang="en-US" dirty="0" smtClean="0">
                <a:sym typeface="Symbol"/>
              </a:rPr>
              <a:t>O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during fermentation (L. Bisson)</a:t>
            </a:r>
          </a:p>
          <a:p>
            <a:pPr marL="914400" lvl="2" indent="0">
              <a:buNone/>
            </a:pPr>
            <a:endParaRPr lang="en-US" dirty="0" smtClean="0">
              <a:sym typeface="Symbol"/>
            </a:endParaRPr>
          </a:p>
          <a:p>
            <a:pPr lvl="2"/>
            <a:endParaRPr lang="en-US" dirty="0" smtClean="0">
              <a:sym typeface="Symbol"/>
            </a:endParaRPr>
          </a:p>
          <a:p>
            <a:pPr lvl="2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1800" dirty="0" smtClean="0"/>
              <a:t> 	</a:t>
            </a:r>
            <a:endParaRPr lang="en-US" sz="1800" dirty="0"/>
          </a:p>
          <a:p>
            <a:pPr lvl="1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10816" y="6522720"/>
            <a:ext cx="8733183" cy="33528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200" dirty="0" err="1" smtClean="0">
                <a:solidFill>
                  <a:schemeClr val="bg2"/>
                </a:solidFill>
                <a:latin typeface="+mn-lt"/>
              </a:rPr>
              <a:t>Afonso</a:t>
            </a:r>
            <a:r>
              <a:rPr lang="en-US" sz="1200" dirty="0" smtClean="0">
                <a:solidFill>
                  <a:schemeClr val="bg2"/>
                </a:solidFill>
                <a:latin typeface="+mn-lt"/>
              </a:rPr>
              <a:t> (2002) J. Food Sci. 67: 2415</a:t>
            </a:r>
            <a:endParaRPr lang="en-US" sz="12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59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52527" y="5968999"/>
            <a:ext cx="1430273" cy="57897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8387860" cy="688571"/>
          </a:xfrm>
        </p:spPr>
        <p:txBody>
          <a:bodyPr/>
          <a:lstStyle/>
          <a:p>
            <a:r>
              <a:rPr lang="en-US" dirty="0" smtClean="0"/>
              <a:t>Fermentation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9171"/>
            <a:ext cx="7772400" cy="456922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Temp,  </a:t>
            </a:r>
            <a:r>
              <a:rPr lang="en-GB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color</a:t>
            </a: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+ phenol extraction + pol pigments</a:t>
            </a:r>
            <a:endParaRPr lang="en-GB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4000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Lower temp preserve more fruit character </a:t>
            </a:r>
          </a:p>
          <a:p>
            <a:pPr marL="400050">
              <a:buFont typeface="Arial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Opt temp ±30</a:t>
            </a:r>
            <a:r>
              <a:rPr lang="en-GB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 pitchFamily="18" charset="2"/>
              </a:rPr>
              <a:t></a:t>
            </a:r>
            <a:r>
              <a:rPr lang="en-GB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 (86F) (Pinot noir, </a:t>
            </a:r>
            <a:r>
              <a:rPr lang="en-GB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Pinotage</a:t>
            </a: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</a:p>
          <a:p>
            <a:pPr marL="40005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Other studies looked at lesser known varietals</a:t>
            </a:r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Ex. </a:t>
            </a:r>
            <a:r>
              <a:rPr lang="en-GB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Vranac</a:t>
            </a: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(opt temp </a:t>
            </a:r>
          </a:p>
          <a:p>
            <a:pPr marL="457200" lvl="1" indent="0">
              <a:buNone/>
              <a:defRPr/>
            </a:pP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	   24-27</a:t>
            </a: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 pitchFamily="18" charset="2"/>
              </a:rPr>
              <a:t> </a:t>
            </a:r>
            <a:r>
              <a:rPr lang="en-GB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 pitchFamily="18" charset="2"/>
              </a:rPr>
              <a:t></a:t>
            </a:r>
            <a:r>
              <a:rPr lang="en-GB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C)</a:t>
            </a:r>
          </a:p>
          <a:p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185530" y="6248401"/>
            <a:ext cx="5234609" cy="6646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pitchFamily="-2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smtClean="0">
                <a:solidFill>
                  <a:schemeClr val="bg2"/>
                </a:solidFill>
              </a:rPr>
              <a:t>Marais, et al. (2003)S. Afr.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Vitc</a:t>
            </a:r>
            <a:r>
              <a:rPr lang="en-GB" sz="1200" dirty="0" smtClean="0">
                <a:solidFill>
                  <a:schemeClr val="bg2"/>
                </a:solidFill>
              </a:rPr>
              <a:t>. 24:70-75; </a:t>
            </a:r>
            <a:r>
              <a:rPr lang="en-GB" sz="1200" dirty="0" err="1" smtClean="0">
                <a:solidFill>
                  <a:schemeClr val="bg2"/>
                </a:solidFill>
              </a:rPr>
              <a:t>Pajovic</a:t>
            </a:r>
            <a:r>
              <a:rPr lang="en-GB" sz="1200" dirty="0" smtClean="0">
                <a:solidFill>
                  <a:schemeClr val="bg2"/>
                </a:solidFill>
              </a:rPr>
              <a:t> et al., </a:t>
            </a:r>
            <a:r>
              <a:rPr lang="en-GB" sz="1200" dirty="0" err="1" smtClean="0">
                <a:solidFill>
                  <a:schemeClr val="bg2"/>
                </a:solidFill>
              </a:rPr>
              <a:t>Acta</a:t>
            </a:r>
            <a:r>
              <a:rPr lang="en-GB" sz="1200" dirty="0" smtClean="0">
                <a:solidFill>
                  <a:schemeClr val="bg2"/>
                </a:solidFill>
              </a:rPr>
              <a:t> Agric. Serb.(2011)16 (32): 145-154; </a:t>
            </a: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,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197-206.</a:t>
            </a:r>
          </a:p>
        </p:txBody>
      </p:sp>
      <p:pic>
        <p:nvPicPr>
          <p:cNvPr id="2050" name="Picture 2" descr="U:\Google Drive\My Documents\My Pictures\Anita_Winery\P11504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948" y="4474135"/>
            <a:ext cx="3295711" cy="247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79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457200" y="5818909"/>
            <a:ext cx="2202873" cy="78970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of temp on extraction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182" y="1828801"/>
            <a:ext cx="4664600" cy="280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" y="4151313"/>
            <a:ext cx="4505325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 bwMode="auto">
          <a:xfrm>
            <a:off x="457200" y="1632834"/>
            <a:ext cx="390698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  <a:sym typeface="Symbol"/>
              </a:rPr>
              <a:t>Cabernet </a:t>
            </a:r>
            <a:r>
              <a:rPr lang="en-US" dirty="0" err="1" smtClean="0">
                <a:solidFill>
                  <a:srgbClr val="002855"/>
                </a:solidFill>
                <a:sym typeface="Symbol"/>
              </a:rPr>
              <a:t>Sauvingnon</a:t>
            </a:r>
            <a:endParaRPr lang="en-US" dirty="0" smtClean="0">
              <a:solidFill>
                <a:srgbClr val="002855"/>
              </a:solidFill>
              <a:sym typeface="Symbo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  <a:sym typeface="Symbol"/>
              </a:rPr>
              <a:t>Temp: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  <a:sym typeface="Symbol"/>
              </a:rPr>
              <a:t>Increase </a:t>
            </a:r>
            <a:r>
              <a:rPr lang="en-US" dirty="0" err="1" smtClean="0">
                <a:solidFill>
                  <a:srgbClr val="002855"/>
                </a:solidFill>
                <a:sym typeface="Symbol"/>
              </a:rPr>
              <a:t>flavanol</a:t>
            </a:r>
            <a:r>
              <a:rPr lang="en-US" dirty="0" smtClean="0">
                <a:solidFill>
                  <a:srgbClr val="002855"/>
                </a:solidFill>
                <a:sym typeface="Symbol"/>
              </a:rPr>
              <a:t> extraction + 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  <a:sym typeface="Symbol"/>
              </a:rPr>
              <a:t>Increase malv-3-gluc extraction rate</a:t>
            </a:r>
            <a:endParaRPr lang="en-US" dirty="0" smtClean="0">
              <a:solidFill>
                <a:srgbClr val="0028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3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603849" y="5848709"/>
            <a:ext cx="1742536" cy="55209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3849" y="975024"/>
            <a:ext cx="8402128" cy="10033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Cap Management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603849" y="2173856"/>
            <a:ext cx="7480744" cy="36748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Why?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Keep cap moist for yeast activity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Reduce temp gradient between cap and liquid for yeast activity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Increase skin contact for phenol extraction etc.</a:t>
            </a: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8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sz="28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68" y="4810125"/>
            <a:ext cx="3105509" cy="204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22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707365" y="6469810"/>
            <a:ext cx="8005313" cy="487581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>
                <a:solidFill>
                  <a:schemeClr val="bg2"/>
                </a:solidFill>
              </a:rPr>
              <a:t>Vásquez</a:t>
            </a:r>
            <a:r>
              <a:rPr lang="en-GB" sz="1200" dirty="0">
                <a:solidFill>
                  <a:schemeClr val="bg2"/>
                </a:solidFill>
              </a:rPr>
              <a:t> et al., (2010) Eur. Food Res. Technol. </a:t>
            </a:r>
            <a:r>
              <a:rPr lang="en-GB" sz="1200" dirty="0" smtClean="0">
                <a:solidFill>
                  <a:schemeClr val="bg2"/>
                </a:solidFill>
              </a:rPr>
              <a:t>231:789-802; Marias et al., (2003) S. Afr.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24:76-79; </a:t>
            </a:r>
            <a:r>
              <a:rPr lang="en-GB" sz="1200" dirty="0" err="1" smtClean="0">
                <a:solidFill>
                  <a:schemeClr val="bg2"/>
                </a:solidFill>
              </a:rPr>
              <a:t>Sacchi</a:t>
            </a:r>
            <a:r>
              <a:rPr lang="en-GB" sz="1200" dirty="0" smtClean="0">
                <a:solidFill>
                  <a:schemeClr val="bg2"/>
                </a:solidFill>
              </a:rPr>
              <a:t>, et al., (2005)  Am. J. </a:t>
            </a:r>
            <a:r>
              <a:rPr lang="en-GB" sz="1200" dirty="0" err="1" smtClean="0">
                <a:solidFill>
                  <a:schemeClr val="bg2"/>
                </a:solidFill>
              </a:rPr>
              <a:t>Enol</a:t>
            </a:r>
            <a:r>
              <a:rPr lang="en-GB" sz="1200" dirty="0" smtClean="0">
                <a:solidFill>
                  <a:schemeClr val="bg2"/>
                </a:solidFill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</a:rPr>
              <a:t>Vitic</a:t>
            </a:r>
            <a:r>
              <a:rPr lang="en-GB" sz="1200" dirty="0" smtClean="0">
                <a:solidFill>
                  <a:schemeClr val="bg2"/>
                </a:solidFill>
              </a:rPr>
              <a:t>. 56 (3): 197-206.</a:t>
            </a:r>
          </a:p>
          <a:p>
            <a:pPr algn="l">
              <a:defRPr/>
            </a:pP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7365" y="1095794"/>
            <a:ext cx="8257123" cy="10033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Influences on extraction: Cap Management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707366" y="2099094"/>
            <a:ext cx="8257122" cy="37781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Cap management techniques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Punch-down, pump-over (</a:t>
            </a:r>
            <a:r>
              <a:rPr lang="en-GB" b="1" i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various irrigators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), rotor,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delestage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, submerged cap, timed gas-pressure release (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Ganimede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),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pneumatage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Studies compared punch-down, pump-over, rotor and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delestage</a:t>
            </a:r>
            <a:endParaRPr lang="en-GB" sz="28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Variable effect with cultivar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Rotor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 mechanical punch down pump over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 manual punch down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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delestage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&gt;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Ganimede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(</a:t>
            </a:r>
            <a:r>
              <a:rPr lang="en-GB" b="1" i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order of phenol extraction)</a:t>
            </a:r>
            <a:endParaRPr lang="en-US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28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Pump-over frequency/volume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084" y="1893360"/>
            <a:ext cx="5475378" cy="25997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084" y="4434077"/>
            <a:ext cx="5475378" cy="25663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0" y="1845031"/>
            <a:ext cx="35050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</a:rPr>
              <a:t>1, 2, 4, 8 PO, tot 4 </a:t>
            </a:r>
            <a:r>
              <a:rPr lang="en-US" dirty="0" err="1" smtClean="0">
                <a:solidFill>
                  <a:srgbClr val="002855"/>
                </a:solidFill>
              </a:rPr>
              <a:t>vol</a:t>
            </a:r>
            <a:endParaRPr lang="en-US" dirty="0" smtClean="0">
              <a:solidFill>
                <a:srgbClr val="002855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</a:rPr>
              <a:t>Similar extraction rates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</a:rPr>
              <a:t>PO  0.5V, 1V, 2V 2x per day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855"/>
                </a:solidFill>
              </a:rPr>
              <a:t>Similar extraction</a:t>
            </a:r>
          </a:p>
        </p:txBody>
      </p:sp>
    </p:spTree>
    <p:extLst>
      <p:ext uri="{BB962C8B-B14F-4D97-AF65-F5344CB8AC3E}">
        <p14:creationId xmlns:p14="http://schemas.microsoft.com/office/powerpoint/2010/main" val="314356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48641" y="6434051"/>
            <a:ext cx="8415848" cy="574175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smtClean="0">
                <a:solidFill>
                  <a:schemeClr val="bg2"/>
                </a:solidFill>
              </a:rPr>
              <a:t>Gomez-Plaza </a:t>
            </a:r>
            <a:r>
              <a:rPr lang="en-GB" sz="1200" dirty="0">
                <a:solidFill>
                  <a:schemeClr val="bg2"/>
                </a:solidFill>
              </a:rPr>
              <a:t>et al., (2001) Am. J. </a:t>
            </a:r>
            <a:r>
              <a:rPr lang="en-GB" sz="1200" dirty="0" err="1">
                <a:solidFill>
                  <a:schemeClr val="bg2"/>
                </a:solidFill>
              </a:rPr>
              <a:t>Enol</a:t>
            </a:r>
            <a:r>
              <a:rPr lang="en-GB" sz="1200" dirty="0">
                <a:solidFill>
                  <a:schemeClr val="bg2"/>
                </a:solidFill>
              </a:rPr>
              <a:t>. </a:t>
            </a:r>
            <a:r>
              <a:rPr lang="en-GB" sz="1200" dirty="0" err="1">
                <a:solidFill>
                  <a:schemeClr val="bg2"/>
                </a:solidFill>
              </a:rPr>
              <a:t>Vitic</a:t>
            </a:r>
            <a:r>
              <a:rPr lang="en-GB" sz="1200" dirty="0">
                <a:solidFill>
                  <a:schemeClr val="bg2"/>
                </a:solidFill>
              </a:rPr>
              <a:t>. 52: </a:t>
            </a:r>
            <a:r>
              <a:rPr lang="en-GB" sz="1200" dirty="0" smtClean="0">
                <a:solidFill>
                  <a:schemeClr val="bg2"/>
                </a:solidFill>
              </a:rPr>
              <a:t>266-270; </a:t>
            </a:r>
            <a:r>
              <a:rPr lang="en-GB" sz="1200" dirty="0" err="1" smtClean="0">
                <a:solidFill>
                  <a:schemeClr val="bg2"/>
                </a:solidFill>
              </a:rPr>
              <a:t>Mazza</a:t>
            </a:r>
            <a:r>
              <a:rPr lang="en-GB" sz="1200" dirty="0" smtClean="0">
                <a:solidFill>
                  <a:schemeClr val="bg2"/>
                </a:solidFill>
              </a:rPr>
              <a:t> and Ford (2005) </a:t>
            </a:r>
            <a:r>
              <a:rPr lang="en-GB" sz="1200" dirty="0" err="1" smtClean="0">
                <a:solidFill>
                  <a:schemeClr val="bg2"/>
                </a:solidFill>
              </a:rPr>
              <a:t>Austr</a:t>
            </a:r>
            <a:r>
              <a:rPr lang="en-GB" sz="1200" dirty="0" smtClean="0">
                <a:solidFill>
                  <a:schemeClr val="bg2"/>
                </a:solidFill>
              </a:rPr>
              <a:t>. N.Z. </a:t>
            </a:r>
            <a:r>
              <a:rPr lang="en-GB" sz="1200" dirty="0" err="1" smtClean="0">
                <a:solidFill>
                  <a:schemeClr val="bg2"/>
                </a:solidFill>
              </a:rPr>
              <a:t>Grapegr</a:t>
            </a:r>
            <a:r>
              <a:rPr lang="en-GB" sz="1200" dirty="0" smtClean="0">
                <a:solidFill>
                  <a:schemeClr val="bg2"/>
                </a:solidFill>
              </a:rPr>
              <a:t>. Winemaker, 56-61; </a:t>
            </a:r>
            <a:r>
              <a:rPr lang="en-GB" sz="1200" dirty="0" err="1" smtClean="0">
                <a:solidFill>
                  <a:schemeClr val="bg2"/>
                </a:solidFill>
              </a:rPr>
              <a:t>Puertas</a:t>
            </a:r>
            <a:r>
              <a:rPr lang="en-GB" sz="1200" dirty="0">
                <a:solidFill>
                  <a:schemeClr val="bg2"/>
                </a:solidFill>
              </a:rPr>
              <a:t>,  et al., (2008 Food Sci. Tech. Int. 14 (Suppl. 5): </a:t>
            </a:r>
            <a:r>
              <a:rPr lang="en-GB" sz="1200" dirty="0" smtClean="0">
                <a:solidFill>
                  <a:schemeClr val="bg2"/>
                </a:solidFill>
              </a:rPr>
              <a:t>21-27; </a:t>
            </a:r>
            <a:r>
              <a:rPr lang="en-GB" sz="1200" dirty="0" err="1" smtClean="0">
                <a:solidFill>
                  <a:schemeClr val="bg2"/>
                </a:solidFill>
              </a:rPr>
              <a:t>Yokotsuka</a:t>
            </a:r>
            <a:r>
              <a:rPr lang="en-GB" sz="1200" dirty="0" smtClean="0">
                <a:solidFill>
                  <a:schemeClr val="bg2"/>
                </a:solidFill>
              </a:rPr>
              <a:t> et al., (2000) J. Wine Res. 11: 7-18.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8229" y="941647"/>
            <a:ext cx="8236260" cy="10033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Extended maceration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864523" y="2161308"/>
            <a:ext cx="8099965" cy="42727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Extended maceration time 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Increase in tannin, not </a:t>
            </a: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anthocyanins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800100" lvl="1" indent="-342900">
              <a:spcBef>
                <a:spcPct val="10000"/>
              </a:spcBef>
              <a:buFont typeface="Arial" pitchFamily="34" charset="0"/>
              <a:buChar char="•"/>
              <a:defRPr/>
            </a:pP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Total </a:t>
            </a: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phenols increase 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up to </a:t>
            </a: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36 days</a:t>
            </a:r>
          </a:p>
          <a:p>
            <a:pPr marL="800100" lvl="1" indent="-342900">
              <a:spcBef>
                <a:spcPct val="10000"/>
              </a:spcBef>
              <a:buFont typeface="Arial" pitchFamily="34" charset="0"/>
              <a:buChar char="•"/>
              <a:defRPr/>
            </a:pP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Anthocyanins reach maximum within 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3 </a:t>
            </a: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– 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5 days, although some studies have increases up to 10 days</a:t>
            </a:r>
            <a:endParaRPr lang="af-ZA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800100" lvl="1" indent="-342900">
              <a:spcBef>
                <a:spcPct val="10000"/>
              </a:spcBef>
              <a:buFont typeface="Arial" pitchFamily="34" charset="0"/>
              <a:buChar char="•"/>
              <a:defRPr/>
            </a:pP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Pomace contact of 4 – 16 days were 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preferred </a:t>
            </a:r>
            <a:r>
              <a:rPr lang="af-ZA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by 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judges (this test was done on Merlot)</a:t>
            </a:r>
            <a:endParaRPr lang="en-GB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2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48640" y="6524511"/>
            <a:ext cx="8415848" cy="35781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200" dirty="0" err="1" smtClean="0">
                <a:solidFill>
                  <a:schemeClr val="bg2"/>
                </a:solidFill>
              </a:rPr>
              <a:t>Casassa</a:t>
            </a:r>
            <a:r>
              <a:rPr lang="en-GB" sz="1200" dirty="0" smtClean="0">
                <a:solidFill>
                  <a:schemeClr val="bg2"/>
                </a:solidFill>
              </a:rPr>
              <a:t> et </a:t>
            </a:r>
            <a:r>
              <a:rPr lang="en-GB" sz="1200" dirty="0">
                <a:solidFill>
                  <a:schemeClr val="bg2"/>
                </a:solidFill>
              </a:rPr>
              <a:t>al., (</a:t>
            </a:r>
            <a:r>
              <a:rPr lang="en-GB" sz="1200" dirty="0" smtClean="0">
                <a:solidFill>
                  <a:schemeClr val="bg2"/>
                </a:solidFill>
              </a:rPr>
              <a:t>2013) J. Agric. Food Chem. 61: 6446-6457</a:t>
            </a:r>
            <a:r>
              <a:rPr lang="en-GB" sz="1200" dirty="0">
                <a:solidFill>
                  <a:schemeClr val="bg2"/>
                </a:solidFill>
              </a:rPr>
              <a:t>; </a:t>
            </a:r>
            <a:r>
              <a:rPr lang="en-GB" sz="1200" dirty="0" err="1">
                <a:solidFill>
                  <a:schemeClr val="bg2"/>
                </a:solidFill>
              </a:rPr>
              <a:t>Casassa</a:t>
            </a:r>
            <a:r>
              <a:rPr lang="en-GB" sz="1200" dirty="0">
                <a:solidFill>
                  <a:schemeClr val="bg2"/>
                </a:solidFill>
              </a:rPr>
              <a:t> et al., (2013) </a:t>
            </a:r>
            <a:r>
              <a:rPr lang="en-GB" sz="1200" dirty="0" err="1">
                <a:solidFill>
                  <a:schemeClr val="bg2"/>
                </a:solidFill>
              </a:rPr>
              <a:t>A</a:t>
            </a:r>
            <a:r>
              <a:rPr lang="en-GB" sz="1200" dirty="0" err="1" smtClean="0">
                <a:solidFill>
                  <a:schemeClr val="bg2"/>
                </a:solidFill>
              </a:rPr>
              <a:t>ustr</a:t>
            </a:r>
            <a:r>
              <a:rPr lang="en-GB" sz="1200" dirty="0" smtClean="0">
                <a:solidFill>
                  <a:schemeClr val="bg2"/>
                </a:solidFill>
              </a:rPr>
              <a:t>. J. Grape.  Wine Res.  19: 25-39.</a:t>
            </a:r>
            <a:endParaRPr lang="en-GB" sz="1200" dirty="0">
              <a:solidFill>
                <a:schemeClr val="bg2"/>
              </a:solidFill>
            </a:endParaRPr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96375" y="1067548"/>
            <a:ext cx="8236260" cy="88052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Extended maceration</a:t>
            </a:r>
            <a:endParaRPr lang="en-US" sz="3600" dirty="0" smtClean="0">
              <a:solidFill>
                <a:schemeClr val="bg1"/>
              </a:solidFill>
            </a:endParaRPr>
          </a:p>
        </p:txBody>
      </p:sp>
      <p:sp>
        <p:nvSpPr>
          <p:cNvPr id="631811" name="Rectangle 3"/>
          <p:cNvSpPr>
            <a:spLocks noChangeArrowheads="1"/>
          </p:cNvSpPr>
          <p:nvPr/>
        </p:nvSpPr>
        <p:spPr bwMode="auto">
          <a:xfrm>
            <a:off x="864523" y="2161308"/>
            <a:ext cx="8099965" cy="42727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Comparing Merlot and Cab </a:t>
            </a: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Sauv</a:t>
            </a: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wines 10 vs 30 days skin contact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Both M and CS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PA, bitterness and astringency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Mainly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seed PA from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 55% to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75% 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Anth,  Pol Pigment</a:t>
            </a:r>
          </a:p>
          <a:p>
            <a:pPr marL="800100" lvl="1" indent="-342900">
              <a:spcBef>
                <a:spcPct val="10000"/>
              </a:spcBef>
              <a:buFont typeface="Arial" pitchFamily="34" charset="0"/>
              <a:buChar char="•"/>
              <a:defRPr/>
            </a:pP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Cab Sauv EM neg impact on unripe fruit (20.3</a:t>
            </a:r>
            <a:r>
              <a:rPr lang="af-ZA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Brix)</a:t>
            </a:r>
            <a:endParaRPr lang="af-ZA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15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\Google Drive\My Documents\My Pictures\Anita_Winery\20121005_wine_crush_64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24" y="4431323"/>
            <a:ext cx="3761689" cy="250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82869"/>
            <a:ext cx="7772400" cy="641131"/>
          </a:xfrm>
        </p:spPr>
        <p:txBody>
          <a:bodyPr/>
          <a:lstStyle/>
          <a:p>
            <a:r>
              <a:rPr lang="en-US" dirty="0" smtClean="0"/>
              <a:t>Content: Fermentation Factors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89085" y="5996354"/>
            <a:ext cx="1380392" cy="37806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9898"/>
            <a:ext cx="7772400" cy="5184531"/>
          </a:xfrm>
        </p:spPr>
        <p:txBody>
          <a:bodyPr/>
          <a:lstStyle/>
          <a:p>
            <a:r>
              <a:rPr lang="en-US" dirty="0" smtClean="0"/>
              <a:t>Macerating Enzymes</a:t>
            </a:r>
            <a:endParaRPr lang="en-US" dirty="0"/>
          </a:p>
          <a:p>
            <a:r>
              <a:rPr lang="en-US" dirty="0" smtClean="0"/>
              <a:t>Tannin</a:t>
            </a:r>
            <a:endParaRPr lang="en-US" dirty="0"/>
          </a:p>
          <a:p>
            <a:r>
              <a:rPr lang="en-US" dirty="0" smtClean="0"/>
              <a:t>Oak contact*</a:t>
            </a:r>
            <a:endParaRPr lang="en-US" dirty="0"/>
          </a:p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*</a:t>
            </a:r>
            <a:endParaRPr lang="en-US" dirty="0"/>
          </a:p>
          <a:p>
            <a:r>
              <a:rPr lang="en-US" dirty="0"/>
              <a:t>Fermentation temp</a:t>
            </a:r>
          </a:p>
          <a:p>
            <a:r>
              <a:rPr lang="en-US" dirty="0" smtClean="0"/>
              <a:t>Cap Management</a:t>
            </a:r>
          </a:p>
          <a:p>
            <a:r>
              <a:rPr lang="en-US" dirty="0" smtClean="0"/>
              <a:t>Extended maceration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ChangeArrowheads="1"/>
          </p:cNvSpPr>
          <p:nvPr/>
        </p:nvSpPr>
        <p:spPr bwMode="auto">
          <a:xfrm>
            <a:off x="627758" y="1669774"/>
            <a:ext cx="8235213" cy="51882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l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Fermentation factors that potentially have the largest impact</a:t>
            </a: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Heat treatment</a:t>
            </a: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Saignée</a:t>
            </a:r>
            <a:endParaRPr lang="en-GB" sz="2800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Yeast</a:t>
            </a: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Maceration Enzymes</a:t>
            </a: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Fermentation temp</a:t>
            </a:r>
          </a:p>
          <a:p>
            <a:pPr marL="914400" lvl="1" indent="-457200">
              <a:lnSpc>
                <a:spcPct val="90000"/>
              </a:lnSpc>
              <a:spcBef>
                <a:spcPct val="6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Extended maceration</a:t>
            </a:r>
          </a:p>
        </p:txBody>
      </p:sp>
      <p:sp>
        <p:nvSpPr>
          <p:cNvPr id="633859" name="Rectangle 3"/>
          <p:cNvSpPr>
            <a:spLocks noGrp="1" noChangeArrowheads="1"/>
          </p:cNvSpPr>
          <p:nvPr>
            <p:ph type="title"/>
          </p:nvPr>
        </p:nvSpPr>
        <p:spPr>
          <a:xfrm>
            <a:off x="627758" y="1047659"/>
            <a:ext cx="7488832" cy="51097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</a:rPr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30033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Grape </a:t>
            </a:r>
            <a:r>
              <a:rPr lang="en-US" dirty="0" err="1" smtClean="0"/>
              <a:t>phenolics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667" y="1859306"/>
            <a:ext cx="3215148" cy="18164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3731348" y="1668956"/>
            <a:ext cx="274851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 smtClean="0">
                <a:solidFill>
                  <a:srgbClr val="002855"/>
                </a:solidFill>
              </a:rPr>
              <a:t>Anthocyanins</a:t>
            </a:r>
            <a:r>
              <a:rPr lang="en-US" sz="2000" b="1" dirty="0" smtClean="0">
                <a:solidFill>
                  <a:srgbClr val="002855"/>
                </a:solidFill>
              </a:rPr>
              <a:t> (520 nm)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Color in red wine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2855"/>
                </a:solidFill>
              </a:rPr>
              <a:t>Copigmentation</a:t>
            </a:r>
            <a:endParaRPr lang="en-US" sz="2000" dirty="0" smtClean="0">
              <a:solidFill>
                <a:srgbClr val="00285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Polymeric pigments (510-580 nm)</a:t>
            </a:r>
          </a:p>
          <a:p>
            <a:r>
              <a:rPr lang="en-US" dirty="0">
                <a:solidFill>
                  <a:srgbClr val="002855"/>
                </a:solidFill>
              </a:rPr>
              <a:t>	</a:t>
            </a:r>
            <a:endParaRPr lang="en-US" dirty="0" smtClean="0">
              <a:solidFill>
                <a:srgbClr val="00285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678" y="1284352"/>
            <a:ext cx="2339175" cy="11361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6479861" y="2389650"/>
            <a:ext cx="26437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 smtClean="0">
                <a:solidFill>
                  <a:srgbClr val="002855"/>
                </a:solidFill>
              </a:rPr>
              <a:t>Hydroxycinnamic</a:t>
            </a:r>
            <a:r>
              <a:rPr lang="en-US" sz="2000" b="1" dirty="0" smtClean="0">
                <a:solidFill>
                  <a:srgbClr val="002855"/>
                </a:solidFill>
              </a:rPr>
              <a:t> acids (300-330 nm)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cofactor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105" y="3254643"/>
            <a:ext cx="2810469" cy="18986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6313105" y="5007771"/>
            <a:ext cx="286168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solidFill>
                  <a:srgbClr val="002855"/>
                </a:solidFill>
              </a:rPr>
              <a:t>Flavan-3-ols (280 nm)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Bitterness, astringency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Tannin sub-units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5454984" y="3097536"/>
            <a:ext cx="860726" cy="9813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454984" y="4498258"/>
            <a:ext cx="858121" cy="88490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 bwMode="auto">
          <a:xfrm>
            <a:off x="2639327" y="3867838"/>
            <a:ext cx="308129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White wine color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Polymerization reactions</a:t>
            </a:r>
          </a:p>
          <a:p>
            <a:r>
              <a:rPr lang="en-US" sz="2000" dirty="0">
                <a:solidFill>
                  <a:srgbClr val="002855"/>
                </a:solidFill>
              </a:rPr>
              <a:t>	</a:t>
            </a:r>
            <a:endParaRPr lang="en-US" sz="2000" dirty="0" smtClean="0">
              <a:solidFill>
                <a:srgbClr val="002855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9241" y="4944685"/>
            <a:ext cx="2782224" cy="187959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4816557" y="6150114"/>
            <a:ext cx="27462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 smtClean="0">
                <a:solidFill>
                  <a:srgbClr val="002855"/>
                </a:solidFill>
              </a:rPr>
              <a:t>Flavonols</a:t>
            </a:r>
            <a:r>
              <a:rPr lang="en-US" sz="2000" b="1" dirty="0" smtClean="0">
                <a:solidFill>
                  <a:srgbClr val="002855"/>
                </a:solidFill>
              </a:rPr>
              <a:t> (340-370 nm)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Cofactor</a:t>
            </a:r>
          </a:p>
        </p:txBody>
      </p:sp>
    </p:spTree>
    <p:extLst>
      <p:ext uri="{BB962C8B-B14F-4D97-AF65-F5344CB8AC3E}">
        <p14:creationId xmlns:p14="http://schemas.microsoft.com/office/powerpoint/2010/main" val="117224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Tannin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909" y="1131525"/>
            <a:ext cx="5778500" cy="5473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685799" y="1674912"/>
            <a:ext cx="2748513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 smtClean="0">
                <a:solidFill>
                  <a:srgbClr val="002855"/>
                </a:solidFill>
              </a:rPr>
              <a:t>Proanthocyanidins</a:t>
            </a:r>
            <a:r>
              <a:rPr lang="en-US" sz="2000" b="1" dirty="0" smtClean="0">
                <a:solidFill>
                  <a:srgbClr val="002855"/>
                </a:solidFill>
              </a:rPr>
              <a:t>/</a:t>
            </a:r>
          </a:p>
          <a:p>
            <a:r>
              <a:rPr lang="en-US" sz="2000" b="1" dirty="0" smtClean="0">
                <a:solidFill>
                  <a:srgbClr val="002855"/>
                </a:solidFill>
              </a:rPr>
              <a:t>tannin (280 nm)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Astringency, bitterness, </a:t>
            </a:r>
            <a:r>
              <a:rPr lang="en-US" sz="2000" dirty="0" err="1" smtClean="0">
                <a:solidFill>
                  <a:srgbClr val="002855"/>
                </a:solidFill>
              </a:rPr>
              <a:t>mouthfeel</a:t>
            </a:r>
            <a:endParaRPr lang="en-US" sz="2000" dirty="0" smtClean="0">
              <a:solidFill>
                <a:srgbClr val="00285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Polymerization reactions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Stabilizing color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2855"/>
                </a:solidFill>
              </a:rPr>
              <a:t>Wine aging</a:t>
            </a:r>
          </a:p>
          <a:p>
            <a:r>
              <a:rPr lang="en-US" dirty="0">
                <a:solidFill>
                  <a:srgbClr val="002855"/>
                </a:solidFill>
              </a:rPr>
              <a:t>	</a:t>
            </a:r>
            <a:endParaRPr lang="en-US" dirty="0" smtClean="0">
              <a:solidFill>
                <a:srgbClr val="0028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6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24254" y="5987562"/>
            <a:ext cx="1336431" cy="3692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72" y="4221088"/>
            <a:ext cx="398722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Extraction during fermentation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496944" cy="5229200"/>
          </a:xfrm>
        </p:spPr>
        <p:txBody>
          <a:bodyPr>
            <a:noAutofit/>
          </a:bodyPr>
          <a:lstStyle/>
          <a:p>
            <a:r>
              <a:rPr lang="en-GB" dirty="0" err="1" smtClean="0"/>
              <a:t>Anthocyanins</a:t>
            </a:r>
            <a:r>
              <a:rPr lang="en-GB" dirty="0" smtClean="0"/>
              <a:t> </a:t>
            </a:r>
            <a:r>
              <a:rPr lang="en-GB" dirty="0"/>
              <a:t>from </a:t>
            </a:r>
            <a:r>
              <a:rPr lang="en-GB" dirty="0" smtClean="0"/>
              <a:t>skins</a:t>
            </a:r>
          </a:p>
          <a:p>
            <a:pPr lvl="1"/>
            <a:r>
              <a:rPr lang="en-GB" dirty="0" smtClean="0"/>
              <a:t>Early during fermentation (3-5 days)</a:t>
            </a:r>
            <a:endParaRPr lang="en-GB" dirty="0"/>
          </a:p>
          <a:p>
            <a:r>
              <a:rPr lang="en-GB" dirty="0" smtClean="0"/>
              <a:t>Seed and skin tannin/</a:t>
            </a:r>
            <a:r>
              <a:rPr lang="en-GB" dirty="0" err="1" smtClean="0"/>
              <a:t>proanthocyanidins</a:t>
            </a:r>
            <a:r>
              <a:rPr lang="en-GB" dirty="0" smtClean="0"/>
              <a:t> (PA) </a:t>
            </a:r>
          </a:p>
          <a:p>
            <a:pPr lvl="1"/>
            <a:r>
              <a:rPr lang="en-GB" dirty="0" smtClean="0"/>
              <a:t>Increase extraction with temp, % </a:t>
            </a:r>
            <a:r>
              <a:rPr lang="en-GB" dirty="0" err="1" smtClean="0"/>
              <a:t>EtOH</a:t>
            </a:r>
            <a:endParaRPr lang="en-GB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Polymerization reactions</a:t>
            </a:r>
          </a:p>
          <a:p>
            <a:pPr marL="514350" lvl="1" indent="0">
              <a:buNone/>
            </a:pPr>
            <a:r>
              <a:rPr lang="en-GB" dirty="0"/>
              <a:t> </a:t>
            </a:r>
            <a:r>
              <a:rPr lang="en-GB" dirty="0" smtClean="0"/>
              <a:t>  between </a:t>
            </a:r>
            <a:r>
              <a:rPr lang="en-GB" dirty="0" err="1" smtClean="0"/>
              <a:t>anth</a:t>
            </a:r>
            <a:r>
              <a:rPr lang="en-GB" dirty="0" smtClean="0"/>
              <a:t> and PA or </a:t>
            </a:r>
          </a:p>
          <a:p>
            <a:pPr marL="514350" lvl="1" indent="0">
              <a:buNone/>
            </a:pPr>
            <a:r>
              <a:rPr lang="en-GB" dirty="0"/>
              <a:t> </a:t>
            </a:r>
            <a:r>
              <a:rPr lang="en-GB" dirty="0" smtClean="0"/>
              <a:t>  between PA and PA</a:t>
            </a:r>
          </a:p>
          <a:p>
            <a:pPr marL="914400" lvl="2" indent="0">
              <a:buNone/>
            </a:pPr>
            <a:endParaRPr lang="en-GB" dirty="0" smtClean="0"/>
          </a:p>
          <a:p>
            <a:pPr marL="914400" lvl="2" indent="0">
              <a:buNone/>
            </a:pPr>
            <a:endParaRPr lang="en-GB" dirty="0" smtClean="0"/>
          </a:p>
          <a:p>
            <a:pPr lvl="2"/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1" y="940777"/>
            <a:ext cx="7488832" cy="650631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Phenol Extraction</a:t>
            </a:r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35694" y="1484784"/>
            <a:ext cx="4896545" cy="3888432"/>
            <a:chOff x="1835695" y="1484784"/>
            <a:chExt cx="4543426" cy="3476377"/>
          </a:xfrm>
        </p:grpSpPr>
        <p:grpSp>
          <p:nvGrpSpPr>
            <p:cNvPr id="3" name="Group 2"/>
            <p:cNvGrpSpPr/>
            <p:nvPr/>
          </p:nvGrpSpPr>
          <p:grpSpPr>
            <a:xfrm>
              <a:off x="1835695" y="1484784"/>
              <a:ext cx="4543426" cy="3476377"/>
              <a:chOff x="1835695" y="1484784"/>
              <a:chExt cx="4543426" cy="3476377"/>
            </a:xfrm>
          </p:grpSpPr>
          <p:pic>
            <p:nvPicPr>
              <p:cNvPr id="5" name="Picture 4"/>
              <p:cNvPicPr/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2664"/>
              <a:stretch/>
            </p:blipFill>
            <p:spPr bwMode="auto">
              <a:xfrm>
                <a:off x="1835696" y="1484784"/>
                <a:ext cx="4543425" cy="317897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" name="Picture 5"/>
              <p:cNvPicPr/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835695" y="4366359"/>
                <a:ext cx="4543425" cy="59480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7" name="Rectangle 6"/>
            <p:cNvSpPr/>
            <p:nvPr/>
          </p:nvSpPr>
          <p:spPr>
            <a:xfrm>
              <a:off x="1979712" y="4366359"/>
              <a:ext cx="360040" cy="29740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1453" y="5507939"/>
            <a:ext cx="781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har char="•"/>
            </a:pPr>
            <a:r>
              <a:rPr lang="en-US" sz="2000" b="1" dirty="0">
                <a:solidFill>
                  <a:srgbClr val="00206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Extraction of malv-3-gluc during fermentation (Pinot noir)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0" y="6529588"/>
            <a:ext cx="7825153" cy="368891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1200" dirty="0" err="1" smtClean="0">
                <a:solidFill>
                  <a:schemeClr val="bg2"/>
                </a:solidFill>
                <a:latin typeface="+mn-lt"/>
              </a:rPr>
              <a:t>Cortell</a:t>
            </a:r>
            <a:r>
              <a:rPr lang="en-US" sz="1200" dirty="0" smtClean="0">
                <a:solidFill>
                  <a:schemeClr val="bg2"/>
                </a:solidFill>
                <a:latin typeface="+mn-lt"/>
              </a:rPr>
              <a:t> et al., (2007) J. Agric. Food Chem. 55: 6585-6595.</a:t>
            </a:r>
          </a:p>
          <a:p>
            <a:pPr algn="l"/>
            <a:r>
              <a:rPr lang="en-US" sz="1200" dirty="0" err="1" smtClean="0">
                <a:solidFill>
                  <a:schemeClr val="bg2"/>
                </a:solidFill>
                <a:latin typeface="+mn-lt"/>
              </a:rPr>
              <a:t>Casassa</a:t>
            </a:r>
            <a:r>
              <a:rPr lang="en-US" sz="1200" dirty="0" smtClean="0">
                <a:solidFill>
                  <a:schemeClr val="bg2"/>
                </a:solidFill>
                <a:latin typeface="+mn-lt"/>
              </a:rPr>
              <a:t> and Harbertson (2014) </a:t>
            </a:r>
            <a:r>
              <a:rPr lang="en-US" sz="1200" dirty="0" err="1" smtClean="0">
                <a:solidFill>
                  <a:schemeClr val="bg2"/>
                </a:solidFill>
                <a:latin typeface="+mn-lt"/>
              </a:rPr>
              <a:t>Annu</a:t>
            </a:r>
            <a:r>
              <a:rPr lang="en-US" sz="1200" dirty="0" smtClean="0">
                <a:solidFill>
                  <a:schemeClr val="bg2"/>
                </a:solidFill>
                <a:latin typeface="+mn-lt"/>
              </a:rPr>
              <a:t>. Rev. Food Sci. Technol. 5: 83-109</a:t>
            </a:r>
            <a:endParaRPr lang="en-US" sz="120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953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80293" y="5987562"/>
            <a:ext cx="1397976" cy="38686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23092" y="6490741"/>
            <a:ext cx="8950570" cy="48155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1200" dirty="0" err="1">
                <a:solidFill>
                  <a:schemeClr val="bg2"/>
                </a:solidFill>
              </a:rPr>
              <a:t>Cerpa</a:t>
            </a:r>
            <a:r>
              <a:rPr lang="en-GB" sz="1200" dirty="0">
                <a:solidFill>
                  <a:schemeClr val="bg2"/>
                </a:solidFill>
              </a:rPr>
              <a:t>-Calderon and Kennedy (2008) J. Agric. Food Chem. 56 (19): 9006-9014; </a:t>
            </a:r>
          </a:p>
          <a:p>
            <a:pPr>
              <a:defRPr/>
            </a:pPr>
            <a:r>
              <a:rPr lang="en-GB" sz="1200" dirty="0" err="1">
                <a:solidFill>
                  <a:schemeClr val="bg2"/>
                </a:solidFill>
              </a:rPr>
              <a:t>Sacchi</a:t>
            </a:r>
            <a:r>
              <a:rPr lang="en-GB" sz="1200" dirty="0">
                <a:solidFill>
                  <a:schemeClr val="bg2"/>
                </a:solidFill>
              </a:rPr>
              <a:t>, et al., (2005)  Am. J. Enol. </a:t>
            </a:r>
            <a:r>
              <a:rPr lang="en-GB" sz="1200" dirty="0" err="1">
                <a:solidFill>
                  <a:schemeClr val="bg2"/>
                </a:solidFill>
              </a:rPr>
              <a:t>Vitic</a:t>
            </a:r>
            <a:r>
              <a:rPr lang="en-GB" sz="1200" dirty="0">
                <a:solidFill>
                  <a:schemeClr val="bg2"/>
                </a:solidFill>
              </a:rPr>
              <a:t>. 56 (3): 197-206.</a:t>
            </a: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0293" y="949568"/>
            <a:ext cx="8563708" cy="68580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Sorting and maceration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580293" y="1635369"/>
            <a:ext cx="8136669" cy="44579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Very little scientific data on sorting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Discussed later today (A. Oberholster)</a:t>
            </a:r>
            <a:endParaRPr lang="en-GB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Crushing</a:t>
            </a: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Study with Merlot, 0 – 100 % crushed fruit, 25% increments 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20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Cerpa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-Calderon et al., 2008)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75% fruit  skin 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and seed PA 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(79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%) </a:t>
            </a:r>
          </a:p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8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344" y="4223785"/>
            <a:ext cx="3637138" cy="260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81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80293" y="5987562"/>
            <a:ext cx="1397976" cy="38686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23092" y="6180992"/>
            <a:ext cx="8950570" cy="791307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Busse-Valverde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(2010) J. Agric. Food Chem. (58) 21: 11333-11339;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Casassa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(2015) Food Chem. 50: 1044-1055;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Damijanic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(2011)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Croation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J. Food Sci. Technol. 3 (2): 16-25; Gardner et al., (2011) Am. J.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Enol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Vit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62 (1): 81-90; Moreno et al., (2013)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Eru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. Food Res. Technol. 236: 473-481;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Puertas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,  et al., (2008) Food Sci. Tech. Int. 14 (Suppl. 5): 21-27; </a:t>
            </a:r>
            <a:r>
              <a:rPr lang="en-GB" sz="1200" dirty="0" err="1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Vásquez</a:t>
            </a:r>
            <a:r>
              <a:rPr lang="en-GB" sz="1200" dirty="0" smtClean="0">
                <a:solidFill>
                  <a:schemeClr val="bg2"/>
                </a:solidFill>
                <a:latin typeface="+mn-lt"/>
                <a:cs typeface="Lucida Sans Unicode" panose="020B0602030504020204" pitchFamily="34" charset="0"/>
              </a:rPr>
              <a:t> et al., (2010) Eur. Food Res. Technol. 231:789-802.</a:t>
            </a:r>
            <a:endParaRPr lang="en-GB" sz="1200" dirty="0">
              <a:solidFill>
                <a:schemeClr val="bg2"/>
              </a:solidFill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80293" y="949568"/>
            <a:ext cx="8563708" cy="68580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Cold soak/maceration</a:t>
            </a:r>
          </a:p>
        </p:txBody>
      </p:sp>
      <p:sp>
        <p:nvSpPr>
          <p:cNvPr id="629763" name="Rectangle 3"/>
          <p:cNvSpPr>
            <a:spLocks noChangeArrowheads="1"/>
          </p:cNvSpPr>
          <p:nvPr/>
        </p:nvSpPr>
        <p:spPr bwMode="auto">
          <a:xfrm>
            <a:off x="580293" y="1635369"/>
            <a:ext cx="8136669" cy="44579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Must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at 10 – 15°C for several days before fermentation </a:t>
            </a: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marL="914400" lvl="1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Results are varies in and between varieties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Color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↑↔↓ </a:t>
            </a:r>
          </a:p>
          <a:p>
            <a:pPr marL="1828800" lvl="3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Pinot noir show mostly no or </a:t>
            </a:r>
            <a:r>
              <a:rPr lang="en-GB" sz="2000" b="1" dirty="0" err="1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neg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effect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 </a:t>
            </a:r>
            <a:r>
              <a:rPr lang="en-GB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Seed 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tannin 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(</a:t>
            </a:r>
            <a:r>
              <a:rPr lang="en-GB" sz="2000" b="1" dirty="0" err="1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Busse-Valverde</a:t>
            </a:r>
            <a:r>
              <a:rPr lang="en-GB" sz="2000" b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et al., </a:t>
            </a:r>
            <a:r>
              <a:rPr lang="en-GB" sz="2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2010,  Moreno et al., 2013)</a:t>
            </a: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Symbol"/>
              </a:rPr>
              <a:t>Potential factors: berry ripeness and starting grape composition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b="1" dirty="0" smtClean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2977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davis vande-presentation-template_revphotos2">
  <a:themeElements>
    <a:clrScheme name="UC Davis">
      <a:dk1>
        <a:srgbClr val="000000"/>
      </a:dk1>
      <a:lt1>
        <a:srgbClr val="FFFFFF"/>
      </a:lt1>
      <a:dk2>
        <a:srgbClr val="10034C"/>
      </a:dk2>
      <a:lt2>
        <a:srgbClr val="D5A953"/>
      </a:lt2>
      <a:accent1>
        <a:srgbClr val="FFFFFF"/>
      </a:accent1>
      <a:accent2>
        <a:srgbClr val="FFFFFF"/>
      </a:accent2>
      <a:accent3>
        <a:srgbClr val="AAAAB2"/>
      </a:accent3>
      <a:accent4>
        <a:srgbClr val="DADADA"/>
      </a:accent4>
      <a:accent5>
        <a:srgbClr val="FFFFFF"/>
      </a:accent5>
      <a:accent6>
        <a:srgbClr val="E7E7E7"/>
      </a:accent6>
      <a:hlink>
        <a:srgbClr val="FFFFFF"/>
      </a:hlink>
      <a:folHlink>
        <a:srgbClr val="FFFFFF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>
          <a:defRPr dirty="0" smtClean="0">
            <a:solidFill>
              <a:srgbClr val="C99700"/>
            </a:solidFill>
          </a:defRPr>
        </a:defPPr>
      </a:lstStyle>
    </a:tx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D9BE59"/>
        </a:dk1>
        <a:lt1>
          <a:srgbClr val="FFFFFF"/>
        </a:lt1>
        <a:dk2>
          <a:srgbClr val="FFFFFF"/>
        </a:dk2>
        <a:lt2>
          <a:srgbClr val="000000"/>
        </a:lt2>
        <a:accent1>
          <a:srgbClr val="E3DC85"/>
        </a:accent1>
        <a:accent2>
          <a:srgbClr val="B9C7D9"/>
        </a:accent2>
        <a:accent3>
          <a:srgbClr val="FFFFFF"/>
        </a:accent3>
        <a:accent4>
          <a:srgbClr val="B9A24B"/>
        </a:accent4>
        <a:accent5>
          <a:srgbClr val="EFEBC2"/>
        </a:accent5>
        <a:accent6>
          <a:srgbClr val="A7B4C4"/>
        </a:accent6>
        <a:hlink>
          <a:srgbClr val="E1E7B7"/>
        </a:hlink>
        <a:folHlink>
          <a:srgbClr val="7892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ucdavis vande-presentation-template_revphotos2</Template>
  <TotalTime>0</TotalTime>
  <Words>2364</Words>
  <Application>Microsoft Office PowerPoint</Application>
  <PresentationFormat>On-screen Show (4:3)</PresentationFormat>
  <Paragraphs>292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Arial</vt:lpstr>
      <vt:lpstr>Calibri</vt:lpstr>
      <vt:lpstr>Lucida Sans</vt:lpstr>
      <vt:lpstr>Lucida Sans Unicode</vt:lpstr>
      <vt:lpstr>Symbol</vt:lpstr>
      <vt:lpstr>Times</vt:lpstr>
      <vt:lpstr>Times New Roman</vt:lpstr>
      <vt:lpstr>Verdana</vt:lpstr>
      <vt:lpstr>ucdavis vande-presentation-template_revphotos2</vt:lpstr>
      <vt:lpstr>Overview of fermentation factors that impact wine composition</vt:lpstr>
      <vt:lpstr>Content: Fermentation Factors</vt:lpstr>
      <vt:lpstr>Content: Fermentation Factors</vt:lpstr>
      <vt:lpstr>Grape phenolics</vt:lpstr>
      <vt:lpstr>Tannin</vt:lpstr>
      <vt:lpstr>Extraction during fermentation</vt:lpstr>
      <vt:lpstr>Phenol Extraction</vt:lpstr>
      <vt:lpstr>Sorting and maceration</vt:lpstr>
      <vt:lpstr>Cold soak/maceration</vt:lpstr>
      <vt:lpstr>Cold Soak: Cab Sauv</vt:lpstr>
      <vt:lpstr>Cold soak – other factors</vt:lpstr>
      <vt:lpstr>Saignée (prefermentation juice runoff)</vt:lpstr>
      <vt:lpstr>Heat treatment</vt:lpstr>
      <vt:lpstr>Fermentation additions</vt:lpstr>
      <vt:lpstr>Fermentation additions</vt:lpstr>
      <vt:lpstr>Macerating Enzymes</vt:lpstr>
      <vt:lpstr>Macerating Enzymes</vt:lpstr>
      <vt:lpstr>Use of Exogenous/Commercial Tannin</vt:lpstr>
      <vt:lpstr>Tannin addition</vt:lpstr>
      <vt:lpstr>Condensed tannin addition</vt:lpstr>
      <vt:lpstr>Condensed tannin addition</vt:lpstr>
      <vt:lpstr>Fermentation with oak </vt:lpstr>
      <vt:lpstr>Fermentation Temperature</vt:lpstr>
      <vt:lpstr>Influence of temp on extraction</vt:lpstr>
      <vt:lpstr>Cap Management</vt:lpstr>
      <vt:lpstr>Influences on extraction: Cap Management</vt:lpstr>
      <vt:lpstr>Pump-over frequency/volume</vt:lpstr>
      <vt:lpstr>Extended maceration</vt:lpstr>
      <vt:lpstr>Extended maceration</vt:lpstr>
      <vt:lpstr>Concluding remarks</vt:lpstr>
    </vt:vector>
  </TitlesOfParts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2015-06-05T04:19:18Z</dcterms:created>
  <dcterms:modified xsi:type="dcterms:W3CDTF">2015-06-08T17:52:29Z</dcterms:modified>
</cp:coreProperties>
</file>