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75" r:id="rId2"/>
    <p:sldId id="388" r:id="rId3"/>
    <p:sldId id="382" r:id="rId4"/>
    <p:sldId id="373" r:id="rId5"/>
    <p:sldId id="352" r:id="rId6"/>
    <p:sldId id="366" r:id="rId7"/>
    <p:sldId id="393" r:id="rId8"/>
    <p:sldId id="384" r:id="rId9"/>
    <p:sldId id="362" r:id="rId10"/>
    <p:sldId id="364" r:id="rId11"/>
    <p:sldId id="379" r:id="rId12"/>
    <p:sldId id="381" r:id="rId13"/>
    <p:sldId id="363" r:id="rId14"/>
    <p:sldId id="365" r:id="rId15"/>
    <p:sldId id="394" r:id="rId16"/>
    <p:sldId id="368" r:id="rId17"/>
    <p:sldId id="395" r:id="rId18"/>
    <p:sldId id="398" r:id="rId19"/>
    <p:sldId id="354" r:id="rId20"/>
    <p:sldId id="360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0000"/>
    <a:srgbClr val="FF3399"/>
    <a:srgbClr val="CC0066"/>
    <a:srgbClr val="FF0066"/>
    <a:srgbClr val="669900"/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3590" autoAdjust="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313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Color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753</c:v>
                </c:pt>
                <c:pt idx="1">
                  <c:v>840</c:v>
                </c:pt>
                <c:pt idx="2">
                  <c:v>659</c:v>
                </c:pt>
                <c:pt idx="3">
                  <c:v>890</c:v>
                </c:pt>
                <c:pt idx="4">
                  <c:v>975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Tannin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980</c:v>
                </c:pt>
                <c:pt idx="1">
                  <c:v>750</c:v>
                </c:pt>
                <c:pt idx="2">
                  <c:v>650</c:v>
                </c:pt>
                <c:pt idx="3">
                  <c:v>980</c:v>
                </c:pt>
                <c:pt idx="4">
                  <c:v>1075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101184"/>
        <c:axId val="132055024"/>
      </c:barChart>
      <c:catAx>
        <c:axId val="13210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2055024"/>
        <c:crosses val="autoZero"/>
        <c:auto val="1"/>
        <c:lblAlgn val="ctr"/>
        <c:lblOffset val="100"/>
        <c:noMultiLvlLbl val="0"/>
      </c:catAx>
      <c:valAx>
        <c:axId val="132055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1011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0ABDC5-63F3-4273-9EB4-E86110EFE7B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65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E1ACC6-4126-48A9-9888-AA9A44E146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510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43DCB-8FFD-47B1-AEF9-2985DF79112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vintage is different and gives us different levels of phenolics</a:t>
            </a:r>
          </a:p>
          <a:p>
            <a:r>
              <a:rPr lang="en-US" dirty="0"/>
              <a:t>Grower is involved in achieving this style</a:t>
            </a:r>
          </a:p>
          <a:p>
            <a:r>
              <a:rPr lang="en-US" dirty="0"/>
              <a:t>Grower has greater sense of ownership to the wine and each vintage</a:t>
            </a:r>
          </a:p>
        </p:txBody>
      </p:sp>
    </p:spTree>
    <p:extLst>
      <p:ext uri="{BB962C8B-B14F-4D97-AF65-F5344CB8AC3E}">
        <p14:creationId xmlns:p14="http://schemas.microsoft.com/office/powerpoint/2010/main" val="802411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F3D7B1-F298-4F9B-9E4C-E147A4D5F4A5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growers were intimidated by wine tasting and too winemaker’s opinion of wine quality for granted</a:t>
            </a:r>
          </a:p>
          <a:p>
            <a:r>
              <a:rPr lang="en-US" dirty="0"/>
              <a:t>Phenolics give growers greater authority and understanding of wines</a:t>
            </a:r>
          </a:p>
          <a:p>
            <a:r>
              <a:rPr lang="en-US" dirty="0"/>
              <a:t>Growers are concerned with antho and tann # rather than brix and pH</a:t>
            </a:r>
          </a:p>
        </p:txBody>
      </p:sp>
    </p:spTree>
    <p:extLst>
      <p:ext uri="{BB962C8B-B14F-4D97-AF65-F5344CB8AC3E}">
        <p14:creationId xmlns:p14="http://schemas.microsoft.com/office/powerpoint/2010/main" val="413810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55C5D3-6958-458A-BB3D-918D7E7E0622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05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280B8-BF2C-42F5-B6CC-552D9FEA4F61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963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20764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60769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0" y="22860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80772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610100"/>
            <a:ext cx="80772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2860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22860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610100"/>
            <a:ext cx="80772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8" name="Picture 14" descr="FFCP_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228600"/>
            <a:ext cx="1447800" cy="920750"/>
          </a:xfrm>
          <a:prstGeom prst="rect">
            <a:avLst/>
          </a:prstGeom>
          <a:noFill/>
        </p:spPr>
      </p:pic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1524000" y="914400"/>
            <a:ext cx="6781800" cy="0"/>
          </a:xfrm>
          <a:prstGeom prst="line">
            <a:avLst/>
          </a:prstGeom>
          <a:noFill/>
          <a:ln w="25400">
            <a:solidFill>
              <a:srgbClr val="FFCC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500" b="1">
          <a:solidFill>
            <a:srgbClr val="6699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Microsoft_Excel_97-2003_Worksheet3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5.emf"/><Relationship Id="rId4" Type="http://schemas.openxmlformats.org/officeDocument/2006/relationships/oleObject" Target="../embeddings/Microsoft_Excel_97-2003_Worksheet4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17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Microsoft_Excel_97-2003_Worksheet5.xls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Microsoft_Excel_97-2003_Worksheet6.xls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2" name="Picture 12" descr="panorama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-24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78890" name="Rectangle 10"/>
          <p:cNvSpPr>
            <a:spLocks noGrp="1" noChangeArrowheads="1"/>
          </p:cNvSpPr>
          <p:nvPr>
            <p:ph type="title"/>
          </p:nvPr>
        </p:nvSpPr>
        <p:spPr>
          <a:xfrm flipH="1">
            <a:off x="1371600" y="228600"/>
            <a:ext cx="76200" cy="76200"/>
          </a:xfrm>
        </p:spPr>
        <p:txBody>
          <a:bodyPr/>
          <a:lstStyle/>
          <a:p>
            <a:endParaRPr lang="en-US" sz="2000" dirty="0"/>
          </a:p>
        </p:txBody>
      </p:sp>
      <p:sp>
        <p:nvSpPr>
          <p:cNvPr id="3788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3276600"/>
            <a:ext cx="3962400" cy="44958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Garamond" pitchFamily="18" charset="0"/>
              </a:rPr>
              <a:t>     </a:t>
            </a:r>
            <a:r>
              <a:rPr lang="en-US" sz="2800" b="1" dirty="0" smtClean="0">
                <a:latin typeface="Garamond" pitchFamily="18" charset="0"/>
              </a:rPr>
              <a:t>Red Wine Strategies</a:t>
            </a:r>
            <a:endParaRPr lang="en-US" sz="2800" b="1" dirty="0">
              <a:latin typeface="Garamond" pitchFamily="18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Garamond" pitchFamily="18" charset="0"/>
              </a:rPr>
              <a:t>      </a:t>
            </a:r>
            <a:r>
              <a:rPr lang="en-US" sz="2000" b="1" dirty="0" smtClean="0">
                <a:latin typeface="Garamond" pitchFamily="18" charset="0"/>
              </a:rPr>
              <a:t>       </a:t>
            </a:r>
            <a:r>
              <a:rPr lang="en-US" sz="2000" b="1" dirty="0">
                <a:latin typeface="Garamond" pitchFamily="18" charset="0"/>
              </a:rPr>
              <a:t>(Phenolics Focus)</a:t>
            </a:r>
          </a:p>
          <a:p>
            <a:pPr>
              <a:buFontTx/>
              <a:buNone/>
            </a:pPr>
            <a:endParaRPr lang="en-US" sz="1500" b="1" dirty="0"/>
          </a:p>
          <a:p>
            <a:pPr>
              <a:buFontTx/>
              <a:buNone/>
            </a:pPr>
            <a:r>
              <a:rPr lang="en-US" sz="1500" b="1" dirty="0"/>
              <a:t>                           </a:t>
            </a:r>
            <a:r>
              <a:rPr lang="en-US" sz="1800" b="1" dirty="0">
                <a:latin typeface="Garamond" pitchFamily="18" charset="0"/>
              </a:rPr>
              <a:t>Corey Beck </a:t>
            </a:r>
          </a:p>
          <a:p>
            <a:pPr>
              <a:buFontTx/>
              <a:buNone/>
            </a:pPr>
            <a:r>
              <a:rPr lang="en-US" sz="1800" b="1" dirty="0">
                <a:latin typeface="Garamond" pitchFamily="18" charset="0"/>
              </a:rPr>
              <a:t>            Director of Winemaking</a:t>
            </a:r>
          </a:p>
          <a:p>
            <a:pPr>
              <a:buFontTx/>
              <a:buNone/>
            </a:pPr>
            <a:r>
              <a:rPr lang="en-US" sz="1800" b="1" dirty="0">
                <a:latin typeface="Garamond" pitchFamily="18" charset="0"/>
              </a:rPr>
              <a:t>            Francis Coppola Winery</a:t>
            </a:r>
          </a:p>
          <a:p>
            <a:pPr>
              <a:buFontTx/>
              <a:buNone/>
            </a:pPr>
            <a:r>
              <a:rPr lang="en-US" sz="1800" b="1" dirty="0">
                <a:latin typeface="Garamond" pitchFamily="18" charset="0"/>
              </a:rPr>
              <a:t>                    </a:t>
            </a:r>
            <a:r>
              <a:rPr lang="en-US" sz="1800" b="1" dirty="0" smtClean="0">
                <a:latin typeface="Garamond" pitchFamily="18" charset="0"/>
              </a:rPr>
              <a:t>June 6</a:t>
            </a:r>
            <a:r>
              <a:rPr lang="en-US" sz="1800" b="1" baseline="30000" dirty="0" smtClean="0">
                <a:latin typeface="Garamond" pitchFamily="18" charset="0"/>
              </a:rPr>
              <a:t>th</a:t>
            </a:r>
            <a:r>
              <a:rPr lang="en-US" sz="1800" b="1" dirty="0" smtClean="0">
                <a:latin typeface="Garamond" pitchFamily="18" charset="0"/>
              </a:rPr>
              <a:t> 2014</a:t>
            </a:r>
            <a:endParaRPr lang="en-US" sz="1800" b="1" dirty="0">
              <a:latin typeface="Garamond" pitchFamily="18" charset="0"/>
            </a:endParaRPr>
          </a:p>
          <a:p>
            <a:endParaRPr lang="en-US" sz="1800" b="1" dirty="0">
              <a:latin typeface="Garamond" pitchFamily="18" charset="0"/>
            </a:endParaRPr>
          </a:p>
          <a:p>
            <a:pPr>
              <a:buFontTx/>
              <a:buNone/>
            </a:pPr>
            <a:endParaRPr lang="en-US" sz="18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543800" cy="838200"/>
          </a:xfrm>
        </p:spPr>
        <p:txBody>
          <a:bodyPr/>
          <a:lstStyle/>
          <a:p>
            <a:r>
              <a:rPr lang="en-US" sz="2000" dirty="0">
                <a:latin typeface="Garamond" pitchFamily="18" charset="0"/>
              </a:rPr>
              <a:t>                           </a:t>
            </a:r>
            <a:r>
              <a:rPr lang="en-US" sz="2800" b="1" dirty="0">
                <a:latin typeface="Garamond" pitchFamily="18" charset="0"/>
              </a:rPr>
              <a:t>Measuring Tannin</a:t>
            </a:r>
            <a:br>
              <a:rPr lang="en-US" sz="2800" b="1" dirty="0">
                <a:latin typeface="Garamond" pitchFamily="18" charset="0"/>
              </a:rPr>
            </a:br>
            <a:r>
              <a:rPr lang="en-US" sz="2800" b="1" dirty="0">
                <a:latin typeface="Garamond" pitchFamily="18" charset="0"/>
              </a:rPr>
              <a:t>   </a:t>
            </a:r>
            <a:r>
              <a:rPr lang="en-US" sz="2200" b="1" dirty="0" smtClean="0">
                <a:latin typeface="Garamond" pitchFamily="18" charset="0"/>
              </a:rPr>
              <a:t>Blending Zinfandel and Petite Sirah during fermentation</a:t>
            </a:r>
            <a:endParaRPr lang="en-US" sz="2200" b="1" dirty="0">
              <a:latin typeface="Garamond" pitchFamily="18" charset="0"/>
            </a:endParaRPr>
          </a:p>
        </p:txBody>
      </p:sp>
      <p:graphicFrame>
        <p:nvGraphicFramePr>
          <p:cNvPr id="35635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35000" y="1143000"/>
          <a:ext cx="8509000" cy="531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356" name="Chart" r:id="rId3" imgW="8077200" imgH="5048250" progId="MSGraph.Chart.8">
                  <p:embed followColorScheme="full"/>
                </p:oleObj>
              </mc:Choice>
              <mc:Fallback>
                <p:oleObj name="Chart" r:id="rId3" imgW="8077200" imgH="5048250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1143000"/>
                        <a:ext cx="8509000" cy="531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56" name="Text Box 4"/>
          <p:cNvSpPr txBox="1">
            <a:spLocks noChangeArrowheads="1"/>
          </p:cNvSpPr>
          <p:nvPr/>
        </p:nvSpPr>
        <p:spPr bwMode="auto">
          <a:xfrm>
            <a:off x="2743200" y="6096000"/>
            <a:ext cx="354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DAYS IN FERMENTOR</a:t>
            </a:r>
          </a:p>
        </p:txBody>
      </p:sp>
      <p:sp>
        <p:nvSpPr>
          <p:cNvPr id="356357" name="Text Box 5"/>
          <p:cNvSpPr txBox="1">
            <a:spLocks noChangeArrowheads="1"/>
          </p:cNvSpPr>
          <p:nvPr/>
        </p:nvSpPr>
        <p:spPr bwMode="auto">
          <a:xfrm rot="16200000">
            <a:off x="81756" y="3118644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latin typeface="Garamond" pitchFamily="18" charset="0"/>
              </a:rPr>
              <a:t>PPM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ramond" pitchFamily="18" charset="0"/>
              </a:rPr>
              <a:t>  Fining Agent (Gelsol) and it’s Effect on Tannin</a:t>
            </a:r>
          </a:p>
        </p:txBody>
      </p:sp>
      <p:graphicFrame>
        <p:nvGraphicFramePr>
          <p:cNvPr id="392197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838200" y="1524000"/>
          <a:ext cx="83058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98" name="Chart" r:id="rId4" imgW="8077200" imgH="4495800" progId="MSGraph.Chart.8">
                  <p:embed followColorScheme="full"/>
                </p:oleObj>
              </mc:Choice>
              <mc:Fallback>
                <p:oleObj name="Chart" r:id="rId4" imgW="8077200" imgH="44958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524000"/>
                        <a:ext cx="8305800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6969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2198" name="Text Box 6"/>
          <p:cNvSpPr txBox="1">
            <a:spLocks noChangeArrowheads="1"/>
          </p:cNvSpPr>
          <p:nvPr/>
        </p:nvSpPr>
        <p:spPr bwMode="auto">
          <a:xfrm rot="16200000">
            <a:off x="114300" y="34671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PPM</a:t>
            </a:r>
          </a:p>
        </p:txBody>
      </p:sp>
      <p:sp>
        <p:nvSpPr>
          <p:cNvPr id="392199" name="Text Box 7"/>
          <p:cNvSpPr txBox="1">
            <a:spLocks noChangeArrowheads="1"/>
          </p:cNvSpPr>
          <p:nvPr/>
        </p:nvSpPr>
        <p:spPr bwMode="auto">
          <a:xfrm>
            <a:off x="2971800" y="6248400"/>
            <a:ext cx="212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Rates of Gelsol</a:t>
            </a:r>
          </a:p>
        </p:txBody>
      </p:sp>
      <p:sp>
        <p:nvSpPr>
          <p:cNvPr id="392200" name="Text Box 8"/>
          <p:cNvSpPr txBox="1">
            <a:spLocks noChangeArrowheads="1"/>
          </p:cNvSpPr>
          <p:nvPr/>
        </p:nvSpPr>
        <p:spPr bwMode="auto">
          <a:xfrm>
            <a:off x="2895600" y="1066800"/>
            <a:ext cx="35346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latin typeface="Garamond" pitchFamily="18" charset="0"/>
              </a:rPr>
              <a:t>2009 Dry Creek </a:t>
            </a:r>
            <a:r>
              <a:rPr lang="en-US" b="1" dirty="0">
                <a:latin typeface="Garamond" pitchFamily="18" charset="0"/>
              </a:rPr>
              <a:t>Zinfandel</a:t>
            </a:r>
          </a:p>
        </p:txBody>
      </p:sp>
      <p:sp>
        <p:nvSpPr>
          <p:cNvPr id="392204" name="Text Box 12"/>
          <p:cNvSpPr txBox="1">
            <a:spLocks noChangeArrowheads="1"/>
          </p:cNvSpPr>
          <p:nvPr/>
        </p:nvSpPr>
        <p:spPr bwMode="auto">
          <a:xfrm>
            <a:off x="5943600" y="2743200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12%</a:t>
            </a:r>
            <a:r>
              <a:rPr lang="en-US" dirty="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392205" name="AutoShape 13"/>
          <p:cNvSpPr>
            <a:spLocks noChangeArrowheads="1"/>
          </p:cNvSpPr>
          <p:nvPr/>
        </p:nvSpPr>
        <p:spPr bwMode="auto">
          <a:xfrm>
            <a:off x="6705600" y="2286000"/>
            <a:ext cx="485775" cy="1600200"/>
          </a:xfrm>
          <a:prstGeom prst="downArrow">
            <a:avLst>
              <a:gd name="adj1" fmla="val 50000"/>
              <a:gd name="adj2" fmla="val 82353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838200"/>
          </a:xfrm>
        </p:spPr>
        <p:txBody>
          <a:bodyPr/>
          <a:lstStyle/>
          <a:p>
            <a:r>
              <a:rPr lang="en-US" dirty="0">
                <a:latin typeface="Garamond" pitchFamily="18" charset="0"/>
              </a:rPr>
              <a:t>     </a:t>
            </a:r>
            <a:r>
              <a:rPr lang="en-US" b="1" dirty="0">
                <a:latin typeface="Garamond" pitchFamily="18" charset="0"/>
              </a:rPr>
              <a:t>Fining Agent (Gelsol) and it’s Effect on Anthocyanin</a:t>
            </a:r>
          </a:p>
        </p:txBody>
      </p:sp>
      <p:graphicFrame>
        <p:nvGraphicFramePr>
          <p:cNvPr id="396291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838200" y="1524000"/>
          <a:ext cx="83058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292" name="Chart" r:id="rId4" imgW="8077200" imgH="4495800" progId="MSGraph.Chart.8">
                  <p:embed followColorScheme="full"/>
                </p:oleObj>
              </mc:Choice>
              <mc:Fallback>
                <p:oleObj name="Chart" r:id="rId4" imgW="8077200" imgH="4495800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524000"/>
                        <a:ext cx="8305800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6969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292" name="Text Box 4"/>
          <p:cNvSpPr txBox="1">
            <a:spLocks noChangeArrowheads="1"/>
          </p:cNvSpPr>
          <p:nvPr/>
        </p:nvSpPr>
        <p:spPr bwMode="auto">
          <a:xfrm rot="16200000">
            <a:off x="114300" y="34671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PPM</a:t>
            </a:r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2971800" y="6248400"/>
            <a:ext cx="212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Rates of Gelsol</a:t>
            </a:r>
          </a:p>
        </p:txBody>
      </p:sp>
      <p:sp>
        <p:nvSpPr>
          <p:cNvPr id="396294" name="Text Box 6"/>
          <p:cNvSpPr txBox="1">
            <a:spLocks noChangeArrowheads="1"/>
          </p:cNvSpPr>
          <p:nvPr/>
        </p:nvSpPr>
        <p:spPr bwMode="auto">
          <a:xfrm>
            <a:off x="2667000" y="1066800"/>
            <a:ext cx="35346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latin typeface="Garamond" pitchFamily="18" charset="0"/>
              </a:rPr>
              <a:t>2009 Dry Creek </a:t>
            </a:r>
            <a:r>
              <a:rPr lang="en-US" b="1" dirty="0">
                <a:latin typeface="Garamond" pitchFamily="18" charset="0"/>
              </a:rPr>
              <a:t>Zinfandel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7" name="Rectangle 9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7543800" cy="838200"/>
          </a:xfrm>
        </p:spPr>
        <p:txBody>
          <a:bodyPr/>
          <a:lstStyle/>
          <a:p>
            <a:r>
              <a:rPr lang="en-US" sz="2800" b="1" dirty="0">
                <a:latin typeface="Garamond" pitchFamily="18" charset="0"/>
              </a:rPr>
              <a:t>     Phenolic Assay Assists in Defining Style</a:t>
            </a:r>
          </a:p>
        </p:txBody>
      </p:sp>
      <p:sp>
        <p:nvSpPr>
          <p:cNvPr id="35533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4495800" cy="4648200"/>
          </a:xfrm>
        </p:spPr>
        <p:txBody>
          <a:bodyPr/>
          <a:lstStyle/>
          <a:p>
            <a:r>
              <a:rPr lang="en-US" sz="2400" dirty="0">
                <a:latin typeface="Garamond" pitchFamily="18" charset="0"/>
              </a:rPr>
              <a:t>Use of Phenolic Assay to Plot Anthocyanin and Tannin</a:t>
            </a:r>
          </a:p>
          <a:p>
            <a:r>
              <a:rPr lang="en-US" sz="2400" dirty="0">
                <a:latin typeface="Garamond" pitchFamily="18" charset="0"/>
              </a:rPr>
              <a:t>Helps with vineyard and varietal selection</a:t>
            </a:r>
          </a:p>
          <a:p>
            <a:r>
              <a:rPr lang="en-US" sz="2400" dirty="0">
                <a:latin typeface="Garamond" pitchFamily="18" charset="0"/>
              </a:rPr>
              <a:t>Use Phenolic Assay as a tool to help define program and asses quality</a:t>
            </a:r>
          </a:p>
          <a:p>
            <a:r>
              <a:rPr lang="en-US" sz="2400" dirty="0">
                <a:latin typeface="Garamond" pitchFamily="18" charset="0"/>
              </a:rPr>
              <a:t>Keeps vintages consistent</a:t>
            </a:r>
          </a:p>
          <a:p>
            <a:r>
              <a:rPr lang="en-US" sz="2400" dirty="0">
                <a:latin typeface="Garamond" pitchFamily="18" charset="0"/>
              </a:rPr>
              <a:t>Creates history of vineyards/growers for winemaking team and owners</a:t>
            </a:r>
          </a:p>
          <a:p>
            <a:endParaRPr lang="en-US" sz="2400" dirty="0">
              <a:latin typeface="Garamond" pitchFamily="18" charset="0"/>
            </a:endParaRPr>
          </a:p>
        </p:txBody>
      </p:sp>
      <p:sp>
        <p:nvSpPr>
          <p:cNvPr id="355339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1500" dirty="0"/>
          </a:p>
        </p:txBody>
      </p:sp>
      <p:pic>
        <p:nvPicPr>
          <p:cNvPr id="355336" name="Picture 8" descr="biggest+curly+ha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752600"/>
            <a:ext cx="4419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543800" cy="762000"/>
          </a:xfrm>
        </p:spPr>
        <p:txBody>
          <a:bodyPr/>
          <a:lstStyle/>
          <a:p>
            <a:r>
              <a:rPr lang="en-US" sz="4000" dirty="0"/>
              <a:t>      </a:t>
            </a:r>
            <a:r>
              <a:rPr lang="en-US" sz="3600" dirty="0">
                <a:latin typeface="Garamond" pitchFamily="18" charset="0"/>
              </a:rPr>
              <a:t>Identifying Wine </a:t>
            </a:r>
            <a:r>
              <a:rPr lang="en-US" sz="3600" dirty="0" smtClean="0">
                <a:latin typeface="Garamond" pitchFamily="18" charset="0"/>
              </a:rPr>
              <a:t>Style- Claret </a:t>
            </a:r>
            <a:endParaRPr lang="en-US" sz="3600" dirty="0">
              <a:latin typeface="Garamond" pitchFamily="18" charset="0"/>
            </a:endParaRP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6857998"/>
            <a:ext cx="76200" cy="45719"/>
          </a:xfrm>
          <a:noFill/>
        </p:spPr>
        <p:txBody>
          <a:bodyPr/>
          <a:lstStyle/>
          <a:p>
            <a:pPr>
              <a:buFontTx/>
              <a:buNone/>
            </a:pPr>
            <a:endParaRPr lang="en-US" sz="2600" b="1" dirty="0">
              <a:latin typeface="Garamond" pitchFamily="18" charset="0"/>
            </a:endParaRPr>
          </a:p>
        </p:txBody>
      </p:sp>
      <p:graphicFrame>
        <p:nvGraphicFramePr>
          <p:cNvPr id="357380" name="Object 4"/>
          <p:cNvGraphicFramePr>
            <a:graphicFrameLocks noGrp="1"/>
          </p:cNvGraphicFramePr>
          <p:nvPr>
            <p:ph sz="half" idx="1"/>
          </p:nvPr>
        </p:nvGraphicFramePr>
        <p:xfrm>
          <a:off x="381000" y="938213"/>
          <a:ext cx="7794625" cy="469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381" name="Worksheet" r:id="rId4" imgW="9325107" imgH="5619747" progId="Excel.Sheet.8">
                  <p:embed/>
                </p:oleObj>
              </mc:Choice>
              <mc:Fallback>
                <p:oleObj name="Worksheet" r:id="rId4" imgW="9325107" imgH="5619747" progId="Excel.Sheet.8">
                  <p:embed/>
                  <p:pic>
                    <p:nvPicPr>
                      <p:cNvPr id="0" name="Picture 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38213"/>
                        <a:ext cx="7794625" cy="469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738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86200"/>
            <a:ext cx="3048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Garamond" pitchFamily="18" charset="0"/>
              </a:rPr>
              <a:t>2009 Anthocyanin -Claret Components</a:t>
            </a:r>
          </a:p>
        </p:txBody>
      </p:sp>
      <p:sp>
        <p:nvSpPr>
          <p:cNvPr id="322564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685800" y="5711825"/>
            <a:ext cx="8077200" cy="1069975"/>
          </a:xfrm>
        </p:spPr>
        <p:txBody>
          <a:bodyPr/>
          <a:lstStyle/>
          <a:p>
            <a:pPr>
              <a:buFontTx/>
              <a:buNone/>
            </a:pPr>
            <a:endParaRPr lang="en-US" sz="1500" dirty="0"/>
          </a:p>
        </p:txBody>
      </p:sp>
      <p:graphicFrame>
        <p:nvGraphicFramePr>
          <p:cNvPr id="322573" name="Object 13"/>
          <p:cNvGraphicFramePr>
            <a:graphicFrameLocks noGrp="1"/>
          </p:cNvGraphicFramePr>
          <p:nvPr>
            <p:ph sz="quarter" idx="2"/>
          </p:nvPr>
        </p:nvGraphicFramePr>
        <p:xfrm>
          <a:off x="0" y="762000"/>
          <a:ext cx="9220200" cy="655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59" name="Chart" r:id="rId4" imgW="11791950" imgH="7362825" progId="Excel.Sheet.8">
                  <p:embed/>
                </p:oleObj>
              </mc:Choice>
              <mc:Fallback>
                <p:oleObj name="Chart" r:id="rId4" imgW="11791950" imgH="7362825" progId="Excel.Sheet.8">
                  <p:embed/>
                  <p:pic>
                    <p:nvPicPr>
                      <p:cNvPr id="0" name="Pictur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2000"/>
                        <a:ext cx="9220200" cy="655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body" sz="half" idx="3"/>
          </p:nvPr>
        </p:nvSpPr>
        <p:spPr>
          <a:xfrm flipH="1" flipV="1">
            <a:off x="8763000" y="6781800"/>
            <a:ext cx="381000" cy="76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900" dirty="0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Garamond" pitchFamily="18" charset="0"/>
              </a:rPr>
              <a:t>2009 Tannin- Claret Components</a:t>
            </a:r>
          </a:p>
        </p:txBody>
      </p:sp>
      <p:graphicFrame>
        <p:nvGraphicFramePr>
          <p:cNvPr id="361476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85800" y="2298700"/>
          <a:ext cx="3962400" cy="214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78" name="Chart" r:id="rId3" imgW="7810500" imgH="4229100" progId="MSGraph.Chart.8">
                  <p:embed followColorScheme="full"/>
                </p:oleObj>
              </mc:Choice>
              <mc:Fallback>
                <p:oleObj name="Chart" r:id="rId3" imgW="7810500" imgH="4229100" progId="MSGraph.Chart.8">
                  <p:embed followColorScheme="full"/>
                  <p:pic>
                    <p:nvPicPr>
                      <p:cNvPr id="0" name="Picture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298700"/>
                        <a:ext cx="3962400" cy="2144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477" name="Object 5"/>
          <p:cNvGraphicFramePr>
            <a:graphicFrameLocks noGrp="1"/>
          </p:cNvGraphicFramePr>
          <p:nvPr>
            <p:ph sz="quarter" idx="2"/>
          </p:nvPr>
        </p:nvGraphicFramePr>
        <p:xfrm>
          <a:off x="0" y="990600"/>
          <a:ext cx="914400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79" name="Chart" r:id="rId6" imgW="11791950" imgH="7362825" progId="Excel.Sheet.8">
                  <p:embed/>
                </p:oleObj>
              </mc:Choice>
              <mc:Fallback>
                <p:oleObj name="Chart" r:id="rId6" imgW="11791950" imgH="7362825" progId="Excel.Sheet.8">
                  <p:embed/>
                  <p:pic>
                    <p:nvPicPr>
                      <p:cNvPr id="0" name="Picture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90600"/>
                        <a:ext cx="9144000" cy="566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    </a:t>
            </a:r>
            <a:r>
              <a:rPr lang="en-US" sz="4000" dirty="0">
                <a:latin typeface="Garamond" pitchFamily="18" charset="0"/>
              </a:rPr>
              <a:t>2009 Claret Elevation</a:t>
            </a:r>
          </a:p>
        </p:txBody>
      </p:sp>
      <p:graphicFrame>
        <p:nvGraphicFramePr>
          <p:cNvPr id="345091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04850" y="2286000"/>
          <a:ext cx="3924300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484" name="Chart" r:id="rId3" imgW="7953268" imgH="4400457" progId="MSGraph.Chart.8">
                  <p:embed followColorScheme="full"/>
                </p:oleObj>
              </mc:Choice>
              <mc:Fallback>
                <p:oleObj name="Chart" r:id="rId3" imgW="7953268" imgH="4400457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2286000"/>
                        <a:ext cx="3924300" cy="217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092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685800" y="5711825"/>
            <a:ext cx="8077200" cy="1069975"/>
          </a:xfrm>
          <a:noFill/>
        </p:spPr>
        <p:txBody>
          <a:bodyPr/>
          <a:lstStyle/>
          <a:p>
            <a:r>
              <a:rPr lang="en-US" sz="2400" dirty="0">
                <a:latin typeface="Garamond" pitchFamily="18" charset="0"/>
              </a:rPr>
              <a:t>Addition of (CF, PV &amp; MB) adds more Color and Tannin</a:t>
            </a:r>
          </a:p>
          <a:p>
            <a:endParaRPr lang="en-US" sz="2400" dirty="0">
              <a:latin typeface="Garamond" pitchFamily="18" charset="0"/>
            </a:endParaRPr>
          </a:p>
          <a:p>
            <a:endParaRPr lang="en-US" sz="2400" dirty="0">
              <a:latin typeface="Garamond" pitchFamily="18" charset="0"/>
            </a:endParaRPr>
          </a:p>
          <a:p>
            <a:endParaRPr lang="en-US" sz="1500" dirty="0"/>
          </a:p>
        </p:txBody>
      </p:sp>
      <p:graphicFrame>
        <p:nvGraphicFramePr>
          <p:cNvPr id="345097" name="Object 9"/>
          <p:cNvGraphicFramePr>
            <a:graphicFrameLocks noGrp="1"/>
          </p:cNvGraphicFramePr>
          <p:nvPr>
            <p:ph sz="quarter" idx="2"/>
          </p:nvPr>
        </p:nvGraphicFramePr>
        <p:xfrm>
          <a:off x="596900" y="1165225"/>
          <a:ext cx="7607300" cy="466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485" name="Chart" r:id="rId6" imgW="10839450" imgH="6648450" progId="Excel.Sheet.8">
                  <p:embed/>
                </p:oleObj>
              </mc:Choice>
              <mc:Fallback>
                <p:oleObj name="Chart" r:id="rId6" imgW="10839450" imgH="6648450" progId="Excel.Sheet.8">
                  <p:embed/>
                  <p:pic>
                    <p:nvPicPr>
                      <p:cNvPr id="0" name="Picture 3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1165225"/>
                        <a:ext cx="7607300" cy="466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Color/Tannin for Sonoma County Cabernet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685800" y="1828800"/>
          <a:ext cx="8077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81400" y="99060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(2009-2013)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735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329736" name="Rectangle 8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543800" cy="8382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Garamond" pitchFamily="18" charset="0"/>
              </a:rPr>
              <a:t>                   Summary</a:t>
            </a:r>
            <a:endParaRPr lang="en-US" sz="40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2973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495800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Help improve winemaking decisions </a:t>
            </a:r>
          </a:p>
          <a:p>
            <a:pPr lvl="1"/>
            <a:r>
              <a:rPr lang="en-US" sz="2400" b="0" dirty="0">
                <a:solidFill>
                  <a:schemeClr val="bg1"/>
                </a:solidFill>
              </a:rPr>
              <a:t>Blending</a:t>
            </a:r>
          </a:p>
          <a:p>
            <a:pPr lvl="1"/>
            <a:r>
              <a:rPr lang="en-US" sz="2400" b="0" dirty="0">
                <a:solidFill>
                  <a:schemeClr val="bg1"/>
                </a:solidFill>
              </a:rPr>
              <a:t>Fining</a:t>
            </a:r>
          </a:p>
          <a:p>
            <a:pPr lvl="1"/>
            <a:r>
              <a:rPr lang="en-US" sz="2400" b="0" dirty="0">
                <a:solidFill>
                  <a:schemeClr val="bg1"/>
                </a:solidFill>
              </a:rPr>
              <a:t>Pressing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Improve Grower Relationships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Help Identify Wine Style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Gauge Vintage during harvest</a:t>
            </a:r>
            <a:endParaRPr lang="en-US" sz="2800" b="1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2800" dirty="0" smtClean="0">
                <a:latin typeface="Garamond" pitchFamily="18" charset="0"/>
              </a:rPr>
              <a:t>Phenolic Profile Assay in Winemaking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77200" cy="44958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Garamond" pitchFamily="18" charset="0"/>
              </a:rPr>
              <a:t>Adopted Harbertson-Adams Assay in 2003:</a:t>
            </a:r>
          </a:p>
          <a:p>
            <a:pPr lvl="1" eaLnBrk="1" hangingPunct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Anthocyanin:  “color” measured by spec at 520 nm</a:t>
            </a:r>
          </a:p>
          <a:p>
            <a:pPr lvl="1" eaLnBrk="1" hangingPunct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Tannin:  measured by protein precipitation</a:t>
            </a:r>
          </a:p>
          <a:p>
            <a:pPr lvl="1" eaLnBrk="1" hangingPunct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Total Phenols:  Iron reactive</a:t>
            </a:r>
          </a:p>
          <a:p>
            <a:pPr eaLnBrk="1" hangingPunct="1"/>
            <a:r>
              <a:rPr lang="en-US" sz="2400" dirty="0" smtClean="0">
                <a:latin typeface="Garamond" pitchFamily="18" charset="0"/>
              </a:rPr>
              <a:t>Real-time ‘in-house’ wet chemistry analysis for measuring color, tannin, total phenols and polymeric pigments. Very useful tool, especially during harvest and macerations.</a:t>
            </a:r>
          </a:p>
          <a:p>
            <a:pPr eaLnBrk="1" hangingPunct="1"/>
            <a:r>
              <a:rPr lang="en-US" sz="2400" dirty="0" smtClean="0">
                <a:latin typeface="Garamond" pitchFamily="18" charset="0"/>
              </a:rPr>
              <a:t>The assay quantifies phenolic compounds in wine by measuring and analyzing the chemical properties of those compounds.  It separates chemicals into functionally-defined categories.</a:t>
            </a:r>
          </a:p>
          <a:p>
            <a:pPr eaLnBrk="1" hangingPunct="1"/>
            <a:r>
              <a:rPr lang="en-US" sz="2400" dirty="0" smtClean="0">
                <a:latin typeface="Garamond" pitchFamily="18" charset="0"/>
              </a:rPr>
              <a:t>2.5-3 Hour Run Time</a:t>
            </a:r>
          </a:p>
          <a:p>
            <a:pPr eaLnBrk="1" hangingPunct="1"/>
            <a:endParaRPr lang="en-US" sz="2200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045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43049" name="Rectangle 9"/>
          <p:cNvSpPr>
            <a:spLocks noGrp="1" noChangeArrowheads="1"/>
          </p:cNvSpPr>
          <p:nvPr>
            <p:ph type="title"/>
          </p:nvPr>
        </p:nvSpPr>
        <p:spPr>
          <a:xfrm flipH="1">
            <a:off x="8991600" y="990600"/>
            <a:ext cx="152400" cy="76200"/>
          </a:xfrm>
        </p:spPr>
        <p:txBody>
          <a:bodyPr/>
          <a:lstStyle/>
          <a:p>
            <a:endParaRPr lang="en-US" sz="2000" dirty="0"/>
          </a:p>
        </p:txBody>
      </p:sp>
      <p:sp>
        <p:nvSpPr>
          <p:cNvPr id="3430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304800"/>
            <a:ext cx="8077200" cy="4495800"/>
          </a:xfrm>
        </p:spPr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Many thanks to:</a:t>
            </a:r>
          </a:p>
          <a:p>
            <a:pPr>
              <a:buFontTx/>
              <a:buNone/>
            </a:pP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Evan Schiff and Tondi Bolkan-Use of Harbertson-Adam Assay in production world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Drs. Jim Harbertson &amp; Doug Adams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Lise Asimont-Director of Grower Relations, Francis Ford Coppola Winery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The Growers of the Francis Ford Coppola Winery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838200"/>
          </a:xfrm>
        </p:spPr>
        <p:txBody>
          <a:bodyPr/>
          <a:lstStyle/>
          <a:p>
            <a:r>
              <a:rPr lang="en-US" sz="2800" dirty="0">
                <a:latin typeface="Garamond" pitchFamily="18" charset="0"/>
              </a:rPr>
              <a:t>How Can Assay Help With Winemaking Decisions?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77200" cy="4495800"/>
          </a:xfrm>
        </p:spPr>
        <p:txBody>
          <a:bodyPr/>
          <a:lstStyle/>
          <a:p>
            <a:r>
              <a:rPr lang="en-US" sz="3000" dirty="0">
                <a:latin typeface="Garamond" pitchFamily="18" charset="0"/>
              </a:rPr>
              <a:t>Use Phenolic Assay to provide grower feedback</a:t>
            </a:r>
          </a:p>
          <a:p>
            <a:pPr lvl="1"/>
            <a:r>
              <a:rPr lang="en-US" sz="2600" b="0" dirty="0">
                <a:solidFill>
                  <a:schemeClr val="tx1"/>
                </a:solidFill>
                <a:latin typeface="Garamond" pitchFamily="18" charset="0"/>
              </a:rPr>
              <a:t>Adjustments in the vineyard to reach quality goals</a:t>
            </a:r>
          </a:p>
          <a:p>
            <a:pPr lvl="1"/>
            <a:r>
              <a:rPr lang="en-US" sz="2600" b="0" dirty="0">
                <a:solidFill>
                  <a:schemeClr val="tx1"/>
                </a:solidFill>
                <a:latin typeface="Garamond" pitchFamily="18" charset="0"/>
              </a:rPr>
              <a:t>Grower becomes part of ‘goal oriented winemaking’</a:t>
            </a:r>
          </a:p>
          <a:p>
            <a:r>
              <a:rPr lang="en-US" sz="3000" dirty="0">
                <a:latin typeface="Garamond" pitchFamily="18" charset="0"/>
              </a:rPr>
              <a:t>Quantify Theories</a:t>
            </a:r>
          </a:p>
          <a:p>
            <a:pPr lvl="1"/>
            <a:r>
              <a:rPr lang="en-US" sz="2600" b="0" dirty="0">
                <a:solidFill>
                  <a:schemeClr val="tx1"/>
                </a:solidFill>
                <a:latin typeface="Garamond" pitchFamily="18" charset="0"/>
              </a:rPr>
              <a:t>Measure amount of tannin/anthocyanin lost using fining agents</a:t>
            </a:r>
          </a:p>
          <a:p>
            <a:r>
              <a:rPr lang="en-US" sz="3000" dirty="0">
                <a:latin typeface="Garamond" pitchFamily="18" charset="0"/>
              </a:rPr>
              <a:t>Assist in defining wine ‘Style’</a:t>
            </a:r>
            <a:endParaRPr lang="en-US" sz="3000" b="1" dirty="0">
              <a:latin typeface="Garamond" pitchFamily="18" charset="0"/>
            </a:endParaRPr>
          </a:p>
          <a:p>
            <a:pPr lvl="1" algn="just"/>
            <a:r>
              <a:rPr lang="en-US" sz="2600" b="0" dirty="0">
                <a:solidFill>
                  <a:schemeClr val="tx1"/>
                </a:solidFill>
                <a:latin typeface="Garamond" pitchFamily="18" charset="0"/>
              </a:rPr>
              <a:t>Vintage quality</a:t>
            </a:r>
          </a:p>
          <a:p>
            <a:pPr lvl="1"/>
            <a:endParaRPr lang="en-US" sz="2600" b="0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buFontTx/>
              <a:buNone/>
            </a:pPr>
            <a:endParaRPr lang="en-US" sz="3000" dirty="0">
              <a:latin typeface="Garamond" pitchFamily="18" charset="0"/>
            </a:endParaRPr>
          </a:p>
          <a:p>
            <a:pPr>
              <a:buFontTx/>
              <a:buNone/>
            </a:pP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     </a:t>
            </a:r>
            <a:r>
              <a:rPr lang="en-US" sz="2800" dirty="0">
                <a:latin typeface="Garamond" pitchFamily="18" charset="0"/>
              </a:rPr>
              <a:t>How is Phenolic Data Useful to Growers?</a:t>
            </a:r>
          </a:p>
        </p:txBody>
      </p:sp>
      <p:sp>
        <p:nvSpPr>
          <p:cNvPr id="371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419600" cy="4800600"/>
          </a:xfrm>
        </p:spPr>
        <p:txBody>
          <a:bodyPr/>
          <a:lstStyle/>
          <a:p>
            <a:pPr>
              <a:buNone/>
            </a:pPr>
            <a:endParaRPr lang="en-US" sz="2400" dirty="0">
              <a:latin typeface="Garamond" pitchFamily="18" charset="0"/>
            </a:endParaRPr>
          </a:p>
          <a:p>
            <a:r>
              <a:rPr lang="en-US" sz="2400" dirty="0">
                <a:latin typeface="Garamond" pitchFamily="18" charset="0"/>
              </a:rPr>
              <a:t>Helps grower understand wine style so adjustments can be made in vineyard</a:t>
            </a:r>
          </a:p>
          <a:p>
            <a:r>
              <a:rPr lang="en-US" sz="2400" dirty="0">
                <a:latin typeface="Garamond" pitchFamily="18" charset="0"/>
              </a:rPr>
              <a:t>Creates Third Party if there’s a difference in opinion over wine </a:t>
            </a:r>
            <a:r>
              <a:rPr lang="en-US" sz="2400" dirty="0" smtClean="0">
                <a:latin typeface="Garamond" pitchFamily="18" charset="0"/>
              </a:rPr>
              <a:t>quality</a:t>
            </a:r>
          </a:p>
          <a:p>
            <a:r>
              <a:rPr lang="en-US" sz="2400" dirty="0" smtClean="0">
                <a:latin typeface="Garamond" pitchFamily="18" charset="0"/>
              </a:rPr>
              <a:t>Helps define quality and closes the loop between grower and consumer</a:t>
            </a:r>
            <a:endParaRPr lang="en-US" sz="2400" dirty="0">
              <a:latin typeface="Garamond" pitchFamily="18" charset="0"/>
            </a:endParaRPr>
          </a:p>
          <a:p>
            <a:r>
              <a:rPr lang="en-US" sz="2400" dirty="0">
                <a:latin typeface="Garamond" pitchFamily="18" charset="0"/>
              </a:rPr>
              <a:t>Gives grower more data to market their fruit</a:t>
            </a:r>
          </a:p>
          <a:p>
            <a:endParaRPr lang="en-US" sz="2400" dirty="0">
              <a:latin typeface="Garamond" pitchFamily="18" charset="0"/>
            </a:endParaRP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7171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1500" dirty="0"/>
          </a:p>
        </p:txBody>
      </p:sp>
      <p:pic>
        <p:nvPicPr>
          <p:cNvPr id="371720" name="Picture 8" descr="LIttle-Farm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05000"/>
            <a:ext cx="4495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634" name="Object 2"/>
          <p:cNvGraphicFramePr>
            <a:graphicFrameLocks noChangeAspect="1"/>
          </p:cNvGraphicFramePr>
          <p:nvPr/>
        </p:nvGraphicFramePr>
        <p:xfrm>
          <a:off x="381000" y="990600"/>
          <a:ext cx="7824788" cy="485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35" name="Worksheet" r:id="rId5" imgW="8886723" imgH="5515013" progId="Excel.Sheet.8">
                  <p:embed/>
                </p:oleObj>
              </mc:Choice>
              <mc:Fallback>
                <p:oleObj name="Worksheet" r:id="rId5" imgW="8886723" imgH="5515013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90600"/>
                        <a:ext cx="7824788" cy="485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5635" name="Rectangle 3"/>
          <p:cNvSpPr>
            <a:spLocks noChangeArrowheads="1"/>
          </p:cNvSpPr>
          <p:nvPr/>
        </p:nvSpPr>
        <p:spPr bwMode="auto">
          <a:xfrm>
            <a:off x="1447800" y="3048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latin typeface="Garamond" pitchFamily="18" charset="0"/>
              </a:rPr>
              <a:t>2012 Director’s Cut Cabernet Sauvignon- Alexander Valley 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25636" name="Text Box 4"/>
          <p:cNvSpPr txBox="1">
            <a:spLocks noChangeArrowheads="1"/>
          </p:cNvSpPr>
          <p:nvPr/>
        </p:nvSpPr>
        <p:spPr bwMode="auto">
          <a:xfrm>
            <a:off x="736600" y="5654675"/>
            <a:ext cx="7743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latin typeface="Garamond" pitchFamily="18" charset="0"/>
              </a:rPr>
              <a:t>Target a given wine style within the confines of each vintage</a:t>
            </a:r>
          </a:p>
          <a:p>
            <a:pPr>
              <a:buFontTx/>
              <a:buChar char="•"/>
            </a:pPr>
            <a:r>
              <a:rPr lang="en-US" dirty="0">
                <a:latin typeface="Garamond" pitchFamily="18" charset="0"/>
              </a:rPr>
              <a:t>Grower has greater sense of ownership to the wine and vintage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2971800"/>
            <a:ext cx="9905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02" name="Object 2"/>
          <p:cNvGraphicFramePr>
            <a:graphicFrameLocks noChangeAspect="1"/>
          </p:cNvGraphicFramePr>
          <p:nvPr/>
        </p:nvGraphicFramePr>
        <p:xfrm>
          <a:off x="0" y="1066800"/>
          <a:ext cx="9207500" cy="560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03" name="Chart" r:id="rId5" imgW="5391150" imgH="3286125" progId="Excel.Sheet.8">
                  <p:embed/>
                </p:oleObj>
              </mc:Choice>
              <mc:Fallback>
                <p:oleObj name="Chart" r:id="rId5" imgW="5391150" imgH="3286125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66800"/>
                        <a:ext cx="9207500" cy="560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1219200" y="1524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200" dirty="0">
                <a:latin typeface="Garamond" pitchFamily="18" charset="0"/>
              </a:rPr>
              <a:t>       </a:t>
            </a:r>
            <a:r>
              <a:rPr lang="en-US" sz="2200" dirty="0" smtClean="0">
                <a:latin typeface="Garamond" pitchFamily="18" charset="0"/>
              </a:rPr>
              <a:t>                Typical Graph Presented to Grower </a:t>
            </a:r>
          </a:p>
          <a:p>
            <a:pPr eaLnBrk="1" hangingPunct="1"/>
            <a:r>
              <a:rPr lang="en-US" sz="2200" dirty="0" smtClean="0">
                <a:latin typeface="Garamond" pitchFamily="18" charset="0"/>
              </a:rPr>
              <a:t>         Phenolic Data- 2012 Cabernet Sauvignon- Alexander Valley</a:t>
            </a:r>
            <a:endParaRPr lang="en-US" sz="22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Garamond" pitchFamily="18" charset="0"/>
              </a:rPr>
              <a:t>2012 Grower Feedback Cabernet Sauvignon</a:t>
            </a:r>
            <a:endParaRPr lang="en-US" sz="2800" dirty="0">
              <a:latin typeface="Garamond" pitchFamily="18" charset="0"/>
            </a:endParaRP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r>
              <a:rPr lang="en-US" sz="2400" dirty="0">
                <a:latin typeface="Garamond" pitchFamily="18" charset="0"/>
              </a:rPr>
              <a:t>Vineyard- Critical to Balance Vigor and Crop Load</a:t>
            </a:r>
          </a:p>
          <a:p>
            <a:pPr lvl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 2 clusters </a:t>
            </a:r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per shoot</a:t>
            </a:r>
          </a:p>
          <a:p>
            <a:pPr lvl="1"/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Crop </a:t>
            </a:r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adjustment </a:t>
            </a:r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at onset of veraison </a:t>
            </a:r>
            <a:endParaRPr lang="en-US" sz="2200" b="0" dirty="0" smtClean="0">
              <a:solidFill>
                <a:schemeClr val="tx1"/>
              </a:solidFill>
              <a:latin typeface="Garamond" pitchFamily="18" charset="0"/>
            </a:endParaRPr>
          </a:p>
          <a:p>
            <a:pPr lvl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 Lateral removal</a:t>
            </a:r>
            <a:endParaRPr lang="en-US" sz="2200" b="0" dirty="0">
              <a:solidFill>
                <a:schemeClr val="tx1"/>
              </a:solidFill>
              <a:latin typeface="Garamond" pitchFamily="18" charset="0"/>
            </a:endParaRPr>
          </a:p>
          <a:p>
            <a:pPr lvl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Leaf removal to add light into canopy </a:t>
            </a:r>
            <a:endParaRPr lang="en-US" sz="2200" b="0" dirty="0">
              <a:solidFill>
                <a:schemeClr val="tx1"/>
              </a:solidFill>
              <a:latin typeface="Garamond" pitchFamily="18" charset="0"/>
            </a:endParaRPr>
          </a:p>
          <a:p>
            <a:r>
              <a:rPr lang="en-US" sz="2400" dirty="0" smtClean="0">
                <a:latin typeface="Garamond" pitchFamily="18" charset="0"/>
              </a:rPr>
              <a:t>Cabernet Sauvignon  </a:t>
            </a:r>
            <a:r>
              <a:rPr lang="en-US" sz="2400" dirty="0">
                <a:latin typeface="Garamond" pitchFamily="18" charset="0"/>
              </a:rPr>
              <a:t>Profile in Winery at Harvest</a:t>
            </a:r>
          </a:p>
          <a:p>
            <a:pPr lvl="1"/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Dark brick red to deeply colored berries</a:t>
            </a:r>
          </a:p>
          <a:p>
            <a:pPr lvl="1"/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Black </a:t>
            </a:r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cherry flavor profile</a:t>
            </a:r>
          </a:p>
          <a:p>
            <a:pPr lvl="1"/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Anthocyanin </a:t>
            </a:r>
            <a:r>
              <a:rPr lang="en-US" sz="2200" b="0" dirty="0" smtClean="0">
                <a:solidFill>
                  <a:schemeClr val="tx1"/>
                </a:solidFill>
                <a:latin typeface="Garamond" pitchFamily="18" charset="0"/>
              </a:rPr>
              <a:t>typically on of the </a:t>
            </a:r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highest out of Bordeaux varietals</a:t>
            </a:r>
          </a:p>
          <a:p>
            <a:pPr lvl="1"/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Monitor tannins in fermentor</a:t>
            </a:r>
          </a:p>
          <a:p>
            <a:pPr lvl="1"/>
            <a:r>
              <a:rPr lang="en-US" sz="2200" b="0" dirty="0">
                <a:solidFill>
                  <a:schemeClr val="tx1"/>
                </a:solidFill>
                <a:latin typeface="Garamond" pitchFamily="18" charset="0"/>
              </a:rPr>
              <a:t>Recycle skins</a:t>
            </a:r>
          </a:p>
          <a:p>
            <a:pPr lvl="1"/>
            <a:endParaRPr lang="en-US" sz="2200" b="0" dirty="0">
              <a:solidFill>
                <a:schemeClr val="tx1"/>
              </a:solidFill>
              <a:latin typeface="Garamond" pitchFamily="18" charset="0"/>
            </a:endParaRPr>
          </a:p>
          <a:p>
            <a:endParaRPr lang="en-US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7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2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2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2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ramond" pitchFamily="18" charset="0"/>
              </a:rPr>
              <a:t>         </a:t>
            </a:r>
            <a:r>
              <a:rPr lang="en-US" b="1" dirty="0" smtClean="0">
                <a:latin typeface="Garamond" pitchFamily="18" charset="0"/>
              </a:rPr>
              <a:t>    </a:t>
            </a:r>
            <a:r>
              <a:rPr lang="en-US" dirty="0" smtClean="0">
                <a:latin typeface="Garamond" pitchFamily="18" charset="0"/>
              </a:rPr>
              <a:t>Phenolic </a:t>
            </a:r>
            <a:r>
              <a:rPr lang="en-US" dirty="0">
                <a:latin typeface="Garamond" pitchFamily="18" charset="0"/>
              </a:rPr>
              <a:t>Assay Can Help Quantify Beliefs</a:t>
            </a:r>
          </a:p>
        </p:txBody>
      </p:sp>
      <p:sp>
        <p:nvSpPr>
          <p:cNvPr id="401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47800"/>
            <a:ext cx="396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>
                <a:latin typeface="Garamond" pitchFamily="18" charset="0"/>
              </a:rPr>
              <a:t>Blending</a:t>
            </a:r>
          </a:p>
          <a:p>
            <a:pPr lvl="1">
              <a:lnSpc>
                <a:spcPct val="90000"/>
              </a:lnSpc>
            </a:pPr>
            <a:r>
              <a:rPr lang="en-US" sz="2000" b="0" dirty="0">
                <a:solidFill>
                  <a:schemeClr val="tx1"/>
                </a:solidFill>
                <a:latin typeface="Garamond" pitchFamily="18" charset="0"/>
              </a:rPr>
              <a:t>Allows for earlier blending of similar lots based on the combination of sensory, chemistry and phenolics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latin typeface="Garamond" pitchFamily="18" charset="0"/>
              </a:rPr>
              <a:t>Fining</a:t>
            </a:r>
          </a:p>
          <a:p>
            <a:pPr lvl="1">
              <a:lnSpc>
                <a:spcPct val="90000"/>
              </a:lnSpc>
            </a:pPr>
            <a:r>
              <a:rPr lang="en-US" sz="2000" b="0" dirty="0">
                <a:solidFill>
                  <a:schemeClr val="tx1"/>
                </a:solidFill>
                <a:latin typeface="Garamond" pitchFamily="18" charset="0"/>
              </a:rPr>
              <a:t>See which agents affect tannin fining without significant color loss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latin typeface="Garamond" pitchFamily="18" charset="0"/>
              </a:rPr>
              <a:t>Drain &amp; Press</a:t>
            </a:r>
          </a:p>
          <a:p>
            <a:pPr lvl="1">
              <a:lnSpc>
                <a:spcPct val="90000"/>
              </a:lnSpc>
            </a:pPr>
            <a:r>
              <a:rPr lang="en-US" sz="2000" b="0" dirty="0">
                <a:solidFill>
                  <a:schemeClr val="tx1"/>
                </a:solidFill>
                <a:latin typeface="Garamond" pitchFamily="18" charset="0"/>
              </a:rPr>
              <a:t>Make ‘real time’ decisions with stylistic considerations</a:t>
            </a:r>
          </a:p>
          <a:p>
            <a:pPr lvl="1">
              <a:lnSpc>
                <a:spcPct val="90000"/>
              </a:lnSpc>
            </a:pPr>
            <a:r>
              <a:rPr lang="en-US" sz="2000" b="0" dirty="0">
                <a:solidFill>
                  <a:schemeClr val="tx1"/>
                </a:solidFill>
                <a:latin typeface="Garamond" pitchFamily="18" charset="0"/>
              </a:rPr>
              <a:t>Measuring daily phenolics to help with pressing/pump-over decisions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latin typeface="Garamond" pitchFamily="18" charset="0"/>
            </a:endParaRPr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pic>
        <p:nvPicPr>
          <p:cNvPr id="401415" name="Picture 7" descr="mad_scienti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1371600"/>
            <a:ext cx="4495800" cy="5257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543800" cy="838200"/>
          </a:xfrm>
        </p:spPr>
        <p:txBody>
          <a:bodyPr/>
          <a:lstStyle/>
          <a:p>
            <a:r>
              <a:rPr lang="en-US" sz="2000" dirty="0">
                <a:latin typeface="Garamond" pitchFamily="18" charset="0"/>
              </a:rPr>
              <a:t>                      </a:t>
            </a:r>
            <a:r>
              <a:rPr lang="en-US" sz="2800" b="1" dirty="0">
                <a:latin typeface="Garamond" pitchFamily="18" charset="0"/>
              </a:rPr>
              <a:t>Measuring Anthocyanin</a:t>
            </a:r>
            <a:br>
              <a:rPr lang="en-US" sz="2800" b="1" dirty="0">
                <a:latin typeface="Garamond" pitchFamily="18" charset="0"/>
              </a:rPr>
            </a:br>
            <a:r>
              <a:rPr lang="en-US" sz="2800" b="1" dirty="0">
                <a:latin typeface="Garamond" pitchFamily="18" charset="0"/>
              </a:rPr>
              <a:t> </a:t>
            </a:r>
            <a:r>
              <a:rPr lang="en-US" sz="2200" b="1" dirty="0" smtClean="0">
                <a:latin typeface="Garamond" pitchFamily="18" charset="0"/>
              </a:rPr>
              <a:t>Blending Zinfandel and Petite Sirah during fermentation</a:t>
            </a:r>
            <a:endParaRPr lang="en-US" sz="2000" b="1" dirty="0">
              <a:latin typeface="Garamond" pitchFamily="18" charset="0"/>
            </a:endParaRPr>
          </a:p>
        </p:txBody>
      </p:sp>
      <p:graphicFrame>
        <p:nvGraphicFramePr>
          <p:cNvPr id="353285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635000" y="1143000"/>
          <a:ext cx="8509000" cy="531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286" name="Chart" r:id="rId3" imgW="8077200" imgH="5048250" progId="MSGraph.Chart.8">
                  <p:embed followColorScheme="full"/>
                </p:oleObj>
              </mc:Choice>
              <mc:Fallback>
                <p:oleObj name="Chart" r:id="rId3" imgW="8077200" imgH="504825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1143000"/>
                        <a:ext cx="8509000" cy="531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286" name="Text Box 6"/>
          <p:cNvSpPr txBox="1">
            <a:spLocks noChangeArrowheads="1"/>
          </p:cNvSpPr>
          <p:nvPr/>
        </p:nvSpPr>
        <p:spPr bwMode="auto">
          <a:xfrm>
            <a:off x="2743200" y="6096000"/>
            <a:ext cx="354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Garamond" pitchFamily="18" charset="0"/>
              </a:rPr>
              <a:t>DAYS IN FERMENTOR</a:t>
            </a:r>
          </a:p>
        </p:txBody>
      </p:sp>
      <p:sp>
        <p:nvSpPr>
          <p:cNvPr id="353287" name="Text Box 7"/>
          <p:cNvSpPr txBox="1">
            <a:spLocks noChangeArrowheads="1"/>
          </p:cNvSpPr>
          <p:nvPr/>
        </p:nvSpPr>
        <p:spPr bwMode="auto">
          <a:xfrm rot="16200000">
            <a:off x="81756" y="3118644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latin typeface="Garamond" pitchFamily="18" charset="0"/>
              </a:rPr>
              <a:t>PPM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28137" y="4648200"/>
            <a:ext cx="2215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34% Higher Color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Down Arrow 6"/>
          <p:cNvSpPr/>
          <p:nvPr/>
        </p:nvSpPr>
        <p:spPr bwMode="auto">
          <a:xfrm rot="7555735">
            <a:off x="7729646" y="3812302"/>
            <a:ext cx="454270" cy="87904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11421</TotalTime>
  <Words>663</Words>
  <Application>Microsoft Office PowerPoint</Application>
  <PresentationFormat>On-screen Show (4:3)</PresentationFormat>
  <Paragraphs>110</Paragraphs>
  <Slides>20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Garamond</vt:lpstr>
      <vt:lpstr>Times</vt:lpstr>
      <vt:lpstr>Times New Roman</vt:lpstr>
      <vt:lpstr>Trebuchet MS</vt:lpstr>
      <vt:lpstr>Blank Presentation</vt:lpstr>
      <vt:lpstr>Worksheet</vt:lpstr>
      <vt:lpstr>Chart</vt:lpstr>
      <vt:lpstr>PowerPoint Presentation</vt:lpstr>
      <vt:lpstr>Phenolic Profile Assay in Winemaking</vt:lpstr>
      <vt:lpstr>How Can Assay Help With Winemaking Decisions?</vt:lpstr>
      <vt:lpstr>     How is Phenolic Data Useful to Growers?</vt:lpstr>
      <vt:lpstr>PowerPoint Presentation</vt:lpstr>
      <vt:lpstr>PowerPoint Presentation</vt:lpstr>
      <vt:lpstr>2012 Grower Feedback Cabernet Sauvignon</vt:lpstr>
      <vt:lpstr>             Phenolic Assay Can Help Quantify Beliefs</vt:lpstr>
      <vt:lpstr>                      Measuring Anthocyanin  Blending Zinfandel and Petite Sirah during fermentation</vt:lpstr>
      <vt:lpstr>                           Measuring Tannin    Blending Zinfandel and Petite Sirah during fermentation</vt:lpstr>
      <vt:lpstr>  Fining Agent (Gelsol) and it’s Effect on Tannin</vt:lpstr>
      <vt:lpstr>     Fining Agent (Gelsol) and it’s Effect on Anthocyanin</vt:lpstr>
      <vt:lpstr>     Phenolic Assay Assists in Defining Style</vt:lpstr>
      <vt:lpstr>      Identifying Wine Style- Claret </vt:lpstr>
      <vt:lpstr>2009 Anthocyanin -Claret Components</vt:lpstr>
      <vt:lpstr>2009 Tannin- Claret Components</vt:lpstr>
      <vt:lpstr>    2009 Claret Elevation</vt:lpstr>
      <vt:lpstr>Average Color/Tannin for Sonoma County Cabernet</vt:lpstr>
      <vt:lpstr>                   Summary</vt:lpstr>
      <vt:lpstr>PowerPoint Presentation</vt:lpstr>
    </vt:vector>
  </TitlesOfParts>
  <Company>閈]櫤逄厰뿿�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Quoc Doan</dc:creator>
  <cp:lastModifiedBy>Bogart, Kay</cp:lastModifiedBy>
  <cp:revision>435</cp:revision>
  <dcterms:created xsi:type="dcterms:W3CDTF">2005-12-08T01:58:49Z</dcterms:created>
  <dcterms:modified xsi:type="dcterms:W3CDTF">2014-06-09T16:19:12Z</dcterms:modified>
</cp:coreProperties>
</file>